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8"/>
  </p:notesMasterIdLst>
  <p:handoutMasterIdLst>
    <p:handoutMasterId r:id="rId59"/>
  </p:handoutMasterIdLst>
  <p:sldIdLst>
    <p:sldId id="261" r:id="rId2"/>
    <p:sldId id="615" r:id="rId3"/>
    <p:sldId id="576" r:id="rId4"/>
    <p:sldId id="579" r:id="rId5"/>
    <p:sldId id="1197" r:id="rId6"/>
    <p:sldId id="585" r:id="rId7"/>
    <p:sldId id="586" r:id="rId8"/>
    <p:sldId id="587" r:id="rId9"/>
    <p:sldId id="589" r:id="rId10"/>
    <p:sldId id="590" r:id="rId11"/>
    <p:sldId id="591" r:id="rId12"/>
    <p:sldId id="592" r:id="rId13"/>
    <p:sldId id="593" r:id="rId14"/>
    <p:sldId id="595" r:id="rId15"/>
    <p:sldId id="597" r:id="rId16"/>
    <p:sldId id="598" r:id="rId17"/>
    <p:sldId id="599" r:id="rId18"/>
    <p:sldId id="600" r:id="rId19"/>
    <p:sldId id="1209" r:id="rId20"/>
    <p:sldId id="269" r:id="rId21"/>
    <p:sldId id="1198" r:id="rId22"/>
    <p:sldId id="582" r:id="rId23"/>
    <p:sldId id="1205" r:id="rId24"/>
    <p:sldId id="601" r:id="rId25"/>
    <p:sldId id="614" r:id="rId26"/>
    <p:sldId id="620" r:id="rId27"/>
    <p:sldId id="1206" r:id="rId28"/>
    <p:sldId id="1201" r:id="rId29"/>
    <p:sldId id="259" r:id="rId30"/>
    <p:sldId id="572" r:id="rId31"/>
    <p:sldId id="331" r:id="rId32"/>
    <p:sldId id="635" r:id="rId33"/>
    <p:sldId id="628" r:id="rId34"/>
    <p:sldId id="621" r:id="rId35"/>
    <p:sldId id="629" r:id="rId36"/>
    <p:sldId id="630" r:id="rId37"/>
    <p:sldId id="617" r:id="rId38"/>
    <p:sldId id="339" r:id="rId39"/>
    <p:sldId id="645" r:id="rId40"/>
    <p:sldId id="646" r:id="rId41"/>
    <p:sldId id="631" r:id="rId42"/>
    <p:sldId id="632" r:id="rId43"/>
    <p:sldId id="633" r:id="rId44"/>
    <p:sldId id="338" r:id="rId45"/>
    <p:sldId id="271" r:id="rId46"/>
    <p:sldId id="272" r:id="rId47"/>
    <p:sldId id="274" r:id="rId48"/>
    <p:sldId id="275" r:id="rId49"/>
    <p:sldId id="276" r:id="rId50"/>
    <p:sldId id="277" r:id="rId51"/>
    <p:sldId id="278" r:id="rId52"/>
    <p:sldId id="1208" r:id="rId53"/>
    <p:sldId id="280" r:id="rId54"/>
    <p:sldId id="283" r:id="rId55"/>
    <p:sldId id="268" r:id="rId56"/>
    <p:sldId id="1207" r:id="rId5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15"/>
    <p:restoredTop sz="89478"/>
  </p:normalViewPr>
  <p:slideViewPr>
    <p:cSldViewPr>
      <p:cViewPr varScale="1">
        <p:scale>
          <a:sx n="100" d="100"/>
          <a:sy n="100" d="100"/>
        </p:scale>
        <p:origin x="968" y="16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DA9C2F1-FE3E-FD4D-B3CF-D1F00FBEE699}" type="datetime1">
              <a:rPr lang="nb-NO"/>
              <a:pPr>
                <a:defRPr/>
              </a:pPr>
              <a:t>10.10.2024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A2284C8-EE65-5941-ACC6-7B91BBDFCFF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53245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4B61072-AF82-9747-9BCF-167273C6A7FC}" type="datetime1">
              <a:rPr lang="nb-NO"/>
              <a:pPr>
                <a:defRPr/>
              </a:pPr>
              <a:t>10.10.2024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/>
              <a:t>Click to 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437272B-E7F9-1548-8BC0-B72804DC4B0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856031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DA06A6-5214-4E4D-9214-472166F5C61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857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/>
              <a:t>CSS used for Sonar and Radar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DA06A6-5214-4E4D-9214-472166F5C61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602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D28B3-7F68-774A-85F5-4840703AE69A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324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D28B3-7F68-774A-85F5-4840703AE69A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67285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DA06A6-5214-4E4D-9214-472166F5C61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956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DA06A6-5214-4E4D-9214-472166F5C61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752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DA06A6-5214-4E4D-9214-472166F5C61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5584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DA06A6-5214-4E4D-9214-472166F5C61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8143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0" i="0" dirty="0">
                <a:solidFill>
                  <a:srgbClr val="000000"/>
                </a:solidFill>
                <a:effectLst/>
                <a:latin typeface="Inter"/>
              </a:rPr>
              <a:t>LTE paging is a mechanism that enables the network to notify a UE of specific events or messages while the UE is in an idle state, allowing it to wake up and initiate the necessary procedure.</a:t>
            </a:r>
          </a:p>
          <a:p>
            <a:endParaRPr lang="en-GB" b="0" i="0" dirty="0">
              <a:solidFill>
                <a:srgbClr val="000000"/>
              </a:solidFill>
              <a:effectLst/>
              <a:latin typeface="Inter"/>
            </a:endParaRP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Inter"/>
              </a:rPr>
              <a:t>The paging time window (PTW) is the period during which a UE is awake and monitoring the paging channel for incoming paging messages.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9572517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DA06A6-5214-4E4D-9214-472166F5C61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1446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7695764344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7695764344_0_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7" name="Google Shape;207;g7695764344_0_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27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59550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58BA1B-5884-4469-868F-83A32512B562}" type="slidenum">
              <a:rPr lang="pl-PL" smtClean="0"/>
              <a:t>29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477386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7264015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45f54a530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3" name="Google Shape;103;g145f54a530a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254561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45f54a530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3" name="Google Shape;103;g145f54a530a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985308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45f54a530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3" name="Google Shape;103;g145f54a530a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219702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45f54a530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3" name="Google Shape;103;g145f54a530a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b="0" i="0" dirty="0">
                <a:solidFill>
                  <a:srgbClr val="BDC1C6"/>
                </a:solidFill>
                <a:effectLst/>
                <a:latin typeface="arial" panose="020B0604020202020204" pitchFamily="34" charset="0"/>
              </a:rPr>
              <a:t>(PDV) is </a:t>
            </a:r>
            <a:r>
              <a:rPr lang="en-GB" b="1" i="0" dirty="0">
                <a:solidFill>
                  <a:srgbClr val="BDC1C6"/>
                </a:solidFill>
                <a:effectLst/>
                <a:latin typeface="arial" panose="020B0604020202020204" pitchFamily="34" charset="0"/>
              </a:rPr>
              <a:t>the difference in end-to-end one-way delay between selected packets in a flow with any lost packets being ignored</a:t>
            </a:r>
          </a:p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b="1" i="0" dirty="0" err="1">
                <a:solidFill>
                  <a:srgbClr val="BDC1C6"/>
                </a:solidFill>
                <a:effectLst/>
                <a:latin typeface="arial" panose="020B0604020202020204" pitchFamily="34" charset="0"/>
              </a:rPr>
              <a:t>i</a:t>
            </a:r>
            <a:r>
              <a:rPr lang="en-GB" b="1" i="0" dirty="0">
                <a:solidFill>
                  <a:srgbClr val="BDC1C6"/>
                </a:solidFill>
                <a:effectLst/>
                <a:latin typeface="arial" panose="020B0604020202020204" pitchFamily="34" charset="0"/>
              </a:rPr>
              <a:t>-score: a </a:t>
            </a:r>
            <a:r>
              <a:rPr lang="en-GB" b="1" i="0" dirty="0" err="1">
                <a:solidFill>
                  <a:srgbClr val="BDC1C6"/>
                </a:solidFill>
                <a:effectLst/>
                <a:latin typeface="arial" panose="020B0604020202020204" pitchFamily="34" charset="0"/>
              </a:rPr>
              <a:t>QoE</a:t>
            </a:r>
            <a:r>
              <a:rPr lang="en-GB" b="1" i="0" dirty="0">
                <a:solidFill>
                  <a:srgbClr val="BDC1C6"/>
                </a:solidFill>
                <a:effectLst/>
                <a:latin typeface="arial" panose="020B0604020202020204" pitchFamily="34" charset="0"/>
              </a:rPr>
              <a:t> metric based on the above metrics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177006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45f54a530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3" name="Google Shape;103;g145f54a530a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defTabSz="914400" rtl="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GB" sz="1800" dirty="0">
                <a:effectLst/>
                <a:latin typeface="LinLibertineT"/>
              </a:rPr>
              <a:t>For each scenario, the median values follow an increasing trend as #</a:t>
            </a:r>
            <a:r>
              <a:rPr lang="en-GB" sz="1800" dirty="0">
                <a:effectLst/>
                <a:latin typeface="LinLibertineTI"/>
              </a:rPr>
              <a:t>d-beams </a:t>
            </a:r>
            <a:r>
              <a:rPr lang="en-GB" sz="1800" dirty="0">
                <a:effectLst/>
                <a:latin typeface="LinLibertineT"/>
              </a:rPr>
              <a:t>increases, i.e., the probability of achieving a higher SS-RSRP increases when multiple SSB beams are detected </a:t>
            </a:r>
            <a:endParaRPr lang="en-GB" sz="1000" dirty="0"/>
          </a:p>
          <a:p>
            <a:pPr marL="457200" marR="0" lvl="0" indent="-228600" algn="l" defTabSz="914400" rtl="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GB" sz="1100" dirty="0"/>
          </a:p>
          <a:p>
            <a:pPr marL="457200" marR="0" lvl="0" indent="-228600" algn="l" defTabSz="914400" rtl="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GB" sz="1400" dirty="0"/>
          </a:p>
          <a:p>
            <a:endParaRPr lang="en-GB" sz="1800" dirty="0">
              <a:effectLst/>
              <a:latin typeface="LinLibertineT"/>
            </a:endParaRPr>
          </a:p>
        </p:txBody>
      </p:sp>
    </p:spTree>
    <p:extLst>
      <p:ext uri="{BB962C8B-B14F-4D97-AF65-F5344CB8AC3E}">
        <p14:creationId xmlns:p14="http://schemas.microsoft.com/office/powerpoint/2010/main" val="34916468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45f54a530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3" name="Google Shape;103;g145f54a530a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defTabSz="914400" rtl="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800" dirty="0">
                <a:effectLst/>
                <a:latin typeface="LinLibertineT"/>
              </a:rPr>
              <a:t>A</a:t>
            </a:r>
            <a:r>
              <a:rPr lang="en-GB" sz="1800" dirty="0">
                <a:effectLst/>
                <a:latin typeface="LinLibertineT"/>
              </a:rPr>
              <a:t>cross the available carrier frequencies, we observe a decreasing pattern for RSRP as the frequency increases.</a:t>
            </a:r>
          </a:p>
          <a:p>
            <a:pPr marL="457200" marR="0" lvl="0" indent="-228600" algn="l" defTabSz="914400" rtl="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GB" sz="1800" dirty="0">
              <a:effectLst/>
              <a:latin typeface="LinLibertineT"/>
            </a:endParaRPr>
          </a:p>
          <a:p>
            <a:pPr marL="457200" marR="0" lvl="0" indent="-228600" algn="l" defTabSz="914400" rtl="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GB" sz="1800" dirty="0">
                <a:effectLst/>
                <a:latin typeface="LinLibertineT"/>
              </a:rPr>
              <a:t>Across the two MNOs, there exists a 6</a:t>
            </a:r>
            <a:r>
              <a:rPr lang="en-GB" sz="1800" dirty="0">
                <a:effectLst/>
                <a:latin typeface="LibertineMathMI"/>
              </a:rPr>
              <a:t>.</a:t>
            </a:r>
            <a:r>
              <a:rPr lang="en-GB" sz="1800" dirty="0">
                <a:effectLst/>
                <a:latin typeface="LinLibertineT"/>
              </a:rPr>
              <a:t>6 dB difference for SS-RSRP in OD in </a:t>
            </a:r>
            <a:r>
              <a:rPr lang="en-GB" sz="1800" dirty="0" err="1">
                <a:effectLst/>
                <a:latin typeface="LinLibertineT"/>
              </a:rPr>
              <a:t>favor</a:t>
            </a:r>
            <a:r>
              <a:rPr lang="en-GB" sz="1800" dirty="0">
                <a:effectLst/>
                <a:latin typeface="LinLibertineT"/>
              </a:rPr>
              <a:t> of </a:t>
            </a:r>
            <a:r>
              <a:rPr lang="en-GB" sz="1800" dirty="0">
                <a:effectLst/>
                <a:latin typeface="LibertineMathMI"/>
              </a:rPr>
              <a:t>Op2,</a:t>
            </a:r>
            <a:r>
              <a:rPr lang="en-GB" sz="1800" dirty="0">
                <a:effectLst/>
                <a:latin typeface="LinLibertineT"/>
              </a:rPr>
              <a:t> which ties back to the use of SSB beamforming and further highlights its effect on coverage. 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38860407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>
          <a:extLst>
            <a:ext uri="{FF2B5EF4-FFF2-40B4-BE49-F238E27FC236}">
              <a16:creationId xmlns:a16="http://schemas.microsoft.com/office/drawing/2014/main" id="{E7E5777C-5B06-31B4-3FE2-C564FAC59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45f54a530a_0_0:notes">
            <a:extLst>
              <a:ext uri="{FF2B5EF4-FFF2-40B4-BE49-F238E27FC236}">
                <a16:creationId xmlns:a16="http://schemas.microsoft.com/office/drawing/2014/main" id="{4FAF9CCC-CE3E-D425-98C7-DC52A4300A6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3" name="Google Shape;103;g145f54a530a_0_0:notes">
            <a:extLst>
              <a:ext uri="{FF2B5EF4-FFF2-40B4-BE49-F238E27FC236}">
                <a16:creationId xmlns:a16="http://schemas.microsoft.com/office/drawing/2014/main" id="{02D6A998-5CE5-F68B-4131-9D59ABE4A9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defTabSz="914400" rtl="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800" dirty="0">
                <a:effectLst/>
                <a:latin typeface="LinLibertineT"/>
              </a:rPr>
              <a:t>A</a:t>
            </a:r>
            <a:r>
              <a:rPr lang="en-GB" sz="1800" dirty="0">
                <a:effectLst/>
                <a:latin typeface="LinLibertineT"/>
              </a:rPr>
              <a:t>cross the available carrier frequencies, we observe a decreasing pattern for RSRP as the frequency increases.</a:t>
            </a:r>
          </a:p>
          <a:p>
            <a:pPr marL="457200" marR="0" lvl="0" indent="-228600" algn="l" defTabSz="914400" rtl="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GB" sz="1800" dirty="0">
              <a:effectLst/>
              <a:latin typeface="LinLibertineT"/>
            </a:endParaRPr>
          </a:p>
          <a:p>
            <a:pPr marL="457200" marR="0" lvl="0" indent="-228600" algn="l" defTabSz="914400" rtl="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GB" sz="1800" dirty="0">
                <a:effectLst/>
                <a:latin typeface="LinLibertineT"/>
              </a:rPr>
              <a:t>Across the two MNOs, there exists a 6</a:t>
            </a:r>
            <a:r>
              <a:rPr lang="en-GB" sz="1800" dirty="0">
                <a:effectLst/>
                <a:latin typeface="LibertineMathMI"/>
              </a:rPr>
              <a:t>.</a:t>
            </a:r>
            <a:r>
              <a:rPr lang="en-GB" sz="1800" dirty="0">
                <a:effectLst/>
                <a:latin typeface="LinLibertineT"/>
              </a:rPr>
              <a:t>6 dB difference for SS-RSRP in OD in </a:t>
            </a:r>
            <a:r>
              <a:rPr lang="en-GB" sz="1800" dirty="0" err="1">
                <a:effectLst/>
                <a:latin typeface="LinLibertineT"/>
              </a:rPr>
              <a:t>favor</a:t>
            </a:r>
            <a:r>
              <a:rPr lang="en-GB" sz="1800" dirty="0">
                <a:effectLst/>
                <a:latin typeface="LinLibertineT"/>
              </a:rPr>
              <a:t> of </a:t>
            </a:r>
            <a:r>
              <a:rPr lang="en-GB" sz="1800" dirty="0">
                <a:effectLst/>
                <a:latin typeface="LibertineMathMI"/>
              </a:rPr>
              <a:t>Op2,</a:t>
            </a:r>
            <a:r>
              <a:rPr lang="en-GB" sz="1800" dirty="0">
                <a:effectLst/>
                <a:latin typeface="LinLibertineT"/>
              </a:rPr>
              <a:t> which ties back to the use of SSB beamforming and further highlights its effect on coverage. 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4970237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45f54a530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3" name="Google Shape;103;g145f54a530a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defTabSz="914400" rtl="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800" dirty="0">
                <a:latin typeface="Eurostile" panose="020B0504020202050204" pitchFamily="34" charset="77"/>
              </a:rPr>
              <a:t>In the paper, we present additional results in terms of the allocated bandwidth,  MCS, etc. and how they are correlated with t</a:t>
            </a:r>
            <a:r>
              <a:rPr lang="en-US" sz="1800" dirty="0">
                <a:solidFill>
                  <a:schemeClr val="dk1"/>
                </a:solidFill>
                <a:latin typeface="Eurostile" panose="020B0504020202050204" pitchFamily="34" charset="77"/>
              </a:rPr>
              <a:t>hroughput.</a:t>
            </a:r>
            <a:endParaRPr lang="en-GB" sz="1800" dirty="0">
              <a:effectLst/>
              <a:latin typeface="LinLibertineT"/>
            </a:endParaRPr>
          </a:p>
        </p:txBody>
      </p:sp>
    </p:spTree>
    <p:extLst>
      <p:ext uri="{BB962C8B-B14F-4D97-AF65-F5344CB8AC3E}">
        <p14:creationId xmlns:p14="http://schemas.microsoft.com/office/powerpoint/2010/main" val="8126277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45f54a530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3" name="Google Shape;103;g145f54a530a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defTabSz="914400" rtl="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GB" sz="1800" dirty="0">
                <a:effectLst/>
                <a:latin typeface="LinLibertineT"/>
              </a:rPr>
              <a:t>Time series recorded during an IS campaign for both MNOs</a:t>
            </a:r>
          </a:p>
          <a:p>
            <a:pPr marL="457200" marR="0" lvl="0" indent="-228600" algn="l" defTabSz="914400" rtl="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GB" sz="1800" dirty="0">
                <a:effectLst/>
                <a:latin typeface="LinLibertineT"/>
              </a:rPr>
              <a:t>(left) downlink throughput at the application layer (first subfigure) consists of the aggregation of throughput from both 5G and 4G (second and third subfigures).</a:t>
            </a:r>
            <a:endParaRPr lang="en-GB" sz="1400" dirty="0"/>
          </a:p>
          <a:p>
            <a:r>
              <a:rPr lang="en-GB" sz="1800" dirty="0">
                <a:effectLst/>
                <a:latin typeface="LinLibertineT"/>
              </a:rPr>
              <a:t>(right) downlink throughput at the application layer (first subfigure) is lower</a:t>
            </a:r>
          </a:p>
        </p:txBody>
      </p:sp>
    </p:spTree>
    <p:extLst>
      <p:ext uri="{BB962C8B-B14F-4D97-AF65-F5344CB8AC3E}">
        <p14:creationId xmlns:p14="http://schemas.microsoft.com/office/powerpoint/2010/main" val="10668894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141ebc147a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141ebc147a2_0_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UL throughput in 5G NSA is not mature – metadata analysis is required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Refer back to the paper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288794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GB" sz="1800" dirty="0">
                <a:effectLst/>
                <a:latin typeface="LinLibertineT"/>
              </a:rPr>
              <a:t>However, due to unstable 5G coverage, a high variability is observed for these KPIs in </a:t>
            </a:r>
            <a:r>
              <a:rPr lang="en-GB" sz="1800" dirty="0">
                <a:effectLst/>
                <a:latin typeface="LinLibertineTI"/>
              </a:rPr>
              <a:t>5G Partial </a:t>
            </a:r>
            <a:r>
              <a:rPr lang="en-GB" sz="1800" dirty="0">
                <a:effectLst/>
                <a:latin typeface="LinLibertineT"/>
              </a:rPr>
              <a:t>sessions, e.g., in OW/OD for Op</a:t>
            </a:r>
            <a:r>
              <a:rPr lang="en-GB" sz="1800" baseline="-25000" dirty="0">
                <a:effectLst/>
                <a:latin typeface="LinLibertineT"/>
              </a:rPr>
              <a:t>1</a:t>
            </a:r>
            <a:r>
              <a:rPr lang="en-GB" sz="1800" dirty="0">
                <a:effectLst/>
                <a:latin typeface="LinLibertineT"/>
              </a:rPr>
              <a:t> </a:t>
            </a:r>
          </a:p>
          <a:p>
            <a:pPr marL="457200" marR="0" lvl="0" indent="-228600" algn="l" defTabSz="914400" rtl="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GB" sz="1800" dirty="0" err="1">
                <a:effectLst/>
                <a:latin typeface="LinLibertineT"/>
              </a:rPr>
              <a:t>i</a:t>
            </a:r>
            <a:r>
              <a:rPr lang="en-GB" sz="1800" dirty="0">
                <a:effectLst/>
                <a:latin typeface="LinLibertineT"/>
              </a:rPr>
              <a:t>-score</a:t>
            </a:r>
            <a:endParaRPr lang="en-GB" dirty="0"/>
          </a:p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313711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1979712" y="2333600"/>
            <a:ext cx="6630888" cy="519336"/>
          </a:xfrm>
        </p:spPr>
        <p:txBody>
          <a:bodyPr anchor="b"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4766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1640" y="2348880"/>
            <a:ext cx="595856" cy="40594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A29C21-4605-924F-A079-2D0340AA88B2}" type="slidenum">
              <a:rPr lang="nb-NO" smtClean="0"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5093347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mplate Gu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74733" y="6623136"/>
            <a:ext cx="1774550" cy="146860"/>
          </a:xfrm>
          <a:prstGeom prst="rect">
            <a:avLst/>
          </a:prstGeom>
          <a:noFill/>
          <a:ln>
            <a:noFill/>
          </a:ln>
        </p:spPr>
        <p:txBody>
          <a:bodyPr wrap="none" lIns="27000" tIns="27000" rIns="27000" bIns="27000" rtlCol="0">
            <a:spAutoFit/>
          </a:bodyPr>
          <a:lstStyle/>
          <a:p>
            <a:pPr defTabSz="514350"/>
            <a:r>
              <a:rPr lang="en-US" altLang="ko-KR" sz="600" dirty="0">
                <a:solidFill>
                  <a:srgbClr val="9999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ⓒ 2017. Samsung Electronics. All rights reserved.</a:t>
            </a:r>
            <a:endParaRPr lang="ko-KR" altLang="en-US" sz="600" dirty="0">
              <a:solidFill>
                <a:srgbClr val="9999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텍스트 개체 틀 2"/>
          <p:cNvSpPr>
            <a:spLocks noGrp="1"/>
          </p:cNvSpPr>
          <p:nvPr>
            <p:ph type="body" sz="quarter" idx="10" hasCustomPrompt="1"/>
          </p:nvPr>
        </p:nvSpPr>
        <p:spPr>
          <a:xfrm>
            <a:off x="230760" y="319395"/>
            <a:ext cx="8085137" cy="53741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514350" rtl="0" eaLnBrk="1" latinLnBrk="1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ko-KR" altLang="en-US" sz="2400" b="1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Insert your main title</a:t>
            </a:r>
            <a:endParaRPr lang="ko-KR" altLang="en-US" dirty="0"/>
          </a:p>
        </p:txBody>
      </p:sp>
      <p:sp>
        <p:nvSpPr>
          <p:cNvPr id="11" name="텍스트 개체 틀 14"/>
          <p:cNvSpPr>
            <a:spLocks noGrp="1"/>
          </p:cNvSpPr>
          <p:nvPr>
            <p:ph type="body" sz="quarter" idx="14" hasCustomPrompt="1"/>
          </p:nvPr>
        </p:nvSpPr>
        <p:spPr>
          <a:xfrm>
            <a:off x="140400" y="908720"/>
            <a:ext cx="8863200" cy="5544616"/>
          </a:xfrm>
          <a:prstGeom prst="rect">
            <a:avLst/>
          </a:prstGeom>
        </p:spPr>
        <p:txBody>
          <a:bodyPr lIns="72000" tIns="72000" rIns="36000" bIns="0">
            <a:normAutofit/>
          </a:bodyPr>
          <a:lstStyle>
            <a:lvl1pPr marL="203597" indent="-203597">
              <a:spcBef>
                <a:spcPts val="750"/>
              </a:spcBef>
              <a:buSzPct val="130000"/>
              <a:buFontTx/>
              <a:buBlip>
                <a:blip r:embed="rId3"/>
              </a:buBlip>
              <a:defRPr lang="ko-KR" altLang="en-US" sz="1800" b="1" kern="1200" spc="-23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defRPr>
            </a:lvl1pPr>
            <a:lvl2pPr marL="406004" indent="-139304">
              <a:spcBef>
                <a:spcPts val="600"/>
              </a:spcBef>
              <a:buFont typeface="Calibri" panose="020F0502020204030204" pitchFamily="34" charset="0"/>
              <a:buChar char="–"/>
              <a:defRPr lang="ko-KR" altLang="en-US" sz="1500" b="0" kern="1200" spc="-23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defRPr>
            </a:lvl2pPr>
            <a:lvl3pPr marL="536972" indent="-111919">
              <a:lnSpc>
                <a:spcPct val="112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ko-KR" altLang="en-US" sz="1350" b="0" kern="1200" spc="-23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defRPr>
            </a:lvl3pPr>
            <a:lvl4pPr marL="270272" indent="-135731">
              <a:spcBef>
                <a:spcPts val="375"/>
              </a:spcBef>
              <a:buFont typeface="+mj-ea"/>
              <a:buAutoNum type="circleNumDbPlain"/>
              <a:defRPr lang="ko-KR" altLang="en-US" sz="900" b="0" kern="1200" spc="-23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맑은 고딕" pitchFamily="50" charset="-127"/>
                <a:cs typeface="Calibri" pitchFamily="34" charset="0"/>
              </a:defRPr>
            </a:lvl4pPr>
            <a:lvl5pPr marL="336947" indent="-64294">
              <a:spcBef>
                <a:spcPts val="225"/>
              </a:spcBef>
              <a:buFont typeface="Calibri" panose="020F0502020204030204" pitchFamily="34" charset="0"/>
              <a:buChar char="◦"/>
              <a:defRPr lang="ko-KR" altLang="en-US" sz="750" b="0" kern="1200" spc="-23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맑은 고딕" pitchFamily="50" charset="-127"/>
                <a:cs typeface="Calibri" pitchFamily="34" charset="0"/>
              </a:defRPr>
            </a:lvl5pPr>
          </a:lstStyle>
          <a:p>
            <a:pPr lvl="0"/>
            <a:r>
              <a:rPr lang="en-US" altLang="ko-KR" dirty="0" err="1"/>
              <a:t>Asdf</a:t>
            </a:r>
            <a:endParaRPr lang="en-US" altLang="ko-KR" dirty="0"/>
          </a:p>
          <a:p>
            <a:pPr lvl="1"/>
            <a:r>
              <a:rPr lang="en-US" altLang="ko-KR" dirty="0" err="1"/>
              <a:t>Asdf</a:t>
            </a:r>
            <a:endParaRPr lang="en-US" altLang="ko-KR" dirty="0"/>
          </a:p>
          <a:p>
            <a:pPr lvl="2"/>
            <a:r>
              <a:rPr lang="en-US" altLang="ko-KR" dirty="0" err="1"/>
              <a:t>asd</a:t>
            </a:r>
            <a:endParaRPr lang="ko-KR" altLang="en-US" dirty="0"/>
          </a:p>
        </p:txBody>
      </p:sp>
      <p:sp>
        <p:nvSpPr>
          <p:cNvPr id="12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305300" y="6598189"/>
            <a:ext cx="533400" cy="233603"/>
          </a:xfrm>
          <a:prstGeom prst="rect">
            <a:avLst/>
          </a:prstGeom>
        </p:spPr>
        <p:txBody>
          <a:bodyPr/>
          <a:lstStyle>
            <a:lvl1pPr algn="r">
              <a:defRPr sz="675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defTabSz="514350"/>
            <a:fld id="{41CB6D96-E065-46D7-BFC0-473F3D5B23B3}" type="slidenum">
              <a:rPr lang="ko-KR" altLang="en-US" smtClean="0"/>
              <a:pPr defTabSz="514350"/>
              <a:t>‹#›</a:t>
            </a:fld>
            <a:r>
              <a:rPr lang="en-US" altLang="ko-KR"/>
              <a:t>/13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81091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0" hasCustomPrompt="1"/>
          </p:nvPr>
        </p:nvSpPr>
        <p:spPr>
          <a:xfrm>
            <a:off x="230758" y="356436"/>
            <a:ext cx="8085137" cy="537411"/>
          </a:xfrm>
          <a:prstGeom prst="rect">
            <a:avLst/>
          </a:prstGeo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 sz="2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Insert your main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305300" y="6542772"/>
            <a:ext cx="533400" cy="233603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41CB6D96-E065-46D7-BFC0-473F3D5B23B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pic>
        <p:nvPicPr>
          <p:cNvPr id="9" name="그림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957" y="548004"/>
            <a:ext cx="856490" cy="174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024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692696"/>
            <a:ext cx="821925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981200"/>
            <a:ext cx="8219256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CED1529-5045-C64B-893E-FADEF82FC3DB}" type="datetime1">
              <a:rPr lang="nb-NO"/>
              <a:pPr>
                <a:defRPr/>
              </a:pPr>
              <a:t>10.10.2024</a:t>
            </a:fld>
            <a:endParaRPr lang="nb-NO" dirty="0"/>
          </a:p>
        </p:txBody>
      </p:sp>
      <p:pic>
        <p:nvPicPr>
          <p:cNvPr id="13" name="Picture 12" descr="UiO_MN_A_ENG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96041" y="228600"/>
            <a:ext cx="5114159" cy="3934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316416" y="188640"/>
            <a:ext cx="595856" cy="405942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8731478" y="6536377"/>
            <a:ext cx="3770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fld id="{CDA37B57-12BB-EE40-B12F-0758C29EA9A3}" type="slidenum">
              <a:rPr lang="nb-NO" sz="1200" smtClean="0"/>
              <a:pPr>
                <a:defRPr/>
              </a:pPr>
              <a:t>‹#›</a:t>
            </a:fld>
            <a:endParaRPr lang="nb-NO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  <p:sldLayoutId id="2147484062" r:id="rId12"/>
    <p:sldLayoutId id="2147484063" r:id="rId13"/>
    <p:sldLayoutId id="2147484064" r:id="rId14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thingsnetwork.org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mosaic-simulamet.com/nbiotcoverage/" TargetMode="Externa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zenodo.org/record/7026073#.YwkNi-%20xBy3I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e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295400" y="3140968"/>
            <a:ext cx="7315200" cy="1752600"/>
          </a:xfrm>
        </p:spPr>
        <p:txBody>
          <a:bodyPr/>
          <a:lstStyle/>
          <a:p>
            <a:r>
              <a:rPr lang="en-US" dirty="0"/>
              <a:t>IN3230/4230</a:t>
            </a:r>
          </a:p>
          <a:p>
            <a:r>
              <a:rPr lang="en-US" dirty="0"/>
              <a:t>Wireless Communications - III</a:t>
            </a:r>
          </a:p>
        </p:txBody>
      </p:sp>
      <p:sp>
        <p:nvSpPr>
          <p:cNvPr id="2" name="Rectangle 1"/>
          <p:cNvSpPr/>
          <p:nvPr/>
        </p:nvSpPr>
        <p:spPr>
          <a:xfrm>
            <a:off x="3563888" y="5445224"/>
            <a:ext cx="5400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 err="1"/>
              <a:t>Özgü</a:t>
            </a:r>
            <a:r>
              <a:rPr lang="en-US" dirty="0"/>
              <a:t> Alay</a:t>
            </a:r>
          </a:p>
          <a:p>
            <a:pPr algn="r"/>
            <a:r>
              <a:rPr lang="en-US" dirty="0" err="1"/>
              <a:t>ozgua@ifi.uio.no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20114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19256" cy="4114800"/>
          </a:xfrm>
        </p:spPr>
        <p:txBody>
          <a:bodyPr/>
          <a:lstStyle/>
          <a:p>
            <a:r>
              <a:rPr lang="en-US" dirty="0"/>
              <a:t>Massive IoT</a:t>
            </a:r>
          </a:p>
          <a:p>
            <a:pPr lvl="1"/>
            <a:r>
              <a:rPr lang="en-US" dirty="0"/>
              <a:t>NB-IoT</a:t>
            </a:r>
          </a:p>
          <a:p>
            <a:pPr lvl="1"/>
            <a:r>
              <a:rPr lang="en-US" dirty="0"/>
              <a:t>LORAWAN</a:t>
            </a:r>
          </a:p>
          <a:p>
            <a:r>
              <a:rPr lang="en-US" dirty="0">
                <a:solidFill>
                  <a:schemeClr val="bg2"/>
                </a:solidFill>
              </a:rPr>
              <a:t>Paving the future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5G and Beyond</a:t>
            </a:r>
          </a:p>
        </p:txBody>
      </p:sp>
    </p:spTree>
    <p:extLst>
      <p:ext uri="{BB962C8B-B14F-4D97-AF65-F5344CB8AC3E}">
        <p14:creationId xmlns:p14="http://schemas.microsoft.com/office/powerpoint/2010/main" val="843460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DBEF7-FE3B-7142-989F-9F7DECEEF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Growth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number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connected</a:t>
            </a:r>
            <a:r>
              <a:rPr lang="nb-NO" dirty="0"/>
              <a:t> </a:t>
            </a:r>
            <a:r>
              <a:rPr lang="nb-NO" dirty="0" err="1"/>
              <a:t>devices</a:t>
            </a:r>
            <a:endParaRPr lang="nb-NO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18C9EA27-A045-714E-B32F-E8C28EBA27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9314" y="1981200"/>
            <a:ext cx="6316485" cy="4114800"/>
          </a:xfrm>
        </p:spPr>
      </p:pic>
    </p:spTree>
    <p:extLst>
      <p:ext uri="{BB962C8B-B14F-4D97-AF65-F5344CB8AC3E}">
        <p14:creationId xmlns:p14="http://schemas.microsoft.com/office/powerpoint/2010/main" val="1330186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777E0F1-DC65-7A4E-9EFD-F4ADF7368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3119A4E-403D-6646-8C50-E0FD6ABB85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3832" y="1981200"/>
            <a:ext cx="6847449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756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Challenges for Massive </a:t>
            </a:r>
            <a:r>
              <a:rPr lang="en-US" dirty="0" err="1"/>
              <a:t>IoT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Battery life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– many IoT devices will be battery-powered, and often the cost of replacing batteries in the field is not viable. (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Battery </a:t>
            </a:r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life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 time </a:t>
            </a:r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 10 </a:t>
            </a:r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Coverage  and Range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– deep indoor connectivity is a requirement for many applications in the utility area. Regional (or even national or global) coverage is a prerequisite for many use cases, especially within the transport area. (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5 –40 km in </a:t>
            </a:r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open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field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Quality of Service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– providing a certain low bitrate reliably is important for many applications while latency is not that critical. (</a:t>
            </a:r>
            <a:r>
              <a:rPr lang="nb-NO" sz="2400" dirty="0" err="1">
                <a:latin typeface="Arial" panose="020B0604020202020204" pitchFamily="34" charset="0"/>
              </a:rPr>
              <a:t>Typically</a:t>
            </a:r>
            <a:r>
              <a:rPr lang="nb-NO" sz="2400" dirty="0">
                <a:latin typeface="Arial" panose="020B0604020202020204" pitchFamily="34" charset="0"/>
              </a:rPr>
              <a:t> a </a:t>
            </a:r>
            <a:r>
              <a:rPr lang="nb-NO" sz="2400" dirty="0" err="1">
                <a:latin typeface="Arial" panose="020B0604020202020204" pitchFamily="34" charset="0"/>
              </a:rPr>
              <a:t>few</a:t>
            </a:r>
            <a:r>
              <a:rPr lang="nb-NO" sz="2400" dirty="0">
                <a:latin typeface="Arial" panose="020B0604020202020204" pitchFamily="34" charset="0"/>
              </a:rPr>
              <a:t> </a:t>
            </a:r>
            <a:r>
              <a:rPr lang="nb-NO" sz="2400" dirty="0" err="1">
                <a:latin typeface="Arial" panose="020B0604020202020204" pitchFamily="34" charset="0"/>
              </a:rPr>
              <a:t>hundred</a:t>
            </a:r>
            <a:r>
              <a:rPr lang="nb-NO" sz="2400" dirty="0">
                <a:latin typeface="Arial" panose="020B0604020202020204" pitchFamily="34" charset="0"/>
              </a:rPr>
              <a:t> bit/s or less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Deployment and device cost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– clearly a key enabler for high-volume, mass-market applications, enabling many of the use cases. Moreover, in order to enable a Massive IoT market, networks need to scale efficiently. (Device cost of a few Euros)</a:t>
            </a:r>
          </a:p>
        </p:txBody>
      </p:sp>
    </p:spTree>
    <p:extLst>
      <p:ext uri="{BB962C8B-B14F-4D97-AF65-F5344CB8AC3E}">
        <p14:creationId xmlns:p14="http://schemas.microsoft.com/office/powerpoint/2010/main" val="1060395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67C82-D33D-4144-A2BD-A46309D1F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b="1" dirty="0" err="1"/>
              <a:t>Low</a:t>
            </a:r>
            <a:r>
              <a:rPr lang="nb-NO" b="1" dirty="0"/>
              <a:t> Power </a:t>
            </a:r>
            <a:r>
              <a:rPr lang="nb-NO" b="1" dirty="0" err="1"/>
              <a:t>Wide</a:t>
            </a:r>
            <a:r>
              <a:rPr lang="nb-NO" b="1" dirty="0"/>
              <a:t> Area Networks (LPWAN)</a:t>
            </a:r>
            <a:endParaRPr lang="nb-NO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C16843F-31CA-044F-83E7-529DF2C4FD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5680" y="1981200"/>
            <a:ext cx="6543752" cy="4114800"/>
          </a:xfrm>
        </p:spPr>
      </p:pic>
    </p:spTree>
    <p:extLst>
      <p:ext uri="{BB962C8B-B14F-4D97-AF65-F5344CB8AC3E}">
        <p14:creationId xmlns:p14="http://schemas.microsoft.com/office/powerpoint/2010/main" val="617016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B3335-6581-4543-8816-A30BDD793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Current</a:t>
            </a:r>
            <a:r>
              <a:rPr lang="nb-NO" dirty="0"/>
              <a:t> LPWA </a:t>
            </a:r>
            <a:r>
              <a:rPr lang="nb-NO" dirty="0" err="1"/>
              <a:t>technologies</a:t>
            </a:r>
            <a:endParaRPr lang="nb-NO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8318757-66B2-DE42-93B1-D710A85100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8313" y="2192547"/>
            <a:ext cx="8218487" cy="3692106"/>
          </a:xfrm>
        </p:spPr>
      </p:pic>
    </p:spTree>
    <p:extLst>
      <p:ext uri="{BB962C8B-B14F-4D97-AF65-F5344CB8AC3E}">
        <p14:creationId xmlns:p14="http://schemas.microsoft.com/office/powerpoint/2010/main" val="1734919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83A9C-842E-A747-A9A3-695D2CF54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err="1"/>
              <a:t>What</a:t>
            </a:r>
            <a:r>
              <a:rPr lang="nb-NO" dirty="0"/>
              <a:t> is </a:t>
            </a:r>
            <a:r>
              <a:rPr lang="nb-NO" dirty="0" err="1"/>
              <a:t>the</a:t>
            </a:r>
            <a:r>
              <a:rPr lang="nb-NO" dirty="0"/>
              <a:t> most </a:t>
            </a:r>
            <a:r>
              <a:rPr lang="nb-NO" dirty="0" err="1"/>
              <a:t>common</a:t>
            </a:r>
            <a:r>
              <a:rPr lang="nb-NO" dirty="0"/>
              <a:t> </a:t>
            </a:r>
            <a:r>
              <a:rPr lang="nb-NO" dirty="0" err="1"/>
              <a:t>technology</a:t>
            </a:r>
            <a:r>
              <a:rPr lang="nb-NO" dirty="0"/>
              <a:t>?</a:t>
            </a:r>
          </a:p>
        </p:txBody>
      </p:sp>
      <p:pic>
        <p:nvPicPr>
          <p:cNvPr id="9" name="Picture 8" descr="A graph of blue and grey bars&#10;&#10;Description automatically generated">
            <a:extLst>
              <a:ext uri="{FF2B5EF4-FFF2-40B4-BE49-F238E27FC236}">
                <a16:creationId xmlns:a16="http://schemas.microsoft.com/office/drawing/2014/main" id="{A6034DF1-6AE8-D708-5303-762E0268AC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1628800"/>
            <a:ext cx="4896544" cy="471677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D9F0476-6C40-F549-0E62-41C38B47D018}"/>
              </a:ext>
            </a:extLst>
          </p:cNvPr>
          <p:cNvSpPr txBox="1"/>
          <p:nvPr/>
        </p:nvSpPr>
        <p:spPr>
          <a:xfrm>
            <a:off x="1115616" y="6330356"/>
            <a:ext cx="5760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0" i="0" dirty="0">
                <a:solidFill>
                  <a:srgbClr val="000000"/>
                </a:solidFill>
                <a:effectLst/>
                <a:latin typeface="+mn-lt"/>
              </a:rPr>
              <a:t>*In China, specifically, the government has adopted NB-IoT as the standard for massive IoT applications in the country.</a:t>
            </a:r>
            <a:endParaRPr lang="en-NO" sz="1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50683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84127-4169-5D42-A3E2-ADDD2EBD2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LORAWAN?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56D118-30E9-EF4E-93E2-91656D5131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200" dirty="0" err="1"/>
              <a:t>Low</a:t>
            </a:r>
            <a:r>
              <a:rPr lang="nb-NO" sz="2200" dirty="0"/>
              <a:t> Power, </a:t>
            </a:r>
            <a:r>
              <a:rPr lang="nb-NO" sz="2200" dirty="0" err="1"/>
              <a:t>Wide</a:t>
            </a:r>
            <a:r>
              <a:rPr lang="nb-NO" sz="2200" dirty="0"/>
              <a:t> Area (LPWA) </a:t>
            </a:r>
            <a:r>
              <a:rPr lang="nb-NO" sz="2200" dirty="0" err="1"/>
              <a:t>networking</a:t>
            </a:r>
            <a:r>
              <a:rPr lang="nb-NO" sz="2200" dirty="0"/>
              <a:t> </a:t>
            </a:r>
            <a:r>
              <a:rPr lang="nb-NO" sz="2200" dirty="0" err="1"/>
              <a:t>protocol</a:t>
            </a:r>
            <a:r>
              <a:rPr lang="nb-NO" sz="2200" dirty="0"/>
              <a:t> for </a:t>
            </a:r>
            <a:r>
              <a:rPr lang="nb-NO" sz="2200" dirty="0" err="1"/>
              <a:t>IoT</a:t>
            </a:r>
            <a:endParaRPr lang="nb-NO" sz="2200" dirty="0"/>
          </a:p>
          <a:p>
            <a:r>
              <a:rPr lang="nb-NO" sz="2200" dirty="0" err="1"/>
              <a:t>Provides</a:t>
            </a:r>
            <a:r>
              <a:rPr lang="nb-NO" sz="2200" dirty="0"/>
              <a:t> bi-</a:t>
            </a:r>
            <a:r>
              <a:rPr lang="nb-NO" sz="2200" dirty="0" err="1"/>
              <a:t>directional</a:t>
            </a:r>
            <a:r>
              <a:rPr lang="nb-NO" sz="2200" dirty="0"/>
              <a:t> </a:t>
            </a:r>
            <a:r>
              <a:rPr lang="nb-NO" sz="2200" dirty="0" err="1"/>
              <a:t>communication</a:t>
            </a:r>
            <a:r>
              <a:rPr lang="nb-NO" sz="2200" dirty="0"/>
              <a:t>, end-to-end </a:t>
            </a:r>
            <a:r>
              <a:rPr lang="nb-NO" sz="2200" dirty="0" err="1"/>
              <a:t>security</a:t>
            </a:r>
            <a:r>
              <a:rPr lang="nb-NO" sz="2200" dirty="0"/>
              <a:t>, </a:t>
            </a:r>
            <a:r>
              <a:rPr lang="nb-NO" sz="2200" dirty="0" err="1"/>
              <a:t>mobility</a:t>
            </a:r>
            <a:r>
              <a:rPr lang="nb-NO" sz="2200" dirty="0"/>
              <a:t> and </a:t>
            </a:r>
            <a:r>
              <a:rPr lang="nb-NO" sz="2200" dirty="0" err="1"/>
              <a:t>localization</a:t>
            </a:r>
            <a:r>
              <a:rPr lang="nb-NO" sz="2200" dirty="0"/>
              <a:t> services </a:t>
            </a:r>
          </a:p>
          <a:p>
            <a:r>
              <a:rPr lang="en-US" sz="2200" dirty="0"/>
              <a:t>Open source standard</a:t>
            </a:r>
          </a:p>
          <a:p>
            <a:r>
              <a:rPr lang="en-US" sz="2200" dirty="0"/>
              <a:t>Unlicensed band (EU 868)</a:t>
            </a:r>
          </a:p>
          <a:p>
            <a:r>
              <a:rPr lang="en-US" sz="2200" dirty="0"/>
              <a:t>LORA Alliance (400+ industry partner)</a:t>
            </a:r>
          </a:p>
          <a:p>
            <a:r>
              <a:rPr lang="en-US" sz="2200" dirty="0"/>
              <a:t>The Things Network (TTN)*: </a:t>
            </a:r>
            <a:r>
              <a:rPr lang="en-US" sz="2200" i="1" dirty="0"/>
              <a:t>“a global, crowdsourced, open, free and decentralized </a:t>
            </a:r>
            <a:r>
              <a:rPr lang="en-US" sz="2200" i="1" dirty="0" err="1"/>
              <a:t>LoRaWAN</a:t>
            </a:r>
            <a:r>
              <a:rPr lang="en-US" sz="2200" i="1" dirty="0"/>
              <a:t> IoT platform”</a:t>
            </a:r>
          </a:p>
          <a:p>
            <a:endParaRPr lang="en-US" sz="2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B8D7CE-00AE-A742-9BAE-36715C114B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712167"/>
            <a:ext cx="1315102" cy="101292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9080C28-9F04-AE4D-BEB6-7A47086B9973}"/>
              </a:ext>
            </a:extLst>
          </p:cNvPr>
          <p:cNvSpPr/>
          <p:nvPr/>
        </p:nvSpPr>
        <p:spPr>
          <a:xfrm>
            <a:off x="1763688" y="6471177"/>
            <a:ext cx="6063415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>
                <a:hlinkClick r:id="rId3"/>
              </a:rPr>
              <a:t>*https://www.thethingsnetwork.org/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0899630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2BCE4-2DBF-2943-9951-D69482FCF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LoRaWAN</a:t>
            </a:r>
            <a:r>
              <a:rPr lang="en-US" dirty="0"/>
              <a:t> Architecture</a:t>
            </a:r>
            <a:endParaRPr lang="nb-NO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B2C64ED-B94F-F641-A36F-A58AFE620A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38872" y="1981200"/>
            <a:ext cx="7677368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1737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45728-3B1E-5843-8094-BED52264D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LoRaWAN</a:t>
            </a:r>
            <a:r>
              <a:rPr lang="en-US" dirty="0"/>
              <a:t> Specification</a:t>
            </a:r>
          </a:p>
        </p:txBody>
      </p:sp>
      <p:graphicFrame>
        <p:nvGraphicFramePr>
          <p:cNvPr id="5" name="Table">
            <a:extLst>
              <a:ext uri="{FF2B5EF4-FFF2-40B4-BE49-F238E27FC236}">
                <a16:creationId xmlns:a16="http://schemas.microsoft.com/office/drawing/2014/main" id="{9C1E9BFA-3978-0945-A615-CDAB8BB4B7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32459898"/>
              </p:ext>
            </p:extLst>
          </p:nvPr>
        </p:nvGraphicFramePr>
        <p:xfrm>
          <a:off x="752149" y="1628800"/>
          <a:ext cx="7924307" cy="5116518"/>
        </p:xfrm>
        <a:graphic>
          <a:graphicData uri="http://schemas.openxmlformats.org/drawingml/2006/table">
            <a:tbl>
              <a:tblPr firstCol="1" bandRow="1"/>
              <a:tblGrid>
                <a:gridCol w="21814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28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110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500" dirty="0">
                          <a:solidFill>
                            <a:schemeClr val="tx1"/>
                          </a:solidFill>
                          <a:sym typeface="Helvetica Neue Medium"/>
                        </a:rPr>
                        <a:t>Spectrum</a:t>
                      </a:r>
                    </a:p>
                  </a:txBody>
                  <a:tcPr marL="26789" marR="26789" marT="26789" marB="2678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500" b="1" i="1" dirty="0" err="1">
                          <a:solidFill>
                            <a:schemeClr val="tx1"/>
                          </a:solidFill>
                        </a:rPr>
                        <a:t>Unlicenced</a:t>
                      </a:r>
                      <a:r>
                        <a:rPr lang="en-US" sz="1500" b="0" dirty="0">
                          <a:solidFill>
                            <a:schemeClr val="tx1"/>
                          </a:solidFill>
                        </a:rPr>
                        <a:t> 863-870 MHz frequency bands (in Europe)</a:t>
                      </a:r>
                    </a:p>
                    <a:p>
                      <a:pPr lvl="0"/>
                      <a:r>
                        <a:rPr lang="en-US" sz="1500" b="0" dirty="0">
                          <a:solidFill>
                            <a:schemeClr val="tx1"/>
                          </a:solidFill>
                        </a:rPr>
                        <a:t>125/250 </a:t>
                      </a:r>
                      <a:r>
                        <a:rPr lang="en-US" sz="1500" b="0" dirty="0" err="1">
                          <a:solidFill>
                            <a:schemeClr val="tx1"/>
                          </a:solidFill>
                        </a:rPr>
                        <a:t>KHz</a:t>
                      </a:r>
                      <a:r>
                        <a:rPr lang="en-US" sz="1500" b="0" dirty="0">
                          <a:solidFill>
                            <a:schemeClr val="tx1"/>
                          </a:solidFill>
                        </a:rPr>
                        <a:t> channels 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10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nb-NO" sz="1500" dirty="0" err="1">
                          <a:solidFill>
                            <a:schemeClr val="tx1"/>
                          </a:solidFill>
                          <a:sym typeface="Helvetica Neue Medium"/>
                        </a:rPr>
                        <a:t>Modulation</a:t>
                      </a:r>
                      <a:r>
                        <a:rPr lang="nb-NO" sz="1500" dirty="0">
                          <a:solidFill>
                            <a:schemeClr val="tx1"/>
                          </a:solidFill>
                          <a:sym typeface="Helvetica Neue Medium"/>
                        </a:rPr>
                        <a:t> and </a:t>
                      </a:r>
                      <a:r>
                        <a:rPr sz="1500" dirty="0">
                          <a:solidFill>
                            <a:schemeClr val="tx1"/>
                          </a:solidFill>
                          <a:sym typeface="Helvetica Neue Medium"/>
                        </a:rPr>
                        <a:t>Access</a:t>
                      </a:r>
                    </a:p>
                  </a:txBody>
                  <a:tcPr marL="26789" marR="26789" marT="26789" marB="2678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1500" b="0" dirty="0">
                          <a:solidFill>
                            <a:schemeClr val="tx1"/>
                          </a:solidFill>
                        </a:rPr>
                        <a:t>- LoRa modulation (</a:t>
                      </a:r>
                      <a:r>
                        <a:rPr lang="en-US" sz="1500" b="1" i="1" dirty="0">
                          <a:solidFill>
                            <a:schemeClr val="tx1"/>
                          </a:solidFill>
                        </a:rPr>
                        <a:t>Chirp Spread Spectrum (CSS))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1500" b="1" i="1" dirty="0">
                          <a:solidFill>
                            <a:schemeClr val="tx1"/>
                          </a:solidFill>
                        </a:rPr>
                        <a:t>Chirp: </a:t>
                      </a:r>
                      <a:r>
                        <a:rPr lang="en-US" sz="1500" b="0" i="1" dirty="0">
                          <a:solidFill>
                            <a:schemeClr val="tx1"/>
                          </a:solidFill>
                        </a:rPr>
                        <a:t>A sinusoidal signal whose frequency increases or decreases over time, often with a polynomial expression for the frequency variation.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1500" b="1" i="1" dirty="0">
                          <a:solidFill>
                            <a:schemeClr val="tx1"/>
                          </a:solidFill>
                        </a:rPr>
                        <a:t>Spread Spectrum: </a:t>
                      </a:r>
                      <a:r>
                        <a:rPr lang="en-US" sz="1500" b="0" i="1" dirty="0">
                          <a:solidFill>
                            <a:schemeClr val="tx1"/>
                          </a:solidFill>
                        </a:rPr>
                        <a:t>Wideband linear frequency modulation (FM) is used to encode information, spreading the signal across a large bandwidth.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endParaRPr lang="en-US" sz="1500" b="1" i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1500" b="0" dirty="0">
                          <a:solidFill>
                            <a:schemeClr val="tx1"/>
                          </a:solidFill>
                        </a:rPr>
                        <a:t>- LORAWAN MAC (Aloha)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37473525"/>
                  </a:ext>
                </a:extLst>
              </a:tr>
              <a:tr h="60110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nb-NO" sz="1500" dirty="0">
                          <a:solidFill>
                            <a:schemeClr val="tx1"/>
                          </a:solidFill>
                          <a:sym typeface="Helvetica Neue Medium"/>
                        </a:rPr>
                        <a:t>D</a:t>
                      </a:r>
                      <a:r>
                        <a:rPr sz="1500" dirty="0" err="1">
                          <a:solidFill>
                            <a:schemeClr val="tx1"/>
                          </a:solidFill>
                          <a:sym typeface="Helvetica Neue Medium"/>
                        </a:rPr>
                        <a:t>ata</a:t>
                      </a:r>
                      <a:r>
                        <a:rPr sz="1500" dirty="0">
                          <a:solidFill>
                            <a:schemeClr val="tx1"/>
                          </a:solidFill>
                          <a:sym typeface="Helvetica Neue Medium"/>
                        </a:rPr>
                        <a:t> rate</a:t>
                      </a:r>
                    </a:p>
                  </a:txBody>
                  <a:tcPr marL="26789" marR="26789" marT="26789" marB="2678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lang="nb-NO" sz="1500" b="0" dirty="0">
                          <a:solidFill>
                            <a:schemeClr val="tx1"/>
                          </a:solidFill>
                          <a:sym typeface="Helvetica Neue"/>
                        </a:rPr>
                        <a:t>250bps-50kbps</a:t>
                      </a:r>
                      <a:endParaRPr sz="1500" b="0" dirty="0">
                        <a:solidFill>
                          <a:schemeClr val="tx1"/>
                        </a:solidFill>
                        <a:sym typeface="Helvetica Neue"/>
                      </a:endParaRP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110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500" dirty="0">
                          <a:solidFill>
                            <a:schemeClr val="tx1"/>
                          </a:solidFill>
                          <a:sym typeface="Helvetica Neue Medium"/>
                        </a:rPr>
                        <a:t>UE Max Tx Power</a:t>
                      </a:r>
                    </a:p>
                  </a:txBody>
                  <a:tcPr marL="26789" marR="26789" marT="26789" marB="2678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lang="nb-NO" sz="1500" b="0" dirty="0">
                          <a:solidFill>
                            <a:schemeClr val="tx1"/>
                          </a:solidFill>
                          <a:sym typeface="Helvetica Neue"/>
                        </a:rPr>
                        <a:t>14</a:t>
                      </a:r>
                      <a:r>
                        <a:rPr sz="1500" b="0" dirty="0">
                          <a:solidFill>
                            <a:schemeClr val="tx1"/>
                          </a:solidFill>
                          <a:sym typeface="Helvetica Neue"/>
                        </a:rPr>
                        <a:t> dBm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110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nb-NO" sz="1500" dirty="0">
                          <a:solidFill>
                            <a:schemeClr val="tx1"/>
                          </a:solidFill>
                          <a:sym typeface="Helvetica Neue Medium"/>
                        </a:rPr>
                        <a:t>Range</a:t>
                      </a:r>
                      <a:endParaRPr sz="1500" dirty="0">
                        <a:solidFill>
                          <a:schemeClr val="tx1"/>
                        </a:solidFill>
                        <a:sym typeface="Helvetica Neue Medium"/>
                      </a:endParaRPr>
                    </a:p>
                  </a:txBody>
                  <a:tcPr marL="26789" marR="26789" marT="26789" marB="2678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nb-NO" sz="15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km (urban), 20 km (rural)</a:t>
                      </a:r>
                      <a:endParaRPr sz="1500" b="0" dirty="0">
                        <a:solidFill>
                          <a:schemeClr val="tx1"/>
                        </a:solidFill>
                        <a:sym typeface="Helvetica Neue"/>
                      </a:endParaRP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493827818"/>
                  </a:ext>
                </a:extLst>
              </a:tr>
              <a:tr h="60110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500" dirty="0">
                          <a:solidFill>
                            <a:schemeClr val="tx1"/>
                          </a:solidFill>
                          <a:sym typeface="Helvetica Neue Medium"/>
                        </a:rPr>
                        <a:t>Energy Efficiency</a:t>
                      </a:r>
                    </a:p>
                  </a:txBody>
                  <a:tcPr marL="26789" marR="26789" marT="26789" marB="2678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lang="nb-NO" sz="1500" b="1" i="1" dirty="0">
                          <a:solidFill>
                            <a:schemeClr val="tx1"/>
                          </a:solidFill>
                          <a:sym typeface="Helvetica Neue"/>
                        </a:rPr>
                        <a:t>Adaptive Data Rate (ADR)</a:t>
                      </a:r>
                      <a:endParaRPr sz="1500" b="1" i="1" dirty="0">
                        <a:solidFill>
                          <a:schemeClr val="tx1"/>
                        </a:solidFill>
                        <a:sym typeface="Helvetica Neue"/>
                      </a:endParaRP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21384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1D176-F0E9-6449-B0B9-2A449565E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Adaptive Data Rate (ADR)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435F8-CE0E-054F-AB8C-6FF7DB5950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628801"/>
            <a:ext cx="8219256" cy="2088232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Adaptive Data Rate (ADR) is a mechanism for optimizing data rates, airtime and energy consumption in the network. </a:t>
            </a:r>
          </a:p>
          <a:p>
            <a:pPr>
              <a:lnSpc>
                <a:spcPct val="120000"/>
              </a:lnSpc>
            </a:pPr>
            <a:r>
              <a:rPr lang="en-US" dirty="0"/>
              <a:t>Spreading Factor (SF): </a:t>
            </a:r>
            <a:r>
              <a:rPr lang="nb-NO" dirty="0"/>
              <a:t>is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duration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chirp</a:t>
            </a:r>
            <a:r>
              <a:rPr lang="nb-NO" dirty="0"/>
              <a:t>. </a:t>
            </a:r>
            <a:r>
              <a:rPr lang="nb-NO" b="1" dirty="0" err="1"/>
              <a:t>LoRa</a:t>
            </a:r>
            <a:r>
              <a:rPr lang="nb-NO" dirty="0"/>
              <a:t> </a:t>
            </a:r>
            <a:r>
              <a:rPr lang="nb-NO" dirty="0" err="1"/>
              <a:t>operates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 </a:t>
            </a:r>
            <a:r>
              <a:rPr lang="nb-NO" b="1" dirty="0" err="1"/>
              <a:t>spread</a:t>
            </a:r>
            <a:r>
              <a:rPr lang="nb-NO" b="1" dirty="0"/>
              <a:t> </a:t>
            </a:r>
            <a:r>
              <a:rPr lang="nb-NO" b="1" dirty="0" err="1"/>
              <a:t>factors</a:t>
            </a:r>
            <a:r>
              <a:rPr lang="nb-NO" dirty="0"/>
              <a:t> from 7 to 12. SF7 is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shortest</a:t>
            </a:r>
            <a:r>
              <a:rPr lang="nb-NO" dirty="0"/>
              <a:t> time </a:t>
            </a:r>
            <a:r>
              <a:rPr lang="nb-NO" dirty="0" err="1"/>
              <a:t>on</a:t>
            </a:r>
            <a:r>
              <a:rPr lang="nb-NO" dirty="0"/>
              <a:t> air, SF12 </a:t>
            </a:r>
            <a:r>
              <a:rPr lang="nb-NO" dirty="0" err="1"/>
              <a:t>will</a:t>
            </a:r>
            <a:r>
              <a:rPr lang="nb-NO" dirty="0"/>
              <a:t> be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longest</a:t>
            </a:r>
            <a:r>
              <a:rPr lang="nb-NO" dirty="0"/>
              <a:t>.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296730E-72C7-8843-990D-DF6E85A59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6524" y="3701820"/>
            <a:ext cx="5027476" cy="2443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6672DE-7EA8-6D49-BEEC-86DBAD2B3438}"/>
              </a:ext>
            </a:extLst>
          </p:cNvPr>
          <p:cNvSpPr txBox="1"/>
          <p:nvPr/>
        </p:nvSpPr>
        <p:spPr>
          <a:xfrm>
            <a:off x="347192" y="3779600"/>
            <a:ext cx="3792759" cy="2665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800" dirty="0"/>
              <a:t>ADR triggers:</a:t>
            </a:r>
          </a:p>
          <a:p>
            <a:pPr marL="728663" lvl="1" indent="-385763">
              <a:lnSpc>
                <a:spcPct val="120000"/>
              </a:lnSpc>
              <a:buFont typeface="+mj-lt"/>
              <a:buAutoNum type="romanUcPeriod"/>
            </a:pPr>
            <a:r>
              <a:rPr lang="en-US" sz="1800" dirty="0"/>
              <a:t>SF increase (device-side): Improves message delivery in harsh radio conditions</a:t>
            </a:r>
          </a:p>
          <a:p>
            <a:pPr marL="728663" lvl="1" indent="-385763">
              <a:lnSpc>
                <a:spcPct val="120000"/>
              </a:lnSpc>
              <a:buFont typeface="+mj-lt"/>
              <a:buAutoNum type="romanUcPeriod"/>
            </a:pPr>
            <a:r>
              <a:rPr lang="en-US" sz="1800" dirty="0"/>
              <a:t>SF decrease (network-side): Improves data rate and power consumption</a:t>
            </a:r>
          </a:p>
          <a:p>
            <a:endParaRPr lang="en-NO" sz="1600" dirty="0"/>
          </a:p>
        </p:txBody>
      </p:sp>
    </p:spTree>
    <p:extLst>
      <p:ext uri="{BB962C8B-B14F-4D97-AF65-F5344CB8AC3E}">
        <p14:creationId xmlns:p14="http://schemas.microsoft.com/office/powerpoint/2010/main" val="20117948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2BCE4-2DBF-2943-9951-D69482FCF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LORAWAN Network </a:t>
            </a:r>
            <a:r>
              <a:rPr lang="nb-NO" dirty="0" err="1"/>
              <a:t>Coverage</a:t>
            </a:r>
            <a:endParaRPr lang="nb-NO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23C37EF-C04A-5B47-A040-3C87B68832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9592" y="1539014"/>
            <a:ext cx="6768752" cy="499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3664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479F6-EADC-594D-831A-952042845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What</a:t>
            </a:r>
            <a:r>
              <a:rPr lang="nb-NO" dirty="0"/>
              <a:t> is NB-</a:t>
            </a:r>
            <a:r>
              <a:rPr lang="nb-NO" dirty="0" err="1"/>
              <a:t>IoT</a:t>
            </a:r>
            <a:r>
              <a:rPr lang="nb-NO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0D498-1021-CC47-8660-7A3FBF6465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dirty="0"/>
              <a:t>LPWAN radio technology standard </a:t>
            </a:r>
            <a:r>
              <a:rPr lang="nb-NO" dirty="0" err="1"/>
              <a:t>developed</a:t>
            </a:r>
            <a:r>
              <a:rPr lang="nb-NO" dirty="0"/>
              <a:t> by 3GPP to </a:t>
            </a:r>
            <a:r>
              <a:rPr lang="nb-NO" dirty="0" err="1"/>
              <a:t>meet</a:t>
            </a:r>
            <a:r>
              <a:rPr lang="nb-NO" dirty="0"/>
              <a:t> </a:t>
            </a:r>
            <a:r>
              <a:rPr lang="nb-NO" dirty="0" err="1"/>
              <a:t>IoT</a:t>
            </a:r>
            <a:r>
              <a:rPr lang="nb-NO" dirty="0"/>
              <a:t> </a:t>
            </a:r>
            <a:r>
              <a:rPr lang="nb-NO" dirty="0" err="1"/>
              <a:t>application</a:t>
            </a:r>
            <a:r>
              <a:rPr lang="nb-NO" dirty="0"/>
              <a:t> </a:t>
            </a:r>
            <a:r>
              <a:rPr lang="nb-NO" dirty="0" err="1"/>
              <a:t>requirements</a:t>
            </a:r>
            <a:endParaRPr lang="nb-NO" dirty="0"/>
          </a:p>
          <a:p>
            <a:r>
              <a:rPr lang="nb-NO" dirty="0" err="1"/>
              <a:t>Builds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LTE </a:t>
            </a:r>
            <a:r>
              <a:rPr lang="nb-NO" dirty="0" err="1"/>
              <a:t>ecosystem</a:t>
            </a:r>
            <a:r>
              <a:rPr lang="nb-NO" dirty="0"/>
              <a:t>, and </a:t>
            </a: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deployed</a:t>
            </a:r>
            <a:r>
              <a:rPr lang="nb-NO" dirty="0"/>
              <a:t> as a simple </a:t>
            </a:r>
            <a:r>
              <a:rPr lang="nb-NO" dirty="0" err="1"/>
              <a:t>addition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new</a:t>
            </a:r>
            <a:r>
              <a:rPr lang="nb-NO" dirty="0"/>
              <a:t> </a:t>
            </a:r>
            <a:r>
              <a:rPr lang="nb-NO" dirty="0" err="1"/>
              <a:t>software</a:t>
            </a:r>
            <a:r>
              <a:rPr lang="nb-NO" dirty="0"/>
              <a:t> to </a:t>
            </a:r>
            <a:r>
              <a:rPr lang="nb-NO" dirty="0" err="1"/>
              <a:t>existing</a:t>
            </a:r>
            <a:r>
              <a:rPr lang="nb-NO" dirty="0"/>
              <a:t> LTE </a:t>
            </a:r>
            <a:r>
              <a:rPr lang="nb-NO" dirty="0" err="1"/>
              <a:t>infrastructure</a:t>
            </a:r>
            <a:r>
              <a:rPr lang="nb-NO" dirty="0"/>
              <a:t> </a:t>
            </a:r>
          </a:p>
          <a:p>
            <a:pPr lvl="1"/>
            <a:r>
              <a:rPr lang="nb-NO" dirty="0" err="1"/>
              <a:t>leading</a:t>
            </a:r>
            <a:r>
              <a:rPr lang="nb-NO" dirty="0"/>
              <a:t> to fast </a:t>
            </a:r>
            <a:r>
              <a:rPr lang="nb-NO" dirty="0" err="1"/>
              <a:t>development</a:t>
            </a:r>
            <a:r>
              <a:rPr lang="nb-NO" dirty="0"/>
              <a:t>, </a:t>
            </a:r>
            <a:r>
              <a:rPr lang="nb-NO" dirty="0" err="1"/>
              <a:t>scalibility</a:t>
            </a:r>
            <a:r>
              <a:rPr lang="nb-NO" dirty="0"/>
              <a:t>, and global </a:t>
            </a:r>
            <a:r>
              <a:rPr lang="nb-NO" dirty="0" err="1"/>
              <a:t>roaming</a:t>
            </a:r>
            <a:r>
              <a:rPr lang="nb-NO" dirty="0"/>
              <a:t> </a:t>
            </a:r>
          </a:p>
          <a:p>
            <a:r>
              <a:rPr lang="nb-NO" dirty="0" err="1"/>
              <a:t>Includes</a:t>
            </a:r>
            <a:r>
              <a:rPr lang="nb-NO" dirty="0"/>
              <a:t> state-</a:t>
            </a:r>
            <a:r>
              <a:rPr lang="nb-NO" dirty="0" err="1"/>
              <a:t>of</a:t>
            </a:r>
            <a:r>
              <a:rPr lang="nb-NO" dirty="0"/>
              <a:t>-</a:t>
            </a:r>
            <a:r>
              <a:rPr lang="nb-NO" dirty="0" err="1"/>
              <a:t>the</a:t>
            </a:r>
            <a:r>
              <a:rPr lang="nb-NO" dirty="0"/>
              <a:t>-art LTE </a:t>
            </a:r>
            <a:r>
              <a:rPr lang="nb-NO" dirty="0" err="1"/>
              <a:t>security</a:t>
            </a:r>
            <a:r>
              <a:rPr lang="nb-NO" dirty="0"/>
              <a:t> </a:t>
            </a:r>
          </a:p>
          <a:p>
            <a:pPr lvl="1"/>
            <a:r>
              <a:rPr lang="nb-NO" dirty="0"/>
              <a:t>Identity management</a:t>
            </a:r>
          </a:p>
          <a:p>
            <a:pPr lvl="1"/>
            <a:r>
              <a:rPr lang="nb-NO" dirty="0" err="1"/>
              <a:t>Authentication</a:t>
            </a:r>
            <a:r>
              <a:rPr lang="nb-NO" dirty="0"/>
              <a:t> and </a:t>
            </a:r>
            <a:r>
              <a:rPr lang="nb-NO" dirty="0" err="1"/>
              <a:t>authorization</a:t>
            </a:r>
            <a:r>
              <a:rPr lang="nb-NO" dirty="0"/>
              <a:t> (</a:t>
            </a:r>
            <a:r>
              <a:rPr lang="nb-NO" dirty="0" err="1"/>
              <a:t>embedded</a:t>
            </a:r>
            <a:r>
              <a:rPr lang="nb-NO" dirty="0"/>
              <a:t> SIM)</a:t>
            </a:r>
          </a:p>
          <a:p>
            <a:pPr lvl="1"/>
            <a:r>
              <a:rPr lang="nb-NO" dirty="0"/>
              <a:t>End to end </a:t>
            </a:r>
            <a:r>
              <a:rPr lang="nb-NO" dirty="0" err="1"/>
              <a:t>encription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device</a:t>
            </a:r>
            <a:r>
              <a:rPr lang="nb-NO" dirty="0"/>
              <a:t> data and </a:t>
            </a:r>
            <a:r>
              <a:rPr lang="nb-NO" dirty="0" err="1"/>
              <a:t>signalling</a:t>
            </a:r>
            <a:endParaRPr lang="nb-NO" dirty="0"/>
          </a:p>
          <a:p>
            <a:r>
              <a:rPr lang="nb-NO" dirty="0" err="1"/>
              <a:t>Future</a:t>
            </a:r>
            <a:r>
              <a:rPr lang="nb-NO" dirty="0"/>
              <a:t> </a:t>
            </a:r>
            <a:r>
              <a:rPr lang="nb-NO" dirty="0" err="1"/>
              <a:t>feature</a:t>
            </a:r>
            <a:r>
              <a:rPr lang="nb-NO" dirty="0"/>
              <a:t> </a:t>
            </a:r>
            <a:r>
              <a:rPr lang="nb-NO" dirty="0" err="1"/>
              <a:t>growth</a:t>
            </a:r>
            <a:r>
              <a:rPr lang="nb-NO" dirty="0"/>
              <a:t> for MBB and NB-</a:t>
            </a:r>
            <a:r>
              <a:rPr lang="nb-NO" dirty="0" err="1"/>
              <a:t>IoT</a:t>
            </a:r>
            <a:r>
              <a:rPr lang="nb-NO" dirty="0"/>
              <a:t> </a:t>
            </a:r>
            <a:r>
              <a:rPr lang="nb-NO" dirty="0" err="1"/>
              <a:t>use</a:t>
            </a:r>
            <a:r>
              <a:rPr lang="nb-NO" dirty="0"/>
              <a:t> cases 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387844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NB-Io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defTabSz="578358">
              <a:defRPr sz="7919"/>
            </a:lvl1pPr>
          </a:lstStyle>
          <a:p>
            <a:r>
              <a:rPr sz="3600" dirty="0"/>
              <a:t>NB-IoT</a:t>
            </a:r>
            <a:r>
              <a:rPr lang="nb-NO" sz="3600" dirty="0"/>
              <a:t> </a:t>
            </a:r>
            <a:r>
              <a:rPr lang="nb-NO" sz="3600" dirty="0" err="1"/>
              <a:t>Specification</a:t>
            </a:r>
            <a:endParaRPr sz="3600" dirty="0"/>
          </a:p>
        </p:txBody>
      </p:sp>
      <p:graphicFrame>
        <p:nvGraphicFramePr>
          <p:cNvPr id="128" name="Table"/>
          <p:cNvGraphicFramePr/>
          <p:nvPr>
            <p:extLst>
              <p:ext uri="{D42A27DB-BD31-4B8C-83A1-F6EECF244321}">
                <p14:modId xmlns:p14="http://schemas.microsoft.com/office/powerpoint/2010/main" val="931334731"/>
              </p:ext>
            </p:extLst>
          </p:nvPr>
        </p:nvGraphicFramePr>
        <p:xfrm>
          <a:off x="1362568" y="1961010"/>
          <a:ext cx="6781308" cy="4496943"/>
        </p:xfrm>
        <a:graphic>
          <a:graphicData uri="http://schemas.openxmlformats.org/drawingml/2006/table">
            <a:tbl>
              <a:tblPr firstCol="1" bandRow="1"/>
              <a:tblGrid>
                <a:gridCol w="18668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144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86965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800" dirty="0">
                          <a:solidFill>
                            <a:schemeClr val="tx1"/>
                          </a:solidFill>
                          <a:sym typeface="Helvetica Neue Medium"/>
                        </a:rPr>
                        <a:t>Spectrum Deployment</a:t>
                      </a:r>
                    </a:p>
                  </a:txBody>
                  <a:tcPr marL="26789" marR="26789" marT="26789" marB="2678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200">
                          <a:sym typeface="Helvetica Neue"/>
                        </a:defRPr>
                      </a:pPr>
                      <a:endParaRPr sz="1800" dirty="0">
                        <a:solidFill>
                          <a:schemeClr val="tx1"/>
                        </a:solidFill>
                      </a:endParaRP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T w="12700">
                      <a:solidFill>
                        <a:srgbClr val="606060"/>
                      </a:solidFill>
                      <a:miter lim="400000"/>
                    </a:lnT>
                    <a:blipFill rotWithShape="1">
                      <a:blip r:embed="rId3"/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10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nb-NO" sz="1800" dirty="0" err="1">
                          <a:solidFill>
                            <a:schemeClr val="tx1"/>
                          </a:solidFill>
                          <a:sym typeface="Helvetica Neue Medium"/>
                        </a:rPr>
                        <a:t>Modulation</a:t>
                      </a:r>
                      <a:r>
                        <a:rPr lang="nb-NO" sz="1800" dirty="0">
                          <a:solidFill>
                            <a:schemeClr val="tx1"/>
                          </a:solidFill>
                          <a:sym typeface="Helvetica Neue Medium"/>
                        </a:rPr>
                        <a:t> and </a:t>
                      </a:r>
                      <a:r>
                        <a:rPr sz="1800" dirty="0">
                          <a:solidFill>
                            <a:schemeClr val="tx1"/>
                          </a:solidFill>
                          <a:sym typeface="Helvetica Neue Medium"/>
                        </a:rPr>
                        <a:t>Access</a:t>
                      </a:r>
                    </a:p>
                  </a:txBody>
                  <a:tcPr marL="26789" marR="26789" marT="26789" marB="2678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lang="nb-NO" sz="1600" dirty="0" err="1">
                          <a:solidFill>
                            <a:schemeClr val="tx1"/>
                          </a:solidFill>
                          <a:sym typeface="Helvetica Neue"/>
                        </a:rPr>
                        <a:t>Modulation</a:t>
                      </a:r>
                      <a:r>
                        <a:rPr lang="nb-NO" sz="1600" dirty="0">
                          <a:solidFill>
                            <a:schemeClr val="tx1"/>
                          </a:solidFill>
                          <a:sym typeface="Helvetica Neue"/>
                        </a:rPr>
                        <a:t>: BPSK/QPSK</a:t>
                      </a:r>
                    </a:p>
                    <a:p>
                      <a:pPr defTabSz="914400">
                        <a:defRPr sz="1800"/>
                      </a:pPr>
                      <a:r>
                        <a:rPr lang="nb-NO" sz="1600" dirty="0">
                          <a:solidFill>
                            <a:schemeClr val="tx1"/>
                          </a:solidFill>
                          <a:sym typeface="Helvetica Neue"/>
                        </a:rPr>
                        <a:t>MAC: </a:t>
                      </a:r>
                      <a:r>
                        <a:rPr sz="1600" dirty="0">
                          <a:solidFill>
                            <a:schemeClr val="tx1"/>
                          </a:solidFill>
                          <a:sym typeface="Helvetica Neue"/>
                        </a:rPr>
                        <a:t>DL:  OFDMA</a:t>
                      </a:r>
                      <a:r>
                        <a:rPr lang="nb-NO" sz="1600" dirty="0">
                          <a:solidFill>
                            <a:schemeClr val="tx1"/>
                          </a:solidFill>
                          <a:sym typeface="Helvetica Neue"/>
                        </a:rPr>
                        <a:t>, </a:t>
                      </a:r>
                      <a:r>
                        <a:rPr sz="1600" dirty="0">
                          <a:solidFill>
                            <a:schemeClr val="tx1"/>
                          </a:solidFill>
                          <a:sym typeface="Helvetica Neue"/>
                        </a:rPr>
                        <a:t>UL: SC-FDMA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10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800" dirty="0">
                          <a:solidFill>
                            <a:schemeClr val="tx1"/>
                          </a:solidFill>
                          <a:sym typeface="Helvetica Neue Medium"/>
                        </a:rPr>
                        <a:t>Peak data rate</a:t>
                      </a:r>
                    </a:p>
                  </a:txBody>
                  <a:tcPr marL="26789" marR="26789" marT="26789" marB="2678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600" dirty="0">
                          <a:solidFill>
                            <a:schemeClr val="tx1"/>
                          </a:solidFill>
                          <a:sym typeface="Helvetica Neue"/>
                        </a:rPr>
                        <a:t>DL: 250 kbps
UL: 20 kbps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110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800" dirty="0">
                          <a:solidFill>
                            <a:schemeClr val="tx1"/>
                          </a:solidFill>
                          <a:sym typeface="Helvetica Neue Medium"/>
                        </a:rPr>
                        <a:t>UE Max Tx Power</a:t>
                      </a:r>
                    </a:p>
                  </a:txBody>
                  <a:tcPr marL="26789" marR="26789" marT="26789" marB="2678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600" dirty="0">
                          <a:solidFill>
                            <a:schemeClr val="tx1"/>
                          </a:solidFill>
                          <a:sym typeface="Helvetica Neue"/>
                        </a:rPr>
                        <a:t>23 dBm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110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nb-NO" sz="1800" dirty="0" err="1">
                          <a:solidFill>
                            <a:schemeClr val="tx1"/>
                          </a:solidFill>
                          <a:sym typeface="Helvetica Neue Medium"/>
                        </a:rPr>
                        <a:t>Coverage</a:t>
                      </a:r>
                      <a:r>
                        <a:rPr lang="nb-NO" sz="1800" dirty="0">
                          <a:solidFill>
                            <a:schemeClr val="tx1"/>
                          </a:solidFill>
                          <a:sym typeface="Helvetica Neue Medium"/>
                        </a:rPr>
                        <a:t> </a:t>
                      </a:r>
                      <a:r>
                        <a:rPr lang="nb-NO" sz="1800" dirty="0" err="1">
                          <a:solidFill>
                            <a:schemeClr val="tx1"/>
                          </a:solidFill>
                          <a:sym typeface="Helvetica Neue Medium"/>
                        </a:rPr>
                        <a:t>enhancements</a:t>
                      </a:r>
                      <a:endParaRPr sz="1800" dirty="0">
                        <a:solidFill>
                          <a:schemeClr val="tx1"/>
                        </a:solidFill>
                        <a:sym typeface="Helvetica Neue Medium"/>
                      </a:endParaRPr>
                    </a:p>
                  </a:txBody>
                  <a:tcPr marL="26789" marR="26789" marT="26789" marB="2678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GB" sz="1600" b="1" i="1" u="none" dirty="0">
                          <a:solidFill>
                            <a:schemeClr val="tx1"/>
                          </a:solidFill>
                        </a:rPr>
                        <a:t>Power Spectral Density boost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GB" sz="1600" b="1" i="1" u="none" dirty="0">
                          <a:solidFill>
                            <a:schemeClr val="tx1"/>
                          </a:solidFill>
                          <a:sym typeface="Helvetica Neue"/>
                        </a:rPr>
                        <a:t>Repetitions</a:t>
                      </a:r>
                      <a:endParaRPr sz="1600" b="1" i="1" u="none" dirty="0">
                        <a:solidFill>
                          <a:schemeClr val="tx1"/>
                        </a:solidFill>
                        <a:sym typeface="Helvetica Neue"/>
                      </a:endParaRP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778670699"/>
                  </a:ext>
                </a:extLst>
              </a:tr>
              <a:tr h="60110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nb-NO" sz="1800" dirty="0">
                          <a:solidFill>
                            <a:schemeClr val="tx1"/>
                          </a:solidFill>
                          <a:sym typeface="Helvetica Neue Medium"/>
                        </a:rPr>
                        <a:t>Range</a:t>
                      </a:r>
                      <a:endParaRPr sz="1800" dirty="0">
                        <a:solidFill>
                          <a:schemeClr val="tx1"/>
                        </a:solidFill>
                        <a:sym typeface="Helvetica Neue Medium"/>
                      </a:endParaRPr>
                    </a:p>
                  </a:txBody>
                  <a:tcPr marL="26789" marR="26789" marT="26789" marB="2678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lang="nb-NO" sz="1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km (urban), 10 km (rural)</a:t>
                      </a:r>
                      <a:endParaRPr sz="1600" dirty="0">
                        <a:solidFill>
                          <a:schemeClr val="tx1"/>
                        </a:solidFill>
                        <a:sym typeface="Helvetica Neue"/>
                      </a:endParaRP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417602109"/>
                  </a:ext>
                </a:extLst>
              </a:tr>
              <a:tr h="60110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800" dirty="0">
                          <a:solidFill>
                            <a:schemeClr val="tx1"/>
                          </a:solidFill>
                          <a:sym typeface="Helvetica Neue Medium"/>
                        </a:rPr>
                        <a:t>Energy Efficiency</a:t>
                      </a:r>
                    </a:p>
                  </a:txBody>
                  <a:tcPr marL="26789" marR="26789" marT="26789" marB="2678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600" b="1" i="1" dirty="0">
                          <a:solidFill>
                            <a:schemeClr val="tx1"/>
                          </a:solidFill>
                          <a:sym typeface="Helvetica Neue"/>
                        </a:rPr>
                        <a:t>Power Saving Mode (PSM)
extended Discontinuous Reception (</a:t>
                      </a:r>
                      <a:r>
                        <a:rPr sz="1600" b="1" i="1" dirty="0" err="1">
                          <a:solidFill>
                            <a:schemeClr val="tx1"/>
                          </a:solidFill>
                          <a:sym typeface="Helvetica Neue"/>
                        </a:rPr>
                        <a:t>eDRx</a:t>
                      </a:r>
                      <a:r>
                        <a:rPr sz="1600" b="1" i="1" dirty="0">
                          <a:solidFill>
                            <a:schemeClr val="tx1"/>
                          </a:solidFill>
                          <a:sym typeface="Helvetica Neue"/>
                        </a:rPr>
                        <a:t>) 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9" name="Rel-13"/>
          <p:cNvSpPr txBox="1"/>
          <p:nvPr/>
        </p:nvSpPr>
        <p:spPr>
          <a:xfrm rot="18482133">
            <a:off x="544612" y="3184130"/>
            <a:ext cx="729764" cy="284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6789" tIns="26789" rIns="26789" bIns="26789" anchor="ctr">
            <a:spAutoFit/>
          </a:bodyPr>
          <a:lstStyle/>
          <a:p>
            <a:r>
              <a:rPr sz="1500" b="1" dirty="0"/>
              <a:t>Rel-13</a:t>
            </a:r>
          </a:p>
        </p:txBody>
      </p:sp>
    </p:spTree>
    <p:extLst>
      <p:ext uri="{BB962C8B-B14F-4D97-AF65-F5344CB8AC3E}">
        <p14:creationId xmlns:p14="http://schemas.microsoft.com/office/powerpoint/2010/main" val="270417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NB-IoT Coverag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defTabSz="578358">
              <a:defRPr sz="7919"/>
            </a:lvl1pPr>
          </a:lstStyle>
          <a:p>
            <a:r>
              <a:rPr sz="3600" dirty="0"/>
              <a:t>NB-IoT Coverage</a:t>
            </a:r>
          </a:p>
        </p:txBody>
      </p:sp>
      <p:sp>
        <p:nvSpPr>
          <p:cNvPr id="132" name="Coverage Enhancement (CE) Techniques (w.r.t. LTE)…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spcBef>
                <a:spcPts val="527"/>
              </a:spcBef>
              <a:defRPr b="1"/>
            </a:pPr>
            <a:r>
              <a:rPr sz="2400" dirty="0"/>
              <a:t>Coverage Enhancement (CE) Techniques (</a:t>
            </a:r>
            <a:r>
              <a:rPr sz="2400" dirty="0" err="1"/>
              <a:t>w.r.t</a:t>
            </a:r>
            <a:r>
              <a:rPr sz="2400" dirty="0"/>
              <a:t>. LTE)</a:t>
            </a:r>
          </a:p>
          <a:p>
            <a:pPr lvl="1">
              <a:spcBef>
                <a:spcPts val="527"/>
              </a:spcBef>
            </a:pPr>
            <a:r>
              <a:rPr sz="2200" u="sng" dirty="0"/>
              <a:t>Power Spectral Density boost</a:t>
            </a:r>
            <a:r>
              <a:rPr sz="2200" dirty="0"/>
              <a:t>: Tx power focused on smaller bands </a:t>
            </a:r>
            <a:endParaRPr sz="2200" u="sng" dirty="0"/>
          </a:p>
          <a:p>
            <a:pPr lvl="1">
              <a:spcBef>
                <a:spcPts val="527"/>
              </a:spcBef>
            </a:pPr>
            <a:r>
              <a:rPr sz="2200" u="sng" dirty="0"/>
              <a:t>Repetitions</a:t>
            </a:r>
            <a:r>
              <a:rPr sz="2200" dirty="0"/>
              <a:t>: messages can be repeated up to 128 times</a:t>
            </a:r>
          </a:p>
          <a:p>
            <a:pPr marL="0" indent="0">
              <a:buNone/>
            </a:pPr>
            <a:endParaRPr dirty="0"/>
          </a:p>
          <a:p>
            <a:pPr marL="0" indent="0">
              <a:buNone/>
            </a:pPr>
            <a:endParaRPr dirty="0"/>
          </a:p>
          <a:p>
            <a:pPr marL="0" indent="0">
              <a:buNone/>
            </a:pPr>
            <a:endParaRPr dirty="0"/>
          </a:p>
          <a:p>
            <a:pPr marL="0" indent="0">
              <a:buNone/>
            </a:pPr>
            <a:endParaRPr dirty="0"/>
          </a:p>
        </p:txBody>
      </p:sp>
      <p:pic>
        <p:nvPicPr>
          <p:cNvPr id="133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177137"/>
            <a:ext cx="5210363" cy="1953887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34" name="Table"/>
          <p:cNvGraphicFramePr/>
          <p:nvPr>
            <p:extLst>
              <p:ext uri="{D42A27DB-BD31-4B8C-83A1-F6EECF244321}">
                <p14:modId xmlns:p14="http://schemas.microsoft.com/office/powerpoint/2010/main" val="358530739"/>
              </p:ext>
            </p:extLst>
          </p:nvPr>
        </p:nvGraphicFramePr>
        <p:xfrm>
          <a:off x="6021966" y="4489892"/>
          <a:ext cx="2054151" cy="1676156"/>
        </p:xfrm>
        <a:graphic>
          <a:graphicData uri="http://schemas.openxmlformats.org/drawingml/2006/table">
            <a:tbl>
              <a:tblPr firstRow="1" bandRow="1"/>
              <a:tblGrid>
                <a:gridCol w="10456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5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9039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 dirty="0">
                          <a:solidFill>
                            <a:srgbClr val="FFFFFF"/>
                          </a:solidFill>
                          <a:sym typeface="Helvetica Neue Medium"/>
                        </a:rPr>
                        <a:t>CE Level (CL)</a:t>
                      </a:r>
                    </a:p>
                  </a:txBody>
                  <a:tcPr marL="26789" marR="26789" marT="26789" marB="26789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 dirty="0">
                          <a:solidFill>
                            <a:srgbClr val="FFFFFF"/>
                          </a:solidFill>
                          <a:sym typeface="Helvetica Neue Medium"/>
                        </a:rPr>
                        <a:t># Repetitions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03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100">
                          <a:sym typeface="Helvetica Neue"/>
                        </a:rPr>
                        <a:t>0</a:t>
                      </a:r>
                    </a:p>
                  </a:txBody>
                  <a:tcPr marL="26789" marR="26789" marT="26789" marB="26789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100">
                          <a:sym typeface="Helvetica Neue"/>
                        </a:rPr>
                        <a:t>[0-2]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03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100">
                          <a:sym typeface="Helvetica Neue"/>
                        </a:rPr>
                        <a:t>1</a:t>
                      </a:r>
                    </a:p>
                  </a:txBody>
                  <a:tcPr marL="26789" marR="26789" marT="26789" marB="26789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100">
                          <a:sym typeface="Helvetica Neue"/>
                        </a:rPr>
                        <a:t>[4-16]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03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100">
                          <a:sym typeface="Helvetica Neue"/>
                        </a:rPr>
                        <a:t>2</a:t>
                      </a:r>
                    </a:p>
                  </a:txBody>
                  <a:tcPr marL="26789" marR="26789" marT="26789" marB="26789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100" dirty="0">
                          <a:sym typeface="Helvetica Neue"/>
                        </a:rPr>
                        <a:t>[32-128]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5" name="CL0 = LTE coverage"/>
          <p:cNvSpPr txBox="1"/>
          <p:nvPr/>
        </p:nvSpPr>
        <p:spPr>
          <a:xfrm>
            <a:off x="6049485" y="6241504"/>
            <a:ext cx="1169791" cy="2001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6789" tIns="26789" rIns="26789" bIns="26789" anchor="ctr">
            <a:spAutoFit/>
          </a:bodyPr>
          <a:lstStyle/>
          <a:p>
            <a:r>
              <a:rPr sz="949" dirty="0"/>
              <a:t>CL0 = LTE coverage</a:t>
            </a:r>
          </a:p>
        </p:txBody>
      </p:sp>
    </p:spTree>
    <p:extLst>
      <p:ext uri="{BB962C8B-B14F-4D97-AF65-F5344CB8AC3E}">
        <p14:creationId xmlns:p14="http://schemas.microsoft.com/office/powerpoint/2010/main" val="13537790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761EB-CC51-EB44-8F34-6DC339C06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NB-</a:t>
            </a:r>
            <a:r>
              <a:rPr lang="nb-NO" dirty="0" err="1"/>
              <a:t>IoT</a:t>
            </a:r>
            <a:r>
              <a:rPr lang="nb-NO" dirty="0"/>
              <a:t> Power </a:t>
            </a:r>
            <a:r>
              <a:rPr lang="nb-NO" dirty="0" err="1"/>
              <a:t>Savings</a:t>
            </a:r>
            <a:endParaRPr lang="nb-N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782576-07CE-814F-A99E-AF7E5627F2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835696"/>
            <a:ext cx="8219256" cy="4114800"/>
          </a:xfrm>
        </p:spPr>
        <p:txBody>
          <a:bodyPr>
            <a:normAutofit/>
          </a:bodyPr>
          <a:lstStyle/>
          <a:p>
            <a:pPr marL="342900" lvl="1" indent="-342900">
              <a:buFontTx/>
              <a:buChar char="•"/>
            </a:pPr>
            <a:r>
              <a:rPr lang="nb-NO" sz="1800" b="1" dirty="0"/>
              <a:t>Power </a:t>
            </a:r>
            <a:r>
              <a:rPr lang="nb-NO" sz="1800" b="1" dirty="0" err="1"/>
              <a:t>Saving</a:t>
            </a:r>
            <a:r>
              <a:rPr lang="nb-NO" sz="1800" b="1" dirty="0"/>
              <a:t> Mode (PSM)</a:t>
            </a:r>
          </a:p>
          <a:p>
            <a:pPr marL="742950" lvl="2" indent="-342900"/>
            <a:r>
              <a:rPr lang="nb-NO" sz="1400" dirty="0"/>
              <a:t>power-</a:t>
            </a:r>
            <a:r>
              <a:rPr lang="nb-NO" sz="1400" dirty="0" err="1"/>
              <a:t>off</a:t>
            </a:r>
            <a:r>
              <a:rPr lang="nb-NO" sz="1400" dirty="0"/>
              <a:t> mode (turns </a:t>
            </a:r>
            <a:r>
              <a:rPr lang="nb-NO" sz="1400" dirty="0" err="1"/>
              <a:t>off</a:t>
            </a:r>
            <a:r>
              <a:rPr lang="nb-NO" sz="1400" dirty="0"/>
              <a:t> most </a:t>
            </a:r>
            <a:r>
              <a:rPr lang="nb-NO" sz="1400" dirty="0" err="1"/>
              <a:t>functions</a:t>
            </a:r>
            <a:r>
              <a:rPr lang="nb-NO" sz="1400" dirty="0"/>
              <a:t>)</a:t>
            </a:r>
          </a:p>
          <a:p>
            <a:pPr marL="742950" lvl="2" indent="-342900"/>
            <a:r>
              <a:rPr lang="nb-NO" sz="1400" dirty="0" err="1"/>
              <a:t>the</a:t>
            </a:r>
            <a:r>
              <a:rPr lang="nb-NO" sz="1400" dirty="0"/>
              <a:t> </a:t>
            </a:r>
            <a:r>
              <a:rPr lang="nb-NO" sz="1400" dirty="0" err="1"/>
              <a:t>device</a:t>
            </a:r>
            <a:r>
              <a:rPr lang="nb-NO" sz="1400" dirty="0"/>
              <a:t> </a:t>
            </a:r>
            <a:r>
              <a:rPr lang="nb-NO" sz="1400" dirty="0" err="1"/>
              <a:t>nevertheless</a:t>
            </a:r>
            <a:r>
              <a:rPr lang="nb-NO" sz="1400" dirty="0"/>
              <a:t> </a:t>
            </a:r>
            <a:r>
              <a:rPr lang="nb-NO" sz="1400" dirty="0" err="1"/>
              <a:t>remains</a:t>
            </a:r>
            <a:r>
              <a:rPr lang="nb-NO" sz="1400" dirty="0"/>
              <a:t> </a:t>
            </a:r>
            <a:r>
              <a:rPr lang="nb-NO" sz="1400" dirty="0" err="1"/>
              <a:t>registered</a:t>
            </a:r>
            <a:r>
              <a:rPr lang="nb-NO" sz="1400" dirty="0"/>
              <a:t> </a:t>
            </a:r>
            <a:r>
              <a:rPr lang="nb-NO" sz="1400" dirty="0" err="1"/>
              <a:t>on</a:t>
            </a:r>
            <a:r>
              <a:rPr lang="nb-NO" sz="1400" dirty="0"/>
              <a:t> </a:t>
            </a:r>
            <a:r>
              <a:rPr lang="nb-NO" sz="1400" dirty="0" err="1"/>
              <a:t>the</a:t>
            </a:r>
            <a:r>
              <a:rPr lang="nb-NO" sz="1400" dirty="0"/>
              <a:t> </a:t>
            </a:r>
            <a:r>
              <a:rPr lang="nb-NO" sz="1400" dirty="0" err="1"/>
              <a:t>network</a:t>
            </a:r>
            <a:r>
              <a:rPr lang="nb-NO" sz="1400" dirty="0"/>
              <a:t> </a:t>
            </a:r>
          </a:p>
          <a:p>
            <a:pPr marL="742950" lvl="2" indent="-342900"/>
            <a:r>
              <a:rPr lang="nb-NO" sz="1400" dirty="0" err="1"/>
              <a:t>only</a:t>
            </a:r>
            <a:r>
              <a:rPr lang="nb-NO" sz="1400" dirty="0"/>
              <a:t> </a:t>
            </a:r>
            <a:r>
              <a:rPr lang="nb-NO" sz="1400" dirty="0" err="1"/>
              <a:t>wakes</a:t>
            </a:r>
            <a:r>
              <a:rPr lang="nb-NO" sz="1400" dirty="0"/>
              <a:t> up </a:t>
            </a:r>
            <a:r>
              <a:rPr lang="nb-NO" sz="1400" dirty="0" err="1"/>
              <a:t>periodically</a:t>
            </a:r>
            <a:r>
              <a:rPr lang="nb-NO" sz="1400" dirty="0"/>
              <a:t> to </a:t>
            </a:r>
            <a:r>
              <a:rPr lang="nb-NO" sz="1400" dirty="0" err="1"/>
              <a:t>check</a:t>
            </a:r>
            <a:r>
              <a:rPr lang="nb-NO" sz="1400" dirty="0"/>
              <a:t> for </a:t>
            </a:r>
            <a:r>
              <a:rPr lang="nb-NO" sz="1400" dirty="0" err="1"/>
              <a:t>incoming</a:t>
            </a:r>
            <a:r>
              <a:rPr lang="nb-NO" sz="1400" dirty="0"/>
              <a:t> </a:t>
            </a:r>
            <a:r>
              <a:rPr lang="nb-NO" sz="1400" dirty="0" err="1"/>
              <a:t>messages</a:t>
            </a:r>
            <a:endParaRPr lang="nb-NO" sz="1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54A5D2-55A8-6948-87EC-8EB6B219DC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249" y="3625681"/>
            <a:ext cx="7647501" cy="25182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723F9B3-0CA8-B94F-9C8B-335A9D4089A2}"/>
              </a:ext>
            </a:extLst>
          </p:cNvPr>
          <p:cNvSpPr txBox="1"/>
          <p:nvPr/>
        </p:nvSpPr>
        <p:spPr>
          <a:xfrm>
            <a:off x="501948" y="6165304"/>
            <a:ext cx="842493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500" dirty="0"/>
              <a:t>TAU: </a:t>
            </a:r>
            <a:r>
              <a:rPr lang="nb-NO" sz="1500" dirty="0" err="1"/>
              <a:t>Tracking</a:t>
            </a:r>
            <a:r>
              <a:rPr lang="nb-NO" sz="1500" dirty="0"/>
              <a:t> Area Update  RRC: Radio Resource Control DRX: </a:t>
            </a:r>
            <a:r>
              <a:rPr lang="nb-NO" sz="1500" dirty="0" err="1"/>
              <a:t>Discontinuous</a:t>
            </a:r>
            <a:r>
              <a:rPr lang="nb-NO" sz="1500" dirty="0"/>
              <a:t> </a:t>
            </a:r>
            <a:r>
              <a:rPr lang="nb-NO" sz="1500" dirty="0" err="1"/>
              <a:t>Reception</a:t>
            </a:r>
            <a:endParaRPr lang="nb-NO" sz="1500" dirty="0"/>
          </a:p>
        </p:txBody>
      </p:sp>
    </p:spTree>
    <p:extLst>
      <p:ext uri="{BB962C8B-B14F-4D97-AF65-F5344CB8AC3E}">
        <p14:creationId xmlns:p14="http://schemas.microsoft.com/office/powerpoint/2010/main" val="15858200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761EB-CC51-EB44-8F34-6DC339C06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NB-</a:t>
            </a:r>
            <a:r>
              <a:rPr lang="nb-NO" dirty="0" err="1"/>
              <a:t>IoT</a:t>
            </a:r>
            <a:r>
              <a:rPr lang="nb-NO" dirty="0"/>
              <a:t> Power </a:t>
            </a:r>
            <a:r>
              <a:rPr lang="nb-NO" dirty="0" err="1"/>
              <a:t>Savings</a:t>
            </a:r>
            <a:endParaRPr lang="nb-N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782576-07CE-814F-A99E-AF7E5627F2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800" b="1" dirty="0" err="1">
                <a:sym typeface="Helvetica Neue"/>
              </a:rPr>
              <a:t>extended</a:t>
            </a:r>
            <a:r>
              <a:rPr lang="nb-NO" sz="1800" b="1" dirty="0">
                <a:sym typeface="Helvetica Neue"/>
              </a:rPr>
              <a:t> </a:t>
            </a:r>
            <a:r>
              <a:rPr lang="nb-NO" sz="1800" b="1" dirty="0" err="1">
                <a:sym typeface="Helvetica Neue"/>
              </a:rPr>
              <a:t>Discontinuous</a:t>
            </a:r>
            <a:r>
              <a:rPr lang="nb-NO" sz="1800" b="1" dirty="0">
                <a:sym typeface="Helvetica Neue"/>
              </a:rPr>
              <a:t> </a:t>
            </a:r>
            <a:r>
              <a:rPr lang="nb-NO" sz="1800" b="1" dirty="0" err="1">
                <a:sym typeface="Helvetica Neue"/>
              </a:rPr>
              <a:t>Reception</a:t>
            </a:r>
            <a:r>
              <a:rPr lang="nb-NO" sz="1800" b="1" dirty="0">
                <a:sym typeface="Helvetica Neue"/>
              </a:rPr>
              <a:t> (</a:t>
            </a:r>
            <a:r>
              <a:rPr lang="nb-NO" sz="1800" b="1" dirty="0" err="1">
                <a:sym typeface="Helvetica Neue"/>
              </a:rPr>
              <a:t>eDRx</a:t>
            </a:r>
            <a:r>
              <a:rPr lang="nb-NO" sz="1800" b="1" dirty="0">
                <a:sym typeface="Helvetica Neue"/>
              </a:rPr>
              <a:t>) </a:t>
            </a:r>
            <a:r>
              <a:rPr lang="nb-NO" sz="1800" dirty="0"/>
              <a:t>mode </a:t>
            </a:r>
            <a:r>
              <a:rPr lang="nb-NO" sz="1800" dirty="0" err="1"/>
              <a:t>allows</a:t>
            </a:r>
            <a:r>
              <a:rPr lang="nb-NO" sz="1800" dirty="0"/>
              <a:t> </a:t>
            </a:r>
            <a:r>
              <a:rPr lang="nb-NO" sz="1800" dirty="0" err="1"/>
              <a:t>you</a:t>
            </a:r>
            <a:r>
              <a:rPr lang="nb-NO" sz="1800" dirty="0"/>
              <a:t> to </a:t>
            </a:r>
            <a:r>
              <a:rPr lang="nb-NO" sz="1800" dirty="0" err="1"/>
              <a:t>significantly</a:t>
            </a:r>
            <a:r>
              <a:rPr lang="nb-NO" sz="1800" dirty="0"/>
              <a:t> </a:t>
            </a:r>
            <a:r>
              <a:rPr lang="nb-NO" sz="1800" dirty="0" err="1"/>
              <a:t>increase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period</a:t>
            </a:r>
            <a:r>
              <a:rPr lang="nb-NO" sz="1800" dirty="0"/>
              <a:t> </a:t>
            </a:r>
            <a:r>
              <a:rPr lang="nb-NO" sz="1800" dirty="0" err="1"/>
              <a:t>of</a:t>
            </a:r>
            <a:r>
              <a:rPr lang="nb-NO" sz="1800" dirty="0"/>
              <a:t> time </a:t>
            </a:r>
            <a:r>
              <a:rPr lang="nb-NO" sz="1800" dirty="0" err="1"/>
              <a:t>when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receiving</a:t>
            </a:r>
            <a:r>
              <a:rPr lang="nb-NO" sz="1800" dirty="0"/>
              <a:t> </a:t>
            </a:r>
            <a:r>
              <a:rPr lang="nb-NO" sz="1800" dirty="0" err="1"/>
              <a:t>path</a:t>
            </a:r>
            <a:r>
              <a:rPr lang="nb-NO" sz="1800" dirty="0"/>
              <a:t> </a:t>
            </a:r>
            <a:r>
              <a:rPr lang="nb-NO" sz="1800" dirty="0" err="1"/>
              <a:t>of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device</a:t>
            </a:r>
            <a:r>
              <a:rPr lang="nb-NO" sz="1800" dirty="0"/>
              <a:t> is </a:t>
            </a:r>
            <a:r>
              <a:rPr lang="nb-NO" sz="1800" dirty="0" err="1"/>
              <a:t>turned</a:t>
            </a:r>
            <a:r>
              <a:rPr lang="nb-NO" sz="1800" dirty="0"/>
              <a:t> off.</a:t>
            </a:r>
            <a:endParaRPr lang="nb-NO" sz="1800" dirty="0">
              <a:sym typeface="Helvetica Neue"/>
            </a:endParaRPr>
          </a:p>
          <a:p>
            <a:endParaRPr lang="nb-NO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EF83E4-920D-834E-95F6-1FE2A4144A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284984"/>
            <a:ext cx="8136904" cy="2651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7362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CF639-7E78-46E1-9D16-71B4B7573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Power consumption with PSM and eDRX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497C787-9B6A-B206-3623-3F3AC70BDDE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5178" y="1981200"/>
            <a:ext cx="6344756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35930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C0720E1-2A94-8A44-B994-370A7BEEC7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538" y="1352478"/>
            <a:ext cx="8729662" cy="46769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02BCE4-2DBF-2943-9951-D69482FCF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NB-</a:t>
            </a:r>
            <a:r>
              <a:rPr lang="nb-NO" dirty="0" err="1"/>
              <a:t>IoT</a:t>
            </a:r>
            <a:r>
              <a:rPr lang="nb-NO" dirty="0"/>
              <a:t> Deployment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EB503D-BCE2-5C43-9506-8AEE7DE7E22D}"/>
              </a:ext>
            </a:extLst>
          </p:cNvPr>
          <p:cNvSpPr/>
          <p:nvPr/>
        </p:nvSpPr>
        <p:spPr>
          <a:xfrm>
            <a:off x="7153275" y="4743450"/>
            <a:ext cx="1894902" cy="11144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5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DC76B1-179E-854F-B6AC-1722FF724B9C}"/>
              </a:ext>
            </a:extLst>
          </p:cNvPr>
          <p:cNvSpPr txBox="1"/>
          <p:nvPr/>
        </p:nvSpPr>
        <p:spPr>
          <a:xfrm>
            <a:off x="1271256" y="6121400"/>
            <a:ext cx="6601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800" dirty="0">
                <a:latin typeface="Eurostile" panose="020B0504020202050204" pitchFamily="34" charset="77"/>
              </a:rPr>
              <a:t>*Source: </a:t>
            </a:r>
            <a:r>
              <a:rPr lang="en-GB" sz="1800" dirty="0">
                <a:latin typeface="Eurostile" panose="020B0504020202050204" pitchFamily="34" charset="77"/>
              </a:rPr>
              <a:t>https://</a:t>
            </a:r>
            <a:r>
              <a:rPr lang="en-GB" sz="1800" dirty="0" err="1">
                <a:latin typeface="Eurostile" panose="020B0504020202050204" pitchFamily="34" charset="77"/>
              </a:rPr>
              <a:t>www.kotonlink.com</a:t>
            </a:r>
            <a:r>
              <a:rPr lang="en-GB" sz="1800" dirty="0">
                <a:latin typeface="Eurostile" panose="020B0504020202050204" pitchFamily="34" charset="77"/>
              </a:rPr>
              <a:t>/</a:t>
            </a:r>
            <a:r>
              <a:rPr lang="en-GB" sz="1800" dirty="0" err="1">
                <a:latin typeface="Eurostile" panose="020B0504020202050204" pitchFamily="34" charset="77"/>
              </a:rPr>
              <a:t>NewsDetail</a:t>
            </a:r>
            <a:r>
              <a:rPr lang="en-GB" sz="1800" dirty="0">
                <a:latin typeface="Eurostile" panose="020B0504020202050204" pitchFamily="34" charset="77"/>
              </a:rPr>
              <a:t>/2434022.html</a:t>
            </a:r>
            <a:endParaRPr lang="en-NO" sz="1800" dirty="0">
              <a:latin typeface="Eurostile" panose="020B050402020205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1825275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LORAWAN vs NB-IoT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B35760-4390-4541-98E2-CAFAE2C9E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O" dirty="0"/>
              <a:t>Range and Penetration</a:t>
            </a:r>
          </a:p>
          <a:p>
            <a:r>
              <a:rPr lang="en-NO" dirty="0"/>
              <a:t>Battery</a:t>
            </a:r>
          </a:p>
          <a:p>
            <a:r>
              <a:rPr lang="en-NO" dirty="0"/>
              <a:t>Cost (deployment, spectrum, device)</a:t>
            </a:r>
          </a:p>
          <a:p>
            <a:endParaRPr lang="en-NO" dirty="0"/>
          </a:p>
          <a:p>
            <a:endParaRPr lang="en-NO" dirty="0"/>
          </a:p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26797206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Overall LORAWAN vs NB-</a:t>
            </a:r>
            <a:r>
              <a:rPr lang="en-US" dirty="0" err="1"/>
              <a:t>IoT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EADCFBD-026F-1B4E-919D-4640DFF93A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790" y="2226469"/>
            <a:ext cx="5768420" cy="3263504"/>
          </a:xfrm>
        </p:spPr>
      </p:pic>
    </p:spTree>
    <p:extLst>
      <p:ext uri="{BB962C8B-B14F-4D97-AF65-F5344CB8AC3E}">
        <p14:creationId xmlns:p14="http://schemas.microsoft.com/office/powerpoint/2010/main" val="30787815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84391-C578-5847-8F1A-E9F6AED0D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2852936"/>
            <a:ext cx="7772400" cy="1362075"/>
          </a:xfrm>
        </p:spPr>
        <p:txBody>
          <a:bodyPr>
            <a:normAutofit/>
          </a:bodyPr>
          <a:lstStyle/>
          <a:p>
            <a:r>
              <a:rPr lang="en-GB" sz="3200" dirty="0"/>
              <a:t>Coverage and Deployment Analysis of NB-IoT in the Wild</a:t>
            </a:r>
            <a:endParaRPr lang="nb-NO" sz="3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332896-BE7D-5148-845C-5043C7DAB9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7182" y="4665664"/>
            <a:ext cx="8520112" cy="1500187"/>
          </a:xfrm>
        </p:spPr>
        <p:txBody>
          <a:bodyPr/>
          <a:lstStyle/>
          <a:p>
            <a:r>
              <a:rPr lang="en-GB" dirty="0"/>
              <a:t>K. </a:t>
            </a:r>
            <a:r>
              <a:rPr lang="en-GB" dirty="0" err="1"/>
              <a:t>Kousias</a:t>
            </a:r>
            <a:r>
              <a:rPr lang="en-GB" dirty="0"/>
              <a:t>, G. Caso, O. Alay, A. </a:t>
            </a:r>
            <a:r>
              <a:rPr lang="en-GB" dirty="0" err="1"/>
              <a:t>Brunstrom</a:t>
            </a:r>
            <a:r>
              <a:rPr lang="en-GB" dirty="0"/>
              <a:t>, L. De Nardis, M-G. Di Benedetto and M. </a:t>
            </a:r>
            <a:r>
              <a:rPr lang="en-GB" dirty="0" err="1"/>
              <a:t>Neri</a:t>
            </a:r>
            <a:r>
              <a:rPr lang="en-GB" dirty="0"/>
              <a:t>,</a:t>
            </a:r>
          </a:p>
          <a:p>
            <a:r>
              <a:rPr lang="en-GB" dirty="0"/>
              <a:t>IEEE Communications Magazine, 2020 [</a:t>
            </a:r>
            <a:r>
              <a:rPr lang="en-GB" dirty="0">
                <a:hlinkClick r:id="rId2"/>
              </a:rPr>
              <a:t>Open Data</a:t>
            </a:r>
            <a:r>
              <a:rPr lang="en-GB" dirty="0"/>
              <a:t>]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111985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NB-IoT field trials and testing"/>
          <p:cNvSpPr txBox="1">
            <a:spLocks noGrp="1"/>
          </p:cNvSpPr>
          <p:nvPr>
            <p:ph type="title"/>
          </p:nvPr>
        </p:nvSpPr>
        <p:spPr>
          <a:xfrm>
            <a:off x="341909" y="684634"/>
            <a:ext cx="8801099" cy="686312"/>
          </a:xfrm>
          <a:prstGeom prst="rect">
            <a:avLst/>
          </a:prstGeom>
        </p:spPr>
        <p:txBody>
          <a:bodyPr>
            <a:normAutofit/>
          </a:bodyPr>
          <a:lstStyle>
            <a:lvl1pPr defTabSz="479044">
              <a:defRPr sz="6560"/>
            </a:lvl1pPr>
          </a:lstStyle>
          <a:p>
            <a:r>
              <a:rPr sz="3600" dirty="0"/>
              <a:t>NB-IoT field trials and testing</a:t>
            </a:r>
          </a:p>
        </p:txBody>
      </p:sp>
      <p:sp>
        <p:nvSpPr>
          <p:cNvPr id="155" name="NB-IoT entered the market and is being globally deployed…"/>
          <p:cNvSpPr txBox="1">
            <a:spLocks noGrp="1"/>
          </p:cNvSpPr>
          <p:nvPr>
            <p:ph type="body" idx="1"/>
          </p:nvPr>
        </p:nvSpPr>
        <p:spPr>
          <a:xfrm>
            <a:off x="343892" y="1628800"/>
            <a:ext cx="8800107" cy="2376264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527"/>
              </a:spcBef>
            </a:pPr>
            <a:r>
              <a:rPr sz="2400" dirty="0"/>
              <a:t>NB-IoT entered the market and is being globally deployed</a:t>
            </a:r>
          </a:p>
          <a:p>
            <a:pPr>
              <a:spcBef>
                <a:spcPts val="527"/>
              </a:spcBef>
            </a:pPr>
            <a:r>
              <a:rPr sz="2400" b="1" dirty="0"/>
              <a:t>Field trials and testing</a:t>
            </a:r>
            <a:r>
              <a:rPr sz="2400" dirty="0"/>
              <a:t>: deployment validation, issues pinpoint, optimization towards</a:t>
            </a:r>
            <a:r>
              <a:rPr lang="nb-NO" sz="2400" dirty="0"/>
              <a:t> Beyond</a:t>
            </a:r>
            <a:r>
              <a:rPr sz="2400" dirty="0"/>
              <a:t> 5G</a:t>
            </a:r>
          </a:p>
          <a:p>
            <a:pPr>
              <a:spcBef>
                <a:spcPts val="527"/>
              </a:spcBef>
            </a:pPr>
            <a:r>
              <a:rPr sz="2400" dirty="0"/>
              <a:t>A complete field trial: </a:t>
            </a:r>
            <a:r>
              <a:rPr sz="2400" b="1" dirty="0"/>
              <a:t>Passive + Active</a:t>
            </a:r>
            <a:r>
              <a:rPr sz="2400" dirty="0"/>
              <a:t> measurements</a:t>
            </a:r>
            <a:endParaRPr dirty="0"/>
          </a:p>
          <a:p>
            <a:pPr marL="0" indent="0">
              <a:spcBef>
                <a:spcPts val="527"/>
              </a:spcBef>
              <a:buNone/>
            </a:pPr>
            <a:endParaRPr sz="2400" dirty="0"/>
          </a:p>
          <a:p>
            <a:pPr>
              <a:defRPr b="1"/>
            </a:pPr>
            <a:endParaRPr sz="2400" dirty="0"/>
          </a:p>
          <a:p>
            <a:pPr marL="0" indent="0">
              <a:buNone/>
            </a:pPr>
            <a:endParaRPr sz="2400" dirty="0"/>
          </a:p>
          <a:p>
            <a:pPr marL="0" indent="0">
              <a:buNone/>
            </a:pPr>
            <a:endParaRPr sz="2400" dirty="0"/>
          </a:p>
        </p:txBody>
      </p:sp>
      <p:graphicFrame>
        <p:nvGraphicFramePr>
          <p:cNvPr id="156" name="Table"/>
          <p:cNvGraphicFramePr/>
          <p:nvPr/>
        </p:nvGraphicFramePr>
        <p:xfrm>
          <a:off x="876142" y="4110151"/>
          <a:ext cx="6543832" cy="2063215"/>
        </p:xfrm>
        <a:graphic>
          <a:graphicData uri="http://schemas.openxmlformats.org/drawingml/2006/table">
            <a:tbl>
              <a:tblPr firstRow="1" bandRow="1"/>
              <a:tblGrid>
                <a:gridCol w="32719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1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0741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 dirty="0">
                          <a:solidFill>
                            <a:srgbClr val="FFFFFF"/>
                          </a:solidFill>
                          <a:sym typeface="Helvetica Neue Medium"/>
                        </a:rPr>
                        <a:t>Passive Measurements</a:t>
                      </a:r>
                    </a:p>
                  </a:txBody>
                  <a:tcPr marL="26789" marR="26789" marT="26789" marB="26789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 dirty="0">
                          <a:solidFill>
                            <a:srgbClr val="FFFFFF"/>
                          </a:solidFill>
                          <a:sym typeface="Helvetica Neue Medium"/>
                        </a:rPr>
                        <a:t>Active Measurements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158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400" dirty="0">
                          <a:sym typeface="Helvetica Neue"/>
                        </a:rPr>
                        <a:t>Scanner-based</a:t>
                      </a:r>
                    </a:p>
                  </a:txBody>
                  <a:tcPr marL="26789" marR="26789" marT="26789" marB="26789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400">
                          <a:sym typeface="Helvetica Neue"/>
                        </a:rPr>
                        <a:t>UE (prototype)-based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692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400">
                          <a:sym typeface="Helvetica Neue"/>
                        </a:rPr>
                        <a:t>Non-intrusive experiments</a:t>
                      </a:r>
                    </a:p>
                  </a:txBody>
                  <a:tcPr marL="26789" marR="26789" marT="26789" marB="26789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400">
                          <a:sym typeface="Helvetica Neue"/>
                        </a:rPr>
                        <a:t>On-purpose experiments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05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400" dirty="0">
                          <a:sym typeface="Helvetica Neue"/>
                        </a:rPr>
                        <a:t>DL coverage and RF conditions</a:t>
                      </a:r>
                    </a:p>
                  </a:txBody>
                  <a:tcPr marL="26789" marR="26789" marT="26789" marB="26789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400" dirty="0">
                          <a:sym typeface="Helvetica Neue"/>
                        </a:rPr>
                        <a:t>Connectivity (RACH) and DL/UL performance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5853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400">
                          <a:sym typeface="Helvetica Neue"/>
                        </a:rPr>
                        <a:t>Technology + Network-wide overview:  
Multiple BSs, operators, and technologies</a:t>
                      </a:r>
                    </a:p>
                  </a:txBody>
                  <a:tcPr marL="26789" marR="26789" marT="26789" marB="26789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400" dirty="0">
                          <a:sym typeface="Helvetica Neue"/>
                        </a:rPr>
                        <a:t>Focus on the “serving” technology, operator and BS 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8274339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NB-IoT testing in Oslo"/>
          <p:cNvSpPr txBox="1">
            <a:spLocks noGrp="1"/>
          </p:cNvSpPr>
          <p:nvPr>
            <p:ph type="title"/>
          </p:nvPr>
        </p:nvSpPr>
        <p:spPr>
          <a:xfrm>
            <a:off x="253670" y="809232"/>
            <a:ext cx="6016152" cy="686312"/>
          </a:xfrm>
          <a:prstGeom prst="rect">
            <a:avLst/>
          </a:prstGeom>
        </p:spPr>
        <p:txBody>
          <a:bodyPr>
            <a:normAutofit/>
          </a:bodyPr>
          <a:lstStyle>
            <a:lvl1pPr defTabSz="578358">
              <a:defRPr sz="7919"/>
            </a:lvl1pPr>
          </a:lstStyle>
          <a:p>
            <a:r>
              <a:rPr sz="3600" dirty="0"/>
              <a:t>NB-IoT testing in Oslo</a:t>
            </a:r>
          </a:p>
        </p:txBody>
      </p:sp>
      <p:sp>
        <p:nvSpPr>
          <p:cNvPr id="159" name="Summer 2019: Extensive testing of NB-IoT deployment in Oslo…"/>
          <p:cNvSpPr txBox="1">
            <a:spLocks noGrp="1"/>
          </p:cNvSpPr>
          <p:nvPr>
            <p:ph type="body" idx="1"/>
          </p:nvPr>
        </p:nvSpPr>
        <p:spPr>
          <a:xfrm>
            <a:off x="272703" y="1916832"/>
            <a:ext cx="4813664" cy="4080854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217988" indent="-217988" defTabSz="286499">
              <a:spcBef>
                <a:spcPts val="475"/>
              </a:spcBef>
              <a:defRPr sz="2976"/>
            </a:pPr>
            <a:r>
              <a:rPr dirty="0"/>
              <a:t>Extensive testing of NB-IoT deployment in Oslo</a:t>
            </a:r>
            <a:endParaRPr lang="nb-NO" dirty="0"/>
          </a:p>
          <a:p>
            <a:pPr marL="217988" indent="-217988" defTabSz="286499">
              <a:spcBef>
                <a:spcPts val="475"/>
              </a:spcBef>
              <a:defRPr sz="2976"/>
            </a:pPr>
            <a:r>
              <a:rPr lang="en-GB" dirty="0"/>
              <a:t>Passive + Active measurements under several conditions and scenarios, including:</a:t>
            </a:r>
          </a:p>
          <a:p>
            <a:pPr marL="435976" lvl="1" indent="-217988" defTabSz="286499">
              <a:spcBef>
                <a:spcPts val="475"/>
              </a:spcBef>
              <a:defRPr sz="2976"/>
            </a:pPr>
            <a:r>
              <a:rPr lang="nb-NO" sz="1950" dirty="0"/>
              <a:t>2</a:t>
            </a:r>
            <a:r>
              <a:rPr sz="1950" dirty="0"/>
              <a:t> mobile network operators</a:t>
            </a:r>
          </a:p>
          <a:p>
            <a:pPr marL="435976" lvl="1" indent="-217988" defTabSz="286499">
              <a:spcBef>
                <a:spcPts val="475"/>
              </a:spcBef>
              <a:defRPr sz="2976"/>
            </a:pPr>
            <a:r>
              <a:rPr sz="1950" dirty="0"/>
              <a:t>Indoor vs. Deep indoor</a:t>
            </a:r>
          </a:p>
          <a:p>
            <a:pPr marL="435976" lvl="1" indent="-217988" defTabSz="286499">
              <a:spcBef>
                <a:spcPts val="475"/>
              </a:spcBef>
              <a:defRPr sz="2976"/>
            </a:pPr>
            <a:r>
              <a:rPr lang="nb-NO" sz="1950" dirty="0" err="1"/>
              <a:t>Outdoor</a:t>
            </a:r>
            <a:r>
              <a:rPr lang="nb-NO" sz="1950" dirty="0"/>
              <a:t>: </a:t>
            </a:r>
            <a:r>
              <a:rPr lang="nb-NO" sz="1950" dirty="0" err="1"/>
              <a:t>Walking</a:t>
            </a:r>
            <a:r>
              <a:rPr lang="nb-NO" sz="1950" dirty="0"/>
              <a:t> </a:t>
            </a:r>
            <a:r>
              <a:rPr lang="nb-NO" sz="1950" dirty="0" err="1"/>
              <a:t>vs</a:t>
            </a:r>
            <a:r>
              <a:rPr lang="nb-NO" sz="1950" dirty="0"/>
              <a:t> Driving </a:t>
            </a:r>
          </a:p>
          <a:p>
            <a:pPr marL="93076" indent="-217988" defTabSz="286499">
              <a:spcBef>
                <a:spcPts val="475"/>
              </a:spcBef>
              <a:defRPr sz="2976"/>
            </a:pPr>
            <a:r>
              <a:rPr lang="nb-NO" dirty="0"/>
              <a:t>Analysis Focus</a:t>
            </a:r>
          </a:p>
          <a:p>
            <a:pPr lvl="1" fontAlgn="ctr"/>
            <a:r>
              <a:rPr lang="nb-NO" sz="1950" dirty="0"/>
              <a:t>NB-</a:t>
            </a:r>
            <a:r>
              <a:rPr lang="nb-NO" sz="1950" dirty="0" err="1"/>
              <a:t>IoT</a:t>
            </a:r>
            <a:r>
              <a:rPr lang="nb-NO" sz="1950" dirty="0"/>
              <a:t> and LTE </a:t>
            </a:r>
            <a:r>
              <a:rPr lang="nb-NO" sz="1950" dirty="0" err="1"/>
              <a:t>coverage</a:t>
            </a:r>
            <a:r>
              <a:rPr lang="nb-NO" sz="1950" dirty="0"/>
              <a:t> </a:t>
            </a:r>
          </a:p>
          <a:p>
            <a:pPr lvl="1" fontAlgn="ctr"/>
            <a:r>
              <a:rPr lang="nb-NO" sz="1950" dirty="0"/>
              <a:t>NB-</a:t>
            </a:r>
            <a:r>
              <a:rPr lang="nb-NO" sz="1950" dirty="0" err="1"/>
              <a:t>IoT</a:t>
            </a:r>
            <a:r>
              <a:rPr lang="nb-NO" sz="1950" dirty="0"/>
              <a:t> and LTE </a:t>
            </a:r>
            <a:r>
              <a:rPr lang="nb-NO" sz="1950" dirty="0" err="1"/>
              <a:t>deployment</a:t>
            </a:r>
            <a:r>
              <a:rPr lang="nb-NO" sz="1950" dirty="0"/>
              <a:t> </a:t>
            </a:r>
          </a:p>
          <a:p>
            <a:pPr marL="217988" lvl="1" indent="0" defTabSz="286499">
              <a:spcBef>
                <a:spcPts val="475"/>
              </a:spcBef>
              <a:buNone/>
              <a:defRPr sz="2976"/>
            </a:pPr>
            <a:endParaRPr dirty="0"/>
          </a:p>
          <a:p>
            <a:pPr marL="0" indent="0" defTabSz="286499">
              <a:spcBef>
                <a:spcPts val="2057"/>
              </a:spcBef>
              <a:buNone/>
              <a:defRPr sz="2976"/>
            </a:pPr>
            <a:endParaRPr dirty="0"/>
          </a:p>
          <a:p>
            <a:pPr marL="0" indent="0" defTabSz="286499">
              <a:spcBef>
                <a:spcPts val="2057"/>
              </a:spcBef>
              <a:buNone/>
              <a:defRPr sz="2976"/>
            </a:pPr>
            <a:endParaRPr dirty="0"/>
          </a:p>
          <a:p>
            <a:pPr marL="0" indent="0" defTabSz="286499">
              <a:spcBef>
                <a:spcPts val="2057"/>
              </a:spcBef>
              <a:buNone/>
              <a:defRPr sz="2976"/>
            </a:pPr>
            <a:endParaRPr dirty="0"/>
          </a:p>
        </p:txBody>
      </p:sp>
      <p:graphicFrame>
        <p:nvGraphicFramePr>
          <p:cNvPr id="160" name="Table"/>
          <p:cNvGraphicFramePr/>
          <p:nvPr>
            <p:extLst>
              <p:ext uri="{D42A27DB-BD31-4B8C-83A1-F6EECF244321}">
                <p14:modId xmlns:p14="http://schemas.microsoft.com/office/powerpoint/2010/main" val="667861184"/>
              </p:ext>
            </p:extLst>
          </p:nvPr>
        </p:nvGraphicFramePr>
        <p:xfrm>
          <a:off x="5241726" y="1865750"/>
          <a:ext cx="3609975" cy="4183018"/>
        </p:xfrm>
        <a:graphic>
          <a:graphicData uri="http://schemas.openxmlformats.org/drawingml/2006/table">
            <a:tbl>
              <a:tblPr firstRow="1" bandRow="1"/>
              <a:tblGrid>
                <a:gridCol w="15085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14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871">
                <a:tc gridSpan="2"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2200">
                          <a:sym typeface="Helvetica Neue Medium"/>
                        </a:defRPr>
                      </a:pPr>
                      <a:endParaRPr sz="1400" dirty="0"/>
                    </a:p>
                  </a:txBody>
                  <a:tcPr marL="26789" marR="26789" marT="26789" marB="26789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R w="12700">
                      <a:solidFill>
                        <a:srgbClr val="606060"/>
                      </a:solidFill>
                      <a:miter lim="400000"/>
                    </a:lnR>
                    <a:blipFill rotWithShape="1">
                      <a:blip r:embed="rId2"/>
                      <a:srcRect/>
                      <a:stretch>
                        <a:fillRect/>
                      </a:stretch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8031">
                <a:tc>
                  <a:txBody>
                    <a:bodyPr/>
                    <a:lstStyle/>
                    <a:p>
                      <a:pPr defTabSz="914400">
                        <a:defRPr sz="2200">
                          <a:sym typeface="Helvetica Neue"/>
                        </a:defRPr>
                      </a:pPr>
                      <a:endParaRPr sz="1400" dirty="0"/>
                    </a:p>
                  </a:txBody>
                  <a:tcPr marL="26789" marR="26789" marT="26789" marB="26789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blipFill rotWithShape="1">
                      <a:blip r:embed="rId3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ts val="4700"/>
                        </a:lnSpc>
                        <a:spcBef>
                          <a:spcPts val="1200"/>
                        </a:spcBef>
                        <a:defRPr sz="2000" b="1">
                          <a:solidFill>
                            <a:srgbClr val="009DEC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sz="1400" dirty="0"/>
                        <a:t>Scanner: R&amp;S®TSMA6 </a:t>
                      </a:r>
                      <a:endParaRPr sz="1400" b="0" dirty="0">
                        <a:solidFill>
                          <a:srgbClr val="000000"/>
                        </a:solidFill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  <a:p>
                      <a:pPr algn="l" defTabSz="457200">
                        <a:lnSpc>
                          <a:spcPts val="4400"/>
                        </a:lnSpc>
                        <a:spcBef>
                          <a:spcPts val="1200"/>
                        </a:spcBef>
                        <a:defRPr sz="1866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sz="1400" dirty="0"/>
                        <a:t>System-in-a-box: PC and Scanner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7515">
                <a:tc>
                  <a:txBody>
                    <a:bodyPr/>
                    <a:lstStyle/>
                    <a:p>
                      <a:pPr defTabSz="914400">
                        <a:defRPr sz="2200">
                          <a:sym typeface="Helvetica Neue"/>
                        </a:defRPr>
                      </a:pPr>
                      <a:endParaRPr sz="1400" dirty="0"/>
                    </a:p>
                  </a:txBody>
                  <a:tcPr marL="26789" marR="26789" marT="26789" marB="26789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B w="12700">
                      <a:solidFill>
                        <a:srgbClr val="606060"/>
                      </a:solidFill>
                      <a:miter lim="400000"/>
                    </a:lnB>
                    <a:blipFill rotWithShape="1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lnSpc>
                          <a:spcPts val="4700"/>
                        </a:lnSpc>
                        <a:spcBef>
                          <a:spcPts val="1200"/>
                        </a:spcBef>
                        <a:defRPr sz="2000" b="1">
                          <a:solidFill>
                            <a:srgbClr val="009DEC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sz="1400" dirty="0"/>
                        <a:t>UE: </a:t>
                      </a:r>
                      <a:r>
                        <a:rPr sz="1400" dirty="0" err="1"/>
                        <a:t>Exelonix</a:t>
                      </a:r>
                      <a:r>
                        <a:rPr sz="1400" dirty="0"/>
                        <a:t> NB-R410M </a:t>
                      </a:r>
                      <a:endParaRPr sz="1400" dirty="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  <a:p>
                      <a:pPr algn="l" defTabSz="457200">
                        <a:lnSpc>
                          <a:spcPts val="4700"/>
                        </a:lnSpc>
                        <a:spcBef>
                          <a:spcPts val="1200"/>
                        </a:spcBef>
                        <a:defRPr sz="20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sz="1400" dirty="0"/>
                        <a:t>Based on Qualcomm MDM9206 chipset </a:t>
                      </a:r>
                      <a:endParaRPr sz="1400" dirty="0">
                        <a:latin typeface="Times"/>
                        <a:ea typeface="Times"/>
                        <a:cs typeface="Times"/>
                        <a:sym typeface="Times"/>
                      </a:endParaRP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5469232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7462D-2DFE-1F45-8F14-6AADE94BF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Network Deployment Strategy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D9586-8635-494A-AB20-4456510E56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3154" y="5313091"/>
            <a:ext cx="6383969" cy="1166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500" dirty="0"/>
              <a:t>Network deployment statistics with regard to number of </a:t>
            </a:r>
            <a:r>
              <a:rPr lang="en-GB" sz="1500" dirty="0" err="1"/>
              <a:t>eNBs</a:t>
            </a:r>
            <a:r>
              <a:rPr lang="en-GB" sz="1500" dirty="0"/>
              <a:t> per technology. </a:t>
            </a:r>
            <a:r>
              <a:rPr lang="en-GB" sz="1500" dirty="0" err="1"/>
              <a:t>eNBs</a:t>
            </a:r>
            <a:r>
              <a:rPr lang="en-GB" sz="1500" dirty="0"/>
              <a:t>% is defined as the ratio between the number of LTE/NB-IoT </a:t>
            </a:r>
            <a:r>
              <a:rPr lang="en-GB" sz="1500" dirty="0" err="1"/>
              <a:t>eNBs</a:t>
            </a:r>
            <a:r>
              <a:rPr lang="en-GB" sz="1500" dirty="0"/>
              <a:t> and the total number of </a:t>
            </a:r>
            <a:r>
              <a:rPr lang="en-GB" sz="1500" dirty="0" err="1"/>
              <a:t>eNBs</a:t>
            </a:r>
            <a:r>
              <a:rPr lang="en-GB" sz="1500" dirty="0"/>
              <a:t>. Absolute numbers are provided in parenthesis. </a:t>
            </a:r>
          </a:p>
          <a:p>
            <a:endParaRPr lang="en-NO" sz="15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059882-31F9-A14B-8444-C48C3522C1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15" y="3193708"/>
            <a:ext cx="6343604" cy="2080837"/>
          </a:xfrm>
          <a:prstGeom prst="rect">
            <a:avLst/>
          </a:prstGeom>
        </p:spPr>
      </p:pic>
      <p:sp>
        <p:nvSpPr>
          <p:cNvPr id="7" name="LTE Band 7…">
            <a:extLst>
              <a:ext uri="{FF2B5EF4-FFF2-40B4-BE49-F238E27FC236}">
                <a16:creationId xmlns:a16="http://schemas.microsoft.com/office/drawing/2014/main" id="{2F6DB405-D716-9F42-8527-E9787933159D}"/>
              </a:ext>
            </a:extLst>
          </p:cNvPr>
          <p:cNvSpPr txBox="1"/>
          <p:nvPr/>
        </p:nvSpPr>
        <p:spPr>
          <a:xfrm>
            <a:off x="153788" y="1754612"/>
            <a:ext cx="2829748" cy="1439096"/>
          </a:xfrm>
          <a:prstGeom prst="rect">
            <a:avLst/>
          </a:prstGeom>
          <a:solidFill>
            <a:schemeClr val="accent1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6789" tIns="26789" rIns="26789" bIns="26789" anchor="ctr">
            <a:spAutoFit/>
          </a:bodyPr>
          <a:lstStyle/>
          <a:p>
            <a:r>
              <a:rPr lang="en-GB" sz="1800" dirty="0"/>
              <a:t>Operators leverage the already existing LTE infrastructure for deploying NB-IoT, with no additional </a:t>
            </a:r>
            <a:r>
              <a:rPr lang="en-GB" sz="1800" dirty="0" err="1"/>
              <a:t>eNBs</a:t>
            </a:r>
            <a:r>
              <a:rPr lang="en-GB" sz="1800" dirty="0"/>
              <a:t> installed.</a:t>
            </a:r>
          </a:p>
        </p:txBody>
      </p:sp>
      <p:sp>
        <p:nvSpPr>
          <p:cNvPr id="8" name="Oval">
            <a:extLst>
              <a:ext uri="{FF2B5EF4-FFF2-40B4-BE49-F238E27FC236}">
                <a16:creationId xmlns:a16="http://schemas.microsoft.com/office/drawing/2014/main" id="{BF7F9588-66E6-A84E-BEB9-0081DCF93821}"/>
              </a:ext>
            </a:extLst>
          </p:cNvPr>
          <p:cNvSpPr/>
          <p:nvPr/>
        </p:nvSpPr>
        <p:spPr>
          <a:xfrm>
            <a:off x="1381397" y="3899710"/>
            <a:ext cx="1606731" cy="995696"/>
          </a:xfrm>
          <a:prstGeom prst="ellipse">
            <a:avLst/>
          </a:prstGeom>
          <a:solidFill>
            <a:schemeClr val="accent6">
              <a:lumMod val="20000"/>
              <a:lumOff val="80000"/>
              <a:alpha val="41000"/>
            </a:schemeClr>
          </a:solidFill>
          <a:ln w="25400">
            <a:solidFill>
              <a:srgbClr val="000000"/>
            </a:solidFill>
            <a:miter lim="400000"/>
          </a:ln>
        </p:spPr>
        <p:txBody>
          <a:bodyPr lIns="26789" tIns="26789" rIns="26789" bIns="26789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160"/>
          </a:p>
        </p:txBody>
      </p:sp>
      <p:sp>
        <p:nvSpPr>
          <p:cNvPr id="9" name="LTE Band 7…">
            <a:extLst>
              <a:ext uri="{FF2B5EF4-FFF2-40B4-BE49-F238E27FC236}">
                <a16:creationId xmlns:a16="http://schemas.microsoft.com/office/drawing/2014/main" id="{E6E6DC8B-689C-A643-A0A1-59212E084DCF}"/>
              </a:ext>
            </a:extLst>
          </p:cNvPr>
          <p:cNvSpPr txBox="1"/>
          <p:nvPr/>
        </p:nvSpPr>
        <p:spPr>
          <a:xfrm>
            <a:off x="3268166" y="1893112"/>
            <a:ext cx="2607668" cy="1162097"/>
          </a:xfrm>
          <a:prstGeom prst="rect">
            <a:avLst/>
          </a:prstGeom>
          <a:solidFill>
            <a:schemeClr val="accent1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6789" tIns="26789" rIns="26789" bIns="26789" anchor="ctr">
            <a:spAutoFit/>
          </a:bodyPr>
          <a:lstStyle/>
          <a:p>
            <a:r>
              <a:rPr lang="en-GB" sz="1800" dirty="0"/>
              <a:t>Nearly 86% of the detected LTE </a:t>
            </a:r>
            <a:r>
              <a:rPr lang="en-GB" sz="1800" dirty="0" err="1"/>
              <a:t>eNBs</a:t>
            </a:r>
            <a:r>
              <a:rPr lang="en-GB" sz="1800" dirty="0"/>
              <a:t> have been reconfigured for NB-IoT </a:t>
            </a:r>
          </a:p>
        </p:txBody>
      </p:sp>
      <p:sp>
        <p:nvSpPr>
          <p:cNvPr id="10" name="Oval">
            <a:extLst>
              <a:ext uri="{FF2B5EF4-FFF2-40B4-BE49-F238E27FC236}">
                <a16:creationId xmlns:a16="http://schemas.microsoft.com/office/drawing/2014/main" id="{502D1CC6-A2A0-0044-8E09-9CD976549D65}"/>
              </a:ext>
            </a:extLst>
          </p:cNvPr>
          <p:cNvSpPr/>
          <p:nvPr/>
        </p:nvSpPr>
        <p:spPr>
          <a:xfrm>
            <a:off x="3017651" y="3899710"/>
            <a:ext cx="1606731" cy="995696"/>
          </a:xfrm>
          <a:prstGeom prst="ellipse">
            <a:avLst/>
          </a:prstGeom>
          <a:solidFill>
            <a:schemeClr val="accent6">
              <a:lumMod val="20000"/>
              <a:lumOff val="80000"/>
              <a:alpha val="41000"/>
            </a:schemeClr>
          </a:solidFill>
          <a:ln w="25400">
            <a:solidFill>
              <a:srgbClr val="000000"/>
            </a:solidFill>
            <a:miter lim="400000"/>
          </a:ln>
        </p:spPr>
        <p:txBody>
          <a:bodyPr lIns="26789" tIns="26789" rIns="26789" bIns="26789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160"/>
          </a:p>
        </p:txBody>
      </p:sp>
    </p:spTree>
    <p:extLst>
      <p:ext uri="{BB962C8B-B14F-4D97-AF65-F5344CB8AC3E}">
        <p14:creationId xmlns:p14="http://schemas.microsoft.com/office/powerpoint/2010/main" val="163034922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 advAuto="0"/>
      <p:bldP spid="7" grpId="1" animBg="1"/>
      <p:bldP spid="8" grpId="0" animBg="1"/>
      <p:bldP spid="8" grpId="1" animBg="1"/>
      <p:bldP spid="9" grpId="0" animBg="1" advAuto="0"/>
      <p:bldP spid="9" grpId="1" animBg="1"/>
      <p:bldP spid="10" grpId="0" animBg="1"/>
      <p:bldP spid="10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7695764344_0_25"/>
          <p:cNvSpPr txBox="1">
            <a:spLocks noGrp="1"/>
          </p:cNvSpPr>
          <p:nvPr>
            <p:ph type="title"/>
          </p:nvPr>
        </p:nvSpPr>
        <p:spPr>
          <a:xfrm>
            <a:off x="120832" y="802435"/>
            <a:ext cx="7886700" cy="994275"/>
          </a:xfrm>
          <a:prstGeom prst="rect">
            <a:avLst/>
          </a:prstGeom>
        </p:spPr>
        <p:txBody>
          <a:bodyPr spcFirstLastPara="1" vert="horz" wrap="square" lIns="68569" tIns="34275" rIns="68569" bIns="34275" numCol="1" anchor="ctr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nb-NO" sz="3300" dirty="0"/>
              <a:t>Radio </a:t>
            </a:r>
            <a:r>
              <a:rPr lang="nb-NO" sz="3300" dirty="0" err="1"/>
              <a:t>Coverage</a:t>
            </a:r>
            <a:endParaRPr sz="33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1FE9BB4-E8E1-304B-840A-A329DBB912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69" y="1856181"/>
            <a:ext cx="6197120" cy="3654712"/>
          </a:xfrm>
          <a:prstGeom prst="rect">
            <a:avLst/>
          </a:prstGeom>
        </p:spPr>
      </p:pic>
      <p:sp>
        <p:nvSpPr>
          <p:cNvPr id="14" name="LTE Band 7…">
            <a:extLst>
              <a:ext uri="{FF2B5EF4-FFF2-40B4-BE49-F238E27FC236}">
                <a16:creationId xmlns:a16="http://schemas.microsoft.com/office/drawing/2014/main" id="{DA86DB8C-4396-8342-96F9-A723118278F2}"/>
              </a:ext>
            </a:extLst>
          </p:cNvPr>
          <p:cNvSpPr txBox="1"/>
          <p:nvPr/>
        </p:nvSpPr>
        <p:spPr>
          <a:xfrm>
            <a:off x="6422588" y="1796710"/>
            <a:ext cx="2600580" cy="1716095"/>
          </a:xfrm>
          <a:prstGeom prst="rect">
            <a:avLst/>
          </a:prstGeom>
          <a:solidFill>
            <a:schemeClr val="accent1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6789" tIns="26789" rIns="26789" bIns="26789" anchor="ctr">
            <a:spAutoFit/>
          </a:bodyPr>
          <a:lstStyle/>
          <a:p>
            <a:r>
              <a:rPr lang="en-GB" sz="1800" dirty="0"/>
              <a:t>NB-IoT provides statistically significant RSRP boosts in line with the power boosting expected by 3GPP TS 36.104.</a:t>
            </a:r>
            <a:endParaRPr lang="en-NO" sz="1800" dirty="0"/>
          </a:p>
        </p:txBody>
      </p:sp>
      <p:sp>
        <p:nvSpPr>
          <p:cNvPr id="5" name="LTE Band 7…">
            <a:extLst>
              <a:ext uri="{FF2B5EF4-FFF2-40B4-BE49-F238E27FC236}">
                <a16:creationId xmlns:a16="http://schemas.microsoft.com/office/drawing/2014/main" id="{8FDBAB51-1413-9B44-8119-E7FBABEE6A4C}"/>
              </a:ext>
            </a:extLst>
          </p:cNvPr>
          <p:cNvSpPr txBox="1"/>
          <p:nvPr/>
        </p:nvSpPr>
        <p:spPr>
          <a:xfrm>
            <a:off x="6317951" y="3683537"/>
            <a:ext cx="2600580" cy="885098"/>
          </a:xfrm>
          <a:prstGeom prst="rect">
            <a:avLst/>
          </a:prstGeom>
          <a:solidFill>
            <a:schemeClr val="accent1"/>
          </a:solidFill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6789" tIns="26789" rIns="26789" bIns="26789" anchor="ctr">
            <a:spAutoFit/>
          </a:bodyPr>
          <a:lstStyle/>
          <a:p>
            <a:r>
              <a:rPr lang="en-GB" sz="1800" dirty="0"/>
              <a:t>Op2,N has slightly lower RSRP compared to Op1,N.</a:t>
            </a:r>
            <a:endParaRPr lang="en-NO" sz="1800" dirty="0"/>
          </a:p>
        </p:txBody>
      </p:sp>
    </p:spTree>
    <p:extLst>
      <p:ext uri="{BB962C8B-B14F-4D97-AF65-F5344CB8AC3E}">
        <p14:creationId xmlns:p14="http://schemas.microsoft.com/office/powerpoint/2010/main" val="606869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 advAuto="0"/>
      <p:bldP spid="5" grpId="0" animBg="1" advAuto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19256" cy="4114800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Massive IoT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NB-IoT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LORAWAN</a:t>
            </a:r>
          </a:p>
          <a:p>
            <a:r>
              <a:rPr lang="en-US" dirty="0"/>
              <a:t>Paving the future</a:t>
            </a:r>
          </a:p>
          <a:p>
            <a:pPr lvl="1"/>
            <a:r>
              <a:rPr lang="en-US" dirty="0"/>
              <a:t>5G and Beyond</a:t>
            </a:r>
          </a:p>
        </p:txBody>
      </p:sp>
    </p:spTree>
    <p:extLst>
      <p:ext uri="{BB962C8B-B14F-4D97-AF65-F5344CB8AC3E}">
        <p14:creationId xmlns:p14="http://schemas.microsoft.com/office/powerpoint/2010/main" val="8769261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65808"/>
            <a:ext cx="8229600" cy="857250"/>
          </a:xfrm>
        </p:spPr>
        <p:txBody>
          <a:bodyPr/>
          <a:lstStyle/>
          <a:p>
            <a:r>
              <a:rPr lang="en-AU" b="1" dirty="0">
                <a:solidFill>
                  <a:schemeClr val="tx1"/>
                </a:solidFill>
              </a:rPr>
              <a:t>What is 5G?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5308" y="1703983"/>
            <a:ext cx="7856961" cy="862807"/>
          </a:xfrm>
        </p:spPr>
        <p:txBody>
          <a:bodyPr/>
          <a:lstStyle/>
          <a:p>
            <a:pPr marL="0" indent="0">
              <a:buNone/>
            </a:pPr>
            <a:r>
              <a:rPr lang="en-AU" dirty="0"/>
              <a:t>5G is the 5th generation of mobile networks </a:t>
            </a:r>
          </a:p>
        </p:txBody>
      </p:sp>
      <p:pic>
        <p:nvPicPr>
          <p:cNvPr id="6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596" y="2730317"/>
            <a:ext cx="6262170" cy="22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947400" y="5178597"/>
            <a:ext cx="859631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fontAlgn="ctr">
              <a:spcBef>
                <a:spcPct val="50000"/>
              </a:spcBef>
              <a:buClr>
                <a:srgbClr val="58585A"/>
              </a:buClr>
              <a:buSzPct val="150000"/>
              <a:buFont typeface="Wingdings" panose="05000000000000000000" pitchFamily="2" charset="2"/>
              <a:buChar char="§"/>
              <a:defRPr sz="28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1pPr>
            <a:lvl2pPr marL="742950" indent="-285750" fontAlgn="ctr">
              <a:spcBef>
                <a:spcPct val="50000"/>
              </a:spcBef>
              <a:buClr>
                <a:srgbClr val="58585A"/>
              </a:buClr>
              <a:buSzPct val="150000"/>
              <a:buFont typeface="Wingdings" panose="05000000000000000000" pitchFamily="2" charset="2"/>
              <a:buChar char="§"/>
              <a:defRPr sz="24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2pPr>
            <a:lvl3pPr marL="1143000" indent="-228600" fontAlgn="ctr">
              <a:spcBef>
                <a:spcPct val="50000"/>
              </a:spcBef>
              <a:buClr>
                <a:srgbClr val="58585A"/>
              </a:buClr>
              <a:buSzPct val="150000"/>
              <a:buFont typeface="Wingdings" panose="05000000000000000000" pitchFamily="2" charset="2"/>
              <a:buChar char="§"/>
              <a:defRPr sz="20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3pPr>
            <a:lvl4pPr marL="1600200" indent="-228600">
              <a:spcBef>
                <a:spcPct val="20000"/>
              </a:spcBef>
              <a:buClr>
                <a:srgbClr val="5A5A5A"/>
              </a:buClr>
              <a:buSzPct val="75000"/>
              <a:buFont typeface="Wingdings" panose="05000000000000000000" pitchFamily="2" charset="2"/>
              <a:buChar char="§"/>
              <a:defRPr sz="15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4pPr>
            <a:lvl5pPr marL="2057400" indent="-228600">
              <a:spcBef>
                <a:spcPct val="20000"/>
              </a:spcBef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9pPr>
          </a:lstStyle>
          <a:p>
            <a:pPr algn="ctr" fontAlgn="base"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050" dirty="0"/>
              <a:t>Analogue</a:t>
            </a:r>
          </a:p>
        </p:txBody>
      </p:sp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2047136" y="5178597"/>
            <a:ext cx="85963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fontAlgn="ctr">
              <a:spcBef>
                <a:spcPct val="50000"/>
              </a:spcBef>
              <a:buClr>
                <a:srgbClr val="58585A"/>
              </a:buClr>
              <a:buSzPct val="150000"/>
              <a:buFont typeface="Wingdings" panose="05000000000000000000" pitchFamily="2" charset="2"/>
              <a:buChar char="§"/>
              <a:defRPr sz="28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1pPr>
            <a:lvl2pPr marL="742950" indent="-285750" fontAlgn="ctr">
              <a:spcBef>
                <a:spcPct val="50000"/>
              </a:spcBef>
              <a:buClr>
                <a:srgbClr val="58585A"/>
              </a:buClr>
              <a:buSzPct val="150000"/>
              <a:buFont typeface="Wingdings" panose="05000000000000000000" pitchFamily="2" charset="2"/>
              <a:buChar char="§"/>
              <a:defRPr sz="24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2pPr>
            <a:lvl3pPr marL="1143000" indent="-228600" fontAlgn="ctr">
              <a:spcBef>
                <a:spcPct val="50000"/>
              </a:spcBef>
              <a:buClr>
                <a:srgbClr val="58585A"/>
              </a:buClr>
              <a:buSzPct val="150000"/>
              <a:buFont typeface="Wingdings" panose="05000000000000000000" pitchFamily="2" charset="2"/>
              <a:buChar char="§"/>
              <a:defRPr sz="20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3pPr>
            <a:lvl4pPr marL="1600200" indent="-228600">
              <a:spcBef>
                <a:spcPct val="20000"/>
              </a:spcBef>
              <a:buClr>
                <a:srgbClr val="5A5A5A"/>
              </a:buClr>
              <a:buSzPct val="75000"/>
              <a:buFont typeface="Wingdings" panose="05000000000000000000" pitchFamily="2" charset="2"/>
              <a:buChar char="§"/>
              <a:defRPr sz="15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4pPr>
            <a:lvl5pPr marL="2057400" indent="-228600">
              <a:spcBef>
                <a:spcPct val="20000"/>
              </a:spcBef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9pPr>
          </a:lstStyle>
          <a:p>
            <a:pPr algn="ctr" fontAlgn="base"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050" dirty="0"/>
              <a:t>Digital</a:t>
            </a:r>
          </a:p>
          <a:p>
            <a:pPr algn="ctr" fontAlgn="base"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050" dirty="0"/>
              <a:t>SMS</a:t>
            </a:r>
          </a:p>
        </p:txBody>
      </p:sp>
      <p:sp>
        <p:nvSpPr>
          <p:cNvPr id="9" name="TextBox 11"/>
          <p:cNvSpPr txBox="1">
            <a:spLocks noChangeArrowheads="1"/>
          </p:cNvSpPr>
          <p:nvPr/>
        </p:nvSpPr>
        <p:spPr bwMode="auto">
          <a:xfrm>
            <a:off x="3037218" y="5195526"/>
            <a:ext cx="1134026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fontAlgn="ctr">
              <a:spcBef>
                <a:spcPct val="50000"/>
              </a:spcBef>
              <a:buClr>
                <a:srgbClr val="58585A"/>
              </a:buClr>
              <a:buSzPct val="150000"/>
              <a:buFont typeface="Wingdings" panose="05000000000000000000" pitchFamily="2" charset="2"/>
              <a:buChar char="§"/>
              <a:defRPr sz="28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1pPr>
            <a:lvl2pPr marL="742950" indent="-285750" fontAlgn="ctr">
              <a:spcBef>
                <a:spcPct val="50000"/>
              </a:spcBef>
              <a:buClr>
                <a:srgbClr val="58585A"/>
              </a:buClr>
              <a:buSzPct val="150000"/>
              <a:buFont typeface="Wingdings" panose="05000000000000000000" pitchFamily="2" charset="2"/>
              <a:buChar char="§"/>
              <a:defRPr sz="24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2pPr>
            <a:lvl3pPr marL="1143000" indent="-228600" fontAlgn="ctr">
              <a:spcBef>
                <a:spcPct val="50000"/>
              </a:spcBef>
              <a:buClr>
                <a:srgbClr val="58585A"/>
              </a:buClr>
              <a:buSzPct val="150000"/>
              <a:buFont typeface="Wingdings" panose="05000000000000000000" pitchFamily="2" charset="2"/>
              <a:buChar char="§"/>
              <a:defRPr sz="20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3pPr>
            <a:lvl4pPr marL="1600200" indent="-228600">
              <a:spcBef>
                <a:spcPct val="20000"/>
              </a:spcBef>
              <a:buClr>
                <a:srgbClr val="5A5A5A"/>
              </a:buClr>
              <a:buSzPct val="75000"/>
              <a:buFont typeface="Wingdings" panose="05000000000000000000" pitchFamily="2" charset="2"/>
              <a:buChar char="§"/>
              <a:defRPr sz="15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4pPr>
            <a:lvl5pPr marL="2057400" indent="-228600">
              <a:spcBef>
                <a:spcPct val="20000"/>
              </a:spcBef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9pPr>
          </a:lstStyle>
          <a:p>
            <a:pPr algn="ctr" fontAlgn="base"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050" dirty="0"/>
              <a:t>Multimedia</a:t>
            </a:r>
          </a:p>
          <a:p>
            <a:pPr algn="ctr" fontAlgn="base"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050" dirty="0"/>
              <a:t>Video Calling</a:t>
            </a:r>
          </a:p>
          <a:p>
            <a:pPr algn="ctr" fontAlgn="base"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050" dirty="0"/>
              <a:t>Mobile internet</a:t>
            </a:r>
          </a:p>
        </p:txBody>
      </p:sp>
      <p:sp>
        <p:nvSpPr>
          <p:cNvPr id="10" name="TextBox 12"/>
          <p:cNvSpPr txBox="1">
            <a:spLocks noChangeArrowheads="1"/>
          </p:cNvSpPr>
          <p:nvPr/>
        </p:nvSpPr>
        <p:spPr bwMode="auto">
          <a:xfrm>
            <a:off x="4410549" y="5177897"/>
            <a:ext cx="1344216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fontAlgn="ctr">
              <a:spcBef>
                <a:spcPct val="50000"/>
              </a:spcBef>
              <a:buClr>
                <a:srgbClr val="58585A"/>
              </a:buClr>
              <a:buSzPct val="150000"/>
              <a:buFont typeface="Wingdings" panose="05000000000000000000" pitchFamily="2" charset="2"/>
              <a:buChar char="§"/>
              <a:defRPr sz="28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1pPr>
            <a:lvl2pPr marL="742950" indent="-285750" fontAlgn="ctr">
              <a:spcBef>
                <a:spcPct val="50000"/>
              </a:spcBef>
              <a:buClr>
                <a:srgbClr val="58585A"/>
              </a:buClr>
              <a:buSzPct val="150000"/>
              <a:buFont typeface="Wingdings" panose="05000000000000000000" pitchFamily="2" charset="2"/>
              <a:buChar char="§"/>
              <a:defRPr sz="24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2pPr>
            <a:lvl3pPr marL="1143000" indent="-228600" fontAlgn="ctr">
              <a:spcBef>
                <a:spcPct val="50000"/>
              </a:spcBef>
              <a:buClr>
                <a:srgbClr val="58585A"/>
              </a:buClr>
              <a:buSzPct val="150000"/>
              <a:buFont typeface="Wingdings" panose="05000000000000000000" pitchFamily="2" charset="2"/>
              <a:buChar char="§"/>
              <a:defRPr sz="20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3pPr>
            <a:lvl4pPr marL="1600200" indent="-228600">
              <a:spcBef>
                <a:spcPct val="20000"/>
              </a:spcBef>
              <a:buClr>
                <a:srgbClr val="5A5A5A"/>
              </a:buClr>
              <a:buSzPct val="75000"/>
              <a:buFont typeface="Wingdings" panose="05000000000000000000" pitchFamily="2" charset="2"/>
              <a:buChar char="§"/>
              <a:defRPr sz="15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4pPr>
            <a:lvl5pPr marL="2057400" indent="-228600">
              <a:spcBef>
                <a:spcPct val="20000"/>
              </a:spcBef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9pPr>
          </a:lstStyle>
          <a:p>
            <a:pPr algn="ctr" fontAlgn="base"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050" dirty="0"/>
              <a:t>Mobile Broadband</a:t>
            </a:r>
          </a:p>
          <a:p>
            <a:pPr algn="ctr" fontAlgn="base"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050" dirty="0"/>
              <a:t>Enhanced Video</a:t>
            </a:r>
          </a:p>
        </p:txBody>
      </p:sp>
      <p:sp>
        <p:nvSpPr>
          <p:cNvPr id="11" name="TextBox 13"/>
          <p:cNvSpPr txBox="1">
            <a:spLocks noChangeArrowheads="1"/>
          </p:cNvSpPr>
          <p:nvPr/>
        </p:nvSpPr>
        <p:spPr bwMode="auto">
          <a:xfrm>
            <a:off x="5773003" y="5195526"/>
            <a:ext cx="2827437" cy="122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fontAlgn="ctr">
              <a:spcBef>
                <a:spcPct val="50000"/>
              </a:spcBef>
              <a:buClr>
                <a:srgbClr val="58585A"/>
              </a:buClr>
              <a:buSzPct val="150000"/>
              <a:buFont typeface="Wingdings" panose="05000000000000000000" pitchFamily="2" charset="2"/>
              <a:buChar char="§"/>
              <a:defRPr sz="28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1pPr>
            <a:lvl2pPr marL="742950" indent="-285750" fontAlgn="ctr">
              <a:spcBef>
                <a:spcPct val="50000"/>
              </a:spcBef>
              <a:buClr>
                <a:srgbClr val="58585A"/>
              </a:buClr>
              <a:buSzPct val="150000"/>
              <a:buFont typeface="Wingdings" panose="05000000000000000000" pitchFamily="2" charset="2"/>
              <a:buChar char="§"/>
              <a:defRPr sz="24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2pPr>
            <a:lvl3pPr marL="1143000" indent="-228600" fontAlgn="ctr">
              <a:spcBef>
                <a:spcPct val="50000"/>
              </a:spcBef>
              <a:buClr>
                <a:srgbClr val="58585A"/>
              </a:buClr>
              <a:buSzPct val="150000"/>
              <a:buFont typeface="Wingdings" panose="05000000000000000000" pitchFamily="2" charset="2"/>
              <a:buChar char="§"/>
              <a:defRPr sz="20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3pPr>
            <a:lvl4pPr marL="1600200" indent="-228600">
              <a:spcBef>
                <a:spcPct val="20000"/>
              </a:spcBef>
              <a:buClr>
                <a:srgbClr val="5A5A5A"/>
              </a:buClr>
              <a:buSzPct val="75000"/>
              <a:buFont typeface="Wingdings" panose="05000000000000000000" pitchFamily="2" charset="2"/>
              <a:buChar char="§"/>
              <a:defRPr sz="15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4pPr>
            <a:lvl5pPr marL="2057400" indent="-228600">
              <a:spcBef>
                <a:spcPct val="20000"/>
              </a:spcBef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9pPr>
          </a:lstStyle>
          <a:p>
            <a:pPr algn="ctr" fontAlgn="base">
              <a:spcBef>
                <a:spcPct val="0"/>
              </a:spcBef>
              <a:buClrTx/>
              <a:buSzTx/>
              <a:buNone/>
            </a:pPr>
            <a:r>
              <a:rPr lang="en-AU" altLang="en-US" sz="1050" dirty="0"/>
              <a:t>Mobile Connected World</a:t>
            </a:r>
          </a:p>
          <a:p>
            <a:pPr algn="ctr" fontAlgn="base">
              <a:spcBef>
                <a:spcPct val="0"/>
              </a:spcBef>
              <a:buClrTx/>
              <a:buSzTx/>
              <a:buNone/>
            </a:pPr>
            <a:r>
              <a:rPr lang="en-AU" altLang="en-US" sz="1050" dirty="0"/>
              <a:t>Enhanced Mobile Broadband</a:t>
            </a:r>
            <a:br>
              <a:rPr lang="en-AU" altLang="en-US" sz="1050" dirty="0"/>
            </a:br>
            <a:endParaRPr lang="en-AU" altLang="en-US" sz="1050" dirty="0"/>
          </a:p>
          <a:p>
            <a:pPr algn="ctr" fontAlgn="base">
              <a:spcBef>
                <a:spcPct val="0"/>
              </a:spcBef>
              <a:buClrTx/>
              <a:buSzTx/>
              <a:buNone/>
            </a:pPr>
            <a:r>
              <a:rPr lang="en-AU" altLang="en-US" sz="1050" dirty="0"/>
              <a:t>Low latency applications</a:t>
            </a:r>
          </a:p>
          <a:p>
            <a:pPr algn="ctr" fontAlgn="base"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050" dirty="0"/>
              <a:t>Internet of Things</a:t>
            </a:r>
          </a:p>
          <a:p>
            <a:pPr algn="ctr" fontAlgn="base"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050" dirty="0"/>
              <a:t>Augmented and Virtual Reality (AR &amp; VR)</a:t>
            </a:r>
          </a:p>
          <a:p>
            <a:pPr algn="ctr" fontAlgn="base">
              <a:spcBef>
                <a:spcPct val="0"/>
              </a:spcBef>
              <a:buClrTx/>
              <a:buSzTx/>
              <a:buFontTx/>
              <a:buNone/>
            </a:pPr>
            <a:endParaRPr lang="en-AU" altLang="en-US" sz="1050" dirty="0"/>
          </a:p>
        </p:txBody>
      </p:sp>
      <p:sp>
        <p:nvSpPr>
          <p:cNvPr id="14" name="Left-Right Arrow 13"/>
          <p:cNvSpPr/>
          <p:nvPr/>
        </p:nvSpPr>
        <p:spPr>
          <a:xfrm>
            <a:off x="375047" y="4967502"/>
            <a:ext cx="5397956" cy="211096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500" dirty="0"/>
          </a:p>
        </p:txBody>
      </p:sp>
      <p:sp>
        <p:nvSpPr>
          <p:cNvPr id="15" name="Left-Right Arrow 14"/>
          <p:cNvSpPr/>
          <p:nvPr/>
        </p:nvSpPr>
        <p:spPr>
          <a:xfrm>
            <a:off x="6012308" y="4962812"/>
            <a:ext cx="2226291" cy="211096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500" dirty="0"/>
          </a:p>
        </p:txBody>
      </p:sp>
    </p:spTree>
    <p:extLst>
      <p:ext uri="{BB962C8B-B14F-4D97-AF65-F5344CB8AC3E}">
        <p14:creationId xmlns:p14="http://schemas.microsoft.com/office/powerpoint/2010/main" val="31328113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7A581-5E49-0443-858A-E3011A563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278" y="878695"/>
            <a:ext cx="8219256" cy="1143000"/>
          </a:xfrm>
        </p:spPr>
        <p:txBody>
          <a:bodyPr/>
          <a:lstStyle/>
          <a:p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Different requirements for 5G applications and services</a:t>
            </a:r>
            <a:br>
              <a:rPr lang="nb-NO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nb-NO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AACEE7D-39D6-F743-844C-F104D81CE09C}"/>
              </a:ext>
            </a:extLst>
          </p:cNvPr>
          <p:cNvGrpSpPr>
            <a:grpSpLocks noChangeAspect="1"/>
          </p:cNvGrpSpPr>
          <p:nvPr/>
        </p:nvGrpSpPr>
        <p:grpSpPr>
          <a:xfrm>
            <a:off x="493782" y="2132856"/>
            <a:ext cx="7314227" cy="3986531"/>
            <a:chOff x="0" y="-1"/>
            <a:chExt cx="3834774" cy="2090097"/>
          </a:xfrm>
        </p:grpSpPr>
        <p:sp>
          <p:nvSpPr>
            <p:cNvPr id="5" name="Text Box 39">
              <a:extLst>
                <a:ext uri="{FF2B5EF4-FFF2-40B4-BE49-F238E27FC236}">
                  <a16:creationId xmlns:a16="http://schemas.microsoft.com/office/drawing/2014/main" id="{7D6B1F37-826A-424A-9C26-61AB0AA5F9EC}"/>
                </a:ext>
              </a:extLst>
            </p:cNvPr>
            <p:cNvSpPr txBox="1"/>
            <p:nvPr/>
          </p:nvSpPr>
          <p:spPr>
            <a:xfrm>
              <a:off x="0" y="1955800"/>
              <a:ext cx="3750310" cy="72614"/>
            </a:xfrm>
            <a:prstGeom prst="rect">
              <a:avLst/>
            </a:prstGeom>
            <a:solidFill>
              <a:prstClr val="white"/>
            </a:solidFill>
            <a:ln>
              <a:noFill/>
            </a:ln>
            <a:effectLst/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300"/>
                </a:spcAft>
              </a:pPr>
              <a:endParaRPr lang="nb-NO" sz="9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27303AC-F693-504E-A73E-925C514BAB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000" y="-1"/>
              <a:ext cx="3707774" cy="20900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87748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72" y="2276872"/>
            <a:ext cx="7079842" cy="3692584"/>
          </a:xfrm>
          <a:prstGeom prst="rect">
            <a:avLst/>
          </a:prstGeom>
        </p:spPr>
      </p:pic>
      <p:sp>
        <p:nvSpPr>
          <p:cNvPr id="3" name="Freeform 3"/>
          <p:cNvSpPr>
            <a:spLocks noChangeAspect="1" noEditPoints="1"/>
          </p:cNvSpPr>
          <p:nvPr/>
        </p:nvSpPr>
        <p:spPr bwMode="auto">
          <a:xfrm>
            <a:off x="7935728" y="2038883"/>
            <a:ext cx="791350" cy="475979"/>
          </a:xfrm>
          <a:custGeom>
            <a:avLst/>
            <a:gdLst>
              <a:gd name="T0" fmla="*/ 2147483646 w 462"/>
              <a:gd name="T1" fmla="*/ 2147483646 h 293"/>
              <a:gd name="T2" fmla="*/ 2147483646 w 462"/>
              <a:gd name="T3" fmla="*/ 2147483646 h 293"/>
              <a:gd name="T4" fmla="*/ 2147483646 w 462"/>
              <a:gd name="T5" fmla="*/ 2147483646 h 293"/>
              <a:gd name="T6" fmla="*/ 2147483646 w 462"/>
              <a:gd name="T7" fmla="*/ 2147483646 h 293"/>
              <a:gd name="T8" fmla="*/ 2147483646 w 462"/>
              <a:gd name="T9" fmla="*/ 2147483646 h 293"/>
              <a:gd name="T10" fmla="*/ 2147483646 w 462"/>
              <a:gd name="T11" fmla="*/ 2147483646 h 293"/>
              <a:gd name="T12" fmla="*/ 2147483646 w 462"/>
              <a:gd name="T13" fmla="*/ 2147483646 h 293"/>
              <a:gd name="T14" fmla="*/ 2147483646 w 462"/>
              <a:gd name="T15" fmla="*/ 2147483646 h 293"/>
              <a:gd name="T16" fmla="*/ 2147483646 w 462"/>
              <a:gd name="T17" fmla="*/ 2147483646 h 293"/>
              <a:gd name="T18" fmla="*/ 2147483646 w 462"/>
              <a:gd name="T19" fmla="*/ 2147483646 h 293"/>
              <a:gd name="T20" fmla="*/ 2147483646 w 462"/>
              <a:gd name="T21" fmla="*/ 2147483646 h 293"/>
              <a:gd name="T22" fmla="*/ 2147483646 w 462"/>
              <a:gd name="T23" fmla="*/ 2147483646 h 293"/>
              <a:gd name="T24" fmla="*/ 2147483646 w 462"/>
              <a:gd name="T25" fmla="*/ 2147483646 h 293"/>
              <a:gd name="T26" fmla="*/ 2147483646 w 462"/>
              <a:gd name="T27" fmla="*/ 2147483646 h 293"/>
              <a:gd name="T28" fmla="*/ 2147483646 w 462"/>
              <a:gd name="T29" fmla="*/ 2147483646 h 293"/>
              <a:gd name="T30" fmla="*/ 2147483646 w 462"/>
              <a:gd name="T31" fmla="*/ 2147483646 h 293"/>
              <a:gd name="T32" fmla="*/ 2147483646 w 462"/>
              <a:gd name="T33" fmla="*/ 2147483646 h 293"/>
              <a:gd name="T34" fmla="*/ 2147483646 w 462"/>
              <a:gd name="T35" fmla="*/ 2147483646 h 293"/>
              <a:gd name="T36" fmla="*/ 2147483646 w 462"/>
              <a:gd name="T37" fmla="*/ 2147483646 h 293"/>
              <a:gd name="T38" fmla="*/ 2147483646 w 462"/>
              <a:gd name="T39" fmla="*/ 2147483646 h 293"/>
              <a:gd name="T40" fmla="*/ 2147483646 w 462"/>
              <a:gd name="T41" fmla="*/ 2147483646 h 293"/>
              <a:gd name="T42" fmla="*/ 2147483646 w 462"/>
              <a:gd name="T43" fmla="*/ 2147483646 h 293"/>
              <a:gd name="T44" fmla="*/ 2147483646 w 462"/>
              <a:gd name="T45" fmla="*/ 2147483646 h 293"/>
              <a:gd name="T46" fmla="*/ 2147483646 w 462"/>
              <a:gd name="T47" fmla="*/ 2147483646 h 293"/>
              <a:gd name="T48" fmla="*/ 2147483646 w 462"/>
              <a:gd name="T49" fmla="*/ 2147483646 h 293"/>
              <a:gd name="T50" fmla="*/ 2147483646 w 462"/>
              <a:gd name="T51" fmla="*/ 2147483646 h 293"/>
              <a:gd name="T52" fmla="*/ 2147483646 w 462"/>
              <a:gd name="T53" fmla="*/ 2147483646 h 293"/>
              <a:gd name="T54" fmla="*/ 2147483646 w 462"/>
              <a:gd name="T55" fmla="*/ 2147483646 h 293"/>
              <a:gd name="T56" fmla="*/ 2147483646 w 462"/>
              <a:gd name="T57" fmla="*/ 2147483646 h 293"/>
              <a:gd name="T58" fmla="*/ 2147483646 w 462"/>
              <a:gd name="T59" fmla="*/ 2147483646 h 293"/>
              <a:gd name="T60" fmla="*/ 2147483646 w 462"/>
              <a:gd name="T61" fmla="*/ 2147483646 h 293"/>
              <a:gd name="T62" fmla="*/ 2147483646 w 462"/>
              <a:gd name="T63" fmla="*/ 2147483646 h 293"/>
              <a:gd name="T64" fmla="*/ 2147483646 w 462"/>
              <a:gd name="T65" fmla="*/ 2147483646 h 293"/>
              <a:gd name="T66" fmla="*/ 2147483646 w 462"/>
              <a:gd name="T67" fmla="*/ 2147483646 h 293"/>
              <a:gd name="T68" fmla="*/ 2147483646 w 462"/>
              <a:gd name="T69" fmla="*/ 2147483646 h 293"/>
              <a:gd name="T70" fmla="*/ 2147483646 w 462"/>
              <a:gd name="T71" fmla="*/ 2147483646 h 293"/>
              <a:gd name="T72" fmla="*/ 2147483646 w 462"/>
              <a:gd name="T73" fmla="*/ 2147483646 h 293"/>
              <a:gd name="T74" fmla="*/ 2147483646 w 462"/>
              <a:gd name="T75" fmla="*/ 2147483646 h 293"/>
              <a:gd name="T76" fmla="*/ 2147483646 w 462"/>
              <a:gd name="T77" fmla="*/ 2147483646 h 293"/>
              <a:gd name="T78" fmla="*/ 2147483646 w 462"/>
              <a:gd name="T79" fmla="*/ 2147483646 h 293"/>
              <a:gd name="T80" fmla="*/ 2147483646 w 462"/>
              <a:gd name="T81" fmla="*/ 2147483646 h 293"/>
              <a:gd name="T82" fmla="*/ 2147483646 w 462"/>
              <a:gd name="T83" fmla="*/ 2147483646 h 293"/>
              <a:gd name="T84" fmla="*/ 2147483646 w 462"/>
              <a:gd name="T85" fmla="*/ 2147483646 h 293"/>
              <a:gd name="T86" fmla="*/ 2147483646 w 462"/>
              <a:gd name="T87" fmla="*/ 2147483646 h 293"/>
              <a:gd name="T88" fmla="*/ 2147483646 w 462"/>
              <a:gd name="T89" fmla="*/ 2147483646 h 293"/>
              <a:gd name="T90" fmla="*/ 2147483646 w 462"/>
              <a:gd name="T91" fmla="*/ 2147483646 h 293"/>
              <a:gd name="T92" fmla="*/ 2147483646 w 462"/>
              <a:gd name="T93" fmla="*/ 2147483646 h 293"/>
              <a:gd name="T94" fmla="*/ 2147483646 w 462"/>
              <a:gd name="T95" fmla="*/ 2147483646 h 293"/>
              <a:gd name="T96" fmla="*/ 2147483646 w 462"/>
              <a:gd name="T97" fmla="*/ 2147483646 h 293"/>
              <a:gd name="T98" fmla="*/ 2147483646 w 462"/>
              <a:gd name="T99" fmla="*/ 2147483646 h 293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462" h="293">
                <a:moveTo>
                  <a:pt x="348" y="111"/>
                </a:moveTo>
                <a:cubicBezTo>
                  <a:pt x="348" y="96"/>
                  <a:pt x="337" y="85"/>
                  <a:pt x="322" y="85"/>
                </a:cubicBezTo>
                <a:cubicBezTo>
                  <a:pt x="313" y="85"/>
                  <a:pt x="304" y="90"/>
                  <a:pt x="300" y="98"/>
                </a:cubicBezTo>
                <a:cubicBezTo>
                  <a:pt x="238" y="86"/>
                  <a:pt x="238" y="86"/>
                  <a:pt x="238" y="86"/>
                </a:cubicBezTo>
                <a:cubicBezTo>
                  <a:pt x="236" y="73"/>
                  <a:pt x="226" y="63"/>
                  <a:pt x="212" y="63"/>
                </a:cubicBezTo>
                <a:cubicBezTo>
                  <a:pt x="198" y="63"/>
                  <a:pt x="186" y="74"/>
                  <a:pt x="186" y="89"/>
                </a:cubicBezTo>
                <a:cubicBezTo>
                  <a:pt x="186" y="90"/>
                  <a:pt x="187" y="91"/>
                  <a:pt x="187" y="92"/>
                </a:cubicBezTo>
                <a:cubicBezTo>
                  <a:pt x="160" y="105"/>
                  <a:pt x="160" y="105"/>
                  <a:pt x="160" y="105"/>
                </a:cubicBezTo>
                <a:cubicBezTo>
                  <a:pt x="155" y="100"/>
                  <a:pt x="148" y="97"/>
                  <a:pt x="141" y="97"/>
                </a:cubicBezTo>
                <a:cubicBezTo>
                  <a:pt x="127" y="97"/>
                  <a:pt x="115" y="108"/>
                  <a:pt x="115" y="122"/>
                </a:cubicBezTo>
                <a:cubicBezTo>
                  <a:pt x="115" y="134"/>
                  <a:pt x="123" y="144"/>
                  <a:pt x="133" y="147"/>
                </a:cubicBezTo>
                <a:cubicBezTo>
                  <a:pt x="133" y="193"/>
                  <a:pt x="133" y="193"/>
                  <a:pt x="133" y="193"/>
                </a:cubicBezTo>
                <a:cubicBezTo>
                  <a:pt x="123" y="196"/>
                  <a:pt x="115" y="206"/>
                  <a:pt x="115" y="217"/>
                </a:cubicBezTo>
                <a:cubicBezTo>
                  <a:pt x="115" y="232"/>
                  <a:pt x="127" y="243"/>
                  <a:pt x="141" y="243"/>
                </a:cubicBezTo>
                <a:cubicBezTo>
                  <a:pt x="151" y="243"/>
                  <a:pt x="159" y="238"/>
                  <a:pt x="163" y="230"/>
                </a:cubicBezTo>
                <a:cubicBezTo>
                  <a:pt x="225" y="242"/>
                  <a:pt x="225" y="242"/>
                  <a:pt x="225" y="242"/>
                </a:cubicBezTo>
                <a:cubicBezTo>
                  <a:pt x="227" y="255"/>
                  <a:pt x="238" y="265"/>
                  <a:pt x="251" y="265"/>
                </a:cubicBezTo>
                <a:cubicBezTo>
                  <a:pt x="265" y="265"/>
                  <a:pt x="277" y="253"/>
                  <a:pt x="277" y="239"/>
                </a:cubicBezTo>
                <a:cubicBezTo>
                  <a:pt x="277" y="238"/>
                  <a:pt x="277" y="237"/>
                  <a:pt x="277" y="236"/>
                </a:cubicBezTo>
                <a:cubicBezTo>
                  <a:pt x="304" y="224"/>
                  <a:pt x="304" y="224"/>
                  <a:pt x="304" y="224"/>
                </a:cubicBezTo>
                <a:cubicBezTo>
                  <a:pt x="308" y="229"/>
                  <a:pt x="315" y="232"/>
                  <a:pt x="322" y="232"/>
                </a:cubicBezTo>
                <a:cubicBezTo>
                  <a:pt x="337" y="232"/>
                  <a:pt x="348" y="220"/>
                  <a:pt x="348" y="206"/>
                </a:cubicBezTo>
                <a:cubicBezTo>
                  <a:pt x="348" y="195"/>
                  <a:pt x="341" y="185"/>
                  <a:pt x="330" y="181"/>
                </a:cubicBezTo>
                <a:cubicBezTo>
                  <a:pt x="330" y="135"/>
                  <a:pt x="330" y="135"/>
                  <a:pt x="330" y="135"/>
                </a:cubicBezTo>
                <a:cubicBezTo>
                  <a:pt x="341" y="132"/>
                  <a:pt x="348" y="122"/>
                  <a:pt x="348" y="111"/>
                </a:cubicBezTo>
                <a:close/>
                <a:moveTo>
                  <a:pt x="235" y="101"/>
                </a:moveTo>
                <a:cubicBezTo>
                  <a:pt x="297" y="114"/>
                  <a:pt x="297" y="114"/>
                  <a:pt x="297" y="114"/>
                </a:cubicBezTo>
                <a:cubicBezTo>
                  <a:pt x="297" y="114"/>
                  <a:pt x="297" y="114"/>
                  <a:pt x="297" y="114"/>
                </a:cubicBezTo>
                <a:cubicBezTo>
                  <a:pt x="270" y="127"/>
                  <a:pt x="270" y="127"/>
                  <a:pt x="270" y="127"/>
                </a:cubicBezTo>
                <a:cubicBezTo>
                  <a:pt x="265" y="122"/>
                  <a:pt x="258" y="119"/>
                  <a:pt x="251" y="119"/>
                </a:cubicBezTo>
                <a:cubicBezTo>
                  <a:pt x="241" y="119"/>
                  <a:pt x="233" y="124"/>
                  <a:pt x="228" y="132"/>
                </a:cubicBezTo>
                <a:cubicBezTo>
                  <a:pt x="220" y="130"/>
                  <a:pt x="220" y="130"/>
                  <a:pt x="220" y="130"/>
                </a:cubicBezTo>
                <a:cubicBezTo>
                  <a:pt x="220" y="113"/>
                  <a:pt x="220" y="113"/>
                  <a:pt x="220" y="113"/>
                </a:cubicBezTo>
                <a:cubicBezTo>
                  <a:pt x="227" y="111"/>
                  <a:pt x="232" y="107"/>
                  <a:pt x="235" y="101"/>
                </a:cubicBezTo>
                <a:close/>
                <a:moveTo>
                  <a:pt x="220" y="160"/>
                </a:moveTo>
                <a:cubicBezTo>
                  <a:pt x="220" y="147"/>
                  <a:pt x="220" y="147"/>
                  <a:pt x="220" y="147"/>
                </a:cubicBezTo>
                <a:cubicBezTo>
                  <a:pt x="225" y="148"/>
                  <a:pt x="225" y="148"/>
                  <a:pt x="225" y="148"/>
                </a:cubicBezTo>
                <a:cubicBezTo>
                  <a:pt x="227" y="158"/>
                  <a:pt x="234" y="166"/>
                  <a:pt x="243" y="169"/>
                </a:cubicBezTo>
                <a:cubicBezTo>
                  <a:pt x="243" y="182"/>
                  <a:pt x="243" y="182"/>
                  <a:pt x="243" y="182"/>
                </a:cubicBezTo>
                <a:cubicBezTo>
                  <a:pt x="238" y="181"/>
                  <a:pt x="238" y="181"/>
                  <a:pt x="238" y="181"/>
                </a:cubicBezTo>
                <a:cubicBezTo>
                  <a:pt x="237" y="171"/>
                  <a:pt x="230" y="163"/>
                  <a:pt x="220" y="160"/>
                </a:cubicBezTo>
                <a:close/>
                <a:moveTo>
                  <a:pt x="222" y="184"/>
                </a:moveTo>
                <a:cubicBezTo>
                  <a:pt x="222" y="190"/>
                  <a:pt x="218" y="194"/>
                  <a:pt x="212" y="194"/>
                </a:cubicBezTo>
                <a:cubicBezTo>
                  <a:pt x="207" y="194"/>
                  <a:pt x="202" y="190"/>
                  <a:pt x="202" y="184"/>
                </a:cubicBezTo>
                <a:cubicBezTo>
                  <a:pt x="202" y="179"/>
                  <a:pt x="207" y="174"/>
                  <a:pt x="212" y="174"/>
                </a:cubicBezTo>
                <a:cubicBezTo>
                  <a:pt x="218" y="174"/>
                  <a:pt x="222" y="179"/>
                  <a:pt x="222" y="184"/>
                </a:cubicBezTo>
                <a:close/>
                <a:moveTo>
                  <a:pt x="241" y="144"/>
                </a:moveTo>
                <a:cubicBezTo>
                  <a:pt x="241" y="139"/>
                  <a:pt x="246" y="135"/>
                  <a:pt x="251" y="135"/>
                </a:cubicBezTo>
                <a:cubicBezTo>
                  <a:pt x="256" y="135"/>
                  <a:pt x="261" y="139"/>
                  <a:pt x="261" y="144"/>
                </a:cubicBezTo>
                <a:cubicBezTo>
                  <a:pt x="261" y="150"/>
                  <a:pt x="256" y="154"/>
                  <a:pt x="251" y="154"/>
                </a:cubicBezTo>
                <a:cubicBezTo>
                  <a:pt x="246" y="154"/>
                  <a:pt x="241" y="150"/>
                  <a:pt x="241" y="144"/>
                </a:cubicBezTo>
                <a:close/>
                <a:moveTo>
                  <a:pt x="212" y="79"/>
                </a:moveTo>
                <a:cubicBezTo>
                  <a:pt x="218" y="79"/>
                  <a:pt x="222" y="83"/>
                  <a:pt x="222" y="89"/>
                </a:cubicBezTo>
                <a:cubicBezTo>
                  <a:pt x="222" y="94"/>
                  <a:pt x="218" y="99"/>
                  <a:pt x="212" y="99"/>
                </a:cubicBezTo>
                <a:cubicBezTo>
                  <a:pt x="207" y="99"/>
                  <a:pt x="202" y="94"/>
                  <a:pt x="202" y="89"/>
                </a:cubicBezTo>
                <a:cubicBezTo>
                  <a:pt x="202" y="83"/>
                  <a:pt x="207" y="79"/>
                  <a:pt x="212" y="79"/>
                </a:cubicBezTo>
                <a:close/>
                <a:moveTo>
                  <a:pt x="194" y="106"/>
                </a:moveTo>
                <a:cubicBezTo>
                  <a:pt x="197" y="110"/>
                  <a:pt x="200" y="112"/>
                  <a:pt x="204" y="113"/>
                </a:cubicBezTo>
                <a:cubicBezTo>
                  <a:pt x="204" y="127"/>
                  <a:pt x="204" y="127"/>
                  <a:pt x="204" y="127"/>
                </a:cubicBezTo>
                <a:cubicBezTo>
                  <a:pt x="167" y="120"/>
                  <a:pt x="167" y="120"/>
                  <a:pt x="167" y="120"/>
                </a:cubicBezTo>
                <a:cubicBezTo>
                  <a:pt x="167" y="120"/>
                  <a:pt x="167" y="119"/>
                  <a:pt x="167" y="119"/>
                </a:cubicBezTo>
                <a:lnTo>
                  <a:pt x="194" y="106"/>
                </a:lnTo>
                <a:close/>
                <a:moveTo>
                  <a:pt x="131" y="122"/>
                </a:moveTo>
                <a:cubicBezTo>
                  <a:pt x="131" y="117"/>
                  <a:pt x="136" y="113"/>
                  <a:pt x="141" y="113"/>
                </a:cubicBezTo>
                <a:cubicBezTo>
                  <a:pt x="146" y="113"/>
                  <a:pt x="151" y="117"/>
                  <a:pt x="151" y="122"/>
                </a:cubicBezTo>
                <a:cubicBezTo>
                  <a:pt x="151" y="128"/>
                  <a:pt x="146" y="132"/>
                  <a:pt x="141" y="132"/>
                </a:cubicBezTo>
                <a:cubicBezTo>
                  <a:pt x="136" y="132"/>
                  <a:pt x="131" y="128"/>
                  <a:pt x="131" y="122"/>
                </a:cubicBezTo>
                <a:close/>
                <a:moveTo>
                  <a:pt x="141" y="227"/>
                </a:moveTo>
                <a:cubicBezTo>
                  <a:pt x="136" y="227"/>
                  <a:pt x="131" y="223"/>
                  <a:pt x="131" y="217"/>
                </a:cubicBezTo>
                <a:cubicBezTo>
                  <a:pt x="131" y="212"/>
                  <a:pt x="136" y="207"/>
                  <a:pt x="141" y="207"/>
                </a:cubicBezTo>
                <a:cubicBezTo>
                  <a:pt x="146" y="207"/>
                  <a:pt x="151" y="212"/>
                  <a:pt x="151" y="217"/>
                </a:cubicBezTo>
                <a:cubicBezTo>
                  <a:pt x="151" y="223"/>
                  <a:pt x="146" y="227"/>
                  <a:pt x="141" y="227"/>
                </a:cubicBezTo>
                <a:close/>
                <a:moveTo>
                  <a:pt x="160" y="200"/>
                </a:moveTo>
                <a:cubicBezTo>
                  <a:pt x="157" y="197"/>
                  <a:pt x="153" y="194"/>
                  <a:pt x="149" y="193"/>
                </a:cubicBezTo>
                <a:cubicBezTo>
                  <a:pt x="149" y="147"/>
                  <a:pt x="149" y="147"/>
                  <a:pt x="149" y="147"/>
                </a:cubicBezTo>
                <a:cubicBezTo>
                  <a:pt x="155" y="145"/>
                  <a:pt x="160" y="141"/>
                  <a:pt x="163" y="136"/>
                </a:cubicBezTo>
                <a:cubicBezTo>
                  <a:pt x="204" y="144"/>
                  <a:pt x="204" y="144"/>
                  <a:pt x="204" y="144"/>
                </a:cubicBezTo>
                <a:cubicBezTo>
                  <a:pt x="204" y="160"/>
                  <a:pt x="204" y="160"/>
                  <a:pt x="204" y="160"/>
                </a:cubicBezTo>
                <a:cubicBezTo>
                  <a:pt x="194" y="163"/>
                  <a:pt x="186" y="173"/>
                  <a:pt x="186" y="184"/>
                </a:cubicBezTo>
                <a:cubicBezTo>
                  <a:pt x="186" y="185"/>
                  <a:pt x="187" y="186"/>
                  <a:pt x="187" y="187"/>
                </a:cubicBezTo>
                <a:lnTo>
                  <a:pt x="160" y="200"/>
                </a:lnTo>
                <a:close/>
                <a:moveTo>
                  <a:pt x="228" y="227"/>
                </a:moveTo>
                <a:cubicBezTo>
                  <a:pt x="167" y="214"/>
                  <a:pt x="167" y="214"/>
                  <a:pt x="167" y="214"/>
                </a:cubicBezTo>
                <a:cubicBezTo>
                  <a:pt x="194" y="202"/>
                  <a:pt x="194" y="202"/>
                  <a:pt x="194" y="202"/>
                </a:cubicBezTo>
                <a:cubicBezTo>
                  <a:pt x="198" y="207"/>
                  <a:pt x="205" y="210"/>
                  <a:pt x="212" y="210"/>
                </a:cubicBezTo>
                <a:cubicBezTo>
                  <a:pt x="222" y="210"/>
                  <a:pt x="230" y="205"/>
                  <a:pt x="235" y="197"/>
                </a:cubicBezTo>
                <a:cubicBezTo>
                  <a:pt x="243" y="198"/>
                  <a:pt x="243" y="198"/>
                  <a:pt x="243" y="198"/>
                </a:cubicBezTo>
                <a:cubicBezTo>
                  <a:pt x="243" y="215"/>
                  <a:pt x="243" y="215"/>
                  <a:pt x="243" y="215"/>
                </a:cubicBezTo>
                <a:cubicBezTo>
                  <a:pt x="237" y="217"/>
                  <a:pt x="232" y="221"/>
                  <a:pt x="228" y="227"/>
                </a:cubicBezTo>
                <a:close/>
                <a:moveTo>
                  <a:pt x="251" y="249"/>
                </a:moveTo>
                <a:cubicBezTo>
                  <a:pt x="246" y="249"/>
                  <a:pt x="241" y="245"/>
                  <a:pt x="241" y="239"/>
                </a:cubicBezTo>
                <a:cubicBezTo>
                  <a:pt x="241" y="234"/>
                  <a:pt x="246" y="229"/>
                  <a:pt x="251" y="229"/>
                </a:cubicBezTo>
                <a:cubicBezTo>
                  <a:pt x="256" y="229"/>
                  <a:pt x="261" y="234"/>
                  <a:pt x="261" y="239"/>
                </a:cubicBezTo>
                <a:cubicBezTo>
                  <a:pt x="261" y="245"/>
                  <a:pt x="256" y="249"/>
                  <a:pt x="251" y="249"/>
                </a:cubicBezTo>
                <a:close/>
                <a:moveTo>
                  <a:pt x="270" y="222"/>
                </a:moveTo>
                <a:cubicBezTo>
                  <a:pt x="267" y="219"/>
                  <a:pt x="263" y="216"/>
                  <a:pt x="259" y="215"/>
                </a:cubicBezTo>
                <a:cubicBezTo>
                  <a:pt x="259" y="202"/>
                  <a:pt x="259" y="202"/>
                  <a:pt x="259" y="202"/>
                </a:cubicBezTo>
                <a:cubicBezTo>
                  <a:pt x="297" y="209"/>
                  <a:pt x="297" y="209"/>
                  <a:pt x="297" y="209"/>
                </a:cubicBezTo>
                <a:cubicBezTo>
                  <a:pt x="297" y="209"/>
                  <a:pt x="297" y="209"/>
                  <a:pt x="297" y="209"/>
                </a:cubicBezTo>
                <a:lnTo>
                  <a:pt x="270" y="222"/>
                </a:lnTo>
                <a:close/>
                <a:moveTo>
                  <a:pt x="300" y="193"/>
                </a:moveTo>
                <a:cubicBezTo>
                  <a:pt x="259" y="185"/>
                  <a:pt x="259" y="185"/>
                  <a:pt x="259" y="185"/>
                </a:cubicBezTo>
                <a:cubicBezTo>
                  <a:pt x="259" y="169"/>
                  <a:pt x="259" y="169"/>
                  <a:pt x="259" y="169"/>
                </a:cubicBezTo>
                <a:cubicBezTo>
                  <a:pt x="269" y="166"/>
                  <a:pt x="277" y="156"/>
                  <a:pt x="277" y="144"/>
                </a:cubicBezTo>
                <a:cubicBezTo>
                  <a:pt x="277" y="143"/>
                  <a:pt x="277" y="142"/>
                  <a:pt x="277" y="141"/>
                </a:cubicBezTo>
                <a:cubicBezTo>
                  <a:pt x="304" y="128"/>
                  <a:pt x="304" y="128"/>
                  <a:pt x="304" y="128"/>
                </a:cubicBezTo>
                <a:cubicBezTo>
                  <a:pt x="306" y="131"/>
                  <a:pt x="310" y="134"/>
                  <a:pt x="314" y="135"/>
                </a:cubicBezTo>
                <a:cubicBezTo>
                  <a:pt x="314" y="181"/>
                  <a:pt x="314" y="181"/>
                  <a:pt x="314" y="181"/>
                </a:cubicBezTo>
                <a:cubicBezTo>
                  <a:pt x="308" y="183"/>
                  <a:pt x="303" y="188"/>
                  <a:pt x="300" y="193"/>
                </a:cubicBezTo>
                <a:close/>
                <a:moveTo>
                  <a:pt x="332" y="206"/>
                </a:moveTo>
                <a:cubicBezTo>
                  <a:pt x="332" y="211"/>
                  <a:pt x="328" y="216"/>
                  <a:pt x="322" y="216"/>
                </a:cubicBezTo>
                <a:cubicBezTo>
                  <a:pt x="317" y="216"/>
                  <a:pt x="312" y="211"/>
                  <a:pt x="312" y="206"/>
                </a:cubicBezTo>
                <a:cubicBezTo>
                  <a:pt x="312" y="201"/>
                  <a:pt x="317" y="196"/>
                  <a:pt x="322" y="196"/>
                </a:cubicBezTo>
                <a:cubicBezTo>
                  <a:pt x="328" y="196"/>
                  <a:pt x="332" y="201"/>
                  <a:pt x="332" y="206"/>
                </a:cubicBezTo>
                <a:close/>
                <a:moveTo>
                  <a:pt x="322" y="120"/>
                </a:moveTo>
                <a:cubicBezTo>
                  <a:pt x="317" y="120"/>
                  <a:pt x="312" y="116"/>
                  <a:pt x="312" y="111"/>
                </a:cubicBezTo>
                <a:cubicBezTo>
                  <a:pt x="312" y="105"/>
                  <a:pt x="317" y="101"/>
                  <a:pt x="322" y="101"/>
                </a:cubicBezTo>
                <a:cubicBezTo>
                  <a:pt x="328" y="101"/>
                  <a:pt x="332" y="105"/>
                  <a:pt x="332" y="111"/>
                </a:cubicBezTo>
                <a:cubicBezTo>
                  <a:pt x="332" y="116"/>
                  <a:pt x="328" y="120"/>
                  <a:pt x="322" y="120"/>
                </a:cubicBezTo>
                <a:close/>
                <a:moveTo>
                  <a:pt x="435" y="148"/>
                </a:moveTo>
                <a:cubicBezTo>
                  <a:pt x="437" y="140"/>
                  <a:pt x="439" y="132"/>
                  <a:pt x="439" y="123"/>
                </a:cubicBezTo>
                <a:cubicBezTo>
                  <a:pt x="439" y="104"/>
                  <a:pt x="433" y="86"/>
                  <a:pt x="422" y="70"/>
                </a:cubicBezTo>
                <a:cubicBezTo>
                  <a:pt x="420" y="67"/>
                  <a:pt x="415" y="66"/>
                  <a:pt x="411" y="68"/>
                </a:cubicBezTo>
                <a:cubicBezTo>
                  <a:pt x="407" y="71"/>
                  <a:pt x="406" y="76"/>
                  <a:pt x="409" y="79"/>
                </a:cubicBezTo>
                <a:cubicBezTo>
                  <a:pt x="418" y="92"/>
                  <a:pt x="423" y="108"/>
                  <a:pt x="423" y="123"/>
                </a:cubicBezTo>
                <a:cubicBezTo>
                  <a:pt x="423" y="132"/>
                  <a:pt x="421" y="140"/>
                  <a:pt x="419" y="148"/>
                </a:cubicBezTo>
                <a:cubicBezTo>
                  <a:pt x="418" y="151"/>
                  <a:pt x="419" y="154"/>
                  <a:pt x="421" y="156"/>
                </a:cubicBezTo>
                <a:cubicBezTo>
                  <a:pt x="437" y="170"/>
                  <a:pt x="446" y="189"/>
                  <a:pt x="446" y="209"/>
                </a:cubicBezTo>
                <a:cubicBezTo>
                  <a:pt x="446" y="247"/>
                  <a:pt x="415" y="277"/>
                  <a:pt x="378" y="277"/>
                </a:cubicBezTo>
                <a:cubicBezTo>
                  <a:pt x="88" y="277"/>
                  <a:pt x="88" y="277"/>
                  <a:pt x="88" y="277"/>
                </a:cubicBezTo>
                <a:cubicBezTo>
                  <a:pt x="48" y="277"/>
                  <a:pt x="16" y="245"/>
                  <a:pt x="16" y="206"/>
                </a:cubicBezTo>
                <a:cubicBezTo>
                  <a:pt x="16" y="178"/>
                  <a:pt x="31" y="154"/>
                  <a:pt x="56" y="141"/>
                </a:cubicBezTo>
                <a:cubicBezTo>
                  <a:pt x="59" y="140"/>
                  <a:pt x="60" y="137"/>
                  <a:pt x="60" y="134"/>
                </a:cubicBezTo>
                <a:cubicBezTo>
                  <a:pt x="60" y="134"/>
                  <a:pt x="60" y="133"/>
                  <a:pt x="60" y="133"/>
                </a:cubicBezTo>
                <a:cubicBezTo>
                  <a:pt x="60" y="69"/>
                  <a:pt x="113" y="16"/>
                  <a:pt x="178" y="16"/>
                </a:cubicBezTo>
                <a:cubicBezTo>
                  <a:pt x="217" y="16"/>
                  <a:pt x="254" y="36"/>
                  <a:pt x="276" y="68"/>
                </a:cubicBezTo>
                <a:cubicBezTo>
                  <a:pt x="277" y="70"/>
                  <a:pt x="279" y="72"/>
                  <a:pt x="282" y="72"/>
                </a:cubicBezTo>
                <a:cubicBezTo>
                  <a:pt x="284" y="72"/>
                  <a:pt x="287" y="71"/>
                  <a:pt x="288" y="70"/>
                </a:cubicBezTo>
                <a:cubicBezTo>
                  <a:pt x="288" y="70"/>
                  <a:pt x="289" y="69"/>
                  <a:pt x="289" y="69"/>
                </a:cubicBezTo>
                <a:cubicBezTo>
                  <a:pt x="290" y="68"/>
                  <a:pt x="309" y="45"/>
                  <a:pt x="344" y="45"/>
                </a:cubicBezTo>
                <a:cubicBezTo>
                  <a:pt x="360" y="45"/>
                  <a:pt x="375" y="50"/>
                  <a:pt x="388" y="59"/>
                </a:cubicBezTo>
                <a:cubicBezTo>
                  <a:pt x="392" y="61"/>
                  <a:pt x="397" y="60"/>
                  <a:pt x="399" y="56"/>
                </a:cubicBezTo>
                <a:cubicBezTo>
                  <a:pt x="402" y="53"/>
                  <a:pt x="401" y="48"/>
                  <a:pt x="397" y="45"/>
                </a:cubicBezTo>
                <a:cubicBezTo>
                  <a:pt x="381" y="35"/>
                  <a:pt x="363" y="29"/>
                  <a:pt x="344" y="29"/>
                </a:cubicBezTo>
                <a:cubicBezTo>
                  <a:pt x="314" y="29"/>
                  <a:pt x="294" y="43"/>
                  <a:pt x="284" y="52"/>
                </a:cubicBezTo>
                <a:cubicBezTo>
                  <a:pt x="258" y="19"/>
                  <a:pt x="220" y="0"/>
                  <a:pt x="178" y="0"/>
                </a:cubicBezTo>
                <a:cubicBezTo>
                  <a:pt x="106" y="0"/>
                  <a:pt x="47" y="58"/>
                  <a:pt x="44" y="129"/>
                </a:cubicBezTo>
                <a:cubicBezTo>
                  <a:pt x="17" y="145"/>
                  <a:pt x="0" y="174"/>
                  <a:pt x="0" y="206"/>
                </a:cubicBezTo>
                <a:cubicBezTo>
                  <a:pt x="0" y="254"/>
                  <a:pt x="39" y="293"/>
                  <a:pt x="88" y="293"/>
                </a:cubicBezTo>
                <a:cubicBezTo>
                  <a:pt x="378" y="293"/>
                  <a:pt x="378" y="293"/>
                  <a:pt x="378" y="293"/>
                </a:cubicBezTo>
                <a:cubicBezTo>
                  <a:pt x="424" y="293"/>
                  <a:pt x="462" y="256"/>
                  <a:pt x="462" y="209"/>
                </a:cubicBezTo>
                <a:cubicBezTo>
                  <a:pt x="462" y="186"/>
                  <a:pt x="452" y="164"/>
                  <a:pt x="435" y="148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/>
          <a:lstStyle/>
          <a:p>
            <a:endParaRPr lang="en-US" sz="1350"/>
          </a:p>
        </p:txBody>
      </p:sp>
      <p:sp>
        <p:nvSpPr>
          <p:cNvPr id="4" name="Rektangel 14"/>
          <p:cNvSpPr>
            <a:spLocks noChangeArrowheads="1"/>
          </p:cNvSpPr>
          <p:nvPr/>
        </p:nvSpPr>
        <p:spPr bwMode="auto">
          <a:xfrm>
            <a:off x="7372424" y="2514862"/>
            <a:ext cx="1465241" cy="40011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1000" dirty="0">
                <a:solidFill>
                  <a:schemeClr val="bg1"/>
                </a:solidFill>
                <a:latin typeface="+mj-lt"/>
              </a:rPr>
              <a:t>Multi domain </a:t>
            </a:r>
            <a:br>
              <a:rPr lang="en-US" sz="1000" dirty="0">
                <a:solidFill>
                  <a:schemeClr val="bg1"/>
                </a:solidFill>
                <a:latin typeface="+mj-lt"/>
              </a:rPr>
            </a:br>
            <a:r>
              <a:rPr lang="en-US" sz="1000" dirty="0">
                <a:solidFill>
                  <a:schemeClr val="bg1"/>
                </a:solidFill>
                <a:latin typeface="+mj-lt"/>
              </a:rPr>
              <a:t>performance </a:t>
            </a:r>
          </a:p>
        </p:txBody>
      </p:sp>
      <p:sp>
        <p:nvSpPr>
          <p:cNvPr id="5" name="Freeform 3"/>
          <p:cNvSpPr>
            <a:spLocks noChangeAspect="1" noEditPoints="1"/>
          </p:cNvSpPr>
          <p:nvPr/>
        </p:nvSpPr>
        <p:spPr bwMode="auto">
          <a:xfrm>
            <a:off x="8033254" y="2848458"/>
            <a:ext cx="596296" cy="691844"/>
          </a:xfrm>
          <a:custGeom>
            <a:avLst/>
            <a:gdLst>
              <a:gd name="T0" fmla="*/ 2147483646 w 355"/>
              <a:gd name="T1" fmla="*/ 2147483646 h 411"/>
              <a:gd name="T2" fmla="*/ 2147483646 w 355"/>
              <a:gd name="T3" fmla="*/ 2147483646 h 411"/>
              <a:gd name="T4" fmla="*/ 2147483646 w 355"/>
              <a:gd name="T5" fmla="*/ 2147483646 h 411"/>
              <a:gd name="T6" fmla="*/ 2147483646 w 355"/>
              <a:gd name="T7" fmla="*/ 2147483646 h 411"/>
              <a:gd name="T8" fmla="*/ 2147483646 w 355"/>
              <a:gd name="T9" fmla="*/ 2147483646 h 411"/>
              <a:gd name="T10" fmla="*/ 2147483646 w 355"/>
              <a:gd name="T11" fmla="*/ 2147483646 h 411"/>
              <a:gd name="T12" fmla="*/ 2147483646 w 355"/>
              <a:gd name="T13" fmla="*/ 2147483646 h 411"/>
              <a:gd name="T14" fmla="*/ 2147483646 w 355"/>
              <a:gd name="T15" fmla="*/ 2147483646 h 411"/>
              <a:gd name="T16" fmla="*/ 2147483646 w 355"/>
              <a:gd name="T17" fmla="*/ 2147483646 h 411"/>
              <a:gd name="T18" fmla="*/ 2147483646 w 355"/>
              <a:gd name="T19" fmla="*/ 2147483646 h 411"/>
              <a:gd name="T20" fmla="*/ 2147483646 w 355"/>
              <a:gd name="T21" fmla="*/ 2147483646 h 411"/>
              <a:gd name="T22" fmla="*/ 2147483646 w 355"/>
              <a:gd name="T23" fmla="*/ 2147483646 h 411"/>
              <a:gd name="T24" fmla="*/ 2147483646 w 355"/>
              <a:gd name="T25" fmla="*/ 2147483646 h 411"/>
              <a:gd name="T26" fmla="*/ 2147483646 w 355"/>
              <a:gd name="T27" fmla="*/ 2147483646 h 411"/>
              <a:gd name="T28" fmla="*/ 2147483646 w 355"/>
              <a:gd name="T29" fmla="*/ 2147483646 h 411"/>
              <a:gd name="T30" fmla="*/ 2147483646 w 355"/>
              <a:gd name="T31" fmla="*/ 2147483646 h 411"/>
              <a:gd name="T32" fmla="*/ 2147483646 w 355"/>
              <a:gd name="T33" fmla="*/ 2147483646 h 411"/>
              <a:gd name="T34" fmla="*/ 2147483646 w 355"/>
              <a:gd name="T35" fmla="*/ 2147483646 h 411"/>
              <a:gd name="T36" fmla="*/ 2147483646 w 355"/>
              <a:gd name="T37" fmla="*/ 2147483646 h 411"/>
              <a:gd name="T38" fmla="*/ 2147483646 w 355"/>
              <a:gd name="T39" fmla="*/ 2147483646 h 411"/>
              <a:gd name="T40" fmla="*/ 2147483646 w 355"/>
              <a:gd name="T41" fmla="*/ 2147483646 h 411"/>
              <a:gd name="T42" fmla="*/ 2147483646 w 355"/>
              <a:gd name="T43" fmla="*/ 2147483646 h 411"/>
              <a:gd name="T44" fmla="*/ 2147483646 w 355"/>
              <a:gd name="T45" fmla="*/ 2147483646 h 411"/>
              <a:gd name="T46" fmla="*/ 2147483646 w 355"/>
              <a:gd name="T47" fmla="*/ 2147483646 h 411"/>
              <a:gd name="T48" fmla="*/ 2147483646 w 355"/>
              <a:gd name="T49" fmla="*/ 2147483646 h 411"/>
              <a:gd name="T50" fmla="*/ 2147483646 w 355"/>
              <a:gd name="T51" fmla="*/ 2147483646 h 411"/>
              <a:gd name="T52" fmla="*/ 2147483646 w 355"/>
              <a:gd name="T53" fmla="*/ 2147483646 h 411"/>
              <a:gd name="T54" fmla="*/ 2147483646 w 355"/>
              <a:gd name="T55" fmla="*/ 2147483646 h 411"/>
              <a:gd name="T56" fmla="*/ 2147483646 w 355"/>
              <a:gd name="T57" fmla="*/ 2147483646 h 411"/>
              <a:gd name="T58" fmla="*/ 2147483646 w 355"/>
              <a:gd name="T59" fmla="*/ 2147483646 h 411"/>
              <a:gd name="T60" fmla="*/ 2147483646 w 355"/>
              <a:gd name="T61" fmla="*/ 2147483646 h 411"/>
              <a:gd name="T62" fmla="*/ 2147483646 w 355"/>
              <a:gd name="T63" fmla="*/ 2147483646 h 411"/>
              <a:gd name="T64" fmla="*/ 2147483646 w 355"/>
              <a:gd name="T65" fmla="*/ 2147483646 h 411"/>
              <a:gd name="T66" fmla="*/ 2147483646 w 355"/>
              <a:gd name="T67" fmla="*/ 2147483646 h 411"/>
              <a:gd name="T68" fmla="*/ 2147483646 w 355"/>
              <a:gd name="T69" fmla="*/ 2147483646 h 411"/>
              <a:gd name="T70" fmla="*/ 2147483646 w 355"/>
              <a:gd name="T71" fmla="*/ 2147483646 h 411"/>
              <a:gd name="T72" fmla="*/ 2147483646 w 355"/>
              <a:gd name="T73" fmla="*/ 2147483646 h 411"/>
              <a:gd name="T74" fmla="*/ 2147483646 w 355"/>
              <a:gd name="T75" fmla="*/ 2147483646 h 411"/>
              <a:gd name="T76" fmla="*/ 2147483646 w 355"/>
              <a:gd name="T77" fmla="*/ 2147483646 h 411"/>
              <a:gd name="T78" fmla="*/ 2147483646 w 355"/>
              <a:gd name="T79" fmla="*/ 2147483646 h 411"/>
              <a:gd name="T80" fmla="*/ 2147483646 w 355"/>
              <a:gd name="T81" fmla="*/ 2147483646 h 411"/>
              <a:gd name="T82" fmla="*/ 2147483646 w 355"/>
              <a:gd name="T83" fmla="*/ 2147483646 h 411"/>
              <a:gd name="T84" fmla="*/ 2147483646 w 355"/>
              <a:gd name="T85" fmla="*/ 2147483646 h 411"/>
              <a:gd name="T86" fmla="*/ 2147483646 w 355"/>
              <a:gd name="T87" fmla="*/ 2147483646 h 411"/>
              <a:gd name="T88" fmla="*/ 2147483646 w 355"/>
              <a:gd name="T89" fmla="*/ 2147483646 h 411"/>
              <a:gd name="T90" fmla="*/ 2147483646 w 355"/>
              <a:gd name="T91" fmla="*/ 2147483646 h 411"/>
              <a:gd name="T92" fmla="*/ 2147483646 w 355"/>
              <a:gd name="T93" fmla="*/ 2147483646 h 411"/>
              <a:gd name="T94" fmla="*/ 2147483646 w 355"/>
              <a:gd name="T95" fmla="*/ 2147483646 h 411"/>
              <a:gd name="T96" fmla="*/ 2147483646 w 355"/>
              <a:gd name="T97" fmla="*/ 2147483646 h 411"/>
              <a:gd name="T98" fmla="*/ 2147483646 w 355"/>
              <a:gd name="T99" fmla="*/ 2147483646 h 411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355" h="411">
                <a:moveTo>
                  <a:pt x="204" y="143"/>
                </a:moveTo>
                <a:cubicBezTo>
                  <a:pt x="204" y="144"/>
                  <a:pt x="206" y="146"/>
                  <a:pt x="208" y="146"/>
                </a:cubicBezTo>
                <a:cubicBezTo>
                  <a:pt x="215" y="146"/>
                  <a:pt x="229" y="145"/>
                  <a:pt x="243" y="136"/>
                </a:cubicBezTo>
                <a:cubicBezTo>
                  <a:pt x="264" y="121"/>
                  <a:pt x="268" y="97"/>
                  <a:pt x="269" y="98"/>
                </a:cubicBezTo>
                <a:cubicBezTo>
                  <a:pt x="271" y="99"/>
                  <a:pt x="268" y="126"/>
                  <a:pt x="248" y="143"/>
                </a:cubicBezTo>
                <a:cubicBezTo>
                  <a:pt x="237" y="153"/>
                  <a:pt x="223" y="154"/>
                  <a:pt x="215" y="155"/>
                </a:cubicBezTo>
                <a:cubicBezTo>
                  <a:pt x="212" y="156"/>
                  <a:pt x="215" y="159"/>
                  <a:pt x="216" y="160"/>
                </a:cubicBezTo>
                <a:cubicBezTo>
                  <a:pt x="229" y="168"/>
                  <a:pt x="257" y="170"/>
                  <a:pt x="275" y="145"/>
                </a:cubicBezTo>
                <a:cubicBezTo>
                  <a:pt x="291" y="123"/>
                  <a:pt x="290" y="99"/>
                  <a:pt x="284" y="71"/>
                </a:cubicBezTo>
                <a:cubicBezTo>
                  <a:pt x="283" y="69"/>
                  <a:pt x="282" y="68"/>
                  <a:pt x="280" y="70"/>
                </a:cubicBezTo>
                <a:cubicBezTo>
                  <a:pt x="254" y="98"/>
                  <a:pt x="231" y="89"/>
                  <a:pt x="213" y="103"/>
                </a:cubicBezTo>
                <a:cubicBezTo>
                  <a:pt x="200" y="115"/>
                  <a:pt x="199" y="131"/>
                  <a:pt x="204" y="143"/>
                </a:cubicBezTo>
                <a:close/>
                <a:moveTo>
                  <a:pt x="354" y="309"/>
                </a:moveTo>
                <a:cubicBezTo>
                  <a:pt x="353" y="304"/>
                  <a:pt x="349" y="301"/>
                  <a:pt x="344" y="302"/>
                </a:cubicBezTo>
                <a:cubicBezTo>
                  <a:pt x="340" y="303"/>
                  <a:pt x="337" y="307"/>
                  <a:pt x="338" y="311"/>
                </a:cubicBezTo>
                <a:cubicBezTo>
                  <a:pt x="338" y="315"/>
                  <a:pt x="339" y="316"/>
                  <a:pt x="339" y="319"/>
                </a:cubicBezTo>
                <a:cubicBezTo>
                  <a:pt x="338" y="333"/>
                  <a:pt x="334" y="344"/>
                  <a:pt x="325" y="354"/>
                </a:cubicBezTo>
                <a:cubicBezTo>
                  <a:pt x="317" y="364"/>
                  <a:pt x="305" y="372"/>
                  <a:pt x="292" y="378"/>
                </a:cubicBezTo>
                <a:cubicBezTo>
                  <a:pt x="272" y="388"/>
                  <a:pt x="227" y="395"/>
                  <a:pt x="192" y="395"/>
                </a:cubicBezTo>
                <a:cubicBezTo>
                  <a:pt x="180" y="395"/>
                  <a:pt x="169" y="394"/>
                  <a:pt x="161" y="393"/>
                </a:cubicBezTo>
                <a:cubicBezTo>
                  <a:pt x="132" y="387"/>
                  <a:pt x="77" y="350"/>
                  <a:pt x="56" y="328"/>
                </a:cubicBezTo>
                <a:cubicBezTo>
                  <a:pt x="47" y="319"/>
                  <a:pt x="36" y="298"/>
                  <a:pt x="29" y="277"/>
                </a:cubicBezTo>
                <a:cubicBezTo>
                  <a:pt x="21" y="257"/>
                  <a:pt x="16" y="235"/>
                  <a:pt x="16" y="227"/>
                </a:cubicBezTo>
                <a:cubicBezTo>
                  <a:pt x="16" y="227"/>
                  <a:pt x="16" y="226"/>
                  <a:pt x="16" y="226"/>
                </a:cubicBezTo>
                <a:cubicBezTo>
                  <a:pt x="16" y="226"/>
                  <a:pt x="16" y="226"/>
                  <a:pt x="16" y="226"/>
                </a:cubicBezTo>
                <a:cubicBezTo>
                  <a:pt x="17" y="220"/>
                  <a:pt x="27" y="213"/>
                  <a:pt x="34" y="213"/>
                </a:cubicBezTo>
                <a:cubicBezTo>
                  <a:pt x="37" y="213"/>
                  <a:pt x="40" y="214"/>
                  <a:pt x="43" y="217"/>
                </a:cubicBezTo>
                <a:cubicBezTo>
                  <a:pt x="55" y="229"/>
                  <a:pt x="60" y="240"/>
                  <a:pt x="67" y="257"/>
                </a:cubicBezTo>
                <a:cubicBezTo>
                  <a:pt x="68" y="258"/>
                  <a:pt x="68" y="258"/>
                  <a:pt x="68" y="259"/>
                </a:cubicBezTo>
                <a:cubicBezTo>
                  <a:pt x="63" y="261"/>
                  <a:pt x="59" y="264"/>
                  <a:pt x="56" y="267"/>
                </a:cubicBezTo>
                <a:cubicBezTo>
                  <a:pt x="51" y="272"/>
                  <a:pt x="48" y="278"/>
                  <a:pt x="47" y="285"/>
                </a:cubicBezTo>
                <a:cubicBezTo>
                  <a:pt x="46" y="287"/>
                  <a:pt x="46" y="289"/>
                  <a:pt x="46" y="291"/>
                </a:cubicBezTo>
                <a:cubicBezTo>
                  <a:pt x="46" y="292"/>
                  <a:pt x="46" y="293"/>
                  <a:pt x="46" y="294"/>
                </a:cubicBezTo>
                <a:cubicBezTo>
                  <a:pt x="47" y="303"/>
                  <a:pt x="53" y="311"/>
                  <a:pt x="60" y="317"/>
                </a:cubicBezTo>
                <a:cubicBezTo>
                  <a:pt x="63" y="320"/>
                  <a:pt x="66" y="323"/>
                  <a:pt x="70" y="326"/>
                </a:cubicBezTo>
                <a:cubicBezTo>
                  <a:pt x="72" y="327"/>
                  <a:pt x="73" y="329"/>
                  <a:pt x="75" y="330"/>
                </a:cubicBezTo>
                <a:cubicBezTo>
                  <a:pt x="79" y="333"/>
                  <a:pt x="83" y="336"/>
                  <a:pt x="88" y="339"/>
                </a:cubicBezTo>
                <a:cubicBezTo>
                  <a:pt x="100" y="347"/>
                  <a:pt x="119" y="352"/>
                  <a:pt x="138" y="356"/>
                </a:cubicBezTo>
                <a:cubicBezTo>
                  <a:pt x="146" y="358"/>
                  <a:pt x="154" y="359"/>
                  <a:pt x="162" y="360"/>
                </a:cubicBezTo>
                <a:cubicBezTo>
                  <a:pt x="170" y="361"/>
                  <a:pt x="177" y="362"/>
                  <a:pt x="184" y="362"/>
                </a:cubicBezTo>
                <a:cubicBezTo>
                  <a:pt x="185" y="362"/>
                  <a:pt x="187" y="362"/>
                  <a:pt x="188" y="362"/>
                </a:cubicBezTo>
                <a:cubicBezTo>
                  <a:pt x="190" y="362"/>
                  <a:pt x="191" y="362"/>
                  <a:pt x="192" y="362"/>
                </a:cubicBezTo>
                <a:cubicBezTo>
                  <a:pt x="196" y="362"/>
                  <a:pt x="200" y="358"/>
                  <a:pt x="200" y="354"/>
                </a:cubicBezTo>
                <a:cubicBezTo>
                  <a:pt x="199" y="352"/>
                  <a:pt x="199" y="350"/>
                  <a:pt x="198" y="349"/>
                </a:cubicBezTo>
                <a:cubicBezTo>
                  <a:pt x="197" y="348"/>
                  <a:pt x="196" y="347"/>
                  <a:pt x="194" y="346"/>
                </a:cubicBezTo>
                <a:cubicBezTo>
                  <a:pt x="193" y="346"/>
                  <a:pt x="192" y="346"/>
                  <a:pt x="191" y="346"/>
                </a:cubicBezTo>
                <a:cubicBezTo>
                  <a:pt x="190" y="346"/>
                  <a:pt x="189" y="346"/>
                  <a:pt x="188" y="346"/>
                </a:cubicBezTo>
                <a:cubicBezTo>
                  <a:pt x="186" y="346"/>
                  <a:pt x="183" y="346"/>
                  <a:pt x="180" y="346"/>
                </a:cubicBezTo>
                <a:cubicBezTo>
                  <a:pt x="170" y="345"/>
                  <a:pt x="156" y="344"/>
                  <a:pt x="143" y="341"/>
                </a:cubicBezTo>
                <a:cubicBezTo>
                  <a:pt x="142" y="341"/>
                  <a:pt x="142" y="341"/>
                  <a:pt x="141" y="340"/>
                </a:cubicBezTo>
                <a:cubicBezTo>
                  <a:pt x="123" y="337"/>
                  <a:pt x="106" y="331"/>
                  <a:pt x="97" y="325"/>
                </a:cubicBezTo>
                <a:cubicBezTo>
                  <a:pt x="92" y="322"/>
                  <a:pt x="88" y="320"/>
                  <a:pt x="84" y="317"/>
                </a:cubicBezTo>
                <a:cubicBezTo>
                  <a:pt x="82" y="315"/>
                  <a:pt x="79" y="313"/>
                  <a:pt x="77" y="311"/>
                </a:cubicBezTo>
                <a:cubicBezTo>
                  <a:pt x="75" y="309"/>
                  <a:pt x="73" y="308"/>
                  <a:pt x="71" y="306"/>
                </a:cubicBezTo>
                <a:cubicBezTo>
                  <a:pt x="70" y="305"/>
                  <a:pt x="69" y="304"/>
                  <a:pt x="68" y="303"/>
                </a:cubicBezTo>
                <a:cubicBezTo>
                  <a:pt x="64" y="298"/>
                  <a:pt x="62" y="295"/>
                  <a:pt x="62" y="292"/>
                </a:cubicBezTo>
                <a:cubicBezTo>
                  <a:pt x="62" y="291"/>
                  <a:pt x="62" y="291"/>
                  <a:pt x="62" y="291"/>
                </a:cubicBezTo>
                <a:cubicBezTo>
                  <a:pt x="62" y="290"/>
                  <a:pt x="62" y="289"/>
                  <a:pt x="62" y="288"/>
                </a:cubicBezTo>
                <a:cubicBezTo>
                  <a:pt x="62" y="287"/>
                  <a:pt x="63" y="286"/>
                  <a:pt x="63" y="284"/>
                </a:cubicBezTo>
                <a:cubicBezTo>
                  <a:pt x="65" y="280"/>
                  <a:pt x="68" y="278"/>
                  <a:pt x="71" y="276"/>
                </a:cubicBezTo>
                <a:cubicBezTo>
                  <a:pt x="74" y="273"/>
                  <a:pt x="78" y="272"/>
                  <a:pt x="83" y="272"/>
                </a:cubicBezTo>
                <a:cubicBezTo>
                  <a:pt x="83" y="272"/>
                  <a:pt x="83" y="272"/>
                  <a:pt x="84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86" y="272"/>
                  <a:pt x="88" y="272"/>
                  <a:pt x="89" y="273"/>
                </a:cubicBezTo>
                <a:cubicBezTo>
                  <a:pt x="90" y="273"/>
                  <a:pt x="91" y="273"/>
                  <a:pt x="93" y="274"/>
                </a:cubicBezTo>
                <a:cubicBezTo>
                  <a:pt x="97" y="275"/>
                  <a:pt x="105" y="278"/>
                  <a:pt x="113" y="282"/>
                </a:cubicBezTo>
                <a:cubicBezTo>
                  <a:pt x="116" y="282"/>
                  <a:pt x="118" y="283"/>
                  <a:pt x="121" y="284"/>
                </a:cubicBezTo>
                <a:cubicBezTo>
                  <a:pt x="132" y="288"/>
                  <a:pt x="145" y="293"/>
                  <a:pt x="161" y="296"/>
                </a:cubicBezTo>
                <a:cubicBezTo>
                  <a:pt x="165" y="297"/>
                  <a:pt x="169" y="297"/>
                  <a:pt x="173" y="297"/>
                </a:cubicBezTo>
                <a:cubicBezTo>
                  <a:pt x="183" y="297"/>
                  <a:pt x="193" y="296"/>
                  <a:pt x="203" y="293"/>
                </a:cubicBezTo>
                <a:cubicBezTo>
                  <a:pt x="215" y="291"/>
                  <a:pt x="226" y="287"/>
                  <a:pt x="238" y="284"/>
                </a:cubicBezTo>
                <a:cubicBezTo>
                  <a:pt x="248" y="281"/>
                  <a:pt x="257" y="279"/>
                  <a:pt x="266" y="276"/>
                </a:cubicBezTo>
                <a:cubicBezTo>
                  <a:pt x="278" y="273"/>
                  <a:pt x="289" y="271"/>
                  <a:pt x="299" y="271"/>
                </a:cubicBezTo>
                <a:cubicBezTo>
                  <a:pt x="302" y="271"/>
                  <a:pt x="306" y="272"/>
                  <a:pt x="309" y="272"/>
                </a:cubicBezTo>
                <a:cubicBezTo>
                  <a:pt x="317" y="274"/>
                  <a:pt x="319" y="276"/>
                  <a:pt x="327" y="286"/>
                </a:cubicBezTo>
                <a:cubicBezTo>
                  <a:pt x="330" y="290"/>
                  <a:pt x="335" y="290"/>
                  <a:pt x="338" y="288"/>
                </a:cubicBezTo>
                <a:cubicBezTo>
                  <a:pt x="342" y="285"/>
                  <a:pt x="343" y="280"/>
                  <a:pt x="340" y="276"/>
                </a:cubicBezTo>
                <a:cubicBezTo>
                  <a:pt x="340" y="276"/>
                  <a:pt x="340" y="276"/>
                  <a:pt x="340" y="276"/>
                </a:cubicBezTo>
                <a:cubicBezTo>
                  <a:pt x="332" y="266"/>
                  <a:pt x="324" y="259"/>
                  <a:pt x="312" y="257"/>
                </a:cubicBezTo>
                <a:cubicBezTo>
                  <a:pt x="308" y="256"/>
                  <a:pt x="303" y="255"/>
                  <a:pt x="299" y="255"/>
                </a:cubicBezTo>
                <a:cubicBezTo>
                  <a:pt x="286" y="255"/>
                  <a:pt x="272" y="258"/>
                  <a:pt x="258" y="262"/>
                </a:cubicBezTo>
                <a:cubicBezTo>
                  <a:pt x="256" y="258"/>
                  <a:pt x="254" y="255"/>
                  <a:pt x="249" y="251"/>
                </a:cubicBezTo>
                <a:cubicBezTo>
                  <a:pt x="237" y="243"/>
                  <a:pt x="230" y="249"/>
                  <a:pt x="221" y="243"/>
                </a:cubicBezTo>
                <a:cubicBezTo>
                  <a:pt x="216" y="240"/>
                  <a:pt x="211" y="236"/>
                  <a:pt x="204" y="233"/>
                </a:cubicBezTo>
                <a:cubicBezTo>
                  <a:pt x="205" y="216"/>
                  <a:pt x="205" y="180"/>
                  <a:pt x="196" y="153"/>
                </a:cubicBezTo>
                <a:cubicBezTo>
                  <a:pt x="192" y="139"/>
                  <a:pt x="183" y="125"/>
                  <a:pt x="176" y="115"/>
                </a:cubicBezTo>
                <a:cubicBezTo>
                  <a:pt x="174" y="112"/>
                  <a:pt x="173" y="112"/>
                  <a:pt x="175" y="117"/>
                </a:cubicBezTo>
                <a:cubicBezTo>
                  <a:pt x="179" y="128"/>
                  <a:pt x="186" y="143"/>
                  <a:pt x="187" y="158"/>
                </a:cubicBezTo>
                <a:cubicBezTo>
                  <a:pt x="188" y="187"/>
                  <a:pt x="182" y="216"/>
                  <a:pt x="178" y="232"/>
                </a:cubicBezTo>
                <a:cubicBezTo>
                  <a:pt x="169" y="234"/>
                  <a:pt x="167" y="240"/>
                  <a:pt x="158" y="243"/>
                </a:cubicBezTo>
                <a:cubicBezTo>
                  <a:pt x="151" y="246"/>
                  <a:pt x="144" y="244"/>
                  <a:pt x="138" y="244"/>
                </a:cubicBezTo>
                <a:cubicBezTo>
                  <a:pt x="134" y="235"/>
                  <a:pt x="126" y="221"/>
                  <a:pt x="123" y="216"/>
                </a:cubicBezTo>
                <a:cubicBezTo>
                  <a:pt x="119" y="210"/>
                  <a:pt x="113" y="208"/>
                  <a:pt x="108" y="208"/>
                </a:cubicBezTo>
                <a:cubicBezTo>
                  <a:pt x="101" y="208"/>
                  <a:pt x="95" y="211"/>
                  <a:pt x="93" y="213"/>
                </a:cubicBezTo>
                <a:cubicBezTo>
                  <a:pt x="92" y="212"/>
                  <a:pt x="92" y="212"/>
                  <a:pt x="91" y="211"/>
                </a:cubicBezTo>
                <a:cubicBezTo>
                  <a:pt x="87" y="206"/>
                  <a:pt x="81" y="204"/>
                  <a:pt x="76" y="204"/>
                </a:cubicBezTo>
                <a:cubicBezTo>
                  <a:pt x="68" y="205"/>
                  <a:pt x="61" y="208"/>
                  <a:pt x="58" y="210"/>
                </a:cubicBezTo>
                <a:cubicBezTo>
                  <a:pt x="57" y="208"/>
                  <a:pt x="56" y="207"/>
                  <a:pt x="54" y="206"/>
                </a:cubicBezTo>
                <a:cubicBezTo>
                  <a:pt x="48" y="200"/>
                  <a:pt x="41" y="197"/>
                  <a:pt x="34" y="197"/>
                </a:cubicBezTo>
                <a:cubicBezTo>
                  <a:pt x="18" y="198"/>
                  <a:pt x="5" y="208"/>
                  <a:pt x="1" y="221"/>
                </a:cubicBezTo>
                <a:cubicBezTo>
                  <a:pt x="0" y="223"/>
                  <a:pt x="0" y="225"/>
                  <a:pt x="0" y="227"/>
                </a:cubicBezTo>
                <a:cubicBezTo>
                  <a:pt x="0" y="240"/>
                  <a:pt x="6" y="261"/>
                  <a:pt x="14" y="283"/>
                </a:cubicBezTo>
                <a:cubicBezTo>
                  <a:pt x="22" y="304"/>
                  <a:pt x="32" y="326"/>
                  <a:pt x="44" y="339"/>
                </a:cubicBezTo>
                <a:cubicBezTo>
                  <a:pt x="68" y="364"/>
                  <a:pt x="122" y="400"/>
                  <a:pt x="158" y="408"/>
                </a:cubicBezTo>
                <a:cubicBezTo>
                  <a:pt x="167" y="410"/>
                  <a:pt x="179" y="411"/>
                  <a:pt x="192" y="411"/>
                </a:cubicBezTo>
                <a:cubicBezTo>
                  <a:pt x="229" y="411"/>
                  <a:pt x="275" y="404"/>
                  <a:pt x="299" y="392"/>
                </a:cubicBezTo>
                <a:cubicBezTo>
                  <a:pt x="314" y="385"/>
                  <a:pt x="327" y="376"/>
                  <a:pt x="338" y="364"/>
                </a:cubicBezTo>
                <a:cubicBezTo>
                  <a:pt x="348" y="352"/>
                  <a:pt x="355" y="337"/>
                  <a:pt x="355" y="319"/>
                </a:cubicBezTo>
                <a:cubicBezTo>
                  <a:pt x="355" y="316"/>
                  <a:pt x="354" y="313"/>
                  <a:pt x="354" y="309"/>
                </a:cubicBezTo>
                <a:close/>
                <a:moveTo>
                  <a:pt x="108" y="224"/>
                </a:moveTo>
                <a:cubicBezTo>
                  <a:pt x="109" y="224"/>
                  <a:pt x="109" y="224"/>
                  <a:pt x="110" y="225"/>
                </a:cubicBezTo>
                <a:cubicBezTo>
                  <a:pt x="112" y="228"/>
                  <a:pt x="120" y="243"/>
                  <a:pt x="124" y="251"/>
                </a:cubicBezTo>
                <a:cubicBezTo>
                  <a:pt x="121" y="254"/>
                  <a:pt x="118" y="258"/>
                  <a:pt x="117" y="261"/>
                </a:cubicBezTo>
                <a:cubicBezTo>
                  <a:pt x="114" y="251"/>
                  <a:pt x="107" y="237"/>
                  <a:pt x="101" y="226"/>
                </a:cubicBezTo>
                <a:cubicBezTo>
                  <a:pt x="103" y="225"/>
                  <a:pt x="106" y="224"/>
                  <a:pt x="108" y="224"/>
                </a:cubicBezTo>
                <a:close/>
                <a:moveTo>
                  <a:pt x="76" y="220"/>
                </a:moveTo>
                <a:cubicBezTo>
                  <a:pt x="78" y="221"/>
                  <a:pt x="78" y="221"/>
                  <a:pt x="79" y="222"/>
                </a:cubicBezTo>
                <a:cubicBezTo>
                  <a:pt x="84" y="227"/>
                  <a:pt x="94" y="245"/>
                  <a:pt x="99" y="259"/>
                </a:cubicBezTo>
                <a:cubicBezTo>
                  <a:pt x="97" y="258"/>
                  <a:pt x="94" y="257"/>
                  <a:pt x="92" y="257"/>
                </a:cubicBezTo>
                <a:cubicBezTo>
                  <a:pt x="89" y="256"/>
                  <a:pt x="87" y="256"/>
                  <a:pt x="84" y="256"/>
                </a:cubicBezTo>
                <a:cubicBezTo>
                  <a:pt x="84" y="254"/>
                  <a:pt x="83" y="253"/>
                  <a:pt x="82" y="250"/>
                </a:cubicBezTo>
                <a:cubicBezTo>
                  <a:pt x="78" y="240"/>
                  <a:pt x="74" y="231"/>
                  <a:pt x="68" y="223"/>
                </a:cubicBezTo>
                <a:cubicBezTo>
                  <a:pt x="71" y="222"/>
                  <a:pt x="74" y="220"/>
                  <a:pt x="76" y="220"/>
                </a:cubicBezTo>
                <a:close/>
                <a:moveTo>
                  <a:pt x="163" y="118"/>
                </a:moveTo>
                <a:cubicBezTo>
                  <a:pt x="166" y="118"/>
                  <a:pt x="166" y="115"/>
                  <a:pt x="165" y="114"/>
                </a:cubicBezTo>
                <a:cubicBezTo>
                  <a:pt x="161" y="108"/>
                  <a:pt x="157" y="102"/>
                  <a:pt x="153" y="89"/>
                </a:cubicBezTo>
                <a:cubicBezTo>
                  <a:pt x="150" y="76"/>
                  <a:pt x="153" y="56"/>
                  <a:pt x="154" y="49"/>
                </a:cubicBezTo>
                <a:cubicBezTo>
                  <a:pt x="154" y="47"/>
                  <a:pt x="155" y="47"/>
                  <a:pt x="155" y="49"/>
                </a:cubicBezTo>
                <a:cubicBezTo>
                  <a:pt x="157" y="56"/>
                  <a:pt x="161" y="74"/>
                  <a:pt x="166" y="84"/>
                </a:cubicBezTo>
                <a:cubicBezTo>
                  <a:pt x="172" y="96"/>
                  <a:pt x="179" y="106"/>
                  <a:pt x="185" y="112"/>
                </a:cubicBezTo>
                <a:cubicBezTo>
                  <a:pt x="186" y="113"/>
                  <a:pt x="189" y="114"/>
                  <a:pt x="189" y="113"/>
                </a:cubicBezTo>
                <a:cubicBezTo>
                  <a:pt x="201" y="107"/>
                  <a:pt x="207" y="93"/>
                  <a:pt x="200" y="70"/>
                </a:cubicBezTo>
                <a:cubicBezTo>
                  <a:pt x="195" y="53"/>
                  <a:pt x="182" y="47"/>
                  <a:pt x="170" y="29"/>
                </a:cubicBezTo>
                <a:cubicBezTo>
                  <a:pt x="164" y="20"/>
                  <a:pt x="164" y="20"/>
                  <a:pt x="164" y="20"/>
                </a:cubicBezTo>
                <a:cubicBezTo>
                  <a:pt x="162" y="17"/>
                  <a:pt x="159" y="6"/>
                  <a:pt x="157" y="2"/>
                </a:cubicBezTo>
                <a:cubicBezTo>
                  <a:pt x="157" y="0"/>
                  <a:pt x="154" y="0"/>
                  <a:pt x="153" y="1"/>
                </a:cubicBezTo>
                <a:cubicBezTo>
                  <a:pt x="140" y="25"/>
                  <a:pt x="124" y="60"/>
                  <a:pt x="134" y="89"/>
                </a:cubicBezTo>
                <a:cubicBezTo>
                  <a:pt x="141" y="111"/>
                  <a:pt x="151" y="117"/>
                  <a:pt x="163" y="118"/>
                </a:cubicBezTo>
                <a:close/>
                <a:moveTo>
                  <a:pt x="60" y="144"/>
                </a:moveTo>
                <a:cubicBezTo>
                  <a:pt x="66" y="147"/>
                  <a:pt x="71" y="149"/>
                  <a:pt x="76" y="152"/>
                </a:cubicBezTo>
                <a:cubicBezTo>
                  <a:pt x="84" y="159"/>
                  <a:pt x="84" y="159"/>
                  <a:pt x="84" y="159"/>
                </a:cubicBezTo>
                <a:cubicBezTo>
                  <a:pt x="100" y="171"/>
                  <a:pt x="109" y="184"/>
                  <a:pt x="125" y="189"/>
                </a:cubicBezTo>
                <a:cubicBezTo>
                  <a:pt x="146" y="196"/>
                  <a:pt x="160" y="189"/>
                  <a:pt x="167" y="182"/>
                </a:cubicBezTo>
                <a:cubicBezTo>
                  <a:pt x="168" y="180"/>
                  <a:pt x="169" y="176"/>
                  <a:pt x="168" y="174"/>
                </a:cubicBezTo>
                <a:cubicBezTo>
                  <a:pt x="163" y="167"/>
                  <a:pt x="151" y="155"/>
                  <a:pt x="136" y="147"/>
                </a:cubicBezTo>
                <a:cubicBezTo>
                  <a:pt x="114" y="136"/>
                  <a:pt x="91" y="142"/>
                  <a:pt x="92" y="140"/>
                </a:cubicBezTo>
                <a:cubicBezTo>
                  <a:pt x="92" y="139"/>
                  <a:pt x="116" y="130"/>
                  <a:pt x="139" y="138"/>
                </a:cubicBezTo>
                <a:cubicBezTo>
                  <a:pt x="154" y="143"/>
                  <a:pt x="165" y="157"/>
                  <a:pt x="171" y="163"/>
                </a:cubicBezTo>
                <a:cubicBezTo>
                  <a:pt x="172" y="164"/>
                  <a:pt x="174" y="163"/>
                  <a:pt x="174" y="162"/>
                </a:cubicBezTo>
                <a:cubicBezTo>
                  <a:pt x="174" y="148"/>
                  <a:pt x="169" y="133"/>
                  <a:pt x="147" y="125"/>
                </a:cubicBezTo>
                <a:cubicBezTo>
                  <a:pt x="119" y="114"/>
                  <a:pt x="83" y="128"/>
                  <a:pt x="59" y="140"/>
                </a:cubicBezTo>
                <a:cubicBezTo>
                  <a:pt x="58" y="140"/>
                  <a:pt x="58" y="143"/>
                  <a:pt x="60" y="144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/>
          <a:lstStyle/>
          <a:p>
            <a:endParaRPr lang="en-US" sz="1350"/>
          </a:p>
        </p:txBody>
      </p:sp>
      <p:sp>
        <p:nvSpPr>
          <p:cNvPr id="6" name="Rektangel 16"/>
          <p:cNvSpPr>
            <a:spLocks noChangeArrowheads="1"/>
          </p:cNvSpPr>
          <p:nvPr/>
        </p:nvSpPr>
        <p:spPr bwMode="auto">
          <a:xfrm>
            <a:off x="7372424" y="3540302"/>
            <a:ext cx="1537411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/>
          <a:p>
            <a:pPr marL="266700" lvl="1" algn="ctr">
              <a:lnSpc>
                <a:spcPct val="90000"/>
              </a:lnSpc>
              <a:defRPr/>
            </a:pPr>
            <a:r>
              <a:rPr lang="en-US" altLang="sv-SE" sz="1000" dirty="0">
                <a:solidFill>
                  <a:schemeClr val="bg1"/>
                </a:solidFill>
                <a:latin typeface="+mj-lt"/>
                <a:cs typeface="Arial" charset="0"/>
              </a:rPr>
              <a:t>Energy Performance</a:t>
            </a:r>
          </a:p>
        </p:txBody>
      </p:sp>
      <p:sp>
        <p:nvSpPr>
          <p:cNvPr id="7" name="Freeform 3"/>
          <p:cNvSpPr>
            <a:spLocks noChangeAspect="1" noEditPoints="1"/>
          </p:cNvSpPr>
          <p:nvPr/>
        </p:nvSpPr>
        <p:spPr bwMode="auto">
          <a:xfrm>
            <a:off x="8033254" y="3984626"/>
            <a:ext cx="457200" cy="477441"/>
          </a:xfrm>
          <a:custGeom>
            <a:avLst/>
            <a:gdLst>
              <a:gd name="T0" fmla="*/ 2147483646 w 378"/>
              <a:gd name="T1" fmla="*/ 2147483646 h 395"/>
              <a:gd name="T2" fmla="*/ 2147483646 w 378"/>
              <a:gd name="T3" fmla="*/ 2147483646 h 395"/>
              <a:gd name="T4" fmla="*/ 2147483646 w 378"/>
              <a:gd name="T5" fmla="*/ 2147483646 h 395"/>
              <a:gd name="T6" fmla="*/ 2147483646 w 378"/>
              <a:gd name="T7" fmla="*/ 2147483646 h 395"/>
              <a:gd name="T8" fmla="*/ 2147483646 w 378"/>
              <a:gd name="T9" fmla="*/ 2147483646 h 395"/>
              <a:gd name="T10" fmla="*/ 2147483646 w 378"/>
              <a:gd name="T11" fmla="*/ 2147483646 h 395"/>
              <a:gd name="T12" fmla="*/ 2147483646 w 378"/>
              <a:gd name="T13" fmla="*/ 2147483646 h 395"/>
              <a:gd name="T14" fmla="*/ 2147483646 w 378"/>
              <a:gd name="T15" fmla="*/ 2147483646 h 395"/>
              <a:gd name="T16" fmla="*/ 2147483646 w 378"/>
              <a:gd name="T17" fmla="*/ 2147483646 h 395"/>
              <a:gd name="T18" fmla="*/ 2147483646 w 378"/>
              <a:gd name="T19" fmla="*/ 2147483646 h 395"/>
              <a:gd name="T20" fmla="*/ 2147483646 w 378"/>
              <a:gd name="T21" fmla="*/ 2147483646 h 395"/>
              <a:gd name="T22" fmla="*/ 2147483646 w 378"/>
              <a:gd name="T23" fmla="*/ 2147483646 h 395"/>
              <a:gd name="T24" fmla="*/ 2147483646 w 378"/>
              <a:gd name="T25" fmla="*/ 2147483646 h 395"/>
              <a:gd name="T26" fmla="*/ 2147483646 w 378"/>
              <a:gd name="T27" fmla="*/ 2147483646 h 395"/>
              <a:gd name="T28" fmla="*/ 2147483646 w 378"/>
              <a:gd name="T29" fmla="*/ 2147483646 h 395"/>
              <a:gd name="T30" fmla="*/ 2147483646 w 378"/>
              <a:gd name="T31" fmla="*/ 2147483646 h 395"/>
              <a:gd name="T32" fmla="*/ 2147483646 w 378"/>
              <a:gd name="T33" fmla="*/ 2147483646 h 395"/>
              <a:gd name="T34" fmla="*/ 2147483646 w 378"/>
              <a:gd name="T35" fmla="*/ 2147483646 h 395"/>
              <a:gd name="T36" fmla="*/ 2147483646 w 378"/>
              <a:gd name="T37" fmla="*/ 2147483646 h 395"/>
              <a:gd name="T38" fmla="*/ 2147483646 w 378"/>
              <a:gd name="T39" fmla="*/ 2147483646 h 395"/>
              <a:gd name="T40" fmla="*/ 2147483646 w 378"/>
              <a:gd name="T41" fmla="*/ 2147483646 h 395"/>
              <a:gd name="T42" fmla="*/ 2147483646 w 378"/>
              <a:gd name="T43" fmla="*/ 2147483646 h 395"/>
              <a:gd name="T44" fmla="*/ 2147483646 w 378"/>
              <a:gd name="T45" fmla="*/ 2147483646 h 395"/>
              <a:gd name="T46" fmla="*/ 2147483646 w 378"/>
              <a:gd name="T47" fmla="*/ 2147483646 h 395"/>
              <a:gd name="T48" fmla="*/ 2147483646 w 378"/>
              <a:gd name="T49" fmla="*/ 2147483646 h 395"/>
              <a:gd name="T50" fmla="*/ 2147483646 w 378"/>
              <a:gd name="T51" fmla="*/ 2147483646 h 395"/>
              <a:gd name="T52" fmla="*/ 2147483646 w 378"/>
              <a:gd name="T53" fmla="*/ 2147483646 h 395"/>
              <a:gd name="T54" fmla="*/ 2147483646 w 378"/>
              <a:gd name="T55" fmla="*/ 2147483646 h 395"/>
              <a:gd name="T56" fmla="*/ 2147483646 w 378"/>
              <a:gd name="T57" fmla="*/ 2147483646 h 395"/>
              <a:gd name="T58" fmla="*/ 2147483646 w 378"/>
              <a:gd name="T59" fmla="*/ 2147483646 h 395"/>
              <a:gd name="T60" fmla="*/ 2147483646 w 378"/>
              <a:gd name="T61" fmla="*/ 2147483646 h 395"/>
              <a:gd name="T62" fmla="*/ 2147483646 w 378"/>
              <a:gd name="T63" fmla="*/ 2147483646 h 395"/>
              <a:gd name="T64" fmla="*/ 2147483646 w 378"/>
              <a:gd name="T65" fmla="*/ 2147483646 h 395"/>
              <a:gd name="T66" fmla="*/ 2147483646 w 378"/>
              <a:gd name="T67" fmla="*/ 2147483646 h 395"/>
              <a:gd name="T68" fmla="*/ 2147483646 w 378"/>
              <a:gd name="T69" fmla="*/ 2147483646 h 395"/>
              <a:gd name="T70" fmla="*/ 2147483646 w 378"/>
              <a:gd name="T71" fmla="*/ 2147483646 h 395"/>
              <a:gd name="T72" fmla="*/ 2147483646 w 378"/>
              <a:gd name="T73" fmla="*/ 2147483646 h 395"/>
              <a:gd name="T74" fmla="*/ 2147483646 w 378"/>
              <a:gd name="T75" fmla="*/ 2147483646 h 395"/>
              <a:gd name="T76" fmla="*/ 2147483646 w 378"/>
              <a:gd name="T77" fmla="*/ 2147483646 h 395"/>
              <a:gd name="T78" fmla="*/ 2147483646 w 378"/>
              <a:gd name="T79" fmla="*/ 2147483646 h 395"/>
              <a:gd name="T80" fmla="*/ 2147483646 w 378"/>
              <a:gd name="T81" fmla="*/ 2147483646 h 395"/>
              <a:gd name="T82" fmla="*/ 2147483646 w 378"/>
              <a:gd name="T83" fmla="*/ 2147483646 h 395"/>
              <a:gd name="T84" fmla="*/ 2147483646 w 378"/>
              <a:gd name="T85" fmla="*/ 2147483646 h 395"/>
              <a:gd name="T86" fmla="*/ 2147483646 w 378"/>
              <a:gd name="T87" fmla="*/ 2147483646 h 395"/>
              <a:gd name="T88" fmla="*/ 2147483646 w 378"/>
              <a:gd name="T89" fmla="*/ 2147483646 h 395"/>
              <a:gd name="T90" fmla="*/ 2147483646 w 378"/>
              <a:gd name="T91" fmla="*/ 2147483646 h 395"/>
              <a:gd name="T92" fmla="*/ 2147483646 w 378"/>
              <a:gd name="T93" fmla="*/ 2147483646 h 395"/>
              <a:gd name="T94" fmla="*/ 2147483646 w 378"/>
              <a:gd name="T95" fmla="*/ 2147483646 h 395"/>
              <a:gd name="T96" fmla="*/ 2147483646 w 378"/>
              <a:gd name="T97" fmla="*/ 2147483646 h 395"/>
              <a:gd name="T98" fmla="*/ 2147483646 w 378"/>
              <a:gd name="T99" fmla="*/ 2147483646 h 395"/>
              <a:gd name="T100" fmla="*/ 2147483646 w 378"/>
              <a:gd name="T101" fmla="*/ 2147483646 h 395"/>
              <a:gd name="T102" fmla="*/ 2147483646 w 378"/>
              <a:gd name="T103" fmla="*/ 2147483646 h 395"/>
              <a:gd name="T104" fmla="*/ 2147483646 w 378"/>
              <a:gd name="T105" fmla="*/ 2147483646 h 395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378" h="395">
                <a:moveTo>
                  <a:pt x="370" y="90"/>
                </a:moveTo>
                <a:cubicBezTo>
                  <a:pt x="368" y="86"/>
                  <a:pt x="363" y="84"/>
                  <a:pt x="359" y="86"/>
                </a:cubicBezTo>
                <a:cubicBezTo>
                  <a:pt x="355" y="88"/>
                  <a:pt x="354" y="93"/>
                  <a:pt x="356" y="97"/>
                </a:cubicBezTo>
                <a:cubicBezTo>
                  <a:pt x="360" y="105"/>
                  <a:pt x="361" y="114"/>
                  <a:pt x="359" y="123"/>
                </a:cubicBezTo>
                <a:cubicBezTo>
                  <a:pt x="354" y="145"/>
                  <a:pt x="332" y="159"/>
                  <a:pt x="310" y="154"/>
                </a:cubicBezTo>
                <a:cubicBezTo>
                  <a:pt x="299" y="152"/>
                  <a:pt x="289" y="146"/>
                  <a:pt x="283" y="137"/>
                </a:cubicBezTo>
                <a:cubicBezTo>
                  <a:pt x="277" y="128"/>
                  <a:pt x="275" y="117"/>
                  <a:pt x="278" y="107"/>
                </a:cubicBezTo>
                <a:cubicBezTo>
                  <a:pt x="282" y="85"/>
                  <a:pt x="304" y="71"/>
                  <a:pt x="327" y="76"/>
                </a:cubicBezTo>
                <a:cubicBezTo>
                  <a:pt x="330" y="76"/>
                  <a:pt x="333" y="77"/>
                  <a:pt x="336" y="79"/>
                </a:cubicBezTo>
                <a:cubicBezTo>
                  <a:pt x="340" y="80"/>
                  <a:pt x="345" y="79"/>
                  <a:pt x="347" y="75"/>
                </a:cubicBezTo>
                <a:cubicBezTo>
                  <a:pt x="349" y="71"/>
                  <a:pt x="347" y="66"/>
                  <a:pt x="343" y="64"/>
                </a:cubicBezTo>
                <a:cubicBezTo>
                  <a:pt x="339" y="62"/>
                  <a:pt x="335" y="61"/>
                  <a:pt x="330" y="60"/>
                </a:cubicBezTo>
                <a:cubicBezTo>
                  <a:pt x="314" y="57"/>
                  <a:pt x="299" y="60"/>
                  <a:pt x="286" y="68"/>
                </a:cubicBezTo>
                <a:cubicBezTo>
                  <a:pt x="201" y="42"/>
                  <a:pt x="201" y="42"/>
                  <a:pt x="201" y="42"/>
                </a:cubicBezTo>
                <a:cubicBezTo>
                  <a:pt x="199" y="35"/>
                  <a:pt x="195" y="28"/>
                  <a:pt x="190" y="22"/>
                </a:cubicBezTo>
                <a:cubicBezTo>
                  <a:pt x="181" y="10"/>
                  <a:pt x="167" y="3"/>
                  <a:pt x="151" y="2"/>
                </a:cubicBezTo>
                <a:cubicBezTo>
                  <a:pt x="136" y="0"/>
                  <a:pt x="122" y="5"/>
                  <a:pt x="111" y="13"/>
                </a:cubicBezTo>
                <a:cubicBezTo>
                  <a:pt x="103" y="9"/>
                  <a:pt x="91" y="5"/>
                  <a:pt x="70" y="4"/>
                </a:cubicBezTo>
                <a:cubicBezTo>
                  <a:pt x="21" y="3"/>
                  <a:pt x="3" y="40"/>
                  <a:pt x="2" y="42"/>
                </a:cubicBezTo>
                <a:cubicBezTo>
                  <a:pt x="0" y="45"/>
                  <a:pt x="1" y="48"/>
                  <a:pt x="3" y="51"/>
                </a:cubicBezTo>
                <a:cubicBezTo>
                  <a:pt x="16" y="64"/>
                  <a:pt x="16" y="64"/>
                  <a:pt x="16" y="64"/>
                </a:cubicBezTo>
                <a:cubicBezTo>
                  <a:pt x="19" y="67"/>
                  <a:pt x="24" y="67"/>
                  <a:pt x="27" y="64"/>
                </a:cubicBezTo>
                <a:cubicBezTo>
                  <a:pt x="27" y="64"/>
                  <a:pt x="47" y="47"/>
                  <a:pt x="69" y="47"/>
                </a:cubicBezTo>
                <a:cubicBezTo>
                  <a:pt x="70" y="47"/>
                  <a:pt x="70" y="47"/>
                  <a:pt x="70" y="47"/>
                </a:cubicBezTo>
                <a:cubicBezTo>
                  <a:pt x="77" y="47"/>
                  <a:pt x="84" y="49"/>
                  <a:pt x="90" y="53"/>
                </a:cubicBezTo>
                <a:cubicBezTo>
                  <a:pt x="89" y="63"/>
                  <a:pt x="91" y="74"/>
                  <a:pt x="96" y="83"/>
                </a:cubicBezTo>
                <a:cubicBezTo>
                  <a:pt x="92" y="88"/>
                  <a:pt x="86" y="93"/>
                  <a:pt x="79" y="96"/>
                </a:cubicBezTo>
                <a:cubicBezTo>
                  <a:pt x="74" y="98"/>
                  <a:pt x="67" y="99"/>
                  <a:pt x="60" y="99"/>
                </a:cubicBezTo>
                <a:cubicBezTo>
                  <a:pt x="46" y="99"/>
                  <a:pt x="33" y="95"/>
                  <a:pt x="33" y="95"/>
                </a:cubicBezTo>
                <a:cubicBezTo>
                  <a:pt x="29" y="93"/>
                  <a:pt x="25" y="95"/>
                  <a:pt x="23" y="99"/>
                </a:cubicBezTo>
                <a:cubicBezTo>
                  <a:pt x="16" y="116"/>
                  <a:pt x="16" y="116"/>
                  <a:pt x="16" y="116"/>
                </a:cubicBezTo>
                <a:cubicBezTo>
                  <a:pt x="15" y="119"/>
                  <a:pt x="15" y="123"/>
                  <a:pt x="18" y="125"/>
                </a:cubicBezTo>
                <a:cubicBezTo>
                  <a:pt x="19" y="126"/>
                  <a:pt x="36" y="142"/>
                  <a:pt x="65" y="142"/>
                </a:cubicBezTo>
                <a:cubicBezTo>
                  <a:pt x="75" y="142"/>
                  <a:pt x="85" y="140"/>
                  <a:pt x="95" y="136"/>
                </a:cubicBezTo>
                <a:cubicBezTo>
                  <a:pt x="116" y="127"/>
                  <a:pt x="127" y="118"/>
                  <a:pt x="132" y="111"/>
                </a:cubicBezTo>
                <a:cubicBezTo>
                  <a:pt x="135" y="111"/>
                  <a:pt x="138" y="112"/>
                  <a:pt x="141" y="112"/>
                </a:cubicBezTo>
                <a:cubicBezTo>
                  <a:pt x="143" y="112"/>
                  <a:pt x="144" y="113"/>
                  <a:pt x="146" y="113"/>
                </a:cubicBezTo>
                <a:cubicBezTo>
                  <a:pt x="146" y="113"/>
                  <a:pt x="146" y="113"/>
                  <a:pt x="146" y="113"/>
                </a:cubicBezTo>
                <a:cubicBezTo>
                  <a:pt x="157" y="113"/>
                  <a:pt x="167" y="110"/>
                  <a:pt x="176" y="104"/>
                </a:cubicBezTo>
                <a:cubicBezTo>
                  <a:pt x="264" y="132"/>
                  <a:pt x="264" y="132"/>
                  <a:pt x="264" y="132"/>
                </a:cubicBezTo>
                <a:cubicBezTo>
                  <a:pt x="264" y="134"/>
                  <a:pt x="264" y="135"/>
                  <a:pt x="265" y="136"/>
                </a:cubicBezTo>
                <a:cubicBezTo>
                  <a:pt x="213" y="207"/>
                  <a:pt x="213" y="207"/>
                  <a:pt x="213" y="207"/>
                </a:cubicBezTo>
                <a:cubicBezTo>
                  <a:pt x="182" y="208"/>
                  <a:pt x="157" y="233"/>
                  <a:pt x="157" y="263"/>
                </a:cubicBezTo>
                <a:cubicBezTo>
                  <a:pt x="157" y="270"/>
                  <a:pt x="158" y="276"/>
                  <a:pt x="161" y="282"/>
                </a:cubicBezTo>
                <a:cubicBezTo>
                  <a:pt x="95" y="364"/>
                  <a:pt x="95" y="364"/>
                  <a:pt x="95" y="364"/>
                </a:cubicBezTo>
                <a:cubicBezTo>
                  <a:pt x="90" y="370"/>
                  <a:pt x="89" y="379"/>
                  <a:pt x="92" y="386"/>
                </a:cubicBezTo>
                <a:cubicBezTo>
                  <a:pt x="94" y="391"/>
                  <a:pt x="100" y="395"/>
                  <a:pt x="106" y="395"/>
                </a:cubicBezTo>
                <a:cubicBezTo>
                  <a:pt x="324" y="395"/>
                  <a:pt x="324" y="395"/>
                  <a:pt x="324" y="395"/>
                </a:cubicBezTo>
                <a:cubicBezTo>
                  <a:pt x="330" y="395"/>
                  <a:pt x="335" y="391"/>
                  <a:pt x="338" y="386"/>
                </a:cubicBezTo>
                <a:cubicBezTo>
                  <a:pt x="341" y="379"/>
                  <a:pt x="340" y="370"/>
                  <a:pt x="335" y="364"/>
                </a:cubicBezTo>
                <a:cubicBezTo>
                  <a:pt x="269" y="282"/>
                  <a:pt x="269" y="282"/>
                  <a:pt x="269" y="282"/>
                </a:cubicBezTo>
                <a:cubicBezTo>
                  <a:pt x="271" y="276"/>
                  <a:pt x="273" y="270"/>
                  <a:pt x="273" y="263"/>
                </a:cubicBezTo>
                <a:cubicBezTo>
                  <a:pt x="273" y="257"/>
                  <a:pt x="272" y="251"/>
                  <a:pt x="270" y="246"/>
                </a:cubicBezTo>
                <a:cubicBezTo>
                  <a:pt x="324" y="171"/>
                  <a:pt x="324" y="171"/>
                  <a:pt x="324" y="171"/>
                </a:cubicBezTo>
                <a:cubicBezTo>
                  <a:pt x="348" y="169"/>
                  <a:pt x="369" y="151"/>
                  <a:pt x="375" y="127"/>
                </a:cubicBezTo>
                <a:cubicBezTo>
                  <a:pt x="378" y="114"/>
                  <a:pt x="376" y="101"/>
                  <a:pt x="370" y="90"/>
                </a:cubicBezTo>
                <a:close/>
                <a:moveTo>
                  <a:pt x="93" y="37"/>
                </a:moveTo>
                <a:cubicBezTo>
                  <a:pt x="87" y="33"/>
                  <a:pt x="79" y="31"/>
                  <a:pt x="70" y="31"/>
                </a:cubicBezTo>
                <a:cubicBezTo>
                  <a:pt x="69" y="31"/>
                  <a:pt x="69" y="31"/>
                  <a:pt x="69" y="31"/>
                </a:cubicBezTo>
                <a:cubicBezTo>
                  <a:pt x="49" y="31"/>
                  <a:pt x="31" y="41"/>
                  <a:pt x="23" y="47"/>
                </a:cubicBezTo>
                <a:cubicBezTo>
                  <a:pt x="19" y="44"/>
                  <a:pt x="19" y="44"/>
                  <a:pt x="19" y="44"/>
                </a:cubicBezTo>
                <a:cubicBezTo>
                  <a:pt x="25" y="36"/>
                  <a:pt x="40" y="20"/>
                  <a:pt x="70" y="20"/>
                </a:cubicBezTo>
                <a:cubicBezTo>
                  <a:pt x="84" y="21"/>
                  <a:pt x="93" y="23"/>
                  <a:pt x="100" y="25"/>
                </a:cubicBezTo>
                <a:cubicBezTo>
                  <a:pt x="97" y="29"/>
                  <a:pt x="95" y="32"/>
                  <a:pt x="93" y="37"/>
                </a:cubicBezTo>
                <a:close/>
                <a:moveTo>
                  <a:pt x="89" y="121"/>
                </a:moveTo>
                <a:cubicBezTo>
                  <a:pt x="81" y="124"/>
                  <a:pt x="73" y="126"/>
                  <a:pt x="65" y="126"/>
                </a:cubicBezTo>
                <a:cubicBezTo>
                  <a:pt x="50" y="126"/>
                  <a:pt x="39" y="120"/>
                  <a:pt x="33" y="116"/>
                </a:cubicBezTo>
                <a:cubicBezTo>
                  <a:pt x="35" y="112"/>
                  <a:pt x="35" y="112"/>
                  <a:pt x="35" y="112"/>
                </a:cubicBezTo>
                <a:cubicBezTo>
                  <a:pt x="41" y="114"/>
                  <a:pt x="50" y="115"/>
                  <a:pt x="60" y="115"/>
                </a:cubicBezTo>
                <a:cubicBezTo>
                  <a:pt x="69" y="115"/>
                  <a:pt x="78" y="114"/>
                  <a:pt x="85" y="111"/>
                </a:cubicBezTo>
                <a:cubicBezTo>
                  <a:pt x="94" y="107"/>
                  <a:pt x="101" y="102"/>
                  <a:pt x="106" y="96"/>
                </a:cubicBezTo>
                <a:cubicBezTo>
                  <a:pt x="109" y="99"/>
                  <a:pt x="113" y="102"/>
                  <a:pt x="117" y="104"/>
                </a:cubicBezTo>
                <a:cubicBezTo>
                  <a:pt x="112" y="109"/>
                  <a:pt x="104" y="115"/>
                  <a:pt x="89" y="121"/>
                </a:cubicBezTo>
                <a:close/>
                <a:moveTo>
                  <a:pt x="187" y="61"/>
                </a:moveTo>
                <a:cubicBezTo>
                  <a:pt x="185" y="82"/>
                  <a:pt x="165" y="98"/>
                  <a:pt x="142" y="96"/>
                </a:cubicBezTo>
                <a:cubicBezTo>
                  <a:pt x="131" y="95"/>
                  <a:pt x="121" y="90"/>
                  <a:pt x="114" y="82"/>
                </a:cubicBezTo>
                <a:cubicBezTo>
                  <a:pt x="108" y="74"/>
                  <a:pt x="105" y="64"/>
                  <a:pt x="106" y="53"/>
                </a:cubicBezTo>
                <a:cubicBezTo>
                  <a:pt x="107" y="33"/>
                  <a:pt x="125" y="18"/>
                  <a:pt x="146" y="18"/>
                </a:cubicBezTo>
                <a:cubicBezTo>
                  <a:pt x="147" y="18"/>
                  <a:pt x="149" y="18"/>
                  <a:pt x="150" y="18"/>
                </a:cubicBezTo>
                <a:cubicBezTo>
                  <a:pt x="161" y="19"/>
                  <a:pt x="171" y="24"/>
                  <a:pt x="178" y="32"/>
                </a:cubicBezTo>
                <a:cubicBezTo>
                  <a:pt x="185" y="40"/>
                  <a:pt x="188" y="50"/>
                  <a:pt x="187" y="61"/>
                </a:cubicBezTo>
                <a:close/>
                <a:moveTo>
                  <a:pt x="262" y="103"/>
                </a:moveTo>
                <a:cubicBezTo>
                  <a:pt x="261" y="107"/>
                  <a:pt x="261" y="111"/>
                  <a:pt x="261" y="115"/>
                </a:cubicBezTo>
                <a:cubicBezTo>
                  <a:pt x="190" y="92"/>
                  <a:pt x="190" y="92"/>
                  <a:pt x="190" y="92"/>
                </a:cubicBezTo>
                <a:cubicBezTo>
                  <a:pt x="197" y="84"/>
                  <a:pt x="202" y="74"/>
                  <a:pt x="203" y="62"/>
                </a:cubicBezTo>
                <a:cubicBezTo>
                  <a:pt x="203" y="61"/>
                  <a:pt x="203" y="60"/>
                  <a:pt x="203" y="59"/>
                </a:cubicBezTo>
                <a:cubicBezTo>
                  <a:pt x="273" y="81"/>
                  <a:pt x="273" y="81"/>
                  <a:pt x="273" y="81"/>
                </a:cubicBezTo>
                <a:cubicBezTo>
                  <a:pt x="268" y="87"/>
                  <a:pt x="264" y="95"/>
                  <a:pt x="262" y="103"/>
                </a:cubicBezTo>
                <a:close/>
                <a:moveTo>
                  <a:pt x="215" y="223"/>
                </a:moveTo>
                <a:cubicBezTo>
                  <a:pt x="238" y="223"/>
                  <a:pt x="257" y="241"/>
                  <a:pt x="257" y="263"/>
                </a:cubicBezTo>
                <a:cubicBezTo>
                  <a:pt x="257" y="286"/>
                  <a:pt x="238" y="304"/>
                  <a:pt x="215" y="304"/>
                </a:cubicBezTo>
                <a:cubicBezTo>
                  <a:pt x="192" y="304"/>
                  <a:pt x="173" y="286"/>
                  <a:pt x="173" y="263"/>
                </a:cubicBezTo>
                <a:cubicBezTo>
                  <a:pt x="173" y="241"/>
                  <a:pt x="192" y="223"/>
                  <a:pt x="215" y="223"/>
                </a:cubicBezTo>
                <a:close/>
                <a:moveTo>
                  <a:pt x="323" y="374"/>
                </a:moveTo>
                <a:cubicBezTo>
                  <a:pt x="324" y="376"/>
                  <a:pt x="324" y="378"/>
                  <a:pt x="324" y="379"/>
                </a:cubicBezTo>
                <a:cubicBezTo>
                  <a:pt x="106" y="379"/>
                  <a:pt x="106" y="379"/>
                  <a:pt x="106" y="379"/>
                </a:cubicBezTo>
                <a:cubicBezTo>
                  <a:pt x="106" y="378"/>
                  <a:pt x="106" y="376"/>
                  <a:pt x="107" y="374"/>
                </a:cubicBezTo>
                <a:cubicBezTo>
                  <a:pt x="169" y="297"/>
                  <a:pt x="169" y="297"/>
                  <a:pt x="169" y="297"/>
                </a:cubicBezTo>
                <a:cubicBezTo>
                  <a:pt x="179" y="311"/>
                  <a:pt x="196" y="320"/>
                  <a:pt x="215" y="320"/>
                </a:cubicBezTo>
                <a:cubicBezTo>
                  <a:pt x="234" y="320"/>
                  <a:pt x="250" y="311"/>
                  <a:pt x="261" y="297"/>
                </a:cubicBezTo>
                <a:lnTo>
                  <a:pt x="323" y="374"/>
                </a:lnTo>
                <a:close/>
                <a:moveTo>
                  <a:pt x="261" y="230"/>
                </a:moveTo>
                <a:cubicBezTo>
                  <a:pt x="254" y="220"/>
                  <a:pt x="244" y="213"/>
                  <a:pt x="232" y="210"/>
                </a:cubicBezTo>
                <a:cubicBezTo>
                  <a:pt x="274" y="151"/>
                  <a:pt x="274" y="151"/>
                  <a:pt x="274" y="151"/>
                </a:cubicBezTo>
                <a:cubicBezTo>
                  <a:pt x="282" y="160"/>
                  <a:pt x="293" y="167"/>
                  <a:pt x="305" y="170"/>
                </a:cubicBezTo>
                <a:lnTo>
                  <a:pt x="261" y="230"/>
                </a:lnTo>
                <a:close/>
              </a:path>
            </a:pathLst>
          </a:custGeom>
          <a:solidFill>
            <a:srgbClr val="433D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" name="Rektangel 16"/>
          <p:cNvSpPr>
            <a:spLocks noChangeArrowheads="1"/>
          </p:cNvSpPr>
          <p:nvPr/>
        </p:nvSpPr>
        <p:spPr bwMode="auto">
          <a:xfrm>
            <a:off x="7372424" y="4537060"/>
            <a:ext cx="1686566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/>
          <a:p>
            <a:pPr marL="266700" lvl="1" algn="ctr">
              <a:lnSpc>
                <a:spcPct val="90000"/>
              </a:lnSpc>
              <a:defRPr/>
            </a:pPr>
            <a:r>
              <a:rPr lang="en-US" altLang="sv-SE" sz="1000" dirty="0">
                <a:solidFill>
                  <a:schemeClr val="bg1"/>
                </a:solidFill>
                <a:latin typeface="+mj-lt"/>
                <a:cs typeface="Arial" charset="0"/>
              </a:rPr>
              <a:t>Critical machine type </a:t>
            </a:r>
            <a:br>
              <a:rPr lang="en-US" altLang="sv-SE" sz="1000" dirty="0">
                <a:solidFill>
                  <a:schemeClr val="bg1"/>
                </a:solidFill>
                <a:latin typeface="+mj-lt"/>
                <a:cs typeface="Arial" charset="0"/>
              </a:rPr>
            </a:br>
            <a:r>
              <a:rPr lang="en-US" altLang="sv-SE" sz="1000" dirty="0">
                <a:solidFill>
                  <a:schemeClr val="bg1"/>
                </a:solidFill>
                <a:latin typeface="+mj-lt"/>
                <a:cs typeface="Arial" charset="0"/>
              </a:rPr>
              <a:t>of communications  </a:t>
            </a:r>
          </a:p>
        </p:txBody>
      </p:sp>
      <p:sp>
        <p:nvSpPr>
          <p:cNvPr id="9" name="Freeform 3"/>
          <p:cNvSpPr>
            <a:spLocks noChangeAspect="1" noEditPoints="1"/>
          </p:cNvSpPr>
          <p:nvPr/>
        </p:nvSpPr>
        <p:spPr bwMode="auto">
          <a:xfrm>
            <a:off x="8074227" y="4981385"/>
            <a:ext cx="514350" cy="514350"/>
          </a:xfrm>
          <a:custGeom>
            <a:avLst/>
            <a:gdLst>
              <a:gd name="T0" fmla="*/ 2147483646 w 385"/>
              <a:gd name="T1" fmla="*/ 2147483646 h 385"/>
              <a:gd name="T2" fmla="*/ 2147483646 w 385"/>
              <a:gd name="T3" fmla="*/ 2147483646 h 385"/>
              <a:gd name="T4" fmla="*/ 2147483646 w 385"/>
              <a:gd name="T5" fmla="*/ 2147483646 h 385"/>
              <a:gd name="T6" fmla="*/ 2147483646 w 385"/>
              <a:gd name="T7" fmla="*/ 2147483646 h 385"/>
              <a:gd name="T8" fmla="*/ 2147483646 w 385"/>
              <a:gd name="T9" fmla="*/ 2147483646 h 385"/>
              <a:gd name="T10" fmla="*/ 2147483646 w 385"/>
              <a:gd name="T11" fmla="*/ 2147483646 h 385"/>
              <a:gd name="T12" fmla="*/ 2147483646 w 385"/>
              <a:gd name="T13" fmla="*/ 2147483646 h 385"/>
              <a:gd name="T14" fmla="*/ 2147483646 w 385"/>
              <a:gd name="T15" fmla="*/ 2147483646 h 385"/>
              <a:gd name="T16" fmla="*/ 2147483646 w 385"/>
              <a:gd name="T17" fmla="*/ 2147483646 h 385"/>
              <a:gd name="T18" fmla="*/ 2147483646 w 385"/>
              <a:gd name="T19" fmla="*/ 2147483646 h 385"/>
              <a:gd name="T20" fmla="*/ 2147483646 w 385"/>
              <a:gd name="T21" fmla="*/ 2147483646 h 385"/>
              <a:gd name="T22" fmla="*/ 2147483646 w 385"/>
              <a:gd name="T23" fmla="*/ 2147483646 h 385"/>
              <a:gd name="T24" fmla="*/ 2147483646 w 385"/>
              <a:gd name="T25" fmla="*/ 2147483646 h 385"/>
              <a:gd name="T26" fmla="*/ 2147483646 w 385"/>
              <a:gd name="T27" fmla="*/ 2147483646 h 385"/>
              <a:gd name="T28" fmla="*/ 2147483646 w 385"/>
              <a:gd name="T29" fmla="*/ 2147483646 h 385"/>
              <a:gd name="T30" fmla="*/ 2147483646 w 385"/>
              <a:gd name="T31" fmla="*/ 2147483646 h 385"/>
              <a:gd name="T32" fmla="*/ 2147483646 w 385"/>
              <a:gd name="T33" fmla="*/ 2147483646 h 385"/>
              <a:gd name="T34" fmla="*/ 2147483646 w 385"/>
              <a:gd name="T35" fmla="*/ 2147483646 h 385"/>
              <a:gd name="T36" fmla="*/ 2147483646 w 385"/>
              <a:gd name="T37" fmla="*/ 2147483646 h 385"/>
              <a:gd name="T38" fmla="*/ 2147483646 w 385"/>
              <a:gd name="T39" fmla="*/ 2147483646 h 385"/>
              <a:gd name="T40" fmla="*/ 2147483646 w 385"/>
              <a:gd name="T41" fmla="*/ 2147483646 h 385"/>
              <a:gd name="T42" fmla="*/ 2147483646 w 385"/>
              <a:gd name="T43" fmla="*/ 2147483646 h 385"/>
              <a:gd name="T44" fmla="*/ 2147483646 w 385"/>
              <a:gd name="T45" fmla="*/ 2147483646 h 385"/>
              <a:gd name="T46" fmla="*/ 2147483646 w 385"/>
              <a:gd name="T47" fmla="*/ 2147483646 h 385"/>
              <a:gd name="T48" fmla="*/ 2147483646 w 385"/>
              <a:gd name="T49" fmla="*/ 2147483646 h 385"/>
              <a:gd name="T50" fmla="*/ 2147483646 w 385"/>
              <a:gd name="T51" fmla="*/ 2147483646 h 385"/>
              <a:gd name="T52" fmla="*/ 2147483646 w 385"/>
              <a:gd name="T53" fmla="*/ 2147483646 h 385"/>
              <a:gd name="T54" fmla="*/ 2147483646 w 385"/>
              <a:gd name="T55" fmla="*/ 2147483646 h 385"/>
              <a:gd name="T56" fmla="*/ 2147483646 w 385"/>
              <a:gd name="T57" fmla="*/ 2147483646 h 385"/>
              <a:gd name="T58" fmla="*/ 2147483646 w 385"/>
              <a:gd name="T59" fmla="*/ 2147483646 h 385"/>
              <a:gd name="T60" fmla="*/ 2147483646 w 385"/>
              <a:gd name="T61" fmla="*/ 2147483646 h 385"/>
              <a:gd name="T62" fmla="*/ 2147483646 w 385"/>
              <a:gd name="T63" fmla="*/ 2147483646 h 385"/>
              <a:gd name="T64" fmla="*/ 2147483646 w 385"/>
              <a:gd name="T65" fmla="*/ 2147483646 h 385"/>
              <a:gd name="T66" fmla="*/ 2147483646 w 385"/>
              <a:gd name="T67" fmla="*/ 2147483646 h 385"/>
              <a:gd name="T68" fmla="*/ 2147483646 w 385"/>
              <a:gd name="T69" fmla="*/ 2147483646 h 385"/>
              <a:gd name="T70" fmla="*/ 2147483646 w 385"/>
              <a:gd name="T71" fmla="*/ 2147483646 h 385"/>
              <a:gd name="T72" fmla="*/ 2147483646 w 385"/>
              <a:gd name="T73" fmla="*/ 2147483646 h 385"/>
              <a:gd name="T74" fmla="*/ 2147483646 w 385"/>
              <a:gd name="T75" fmla="*/ 2147483646 h 385"/>
              <a:gd name="T76" fmla="*/ 2147483646 w 385"/>
              <a:gd name="T77" fmla="*/ 2147483646 h 385"/>
              <a:gd name="T78" fmla="*/ 2147483646 w 385"/>
              <a:gd name="T79" fmla="*/ 2147483646 h 385"/>
              <a:gd name="T80" fmla="*/ 2147483646 w 385"/>
              <a:gd name="T81" fmla="*/ 2147483646 h 385"/>
              <a:gd name="T82" fmla="*/ 2147483646 w 385"/>
              <a:gd name="T83" fmla="*/ 2147483646 h 385"/>
              <a:gd name="T84" fmla="*/ 2147483646 w 385"/>
              <a:gd name="T85" fmla="*/ 2147483646 h 385"/>
              <a:gd name="T86" fmla="*/ 2147483646 w 385"/>
              <a:gd name="T87" fmla="*/ 2147483646 h 385"/>
              <a:gd name="T88" fmla="*/ 2147483646 w 385"/>
              <a:gd name="T89" fmla="*/ 2147483646 h 385"/>
              <a:gd name="T90" fmla="*/ 2147483646 w 385"/>
              <a:gd name="T91" fmla="*/ 2147483646 h 385"/>
              <a:gd name="T92" fmla="*/ 2147483646 w 385"/>
              <a:gd name="T93" fmla="*/ 2147483646 h 385"/>
              <a:gd name="T94" fmla="*/ 2147483646 w 385"/>
              <a:gd name="T95" fmla="*/ 2147483646 h 385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385" h="385">
                <a:moveTo>
                  <a:pt x="168" y="233"/>
                </a:moveTo>
                <a:cubicBezTo>
                  <a:pt x="168" y="233"/>
                  <a:pt x="168" y="233"/>
                  <a:pt x="168" y="234"/>
                </a:cubicBezTo>
                <a:cubicBezTo>
                  <a:pt x="168" y="234"/>
                  <a:pt x="168" y="234"/>
                  <a:pt x="168" y="234"/>
                </a:cubicBezTo>
                <a:lnTo>
                  <a:pt x="168" y="233"/>
                </a:lnTo>
                <a:close/>
                <a:moveTo>
                  <a:pt x="287" y="135"/>
                </a:moveTo>
                <a:cubicBezTo>
                  <a:pt x="285" y="137"/>
                  <a:pt x="286" y="139"/>
                  <a:pt x="285" y="141"/>
                </a:cubicBezTo>
                <a:cubicBezTo>
                  <a:pt x="284" y="145"/>
                  <a:pt x="280" y="142"/>
                  <a:pt x="278" y="145"/>
                </a:cubicBezTo>
                <a:cubicBezTo>
                  <a:pt x="274" y="149"/>
                  <a:pt x="279" y="152"/>
                  <a:pt x="283" y="153"/>
                </a:cubicBezTo>
                <a:cubicBezTo>
                  <a:pt x="288" y="154"/>
                  <a:pt x="290" y="150"/>
                  <a:pt x="293" y="147"/>
                </a:cubicBezTo>
                <a:cubicBezTo>
                  <a:pt x="295" y="146"/>
                  <a:pt x="296" y="144"/>
                  <a:pt x="298" y="144"/>
                </a:cubicBezTo>
                <a:cubicBezTo>
                  <a:pt x="300" y="144"/>
                  <a:pt x="302" y="146"/>
                  <a:pt x="303" y="146"/>
                </a:cubicBezTo>
                <a:cubicBezTo>
                  <a:pt x="308" y="146"/>
                  <a:pt x="308" y="141"/>
                  <a:pt x="307" y="138"/>
                </a:cubicBezTo>
                <a:cubicBezTo>
                  <a:pt x="305" y="135"/>
                  <a:pt x="302" y="133"/>
                  <a:pt x="299" y="130"/>
                </a:cubicBezTo>
                <a:cubicBezTo>
                  <a:pt x="298" y="129"/>
                  <a:pt x="298" y="127"/>
                  <a:pt x="297" y="126"/>
                </a:cubicBezTo>
                <a:cubicBezTo>
                  <a:pt x="296" y="124"/>
                  <a:pt x="293" y="124"/>
                  <a:pt x="292" y="125"/>
                </a:cubicBezTo>
                <a:cubicBezTo>
                  <a:pt x="290" y="127"/>
                  <a:pt x="292" y="129"/>
                  <a:pt x="291" y="131"/>
                </a:cubicBezTo>
                <a:cubicBezTo>
                  <a:pt x="291" y="133"/>
                  <a:pt x="288" y="133"/>
                  <a:pt x="287" y="135"/>
                </a:cubicBezTo>
                <a:close/>
                <a:moveTo>
                  <a:pt x="339" y="68"/>
                </a:moveTo>
                <a:cubicBezTo>
                  <a:pt x="336" y="64"/>
                  <a:pt x="331" y="64"/>
                  <a:pt x="327" y="67"/>
                </a:cubicBezTo>
                <a:cubicBezTo>
                  <a:pt x="324" y="70"/>
                  <a:pt x="324" y="75"/>
                  <a:pt x="327" y="78"/>
                </a:cubicBezTo>
                <a:cubicBezTo>
                  <a:pt x="328" y="79"/>
                  <a:pt x="329" y="81"/>
                  <a:pt x="330" y="82"/>
                </a:cubicBezTo>
                <a:cubicBezTo>
                  <a:pt x="320" y="87"/>
                  <a:pt x="315" y="97"/>
                  <a:pt x="314" y="98"/>
                </a:cubicBezTo>
                <a:cubicBezTo>
                  <a:pt x="311" y="103"/>
                  <a:pt x="311" y="111"/>
                  <a:pt x="311" y="117"/>
                </a:cubicBezTo>
                <a:cubicBezTo>
                  <a:pt x="312" y="122"/>
                  <a:pt x="313" y="129"/>
                  <a:pt x="317" y="133"/>
                </a:cubicBezTo>
                <a:cubicBezTo>
                  <a:pt x="322" y="139"/>
                  <a:pt x="326" y="151"/>
                  <a:pt x="318" y="157"/>
                </a:cubicBezTo>
                <a:cubicBezTo>
                  <a:pt x="309" y="162"/>
                  <a:pt x="306" y="147"/>
                  <a:pt x="298" y="153"/>
                </a:cubicBezTo>
                <a:cubicBezTo>
                  <a:pt x="295" y="156"/>
                  <a:pt x="292" y="159"/>
                  <a:pt x="289" y="163"/>
                </a:cubicBezTo>
                <a:cubicBezTo>
                  <a:pt x="286" y="167"/>
                  <a:pt x="286" y="168"/>
                  <a:pt x="291" y="171"/>
                </a:cubicBezTo>
                <a:cubicBezTo>
                  <a:pt x="302" y="177"/>
                  <a:pt x="284" y="180"/>
                  <a:pt x="283" y="186"/>
                </a:cubicBezTo>
                <a:cubicBezTo>
                  <a:pt x="282" y="196"/>
                  <a:pt x="299" y="185"/>
                  <a:pt x="301" y="184"/>
                </a:cubicBezTo>
                <a:cubicBezTo>
                  <a:pt x="311" y="177"/>
                  <a:pt x="325" y="178"/>
                  <a:pt x="335" y="184"/>
                </a:cubicBezTo>
                <a:cubicBezTo>
                  <a:pt x="338" y="186"/>
                  <a:pt x="341" y="188"/>
                  <a:pt x="344" y="190"/>
                </a:cubicBezTo>
                <a:cubicBezTo>
                  <a:pt x="347" y="191"/>
                  <a:pt x="349" y="193"/>
                  <a:pt x="352" y="194"/>
                </a:cubicBezTo>
                <a:cubicBezTo>
                  <a:pt x="355" y="197"/>
                  <a:pt x="357" y="202"/>
                  <a:pt x="360" y="205"/>
                </a:cubicBezTo>
                <a:cubicBezTo>
                  <a:pt x="363" y="209"/>
                  <a:pt x="364" y="226"/>
                  <a:pt x="359" y="222"/>
                </a:cubicBezTo>
                <a:cubicBezTo>
                  <a:pt x="357" y="219"/>
                  <a:pt x="354" y="216"/>
                  <a:pt x="352" y="212"/>
                </a:cubicBezTo>
                <a:cubicBezTo>
                  <a:pt x="347" y="207"/>
                  <a:pt x="345" y="213"/>
                  <a:pt x="340" y="213"/>
                </a:cubicBezTo>
                <a:cubicBezTo>
                  <a:pt x="337" y="213"/>
                  <a:pt x="338" y="212"/>
                  <a:pt x="337" y="210"/>
                </a:cubicBezTo>
                <a:cubicBezTo>
                  <a:pt x="336" y="205"/>
                  <a:pt x="333" y="202"/>
                  <a:pt x="329" y="199"/>
                </a:cubicBezTo>
                <a:cubicBezTo>
                  <a:pt x="325" y="196"/>
                  <a:pt x="319" y="194"/>
                  <a:pt x="314" y="194"/>
                </a:cubicBezTo>
                <a:cubicBezTo>
                  <a:pt x="309" y="194"/>
                  <a:pt x="305" y="195"/>
                  <a:pt x="301" y="196"/>
                </a:cubicBezTo>
                <a:cubicBezTo>
                  <a:pt x="291" y="198"/>
                  <a:pt x="283" y="198"/>
                  <a:pt x="277" y="207"/>
                </a:cubicBezTo>
                <a:cubicBezTo>
                  <a:pt x="273" y="214"/>
                  <a:pt x="267" y="222"/>
                  <a:pt x="268" y="230"/>
                </a:cubicBezTo>
                <a:cubicBezTo>
                  <a:pt x="268" y="233"/>
                  <a:pt x="270" y="235"/>
                  <a:pt x="270" y="238"/>
                </a:cubicBezTo>
                <a:cubicBezTo>
                  <a:pt x="271" y="242"/>
                  <a:pt x="271" y="246"/>
                  <a:pt x="273" y="250"/>
                </a:cubicBezTo>
                <a:cubicBezTo>
                  <a:pt x="275" y="256"/>
                  <a:pt x="281" y="262"/>
                  <a:pt x="287" y="262"/>
                </a:cubicBezTo>
                <a:cubicBezTo>
                  <a:pt x="290" y="262"/>
                  <a:pt x="291" y="262"/>
                  <a:pt x="293" y="261"/>
                </a:cubicBezTo>
                <a:cubicBezTo>
                  <a:pt x="295" y="260"/>
                  <a:pt x="296" y="257"/>
                  <a:pt x="298" y="257"/>
                </a:cubicBezTo>
                <a:cubicBezTo>
                  <a:pt x="303" y="257"/>
                  <a:pt x="305" y="264"/>
                  <a:pt x="307" y="267"/>
                </a:cubicBezTo>
                <a:cubicBezTo>
                  <a:pt x="311" y="271"/>
                  <a:pt x="316" y="269"/>
                  <a:pt x="319" y="273"/>
                </a:cubicBezTo>
                <a:cubicBezTo>
                  <a:pt x="322" y="277"/>
                  <a:pt x="326" y="284"/>
                  <a:pt x="325" y="289"/>
                </a:cubicBezTo>
                <a:cubicBezTo>
                  <a:pt x="323" y="294"/>
                  <a:pt x="315" y="295"/>
                  <a:pt x="313" y="300"/>
                </a:cubicBezTo>
                <a:cubicBezTo>
                  <a:pt x="308" y="308"/>
                  <a:pt x="320" y="305"/>
                  <a:pt x="323" y="312"/>
                </a:cubicBezTo>
                <a:cubicBezTo>
                  <a:pt x="321" y="314"/>
                  <a:pt x="319" y="316"/>
                  <a:pt x="317" y="317"/>
                </a:cubicBezTo>
                <a:cubicBezTo>
                  <a:pt x="285" y="349"/>
                  <a:pt x="241" y="369"/>
                  <a:pt x="192" y="369"/>
                </a:cubicBezTo>
                <a:cubicBezTo>
                  <a:pt x="185" y="369"/>
                  <a:pt x="178" y="369"/>
                  <a:pt x="170" y="368"/>
                </a:cubicBezTo>
                <a:cubicBezTo>
                  <a:pt x="171" y="366"/>
                  <a:pt x="171" y="365"/>
                  <a:pt x="171" y="364"/>
                </a:cubicBezTo>
                <a:cubicBezTo>
                  <a:pt x="174" y="359"/>
                  <a:pt x="176" y="355"/>
                  <a:pt x="181" y="351"/>
                </a:cubicBezTo>
                <a:cubicBezTo>
                  <a:pt x="192" y="341"/>
                  <a:pt x="201" y="330"/>
                  <a:pt x="209" y="319"/>
                </a:cubicBezTo>
                <a:cubicBezTo>
                  <a:pt x="213" y="313"/>
                  <a:pt x="220" y="312"/>
                  <a:pt x="224" y="306"/>
                </a:cubicBezTo>
                <a:cubicBezTo>
                  <a:pt x="226" y="303"/>
                  <a:pt x="226" y="298"/>
                  <a:pt x="227" y="294"/>
                </a:cubicBezTo>
                <a:cubicBezTo>
                  <a:pt x="227" y="290"/>
                  <a:pt x="228" y="288"/>
                  <a:pt x="230" y="285"/>
                </a:cubicBezTo>
                <a:cubicBezTo>
                  <a:pt x="232" y="282"/>
                  <a:pt x="237" y="279"/>
                  <a:pt x="238" y="276"/>
                </a:cubicBezTo>
                <a:cubicBezTo>
                  <a:pt x="240" y="269"/>
                  <a:pt x="230" y="261"/>
                  <a:pt x="224" y="259"/>
                </a:cubicBezTo>
                <a:cubicBezTo>
                  <a:pt x="220" y="257"/>
                  <a:pt x="215" y="258"/>
                  <a:pt x="211" y="255"/>
                </a:cubicBezTo>
                <a:cubicBezTo>
                  <a:pt x="207" y="254"/>
                  <a:pt x="206" y="251"/>
                  <a:pt x="203" y="248"/>
                </a:cubicBezTo>
                <a:cubicBezTo>
                  <a:pt x="200" y="246"/>
                  <a:pt x="196" y="244"/>
                  <a:pt x="192" y="242"/>
                </a:cubicBezTo>
                <a:cubicBezTo>
                  <a:pt x="188" y="240"/>
                  <a:pt x="184" y="241"/>
                  <a:pt x="180" y="240"/>
                </a:cubicBezTo>
                <a:cubicBezTo>
                  <a:pt x="178" y="239"/>
                  <a:pt x="176" y="237"/>
                  <a:pt x="174" y="236"/>
                </a:cubicBezTo>
                <a:cubicBezTo>
                  <a:pt x="172" y="235"/>
                  <a:pt x="170" y="235"/>
                  <a:pt x="168" y="234"/>
                </a:cubicBezTo>
                <a:cubicBezTo>
                  <a:pt x="166" y="233"/>
                  <a:pt x="163" y="235"/>
                  <a:pt x="162" y="237"/>
                </a:cubicBezTo>
                <a:cubicBezTo>
                  <a:pt x="160" y="240"/>
                  <a:pt x="160" y="243"/>
                  <a:pt x="160" y="246"/>
                </a:cubicBezTo>
                <a:cubicBezTo>
                  <a:pt x="160" y="247"/>
                  <a:pt x="160" y="247"/>
                  <a:pt x="160" y="247"/>
                </a:cubicBezTo>
                <a:cubicBezTo>
                  <a:pt x="160" y="247"/>
                  <a:pt x="160" y="247"/>
                  <a:pt x="160" y="247"/>
                </a:cubicBezTo>
                <a:cubicBezTo>
                  <a:pt x="155" y="246"/>
                  <a:pt x="153" y="243"/>
                  <a:pt x="151" y="240"/>
                </a:cubicBezTo>
                <a:cubicBezTo>
                  <a:pt x="149" y="237"/>
                  <a:pt x="149" y="235"/>
                  <a:pt x="146" y="234"/>
                </a:cubicBezTo>
                <a:cubicBezTo>
                  <a:pt x="144" y="233"/>
                  <a:pt x="143" y="234"/>
                  <a:pt x="141" y="232"/>
                </a:cubicBezTo>
                <a:cubicBezTo>
                  <a:pt x="137" y="229"/>
                  <a:pt x="136" y="224"/>
                  <a:pt x="131" y="221"/>
                </a:cubicBezTo>
                <a:cubicBezTo>
                  <a:pt x="129" y="219"/>
                  <a:pt x="125" y="221"/>
                  <a:pt x="122" y="220"/>
                </a:cubicBezTo>
                <a:cubicBezTo>
                  <a:pt x="117" y="217"/>
                  <a:pt x="122" y="208"/>
                  <a:pt x="125" y="205"/>
                </a:cubicBezTo>
                <a:cubicBezTo>
                  <a:pt x="127" y="204"/>
                  <a:pt x="128" y="204"/>
                  <a:pt x="130" y="204"/>
                </a:cubicBezTo>
                <a:cubicBezTo>
                  <a:pt x="132" y="203"/>
                  <a:pt x="134" y="201"/>
                  <a:pt x="137" y="201"/>
                </a:cubicBezTo>
                <a:cubicBezTo>
                  <a:pt x="140" y="200"/>
                  <a:pt x="143" y="202"/>
                  <a:pt x="145" y="204"/>
                </a:cubicBezTo>
                <a:cubicBezTo>
                  <a:pt x="149" y="207"/>
                  <a:pt x="152" y="212"/>
                  <a:pt x="156" y="214"/>
                </a:cubicBezTo>
                <a:cubicBezTo>
                  <a:pt x="159" y="216"/>
                  <a:pt x="164" y="216"/>
                  <a:pt x="164" y="212"/>
                </a:cubicBezTo>
                <a:cubicBezTo>
                  <a:pt x="163" y="207"/>
                  <a:pt x="154" y="207"/>
                  <a:pt x="153" y="202"/>
                </a:cubicBezTo>
                <a:cubicBezTo>
                  <a:pt x="153" y="200"/>
                  <a:pt x="157" y="193"/>
                  <a:pt x="158" y="191"/>
                </a:cubicBezTo>
                <a:cubicBezTo>
                  <a:pt x="161" y="185"/>
                  <a:pt x="168" y="185"/>
                  <a:pt x="171" y="180"/>
                </a:cubicBezTo>
                <a:cubicBezTo>
                  <a:pt x="174" y="177"/>
                  <a:pt x="173" y="172"/>
                  <a:pt x="176" y="169"/>
                </a:cubicBezTo>
                <a:cubicBezTo>
                  <a:pt x="179" y="167"/>
                  <a:pt x="185" y="167"/>
                  <a:pt x="189" y="165"/>
                </a:cubicBezTo>
                <a:cubicBezTo>
                  <a:pt x="193" y="162"/>
                  <a:pt x="197" y="156"/>
                  <a:pt x="199" y="151"/>
                </a:cubicBezTo>
                <a:cubicBezTo>
                  <a:pt x="200" y="144"/>
                  <a:pt x="199" y="141"/>
                  <a:pt x="193" y="138"/>
                </a:cubicBezTo>
                <a:cubicBezTo>
                  <a:pt x="189" y="136"/>
                  <a:pt x="185" y="134"/>
                  <a:pt x="181" y="132"/>
                </a:cubicBezTo>
                <a:cubicBezTo>
                  <a:pt x="178" y="131"/>
                  <a:pt x="176" y="130"/>
                  <a:pt x="174" y="127"/>
                </a:cubicBezTo>
                <a:cubicBezTo>
                  <a:pt x="172" y="126"/>
                  <a:pt x="171" y="124"/>
                  <a:pt x="169" y="123"/>
                </a:cubicBezTo>
                <a:cubicBezTo>
                  <a:pt x="167" y="121"/>
                  <a:pt x="166" y="122"/>
                  <a:pt x="164" y="122"/>
                </a:cubicBezTo>
                <a:cubicBezTo>
                  <a:pt x="161" y="122"/>
                  <a:pt x="162" y="123"/>
                  <a:pt x="160" y="121"/>
                </a:cubicBezTo>
                <a:cubicBezTo>
                  <a:pt x="159" y="121"/>
                  <a:pt x="159" y="118"/>
                  <a:pt x="158" y="117"/>
                </a:cubicBezTo>
                <a:cubicBezTo>
                  <a:pt x="155" y="113"/>
                  <a:pt x="147" y="113"/>
                  <a:pt x="145" y="117"/>
                </a:cubicBezTo>
                <a:cubicBezTo>
                  <a:pt x="142" y="121"/>
                  <a:pt x="147" y="130"/>
                  <a:pt x="140" y="133"/>
                </a:cubicBezTo>
                <a:cubicBezTo>
                  <a:pt x="137" y="134"/>
                  <a:pt x="130" y="131"/>
                  <a:pt x="127" y="129"/>
                </a:cubicBezTo>
                <a:cubicBezTo>
                  <a:pt x="120" y="126"/>
                  <a:pt x="118" y="118"/>
                  <a:pt x="123" y="113"/>
                </a:cubicBezTo>
                <a:cubicBezTo>
                  <a:pt x="130" y="106"/>
                  <a:pt x="141" y="105"/>
                  <a:pt x="147" y="98"/>
                </a:cubicBezTo>
                <a:cubicBezTo>
                  <a:pt x="148" y="96"/>
                  <a:pt x="150" y="94"/>
                  <a:pt x="149" y="91"/>
                </a:cubicBezTo>
                <a:cubicBezTo>
                  <a:pt x="149" y="89"/>
                  <a:pt x="146" y="83"/>
                  <a:pt x="145" y="82"/>
                </a:cubicBezTo>
                <a:cubicBezTo>
                  <a:pt x="140" y="77"/>
                  <a:pt x="131" y="83"/>
                  <a:pt x="127" y="75"/>
                </a:cubicBezTo>
                <a:cubicBezTo>
                  <a:pt x="126" y="73"/>
                  <a:pt x="126" y="72"/>
                  <a:pt x="126" y="70"/>
                </a:cubicBezTo>
                <a:cubicBezTo>
                  <a:pt x="125" y="66"/>
                  <a:pt x="125" y="67"/>
                  <a:pt x="121" y="66"/>
                </a:cubicBezTo>
                <a:cubicBezTo>
                  <a:pt x="115" y="63"/>
                  <a:pt x="103" y="62"/>
                  <a:pt x="97" y="66"/>
                </a:cubicBezTo>
                <a:cubicBezTo>
                  <a:pt x="93" y="68"/>
                  <a:pt x="88" y="74"/>
                  <a:pt x="87" y="78"/>
                </a:cubicBezTo>
                <a:cubicBezTo>
                  <a:pt x="86" y="83"/>
                  <a:pt x="89" y="84"/>
                  <a:pt x="93" y="86"/>
                </a:cubicBezTo>
                <a:cubicBezTo>
                  <a:pt x="99" y="90"/>
                  <a:pt x="94" y="93"/>
                  <a:pt x="90" y="95"/>
                </a:cubicBezTo>
                <a:cubicBezTo>
                  <a:pt x="82" y="99"/>
                  <a:pt x="83" y="95"/>
                  <a:pt x="78" y="90"/>
                </a:cubicBezTo>
                <a:cubicBezTo>
                  <a:pt x="76" y="87"/>
                  <a:pt x="73" y="86"/>
                  <a:pt x="70" y="83"/>
                </a:cubicBezTo>
                <a:cubicBezTo>
                  <a:pt x="69" y="81"/>
                  <a:pt x="68" y="79"/>
                  <a:pt x="66" y="78"/>
                </a:cubicBezTo>
                <a:cubicBezTo>
                  <a:pt x="67" y="77"/>
                  <a:pt x="67" y="71"/>
                  <a:pt x="67" y="68"/>
                </a:cubicBezTo>
                <a:cubicBezTo>
                  <a:pt x="67" y="68"/>
                  <a:pt x="67" y="68"/>
                  <a:pt x="67" y="68"/>
                </a:cubicBezTo>
                <a:cubicBezTo>
                  <a:pt x="81" y="54"/>
                  <a:pt x="98" y="42"/>
                  <a:pt x="116" y="33"/>
                </a:cubicBezTo>
                <a:cubicBezTo>
                  <a:pt x="123" y="37"/>
                  <a:pt x="131" y="41"/>
                  <a:pt x="134" y="43"/>
                </a:cubicBezTo>
                <a:cubicBezTo>
                  <a:pt x="137" y="45"/>
                  <a:pt x="134" y="48"/>
                  <a:pt x="136" y="51"/>
                </a:cubicBezTo>
                <a:cubicBezTo>
                  <a:pt x="138" y="53"/>
                  <a:pt x="143" y="53"/>
                  <a:pt x="145" y="54"/>
                </a:cubicBezTo>
                <a:cubicBezTo>
                  <a:pt x="151" y="56"/>
                  <a:pt x="157" y="62"/>
                  <a:pt x="161" y="67"/>
                </a:cubicBezTo>
                <a:cubicBezTo>
                  <a:pt x="163" y="68"/>
                  <a:pt x="163" y="66"/>
                  <a:pt x="163" y="69"/>
                </a:cubicBezTo>
                <a:cubicBezTo>
                  <a:pt x="163" y="71"/>
                  <a:pt x="160" y="74"/>
                  <a:pt x="159" y="76"/>
                </a:cubicBezTo>
                <a:cubicBezTo>
                  <a:pt x="157" y="81"/>
                  <a:pt x="160" y="86"/>
                  <a:pt x="164" y="90"/>
                </a:cubicBezTo>
                <a:cubicBezTo>
                  <a:pt x="169" y="94"/>
                  <a:pt x="173" y="99"/>
                  <a:pt x="179" y="101"/>
                </a:cubicBezTo>
                <a:cubicBezTo>
                  <a:pt x="185" y="102"/>
                  <a:pt x="188" y="98"/>
                  <a:pt x="191" y="93"/>
                </a:cubicBezTo>
                <a:cubicBezTo>
                  <a:pt x="196" y="82"/>
                  <a:pt x="181" y="75"/>
                  <a:pt x="174" y="70"/>
                </a:cubicBezTo>
                <a:cubicBezTo>
                  <a:pt x="169" y="68"/>
                  <a:pt x="170" y="65"/>
                  <a:pt x="171" y="60"/>
                </a:cubicBezTo>
                <a:cubicBezTo>
                  <a:pt x="172" y="55"/>
                  <a:pt x="175" y="51"/>
                  <a:pt x="180" y="50"/>
                </a:cubicBezTo>
                <a:cubicBezTo>
                  <a:pt x="185" y="48"/>
                  <a:pt x="190" y="50"/>
                  <a:pt x="186" y="55"/>
                </a:cubicBezTo>
                <a:cubicBezTo>
                  <a:pt x="184" y="59"/>
                  <a:pt x="178" y="60"/>
                  <a:pt x="179" y="66"/>
                </a:cubicBezTo>
                <a:cubicBezTo>
                  <a:pt x="180" y="70"/>
                  <a:pt x="185" y="71"/>
                  <a:pt x="189" y="71"/>
                </a:cubicBezTo>
                <a:cubicBezTo>
                  <a:pt x="192" y="70"/>
                  <a:pt x="194" y="68"/>
                  <a:pt x="197" y="73"/>
                </a:cubicBezTo>
                <a:cubicBezTo>
                  <a:pt x="199" y="77"/>
                  <a:pt x="197" y="81"/>
                  <a:pt x="201" y="86"/>
                </a:cubicBezTo>
                <a:cubicBezTo>
                  <a:pt x="204" y="89"/>
                  <a:pt x="207" y="91"/>
                  <a:pt x="209" y="96"/>
                </a:cubicBezTo>
                <a:cubicBezTo>
                  <a:pt x="209" y="97"/>
                  <a:pt x="209" y="99"/>
                  <a:pt x="210" y="101"/>
                </a:cubicBezTo>
                <a:cubicBezTo>
                  <a:pt x="211" y="104"/>
                  <a:pt x="214" y="107"/>
                  <a:pt x="216" y="110"/>
                </a:cubicBezTo>
                <a:cubicBezTo>
                  <a:pt x="218" y="113"/>
                  <a:pt x="219" y="116"/>
                  <a:pt x="221" y="118"/>
                </a:cubicBezTo>
                <a:cubicBezTo>
                  <a:pt x="224" y="122"/>
                  <a:pt x="229" y="120"/>
                  <a:pt x="232" y="117"/>
                </a:cubicBezTo>
                <a:cubicBezTo>
                  <a:pt x="237" y="112"/>
                  <a:pt x="234" y="103"/>
                  <a:pt x="240" y="99"/>
                </a:cubicBezTo>
                <a:cubicBezTo>
                  <a:pt x="241" y="97"/>
                  <a:pt x="244" y="97"/>
                  <a:pt x="246" y="98"/>
                </a:cubicBezTo>
                <a:cubicBezTo>
                  <a:pt x="248" y="98"/>
                  <a:pt x="249" y="100"/>
                  <a:pt x="251" y="101"/>
                </a:cubicBezTo>
                <a:cubicBezTo>
                  <a:pt x="252" y="101"/>
                  <a:pt x="254" y="101"/>
                  <a:pt x="255" y="102"/>
                </a:cubicBezTo>
                <a:cubicBezTo>
                  <a:pt x="258" y="105"/>
                  <a:pt x="257" y="107"/>
                  <a:pt x="259" y="109"/>
                </a:cubicBezTo>
                <a:cubicBezTo>
                  <a:pt x="261" y="113"/>
                  <a:pt x="265" y="113"/>
                  <a:pt x="268" y="113"/>
                </a:cubicBezTo>
                <a:cubicBezTo>
                  <a:pt x="279" y="113"/>
                  <a:pt x="287" y="105"/>
                  <a:pt x="282" y="95"/>
                </a:cubicBezTo>
                <a:cubicBezTo>
                  <a:pt x="281" y="91"/>
                  <a:pt x="278" y="88"/>
                  <a:pt x="276" y="86"/>
                </a:cubicBezTo>
                <a:cubicBezTo>
                  <a:pt x="273" y="85"/>
                  <a:pt x="270" y="85"/>
                  <a:pt x="269" y="82"/>
                </a:cubicBezTo>
                <a:cubicBezTo>
                  <a:pt x="266" y="77"/>
                  <a:pt x="269" y="66"/>
                  <a:pt x="271" y="61"/>
                </a:cubicBezTo>
                <a:cubicBezTo>
                  <a:pt x="272" y="58"/>
                  <a:pt x="274" y="51"/>
                  <a:pt x="273" y="47"/>
                </a:cubicBezTo>
                <a:cubicBezTo>
                  <a:pt x="273" y="45"/>
                  <a:pt x="270" y="43"/>
                  <a:pt x="268" y="41"/>
                </a:cubicBezTo>
                <a:cubicBezTo>
                  <a:pt x="267" y="39"/>
                  <a:pt x="263" y="34"/>
                  <a:pt x="260" y="29"/>
                </a:cubicBezTo>
                <a:cubicBezTo>
                  <a:pt x="276" y="36"/>
                  <a:pt x="291" y="45"/>
                  <a:pt x="304" y="56"/>
                </a:cubicBezTo>
                <a:cubicBezTo>
                  <a:pt x="307" y="59"/>
                  <a:pt x="312" y="58"/>
                  <a:pt x="315" y="55"/>
                </a:cubicBezTo>
                <a:cubicBezTo>
                  <a:pt x="318" y="51"/>
                  <a:pt x="317" y="46"/>
                  <a:pt x="314" y="44"/>
                </a:cubicBezTo>
                <a:cubicBezTo>
                  <a:pt x="314" y="44"/>
                  <a:pt x="314" y="44"/>
                  <a:pt x="314" y="44"/>
                </a:cubicBezTo>
                <a:cubicBezTo>
                  <a:pt x="281" y="16"/>
                  <a:pt x="238" y="0"/>
                  <a:pt x="192" y="0"/>
                </a:cubicBezTo>
                <a:cubicBezTo>
                  <a:pt x="86" y="0"/>
                  <a:pt x="0" y="86"/>
                  <a:pt x="0" y="193"/>
                </a:cubicBezTo>
                <a:cubicBezTo>
                  <a:pt x="0" y="299"/>
                  <a:pt x="86" y="385"/>
                  <a:pt x="192" y="385"/>
                </a:cubicBezTo>
                <a:cubicBezTo>
                  <a:pt x="299" y="385"/>
                  <a:pt x="385" y="299"/>
                  <a:pt x="385" y="193"/>
                </a:cubicBezTo>
                <a:cubicBezTo>
                  <a:pt x="385" y="145"/>
                  <a:pt x="367" y="101"/>
                  <a:pt x="339" y="68"/>
                </a:cubicBezTo>
                <a:close/>
                <a:moveTo>
                  <a:pt x="340" y="133"/>
                </a:moveTo>
                <a:cubicBezTo>
                  <a:pt x="338" y="133"/>
                  <a:pt x="331" y="130"/>
                  <a:pt x="331" y="128"/>
                </a:cubicBezTo>
                <a:cubicBezTo>
                  <a:pt x="331" y="125"/>
                  <a:pt x="337" y="121"/>
                  <a:pt x="338" y="118"/>
                </a:cubicBezTo>
                <a:cubicBezTo>
                  <a:pt x="339" y="117"/>
                  <a:pt x="338" y="115"/>
                  <a:pt x="339" y="114"/>
                </a:cubicBezTo>
                <a:cubicBezTo>
                  <a:pt x="340" y="113"/>
                  <a:pt x="342" y="113"/>
                  <a:pt x="343" y="112"/>
                </a:cubicBezTo>
                <a:cubicBezTo>
                  <a:pt x="344" y="110"/>
                  <a:pt x="344" y="106"/>
                  <a:pt x="344" y="103"/>
                </a:cubicBezTo>
                <a:cubicBezTo>
                  <a:pt x="348" y="109"/>
                  <a:pt x="351" y="115"/>
                  <a:pt x="354" y="121"/>
                </a:cubicBezTo>
                <a:cubicBezTo>
                  <a:pt x="350" y="127"/>
                  <a:pt x="345" y="133"/>
                  <a:pt x="340" y="133"/>
                </a:cubicBezTo>
                <a:close/>
                <a:moveTo>
                  <a:pt x="169" y="306"/>
                </a:moveTo>
                <a:cubicBezTo>
                  <a:pt x="168" y="315"/>
                  <a:pt x="163" y="323"/>
                  <a:pt x="161" y="331"/>
                </a:cubicBezTo>
                <a:cubicBezTo>
                  <a:pt x="159" y="337"/>
                  <a:pt x="158" y="340"/>
                  <a:pt x="161" y="345"/>
                </a:cubicBezTo>
                <a:cubicBezTo>
                  <a:pt x="165" y="352"/>
                  <a:pt x="164" y="354"/>
                  <a:pt x="163" y="361"/>
                </a:cubicBezTo>
                <a:cubicBezTo>
                  <a:pt x="162" y="362"/>
                  <a:pt x="162" y="364"/>
                  <a:pt x="162" y="367"/>
                </a:cubicBezTo>
                <a:cubicBezTo>
                  <a:pt x="125" y="360"/>
                  <a:pt x="93" y="343"/>
                  <a:pt x="67" y="317"/>
                </a:cubicBezTo>
                <a:cubicBezTo>
                  <a:pt x="35" y="285"/>
                  <a:pt x="16" y="241"/>
                  <a:pt x="16" y="193"/>
                </a:cubicBezTo>
                <a:cubicBezTo>
                  <a:pt x="16" y="165"/>
                  <a:pt x="22" y="138"/>
                  <a:pt x="34" y="115"/>
                </a:cubicBezTo>
                <a:cubicBezTo>
                  <a:pt x="37" y="120"/>
                  <a:pt x="41" y="126"/>
                  <a:pt x="42" y="128"/>
                </a:cubicBezTo>
                <a:cubicBezTo>
                  <a:pt x="44" y="135"/>
                  <a:pt x="49" y="140"/>
                  <a:pt x="53" y="145"/>
                </a:cubicBezTo>
                <a:cubicBezTo>
                  <a:pt x="59" y="150"/>
                  <a:pt x="70" y="156"/>
                  <a:pt x="72" y="163"/>
                </a:cubicBezTo>
                <a:cubicBezTo>
                  <a:pt x="73" y="166"/>
                  <a:pt x="72" y="168"/>
                  <a:pt x="72" y="171"/>
                </a:cubicBezTo>
                <a:cubicBezTo>
                  <a:pt x="71" y="174"/>
                  <a:pt x="72" y="178"/>
                  <a:pt x="72" y="182"/>
                </a:cubicBezTo>
                <a:cubicBezTo>
                  <a:pt x="73" y="187"/>
                  <a:pt x="74" y="192"/>
                  <a:pt x="75" y="197"/>
                </a:cubicBezTo>
                <a:cubicBezTo>
                  <a:pt x="78" y="214"/>
                  <a:pt x="99" y="220"/>
                  <a:pt x="111" y="229"/>
                </a:cubicBezTo>
                <a:cubicBezTo>
                  <a:pt x="115" y="231"/>
                  <a:pt x="119" y="233"/>
                  <a:pt x="123" y="235"/>
                </a:cubicBezTo>
                <a:cubicBezTo>
                  <a:pt x="127" y="238"/>
                  <a:pt x="130" y="241"/>
                  <a:pt x="135" y="243"/>
                </a:cubicBezTo>
                <a:cubicBezTo>
                  <a:pt x="141" y="245"/>
                  <a:pt x="145" y="246"/>
                  <a:pt x="150" y="250"/>
                </a:cubicBezTo>
                <a:cubicBezTo>
                  <a:pt x="151" y="251"/>
                  <a:pt x="154" y="253"/>
                  <a:pt x="156" y="255"/>
                </a:cubicBezTo>
                <a:cubicBezTo>
                  <a:pt x="155" y="256"/>
                  <a:pt x="154" y="257"/>
                  <a:pt x="153" y="259"/>
                </a:cubicBezTo>
                <a:cubicBezTo>
                  <a:pt x="151" y="261"/>
                  <a:pt x="151" y="263"/>
                  <a:pt x="151" y="267"/>
                </a:cubicBezTo>
                <a:cubicBezTo>
                  <a:pt x="151" y="268"/>
                  <a:pt x="151" y="269"/>
                  <a:pt x="151" y="270"/>
                </a:cubicBezTo>
                <a:cubicBezTo>
                  <a:pt x="151" y="271"/>
                  <a:pt x="149" y="272"/>
                  <a:pt x="149" y="273"/>
                </a:cubicBezTo>
                <a:cubicBezTo>
                  <a:pt x="148" y="280"/>
                  <a:pt x="158" y="285"/>
                  <a:pt x="162" y="289"/>
                </a:cubicBezTo>
                <a:cubicBezTo>
                  <a:pt x="168" y="293"/>
                  <a:pt x="170" y="299"/>
                  <a:pt x="169" y="306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/>
          <a:lstStyle/>
          <a:p>
            <a:endParaRPr lang="en-US" sz="1350"/>
          </a:p>
        </p:txBody>
      </p:sp>
      <p:sp>
        <p:nvSpPr>
          <p:cNvPr id="10" name="Rektangel 16"/>
          <p:cNvSpPr>
            <a:spLocks noChangeArrowheads="1"/>
          </p:cNvSpPr>
          <p:nvPr/>
        </p:nvSpPr>
        <p:spPr bwMode="auto">
          <a:xfrm>
            <a:off x="7372424" y="5570728"/>
            <a:ext cx="1686566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/>
          <a:p>
            <a:pPr marL="266700" lvl="1" algn="ctr">
              <a:lnSpc>
                <a:spcPct val="90000"/>
              </a:lnSpc>
              <a:defRPr/>
            </a:pPr>
            <a:r>
              <a:rPr lang="en-US" altLang="sv-SE" sz="1000" dirty="0">
                <a:solidFill>
                  <a:schemeClr val="bg1"/>
                </a:solidFill>
                <a:latin typeface="+mj-lt"/>
                <a:cs typeface="Arial" charset="0"/>
              </a:rPr>
              <a:t>Global </a:t>
            </a:r>
            <a:br>
              <a:rPr lang="en-US" altLang="sv-SE" sz="1000" dirty="0">
                <a:solidFill>
                  <a:schemeClr val="bg1"/>
                </a:solidFill>
                <a:latin typeface="+mj-lt"/>
                <a:cs typeface="Arial" charset="0"/>
              </a:rPr>
            </a:br>
            <a:r>
              <a:rPr lang="en-US" altLang="sv-SE" sz="1000" dirty="0">
                <a:solidFill>
                  <a:schemeClr val="bg1"/>
                </a:solidFill>
                <a:latin typeface="+mj-lt"/>
                <a:cs typeface="Arial" charset="0"/>
              </a:rPr>
              <a:t>standard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8272" y="908720"/>
            <a:ext cx="85427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+mj-lt"/>
              </a:rPr>
              <a:t>5G Mobile Network Expected  Performance</a:t>
            </a:r>
          </a:p>
        </p:txBody>
      </p:sp>
    </p:spTree>
    <p:extLst>
      <p:ext uri="{BB962C8B-B14F-4D97-AF65-F5344CB8AC3E}">
        <p14:creationId xmlns:p14="http://schemas.microsoft.com/office/powerpoint/2010/main" val="551179807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5CDB6-BB0F-864E-B13D-B5386BF34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Back in the day…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B49D1A0-0019-3D47-93D2-6209BAEFC5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4412" y="1981200"/>
            <a:ext cx="6266288" cy="4114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F86EFE0-2819-A246-87DE-9AF3A9B46C7C}"/>
              </a:ext>
            </a:extLst>
          </p:cNvPr>
          <p:cNvSpPr/>
          <p:nvPr/>
        </p:nvSpPr>
        <p:spPr bwMode="auto">
          <a:xfrm>
            <a:off x="4499992" y="1835696"/>
            <a:ext cx="3744416" cy="461764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1502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410FC-B432-2044-B889-12E32232E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Network Flexibility: Virtualization</a:t>
            </a:r>
          </a:p>
        </p:txBody>
      </p:sp>
      <p:pic>
        <p:nvPicPr>
          <p:cNvPr id="3074" name="Picture 2" descr="Network Functions Virtualization – A Shining Star for 5G">
            <a:extLst>
              <a:ext uri="{FF2B5EF4-FFF2-40B4-BE49-F238E27FC236}">
                <a16:creationId xmlns:a16="http://schemas.microsoft.com/office/drawing/2014/main" id="{73CBFF49-888C-BC40-BB94-0F7B68CC42F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058886"/>
            <a:ext cx="8218487" cy="3959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48875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2E5B3-3D9E-1E45-B4F1-2CEB04AB2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O"/>
          </a:p>
        </p:txBody>
      </p:sp>
      <p:pic>
        <p:nvPicPr>
          <p:cNvPr id="4098" name="Picture 2" descr="5G Networks Diagram">
            <a:extLst>
              <a:ext uri="{FF2B5EF4-FFF2-40B4-BE49-F238E27FC236}">
                <a16:creationId xmlns:a16="http://schemas.microsoft.com/office/drawing/2014/main" id="{B80A2DF0-AC7B-334C-9EA4-5CCBE2407C0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16" y="908720"/>
            <a:ext cx="8712968" cy="5721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41197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E9E26CD-8DB1-3D48-8CFA-3B7D428592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1530814"/>
            <a:ext cx="8424936" cy="499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9894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23654-32FC-A04B-BEF0-944C4260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Network Slicing for diverse requirements</a:t>
            </a:r>
          </a:p>
        </p:txBody>
      </p:sp>
      <p:pic>
        <p:nvPicPr>
          <p:cNvPr id="5122" name="Picture 2" descr="Building 5G: Network Slicing">
            <a:extLst>
              <a:ext uri="{FF2B5EF4-FFF2-40B4-BE49-F238E27FC236}">
                <a16:creationId xmlns:a16="http://schemas.microsoft.com/office/drawing/2014/main" id="{F3C67225-3BD7-884E-83CC-755D9C8B233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35695"/>
            <a:ext cx="8219256" cy="505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27734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6D611-5FA3-1C47-959A-EEF03BA82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Capacity Enhancements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D9816D3-F1B7-1945-8394-52240E84D3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8231" y="1628800"/>
            <a:ext cx="8218487" cy="2596966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7EB667-562D-3143-B341-B11622DB8DAF}"/>
              </a:ext>
            </a:extLst>
          </p:cNvPr>
          <p:cNvSpPr txBox="1"/>
          <p:nvPr/>
        </p:nvSpPr>
        <p:spPr>
          <a:xfrm>
            <a:off x="683569" y="4365105"/>
            <a:ext cx="20882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Small cells,</a:t>
            </a:r>
          </a:p>
          <a:p>
            <a:r>
              <a:rPr lang="en-GB" dirty="0"/>
              <a:t>Relays, mobile</a:t>
            </a:r>
          </a:p>
          <a:p>
            <a:r>
              <a:rPr lang="en-GB" dirty="0"/>
              <a:t>Relays and</a:t>
            </a:r>
          </a:p>
          <a:p>
            <a:r>
              <a:rPr lang="en-GB" dirty="0"/>
              <a:t>Drones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36BC94-9CD0-894E-BCC8-5725DC69BAB0}"/>
              </a:ext>
            </a:extLst>
          </p:cNvPr>
          <p:cNvSpPr txBox="1"/>
          <p:nvPr/>
        </p:nvSpPr>
        <p:spPr>
          <a:xfrm>
            <a:off x="3275856" y="4509120"/>
            <a:ext cx="27363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new spectrum @ higher frequencies (above 6 GHz)</a:t>
            </a:r>
          </a:p>
          <a:p>
            <a:endParaRPr lang="en-NO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67A3F4-1374-0743-BB3E-011924027929}"/>
              </a:ext>
            </a:extLst>
          </p:cNvPr>
          <p:cNvSpPr txBox="1"/>
          <p:nvPr/>
        </p:nvSpPr>
        <p:spPr>
          <a:xfrm>
            <a:off x="6444208" y="4653136"/>
            <a:ext cx="22425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Massive MIMO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Spectrum sharing</a:t>
            </a:r>
          </a:p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36155737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07" y="2026449"/>
            <a:ext cx="8010659" cy="444251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0B528CFC-F763-8A42-BE6E-D8CB38E3D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5G  Bands and its impact on Cell  size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920493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1B26B-F2A4-C84E-BFCB-72F738D56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Visible Light Communications</a:t>
            </a:r>
          </a:p>
        </p:txBody>
      </p:sp>
      <p:pic>
        <p:nvPicPr>
          <p:cNvPr id="1026" name="Picture 2" descr="ATTRACT featured stories: Visible light communication for indoor monitoring  (VLADIMIR) - ATTRACT Project">
            <a:extLst>
              <a:ext uri="{FF2B5EF4-FFF2-40B4-BE49-F238E27FC236}">
                <a16:creationId xmlns:a16="http://schemas.microsoft.com/office/drawing/2014/main" id="{86C4A81D-149C-0E46-BAE8-344172986F6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585" y="2245374"/>
            <a:ext cx="10666425" cy="3775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A9A90A8-BA66-8443-A6C0-87369398F668}"/>
              </a:ext>
            </a:extLst>
          </p:cNvPr>
          <p:cNvSpPr/>
          <p:nvPr/>
        </p:nvSpPr>
        <p:spPr>
          <a:xfrm>
            <a:off x="251520" y="6381328"/>
            <a:ext cx="66967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NO" sz="1600" dirty="0"/>
              <a:t>https://attract-eu.com/showroom/project/vladimir/</a:t>
            </a:r>
          </a:p>
        </p:txBody>
      </p:sp>
    </p:spTree>
    <p:extLst>
      <p:ext uri="{BB962C8B-B14F-4D97-AF65-F5344CB8AC3E}">
        <p14:creationId xmlns:p14="http://schemas.microsoft.com/office/powerpoint/2010/main" val="14303031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42813F9-E2D8-3247-BB46-40A92F7D13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8313" y="1410917"/>
            <a:ext cx="8218487" cy="4036165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09DD9D0-F9C3-4C4D-92BA-7A20BC574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Millimeter </a:t>
            </a:r>
            <a:r>
              <a:rPr lang="nb-NO" dirty="0" err="1"/>
              <a:t>Wave</a:t>
            </a:r>
            <a:r>
              <a:rPr lang="nb-NO" dirty="0"/>
              <a:t> Massive MIMO</a:t>
            </a:r>
            <a:endParaRPr lang="en-NO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2EDF26-F73F-5549-8118-8631F85E7A6E}"/>
              </a:ext>
            </a:extLst>
          </p:cNvPr>
          <p:cNvSpPr/>
          <p:nvPr/>
        </p:nvSpPr>
        <p:spPr>
          <a:xfrm>
            <a:off x="251520" y="5780782"/>
            <a:ext cx="82184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latin typeface="Helvetica" pitchFamily="2" charset="0"/>
              </a:rPr>
              <a:t>B. Yang, Z. Yu, Y. Dong, J. Zhou and W. Hong, "Compact Tapered Slot Antenna Array for 5G </a:t>
            </a:r>
            <a:r>
              <a:rPr lang="en-GB" sz="1600" dirty="0" err="1">
                <a:latin typeface="Helvetica" pitchFamily="2" charset="0"/>
              </a:rPr>
              <a:t>Millimeter</a:t>
            </a:r>
            <a:r>
              <a:rPr lang="en-GB" sz="1600" dirty="0">
                <a:latin typeface="Helvetica" pitchFamily="2" charset="0"/>
              </a:rPr>
              <a:t>-Wave Massive MIMO Systems," in IEEE Transactions on Antennas and Propagation, vol. 65, no. 12, pp. 6721–6727, Dec. 2017.</a:t>
            </a:r>
            <a:endParaRPr lang="en-GB" sz="1600" dirty="0"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9235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C0DFC-CE74-BF44-839F-30D5611CD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Multi-User MIMO Beamforming</a:t>
            </a:r>
            <a:endParaRPr lang="en-NO" dirty="0"/>
          </a:p>
        </p:txBody>
      </p:sp>
      <p:pic>
        <p:nvPicPr>
          <p:cNvPr id="5122" name="Picture 2" descr="Exploring the Future of 5G | 2018-11-19 | Microwave Journal">
            <a:extLst>
              <a:ext uri="{FF2B5EF4-FFF2-40B4-BE49-F238E27FC236}">
                <a16:creationId xmlns:a16="http://schemas.microsoft.com/office/drawing/2014/main" id="{76AC4A66-E29C-2747-953A-3021864031A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281" y="1981200"/>
            <a:ext cx="668655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69977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5166F-DA95-8E48-BE16-B4FC33BD7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Spectrum Sharing: Multi-connectivity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0680C95-73C9-1D46-B773-E3D9E43B4E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8313" y="2446414"/>
            <a:ext cx="8218487" cy="3184371"/>
          </a:xfrm>
        </p:spPr>
      </p:pic>
    </p:spTree>
    <p:extLst>
      <p:ext uri="{BB962C8B-B14F-4D97-AF65-F5344CB8AC3E}">
        <p14:creationId xmlns:p14="http://schemas.microsoft.com/office/powerpoint/2010/main" val="37534991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64EB7-EC2E-3D43-BB43-195FA5161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Ultra high reliability and Low Latency</a:t>
            </a:r>
          </a:p>
        </p:txBody>
      </p:sp>
      <p:pic>
        <p:nvPicPr>
          <p:cNvPr id="4098" name="Picture 2" descr="Applied Sciences | Free Full-Text | Comparative Analysis of 5G Mobile  Communication Network Architectures | HTML">
            <a:extLst>
              <a:ext uri="{FF2B5EF4-FFF2-40B4-BE49-F238E27FC236}">
                <a16:creationId xmlns:a16="http://schemas.microsoft.com/office/drawing/2014/main" id="{482BB2DA-5B44-F54B-A3BF-8A78A70F4FE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835696"/>
            <a:ext cx="7373912" cy="4648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59634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idx="1"/>
          </p:nvPr>
        </p:nvSpPr>
        <p:spPr>
          <a:xfrm>
            <a:off x="375424" y="994856"/>
            <a:ext cx="8219256" cy="4114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From 4G to 5G Transition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884" y="2279197"/>
            <a:ext cx="637701" cy="5936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884" y="4878603"/>
            <a:ext cx="637701" cy="5936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0233" y="2878251"/>
            <a:ext cx="5358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4G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09820" y="5478627"/>
            <a:ext cx="5358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5G</a:t>
            </a: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1" y="3644445"/>
            <a:ext cx="293727" cy="437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n 9"/>
          <p:cNvSpPr/>
          <p:nvPr/>
        </p:nvSpPr>
        <p:spPr>
          <a:xfrm>
            <a:off x="5155569" y="2334108"/>
            <a:ext cx="611179" cy="545138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1" name="TextBox 10"/>
          <p:cNvSpPr txBox="1"/>
          <p:nvPr/>
        </p:nvSpPr>
        <p:spPr>
          <a:xfrm>
            <a:off x="5137307" y="2508240"/>
            <a:ext cx="647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EPC</a:t>
            </a:r>
          </a:p>
        </p:txBody>
      </p:sp>
      <p:sp>
        <p:nvSpPr>
          <p:cNvPr id="12" name="Can 11"/>
          <p:cNvSpPr/>
          <p:nvPr/>
        </p:nvSpPr>
        <p:spPr>
          <a:xfrm>
            <a:off x="5155570" y="4927077"/>
            <a:ext cx="611179" cy="545138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3" name="TextBox 12"/>
          <p:cNvSpPr txBox="1"/>
          <p:nvPr/>
        </p:nvSpPr>
        <p:spPr>
          <a:xfrm>
            <a:off x="5067057" y="5098174"/>
            <a:ext cx="774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5G-CN</a:t>
            </a:r>
          </a:p>
        </p:txBody>
      </p:sp>
      <p:cxnSp>
        <p:nvCxnSpPr>
          <p:cNvPr id="20" name="Straight Connector 19"/>
          <p:cNvCxnSpPr/>
          <p:nvPr/>
        </p:nvCxnSpPr>
        <p:spPr>
          <a:xfrm flipH="1">
            <a:off x="1694844" y="3128689"/>
            <a:ext cx="17472" cy="14560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106600" y="3128689"/>
            <a:ext cx="605717" cy="57077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1694844" y="2755941"/>
            <a:ext cx="530002" cy="51835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8" name="Group 27"/>
          <p:cNvGrpSpPr/>
          <p:nvPr/>
        </p:nvGrpSpPr>
        <p:grpSpPr>
          <a:xfrm rot="21000000">
            <a:off x="1191656" y="4000507"/>
            <a:ext cx="943521" cy="1118247"/>
            <a:chOff x="822481" y="2927632"/>
            <a:chExt cx="943521" cy="1118247"/>
          </a:xfrm>
        </p:grpSpPr>
        <p:cxnSp>
          <p:nvCxnSpPr>
            <p:cNvPr id="25" name="Straight Connector 24"/>
            <p:cNvCxnSpPr/>
            <p:nvPr/>
          </p:nvCxnSpPr>
          <p:spPr>
            <a:xfrm rot="5400000" flipV="1">
              <a:off x="1177757" y="3457635"/>
              <a:ext cx="605717" cy="570772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5400000" flipH="1">
              <a:off x="1259296" y="3376095"/>
              <a:ext cx="17472" cy="145606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5400000" flipV="1">
              <a:off x="816657" y="2933456"/>
              <a:ext cx="530002" cy="518354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0" name="Straight Connector 29"/>
          <p:cNvCxnSpPr>
            <a:stCxn id="6" idx="0"/>
            <a:endCxn id="7" idx="2"/>
          </p:cNvCxnSpPr>
          <p:nvPr/>
        </p:nvCxnSpPr>
        <p:spPr>
          <a:xfrm flipV="1">
            <a:off x="2777734" y="3278361"/>
            <a:ext cx="412" cy="1600242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5" idx="3"/>
          </p:cNvCxnSpPr>
          <p:nvPr/>
        </p:nvCxnSpPr>
        <p:spPr>
          <a:xfrm>
            <a:off x="3096584" y="2576003"/>
            <a:ext cx="1970472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3045646" y="2962497"/>
            <a:ext cx="2109922" cy="196458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3088174" y="5180980"/>
            <a:ext cx="1970472" cy="0"/>
          </a:xfrm>
          <a:prstGeom prst="line">
            <a:avLst/>
          </a:prstGeom>
          <a:ln>
            <a:solidFill>
              <a:srgbClr val="125ACB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096584" y="2508062"/>
            <a:ext cx="1970472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5873519" y="1735631"/>
            <a:ext cx="302947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latinLnBrk="0" hangingPunct="0"/>
            <a:r>
              <a:rPr lang="en-GB" sz="1800" u="sng" dirty="0">
                <a:solidFill>
                  <a:schemeClr val="accent5">
                    <a:lumMod val="50000"/>
                  </a:schemeClr>
                </a:solidFill>
              </a:rPr>
              <a:t>Today – 4G Access</a:t>
            </a:r>
          </a:p>
          <a:p>
            <a:pPr eaLnBrk="0" latinLnBrk="0" hangingPunct="0"/>
            <a:r>
              <a:rPr lang="en-GB" sz="1800" dirty="0">
                <a:solidFill>
                  <a:schemeClr val="accent5">
                    <a:lumMod val="50000"/>
                  </a:schemeClr>
                </a:solidFill>
              </a:rPr>
              <a:t>Device attaches to LTE/4G radio and Evolved Packet Core (EPC)</a:t>
            </a:r>
          </a:p>
          <a:p>
            <a:pPr eaLnBrk="0" latinLnBrk="0" hangingPunct="0"/>
            <a:endParaRPr lang="en-GB" sz="1800" dirty="0"/>
          </a:p>
          <a:p>
            <a:pPr eaLnBrk="0" latinLnBrk="0" hangingPunct="0"/>
            <a:r>
              <a:rPr lang="en-GB" sz="1800" u="sng" dirty="0"/>
              <a:t>Early 5G – Non-Standalone </a:t>
            </a:r>
            <a:endParaRPr lang="en-GB" sz="1800" dirty="0"/>
          </a:p>
          <a:p>
            <a:pPr eaLnBrk="0" latinLnBrk="0" hangingPunct="0"/>
            <a:r>
              <a:rPr lang="en-GB" sz="1800" dirty="0"/>
              <a:t>Device attaches to 5G-NR, which routes either via 4G Base Station to EPC, or direct to EPC</a:t>
            </a:r>
          </a:p>
          <a:p>
            <a:pPr eaLnBrk="0" latinLnBrk="0" hangingPunct="0"/>
            <a:r>
              <a:rPr lang="en-GB" sz="1800" dirty="0"/>
              <a:t>4G acts as control plane</a:t>
            </a:r>
          </a:p>
          <a:p>
            <a:pPr eaLnBrk="0" latinLnBrk="0" hangingPunct="0"/>
            <a:endParaRPr lang="en-GB" sz="1800" dirty="0"/>
          </a:p>
          <a:p>
            <a:pPr eaLnBrk="0" latinLnBrk="0" hangingPunct="0"/>
            <a:r>
              <a:rPr lang="en-GB" sz="1800" u="sng" dirty="0">
                <a:solidFill>
                  <a:srgbClr val="125ACB"/>
                </a:solidFill>
              </a:rPr>
              <a:t>5G Standalone</a:t>
            </a:r>
          </a:p>
          <a:p>
            <a:pPr eaLnBrk="0" latinLnBrk="0" hangingPunct="0"/>
            <a:r>
              <a:rPr lang="en-GB" sz="1800" dirty="0">
                <a:solidFill>
                  <a:srgbClr val="125ACB"/>
                </a:solidFill>
              </a:rPr>
              <a:t>Device attaches to 5G-NR and 5G Core Network.</a:t>
            </a:r>
          </a:p>
        </p:txBody>
      </p:sp>
    </p:spTree>
    <p:extLst>
      <p:ext uri="{BB962C8B-B14F-4D97-AF65-F5344CB8AC3E}">
        <p14:creationId xmlns:p14="http://schemas.microsoft.com/office/powerpoint/2010/main" val="25033254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112C1E1-B4C7-E888-DE04-5084C73E7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286000"/>
            <a:ext cx="7886700" cy="2139553"/>
          </a:xfrm>
        </p:spPr>
        <p:txBody>
          <a:bodyPr>
            <a:normAutofit/>
          </a:bodyPr>
          <a:lstStyle/>
          <a:p>
            <a:r>
              <a:rPr lang="en-NO" sz="3750" dirty="0">
                <a:latin typeface="Eurostile" panose="020B0504020202050204" pitchFamily="34" charset="77"/>
              </a:rPr>
              <a:t>Coverage and Performance Analysis of 5G Non-Standalone Deployments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532A89-B749-0D56-12C8-D3CE82A587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72000"/>
            <a:ext cx="7886700" cy="1238250"/>
          </a:xfrm>
        </p:spPr>
        <p:txBody>
          <a:bodyPr>
            <a:normAutofit fontScale="92500"/>
          </a:bodyPr>
          <a:lstStyle/>
          <a:p>
            <a:pPr>
              <a:spcBef>
                <a:spcPts val="0"/>
              </a:spcBef>
              <a:spcAft>
                <a:spcPts val="0"/>
              </a:spcAft>
              <a:buSzPts val="5500"/>
            </a:pPr>
            <a:r>
              <a:rPr lang="en-US" sz="1538" b="1" u="sng" dirty="0">
                <a:latin typeface="Eurostile" panose="020B0504020202050204" pitchFamily="34" charset="77"/>
              </a:rPr>
              <a:t>Konstantinos </a:t>
            </a:r>
            <a:r>
              <a:rPr lang="en-US" sz="1538" b="1" u="sng" dirty="0" err="1">
                <a:latin typeface="Eurostile" panose="020B0504020202050204" pitchFamily="34" charset="77"/>
              </a:rPr>
              <a:t>Kousias</a:t>
            </a:r>
            <a:r>
              <a:rPr lang="en-US" sz="1538" b="1" dirty="0">
                <a:latin typeface="Eurostile" panose="020B0504020202050204" pitchFamily="34" charset="77"/>
              </a:rPr>
              <a:t> </a:t>
            </a:r>
            <a:r>
              <a:rPr lang="en-US" sz="1538" dirty="0">
                <a:latin typeface="Eurostile" panose="020B0504020202050204" pitchFamily="34" charset="77"/>
              </a:rPr>
              <a:t>(</a:t>
            </a:r>
            <a:r>
              <a:rPr lang="en-US" sz="1538" dirty="0" err="1">
                <a:latin typeface="Eurostile" panose="020B0504020202050204" pitchFamily="34" charset="77"/>
              </a:rPr>
              <a:t>Simula</a:t>
            </a:r>
            <a:r>
              <a:rPr lang="en-US" sz="1538" dirty="0">
                <a:latin typeface="Eurostile" panose="020B0504020202050204" pitchFamily="34" charset="77"/>
              </a:rPr>
              <a:t> Research Laboratory), </a:t>
            </a:r>
            <a:r>
              <a:rPr lang="en-US" sz="1538" b="1" dirty="0">
                <a:latin typeface="Eurostile" panose="020B0504020202050204" pitchFamily="34" charset="77"/>
              </a:rPr>
              <a:t>Mohammad </a:t>
            </a:r>
            <a:r>
              <a:rPr lang="en-US" sz="1538" b="1" dirty="0" err="1">
                <a:latin typeface="Eurostile" panose="020B0504020202050204" pitchFamily="34" charset="77"/>
              </a:rPr>
              <a:t>Rajiullah</a:t>
            </a:r>
            <a:r>
              <a:rPr lang="en-US" sz="1538" b="1" dirty="0">
                <a:latin typeface="Eurostile" panose="020B0504020202050204" pitchFamily="34" charset="77"/>
              </a:rPr>
              <a:t> </a:t>
            </a:r>
            <a:r>
              <a:rPr lang="en-US" sz="1538" dirty="0">
                <a:latin typeface="Eurostile" panose="020B0504020202050204" pitchFamily="34" charset="77"/>
              </a:rPr>
              <a:t>(Karlstad University)</a:t>
            </a:r>
            <a:r>
              <a:rPr lang="en-US" sz="1538" b="1" dirty="0">
                <a:latin typeface="Eurostile" panose="020B0504020202050204" pitchFamily="34" charset="77"/>
              </a:rPr>
              <a:t>, Giuseppe Caso </a:t>
            </a:r>
            <a:r>
              <a:rPr lang="en-US" sz="1538" dirty="0">
                <a:latin typeface="Eurostile" panose="020B0504020202050204" pitchFamily="34" charset="77"/>
              </a:rPr>
              <a:t>(Ericsson), </a:t>
            </a:r>
            <a:r>
              <a:rPr lang="en-US" sz="1538" b="1" dirty="0" err="1">
                <a:latin typeface="Eurostile" panose="020B0504020202050204" pitchFamily="34" charset="77"/>
              </a:rPr>
              <a:t>Ozgu</a:t>
            </a:r>
            <a:r>
              <a:rPr lang="en-US" sz="1538" b="1" dirty="0">
                <a:latin typeface="Eurostile" panose="020B0504020202050204" pitchFamily="34" charset="77"/>
              </a:rPr>
              <a:t> Alay </a:t>
            </a:r>
            <a:r>
              <a:rPr lang="en-US" sz="1538" dirty="0">
                <a:latin typeface="Eurostile" panose="020B0504020202050204" pitchFamily="34" charset="77"/>
              </a:rPr>
              <a:t>(University of Oslo, Karlstad University)</a:t>
            </a:r>
            <a:r>
              <a:rPr lang="en-US" sz="1538" b="1" dirty="0">
                <a:latin typeface="Eurostile" panose="020B0504020202050204" pitchFamily="34" charset="77"/>
              </a:rPr>
              <a:t>,</a:t>
            </a:r>
            <a:r>
              <a:rPr lang="en-US" sz="1538" dirty="0">
                <a:latin typeface="Eurostile" panose="020B0504020202050204" pitchFamily="34" charset="77"/>
              </a:rPr>
              <a:t> </a:t>
            </a:r>
            <a:r>
              <a:rPr lang="en-US" sz="1538" b="1" dirty="0">
                <a:latin typeface="Eurostile" panose="020B0504020202050204" pitchFamily="34" charset="77"/>
              </a:rPr>
              <a:t>Anna </a:t>
            </a:r>
            <a:r>
              <a:rPr lang="en-US" sz="1538" b="1" dirty="0" err="1">
                <a:latin typeface="Eurostile" panose="020B0504020202050204" pitchFamily="34" charset="77"/>
              </a:rPr>
              <a:t>Brunstrom</a:t>
            </a:r>
            <a:r>
              <a:rPr lang="en-US" sz="1538" b="1" dirty="0">
                <a:latin typeface="Eurostile" panose="020B0504020202050204" pitchFamily="34" charset="77"/>
              </a:rPr>
              <a:t> </a:t>
            </a:r>
            <a:r>
              <a:rPr lang="en-US" sz="1538" dirty="0">
                <a:latin typeface="Eurostile" panose="020B0504020202050204" pitchFamily="34" charset="77"/>
              </a:rPr>
              <a:t>(Karlstad University)</a:t>
            </a:r>
            <a:r>
              <a:rPr lang="en-US" sz="1538" b="1" dirty="0">
                <a:latin typeface="Eurostile" panose="020B0504020202050204" pitchFamily="34" charset="77"/>
              </a:rPr>
              <a:t>, Luca De Nardis </a:t>
            </a:r>
            <a:r>
              <a:rPr lang="en-US" sz="1538" dirty="0">
                <a:latin typeface="Eurostile" panose="020B0504020202050204" pitchFamily="34" charset="77"/>
              </a:rPr>
              <a:t>(Sapienza University of Rome)</a:t>
            </a:r>
            <a:r>
              <a:rPr lang="en-US" sz="1538" b="1" dirty="0">
                <a:latin typeface="Eurostile" panose="020B0504020202050204" pitchFamily="34" charset="77"/>
              </a:rPr>
              <a:t>, Marco </a:t>
            </a:r>
            <a:r>
              <a:rPr lang="en-US" sz="1538" b="1" dirty="0" err="1">
                <a:latin typeface="Eurostile" panose="020B0504020202050204" pitchFamily="34" charset="77"/>
              </a:rPr>
              <a:t>Neri</a:t>
            </a:r>
            <a:r>
              <a:rPr lang="en-US" sz="1538" b="1" dirty="0">
                <a:latin typeface="Eurostile" panose="020B0504020202050204" pitchFamily="34" charset="77"/>
              </a:rPr>
              <a:t> </a:t>
            </a:r>
            <a:r>
              <a:rPr lang="en-US" sz="1538" dirty="0">
                <a:latin typeface="Eurostile" panose="020B0504020202050204" pitchFamily="34" charset="77"/>
              </a:rPr>
              <a:t>(Rohde &amp; Schwarz)</a:t>
            </a:r>
            <a:r>
              <a:rPr lang="en-US" sz="1538" b="1" dirty="0">
                <a:latin typeface="Eurostile" panose="020B0504020202050204" pitchFamily="34" charset="77"/>
              </a:rPr>
              <a:t>, Usman Ali </a:t>
            </a:r>
            <a:r>
              <a:rPr lang="en-US" sz="1538" dirty="0">
                <a:latin typeface="Eurostile" panose="020B0504020202050204" pitchFamily="34" charset="77"/>
              </a:rPr>
              <a:t>(Sapienza University of Rome)</a:t>
            </a:r>
            <a:r>
              <a:rPr lang="en-US" sz="1538" b="1" dirty="0">
                <a:latin typeface="Eurostile" panose="020B0504020202050204" pitchFamily="34" charset="77"/>
              </a:rPr>
              <a:t>, Maria Gabriella Di Benedetto </a:t>
            </a:r>
            <a:r>
              <a:rPr lang="en-US" sz="1538" dirty="0">
                <a:latin typeface="Eurostile" panose="020B0504020202050204" pitchFamily="34" charset="77"/>
              </a:rPr>
              <a:t>(Sapienza University of Rome)</a:t>
            </a:r>
            <a:br>
              <a:rPr lang="en-US" sz="1538" dirty="0">
                <a:latin typeface="Eurostile" panose="020B0504020202050204" pitchFamily="34" charset="77"/>
              </a:rPr>
            </a:br>
            <a:endParaRPr lang="en-US" sz="1538" dirty="0">
              <a:latin typeface="Eurostile" panose="020B0504020202050204" pitchFamily="34" charset="77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8287581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9E7BCCF-8F56-FA71-0CBC-EC9728950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>
                <a:latin typeface="Eurostile" panose="020B0504020202050204" pitchFamily="34" charset="77"/>
              </a:rPr>
              <a:t>Contributions </a:t>
            </a:r>
          </a:p>
        </p:txBody>
      </p:sp>
      <p:sp>
        <p:nvSpPr>
          <p:cNvPr id="106" name="Google Shape;106;g145f54a530a_0_0"/>
          <p:cNvSpPr txBox="1">
            <a:spLocks noGrp="1"/>
          </p:cNvSpPr>
          <p:nvPr>
            <p:ph type="body" idx="1"/>
          </p:nvPr>
        </p:nvSpPr>
        <p:spPr>
          <a:xfrm>
            <a:off x="628650" y="2226469"/>
            <a:ext cx="7886700" cy="350043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9050" tIns="19050" rIns="19050" bIns="19050" numCol="1" anchor="t" anchorCtr="0" compatLnSpc="1">
            <a:prstTxWarp prst="textNoShape">
              <a:avLst/>
            </a:prstTxWarp>
            <a:normAutofit/>
          </a:bodyPr>
          <a:lstStyle/>
          <a:p>
            <a:pPr marL="290179" indent="-257175">
              <a:spcBef>
                <a:spcPts val="0"/>
              </a:spcBef>
              <a:buSzPts val="4480"/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</a:rPr>
              <a:t>Large-scale measurement campaign on </a:t>
            </a:r>
            <a:r>
              <a:rPr lang="en-US" b="1" dirty="0">
                <a:latin typeface="Eurostile" panose="020B0504020202050204" pitchFamily="34" charset="77"/>
              </a:rPr>
              <a:t>5G NSA</a:t>
            </a:r>
            <a:r>
              <a:rPr lang="en-US" dirty="0">
                <a:latin typeface="Eurostile" panose="020B0504020202050204" pitchFamily="34" charset="77"/>
              </a:rPr>
              <a:t> deployments for two Mobile Network Operators (MNOs) in Rome, Italy</a:t>
            </a:r>
          </a:p>
          <a:p>
            <a:pPr marL="547354" lvl="1" indent="-342900">
              <a:spcBef>
                <a:spcPts val="0"/>
              </a:spcBef>
              <a:buSzPts val="4480"/>
              <a:buFont typeface="+mj-lt"/>
              <a:buAutoNum type="arabicPeriod"/>
            </a:pPr>
            <a:r>
              <a:rPr lang="en-US" dirty="0">
                <a:latin typeface="Eurostile" panose="020B0504020202050204" pitchFamily="34" charset="77"/>
              </a:rPr>
              <a:t>Investigation of the coverage and deployment for two large MNOs (</a:t>
            </a:r>
            <a:r>
              <a:rPr lang="en-US" b="1" dirty="0">
                <a:latin typeface="Eurostile" panose="020B0504020202050204" pitchFamily="34" charset="77"/>
              </a:rPr>
              <a:t>Op</a:t>
            </a:r>
            <a:r>
              <a:rPr lang="en-US" b="1" baseline="-25000" dirty="0">
                <a:latin typeface="Eurostile" panose="020B0504020202050204" pitchFamily="34" charset="77"/>
              </a:rPr>
              <a:t>1</a:t>
            </a:r>
            <a:r>
              <a:rPr lang="en-US" dirty="0">
                <a:latin typeface="Eurostile" panose="020B0504020202050204" pitchFamily="34" charset="77"/>
              </a:rPr>
              <a:t> and </a:t>
            </a:r>
            <a:r>
              <a:rPr lang="en-US" b="1" dirty="0">
                <a:latin typeface="Eurostile" panose="020B0504020202050204" pitchFamily="34" charset="77"/>
              </a:rPr>
              <a:t>Op</a:t>
            </a:r>
            <a:r>
              <a:rPr lang="en-US" b="1" baseline="-25000" dirty="0">
                <a:latin typeface="Eurostile" panose="020B0504020202050204" pitchFamily="34" charset="77"/>
              </a:rPr>
              <a:t>2</a:t>
            </a:r>
            <a:r>
              <a:rPr lang="en-US" dirty="0">
                <a:latin typeface="Eurostile" panose="020B0504020202050204" pitchFamily="34" charset="77"/>
              </a:rPr>
              <a:t>) providing 4G and 5G service.</a:t>
            </a:r>
          </a:p>
          <a:p>
            <a:pPr marL="547354" lvl="1" indent="-342900">
              <a:spcBef>
                <a:spcPts val="0"/>
              </a:spcBef>
              <a:buSzPts val="4480"/>
              <a:buFont typeface="+mj-lt"/>
              <a:buAutoNum type="arabicPeriod"/>
            </a:pPr>
            <a:r>
              <a:rPr lang="en-US" dirty="0">
                <a:latin typeface="Eurostile" panose="020B0504020202050204" pitchFamily="34" charset="77"/>
              </a:rPr>
              <a:t>Performance analysis in terms of </a:t>
            </a:r>
            <a:r>
              <a:rPr lang="en-US" dirty="0" err="1">
                <a:latin typeface="Eurostile" panose="020B0504020202050204" pitchFamily="34" charset="77"/>
              </a:rPr>
              <a:t>eMBB</a:t>
            </a:r>
            <a:r>
              <a:rPr lang="en-US" dirty="0">
                <a:latin typeface="Eurostile" panose="020B0504020202050204" pitchFamily="34" charset="77"/>
              </a:rPr>
              <a:t> (</a:t>
            </a:r>
            <a:r>
              <a:rPr lang="en-US" b="1" dirty="0" err="1">
                <a:latin typeface="Eurostile" panose="020B0504020202050204" pitchFamily="34" charset="77"/>
              </a:rPr>
              <a:t>Speedtest</a:t>
            </a:r>
            <a:r>
              <a:rPr lang="en-US" dirty="0">
                <a:latin typeface="Eurostile" panose="020B0504020202050204" pitchFamily="34" charset="77"/>
              </a:rPr>
              <a:t>) and URLLC-type (</a:t>
            </a:r>
            <a:r>
              <a:rPr lang="en-US" b="1" dirty="0">
                <a:latin typeface="Eurostile" panose="020B0504020202050204" pitchFamily="34" charset="77"/>
              </a:rPr>
              <a:t>real-time online gaming</a:t>
            </a:r>
            <a:r>
              <a:rPr lang="en-US" dirty="0">
                <a:latin typeface="Eurostile" panose="020B0504020202050204" pitchFamily="34" charset="77"/>
              </a:rPr>
              <a:t>) applications across different scenarios and MNOs.</a:t>
            </a:r>
          </a:p>
        </p:txBody>
      </p:sp>
    </p:spTree>
    <p:extLst>
      <p:ext uri="{BB962C8B-B14F-4D97-AF65-F5344CB8AC3E}">
        <p14:creationId xmlns:p14="http://schemas.microsoft.com/office/powerpoint/2010/main" val="3545811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9E7BCCF-8F56-FA71-0CBC-EC9728950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>
                <a:latin typeface="Eurostile" panose="020B0504020202050204" pitchFamily="34" charset="77"/>
              </a:rPr>
              <a:t>Measurement Design and Campaign</a:t>
            </a:r>
          </a:p>
        </p:txBody>
      </p:sp>
      <p:sp>
        <p:nvSpPr>
          <p:cNvPr id="106" name="Google Shape;106;g145f54a530a_0_0"/>
          <p:cNvSpPr txBox="1">
            <a:spLocks noGrp="1"/>
          </p:cNvSpPr>
          <p:nvPr>
            <p:ph type="body" idx="1"/>
          </p:nvPr>
        </p:nvSpPr>
        <p:spPr>
          <a:xfrm>
            <a:off x="467544" y="1981200"/>
            <a:ext cx="4752528" cy="4114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9050" tIns="19050" rIns="19050" bIns="19050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marL="290179" indent="-257175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</a:rPr>
              <a:t>Measurements period: </a:t>
            </a:r>
            <a:r>
              <a:rPr lang="en-US" b="1" dirty="0">
                <a:latin typeface="Eurostile" panose="020B0504020202050204" pitchFamily="34" charset="77"/>
              </a:rPr>
              <a:t>7 weeks </a:t>
            </a:r>
            <a:r>
              <a:rPr lang="en-US" dirty="0">
                <a:latin typeface="Eurostile" panose="020B0504020202050204" pitchFamily="34" charset="77"/>
              </a:rPr>
              <a:t>(12/2020 - 01/2021) </a:t>
            </a:r>
          </a:p>
          <a:p>
            <a:pPr marL="290179" indent="-257175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</a:rPr>
              <a:t>Measurement campaign organized in </a:t>
            </a:r>
            <a:r>
              <a:rPr lang="en-US" i="1" u="sng" dirty="0">
                <a:latin typeface="Eurostile" panose="020B0504020202050204" pitchFamily="34" charset="77"/>
              </a:rPr>
              <a:t>sub-campaigns</a:t>
            </a:r>
            <a:endParaRPr lang="en-US" u="sng" dirty="0">
              <a:latin typeface="Eurostile" panose="020B0504020202050204" pitchFamily="34" charset="77"/>
            </a:endParaRPr>
          </a:p>
          <a:p>
            <a:pPr marL="461629" lvl="1" indent="-257175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</a:rPr>
              <a:t>Different </a:t>
            </a:r>
            <a:r>
              <a:rPr lang="en-US" b="1" dirty="0">
                <a:latin typeface="Eurostile" panose="020B0504020202050204" pitchFamily="34" charset="77"/>
              </a:rPr>
              <a:t>day types </a:t>
            </a:r>
            <a:r>
              <a:rPr lang="en-US" dirty="0">
                <a:latin typeface="Eurostile" panose="020B0504020202050204" pitchFamily="34" charset="77"/>
              </a:rPr>
              <a:t>(weekdays vs weekends), </a:t>
            </a:r>
          </a:p>
          <a:p>
            <a:pPr marL="461629" lvl="1" indent="-257175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</a:rPr>
              <a:t>Different </a:t>
            </a:r>
            <a:r>
              <a:rPr lang="en-US" b="1" dirty="0">
                <a:latin typeface="Eurostile" panose="020B0504020202050204" pitchFamily="34" charset="77"/>
              </a:rPr>
              <a:t>times of the day</a:t>
            </a:r>
          </a:p>
          <a:p>
            <a:pPr marL="461629" lvl="1" indent="-257175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</a:rPr>
              <a:t>Different </a:t>
            </a:r>
            <a:r>
              <a:rPr lang="en-US" b="1" dirty="0">
                <a:latin typeface="Eurostile" panose="020B0504020202050204" pitchFamily="34" charset="77"/>
              </a:rPr>
              <a:t>geographical areas</a:t>
            </a:r>
            <a:r>
              <a:rPr lang="en-US" dirty="0">
                <a:latin typeface="Eurostile" panose="020B0504020202050204" pitchFamily="34" charset="77"/>
              </a:rPr>
              <a:t> and</a:t>
            </a:r>
            <a:r>
              <a:rPr lang="en-US" b="1" dirty="0">
                <a:latin typeface="Eurostile" panose="020B0504020202050204" pitchFamily="34" charset="77"/>
              </a:rPr>
              <a:t> mobility scenarios</a:t>
            </a:r>
          </a:p>
          <a:p>
            <a:pPr marL="633079" lvl="2" indent="-257175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</a:rPr>
              <a:t>Indoor Static (</a:t>
            </a:r>
            <a:r>
              <a:rPr lang="en-US" b="1" dirty="0">
                <a:latin typeface="Eurostile" panose="020B0504020202050204" pitchFamily="34" charset="77"/>
              </a:rPr>
              <a:t>IS</a:t>
            </a:r>
            <a:r>
              <a:rPr lang="en-US" dirty="0">
                <a:latin typeface="Eurostile" panose="020B0504020202050204" pitchFamily="34" charset="77"/>
              </a:rPr>
              <a:t>)</a:t>
            </a:r>
          </a:p>
          <a:p>
            <a:pPr marL="633079" lvl="2" indent="-257175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</a:rPr>
              <a:t>Outdoor Walking (</a:t>
            </a:r>
            <a:r>
              <a:rPr lang="en-US" b="1" dirty="0">
                <a:latin typeface="Eurostile" panose="020B0504020202050204" pitchFamily="34" charset="77"/>
              </a:rPr>
              <a:t>OW</a:t>
            </a:r>
            <a:r>
              <a:rPr lang="en-US" dirty="0">
                <a:latin typeface="Eurostile" panose="020B0504020202050204" pitchFamily="34" charset="77"/>
              </a:rPr>
              <a:t>)</a:t>
            </a:r>
          </a:p>
          <a:p>
            <a:pPr marL="633079" lvl="2" indent="-257175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</a:rPr>
              <a:t>Outdoor Driving (</a:t>
            </a:r>
            <a:r>
              <a:rPr lang="en-US" b="1" dirty="0">
                <a:latin typeface="Eurostile" panose="020B0504020202050204" pitchFamily="34" charset="77"/>
              </a:rPr>
              <a:t>OD</a:t>
            </a:r>
            <a:r>
              <a:rPr lang="en-US" dirty="0">
                <a:latin typeface="Eurostile" panose="020B0504020202050204" pitchFamily="34" charset="77"/>
              </a:rPr>
              <a:t>)</a:t>
            </a:r>
          </a:p>
        </p:txBody>
      </p:sp>
      <p:pic>
        <p:nvPicPr>
          <p:cNvPr id="2" name="Google Shape;129;g145f54a530a_0_11">
            <a:extLst>
              <a:ext uri="{FF2B5EF4-FFF2-40B4-BE49-F238E27FC236}">
                <a16:creationId xmlns:a16="http://schemas.microsoft.com/office/drawing/2014/main" id="{DE70C930-5880-9C97-DE7C-A22650FAD06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33413" y="1796225"/>
            <a:ext cx="2962275" cy="215622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FA9CE01-EBC0-6DC1-87AA-6F1E96D84E86}"/>
              </a:ext>
            </a:extLst>
          </p:cNvPr>
          <p:cNvSpPr txBox="1"/>
          <p:nvPr/>
        </p:nvSpPr>
        <p:spPr>
          <a:xfrm>
            <a:off x="6143972" y="4221088"/>
            <a:ext cx="275171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07169" indent="-19288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+mj-lt"/>
              <a:buAutoNum type="alphaLcParenR"/>
            </a:pPr>
            <a:r>
              <a:rPr lang="en-US" sz="1400" b="1" dirty="0">
                <a:solidFill>
                  <a:schemeClr val="dk1"/>
                </a:solidFill>
                <a:latin typeface="Eurostile" panose="020B0504020202050204" pitchFamily="34" charset="77"/>
                <a:ea typeface="Calibri"/>
                <a:cs typeface="Calibri"/>
                <a:sym typeface="Calibri"/>
              </a:rPr>
              <a:t>R&amp;S TSMA6 scanner</a:t>
            </a:r>
          </a:p>
          <a:p>
            <a:pPr marL="207169" indent="-19288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+mj-lt"/>
              <a:buAutoNum type="alphaLcParenR"/>
            </a:pPr>
            <a:r>
              <a:rPr lang="en-US" sz="1400" b="1" dirty="0">
                <a:solidFill>
                  <a:schemeClr val="dk1"/>
                </a:solidFill>
                <a:latin typeface="Eurostile" panose="020B0504020202050204" pitchFamily="34" charset="77"/>
                <a:ea typeface="Calibri"/>
                <a:cs typeface="Calibri"/>
                <a:sym typeface="Calibri"/>
              </a:rPr>
              <a:t>GPS antenna </a:t>
            </a:r>
          </a:p>
          <a:p>
            <a:pPr marL="207169" indent="-19288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+mj-lt"/>
              <a:buAutoNum type="alphaLcParenR"/>
            </a:pPr>
            <a:r>
              <a:rPr lang="en-US" sz="1400" b="1" dirty="0">
                <a:solidFill>
                  <a:schemeClr val="dk1"/>
                </a:solidFill>
                <a:latin typeface="Eurostile" panose="020B0504020202050204" pitchFamily="34" charset="77"/>
                <a:ea typeface="Calibri"/>
                <a:cs typeface="Calibri"/>
                <a:sym typeface="Calibri"/>
              </a:rPr>
              <a:t>Commercial 5G UE</a:t>
            </a:r>
          </a:p>
          <a:p>
            <a:pPr marL="207169" indent="-19288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+mj-lt"/>
              <a:buAutoNum type="alphaLcParenR"/>
            </a:pPr>
            <a:r>
              <a:rPr lang="en-US" sz="1400" b="1" dirty="0">
                <a:solidFill>
                  <a:schemeClr val="dk1"/>
                </a:solidFill>
                <a:latin typeface="Eurostile" panose="020B0504020202050204" pitchFamily="34" charset="77"/>
                <a:ea typeface="Calibri"/>
                <a:cs typeface="Calibri"/>
                <a:sym typeface="Calibri"/>
              </a:rPr>
              <a:t>RF antenna </a:t>
            </a:r>
          </a:p>
          <a:p>
            <a:pPr marL="207169" indent="-19288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+mj-lt"/>
              <a:buAutoNum type="alphaLcParenR"/>
            </a:pPr>
            <a:r>
              <a:rPr lang="en-US" sz="1400" b="1" dirty="0">
                <a:solidFill>
                  <a:schemeClr val="dk1"/>
                </a:solidFill>
                <a:latin typeface="Eurostile" panose="020B0504020202050204" pitchFamily="34" charset="77"/>
                <a:ea typeface="Calibri"/>
                <a:cs typeface="Calibri"/>
                <a:sym typeface="Calibri"/>
              </a:rPr>
              <a:t>R&amp;S ROMES SW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4011FC-A168-B1D3-732E-654771304BA5}"/>
              </a:ext>
            </a:extLst>
          </p:cNvPr>
          <p:cNvSpPr/>
          <p:nvPr/>
        </p:nvSpPr>
        <p:spPr>
          <a:xfrm>
            <a:off x="5971756" y="1843888"/>
            <a:ext cx="2885587" cy="208651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sz="750"/>
          </a:p>
        </p:txBody>
      </p:sp>
    </p:spTree>
    <p:extLst>
      <p:ext uri="{BB962C8B-B14F-4D97-AF65-F5344CB8AC3E}">
        <p14:creationId xmlns:p14="http://schemas.microsoft.com/office/powerpoint/2010/main" val="4071572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9E7BCCF-8F56-FA71-0CBC-EC9728950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>
                <a:latin typeface="Eurostile" panose="020B0504020202050204" pitchFamily="34" charset="77"/>
              </a:rPr>
              <a:t>Passive Measurements</a:t>
            </a:r>
          </a:p>
        </p:txBody>
      </p:sp>
      <p:sp>
        <p:nvSpPr>
          <p:cNvPr id="106" name="Google Shape;106;g145f54a530a_0_0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19050" tIns="19050" rIns="19050" bIns="19050" numCol="1" anchor="t" anchorCtr="0" compatLnSpc="1">
            <a:prstTxWarp prst="textNoShape">
              <a:avLst/>
            </a:prstTxWarp>
            <a:normAutofit/>
          </a:bodyPr>
          <a:lstStyle/>
          <a:p>
            <a:pPr marL="490204" indent="-457200">
              <a:spcBef>
                <a:spcPts val="0"/>
              </a:spcBef>
              <a:buSzPts val="4480"/>
              <a:buFontTx/>
              <a:buChar char="-"/>
            </a:pPr>
            <a:r>
              <a:rPr lang="en-US" u="sng" dirty="0">
                <a:latin typeface="Eurostile" panose="020B0504020202050204" pitchFamily="34" charset="77"/>
              </a:rPr>
              <a:t>Coverage Analysis</a:t>
            </a:r>
          </a:p>
          <a:p>
            <a:pPr marL="490204" indent="-457200">
              <a:spcBef>
                <a:spcPts val="0"/>
              </a:spcBef>
              <a:buSzPts val="4480"/>
              <a:buFontTx/>
              <a:buChar char="-"/>
            </a:pPr>
            <a:endParaRPr lang="en-US" u="sng" dirty="0">
              <a:latin typeface="Eurostile" panose="020B0504020202050204" pitchFamily="34" charset="77"/>
            </a:endParaRPr>
          </a:p>
          <a:p>
            <a:pPr marL="33004" indent="0">
              <a:spcBef>
                <a:spcPts val="0"/>
              </a:spcBef>
              <a:buSzPts val="4480"/>
              <a:buNone/>
            </a:pPr>
            <a:r>
              <a:rPr lang="en-US" u="sng" dirty="0">
                <a:latin typeface="Eurostile" panose="020B0504020202050204" pitchFamily="34" charset="77"/>
              </a:rPr>
              <a:t>Dataset Features:</a:t>
            </a:r>
          </a:p>
          <a:p>
            <a:pPr marL="547354" lvl="1" indent="-342900">
              <a:spcBef>
                <a:spcPts val="0"/>
              </a:spcBef>
              <a:buSzPts val="4480"/>
              <a:buFont typeface="Arial" panose="020B0604020202020204" pitchFamily="34" charset="0"/>
              <a:buChar char="•"/>
            </a:pPr>
            <a:r>
              <a:rPr lang="en-US" b="1" dirty="0">
                <a:latin typeface="Eurostile" panose="020B0504020202050204" pitchFamily="34" charset="77"/>
              </a:rPr>
              <a:t>Spatial</a:t>
            </a:r>
            <a:r>
              <a:rPr lang="en-US" dirty="0">
                <a:latin typeface="Eurostile" panose="020B0504020202050204" pitchFamily="34" charset="77"/>
              </a:rPr>
              <a:t> (Latitude, Longitude) </a:t>
            </a:r>
          </a:p>
          <a:p>
            <a:pPr marL="547354" lvl="1" indent="-342900">
              <a:spcBef>
                <a:spcPts val="0"/>
              </a:spcBef>
              <a:buSzPts val="4480"/>
              <a:buFont typeface="Arial" panose="020B0604020202020204" pitchFamily="34" charset="0"/>
              <a:buChar char="•"/>
            </a:pPr>
            <a:r>
              <a:rPr lang="en-US" b="1" dirty="0">
                <a:latin typeface="Eurostile" panose="020B0504020202050204" pitchFamily="34" charset="77"/>
              </a:rPr>
              <a:t>Temporal</a:t>
            </a:r>
            <a:r>
              <a:rPr lang="en-US" dirty="0">
                <a:latin typeface="Eurostile" panose="020B0504020202050204" pitchFamily="34" charset="77"/>
              </a:rPr>
              <a:t> (Time, Date) </a:t>
            </a:r>
          </a:p>
          <a:p>
            <a:pPr marL="547354" lvl="1" indent="-342900">
              <a:spcBef>
                <a:spcPts val="0"/>
              </a:spcBef>
              <a:buSzPts val="4480"/>
              <a:buFont typeface="Arial" panose="020B0604020202020204" pitchFamily="34" charset="0"/>
              <a:buChar char="•"/>
            </a:pPr>
            <a:r>
              <a:rPr lang="en-US" b="1" dirty="0">
                <a:latin typeface="Eurostile" panose="020B0504020202050204" pitchFamily="34" charset="77"/>
              </a:rPr>
              <a:t>Carrier frequency and cell identifiers</a:t>
            </a:r>
          </a:p>
          <a:p>
            <a:pPr marL="547354" lvl="1" indent="-342900">
              <a:spcBef>
                <a:spcPts val="0"/>
              </a:spcBef>
              <a:buSzPts val="4480"/>
              <a:buFont typeface="Arial" panose="020B0604020202020204" pitchFamily="34" charset="0"/>
              <a:buChar char="•"/>
            </a:pPr>
            <a:r>
              <a:rPr lang="en-US" b="1" dirty="0">
                <a:latin typeface="Eurostile" panose="020B0504020202050204" pitchFamily="34" charset="77"/>
              </a:rPr>
              <a:t>Signal strength and quality </a:t>
            </a:r>
            <a:r>
              <a:rPr lang="en-US" dirty="0">
                <a:latin typeface="Eurostile" panose="020B0504020202050204" pitchFamily="34" charset="77"/>
              </a:rPr>
              <a:t>indicators </a:t>
            </a:r>
          </a:p>
          <a:p>
            <a:pPr marL="947404" lvl="2" indent="-342900">
              <a:spcBef>
                <a:spcPts val="0"/>
              </a:spcBef>
              <a:buSzPts val="4480"/>
              <a:buFont typeface="Arial" panose="020B0604020202020204" pitchFamily="34" charset="0"/>
              <a:buChar char="•"/>
            </a:pPr>
            <a:r>
              <a:rPr lang="en-US" sz="2400" b="1" dirty="0">
                <a:latin typeface="Eurostile" panose="020B0504020202050204" pitchFamily="34" charset="77"/>
              </a:rPr>
              <a:t>(SS-)RSRP</a:t>
            </a:r>
            <a:r>
              <a:rPr lang="en-US" sz="2400" dirty="0">
                <a:latin typeface="Eurostile" panose="020B0504020202050204" pitchFamily="34" charset="77"/>
              </a:rPr>
              <a:t>, </a:t>
            </a:r>
            <a:r>
              <a:rPr lang="en-US" sz="2400" b="1" dirty="0">
                <a:latin typeface="Eurostile" panose="020B0504020202050204" pitchFamily="34" charset="77"/>
              </a:rPr>
              <a:t>(SS-)RSRQ</a:t>
            </a:r>
            <a:r>
              <a:rPr lang="en-US" sz="2400" dirty="0">
                <a:latin typeface="Eurostile" panose="020B0504020202050204" pitchFamily="34" charset="77"/>
              </a:rPr>
              <a:t>, etc.</a:t>
            </a:r>
          </a:p>
          <a:p>
            <a:pPr marL="204454" lvl="1" indent="0">
              <a:spcBef>
                <a:spcPts val="0"/>
              </a:spcBef>
              <a:buSzPts val="4480"/>
              <a:buNone/>
            </a:pPr>
            <a:endParaRPr lang="en-US" dirty="0">
              <a:latin typeface="Eurostile" panose="020B0504020202050204" pitchFamily="34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9BA5107-5191-7364-6854-2B17B1F56F83}"/>
              </a:ext>
            </a:extLst>
          </p:cNvPr>
          <p:cNvSpPr txBox="1"/>
          <p:nvPr/>
        </p:nvSpPr>
        <p:spPr>
          <a:xfrm>
            <a:off x="251520" y="6241504"/>
            <a:ext cx="457526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latin typeface="Eurostile" panose="020B0504020202050204" pitchFamily="34" charset="77"/>
                <a:hlinkClick r:id="rId3"/>
              </a:rPr>
              <a:t>https://zenodo.org/record/7026073#.YwkNi-%20xBy3I</a:t>
            </a:r>
            <a:r>
              <a:rPr lang="en-GB" sz="1200" dirty="0">
                <a:latin typeface="Eurostile" panose="020B0504020202050204" pitchFamily="34" charset="77"/>
              </a:rPr>
              <a:t> </a:t>
            </a:r>
            <a:endParaRPr lang="en-NO" sz="1200" dirty="0">
              <a:latin typeface="Eurostile" panose="020B050402020205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835846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9E7BCCF-8F56-FA71-0CBC-EC9728950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>
                <a:latin typeface="Eurostile" panose="020B0504020202050204" pitchFamily="34" charset="77"/>
              </a:rPr>
              <a:t>Active Measurements</a:t>
            </a:r>
          </a:p>
        </p:txBody>
      </p:sp>
      <p:sp>
        <p:nvSpPr>
          <p:cNvPr id="106" name="Google Shape;106;g145f54a530a_0_0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19050" tIns="19050" rIns="19050" bIns="19050" numCol="1" anchor="t" anchorCtr="0" compatLnSpc="1">
            <a:prstTxWarp prst="textNoShape">
              <a:avLst/>
            </a:prstTxWarp>
            <a:normAutofit/>
          </a:bodyPr>
          <a:lstStyle/>
          <a:p>
            <a:pPr marL="290179" indent="-257175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dirty="0" err="1">
                <a:latin typeface="Eurostile" panose="020B0504020202050204" pitchFamily="34" charset="77"/>
              </a:rPr>
              <a:t>Speedtest</a:t>
            </a:r>
            <a:r>
              <a:rPr lang="en-US" dirty="0">
                <a:latin typeface="Eurostile" panose="020B0504020202050204" pitchFamily="34" charset="77"/>
              </a:rPr>
              <a:t> (</a:t>
            </a:r>
            <a:r>
              <a:rPr lang="en-US" b="1" dirty="0" err="1">
                <a:latin typeface="Eurostile" panose="020B0504020202050204" pitchFamily="34" charset="77"/>
              </a:rPr>
              <a:t>eMBB</a:t>
            </a:r>
            <a:r>
              <a:rPr lang="en-US" dirty="0">
                <a:latin typeface="Eurostile" panose="020B0504020202050204" pitchFamily="34" charset="77"/>
              </a:rPr>
              <a:t>) and real-time online gaming (</a:t>
            </a:r>
            <a:r>
              <a:rPr lang="en-US" b="1" dirty="0">
                <a:latin typeface="Eurostile" panose="020B0504020202050204" pitchFamily="34" charset="77"/>
              </a:rPr>
              <a:t>URLCC</a:t>
            </a:r>
            <a:r>
              <a:rPr lang="en-US" dirty="0">
                <a:latin typeface="Eurostile" panose="020B0504020202050204" pitchFamily="34" charset="77"/>
              </a:rPr>
              <a:t>) sessions*</a:t>
            </a:r>
          </a:p>
          <a:p>
            <a:pPr marL="290179" indent="-257175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endParaRPr lang="en-US" dirty="0">
              <a:latin typeface="Eurostile" panose="020B0504020202050204" pitchFamily="34" charset="77"/>
            </a:endParaRPr>
          </a:p>
          <a:p>
            <a:pPr marL="290179" indent="-257175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</a:rPr>
              <a:t>Dataset Features</a:t>
            </a:r>
          </a:p>
          <a:p>
            <a:pPr marL="461629" lvl="1" indent="-257175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</a:rPr>
              <a:t>DL/UL Throughput</a:t>
            </a:r>
          </a:p>
          <a:p>
            <a:pPr marL="461629" lvl="1" indent="-257175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</a:rPr>
              <a:t>Median RTT</a:t>
            </a:r>
          </a:p>
          <a:p>
            <a:pPr marL="461629" lvl="1" indent="-257175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</a:rPr>
              <a:t>Packet delay variation (PDV)</a:t>
            </a:r>
          </a:p>
          <a:p>
            <a:pPr marL="461629" lvl="1" indent="-257175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</a:rPr>
              <a:t>Missed Packet Percentage (PLR) </a:t>
            </a:r>
          </a:p>
          <a:p>
            <a:pPr marL="461629" lvl="1" indent="-257175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i="1" dirty="0" err="1">
                <a:latin typeface="Eurostile" panose="020B0504020202050204" pitchFamily="34" charset="77"/>
              </a:rPr>
              <a:t>i</a:t>
            </a:r>
            <a:r>
              <a:rPr lang="en-US" i="1" dirty="0">
                <a:latin typeface="Eurostile" panose="020B0504020202050204" pitchFamily="34" charset="77"/>
              </a:rPr>
              <a:t>-score </a:t>
            </a:r>
            <a:r>
              <a:rPr lang="en-US" dirty="0">
                <a:latin typeface="Eurostile" panose="020B0504020202050204" pitchFamily="34" charset="77"/>
              </a:rPr>
              <a:t>= 𝑠𝑐𝑜𝑟𝑒</a:t>
            </a:r>
            <a:r>
              <a:rPr lang="en-US" baseline="-25000" dirty="0">
                <a:latin typeface="Eurostile" panose="020B0504020202050204" pitchFamily="34" charset="77"/>
              </a:rPr>
              <a:t>𝑙𝑎𝑡𝑒𝑛𝑐𝑦 </a:t>
            </a:r>
            <a:r>
              <a:rPr lang="en-US" dirty="0">
                <a:latin typeface="Eurostile" panose="020B0504020202050204" pitchFamily="34" charset="77"/>
              </a:rPr>
              <a:t>× 𝑠𝑐𝑜𝑟𝑒</a:t>
            </a:r>
            <a:r>
              <a:rPr lang="en-US" baseline="-25000" dirty="0">
                <a:latin typeface="Eurostile" panose="020B0504020202050204" pitchFamily="34" charset="77"/>
              </a:rPr>
              <a:t>𝑃𝐷𝑉 </a:t>
            </a:r>
            <a:r>
              <a:rPr lang="en-US" dirty="0">
                <a:latin typeface="Eurostile" panose="020B0504020202050204" pitchFamily="34" charset="77"/>
              </a:rPr>
              <a:t>× 𝑠𝑐𝑜𝑟𝑒</a:t>
            </a:r>
            <a:r>
              <a:rPr lang="en-US" baseline="-25000" dirty="0">
                <a:latin typeface="Eurostile" panose="020B0504020202050204" pitchFamily="34" charset="77"/>
              </a:rPr>
              <a:t>𝑃𝐿𝑅 </a:t>
            </a:r>
            <a:r>
              <a:rPr lang="en-US" dirty="0">
                <a:latin typeface="Eurostile" panose="020B0504020202050204" pitchFamily="34" charset="77"/>
              </a:rPr>
              <a:t>× 100%</a:t>
            </a:r>
          </a:p>
        </p:txBody>
      </p:sp>
    </p:spTree>
    <p:extLst>
      <p:ext uri="{BB962C8B-B14F-4D97-AF65-F5344CB8AC3E}">
        <p14:creationId xmlns:p14="http://schemas.microsoft.com/office/powerpoint/2010/main" val="2365693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9E7BCCF-8F56-FA71-0CBC-EC9728950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>
                <a:latin typeface="Eurostile" panose="020B0504020202050204" pitchFamily="34" charset="77"/>
              </a:rPr>
              <a:t>Network Deployment</a:t>
            </a:r>
          </a:p>
        </p:txBody>
      </p:sp>
      <p:sp>
        <p:nvSpPr>
          <p:cNvPr id="106" name="Google Shape;106;g145f54a530a_0_0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19050" tIns="19050" rIns="19050" bIns="19050" numCol="1" anchor="t" anchorCtr="0" compatLnSpc="1">
            <a:prstTxWarp prst="textNoShape">
              <a:avLst/>
            </a:prstTxWarp>
            <a:normAutofit/>
          </a:bodyPr>
          <a:lstStyle/>
          <a:p>
            <a:pPr marL="547354" indent="-51435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Density</a:t>
            </a:r>
          </a:p>
          <a:p>
            <a:pPr marL="661654" lvl="1" indent="-4572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</a:rPr>
              <a:t>4G: 313 (</a:t>
            </a:r>
            <a:r>
              <a:rPr lang="en-US" b="1" dirty="0">
                <a:latin typeface="Eurostile" panose="020B0504020202050204" pitchFamily="34" charset="77"/>
              </a:rPr>
              <a:t>Op</a:t>
            </a:r>
            <a:r>
              <a:rPr lang="en-US" b="1" baseline="-25000" dirty="0">
                <a:latin typeface="Eurostile" panose="020B0504020202050204" pitchFamily="34" charset="77"/>
              </a:rPr>
              <a:t>1</a:t>
            </a:r>
            <a:r>
              <a:rPr lang="en-US" dirty="0">
                <a:latin typeface="Eurostile" panose="020B0504020202050204" pitchFamily="34" charset="77"/>
              </a:rPr>
              <a:t>) and 407 (</a:t>
            </a:r>
            <a:r>
              <a:rPr lang="en-US" b="1" dirty="0">
                <a:latin typeface="Eurostile" panose="020B0504020202050204" pitchFamily="34" charset="77"/>
              </a:rPr>
              <a:t>Op</a:t>
            </a:r>
            <a:r>
              <a:rPr lang="en-US" b="1" baseline="-25000" dirty="0">
                <a:latin typeface="Eurostile" panose="020B0504020202050204" pitchFamily="34" charset="77"/>
              </a:rPr>
              <a:t>2</a:t>
            </a:r>
            <a:r>
              <a:rPr lang="en-US" dirty="0">
                <a:latin typeface="Eurostile" panose="020B0504020202050204" pitchFamily="34" charset="77"/>
              </a:rPr>
              <a:t>) </a:t>
            </a:r>
          </a:p>
          <a:p>
            <a:pPr marL="661654" lvl="1" indent="-4572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</a:rPr>
              <a:t>5G: 162 (</a:t>
            </a:r>
            <a:r>
              <a:rPr lang="en-US" b="1" dirty="0">
                <a:latin typeface="Eurostile" panose="020B0504020202050204" pitchFamily="34" charset="77"/>
              </a:rPr>
              <a:t>Op</a:t>
            </a:r>
            <a:r>
              <a:rPr lang="en-US" b="1" baseline="-25000" dirty="0">
                <a:latin typeface="Eurostile" panose="020B0504020202050204" pitchFamily="34" charset="77"/>
              </a:rPr>
              <a:t>1</a:t>
            </a:r>
            <a:r>
              <a:rPr lang="en-US" dirty="0">
                <a:latin typeface="Eurostile" panose="020B0504020202050204" pitchFamily="34" charset="77"/>
              </a:rPr>
              <a:t>) and 158 (</a:t>
            </a:r>
            <a:r>
              <a:rPr lang="en-US" b="1" dirty="0">
                <a:latin typeface="Eurostile" panose="020B0504020202050204" pitchFamily="34" charset="77"/>
              </a:rPr>
              <a:t>Op</a:t>
            </a:r>
            <a:r>
              <a:rPr lang="en-US" b="1" baseline="-25000" dirty="0">
                <a:latin typeface="Eurostile" panose="020B0504020202050204" pitchFamily="34" charset="77"/>
              </a:rPr>
              <a:t>2</a:t>
            </a:r>
            <a:r>
              <a:rPr lang="en-US" dirty="0">
                <a:latin typeface="Eurostile" panose="020B0504020202050204" pitchFamily="34" charset="77"/>
              </a:rPr>
              <a:t>) </a:t>
            </a:r>
          </a:p>
          <a:p>
            <a:pPr marL="547354" indent="-51435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latin typeface="Eurostile" panose="020B0504020202050204" pitchFamily="34" charset="77"/>
              </a:rPr>
              <a:t>SSB beamforming strategies</a:t>
            </a:r>
          </a:p>
          <a:p>
            <a:pPr marL="661654" lvl="1" indent="-4572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</a:rPr>
              <a:t>Op1: No beamforming</a:t>
            </a:r>
          </a:p>
          <a:p>
            <a:pPr marL="661654" lvl="1" indent="-4572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Eurostile" panose="020B0504020202050204" pitchFamily="34" charset="77"/>
              </a:rPr>
              <a:t>Op2: Up to 8 SSB beams</a:t>
            </a:r>
          </a:p>
          <a:p>
            <a:pPr marL="661654" lvl="1" indent="-45720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endParaRPr lang="en-US" dirty="0">
              <a:latin typeface="Eurostile" panose="020B0504020202050204" pitchFamily="34" charset="77"/>
            </a:endParaRPr>
          </a:p>
          <a:p>
            <a:pPr marL="547354" indent="-51435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endParaRPr lang="en-US" sz="2400" dirty="0">
              <a:latin typeface="Eurostile" panose="020B0504020202050204" pitchFamily="34" charset="77"/>
            </a:endParaRPr>
          </a:p>
          <a:p>
            <a:pPr marL="547354" indent="-51435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endParaRPr lang="en-US" sz="2400" dirty="0">
              <a:latin typeface="Eurostile" panose="020B0504020202050204" pitchFamily="34" charset="77"/>
            </a:endParaRPr>
          </a:p>
          <a:p>
            <a:pPr marL="547354" indent="-51435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endParaRPr lang="en-US" sz="2400" dirty="0">
              <a:latin typeface="Eurostile" panose="020B0504020202050204" pitchFamily="34" charset="77"/>
            </a:endParaRPr>
          </a:p>
        </p:txBody>
      </p:sp>
      <p:pic>
        <p:nvPicPr>
          <p:cNvPr id="6" name="Picture 5" descr="Map&#10;&#10;Description automatically generated">
            <a:extLst>
              <a:ext uri="{FF2B5EF4-FFF2-40B4-BE49-F238E27FC236}">
                <a16:creationId xmlns:a16="http://schemas.microsoft.com/office/drawing/2014/main" id="{C44E5BA9-AE92-91EC-35FB-3BA54C6278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0349" y="2125266"/>
            <a:ext cx="3293422" cy="24691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0ED6976-4715-CFEE-DB4E-E20EE16F32BF}"/>
              </a:ext>
            </a:extLst>
          </p:cNvPr>
          <p:cNvSpPr txBox="1"/>
          <p:nvPr/>
        </p:nvSpPr>
        <p:spPr>
          <a:xfrm>
            <a:off x="5358545" y="4594417"/>
            <a:ext cx="457200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3004">
              <a:spcBef>
                <a:spcPts val="0"/>
              </a:spcBef>
              <a:buSzPts val="4480"/>
            </a:pPr>
            <a:r>
              <a:rPr lang="en-US" sz="1500" dirty="0">
                <a:latin typeface="Eurostile" panose="020B0504020202050204" pitchFamily="34" charset="77"/>
              </a:rPr>
              <a:t>MNOs using ≅30% of the available PCIs for 5G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8FCEA90-4068-457E-FD90-4EC2D16446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325" y="4533598"/>
            <a:ext cx="3518887" cy="232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365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9E7BCCF-8F56-FA71-0CBC-EC9728950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>
                <a:latin typeface="Eurostile" panose="020B0504020202050204" pitchFamily="34" charset="77"/>
              </a:rPr>
              <a:t>Radio Coverage - 4G</a:t>
            </a:r>
          </a:p>
        </p:txBody>
      </p:sp>
      <p:sp>
        <p:nvSpPr>
          <p:cNvPr id="106" name="Google Shape;106;g145f54a530a_0_0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19050" tIns="19050" rIns="19050" bIns="19050" numCol="1" anchor="t" anchorCtr="0" compatLnSpc="1">
            <a:prstTxWarp prst="textNoShape">
              <a:avLst/>
            </a:prstTxWarp>
            <a:normAutofit/>
          </a:bodyPr>
          <a:lstStyle/>
          <a:p>
            <a:pPr marL="461629" lvl="1" indent="-257175">
              <a:spcBef>
                <a:spcPts val="0"/>
              </a:spcBef>
              <a:buSzPts val="4480"/>
              <a:buFont typeface="Arial" panose="020B0604020202020204" pitchFamily="34" charset="0"/>
              <a:buChar char="•"/>
            </a:pPr>
            <a:endParaRPr lang="en-US" dirty="0">
              <a:latin typeface="Eurostile" panose="020B0504020202050204" pitchFamily="34" charset="77"/>
            </a:endParaRPr>
          </a:p>
          <a:p>
            <a:pPr marL="33004" indent="0">
              <a:spcBef>
                <a:spcPts val="0"/>
              </a:spcBef>
              <a:buSzPts val="4480"/>
              <a:buNone/>
            </a:pPr>
            <a:endParaRPr lang="en-US" dirty="0">
              <a:latin typeface="Eurostile" panose="020B0504020202050204" pitchFamily="34" charset="77"/>
            </a:endParaRPr>
          </a:p>
          <a:p>
            <a:pPr marL="33004" indent="0">
              <a:spcBef>
                <a:spcPts val="0"/>
              </a:spcBef>
              <a:buSzPts val="4480"/>
              <a:buNone/>
            </a:pPr>
            <a:endParaRPr lang="en-US" dirty="0">
              <a:latin typeface="Eurostile" panose="020B0504020202050204" pitchFamily="34" charset="77"/>
            </a:endParaRPr>
          </a:p>
          <a:p>
            <a:pPr marL="33004" indent="0">
              <a:spcBef>
                <a:spcPts val="0"/>
              </a:spcBef>
              <a:buSzPts val="4480"/>
              <a:buNone/>
            </a:pPr>
            <a:endParaRPr lang="en-US" dirty="0">
              <a:latin typeface="Eurostile" panose="020B0504020202050204" pitchFamily="34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F51EDF-07A2-9D24-C650-D7F98CAD99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2762" y="2115987"/>
            <a:ext cx="6408712" cy="384522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33720C3-3CBF-F4EF-CF51-369C8ED614E6}"/>
              </a:ext>
            </a:extLst>
          </p:cNvPr>
          <p:cNvSpPr txBox="1"/>
          <p:nvPr/>
        </p:nvSpPr>
        <p:spPr>
          <a:xfrm>
            <a:off x="1392526" y="1839796"/>
            <a:ext cx="6977171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3004">
              <a:spcBef>
                <a:spcPts val="0"/>
              </a:spcBef>
              <a:buSzPts val="4480"/>
            </a:pPr>
            <a:r>
              <a:rPr lang="en-US" sz="1500" dirty="0">
                <a:latin typeface="Eurostile" panose="020B0504020202050204" pitchFamily="34" charset="77"/>
              </a:rPr>
              <a:t>Radio coverage is defined as the </a:t>
            </a:r>
            <a:r>
              <a:rPr lang="en-US" sz="1500" b="1" dirty="0">
                <a:latin typeface="Eurostile" panose="020B0504020202050204" pitchFamily="34" charset="77"/>
              </a:rPr>
              <a:t>highest (SS-)RSRP among all detected PCIs.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9F0A85C-A466-4F2A-7157-A1793BDD73A7}"/>
              </a:ext>
            </a:extLst>
          </p:cNvPr>
          <p:cNvSpPr txBox="1"/>
          <p:nvPr/>
        </p:nvSpPr>
        <p:spPr>
          <a:xfrm>
            <a:off x="1109460" y="6096000"/>
            <a:ext cx="66263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LinLibertineT"/>
              </a:rPr>
              <a:t>D</a:t>
            </a:r>
            <a:r>
              <a:rPr lang="en-GB" sz="2000" dirty="0">
                <a:effectLst/>
                <a:latin typeface="LinLibertineT"/>
              </a:rPr>
              <a:t>ecreasing pattern for RSRP as the frequency increases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897461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>
          <a:extLst>
            <a:ext uri="{FF2B5EF4-FFF2-40B4-BE49-F238E27FC236}">
              <a16:creationId xmlns:a16="http://schemas.microsoft.com/office/drawing/2014/main" id="{C1AFE78D-DA5B-9D55-5571-F3133B471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02B57BC-5D9C-B906-90F1-ECC73C8DF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>
                <a:latin typeface="Eurostile" panose="020B0504020202050204" pitchFamily="34" charset="77"/>
              </a:rPr>
              <a:t>Radio Coverage - 4G</a:t>
            </a:r>
          </a:p>
        </p:txBody>
      </p:sp>
      <p:sp>
        <p:nvSpPr>
          <p:cNvPr id="106" name="Google Shape;106;g145f54a530a_0_0">
            <a:extLst>
              <a:ext uri="{FF2B5EF4-FFF2-40B4-BE49-F238E27FC236}">
                <a16:creationId xmlns:a16="http://schemas.microsoft.com/office/drawing/2014/main" id="{3B723E90-4ECC-18C2-4735-C0C692C4C0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19050" tIns="19050" rIns="19050" bIns="19050" numCol="1" anchor="t" anchorCtr="0" compatLnSpc="1">
            <a:prstTxWarp prst="textNoShape">
              <a:avLst/>
            </a:prstTxWarp>
            <a:normAutofit/>
          </a:bodyPr>
          <a:lstStyle/>
          <a:p>
            <a:pPr marL="461629" lvl="1" indent="-257175">
              <a:spcBef>
                <a:spcPts val="0"/>
              </a:spcBef>
              <a:buSzPts val="4480"/>
              <a:buFont typeface="Arial" panose="020B0604020202020204" pitchFamily="34" charset="0"/>
              <a:buChar char="•"/>
            </a:pPr>
            <a:endParaRPr lang="en-US" dirty="0">
              <a:latin typeface="Eurostile" panose="020B0504020202050204" pitchFamily="34" charset="77"/>
            </a:endParaRPr>
          </a:p>
          <a:p>
            <a:pPr marL="33004" indent="0">
              <a:spcBef>
                <a:spcPts val="0"/>
              </a:spcBef>
              <a:buSzPts val="4480"/>
              <a:buNone/>
            </a:pPr>
            <a:endParaRPr lang="en-US" dirty="0">
              <a:latin typeface="Eurostile" panose="020B0504020202050204" pitchFamily="34" charset="77"/>
            </a:endParaRPr>
          </a:p>
          <a:p>
            <a:pPr marL="33004" indent="0">
              <a:spcBef>
                <a:spcPts val="0"/>
              </a:spcBef>
              <a:buSzPts val="4480"/>
              <a:buNone/>
            </a:pPr>
            <a:endParaRPr lang="en-US" dirty="0">
              <a:latin typeface="Eurostile" panose="020B0504020202050204" pitchFamily="34" charset="77"/>
            </a:endParaRPr>
          </a:p>
          <a:p>
            <a:pPr marL="33004" indent="0">
              <a:spcBef>
                <a:spcPts val="0"/>
              </a:spcBef>
              <a:buSzPts val="4480"/>
              <a:buNone/>
            </a:pPr>
            <a:endParaRPr lang="en-US" dirty="0">
              <a:latin typeface="Eurostile" panose="020B0504020202050204" pitchFamily="34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9CF77FC-D12C-A592-CDEF-FF07F0FC51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282" y="2494271"/>
            <a:ext cx="5469998" cy="328199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7B6F019-C708-B5BC-C262-7370B1667D1A}"/>
              </a:ext>
            </a:extLst>
          </p:cNvPr>
          <p:cNvSpPr txBox="1"/>
          <p:nvPr/>
        </p:nvSpPr>
        <p:spPr>
          <a:xfrm>
            <a:off x="1392526" y="1839796"/>
            <a:ext cx="6977171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3004">
              <a:spcBef>
                <a:spcPts val="0"/>
              </a:spcBef>
              <a:buSzPts val="4480"/>
            </a:pPr>
            <a:r>
              <a:rPr lang="en-US" sz="1500" dirty="0">
                <a:latin typeface="Eurostile" panose="020B0504020202050204" pitchFamily="34" charset="77"/>
              </a:rPr>
              <a:t>Radio coverage is defined as the </a:t>
            </a:r>
            <a:r>
              <a:rPr lang="en-US" sz="1500" b="1" dirty="0">
                <a:latin typeface="Eurostile" panose="020B0504020202050204" pitchFamily="34" charset="77"/>
              </a:rPr>
              <a:t>highest (SS-)RSRP among all detected PCIs.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19233E-C59D-1B12-506F-BBE51FDC92C8}"/>
              </a:ext>
            </a:extLst>
          </p:cNvPr>
          <p:cNvSpPr txBox="1"/>
          <p:nvPr/>
        </p:nvSpPr>
        <p:spPr>
          <a:xfrm>
            <a:off x="564442" y="5862938"/>
            <a:ext cx="76799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effectLst/>
                <a:latin typeface="LinLibertineT"/>
              </a:rPr>
              <a:t>6</a:t>
            </a:r>
            <a:r>
              <a:rPr lang="en-GB" sz="2000" dirty="0">
                <a:effectLst/>
                <a:latin typeface="LibertineMathMI"/>
              </a:rPr>
              <a:t>.</a:t>
            </a:r>
            <a:r>
              <a:rPr lang="en-GB" sz="2000" dirty="0">
                <a:effectLst/>
                <a:latin typeface="LinLibertineT"/>
              </a:rPr>
              <a:t>6 dB difference for SS-RSRP in OD in </a:t>
            </a:r>
            <a:r>
              <a:rPr lang="en-GB" sz="2000" dirty="0" err="1">
                <a:effectLst/>
                <a:latin typeface="LinLibertineT"/>
              </a:rPr>
              <a:t>favor</a:t>
            </a:r>
            <a:r>
              <a:rPr lang="en-GB" sz="2000" dirty="0">
                <a:effectLst/>
                <a:latin typeface="LinLibertineT"/>
              </a:rPr>
              <a:t> of </a:t>
            </a:r>
            <a:r>
              <a:rPr lang="en-GB" sz="2000" dirty="0">
                <a:effectLst/>
                <a:latin typeface="LibertineMathMI"/>
              </a:rPr>
              <a:t>Op2,</a:t>
            </a:r>
            <a:r>
              <a:rPr lang="en-GB" sz="2000" dirty="0">
                <a:effectLst/>
                <a:latin typeface="LinLibertineT"/>
              </a:rPr>
              <a:t> which ties back to the use of SSB beamforming 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116544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9E7BCCF-8F56-FA71-0CBC-EC9728950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>
                <a:latin typeface="Eurostile" panose="020B0504020202050204" pitchFamily="34" charset="77"/>
              </a:rPr>
              <a:t>Speedtest Downlink (DL) Throughput</a:t>
            </a:r>
          </a:p>
        </p:txBody>
      </p:sp>
      <p:sp>
        <p:nvSpPr>
          <p:cNvPr id="106" name="Google Shape;106;g145f54a530a_0_0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19050" tIns="19050" rIns="19050" bIns="19050" numCol="1" anchor="t" anchorCtr="0" compatLnSpc="1">
            <a:prstTxWarp prst="textNoShape">
              <a:avLst/>
            </a:prstTxWarp>
            <a:normAutofit/>
          </a:bodyPr>
          <a:lstStyle/>
          <a:p>
            <a:pPr marL="461629" lvl="1" indent="-257175">
              <a:spcBef>
                <a:spcPts val="0"/>
              </a:spcBef>
              <a:buSzPts val="4480"/>
              <a:buFont typeface="Arial" panose="020B0604020202020204" pitchFamily="34" charset="0"/>
              <a:buChar char="•"/>
            </a:pPr>
            <a:endParaRPr lang="en-US" dirty="0">
              <a:latin typeface="Eurostile" panose="020B0504020202050204" pitchFamily="34" charset="77"/>
            </a:endParaRPr>
          </a:p>
          <a:p>
            <a:pPr marL="33004" indent="0">
              <a:spcBef>
                <a:spcPts val="0"/>
              </a:spcBef>
              <a:buSzPts val="4480"/>
              <a:buNone/>
            </a:pPr>
            <a:endParaRPr lang="en-US" dirty="0">
              <a:latin typeface="Eurostile" panose="020B0504020202050204" pitchFamily="34" charset="77"/>
            </a:endParaRPr>
          </a:p>
          <a:p>
            <a:pPr marL="33004" indent="0">
              <a:spcBef>
                <a:spcPts val="0"/>
              </a:spcBef>
              <a:buSzPts val="4480"/>
              <a:buNone/>
            </a:pPr>
            <a:endParaRPr lang="en-US" dirty="0">
              <a:latin typeface="Eurostile" panose="020B0504020202050204" pitchFamily="34" charset="77"/>
            </a:endParaRPr>
          </a:p>
          <a:p>
            <a:pPr marL="33004" indent="0">
              <a:spcBef>
                <a:spcPts val="0"/>
              </a:spcBef>
              <a:buSzPts val="4480"/>
              <a:buNone/>
            </a:pPr>
            <a:endParaRPr lang="en-US" dirty="0">
              <a:latin typeface="Eurostile" panose="020B0504020202050204" pitchFamily="34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BB3FCB5-3BDB-2E61-B2DE-BFA54AF8A0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0267" y="2125267"/>
            <a:ext cx="5902794" cy="29513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8C009B-220E-9038-BD1E-951FCDC23C5E}"/>
              </a:ext>
            </a:extLst>
          </p:cNvPr>
          <p:cNvSpPr txBox="1"/>
          <p:nvPr/>
        </p:nvSpPr>
        <p:spPr>
          <a:xfrm>
            <a:off x="1719696" y="5177866"/>
            <a:ext cx="61358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4473" indent="-321469">
              <a:spcBef>
                <a:spcPts val="0"/>
              </a:spcBef>
              <a:buSzPts val="4480"/>
            </a:pPr>
            <a:r>
              <a:rPr lang="en-US" dirty="0">
                <a:latin typeface="+mn-lt"/>
              </a:rPr>
              <a:t>DL throughput </a:t>
            </a:r>
            <a:r>
              <a:rPr lang="en-US" b="1" dirty="0">
                <a:latin typeface="+mn-lt"/>
              </a:rPr>
              <a:t>decrease</a:t>
            </a:r>
            <a:r>
              <a:rPr lang="en-US" dirty="0">
                <a:latin typeface="+mn-lt"/>
              </a:rPr>
              <a:t> as the propagation conditions change (OW/OD)</a:t>
            </a:r>
          </a:p>
          <a:p>
            <a:pPr marL="354473" indent="-321469">
              <a:buSzPts val="4480"/>
            </a:pPr>
            <a:r>
              <a:rPr lang="en-US" b="1" dirty="0">
                <a:latin typeface="+mn-lt"/>
              </a:rPr>
              <a:t>NSA handover events </a:t>
            </a:r>
            <a:r>
              <a:rPr lang="en-US" dirty="0">
                <a:latin typeface="+mn-lt"/>
              </a:rPr>
              <a:t>can have a significant </a:t>
            </a:r>
            <a:r>
              <a:rPr lang="en-US" b="1" dirty="0">
                <a:latin typeface="+mn-lt"/>
              </a:rPr>
              <a:t>negative</a:t>
            </a:r>
            <a:r>
              <a:rPr lang="en-US" dirty="0">
                <a:latin typeface="+mn-lt"/>
              </a:rPr>
              <a:t> effect in throughput </a:t>
            </a:r>
          </a:p>
        </p:txBody>
      </p:sp>
    </p:spTree>
    <p:extLst>
      <p:ext uri="{BB962C8B-B14F-4D97-AF65-F5344CB8AC3E}">
        <p14:creationId xmlns:p14="http://schemas.microsoft.com/office/powerpoint/2010/main" val="4099632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9E7BCCF-8F56-FA71-0CBC-EC9728950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Eurostile" panose="020B0504020202050204" pitchFamily="34" charset="77"/>
              </a:rPr>
              <a:t>Deployment Strategies for Dual Connectivity (DC)</a:t>
            </a:r>
            <a:endParaRPr lang="en-NO" dirty="0">
              <a:latin typeface="Eurostile" panose="020B0504020202050204" pitchFamily="34" charset="77"/>
            </a:endParaRPr>
          </a:p>
        </p:txBody>
      </p:sp>
      <p:sp>
        <p:nvSpPr>
          <p:cNvPr id="106" name="Google Shape;106;g145f54a530a_0_0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19050" tIns="19050" rIns="19050" bIns="19050" numCol="1" anchor="t" anchorCtr="0" compatLnSpc="1">
            <a:prstTxWarp prst="textNoShape">
              <a:avLst/>
            </a:prstTxWarp>
            <a:normAutofit/>
          </a:bodyPr>
          <a:lstStyle/>
          <a:p>
            <a:pPr marL="461629" lvl="1" indent="-257175">
              <a:spcBef>
                <a:spcPts val="0"/>
              </a:spcBef>
              <a:buSzPts val="4480"/>
              <a:buFont typeface="Arial" panose="020B0604020202020204" pitchFamily="34" charset="0"/>
              <a:buChar char="•"/>
            </a:pPr>
            <a:endParaRPr lang="en-US" dirty="0">
              <a:latin typeface="Eurostile" panose="020B0504020202050204" pitchFamily="34" charset="77"/>
            </a:endParaRPr>
          </a:p>
          <a:p>
            <a:pPr marL="33004" indent="0">
              <a:spcBef>
                <a:spcPts val="0"/>
              </a:spcBef>
              <a:buSzPts val="4480"/>
              <a:buNone/>
            </a:pPr>
            <a:endParaRPr lang="en-US" dirty="0">
              <a:latin typeface="Eurostile" panose="020B0504020202050204" pitchFamily="34" charset="77"/>
            </a:endParaRPr>
          </a:p>
          <a:p>
            <a:pPr marL="33004" indent="0">
              <a:spcBef>
                <a:spcPts val="0"/>
              </a:spcBef>
              <a:buSzPts val="4480"/>
              <a:buNone/>
            </a:pPr>
            <a:endParaRPr lang="en-US" dirty="0">
              <a:latin typeface="Eurostile" panose="020B0504020202050204" pitchFamily="34" charset="77"/>
            </a:endParaRPr>
          </a:p>
          <a:p>
            <a:pPr marL="33004" indent="0">
              <a:spcBef>
                <a:spcPts val="0"/>
              </a:spcBef>
              <a:buSzPts val="4480"/>
              <a:buNone/>
            </a:pPr>
            <a:endParaRPr lang="en-US" dirty="0">
              <a:latin typeface="Eurostile" panose="020B0504020202050204" pitchFamily="34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2E6EB0C-4B24-BA21-33F9-3444BF93C7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227" y="2119427"/>
            <a:ext cx="3244395" cy="34606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83CBE47-1DE1-676D-FAC9-11438BA904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6264" y="2127877"/>
            <a:ext cx="3244395" cy="34606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F32A6D9-C6AF-AF30-E86C-391D6EA7A3B0}"/>
              </a:ext>
            </a:extLst>
          </p:cNvPr>
          <p:cNvSpPr txBox="1"/>
          <p:nvPr/>
        </p:nvSpPr>
        <p:spPr>
          <a:xfrm>
            <a:off x="2331393" y="5613202"/>
            <a:ext cx="114985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3004">
              <a:spcBef>
                <a:spcPts val="0"/>
              </a:spcBef>
              <a:buSzPts val="4480"/>
            </a:pPr>
            <a:r>
              <a:rPr lang="en-US" sz="1500" b="1" dirty="0">
                <a:latin typeface="Eurostile" panose="020B0504020202050204" pitchFamily="34" charset="77"/>
              </a:rPr>
              <a:t>Op</a:t>
            </a:r>
            <a:r>
              <a:rPr lang="en-US" sz="1500" b="1" baseline="-25000" dirty="0">
                <a:latin typeface="Eurostile" panose="020B0504020202050204" pitchFamily="34" charset="77"/>
              </a:rPr>
              <a:t>1 </a:t>
            </a:r>
            <a:r>
              <a:rPr lang="en-US" sz="1500" b="1" dirty="0">
                <a:latin typeface="Eurostile" panose="020B0504020202050204" pitchFamily="34" charset="77"/>
              </a:rPr>
              <a:t>DC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C39733-73F0-CD4D-2FCF-4AA9C992F3FA}"/>
              </a:ext>
            </a:extLst>
          </p:cNvPr>
          <p:cNvSpPr txBox="1"/>
          <p:nvPr/>
        </p:nvSpPr>
        <p:spPr>
          <a:xfrm>
            <a:off x="6417753" y="5613202"/>
            <a:ext cx="114985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3004">
              <a:spcBef>
                <a:spcPts val="0"/>
              </a:spcBef>
              <a:buSzPts val="4480"/>
            </a:pPr>
            <a:r>
              <a:rPr lang="en-US" sz="1500" b="1" dirty="0">
                <a:latin typeface="Eurostile" panose="020B0504020202050204" pitchFamily="34" charset="77"/>
              </a:rPr>
              <a:t>Op</a:t>
            </a:r>
            <a:r>
              <a:rPr lang="en-US" sz="1500" b="1" baseline="-25000" dirty="0">
                <a:latin typeface="Eurostile" panose="020B0504020202050204" pitchFamily="34" charset="77"/>
              </a:rPr>
              <a:t>2 </a:t>
            </a:r>
            <a:r>
              <a:rPr lang="en-US" sz="1500" b="1" dirty="0">
                <a:latin typeface="Eurostile" panose="020B0504020202050204" pitchFamily="34" charset="77"/>
              </a:rPr>
              <a:t>No DC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219C53-4845-8606-5C1D-01565B83287B}"/>
              </a:ext>
            </a:extLst>
          </p:cNvPr>
          <p:cNvSpPr txBox="1"/>
          <p:nvPr/>
        </p:nvSpPr>
        <p:spPr>
          <a:xfrm>
            <a:off x="2331393" y="2167702"/>
            <a:ext cx="114985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3004">
              <a:spcBef>
                <a:spcPts val="0"/>
              </a:spcBef>
              <a:buSzPts val="4480"/>
            </a:pPr>
            <a:r>
              <a:rPr lang="en-US" sz="1500" b="1" dirty="0">
                <a:latin typeface="Eurostile" panose="020B0504020202050204" pitchFamily="34" charset="77"/>
              </a:rPr>
              <a:t>DC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8DB5A7-6438-4E06-1A93-4ECBE42E5D6B}"/>
              </a:ext>
            </a:extLst>
          </p:cNvPr>
          <p:cNvSpPr txBox="1"/>
          <p:nvPr/>
        </p:nvSpPr>
        <p:spPr>
          <a:xfrm>
            <a:off x="6586470" y="2149606"/>
            <a:ext cx="114985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3004">
              <a:spcBef>
                <a:spcPts val="0"/>
              </a:spcBef>
              <a:buSzPts val="4480"/>
            </a:pPr>
            <a:r>
              <a:rPr lang="en-US" sz="1500" b="1" dirty="0">
                <a:latin typeface="Eurostile" panose="020B0504020202050204" pitchFamily="34" charset="77"/>
              </a:rPr>
              <a:t>No</a:t>
            </a:r>
            <a:r>
              <a:rPr lang="en-US" sz="1500" b="1" baseline="-25000" dirty="0">
                <a:latin typeface="Eurostile" panose="020B0504020202050204" pitchFamily="34" charset="77"/>
              </a:rPr>
              <a:t> </a:t>
            </a:r>
            <a:r>
              <a:rPr lang="en-US" sz="1500" b="1" dirty="0">
                <a:latin typeface="Eurostile" panose="020B0504020202050204" pitchFamily="34" charset="77"/>
              </a:rPr>
              <a:t>DC</a:t>
            </a:r>
          </a:p>
        </p:txBody>
      </p:sp>
    </p:spTree>
    <p:extLst>
      <p:ext uri="{BB962C8B-B14F-4D97-AF65-F5344CB8AC3E}">
        <p14:creationId xmlns:p14="http://schemas.microsoft.com/office/powerpoint/2010/main" val="239011411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41ebc147a2_0_5"/>
          <p:cNvSpPr txBox="1">
            <a:spLocks noGrp="1"/>
          </p:cNvSpPr>
          <p:nvPr>
            <p:ph type="title"/>
          </p:nvPr>
        </p:nvSpPr>
        <p:spPr>
          <a:xfrm>
            <a:off x="628650" y="1116900"/>
            <a:ext cx="7886700" cy="994163"/>
          </a:xfrm>
          <a:prstGeom prst="rect">
            <a:avLst/>
          </a:prstGeom>
        </p:spPr>
        <p:txBody>
          <a:bodyPr spcFirstLastPara="1" vert="horz" wrap="square" lIns="34284" tIns="17138" rIns="34284" bIns="17138" numCol="1" anchor="ctr" anchorCtr="0" compatLnSpc="1">
            <a:prstTxWarp prst="textNoShape">
              <a:avLst/>
            </a:prstTxWarp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NO" dirty="0">
                <a:latin typeface="Eurostile" panose="020B0504020202050204" pitchFamily="34" charset="77"/>
              </a:rPr>
              <a:t>Speedtest Uplink (UL) Throughput</a:t>
            </a:r>
            <a:endParaRPr dirty="0">
              <a:latin typeface="Monda"/>
              <a:ea typeface="Monda"/>
              <a:cs typeface="Monda"/>
              <a:sym typeface="Mond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078C01-2B01-5FEC-C083-6D26BCCFC662}"/>
              </a:ext>
            </a:extLst>
          </p:cNvPr>
          <p:cNvSpPr txBox="1"/>
          <p:nvPr/>
        </p:nvSpPr>
        <p:spPr>
          <a:xfrm>
            <a:off x="2195736" y="5741100"/>
            <a:ext cx="50097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dk1"/>
                </a:solidFill>
                <a:latin typeface="Eurostile" panose="020B0504020202050204" pitchFamily="34" charset="77"/>
                <a:sym typeface="Calibri"/>
              </a:rPr>
              <a:t>5G NSA uplink require further improvement!!!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B45E220-FBCF-1C74-53EF-4962ADE2A0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9814" y="2111063"/>
            <a:ext cx="6411143" cy="320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937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28964-28AF-A926-0CA7-57EDDA4A2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Eurostile" panose="020B0504020202050204" pitchFamily="34" charset="77"/>
              </a:rPr>
              <a:t>Performance of real time online gaming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7955C6-6EB6-16EF-D103-E57B15C641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975" y="2125267"/>
            <a:ext cx="3687405" cy="321111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7C1D024-5911-A3C0-E0C5-820265FFA972}"/>
              </a:ext>
            </a:extLst>
          </p:cNvPr>
          <p:cNvSpPr txBox="1"/>
          <p:nvPr/>
        </p:nvSpPr>
        <p:spPr>
          <a:xfrm>
            <a:off x="1549504" y="5619169"/>
            <a:ext cx="65034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Eurostile" panose="020B0504020202050204" pitchFamily="34" charset="77"/>
              </a:rPr>
              <a:t>5G provides the lowest median RTT and </a:t>
            </a:r>
            <a:r>
              <a:rPr lang="en-GB" dirty="0" err="1">
                <a:latin typeface="Eurostile" panose="020B0504020202050204" pitchFamily="34" charset="77"/>
              </a:rPr>
              <a:t>i</a:t>
            </a:r>
            <a:r>
              <a:rPr lang="en-GB" dirty="0">
                <a:latin typeface="Eurostile" panose="020B0504020202050204" pitchFamily="34" charset="77"/>
              </a:rPr>
              <a:t>-score across all scenarios and MNOs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40B72BF-5FBC-DC82-D954-628DD82E36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5682" y="2039501"/>
            <a:ext cx="3579668" cy="3579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3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ifi-nd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ifi-nd.potx</Template>
  <TotalTime>16329</TotalTime>
  <Words>2362</Words>
  <Application>Microsoft Macintosh PowerPoint</Application>
  <PresentationFormat>On-screen Show (4:3)</PresentationFormat>
  <Paragraphs>322</Paragraphs>
  <Slides>56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71" baseType="lpstr">
      <vt:lpstr>Arial</vt:lpstr>
      <vt:lpstr>Arial</vt:lpstr>
      <vt:lpstr>Calibri</vt:lpstr>
      <vt:lpstr>Eurostile</vt:lpstr>
      <vt:lpstr>Helvetica</vt:lpstr>
      <vt:lpstr>Helvetica Neue</vt:lpstr>
      <vt:lpstr>Helvetica Neue Medium</vt:lpstr>
      <vt:lpstr>Inter</vt:lpstr>
      <vt:lpstr>LibertineMathMI</vt:lpstr>
      <vt:lpstr>LinLibertineT</vt:lpstr>
      <vt:lpstr>LinLibertineTI</vt:lpstr>
      <vt:lpstr>Monda</vt:lpstr>
      <vt:lpstr>Times</vt:lpstr>
      <vt:lpstr>Times New Roman</vt:lpstr>
      <vt:lpstr>ifi-nd</vt:lpstr>
      <vt:lpstr>Department of Informatics Networks and Distributed Systems (ND) group</vt:lpstr>
      <vt:lpstr>Outline</vt:lpstr>
      <vt:lpstr>Growth in the number of connected devices</vt:lpstr>
      <vt:lpstr>PowerPoint Presentation</vt:lpstr>
      <vt:lpstr>Key Challenges for Massive IoT</vt:lpstr>
      <vt:lpstr>Low Power Wide Area Networks (LPWAN)</vt:lpstr>
      <vt:lpstr>Current LPWA technologies</vt:lpstr>
      <vt:lpstr>What is the most common technology?</vt:lpstr>
      <vt:lpstr>What is LORAWAN?</vt:lpstr>
      <vt:lpstr>LoRaWAN Architecture</vt:lpstr>
      <vt:lpstr>LoRaWAN Specification</vt:lpstr>
      <vt:lpstr>Adaptive Data Rate (ADR)</vt:lpstr>
      <vt:lpstr>LORAWAN Network Coverage</vt:lpstr>
      <vt:lpstr>What is NB-IoT?</vt:lpstr>
      <vt:lpstr>NB-IoT Specification</vt:lpstr>
      <vt:lpstr>NB-IoT Coverage</vt:lpstr>
      <vt:lpstr>NB-IoT Power Savings</vt:lpstr>
      <vt:lpstr>NB-IoT Power Savings</vt:lpstr>
      <vt:lpstr>Power consumption with PSM and eDRX</vt:lpstr>
      <vt:lpstr>NB-IoT Deployment</vt:lpstr>
      <vt:lpstr>LORAWAN vs NB-IoT</vt:lpstr>
      <vt:lpstr>Overall LORAWAN vs NB-IoT</vt:lpstr>
      <vt:lpstr>Coverage and Deployment Analysis of NB-IoT in the Wild</vt:lpstr>
      <vt:lpstr>NB-IoT field trials and testing</vt:lpstr>
      <vt:lpstr>NB-IoT testing in Oslo</vt:lpstr>
      <vt:lpstr>Network Deployment Strategy</vt:lpstr>
      <vt:lpstr>Radio Coverage</vt:lpstr>
      <vt:lpstr>Outline</vt:lpstr>
      <vt:lpstr>What is 5G?</vt:lpstr>
      <vt:lpstr>Different requirements for 5G applications and services </vt:lpstr>
      <vt:lpstr>PowerPoint Presentation</vt:lpstr>
      <vt:lpstr>Back in the day…</vt:lpstr>
      <vt:lpstr>Network Flexibility: Virtualization</vt:lpstr>
      <vt:lpstr>PowerPoint Presentation</vt:lpstr>
      <vt:lpstr>PowerPoint Presentation</vt:lpstr>
      <vt:lpstr>Network Slicing for diverse requirements</vt:lpstr>
      <vt:lpstr>Capacity Enhancements</vt:lpstr>
      <vt:lpstr>5G  Bands and its impact on Cell  size</vt:lpstr>
      <vt:lpstr>Visible Light Communications</vt:lpstr>
      <vt:lpstr>Millimeter Wave Massive MIMO</vt:lpstr>
      <vt:lpstr>Multi-User MIMO Beamforming</vt:lpstr>
      <vt:lpstr>Spectrum Sharing: Multi-connectivity</vt:lpstr>
      <vt:lpstr>Ultra high reliability and Low Latency</vt:lpstr>
      <vt:lpstr>PowerPoint Presentation</vt:lpstr>
      <vt:lpstr>Coverage and Performance Analysis of 5G Non-Standalone Deployments</vt:lpstr>
      <vt:lpstr>Contributions </vt:lpstr>
      <vt:lpstr>Measurement Design and Campaign</vt:lpstr>
      <vt:lpstr>Passive Measurements</vt:lpstr>
      <vt:lpstr>Active Measurements</vt:lpstr>
      <vt:lpstr>Network Deployment</vt:lpstr>
      <vt:lpstr>Radio Coverage - 4G</vt:lpstr>
      <vt:lpstr>Radio Coverage - 4G</vt:lpstr>
      <vt:lpstr>Speedtest Downlink (DL) Throughput</vt:lpstr>
      <vt:lpstr>Deployment Strategies for Dual Connectivity (DC)</vt:lpstr>
      <vt:lpstr>Speedtest Uplink (UL) Throughput</vt:lpstr>
      <vt:lpstr>Performance of real time online gaming  </vt:lpstr>
    </vt:vector>
  </TitlesOfParts>
  <Company>Rayon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 </cp:lastModifiedBy>
  <cp:revision>354</cp:revision>
  <cp:lastPrinted>2011-08-15T11:15:31Z</cp:lastPrinted>
  <dcterms:created xsi:type="dcterms:W3CDTF">2011-02-18T08:40:46Z</dcterms:created>
  <dcterms:modified xsi:type="dcterms:W3CDTF">2024-10-17T08:45:19Z</dcterms:modified>
</cp:coreProperties>
</file>