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61" r:id="rId2"/>
    <p:sldId id="375" r:id="rId3"/>
    <p:sldId id="393" r:id="rId4"/>
    <p:sldId id="430" r:id="rId5"/>
    <p:sldId id="392" r:id="rId6"/>
    <p:sldId id="394" r:id="rId7"/>
    <p:sldId id="395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16" r:id="rId17"/>
    <p:sldId id="417" r:id="rId18"/>
    <p:sldId id="429" r:id="rId19"/>
    <p:sldId id="409" r:id="rId20"/>
    <p:sldId id="410" r:id="rId21"/>
    <p:sldId id="411" r:id="rId22"/>
    <p:sldId id="413" r:id="rId23"/>
    <p:sldId id="414" r:id="rId24"/>
    <p:sldId id="415" r:id="rId25"/>
    <p:sldId id="406" r:id="rId26"/>
    <p:sldId id="407" r:id="rId27"/>
    <p:sldId id="408" r:id="rId28"/>
    <p:sldId id="424" r:id="rId29"/>
    <p:sldId id="420" r:id="rId30"/>
    <p:sldId id="421" r:id="rId31"/>
    <p:sldId id="422" r:id="rId32"/>
    <p:sldId id="423" r:id="rId33"/>
    <p:sldId id="425" r:id="rId34"/>
    <p:sldId id="295" r:id="rId35"/>
    <p:sldId id="296" r:id="rId36"/>
    <p:sldId id="297" r:id="rId37"/>
    <p:sldId id="298" r:id="rId38"/>
    <p:sldId id="304" r:id="rId39"/>
    <p:sldId id="426" r:id="rId40"/>
    <p:sldId id="418" r:id="rId41"/>
    <p:sldId id="419" r:id="rId42"/>
    <p:sldId id="427" r:id="rId43"/>
    <p:sldId id="428" r:id="rId44"/>
    <p:sldId id="359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1"/>
    <p:restoredTop sz="88601"/>
  </p:normalViewPr>
  <p:slideViewPr>
    <p:cSldViewPr>
      <p:cViewPr varScale="1">
        <p:scale>
          <a:sx n="169" d="100"/>
          <a:sy n="169" d="100"/>
        </p:scale>
        <p:origin x="2416" y="19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20.08.2024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20.08.2024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9720FE-4332-8D49-8D15-0BDF50651DB8}" type="slidenum">
              <a:rPr lang="en-US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FE0B57-E2D0-FA42-8F1E-B8B772832542}" type="slidenum">
              <a:rPr lang="en-US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16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16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17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17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06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32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768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2278153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25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25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26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26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583210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28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28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first</a:t>
            </a:r>
            <a:r>
              <a:rPr lang="en-US" baseline="0" dirty="0"/>
              <a:t> thing you notice about the routing tables?</a:t>
            </a:r>
          </a:p>
          <a:p>
            <a:r>
              <a:rPr lang="en-US" baseline="0" dirty="0"/>
              <a:t>They are much shorter. Previously we need 22 addresses, now we need 8.  The more wires terminating on each node the more addresses we will need for interface addressing.</a:t>
            </a:r>
          </a:p>
          <a:p>
            <a:r>
              <a:rPr lang="en-US" baseline="0" dirty="0"/>
              <a:t>Remember point to point wires don</a:t>
            </a:r>
            <a:r>
              <a:rPr lang="fr-FR" baseline="0" dirty="0"/>
              <a:t>’</a:t>
            </a:r>
            <a:r>
              <a:rPr lang="en-US" baseline="0" dirty="0"/>
              <a:t>t need addresses so we can use local identifiers at each node to identify which wire we are sending it on.  They don’t have to be unique.</a:t>
            </a:r>
          </a:p>
          <a:p>
            <a:endParaRPr lang="en-US" baseline="0" dirty="0"/>
          </a:p>
          <a:p>
            <a:r>
              <a:rPr lang="en-US" baseline="0" dirty="0"/>
              <a:t>So what happens when a PDU is sent?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43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Sorry about that I didn’t intend</a:t>
            </a:r>
            <a:r>
              <a:rPr lang="en-US" baseline="0" dirty="0"/>
              <a:t> for the interfaces to all turn out to have the same number!  ;-)  When I assigned them, I was trying to make sure it didn’t have the same number on both ends!  ;-)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36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you come up with the new Tables?</a:t>
            </a:r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24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050939A-0D52-AE47-935E-79B1F2622729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33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/>
            <a:fld id="{F9B53E4D-36AC-F544-9BC1-D80B12256C75}" type="slidenum">
              <a:rPr lang="en-US">
                <a:solidFill>
                  <a:srgbClr val="000000"/>
                </a:solidFill>
                <a:latin typeface="Times New Roman" charset="0"/>
              </a:rPr>
              <a:pPr algn="r" eaLnBrk="1" hangingPunct="1"/>
              <a:t>33</a:t>
            </a:fld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74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used</a:t>
            </a:r>
            <a:r>
              <a:rPr lang="en-US" baseline="0" dirty="0"/>
              <a:t> a very scientific algorithm. ;-) First I chose the path from A to H and pretended it was the optimal path chosen by a routing algorithm.  Then for the forwarding tables, I assumed that even if it might be more hops, it was the preferred path.  I also assumed nearest neighbors were always cheaper than going elsewhere (I think I did that).  So if a Destination was more than one hop away but on the chosen path from A to H, I went to the nearest node on that path.  That doesn’t really matter to what we are demonstrating.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50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1051-2343-B449-8386-E47E7E708F4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14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097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06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20.08.2024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en-us/HT201373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pouzinsociety.org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Networking principles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/>
              <a:t>Michael Welzl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1200"/>
            <a:ext cx="8363272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“</a:t>
            </a:r>
            <a:r>
              <a:rPr lang="en-US" sz="2400" i="1" dirty="0"/>
              <a:t>When I took Electrical Engineering, I didn’t learn how Sony builds amplifiers, I learned Maxwell.“</a:t>
            </a:r>
            <a:br>
              <a:rPr lang="en-US" sz="2400" i="1" dirty="0"/>
            </a:br>
            <a:r>
              <a:rPr lang="en-US" sz="2000" i="1" dirty="0"/>
              <a:t>- John Day, Boston University</a:t>
            </a:r>
          </a:p>
          <a:p>
            <a:endParaRPr lang="en-US" sz="2400" dirty="0"/>
          </a:p>
          <a:p>
            <a:r>
              <a:rPr lang="en-US" sz="2400" dirty="0"/>
              <a:t>Engineering training (job preparation):</a:t>
            </a:r>
            <a:br>
              <a:rPr lang="en-US" sz="2400" dirty="0"/>
            </a:br>
            <a:r>
              <a:rPr lang="en-US" sz="2400" dirty="0"/>
              <a:t>ok to focus on </a:t>
            </a:r>
            <a:r>
              <a:rPr lang="en-US" sz="2400" b="1" u="sng" dirty="0"/>
              <a:t>what</a:t>
            </a:r>
            <a:r>
              <a:rPr lang="en-US" sz="2400" dirty="0"/>
              <a:t> and </a:t>
            </a:r>
            <a:r>
              <a:rPr lang="en-US" sz="2400" b="1" u="sng" dirty="0"/>
              <a:t>how</a:t>
            </a:r>
          </a:p>
          <a:p>
            <a:pPr lvl="1"/>
            <a:r>
              <a:rPr lang="en-US" sz="2000" dirty="0"/>
              <a:t>You’re going to use it, you must know how it works</a:t>
            </a:r>
          </a:p>
          <a:p>
            <a:pPr lvl="1"/>
            <a:endParaRPr lang="en-US" sz="2000" dirty="0"/>
          </a:p>
          <a:p>
            <a:r>
              <a:rPr lang="en-US" sz="2400" dirty="0"/>
              <a:t>University education: should explain </a:t>
            </a:r>
            <a:r>
              <a:rPr lang="en-US" sz="2400" b="1" u="sng" dirty="0"/>
              <a:t>why</a:t>
            </a:r>
          </a:p>
          <a:p>
            <a:pPr lvl="1"/>
            <a:r>
              <a:rPr lang="en-US" sz="2000" dirty="0"/>
              <a:t>You’re going to design future systems, you need to understand why things are how they are, and what is good or bad about them</a:t>
            </a:r>
          </a:p>
        </p:txBody>
      </p:sp>
    </p:spTree>
    <p:extLst>
      <p:ext uri="{BB962C8B-B14F-4D97-AF65-F5344CB8AC3E}">
        <p14:creationId xmlns:p14="http://schemas.microsoft.com/office/powerpoint/2010/main" val="3344666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Next: communication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2276872"/>
            <a:ext cx="8363272" cy="4176464"/>
          </a:xfrm>
        </p:spPr>
        <p:txBody>
          <a:bodyPr/>
          <a:lstStyle/>
          <a:p>
            <a:r>
              <a:rPr lang="en-US" sz="2400" dirty="0"/>
              <a:t>Several slides taken/adapted from John Day</a:t>
            </a:r>
          </a:p>
          <a:p>
            <a:endParaRPr lang="en-US" sz="2400" dirty="0"/>
          </a:p>
          <a:p>
            <a:r>
              <a:rPr lang="en-US" sz="2400" dirty="0"/>
              <a:t>For more details:</a:t>
            </a:r>
            <a:br>
              <a:rPr lang="en-US" sz="2400" dirty="0"/>
            </a:br>
            <a:r>
              <a:rPr lang="en-US" sz="2400" dirty="0">
                <a:solidFill>
                  <a:srgbClr val="0000FF"/>
                </a:solidFill>
              </a:rPr>
              <a:t>John Day, “Patterns in Network Architecture: A Return to Fundamentals”. Prentice Hall, 2007.</a:t>
            </a:r>
          </a:p>
          <a:p>
            <a:pPr lvl="1"/>
            <a:r>
              <a:rPr lang="en-US" sz="2000" dirty="0"/>
              <a:t>First and foremost, a different way to </a:t>
            </a:r>
            <a:r>
              <a:rPr lang="en-US" sz="2000" u="sng" dirty="0"/>
              <a:t>think</a:t>
            </a:r>
            <a:r>
              <a:rPr lang="en-US" sz="2000" dirty="0"/>
              <a:t> about layers</a:t>
            </a:r>
          </a:p>
          <a:p>
            <a:endParaRPr lang="en-US" sz="2400" dirty="0"/>
          </a:p>
          <a:p>
            <a:r>
              <a:rPr lang="en-US" sz="2400" dirty="0"/>
              <a:t>We start very simple and gradually build it</a:t>
            </a:r>
          </a:p>
        </p:txBody>
      </p:sp>
    </p:spTree>
    <p:extLst>
      <p:ext uri="{BB962C8B-B14F-4D97-AF65-F5344CB8AC3E}">
        <p14:creationId xmlns:p14="http://schemas.microsoft.com/office/powerpoint/2010/main" val="653204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0547B-856C-C7D3-DF48-616AA1F35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…but first: an OSI terminology reminder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D8235E-0C05-D141-55EB-765261D9176A}"/>
              </a:ext>
            </a:extLst>
          </p:cNvPr>
          <p:cNvSpPr/>
          <p:nvPr/>
        </p:nvSpPr>
        <p:spPr bwMode="auto">
          <a:xfrm>
            <a:off x="3690158" y="4085205"/>
            <a:ext cx="3960437" cy="89603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57CB5E-D80D-18EA-4DE2-27EC31F4C2BE}"/>
              </a:ext>
            </a:extLst>
          </p:cNvPr>
          <p:cNvSpPr txBox="1"/>
          <p:nvPr/>
        </p:nvSpPr>
        <p:spPr>
          <a:xfrm>
            <a:off x="1599699" y="4345069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Layer 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7F4C92-26EA-0355-4BD5-DBCBE4BB9219}"/>
              </a:ext>
            </a:extLst>
          </p:cNvPr>
          <p:cNvSpPr/>
          <p:nvPr/>
        </p:nvSpPr>
        <p:spPr bwMode="auto">
          <a:xfrm>
            <a:off x="4626263" y="2780928"/>
            <a:ext cx="2954556" cy="61613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Layer N+1 PDU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D517F1-F9DA-ACE7-9410-A3A13062FB09}"/>
              </a:ext>
            </a:extLst>
          </p:cNvPr>
          <p:cNvSpPr txBox="1"/>
          <p:nvPr/>
        </p:nvSpPr>
        <p:spPr>
          <a:xfrm>
            <a:off x="1601927" y="2904909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Layer N+1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3EBDBA0-EF9B-EAD5-10DD-1E9E415E9AD8}"/>
              </a:ext>
            </a:extLst>
          </p:cNvPr>
          <p:cNvCxnSpPr>
            <a:cxnSpLocks/>
          </p:cNvCxnSpPr>
          <p:nvPr/>
        </p:nvCxnSpPr>
        <p:spPr bwMode="auto">
          <a:xfrm>
            <a:off x="6066423" y="3397062"/>
            <a:ext cx="0" cy="82402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391C86A-0ADB-646E-CC89-548563BEDD48}"/>
              </a:ext>
            </a:extLst>
          </p:cNvPr>
          <p:cNvSpPr/>
          <p:nvPr/>
        </p:nvSpPr>
        <p:spPr bwMode="auto">
          <a:xfrm>
            <a:off x="4626263" y="4221088"/>
            <a:ext cx="2954556" cy="61613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</a:t>
            </a:r>
            <a:r>
              <a:rPr lang="en-GB" dirty="0" err="1"/>
              <a:t>ayer</a:t>
            </a:r>
            <a:r>
              <a:rPr lang="en-GB" dirty="0"/>
              <a:t> N </a:t>
            </a:r>
            <a:r>
              <a:rPr kumimoji="0" lang="en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SDU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3E149B21-7690-83AD-2C06-3B3B60BD4838}"/>
              </a:ext>
            </a:extLst>
          </p:cNvPr>
          <p:cNvSpPr/>
          <p:nvPr/>
        </p:nvSpPr>
        <p:spPr bwMode="auto">
          <a:xfrm rot="5400000">
            <a:off x="5490356" y="3397065"/>
            <a:ext cx="360040" cy="3960437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8116C-42B2-04C6-82FD-2CC8041D1A85}"/>
              </a:ext>
            </a:extLst>
          </p:cNvPr>
          <p:cNvSpPr txBox="1"/>
          <p:nvPr/>
        </p:nvSpPr>
        <p:spPr>
          <a:xfrm>
            <a:off x="3384376" y="563920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</a:t>
            </a:r>
            <a:r>
              <a:rPr lang="en-GB" dirty="0" err="1"/>
              <a:t>ayer</a:t>
            </a:r>
            <a:r>
              <a:rPr lang="en-GB" dirty="0"/>
              <a:t> N </a:t>
            </a:r>
            <a:r>
              <a:rPr lang="en-NO" dirty="0"/>
              <a:t>P</a:t>
            </a:r>
            <a:r>
              <a:rPr kumimoji="0" lang="en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8A966D-9B0B-4A5A-7668-6BC3EFBE7330}"/>
              </a:ext>
            </a:extLst>
          </p:cNvPr>
          <p:cNvSpPr txBox="1"/>
          <p:nvPr/>
        </p:nvSpPr>
        <p:spPr>
          <a:xfrm>
            <a:off x="783366" y="1772816"/>
            <a:ext cx="66689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PDU</a:t>
            </a:r>
            <a:r>
              <a:rPr lang="en-US" dirty="0"/>
              <a:t>: Protocol Data Unit, </a:t>
            </a:r>
            <a:r>
              <a:rPr lang="en-US" b="1" dirty="0"/>
              <a:t>SDU</a:t>
            </a:r>
            <a:r>
              <a:rPr lang="en-US" dirty="0"/>
              <a:t>: Service Data Unit</a:t>
            </a:r>
            <a:endParaRPr lang="en-NO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7D870E-DB57-8B42-0A98-F4F677F2094D}"/>
              </a:ext>
            </a:extLst>
          </p:cNvPr>
          <p:cNvSpPr txBox="1"/>
          <p:nvPr/>
        </p:nvSpPr>
        <p:spPr>
          <a:xfrm>
            <a:off x="169169" y="6237312"/>
            <a:ext cx="82192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Common non-OSI terminology: </a:t>
            </a:r>
            <a:r>
              <a:rPr lang="en-US" b="1" dirty="0">
                <a:solidFill>
                  <a:srgbClr val="0000FF"/>
                </a:solidFill>
              </a:rPr>
              <a:t>header</a:t>
            </a:r>
            <a:r>
              <a:rPr lang="en-US" dirty="0">
                <a:solidFill>
                  <a:srgbClr val="0000FF"/>
                </a:solidFill>
              </a:rPr>
              <a:t>			</a:t>
            </a:r>
            <a:r>
              <a:rPr lang="en-US" b="1" dirty="0">
                <a:solidFill>
                  <a:srgbClr val="0000FF"/>
                </a:solidFill>
              </a:rPr>
              <a:t>payload</a:t>
            </a:r>
            <a:endParaRPr lang="en-NO" b="1" dirty="0">
              <a:solidFill>
                <a:srgbClr val="0000FF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3E322C-4A02-FCD3-9AE9-6F8DC53F2F70}"/>
              </a:ext>
            </a:extLst>
          </p:cNvPr>
          <p:cNvCxnSpPr>
            <a:stCxn id="20" idx="0"/>
          </p:cNvCxnSpPr>
          <p:nvPr/>
        </p:nvCxnSpPr>
        <p:spPr bwMode="auto">
          <a:xfrm flipV="1">
            <a:off x="4278797" y="4689944"/>
            <a:ext cx="15870" cy="15473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BDFD7EB-D040-E48D-3E1A-C1902ADEE1A6}"/>
              </a:ext>
            </a:extLst>
          </p:cNvPr>
          <p:cNvCxnSpPr>
            <a:cxnSpLocks/>
          </p:cNvCxnSpPr>
          <p:nvPr/>
        </p:nvCxnSpPr>
        <p:spPr bwMode="auto">
          <a:xfrm flipV="1">
            <a:off x="7236296" y="4837222"/>
            <a:ext cx="0" cy="14553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69305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435280" cy="1143000"/>
          </a:xfrm>
        </p:spPr>
        <p:txBody>
          <a:bodyPr/>
          <a:lstStyle/>
          <a:p>
            <a:r>
              <a:rPr lang="en-US" dirty="0"/>
              <a:t>Two application processes on one system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057541" y="4419600"/>
            <a:ext cx="50273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FF"/>
                </a:solidFill>
                <a:latin typeface="+mn-lt"/>
                <a:ea typeface="ＭＳ Ｐゴシック" charset="0"/>
                <a:cs typeface="ＭＳ Ｐゴシック" charset="0"/>
              </a:rPr>
              <a:t>Inter Process Communication (IPC)</a:t>
            </a:r>
            <a:br>
              <a:rPr lang="en-US" sz="2400" dirty="0">
                <a:solidFill>
                  <a:srgbClr val="0000FF"/>
                </a:solidFill>
                <a:latin typeface="+mn-lt"/>
                <a:ea typeface="ＭＳ Ｐゴシック" charset="0"/>
                <a:cs typeface="ＭＳ Ｐゴシック" charset="0"/>
              </a:rPr>
            </a:br>
            <a:r>
              <a:rPr lang="en-US" sz="2400" dirty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within a single system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438400" y="2209800"/>
            <a:ext cx="4752975" cy="1905000"/>
            <a:chOff x="1449" y="1824"/>
            <a:chExt cx="2994" cy="1200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488" y="2784"/>
              <a:ext cx="2352" cy="2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rgbClr val="808080">
                  <a:alpha val="7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449" y="2208"/>
              <a:ext cx="480" cy="48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3561" y="2208"/>
              <a:ext cx="480" cy="48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2400" y="2784"/>
              <a:ext cx="78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IPC Facility</a:t>
              </a:r>
              <a:endParaRPr lang="en-US" sz="24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2505" y="1824"/>
              <a:ext cx="5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Application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Processes</a:t>
              </a: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H="1">
              <a:off x="1881" y="1920"/>
              <a:ext cx="672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2937" y="1968"/>
              <a:ext cx="672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4176" y="2688"/>
              <a:ext cx="2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Port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b="1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Ids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1584" y="2352"/>
              <a:ext cx="182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Times New Roman" charset="0"/>
                </a:rPr>
                <a:t>A</a:t>
              </a:r>
              <a:endParaRPr lang="en-US" sz="18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3744" y="2352"/>
              <a:ext cx="163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Times New Roman" charset="0"/>
                </a:rPr>
                <a:t>B</a:t>
              </a: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840" y="2636"/>
              <a:ext cx="1808" cy="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502" y="2518"/>
              <a:ext cx="57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>
                  <a:solidFill>
                    <a:srgbClr val="000000"/>
                  </a:solidFill>
                  <a:latin typeface="Times New Roman" charset="0"/>
                </a:rPr>
                <a:t>Application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>
                  <a:solidFill>
                    <a:srgbClr val="000000"/>
                  </a:solidFill>
                  <a:latin typeface="Times New Roman" charset="0"/>
                </a:rPr>
                <a:t>Flow</a:t>
              </a: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680" y="268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3744" y="268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 flipV="1">
              <a:off x="3840" y="2736"/>
              <a:ext cx="33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1331640" y="5673442"/>
            <a:ext cx="652107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The application should not be able to distinguish a slow local correspondent from operating over the network.</a:t>
            </a:r>
          </a:p>
        </p:txBody>
      </p:sp>
    </p:spTree>
    <p:extLst>
      <p:ext uri="{BB962C8B-B14F-4D97-AF65-F5344CB8AC3E}">
        <p14:creationId xmlns:p14="http://schemas.microsoft.com/office/powerpoint/2010/main" val="1174009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systems: how?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4495800" y="3806552"/>
            <a:ext cx="8429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Distributed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IPC Facility</a:t>
            </a:r>
          </a:p>
        </p:txBody>
      </p:sp>
      <p:grpSp>
        <p:nvGrpSpPr>
          <p:cNvPr id="25" name="Group 4"/>
          <p:cNvGrpSpPr>
            <a:grpSpLocks/>
          </p:cNvGrpSpPr>
          <p:nvPr/>
        </p:nvGrpSpPr>
        <p:grpSpPr bwMode="auto">
          <a:xfrm>
            <a:off x="3429000" y="4035152"/>
            <a:ext cx="3124200" cy="254000"/>
            <a:chOff x="1824" y="2352"/>
            <a:chExt cx="1968" cy="160"/>
          </a:xfrm>
        </p:grpSpPr>
        <p:sp>
          <p:nvSpPr>
            <p:cNvPr id="26" name="Text Box 5"/>
            <p:cNvSpPr txBox="1">
              <a:spLocks noChangeArrowheads="1"/>
            </p:cNvSpPr>
            <p:nvPr/>
          </p:nvSpPr>
          <p:spPr bwMode="auto">
            <a:xfrm>
              <a:off x="1824" y="2352"/>
              <a:ext cx="336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EFCP</a:t>
              </a:r>
              <a:endParaRPr lang="en-US" sz="2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Text Box 6"/>
            <p:cNvSpPr txBox="1">
              <a:spLocks noChangeArrowheads="1"/>
            </p:cNvSpPr>
            <p:nvPr/>
          </p:nvSpPr>
          <p:spPr bwMode="auto">
            <a:xfrm>
              <a:off x="3456" y="2352"/>
              <a:ext cx="336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28" name="Line 7"/>
            <p:cNvSpPr>
              <a:spLocks noChangeShapeType="1"/>
            </p:cNvSpPr>
            <p:nvPr/>
          </p:nvSpPr>
          <p:spPr bwMode="auto">
            <a:xfrm>
              <a:off x="2160" y="2448"/>
              <a:ext cx="129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9" name="Group 8"/>
          <p:cNvGrpSpPr>
            <a:grpSpLocks/>
          </p:cNvGrpSpPr>
          <p:nvPr/>
        </p:nvGrpSpPr>
        <p:grpSpPr bwMode="auto">
          <a:xfrm>
            <a:off x="3810000" y="3654152"/>
            <a:ext cx="2209800" cy="254000"/>
            <a:chOff x="2064" y="2112"/>
            <a:chExt cx="1392" cy="160"/>
          </a:xfrm>
        </p:grpSpPr>
        <p:sp>
          <p:nvSpPr>
            <p:cNvPr id="30" name="Text Box 9"/>
            <p:cNvSpPr txBox="1">
              <a:spLocks noChangeArrowheads="1"/>
            </p:cNvSpPr>
            <p:nvPr/>
          </p:nvSpPr>
          <p:spPr bwMode="auto">
            <a:xfrm>
              <a:off x="2064" y="2112"/>
              <a:ext cx="288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3168" y="2112"/>
              <a:ext cx="288" cy="1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>
              <a:off x="2352" y="2208"/>
              <a:ext cx="8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3" name="Group 12"/>
          <p:cNvGrpSpPr>
            <a:grpSpLocks/>
          </p:cNvGrpSpPr>
          <p:nvPr/>
        </p:nvGrpSpPr>
        <p:grpSpPr bwMode="auto">
          <a:xfrm>
            <a:off x="2667000" y="1901552"/>
            <a:ext cx="4419600" cy="2895600"/>
            <a:chOff x="1680" y="816"/>
            <a:chExt cx="2784" cy="1824"/>
          </a:xfrm>
        </p:grpSpPr>
        <p:grpSp>
          <p:nvGrpSpPr>
            <p:cNvPr id="34" name="Group 13"/>
            <p:cNvGrpSpPr>
              <a:grpSpLocks/>
            </p:cNvGrpSpPr>
            <p:nvPr/>
          </p:nvGrpSpPr>
          <p:grpSpPr bwMode="auto">
            <a:xfrm>
              <a:off x="1680" y="816"/>
              <a:ext cx="2784" cy="1824"/>
              <a:chOff x="1680" y="816"/>
              <a:chExt cx="2784" cy="1824"/>
            </a:xfrm>
          </p:grpSpPr>
          <p:sp>
            <p:nvSpPr>
              <p:cNvPr id="37" name="Rectangle 14"/>
              <p:cNvSpPr>
                <a:spLocks noChangeArrowheads="1"/>
              </p:cNvSpPr>
              <p:nvPr/>
            </p:nvSpPr>
            <p:spPr bwMode="auto">
              <a:xfrm>
                <a:off x="2016" y="1824"/>
                <a:ext cx="2208" cy="57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63500" dist="38099" dir="2700000" algn="ctr" rotWithShape="0">
                  <a:srgbClr val="808080">
                    <a:alpha val="74998"/>
                  </a:srgbClr>
                </a:outerShdw>
              </a:effectLst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8" name="Oval 15"/>
              <p:cNvSpPr>
                <a:spLocks noChangeArrowheads="1"/>
              </p:cNvSpPr>
              <p:nvPr/>
            </p:nvSpPr>
            <p:spPr bwMode="auto">
              <a:xfrm>
                <a:off x="1872" y="1248"/>
                <a:ext cx="480" cy="48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3888" y="1248"/>
                <a:ext cx="480" cy="48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2880" y="816"/>
                <a:ext cx="5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Application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  <p:sp>
            <p:nvSpPr>
              <p:cNvPr id="41" name="Line 18"/>
              <p:cNvSpPr>
                <a:spLocks noChangeShapeType="1"/>
              </p:cNvSpPr>
              <p:nvPr/>
            </p:nvSpPr>
            <p:spPr bwMode="auto">
              <a:xfrm flipH="1">
                <a:off x="2304" y="960"/>
                <a:ext cx="672" cy="3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2" name="Line 19"/>
              <p:cNvSpPr>
                <a:spLocks noChangeShapeType="1"/>
              </p:cNvSpPr>
              <p:nvPr/>
            </p:nvSpPr>
            <p:spPr bwMode="auto">
              <a:xfrm>
                <a:off x="3264" y="1008"/>
                <a:ext cx="672" cy="33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Text Box 20"/>
              <p:cNvSpPr txBox="1">
                <a:spLocks noChangeArrowheads="1"/>
              </p:cNvSpPr>
              <p:nvPr/>
            </p:nvSpPr>
            <p:spPr bwMode="auto">
              <a:xfrm>
                <a:off x="3015" y="1488"/>
                <a:ext cx="26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Port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Ids</a:t>
                </a:r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2160" y="1632"/>
                <a:ext cx="912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Line 22"/>
              <p:cNvSpPr>
                <a:spLocks noChangeShapeType="1"/>
              </p:cNvSpPr>
              <p:nvPr/>
            </p:nvSpPr>
            <p:spPr bwMode="auto">
              <a:xfrm>
                <a:off x="3216" y="1632"/>
                <a:ext cx="864" cy="1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6" name="Rectangle 23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1104" cy="1488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" name="Rectangle 24"/>
              <p:cNvSpPr>
                <a:spLocks noChangeArrowheads="1"/>
              </p:cNvSpPr>
              <p:nvPr/>
            </p:nvSpPr>
            <p:spPr bwMode="auto">
              <a:xfrm>
                <a:off x="3408" y="960"/>
                <a:ext cx="1056" cy="1488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48" name="Group 25"/>
              <p:cNvGrpSpPr>
                <a:grpSpLocks/>
              </p:cNvGrpSpPr>
              <p:nvPr/>
            </p:nvGrpSpPr>
            <p:grpSpPr bwMode="auto">
              <a:xfrm>
                <a:off x="2256" y="2400"/>
                <a:ext cx="1776" cy="240"/>
                <a:chOff x="1968" y="2832"/>
                <a:chExt cx="1776" cy="240"/>
              </a:xfrm>
            </p:grpSpPr>
            <p:sp>
              <p:nvSpPr>
                <p:cNvPr id="49" name="Line 26"/>
                <p:cNvSpPr>
                  <a:spLocks noChangeShapeType="1"/>
                </p:cNvSpPr>
                <p:nvPr/>
              </p:nvSpPr>
              <p:spPr bwMode="auto">
                <a:xfrm>
                  <a:off x="1968" y="283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0" name="Line 27"/>
                <p:cNvSpPr>
                  <a:spLocks noChangeShapeType="1"/>
                </p:cNvSpPr>
                <p:nvPr/>
              </p:nvSpPr>
              <p:spPr bwMode="auto">
                <a:xfrm>
                  <a:off x="3744" y="2832"/>
                  <a:ext cx="0" cy="24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" name="Line 28"/>
                <p:cNvSpPr>
                  <a:spLocks noChangeShapeType="1"/>
                </p:cNvSpPr>
                <p:nvPr/>
              </p:nvSpPr>
              <p:spPr bwMode="auto">
                <a:xfrm>
                  <a:off x="1968" y="3072"/>
                  <a:ext cx="177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35" name="Oval 29"/>
            <p:cNvSpPr>
              <a:spLocks noChangeArrowheads="1"/>
            </p:cNvSpPr>
            <p:nvPr/>
          </p:nvSpPr>
          <p:spPr bwMode="auto">
            <a:xfrm>
              <a:off x="2112" y="172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Oval 30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2" name="Rectangle 31"/>
          <p:cNvSpPr txBox="1">
            <a:spLocks noChangeArrowheads="1"/>
          </p:cNvSpPr>
          <p:nvPr/>
        </p:nvSpPr>
        <p:spPr bwMode="auto">
          <a:xfrm>
            <a:off x="323528" y="5254352"/>
            <a:ext cx="8712968" cy="150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ea typeface="ＭＳ Ｐゴシック" charset="0"/>
                <a:cs typeface="ＭＳ Ｐゴシック" charset="0"/>
              </a:rPr>
              <a:t>Communication over a network link: errors can occur</a:t>
            </a:r>
          </a:p>
          <a:p>
            <a:r>
              <a:rPr lang="en-US" sz="2000" dirty="0">
                <a:ea typeface="ＭＳ Ｐゴシック" charset="0"/>
                <a:cs typeface="ＭＳ Ｐゴシック" charset="0"/>
              </a:rPr>
              <a:t>We need some sort of </a:t>
            </a:r>
            <a:r>
              <a:rPr lang="en-US" sz="2000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error and flow control protocol (EFCP)</a:t>
            </a:r>
            <a:endParaRPr lang="en-US" sz="2000" dirty="0"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What are the functions this protocol needs?</a:t>
            </a:r>
          </a:p>
        </p:txBody>
      </p:sp>
    </p:spTree>
    <p:extLst>
      <p:ext uri="{BB962C8B-B14F-4D97-AF65-F5344CB8AC3E}">
        <p14:creationId xmlns:p14="http://schemas.microsoft.com/office/powerpoint/2010/main" val="268490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+mj-cs"/>
              </a:rPr>
              <a:t>Functions of a Protocol</a:t>
            </a:r>
            <a:br>
              <a:rPr lang="en-US" dirty="0">
                <a:solidFill>
                  <a:srgbClr val="000000"/>
                </a:solidFill>
                <a:cs typeface="+mj-cs"/>
              </a:rPr>
            </a:br>
            <a:endParaRPr lang="en-US" dirty="0">
              <a:solidFill>
                <a:srgbClr val="000000"/>
              </a:solidFill>
              <a:cs typeface="+mj-cs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3761829"/>
            <a:ext cx="6978650" cy="3096171"/>
          </a:xfrm>
        </p:spPr>
        <p:txBody>
          <a:bodyPr/>
          <a:lstStyle/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Data Corruption Detection/Correction </a:t>
            </a:r>
            <a:r>
              <a:rPr lang="en-US" sz="1800" dirty="0">
                <a:cs typeface="+mn-cs"/>
              </a:rPr>
              <a:t>– Making sure that the bits in the packet are correct (within some probability)</a:t>
            </a:r>
          </a:p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Delimiting</a:t>
            </a:r>
            <a:r>
              <a:rPr lang="en-US" sz="1800" dirty="0">
                <a:cs typeface="+mn-cs"/>
              </a:rPr>
              <a:t> – Packing SDUs into the User Data of PDUs and marking the boundaries of an SDU, so we can find them again</a:t>
            </a:r>
          </a:p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Fragmentation/Reassembly; Combining/Separation </a:t>
            </a:r>
            <a:r>
              <a:rPr lang="en-US" sz="1800" dirty="0">
                <a:cs typeface="+mn-cs"/>
              </a:rPr>
              <a:t>– Last step of Delimiting, creating User-Data fields of the PDUs</a:t>
            </a:r>
          </a:p>
          <a:p>
            <a:pPr indent="-317500" eaLnBrk="1" hangingPunct="1">
              <a:defRPr/>
            </a:pPr>
            <a:r>
              <a:rPr lang="en-US" sz="1800" b="1" dirty="0">
                <a:cs typeface="+mn-cs"/>
              </a:rPr>
              <a:t>Ordering/Sequencing </a:t>
            </a:r>
            <a:r>
              <a:rPr lang="en-US" sz="1800" dirty="0">
                <a:cs typeface="+mn-cs"/>
              </a:rPr>
              <a:t>– Putting the PDUs in order, or putting sequence numbers on them for sending</a:t>
            </a:r>
          </a:p>
          <a:p>
            <a:pPr indent="-317500" eaLnBrk="1" hangingPunct="1">
              <a:defRPr/>
            </a:pPr>
            <a:r>
              <a:rPr lang="en-US" sz="1800" b="1" dirty="0"/>
              <a:t>Loss and Duplicate Detection </a:t>
            </a:r>
            <a:r>
              <a:rPr lang="en-US" sz="1800" dirty="0"/>
              <a:t>– Detecting entire lost PDUs, or duplicates due to retransmission</a:t>
            </a:r>
            <a:endParaRPr lang="en-US" sz="1800" dirty="0">
              <a:cs typeface="+mn-cs"/>
            </a:endParaRPr>
          </a:p>
          <a:p>
            <a:pPr eaLnBrk="1" hangingPunct="1">
              <a:defRPr/>
            </a:pPr>
            <a:endParaRPr lang="en-US" sz="2000" dirty="0"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21110" y="1473324"/>
            <a:ext cx="6248400" cy="2171700"/>
            <a:chOff x="1320800" y="1485900"/>
            <a:chExt cx="6248400" cy="2171700"/>
          </a:xfrm>
        </p:grpSpPr>
        <p:sp>
          <p:nvSpPr>
            <p:cNvPr id="2" name="TextBox 1"/>
            <p:cNvSpPr txBox="1"/>
            <p:nvPr/>
          </p:nvSpPr>
          <p:spPr>
            <a:xfrm>
              <a:off x="2540000" y="2781300"/>
              <a:ext cx="1219200" cy="4000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Times New Roman"/>
                  <a:ea typeface="ＭＳ Ｐゴシック" charset="0"/>
                  <a:cs typeface="ＭＳ Ｐゴシック" charset="0"/>
                </a:rPr>
                <a:t>Data Corruption Detection</a:t>
              </a: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 flipV="1">
              <a:off x="1714500" y="3238500"/>
              <a:ext cx="5854700" cy="25400"/>
            </a:xfrm>
            <a:prstGeom prst="line">
              <a:avLst/>
            </a:prstGeom>
            <a:ln w="28575" cmpd="sng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2540000" y="2489200"/>
              <a:ext cx="1206500" cy="2540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Ordering</a:t>
              </a:r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2527300" y="2222500"/>
              <a:ext cx="1206500" cy="2460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Frag/Reassemb</a:t>
              </a: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2514600" y="1968500"/>
              <a:ext cx="1231900" cy="2460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Delimiting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2984500" y="3200400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/>
            <p:nvPr/>
          </p:nvCxnSpPr>
          <p:spPr bwMode="auto">
            <a:xfrm flipH="1" flipV="1">
              <a:off x="3352800" y="3238500"/>
              <a:ext cx="12700" cy="381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 flipV="1">
              <a:off x="1320800" y="1727200"/>
              <a:ext cx="5854700" cy="25400"/>
            </a:xfrm>
            <a:prstGeom prst="line">
              <a:avLst/>
            </a:prstGeom>
            <a:ln w="28575" cmpd="sng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 bwMode="auto">
            <a:xfrm>
              <a:off x="2959100" y="1485900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3365500" y="1536700"/>
              <a:ext cx="12700" cy="381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2415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0000"/>
                </a:solidFill>
                <a:cs typeface="+mj-cs"/>
              </a:rPr>
              <a:t>Functions of a Protocol  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>
                <a:solidFill>
                  <a:srgbClr val="000000"/>
                </a:solidFill>
                <a:cs typeface="+mj-cs"/>
              </a:rPr>
              <a:t>2</a:t>
            </a:r>
            <a:br>
              <a:rPr lang="en-US" dirty="0">
                <a:solidFill>
                  <a:srgbClr val="000000"/>
                </a:solidFill>
                <a:cs typeface="+mj-cs"/>
              </a:rPr>
            </a:br>
            <a:endParaRPr lang="en-US" dirty="0">
              <a:solidFill>
                <a:srgbClr val="000000"/>
              </a:solidFill>
              <a:cs typeface="+mj-cs"/>
            </a:endParaRP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734" y="3667844"/>
            <a:ext cx="7613650" cy="2857500"/>
          </a:xfrm>
        </p:spPr>
        <p:txBody>
          <a:bodyPr/>
          <a:lstStyle/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Retransmission Control (Acknowledgement)</a:t>
            </a:r>
            <a:r>
              <a:rPr lang="en-US" sz="1800" dirty="0">
                <a:cs typeface="+mn-cs"/>
              </a:rPr>
              <a:t> – Recovering from lost PDUs.</a:t>
            </a:r>
          </a:p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Flow Control </a:t>
            </a:r>
            <a:r>
              <a:rPr lang="en-US" sz="1800" dirty="0">
                <a:cs typeface="+mn-cs"/>
              </a:rPr>
              <a:t>– Keeping the sender from overrunning the receiver, using either a Sliding Window or rate-based.</a:t>
            </a:r>
          </a:p>
          <a:p>
            <a:pPr marL="342900" indent="-317500" eaLnBrk="1" hangingPunct="1">
              <a:defRPr/>
            </a:pPr>
            <a:r>
              <a:rPr lang="en-US" sz="1800" dirty="0">
                <a:cs typeface="+mn-cs"/>
              </a:rPr>
              <a:t>These two are feedback mechanisms, therefore we need:</a:t>
            </a:r>
          </a:p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Synchronization</a:t>
            </a:r>
            <a:r>
              <a:rPr lang="en-US" sz="1800" dirty="0">
                <a:cs typeface="+mn-cs"/>
              </a:rPr>
              <a:t> – Ensuring that the sender and receiver maintain consistent state relative to each other.</a:t>
            </a:r>
          </a:p>
          <a:p>
            <a:pPr marL="342900" indent="-317500" eaLnBrk="1" hangingPunct="1">
              <a:defRPr/>
            </a:pPr>
            <a:r>
              <a:rPr lang="en-US" sz="1800" b="1" dirty="0">
                <a:cs typeface="+mn-cs"/>
              </a:rPr>
              <a:t>Allocation/</a:t>
            </a:r>
            <a:r>
              <a:rPr lang="en-US" sz="1800" b="1" dirty="0" err="1">
                <a:cs typeface="+mn-cs"/>
              </a:rPr>
              <a:t>Deallocation</a:t>
            </a:r>
            <a:r>
              <a:rPr lang="en-US" sz="1800" b="1" dirty="0">
                <a:cs typeface="+mn-cs"/>
              </a:rPr>
              <a:t> </a:t>
            </a:r>
            <a:r>
              <a:rPr lang="en-US" sz="1800" dirty="0">
                <a:cs typeface="+mn-cs"/>
              </a:rPr>
              <a:t>– Allocating/</a:t>
            </a:r>
            <a:r>
              <a:rPr lang="en-US" sz="1800" dirty="0" err="1">
                <a:cs typeface="+mn-cs"/>
              </a:rPr>
              <a:t>Deallocating</a:t>
            </a:r>
            <a:r>
              <a:rPr lang="en-US" sz="1800" dirty="0">
                <a:cs typeface="+mn-cs"/>
              </a:rPr>
              <a:t> ports and creating and terminating synchronization.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8584" y="2753444"/>
            <a:ext cx="1219200" cy="400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Times New Roman"/>
                <a:ea typeface="ＭＳ Ｐゴシック" charset="0"/>
                <a:cs typeface="ＭＳ Ｐゴシック" charset="0"/>
              </a:rPr>
              <a:t>Data Corruption Detection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1183084" y="3210644"/>
            <a:ext cx="5854700" cy="25400"/>
          </a:xfrm>
          <a:prstGeom prst="line">
            <a:avLst/>
          </a:prstGeom>
          <a:ln w="28575" cmpd="sng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822" name="TextBox 6"/>
          <p:cNvSpPr txBox="1">
            <a:spLocks noChangeArrowheads="1"/>
          </p:cNvSpPr>
          <p:nvPr/>
        </p:nvSpPr>
        <p:spPr bwMode="auto">
          <a:xfrm>
            <a:off x="2008584" y="2461344"/>
            <a:ext cx="1206500" cy="254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Ordering</a:t>
            </a:r>
          </a:p>
        </p:txBody>
      </p:sp>
      <p:sp>
        <p:nvSpPr>
          <p:cNvPr id="34823" name="TextBox 7"/>
          <p:cNvSpPr txBox="1">
            <a:spLocks noChangeArrowheads="1"/>
          </p:cNvSpPr>
          <p:nvPr/>
        </p:nvSpPr>
        <p:spPr bwMode="auto">
          <a:xfrm>
            <a:off x="1995884" y="2194644"/>
            <a:ext cx="1206500" cy="24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Frag/Reassemb</a:t>
            </a:r>
          </a:p>
        </p:txBody>
      </p:sp>
      <p:sp>
        <p:nvSpPr>
          <p:cNvPr id="34824" name="TextBox 8"/>
          <p:cNvSpPr txBox="1">
            <a:spLocks noChangeArrowheads="1"/>
          </p:cNvSpPr>
          <p:nvPr/>
        </p:nvSpPr>
        <p:spPr bwMode="auto">
          <a:xfrm>
            <a:off x="1983184" y="1940644"/>
            <a:ext cx="1231900" cy="2460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Delimiting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2453084" y="3172544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H="1" flipV="1">
            <a:off x="2821384" y="3210644"/>
            <a:ext cx="127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V="1">
            <a:off x="789384" y="1699344"/>
            <a:ext cx="5854700" cy="25400"/>
          </a:xfrm>
          <a:prstGeom prst="line">
            <a:avLst/>
          </a:prstGeom>
          <a:ln w="28575" cmpd="sng"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>
            <a:off x="2427684" y="1458044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 flipV="1">
            <a:off x="2834084" y="1508844"/>
            <a:ext cx="12700" cy="381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862784" y="2627079"/>
            <a:ext cx="1193799" cy="507365"/>
            <a:chOff x="3949706" y="2146935"/>
            <a:chExt cx="1193182" cy="507365"/>
          </a:xfrm>
        </p:grpSpPr>
        <p:sp>
          <p:nvSpPr>
            <p:cNvPr id="34837" name="Oval 1"/>
            <p:cNvSpPr>
              <a:spLocks noChangeArrowheads="1"/>
            </p:cNvSpPr>
            <p:nvPr/>
          </p:nvSpPr>
          <p:spPr bwMode="auto">
            <a:xfrm>
              <a:off x="3962400" y="2146935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838" name="TextBox 2"/>
            <p:cNvSpPr txBox="1">
              <a:spLocks noChangeArrowheads="1"/>
            </p:cNvSpPr>
            <p:nvPr/>
          </p:nvSpPr>
          <p:spPr bwMode="auto">
            <a:xfrm flipH="1">
              <a:off x="3949706" y="2197100"/>
              <a:ext cx="11931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</a:rPr>
                <a:t>Re-transmission</a:t>
              </a:r>
            </a:p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</a:rPr>
                <a:t>Control</a:t>
              </a: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5096272" y="2626444"/>
            <a:ext cx="1103312" cy="508000"/>
            <a:chOff x="5183757" y="2146300"/>
            <a:chExt cx="1102743" cy="507365"/>
          </a:xfrm>
        </p:grpSpPr>
        <p:sp>
          <p:nvSpPr>
            <p:cNvPr id="34835" name="TextBox 28"/>
            <p:cNvSpPr txBox="1">
              <a:spLocks noChangeArrowheads="1"/>
            </p:cNvSpPr>
            <p:nvPr/>
          </p:nvSpPr>
          <p:spPr bwMode="auto">
            <a:xfrm flipH="1">
              <a:off x="5326572" y="2161223"/>
              <a:ext cx="805851" cy="470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Flow Control</a:t>
              </a:r>
            </a:p>
          </p:txBody>
        </p:sp>
        <p:sp>
          <p:nvSpPr>
            <p:cNvPr id="34836" name="Oval 29"/>
            <p:cNvSpPr>
              <a:spLocks noChangeArrowheads="1"/>
            </p:cNvSpPr>
            <p:nvPr/>
          </p:nvSpPr>
          <p:spPr bwMode="auto">
            <a:xfrm>
              <a:off x="5183757" y="2146300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307284" y="1978744"/>
            <a:ext cx="1168400" cy="508000"/>
            <a:chOff x="5130798" y="2146300"/>
            <a:chExt cx="1168401" cy="507365"/>
          </a:xfrm>
        </p:grpSpPr>
        <p:sp>
          <p:nvSpPr>
            <p:cNvPr id="34833" name="TextBox 32"/>
            <p:cNvSpPr txBox="1">
              <a:spLocks noChangeArrowheads="1"/>
            </p:cNvSpPr>
            <p:nvPr/>
          </p:nvSpPr>
          <p:spPr bwMode="auto">
            <a:xfrm flipH="1">
              <a:off x="5130798" y="2173922"/>
              <a:ext cx="116840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Allocation</a:t>
              </a:r>
            </a:p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Synchronization</a:t>
              </a:r>
            </a:p>
          </p:txBody>
        </p:sp>
        <p:sp>
          <p:nvSpPr>
            <p:cNvPr id="34834" name="Oval 33"/>
            <p:cNvSpPr>
              <a:spLocks noChangeArrowheads="1"/>
            </p:cNvSpPr>
            <p:nvPr/>
          </p:nvSpPr>
          <p:spPr bwMode="auto">
            <a:xfrm>
              <a:off x="5183757" y="2146300"/>
              <a:ext cx="1102743" cy="50736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164284" y="1775544"/>
            <a:ext cx="622300" cy="406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State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Vector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380184" y="2143844"/>
            <a:ext cx="203200" cy="9652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3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than one application per system at</a:t>
            </a:r>
            <a:br>
              <a:rPr lang="en-US" dirty="0"/>
            </a:br>
            <a:r>
              <a:rPr lang="en-US" dirty="0"/>
              <a:t>the same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38536"/>
            <a:ext cx="8219256" cy="4474840"/>
          </a:xfrm>
        </p:spPr>
        <p:txBody>
          <a:bodyPr/>
          <a:lstStyle/>
          <a:p>
            <a:r>
              <a:rPr lang="en-US" sz="2000" dirty="0"/>
              <a:t>Requires two new</a:t>
            </a:r>
            <a:br>
              <a:rPr lang="en-US" sz="2000" dirty="0"/>
            </a:br>
            <a:r>
              <a:rPr lang="en-US" sz="2000" dirty="0"/>
              <a:t>capabilities</a:t>
            </a:r>
          </a:p>
          <a:p>
            <a:endParaRPr lang="en-US" sz="2000" dirty="0"/>
          </a:p>
          <a:p>
            <a:r>
              <a:rPr lang="en-US" sz="2000" dirty="0"/>
              <a:t>EFCP must be able</a:t>
            </a:r>
            <a:br>
              <a:rPr lang="en-US" sz="2000" dirty="0"/>
            </a:br>
            <a:r>
              <a:rPr lang="en-US" sz="2000" dirty="0"/>
              <a:t>to distinguish one</a:t>
            </a:r>
            <a:br>
              <a:rPr lang="en-US" sz="2000" dirty="0"/>
            </a:br>
            <a:r>
              <a:rPr lang="en-US" sz="2000" dirty="0"/>
              <a:t>flow from another</a:t>
            </a:r>
          </a:p>
          <a:p>
            <a:pPr marL="857250" lvl="1" indent="-457200"/>
            <a:r>
              <a:rPr lang="en-US" sz="1800" dirty="0"/>
              <a:t>Typically use the</a:t>
            </a:r>
            <a:br>
              <a:rPr lang="en-US" sz="1800" dirty="0"/>
            </a:br>
            <a:r>
              <a:rPr lang="en-US" sz="1800" dirty="0"/>
              <a:t>port-ids of the source and destination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635896" y="1814264"/>
            <a:ext cx="2133600" cy="2459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760096" y="1814264"/>
            <a:ext cx="2133600" cy="2459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5083696" y="4208512"/>
            <a:ext cx="2590800" cy="228600"/>
            <a:chOff x="2304" y="3600"/>
            <a:chExt cx="1632" cy="144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304" y="3608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36" y="3600"/>
              <a:ext cx="0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V="1">
              <a:off x="2304" y="3744"/>
              <a:ext cx="16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4664596" y="3217912"/>
            <a:ext cx="3276600" cy="990600"/>
            <a:chOff x="1872" y="2592"/>
            <a:chExt cx="2064" cy="624"/>
          </a:xfrm>
        </p:grpSpPr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1872" y="2592"/>
              <a:ext cx="432" cy="624"/>
              <a:chOff x="2064" y="2976"/>
              <a:chExt cx="432" cy="624"/>
            </a:xfrm>
          </p:grpSpPr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>
                <a:off x="2064" y="3072"/>
                <a:ext cx="14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1" name="Oval 14"/>
              <p:cNvSpPr>
                <a:spLocks noChangeArrowheads="1"/>
              </p:cNvSpPr>
              <p:nvPr/>
            </p:nvSpPr>
            <p:spPr bwMode="auto">
              <a:xfrm>
                <a:off x="2112" y="3264"/>
                <a:ext cx="384" cy="3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flipH="1">
                <a:off x="2304" y="302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3" name="Line 16"/>
              <p:cNvSpPr>
                <a:spLocks noChangeShapeType="1"/>
              </p:cNvSpPr>
              <p:nvPr/>
            </p:nvSpPr>
            <p:spPr bwMode="auto">
              <a:xfrm flipH="1">
                <a:off x="2352" y="2976"/>
                <a:ext cx="9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3" name="Group 17"/>
            <p:cNvGrpSpPr>
              <a:grpSpLocks/>
            </p:cNvGrpSpPr>
            <p:nvPr/>
          </p:nvGrpSpPr>
          <p:grpSpPr bwMode="auto">
            <a:xfrm>
              <a:off x="3504" y="2592"/>
              <a:ext cx="432" cy="624"/>
              <a:chOff x="2064" y="2976"/>
              <a:chExt cx="432" cy="624"/>
            </a:xfrm>
          </p:grpSpPr>
          <p:sp>
            <p:nvSpPr>
              <p:cNvPr id="16" name="Line 18"/>
              <p:cNvSpPr>
                <a:spLocks noChangeShapeType="1"/>
              </p:cNvSpPr>
              <p:nvPr/>
            </p:nvSpPr>
            <p:spPr bwMode="auto">
              <a:xfrm>
                <a:off x="2064" y="3072"/>
                <a:ext cx="14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" name="Oval 19"/>
              <p:cNvSpPr>
                <a:spLocks noChangeArrowheads="1"/>
              </p:cNvSpPr>
              <p:nvPr/>
            </p:nvSpPr>
            <p:spPr bwMode="auto">
              <a:xfrm>
                <a:off x="2112" y="3264"/>
                <a:ext cx="384" cy="3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" name="Line 20"/>
              <p:cNvSpPr>
                <a:spLocks noChangeShapeType="1"/>
              </p:cNvSpPr>
              <p:nvPr/>
            </p:nvSpPr>
            <p:spPr bwMode="auto">
              <a:xfrm flipH="1">
                <a:off x="2304" y="3024"/>
                <a:ext cx="4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9" name="Line 21"/>
              <p:cNvSpPr>
                <a:spLocks noChangeShapeType="1"/>
              </p:cNvSpPr>
              <p:nvPr/>
            </p:nvSpPr>
            <p:spPr bwMode="auto">
              <a:xfrm flipH="1">
                <a:off x="2352" y="2976"/>
                <a:ext cx="9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4" name="Text Box 22"/>
            <p:cNvSpPr txBox="1">
              <a:spLocks noChangeArrowheads="1"/>
            </p:cNvSpPr>
            <p:nvPr/>
          </p:nvSpPr>
          <p:spPr bwMode="auto">
            <a:xfrm>
              <a:off x="1968" y="2928"/>
              <a:ext cx="29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Mux</a:t>
              </a:r>
            </a:p>
          </p:txBody>
        </p:sp>
        <p:sp>
          <p:nvSpPr>
            <p:cNvPr id="15" name="Text Box 23"/>
            <p:cNvSpPr txBox="1">
              <a:spLocks noChangeArrowheads="1"/>
            </p:cNvSpPr>
            <p:nvPr/>
          </p:nvSpPr>
          <p:spPr bwMode="auto">
            <a:xfrm>
              <a:off x="3638" y="2957"/>
              <a:ext cx="29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Mux</a:t>
              </a:r>
            </a:p>
          </p:txBody>
        </p:sp>
      </p:grpSp>
      <p:grpSp>
        <p:nvGrpSpPr>
          <p:cNvPr id="24" name="Group 24"/>
          <p:cNvGrpSpPr>
            <a:grpSpLocks/>
          </p:cNvGrpSpPr>
          <p:nvPr/>
        </p:nvGrpSpPr>
        <p:grpSpPr bwMode="auto">
          <a:xfrm>
            <a:off x="4474096" y="2074912"/>
            <a:ext cx="4038600" cy="1181100"/>
            <a:chOff x="1440" y="1944"/>
            <a:chExt cx="2544" cy="744"/>
          </a:xfrm>
        </p:grpSpPr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7" dir="2700000" algn="ctr" rotWithShape="0">
                      <a:schemeClr val="bg2">
                        <a:alpha val="75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4" name="Group 34"/>
          <p:cNvGrpSpPr>
            <a:grpSpLocks/>
          </p:cNvGrpSpPr>
          <p:nvPr/>
        </p:nvGrpSpPr>
        <p:grpSpPr bwMode="auto">
          <a:xfrm>
            <a:off x="4283596" y="2151112"/>
            <a:ext cx="4038600" cy="1181100"/>
            <a:chOff x="1440" y="1944"/>
            <a:chExt cx="2544" cy="744"/>
          </a:xfrm>
        </p:grpSpPr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Line 3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44" name="Group 44"/>
          <p:cNvGrpSpPr>
            <a:grpSpLocks/>
          </p:cNvGrpSpPr>
          <p:nvPr/>
        </p:nvGrpSpPr>
        <p:grpSpPr bwMode="auto">
          <a:xfrm>
            <a:off x="4093096" y="2227312"/>
            <a:ext cx="4038600" cy="1181100"/>
            <a:chOff x="1440" y="1944"/>
            <a:chExt cx="2544" cy="744"/>
          </a:xfrm>
        </p:grpSpPr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1440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3552" y="194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7" name="Rectangle 47"/>
            <p:cNvSpPr>
              <a:spLocks noChangeArrowheads="1"/>
            </p:cNvSpPr>
            <p:nvPr/>
          </p:nvSpPr>
          <p:spPr bwMode="auto">
            <a:xfrm>
              <a:off x="1680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>
              <a:off x="3312" y="244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9" name="Line 49"/>
            <p:cNvSpPr>
              <a:spLocks noChangeShapeType="1"/>
            </p:cNvSpPr>
            <p:nvPr/>
          </p:nvSpPr>
          <p:spPr bwMode="auto">
            <a:xfrm>
              <a:off x="2112" y="254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0" name="Text Box 50"/>
            <p:cNvSpPr txBox="1">
              <a:spLocks noChangeArrowheads="1"/>
            </p:cNvSpPr>
            <p:nvPr/>
          </p:nvSpPr>
          <p:spPr bwMode="auto">
            <a:xfrm>
              <a:off x="1718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3350" y="2477"/>
              <a:ext cx="3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EFCP</a:t>
              </a: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1728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3600" y="2352"/>
              <a:ext cx="96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55" name="Group 56"/>
          <p:cNvGrpSpPr>
            <a:grpSpLocks/>
          </p:cNvGrpSpPr>
          <p:nvPr/>
        </p:nvGrpSpPr>
        <p:grpSpPr bwMode="auto">
          <a:xfrm>
            <a:off x="3429000" y="5385792"/>
            <a:ext cx="3657600" cy="381000"/>
            <a:chOff x="768" y="2160"/>
            <a:chExt cx="2688" cy="240"/>
          </a:xfrm>
        </p:grpSpPr>
        <p:sp>
          <p:nvSpPr>
            <p:cNvPr id="56" name="Rectangle 57"/>
            <p:cNvSpPr>
              <a:spLocks noChangeArrowheads="1"/>
            </p:cNvSpPr>
            <p:nvPr/>
          </p:nvSpPr>
          <p:spPr bwMode="auto">
            <a:xfrm>
              <a:off x="768" y="2160"/>
              <a:ext cx="2688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7" name="Line 58"/>
            <p:cNvSpPr>
              <a:spLocks noChangeShapeType="1"/>
            </p:cNvSpPr>
            <p:nvPr/>
          </p:nvSpPr>
          <p:spPr bwMode="auto">
            <a:xfrm>
              <a:off x="1008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" name="Line 59"/>
            <p:cNvSpPr>
              <a:spLocks noChangeShapeType="1"/>
            </p:cNvSpPr>
            <p:nvPr/>
          </p:nvSpPr>
          <p:spPr bwMode="auto">
            <a:xfrm>
              <a:off x="1344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9" name="Text Box 60"/>
            <p:cNvSpPr txBox="1">
              <a:spLocks noChangeArrowheads="1"/>
            </p:cNvSpPr>
            <p:nvPr/>
          </p:nvSpPr>
          <p:spPr bwMode="auto">
            <a:xfrm>
              <a:off x="768" y="2208"/>
              <a:ext cx="2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Op</a:t>
              </a:r>
            </a:p>
          </p:txBody>
        </p:sp>
        <p:sp>
          <p:nvSpPr>
            <p:cNvPr id="60" name="Text Box 61"/>
            <p:cNvSpPr txBox="1">
              <a:spLocks noChangeArrowheads="1"/>
            </p:cNvSpPr>
            <p:nvPr/>
          </p:nvSpPr>
          <p:spPr bwMode="auto">
            <a:xfrm>
              <a:off x="1017" y="2192"/>
              <a:ext cx="38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Seq #</a:t>
              </a:r>
            </a:p>
          </p:txBody>
        </p:sp>
        <p:sp>
          <p:nvSpPr>
            <p:cNvPr id="61" name="Text Box 62"/>
            <p:cNvSpPr txBox="1">
              <a:spLocks noChangeArrowheads="1"/>
            </p:cNvSpPr>
            <p:nvPr/>
          </p:nvSpPr>
          <p:spPr bwMode="auto">
            <a:xfrm>
              <a:off x="1350" y="2181"/>
              <a:ext cx="35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CRC</a:t>
              </a:r>
            </a:p>
          </p:txBody>
        </p:sp>
        <p:sp>
          <p:nvSpPr>
            <p:cNvPr id="62" name="Line 63"/>
            <p:cNvSpPr>
              <a:spLocks noChangeShapeType="1"/>
            </p:cNvSpPr>
            <p:nvPr/>
          </p:nvSpPr>
          <p:spPr bwMode="auto">
            <a:xfrm>
              <a:off x="1680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3" name="Text Box 64"/>
            <p:cNvSpPr txBox="1">
              <a:spLocks noChangeArrowheads="1"/>
            </p:cNvSpPr>
            <p:nvPr/>
          </p:nvSpPr>
          <p:spPr bwMode="auto">
            <a:xfrm>
              <a:off x="2246" y="2189"/>
              <a:ext cx="34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Data</a:t>
              </a:r>
            </a:p>
          </p:txBody>
        </p:sp>
      </p:grpSp>
      <p:sp>
        <p:nvSpPr>
          <p:cNvPr id="64" name="Rectangle 65"/>
          <p:cNvSpPr>
            <a:spLocks noChangeArrowheads="1"/>
          </p:cNvSpPr>
          <p:nvPr/>
        </p:nvSpPr>
        <p:spPr bwMode="auto">
          <a:xfrm>
            <a:off x="2057400" y="5385792"/>
            <a:ext cx="13716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" name="Text Box 67"/>
          <p:cNvSpPr txBox="1">
            <a:spLocks noChangeArrowheads="1"/>
          </p:cNvSpPr>
          <p:nvPr/>
        </p:nvSpPr>
        <p:spPr bwMode="auto">
          <a:xfrm>
            <a:off x="2209800" y="5157192"/>
            <a:ext cx="10556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rPr>
              <a:t>Connection-id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981200" y="5385792"/>
            <a:ext cx="1497013" cy="381000"/>
            <a:chOff x="1981200" y="5791200"/>
            <a:chExt cx="1497013" cy="381000"/>
          </a:xfrm>
        </p:grpSpPr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2743200" y="5791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8" name="Text Box 68"/>
            <p:cNvSpPr txBox="1">
              <a:spLocks noChangeArrowheads="1"/>
            </p:cNvSpPr>
            <p:nvPr/>
          </p:nvSpPr>
          <p:spPr bwMode="auto">
            <a:xfrm>
              <a:off x="2794000" y="5845175"/>
              <a:ext cx="6842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 err="1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Src</a:t>
              </a: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-port</a:t>
              </a:r>
            </a:p>
          </p:txBody>
        </p:sp>
        <p:sp>
          <p:nvSpPr>
            <p:cNvPr id="69" name="Text Box 69"/>
            <p:cNvSpPr txBox="1">
              <a:spLocks noChangeArrowheads="1"/>
            </p:cNvSpPr>
            <p:nvPr/>
          </p:nvSpPr>
          <p:spPr bwMode="auto">
            <a:xfrm>
              <a:off x="1981200" y="5850632"/>
              <a:ext cx="76199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 err="1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Dest</a:t>
              </a: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-port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04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371600" y="2209800"/>
          <a:ext cx="6858000" cy="361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5549900" imgH="2921000" progId="Word.Picture.8">
                  <p:embed/>
                </p:oleObj>
              </mc:Choice>
              <mc:Fallback>
                <p:oleObj name="Picture" r:id="rId2" imgW="5549900" imgH="29210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09800"/>
                        <a:ext cx="6858000" cy="361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5720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  /2:</a:t>
            </a:r>
            <a:br>
              <a:rPr lang="en-US" dirty="0"/>
            </a:br>
            <a:r>
              <a:rPr lang="en-US" dirty="0"/>
              <a:t>A little re-organizing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653136"/>
            <a:ext cx="8219256" cy="1882552"/>
          </a:xfrm>
        </p:spPr>
        <p:txBody>
          <a:bodyPr/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So we have a </a:t>
            </a:r>
            <a:r>
              <a:rPr lang="en-US" sz="2000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Distributed IPC Facility (DIF) </a:t>
            </a: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for each interface, then to maintain the API we need an application over all of them.</a:t>
            </a:r>
          </a:p>
          <a:p>
            <a:pPr lvl="1" eaLnBrk="0" hangingPunct="0">
              <a:spcBef>
                <a:spcPct val="50000"/>
              </a:spcBef>
              <a:defRPr/>
            </a:pPr>
            <a:r>
              <a:rPr lang="en-US" sz="1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The user shouldn’t have to figure out which wire to use.</a:t>
            </a:r>
            <a:endParaRPr lang="en-US" sz="16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0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But this isn’t going to scale and get expensive fast. We need a cheaper way to do this.</a:t>
            </a:r>
          </a:p>
          <a:p>
            <a:endParaRPr lang="en-US" sz="20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325588" y="1916832"/>
            <a:ext cx="4838700" cy="2603500"/>
            <a:chOff x="1776" y="1488"/>
            <a:chExt cx="3048" cy="1640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3984" y="1808"/>
              <a:ext cx="288" cy="288"/>
              <a:chOff x="2402" y="1392"/>
              <a:chExt cx="288" cy="288"/>
            </a:xfrm>
          </p:grpSpPr>
          <p:sp>
            <p:nvSpPr>
              <p:cNvPr id="72" name="Oval 7"/>
              <p:cNvSpPr>
                <a:spLocks noChangeArrowheads="1"/>
              </p:cNvSpPr>
              <p:nvPr/>
            </p:nvSpPr>
            <p:spPr bwMode="auto">
              <a:xfrm>
                <a:off x="2402" y="1392"/>
                <a:ext cx="288" cy="28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2432" y="1440"/>
                <a:ext cx="232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Dir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7" name="Rectangle 9" descr="60%"/>
            <p:cNvSpPr>
              <a:spLocks noChangeArrowheads="1"/>
            </p:cNvSpPr>
            <p:nvPr/>
          </p:nvSpPr>
          <p:spPr bwMode="auto">
            <a:xfrm>
              <a:off x="3128" y="2744"/>
              <a:ext cx="96" cy="384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Rectangle 10" descr="60%"/>
            <p:cNvSpPr>
              <a:spLocks noChangeArrowheads="1"/>
            </p:cNvSpPr>
            <p:nvPr/>
          </p:nvSpPr>
          <p:spPr bwMode="auto">
            <a:xfrm>
              <a:off x="3864" y="2744"/>
              <a:ext cx="960" cy="96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Rectangle 11" descr="60%"/>
            <p:cNvSpPr>
              <a:spLocks noChangeArrowheads="1"/>
            </p:cNvSpPr>
            <p:nvPr/>
          </p:nvSpPr>
          <p:spPr bwMode="auto">
            <a:xfrm rot="5400000">
              <a:off x="2112" y="2400"/>
              <a:ext cx="96" cy="768"/>
            </a:xfrm>
            <a:prstGeom prst="rect">
              <a:avLst/>
            </a:prstGeom>
            <a:pattFill prst="pct60">
              <a:fgClr>
                <a:srgbClr val="808080"/>
              </a:fgClr>
              <a:bgClr>
                <a:srgbClr val="FFFFFF"/>
              </a:bgClr>
            </a:patt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832" y="1784"/>
              <a:ext cx="528" cy="384"/>
              <a:chOff x="2304" y="1920"/>
              <a:chExt cx="528" cy="384"/>
            </a:xfrm>
          </p:grpSpPr>
          <p:sp>
            <p:nvSpPr>
              <p:cNvPr id="68" name="Oval 13"/>
              <p:cNvSpPr>
                <a:spLocks noChangeArrowheads="1"/>
              </p:cNvSpPr>
              <p:nvPr/>
            </p:nvSpPr>
            <p:spPr bwMode="auto">
              <a:xfrm>
                <a:off x="2304" y="1920"/>
                <a:ext cx="528" cy="38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9" name="Oval 14"/>
              <p:cNvSpPr>
                <a:spLocks noChangeArrowheads="1"/>
              </p:cNvSpPr>
              <p:nvPr/>
            </p:nvSpPr>
            <p:spPr bwMode="auto">
              <a:xfrm>
                <a:off x="2304" y="2064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0" name="Oval 15"/>
              <p:cNvSpPr>
                <a:spLocks noChangeArrowheads="1"/>
              </p:cNvSpPr>
              <p:nvPr/>
            </p:nvSpPr>
            <p:spPr bwMode="auto">
              <a:xfrm>
                <a:off x="2496" y="2160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1" name="Oval 16"/>
              <p:cNvSpPr>
                <a:spLocks noChangeArrowheads="1"/>
              </p:cNvSpPr>
              <p:nvPr/>
            </p:nvSpPr>
            <p:spPr bwMode="auto">
              <a:xfrm>
                <a:off x="2688" y="2064"/>
                <a:ext cx="144" cy="14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 flipH="1">
              <a:off x="2464" y="2040"/>
              <a:ext cx="384" cy="2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 flipH="1">
              <a:off x="3072" y="2176"/>
              <a:ext cx="8" cy="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3320" y="2016"/>
              <a:ext cx="672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80808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919" y="1785"/>
              <a:ext cx="36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Finder</a:t>
              </a:r>
            </a:p>
          </p:txBody>
        </p:sp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2064" y="1584"/>
              <a:ext cx="101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A Virtual IPC Facility?</a:t>
              </a:r>
            </a:p>
          </p:txBody>
        </p: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3504" y="1584"/>
              <a:ext cx="336" cy="336"/>
              <a:chOff x="672" y="528"/>
              <a:chExt cx="336" cy="336"/>
            </a:xfrm>
          </p:grpSpPr>
          <p:sp>
            <p:nvSpPr>
              <p:cNvPr id="66" name="Oval 23"/>
              <p:cNvSpPr>
                <a:spLocks noChangeArrowheads="1"/>
              </p:cNvSpPr>
              <p:nvPr/>
            </p:nvSpPr>
            <p:spPr bwMode="auto">
              <a:xfrm>
                <a:off x="672" y="528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7" name="Text Box 24"/>
              <p:cNvSpPr txBox="1">
                <a:spLocks noChangeArrowheads="1"/>
              </p:cNvSpPr>
              <p:nvPr/>
            </p:nvSpPr>
            <p:spPr bwMode="auto">
              <a:xfrm>
                <a:off x="713" y="579"/>
                <a:ext cx="29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Res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Alloc</a:t>
                </a:r>
              </a:p>
            </p:txBody>
          </p:sp>
        </p:grpSp>
        <p:grpSp>
          <p:nvGrpSpPr>
            <p:cNvPr id="17" name="Group 25"/>
            <p:cNvGrpSpPr>
              <a:grpSpLocks/>
            </p:cNvGrpSpPr>
            <p:nvPr/>
          </p:nvGrpSpPr>
          <p:grpSpPr bwMode="auto">
            <a:xfrm>
              <a:off x="2096" y="2304"/>
              <a:ext cx="495" cy="448"/>
              <a:chOff x="1632" y="1728"/>
              <a:chExt cx="495" cy="448"/>
            </a:xfrm>
          </p:grpSpPr>
          <p:sp>
            <p:nvSpPr>
              <p:cNvPr id="51" name="Line 26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2" name="Line 27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3" name="Oval 28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54" name="Group 29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61" name="Rectangle 30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2" name="Rectangle 31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3" name="Rectangle 32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4" name="Rectangle 33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65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55" name="Rectangle 35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6" name="Line 36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7" name="Line 37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8" name="Line 38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9" name="Line 39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0" name="Line 40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" name="Group 41"/>
            <p:cNvGrpSpPr>
              <a:grpSpLocks/>
            </p:cNvGrpSpPr>
            <p:nvPr/>
          </p:nvGrpSpPr>
          <p:grpSpPr bwMode="auto">
            <a:xfrm>
              <a:off x="2880" y="2304"/>
              <a:ext cx="495" cy="448"/>
              <a:chOff x="1632" y="1728"/>
              <a:chExt cx="495" cy="448"/>
            </a:xfrm>
          </p:grpSpPr>
          <p:sp>
            <p:nvSpPr>
              <p:cNvPr id="36" name="Line 42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7" name="Line 43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8" name="Oval 44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39" name="Group 45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46" name="Rectangle 46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7" name="Rectangle 47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8" name="Rectangle 48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49" name="Rectangle 49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0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40" name="Rectangle 51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1" name="Line 52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2" name="Line 53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3" name="Line 54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4" name="Line 55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Line 56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9" name="Group 57"/>
            <p:cNvGrpSpPr>
              <a:grpSpLocks/>
            </p:cNvGrpSpPr>
            <p:nvPr/>
          </p:nvGrpSpPr>
          <p:grpSpPr bwMode="auto">
            <a:xfrm>
              <a:off x="3888" y="2304"/>
              <a:ext cx="495" cy="448"/>
              <a:chOff x="1632" y="1728"/>
              <a:chExt cx="495" cy="448"/>
            </a:xfrm>
          </p:grpSpPr>
          <p:sp>
            <p:nvSpPr>
              <p:cNvPr id="21" name="Line 58"/>
              <p:cNvSpPr>
                <a:spLocks noChangeShapeType="1"/>
              </p:cNvSpPr>
              <p:nvPr/>
            </p:nvSpPr>
            <p:spPr bwMode="auto">
              <a:xfrm>
                <a:off x="1632" y="2165"/>
                <a:ext cx="493" cy="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2" name="Line 59"/>
              <p:cNvSpPr>
                <a:spLocks noChangeShapeType="1"/>
              </p:cNvSpPr>
              <p:nvPr/>
            </p:nvSpPr>
            <p:spPr bwMode="auto">
              <a:xfrm flipV="1">
                <a:off x="2125" y="1728"/>
                <a:ext cx="2" cy="43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3" name="Oval 60"/>
              <p:cNvSpPr>
                <a:spLocks noChangeArrowheads="1"/>
              </p:cNvSpPr>
              <p:nvPr/>
            </p:nvSpPr>
            <p:spPr bwMode="auto">
              <a:xfrm>
                <a:off x="1955" y="2055"/>
                <a:ext cx="92" cy="94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CC99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24" name="Group 61"/>
              <p:cNvGrpSpPr>
                <a:grpSpLocks/>
              </p:cNvGrpSpPr>
              <p:nvPr/>
            </p:nvGrpSpPr>
            <p:grpSpPr bwMode="auto">
              <a:xfrm>
                <a:off x="1875" y="1865"/>
                <a:ext cx="239" cy="175"/>
                <a:chOff x="2592" y="1047"/>
                <a:chExt cx="864" cy="537"/>
              </a:xfrm>
            </p:grpSpPr>
            <p:sp>
              <p:nvSpPr>
                <p:cNvPr id="31" name="Rectangle 62"/>
                <p:cNvSpPr>
                  <a:spLocks noChangeArrowheads="1"/>
                </p:cNvSpPr>
                <p:nvPr/>
              </p:nvSpPr>
              <p:spPr bwMode="auto">
                <a:xfrm>
                  <a:off x="2737" y="1250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2" name="Rectangle 63"/>
                <p:cNvSpPr>
                  <a:spLocks noChangeArrowheads="1"/>
                </p:cNvSpPr>
                <p:nvPr/>
              </p:nvSpPr>
              <p:spPr bwMode="auto">
                <a:xfrm>
                  <a:off x="2690" y="1296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3" name="Rectangle 64"/>
                <p:cNvSpPr>
                  <a:spLocks noChangeArrowheads="1"/>
                </p:cNvSpPr>
                <p:nvPr/>
              </p:nvSpPr>
              <p:spPr bwMode="auto">
                <a:xfrm>
                  <a:off x="2639" y="1345"/>
                  <a:ext cx="719" cy="190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4" name="Rectangle 65"/>
                <p:cNvSpPr>
                  <a:spLocks noChangeArrowheads="1"/>
                </p:cNvSpPr>
                <p:nvPr/>
              </p:nvSpPr>
              <p:spPr bwMode="auto">
                <a:xfrm>
                  <a:off x="2592" y="1391"/>
                  <a:ext cx="719" cy="193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5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2762" y="1047"/>
                  <a:ext cx="448" cy="497"/>
                </a:xfrm>
                <a:prstGeom prst="rect">
                  <a:avLst/>
                </a:prstGeom>
                <a:noFill/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00CC99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80808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25" name="Rectangle 67"/>
              <p:cNvSpPr>
                <a:spLocks noChangeArrowheads="1"/>
              </p:cNvSpPr>
              <p:nvPr/>
            </p:nvSpPr>
            <p:spPr bwMode="auto">
              <a:xfrm>
                <a:off x="1835" y="1822"/>
                <a:ext cx="133" cy="4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    </a:t>
                </a:r>
                <a:endParaRPr lang="en-US" sz="10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6" name="Line 68"/>
              <p:cNvSpPr>
                <a:spLocks noChangeShapeType="1"/>
              </p:cNvSpPr>
              <p:nvPr/>
            </p:nvSpPr>
            <p:spPr bwMode="auto">
              <a:xfrm flipH="1">
                <a:off x="1632" y="1728"/>
                <a:ext cx="49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7" name="Line 69"/>
              <p:cNvSpPr>
                <a:spLocks noChangeShapeType="1"/>
              </p:cNvSpPr>
              <p:nvPr/>
            </p:nvSpPr>
            <p:spPr bwMode="auto">
              <a:xfrm>
                <a:off x="1941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8" name="Line 70"/>
              <p:cNvSpPr>
                <a:spLocks noChangeShapeType="1"/>
              </p:cNvSpPr>
              <p:nvPr/>
            </p:nvSpPr>
            <p:spPr bwMode="auto">
              <a:xfrm flipH="1">
                <a:off x="2021" y="2040"/>
                <a:ext cx="13" cy="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Line 71"/>
              <p:cNvSpPr>
                <a:spLocks noChangeShapeType="1"/>
              </p:cNvSpPr>
              <p:nvPr/>
            </p:nvSpPr>
            <p:spPr bwMode="auto">
              <a:xfrm flipH="1">
                <a:off x="2034" y="2040"/>
                <a:ext cx="27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80808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0" name="Line 72"/>
              <p:cNvSpPr>
                <a:spLocks noChangeShapeType="1"/>
              </p:cNvSpPr>
              <p:nvPr/>
            </p:nvSpPr>
            <p:spPr bwMode="auto">
              <a:xfrm>
                <a:off x="1632" y="1736"/>
                <a:ext cx="0" cy="4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20" name="Rectangle 73"/>
            <p:cNvSpPr>
              <a:spLocks noChangeArrowheads="1"/>
            </p:cNvSpPr>
            <p:nvPr/>
          </p:nvSpPr>
          <p:spPr bwMode="auto">
            <a:xfrm>
              <a:off x="2064" y="1488"/>
              <a:ext cx="2304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8331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  /3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659290"/>
              </p:ext>
            </p:extLst>
          </p:nvPr>
        </p:nvGraphicFramePr>
        <p:xfrm>
          <a:off x="1828800" y="2133600"/>
          <a:ext cx="556577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6197600" imgH="4584700" progId="Word.Picture.8">
                  <p:embed/>
                </p:oleObj>
              </mc:Choice>
              <mc:Fallback>
                <p:oleObj name="Picture" r:id="rId2" imgW="6197600" imgH="45847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133600"/>
                        <a:ext cx="5565775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67544" y="5673442"/>
            <a:ext cx="83529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+mn-lt"/>
                <a:ea typeface="ＭＳ Ｐゴシック" charset="0"/>
                <a:cs typeface="ＭＳ Ｐゴシック" charset="0"/>
              </a:rPr>
              <a:t>By dedicating systems to IPC, reduce the number of lines required and even out usage by recognizing that not everyone talks to everyone else the same amount.</a:t>
            </a:r>
          </a:p>
        </p:txBody>
      </p:sp>
    </p:spTree>
    <p:extLst>
      <p:ext uri="{BB962C8B-B14F-4D97-AF65-F5344CB8AC3E}">
        <p14:creationId xmlns:p14="http://schemas.microsoft.com/office/powerpoint/2010/main" val="3528162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with N systems   /4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114800"/>
          </a:xfrm>
        </p:spPr>
        <p:txBody>
          <a:bodyPr/>
          <a:lstStyle/>
          <a:p>
            <a:r>
              <a:rPr lang="en-US" sz="2000" dirty="0"/>
              <a:t>Relaying systems over a wider scope requires carrying addresses</a:t>
            </a:r>
          </a:p>
          <a:p>
            <a:r>
              <a:rPr lang="en-US" sz="2000" dirty="0"/>
              <a:t>Creates more problems: e.g., can’t avoid transient congestion and bit errors in relay memories; what about message order? etc.</a:t>
            </a:r>
          </a:p>
          <a:p>
            <a:pPr lvl="1"/>
            <a:r>
              <a:rPr lang="en-US" sz="1800" dirty="0"/>
              <a:t>Will have to have an EFCP operating over the relays</a:t>
            </a:r>
          </a:p>
          <a:p>
            <a:endParaRPr lang="en-US" sz="20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371600" y="3293517"/>
            <a:ext cx="6781800" cy="381000"/>
            <a:chOff x="672" y="2160"/>
            <a:chExt cx="4272" cy="240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672" y="2160"/>
              <a:ext cx="576" cy="240"/>
              <a:chOff x="672" y="2160"/>
              <a:chExt cx="576" cy="240"/>
            </a:xfrm>
          </p:grpSpPr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672" y="2160"/>
                <a:ext cx="576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Text Box 7"/>
              <p:cNvSpPr txBox="1">
                <a:spLocks noChangeArrowheads="1"/>
              </p:cNvSpPr>
              <p:nvPr/>
            </p:nvSpPr>
            <p:spPr bwMode="auto">
              <a:xfrm>
                <a:off x="816" y="2208"/>
                <a:ext cx="345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EFCP</a:t>
                </a:r>
              </a:p>
            </p:txBody>
          </p:sp>
        </p:grpSp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4368" y="2160"/>
              <a:ext cx="576" cy="240"/>
              <a:chOff x="672" y="2160"/>
              <a:chExt cx="576" cy="240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672" y="2160"/>
                <a:ext cx="576" cy="2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" name="Text Box 10"/>
              <p:cNvSpPr txBox="1">
                <a:spLocks noChangeArrowheads="1"/>
              </p:cNvSpPr>
              <p:nvPr/>
            </p:nvSpPr>
            <p:spPr bwMode="auto">
              <a:xfrm>
                <a:off x="816" y="2208"/>
                <a:ext cx="345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EFCP</a:t>
                </a:r>
              </a:p>
            </p:txBody>
          </p:sp>
        </p:grpSp>
        <p:sp>
          <p:nvSpPr>
            <p:cNvPr id="7" name="Line 11"/>
            <p:cNvSpPr>
              <a:spLocks noChangeShapeType="1"/>
            </p:cNvSpPr>
            <p:nvPr/>
          </p:nvSpPr>
          <p:spPr bwMode="auto">
            <a:xfrm>
              <a:off x="1248" y="2256"/>
              <a:ext cx="3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2843213" y="4509343"/>
            <a:ext cx="3600451" cy="2232026"/>
            <a:chOff x="2041" y="2645"/>
            <a:chExt cx="2268" cy="1406"/>
          </a:xfrm>
        </p:grpSpPr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650" y="2803"/>
              <a:ext cx="912" cy="10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4" name="Group 14"/>
            <p:cNvGrpSpPr>
              <a:grpSpLocks/>
            </p:cNvGrpSpPr>
            <p:nvPr/>
          </p:nvGrpSpPr>
          <p:grpSpPr bwMode="auto">
            <a:xfrm>
              <a:off x="2842" y="2851"/>
              <a:ext cx="480" cy="432"/>
              <a:chOff x="2592" y="2784"/>
              <a:chExt cx="480" cy="432"/>
            </a:xfrm>
          </p:grpSpPr>
          <p:sp>
            <p:nvSpPr>
              <p:cNvPr id="32" name="Oval 15"/>
              <p:cNvSpPr>
                <a:spLocks noChangeArrowheads="1"/>
              </p:cNvSpPr>
              <p:nvPr/>
            </p:nvSpPr>
            <p:spPr bwMode="auto">
              <a:xfrm>
                <a:off x="2592" y="2784"/>
                <a:ext cx="480" cy="43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" name="Oval 16"/>
              <p:cNvSpPr>
                <a:spLocks noChangeArrowheads="1"/>
              </p:cNvSpPr>
              <p:nvPr/>
            </p:nvSpPr>
            <p:spPr bwMode="auto">
              <a:xfrm>
                <a:off x="2640" y="3024"/>
                <a:ext cx="144" cy="14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4" name="Oval 17"/>
              <p:cNvSpPr>
                <a:spLocks noChangeArrowheads="1"/>
              </p:cNvSpPr>
              <p:nvPr/>
            </p:nvSpPr>
            <p:spPr bwMode="auto">
              <a:xfrm>
                <a:off x="2880" y="3024"/>
                <a:ext cx="144" cy="14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5" name="Rectangle 18" descr="Trellis"/>
            <p:cNvSpPr>
              <a:spLocks noChangeArrowheads="1"/>
            </p:cNvSpPr>
            <p:nvPr/>
          </p:nvSpPr>
          <p:spPr bwMode="auto">
            <a:xfrm>
              <a:off x="2074" y="3955"/>
              <a:ext cx="912" cy="96"/>
            </a:xfrm>
            <a:prstGeom prst="rect">
              <a:avLst/>
            </a:prstGeom>
            <a:pattFill prst="trellis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Rectangle 19" descr="Trellis"/>
            <p:cNvSpPr>
              <a:spLocks noChangeArrowheads="1"/>
            </p:cNvSpPr>
            <p:nvPr/>
          </p:nvSpPr>
          <p:spPr bwMode="auto">
            <a:xfrm>
              <a:off x="3370" y="3955"/>
              <a:ext cx="912" cy="96"/>
            </a:xfrm>
            <a:prstGeom prst="rect">
              <a:avLst/>
            </a:prstGeom>
            <a:pattFill prst="trellis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2842" y="3811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418" y="3811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/>
          </p:nvGrpSpPr>
          <p:grpSpPr bwMode="auto">
            <a:xfrm>
              <a:off x="3137" y="3379"/>
              <a:ext cx="427" cy="432"/>
              <a:chOff x="3137" y="3379"/>
              <a:chExt cx="427" cy="432"/>
            </a:xfrm>
          </p:grpSpPr>
          <p:sp>
            <p:nvSpPr>
              <p:cNvPr id="30" name="Rectangle 23"/>
              <p:cNvSpPr>
                <a:spLocks noChangeArrowheads="1"/>
              </p:cNvSpPr>
              <p:nvPr/>
            </p:nvSpPr>
            <p:spPr bwMode="auto">
              <a:xfrm>
                <a:off x="3178" y="3379"/>
                <a:ext cx="336" cy="43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1" name="Text Box 24"/>
              <p:cNvSpPr txBox="1">
                <a:spLocks noChangeArrowheads="1"/>
              </p:cNvSpPr>
              <p:nvPr/>
            </p:nvSpPr>
            <p:spPr bwMode="auto">
              <a:xfrm>
                <a:off x="3137" y="3408"/>
                <a:ext cx="427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Interface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IPC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</p:grpSp>
        <p:sp>
          <p:nvSpPr>
            <p:cNvPr id="20" name="Text Box 25"/>
            <p:cNvSpPr txBox="1">
              <a:spLocks noChangeArrowheads="1"/>
            </p:cNvSpPr>
            <p:nvPr/>
          </p:nvSpPr>
          <p:spPr bwMode="auto">
            <a:xfrm>
              <a:off x="3740" y="2645"/>
              <a:ext cx="5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Relaying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Application</a:t>
              </a:r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 flipH="1">
              <a:off x="2842" y="3235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3242" y="3187"/>
              <a:ext cx="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 flipH="1">
              <a:off x="3298" y="2755"/>
              <a:ext cx="504" cy="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Text Box 29"/>
            <p:cNvSpPr txBox="1">
              <a:spLocks noChangeArrowheads="1"/>
            </p:cNvSpPr>
            <p:nvPr/>
          </p:nvSpPr>
          <p:spPr bwMode="auto">
            <a:xfrm>
              <a:off x="2041" y="2781"/>
              <a:ext cx="4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Relaying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PM</a:t>
              </a:r>
            </a:p>
          </p:txBody>
        </p:sp>
        <p:sp>
          <p:nvSpPr>
            <p:cNvPr id="25" name="Line 30"/>
            <p:cNvSpPr>
              <a:spLocks noChangeShapeType="1"/>
            </p:cNvSpPr>
            <p:nvPr/>
          </p:nvSpPr>
          <p:spPr bwMode="auto">
            <a:xfrm>
              <a:off x="2506" y="2899"/>
              <a:ext cx="67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Line 31"/>
            <p:cNvSpPr>
              <a:spLocks noChangeShapeType="1"/>
            </p:cNvSpPr>
            <p:nvPr/>
          </p:nvSpPr>
          <p:spPr bwMode="auto">
            <a:xfrm>
              <a:off x="2506" y="2899"/>
              <a:ext cx="400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7" name="Group 32"/>
            <p:cNvGrpSpPr>
              <a:grpSpLocks/>
            </p:cNvGrpSpPr>
            <p:nvPr/>
          </p:nvGrpSpPr>
          <p:grpSpPr bwMode="auto">
            <a:xfrm>
              <a:off x="2640" y="3360"/>
              <a:ext cx="427" cy="432"/>
              <a:chOff x="3137" y="3379"/>
              <a:chExt cx="427" cy="432"/>
            </a:xfrm>
          </p:grpSpPr>
          <p:sp>
            <p:nvSpPr>
              <p:cNvPr id="28" name="Rectangle 33"/>
              <p:cNvSpPr>
                <a:spLocks noChangeArrowheads="1"/>
              </p:cNvSpPr>
              <p:nvPr/>
            </p:nvSpPr>
            <p:spPr bwMode="auto">
              <a:xfrm>
                <a:off x="3178" y="3379"/>
                <a:ext cx="336" cy="43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Text Box 34"/>
              <p:cNvSpPr txBox="1">
                <a:spLocks noChangeArrowheads="1"/>
              </p:cNvSpPr>
              <p:nvPr/>
            </p:nvSpPr>
            <p:spPr bwMode="auto">
              <a:xfrm>
                <a:off x="3137" y="3408"/>
                <a:ext cx="427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Interface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IPC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>
                    <a:solidFill>
                      <a:srgbClr val="000000"/>
                    </a:solidFill>
                    <a:latin typeface="Times" charset="0"/>
                    <a:ea typeface="ＭＳ Ｐゴシック" charset="0"/>
                    <a:cs typeface="ＭＳ Ｐゴシック" charset="0"/>
                  </a:rPr>
                  <a:t>Processes</a:t>
                </a:r>
              </a:p>
            </p:txBody>
          </p:sp>
        </p:grpSp>
      </p:grpSp>
      <p:grpSp>
        <p:nvGrpSpPr>
          <p:cNvPr id="35" name="Group 35"/>
          <p:cNvGrpSpPr>
            <a:grpSpLocks/>
          </p:cNvGrpSpPr>
          <p:nvPr/>
        </p:nvGrpSpPr>
        <p:grpSpPr bwMode="auto">
          <a:xfrm>
            <a:off x="3124200" y="3705274"/>
            <a:ext cx="3879850" cy="731838"/>
            <a:chOff x="1968" y="2160"/>
            <a:chExt cx="2444" cy="461"/>
          </a:xfrm>
        </p:grpSpPr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2160" y="2160"/>
              <a:ext cx="1488" cy="2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2976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Text Box 38"/>
            <p:cNvSpPr txBox="1">
              <a:spLocks noChangeArrowheads="1"/>
            </p:cNvSpPr>
            <p:nvPr/>
          </p:nvSpPr>
          <p:spPr bwMode="auto">
            <a:xfrm>
              <a:off x="2304" y="2208"/>
              <a:ext cx="51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Dest Addr</a:t>
              </a:r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3120" y="2208"/>
              <a:ext cx="46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Src Addr</a:t>
              </a: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1968" y="2448"/>
              <a:ext cx="244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rPr>
                <a:t>Common Relaying and Multiplexing Application Header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00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recursive structure!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245957"/>
              </p:ext>
            </p:extLst>
          </p:nvPr>
        </p:nvGraphicFramePr>
        <p:xfrm>
          <a:off x="1295400" y="1905000"/>
          <a:ext cx="6172200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6375400" imgH="4775200" progId="Word.Picture.8">
                  <p:embed/>
                </p:oleObj>
              </mc:Choice>
              <mc:Fallback>
                <p:oleObj name="Picture" r:id="rId2" imgW="6375400" imgH="477520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05000"/>
                        <a:ext cx="6172200" cy="462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71600" y="3048000"/>
            <a:ext cx="6019800" cy="1371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71600" y="4419600"/>
            <a:ext cx="22860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657600" y="4419600"/>
            <a:ext cx="18288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86400" y="4419600"/>
            <a:ext cx="19050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 rot="5400000">
            <a:off x="7011987" y="4037013"/>
            <a:ext cx="2130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rPr>
              <a:t>Distributed IPC Facilities</a:t>
            </a:r>
          </a:p>
        </p:txBody>
      </p:sp>
    </p:spTree>
    <p:extLst>
      <p:ext uri="{BB962C8B-B14F-4D97-AF65-F5344CB8AC3E}">
        <p14:creationId xmlns:p14="http://schemas.microsoft.com/office/powerpoint/2010/main" val="329186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760168"/>
          </a:xfrm>
        </p:spPr>
        <p:txBody>
          <a:bodyPr/>
          <a:lstStyle/>
          <a:p>
            <a:r>
              <a:rPr lang="en-US" sz="2000" dirty="0"/>
              <a:t>The essential role of layers is </a:t>
            </a:r>
            <a:r>
              <a:rPr lang="en-US" sz="2000" i="1" u="sng" dirty="0"/>
              <a:t>not</a:t>
            </a:r>
            <a:r>
              <a:rPr lang="en-US" sz="2000" i="1" dirty="0"/>
              <a:t> </a:t>
            </a:r>
            <a:r>
              <a:rPr lang="en-US" sz="2000" dirty="0"/>
              <a:t>to be a collection of a specific set of functions but instead to define a communication </a:t>
            </a:r>
            <a:r>
              <a:rPr lang="en-US" sz="2000" i="1" dirty="0"/>
              <a:t>scope</a:t>
            </a:r>
          </a:p>
          <a:p>
            <a:pPr lvl="1"/>
            <a:r>
              <a:rPr lang="en-US" sz="1800" i="1" dirty="0"/>
              <a:t>Different from what OSI and </a:t>
            </a:r>
            <a:r>
              <a:rPr lang="en-US" sz="1800" i="1" dirty="0" err="1"/>
              <a:t>DoD</a:t>
            </a:r>
            <a:r>
              <a:rPr lang="en-US" sz="1800" i="1" dirty="0"/>
              <a:t> models say!</a:t>
            </a:r>
          </a:p>
          <a:p>
            <a:pPr lvl="1"/>
            <a:endParaRPr lang="en-US" sz="2000" dirty="0"/>
          </a:p>
          <a:p>
            <a:r>
              <a:rPr lang="en-US" sz="2000" dirty="0"/>
              <a:t>Some essential functions exist at every layer, although they might be instantiated differently depending on the environment</a:t>
            </a:r>
          </a:p>
          <a:p>
            <a:pPr lvl="1"/>
            <a:r>
              <a:rPr lang="en-US" sz="1800" dirty="0"/>
              <a:t>Even if the functions are exactly the same, it's not a repetition: they only occur once </a:t>
            </a:r>
            <a:r>
              <a:rPr lang="en-US" sz="1800" i="1" dirty="0"/>
              <a:t>per scope</a:t>
            </a:r>
          </a:p>
          <a:p>
            <a:pPr lvl="1"/>
            <a:endParaRPr lang="en-US" sz="1800" i="1" dirty="0"/>
          </a:p>
          <a:p>
            <a:r>
              <a:rPr lang="en-US" sz="2000" dirty="0"/>
              <a:t>Layers can be stacked as needed, there should be no dependencies and there can always be the same interfaces between layers</a:t>
            </a:r>
          </a:p>
          <a:p>
            <a:endParaRPr lang="en-US" sz="2000" dirty="0"/>
          </a:p>
          <a:p>
            <a:r>
              <a:rPr lang="en-US" sz="2000" dirty="0"/>
              <a:t>“Cross-layer communication” is a hack that may be necessary when the vertical interfaces aren’t well enough defined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800486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Layers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723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518" y="1916832"/>
            <a:ext cx="8856978" cy="4536504"/>
          </a:xfrm>
          <a:noFill/>
        </p:spPr>
        <p:txBody>
          <a:bodyPr/>
          <a:lstStyle/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Networks have loci of distributed shared state with different scopes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At the very least, differences of scope require different layers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ea typeface="ＭＳ Ｐゴシック" charset="0"/>
                <a:cs typeface="ＭＳ Ｐゴシック" charset="0"/>
              </a:rPr>
              <a:t>If layers have the same scope, their functions should be completely independent</a:t>
            </a: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Clr>
                <a:schemeClr val="accent2"/>
              </a:buClr>
              <a:buNone/>
            </a:pPr>
            <a:endParaRPr lang="en-US" sz="2000" dirty="0">
              <a:ea typeface="ＭＳ Ｐゴシック" charset="0"/>
              <a:cs typeface="ＭＳ Ｐゴシック" charset="0"/>
            </a:endParaRPr>
          </a:p>
          <a:p>
            <a:pPr marL="406400" indent="-406400" eaLnBrk="1" hangingPunct="1">
              <a:buClr>
                <a:schemeClr val="accent2"/>
              </a:buClr>
              <a:buFont typeface="Times" charset="0"/>
              <a:buChar char="•"/>
            </a:pPr>
            <a:r>
              <a:rPr lang="en-US" sz="20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Does this picture show the Internet?</a:t>
            </a: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354079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134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924944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The Internet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657748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2357711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5848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32800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9752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6704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975248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2357711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5848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32800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9752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67044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975248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975248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813448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2060848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783286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729311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3500711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3127654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7293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35007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7293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3500711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729311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3500711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814911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2456136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3326086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3351486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3327673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3327673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328004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3317206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578860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Physical layer</a:t>
            </a: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3029174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Network layer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669134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Transport layer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2381102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Application layer</a:t>
            </a: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467544" y="4725144"/>
            <a:ext cx="8219256" cy="2016224"/>
          </a:xfrm>
        </p:spPr>
        <p:txBody>
          <a:bodyPr/>
          <a:lstStyle/>
          <a:p>
            <a:pPr marL="457200" lvl="1" indent="0">
              <a:buNone/>
            </a:pPr>
            <a:endParaRPr lang="en-US" sz="1800" dirty="0"/>
          </a:p>
          <a:p>
            <a:r>
              <a:rPr lang="en-US" sz="2200" dirty="0"/>
              <a:t>What does the recursive structure tell us, what can we learn?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200" dirty="0"/>
              <a:t>Next: examples</a:t>
            </a:r>
          </a:p>
        </p:txBody>
      </p:sp>
    </p:spTree>
    <p:extLst>
      <p:ext uri="{BB962C8B-B14F-4D97-AF65-F5344CB8AC3E}">
        <p14:creationId xmlns:p14="http://schemas.microsoft.com/office/powerpoint/2010/main" val="4066904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5481-DAAA-10F4-C170-AB9E227A5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19256" cy="936104"/>
          </a:xfrm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Example problem: IP fragmentation</a:t>
            </a:r>
            <a:br>
              <a:rPr lang="en-US" dirty="0">
                <a:ea typeface="ＭＳ Ｐゴシック" charset="0"/>
                <a:cs typeface="ＭＳ Ｐゴシック" charset="0"/>
              </a:rPr>
            </a:br>
            <a:r>
              <a:rPr lang="en-GB" sz="2400" dirty="0"/>
              <a:t>Dependencies between layers with the same scope</a:t>
            </a:r>
            <a:br>
              <a:rPr lang="en-GB" sz="2400" dirty="0"/>
            </a:b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7DEB2-2F4D-A5CF-0418-650B494C8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132856"/>
            <a:ext cx="8219256" cy="4464496"/>
          </a:xfrm>
        </p:spPr>
        <p:txBody>
          <a:bodyPr/>
          <a:lstStyle/>
          <a:p>
            <a:r>
              <a:rPr lang="en-GB" sz="2000" dirty="0"/>
              <a:t>IP must get all fragments of a packet to reassemble</a:t>
            </a:r>
            <a:br>
              <a:rPr lang="en-GB" sz="2000" dirty="0"/>
            </a:br>
            <a:r>
              <a:rPr lang="en-GB" sz="2000" dirty="0"/>
              <a:t>=&gt; What if a fragment is lost?</a:t>
            </a:r>
          </a:p>
          <a:p>
            <a:pPr lvl="1"/>
            <a:r>
              <a:rPr lang="en-GB" sz="1600" dirty="0"/>
              <a:t>Early 70's: </a:t>
            </a:r>
            <a:r>
              <a:rPr lang="en-GB" sz="1600" b="1" dirty="0"/>
              <a:t>IP was split from TCP</a:t>
            </a:r>
          </a:p>
          <a:p>
            <a:pPr lvl="1"/>
            <a:r>
              <a:rPr lang="en-GB" sz="1600" dirty="0"/>
              <a:t>TCP’s retransmissions are distinct, </a:t>
            </a:r>
            <a:r>
              <a:rPr lang="en-GB" sz="1600" dirty="0">
                <a:solidFill>
                  <a:srgbClr val="0000FF"/>
                </a:solidFill>
              </a:rPr>
              <a:t>not recognized by IP</a:t>
            </a:r>
            <a:endParaRPr lang="en-GB" dirty="0">
              <a:solidFill>
                <a:srgbClr val="0000FF"/>
              </a:solidFill>
            </a:endParaRPr>
          </a:p>
          <a:p>
            <a:pPr lvl="1"/>
            <a:r>
              <a:rPr lang="en-GB" sz="1600" dirty="0"/>
              <a:t>Must hold fragments for a long time, in vain =&gt; wastes buffer space</a:t>
            </a:r>
            <a:endParaRPr lang="en-GB" sz="2000" dirty="0"/>
          </a:p>
          <a:p>
            <a:endParaRPr lang="en-GB" sz="1200" dirty="0"/>
          </a:p>
          <a:p>
            <a:r>
              <a:rPr lang="en-GB" sz="2000" dirty="0">
                <a:solidFill>
                  <a:srgbClr val="0000FF"/>
                </a:solidFill>
              </a:rPr>
              <a:t>Fix: Path MTU Discovery (PMTUD)</a:t>
            </a:r>
          </a:p>
          <a:p>
            <a:pPr lvl="1"/>
            <a:r>
              <a:rPr lang="en-GB" sz="1600" dirty="0"/>
              <a:t>Disable fragmentation &amp; find the largest possible packet that can be sent: start big, reduce size upon incoming ICMP error</a:t>
            </a:r>
            <a:endParaRPr lang="en-GB" sz="2000" dirty="0"/>
          </a:p>
          <a:p>
            <a:pPr lvl="1"/>
            <a:r>
              <a:rPr lang="en-GB" sz="1600" dirty="0"/>
              <a:t>Actually this doesn’t work either: many nets filter ICMP</a:t>
            </a:r>
          </a:p>
          <a:p>
            <a:endParaRPr lang="en-GB" sz="1200" dirty="0"/>
          </a:p>
          <a:p>
            <a:r>
              <a:rPr lang="en-GB" sz="2000" dirty="0"/>
              <a:t>Solution: </a:t>
            </a:r>
            <a:r>
              <a:rPr lang="en-GB" sz="2000" dirty="0" err="1">
                <a:solidFill>
                  <a:srgbClr val="0000FF"/>
                </a:solidFill>
              </a:rPr>
              <a:t>PAcketization</a:t>
            </a:r>
            <a:r>
              <a:rPr lang="en-GB" sz="2000" dirty="0">
                <a:solidFill>
                  <a:srgbClr val="0000FF"/>
                </a:solidFill>
              </a:rPr>
              <a:t> Layer PMTUD (PLPMTUD)</a:t>
            </a:r>
          </a:p>
          <a:p>
            <a:pPr lvl="1"/>
            <a:r>
              <a:rPr lang="en-GB" sz="1800" dirty="0"/>
              <a:t>start small, assume ok when ACKs arrive</a:t>
            </a:r>
          </a:p>
          <a:p>
            <a:pPr lvl="1"/>
            <a:r>
              <a:rPr lang="en-GB" sz="1600" dirty="0">
                <a:solidFill>
                  <a:srgbClr val="FF0000"/>
                </a:solidFill>
              </a:rPr>
              <a:t>...can you see (layering) problems with this?</a:t>
            </a:r>
          </a:p>
        </p:txBody>
      </p:sp>
    </p:spTree>
    <p:extLst>
      <p:ext uri="{BB962C8B-B14F-4D97-AF65-F5344CB8AC3E}">
        <p14:creationId xmlns:p14="http://schemas.microsoft.com/office/powerpoint/2010/main" val="2054292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3056"/>
            <a:ext cx="8219256" cy="1831579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“rate”</a:t>
            </a:r>
          </a:p>
          <a:p>
            <a:pPr lvl="1"/>
            <a:r>
              <a:rPr lang="en-US" sz="2000" dirty="0"/>
              <a:t>EFCP should implement flow control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59976" y="2132856"/>
            <a:ext cx="900000" cy="135681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7223"/>
            <a:ext cx="900000" cy="135820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12318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08202" y="2209231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3527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5295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20131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6124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4106496" y="2929311"/>
            <a:ext cx="753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3422411D-137A-6740-BCB9-1B9964A3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8361" y="3501008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40">
            <a:extLst>
              <a:ext uri="{FF2B5EF4-FFF2-40B4-BE49-F238E27FC236}">
                <a16:creationId xmlns:a16="http://schemas.microsoft.com/office/drawing/2014/main" id="{E8071D04-B3C8-D34A-971A-9095DD451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254" y="3501008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Elbow Connector 24"/>
          <p:cNvCxnSpPr/>
          <p:nvPr/>
        </p:nvCxnSpPr>
        <p:spPr bwMode="auto">
          <a:xfrm rot="5400000" flipH="1" flipV="1">
            <a:off x="4284310" y="840210"/>
            <a:ext cx="3087" cy="3747941"/>
          </a:xfrm>
          <a:prstGeom prst="bentConnector3">
            <a:avLst>
              <a:gd name="adj1" fmla="val -15288824"/>
            </a:avLst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ular Callout 25">
            <a:extLst>
              <a:ext uri="{FF2B5EF4-FFF2-40B4-BE49-F238E27FC236}">
                <a16:creationId xmlns:a16="http://schemas.microsoft.com/office/drawing/2014/main" id="{CDF02993-979A-3A4A-A9C6-C7A339C7F0E0}"/>
              </a:ext>
            </a:extLst>
          </p:cNvPr>
          <p:cNvSpPr/>
          <p:nvPr/>
        </p:nvSpPr>
        <p:spPr bwMode="auto">
          <a:xfrm>
            <a:off x="6372200" y="4941168"/>
            <a:ext cx="1872208" cy="1008112"/>
          </a:xfrm>
          <a:prstGeom prst="wedgeRectCallout">
            <a:avLst>
              <a:gd name="adj1" fmla="val -35806"/>
              <a:gd name="adj2" fmla="val -7265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Or something similar...e.g. a credit (window)</a:t>
            </a:r>
          </a:p>
        </p:txBody>
      </p:sp>
    </p:spTree>
    <p:extLst>
      <p:ext uri="{BB962C8B-B14F-4D97-AF65-F5344CB8AC3E}">
        <p14:creationId xmlns:p14="http://schemas.microsoft.com/office/powerpoint/2010/main" val="156992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 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013176"/>
            <a:ext cx="8424936" cy="1831579"/>
          </a:xfrm>
        </p:spPr>
        <p:txBody>
          <a:bodyPr/>
          <a:lstStyle/>
          <a:p>
            <a:r>
              <a:rPr lang="en-US" sz="2400" dirty="0"/>
              <a:t>How fast can we send?</a:t>
            </a:r>
          </a:p>
          <a:p>
            <a:pPr lvl="1"/>
            <a:r>
              <a:rPr lang="en-US" sz="2000" dirty="0"/>
              <a:t>Vertical interface should probably include a “rate”</a:t>
            </a:r>
          </a:p>
          <a:p>
            <a:pPr lvl="1"/>
            <a:r>
              <a:rPr lang="en-US" sz="2000" dirty="0"/>
              <a:t>EFCP should implement flow control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59DEE1-A1D4-3DFD-CE58-53AC3C3AA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692696"/>
            <a:ext cx="617220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flow + congestion control /3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B3B85-DE20-727C-B4DE-FA7AC70DF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13" y="1628800"/>
            <a:ext cx="6351759" cy="3314995"/>
          </a:xfrm>
          <a:prstGeom prst="rect">
            <a:avLst/>
          </a:prstGeom>
        </p:spPr>
      </p:pic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2D979EA1-D9B3-1C2A-A404-5D2144686C62}"/>
              </a:ext>
            </a:extLst>
          </p:cNvPr>
          <p:cNvSpPr/>
          <p:nvPr/>
        </p:nvSpPr>
        <p:spPr bwMode="auto">
          <a:xfrm>
            <a:off x="7107335" y="2782241"/>
            <a:ext cx="1872208" cy="1008112"/>
          </a:xfrm>
          <a:prstGeom prst="wedgeRectCallout">
            <a:avLst>
              <a:gd name="adj1" fmla="val -58985"/>
              <a:gd name="adj2" fmla="val -8649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Really: many hosts, many applications, …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D82FD0-9F4F-E8FA-2236-09AA89D978C8}"/>
              </a:ext>
            </a:extLst>
          </p:cNvPr>
          <p:cNvSpPr/>
          <p:nvPr/>
        </p:nvSpPr>
        <p:spPr bwMode="auto">
          <a:xfrm>
            <a:off x="5364088" y="3968354"/>
            <a:ext cx="1656184" cy="975441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797152"/>
            <a:ext cx="8424936" cy="1944216"/>
          </a:xfrm>
        </p:spPr>
        <p:txBody>
          <a:bodyPr/>
          <a:lstStyle/>
          <a:p>
            <a:r>
              <a:rPr lang="en-US" sz="2000" dirty="0"/>
              <a:t>How fast can we send?</a:t>
            </a:r>
          </a:p>
          <a:p>
            <a:pPr lvl="1"/>
            <a:r>
              <a:rPr lang="en-US" sz="1800" dirty="0"/>
              <a:t>Vertical interface should probably include a “rate”</a:t>
            </a:r>
          </a:p>
          <a:p>
            <a:pPr lvl="1"/>
            <a:r>
              <a:rPr lang="en-US" sz="1800" dirty="0"/>
              <a:t>EFCP should implement flow + congestion control !</a:t>
            </a:r>
          </a:p>
          <a:p>
            <a:pPr lvl="1"/>
            <a:r>
              <a:rPr lang="en-US" sz="1800" dirty="0"/>
              <a:t>Probably at least in the green DIF, because this is where </a:t>
            </a:r>
            <a:r>
              <a:rPr lang="en-US" sz="1800" dirty="0" err="1"/>
              <a:t>MUXing</a:t>
            </a:r>
            <a:r>
              <a:rPr lang="en-US" sz="1800" dirty="0"/>
              <a:t> occurs (in hosts and routers)</a:t>
            </a:r>
          </a:p>
          <a:p>
            <a:pPr lvl="1"/>
            <a:r>
              <a:rPr lang="en-US" sz="1800" dirty="0"/>
              <a:t>As we will see, Internet: really only in the yellow DIF…</a:t>
            </a:r>
          </a:p>
        </p:txBody>
      </p:sp>
    </p:spTree>
    <p:extLst>
      <p:ext uri="{BB962C8B-B14F-4D97-AF65-F5344CB8AC3E}">
        <p14:creationId xmlns:p14="http://schemas.microsoft.com/office/powerpoint/2010/main" val="76419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9816"/>
            <a:ext cx="8219256" cy="1143000"/>
          </a:xfrm>
        </p:spPr>
        <p:txBody>
          <a:bodyPr/>
          <a:lstStyle/>
          <a:p>
            <a:r>
              <a:rPr lang="en-US" dirty="0"/>
              <a:t>Context switch: from RINA…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44008" y="4149080"/>
            <a:ext cx="936104" cy="82622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59976" y="2128489"/>
            <a:ext cx="900000" cy="284616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30749" y="3429000"/>
            <a:ext cx="1332000" cy="1545655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2855"/>
            <a:ext cx="900000" cy="2849077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43009" y="4293126"/>
            <a:ext cx="1716125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8"/>
          <p:cNvGrpSpPr>
            <a:grpSpLocks noChangeAspect="1"/>
          </p:cNvGrpSpPr>
          <p:nvPr/>
        </p:nvGrpSpPr>
        <p:grpSpPr bwMode="auto">
          <a:xfrm>
            <a:off x="2065144" y="4330613"/>
            <a:ext cx="753536" cy="503406"/>
            <a:chOff x="3470565" y="4114819"/>
            <a:chExt cx="502678" cy="355348"/>
          </a:xfrm>
          <a:noFill/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2" name="Group 38"/>
          <p:cNvGrpSpPr>
            <a:grpSpLocks noChangeAspect="1"/>
          </p:cNvGrpSpPr>
          <p:nvPr/>
        </p:nvGrpSpPr>
        <p:grpSpPr bwMode="auto">
          <a:xfrm>
            <a:off x="3077607" y="4336606"/>
            <a:ext cx="753536" cy="503406"/>
            <a:chOff x="3470565" y="4114819"/>
            <a:chExt cx="502678" cy="355348"/>
          </a:xfrm>
          <a:noFill/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07951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3817084" y="4293126"/>
            <a:ext cx="2771140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808202" y="2204864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38"/>
          <p:cNvGrpSpPr>
            <a:grpSpLocks noChangeAspect="1"/>
          </p:cNvGrpSpPr>
          <p:nvPr/>
        </p:nvGrpSpPr>
        <p:grpSpPr bwMode="auto">
          <a:xfrm>
            <a:off x="4826576" y="4336606"/>
            <a:ext cx="753536" cy="503406"/>
            <a:chOff x="3223110" y="4114819"/>
            <a:chExt cx="502678" cy="355348"/>
          </a:xfrm>
          <a:noFill/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3275128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40"/>
            <p:cNvSpPr txBox="1">
              <a:spLocks noChangeArrowheads="1"/>
            </p:cNvSpPr>
            <p:nvPr/>
          </p:nvSpPr>
          <p:spPr bwMode="auto">
            <a:xfrm>
              <a:off x="3223110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38"/>
          <p:cNvGrpSpPr>
            <a:grpSpLocks noChangeAspect="1"/>
          </p:cNvGrpSpPr>
          <p:nvPr/>
        </p:nvGrpSpPr>
        <p:grpSpPr bwMode="auto">
          <a:xfrm>
            <a:off x="3780270" y="4339657"/>
            <a:ext cx="753536" cy="503406"/>
            <a:chOff x="3182686" y="4114819"/>
            <a:chExt cx="502678" cy="355348"/>
          </a:xfrm>
          <a:noFill/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4565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40"/>
            <p:cNvSpPr txBox="1">
              <a:spLocks noChangeArrowheads="1"/>
            </p:cNvSpPr>
            <p:nvPr/>
          </p:nvSpPr>
          <p:spPr bwMode="auto">
            <a:xfrm>
              <a:off x="3182686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2039652" y="3566046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38"/>
          <p:cNvGrpSpPr>
            <a:grpSpLocks noChangeAspect="1"/>
          </p:cNvGrpSpPr>
          <p:nvPr/>
        </p:nvGrpSpPr>
        <p:grpSpPr bwMode="auto">
          <a:xfrm>
            <a:off x="2070128" y="3600882"/>
            <a:ext cx="753536" cy="503406"/>
            <a:chOff x="3470565" y="4114819"/>
            <a:chExt cx="502678" cy="355348"/>
          </a:xfrm>
          <a:noFill/>
        </p:grpSpPr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40"/>
            <p:cNvSpPr txBox="1">
              <a:spLocks noChangeArrowheads="1"/>
            </p:cNvSpPr>
            <p:nvPr/>
          </p:nvSpPr>
          <p:spPr bwMode="auto">
            <a:xfrm>
              <a:off x="3470565" y="415114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2" name="Group 38"/>
          <p:cNvGrpSpPr>
            <a:grpSpLocks noChangeAspect="1"/>
          </p:cNvGrpSpPr>
          <p:nvPr/>
        </p:nvGrpSpPr>
        <p:grpSpPr bwMode="auto">
          <a:xfrm>
            <a:off x="3433931" y="3606875"/>
            <a:ext cx="753536" cy="503406"/>
            <a:chOff x="3470565" y="4114819"/>
            <a:chExt cx="502678" cy="355348"/>
          </a:xfrm>
          <a:noFill/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40"/>
            <p:cNvSpPr txBox="1">
              <a:spLocks noChangeArrowheads="1"/>
            </p:cNvSpPr>
            <p:nvPr/>
          </p:nvSpPr>
          <p:spPr bwMode="auto">
            <a:xfrm>
              <a:off x="3470565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5" name="Group 38"/>
          <p:cNvGrpSpPr>
            <a:grpSpLocks noChangeAspect="1"/>
          </p:cNvGrpSpPr>
          <p:nvPr/>
        </p:nvGrpSpPr>
        <p:grpSpPr bwMode="auto">
          <a:xfrm>
            <a:off x="5808202" y="3606875"/>
            <a:ext cx="753536" cy="503406"/>
            <a:chOff x="3188496" y="4114819"/>
            <a:chExt cx="502678" cy="355348"/>
          </a:xfrm>
          <a:noFill/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40"/>
            <p:cNvSpPr txBox="1">
              <a:spLocks noChangeArrowheads="1"/>
            </p:cNvSpPr>
            <p:nvPr/>
          </p:nvSpPr>
          <p:spPr bwMode="auto">
            <a:xfrm>
              <a:off x="3188496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4255208" y="4425936"/>
            <a:ext cx="753536" cy="44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1-DIF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#2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40"/>
          <p:cNvSpPr txBox="1">
            <a:spLocks noChangeArrowheads="1"/>
          </p:cNvSpPr>
          <p:nvPr/>
        </p:nvSpPr>
        <p:spPr bwMode="auto">
          <a:xfrm>
            <a:off x="4106496" y="3736923"/>
            <a:ext cx="753536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40"/>
          <p:cNvSpPr txBox="1">
            <a:spLocks noChangeArrowheads="1"/>
          </p:cNvSpPr>
          <p:nvPr/>
        </p:nvSpPr>
        <p:spPr bwMode="auto">
          <a:xfrm>
            <a:off x="2048361" y="4948802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416513" y="4948802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Relay 1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0"/>
          <p:cNvSpPr txBox="1">
            <a:spLocks noChangeArrowheads="1"/>
          </p:cNvSpPr>
          <p:nvPr/>
        </p:nvSpPr>
        <p:spPr bwMode="auto">
          <a:xfrm>
            <a:off x="5760254" y="4948802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0"/>
          <p:cNvSpPr txBox="1">
            <a:spLocks noChangeArrowheads="1"/>
          </p:cNvSpPr>
          <p:nvPr/>
        </p:nvSpPr>
        <p:spPr bwMode="auto">
          <a:xfrm>
            <a:off x="2527016" y="4427808"/>
            <a:ext cx="753536" cy="44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1-DIF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#1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0"/>
          <p:cNvSpPr txBox="1">
            <a:spLocks noChangeArrowheads="1"/>
          </p:cNvSpPr>
          <p:nvPr/>
        </p:nvSpPr>
        <p:spPr bwMode="auto">
          <a:xfrm>
            <a:off x="4754568" y="4945305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Relay 2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Group 38"/>
          <p:cNvGrpSpPr>
            <a:grpSpLocks noChangeAspect="1"/>
          </p:cNvGrpSpPr>
          <p:nvPr/>
        </p:nvGrpSpPr>
        <p:grpSpPr bwMode="auto">
          <a:xfrm>
            <a:off x="5834688" y="4333079"/>
            <a:ext cx="753536" cy="503406"/>
            <a:chOff x="3470565" y="4114819"/>
            <a:chExt cx="502678" cy="355348"/>
          </a:xfrm>
          <a:noFill/>
        </p:grpSpPr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0928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15764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1757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4106496" y="2924944"/>
            <a:ext cx="753536" cy="26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3-DIF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2373850" y="2670331"/>
            <a:ext cx="3905152" cy="1949241"/>
          </a:xfrm>
          <a:custGeom>
            <a:avLst/>
            <a:gdLst>
              <a:gd name="connsiteX0" fmla="*/ 40749 w 3905152"/>
              <a:gd name="connsiteY0" fmla="*/ 0 h 1949241"/>
              <a:gd name="connsiteX1" fmla="*/ 33957 w 3905152"/>
              <a:gd name="connsiteY1" fmla="*/ 774263 h 1949241"/>
              <a:gd name="connsiteX2" fmla="*/ 13583 w 3905152"/>
              <a:gd name="connsiteY2" fmla="*/ 1025559 h 1949241"/>
              <a:gd name="connsiteX3" fmla="*/ 0 w 3905152"/>
              <a:gd name="connsiteY3" fmla="*/ 1127436 h 1949241"/>
              <a:gd name="connsiteX4" fmla="*/ 13583 w 3905152"/>
              <a:gd name="connsiteY4" fmla="*/ 1426274 h 1949241"/>
              <a:gd name="connsiteX5" fmla="*/ 20374 w 3905152"/>
              <a:gd name="connsiteY5" fmla="*/ 1487400 h 1949241"/>
              <a:gd name="connsiteX6" fmla="*/ 27166 w 3905152"/>
              <a:gd name="connsiteY6" fmla="*/ 1589277 h 1949241"/>
              <a:gd name="connsiteX7" fmla="*/ 33957 w 3905152"/>
              <a:gd name="connsiteY7" fmla="*/ 1725112 h 1949241"/>
              <a:gd name="connsiteX8" fmla="*/ 40749 w 3905152"/>
              <a:gd name="connsiteY8" fmla="*/ 1759071 h 1949241"/>
              <a:gd name="connsiteX9" fmla="*/ 54332 w 3905152"/>
              <a:gd name="connsiteY9" fmla="*/ 1799822 h 1949241"/>
              <a:gd name="connsiteX10" fmla="*/ 115456 w 3905152"/>
              <a:gd name="connsiteY10" fmla="*/ 1874532 h 1949241"/>
              <a:gd name="connsiteX11" fmla="*/ 135831 w 3905152"/>
              <a:gd name="connsiteY11" fmla="*/ 1888115 h 1949241"/>
              <a:gd name="connsiteX12" fmla="*/ 162997 w 3905152"/>
              <a:gd name="connsiteY12" fmla="*/ 1908490 h 1949241"/>
              <a:gd name="connsiteX13" fmla="*/ 183372 w 3905152"/>
              <a:gd name="connsiteY13" fmla="*/ 1915282 h 1949241"/>
              <a:gd name="connsiteX14" fmla="*/ 237704 w 3905152"/>
              <a:gd name="connsiteY14" fmla="*/ 1935658 h 1949241"/>
              <a:gd name="connsiteX15" fmla="*/ 298829 w 3905152"/>
              <a:gd name="connsiteY15" fmla="*/ 1949241 h 1949241"/>
              <a:gd name="connsiteX16" fmla="*/ 713114 w 3905152"/>
              <a:gd name="connsiteY16" fmla="*/ 1935658 h 1949241"/>
              <a:gd name="connsiteX17" fmla="*/ 869320 w 3905152"/>
              <a:gd name="connsiteY17" fmla="*/ 1922074 h 1949241"/>
              <a:gd name="connsiteX18" fmla="*/ 971194 w 3905152"/>
              <a:gd name="connsiteY18" fmla="*/ 1908490 h 1949241"/>
              <a:gd name="connsiteX19" fmla="*/ 998360 w 3905152"/>
              <a:gd name="connsiteY19" fmla="*/ 1901699 h 1949241"/>
              <a:gd name="connsiteX20" fmla="*/ 1025527 w 3905152"/>
              <a:gd name="connsiteY20" fmla="*/ 1881323 h 1949241"/>
              <a:gd name="connsiteX21" fmla="*/ 1045901 w 3905152"/>
              <a:gd name="connsiteY21" fmla="*/ 1867740 h 1949241"/>
              <a:gd name="connsiteX22" fmla="*/ 1086651 w 3905152"/>
              <a:gd name="connsiteY22" fmla="*/ 1820197 h 1949241"/>
              <a:gd name="connsiteX23" fmla="*/ 1100234 w 3905152"/>
              <a:gd name="connsiteY23" fmla="*/ 1799822 h 1949241"/>
              <a:gd name="connsiteX24" fmla="*/ 1140983 w 3905152"/>
              <a:gd name="connsiteY24" fmla="*/ 1745488 h 1949241"/>
              <a:gd name="connsiteX25" fmla="*/ 1168150 w 3905152"/>
              <a:gd name="connsiteY25" fmla="*/ 1697945 h 1949241"/>
              <a:gd name="connsiteX26" fmla="*/ 1181733 w 3905152"/>
              <a:gd name="connsiteY26" fmla="*/ 1650403 h 1949241"/>
              <a:gd name="connsiteX27" fmla="*/ 1195316 w 3905152"/>
              <a:gd name="connsiteY27" fmla="*/ 1623236 h 1949241"/>
              <a:gd name="connsiteX28" fmla="*/ 1208899 w 3905152"/>
              <a:gd name="connsiteY28" fmla="*/ 1562110 h 1949241"/>
              <a:gd name="connsiteX29" fmla="*/ 1215691 w 3905152"/>
              <a:gd name="connsiteY29" fmla="*/ 1541734 h 1949241"/>
              <a:gd name="connsiteX30" fmla="*/ 1229274 w 3905152"/>
              <a:gd name="connsiteY30" fmla="*/ 1521359 h 1949241"/>
              <a:gd name="connsiteX31" fmla="*/ 1236065 w 3905152"/>
              <a:gd name="connsiteY31" fmla="*/ 1500984 h 1949241"/>
              <a:gd name="connsiteX32" fmla="*/ 1249648 w 3905152"/>
              <a:gd name="connsiteY32" fmla="*/ 1453441 h 1949241"/>
              <a:gd name="connsiteX33" fmla="*/ 1263232 w 3905152"/>
              <a:gd name="connsiteY33" fmla="*/ 1433066 h 1949241"/>
              <a:gd name="connsiteX34" fmla="*/ 1310773 w 3905152"/>
              <a:gd name="connsiteY34" fmla="*/ 1378732 h 1949241"/>
              <a:gd name="connsiteX35" fmla="*/ 1331147 w 3905152"/>
              <a:gd name="connsiteY35" fmla="*/ 1365148 h 1949241"/>
              <a:gd name="connsiteX36" fmla="*/ 1351522 w 3905152"/>
              <a:gd name="connsiteY36" fmla="*/ 1344773 h 1949241"/>
              <a:gd name="connsiteX37" fmla="*/ 1412646 w 3905152"/>
              <a:gd name="connsiteY37" fmla="*/ 1310814 h 1949241"/>
              <a:gd name="connsiteX38" fmla="*/ 1473770 w 3905152"/>
              <a:gd name="connsiteY38" fmla="*/ 1337981 h 1949241"/>
              <a:gd name="connsiteX39" fmla="*/ 1514520 w 3905152"/>
              <a:gd name="connsiteY39" fmla="*/ 1378732 h 1949241"/>
              <a:gd name="connsiteX40" fmla="*/ 1534894 w 3905152"/>
              <a:gd name="connsiteY40" fmla="*/ 1419482 h 1949241"/>
              <a:gd name="connsiteX41" fmla="*/ 1548477 w 3905152"/>
              <a:gd name="connsiteY41" fmla="*/ 1460233 h 1949241"/>
              <a:gd name="connsiteX42" fmla="*/ 1555269 w 3905152"/>
              <a:gd name="connsiteY42" fmla="*/ 1480608 h 1949241"/>
              <a:gd name="connsiteX43" fmla="*/ 1562061 w 3905152"/>
              <a:gd name="connsiteY43" fmla="*/ 1500984 h 1949241"/>
              <a:gd name="connsiteX44" fmla="*/ 1575644 w 3905152"/>
              <a:gd name="connsiteY44" fmla="*/ 1521359 h 1949241"/>
              <a:gd name="connsiteX45" fmla="*/ 1596018 w 3905152"/>
              <a:gd name="connsiteY45" fmla="*/ 1602860 h 1949241"/>
              <a:gd name="connsiteX46" fmla="*/ 1616393 w 3905152"/>
              <a:gd name="connsiteY46" fmla="*/ 1677570 h 1949241"/>
              <a:gd name="connsiteX47" fmla="*/ 1629976 w 3905152"/>
              <a:gd name="connsiteY47" fmla="*/ 1704737 h 1949241"/>
              <a:gd name="connsiteX48" fmla="*/ 1636768 w 3905152"/>
              <a:gd name="connsiteY48" fmla="*/ 1725112 h 1949241"/>
              <a:gd name="connsiteX49" fmla="*/ 1650351 w 3905152"/>
              <a:gd name="connsiteY49" fmla="*/ 1745488 h 1949241"/>
              <a:gd name="connsiteX50" fmla="*/ 1663934 w 3905152"/>
              <a:gd name="connsiteY50" fmla="*/ 1786238 h 1949241"/>
              <a:gd name="connsiteX51" fmla="*/ 1670726 w 3905152"/>
              <a:gd name="connsiteY51" fmla="*/ 1806614 h 1949241"/>
              <a:gd name="connsiteX52" fmla="*/ 1691100 w 3905152"/>
              <a:gd name="connsiteY52" fmla="*/ 1826989 h 1949241"/>
              <a:gd name="connsiteX53" fmla="*/ 1704684 w 3905152"/>
              <a:gd name="connsiteY53" fmla="*/ 1847364 h 1949241"/>
              <a:gd name="connsiteX54" fmla="*/ 1772599 w 3905152"/>
              <a:gd name="connsiteY54" fmla="*/ 1874532 h 1949241"/>
              <a:gd name="connsiteX55" fmla="*/ 1792974 w 3905152"/>
              <a:gd name="connsiteY55" fmla="*/ 1881323 h 1949241"/>
              <a:gd name="connsiteX56" fmla="*/ 1833723 w 3905152"/>
              <a:gd name="connsiteY56" fmla="*/ 1888115 h 1949241"/>
              <a:gd name="connsiteX57" fmla="*/ 1854098 w 3905152"/>
              <a:gd name="connsiteY57" fmla="*/ 1894907 h 1949241"/>
              <a:gd name="connsiteX58" fmla="*/ 1908431 w 3905152"/>
              <a:gd name="connsiteY58" fmla="*/ 1901699 h 1949241"/>
              <a:gd name="connsiteX59" fmla="*/ 1928805 w 3905152"/>
              <a:gd name="connsiteY59" fmla="*/ 1908490 h 1949241"/>
              <a:gd name="connsiteX60" fmla="*/ 2071428 w 3905152"/>
              <a:gd name="connsiteY60" fmla="*/ 1922074 h 1949241"/>
              <a:gd name="connsiteX61" fmla="*/ 2635129 w 3905152"/>
              <a:gd name="connsiteY61" fmla="*/ 1908490 h 1949241"/>
              <a:gd name="connsiteX62" fmla="*/ 2798126 w 3905152"/>
              <a:gd name="connsiteY62" fmla="*/ 1915282 h 1949241"/>
              <a:gd name="connsiteX63" fmla="*/ 2940749 w 3905152"/>
              <a:gd name="connsiteY63" fmla="*/ 1928866 h 1949241"/>
              <a:gd name="connsiteX64" fmla="*/ 3388993 w 3905152"/>
              <a:gd name="connsiteY64" fmla="*/ 1915282 h 1949241"/>
              <a:gd name="connsiteX65" fmla="*/ 3484075 w 3905152"/>
              <a:gd name="connsiteY65" fmla="*/ 1908490 h 1949241"/>
              <a:gd name="connsiteX66" fmla="*/ 3551991 w 3905152"/>
              <a:gd name="connsiteY66" fmla="*/ 1894907 h 1949241"/>
              <a:gd name="connsiteX67" fmla="*/ 3592740 w 3905152"/>
              <a:gd name="connsiteY67" fmla="*/ 1881323 h 1949241"/>
              <a:gd name="connsiteX68" fmla="*/ 3613115 w 3905152"/>
              <a:gd name="connsiteY68" fmla="*/ 1874532 h 1949241"/>
              <a:gd name="connsiteX69" fmla="*/ 3674239 w 3905152"/>
              <a:gd name="connsiteY69" fmla="*/ 1826989 h 1949241"/>
              <a:gd name="connsiteX70" fmla="*/ 3708197 w 3905152"/>
              <a:gd name="connsiteY70" fmla="*/ 1799822 h 1949241"/>
              <a:gd name="connsiteX71" fmla="*/ 3755738 w 3905152"/>
              <a:gd name="connsiteY71" fmla="*/ 1745488 h 1949241"/>
              <a:gd name="connsiteX72" fmla="*/ 3816862 w 3905152"/>
              <a:gd name="connsiteY72" fmla="*/ 1650403 h 1949241"/>
              <a:gd name="connsiteX73" fmla="*/ 3837237 w 3905152"/>
              <a:gd name="connsiteY73" fmla="*/ 1623236 h 1949241"/>
              <a:gd name="connsiteX74" fmla="*/ 3844028 w 3905152"/>
              <a:gd name="connsiteY74" fmla="*/ 1602860 h 1949241"/>
              <a:gd name="connsiteX75" fmla="*/ 3850820 w 3905152"/>
              <a:gd name="connsiteY75" fmla="*/ 1575693 h 1949241"/>
              <a:gd name="connsiteX76" fmla="*/ 3864403 w 3905152"/>
              <a:gd name="connsiteY76" fmla="*/ 1555318 h 1949241"/>
              <a:gd name="connsiteX77" fmla="*/ 3884778 w 3905152"/>
              <a:gd name="connsiteY77" fmla="*/ 1500984 h 1949241"/>
              <a:gd name="connsiteX78" fmla="*/ 3898361 w 3905152"/>
              <a:gd name="connsiteY78" fmla="*/ 1433066 h 1949241"/>
              <a:gd name="connsiteX79" fmla="*/ 3905152 w 3905152"/>
              <a:gd name="connsiteY79" fmla="*/ 1337981 h 1949241"/>
              <a:gd name="connsiteX80" fmla="*/ 3898361 w 3905152"/>
              <a:gd name="connsiteY80" fmla="*/ 1283647 h 1949241"/>
              <a:gd name="connsiteX81" fmla="*/ 3891569 w 3905152"/>
              <a:gd name="connsiteY81" fmla="*/ 1059518 h 1949241"/>
              <a:gd name="connsiteX82" fmla="*/ 3891569 w 3905152"/>
              <a:gd name="connsiteY82" fmla="*/ 455050 h 1949241"/>
              <a:gd name="connsiteX83" fmla="*/ 3884778 w 3905152"/>
              <a:gd name="connsiteY83" fmla="*/ 298839 h 1949241"/>
              <a:gd name="connsiteX84" fmla="*/ 3877986 w 3905152"/>
              <a:gd name="connsiteY84" fmla="*/ 258088 h 1949241"/>
              <a:gd name="connsiteX85" fmla="*/ 3864403 w 3905152"/>
              <a:gd name="connsiteY85" fmla="*/ 217337 h 1949241"/>
              <a:gd name="connsiteX86" fmla="*/ 3857611 w 3905152"/>
              <a:gd name="connsiteY86" fmla="*/ 196962 h 1949241"/>
              <a:gd name="connsiteX87" fmla="*/ 3837237 w 3905152"/>
              <a:gd name="connsiteY87" fmla="*/ 81502 h 1949241"/>
              <a:gd name="connsiteX88" fmla="*/ 3830445 w 3905152"/>
              <a:gd name="connsiteY88" fmla="*/ 27167 h 19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05152" h="1949241">
                <a:moveTo>
                  <a:pt x="40749" y="0"/>
                </a:moveTo>
                <a:cubicBezTo>
                  <a:pt x="38485" y="258088"/>
                  <a:pt x="37927" y="516196"/>
                  <a:pt x="33957" y="774263"/>
                </a:cubicBezTo>
                <a:cubicBezTo>
                  <a:pt x="33288" y="817770"/>
                  <a:pt x="18632" y="995266"/>
                  <a:pt x="13583" y="1025559"/>
                </a:cubicBezTo>
                <a:cubicBezTo>
                  <a:pt x="3421" y="1086532"/>
                  <a:pt x="8312" y="1052623"/>
                  <a:pt x="0" y="1127436"/>
                </a:cubicBezTo>
                <a:cubicBezTo>
                  <a:pt x="4528" y="1227049"/>
                  <a:pt x="2573" y="1327168"/>
                  <a:pt x="13583" y="1426274"/>
                </a:cubicBezTo>
                <a:cubicBezTo>
                  <a:pt x="15847" y="1446649"/>
                  <a:pt x="18672" y="1466970"/>
                  <a:pt x="20374" y="1487400"/>
                </a:cubicBezTo>
                <a:cubicBezTo>
                  <a:pt x="23200" y="1521317"/>
                  <a:pt x="25224" y="1555298"/>
                  <a:pt x="27166" y="1589277"/>
                </a:cubicBezTo>
                <a:cubicBezTo>
                  <a:pt x="29752" y="1634538"/>
                  <a:pt x="30342" y="1679921"/>
                  <a:pt x="33957" y="1725112"/>
                </a:cubicBezTo>
                <a:cubicBezTo>
                  <a:pt x="34878" y="1736619"/>
                  <a:pt x="37712" y="1747934"/>
                  <a:pt x="40749" y="1759071"/>
                </a:cubicBezTo>
                <a:cubicBezTo>
                  <a:pt x="44516" y="1772885"/>
                  <a:pt x="45741" y="1788367"/>
                  <a:pt x="54332" y="1799822"/>
                </a:cubicBezTo>
                <a:cubicBezTo>
                  <a:pt x="72249" y="1823712"/>
                  <a:pt x="91207" y="1854323"/>
                  <a:pt x="115456" y="1874532"/>
                </a:cubicBezTo>
                <a:cubicBezTo>
                  <a:pt x="121726" y="1879758"/>
                  <a:pt x="129189" y="1883371"/>
                  <a:pt x="135831" y="1888115"/>
                </a:cubicBezTo>
                <a:cubicBezTo>
                  <a:pt x="145042" y="1894694"/>
                  <a:pt x="153169" y="1902874"/>
                  <a:pt x="162997" y="1908490"/>
                </a:cubicBezTo>
                <a:cubicBezTo>
                  <a:pt x="169213" y="1912042"/>
                  <a:pt x="176669" y="1912768"/>
                  <a:pt x="183372" y="1915282"/>
                </a:cubicBezTo>
                <a:cubicBezTo>
                  <a:pt x="206320" y="1923888"/>
                  <a:pt x="216132" y="1929495"/>
                  <a:pt x="237704" y="1935658"/>
                </a:cubicBezTo>
                <a:cubicBezTo>
                  <a:pt x="260070" y="1942048"/>
                  <a:pt x="275504" y="1944576"/>
                  <a:pt x="298829" y="1949241"/>
                </a:cubicBezTo>
                <a:cubicBezTo>
                  <a:pt x="540931" y="1944090"/>
                  <a:pt x="544381" y="1949339"/>
                  <a:pt x="713114" y="1935658"/>
                </a:cubicBezTo>
                <a:cubicBezTo>
                  <a:pt x="765208" y="1931434"/>
                  <a:pt x="817375" y="1927846"/>
                  <a:pt x="869320" y="1922074"/>
                </a:cubicBezTo>
                <a:cubicBezTo>
                  <a:pt x="910103" y="1917542"/>
                  <a:pt x="933080" y="1916113"/>
                  <a:pt x="971194" y="1908490"/>
                </a:cubicBezTo>
                <a:cubicBezTo>
                  <a:pt x="980347" y="1906659"/>
                  <a:pt x="989305" y="1903963"/>
                  <a:pt x="998360" y="1901699"/>
                </a:cubicBezTo>
                <a:cubicBezTo>
                  <a:pt x="1007416" y="1894907"/>
                  <a:pt x="1016316" y="1887903"/>
                  <a:pt x="1025527" y="1881323"/>
                </a:cubicBezTo>
                <a:cubicBezTo>
                  <a:pt x="1032169" y="1876579"/>
                  <a:pt x="1039631" y="1872965"/>
                  <a:pt x="1045901" y="1867740"/>
                </a:cubicBezTo>
                <a:cubicBezTo>
                  <a:pt x="1063323" y="1853221"/>
                  <a:pt x="1073426" y="1838712"/>
                  <a:pt x="1086651" y="1820197"/>
                </a:cubicBezTo>
                <a:cubicBezTo>
                  <a:pt x="1091395" y="1813555"/>
                  <a:pt x="1095433" y="1806423"/>
                  <a:pt x="1100234" y="1799822"/>
                </a:cubicBezTo>
                <a:cubicBezTo>
                  <a:pt x="1113549" y="1781513"/>
                  <a:pt x="1140983" y="1745488"/>
                  <a:pt x="1140983" y="1745488"/>
                </a:cubicBezTo>
                <a:cubicBezTo>
                  <a:pt x="1156557" y="1698767"/>
                  <a:pt x="1135255" y="1755514"/>
                  <a:pt x="1168150" y="1697945"/>
                </a:cubicBezTo>
                <a:cubicBezTo>
                  <a:pt x="1174117" y="1687502"/>
                  <a:pt x="1178127" y="1660019"/>
                  <a:pt x="1181733" y="1650403"/>
                </a:cubicBezTo>
                <a:cubicBezTo>
                  <a:pt x="1185288" y="1640923"/>
                  <a:pt x="1190788" y="1632292"/>
                  <a:pt x="1195316" y="1623236"/>
                </a:cubicBezTo>
                <a:cubicBezTo>
                  <a:pt x="1199986" y="1599885"/>
                  <a:pt x="1202503" y="1584497"/>
                  <a:pt x="1208899" y="1562110"/>
                </a:cubicBezTo>
                <a:cubicBezTo>
                  <a:pt x="1210866" y="1555226"/>
                  <a:pt x="1212489" y="1548138"/>
                  <a:pt x="1215691" y="1541734"/>
                </a:cubicBezTo>
                <a:cubicBezTo>
                  <a:pt x="1219341" y="1534433"/>
                  <a:pt x="1224746" y="1528151"/>
                  <a:pt x="1229274" y="1521359"/>
                </a:cubicBezTo>
                <a:cubicBezTo>
                  <a:pt x="1231538" y="1514567"/>
                  <a:pt x="1234098" y="1507868"/>
                  <a:pt x="1236065" y="1500984"/>
                </a:cubicBezTo>
                <a:cubicBezTo>
                  <a:pt x="1238964" y="1490839"/>
                  <a:pt x="1244224" y="1464290"/>
                  <a:pt x="1249648" y="1453441"/>
                </a:cubicBezTo>
                <a:cubicBezTo>
                  <a:pt x="1253298" y="1446140"/>
                  <a:pt x="1258488" y="1439708"/>
                  <a:pt x="1263232" y="1433066"/>
                </a:cubicBezTo>
                <a:cubicBezTo>
                  <a:pt x="1279668" y="1410055"/>
                  <a:pt x="1288751" y="1397609"/>
                  <a:pt x="1310773" y="1378732"/>
                </a:cubicBezTo>
                <a:cubicBezTo>
                  <a:pt x="1316970" y="1373420"/>
                  <a:pt x="1324877" y="1370374"/>
                  <a:pt x="1331147" y="1365148"/>
                </a:cubicBezTo>
                <a:cubicBezTo>
                  <a:pt x="1338526" y="1358999"/>
                  <a:pt x="1343940" y="1350670"/>
                  <a:pt x="1351522" y="1344773"/>
                </a:cubicBezTo>
                <a:cubicBezTo>
                  <a:pt x="1386552" y="1317527"/>
                  <a:pt x="1381904" y="1321062"/>
                  <a:pt x="1412646" y="1310814"/>
                </a:cubicBezTo>
                <a:cubicBezTo>
                  <a:pt x="1438487" y="1319428"/>
                  <a:pt x="1454396" y="1320759"/>
                  <a:pt x="1473770" y="1337981"/>
                </a:cubicBezTo>
                <a:cubicBezTo>
                  <a:pt x="1488128" y="1350744"/>
                  <a:pt x="1514520" y="1378732"/>
                  <a:pt x="1514520" y="1378732"/>
                </a:cubicBezTo>
                <a:cubicBezTo>
                  <a:pt x="1539285" y="1453034"/>
                  <a:pt x="1499789" y="1340493"/>
                  <a:pt x="1534894" y="1419482"/>
                </a:cubicBezTo>
                <a:cubicBezTo>
                  <a:pt x="1540709" y="1432566"/>
                  <a:pt x="1543949" y="1446649"/>
                  <a:pt x="1548477" y="1460233"/>
                </a:cubicBezTo>
                <a:lnTo>
                  <a:pt x="1555269" y="1480608"/>
                </a:lnTo>
                <a:cubicBezTo>
                  <a:pt x="1557533" y="1487400"/>
                  <a:pt x="1558090" y="1495027"/>
                  <a:pt x="1562061" y="1500984"/>
                </a:cubicBezTo>
                <a:lnTo>
                  <a:pt x="1575644" y="1521359"/>
                </a:lnTo>
                <a:cubicBezTo>
                  <a:pt x="1593410" y="1627968"/>
                  <a:pt x="1569116" y="1495256"/>
                  <a:pt x="1596018" y="1602860"/>
                </a:cubicBezTo>
                <a:cubicBezTo>
                  <a:pt x="1598092" y="1611156"/>
                  <a:pt x="1608778" y="1659802"/>
                  <a:pt x="1616393" y="1677570"/>
                </a:cubicBezTo>
                <a:cubicBezTo>
                  <a:pt x="1620381" y="1686876"/>
                  <a:pt x="1625988" y="1695431"/>
                  <a:pt x="1629976" y="1704737"/>
                </a:cubicBezTo>
                <a:cubicBezTo>
                  <a:pt x="1632796" y="1711317"/>
                  <a:pt x="1633566" y="1718709"/>
                  <a:pt x="1636768" y="1725112"/>
                </a:cubicBezTo>
                <a:cubicBezTo>
                  <a:pt x="1640418" y="1732413"/>
                  <a:pt x="1647036" y="1738029"/>
                  <a:pt x="1650351" y="1745488"/>
                </a:cubicBezTo>
                <a:cubicBezTo>
                  <a:pt x="1656166" y="1758572"/>
                  <a:pt x="1659406" y="1772655"/>
                  <a:pt x="1663934" y="1786238"/>
                </a:cubicBezTo>
                <a:cubicBezTo>
                  <a:pt x="1666198" y="1793030"/>
                  <a:pt x="1665664" y="1801551"/>
                  <a:pt x="1670726" y="1806614"/>
                </a:cubicBezTo>
                <a:cubicBezTo>
                  <a:pt x="1677517" y="1813406"/>
                  <a:pt x="1684951" y="1819610"/>
                  <a:pt x="1691100" y="1826989"/>
                </a:cubicBezTo>
                <a:cubicBezTo>
                  <a:pt x="1696326" y="1833260"/>
                  <a:pt x="1697633" y="1843251"/>
                  <a:pt x="1704684" y="1847364"/>
                </a:cubicBezTo>
                <a:cubicBezTo>
                  <a:pt x="1725745" y="1859650"/>
                  <a:pt x="1749468" y="1866822"/>
                  <a:pt x="1772599" y="1874532"/>
                </a:cubicBezTo>
                <a:cubicBezTo>
                  <a:pt x="1779391" y="1876796"/>
                  <a:pt x="1785985" y="1879770"/>
                  <a:pt x="1792974" y="1881323"/>
                </a:cubicBezTo>
                <a:cubicBezTo>
                  <a:pt x="1806416" y="1884310"/>
                  <a:pt x="1820281" y="1885128"/>
                  <a:pt x="1833723" y="1888115"/>
                </a:cubicBezTo>
                <a:cubicBezTo>
                  <a:pt x="1840712" y="1889668"/>
                  <a:pt x="1847054" y="1893626"/>
                  <a:pt x="1854098" y="1894907"/>
                </a:cubicBezTo>
                <a:cubicBezTo>
                  <a:pt x="1872056" y="1898172"/>
                  <a:pt x="1890320" y="1899435"/>
                  <a:pt x="1908431" y="1901699"/>
                </a:cubicBezTo>
                <a:cubicBezTo>
                  <a:pt x="1915222" y="1903963"/>
                  <a:pt x="1921762" y="1907209"/>
                  <a:pt x="1928805" y="1908490"/>
                </a:cubicBezTo>
                <a:cubicBezTo>
                  <a:pt x="1967135" y="1915459"/>
                  <a:pt x="2038185" y="1919517"/>
                  <a:pt x="2071428" y="1922074"/>
                </a:cubicBezTo>
                <a:cubicBezTo>
                  <a:pt x="2303015" y="1909884"/>
                  <a:pt x="2299226" y="1908490"/>
                  <a:pt x="2635129" y="1908490"/>
                </a:cubicBezTo>
                <a:cubicBezTo>
                  <a:pt x="2689508" y="1908490"/>
                  <a:pt x="2743826" y="1912347"/>
                  <a:pt x="2798126" y="1915282"/>
                </a:cubicBezTo>
                <a:cubicBezTo>
                  <a:pt x="2870290" y="1919183"/>
                  <a:pt x="2878352" y="1921066"/>
                  <a:pt x="2940749" y="1928866"/>
                </a:cubicBezTo>
                <a:cubicBezTo>
                  <a:pt x="3122265" y="1924644"/>
                  <a:pt x="3222551" y="1924279"/>
                  <a:pt x="3388993" y="1915282"/>
                </a:cubicBezTo>
                <a:cubicBezTo>
                  <a:pt x="3420721" y="1913567"/>
                  <a:pt x="3452381" y="1910754"/>
                  <a:pt x="3484075" y="1908490"/>
                </a:cubicBezTo>
                <a:cubicBezTo>
                  <a:pt x="3511613" y="1903901"/>
                  <a:pt x="3526661" y="1902506"/>
                  <a:pt x="3551991" y="1894907"/>
                </a:cubicBezTo>
                <a:cubicBezTo>
                  <a:pt x="3565705" y="1890793"/>
                  <a:pt x="3579157" y="1885851"/>
                  <a:pt x="3592740" y="1881323"/>
                </a:cubicBezTo>
                <a:lnTo>
                  <a:pt x="3613115" y="1874532"/>
                </a:lnTo>
                <a:lnTo>
                  <a:pt x="3674239" y="1826989"/>
                </a:lnTo>
                <a:cubicBezTo>
                  <a:pt x="3685637" y="1818033"/>
                  <a:pt x="3699500" y="1811419"/>
                  <a:pt x="3708197" y="1799822"/>
                </a:cubicBezTo>
                <a:cubicBezTo>
                  <a:pt x="3759568" y="1731323"/>
                  <a:pt x="3694190" y="1815830"/>
                  <a:pt x="3755738" y="1745488"/>
                </a:cubicBezTo>
                <a:cubicBezTo>
                  <a:pt x="3790673" y="1705561"/>
                  <a:pt x="3773271" y="1708525"/>
                  <a:pt x="3816862" y="1650403"/>
                </a:cubicBezTo>
                <a:lnTo>
                  <a:pt x="3837237" y="1623236"/>
                </a:lnTo>
                <a:cubicBezTo>
                  <a:pt x="3839501" y="1616444"/>
                  <a:pt x="3842061" y="1609744"/>
                  <a:pt x="3844028" y="1602860"/>
                </a:cubicBezTo>
                <a:cubicBezTo>
                  <a:pt x="3846592" y="1593885"/>
                  <a:pt x="3847143" y="1584273"/>
                  <a:pt x="3850820" y="1575693"/>
                </a:cubicBezTo>
                <a:cubicBezTo>
                  <a:pt x="3854035" y="1568190"/>
                  <a:pt x="3860753" y="1562619"/>
                  <a:pt x="3864403" y="1555318"/>
                </a:cubicBezTo>
                <a:cubicBezTo>
                  <a:pt x="3866801" y="1550522"/>
                  <a:pt x="3882260" y="1511897"/>
                  <a:pt x="3884778" y="1500984"/>
                </a:cubicBezTo>
                <a:cubicBezTo>
                  <a:pt x="3889969" y="1478488"/>
                  <a:pt x="3898361" y="1433066"/>
                  <a:pt x="3898361" y="1433066"/>
                </a:cubicBezTo>
                <a:cubicBezTo>
                  <a:pt x="3900625" y="1401371"/>
                  <a:pt x="3905152" y="1369757"/>
                  <a:pt x="3905152" y="1337981"/>
                </a:cubicBezTo>
                <a:cubicBezTo>
                  <a:pt x="3905152" y="1319729"/>
                  <a:pt x="3899250" y="1301878"/>
                  <a:pt x="3898361" y="1283647"/>
                </a:cubicBezTo>
                <a:cubicBezTo>
                  <a:pt x="3894719" y="1208992"/>
                  <a:pt x="3893833" y="1134228"/>
                  <a:pt x="3891569" y="1059518"/>
                </a:cubicBezTo>
                <a:cubicBezTo>
                  <a:pt x="3904901" y="779554"/>
                  <a:pt x="3901595" y="911263"/>
                  <a:pt x="3891569" y="455050"/>
                </a:cubicBezTo>
                <a:cubicBezTo>
                  <a:pt x="3890424" y="402943"/>
                  <a:pt x="3888364" y="350835"/>
                  <a:pt x="3884778" y="298839"/>
                </a:cubicBezTo>
                <a:cubicBezTo>
                  <a:pt x="3883831" y="285101"/>
                  <a:pt x="3881326" y="271448"/>
                  <a:pt x="3877986" y="258088"/>
                </a:cubicBezTo>
                <a:cubicBezTo>
                  <a:pt x="3874513" y="244197"/>
                  <a:pt x="3868931" y="230921"/>
                  <a:pt x="3864403" y="217337"/>
                </a:cubicBezTo>
                <a:cubicBezTo>
                  <a:pt x="3862139" y="210545"/>
                  <a:pt x="3859015" y="203982"/>
                  <a:pt x="3857611" y="196962"/>
                </a:cubicBezTo>
                <a:cubicBezTo>
                  <a:pt x="3836050" y="89152"/>
                  <a:pt x="3850648" y="168676"/>
                  <a:pt x="3837237" y="81502"/>
                </a:cubicBezTo>
                <a:cubicBezTo>
                  <a:pt x="3829701" y="32513"/>
                  <a:pt x="3830445" y="55762"/>
                  <a:pt x="3830445" y="27167"/>
                </a:cubicBezTo>
              </a:path>
            </a:pathLst>
          </a:custGeom>
          <a:ln w="41275">
            <a:solidFill>
              <a:srgbClr val="008000"/>
            </a:solidFill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022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US" dirty="0"/>
              <a:t>… to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661248"/>
            <a:ext cx="8219256" cy="936104"/>
          </a:xfrm>
        </p:spPr>
        <p:txBody>
          <a:bodyPr/>
          <a:lstStyle/>
          <a:p>
            <a:r>
              <a:rPr lang="en-US" dirty="0"/>
              <a:t>How fast can we send?</a:t>
            </a:r>
          </a:p>
          <a:p>
            <a:pPr lvl="1"/>
            <a:r>
              <a:rPr lang="en-US" dirty="0"/>
              <a:t>Who’s deciding what, what are the interfaces?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44008" y="4153447"/>
            <a:ext cx="936104" cy="826224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59976" y="2132856"/>
            <a:ext cx="900000" cy="2846166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30749" y="3433367"/>
            <a:ext cx="1332000" cy="1545655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60232" y="2137222"/>
            <a:ext cx="900000" cy="2849077"/>
          </a:xfrm>
          <a:prstGeom prst="round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43009" y="4297493"/>
            <a:ext cx="1716125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8"/>
          <p:cNvGrpSpPr>
            <a:grpSpLocks noChangeAspect="1"/>
          </p:cNvGrpSpPr>
          <p:nvPr/>
        </p:nvGrpSpPr>
        <p:grpSpPr bwMode="auto">
          <a:xfrm>
            <a:off x="2065144" y="4334980"/>
            <a:ext cx="753536" cy="503406"/>
            <a:chOff x="3470565" y="4114819"/>
            <a:chExt cx="502678" cy="355348"/>
          </a:xfrm>
          <a:noFill/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2" name="Group 38"/>
          <p:cNvGrpSpPr>
            <a:grpSpLocks noChangeAspect="1"/>
          </p:cNvGrpSpPr>
          <p:nvPr/>
        </p:nvGrpSpPr>
        <p:grpSpPr bwMode="auto">
          <a:xfrm>
            <a:off x="3077607" y="4340973"/>
            <a:ext cx="753536" cy="503406"/>
            <a:chOff x="3470565" y="4114819"/>
            <a:chExt cx="502678" cy="355348"/>
          </a:xfrm>
          <a:noFill/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5" name="Group 38"/>
          <p:cNvGrpSpPr>
            <a:grpSpLocks noChangeAspect="1"/>
          </p:cNvGrpSpPr>
          <p:nvPr/>
        </p:nvGrpSpPr>
        <p:grpSpPr bwMode="auto">
          <a:xfrm>
            <a:off x="2051720" y="2212318"/>
            <a:ext cx="753536" cy="503406"/>
            <a:chOff x="3458946" y="4114819"/>
            <a:chExt cx="502678" cy="355348"/>
          </a:xfrm>
          <a:noFill/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0"/>
            <p:cNvSpPr txBox="1">
              <a:spLocks noChangeArrowheads="1"/>
            </p:cNvSpPr>
            <p:nvPr/>
          </p:nvSpPr>
          <p:spPr bwMode="auto">
            <a:xfrm>
              <a:off x="3458946" y="4128445"/>
              <a:ext cx="502678" cy="2824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3817084" y="4297493"/>
            <a:ext cx="2771140" cy="583034"/>
          </a:xfrm>
          <a:prstGeom prst="roundRect">
            <a:avLst/>
          </a:prstGeom>
          <a:solidFill>
            <a:srgbClr val="E6E6E6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808202" y="2209231"/>
            <a:ext cx="753536" cy="503406"/>
            <a:chOff x="3560505" y="1721415"/>
            <a:chExt cx="753536" cy="503406"/>
          </a:xfrm>
          <a:noFill/>
        </p:grpSpPr>
        <p:sp>
          <p:nvSpPr>
            <p:cNvPr id="20" name="TextBox 40"/>
            <p:cNvSpPr txBox="1">
              <a:spLocks noChangeArrowheads="1"/>
            </p:cNvSpPr>
            <p:nvPr/>
          </p:nvSpPr>
          <p:spPr bwMode="auto">
            <a:xfrm>
              <a:off x="3560505" y="1743556"/>
              <a:ext cx="753536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3646356" y="1721415"/>
              <a:ext cx="531543" cy="50340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38"/>
          <p:cNvGrpSpPr>
            <a:grpSpLocks noChangeAspect="1"/>
          </p:cNvGrpSpPr>
          <p:nvPr/>
        </p:nvGrpSpPr>
        <p:grpSpPr bwMode="auto">
          <a:xfrm>
            <a:off x="4826576" y="4340973"/>
            <a:ext cx="753536" cy="503406"/>
            <a:chOff x="3223110" y="4114819"/>
            <a:chExt cx="502678" cy="355348"/>
          </a:xfrm>
          <a:noFill/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3275128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40"/>
            <p:cNvSpPr txBox="1">
              <a:spLocks noChangeArrowheads="1"/>
            </p:cNvSpPr>
            <p:nvPr/>
          </p:nvSpPr>
          <p:spPr bwMode="auto">
            <a:xfrm>
              <a:off x="3223110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38"/>
          <p:cNvGrpSpPr>
            <a:grpSpLocks noChangeAspect="1"/>
          </p:cNvGrpSpPr>
          <p:nvPr/>
        </p:nvGrpSpPr>
        <p:grpSpPr bwMode="auto">
          <a:xfrm>
            <a:off x="3780270" y="4344024"/>
            <a:ext cx="753536" cy="503406"/>
            <a:chOff x="3182686" y="4114819"/>
            <a:chExt cx="502678" cy="355348"/>
          </a:xfrm>
          <a:noFill/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4565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40"/>
            <p:cNvSpPr txBox="1">
              <a:spLocks noChangeArrowheads="1"/>
            </p:cNvSpPr>
            <p:nvPr/>
          </p:nvSpPr>
          <p:spPr bwMode="auto">
            <a:xfrm>
              <a:off x="3182686" y="4134592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2039652" y="3570413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38"/>
          <p:cNvGrpSpPr>
            <a:grpSpLocks noChangeAspect="1"/>
          </p:cNvGrpSpPr>
          <p:nvPr/>
        </p:nvGrpSpPr>
        <p:grpSpPr bwMode="auto">
          <a:xfrm>
            <a:off x="2070128" y="3605249"/>
            <a:ext cx="753536" cy="503406"/>
            <a:chOff x="3470565" y="4114819"/>
            <a:chExt cx="502678" cy="355348"/>
          </a:xfrm>
          <a:noFill/>
        </p:grpSpPr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40"/>
            <p:cNvSpPr txBox="1">
              <a:spLocks noChangeArrowheads="1"/>
            </p:cNvSpPr>
            <p:nvPr/>
          </p:nvSpPr>
          <p:spPr bwMode="auto">
            <a:xfrm>
              <a:off x="3470565" y="415114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2" name="Group 38"/>
          <p:cNvGrpSpPr>
            <a:grpSpLocks noChangeAspect="1"/>
          </p:cNvGrpSpPr>
          <p:nvPr/>
        </p:nvGrpSpPr>
        <p:grpSpPr bwMode="auto">
          <a:xfrm>
            <a:off x="3433931" y="3611242"/>
            <a:ext cx="753536" cy="503406"/>
            <a:chOff x="3470565" y="4114819"/>
            <a:chExt cx="502678" cy="355348"/>
          </a:xfrm>
          <a:noFill/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40"/>
            <p:cNvSpPr txBox="1">
              <a:spLocks noChangeArrowheads="1"/>
            </p:cNvSpPr>
            <p:nvPr/>
          </p:nvSpPr>
          <p:spPr bwMode="auto">
            <a:xfrm>
              <a:off x="3470565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35" name="Group 38"/>
          <p:cNvGrpSpPr>
            <a:grpSpLocks noChangeAspect="1"/>
          </p:cNvGrpSpPr>
          <p:nvPr/>
        </p:nvGrpSpPr>
        <p:grpSpPr bwMode="auto">
          <a:xfrm>
            <a:off x="5808202" y="3611242"/>
            <a:ext cx="753536" cy="503406"/>
            <a:chOff x="3188496" y="4114819"/>
            <a:chExt cx="502678" cy="355348"/>
          </a:xfrm>
          <a:noFill/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40"/>
            <p:cNvSpPr txBox="1">
              <a:spLocks noChangeArrowheads="1"/>
            </p:cNvSpPr>
            <p:nvPr/>
          </p:nvSpPr>
          <p:spPr bwMode="auto">
            <a:xfrm>
              <a:off x="3188496" y="414691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TextBox 40"/>
          <p:cNvSpPr txBox="1">
            <a:spLocks noChangeArrowheads="1"/>
          </p:cNvSpPr>
          <p:nvPr/>
        </p:nvSpPr>
        <p:spPr bwMode="auto">
          <a:xfrm>
            <a:off x="4255208" y="4335487"/>
            <a:ext cx="753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Ether-</a:t>
            </a:r>
            <a:b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40"/>
          <p:cNvSpPr txBox="1">
            <a:spLocks noChangeArrowheads="1"/>
          </p:cNvSpPr>
          <p:nvPr/>
        </p:nvSpPr>
        <p:spPr bwMode="auto">
          <a:xfrm>
            <a:off x="4106496" y="3615407"/>
            <a:ext cx="753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layer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40"/>
          <p:cNvSpPr txBox="1">
            <a:spLocks noChangeArrowheads="1"/>
          </p:cNvSpPr>
          <p:nvPr/>
        </p:nvSpPr>
        <p:spPr bwMode="auto">
          <a:xfrm>
            <a:off x="2048361" y="4953169"/>
            <a:ext cx="753536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416513" y="4953169"/>
            <a:ext cx="75353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router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0"/>
          <p:cNvSpPr txBox="1">
            <a:spLocks noChangeArrowheads="1"/>
          </p:cNvSpPr>
          <p:nvPr/>
        </p:nvSpPr>
        <p:spPr bwMode="auto">
          <a:xfrm>
            <a:off x="5760254" y="4953169"/>
            <a:ext cx="899978" cy="28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0"/>
          <p:cNvSpPr txBox="1">
            <a:spLocks noChangeArrowheads="1"/>
          </p:cNvSpPr>
          <p:nvPr/>
        </p:nvSpPr>
        <p:spPr bwMode="auto">
          <a:xfrm>
            <a:off x="2527016" y="4432175"/>
            <a:ext cx="753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WiFi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0"/>
          <p:cNvSpPr txBox="1">
            <a:spLocks noChangeArrowheads="1"/>
          </p:cNvSpPr>
          <p:nvPr/>
        </p:nvSpPr>
        <p:spPr bwMode="auto">
          <a:xfrm>
            <a:off x="4754568" y="4949672"/>
            <a:ext cx="82554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Ethernet switch</a:t>
            </a:r>
            <a:endParaRPr lang="en-US" sz="13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Group 38"/>
          <p:cNvGrpSpPr>
            <a:grpSpLocks noChangeAspect="1"/>
          </p:cNvGrpSpPr>
          <p:nvPr/>
        </p:nvGrpSpPr>
        <p:grpSpPr bwMode="auto">
          <a:xfrm>
            <a:off x="5834688" y="4337446"/>
            <a:ext cx="753536" cy="503406"/>
            <a:chOff x="3470565" y="4114819"/>
            <a:chExt cx="502678" cy="355348"/>
          </a:xfrm>
          <a:noFill/>
        </p:grpSpPr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0"/>
            <p:cNvSpPr txBox="1">
              <a:spLocks noChangeArrowheads="1"/>
            </p:cNvSpPr>
            <p:nvPr/>
          </p:nvSpPr>
          <p:spPr bwMode="auto">
            <a:xfrm>
              <a:off x="3470565" y="4140740"/>
              <a:ext cx="502678" cy="24898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48" name="Rounded Rectangle 47"/>
          <p:cNvSpPr/>
          <p:nvPr/>
        </p:nvSpPr>
        <p:spPr>
          <a:xfrm>
            <a:off x="2037289" y="2785295"/>
            <a:ext cx="4550936" cy="583034"/>
          </a:xfrm>
          <a:prstGeom prst="roundRect">
            <a:avLst/>
          </a:prstGeom>
          <a:solidFill>
            <a:srgbClr val="CBCBCB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Group 38"/>
          <p:cNvGrpSpPr>
            <a:grpSpLocks noChangeAspect="1"/>
          </p:cNvGrpSpPr>
          <p:nvPr/>
        </p:nvGrpSpPr>
        <p:grpSpPr bwMode="auto">
          <a:xfrm>
            <a:off x="2067765" y="2820131"/>
            <a:ext cx="753536" cy="503406"/>
            <a:chOff x="3470565" y="4114819"/>
            <a:chExt cx="502678" cy="355348"/>
          </a:xfrm>
          <a:noFill/>
        </p:grpSpPr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521914" y="4114819"/>
              <a:ext cx="354588" cy="35534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40"/>
            <p:cNvSpPr txBox="1">
              <a:spLocks noChangeArrowheads="1"/>
            </p:cNvSpPr>
            <p:nvPr/>
          </p:nvSpPr>
          <p:spPr bwMode="auto">
            <a:xfrm>
              <a:off x="3470565" y="4146222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52" name="Group 38"/>
          <p:cNvGrpSpPr>
            <a:grpSpLocks noChangeAspect="1"/>
          </p:cNvGrpSpPr>
          <p:nvPr/>
        </p:nvGrpSpPr>
        <p:grpSpPr bwMode="auto">
          <a:xfrm>
            <a:off x="5805839" y="2826124"/>
            <a:ext cx="753536" cy="503406"/>
            <a:chOff x="3188496" y="4114819"/>
            <a:chExt cx="502678" cy="355348"/>
          </a:xfrm>
          <a:noFill/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3245655" y="4114819"/>
              <a:ext cx="354588" cy="35534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40"/>
            <p:cNvSpPr txBox="1">
              <a:spLocks noChangeArrowheads="1"/>
            </p:cNvSpPr>
            <p:nvPr/>
          </p:nvSpPr>
          <p:spPr bwMode="auto">
            <a:xfrm>
              <a:off x="3188496" y="4141991"/>
              <a:ext cx="502678" cy="2509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TextBox 40"/>
          <p:cNvSpPr txBox="1">
            <a:spLocks noChangeArrowheads="1"/>
          </p:cNvSpPr>
          <p:nvPr/>
        </p:nvSpPr>
        <p:spPr bwMode="auto">
          <a:xfrm>
            <a:off x="3851920" y="2852936"/>
            <a:ext cx="1185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layer</a:t>
            </a:r>
            <a:endParaRPr 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Rectangular Callout 55">
            <a:extLst>
              <a:ext uri="{FF2B5EF4-FFF2-40B4-BE49-F238E27FC236}">
                <a16:creationId xmlns:a16="http://schemas.microsoft.com/office/drawing/2014/main" id="{29C132F9-A297-9A48-A264-D33A937CC105}"/>
              </a:ext>
            </a:extLst>
          </p:cNvPr>
          <p:cNvSpPr/>
          <p:nvPr/>
        </p:nvSpPr>
        <p:spPr bwMode="auto">
          <a:xfrm>
            <a:off x="50899" y="3264710"/>
            <a:ext cx="1523257" cy="747477"/>
          </a:xfrm>
          <a:prstGeom prst="wedgeRectCallout">
            <a:avLst>
              <a:gd name="adj1" fmla="val 94774"/>
              <a:gd name="adj2" fmla="val 8623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Down/up: just buffers</a:t>
            </a:r>
          </a:p>
        </p:txBody>
      </p:sp>
      <p:sp>
        <p:nvSpPr>
          <p:cNvPr id="57" name="Rectangular Callout 56">
            <a:extLst>
              <a:ext uri="{FF2B5EF4-FFF2-40B4-BE49-F238E27FC236}">
                <a16:creationId xmlns:a16="http://schemas.microsoft.com/office/drawing/2014/main" id="{4EE38097-1130-7246-A125-FD38FA7D75B6}"/>
              </a:ext>
            </a:extLst>
          </p:cNvPr>
          <p:cNvSpPr/>
          <p:nvPr/>
        </p:nvSpPr>
        <p:spPr bwMode="auto">
          <a:xfrm>
            <a:off x="7196086" y="4077072"/>
            <a:ext cx="1523257" cy="747477"/>
          </a:xfrm>
          <a:prstGeom prst="wedgeRectCallout">
            <a:avLst>
              <a:gd name="adj1" fmla="val -100512"/>
              <a:gd name="adj2" fmla="val -1442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Down/up: just buffers</a:t>
            </a:r>
          </a:p>
        </p:txBody>
      </p:sp>
      <p:sp>
        <p:nvSpPr>
          <p:cNvPr id="58" name="Rectangular Callout 57">
            <a:extLst>
              <a:ext uri="{FF2B5EF4-FFF2-40B4-BE49-F238E27FC236}">
                <a16:creationId xmlns:a16="http://schemas.microsoft.com/office/drawing/2014/main" id="{574A3BDC-41E7-4145-A4F3-F6AF8A983DBC}"/>
              </a:ext>
            </a:extLst>
          </p:cNvPr>
          <p:cNvSpPr/>
          <p:nvPr/>
        </p:nvSpPr>
        <p:spPr bwMode="auto">
          <a:xfrm>
            <a:off x="6999262" y="2632545"/>
            <a:ext cx="1872482" cy="1300511"/>
          </a:xfrm>
          <a:prstGeom prst="wedgeRectCallout">
            <a:avLst>
              <a:gd name="adj1" fmla="val -70841"/>
              <a:gd name="adj2" fmla="val 32547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No info about speed; only queue management</a:t>
            </a:r>
          </a:p>
        </p:txBody>
      </p:sp>
      <p:sp>
        <p:nvSpPr>
          <p:cNvPr id="59" name="Rectangular Callout 58">
            <a:extLst>
              <a:ext uri="{FF2B5EF4-FFF2-40B4-BE49-F238E27FC236}">
                <a16:creationId xmlns:a16="http://schemas.microsoft.com/office/drawing/2014/main" id="{27870FC6-0297-6641-A372-B586D80D89DF}"/>
              </a:ext>
            </a:extLst>
          </p:cNvPr>
          <p:cNvSpPr/>
          <p:nvPr/>
        </p:nvSpPr>
        <p:spPr bwMode="auto">
          <a:xfrm>
            <a:off x="50900" y="1628800"/>
            <a:ext cx="1726756" cy="1309843"/>
          </a:xfrm>
          <a:prstGeom prst="wedgeRectCallout">
            <a:avLst>
              <a:gd name="adj1" fmla="val 79220"/>
              <a:gd name="adj2" fmla="val 420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Even here we don't easily learn "how fast" !</a:t>
            </a:r>
          </a:p>
        </p:txBody>
      </p:sp>
      <p:sp>
        <p:nvSpPr>
          <p:cNvPr id="60" name="Rectangular Callout 59">
            <a:extLst>
              <a:ext uri="{FF2B5EF4-FFF2-40B4-BE49-F238E27FC236}">
                <a16:creationId xmlns:a16="http://schemas.microsoft.com/office/drawing/2014/main" id="{D2ABF249-AD98-0B43-B829-19EC85760185}"/>
              </a:ext>
            </a:extLst>
          </p:cNvPr>
          <p:cNvSpPr/>
          <p:nvPr/>
        </p:nvSpPr>
        <p:spPr bwMode="auto">
          <a:xfrm>
            <a:off x="6840374" y="5085184"/>
            <a:ext cx="2026567" cy="936104"/>
          </a:xfrm>
          <a:prstGeom prst="wedgeRectCallout">
            <a:avLst>
              <a:gd name="adj1" fmla="val -69073"/>
              <a:gd name="adj2" fmla="val -77331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MAC algorithms implement overload control</a:t>
            </a:r>
          </a:p>
        </p:txBody>
      </p:sp>
      <p:sp>
        <p:nvSpPr>
          <p:cNvPr id="61" name="Rectangular Callout 60">
            <a:extLst>
              <a:ext uri="{FF2B5EF4-FFF2-40B4-BE49-F238E27FC236}">
                <a16:creationId xmlns:a16="http://schemas.microsoft.com/office/drawing/2014/main" id="{1D0FD0DD-94CA-414E-9764-9A6E8D8F282B}"/>
              </a:ext>
            </a:extLst>
          </p:cNvPr>
          <p:cNvSpPr/>
          <p:nvPr/>
        </p:nvSpPr>
        <p:spPr bwMode="auto">
          <a:xfrm>
            <a:off x="5071276" y="1012365"/>
            <a:ext cx="2309036" cy="936104"/>
          </a:xfrm>
          <a:prstGeom prst="wedgeRectCallout">
            <a:avLst>
              <a:gd name="adj1" fmla="val -46014"/>
              <a:gd name="adj2" fmla="val 129160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TCP etc. implement congestion control</a:t>
            </a:r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14021A1B-B0A2-4D47-8E53-2B584219563F}"/>
              </a:ext>
            </a:extLst>
          </p:cNvPr>
          <p:cNvSpPr/>
          <p:nvPr/>
        </p:nvSpPr>
        <p:spPr>
          <a:xfrm>
            <a:off x="2373850" y="2674698"/>
            <a:ext cx="3905152" cy="1949241"/>
          </a:xfrm>
          <a:custGeom>
            <a:avLst/>
            <a:gdLst>
              <a:gd name="connsiteX0" fmla="*/ 40749 w 3905152"/>
              <a:gd name="connsiteY0" fmla="*/ 0 h 1949241"/>
              <a:gd name="connsiteX1" fmla="*/ 33957 w 3905152"/>
              <a:gd name="connsiteY1" fmla="*/ 774263 h 1949241"/>
              <a:gd name="connsiteX2" fmla="*/ 13583 w 3905152"/>
              <a:gd name="connsiteY2" fmla="*/ 1025559 h 1949241"/>
              <a:gd name="connsiteX3" fmla="*/ 0 w 3905152"/>
              <a:gd name="connsiteY3" fmla="*/ 1127436 h 1949241"/>
              <a:gd name="connsiteX4" fmla="*/ 13583 w 3905152"/>
              <a:gd name="connsiteY4" fmla="*/ 1426274 h 1949241"/>
              <a:gd name="connsiteX5" fmla="*/ 20374 w 3905152"/>
              <a:gd name="connsiteY5" fmla="*/ 1487400 h 1949241"/>
              <a:gd name="connsiteX6" fmla="*/ 27166 w 3905152"/>
              <a:gd name="connsiteY6" fmla="*/ 1589277 h 1949241"/>
              <a:gd name="connsiteX7" fmla="*/ 33957 w 3905152"/>
              <a:gd name="connsiteY7" fmla="*/ 1725112 h 1949241"/>
              <a:gd name="connsiteX8" fmla="*/ 40749 w 3905152"/>
              <a:gd name="connsiteY8" fmla="*/ 1759071 h 1949241"/>
              <a:gd name="connsiteX9" fmla="*/ 54332 w 3905152"/>
              <a:gd name="connsiteY9" fmla="*/ 1799822 h 1949241"/>
              <a:gd name="connsiteX10" fmla="*/ 115456 w 3905152"/>
              <a:gd name="connsiteY10" fmla="*/ 1874532 h 1949241"/>
              <a:gd name="connsiteX11" fmla="*/ 135831 w 3905152"/>
              <a:gd name="connsiteY11" fmla="*/ 1888115 h 1949241"/>
              <a:gd name="connsiteX12" fmla="*/ 162997 w 3905152"/>
              <a:gd name="connsiteY12" fmla="*/ 1908490 h 1949241"/>
              <a:gd name="connsiteX13" fmla="*/ 183372 w 3905152"/>
              <a:gd name="connsiteY13" fmla="*/ 1915282 h 1949241"/>
              <a:gd name="connsiteX14" fmla="*/ 237704 w 3905152"/>
              <a:gd name="connsiteY14" fmla="*/ 1935658 h 1949241"/>
              <a:gd name="connsiteX15" fmla="*/ 298829 w 3905152"/>
              <a:gd name="connsiteY15" fmla="*/ 1949241 h 1949241"/>
              <a:gd name="connsiteX16" fmla="*/ 713114 w 3905152"/>
              <a:gd name="connsiteY16" fmla="*/ 1935658 h 1949241"/>
              <a:gd name="connsiteX17" fmla="*/ 869320 w 3905152"/>
              <a:gd name="connsiteY17" fmla="*/ 1922074 h 1949241"/>
              <a:gd name="connsiteX18" fmla="*/ 971194 w 3905152"/>
              <a:gd name="connsiteY18" fmla="*/ 1908490 h 1949241"/>
              <a:gd name="connsiteX19" fmla="*/ 998360 w 3905152"/>
              <a:gd name="connsiteY19" fmla="*/ 1901699 h 1949241"/>
              <a:gd name="connsiteX20" fmla="*/ 1025527 w 3905152"/>
              <a:gd name="connsiteY20" fmla="*/ 1881323 h 1949241"/>
              <a:gd name="connsiteX21" fmla="*/ 1045901 w 3905152"/>
              <a:gd name="connsiteY21" fmla="*/ 1867740 h 1949241"/>
              <a:gd name="connsiteX22" fmla="*/ 1086651 w 3905152"/>
              <a:gd name="connsiteY22" fmla="*/ 1820197 h 1949241"/>
              <a:gd name="connsiteX23" fmla="*/ 1100234 w 3905152"/>
              <a:gd name="connsiteY23" fmla="*/ 1799822 h 1949241"/>
              <a:gd name="connsiteX24" fmla="*/ 1140983 w 3905152"/>
              <a:gd name="connsiteY24" fmla="*/ 1745488 h 1949241"/>
              <a:gd name="connsiteX25" fmla="*/ 1168150 w 3905152"/>
              <a:gd name="connsiteY25" fmla="*/ 1697945 h 1949241"/>
              <a:gd name="connsiteX26" fmla="*/ 1181733 w 3905152"/>
              <a:gd name="connsiteY26" fmla="*/ 1650403 h 1949241"/>
              <a:gd name="connsiteX27" fmla="*/ 1195316 w 3905152"/>
              <a:gd name="connsiteY27" fmla="*/ 1623236 h 1949241"/>
              <a:gd name="connsiteX28" fmla="*/ 1208899 w 3905152"/>
              <a:gd name="connsiteY28" fmla="*/ 1562110 h 1949241"/>
              <a:gd name="connsiteX29" fmla="*/ 1215691 w 3905152"/>
              <a:gd name="connsiteY29" fmla="*/ 1541734 h 1949241"/>
              <a:gd name="connsiteX30" fmla="*/ 1229274 w 3905152"/>
              <a:gd name="connsiteY30" fmla="*/ 1521359 h 1949241"/>
              <a:gd name="connsiteX31" fmla="*/ 1236065 w 3905152"/>
              <a:gd name="connsiteY31" fmla="*/ 1500984 h 1949241"/>
              <a:gd name="connsiteX32" fmla="*/ 1249648 w 3905152"/>
              <a:gd name="connsiteY32" fmla="*/ 1453441 h 1949241"/>
              <a:gd name="connsiteX33" fmla="*/ 1263232 w 3905152"/>
              <a:gd name="connsiteY33" fmla="*/ 1433066 h 1949241"/>
              <a:gd name="connsiteX34" fmla="*/ 1310773 w 3905152"/>
              <a:gd name="connsiteY34" fmla="*/ 1378732 h 1949241"/>
              <a:gd name="connsiteX35" fmla="*/ 1331147 w 3905152"/>
              <a:gd name="connsiteY35" fmla="*/ 1365148 h 1949241"/>
              <a:gd name="connsiteX36" fmla="*/ 1351522 w 3905152"/>
              <a:gd name="connsiteY36" fmla="*/ 1344773 h 1949241"/>
              <a:gd name="connsiteX37" fmla="*/ 1412646 w 3905152"/>
              <a:gd name="connsiteY37" fmla="*/ 1310814 h 1949241"/>
              <a:gd name="connsiteX38" fmla="*/ 1473770 w 3905152"/>
              <a:gd name="connsiteY38" fmla="*/ 1337981 h 1949241"/>
              <a:gd name="connsiteX39" fmla="*/ 1514520 w 3905152"/>
              <a:gd name="connsiteY39" fmla="*/ 1378732 h 1949241"/>
              <a:gd name="connsiteX40" fmla="*/ 1534894 w 3905152"/>
              <a:gd name="connsiteY40" fmla="*/ 1419482 h 1949241"/>
              <a:gd name="connsiteX41" fmla="*/ 1548477 w 3905152"/>
              <a:gd name="connsiteY41" fmla="*/ 1460233 h 1949241"/>
              <a:gd name="connsiteX42" fmla="*/ 1555269 w 3905152"/>
              <a:gd name="connsiteY42" fmla="*/ 1480608 h 1949241"/>
              <a:gd name="connsiteX43" fmla="*/ 1562061 w 3905152"/>
              <a:gd name="connsiteY43" fmla="*/ 1500984 h 1949241"/>
              <a:gd name="connsiteX44" fmla="*/ 1575644 w 3905152"/>
              <a:gd name="connsiteY44" fmla="*/ 1521359 h 1949241"/>
              <a:gd name="connsiteX45" fmla="*/ 1596018 w 3905152"/>
              <a:gd name="connsiteY45" fmla="*/ 1602860 h 1949241"/>
              <a:gd name="connsiteX46" fmla="*/ 1616393 w 3905152"/>
              <a:gd name="connsiteY46" fmla="*/ 1677570 h 1949241"/>
              <a:gd name="connsiteX47" fmla="*/ 1629976 w 3905152"/>
              <a:gd name="connsiteY47" fmla="*/ 1704737 h 1949241"/>
              <a:gd name="connsiteX48" fmla="*/ 1636768 w 3905152"/>
              <a:gd name="connsiteY48" fmla="*/ 1725112 h 1949241"/>
              <a:gd name="connsiteX49" fmla="*/ 1650351 w 3905152"/>
              <a:gd name="connsiteY49" fmla="*/ 1745488 h 1949241"/>
              <a:gd name="connsiteX50" fmla="*/ 1663934 w 3905152"/>
              <a:gd name="connsiteY50" fmla="*/ 1786238 h 1949241"/>
              <a:gd name="connsiteX51" fmla="*/ 1670726 w 3905152"/>
              <a:gd name="connsiteY51" fmla="*/ 1806614 h 1949241"/>
              <a:gd name="connsiteX52" fmla="*/ 1691100 w 3905152"/>
              <a:gd name="connsiteY52" fmla="*/ 1826989 h 1949241"/>
              <a:gd name="connsiteX53" fmla="*/ 1704684 w 3905152"/>
              <a:gd name="connsiteY53" fmla="*/ 1847364 h 1949241"/>
              <a:gd name="connsiteX54" fmla="*/ 1772599 w 3905152"/>
              <a:gd name="connsiteY54" fmla="*/ 1874532 h 1949241"/>
              <a:gd name="connsiteX55" fmla="*/ 1792974 w 3905152"/>
              <a:gd name="connsiteY55" fmla="*/ 1881323 h 1949241"/>
              <a:gd name="connsiteX56" fmla="*/ 1833723 w 3905152"/>
              <a:gd name="connsiteY56" fmla="*/ 1888115 h 1949241"/>
              <a:gd name="connsiteX57" fmla="*/ 1854098 w 3905152"/>
              <a:gd name="connsiteY57" fmla="*/ 1894907 h 1949241"/>
              <a:gd name="connsiteX58" fmla="*/ 1908431 w 3905152"/>
              <a:gd name="connsiteY58" fmla="*/ 1901699 h 1949241"/>
              <a:gd name="connsiteX59" fmla="*/ 1928805 w 3905152"/>
              <a:gd name="connsiteY59" fmla="*/ 1908490 h 1949241"/>
              <a:gd name="connsiteX60" fmla="*/ 2071428 w 3905152"/>
              <a:gd name="connsiteY60" fmla="*/ 1922074 h 1949241"/>
              <a:gd name="connsiteX61" fmla="*/ 2635129 w 3905152"/>
              <a:gd name="connsiteY61" fmla="*/ 1908490 h 1949241"/>
              <a:gd name="connsiteX62" fmla="*/ 2798126 w 3905152"/>
              <a:gd name="connsiteY62" fmla="*/ 1915282 h 1949241"/>
              <a:gd name="connsiteX63" fmla="*/ 2940749 w 3905152"/>
              <a:gd name="connsiteY63" fmla="*/ 1928866 h 1949241"/>
              <a:gd name="connsiteX64" fmla="*/ 3388993 w 3905152"/>
              <a:gd name="connsiteY64" fmla="*/ 1915282 h 1949241"/>
              <a:gd name="connsiteX65" fmla="*/ 3484075 w 3905152"/>
              <a:gd name="connsiteY65" fmla="*/ 1908490 h 1949241"/>
              <a:gd name="connsiteX66" fmla="*/ 3551991 w 3905152"/>
              <a:gd name="connsiteY66" fmla="*/ 1894907 h 1949241"/>
              <a:gd name="connsiteX67" fmla="*/ 3592740 w 3905152"/>
              <a:gd name="connsiteY67" fmla="*/ 1881323 h 1949241"/>
              <a:gd name="connsiteX68" fmla="*/ 3613115 w 3905152"/>
              <a:gd name="connsiteY68" fmla="*/ 1874532 h 1949241"/>
              <a:gd name="connsiteX69" fmla="*/ 3674239 w 3905152"/>
              <a:gd name="connsiteY69" fmla="*/ 1826989 h 1949241"/>
              <a:gd name="connsiteX70" fmla="*/ 3708197 w 3905152"/>
              <a:gd name="connsiteY70" fmla="*/ 1799822 h 1949241"/>
              <a:gd name="connsiteX71" fmla="*/ 3755738 w 3905152"/>
              <a:gd name="connsiteY71" fmla="*/ 1745488 h 1949241"/>
              <a:gd name="connsiteX72" fmla="*/ 3816862 w 3905152"/>
              <a:gd name="connsiteY72" fmla="*/ 1650403 h 1949241"/>
              <a:gd name="connsiteX73" fmla="*/ 3837237 w 3905152"/>
              <a:gd name="connsiteY73" fmla="*/ 1623236 h 1949241"/>
              <a:gd name="connsiteX74" fmla="*/ 3844028 w 3905152"/>
              <a:gd name="connsiteY74" fmla="*/ 1602860 h 1949241"/>
              <a:gd name="connsiteX75" fmla="*/ 3850820 w 3905152"/>
              <a:gd name="connsiteY75" fmla="*/ 1575693 h 1949241"/>
              <a:gd name="connsiteX76" fmla="*/ 3864403 w 3905152"/>
              <a:gd name="connsiteY76" fmla="*/ 1555318 h 1949241"/>
              <a:gd name="connsiteX77" fmla="*/ 3884778 w 3905152"/>
              <a:gd name="connsiteY77" fmla="*/ 1500984 h 1949241"/>
              <a:gd name="connsiteX78" fmla="*/ 3898361 w 3905152"/>
              <a:gd name="connsiteY78" fmla="*/ 1433066 h 1949241"/>
              <a:gd name="connsiteX79" fmla="*/ 3905152 w 3905152"/>
              <a:gd name="connsiteY79" fmla="*/ 1337981 h 1949241"/>
              <a:gd name="connsiteX80" fmla="*/ 3898361 w 3905152"/>
              <a:gd name="connsiteY80" fmla="*/ 1283647 h 1949241"/>
              <a:gd name="connsiteX81" fmla="*/ 3891569 w 3905152"/>
              <a:gd name="connsiteY81" fmla="*/ 1059518 h 1949241"/>
              <a:gd name="connsiteX82" fmla="*/ 3891569 w 3905152"/>
              <a:gd name="connsiteY82" fmla="*/ 455050 h 1949241"/>
              <a:gd name="connsiteX83" fmla="*/ 3884778 w 3905152"/>
              <a:gd name="connsiteY83" fmla="*/ 298839 h 1949241"/>
              <a:gd name="connsiteX84" fmla="*/ 3877986 w 3905152"/>
              <a:gd name="connsiteY84" fmla="*/ 258088 h 1949241"/>
              <a:gd name="connsiteX85" fmla="*/ 3864403 w 3905152"/>
              <a:gd name="connsiteY85" fmla="*/ 217337 h 1949241"/>
              <a:gd name="connsiteX86" fmla="*/ 3857611 w 3905152"/>
              <a:gd name="connsiteY86" fmla="*/ 196962 h 1949241"/>
              <a:gd name="connsiteX87" fmla="*/ 3837237 w 3905152"/>
              <a:gd name="connsiteY87" fmla="*/ 81502 h 1949241"/>
              <a:gd name="connsiteX88" fmla="*/ 3830445 w 3905152"/>
              <a:gd name="connsiteY88" fmla="*/ 27167 h 194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05152" h="1949241">
                <a:moveTo>
                  <a:pt x="40749" y="0"/>
                </a:moveTo>
                <a:cubicBezTo>
                  <a:pt x="38485" y="258088"/>
                  <a:pt x="37927" y="516196"/>
                  <a:pt x="33957" y="774263"/>
                </a:cubicBezTo>
                <a:cubicBezTo>
                  <a:pt x="33288" y="817770"/>
                  <a:pt x="18632" y="995266"/>
                  <a:pt x="13583" y="1025559"/>
                </a:cubicBezTo>
                <a:cubicBezTo>
                  <a:pt x="3421" y="1086532"/>
                  <a:pt x="8312" y="1052623"/>
                  <a:pt x="0" y="1127436"/>
                </a:cubicBezTo>
                <a:cubicBezTo>
                  <a:pt x="4528" y="1227049"/>
                  <a:pt x="2573" y="1327168"/>
                  <a:pt x="13583" y="1426274"/>
                </a:cubicBezTo>
                <a:cubicBezTo>
                  <a:pt x="15847" y="1446649"/>
                  <a:pt x="18672" y="1466970"/>
                  <a:pt x="20374" y="1487400"/>
                </a:cubicBezTo>
                <a:cubicBezTo>
                  <a:pt x="23200" y="1521317"/>
                  <a:pt x="25224" y="1555298"/>
                  <a:pt x="27166" y="1589277"/>
                </a:cubicBezTo>
                <a:cubicBezTo>
                  <a:pt x="29752" y="1634538"/>
                  <a:pt x="30342" y="1679921"/>
                  <a:pt x="33957" y="1725112"/>
                </a:cubicBezTo>
                <a:cubicBezTo>
                  <a:pt x="34878" y="1736619"/>
                  <a:pt x="37712" y="1747934"/>
                  <a:pt x="40749" y="1759071"/>
                </a:cubicBezTo>
                <a:cubicBezTo>
                  <a:pt x="44516" y="1772885"/>
                  <a:pt x="45741" y="1788367"/>
                  <a:pt x="54332" y="1799822"/>
                </a:cubicBezTo>
                <a:cubicBezTo>
                  <a:pt x="72249" y="1823712"/>
                  <a:pt x="91207" y="1854323"/>
                  <a:pt x="115456" y="1874532"/>
                </a:cubicBezTo>
                <a:cubicBezTo>
                  <a:pt x="121726" y="1879758"/>
                  <a:pt x="129189" y="1883371"/>
                  <a:pt x="135831" y="1888115"/>
                </a:cubicBezTo>
                <a:cubicBezTo>
                  <a:pt x="145042" y="1894694"/>
                  <a:pt x="153169" y="1902874"/>
                  <a:pt x="162997" y="1908490"/>
                </a:cubicBezTo>
                <a:cubicBezTo>
                  <a:pt x="169213" y="1912042"/>
                  <a:pt x="176669" y="1912768"/>
                  <a:pt x="183372" y="1915282"/>
                </a:cubicBezTo>
                <a:cubicBezTo>
                  <a:pt x="206320" y="1923888"/>
                  <a:pt x="216132" y="1929495"/>
                  <a:pt x="237704" y="1935658"/>
                </a:cubicBezTo>
                <a:cubicBezTo>
                  <a:pt x="260070" y="1942048"/>
                  <a:pt x="275504" y="1944576"/>
                  <a:pt x="298829" y="1949241"/>
                </a:cubicBezTo>
                <a:cubicBezTo>
                  <a:pt x="540931" y="1944090"/>
                  <a:pt x="544381" y="1949339"/>
                  <a:pt x="713114" y="1935658"/>
                </a:cubicBezTo>
                <a:cubicBezTo>
                  <a:pt x="765208" y="1931434"/>
                  <a:pt x="817375" y="1927846"/>
                  <a:pt x="869320" y="1922074"/>
                </a:cubicBezTo>
                <a:cubicBezTo>
                  <a:pt x="910103" y="1917542"/>
                  <a:pt x="933080" y="1916113"/>
                  <a:pt x="971194" y="1908490"/>
                </a:cubicBezTo>
                <a:cubicBezTo>
                  <a:pt x="980347" y="1906659"/>
                  <a:pt x="989305" y="1903963"/>
                  <a:pt x="998360" y="1901699"/>
                </a:cubicBezTo>
                <a:cubicBezTo>
                  <a:pt x="1007416" y="1894907"/>
                  <a:pt x="1016316" y="1887903"/>
                  <a:pt x="1025527" y="1881323"/>
                </a:cubicBezTo>
                <a:cubicBezTo>
                  <a:pt x="1032169" y="1876579"/>
                  <a:pt x="1039631" y="1872965"/>
                  <a:pt x="1045901" y="1867740"/>
                </a:cubicBezTo>
                <a:cubicBezTo>
                  <a:pt x="1063323" y="1853221"/>
                  <a:pt x="1073426" y="1838712"/>
                  <a:pt x="1086651" y="1820197"/>
                </a:cubicBezTo>
                <a:cubicBezTo>
                  <a:pt x="1091395" y="1813555"/>
                  <a:pt x="1095433" y="1806423"/>
                  <a:pt x="1100234" y="1799822"/>
                </a:cubicBezTo>
                <a:cubicBezTo>
                  <a:pt x="1113549" y="1781513"/>
                  <a:pt x="1140983" y="1745488"/>
                  <a:pt x="1140983" y="1745488"/>
                </a:cubicBezTo>
                <a:cubicBezTo>
                  <a:pt x="1156557" y="1698767"/>
                  <a:pt x="1135255" y="1755514"/>
                  <a:pt x="1168150" y="1697945"/>
                </a:cubicBezTo>
                <a:cubicBezTo>
                  <a:pt x="1174117" y="1687502"/>
                  <a:pt x="1178127" y="1660019"/>
                  <a:pt x="1181733" y="1650403"/>
                </a:cubicBezTo>
                <a:cubicBezTo>
                  <a:pt x="1185288" y="1640923"/>
                  <a:pt x="1190788" y="1632292"/>
                  <a:pt x="1195316" y="1623236"/>
                </a:cubicBezTo>
                <a:cubicBezTo>
                  <a:pt x="1199986" y="1599885"/>
                  <a:pt x="1202503" y="1584497"/>
                  <a:pt x="1208899" y="1562110"/>
                </a:cubicBezTo>
                <a:cubicBezTo>
                  <a:pt x="1210866" y="1555226"/>
                  <a:pt x="1212489" y="1548138"/>
                  <a:pt x="1215691" y="1541734"/>
                </a:cubicBezTo>
                <a:cubicBezTo>
                  <a:pt x="1219341" y="1534433"/>
                  <a:pt x="1224746" y="1528151"/>
                  <a:pt x="1229274" y="1521359"/>
                </a:cubicBezTo>
                <a:cubicBezTo>
                  <a:pt x="1231538" y="1514567"/>
                  <a:pt x="1234098" y="1507868"/>
                  <a:pt x="1236065" y="1500984"/>
                </a:cubicBezTo>
                <a:cubicBezTo>
                  <a:pt x="1238964" y="1490839"/>
                  <a:pt x="1244224" y="1464290"/>
                  <a:pt x="1249648" y="1453441"/>
                </a:cubicBezTo>
                <a:cubicBezTo>
                  <a:pt x="1253298" y="1446140"/>
                  <a:pt x="1258488" y="1439708"/>
                  <a:pt x="1263232" y="1433066"/>
                </a:cubicBezTo>
                <a:cubicBezTo>
                  <a:pt x="1279668" y="1410055"/>
                  <a:pt x="1288751" y="1397609"/>
                  <a:pt x="1310773" y="1378732"/>
                </a:cubicBezTo>
                <a:cubicBezTo>
                  <a:pt x="1316970" y="1373420"/>
                  <a:pt x="1324877" y="1370374"/>
                  <a:pt x="1331147" y="1365148"/>
                </a:cubicBezTo>
                <a:cubicBezTo>
                  <a:pt x="1338526" y="1358999"/>
                  <a:pt x="1343940" y="1350670"/>
                  <a:pt x="1351522" y="1344773"/>
                </a:cubicBezTo>
                <a:cubicBezTo>
                  <a:pt x="1386552" y="1317527"/>
                  <a:pt x="1381904" y="1321062"/>
                  <a:pt x="1412646" y="1310814"/>
                </a:cubicBezTo>
                <a:cubicBezTo>
                  <a:pt x="1438487" y="1319428"/>
                  <a:pt x="1454396" y="1320759"/>
                  <a:pt x="1473770" y="1337981"/>
                </a:cubicBezTo>
                <a:cubicBezTo>
                  <a:pt x="1488128" y="1350744"/>
                  <a:pt x="1514520" y="1378732"/>
                  <a:pt x="1514520" y="1378732"/>
                </a:cubicBezTo>
                <a:cubicBezTo>
                  <a:pt x="1539285" y="1453034"/>
                  <a:pt x="1499789" y="1340493"/>
                  <a:pt x="1534894" y="1419482"/>
                </a:cubicBezTo>
                <a:cubicBezTo>
                  <a:pt x="1540709" y="1432566"/>
                  <a:pt x="1543949" y="1446649"/>
                  <a:pt x="1548477" y="1460233"/>
                </a:cubicBezTo>
                <a:lnTo>
                  <a:pt x="1555269" y="1480608"/>
                </a:lnTo>
                <a:cubicBezTo>
                  <a:pt x="1557533" y="1487400"/>
                  <a:pt x="1558090" y="1495027"/>
                  <a:pt x="1562061" y="1500984"/>
                </a:cubicBezTo>
                <a:lnTo>
                  <a:pt x="1575644" y="1521359"/>
                </a:lnTo>
                <a:cubicBezTo>
                  <a:pt x="1593410" y="1627968"/>
                  <a:pt x="1569116" y="1495256"/>
                  <a:pt x="1596018" y="1602860"/>
                </a:cubicBezTo>
                <a:cubicBezTo>
                  <a:pt x="1598092" y="1611156"/>
                  <a:pt x="1608778" y="1659802"/>
                  <a:pt x="1616393" y="1677570"/>
                </a:cubicBezTo>
                <a:cubicBezTo>
                  <a:pt x="1620381" y="1686876"/>
                  <a:pt x="1625988" y="1695431"/>
                  <a:pt x="1629976" y="1704737"/>
                </a:cubicBezTo>
                <a:cubicBezTo>
                  <a:pt x="1632796" y="1711317"/>
                  <a:pt x="1633566" y="1718709"/>
                  <a:pt x="1636768" y="1725112"/>
                </a:cubicBezTo>
                <a:cubicBezTo>
                  <a:pt x="1640418" y="1732413"/>
                  <a:pt x="1647036" y="1738029"/>
                  <a:pt x="1650351" y="1745488"/>
                </a:cubicBezTo>
                <a:cubicBezTo>
                  <a:pt x="1656166" y="1758572"/>
                  <a:pt x="1659406" y="1772655"/>
                  <a:pt x="1663934" y="1786238"/>
                </a:cubicBezTo>
                <a:cubicBezTo>
                  <a:pt x="1666198" y="1793030"/>
                  <a:pt x="1665664" y="1801551"/>
                  <a:pt x="1670726" y="1806614"/>
                </a:cubicBezTo>
                <a:cubicBezTo>
                  <a:pt x="1677517" y="1813406"/>
                  <a:pt x="1684951" y="1819610"/>
                  <a:pt x="1691100" y="1826989"/>
                </a:cubicBezTo>
                <a:cubicBezTo>
                  <a:pt x="1696326" y="1833260"/>
                  <a:pt x="1697633" y="1843251"/>
                  <a:pt x="1704684" y="1847364"/>
                </a:cubicBezTo>
                <a:cubicBezTo>
                  <a:pt x="1725745" y="1859650"/>
                  <a:pt x="1749468" y="1866822"/>
                  <a:pt x="1772599" y="1874532"/>
                </a:cubicBezTo>
                <a:cubicBezTo>
                  <a:pt x="1779391" y="1876796"/>
                  <a:pt x="1785985" y="1879770"/>
                  <a:pt x="1792974" y="1881323"/>
                </a:cubicBezTo>
                <a:cubicBezTo>
                  <a:pt x="1806416" y="1884310"/>
                  <a:pt x="1820281" y="1885128"/>
                  <a:pt x="1833723" y="1888115"/>
                </a:cubicBezTo>
                <a:cubicBezTo>
                  <a:pt x="1840712" y="1889668"/>
                  <a:pt x="1847054" y="1893626"/>
                  <a:pt x="1854098" y="1894907"/>
                </a:cubicBezTo>
                <a:cubicBezTo>
                  <a:pt x="1872056" y="1898172"/>
                  <a:pt x="1890320" y="1899435"/>
                  <a:pt x="1908431" y="1901699"/>
                </a:cubicBezTo>
                <a:cubicBezTo>
                  <a:pt x="1915222" y="1903963"/>
                  <a:pt x="1921762" y="1907209"/>
                  <a:pt x="1928805" y="1908490"/>
                </a:cubicBezTo>
                <a:cubicBezTo>
                  <a:pt x="1967135" y="1915459"/>
                  <a:pt x="2038185" y="1919517"/>
                  <a:pt x="2071428" y="1922074"/>
                </a:cubicBezTo>
                <a:cubicBezTo>
                  <a:pt x="2303015" y="1909884"/>
                  <a:pt x="2299226" y="1908490"/>
                  <a:pt x="2635129" y="1908490"/>
                </a:cubicBezTo>
                <a:cubicBezTo>
                  <a:pt x="2689508" y="1908490"/>
                  <a:pt x="2743826" y="1912347"/>
                  <a:pt x="2798126" y="1915282"/>
                </a:cubicBezTo>
                <a:cubicBezTo>
                  <a:pt x="2870290" y="1919183"/>
                  <a:pt x="2878352" y="1921066"/>
                  <a:pt x="2940749" y="1928866"/>
                </a:cubicBezTo>
                <a:cubicBezTo>
                  <a:pt x="3122265" y="1924644"/>
                  <a:pt x="3222551" y="1924279"/>
                  <a:pt x="3388993" y="1915282"/>
                </a:cubicBezTo>
                <a:cubicBezTo>
                  <a:pt x="3420721" y="1913567"/>
                  <a:pt x="3452381" y="1910754"/>
                  <a:pt x="3484075" y="1908490"/>
                </a:cubicBezTo>
                <a:cubicBezTo>
                  <a:pt x="3511613" y="1903901"/>
                  <a:pt x="3526661" y="1902506"/>
                  <a:pt x="3551991" y="1894907"/>
                </a:cubicBezTo>
                <a:cubicBezTo>
                  <a:pt x="3565705" y="1890793"/>
                  <a:pt x="3579157" y="1885851"/>
                  <a:pt x="3592740" y="1881323"/>
                </a:cubicBezTo>
                <a:lnTo>
                  <a:pt x="3613115" y="1874532"/>
                </a:lnTo>
                <a:lnTo>
                  <a:pt x="3674239" y="1826989"/>
                </a:lnTo>
                <a:cubicBezTo>
                  <a:pt x="3685637" y="1818033"/>
                  <a:pt x="3699500" y="1811419"/>
                  <a:pt x="3708197" y="1799822"/>
                </a:cubicBezTo>
                <a:cubicBezTo>
                  <a:pt x="3759568" y="1731323"/>
                  <a:pt x="3694190" y="1815830"/>
                  <a:pt x="3755738" y="1745488"/>
                </a:cubicBezTo>
                <a:cubicBezTo>
                  <a:pt x="3790673" y="1705561"/>
                  <a:pt x="3773271" y="1708525"/>
                  <a:pt x="3816862" y="1650403"/>
                </a:cubicBezTo>
                <a:lnTo>
                  <a:pt x="3837237" y="1623236"/>
                </a:lnTo>
                <a:cubicBezTo>
                  <a:pt x="3839501" y="1616444"/>
                  <a:pt x="3842061" y="1609744"/>
                  <a:pt x="3844028" y="1602860"/>
                </a:cubicBezTo>
                <a:cubicBezTo>
                  <a:pt x="3846592" y="1593885"/>
                  <a:pt x="3847143" y="1584273"/>
                  <a:pt x="3850820" y="1575693"/>
                </a:cubicBezTo>
                <a:cubicBezTo>
                  <a:pt x="3854035" y="1568190"/>
                  <a:pt x="3860753" y="1562619"/>
                  <a:pt x="3864403" y="1555318"/>
                </a:cubicBezTo>
                <a:cubicBezTo>
                  <a:pt x="3866801" y="1550522"/>
                  <a:pt x="3882260" y="1511897"/>
                  <a:pt x="3884778" y="1500984"/>
                </a:cubicBezTo>
                <a:cubicBezTo>
                  <a:pt x="3889969" y="1478488"/>
                  <a:pt x="3898361" y="1433066"/>
                  <a:pt x="3898361" y="1433066"/>
                </a:cubicBezTo>
                <a:cubicBezTo>
                  <a:pt x="3900625" y="1401371"/>
                  <a:pt x="3905152" y="1369757"/>
                  <a:pt x="3905152" y="1337981"/>
                </a:cubicBezTo>
                <a:cubicBezTo>
                  <a:pt x="3905152" y="1319729"/>
                  <a:pt x="3899250" y="1301878"/>
                  <a:pt x="3898361" y="1283647"/>
                </a:cubicBezTo>
                <a:cubicBezTo>
                  <a:pt x="3894719" y="1208992"/>
                  <a:pt x="3893833" y="1134228"/>
                  <a:pt x="3891569" y="1059518"/>
                </a:cubicBezTo>
                <a:cubicBezTo>
                  <a:pt x="3904901" y="779554"/>
                  <a:pt x="3901595" y="911263"/>
                  <a:pt x="3891569" y="455050"/>
                </a:cubicBezTo>
                <a:cubicBezTo>
                  <a:pt x="3890424" y="402943"/>
                  <a:pt x="3888364" y="350835"/>
                  <a:pt x="3884778" y="298839"/>
                </a:cubicBezTo>
                <a:cubicBezTo>
                  <a:pt x="3883831" y="285101"/>
                  <a:pt x="3881326" y="271448"/>
                  <a:pt x="3877986" y="258088"/>
                </a:cubicBezTo>
                <a:cubicBezTo>
                  <a:pt x="3874513" y="244197"/>
                  <a:pt x="3868931" y="230921"/>
                  <a:pt x="3864403" y="217337"/>
                </a:cubicBezTo>
                <a:cubicBezTo>
                  <a:pt x="3862139" y="210545"/>
                  <a:pt x="3859015" y="203982"/>
                  <a:pt x="3857611" y="196962"/>
                </a:cubicBezTo>
                <a:cubicBezTo>
                  <a:pt x="3836050" y="89152"/>
                  <a:pt x="3850648" y="168676"/>
                  <a:pt x="3837237" y="81502"/>
                </a:cubicBezTo>
                <a:cubicBezTo>
                  <a:pt x="3829701" y="32513"/>
                  <a:pt x="3830445" y="55762"/>
                  <a:pt x="3830445" y="27167"/>
                </a:cubicBezTo>
              </a:path>
            </a:pathLst>
          </a:custGeom>
          <a:ln w="41275">
            <a:solidFill>
              <a:srgbClr val="008000"/>
            </a:solidFill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025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F858A-4577-0349-B8AC-CC4DFC05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E.g. Linux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812CB-FC16-F649-9C6A-4F2E71F31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184" y="1981200"/>
            <a:ext cx="8219256" cy="4114800"/>
          </a:xfrm>
        </p:spPr>
        <p:txBody>
          <a:bodyPr/>
          <a:lstStyle/>
          <a:p>
            <a:r>
              <a:rPr lang="en-US" sz="2400" dirty="0"/>
              <a:t>Useful TCP "speed"</a:t>
            </a:r>
            <a:br>
              <a:rPr lang="en-US" sz="2400" dirty="0"/>
            </a:br>
            <a:r>
              <a:rPr lang="en-US" sz="2400" dirty="0"/>
              <a:t>feedback: "</a:t>
            </a:r>
            <a:r>
              <a:rPr lang="en-US" sz="2400" dirty="0">
                <a:solidFill>
                  <a:srgbClr val="0000FF"/>
                </a:solidFill>
              </a:rPr>
              <a:t>low water mark</a:t>
            </a:r>
            <a:r>
              <a:rPr lang="en-US" sz="2400" dirty="0"/>
              <a:t>"</a:t>
            </a:r>
          </a:p>
          <a:p>
            <a:pPr lvl="1"/>
            <a:r>
              <a:rPr lang="en-US" sz="2000" dirty="0"/>
              <a:t>Patch with</a:t>
            </a:r>
            <a:br>
              <a:rPr lang="en-US" sz="2000" dirty="0"/>
            </a:br>
            <a:r>
              <a:rPr lang="en-US" sz="2000" dirty="0"/>
              <a:t>"TCP_NOTSENT_LOWAT"</a:t>
            </a:r>
            <a:br>
              <a:rPr lang="en-US" sz="2000" dirty="0"/>
            </a:br>
            <a:r>
              <a:rPr lang="en-US" sz="2000" dirty="0"/>
              <a:t>socket option, 2013</a:t>
            </a:r>
          </a:p>
          <a:p>
            <a:pPr lvl="1"/>
            <a:r>
              <a:rPr lang="en-US" sz="2000" dirty="0"/>
              <a:t>Apple computers also offer this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95EFBE-6130-4C45-860C-CA344E30B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006912"/>
            <a:ext cx="3240360" cy="56624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1CF138-9682-C147-89B7-C51FF61DE1D4}"/>
              </a:ext>
            </a:extLst>
          </p:cNvPr>
          <p:cNvSpPr/>
          <p:nvPr/>
        </p:nvSpPr>
        <p:spPr>
          <a:xfrm>
            <a:off x="3179541" y="4797152"/>
            <a:ext cx="2532937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u="sng"/>
              <a:t>From:</a:t>
            </a:r>
            <a:br>
              <a:rPr lang="en-US" sz="1400"/>
            </a:br>
            <a:r>
              <a:rPr lang="en-US" sz="1400"/>
              <a:t>C. A. Grazia, N. Patriciello,</a:t>
            </a:r>
            <a:br>
              <a:rPr lang="en-US" sz="1400"/>
            </a:br>
            <a:r>
              <a:rPr lang="en-US" sz="1400"/>
              <a:t>T. Høiland-Jørgensen,</a:t>
            </a:r>
            <a:br>
              <a:rPr lang="en-US" sz="1400"/>
            </a:br>
            <a:r>
              <a:rPr lang="en-US" sz="1400"/>
              <a:t>M. Klapez, M. Casoni and</a:t>
            </a:r>
            <a:br>
              <a:rPr lang="en-US" sz="1400"/>
            </a:br>
            <a:r>
              <a:rPr lang="en-US" sz="1400"/>
              <a:t>J. Mangues-Bafalluy,</a:t>
            </a:r>
            <a:br>
              <a:rPr lang="en-US" sz="1400"/>
            </a:br>
            <a:r>
              <a:rPr lang="en-US" sz="1400"/>
              <a:t>"Adapting TCP Small Queues</a:t>
            </a:r>
            <a:br>
              <a:rPr lang="en-US" sz="1400"/>
            </a:br>
            <a:r>
              <a:rPr lang="en-US" sz="1400"/>
              <a:t>for IEEE 802.11 Networks,"</a:t>
            </a:r>
            <a:br>
              <a:rPr lang="en-US" sz="1400"/>
            </a:br>
            <a:r>
              <a:rPr lang="en-US" sz="1400"/>
              <a:t>PIMRC 2018, Bologna.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C6E1F1-61BF-5143-9DF4-7ECEF6F08511}"/>
              </a:ext>
            </a:extLst>
          </p:cNvPr>
          <p:cNvSpPr txBox="1"/>
          <p:nvPr/>
        </p:nvSpPr>
        <p:spPr>
          <a:xfrm>
            <a:off x="8608463" y="5851088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79CD8-296B-024C-8850-F9F69B2859CC}"/>
              </a:ext>
            </a:extLst>
          </p:cNvPr>
          <p:cNvSpPr txBox="1"/>
          <p:nvPr/>
        </p:nvSpPr>
        <p:spPr>
          <a:xfrm>
            <a:off x="8639954" y="4131079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980891-8100-0347-8FE4-55263477AAF2}"/>
              </a:ext>
            </a:extLst>
          </p:cNvPr>
          <p:cNvSpPr txBox="1"/>
          <p:nvPr/>
        </p:nvSpPr>
        <p:spPr>
          <a:xfrm>
            <a:off x="8628379" y="2018592"/>
            <a:ext cx="444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L4</a:t>
            </a:r>
          </a:p>
        </p:txBody>
      </p:sp>
    </p:spTree>
    <p:extLst>
      <p:ext uri="{BB962C8B-B14F-4D97-AF65-F5344CB8AC3E}">
        <p14:creationId xmlns:p14="http://schemas.microsoft.com/office/powerpoint/2010/main" val="3298706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Addresses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148478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71600" y="2636912"/>
            <a:ext cx="6912768" cy="2023775"/>
            <a:chOff x="971600" y="2636912"/>
            <a:chExt cx="6912768" cy="2023775"/>
          </a:xfrm>
        </p:grpSpPr>
        <p:sp>
          <p:nvSpPr>
            <p:cNvPr id="3" name="TextBox 2"/>
            <p:cNvSpPr txBox="1"/>
            <p:nvPr/>
          </p:nvSpPr>
          <p:spPr>
            <a:xfrm>
              <a:off x="971600" y="3645024"/>
              <a:ext cx="252028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Network 1.</a:t>
              </a:r>
              <a:br>
                <a:rPr lang="en-US" dirty="0">
                  <a:solidFill>
                    <a:srgbClr val="0000FF"/>
                  </a:solidFill>
                </a:rPr>
              </a:br>
              <a:r>
                <a:rPr lang="en-US" dirty="0">
                  <a:solidFill>
                    <a:srgbClr val="0000FF"/>
                  </a:solidFill>
                </a:rPr>
                <a:t>Addresses could be:</a:t>
              </a:r>
            </a:p>
            <a:p>
              <a:r>
                <a:rPr lang="en-US" dirty="0">
                  <a:solidFill>
                    <a:srgbClr val="0000FF"/>
                  </a:solidFill>
                </a:rPr>
                <a:t>A, B, C, D, ...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220072" y="3645024"/>
              <a:ext cx="266429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Network 2.</a:t>
              </a:r>
              <a:br>
                <a:rPr lang="en-US" dirty="0">
                  <a:solidFill>
                    <a:srgbClr val="0000FF"/>
                  </a:solidFill>
                </a:rPr>
              </a:br>
              <a:r>
                <a:rPr lang="en-US" dirty="0">
                  <a:solidFill>
                    <a:srgbClr val="0000FF"/>
                  </a:solidFill>
                </a:rPr>
                <a:t>Addresses could be:</a:t>
              </a:r>
              <a:br>
                <a:rPr lang="en-US" dirty="0">
                  <a:solidFill>
                    <a:srgbClr val="0000FF"/>
                  </a:solidFill>
                </a:rPr>
              </a:br>
              <a:r>
                <a:rPr lang="en-US" dirty="0">
                  <a:solidFill>
                    <a:srgbClr val="0000FF"/>
                  </a:solidFill>
                </a:rPr>
                <a:t>1, 2, 3, 4, ...</a:t>
              </a:r>
            </a:p>
          </p:txBody>
        </p:sp>
        <p:cxnSp>
          <p:nvCxnSpPr>
            <p:cNvPr id="5" name="Straight Connector 4"/>
            <p:cNvCxnSpPr>
              <a:stCxn id="3" idx="0"/>
            </p:cNvCxnSpPr>
            <p:nvPr/>
          </p:nvCxnSpPr>
          <p:spPr bwMode="auto">
            <a:xfrm flipV="1">
              <a:off x="2231740" y="2636912"/>
              <a:ext cx="468052" cy="100811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flipV="1">
              <a:off x="6012160" y="2636912"/>
              <a:ext cx="432048" cy="108012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67544" y="5661248"/>
            <a:ext cx="8496944" cy="1080120"/>
          </a:xfrm>
        </p:spPr>
        <p:txBody>
          <a:bodyPr/>
          <a:lstStyle/>
          <a:p>
            <a:r>
              <a:rPr lang="en-US" sz="2000" dirty="0"/>
              <a:t>Network 1 is completely unaware of addresses of type 1, 2, 3,..</a:t>
            </a:r>
          </a:p>
          <a:p>
            <a:pPr lvl="1"/>
            <a:r>
              <a:rPr lang="en-US" sz="1600" dirty="0"/>
              <a:t>Networks and their addresses could dynamically be registered (attached)</a:t>
            </a:r>
          </a:p>
          <a:p>
            <a:pPr lvl="1"/>
            <a:r>
              <a:rPr lang="en-US" sz="1600" dirty="0"/>
              <a:t>This is also more secure</a:t>
            </a:r>
          </a:p>
        </p:txBody>
      </p:sp>
    </p:spTree>
    <p:extLst>
      <p:ext uri="{BB962C8B-B14F-4D97-AF65-F5344CB8AC3E}">
        <p14:creationId xmlns:p14="http://schemas.microsoft.com/office/powerpoint/2010/main" val="3705198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418879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620688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Internet addresses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123604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441104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441104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441104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1526704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249142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1951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29665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2593510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1951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29665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280767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1921992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2791942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2817342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2783062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044716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Physical layer</a:t>
            </a: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2495030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Network layer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134990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Transport layer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1846958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Application layer</a:t>
            </a: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251520" y="3645024"/>
            <a:ext cx="8219256" cy="3212976"/>
          </a:xfrm>
        </p:spPr>
        <p:txBody>
          <a:bodyPr/>
          <a:lstStyle/>
          <a:p>
            <a:r>
              <a:rPr lang="en-US" sz="2000" dirty="0"/>
              <a:t>No intermediate layer of smaller scope</a:t>
            </a:r>
          </a:p>
          <a:p>
            <a:pPr lvl="1"/>
            <a:r>
              <a:rPr lang="en-US" sz="1600" dirty="0"/>
              <a:t>IP addresses are long, routers need to store a lot of information</a:t>
            </a:r>
            <a:endParaRPr lang="en-US" sz="2000" dirty="0"/>
          </a:p>
          <a:p>
            <a:r>
              <a:rPr lang="en-US" sz="2000" dirty="0"/>
              <a:t>Also, running out of addresses: </a:t>
            </a:r>
            <a:r>
              <a:rPr lang="en-US" sz="2000" dirty="0">
                <a:solidFill>
                  <a:srgbClr val="008000"/>
                </a:solidFill>
              </a:rPr>
              <a:t>IPv6 is the “solution”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Network Address (and Port) Translators (NA(P)Ts)</a:t>
            </a:r>
            <a:r>
              <a:rPr lang="en-US" sz="2000" dirty="0"/>
              <a:t>: more practical?</a:t>
            </a:r>
          </a:p>
          <a:p>
            <a:pPr lvl="1"/>
            <a:r>
              <a:rPr lang="en-US" sz="1600" dirty="0"/>
              <a:t>Store mapping: “local IP address + TCP port </a:t>
            </a:r>
            <a:r>
              <a:rPr lang="en-US" sz="1600" dirty="0">
                <a:sym typeface="Wingdings"/>
              </a:rPr>
              <a:t> global IP address + TCP port”</a:t>
            </a:r>
          </a:p>
          <a:p>
            <a:pPr lvl="1"/>
            <a:r>
              <a:rPr lang="en-US" sz="1600" dirty="0">
                <a:sym typeface="Wingdings"/>
              </a:rPr>
              <a:t>Problem because depends on transport protocol, inside the network... e.g., need to send keep-</a:t>
            </a:r>
            <a:r>
              <a:rPr lang="en-US" sz="1600" dirty="0" err="1">
                <a:sym typeface="Wingdings"/>
              </a:rPr>
              <a:t>alives</a:t>
            </a:r>
            <a:r>
              <a:rPr lang="en-US" sz="1600" dirty="0">
                <a:sym typeface="Wingdings"/>
              </a:rPr>
              <a:t> to keep state up</a:t>
            </a:r>
          </a:p>
          <a:p>
            <a:pPr lvl="1"/>
            <a:r>
              <a:rPr lang="en-US" sz="1600" dirty="0">
                <a:sym typeface="Wingdings"/>
              </a:rPr>
              <a:t>Peer-to-peer communication, both peers behind NATs: how to talk?</a:t>
            </a:r>
            <a:br>
              <a:rPr lang="en-US" sz="1600" dirty="0">
                <a:sym typeface="Wingdings"/>
              </a:rPr>
            </a:br>
            <a:r>
              <a:rPr lang="en-US" sz="1600" dirty="0">
                <a:sym typeface="Wingdings"/>
              </a:rPr>
              <a:t>Complex solutions (STUN, TURN, ICE protocols)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416" y="3645024"/>
            <a:ext cx="1162968" cy="116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44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mobility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5085184"/>
          </a:xfrm>
        </p:spPr>
        <p:txBody>
          <a:bodyPr/>
          <a:lstStyle/>
          <a:p>
            <a:r>
              <a:rPr lang="en-US" sz="2000" dirty="0"/>
              <a:t>Long ago, I moved from </a:t>
            </a:r>
            <a:r>
              <a:rPr lang="en-US" sz="2000" dirty="0" err="1">
                <a:solidFill>
                  <a:srgbClr val="0000FF"/>
                </a:solidFill>
              </a:rPr>
              <a:t>Bogstadveien</a:t>
            </a:r>
            <a:r>
              <a:rPr lang="en-US" sz="2000" dirty="0"/>
              <a:t> to </a:t>
            </a:r>
            <a:r>
              <a:rPr lang="en-US" sz="2000" dirty="0" err="1">
                <a:solidFill>
                  <a:srgbClr val="0000FF"/>
                </a:solidFill>
              </a:rPr>
              <a:t>Thorvald</a:t>
            </a:r>
            <a:r>
              <a:rPr lang="en-US" sz="2000" dirty="0">
                <a:solidFill>
                  <a:srgbClr val="0000FF"/>
                </a:solidFill>
              </a:rPr>
              <a:t> Meyers Gate</a:t>
            </a:r>
          </a:p>
          <a:p>
            <a:pPr lvl="1"/>
            <a:r>
              <a:rPr lang="en-US" sz="1800" dirty="0"/>
              <a:t>I registered to have mail forwarded for a month for free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dirty="0" err="1"/>
              <a:t>postens</a:t>
            </a:r>
            <a:r>
              <a:rPr lang="en-US" sz="1800" dirty="0"/>
              <a:t> </a:t>
            </a:r>
            <a:r>
              <a:rPr lang="en-US" sz="1800" dirty="0" err="1"/>
              <a:t>flyttehjelp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This gave me time to inform everyone about my new address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dirty="0" err="1"/>
              <a:t>posten</a:t>
            </a:r>
            <a:r>
              <a:rPr lang="en-US" sz="1800" dirty="0"/>
              <a:t> offers an easy service to do that)</a:t>
            </a:r>
          </a:p>
          <a:p>
            <a:pPr lvl="1"/>
            <a:r>
              <a:rPr lang="en-US" sz="1800" dirty="0"/>
              <a:t>After this month, I had no more business with the old address</a:t>
            </a:r>
          </a:p>
          <a:p>
            <a:pPr>
              <a:spcBef>
                <a:spcPts val="1824"/>
              </a:spcBef>
            </a:pPr>
            <a:r>
              <a:rPr lang="en-US" sz="2000" dirty="0"/>
              <a:t>Imagine a world without addresses</a:t>
            </a:r>
          </a:p>
          <a:p>
            <a:pPr lvl="1"/>
            <a:r>
              <a:rPr lang="en-US" sz="1800" dirty="0"/>
              <a:t>But where, instead, my name is </a:t>
            </a:r>
            <a:r>
              <a:rPr lang="en-US" sz="1800" dirty="0" err="1">
                <a:solidFill>
                  <a:srgbClr val="0000FF"/>
                </a:solidFill>
              </a:rPr>
              <a:t>Bogstadveien</a:t>
            </a:r>
            <a:endParaRPr lang="en-US" sz="1800" dirty="0">
              <a:solidFill>
                <a:srgbClr val="0000FF"/>
              </a:solidFill>
            </a:endParaRPr>
          </a:p>
          <a:p>
            <a:pPr lvl="1"/>
            <a:r>
              <a:rPr lang="en-US" sz="1800" dirty="0"/>
              <a:t>Moving: must use “</a:t>
            </a:r>
            <a:r>
              <a:rPr lang="en-US" sz="1800" dirty="0" err="1"/>
              <a:t>postens</a:t>
            </a:r>
            <a:r>
              <a:rPr lang="en-US" sz="1800" dirty="0"/>
              <a:t> </a:t>
            </a:r>
            <a:r>
              <a:rPr lang="en-US" sz="1800" dirty="0" err="1"/>
              <a:t>flyttehjelp</a:t>
            </a:r>
            <a:r>
              <a:rPr lang="en-US" sz="1800" dirty="0"/>
              <a:t>” forever!</a:t>
            </a:r>
          </a:p>
          <a:p>
            <a:pPr>
              <a:spcBef>
                <a:spcPts val="1824"/>
              </a:spcBef>
            </a:pPr>
            <a:r>
              <a:rPr lang="en-US" sz="2000" dirty="0"/>
              <a:t>How does the Internet solve this today?</a:t>
            </a:r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Multipath TCP (MPTCP):</a:t>
            </a:r>
            <a:r>
              <a:rPr lang="en-US" sz="1800" dirty="0"/>
              <a:t> hosts share all their IP addresses with each other, can switch without interruption</a:t>
            </a:r>
          </a:p>
          <a:p>
            <a:pPr lvl="1"/>
            <a:r>
              <a:rPr lang="en-US" sz="1800" dirty="0"/>
              <a:t>Applications should bind to names, not IP addresses</a:t>
            </a:r>
            <a:br>
              <a:rPr lang="en-US" sz="1800" dirty="0"/>
            </a:br>
            <a:r>
              <a:rPr lang="en-US" sz="1800" dirty="0"/>
              <a:t>(e.g., with the new </a:t>
            </a:r>
            <a:r>
              <a:rPr lang="en-US" sz="1800" dirty="0">
                <a:solidFill>
                  <a:srgbClr val="0000FF"/>
                </a:solidFill>
              </a:rPr>
              <a:t>Transport Services (TAPS) API</a:t>
            </a:r>
            <a:r>
              <a:rPr lang="en-US" sz="1800" dirty="0"/>
              <a:t>)</a:t>
            </a:r>
          </a:p>
        </p:txBody>
      </p:sp>
      <p:sp>
        <p:nvSpPr>
          <p:cNvPr id="4" name="Rectangular Callout 3">
            <a:extLst>
              <a:ext uri="{FF2B5EF4-FFF2-40B4-BE49-F238E27FC236}">
                <a16:creationId xmlns:a16="http://schemas.microsoft.com/office/drawing/2014/main" id="{BB5676C8-A6F0-AA42-A3D0-02E7ACAB80E9}"/>
              </a:ext>
            </a:extLst>
          </p:cNvPr>
          <p:cNvSpPr/>
          <p:nvPr/>
        </p:nvSpPr>
        <p:spPr bwMode="auto">
          <a:xfrm>
            <a:off x="7020272" y="4725144"/>
            <a:ext cx="1944216" cy="648072"/>
          </a:xfrm>
          <a:prstGeom prst="wedgeRectCallout">
            <a:avLst>
              <a:gd name="adj1" fmla="val -99374"/>
              <a:gd name="adj2" fmla="val -4543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Mobile IP does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exactly this.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ectangular Callout 5">
            <a:extLst>
              <a:ext uri="{FF2B5EF4-FFF2-40B4-BE49-F238E27FC236}">
                <a16:creationId xmlns:a16="http://schemas.microsoft.com/office/drawing/2014/main" id="{BB5676C8-A6F0-AA42-A3D0-02E7ACAB80E9}"/>
              </a:ext>
            </a:extLst>
          </p:cNvPr>
          <p:cNvSpPr/>
          <p:nvPr/>
        </p:nvSpPr>
        <p:spPr bwMode="auto">
          <a:xfrm>
            <a:off x="6516216" y="3933056"/>
            <a:ext cx="2304256" cy="648072"/>
          </a:xfrm>
          <a:prstGeom prst="wedgeRectCallout">
            <a:avLst>
              <a:gd name="adj1" fmla="val -70862"/>
              <a:gd name="adj2" fmla="val 2177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or </a:t>
            </a:r>
            <a:r>
              <a:rPr lang="hr-HR" sz="1800" dirty="0"/>
              <a:t>129.240.118.130, for example...</a:t>
            </a:r>
          </a:p>
        </p:txBody>
      </p:sp>
    </p:spTree>
    <p:extLst>
      <p:ext uri="{BB962C8B-B14F-4D97-AF65-F5344CB8AC3E}">
        <p14:creationId xmlns:p14="http://schemas.microsoft.com/office/powerpoint/2010/main" val="3417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866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Routing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35" name="Group 76"/>
          <p:cNvGrpSpPr>
            <a:grpSpLocks/>
          </p:cNvGrpSpPr>
          <p:nvPr/>
        </p:nvGrpSpPr>
        <p:grpSpPr bwMode="auto">
          <a:xfrm>
            <a:off x="447676" y="1484784"/>
            <a:ext cx="8020051" cy="1976438"/>
            <a:chOff x="282" y="2544"/>
            <a:chExt cx="5052" cy="1245"/>
          </a:xfrm>
        </p:grpSpPr>
        <p:sp>
          <p:nvSpPr>
            <p:cNvPr id="153663" name="Oval 63"/>
            <p:cNvSpPr>
              <a:spLocks noChangeArrowheads="1"/>
            </p:cNvSpPr>
            <p:nvPr/>
          </p:nvSpPr>
          <p:spPr bwMode="auto">
            <a:xfrm>
              <a:off x="1104" y="2920"/>
              <a:ext cx="3785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6" name="Rectangle 8"/>
            <p:cNvSpPr>
              <a:spLocks noChangeArrowheads="1"/>
            </p:cNvSpPr>
            <p:nvPr/>
          </p:nvSpPr>
          <p:spPr bwMode="auto">
            <a:xfrm>
              <a:off x="678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7" name="Line 9"/>
            <p:cNvSpPr>
              <a:spLocks noChangeShapeType="1"/>
            </p:cNvSpPr>
            <p:nvPr/>
          </p:nvSpPr>
          <p:spPr bwMode="auto">
            <a:xfrm>
              <a:off x="678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8" name="Line 10"/>
            <p:cNvSpPr>
              <a:spLocks noChangeShapeType="1"/>
            </p:cNvSpPr>
            <p:nvPr/>
          </p:nvSpPr>
          <p:spPr bwMode="auto">
            <a:xfrm>
              <a:off x="678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39" name="Line 11"/>
            <p:cNvSpPr>
              <a:spLocks noChangeShapeType="1"/>
            </p:cNvSpPr>
            <p:nvPr/>
          </p:nvSpPr>
          <p:spPr bwMode="auto">
            <a:xfrm>
              <a:off x="678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678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1" name="Group 13"/>
            <p:cNvGrpSpPr>
              <a:grpSpLocks/>
            </p:cNvGrpSpPr>
            <p:nvPr/>
          </p:nvGrpSpPr>
          <p:grpSpPr bwMode="auto">
            <a:xfrm>
              <a:off x="1782" y="3120"/>
              <a:ext cx="480" cy="528"/>
              <a:chOff x="1584" y="3360"/>
              <a:chExt cx="480" cy="528"/>
            </a:xfrm>
          </p:grpSpPr>
          <p:sp>
            <p:nvSpPr>
              <p:cNvPr id="18485" name="Rectangle 14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6" name="Line 15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7" name="Line 16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2" name="Rectangle 17"/>
            <p:cNvSpPr>
              <a:spLocks noChangeArrowheads="1"/>
            </p:cNvSpPr>
            <p:nvPr/>
          </p:nvSpPr>
          <p:spPr bwMode="auto">
            <a:xfrm>
              <a:off x="4854" y="2731"/>
              <a:ext cx="470" cy="9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3" name="Line 18"/>
            <p:cNvSpPr>
              <a:spLocks noChangeShapeType="1"/>
            </p:cNvSpPr>
            <p:nvPr/>
          </p:nvSpPr>
          <p:spPr bwMode="auto">
            <a:xfrm>
              <a:off x="4854" y="350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4" name="Line 19"/>
            <p:cNvSpPr>
              <a:spLocks noChangeShapeType="1"/>
            </p:cNvSpPr>
            <p:nvPr/>
          </p:nvSpPr>
          <p:spPr bwMode="auto">
            <a:xfrm>
              <a:off x="4854" y="331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5" name="Line 20"/>
            <p:cNvSpPr>
              <a:spLocks noChangeShapeType="1"/>
            </p:cNvSpPr>
            <p:nvPr/>
          </p:nvSpPr>
          <p:spPr bwMode="auto">
            <a:xfrm>
              <a:off x="4854" y="312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46" name="Line 21"/>
            <p:cNvSpPr>
              <a:spLocks noChangeShapeType="1"/>
            </p:cNvSpPr>
            <p:nvPr/>
          </p:nvSpPr>
          <p:spPr bwMode="auto">
            <a:xfrm>
              <a:off x="4854" y="292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8447" name="Group 22"/>
            <p:cNvGrpSpPr>
              <a:grpSpLocks/>
            </p:cNvGrpSpPr>
            <p:nvPr/>
          </p:nvGrpSpPr>
          <p:grpSpPr bwMode="auto">
            <a:xfrm>
              <a:off x="2790" y="3120"/>
              <a:ext cx="480" cy="528"/>
              <a:chOff x="1584" y="3360"/>
              <a:chExt cx="480" cy="528"/>
            </a:xfrm>
          </p:grpSpPr>
          <p:sp>
            <p:nvSpPr>
              <p:cNvPr id="18482" name="Rectangle 23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3" name="Line 24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4" name="Line 25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18448" name="Group 26"/>
            <p:cNvGrpSpPr>
              <a:grpSpLocks/>
            </p:cNvGrpSpPr>
            <p:nvPr/>
          </p:nvGrpSpPr>
          <p:grpSpPr bwMode="auto">
            <a:xfrm>
              <a:off x="3798" y="3120"/>
              <a:ext cx="480" cy="528"/>
              <a:chOff x="1584" y="3360"/>
              <a:chExt cx="480" cy="528"/>
            </a:xfrm>
          </p:grpSpPr>
          <p:sp>
            <p:nvSpPr>
              <p:cNvPr id="18479" name="Rectangle 27"/>
              <p:cNvSpPr>
                <a:spLocks noChangeArrowheads="1"/>
              </p:cNvSpPr>
              <p:nvPr/>
            </p:nvSpPr>
            <p:spPr bwMode="auto">
              <a:xfrm>
                <a:off x="1584" y="3360"/>
                <a:ext cx="480" cy="52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z="12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0" name="Line 28"/>
              <p:cNvSpPr>
                <a:spLocks noChangeShapeType="1"/>
              </p:cNvSpPr>
              <p:nvPr/>
            </p:nvSpPr>
            <p:spPr bwMode="auto">
              <a:xfrm>
                <a:off x="1584" y="374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481" name="Line 29"/>
              <p:cNvSpPr>
                <a:spLocks noChangeShapeType="1"/>
              </p:cNvSpPr>
              <p:nvPr/>
            </p:nvSpPr>
            <p:spPr bwMode="auto">
              <a:xfrm>
                <a:off x="1584" y="355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00">
                  <a:solidFill>
                    <a:srgbClr val="000000"/>
                  </a:solidFill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8449" name="Rectangle 30"/>
            <p:cNvSpPr>
              <a:spLocks noChangeArrowheads="1"/>
            </p:cNvSpPr>
            <p:nvPr/>
          </p:nvSpPr>
          <p:spPr bwMode="auto">
            <a:xfrm>
              <a:off x="1110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0" name="Rectangle 31"/>
            <p:cNvSpPr>
              <a:spLocks noChangeArrowheads="1"/>
            </p:cNvSpPr>
            <p:nvPr/>
          </p:nvSpPr>
          <p:spPr bwMode="auto">
            <a:xfrm>
              <a:off x="2166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1" name="Rectangle 32"/>
            <p:cNvSpPr>
              <a:spLocks noChangeArrowheads="1"/>
            </p:cNvSpPr>
            <p:nvPr/>
          </p:nvSpPr>
          <p:spPr bwMode="auto">
            <a:xfrm>
              <a:off x="3174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2" name="Rectangle 33"/>
            <p:cNvSpPr>
              <a:spLocks noChangeArrowheads="1"/>
            </p:cNvSpPr>
            <p:nvPr/>
          </p:nvSpPr>
          <p:spPr bwMode="auto">
            <a:xfrm>
              <a:off x="4182" y="3648"/>
              <a:ext cx="768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3" name="Text Box 39"/>
            <p:cNvSpPr txBox="1">
              <a:spLocks noChangeArrowheads="1"/>
            </p:cNvSpPr>
            <p:nvPr/>
          </p:nvSpPr>
          <p:spPr bwMode="auto">
            <a:xfrm>
              <a:off x="524" y="2544"/>
              <a:ext cx="87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Host or End System</a:t>
              </a:r>
            </a:p>
          </p:txBody>
        </p:sp>
        <p:sp>
          <p:nvSpPr>
            <p:cNvPr id="18454" name="Text Box 40"/>
            <p:cNvSpPr txBox="1">
              <a:spLocks noChangeArrowheads="1"/>
            </p:cNvSpPr>
            <p:nvPr/>
          </p:nvSpPr>
          <p:spPr bwMode="auto">
            <a:xfrm>
              <a:off x="1837" y="3629"/>
              <a:ext cx="372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50">
                  <a:solidFill>
                    <a:srgbClr val="000000"/>
                  </a:solidFill>
                  <a:latin typeface="Arial" charset="0"/>
                </a:rPr>
                <a:t>Router</a:t>
              </a:r>
            </a:p>
          </p:txBody>
        </p:sp>
        <p:sp>
          <p:nvSpPr>
            <p:cNvPr id="18455" name="Line 41"/>
            <p:cNvSpPr>
              <a:spLocks noChangeShapeType="1"/>
            </p:cNvSpPr>
            <p:nvPr/>
          </p:nvSpPr>
          <p:spPr bwMode="auto">
            <a:xfrm>
              <a:off x="1148" y="3595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6" name="Line 42"/>
            <p:cNvSpPr>
              <a:spLocks noChangeShapeType="1"/>
            </p:cNvSpPr>
            <p:nvPr/>
          </p:nvSpPr>
          <p:spPr bwMode="auto">
            <a:xfrm>
              <a:off x="1148" y="3451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7" name="Line 43"/>
            <p:cNvSpPr>
              <a:spLocks noChangeShapeType="1"/>
            </p:cNvSpPr>
            <p:nvPr/>
          </p:nvSpPr>
          <p:spPr bwMode="auto">
            <a:xfrm>
              <a:off x="1148" y="3259"/>
              <a:ext cx="1636" cy="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8" name="Line 44"/>
            <p:cNvSpPr>
              <a:spLocks noChangeShapeType="1"/>
            </p:cNvSpPr>
            <p:nvPr/>
          </p:nvSpPr>
          <p:spPr bwMode="auto">
            <a:xfrm>
              <a:off x="2252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59" name="Line 45"/>
            <p:cNvSpPr>
              <a:spLocks noChangeShapeType="1"/>
            </p:cNvSpPr>
            <p:nvPr/>
          </p:nvSpPr>
          <p:spPr bwMode="auto">
            <a:xfrm>
              <a:off x="2252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0" name="Line 47"/>
            <p:cNvSpPr>
              <a:spLocks noChangeShapeType="1"/>
            </p:cNvSpPr>
            <p:nvPr/>
          </p:nvSpPr>
          <p:spPr bwMode="auto">
            <a:xfrm>
              <a:off x="3260" y="3595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1" name="Line 48"/>
            <p:cNvSpPr>
              <a:spLocks noChangeShapeType="1"/>
            </p:cNvSpPr>
            <p:nvPr/>
          </p:nvSpPr>
          <p:spPr bwMode="auto">
            <a:xfrm>
              <a:off x="3260" y="3451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2" name="Line 49"/>
            <p:cNvSpPr>
              <a:spLocks noChangeShapeType="1"/>
            </p:cNvSpPr>
            <p:nvPr/>
          </p:nvSpPr>
          <p:spPr bwMode="auto">
            <a:xfrm flipV="1">
              <a:off x="3260" y="3216"/>
              <a:ext cx="1588" cy="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3" name="Line 50"/>
            <p:cNvSpPr>
              <a:spLocks noChangeShapeType="1"/>
            </p:cNvSpPr>
            <p:nvPr/>
          </p:nvSpPr>
          <p:spPr bwMode="auto">
            <a:xfrm>
              <a:off x="4268" y="3595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4" name="Line 51"/>
            <p:cNvSpPr>
              <a:spLocks noChangeShapeType="1"/>
            </p:cNvSpPr>
            <p:nvPr/>
          </p:nvSpPr>
          <p:spPr bwMode="auto">
            <a:xfrm>
              <a:off x="4268" y="3451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5" name="Line 53"/>
            <p:cNvSpPr>
              <a:spLocks noChangeShapeType="1"/>
            </p:cNvSpPr>
            <p:nvPr/>
          </p:nvSpPr>
          <p:spPr bwMode="auto">
            <a:xfrm>
              <a:off x="1148" y="3019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>
              <a:off x="1148" y="2793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67" name="Text Box 58"/>
            <p:cNvSpPr txBox="1">
              <a:spLocks noChangeArrowheads="1"/>
            </p:cNvSpPr>
            <p:nvPr/>
          </p:nvSpPr>
          <p:spPr bwMode="auto">
            <a:xfrm rot="16200000">
              <a:off x="102" y="3046"/>
              <a:ext cx="76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Increasing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  <a:spcAft>
                  <a:spcPct val="15000"/>
                </a:spcAft>
              </a:pPr>
              <a:r>
                <a:rPr lang="en-US" sz="1800" b="1">
                  <a:solidFill>
                    <a:srgbClr val="16027C"/>
                  </a:solidFill>
                </a:rPr>
                <a:t>Scope</a:t>
              </a:r>
            </a:p>
          </p:txBody>
        </p:sp>
        <p:sp>
          <p:nvSpPr>
            <p:cNvPr id="18468" name="Oval 59"/>
            <p:cNvSpPr>
              <a:spLocks noChangeArrowheads="1"/>
            </p:cNvSpPr>
            <p:nvPr/>
          </p:nvSpPr>
          <p:spPr bwMode="auto">
            <a:xfrm>
              <a:off x="1205" y="3341"/>
              <a:ext cx="544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0" name="Oval 60"/>
            <p:cNvSpPr>
              <a:spLocks noChangeArrowheads="1"/>
            </p:cNvSpPr>
            <p:nvPr/>
          </p:nvSpPr>
          <p:spPr bwMode="auto">
            <a:xfrm>
              <a:off x="2252" y="3357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1" name="Oval 61"/>
            <p:cNvSpPr>
              <a:spLocks noChangeArrowheads="1"/>
            </p:cNvSpPr>
            <p:nvPr/>
          </p:nvSpPr>
          <p:spPr bwMode="auto">
            <a:xfrm>
              <a:off x="3260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3662" name="Oval 62"/>
            <p:cNvSpPr>
              <a:spLocks noChangeArrowheads="1"/>
            </p:cNvSpPr>
            <p:nvPr/>
          </p:nvSpPr>
          <p:spPr bwMode="auto">
            <a:xfrm>
              <a:off x="4278" y="3342"/>
              <a:ext cx="538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chemeClr val="accent2">
                    <a:gamma/>
                    <a:shade val="46275"/>
                    <a:invGamma/>
                    <a:alpha val="36000"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3" name="Line 63"/>
            <p:cNvSpPr>
              <a:spLocks noChangeShapeType="1"/>
            </p:cNvSpPr>
            <p:nvPr/>
          </p:nvSpPr>
          <p:spPr bwMode="auto">
            <a:xfrm>
              <a:off x="2016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4" name="Line 64"/>
            <p:cNvSpPr>
              <a:spLocks noChangeShapeType="1"/>
            </p:cNvSpPr>
            <p:nvPr/>
          </p:nvSpPr>
          <p:spPr bwMode="auto">
            <a:xfrm>
              <a:off x="3024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5" name="Line 65"/>
            <p:cNvSpPr>
              <a:spLocks noChangeShapeType="1"/>
            </p:cNvSpPr>
            <p:nvPr/>
          </p:nvSpPr>
          <p:spPr bwMode="auto">
            <a:xfrm>
              <a:off x="40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6" name="Oval 59"/>
            <p:cNvSpPr>
              <a:spLocks noChangeArrowheads="1"/>
            </p:cNvSpPr>
            <p:nvPr/>
          </p:nvSpPr>
          <p:spPr bwMode="auto">
            <a:xfrm>
              <a:off x="1153" y="3106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7" name="Oval 59"/>
            <p:cNvSpPr>
              <a:spLocks noChangeArrowheads="1"/>
            </p:cNvSpPr>
            <p:nvPr/>
          </p:nvSpPr>
          <p:spPr bwMode="auto">
            <a:xfrm>
              <a:off x="3264" y="3120"/>
              <a:ext cx="1630" cy="22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alpha val="31000"/>
                  </a:schemeClr>
                </a:gs>
                <a:gs pos="100000">
                  <a:srgbClr val="18185E">
                    <a:alpha val="35999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78" name="Line 75"/>
            <p:cNvSpPr>
              <a:spLocks noChangeShapeType="1"/>
            </p:cNvSpPr>
            <p:nvPr/>
          </p:nvSpPr>
          <p:spPr bwMode="auto">
            <a:xfrm flipV="1">
              <a:off x="464" y="2816"/>
              <a:ext cx="0" cy="8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 bwMode="auto">
          <a:xfrm flipV="1">
            <a:off x="2231740" y="2636912"/>
            <a:ext cx="468052" cy="100811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67544" y="4941168"/>
            <a:ext cx="8496944" cy="1080120"/>
          </a:xfrm>
        </p:spPr>
        <p:txBody>
          <a:bodyPr/>
          <a:lstStyle/>
          <a:p>
            <a:r>
              <a:rPr lang="en-US" sz="2000" dirty="0"/>
              <a:t>How would one route between the addresses on network 1?</a:t>
            </a:r>
          </a:p>
          <a:p>
            <a:r>
              <a:rPr lang="en-US" sz="2000" dirty="0"/>
              <a:t>Next: an example with multi-homing and link failure</a:t>
            </a:r>
          </a:p>
        </p:txBody>
      </p:sp>
      <p:sp>
        <p:nvSpPr>
          <p:cNvPr id="2" name="Rectangle 1"/>
          <p:cNvSpPr/>
          <p:nvPr/>
        </p:nvSpPr>
        <p:spPr>
          <a:xfrm>
            <a:off x="1331640" y="364502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Network 1.</a:t>
            </a:r>
            <a:br>
              <a:rPr lang="en-US" dirty="0">
                <a:solidFill>
                  <a:srgbClr val="0000FF"/>
                </a:solidFill>
              </a:rPr>
            </a:br>
            <a:r>
              <a:rPr lang="en-US" dirty="0">
                <a:solidFill>
                  <a:srgbClr val="0000FF"/>
                </a:solidFill>
              </a:rPr>
              <a:t>Addresses could be:</a:t>
            </a:r>
          </a:p>
          <a:p>
            <a:r>
              <a:rPr lang="en-US" dirty="0">
                <a:solidFill>
                  <a:srgbClr val="0000FF"/>
                </a:solidFill>
              </a:rPr>
              <a:t>A, B, C, D, ...</a:t>
            </a:r>
          </a:p>
        </p:txBody>
      </p:sp>
    </p:spTree>
    <p:extLst>
      <p:ext uri="{BB962C8B-B14F-4D97-AF65-F5344CB8AC3E}">
        <p14:creationId xmlns:p14="http://schemas.microsoft.com/office/powerpoint/2010/main" val="3811421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692696"/>
            <a:ext cx="7772400" cy="1143000"/>
          </a:xfrm>
        </p:spPr>
        <p:txBody>
          <a:bodyPr/>
          <a:lstStyle/>
          <a:p>
            <a:r>
              <a:rPr lang="en-US" sz="3200" dirty="0"/>
              <a:t>Using node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532088"/>
            <a:ext cx="8064039" cy="2489200"/>
          </a:xfrm>
        </p:spPr>
        <p:txBody>
          <a:bodyPr/>
          <a:lstStyle/>
          <a:p>
            <a:r>
              <a:rPr lang="en-US" sz="1800" dirty="0"/>
              <a:t>Since we want to emphasize that we are naming nodes, lets just use the letters for addresses.  But we still have to say which wire to send them on.</a:t>
            </a:r>
          </a:p>
          <a:p>
            <a:pPr lvl="1"/>
            <a:r>
              <a:rPr lang="en-US" sz="1600" dirty="0"/>
              <a:t>There are two cases in general:</a:t>
            </a:r>
          </a:p>
          <a:p>
            <a:pPr lvl="2"/>
            <a:r>
              <a:rPr lang="en-US" sz="1400" dirty="0"/>
              <a:t>Point-to-point Wire:  No need for lower layer addresses, use local identifiers.</a:t>
            </a:r>
          </a:p>
          <a:p>
            <a:pPr lvl="2"/>
            <a:r>
              <a:rPr lang="en-US" sz="1400" dirty="0"/>
              <a:t>Multi-access wired or wireless: Here we need addresses, use MAC addresses.</a:t>
            </a:r>
          </a:p>
          <a:p>
            <a:pPr lvl="1"/>
            <a:r>
              <a:rPr lang="en-US" sz="1600" dirty="0"/>
              <a:t>We have only wires, so lets assign small integers as the local interface identifiers.</a:t>
            </a:r>
          </a:p>
          <a:p>
            <a:r>
              <a:rPr lang="en-US" sz="1800" dirty="0"/>
              <a:t>Now lets say that A wants to send a packet to H, so it goes to DNS and looks up the address and gets H. Now these nodes have been running a routing algorithm and the route is A, B, D, F, H. </a:t>
            </a:r>
          </a:p>
          <a:p>
            <a:r>
              <a:rPr lang="en-US" sz="1800" dirty="0"/>
              <a:t>So what do the router tables look like? (see next slide)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3698517" cy="445457"/>
            <a:chOff x="2695217" y="1952625"/>
            <a:chExt cx="3698517" cy="445457"/>
          </a:xfrm>
        </p:grpSpPr>
        <p:cxnSp>
          <p:nvCxnSpPr>
            <p:cNvPr id="67" name="Straight Connector 66"/>
            <p:cNvCxnSpPr>
              <a:stCxn id="7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13" idx="5"/>
              <a:endCxn id="15" idx="1"/>
            </p:cNvCxnSpPr>
            <p:nvPr/>
          </p:nvCxnSpPr>
          <p:spPr bwMode="auto">
            <a:xfrm>
              <a:off x="5448300" y="2046918"/>
              <a:ext cx="945434" cy="351164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/>
          <p:cNvGrpSpPr/>
          <p:nvPr/>
        </p:nvGrpSpPr>
        <p:grpSpPr>
          <a:xfrm>
            <a:off x="2663195" y="1725941"/>
            <a:ext cx="3890005" cy="1557298"/>
            <a:chOff x="2663195" y="1725941"/>
            <a:chExt cx="3890005" cy="1557298"/>
          </a:xfrm>
        </p:grpSpPr>
        <p:sp>
          <p:nvSpPr>
            <p:cNvPr id="8" name="TextBox 7"/>
            <p:cNvSpPr txBox="1"/>
            <p:nvPr/>
          </p:nvSpPr>
          <p:spPr>
            <a:xfrm>
              <a:off x="2663195" y="2498484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860317" y="221098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509425" y="2950291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384044" y="2548023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520062" y="2131141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010654" y="18644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200388" y="2155767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632942" y="1755232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4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782624" y="2943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247434" y="2741941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370197" y="3006240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116629" y="2435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638317" y="2260542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464754" y="2487987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886239" y="172594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628917" y="177134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118088" y="2096274"/>
              <a:ext cx="2652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291590" y="2096274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227225" y="2602528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074796" y="2800292"/>
              <a:ext cx="251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B0321D6-B90B-4784-99B1-43FB740E0296}"/>
              </a:ext>
            </a:extLst>
          </p:cNvPr>
          <p:cNvSpPr txBox="1"/>
          <p:nvPr/>
        </p:nvSpPr>
        <p:spPr>
          <a:xfrm>
            <a:off x="4989124" y="30799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64176E-0335-9933-211D-99F4C98B4846}"/>
              </a:ext>
            </a:extLst>
          </p:cNvPr>
          <p:cNvSpPr txBox="1"/>
          <p:nvPr/>
        </p:nvSpPr>
        <p:spPr>
          <a:xfrm>
            <a:off x="5435600" y="3079993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920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26013"/>
              </p:ext>
            </p:extLst>
          </p:nvPr>
        </p:nvGraphicFramePr>
        <p:xfrm>
          <a:off x="444500" y="1752600"/>
          <a:ext cx="825500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255000" imgH="3352800" progId="Word.Document.12">
                  <p:embed/>
                </p:oleObj>
              </mc:Choice>
              <mc:Fallback>
                <p:oleObj name="Document" r:id="rId2" imgW="8255000" imgH="3352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4500" y="1752600"/>
                        <a:ext cx="8255000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03213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557808"/>
            <a:ext cx="7772400" cy="1143000"/>
          </a:xfrm>
        </p:spPr>
        <p:txBody>
          <a:bodyPr/>
          <a:lstStyle/>
          <a:p>
            <a:r>
              <a:rPr lang="en-US" sz="3200" dirty="0"/>
              <a:t>Sending a packet from A to 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789040"/>
            <a:ext cx="8352928" cy="2489200"/>
          </a:xfrm>
        </p:spPr>
        <p:txBody>
          <a:bodyPr/>
          <a:lstStyle/>
          <a:p>
            <a:r>
              <a:rPr lang="en-US" sz="2400" dirty="0"/>
              <a:t>A has a packet addressed to H:</a:t>
            </a:r>
          </a:p>
          <a:p>
            <a:pPr lvl="1"/>
            <a:r>
              <a:rPr lang="en-US" sz="1800" dirty="0"/>
              <a:t>A consults its Forwarding Table and sends the packet on interface 2 to B.</a:t>
            </a:r>
          </a:p>
          <a:p>
            <a:pPr lvl="1"/>
            <a:r>
              <a:rPr lang="en-US" sz="1800" dirty="0"/>
              <a:t>B consults its Forwarding Table and sends the packet on interface 2 to D.</a:t>
            </a:r>
          </a:p>
          <a:p>
            <a:pPr lvl="1"/>
            <a:r>
              <a:rPr lang="en-US" sz="1800" dirty="0"/>
              <a:t>D consults its Forwarding Table and sends the packet on interface 2 to F.</a:t>
            </a:r>
          </a:p>
          <a:p>
            <a:pPr lvl="1"/>
            <a:r>
              <a:rPr lang="en-US" sz="1800" dirty="0"/>
              <a:t>F consults its Forwarding Table and sends the packet on interface 2 to H.</a:t>
            </a:r>
          </a:p>
          <a:p>
            <a:pPr lvl="1"/>
            <a:endParaRPr lang="en-US" sz="18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67" name="Straight Connector 66"/>
          <p:cNvCxnSpPr>
            <a:stCxn id="7" idx="0"/>
          </p:cNvCxnSpPr>
          <p:nvPr/>
        </p:nvCxnSpPr>
        <p:spPr bwMode="auto">
          <a:xfrm flipV="1">
            <a:off x="2695217" y="2026122"/>
            <a:ext cx="688827" cy="1397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endCxn id="12" idx="0"/>
          </p:cNvCxnSpPr>
          <p:nvPr/>
        </p:nvCxnSpPr>
        <p:spPr bwMode="auto">
          <a:xfrm>
            <a:off x="3384044" y="2026122"/>
            <a:ext cx="1114573" cy="17145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12" idx="0"/>
            <a:endCxn id="13" idx="2"/>
          </p:cNvCxnSpPr>
          <p:nvPr/>
        </p:nvCxnSpPr>
        <p:spPr bwMode="auto">
          <a:xfrm flipV="1">
            <a:off x="4498617" y="1892772"/>
            <a:ext cx="711200" cy="3048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/>
          <p:nvPr/>
        </p:nvCxnSpPr>
        <p:spPr bwMode="auto">
          <a:xfrm>
            <a:off x="5476517" y="1935019"/>
            <a:ext cx="945434" cy="35116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2663195" y="245331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60317" y="2165822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509425" y="2905125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84044" y="250285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20062" y="20859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010654" y="18192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00388" y="211060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32942" y="1710066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82624" y="2898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247434" y="26967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70197" y="29610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116629" y="239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638317" y="221537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464754" y="244282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86239" y="168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628917" y="177134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118088" y="20962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91590" y="209627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227225" y="260252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074796" y="275512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9E3C01-15AD-06AE-793B-382BDD226793}"/>
              </a:ext>
            </a:extLst>
          </p:cNvPr>
          <p:cNvSpPr txBox="1"/>
          <p:nvPr/>
        </p:nvSpPr>
        <p:spPr>
          <a:xfrm>
            <a:off x="4989124" y="30799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C8979-9E81-5A63-49B8-BE856F002856}"/>
              </a:ext>
            </a:extLst>
          </p:cNvPr>
          <p:cNvSpPr txBox="1"/>
          <p:nvPr/>
        </p:nvSpPr>
        <p:spPr>
          <a:xfrm>
            <a:off x="5435600" y="3079993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031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748112"/>
            <a:ext cx="8280920" cy="2489200"/>
          </a:xfrm>
        </p:spPr>
        <p:txBody>
          <a:bodyPr/>
          <a:lstStyle/>
          <a:p>
            <a:r>
              <a:rPr lang="en-US" sz="2400" dirty="0"/>
              <a:t>What happens if just after sending, the F-H link fails?</a:t>
            </a:r>
          </a:p>
          <a:p>
            <a:pPr lvl="1"/>
            <a:r>
              <a:rPr lang="en-US" sz="1800" dirty="0"/>
              <a:t>In a few 10s of </a:t>
            </a:r>
            <a:r>
              <a:rPr lang="en-US" sz="1800" dirty="0" err="1"/>
              <a:t>ms</a:t>
            </a:r>
            <a:r>
              <a:rPr lang="en-US" sz="1800" dirty="0"/>
              <a:t>, a routing update is done, and a new routing table is generated.</a:t>
            </a:r>
          </a:p>
          <a:p>
            <a:pPr lvl="1"/>
            <a:r>
              <a:rPr lang="en-US" sz="1800" dirty="0"/>
              <a:t>The packet gets to D after the routing update has concluded and is delivered to H as if nothing happened. </a:t>
            </a:r>
          </a:p>
          <a:p>
            <a:pPr lvl="1"/>
            <a:r>
              <a:rPr lang="en-US" sz="1800" dirty="0"/>
              <a:t>Packets that might have been between B, D, and F might get re-routed. Only packets on the wire from F to H would be lost.</a:t>
            </a:r>
          </a:p>
          <a:p>
            <a:endParaRPr lang="en-US" sz="24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2555517" y="1819275"/>
            <a:ext cx="4076700" cy="1416050"/>
            <a:chOff x="2555517" y="1819275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5197117" y="29686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2555517" y="22256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3292117" y="1819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3292117" y="27654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4041417" y="2835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358917" y="22574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209817" y="181927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6352817" y="2359025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794000" y="2046918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794000" y="2453318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3571517" y="1952625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3431817" y="2085975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3431817" y="2085975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3571517" y="2898775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4279900" y="2524125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4320817" y="2968625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4597400" y="2046918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5476517" y="2586668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8" name="TextBox 7"/>
          <p:cNvSpPr txBox="1"/>
          <p:nvPr/>
        </p:nvSpPr>
        <p:spPr>
          <a:xfrm>
            <a:off x="2663195" y="2453318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60317" y="2165822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509425" y="2905125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84044" y="250285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20062" y="20859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010654" y="18192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00388" y="211060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32942" y="1710066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82624" y="2898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247434" y="2696775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70197" y="29610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116629" y="239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638317" y="221537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464754" y="2442821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86239" y="16807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628917" y="177134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118088" y="2096274"/>
            <a:ext cx="26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989124" y="307999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91590" y="209627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435600" y="3079993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227225" y="2602528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074796" y="2755126"/>
            <a:ext cx="25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695217" y="2026122"/>
            <a:ext cx="3657600" cy="942503"/>
            <a:chOff x="2695217" y="2026122"/>
            <a:chExt cx="3657600" cy="942503"/>
          </a:xfrm>
        </p:grpSpPr>
        <p:cxnSp>
          <p:nvCxnSpPr>
            <p:cNvPr id="67" name="Straight Connector 66"/>
            <p:cNvCxnSpPr>
              <a:stCxn id="7" idx="0"/>
            </p:cNvCxnSpPr>
            <p:nvPr/>
          </p:nvCxnSpPr>
          <p:spPr bwMode="auto">
            <a:xfrm flipV="1">
              <a:off x="2695217" y="2026122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endCxn id="12" idx="0"/>
            </p:cNvCxnSpPr>
            <p:nvPr/>
          </p:nvCxnSpPr>
          <p:spPr bwMode="auto">
            <a:xfrm>
              <a:off x="3384044" y="2026122"/>
              <a:ext cx="1114573" cy="23130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>
              <a:stCxn id="12" idx="3"/>
              <a:endCxn id="11" idx="0"/>
            </p:cNvCxnSpPr>
            <p:nvPr/>
          </p:nvCxnSpPr>
          <p:spPr bwMode="auto">
            <a:xfrm flipH="1">
              <a:off x="4181117" y="2485068"/>
              <a:ext cx="218717" cy="35020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>
              <a:stCxn id="11" idx="6"/>
              <a:endCxn id="14" idx="0"/>
            </p:cNvCxnSpPr>
            <p:nvPr/>
          </p:nvCxnSpPr>
          <p:spPr bwMode="auto">
            <a:xfrm>
              <a:off x="4320817" y="2968625"/>
              <a:ext cx="101600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>
              <a:stCxn id="14" idx="0"/>
              <a:endCxn id="15" idx="2"/>
            </p:cNvCxnSpPr>
            <p:nvPr/>
          </p:nvCxnSpPr>
          <p:spPr bwMode="auto">
            <a:xfrm flipV="1">
              <a:off x="5336817" y="2492375"/>
              <a:ext cx="1016000" cy="4762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708803" y="630600"/>
            <a:ext cx="7772400" cy="1143000"/>
          </a:xfrm>
        </p:spPr>
        <p:txBody>
          <a:bodyPr/>
          <a:lstStyle/>
          <a:p>
            <a:r>
              <a:rPr lang="en-US" sz="3200" dirty="0"/>
              <a:t>What happens when link F - H fails?</a:t>
            </a:r>
          </a:p>
        </p:txBody>
      </p:sp>
    </p:spTree>
    <p:extLst>
      <p:ext uri="{BB962C8B-B14F-4D97-AF65-F5344CB8AC3E}">
        <p14:creationId xmlns:p14="http://schemas.microsoft.com/office/powerpoint/2010/main" val="78765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Oval 59"/>
          <p:cNvSpPr>
            <a:spLocks noChangeArrowheads="1"/>
          </p:cNvSpPr>
          <p:nvPr/>
        </p:nvSpPr>
        <p:spPr bwMode="auto">
          <a:xfrm>
            <a:off x="2047454" y="2418879"/>
            <a:ext cx="5976664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685800" y="620688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3200" b="1" dirty="0">
                <a:latin typeface="+mj-lt"/>
                <a:ea typeface="ＭＳ Ｐゴシック" charset="0"/>
                <a:cs typeface="ＭＳ Ｐゴシック" charset="0"/>
              </a:rPr>
              <a:t>Internet routing</a:t>
            </a:r>
            <a:endParaRPr lang="en-US" sz="2400" b="1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53663" name="Oval 63"/>
          <p:cNvSpPr>
            <a:spLocks noChangeArrowheads="1"/>
          </p:cNvSpPr>
          <p:nvPr/>
        </p:nvSpPr>
        <p:spPr bwMode="auto">
          <a:xfrm>
            <a:off x="2036366" y="2123604"/>
            <a:ext cx="6008688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1360091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1360091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1360091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9" name="Line 11"/>
          <p:cNvSpPr>
            <a:spLocks noChangeShapeType="1"/>
          </p:cNvSpPr>
          <p:nvPr/>
        </p:nvSpPr>
        <p:spPr bwMode="auto">
          <a:xfrm>
            <a:off x="1360091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1360091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1" name="Group 13"/>
          <p:cNvGrpSpPr>
            <a:grpSpLocks/>
          </p:cNvGrpSpPr>
          <p:nvPr/>
        </p:nvGrpSpPr>
        <p:grpSpPr bwMode="auto">
          <a:xfrm>
            <a:off x="3112691" y="2441104"/>
            <a:ext cx="762000" cy="838200"/>
            <a:chOff x="1584" y="3360"/>
            <a:chExt cx="480" cy="528"/>
          </a:xfrm>
        </p:grpSpPr>
        <p:sp>
          <p:nvSpPr>
            <p:cNvPr id="18485" name="Rectangle 14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6" name="Line 15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7" name="Line 16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2" name="Rectangle 17"/>
          <p:cNvSpPr>
            <a:spLocks noChangeArrowheads="1"/>
          </p:cNvSpPr>
          <p:nvPr/>
        </p:nvSpPr>
        <p:spPr bwMode="auto">
          <a:xfrm>
            <a:off x="7989492" y="1823567"/>
            <a:ext cx="746125" cy="1455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7989492" y="30507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>
            <a:off x="7989492" y="27459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>
            <a:off x="7989492" y="24411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7989492" y="213630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47" name="Group 22"/>
          <p:cNvGrpSpPr>
            <a:grpSpLocks/>
          </p:cNvGrpSpPr>
          <p:nvPr/>
        </p:nvGrpSpPr>
        <p:grpSpPr bwMode="auto">
          <a:xfrm>
            <a:off x="4712891" y="2441104"/>
            <a:ext cx="762000" cy="838200"/>
            <a:chOff x="1584" y="3360"/>
            <a:chExt cx="480" cy="528"/>
          </a:xfrm>
        </p:grpSpPr>
        <p:sp>
          <p:nvSpPr>
            <p:cNvPr id="18482" name="Rectangle 23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3" name="Line 24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4" name="Line 25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8448" name="Group 26"/>
          <p:cNvGrpSpPr>
            <a:grpSpLocks/>
          </p:cNvGrpSpPr>
          <p:nvPr/>
        </p:nvGrpSpPr>
        <p:grpSpPr bwMode="auto">
          <a:xfrm>
            <a:off x="6313092" y="2441104"/>
            <a:ext cx="762000" cy="838200"/>
            <a:chOff x="1584" y="3360"/>
            <a:chExt cx="480" cy="528"/>
          </a:xfrm>
        </p:grpSpPr>
        <p:sp>
          <p:nvSpPr>
            <p:cNvPr id="18479" name="Rectangle 27"/>
            <p:cNvSpPr>
              <a:spLocks noChangeArrowheads="1"/>
            </p:cNvSpPr>
            <p:nvPr/>
          </p:nvSpPr>
          <p:spPr bwMode="auto">
            <a:xfrm>
              <a:off x="1584" y="3360"/>
              <a:ext cx="48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US" sz="12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0" name="Line 28"/>
            <p:cNvSpPr>
              <a:spLocks noChangeShapeType="1"/>
            </p:cNvSpPr>
            <p:nvPr/>
          </p:nvSpPr>
          <p:spPr bwMode="auto">
            <a:xfrm>
              <a:off x="1584" y="374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481" name="Line 29"/>
            <p:cNvSpPr>
              <a:spLocks noChangeShapeType="1"/>
            </p:cNvSpPr>
            <p:nvPr/>
          </p:nvSpPr>
          <p:spPr bwMode="auto">
            <a:xfrm>
              <a:off x="1584" y="355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200">
                <a:solidFill>
                  <a:srgbClr val="000000"/>
                </a:solidFill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8449" name="Rectangle 30"/>
          <p:cNvSpPr>
            <a:spLocks noChangeArrowheads="1"/>
          </p:cNvSpPr>
          <p:nvPr/>
        </p:nvSpPr>
        <p:spPr bwMode="auto">
          <a:xfrm>
            <a:off x="20458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0" name="Rectangle 31"/>
          <p:cNvSpPr>
            <a:spLocks noChangeArrowheads="1"/>
          </p:cNvSpPr>
          <p:nvPr/>
        </p:nvSpPr>
        <p:spPr bwMode="auto">
          <a:xfrm>
            <a:off x="3722291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1" name="Rectangle 32"/>
          <p:cNvSpPr>
            <a:spLocks noChangeArrowheads="1"/>
          </p:cNvSpPr>
          <p:nvPr/>
        </p:nvSpPr>
        <p:spPr bwMode="auto">
          <a:xfrm>
            <a:off x="53224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2" name="Rectangle 33"/>
          <p:cNvSpPr>
            <a:spLocks noChangeArrowheads="1"/>
          </p:cNvSpPr>
          <p:nvPr/>
        </p:nvSpPr>
        <p:spPr bwMode="auto">
          <a:xfrm>
            <a:off x="6922692" y="3279304"/>
            <a:ext cx="12192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53" name="Text Box 39"/>
          <p:cNvSpPr txBox="1">
            <a:spLocks noChangeArrowheads="1"/>
          </p:cNvSpPr>
          <p:nvPr/>
        </p:nvSpPr>
        <p:spPr bwMode="auto">
          <a:xfrm>
            <a:off x="1115616" y="1526704"/>
            <a:ext cx="138271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Host or End System</a:t>
            </a:r>
          </a:p>
        </p:txBody>
      </p:sp>
      <p:sp>
        <p:nvSpPr>
          <p:cNvPr id="18454" name="Text Box 40"/>
          <p:cNvSpPr txBox="1">
            <a:spLocks noChangeArrowheads="1"/>
          </p:cNvSpPr>
          <p:nvPr/>
        </p:nvSpPr>
        <p:spPr bwMode="auto">
          <a:xfrm>
            <a:off x="3200004" y="3249142"/>
            <a:ext cx="5905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>
                <a:solidFill>
                  <a:srgbClr val="000000"/>
                </a:solidFill>
                <a:latin typeface="Arial" charset="0"/>
              </a:rPr>
              <a:t>Router</a:t>
            </a:r>
          </a:p>
        </p:txBody>
      </p:sp>
      <p:sp>
        <p:nvSpPr>
          <p:cNvPr id="18455" name="Line 41"/>
          <p:cNvSpPr>
            <a:spLocks noChangeShapeType="1"/>
          </p:cNvSpPr>
          <p:nvPr/>
        </p:nvSpPr>
        <p:spPr bwMode="auto">
          <a:xfrm>
            <a:off x="2106216" y="31951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6" name="Line 42"/>
          <p:cNvSpPr>
            <a:spLocks noChangeShapeType="1"/>
          </p:cNvSpPr>
          <p:nvPr/>
        </p:nvSpPr>
        <p:spPr bwMode="auto">
          <a:xfrm>
            <a:off x="2106216" y="2966567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7" name="Line 43"/>
          <p:cNvSpPr>
            <a:spLocks noChangeShapeType="1"/>
          </p:cNvSpPr>
          <p:nvPr/>
        </p:nvSpPr>
        <p:spPr bwMode="auto">
          <a:xfrm flipV="1">
            <a:off x="2106215" y="2593510"/>
            <a:ext cx="5917901" cy="22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8" name="Line 44"/>
          <p:cNvSpPr>
            <a:spLocks noChangeShapeType="1"/>
          </p:cNvSpPr>
          <p:nvPr/>
        </p:nvSpPr>
        <p:spPr bwMode="auto">
          <a:xfrm>
            <a:off x="3858816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59" name="Line 45"/>
          <p:cNvSpPr>
            <a:spLocks noChangeShapeType="1"/>
          </p:cNvSpPr>
          <p:nvPr/>
        </p:nvSpPr>
        <p:spPr bwMode="auto">
          <a:xfrm>
            <a:off x="3858816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0" name="Line 47"/>
          <p:cNvSpPr>
            <a:spLocks noChangeShapeType="1"/>
          </p:cNvSpPr>
          <p:nvPr/>
        </p:nvSpPr>
        <p:spPr bwMode="auto">
          <a:xfrm>
            <a:off x="5459017" y="31951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1" name="Line 48"/>
          <p:cNvSpPr>
            <a:spLocks noChangeShapeType="1"/>
          </p:cNvSpPr>
          <p:nvPr/>
        </p:nvSpPr>
        <p:spPr bwMode="auto">
          <a:xfrm>
            <a:off x="5459017" y="2966567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3" name="Line 50"/>
          <p:cNvSpPr>
            <a:spLocks noChangeShapeType="1"/>
          </p:cNvSpPr>
          <p:nvPr/>
        </p:nvSpPr>
        <p:spPr bwMode="auto">
          <a:xfrm>
            <a:off x="7059217" y="31951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4" name="Line 51"/>
          <p:cNvSpPr>
            <a:spLocks noChangeShapeType="1"/>
          </p:cNvSpPr>
          <p:nvPr/>
        </p:nvSpPr>
        <p:spPr bwMode="auto">
          <a:xfrm>
            <a:off x="7059217" y="296656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5" name="Line 53"/>
          <p:cNvSpPr>
            <a:spLocks noChangeShapeType="1"/>
          </p:cNvSpPr>
          <p:nvPr/>
        </p:nvSpPr>
        <p:spPr bwMode="auto">
          <a:xfrm>
            <a:off x="2106216" y="2280767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6" name="Line 54"/>
          <p:cNvSpPr>
            <a:spLocks noChangeShapeType="1"/>
          </p:cNvSpPr>
          <p:nvPr/>
        </p:nvSpPr>
        <p:spPr bwMode="auto">
          <a:xfrm>
            <a:off x="2106216" y="1921992"/>
            <a:ext cx="58674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68" name="Oval 59"/>
          <p:cNvSpPr>
            <a:spLocks noChangeArrowheads="1"/>
          </p:cNvSpPr>
          <p:nvPr/>
        </p:nvSpPr>
        <p:spPr bwMode="auto">
          <a:xfrm>
            <a:off x="2196704" y="2791942"/>
            <a:ext cx="863600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rgbClr val="18185E">
                  <a:alpha val="3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0" name="Oval 60"/>
          <p:cNvSpPr>
            <a:spLocks noChangeArrowheads="1"/>
          </p:cNvSpPr>
          <p:nvPr/>
        </p:nvSpPr>
        <p:spPr bwMode="auto">
          <a:xfrm>
            <a:off x="3858816" y="2817342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1" name="Oval 61"/>
          <p:cNvSpPr>
            <a:spLocks noChangeArrowheads="1"/>
          </p:cNvSpPr>
          <p:nvPr/>
        </p:nvSpPr>
        <p:spPr bwMode="auto">
          <a:xfrm>
            <a:off x="5459017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53662" name="Oval 62"/>
          <p:cNvSpPr>
            <a:spLocks noChangeArrowheads="1"/>
          </p:cNvSpPr>
          <p:nvPr/>
        </p:nvSpPr>
        <p:spPr bwMode="auto">
          <a:xfrm>
            <a:off x="7075092" y="2793529"/>
            <a:ext cx="854075" cy="360363"/>
          </a:xfrm>
          <a:prstGeom prst="ellipse">
            <a:avLst/>
          </a:prstGeom>
          <a:gradFill rotWithShape="0">
            <a:gsLst>
              <a:gs pos="0">
                <a:schemeClr val="accent2">
                  <a:alpha val="31000"/>
                </a:schemeClr>
              </a:gs>
              <a:gs pos="100000">
                <a:schemeClr val="accent2">
                  <a:gamma/>
                  <a:shade val="46275"/>
                  <a:invGamma/>
                  <a:alpha val="36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en-US" sz="12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8473" name="Line 63"/>
          <p:cNvSpPr>
            <a:spLocks noChangeShapeType="1"/>
          </p:cNvSpPr>
          <p:nvPr/>
        </p:nvSpPr>
        <p:spPr bwMode="auto">
          <a:xfrm>
            <a:off x="3484166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4" name="Line 64"/>
          <p:cNvSpPr>
            <a:spLocks noChangeShapeType="1"/>
          </p:cNvSpPr>
          <p:nvPr/>
        </p:nvSpPr>
        <p:spPr bwMode="auto">
          <a:xfrm>
            <a:off x="50843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75" name="Line 65"/>
          <p:cNvSpPr>
            <a:spLocks noChangeShapeType="1"/>
          </p:cNvSpPr>
          <p:nvPr/>
        </p:nvSpPr>
        <p:spPr bwMode="auto">
          <a:xfrm>
            <a:off x="6684567" y="274590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2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Text Box 39"/>
          <p:cNvSpPr txBox="1">
            <a:spLocks noChangeArrowheads="1"/>
          </p:cNvSpPr>
          <p:nvPr/>
        </p:nvSpPr>
        <p:spPr bwMode="auto">
          <a:xfrm>
            <a:off x="467544" y="2783062"/>
            <a:ext cx="76094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59" name="Text Box 39"/>
          <p:cNvSpPr txBox="1">
            <a:spLocks noChangeArrowheads="1"/>
          </p:cNvSpPr>
          <p:nvPr/>
        </p:nvSpPr>
        <p:spPr bwMode="auto">
          <a:xfrm>
            <a:off x="323528" y="3044716"/>
            <a:ext cx="101532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Physical layer</a:t>
            </a:r>
          </a:p>
        </p:txBody>
      </p:sp>
      <p:sp>
        <p:nvSpPr>
          <p:cNvPr id="60" name="Text Box 39"/>
          <p:cNvSpPr txBox="1">
            <a:spLocks noChangeArrowheads="1"/>
          </p:cNvSpPr>
          <p:nvPr/>
        </p:nvSpPr>
        <p:spPr bwMode="auto">
          <a:xfrm>
            <a:off x="323528" y="2495030"/>
            <a:ext cx="100776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Network layer</a:t>
            </a:r>
          </a:p>
        </p:txBody>
      </p:sp>
      <p:sp>
        <p:nvSpPr>
          <p:cNvPr id="61" name="Text Box 39"/>
          <p:cNvSpPr txBox="1">
            <a:spLocks noChangeArrowheads="1"/>
          </p:cNvSpPr>
          <p:nvPr/>
        </p:nvSpPr>
        <p:spPr bwMode="auto">
          <a:xfrm>
            <a:off x="251520" y="2134990"/>
            <a:ext cx="108515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Transport layer</a:t>
            </a:r>
          </a:p>
        </p:txBody>
      </p:sp>
      <p:sp>
        <p:nvSpPr>
          <p:cNvPr id="62" name="Text Box 39"/>
          <p:cNvSpPr txBox="1">
            <a:spLocks noChangeArrowheads="1"/>
          </p:cNvSpPr>
          <p:nvPr/>
        </p:nvSpPr>
        <p:spPr bwMode="auto">
          <a:xfrm>
            <a:off x="218160" y="1846958"/>
            <a:ext cx="118548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50" dirty="0">
                <a:solidFill>
                  <a:srgbClr val="000000"/>
                </a:solidFill>
                <a:latin typeface="Arial" charset="0"/>
              </a:rPr>
              <a:t>Application layer</a:t>
            </a: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251520" y="4149080"/>
            <a:ext cx="8219256" cy="2232248"/>
          </a:xfrm>
        </p:spPr>
        <p:txBody>
          <a:bodyPr/>
          <a:lstStyle/>
          <a:p>
            <a:r>
              <a:rPr lang="en-US" sz="2000" dirty="0"/>
              <a:t>Always between IP addresses</a:t>
            </a:r>
          </a:p>
          <a:p>
            <a:endParaRPr lang="en-US" sz="2000" dirty="0"/>
          </a:p>
          <a:p>
            <a:r>
              <a:rPr lang="en-US" sz="2000" dirty="0"/>
              <a:t>What if a node has multiple interfaces ( = is </a:t>
            </a:r>
            <a:r>
              <a:rPr lang="en-US" sz="2000" dirty="0" err="1"/>
              <a:t>multihomed</a:t>
            </a:r>
            <a:r>
              <a:rPr lang="en-US" sz="2000" dirty="0"/>
              <a:t>) ?</a:t>
            </a:r>
          </a:p>
          <a:p>
            <a:pPr lvl="1"/>
            <a:r>
              <a:rPr lang="en-US" sz="1600" dirty="0"/>
              <a:t>Need to use an IP address per interface to distinguish them</a:t>
            </a:r>
          </a:p>
          <a:p>
            <a:pPr lvl="1"/>
            <a:r>
              <a:rPr lang="en-US" sz="1600" dirty="0"/>
              <a:t>Hence, IP address identifies the interface, not the node</a:t>
            </a:r>
          </a:p>
          <a:p>
            <a:pPr lvl="1"/>
            <a:endParaRPr lang="en-US" sz="1600" dirty="0"/>
          </a:p>
          <a:p>
            <a:r>
              <a:rPr lang="en-US" sz="2000" dirty="0"/>
              <a:t>Next: example, using “normal” letters and numbers for clarity</a:t>
            </a:r>
          </a:p>
        </p:txBody>
      </p:sp>
    </p:spTree>
    <p:extLst>
      <p:ext uri="{BB962C8B-B14F-4D97-AF65-F5344CB8AC3E}">
        <p14:creationId xmlns:p14="http://schemas.microsoft.com/office/powerpoint/2010/main" val="2092674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712968" cy="1143000"/>
          </a:xfrm>
        </p:spPr>
        <p:txBody>
          <a:bodyPr/>
          <a:lstStyle/>
          <a:p>
            <a:r>
              <a:rPr lang="en-US" sz="3200" dirty="0"/>
              <a:t>Internet </a:t>
            </a:r>
            <a:r>
              <a:rPr lang="en-US" sz="3200" dirty="0" err="1"/>
              <a:t>multihoming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892128"/>
            <a:ext cx="8134672" cy="2489200"/>
          </a:xfrm>
        </p:spPr>
        <p:txBody>
          <a:bodyPr/>
          <a:lstStyle/>
          <a:p>
            <a:r>
              <a:rPr lang="en-US" sz="2000" dirty="0"/>
              <a:t>Internet addresses name the interfaces. Let’s see what this does</a:t>
            </a:r>
          </a:p>
          <a:p>
            <a:r>
              <a:rPr lang="en-US" sz="2000" dirty="0"/>
              <a:t>Assume: A wants to send a packet to H, so it goes to DNS and looks up the address and gets 9. Now these nodes have been running a routing algorithm and the route is A, B, D, F, H. </a:t>
            </a:r>
          </a:p>
          <a:p>
            <a:r>
              <a:rPr lang="en-US" sz="2000" dirty="0"/>
              <a:t>So what do the router tables look like? (next slide)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3698517" cy="445457"/>
            <a:chOff x="2695217" y="1952625"/>
            <a:chExt cx="3698517" cy="445457"/>
          </a:xfrm>
        </p:grpSpPr>
        <p:cxnSp>
          <p:nvCxnSpPr>
            <p:cNvPr id="67" name="Straight Connector 66"/>
            <p:cNvCxnSpPr>
              <a:stCxn id="7" idx="0"/>
              <a:endCxn id="48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stCxn id="48" idx="0"/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/>
            <p:cNvCxnSpPr>
              <a:stCxn id="13" idx="5"/>
              <a:endCxn id="15" idx="1"/>
            </p:cNvCxnSpPr>
            <p:nvPr/>
          </p:nvCxnSpPr>
          <p:spPr bwMode="auto">
            <a:xfrm>
              <a:off x="5448300" y="2046918"/>
              <a:ext cx="945434" cy="351164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/>
          <p:nvPr/>
        </p:nvGrpSpPr>
        <p:grpSpPr>
          <a:xfrm>
            <a:off x="2700641" y="170640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771800" y="22048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20486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39952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187086" y="24261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79174" y="285293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300192" y="2132856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983579" y="1819275"/>
              <a:ext cx="3642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52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35000" y="6076776"/>
            <a:ext cx="7823200" cy="2794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38150" y="636984"/>
          <a:ext cx="8267700" cy="624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267700" imgH="6248400" progId="Word.Document.12">
                  <p:embed/>
                </p:oleObj>
              </mc:Choice>
              <mc:Fallback>
                <p:oleObj name="Document" r:id="rId2" imgW="8267700" imgH="6248400" progId="Word.Documen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8150" y="636984"/>
                        <a:ext cx="8267700" cy="624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05880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764704"/>
            <a:ext cx="7772400" cy="1143000"/>
          </a:xfrm>
        </p:spPr>
        <p:txBody>
          <a:bodyPr/>
          <a:lstStyle/>
          <a:p>
            <a:r>
              <a:rPr lang="en-US" dirty="0"/>
              <a:t>A packet is sent with </a:t>
            </a:r>
            <a:br>
              <a:rPr lang="en-US" dirty="0"/>
            </a:br>
            <a:r>
              <a:rPr lang="en-US" dirty="0"/>
              <a:t>destination address </a:t>
            </a:r>
            <a:r>
              <a:rPr lang="en-US" sz="3200" dirty="0"/>
              <a:t>9 from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4168304"/>
            <a:ext cx="8089900" cy="2489200"/>
          </a:xfrm>
        </p:spPr>
        <p:txBody>
          <a:bodyPr/>
          <a:lstStyle/>
          <a:p>
            <a:r>
              <a:rPr lang="en-US" sz="1800" dirty="0"/>
              <a:t>A consults its Forwarding Table and sends it on outgoing address 1, next hop 22.</a:t>
            </a:r>
          </a:p>
          <a:p>
            <a:r>
              <a:rPr lang="en-US" sz="1800" dirty="0"/>
              <a:t>B consults its FT and sends it on outgoing address 7, next hop 15.</a:t>
            </a:r>
          </a:p>
          <a:p>
            <a:r>
              <a:rPr lang="en-US" sz="1800" dirty="0"/>
              <a:t>D consults its FT and sends it on outgoing address 14, next hop 20.</a:t>
            </a:r>
          </a:p>
          <a:p>
            <a:r>
              <a:rPr lang="en-US" sz="1800" dirty="0"/>
              <a:t>F consults its FT and sends it on outgoing address 11, next hop 9.</a:t>
            </a:r>
          </a:p>
          <a:p>
            <a:r>
              <a:rPr lang="en-US" sz="1800" dirty="0"/>
              <a:t>Now another packet is sent from A to address 9. Just after it leaves A, the interface between F and H goes down.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555517" y="2380779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5" name="Group 64"/>
          <p:cNvGrpSpPr/>
          <p:nvPr/>
        </p:nvGrpSpPr>
        <p:grpSpPr>
          <a:xfrm>
            <a:off x="2700641" y="2267908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811046" y="218922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96424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11960" y="243544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001948" y="286749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67430" y="2075408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</p:grpSp>
      <p:cxnSp>
        <p:nvCxnSpPr>
          <p:cNvPr id="67" name="Straight Connector 66"/>
          <p:cNvCxnSpPr>
            <a:stCxn id="7" idx="0"/>
            <a:endCxn id="48" idx="0"/>
          </p:cNvCxnSpPr>
          <p:nvPr/>
        </p:nvCxnSpPr>
        <p:spPr bwMode="auto">
          <a:xfrm flipV="1">
            <a:off x="2695217" y="2587626"/>
            <a:ext cx="688827" cy="1397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stCxn id="48" idx="0"/>
            <a:endCxn id="12" idx="0"/>
          </p:cNvCxnSpPr>
          <p:nvPr/>
        </p:nvCxnSpPr>
        <p:spPr bwMode="auto">
          <a:xfrm>
            <a:off x="3384044" y="2587626"/>
            <a:ext cx="1114573" cy="17145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12" idx="0"/>
            <a:endCxn id="13" idx="2"/>
          </p:cNvCxnSpPr>
          <p:nvPr/>
        </p:nvCxnSpPr>
        <p:spPr bwMode="auto">
          <a:xfrm flipV="1">
            <a:off x="4498617" y="2454276"/>
            <a:ext cx="711200" cy="3048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>
            <a:stCxn id="13" idx="5"/>
            <a:endCxn id="15" idx="1"/>
          </p:cNvCxnSpPr>
          <p:nvPr/>
        </p:nvCxnSpPr>
        <p:spPr bwMode="auto">
          <a:xfrm>
            <a:off x="5448300" y="2548569"/>
            <a:ext cx="945434" cy="35116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6" name="TextBox 75"/>
          <p:cNvSpPr txBox="1"/>
          <p:nvPr/>
        </p:nvSpPr>
        <p:spPr>
          <a:xfrm>
            <a:off x="2983580" y="2380779"/>
            <a:ext cx="3642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22198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03" y="630600"/>
            <a:ext cx="7772400" cy="1143000"/>
          </a:xfrm>
        </p:spPr>
        <p:txBody>
          <a:bodyPr/>
          <a:lstStyle/>
          <a:p>
            <a:r>
              <a:rPr lang="en-US" sz="3200" dirty="0"/>
              <a:t>What happens when link F - H fails?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606800"/>
            <a:ext cx="7772400" cy="2489200"/>
          </a:xfrm>
        </p:spPr>
        <p:txBody>
          <a:bodyPr/>
          <a:lstStyle/>
          <a:p>
            <a:r>
              <a:rPr lang="en-US" sz="2000" dirty="0"/>
              <a:t>What happens if the link with address 9 goes down?</a:t>
            </a:r>
          </a:p>
          <a:p>
            <a:pPr lvl="1"/>
            <a:r>
              <a:rPr lang="en-US" sz="1600" dirty="0"/>
              <a:t>In a few 10s of </a:t>
            </a:r>
            <a:r>
              <a:rPr lang="en-US" sz="1600" dirty="0" err="1"/>
              <a:t>ms</a:t>
            </a:r>
            <a:r>
              <a:rPr lang="en-US" sz="1600" dirty="0"/>
              <a:t>, a routing update is done, and Addresses 9 and 11 are eliminated from the forwarding table.</a:t>
            </a:r>
          </a:p>
          <a:p>
            <a:pPr lvl="1"/>
            <a:r>
              <a:rPr lang="en-US" sz="1600" dirty="0"/>
              <a:t>After several seconds and many retries, A determines that Address 9 is not responding,</a:t>
            </a:r>
          </a:p>
          <a:p>
            <a:pPr lvl="1"/>
            <a:r>
              <a:rPr lang="en-US" sz="1600" dirty="0"/>
              <a:t>All TCP connections with Address 9 are terminated.</a:t>
            </a:r>
          </a:p>
          <a:p>
            <a:pPr lvl="1"/>
            <a:r>
              <a:rPr lang="en-US" sz="1600" dirty="0"/>
              <a:t>All packets enroute to 9 are lost.</a:t>
            </a:r>
          </a:p>
          <a:p>
            <a:pPr lvl="1"/>
            <a:r>
              <a:rPr lang="en-US" sz="1600" dirty="0"/>
              <a:t>Hopefully, there is a second DNS entry that lists H as also at Address 10.</a:t>
            </a:r>
          </a:p>
          <a:p>
            <a:pPr lvl="1"/>
            <a:r>
              <a:rPr lang="en-US" sz="1600" dirty="0"/>
              <a:t>Connections are re-established using address 10. Several seconds have elapsed.</a:t>
            </a:r>
          </a:p>
          <a:p>
            <a:pPr lvl="1"/>
            <a:endParaRPr lang="en-US" sz="16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81927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65" name="Group 64"/>
          <p:cNvGrpSpPr/>
          <p:nvPr/>
        </p:nvGrpSpPr>
        <p:grpSpPr>
          <a:xfrm>
            <a:off x="2700641" y="170640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811046" y="217466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95003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96424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187086" y="24626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32040" y="285293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59248" y="2160429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695217" y="1892772"/>
            <a:ext cx="2514600" cy="304800"/>
            <a:chOff x="2695217" y="1952625"/>
            <a:chExt cx="2514600" cy="304800"/>
          </a:xfrm>
        </p:grpSpPr>
        <p:cxnSp>
          <p:nvCxnSpPr>
            <p:cNvPr id="67" name="Straight Connector 66"/>
            <p:cNvCxnSpPr>
              <a:stCxn id="7" idx="0"/>
              <a:endCxn id="48" idx="0"/>
            </p:cNvCxnSpPr>
            <p:nvPr/>
          </p:nvCxnSpPr>
          <p:spPr bwMode="auto">
            <a:xfrm flipV="1">
              <a:off x="2695217" y="2085975"/>
              <a:ext cx="688827" cy="1397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>
              <a:stCxn id="48" idx="0"/>
              <a:endCxn id="12" idx="0"/>
            </p:cNvCxnSpPr>
            <p:nvPr/>
          </p:nvCxnSpPr>
          <p:spPr bwMode="auto">
            <a:xfrm>
              <a:off x="3384044" y="2085975"/>
              <a:ext cx="1114573" cy="17145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>
              <a:stCxn id="12" idx="0"/>
              <a:endCxn id="13" idx="2"/>
            </p:cNvCxnSpPr>
            <p:nvPr/>
          </p:nvCxnSpPr>
          <p:spPr bwMode="auto">
            <a:xfrm flipV="1">
              <a:off x="4498617" y="1952625"/>
              <a:ext cx="711200" cy="30480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76" name="TextBox 75"/>
          <p:cNvSpPr txBox="1"/>
          <p:nvPr/>
        </p:nvSpPr>
        <p:spPr>
          <a:xfrm>
            <a:off x="2987824" y="1814627"/>
            <a:ext cx="4052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60802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1143000"/>
          </a:xfrm>
        </p:spPr>
        <p:txBody>
          <a:bodyPr/>
          <a:lstStyle/>
          <a:p>
            <a:r>
              <a:rPr lang="en-US" dirty="0"/>
              <a:t>A modern Internet solution: MPTCP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711436"/>
            <a:ext cx="8424936" cy="3245956"/>
          </a:xfrm>
        </p:spPr>
        <p:txBody>
          <a:bodyPr/>
          <a:lstStyle/>
          <a:p>
            <a:r>
              <a:rPr lang="en-US" sz="1800" dirty="0"/>
              <a:t>A and H initially tell each other about all their addresses  (A: 1, 2;  H: 9, 10)</a:t>
            </a:r>
          </a:p>
          <a:p>
            <a:r>
              <a:rPr lang="en-US" sz="1800" dirty="0"/>
              <a:t>MPTCP </a:t>
            </a:r>
            <a:r>
              <a:rPr lang="en-US" sz="1800" dirty="0" err="1"/>
              <a:t>subflows</a:t>
            </a:r>
            <a:r>
              <a:rPr lang="en-US" sz="1800" dirty="0"/>
              <a:t> are established; number depends on path manager config.</a:t>
            </a:r>
          </a:p>
          <a:p>
            <a:pPr lvl="1"/>
            <a:r>
              <a:rPr lang="en-US" sz="1600" dirty="0"/>
              <a:t>E.g. </a:t>
            </a:r>
            <a:r>
              <a:rPr lang="en-US" sz="1600" dirty="0" err="1"/>
              <a:t>fullmesh</a:t>
            </a:r>
            <a:r>
              <a:rPr lang="en-US" sz="1600" dirty="0"/>
              <a:t>: 4 </a:t>
            </a:r>
            <a:r>
              <a:rPr lang="en-US" sz="1600" dirty="0" err="1"/>
              <a:t>subflows</a:t>
            </a:r>
            <a:r>
              <a:rPr lang="en-US" sz="1600" dirty="0"/>
              <a:t> (1-9, 1-10, 2-9, 2-10)</a:t>
            </a:r>
          </a:p>
          <a:p>
            <a:pPr lvl="1"/>
            <a:r>
              <a:rPr lang="en-US" sz="1600" dirty="0"/>
              <a:t>Then, normally: use all of them (schedule traffic, e.g. round-robin or preferring least-RTT path until </a:t>
            </a:r>
            <a:r>
              <a:rPr lang="en-US" sz="1600" dirty="0" err="1"/>
              <a:t>cwnd</a:t>
            </a:r>
            <a:r>
              <a:rPr lang="en-US" sz="1600" dirty="0"/>
              <a:t> full; “cautious” congestion control – be at most as aggressive as 1 TCP across a common bottleneck)</a:t>
            </a:r>
          </a:p>
          <a:p>
            <a:r>
              <a:rPr lang="en-US" sz="1800" dirty="0"/>
              <a:t>F-H link down: 1 </a:t>
            </a:r>
            <a:r>
              <a:rPr lang="en-US" sz="1800" dirty="0" err="1"/>
              <a:t>subflow</a:t>
            </a:r>
            <a:r>
              <a:rPr lang="en-US" sz="1800" dirty="0"/>
              <a:t> becomes unavailable, no TCP failure for application</a:t>
            </a:r>
          </a:p>
          <a:p>
            <a:r>
              <a:rPr lang="en-US" sz="1800" dirty="0"/>
              <a:t>This is done e.g. by iPhones since iOS 7</a:t>
            </a:r>
            <a:br>
              <a:rPr lang="en-US" sz="1800" dirty="0"/>
            </a:br>
            <a:r>
              <a:rPr lang="en-US" sz="1600" dirty="0">
                <a:hlinkClick r:id="rId3"/>
              </a:rPr>
              <a:t>https://support.apple.com/en-us/HT201373</a:t>
            </a:r>
            <a:endParaRPr lang="en-US" sz="1600" dirty="0"/>
          </a:p>
          <a:p>
            <a:endParaRPr lang="en-US" sz="20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555517" y="1597655"/>
            <a:ext cx="4076700" cy="1416050"/>
            <a:chOff x="1778000" y="2527300"/>
            <a:chExt cx="4076700" cy="1416050"/>
          </a:xfrm>
        </p:grpSpPr>
        <p:sp>
          <p:nvSpPr>
            <p:cNvPr id="14" name="Oval 13"/>
            <p:cNvSpPr/>
            <p:nvPr/>
          </p:nvSpPr>
          <p:spPr bwMode="auto">
            <a:xfrm>
              <a:off x="4419600" y="36766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G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778000" y="29337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A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25146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B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514600" y="3473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C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3263900" y="3543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E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3581400" y="29654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D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32300" y="252730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F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575300" y="3067050"/>
              <a:ext cx="279400" cy="2667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0000"/>
                  </a:solidFill>
                  <a:latin typeface="Times" charset="0"/>
                  <a:ea typeface="ＭＳ Ｐゴシック" charset="0"/>
                </a:rPr>
                <a:t>H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cxnSp>
          <p:nvCxnSpPr>
            <p:cNvPr id="17" name="Straight Connector 16"/>
            <p:cNvCxnSpPr>
              <a:stCxn id="7" idx="7"/>
              <a:endCxn id="9" idx="3"/>
            </p:cNvCxnSpPr>
            <p:nvPr/>
          </p:nvCxnSpPr>
          <p:spPr bwMode="auto">
            <a:xfrm flipV="1">
              <a:off x="2016483" y="2754943"/>
              <a:ext cx="539034" cy="21781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>
              <a:stCxn id="7" idx="5"/>
              <a:endCxn id="10" idx="1"/>
            </p:cNvCxnSpPr>
            <p:nvPr/>
          </p:nvCxnSpPr>
          <p:spPr bwMode="auto">
            <a:xfrm>
              <a:off x="2016483" y="3161343"/>
              <a:ext cx="539034" cy="3511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>
              <a:stCxn id="9" idx="6"/>
              <a:endCxn id="13" idx="2"/>
            </p:cNvCxnSpPr>
            <p:nvPr/>
          </p:nvCxnSpPr>
          <p:spPr bwMode="auto">
            <a:xfrm>
              <a:off x="2794000" y="2660650"/>
              <a:ext cx="1638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>
              <a:stCxn id="9" idx="4"/>
              <a:endCxn id="12" idx="2"/>
            </p:cNvCxnSpPr>
            <p:nvPr/>
          </p:nvCxnSpPr>
          <p:spPr bwMode="auto">
            <a:xfrm>
              <a:off x="2654300" y="2794000"/>
              <a:ext cx="9271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>
              <a:stCxn id="9" idx="4"/>
              <a:endCxn id="10" idx="0"/>
            </p:cNvCxnSpPr>
            <p:nvPr/>
          </p:nvCxnSpPr>
          <p:spPr bwMode="auto">
            <a:xfrm>
              <a:off x="2654300" y="2794000"/>
              <a:ext cx="0" cy="6794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>
              <a:stCxn id="10" idx="6"/>
              <a:endCxn id="11" idx="2"/>
            </p:cNvCxnSpPr>
            <p:nvPr/>
          </p:nvCxnSpPr>
          <p:spPr bwMode="auto">
            <a:xfrm>
              <a:off x="2794000" y="3606800"/>
              <a:ext cx="469900" cy="698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>
              <a:stCxn id="12" idx="4"/>
              <a:endCxn id="11" idx="7"/>
            </p:cNvCxnSpPr>
            <p:nvPr/>
          </p:nvCxnSpPr>
          <p:spPr bwMode="auto">
            <a:xfrm flipH="1">
              <a:off x="3502383" y="3232150"/>
              <a:ext cx="218717" cy="350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>
              <a:stCxn id="11" idx="6"/>
              <a:endCxn id="14" idx="2"/>
            </p:cNvCxnSpPr>
            <p:nvPr/>
          </p:nvCxnSpPr>
          <p:spPr bwMode="auto">
            <a:xfrm>
              <a:off x="3543300" y="3676650"/>
              <a:ext cx="876300" cy="1333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>
              <a:stCxn id="12" idx="7"/>
              <a:endCxn id="13" idx="3"/>
            </p:cNvCxnSpPr>
            <p:nvPr/>
          </p:nvCxnSpPr>
          <p:spPr bwMode="auto">
            <a:xfrm flipV="1">
              <a:off x="3819883" y="2754943"/>
              <a:ext cx="653334" cy="2495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>
              <a:stCxn id="13" idx="6"/>
              <a:endCxn id="15" idx="1"/>
            </p:cNvCxnSpPr>
            <p:nvPr/>
          </p:nvCxnSpPr>
          <p:spPr bwMode="auto">
            <a:xfrm>
              <a:off x="4711700" y="2660650"/>
              <a:ext cx="904517" cy="44545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>
              <a:stCxn id="14" idx="6"/>
              <a:endCxn id="15" idx="3"/>
            </p:cNvCxnSpPr>
            <p:nvPr/>
          </p:nvCxnSpPr>
          <p:spPr bwMode="auto">
            <a:xfrm flipV="1">
              <a:off x="4699000" y="3294693"/>
              <a:ext cx="917217" cy="5153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/>
          <p:nvPr/>
        </p:nvGrpSpPr>
        <p:grpSpPr>
          <a:xfrm>
            <a:off x="2700641" y="1484784"/>
            <a:ext cx="3871513" cy="1571941"/>
            <a:chOff x="2700641" y="1706404"/>
            <a:chExt cx="3871513" cy="1571941"/>
          </a:xfrm>
        </p:grpSpPr>
        <p:sp>
          <p:nvSpPr>
            <p:cNvPr id="42" name="TextBox 41"/>
            <p:cNvSpPr txBox="1"/>
            <p:nvPr/>
          </p:nvSpPr>
          <p:spPr>
            <a:xfrm>
              <a:off x="2710524" y="1998821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00641" y="2463557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7762" y="2549282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6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571517" y="2909014"/>
              <a:ext cx="2616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5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571517" y="17526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8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59651" y="208597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3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499992" y="206644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14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10131" y="260960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18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5229" y="2765425"/>
              <a:ext cx="324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17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389531" y="279550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16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39952" y="21450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15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11960" y="242648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19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932040" y="285853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961661" y="17064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13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126341" y="207231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259248" y="2160429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9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489217" y="1800697"/>
              <a:ext cx="3082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11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59248" y="265493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10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489217" y="303212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12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111710" y="277566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36444" y="2163604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7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997120" y="1892231"/>
              <a:ext cx="3507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78011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19256" cy="1143000"/>
          </a:xfrm>
        </p:spPr>
        <p:txBody>
          <a:bodyPr/>
          <a:lstStyle/>
          <a:p>
            <a:pPr algn="ctr"/>
            <a:r>
              <a:rPr lang="en-US" dirty="0"/>
              <a:t>Architectural principles of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149080"/>
            <a:ext cx="8219256" cy="1946920"/>
          </a:xfrm>
        </p:spPr>
        <p:txBody>
          <a:bodyPr/>
          <a:lstStyle/>
          <a:p>
            <a:r>
              <a:rPr lang="en-US" dirty="0"/>
              <a:t>Yes, there are some...</a:t>
            </a:r>
          </a:p>
          <a:p>
            <a:r>
              <a:rPr lang="en-US" dirty="0"/>
              <a:t>Different from recursive principles laid out so far</a:t>
            </a:r>
          </a:p>
        </p:txBody>
      </p:sp>
    </p:spTree>
    <p:extLst>
      <p:ext uri="{BB962C8B-B14F-4D97-AF65-F5344CB8AC3E}">
        <p14:creationId xmlns:p14="http://schemas.microsoft.com/office/powerpoint/2010/main" val="33282556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B0B7-13C7-1F4B-ADB0-DF2864AF4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important Internet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49696-8531-D249-99C0-5DBBB81A4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760168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End-to-end ("e2e") argument</a:t>
            </a:r>
          </a:p>
          <a:p>
            <a:pPr lvl="1"/>
            <a:r>
              <a:rPr lang="en-US" sz="2000" dirty="0"/>
              <a:t>Carefully consider trade-offs between implementing functions inside the network versus end systems</a:t>
            </a:r>
          </a:p>
          <a:p>
            <a:pPr lvl="1"/>
            <a:r>
              <a:rPr lang="en-US" sz="2000" dirty="0"/>
              <a:t>Think twice before making the network do it</a:t>
            </a:r>
          </a:p>
          <a:p>
            <a:pPr lvl="1"/>
            <a:r>
              <a:rPr lang="en-US" sz="2000" dirty="0"/>
              <a:t>No application-specific functionality in the network</a:t>
            </a:r>
          </a:p>
          <a:p>
            <a:pPr lvl="1"/>
            <a:r>
              <a:rPr lang="en-US" sz="2000" dirty="0"/>
              <a:t>Frequently interpreted too strictly:</a:t>
            </a:r>
            <a:br>
              <a:rPr lang="en-US" sz="2000" dirty="0"/>
            </a:br>
            <a:r>
              <a:rPr lang="en-US" sz="2000" dirty="0"/>
              <a:t>"keep the network dumb, put all logic in end systems"</a:t>
            </a:r>
            <a:br>
              <a:rPr lang="en-US" sz="2000" dirty="0"/>
            </a:b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 err="1">
                <a:solidFill>
                  <a:srgbClr val="0000FF"/>
                </a:solidFill>
              </a:rPr>
              <a:t>Postel's</a:t>
            </a:r>
            <a:r>
              <a:rPr lang="en-US" sz="2400" dirty="0">
                <a:solidFill>
                  <a:srgbClr val="0000FF"/>
                </a:solidFill>
              </a:rPr>
              <a:t> robustness principle: "Be conservative in what you send, be liberal in what you accept"</a:t>
            </a:r>
          </a:p>
          <a:p>
            <a:pPr lvl="1"/>
            <a:r>
              <a:rPr lang="en-US" sz="2000" dirty="0"/>
              <a:t>Ensures downward compatibility (e.g. "reserved" bits)</a:t>
            </a:r>
          </a:p>
        </p:txBody>
      </p:sp>
    </p:spTree>
    <p:extLst>
      <p:ext uri="{BB962C8B-B14F-4D97-AF65-F5344CB8AC3E}">
        <p14:creationId xmlns:p14="http://schemas.microsoft.com/office/powerpoint/2010/main" val="42936000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035C1-C51B-2C4D-A832-54CEB129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.. and problems with them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36043-041A-3E49-AA23-32F0A5106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72816"/>
            <a:ext cx="8640960" cy="48768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000FF"/>
                </a:solidFill>
              </a:rPr>
              <a:t>E2E argument</a:t>
            </a:r>
            <a:endParaRPr lang="en-US" sz="1600" dirty="0">
              <a:solidFill>
                <a:srgbClr val="0000FF"/>
              </a:solidFill>
            </a:endParaRPr>
          </a:p>
          <a:p>
            <a:pPr lvl="1"/>
            <a:r>
              <a:rPr lang="en-US" sz="2000" dirty="0"/>
              <a:t>Devices in the network don’t seem to follow this…</a:t>
            </a:r>
          </a:p>
          <a:p>
            <a:pPr lvl="1"/>
            <a:r>
              <a:rPr lang="en-US" sz="2000" dirty="0"/>
              <a:t>"Pervasive Monitoring is an Attack”   [</a:t>
            </a:r>
            <a:r>
              <a:rPr lang="en-US" sz="1400" dirty="0"/>
              <a:t>RFC 7258]</a:t>
            </a:r>
          </a:p>
          <a:p>
            <a:pPr lvl="1"/>
            <a:r>
              <a:rPr lang="en-US" sz="2000" dirty="0"/>
              <a:t>Also: </a:t>
            </a:r>
            <a:r>
              <a:rPr lang="en-US" sz="2000" dirty="0">
                <a:solidFill>
                  <a:srgbClr val="C00000"/>
                </a:solidFill>
              </a:rPr>
              <a:t>ossification: </a:t>
            </a:r>
            <a:r>
              <a:rPr lang="en-US" sz="2000" dirty="0"/>
              <a:t>Middleboxes make assumptions, e.g. about TCP</a:t>
            </a:r>
            <a:endParaRPr lang="en-US" sz="1800" dirty="0">
              <a:solidFill>
                <a:srgbClr val="C00000"/>
              </a:solidFill>
            </a:endParaRPr>
          </a:p>
          <a:p>
            <a:pPr lvl="1"/>
            <a:r>
              <a:rPr lang="en-US" sz="2000" b="1" dirty="0"/>
              <a:t>Solution: encrypt </a:t>
            </a:r>
            <a:r>
              <a:rPr lang="en-US" sz="2000" b="1" u="sng" dirty="0"/>
              <a:t>everything</a:t>
            </a:r>
            <a:r>
              <a:rPr lang="en-US" sz="2000" b="1" dirty="0"/>
              <a:t>, end-to-end !</a:t>
            </a:r>
          </a:p>
          <a:p>
            <a:pPr lvl="2"/>
            <a:r>
              <a:rPr lang="en-US" sz="1600" dirty="0"/>
              <a:t>Also protocol headers (QUIC)</a:t>
            </a:r>
          </a:p>
          <a:p>
            <a:pPr lvl="2"/>
            <a:r>
              <a:rPr lang="en-US" sz="1600" dirty="0"/>
              <a:t>Visible header fields: “grease” them!</a:t>
            </a:r>
          </a:p>
          <a:p>
            <a:pPr lvl="1"/>
            <a:r>
              <a:rPr lang="en-US" sz="2000" dirty="0"/>
              <a:t>Pure "e2e" restored; no more ossification; good?</a:t>
            </a:r>
          </a:p>
          <a:p>
            <a:pPr lvl="1"/>
            <a:r>
              <a:rPr lang="en-US" sz="2000" dirty="0"/>
              <a:t>Also, no more control by ISPs... more control to Google?</a:t>
            </a:r>
          </a:p>
          <a:p>
            <a:pPr lvl="1"/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solidFill>
                  <a:srgbClr val="0000FF"/>
                </a:solidFill>
              </a:rPr>
              <a:t>Postel’s</a:t>
            </a:r>
            <a:r>
              <a:rPr lang="en-US" sz="2400" dirty="0">
                <a:solidFill>
                  <a:srgbClr val="0000FF"/>
                </a:solidFill>
              </a:rPr>
              <a:t> robustness principle</a:t>
            </a:r>
          </a:p>
          <a:p>
            <a:pPr marL="857250" lvl="1" indent="-457200"/>
            <a:r>
              <a:rPr lang="en-US" sz="2000" dirty="0"/>
              <a:t>Ignored “reserved” fields can be used as covert channels</a:t>
            </a:r>
          </a:p>
        </p:txBody>
      </p:sp>
    </p:spTree>
    <p:extLst>
      <p:ext uri="{BB962C8B-B14F-4D97-AF65-F5344CB8AC3E}">
        <p14:creationId xmlns:p14="http://schemas.microsoft.com/office/powerpoint/2010/main" val="9657184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thinking, applied to common Internet 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4392488"/>
          </a:xfrm>
        </p:spPr>
        <p:txBody>
          <a:bodyPr/>
          <a:lstStyle/>
          <a:p>
            <a:r>
              <a:rPr lang="en-US" sz="2400" dirty="0"/>
              <a:t>NATs are evil.</a:t>
            </a:r>
            <a:br>
              <a:rPr lang="en-US" sz="2400" dirty="0"/>
            </a:br>
            <a:r>
              <a:rPr lang="en-US" sz="2400" dirty="0"/>
              <a:t>IPv6 should be deployed everywhere.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or... are NATs doing the right thing?</a:t>
            </a:r>
          </a:p>
          <a:p>
            <a:pPr lvl="1"/>
            <a:endParaRPr lang="en-US" sz="2000" dirty="0"/>
          </a:p>
          <a:p>
            <a:r>
              <a:rPr lang="en-US" sz="2400" dirty="0"/>
              <a:t>IP fragmentation is a bad idea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or… does it just highlight a design flaw?</a:t>
            </a:r>
          </a:p>
          <a:p>
            <a:endParaRPr lang="en-US" sz="2400" dirty="0"/>
          </a:p>
          <a:p>
            <a:r>
              <a:rPr lang="en-US" sz="2400" dirty="0" err="1"/>
              <a:t>Middleboxes</a:t>
            </a:r>
            <a:r>
              <a:rPr lang="en-US" sz="2400" dirty="0"/>
              <a:t> are bad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Or… are we just missing interfaces to cleanly make them a part of the architecture?</a:t>
            </a:r>
          </a:p>
        </p:txBody>
      </p:sp>
    </p:spTree>
    <p:extLst>
      <p:ext uri="{BB962C8B-B14F-4D97-AF65-F5344CB8AC3E}">
        <p14:creationId xmlns:p14="http://schemas.microsoft.com/office/powerpoint/2010/main" val="26578183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final note about recursive networking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352928" cy="4760168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Recursive </a:t>
            </a:r>
            <a:r>
              <a:rPr lang="en-US" sz="2400" dirty="0" err="1">
                <a:solidFill>
                  <a:srgbClr val="0000FF"/>
                </a:solidFill>
              </a:rPr>
              <a:t>InterNetwork</a:t>
            </a:r>
            <a:r>
              <a:rPr lang="en-US" sz="2400" dirty="0">
                <a:solidFill>
                  <a:srgbClr val="0000FF"/>
                </a:solidFill>
              </a:rPr>
              <a:t> Architecture (RINA)</a:t>
            </a:r>
          </a:p>
          <a:p>
            <a:pPr lvl="1"/>
            <a:r>
              <a:rPr lang="en-US" sz="2000" dirty="0"/>
              <a:t>By John Day</a:t>
            </a:r>
          </a:p>
          <a:p>
            <a:pPr lvl="1"/>
            <a:r>
              <a:rPr lang="en-US" sz="2000" dirty="0"/>
              <a:t>More material: </a:t>
            </a:r>
            <a:r>
              <a:rPr lang="en-US" sz="2000" dirty="0">
                <a:hlinkClick r:id="rId2"/>
              </a:rPr>
              <a:t>http://pouzinsociety.org</a:t>
            </a: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Research prototypes exist, ... but various issues and unresolved questions</a:t>
            </a:r>
          </a:p>
          <a:p>
            <a:pPr lvl="1"/>
            <a:r>
              <a:rPr lang="en-US" sz="2000" dirty="0"/>
              <a:t>This was about a </a:t>
            </a:r>
            <a:r>
              <a:rPr lang="en-US" sz="2000" u="sng" dirty="0"/>
              <a:t>way of thinking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74149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5D842-A7DA-6340-881D-CFB58C8A9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997424"/>
            <a:ext cx="8219256" cy="799728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2283</TotalTime>
  <Words>3451</Words>
  <Application>Microsoft Macintosh PowerPoint</Application>
  <PresentationFormat>On-screen Show (4:3)</PresentationFormat>
  <Paragraphs>656</Paragraphs>
  <Slides>44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ＭＳ Ｐゴシック</vt:lpstr>
      <vt:lpstr>Arial</vt:lpstr>
      <vt:lpstr>Calibri</vt:lpstr>
      <vt:lpstr>Times</vt:lpstr>
      <vt:lpstr>Times New Roman</vt:lpstr>
      <vt:lpstr>Wingdings</vt:lpstr>
      <vt:lpstr>ifi-nd</vt:lpstr>
      <vt:lpstr>Picture</vt:lpstr>
      <vt:lpstr>Document</vt:lpstr>
      <vt:lpstr>Department of Informatics Networks and Distributed Systems (ND) group</vt:lpstr>
      <vt:lpstr>University education</vt:lpstr>
      <vt:lpstr>Next: communication principles</vt:lpstr>
      <vt:lpstr>…but first: an OSI terminology reminder</vt:lpstr>
      <vt:lpstr>Two application processes on one system</vt:lpstr>
      <vt:lpstr>Two systems: how?</vt:lpstr>
      <vt:lpstr>Functions of a Protocol </vt:lpstr>
      <vt:lpstr>Functions of a Protocol  /2 </vt:lpstr>
      <vt:lpstr>More than one application per system at the same time</vt:lpstr>
      <vt:lpstr>Communication with N systems</vt:lpstr>
      <vt:lpstr>Communication with N systems  /2: A little re-organizing</vt:lpstr>
      <vt:lpstr>Communication with N systems  /3</vt:lpstr>
      <vt:lpstr>Communication with N systems   /4</vt:lpstr>
      <vt:lpstr>A recursive structure!</vt:lpstr>
      <vt:lpstr>Implications</vt:lpstr>
      <vt:lpstr>PowerPoint Presentation</vt:lpstr>
      <vt:lpstr>PowerPoint Presentation</vt:lpstr>
      <vt:lpstr>Example problem: IP fragmentation Dependencies between layers with the same scope </vt:lpstr>
      <vt:lpstr>Developing flow + congestion control</vt:lpstr>
      <vt:lpstr>Developing flow + congestion control /2</vt:lpstr>
      <vt:lpstr>Developing flow + congestion control /3</vt:lpstr>
      <vt:lpstr>Context switch: from RINA…</vt:lpstr>
      <vt:lpstr>… to the Internet</vt:lpstr>
      <vt:lpstr>E.g. Linux</vt:lpstr>
      <vt:lpstr>PowerPoint Presentation</vt:lpstr>
      <vt:lpstr>PowerPoint Presentation</vt:lpstr>
      <vt:lpstr>IP mobility</vt:lpstr>
      <vt:lpstr>PowerPoint Presentation</vt:lpstr>
      <vt:lpstr>Using node addresses</vt:lpstr>
      <vt:lpstr>PowerPoint Presentation</vt:lpstr>
      <vt:lpstr>Sending a packet from A to H</vt:lpstr>
      <vt:lpstr>What happens when link F - H fails?</vt:lpstr>
      <vt:lpstr>PowerPoint Presentation</vt:lpstr>
      <vt:lpstr>Internet multihoming</vt:lpstr>
      <vt:lpstr>PowerPoint Presentation</vt:lpstr>
      <vt:lpstr>A packet is sent with  destination address 9 from A</vt:lpstr>
      <vt:lpstr>What happens when link F - H fails?</vt:lpstr>
      <vt:lpstr>A modern Internet solution: MPTCP</vt:lpstr>
      <vt:lpstr>Architectural principles of the Internet</vt:lpstr>
      <vt:lpstr>Two important Internet rules</vt:lpstr>
      <vt:lpstr>.. and problems with them</vt:lpstr>
      <vt:lpstr>Critical thinking, applied to common Internet views</vt:lpstr>
      <vt:lpstr>A final note about recursive networking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438</cp:revision>
  <cp:lastPrinted>2011-08-15T11:15:31Z</cp:lastPrinted>
  <dcterms:created xsi:type="dcterms:W3CDTF">2011-02-18T08:40:46Z</dcterms:created>
  <dcterms:modified xsi:type="dcterms:W3CDTF">2024-08-20T12:57:52Z</dcterms:modified>
</cp:coreProperties>
</file>