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61" r:id="rId2"/>
    <p:sldId id="276" r:id="rId3"/>
    <p:sldId id="281" r:id="rId4"/>
    <p:sldId id="282" r:id="rId5"/>
    <p:sldId id="285" r:id="rId6"/>
    <p:sldId id="283" r:id="rId7"/>
    <p:sldId id="408" r:id="rId8"/>
    <p:sldId id="284" r:id="rId9"/>
    <p:sldId id="287" r:id="rId10"/>
    <p:sldId id="340" r:id="rId11"/>
    <p:sldId id="338" r:id="rId12"/>
    <p:sldId id="355" r:id="rId13"/>
    <p:sldId id="339" r:id="rId14"/>
    <p:sldId id="336" r:id="rId15"/>
    <p:sldId id="289" r:id="rId16"/>
    <p:sldId id="407" r:id="rId17"/>
    <p:sldId id="293" r:id="rId18"/>
    <p:sldId id="294" r:id="rId19"/>
    <p:sldId id="295" r:id="rId20"/>
    <p:sldId id="305" r:id="rId21"/>
    <p:sldId id="307" r:id="rId22"/>
    <p:sldId id="309" r:id="rId23"/>
    <p:sldId id="409" r:id="rId24"/>
    <p:sldId id="310" r:id="rId25"/>
    <p:sldId id="311" r:id="rId26"/>
    <p:sldId id="378" r:id="rId27"/>
    <p:sldId id="381" r:id="rId28"/>
    <p:sldId id="411" r:id="rId29"/>
    <p:sldId id="304" r:id="rId30"/>
    <p:sldId id="380" r:id="rId31"/>
    <p:sldId id="354" r:id="rId32"/>
    <p:sldId id="362" r:id="rId33"/>
    <p:sldId id="386" r:id="rId34"/>
    <p:sldId id="383" r:id="rId35"/>
    <p:sldId id="387" r:id="rId36"/>
    <p:sldId id="372" r:id="rId37"/>
    <p:sldId id="410" r:id="rId38"/>
    <p:sldId id="364" r:id="rId39"/>
    <p:sldId id="365" r:id="rId40"/>
    <p:sldId id="367" r:id="rId41"/>
    <p:sldId id="368" r:id="rId42"/>
    <p:sldId id="369" r:id="rId43"/>
    <p:sldId id="370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/>
    <p:restoredTop sz="95559"/>
  </p:normalViewPr>
  <p:slideViewPr>
    <p:cSldViewPr>
      <p:cViewPr varScale="1">
        <p:scale>
          <a:sx n="164" d="100"/>
          <a:sy n="164" d="100"/>
        </p:scale>
        <p:origin x="2928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22.08.2024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22.08.2024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2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0225"/>
            <a:ext cx="5027613" cy="41163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86954" tIns="42714" rIns="86954" bIns="42714"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22.08.2024</a:t>
            </a:fld>
            <a:endParaRPr lang="nb-NO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/>
              <a:t> Informatics</a:t>
            </a:r>
            <a:br>
              <a:rPr lang="nb-NO"/>
            </a:br>
            <a:r>
              <a:rPr lang="nb-NO"/>
              <a:t>Networks and Distributed Systems (ND) </a:t>
            </a:r>
            <a:r>
              <a:rPr lang="nb-NO" err="1"/>
              <a:t>group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332584"/>
            <a:ext cx="7315200" cy="1752600"/>
          </a:xfrm>
        </p:spPr>
        <p:txBody>
          <a:bodyPr/>
          <a:lstStyle/>
          <a:p>
            <a:r>
              <a:rPr lang="en-US" dirty="0"/>
              <a:t>IN3230 / IN4230</a:t>
            </a:r>
          </a:p>
          <a:p>
            <a:r>
              <a:rPr lang="en-US" dirty="0"/>
              <a:t>The Internet transport layer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76519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Where we are in the stack...</a:t>
            </a:r>
          </a:p>
        </p:txBody>
      </p:sp>
      <p:pic>
        <p:nvPicPr>
          <p:cNvPr id="15364" name="Picture 5" descr="6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204864"/>
            <a:ext cx="7221538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90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Addressing			[Tanenbaum book]</a:t>
            </a:r>
          </a:p>
        </p:txBody>
      </p:sp>
      <p:pic>
        <p:nvPicPr>
          <p:cNvPr id="22532" name="Picture 5" descr="6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008336"/>
            <a:ext cx="4799013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292350" y="6083449"/>
            <a:ext cx="455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TSAPs, NSAPs and transport connections</a:t>
            </a:r>
          </a:p>
        </p:txBody>
      </p:sp>
    </p:spTree>
    <p:extLst>
      <p:ext uri="{BB962C8B-B14F-4D97-AF65-F5344CB8AC3E}">
        <p14:creationId xmlns:p14="http://schemas.microsoft.com/office/powerpoint/2010/main" val="56913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Conn. establishment		[Tanenbaum book]</a:t>
            </a:r>
          </a:p>
        </p:txBody>
      </p:sp>
      <p:pic>
        <p:nvPicPr>
          <p:cNvPr id="23556" name="Picture 5" descr="6-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64568"/>
            <a:ext cx="6257925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3"/>
          <p:cNvSpPr txBox="1">
            <a:spLocks noChangeArrowheads="1"/>
          </p:cNvSpPr>
          <p:nvPr/>
        </p:nvSpPr>
        <p:spPr bwMode="auto">
          <a:xfrm>
            <a:off x="1119188" y="5903168"/>
            <a:ext cx="68818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</a:pPr>
            <a:r>
              <a:rPr lang="en-US" sz="1800"/>
              <a:t>How a user process in host 1 could establish a connection with a time-of-day server in host 2</a:t>
            </a:r>
          </a:p>
        </p:txBody>
      </p:sp>
    </p:spTree>
    <p:extLst>
      <p:ext uri="{BB962C8B-B14F-4D97-AF65-F5344CB8AC3E}">
        <p14:creationId xmlns:p14="http://schemas.microsoft.com/office/powerpoint/2010/main" val="121125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Internet terminology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507288" cy="4741987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PDU, SDU, etc.: OSI terminology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Internet terminology: datagram, segment, packet</a:t>
            </a:r>
          </a:p>
          <a:p>
            <a:pPr marL="457200" lvl="1" indent="0" eaLnBrk="1" hangingPunct="1">
              <a:buNone/>
            </a:pPr>
            <a:endParaRPr lang="en-US" sz="24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Theoretically, 1 TCP segment could be split across multiple IP packets</a:t>
            </a:r>
            <a:endParaRPr lang="en-US" sz="2400" dirty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>
                <a:latin typeface="Calibri" charset="0"/>
              </a:rPr>
              <a:t>In practice, this is inefficient and not often done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hence 1 segment per packet</a:t>
            </a:r>
          </a:p>
          <a:p>
            <a:pPr lvl="1" eaLnBrk="1" hangingPunct="1"/>
            <a:endParaRPr lang="en-US" sz="2400" dirty="0">
              <a:latin typeface="Calibri" charset="0"/>
              <a:ea typeface="ＭＳ Ｐゴシック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</a:rPr>
              <a:t>Saying “datagram” usually indicates “UDP”</a:t>
            </a:r>
          </a:p>
        </p:txBody>
      </p:sp>
    </p:spTree>
    <p:extLst>
      <p:ext uri="{BB962C8B-B14F-4D97-AF65-F5344CB8AC3E}">
        <p14:creationId xmlns:p14="http://schemas.microsoft.com/office/powerpoint/2010/main" val="3643495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Internet transport layer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Services are (mostly) defined by two protocols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UDP (connectionless): sends a “datagram”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TCP (connection oriented): transfers a reliable </a:t>
            </a:r>
            <a:r>
              <a:rPr lang="en-US" sz="1800" dirty="0" err="1">
                <a:latin typeface="Calibri" charset="0"/>
                <a:ea typeface="ＭＳ Ｐゴシック" charset="0"/>
              </a:rPr>
              <a:t>bytestream</a:t>
            </a:r>
            <a:endParaRPr lang="en-US" sz="1800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Addressing: port numbers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Choosing a service during connection establishment: well-known ports</a:t>
            </a:r>
          </a:p>
        </p:txBody>
      </p:sp>
      <p:pic>
        <p:nvPicPr>
          <p:cNvPr id="24581" name="Picture 5" descr="6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42544"/>
            <a:ext cx="5033963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6477000" y="4903912"/>
            <a:ext cx="2514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Berkeley sockets:</a:t>
            </a:r>
          </a:p>
          <a:p>
            <a:pPr eaLnBrk="1" hangingPunct="1"/>
            <a:r>
              <a:rPr lang="en-US" sz="1800"/>
              <a:t>TCP service primitives</a:t>
            </a:r>
          </a:p>
        </p:txBody>
      </p:sp>
    </p:spTree>
    <p:extLst>
      <p:ext uri="{BB962C8B-B14F-4D97-AF65-F5344CB8AC3E}">
        <p14:creationId xmlns:p14="http://schemas.microsoft.com/office/powerpoint/2010/main" val="1301471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E179-7AE9-2F47-9581-90AF9C0C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Evolution of the Internet's transport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11E95-A347-DB43-8E43-9ACA6D785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44824"/>
            <a:ext cx="8219256" cy="4968552"/>
          </a:xfrm>
        </p:spPr>
        <p:txBody>
          <a:bodyPr/>
          <a:lstStyle/>
          <a:p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 TCP and UDP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... so long that it has become almost impossible to use something else. "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Ossification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E.g., in-network devices make X/IP fail unless X != {TCP, UDP}</a:t>
            </a:r>
          </a:p>
          <a:p>
            <a:pPr>
              <a:spcBef>
                <a:spcPts val="1824"/>
              </a:spcBef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Try-a-different-protocol-else-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fall-back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hard to implement; thus, protocols now often developed in user space, over UDP, per app.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Wheel re-invention: e.g. </a:t>
            </a: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multi-streaming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is in 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SCTP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Adobe's 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RTMFP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Other important 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features: 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everything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is encrypted; faster handshake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Think "TCP++" for these protocols. Good to understand TCP first!</a:t>
            </a:r>
          </a:p>
          <a:p>
            <a:pPr lvl="1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824"/>
              </a:spcBef>
            </a:pP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IETF Transport Services (TAPS):</a:t>
            </a:r>
            <a:b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new API that lets applications choose service instead of protocol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Flexible protocol choice, try-else-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fall-back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complexity: all below the API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Upcoming standard; Apple’s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Network.Framework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(since beta for iOS 12 and macOS Mojave, presented at WWDC 2018) conforms to TAPS</a:t>
            </a:r>
          </a:p>
        </p:txBody>
      </p:sp>
      <p:sp>
        <p:nvSpPr>
          <p:cNvPr id="5" name="Rectangular Callout 4"/>
          <p:cNvSpPr/>
          <p:nvPr/>
        </p:nvSpPr>
        <p:spPr bwMode="auto">
          <a:xfrm>
            <a:off x="5364088" y="4941168"/>
            <a:ext cx="1368152" cy="360040"/>
          </a:xfrm>
          <a:prstGeom prst="wedgeRectCallout">
            <a:avLst>
              <a:gd name="adj1" fmla="val -103220"/>
              <a:gd name="adj2" fmla="val 4633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research!</a:t>
            </a:r>
          </a:p>
        </p:txBody>
      </p:sp>
    </p:spTree>
    <p:extLst>
      <p:ext uri="{BB962C8B-B14F-4D97-AF65-F5344CB8AC3E}">
        <p14:creationId xmlns:p14="http://schemas.microsoft.com/office/powerpoint/2010/main" val="397081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19256" cy="1143000"/>
          </a:xfrm>
        </p:spPr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What is multi-streaming?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64568"/>
            <a:ext cx="8753473" cy="1676400"/>
          </a:xfrm>
        </p:spPr>
        <p:txBody>
          <a:bodyPr/>
          <a:lstStyle/>
          <a:p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Application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multiple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logical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streams</a:t>
            </a:r>
            <a:endParaRPr lang="de-DE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But multiple TCP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connections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overhead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, and “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fight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“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fairness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“on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wire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“…</a:t>
            </a:r>
          </a:p>
          <a:p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Multiplexing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streams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1 TCP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connection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doesn‘t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well</a:t>
            </a:r>
            <a:endParaRPr lang="de-DE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47204" name="Group 4"/>
          <p:cNvGrpSpPr>
            <a:grpSpLocks/>
          </p:cNvGrpSpPr>
          <p:nvPr/>
        </p:nvGrpSpPr>
        <p:grpSpPr bwMode="auto">
          <a:xfrm>
            <a:off x="1723293" y="2596728"/>
            <a:ext cx="7350369" cy="2225675"/>
            <a:chOff x="1128" y="2198"/>
            <a:chExt cx="5016" cy="1402"/>
          </a:xfrm>
        </p:grpSpPr>
        <p:grpSp>
          <p:nvGrpSpPr>
            <p:cNvPr id="947205" name="Group 5"/>
            <p:cNvGrpSpPr>
              <a:grpSpLocks/>
            </p:cNvGrpSpPr>
            <p:nvPr/>
          </p:nvGrpSpPr>
          <p:grpSpPr bwMode="auto">
            <a:xfrm>
              <a:off x="3264" y="2544"/>
              <a:ext cx="2880" cy="240"/>
              <a:chOff x="144" y="2688"/>
              <a:chExt cx="5568" cy="288"/>
            </a:xfrm>
          </p:grpSpPr>
          <p:sp>
            <p:nvSpPr>
              <p:cNvPr id="947206" name="Rectangle 6"/>
              <p:cNvSpPr>
                <a:spLocks noChangeArrowheads="1"/>
              </p:cNvSpPr>
              <p:nvPr/>
            </p:nvSpPr>
            <p:spPr bwMode="auto">
              <a:xfrm>
                <a:off x="144" y="2688"/>
                <a:ext cx="1392" cy="2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1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07" name="Rectangle 7"/>
              <p:cNvSpPr>
                <a:spLocks noChangeArrowheads="1"/>
              </p:cNvSpPr>
              <p:nvPr/>
            </p:nvSpPr>
            <p:spPr bwMode="auto">
              <a:xfrm>
                <a:off x="1536" y="2688"/>
                <a:ext cx="1392" cy="2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2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08" name="Rectangle 8"/>
              <p:cNvSpPr>
                <a:spLocks noChangeArrowheads="1"/>
              </p:cNvSpPr>
              <p:nvPr/>
            </p:nvSpPr>
            <p:spPr bwMode="auto">
              <a:xfrm>
                <a:off x="2928" y="2688"/>
                <a:ext cx="1392" cy="2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3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09" name="Rectangle 9"/>
              <p:cNvSpPr>
                <a:spLocks noChangeArrowheads="1"/>
              </p:cNvSpPr>
              <p:nvPr/>
            </p:nvSpPr>
            <p:spPr bwMode="auto">
              <a:xfrm>
                <a:off x="4320" y="2688"/>
                <a:ext cx="1392" cy="2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4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grpSp>
          <p:nvGrpSpPr>
            <p:cNvPr id="947210" name="Group 10"/>
            <p:cNvGrpSpPr>
              <a:grpSpLocks/>
            </p:cNvGrpSpPr>
            <p:nvPr/>
          </p:nvGrpSpPr>
          <p:grpSpPr bwMode="auto">
            <a:xfrm>
              <a:off x="3264" y="3360"/>
              <a:ext cx="2880" cy="240"/>
              <a:chOff x="144" y="2688"/>
              <a:chExt cx="5568" cy="288"/>
            </a:xfrm>
          </p:grpSpPr>
          <p:sp>
            <p:nvSpPr>
              <p:cNvPr id="947211" name="Rectangle 11"/>
              <p:cNvSpPr>
                <a:spLocks noChangeArrowheads="1"/>
              </p:cNvSpPr>
              <p:nvPr/>
            </p:nvSpPr>
            <p:spPr bwMode="auto">
              <a:xfrm>
                <a:off x="144" y="2688"/>
                <a:ext cx="1392" cy="288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1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12" name="Rectangle 12"/>
              <p:cNvSpPr>
                <a:spLocks noChangeArrowheads="1"/>
              </p:cNvSpPr>
              <p:nvPr/>
            </p:nvSpPr>
            <p:spPr bwMode="auto">
              <a:xfrm>
                <a:off x="1536" y="2688"/>
                <a:ext cx="1392" cy="288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2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13" name="Rectangle 13"/>
              <p:cNvSpPr>
                <a:spLocks noChangeArrowheads="1"/>
              </p:cNvSpPr>
              <p:nvPr/>
            </p:nvSpPr>
            <p:spPr bwMode="auto">
              <a:xfrm>
                <a:off x="2928" y="2688"/>
                <a:ext cx="1392" cy="288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3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14" name="Rectangle 14"/>
              <p:cNvSpPr>
                <a:spLocks noChangeArrowheads="1"/>
              </p:cNvSpPr>
              <p:nvPr/>
            </p:nvSpPr>
            <p:spPr bwMode="auto">
              <a:xfrm>
                <a:off x="4320" y="2688"/>
                <a:ext cx="1392" cy="288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4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sp>
          <p:nvSpPr>
            <p:cNvPr id="947215" name="Text Box 15"/>
            <p:cNvSpPr txBox="1">
              <a:spLocks noChangeArrowheads="1"/>
            </p:cNvSpPr>
            <p:nvPr/>
          </p:nvSpPr>
          <p:spPr bwMode="auto">
            <a:xfrm>
              <a:off x="4043" y="2198"/>
              <a:ext cx="10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App stream 1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47216" name="Text Box 16"/>
            <p:cNvSpPr txBox="1">
              <a:spLocks noChangeArrowheads="1"/>
            </p:cNvSpPr>
            <p:nvPr/>
          </p:nvSpPr>
          <p:spPr bwMode="auto">
            <a:xfrm>
              <a:off x="4052" y="3062"/>
              <a:ext cx="107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App stream 2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47217" name="Text Box 17"/>
            <p:cNvSpPr txBox="1">
              <a:spLocks noChangeArrowheads="1"/>
            </p:cNvSpPr>
            <p:nvPr/>
          </p:nvSpPr>
          <p:spPr bwMode="auto">
            <a:xfrm>
              <a:off x="1128" y="2630"/>
              <a:ext cx="95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TCP sender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47218" name="Line 18"/>
            <p:cNvSpPr>
              <a:spLocks noChangeShapeType="1"/>
            </p:cNvSpPr>
            <p:nvPr/>
          </p:nvSpPr>
          <p:spPr bwMode="auto">
            <a:xfrm flipH="1">
              <a:off x="2928" y="2688"/>
              <a:ext cx="336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latin typeface="+mj-lt"/>
              </a:endParaRPr>
            </a:p>
          </p:txBody>
        </p:sp>
        <p:sp>
          <p:nvSpPr>
            <p:cNvPr id="947219" name="Line 19"/>
            <p:cNvSpPr>
              <a:spLocks noChangeShapeType="1"/>
            </p:cNvSpPr>
            <p:nvPr/>
          </p:nvSpPr>
          <p:spPr bwMode="auto">
            <a:xfrm rot="2818257" flipH="1">
              <a:off x="2928" y="3312"/>
              <a:ext cx="336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latin typeface="+mj-lt"/>
              </a:endParaRPr>
            </a:p>
          </p:txBody>
        </p:sp>
      </p:grpSp>
      <p:grpSp>
        <p:nvGrpSpPr>
          <p:cNvPr id="947220" name="Group 20"/>
          <p:cNvGrpSpPr>
            <a:grpSpLocks/>
          </p:cNvGrpSpPr>
          <p:nvPr/>
        </p:nvGrpSpPr>
        <p:grpSpPr bwMode="auto">
          <a:xfrm>
            <a:off x="281354" y="3692872"/>
            <a:ext cx="1055077" cy="752475"/>
            <a:chOff x="144" y="3024"/>
            <a:chExt cx="720" cy="474"/>
          </a:xfrm>
        </p:grpSpPr>
        <p:sp>
          <p:nvSpPr>
            <p:cNvPr id="947221" name="Text Box 21"/>
            <p:cNvSpPr txBox="1">
              <a:spLocks noChangeArrowheads="1"/>
            </p:cNvSpPr>
            <p:nvPr/>
          </p:nvSpPr>
          <p:spPr bwMode="auto">
            <a:xfrm>
              <a:off x="144" y="3024"/>
              <a:ext cx="720" cy="23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1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22" name="Rectangle 22"/>
            <p:cNvSpPr>
              <a:spLocks noChangeArrowheads="1"/>
            </p:cNvSpPr>
            <p:nvPr/>
          </p:nvSpPr>
          <p:spPr bwMode="auto">
            <a:xfrm>
              <a:off x="576" y="3264"/>
              <a:ext cx="212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1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23" name="Group 23"/>
          <p:cNvGrpSpPr>
            <a:grpSpLocks/>
          </p:cNvGrpSpPr>
          <p:nvPr/>
        </p:nvGrpSpPr>
        <p:grpSpPr bwMode="auto">
          <a:xfrm>
            <a:off x="1336431" y="3692872"/>
            <a:ext cx="1055077" cy="752475"/>
            <a:chOff x="864" y="3024"/>
            <a:chExt cx="720" cy="474"/>
          </a:xfrm>
        </p:grpSpPr>
        <p:sp>
          <p:nvSpPr>
            <p:cNvPr id="947224" name="Text Box 24"/>
            <p:cNvSpPr txBox="1">
              <a:spLocks noChangeArrowheads="1"/>
            </p:cNvSpPr>
            <p:nvPr/>
          </p:nvSpPr>
          <p:spPr bwMode="auto">
            <a:xfrm>
              <a:off x="864" y="3024"/>
              <a:ext cx="720" cy="23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1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25" name="Rectangle 25"/>
            <p:cNvSpPr>
              <a:spLocks noChangeArrowheads="1"/>
            </p:cNvSpPr>
            <p:nvPr/>
          </p:nvSpPr>
          <p:spPr bwMode="auto">
            <a:xfrm>
              <a:off x="1283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2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26" name="Group 26"/>
          <p:cNvGrpSpPr>
            <a:grpSpLocks/>
          </p:cNvGrpSpPr>
          <p:nvPr/>
        </p:nvGrpSpPr>
        <p:grpSpPr bwMode="auto">
          <a:xfrm>
            <a:off x="2391508" y="3692872"/>
            <a:ext cx="1055077" cy="752475"/>
            <a:chOff x="1584" y="3024"/>
            <a:chExt cx="720" cy="474"/>
          </a:xfrm>
        </p:grpSpPr>
        <p:sp>
          <p:nvSpPr>
            <p:cNvPr id="947227" name="Text Box 27"/>
            <p:cNvSpPr txBox="1">
              <a:spLocks noChangeArrowheads="1"/>
            </p:cNvSpPr>
            <p:nvPr/>
          </p:nvSpPr>
          <p:spPr bwMode="auto">
            <a:xfrm>
              <a:off x="1584" y="3024"/>
              <a:ext cx="720" cy="23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2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28" name="Rectangle 28"/>
            <p:cNvSpPr>
              <a:spLocks noChangeArrowheads="1"/>
            </p:cNvSpPr>
            <p:nvPr/>
          </p:nvSpPr>
          <p:spPr bwMode="auto">
            <a:xfrm>
              <a:off x="2051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3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29" name="Group 29"/>
          <p:cNvGrpSpPr>
            <a:grpSpLocks/>
          </p:cNvGrpSpPr>
          <p:nvPr/>
        </p:nvGrpSpPr>
        <p:grpSpPr bwMode="auto">
          <a:xfrm>
            <a:off x="3446585" y="3692872"/>
            <a:ext cx="1055077" cy="752475"/>
            <a:chOff x="2304" y="3024"/>
            <a:chExt cx="720" cy="474"/>
          </a:xfrm>
        </p:grpSpPr>
        <p:sp>
          <p:nvSpPr>
            <p:cNvPr id="947230" name="Text Box 30"/>
            <p:cNvSpPr txBox="1">
              <a:spLocks noChangeArrowheads="1"/>
            </p:cNvSpPr>
            <p:nvPr/>
          </p:nvSpPr>
          <p:spPr bwMode="auto">
            <a:xfrm>
              <a:off x="2304" y="3024"/>
              <a:ext cx="720" cy="23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2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31" name="Rectangle 31"/>
            <p:cNvSpPr>
              <a:spLocks noChangeArrowheads="1"/>
            </p:cNvSpPr>
            <p:nvPr/>
          </p:nvSpPr>
          <p:spPr bwMode="auto">
            <a:xfrm>
              <a:off x="2777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4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32" name="Group 32"/>
          <p:cNvGrpSpPr>
            <a:grpSpLocks/>
          </p:cNvGrpSpPr>
          <p:nvPr/>
        </p:nvGrpSpPr>
        <p:grpSpPr bwMode="auto">
          <a:xfrm>
            <a:off x="281354" y="5124797"/>
            <a:ext cx="1055077" cy="752475"/>
            <a:chOff x="144" y="3024"/>
            <a:chExt cx="720" cy="474"/>
          </a:xfrm>
        </p:grpSpPr>
        <p:sp>
          <p:nvSpPr>
            <p:cNvPr id="947233" name="Text Box 33"/>
            <p:cNvSpPr txBox="1">
              <a:spLocks noChangeArrowheads="1"/>
            </p:cNvSpPr>
            <p:nvPr/>
          </p:nvSpPr>
          <p:spPr bwMode="auto">
            <a:xfrm>
              <a:off x="144" y="3024"/>
              <a:ext cx="720" cy="23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1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34" name="Rectangle 34"/>
            <p:cNvSpPr>
              <a:spLocks noChangeArrowheads="1"/>
            </p:cNvSpPr>
            <p:nvPr/>
          </p:nvSpPr>
          <p:spPr bwMode="auto">
            <a:xfrm>
              <a:off x="576" y="3264"/>
              <a:ext cx="212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1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35" name="Group 35"/>
          <p:cNvGrpSpPr>
            <a:grpSpLocks/>
          </p:cNvGrpSpPr>
          <p:nvPr/>
        </p:nvGrpSpPr>
        <p:grpSpPr bwMode="auto">
          <a:xfrm>
            <a:off x="1336431" y="5124797"/>
            <a:ext cx="1055077" cy="752475"/>
            <a:chOff x="864" y="3024"/>
            <a:chExt cx="720" cy="474"/>
          </a:xfrm>
        </p:grpSpPr>
        <p:sp>
          <p:nvSpPr>
            <p:cNvPr id="947236" name="Text Box 36"/>
            <p:cNvSpPr txBox="1">
              <a:spLocks noChangeArrowheads="1"/>
            </p:cNvSpPr>
            <p:nvPr/>
          </p:nvSpPr>
          <p:spPr bwMode="auto">
            <a:xfrm>
              <a:off x="864" y="3024"/>
              <a:ext cx="720" cy="23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 dirty="0">
                  <a:solidFill>
                    <a:srgbClr val="000000"/>
                  </a:solidFill>
                  <a:latin typeface="+mj-lt"/>
                </a:rPr>
                <a:t>Chunk 2</a:t>
              </a:r>
              <a:endParaRPr lang="de-AT" sz="18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37" name="Rectangle 37"/>
            <p:cNvSpPr>
              <a:spLocks noChangeArrowheads="1"/>
            </p:cNvSpPr>
            <p:nvPr/>
          </p:nvSpPr>
          <p:spPr bwMode="auto">
            <a:xfrm>
              <a:off x="1283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4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38" name="Group 38"/>
          <p:cNvGrpSpPr>
            <a:grpSpLocks/>
          </p:cNvGrpSpPr>
          <p:nvPr/>
        </p:nvGrpSpPr>
        <p:grpSpPr bwMode="auto">
          <a:xfrm>
            <a:off x="2391508" y="5124797"/>
            <a:ext cx="1055077" cy="752475"/>
            <a:chOff x="1584" y="3024"/>
            <a:chExt cx="720" cy="474"/>
          </a:xfrm>
        </p:grpSpPr>
        <p:sp>
          <p:nvSpPr>
            <p:cNvPr id="947239" name="Text Box 39"/>
            <p:cNvSpPr txBox="1">
              <a:spLocks noChangeArrowheads="1"/>
            </p:cNvSpPr>
            <p:nvPr/>
          </p:nvSpPr>
          <p:spPr bwMode="auto">
            <a:xfrm>
              <a:off x="1584" y="3024"/>
              <a:ext cx="720" cy="23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2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40" name="Rectangle 40"/>
            <p:cNvSpPr>
              <a:spLocks noChangeArrowheads="1"/>
            </p:cNvSpPr>
            <p:nvPr/>
          </p:nvSpPr>
          <p:spPr bwMode="auto">
            <a:xfrm>
              <a:off x="2051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3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41" name="Group 41"/>
          <p:cNvGrpSpPr>
            <a:grpSpLocks/>
          </p:cNvGrpSpPr>
          <p:nvPr/>
        </p:nvGrpSpPr>
        <p:grpSpPr bwMode="auto">
          <a:xfrm>
            <a:off x="3446585" y="5124797"/>
            <a:ext cx="1055077" cy="752475"/>
            <a:chOff x="2304" y="3024"/>
            <a:chExt cx="720" cy="474"/>
          </a:xfrm>
        </p:grpSpPr>
        <p:sp>
          <p:nvSpPr>
            <p:cNvPr id="947242" name="Text Box 42"/>
            <p:cNvSpPr txBox="1">
              <a:spLocks noChangeArrowheads="1"/>
            </p:cNvSpPr>
            <p:nvPr/>
          </p:nvSpPr>
          <p:spPr bwMode="auto">
            <a:xfrm>
              <a:off x="2304" y="3024"/>
              <a:ext cx="720" cy="23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1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43" name="Rectangle 43"/>
            <p:cNvSpPr>
              <a:spLocks noChangeArrowheads="1"/>
            </p:cNvSpPr>
            <p:nvPr/>
          </p:nvSpPr>
          <p:spPr bwMode="auto">
            <a:xfrm>
              <a:off x="2777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2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947244" name="AutoShape 44"/>
          <p:cNvSpPr>
            <a:spLocks noChangeArrowheads="1"/>
          </p:cNvSpPr>
          <p:nvPr/>
        </p:nvSpPr>
        <p:spPr bwMode="auto">
          <a:xfrm>
            <a:off x="1828800" y="4531071"/>
            <a:ext cx="1195754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en-US" sz="1800">
              <a:latin typeface="+mj-lt"/>
            </a:endParaRPr>
          </a:p>
        </p:txBody>
      </p:sp>
      <p:sp>
        <p:nvSpPr>
          <p:cNvPr id="947245" name="Rectangle 45"/>
          <p:cNvSpPr>
            <a:spLocks noChangeArrowheads="1"/>
          </p:cNvSpPr>
          <p:nvPr/>
        </p:nvSpPr>
        <p:spPr bwMode="auto">
          <a:xfrm>
            <a:off x="4617428" y="5247853"/>
            <a:ext cx="1563596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>
                <a:solidFill>
                  <a:srgbClr val="FF0000"/>
                </a:solidFill>
                <a:latin typeface="+mj-lt"/>
              </a:rPr>
              <a:t>TCP receiver</a:t>
            </a:r>
            <a:endParaRPr lang="de-AT" sz="180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947246" name="Group 46"/>
          <p:cNvGrpSpPr>
            <a:grpSpLocks/>
          </p:cNvGrpSpPr>
          <p:nvPr/>
        </p:nvGrpSpPr>
        <p:grpSpPr bwMode="auto">
          <a:xfrm>
            <a:off x="2813538" y="5805264"/>
            <a:ext cx="2768112" cy="371475"/>
            <a:chOff x="1920" y="4070"/>
            <a:chExt cx="1889" cy="234"/>
          </a:xfrm>
        </p:grpSpPr>
        <p:sp>
          <p:nvSpPr>
            <p:cNvPr id="947247" name="Rectangle 47"/>
            <p:cNvSpPr>
              <a:spLocks noChangeArrowheads="1"/>
            </p:cNvSpPr>
            <p:nvPr/>
          </p:nvSpPr>
          <p:spPr bwMode="auto">
            <a:xfrm>
              <a:off x="2256" y="4070"/>
              <a:ext cx="1553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 i="1">
                  <a:solidFill>
                    <a:srgbClr val="FF0000"/>
                  </a:solidFill>
                  <a:latin typeface="+mj-lt"/>
                </a:rPr>
                <a:t>App 1 waits in vain!</a:t>
              </a:r>
              <a:endParaRPr lang="de-AT" sz="1800" i="1">
                <a:solidFill>
                  <a:srgbClr val="FF0000"/>
                </a:solidFill>
                <a:latin typeface="+mj-lt"/>
              </a:endParaRPr>
            </a:p>
          </p:txBody>
        </p:sp>
        <p:pic>
          <p:nvPicPr>
            <p:cNvPr id="947248" name="Picture 4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4080"/>
              <a:ext cx="299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EAFB85E-6575-C0AA-ED0A-62AB63B96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289104"/>
            <a:ext cx="8753473" cy="389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8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Reason</a:t>
            </a:r>
            <a:r>
              <a:rPr lang="de-DE" sz="1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kern="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bytestream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abstraction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1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Solution: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make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app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streams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messages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identifiable</a:t>
            </a:r>
            <a:r>
              <a:rPr lang="de-DE" sz="1800" kern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186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47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47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4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4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47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47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7244" grpId="0" animBg="1"/>
      <p:bldP spid="947245" grpId="0" autoUpdateAnimBg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UDP</a:t>
            </a:r>
            <a:endParaRPr lang="de-AT" dirty="0">
              <a:latin typeface="Calibri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7977" y="4005064"/>
            <a:ext cx="8039100" cy="2664296"/>
          </a:xfrm>
        </p:spPr>
        <p:txBody>
          <a:bodyPr/>
          <a:lstStyle/>
          <a:p>
            <a:pPr eaLnBrk="1" hangingPunct="1"/>
            <a:r>
              <a:rPr lang="de-DE" sz="2000" dirty="0">
                <a:latin typeface="Calibri" charset="0"/>
              </a:rPr>
              <a:t>UDP = IP + 2 </a:t>
            </a:r>
            <a:r>
              <a:rPr lang="de-DE" sz="2000" dirty="0" err="1">
                <a:latin typeface="Calibri" charset="0"/>
              </a:rPr>
              <a:t>features</a:t>
            </a:r>
            <a:r>
              <a:rPr lang="de-DE" sz="2000" dirty="0"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Ports: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identify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communicating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instances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similar</a:t>
            </a:r>
            <a:r>
              <a:rPr lang="de-DE" sz="1800" dirty="0">
                <a:latin typeface="Calibri" charset="0"/>
                <a:ea typeface="ＭＳ Ｐゴシック" charset="0"/>
              </a:rPr>
              <a:t> IP </a:t>
            </a:r>
            <a:r>
              <a:rPr lang="de-DE" sz="1800" dirty="0" err="1">
                <a:latin typeface="Calibri" charset="0"/>
                <a:ea typeface="ＭＳ Ｐゴシック" charset="0"/>
              </a:rPr>
              <a:t>address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>
                <a:latin typeface="Calibri" charset="0"/>
                <a:ea typeface="ＭＳ Ｐゴシック" charset="0"/>
              </a:rPr>
              <a:t>(</a:t>
            </a:r>
            <a:r>
              <a:rPr lang="de-DE" sz="1800" dirty="0" err="1">
                <a:latin typeface="Calibri" charset="0"/>
                <a:ea typeface="ＭＳ Ｐゴシック" charset="0"/>
              </a:rPr>
              <a:t>transport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layer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de-DE" sz="1800" dirty="0" err="1">
                <a:solidFill>
                  <a:srgbClr val="3366FF"/>
                </a:solidFill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:</a:t>
            </a:r>
            <a:r>
              <a:rPr lang="de-DE" sz="1800" dirty="0">
                <a:latin typeface="Calibri" charset="0"/>
                <a:ea typeface="ＭＳ Ｐゴシック" charset="0"/>
              </a:rPr>
              <a:t> Adler-32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covering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whole</a:t>
            </a:r>
            <a:r>
              <a:rPr lang="de-DE" sz="1800" dirty="0">
                <a:latin typeface="Calibri" charset="0"/>
                <a:ea typeface="ＭＳ Ｐゴシック" charset="0"/>
              </a:rPr>
              <a:t> packet</a:t>
            </a:r>
          </a:p>
          <a:p>
            <a:pPr lvl="2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field</a:t>
            </a:r>
            <a:r>
              <a:rPr lang="de-DE" sz="1800" dirty="0">
                <a:latin typeface="Calibri" charset="0"/>
                <a:ea typeface="ＭＳ Ｐゴシック" charset="0"/>
              </a:rPr>
              <a:t> = 0: </a:t>
            </a:r>
            <a:r>
              <a:rPr lang="de-DE" sz="1800" dirty="0" err="1">
                <a:latin typeface="Calibri" charset="0"/>
                <a:ea typeface="ＭＳ Ｐゴシック" charset="0"/>
              </a:rPr>
              <a:t>no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at all</a:t>
            </a:r>
          </a:p>
          <a:p>
            <a:pPr lvl="2" eaLnBrk="1" hangingPunct="1"/>
            <a:endParaRPr lang="de-DE" sz="1800" dirty="0">
              <a:latin typeface="Calibri" charset="0"/>
              <a:ea typeface="ＭＳ Ｐゴシック" charset="0"/>
            </a:endParaRPr>
          </a:p>
          <a:p>
            <a:r>
              <a:rPr lang="de-DE" sz="2000" dirty="0" err="1">
                <a:latin typeface="Calibri" charset="0"/>
              </a:rPr>
              <a:t>Usage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of</a:t>
            </a:r>
            <a:r>
              <a:rPr lang="de-DE" sz="2000" dirty="0">
                <a:latin typeface="Calibri" charset="0"/>
              </a:rPr>
              <a:t> UDP: </a:t>
            </a:r>
            <a:r>
              <a:rPr lang="de-DE" sz="2000" dirty="0" err="1">
                <a:latin typeface="Calibri" charset="0"/>
              </a:rPr>
              <a:t>unreliable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data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transmission</a:t>
            </a:r>
            <a:br>
              <a:rPr lang="de-DE" sz="2000" dirty="0" err="1">
                <a:latin typeface="Calibri" charset="0"/>
              </a:rPr>
            </a:br>
            <a:r>
              <a:rPr lang="de-DE" sz="2000" dirty="0">
                <a:latin typeface="Calibri" charset="0"/>
              </a:rPr>
              <a:t>(DNS, SNMP, real-time </a:t>
            </a:r>
            <a:r>
              <a:rPr lang="de-DE" sz="2000" dirty="0" err="1">
                <a:latin typeface="Calibri" charset="0"/>
              </a:rPr>
              <a:t>streams</a:t>
            </a:r>
            <a:r>
              <a:rPr lang="de-DE" sz="2000" dirty="0">
                <a:latin typeface="Calibri" charset="0"/>
              </a:rPr>
              <a:t>, ..)</a:t>
            </a:r>
            <a:endParaRPr lang="de-AT" sz="2000" dirty="0">
              <a:latin typeface="Calibri" charset="0"/>
            </a:endParaRPr>
          </a:p>
        </p:txBody>
      </p:sp>
      <p:pic>
        <p:nvPicPr>
          <p:cNvPr id="28676" name="Picture 4" descr="6-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60562"/>
            <a:ext cx="8207375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84942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TCP</a:t>
            </a:r>
          </a:p>
          <a:p>
            <a:pPr algn="ctr"/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How it </a:t>
            </a:r>
            <a:r>
              <a:rPr lang="en-US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really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is today.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Skipping the very basic things that you should know from IN2140.</a:t>
            </a:r>
          </a:p>
        </p:txBody>
      </p:sp>
    </p:spTree>
    <p:extLst>
      <p:ext uri="{BB962C8B-B14F-4D97-AF65-F5344CB8AC3E}">
        <p14:creationId xmlns:p14="http://schemas.microsoft.com/office/powerpoint/2010/main" val="633741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alibri" charset="0"/>
              </a:rPr>
              <a:t>The </a:t>
            </a:r>
            <a:r>
              <a:rPr lang="de-DE" dirty="0" err="1">
                <a:latin typeface="Calibri" charset="0"/>
              </a:rPr>
              <a:t>beginning</a:t>
            </a:r>
            <a:r>
              <a:rPr lang="de-DE" dirty="0">
                <a:latin typeface="Calibri" charset="0"/>
              </a:rPr>
              <a:t> (1970s, </a:t>
            </a:r>
            <a:r>
              <a:rPr lang="de-DE" dirty="0" err="1">
                <a:latin typeface="Calibri" charset="0"/>
              </a:rPr>
              <a:t>up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to</a:t>
            </a:r>
            <a:r>
              <a:rPr lang="de-DE" dirty="0">
                <a:latin typeface="Calibri" charset="0"/>
              </a:rPr>
              <a:t> 1981)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8892480" cy="508518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RFC 793, 1981, Jon Postel</a:t>
            </a: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Front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page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"DARPA INTERNET PROGRAM PROTOCOL SPECIFICATION" and "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prepared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Defense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Advanced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Research Projects Agency"</a:t>
            </a: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Goal was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obviously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make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it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super reliable: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85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pages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covering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corner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cases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Robustness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is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bad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thing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complexity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remained</a:t>
            </a:r>
            <a:endParaRPr lang="de-AT" sz="24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Some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things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slightly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obscure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e.g., half-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closed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connections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after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saying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"FIN", host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still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receive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with</a:t>
            </a:r>
            <a:r>
              <a:rPr lang="de-AT" sz="2000" u="sng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000" u="sng" dirty="0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limit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until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other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host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"FIN".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264" y="3284984"/>
            <a:ext cx="5154133" cy="22322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2712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Some old things are best forgotten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608512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Push bit (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Urgent pointer (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Generally, maybe don’t read RFC 793</a:t>
            </a:r>
            <a:r>
              <a:rPr lang="mr-IN" sz="2400" dirty="0">
                <a:latin typeface="Calibri" panose="020F0502020204030204" pitchFamily="34" charset="0"/>
              </a:rPr>
              <a:t>…</a:t>
            </a:r>
            <a:endParaRPr lang="nb-NO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b-NO" sz="2000" b="1" dirty="0">
                <a:latin typeface="Calibri" panose="020F0502020204030204" pitchFamily="34" charset="0"/>
                <a:cs typeface="Calibri" panose="020F0502020204030204" pitchFamily="34" charset="0"/>
              </a:rPr>
              <a:t>RFC 9293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published</a:t>
            </a:r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 in 2022:</a:t>
            </a:r>
            <a:b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"This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document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obsoletes RFC 793, as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as 879, 2873, 6093, 6429, 6528, and 6691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updated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parts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RFC 793. It </a:t>
            </a:r>
            <a:r>
              <a:rPr lang="nb-NO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updates</a:t>
            </a:r>
            <a:r>
              <a:rPr lang="nb-NO" sz="2000" i="1" dirty="0">
                <a:latin typeface="Calibri" panose="020F0502020204030204" pitchFamily="34" charset="0"/>
                <a:cs typeface="Calibri" panose="020F0502020204030204" pitchFamily="34" charset="0"/>
              </a:rPr>
              <a:t> RFC 1122 (..) RFC 5961 (..)»</a:t>
            </a:r>
          </a:p>
          <a:p>
            <a:pPr lvl="1"/>
            <a:endParaRPr lang="nb-NO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Also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consider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: TCP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spec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roadmap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RFC 7414)</a:t>
            </a:r>
          </a:p>
          <a:p>
            <a:pPr lvl="1"/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implementations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diverge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1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de-DE" dirty="0" err="1">
                <a:latin typeface="Calibri" charset="0"/>
              </a:rPr>
              <a:t>Later</a:t>
            </a:r>
            <a:r>
              <a:rPr lang="de-DE" dirty="0">
                <a:latin typeface="Calibri" charset="0"/>
              </a:rPr>
              <a:t> 80‘s, </a:t>
            </a:r>
            <a:r>
              <a:rPr lang="de-DE" dirty="0" err="1">
                <a:latin typeface="Calibri" charset="0"/>
              </a:rPr>
              <a:t>and</a:t>
            </a:r>
            <a:r>
              <a:rPr lang="de-DE" dirty="0">
                <a:latin typeface="Calibri" charset="0"/>
              </a:rPr>
              <a:t> 90‘s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51571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FreeBSD was "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reference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implementation</a:t>
            </a:r>
            <a:endParaRPr lang="de-AT" sz="24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Matches Stevens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book [K.Fall, R. Stevens: TCP/IP Illustrated]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patches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over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were if-clauses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;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later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revamped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Originally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much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written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who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RFCs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(Van Jacobson, Sally Floyd, Mark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Allman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Matt Mathis, ..)</a:t>
            </a: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them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ns-2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simulator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These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guided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design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</a:t>
            </a:r>
          </a:p>
          <a:p>
            <a:pPr lvl="1">
              <a:lnSpc>
                <a:spcPct val="90000"/>
              </a:lnSpc>
            </a:pPr>
            <a:endParaRPr lang="de-AT" sz="18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dirty="0">
                <a:latin typeface="Calibri" charset="0"/>
              </a:rPr>
              <a:t>Van Jacobson "</a:t>
            </a:r>
            <a:r>
              <a:rPr lang="de-AT" sz="2400" dirty="0" err="1">
                <a:latin typeface="Calibri" charset="0"/>
              </a:rPr>
              <a:t>saved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the</a:t>
            </a:r>
            <a:r>
              <a:rPr lang="de-AT" sz="2400" dirty="0">
                <a:latin typeface="Calibri" charset="0"/>
              </a:rPr>
              <a:t> Internet" after </a:t>
            </a:r>
            <a:r>
              <a:rPr lang="de-AT" sz="2400" dirty="0" err="1">
                <a:latin typeface="Calibri" charset="0"/>
              </a:rPr>
              <a:t>congestion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collapse</a:t>
            </a:r>
            <a:r>
              <a:rPr lang="de-AT" sz="2400" dirty="0">
                <a:latin typeface="Calibri" charset="0"/>
              </a:rPr>
              <a:t>, </a:t>
            </a:r>
            <a:r>
              <a:rPr lang="de-AT" sz="2400" dirty="0" err="1">
                <a:latin typeface="Calibri" charset="0"/>
              </a:rPr>
              <a:t>with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code</a:t>
            </a:r>
            <a:r>
              <a:rPr lang="de-AT" sz="2400" dirty="0">
                <a:latin typeface="Calibri" charset="0"/>
              </a:rPr>
              <a:t> + SIGCOMM 1988 </a:t>
            </a:r>
            <a:r>
              <a:rPr lang="de-AT" sz="2400" dirty="0" err="1">
                <a:latin typeface="Calibri" charset="0"/>
              </a:rPr>
              <a:t>paper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about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it</a:t>
            </a:r>
            <a:r>
              <a:rPr lang="de-AT" sz="2400" dirty="0">
                <a:latin typeface="Calibri" charset="0"/>
              </a:rPr>
              <a:t>: </a:t>
            </a:r>
            <a:r>
              <a:rPr lang="de-DE" sz="2400" dirty="0">
                <a:latin typeface="Calibri" charset="0"/>
              </a:rPr>
              <a:t>"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Avoidance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and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DE" sz="2400" dirty="0">
                <a:latin typeface="Calibri" charset="0"/>
              </a:rPr>
              <a:t>"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</a:rPr>
              <a:t>Linux implementation also common and well known in IETF, completely different code (segment-, not byte-based)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Focus of Google (more later)</a:t>
            </a: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72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>
                <a:latin typeface="Calibri" charset="0"/>
              </a:rPr>
              <a:t>Resulting</a:t>
            </a:r>
            <a:r>
              <a:rPr lang="de-DE" dirty="0">
                <a:latin typeface="Calibri" charset="0"/>
              </a:rPr>
              <a:t> IETF </a:t>
            </a:r>
            <a:r>
              <a:rPr lang="de-DE" dirty="0" err="1">
                <a:latin typeface="Calibri" charset="0"/>
              </a:rPr>
              <a:t>view</a:t>
            </a:r>
            <a:endParaRPr lang="de-AT" dirty="0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88840"/>
            <a:ext cx="8219256" cy="4392488"/>
          </a:xfrm>
        </p:spPr>
        <p:txBody>
          <a:bodyPr/>
          <a:lstStyle/>
          <a:p>
            <a:pPr marL="400050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TCP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been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working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long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time, 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careful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making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it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u="sng" dirty="0" err="1">
                <a:solidFill>
                  <a:srgbClr val="0070C0"/>
                </a:solidFill>
                <a:latin typeface="Calibri" charset="0"/>
              </a:rPr>
              <a:t>more</a:t>
            </a:r>
            <a:r>
              <a:rPr lang="de-AT" sz="2000" u="sng" dirty="0">
                <a:solidFill>
                  <a:srgbClr val="0070C0"/>
                </a:solidFill>
                <a:latin typeface="Calibri" charset="0"/>
              </a:rPr>
              <a:t> robust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is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okay</a:t>
            </a:r>
            <a:r>
              <a:rPr lang="de-AT" sz="2000" dirty="0">
                <a:solidFill>
                  <a:schemeClr val="accent2"/>
                </a:solidFill>
                <a:latin typeface="Calibri" charset="0"/>
              </a:rPr>
              <a:t>.</a:t>
            </a:r>
          </a:p>
          <a:p>
            <a:pPr marL="800100" lvl="1">
              <a:lnSpc>
                <a:spcPct val="90000"/>
              </a:lnSpc>
            </a:pPr>
            <a:r>
              <a:rPr lang="de-AT" sz="1800" dirty="0">
                <a:latin typeface="Calibri" charset="0"/>
              </a:rPr>
              <a:t>Note: WG </a:t>
            </a:r>
            <a:r>
              <a:rPr lang="de-AT" sz="1800" dirty="0" err="1">
                <a:latin typeface="Calibri" charset="0"/>
              </a:rPr>
              <a:t>is</a:t>
            </a:r>
            <a:r>
              <a:rPr lang="de-AT" sz="1800" dirty="0">
                <a:latin typeface="Calibri" charset="0"/>
              </a:rPr>
              <a:t> </a:t>
            </a:r>
            <a:r>
              <a:rPr lang="de-AT" sz="1800" dirty="0" err="1">
                <a:latin typeface="Calibri" charset="0"/>
              </a:rPr>
              <a:t>called</a:t>
            </a:r>
            <a:r>
              <a:rPr lang="de-AT" sz="1800" dirty="0">
                <a:latin typeface="Calibri" charset="0"/>
              </a:rPr>
              <a:t> </a:t>
            </a:r>
            <a:r>
              <a:rPr lang="de-AT" sz="1800" dirty="0">
                <a:solidFill>
                  <a:srgbClr val="7030A0"/>
                </a:solidFill>
                <a:latin typeface="Calibri" charset="0"/>
              </a:rPr>
              <a:t>"TCP Maintenance and Minor </a:t>
            </a:r>
            <a:r>
              <a:rPr lang="de-AT" sz="1800" dirty="0" err="1">
                <a:solidFill>
                  <a:srgbClr val="7030A0"/>
                </a:solidFill>
                <a:latin typeface="Calibri" charset="0"/>
              </a:rPr>
              <a:t>Extensions</a:t>
            </a:r>
            <a:r>
              <a:rPr lang="de-AT" sz="1800" dirty="0">
                <a:solidFill>
                  <a:srgbClr val="7030A0"/>
                </a:solidFill>
                <a:latin typeface="Calibri" charset="0"/>
              </a:rPr>
              <a:t> (TCPM)“</a:t>
            </a:r>
          </a:p>
          <a:p>
            <a:pPr marL="800100" lvl="1">
              <a:lnSpc>
                <a:spcPct val="90000"/>
              </a:lnSpc>
            </a:pP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...and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careful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about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particular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.</a:t>
            </a:r>
          </a:p>
          <a:p>
            <a:pPr marL="400050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marL="400050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Our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early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heroes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did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great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job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break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their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rules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congestion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control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principles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ACK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clocking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 ("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conservation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packets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"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principle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Timeout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means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that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network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is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empty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endParaRPr lang="de-AT" sz="1800" dirty="0">
              <a:solidFill>
                <a:srgbClr val="000000"/>
              </a:solidFill>
              <a:latin typeface="Calibri" charset="0"/>
            </a:endParaRPr>
          </a:p>
          <a:p>
            <a:pPr marL="400050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But,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note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tries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stay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meaningful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marL="800100"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Voluntary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have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"Internet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police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"</a:t>
            </a:r>
          </a:p>
          <a:p>
            <a:pPr marL="800100"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should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happy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companies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such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Google (in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case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TCP)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keep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coming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tell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us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what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do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6804248" y="4653136"/>
            <a:ext cx="1584176" cy="792088"/>
          </a:xfrm>
          <a:prstGeom prst="wedgeRectCallout">
            <a:avLst>
              <a:gd name="adj1" fmla="val -51809"/>
              <a:gd name="adj2" fmla="val -7667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Keep them in mind</a:t>
            </a:r>
          </a:p>
        </p:txBody>
      </p:sp>
    </p:spTree>
    <p:extLst>
      <p:ext uri="{BB962C8B-B14F-4D97-AF65-F5344CB8AC3E}">
        <p14:creationId xmlns:p14="http://schemas.microsoft.com/office/powerpoint/2010/main" val="1966056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TCP Header</a:t>
            </a:r>
            <a:endParaRPr lang="de-AT" dirty="0">
              <a:latin typeface="Calibri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4956448"/>
            <a:ext cx="8640960" cy="17849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dirty="0">
                <a:latin typeface="Calibri" charset="0"/>
              </a:rPr>
              <a:t>Flags </a:t>
            </a:r>
            <a:r>
              <a:rPr lang="de-DE" sz="2000" dirty="0" err="1">
                <a:latin typeface="Calibri" charset="0"/>
              </a:rPr>
              <a:t>indicate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connection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setup</a:t>
            </a:r>
            <a:r>
              <a:rPr lang="de-DE" sz="2000" dirty="0">
                <a:latin typeface="Calibri" charset="0"/>
              </a:rPr>
              <a:t>/</a:t>
            </a:r>
            <a:r>
              <a:rPr lang="de-DE" sz="2000" dirty="0" err="1">
                <a:latin typeface="Calibri" charset="0"/>
              </a:rPr>
              <a:t>teardown</a:t>
            </a:r>
            <a:r>
              <a:rPr lang="de-DE" sz="2000" dirty="0">
                <a:latin typeface="Calibri" charset="0"/>
              </a:rPr>
              <a:t>, ACK, ..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If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no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data</a:t>
            </a:r>
            <a:r>
              <a:rPr lang="de-DE" sz="2000" dirty="0">
                <a:latin typeface="Calibri" charset="0"/>
              </a:rPr>
              <a:t>: packet </a:t>
            </a:r>
            <a:r>
              <a:rPr lang="de-DE" sz="2000" dirty="0" err="1">
                <a:latin typeface="Calibri" charset="0"/>
              </a:rPr>
              <a:t>is</a:t>
            </a:r>
            <a:r>
              <a:rPr lang="de-DE" sz="2000" dirty="0">
                <a:latin typeface="Calibri" charset="0"/>
              </a:rPr>
              <a:t> just an ACK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Window</a:t>
            </a:r>
            <a:r>
              <a:rPr lang="de-DE" sz="2000" dirty="0">
                <a:latin typeface="Calibri" charset="0"/>
              </a:rPr>
              <a:t> = </a:t>
            </a:r>
            <a:r>
              <a:rPr lang="de-DE" sz="2000" dirty="0" err="1">
                <a:latin typeface="Calibri" charset="0"/>
              </a:rPr>
              <a:t>advertised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window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from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receiver</a:t>
            </a:r>
            <a:r>
              <a:rPr lang="de-DE" sz="2000" dirty="0">
                <a:latin typeface="Calibri" charset="0"/>
              </a:rPr>
              <a:t> (</a:t>
            </a:r>
            <a:r>
              <a:rPr lang="de-DE" sz="2000" dirty="0" err="1">
                <a:latin typeface="Calibri" charset="0"/>
              </a:rPr>
              <a:t>flow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control</a:t>
            </a:r>
            <a:r>
              <a:rPr lang="de-DE" sz="2000" dirty="0">
                <a:latin typeface="Calibri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 dirty="0">
                <a:latin typeface="Calibri" charset="0"/>
                <a:ea typeface="ＭＳ Ｐゴシック" charset="0"/>
              </a:rPr>
              <a:t>Field </a:t>
            </a:r>
            <a:r>
              <a:rPr lang="de-AT" sz="1800" dirty="0" err="1">
                <a:latin typeface="Calibri" charset="0"/>
                <a:ea typeface="ＭＳ Ｐゴシック" charset="0"/>
              </a:rPr>
              <a:t>size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limits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sending</a:t>
            </a:r>
            <a:r>
              <a:rPr lang="de-AT" sz="1800" dirty="0">
                <a:latin typeface="Calibri" charset="0"/>
                <a:ea typeface="ＭＳ Ｐゴシック" charset="0"/>
              </a:rPr>
              <a:t> rate in </a:t>
            </a:r>
            <a:r>
              <a:rPr lang="de-AT" sz="1800" dirty="0" err="1">
                <a:latin typeface="Calibri" charset="0"/>
                <a:ea typeface="ＭＳ Ｐゴシック" charset="0"/>
              </a:rPr>
              <a:t>today‘s</a:t>
            </a:r>
            <a:r>
              <a:rPr lang="de-AT" sz="1800" dirty="0">
                <a:latin typeface="Calibri" charset="0"/>
                <a:ea typeface="ＭＳ Ｐゴシック" charset="0"/>
              </a:rPr>
              <a:t> high </a:t>
            </a:r>
            <a:r>
              <a:rPr lang="de-AT" sz="1800" dirty="0" err="1">
                <a:latin typeface="Calibri" charset="0"/>
                <a:ea typeface="ＭＳ Ｐゴシック" charset="0"/>
              </a:rPr>
              <a:t>speed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environments</a:t>
            </a:r>
            <a:r>
              <a:rPr lang="de-AT" sz="1800" dirty="0">
                <a:latin typeface="Calibri" charset="0"/>
                <a:ea typeface="ＭＳ Ｐゴシック" charset="0"/>
              </a:rPr>
              <a:t>; </a:t>
            </a:r>
            <a:r>
              <a:rPr lang="de-AT" sz="1800" dirty="0" err="1">
                <a:latin typeface="Calibri" charset="0"/>
                <a:ea typeface="ＭＳ Ｐゴシック" charset="0"/>
              </a:rPr>
              <a:t>solution</a:t>
            </a:r>
            <a:r>
              <a:rPr lang="de-AT" sz="1800" dirty="0">
                <a:latin typeface="Calibri" charset="0"/>
                <a:ea typeface="ＭＳ Ｐゴシック" charset="0"/>
              </a:rPr>
              <a:t>:</a:t>
            </a:r>
            <a:br>
              <a:rPr lang="de-AT" sz="1800" dirty="0">
                <a:latin typeface="Calibri" charset="0"/>
                <a:ea typeface="ＭＳ Ｐゴシック" charset="0"/>
              </a:rPr>
            </a:br>
            <a:r>
              <a:rPr lang="de-AT" sz="1800" dirty="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Window</a:t>
            </a:r>
            <a:r>
              <a:rPr lang="de-AT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Scaling</a:t>
            </a:r>
            <a:r>
              <a:rPr lang="de-AT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Option</a:t>
            </a:r>
            <a:r>
              <a:rPr lang="de-AT" sz="1800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 dirty="0">
                <a:latin typeface="Calibri" charset="0"/>
                <a:ea typeface="ＭＳ Ｐゴシック" charset="0"/>
              </a:rPr>
              <a:t>– </a:t>
            </a:r>
            <a:r>
              <a:rPr lang="de-AT" sz="1800" dirty="0" err="1">
                <a:latin typeface="Calibri" charset="0"/>
                <a:ea typeface="ＭＳ Ｐゴシック" charset="0"/>
              </a:rPr>
              <a:t>both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sides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agree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to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left</a:t>
            </a:r>
            <a:r>
              <a:rPr lang="de-AT" sz="1800" dirty="0">
                <a:latin typeface="Calibri" charset="0"/>
                <a:ea typeface="ＭＳ Ｐゴシック" charset="0"/>
              </a:rPr>
              <a:t>-shift </a:t>
            </a:r>
            <a:r>
              <a:rPr lang="de-AT" sz="1800" dirty="0" err="1">
                <a:latin typeface="Calibri" charset="0"/>
                <a:ea typeface="ＭＳ Ｐゴシック" charset="0"/>
              </a:rPr>
              <a:t>the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window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value</a:t>
            </a:r>
            <a:r>
              <a:rPr lang="de-AT" sz="1800" dirty="0">
                <a:latin typeface="Calibri" charset="0"/>
                <a:ea typeface="ＭＳ Ｐゴシック" charset="0"/>
              </a:rPr>
              <a:t> </a:t>
            </a:r>
            <a:r>
              <a:rPr lang="de-AT" sz="1800" dirty="0" err="1">
                <a:latin typeface="Calibri" charset="0"/>
                <a:ea typeface="ＭＳ Ｐゴシック" charset="0"/>
              </a:rPr>
              <a:t>by</a:t>
            </a:r>
            <a:r>
              <a:rPr lang="de-AT" sz="1800" dirty="0">
                <a:latin typeface="Calibri" charset="0"/>
                <a:ea typeface="ＭＳ Ｐゴシック" charset="0"/>
              </a:rPr>
              <a:t> N </a:t>
            </a:r>
            <a:r>
              <a:rPr lang="de-AT" sz="1800" dirty="0" err="1">
                <a:latin typeface="Calibri" charset="0"/>
                <a:ea typeface="ＭＳ Ｐゴシック" charset="0"/>
              </a:rPr>
              <a:t>bit</a:t>
            </a:r>
            <a:endParaRPr lang="de-AT" sz="1800" dirty="0">
              <a:latin typeface="Calibri" charset="0"/>
              <a:ea typeface="ＭＳ Ｐゴシック" charset="0"/>
            </a:endParaRPr>
          </a:p>
        </p:txBody>
      </p:sp>
      <p:pic>
        <p:nvPicPr>
          <p:cNvPr id="30724" name="Picture 4" descr="3_1-tcp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5352"/>
            <a:ext cx="84089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70528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importance of Window Scaling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" y="5184576"/>
            <a:ext cx="8579296" cy="1556792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2007 measurements with Linux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TCP BIC vs. TCP-Reno competition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OSes gradually increase factor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SIGCOMM 2017 QUIC paper: 4.6%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rwnd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-limited TCP connections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48" y="1869992"/>
            <a:ext cx="3988172" cy="28963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420" y="1797481"/>
            <a:ext cx="4104880" cy="3128284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07704" y="4800641"/>
            <a:ext cx="2232248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kern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 testbed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48064" y="4870322"/>
            <a:ext cx="3168352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ker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PlanetLab</a:t>
            </a:r>
            <a:br>
              <a:rPr lang="en-US" sz="1800" ker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ker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(Austria =&gt; Brazil)</a:t>
            </a:r>
          </a:p>
        </p:txBody>
      </p:sp>
    </p:spTree>
    <p:extLst>
      <p:ext uri="{BB962C8B-B14F-4D97-AF65-F5344CB8AC3E}">
        <p14:creationId xmlns:p14="http://schemas.microsoft.com/office/powerpoint/2010/main" val="1474396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Error </a:t>
            </a:r>
            <a:r>
              <a:rPr lang="de-DE" dirty="0" err="1">
                <a:latin typeface="Calibri" charset="0"/>
              </a:rPr>
              <a:t>control</a:t>
            </a:r>
            <a:r>
              <a:rPr lang="de-DE" dirty="0">
                <a:latin typeface="Calibri" charset="0"/>
              </a:rPr>
              <a:t>: </a:t>
            </a:r>
            <a:r>
              <a:rPr lang="de-DE" dirty="0" err="1">
                <a:latin typeface="Calibri" charset="0"/>
              </a:rPr>
              <a:t>Acknowledgement</a:t>
            </a:r>
            <a:endParaRPr lang="de-DE" dirty="0">
              <a:latin typeface="Calibri" charset="0"/>
            </a:endParaRP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23528" y="1879376"/>
            <a:ext cx="8496944" cy="48619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 (“positive”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Acknowledgement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)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serves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multiple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purposes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sender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throw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away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copy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of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held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time-out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cancelled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msg-number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re-used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are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cumulative</a:t>
            </a:r>
            <a:endParaRPr lang="de-DE" sz="2000" dirty="0">
              <a:solidFill>
                <a:srgbClr val="0070C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ACK </a:t>
            </a:r>
            <a:r>
              <a:rPr lang="de-DE" sz="1800" i="1" dirty="0" err="1">
                <a:latin typeface="Calibri" charset="0"/>
                <a:ea typeface="ＭＳ Ｐゴシック" charset="0"/>
              </a:rPr>
              <a:t>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acknowledges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everything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up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i="1" dirty="0">
                <a:latin typeface="Calibri" charset="0"/>
                <a:ea typeface="ＭＳ Ｐゴシック" charset="0"/>
              </a:rPr>
              <a:t>n-1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solidFill>
                <a:srgbClr val="0000FF"/>
              </a:solidFill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should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delayed</a:t>
            </a:r>
            <a:r>
              <a:rPr lang="de-DE" sz="2000" i="1" dirty="0">
                <a:latin typeface="Calibri" charset="0"/>
              </a:rPr>
              <a:t> (</a:t>
            </a:r>
            <a:r>
              <a:rPr lang="de-DE" sz="2000" i="1" dirty="0" err="1">
                <a:latin typeface="Calibri" charset="0"/>
              </a:rPr>
              <a:t>except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when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sending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duplicates</a:t>
            </a:r>
            <a:r>
              <a:rPr lang="de-DE" sz="2000" i="1" dirty="0">
                <a:latin typeface="Calibri" charset="0"/>
              </a:rPr>
              <a:t> </a:t>
            </a:r>
            <a:r>
              <a:rPr lang="mr-IN" sz="2000" i="1" dirty="0">
                <a:latin typeface="Calibri" charset="0"/>
              </a:rPr>
              <a:t>–</a:t>
            </a:r>
            <a:r>
              <a:rPr lang="nb-NO" sz="2000" i="1" dirty="0">
                <a:latin typeface="Calibri" charset="0"/>
              </a:rPr>
              <a:t> </a:t>
            </a:r>
            <a:r>
              <a:rPr lang="nb-NO" sz="2000" i="1" dirty="0" err="1">
                <a:latin typeface="Calibri" charset="0"/>
              </a:rPr>
              <a:t>why</a:t>
            </a:r>
            <a:r>
              <a:rPr lang="nb-NO" sz="2000" i="1" dirty="0">
                <a:latin typeface="Calibri" charset="0"/>
              </a:rPr>
              <a:t>? </a:t>
            </a:r>
            <a:r>
              <a:rPr lang="de-DE" sz="2000" i="1" dirty="0" err="1">
                <a:solidFill>
                  <a:srgbClr val="FF0000"/>
                </a:solidFill>
                <a:latin typeface="Calibri" charset="0"/>
              </a:rPr>
              <a:t>later</a:t>
            </a:r>
            <a:r>
              <a:rPr lang="de-DE" sz="2000" i="1" dirty="0">
                <a:solidFill>
                  <a:srgbClr val="FF0000"/>
                </a:solidFill>
                <a:latin typeface="Calibri" charset="0"/>
              </a:rPr>
              <a:t>!</a:t>
            </a:r>
            <a:r>
              <a:rPr lang="de-DE" sz="2000" i="1" dirty="0">
                <a:latin typeface="Calibri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TCP ACKs </a:t>
            </a:r>
            <a:r>
              <a:rPr lang="de-DE" sz="1800" dirty="0" err="1">
                <a:latin typeface="Calibri" charset="0"/>
                <a:ea typeface="ＭＳ Ｐゴシック" charset="0"/>
              </a:rPr>
              <a:t>are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unreliable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dropping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one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does</a:t>
            </a:r>
            <a:r>
              <a:rPr lang="de-DE" sz="1800" dirty="0">
                <a:latin typeface="Calibri" charset="0"/>
                <a:ea typeface="ＭＳ Ｐゴシック" charset="0"/>
              </a:rPr>
              <a:t> not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cause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much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harm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Enough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1 ACK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2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latin typeface="Calibri" charset="0"/>
                <a:ea typeface="ＭＳ Ｐゴシック" charset="0"/>
              </a:rPr>
              <a:t>, </a:t>
            </a:r>
            <a:r>
              <a:rPr lang="de-DE" sz="1800" dirty="0" err="1">
                <a:latin typeface="Calibri" charset="0"/>
                <a:ea typeface="ＭＳ Ｐゴシック" charset="0"/>
              </a:rPr>
              <a:t>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at</a:t>
            </a:r>
            <a:r>
              <a:rPr lang="de-DE" sz="1800" dirty="0">
                <a:latin typeface="Calibri" charset="0"/>
                <a:ea typeface="ＭＳ Ｐゴシック" charset="0"/>
              </a:rPr>
              <a:t> least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500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 (</a:t>
            </a:r>
            <a:r>
              <a:rPr lang="de-DE" sz="1800" dirty="0" err="1">
                <a:latin typeface="Calibri" charset="0"/>
                <a:ea typeface="ＭＳ Ｐゴシック" charset="0"/>
              </a:rPr>
              <a:t>often</a:t>
            </a:r>
            <a:r>
              <a:rPr lang="de-DE" sz="1800" dirty="0">
                <a:latin typeface="Calibri" charset="0"/>
                <a:ea typeface="ＭＳ Ｐゴシック" charset="0"/>
              </a:rPr>
              <a:t>: 200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counts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bytes</a:t>
            </a:r>
            <a:r>
              <a:rPr lang="de-DE" sz="2000" dirty="0">
                <a:latin typeface="Calibri" charset="0"/>
              </a:rPr>
              <a:t>; ACK </a:t>
            </a:r>
            <a:r>
              <a:rPr lang="de-DE" sz="2000" dirty="0" err="1">
                <a:latin typeface="Calibri" charset="0"/>
              </a:rPr>
              <a:t>carries</a:t>
            </a:r>
            <a:r>
              <a:rPr lang="de-DE" sz="2000" dirty="0">
                <a:latin typeface="Calibri" charset="0"/>
              </a:rPr>
              <a:t> “</a:t>
            </a:r>
            <a:r>
              <a:rPr lang="de-DE" sz="2000" dirty="0" err="1">
                <a:latin typeface="Calibri" charset="0"/>
              </a:rPr>
              <a:t>next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expected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byte</a:t>
            </a:r>
            <a:r>
              <a:rPr lang="de-DE" sz="2000" dirty="0">
                <a:latin typeface="Calibri" charset="0"/>
              </a:rPr>
              <a:t>“ (#+1)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Sender </a:t>
            </a:r>
            <a:r>
              <a:rPr lang="de-DE" sz="1800" dirty="0" err="1">
                <a:latin typeface="Calibri" charset="0"/>
              </a:rPr>
              <a:t>sends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them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as</a:t>
            </a:r>
            <a:r>
              <a:rPr lang="de-DE" sz="1800" dirty="0">
                <a:latin typeface="Calibri" charset="0"/>
              </a:rPr>
              <a:t> "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", </a:t>
            </a:r>
            <a:r>
              <a:rPr lang="de-DE" sz="1800" dirty="0" err="1">
                <a:latin typeface="Calibri" charset="0"/>
              </a:rPr>
              <a:t>ideally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of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size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>
                <a:solidFill>
                  <a:srgbClr val="0070C0"/>
                </a:solidFill>
                <a:latin typeface="Calibri" charset="0"/>
              </a:rPr>
              <a:t>SMSS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Nagle </a:t>
            </a:r>
            <a:r>
              <a:rPr lang="de-DE" sz="1800" dirty="0" err="1">
                <a:latin typeface="Calibri" charset="0"/>
              </a:rPr>
              <a:t>algorithm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delays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to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collect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bytes</a:t>
            </a:r>
            <a:r>
              <a:rPr lang="de-DE" sz="1800" dirty="0">
                <a:latin typeface="Calibri" charset="0"/>
              </a:rPr>
              <a:t> &amp; </a:t>
            </a:r>
            <a:r>
              <a:rPr lang="de-DE" sz="1800" dirty="0" err="1">
                <a:latin typeface="Calibri" charset="0"/>
              </a:rPr>
              <a:t>avoid</a:t>
            </a:r>
            <a:br>
              <a:rPr lang="de-DE" sz="1800" dirty="0">
                <a:latin typeface="Calibri" charset="0"/>
              </a:rPr>
            </a:b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tiny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 (</a:t>
            </a:r>
            <a:r>
              <a:rPr lang="de-DE" sz="1800" dirty="0" err="1">
                <a:latin typeface="Calibri" charset="0"/>
              </a:rPr>
              <a:t>can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disabled</a:t>
            </a:r>
            <a:r>
              <a:rPr lang="de-DE" sz="1800" dirty="0">
                <a:latin typeface="Calibri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chemeClr val="accent2"/>
              </a:solidFill>
              <a:latin typeface="Calibri" charset="0"/>
            </a:endParaRPr>
          </a:p>
        </p:txBody>
      </p:sp>
      <p:sp>
        <p:nvSpPr>
          <p:cNvPr id="4" name="Rectangular Callout 3"/>
          <p:cNvSpPr/>
          <p:nvPr/>
        </p:nvSpPr>
        <p:spPr bwMode="auto">
          <a:xfrm>
            <a:off x="6876256" y="5373216"/>
            <a:ext cx="1872208" cy="1340768"/>
          </a:xfrm>
          <a:prstGeom prst="wedgeRectCallout">
            <a:avLst>
              <a:gd name="adj1" fmla="val 3262"/>
              <a:gd name="adj2" fmla="val 248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Following slides: segment numbers for simplicity (imagine 1-byte segments)</a:t>
            </a:r>
          </a:p>
        </p:txBody>
      </p:sp>
    </p:spTree>
    <p:extLst>
      <p:ext uri="{BB962C8B-B14F-4D97-AF65-F5344CB8AC3E}">
        <p14:creationId xmlns:p14="http://schemas.microsoft.com/office/powerpoint/2010/main" val="3780484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Error control: Timeout</a:t>
            </a:r>
            <a:endParaRPr lang="de-AT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86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467544" y="1868760"/>
            <a:ext cx="8178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Go-Back-N behavior</a:t>
            </a:r>
            <a:r>
              <a:rPr lang="de-DE" sz="18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>
                <a:latin typeface="Calibri" panose="020F0502020204030204" pitchFamily="34" charset="0"/>
                <a:cs typeface="Calibri" panose="020F0502020204030204" pitchFamily="34" charset="0"/>
              </a:rPr>
              <a:t>in response to timeout</a:t>
            </a:r>
          </a:p>
          <a:p>
            <a:pPr eaLnBrk="1" hangingPunct="1">
              <a:lnSpc>
                <a:spcPct val="90000"/>
              </a:lnSpc>
            </a:pPr>
            <a:endParaRPr lang="de-DE" sz="180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Retransmit Timeout (RTO)</a:t>
            </a:r>
            <a:r>
              <a:rPr lang="de-DE" sz="18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>
                <a:latin typeface="Calibri" panose="020F0502020204030204" pitchFamily="34" charset="0"/>
                <a:cs typeface="Calibri" panose="020F0502020204030204" pitchFamily="34" charset="0"/>
              </a:rPr>
              <a:t>timer value difficult to determine:</a:t>
            </a:r>
          </a:p>
          <a:p>
            <a:pPr lvl="1">
              <a:lnSpc>
                <a:spcPct val="90000"/>
              </a:lnSpc>
            </a:pPr>
            <a:r>
              <a:rPr lang="de-DE" sz="160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too long </a:t>
            </a:r>
            <a:r>
              <a:rPr lang="en-US" sz="160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</a:t>
            </a:r>
            <a:r>
              <a:rPr lang="de-DE" sz="160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bad in case of msg-loss; too short </a:t>
            </a:r>
            <a:r>
              <a:rPr lang="en-US" sz="160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</a:t>
            </a:r>
            <a:r>
              <a:rPr lang="de-DE" sz="160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risk of false alarms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General consensus: too short is worse than too long; use conservative estimate</a:t>
            </a:r>
          </a:p>
          <a:p>
            <a:pPr lvl="1" eaLnBrk="1" hangingPunct="1">
              <a:lnSpc>
                <a:spcPct val="90000"/>
              </a:lnSpc>
            </a:pPr>
            <a:endParaRPr lang="de-DE" sz="1600"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panose="020F0502020204030204" pitchFamily="34" charset="0"/>
                <a:cs typeface="Calibri" panose="020F0502020204030204" pitchFamily="34" charset="0"/>
              </a:rPr>
              <a:t>Calculation: measure RTT (Seg# ... ACK#) , then:</a:t>
            </a:r>
            <a:br>
              <a:rPr lang="de-DE" sz="18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>
                <a:latin typeface="Calibri" panose="020F0502020204030204" pitchFamily="34" charset="0"/>
                <a:cs typeface="Calibri" panose="020F0502020204030204" pitchFamily="34" charset="0"/>
              </a:rPr>
              <a:t>original suggestion in RFC 793: </a:t>
            </a:r>
            <a:r>
              <a:rPr lang="de-DE" sz="18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Exponentially Weighed Moving Average (EWMA)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SRTT = (1-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) SRTT + 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RTO = min(UBOUND, max(LBOUND, 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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* SRTT))</a:t>
            </a:r>
          </a:p>
          <a:p>
            <a:pPr lvl="1" eaLnBrk="1" hangingPunct="1">
              <a:lnSpc>
                <a:spcPct val="90000"/>
              </a:lnSpc>
            </a:pPr>
            <a:endParaRPr lang="de-DE" sz="1600">
              <a:solidFill>
                <a:schemeClr val="tx2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panose="020F0502020204030204" pitchFamily="34" charset="0"/>
                <a:cs typeface="Calibri" panose="020F0502020204030204" pitchFamily="34" charset="0"/>
              </a:rPr>
              <a:t>Depending on variation, result may be too small or too large; thus, final algorithm includes variation (approximated via mean deviation)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SRTT = (1-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) SRTT + 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</a:t>
            </a:r>
            <a:r>
              <a:rPr lang="de-AT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= (1 - 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</a:t>
            </a:r>
            <a:r>
              <a:rPr lang="de-AT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) * </a:t>
            </a:r>
            <a:r>
              <a:rPr lang="de-AT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</a:t>
            </a:r>
            <a:r>
              <a:rPr lang="de-AT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+ </a:t>
            </a:r>
            <a:r>
              <a:rPr lang="de-DE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</a:t>
            </a:r>
            <a:r>
              <a:rPr lang="de-AT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* [SRTT - RTT]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RTO = SRTT + 4 * </a:t>
            </a:r>
            <a:r>
              <a:rPr lang="de-AT" sz="160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  <a:sym typeface="Symbol" charset="0"/>
              </a:rPr>
              <a:t>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4644008" y="5805264"/>
            <a:ext cx="1872208" cy="648072"/>
          </a:xfrm>
          <a:prstGeom prst="wedgeRectCallout">
            <a:avLst>
              <a:gd name="adj1" fmla="val -76837"/>
              <a:gd name="adj2" fmla="val -2780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That's not how Linux does it</a:t>
            </a: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95A36056-FD86-2646-AAC7-D20AFB28D146}"/>
              </a:ext>
            </a:extLst>
          </p:cNvPr>
          <p:cNvSpPr/>
          <p:nvPr/>
        </p:nvSpPr>
        <p:spPr bwMode="auto">
          <a:xfrm>
            <a:off x="5148064" y="980728"/>
            <a:ext cx="3816424" cy="1008112"/>
          </a:xfrm>
          <a:prstGeom prst="wedgeRectCallout">
            <a:avLst>
              <a:gd name="adj1" fmla="val -67139"/>
              <a:gd name="adj2" fmla="val -2024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Remember: that's the first congestion signal.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Back to square 1 (SS from </a:t>
            </a:r>
            <a:r>
              <a:rPr kumimoji="0" lang="en-US" sz="18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=1).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29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RTO </a:t>
            </a:r>
            <a:r>
              <a:rPr lang="de-DE" dirty="0" err="1">
                <a:latin typeface="Calibri" charset="0"/>
              </a:rPr>
              <a:t>calculation</a:t>
            </a:r>
            <a:endParaRPr lang="de-AT" dirty="0">
              <a:latin typeface="Calibri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19256" cy="5112568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de-DE" sz="1600" dirty="0">
              <a:solidFill>
                <a:schemeClr val="tx2"/>
              </a:solidFill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  <a:sym typeface="Symbol" charset="0"/>
              </a:rPr>
              <a:t>Problem: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retransmission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ambiguity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Segment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no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received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Incoming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#2: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tell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whether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original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was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ACKed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Thus,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reliably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RTO!</a:t>
            </a: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1 [Karn/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Partridge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]: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ignore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RTT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values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retransmits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Problem: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especially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important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loss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occurs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theorem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suggests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should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taken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often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2: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Timestamps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option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Sender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writes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into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packet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Receiver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reflects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arrives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RTT =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time) -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carried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in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Problems: additional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space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historical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facilitates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NAT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detection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Note: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because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of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how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RTO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is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calculated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, not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much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gain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than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once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per RTT</a:t>
            </a:r>
            <a:endParaRPr lang="de-AT" sz="1800" dirty="0">
              <a:solidFill>
                <a:srgbClr val="7030A0"/>
              </a:solidFill>
              <a:latin typeface="Calibri" charset="0"/>
              <a:ea typeface="ＭＳ Ｐゴシック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2958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Fast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Retransmit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/ Fast Recovery (FR/FR) (Reno)</a:t>
            </a:r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13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41176" y="1700808"/>
            <a:ext cx="8902824" cy="515719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Reasoning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restart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assume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network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de-DE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similar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incoming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ACKs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indicate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packets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arrive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receiver</a:t>
            </a:r>
            <a:r>
              <a:rPr lang="de-DE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Thus, slow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reaction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conservative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sz="16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Upon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reception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third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duplicate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CK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b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FlightSize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/2</a:t>
            </a:r>
            <a:br>
              <a:rPr lang="de-DE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Retransmit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lost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(fast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retransmit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3*SMSS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inflates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network and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receiver</a:t>
            </a:r>
            <a:b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buffered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additional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ACK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received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+= SMSS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inflates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additional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b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network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Transmit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allowed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rwnd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Upon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reception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ACK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acknowledges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(“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full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ACK“):</a:t>
            </a:r>
            <a:b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deflat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A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</a:t>
            </a:r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A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3759200" cy="3136900"/>
          </a:xfrm>
          <a:prstGeom prst="rect">
            <a:avLst/>
          </a:prstGeom>
        </p:spPr>
      </p:pic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7602685" y="5157192"/>
            <a:ext cx="1120775" cy="330200"/>
          </a:xfrm>
          <a:prstGeom prst="wedgeRectCallout">
            <a:avLst>
              <a:gd name="adj1" fmla="val -104605"/>
              <a:gd name="adj2" fmla="val -26340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>
                <a:latin typeface="Calibri" panose="020F0502020204030204" pitchFamily="34" charset="0"/>
                <a:cs typeface="Calibri" panose="020F0502020204030204" pitchFamily="34" charset="0"/>
              </a:rPr>
              <a:t>Slow Start</a:t>
            </a:r>
            <a:endParaRPr lang="de-AT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7866561" y="2132856"/>
            <a:ext cx="1249363" cy="528638"/>
          </a:xfrm>
          <a:prstGeom prst="wedgeRectCallout">
            <a:avLst>
              <a:gd name="adj1" fmla="val -1898"/>
              <a:gd name="adj2" fmla="val 1617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>
                <a:latin typeface="Calibri" panose="020F0502020204030204" pitchFamily="34" charset="0"/>
                <a:cs typeface="Calibri" panose="020F0502020204030204" pitchFamily="34" charset="0"/>
              </a:rPr>
              <a:t>Congestion</a:t>
            </a:r>
            <a:r>
              <a:rPr lang="de-DE" sz="16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err="1">
                <a:latin typeface="Calibri" panose="020F0502020204030204" pitchFamily="34" charset="0"/>
                <a:cs typeface="Calibri" panose="020F0502020204030204" pitchFamily="34" charset="0"/>
              </a:rPr>
              <a:t>Avoidance</a:t>
            </a:r>
            <a:endParaRPr lang="de-AT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6012160" y="2348880"/>
            <a:ext cx="1249363" cy="576064"/>
          </a:xfrm>
          <a:prstGeom prst="wedgeRectCallout">
            <a:avLst>
              <a:gd name="adj1" fmla="val 62133"/>
              <a:gd name="adj2" fmla="val 13845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>
                <a:latin typeface="Calibri" panose="020F0502020204030204" pitchFamily="34" charset="0"/>
                <a:cs typeface="Calibri" panose="020F0502020204030204" pitchFamily="34" charset="0"/>
              </a:rPr>
              <a:t>Congestion</a:t>
            </a:r>
            <a:r>
              <a:rPr lang="de-DE" sz="16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600" err="1">
                <a:latin typeface="Calibri" panose="020F0502020204030204" pitchFamily="34" charset="0"/>
                <a:cs typeface="Calibri" panose="020F0502020204030204" pitchFamily="34" charset="0"/>
              </a:rPr>
              <a:t>Avoidance</a:t>
            </a:r>
            <a:endParaRPr lang="de-AT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932040" y="2924944"/>
            <a:ext cx="1120775" cy="330200"/>
          </a:xfrm>
          <a:prstGeom prst="wedgeRectCallout">
            <a:avLst>
              <a:gd name="adj1" fmla="val 66110"/>
              <a:gd name="adj2" fmla="val 1561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Slow Start</a:t>
            </a:r>
            <a:endParaRPr lang="de-A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ular Callout 1"/>
          <p:cNvSpPr/>
          <p:nvPr/>
        </p:nvSpPr>
        <p:spPr bwMode="auto">
          <a:xfrm>
            <a:off x="6285408" y="5877272"/>
            <a:ext cx="2438052" cy="83264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Remember: goal is to quickly + correctly reach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20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41350"/>
            <a:ext cx="8159750" cy="1187450"/>
          </a:xfrm>
        </p:spPr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Multiple </a:t>
            </a:r>
            <a:r>
              <a:rPr lang="de-DE" dirty="0" err="1">
                <a:latin typeface="Calibri" charset="0"/>
              </a:rPr>
              <a:t>dropped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segments</a:t>
            </a:r>
            <a:endParaRPr lang="de-AT" dirty="0">
              <a:latin typeface="Calibri" charset="0"/>
            </a:endParaRP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31617" y="1484784"/>
            <a:ext cx="4504879" cy="5181600"/>
          </a:xfrm>
        </p:spPr>
        <p:txBody>
          <a:bodyPr/>
          <a:lstStyle/>
          <a:p>
            <a:pPr eaLnBrk="1" hangingPunct="1"/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Sender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cannot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detect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loss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multiple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segments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from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single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window</a:t>
            </a:r>
            <a:endParaRPr lang="de-DE" sz="2000" dirty="0">
              <a:solidFill>
                <a:srgbClr val="000000"/>
              </a:solidFill>
              <a:latin typeface="Calibri" charset="0"/>
            </a:endParaRPr>
          </a:p>
          <a:p>
            <a:pPr lvl="1"/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Insufficient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information</a:t>
            </a:r>
            <a:r>
              <a:rPr lang="de-DE" sz="18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</a:rPr>
              <a:t>DupACKs</a:t>
            </a:r>
            <a:endParaRPr lang="de-DE" sz="1800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endParaRPr lang="de-DE" sz="2000" dirty="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NewReno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stay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in FR/FR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when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>
                <a:solidFill>
                  <a:srgbClr val="008000"/>
                </a:solidFill>
                <a:latin typeface="Calibri" charset="0"/>
                <a:ea typeface="ＭＳ Ｐゴシック" charset="0"/>
              </a:rPr>
              <a:t>partial ACK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arrives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after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retransmit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single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</a:t>
            </a:r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only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full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ACK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ends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process</a:t>
            </a:r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obtain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enough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ACKs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avoid</a:t>
            </a:r>
            <a:r>
              <a:rPr lang="de-DE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0000"/>
                </a:solidFill>
                <a:latin typeface="Calibri" charset="0"/>
              </a:rPr>
              <a:t>timeout</a:t>
            </a:r>
            <a:endParaRPr lang="de-DE" sz="2000" dirty="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de-DE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Limited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transmit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: 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also send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new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first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two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  <a:endParaRPr lang="de-DE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dirty="0">
                <a:solidFill>
                  <a:srgbClr val="0070C0"/>
                </a:solidFill>
                <a:latin typeface="Calibri" charset="0"/>
                <a:ea typeface="ＭＳ Ｐゴシック" charset="0"/>
              </a:rPr>
              <a:t>Early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retransmit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resend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old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if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there's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not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enough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to</a:t>
            </a:r>
            <a:r>
              <a:rPr lang="de-DE" sz="1800" dirty="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send</a:t>
            </a:r>
            <a:endParaRPr lang="de-AT" sz="1800" dirty="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689099"/>
            <a:ext cx="4281512" cy="50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171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29816"/>
            <a:ext cx="8763000" cy="1143000"/>
          </a:xfrm>
        </p:spPr>
        <p:txBody>
          <a:bodyPr/>
          <a:lstStyle/>
          <a:p>
            <a:pPr eaLnBrk="1" hangingPunct="1"/>
            <a:r>
              <a:rPr lang="de-DE" dirty="0" err="1">
                <a:latin typeface="Calibri" charset="0"/>
              </a:rPr>
              <a:t>Selective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ACKnowledgements</a:t>
            </a:r>
            <a:r>
              <a:rPr lang="de-DE" dirty="0">
                <a:latin typeface="Calibri" charset="0"/>
              </a:rPr>
              <a:t> (SACK)</a:t>
            </a:r>
            <a:endParaRPr lang="de-AT" dirty="0">
              <a:latin typeface="Calibri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3744416"/>
            <a:ext cx="8447856" cy="28529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Example</a:t>
            </a:r>
            <a:r>
              <a:rPr lang="de-DE" sz="2000" dirty="0">
                <a:latin typeface="Calibri" charset="0"/>
              </a:rPr>
              <a:t> on </a:t>
            </a:r>
            <a:r>
              <a:rPr lang="de-DE" sz="2000" dirty="0" err="1">
                <a:latin typeface="Calibri" charset="0"/>
              </a:rPr>
              <a:t>NewReno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slide</a:t>
            </a:r>
            <a:r>
              <a:rPr lang="de-DE" sz="2000" dirty="0">
                <a:latin typeface="Calibri" charset="0"/>
              </a:rPr>
              <a:t>: send ACK 1, SACK 3, SACK 5 in </a:t>
            </a:r>
            <a:r>
              <a:rPr lang="de-DE" sz="2000" dirty="0" err="1">
                <a:latin typeface="Calibri" charset="0"/>
              </a:rPr>
              <a:t>response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to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segment</a:t>
            </a:r>
            <a:r>
              <a:rPr lang="de-DE" sz="2000" dirty="0">
                <a:latin typeface="Calibri" charset="0"/>
              </a:rPr>
              <a:t> #4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Better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sender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reaction</a:t>
            </a:r>
            <a:r>
              <a:rPr lang="de-DE" sz="2000" dirty="0">
                <a:latin typeface="Calibri" charset="0"/>
              </a:rPr>
              <a:t> possible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(New)Reno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only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r>
              <a:rPr lang="de-DE" sz="1800" dirty="0">
                <a:latin typeface="Calibri" charset="0"/>
                <a:ea typeface="ＭＳ Ｐゴシック" charset="0"/>
              </a:rPr>
              <a:t>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</a:t>
            </a:r>
            <a:r>
              <a:rPr lang="de-DE" sz="1800" dirty="0">
                <a:latin typeface="Calibri" charset="0"/>
                <a:ea typeface="ＭＳ Ｐゴシック" charset="0"/>
              </a:rPr>
              <a:t> / RTT, SACK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more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Particularly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advantageous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when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window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is</a:t>
            </a:r>
            <a:r>
              <a:rPr lang="de-DE" sz="1800" dirty="0">
                <a:latin typeface="Calibri" charset="0"/>
                <a:ea typeface="ＭＳ Ｐゴシック" charset="0"/>
              </a:rPr>
              <a:t> large (</a:t>
            </a:r>
            <a:r>
              <a:rPr lang="de-DE" sz="1800" dirty="0" err="1">
                <a:latin typeface="Calibri" charset="0"/>
                <a:ea typeface="ＭＳ Ｐゴシック" charset="0"/>
              </a:rPr>
              <a:t>long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fat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pipes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latin typeface="Calibri" charset="0"/>
              </a:rPr>
              <a:t>Extension: 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DSACK</a:t>
            </a:r>
            <a:r>
              <a:rPr lang="de-DE" sz="2000" dirty="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informs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the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sender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of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duplicate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arrivals</a:t>
            </a:r>
            <a:endParaRPr lang="de-DE" sz="20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 err="1">
                <a:latin typeface="Calibri" charset="0"/>
              </a:rPr>
              <a:t>Reaction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to</a:t>
            </a:r>
            <a:r>
              <a:rPr lang="de-DE" sz="2000" dirty="0">
                <a:latin typeface="Calibri" charset="0"/>
              </a:rPr>
              <a:t> SACK open </a:t>
            </a:r>
            <a:r>
              <a:rPr lang="de-DE" sz="2000" dirty="0" err="1">
                <a:latin typeface="Calibri" charset="0"/>
              </a:rPr>
              <a:t>to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implementer</a:t>
            </a:r>
            <a:r>
              <a:rPr lang="de-DE" sz="2000" dirty="0">
                <a:latin typeface="Calibri" charset="0"/>
              </a:rPr>
              <a:t>, but </a:t>
            </a:r>
            <a:r>
              <a:rPr lang="de-DE" sz="2000" dirty="0" err="1">
                <a:latin typeface="Calibri" charset="0"/>
              </a:rPr>
              <a:t>must</a:t>
            </a:r>
            <a:r>
              <a:rPr lang="de-DE" sz="2000" dirty="0">
                <a:latin typeface="Calibri" charset="0"/>
              </a:rPr>
              <a:t> follow </a:t>
            </a:r>
            <a:r>
              <a:rPr lang="de-DE" sz="2000" dirty="0" err="1">
                <a:latin typeface="Calibri" charset="0"/>
              </a:rPr>
              <a:t>general</a:t>
            </a:r>
            <a:r>
              <a:rPr lang="de-DE" sz="2000" dirty="0">
                <a:latin typeface="Calibri" charset="0"/>
              </a:rPr>
              <a:t> CC </a:t>
            </a:r>
            <a:r>
              <a:rPr lang="de-DE" sz="2000" dirty="0" err="1">
                <a:latin typeface="Calibri" charset="0"/>
              </a:rPr>
              <a:t>rules</a:t>
            </a:r>
            <a:endParaRPr lang="de-DE" sz="2000" dirty="0">
              <a:latin typeface="Calibri" charset="0"/>
            </a:endParaRPr>
          </a:p>
          <a:p>
            <a:pPr marL="742950" lvl="2" indent="-342900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Next: IETF-</a:t>
            </a:r>
            <a:r>
              <a:rPr lang="de-DE" sz="1800" dirty="0" err="1">
                <a:latin typeface="Calibri" charset="0"/>
                <a:ea typeface="ＭＳ Ｐゴシック" charset="0"/>
              </a:rPr>
              <a:t>recommended</a:t>
            </a:r>
            <a:r>
              <a:rPr lang="de-DE" sz="1800" dirty="0">
                <a:latin typeface="Calibri" charset="0"/>
                <a:ea typeface="ＭＳ Ｐゴシック" charset="0"/>
              </a:rPr>
              <a:t> "</a:t>
            </a:r>
            <a:r>
              <a:rPr lang="de-DE" sz="1800" dirty="0" err="1">
                <a:latin typeface="Calibri" charset="0"/>
                <a:ea typeface="ＭＳ Ｐゴシック" charset="0"/>
              </a:rPr>
              <a:t>conservative</a:t>
            </a:r>
            <a:r>
              <a:rPr lang="de-DE" sz="1800" dirty="0">
                <a:latin typeface="Calibri" charset="0"/>
                <a:ea typeface="ＭＳ Ｐゴシック" charset="0"/>
              </a:rPr>
              <a:t>" </a:t>
            </a:r>
            <a:r>
              <a:rPr lang="de-DE" sz="1800" dirty="0" err="1">
                <a:latin typeface="Calibri" charset="0"/>
                <a:ea typeface="ＭＳ Ｐゴシック" charset="0"/>
              </a:rPr>
              <a:t>algorithm</a:t>
            </a:r>
            <a:r>
              <a:rPr lang="de-AT" sz="1800" dirty="0">
                <a:latin typeface="Calibri" charset="0"/>
              </a:rPr>
              <a:t> (RFC 6675)</a:t>
            </a:r>
          </a:p>
          <a:p>
            <a:pPr marL="742950" lvl="2" indent="-342900">
              <a:lnSpc>
                <a:spcPct val="90000"/>
              </a:lnSpc>
            </a:pPr>
            <a:r>
              <a:rPr lang="de-AT" sz="1800" dirty="0">
                <a:latin typeface="Calibri" charset="0"/>
              </a:rPr>
              <a:t>Other variant: </a:t>
            </a:r>
            <a:r>
              <a:rPr lang="de-AT" sz="1800" dirty="0">
                <a:solidFill>
                  <a:srgbClr val="0070C0"/>
                </a:solidFill>
                <a:latin typeface="Calibri" charset="0"/>
              </a:rPr>
              <a:t>FACK</a:t>
            </a:r>
            <a:r>
              <a:rPr lang="de-AT" sz="1800" dirty="0">
                <a:latin typeface="Calibri" charset="0"/>
              </a:rPr>
              <a:t>, optional in Linux; </a:t>
            </a:r>
            <a:r>
              <a:rPr lang="de-AT" sz="1800" dirty="0" err="1">
                <a:latin typeface="Calibri" charset="0"/>
              </a:rPr>
              <a:t>considers</a:t>
            </a:r>
            <a:r>
              <a:rPr lang="de-AT" sz="1800" dirty="0">
                <a:latin typeface="Calibri" charset="0"/>
              </a:rPr>
              <a:t> all "</a:t>
            </a:r>
            <a:r>
              <a:rPr lang="de-AT" sz="1800" dirty="0" err="1">
                <a:latin typeface="Calibri" charset="0"/>
              </a:rPr>
              <a:t>holes</a:t>
            </a:r>
            <a:r>
              <a:rPr lang="de-AT" sz="1800" dirty="0">
                <a:latin typeface="Calibri" charset="0"/>
              </a:rPr>
              <a:t>" </a:t>
            </a:r>
            <a:r>
              <a:rPr lang="de-AT" sz="1800" dirty="0" err="1">
                <a:latin typeface="Calibri" charset="0"/>
              </a:rPr>
              <a:t>as</a:t>
            </a:r>
            <a:r>
              <a:rPr lang="de-AT" sz="1800" dirty="0">
                <a:latin typeface="Calibri" charset="0"/>
              </a:rPr>
              <a:t> lost =&gt; </a:t>
            </a:r>
            <a:r>
              <a:rPr lang="de-AT" sz="1800" dirty="0" err="1">
                <a:latin typeface="Calibri" charset="0"/>
              </a:rPr>
              <a:t>retransmit</a:t>
            </a:r>
            <a:endParaRPr lang="de-DE" sz="1800" dirty="0">
              <a:latin typeface="Calibri" charset="0"/>
            </a:endParaRPr>
          </a:p>
        </p:txBody>
      </p:sp>
      <p:pic>
        <p:nvPicPr>
          <p:cNvPr id="52228" name="Picture 4" descr="3_8-sackform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6945313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35732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97F60-9348-D943-8138-B83EFBCD4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SACK loss recovery: key aspects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(see extra slides for details)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B019-CC1D-C54F-983D-2A97BCC8F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36576"/>
            <a:ext cx="8219256" cy="4876800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Explicitly estimate #bytes in flight: "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  <a:p>
            <a:pPr lvl="1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– pipe &gt; 1 segment means: "allowed to send"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Determine the ideal next segment to send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Retransmit only when we're really sure that a segment was lost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Else transmit new segments, if possible... or just do something reasonable (better to retransmit less-sure-segments than nothing if we're allowed to send)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Maintain other existing TCP logic</a:t>
            </a:r>
          </a:p>
          <a:p>
            <a:pPr lvl="1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DupACK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interpretation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Limited Transmit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52570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>
                <a:latin typeface="Calibri" charset="0"/>
              </a:rPr>
              <a:t>Spurious</a:t>
            </a:r>
            <a:r>
              <a:rPr lang="de-DE" dirty="0">
                <a:latin typeface="Calibri" charset="0"/>
              </a:rPr>
              <a:t> </a:t>
            </a:r>
            <a:r>
              <a:rPr lang="de-DE" dirty="0" err="1">
                <a:latin typeface="Calibri" charset="0"/>
              </a:rPr>
              <a:t>timeouts</a:t>
            </a:r>
            <a:endParaRPr lang="de-AT" dirty="0">
              <a:latin typeface="Calibri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16832"/>
            <a:ext cx="5257800" cy="494116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Possible </a:t>
            </a:r>
            <a:r>
              <a:rPr lang="de-DE" sz="1800" dirty="0" err="1">
                <a:latin typeface="Calibri" charset="0"/>
              </a:rPr>
              <a:t>occurrence</a:t>
            </a:r>
            <a:r>
              <a:rPr lang="de-DE" sz="1800" dirty="0">
                <a:latin typeface="Calibri" charset="0"/>
              </a:rPr>
              <a:t> in e.g. </a:t>
            </a:r>
            <a:r>
              <a:rPr lang="de-DE" sz="1800" dirty="0" err="1">
                <a:latin typeface="Calibri" charset="0"/>
              </a:rPr>
              <a:t>wireless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scenarios</a:t>
            </a:r>
            <a:r>
              <a:rPr lang="de-DE" sz="1800" dirty="0">
                <a:latin typeface="Calibri" charset="0"/>
              </a:rPr>
              <a:t> (</a:t>
            </a:r>
            <a:r>
              <a:rPr lang="de-DE" sz="1800" dirty="0" err="1">
                <a:latin typeface="Calibri" charset="0"/>
              </a:rPr>
              <a:t>handover</a:t>
            </a:r>
            <a:r>
              <a:rPr lang="de-DE" sz="1800" dirty="0">
                <a:latin typeface="Calibri" charset="0"/>
              </a:rPr>
              <a:t>): </a:t>
            </a:r>
            <a:r>
              <a:rPr lang="de-DE" sz="1800" dirty="0" err="1">
                <a:latin typeface="Calibri" charset="0"/>
              </a:rPr>
              <a:t>sudden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delay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spike</a:t>
            </a:r>
            <a:endParaRPr lang="de-DE" sz="18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de-DE" sz="180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Can </a:t>
            </a:r>
            <a:r>
              <a:rPr lang="de-DE" sz="1800" dirty="0" err="1">
                <a:latin typeface="Calibri" charset="0"/>
              </a:rPr>
              <a:t>lead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to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timeout</a:t>
            </a:r>
            <a:br>
              <a:rPr lang="de-DE" sz="1800" dirty="0">
                <a:latin typeface="Calibri" charset="0"/>
              </a:rPr>
            </a:br>
            <a:r>
              <a:rPr lang="de-DE" sz="1800" dirty="0">
                <a:latin typeface="Calibri" charset="0"/>
              </a:rPr>
              <a:t> </a:t>
            </a:r>
            <a:r>
              <a:rPr lang="de-DE" sz="1800" dirty="0">
                <a:latin typeface="Calibri" charset="0"/>
                <a:sym typeface="Wingdings" charset="0"/>
              </a:rPr>
              <a:t> slow </a:t>
            </a:r>
            <a:r>
              <a:rPr lang="de-DE" sz="1800" dirty="0" err="1">
                <a:latin typeface="Calibri" charset="0"/>
                <a:sym typeface="Wingdings" charset="0"/>
              </a:rPr>
              <a:t>start</a:t>
            </a:r>
            <a:endParaRPr lang="de-DE" sz="1800" dirty="0"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But: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underlying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assumption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: “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pipe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empty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“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is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wrong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!</a:t>
            </a:r>
            <a:br>
              <a:rPr lang="de-DE" sz="1600" dirty="0">
                <a:latin typeface="Calibri" charset="0"/>
                <a:ea typeface="ＭＳ Ｐゴシック" charset="0"/>
                <a:sym typeface="Wingdings" charset="0"/>
              </a:rPr>
            </a:b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(</a:t>
            </a:r>
            <a:r>
              <a:rPr lang="de-DE" sz="1600" dirty="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 dirty="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spurious</a:t>
            </a:r>
            <a:r>
              <a:rPr lang="de-DE" sz="1600" dirty="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 dirty="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Old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incoming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ACK after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should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used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undo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error</a:t>
            </a:r>
            <a:endParaRPr lang="de-DE" sz="1600" dirty="0">
              <a:latin typeface="Calibri" charset="0"/>
              <a:ea typeface="ＭＳ Ｐゴシック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sym typeface="Wingdings" charset="0"/>
              </a:rPr>
              <a:t>Several</a:t>
            </a:r>
            <a:r>
              <a:rPr lang="de-DE" sz="1800" dirty="0">
                <a:latin typeface="Calibri" charset="0"/>
                <a:sym typeface="Wingdings" charset="0"/>
              </a:rPr>
              <a:t> </a:t>
            </a:r>
            <a:r>
              <a:rPr lang="de-DE" sz="1800" dirty="0" err="1">
                <a:latin typeface="Calibri" charset="0"/>
                <a:sym typeface="Wingdings" charset="0"/>
              </a:rPr>
              <a:t>methods</a:t>
            </a:r>
            <a:r>
              <a:rPr lang="de-DE" sz="1800" dirty="0">
                <a:latin typeface="Calibri" charset="0"/>
                <a:sym typeface="Wingdings" charset="0"/>
              </a:rPr>
              <a:t> </a:t>
            </a:r>
            <a:r>
              <a:rPr lang="de-DE" sz="1800" dirty="0" err="1">
                <a:latin typeface="Calibri" charset="0"/>
                <a:sym typeface="Wingdings" charset="0"/>
              </a:rPr>
              <a:t>proposed</a:t>
            </a:r>
            <a:br>
              <a:rPr lang="de-DE" sz="1800" dirty="0">
                <a:latin typeface="Calibri" charset="0"/>
                <a:sym typeface="Wingdings" charset="0"/>
              </a:rPr>
            </a:br>
            <a:r>
              <a:rPr lang="de-DE" sz="1800" dirty="0" err="1">
                <a:latin typeface="Calibri" charset="0"/>
                <a:sym typeface="Wingdings" charset="0"/>
              </a:rPr>
              <a:t>Examples</a:t>
            </a:r>
            <a:r>
              <a:rPr lang="de-DE" sz="1800" dirty="0">
                <a:latin typeface="Calibri" charset="0"/>
                <a:sym typeface="Wingdings" charset="0"/>
              </a:rPr>
              <a:t>:</a:t>
            </a:r>
            <a:endParaRPr lang="de-DE" sz="1800" dirty="0">
              <a:solidFill>
                <a:schemeClr val="accent1"/>
              </a:solidFill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Eifel </a:t>
            </a:r>
            <a:r>
              <a:rPr lang="de-DE" sz="1600" dirty="0" err="1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Algorithm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use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timestamps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check: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timestamp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in ACK &lt; time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of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DSACK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duplicate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arrived</a:t>
            </a:r>
            <a:endParaRPr lang="de-DE" sz="1600" dirty="0">
              <a:latin typeface="Calibri" charset="0"/>
              <a:ea typeface="ＭＳ Ｐゴシック" charset="0"/>
              <a:sym typeface="Wingdings" charset="0"/>
            </a:endParaRP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F-RTO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: after RTO, send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one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retransmit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then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advances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window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, send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gets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ACKed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 was </a:t>
            </a:r>
            <a:r>
              <a:rPr lang="de-DE" sz="1600" dirty="0" err="1">
                <a:latin typeface="Calibri" charset="0"/>
                <a:ea typeface="ＭＳ Ｐゴシック" charset="0"/>
                <a:sym typeface="Wingdings" charset="0"/>
              </a:rPr>
              <a:t>spurious</a:t>
            </a:r>
            <a:endParaRPr lang="de-AT" sz="1600" dirty="0">
              <a:latin typeface="Calibri" charset="0"/>
              <a:ea typeface="ＭＳ Ｐゴシック" charset="0"/>
              <a:sym typeface="Wingdings" charset="0"/>
            </a:endParaRPr>
          </a:p>
        </p:txBody>
      </p:sp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0049"/>
            <a:ext cx="3528392" cy="488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49325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err="1">
                <a:latin typeface="Calibri" charset="0"/>
              </a:rPr>
              <a:t>Appropriate</a:t>
            </a:r>
            <a:r>
              <a:rPr lang="de-DE" dirty="0">
                <a:latin typeface="Calibri" charset="0"/>
              </a:rPr>
              <a:t> Byte </a:t>
            </a:r>
            <a:r>
              <a:rPr lang="de-DE" dirty="0" err="1">
                <a:latin typeface="Calibri" charset="0"/>
              </a:rPr>
              <a:t>Counting</a:t>
            </a:r>
            <a:endParaRPr lang="de-AT" dirty="0">
              <a:latin typeface="Calibri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012776"/>
            <a:ext cx="8039100" cy="4800600"/>
          </a:xfrm>
        </p:spPr>
        <p:txBody>
          <a:bodyPr/>
          <a:lstStyle/>
          <a:p>
            <a:pPr eaLnBrk="1" hangingPunct="1"/>
            <a:r>
              <a:rPr lang="de-DE" sz="2000" dirty="0" err="1">
                <a:latin typeface="Calibri" charset="0"/>
              </a:rPr>
              <a:t>Increasing</a:t>
            </a:r>
            <a:r>
              <a:rPr lang="de-DE" sz="2000" dirty="0">
                <a:latin typeface="Calibri" charset="0"/>
              </a:rPr>
              <a:t> in </a:t>
            </a:r>
            <a:r>
              <a:rPr lang="de-DE" sz="2000" dirty="0" err="1">
                <a:latin typeface="Calibri" charset="0"/>
              </a:rPr>
              <a:t>Congestion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Avoidance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mode</a:t>
            </a:r>
            <a:r>
              <a:rPr lang="de-DE" sz="2000" dirty="0">
                <a:latin typeface="Calibri" charset="0"/>
              </a:rPr>
              <a:t>: </a:t>
            </a:r>
            <a:r>
              <a:rPr lang="de-DE" sz="2000" dirty="0" err="1">
                <a:latin typeface="Calibri" charset="0"/>
              </a:rPr>
              <a:t>common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implementation</a:t>
            </a:r>
            <a:r>
              <a:rPr lang="de-DE" sz="2000" dirty="0">
                <a:latin typeface="Calibri" charset="0"/>
              </a:rPr>
              <a:t> (e.g. Jan’05 FreeBSD code): </a:t>
            </a:r>
            <a:r>
              <a:rPr lang="de-DE" sz="2000" dirty="0" err="1">
                <a:latin typeface="Calibri" charset="0"/>
              </a:rPr>
              <a:t>cwnd</a:t>
            </a:r>
            <a:r>
              <a:rPr lang="de-DE" sz="2000" dirty="0">
                <a:latin typeface="Calibri" charset="0"/>
              </a:rPr>
              <a:t> += SMSS*SMSS/</a:t>
            </a:r>
            <a:r>
              <a:rPr lang="de-DE" sz="2000" dirty="0" err="1">
                <a:latin typeface="Calibri" charset="0"/>
              </a:rPr>
              <a:t>cwnd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for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every</a:t>
            </a:r>
            <a:r>
              <a:rPr lang="de-DE" sz="2000" dirty="0">
                <a:latin typeface="Calibri" charset="0"/>
              </a:rPr>
              <a:t> ACK</a:t>
            </a:r>
            <a:br>
              <a:rPr lang="de-DE" sz="2000" dirty="0">
                <a:latin typeface="Calibri" charset="0"/>
              </a:rPr>
            </a:br>
            <a:r>
              <a:rPr lang="de-DE" sz="2000" dirty="0">
                <a:latin typeface="Calibri" charset="0"/>
              </a:rPr>
              <a:t>(same </a:t>
            </a:r>
            <a:r>
              <a:rPr lang="de-DE" sz="2000" dirty="0" err="1">
                <a:latin typeface="Calibri" charset="0"/>
              </a:rPr>
              <a:t>as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cwnd</a:t>
            </a:r>
            <a:r>
              <a:rPr lang="de-DE" sz="2000" dirty="0">
                <a:latin typeface="Calibri" charset="0"/>
              </a:rPr>
              <a:t> += 1/</a:t>
            </a:r>
            <a:r>
              <a:rPr lang="de-DE" sz="2000" dirty="0" err="1">
                <a:latin typeface="Calibri" charset="0"/>
              </a:rPr>
              <a:t>cwnd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if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we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count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segments</a:t>
            </a:r>
            <a:r>
              <a:rPr lang="de-DE" sz="2000" dirty="0">
                <a:latin typeface="Calibri" charset="0"/>
              </a:rPr>
              <a:t>)</a:t>
            </a:r>
          </a:p>
          <a:p>
            <a:pPr lvl="1" eaLnBrk="1" hangingPunct="1"/>
            <a:r>
              <a:rPr lang="de-DE" sz="1800" dirty="0">
                <a:latin typeface="Calibri" charset="0"/>
                <a:ea typeface="ＭＳ Ｐゴシック" charset="0"/>
              </a:rPr>
              <a:t>Problem: e.g. </a:t>
            </a:r>
            <a:r>
              <a:rPr lang="de-DE" sz="1800" dirty="0" err="1">
                <a:latin typeface="Calibri" charset="0"/>
                <a:ea typeface="ＭＳ Ｐゴシック" charset="0"/>
              </a:rPr>
              <a:t>cwnd</a:t>
            </a:r>
            <a:r>
              <a:rPr lang="de-DE" sz="1800" dirty="0">
                <a:latin typeface="Calibri" charset="0"/>
                <a:ea typeface="ＭＳ Ｐゴシック" charset="0"/>
              </a:rPr>
              <a:t> = 2: 2 + 1/2 + 1/ (2+1/2)) = 2+0.5+0.4 = 2.9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 err="1">
                <a:latin typeface="Calibri" charset="0"/>
                <a:ea typeface="ＭＳ Ｐゴシック" charset="0"/>
              </a:rPr>
              <a:t>thus</a:t>
            </a:r>
            <a:r>
              <a:rPr lang="de-DE" sz="1800" dirty="0">
                <a:latin typeface="Calibri" charset="0"/>
                <a:ea typeface="ＭＳ Ｐゴシック" charset="0"/>
              </a:rPr>
              <a:t>,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cannot</a:t>
            </a:r>
            <a:r>
              <a:rPr lang="de-DE" sz="1800" dirty="0">
                <a:latin typeface="Calibri" charset="0"/>
                <a:ea typeface="ＭＳ Ｐゴシック" charset="0"/>
              </a:rPr>
              <a:t> send a </a:t>
            </a:r>
            <a:r>
              <a:rPr lang="de-DE" sz="1800" dirty="0" err="1">
                <a:latin typeface="Calibri" charset="0"/>
                <a:ea typeface="ＭＳ Ｐゴシック" charset="0"/>
              </a:rPr>
              <a:t>new</a:t>
            </a:r>
            <a:r>
              <a:rPr lang="de-DE" sz="1800" dirty="0">
                <a:latin typeface="Calibri" charset="0"/>
                <a:ea typeface="ＭＳ Ｐゴシック" charset="0"/>
              </a:rPr>
              <a:t> packet after 1 RTT</a:t>
            </a:r>
          </a:p>
          <a:p>
            <a:pPr lvl="1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Worse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delayed</a:t>
            </a:r>
            <a:r>
              <a:rPr lang="de-DE" sz="1800" dirty="0">
                <a:latin typeface="Calibri" charset="0"/>
                <a:ea typeface="ＭＳ Ｐゴシック" charset="0"/>
              </a:rPr>
              <a:t> ACKs (</a:t>
            </a:r>
            <a:r>
              <a:rPr lang="de-DE" sz="1800" dirty="0" err="1">
                <a:latin typeface="Calibri" charset="0"/>
                <a:ea typeface="ＭＳ Ｐゴシック" charset="0"/>
              </a:rPr>
              <a:t>cwnd</a:t>
            </a:r>
            <a:r>
              <a:rPr lang="de-DE" sz="1800" dirty="0">
                <a:latin typeface="Calibri" charset="0"/>
                <a:ea typeface="ＭＳ Ｐゴシック" charset="0"/>
              </a:rPr>
              <a:t> = 2.5)</a:t>
            </a:r>
          </a:p>
          <a:p>
            <a:pPr lvl="1" eaLnBrk="1" hangingPunct="1"/>
            <a:r>
              <a:rPr lang="de-DE" sz="1800" dirty="0">
                <a:latin typeface="Calibri" charset="0"/>
                <a:ea typeface="ＭＳ Ｐゴシック" charset="0"/>
              </a:rPr>
              <a:t>Even </a:t>
            </a:r>
            <a:r>
              <a:rPr lang="de-DE" sz="1800" dirty="0" err="1">
                <a:latin typeface="Calibri" charset="0"/>
                <a:ea typeface="ＭＳ Ｐゴシック" charset="0"/>
              </a:rPr>
              <a:t>worse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ACKs </a:t>
            </a:r>
            <a:r>
              <a:rPr lang="de-DE" sz="1800" dirty="0" err="1"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less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than</a:t>
            </a:r>
            <a:r>
              <a:rPr lang="de-DE" sz="1800" dirty="0">
                <a:latin typeface="Calibri" charset="0"/>
                <a:ea typeface="ＭＳ Ｐゴシック" charset="0"/>
              </a:rPr>
              <a:t>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</a:t>
            </a:r>
            <a:r>
              <a:rPr lang="de-DE" sz="1800" dirty="0">
                <a:latin typeface="Calibri" charset="0"/>
                <a:ea typeface="ＭＳ Ｐゴシック" charset="0"/>
              </a:rPr>
              <a:t> (</a:t>
            </a:r>
            <a:r>
              <a:rPr lang="de-DE" sz="1800" dirty="0" err="1">
                <a:latin typeface="Calibri" charset="0"/>
                <a:ea typeface="ＭＳ Ｐゴシック" charset="0"/>
              </a:rPr>
              <a:t>consider</a:t>
            </a:r>
            <a:r>
              <a:rPr lang="de-DE" sz="1800" dirty="0">
                <a:latin typeface="Calibri" charset="0"/>
                <a:ea typeface="ＭＳ Ｐゴシック" charset="0"/>
              </a:rPr>
              <a:t> 1000 1-byte ACKs)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too</a:t>
            </a:r>
            <a:r>
              <a:rPr lang="de-DE" sz="1800" dirty="0">
                <a:latin typeface="Calibri" charset="0"/>
                <a:ea typeface="ＭＳ Ｐゴシック" charset="0"/>
              </a:rPr>
              <a:t> aggressive!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dirty="0">
                <a:latin typeface="Calibri" charset="0"/>
                <a:sym typeface="Wingdings" charset="0"/>
              </a:rPr>
              <a:t>Solution: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Appropriate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Byte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Counting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(ABC)</a:t>
            </a:r>
          </a:p>
          <a:p>
            <a:pPr lvl="1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Maintain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bytes_acked</a:t>
            </a:r>
            <a:r>
              <a:rPr lang="de-DE" sz="1800" dirty="0">
                <a:latin typeface="Calibri" charset="0"/>
                <a:ea typeface="ＭＳ Ｐゴシック" charset="0"/>
              </a:rPr>
              <a:t> variable; send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when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threshold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exceeded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dirty="0">
                <a:latin typeface="Calibri" charset="0"/>
                <a:ea typeface="ＭＳ Ｐゴシック" charset="0"/>
              </a:rPr>
              <a:t>Works in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Congestion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Avoidance</a:t>
            </a:r>
            <a:r>
              <a:rPr lang="de-DE" sz="1800" dirty="0">
                <a:latin typeface="Calibri" charset="0"/>
                <a:ea typeface="ＭＳ Ｐゴシック" charset="0"/>
              </a:rPr>
              <a:t>; but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what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about</a:t>
            </a:r>
            <a:r>
              <a:rPr lang="de-DE" sz="1800" dirty="0">
                <a:latin typeface="Calibri" charset="0"/>
                <a:ea typeface="ＭＳ Ｐゴシック" charset="0"/>
              </a:rPr>
              <a:t> Slow Start?</a:t>
            </a:r>
          </a:p>
          <a:p>
            <a:pPr lvl="2" eaLnBrk="1" hangingPunct="1"/>
            <a:r>
              <a:rPr lang="de-DE" sz="1600" dirty="0">
                <a:latin typeface="Calibri" charset="0"/>
                <a:ea typeface="ＭＳ Ｐゴシック" charset="0"/>
              </a:rPr>
              <a:t>Here, ABC + </a:t>
            </a:r>
            <a:r>
              <a:rPr lang="de-DE" sz="1600" dirty="0" err="1">
                <a:latin typeface="Calibri" charset="0"/>
                <a:ea typeface="ＭＳ Ｐゴシック" charset="0"/>
              </a:rPr>
              <a:t>delayed</a:t>
            </a:r>
            <a:r>
              <a:rPr lang="de-DE" sz="1600" dirty="0">
                <a:latin typeface="Calibri" charset="0"/>
                <a:ea typeface="ＭＳ Ｐゴシック" charset="0"/>
              </a:rPr>
              <a:t> ACKs </a:t>
            </a:r>
            <a:r>
              <a:rPr lang="de-DE" sz="1600" dirty="0" err="1">
                <a:latin typeface="Calibri" charset="0"/>
                <a:ea typeface="ＭＳ Ｐゴシック" charset="0"/>
              </a:rPr>
              <a:t>means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that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the</a:t>
            </a:r>
            <a:r>
              <a:rPr lang="de-DE" sz="1600" dirty="0">
                <a:latin typeface="Calibri" charset="0"/>
                <a:ea typeface="ＭＳ Ｐゴシック" charset="0"/>
              </a:rPr>
              <a:t> rate </a:t>
            </a:r>
            <a:r>
              <a:rPr lang="de-DE" sz="1600" dirty="0" err="1">
                <a:latin typeface="Calibri" charset="0"/>
                <a:ea typeface="ＭＳ Ｐゴシック" charset="0"/>
              </a:rPr>
              <a:t>increases</a:t>
            </a:r>
            <a:r>
              <a:rPr lang="de-DE" sz="1600" dirty="0">
                <a:latin typeface="Calibri" charset="0"/>
                <a:ea typeface="ＭＳ Ｐゴシック" charset="0"/>
              </a:rPr>
              <a:t> in 2*SMSS </a:t>
            </a:r>
            <a:r>
              <a:rPr lang="de-DE" sz="1600" dirty="0" err="1">
                <a:latin typeface="Calibri" charset="0"/>
                <a:ea typeface="ＭＳ Ｐゴシック" charset="0"/>
              </a:rPr>
              <a:t>steps</a:t>
            </a:r>
            <a:endParaRPr lang="de-DE" sz="1600" dirty="0">
              <a:latin typeface="Calibri" charset="0"/>
              <a:ea typeface="ＭＳ Ｐゴシック" charset="0"/>
            </a:endParaRPr>
          </a:p>
          <a:p>
            <a:pPr lvl="2" eaLnBrk="1" hangingPunct="1"/>
            <a:r>
              <a:rPr lang="de-DE" sz="1600" dirty="0" err="1">
                <a:latin typeface="Calibri" charset="0"/>
                <a:ea typeface="ＭＳ Ｐゴシック" charset="0"/>
              </a:rPr>
              <a:t>If</a:t>
            </a:r>
            <a:r>
              <a:rPr lang="de-DE" sz="1600" dirty="0">
                <a:latin typeface="Calibri" charset="0"/>
                <a:ea typeface="ＭＳ Ｐゴシック" charset="0"/>
              </a:rPr>
              <a:t> a </a:t>
            </a:r>
            <a:r>
              <a:rPr lang="de-DE" sz="1600" dirty="0" err="1">
                <a:latin typeface="Calibri" charset="0"/>
                <a:ea typeface="ＭＳ Ｐゴシック" charset="0"/>
              </a:rPr>
              <a:t>series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of</a:t>
            </a:r>
            <a:r>
              <a:rPr lang="de-DE" sz="1600" dirty="0">
                <a:latin typeface="Calibri" charset="0"/>
                <a:ea typeface="ＭＳ Ｐゴシック" charset="0"/>
              </a:rPr>
              <a:t> ACKs </a:t>
            </a:r>
            <a:r>
              <a:rPr lang="de-DE" sz="1600" dirty="0" err="1">
                <a:latin typeface="Calibri" charset="0"/>
                <a:ea typeface="ＭＳ Ｐゴシック" charset="0"/>
              </a:rPr>
              <a:t>are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dropped</a:t>
            </a:r>
            <a:r>
              <a:rPr lang="de-DE" sz="1600" dirty="0">
                <a:latin typeface="Calibri" charset="0"/>
                <a:ea typeface="ＭＳ Ｐゴシック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</a:rPr>
              <a:t>this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could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</a:rPr>
              <a:t> a </a:t>
            </a:r>
            <a:r>
              <a:rPr lang="de-DE" sz="1600" dirty="0" err="1">
                <a:latin typeface="Calibri" charset="0"/>
                <a:ea typeface="ＭＳ Ｐゴシック" charset="0"/>
              </a:rPr>
              <a:t>significant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burst</a:t>
            </a:r>
            <a:r>
              <a:rPr lang="de-DE" sz="1600" dirty="0">
                <a:latin typeface="Calibri" charset="0"/>
                <a:ea typeface="ＭＳ Ｐゴシック" charset="0"/>
              </a:rPr>
              <a:t> (“</a:t>
            </a:r>
            <a:r>
              <a:rPr lang="de-DE" sz="1600" dirty="0" err="1">
                <a:latin typeface="Calibri" charset="0"/>
                <a:ea typeface="ＭＳ Ｐゴシック" charset="0"/>
              </a:rPr>
              <a:t>micro-burstiness</a:t>
            </a:r>
            <a:r>
              <a:rPr lang="de-DE" sz="1600" dirty="0">
                <a:latin typeface="Calibri" charset="0"/>
                <a:ea typeface="ＭＳ Ｐゴシック" charset="0"/>
              </a:rPr>
              <a:t>“); </a:t>
            </a:r>
            <a:r>
              <a:rPr lang="de-DE" sz="1600" dirty="0" err="1">
                <a:latin typeface="Calibri" charset="0"/>
                <a:ea typeface="ＭＳ Ｐゴシック" charset="0"/>
              </a:rPr>
              <a:t>thus</a:t>
            </a:r>
            <a:r>
              <a:rPr lang="de-DE" sz="1600" dirty="0">
                <a:latin typeface="Calibri" charset="0"/>
                <a:ea typeface="ＭＳ Ｐゴシック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</a:rPr>
              <a:t>limit</a:t>
            </a:r>
            <a:r>
              <a:rPr lang="de-DE" sz="1600" dirty="0">
                <a:latin typeface="Calibri" charset="0"/>
                <a:ea typeface="ＭＳ Ｐゴシック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</a:rPr>
              <a:t>of</a:t>
            </a:r>
            <a:r>
              <a:rPr lang="de-DE" sz="1600" dirty="0">
                <a:latin typeface="Calibri" charset="0"/>
                <a:ea typeface="ＭＳ Ｐゴシック" charset="0"/>
              </a:rPr>
              <a:t> 2*SMSS per ACK </a:t>
            </a:r>
            <a:r>
              <a:rPr lang="de-DE" sz="1600" dirty="0" err="1">
                <a:latin typeface="Calibri" charset="0"/>
                <a:ea typeface="ＭＳ Ｐゴシック" charset="0"/>
              </a:rPr>
              <a:t>recommended</a:t>
            </a:r>
            <a:endParaRPr lang="de-AT" sz="16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0290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Proportional Rate Reduction (PRR)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72816"/>
            <a:ext cx="8964488" cy="5085184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Generalization (any back-off factor) of Linux' Rate-Halving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Rate-halving avoids burst + pause behavior of FACK or RFC 6675 "conservative loss recovery" algorithm; "paces" segments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Implements, for FR, common logic: Slow Start when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Example from RFC6937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(X = lost, N = new, R = retransmit)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457200" lvl="1" indent="0">
              <a:buNone/>
            </a:pP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RFC 6675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ack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cwnd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20 20 11 11 11 11 11 11 11 11 11 11 11 11 11 11 11 11 11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pipe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19 19 18 18 17 16 15 14 13 12 11 10 10 10 10 10 10 10 10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sent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 N  N  R                          N  N  N  N  N  N  N  N</a:t>
            </a:r>
          </a:p>
          <a:p>
            <a:pPr marL="457200" lvl="1" indent="0">
              <a:buNone/>
            </a:pPr>
            <a:endParaRPr lang="de-DE" sz="1400" dirty="0">
              <a:latin typeface="Calibri" panose="020F0502020204030204" pitchFamily="34" charset="0"/>
              <a:ea typeface="Courier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Rate-</a:t>
            </a: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Halving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 (Linux)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ack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cwnd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20 20 19 18 18 17 17 16 16 15 15 14 14 13 13 12 12 11 11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pipe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19 19 18 18 17 17 16 16 15 15 14 14 13 13 12 12 11 11 10</a:t>
            </a:r>
          </a:p>
          <a:p>
            <a:pPr marL="457200" lvl="1" indent="0">
              <a:buNone/>
            </a:pPr>
            <a:r>
              <a:rPr lang="de-DE" sz="1400" dirty="0" err="1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sent</a:t>
            </a:r>
            <a:r>
              <a:rPr lang="de-DE" sz="1400" dirty="0">
                <a:latin typeface="Calibri" panose="020F0502020204030204" pitchFamily="34" charset="0"/>
                <a:ea typeface="Courier" charset="0"/>
                <a:cs typeface="Calibri" panose="020F0502020204030204" pitchFamily="34" charset="0"/>
              </a:rPr>
              <a:t>:     N  N  R     N     N     N     N     N     N     N     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298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Next: measures to help short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2" cy="4941168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Short flows are often interactive; latency matters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Large bulk data transfer not usually latency-critical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Every packet matters: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drop </a:t>
            </a:r>
            <a:r>
              <a:rPr lang="en-US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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retransmit </a:t>
            </a:r>
            <a:r>
              <a:rPr lang="en-US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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user-perceived latency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Good to send much, fast (speed up slow start)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Shaving off round-trips: when all the data can be sent in e.g. 1 RTT, handshake latency = ½ of the time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Tail loss: FR can't work when no more data to send, hence no more ACK arrives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short flows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≈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application-limited flows</a:t>
            </a:r>
            <a:b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("thin streams")   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(also: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rwnd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-limited flows!)</a:t>
            </a:r>
          </a:p>
        </p:txBody>
      </p:sp>
    </p:spTree>
    <p:extLst>
      <p:ext uri="{BB962C8B-B14F-4D97-AF65-F5344CB8AC3E}">
        <p14:creationId xmlns:p14="http://schemas.microsoft.com/office/powerpoint/2010/main" val="1835433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Short flows are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7184"/>
            <a:ext cx="8219256" cy="5020816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6 minute Internet traffic traces from 12:59, 17. 1. 2019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Center for Applied Internet Data Analysis (CAIDA): “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equinix-nyc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” high-speed network monitor node, located at the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Equinix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datacenter in New York and connected to an OC192 backbone link (9953 Mbps) of a Tier-1 ISP between New York,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NY,and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Sao Paulo, Brazil.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Consider connections that terminate within this time interval</a:t>
            </a:r>
          </a:p>
          <a:p>
            <a:pPr lvl="1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Statistics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Server-client / client-server: 75% of connections shorter than 10 / 5 Kbit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Total: 88042 connections, ~ 48.5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Gbyte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Client to server: 3952 (4.49%) of connections had retransmissions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Server to client: 2523 (2.86%) of connections had retransmissions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Total: 6475 (7.35%) of connections had retransmissions</a:t>
            </a:r>
          </a:p>
          <a:p>
            <a:pPr lvl="1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retransmission </a:t>
            </a:r>
            <a:r>
              <a:rPr lang="en-US" sz="1800" dirty="0">
                <a:solidFill>
                  <a:srgbClr val="800000"/>
                </a:solidFill>
                <a:latin typeface="Calibri" panose="020F0502020204030204" pitchFamily="34" charset="0"/>
                <a:ea typeface="Wingdings"/>
                <a:cs typeface="Calibri" panose="020F0502020204030204" pitchFamily="34" charset="0"/>
                <a:sym typeface="Wingdings"/>
              </a:rPr>
              <a:t></a:t>
            </a:r>
            <a:r>
              <a:rPr lang="en-US" sz="22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 loss </a:t>
            </a:r>
            <a:r>
              <a:rPr lang="en-US" sz="1800" dirty="0">
                <a:solidFill>
                  <a:srgbClr val="800000"/>
                </a:solidFill>
                <a:latin typeface="Calibri" panose="020F0502020204030204" pitchFamily="34" charset="0"/>
                <a:ea typeface="Wingdings"/>
                <a:cs typeface="Calibri" panose="020F0502020204030204" pitchFamily="34" charset="0"/>
                <a:sym typeface="Wingdings"/>
              </a:rPr>
              <a:t></a:t>
            </a:r>
            <a:r>
              <a:rPr lang="en-US" sz="2200" dirty="0">
                <a:solidFill>
                  <a:srgbClr val="8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 capacity probing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884368" y="1052736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1529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pPr eaLnBrk="1" hangingPunct="1"/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Increasing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Initial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(IW)</a:t>
            </a:r>
            <a:endParaRPr lang="de-A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95536" y="1456183"/>
            <a:ext cx="5791200" cy="5285185"/>
          </a:xfrm>
        </p:spPr>
        <p:txBody>
          <a:bodyPr/>
          <a:lstStyle/>
          <a:p>
            <a:pPr eaLnBrk="1" hangingPunct="1"/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 </a:t>
            </a:r>
            <a:r>
              <a:rPr lang="de-DE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de-DE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3 RTTs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packets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inefficient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short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transfers</a:t>
            </a:r>
            <a:endParaRPr lang="de-D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: HTTP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Requests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de-DE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Thus, initial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window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since</a:t>
            </a:r>
            <a: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  <a:t> ~2002:</a:t>
            </a:r>
            <a:br>
              <a:rPr lang="de-D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IW = min(4*MSS, </a:t>
            </a:r>
            <a:r>
              <a:rPr lang="de-DE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(2*MSS, 4380 </a:t>
            </a:r>
            <a:r>
              <a:rPr lang="de-DE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byte</a:t>
            </a: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))</a:t>
            </a:r>
            <a:b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i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de-DE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typically</a:t>
            </a:r>
            <a:r>
              <a:rPr lang="de-DE" sz="2400" i="1" dirty="0">
                <a:latin typeface="Calibri" panose="020F0502020204030204" pitchFamily="34" charset="0"/>
                <a:cs typeface="Calibri" panose="020F0502020204030204" pitchFamily="34" charset="0"/>
              </a:rPr>
              <a:t> 4)</a:t>
            </a:r>
          </a:p>
          <a:p>
            <a:r>
              <a:rPr lang="de-DE" sz="24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Since</a:t>
            </a:r>
            <a:r>
              <a:rPr lang="de-DE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~2013:</a:t>
            </a:r>
            <a:br>
              <a:rPr lang="de-DE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de-DE" sz="24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IW = </a:t>
            </a:r>
            <a:r>
              <a:rPr lang="mr-IN" sz="2400" dirty="0" err="1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</a:rPr>
              <a:t>min</a:t>
            </a:r>
            <a:r>
              <a:rPr lang="mr-IN" sz="24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</a:rPr>
              <a:t> (10*MSS, </a:t>
            </a:r>
            <a:r>
              <a:rPr lang="mr-IN" sz="2400" dirty="0" err="1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</a:rPr>
              <a:t>max</a:t>
            </a:r>
            <a:r>
              <a:rPr lang="mr-IN" sz="24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</a:rPr>
              <a:t> (2*MSS, 14600))</a:t>
            </a:r>
            <a:br>
              <a:rPr lang="nb-NO" sz="24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nb-NO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(</a:t>
            </a:r>
            <a:r>
              <a:rPr lang="nb-NO" sz="24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typically</a:t>
            </a:r>
            <a:r>
              <a:rPr lang="nb-NO" sz="24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10)</a:t>
            </a:r>
            <a:endParaRPr lang="de-DE" sz="2400" dirty="0"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  <a:p>
            <a:pPr lvl="1" eaLnBrk="1" hangingPunct="1"/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Adopted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in Linux </a:t>
            </a:r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as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default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since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kernel</a:t>
            </a: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2.6.39</a:t>
            </a:r>
            <a:b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de-DE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(May 2011)</a:t>
            </a:r>
          </a:p>
          <a:p>
            <a:pPr lvl="1" eaLnBrk="1" hangingPunct="1"/>
            <a: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Note: </a:t>
            </a:r>
            <a:r>
              <a:rPr lang="de-DE" sz="2000" dirty="0" err="1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cwnd</a:t>
            </a:r>
            <a: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after </a:t>
            </a:r>
            <a:r>
              <a:rPr lang="de-DE" sz="2000" dirty="0" err="1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timeout</a:t>
            </a:r>
            <a:b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</a:br>
            <a: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("Loss </a:t>
            </a:r>
            <a:r>
              <a:rPr lang="de-DE" sz="2000" dirty="0" err="1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Window</a:t>
            </a:r>
            <a:r>
              <a:rPr lang="de-DE" sz="2000" dirty="0">
                <a:solidFill>
                  <a:srgbClr val="7030A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" (LW)) still 1</a:t>
            </a:r>
          </a:p>
          <a:p>
            <a:pPr eaLnBrk="1" hangingPunct="1"/>
            <a:endParaRPr lang="de-AT" sz="2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365293"/>
            <a:ext cx="2884016" cy="494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8301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TCP Fast Open (TFO)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876800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Builds on T/TCP idea: allow HTTP GET on SYN, respond with data + SYN/ACK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There, the problem was: DoS attack surface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Solution: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First handshake like normal, server gives client cookie and remembers it (locally configurable time)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Later handshakes: SYN + data + cookie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Remaining problem: server cannot tell original from retransmitted SYN </a:t>
            </a:r>
            <a:r>
              <a:rPr lang="en-US" sz="20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application must be able to accept duplicate data (changes semantics, also API)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Not a big problem for a web server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:a16="http://schemas.microsoft.com/office/drawing/2014/main" id="{8F75C999-368B-72E3-E8FD-2C2CDD9FEAF3}"/>
              </a:ext>
            </a:extLst>
          </p:cNvPr>
          <p:cNvSpPr/>
          <p:nvPr/>
        </p:nvSpPr>
        <p:spPr bwMode="auto">
          <a:xfrm>
            <a:off x="6948264" y="908720"/>
            <a:ext cx="2016224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Similar functionality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exists in QUIC !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81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Tail loss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16152"/>
          </a:xfrm>
        </p:spPr>
        <p:txBody>
          <a:bodyPr/>
          <a:lstStyle/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Consider the "tail" of a transmission</a:t>
            </a: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e.g., segments 8, 9, 10 of a total 10-segment transfer</a:t>
            </a:r>
          </a:p>
          <a:p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 8 lost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: we get 2 DupACKs</a:t>
            </a: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If we have new data to send, 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Limited Transmit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allows us to do that (which will give us another DupACK and we can enter FR, where we can retransmit)</a:t>
            </a: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Else, 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Early Retransmit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allows us to resend segment 8</a:t>
            </a:r>
          </a:p>
          <a:p>
            <a:pPr lvl="1"/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Segment 10 lost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: we get no more ACKs, only the RTO can help us...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27856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70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RTO Restart (RTOR)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32856"/>
            <a:ext cx="4053180" cy="4688161"/>
          </a:xfrm>
        </p:spPr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 some cases TCP/SCTP must use RTO for loss recovery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e.g., if a connection has 2 outstanding packets and 1 is lost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However, the effective RTO often becomes RTO = RTO + </a:t>
            </a:r>
            <a:r>
              <a:rPr lang="en-US" sz="180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t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Where </a:t>
            </a:r>
            <a:r>
              <a:rPr lang="en-US" sz="140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t ≈ RTT [+</a:t>
            </a:r>
            <a:r>
              <a:rPr lang="en-US" sz="1400" dirty="0" err="1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delACK</a:t>
            </a:r>
            <a:r>
              <a:rPr lang="en-US" sz="140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]</a:t>
            </a:r>
          </a:p>
          <a:p>
            <a:endParaRPr lang="en-US" sz="1800" dirty="0">
              <a:latin typeface="Calibri" panose="020F0502020204030204" pitchFamily="34" charset="0"/>
              <a:ea typeface="Lucida Grande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The reason is that the timer is restarted on each incoming ACK (RFC 6298, RFC 4960)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RTOR rearms timer as: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RTO = RTO - t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817518" y="2574196"/>
            <a:ext cx="0" cy="3749662"/>
          </a:xfrm>
          <a:prstGeom prst="line">
            <a:avLst/>
          </a:prstGeom>
          <a:ln w="508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>
            <a:off x="6732240" y="2852936"/>
            <a:ext cx="2085278" cy="426841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6732240" y="3880725"/>
            <a:ext cx="2085278" cy="197758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6732240" y="3099546"/>
            <a:ext cx="1420609" cy="260869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100392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100392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53920" y="2204864"/>
            <a:ext cx="7713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Sender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2400" y="2204864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Receiver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6216" y="4140369"/>
            <a:ext cx="1120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RTO timer</a:t>
            </a:r>
            <a:b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is restarted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6732240" y="5679958"/>
            <a:ext cx="2085278" cy="332631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861383" y="4742848"/>
            <a:ext cx="524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RTO</a:t>
            </a:r>
          </a:p>
        </p:txBody>
      </p:sp>
      <p:sp>
        <p:nvSpPr>
          <p:cNvPr id="29" name="Left Brace 28"/>
          <p:cNvSpPr/>
          <p:nvPr/>
        </p:nvSpPr>
        <p:spPr>
          <a:xfrm>
            <a:off x="6398979" y="3099546"/>
            <a:ext cx="261253" cy="978937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0180" y="3377060"/>
            <a:ext cx="253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0" dirty="0">
                <a:latin typeface="Calibri" panose="020F0502020204030204" pitchFamily="34" charset="0"/>
                <a:ea typeface="Lucida Grande"/>
                <a:cs typeface="Calibri" panose="020F0502020204030204" pitchFamily="34" charset="0"/>
              </a:rPr>
              <a:t>t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Left Brace 30"/>
          <p:cNvSpPr/>
          <p:nvPr/>
        </p:nvSpPr>
        <p:spPr>
          <a:xfrm>
            <a:off x="6398979" y="4078483"/>
            <a:ext cx="261253" cy="1601475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5744" y="1340768"/>
            <a:ext cx="8231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RFC 7765</a:t>
            </a:r>
            <a:endParaRPr lang="en-US" sz="1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ular Callout 31"/>
          <p:cNvSpPr/>
          <p:nvPr/>
        </p:nvSpPr>
        <p:spPr bwMode="auto">
          <a:xfrm>
            <a:off x="7956376" y="908720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IFI research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7AC2B6D-A4D1-F3A6-FAFB-D829C3C8D208}"/>
              </a:ext>
            </a:extLst>
          </p:cNvPr>
          <p:cNvGrpSpPr/>
          <p:nvPr/>
        </p:nvGrpSpPr>
        <p:grpSpPr>
          <a:xfrm>
            <a:off x="5050926" y="3099546"/>
            <a:ext cx="1177258" cy="1601475"/>
            <a:chOff x="5050926" y="3099546"/>
            <a:chExt cx="1177258" cy="1601475"/>
          </a:xfrm>
        </p:grpSpPr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33678FF1-A2D0-8534-10BA-F59385317EB2}"/>
                </a:ext>
              </a:extLst>
            </p:cNvPr>
            <p:cNvSpPr/>
            <p:nvPr/>
          </p:nvSpPr>
          <p:spPr>
            <a:xfrm>
              <a:off x="5966931" y="3099546"/>
              <a:ext cx="261253" cy="1601475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4BA442-A754-A907-9557-D0DD2CEB30EF}"/>
                </a:ext>
              </a:extLst>
            </p:cNvPr>
            <p:cNvSpPr txBox="1"/>
            <p:nvPr/>
          </p:nvSpPr>
          <p:spPr>
            <a:xfrm>
              <a:off x="5050926" y="3715614"/>
              <a:ext cx="9434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desirable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B8FCDC9-C3A4-306A-E095-867E50C71DBF}"/>
              </a:ext>
            </a:extLst>
          </p:cNvPr>
          <p:cNvGrpSpPr/>
          <p:nvPr/>
        </p:nvGrpSpPr>
        <p:grpSpPr>
          <a:xfrm>
            <a:off x="4502019" y="4054168"/>
            <a:ext cx="1432086" cy="838266"/>
            <a:chOff x="4502019" y="4054168"/>
            <a:chExt cx="1432086" cy="838266"/>
          </a:xfrm>
        </p:grpSpPr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6E03B35A-06DA-3099-907D-CE248E74FDC3}"/>
                </a:ext>
              </a:extLst>
            </p:cNvPr>
            <p:cNvSpPr/>
            <p:nvPr/>
          </p:nvSpPr>
          <p:spPr>
            <a:xfrm>
              <a:off x="5672852" y="4054168"/>
              <a:ext cx="261253" cy="646853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EA9213-E463-D3A7-1E0A-C41389ED7B14}"/>
                </a:ext>
              </a:extLst>
            </p:cNvPr>
            <p:cNvSpPr txBox="1"/>
            <p:nvPr/>
          </p:nvSpPr>
          <p:spPr>
            <a:xfrm>
              <a:off x="4502019" y="4061437"/>
              <a:ext cx="115659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RTOR:</a:t>
              </a:r>
              <a:b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restart with</a:t>
              </a:r>
              <a:b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RTO - 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338812-465C-6460-E802-760336FB575F}"/>
              </a:ext>
            </a:extLst>
          </p:cNvPr>
          <p:cNvGrpSpPr/>
          <p:nvPr/>
        </p:nvGrpSpPr>
        <p:grpSpPr>
          <a:xfrm>
            <a:off x="6732240" y="4748771"/>
            <a:ext cx="2085278" cy="574929"/>
            <a:chOff x="6732240" y="4748771"/>
            <a:chExt cx="2085278" cy="574929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1E41A6F-092E-15B7-BFA1-5E46B8325C38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40" y="4748771"/>
              <a:ext cx="2085278" cy="332631"/>
            </a:xfrm>
            <a:prstGeom prst="straightConnector1">
              <a:avLst/>
            </a:prstGeom>
            <a:ln w="50800">
              <a:solidFill>
                <a:srgbClr val="FF0000"/>
              </a:solidFill>
              <a:prstDash val="dash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EBDE00-AAC5-503C-12B2-3CBB475DFCF1}"/>
                </a:ext>
              </a:extLst>
            </p:cNvPr>
            <p:cNvSpPr txBox="1"/>
            <p:nvPr/>
          </p:nvSpPr>
          <p:spPr>
            <a:xfrm>
              <a:off x="7103646" y="4985146"/>
              <a:ext cx="10889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With RTOR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9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Tail Loss Probe (TLP)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64568"/>
            <a:ext cx="8219256" cy="4876800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From draft-dukkipati-tcpm-tcp-loss-probe-01:</a:t>
            </a:r>
          </a:p>
          <a:p>
            <a:pPr marL="457200" lvl="1" indent="0">
              <a:buNone/>
            </a:pP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"Measurements on Google Web servers show that approximately 70% of   retransmissions for Web transfers are sent after the RTO timer expires, while only 30% are handled by fast recovery."</a:t>
            </a:r>
          </a:p>
          <a:p>
            <a:pPr marL="457200" lvl="1" indent="0">
              <a:buNone/>
            </a:pP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"...distribution of RTO/RTT values on Google Web servers.</a:t>
            </a:r>
            <a:b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[percentile, RTO/RTT]: [50th percentile, 4.3]; [75th percentile, 11.3];</a:t>
            </a:r>
            <a:b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[90th percentile, 28.9]; [95th percentile, 53.9]; [99th percentile, 214]."</a:t>
            </a:r>
            <a:b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"... typically caused by variance in measured RTTs..."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Idea: more aggressive timer allows to send one single packet ("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") before RTO fires</a:t>
            </a:r>
          </a:p>
          <a:p>
            <a:pPr lvl="1"/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timer: 2*SRTT</a:t>
            </a:r>
            <a:b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(+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extra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time for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DelACK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FlightSize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==1)</a:t>
            </a:r>
          </a:p>
          <a:p>
            <a:pPr lvl="1"/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data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available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else</a:t>
            </a: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resend</a:t>
            </a:r>
            <a:endParaRPr lang="nb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096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Recent ACKnowledgment (RACK)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876800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Main idea: use time instead of sequence numbers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(avoid basing logic on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Multiple benefits: eliminates need for much loss recovery logic (drastic simplification!), works with every packet (also retransmits), ..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Packet A is lost if some packet B sent sufficiently later is (s)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acked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"Sufficiently later": later by at least a "reordering window"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RACK.reo_wnd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default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min_rtt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/ 4)</a:t>
            </a:r>
          </a:p>
          <a:p>
            <a:pPr lvl="1"/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min_rtt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calculated from RTTs per ACK; tried seeding with SRTT or most recent RTT, no major difference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Also: arm a timer to detect loss in case no ACK arrives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TLP is a special case; merged with RACK [RFC 8985]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Conceptually, RACK arms a (virtual) timer on every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packet sent, times updated with new RTT samples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020272" y="5661248"/>
            <a:ext cx="1512168" cy="864096"/>
          </a:xfrm>
          <a:prstGeom prst="wedgeRectCallout">
            <a:avLst>
              <a:gd name="adj1" fmla="val -16101"/>
              <a:gd name="adj2" fmla="val 18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RACK+TLP: now used almost(?) everywhere!</a:t>
            </a: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817EDE56-C5CF-1AE0-E2B3-D2B5F6C3B9AA}"/>
              </a:ext>
            </a:extLst>
          </p:cNvPr>
          <p:cNvSpPr/>
          <p:nvPr/>
        </p:nvSpPr>
        <p:spPr bwMode="auto">
          <a:xfrm>
            <a:off x="7524328" y="908720"/>
            <a:ext cx="1440160" cy="792088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IFI research: </a:t>
            </a:r>
            <a:r>
              <a:rPr kumimoji="0" lang="en-US" sz="16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minor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contribution</a:t>
            </a:r>
          </a:p>
        </p:txBody>
      </p:sp>
    </p:spTree>
    <p:extLst>
      <p:ext uri="{BB962C8B-B14F-4D97-AF65-F5344CB8AC3E}">
        <p14:creationId xmlns:p14="http://schemas.microsoft.com/office/powerpoint/2010/main" val="194328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143000"/>
          </a:xfrm>
        </p:spPr>
        <p:txBody>
          <a:bodyPr/>
          <a:lstStyle/>
          <a:p>
            <a:r>
              <a:rPr lang="en-US">
                <a:latin typeface="+mn-lt"/>
              </a:rPr>
              <a:t>RACK examples: sender sends P1, P2, P3</a:t>
            </a:r>
            <a:br>
              <a:rPr lang="en-US">
                <a:latin typeface="+mn-lt"/>
              </a:rPr>
            </a:br>
            <a:r>
              <a:rPr lang="en-US" sz="2400" b="0">
                <a:latin typeface="+mn-lt"/>
              </a:rPr>
              <a:t>(more than RACK.reo_wnd time in between them)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36576"/>
            <a:ext cx="8219256" cy="4876800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Example 1: P1 and P3 lost</a:t>
            </a:r>
          </a:p>
          <a:p>
            <a:pPr lvl="1"/>
            <a:r>
              <a:rPr lang="en-US" sz="2000" dirty="0"/>
              <a:t>P2 SACK arrives </a:t>
            </a:r>
            <a:r>
              <a:rPr lang="en-US" sz="2000" dirty="0">
                <a:ea typeface="ＭＳ Ｐゴシック" charset="0"/>
              </a:rPr>
              <a:t>=&gt;</a:t>
            </a:r>
            <a:r>
              <a:rPr lang="en-US" sz="2000" dirty="0"/>
              <a:t> P1 lost, retransmit (R1)</a:t>
            </a:r>
          </a:p>
          <a:p>
            <a:pPr lvl="1"/>
            <a:r>
              <a:rPr lang="en-US" sz="2000" dirty="0"/>
              <a:t>R1 is cumulatively </a:t>
            </a:r>
            <a:r>
              <a:rPr lang="en-US" sz="2000" dirty="0" err="1"/>
              <a:t>ACKed</a:t>
            </a:r>
            <a:r>
              <a:rPr lang="en-US" sz="2000" dirty="0"/>
              <a:t> </a:t>
            </a:r>
            <a:r>
              <a:rPr lang="en-US" sz="2000" dirty="0">
                <a:ea typeface="ＭＳ Ｐゴシック" charset="0"/>
              </a:rPr>
              <a:t>=&gt;</a:t>
            </a:r>
            <a:r>
              <a:rPr lang="en-US" sz="2000" dirty="0"/>
              <a:t> P3 lost, retransmit (R3)</a:t>
            </a:r>
          </a:p>
          <a:p>
            <a:pPr lvl="1"/>
            <a:r>
              <a:rPr lang="en-US" sz="2000" dirty="0"/>
              <a:t>No timer needed</a:t>
            </a:r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Example 2: P1 and P2 lost</a:t>
            </a:r>
          </a:p>
          <a:p>
            <a:pPr lvl="1"/>
            <a:r>
              <a:rPr lang="en-US" sz="2000" dirty="0"/>
              <a:t>P3 SACK arrives </a:t>
            </a:r>
            <a:r>
              <a:rPr lang="en-US" sz="2000" dirty="0">
                <a:ea typeface="ＭＳ Ｐゴシック" charset="0"/>
              </a:rPr>
              <a:t>=&gt;</a:t>
            </a:r>
            <a:r>
              <a:rPr lang="en-US" sz="2000" dirty="0"/>
              <a:t> P1, P2 lost, retransmit (R1, R2)</a:t>
            </a:r>
          </a:p>
          <a:p>
            <a:pPr lvl="1"/>
            <a:r>
              <a:rPr lang="en-US" sz="2000" dirty="0"/>
              <a:t>R1 lost again but R2 </a:t>
            </a:r>
            <a:r>
              <a:rPr lang="en-US" sz="2000" dirty="0" err="1"/>
              <a:t>SACKed</a:t>
            </a:r>
            <a:r>
              <a:rPr lang="en-US" sz="2000" dirty="0"/>
              <a:t> </a:t>
            </a:r>
            <a:r>
              <a:rPr lang="en-US" sz="2000" dirty="0">
                <a:ea typeface="ＭＳ Ｐゴシック" charset="0"/>
              </a:rPr>
              <a:t>=&gt;</a:t>
            </a:r>
            <a:r>
              <a:rPr lang="en-US" sz="2000" dirty="0"/>
              <a:t> R1 lost, retransmit</a:t>
            </a:r>
          </a:p>
          <a:p>
            <a:pPr lvl="1"/>
            <a:r>
              <a:rPr lang="en-US" sz="2000" dirty="0"/>
              <a:t>Common with rate limiting from token bucket policers with large bucket depth and low rate limit</a:t>
            </a:r>
          </a:p>
          <a:p>
            <a:pPr lvl="1"/>
            <a:r>
              <a:rPr lang="en-US" sz="2000" dirty="0"/>
              <a:t>Retransmissions often lost repeatedly because CC. requires multiple RTTs to reduce the rate below the policed rate</a:t>
            </a:r>
          </a:p>
          <a:p>
            <a:pPr lvl="1"/>
            <a:endParaRPr lang="en-US" sz="2000" dirty="0"/>
          </a:p>
          <a:p>
            <a:pPr marL="342900" lvl="1" indent="-342900">
              <a:buFontTx/>
              <a:buChar char="•"/>
            </a:pPr>
            <a:r>
              <a:rPr lang="en-US" dirty="0"/>
              <a:t>No </a:t>
            </a:r>
            <a:r>
              <a:rPr lang="en-US" dirty="0" err="1"/>
              <a:t>DupACK</a:t>
            </a:r>
            <a:r>
              <a:rPr lang="en-US" dirty="0"/>
              <a:t> based solution can detect such losses!</a:t>
            </a:r>
          </a:p>
        </p:txBody>
      </p:sp>
    </p:spTree>
    <p:extLst>
      <p:ext uri="{BB962C8B-B14F-4D97-AF65-F5344CB8AC3E}">
        <p14:creationId xmlns:p14="http://schemas.microsoft.com/office/powerpoint/2010/main" val="534828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Conclusion on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896544"/>
          </a:xfrm>
        </p:spPr>
        <p:txBody>
          <a:bodyPr/>
          <a:lstStyle/>
          <a:p>
            <a:r>
              <a:rPr lang="en-US" sz="2000" dirty="0"/>
              <a:t>We focused on what is commonly implemented</a:t>
            </a:r>
          </a:p>
          <a:p>
            <a:pPr lvl="1"/>
            <a:r>
              <a:rPr lang="en-US" sz="1800" dirty="0"/>
              <a:t>We also skipped some things: header compression, authentication, sequence number attacks, implementation specifics (e.g. </a:t>
            </a:r>
            <a:r>
              <a:rPr lang="en-US" sz="1800" dirty="0">
                <a:solidFill>
                  <a:srgbClr val="0070C0"/>
                </a:solidFill>
              </a:rPr>
              <a:t>TCP_NOTSENT_LOWAT</a:t>
            </a:r>
            <a:r>
              <a:rPr lang="en-US" sz="1800" dirty="0"/>
              <a:t>)...</a:t>
            </a:r>
          </a:p>
          <a:p>
            <a:pPr lvl="1"/>
            <a:endParaRPr lang="en-US" sz="1800" dirty="0"/>
          </a:p>
          <a:p>
            <a:r>
              <a:rPr lang="en-US" sz="2000" dirty="0"/>
              <a:t>RFC series contains many non-implemented (??) ideas from that time</a:t>
            </a:r>
          </a:p>
          <a:p>
            <a:pPr lvl="1"/>
            <a:r>
              <a:rPr lang="en-US" sz="1800" dirty="0"/>
              <a:t>Being more robust to reordering (</a:t>
            </a:r>
            <a:r>
              <a:rPr lang="en-US" sz="1800" dirty="0">
                <a:solidFill>
                  <a:srgbClr val="0070C0"/>
                </a:solidFill>
              </a:rPr>
              <a:t>TCP-NCR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Doing congestion control for ACKs (</a:t>
            </a:r>
            <a:r>
              <a:rPr lang="en-US" sz="1800" dirty="0">
                <a:solidFill>
                  <a:srgbClr val="0070C0"/>
                </a:solidFill>
              </a:rPr>
              <a:t>ACK-CC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Reducing </a:t>
            </a:r>
            <a:r>
              <a:rPr lang="en-US" sz="1800" dirty="0" err="1"/>
              <a:t>cwnd</a:t>
            </a:r>
            <a:r>
              <a:rPr lang="en-US" sz="1800" dirty="0"/>
              <a:t> when the sender doesn't have data to send (</a:t>
            </a:r>
            <a:r>
              <a:rPr lang="en-US" sz="1800" dirty="0">
                <a:solidFill>
                  <a:srgbClr val="0070C0"/>
                </a:solidFill>
              </a:rPr>
              <a:t>CWV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Adjusting user timeout (when TCP says "it's over") at both ends (</a:t>
            </a:r>
            <a:r>
              <a:rPr lang="en-US" sz="1800" dirty="0">
                <a:solidFill>
                  <a:srgbClr val="0070C0"/>
                </a:solidFill>
              </a:rPr>
              <a:t>UTO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Avoiding Slow Start overshoot for large windows (</a:t>
            </a:r>
            <a:r>
              <a:rPr lang="en-US" sz="1800" dirty="0">
                <a:solidFill>
                  <a:srgbClr val="0070C0"/>
                </a:solidFill>
              </a:rPr>
              <a:t>Limited Slow-Start</a:t>
            </a:r>
            <a:r>
              <a:rPr lang="en-US" sz="1800" dirty="0"/>
              <a:t>)</a:t>
            </a:r>
          </a:p>
          <a:p>
            <a:pPr lvl="1"/>
            <a:endParaRPr lang="en-US" sz="1800" dirty="0"/>
          </a:p>
          <a:p>
            <a:r>
              <a:rPr lang="en-US" sz="2000" dirty="0"/>
              <a:t>...and some old ideas "took off" later (e.g. </a:t>
            </a:r>
            <a:r>
              <a:rPr lang="en-US" sz="2000" dirty="0">
                <a:solidFill>
                  <a:srgbClr val="0070C0"/>
                </a:solidFill>
              </a:rPr>
              <a:t>T/TCP, ECN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Or not? Time will tell</a:t>
            </a:r>
          </a:p>
        </p:txBody>
      </p:sp>
    </p:spTree>
    <p:extLst>
      <p:ext uri="{BB962C8B-B14F-4D97-AF65-F5344CB8AC3E}">
        <p14:creationId xmlns:p14="http://schemas.microsoft.com/office/powerpoint/2010/main" val="1129219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Extra slides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(not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pensum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000">
                <a:latin typeface="Calibri" panose="020F0502020204030204" pitchFamily="34" charset="0"/>
                <a:cs typeface="Calibri" panose="020F0502020204030204" pitchFamily="34" charset="0"/>
              </a:rPr>
              <a:t>RFC 6675  SACK loss recovery</a:t>
            </a:r>
          </a:p>
        </p:txBody>
      </p:sp>
    </p:spTree>
    <p:extLst>
      <p:ext uri="{BB962C8B-B14F-4D97-AF65-F5344CB8AC3E}">
        <p14:creationId xmlns:p14="http://schemas.microsoft.com/office/powerpoint/2010/main" val="2865141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SACK loss recovery: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8964488" cy="4618856"/>
          </a:xfrm>
        </p:spPr>
        <p:txBody>
          <a:bodyPr/>
          <a:lstStyle/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highest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transmitted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of highest cumulatively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ACKed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byte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HighRxt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highest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retransmitted in this loss recovery phase</a:t>
            </a:r>
          </a:p>
          <a:p>
            <a:r>
              <a:rPr lang="en-US" sz="2100" b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sender's estimate of the number of bytes outstanding in the network. Key variable for cc. because now this number is explicit.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#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received since last cumulative ACK</a:t>
            </a:r>
            <a:b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DupACK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= segment containing SACK block that identifies previously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unacked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and un-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bytes between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#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needed to trigger retransmission (normally 3)</a:t>
            </a:r>
          </a:p>
          <a:p>
            <a:r>
              <a:rPr lang="en-US" sz="2100" b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Scoreboard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data structure to keep track of sequence number ranges</a:t>
            </a:r>
          </a:p>
          <a:p>
            <a:r>
              <a:rPr lang="en-US" sz="2100" b="1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RescueRxt</a:t>
            </a:r>
            <a:r>
              <a:rPr lang="en-US" sz="21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highest </a:t>
            </a:r>
            <a:r>
              <a:rPr lang="en-US" sz="21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 which has been optimistically retransmitted to prevent stalling of the ACK clock when there is loss at the end of the window and no new data is available for transmission.</a:t>
            </a:r>
          </a:p>
        </p:txBody>
      </p:sp>
    </p:spTree>
    <p:extLst>
      <p:ext uri="{BB962C8B-B14F-4D97-AF65-F5344CB8AC3E}">
        <p14:creationId xmlns:p14="http://schemas.microsoft.com/office/powerpoint/2010/main" val="5186515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Update()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Mark all cumulatively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ACKed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bytes, record total #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bytes</a:t>
            </a:r>
          </a:p>
          <a:p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IsLost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True when either 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discontiguous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sequences have arrived above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or more than (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- 1) * SMSS bytes with sequence No's &gt;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have been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SACKed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SetPipe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 = 0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for(S1=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HighACK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; S1&lt;=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HighData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; S1++)</a:t>
            </a:r>
          </a:p>
          <a:p>
            <a:pPr lvl="2"/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if(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scoreboard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[S1] </a:t>
            </a:r>
            <a:r>
              <a:rPr lang="en-US" sz="1800" dirty="0" err="1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unsacked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)</a:t>
            </a:r>
          </a:p>
          <a:p>
            <a:pPr lvl="3"/>
            <a:r>
              <a:rPr lang="en-US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if !</a:t>
            </a:r>
            <a:r>
              <a:rPr lang="en-US" dirty="0" err="1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IsLost</a:t>
            </a:r>
            <a:r>
              <a:rPr lang="en-US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(S1):</a:t>
            </a:r>
          </a:p>
          <a:p>
            <a:pPr lvl="4"/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++ 	// not </a:t>
            </a:r>
            <a:r>
              <a:rPr lang="en-US" sz="1800" dirty="0" err="1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SACKed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, not lost </a:t>
            </a:r>
            <a:r>
              <a:rPr lang="en-US" sz="18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 in flight</a:t>
            </a:r>
          </a:p>
          <a:p>
            <a:pPr lvl="3"/>
            <a:r>
              <a:rPr lang="en-US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if S1 &lt;= </a:t>
            </a:r>
            <a:r>
              <a:rPr lang="en-US" dirty="0" err="1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HighRxt</a:t>
            </a:r>
            <a:r>
              <a:rPr lang="en-US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:</a:t>
            </a:r>
          </a:p>
          <a:p>
            <a:pPr lvl="4"/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++ 	// retransmitted, not lost </a:t>
            </a:r>
            <a:r>
              <a:rPr lang="en-US" sz="1800" dirty="0"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=&gt;</a:t>
            </a:r>
            <a:r>
              <a:rPr lang="en-US" sz="1800" dirty="0"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 2* in flight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568952" cy="1143000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SACK loss recovery: scoreboard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8840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6872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490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3293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096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996832" y="3429000"/>
            <a:ext cx="1512168" cy="648072"/>
            <a:chOff x="7092280" y="3501008"/>
            <a:chExt cx="1512168" cy="648072"/>
          </a:xfrm>
        </p:grpSpPr>
        <p:sp>
          <p:nvSpPr>
            <p:cNvPr id="14" name="Left Brace 13"/>
            <p:cNvSpPr/>
            <p:nvPr/>
          </p:nvSpPr>
          <p:spPr bwMode="auto">
            <a:xfrm rot="5400000">
              <a:off x="7781002" y="3325634"/>
              <a:ext cx="278740" cy="1368152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164288" y="3501008"/>
              <a:ext cx="13428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IsLost = True</a:t>
              </a:r>
              <a:endParaRPr lang="en-US" sz="1800" i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H="1">
              <a:off x="7092280" y="3870340"/>
              <a:ext cx="144016" cy="2787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5700688" y="4581128"/>
            <a:ext cx="987193" cy="573478"/>
            <a:chOff x="5796136" y="4653136"/>
            <a:chExt cx="987193" cy="573478"/>
          </a:xfrm>
        </p:grpSpPr>
        <p:sp>
          <p:nvSpPr>
            <p:cNvPr id="18" name="Rectangle 17"/>
            <p:cNvSpPr/>
            <p:nvPr/>
          </p:nvSpPr>
          <p:spPr>
            <a:xfrm>
              <a:off x="5796136" y="4857282"/>
              <a:ext cx="987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HighACK</a:t>
              </a:r>
              <a:endParaRPr lang="en-US" sz="1800" i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flipV="1">
              <a:off x="6588224" y="4653136"/>
              <a:ext cx="144016" cy="2302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9" name="Group 38"/>
          <p:cNvGrpSpPr/>
          <p:nvPr/>
        </p:nvGrpSpPr>
        <p:grpSpPr>
          <a:xfrm>
            <a:off x="7932936" y="4593370"/>
            <a:ext cx="1072794" cy="555438"/>
            <a:chOff x="8028384" y="4665378"/>
            <a:chExt cx="1072794" cy="555438"/>
          </a:xfrm>
        </p:grpSpPr>
        <p:sp>
          <p:nvSpPr>
            <p:cNvPr id="19" name="Rectangle 18"/>
            <p:cNvSpPr/>
            <p:nvPr/>
          </p:nvSpPr>
          <p:spPr>
            <a:xfrm>
              <a:off x="8028384" y="4851484"/>
              <a:ext cx="1072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HighData</a:t>
              </a:r>
              <a:endParaRPr lang="en-US" sz="1800" i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8460432" y="4665378"/>
              <a:ext cx="0" cy="213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5580112" y="3501008"/>
            <a:ext cx="976549" cy="712731"/>
            <a:chOff x="5675560" y="3573016"/>
            <a:chExt cx="976549" cy="712731"/>
          </a:xfrm>
        </p:grpSpPr>
        <p:sp>
          <p:nvSpPr>
            <p:cNvPr id="30" name="Rectangle 29"/>
            <p:cNvSpPr/>
            <p:nvPr/>
          </p:nvSpPr>
          <p:spPr>
            <a:xfrm>
              <a:off x="5675560" y="3573016"/>
              <a:ext cx="9765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HighRXT</a:t>
              </a:r>
              <a:endParaRPr lang="en-US" sz="1800" i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6192180" y="3953663"/>
              <a:ext cx="43790" cy="3320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7331287" y="4593370"/>
            <a:ext cx="887038" cy="902459"/>
            <a:chOff x="7426735" y="4665378"/>
            <a:chExt cx="887038" cy="902459"/>
          </a:xfrm>
        </p:grpSpPr>
        <p:sp>
          <p:nvSpPr>
            <p:cNvPr id="33" name="Rectangle 32"/>
            <p:cNvSpPr/>
            <p:nvPr/>
          </p:nvSpPr>
          <p:spPr>
            <a:xfrm>
              <a:off x="7426735" y="5167727"/>
              <a:ext cx="887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err="1">
                  <a:solidFill>
                    <a:srgbClr val="FF0000"/>
                  </a:solidFill>
                  <a:latin typeface="Calibri" panose="020F0502020204030204" pitchFamily="34" charset="0"/>
                  <a:ea typeface="Courier New" charset="0"/>
                  <a:cs typeface="Calibri" panose="020F0502020204030204" pitchFamily="34" charset="0"/>
                </a:rPr>
                <a:t>pipe++</a:t>
              </a:r>
              <a:endParaRPr lang="en-US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7884368" y="4665378"/>
              <a:ext cx="0" cy="5554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41" name="Straight Arrow Connector 40"/>
          <p:cNvCxnSpPr/>
          <p:nvPr/>
        </p:nvCxnSpPr>
        <p:spPr bwMode="auto">
          <a:xfrm>
            <a:off x="6396484" y="3867324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3457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6" y="692696"/>
            <a:ext cx="9036496" cy="1143000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SACK loss recovery: scoreboard functions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NextSeg</a:t>
            </a:r>
            <a:r>
              <a:rPr lang="en-US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 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(what to transmit next)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if there exists S2 such that: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S2 &gt;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HighRxt</a:t>
            </a:r>
            <a:endParaRPr lang="en-US" sz="1800">
              <a:solidFill>
                <a:srgbClr val="7030A0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S2 &lt; highest byte covered by</a:t>
            </a:r>
            <a:b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</a:b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any received SACK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 err="1">
                <a:solidFill>
                  <a:srgbClr val="0070C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IsLost</a:t>
            </a:r>
            <a:r>
              <a:rPr lang="en-US" sz="1800">
                <a:solidFill>
                  <a:srgbClr val="0070C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(S2)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== true</a:t>
            </a:r>
          </a:p>
          <a:p>
            <a:pPr marL="914400" lvl="2" indent="0">
              <a:buNone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... return max. SMSS sequence range starting with S2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else, if there is unsent data and </a:t>
            </a:r>
            <a:r>
              <a:rPr lang="en-US" sz="180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rwnd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allows, return max. SMSS sequence range starting with </a:t>
            </a:r>
            <a:r>
              <a:rPr lang="en-US" sz="1800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HighData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+1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else, if there exists S3 for which 1a) and 1b) are true, return one segment of max. SMSS bytes starting with S3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else, if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HighACK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&gt;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RescueRxt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(or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RescueRxt</a:t>
            </a:r>
            <a:r>
              <a:rPr lang="en-US" sz="180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undefined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), return one segment of max. SMSS bytes that includes the highest outstanding </a:t>
            </a:r>
            <a:r>
              <a:rPr lang="en-US" sz="180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unSACKed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seq.no, and set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RescueRxt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to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RecoveryPoint </a:t>
            </a:r>
            <a:r>
              <a:rPr lang="en-US" sz="1800" i="1" err="1">
                <a:solidFill>
                  <a:srgbClr val="FF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(HighData)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 Do not update </a:t>
            </a:r>
            <a:r>
              <a:rPr lang="en-US" sz="1800" err="1">
                <a:solidFill>
                  <a:srgbClr val="7030A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HighRxt</a:t>
            </a: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else fail (nothing returned)</a:t>
            </a:r>
          </a:p>
          <a:p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Rules 3 and 4 are a retransmission "last resort"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453426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628800"/>
            <a:ext cx="1342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IsLost = True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2985074"/>
            <a:ext cx="987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HighACK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2979276"/>
            <a:ext cx="107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HighData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1998132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780928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793170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00808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HighRXT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6096732" y="2081455"/>
            <a:ext cx="43790" cy="3320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7331287" y="3295519"/>
            <a:ext cx="887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pipe++</a:t>
            </a:r>
            <a:endParaRPr lang="en-US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793170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5844704" y="3317820"/>
            <a:ext cx="1284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FF000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1. NextSeg</a:t>
            </a:r>
            <a:endParaRPr lang="en-US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6834332" y="2793170"/>
            <a:ext cx="90492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6396484" y="2060848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7053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When an ACK with SACK info arrives...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424936" cy="4876800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Run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Update()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Cumulative ACK? If so, </a:t>
            </a:r>
            <a:r>
              <a:rPr lang="en-US" sz="24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= 0</a:t>
            </a:r>
          </a:p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DupACK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? If so, and not in FR yet:</a:t>
            </a:r>
          </a:p>
          <a:p>
            <a:pPr lvl="1"/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++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&gt;=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goto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DupAcks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&lt; 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DupThresh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but </a:t>
            </a:r>
            <a:r>
              <a:rPr lang="en-US" sz="2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IsLost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+ 1),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goto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Send new segments (Limited Transmit):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Set 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HighRxt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Run </a:t>
            </a:r>
            <a:r>
              <a:rPr lang="en-US" sz="18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SetPipe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If (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) &gt;= 1 SMSS, there exists previously unsent data, and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rwnd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allows, transmit up to 1 SMSS of data starting with the byte 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+1 and update </a:t>
            </a:r>
            <a:r>
              <a:rPr lang="en-US" sz="18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reflect this transmission, then return to (3.2)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Terminate processing of this 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546837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722211"/>
            <a:ext cx="1342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IsLost = True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3078485"/>
            <a:ext cx="987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HighACK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3072687"/>
            <a:ext cx="107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HighData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2091543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874339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886581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94219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HighRXT</a:t>
            </a:r>
            <a:endParaRPr lang="en-US" sz="1800" i="1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31287" y="3388930"/>
            <a:ext cx="887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latin typeface="Calibri" panose="020F0502020204030204" pitchFamily="34" charset="0"/>
                <a:ea typeface="Courier New" charset="0"/>
                <a:cs typeface="Calibri" panose="020F0502020204030204" pitchFamily="34" charset="0"/>
              </a:rPr>
              <a:t>pipe++</a:t>
            </a:r>
            <a:endParaRPr lang="en-US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886581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6396484" y="2154259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295589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...cont'd: entering FR/FR  (step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424936" cy="48768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RecoveryPoint</a:t>
            </a: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endParaRPr lang="en-US" sz="200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ssthresh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= (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FlightSize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/ 2)</a:t>
            </a:r>
            <a:b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(Segments sent as part of Limited Transmit not counted in 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FlightSize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Retransmit the first data segment presumed dropped:</a:t>
            </a:r>
            <a:b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the segment starting with sequence number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+ 1.</a:t>
            </a:r>
            <a:b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To prevent repeated retransmission of the same data or a premature rescue retransmission, set both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HighRxt</a:t>
            </a: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RescueRxt</a:t>
            </a: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to the highest sequence number in the retransmitted segment.</a:t>
            </a:r>
          </a:p>
          <a:p>
            <a:pPr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Run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SetPipe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</a:p>
          <a:p>
            <a:pPr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In order to take advantage of potential additional available 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, proceed to transmission step of FR algorithm (</a:t>
            </a:r>
            <a:r>
              <a:rPr lang="en-US" sz="2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5076056" y="1772816"/>
            <a:ext cx="1368152" cy="769776"/>
          </a:xfrm>
          <a:prstGeom prst="wedgeRectCallout">
            <a:avLst>
              <a:gd name="adj1" fmla="val -124819"/>
              <a:gd name="adj2" fmla="val 389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Also upon timeout!</a:t>
            </a:r>
          </a:p>
        </p:txBody>
      </p:sp>
    </p:spTree>
    <p:extLst>
      <p:ext uri="{BB962C8B-B14F-4D97-AF65-F5344CB8AC3E}">
        <p14:creationId xmlns:p14="http://schemas.microsoft.com/office/powerpoint/2010/main" val="142751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FR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5085184"/>
          </a:xfrm>
        </p:spPr>
        <p:txBody>
          <a:bodyPr/>
          <a:lstStyle/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ACK arrives: Cumulative ACK for </a:t>
            </a:r>
            <a:r>
              <a:rPr lang="en-US" sz="2400" err="1">
                <a:latin typeface="Calibri" panose="020F0502020204030204" pitchFamily="34" charset="0"/>
                <a:cs typeface="Calibri" panose="020F0502020204030204" pitchFamily="34" charset="0"/>
              </a:rPr>
              <a:t>seqno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 &gt; </a:t>
            </a:r>
            <a:r>
              <a:rPr lang="en-US" sz="24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RecoveryPoint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yes: end FR; keep scoreboard info above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HighACK</a:t>
            </a:r>
            <a:endParaRPr lang="en-US" sz="200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no: run 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Update()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SetPipe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</a:p>
          <a:p>
            <a:pPr lvl="1"/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4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 &gt;= 1 SMSS? transmit segments!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Send based on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NextSeg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 (stop this if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NextSeg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fails)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If any of the bytes sent in 1) are below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, set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HighRxt</a:t>
            </a: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to the highest sequence number of the retransmitted segment unless </a:t>
            </a:r>
            <a:r>
              <a:rPr lang="en-US" sz="200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NextSeg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rule (4) was invoked for this retransmission. (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rescueRxt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If any of the bytes sent in 1) are above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, update </a:t>
            </a:r>
            <a:r>
              <a:rPr lang="en-US" sz="200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HighData</a:t>
            </a:r>
            <a:endParaRPr lang="en-US" sz="200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+= bytes transmitted in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err="1">
                <a:latin typeface="Calibri" panose="020F0502020204030204" pitchFamily="34" charset="0"/>
                <a:cs typeface="Calibri" panose="020F0502020204030204" pitchFamily="34" charset="0"/>
              </a:rPr>
              <a:t>cwnd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00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&gt;= 1 SMSS, return to 1)</a:t>
            </a:r>
          </a:p>
        </p:txBody>
      </p:sp>
    </p:spTree>
    <p:extLst>
      <p:ext uri="{BB962C8B-B14F-4D97-AF65-F5344CB8AC3E}">
        <p14:creationId xmlns:p14="http://schemas.microsoft.com/office/powerpoint/2010/main" val="792060072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3355</TotalTime>
  <Words>4643</Words>
  <Application>Microsoft Macintosh PowerPoint</Application>
  <PresentationFormat>On-screen Show (4:3)</PresentationFormat>
  <Paragraphs>496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ＭＳ Ｐゴシック</vt:lpstr>
      <vt:lpstr>Arial</vt:lpstr>
      <vt:lpstr>Calibri</vt:lpstr>
      <vt:lpstr>Wingdings</vt:lpstr>
      <vt:lpstr>ifi-nd</vt:lpstr>
      <vt:lpstr>Department of Informatics Networks and Distributed Systems (ND) group</vt:lpstr>
      <vt:lpstr>Where we are in the stack...</vt:lpstr>
      <vt:lpstr>Addressing   [Tanenbaum book]</vt:lpstr>
      <vt:lpstr>Conn. establishment  [Tanenbaum book]</vt:lpstr>
      <vt:lpstr>Internet terminology</vt:lpstr>
      <vt:lpstr>The Internet transport layer</vt:lpstr>
      <vt:lpstr>Evolution of the Internet's transport layer</vt:lpstr>
      <vt:lpstr>What is multi-streaming?</vt:lpstr>
      <vt:lpstr>UDP</vt:lpstr>
      <vt:lpstr>PowerPoint Presentation</vt:lpstr>
      <vt:lpstr>The beginning (1970s, up to 1981)</vt:lpstr>
      <vt:lpstr>Some old things are best forgotten</vt:lpstr>
      <vt:lpstr>Later 80‘s, and 90‘s</vt:lpstr>
      <vt:lpstr>Resulting IETF view</vt:lpstr>
      <vt:lpstr>TCP Header</vt:lpstr>
      <vt:lpstr>The importance of Window Scaling</vt:lpstr>
      <vt:lpstr>Error control: Acknowledgement</vt:lpstr>
      <vt:lpstr>Error control: Timeout</vt:lpstr>
      <vt:lpstr>RTO calculation</vt:lpstr>
      <vt:lpstr>Fast Retransmit / Fast Recovery (FR/FR) (Reno)</vt:lpstr>
      <vt:lpstr>Multiple dropped segments</vt:lpstr>
      <vt:lpstr>Selective ACKnowledgements (SACK)</vt:lpstr>
      <vt:lpstr>SACK loss recovery: key aspects (see extra slides for details)</vt:lpstr>
      <vt:lpstr>Spurious timeouts</vt:lpstr>
      <vt:lpstr>Appropriate Byte Counting</vt:lpstr>
      <vt:lpstr>Proportional Rate Reduction (PRR)</vt:lpstr>
      <vt:lpstr>Next: measures to help short flows</vt:lpstr>
      <vt:lpstr>Short flows are common</vt:lpstr>
      <vt:lpstr>Increasing the Initial Window (IW)</vt:lpstr>
      <vt:lpstr>TCP Fast Open (TFO)</vt:lpstr>
      <vt:lpstr>Tail loss</vt:lpstr>
      <vt:lpstr>RTO Restart (RTOR)</vt:lpstr>
      <vt:lpstr>Tail Loss Probe (TLP)</vt:lpstr>
      <vt:lpstr>Recent ACKnowledgment (RACK)</vt:lpstr>
      <vt:lpstr>RACK examples: sender sends P1, P2, P3 (more than RACK.reo_wnd time in between them)</vt:lpstr>
      <vt:lpstr>Conclusion on TCP</vt:lpstr>
      <vt:lpstr>PowerPoint Presentation</vt:lpstr>
      <vt:lpstr>SACK loss recovery: definitions</vt:lpstr>
      <vt:lpstr>SACK loss recovery: scoreboard functions</vt:lpstr>
      <vt:lpstr>SACK loss recovery: scoreboard functions /2</vt:lpstr>
      <vt:lpstr>When an ACK with SACK info arrives...</vt:lpstr>
      <vt:lpstr>...cont'd: entering FR/FR  (step 4)</vt:lpstr>
      <vt:lpstr>FR algorithm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618</cp:revision>
  <cp:lastPrinted>2011-08-15T11:15:31Z</cp:lastPrinted>
  <dcterms:created xsi:type="dcterms:W3CDTF">2011-02-18T08:40:46Z</dcterms:created>
  <dcterms:modified xsi:type="dcterms:W3CDTF">2024-08-22T09:58:48Z</dcterms:modified>
</cp:coreProperties>
</file>