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61" r:id="rId2"/>
    <p:sldId id="615" r:id="rId3"/>
    <p:sldId id="576" r:id="rId4"/>
    <p:sldId id="579" r:id="rId5"/>
    <p:sldId id="1197" r:id="rId6"/>
    <p:sldId id="585" r:id="rId7"/>
    <p:sldId id="589" r:id="rId8"/>
    <p:sldId id="590" r:id="rId9"/>
    <p:sldId id="591" r:id="rId10"/>
    <p:sldId id="592" r:id="rId11"/>
    <p:sldId id="593" r:id="rId12"/>
    <p:sldId id="595" r:id="rId13"/>
    <p:sldId id="597" r:id="rId14"/>
    <p:sldId id="598" r:id="rId15"/>
    <p:sldId id="599" r:id="rId16"/>
    <p:sldId id="600" r:id="rId17"/>
    <p:sldId id="269" r:id="rId18"/>
    <p:sldId id="1198" r:id="rId19"/>
    <p:sldId id="582" r:id="rId20"/>
    <p:sldId id="1201" r:id="rId21"/>
    <p:sldId id="259" r:id="rId22"/>
    <p:sldId id="572" r:id="rId23"/>
    <p:sldId id="331" r:id="rId24"/>
    <p:sldId id="635" r:id="rId25"/>
    <p:sldId id="628" r:id="rId26"/>
    <p:sldId id="621" r:id="rId27"/>
    <p:sldId id="629" r:id="rId28"/>
    <p:sldId id="630" r:id="rId29"/>
    <p:sldId id="617" r:id="rId30"/>
    <p:sldId id="339" r:id="rId31"/>
    <p:sldId id="645" r:id="rId32"/>
    <p:sldId id="646" r:id="rId33"/>
    <p:sldId id="631" r:id="rId34"/>
    <p:sldId id="632" r:id="rId35"/>
    <p:sldId id="633" r:id="rId36"/>
    <p:sldId id="338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1"/>
    <p:restoredTop sz="89524"/>
  </p:normalViewPr>
  <p:slideViewPr>
    <p:cSldViewPr>
      <p:cViewPr varScale="1">
        <p:scale>
          <a:sx n="114" d="100"/>
          <a:sy n="114" d="100"/>
        </p:scale>
        <p:origin x="2416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16.10.2024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16.10.2024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57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CSS used for Sonar and Radar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02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2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6728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95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5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58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14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8BA1B-5884-4469-868F-83A32512B562}" type="slidenum">
              <a:rPr lang="pl-PL" smtClean="0"/>
              <a:t>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7738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0933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Gu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74733" y="6623136"/>
            <a:ext cx="1774550" cy="146860"/>
          </a:xfrm>
          <a:prstGeom prst="rect">
            <a:avLst/>
          </a:prstGeom>
          <a:noFill/>
          <a:ln>
            <a:noFill/>
          </a:ln>
        </p:spPr>
        <p:txBody>
          <a:bodyPr wrap="none" lIns="27000" tIns="27000" rIns="27000" bIns="27000" rtlCol="0">
            <a:spAutoFit/>
          </a:bodyPr>
          <a:lstStyle/>
          <a:p>
            <a:pPr defTabSz="514350"/>
            <a:r>
              <a:rPr lang="en-US" altLang="ko-KR" sz="600" dirty="0">
                <a:solidFill>
                  <a:srgbClr val="99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ⓒ 2017. Samsung Electronics. All rights reserved.</a:t>
            </a:r>
            <a:endParaRPr lang="ko-KR" altLang="en-US" sz="600" dirty="0">
              <a:solidFill>
                <a:srgbClr val="99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60" y="319395"/>
            <a:ext cx="8085137" cy="53741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514350" rtl="0" eaLnBrk="1" latinLnBrk="1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ko-KR" alt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main title</a:t>
            </a:r>
            <a:endParaRPr lang="ko-KR" altLang="en-US" dirty="0"/>
          </a:p>
        </p:txBody>
      </p:sp>
      <p:sp>
        <p:nvSpPr>
          <p:cNvPr id="11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140400" y="908720"/>
            <a:ext cx="8863200" cy="5544616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203597" indent="-203597">
              <a:spcBef>
                <a:spcPts val="750"/>
              </a:spcBef>
              <a:buSzPct val="130000"/>
              <a:buFontTx/>
              <a:buBlip>
                <a:blip r:embed="rId3"/>
              </a:buBlip>
              <a:defRPr lang="ko-KR" altLang="en-US" sz="1800" b="1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06004" indent="-139304">
              <a:spcBef>
                <a:spcPts val="600"/>
              </a:spcBef>
              <a:buFont typeface="Calibri" panose="020F0502020204030204" pitchFamily="34" charset="0"/>
              <a:buChar char="–"/>
              <a:defRPr lang="ko-KR" altLang="en-US" sz="15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536972" indent="-111919">
              <a:lnSpc>
                <a:spcPct val="112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ko-KR" altLang="en-US" sz="13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270272" indent="-135731">
              <a:spcBef>
                <a:spcPts val="375"/>
              </a:spcBef>
              <a:buFont typeface="+mj-ea"/>
              <a:buAutoNum type="circleNumDbPlain"/>
              <a:defRPr lang="ko-KR" altLang="en-US" sz="9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4pPr>
            <a:lvl5pPr marL="336947" indent="-64294">
              <a:spcBef>
                <a:spcPts val="225"/>
              </a:spcBef>
              <a:buFont typeface="Calibri" panose="020F0502020204030204" pitchFamily="34" charset="0"/>
              <a:buChar char="◦"/>
              <a:defRPr lang="ko-KR" altLang="en-US" sz="7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5pPr>
          </a:lstStyle>
          <a:p>
            <a:pPr lvl="0"/>
            <a:r>
              <a:rPr lang="en-US" altLang="ko-KR" dirty="0" err="1"/>
              <a:t>Asdf</a:t>
            </a:r>
            <a:endParaRPr lang="en-US" altLang="ko-KR" dirty="0"/>
          </a:p>
          <a:p>
            <a:pPr lvl="1"/>
            <a:r>
              <a:rPr lang="en-US" altLang="ko-KR" dirty="0" err="1"/>
              <a:t>Asdf</a:t>
            </a:r>
            <a:endParaRPr lang="en-US" altLang="ko-KR" dirty="0"/>
          </a:p>
          <a:p>
            <a:pPr lvl="2"/>
            <a:r>
              <a:rPr lang="en-US" altLang="ko-KR" dirty="0" err="1"/>
              <a:t>asd</a:t>
            </a:r>
            <a:endParaRPr lang="ko-KR" altLang="en-US" dirty="0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6598189"/>
            <a:ext cx="533400" cy="233603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defTabSz="514350"/>
            <a:fld id="{41CB6D96-E065-46D7-BFC0-473F3D5B23B3}" type="slidenum">
              <a:rPr lang="ko-KR" altLang="en-US" smtClean="0"/>
              <a:pPr defTabSz="514350"/>
              <a:t>‹#›</a:t>
            </a:fld>
            <a:r>
              <a:rPr lang="en-US" altLang="ko-KR"/>
              <a:t>/13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109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58" y="356436"/>
            <a:ext cx="8085137" cy="537411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main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6542772"/>
            <a:ext cx="533400" cy="233603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41CB6D96-E065-46D7-BFC0-473F3D5B23B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57" y="548004"/>
            <a:ext cx="856490" cy="17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2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16.10.2024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2" r:id="rId12"/>
    <p:sldLayoutId id="2147484063" r:id="rId13"/>
    <p:sldLayoutId id="2147484064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thingsnetwork.org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IN3230/4230</a:t>
            </a:r>
          </a:p>
          <a:p>
            <a:r>
              <a:rPr lang="en-US" dirty="0"/>
              <a:t>Wireless Communications - III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 err="1"/>
              <a:t>ozgua@ifi.uio.no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/>
              <a:t>Massive IoT</a:t>
            </a:r>
          </a:p>
          <a:p>
            <a:pPr lvl="1"/>
            <a:r>
              <a:rPr lang="en-US" dirty="0"/>
              <a:t>NB-IoT</a:t>
            </a:r>
          </a:p>
          <a:p>
            <a:pPr lvl="1"/>
            <a:r>
              <a:rPr lang="en-US" dirty="0"/>
              <a:t>LORAWAN</a:t>
            </a:r>
          </a:p>
          <a:p>
            <a:r>
              <a:rPr lang="en-US" dirty="0">
                <a:solidFill>
                  <a:schemeClr val="bg2"/>
                </a:solidFill>
              </a:rPr>
              <a:t>Paving the future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5G and Beyond</a:t>
            </a:r>
          </a:p>
        </p:txBody>
      </p:sp>
    </p:spTree>
    <p:extLst>
      <p:ext uri="{BB962C8B-B14F-4D97-AF65-F5344CB8AC3E}">
        <p14:creationId xmlns:p14="http://schemas.microsoft.com/office/powerpoint/2010/main" val="84346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DBEF7-FE3B-7142-989F-9F7DECEEF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Growth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connected</a:t>
            </a:r>
            <a:r>
              <a:rPr lang="nb-NO" dirty="0"/>
              <a:t> </a:t>
            </a:r>
            <a:r>
              <a:rPr lang="nb-NO" dirty="0" err="1"/>
              <a:t>devices</a:t>
            </a:r>
            <a:endParaRPr lang="nb-NO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8C9EA27-A045-714E-B32F-E8C28EBA2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314" y="1981200"/>
            <a:ext cx="6316485" cy="4114800"/>
          </a:xfrm>
        </p:spPr>
      </p:pic>
    </p:spTree>
    <p:extLst>
      <p:ext uri="{BB962C8B-B14F-4D97-AF65-F5344CB8AC3E}">
        <p14:creationId xmlns:p14="http://schemas.microsoft.com/office/powerpoint/2010/main" val="133018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77E0F1-DC65-7A4E-9EFD-F4ADF736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119A4E-403D-6646-8C50-E0FD6ABB85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832" y="1981200"/>
            <a:ext cx="684744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56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Challenges for Massive </a:t>
            </a:r>
            <a:r>
              <a:rPr lang="en-US" dirty="0" err="1"/>
              <a:t>IoT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Battery life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many IoT devices will be battery-powered, and often the cost of replacing batteries in the field is not viable. (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Battery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Coverage  and Range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deep indoor connectivity is a requirement for many applications in the utility area. Regional (or even national or global) coverage is a prerequisite for many use cases, especially within the transport area. (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5 –40 km in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Quality of Service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providing a certain low bitrate reliably is important for many applications while latency is not that critical. (</a:t>
            </a:r>
            <a:r>
              <a:rPr lang="nb-NO" sz="2400" dirty="0" err="1">
                <a:latin typeface="Arial" panose="020B0604020202020204" pitchFamily="34" charset="0"/>
              </a:rPr>
              <a:t>Typically</a:t>
            </a:r>
            <a:r>
              <a:rPr lang="nb-NO" sz="2400" dirty="0">
                <a:latin typeface="Arial" panose="020B0604020202020204" pitchFamily="34" charset="0"/>
              </a:rPr>
              <a:t> a </a:t>
            </a:r>
            <a:r>
              <a:rPr lang="nb-NO" sz="2400" dirty="0" err="1">
                <a:latin typeface="Arial" panose="020B0604020202020204" pitchFamily="34" charset="0"/>
              </a:rPr>
              <a:t>few</a:t>
            </a:r>
            <a:r>
              <a:rPr lang="nb-NO" sz="2400" dirty="0">
                <a:latin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</a:rPr>
              <a:t>hundred</a:t>
            </a:r>
            <a:r>
              <a:rPr lang="nb-NO" sz="2400" dirty="0">
                <a:latin typeface="Arial" panose="020B0604020202020204" pitchFamily="34" charset="0"/>
              </a:rPr>
              <a:t> bit/s or less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Deployment and device cost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clearly a key enabler for high-volume, mass-market applications, enabling many of the use cases. Moreover, in order to enable a Massive IoT market, networks need to scale efficiently. (Device cost of a few Euros)</a:t>
            </a:r>
          </a:p>
        </p:txBody>
      </p:sp>
    </p:spTree>
    <p:extLst>
      <p:ext uri="{BB962C8B-B14F-4D97-AF65-F5344CB8AC3E}">
        <p14:creationId xmlns:p14="http://schemas.microsoft.com/office/powerpoint/2010/main" val="1060395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7C82-D33D-4144-A2BD-A46309D1F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err="1"/>
              <a:t>Low</a:t>
            </a:r>
            <a:r>
              <a:rPr lang="nb-NO" b="1" dirty="0"/>
              <a:t> Power </a:t>
            </a:r>
            <a:r>
              <a:rPr lang="nb-NO" b="1" dirty="0" err="1"/>
              <a:t>Wide</a:t>
            </a:r>
            <a:r>
              <a:rPr lang="nb-NO" b="1" dirty="0"/>
              <a:t> Area Networks (LPWAN)</a:t>
            </a:r>
            <a:endParaRPr lang="nb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16843F-31CA-044F-83E7-529DF2C4F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680" y="1981200"/>
            <a:ext cx="6543752" cy="4114800"/>
          </a:xfrm>
        </p:spPr>
      </p:pic>
    </p:spTree>
    <p:extLst>
      <p:ext uri="{BB962C8B-B14F-4D97-AF65-F5344CB8AC3E}">
        <p14:creationId xmlns:p14="http://schemas.microsoft.com/office/powerpoint/2010/main" val="617016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4127-4169-5D42-A3E2-ADDD2EBD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LORAWAN?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6D118-30E9-EF4E-93E2-91656D513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 err="1"/>
              <a:t>Low</a:t>
            </a:r>
            <a:r>
              <a:rPr lang="nb-NO" sz="2200" dirty="0"/>
              <a:t> Power, </a:t>
            </a:r>
            <a:r>
              <a:rPr lang="nb-NO" sz="2200" dirty="0" err="1"/>
              <a:t>Wide</a:t>
            </a:r>
            <a:r>
              <a:rPr lang="nb-NO" sz="2200" dirty="0"/>
              <a:t> Area (LPWA) </a:t>
            </a:r>
            <a:r>
              <a:rPr lang="nb-NO" sz="2200" dirty="0" err="1"/>
              <a:t>networking</a:t>
            </a:r>
            <a:r>
              <a:rPr lang="nb-NO" sz="2200" dirty="0"/>
              <a:t> </a:t>
            </a:r>
            <a:r>
              <a:rPr lang="nb-NO" sz="2200" dirty="0" err="1"/>
              <a:t>protocol</a:t>
            </a:r>
            <a:r>
              <a:rPr lang="nb-NO" sz="2200" dirty="0"/>
              <a:t> for </a:t>
            </a:r>
            <a:r>
              <a:rPr lang="nb-NO" sz="2200" dirty="0" err="1"/>
              <a:t>IoT</a:t>
            </a:r>
            <a:endParaRPr lang="nb-NO" sz="2200" dirty="0"/>
          </a:p>
          <a:p>
            <a:r>
              <a:rPr lang="nb-NO" sz="2200" dirty="0" err="1"/>
              <a:t>Provides</a:t>
            </a:r>
            <a:r>
              <a:rPr lang="nb-NO" sz="2200" dirty="0"/>
              <a:t> bi-</a:t>
            </a:r>
            <a:r>
              <a:rPr lang="nb-NO" sz="2200" dirty="0" err="1"/>
              <a:t>directional</a:t>
            </a:r>
            <a:r>
              <a:rPr lang="nb-NO" sz="2200" dirty="0"/>
              <a:t> </a:t>
            </a:r>
            <a:r>
              <a:rPr lang="nb-NO" sz="2200" dirty="0" err="1"/>
              <a:t>communication</a:t>
            </a:r>
            <a:r>
              <a:rPr lang="nb-NO" sz="2200" dirty="0"/>
              <a:t>, end-to-end </a:t>
            </a:r>
            <a:r>
              <a:rPr lang="nb-NO" sz="2200" dirty="0" err="1"/>
              <a:t>security</a:t>
            </a:r>
            <a:r>
              <a:rPr lang="nb-NO" sz="2200" dirty="0"/>
              <a:t>, </a:t>
            </a:r>
            <a:r>
              <a:rPr lang="nb-NO" sz="2200" dirty="0" err="1"/>
              <a:t>mobility</a:t>
            </a:r>
            <a:r>
              <a:rPr lang="nb-NO" sz="2200" dirty="0"/>
              <a:t> and </a:t>
            </a:r>
            <a:r>
              <a:rPr lang="nb-NO" sz="2200" dirty="0" err="1"/>
              <a:t>localization</a:t>
            </a:r>
            <a:r>
              <a:rPr lang="nb-NO" sz="2200" dirty="0"/>
              <a:t> services </a:t>
            </a:r>
          </a:p>
          <a:p>
            <a:r>
              <a:rPr lang="en-US" sz="2200" dirty="0"/>
              <a:t>Open source standard</a:t>
            </a:r>
          </a:p>
          <a:p>
            <a:r>
              <a:rPr lang="en-US" sz="2200" dirty="0"/>
              <a:t>Unlicensed band (EU 868)</a:t>
            </a:r>
          </a:p>
          <a:p>
            <a:r>
              <a:rPr lang="en-US" sz="2200" dirty="0"/>
              <a:t>LORA Alliance (400+ industry partner)</a:t>
            </a:r>
          </a:p>
          <a:p>
            <a:r>
              <a:rPr lang="en-US" sz="2200" dirty="0"/>
              <a:t>The Things Network (TTN)*: </a:t>
            </a:r>
            <a:r>
              <a:rPr lang="en-US" sz="2200" i="1" dirty="0"/>
              <a:t>“a global, crowdsourced, open, free and decentralized </a:t>
            </a:r>
            <a:r>
              <a:rPr lang="en-US" sz="2200" i="1" dirty="0" err="1"/>
              <a:t>LoRaWAN</a:t>
            </a:r>
            <a:r>
              <a:rPr lang="en-US" sz="2200" i="1" dirty="0"/>
              <a:t> IoT platform”</a:t>
            </a:r>
          </a:p>
          <a:p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B8D7CE-00AE-A742-9BAE-36715C114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12167"/>
            <a:ext cx="1315102" cy="10129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080C28-9F04-AE4D-BEB6-7A47086B9973}"/>
              </a:ext>
            </a:extLst>
          </p:cNvPr>
          <p:cNvSpPr/>
          <p:nvPr/>
        </p:nvSpPr>
        <p:spPr>
          <a:xfrm>
            <a:off x="1763688" y="6471177"/>
            <a:ext cx="606341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hlinkClick r:id="rId3"/>
              </a:rPr>
              <a:t>*https://www.thethingsnetwork.org/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89963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LoRaWAN</a:t>
            </a:r>
            <a:r>
              <a:rPr lang="en-US" dirty="0"/>
              <a:t> Architecture</a:t>
            </a:r>
            <a:endParaRPr lang="nb-NO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2C64ED-B94F-F641-A36F-A58AFE620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8872" y="1981200"/>
            <a:ext cx="767736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73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45728-3B1E-5843-8094-BED52264D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LoRaWAN</a:t>
            </a:r>
            <a:r>
              <a:rPr lang="en-US" dirty="0"/>
              <a:t> Specification</a:t>
            </a:r>
          </a:p>
        </p:txBody>
      </p:sp>
      <p:graphicFrame>
        <p:nvGraphicFramePr>
          <p:cNvPr id="5" name="Table">
            <a:extLst>
              <a:ext uri="{FF2B5EF4-FFF2-40B4-BE49-F238E27FC236}">
                <a16:creationId xmlns:a16="http://schemas.microsoft.com/office/drawing/2014/main" id="{9C1E9BFA-3978-0945-A615-CDAB8BB4B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3119428"/>
              </p:ext>
            </p:extLst>
          </p:nvPr>
        </p:nvGraphicFramePr>
        <p:xfrm>
          <a:off x="962518" y="2052796"/>
          <a:ext cx="7924307" cy="3606648"/>
        </p:xfrm>
        <a:graphic>
          <a:graphicData uri="http://schemas.openxmlformats.org/drawingml/2006/table">
            <a:tbl>
              <a:tblPr firstCol="1" bandRow="1"/>
              <a:tblGrid>
                <a:gridCol w="218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Spectrum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500" b="1" i="1" dirty="0" err="1">
                          <a:solidFill>
                            <a:schemeClr val="tx1"/>
                          </a:solidFill>
                        </a:rPr>
                        <a:t>Unlicenced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 863-870 MHz frequency bands (in Europe)</a:t>
                      </a:r>
                    </a:p>
                    <a:p>
                      <a:pPr lvl="0"/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125/250 </a:t>
                      </a:r>
                      <a:r>
                        <a:rPr lang="en-US" sz="1500" b="0" dirty="0" err="1">
                          <a:solidFill>
                            <a:schemeClr val="tx1"/>
                          </a:solidFill>
                        </a:rPr>
                        <a:t>KHz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 channels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Modulation</a:t>
                      </a: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and </a:t>
                      </a: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Access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500" b="0" dirty="0" err="1">
                          <a:solidFill>
                            <a:schemeClr val="tx1"/>
                          </a:solidFill>
                        </a:rPr>
                        <a:t>LoRa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 modulation (</a:t>
                      </a:r>
                      <a:r>
                        <a:rPr lang="en-US" sz="1500" b="1" i="1" dirty="0">
                          <a:solidFill>
                            <a:schemeClr val="tx1"/>
                          </a:solidFill>
                        </a:rPr>
                        <a:t>Chirp Spread Spectrum (CSS))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LORAWAN MAC (Aloha)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37473525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D</a:t>
                      </a:r>
                      <a:r>
                        <a:rPr sz="15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ata</a:t>
                      </a: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rate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250bps-50kbps</a:t>
                      </a:r>
                      <a:endParaRPr sz="15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UE Max Tx Power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14</a:t>
                      </a:r>
                      <a:r>
                        <a:rPr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 dBm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Range</a:t>
                      </a:r>
                      <a:endParaRPr sz="15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nb-NO" sz="15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km (urban), 20 km (rural)</a:t>
                      </a:r>
                      <a:endParaRPr sz="15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3827818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Energy Efficiency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Adaptive Data Rate (ADR)</a:t>
                      </a:r>
                      <a:endParaRPr sz="1500" b="1" i="1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13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1D176-F0E9-6449-B0B9-2A449565E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Data Rate (ADR)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435F8-CE0E-054F-AB8C-6FF7DB595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28801"/>
            <a:ext cx="8219256" cy="208823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Adaptive Data Rate (ADR) is a mechanism for optimizing data rates, airtime and energy consumption in the network. </a:t>
            </a:r>
          </a:p>
          <a:p>
            <a:pPr>
              <a:lnSpc>
                <a:spcPct val="120000"/>
              </a:lnSpc>
            </a:pPr>
            <a:r>
              <a:rPr lang="en-US" dirty="0"/>
              <a:t>Spreading Factor (SF): </a:t>
            </a:r>
            <a:r>
              <a:rPr lang="nb-NO" dirty="0"/>
              <a:t>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duration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chirp</a:t>
            </a:r>
            <a:r>
              <a:rPr lang="nb-NO" dirty="0"/>
              <a:t>. </a:t>
            </a:r>
            <a:r>
              <a:rPr lang="nb-NO" b="1" dirty="0" err="1"/>
              <a:t>LoRa</a:t>
            </a:r>
            <a:r>
              <a:rPr lang="nb-NO" dirty="0"/>
              <a:t> </a:t>
            </a:r>
            <a:r>
              <a:rPr lang="nb-NO" dirty="0" err="1"/>
              <a:t>operates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 </a:t>
            </a:r>
            <a:r>
              <a:rPr lang="nb-NO" b="1" dirty="0" err="1"/>
              <a:t>spread</a:t>
            </a:r>
            <a:r>
              <a:rPr lang="nb-NO" b="1" dirty="0"/>
              <a:t> </a:t>
            </a:r>
            <a:r>
              <a:rPr lang="nb-NO" b="1" dirty="0" err="1"/>
              <a:t>factors</a:t>
            </a:r>
            <a:r>
              <a:rPr lang="nb-NO" dirty="0"/>
              <a:t> from 7 to 12. SF7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shortest</a:t>
            </a:r>
            <a:r>
              <a:rPr lang="nb-NO" dirty="0"/>
              <a:t> time </a:t>
            </a:r>
            <a:r>
              <a:rPr lang="nb-NO" dirty="0" err="1"/>
              <a:t>on</a:t>
            </a:r>
            <a:r>
              <a:rPr lang="nb-NO" dirty="0"/>
              <a:t> air, SF12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longest</a:t>
            </a:r>
            <a:r>
              <a:rPr lang="nb-NO" dirty="0"/>
              <a:t>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96730E-72C7-8843-990D-DF6E85A59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524" y="3701820"/>
            <a:ext cx="5027476" cy="244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6672DE-7EA8-6D49-BEEC-86DBAD2B3438}"/>
              </a:ext>
            </a:extLst>
          </p:cNvPr>
          <p:cNvSpPr txBox="1"/>
          <p:nvPr/>
        </p:nvSpPr>
        <p:spPr>
          <a:xfrm>
            <a:off x="347192" y="3779600"/>
            <a:ext cx="3792759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dirty="0"/>
              <a:t>ADR triggers:</a:t>
            </a:r>
          </a:p>
          <a:p>
            <a:pPr marL="728663" lvl="1" indent="-385763">
              <a:lnSpc>
                <a:spcPct val="120000"/>
              </a:lnSpc>
              <a:buFont typeface="+mj-lt"/>
              <a:buAutoNum type="romanUcPeriod"/>
            </a:pPr>
            <a:r>
              <a:rPr lang="en-US" sz="1800" dirty="0"/>
              <a:t>SF increase (device-side): Improves message delivery in harsh radio conditions</a:t>
            </a:r>
          </a:p>
          <a:p>
            <a:pPr marL="728663" lvl="1" indent="-385763">
              <a:lnSpc>
                <a:spcPct val="120000"/>
              </a:lnSpc>
              <a:buFont typeface="+mj-lt"/>
              <a:buAutoNum type="romanUcPeriod"/>
            </a:pPr>
            <a:r>
              <a:rPr lang="en-US" sz="1800" dirty="0"/>
              <a:t>SF decrease (network-side): Improves data rate and power consumption</a:t>
            </a:r>
          </a:p>
          <a:p>
            <a:endParaRPr lang="en-NO" sz="1600" dirty="0"/>
          </a:p>
        </p:txBody>
      </p:sp>
    </p:spTree>
    <p:extLst>
      <p:ext uri="{BB962C8B-B14F-4D97-AF65-F5344CB8AC3E}">
        <p14:creationId xmlns:p14="http://schemas.microsoft.com/office/powerpoint/2010/main" val="2011794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LORAWAN Network </a:t>
            </a:r>
            <a:r>
              <a:rPr lang="nb-NO" dirty="0" err="1"/>
              <a:t>Coverage</a:t>
            </a:r>
            <a:endParaRPr lang="nb-NO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3C37EF-C04A-5B47-A040-3C87B6883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539014"/>
            <a:ext cx="6768752" cy="49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66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479F6-EADC-594D-831A-952042845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NB-</a:t>
            </a:r>
            <a:r>
              <a:rPr lang="nb-NO" dirty="0" err="1"/>
              <a:t>IoT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0D498-1021-CC47-8660-7A3FBF646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LPWAN radio technology standard </a:t>
            </a:r>
            <a:r>
              <a:rPr lang="nb-NO" dirty="0" err="1"/>
              <a:t>developed</a:t>
            </a:r>
            <a:r>
              <a:rPr lang="nb-NO" dirty="0"/>
              <a:t> by 3GPP to </a:t>
            </a:r>
            <a:r>
              <a:rPr lang="nb-NO" dirty="0" err="1"/>
              <a:t>meet</a:t>
            </a:r>
            <a:r>
              <a:rPr lang="nb-NO" dirty="0"/>
              <a:t> </a:t>
            </a:r>
            <a:r>
              <a:rPr lang="nb-NO" dirty="0" err="1"/>
              <a:t>IoT</a:t>
            </a:r>
            <a:r>
              <a:rPr lang="nb-NO" dirty="0"/>
              <a:t> </a:t>
            </a:r>
            <a:r>
              <a:rPr lang="nb-NO" dirty="0" err="1"/>
              <a:t>application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endParaRPr lang="nb-NO" dirty="0"/>
          </a:p>
          <a:p>
            <a:r>
              <a:rPr lang="nb-NO" dirty="0" err="1"/>
              <a:t>Builds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LTE </a:t>
            </a:r>
            <a:r>
              <a:rPr lang="nb-NO" dirty="0" err="1"/>
              <a:t>ecosystem</a:t>
            </a:r>
            <a:r>
              <a:rPr lang="nb-NO" dirty="0"/>
              <a:t>, and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deployed</a:t>
            </a:r>
            <a:r>
              <a:rPr lang="nb-NO" dirty="0"/>
              <a:t> as a simple </a:t>
            </a:r>
            <a:r>
              <a:rPr lang="nb-NO" dirty="0" err="1"/>
              <a:t>addition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software</a:t>
            </a:r>
            <a:r>
              <a:rPr lang="nb-NO" dirty="0"/>
              <a:t> to </a:t>
            </a:r>
            <a:r>
              <a:rPr lang="nb-NO" dirty="0" err="1"/>
              <a:t>existing</a:t>
            </a:r>
            <a:r>
              <a:rPr lang="nb-NO" dirty="0"/>
              <a:t> LTE </a:t>
            </a:r>
            <a:r>
              <a:rPr lang="nb-NO" dirty="0" err="1"/>
              <a:t>infrastructure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leading</a:t>
            </a:r>
            <a:r>
              <a:rPr lang="nb-NO" dirty="0"/>
              <a:t> to fast </a:t>
            </a:r>
            <a:r>
              <a:rPr lang="nb-NO" dirty="0" err="1"/>
              <a:t>development</a:t>
            </a:r>
            <a:r>
              <a:rPr lang="nb-NO" dirty="0"/>
              <a:t>, </a:t>
            </a:r>
            <a:r>
              <a:rPr lang="nb-NO" dirty="0" err="1"/>
              <a:t>scalibility</a:t>
            </a:r>
            <a:r>
              <a:rPr lang="nb-NO" dirty="0"/>
              <a:t>, and global </a:t>
            </a:r>
            <a:r>
              <a:rPr lang="nb-NO" dirty="0" err="1"/>
              <a:t>roaming</a:t>
            </a:r>
            <a:r>
              <a:rPr lang="nb-NO" dirty="0"/>
              <a:t> </a:t>
            </a:r>
          </a:p>
          <a:p>
            <a:r>
              <a:rPr lang="nb-NO" dirty="0" err="1"/>
              <a:t>Includes</a:t>
            </a:r>
            <a:r>
              <a:rPr lang="nb-NO" dirty="0"/>
              <a:t> state-</a:t>
            </a:r>
            <a:r>
              <a:rPr lang="nb-NO" dirty="0" err="1"/>
              <a:t>of</a:t>
            </a:r>
            <a:r>
              <a:rPr lang="nb-NO" dirty="0"/>
              <a:t>-</a:t>
            </a:r>
            <a:r>
              <a:rPr lang="nb-NO" dirty="0" err="1"/>
              <a:t>the</a:t>
            </a:r>
            <a:r>
              <a:rPr lang="nb-NO" dirty="0"/>
              <a:t>-art LTE </a:t>
            </a:r>
            <a:r>
              <a:rPr lang="nb-NO" dirty="0" err="1"/>
              <a:t>security</a:t>
            </a:r>
            <a:r>
              <a:rPr lang="nb-NO" dirty="0"/>
              <a:t> </a:t>
            </a:r>
          </a:p>
          <a:p>
            <a:pPr lvl="1"/>
            <a:r>
              <a:rPr lang="nb-NO" dirty="0"/>
              <a:t>Identity management</a:t>
            </a:r>
          </a:p>
          <a:p>
            <a:pPr lvl="1"/>
            <a:r>
              <a:rPr lang="nb-NO" dirty="0" err="1"/>
              <a:t>Authentication</a:t>
            </a:r>
            <a:r>
              <a:rPr lang="nb-NO" dirty="0"/>
              <a:t> and </a:t>
            </a:r>
            <a:r>
              <a:rPr lang="nb-NO" dirty="0" err="1"/>
              <a:t>authorization</a:t>
            </a:r>
            <a:r>
              <a:rPr lang="nb-NO" dirty="0"/>
              <a:t> (</a:t>
            </a:r>
            <a:r>
              <a:rPr lang="nb-NO" dirty="0" err="1"/>
              <a:t>embedded</a:t>
            </a:r>
            <a:r>
              <a:rPr lang="nb-NO" dirty="0"/>
              <a:t> SIM)</a:t>
            </a:r>
          </a:p>
          <a:p>
            <a:pPr lvl="1"/>
            <a:r>
              <a:rPr lang="nb-NO" dirty="0"/>
              <a:t>End to end </a:t>
            </a:r>
            <a:r>
              <a:rPr lang="nb-NO" dirty="0" err="1"/>
              <a:t>encription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 data and </a:t>
            </a:r>
            <a:r>
              <a:rPr lang="nb-NO" dirty="0" err="1"/>
              <a:t>signalling</a:t>
            </a:r>
            <a:endParaRPr lang="nb-NO" dirty="0"/>
          </a:p>
          <a:p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feature</a:t>
            </a:r>
            <a:r>
              <a:rPr lang="nb-NO" dirty="0"/>
              <a:t> </a:t>
            </a:r>
            <a:r>
              <a:rPr lang="nb-NO" dirty="0" err="1"/>
              <a:t>growth</a:t>
            </a:r>
            <a:r>
              <a:rPr lang="nb-NO" dirty="0"/>
              <a:t> for MBB and NB-</a:t>
            </a:r>
            <a:r>
              <a:rPr lang="nb-NO" dirty="0" err="1"/>
              <a:t>IoT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cases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8784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B-Io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</a:t>
            </a:r>
            <a:r>
              <a:rPr lang="nb-NO" sz="3600" dirty="0"/>
              <a:t> </a:t>
            </a:r>
            <a:r>
              <a:rPr lang="nb-NO" sz="3600" dirty="0" err="1"/>
              <a:t>Specification</a:t>
            </a:r>
            <a:endParaRPr sz="3600" dirty="0"/>
          </a:p>
        </p:txBody>
      </p:sp>
      <p:graphicFrame>
        <p:nvGraphicFramePr>
          <p:cNvPr id="128" name="Table"/>
          <p:cNvGraphicFramePr/>
          <p:nvPr>
            <p:extLst>
              <p:ext uri="{D42A27DB-BD31-4B8C-83A1-F6EECF244321}">
                <p14:modId xmlns:p14="http://schemas.microsoft.com/office/powerpoint/2010/main" val="931334731"/>
              </p:ext>
            </p:extLst>
          </p:nvPr>
        </p:nvGraphicFramePr>
        <p:xfrm>
          <a:off x="1362568" y="1961010"/>
          <a:ext cx="6781308" cy="4496943"/>
        </p:xfrm>
        <a:graphic>
          <a:graphicData uri="http://schemas.openxmlformats.org/drawingml/2006/table">
            <a:tbl>
              <a:tblPr firstCol="1" bandRow="1"/>
              <a:tblGrid>
                <a:gridCol w="186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96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Spectrum Deployment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  <a:endParaRPr sz="1800" dirty="0">
                        <a:solidFill>
                          <a:schemeClr val="tx1"/>
                        </a:solidFill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blipFill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Modulation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and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Access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600" dirty="0" err="1">
                          <a:solidFill>
                            <a:schemeClr val="tx1"/>
                          </a:solidFill>
                          <a:sym typeface="Helvetica Neue"/>
                        </a:rPr>
                        <a:t>Modulation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: BPSK/QPSK</a:t>
                      </a:r>
                    </a:p>
                    <a:p>
                      <a:pPr defTabSz="914400">
                        <a:defRPr sz="1800"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MAC: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DL:  OFDMA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,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UL: SC-FDMA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Peak data rate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DL: 250 kbps
UL: 20 kbps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UE Max Tx Power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23 dBm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Coverage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enhancements</a:t>
                      </a:r>
                      <a:endParaRPr sz="18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1600" b="1" i="1" u="none" dirty="0">
                          <a:solidFill>
                            <a:schemeClr val="tx1"/>
                          </a:solidFill>
                        </a:rPr>
                        <a:t>Power Spectral Density boost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1600" b="1" i="1" u="none" dirty="0">
                          <a:solidFill>
                            <a:schemeClr val="tx1"/>
                          </a:solidFill>
                          <a:sym typeface="Helvetica Neue"/>
                        </a:rPr>
                        <a:t>Repetitions</a:t>
                      </a:r>
                      <a:endParaRPr sz="1600" b="1" i="1" u="none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78670699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Range</a:t>
                      </a:r>
                      <a:endParaRPr sz="18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km (urban), 10 km (rural)</a:t>
                      </a:r>
                      <a:endParaRPr sz="160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17602109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Energy Efficiency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Power Saving Mode (PSM)
extended Discontinuous Reception (</a:t>
                      </a:r>
                      <a:r>
                        <a:rPr sz="1600" b="1" i="1" dirty="0" err="1">
                          <a:solidFill>
                            <a:schemeClr val="tx1"/>
                          </a:solidFill>
                          <a:sym typeface="Helvetica Neue"/>
                        </a:rPr>
                        <a:t>eDRx</a:t>
                      </a:r>
                      <a:r>
                        <a:rPr sz="16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)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9" name="Rel-13"/>
          <p:cNvSpPr txBox="1"/>
          <p:nvPr/>
        </p:nvSpPr>
        <p:spPr>
          <a:xfrm rot="18482133">
            <a:off x="544612" y="3184130"/>
            <a:ext cx="729764" cy="284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sz="1500" b="1" dirty="0"/>
              <a:t>Rel-13</a:t>
            </a:r>
          </a:p>
        </p:txBody>
      </p:sp>
    </p:spTree>
    <p:extLst>
      <p:ext uri="{BB962C8B-B14F-4D97-AF65-F5344CB8AC3E}">
        <p14:creationId xmlns:p14="http://schemas.microsoft.com/office/powerpoint/2010/main" val="27041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NB-IoT Covera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 Coverage</a:t>
            </a:r>
          </a:p>
        </p:txBody>
      </p:sp>
      <p:sp>
        <p:nvSpPr>
          <p:cNvPr id="132" name="Coverage Enhancement (CE) Techniques (w.r.t. LTE)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527"/>
              </a:spcBef>
              <a:defRPr b="1"/>
            </a:pPr>
            <a:r>
              <a:rPr sz="2400" dirty="0"/>
              <a:t>Coverage Enhancement (CE) Techniques (</a:t>
            </a:r>
            <a:r>
              <a:rPr sz="2400" dirty="0" err="1"/>
              <a:t>w.r.t</a:t>
            </a:r>
            <a:r>
              <a:rPr sz="2400" dirty="0"/>
              <a:t>. LTE)</a:t>
            </a:r>
          </a:p>
          <a:p>
            <a:pPr lvl="1">
              <a:spcBef>
                <a:spcPts val="527"/>
              </a:spcBef>
            </a:pPr>
            <a:r>
              <a:rPr sz="2200" u="sng" dirty="0"/>
              <a:t>Power Spectral Density boost</a:t>
            </a:r>
            <a:r>
              <a:rPr sz="2200" dirty="0"/>
              <a:t>: Tx power focused on smaller bands </a:t>
            </a:r>
            <a:endParaRPr sz="2200" u="sng" dirty="0"/>
          </a:p>
          <a:p>
            <a:pPr lvl="1">
              <a:spcBef>
                <a:spcPts val="527"/>
              </a:spcBef>
            </a:pPr>
            <a:r>
              <a:rPr sz="2200" u="sng" dirty="0"/>
              <a:t>Repetitions</a:t>
            </a:r>
            <a:r>
              <a:rPr sz="2200" dirty="0"/>
              <a:t>: messages can be repeated up to 128 times</a:t>
            </a:r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77137"/>
            <a:ext cx="5210363" cy="195388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34" name="Table"/>
          <p:cNvGraphicFramePr/>
          <p:nvPr>
            <p:extLst>
              <p:ext uri="{D42A27DB-BD31-4B8C-83A1-F6EECF244321}">
                <p14:modId xmlns:p14="http://schemas.microsoft.com/office/powerpoint/2010/main" val="358530739"/>
              </p:ext>
            </p:extLst>
          </p:nvPr>
        </p:nvGraphicFramePr>
        <p:xfrm>
          <a:off x="6021966" y="4489892"/>
          <a:ext cx="2054151" cy="1676156"/>
        </p:xfrm>
        <a:graphic>
          <a:graphicData uri="http://schemas.openxmlformats.org/drawingml/2006/table">
            <a:tbl>
              <a:tblPr firstRow="1" bandRow="1"/>
              <a:tblGrid>
                <a:gridCol w="1045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039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CE Level (CL)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# Repetitions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0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[0-2]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1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[4-16]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2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 dirty="0">
                          <a:sym typeface="Helvetica Neue"/>
                        </a:rPr>
                        <a:t>[32-128]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5" name="CL0 = LTE coverage"/>
          <p:cNvSpPr txBox="1"/>
          <p:nvPr/>
        </p:nvSpPr>
        <p:spPr>
          <a:xfrm>
            <a:off x="6049485" y="6241504"/>
            <a:ext cx="1169791" cy="200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6789" tIns="26789" rIns="26789" bIns="26789" anchor="ctr">
            <a:spAutoFit/>
          </a:bodyPr>
          <a:lstStyle/>
          <a:p>
            <a:r>
              <a:rPr sz="949" dirty="0"/>
              <a:t>CL0 = LTE coverage</a:t>
            </a:r>
          </a:p>
        </p:txBody>
      </p:sp>
    </p:spTree>
    <p:extLst>
      <p:ext uri="{BB962C8B-B14F-4D97-AF65-F5344CB8AC3E}">
        <p14:creationId xmlns:p14="http://schemas.microsoft.com/office/powerpoint/2010/main" val="1353779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61EB-CC51-EB44-8F34-6DC339C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Power </a:t>
            </a:r>
            <a:r>
              <a:rPr lang="nb-NO" dirty="0" err="1"/>
              <a:t>Savings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2576-07CE-814F-A99E-AF7E5627F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b="1" dirty="0"/>
              <a:t>Power </a:t>
            </a:r>
            <a:r>
              <a:rPr lang="nb-NO" sz="1800" b="1" dirty="0" err="1"/>
              <a:t>Saving</a:t>
            </a:r>
            <a:r>
              <a:rPr lang="nb-NO" sz="1800" b="1" dirty="0"/>
              <a:t> Mode (PSM)</a:t>
            </a:r>
            <a:r>
              <a:rPr lang="nb-NO" sz="1800" dirty="0"/>
              <a:t> is a power-</a:t>
            </a:r>
            <a:r>
              <a:rPr lang="nb-NO" sz="1800" dirty="0" err="1"/>
              <a:t>off</a:t>
            </a:r>
            <a:r>
              <a:rPr lang="nb-NO" sz="1800" dirty="0"/>
              <a:t> mode, in </a:t>
            </a:r>
            <a:r>
              <a:rPr lang="nb-NO" sz="1800" dirty="0" err="1"/>
              <a:t>which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device</a:t>
            </a:r>
            <a:r>
              <a:rPr lang="nb-NO" sz="1800" dirty="0"/>
              <a:t> </a:t>
            </a:r>
            <a:r>
              <a:rPr lang="nb-NO" sz="1800" dirty="0" err="1"/>
              <a:t>nevertheless</a:t>
            </a:r>
            <a:r>
              <a:rPr lang="nb-NO" sz="1800" dirty="0"/>
              <a:t> </a:t>
            </a:r>
            <a:r>
              <a:rPr lang="nb-NO" sz="1800" dirty="0" err="1"/>
              <a:t>remains</a:t>
            </a:r>
            <a:r>
              <a:rPr lang="nb-NO" sz="1800" dirty="0"/>
              <a:t> </a:t>
            </a:r>
            <a:r>
              <a:rPr lang="nb-NO" sz="1800" dirty="0" err="1"/>
              <a:t>registered</a:t>
            </a:r>
            <a:r>
              <a:rPr lang="nb-NO" sz="1800" dirty="0"/>
              <a:t> </a:t>
            </a:r>
            <a:r>
              <a:rPr lang="nb-NO" sz="1800" dirty="0" err="1"/>
              <a:t>on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network</a:t>
            </a:r>
            <a:r>
              <a:rPr lang="nb-NO" sz="1800" dirty="0"/>
              <a:t> </a:t>
            </a:r>
          </a:p>
          <a:p>
            <a:pPr marL="0" indent="0">
              <a:buNone/>
            </a:pPr>
            <a:endParaRPr lang="nb-NO" sz="1800" dirty="0">
              <a:sym typeface="Helvetica Neue"/>
            </a:endParaRPr>
          </a:p>
          <a:p>
            <a:pPr marL="0" indent="0">
              <a:buNone/>
            </a:pPr>
            <a:endParaRPr lang="nb-NO" sz="1800" dirty="0">
              <a:sym typeface="Helvetica Neue"/>
            </a:endParaRPr>
          </a:p>
          <a:p>
            <a:pPr marL="0" indent="0">
              <a:buNone/>
            </a:pPr>
            <a:endParaRPr lang="nb-NO" sz="1800" dirty="0">
              <a:sym typeface="Helvetica Neue"/>
            </a:endParaRPr>
          </a:p>
          <a:p>
            <a:endParaRPr lang="nb-NO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4A5D2-55A8-6948-87EC-8EB6B219D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35" y="2924943"/>
            <a:ext cx="7647501" cy="25182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23F9B3-0CA8-B94F-9C8B-335A9D4089A2}"/>
              </a:ext>
            </a:extLst>
          </p:cNvPr>
          <p:cNvSpPr txBox="1"/>
          <p:nvPr/>
        </p:nvSpPr>
        <p:spPr>
          <a:xfrm>
            <a:off x="611560" y="5703585"/>
            <a:ext cx="31621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dirty="0"/>
              <a:t>TAU: </a:t>
            </a:r>
            <a:r>
              <a:rPr lang="nb-NO" sz="1500" dirty="0" err="1"/>
              <a:t>Tracking</a:t>
            </a:r>
            <a:r>
              <a:rPr lang="nb-NO" sz="1500" dirty="0"/>
              <a:t> Area Update</a:t>
            </a:r>
          </a:p>
          <a:p>
            <a:r>
              <a:rPr lang="nb-NO" sz="1500" dirty="0"/>
              <a:t>RRC: Radio Resource Control</a:t>
            </a:r>
          </a:p>
          <a:p>
            <a:r>
              <a:rPr lang="nb-NO" sz="1500" dirty="0"/>
              <a:t>DRX: </a:t>
            </a:r>
            <a:r>
              <a:rPr lang="nb-NO" sz="1500" dirty="0" err="1"/>
              <a:t>Discontinuous</a:t>
            </a:r>
            <a:r>
              <a:rPr lang="nb-NO" sz="1500" dirty="0"/>
              <a:t> </a:t>
            </a:r>
            <a:r>
              <a:rPr lang="nb-NO" sz="1500" dirty="0" err="1"/>
              <a:t>Reception</a:t>
            </a: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1585820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61EB-CC51-EB44-8F34-6DC339C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Power </a:t>
            </a:r>
            <a:r>
              <a:rPr lang="nb-NO" dirty="0" err="1"/>
              <a:t>Savings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2576-07CE-814F-A99E-AF7E5627F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b="1" dirty="0" err="1">
                <a:sym typeface="Helvetica Neue"/>
              </a:rPr>
              <a:t>extended</a:t>
            </a:r>
            <a:r>
              <a:rPr lang="nb-NO" sz="1800" b="1" dirty="0">
                <a:sym typeface="Helvetica Neue"/>
              </a:rPr>
              <a:t> </a:t>
            </a:r>
            <a:r>
              <a:rPr lang="nb-NO" sz="1800" b="1" dirty="0" err="1">
                <a:sym typeface="Helvetica Neue"/>
              </a:rPr>
              <a:t>Discontinuous</a:t>
            </a:r>
            <a:r>
              <a:rPr lang="nb-NO" sz="1800" b="1" dirty="0">
                <a:sym typeface="Helvetica Neue"/>
              </a:rPr>
              <a:t> </a:t>
            </a:r>
            <a:r>
              <a:rPr lang="nb-NO" sz="1800" b="1" dirty="0" err="1">
                <a:sym typeface="Helvetica Neue"/>
              </a:rPr>
              <a:t>Reception</a:t>
            </a:r>
            <a:r>
              <a:rPr lang="nb-NO" sz="1800" b="1" dirty="0">
                <a:sym typeface="Helvetica Neue"/>
              </a:rPr>
              <a:t> (</a:t>
            </a:r>
            <a:r>
              <a:rPr lang="nb-NO" sz="1800" b="1" dirty="0" err="1">
                <a:sym typeface="Helvetica Neue"/>
              </a:rPr>
              <a:t>eDRx</a:t>
            </a:r>
            <a:r>
              <a:rPr lang="nb-NO" sz="1800" b="1" dirty="0">
                <a:sym typeface="Helvetica Neue"/>
              </a:rPr>
              <a:t>) </a:t>
            </a:r>
            <a:r>
              <a:rPr lang="nb-NO" sz="1800" dirty="0"/>
              <a:t>mode </a:t>
            </a:r>
            <a:r>
              <a:rPr lang="nb-NO" sz="1800" dirty="0" err="1"/>
              <a:t>allows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to </a:t>
            </a:r>
            <a:r>
              <a:rPr lang="nb-NO" sz="1800" dirty="0" err="1"/>
              <a:t>significantly</a:t>
            </a:r>
            <a:r>
              <a:rPr lang="nb-NO" sz="1800" dirty="0"/>
              <a:t> </a:t>
            </a:r>
            <a:r>
              <a:rPr lang="nb-NO" sz="1800" dirty="0" err="1"/>
              <a:t>increase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period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time </a:t>
            </a:r>
            <a:r>
              <a:rPr lang="nb-NO" sz="1800" dirty="0" err="1"/>
              <a:t>when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receiving</a:t>
            </a:r>
            <a:r>
              <a:rPr lang="nb-NO" sz="1800" dirty="0"/>
              <a:t> </a:t>
            </a:r>
            <a:r>
              <a:rPr lang="nb-NO" sz="1800" dirty="0" err="1"/>
              <a:t>path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device</a:t>
            </a:r>
            <a:r>
              <a:rPr lang="nb-NO" sz="1800" dirty="0"/>
              <a:t> is </a:t>
            </a:r>
            <a:r>
              <a:rPr lang="nb-NO" sz="1800" dirty="0" err="1"/>
              <a:t>turned</a:t>
            </a:r>
            <a:r>
              <a:rPr lang="nb-NO" sz="1800" dirty="0"/>
              <a:t> off.</a:t>
            </a:r>
            <a:endParaRPr lang="nb-NO" sz="1800" dirty="0">
              <a:sym typeface="Helvetica Neue"/>
            </a:endParaRPr>
          </a:p>
          <a:p>
            <a:endParaRPr lang="nb-NO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F83E4-920D-834E-95F6-1FE2A4144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4"/>
            <a:ext cx="8136904" cy="265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36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0720E1-2A94-8A44-B994-370A7BEEC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538" y="1352478"/>
            <a:ext cx="8729662" cy="4676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Deployment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B503D-BCE2-5C43-9506-8AEE7DE7E22D}"/>
              </a:ext>
            </a:extLst>
          </p:cNvPr>
          <p:cNvSpPr/>
          <p:nvPr/>
        </p:nvSpPr>
        <p:spPr>
          <a:xfrm>
            <a:off x="7153275" y="4743450"/>
            <a:ext cx="1894902" cy="1114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C76B1-179E-854F-B6AC-1722FF724B9C}"/>
              </a:ext>
            </a:extLst>
          </p:cNvPr>
          <p:cNvSpPr txBox="1"/>
          <p:nvPr/>
        </p:nvSpPr>
        <p:spPr>
          <a:xfrm>
            <a:off x="1271256" y="6121400"/>
            <a:ext cx="6601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800" dirty="0">
                <a:latin typeface="Eurostile" panose="020B0504020202050204" pitchFamily="34" charset="77"/>
              </a:rPr>
              <a:t>*Source: </a:t>
            </a:r>
            <a:r>
              <a:rPr lang="en-GB" sz="1800" dirty="0">
                <a:latin typeface="Eurostile" panose="020B0504020202050204" pitchFamily="34" charset="77"/>
              </a:rPr>
              <a:t>https://</a:t>
            </a:r>
            <a:r>
              <a:rPr lang="en-GB" sz="1800" dirty="0" err="1">
                <a:latin typeface="Eurostile" panose="020B0504020202050204" pitchFamily="34" charset="77"/>
              </a:rPr>
              <a:t>www.kotonlink.com</a:t>
            </a:r>
            <a:r>
              <a:rPr lang="en-GB" sz="1800" dirty="0">
                <a:latin typeface="Eurostile" panose="020B0504020202050204" pitchFamily="34" charset="77"/>
              </a:rPr>
              <a:t>/</a:t>
            </a:r>
            <a:r>
              <a:rPr lang="en-GB" sz="1800" dirty="0" err="1">
                <a:latin typeface="Eurostile" panose="020B0504020202050204" pitchFamily="34" charset="77"/>
              </a:rPr>
              <a:t>NewsDetail</a:t>
            </a:r>
            <a:r>
              <a:rPr lang="en-GB" sz="1800" dirty="0">
                <a:latin typeface="Eurostile" panose="020B0504020202050204" pitchFamily="34" charset="77"/>
              </a:rPr>
              <a:t>/2434022.html</a:t>
            </a:r>
            <a:endParaRPr lang="en-NO" sz="18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2527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LORAWAN vs NB-IoT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35760-4390-4541-98E2-CAFAE2C9E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Range and Penetration</a:t>
            </a:r>
          </a:p>
          <a:p>
            <a:r>
              <a:rPr lang="en-NO" dirty="0"/>
              <a:t>Battery</a:t>
            </a:r>
          </a:p>
          <a:p>
            <a:r>
              <a:rPr lang="en-NO" dirty="0"/>
              <a:t>Cost (deployment, spectrum, device)</a:t>
            </a:r>
          </a:p>
          <a:p>
            <a:endParaRPr lang="en-NO" dirty="0"/>
          </a:p>
          <a:p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679720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LORAWAN vs NB-</a:t>
            </a:r>
            <a:r>
              <a:rPr lang="en-US" dirty="0" err="1"/>
              <a:t>IoT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ADCFBD-026F-1B4E-919D-4640DFF93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790" y="2226469"/>
            <a:ext cx="5768420" cy="3263504"/>
          </a:xfrm>
        </p:spPr>
      </p:pic>
    </p:spTree>
    <p:extLst>
      <p:ext uri="{BB962C8B-B14F-4D97-AF65-F5344CB8AC3E}">
        <p14:creationId xmlns:p14="http://schemas.microsoft.com/office/powerpoint/2010/main" val="3078781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Massive IoT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NB-IoT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LORAWAN</a:t>
            </a:r>
          </a:p>
          <a:p>
            <a:r>
              <a:rPr lang="en-US" dirty="0"/>
              <a:t>Paving the future</a:t>
            </a:r>
          </a:p>
          <a:p>
            <a:pPr lvl="1"/>
            <a:r>
              <a:rPr lang="en-US" dirty="0"/>
              <a:t>5G and Beyond</a:t>
            </a:r>
          </a:p>
        </p:txBody>
      </p:sp>
    </p:spTree>
    <p:extLst>
      <p:ext uri="{BB962C8B-B14F-4D97-AF65-F5344CB8AC3E}">
        <p14:creationId xmlns:p14="http://schemas.microsoft.com/office/powerpoint/2010/main" val="876926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5808"/>
            <a:ext cx="8229600" cy="857250"/>
          </a:xfrm>
        </p:spPr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What is 5G?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308" y="1703983"/>
            <a:ext cx="7856961" cy="862807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5G is the 5th generation of mobile networks </a:t>
            </a: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96" y="2730317"/>
            <a:ext cx="6262170" cy="22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947400" y="5178597"/>
            <a:ext cx="85963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Analogue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2047136" y="5178597"/>
            <a:ext cx="85963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Digital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SMS</a:t>
            </a: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037218" y="5195526"/>
            <a:ext cx="113402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Multimedia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Video Calling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Mobile internet</a:t>
            </a:r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4410549" y="5177897"/>
            <a:ext cx="134421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Mobile Broadband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Enhanced Video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5773003" y="5195526"/>
            <a:ext cx="2827437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Mobile Connected World</a:t>
            </a:r>
          </a:p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Enhanced Mobile Broadband</a:t>
            </a:r>
            <a:br>
              <a:rPr lang="en-AU" altLang="en-US" sz="1050" dirty="0"/>
            </a:br>
            <a:endParaRPr lang="en-AU" altLang="en-US" sz="1050" dirty="0"/>
          </a:p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Low latency applications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Internet of Things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Augmented and Virtual Reality (AR &amp; VR)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endParaRPr lang="en-AU" altLang="en-US" sz="1050" dirty="0"/>
          </a:p>
        </p:txBody>
      </p:sp>
      <p:sp>
        <p:nvSpPr>
          <p:cNvPr id="14" name="Left-Right Arrow 13"/>
          <p:cNvSpPr/>
          <p:nvPr/>
        </p:nvSpPr>
        <p:spPr>
          <a:xfrm>
            <a:off x="375047" y="4967502"/>
            <a:ext cx="5397956" cy="211096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500" dirty="0"/>
          </a:p>
        </p:txBody>
      </p:sp>
      <p:sp>
        <p:nvSpPr>
          <p:cNvPr id="15" name="Left-Right Arrow 14"/>
          <p:cNvSpPr/>
          <p:nvPr/>
        </p:nvSpPr>
        <p:spPr>
          <a:xfrm>
            <a:off x="6012308" y="4962812"/>
            <a:ext cx="2226291" cy="211096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500" dirty="0"/>
          </a:p>
        </p:txBody>
      </p:sp>
    </p:spTree>
    <p:extLst>
      <p:ext uri="{BB962C8B-B14F-4D97-AF65-F5344CB8AC3E}">
        <p14:creationId xmlns:p14="http://schemas.microsoft.com/office/powerpoint/2010/main" val="3132811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7A581-5E49-0443-858A-E3011A56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78" y="878695"/>
            <a:ext cx="8219256" cy="1143000"/>
          </a:xfrm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Different requirements for 5G applications and services</a:t>
            </a:r>
            <a:b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nb-NO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ACEE7D-39D6-F743-844C-F104D81CE09C}"/>
              </a:ext>
            </a:extLst>
          </p:cNvPr>
          <p:cNvGrpSpPr>
            <a:grpSpLocks noChangeAspect="1"/>
          </p:cNvGrpSpPr>
          <p:nvPr/>
        </p:nvGrpSpPr>
        <p:grpSpPr>
          <a:xfrm>
            <a:off x="493782" y="2132856"/>
            <a:ext cx="7314227" cy="3986531"/>
            <a:chOff x="0" y="-1"/>
            <a:chExt cx="3834774" cy="2090097"/>
          </a:xfrm>
        </p:grpSpPr>
        <p:sp>
          <p:nvSpPr>
            <p:cNvPr id="5" name="Text Box 39">
              <a:extLst>
                <a:ext uri="{FF2B5EF4-FFF2-40B4-BE49-F238E27FC236}">
                  <a16:creationId xmlns:a16="http://schemas.microsoft.com/office/drawing/2014/main" id="{7D6B1F37-826A-424A-9C26-61AB0AA5F9EC}"/>
                </a:ext>
              </a:extLst>
            </p:cNvPr>
            <p:cNvSpPr txBox="1"/>
            <p:nvPr/>
          </p:nvSpPr>
          <p:spPr>
            <a:xfrm>
              <a:off x="0" y="1955800"/>
              <a:ext cx="3750310" cy="72614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endParaRPr lang="nb-NO" sz="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27303AC-F693-504E-A73E-925C514BA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00" y="-1"/>
              <a:ext cx="3707774" cy="20900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774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2" y="2276872"/>
            <a:ext cx="7079842" cy="3692584"/>
          </a:xfrm>
          <a:prstGeom prst="rect">
            <a:avLst/>
          </a:prstGeom>
        </p:spPr>
      </p:pic>
      <p:sp>
        <p:nvSpPr>
          <p:cNvPr id="3" name="Freeform 3"/>
          <p:cNvSpPr>
            <a:spLocks noChangeAspect="1" noEditPoints="1"/>
          </p:cNvSpPr>
          <p:nvPr/>
        </p:nvSpPr>
        <p:spPr bwMode="auto">
          <a:xfrm>
            <a:off x="7935728" y="2038883"/>
            <a:ext cx="791350" cy="475979"/>
          </a:xfrm>
          <a:custGeom>
            <a:avLst/>
            <a:gdLst>
              <a:gd name="T0" fmla="*/ 2147483646 w 462"/>
              <a:gd name="T1" fmla="*/ 2147483646 h 293"/>
              <a:gd name="T2" fmla="*/ 2147483646 w 462"/>
              <a:gd name="T3" fmla="*/ 2147483646 h 293"/>
              <a:gd name="T4" fmla="*/ 2147483646 w 462"/>
              <a:gd name="T5" fmla="*/ 2147483646 h 293"/>
              <a:gd name="T6" fmla="*/ 2147483646 w 462"/>
              <a:gd name="T7" fmla="*/ 2147483646 h 293"/>
              <a:gd name="T8" fmla="*/ 2147483646 w 462"/>
              <a:gd name="T9" fmla="*/ 2147483646 h 293"/>
              <a:gd name="T10" fmla="*/ 2147483646 w 462"/>
              <a:gd name="T11" fmla="*/ 2147483646 h 293"/>
              <a:gd name="T12" fmla="*/ 2147483646 w 462"/>
              <a:gd name="T13" fmla="*/ 2147483646 h 293"/>
              <a:gd name="T14" fmla="*/ 2147483646 w 462"/>
              <a:gd name="T15" fmla="*/ 2147483646 h 293"/>
              <a:gd name="T16" fmla="*/ 2147483646 w 462"/>
              <a:gd name="T17" fmla="*/ 2147483646 h 293"/>
              <a:gd name="T18" fmla="*/ 2147483646 w 462"/>
              <a:gd name="T19" fmla="*/ 2147483646 h 293"/>
              <a:gd name="T20" fmla="*/ 2147483646 w 462"/>
              <a:gd name="T21" fmla="*/ 2147483646 h 293"/>
              <a:gd name="T22" fmla="*/ 2147483646 w 462"/>
              <a:gd name="T23" fmla="*/ 2147483646 h 293"/>
              <a:gd name="T24" fmla="*/ 2147483646 w 462"/>
              <a:gd name="T25" fmla="*/ 2147483646 h 293"/>
              <a:gd name="T26" fmla="*/ 2147483646 w 462"/>
              <a:gd name="T27" fmla="*/ 2147483646 h 293"/>
              <a:gd name="T28" fmla="*/ 2147483646 w 462"/>
              <a:gd name="T29" fmla="*/ 2147483646 h 293"/>
              <a:gd name="T30" fmla="*/ 2147483646 w 462"/>
              <a:gd name="T31" fmla="*/ 2147483646 h 293"/>
              <a:gd name="T32" fmla="*/ 2147483646 w 462"/>
              <a:gd name="T33" fmla="*/ 2147483646 h 293"/>
              <a:gd name="T34" fmla="*/ 2147483646 w 462"/>
              <a:gd name="T35" fmla="*/ 2147483646 h 293"/>
              <a:gd name="T36" fmla="*/ 2147483646 w 462"/>
              <a:gd name="T37" fmla="*/ 2147483646 h 293"/>
              <a:gd name="T38" fmla="*/ 2147483646 w 462"/>
              <a:gd name="T39" fmla="*/ 2147483646 h 293"/>
              <a:gd name="T40" fmla="*/ 2147483646 w 462"/>
              <a:gd name="T41" fmla="*/ 2147483646 h 293"/>
              <a:gd name="T42" fmla="*/ 2147483646 w 462"/>
              <a:gd name="T43" fmla="*/ 2147483646 h 293"/>
              <a:gd name="T44" fmla="*/ 2147483646 w 462"/>
              <a:gd name="T45" fmla="*/ 2147483646 h 293"/>
              <a:gd name="T46" fmla="*/ 2147483646 w 462"/>
              <a:gd name="T47" fmla="*/ 2147483646 h 293"/>
              <a:gd name="T48" fmla="*/ 2147483646 w 462"/>
              <a:gd name="T49" fmla="*/ 2147483646 h 293"/>
              <a:gd name="T50" fmla="*/ 2147483646 w 462"/>
              <a:gd name="T51" fmla="*/ 2147483646 h 293"/>
              <a:gd name="T52" fmla="*/ 2147483646 w 462"/>
              <a:gd name="T53" fmla="*/ 2147483646 h 293"/>
              <a:gd name="T54" fmla="*/ 2147483646 w 462"/>
              <a:gd name="T55" fmla="*/ 2147483646 h 293"/>
              <a:gd name="T56" fmla="*/ 2147483646 w 462"/>
              <a:gd name="T57" fmla="*/ 2147483646 h 293"/>
              <a:gd name="T58" fmla="*/ 2147483646 w 462"/>
              <a:gd name="T59" fmla="*/ 2147483646 h 293"/>
              <a:gd name="T60" fmla="*/ 2147483646 w 462"/>
              <a:gd name="T61" fmla="*/ 2147483646 h 293"/>
              <a:gd name="T62" fmla="*/ 2147483646 w 462"/>
              <a:gd name="T63" fmla="*/ 2147483646 h 293"/>
              <a:gd name="T64" fmla="*/ 2147483646 w 462"/>
              <a:gd name="T65" fmla="*/ 2147483646 h 293"/>
              <a:gd name="T66" fmla="*/ 2147483646 w 462"/>
              <a:gd name="T67" fmla="*/ 2147483646 h 293"/>
              <a:gd name="T68" fmla="*/ 2147483646 w 462"/>
              <a:gd name="T69" fmla="*/ 2147483646 h 293"/>
              <a:gd name="T70" fmla="*/ 2147483646 w 462"/>
              <a:gd name="T71" fmla="*/ 2147483646 h 293"/>
              <a:gd name="T72" fmla="*/ 2147483646 w 462"/>
              <a:gd name="T73" fmla="*/ 2147483646 h 293"/>
              <a:gd name="T74" fmla="*/ 2147483646 w 462"/>
              <a:gd name="T75" fmla="*/ 2147483646 h 293"/>
              <a:gd name="T76" fmla="*/ 2147483646 w 462"/>
              <a:gd name="T77" fmla="*/ 2147483646 h 293"/>
              <a:gd name="T78" fmla="*/ 2147483646 w 462"/>
              <a:gd name="T79" fmla="*/ 2147483646 h 293"/>
              <a:gd name="T80" fmla="*/ 2147483646 w 462"/>
              <a:gd name="T81" fmla="*/ 2147483646 h 293"/>
              <a:gd name="T82" fmla="*/ 2147483646 w 462"/>
              <a:gd name="T83" fmla="*/ 2147483646 h 293"/>
              <a:gd name="T84" fmla="*/ 2147483646 w 462"/>
              <a:gd name="T85" fmla="*/ 2147483646 h 293"/>
              <a:gd name="T86" fmla="*/ 2147483646 w 462"/>
              <a:gd name="T87" fmla="*/ 2147483646 h 293"/>
              <a:gd name="T88" fmla="*/ 2147483646 w 462"/>
              <a:gd name="T89" fmla="*/ 2147483646 h 293"/>
              <a:gd name="T90" fmla="*/ 2147483646 w 462"/>
              <a:gd name="T91" fmla="*/ 2147483646 h 293"/>
              <a:gd name="T92" fmla="*/ 2147483646 w 462"/>
              <a:gd name="T93" fmla="*/ 2147483646 h 293"/>
              <a:gd name="T94" fmla="*/ 2147483646 w 462"/>
              <a:gd name="T95" fmla="*/ 2147483646 h 293"/>
              <a:gd name="T96" fmla="*/ 2147483646 w 462"/>
              <a:gd name="T97" fmla="*/ 2147483646 h 293"/>
              <a:gd name="T98" fmla="*/ 2147483646 w 462"/>
              <a:gd name="T99" fmla="*/ 2147483646 h 29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62" h="293">
                <a:moveTo>
                  <a:pt x="348" y="111"/>
                </a:moveTo>
                <a:cubicBezTo>
                  <a:pt x="348" y="96"/>
                  <a:pt x="337" y="85"/>
                  <a:pt x="322" y="85"/>
                </a:cubicBezTo>
                <a:cubicBezTo>
                  <a:pt x="313" y="85"/>
                  <a:pt x="304" y="90"/>
                  <a:pt x="300" y="98"/>
                </a:cubicBezTo>
                <a:cubicBezTo>
                  <a:pt x="238" y="86"/>
                  <a:pt x="238" y="86"/>
                  <a:pt x="238" y="86"/>
                </a:cubicBezTo>
                <a:cubicBezTo>
                  <a:pt x="236" y="73"/>
                  <a:pt x="226" y="63"/>
                  <a:pt x="212" y="63"/>
                </a:cubicBezTo>
                <a:cubicBezTo>
                  <a:pt x="198" y="63"/>
                  <a:pt x="186" y="74"/>
                  <a:pt x="186" y="89"/>
                </a:cubicBezTo>
                <a:cubicBezTo>
                  <a:pt x="186" y="90"/>
                  <a:pt x="187" y="91"/>
                  <a:pt x="187" y="92"/>
                </a:cubicBezTo>
                <a:cubicBezTo>
                  <a:pt x="160" y="105"/>
                  <a:pt x="160" y="105"/>
                  <a:pt x="160" y="105"/>
                </a:cubicBezTo>
                <a:cubicBezTo>
                  <a:pt x="155" y="100"/>
                  <a:pt x="148" y="97"/>
                  <a:pt x="141" y="97"/>
                </a:cubicBezTo>
                <a:cubicBezTo>
                  <a:pt x="127" y="97"/>
                  <a:pt x="115" y="108"/>
                  <a:pt x="115" y="122"/>
                </a:cubicBezTo>
                <a:cubicBezTo>
                  <a:pt x="115" y="134"/>
                  <a:pt x="123" y="144"/>
                  <a:pt x="133" y="147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23" y="196"/>
                  <a:pt x="115" y="206"/>
                  <a:pt x="115" y="217"/>
                </a:cubicBezTo>
                <a:cubicBezTo>
                  <a:pt x="115" y="232"/>
                  <a:pt x="127" y="243"/>
                  <a:pt x="141" y="243"/>
                </a:cubicBezTo>
                <a:cubicBezTo>
                  <a:pt x="151" y="243"/>
                  <a:pt x="159" y="238"/>
                  <a:pt x="163" y="230"/>
                </a:cubicBezTo>
                <a:cubicBezTo>
                  <a:pt x="225" y="242"/>
                  <a:pt x="225" y="242"/>
                  <a:pt x="225" y="242"/>
                </a:cubicBezTo>
                <a:cubicBezTo>
                  <a:pt x="227" y="255"/>
                  <a:pt x="238" y="265"/>
                  <a:pt x="251" y="265"/>
                </a:cubicBezTo>
                <a:cubicBezTo>
                  <a:pt x="265" y="265"/>
                  <a:pt x="277" y="253"/>
                  <a:pt x="277" y="239"/>
                </a:cubicBezTo>
                <a:cubicBezTo>
                  <a:pt x="277" y="238"/>
                  <a:pt x="277" y="237"/>
                  <a:pt x="277" y="236"/>
                </a:cubicBezTo>
                <a:cubicBezTo>
                  <a:pt x="304" y="224"/>
                  <a:pt x="304" y="224"/>
                  <a:pt x="304" y="224"/>
                </a:cubicBezTo>
                <a:cubicBezTo>
                  <a:pt x="308" y="229"/>
                  <a:pt x="315" y="232"/>
                  <a:pt x="322" y="232"/>
                </a:cubicBezTo>
                <a:cubicBezTo>
                  <a:pt x="337" y="232"/>
                  <a:pt x="348" y="220"/>
                  <a:pt x="348" y="206"/>
                </a:cubicBezTo>
                <a:cubicBezTo>
                  <a:pt x="348" y="195"/>
                  <a:pt x="341" y="185"/>
                  <a:pt x="330" y="181"/>
                </a:cubicBezTo>
                <a:cubicBezTo>
                  <a:pt x="330" y="135"/>
                  <a:pt x="330" y="135"/>
                  <a:pt x="330" y="135"/>
                </a:cubicBezTo>
                <a:cubicBezTo>
                  <a:pt x="341" y="132"/>
                  <a:pt x="348" y="122"/>
                  <a:pt x="348" y="111"/>
                </a:cubicBezTo>
                <a:close/>
                <a:moveTo>
                  <a:pt x="235" y="101"/>
                </a:moveTo>
                <a:cubicBezTo>
                  <a:pt x="297" y="114"/>
                  <a:pt x="297" y="114"/>
                  <a:pt x="297" y="114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70" y="127"/>
                  <a:pt x="270" y="127"/>
                  <a:pt x="270" y="127"/>
                </a:cubicBezTo>
                <a:cubicBezTo>
                  <a:pt x="265" y="122"/>
                  <a:pt x="258" y="119"/>
                  <a:pt x="251" y="119"/>
                </a:cubicBezTo>
                <a:cubicBezTo>
                  <a:pt x="241" y="119"/>
                  <a:pt x="233" y="124"/>
                  <a:pt x="228" y="132"/>
                </a:cubicBezTo>
                <a:cubicBezTo>
                  <a:pt x="220" y="130"/>
                  <a:pt x="220" y="130"/>
                  <a:pt x="220" y="130"/>
                </a:cubicBezTo>
                <a:cubicBezTo>
                  <a:pt x="220" y="113"/>
                  <a:pt x="220" y="113"/>
                  <a:pt x="220" y="113"/>
                </a:cubicBezTo>
                <a:cubicBezTo>
                  <a:pt x="227" y="111"/>
                  <a:pt x="232" y="107"/>
                  <a:pt x="235" y="101"/>
                </a:cubicBezTo>
                <a:close/>
                <a:moveTo>
                  <a:pt x="220" y="160"/>
                </a:moveTo>
                <a:cubicBezTo>
                  <a:pt x="220" y="147"/>
                  <a:pt x="220" y="147"/>
                  <a:pt x="220" y="147"/>
                </a:cubicBezTo>
                <a:cubicBezTo>
                  <a:pt x="225" y="148"/>
                  <a:pt x="225" y="148"/>
                  <a:pt x="225" y="148"/>
                </a:cubicBezTo>
                <a:cubicBezTo>
                  <a:pt x="227" y="158"/>
                  <a:pt x="234" y="166"/>
                  <a:pt x="243" y="169"/>
                </a:cubicBezTo>
                <a:cubicBezTo>
                  <a:pt x="243" y="182"/>
                  <a:pt x="243" y="182"/>
                  <a:pt x="243" y="182"/>
                </a:cubicBezTo>
                <a:cubicBezTo>
                  <a:pt x="238" y="181"/>
                  <a:pt x="238" y="181"/>
                  <a:pt x="238" y="181"/>
                </a:cubicBezTo>
                <a:cubicBezTo>
                  <a:pt x="237" y="171"/>
                  <a:pt x="230" y="163"/>
                  <a:pt x="220" y="160"/>
                </a:cubicBezTo>
                <a:close/>
                <a:moveTo>
                  <a:pt x="222" y="184"/>
                </a:moveTo>
                <a:cubicBezTo>
                  <a:pt x="222" y="190"/>
                  <a:pt x="218" y="194"/>
                  <a:pt x="212" y="194"/>
                </a:cubicBezTo>
                <a:cubicBezTo>
                  <a:pt x="207" y="194"/>
                  <a:pt x="202" y="190"/>
                  <a:pt x="202" y="184"/>
                </a:cubicBezTo>
                <a:cubicBezTo>
                  <a:pt x="202" y="179"/>
                  <a:pt x="207" y="174"/>
                  <a:pt x="212" y="174"/>
                </a:cubicBezTo>
                <a:cubicBezTo>
                  <a:pt x="218" y="174"/>
                  <a:pt x="222" y="179"/>
                  <a:pt x="222" y="184"/>
                </a:cubicBezTo>
                <a:close/>
                <a:moveTo>
                  <a:pt x="241" y="144"/>
                </a:moveTo>
                <a:cubicBezTo>
                  <a:pt x="241" y="139"/>
                  <a:pt x="246" y="135"/>
                  <a:pt x="251" y="135"/>
                </a:cubicBezTo>
                <a:cubicBezTo>
                  <a:pt x="256" y="135"/>
                  <a:pt x="261" y="139"/>
                  <a:pt x="261" y="144"/>
                </a:cubicBezTo>
                <a:cubicBezTo>
                  <a:pt x="261" y="150"/>
                  <a:pt x="256" y="154"/>
                  <a:pt x="251" y="154"/>
                </a:cubicBezTo>
                <a:cubicBezTo>
                  <a:pt x="246" y="154"/>
                  <a:pt x="241" y="150"/>
                  <a:pt x="241" y="144"/>
                </a:cubicBezTo>
                <a:close/>
                <a:moveTo>
                  <a:pt x="212" y="79"/>
                </a:moveTo>
                <a:cubicBezTo>
                  <a:pt x="218" y="79"/>
                  <a:pt x="222" y="83"/>
                  <a:pt x="222" y="89"/>
                </a:cubicBezTo>
                <a:cubicBezTo>
                  <a:pt x="222" y="94"/>
                  <a:pt x="218" y="99"/>
                  <a:pt x="212" y="99"/>
                </a:cubicBezTo>
                <a:cubicBezTo>
                  <a:pt x="207" y="99"/>
                  <a:pt x="202" y="94"/>
                  <a:pt x="202" y="89"/>
                </a:cubicBezTo>
                <a:cubicBezTo>
                  <a:pt x="202" y="83"/>
                  <a:pt x="207" y="79"/>
                  <a:pt x="212" y="79"/>
                </a:cubicBezTo>
                <a:close/>
                <a:moveTo>
                  <a:pt x="194" y="106"/>
                </a:moveTo>
                <a:cubicBezTo>
                  <a:pt x="197" y="110"/>
                  <a:pt x="200" y="112"/>
                  <a:pt x="204" y="113"/>
                </a:cubicBezTo>
                <a:cubicBezTo>
                  <a:pt x="204" y="127"/>
                  <a:pt x="204" y="127"/>
                  <a:pt x="204" y="127"/>
                </a:cubicBezTo>
                <a:cubicBezTo>
                  <a:pt x="167" y="120"/>
                  <a:pt x="167" y="120"/>
                  <a:pt x="167" y="120"/>
                </a:cubicBezTo>
                <a:cubicBezTo>
                  <a:pt x="167" y="120"/>
                  <a:pt x="167" y="119"/>
                  <a:pt x="167" y="119"/>
                </a:cubicBezTo>
                <a:lnTo>
                  <a:pt x="194" y="106"/>
                </a:lnTo>
                <a:close/>
                <a:moveTo>
                  <a:pt x="131" y="122"/>
                </a:moveTo>
                <a:cubicBezTo>
                  <a:pt x="131" y="117"/>
                  <a:pt x="136" y="113"/>
                  <a:pt x="141" y="113"/>
                </a:cubicBezTo>
                <a:cubicBezTo>
                  <a:pt x="146" y="113"/>
                  <a:pt x="151" y="117"/>
                  <a:pt x="151" y="122"/>
                </a:cubicBezTo>
                <a:cubicBezTo>
                  <a:pt x="151" y="128"/>
                  <a:pt x="146" y="132"/>
                  <a:pt x="141" y="132"/>
                </a:cubicBezTo>
                <a:cubicBezTo>
                  <a:pt x="136" y="132"/>
                  <a:pt x="131" y="128"/>
                  <a:pt x="131" y="122"/>
                </a:cubicBezTo>
                <a:close/>
                <a:moveTo>
                  <a:pt x="141" y="227"/>
                </a:moveTo>
                <a:cubicBezTo>
                  <a:pt x="136" y="227"/>
                  <a:pt x="131" y="223"/>
                  <a:pt x="131" y="217"/>
                </a:cubicBezTo>
                <a:cubicBezTo>
                  <a:pt x="131" y="212"/>
                  <a:pt x="136" y="207"/>
                  <a:pt x="141" y="207"/>
                </a:cubicBezTo>
                <a:cubicBezTo>
                  <a:pt x="146" y="207"/>
                  <a:pt x="151" y="212"/>
                  <a:pt x="151" y="217"/>
                </a:cubicBezTo>
                <a:cubicBezTo>
                  <a:pt x="151" y="223"/>
                  <a:pt x="146" y="227"/>
                  <a:pt x="141" y="227"/>
                </a:cubicBezTo>
                <a:close/>
                <a:moveTo>
                  <a:pt x="160" y="200"/>
                </a:moveTo>
                <a:cubicBezTo>
                  <a:pt x="157" y="197"/>
                  <a:pt x="153" y="194"/>
                  <a:pt x="149" y="193"/>
                </a:cubicBezTo>
                <a:cubicBezTo>
                  <a:pt x="149" y="147"/>
                  <a:pt x="149" y="147"/>
                  <a:pt x="149" y="147"/>
                </a:cubicBezTo>
                <a:cubicBezTo>
                  <a:pt x="155" y="145"/>
                  <a:pt x="160" y="141"/>
                  <a:pt x="163" y="136"/>
                </a:cubicBezTo>
                <a:cubicBezTo>
                  <a:pt x="204" y="144"/>
                  <a:pt x="204" y="144"/>
                  <a:pt x="204" y="144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194" y="163"/>
                  <a:pt x="186" y="173"/>
                  <a:pt x="186" y="184"/>
                </a:cubicBezTo>
                <a:cubicBezTo>
                  <a:pt x="186" y="185"/>
                  <a:pt x="187" y="186"/>
                  <a:pt x="187" y="187"/>
                </a:cubicBezTo>
                <a:lnTo>
                  <a:pt x="160" y="200"/>
                </a:lnTo>
                <a:close/>
                <a:moveTo>
                  <a:pt x="228" y="227"/>
                </a:moveTo>
                <a:cubicBezTo>
                  <a:pt x="167" y="214"/>
                  <a:pt x="167" y="214"/>
                  <a:pt x="167" y="214"/>
                </a:cubicBezTo>
                <a:cubicBezTo>
                  <a:pt x="194" y="202"/>
                  <a:pt x="194" y="202"/>
                  <a:pt x="194" y="202"/>
                </a:cubicBezTo>
                <a:cubicBezTo>
                  <a:pt x="198" y="207"/>
                  <a:pt x="205" y="210"/>
                  <a:pt x="212" y="210"/>
                </a:cubicBezTo>
                <a:cubicBezTo>
                  <a:pt x="222" y="210"/>
                  <a:pt x="230" y="205"/>
                  <a:pt x="235" y="197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3" y="215"/>
                  <a:pt x="243" y="215"/>
                  <a:pt x="243" y="215"/>
                </a:cubicBezTo>
                <a:cubicBezTo>
                  <a:pt x="237" y="217"/>
                  <a:pt x="232" y="221"/>
                  <a:pt x="228" y="227"/>
                </a:cubicBezTo>
                <a:close/>
                <a:moveTo>
                  <a:pt x="251" y="249"/>
                </a:moveTo>
                <a:cubicBezTo>
                  <a:pt x="246" y="249"/>
                  <a:pt x="241" y="245"/>
                  <a:pt x="241" y="239"/>
                </a:cubicBezTo>
                <a:cubicBezTo>
                  <a:pt x="241" y="234"/>
                  <a:pt x="246" y="229"/>
                  <a:pt x="251" y="229"/>
                </a:cubicBezTo>
                <a:cubicBezTo>
                  <a:pt x="256" y="229"/>
                  <a:pt x="261" y="234"/>
                  <a:pt x="261" y="239"/>
                </a:cubicBezTo>
                <a:cubicBezTo>
                  <a:pt x="261" y="245"/>
                  <a:pt x="256" y="249"/>
                  <a:pt x="251" y="249"/>
                </a:cubicBezTo>
                <a:close/>
                <a:moveTo>
                  <a:pt x="270" y="222"/>
                </a:moveTo>
                <a:cubicBezTo>
                  <a:pt x="267" y="219"/>
                  <a:pt x="263" y="216"/>
                  <a:pt x="259" y="215"/>
                </a:cubicBezTo>
                <a:cubicBezTo>
                  <a:pt x="259" y="202"/>
                  <a:pt x="259" y="202"/>
                  <a:pt x="259" y="202"/>
                </a:cubicBezTo>
                <a:cubicBezTo>
                  <a:pt x="297" y="209"/>
                  <a:pt x="297" y="209"/>
                  <a:pt x="297" y="209"/>
                </a:cubicBezTo>
                <a:cubicBezTo>
                  <a:pt x="297" y="209"/>
                  <a:pt x="297" y="209"/>
                  <a:pt x="297" y="209"/>
                </a:cubicBezTo>
                <a:lnTo>
                  <a:pt x="270" y="222"/>
                </a:lnTo>
                <a:close/>
                <a:moveTo>
                  <a:pt x="300" y="193"/>
                </a:moveTo>
                <a:cubicBezTo>
                  <a:pt x="259" y="185"/>
                  <a:pt x="259" y="185"/>
                  <a:pt x="259" y="185"/>
                </a:cubicBezTo>
                <a:cubicBezTo>
                  <a:pt x="259" y="169"/>
                  <a:pt x="259" y="169"/>
                  <a:pt x="259" y="169"/>
                </a:cubicBezTo>
                <a:cubicBezTo>
                  <a:pt x="269" y="166"/>
                  <a:pt x="277" y="156"/>
                  <a:pt x="277" y="144"/>
                </a:cubicBezTo>
                <a:cubicBezTo>
                  <a:pt x="277" y="143"/>
                  <a:pt x="277" y="142"/>
                  <a:pt x="277" y="141"/>
                </a:cubicBezTo>
                <a:cubicBezTo>
                  <a:pt x="304" y="128"/>
                  <a:pt x="304" y="128"/>
                  <a:pt x="304" y="128"/>
                </a:cubicBezTo>
                <a:cubicBezTo>
                  <a:pt x="306" y="131"/>
                  <a:pt x="310" y="134"/>
                  <a:pt x="314" y="135"/>
                </a:cubicBezTo>
                <a:cubicBezTo>
                  <a:pt x="314" y="181"/>
                  <a:pt x="314" y="181"/>
                  <a:pt x="314" y="181"/>
                </a:cubicBezTo>
                <a:cubicBezTo>
                  <a:pt x="308" y="183"/>
                  <a:pt x="303" y="188"/>
                  <a:pt x="300" y="193"/>
                </a:cubicBezTo>
                <a:close/>
                <a:moveTo>
                  <a:pt x="332" y="206"/>
                </a:moveTo>
                <a:cubicBezTo>
                  <a:pt x="332" y="211"/>
                  <a:pt x="328" y="216"/>
                  <a:pt x="322" y="216"/>
                </a:cubicBezTo>
                <a:cubicBezTo>
                  <a:pt x="317" y="216"/>
                  <a:pt x="312" y="211"/>
                  <a:pt x="312" y="206"/>
                </a:cubicBezTo>
                <a:cubicBezTo>
                  <a:pt x="312" y="201"/>
                  <a:pt x="317" y="196"/>
                  <a:pt x="322" y="196"/>
                </a:cubicBezTo>
                <a:cubicBezTo>
                  <a:pt x="328" y="196"/>
                  <a:pt x="332" y="201"/>
                  <a:pt x="332" y="206"/>
                </a:cubicBezTo>
                <a:close/>
                <a:moveTo>
                  <a:pt x="322" y="120"/>
                </a:moveTo>
                <a:cubicBezTo>
                  <a:pt x="317" y="120"/>
                  <a:pt x="312" y="116"/>
                  <a:pt x="312" y="111"/>
                </a:cubicBezTo>
                <a:cubicBezTo>
                  <a:pt x="312" y="105"/>
                  <a:pt x="317" y="101"/>
                  <a:pt x="322" y="101"/>
                </a:cubicBezTo>
                <a:cubicBezTo>
                  <a:pt x="328" y="101"/>
                  <a:pt x="332" y="105"/>
                  <a:pt x="332" y="111"/>
                </a:cubicBezTo>
                <a:cubicBezTo>
                  <a:pt x="332" y="116"/>
                  <a:pt x="328" y="120"/>
                  <a:pt x="322" y="120"/>
                </a:cubicBezTo>
                <a:close/>
                <a:moveTo>
                  <a:pt x="435" y="148"/>
                </a:moveTo>
                <a:cubicBezTo>
                  <a:pt x="437" y="140"/>
                  <a:pt x="439" y="132"/>
                  <a:pt x="439" y="123"/>
                </a:cubicBezTo>
                <a:cubicBezTo>
                  <a:pt x="439" y="104"/>
                  <a:pt x="433" y="86"/>
                  <a:pt x="422" y="70"/>
                </a:cubicBezTo>
                <a:cubicBezTo>
                  <a:pt x="420" y="67"/>
                  <a:pt x="415" y="66"/>
                  <a:pt x="411" y="68"/>
                </a:cubicBezTo>
                <a:cubicBezTo>
                  <a:pt x="407" y="71"/>
                  <a:pt x="406" y="76"/>
                  <a:pt x="409" y="79"/>
                </a:cubicBezTo>
                <a:cubicBezTo>
                  <a:pt x="418" y="92"/>
                  <a:pt x="423" y="108"/>
                  <a:pt x="423" y="123"/>
                </a:cubicBezTo>
                <a:cubicBezTo>
                  <a:pt x="423" y="132"/>
                  <a:pt x="421" y="140"/>
                  <a:pt x="419" y="148"/>
                </a:cubicBezTo>
                <a:cubicBezTo>
                  <a:pt x="418" y="151"/>
                  <a:pt x="419" y="154"/>
                  <a:pt x="421" y="156"/>
                </a:cubicBezTo>
                <a:cubicBezTo>
                  <a:pt x="437" y="170"/>
                  <a:pt x="446" y="189"/>
                  <a:pt x="446" y="209"/>
                </a:cubicBezTo>
                <a:cubicBezTo>
                  <a:pt x="446" y="247"/>
                  <a:pt x="415" y="277"/>
                  <a:pt x="378" y="277"/>
                </a:cubicBezTo>
                <a:cubicBezTo>
                  <a:pt x="88" y="277"/>
                  <a:pt x="88" y="277"/>
                  <a:pt x="88" y="277"/>
                </a:cubicBezTo>
                <a:cubicBezTo>
                  <a:pt x="48" y="277"/>
                  <a:pt x="16" y="245"/>
                  <a:pt x="16" y="206"/>
                </a:cubicBezTo>
                <a:cubicBezTo>
                  <a:pt x="16" y="178"/>
                  <a:pt x="31" y="154"/>
                  <a:pt x="56" y="141"/>
                </a:cubicBezTo>
                <a:cubicBezTo>
                  <a:pt x="59" y="140"/>
                  <a:pt x="60" y="137"/>
                  <a:pt x="60" y="134"/>
                </a:cubicBezTo>
                <a:cubicBezTo>
                  <a:pt x="60" y="134"/>
                  <a:pt x="60" y="133"/>
                  <a:pt x="60" y="133"/>
                </a:cubicBezTo>
                <a:cubicBezTo>
                  <a:pt x="60" y="69"/>
                  <a:pt x="113" y="16"/>
                  <a:pt x="178" y="16"/>
                </a:cubicBezTo>
                <a:cubicBezTo>
                  <a:pt x="217" y="16"/>
                  <a:pt x="254" y="36"/>
                  <a:pt x="276" y="68"/>
                </a:cubicBezTo>
                <a:cubicBezTo>
                  <a:pt x="277" y="70"/>
                  <a:pt x="279" y="72"/>
                  <a:pt x="282" y="72"/>
                </a:cubicBezTo>
                <a:cubicBezTo>
                  <a:pt x="284" y="72"/>
                  <a:pt x="287" y="71"/>
                  <a:pt x="288" y="70"/>
                </a:cubicBezTo>
                <a:cubicBezTo>
                  <a:pt x="288" y="70"/>
                  <a:pt x="289" y="69"/>
                  <a:pt x="289" y="69"/>
                </a:cubicBezTo>
                <a:cubicBezTo>
                  <a:pt x="290" y="68"/>
                  <a:pt x="309" y="45"/>
                  <a:pt x="344" y="45"/>
                </a:cubicBezTo>
                <a:cubicBezTo>
                  <a:pt x="360" y="45"/>
                  <a:pt x="375" y="50"/>
                  <a:pt x="388" y="59"/>
                </a:cubicBezTo>
                <a:cubicBezTo>
                  <a:pt x="392" y="61"/>
                  <a:pt x="397" y="60"/>
                  <a:pt x="399" y="56"/>
                </a:cubicBezTo>
                <a:cubicBezTo>
                  <a:pt x="402" y="53"/>
                  <a:pt x="401" y="48"/>
                  <a:pt x="397" y="45"/>
                </a:cubicBezTo>
                <a:cubicBezTo>
                  <a:pt x="381" y="35"/>
                  <a:pt x="363" y="29"/>
                  <a:pt x="344" y="29"/>
                </a:cubicBezTo>
                <a:cubicBezTo>
                  <a:pt x="314" y="29"/>
                  <a:pt x="294" y="43"/>
                  <a:pt x="284" y="52"/>
                </a:cubicBezTo>
                <a:cubicBezTo>
                  <a:pt x="258" y="19"/>
                  <a:pt x="220" y="0"/>
                  <a:pt x="178" y="0"/>
                </a:cubicBezTo>
                <a:cubicBezTo>
                  <a:pt x="106" y="0"/>
                  <a:pt x="47" y="58"/>
                  <a:pt x="44" y="129"/>
                </a:cubicBezTo>
                <a:cubicBezTo>
                  <a:pt x="17" y="145"/>
                  <a:pt x="0" y="174"/>
                  <a:pt x="0" y="206"/>
                </a:cubicBezTo>
                <a:cubicBezTo>
                  <a:pt x="0" y="254"/>
                  <a:pt x="39" y="293"/>
                  <a:pt x="88" y="293"/>
                </a:cubicBezTo>
                <a:cubicBezTo>
                  <a:pt x="378" y="293"/>
                  <a:pt x="378" y="293"/>
                  <a:pt x="378" y="293"/>
                </a:cubicBezTo>
                <a:cubicBezTo>
                  <a:pt x="424" y="293"/>
                  <a:pt x="462" y="256"/>
                  <a:pt x="462" y="209"/>
                </a:cubicBezTo>
                <a:cubicBezTo>
                  <a:pt x="462" y="186"/>
                  <a:pt x="452" y="164"/>
                  <a:pt x="435" y="14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Rektangel 14"/>
          <p:cNvSpPr>
            <a:spLocks noChangeArrowheads="1"/>
          </p:cNvSpPr>
          <p:nvPr/>
        </p:nvSpPr>
        <p:spPr bwMode="auto">
          <a:xfrm>
            <a:off x="7372424" y="2514862"/>
            <a:ext cx="1465241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000" dirty="0">
                <a:solidFill>
                  <a:schemeClr val="bg1"/>
                </a:solidFill>
                <a:latin typeface="+mj-lt"/>
              </a:rPr>
              <a:t>Multi domain </a:t>
            </a:r>
            <a:br>
              <a:rPr lang="en-US" sz="1000" dirty="0">
                <a:solidFill>
                  <a:schemeClr val="bg1"/>
                </a:solidFill>
                <a:latin typeface="+mj-lt"/>
              </a:rPr>
            </a:br>
            <a:r>
              <a:rPr lang="en-US" sz="1000" dirty="0">
                <a:solidFill>
                  <a:schemeClr val="bg1"/>
                </a:solidFill>
                <a:latin typeface="+mj-lt"/>
              </a:rPr>
              <a:t>performance </a:t>
            </a:r>
          </a:p>
        </p:txBody>
      </p:sp>
      <p:sp>
        <p:nvSpPr>
          <p:cNvPr id="5" name="Freeform 3"/>
          <p:cNvSpPr>
            <a:spLocks noChangeAspect="1" noEditPoints="1"/>
          </p:cNvSpPr>
          <p:nvPr/>
        </p:nvSpPr>
        <p:spPr bwMode="auto">
          <a:xfrm>
            <a:off x="8033254" y="2848458"/>
            <a:ext cx="596296" cy="691844"/>
          </a:xfrm>
          <a:custGeom>
            <a:avLst/>
            <a:gdLst>
              <a:gd name="T0" fmla="*/ 2147483646 w 355"/>
              <a:gd name="T1" fmla="*/ 2147483646 h 411"/>
              <a:gd name="T2" fmla="*/ 2147483646 w 355"/>
              <a:gd name="T3" fmla="*/ 2147483646 h 411"/>
              <a:gd name="T4" fmla="*/ 2147483646 w 355"/>
              <a:gd name="T5" fmla="*/ 2147483646 h 411"/>
              <a:gd name="T6" fmla="*/ 2147483646 w 355"/>
              <a:gd name="T7" fmla="*/ 2147483646 h 411"/>
              <a:gd name="T8" fmla="*/ 2147483646 w 355"/>
              <a:gd name="T9" fmla="*/ 2147483646 h 411"/>
              <a:gd name="T10" fmla="*/ 2147483646 w 355"/>
              <a:gd name="T11" fmla="*/ 2147483646 h 411"/>
              <a:gd name="T12" fmla="*/ 2147483646 w 355"/>
              <a:gd name="T13" fmla="*/ 2147483646 h 411"/>
              <a:gd name="T14" fmla="*/ 2147483646 w 355"/>
              <a:gd name="T15" fmla="*/ 2147483646 h 411"/>
              <a:gd name="T16" fmla="*/ 2147483646 w 355"/>
              <a:gd name="T17" fmla="*/ 2147483646 h 411"/>
              <a:gd name="T18" fmla="*/ 2147483646 w 355"/>
              <a:gd name="T19" fmla="*/ 2147483646 h 411"/>
              <a:gd name="T20" fmla="*/ 2147483646 w 355"/>
              <a:gd name="T21" fmla="*/ 2147483646 h 411"/>
              <a:gd name="T22" fmla="*/ 2147483646 w 355"/>
              <a:gd name="T23" fmla="*/ 2147483646 h 411"/>
              <a:gd name="T24" fmla="*/ 2147483646 w 355"/>
              <a:gd name="T25" fmla="*/ 2147483646 h 411"/>
              <a:gd name="T26" fmla="*/ 2147483646 w 355"/>
              <a:gd name="T27" fmla="*/ 2147483646 h 411"/>
              <a:gd name="T28" fmla="*/ 2147483646 w 355"/>
              <a:gd name="T29" fmla="*/ 2147483646 h 411"/>
              <a:gd name="T30" fmla="*/ 2147483646 w 355"/>
              <a:gd name="T31" fmla="*/ 2147483646 h 411"/>
              <a:gd name="T32" fmla="*/ 2147483646 w 355"/>
              <a:gd name="T33" fmla="*/ 2147483646 h 411"/>
              <a:gd name="T34" fmla="*/ 2147483646 w 355"/>
              <a:gd name="T35" fmla="*/ 2147483646 h 411"/>
              <a:gd name="T36" fmla="*/ 2147483646 w 355"/>
              <a:gd name="T37" fmla="*/ 2147483646 h 411"/>
              <a:gd name="T38" fmla="*/ 2147483646 w 355"/>
              <a:gd name="T39" fmla="*/ 2147483646 h 411"/>
              <a:gd name="T40" fmla="*/ 2147483646 w 355"/>
              <a:gd name="T41" fmla="*/ 2147483646 h 411"/>
              <a:gd name="T42" fmla="*/ 2147483646 w 355"/>
              <a:gd name="T43" fmla="*/ 2147483646 h 411"/>
              <a:gd name="T44" fmla="*/ 2147483646 w 355"/>
              <a:gd name="T45" fmla="*/ 2147483646 h 411"/>
              <a:gd name="T46" fmla="*/ 2147483646 w 355"/>
              <a:gd name="T47" fmla="*/ 2147483646 h 411"/>
              <a:gd name="T48" fmla="*/ 2147483646 w 355"/>
              <a:gd name="T49" fmla="*/ 2147483646 h 411"/>
              <a:gd name="T50" fmla="*/ 2147483646 w 355"/>
              <a:gd name="T51" fmla="*/ 2147483646 h 411"/>
              <a:gd name="T52" fmla="*/ 2147483646 w 355"/>
              <a:gd name="T53" fmla="*/ 2147483646 h 411"/>
              <a:gd name="T54" fmla="*/ 2147483646 w 355"/>
              <a:gd name="T55" fmla="*/ 2147483646 h 411"/>
              <a:gd name="T56" fmla="*/ 2147483646 w 355"/>
              <a:gd name="T57" fmla="*/ 2147483646 h 411"/>
              <a:gd name="T58" fmla="*/ 2147483646 w 355"/>
              <a:gd name="T59" fmla="*/ 2147483646 h 411"/>
              <a:gd name="T60" fmla="*/ 2147483646 w 355"/>
              <a:gd name="T61" fmla="*/ 2147483646 h 411"/>
              <a:gd name="T62" fmla="*/ 2147483646 w 355"/>
              <a:gd name="T63" fmla="*/ 2147483646 h 411"/>
              <a:gd name="T64" fmla="*/ 2147483646 w 355"/>
              <a:gd name="T65" fmla="*/ 2147483646 h 411"/>
              <a:gd name="T66" fmla="*/ 2147483646 w 355"/>
              <a:gd name="T67" fmla="*/ 2147483646 h 411"/>
              <a:gd name="T68" fmla="*/ 2147483646 w 355"/>
              <a:gd name="T69" fmla="*/ 2147483646 h 411"/>
              <a:gd name="T70" fmla="*/ 2147483646 w 355"/>
              <a:gd name="T71" fmla="*/ 2147483646 h 411"/>
              <a:gd name="T72" fmla="*/ 2147483646 w 355"/>
              <a:gd name="T73" fmla="*/ 2147483646 h 411"/>
              <a:gd name="T74" fmla="*/ 2147483646 w 355"/>
              <a:gd name="T75" fmla="*/ 2147483646 h 411"/>
              <a:gd name="T76" fmla="*/ 2147483646 w 355"/>
              <a:gd name="T77" fmla="*/ 2147483646 h 411"/>
              <a:gd name="T78" fmla="*/ 2147483646 w 355"/>
              <a:gd name="T79" fmla="*/ 2147483646 h 411"/>
              <a:gd name="T80" fmla="*/ 2147483646 w 355"/>
              <a:gd name="T81" fmla="*/ 2147483646 h 411"/>
              <a:gd name="T82" fmla="*/ 2147483646 w 355"/>
              <a:gd name="T83" fmla="*/ 2147483646 h 411"/>
              <a:gd name="T84" fmla="*/ 2147483646 w 355"/>
              <a:gd name="T85" fmla="*/ 2147483646 h 411"/>
              <a:gd name="T86" fmla="*/ 2147483646 w 355"/>
              <a:gd name="T87" fmla="*/ 2147483646 h 411"/>
              <a:gd name="T88" fmla="*/ 2147483646 w 355"/>
              <a:gd name="T89" fmla="*/ 2147483646 h 411"/>
              <a:gd name="T90" fmla="*/ 2147483646 w 355"/>
              <a:gd name="T91" fmla="*/ 2147483646 h 411"/>
              <a:gd name="T92" fmla="*/ 2147483646 w 355"/>
              <a:gd name="T93" fmla="*/ 2147483646 h 411"/>
              <a:gd name="T94" fmla="*/ 2147483646 w 355"/>
              <a:gd name="T95" fmla="*/ 2147483646 h 411"/>
              <a:gd name="T96" fmla="*/ 2147483646 w 355"/>
              <a:gd name="T97" fmla="*/ 2147483646 h 411"/>
              <a:gd name="T98" fmla="*/ 2147483646 w 355"/>
              <a:gd name="T99" fmla="*/ 2147483646 h 41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55" h="411">
                <a:moveTo>
                  <a:pt x="204" y="143"/>
                </a:moveTo>
                <a:cubicBezTo>
                  <a:pt x="204" y="144"/>
                  <a:pt x="206" y="146"/>
                  <a:pt x="208" y="146"/>
                </a:cubicBezTo>
                <a:cubicBezTo>
                  <a:pt x="215" y="146"/>
                  <a:pt x="229" y="145"/>
                  <a:pt x="243" y="136"/>
                </a:cubicBezTo>
                <a:cubicBezTo>
                  <a:pt x="264" y="121"/>
                  <a:pt x="268" y="97"/>
                  <a:pt x="269" y="98"/>
                </a:cubicBezTo>
                <a:cubicBezTo>
                  <a:pt x="271" y="99"/>
                  <a:pt x="268" y="126"/>
                  <a:pt x="248" y="143"/>
                </a:cubicBezTo>
                <a:cubicBezTo>
                  <a:pt x="237" y="153"/>
                  <a:pt x="223" y="154"/>
                  <a:pt x="215" y="155"/>
                </a:cubicBezTo>
                <a:cubicBezTo>
                  <a:pt x="212" y="156"/>
                  <a:pt x="215" y="159"/>
                  <a:pt x="216" y="160"/>
                </a:cubicBezTo>
                <a:cubicBezTo>
                  <a:pt x="229" y="168"/>
                  <a:pt x="257" y="170"/>
                  <a:pt x="275" y="145"/>
                </a:cubicBezTo>
                <a:cubicBezTo>
                  <a:pt x="291" y="123"/>
                  <a:pt x="290" y="99"/>
                  <a:pt x="284" y="71"/>
                </a:cubicBezTo>
                <a:cubicBezTo>
                  <a:pt x="283" y="69"/>
                  <a:pt x="282" y="68"/>
                  <a:pt x="280" y="70"/>
                </a:cubicBezTo>
                <a:cubicBezTo>
                  <a:pt x="254" y="98"/>
                  <a:pt x="231" y="89"/>
                  <a:pt x="213" y="103"/>
                </a:cubicBezTo>
                <a:cubicBezTo>
                  <a:pt x="200" y="115"/>
                  <a:pt x="199" y="131"/>
                  <a:pt x="204" y="143"/>
                </a:cubicBezTo>
                <a:close/>
                <a:moveTo>
                  <a:pt x="354" y="309"/>
                </a:moveTo>
                <a:cubicBezTo>
                  <a:pt x="353" y="304"/>
                  <a:pt x="349" y="301"/>
                  <a:pt x="344" y="302"/>
                </a:cubicBezTo>
                <a:cubicBezTo>
                  <a:pt x="340" y="303"/>
                  <a:pt x="337" y="307"/>
                  <a:pt x="338" y="311"/>
                </a:cubicBezTo>
                <a:cubicBezTo>
                  <a:pt x="338" y="315"/>
                  <a:pt x="339" y="316"/>
                  <a:pt x="339" y="319"/>
                </a:cubicBezTo>
                <a:cubicBezTo>
                  <a:pt x="338" y="333"/>
                  <a:pt x="334" y="344"/>
                  <a:pt x="325" y="354"/>
                </a:cubicBezTo>
                <a:cubicBezTo>
                  <a:pt x="317" y="364"/>
                  <a:pt x="305" y="372"/>
                  <a:pt x="292" y="378"/>
                </a:cubicBezTo>
                <a:cubicBezTo>
                  <a:pt x="272" y="388"/>
                  <a:pt x="227" y="395"/>
                  <a:pt x="192" y="395"/>
                </a:cubicBezTo>
                <a:cubicBezTo>
                  <a:pt x="180" y="395"/>
                  <a:pt x="169" y="394"/>
                  <a:pt x="161" y="393"/>
                </a:cubicBezTo>
                <a:cubicBezTo>
                  <a:pt x="132" y="387"/>
                  <a:pt x="77" y="350"/>
                  <a:pt x="56" y="328"/>
                </a:cubicBezTo>
                <a:cubicBezTo>
                  <a:pt x="47" y="319"/>
                  <a:pt x="36" y="298"/>
                  <a:pt x="29" y="277"/>
                </a:cubicBezTo>
                <a:cubicBezTo>
                  <a:pt x="21" y="257"/>
                  <a:pt x="16" y="235"/>
                  <a:pt x="16" y="227"/>
                </a:cubicBezTo>
                <a:cubicBezTo>
                  <a:pt x="16" y="227"/>
                  <a:pt x="16" y="226"/>
                  <a:pt x="16" y="226"/>
                </a:cubicBezTo>
                <a:cubicBezTo>
                  <a:pt x="16" y="226"/>
                  <a:pt x="16" y="226"/>
                  <a:pt x="16" y="226"/>
                </a:cubicBezTo>
                <a:cubicBezTo>
                  <a:pt x="17" y="220"/>
                  <a:pt x="27" y="213"/>
                  <a:pt x="34" y="213"/>
                </a:cubicBezTo>
                <a:cubicBezTo>
                  <a:pt x="37" y="213"/>
                  <a:pt x="40" y="214"/>
                  <a:pt x="43" y="217"/>
                </a:cubicBezTo>
                <a:cubicBezTo>
                  <a:pt x="55" y="229"/>
                  <a:pt x="60" y="240"/>
                  <a:pt x="67" y="257"/>
                </a:cubicBezTo>
                <a:cubicBezTo>
                  <a:pt x="68" y="258"/>
                  <a:pt x="68" y="258"/>
                  <a:pt x="68" y="259"/>
                </a:cubicBezTo>
                <a:cubicBezTo>
                  <a:pt x="63" y="261"/>
                  <a:pt x="59" y="264"/>
                  <a:pt x="56" y="267"/>
                </a:cubicBezTo>
                <a:cubicBezTo>
                  <a:pt x="51" y="272"/>
                  <a:pt x="48" y="278"/>
                  <a:pt x="47" y="285"/>
                </a:cubicBezTo>
                <a:cubicBezTo>
                  <a:pt x="46" y="287"/>
                  <a:pt x="46" y="289"/>
                  <a:pt x="46" y="291"/>
                </a:cubicBezTo>
                <a:cubicBezTo>
                  <a:pt x="46" y="292"/>
                  <a:pt x="46" y="293"/>
                  <a:pt x="46" y="294"/>
                </a:cubicBezTo>
                <a:cubicBezTo>
                  <a:pt x="47" y="303"/>
                  <a:pt x="53" y="311"/>
                  <a:pt x="60" y="317"/>
                </a:cubicBezTo>
                <a:cubicBezTo>
                  <a:pt x="63" y="320"/>
                  <a:pt x="66" y="323"/>
                  <a:pt x="70" y="326"/>
                </a:cubicBezTo>
                <a:cubicBezTo>
                  <a:pt x="72" y="327"/>
                  <a:pt x="73" y="329"/>
                  <a:pt x="75" y="330"/>
                </a:cubicBezTo>
                <a:cubicBezTo>
                  <a:pt x="79" y="333"/>
                  <a:pt x="83" y="336"/>
                  <a:pt x="88" y="339"/>
                </a:cubicBezTo>
                <a:cubicBezTo>
                  <a:pt x="100" y="347"/>
                  <a:pt x="119" y="352"/>
                  <a:pt x="138" y="356"/>
                </a:cubicBezTo>
                <a:cubicBezTo>
                  <a:pt x="146" y="358"/>
                  <a:pt x="154" y="359"/>
                  <a:pt x="162" y="360"/>
                </a:cubicBezTo>
                <a:cubicBezTo>
                  <a:pt x="170" y="361"/>
                  <a:pt x="177" y="362"/>
                  <a:pt x="184" y="362"/>
                </a:cubicBezTo>
                <a:cubicBezTo>
                  <a:pt x="185" y="362"/>
                  <a:pt x="187" y="362"/>
                  <a:pt x="188" y="362"/>
                </a:cubicBezTo>
                <a:cubicBezTo>
                  <a:pt x="190" y="362"/>
                  <a:pt x="191" y="362"/>
                  <a:pt x="192" y="362"/>
                </a:cubicBezTo>
                <a:cubicBezTo>
                  <a:pt x="196" y="362"/>
                  <a:pt x="200" y="358"/>
                  <a:pt x="200" y="354"/>
                </a:cubicBezTo>
                <a:cubicBezTo>
                  <a:pt x="199" y="352"/>
                  <a:pt x="199" y="350"/>
                  <a:pt x="198" y="349"/>
                </a:cubicBezTo>
                <a:cubicBezTo>
                  <a:pt x="197" y="348"/>
                  <a:pt x="196" y="347"/>
                  <a:pt x="194" y="346"/>
                </a:cubicBezTo>
                <a:cubicBezTo>
                  <a:pt x="193" y="346"/>
                  <a:pt x="192" y="346"/>
                  <a:pt x="191" y="346"/>
                </a:cubicBezTo>
                <a:cubicBezTo>
                  <a:pt x="190" y="346"/>
                  <a:pt x="189" y="346"/>
                  <a:pt x="188" y="346"/>
                </a:cubicBezTo>
                <a:cubicBezTo>
                  <a:pt x="186" y="346"/>
                  <a:pt x="183" y="346"/>
                  <a:pt x="180" y="346"/>
                </a:cubicBezTo>
                <a:cubicBezTo>
                  <a:pt x="170" y="345"/>
                  <a:pt x="156" y="344"/>
                  <a:pt x="143" y="341"/>
                </a:cubicBezTo>
                <a:cubicBezTo>
                  <a:pt x="142" y="341"/>
                  <a:pt x="142" y="341"/>
                  <a:pt x="141" y="340"/>
                </a:cubicBezTo>
                <a:cubicBezTo>
                  <a:pt x="123" y="337"/>
                  <a:pt x="106" y="331"/>
                  <a:pt x="97" y="325"/>
                </a:cubicBezTo>
                <a:cubicBezTo>
                  <a:pt x="92" y="322"/>
                  <a:pt x="88" y="320"/>
                  <a:pt x="84" y="317"/>
                </a:cubicBezTo>
                <a:cubicBezTo>
                  <a:pt x="82" y="315"/>
                  <a:pt x="79" y="313"/>
                  <a:pt x="77" y="311"/>
                </a:cubicBezTo>
                <a:cubicBezTo>
                  <a:pt x="75" y="309"/>
                  <a:pt x="73" y="308"/>
                  <a:pt x="71" y="306"/>
                </a:cubicBezTo>
                <a:cubicBezTo>
                  <a:pt x="70" y="305"/>
                  <a:pt x="69" y="304"/>
                  <a:pt x="68" y="303"/>
                </a:cubicBezTo>
                <a:cubicBezTo>
                  <a:pt x="64" y="298"/>
                  <a:pt x="62" y="295"/>
                  <a:pt x="62" y="292"/>
                </a:cubicBezTo>
                <a:cubicBezTo>
                  <a:pt x="62" y="291"/>
                  <a:pt x="62" y="291"/>
                  <a:pt x="62" y="291"/>
                </a:cubicBezTo>
                <a:cubicBezTo>
                  <a:pt x="62" y="290"/>
                  <a:pt x="62" y="289"/>
                  <a:pt x="62" y="288"/>
                </a:cubicBezTo>
                <a:cubicBezTo>
                  <a:pt x="62" y="287"/>
                  <a:pt x="63" y="286"/>
                  <a:pt x="63" y="284"/>
                </a:cubicBezTo>
                <a:cubicBezTo>
                  <a:pt x="65" y="280"/>
                  <a:pt x="68" y="278"/>
                  <a:pt x="71" y="276"/>
                </a:cubicBezTo>
                <a:cubicBezTo>
                  <a:pt x="74" y="273"/>
                  <a:pt x="78" y="272"/>
                  <a:pt x="83" y="272"/>
                </a:cubicBezTo>
                <a:cubicBezTo>
                  <a:pt x="83" y="272"/>
                  <a:pt x="83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6" y="272"/>
                  <a:pt x="88" y="272"/>
                  <a:pt x="89" y="273"/>
                </a:cubicBezTo>
                <a:cubicBezTo>
                  <a:pt x="90" y="273"/>
                  <a:pt x="91" y="273"/>
                  <a:pt x="93" y="274"/>
                </a:cubicBezTo>
                <a:cubicBezTo>
                  <a:pt x="97" y="275"/>
                  <a:pt x="105" y="278"/>
                  <a:pt x="113" y="282"/>
                </a:cubicBezTo>
                <a:cubicBezTo>
                  <a:pt x="116" y="282"/>
                  <a:pt x="118" y="283"/>
                  <a:pt x="121" y="284"/>
                </a:cubicBezTo>
                <a:cubicBezTo>
                  <a:pt x="132" y="288"/>
                  <a:pt x="145" y="293"/>
                  <a:pt x="161" y="296"/>
                </a:cubicBezTo>
                <a:cubicBezTo>
                  <a:pt x="165" y="297"/>
                  <a:pt x="169" y="297"/>
                  <a:pt x="173" y="297"/>
                </a:cubicBezTo>
                <a:cubicBezTo>
                  <a:pt x="183" y="297"/>
                  <a:pt x="193" y="296"/>
                  <a:pt x="203" y="293"/>
                </a:cubicBezTo>
                <a:cubicBezTo>
                  <a:pt x="215" y="291"/>
                  <a:pt x="226" y="287"/>
                  <a:pt x="238" y="284"/>
                </a:cubicBezTo>
                <a:cubicBezTo>
                  <a:pt x="248" y="281"/>
                  <a:pt x="257" y="279"/>
                  <a:pt x="266" y="276"/>
                </a:cubicBezTo>
                <a:cubicBezTo>
                  <a:pt x="278" y="273"/>
                  <a:pt x="289" y="271"/>
                  <a:pt x="299" y="271"/>
                </a:cubicBezTo>
                <a:cubicBezTo>
                  <a:pt x="302" y="271"/>
                  <a:pt x="306" y="272"/>
                  <a:pt x="309" y="272"/>
                </a:cubicBezTo>
                <a:cubicBezTo>
                  <a:pt x="317" y="274"/>
                  <a:pt x="319" y="276"/>
                  <a:pt x="327" y="286"/>
                </a:cubicBezTo>
                <a:cubicBezTo>
                  <a:pt x="330" y="290"/>
                  <a:pt x="335" y="290"/>
                  <a:pt x="338" y="288"/>
                </a:cubicBezTo>
                <a:cubicBezTo>
                  <a:pt x="342" y="285"/>
                  <a:pt x="343" y="280"/>
                  <a:pt x="340" y="276"/>
                </a:cubicBezTo>
                <a:cubicBezTo>
                  <a:pt x="340" y="276"/>
                  <a:pt x="340" y="276"/>
                  <a:pt x="340" y="276"/>
                </a:cubicBezTo>
                <a:cubicBezTo>
                  <a:pt x="332" y="266"/>
                  <a:pt x="324" y="259"/>
                  <a:pt x="312" y="257"/>
                </a:cubicBezTo>
                <a:cubicBezTo>
                  <a:pt x="308" y="256"/>
                  <a:pt x="303" y="255"/>
                  <a:pt x="299" y="255"/>
                </a:cubicBezTo>
                <a:cubicBezTo>
                  <a:pt x="286" y="255"/>
                  <a:pt x="272" y="258"/>
                  <a:pt x="258" y="262"/>
                </a:cubicBezTo>
                <a:cubicBezTo>
                  <a:pt x="256" y="258"/>
                  <a:pt x="254" y="255"/>
                  <a:pt x="249" y="251"/>
                </a:cubicBezTo>
                <a:cubicBezTo>
                  <a:pt x="237" y="243"/>
                  <a:pt x="230" y="249"/>
                  <a:pt x="221" y="243"/>
                </a:cubicBezTo>
                <a:cubicBezTo>
                  <a:pt x="216" y="240"/>
                  <a:pt x="211" y="236"/>
                  <a:pt x="204" y="233"/>
                </a:cubicBezTo>
                <a:cubicBezTo>
                  <a:pt x="205" y="216"/>
                  <a:pt x="205" y="180"/>
                  <a:pt x="196" y="153"/>
                </a:cubicBezTo>
                <a:cubicBezTo>
                  <a:pt x="192" y="139"/>
                  <a:pt x="183" y="125"/>
                  <a:pt x="176" y="115"/>
                </a:cubicBezTo>
                <a:cubicBezTo>
                  <a:pt x="174" y="112"/>
                  <a:pt x="173" y="112"/>
                  <a:pt x="175" y="117"/>
                </a:cubicBezTo>
                <a:cubicBezTo>
                  <a:pt x="179" y="128"/>
                  <a:pt x="186" y="143"/>
                  <a:pt x="187" y="158"/>
                </a:cubicBezTo>
                <a:cubicBezTo>
                  <a:pt x="188" y="187"/>
                  <a:pt x="182" y="216"/>
                  <a:pt x="178" y="232"/>
                </a:cubicBezTo>
                <a:cubicBezTo>
                  <a:pt x="169" y="234"/>
                  <a:pt x="167" y="240"/>
                  <a:pt x="158" y="243"/>
                </a:cubicBezTo>
                <a:cubicBezTo>
                  <a:pt x="151" y="246"/>
                  <a:pt x="144" y="244"/>
                  <a:pt x="138" y="244"/>
                </a:cubicBezTo>
                <a:cubicBezTo>
                  <a:pt x="134" y="235"/>
                  <a:pt x="126" y="221"/>
                  <a:pt x="123" y="216"/>
                </a:cubicBezTo>
                <a:cubicBezTo>
                  <a:pt x="119" y="210"/>
                  <a:pt x="113" y="208"/>
                  <a:pt x="108" y="208"/>
                </a:cubicBezTo>
                <a:cubicBezTo>
                  <a:pt x="101" y="208"/>
                  <a:pt x="95" y="211"/>
                  <a:pt x="93" y="213"/>
                </a:cubicBezTo>
                <a:cubicBezTo>
                  <a:pt x="92" y="212"/>
                  <a:pt x="92" y="212"/>
                  <a:pt x="91" y="211"/>
                </a:cubicBezTo>
                <a:cubicBezTo>
                  <a:pt x="87" y="206"/>
                  <a:pt x="81" y="204"/>
                  <a:pt x="76" y="204"/>
                </a:cubicBezTo>
                <a:cubicBezTo>
                  <a:pt x="68" y="205"/>
                  <a:pt x="61" y="208"/>
                  <a:pt x="58" y="210"/>
                </a:cubicBezTo>
                <a:cubicBezTo>
                  <a:pt x="57" y="208"/>
                  <a:pt x="56" y="207"/>
                  <a:pt x="54" y="206"/>
                </a:cubicBezTo>
                <a:cubicBezTo>
                  <a:pt x="48" y="200"/>
                  <a:pt x="41" y="197"/>
                  <a:pt x="34" y="197"/>
                </a:cubicBezTo>
                <a:cubicBezTo>
                  <a:pt x="18" y="198"/>
                  <a:pt x="5" y="208"/>
                  <a:pt x="1" y="221"/>
                </a:cubicBezTo>
                <a:cubicBezTo>
                  <a:pt x="0" y="223"/>
                  <a:pt x="0" y="225"/>
                  <a:pt x="0" y="227"/>
                </a:cubicBezTo>
                <a:cubicBezTo>
                  <a:pt x="0" y="240"/>
                  <a:pt x="6" y="261"/>
                  <a:pt x="14" y="283"/>
                </a:cubicBezTo>
                <a:cubicBezTo>
                  <a:pt x="22" y="304"/>
                  <a:pt x="32" y="326"/>
                  <a:pt x="44" y="339"/>
                </a:cubicBezTo>
                <a:cubicBezTo>
                  <a:pt x="68" y="364"/>
                  <a:pt x="122" y="400"/>
                  <a:pt x="158" y="408"/>
                </a:cubicBezTo>
                <a:cubicBezTo>
                  <a:pt x="167" y="410"/>
                  <a:pt x="179" y="411"/>
                  <a:pt x="192" y="411"/>
                </a:cubicBezTo>
                <a:cubicBezTo>
                  <a:pt x="229" y="411"/>
                  <a:pt x="275" y="404"/>
                  <a:pt x="299" y="392"/>
                </a:cubicBezTo>
                <a:cubicBezTo>
                  <a:pt x="314" y="385"/>
                  <a:pt x="327" y="376"/>
                  <a:pt x="338" y="364"/>
                </a:cubicBezTo>
                <a:cubicBezTo>
                  <a:pt x="348" y="352"/>
                  <a:pt x="355" y="337"/>
                  <a:pt x="355" y="319"/>
                </a:cubicBezTo>
                <a:cubicBezTo>
                  <a:pt x="355" y="316"/>
                  <a:pt x="354" y="313"/>
                  <a:pt x="354" y="309"/>
                </a:cubicBezTo>
                <a:close/>
                <a:moveTo>
                  <a:pt x="108" y="224"/>
                </a:moveTo>
                <a:cubicBezTo>
                  <a:pt x="109" y="224"/>
                  <a:pt x="109" y="224"/>
                  <a:pt x="110" y="225"/>
                </a:cubicBezTo>
                <a:cubicBezTo>
                  <a:pt x="112" y="228"/>
                  <a:pt x="120" y="243"/>
                  <a:pt x="124" y="251"/>
                </a:cubicBezTo>
                <a:cubicBezTo>
                  <a:pt x="121" y="254"/>
                  <a:pt x="118" y="258"/>
                  <a:pt x="117" y="261"/>
                </a:cubicBezTo>
                <a:cubicBezTo>
                  <a:pt x="114" y="251"/>
                  <a:pt x="107" y="237"/>
                  <a:pt x="101" y="226"/>
                </a:cubicBezTo>
                <a:cubicBezTo>
                  <a:pt x="103" y="225"/>
                  <a:pt x="106" y="224"/>
                  <a:pt x="108" y="224"/>
                </a:cubicBezTo>
                <a:close/>
                <a:moveTo>
                  <a:pt x="76" y="220"/>
                </a:moveTo>
                <a:cubicBezTo>
                  <a:pt x="78" y="221"/>
                  <a:pt x="78" y="221"/>
                  <a:pt x="79" y="222"/>
                </a:cubicBezTo>
                <a:cubicBezTo>
                  <a:pt x="84" y="227"/>
                  <a:pt x="94" y="245"/>
                  <a:pt x="99" y="259"/>
                </a:cubicBezTo>
                <a:cubicBezTo>
                  <a:pt x="97" y="258"/>
                  <a:pt x="94" y="257"/>
                  <a:pt x="92" y="257"/>
                </a:cubicBezTo>
                <a:cubicBezTo>
                  <a:pt x="89" y="256"/>
                  <a:pt x="87" y="256"/>
                  <a:pt x="84" y="256"/>
                </a:cubicBezTo>
                <a:cubicBezTo>
                  <a:pt x="84" y="254"/>
                  <a:pt x="83" y="253"/>
                  <a:pt x="82" y="250"/>
                </a:cubicBezTo>
                <a:cubicBezTo>
                  <a:pt x="78" y="240"/>
                  <a:pt x="74" y="231"/>
                  <a:pt x="68" y="223"/>
                </a:cubicBezTo>
                <a:cubicBezTo>
                  <a:pt x="71" y="222"/>
                  <a:pt x="74" y="220"/>
                  <a:pt x="76" y="220"/>
                </a:cubicBezTo>
                <a:close/>
                <a:moveTo>
                  <a:pt x="163" y="118"/>
                </a:moveTo>
                <a:cubicBezTo>
                  <a:pt x="166" y="118"/>
                  <a:pt x="166" y="115"/>
                  <a:pt x="165" y="114"/>
                </a:cubicBezTo>
                <a:cubicBezTo>
                  <a:pt x="161" y="108"/>
                  <a:pt x="157" y="102"/>
                  <a:pt x="153" y="89"/>
                </a:cubicBezTo>
                <a:cubicBezTo>
                  <a:pt x="150" y="76"/>
                  <a:pt x="153" y="56"/>
                  <a:pt x="154" y="49"/>
                </a:cubicBezTo>
                <a:cubicBezTo>
                  <a:pt x="154" y="47"/>
                  <a:pt x="155" y="47"/>
                  <a:pt x="155" y="49"/>
                </a:cubicBezTo>
                <a:cubicBezTo>
                  <a:pt x="157" y="56"/>
                  <a:pt x="161" y="74"/>
                  <a:pt x="166" y="84"/>
                </a:cubicBezTo>
                <a:cubicBezTo>
                  <a:pt x="172" y="96"/>
                  <a:pt x="179" y="106"/>
                  <a:pt x="185" y="112"/>
                </a:cubicBezTo>
                <a:cubicBezTo>
                  <a:pt x="186" y="113"/>
                  <a:pt x="189" y="114"/>
                  <a:pt x="189" y="113"/>
                </a:cubicBezTo>
                <a:cubicBezTo>
                  <a:pt x="201" y="107"/>
                  <a:pt x="207" y="93"/>
                  <a:pt x="200" y="70"/>
                </a:cubicBezTo>
                <a:cubicBezTo>
                  <a:pt x="195" y="53"/>
                  <a:pt x="182" y="47"/>
                  <a:pt x="170" y="29"/>
                </a:cubicBezTo>
                <a:cubicBezTo>
                  <a:pt x="164" y="20"/>
                  <a:pt x="164" y="20"/>
                  <a:pt x="164" y="20"/>
                </a:cubicBezTo>
                <a:cubicBezTo>
                  <a:pt x="162" y="17"/>
                  <a:pt x="159" y="6"/>
                  <a:pt x="157" y="2"/>
                </a:cubicBezTo>
                <a:cubicBezTo>
                  <a:pt x="157" y="0"/>
                  <a:pt x="154" y="0"/>
                  <a:pt x="153" y="1"/>
                </a:cubicBezTo>
                <a:cubicBezTo>
                  <a:pt x="140" y="25"/>
                  <a:pt x="124" y="60"/>
                  <a:pt x="134" y="89"/>
                </a:cubicBezTo>
                <a:cubicBezTo>
                  <a:pt x="141" y="111"/>
                  <a:pt x="151" y="117"/>
                  <a:pt x="163" y="118"/>
                </a:cubicBezTo>
                <a:close/>
                <a:moveTo>
                  <a:pt x="60" y="144"/>
                </a:moveTo>
                <a:cubicBezTo>
                  <a:pt x="66" y="147"/>
                  <a:pt x="71" y="149"/>
                  <a:pt x="76" y="152"/>
                </a:cubicBezTo>
                <a:cubicBezTo>
                  <a:pt x="84" y="159"/>
                  <a:pt x="84" y="159"/>
                  <a:pt x="84" y="159"/>
                </a:cubicBezTo>
                <a:cubicBezTo>
                  <a:pt x="100" y="171"/>
                  <a:pt x="109" y="184"/>
                  <a:pt x="125" y="189"/>
                </a:cubicBezTo>
                <a:cubicBezTo>
                  <a:pt x="146" y="196"/>
                  <a:pt x="160" y="189"/>
                  <a:pt x="167" y="182"/>
                </a:cubicBezTo>
                <a:cubicBezTo>
                  <a:pt x="168" y="180"/>
                  <a:pt x="169" y="176"/>
                  <a:pt x="168" y="174"/>
                </a:cubicBezTo>
                <a:cubicBezTo>
                  <a:pt x="163" y="167"/>
                  <a:pt x="151" y="155"/>
                  <a:pt x="136" y="147"/>
                </a:cubicBezTo>
                <a:cubicBezTo>
                  <a:pt x="114" y="136"/>
                  <a:pt x="91" y="142"/>
                  <a:pt x="92" y="140"/>
                </a:cubicBezTo>
                <a:cubicBezTo>
                  <a:pt x="92" y="139"/>
                  <a:pt x="116" y="130"/>
                  <a:pt x="139" y="138"/>
                </a:cubicBezTo>
                <a:cubicBezTo>
                  <a:pt x="154" y="143"/>
                  <a:pt x="165" y="157"/>
                  <a:pt x="171" y="163"/>
                </a:cubicBezTo>
                <a:cubicBezTo>
                  <a:pt x="172" y="164"/>
                  <a:pt x="174" y="163"/>
                  <a:pt x="174" y="162"/>
                </a:cubicBezTo>
                <a:cubicBezTo>
                  <a:pt x="174" y="148"/>
                  <a:pt x="169" y="133"/>
                  <a:pt x="147" y="125"/>
                </a:cubicBezTo>
                <a:cubicBezTo>
                  <a:pt x="119" y="114"/>
                  <a:pt x="83" y="128"/>
                  <a:pt x="59" y="140"/>
                </a:cubicBezTo>
                <a:cubicBezTo>
                  <a:pt x="58" y="140"/>
                  <a:pt x="58" y="143"/>
                  <a:pt x="60" y="1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6" name="Rektangel 16"/>
          <p:cNvSpPr>
            <a:spLocks noChangeArrowheads="1"/>
          </p:cNvSpPr>
          <p:nvPr/>
        </p:nvSpPr>
        <p:spPr bwMode="auto">
          <a:xfrm>
            <a:off x="7372424" y="3540302"/>
            <a:ext cx="1537411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Energy Performance</a:t>
            </a:r>
          </a:p>
        </p:txBody>
      </p:sp>
      <p:sp>
        <p:nvSpPr>
          <p:cNvPr id="7" name="Freeform 3"/>
          <p:cNvSpPr>
            <a:spLocks noChangeAspect="1" noEditPoints="1"/>
          </p:cNvSpPr>
          <p:nvPr/>
        </p:nvSpPr>
        <p:spPr bwMode="auto">
          <a:xfrm>
            <a:off x="8033254" y="3984626"/>
            <a:ext cx="457200" cy="477441"/>
          </a:xfrm>
          <a:custGeom>
            <a:avLst/>
            <a:gdLst>
              <a:gd name="T0" fmla="*/ 2147483646 w 378"/>
              <a:gd name="T1" fmla="*/ 2147483646 h 395"/>
              <a:gd name="T2" fmla="*/ 2147483646 w 378"/>
              <a:gd name="T3" fmla="*/ 2147483646 h 395"/>
              <a:gd name="T4" fmla="*/ 2147483646 w 378"/>
              <a:gd name="T5" fmla="*/ 2147483646 h 395"/>
              <a:gd name="T6" fmla="*/ 2147483646 w 378"/>
              <a:gd name="T7" fmla="*/ 2147483646 h 395"/>
              <a:gd name="T8" fmla="*/ 2147483646 w 378"/>
              <a:gd name="T9" fmla="*/ 2147483646 h 395"/>
              <a:gd name="T10" fmla="*/ 2147483646 w 378"/>
              <a:gd name="T11" fmla="*/ 2147483646 h 395"/>
              <a:gd name="T12" fmla="*/ 2147483646 w 378"/>
              <a:gd name="T13" fmla="*/ 2147483646 h 395"/>
              <a:gd name="T14" fmla="*/ 2147483646 w 378"/>
              <a:gd name="T15" fmla="*/ 2147483646 h 395"/>
              <a:gd name="T16" fmla="*/ 2147483646 w 378"/>
              <a:gd name="T17" fmla="*/ 2147483646 h 395"/>
              <a:gd name="T18" fmla="*/ 2147483646 w 378"/>
              <a:gd name="T19" fmla="*/ 2147483646 h 395"/>
              <a:gd name="T20" fmla="*/ 2147483646 w 378"/>
              <a:gd name="T21" fmla="*/ 2147483646 h 395"/>
              <a:gd name="T22" fmla="*/ 2147483646 w 378"/>
              <a:gd name="T23" fmla="*/ 2147483646 h 395"/>
              <a:gd name="T24" fmla="*/ 2147483646 w 378"/>
              <a:gd name="T25" fmla="*/ 2147483646 h 395"/>
              <a:gd name="T26" fmla="*/ 2147483646 w 378"/>
              <a:gd name="T27" fmla="*/ 2147483646 h 395"/>
              <a:gd name="T28" fmla="*/ 2147483646 w 378"/>
              <a:gd name="T29" fmla="*/ 2147483646 h 395"/>
              <a:gd name="T30" fmla="*/ 2147483646 w 378"/>
              <a:gd name="T31" fmla="*/ 2147483646 h 395"/>
              <a:gd name="T32" fmla="*/ 2147483646 w 378"/>
              <a:gd name="T33" fmla="*/ 2147483646 h 395"/>
              <a:gd name="T34" fmla="*/ 2147483646 w 378"/>
              <a:gd name="T35" fmla="*/ 2147483646 h 395"/>
              <a:gd name="T36" fmla="*/ 2147483646 w 378"/>
              <a:gd name="T37" fmla="*/ 2147483646 h 395"/>
              <a:gd name="T38" fmla="*/ 2147483646 w 378"/>
              <a:gd name="T39" fmla="*/ 2147483646 h 395"/>
              <a:gd name="T40" fmla="*/ 2147483646 w 378"/>
              <a:gd name="T41" fmla="*/ 2147483646 h 395"/>
              <a:gd name="T42" fmla="*/ 2147483646 w 378"/>
              <a:gd name="T43" fmla="*/ 2147483646 h 395"/>
              <a:gd name="T44" fmla="*/ 2147483646 w 378"/>
              <a:gd name="T45" fmla="*/ 2147483646 h 395"/>
              <a:gd name="T46" fmla="*/ 2147483646 w 378"/>
              <a:gd name="T47" fmla="*/ 2147483646 h 395"/>
              <a:gd name="T48" fmla="*/ 2147483646 w 378"/>
              <a:gd name="T49" fmla="*/ 2147483646 h 395"/>
              <a:gd name="T50" fmla="*/ 2147483646 w 378"/>
              <a:gd name="T51" fmla="*/ 2147483646 h 395"/>
              <a:gd name="T52" fmla="*/ 2147483646 w 378"/>
              <a:gd name="T53" fmla="*/ 2147483646 h 395"/>
              <a:gd name="T54" fmla="*/ 2147483646 w 378"/>
              <a:gd name="T55" fmla="*/ 2147483646 h 395"/>
              <a:gd name="T56" fmla="*/ 2147483646 w 378"/>
              <a:gd name="T57" fmla="*/ 2147483646 h 395"/>
              <a:gd name="T58" fmla="*/ 2147483646 w 378"/>
              <a:gd name="T59" fmla="*/ 2147483646 h 395"/>
              <a:gd name="T60" fmla="*/ 2147483646 w 378"/>
              <a:gd name="T61" fmla="*/ 2147483646 h 395"/>
              <a:gd name="T62" fmla="*/ 2147483646 w 378"/>
              <a:gd name="T63" fmla="*/ 2147483646 h 395"/>
              <a:gd name="T64" fmla="*/ 2147483646 w 378"/>
              <a:gd name="T65" fmla="*/ 2147483646 h 395"/>
              <a:gd name="T66" fmla="*/ 2147483646 w 378"/>
              <a:gd name="T67" fmla="*/ 2147483646 h 395"/>
              <a:gd name="T68" fmla="*/ 2147483646 w 378"/>
              <a:gd name="T69" fmla="*/ 2147483646 h 395"/>
              <a:gd name="T70" fmla="*/ 2147483646 w 378"/>
              <a:gd name="T71" fmla="*/ 2147483646 h 395"/>
              <a:gd name="T72" fmla="*/ 2147483646 w 378"/>
              <a:gd name="T73" fmla="*/ 2147483646 h 395"/>
              <a:gd name="T74" fmla="*/ 2147483646 w 378"/>
              <a:gd name="T75" fmla="*/ 2147483646 h 395"/>
              <a:gd name="T76" fmla="*/ 2147483646 w 378"/>
              <a:gd name="T77" fmla="*/ 2147483646 h 395"/>
              <a:gd name="T78" fmla="*/ 2147483646 w 378"/>
              <a:gd name="T79" fmla="*/ 2147483646 h 395"/>
              <a:gd name="T80" fmla="*/ 2147483646 w 378"/>
              <a:gd name="T81" fmla="*/ 2147483646 h 395"/>
              <a:gd name="T82" fmla="*/ 2147483646 w 378"/>
              <a:gd name="T83" fmla="*/ 2147483646 h 395"/>
              <a:gd name="T84" fmla="*/ 2147483646 w 378"/>
              <a:gd name="T85" fmla="*/ 2147483646 h 395"/>
              <a:gd name="T86" fmla="*/ 2147483646 w 378"/>
              <a:gd name="T87" fmla="*/ 2147483646 h 395"/>
              <a:gd name="T88" fmla="*/ 2147483646 w 378"/>
              <a:gd name="T89" fmla="*/ 2147483646 h 395"/>
              <a:gd name="T90" fmla="*/ 2147483646 w 378"/>
              <a:gd name="T91" fmla="*/ 2147483646 h 395"/>
              <a:gd name="T92" fmla="*/ 2147483646 w 378"/>
              <a:gd name="T93" fmla="*/ 2147483646 h 395"/>
              <a:gd name="T94" fmla="*/ 2147483646 w 378"/>
              <a:gd name="T95" fmla="*/ 2147483646 h 395"/>
              <a:gd name="T96" fmla="*/ 2147483646 w 378"/>
              <a:gd name="T97" fmla="*/ 2147483646 h 395"/>
              <a:gd name="T98" fmla="*/ 2147483646 w 378"/>
              <a:gd name="T99" fmla="*/ 2147483646 h 395"/>
              <a:gd name="T100" fmla="*/ 2147483646 w 378"/>
              <a:gd name="T101" fmla="*/ 2147483646 h 395"/>
              <a:gd name="T102" fmla="*/ 2147483646 w 378"/>
              <a:gd name="T103" fmla="*/ 2147483646 h 395"/>
              <a:gd name="T104" fmla="*/ 2147483646 w 378"/>
              <a:gd name="T105" fmla="*/ 2147483646 h 39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78" h="395">
                <a:moveTo>
                  <a:pt x="370" y="90"/>
                </a:moveTo>
                <a:cubicBezTo>
                  <a:pt x="368" y="86"/>
                  <a:pt x="363" y="84"/>
                  <a:pt x="359" y="86"/>
                </a:cubicBezTo>
                <a:cubicBezTo>
                  <a:pt x="355" y="88"/>
                  <a:pt x="354" y="93"/>
                  <a:pt x="356" y="97"/>
                </a:cubicBezTo>
                <a:cubicBezTo>
                  <a:pt x="360" y="105"/>
                  <a:pt x="361" y="114"/>
                  <a:pt x="359" y="123"/>
                </a:cubicBezTo>
                <a:cubicBezTo>
                  <a:pt x="354" y="145"/>
                  <a:pt x="332" y="159"/>
                  <a:pt x="310" y="154"/>
                </a:cubicBezTo>
                <a:cubicBezTo>
                  <a:pt x="299" y="152"/>
                  <a:pt x="289" y="146"/>
                  <a:pt x="283" y="137"/>
                </a:cubicBezTo>
                <a:cubicBezTo>
                  <a:pt x="277" y="128"/>
                  <a:pt x="275" y="117"/>
                  <a:pt x="278" y="107"/>
                </a:cubicBezTo>
                <a:cubicBezTo>
                  <a:pt x="282" y="85"/>
                  <a:pt x="304" y="71"/>
                  <a:pt x="327" y="76"/>
                </a:cubicBezTo>
                <a:cubicBezTo>
                  <a:pt x="330" y="76"/>
                  <a:pt x="333" y="77"/>
                  <a:pt x="336" y="79"/>
                </a:cubicBezTo>
                <a:cubicBezTo>
                  <a:pt x="340" y="80"/>
                  <a:pt x="345" y="79"/>
                  <a:pt x="347" y="75"/>
                </a:cubicBezTo>
                <a:cubicBezTo>
                  <a:pt x="349" y="71"/>
                  <a:pt x="347" y="66"/>
                  <a:pt x="343" y="64"/>
                </a:cubicBezTo>
                <a:cubicBezTo>
                  <a:pt x="339" y="62"/>
                  <a:pt x="335" y="61"/>
                  <a:pt x="330" y="60"/>
                </a:cubicBezTo>
                <a:cubicBezTo>
                  <a:pt x="314" y="57"/>
                  <a:pt x="299" y="60"/>
                  <a:pt x="286" y="68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9" y="35"/>
                  <a:pt x="195" y="28"/>
                  <a:pt x="190" y="22"/>
                </a:cubicBezTo>
                <a:cubicBezTo>
                  <a:pt x="181" y="10"/>
                  <a:pt x="167" y="3"/>
                  <a:pt x="151" y="2"/>
                </a:cubicBezTo>
                <a:cubicBezTo>
                  <a:pt x="136" y="0"/>
                  <a:pt x="122" y="5"/>
                  <a:pt x="111" y="13"/>
                </a:cubicBezTo>
                <a:cubicBezTo>
                  <a:pt x="103" y="9"/>
                  <a:pt x="91" y="5"/>
                  <a:pt x="70" y="4"/>
                </a:cubicBezTo>
                <a:cubicBezTo>
                  <a:pt x="21" y="3"/>
                  <a:pt x="3" y="40"/>
                  <a:pt x="2" y="42"/>
                </a:cubicBezTo>
                <a:cubicBezTo>
                  <a:pt x="0" y="45"/>
                  <a:pt x="1" y="48"/>
                  <a:pt x="3" y="51"/>
                </a:cubicBezTo>
                <a:cubicBezTo>
                  <a:pt x="16" y="64"/>
                  <a:pt x="16" y="64"/>
                  <a:pt x="16" y="64"/>
                </a:cubicBezTo>
                <a:cubicBezTo>
                  <a:pt x="19" y="67"/>
                  <a:pt x="24" y="67"/>
                  <a:pt x="27" y="64"/>
                </a:cubicBezTo>
                <a:cubicBezTo>
                  <a:pt x="27" y="64"/>
                  <a:pt x="47" y="47"/>
                  <a:pt x="69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7" y="47"/>
                  <a:pt x="84" y="49"/>
                  <a:pt x="90" y="53"/>
                </a:cubicBezTo>
                <a:cubicBezTo>
                  <a:pt x="89" y="63"/>
                  <a:pt x="91" y="74"/>
                  <a:pt x="96" y="83"/>
                </a:cubicBezTo>
                <a:cubicBezTo>
                  <a:pt x="92" y="88"/>
                  <a:pt x="86" y="93"/>
                  <a:pt x="79" y="96"/>
                </a:cubicBezTo>
                <a:cubicBezTo>
                  <a:pt x="74" y="98"/>
                  <a:pt x="67" y="99"/>
                  <a:pt x="60" y="99"/>
                </a:cubicBezTo>
                <a:cubicBezTo>
                  <a:pt x="46" y="99"/>
                  <a:pt x="33" y="95"/>
                  <a:pt x="33" y="95"/>
                </a:cubicBezTo>
                <a:cubicBezTo>
                  <a:pt x="29" y="93"/>
                  <a:pt x="25" y="95"/>
                  <a:pt x="23" y="99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5" y="119"/>
                  <a:pt x="15" y="123"/>
                  <a:pt x="18" y="125"/>
                </a:cubicBezTo>
                <a:cubicBezTo>
                  <a:pt x="19" y="126"/>
                  <a:pt x="36" y="142"/>
                  <a:pt x="65" y="142"/>
                </a:cubicBezTo>
                <a:cubicBezTo>
                  <a:pt x="75" y="142"/>
                  <a:pt x="85" y="140"/>
                  <a:pt x="95" y="136"/>
                </a:cubicBezTo>
                <a:cubicBezTo>
                  <a:pt x="116" y="127"/>
                  <a:pt x="127" y="118"/>
                  <a:pt x="132" y="111"/>
                </a:cubicBezTo>
                <a:cubicBezTo>
                  <a:pt x="135" y="111"/>
                  <a:pt x="138" y="112"/>
                  <a:pt x="141" y="112"/>
                </a:cubicBezTo>
                <a:cubicBezTo>
                  <a:pt x="143" y="112"/>
                  <a:pt x="144" y="113"/>
                  <a:pt x="146" y="113"/>
                </a:cubicBezTo>
                <a:cubicBezTo>
                  <a:pt x="146" y="113"/>
                  <a:pt x="146" y="113"/>
                  <a:pt x="146" y="113"/>
                </a:cubicBezTo>
                <a:cubicBezTo>
                  <a:pt x="157" y="113"/>
                  <a:pt x="167" y="110"/>
                  <a:pt x="176" y="104"/>
                </a:cubicBezTo>
                <a:cubicBezTo>
                  <a:pt x="264" y="132"/>
                  <a:pt x="264" y="132"/>
                  <a:pt x="264" y="132"/>
                </a:cubicBezTo>
                <a:cubicBezTo>
                  <a:pt x="264" y="134"/>
                  <a:pt x="264" y="135"/>
                  <a:pt x="265" y="136"/>
                </a:cubicBezTo>
                <a:cubicBezTo>
                  <a:pt x="213" y="207"/>
                  <a:pt x="213" y="207"/>
                  <a:pt x="213" y="207"/>
                </a:cubicBezTo>
                <a:cubicBezTo>
                  <a:pt x="182" y="208"/>
                  <a:pt x="157" y="233"/>
                  <a:pt x="157" y="263"/>
                </a:cubicBezTo>
                <a:cubicBezTo>
                  <a:pt x="157" y="270"/>
                  <a:pt x="158" y="276"/>
                  <a:pt x="161" y="282"/>
                </a:cubicBezTo>
                <a:cubicBezTo>
                  <a:pt x="95" y="364"/>
                  <a:pt x="95" y="364"/>
                  <a:pt x="95" y="364"/>
                </a:cubicBezTo>
                <a:cubicBezTo>
                  <a:pt x="90" y="370"/>
                  <a:pt x="89" y="379"/>
                  <a:pt x="92" y="386"/>
                </a:cubicBezTo>
                <a:cubicBezTo>
                  <a:pt x="94" y="391"/>
                  <a:pt x="100" y="395"/>
                  <a:pt x="106" y="395"/>
                </a:cubicBezTo>
                <a:cubicBezTo>
                  <a:pt x="324" y="395"/>
                  <a:pt x="324" y="395"/>
                  <a:pt x="324" y="395"/>
                </a:cubicBezTo>
                <a:cubicBezTo>
                  <a:pt x="330" y="395"/>
                  <a:pt x="335" y="391"/>
                  <a:pt x="338" y="386"/>
                </a:cubicBezTo>
                <a:cubicBezTo>
                  <a:pt x="341" y="379"/>
                  <a:pt x="340" y="370"/>
                  <a:pt x="335" y="364"/>
                </a:cubicBezTo>
                <a:cubicBezTo>
                  <a:pt x="269" y="282"/>
                  <a:pt x="269" y="282"/>
                  <a:pt x="269" y="282"/>
                </a:cubicBezTo>
                <a:cubicBezTo>
                  <a:pt x="271" y="276"/>
                  <a:pt x="273" y="270"/>
                  <a:pt x="273" y="263"/>
                </a:cubicBezTo>
                <a:cubicBezTo>
                  <a:pt x="273" y="257"/>
                  <a:pt x="272" y="251"/>
                  <a:pt x="270" y="246"/>
                </a:cubicBezTo>
                <a:cubicBezTo>
                  <a:pt x="324" y="171"/>
                  <a:pt x="324" y="171"/>
                  <a:pt x="324" y="171"/>
                </a:cubicBezTo>
                <a:cubicBezTo>
                  <a:pt x="348" y="169"/>
                  <a:pt x="369" y="151"/>
                  <a:pt x="375" y="127"/>
                </a:cubicBezTo>
                <a:cubicBezTo>
                  <a:pt x="378" y="114"/>
                  <a:pt x="376" y="101"/>
                  <a:pt x="370" y="90"/>
                </a:cubicBezTo>
                <a:close/>
                <a:moveTo>
                  <a:pt x="93" y="37"/>
                </a:moveTo>
                <a:cubicBezTo>
                  <a:pt x="87" y="33"/>
                  <a:pt x="79" y="31"/>
                  <a:pt x="70" y="31"/>
                </a:cubicBezTo>
                <a:cubicBezTo>
                  <a:pt x="69" y="31"/>
                  <a:pt x="69" y="31"/>
                  <a:pt x="69" y="31"/>
                </a:cubicBezTo>
                <a:cubicBezTo>
                  <a:pt x="49" y="31"/>
                  <a:pt x="31" y="41"/>
                  <a:pt x="23" y="47"/>
                </a:cubicBezTo>
                <a:cubicBezTo>
                  <a:pt x="19" y="44"/>
                  <a:pt x="19" y="44"/>
                  <a:pt x="19" y="44"/>
                </a:cubicBezTo>
                <a:cubicBezTo>
                  <a:pt x="25" y="36"/>
                  <a:pt x="40" y="20"/>
                  <a:pt x="70" y="20"/>
                </a:cubicBezTo>
                <a:cubicBezTo>
                  <a:pt x="84" y="21"/>
                  <a:pt x="93" y="23"/>
                  <a:pt x="100" y="25"/>
                </a:cubicBezTo>
                <a:cubicBezTo>
                  <a:pt x="97" y="29"/>
                  <a:pt x="95" y="32"/>
                  <a:pt x="93" y="37"/>
                </a:cubicBezTo>
                <a:close/>
                <a:moveTo>
                  <a:pt x="89" y="121"/>
                </a:moveTo>
                <a:cubicBezTo>
                  <a:pt x="81" y="124"/>
                  <a:pt x="73" y="126"/>
                  <a:pt x="65" y="126"/>
                </a:cubicBezTo>
                <a:cubicBezTo>
                  <a:pt x="50" y="126"/>
                  <a:pt x="39" y="120"/>
                  <a:pt x="33" y="116"/>
                </a:cubicBezTo>
                <a:cubicBezTo>
                  <a:pt x="35" y="112"/>
                  <a:pt x="35" y="112"/>
                  <a:pt x="35" y="112"/>
                </a:cubicBezTo>
                <a:cubicBezTo>
                  <a:pt x="41" y="114"/>
                  <a:pt x="50" y="115"/>
                  <a:pt x="60" y="115"/>
                </a:cubicBezTo>
                <a:cubicBezTo>
                  <a:pt x="69" y="115"/>
                  <a:pt x="78" y="114"/>
                  <a:pt x="85" y="111"/>
                </a:cubicBezTo>
                <a:cubicBezTo>
                  <a:pt x="94" y="107"/>
                  <a:pt x="101" y="102"/>
                  <a:pt x="106" y="96"/>
                </a:cubicBezTo>
                <a:cubicBezTo>
                  <a:pt x="109" y="99"/>
                  <a:pt x="113" y="102"/>
                  <a:pt x="117" y="104"/>
                </a:cubicBezTo>
                <a:cubicBezTo>
                  <a:pt x="112" y="109"/>
                  <a:pt x="104" y="115"/>
                  <a:pt x="89" y="121"/>
                </a:cubicBezTo>
                <a:close/>
                <a:moveTo>
                  <a:pt x="187" y="61"/>
                </a:moveTo>
                <a:cubicBezTo>
                  <a:pt x="185" y="82"/>
                  <a:pt x="165" y="98"/>
                  <a:pt x="142" y="96"/>
                </a:cubicBezTo>
                <a:cubicBezTo>
                  <a:pt x="131" y="95"/>
                  <a:pt x="121" y="90"/>
                  <a:pt x="114" y="82"/>
                </a:cubicBezTo>
                <a:cubicBezTo>
                  <a:pt x="108" y="74"/>
                  <a:pt x="105" y="64"/>
                  <a:pt x="106" y="53"/>
                </a:cubicBezTo>
                <a:cubicBezTo>
                  <a:pt x="107" y="33"/>
                  <a:pt x="125" y="18"/>
                  <a:pt x="146" y="18"/>
                </a:cubicBezTo>
                <a:cubicBezTo>
                  <a:pt x="147" y="18"/>
                  <a:pt x="149" y="18"/>
                  <a:pt x="150" y="18"/>
                </a:cubicBezTo>
                <a:cubicBezTo>
                  <a:pt x="161" y="19"/>
                  <a:pt x="171" y="24"/>
                  <a:pt x="178" y="32"/>
                </a:cubicBezTo>
                <a:cubicBezTo>
                  <a:pt x="185" y="40"/>
                  <a:pt x="188" y="50"/>
                  <a:pt x="187" y="61"/>
                </a:cubicBezTo>
                <a:close/>
                <a:moveTo>
                  <a:pt x="262" y="103"/>
                </a:moveTo>
                <a:cubicBezTo>
                  <a:pt x="261" y="107"/>
                  <a:pt x="261" y="111"/>
                  <a:pt x="261" y="115"/>
                </a:cubicBezTo>
                <a:cubicBezTo>
                  <a:pt x="190" y="92"/>
                  <a:pt x="190" y="92"/>
                  <a:pt x="190" y="92"/>
                </a:cubicBezTo>
                <a:cubicBezTo>
                  <a:pt x="197" y="84"/>
                  <a:pt x="202" y="74"/>
                  <a:pt x="203" y="62"/>
                </a:cubicBezTo>
                <a:cubicBezTo>
                  <a:pt x="203" y="61"/>
                  <a:pt x="203" y="60"/>
                  <a:pt x="203" y="59"/>
                </a:cubicBezTo>
                <a:cubicBezTo>
                  <a:pt x="273" y="81"/>
                  <a:pt x="273" y="81"/>
                  <a:pt x="273" y="81"/>
                </a:cubicBezTo>
                <a:cubicBezTo>
                  <a:pt x="268" y="87"/>
                  <a:pt x="264" y="95"/>
                  <a:pt x="262" y="103"/>
                </a:cubicBezTo>
                <a:close/>
                <a:moveTo>
                  <a:pt x="215" y="223"/>
                </a:moveTo>
                <a:cubicBezTo>
                  <a:pt x="238" y="223"/>
                  <a:pt x="257" y="241"/>
                  <a:pt x="257" y="263"/>
                </a:cubicBezTo>
                <a:cubicBezTo>
                  <a:pt x="257" y="286"/>
                  <a:pt x="238" y="304"/>
                  <a:pt x="215" y="304"/>
                </a:cubicBezTo>
                <a:cubicBezTo>
                  <a:pt x="192" y="304"/>
                  <a:pt x="173" y="286"/>
                  <a:pt x="173" y="263"/>
                </a:cubicBezTo>
                <a:cubicBezTo>
                  <a:pt x="173" y="241"/>
                  <a:pt x="192" y="223"/>
                  <a:pt x="215" y="223"/>
                </a:cubicBezTo>
                <a:close/>
                <a:moveTo>
                  <a:pt x="323" y="374"/>
                </a:moveTo>
                <a:cubicBezTo>
                  <a:pt x="324" y="376"/>
                  <a:pt x="324" y="378"/>
                  <a:pt x="324" y="379"/>
                </a:cubicBezTo>
                <a:cubicBezTo>
                  <a:pt x="106" y="379"/>
                  <a:pt x="106" y="379"/>
                  <a:pt x="106" y="379"/>
                </a:cubicBezTo>
                <a:cubicBezTo>
                  <a:pt x="106" y="378"/>
                  <a:pt x="106" y="376"/>
                  <a:pt x="107" y="374"/>
                </a:cubicBezTo>
                <a:cubicBezTo>
                  <a:pt x="169" y="297"/>
                  <a:pt x="169" y="297"/>
                  <a:pt x="169" y="297"/>
                </a:cubicBezTo>
                <a:cubicBezTo>
                  <a:pt x="179" y="311"/>
                  <a:pt x="196" y="320"/>
                  <a:pt x="215" y="320"/>
                </a:cubicBezTo>
                <a:cubicBezTo>
                  <a:pt x="234" y="320"/>
                  <a:pt x="250" y="311"/>
                  <a:pt x="261" y="297"/>
                </a:cubicBezTo>
                <a:lnTo>
                  <a:pt x="323" y="374"/>
                </a:lnTo>
                <a:close/>
                <a:moveTo>
                  <a:pt x="261" y="230"/>
                </a:moveTo>
                <a:cubicBezTo>
                  <a:pt x="254" y="220"/>
                  <a:pt x="244" y="213"/>
                  <a:pt x="232" y="210"/>
                </a:cubicBezTo>
                <a:cubicBezTo>
                  <a:pt x="274" y="151"/>
                  <a:pt x="274" y="151"/>
                  <a:pt x="274" y="151"/>
                </a:cubicBezTo>
                <a:cubicBezTo>
                  <a:pt x="282" y="160"/>
                  <a:pt x="293" y="167"/>
                  <a:pt x="305" y="170"/>
                </a:cubicBezTo>
                <a:lnTo>
                  <a:pt x="261" y="230"/>
                </a:lnTo>
                <a:close/>
              </a:path>
            </a:pathLst>
          </a:custGeom>
          <a:solidFill>
            <a:srgbClr val="433D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" name="Rektangel 16"/>
          <p:cNvSpPr>
            <a:spLocks noChangeArrowheads="1"/>
          </p:cNvSpPr>
          <p:nvPr/>
        </p:nvSpPr>
        <p:spPr bwMode="auto">
          <a:xfrm>
            <a:off x="7372424" y="4537060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Critical machine type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of communications  </a:t>
            </a:r>
          </a:p>
        </p:txBody>
      </p:sp>
      <p:sp>
        <p:nvSpPr>
          <p:cNvPr id="9" name="Freeform 3"/>
          <p:cNvSpPr>
            <a:spLocks noChangeAspect="1" noEditPoints="1"/>
          </p:cNvSpPr>
          <p:nvPr/>
        </p:nvSpPr>
        <p:spPr bwMode="auto">
          <a:xfrm>
            <a:off x="8074227" y="4981385"/>
            <a:ext cx="514350" cy="514350"/>
          </a:xfrm>
          <a:custGeom>
            <a:avLst/>
            <a:gdLst>
              <a:gd name="T0" fmla="*/ 2147483646 w 385"/>
              <a:gd name="T1" fmla="*/ 2147483646 h 385"/>
              <a:gd name="T2" fmla="*/ 2147483646 w 385"/>
              <a:gd name="T3" fmla="*/ 2147483646 h 385"/>
              <a:gd name="T4" fmla="*/ 2147483646 w 385"/>
              <a:gd name="T5" fmla="*/ 2147483646 h 385"/>
              <a:gd name="T6" fmla="*/ 2147483646 w 385"/>
              <a:gd name="T7" fmla="*/ 2147483646 h 385"/>
              <a:gd name="T8" fmla="*/ 2147483646 w 385"/>
              <a:gd name="T9" fmla="*/ 2147483646 h 385"/>
              <a:gd name="T10" fmla="*/ 2147483646 w 385"/>
              <a:gd name="T11" fmla="*/ 2147483646 h 385"/>
              <a:gd name="T12" fmla="*/ 2147483646 w 385"/>
              <a:gd name="T13" fmla="*/ 2147483646 h 385"/>
              <a:gd name="T14" fmla="*/ 2147483646 w 385"/>
              <a:gd name="T15" fmla="*/ 2147483646 h 385"/>
              <a:gd name="T16" fmla="*/ 2147483646 w 385"/>
              <a:gd name="T17" fmla="*/ 2147483646 h 385"/>
              <a:gd name="T18" fmla="*/ 2147483646 w 385"/>
              <a:gd name="T19" fmla="*/ 2147483646 h 385"/>
              <a:gd name="T20" fmla="*/ 2147483646 w 385"/>
              <a:gd name="T21" fmla="*/ 2147483646 h 385"/>
              <a:gd name="T22" fmla="*/ 2147483646 w 385"/>
              <a:gd name="T23" fmla="*/ 2147483646 h 385"/>
              <a:gd name="T24" fmla="*/ 2147483646 w 385"/>
              <a:gd name="T25" fmla="*/ 2147483646 h 385"/>
              <a:gd name="T26" fmla="*/ 2147483646 w 385"/>
              <a:gd name="T27" fmla="*/ 2147483646 h 385"/>
              <a:gd name="T28" fmla="*/ 2147483646 w 385"/>
              <a:gd name="T29" fmla="*/ 2147483646 h 385"/>
              <a:gd name="T30" fmla="*/ 2147483646 w 385"/>
              <a:gd name="T31" fmla="*/ 2147483646 h 385"/>
              <a:gd name="T32" fmla="*/ 2147483646 w 385"/>
              <a:gd name="T33" fmla="*/ 2147483646 h 385"/>
              <a:gd name="T34" fmla="*/ 2147483646 w 385"/>
              <a:gd name="T35" fmla="*/ 2147483646 h 385"/>
              <a:gd name="T36" fmla="*/ 2147483646 w 385"/>
              <a:gd name="T37" fmla="*/ 2147483646 h 385"/>
              <a:gd name="T38" fmla="*/ 2147483646 w 385"/>
              <a:gd name="T39" fmla="*/ 2147483646 h 385"/>
              <a:gd name="T40" fmla="*/ 2147483646 w 385"/>
              <a:gd name="T41" fmla="*/ 2147483646 h 385"/>
              <a:gd name="T42" fmla="*/ 2147483646 w 385"/>
              <a:gd name="T43" fmla="*/ 2147483646 h 385"/>
              <a:gd name="T44" fmla="*/ 2147483646 w 385"/>
              <a:gd name="T45" fmla="*/ 2147483646 h 385"/>
              <a:gd name="T46" fmla="*/ 2147483646 w 385"/>
              <a:gd name="T47" fmla="*/ 2147483646 h 385"/>
              <a:gd name="T48" fmla="*/ 2147483646 w 385"/>
              <a:gd name="T49" fmla="*/ 2147483646 h 385"/>
              <a:gd name="T50" fmla="*/ 2147483646 w 385"/>
              <a:gd name="T51" fmla="*/ 2147483646 h 385"/>
              <a:gd name="T52" fmla="*/ 2147483646 w 385"/>
              <a:gd name="T53" fmla="*/ 2147483646 h 385"/>
              <a:gd name="T54" fmla="*/ 2147483646 w 385"/>
              <a:gd name="T55" fmla="*/ 2147483646 h 385"/>
              <a:gd name="T56" fmla="*/ 2147483646 w 385"/>
              <a:gd name="T57" fmla="*/ 2147483646 h 385"/>
              <a:gd name="T58" fmla="*/ 2147483646 w 385"/>
              <a:gd name="T59" fmla="*/ 2147483646 h 385"/>
              <a:gd name="T60" fmla="*/ 2147483646 w 385"/>
              <a:gd name="T61" fmla="*/ 2147483646 h 385"/>
              <a:gd name="T62" fmla="*/ 2147483646 w 385"/>
              <a:gd name="T63" fmla="*/ 2147483646 h 385"/>
              <a:gd name="T64" fmla="*/ 2147483646 w 385"/>
              <a:gd name="T65" fmla="*/ 2147483646 h 385"/>
              <a:gd name="T66" fmla="*/ 2147483646 w 385"/>
              <a:gd name="T67" fmla="*/ 2147483646 h 385"/>
              <a:gd name="T68" fmla="*/ 2147483646 w 385"/>
              <a:gd name="T69" fmla="*/ 2147483646 h 385"/>
              <a:gd name="T70" fmla="*/ 2147483646 w 385"/>
              <a:gd name="T71" fmla="*/ 2147483646 h 385"/>
              <a:gd name="T72" fmla="*/ 2147483646 w 385"/>
              <a:gd name="T73" fmla="*/ 2147483646 h 385"/>
              <a:gd name="T74" fmla="*/ 2147483646 w 385"/>
              <a:gd name="T75" fmla="*/ 2147483646 h 385"/>
              <a:gd name="T76" fmla="*/ 2147483646 w 385"/>
              <a:gd name="T77" fmla="*/ 2147483646 h 385"/>
              <a:gd name="T78" fmla="*/ 2147483646 w 385"/>
              <a:gd name="T79" fmla="*/ 2147483646 h 385"/>
              <a:gd name="T80" fmla="*/ 2147483646 w 385"/>
              <a:gd name="T81" fmla="*/ 2147483646 h 385"/>
              <a:gd name="T82" fmla="*/ 2147483646 w 385"/>
              <a:gd name="T83" fmla="*/ 2147483646 h 385"/>
              <a:gd name="T84" fmla="*/ 2147483646 w 385"/>
              <a:gd name="T85" fmla="*/ 2147483646 h 385"/>
              <a:gd name="T86" fmla="*/ 2147483646 w 385"/>
              <a:gd name="T87" fmla="*/ 2147483646 h 385"/>
              <a:gd name="T88" fmla="*/ 2147483646 w 385"/>
              <a:gd name="T89" fmla="*/ 2147483646 h 385"/>
              <a:gd name="T90" fmla="*/ 2147483646 w 385"/>
              <a:gd name="T91" fmla="*/ 2147483646 h 385"/>
              <a:gd name="T92" fmla="*/ 2147483646 w 385"/>
              <a:gd name="T93" fmla="*/ 2147483646 h 385"/>
              <a:gd name="T94" fmla="*/ 2147483646 w 385"/>
              <a:gd name="T95" fmla="*/ 2147483646 h 38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85" h="385">
                <a:moveTo>
                  <a:pt x="168" y="233"/>
                </a:moveTo>
                <a:cubicBezTo>
                  <a:pt x="168" y="233"/>
                  <a:pt x="168" y="233"/>
                  <a:pt x="168" y="234"/>
                </a:cubicBezTo>
                <a:cubicBezTo>
                  <a:pt x="168" y="234"/>
                  <a:pt x="168" y="234"/>
                  <a:pt x="168" y="234"/>
                </a:cubicBezTo>
                <a:lnTo>
                  <a:pt x="168" y="233"/>
                </a:lnTo>
                <a:close/>
                <a:moveTo>
                  <a:pt x="287" y="135"/>
                </a:moveTo>
                <a:cubicBezTo>
                  <a:pt x="285" y="137"/>
                  <a:pt x="286" y="139"/>
                  <a:pt x="285" y="141"/>
                </a:cubicBezTo>
                <a:cubicBezTo>
                  <a:pt x="284" y="145"/>
                  <a:pt x="280" y="142"/>
                  <a:pt x="278" y="145"/>
                </a:cubicBezTo>
                <a:cubicBezTo>
                  <a:pt x="274" y="149"/>
                  <a:pt x="279" y="152"/>
                  <a:pt x="283" y="153"/>
                </a:cubicBezTo>
                <a:cubicBezTo>
                  <a:pt x="288" y="154"/>
                  <a:pt x="290" y="150"/>
                  <a:pt x="293" y="147"/>
                </a:cubicBezTo>
                <a:cubicBezTo>
                  <a:pt x="295" y="146"/>
                  <a:pt x="296" y="144"/>
                  <a:pt x="298" y="144"/>
                </a:cubicBezTo>
                <a:cubicBezTo>
                  <a:pt x="300" y="144"/>
                  <a:pt x="302" y="146"/>
                  <a:pt x="303" y="146"/>
                </a:cubicBezTo>
                <a:cubicBezTo>
                  <a:pt x="308" y="146"/>
                  <a:pt x="308" y="141"/>
                  <a:pt x="307" y="138"/>
                </a:cubicBezTo>
                <a:cubicBezTo>
                  <a:pt x="305" y="135"/>
                  <a:pt x="302" y="133"/>
                  <a:pt x="299" y="130"/>
                </a:cubicBezTo>
                <a:cubicBezTo>
                  <a:pt x="298" y="129"/>
                  <a:pt x="298" y="127"/>
                  <a:pt x="297" y="126"/>
                </a:cubicBezTo>
                <a:cubicBezTo>
                  <a:pt x="296" y="124"/>
                  <a:pt x="293" y="124"/>
                  <a:pt x="292" y="125"/>
                </a:cubicBezTo>
                <a:cubicBezTo>
                  <a:pt x="290" y="127"/>
                  <a:pt x="292" y="129"/>
                  <a:pt x="291" y="131"/>
                </a:cubicBezTo>
                <a:cubicBezTo>
                  <a:pt x="291" y="133"/>
                  <a:pt x="288" y="133"/>
                  <a:pt x="287" y="135"/>
                </a:cubicBezTo>
                <a:close/>
                <a:moveTo>
                  <a:pt x="339" y="68"/>
                </a:moveTo>
                <a:cubicBezTo>
                  <a:pt x="336" y="64"/>
                  <a:pt x="331" y="64"/>
                  <a:pt x="327" y="67"/>
                </a:cubicBezTo>
                <a:cubicBezTo>
                  <a:pt x="324" y="70"/>
                  <a:pt x="324" y="75"/>
                  <a:pt x="327" y="78"/>
                </a:cubicBezTo>
                <a:cubicBezTo>
                  <a:pt x="328" y="79"/>
                  <a:pt x="329" y="81"/>
                  <a:pt x="330" y="82"/>
                </a:cubicBezTo>
                <a:cubicBezTo>
                  <a:pt x="320" y="87"/>
                  <a:pt x="315" y="97"/>
                  <a:pt x="314" y="98"/>
                </a:cubicBezTo>
                <a:cubicBezTo>
                  <a:pt x="311" y="103"/>
                  <a:pt x="311" y="111"/>
                  <a:pt x="311" y="117"/>
                </a:cubicBezTo>
                <a:cubicBezTo>
                  <a:pt x="312" y="122"/>
                  <a:pt x="313" y="129"/>
                  <a:pt x="317" y="133"/>
                </a:cubicBezTo>
                <a:cubicBezTo>
                  <a:pt x="322" y="139"/>
                  <a:pt x="326" y="151"/>
                  <a:pt x="318" y="157"/>
                </a:cubicBezTo>
                <a:cubicBezTo>
                  <a:pt x="309" y="162"/>
                  <a:pt x="306" y="147"/>
                  <a:pt x="298" y="153"/>
                </a:cubicBezTo>
                <a:cubicBezTo>
                  <a:pt x="295" y="156"/>
                  <a:pt x="292" y="159"/>
                  <a:pt x="289" y="163"/>
                </a:cubicBezTo>
                <a:cubicBezTo>
                  <a:pt x="286" y="167"/>
                  <a:pt x="286" y="168"/>
                  <a:pt x="291" y="171"/>
                </a:cubicBezTo>
                <a:cubicBezTo>
                  <a:pt x="302" y="177"/>
                  <a:pt x="284" y="180"/>
                  <a:pt x="283" y="186"/>
                </a:cubicBezTo>
                <a:cubicBezTo>
                  <a:pt x="282" y="196"/>
                  <a:pt x="299" y="185"/>
                  <a:pt x="301" y="184"/>
                </a:cubicBezTo>
                <a:cubicBezTo>
                  <a:pt x="311" y="177"/>
                  <a:pt x="325" y="178"/>
                  <a:pt x="335" y="184"/>
                </a:cubicBezTo>
                <a:cubicBezTo>
                  <a:pt x="338" y="186"/>
                  <a:pt x="341" y="188"/>
                  <a:pt x="344" y="190"/>
                </a:cubicBezTo>
                <a:cubicBezTo>
                  <a:pt x="347" y="191"/>
                  <a:pt x="349" y="193"/>
                  <a:pt x="352" y="194"/>
                </a:cubicBezTo>
                <a:cubicBezTo>
                  <a:pt x="355" y="197"/>
                  <a:pt x="357" y="202"/>
                  <a:pt x="360" y="205"/>
                </a:cubicBezTo>
                <a:cubicBezTo>
                  <a:pt x="363" y="209"/>
                  <a:pt x="364" y="226"/>
                  <a:pt x="359" y="222"/>
                </a:cubicBezTo>
                <a:cubicBezTo>
                  <a:pt x="357" y="219"/>
                  <a:pt x="354" y="216"/>
                  <a:pt x="352" y="212"/>
                </a:cubicBezTo>
                <a:cubicBezTo>
                  <a:pt x="347" y="207"/>
                  <a:pt x="345" y="213"/>
                  <a:pt x="340" y="213"/>
                </a:cubicBezTo>
                <a:cubicBezTo>
                  <a:pt x="337" y="213"/>
                  <a:pt x="338" y="212"/>
                  <a:pt x="337" y="210"/>
                </a:cubicBezTo>
                <a:cubicBezTo>
                  <a:pt x="336" y="205"/>
                  <a:pt x="333" y="202"/>
                  <a:pt x="329" y="199"/>
                </a:cubicBezTo>
                <a:cubicBezTo>
                  <a:pt x="325" y="196"/>
                  <a:pt x="319" y="194"/>
                  <a:pt x="314" y="194"/>
                </a:cubicBezTo>
                <a:cubicBezTo>
                  <a:pt x="309" y="194"/>
                  <a:pt x="305" y="195"/>
                  <a:pt x="301" y="196"/>
                </a:cubicBezTo>
                <a:cubicBezTo>
                  <a:pt x="291" y="198"/>
                  <a:pt x="283" y="198"/>
                  <a:pt x="277" y="207"/>
                </a:cubicBezTo>
                <a:cubicBezTo>
                  <a:pt x="273" y="214"/>
                  <a:pt x="267" y="222"/>
                  <a:pt x="268" y="230"/>
                </a:cubicBezTo>
                <a:cubicBezTo>
                  <a:pt x="268" y="233"/>
                  <a:pt x="270" y="235"/>
                  <a:pt x="270" y="238"/>
                </a:cubicBezTo>
                <a:cubicBezTo>
                  <a:pt x="271" y="242"/>
                  <a:pt x="271" y="246"/>
                  <a:pt x="273" y="250"/>
                </a:cubicBezTo>
                <a:cubicBezTo>
                  <a:pt x="275" y="256"/>
                  <a:pt x="281" y="262"/>
                  <a:pt x="287" y="262"/>
                </a:cubicBezTo>
                <a:cubicBezTo>
                  <a:pt x="290" y="262"/>
                  <a:pt x="291" y="262"/>
                  <a:pt x="293" y="261"/>
                </a:cubicBezTo>
                <a:cubicBezTo>
                  <a:pt x="295" y="260"/>
                  <a:pt x="296" y="257"/>
                  <a:pt x="298" y="257"/>
                </a:cubicBezTo>
                <a:cubicBezTo>
                  <a:pt x="303" y="257"/>
                  <a:pt x="305" y="264"/>
                  <a:pt x="307" y="267"/>
                </a:cubicBezTo>
                <a:cubicBezTo>
                  <a:pt x="311" y="271"/>
                  <a:pt x="316" y="269"/>
                  <a:pt x="319" y="273"/>
                </a:cubicBezTo>
                <a:cubicBezTo>
                  <a:pt x="322" y="277"/>
                  <a:pt x="326" y="284"/>
                  <a:pt x="325" y="289"/>
                </a:cubicBezTo>
                <a:cubicBezTo>
                  <a:pt x="323" y="294"/>
                  <a:pt x="315" y="295"/>
                  <a:pt x="313" y="300"/>
                </a:cubicBezTo>
                <a:cubicBezTo>
                  <a:pt x="308" y="308"/>
                  <a:pt x="320" y="305"/>
                  <a:pt x="323" y="312"/>
                </a:cubicBezTo>
                <a:cubicBezTo>
                  <a:pt x="321" y="314"/>
                  <a:pt x="319" y="316"/>
                  <a:pt x="317" y="317"/>
                </a:cubicBezTo>
                <a:cubicBezTo>
                  <a:pt x="285" y="349"/>
                  <a:pt x="241" y="369"/>
                  <a:pt x="192" y="369"/>
                </a:cubicBezTo>
                <a:cubicBezTo>
                  <a:pt x="185" y="369"/>
                  <a:pt x="178" y="369"/>
                  <a:pt x="170" y="368"/>
                </a:cubicBezTo>
                <a:cubicBezTo>
                  <a:pt x="171" y="366"/>
                  <a:pt x="171" y="365"/>
                  <a:pt x="171" y="364"/>
                </a:cubicBezTo>
                <a:cubicBezTo>
                  <a:pt x="174" y="359"/>
                  <a:pt x="176" y="355"/>
                  <a:pt x="181" y="351"/>
                </a:cubicBezTo>
                <a:cubicBezTo>
                  <a:pt x="192" y="341"/>
                  <a:pt x="201" y="330"/>
                  <a:pt x="209" y="319"/>
                </a:cubicBezTo>
                <a:cubicBezTo>
                  <a:pt x="213" y="313"/>
                  <a:pt x="220" y="312"/>
                  <a:pt x="224" y="306"/>
                </a:cubicBezTo>
                <a:cubicBezTo>
                  <a:pt x="226" y="303"/>
                  <a:pt x="226" y="298"/>
                  <a:pt x="227" y="294"/>
                </a:cubicBezTo>
                <a:cubicBezTo>
                  <a:pt x="227" y="290"/>
                  <a:pt x="228" y="288"/>
                  <a:pt x="230" y="285"/>
                </a:cubicBezTo>
                <a:cubicBezTo>
                  <a:pt x="232" y="282"/>
                  <a:pt x="237" y="279"/>
                  <a:pt x="238" y="276"/>
                </a:cubicBezTo>
                <a:cubicBezTo>
                  <a:pt x="240" y="269"/>
                  <a:pt x="230" y="261"/>
                  <a:pt x="224" y="259"/>
                </a:cubicBezTo>
                <a:cubicBezTo>
                  <a:pt x="220" y="257"/>
                  <a:pt x="215" y="258"/>
                  <a:pt x="211" y="255"/>
                </a:cubicBezTo>
                <a:cubicBezTo>
                  <a:pt x="207" y="254"/>
                  <a:pt x="206" y="251"/>
                  <a:pt x="203" y="248"/>
                </a:cubicBezTo>
                <a:cubicBezTo>
                  <a:pt x="200" y="246"/>
                  <a:pt x="196" y="244"/>
                  <a:pt x="192" y="242"/>
                </a:cubicBezTo>
                <a:cubicBezTo>
                  <a:pt x="188" y="240"/>
                  <a:pt x="184" y="241"/>
                  <a:pt x="180" y="240"/>
                </a:cubicBezTo>
                <a:cubicBezTo>
                  <a:pt x="178" y="239"/>
                  <a:pt x="176" y="237"/>
                  <a:pt x="174" y="236"/>
                </a:cubicBezTo>
                <a:cubicBezTo>
                  <a:pt x="172" y="235"/>
                  <a:pt x="170" y="235"/>
                  <a:pt x="168" y="234"/>
                </a:cubicBezTo>
                <a:cubicBezTo>
                  <a:pt x="166" y="233"/>
                  <a:pt x="163" y="235"/>
                  <a:pt x="162" y="237"/>
                </a:cubicBezTo>
                <a:cubicBezTo>
                  <a:pt x="160" y="240"/>
                  <a:pt x="160" y="243"/>
                  <a:pt x="160" y="246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55" y="246"/>
                  <a:pt x="153" y="243"/>
                  <a:pt x="151" y="240"/>
                </a:cubicBezTo>
                <a:cubicBezTo>
                  <a:pt x="149" y="237"/>
                  <a:pt x="149" y="235"/>
                  <a:pt x="146" y="234"/>
                </a:cubicBezTo>
                <a:cubicBezTo>
                  <a:pt x="144" y="233"/>
                  <a:pt x="143" y="234"/>
                  <a:pt x="141" y="232"/>
                </a:cubicBezTo>
                <a:cubicBezTo>
                  <a:pt x="137" y="229"/>
                  <a:pt x="136" y="224"/>
                  <a:pt x="131" y="221"/>
                </a:cubicBezTo>
                <a:cubicBezTo>
                  <a:pt x="129" y="219"/>
                  <a:pt x="125" y="221"/>
                  <a:pt x="122" y="220"/>
                </a:cubicBezTo>
                <a:cubicBezTo>
                  <a:pt x="117" y="217"/>
                  <a:pt x="122" y="208"/>
                  <a:pt x="125" y="205"/>
                </a:cubicBezTo>
                <a:cubicBezTo>
                  <a:pt x="127" y="204"/>
                  <a:pt x="128" y="204"/>
                  <a:pt x="130" y="204"/>
                </a:cubicBezTo>
                <a:cubicBezTo>
                  <a:pt x="132" y="203"/>
                  <a:pt x="134" y="201"/>
                  <a:pt x="137" y="201"/>
                </a:cubicBezTo>
                <a:cubicBezTo>
                  <a:pt x="140" y="200"/>
                  <a:pt x="143" y="202"/>
                  <a:pt x="145" y="204"/>
                </a:cubicBezTo>
                <a:cubicBezTo>
                  <a:pt x="149" y="207"/>
                  <a:pt x="152" y="212"/>
                  <a:pt x="156" y="214"/>
                </a:cubicBezTo>
                <a:cubicBezTo>
                  <a:pt x="159" y="216"/>
                  <a:pt x="164" y="216"/>
                  <a:pt x="164" y="212"/>
                </a:cubicBezTo>
                <a:cubicBezTo>
                  <a:pt x="163" y="207"/>
                  <a:pt x="154" y="207"/>
                  <a:pt x="153" y="202"/>
                </a:cubicBezTo>
                <a:cubicBezTo>
                  <a:pt x="153" y="200"/>
                  <a:pt x="157" y="193"/>
                  <a:pt x="158" y="191"/>
                </a:cubicBezTo>
                <a:cubicBezTo>
                  <a:pt x="161" y="185"/>
                  <a:pt x="168" y="185"/>
                  <a:pt x="171" y="180"/>
                </a:cubicBezTo>
                <a:cubicBezTo>
                  <a:pt x="174" y="177"/>
                  <a:pt x="173" y="172"/>
                  <a:pt x="176" y="169"/>
                </a:cubicBezTo>
                <a:cubicBezTo>
                  <a:pt x="179" y="167"/>
                  <a:pt x="185" y="167"/>
                  <a:pt x="189" y="165"/>
                </a:cubicBezTo>
                <a:cubicBezTo>
                  <a:pt x="193" y="162"/>
                  <a:pt x="197" y="156"/>
                  <a:pt x="199" y="151"/>
                </a:cubicBezTo>
                <a:cubicBezTo>
                  <a:pt x="200" y="144"/>
                  <a:pt x="199" y="141"/>
                  <a:pt x="193" y="138"/>
                </a:cubicBezTo>
                <a:cubicBezTo>
                  <a:pt x="189" y="136"/>
                  <a:pt x="185" y="134"/>
                  <a:pt x="181" y="132"/>
                </a:cubicBezTo>
                <a:cubicBezTo>
                  <a:pt x="178" y="131"/>
                  <a:pt x="176" y="130"/>
                  <a:pt x="174" y="127"/>
                </a:cubicBezTo>
                <a:cubicBezTo>
                  <a:pt x="172" y="126"/>
                  <a:pt x="171" y="124"/>
                  <a:pt x="169" y="123"/>
                </a:cubicBezTo>
                <a:cubicBezTo>
                  <a:pt x="167" y="121"/>
                  <a:pt x="166" y="122"/>
                  <a:pt x="164" y="122"/>
                </a:cubicBezTo>
                <a:cubicBezTo>
                  <a:pt x="161" y="122"/>
                  <a:pt x="162" y="123"/>
                  <a:pt x="160" y="121"/>
                </a:cubicBezTo>
                <a:cubicBezTo>
                  <a:pt x="159" y="121"/>
                  <a:pt x="159" y="118"/>
                  <a:pt x="158" y="117"/>
                </a:cubicBezTo>
                <a:cubicBezTo>
                  <a:pt x="155" y="113"/>
                  <a:pt x="147" y="113"/>
                  <a:pt x="145" y="117"/>
                </a:cubicBezTo>
                <a:cubicBezTo>
                  <a:pt x="142" y="121"/>
                  <a:pt x="147" y="130"/>
                  <a:pt x="140" y="133"/>
                </a:cubicBezTo>
                <a:cubicBezTo>
                  <a:pt x="137" y="134"/>
                  <a:pt x="130" y="131"/>
                  <a:pt x="127" y="129"/>
                </a:cubicBezTo>
                <a:cubicBezTo>
                  <a:pt x="120" y="126"/>
                  <a:pt x="118" y="118"/>
                  <a:pt x="123" y="113"/>
                </a:cubicBezTo>
                <a:cubicBezTo>
                  <a:pt x="130" y="106"/>
                  <a:pt x="141" y="105"/>
                  <a:pt x="147" y="98"/>
                </a:cubicBezTo>
                <a:cubicBezTo>
                  <a:pt x="148" y="96"/>
                  <a:pt x="150" y="94"/>
                  <a:pt x="149" y="91"/>
                </a:cubicBezTo>
                <a:cubicBezTo>
                  <a:pt x="149" y="89"/>
                  <a:pt x="146" y="83"/>
                  <a:pt x="145" y="82"/>
                </a:cubicBezTo>
                <a:cubicBezTo>
                  <a:pt x="140" y="77"/>
                  <a:pt x="131" y="83"/>
                  <a:pt x="127" y="75"/>
                </a:cubicBezTo>
                <a:cubicBezTo>
                  <a:pt x="126" y="73"/>
                  <a:pt x="126" y="72"/>
                  <a:pt x="126" y="70"/>
                </a:cubicBezTo>
                <a:cubicBezTo>
                  <a:pt x="125" y="66"/>
                  <a:pt x="125" y="67"/>
                  <a:pt x="121" y="66"/>
                </a:cubicBezTo>
                <a:cubicBezTo>
                  <a:pt x="115" y="63"/>
                  <a:pt x="103" y="62"/>
                  <a:pt x="97" y="66"/>
                </a:cubicBezTo>
                <a:cubicBezTo>
                  <a:pt x="93" y="68"/>
                  <a:pt x="88" y="74"/>
                  <a:pt x="87" y="78"/>
                </a:cubicBezTo>
                <a:cubicBezTo>
                  <a:pt x="86" y="83"/>
                  <a:pt x="89" y="84"/>
                  <a:pt x="93" y="86"/>
                </a:cubicBezTo>
                <a:cubicBezTo>
                  <a:pt x="99" y="90"/>
                  <a:pt x="94" y="93"/>
                  <a:pt x="90" y="95"/>
                </a:cubicBezTo>
                <a:cubicBezTo>
                  <a:pt x="82" y="99"/>
                  <a:pt x="83" y="95"/>
                  <a:pt x="78" y="90"/>
                </a:cubicBezTo>
                <a:cubicBezTo>
                  <a:pt x="76" y="87"/>
                  <a:pt x="73" y="86"/>
                  <a:pt x="70" y="83"/>
                </a:cubicBezTo>
                <a:cubicBezTo>
                  <a:pt x="69" y="81"/>
                  <a:pt x="68" y="79"/>
                  <a:pt x="66" y="78"/>
                </a:cubicBezTo>
                <a:cubicBezTo>
                  <a:pt x="67" y="77"/>
                  <a:pt x="67" y="71"/>
                  <a:pt x="67" y="68"/>
                </a:cubicBezTo>
                <a:cubicBezTo>
                  <a:pt x="67" y="68"/>
                  <a:pt x="67" y="68"/>
                  <a:pt x="67" y="68"/>
                </a:cubicBezTo>
                <a:cubicBezTo>
                  <a:pt x="81" y="54"/>
                  <a:pt x="98" y="42"/>
                  <a:pt x="116" y="33"/>
                </a:cubicBezTo>
                <a:cubicBezTo>
                  <a:pt x="123" y="37"/>
                  <a:pt x="131" y="41"/>
                  <a:pt x="134" y="43"/>
                </a:cubicBezTo>
                <a:cubicBezTo>
                  <a:pt x="137" y="45"/>
                  <a:pt x="134" y="48"/>
                  <a:pt x="136" y="51"/>
                </a:cubicBezTo>
                <a:cubicBezTo>
                  <a:pt x="138" y="53"/>
                  <a:pt x="143" y="53"/>
                  <a:pt x="145" y="54"/>
                </a:cubicBezTo>
                <a:cubicBezTo>
                  <a:pt x="151" y="56"/>
                  <a:pt x="157" y="62"/>
                  <a:pt x="161" y="67"/>
                </a:cubicBezTo>
                <a:cubicBezTo>
                  <a:pt x="163" y="68"/>
                  <a:pt x="163" y="66"/>
                  <a:pt x="163" y="69"/>
                </a:cubicBezTo>
                <a:cubicBezTo>
                  <a:pt x="163" y="71"/>
                  <a:pt x="160" y="74"/>
                  <a:pt x="159" y="76"/>
                </a:cubicBezTo>
                <a:cubicBezTo>
                  <a:pt x="157" y="81"/>
                  <a:pt x="160" y="86"/>
                  <a:pt x="164" y="90"/>
                </a:cubicBezTo>
                <a:cubicBezTo>
                  <a:pt x="169" y="94"/>
                  <a:pt x="173" y="99"/>
                  <a:pt x="179" y="101"/>
                </a:cubicBezTo>
                <a:cubicBezTo>
                  <a:pt x="185" y="102"/>
                  <a:pt x="188" y="98"/>
                  <a:pt x="191" y="93"/>
                </a:cubicBezTo>
                <a:cubicBezTo>
                  <a:pt x="196" y="82"/>
                  <a:pt x="181" y="75"/>
                  <a:pt x="174" y="70"/>
                </a:cubicBezTo>
                <a:cubicBezTo>
                  <a:pt x="169" y="68"/>
                  <a:pt x="170" y="65"/>
                  <a:pt x="171" y="60"/>
                </a:cubicBezTo>
                <a:cubicBezTo>
                  <a:pt x="172" y="55"/>
                  <a:pt x="175" y="51"/>
                  <a:pt x="180" y="50"/>
                </a:cubicBezTo>
                <a:cubicBezTo>
                  <a:pt x="185" y="48"/>
                  <a:pt x="190" y="50"/>
                  <a:pt x="186" y="55"/>
                </a:cubicBezTo>
                <a:cubicBezTo>
                  <a:pt x="184" y="59"/>
                  <a:pt x="178" y="60"/>
                  <a:pt x="179" y="66"/>
                </a:cubicBezTo>
                <a:cubicBezTo>
                  <a:pt x="180" y="70"/>
                  <a:pt x="185" y="71"/>
                  <a:pt x="189" y="71"/>
                </a:cubicBezTo>
                <a:cubicBezTo>
                  <a:pt x="192" y="70"/>
                  <a:pt x="194" y="68"/>
                  <a:pt x="197" y="73"/>
                </a:cubicBezTo>
                <a:cubicBezTo>
                  <a:pt x="199" y="77"/>
                  <a:pt x="197" y="81"/>
                  <a:pt x="201" y="86"/>
                </a:cubicBezTo>
                <a:cubicBezTo>
                  <a:pt x="204" y="89"/>
                  <a:pt x="207" y="91"/>
                  <a:pt x="209" y="96"/>
                </a:cubicBezTo>
                <a:cubicBezTo>
                  <a:pt x="209" y="97"/>
                  <a:pt x="209" y="99"/>
                  <a:pt x="210" y="101"/>
                </a:cubicBezTo>
                <a:cubicBezTo>
                  <a:pt x="211" y="104"/>
                  <a:pt x="214" y="107"/>
                  <a:pt x="216" y="110"/>
                </a:cubicBezTo>
                <a:cubicBezTo>
                  <a:pt x="218" y="113"/>
                  <a:pt x="219" y="116"/>
                  <a:pt x="221" y="118"/>
                </a:cubicBezTo>
                <a:cubicBezTo>
                  <a:pt x="224" y="122"/>
                  <a:pt x="229" y="120"/>
                  <a:pt x="232" y="117"/>
                </a:cubicBezTo>
                <a:cubicBezTo>
                  <a:pt x="237" y="112"/>
                  <a:pt x="234" y="103"/>
                  <a:pt x="240" y="99"/>
                </a:cubicBezTo>
                <a:cubicBezTo>
                  <a:pt x="241" y="97"/>
                  <a:pt x="244" y="97"/>
                  <a:pt x="246" y="98"/>
                </a:cubicBezTo>
                <a:cubicBezTo>
                  <a:pt x="248" y="98"/>
                  <a:pt x="249" y="100"/>
                  <a:pt x="251" y="101"/>
                </a:cubicBezTo>
                <a:cubicBezTo>
                  <a:pt x="252" y="101"/>
                  <a:pt x="254" y="101"/>
                  <a:pt x="255" y="102"/>
                </a:cubicBezTo>
                <a:cubicBezTo>
                  <a:pt x="258" y="105"/>
                  <a:pt x="257" y="107"/>
                  <a:pt x="259" y="109"/>
                </a:cubicBezTo>
                <a:cubicBezTo>
                  <a:pt x="261" y="113"/>
                  <a:pt x="265" y="113"/>
                  <a:pt x="268" y="113"/>
                </a:cubicBezTo>
                <a:cubicBezTo>
                  <a:pt x="279" y="113"/>
                  <a:pt x="287" y="105"/>
                  <a:pt x="282" y="95"/>
                </a:cubicBezTo>
                <a:cubicBezTo>
                  <a:pt x="281" y="91"/>
                  <a:pt x="278" y="88"/>
                  <a:pt x="276" y="86"/>
                </a:cubicBezTo>
                <a:cubicBezTo>
                  <a:pt x="273" y="85"/>
                  <a:pt x="270" y="85"/>
                  <a:pt x="269" y="82"/>
                </a:cubicBezTo>
                <a:cubicBezTo>
                  <a:pt x="266" y="77"/>
                  <a:pt x="269" y="66"/>
                  <a:pt x="271" y="61"/>
                </a:cubicBezTo>
                <a:cubicBezTo>
                  <a:pt x="272" y="58"/>
                  <a:pt x="274" y="51"/>
                  <a:pt x="273" y="47"/>
                </a:cubicBezTo>
                <a:cubicBezTo>
                  <a:pt x="273" y="45"/>
                  <a:pt x="270" y="43"/>
                  <a:pt x="268" y="41"/>
                </a:cubicBezTo>
                <a:cubicBezTo>
                  <a:pt x="267" y="39"/>
                  <a:pt x="263" y="34"/>
                  <a:pt x="260" y="29"/>
                </a:cubicBezTo>
                <a:cubicBezTo>
                  <a:pt x="276" y="36"/>
                  <a:pt x="291" y="45"/>
                  <a:pt x="304" y="56"/>
                </a:cubicBezTo>
                <a:cubicBezTo>
                  <a:pt x="307" y="59"/>
                  <a:pt x="312" y="58"/>
                  <a:pt x="315" y="55"/>
                </a:cubicBezTo>
                <a:cubicBezTo>
                  <a:pt x="318" y="51"/>
                  <a:pt x="317" y="46"/>
                  <a:pt x="314" y="44"/>
                </a:cubicBezTo>
                <a:cubicBezTo>
                  <a:pt x="314" y="44"/>
                  <a:pt x="314" y="44"/>
                  <a:pt x="314" y="44"/>
                </a:cubicBezTo>
                <a:cubicBezTo>
                  <a:pt x="281" y="16"/>
                  <a:pt x="238" y="0"/>
                  <a:pt x="192" y="0"/>
                </a:cubicBez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5"/>
                  <a:pt x="192" y="385"/>
                </a:cubicBezTo>
                <a:cubicBezTo>
                  <a:pt x="299" y="385"/>
                  <a:pt x="385" y="299"/>
                  <a:pt x="385" y="193"/>
                </a:cubicBezTo>
                <a:cubicBezTo>
                  <a:pt x="385" y="145"/>
                  <a:pt x="367" y="101"/>
                  <a:pt x="339" y="68"/>
                </a:cubicBezTo>
                <a:close/>
                <a:moveTo>
                  <a:pt x="340" y="133"/>
                </a:moveTo>
                <a:cubicBezTo>
                  <a:pt x="338" y="133"/>
                  <a:pt x="331" y="130"/>
                  <a:pt x="331" y="128"/>
                </a:cubicBezTo>
                <a:cubicBezTo>
                  <a:pt x="331" y="125"/>
                  <a:pt x="337" y="121"/>
                  <a:pt x="338" y="118"/>
                </a:cubicBezTo>
                <a:cubicBezTo>
                  <a:pt x="339" y="117"/>
                  <a:pt x="338" y="115"/>
                  <a:pt x="339" y="114"/>
                </a:cubicBezTo>
                <a:cubicBezTo>
                  <a:pt x="340" y="113"/>
                  <a:pt x="342" y="113"/>
                  <a:pt x="343" y="112"/>
                </a:cubicBezTo>
                <a:cubicBezTo>
                  <a:pt x="344" y="110"/>
                  <a:pt x="344" y="106"/>
                  <a:pt x="344" y="103"/>
                </a:cubicBezTo>
                <a:cubicBezTo>
                  <a:pt x="348" y="109"/>
                  <a:pt x="351" y="115"/>
                  <a:pt x="354" y="121"/>
                </a:cubicBezTo>
                <a:cubicBezTo>
                  <a:pt x="350" y="127"/>
                  <a:pt x="345" y="133"/>
                  <a:pt x="340" y="133"/>
                </a:cubicBezTo>
                <a:close/>
                <a:moveTo>
                  <a:pt x="169" y="306"/>
                </a:moveTo>
                <a:cubicBezTo>
                  <a:pt x="168" y="315"/>
                  <a:pt x="163" y="323"/>
                  <a:pt x="161" y="331"/>
                </a:cubicBezTo>
                <a:cubicBezTo>
                  <a:pt x="159" y="337"/>
                  <a:pt x="158" y="340"/>
                  <a:pt x="161" y="345"/>
                </a:cubicBezTo>
                <a:cubicBezTo>
                  <a:pt x="165" y="352"/>
                  <a:pt x="164" y="354"/>
                  <a:pt x="163" y="361"/>
                </a:cubicBezTo>
                <a:cubicBezTo>
                  <a:pt x="162" y="362"/>
                  <a:pt x="162" y="364"/>
                  <a:pt x="162" y="367"/>
                </a:cubicBezTo>
                <a:cubicBezTo>
                  <a:pt x="125" y="360"/>
                  <a:pt x="93" y="343"/>
                  <a:pt x="67" y="317"/>
                </a:cubicBezTo>
                <a:cubicBezTo>
                  <a:pt x="35" y="285"/>
                  <a:pt x="16" y="241"/>
                  <a:pt x="16" y="193"/>
                </a:cubicBezTo>
                <a:cubicBezTo>
                  <a:pt x="16" y="165"/>
                  <a:pt x="22" y="138"/>
                  <a:pt x="34" y="115"/>
                </a:cubicBezTo>
                <a:cubicBezTo>
                  <a:pt x="37" y="120"/>
                  <a:pt x="41" y="126"/>
                  <a:pt x="42" y="128"/>
                </a:cubicBezTo>
                <a:cubicBezTo>
                  <a:pt x="44" y="135"/>
                  <a:pt x="49" y="140"/>
                  <a:pt x="53" y="145"/>
                </a:cubicBezTo>
                <a:cubicBezTo>
                  <a:pt x="59" y="150"/>
                  <a:pt x="70" y="156"/>
                  <a:pt x="72" y="163"/>
                </a:cubicBezTo>
                <a:cubicBezTo>
                  <a:pt x="73" y="166"/>
                  <a:pt x="72" y="168"/>
                  <a:pt x="72" y="171"/>
                </a:cubicBezTo>
                <a:cubicBezTo>
                  <a:pt x="71" y="174"/>
                  <a:pt x="72" y="178"/>
                  <a:pt x="72" y="182"/>
                </a:cubicBezTo>
                <a:cubicBezTo>
                  <a:pt x="73" y="187"/>
                  <a:pt x="74" y="192"/>
                  <a:pt x="75" y="197"/>
                </a:cubicBezTo>
                <a:cubicBezTo>
                  <a:pt x="78" y="214"/>
                  <a:pt x="99" y="220"/>
                  <a:pt x="111" y="229"/>
                </a:cubicBezTo>
                <a:cubicBezTo>
                  <a:pt x="115" y="231"/>
                  <a:pt x="119" y="233"/>
                  <a:pt x="123" y="235"/>
                </a:cubicBezTo>
                <a:cubicBezTo>
                  <a:pt x="127" y="238"/>
                  <a:pt x="130" y="241"/>
                  <a:pt x="135" y="243"/>
                </a:cubicBezTo>
                <a:cubicBezTo>
                  <a:pt x="141" y="245"/>
                  <a:pt x="145" y="246"/>
                  <a:pt x="150" y="250"/>
                </a:cubicBezTo>
                <a:cubicBezTo>
                  <a:pt x="151" y="251"/>
                  <a:pt x="154" y="253"/>
                  <a:pt x="156" y="255"/>
                </a:cubicBezTo>
                <a:cubicBezTo>
                  <a:pt x="155" y="256"/>
                  <a:pt x="154" y="257"/>
                  <a:pt x="153" y="259"/>
                </a:cubicBezTo>
                <a:cubicBezTo>
                  <a:pt x="151" y="261"/>
                  <a:pt x="151" y="263"/>
                  <a:pt x="151" y="267"/>
                </a:cubicBezTo>
                <a:cubicBezTo>
                  <a:pt x="151" y="268"/>
                  <a:pt x="151" y="269"/>
                  <a:pt x="151" y="270"/>
                </a:cubicBezTo>
                <a:cubicBezTo>
                  <a:pt x="151" y="271"/>
                  <a:pt x="149" y="272"/>
                  <a:pt x="149" y="273"/>
                </a:cubicBezTo>
                <a:cubicBezTo>
                  <a:pt x="148" y="280"/>
                  <a:pt x="158" y="285"/>
                  <a:pt x="162" y="289"/>
                </a:cubicBezTo>
                <a:cubicBezTo>
                  <a:pt x="168" y="293"/>
                  <a:pt x="170" y="299"/>
                  <a:pt x="169" y="30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0" name="Rektangel 16"/>
          <p:cNvSpPr>
            <a:spLocks noChangeArrowheads="1"/>
          </p:cNvSpPr>
          <p:nvPr/>
        </p:nvSpPr>
        <p:spPr bwMode="auto">
          <a:xfrm>
            <a:off x="7372424" y="5570728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Global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272" y="908720"/>
            <a:ext cx="854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5G Mobile Network Expected  Performance</a:t>
            </a:r>
          </a:p>
        </p:txBody>
      </p:sp>
    </p:spTree>
    <p:extLst>
      <p:ext uri="{BB962C8B-B14F-4D97-AF65-F5344CB8AC3E}">
        <p14:creationId xmlns:p14="http://schemas.microsoft.com/office/powerpoint/2010/main" val="55117980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5CDB6-BB0F-864E-B13D-B5386BF3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Back in the day…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49D1A0-0019-3D47-93D2-6209BAEFC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412" y="1981200"/>
            <a:ext cx="6266288" cy="411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86EFE0-2819-A246-87DE-9AF3A9B46C7C}"/>
              </a:ext>
            </a:extLst>
          </p:cNvPr>
          <p:cNvSpPr/>
          <p:nvPr/>
        </p:nvSpPr>
        <p:spPr bwMode="auto">
          <a:xfrm>
            <a:off x="4499992" y="1835696"/>
            <a:ext cx="3744416" cy="46176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0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410FC-B432-2044-B889-12E32232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Flexibility: Virtualization</a:t>
            </a:r>
          </a:p>
        </p:txBody>
      </p:sp>
      <p:pic>
        <p:nvPicPr>
          <p:cNvPr id="3074" name="Picture 2" descr="Network Functions Virtualization – A Shining Star for 5G">
            <a:extLst>
              <a:ext uri="{FF2B5EF4-FFF2-40B4-BE49-F238E27FC236}">
                <a16:creationId xmlns:a16="http://schemas.microsoft.com/office/drawing/2014/main" id="{73CBFF49-888C-BC40-BB94-0F7B68CC42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58886"/>
            <a:ext cx="8218487" cy="395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87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2E5B3-3D9E-1E45-B4F1-2CEB04AB2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4098" name="Picture 2" descr="5G Networks Diagram">
            <a:extLst>
              <a:ext uri="{FF2B5EF4-FFF2-40B4-BE49-F238E27FC236}">
                <a16:creationId xmlns:a16="http://schemas.microsoft.com/office/drawing/2014/main" id="{B80A2DF0-AC7B-334C-9EA4-5CCBE2407C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908720"/>
            <a:ext cx="8712968" cy="572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119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9E26CD-8DB1-3D48-8CFA-3B7D42859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530814"/>
            <a:ext cx="8424936" cy="499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894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23654-32FC-A04B-BEF0-944C4260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Slicing for diverse requirements</a:t>
            </a:r>
          </a:p>
        </p:txBody>
      </p:sp>
      <p:pic>
        <p:nvPicPr>
          <p:cNvPr id="5122" name="Picture 2" descr="Building 5G: Network Slicing">
            <a:extLst>
              <a:ext uri="{FF2B5EF4-FFF2-40B4-BE49-F238E27FC236}">
                <a16:creationId xmlns:a16="http://schemas.microsoft.com/office/drawing/2014/main" id="{F3C67225-3BD7-884E-83CC-755D9C8B23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5695"/>
            <a:ext cx="8219256" cy="505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7734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6D611-5FA3-1C47-959A-EEF03BA8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Capacity Enhancements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9816D3-F1B7-1945-8394-52240E84D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231" y="1628800"/>
            <a:ext cx="8218487" cy="259696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EB667-562D-3143-B341-B11622DB8DAF}"/>
              </a:ext>
            </a:extLst>
          </p:cNvPr>
          <p:cNvSpPr txBox="1"/>
          <p:nvPr/>
        </p:nvSpPr>
        <p:spPr>
          <a:xfrm>
            <a:off x="683569" y="4365105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Small cells,</a:t>
            </a:r>
          </a:p>
          <a:p>
            <a:r>
              <a:rPr lang="en-GB" dirty="0"/>
              <a:t>Relays, mobile</a:t>
            </a:r>
          </a:p>
          <a:p>
            <a:r>
              <a:rPr lang="en-GB" dirty="0"/>
              <a:t>Relays and</a:t>
            </a:r>
          </a:p>
          <a:p>
            <a:r>
              <a:rPr lang="en-GB" dirty="0"/>
              <a:t>Drones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6BC94-9CD0-894E-BCC8-5725DC69BAB0}"/>
              </a:ext>
            </a:extLst>
          </p:cNvPr>
          <p:cNvSpPr txBox="1"/>
          <p:nvPr/>
        </p:nvSpPr>
        <p:spPr>
          <a:xfrm>
            <a:off x="3275856" y="4509120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new spectrum @ higher frequencies (above 6 GHz)</a:t>
            </a:r>
          </a:p>
          <a:p>
            <a:endParaRPr lang="en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67A3F4-1374-0743-BB3E-011924027929}"/>
              </a:ext>
            </a:extLst>
          </p:cNvPr>
          <p:cNvSpPr txBox="1"/>
          <p:nvPr/>
        </p:nvSpPr>
        <p:spPr>
          <a:xfrm>
            <a:off x="6444208" y="4653136"/>
            <a:ext cx="2242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Massive MIMO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Spectrum sharing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6155737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" y="2026449"/>
            <a:ext cx="8010659" cy="4442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B528CFC-F763-8A42-BE6E-D8CB38E3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 Bands and its impact on Cell  size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049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1B26B-F2A4-C84E-BFCB-72F738D56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Visible Light Communications</a:t>
            </a:r>
          </a:p>
        </p:txBody>
      </p:sp>
      <p:pic>
        <p:nvPicPr>
          <p:cNvPr id="1026" name="Picture 2" descr="ATTRACT featured stories: Visible light communication for indoor monitoring  (VLADIMIR) - ATTRACT Project">
            <a:extLst>
              <a:ext uri="{FF2B5EF4-FFF2-40B4-BE49-F238E27FC236}">
                <a16:creationId xmlns:a16="http://schemas.microsoft.com/office/drawing/2014/main" id="{86C4A81D-149C-0E46-BAE8-344172986F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5" y="2245374"/>
            <a:ext cx="10666425" cy="377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A90A8-BA66-8443-A6C0-87369398F668}"/>
              </a:ext>
            </a:extLst>
          </p:cNvPr>
          <p:cNvSpPr/>
          <p:nvPr/>
        </p:nvSpPr>
        <p:spPr>
          <a:xfrm>
            <a:off x="251520" y="6381328"/>
            <a:ext cx="6696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O" sz="1600" dirty="0"/>
              <a:t>https://attract-eu.com/showroom/project/vladimir/</a:t>
            </a:r>
          </a:p>
        </p:txBody>
      </p:sp>
    </p:spTree>
    <p:extLst>
      <p:ext uri="{BB962C8B-B14F-4D97-AF65-F5344CB8AC3E}">
        <p14:creationId xmlns:p14="http://schemas.microsoft.com/office/powerpoint/2010/main" val="14303031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813F9-E2D8-3247-BB46-40A92F7D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1410917"/>
            <a:ext cx="8218487" cy="40361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9DD9D0-F9C3-4C4D-92BA-7A20BC57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Millimeter </a:t>
            </a:r>
            <a:r>
              <a:rPr lang="nb-NO" dirty="0" err="1"/>
              <a:t>Wave</a:t>
            </a:r>
            <a:r>
              <a:rPr lang="nb-NO" dirty="0"/>
              <a:t> Massive MIMO</a:t>
            </a:r>
            <a:endParaRPr lang="en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2EDF26-F73F-5549-8118-8631F85E7A6E}"/>
              </a:ext>
            </a:extLst>
          </p:cNvPr>
          <p:cNvSpPr/>
          <p:nvPr/>
        </p:nvSpPr>
        <p:spPr>
          <a:xfrm>
            <a:off x="251520" y="5780782"/>
            <a:ext cx="8218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B. Yang, Z. Yu, Y. Dong, J. Zhou and W. Hong, "Compact Tapered Slot Antenna Array for 5G </a:t>
            </a:r>
            <a:r>
              <a:rPr lang="en-GB" sz="1600" dirty="0" err="1">
                <a:latin typeface="Helvetica" pitchFamily="2" charset="0"/>
              </a:rPr>
              <a:t>Millimeter</a:t>
            </a:r>
            <a:r>
              <a:rPr lang="en-GB" sz="1600" dirty="0">
                <a:latin typeface="Helvetica" pitchFamily="2" charset="0"/>
              </a:rPr>
              <a:t>-Wave Massive MIMO Systems," in IEEE Transactions on Antennas and Propagation, vol. 65, no. 12, pp. 6721–6727, Dec. 2017.</a:t>
            </a:r>
            <a:endParaRPr lang="en-GB" sz="1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923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C0DFC-CE74-BF44-839F-30D5611C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Multi-User MIMO Beamforming</a:t>
            </a:r>
            <a:endParaRPr lang="en-NO" dirty="0"/>
          </a:p>
        </p:txBody>
      </p:sp>
      <p:pic>
        <p:nvPicPr>
          <p:cNvPr id="5122" name="Picture 2" descr="Exploring the Future of 5G | 2018-11-19 | Microwave Journal">
            <a:extLst>
              <a:ext uri="{FF2B5EF4-FFF2-40B4-BE49-F238E27FC236}">
                <a16:creationId xmlns:a16="http://schemas.microsoft.com/office/drawing/2014/main" id="{76AC4A66-E29C-2747-953A-3021864031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81" y="1981200"/>
            <a:ext cx="668655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9977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166F-DA95-8E48-BE16-B4FC33BD7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Spectrum Sharing: Multi-connectivity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680C95-73C9-1D46-B773-E3D9E43B4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446414"/>
            <a:ext cx="8218487" cy="3184371"/>
          </a:xfrm>
        </p:spPr>
      </p:pic>
    </p:spTree>
    <p:extLst>
      <p:ext uri="{BB962C8B-B14F-4D97-AF65-F5344CB8AC3E}">
        <p14:creationId xmlns:p14="http://schemas.microsoft.com/office/powerpoint/2010/main" val="3753499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4EB7-EC2E-3D43-BB43-195FA5161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Ultra high reliability and Low Latency</a:t>
            </a:r>
          </a:p>
        </p:txBody>
      </p:sp>
      <p:pic>
        <p:nvPicPr>
          <p:cNvPr id="4098" name="Picture 2" descr="Applied Sciences | Free Full-Text | Comparative Analysis of 5G Mobile  Communication Network Architectures | HTML">
            <a:extLst>
              <a:ext uri="{FF2B5EF4-FFF2-40B4-BE49-F238E27FC236}">
                <a16:creationId xmlns:a16="http://schemas.microsoft.com/office/drawing/2014/main" id="{482BB2DA-5B44-F54B-A3BF-8A78A70F4F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35696"/>
            <a:ext cx="7373912" cy="46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963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375424" y="994856"/>
            <a:ext cx="8219256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From 4G to 5G Transition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4" y="2279197"/>
            <a:ext cx="637701" cy="5936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4" y="4878603"/>
            <a:ext cx="637701" cy="593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0233" y="2878251"/>
            <a:ext cx="535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4G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9820" y="5478627"/>
            <a:ext cx="535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5G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1" y="3644445"/>
            <a:ext cx="293727" cy="43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n 9"/>
          <p:cNvSpPr/>
          <p:nvPr/>
        </p:nvSpPr>
        <p:spPr>
          <a:xfrm>
            <a:off x="5155569" y="2334108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1" name="TextBox 10"/>
          <p:cNvSpPr txBox="1"/>
          <p:nvPr/>
        </p:nvSpPr>
        <p:spPr>
          <a:xfrm>
            <a:off x="5137307" y="2508240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EPC</a:t>
            </a:r>
          </a:p>
        </p:txBody>
      </p:sp>
      <p:sp>
        <p:nvSpPr>
          <p:cNvPr id="12" name="Can 11"/>
          <p:cNvSpPr/>
          <p:nvPr/>
        </p:nvSpPr>
        <p:spPr>
          <a:xfrm>
            <a:off x="5155570" y="4927077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" name="TextBox 12"/>
          <p:cNvSpPr txBox="1"/>
          <p:nvPr/>
        </p:nvSpPr>
        <p:spPr>
          <a:xfrm>
            <a:off x="5067057" y="5098174"/>
            <a:ext cx="774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5G-CN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1694844" y="3128689"/>
            <a:ext cx="17472" cy="14560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106600" y="3128689"/>
            <a:ext cx="605717" cy="5707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694844" y="2755941"/>
            <a:ext cx="530002" cy="5183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 rot="21000000">
            <a:off x="1191656" y="4000507"/>
            <a:ext cx="943521" cy="1118247"/>
            <a:chOff x="822481" y="2927632"/>
            <a:chExt cx="943521" cy="1118247"/>
          </a:xfrm>
        </p:grpSpPr>
        <p:cxnSp>
          <p:nvCxnSpPr>
            <p:cNvPr id="25" name="Straight Connector 24"/>
            <p:cNvCxnSpPr/>
            <p:nvPr/>
          </p:nvCxnSpPr>
          <p:spPr>
            <a:xfrm rot="5400000" flipV="1">
              <a:off x="1177757" y="3457635"/>
              <a:ext cx="605717" cy="570772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 flipH="1">
              <a:off x="1259296" y="3376095"/>
              <a:ext cx="17472" cy="145606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 flipV="1">
              <a:off x="816657" y="2933456"/>
              <a:ext cx="530002" cy="51835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>
            <a:stCxn id="6" idx="0"/>
            <a:endCxn id="7" idx="2"/>
          </p:cNvCxnSpPr>
          <p:nvPr/>
        </p:nvCxnSpPr>
        <p:spPr>
          <a:xfrm flipV="1">
            <a:off x="2777734" y="3278361"/>
            <a:ext cx="412" cy="160024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3"/>
          </p:cNvCxnSpPr>
          <p:nvPr/>
        </p:nvCxnSpPr>
        <p:spPr>
          <a:xfrm>
            <a:off x="3096584" y="2576003"/>
            <a:ext cx="197047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045646" y="2962497"/>
            <a:ext cx="2109922" cy="19645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088174" y="5180980"/>
            <a:ext cx="1970472" cy="0"/>
          </a:xfrm>
          <a:prstGeom prst="line">
            <a:avLst/>
          </a:prstGeom>
          <a:ln>
            <a:solidFill>
              <a:srgbClr val="125A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096584" y="2508062"/>
            <a:ext cx="1970472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873519" y="1735631"/>
            <a:ext cx="30294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1800" u="sng" dirty="0">
                <a:solidFill>
                  <a:schemeClr val="accent5">
                    <a:lumMod val="50000"/>
                  </a:schemeClr>
                </a:solidFill>
              </a:rPr>
              <a:t>Today – 4G Access</a:t>
            </a:r>
          </a:p>
          <a:p>
            <a:pPr eaLnBrk="0" latinLnBrk="0" hangingPunct="0"/>
            <a:r>
              <a:rPr lang="en-GB" sz="1800" dirty="0">
                <a:solidFill>
                  <a:schemeClr val="accent5">
                    <a:lumMod val="50000"/>
                  </a:schemeClr>
                </a:solidFill>
              </a:rPr>
              <a:t>Device attaches to LTE/4G radio and Evolved Packet Core (EPC)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/>
              <a:t>Early 5G – Non-Standalone </a:t>
            </a:r>
            <a:endParaRPr lang="en-GB" sz="1800" dirty="0"/>
          </a:p>
          <a:p>
            <a:pPr eaLnBrk="0" latinLnBrk="0" hangingPunct="0"/>
            <a:r>
              <a:rPr lang="en-GB" sz="1800" dirty="0"/>
              <a:t>Device attaches to 5G-NR, which routes either via 4G Base Station to EPC, or direct to EPC</a:t>
            </a:r>
          </a:p>
          <a:p>
            <a:pPr eaLnBrk="0" latinLnBrk="0" hangingPunct="0"/>
            <a:r>
              <a:rPr lang="en-GB" sz="1800" dirty="0"/>
              <a:t>4G acts as control plane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>
                <a:solidFill>
                  <a:srgbClr val="125ACB"/>
                </a:solidFill>
              </a:rPr>
              <a:t>5G Standalone</a:t>
            </a:r>
          </a:p>
          <a:p>
            <a:pPr eaLnBrk="0" latinLnBrk="0" hangingPunct="0"/>
            <a:r>
              <a:rPr lang="en-GB" sz="1800" dirty="0">
                <a:solidFill>
                  <a:srgbClr val="125ACB"/>
                </a:solidFill>
              </a:rPr>
              <a:t>Device attaches to 5G-NR and 5G Core Network.</a:t>
            </a:r>
          </a:p>
        </p:txBody>
      </p:sp>
    </p:spTree>
    <p:extLst>
      <p:ext uri="{BB962C8B-B14F-4D97-AF65-F5344CB8AC3E}">
        <p14:creationId xmlns:p14="http://schemas.microsoft.com/office/powerpoint/2010/main" val="2503325453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6207</TotalTime>
  <Words>1069</Words>
  <Application>Microsoft Macintosh PowerPoint</Application>
  <PresentationFormat>On-screen Show (4:3)</PresentationFormat>
  <Paragraphs>177</Paragraphs>
  <Slides>36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Calibri</vt:lpstr>
      <vt:lpstr>Eurostile</vt:lpstr>
      <vt:lpstr>Helvetica</vt:lpstr>
      <vt:lpstr>Helvetica Neue</vt:lpstr>
      <vt:lpstr>Helvetica Neue Medium</vt:lpstr>
      <vt:lpstr>Times New Roman</vt:lpstr>
      <vt:lpstr>ifi-nd</vt:lpstr>
      <vt:lpstr>Department of Informatics Networks and Distributed Systems (ND) group</vt:lpstr>
      <vt:lpstr>Outline</vt:lpstr>
      <vt:lpstr>Growth in the number of connected devices</vt:lpstr>
      <vt:lpstr>PowerPoint Presentation</vt:lpstr>
      <vt:lpstr>Key Challenges for Massive IoT</vt:lpstr>
      <vt:lpstr>Low Power Wide Area Networks (LPWAN)</vt:lpstr>
      <vt:lpstr>What is LORAWAN?</vt:lpstr>
      <vt:lpstr>LoRaWAN Architecture</vt:lpstr>
      <vt:lpstr>LoRaWAN Specification</vt:lpstr>
      <vt:lpstr>Adaptive Data Rate (ADR)</vt:lpstr>
      <vt:lpstr>LORAWAN Network Coverage</vt:lpstr>
      <vt:lpstr>What is NB-IoT?</vt:lpstr>
      <vt:lpstr>NB-IoT Specification</vt:lpstr>
      <vt:lpstr>NB-IoT Coverage</vt:lpstr>
      <vt:lpstr>NB-IoT Power Savings</vt:lpstr>
      <vt:lpstr>NB-IoT Power Savings</vt:lpstr>
      <vt:lpstr>NB-IoT Deployment</vt:lpstr>
      <vt:lpstr>LORAWAN vs NB-IoT</vt:lpstr>
      <vt:lpstr>Overall LORAWAN vs NB-IoT</vt:lpstr>
      <vt:lpstr>Outline</vt:lpstr>
      <vt:lpstr>What is 5G?</vt:lpstr>
      <vt:lpstr>Different requirements for 5G applications and services </vt:lpstr>
      <vt:lpstr>PowerPoint Presentation</vt:lpstr>
      <vt:lpstr>Back in the day…</vt:lpstr>
      <vt:lpstr>Network Flexibility: Virtualization</vt:lpstr>
      <vt:lpstr>PowerPoint Presentation</vt:lpstr>
      <vt:lpstr>PowerPoint Presentation</vt:lpstr>
      <vt:lpstr>Network Slicing for diverse requirements</vt:lpstr>
      <vt:lpstr>Capacity Enhancements</vt:lpstr>
      <vt:lpstr>5G  Bands and its impact on Cell  size</vt:lpstr>
      <vt:lpstr>Visible Light Communications</vt:lpstr>
      <vt:lpstr>Millimeter Wave Massive MIMO</vt:lpstr>
      <vt:lpstr>Multi-User MIMO Beamforming</vt:lpstr>
      <vt:lpstr>Spectrum Sharing: Multi-connectivity</vt:lpstr>
      <vt:lpstr>Ultra high reliability and Low Latency</vt:lpstr>
      <vt:lpstr>PowerPoint Presentation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Özgü Alay Erduran</cp:lastModifiedBy>
  <cp:revision>350</cp:revision>
  <cp:lastPrinted>2011-08-15T11:15:31Z</cp:lastPrinted>
  <dcterms:created xsi:type="dcterms:W3CDTF">2011-02-18T08:40:46Z</dcterms:created>
  <dcterms:modified xsi:type="dcterms:W3CDTF">2024-10-16T08:06:03Z</dcterms:modified>
</cp:coreProperties>
</file>