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7"/>
  </p:notesMasterIdLst>
  <p:handoutMasterIdLst>
    <p:handoutMasterId r:id="rId48"/>
  </p:handoutMasterIdLst>
  <p:sldIdLst>
    <p:sldId id="261" r:id="rId2"/>
    <p:sldId id="375" r:id="rId3"/>
    <p:sldId id="393" r:id="rId4"/>
    <p:sldId id="430" r:id="rId5"/>
    <p:sldId id="392" r:id="rId6"/>
    <p:sldId id="394" r:id="rId7"/>
    <p:sldId id="395" r:id="rId8"/>
    <p:sldId id="396" r:id="rId9"/>
    <p:sldId id="397" r:id="rId10"/>
    <p:sldId id="398" r:id="rId11"/>
    <p:sldId id="399" r:id="rId12"/>
    <p:sldId id="400" r:id="rId13"/>
    <p:sldId id="401" r:id="rId14"/>
    <p:sldId id="402" r:id="rId15"/>
    <p:sldId id="403" r:id="rId16"/>
    <p:sldId id="416" r:id="rId17"/>
    <p:sldId id="417" r:id="rId18"/>
    <p:sldId id="429" r:id="rId19"/>
    <p:sldId id="409" r:id="rId20"/>
    <p:sldId id="410" r:id="rId21"/>
    <p:sldId id="411" r:id="rId22"/>
    <p:sldId id="413" r:id="rId23"/>
    <p:sldId id="414" r:id="rId24"/>
    <p:sldId id="415" r:id="rId25"/>
    <p:sldId id="406" r:id="rId26"/>
    <p:sldId id="407" r:id="rId27"/>
    <p:sldId id="408" r:id="rId28"/>
    <p:sldId id="424" r:id="rId29"/>
    <p:sldId id="420" r:id="rId30"/>
    <p:sldId id="421" r:id="rId31"/>
    <p:sldId id="422" r:id="rId32"/>
    <p:sldId id="423" r:id="rId33"/>
    <p:sldId id="425" r:id="rId34"/>
    <p:sldId id="295" r:id="rId35"/>
    <p:sldId id="296" r:id="rId36"/>
    <p:sldId id="297" r:id="rId37"/>
    <p:sldId id="298" r:id="rId38"/>
    <p:sldId id="304" r:id="rId39"/>
    <p:sldId id="426" r:id="rId40"/>
    <p:sldId id="418" r:id="rId41"/>
    <p:sldId id="419" r:id="rId42"/>
    <p:sldId id="431" r:id="rId43"/>
    <p:sldId id="427" r:id="rId44"/>
    <p:sldId id="428" r:id="rId45"/>
    <p:sldId id="359" r:id="rId46"/>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760"/>
    <p:restoredTop sz="88569"/>
  </p:normalViewPr>
  <p:slideViewPr>
    <p:cSldViewPr>
      <p:cViewPr varScale="1">
        <p:scale>
          <a:sx n="169" d="100"/>
          <a:sy n="169" d="100"/>
        </p:scale>
        <p:origin x="3472" y="176"/>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19.08.2025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19.08.2025</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49720FE-4332-8D49-8D15-0BDF50651DB8}" type="slidenum">
              <a:rPr lang="en-US">
                <a:solidFill>
                  <a:srgbClr val="000000"/>
                </a:solidFill>
              </a:rPr>
              <a:pPr>
                <a:defRPr/>
              </a:pPr>
              <a:t>7</a:t>
            </a:fld>
            <a:endParaRPr lang="en-US">
              <a:solidFill>
                <a:srgbClr val="000000"/>
              </a:solidFill>
            </a:endParaRPr>
          </a:p>
        </p:txBody>
      </p:sp>
      <p:sp>
        <p:nvSpPr>
          <p:cNvPr id="942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4211"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DFE0B57-E2D0-FA42-8F1E-B8B772832542}" type="slidenum">
              <a:rPr lang="en-US">
                <a:solidFill>
                  <a:srgbClr val="000000"/>
                </a:solidFill>
              </a:rPr>
              <a:pPr>
                <a:defRPr/>
              </a:pPr>
              <a:t>8</a:t>
            </a:fld>
            <a:endParaRPr lang="en-US">
              <a:solidFill>
                <a:srgbClr val="000000"/>
              </a:solidFill>
            </a:endParaRPr>
          </a:p>
        </p:txBody>
      </p:sp>
      <p:sp>
        <p:nvSpPr>
          <p:cNvPr id="189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89443" name="Rectangle 3"/>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fld id="{D050939A-0D52-AE47-935E-79B1F2622729}" type="slidenum">
              <a:rPr lang="en-US">
                <a:solidFill>
                  <a:srgbClr val="000000"/>
                </a:solidFill>
                <a:latin typeface="Arial" charset="0"/>
              </a:rPr>
              <a:pPr/>
              <a:t>16</a:t>
            </a:fld>
            <a:endParaRPr lang="en-US">
              <a:solidFill>
                <a:srgbClr val="000000"/>
              </a:solidFill>
              <a:latin typeface="Arial" charset="0"/>
            </a:endParaRPr>
          </a:p>
        </p:txBody>
      </p:sp>
      <p:sp>
        <p:nvSpPr>
          <p:cNvPr id="194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r" eaLnBrk="1" hangingPunct="1"/>
            <a:fld id="{F9B53E4D-36AC-F544-9BC1-D80B12256C75}" type="slidenum">
              <a:rPr lang="en-US">
                <a:solidFill>
                  <a:srgbClr val="000000"/>
                </a:solidFill>
                <a:latin typeface="Times New Roman" charset="0"/>
              </a:rPr>
              <a:pPr algn="r" eaLnBrk="1" hangingPunct="1"/>
              <a:t>16</a:t>
            </a:fld>
            <a:endParaRPr lang="en-US">
              <a:solidFill>
                <a:srgbClr val="000000"/>
              </a:solidFill>
              <a:latin typeface="Times New Roman" charset="0"/>
            </a:endParaRPr>
          </a:p>
        </p:txBody>
      </p:sp>
      <p:sp>
        <p:nvSpPr>
          <p:cNvPr id="9219"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xmlns="" val="1"/>
            </a:ext>
          </a:extLst>
        </p:spPr>
      </p:sp>
      <p:sp>
        <p:nvSpPr>
          <p:cNvPr id="19460" name="Rectangle 3"/>
          <p:cNvSpPr>
            <a:spLocks noGrp="1" noChangeArrowheads="1"/>
          </p:cNvSpPr>
          <p:nvPr>
            <p:ph type="body" idx="1"/>
          </p:nvPr>
        </p:nvSpPr>
        <p:spPr>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p>
        </p:txBody>
      </p:sp>
    </p:spTree>
    <p:extLst>
      <p:ext uri="{BB962C8B-B14F-4D97-AF65-F5344CB8AC3E}">
        <p14:creationId xmlns:p14="http://schemas.microsoft.com/office/powerpoint/2010/main" val="2874774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fld id="{D050939A-0D52-AE47-935E-79B1F2622729}" type="slidenum">
              <a:rPr lang="en-US">
                <a:solidFill>
                  <a:srgbClr val="000000"/>
                </a:solidFill>
                <a:latin typeface="Arial" charset="0"/>
              </a:rPr>
              <a:pPr/>
              <a:t>17</a:t>
            </a:fld>
            <a:endParaRPr lang="en-US">
              <a:solidFill>
                <a:srgbClr val="000000"/>
              </a:solidFill>
              <a:latin typeface="Arial" charset="0"/>
            </a:endParaRPr>
          </a:p>
        </p:txBody>
      </p:sp>
      <p:sp>
        <p:nvSpPr>
          <p:cNvPr id="194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r" eaLnBrk="1" hangingPunct="1"/>
            <a:fld id="{F9B53E4D-36AC-F544-9BC1-D80B12256C75}" type="slidenum">
              <a:rPr lang="en-US">
                <a:solidFill>
                  <a:srgbClr val="000000"/>
                </a:solidFill>
                <a:latin typeface="Times New Roman" charset="0"/>
              </a:rPr>
              <a:pPr algn="r" eaLnBrk="1" hangingPunct="1"/>
              <a:t>17</a:t>
            </a:fld>
            <a:endParaRPr lang="en-US">
              <a:solidFill>
                <a:srgbClr val="000000"/>
              </a:solidFill>
              <a:latin typeface="Times New Roman" charset="0"/>
            </a:endParaRPr>
          </a:p>
        </p:txBody>
      </p:sp>
      <p:sp>
        <p:nvSpPr>
          <p:cNvPr id="9219"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xmlns="" val="1"/>
            </a:ext>
          </a:extLst>
        </p:spPr>
      </p:sp>
      <p:sp>
        <p:nvSpPr>
          <p:cNvPr id="19460" name="Rectangle 3"/>
          <p:cNvSpPr>
            <a:spLocks noGrp="1" noChangeArrowheads="1"/>
          </p:cNvSpPr>
          <p:nvPr>
            <p:ph type="body" idx="1"/>
          </p:nvPr>
        </p:nvSpPr>
        <p:spPr>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p>
        </p:txBody>
      </p:sp>
    </p:spTree>
    <p:extLst>
      <p:ext uri="{BB962C8B-B14F-4D97-AF65-F5344CB8AC3E}">
        <p14:creationId xmlns:p14="http://schemas.microsoft.com/office/powerpoint/2010/main" val="2874774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5806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8132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8768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2278153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fld id="{D050939A-0D52-AE47-935E-79B1F2622729}" type="slidenum">
              <a:rPr lang="en-US">
                <a:solidFill>
                  <a:srgbClr val="000000"/>
                </a:solidFill>
                <a:latin typeface="Arial" charset="0"/>
              </a:rPr>
              <a:pPr/>
              <a:t>25</a:t>
            </a:fld>
            <a:endParaRPr lang="en-US">
              <a:solidFill>
                <a:srgbClr val="000000"/>
              </a:solidFill>
              <a:latin typeface="Arial" charset="0"/>
            </a:endParaRPr>
          </a:p>
        </p:txBody>
      </p:sp>
      <p:sp>
        <p:nvSpPr>
          <p:cNvPr id="194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r" eaLnBrk="1" hangingPunct="1"/>
            <a:fld id="{F9B53E4D-36AC-F544-9BC1-D80B12256C75}" type="slidenum">
              <a:rPr lang="en-US">
                <a:solidFill>
                  <a:srgbClr val="000000"/>
                </a:solidFill>
                <a:latin typeface="Times New Roman" charset="0"/>
              </a:rPr>
              <a:pPr algn="r" eaLnBrk="1" hangingPunct="1"/>
              <a:t>25</a:t>
            </a:fld>
            <a:endParaRPr lang="en-US">
              <a:solidFill>
                <a:srgbClr val="000000"/>
              </a:solidFill>
              <a:latin typeface="Times New Roman" charset="0"/>
            </a:endParaRPr>
          </a:p>
        </p:txBody>
      </p:sp>
      <p:sp>
        <p:nvSpPr>
          <p:cNvPr id="9219"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xmlns="" val="1"/>
            </a:ext>
          </a:extLst>
        </p:spPr>
      </p:sp>
      <p:sp>
        <p:nvSpPr>
          <p:cNvPr id="19460" name="Rectangle 3"/>
          <p:cNvSpPr>
            <a:spLocks noGrp="1" noChangeArrowheads="1"/>
          </p:cNvSpPr>
          <p:nvPr>
            <p:ph type="body" idx="1"/>
          </p:nvPr>
        </p:nvSpPr>
        <p:spPr>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p>
        </p:txBody>
      </p:sp>
    </p:spTree>
    <p:extLst>
      <p:ext uri="{BB962C8B-B14F-4D97-AF65-F5344CB8AC3E}">
        <p14:creationId xmlns:p14="http://schemas.microsoft.com/office/powerpoint/2010/main" val="2874774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fld id="{D050939A-0D52-AE47-935E-79B1F2622729}" type="slidenum">
              <a:rPr lang="en-US">
                <a:solidFill>
                  <a:srgbClr val="000000"/>
                </a:solidFill>
                <a:latin typeface="Arial" charset="0"/>
              </a:rPr>
              <a:pPr/>
              <a:t>26</a:t>
            </a:fld>
            <a:endParaRPr lang="en-US">
              <a:solidFill>
                <a:srgbClr val="000000"/>
              </a:solidFill>
              <a:latin typeface="Arial" charset="0"/>
            </a:endParaRPr>
          </a:p>
        </p:txBody>
      </p:sp>
      <p:sp>
        <p:nvSpPr>
          <p:cNvPr id="194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r" eaLnBrk="1" hangingPunct="1"/>
            <a:fld id="{F9B53E4D-36AC-F544-9BC1-D80B12256C75}" type="slidenum">
              <a:rPr lang="en-US">
                <a:solidFill>
                  <a:srgbClr val="000000"/>
                </a:solidFill>
                <a:latin typeface="Times New Roman" charset="0"/>
              </a:rPr>
              <a:pPr algn="r" eaLnBrk="1" hangingPunct="1"/>
              <a:t>26</a:t>
            </a:fld>
            <a:endParaRPr lang="en-US">
              <a:solidFill>
                <a:srgbClr val="000000"/>
              </a:solidFill>
              <a:latin typeface="Times New Roman" charset="0"/>
            </a:endParaRPr>
          </a:p>
        </p:txBody>
      </p:sp>
      <p:sp>
        <p:nvSpPr>
          <p:cNvPr id="9219"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xmlns="" val="1"/>
            </a:ext>
          </a:extLst>
        </p:spPr>
      </p:sp>
      <p:sp>
        <p:nvSpPr>
          <p:cNvPr id="19460" name="Rectangle 3"/>
          <p:cNvSpPr>
            <a:spLocks noGrp="1" noChangeArrowheads="1"/>
          </p:cNvSpPr>
          <p:nvPr>
            <p:ph type="body" idx="1"/>
          </p:nvPr>
        </p:nvSpPr>
        <p:spPr>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p>
        </p:txBody>
      </p:sp>
    </p:spTree>
    <p:extLst>
      <p:ext uri="{BB962C8B-B14F-4D97-AF65-F5344CB8AC3E}">
        <p14:creationId xmlns:p14="http://schemas.microsoft.com/office/powerpoint/2010/main" val="2874774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Tree>
    <p:extLst>
      <p:ext uri="{BB962C8B-B14F-4D97-AF65-F5344CB8AC3E}">
        <p14:creationId xmlns:p14="http://schemas.microsoft.com/office/powerpoint/2010/main" val="158321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fld id="{D050939A-0D52-AE47-935E-79B1F2622729}" type="slidenum">
              <a:rPr lang="en-US">
                <a:solidFill>
                  <a:srgbClr val="000000"/>
                </a:solidFill>
                <a:latin typeface="Arial" charset="0"/>
              </a:rPr>
              <a:pPr/>
              <a:t>28</a:t>
            </a:fld>
            <a:endParaRPr lang="en-US">
              <a:solidFill>
                <a:srgbClr val="000000"/>
              </a:solidFill>
              <a:latin typeface="Arial" charset="0"/>
            </a:endParaRPr>
          </a:p>
        </p:txBody>
      </p:sp>
      <p:sp>
        <p:nvSpPr>
          <p:cNvPr id="194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r" eaLnBrk="1" hangingPunct="1"/>
            <a:fld id="{F9B53E4D-36AC-F544-9BC1-D80B12256C75}" type="slidenum">
              <a:rPr lang="en-US">
                <a:solidFill>
                  <a:srgbClr val="000000"/>
                </a:solidFill>
                <a:latin typeface="Times New Roman" charset="0"/>
              </a:rPr>
              <a:pPr algn="r" eaLnBrk="1" hangingPunct="1"/>
              <a:t>28</a:t>
            </a:fld>
            <a:endParaRPr lang="en-US">
              <a:solidFill>
                <a:srgbClr val="000000"/>
              </a:solidFill>
              <a:latin typeface="Times New Roman" charset="0"/>
            </a:endParaRPr>
          </a:p>
        </p:txBody>
      </p:sp>
      <p:sp>
        <p:nvSpPr>
          <p:cNvPr id="9219"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xmlns="" val="1"/>
            </a:ext>
          </a:extLst>
        </p:spPr>
      </p:sp>
      <p:sp>
        <p:nvSpPr>
          <p:cNvPr id="19460" name="Rectangle 3"/>
          <p:cNvSpPr>
            <a:spLocks noGrp="1" noChangeArrowheads="1"/>
          </p:cNvSpPr>
          <p:nvPr>
            <p:ph type="body" idx="1"/>
          </p:nvPr>
        </p:nvSpPr>
        <p:spPr>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p>
        </p:txBody>
      </p:sp>
    </p:spTree>
    <p:extLst>
      <p:ext uri="{BB962C8B-B14F-4D97-AF65-F5344CB8AC3E}">
        <p14:creationId xmlns:p14="http://schemas.microsoft.com/office/powerpoint/2010/main" val="2874774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first</a:t>
            </a:r>
            <a:r>
              <a:rPr lang="en-US" baseline="0" dirty="0"/>
              <a:t> thing you notice about the routing tables?</a:t>
            </a:r>
          </a:p>
          <a:p>
            <a:r>
              <a:rPr lang="en-US" baseline="0" dirty="0"/>
              <a:t>They are much shorter. Previously we need 22 addresses, now we need 8.  The more wires terminating on each node the more addresses we will need for interface addressing.</a:t>
            </a:r>
          </a:p>
          <a:p>
            <a:r>
              <a:rPr lang="en-US" baseline="0" dirty="0"/>
              <a:t>Remember point to point wires don</a:t>
            </a:r>
            <a:r>
              <a:rPr lang="fr-FR" baseline="0" dirty="0"/>
              <a:t>’</a:t>
            </a:r>
            <a:r>
              <a:rPr lang="en-US" baseline="0" dirty="0"/>
              <a:t>t need addresses so we can use local identifiers at each node to identify which wire we are sending it on.  They don’t have to be unique.</a:t>
            </a:r>
          </a:p>
          <a:p>
            <a:endParaRPr lang="en-US" baseline="0" dirty="0"/>
          </a:p>
          <a:p>
            <a:r>
              <a:rPr lang="en-US" baseline="0" dirty="0"/>
              <a:t>So what happens when a PDU is sent?</a:t>
            </a:r>
            <a:endParaRPr lang="en-US" dirty="0"/>
          </a:p>
        </p:txBody>
      </p:sp>
      <p:sp>
        <p:nvSpPr>
          <p:cNvPr id="4" name="Slide Number Placeholder 3"/>
          <p:cNvSpPr>
            <a:spLocks noGrp="1"/>
          </p:cNvSpPr>
          <p:nvPr>
            <p:ph type="sldNum" sz="quarter" idx="10"/>
          </p:nvPr>
        </p:nvSpPr>
        <p:spPr/>
        <p:txBody>
          <a:bodyPr/>
          <a:lstStyle/>
          <a:p>
            <a:fld id="{DC6E1051-2343-B449-8386-E47E7E708F49}" type="slidenum">
              <a:rPr lang="en-US" smtClean="0"/>
              <a:t>29</a:t>
            </a:fld>
            <a:endParaRPr lang="en-US"/>
          </a:p>
        </p:txBody>
      </p:sp>
    </p:spTree>
    <p:extLst>
      <p:ext uri="{BB962C8B-B14F-4D97-AF65-F5344CB8AC3E}">
        <p14:creationId xmlns:p14="http://schemas.microsoft.com/office/powerpoint/2010/main" val="1933543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Sorry about that I didn’t intend</a:t>
            </a:r>
            <a:r>
              <a:rPr lang="en-US" baseline="0" dirty="0"/>
              <a:t> for the interfaces to all turn out to have the same number!  ;-)  When I assigned them, I was trying to make sure it didn’t have the same number on both ends!  ;-)</a:t>
            </a:r>
          </a:p>
          <a:p>
            <a:endParaRPr lang="en-US" baseline="0" dirty="0"/>
          </a:p>
        </p:txBody>
      </p:sp>
      <p:sp>
        <p:nvSpPr>
          <p:cNvPr id="4" name="Slide Number Placeholder 3"/>
          <p:cNvSpPr>
            <a:spLocks noGrp="1"/>
          </p:cNvSpPr>
          <p:nvPr>
            <p:ph type="sldNum" sz="quarter" idx="10"/>
          </p:nvPr>
        </p:nvSpPr>
        <p:spPr/>
        <p:txBody>
          <a:bodyPr/>
          <a:lstStyle/>
          <a:p>
            <a:fld id="{DC6E1051-2343-B449-8386-E47E7E708F49}" type="slidenum">
              <a:rPr lang="en-US" smtClean="0"/>
              <a:t>31</a:t>
            </a:fld>
            <a:endParaRPr lang="en-US"/>
          </a:p>
        </p:txBody>
      </p:sp>
    </p:spTree>
    <p:extLst>
      <p:ext uri="{BB962C8B-B14F-4D97-AF65-F5344CB8AC3E}">
        <p14:creationId xmlns:p14="http://schemas.microsoft.com/office/powerpoint/2010/main" val="1725136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you come up with the new Tables?</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DC6E1051-2343-B449-8386-E47E7E708F49}" type="slidenum">
              <a:rPr lang="en-US" smtClean="0"/>
              <a:t>32</a:t>
            </a:fld>
            <a:endParaRPr lang="en-US"/>
          </a:p>
        </p:txBody>
      </p:sp>
    </p:spTree>
    <p:extLst>
      <p:ext uri="{BB962C8B-B14F-4D97-AF65-F5344CB8AC3E}">
        <p14:creationId xmlns:p14="http://schemas.microsoft.com/office/powerpoint/2010/main" val="447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fld id="{D050939A-0D52-AE47-935E-79B1F2622729}" type="slidenum">
              <a:rPr lang="en-US">
                <a:solidFill>
                  <a:srgbClr val="000000"/>
                </a:solidFill>
                <a:latin typeface="Arial" charset="0"/>
              </a:rPr>
              <a:pPr/>
              <a:t>33</a:t>
            </a:fld>
            <a:endParaRPr lang="en-US">
              <a:solidFill>
                <a:srgbClr val="000000"/>
              </a:solidFill>
              <a:latin typeface="Arial" charset="0"/>
            </a:endParaRPr>
          </a:p>
        </p:txBody>
      </p:sp>
      <p:sp>
        <p:nvSpPr>
          <p:cNvPr id="1945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r" eaLnBrk="1" hangingPunct="1"/>
            <a:fld id="{F9B53E4D-36AC-F544-9BC1-D80B12256C75}" type="slidenum">
              <a:rPr lang="en-US">
                <a:solidFill>
                  <a:srgbClr val="000000"/>
                </a:solidFill>
                <a:latin typeface="Times New Roman" charset="0"/>
              </a:rPr>
              <a:pPr algn="r" eaLnBrk="1" hangingPunct="1"/>
              <a:t>33</a:t>
            </a:fld>
            <a:endParaRPr lang="en-US">
              <a:solidFill>
                <a:srgbClr val="000000"/>
              </a:solidFill>
              <a:latin typeface="Times New Roman" charset="0"/>
            </a:endParaRPr>
          </a:p>
        </p:txBody>
      </p:sp>
      <p:sp>
        <p:nvSpPr>
          <p:cNvPr id="9219" name="Rectangle 2"/>
          <p:cNvSpPr>
            <a:spLocks noGrp="1" noRot="1" noChangeAspect="1" noChangeArrowheads="1" noTextEdit="1"/>
          </p:cNvSpPr>
          <p:nvPr>
            <p:ph type="sldImg"/>
          </p:nvPr>
        </p:nvSpPr>
        <p:spPr>
          <a:solidFill>
            <a:srgbClr val="FFFFFF"/>
          </a:solidFill>
          <a:ln/>
          <a:extLst>
            <a:ext uri="{FAA26D3D-D897-4be2-8F04-BA451C77F1D7}">
              <ma14:placeholderFlag xmlns:ma14="http://schemas.microsoft.com/office/mac/drawingml/2011/main" xmlns="" val="1"/>
            </a:ext>
          </a:extLst>
        </p:spPr>
      </p:sp>
      <p:sp>
        <p:nvSpPr>
          <p:cNvPr id="19460" name="Rectangle 3"/>
          <p:cNvSpPr>
            <a:spLocks noGrp="1" noChangeArrowheads="1"/>
          </p:cNvSpPr>
          <p:nvPr>
            <p:ph type="body" idx="1"/>
          </p:nvPr>
        </p:nvSpPr>
        <p:spPr>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p>
        </p:txBody>
      </p:sp>
    </p:spTree>
    <p:extLst>
      <p:ext uri="{BB962C8B-B14F-4D97-AF65-F5344CB8AC3E}">
        <p14:creationId xmlns:p14="http://schemas.microsoft.com/office/powerpoint/2010/main" val="2874774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used</a:t>
            </a:r>
            <a:r>
              <a:rPr lang="en-US" baseline="0" dirty="0"/>
              <a:t> a very scientific algorithm. ;-) First I chose the path from A to H and pretended it was the optimal path chosen by a routing algorithm.  Then for the forwarding tables, I assumed that even if it might be more hops, it was the preferred path.  I also assumed nearest neighbors were always cheaper than going elsewhere (I think I did that).  So if a Destination was more than one hop away but on the chosen path from A to H, I went to the nearest node on that path.  That doesn’t really matter to what we are demonstrating.</a:t>
            </a:r>
            <a:endParaRPr lang="en-US" dirty="0"/>
          </a:p>
        </p:txBody>
      </p:sp>
      <p:sp>
        <p:nvSpPr>
          <p:cNvPr id="4" name="Slide Number Placeholder 3"/>
          <p:cNvSpPr>
            <a:spLocks noGrp="1"/>
          </p:cNvSpPr>
          <p:nvPr>
            <p:ph type="sldNum" sz="quarter" idx="10"/>
          </p:nvPr>
        </p:nvSpPr>
        <p:spPr/>
        <p:txBody>
          <a:bodyPr/>
          <a:lstStyle/>
          <a:p>
            <a:fld id="{DC6E1051-2343-B449-8386-E47E7E708F49}" type="slidenum">
              <a:rPr lang="en-US" smtClean="0"/>
              <a:t>34</a:t>
            </a:fld>
            <a:endParaRPr lang="en-US"/>
          </a:p>
        </p:txBody>
      </p:sp>
    </p:spTree>
    <p:extLst>
      <p:ext uri="{BB962C8B-B14F-4D97-AF65-F5344CB8AC3E}">
        <p14:creationId xmlns:p14="http://schemas.microsoft.com/office/powerpoint/2010/main" val="521750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6E1051-2343-B449-8386-E47E7E708F49}" type="slidenum">
              <a:rPr lang="en-US" smtClean="0"/>
              <a:t>38</a:t>
            </a:fld>
            <a:endParaRPr lang="en-US"/>
          </a:p>
        </p:txBody>
      </p:sp>
    </p:spTree>
    <p:extLst>
      <p:ext uri="{BB962C8B-B14F-4D97-AF65-F5344CB8AC3E}">
        <p14:creationId xmlns:p14="http://schemas.microsoft.com/office/powerpoint/2010/main" val="3051514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1097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010671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CCED1529-5045-C64B-893E-FADEF82FC3DB}" type="datetime1">
              <a:rPr lang="nb-NO"/>
              <a:pPr>
                <a:defRPr/>
              </a:pPr>
              <a:t>19.08.2025</a:t>
            </a:fld>
            <a:endParaRPr lang="nb-NO" dirty="0"/>
          </a:p>
        </p:txBody>
      </p:sp>
      <p:pic>
        <p:nvPicPr>
          <p:cNvPr id="13" name="Picture 12" descr="UiO_MN_A_ENG.png"/>
          <p:cNvPicPr>
            <a:picLocks noChangeAspect="1"/>
          </p:cNvPicPr>
          <p:nvPr/>
        </p:nvPicPr>
        <p:blipFill>
          <a:blip r:embed="rId13"/>
          <a:stretch>
            <a:fillRect/>
          </a:stretch>
        </p:blipFill>
        <p:spPr>
          <a:xfrm>
            <a:off x="296041" y="228600"/>
            <a:ext cx="5114159" cy="393496"/>
          </a:xfrm>
          <a:prstGeom prst="rect">
            <a:avLst/>
          </a:prstGeom>
        </p:spPr>
      </p:pic>
      <p:pic>
        <p:nvPicPr>
          <p:cNvPr id="11" name="Picture 10"/>
          <p:cNvPicPr>
            <a:picLocks noChangeAspect="1"/>
          </p:cNvPicPr>
          <p:nvPr/>
        </p:nvPicPr>
        <p:blipFill>
          <a:blip r:embed="rId14"/>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package" Target="../embeddings/Microsoft_Word_Document1.docx"/><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support.apple.com/en-us/HT201373"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pouzinsociety.org"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 3230 / IN 4230</a:t>
            </a:r>
          </a:p>
          <a:p>
            <a:r>
              <a:rPr lang="en-US" dirty="0"/>
              <a:t>Networking principles</a:t>
            </a:r>
          </a:p>
        </p:txBody>
      </p:sp>
      <p:sp>
        <p:nvSpPr>
          <p:cNvPr id="2" name="Rectangle 1"/>
          <p:cNvSpPr/>
          <p:nvPr/>
        </p:nvSpPr>
        <p:spPr>
          <a:xfrm>
            <a:off x="3563888" y="5805264"/>
            <a:ext cx="5400600" cy="400110"/>
          </a:xfrm>
          <a:prstGeom prst="rect">
            <a:avLst/>
          </a:prstGeom>
        </p:spPr>
        <p:txBody>
          <a:bodyPr wrap="square">
            <a:spAutoFit/>
          </a:bodyPr>
          <a:lstStyle/>
          <a:p>
            <a:pPr algn="r"/>
            <a:r>
              <a:rPr lang="en-US"/>
              <a:t>Michael Welzl</a:t>
            </a:r>
            <a:endParaRPr lang="en-US" dirty="0"/>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University education</a:t>
            </a:r>
          </a:p>
        </p:txBody>
      </p:sp>
      <p:sp>
        <p:nvSpPr>
          <p:cNvPr id="3" name="Content Placeholder 2"/>
          <p:cNvSpPr>
            <a:spLocks noGrp="1"/>
          </p:cNvSpPr>
          <p:nvPr>
            <p:ph idx="1"/>
          </p:nvPr>
        </p:nvSpPr>
        <p:spPr>
          <a:xfrm>
            <a:off x="323528" y="1981200"/>
            <a:ext cx="8363272" cy="4876800"/>
          </a:xfrm>
        </p:spPr>
        <p:txBody>
          <a:bodyPr/>
          <a:lstStyle/>
          <a:p>
            <a:pPr marL="0" indent="0">
              <a:buNone/>
            </a:pPr>
            <a:r>
              <a:rPr lang="en-US" sz="2400" dirty="0"/>
              <a:t>“</a:t>
            </a:r>
            <a:r>
              <a:rPr lang="en-US" sz="2400" i="1" dirty="0"/>
              <a:t>When I took Electrical Engineering, I didn’t learn how Sony builds amplifiers, I learned Maxwell.“</a:t>
            </a:r>
            <a:br>
              <a:rPr lang="en-US" sz="2400" i="1" dirty="0"/>
            </a:br>
            <a:r>
              <a:rPr lang="en-US" sz="2000" i="1" dirty="0"/>
              <a:t>- John Day, Boston University</a:t>
            </a:r>
          </a:p>
          <a:p>
            <a:endParaRPr lang="en-US" sz="2400" dirty="0"/>
          </a:p>
          <a:p>
            <a:r>
              <a:rPr lang="en-US" sz="2400" dirty="0"/>
              <a:t>Engineering training (job preparation):</a:t>
            </a:r>
            <a:br>
              <a:rPr lang="en-US" sz="2400" dirty="0"/>
            </a:br>
            <a:r>
              <a:rPr lang="en-US" sz="2400" dirty="0"/>
              <a:t>ok to focus on </a:t>
            </a:r>
            <a:r>
              <a:rPr lang="en-US" sz="2400" b="1" u="sng" dirty="0"/>
              <a:t>what</a:t>
            </a:r>
            <a:r>
              <a:rPr lang="en-US" sz="2400" dirty="0"/>
              <a:t> and </a:t>
            </a:r>
            <a:r>
              <a:rPr lang="en-US" sz="2400" b="1" u="sng" dirty="0"/>
              <a:t>how</a:t>
            </a:r>
          </a:p>
          <a:p>
            <a:pPr lvl="1"/>
            <a:r>
              <a:rPr lang="en-US" sz="2000" dirty="0"/>
              <a:t>You’re going to use it, you must know how it works</a:t>
            </a:r>
          </a:p>
          <a:p>
            <a:pPr lvl="1"/>
            <a:endParaRPr lang="en-US" sz="2000" dirty="0"/>
          </a:p>
          <a:p>
            <a:r>
              <a:rPr lang="en-US" sz="2400" dirty="0"/>
              <a:t>University education: should explain </a:t>
            </a:r>
            <a:r>
              <a:rPr lang="en-US" sz="2400" b="1" u="sng" dirty="0"/>
              <a:t>why</a:t>
            </a:r>
          </a:p>
          <a:p>
            <a:pPr lvl="1"/>
            <a:r>
              <a:rPr lang="en-US" sz="2000" dirty="0"/>
              <a:t>You’re going to design future systems, you need to understand why things are how they are, and what is good or bad about them</a:t>
            </a:r>
          </a:p>
        </p:txBody>
      </p:sp>
    </p:spTree>
    <p:extLst>
      <p:ext uri="{BB962C8B-B14F-4D97-AF65-F5344CB8AC3E}">
        <p14:creationId xmlns:p14="http://schemas.microsoft.com/office/powerpoint/2010/main" val="3344666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communication principles</a:t>
            </a:r>
          </a:p>
        </p:txBody>
      </p:sp>
      <p:sp>
        <p:nvSpPr>
          <p:cNvPr id="3" name="Content Placeholder 2"/>
          <p:cNvSpPr>
            <a:spLocks noGrp="1"/>
          </p:cNvSpPr>
          <p:nvPr>
            <p:ph idx="1"/>
          </p:nvPr>
        </p:nvSpPr>
        <p:spPr>
          <a:xfrm>
            <a:off x="323528" y="2132856"/>
            <a:ext cx="8424936" cy="4176464"/>
          </a:xfrm>
        </p:spPr>
        <p:txBody>
          <a:bodyPr/>
          <a:lstStyle/>
          <a:p>
            <a:r>
              <a:rPr lang="en-US" sz="2000" dirty="0"/>
              <a:t>Several slides taken/adapted from John Day</a:t>
            </a:r>
          </a:p>
          <a:p>
            <a:endParaRPr lang="en-US" sz="2000" dirty="0"/>
          </a:p>
          <a:p>
            <a:r>
              <a:rPr lang="en-US" sz="2000" dirty="0"/>
              <a:t>For more details:</a:t>
            </a:r>
            <a:br>
              <a:rPr lang="en-US" sz="2000" dirty="0"/>
            </a:br>
            <a:r>
              <a:rPr lang="en-US" sz="2000" dirty="0">
                <a:solidFill>
                  <a:srgbClr val="0000FF"/>
                </a:solidFill>
              </a:rPr>
              <a:t>John Day, “Patterns in Network Architecture: A Return to Fundamentals”. Prentice Hall, 2007.</a:t>
            </a:r>
          </a:p>
          <a:p>
            <a:pPr lvl="1"/>
            <a:r>
              <a:rPr lang="en-US" sz="1800" dirty="0"/>
              <a:t>First and foremost, a different way to </a:t>
            </a:r>
            <a:r>
              <a:rPr lang="en-US" sz="1800" u="sng" dirty="0"/>
              <a:t>think</a:t>
            </a:r>
            <a:r>
              <a:rPr lang="en-US" sz="1800" dirty="0"/>
              <a:t> about layers</a:t>
            </a:r>
          </a:p>
          <a:p>
            <a:endParaRPr lang="en-US" sz="2000" dirty="0"/>
          </a:p>
          <a:p>
            <a:r>
              <a:rPr lang="en-US" sz="2000" dirty="0"/>
              <a:t>For a "real" look at the </a:t>
            </a:r>
            <a:r>
              <a:rPr lang="en-US" sz="2000" b="1" dirty="0"/>
              <a:t>Internet</a:t>
            </a:r>
            <a:r>
              <a:rPr lang="en-US" sz="2000" dirty="0"/>
              <a:t> with similar principles:</a:t>
            </a:r>
            <a:br>
              <a:rPr lang="en-US" sz="2000" dirty="0"/>
            </a:br>
            <a:r>
              <a:rPr lang="en-US" sz="2000" dirty="0">
                <a:solidFill>
                  <a:srgbClr val="0000FF"/>
                </a:solidFill>
              </a:rPr>
              <a:t>Pamela </a:t>
            </a:r>
            <a:r>
              <a:rPr lang="en-US" sz="2000" dirty="0" err="1">
                <a:solidFill>
                  <a:srgbClr val="0000FF"/>
                </a:solidFill>
              </a:rPr>
              <a:t>Zave</a:t>
            </a:r>
            <a:r>
              <a:rPr lang="en-US" sz="2000" dirty="0">
                <a:solidFill>
                  <a:srgbClr val="0000FF"/>
                </a:solidFill>
              </a:rPr>
              <a:t> and Jennifer Rexford: The Real Internet Architecture: Past, Present, and Future Evolution. Princeton University Press, 2024.</a:t>
            </a:r>
          </a:p>
          <a:p>
            <a:endParaRPr lang="en-US" sz="2000" dirty="0">
              <a:solidFill>
                <a:srgbClr val="0000FF"/>
              </a:solidFill>
            </a:endParaRPr>
          </a:p>
          <a:p>
            <a:r>
              <a:rPr lang="en-US" sz="2000" b="1" dirty="0">
                <a:solidFill>
                  <a:srgbClr val="C00000"/>
                </a:solidFill>
              </a:rPr>
              <a:t>We'll start very simple and gradually extend the system.</a:t>
            </a:r>
          </a:p>
        </p:txBody>
      </p:sp>
    </p:spTree>
    <p:extLst>
      <p:ext uri="{BB962C8B-B14F-4D97-AF65-F5344CB8AC3E}">
        <p14:creationId xmlns:p14="http://schemas.microsoft.com/office/powerpoint/2010/main" val="653204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0547B-856C-C7D3-DF48-616AA1F359A3}"/>
              </a:ext>
            </a:extLst>
          </p:cNvPr>
          <p:cNvSpPr>
            <a:spLocks noGrp="1"/>
          </p:cNvSpPr>
          <p:nvPr>
            <p:ph type="title"/>
          </p:nvPr>
        </p:nvSpPr>
        <p:spPr/>
        <p:txBody>
          <a:bodyPr/>
          <a:lstStyle/>
          <a:p>
            <a:r>
              <a:rPr lang="en-NO" dirty="0"/>
              <a:t>…but first: an OSI terminology reminder</a:t>
            </a:r>
          </a:p>
        </p:txBody>
      </p:sp>
      <p:sp>
        <p:nvSpPr>
          <p:cNvPr id="5" name="Rectangle 4">
            <a:extLst>
              <a:ext uri="{FF2B5EF4-FFF2-40B4-BE49-F238E27FC236}">
                <a16:creationId xmlns:a16="http://schemas.microsoft.com/office/drawing/2014/main" id="{34D8235E-0C05-D141-55EB-765261D9176A}"/>
              </a:ext>
            </a:extLst>
          </p:cNvPr>
          <p:cNvSpPr/>
          <p:nvPr/>
        </p:nvSpPr>
        <p:spPr bwMode="auto">
          <a:xfrm>
            <a:off x="3690158" y="4085205"/>
            <a:ext cx="3960437" cy="89603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6" name="TextBox 5">
            <a:extLst>
              <a:ext uri="{FF2B5EF4-FFF2-40B4-BE49-F238E27FC236}">
                <a16:creationId xmlns:a16="http://schemas.microsoft.com/office/drawing/2014/main" id="{C257CB5E-D80D-18EA-4DE2-27EC31F4C2BE}"/>
              </a:ext>
            </a:extLst>
          </p:cNvPr>
          <p:cNvSpPr txBox="1"/>
          <p:nvPr/>
        </p:nvSpPr>
        <p:spPr>
          <a:xfrm>
            <a:off x="1599699" y="4345069"/>
            <a:ext cx="1082348" cy="400110"/>
          </a:xfrm>
          <a:prstGeom prst="rect">
            <a:avLst/>
          </a:prstGeom>
          <a:noFill/>
        </p:spPr>
        <p:txBody>
          <a:bodyPr wrap="none" rtlCol="0">
            <a:spAutoFit/>
          </a:bodyPr>
          <a:lstStyle/>
          <a:p>
            <a:r>
              <a:rPr lang="en-NO" dirty="0"/>
              <a:t>Layer N</a:t>
            </a:r>
          </a:p>
        </p:txBody>
      </p:sp>
      <p:sp>
        <p:nvSpPr>
          <p:cNvPr id="8" name="Rectangle 7">
            <a:extLst>
              <a:ext uri="{FF2B5EF4-FFF2-40B4-BE49-F238E27FC236}">
                <a16:creationId xmlns:a16="http://schemas.microsoft.com/office/drawing/2014/main" id="{F27F4C92-26EA-0355-4BD5-DBCBE4BB9219}"/>
              </a:ext>
            </a:extLst>
          </p:cNvPr>
          <p:cNvSpPr/>
          <p:nvPr/>
        </p:nvSpPr>
        <p:spPr bwMode="auto">
          <a:xfrm>
            <a:off x="4626263" y="2780928"/>
            <a:ext cx="2954556" cy="61613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Layer N+1 PDU</a:t>
            </a:r>
          </a:p>
        </p:txBody>
      </p:sp>
      <p:sp>
        <p:nvSpPr>
          <p:cNvPr id="9" name="TextBox 8">
            <a:extLst>
              <a:ext uri="{FF2B5EF4-FFF2-40B4-BE49-F238E27FC236}">
                <a16:creationId xmlns:a16="http://schemas.microsoft.com/office/drawing/2014/main" id="{B7D517F1-F9DA-ACE7-9410-A3A13062FB09}"/>
              </a:ext>
            </a:extLst>
          </p:cNvPr>
          <p:cNvSpPr txBox="1"/>
          <p:nvPr/>
        </p:nvSpPr>
        <p:spPr>
          <a:xfrm>
            <a:off x="1601927" y="2904909"/>
            <a:ext cx="1374094" cy="400110"/>
          </a:xfrm>
          <a:prstGeom prst="rect">
            <a:avLst/>
          </a:prstGeom>
          <a:noFill/>
        </p:spPr>
        <p:txBody>
          <a:bodyPr wrap="none" rtlCol="0">
            <a:spAutoFit/>
          </a:bodyPr>
          <a:lstStyle/>
          <a:p>
            <a:r>
              <a:rPr lang="en-NO" dirty="0"/>
              <a:t>Layer N+1</a:t>
            </a:r>
          </a:p>
        </p:txBody>
      </p:sp>
      <p:cxnSp>
        <p:nvCxnSpPr>
          <p:cNvPr id="11" name="Straight Arrow Connector 10">
            <a:extLst>
              <a:ext uri="{FF2B5EF4-FFF2-40B4-BE49-F238E27FC236}">
                <a16:creationId xmlns:a16="http://schemas.microsoft.com/office/drawing/2014/main" id="{B3EBDBA0-EF9B-EAD5-10DD-1E9E415E9AD8}"/>
              </a:ext>
            </a:extLst>
          </p:cNvPr>
          <p:cNvCxnSpPr>
            <a:cxnSpLocks/>
          </p:cNvCxnSpPr>
          <p:nvPr/>
        </p:nvCxnSpPr>
        <p:spPr bwMode="auto">
          <a:xfrm>
            <a:off x="6066423" y="3397062"/>
            <a:ext cx="0" cy="824026"/>
          </a:xfrm>
          <a:prstGeom prst="straightConnector1">
            <a:avLst/>
          </a:prstGeom>
          <a:solidFill>
            <a:schemeClr val="accent1"/>
          </a:solidFill>
          <a:ln w="25400" cap="flat" cmpd="sng" algn="ctr">
            <a:solidFill>
              <a:schemeClr val="tx1"/>
            </a:solidFill>
            <a:prstDash val="solid"/>
            <a:round/>
            <a:headEnd type="none" w="med" len="med"/>
            <a:tailEnd type="triangle"/>
          </a:ln>
          <a:effectLst/>
        </p:spPr>
      </p:cxnSp>
      <p:sp>
        <p:nvSpPr>
          <p:cNvPr id="12" name="Rectangle 11">
            <a:extLst>
              <a:ext uri="{FF2B5EF4-FFF2-40B4-BE49-F238E27FC236}">
                <a16:creationId xmlns:a16="http://schemas.microsoft.com/office/drawing/2014/main" id="{4391C86A-0ADB-646E-CC89-548563BEDD48}"/>
              </a:ext>
            </a:extLst>
          </p:cNvPr>
          <p:cNvSpPr/>
          <p:nvPr/>
        </p:nvSpPr>
        <p:spPr bwMode="auto">
          <a:xfrm>
            <a:off x="4626263" y="4221088"/>
            <a:ext cx="2954556" cy="61613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L</a:t>
            </a:r>
            <a:r>
              <a:rPr lang="en-GB" dirty="0" err="1"/>
              <a:t>ayer</a:t>
            </a:r>
            <a:r>
              <a:rPr lang="en-GB" dirty="0"/>
              <a:t> N </a:t>
            </a: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SDU</a:t>
            </a:r>
          </a:p>
        </p:txBody>
      </p:sp>
      <p:sp>
        <p:nvSpPr>
          <p:cNvPr id="15" name="Right Brace 14">
            <a:extLst>
              <a:ext uri="{FF2B5EF4-FFF2-40B4-BE49-F238E27FC236}">
                <a16:creationId xmlns:a16="http://schemas.microsoft.com/office/drawing/2014/main" id="{3E149B21-7690-83AD-2C06-3B3B60BD4838}"/>
              </a:ext>
            </a:extLst>
          </p:cNvPr>
          <p:cNvSpPr/>
          <p:nvPr/>
        </p:nvSpPr>
        <p:spPr bwMode="auto">
          <a:xfrm rot="5400000">
            <a:off x="5490356" y="3397065"/>
            <a:ext cx="360040" cy="3960437"/>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7" name="TextBox 16">
            <a:extLst>
              <a:ext uri="{FF2B5EF4-FFF2-40B4-BE49-F238E27FC236}">
                <a16:creationId xmlns:a16="http://schemas.microsoft.com/office/drawing/2014/main" id="{A1E8116C-42B2-04C6-82FD-2CC8041D1A85}"/>
              </a:ext>
            </a:extLst>
          </p:cNvPr>
          <p:cNvSpPr txBox="1"/>
          <p:nvPr/>
        </p:nvSpPr>
        <p:spPr>
          <a:xfrm>
            <a:off x="3384376" y="5639204"/>
            <a:ext cx="4572000" cy="400110"/>
          </a:xfrm>
          <a:prstGeom prst="rect">
            <a:avLst/>
          </a:prstGeom>
          <a:noFill/>
        </p:spPr>
        <p:txBody>
          <a:bodyPr wrap="square">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L</a:t>
            </a:r>
            <a:r>
              <a:rPr lang="en-GB" dirty="0" err="1"/>
              <a:t>ayer</a:t>
            </a:r>
            <a:r>
              <a:rPr lang="en-GB" dirty="0"/>
              <a:t> N </a:t>
            </a:r>
            <a:r>
              <a:rPr lang="en-NO" dirty="0"/>
              <a:t>P</a:t>
            </a:r>
            <a:r>
              <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rPr>
              <a:t>DU</a:t>
            </a:r>
          </a:p>
        </p:txBody>
      </p:sp>
      <p:sp>
        <p:nvSpPr>
          <p:cNvPr id="19" name="TextBox 18">
            <a:extLst>
              <a:ext uri="{FF2B5EF4-FFF2-40B4-BE49-F238E27FC236}">
                <a16:creationId xmlns:a16="http://schemas.microsoft.com/office/drawing/2014/main" id="{328A966D-9B0B-4A5A-7668-6BC3EFBE7330}"/>
              </a:ext>
            </a:extLst>
          </p:cNvPr>
          <p:cNvSpPr txBox="1"/>
          <p:nvPr/>
        </p:nvSpPr>
        <p:spPr>
          <a:xfrm>
            <a:off x="783366" y="1772816"/>
            <a:ext cx="6668954" cy="400110"/>
          </a:xfrm>
          <a:prstGeom prst="rect">
            <a:avLst/>
          </a:prstGeom>
          <a:noFill/>
        </p:spPr>
        <p:txBody>
          <a:bodyPr wrap="square">
            <a:spAutoFit/>
          </a:bodyPr>
          <a:lstStyle/>
          <a:p>
            <a:r>
              <a:rPr lang="en-US" b="1" dirty="0"/>
              <a:t>PDU</a:t>
            </a:r>
            <a:r>
              <a:rPr lang="en-US" dirty="0"/>
              <a:t>: Protocol Data Unit, </a:t>
            </a:r>
            <a:r>
              <a:rPr lang="en-US" b="1" dirty="0"/>
              <a:t>SDU</a:t>
            </a:r>
            <a:r>
              <a:rPr lang="en-US" dirty="0"/>
              <a:t>: Service Data Unit</a:t>
            </a:r>
            <a:endParaRPr lang="en-NO" dirty="0"/>
          </a:p>
        </p:txBody>
      </p:sp>
      <p:sp>
        <p:nvSpPr>
          <p:cNvPr id="20" name="TextBox 19">
            <a:extLst>
              <a:ext uri="{FF2B5EF4-FFF2-40B4-BE49-F238E27FC236}">
                <a16:creationId xmlns:a16="http://schemas.microsoft.com/office/drawing/2014/main" id="{597D870E-DB57-8B42-0A98-F4F677F2094D}"/>
              </a:ext>
            </a:extLst>
          </p:cNvPr>
          <p:cNvSpPr txBox="1"/>
          <p:nvPr/>
        </p:nvSpPr>
        <p:spPr>
          <a:xfrm>
            <a:off x="169169" y="6237312"/>
            <a:ext cx="8219255" cy="400110"/>
          </a:xfrm>
          <a:prstGeom prst="rect">
            <a:avLst/>
          </a:prstGeom>
          <a:noFill/>
        </p:spPr>
        <p:txBody>
          <a:bodyPr wrap="square">
            <a:spAutoFit/>
          </a:bodyPr>
          <a:lstStyle/>
          <a:p>
            <a:r>
              <a:rPr lang="en-US" dirty="0">
                <a:solidFill>
                  <a:srgbClr val="0000FF"/>
                </a:solidFill>
              </a:rPr>
              <a:t>Common non-OSI terminology: </a:t>
            </a:r>
            <a:r>
              <a:rPr lang="en-US" b="1" dirty="0">
                <a:solidFill>
                  <a:srgbClr val="0000FF"/>
                </a:solidFill>
              </a:rPr>
              <a:t>header</a:t>
            </a:r>
            <a:r>
              <a:rPr lang="en-US" dirty="0">
                <a:solidFill>
                  <a:srgbClr val="0000FF"/>
                </a:solidFill>
              </a:rPr>
              <a:t>			</a:t>
            </a:r>
            <a:r>
              <a:rPr lang="en-US" b="1" dirty="0">
                <a:solidFill>
                  <a:srgbClr val="0000FF"/>
                </a:solidFill>
              </a:rPr>
              <a:t>payload</a:t>
            </a:r>
            <a:endParaRPr lang="en-NO" b="1" dirty="0">
              <a:solidFill>
                <a:srgbClr val="0000FF"/>
              </a:solidFill>
            </a:endParaRPr>
          </a:p>
        </p:txBody>
      </p:sp>
      <p:cxnSp>
        <p:nvCxnSpPr>
          <p:cNvPr id="22" name="Straight Arrow Connector 21">
            <a:extLst>
              <a:ext uri="{FF2B5EF4-FFF2-40B4-BE49-F238E27FC236}">
                <a16:creationId xmlns:a16="http://schemas.microsoft.com/office/drawing/2014/main" id="{1D3E322C-4A02-FCD3-9AE9-6F8DC53F2F70}"/>
              </a:ext>
            </a:extLst>
          </p:cNvPr>
          <p:cNvCxnSpPr>
            <a:stCxn id="20" idx="0"/>
          </p:cNvCxnSpPr>
          <p:nvPr/>
        </p:nvCxnSpPr>
        <p:spPr bwMode="auto">
          <a:xfrm flipV="1">
            <a:off x="4278797" y="4689944"/>
            <a:ext cx="15870" cy="154736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DBDFD7EB-D040-E48D-3E1A-C1902ADEE1A6}"/>
              </a:ext>
            </a:extLst>
          </p:cNvPr>
          <p:cNvCxnSpPr>
            <a:cxnSpLocks/>
          </p:cNvCxnSpPr>
          <p:nvPr/>
        </p:nvCxnSpPr>
        <p:spPr bwMode="auto">
          <a:xfrm flipV="1">
            <a:off x="7236296" y="4837222"/>
            <a:ext cx="0" cy="145532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069305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92696"/>
            <a:ext cx="8435280" cy="1143000"/>
          </a:xfrm>
        </p:spPr>
        <p:txBody>
          <a:bodyPr/>
          <a:lstStyle/>
          <a:p>
            <a:r>
              <a:rPr lang="en-US" dirty="0"/>
              <a:t>Two application processes on one system</a:t>
            </a:r>
          </a:p>
        </p:txBody>
      </p:sp>
      <p:sp>
        <p:nvSpPr>
          <p:cNvPr id="5" name="Text Box 4"/>
          <p:cNvSpPr txBox="1">
            <a:spLocks noChangeArrowheads="1"/>
          </p:cNvSpPr>
          <p:nvPr/>
        </p:nvSpPr>
        <p:spPr bwMode="auto">
          <a:xfrm>
            <a:off x="2057541" y="4419600"/>
            <a:ext cx="5027337" cy="830997"/>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r>
              <a:rPr lang="en-US" sz="2400" dirty="0">
                <a:solidFill>
                  <a:srgbClr val="0000FF"/>
                </a:solidFill>
                <a:latin typeface="+mn-lt"/>
                <a:ea typeface="ＭＳ Ｐゴシック" charset="0"/>
                <a:cs typeface="ＭＳ Ｐゴシック" charset="0"/>
              </a:rPr>
              <a:t>Inter Process Communication (IPC)</a:t>
            </a:r>
            <a:br>
              <a:rPr lang="en-US" sz="2400" dirty="0">
                <a:solidFill>
                  <a:srgbClr val="0000FF"/>
                </a:solidFill>
                <a:latin typeface="+mn-lt"/>
                <a:ea typeface="ＭＳ Ｐゴシック" charset="0"/>
                <a:cs typeface="ＭＳ Ｐゴシック" charset="0"/>
              </a:rPr>
            </a:br>
            <a:r>
              <a:rPr lang="en-US" sz="2400" dirty="0">
                <a:solidFill>
                  <a:srgbClr val="000000"/>
                </a:solidFill>
                <a:latin typeface="+mn-lt"/>
                <a:ea typeface="ＭＳ Ｐゴシック" charset="0"/>
                <a:cs typeface="ＭＳ Ｐゴシック" charset="0"/>
              </a:rPr>
              <a:t>within a single system</a:t>
            </a:r>
          </a:p>
        </p:txBody>
      </p:sp>
      <p:grpSp>
        <p:nvGrpSpPr>
          <p:cNvPr id="6" name="Group 5"/>
          <p:cNvGrpSpPr>
            <a:grpSpLocks/>
          </p:cNvGrpSpPr>
          <p:nvPr/>
        </p:nvGrpSpPr>
        <p:grpSpPr bwMode="auto">
          <a:xfrm>
            <a:off x="2438400" y="2209800"/>
            <a:ext cx="4752975" cy="1905000"/>
            <a:chOff x="1449" y="1824"/>
            <a:chExt cx="2994" cy="1200"/>
          </a:xfrm>
        </p:grpSpPr>
        <p:sp>
          <p:nvSpPr>
            <p:cNvPr id="7" name="Rectangle 6"/>
            <p:cNvSpPr>
              <a:spLocks noChangeArrowheads="1"/>
            </p:cNvSpPr>
            <p:nvPr/>
          </p:nvSpPr>
          <p:spPr bwMode="auto">
            <a:xfrm>
              <a:off x="1488" y="2784"/>
              <a:ext cx="2352" cy="240"/>
            </a:xfrm>
            <a:prstGeom prst="rect">
              <a:avLst/>
            </a:prstGeom>
            <a:noFill/>
            <a:ln w="9525">
              <a:solidFill>
                <a:srgbClr val="000000"/>
              </a:solidFill>
              <a:miter lim="800000"/>
              <a:headEnd/>
              <a:tailEnd/>
            </a:ln>
            <a:effectLst>
              <a:outerShdw blurRad="63500" dist="38099" dir="2700000" algn="ctr" rotWithShape="0">
                <a:srgbClr val="808080">
                  <a:alpha val="74998"/>
                </a:srgbClr>
              </a:outerShdw>
            </a:effectLst>
            <a:extLst>
              <a:ext uri="{909E8E84-426E-40dd-AFC4-6F175D3DCCD1}">
                <a14:hiddenFill xmlns:a14="http://schemas.microsoft.com/office/drawing/2010/main" xmlns="">
                  <a:solidFill>
                    <a:srgbClr val="00CC99"/>
                  </a:solidFill>
                </a14:hiddenFill>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8" name="Oval 7"/>
            <p:cNvSpPr>
              <a:spLocks noChangeArrowheads="1"/>
            </p:cNvSpPr>
            <p:nvPr/>
          </p:nvSpPr>
          <p:spPr bwMode="auto">
            <a:xfrm>
              <a:off x="1449" y="2208"/>
              <a:ext cx="480" cy="480"/>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9" name="Oval 8"/>
            <p:cNvSpPr>
              <a:spLocks noChangeArrowheads="1"/>
            </p:cNvSpPr>
            <p:nvPr/>
          </p:nvSpPr>
          <p:spPr bwMode="auto">
            <a:xfrm>
              <a:off x="3561" y="2208"/>
              <a:ext cx="480" cy="480"/>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 name="Text Box 9"/>
            <p:cNvSpPr txBox="1">
              <a:spLocks noChangeArrowheads="1"/>
            </p:cNvSpPr>
            <p:nvPr/>
          </p:nvSpPr>
          <p:spPr bwMode="auto">
            <a:xfrm>
              <a:off x="2400" y="2784"/>
              <a:ext cx="781" cy="212"/>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defTabSz="914400" eaLnBrk="0" fontAlgn="base" hangingPunct="0">
                <a:spcBef>
                  <a:spcPct val="0"/>
                </a:spcBef>
                <a:spcAft>
                  <a:spcPct val="0"/>
                </a:spcAft>
                <a:defRPr/>
              </a:pPr>
              <a:r>
                <a:rPr lang="en-US" sz="1600" b="1" dirty="0">
                  <a:solidFill>
                    <a:srgbClr val="000000"/>
                  </a:solidFill>
                  <a:latin typeface="Times New Roman" charset="0"/>
                  <a:ea typeface="ＭＳ Ｐゴシック" charset="0"/>
                  <a:cs typeface="ＭＳ Ｐゴシック" charset="0"/>
                </a:rPr>
                <a:t>IPC Facility</a:t>
              </a:r>
              <a:endParaRPr lang="en-US" sz="2400" b="1" dirty="0">
                <a:solidFill>
                  <a:srgbClr val="000000"/>
                </a:solidFill>
                <a:latin typeface="Times New Roman" charset="0"/>
                <a:ea typeface="ＭＳ Ｐゴシック" charset="0"/>
                <a:cs typeface="ＭＳ Ｐゴシック" charset="0"/>
              </a:endParaRPr>
            </a:p>
          </p:txBody>
        </p:sp>
        <p:sp>
          <p:nvSpPr>
            <p:cNvPr id="11" name="Text Box 10"/>
            <p:cNvSpPr txBox="1">
              <a:spLocks noChangeArrowheads="1"/>
            </p:cNvSpPr>
            <p:nvPr/>
          </p:nvSpPr>
          <p:spPr bwMode="auto">
            <a:xfrm>
              <a:off x="2505" y="1824"/>
              <a:ext cx="516" cy="250"/>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Application</a:t>
              </a:r>
            </a:p>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Processes</a:t>
              </a:r>
            </a:p>
          </p:txBody>
        </p:sp>
        <p:sp>
          <p:nvSpPr>
            <p:cNvPr id="12" name="Line 11"/>
            <p:cNvSpPr>
              <a:spLocks noChangeShapeType="1"/>
            </p:cNvSpPr>
            <p:nvPr/>
          </p:nvSpPr>
          <p:spPr bwMode="auto">
            <a:xfrm flipH="1">
              <a:off x="1881" y="1920"/>
              <a:ext cx="672" cy="384"/>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3" name="Line 12"/>
            <p:cNvSpPr>
              <a:spLocks noChangeShapeType="1"/>
            </p:cNvSpPr>
            <p:nvPr/>
          </p:nvSpPr>
          <p:spPr bwMode="auto">
            <a:xfrm>
              <a:off x="2937" y="1968"/>
              <a:ext cx="672" cy="336"/>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4" name="Text Box 13"/>
            <p:cNvSpPr txBox="1">
              <a:spLocks noChangeArrowheads="1"/>
            </p:cNvSpPr>
            <p:nvPr/>
          </p:nvSpPr>
          <p:spPr bwMode="auto">
            <a:xfrm>
              <a:off x="4176" y="2688"/>
              <a:ext cx="267" cy="250"/>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Port</a:t>
              </a:r>
            </a:p>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Ids</a:t>
              </a:r>
            </a:p>
          </p:txBody>
        </p:sp>
        <p:sp>
          <p:nvSpPr>
            <p:cNvPr id="15" name="Text Box 14"/>
            <p:cNvSpPr txBox="1">
              <a:spLocks noChangeArrowheads="1"/>
            </p:cNvSpPr>
            <p:nvPr/>
          </p:nvSpPr>
          <p:spPr bwMode="auto">
            <a:xfrm>
              <a:off x="1584" y="2352"/>
              <a:ext cx="182" cy="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0" fontAlgn="base" hangingPunct="0">
                <a:spcBef>
                  <a:spcPct val="0"/>
                </a:spcBef>
                <a:spcAft>
                  <a:spcPct val="0"/>
                </a:spcAft>
              </a:pPr>
              <a:r>
                <a:rPr lang="en-US" sz="1600" b="1">
                  <a:solidFill>
                    <a:srgbClr val="000000"/>
                  </a:solidFill>
                  <a:latin typeface="Times New Roman" charset="0"/>
                </a:rPr>
                <a:t>A</a:t>
              </a:r>
              <a:endParaRPr lang="en-US" sz="1800" b="1">
                <a:solidFill>
                  <a:srgbClr val="000000"/>
                </a:solidFill>
                <a:latin typeface="Times New Roman" charset="0"/>
              </a:endParaRPr>
            </a:p>
          </p:txBody>
        </p:sp>
        <p:sp>
          <p:nvSpPr>
            <p:cNvPr id="16" name="Text Box 15"/>
            <p:cNvSpPr txBox="1">
              <a:spLocks noChangeArrowheads="1"/>
            </p:cNvSpPr>
            <p:nvPr/>
          </p:nvSpPr>
          <p:spPr bwMode="auto">
            <a:xfrm>
              <a:off x="3744" y="2352"/>
              <a:ext cx="163" cy="2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0" fontAlgn="base" hangingPunct="0">
                <a:spcBef>
                  <a:spcPct val="0"/>
                </a:spcBef>
                <a:spcAft>
                  <a:spcPct val="0"/>
                </a:spcAft>
              </a:pPr>
              <a:r>
                <a:rPr lang="en-US" sz="1600" b="1">
                  <a:solidFill>
                    <a:srgbClr val="000000"/>
                  </a:solidFill>
                  <a:latin typeface="Times New Roman" charset="0"/>
                </a:rPr>
                <a:t>B</a:t>
              </a:r>
            </a:p>
          </p:txBody>
        </p:sp>
        <p:sp>
          <p:nvSpPr>
            <p:cNvPr id="17" name="Line 16"/>
            <p:cNvSpPr>
              <a:spLocks noChangeShapeType="1"/>
            </p:cNvSpPr>
            <p:nvPr/>
          </p:nvSpPr>
          <p:spPr bwMode="auto">
            <a:xfrm>
              <a:off x="1840" y="2636"/>
              <a:ext cx="1808" cy="4"/>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pPr defTabSz="914400" eaLnBrk="0" fontAlgn="base" hangingPunct="0">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18" name="Text Box 17"/>
            <p:cNvSpPr txBox="1">
              <a:spLocks noChangeArrowheads="1"/>
            </p:cNvSpPr>
            <p:nvPr/>
          </p:nvSpPr>
          <p:spPr bwMode="auto">
            <a:xfrm>
              <a:off x="2502" y="2518"/>
              <a:ext cx="576" cy="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0" fontAlgn="base" hangingPunct="0">
                <a:spcBef>
                  <a:spcPct val="0"/>
                </a:spcBef>
                <a:spcAft>
                  <a:spcPct val="0"/>
                </a:spcAft>
              </a:pPr>
              <a:r>
                <a:rPr lang="en-US" sz="900" b="1">
                  <a:solidFill>
                    <a:srgbClr val="000000"/>
                  </a:solidFill>
                  <a:latin typeface="Times New Roman" charset="0"/>
                </a:rPr>
                <a:t>Application</a:t>
              </a:r>
            </a:p>
            <a:p>
              <a:pPr algn="ctr" defTabSz="914400" eaLnBrk="0" fontAlgn="base" hangingPunct="0">
                <a:spcBef>
                  <a:spcPct val="0"/>
                </a:spcBef>
                <a:spcAft>
                  <a:spcPct val="0"/>
                </a:spcAft>
              </a:pPr>
              <a:r>
                <a:rPr lang="en-US" sz="900" b="1">
                  <a:solidFill>
                    <a:srgbClr val="000000"/>
                  </a:solidFill>
                  <a:latin typeface="Times New Roman" charset="0"/>
                </a:rPr>
                <a:t>Flow</a:t>
              </a:r>
            </a:p>
          </p:txBody>
        </p:sp>
        <p:sp>
          <p:nvSpPr>
            <p:cNvPr id="19" name="Oval 18"/>
            <p:cNvSpPr>
              <a:spLocks noChangeArrowheads="1"/>
            </p:cNvSpPr>
            <p:nvPr/>
          </p:nvSpPr>
          <p:spPr bwMode="auto">
            <a:xfrm>
              <a:off x="1680" y="2688"/>
              <a:ext cx="96" cy="96"/>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0" name="Oval 19"/>
            <p:cNvSpPr>
              <a:spLocks noChangeArrowheads="1"/>
            </p:cNvSpPr>
            <p:nvPr/>
          </p:nvSpPr>
          <p:spPr bwMode="auto">
            <a:xfrm>
              <a:off x="3744" y="2688"/>
              <a:ext cx="96" cy="96"/>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1" name="Line 20"/>
            <p:cNvSpPr>
              <a:spLocks noChangeShapeType="1"/>
            </p:cNvSpPr>
            <p:nvPr/>
          </p:nvSpPr>
          <p:spPr bwMode="auto">
            <a:xfrm flipH="1" flipV="1">
              <a:off x="3840" y="2736"/>
              <a:ext cx="336" cy="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sp>
        <p:nvSpPr>
          <p:cNvPr id="22" name="Text Box 21"/>
          <p:cNvSpPr txBox="1">
            <a:spLocks noChangeArrowheads="1"/>
          </p:cNvSpPr>
          <p:nvPr/>
        </p:nvSpPr>
        <p:spPr bwMode="auto">
          <a:xfrm>
            <a:off x="1331640" y="5673442"/>
            <a:ext cx="6521077" cy="7078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0" fontAlgn="base" hangingPunct="0">
              <a:spcBef>
                <a:spcPct val="0"/>
              </a:spcBef>
              <a:spcAft>
                <a:spcPct val="0"/>
              </a:spcAft>
            </a:pPr>
            <a:r>
              <a:rPr lang="en-US" sz="2000" dirty="0">
                <a:solidFill>
                  <a:srgbClr val="000000"/>
                </a:solidFill>
                <a:latin typeface="+mn-lt"/>
              </a:rPr>
              <a:t>The application should not be able to distinguish a slow local correspondent from operating over the network.</a:t>
            </a:r>
          </a:p>
        </p:txBody>
      </p:sp>
    </p:spTree>
    <p:extLst>
      <p:ext uri="{BB962C8B-B14F-4D97-AF65-F5344CB8AC3E}">
        <p14:creationId xmlns:p14="http://schemas.microsoft.com/office/powerpoint/2010/main" val="1174009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systems: how?</a:t>
            </a:r>
          </a:p>
        </p:txBody>
      </p:sp>
      <p:sp>
        <p:nvSpPr>
          <p:cNvPr id="24" name="Text Box 3"/>
          <p:cNvSpPr txBox="1">
            <a:spLocks noChangeArrowheads="1"/>
          </p:cNvSpPr>
          <p:nvPr/>
        </p:nvSpPr>
        <p:spPr bwMode="auto">
          <a:xfrm>
            <a:off x="4495800" y="3806552"/>
            <a:ext cx="842963" cy="396875"/>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Distributed</a:t>
            </a:r>
          </a:p>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IPC Facility</a:t>
            </a:r>
          </a:p>
        </p:txBody>
      </p:sp>
      <p:grpSp>
        <p:nvGrpSpPr>
          <p:cNvPr id="25" name="Group 4"/>
          <p:cNvGrpSpPr>
            <a:grpSpLocks/>
          </p:cNvGrpSpPr>
          <p:nvPr/>
        </p:nvGrpSpPr>
        <p:grpSpPr bwMode="auto">
          <a:xfrm>
            <a:off x="3429000" y="4035152"/>
            <a:ext cx="3124200" cy="254000"/>
            <a:chOff x="1824" y="2352"/>
            <a:chExt cx="1968" cy="160"/>
          </a:xfrm>
        </p:grpSpPr>
        <p:sp>
          <p:nvSpPr>
            <p:cNvPr id="26" name="Text Box 5"/>
            <p:cNvSpPr txBox="1">
              <a:spLocks noChangeArrowheads="1"/>
            </p:cNvSpPr>
            <p:nvPr/>
          </p:nvSpPr>
          <p:spPr bwMode="auto">
            <a:xfrm>
              <a:off x="1824" y="2352"/>
              <a:ext cx="336" cy="16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a:spAutoFit/>
            </a:bodyPr>
            <a:lstStyle/>
            <a:p>
              <a:pPr algn="ctr" defTabSz="914400" eaLnBrk="0" fontAlgn="base" hangingPunct="0">
                <a:spcBef>
                  <a:spcPct val="0"/>
                </a:spcBef>
                <a:spcAft>
                  <a:spcPct val="0"/>
                </a:spcAft>
                <a:defRPr/>
              </a:pPr>
              <a:r>
                <a:rPr lang="en-US" sz="1000" dirty="0">
                  <a:solidFill>
                    <a:srgbClr val="000000"/>
                  </a:solidFill>
                  <a:latin typeface="Times New Roman" charset="0"/>
                  <a:ea typeface="ＭＳ Ｐゴシック" charset="0"/>
                  <a:cs typeface="ＭＳ Ｐゴシック" charset="0"/>
                </a:rPr>
                <a:t>EFCP</a:t>
              </a:r>
              <a:endParaRPr lang="en-US" sz="2400" dirty="0">
                <a:solidFill>
                  <a:srgbClr val="000000"/>
                </a:solidFill>
                <a:latin typeface="Times New Roman" charset="0"/>
                <a:ea typeface="ＭＳ Ｐゴシック" charset="0"/>
                <a:cs typeface="ＭＳ Ｐゴシック" charset="0"/>
              </a:endParaRPr>
            </a:p>
          </p:txBody>
        </p:sp>
        <p:sp>
          <p:nvSpPr>
            <p:cNvPr id="27" name="Text Box 6"/>
            <p:cNvSpPr txBox="1">
              <a:spLocks noChangeArrowheads="1"/>
            </p:cNvSpPr>
            <p:nvPr/>
          </p:nvSpPr>
          <p:spPr bwMode="auto">
            <a:xfrm>
              <a:off x="3456" y="2352"/>
              <a:ext cx="336" cy="16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a:spAutoFit/>
            </a:bodyPr>
            <a:lstStyle/>
            <a:p>
              <a:pPr algn="ctr" defTabSz="914400" eaLnBrk="0" fontAlgn="base" hangingPunct="0">
                <a:spcBef>
                  <a:spcPct val="0"/>
                </a:spcBef>
                <a:spcAft>
                  <a:spcPct val="0"/>
                </a:spcAft>
                <a:defRPr/>
              </a:pPr>
              <a:r>
                <a:rPr lang="en-US" sz="1000">
                  <a:solidFill>
                    <a:srgbClr val="000000"/>
                  </a:solidFill>
                  <a:latin typeface="Times New Roman" charset="0"/>
                  <a:ea typeface="ＭＳ Ｐゴシック" charset="0"/>
                  <a:cs typeface="ＭＳ Ｐゴシック" charset="0"/>
                </a:rPr>
                <a:t>EFCP</a:t>
              </a:r>
            </a:p>
          </p:txBody>
        </p:sp>
        <p:sp>
          <p:nvSpPr>
            <p:cNvPr id="28" name="Line 7"/>
            <p:cNvSpPr>
              <a:spLocks noChangeShapeType="1"/>
            </p:cNvSpPr>
            <p:nvPr/>
          </p:nvSpPr>
          <p:spPr bwMode="auto">
            <a:xfrm>
              <a:off x="2160" y="2448"/>
              <a:ext cx="1296" cy="0"/>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29" name="Group 8"/>
          <p:cNvGrpSpPr>
            <a:grpSpLocks/>
          </p:cNvGrpSpPr>
          <p:nvPr/>
        </p:nvGrpSpPr>
        <p:grpSpPr bwMode="auto">
          <a:xfrm>
            <a:off x="3810000" y="3654152"/>
            <a:ext cx="2209800" cy="254000"/>
            <a:chOff x="2064" y="2112"/>
            <a:chExt cx="1392" cy="160"/>
          </a:xfrm>
        </p:grpSpPr>
        <p:sp>
          <p:nvSpPr>
            <p:cNvPr id="30" name="Text Box 9"/>
            <p:cNvSpPr txBox="1">
              <a:spLocks noChangeArrowheads="1"/>
            </p:cNvSpPr>
            <p:nvPr/>
          </p:nvSpPr>
          <p:spPr bwMode="auto">
            <a:xfrm>
              <a:off x="2064" y="2112"/>
              <a:ext cx="288" cy="16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a:spAutoFit/>
            </a:bodyPr>
            <a:lstStyle/>
            <a:p>
              <a:pPr algn="ctr" defTabSz="914400" eaLnBrk="0" fontAlgn="base" hangingPunct="0">
                <a:spcBef>
                  <a:spcPct val="0"/>
                </a:spcBef>
                <a:spcAft>
                  <a:spcPct val="0"/>
                </a:spcAft>
                <a:defRPr/>
              </a:pPr>
              <a:endParaRPr lang="en-US" sz="1000" dirty="0">
                <a:solidFill>
                  <a:srgbClr val="000000"/>
                </a:solidFill>
                <a:latin typeface="Times New Roman" charset="0"/>
                <a:ea typeface="ＭＳ Ｐゴシック" charset="0"/>
                <a:cs typeface="ＭＳ Ｐゴシック" charset="0"/>
              </a:endParaRPr>
            </a:p>
          </p:txBody>
        </p:sp>
        <p:sp>
          <p:nvSpPr>
            <p:cNvPr id="31" name="Text Box 10"/>
            <p:cNvSpPr txBox="1">
              <a:spLocks noChangeArrowheads="1"/>
            </p:cNvSpPr>
            <p:nvPr/>
          </p:nvSpPr>
          <p:spPr bwMode="auto">
            <a:xfrm>
              <a:off x="3168" y="2112"/>
              <a:ext cx="288" cy="160"/>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a:spAutoFit/>
            </a:bodyPr>
            <a:lstStyle/>
            <a:p>
              <a:pPr algn="ctr" defTabSz="914400" eaLnBrk="0" fontAlgn="base" hangingPunct="0">
                <a:spcBef>
                  <a:spcPct val="0"/>
                </a:spcBef>
                <a:spcAft>
                  <a:spcPct val="0"/>
                </a:spcAft>
                <a:defRPr/>
              </a:pPr>
              <a:endParaRPr lang="en-US" sz="1000" dirty="0">
                <a:solidFill>
                  <a:srgbClr val="000000"/>
                </a:solidFill>
                <a:latin typeface="Times New Roman" charset="0"/>
                <a:ea typeface="ＭＳ Ｐゴシック" charset="0"/>
                <a:cs typeface="ＭＳ Ｐゴシック" charset="0"/>
              </a:endParaRPr>
            </a:p>
          </p:txBody>
        </p:sp>
        <p:sp>
          <p:nvSpPr>
            <p:cNvPr id="32" name="Line 11"/>
            <p:cNvSpPr>
              <a:spLocks noChangeShapeType="1"/>
            </p:cNvSpPr>
            <p:nvPr/>
          </p:nvSpPr>
          <p:spPr bwMode="auto">
            <a:xfrm>
              <a:off x="2352" y="2208"/>
              <a:ext cx="816" cy="0"/>
            </a:xfrm>
            <a:prstGeom prst="line">
              <a:avLst/>
            </a:prstGeom>
            <a:noFill/>
            <a:ln w="9525">
              <a:solidFill>
                <a:srgbClr val="00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33" name="Group 12"/>
          <p:cNvGrpSpPr>
            <a:grpSpLocks/>
          </p:cNvGrpSpPr>
          <p:nvPr/>
        </p:nvGrpSpPr>
        <p:grpSpPr bwMode="auto">
          <a:xfrm>
            <a:off x="2667000" y="1901552"/>
            <a:ext cx="4419600" cy="2895600"/>
            <a:chOff x="1680" y="816"/>
            <a:chExt cx="2784" cy="1824"/>
          </a:xfrm>
        </p:grpSpPr>
        <p:grpSp>
          <p:nvGrpSpPr>
            <p:cNvPr id="34" name="Group 13"/>
            <p:cNvGrpSpPr>
              <a:grpSpLocks/>
            </p:cNvGrpSpPr>
            <p:nvPr/>
          </p:nvGrpSpPr>
          <p:grpSpPr bwMode="auto">
            <a:xfrm>
              <a:off x="1680" y="816"/>
              <a:ext cx="2784" cy="1824"/>
              <a:chOff x="1680" y="816"/>
              <a:chExt cx="2784" cy="1824"/>
            </a:xfrm>
          </p:grpSpPr>
          <p:sp>
            <p:nvSpPr>
              <p:cNvPr id="37" name="Rectangle 14"/>
              <p:cNvSpPr>
                <a:spLocks noChangeArrowheads="1"/>
              </p:cNvSpPr>
              <p:nvPr/>
            </p:nvSpPr>
            <p:spPr bwMode="auto">
              <a:xfrm>
                <a:off x="2016" y="1824"/>
                <a:ext cx="2208" cy="576"/>
              </a:xfrm>
              <a:prstGeom prst="rect">
                <a:avLst/>
              </a:prstGeom>
              <a:noFill/>
              <a:ln w="9525">
                <a:solidFill>
                  <a:srgbClr val="000000"/>
                </a:solidFill>
                <a:miter lim="800000"/>
                <a:headEnd/>
                <a:tailEnd/>
              </a:ln>
              <a:effectLst>
                <a:outerShdw blurRad="63500" dist="38099" dir="2700000" algn="ctr" rotWithShape="0">
                  <a:srgbClr val="808080">
                    <a:alpha val="74998"/>
                  </a:srgbClr>
                </a:outerShdw>
              </a:effectLst>
              <a:extLst>
                <a:ext uri="{909E8E84-426E-40dd-AFC4-6F175D3DCCD1}">
                  <a14:hiddenFill xmlns:a14="http://schemas.microsoft.com/office/drawing/2010/main" xmlns="">
                    <a:solidFill>
                      <a:srgbClr val="00CC99"/>
                    </a:solidFill>
                  </a14:hiddenFill>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8" name="Oval 15"/>
              <p:cNvSpPr>
                <a:spLocks noChangeArrowheads="1"/>
              </p:cNvSpPr>
              <p:nvPr/>
            </p:nvSpPr>
            <p:spPr bwMode="auto">
              <a:xfrm>
                <a:off x="1872" y="1248"/>
                <a:ext cx="480" cy="480"/>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9" name="Oval 16"/>
              <p:cNvSpPr>
                <a:spLocks noChangeArrowheads="1"/>
              </p:cNvSpPr>
              <p:nvPr/>
            </p:nvSpPr>
            <p:spPr bwMode="auto">
              <a:xfrm>
                <a:off x="3888" y="1248"/>
                <a:ext cx="480" cy="480"/>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0" name="Text Box 17"/>
              <p:cNvSpPr txBox="1">
                <a:spLocks noChangeArrowheads="1"/>
              </p:cNvSpPr>
              <p:nvPr/>
            </p:nvSpPr>
            <p:spPr bwMode="auto">
              <a:xfrm>
                <a:off x="2880" y="816"/>
                <a:ext cx="516" cy="250"/>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Application</a:t>
                </a:r>
              </a:p>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Processes</a:t>
                </a:r>
              </a:p>
            </p:txBody>
          </p:sp>
          <p:sp>
            <p:nvSpPr>
              <p:cNvPr id="41" name="Line 18"/>
              <p:cNvSpPr>
                <a:spLocks noChangeShapeType="1"/>
              </p:cNvSpPr>
              <p:nvPr/>
            </p:nvSpPr>
            <p:spPr bwMode="auto">
              <a:xfrm flipH="1">
                <a:off x="2304" y="960"/>
                <a:ext cx="672" cy="384"/>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2" name="Line 19"/>
              <p:cNvSpPr>
                <a:spLocks noChangeShapeType="1"/>
              </p:cNvSpPr>
              <p:nvPr/>
            </p:nvSpPr>
            <p:spPr bwMode="auto">
              <a:xfrm>
                <a:off x="3264" y="1008"/>
                <a:ext cx="672" cy="336"/>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3" name="Text Box 20"/>
              <p:cNvSpPr txBox="1">
                <a:spLocks noChangeArrowheads="1"/>
              </p:cNvSpPr>
              <p:nvPr/>
            </p:nvSpPr>
            <p:spPr bwMode="auto">
              <a:xfrm>
                <a:off x="3015" y="1488"/>
                <a:ext cx="267" cy="250"/>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Port</a:t>
                </a:r>
              </a:p>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Ids</a:t>
                </a:r>
              </a:p>
            </p:txBody>
          </p:sp>
          <p:sp>
            <p:nvSpPr>
              <p:cNvPr id="44" name="Line 21"/>
              <p:cNvSpPr>
                <a:spLocks noChangeShapeType="1"/>
              </p:cNvSpPr>
              <p:nvPr/>
            </p:nvSpPr>
            <p:spPr bwMode="auto">
              <a:xfrm flipH="1">
                <a:off x="2160" y="1632"/>
                <a:ext cx="912" cy="96"/>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5" name="Line 22"/>
              <p:cNvSpPr>
                <a:spLocks noChangeShapeType="1"/>
              </p:cNvSpPr>
              <p:nvPr/>
            </p:nvSpPr>
            <p:spPr bwMode="auto">
              <a:xfrm>
                <a:off x="3216" y="1632"/>
                <a:ext cx="864" cy="144"/>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6" name="Rectangle 23"/>
              <p:cNvSpPr>
                <a:spLocks noChangeArrowheads="1"/>
              </p:cNvSpPr>
              <p:nvPr/>
            </p:nvSpPr>
            <p:spPr bwMode="auto">
              <a:xfrm>
                <a:off x="1680" y="960"/>
                <a:ext cx="1104" cy="1488"/>
              </a:xfrm>
              <a:prstGeom prst="rect">
                <a:avLst/>
              </a:prstGeom>
              <a:noFill/>
              <a:ln w="19050">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7" name="Rectangle 24"/>
              <p:cNvSpPr>
                <a:spLocks noChangeArrowheads="1"/>
              </p:cNvSpPr>
              <p:nvPr/>
            </p:nvSpPr>
            <p:spPr bwMode="auto">
              <a:xfrm>
                <a:off x="3408" y="960"/>
                <a:ext cx="1056" cy="1488"/>
              </a:xfrm>
              <a:prstGeom prst="rect">
                <a:avLst/>
              </a:prstGeom>
              <a:noFill/>
              <a:ln w="19050">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48" name="Group 25"/>
              <p:cNvGrpSpPr>
                <a:grpSpLocks/>
              </p:cNvGrpSpPr>
              <p:nvPr/>
            </p:nvGrpSpPr>
            <p:grpSpPr bwMode="auto">
              <a:xfrm>
                <a:off x="2256" y="2400"/>
                <a:ext cx="1776" cy="240"/>
                <a:chOff x="1968" y="2832"/>
                <a:chExt cx="1776" cy="240"/>
              </a:xfrm>
            </p:grpSpPr>
            <p:sp>
              <p:nvSpPr>
                <p:cNvPr id="49" name="Line 26"/>
                <p:cNvSpPr>
                  <a:spLocks noChangeShapeType="1"/>
                </p:cNvSpPr>
                <p:nvPr/>
              </p:nvSpPr>
              <p:spPr bwMode="auto">
                <a:xfrm>
                  <a:off x="1968" y="2832"/>
                  <a:ext cx="0" cy="24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0" name="Line 27"/>
                <p:cNvSpPr>
                  <a:spLocks noChangeShapeType="1"/>
                </p:cNvSpPr>
                <p:nvPr/>
              </p:nvSpPr>
              <p:spPr bwMode="auto">
                <a:xfrm>
                  <a:off x="3744" y="2832"/>
                  <a:ext cx="0" cy="24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1" name="Line 28"/>
                <p:cNvSpPr>
                  <a:spLocks noChangeShapeType="1"/>
                </p:cNvSpPr>
                <p:nvPr/>
              </p:nvSpPr>
              <p:spPr bwMode="auto">
                <a:xfrm>
                  <a:off x="1968" y="3072"/>
                  <a:ext cx="1776" cy="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sp>
          <p:nvSpPr>
            <p:cNvPr id="35" name="Oval 29"/>
            <p:cNvSpPr>
              <a:spLocks noChangeArrowheads="1"/>
            </p:cNvSpPr>
            <p:nvPr/>
          </p:nvSpPr>
          <p:spPr bwMode="auto">
            <a:xfrm>
              <a:off x="2112" y="1728"/>
              <a:ext cx="96" cy="96"/>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6" name="Oval 30"/>
            <p:cNvSpPr>
              <a:spLocks noChangeArrowheads="1"/>
            </p:cNvSpPr>
            <p:nvPr/>
          </p:nvSpPr>
          <p:spPr bwMode="auto">
            <a:xfrm>
              <a:off x="4080" y="1728"/>
              <a:ext cx="96" cy="96"/>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sp>
        <p:nvSpPr>
          <p:cNvPr id="52" name="Rectangle 31"/>
          <p:cNvSpPr txBox="1">
            <a:spLocks noChangeArrowheads="1"/>
          </p:cNvSpPr>
          <p:nvPr/>
        </p:nvSpPr>
        <p:spPr bwMode="auto">
          <a:xfrm>
            <a:off x="323528" y="5254352"/>
            <a:ext cx="8712968" cy="1507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en-US" sz="2000" dirty="0">
                <a:ea typeface="ＭＳ Ｐゴシック" charset="0"/>
                <a:cs typeface="ＭＳ Ｐゴシック" charset="0"/>
              </a:rPr>
              <a:t>Communication over a network link: errors can occur</a:t>
            </a:r>
          </a:p>
          <a:p>
            <a:r>
              <a:rPr lang="en-US" sz="2000" dirty="0">
                <a:ea typeface="ＭＳ Ｐゴシック" charset="0"/>
                <a:cs typeface="ＭＳ Ｐゴシック" charset="0"/>
              </a:rPr>
              <a:t>We need some sort of </a:t>
            </a:r>
            <a:r>
              <a:rPr lang="en-US" sz="2000" dirty="0">
                <a:solidFill>
                  <a:srgbClr val="0000FF"/>
                </a:solidFill>
                <a:ea typeface="ＭＳ Ｐゴシック" charset="0"/>
                <a:cs typeface="ＭＳ Ｐゴシック" charset="0"/>
              </a:rPr>
              <a:t>error and flow control protocol (EFCP)</a:t>
            </a:r>
            <a:endParaRPr lang="en-US" sz="2000" dirty="0">
              <a:ea typeface="ＭＳ Ｐゴシック" charset="0"/>
              <a:cs typeface="ＭＳ Ｐゴシック" charset="0"/>
            </a:endParaRPr>
          </a:p>
          <a:p>
            <a:pPr lvl="1"/>
            <a:r>
              <a:rPr lang="en-US" sz="1800" dirty="0">
                <a:ea typeface="ＭＳ Ｐゴシック" charset="0"/>
                <a:cs typeface="ＭＳ Ｐゴシック" charset="0"/>
              </a:rPr>
              <a:t>What are the functions this protocol needs?</a:t>
            </a:r>
          </a:p>
        </p:txBody>
      </p:sp>
    </p:spTree>
    <p:extLst>
      <p:ext uri="{BB962C8B-B14F-4D97-AF65-F5344CB8AC3E}">
        <p14:creationId xmlns:p14="http://schemas.microsoft.com/office/powerpoint/2010/main" val="268490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dirty="0">
                <a:solidFill>
                  <a:srgbClr val="000000"/>
                </a:solidFill>
                <a:cs typeface="+mj-cs"/>
              </a:rPr>
              <a:t>Functions of a Protocol</a:t>
            </a:r>
            <a:br>
              <a:rPr lang="en-US" dirty="0">
                <a:solidFill>
                  <a:srgbClr val="000000"/>
                </a:solidFill>
                <a:cs typeface="+mj-cs"/>
              </a:rPr>
            </a:br>
            <a:endParaRPr lang="en-US" dirty="0">
              <a:solidFill>
                <a:srgbClr val="000000"/>
              </a:solidFill>
              <a:cs typeface="+mj-cs"/>
            </a:endParaRPr>
          </a:p>
        </p:txBody>
      </p:sp>
      <p:sp>
        <p:nvSpPr>
          <p:cNvPr id="56323" name="Rectangle 3"/>
          <p:cNvSpPr>
            <a:spLocks noGrp="1" noChangeArrowheads="1"/>
          </p:cNvSpPr>
          <p:nvPr>
            <p:ph type="body" idx="1"/>
          </p:nvPr>
        </p:nvSpPr>
        <p:spPr>
          <a:xfrm>
            <a:off x="611560" y="3761829"/>
            <a:ext cx="6978650" cy="3096171"/>
          </a:xfrm>
        </p:spPr>
        <p:txBody>
          <a:bodyPr/>
          <a:lstStyle/>
          <a:p>
            <a:pPr indent="-317500" eaLnBrk="1" hangingPunct="1">
              <a:defRPr/>
            </a:pPr>
            <a:r>
              <a:rPr lang="en-US" sz="1800" b="1" dirty="0">
                <a:cs typeface="+mn-cs"/>
              </a:rPr>
              <a:t>Data Corruption Detection/Correction </a:t>
            </a:r>
            <a:r>
              <a:rPr lang="en-US" sz="1800" dirty="0">
                <a:cs typeface="+mn-cs"/>
              </a:rPr>
              <a:t>– Making sure that the bits in the packet are correct (within some probability)</a:t>
            </a:r>
          </a:p>
          <a:p>
            <a:pPr indent="-317500" eaLnBrk="1" hangingPunct="1">
              <a:defRPr/>
            </a:pPr>
            <a:r>
              <a:rPr lang="en-US" sz="1800" b="1" dirty="0">
                <a:cs typeface="+mn-cs"/>
              </a:rPr>
              <a:t>Delimiting</a:t>
            </a:r>
            <a:r>
              <a:rPr lang="en-US" sz="1800" dirty="0">
                <a:cs typeface="+mn-cs"/>
              </a:rPr>
              <a:t> – Packing SDUs into the User Data of PDUs and marking the boundaries of an SDU, so we can find them again</a:t>
            </a:r>
          </a:p>
          <a:p>
            <a:pPr indent="-317500" eaLnBrk="1" hangingPunct="1">
              <a:defRPr/>
            </a:pPr>
            <a:r>
              <a:rPr lang="en-US" sz="1800" b="1" dirty="0">
                <a:cs typeface="+mn-cs"/>
              </a:rPr>
              <a:t>Fragmentation/Reassembly; Combining/Separation </a:t>
            </a:r>
            <a:r>
              <a:rPr lang="en-US" sz="1800" dirty="0">
                <a:cs typeface="+mn-cs"/>
              </a:rPr>
              <a:t>– Last step of Delimiting, creating User-Data fields of the PDUs</a:t>
            </a:r>
          </a:p>
          <a:p>
            <a:pPr indent="-317500" eaLnBrk="1" hangingPunct="1">
              <a:defRPr/>
            </a:pPr>
            <a:r>
              <a:rPr lang="en-US" sz="1800" b="1" dirty="0">
                <a:cs typeface="+mn-cs"/>
              </a:rPr>
              <a:t>Ordering/Sequencing </a:t>
            </a:r>
            <a:r>
              <a:rPr lang="en-US" sz="1800" dirty="0">
                <a:cs typeface="+mn-cs"/>
              </a:rPr>
              <a:t>– Putting the PDUs in order, or putting sequence numbers on them for sending</a:t>
            </a:r>
          </a:p>
          <a:p>
            <a:pPr indent="-317500" eaLnBrk="1" hangingPunct="1">
              <a:defRPr/>
            </a:pPr>
            <a:r>
              <a:rPr lang="en-US" sz="1800" b="1" dirty="0"/>
              <a:t>Loss and Duplicate Detection </a:t>
            </a:r>
            <a:r>
              <a:rPr lang="en-US" sz="1800" dirty="0"/>
              <a:t>– Detecting entire lost PDUs, or duplicates due to retransmission</a:t>
            </a:r>
            <a:endParaRPr lang="en-US" sz="1800" dirty="0">
              <a:cs typeface="+mn-cs"/>
            </a:endParaRPr>
          </a:p>
          <a:p>
            <a:pPr eaLnBrk="1" hangingPunct="1">
              <a:defRPr/>
            </a:pPr>
            <a:endParaRPr lang="en-US" sz="2000" dirty="0">
              <a:cs typeface="+mn-cs"/>
            </a:endParaRPr>
          </a:p>
        </p:txBody>
      </p:sp>
      <p:grpSp>
        <p:nvGrpSpPr>
          <p:cNvPr id="3" name="Group 2"/>
          <p:cNvGrpSpPr/>
          <p:nvPr/>
        </p:nvGrpSpPr>
        <p:grpSpPr>
          <a:xfrm>
            <a:off x="821110" y="1473324"/>
            <a:ext cx="6248400" cy="2171700"/>
            <a:chOff x="1320800" y="1485900"/>
            <a:chExt cx="6248400" cy="2171700"/>
          </a:xfrm>
        </p:grpSpPr>
        <p:sp>
          <p:nvSpPr>
            <p:cNvPr id="2" name="TextBox 1"/>
            <p:cNvSpPr txBox="1"/>
            <p:nvPr/>
          </p:nvSpPr>
          <p:spPr>
            <a:xfrm>
              <a:off x="2540000" y="2781300"/>
              <a:ext cx="1219200" cy="400050"/>
            </a:xfrm>
            <a:prstGeom prst="rect">
              <a:avLst/>
            </a:prstGeom>
            <a:noFill/>
            <a:ln>
              <a:solidFill>
                <a:schemeClr val="tx1"/>
              </a:solidFill>
            </a:ln>
          </p:spPr>
          <p:txBody>
            <a:bodyPr>
              <a:spAutoFit/>
            </a:bodyPr>
            <a:lstStyle/>
            <a:p>
              <a:pPr algn="ctr" defTabSz="914400" fontAlgn="base">
                <a:spcBef>
                  <a:spcPct val="0"/>
                </a:spcBef>
                <a:spcAft>
                  <a:spcPct val="0"/>
                </a:spcAft>
                <a:defRPr/>
              </a:pPr>
              <a:r>
                <a:rPr lang="en-US" sz="1000" dirty="0">
                  <a:solidFill>
                    <a:srgbClr val="000000"/>
                  </a:solidFill>
                  <a:latin typeface="Times New Roman"/>
                  <a:ea typeface="ＭＳ Ｐゴシック" charset="0"/>
                  <a:cs typeface="ＭＳ Ｐゴシック" charset="0"/>
                </a:rPr>
                <a:t>Data Corruption Detection</a:t>
              </a:r>
            </a:p>
          </p:txBody>
        </p:sp>
        <p:cxnSp>
          <p:nvCxnSpPr>
            <p:cNvPr id="4" name="Straight Connector 3"/>
            <p:cNvCxnSpPr/>
            <p:nvPr/>
          </p:nvCxnSpPr>
          <p:spPr bwMode="auto">
            <a:xfrm flipV="1">
              <a:off x="1714500" y="3238500"/>
              <a:ext cx="5854700" cy="25400"/>
            </a:xfrm>
            <a:prstGeom prst="line">
              <a:avLst/>
            </a:prstGeom>
            <a:ln w="28575" cmpd="sng">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5" name="TextBox 4"/>
            <p:cNvSpPr txBox="1">
              <a:spLocks noChangeArrowheads="1"/>
            </p:cNvSpPr>
            <p:nvPr/>
          </p:nvSpPr>
          <p:spPr bwMode="auto">
            <a:xfrm>
              <a:off x="2540000" y="2489200"/>
              <a:ext cx="1206500" cy="254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Ordering</a:t>
              </a:r>
            </a:p>
          </p:txBody>
        </p:sp>
        <p:sp>
          <p:nvSpPr>
            <p:cNvPr id="6" name="TextBox 5"/>
            <p:cNvSpPr txBox="1">
              <a:spLocks noChangeArrowheads="1"/>
            </p:cNvSpPr>
            <p:nvPr/>
          </p:nvSpPr>
          <p:spPr bwMode="auto">
            <a:xfrm>
              <a:off x="2527300" y="2222500"/>
              <a:ext cx="1206500" cy="2460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Frag/Reassemb</a:t>
              </a:r>
            </a:p>
          </p:txBody>
        </p:sp>
        <p:sp>
          <p:nvSpPr>
            <p:cNvPr id="7" name="TextBox 6"/>
            <p:cNvSpPr txBox="1">
              <a:spLocks noChangeArrowheads="1"/>
            </p:cNvSpPr>
            <p:nvPr/>
          </p:nvSpPr>
          <p:spPr bwMode="auto">
            <a:xfrm>
              <a:off x="2514600" y="1968500"/>
              <a:ext cx="1231900" cy="2460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Delimiting</a:t>
              </a:r>
            </a:p>
          </p:txBody>
        </p:sp>
        <p:cxnSp>
          <p:nvCxnSpPr>
            <p:cNvPr id="9" name="Straight Arrow Connector 8"/>
            <p:cNvCxnSpPr/>
            <p:nvPr/>
          </p:nvCxnSpPr>
          <p:spPr bwMode="auto">
            <a:xfrm>
              <a:off x="2984500" y="3200400"/>
              <a:ext cx="0" cy="4572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3" name="Straight Arrow Connector 12"/>
            <p:cNvCxnSpPr/>
            <p:nvPr/>
          </p:nvCxnSpPr>
          <p:spPr bwMode="auto">
            <a:xfrm flipH="1" flipV="1">
              <a:off x="3352800" y="3238500"/>
              <a:ext cx="12700" cy="3810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p:nvPr/>
          </p:nvCxnSpPr>
          <p:spPr bwMode="auto">
            <a:xfrm flipV="1">
              <a:off x="1320800" y="1727200"/>
              <a:ext cx="5854700" cy="25400"/>
            </a:xfrm>
            <a:prstGeom prst="line">
              <a:avLst/>
            </a:prstGeom>
            <a:ln w="28575" cmpd="sng">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20" name="Straight Arrow Connector 19"/>
            <p:cNvCxnSpPr/>
            <p:nvPr/>
          </p:nvCxnSpPr>
          <p:spPr bwMode="auto">
            <a:xfrm>
              <a:off x="2959100" y="1485900"/>
              <a:ext cx="0" cy="4572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Arrow Connector 20"/>
            <p:cNvCxnSpPr/>
            <p:nvPr/>
          </p:nvCxnSpPr>
          <p:spPr bwMode="auto">
            <a:xfrm flipH="1" flipV="1">
              <a:off x="3365500" y="1536700"/>
              <a:ext cx="12700" cy="3810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124152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pPr eaLnBrk="1" hangingPunct="1">
              <a:defRPr/>
            </a:pPr>
            <a:r>
              <a:rPr lang="en-US" dirty="0">
                <a:solidFill>
                  <a:srgbClr val="000000"/>
                </a:solidFill>
                <a:cs typeface="+mj-cs"/>
              </a:rPr>
              <a:t>Functions of a Protocol  </a:t>
            </a:r>
            <a:r>
              <a:rPr lang="en-US" dirty="0">
                <a:solidFill>
                  <a:srgbClr val="000000"/>
                </a:solidFill>
              </a:rPr>
              <a:t>/</a:t>
            </a:r>
            <a:r>
              <a:rPr lang="en-US" dirty="0">
                <a:solidFill>
                  <a:srgbClr val="000000"/>
                </a:solidFill>
                <a:cs typeface="+mj-cs"/>
              </a:rPr>
              <a:t>2</a:t>
            </a:r>
            <a:br>
              <a:rPr lang="en-US" dirty="0">
                <a:solidFill>
                  <a:srgbClr val="000000"/>
                </a:solidFill>
                <a:cs typeface="+mj-cs"/>
              </a:rPr>
            </a:br>
            <a:endParaRPr lang="en-US" dirty="0">
              <a:solidFill>
                <a:srgbClr val="000000"/>
              </a:solidFill>
              <a:cs typeface="+mj-cs"/>
            </a:endParaRPr>
          </a:p>
        </p:txBody>
      </p:sp>
      <p:sp>
        <p:nvSpPr>
          <p:cNvPr id="188419" name="Rectangle 3"/>
          <p:cNvSpPr>
            <a:spLocks noGrp="1" noChangeArrowheads="1"/>
          </p:cNvSpPr>
          <p:nvPr>
            <p:ph type="body" idx="1"/>
          </p:nvPr>
        </p:nvSpPr>
        <p:spPr>
          <a:xfrm>
            <a:off x="414734" y="3667844"/>
            <a:ext cx="7613650" cy="2857500"/>
          </a:xfrm>
        </p:spPr>
        <p:txBody>
          <a:bodyPr/>
          <a:lstStyle/>
          <a:p>
            <a:pPr marL="342900" indent="-317500" eaLnBrk="1" hangingPunct="1">
              <a:defRPr/>
            </a:pPr>
            <a:r>
              <a:rPr lang="en-US" sz="1800" b="1" dirty="0">
                <a:cs typeface="+mn-cs"/>
              </a:rPr>
              <a:t>Retransmission Control (Acknowledgement)</a:t>
            </a:r>
            <a:r>
              <a:rPr lang="en-US" sz="1800" dirty="0">
                <a:cs typeface="+mn-cs"/>
              </a:rPr>
              <a:t> – Recovering from lost PDUs.</a:t>
            </a:r>
          </a:p>
          <a:p>
            <a:pPr marL="342900" indent="-317500" eaLnBrk="1" hangingPunct="1">
              <a:defRPr/>
            </a:pPr>
            <a:r>
              <a:rPr lang="en-US" sz="1800" b="1" dirty="0">
                <a:cs typeface="+mn-cs"/>
              </a:rPr>
              <a:t>Flow Control </a:t>
            </a:r>
            <a:r>
              <a:rPr lang="en-US" sz="1800" dirty="0">
                <a:cs typeface="+mn-cs"/>
              </a:rPr>
              <a:t>– Keeping the sender from overrunning the receiver, using either a Sliding Window or rate-based.</a:t>
            </a:r>
          </a:p>
          <a:p>
            <a:pPr marL="342900" indent="-317500" eaLnBrk="1" hangingPunct="1">
              <a:defRPr/>
            </a:pPr>
            <a:r>
              <a:rPr lang="en-US" sz="1800" dirty="0">
                <a:cs typeface="+mn-cs"/>
              </a:rPr>
              <a:t>These two are feedback mechanisms, therefore we need:</a:t>
            </a:r>
          </a:p>
          <a:p>
            <a:pPr marL="342900" indent="-317500" eaLnBrk="1" hangingPunct="1">
              <a:defRPr/>
            </a:pPr>
            <a:r>
              <a:rPr lang="en-US" sz="1800" b="1" dirty="0">
                <a:cs typeface="+mn-cs"/>
              </a:rPr>
              <a:t>Synchronization</a:t>
            </a:r>
            <a:r>
              <a:rPr lang="en-US" sz="1800" dirty="0">
                <a:cs typeface="+mn-cs"/>
              </a:rPr>
              <a:t> – Ensuring that the sender and receiver maintain consistent state relative to each other.</a:t>
            </a:r>
          </a:p>
          <a:p>
            <a:pPr marL="342900" indent="-317500" eaLnBrk="1" hangingPunct="1">
              <a:defRPr/>
            </a:pPr>
            <a:r>
              <a:rPr lang="en-US" sz="1800" b="1" dirty="0">
                <a:cs typeface="+mn-cs"/>
              </a:rPr>
              <a:t>Allocation/</a:t>
            </a:r>
            <a:r>
              <a:rPr lang="en-US" sz="1800" b="1" dirty="0" err="1">
                <a:cs typeface="+mn-cs"/>
              </a:rPr>
              <a:t>Deallocation</a:t>
            </a:r>
            <a:r>
              <a:rPr lang="en-US" sz="1800" b="1" dirty="0">
                <a:cs typeface="+mn-cs"/>
              </a:rPr>
              <a:t> </a:t>
            </a:r>
            <a:r>
              <a:rPr lang="en-US" sz="1800" dirty="0">
                <a:cs typeface="+mn-cs"/>
              </a:rPr>
              <a:t>– Allocating/</a:t>
            </a:r>
            <a:r>
              <a:rPr lang="en-US" sz="1800" dirty="0" err="1">
                <a:cs typeface="+mn-cs"/>
              </a:rPr>
              <a:t>Deallocating</a:t>
            </a:r>
            <a:r>
              <a:rPr lang="en-US" sz="1800" dirty="0">
                <a:cs typeface="+mn-cs"/>
              </a:rPr>
              <a:t> ports and creating and terminating synchronization.</a:t>
            </a:r>
          </a:p>
        </p:txBody>
      </p:sp>
      <p:sp>
        <p:nvSpPr>
          <p:cNvPr id="5" name="TextBox 4"/>
          <p:cNvSpPr txBox="1"/>
          <p:nvPr/>
        </p:nvSpPr>
        <p:spPr>
          <a:xfrm>
            <a:off x="2008584" y="2753444"/>
            <a:ext cx="1219200" cy="400050"/>
          </a:xfrm>
          <a:prstGeom prst="rect">
            <a:avLst/>
          </a:prstGeom>
          <a:noFill/>
          <a:ln>
            <a:solidFill>
              <a:schemeClr val="tx1"/>
            </a:solidFill>
          </a:ln>
        </p:spPr>
        <p:txBody>
          <a:bodyPr>
            <a:spAutoFit/>
          </a:bodyPr>
          <a:lstStyle/>
          <a:p>
            <a:pPr algn="ctr" defTabSz="914400" fontAlgn="base">
              <a:spcBef>
                <a:spcPct val="0"/>
              </a:spcBef>
              <a:spcAft>
                <a:spcPct val="0"/>
              </a:spcAft>
              <a:defRPr/>
            </a:pPr>
            <a:r>
              <a:rPr lang="en-US" sz="1000" dirty="0">
                <a:solidFill>
                  <a:srgbClr val="000000"/>
                </a:solidFill>
                <a:latin typeface="Times New Roman"/>
                <a:ea typeface="ＭＳ Ｐゴシック" charset="0"/>
                <a:cs typeface="ＭＳ Ｐゴシック" charset="0"/>
              </a:rPr>
              <a:t>Data Corruption Detection</a:t>
            </a:r>
          </a:p>
        </p:txBody>
      </p:sp>
      <p:cxnSp>
        <p:nvCxnSpPr>
          <p:cNvPr id="6" name="Straight Connector 5"/>
          <p:cNvCxnSpPr/>
          <p:nvPr/>
        </p:nvCxnSpPr>
        <p:spPr bwMode="auto">
          <a:xfrm flipV="1">
            <a:off x="1183084" y="3210644"/>
            <a:ext cx="5854700" cy="25400"/>
          </a:xfrm>
          <a:prstGeom prst="line">
            <a:avLst/>
          </a:prstGeom>
          <a:ln w="28575" cmpd="sng">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34822" name="TextBox 6"/>
          <p:cNvSpPr txBox="1">
            <a:spLocks noChangeArrowheads="1"/>
          </p:cNvSpPr>
          <p:nvPr/>
        </p:nvSpPr>
        <p:spPr bwMode="auto">
          <a:xfrm>
            <a:off x="2008584" y="2461344"/>
            <a:ext cx="1206500" cy="254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Ordering</a:t>
            </a:r>
          </a:p>
        </p:txBody>
      </p:sp>
      <p:sp>
        <p:nvSpPr>
          <p:cNvPr id="34823" name="TextBox 7"/>
          <p:cNvSpPr txBox="1">
            <a:spLocks noChangeArrowheads="1"/>
          </p:cNvSpPr>
          <p:nvPr/>
        </p:nvSpPr>
        <p:spPr bwMode="auto">
          <a:xfrm>
            <a:off x="1995884" y="2194644"/>
            <a:ext cx="1206500" cy="2460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Frag/Reassemb</a:t>
            </a:r>
          </a:p>
        </p:txBody>
      </p:sp>
      <p:sp>
        <p:nvSpPr>
          <p:cNvPr id="34824" name="TextBox 8"/>
          <p:cNvSpPr txBox="1">
            <a:spLocks noChangeArrowheads="1"/>
          </p:cNvSpPr>
          <p:nvPr/>
        </p:nvSpPr>
        <p:spPr bwMode="auto">
          <a:xfrm>
            <a:off x="1983184" y="1940644"/>
            <a:ext cx="1231900" cy="2460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Delimiting</a:t>
            </a:r>
          </a:p>
        </p:txBody>
      </p:sp>
      <p:cxnSp>
        <p:nvCxnSpPr>
          <p:cNvPr id="10" name="Straight Arrow Connector 9"/>
          <p:cNvCxnSpPr/>
          <p:nvPr/>
        </p:nvCxnSpPr>
        <p:spPr bwMode="auto">
          <a:xfrm>
            <a:off x="2453084" y="3172544"/>
            <a:ext cx="0" cy="4572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flipH="1" flipV="1">
            <a:off x="2821384" y="3210644"/>
            <a:ext cx="12700" cy="3810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2" name="Straight Connector 11"/>
          <p:cNvCxnSpPr/>
          <p:nvPr/>
        </p:nvCxnSpPr>
        <p:spPr bwMode="auto">
          <a:xfrm flipV="1">
            <a:off x="789384" y="1699344"/>
            <a:ext cx="5854700" cy="25400"/>
          </a:xfrm>
          <a:prstGeom prst="line">
            <a:avLst/>
          </a:prstGeom>
          <a:ln w="28575" cmpd="sng">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bwMode="auto">
          <a:xfrm>
            <a:off x="2427684" y="1458044"/>
            <a:ext cx="0" cy="4572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4" name="Straight Arrow Connector 13"/>
          <p:cNvCxnSpPr/>
          <p:nvPr/>
        </p:nvCxnSpPr>
        <p:spPr bwMode="auto">
          <a:xfrm flipH="1" flipV="1">
            <a:off x="2834084" y="1508844"/>
            <a:ext cx="12700" cy="381000"/>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nvGrpSpPr>
          <p:cNvPr id="18" name="Group 17"/>
          <p:cNvGrpSpPr>
            <a:grpSpLocks/>
          </p:cNvGrpSpPr>
          <p:nvPr/>
        </p:nvGrpSpPr>
        <p:grpSpPr bwMode="auto">
          <a:xfrm>
            <a:off x="3862784" y="2627079"/>
            <a:ext cx="1193799" cy="507365"/>
            <a:chOff x="3949706" y="2146935"/>
            <a:chExt cx="1193182" cy="507365"/>
          </a:xfrm>
        </p:grpSpPr>
        <p:sp>
          <p:nvSpPr>
            <p:cNvPr id="34837" name="Oval 1"/>
            <p:cNvSpPr>
              <a:spLocks noChangeArrowheads="1"/>
            </p:cNvSpPr>
            <p:nvPr/>
          </p:nvSpPr>
          <p:spPr bwMode="auto">
            <a:xfrm>
              <a:off x="3962400" y="2146935"/>
              <a:ext cx="1102743" cy="50736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algn="ctr" defTabSz="914400" fontAlgn="base">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
          <p:nvSpPr>
            <p:cNvPr id="34838" name="TextBox 2"/>
            <p:cNvSpPr txBox="1">
              <a:spLocks noChangeArrowheads="1"/>
            </p:cNvSpPr>
            <p:nvPr/>
          </p:nvSpPr>
          <p:spPr bwMode="auto">
            <a:xfrm flipH="1">
              <a:off x="3949706" y="2197100"/>
              <a:ext cx="119318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dirty="0">
                  <a:solidFill>
                    <a:srgbClr val="000000"/>
                  </a:solidFill>
                </a:rPr>
                <a:t>Re-transmission</a:t>
              </a:r>
            </a:p>
            <a:p>
              <a:pPr algn="ctr" defTabSz="914400" eaLnBrk="1" fontAlgn="base" hangingPunct="1">
                <a:spcBef>
                  <a:spcPct val="0"/>
                </a:spcBef>
                <a:spcAft>
                  <a:spcPct val="0"/>
                </a:spcAft>
              </a:pPr>
              <a:r>
                <a:rPr lang="en-US" dirty="0">
                  <a:solidFill>
                    <a:srgbClr val="000000"/>
                  </a:solidFill>
                </a:rPr>
                <a:t>Control</a:t>
              </a:r>
            </a:p>
          </p:txBody>
        </p:sp>
      </p:grpSp>
      <p:grpSp>
        <p:nvGrpSpPr>
          <p:cNvPr id="16" name="Group 15"/>
          <p:cNvGrpSpPr>
            <a:grpSpLocks/>
          </p:cNvGrpSpPr>
          <p:nvPr/>
        </p:nvGrpSpPr>
        <p:grpSpPr bwMode="auto">
          <a:xfrm>
            <a:off x="5096272" y="2626444"/>
            <a:ext cx="1103312" cy="508000"/>
            <a:chOff x="5183757" y="2146300"/>
            <a:chExt cx="1102743" cy="507365"/>
          </a:xfrm>
        </p:grpSpPr>
        <p:sp>
          <p:nvSpPr>
            <p:cNvPr id="34835" name="TextBox 28"/>
            <p:cNvSpPr txBox="1">
              <a:spLocks noChangeArrowheads="1"/>
            </p:cNvSpPr>
            <p:nvPr/>
          </p:nvSpPr>
          <p:spPr bwMode="auto">
            <a:xfrm flipH="1">
              <a:off x="5326572" y="2161223"/>
              <a:ext cx="805851" cy="470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Flow Control</a:t>
              </a:r>
            </a:p>
          </p:txBody>
        </p:sp>
        <p:sp>
          <p:nvSpPr>
            <p:cNvPr id="34836" name="Oval 29"/>
            <p:cNvSpPr>
              <a:spLocks noChangeArrowheads="1"/>
            </p:cNvSpPr>
            <p:nvPr/>
          </p:nvSpPr>
          <p:spPr bwMode="auto">
            <a:xfrm>
              <a:off x="5183757" y="2146300"/>
              <a:ext cx="1102743" cy="50736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algn="ctr" defTabSz="914400" fontAlgn="base">
                <a:spcBef>
                  <a:spcPct val="0"/>
                </a:spcBef>
                <a:spcAft>
                  <a:spcPct val="0"/>
                </a:spcAft>
              </a:pPr>
              <a:endParaRPr lang="en-US" sz="2400">
                <a:solidFill>
                  <a:srgbClr val="000000"/>
                </a:solidFill>
                <a:latin typeface="Arial" charset="0"/>
                <a:ea typeface="ＭＳ Ｐゴシック" charset="0"/>
                <a:cs typeface="ＭＳ Ｐゴシック" charset="0"/>
              </a:endParaRPr>
            </a:p>
          </p:txBody>
        </p:sp>
      </p:grpSp>
      <p:grpSp>
        <p:nvGrpSpPr>
          <p:cNvPr id="32" name="Group 31"/>
          <p:cNvGrpSpPr>
            <a:grpSpLocks/>
          </p:cNvGrpSpPr>
          <p:nvPr/>
        </p:nvGrpSpPr>
        <p:grpSpPr bwMode="auto">
          <a:xfrm>
            <a:off x="4307284" y="1978744"/>
            <a:ext cx="1168400" cy="508000"/>
            <a:chOff x="5130798" y="2146300"/>
            <a:chExt cx="1168401" cy="507365"/>
          </a:xfrm>
        </p:grpSpPr>
        <p:sp>
          <p:nvSpPr>
            <p:cNvPr id="34833" name="TextBox 32"/>
            <p:cNvSpPr txBox="1">
              <a:spLocks noChangeArrowheads="1"/>
            </p:cNvSpPr>
            <p:nvPr/>
          </p:nvSpPr>
          <p:spPr bwMode="auto">
            <a:xfrm flipH="1">
              <a:off x="5130798" y="2173922"/>
              <a:ext cx="116840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000">
                  <a:solidFill>
                    <a:schemeClr val="tx1"/>
                  </a:solidFill>
                  <a:latin typeface="Arial" charset="0"/>
                  <a:ea typeface="ＭＳ Ｐゴシック" charset="0"/>
                  <a:cs typeface="ＭＳ Ｐゴシック" charset="0"/>
                </a:defRPr>
              </a:lvl1pPr>
              <a:lvl2pPr marL="742950" indent="-285750" eaLnBrk="0" hangingPunct="0">
                <a:defRPr sz="1000">
                  <a:solidFill>
                    <a:schemeClr val="tx1"/>
                  </a:solidFill>
                  <a:latin typeface="Arial" charset="0"/>
                  <a:ea typeface="ＭＳ Ｐゴシック" charset="0"/>
                </a:defRPr>
              </a:lvl2pPr>
              <a:lvl3pPr marL="1143000" indent="-228600" eaLnBrk="0" hangingPunct="0">
                <a:defRPr sz="1000">
                  <a:solidFill>
                    <a:schemeClr val="tx1"/>
                  </a:solidFill>
                  <a:latin typeface="Arial" charset="0"/>
                  <a:ea typeface="ＭＳ Ｐゴシック" charset="0"/>
                </a:defRPr>
              </a:lvl3pPr>
              <a:lvl4pPr marL="1600200" indent="-228600" eaLnBrk="0" hangingPunct="0">
                <a:defRPr sz="1000">
                  <a:solidFill>
                    <a:schemeClr val="tx1"/>
                  </a:solidFill>
                  <a:latin typeface="Arial" charset="0"/>
                  <a:ea typeface="ＭＳ Ｐゴシック" charset="0"/>
                </a:defRPr>
              </a:lvl4pPr>
              <a:lvl5pPr marL="2057400" indent="-228600" eaLnBrk="0" hangingPunct="0">
                <a:defRPr sz="1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000">
                  <a:solidFill>
                    <a:schemeClr val="tx1"/>
                  </a:solidFill>
                  <a:latin typeface="Arial" charset="0"/>
                  <a:ea typeface="ＭＳ Ｐゴシック" charset="0"/>
                </a:defRPr>
              </a:lvl9pPr>
            </a:lstStyle>
            <a:p>
              <a:pPr algn="ctr" defTabSz="914400" eaLnBrk="1" fontAlgn="base" hangingPunct="1">
                <a:spcBef>
                  <a:spcPct val="0"/>
                </a:spcBef>
                <a:spcAft>
                  <a:spcPct val="0"/>
                </a:spcAft>
              </a:pPr>
              <a:r>
                <a:rPr lang="en-US">
                  <a:solidFill>
                    <a:srgbClr val="000000"/>
                  </a:solidFill>
                </a:rPr>
                <a:t>Allocation</a:t>
              </a:r>
            </a:p>
            <a:p>
              <a:pPr algn="ctr" defTabSz="914400" eaLnBrk="1" fontAlgn="base" hangingPunct="1">
                <a:spcBef>
                  <a:spcPct val="0"/>
                </a:spcBef>
                <a:spcAft>
                  <a:spcPct val="0"/>
                </a:spcAft>
              </a:pPr>
              <a:r>
                <a:rPr lang="en-US">
                  <a:solidFill>
                    <a:srgbClr val="000000"/>
                  </a:solidFill>
                </a:rPr>
                <a:t>Synchronization</a:t>
              </a:r>
            </a:p>
          </p:txBody>
        </p:sp>
        <p:sp>
          <p:nvSpPr>
            <p:cNvPr id="34834" name="Oval 33"/>
            <p:cNvSpPr>
              <a:spLocks noChangeArrowheads="1"/>
            </p:cNvSpPr>
            <p:nvPr/>
          </p:nvSpPr>
          <p:spPr bwMode="auto">
            <a:xfrm>
              <a:off x="5183757" y="2146300"/>
              <a:ext cx="1102743" cy="50736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algn="ctr" defTabSz="914400" fontAlgn="base">
                <a:spcBef>
                  <a:spcPct val="0"/>
                </a:spcBef>
                <a:spcAft>
                  <a:spcPct val="0"/>
                </a:spcAft>
              </a:pPr>
              <a:endParaRPr lang="en-US" sz="2400">
                <a:solidFill>
                  <a:srgbClr val="000000"/>
                </a:solidFill>
                <a:latin typeface="Arial" charset="0"/>
                <a:ea typeface="ＭＳ Ｐゴシック" charset="0"/>
                <a:cs typeface="ＭＳ Ｐゴシック" charset="0"/>
              </a:endParaRPr>
            </a:p>
          </p:txBody>
        </p:sp>
      </p:grpSp>
      <p:sp>
        <p:nvSpPr>
          <p:cNvPr id="3" name="TextBox 2"/>
          <p:cNvSpPr txBox="1"/>
          <p:nvPr/>
        </p:nvSpPr>
        <p:spPr>
          <a:xfrm>
            <a:off x="3164284" y="1775544"/>
            <a:ext cx="622300" cy="406400"/>
          </a:xfrm>
          <a:prstGeom prst="rect">
            <a:avLst/>
          </a:prstGeom>
          <a:noFill/>
          <a:ln>
            <a:noFill/>
          </a:ln>
        </p:spPr>
        <p:txBody>
          <a:bodyPr wrap="square" rtlCol="0">
            <a:spAutoFit/>
          </a:bodyPr>
          <a:lstStyle/>
          <a:p>
            <a:pPr algn="ctr" defTabSz="914400" fontAlgn="base">
              <a:spcBef>
                <a:spcPct val="0"/>
              </a:spcBef>
              <a:spcAft>
                <a:spcPct val="0"/>
              </a:spcAft>
            </a:pPr>
            <a:r>
              <a:rPr lang="en-US" sz="1000" dirty="0">
                <a:solidFill>
                  <a:srgbClr val="000000"/>
                </a:solidFill>
                <a:latin typeface="Arial" charset="0"/>
                <a:ea typeface="ＭＳ Ｐゴシック" charset="0"/>
                <a:cs typeface="ＭＳ Ｐゴシック" charset="0"/>
              </a:rPr>
              <a:t>State</a:t>
            </a:r>
          </a:p>
          <a:p>
            <a:pPr algn="ctr" defTabSz="914400" fontAlgn="base">
              <a:spcBef>
                <a:spcPct val="0"/>
              </a:spcBef>
              <a:spcAft>
                <a:spcPct val="0"/>
              </a:spcAft>
            </a:pPr>
            <a:r>
              <a:rPr lang="en-US" sz="1000" dirty="0">
                <a:solidFill>
                  <a:srgbClr val="000000"/>
                </a:solidFill>
                <a:latin typeface="Arial" charset="0"/>
                <a:ea typeface="ＭＳ Ｐゴシック" charset="0"/>
                <a:cs typeface="ＭＳ Ｐゴシック" charset="0"/>
              </a:rPr>
              <a:t>Vector</a:t>
            </a:r>
          </a:p>
        </p:txBody>
      </p:sp>
      <p:sp>
        <p:nvSpPr>
          <p:cNvPr id="4" name="Rectangle 3"/>
          <p:cNvSpPr/>
          <p:nvPr/>
        </p:nvSpPr>
        <p:spPr bwMode="auto">
          <a:xfrm>
            <a:off x="3380184" y="2143844"/>
            <a:ext cx="203200" cy="9652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fontAlgn="base">
              <a:spcBef>
                <a:spcPct val="0"/>
              </a:spcBef>
              <a:spcAft>
                <a:spcPct val="0"/>
              </a:spcAft>
            </a:pPr>
            <a:endParaRPr lang="en-US" sz="240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80730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84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841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84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841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8419">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than one application per system at</a:t>
            </a:r>
            <a:br>
              <a:rPr lang="en-US" dirty="0"/>
            </a:br>
            <a:r>
              <a:rPr lang="en-US" dirty="0"/>
              <a:t>the same time</a:t>
            </a:r>
          </a:p>
        </p:txBody>
      </p:sp>
      <p:sp>
        <p:nvSpPr>
          <p:cNvPr id="3" name="Content Placeholder 2"/>
          <p:cNvSpPr>
            <a:spLocks noGrp="1"/>
          </p:cNvSpPr>
          <p:nvPr>
            <p:ph idx="1"/>
          </p:nvPr>
        </p:nvSpPr>
        <p:spPr>
          <a:xfrm>
            <a:off x="467544" y="2338536"/>
            <a:ext cx="8219256" cy="4474840"/>
          </a:xfrm>
        </p:spPr>
        <p:txBody>
          <a:bodyPr/>
          <a:lstStyle/>
          <a:p>
            <a:r>
              <a:rPr lang="en-US" sz="2000" dirty="0"/>
              <a:t>Requires two new</a:t>
            </a:r>
            <a:br>
              <a:rPr lang="en-US" sz="2000" dirty="0"/>
            </a:br>
            <a:r>
              <a:rPr lang="en-US" sz="2000" dirty="0"/>
              <a:t>capabilities</a:t>
            </a:r>
          </a:p>
          <a:p>
            <a:endParaRPr lang="en-US" sz="2000" dirty="0"/>
          </a:p>
          <a:p>
            <a:r>
              <a:rPr lang="en-US" sz="2000" dirty="0"/>
              <a:t>EFCP must be able</a:t>
            </a:r>
            <a:br>
              <a:rPr lang="en-US" sz="2000" dirty="0"/>
            </a:br>
            <a:r>
              <a:rPr lang="en-US" sz="2000" dirty="0"/>
              <a:t>to distinguish one</a:t>
            </a:r>
            <a:br>
              <a:rPr lang="en-US" sz="2000" dirty="0"/>
            </a:br>
            <a:r>
              <a:rPr lang="en-US" sz="2000" dirty="0"/>
              <a:t>flow from another</a:t>
            </a:r>
          </a:p>
          <a:p>
            <a:pPr marL="857250" lvl="1" indent="-457200"/>
            <a:r>
              <a:rPr lang="en-US" sz="1800" dirty="0"/>
              <a:t>Typically use the</a:t>
            </a:r>
            <a:br>
              <a:rPr lang="en-US" sz="1800" dirty="0"/>
            </a:br>
            <a:r>
              <a:rPr lang="en-US" sz="1800" dirty="0"/>
              <a:t>port-ids of the source and destination</a:t>
            </a:r>
            <a:endParaRPr lang="en-US" sz="2000" dirty="0"/>
          </a:p>
          <a:p>
            <a:endParaRPr lang="en-US" sz="2000" dirty="0"/>
          </a:p>
          <a:p>
            <a:endParaRPr lang="en-US" sz="2000" dirty="0"/>
          </a:p>
          <a:p>
            <a:pPr marL="0" indent="0">
              <a:buNone/>
            </a:pPr>
            <a:endParaRPr lang="en-US" sz="2000" dirty="0"/>
          </a:p>
        </p:txBody>
      </p:sp>
      <p:sp>
        <p:nvSpPr>
          <p:cNvPr id="5" name="Rectangle 5"/>
          <p:cNvSpPr>
            <a:spLocks noChangeArrowheads="1"/>
          </p:cNvSpPr>
          <p:nvPr/>
        </p:nvSpPr>
        <p:spPr bwMode="auto">
          <a:xfrm>
            <a:off x="3635896" y="1814264"/>
            <a:ext cx="2133600" cy="245936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 name="Rectangle 6"/>
          <p:cNvSpPr>
            <a:spLocks noChangeArrowheads="1"/>
          </p:cNvSpPr>
          <p:nvPr/>
        </p:nvSpPr>
        <p:spPr bwMode="auto">
          <a:xfrm>
            <a:off x="6760096" y="1814264"/>
            <a:ext cx="2133600" cy="245936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7" name="Group 7"/>
          <p:cNvGrpSpPr>
            <a:grpSpLocks/>
          </p:cNvGrpSpPr>
          <p:nvPr/>
        </p:nvGrpSpPr>
        <p:grpSpPr bwMode="auto">
          <a:xfrm>
            <a:off x="5083696" y="4208512"/>
            <a:ext cx="2590800" cy="228600"/>
            <a:chOff x="2304" y="3600"/>
            <a:chExt cx="1632" cy="144"/>
          </a:xfrm>
        </p:grpSpPr>
        <p:sp>
          <p:nvSpPr>
            <p:cNvPr id="8" name="Line 8"/>
            <p:cNvSpPr>
              <a:spLocks noChangeShapeType="1"/>
            </p:cNvSpPr>
            <p:nvPr/>
          </p:nvSpPr>
          <p:spPr bwMode="auto">
            <a:xfrm>
              <a:off x="2304" y="3608"/>
              <a:ext cx="0" cy="136"/>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9" name="Line 9"/>
            <p:cNvSpPr>
              <a:spLocks noChangeShapeType="1"/>
            </p:cNvSpPr>
            <p:nvPr/>
          </p:nvSpPr>
          <p:spPr bwMode="auto">
            <a:xfrm>
              <a:off x="3936" y="3600"/>
              <a:ext cx="0" cy="136"/>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0" name="Line 10"/>
            <p:cNvSpPr>
              <a:spLocks noChangeShapeType="1"/>
            </p:cNvSpPr>
            <p:nvPr/>
          </p:nvSpPr>
          <p:spPr bwMode="auto">
            <a:xfrm flipV="1">
              <a:off x="2304" y="3744"/>
              <a:ext cx="1632"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11" name="Group 11"/>
          <p:cNvGrpSpPr>
            <a:grpSpLocks/>
          </p:cNvGrpSpPr>
          <p:nvPr/>
        </p:nvGrpSpPr>
        <p:grpSpPr bwMode="auto">
          <a:xfrm>
            <a:off x="4664596" y="3217912"/>
            <a:ext cx="3276600" cy="990600"/>
            <a:chOff x="1872" y="2592"/>
            <a:chExt cx="2064" cy="624"/>
          </a:xfrm>
        </p:grpSpPr>
        <p:grpSp>
          <p:nvGrpSpPr>
            <p:cNvPr id="12" name="Group 12"/>
            <p:cNvGrpSpPr>
              <a:grpSpLocks/>
            </p:cNvGrpSpPr>
            <p:nvPr/>
          </p:nvGrpSpPr>
          <p:grpSpPr bwMode="auto">
            <a:xfrm>
              <a:off x="1872" y="2592"/>
              <a:ext cx="432" cy="624"/>
              <a:chOff x="2064" y="2976"/>
              <a:chExt cx="432" cy="624"/>
            </a:xfrm>
          </p:grpSpPr>
          <p:sp>
            <p:nvSpPr>
              <p:cNvPr id="20" name="Line 13"/>
              <p:cNvSpPr>
                <a:spLocks noChangeShapeType="1"/>
              </p:cNvSpPr>
              <p:nvPr/>
            </p:nvSpPr>
            <p:spPr bwMode="auto">
              <a:xfrm>
                <a:off x="2064" y="3072"/>
                <a:ext cx="144"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1" name="Oval 14"/>
              <p:cNvSpPr>
                <a:spLocks noChangeArrowheads="1"/>
              </p:cNvSpPr>
              <p:nvPr/>
            </p:nvSpPr>
            <p:spPr bwMode="auto">
              <a:xfrm>
                <a:off x="2112" y="3264"/>
                <a:ext cx="384" cy="33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2" name="Line 15"/>
              <p:cNvSpPr>
                <a:spLocks noChangeShapeType="1"/>
              </p:cNvSpPr>
              <p:nvPr/>
            </p:nvSpPr>
            <p:spPr bwMode="auto">
              <a:xfrm flipH="1">
                <a:off x="2304" y="3024"/>
                <a:ext cx="48"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3" name="Line 16"/>
              <p:cNvSpPr>
                <a:spLocks noChangeShapeType="1"/>
              </p:cNvSpPr>
              <p:nvPr/>
            </p:nvSpPr>
            <p:spPr bwMode="auto">
              <a:xfrm flipH="1">
                <a:off x="2352" y="2976"/>
                <a:ext cx="96" cy="28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13" name="Group 17"/>
            <p:cNvGrpSpPr>
              <a:grpSpLocks/>
            </p:cNvGrpSpPr>
            <p:nvPr/>
          </p:nvGrpSpPr>
          <p:grpSpPr bwMode="auto">
            <a:xfrm>
              <a:off x="3504" y="2592"/>
              <a:ext cx="432" cy="624"/>
              <a:chOff x="2064" y="2976"/>
              <a:chExt cx="432" cy="624"/>
            </a:xfrm>
          </p:grpSpPr>
          <p:sp>
            <p:nvSpPr>
              <p:cNvPr id="16" name="Line 18"/>
              <p:cNvSpPr>
                <a:spLocks noChangeShapeType="1"/>
              </p:cNvSpPr>
              <p:nvPr/>
            </p:nvSpPr>
            <p:spPr bwMode="auto">
              <a:xfrm>
                <a:off x="2064" y="3072"/>
                <a:ext cx="144"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7" name="Oval 19"/>
              <p:cNvSpPr>
                <a:spLocks noChangeArrowheads="1"/>
              </p:cNvSpPr>
              <p:nvPr/>
            </p:nvSpPr>
            <p:spPr bwMode="auto">
              <a:xfrm>
                <a:off x="2112" y="3264"/>
                <a:ext cx="384" cy="33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8" name="Line 20"/>
              <p:cNvSpPr>
                <a:spLocks noChangeShapeType="1"/>
              </p:cNvSpPr>
              <p:nvPr/>
            </p:nvSpPr>
            <p:spPr bwMode="auto">
              <a:xfrm flipH="1">
                <a:off x="2304" y="3024"/>
                <a:ext cx="48"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9" name="Line 21"/>
              <p:cNvSpPr>
                <a:spLocks noChangeShapeType="1"/>
              </p:cNvSpPr>
              <p:nvPr/>
            </p:nvSpPr>
            <p:spPr bwMode="auto">
              <a:xfrm flipH="1">
                <a:off x="2352" y="2976"/>
                <a:ext cx="96" cy="28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sp>
          <p:nvSpPr>
            <p:cNvPr id="14" name="Text Box 22"/>
            <p:cNvSpPr txBox="1">
              <a:spLocks noChangeArrowheads="1"/>
            </p:cNvSpPr>
            <p:nvPr/>
          </p:nvSpPr>
          <p:spPr bwMode="auto">
            <a:xfrm>
              <a:off x="1968" y="2928"/>
              <a:ext cx="29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Mux</a:t>
              </a:r>
            </a:p>
          </p:txBody>
        </p:sp>
        <p:sp>
          <p:nvSpPr>
            <p:cNvPr id="15" name="Text Box 23"/>
            <p:cNvSpPr txBox="1">
              <a:spLocks noChangeArrowheads="1"/>
            </p:cNvSpPr>
            <p:nvPr/>
          </p:nvSpPr>
          <p:spPr bwMode="auto">
            <a:xfrm>
              <a:off x="3638" y="2957"/>
              <a:ext cx="29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Mux</a:t>
              </a:r>
            </a:p>
          </p:txBody>
        </p:sp>
      </p:grpSp>
      <p:grpSp>
        <p:nvGrpSpPr>
          <p:cNvPr id="24" name="Group 24"/>
          <p:cNvGrpSpPr>
            <a:grpSpLocks/>
          </p:cNvGrpSpPr>
          <p:nvPr/>
        </p:nvGrpSpPr>
        <p:grpSpPr bwMode="auto">
          <a:xfrm>
            <a:off x="4474096" y="2074912"/>
            <a:ext cx="4038600" cy="1181100"/>
            <a:chOff x="1440" y="1944"/>
            <a:chExt cx="2544" cy="744"/>
          </a:xfrm>
        </p:grpSpPr>
        <p:sp>
          <p:nvSpPr>
            <p:cNvPr id="25" name="Oval 25"/>
            <p:cNvSpPr>
              <a:spLocks noChangeArrowheads="1"/>
            </p:cNvSpPr>
            <p:nvPr/>
          </p:nvSpPr>
          <p:spPr bwMode="auto">
            <a:xfrm>
              <a:off x="1440" y="1944"/>
              <a:ext cx="432" cy="4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6" name="Oval 26"/>
            <p:cNvSpPr>
              <a:spLocks noChangeArrowheads="1"/>
            </p:cNvSpPr>
            <p:nvPr/>
          </p:nvSpPr>
          <p:spPr bwMode="auto">
            <a:xfrm>
              <a:off x="3552" y="1944"/>
              <a:ext cx="432" cy="4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7" name="Rectangle 27"/>
            <p:cNvSpPr>
              <a:spLocks noChangeArrowheads="1"/>
            </p:cNvSpPr>
            <p:nvPr/>
          </p:nvSpPr>
          <p:spPr bwMode="auto">
            <a:xfrm>
              <a:off x="1680" y="2448"/>
              <a:ext cx="432"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8" name="Rectangle 28"/>
            <p:cNvSpPr>
              <a:spLocks noChangeArrowheads="1"/>
            </p:cNvSpPr>
            <p:nvPr/>
          </p:nvSpPr>
          <p:spPr bwMode="auto">
            <a:xfrm>
              <a:off x="3312" y="2448"/>
              <a:ext cx="432"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9" name="Line 29"/>
            <p:cNvSpPr>
              <a:spLocks noChangeShapeType="1"/>
            </p:cNvSpPr>
            <p:nvPr/>
          </p:nvSpPr>
          <p:spPr bwMode="auto">
            <a:xfrm>
              <a:off x="2112" y="2544"/>
              <a:ext cx="12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0" name="Text Box 30"/>
            <p:cNvSpPr txBox="1">
              <a:spLocks noChangeArrowheads="1"/>
            </p:cNvSpPr>
            <p:nvPr/>
          </p:nvSpPr>
          <p:spPr bwMode="auto">
            <a:xfrm>
              <a:off x="1718" y="2477"/>
              <a:ext cx="345" cy="17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sp>
          <p:nvSpPr>
            <p:cNvPr id="31" name="Text Box 31"/>
            <p:cNvSpPr txBox="1">
              <a:spLocks noChangeArrowheads="1"/>
            </p:cNvSpPr>
            <p:nvPr/>
          </p:nvSpPr>
          <p:spPr bwMode="auto">
            <a:xfrm>
              <a:off x="3350" y="2477"/>
              <a:ext cx="345" cy="17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sp>
          <p:nvSpPr>
            <p:cNvPr id="32" name="Oval 32"/>
            <p:cNvSpPr>
              <a:spLocks noChangeArrowheads="1"/>
            </p:cNvSpPr>
            <p:nvPr/>
          </p:nvSpPr>
          <p:spPr bwMode="auto">
            <a:xfrm>
              <a:off x="1728" y="2352"/>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3" name="Oval 33"/>
            <p:cNvSpPr>
              <a:spLocks noChangeArrowheads="1"/>
            </p:cNvSpPr>
            <p:nvPr/>
          </p:nvSpPr>
          <p:spPr bwMode="auto">
            <a:xfrm>
              <a:off x="3600" y="2352"/>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7" dir="2700000" algn="ctr" rotWithShape="0">
                      <a:schemeClr val="bg2">
                        <a:alpha val="75000"/>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34" name="Group 34"/>
          <p:cNvGrpSpPr>
            <a:grpSpLocks/>
          </p:cNvGrpSpPr>
          <p:nvPr/>
        </p:nvGrpSpPr>
        <p:grpSpPr bwMode="auto">
          <a:xfrm>
            <a:off x="4283596" y="2151112"/>
            <a:ext cx="4038600" cy="1181100"/>
            <a:chOff x="1440" y="1944"/>
            <a:chExt cx="2544" cy="744"/>
          </a:xfrm>
        </p:grpSpPr>
        <p:sp>
          <p:nvSpPr>
            <p:cNvPr id="35" name="Oval 35"/>
            <p:cNvSpPr>
              <a:spLocks noChangeArrowheads="1"/>
            </p:cNvSpPr>
            <p:nvPr/>
          </p:nvSpPr>
          <p:spPr bwMode="auto">
            <a:xfrm>
              <a:off x="1440" y="1944"/>
              <a:ext cx="432" cy="4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6" name="Oval 36"/>
            <p:cNvSpPr>
              <a:spLocks noChangeArrowheads="1"/>
            </p:cNvSpPr>
            <p:nvPr/>
          </p:nvSpPr>
          <p:spPr bwMode="auto">
            <a:xfrm>
              <a:off x="3552" y="1944"/>
              <a:ext cx="432" cy="4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7" name="Rectangle 37"/>
            <p:cNvSpPr>
              <a:spLocks noChangeArrowheads="1"/>
            </p:cNvSpPr>
            <p:nvPr/>
          </p:nvSpPr>
          <p:spPr bwMode="auto">
            <a:xfrm>
              <a:off x="1680" y="2448"/>
              <a:ext cx="432"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8" name="Rectangle 38"/>
            <p:cNvSpPr>
              <a:spLocks noChangeArrowheads="1"/>
            </p:cNvSpPr>
            <p:nvPr/>
          </p:nvSpPr>
          <p:spPr bwMode="auto">
            <a:xfrm>
              <a:off x="3312" y="2448"/>
              <a:ext cx="432"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9" name="Line 39"/>
            <p:cNvSpPr>
              <a:spLocks noChangeShapeType="1"/>
            </p:cNvSpPr>
            <p:nvPr/>
          </p:nvSpPr>
          <p:spPr bwMode="auto">
            <a:xfrm>
              <a:off x="2112" y="2544"/>
              <a:ext cx="12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0" name="Text Box 40"/>
            <p:cNvSpPr txBox="1">
              <a:spLocks noChangeArrowheads="1"/>
            </p:cNvSpPr>
            <p:nvPr/>
          </p:nvSpPr>
          <p:spPr bwMode="auto">
            <a:xfrm>
              <a:off x="1718" y="2477"/>
              <a:ext cx="345" cy="17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sp>
          <p:nvSpPr>
            <p:cNvPr id="41" name="Text Box 41"/>
            <p:cNvSpPr txBox="1">
              <a:spLocks noChangeArrowheads="1"/>
            </p:cNvSpPr>
            <p:nvPr/>
          </p:nvSpPr>
          <p:spPr bwMode="auto">
            <a:xfrm>
              <a:off x="3350" y="2477"/>
              <a:ext cx="345" cy="17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sp>
          <p:nvSpPr>
            <p:cNvPr id="42" name="Oval 42"/>
            <p:cNvSpPr>
              <a:spLocks noChangeArrowheads="1"/>
            </p:cNvSpPr>
            <p:nvPr/>
          </p:nvSpPr>
          <p:spPr bwMode="auto">
            <a:xfrm>
              <a:off x="1728" y="2352"/>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3" name="Oval 43"/>
            <p:cNvSpPr>
              <a:spLocks noChangeArrowheads="1"/>
            </p:cNvSpPr>
            <p:nvPr/>
          </p:nvSpPr>
          <p:spPr bwMode="auto">
            <a:xfrm>
              <a:off x="3600" y="2352"/>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44" name="Group 44"/>
          <p:cNvGrpSpPr>
            <a:grpSpLocks/>
          </p:cNvGrpSpPr>
          <p:nvPr/>
        </p:nvGrpSpPr>
        <p:grpSpPr bwMode="auto">
          <a:xfrm>
            <a:off x="4093096" y="2227312"/>
            <a:ext cx="4038600" cy="1181100"/>
            <a:chOff x="1440" y="1944"/>
            <a:chExt cx="2544" cy="744"/>
          </a:xfrm>
        </p:grpSpPr>
        <p:sp>
          <p:nvSpPr>
            <p:cNvPr id="45" name="Oval 45"/>
            <p:cNvSpPr>
              <a:spLocks noChangeArrowheads="1"/>
            </p:cNvSpPr>
            <p:nvPr/>
          </p:nvSpPr>
          <p:spPr bwMode="auto">
            <a:xfrm>
              <a:off x="1440" y="1944"/>
              <a:ext cx="432" cy="4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6" name="Oval 46"/>
            <p:cNvSpPr>
              <a:spLocks noChangeArrowheads="1"/>
            </p:cNvSpPr>
            <p:nvPr/>
          </p:nvSpPr>
          <p:spPr bwMode="auto">
            <a:xfrm>
              <a:off x="3552" y="1944"/>
              <a:ext cx="432" cy="4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7" name="Rectangle 47"/>
            <p:cNvSpPr>
              <a:spLocks noChangeArrowheads="1"/>
            </p:cNvSpPr>
            <p:nvPr/>
          </p:nvSpPr>
          <p:spPr bwMode="auto">
            <a:xfrm>
              <a:off x="1680" y="2448"/>
              <a:ext cx="432"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8" name="Rectangle 48"/>
            <p:cNvSpPr>
              <a:spLocks noChangeArrowheads="1"/>
            </p:cNvSpPr>
            <p:nvPr/>
          </p:nvSpPr>
          <p:spPr bwMode="auto">
            <a:xfrm>
              <a:off x="3312" y="2448"/>
              <a:ext cx="432" cy="2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9" name="Line 49"/>
            <p:cNvSpPr>
              <a:spLocks noChangeShapeType="1"/>
            </p:cNvSpPr>
            <p:nvPr/>
          </p:nvSpPr>
          <p:spPr bwMode="auto">
            <a:xfrm>
              <a:off x="2112" y="2544"/>
              <a:ext cx="12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0" name="Text Box 50"/>
            <p:cNvSpPr txBox="1">
              <a:spLocks noChangeArrowheads="1"/>
            </p:cNvSpPr>
            <p:nvPr/>
          </p:nvSpPr>
          <p:spPr bwMode="auto">
            <a:xfrm>
              <a:off x="1718" y="2477"/>
              <a:ext cx="345" cy="17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sp>
          <p:nvSpPr>
            <p:cNvPr id="51" name="Text Box 51"/>
            <p:cNvSpPr txBox="1">
              <a:spLocks noChangeArrowheads="1"/>
            </p:cNvSpPr>
            <p:nvPr/>
          </p:nvSpPr>
          <p:spPr bwMode="auto">
            <a:xfrm>
              <a:off x="3350" y="2477"/>
              <a:ext cx="345" cy="17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sp>
          <p:nvSpPr>
            <p:cNvPr id="52" name="Oval 52"/>
            <p:cNvSpPr>
              <a:spLocks noChangeArrowheads="1"/>
            </p:cNvSpPr>
            <p:nvPr/>
          </p:nvSpPr>
          <p:spPr bwMode="auto">
            <a:xfrm>
              <a:off x="1728" y="2352"/>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3" name="Oval 53"/>
            <p:cNvSpPr>
              <a:spLocks noChangeArrowheads="1"/>
            </p:cNvSpPr>
            <p:nvPr/>
          </p:nvSpPr>
          <p:spPr bwMode="auto">
            <a:xfrm>
              <a:off x="3600" y="2352"/>
              <a:ext cx="96" cy="96"/>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55" name="Group 56"/>
          <p:cNvGrpSpPr>
            <a:grpSpLocks/>
          </p:cNvGrpSpPr>
          <p:nvPr/>
        </p:nvGrpSpPr>
        <p:grpSpPr bwMode="auto">
          <a:xfrm>
            <a:off x="3429000" y="5385792"/>
            <a:ext cx="3657600" cy="381000"/>
            <a:chOff x="768" y="2160"/>
            <a:chExt cx="2688" cy="240"/>
          </a:xfrm>
        </p:grpSpPr>
        <p:sp>
          <p:nvSpPr>
            <p:cNvPr id="56" name="Rectangle 57"/>
            <p:cNvSpPr>
              <a:spLocks noChangeArrowheads="1"/>
            </p:cNvSpPr>
            <p:nvPr/>
          </p:nvSpPr>
          <p:spPr bwMode="auto">
            <a:xfrm>
              <a:off x="768" y="2160"/>
              <a:ext cx="2688" cy="24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7" name="Line 58"/>
            <p:cNvSpPr>
              <a:spLocks noChangeShapeType="1"/>
            </p:cNvSpPr>
            <p:nvPr/>
          </p:nvSpPr>
          <p:spPr bwMode="auto">
            <a:xfrm>
              <a:off x="1008" y="2160"/>
              <a:ext cx="0"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8" name="Line 59"/>
            <p:cNvSpPr>
              <a:spLocks noChangeShapeType="1"/>
            </p:cNvSpPr>
            <p:nvPr/>
          </p:nvSpPr>
          <p:spPr bwMode="auto">
            <a:xfrm>
              <a:off x="1344" y="2160"/>
              <a:ext cx="0"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9" name="Text Box 60"/>
            <p:cNvSpPr txBox="1">
              <a:spLocks noChangeArrowheads="1"/>
            </p:cNvSpPr>
            <p:nvPr/>
          </p:nvSpPr>
          <p:spPr bwMode="auto">
            <a:xfrm>
              <a:off x="768" y="2208"/>
              <a:ext cx="272"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Op</a:t>
              </a:r>
            </a:p>
          </p:txBody>
        </p:sp>
        <p:sp>
          <p:nvSpPr>
            <p:cNvPr id="60" name="Text Box 61"/>
            <p:cNvSpPr txBox="1">
              <a:spLocks noChangeArrowheads="1"/>
            </p:cNvSpPr>
            <p:nvPr/>
          </p:nvSpPr>
          <p:spPr bwMode="auto">
            <a:xfrm>
              <a:off x="1017" y="2192"/>
              <a:ext cx="38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Seq #</a:t>
              </a:r>
            </a:p>
          </p:txBody>
        </p:sp>
        <p:sp>
          <p:nvSpPr>
            <p:cNvPr id="61" name="Text Box 62"/>
            <p:cNvSpPr txBox="1">
              <a:spLocks noChangeArrowheads="1"/>
            </p:cNvSpPr>
            <p:nvPr/>
          </p:nvSpPr>
          <p:spPr bwMode="auto">
            <a:xfrm>
              <a:off x="1350" y="2181"/>
              <a:ext cx="35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CRC</a:t>
              </a:r>
            </a:p>
          </p:txBody>
        </p:sp>
        <p:sp>
          <p:nvSpPr>
            <p:cNvPr id="62" name="Line 63"/>
            <p:cNvSpPr>
              <a:spLocks noChangeShapeType="1"/>
            </p:cNvSpPr>
            <p:nvPr/>
          </p:nvSpPr>
          <p:spPr bwMode="auto">
            <a:xfrm>
              <a:off x="1680" y="2160"/>
              <a:ext cx="0"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3" name="Text Box 64"/>
            <p:cNvSpPr txBox="1">
              <a:spLocks noChangeArrowheads="1"/>
            </p:cNvSpPr>
            <p:nvPr/>
          </p:nvSpPr>
          <p:spPr bwMode="auto">
            <a:xfrm>
              <a:off x="2246" y="2189"/>
              <a:ext cx="34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Data</a:t>
              </a:r>
            </a:p>
          </p:txBody>
        </p:sp>
      </p:grpSp>
      <p:sp>
        <p:nvSpPr>
          <p:cNvPr id="64" name="Rectangle 65"/>
          <p:cNvSpPr>
            <a:spLocks noChangeArrowheads="1"/>
          </p:cNvSpPr>
          <p:nvPr/>
        </p:nvSpPr>
        <p:spPr bwMode="auto">
          <a:xfrm>
            <a:off x="2057400" y="5385792"/>
            <a:ext cx="1371600" cy="381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5" name="Text Box 67"/>
          <p:cNvSpPr txBox="1">
            <a:spLocks noChangeArrowheads="1"/>
          </p:cNvSpPr>
          <p:nvPr/>
        </p:nvSpPr>
        <p:spPr bwMode="auto">
          <a:xfrm>
            <a:off x="2209800" y="5157192"/>
            <a:ext cx="1055688"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dirty="0">
                <a:solidFill>
                  <a:srgbClr val="000000"/>
                </a:solidFill>
                <a:latin typeface="Times" charset="0"/>
                <a:ea typeface="ＭＳ Ｐゴシック" charset="0"/>
                <a:cs typeface="ＭＳ Ｐゴシック" charset="0"/>
              </a:rPr>
              <a:t>Connection-id</a:t>
            </a:r>
          </a:p>
        </p:txBody>
      </p:sp>
      <p:grpSp>
        <p:nvGrpSpPr>
          <p:cNvPr id="66" name="Group 65"/>
          <p:cNvGrpSpPr/>
          <p:nvPr/>
        </p:nvGrpSpPr>
        <p:grpSpPr>
          <a:xfrm>
            <a:off x="1981200" y="5385792"/>
            <a:ext cx="1497013" cy="381000"/>
            <a:chOff x="1981200" y="5791200"/>
            <a:chExt cx="1497013" cy="381000"/>
          </a:xfrm>
        </p:grpSpPr>
        <p:sp>
          <p:nvSpPr>
            <p:cNvPr id="67" name="Line 66"/>
            <p:cNvSpPr>
              <a:spLocks noChangeShapeType="1"/>
            </p:cNvSpPr>
            <p:nvPr/>
          </p:nvSpPr>
          <p:spPr bwMode="auto">
            <a:xfrm>
              <a:off x="2743200" y="5791200"/>
              <a:ext cx="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8" name="Text Box 68"/>
            <p:cNvSpPr txBox="1">
              <a:spLocks noChangeArrowheads="1"/>
            </p:cNvSpPr>
            <p:nvPr/>
          </p:nvSpPr>
          <p:spPr bwMode="auto">
            <a:xfrm>
              <a:off x="2794000" y="5845175"/>
              <a:ext cx="684213"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dirty="0" err="1">
                  <a:solidFill>
                    <a:srgbClr val="000000"/>
                  </a:solidFill>
                  <a:latin typeface="Times" charset="0"/>
                  <a:ea typeface="ＭＳ Ｐゴシック" charset="0"/>
                  <a:cs typeface="ＭＳ Ｐゴシック" charset="0"/>
                </a:rPr>
                <a:t>Src</a:t>
              </a:r>
              <a:r>
                <a:rPr lang="en-US" sz="1200" dirty="0">
                  <a:solidFill>
                    <a:srgbClr val="000000"/>
                  </a:solidFill>
                  <a:latin typeface="Times" charset="0"/>
                  <a:ea typeface="ＭＳ Ｐゴシック" charset="0"/>
                  <a:cs typeface="ＭＳ Ｐゴシック" charset="0"/>
                </a:rPr>
                <a:t>-port</a:t>
              </a:r>
            </a:p>
          </p:txBody>
        </p:sp>
        <p:sp>
          <p:nvSpPr>
            <p:cNvPr id="69" name="Text Box 69"/>
            <p:cNvSpPr txBox="1">
              <a:spLocks noChangeArrowheads="1"/>
            </p:cNvSpPr>
            <p:nvPr/>
          </p:nvSpPr>
          <p:spPr bwMode="auto">
            <a:xfrm>
              <a:off x="1981200" y="5850632"/>
              <a:ext cx="76199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defTabSz="914400" eaLnBrk="0" fontAlgn="base" hangingPunct="0">
                <a:spcBef>
                  <a:spcPct val="0"/>
                </a:spcBef>
                <a:spcAft>
                  <a:spcPct val="0"/>
                </a:spcAft>
                <a:defRPr/>
              </a:pPr>
              <a:r>
                <a:rPr lang="en-US" sz="1200" dirty="0" err="1">
                  <a:solidFill>
                    <a:srgbClr val="000000"/>
                  </a:solidFill>
                  <a:latin typeface="Times" charset="0"/>
                  <a:ea typeface="ＭＳ Ｐゴシック" charset="0"/>
                  <a:cs typeface="ＭＳ Ｐゴシック" charset="0"/>
                </a:rPr>
                <a:t>Dest</a:t>
              </a:r>
              <a:r>
                <a:rPr lang="en-US" sz="1200" dirty="0">
                  <a:solidFill>
                    <a:srgbClr val="000000"/>
                  </a:solidFill>
                  <a:latin typeface="Times" charset="0"/>
                  <a:ea typeface="ＭＳ Ｐゴシック" charset="0"/>
                  <a:cs typeface="ＭＳ Ｐゴシック" charset="0"/>
                </a:rPr>
                <a:t>-port</a:t>
              </a:r>
            </a:p>
          </p:txBody>
        </p:sp>
      </p:grpSp>
    </p:spTree>
    <p:extLst>
      <p:ext uri="{BB962C8B-B14F-4D97-AF65-F5344CB8AC3E}">
        <p14:creationId xmlns:p14="http://schemas.microsoft.com/office/powerpoint/2010/main" val="154204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with N systems</a:t>
            </a:r>
          </a:p>
        </p:txBody>
      </p:sp>
      <p:graphicFrame>
        <p:nvGraphicFramePr>
          <p:cNvPr id="4" name="Object 2"/>
          <p:cNvGraphicFramePr>
            <a:graphicFrameLocks noChangeAspect="1"/>
          </p:cNvGraphicFramePr>
          <p:nvPr/>
        </p:nvGraphicFramePr>
        <p:xfrm>
          <a:off x="1371600" y="2209800"/>
          <a:ext cx="6858000" cy="3611563"/>
        </p:xfrm>
        <a:graphic>
          <a:graphicData uri="http://schemas.openxmlformats.org/presentationml/2006/ole">
            <mc:AlternateContent xmlns:mc="http://schemas.openxmlformats.org/markup-compatibility/2006">
              <mc:Choice xmlns:v="urn:schemas-microsoft-com:vml" Requires="v">
                <p:oleObj name="Picture" r:id="rId2" imgW="5549900" imgH="2921000" progId="Word.Picture.8">
                  <p:embed/>
                </p:oleObj>
              </mc:Choice>
              <mc:Fallback>
                <p:oleObj name="Picture" r:id="rId2" imgW="5549900" imgH="2921000" progId="Word.Picture.8">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209800"/>
                        <a:ext cx="6858000" cy="3611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25720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with N systems  /2:</a:t>
            </a:r>
            <a:br>
              <a:rPr lang="en-US" dirty="0"/>
            </a:br>
            <a:r>
              <a:rPr lang="en-US" dirty="0"/>
              <a:t>A little re-organizing</a:t>
            </a:r>
          </a:p>
        </p:txBody>
      </p:sp>
      <p:sp>
        <p:nvSpPr>
          <p:cNvPr id="3" name="Content Placeholder 2"/>
          <p:cNvSpPr>
            <a:spLocks noGrp="1"/>
          </p:cNvSpPr>
          <p:nvPr>
            <p:ph idx="1"/>
          </p:nvPr>
        </p:nvSpPr>
        <p:spPr>
          <a:xfrm>
            <a:off x="467544" y="4653136"/>
            <a:ext cx="8219256" cy="1882552"/>
          </a:xfrm>
        </p:spPr>
        <p:txBody>
          <a:bodyPr/>
          <a:lstStyle/>
          <a:p>
            <a:pPr eaLnBrk="0" hangingPunct="0">
              <a:spcBef>
                <a:spcPct val="50000"/>
              </a:spcBef>
              <a:defRPr/>
            </a:pPr>
            <a:r>
              <a:rPr lang="en-US" sz="2000" dirty="0">
                <a:solidFill>
                  <a:srgbClr val="000000"/>
                </a:solidFill>
                <a:ea typeface="ＭＳ Ｐゴシック" charset="0"/>
                <a:cs typeface="ＭＳ Ｐゴシック" charset="0"/>
              </a:rPr>
              <a:t>So we have a </a:t>
            </a:r>
            <a:r>
              <a:rPr lang="en-US" sz="2000" dirty="0">
                <a:solidFill>
                  <a:srgbClr val="0000FF"/>
                </a:solidFill>
                <a:ea typeface="ＭＳ Ｐゴシック" charset="0"/>
                <a:cs typeface="ＭＳ Ｐゴシック" charset="0"/>
              </a:rPr>
              <a:t>Distributed IPC Facility (DIF) </a:t>
            </a:r>
            <a:r>
              <a:rPr lang="en-US" sz="2000" dirty="0">
                <a:solidFill>
                  <a:srgbClr val="000000"/>
                </a:solidFill>
                <a:ea typeface="ＭＳ Ｐゴシック" charset="0"/>
                <a:cs typeface="ＭＳ Ｐゴシック" charset="0"/>
              </a:rPr>
              <a:t>for each interface, then to maintain the API we need an application over all of them.</a:t>
            </a:r>
          </a:p>
          <a:p>
            <a:pPr lvl="1" eaLnBrk="0" hangingPunct="0">
              <a:spcBef>
                <a:spcPct val="50000"/>
              </a:spcBef>
              <a:defRPr/>
            </a:pPr>
            <a:r>
              <a:rPr lang="en-US" sz="1800" dirty="0">
                <a:solidFill>
                  <a:srgbClr val="000000"/>
                </a:solidFill>
                <a:ea typeface="ＭＳ Ｐゴシック" charset="0"/>
                <a:cs typeface="ＭＳ Ｐゴシック" charset="0"/>
              </a:rPr>
              <a:t>The user shouldn’t have to figure out which wire to use.</a:t>
            </a:r>
            <a:endParaRPr lang="en-US" sz="1600" dirty="0">
              <a:solidFill>
                <a:srgbClr val="000000"/>
              </a:solidFill>
              <a:ea typeface="ＭＳ Ｐゴシック" charset="0"/>
              <a:cs typeface="ＭＳ Ｐゴシック" charset="0"/>
            </a:endParaRPr>
          </a:p>
          <a:p>
            <a:pPr eaLnBrk="0" hangingPunct="0">
              <a:spcBef>
                <a:spcPct val="50000"/>
              </a:spcBef>
              <a:defRPr/>
            </a:pPr>
            <a:r>
              <a:rPr lang="en-US" sz="2000" dirty="0">
                <a:solidFill>
                  <a:srgbClr val="000000"/>
                </a:solidFill>
                <a:ea typeface="ＭＳ Ｐゴシック" charset="0"/>
                <a:cs typeface="ＭＳ Ｐゴシック" charset="0"/>
              </a:rPr>
              <a:t>But this isn’t going to scale and get expensive fast. We need a cheaper way to do this.</a:t>
            </a:r>
          </a:p>
          <a:p>
            <a:endParaRPr lang="en-US" sz="2000" dirty="0"/>
          </a:p>
        </p:txBody>
      </p:sp>
      <p:grpSp>
        <p:nvGrpSpPr>
          <p:cNvPr id="4" name="Group 4"/>
          <p:cNvGrpSpPr>
            <a:grpSpLocks/>
          </p:cNvGrpSpPr>
          <p:nvPr/>
        </p:nvGrpSpPr>
        <p:grpSpPr bwMode="auto">
          <a:xfrm>
            <a:off x="2325588" y="1916832"/>
            <a:ext cx="4838700" cy="2603500"/>
            <a:chOff x="1776" y="1488"/>
            <a:chExt cx="3048" cy="1640"/>
          </a:xfrm>
        </p:grpSpPr>
        <p:grpSp>
          <p:nvGrpSpPr>
            <p:cNvPr id="6" name="Group 6"/>
            <p:cNvGrpSpPr>
              <a:grpSpLocks/>
            </p:cNvGrpSpPr>
            <p:nvPr/>
          </p:nvGrpSpPr>
          <p:grpSpPr bwMode="auto">
            <a:xfrm>
              <a:off x="3984" y="1808"/>
              <a:ext cx="288" cy="288"/>
              <a:chOff x="2402" y="1392"/>
              <a:chExt cx="288" cy="288"/>
            </a:xfrm>
          </p:grpSpPr>
          <p:sp>
            <p:nvSpPr>
              <p:cNvPr id="72" name="Oval 7"/>
              <p:cNvSpPr>
                <a:spLocks noChangeArrowheads="1"/>
              </p:cNvSpPr>
              <p:nvPr/>
            </p:nvSpPr>
            <p:spPr bwMode="auto">
              <a:xfrm>
                <a:off x="2402" y="1392"/>
                <a:ext cx="288" cy="288"/>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73" name="Text Box 8"/>
              <p:cNvSpPr txBox="1">
                <a:spLocks noChangeArrowheads="1"/>
              </p:cNvSpPr>
              <p:nvPr/>
            </p:nvSpPr>
            <p:spPr bwMode="auto">
              <a:xfrm>
                <a:off x="2432" y="1440"/>
                <a:ext cx="232" cy="154"/>
              </a:xfrm>
              <a:prstGeom prst="rect">
                <a:avLst/>
              </a:prstGeom>
              <a:noFill/>
              <a:ln>
                <a:noFill/>
              </a:ln>
              <a:effectLst/>
              <a:extLst>
                <a:ext uri="{909E8E84-426E-40dd-AFC4-6F175D3DCCD1}">
                  <a14:hiddenFill xmlns:a14="http://schemas.microsoft.com/office/drawing/2010/main" xmlns="">
                    <a:solidFill>
                      <a:srgbClr val="00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a:spAutoFit/>
              </a:bodyP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Dir</a:t>
                </a:r>
                <a:endParaRPr lang="en-US" sz="1000">
                  <a:solidFill>
                    <a:srgbClr val="000000"/>
                  </a:solidFill>
                  <a:latin typeface="Times New Roman" charset="0"/>
                  <a:ea typeface="ＭＳ Ｐゴシック" charset="0"/>
                  <a:cs typeface="ＭＳ Ｐゴシック" charset="0"/>
                </a:endParaRPr>
              </a:p>
            </p:txBody>
          </p:sp>
        </p:grpSp>
        <p:sp>
          <p:nvSpPr>
            <p:cNvPr id="7" name="Rectangle 9" descr="60%"/>
            <p:cNvSpPr>
              <a:spLocks noChangeArrowheads="1"/>
            </p:cNvSpPr>
            <p:nvPr/>
          </p:nvSpPr>
          <p:spPr bwMode="auto">
            <a:xfrm>
              <a:off x="3128" y="2744"/>
              <a:ext cx="96" cy="384"/>
            </a:xfrm>
            <a:prstGeom prst="rect">
              <a:avLst/>
            </a:prstGeom>
            <a:pattFill prst="pct60">
              <a:fgClr>
                <a:srgbClr val="808080"/>
              </a:fgClr>
              <a:bgClr>
                <a:srgbClr val="FFFFFF"/>
              </a:bgClr>
            </a:pattFill>
            <a:ln w="9525">
              <a:solidFill>
                <a:srgbClr val="80808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8" name="Rectangle 10" descr="60%"/>
            <p:cNvSpPr>
              <a:spLocks noChangeArrowheads="1"/>
            </p:cNvSpPr>
            <p:nvPr/>
          </p:nvSpPr>
          <p:spPr bwMode="auto">
            <a:xfrm>
              <a:off x="3864" y="2744"/>
              <a:ext cx="960" cy="96"/>
            </a:xfrm>
            <a:prstGeom prst="rect">
              <a:avLst/>
            </a:prstGeom>
            <a:pattFill prst="pct60">
              <a:fgClr>
                <a:srgbClr val="808080"/>
              </a:fgClr>
              <a:bgClr>
                <a:srgbClr val="FFFFFF"/>
              </a:bgClr>
            </a:pattFill>
            <a:ln w="9525">
              <a:solidFill>
                <a:srgbClr val="80808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9" name="Rectangle 11" descr="60%"/>
            <p:cNvSpPr>
              <a:spLocks noChangeArrowheads="1"/>
            </p:cNvSpPr>
            <p:nvPr/>
          </p:nvSpPr>
          <p:spPr bwMode="auto">
            <a:xfrm rot="5400000">
              <a:off x="2112" y="2400"/>
              <a:ext cx="96" cy="768"/>
            </a:xfrm>
            <a:prstGeom prst="rect">
              <a:avLst/>
            </a:prstGeom>
            <a:pattFill prst="pct60">
              <a:fgClr>
                <a:srgbClr val="808080"/>
              </a:fgClr>
              <a:bgClr>
                <a:srgbClr val="FFFFFF"/>
              </a:bgClr>
            </a:pattFill>
            <a:ln w="9525">
              <a:solidFill>
                <a:srgbClr val="80808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10" name="Group 12"/>
            <p:cNvGrpSpPr>
              <a:grpSpLocks/>
            </p:cNvGrpSpPr>
            <p:nvPr/>
          </p:nvGrpSpPr>
          <p:grpSpPr bwMode="auto">
            <a:xfrm>
              <a:off x="2832" y="1784"/>
              <a:ext cx="528" cy="384"/>
              <a:chOff x="2304" y="1920"/>
              <a:chExt cx="528" cy="384"/>
            </a:xfrm>
          </p:grpSpPr>
          <p:sp>
            <p:nvSpPr>
              <p:cNvPr id="68" name="Oval 13"/>
              <p:cNvSpPr>
                <a:spLocks noChangeArrowheads="1"/>
              </p:cNvSpPr>
              <p:nvPr/>
            </p:nvSpPr>
            <p:spPr bwMode="auto">
              <a:xfrm>
                <a:off x="2304" y="1920"/>
                <a:ext cx="528" cy="384"/>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9" name="Oval 14"/>
              <p:cNvSpPr>
                <a:spLocks noChangeArrowheads="1"/>
              </p:cNvSpPr>
              <p:nvPr/>
            </p:nvSpPr>
            <p:spPr bwMode="auto">
              <a:xfrm>
                <a:off x="2304" y="2064"/>
                <a:ext cx="144" cy="144"/>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70" name="Oval 15"/>
              <p:cNvSpPr>
                <a:spLocks noChangeArrowheads="1"/>
              </p:cNvSpPr>
              <p:nvPr/>
            </p:nvSpPr>
            <p:spPr bwMode="auto">
              <a:xfrm>
                <a:off x="2496" y="2160"/>
                <a:ext cx="144" cy="144"/>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71" name="Oval 16"/>
              <p:cNvSpPr>
                <a:spLocks noChangeArrowheads="1"/>
              </p:cNvSpPr>
              <p:nvPr/>
            </p:nvSpPr>
            <p:spPr bwMode="auto">
              <a:xfrm>
                <a:off x="2688" y="2064"/>
                <a:ext cx="144" cy="144"/>
              </a:xfrm>
              <a:prstGeom prst="ellipse">
                <a:avLst/>
              </a:prstGeom>
              <a:noFill/>
              <a:ln w="9525">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sp>
          <p:nvSpPr>
            <p:cNvPr id="11" name="Line 17"/>
            <p:cNvSpPr>
              <a:spLocks noChangeShapeType="1"/>
            </p:cNvSpPr>
            <p:nvPr/>
          </p:nvSpPr>
          <p:spPr bwMode="auto">
            <a:xfrm flipH="1">
              <a:off x="2464" y="2040"/>
              <a:ext cx="384" cy="256"/>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2" name="Line 18"/>
            <p:cNvSpPr>
              <a:spLocks noChangeShapeType="1"/>
            </p:cNvSpPr>
            <p:nvPr/>
          </p:nvSpPr>
          <p:spPr bwMode="auto">
            <a:xfrm flipH="1">
              <a:off x="3072" y="2176"/>
              <a:ext cx="8" cy="12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3" name="Line 19"/>
            <p:cNvSpPr>
              <a:spLocks noChangeShapeType="1"/>
            </p:cNvSpPr>
            <p:nvPr/>
          </p:nvSpPr>
          <p:spPr bwMode="auto">
            <a:xfrm>
              <a:off x="3320" y="2016"/>
              <a:ext cx="672" cy="28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4" name="Text Box 20"/>
            <p:cNvSpPr txBox="1">
              <a:spLocks noChangeArrowheads="1"/>
            </p:cNvSpPr>
            <p:nvPr/>
          </p:nvSpPr>
          <p:spPr bwMode="auto">
            <a:xfrm>
              <a:off x="2919" y="1785"/>
              <a:ext cx="36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dirty="0">
                  <a:solidFill>
                    <a:srgbClr val="000000"/>
                  </a:solidFill>
                  <a:latin typeface="Times" charset="0"/>
                  <a:ea typeface="ＭＳ Ｐゴシック" charset="0"/>
                  <a:cs typeface="ＭＳ Ｐゴシック" charset="0"/>
                </a:rPr>
                <a:t>Finder</a:t>
              </a:r>
            </a:p>
          </p:txBody>
        </p:sp>
        <p:sp>
          <p:nvSpPr>
            <p:cNvPr id="15" name="Text Box 21"/>
            <p:cNvSpPr txBox="1">
              <a:spLocks noChangeArrowheads="1"/>
            </p:cNvSpPr>
            <p:nvPr/>
          </p:nvSpPr>
          <p:spPr bwMode="auto">
            <a:xfrm>
              <a:off x="2064" y="1584"/>
              <a:ext cx="10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A Virtual IPC Facility?</a:t>
              </a:r>
            </a:p>
          </p:txBody>
        </p:sp>
        <p:grpSp>
          <p:nvGrpSpPr>
            <p:cNvPr id="16" name="Group 22"/>
            <p:cNvGrpSpPr>
              <a:grpSpLocks/>
            </p:cNvGrpSpPr>
            <p:nvPr/>
          </p:nvGrpSpPr>
          <p:grpSpPr bwMode="auto">
            <a:xfrm>
              <a:off x="3504" y="1584"/>
              <a:ext cx="336" cy="336"/>
              <a:chOff x="672" y="528"/>
              <a:chExt cx="336" cy="336"/>
            </a:xfrm>
          </p:grpSpPr>
          <p:sp>
            <p:nvSpPr>
              <p:cNvPr id="66" name="Oval 23"/>
              <p:cNvSpPr>
                <a:spLocks noChangeArrowheads="1"/>
              </p:cNvSpPr>
              <p:nvPr/>
            </p:nvSpPr>
            <p:spPr bwMode="auto">
              <a:xfrm>
                <a:off x="672" y="528"/>
                <a:ext cx="336" cy="336"/>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7" name="Text Box 24"/>
              <p:cNvSpPr txBox="1">
                <a:spLocks noChangeArrowheads="1"/>
              </p:cNvSpPr>
              <p:nvPr/>
            </p:nvSpPr>
            <p:spPr bwMode="auto">
              <a:xfrm>
                <a:off x="713" y="579"/>
                <a:ext cx="294"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Res</a:t>
                </a:r>
              </a:p>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Alloc</a:t>
                </a:r>
              </a:p>
            </p:txBody>
          </p:sp>
        </p:grpSp>
        <p:grpSp>
          <p:nvGrpSpPr>
            <p:cNvPr id="17" name="Group 25"/>
            <p:cNvGrpSpPr>
              <a:grpSpLocks/>
            </p:cNvGrpSpPr>
            <p:nvPr/>
          </p:nvGrpSpPr>
          <p:grpSpPr bwMode="auto">
            <a:xfrm>
              <a:off x="2096" y="2304"/>
              <a:ext cx="495" cy="448"/>
              <a:chOff x="1632" y="1728"/>
              <a:chExt cx="495" cy="448"/>
            </a:xfrm>
          </p:grpSpPr>
          <p:sp>
            <p:nvSpPr>
              <p:cNvPr id="51" name="Line 26"/>
              <p:cNvSpPr>
                <a:spLocks noChangeShapeType="1"/>
              </p:cNvSpPr>
              <p:nvPr/>
            </p:nvSpPr>
            <p:spPr bwMode="auto">
              <a:xfrm>
                <a:off x="1632" y="2165"/>
                <a:ext cx="493" cy="2"/>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2" name="Line 27"/>
              <p:cNvSpPr>
                <a:spLocks noChangeShapeType="1"/>
              </p:cNvSpPr>
              <p:nvPr/>
            </p:nvSpPr>
            <p:spPr bwMode="auto">
              <a:xfrm flipV="1">
                <a:off x="2125" y="1728"/>
                <a:ext cx="2" cy="439"/>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3" name="Oval 28"/>
              <p:cNvSpPr>
                <a:spLocks noChangeArrowheads="1"/>
              </p:cNvSpPr>
              <p:nvPr/>
            </p:nvSpPr>
            <p:spPr bwMode="auto">
              <a:xfrm>
                <a:off x="1955" y="2055"/>
                <a:ext cx="92" cy="94"/>
              </a:xfrm>
              <a:prstGeom prst="ellipse">
                <a:avLst/>
              </a:prstGeom>
              <a:noFill/>
              <a:ln w="12700">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54" name="Group 29"/>
              <p:cNvGrpSpPr>
                <a:grpSpLocks/>
              </p:cNvGrpSpPr>
              <p:nvPr/>
            </p:nvGrpSpPr>
            <p:grpSpPr bwMode="auto">
              <a:xfrm>
                <a:off x="1875" y="1865"/>
                <a:ext cx="239" cy="175"/>
                <a:chOff x="2592" y="1047"/>
                <a:chExt cx="864" cy="537"/>
              </a:xfrm>
            </p:grpSpPr>
            <p:sp>
              <p:nvSpPr>
                <p:cNvPr id="61" name="Rectangle 30"/>
                <p:cNvSpPr>
                  <a:spLocks noChangeArrowheads="1"/>
                </p:cNvSpPr>
                <p:nvPr/>
              </p:nvSpPr>
              <p:spPr bwMode="auto">
                <a:xfrm>
                  <a:off x="2737" y="1250"/>
                  <a:ext cx="719" cy="19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62" name="Rectangle 31"/>
                <p:cNvSpPr>
                  <a:spLocks noChangeArrowheads="1"/>
                </p:cNvSpPr>
                <p:nvPr/>
              </p:nvSpPr>
              <p:spPr bwMode="auto">
                <a:xfrm>
                  <a:off x="2690" y="1296"/>
                  <a:ext cx="719" cy="19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63" name="Rectangle 32"/>
                <p:cNvSpPr>
                  <a:spLocks noChangeArrowheads="1"/>
                </p:cNvSpPr>
                <p:nvPr/>
              </p:nvSpPr>
              <p:spPr bwMode="auto">
                <a:xfrm>
                  <a:off x="2639" y="1345"/>
                  <a:ext cx="719" cy="19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64" name="Rectangle 33"/>
                <p:cNvSpPr>
                  <a:spLocks noChangeArrowheads="1"/>
                </p:cNvSpPr>
                <p:nvPr/>
              </p:nvSpPr>
              <p:spPr bwMode="auto">
                <a:xfrm>
                  <a:off x="2592" y="1391"/>
                  <a:ext cx="719" cy="19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65" name="Text Box 34"/>
                <p:cNvSpPr txBox="1">
                  <a:spLocks noChangeArrowheads="1"/>
                </p:cNvSpPr>
                <p:nvPr/>
              </p:nvSpPr>
              <p:spPr bwMode="auto">
                <a:xfrm>
                  <a:off x="2762" y="1047"/>
                  <a:ext cx="448" cy="497"/>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endParaRPr lang="en-US" sz="1000" b="1">
                    <a:solidFill>
                      <a:srgbClr val="000000"/>
                    </a:solidFill>
                    <a:latin typeface="Times New Roman" charset="0"/>
                    <a:ea typeface="ＭＳ Ｐゴシック" charset="0"/>
                    <a:cs typeface="ＭＳ Ｐゴシック" charset="0"/>
                  </a:endParaRPr>
                </a:p>
              </p:txBody>
            </p:sp>
          </p:grpSp>
          <p:sp>
            <p:nvSpPr>
              <p:cNvPr id="55" name="Rectangle 35"/>
              <p:cNvSpPr>
                <a:spLocks noChangeArrowheads="1"/>
              </p:cNvSpPr>
              <p:nvPr/>
            </p:nvSpPr>
            <p:spPr bwMode="auto">
              <a:xfrm>
                <a:off x="1835" y="1822"/>
                <a:ext cx="133" cy="46"/>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    </a:t>
                </a:r>
                <a:endParaRPr lang="en-US" sz="1000">
                  <a:solidFill>
                    <a:srgbClr val="000000"/>
                  </a:solidFill>
                  <a:latin typeface="Times New Roman" charset="0"/>
                  <a:ea typeface="ＭＳ Ｐゴシック" charset="0"/>
                  <a:cs typeface="ＭＳ Ｐゴシック" charset="0"/>
                </a:endParaRPr>
              </a:p>
            </p:txBody>
          </p:sp>
          <p:sp>
            <p:nvSpPr>
              <p:cNvPr id="56" name="Line 36"/>
              <p:cNvSpPr>
                <a:spLocks noChangeShapeType="1"/>
              </p:cNvSpPr>
              <p:nvPr/>
            </p:nvSpPr>
            <p:spPr bwMode="auto">
              <a:xfrm flipH="1">
                <a:off x="1632" y="1728"/>
                <a:ext cx="495" cy="0"/>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7" name="Line 37"/>
              <p:cNvSpPr>
                <a:spLocks noChangeShapeType="1"/>
              </p:cNvSpPr>
              <p:nvPr/>
            </p:nvSpPr>
            <p:spPr bwMode="auto">
              <a:xfrm>
                <a:off x="1941" y="2040"/>
                <a:ext cx="27" cy="31"/>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8" name="Line 38"/>
              <p:cNvSpPr>
                <a:spLocks noChangeShapeType="1"/>
              </p:cNvSpPr>
              <p:nvPr/>
            </p:nvSpPr>
            <p:spPr bwMode="auto">
              <a:xfrm flipH="1">
                <a:off x="2021" y="2040"/>
                <a:ext cx="13" cy="15"/>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59" name="Line 39"/>
              <p:cNvSpPr>
                <a:spLocks noChangeShapeType="1"/>
              </p:cNvSpPr>
              <p:nvPr/>
            </p:nvSpPr>
            <p:spPr bwMode="auto">
              <a:xfrm flipH="1">
                <a:off x="2034" y="2040"/>
                <a:ext cx="27" cy="31"/>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0" name="Line 40"/>
              <p:cNvSpPr>
                <a:spLocks noChangeShapeType="1"/>
              </p:cNvSpPr>
              <p:nvPr/>
            </p:nvSpPr>
            <p:spPr bwMode="auto">
              <a:xfrm>
                <a:off x="1632" y="1736"/>
                <a:ext cx="0" cy="44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18" name="Group 41"/>
            <p:cNvGrpSpPr>
              <a:grpSpLocks/>
            </p:cNvGrpSpPr>
            <p:nvPr/>
          </p:nvGrpSpPr>
          <p:grpSpPr bwMode="auto">
            <a:xfrm>
              <a:off x="2880" y="2304"/>
              <a:ext cx="495" cy="448"/>
              <a:chOff x="1632" y="1728"/>
              <a:chExt cx="495" cy="448"/>
            </a:xfrm>
          </p:grpSpPr>
          <p:sp>
            <p:nvSpPr>
              <p:cNvPr id="36" name="Line 42"/>
              <p:cNvSpPr>
                <a:spLocks noChangeShapeType="1"/>
              </p:cNvSpPr>
              <p:nvPr/>
            </p:nvSpPr>
            <p:spPr bwMode="auto">
              <a:xfrm>
                <a:off x="1632" y="2165"/>
                <a:ext cx="493" cy="2"/>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7" name="Line 43"/>
              <p:cNvSpPr>
                <a:spLocks noChangeShapeType="1"/>
              </p:cNvSpPr>
              <p:nvPr/>
            </p:nvSpPr>
            <p:spPr bwMode="auto">
              <a:xfrm flipV="1">
                <a:off x="2125" y="1728"/>
                <a:ext cx="2" cy="439"/>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8" name="Oval 44"/>
              <p:cNvSpPr>
                <a:spLocks noChangeArrowheads="1"/>
              </p:cNvSpPr>
              <p:nvPr/>
            </p:nvSpPr>
            <p:spPr bwMode="auto">
              <a:xfrm>
                <a:off x="1955" y="2055"/>
                <a:ext cx="92" cy="94"/>
              </a:xfrm>
              <a:prstGeom prst="ellipse">
                <a:avLst/>
              </a:prstGeom>
              <a:noFill/>
              <a:ln w="12700">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39" name="Group 45"/>
              <p:cNvGrpSpPr>
                <a:grpSpLocks/>
              </p:cNvGrpSpPr>
              <p:nvPr/>
            </p:nvGrpSpPr>
            <p:grpSpPr bwMode="auto">
              <a:xfrm>
                <a:off x="1875" y="1865"/>
                <a:ext cx="239" cy="175"/>
                <a:chOff x="2592" y="1047"/>
                <a:chExt cx="864" cy="537"/>
              </a:xfrm>
            </p:grpSpPr>
            <p:sp>
              <p:nvSpPr>
                <p:cNvPr id="46" name="Rectangle 46"/>
                <p:cNvSpPr>
                  <a:spLocks noChangeArrowheads="1"/>
                </p:cNvSpPr>
                <p:nvPr/>
              </p:nvSpPr>
              <p:spPr bwMode="auto">
                <a:xfrm>
                  <a:off x="2737" y="1250"/>
                  <a:ext cx="719" cy="19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47" name="Rectangle 47"/>
                <p:cNvSpPr>
                  <a:spLocks noChangeArrowheads="1"/>
                </p:cNvSpPr>
                <p:nvPr/>
              </p:nvSpPr>
              <p:spPr bwMode="auto">
                <a:xfrm>
                  <a:off x="2690" y="1296"/>
                  <a:ext cx="719" cy="19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48" name="Rectangle 48"/>
                <p:cNvSpPr>
                  <a:spLocks noChangeArrowheads="1"/>
                </p:cNvSpPr>
                <p:nvPr/>
              </p:nvSpPr>
              <p:spPr bwMode="auto">
                <a:xfrm>
                  <a:off x="2639" y="1345"/>
                  <a:ext cx="719" cy="19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49" name="Rectangle 49"/>
                <p:cNvSpPr>
                  <a:spLocks noChangeArrowheads="1"/>
                </p:cNvSpPr>
                <p:nvPr/>
              </p:nvSpPr>
              <p:spPr bwMode="auto">
                <a:xfrm>
                  <a:off x="2592" y="1391"/>
                  <a:ext cx="719" cy="19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50" name="Text Box 50"/>
                <p:cNvSpPr txBox="1">
                  <a:spLocks noChangeArrowheads="1"/>
                </p:cNvSpPr>
                <p:nvPr/>
              </p:nvSpPr>
              <p:spPr bwMode="auto">
                <a:xfrm>
                  <a:off x="2762" y="1047"/>
                  <a:ext cx="448" cy="497"/>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endParaRPr lang="en-US" sz="1000" b="1">
                    <a:solidFill>
                      <a:srgbClr val="000000"/>
                    </a:solidFill>
                    <a:latin typeface="Times New Roman" charset="0"/>
                    <a:ea typeface="ＭＳ Ｐゴシック" charset="0"/>
                    <a:cs typeface="ＭＳ Ｐゴシック" charset="0"/>
                  </a:endParaRPr>
                </a:p>
              </p:txBody>
            </p:sp>
          </p:grpSp>
          <p:sp>
            <p:nvSpPr>
              <p:cNvPr id="40" name="Rectangle 51"/>
              <p:cNvSpPr>
                <a:spLocks noChangeArrowheads="1"/>
              </p:cNvSpPr>
              <p:nvPr/>
            </p:nvSpPr>
            <p:spPr bwMode="auto">
              <a:xfrm>
                <a:off x="1835" y="1822"/>
                <a:ext cx="133" cy="46"/>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    </a:t>
                </a:r>
                <a:endParaRPr lang="en-US" sz="1000">
                  <a:solidFill>
                    <a:srgbClr val="000000"/>
                  </a:solidFill>
                  <a:latin typeface="Times New Roman" charset="0"/>
                  <a:ea typeface="ＭＳ Ｐゴシック" charset="0"/>
                  <a:cs typeface="ＭＳ Ｐゴシック" charset="0"/>
                </a:endParaRPr>
              </a:p>
            </p:txBody>
          </p:sp>
          <p:sp>
            <p:nvSpPr>
              <p:cNvPr id="41" name="Line 52"/>
              <p:cNvSpPr>
                <a:spLocks noChangeShapeType="1"/>
              </p:cNvSpPr>
              <p:nvPr/>
            </p:nvSpPr>
            <p:spPr bwMode="auto">
              <a:xfrm flipH="1">
                <a:off x="1632" y="1728"/>
                <a:ext cx="495" cy="0"/>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2" name="Line 53"/>
              <p:cNvSpPr>
                <a:spLocks noChangeShapeType="1"/>
              </p:cNvSpPr>
              <p:nvPr/>
            </p:nvSpPr>
            <p:spPr bwMode="auto">
              <a:xfrm>
                <a:off x="1941" y="2040"/>
                <a:ext cx="27" cy="31"/>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3" name="Line 54"/>
              <p:cNvSpPr>
                <a:spLocks noChangeShapeType="1"/>
              </p:cNvSpPr>
              <p:nvPr/>
            </p:nvSpPr>
            <p:spPr bwMode="auto">
              <a:xfrm flipH="1">
                <a:off x="2021" y="2040"/>
                <a:ext cx="13" cy="15"/>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4" name="Line 55"/>
              <p:cNvSpPr>
                <a:spLocks noChangeShapeType="1"/>
              </p:cNvSpPr>
              <p:nvPr/>
            </p:nvSpPr>
            <p:spPr bwMode="auto">
              <a:xfrm flipH="1">
                <a:off x="2034" y="2040"/>
                <a:ext cx="27" cy="31"/>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45" name="Line 56"/>
              <p:cNvSpPr>
                <a:spLocks noChangeShapeType="1"/>
              </p:cNvSpPr>
              <p:nvPr/>
            </p:nvSpPr>
            <p:spPr bwMode="auto">
              <a:xfrm>
                <a:off x="1632" y="1736"/>
                <a:ext cx="0" cy="44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19" name="Group 57"/>
            <p:cNvGrpSpPr>
              <a:grpSpLocks/>
            </p:cNvGrpSpPr>
            <p:nvPr/>
          </p:nvGrpSpPr>
          <p:grpSpPr bwMode="auto">
            <a:xfrm>
              <a:off x="3888" y="2304"/>
              <a:ext cx="495" cy="448"/>
              <a:chOff x="1632" y="1728"/>
              <a:chExt cx="495" cy="448"/>
            </a:xfrm>
          </p:grpSpPr>
          <p:sp>
            <p:nvSpPr>
              <p:cNvPr id="21" name="Line 58"/>
              <p:cNvSpPr>
                <a:spLocks noChangeShapeType="1"/>
              </p:cNvSpPr>
              <p:nvPr/>
            </p:nvSpPr>
            <p:spPr bwMode="auto">
              <a:xfrm>
                <a:off x="1632" y="2165"/>
                <a:ext cx="493" cy="2"/>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2" name="Line 59"/>
              <p:cNvSpPr>
                <a:spLocks noChangeShapeType="1"/>
              </p:cNvSpPr>
              <p:nvPr/>
            </p:nvSpPr>
            <p:spPr bwMode="auto">
              <a:xfrm flipV="1">
                <a:off x="2125" y="1728"/>
                <a:ext cx="2" cy="439"/>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3" name="Oval 60"/>
              <p:cNvSpPr>
                <a:spLocks noChangeArrowheads="1"/>
              </p:cNvSpPr>
              <p:nvPr/>
            </p:nvSpPr>
            <p:spPr bwMode="auto">
              <a:xfrm>
                <a:off x="1955" y="2055"/>
                <a:ext cx="92" cy="94"/>
              </a:xfrm>
              <a:prstGeom prst="ellipse">
                <a:avLst/>
              </a:prstGeom>
              <a:noFill/>
              <a:ln w="12700">
                <a:solidFill>
                  <a:srgbClr val="000000"/>
                </a:solidFill>
                <a:round/>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24" name="Group 61"/>
              <p:cNvGrpSpPr>
                <a:grpSpLocks/>
              </p:cNvGrpSpPr>
              <p:nvPr/>
            </p:nvGrpSpPr>
            <p:grpSpPr bwMode="auto">
              <a:xfrm>
                <a:off x="1875" y="1865"/>
                <a:ext cx="239" cy="175"/>
                <a:chOff x="2592" y="1047"/>
                <a:chExt cx="864" cy="537"/>
              </a:xfrm>
            </p:grpSpPr>
            <p:sp>
              <p:nvSpPr>
                <p:cNvPr id="31" name="Rectangle 62"/>
                <p:cNvSpPr>
                  <a:spLocks noChangeArrowheads="1"/>
                </p:cNvSpPr>
                <p:nvPr/>
              </p:nvSpPr>
              <p:spPr bwMode="auto">
                <a:xfrm>
                  <a:off x="2737" y="1250"/>
                  <a:ext cx="719" cy="19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32" name="Rectangle 63"/>
                <p:cNvSpPr>
                  <a:spLocks noChangeArrowheads="1"/>
                </p:cNvSpPr>
                <p:nvPr/>
              </p:nvSpPr>
              <p:spPr bwMode="auto">
                <a:xfrm>
                  <a:off x="2690" y="1296"/>
                  <a:ext cx="719" cy="19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33" name="Rectangle 64"/>
                <p:cNvSpPr>
                  <a:spLocks noChangeArrowheads="1"/>
                </p:cNvSpPr>
                <p:nvPr/>
              </p:nvSpPr>
              <p:spPr bwMode="auto">
                <a:xfrm>
                  <a:off x="2639" y="1345"/>
                  <a:ext cx="719" cy="190"/>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34" name="Rectangle 65"/>
                <p:cNvSpPr>
                  <a:spLocks noChangeArrowheads="1"/>
                </p:cNvSpPr>
                <p:nvPr/>
              </p:nvSpPr>
              <p:spPr bwMode="auto">
                <a:xfrm>
                  <a:off x="2592" y="1391"/>
                  <a:ext cx="719" cy="193"/>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endParaRPr lang="en-US" sz="2400">
                    <a:solidFill>
                      <a:srgbClr val="000000"/>
                    </a:solidFill>
                    <a:latin typeface="Times New Roman" charset="0"/>
                    <a:ea typeface="ＭＳ Ｐゴシック" charset="0"/>
                    <a:cs typeface="ＭＳ Ｐゴシック" charset="0"/>
                  </a:endParaRPr>
                </a:p>
              </p:txBody>
            </p:sp>
            <p:sp>
              <p:nvSpPr>
                <p:cNvPr id="35" name="Text Box 66"/>
                <p:cNvSpPr txBox="1">
                  <a:spLocks noChangeArrowheads="1"/>
                </p:cNvSpPr>
                <p:nvPr/>
              </p:nvSpPr>
              <p:spPr bwMode="auto">
                <a:xfrm>
                  <a:off x="2762" y="1047"/>
                  <a:ext cx="448" cy="497"/>
                </a:xfrm>
                <a:prstGeom prst="rect">
                  <a:avLst/>
                </a:prstGeom>
                <a:noFill/>
                <a:ln w="12700">
                  <a:solidFill>
                    <a:srgbClr val="000000"/>
                  </a:solidFill>
                  <a:miter lim="800000"/>
                  <a:headEnd/>
                  <a:tailEnd/>
                </a:ln>
                <a:effectLst/>
                <a:extLst>
                  <a:ext uri="{909E8E84-426E-40dd-AFC4-6F175D3DCCD1}">
                    <a14:hiddenFill xmlns:a14="http://schemas.microsoft.com/office/drawing/2010/main" xmlns="">
                      <a:solidFill>
                        <a:srgbClr val="00CC99"/>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spAutoFit/>
                </a:bodyPr>
                <a:lstStyle/>
                <a:p>
                  <a:pPr algn="ctr" defTabSz="914400" eaLnBrk="0" fontAlgn="base" hangingPunct="0">
                    <a:spcBef>
                      <a:spcPct val="0"/>
                    </a:spcBef>
                    <a:spcAft>
                      <a:spcPct val="0"/>
                    </a:spcAft>
                    <a:defRPr/>
                  </a:pPr>
                  <a:endParaRPr lang="en-US" sz="1000" b="1">
                    <a:solidFill>
                      <a:srgbClr val="000000"/>
                    </a:solidFill>
                    <a:latin typeface="Times New Roman" charset="0"/>
                    <a:ea typeface="ＭＳ Ｐゴシック" charset="0"/>
                    <a:cs typeface="ＭＳ Ｐゴシック" charset="0"/>
                  </a:endParaRPr>
                </a:p>
              </p:txBody>
            </p:sp>
          </p:grpSp>
          <p:sp>
            <p:nvSpPr>
              <p:cNvPr id="25" name="Rectangle 67"/>
              <p:cNvSpPr>
                <a:spLocks noChangeArrowheads="1"/>
              </p:cNvSpPr>
              <p:nvPr/>
            </p:nvSpPr>
            <p:spPr bwMode="auto">
              <a:xfrm>
                <a:off x="1835" y="1822"/>
                <a:ext cx="133" cy="46"/>
              </a:xfrm>
              <a:prstGeom prst="rect">
                <a:avLst/>
              </a:prstGeom>
              <a:solidFill>
                <a:srgbClr val="FFFFFF"/>
              </a:solidFill>
              <a:ln w="12700">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algn="ctr" defTabSz="914400" eaLnBrk="0" fontAlgn="base" hangingPunct="0">
                  <a:spcBef>
                    <a:spcPct val="0"/>
                  </a:spcBef>
                  <a:spcAft>
                    <a:spcPct val="0"/>
                  </a:spcAft>
                  <a:defRPr/>
                </a:pPr>
                <a:r>
                  <a:rPr lang="en-US" sz="1000" b="1">
                    <a:solidFill>
                      <a:srgbClr val="000000"/>
                    </a:solidFill>
                    <a:latin typeface="Times New Roman" charset="0"/>
                    <a:ea typeface="ＭＳ Ｐゴシック" charset="0"/>
                    <a:cs typeface="ＭＳ Ｐゴシック" charset="0"/>
                  </a:rPr>
                  <a:t>    </a:t>
                </a:r>
                <a:endParaRPr lang="en-US" sz="1000">
                  <a:solidFill>
                    <a:srgbClr val="000000"/>
                  </a:solidFill>
                  <a:latin typeface="Times New Roman" charset="0"/>
                  <a:ea typeface="ＭＳ Ｐゴシック" charset="0"/>
                  <a:cs typeface="ＭＳ Ｐゴシック" charset="0"/>
                </a:endParaRPr>
              </a:p>
            </p:txBody>
          </p:sp>
          <p:sp>
            <p:nvSpPr>
              <p:cNvPr id="26" name="Line 68"/>
              <p:cNvSpPr>
                <a:spLocks noChangeShapeType="1"/>
              </p:cNvSpPr>
              <p:nvPr/>
            </p:nvSpPr>
            <p:spPr bwMode="auto">
              <a:xfrm flipH="1">
                <a:off x="1632" y="1728"/>
                <a:ext cx="495" cy="0"/>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7" name="Line 69"/>
              <p:cNvSpPr>
                <a:spLocks noChangeShapeType="1"/>
              </p:cNvSpPr>
              <p:nvPr/>
            </p:nvSpPr>
            <p:spPr bwMode="auto">
              <a:xfrm>
                <a:off x="1941" y="2040"/>
                <a:ext cx="27" cy="31"/>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8" name="Line 70"/>
              <p:cNvSpPr>
                <a:spLocks noChangeShapeType="1"/>
              </p:cNvSpPr>
              <p:nvPr/>
            </p:nvSpPr>
            <p:spPr bwMode="auto">
              <a:xfrm flipH="1">
                <a:off x="2021" y="2040"/>
                <a:ext cx="13" cy="15"/>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9" name="Line 71"/>
              <p:cNvSpPr>
                <a:spLocks noChangeShapeType="1"/>
              </p:cNvSpPr>
              <p:nvPr/>
            </p:nvSpPr>
            <p:spPr bwMode="auto">
              <a:xfrm flipH="1">
                <a:off x="2034" y="2040"/>
                <a:ext cx="27" cy="31"/>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0" name="Line 72"/>
              <p:cNvSpPr>
                <a:spLocks noChangeShapeType="1"/>
              </p:cNvSpPr>
              <p:nvPr/>
            </p:nvSpPr>
            <p:spPr bwMode="auto">
              <a:xfrm>
                <a:off x="1632" y="1736"/>
                <a:ext cx="0" cy="44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sp>
          <p:nvSpPr>
            <p:cNvPr id="20" name="Rectangle 73"/>
            <p:cNvSpPr>
              <a:spLocks noChangeArrowheads="1"/>
            </p:cNvSpPr>
            <p:nvPr/>
          </p:nvSpPr>
          <p:spPr bwMode="auto">
            <a:xfrm>
              <a:off x="2064" y="1488"/>
              <a:ext cx="2304" cy="81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2358331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with N systems  /3</a:t>
            </a:r>
          </a:p>
        </p:txBody>
      </p:sp>
      <p:graphicFrame>
        <p:nvGraphicFramePr>
          <p:cNvPr id="5" name="Object 2"/>
          <p:cNvGraphicFramePr>
            <a:graphicFrameLocks noChangeAspect="1"/>
          </p:cNvGraphicFramePr>
          <p:nvPr>
            <p:extLst>
              <p:ext uri="{D42A27DB-BD31-4B8C-83A1-F6EECF244321}">
                <p14:modId xmlns:p14="http://schemas.microsoft.com/office/powerpoint/2010/main" val="1493659290"/>
              </p:ext>
            </p:extLst>
          </p:nvPr>
        </p:nvGraphicFramePr>
        <p:xfrm>
          <a:off x="1828800" y="2133600"/>
          <a:ext cx="5565775" cy="4114800"/>
        </p:xfrm>
        <a:graphic>
          <a:graphicData uri="http://schemas.openxmlformats.org/presentationml/2006/ole">
            <mc:AlternateContent xmlns:mc="http://schemas.openxmlformats.org/markup-compatibility/2006">
              <mc:Choice xmlns:v="urn:schemas-microsoft-com:vml" Requires="v">
                <p:oleObj name="Picture" r:id="rId2" imgW="6197600" imgH="4584700" progId="Word.Picture.8">
                  <p:embed/>
                </p:oleObj>
              </mc:Choice>
              <mc:Fallback>
                <p:oleObj name="Picture" r:id="rId2" imgW="6197600" imgH="4584700" progId="Word.Picture.8">
                  <p:embed/>
                  <p:pic>
                    <p:nvPicPr>
                      <p:cNvPr id="0" name=""/>
                      <p:cNvPicPr>
                        <a:picLocks noChangeAspect="1" noChangeArrowheads="1"/>
                      </p:cNvPicPr>
                      <p:nvPr/>
                    </p:nvPicPr>
                    <p:blipFill>
                      <a:blip r:embed="rId3"/>
                      <a:srcRect/>
                      <a:stretch>
                        <a:fillRect/>
                      </a:stretch>
                    </p:blipFill>
                    <p:spPr bwMode="auto">
                      <a:xfrm>
                        <a:off x="1828800" y="2133600"/>
                        <a:ext cx="5565775"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6" name="Text Box 4"/>
          <p:cNvSpPr txBox="1">
            <a:spLocks noChangeArrowheads="1"/>
          </p:cNvSpPr>
          <p:nvPr/>
        </p:nvSpPr>
        <p:spPr bwMode="auto">
          <a:xfrm>
            <a:off x="467544" y="5673442"/>
            <a:ext cx="8352928"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defTabSz="914400" eaLnBrk="0" fontAlgn="base" hangingPunct="0">
              <a:spcBef>
                <a:spcPct val="50000"/>
              </a:spcBef>
              <a:spcAft>
                <a:spcPct val="0"/>
              </a:spcAft>
              <a:defRPr/>
            </a:pPr>
            <a:r>
              <a:rPr lang="en-US" sz="1800" dirty="0">
                <a:solidFill>
                  <a:srgbClr val="000000"/>
                </a:solidFill>
                <a:latin typeface="+mn-lt"/>
                <a:ea typeface="ＭＳ Ｐゴシック" charset="0"/>
                <a:cs typeface="ＭＳ Ｐゴシック" charset="0"/>
              </a:rPr>
              <a:t>By dedicating systems to IPC, reduce the number of lines required and even out usage by recognizing that not everyone talks to everyone else the same amount.</a:t>
            </a:r>
          </a:p>
        </p:txBody>
      </p:sp>
    </p:spTree>
    <p:extLst>
      <p:ext uri="{BB962C8B-B14F-4D97-AF65-F5344CB8AC3E}">
        <p14:creationId xmlns:p14="http://schemas.microsoft.com/office/powerpoint/2010/main" val="3528162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with N systems   /4</a:t>
            </a:r>
          </a:p>
        </p:txBody>
      </p:sp>
      <p:sp>
        <p:nvSpPr>
          <p:cNvPr id="3" name="Content Placeholder 2"/>
          <p:cNvSpPr>
            <a:spLocks noGrp="1"/>
          </p:cNvSpPr>
          <p:nvPr>
            <p:ph idx="1"/>
          </p:nvPr>
        </p:nvSpPr>
        <p:spPr>
          <a:xfrm>
            <a:off x="467544" y="1700808"/>
            <a:ext cx="8219256" cy="4114800"/>
          </a:xfrm>
        </p:spPr>
        <p:txBody>
          <a:bodyPr/>
          <a:lstStyle/>
          <a:p>
            <a:r>
              <a:rPr lang="en-US" sz="2000" dirty="0"/>
              <a:t>Relaying systems over a wider scope requires carrying addresses</a:t>
            </a:r>
          </a:p>
          <a:p>
            <a:r>
              <a:rPr lang="en-US" sz="2000" dirty="0"/>
              <a:t>Creates more problems: e.g., can’t avoid transient congestion and bit errors in relay memories; what about message order? etc.</a:t>
            </a:r>
          </a:p>
          <a:p>
            <a:pPr lvl="1"/>
            <a:r>
              <a:rPr lang="en-US" sz="1800" dirty="0"/>
              <a:t>Will have to have an EFCP operating over the relays</a:t>
            </a:r>
          </a:p>
          <a:p>
            <a:endParaRPr lang="en-US" sz="2000" dirty="0"/>
          </a:p>
        </p:txBody>
      </p:sp>
      <p:grpSp>
        <p:nvGrpSpPr>
          <p:cNvPr id="4" name="Group 4"/>
          <p:cNvGrpSpPr>
            <a:grpSpLocks/>
          </p:cNvGrpSpPr>
          <p:nvPr/>
        </p:nvGrpSpPr>
        <p:grpSpPr bwMode="auto">
          <a:xfrm>
            <a:off x="1371600" y="3293517"/>
            <a:ext cx="6781800" cy="381000"/>
            <a:chOff x="672" y="2160"/>
            <a:chExt cx="4272" cy="240"/>
          </a:xfrm>
        </p:grpSpPr>
        <p:grpSp>
          <p:nvGrpSpPr>
            <p:cNvPr id="5" name="Group 5"/>
            <p:cNvGrpSpPr>
              <a:grpSpLocks/>
            </p:cNvGrpSpPr>
            <p:nvPr/>
          </p:nvGrpSpPr>
          <p:grpSpPr bwMode="auto">
            <a:xfrm>
              <a:off x="672" y="2160"/>
              <a:ext cx="576" cy="240"/>
              <a:chOff x="672" y="2160"/>
              <a:chExt cx="576" cy="240"/>
            </a:xfrm>
          </p:grpSpPr>
          <p:sp>
            <p:nvSpPr>
              <p:cNvPr id="10" name="Rectangle 6"/>
              <p:cNvSpPr>
                <a:spLocks noChangeArrowheads="1"/>
              </p:cNvSpPr>
              <p:nvPr/>
            </p:nvSpPr>
            <p:spPr bwMode="auto">
              <a:xfrm>
                <a:off x="672" y="2160"/>
                <a:ext cx="576" cy="24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1" name="Text Box 7"/>
              <p:cNvSpPr txBox="1">
                <a:spLocks noChangeArrowheads="1"/>
              </p:cNvSpPr>
              <p:nvPr/>
            </p:nvSpPr>
            <p:spPr bwMode="auto">
              <a:xfrm>
                <a:off x="816" y="2208"/>
                <a:ext cx="34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grpSp>
        <p:grpSp>
          <p:nvGrpSpPr>
            <p:cNvPr id="6" name="Group 8"/>
            <p:cNvGrpSpPr>
              <a:grpSpLocks/>
            </p:cNvGrpSpPr>
            <p:nvPr/>
          </p:nvGrpSpPr>
          <p:grpSpPr bwMode="auto">
            <a:xfrm>
              <a:off x="4368" y="2160"/>
              <a:ext cx="576" cy="240"/>
              <a:chOff x="672" y="2160"/>
              <a:chExt cx="576" cy="240"/>
            </a:xfrm>
          </p:grpSpPr>
          <p:sp>
            <p:nvSpPr>
              <p:cNvPr id="8" name="Rectangle 9"/>
              <p:cNvSpPr>
                <a:spLocks noChangeArrowheads="1"/>
              </p:cNvSpPr>
              <p:nvPr/>
            </p:nvSpPr>
            <p:spPr bwMode="auto">
              <a:xfrm>
                <a:off x="672" y="2160"/>
                <a:ext cx="576" cy="24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9" name="Text Box 10"/>
              <p:cNvSpPr txBox="1">
                <a:spLocks noChangeArrowheads="1"/>
              </p:cNvSpPr>
              <p:nvPr/>
            </p:nvSpPr>
            <p:spPr bwMode="auto">
              <a:xfrm>
                <a:off x="816" y="2208"/>
                <a:ext cx="34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EFCP</a:t>
                </a:r>
              </a:p>
            </p:txBody>
          </p:sp>
        </p:grpSp>
        <p:sp>
          <p:nvSpPr>
            <p:cNvPr id="7" name="Line 11"/>
            <p:cNvSpPr>
              <a:spLocks noChangeShapeType="1"/>
            </p:cNvSpPr>
            <p:nvPr/>
          </p:nvSpPr>
          <p:spPr bwMode="auto">
            <a:xfrm>
              <a:off x="1248" y="2256"/>
              <a:ext cx="312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grpSp>
        <p:nvGrpSpPr>
          <p:cNvPr id="12" name="Group 12"/>
          <p:cNvGrpSpPr>
            <a:grpSpLocks/>
          </p:cNvGrpSpPr>
          <p:nvPr/>
        </p:nvGrpSpPr>
        <p:grpSpPr bwMode="auto">
          <a:xfrm>
            <a:off x="2843213" y="4509343"/>
            <a:ext cx="3600451" cy="2232026"/>
            <a:chOff x="2041" y="2645"/>
            <a:chExt cx="2268" cy="1406"/>
          </a:xfrm>
        </p:grpSpPr>
        <p:sp>
          <p:nvSpPr>
            <p:cNvPr id="13" name="Rectangle 13"/>
            <p:cNvSpPr>
              <a:spLocks noChangeArrowheads="1"/>
            </p:cNvSpPr>
            <p:nvPr/>
          </p:nvSpPr>
          <p:spPr bwMode="auto">
            <a:xfrm>
              <a:off x="2650" y="2803"/>
              <a:ext cx="912" cy="1056"/>
            </a:xfrm>
            <a:prstGeom prst="rect">
              <a:avLst/>
            </a:prstGeom>
            <a:noFill/>
            <a:ln w="2857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14" name="Group 14"/>
            <p:cNvGrpSpPr>
              <a:grpSpLocks/>
            </p:cNvGrpSpPr>
            <p:nvPr/>
          </p:nvGrpSpPr>
          <p:grpSpPr bwMode="auto">
            <a:xfrm>
              <a:off x="2842" y="2851"/>
              <a:ext cx="480" cy="432"/>
              <a:chOff x="2592" y="2784"/>
              <a:chExt cx="480" cy="432"/>
            </a:xfrm>
          </p:grpSpPr>
          <p:sp>
            <p:nvSpPr>
              <p:cNvPr id="32" name="Oval 15"/>
              <p:cNvSpPr>
                <a:spLocks noChangeArrowheads="1"/>
              </p:cNvSpPr>
              <p:nvPr/>
            </p:nvSpPr>
            <p:spPr bwMode="auto">
              <a:xfrm>
                <a:off x="2592" y="2784"/>
                <a:ext cx="480" cy="432"/>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3" name="Oval 16"/>
              <p:cNvSpPr>
                <a:spLocks noChangeArrowheads="1"/>
              </p:cNvSpPr>
              <p:nvPr/>
            </p:nvSpPr>
            <p:spPr bwMode="auto">
              <a:xfrm>
                <a:off x="2640" y="3024"/>
                <a:ext cx="144" cy="144"/>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4" name="Oval 17"/>
              <p:cNvSpPr>
                <a:spLocks noChangeArrowheads="1"/>
              </p:cNvSpPr>
              <p:nvPr/>
            </p:nvSpPr>
            <p:spPr bwMode="auto">
              <a:xfrm>
                <a:off x="2880" y="3024"/>
                <a:ext cx="144" cy="144"/>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sp>
          <p:nvSpPr>
            <p:cNvPr id="15" name="Rectangle 18" descr="Trellis"/>
            <p:cNvSpPr>
              <a:spLocks noChangeArrowheads="1"/>
            </p:cNvSpPr>
            <p:nvPr/>
          </p:nvSpPr>
          <p:spPr bwMode="auto">
            <a:xfrm>
              <a:off x="2074" y="3955"/>
              <a:ext cx="912" cy="96"/>
            </a:xfrm>
            <a:prstGeom prst="rect">
              <a:avLst/>
            </a:prstGeom>
            <a:pattFill prst="trellis">
              <a:fgClr>
                <a:schemeClr val="tx1"/>
              </a:fgClr>
              <a:bgClr>
                <a:srgbClr val="FFFFFF"/>
              </a:bgClr>
            </a:patt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6" name="Rectangle 19" descr="Trellis"/>
            <p:cNvSpPr>
              <a:spLocks noChangeArrowheads="1"/>
            </p:cNvSpPr>
            <p:nvPr/>
          </p:nvSpPr>
          <p:spPr bwMode="auto">
            <a:xfrm>
              <a:off x="3370" y="3955"/>
              <a:ext cx="912" cy="96"/>
            </a:xfrm>
            <a:prstGeom prst="rect">
              <a:avLst/>
            </a:prstGeom>
            <a:pattFill prst="trellis">
              <a:fgClr>
                <a:schemeClr val="tx1"/>
              </a:fgClr>
              <a:bgClr>
                <a:srgbClr val="FFFFFF"/>
              </a:bgClr>
            </a:patt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7" name="Line 20"/>
            <p:cNvSpPr>
              <a:spLocks noChangeShapeType="1"/>
            </p:cNvSpPr>
            <p:nvPr/>
          </p:nvSpPr>
          <p:spPr bwMode="auto">
            <a:xfrm>
              <a:off x="2842" y="3811"/>
              <a:ext cx="0" cy="144"/>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18" name="Line 21"/>
            <p:cNvSpPr>
              <a:spLocks noChangeShapeType="1"/>
            </p:cNvSpPr>
            <p:nvPr/>
          </p:nvSpPr>
          <p:spPr bwMode="auto">
            <a:xfrm>
              <a:off x="3418" y="3811"/>
              <a:ext cx="0" cy="144"/>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19" name="Group 22"/>
            <p:cNvGrpSpPr>
              <a:grpSpLocks/>
            </p:cNvGrpSpPr>
            <p:nvPr/>
          </p:nvGrpSpPr>
          <p:grpSpPr bwMode="auto">
            <a:xfrm>
              <a:off x="3137" y="3379"/>
              <a:ext cx="427" cy="432"/>
              <a:chOff x="3137" y="3379"/>
              <a:chExt cx="427" cy="432"/>
            </a:xfrm>
          </p:grpSpPr>
          <p:sp>
            <p:nvSpPr>
              <p:cNvPr id="30" name="Rectangle 23"/>
              <p:cNvSpPr>
                <a:spLocks noChangeArrowheads="1"/>
              </p:cNvSpPr>
              <p:nvPr/>
            </p:nvSpPr>
            <p:spPr bwMode="auto">
              <a:xfrm>
                <a:off x="3178" y="3379"/>
                <a:ext cx="336" cy="432"/>
              </a:xfrm>
              <a:prstGeom prst="rect">
                <a:avLst/>
              </a:prstGeom>
              <a:noFill/>
              <a:ln w="2857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1" name="Text Box 24"/>
              <p:cNvSpPr txBox="1">
                <a:spLocks noChangeArrowheads="1"/>
              </p:cNvSpPr>
              <p:nvPr/>
            </p:nvSpPr>
            <p:spPr bwMode="auto">
              <a:xfrm>
                <a:off x="3137" y="3408"/>
                <a:ext cx="427"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Interface</a:t>
                </a:r>
              </a:p>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IPC</a:t>
                </a:r>
              </a:p>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Processes</a:t>
                </a:r>
              </a:p>
            </p:txBody>
          </p:sp>
        </p:grpSp>
        <p:sp>
          <p:nvSpPr>
            <p:cNvPr id="20" name="Text Box 25"/>
            <p:cNvSpPr txBox="1">
              <a:spLocks noChangeArrowheads="1"/>
            </p:cNvSpPr>
            <p:nvPr/>
          </p:nvSpPr>
          <p:spPr bwMode="auto">
            <a:xfrm>
              <a:off x="3740" y="2645"/>
              <a:ext cx="569"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defRPr/>
              </a:pPr>
              <a:r>
                <a:rPr lang="en-US" sz="1200" dirty="0">
                  <a:solidFill>
                    <a:srgbClr val="000000"/>
                  </a:solidFill>
                  <a:latin typeface="Times" charset="0"/>
                  <a:ea typeface="ＭＳ Ｐゴシック" charset="0"/>
                  <a:cs typeface="ＭＳ Ｐゴシック" charset="0"/>
                </a:rPr>
                <a:t>Relaying</a:t>
              </a:r>
            </a:p>
            <a:p>
              <a:pPr algn="ctr" defTabSz="914400" eaLnBrk="0" fontAlgn="base" hangingPunct="0">
                <a:spcBef>
                  <a:spcPct val="0"/>
                </a:spcBef>
                <a:spcAft>
                  <a:spcPct val="0"/>
                </a:spcAft>
                <a:defRPr/>
              </a:pPr>
              <a:r>
                <a:rPr lang="en-US" sz="1200" dirty="0">
                  <a:solidFill>
                    <a:srgbClr val="000000"/>
                  </a:solidFill>
                  <a:latin typeface="Times" charset="0"/>
                  <a:ea typeface="ＭＳ Ｐゴシック" charset="0"/>
                  <a:cs typeface="ＭＳ Ｐゴシック" charset="0"/>
                </a:rPr>
                <a:t>Application</a:t>
              </a:r>
            </a:p>
          </p:txBody>
        </p:sp>
        <p:sp>
          <p:nvSpPr>
            <p:cNvPr id="21" name="Line 26"/>
            <p:cNvSpPr>
              <a:spLocks noChangeShapeType="1"/>
            </p:cNvSpPr>
            <p:nvPr/>
          </p:nvSpPr>
          <p:spPr bwMode="auto">
            <a:xfrm flipH="1">
              <a:off x="2842" y="3235"/>
              <a:ext cx="96" cy="14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2" name="Line 27"/>
            <p:cNvSpPr>
              <a:spLocks noChangeShapeType="1"/>
            </p:cNvSpPr>
            <p:nvPr/>
          </p:nvSpPr>
          <p:spPr bwMode="auto">
            <a:xfrm>
              <a:off x="3242" y="3187"/>
              <a:ext cx="80" cy="19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3" name="Line 28"/>
            <p:cNvSpPr>
              <a:spLocks noChangeShapeType="1"/>
            </p:cNvSpPr>
            <p:nvPr/>
          </p:nvSpPr>
          <p:spPr bwMode="auto">
            <a:xfrm flipH="1">
              <a:off x="3298" y="2755"/>
              <a:ext cx="504" cy="2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4" name="Text Box 29"/>
            <p:cNvSpPr txBox="1">
              <a:spLocks noChangeArrowheads="1"/>
            </p:cNvSpPr>
            <p:nvPr/>
          </p:nvSpPr>
          <p:spPr bwMode="auto">
            <a:xfrm>
              <a:off x="2041" y="2781"/>
              <a:ext cx="463"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defRPr/>
              </a:pPr>
              <a:r>
                <a:rPr lang="en-US" sz="1200" dirty="0">
                  <a:solidFill>
                    <a:srgbClr val="000000"/>
                  </a:solidFill>
                  <a:latin typeface="Times" charset="0"/>
                  <a:ea typeface="ＭＳ Ｐゴシック" charset="0"/>
                  <a:cs typeface="ＭＳ Ｐゴシック" charset="0"/>
                </a:rPr>
                <a:t>Relaying</a:t>
              </a:r>
            </a:p>
            <a:p>
              <a:pPr algn="ctr" defTabSz="914400" eaLnBrk="0" fontAlgn="base" hangingPunct="0">
                <a:spcBef>
                  <a:spcPct val="0"/>
                </a:spcBef>
                <a:spcAft>
                  <a:spcPct val="0"/>
                </a:spcAft>
                <a:defRPr/>
              </a:pPr>
              <a:r>
                <a:rPr lang="en-US" sz="1200" dirty="0">
                  <a:solidFill>
                    <a:srgbClr val="000000"/>
                  </a:solidFill>
                  <a:latin typeface="Times" charset="0"/>
                  <a:ea typeface="ＭＳ Ｐゴシック" charset="0"/>
                  <a:cs typeface="ＭＳ Ｐゴシック" charset="0"/>
                </a:rPr>
                <a:t>PM</a:t>
              </a:r>
            </a:p>
          </p:txBody>
        </p:sp>
        <p:sp>
          <p:nvSpPr>
            <p:cNvPr id="25" name="Line 30"/>
            <p:cNvSpPr>
              <a:spLocks noChangeShapeType="1"/>
            </p:cNvSpPr>
            <p:nvPr/>
          </p:nvSpPr>
          <p:spPr bwMode="auto">
            <a:xfrm>
              <a:off x="2506" y="2899"/>
              <a:ext cx="672"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6" name="Line 31"/>
            <p:cNvSpPr>
              <a:spLocks noChangeShapeType="1"/>
            </p:cNvSpPr>
            <p:nvPr/>
          </p:nvSpPr>
          <p:spPr bwMode="auto">
            <a:xfrm>
              <a:off x="2506" y="2899"/>
              <a:ext cx="400" cy="2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grpSp>
          <p:nvGrpSpPr>
            <p:cNvPr id="27" name="Group 32"/>
            <p:cNvGrpSpPr>
              <a:grpSpLocks/>
            </p:cNvGrpSpPr>
            <p:nvPr/>
          </p:nvGrpSpPr>
          <p:grpSpPr bwMode="auto">
            <a:xfrm>
              <a:off x="2640" y="3360"/>
              <a:ext cx="427" cy="432"/>
              <a:chOff x="3137" y="3379"/>
              <a:chExt cx="427" cy="432"/>
            </a:xfrm>
          </p:grpSpPr>
          <p:sp>
            <p:nvSpPr>
              <p:cNvPr id="28" name="Rectangle 33"/>
              <p:cNvSpPr>
                <a:spLocks noChangeArrowheads="1"/>
              </p:cNvSpPr>
              <p:nvPr/>
            </p:nvSpPr>
            <p:spPr bwMode="auto">
              <a:xfrm>
                <a:off x="3178" y="3379"/>
                <a:ext cx="336" cy="432"/>
              </a:xfrm>
              <a:prstGeom prst="rect">
                <a:avLst/>
              </a:prstGeom>
              <a:noFill/>
              <a:ln w="2857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29" name="Text Box 34"/>
              <p:cNvSpPr txBox="1">
                <a:spLocks noChangeArrowheads="1"/>
              </p:cNvSpPr>
              <p:nvPr/>
            </p:nvSpPr>
            <p:spPr bwMode="auto">
              <a:xfrm>
                <a:off x="3137" y="3408"/>
                <a:ext cx="427" cy="3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Interface</a:t>
                </a:r>
              </a:p>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IPC</a:t>
                </a:r>
              </a:p>
              <a:p>
                <a:pPr algn="ctr" defTabSz="914400" eaLnBrk="0" fontAlgn="base" hangingPunct="0">
                  <a:spcBef>
                    <a:spcPct val="0"/>
                  </a:spcBef>
                  <a:spcAft>
                    <a:spcPct val="0"/>
                  </a:spcAft>
                  <a:defRPr/>
                </a:pPr>
                <a:r>
                  <a:rPr lang="en-US" sz="1000">
                    <a:solidFill>
                      <a:srgbClr val="000000"/>
                    </a:solidFill>
                    <a:latin typeface="Times" charset="0"/>
                    <a:ea typeface="ＭＳ Ｐゴシック" charset="0"/>
                    <a:cs typeface="ＭＳ Ｐゴシック" charset="0"/>
                  </a:rPr>
                  <a:t>Processes</a:t>
                </a:r>
              </a:p>
            </p:txBody>
          </p:sp>
        </p:grpSp>
      </p:grpSp>
      <p:grpSp>
        <p:nvGrpSpPr>
          <p:cNvPr id="35" name="Group 35"/>
          <p:cNvGrpSpPr>
            <a:grpSpLocks/>
          </p:cNvGrpSpPr>
          <p:nvPr/>
        </p:nvGrpSpPr>
        <p:grpSpPr bwMode="auto">
          <a:xfrm>
            <a:off x="3124200" y="3705274"/>
            <a:ext cx="3879850" cy="731838"/>
            <a:chOff x="1968" y="2160"/>
            <a:chExt cx="2444" cy="461"/>
          </a:xfrm>
        </p:grpSpPr>
        <p:sp>
          <p:nvSpPr>
            <p:cNvPr id="36" name="Rectangle 36"/>
            <p:cNvSpPr>
              <a:spLocks noChangeArrowheads="1"/>
            </p:cNvSpPr>
            <p:nvPr/>
          </p:nvSpPr>
          <p:spPr bwMode="auto">
            <a:xfrm>
              <a:off x="2160" y="2160"/>
              <a:ext cx="1488" cy="24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tx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7" name="Line 37"/>
            <p:cNvSpPr>
              <a:spLocks noChangeShapeType="1"/>
            </p:cNvSpPr>
            <p:nvPr/>
          </p:nvSpPr>
          <p:spPr bwMode="auto">
            <a:xfrm>
              <a:off x="2976" y="2160"/>
              <a:ext cx="0"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38" name="Text Box 38"/>
            <p:cNvSpPr txBox="1">
              <a:spLocks noChangeArrowheads="1"/>
            </p:cNvSpPr>
            <p:nvPr/>
          </p:nvSpPr>
          <p:spPr bwMode="auto">
            <a:xfrm>
              <a:off x="2304" y="2208"/>
              <a:ext cx="513"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Dest Addr</a:t>
              </a:r>
            </a:p>
          </p:txBody>
        </p:sp>
        <p:sp>
          <p:nvSpPr>
            <p:cNvPr id="39" name="Text Box 39"/>
            <p:cNvSpPr txBox="1">
              <a:spLocks noChangeArrowheads="1"/>
            </p:cNvSpPr>
            <p:nvPr/>
          </p:nvSpPr>
          <p:spPr bwMode="auto">
            <a:xfrm>
              <a:off x="3120" y="2208"/>
              <a:ext cx="46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a:solidFill>
                    <a:srgbClr val="000000"/>
                  </a:solidFill>
                  <a:latin typeface="Times" charset="0"/>
                  <a:ea typeface="ＭＳ Ｐゴシック" charset="0"/>
                  <a:cs typeface="ＭＳ Ｐゴシック" charset="0"/>
                </a:rPr>
                <a:t>Src Addr</a:t>
              </a:r>
            </a:p>
          </p:txBody>
        </p:sp>
        <p:sp>
          <p:nvSpPr>
            <p:cNvPr id="40" name="Text Box 40"/>
            <p:cNvSpPr txBox="1">
              <a:spLocks noChangeArrowheads="1"/>
            </p:cNvSpPr>
            <p:nvPr/>
          </p:nvSpPr>
          <p:spPr bwMode="auto">
            <a:xfrm>
              <a:off x="1968" y="2448"/>
              <a:ext cx="244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200" b="1" dirty="0">
                  <a:solidFill>
                    <a:srgbClr val="000000"/>
                  </a:solidFill>
                  <a:latin typeface="Times" charset="0"/>
                  <a:ea typeface="ＭＳ Ｐゴシック" charset="0"/>
                  <a:cs typeface="ＭＳ Ｐゴシック" charset="0"/>
                </a:rPr>
                <a:t>Common Relaying and Multiplexing Application Header</a:t>
              </a:r>
            </a:p>
          </p:txBody>
        </p:sp>
      </p:grpSp>
    </p:spTree>
    <p:extLst>
      <p:ext uri="{BB962C8B-B14F-4D97-AF65-F5344CB8AC3E}">
        <p14:creationId xmlns:p14="http://schemas.microsoft.com/office/powerpoint/2010/main" val="98200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recursive structure!</a:t>
            </a:r>
          </a:p>
        </p:txBody>
      </p:sp>
      <p:graphicFrame>
        <p:nvGraphicFramePr>
          <p:cNvPr id="4" name="Object 3"/>
          <p:cNvGraphicFramePr>
            <a:graphicFrameLocks noChangeAspect="1"/>
          </p:cNvGraphicFramePr>
          <p:nvPr>
            <p:extLst>
              <p:ext uri="{D42A27DB-BD31-4B8C-83A1-F6EECF244321}">
                <p14:modId xmlns:p14="http://schemas.microsoft.com/office/powerpoint/2010/main" val="1752245957"/>
              </p:ext>
            </p:extLst>
          </p:nvPr>
        </p:nvGraphicFramePr>
        <p:xfrm>
          <a:off x="1295400" y="1905000"/>
          <a:ext cx="6172200" cy="4622800"/>
        </p:xfrm>
        <a:graphic>
          <a:graphicData uri="http://schemas.openxmlformats.org/presentationml/2006/ole">
            <mc:AlternateContent xmlns:mc="http://schemas.openxmlformats.org/markup-compatibility/2006">
              <mc:Choice xmlns:v="urn:schemas-microsoft-com:vml" Requires="v">
                <p:oleObj name="Picture" r:id="rId2" imgW="6375400" imgH="4775200" progId="Word.Picture.8">
                  <p:embed/>
                </p:oleObj>
              </mc:Choice>
              <mc:Fallback>
                <p:oleObj name="Picture" r:id="rId2" imgW="6375400" imgH="4775200" progId="Word.Picture.8">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05000"/>
                        <a:ext cx="6172200" cy="4622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Rectangle 4"/>
          <p:cNvSpPr>
            <a:spLocks noChangeArrowheads="1"/>
          </p:cNvSpPr>
          <p:nvPr/>
        </p:nvSpPr>
        <p:spPr bwMode="auto">
          <a:xfrm>
            <a:off x="1371600" y="3048000"/>
            <a:ext cx="6019800" cy="1371600"/>
          </a:xfrm>
          <a:prstGeom prst="rect">
            <a:avLst/>
          </a:prstGeom>
          <a:noFill/>
          <a:ln w="381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6" name="Rectangle 5"/>
          <p:cNvSpPr>
            <a:spLocks noChangeArrowheads="1"/>
          </p:cNvSpPr>
          <p:nvPr/>
        </p:nvSpPr>
        <p:spPr bwMode="auto">
          <a:xfrm>
            <a:off x="1371600" y="4419600"/>
            <a:ext cx="2286000" cy="1066800"/>
          </a:xfrm>
          <a:prstGeom prst="rect">
            <a:avLst/>
          </a:prstGeom>
          <a:noFill/>
          <a:ln w="381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7" name="Rectangle 6"/>
          <p:cNvSpPr>
            <a:spLocks noChangeArrowheads="1"/>
          </p:cNvSpPr>
          <p:nvPr/>
        </p:nvSpPr>
        <p:spPr bwMode="auto">
          <a:xfrm>
            <a:off x="3657600" y="4419600"/>
            <a:ext cx="1828800" cy="1066800"/>
          </a:xfrm>
          <a:prstGeom prst="rect">
            <a:avLst/>
          </a:prstGeom>
          <a:noFill/>
          <a:ln w="381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8" name="Rectangle 7"/>
          <p:cNvSpPr>
            <a:spLocks noChangeArrowheads="1"/>
          </p:cNvSpPr>
          <p:nvPr/>
        </p:nvSpPr>
        <p:spPr bwMode="auto">
          <a:xfrm>
            <a:off x="5486400" y="4419600"/>
            <a:ext cx="1905000" cy="1066800"/>
          </a:xfrm>
          <a:prstGeom prst="rect">
            <a:avLst/>
          </a:prstGeom>
          <a:noFill/>
          <a:ln w="381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defRPr/>
            </a:pPr>
            <a:endParaRPr lang="en-US" sz="2400">
              <a:solidFill>
                <a:srgbClr val="000000"/>
              </a:solidFill>
              <a:latin typeface="Arial" charset="0"/>
              <a:ea typeface="ＭＳ Ｐゴシック" charset="0"/>
              <a:cs typeface="ＭＳ Ｐゴシック" charset="0"/>
            </a:endParaRPr>
          </a:p>
        </p:txBody>
      </p:sp>
      <p:sp>
        <p:nvSpPr>
          <p:cNvPr id="9" name="Text Box 8"/>
          <p:cNvSpPr txBox="1">
            <a:spLocks noChangeArrowheads="1"/>
          </p:cNvSpPr>
          <p:nvPr/>
        </p:nvSpPr>
        <p:spPr bwMode="auto">
          <a:xfrm rot="5400000">
            <a:off x="7011987" y="4037013"/>
            <a:ext cx="21304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defTabSz="914400" eaLnBrk="0" fontAlgn="base" hangingPunct="0">
              <a:spcBef>
                <a:spcPct val="0"/>
              </a:spcBef>
              <a:spcAft>
                <a:spcPct val="0"/>
              </a:spcAft>
              <a:defRPr/>
            </a:pPr>
            <a:r>
              <a:rPr lang="en-US" sz="1400" b="1">
                <a:solidFill>
                  <a:srgbClr val="000000"/>
                </a:solidFill>
                <a:latin typeface="Times" charset="0"/>
                <a:ea typeface="ＭＳ Ｐゴシック" charset="0"/>
                <a:cs typeface="ＭＳ Ｐゴシック" charset="0"/>
              </a:rPr>
              <a:t>Distributed IPC Facilities</a:t>
            </a:r>
          </a:p>
        </p:txBody>
      </p:sp>
    </p:spTree>
    <p:extLst>
      <p:ext uri="{BB962C8B-B14F-4D97-AF65-F5344CB8AC3E}">
        <p14:creationId xmlns:p14="http://schemas.microsoft.com/office/powerpoint/2010/main" val="329186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a:t>
            </a:r>
          </a:p>
        </p:txBody>
      </p:sp>
      <p:sp>
        <p:nvSpPr>
          <p:cNvPr id="3" name="Content Placeholder 2"/>
          <p:cNvSpPr>
            <a:spLocks noGrp="1"/>
          </p:cNvSpPr>
          <p:nvPr>
            <p:ph idx="1"/>
          </p:nvPr>
        </p:nvSpPr>
        <p:spPr>
          <a:xfrm>
            <a:off x="467544" y="1981200"/>
            <a:ext cx="8219256" cy="4760168"/>
          </a:xfrm>
        </p:spPr>
        <p:txBody>
          <a:bodyPr/>
          <a:lstStyle/>
          <a:p>
            <a:r>
              <a:rPr lang="en-US" sz="2000" dirty="0"/>
              <a:t>The essential role of layers is </a:t>
            </a:r>
            <a:r>
              <a:rPr lang="en-US" sz="2000" i="1" u="sng" dirty="0"/>
              <a:t>not</a:t>
            </a:r>
            <a:r>
              <a:rPr lang="en-US" sz="2000" i="1" dirty="0"/>
              <a:t> </a:t>
            </a:r>
            <a:r>
              <a:rPr lang="en-US" sz="2000" dirty="0"/>
              <a:t>to be a collection of a specific set of functions but instead to define a communication </a:t>
            </a:r>
            <a:r>
              <a:rPr lang="en-US" sz="2000" i="1" dirty="0"/>
              <a:t>scope</a:t>
            </a:r>
          </a:p>
          <a:p>
            <a:pPr lvl="1"/>
            <a:r>
              <a:rPr lang="en-US" sz="1800" i="1" dirty="0"/>
              <a:t>Different from what OSI and </a:t>
            </a:r>
            <a:r>
              <a:rPr lang="en-US" sz="1800" i="1" dirty="0" err="1"/>
              <a:t>DoD</a:t>
            </a:r>
            <a:r>
              <a:rPr lang="en-US" sz="1800" i="1" dirty="0"/>
              <a:t> models say!</a:t>
            </a:r>
          </a:p>
          <a:p>
            <a:pPr lvl="1"/>
            <a:endParaRPr lang="en-US" sz="2000" dirty="0"/>
          </a:p>
          <a:p>
            <a:r>
              <a:rPr lang="en-US" sz="2000" dirty="0"/>
              <a:t>Some essential functions exist at every layer, although they might be instantiated differently depending on the environment</a:t>
            </a:r>
          </a:p>
          <a:p>
            <a:pPr lvl="1"/>
            <a:r>
              <a:rPr lang="en-US" sz="1800" dirty="0"/>
              <a:t>Even if the functions are exactly the same, it's not a repetition: they only occur once </a:t>
            </a:r>
            <a:r>
              <a:rPr lang="en-US" sz="1800" i="1" dirty="0"/>
              <a:t>per scope</a:t>
            </a:r>
          </a:p>
          <a:p>
            <a:pPr lvl="1"/>
            <a:endParaRPr lang="en-US" sz="1800" i="1" dirty="0"/>
          </a:p>
          <a:p>
            <a:r>
              <a:rPr lang="en-US" sz="2000" dirty="0"/>
              <a:t>Layers can be stacked as needed, there should be no dependencies and there can always be the same interfaces between layers</a:t>
            </a:r>
          </a:p>
          <a:p>
            <a:endParaRPr lang="en-US" sz="2000" dirty="0"/>
          </a:p>
          <a:p>
            <a:r>
              <a:rPr lang="en-US" sz="2000" dirty="0"/>
              <a:t>“Cross-layer communication” is a hack that may be necessary when the vertical interfaces aren’t well enough defined</a:t>
            </a:r>
            <a:endParaRPr lang="en-US" sz="1800" i="1" dirty="0"/>
          </a:p>
        </p:txBody>
      </p:sp>
    </p:spTree>
    <p:extLst>
      <p:ext uri="{BB962C8B-B14F-4D97-AF65-F5344CB8AC3E}">
        <p14:creationId xmlns:p14="http://schemas.microsoft.com/office/powerpoint/2010/main" val="800486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4"/>
          <p:cNvSpPr>
            <a:spLocks noChangeArrowheads="1"/>
          </p:cNvSpPr>
          <p:nvPr/>
        </p:nvSpPr>
        <p:spPr bwMode="auto">
          <a:xfrm>
            <a:off x="685800" y="866800"/>
            <a:ext cx="7772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dirty="0">
                <a:latin typeface="+mj-lt"/>
                <a:ea typeface="ＭＳ Ｐゴシック" charset="0"/>
                <a:cs typeface="ＭＳ Ｐゴシック" charset="0"/>
              </a:rPr>
              <a:t>Layers</a:t>
            </a:r>
            <a:endParaRPr lang="en-US" sz="2400" b="1" dirty="0">
              <a:latin typeface="+mj-lt"/>
              <a:ea typeface="ＭＳ Ｐゴシック" charset="0"/>
              <a:cs typeface="ＭＳ Ｐゴシック" charset="0"/>
            </a:endParaRPr>
          </a:p>
        </p:txBody>
      </p:sp>
      <p:sp>
        <p:nvSpPr>
          <p:cNvPr id="7236" name="Rectangle 5"/>
          <p:cNvSpPr>
            <a:spLocks noGrp="1" noChangeArrowheads="1"/>
          </p:cNvSpPr>
          <p:nvPr>
            <p:ph type="body" idx="1"/>
          </p:nvPr>
        </p:nvSpPr>
        <p:spPr>
          <a:xfrm>
            <a:off x="179518" y="1916832"/>
            <a:ext cx="8856978" cy="4536504"/>
          </a:xfrm>
          <a:noFill/>
        </p:spPr>
        <p:txBody>
          <a:bodyPr/>
          <a:lstStyle/>
          <a:p>
            <a:pPr marL="406400" indent="-406400" eaLnBrk="1" hangingPunct="1">
              <a:buClr>
                <a:schemeClr val="accent2"/>
              </a:buClr>
              <a:buFont typeface="Times" charset="0"/>
              <a:buChar char="•"/>
            </a:pPr>
            <a:r>
              <a:rPr lang="en-US" sz="2000" dirty="0">
                <a:ea typeface="ＭＳ Ｐゴシック" charset="0"/>
                <a:cs typeface="ＭＳ Ｐゴシック" charset="0"/>
              </a:rPr>
              <a:t>Networks have loci of distributed shared state with different scopes</a:t>
            </a:r>
          </a:p>
          <a:p>
            <a:pPr marL="406400" indent="-406400" eaLnBrk="1" hangingPunct="1">
              <a:buClr>
                <a:schemeClr val="accent2"/>
              </a:buClr>
              <a:buFont typeface="Times" charset="0"/>
              <a:buChar char="•"/>
            </a:pPr>
            <a:r>
              <a:rPr lang="en-US" sz="2000" dirty="0">
                <a:ea typeface="ＭＳ Ｐゴシック" charset="0"/>
                <a:cs typeface="ＭＳ Ｐゴシック" charset="0"/>
              </a:rPr>
              <a:t>At the very least, differences of scope require different layers</a:t>
            </a:r>
          </a:p>
          <a:p>
            <a:pPr marL="406400" indent="-406400" eaLnBrk="1" hangingPunct="1">
              <a:buClr>
                <a:schemeClr val="accent2"/>
              </a:buClr>
              <a:buFont typeface="Times" charset="0"/>
              <a:buChar char="•"/>
            </a:pPr>
            <a:r>
              <a:rPr lang="en-US" sz="2000" dirty="0">
                <a:ea typeface="ＭＳ Ｐゴシック" charset="0"/>
                <a:cs typeface="ＭＳ Ｐゴシック" charset="0"/>
              </a:rPr>
              <a:t>If layers have the same scope, their functions should be completely independent</a:t>
            </a:r>
          </a:p>
          <a:p>
            <a:pPr marL="406400" indent="-406400" eaLnBrk="1" hangingPunct="1">
              <a:buClr>
                <a:schemeClr val="accent2"/>
              </a:buClr>
              <a:buFont typeface="Times" charset="0"/>
              <a:buChar char="•"/>
            </a:pPr>
            <a:endParaRPr lang="en-US" sz="2000" dirty="0">
              <a:ea typeface="ＭＳ Ｐゴシック" charset="0"/>
              <a:cs typeface="ＭＳ Ｐゴシック" charset="0"/>
            </a:endParaRPr>
          </a:p>
          <a:p>
            <a:pPr marL="406400" indent="-406400" eaLnBrk="1" hangingPunct="1">
              <a:buClr>
                <a:schemeClr val="accent2"/>
              </a:buClr>
              <a:buFont typeface="Times" charset="0"/>
              <a:buChar char="•"/>
            </a:pPr>
            <a:endParaRPr lang="en-US" sz="2000" dirty="0">
              <a:ea typeface="ＭＳ Ｐゴシック" charset="0"/>
              <a:cs typeface="ＭＳ Ｐゴシック" charset="0"/>
            </a:endParaRPr>
          </a:p>
          <a:p>
            <a:pPr marL="406400" indent="-406400" eaLnBrk="1" hangingPunct="1">
              <a:buClr>
                <a:schemeClr val="accent2"/>
              </a:buClr>
              <a:buFont typeface="Times" charset="0"/>
              <a:buChar char="•"/>
            </a:pPr>
            <a:endParaRPr lang="en-US" sz="2000" dirty="0">
              <a:ea typeface="ＭＳ Ｐゴシック" charset="0"/>
              <a:cs typeface="ＭＳ Ｐゴシック" charset="0"/>
            </a:endParaRPr>
          </a:p>
          <a:p>
            <a:pPr marL="406400" indent="-406400" eaLnBrk="1" hangingPunct="1">
              <a:buClr>
                <a:schemeClr val="accent2"/>
              </a:buClr>
              <a:buFont typeface="Times" charset="0"/>
              <a:buChar char="•"/>
            </a:pPr>
            <a:endParaRPr lang="en-US" sz="2000" dirty="0">
              <a:ea typeface="ＭＳ Ｐゴシック" charset="0"/>
              <a:cs typeface="ＭＳ Ｐゴシック" charset="0"/>
            </a:endParaRPr>
          </a:p>
          <a:p>
            <a:pPr marL="406400" indent="-406400" eaLnBrk="1" hangingPunct="1">
              <a:buClr>
                <a:schemeClr val="accent2"/>
              </a:buClr>
              <a:buFont typeface="Times" charset="0"/>
              <a:buChar char="•"/>
            </a:pPr>
            <a:endParaRPr lang="en-US" sz="2000" dirty="0">
              <a:ea typeface="ＭＳ Ｐゴシック" charset="0"/>
              <a:cs typeface="ＭＳ Ｐゴシック" charset="0"/>
            </a:endParaRPr>
          </a:p>
          <a:p>
            <a:pPr marL="406400" indent="-406400" eaLnBrk="1" hangingPunct="1">
              <a:buClr>
                <a:schemeClr val="accent2"/>
              </a:buClr>
              <a:buFont typeface="Times" charset="0"/>
              <a:buChar char="•"/>
            </a:pPr>
            <a:endParaRPr lang="en-US" sz="2000" dirty="0">
              <a:ea typeface="ＭＳ Ｐゴシック" charset="0"/>
              <a:cs typeface="ＭＳ Ｐゴシック" charset="0"/>
            </a:endParaRPr>
          </a:p>
          <a:p>
            <a:pPr marL="0" indent="0" eaLnBrk="1" hangingPunct="1">
              <a:buClr>
                <a:schemeClr val="accent2"/>
              </a:buClr>
              <a:buNone/>
            </a:pPr>
            <a:endParaRPr lang="en-US" sz="2000" dirty="0">
              <a:ea typeface="ＭＳ Ｐゴシック" charset="0"/>
              <a:cs typeface="ＭＳ Ｐゴシック" charset="0"/>
            </a:endParaRPr>
          </a:p>
          <a:p>
            <a:pPr marL="406400" indent="-406400" eaLnBrk="1" hangingPunct="1">
              <a:buClr>
                <a:schemeClr val="accent2"/>
              </a:buClr>
              <a:buFont typeface="Times" charset="0"/>
              <a:buChar char="•"/>
            </a:pPr>
            <a:r>
              <a:rPr lang="en-US" sz="2000" dirty="0">
                <a:solidFill>
                  <a:srgbClr val="FF0000"/>
                </a:solidFill>
                <a:ea typeface="ＭＳ Ｐゴシック" charset="0"/>
                <a:cs typeface="ＭＳ Ｐゴシック" charset="0"/>
              </a:rPr>
              <a:t>Does this picture show the Internet?</a:t>
            </a:r>
          </a:p>
        </p:txBody>
      </p:sp>
      <p:grpSp>
        <p:nvGrpSpPr>
          <p:cNvPr id="18435" name="Group 76"/>
          <p:cNvGrpSpPr>
            <a:grpSpLocks/>
          </p:cNvGrpSpPr>
          <p:nvPr/>
        </p:nvGrpSpPr>
        <p:grpSpPr bwMode="auto">
          <a:xfrm>
            <a:off x="447676" y="3540794"/>
            <a:ext cx="8020051" cy="1976438"/>
            <a:chOff x="282" y="2544"/>
            <a:chExt cx="5052" cy="1245"/>
          </a:xfrm>
        </p:grpSpPr>
        <p:sp>
          <p:nvSpPr>
            <p:cNvPr id="153663" name="Oval 63"/>
            <p:cNvSpPr>
              <a:spLocks noChangeArrowheads="1"/>
            </p:cNvSpPr>
            <p:nvPr/>
          </p:nvSpPr>
          <p:spPr bwMode="auto">
            <a:xfrm>
              <a:off x="1104" y="2920"/>
              <a:ext cx="3785"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36" name="Rectangle 8"/>
            <p:cNvSpPr>
              <a:spLocks noChangeArrowheads="1"/>
            </p:cNvSpPr>
            <p:nvPr/>
          </p:nvSpPr>
          <p:spPr bwMode="auto">
            <a:xfrm>
              <a:off x="678" y="2731"/>
              <a:ext cx="470" cy="91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37" name="Line 9"/>
            <p:cNvSpPr>
              <a:spLocks noChangeShapeType="1"/>
            </p:cNvSpPr>
            <p:nvPr/>
          </p:nvSpPr>
          <p:spPr bwMode="auto">
            <a:xfrm>
              <a:off x="678" y="350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8" name="Line 10"/>
            <p:cNvSpPr>
              <a:spLocks noChangeShapeType="1"/>
            </p:cNvSpPr>
            <p:nvPr/>
          </p:nvSpPr>
          <p:spPr bwMode="auto">
            <a:xfrm>
              <a:off x="678" y="331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9" name="Line 11"/>
            <p:cNvSpPr>
              <a:spLocks noChangeShapeType="1"/>
            </p:cNvSpPr>
            <p:nvPr/>
          </p:nvSpPr>
          <p:spPr bwMode="auto">
            <a:xfrm>
              <a:off x="678" y="3120"/>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0" name="Line 12"/>
            <p:cNvSpPr>
              <a:spLocks noChangeShapeType="1"/>
            </p:cNvSpPr>
            <p:nvPr/>
          </p:nvSpPr>
          <p:spPr bwMode="auto">
            <a:xfrm>
              <a:off x="678" y="2928"/>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1" name="Group 13"/>
            <p:cNvGrpSpPr>
              <a:grpSpLocks/>
            </p:cNvGrpSpPr>
            <p:nvPr/>
          </p:nvGrpSpPr>
          <p:grpSpPr bwMode="auto">
            <a:xfrm>
              <a:off x="1782" y="3120"/>
              <a:ext cx="480" cy="528"/>
              <a:chOff x="1584" y="3360"/>
              <a:chExt cx="480" cy="528"/>
            </a:xfrm>
          </p:grpSpPr>
          <p:sp>
            <p:nvSpPr>
              <p:cNvPr id="18485" name="Rectangle 14"/>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6" name="Line 15"/>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7" name="Line 16"/>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2" name="Rectangle 17"/>
            <p:cNvSpPr>
              <a:spLocks noChangeArrowheads="1"/>
            </p:cNvSpPr>
            <p:nvPr/>
          </p:nvSpPr>
          <p:spPr bwMode="auto">
            <a:xfrm>
              <a:off x="4854" y="2731"/>
              <a:ext cx="470" cy="91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43" name="Line 18"/>
            <p:cNvSpPr>
              <a:spLocks noChangeShapeType="1"/>
            </p:cNvSpPr>
            <p:nvPr/>
          </p:nvSpPr>
          <p:spPr bwMode="auto">
            <a:xfrm>
              <a:off x="4854" y="350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4" name="Line 19"/>
            <p:cNvSpPr>
              <a:spLocks noChangeShapeType="1"/>
            </p:cNvSpPr>
            <p:nvPr/>
          </p:nvSpPr>
          <p:spPr bwMode="auto">
            <a:xfrm>
              <a:off x="4854" y="331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5" name="Line 20"/>
            <p:cNvSpPr>
              <a:spLocks noChangeShapeType="1"/>
            </p:cNvSpPr>
            <p:nvPr/>
          </p:nvSpPr>
          <p:spPr bwMode="auto">
            <a:xfrm>
              <a:off x="4854" y="3120"/>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6" name="Line 21"/>
            <p:cNvSpPr>
              <a:spLocks noChangeShapeType="1"/>
            </p:cNvSpPr>
            <p:nvPr/>
          </p:nvSpPr>
          <p:spPr bwMode="auto">
            <a:xfrm>
              <a:off x="4854" y="2928"/>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7" name="Group 22"/>
            <p:cNvGrpSpPr>
              <a:grpSpLocks/>
            </p:cNvGrpSpPr>
            <p:nvPr/>
          </p:nvGrpSpPr>
          <p:grpSpPr bwMode="auto">
            <a:xfrm>
              <a:off x="2790" y="3120"/>
              <a:ext cx="480" cy="528"/>
              <a:chOff x="1584" y="3360"/>
              <a:chExt cx="480" cy="528"/>
            </a:xfrm>
          </p:grpSpPr>
          <p:sp>
            <p:nvSpPr>
              <p:cNvPr id="18482" name="Rectangle 23"/>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3" name="Line 24"/>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4" name="Line 25"/>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grpSp>
          <p:nvGrpSpPr>
            <p:cNvPr id="18448" name="Group 26"/>
            <p:cNvGrpSpPr>
              <a:grpSpLocks/>
            </p:cNvGrpSpPr>
            <p:nvPr/>
          </p:nvGrpSpPr>
          <p:grpSpPr bwMode="auto">
            <a:xfrm>
              <a:off x="3798" y="3120"/>
              <a:ext cx="480" cy="528"/>
              <a:chOff x="1584" y="3360"/>
              <a:chExt cx="480" cy="528"/>
            </a:xfrm>
          </p:grpSpPr>
          <p:sp>
            <p:nvSpPr>
              <p:cNvPr id="18479" name="Rectangle 27"/>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0" name="Line 28"/>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1" name="Line 29"/>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9" name="Rectangle 30"/>
            <p:cNvSpPr>
              <a:spLocks noChangeArrowheads="1"/>
            </p:cNvSpPr>
            <p:nvPr/>
          </p:nvSpPr>
          <p:spPr bwMode="auto">
            <a:xfrm>
              <a:off x="1110"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0" name="Rectangle 31"/>
            <p:cNvSpPr>
              <a:spLocks noChangeArrowheads="1"/>
            </p:cNvSpPr>
            <p:nvPr/>
          </p:nvSpPr>
          <p:spPr bwMode="auto">
            <a:xfrm>
              <a:off x="2166"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1" name="Rectangle 32"/>
            <p:cNvSpPr>
              <a:spLocks noChangeArrowheads="1"/>
            </p:cNvSpPr>
            <p:nvPr/>
          </p:nvSpPr>
          <p:spPr bwMode="auto">
            <a:xfrm>
              <a:off x="3174"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2" name="Rectangle 33"/>
            <p:cNvSpPr>
              <a:spLocks noChangeArrowheads="1"/>
            </p:cNvSpPr>
            <p:nvPr/>
          </p:nvSpPr>
          <p:spPr bwMode="auto">
            <a:xfrm>
              <a:off x="4182"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3" name="Text Box 39"/>
            <p:cNvSpPr txBox="1">
              <a:spLocks noChangeArrowheads="1"/>
            </p:cNvSpPr>
            <p:nvPr/>
          </p:nvSpPr>
          <p:spPr bwMode="auto">
            <a:xfrm>
              <a:off x="524" y="2544"/>
              <a:ext cx="871"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Host or End System</a:t>
              </a:r>
            </a:p>
          </p:txBody>
        </p:sp>
        <p:sp>
          <p:nvSpPr>
            <p:cNvPr id="18454" name="Text Box 40"/>
            <p:cNvSpPr txBox="1">
              <a:spLocks noChangeArrowheads="1"/>
            </p:cNvSpPr>
            <p:nvPr/>
          </p:nvSpPr>
          <p:spPr bwMode="auto">
            <a:xfrm>
              <a:off x="1837" y="3629"/>
              <a:ext cx="372"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Router</a:t>
              </a:r>
            </a:p>
          </p:txBody>
        </p:sp>
        <p:sp>
          <p:nvSpPr>
            <p:cNvPr id="18455" name="Line 41"/>
            <p:cNvSpPr>
              <a:spLocks noChangeShapeType="1"/>
            </p:cNvSpPr>
            <p:nvPr/>
          </p:nvSpPr>
          <p:spPr bwMode="auto">
            <a:xfrm>
              <a:off x="1148" y="3595"/>
              <a:ext cx="62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6" name="Line 42"/>
            <p:cNvSpPr>
              <a:spLocks noChangeShapeType="1"/>
            </p:cNvSpPr>
            <p:nvPr/>
          </p:nvSpPr>
          <p:spPr bwMode="auto">
            <a:xfrm>
              <a:off x="1148" y="3451"/>
              <a:ext cx="62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7" name="Line 43"/>
            <p:cNvSpPr>
              <a:spLocks noChangeShapeType="1"/>
            </p:cNvSpPr>
            <p:nvPr/>
          </p:nvSpPr>
          <p:spPr bwMode="auto">
            <a:xfrm>
              <a:off x="1148" y="3259"/>
              <a:ext cx="1636" cy="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8" name="Line 44"/>
            <p:cNvSpPr>
              <a:spLocks noChangeShapeType="1"/>
            </p:cNvSpPr>
            <p:nvPr/>
          </p:nvSpPr>
          <p:spPr bwMode="auto">
            <a:xfrm>
              <a:off x="2252" y="3595"/>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9" name="Line 45"/>
            <p:cNvSpPr>
              <a:spLocks noChangeShapeType="1"/>
            </p:cNvSpPr>
            <p:nvPr/>
          </p:nvSpPr>
          <p:spPr bwMode="auto">
            <a:xfrm>
              <a:off x="2252" y="3451"/>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0" name="Line 47"/>
            <p:cNvSpPr>
              <a:spLocks noChangeShapeType="1"/>
            </p:cNvSpPr>
            <p:nvPr/>
          </p:nvSpPr>
          <p:spPr bwMode="auto">
            <a:xfrm>
              <a:off x="3260" y="3595"/>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1" name="Line 48"/>
            <p:cNvSpPr>
              <a:spLocks noChangeShapeType="1"/>
            </p:cNvSpPr>
            <p:nvPr/>
          </p:nvSpPr>
          <p:spPr bwMode="auto">
            <a:xfrm>
              <a:off x="3260" y="3451"/>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2" name="Line 49"/>
            <p:cNvSpPr>
              <a:spLocks noChangeShapeType="1"/>
            </p:cNvSpPr>
            <p:nvPr/>
          </p:nvSpPr>
          <p:spPr bwMode="auto">
            <a:xfrm flipV="1">
              <a:off x="3260" y="3216"/>
              <a:ext cx="1588" cy="43"/>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3" name="Line 50"/>
            <p:cNvSpPr>
              <a:spLocks noChangeShapeType="1"/>
            </p:cNvSpPr>
            <p:nvPr/>
          </p:nvSpPr>
          <p:spPr bwMode="auto">
            <a:xfrm>
              <a:off x="4268" y="3595"/>
              <a:ext cx="5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4" name="Line 51"/>
            <p:cNvSpPr>
              <a:spLocks noChangeShapeType="1"/>
            </p:cNvSpPr>
            <p:nvPr/>
          </p:nvSpPr>
          <p:spPr bwMode="auto">
            <a:xfrm>
              <a:off x="4268" y="3451"/>
              <a:ext cx="5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5" name="Line 53"/>
            <p:cNvSpPr>
              <a:spLocks noChangeShapeType="1"/>
            </p:cNvSpPr>
            <p:nvPr/>
          </p:nvSpPr>
          <p:spPr bwMode="auto">
            <a:xfrm>
              <a:off x="1148" y="3019"/>
              <a:ext cx="369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6" name="Line 54"/>
            <p:cNvSpPr>
              <a:spLocks noChangeShapeType="1"/>
            </p:cNvSpPr>
            <p:nvPr/>
          </p:nvSpPr>
          <p:spPr bwMode="auto">
            <a:xfrm>
              <a:off x="1148" y="2793"/>
              <a:ext cx="369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7" name="Text Box 58"/>
            <p:cNvSpPr txBox="1">
              <a:spLocks noChangeArrowheads="1"/>
            </p:cNvSpPr>
            <p:nvPr/>
          </p:nvSpPr>
          <p:spPr bwMode="auto">
            <a:xfrm rot="16200000">
              <a:off x="102" y="3046"/>
              <a:ext cx="768"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ctr" eaLnBrk="1" hangingPunct="1">
                <a:lnSpc>
                  <a:spcPct val="80000"/>
                </a:lnSpc>
                <a:spcBef>
                  <a:spcPct val="20000"/>
                </a:spcBef>
                <a:spcAft>
                  <a:spcPct val="15000"/>
                </a:spcAft>
              </a:pPr>
              <a:r>
                <a:rPr lang="en-US" sz="1800" b="1">
                  <a:solidFill>
                    <a:srgbClr val="16027C"/>
                  </a:solidFill>
                </a:rPr>
                <a:t>Increasing</a:t>
              </a:r>
            </a:p>
            <a:p>
              <a:pPr algn="ctr" eaLnBrk="1" hangingPunct="1">
                <a:lnSpc>
                  <a:spcPct val="80000"/>
                </a:lnSpc>
                <a:spcBef>
                  <a:spcPct val="20000"/>
                </a:spcBef>
                <a:spcAft>
                  <a:spcPct val="15000"/>
                </a:spcAft>
              </a:pPr>
              <a:r>
                <a:rPr lang="en-US" sz="1800" b="1">
                  <a:solidFill>
                    <a:srgbClr val="16027C"/>
                  </a:solidFill>
                </a:rPr>
                <a:t>Scope</a:t>
              </a:r>
            </a:p>
          </p:txBody>
        </p:sp>
        <p:sp>
          <p:nvSpPr>
            <p:cNvPr id="18468" name="Oval 59"/>
            <p:cNvSpPr>
              <a:spLocks noChangeArrowheads="1"/>
            </p:cNvSpPr>
            <p:nvPr/>
          </p:nvSpPr>
          <p:spPr bwMode="auto">
            <a:xfrm>
              <a:off x="1205" y="3341"/>
              <a:ext cx="544"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53660" name="Oval 60"/>
            <p:cNvSpPr>
              <a:spLocks noChangeArrowheads="1"/>
            </p:cNvSpPr>
            <p:nvPr/>
          </p:nvSpPr>
          <p:spPr bwMode="auto">
            <a:xfrm>
              <a:off x="2252" y="3357"/>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1" name="Oval 61"/>
            <p:cNvSpPr>
              <a:spLocks noChangeArrowheads="1"/>
            </p:cNvSpPr>
            <p:nvPr/>
          </p:nvSpPr>
          <p:spPr bwMode="auto">
            <a:xfrm>
              <a:off x="3260" y="3342"/>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2" name="Oval 62"/>
            <p:cNvSpPr>
              <a:spLocks noChangeArrowheads="1"/>
            </p:cNvSpPr>
            <p:nvPr/>
          </p:nvSpPr>
          <p:spPr bwMode="auto">
            <a:xfrm>
              <a:off x="4278" y="3342"/>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73" name="Line 63"/>
            <p:cNvSpPr>
              <a:spLocks noChangeShapeType="1"/>
            </p:cNvSpPr>
            <p:nvPr/>
          </p:nvSpPr>
          <p:spPr bwMode="auto">
            <a:xfrm>
              <a:off x="2016"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4" name="Line 64"/>
            <p:cNvSpPr>
              <a:spLocks noChangeShapeType="1"/>
            </p:cNvSpPr>
            <p:nvPr/>
          </p:nvSpPr>
          <p:spPr bwMode="auto">
            <a:xfrm>
              <a:off x="3024"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5" name="Line 65"/>
            <p:cNvSpPr>
              <a:spLocks noChangeShapeType="1"/>
            </p:cNvSpPr>
            <p:nvPr/>
          </p:nvSpPr>
          <p:spPr bwMode="auto">
            <a:xfrm>
              <a:off x="4032"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6" name="Oval 59"/>
            <p:cNvSpPr>
              <a:spLocks noChangeArrowheads="1"/>
            </p:cNvSpPr>
            <p:nvPr/>
          </p:nvSpPr>
          <p:spPr bwMode="auto">
            <a:xfrm>
              <a:off x="1153" y="3106"/>
              <a:ext cx="1630"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8477" name="Oval 59"/>
            <p:cNvSpPr>
              <a:spLocks noChangeArrowheads="1"/>
            </p:cNvSpPr>
            <p:nvPr/>
          </p:nvSpPr>
          <p:spPr bwMode="auto">
            <a:xfrm>
              <a:off x="3264" y="3120"/>
              <a:ext cx="1630"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8478" name="Line 75"/>
            <p:cNvSpPr>
              <a:spLocks noChangeShapeType="1"/>
            </p:cNvSpPr>
            <p:nvPr/>
          </p:nvSpPr>
          <p:spPr bwMode="auto">
            <a:xfrm flipV="1">
              <a:off x="464" y="2816"/>
              <a:ext cx="0" cy="824"/>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Tree>
    <p:extLst>
      <p:ext uri="{BB962C8B-B14F-4D97-AF65-F5344CB8AC3E}">
        <p14:creationId xmlns:p14="http://schemas.microsoft.com/office/powerpoint/2010/main" val="239134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3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76" name="Oval 59"/>
          <p:cNvSpPr>
            <a:spLocks noChangeArrowheads="1"/>
          </p:cNvSpPr>
          <p:nvPr/>
        </p:nvSpPr>
        <p:spPr bwMode="auto">
          <a:xfrm>
            <a:off x="2047454" y="2924944"/>
            <a:ext cx="5976664" cy="360363"/>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wrap="square" anchor="ctr">
            <a:spAutoFit/>
          </a:bodyPr>
          <a:lstStyle/>
          <a:p>
            <a:pPr eaLnBrk="1" hangingPunct="1"/>
            <a:endParaRPr lang="en-US" sz="1200">
              <a:solidFill>
                <a:srgbClr val="000000"/>
              </a:solidFill>
              <a:ea typeface="ＭＳ Ｐゴシック" charset="0"/>
              <a:cs typeface="ＭＳ Ｐゴシック" charset="0"/>
            </a:endParaRPr>
          </a:p>
        </p:txBody>
      </p:sp>
      <p:sp>
        <p:nvSpPr>
          <p:cNvPr id="18433" name="Rectangle 4"/>
          <p:cNvSpPr>
            <a:spLocks noChangeArrowheads="1"/>
          </p:cNvSpPr>
          <p:nvPr/>
        </p:nvSpPr>
        <p:spPr bwMode="auto">
          <a:xfrm>
            <a:off x="685800" y="866800"/>
            <a:ext cx="7772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dirty="0">
                <a:latin typeface="+mj-lt"/>
                <a:ea typeface="ＭＳ Ｐゴシック" charset="0"/>
                <a:cs typeface="ＭＳ Ｐゴシック" charset="0"/>
              </a:rPr>
              <a:t>The Internet</a:t>
            </a:r>
            <a:endParaRPr lang="en-US" sz="2400" b="1" dirty="0">
              <a:latin typeface="+mj-lt"/>
              <a:ea typeface="ＭＳ Ｐゴシック" charset="0"/>
              <a:cs typeface="ＭＳ Ｐゴシック" charset="0"/>
            </a:endParaRPr>
          </a:p>
        </p:txBody>
      </p:sp>
      <p:sp>
        <p:nvSpPr>
          <p:cNvPr id="153663" name="Oval 63"/>
          <p:cNvSpPr>
            <a:spLocks noChangeArrowheads="1"/>
          </p:cNvSpPr>
          <p:nvPr/>
        </p:nvSpPr>
        <p:spPr bwMode="auto">
          <a:xfrm>
            <a:off x="2036366" y="2657748"/>
            <a:ext cx="6008688"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36" name="Rectangle 8"/>
          <p:cNvSpPr>
            <a:spLocks noChangeArrowheads="1"/>
          </p:cNvSpPr>
          <p:nvPr/>
        </p:nvSpPr>
        <p:spPr bwMode="auto">
          <a:xfrm>
            <a:off x="1360091" y="2357711"/>
            <a:ext cx="746125" cy="14557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37" name="Line 9"/>
          <p:cNvSpPr>
            <a:spLocks noChangeShapeType="1"/>
          </p:cNvSpPr>
          <p:nvPr/>
        </p:nvSpPr>
        <p:spPr bwMode="auto">
          <a:xfrm>
            <a:off x="1360091" y="35848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8" name="Line 10"/>
          <p:cNvSpPr>
            <a:spLocks noChangeShapeType="1"/>
          </p:cNvSpPr>
          <p:nvPr/>
        </p:nvSpPr>
        <p:spPr bwMode="auto">
          <a:xfrm>
            <a:off x="1360091" y="32800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9" name="Line 11"/>
          <p:cNvSpPr>
            <a:spLocks noChangeShapeType="1"/>
          </p:cNvSpPr>
          <p:nvPr/>
        </p:nvSpPr>
        <p:spPr bwMode="auto">
          <a:xfrm>
            <a:off x="1360091" y="29752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0" name="Line 12"/>
          <p:cNvSpPr>
            <a:spLocks noChangeShapeType="1"/>
          </p:cNvSpPr>
          <p:nvPr/>
        </p:nvSpPr>
        <p:spPr bwMode="auto">
          <a:xfrm>
            <a:off x="1360091" y="26704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1" name="Group 13"/>
          <p:cNvGrpSpPr>
            <a:grpSpLocks/>
          </p:cNvGrpSpPr>
          <p:nvPr/>
        </p:nvGrpSpPr>
        <p:grpSpPr bwMode="auto">
          <a:xfrm>
            <a:off x="3112691" y="2975248"/>
            <a:ext cx="762000" cy="838200"/>
            <a:chOff x="1584" y="3360"/>
            <a:chExt cx="480" cy="528"/>
          </a:xfrm>
        </p:grpSpPr>
        <p:sp>
          <p:nvSpPr>
            <p:cNvPr id="18485" name="Rectangle 14"/>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6" name="Line 15"/>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7" name="Line 16"/>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2" name="Rectangle 17"/>
          <p:cNvSpPr>
            <a:spLocks noChangeArrowheads="1"/>
          </p:cNvSpPr>
          <p:nvPr/>
        </p:nvSpPr>
        <p:spPr bwMode="auto">
          <a:xfrm>
            <a:off x="7989492" y="2357711"/>
            <a:ext cx="746125" cy="14557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43" name="Line 18"/>
          <p:cNvSpPr>
            <a:spLocks noChangeShapeType="1"/>
          </p:cNvSpPr>
          <p:nvPr/>
        </p:nvSpPr>
        <p:spPr bwMode="auto">
          <a:xfrm>
            <a:off x="7989492" y="35848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4" name="Line 19"/>
          <p:cNvSpPr>
            <a:spLocks noChangeShapeType="1"/>
          </p:cNvSpPr>
          <p:nvPr/>
        </p:nvSpPr>
        <p:spPr bwMode="auto">
          <a:xfrm>
            <a:off x="7989492" y="32800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5" name="Line 20"/>
          <p:cNvSpPr>
            <a:spLocks noChangeShapeType="1"/>
          </p:cNvSpPr>
          <p:nvPr/>
        </p:nvSpPr>
        <p:spPr bwMode="auto">
          <a:xfrm>
            <a:off x="7989492" y="29752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6" name="Line 21"/>
          <p:cNvSpPr>
            <a:spLocks noChangeShapeType="1"/>
          </p:cNvSpPr>
          <p:nvPr/>
        </p:nvSpPr>
        <p:spPr bwMode="auto">
          <a:xfrm>
            <a:off x="7989492" y="2670448"/>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7" name="Group 22"/>
          <p:cNvGrpSpPr>
            <a:grpSpLocks/>
          </p:cNvGrpSpPr>
          <p:nvPr/>
        </p:nvGrpSpPr>
        <p:grpSpPr bwMode="auto">
          <a:xfrm>
            <a:off x="4712891" y="2975248"/>
            <a:ext cx="762000" cy="838200"/>
            <a:chOff x="1584" y="3360"/>
            <a:chExt cx="480" cy="528"/>
          </a:xfrm>
        </p:grpSpPr>
        <p:sp>
          <p:nvSpPr>
            <p:cNvPr id="18482" name="Rectangle 23"/>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3" name="Line 24"/>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4" name="Line 25"/>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grpSp>
        <p:nvGrpSpPr>
          <p:cNvPr id="18448" name="Group 26"/>
          <p:cNvGrpSpPr>
            <a:grpSpLocks/>
          </p:cNvGrpSpPr>
          <p:nvPr/>
        </p:nvGrpSpPr>
        <p:grpSpPr bwMode="auto">
          <a:xfrm>
            <a:off x="6313092" y="2975248"/>
            <a:ext cx="762000" cy="838200"/>
            <a:chOff x="1584" y="3360"/>
            <a:chExt cx="480" cy="528"/>
          </a:xfrm>
        </p:grpSpPr>
        <p:sp>
          <p:nvSpPr>
            <p:cNvPr id="18479" name="Rectangle 27"/>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0" name="Line 28"/>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1" name="Line 29"/>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9" name="Rectangle 30"/>
          <p:cNvSpPr>
            <a:spLocks noChangeArrowheads="1"/>
          </p:cNvSpPr>
          <p:nvPr/>
        </p:nvSpPr>
        <p:spPr bwMode="auto">
          <a:xfrm>
            <a:off x="2045891" y="3813448"/>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0" name="Rectangle 31"/>
          <p:cNvSpPr>
            <a:spLocks noChangeArrowheads="1"/>
          </p:cNvSpPr>
          <p:nvPr/>
        </p:nvSpPr>
        <p:spPr bwMode="auto">
          <a:xfrm>
            <a:off x="3722291" y="3813448"/>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1" name="Rectangle 32"/>
          <p:cNvSpPr>
            <a:spLocks noChangeArrowheads="1"/>
          </p:cNvSpPr>
          <p:nvPr/>
        </p:nvSpPr>
        <p:spPr bwMode="auto">
          <a:xfrm>
            <a:off x="5322492" y="3813448"/>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2" name="Rectangle 33"/>
          <p:cNvSpPr>
            <a:spLocks noChangeArrowheads="1"/>
          </p:cNvSpPr>
          <p:nvPr/>
        </p:nvSpPr>
        <p:spPr bwMode="auto">
          <a:xfrm>
            <a:off x="6922692" y="3813448"/>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3" name="Text Box 39"/>
          <p:cNvSpPr txBox="1">
            <a:spLocks noChangeArrowheads="1"/>
          </p:cNvSpPr>
          <p:nvPr/>
        </p:nvSpPr>
        <p:spPr bwMode="auto">
          <a:xfrm>
            <a:off x="1115616" y="2060848"/>
            <a:ext cx="1382713"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Host or End System</a:t>
            </a:r>
          </a:p>
        </p:txBody>
      </p:sp>
      <p:sp>
        <p:nvSpPr>
          <p:cNvPr id="18454" name="Text Box 40"/>
          <p:cNvSpPr txBox="1">
            <a:spLocks noChangeArrowheads="1"/>
          </p:cNvSpPr>
          <p:nvPr/>
        </p:nvSpPr>
        <p:spPr bwMode="auto">
          <a:xfrm>
            <a:off x="3200004" y="3783286"/>
            <a:ext cx="5905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Router</a:t>
            </a:r>
          </a:p>
        </p:txBody>
      </p:sp>
      <p:sp>
        <p:nvSpPr>
          <p:cNvPr id="18455" name="Line 41"/>
          <p:cNvSpPr>
            <a:spLocks noChangeShapeType="1"/>
          </p:cNvSpPr>
          <p:nvPr/>
        </p:nvSpPr>
        <p:spPr bwMode="auto">
          <a:xfrm>
            <a:off x="2106216" y="3729311"/>
            <a:ext cx="9906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6" name="Line 42"/>
          <p:cNvSpPr>
            <a:spLocks noChangeShapeType="1"/>
          </p:cNvSpPr>
          <p:nvPr/>
        </p:nvSpPr>
        <p:spPr bwMode="auto">
          <a:xfrm>
            <a:off x="2106216" y="3500711"/>
            <a:ext cx="9906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7" name="Line 43"/>
          <p:cNvSpPr>
            <a:spLocks noChangeShapeType="1"/>
          </p:cNvSpPr>
          <p:nvPr/>
        </p:nvSpPr>
        <p:spPr bwMode="auto">
          <a:xfrm flipV="1">
            <a:off x="2106215" y="3127654"/>
            <a:ext cx="5917901" cy="2272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8" name="Line 44"/>
          <p:cNvSpPr>
            <a:spLocks noChangeShapeType="1"/>
          </p:cNvSpPr>
          <p:nvPr/>
        </p:nvSpPr>
        <p:spPr bwMode="auto">
          <a:xfrm>
            <a:off x="3858816" y="3729311"/>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9" name="Line 45"/>
          <p:cNvSpPr>
            <a:spLocks noChangeShapeType="1"/>
          </p:cNvSpPr>
          <p:nvPr/>
        </p:nvSpPr>
        <p:spPr bwMode="auto">
          <a:xfrm>
            <a:off x="3858816" y="3500711"/>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0" name="Line 47"/>
          <p:cNvSpPr>
            <a:spLocks noChangeShapeType="1"/>
          </p:cNvSpPr>
          <p:nvPr/>
        </p:nvSpPr>
        <p:spPr bwMode="auto">
          <a:xfrm>
            <a:off x="5459017" y="3729311"/>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1" name="Line 48"/>
          <p:cNvSpPr>
            <a:spLocks noChangeShapeType="1"/>
          </p:cNvSpPr>
          <p:nvPr/>
        </p:nvSpPr>
        <p:spPr bwMode="auto">
          <a:xfrm>
            <a:off x="5459017" y="3500711"/>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3" name="Line 50"/>
          <p:cNvSpPr>
            <a:spLocks noChangeShapeType="1"/>
          </p:cNvSpPr>
          <p:nvPr/>
        </p:nvSpPr>
        <p:spPr bwMode="auto">
          <a:xfrm>
            <a:off x="7059217" y="3729311"/>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4" name="Line 51"/>
          <p:cNvSpPr>
            <a:spLocks noChangeShapeType="1"/>
          </p:cNvSpPr>
          <p:nvPr/>
        </p:nvSpPr>
        <p:spPr bwMode="auto">
          <a:xfrm>
            <a:off x="7059217" y="3500711"/>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5" name="Line 53"/>
          <p:cNvSpPr>
            <a:spLocks noChangeShapeType="1"/>
          </p:cNvSpPr>
          <p:nvPr/>
        </p:nvSpPr>
        <p:spPr bwMode="auto">
          <a:xfrm>
            <a:off x="2106216" y="2814911"/>
            <a:ext cx="586740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6" name="Line 54"/>
          <p:cNvSpPr>
            <a:spLocks noChangeShapeType="1"/>
          </p:cNvSpPr>
          <p:nvPr/>
        </p:nvSpPr>
        <p:spPr bwMode="auto">
          <a:xfrm>
            <a:off x="2106216" y="2456136"/>
            <a:ext cx="586740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8" name="Oval 59"/>
          <p:cNvSpPr>
            <a:spLocks noChangeArrowheads="1"/>
          </p:cNvSpPr>
          <p:nvPr/>
        </p:nvSpPr>
        <p:spPr bwMode="auto">
          <a:xfrm>
            <a:off x="2196704" y="3326086"/>
            <a:ext cx="863600" cy="360363"/>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53660" name="Oval 60"/>
          <p:cNvSpPr>
            <a:spLocks noChangeArrowheads="1"/>
          </p:cNvSpPr>
          <p:nvPr/>
        </p:nvSpPr>
        <p:spPr bwMode="auto">
          <a:xfrm>
            <a:off x="3858816" y="3351486"/>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1" name="Oval 61"/>
          <p:cNvSpPr>
            <a:spLocks noChangeArrowheads="1"/>
          </p:cNvSpPr>
          <p:nvPr/>
        </p:nvSpPr>
        <p:spPr bwMode="auto">
          <a:xfrm>
            <a:off x="5459017" y="3327673"/>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2" name="Oval 62"/>
          <p:cNvSpPr>
            <a:spLocks noChangeArrowheads="1"/>
          </p:cNvSpPr>
          <p:nvPr/>
        </p:nvSpPr>
        <p:spPr bwMode="auto">
          <a:xfrm>
            <a:off x="7075092" y="3327673"/>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73" name="Line 63"/>
          <p:cNvSpPr>
            <a:spLocks noChangeShapeType="1"/>
          </p:cNvSpPr>
          <p:nvPr/>
        </p:nvSpPr>
        <p:spPr bwMode="auto">
          <a:xfrm>
            <a:off x="3484166" y="3280048"/>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4" name="Line 64"/>
          <p:cNvSpPr>
            <a:spLocks noChangeShapeType="1"/>
          </p:cNvSpPr>
          <p:nvPr/>
        </p:nvSpPr>
        <p:spPr bwMode="auto">
          <a:xfrm>
            <a:off x="5084367" y="3280048"/>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5" name="Line 65"/>
          <p:cNvSpPr>
            <a:spLocks noChangeShapeType="1"/>
          </p:cNvSpPr>
          <p:nvPr/>
        </p:nvSpPr>
        <p:spPr bwMode="auto">
          <a:xfrm>
            <a:off x="6684567" y="3280048"/>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58" name="Text Box 39"/>
          <p:cNvSpPr txBox="1">
            <a:spLocks noChangeArrowheads="1"/>
          </p:cNvSpPr>
          <p:nvPr/>
        </p:nvSpPr>
        <p:spPr bwMode="auto">
          <a:xfrm>
            <a:off x="467544" y="3317206"/>
            <a:ext cx="760949"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Link layer</a:t>
            </a:r>
          </a:p>
        </p:txBody>
      </p:sp>
      <p:sp>
        <p:nvSpPr>
          <p:cNvPr id="59" name="Text Box 39"/>
          <p:cNvSpPr txBox="1">
            <a:spLocks noChangeArrowheads="1"/>
          </p:cNvSpPr>
          <p:nvPr/>
        </p:nvSpPr>
        <p:spPr bwMode="auto">
          <a:xfrm>
            <a:off x="323528" y="3578860"/>
            <a:ext cx="1015328"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Physical layer</a:t>
            </a:r>
          </a:p>
        </p:txBody>
      </p:sp>
      <p:sp>
        <p:nvSpPr>
          <p:cNvPr id="60" name="Text Box 39"/>
          <p:cNvSpPr txBox="1">
            <a:spLocks noChangeArrowheads="1"/>
          </p:cNvSpPr>
          <p:nvPr/>
        </p:nvSpPr>
        <p:spPr bwMode="auto">
          <a:xfrm>
            <a:off x="323528" y="3029174"/>
            <a:ext cx="1007767"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Network layer</a:t>
            </a:r>
          </a:p>
        </p:txBody>
      </p:sp>
      <p:sp>
        <p:nvSpPr>
          <p:cNvPr id="61" name="Text Box 39"/>
          <p:cNvSpPr txBox="1">
            <a:spLocks noChangeArrowheads="1"/>
          </p:cNvSpPr>
          <p:nvPr/>
        </p:nvSpPr>
        <p:spPr bwMode="auto">
          <a:xfrm>
            <a:off x="251520" y="2669134"/>
            <a:ext cx="1085153"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Transport layer</a:t>
            </a:r>
          </a:p>
        </p:txBody>
      </p:sp>
      <p:sp>
        <p:nvSpPr>
          <p:cNvPr id="62" name="Text Box 39"/>
          <p:cNvSpPr txBox="1">
            <a:spLocks noChangeArrowheads="1"/>
          </p:cNvSpPr>
          <p:nvPr/>
        </p:nvSpPr>
        <p:spPr bwMode="auto">
          <a:xfrm>
            <a:off x="218160" y="2381102"/>
            <a:ext cx="1185488"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Application layer</a:t>
            </a:r>
          </a:p>
        </p:txBody>
      </p:sp>
      <p:sp>
        <p:nvSpPr>
          <p:cNvPr id="63" name="Content Placeholder 2"/>
          <p:cNvSpPr>
            <a:spLocks noGrp="1"/>
          </p:cNvSpPr>
          <p:nvPr>
            <p:ph idx="1"/>
          </p:nvPr>
        </p:nvSpPr>
        <p:spPr>
          <a:xfrm>
            <a:off x="467544" y="4725144"/>
            <a:ext cx="8219256" cy="2016224"/>
          </a:xfrm>
        </p:spPr>
        <p:txBody>
          <a:bodyPr/>
          <a:lstStyle/>
          <a:p>
            <a:pPr marL="457200" lvl="1" indent="0">
              <a:buNone/>
            </a:pPr>
            <a:endParaRPr lang="en-US" sz="1800" dirty="0"/>
          </a:p>
          <a:p>
            <a:r>
              <a:rPr lang="en-US" sz="2200" dirty="0"/>
              <a:t>What does the recursive structure tell us, what can we learn?</a:t>
            </a:r>
          </a:p>
          <a:p>
            <a:pPr marL="457200" lvl="1" indent="0">
              <a:buNone/>
            </a:pPr>
            <a:endParaRPr lang="en-US" sz="1800" dirty="0"/>
          </a:p>
          <a:p>
            <a:r>
              <a:rPr lang="en-US" sz="2200" dirty="0"/>
              <a:t>Next: examples</a:t>
            </a:r>
          </a:p>
        </p:txBody>
      </p:sp>
    </p:spTree>
    <p:extLst>
      <p:ext uri="{BB962C8B-B14F-4D97-AF65-F5344CB8AC3E}">
        <p14:creationId xmlns:p14="http://schemas.microsoft.com/office/powerpoint/2010/main" val="4066904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5481-DAAA-10F4-C170-AB9E227A598C}"/>
              </a:ext>
            </a:extLst>
          </p:cNvPr>
          <p:cNvSpPr>
            <a:spLocks noGrp="1"/>
          </p:cNvSpPr>
          <p:nvPr>
            <p:ph type="title"/>
          </p:nvPr>
        </p:nvSpPr>
        <p:spPr>
          <a:xfrm>
            <a:off x="457200" y="908720"/>
            <a:ext cx="8219256" cy="936104"/>
          </a:xfrm>
        </p:spPr>
        <p:txBody>
          <a:bodyPr/>
          <a:lstStyle/>
          <a:p>
            <a:r>
              <a:rPr lang="en-US" dirty="0">
                <a:ea typeface="ＭＳ Ｐゴシック" charset="0"/>
                <a:cs typeface="ＭＳ Ｐゴシック" charset="0"/>
              </a:rPr>
              <a:t>Example problem: IP fragmentation</a:t>
            </a:r>
            <a:br>
              <a:rPr lang="en-US" dirty="0">
                <a:ea typeface="ＭＳ Ｐゴシック" charset="0"/>
                <a:cs typeface="ＭＳ Ｐゴシック" charset="0"/>
              </a:rPr>
            </a:br>
            <a:r>
              <a:rPr lang="en-GB" sz="2400" dirty="0"/>
              <a:t>Dependencies between layers with the same scope</a:t>
            </a:r>
            <a:br>
              <a:rPr lang="en-GB" sz="2400" dirty="0"/>
            </a:br>
            <a:endParaRPr lang="en-NO" dirty="0"/>
          </a:p>
        </p:txBody>
      </p:sp>
      <p:sp>
        <p:nvSpPr>
          <p:cNvPr id="3" name="Content Placeholder 2">
            <a:extLst>
              <a:ext uri="{FF2B5EF4-FFF2-40B4-BE49-F238E27FC236}">
                <a16:creationId xmlns:a16="http://schemas.microsoft.com/office/drawing/2014/main" id="{1107DEB2-2F4D-A5CF-0418-650B494C8513}"/>
              </a:ext>
            </a:extLst>
          </p:cNvPr>
          <p:cNvSpPr>
            <a:spLocks noGrp="1"/>
          </p:cNvSpPr>
          <p:nvPr>
            <p:ph idx="1"/>
          </p:nvPr>
        </p:nvSpPr>
        <p:spPr>
          <a:xfrm>
            <a:off x="467544" y="2132856"/>
            <a:ext cx="8219256" cy="4464496"/>
          </a:xfrm>
        </p:spPr>
        <p:txBody>
          <a:bodyPr/>
          <a:lstStyle/>
          <a:p>
            <a:r>
              <a:rPr lang="en-GB" sz="2000" dirty="0"/>
              <a:t>IP must get all fragments of a packet to reassemble</a:t>
            </a:r>
            <a:br>
              <a:rPr lang="en-GB" sz="2000" dirty="0"/>
            </a:br>
            <a:r>
              <a:rPr lang="en-GB" sz="2000" dirty="0"/>
              <a:t>=&gt; What if a fragment is lost?</a:t>
            </a:r>
          </a:p>
          <a:p>
            <a:pPr lvl="1"/>
            <a:r>
              <a:rPr lang="en-GB" sz="1600" dirty="0"/>
              <a:t>Early 70's: </a:t>
            </a:r>
            <a:r>
              <a:rPr lang="en-GB" sz="1600" b="1" dirty="0"/>
              <a:t>IP was split from TCP</a:t>
            </a:r>
          </a:p>
          <a:p>
            <a:pPr lvl="1"/>
            <a:r>
              <a:rPr lang="en-GB" sz="1600" dirty="0"/>
              <a:t>TCP’s retransmissions are distinct, </a:t>
            </a:r>
            <a:r>
              <a:rPr lang="en-GB" sz="1600" dirty="0">
                <a:solidFill>
                  <a:srgbClr val="0000FF"/>
                </a:solidFill>
              </a:rPr>
              <a:t>not recognized by IP</a:t>
            </a:r>
            <a:endParaRPr lang="en-GB" dirty="0">
              <a:solidFill>
                <a:srgbClr val="0000FF"/>
              </a:solidFill>
            </a:endParaRPr>
          </a:p>
          <a:p>
            <a:pPr lvl="1"/>
            <a:r>
              <a:rPr lang="en-GB" sz="1600" dirty="0"/>
              <a:t>Must hold fragments for a long time, in vain =&gt; wastes buffer space</a:t>
            </a:r>
            <a:endParaRPr lang="en-GB" sz="2000" dirty="0"/>
          </a:p>
          <a:p>
            <a:endParaRPr lang="en-GB" sz="1200" dirty="0"/>
          </a:p>
          <a:p>
            <a:r>
              <a:rPr lang="en-GB" sz="2000" dirty="0">
                <a:solidFill>
                  <a:srgbClr val="0000FF"/>
                </a:solidFill>
              </a:rPr>
              <a:t>Fix: Path MTU Discovery (PMTUD)</a:t>
            </a:r>
          </a:p>
          <a:p>
            <a:pPr lvl="1"/>
            <a:r>
              <a:rPr lang="en-GB" sz="1600" dirty="0"/>
              <a:t>Disable fragmentation &amp; find the largest possible packet that can be sent: start big, reduce size upon incoming ICMP error</a:t>
            </a:r>
            <a:endParaRPr lang="en-GB" sz="2000" dirty="0"/>
          </a:p>
          <a:p>
            <a:pPr lvl="1"/>
            <a:r>
              <a:rPr lang="en-GB" sz="1600" dirty="0"/>
              <a:t>Actually this doesn’t work either: many nets filter ICMP</a:t>
            </a:r>
          </a:p>
          <a:p>
            <a:endParaRPr lang="en-GB" sz="1200" dirty="0"/>
          </a:p>
          <a:p>
            <a:r>
              <a:rPr lang="en-GB" sz="2000" dirty="0"/>
              <a:t>Solution: </a:t>
            </a:r>
            <a:r>
              <a:rPr lang="en-GB" sz="2000" dirty="0" err="1">
                <a:solidFill>
                  <a:srgbClr val="0000FF"/>
                </a:solidFill>
              </a:rPr>
              <a:t>PAcketization</a:t>
            </a:r>
            <a:r>
              <a:rPr lang="en-GB" sz="2000" dirty="0">
                <a:solidFill>
                  <a:srgbClr val="0000FF"/>
                </a:solidFill>
              </a:rPr>
              <a:t> Layer PMTUD (PLPMTUD)</a:t>
            </a:r>
          </a:p>
          <a:p>
            <a:pPr lvl="1"/>
            <a:r>
              <a:rPr lang="en-GB" sz="1800" dirty="0"/>
              <a:t>start small, assume ok when ACKs arrive</a:t>
            </a:r>
          </a:p>
          <a:p>
            <a:pPr lvl="1"/>
            <a:r>
              <a:rPr lang="en-GB" sz="1600" dirty="0">
                <a:solidFill>
                  <a:srgbClr val="FF0000"/>
                </a:solidFill>
              </a:rPr>
              <a:t>...can you see (layering) problems with this?</a:t>
            </a:r>
          </a:p>
        </p:txBody>
      </p:sp>
    </p:spTree>
    <p:extLst>
      <p:ext uri="{BB962C8B-B14F-4D97-AF65-F5344CB8AC3E}">
        <p14:creationId xmlns:p14="http://schemas.microsoft.com/office/powerpoint/2010/main" val="2054292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flow + congestion control</a:t>
            </a:r>
          </a:p>
        </p:txBody>
      </p:sp>
      <p:sp>
        <p:nvSpPr>
          <p:cNvPr id="3" name="Content Placeholder 2"/>
          <p:cNvSpPr>
            <a:spLocks noGrp="1"/>
          </p:cNvSpPr>
          <p:nvPr>
            <p:ph idx="1"/>
          </p:nvPr>
        </p:nvSpPr>
        <p:spPr>
          <a:xfrm>
            <a:off x="467544" y="3933056"/>
            <a:ext cx="8219256" cy="1831579"/>
          </a:xfrm>
        </p:spPr>
        <p:txBody>
          <a:bodyPr/>
          <a:lstStyle/>
          <a:p>
            <a:r>
              <a:rPr lang="en-US" sz="2400" dirty="0"/>
              <a:t>How fast can we send?</a:t>
            </a:r>
          </a:p>
          <a:p>
            <a:pPr lvl="1"/>
            <a:r>
              <a:rPr lang="en-US" sz="2000" dirty="0"/>
              <a:t>Vertical interface should probably include a “rate”</a:t>
            </a:r>
          </a:p>
          <a:p>
            <a:pPr lvl="1"/>
            <a:r>
              <a:rPr lang="en-US" sz="2000" dirty="0"/>
              <a:t>EFCP should implement flow control</a:t>
            </a:r>
          </a:p>
        </p:txBody>
      </p:sp>
      <p:sp>
        <p:nvSpPr>
          <p:cNvPr id="5" name="Rounded Rectangle 4"/>
          <p:cNvSpPr/>
          <p:nvPr/>
        </p:nvSpPr>
        <p:spPr>
          <a:xfrm>
            <a:off x="1959976" y="2132856"/>
            <a:ext cx="900000" cy="1356816"/>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7" name="Rounded Rectangle 6"/>
          <p:cNvSpPr/>
          <p:nvPr/>
        </p:nvSpPr>
        <p:spPr>
          <a:xfrm>
            <a:off x="5760232" y="2137223"/>
            <a:ext cx="900000" cy="1358204"/>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15" name="Group 38"/>
          <p:cNvGrpSpPr>
            <a:grpSpLocks noChangeAspect="1"/>
          </p:cNvGrpSpPr>
          <p:nvPr/>
        </p:nvGrpSpPr>
        <p:grpSpPr bwMode="auto">
          <a:xfrm>
            <a:off x="2051720" y="2212318"/>
            <a:ext cx="753536" cy="503406"/>
            <a:chOff x="3458946" y="4114819"/>
            <a:chExt cx="502678" cy="355348"/>
          </a:xfrm>
          <a:noFill/>
        </p:grpSpPr>
        <p:sp>
          <p:nvSpPr>
            <p:cNvPr id="16" name="Oval 15"/>
            <p:cNvSpPr>
              <a:spLocks noChangeAspect="1"/>
            </p:cNvSpPr>
            <p:nvPr/>
          </p:nvSpPr>
          <p:spPr>
            <a:xfrm>
              <a:off x="3521914" y="4114819"/>
              <a:ext cx="354588" cy="355348"/>
            </a:xfrm>
            <a:prstGeom prst="ellipse">
              <a:avLst/>
            </a:prstGeom>
            <a:grp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7" name="TextBox 40"/>
            <p:cNvSpPr txBox="1">
              <a:spLocks noChangeArrowheads="1"/>
            </p:cNvSpPr>
            <p:nvPr/>
          </p:nvSpPr>
          <p:spPr bwMode="auto">
            <a:xfrm>
              <a:off x="3458946" y="4128445"/>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S</a:t>
              </a:r>
              <a:r>
                <a:rPr lang="en-US" b="1" baseline="-25000" dirty="0">
                  <a:latin typeface="Times New Roman" panose="02020603050405020304" pitchFamily="18" charset="0"/>
                  <a:cs typeface="Times New Roman" panose="02020603050405020304" pitchFamily="18" charset="0"/>
                </a:rPr>
                <a:t>1</a:t>
              </a:r>
            </a:p>
          </p:txBody>
        </p:sp>
      </p:grpSp>
      <p:grpSp>
        <p:nvGrpSpPr>
          <p:cNvPr id="19" name="Group 18"/>
          <p:cNvGrpSpPr/>
          <p:nvPr/>
        </p:nvGrpSpPr>
        <p:grpSpPr>
          <a:xfrm>
            <a:off x="5808202" y="2209231"/>
            <a:ext cx="753536" cy="503406"/>
            <a:chOff x="3560505" y="1721415"/>
            <a:chExt cx="753536" cy="503406"/>
          </a:xfrm>
          <a:noFill/>
        </p:grpSpPr>
        <p:sp>
          <p:nvSpPr>
            <p:cNvPr id="20" name="TextBox 40"/>
            <p:cNvSpPr txBox="1">
              <a:spLocks noChangeArrowheads="1"/>
            </p:cNvSpPr>
            <p:nvPr/>
          </p:nvSpPr>
          <p:spPr bwMode="auto">
            <a:xfrm>
              <a:off x="3560505" y="1743556"/>
              <a:ext cx="753536" cy="352725"/>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R</a:t>
              </a:r>
              <a:r>
                <a:rPr lang="en-US" b="1" baseline="-25000" dirty="0">
                  <a:latin typeface="Times New Roman" panose="02020603050405020304" pitchFamily="18" charset="0"/>
                  <a:cs typeface="Times New Roman" panose="02020603050405020304" pitchFamily="18" charset="0"/>
                </a:rPr>
                <a:t>1</a:t>
              </a:r>
            </a:p>
          </p:txBody>
        </p:sp>
        <p:sp>
          <p:nvSpPr>
            <p:cNvPr id="21" name="Oval 20"/>
            <p:cNvSpPr>
              <a:spLocks noChangeAspect="1"/>
            </p:cNvSpPr>
            <p:nvPr/>
          </p:nvSpPr>
          <p:spPr bwMode="auto">
            <a:xfrm>
              <a:off x="3646356" y="1721415"/>
              <a:ext cx="531543" cy="503406"/>
            </a:xfrm>
            <a:prstGeom prst="ellipse">
              <a:avLst/>
            </a:prstGeom>
            <a:grp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grpSp>
      <p:sp>
        <p:nvSpPr>
          <p:cNvPr id="48" name="Rounded Rectangle 47"/>
          <p:cNvSpPr/>
          <p:nvPr/>
        </p:nvSpPr>
        <p:spPr>
          <a:xfrm>
            <a:off x="2037289" y="2785295"/>
            <a:ext cx="4550936" cy="583034"/>
          </a:xfrm>
          <a:prstGeom prst="roundRect">
            <a:avLst/>
          </a:prstGeom>
          <a:solidFill>
            <a:srgbClr val="CBCBCB"/>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49" name="Group 38"/>
          <p:cNvGrpSpPr>
            <a:grpSpLocks noChangeAspect="1"/>
          </p:cNvGrpSpPr>
          <p:nvPr/>
        </p:nvGrpSpPr>
        <p:grpSpPr bwMode="auto">
          <a:xfrm>
            <a:off x="2067765" y="2820131"/>
            <a:ext cx="753536" cy="503406"/>
            <a:chOff x="3470565" y="4114819"/>
            <a:chExt cx="502678" cy="355348"/>
          </a:xfrm>
          <a:noFill/>
        </p:grpSpPr>
        <p:sp>
          <p:nvSpPr>
            <p:cNvPr id="50" name="Oval 49"/>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51" name="TextBox 40"/>
            <p:cNvSpPr txBox="1">
              <a:spLocks noChangeArrowheads="1"/>
            </p:cNvSpPr>
            <p:nvPr/>
          </p:nvSpPr>
          <p:spPr bwMode="auto">
            <a:xfrm>
              <a:off x="3470565" y="4146222"/>
              <a:ext cx="502678" cy="282433"/>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1</a:t>
              </a:r>
            </a:p>
          </p:txBody>
        </p:sp>
      </p:grpSp>
      <p:grpSp>
        <p:nvGrpSpPr>
          <p:cNvPr id="52" name="Group 38"/>
          <p:cNvGrpSpPr>
            <a:grpSpLocks noChangeAspect="1"/>
          </p:cNvGrpSpPr>
          <p:nvPr/>
        </p:nvGrpSpPr>
        <p:grpSpPr bwMode="auto">
          <a:xfrm>
            <a:off x="5805839" y="2826124"/>
            <a:ext cx="753536" cy="503406"/>
            <a:chOff x="3188496" y="4114819"/>
            <a:chExt cx="502678" cy="355348"/>
          </a:xfrm>
          <a:noFill/>
        </p:grpSpPr>
        <p:sp>
          <p:nvSpPr>
            <p:cNvPr id="53" name="Oval 52"/>
            <p:cNvSpPr>
              <a:spLocks noChangeAspect="1"/>
            </p:cNvSpPr>
            <p:nvPr/>
          </p:nvSpPr>
          <p:spPr>
            <a:xfrm>
              <a:off x="3245655" y="4114819"/>
              <a:ext cx="354588" cy="355348"/>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54" name="TextBox 40"/>
            <p:cNvSpPr txBox="1">
              <a:spLocks noChangeArrowheads="1"/>
            </p:cNvSpPr>
            <p:nvPr/>
          </p:nvSpPr>
          <p:spPr bwMode="auto">
            <a:xfrm>
              <a:off x="3188496" y="4141991"/>
              <a:ext cx="502678" cy="282433"/>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2</a:t>
              </a:r>
              <a:endParaRPr lang="en-US" b="1" dirty="0">
                <a:latin typeface="Times New Roman" panose="02020603050405020304" pitchFamily="18" charset="0"/>
                <a:cs typeface="Times New Roman" panose="02020603050405020304" pitchFamily="18" charset="0"/>
              </a:endParaRPr>
            </a:p>
          </p:txBody>
        </p:sp>
      </p:grpSp>
      <p:sp>
        <p:nvSpPr>
          <p:cNvPr id="55" name="TextBox 40"/>
          <p:cNvSpPr txBox="1">
            <a:spLocks noChangeArrowheads="1"/>
          </p:cNvSpPr>
          <p:nvPr/>
        </p:nvSpPr>
        <p:spPr bwMode="auto">
          <a:xfrm>
            <a:off x="4106496" y="2929311"/>
            <a:ext cx="753536" cy="276999"/>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DIF</a:t>
            </a:r>
            <a:endParaRPr lang="en-US" sz="1200" b="1" baseline="-25000" dirty="0">
              <a:latin typeface="Times New Roman" panose="02020603050405020304" pitchFamily="18" charset="0"/>
              <a:cs typeface="Times New Roman" panose="02020603050405020304" pitchFamily="18" charset="0"/>
            </a:endParaRPr>
          </a:p>
        </p:txBody>
      </p:sp>
      <p:sp>
        <p:nvSpPr>
          <p:cNvPr id="22" name="TextBox 40">
            <a:extLst>
              <a:ext uri="{FF2B5EF4-FFF2-40B4-BE49-F238E27FC236}">
                <a16:creationId xmlns:a16="http://schemas.microsoft.com/office/drawing/2014/main" id="{3422411D-137A-6740-BCB9-1B9964A3FFC3}"/>
              </a:ext>
            </a:extLst>
          </p:cNvPr>
          <p:cNvSpPr txBox="1">
            <a:spLocks noChangeArrowheads="1"/>
          </p:cNvSpPr>
          <p:nvPr/>
        </p:nvSpPr>
        <p:spPr bwMode="auto">
          <a:xfrm>
            <a:off x="2048361" y="3501008"/>
            <a:ext cx="753536"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Sender</a:t>
            </a:r>
            <a:endParaRPr lang="en-US" sz="1300" b="1" baseline="-25000" dirty="0">
              <a:latin typeface="Times New Roman" panose="02020603050405020304" pitchFamily="18" charset="0"/>
              <a:cs typeface="Times New Roman" panose="02020603050405020304" pitchFamily="18" charset="0"/>
            </a:endParaRPr>
          </a:p>
        </p:txBody>
      </p:sp>
      <p:sp>
        <p:nvSpPr>
          <p:cNvPr id="24" name="TextBox 40">
            <a:extLst>
              <a:ext uri="{FF2B5EF4-FFF2-40B4-BE49-F238E27FC236}">
                <a16:creationId xmlns:a16="http://schemas.microsoft.com/office/drawing/2014/main" id="{E8071D04-B3C8-D34A-971A-9095DD4512A9}"/>
              </a:ext>
            </a:extLst>
          </p:cNvPr>
          <p:cNvSpPr txBox="1">
            <a:spLocks noChangeArrowheads="1"/>
          </p:cNvSpPr>
          <p:nvPr/>
        </p:nvSpPr>
        <p:spPr bwMode="auto">
          <a:xfrm>
            <a:off x="5760254" y="3501008"/>
            <a:ext cx="899978"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Receiver</a:t>
            </a:r>
            <a:endParaRPr lang="en-US" sz="1300" b="1" baseline="-25000" dirty="0">
              <a:latin typeface="Times New Roman" panose="02020603050405020304" pitchFamily="18" charset="0"/>
              <a:cs typeface="Times New Roman" panose="02020603050405020304" pitchFamily="18" charset="0"/>
            </a:endParaRPr>
          </a:p>
        </p:txBody>
      </p:sp>
      <p:cxnSp>
        <p:nvCxnSpPr>
          <p:cNvPr id="25" name="Elbow Connector 24"/>
          <p:cNvCxnSpPr/>
          <p:nvPr/>
        </p:nvCxnSpPr>
        <p:spPr bwMode="auto">
          <a:xfrm rot="5400000" flipH="1" flipV="1">
            <a:off x="4284310" y="840210"/>
            <a:ext cx="3087" cy="3747941"/>
          </a:xfrm>
          <a:prstGeom prst="bentConnector3">
            <a:avLst>
              <a:gd name="adj1" fmla="val -15288824"/>
            </a:avLst>
          </a:prstGeom>
          <a:solidFill>
            <a:schemeClr val="accent1"/>
          </a:solidFill>
          <a:ln w="38100" cap="flat" cmpd="sng" algn="ctr">
            <a:solidFill>
              <a:srgbClr val="008000"/>
            </a:solidFill>
            <a:prstDash val="solid"/>
            <a:round/>
            <a:headEnd type="none" w="med" len="med"/>
            <a:tailEnd type="arrow"/>
          </a:ln>
          <a:effectLst/>
        </p:spPr>
      </p:cxnSp>
      <p:sp>
        <p:nvSpPr>
          <p:cNvPr id="26" name="Rectangular Callout 25">
            <a:extLst>
              <a:ext uri="{FF2B5EF4-FFF2-40B4-BE49-F238E27FC236}">
                <a16:creationId xmlns:a16="http://schemas.microsoft.com/office/drawing/2014/main" id="{CDF02993-979A-3A4A-A9C6-C7A339C7F0E0}"/>
              </a:ext>
            </a:extLst>
          </p:cNvPr>
          <p:cNvSpPr/>
          <p:nvPr/>
        </p:nvSpPr>
        <p:spPr bwMode="auto">
          <a:xfrm>
            <a:off x="6372200" y="4941168"/>
            <a:ext cx="1872208" cy="1008112"/>
          </a:xfrm>
          <a:prstGeom prst="wedgeRectCallout">
            <a:avLst>
              <a:gd name="adj1" fmla="val -35806"/>
              <a:gd name="adj2" fmla="val -7265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ヒラギノ角ゴ Pro W3" charset="-128"/>
                <a:cs typeface="ヒラギノ角ゴ Pro W3" charset="-128"/>
              </a:rPr>
              <a:t>Or something similar...e.g. a credit (window)</a:t>
            </a:r>
          </a:p>
        </p:txBody>
      </p:sp>
    </p:spTree>
    <p:extLst>
      <p:ext uri="{BB962C8B-B14F-4D97-AF65-F5344CB8AC3E}">
        <p14:creationId xmlns:p14="http://schemas.microsoft.com/office/powerpoint/2010/main" val="156992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dissolve">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flow + congestion control /2</a:t>
            </a:r>
          </a:p>
        </p:txBody>
      </p:sp>
      <p:sp>
        <p:nvSpPr>
          <p:cNvPr id="3" name="Content Placeholder 2"/>
          <p:cNvSpPr>
            <a:spLocks noGrp="1"/>
          </p:cNvSpPr>
          <p:nvPr>
            <p:ph idx="1"/>
          </p:nvPr>
        </p:nvSpPr>
        <p:spPr>
          <a:xfrm>
            <a:off x="323528" y="5013176"/>
            <a:ext cx="8424936" cy="1831579"/>
          </a:xfrm>
        </p:spPr>
        <p:txBody>
          <a:bodyPr/>
          <a:lstStyle/>
          <a:p>
            <a:r>
              <a:rPr lang="en-US" sz="2400" dirty="0"/>
              <a:t>How fast can we send?</a:t>
            </a:r>
          </a:p>
          <a:p>
            <a:pPr lvl="1"/>
            <a:r>
              <a:rPr lang="en-US" sz="2000" dirty="0"/>
              <a:t>Vertical interface should probably include a “rate”</a:t>
            </a:r>
          </a:p>
          <a:p>
            <a:pPr lvl="1"/>
            <a:r>
              <a:rPr lang="en-US" sz="2000" dirty="0"/>
              <a:t>EFCP should implement flow control</a:t>
            </a:r>
          </a:p>
        </p:txBody>
      </p:sp>
      <p:pic>
        <p:nvPicPr>
          <p:cNvPr id="4" name="Picture 3">
            <a:extLst>
              <a:ext uri="{FF2B5EF4-FFF2-40B4-BE49-F238E27FC236}">
                <a16:creationId xmlns:a16="http://schemas.microsoft.com/office/drawing/2014/main" id="{8F59DEE1-A1D4-3DFD-CE58-53AC3C3AA068}"/>
              </a:ext>
            </a:extLst>
          </p:cNvPr>
          <p:cNvPicPr>
            <a:picLocks noChangeAspect="1"/>
          </p:cNvPicPr>
          <p:nvPr/>
        </p:nvPicPr>
        <p:blipFill>
          <a:blip r:embed="rId3"/>
          <a:stretch>
            <a:fillRect/>
          </a:stretch>
        </p:blipFill>
        <p:spPr>
          <a:xfrm>
            <a:off x="683568" y="692696"/>
            <a:ext cx="6172200" cy="4622800"/>
          </a:xfrm>
          <a:prstGeom prst="rect">
            <a:avLst/>
          </a:prstGeom>
        </p:spPr>
      </p:pic>
    </p:spTree>
    <p:extLst>
      <p:ext uri="{BB962C8B-B14F-4D97-AF65-F5344CB8AC3E}">
        <p14:creationId xmlns:p14="http://schemas.microsoft.com/office/powerpoint/2010/main" val="16843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flow + congestion control /3</a:t>
            </a:r>
          </a:p>
        </p:txBody>
      </p:sp>
      <p:pic>
        <p:nvPicPr>
          <p:cNvPr id="8" name="Picture 7">
            <a:extLst>
              <a:ext uri="{FF2B5EF4-FFF2-40B4-BE49-F238E27FC236}">
                <a16:creationId xmlns:a16="http://schemas.microsoft.com/office/drawing/2014/main" id="{950B3B85-DE20-727C-B4DE-FA7AC70DF929}"/>
              </a:ext>
            </a:extLst>
          </p:cNvPr>
          <p:cNvPicPr>
            <a:picLocks noChangeAspect="1"/>
          </p:cNvPicPr>
          <p:nvPr/>
        </p:nvPicPr>
        <p:blipFill>
          <a:blip r:embed="rId3"/>
          <a:stretch>
            <a:fillRect/>
          </a:stretch>
        </p:blipFill>
        <p:spPr>
          <a:xfrm>
            <a:off x="668513" y="1628800"/>
            <a:ext cx="6351759" cy="3314995"/>
          </a:xfrm>
          <a:prstGeom prst="rect">
            <a:avLst/>
          </a:prstGeom>
        </p:spPr>
      </p:pic>
      <p:sp>
        <p:nvSpPr>
          <p:cNvPr id="9" name="Rectangular Callout 8">
            <a:extLst>
              <a:ext uri="{FF2B5EF4-FFF2-40B4-BE49-F238E27FC236}">
                <a16:creationId xmlns:a16="http://schemas.microsoft.com/office/drawing/2014/main" id="{2D979EA1-D9B3-1C2A-A404-5D2144686C62}"/>
              </a:ext>
            </a:extLst>
          </p:cNvPr>
          <p:cNvSpPr/>
          <p:nvPr/>
        </p:nvSpPr>
        <p:spPr bwMode="auto">
          <a:xfrm>
            <a:off x="7107335" y="2782241"/>
            <a:ext cx="1872208" cy="1008112"/>
          </a:xfrm>
          <a:prstGeom prst="wedgeRectCallout">
            <a:avLst>
              <a:gd name="adj1" fmla="val -58985"/>
              <a:gd name="adj2" fmla="val -86493"/>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800" dirty="0"/>
              <a:t>Really: many hosts, many applications, …</a:t>
            </a:r>
            <a:endParaRPr kumimoji="0" lang="en-US" sz="18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2" name="Rectangle 11">
            <a:extLst>
              <a:ext uri="{FF2B5EF4-FFF2-40B4-BE49-F238E27FC236}">
                <a16:creationId xmlns:a16="http://schemas.microsoft.com/office/drawing/2014/main" id="{83D82FD0-9F4F-E8FA-2236-09AA89D978C8}"/>
              </a:ext>
            </a:extLst>
          </p:cNvPr>
          <p:cNvSpPr/>
          <p:nvPr/>
        </p:nvSpPr>
        <p:spPr bwMode="auto">
          <a:xfrm>
            <a:off x="5364088" y="3968354"/>
            <a:ext cx="1656184" cy="975441"/>
          </a:xfrm>
          <a:prstGeom prst="rect">
            <a:avLst/>
          </a:prstGeom>
          <a:solidFill>
            <a:schemeClr val="bg1"/>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Content Placeholder 2"/>
          <p:cNvSpPr>
            <a:spLocks noGrp="1"/>
          </p:cNvSpPr>
          <p:nvPr>
            <p:ph idx="1"/>
          </p:nvPr>
        </p:nvSpPr>
        <p:spPr>
          <a:xfrm>
            <a:off x="323528" y="4797152"/>
            <a:ext cx="8424936" cy="1944216"/>
          </a:xfrm>
        </p:spPr>
        <p:txBody>
          <a:bodyPr/>
          <a:lstStyle/>
          <a:p>
            <a:r>
              <a:rPr lang="en-US" sz="2000" dirty="0"/>
              <a:t>How fast can we send?</a:t>
            </a:r>
          </a:p>
          <a:p>
            <a:pPr lvl="1"/>
            <a:r>
              <a:rPr lang="en-US" sz="1800" dirty="0"/>
              <a:t>Vertical interface should probably include a “rate”</a:t>
            </a:r>
          </a:p>
          <a:p>
            <a:pPr lvl="1"/>
            <a:r>
              <a:rPr lang="en-US" sz="1800" dirty="0"/>
              <a:t>EFCP should implement flow + congestion control !</a:t>
            </a:r>
          </a:p>
          <a:p>
            <a:pPr lvl="1"/>
            <a:r>
              <a:rPr lang="en-US" sz="1800" dirty="0"/>
              <a:t>Probably at least in the green DIF, because this is where </a:t>
            </a:r>
            <a:r>
              <a:rPr lang="en-US" sz="1800" dirty="0" err="1"/>
              <a:t>MUXing</a:t>
            </a:r>
            <a:r>
              <a:rPr lang="en-US" sz="1800" dirty="0"/>
              <a:t> occurs (in hosts and routers)</a:t>
            </a:r>
          </a:p>
          <a:p>
            <a:pPr lvl="1"/>
            <a:r>
              <a:rPr lang="en-US" sz="1800" dirty="0"/>
              <a:t>As we will see, Internet: really only in the yellow DIF…</a:t>
            </a:r>
          </a:p>
        </p:txBody>
      </p:sp>
    </p:spTree>
    <p:extLst>
      <p:ext uri="{BB962C8B-B14F-4D97-AF65-F5344CB8AC3E}">
        <p14:creationId xmlns:p14="http://schemas.microsoft.com/office/powerpoint/2010/main" val="764191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9816"/>
            <a:ext cx="8219256" cy="1143000"/>
          </a:xfrm>
        </p:spPr>
        <p:txBody>
          <a:bodyPr/>
          <a:lstStyle/>
          <a:p>
            <a:r>
              <a:rPr lang="en-US" dirty="0"/>
              <a:t>Context switch: from RINA…</a:t>
            </a:r>
          </a:p>
        </p:txBody>
      </p:sp>
      <p:sp>
        <p:nvSpPr>
          <p:cNvPr id="4" name="Rounded Rectangle 3"/>
          <p:cNvSpPr/>
          <p:nvPr/>
        </p:nvSpPr>
        <p:spPr>
          <a:xfrm>
            <a:off x="4644008" y="4149080"/>
            <a:ext cx="936104" cy="826224"/>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5" name="Rounded Rectangle 4"/>
          <p:cNvSpPr/>
          <p:nvPr/>
        </p:nvSpPr>
        <p:spPr>
          <a:xfrm>
            <a:off x="1959976" y="2128489"/>
            <a:ext cx="900000" cy="2846166"/>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6" name="Rounded Rectangle 5"/>
          <p:cNvSpPr/>
          <p:nvPr/>
        </p:nvSpPr>
        <p:spPr>
          <a:xfrm>
            <a:off x="3130749" y="3429000"/>
            <a:ext cx="1332000" cy="1545655"/>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7" name="Rounded Rectangle 6"/>
          <p:cNvSpPr/>
          <p:nvPr/>
        </p:nvSpPr>
        <p:spPr>
          <a:xfrm>
            <a:off x="5760232" y="2132855"/>
            <a:ext cx="900000" cy="2849077"/>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8" name="Rounded Rectangle 7"/>
          <p:cNvSpPr/>
          <p:nvPr/>
        </p:nvSpPr>
        <p:spPr>
          <a:xfrm>
            <a:off x="2043009" y="4293126"/>
            <a:ext cx="1716125" cy="583034"/>
          </a:xfrm>
          <a:prstGeom prst="roundRect">
            <a:avLst/>
          </a:prstGeom>
          <a:solidFill>
            <a:srgbClr val="E6E6E6"/>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9" name="Group 38"/>
          <p:cNvGrpSpPr>
            <a:grpSpLocks noChangeAspect="1"/>
          </p:cNvGrpSpPr>
          <p:nvPr/>
        </p:nvGrpSpPr>
        <p:grpSpPr bwMode="auto">
          <a:xfrm>
            <a:off x="2065144" y="4330613"/>
            <a:ext cx="753536" cy="503406"/>
            <a:chOff x="3470565" y="4114819"/>
            <a:chExt cx="502678" cy="355348"/>
          </a:xfrm>
          <a:noFill/>
        </p:grpSpPr>
        <p:sp>
          <p:nvSpPr>
            <p:cNvPr id="10" name="Oval 9"/>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1" name="TextBox 40"/>
            <p:cNvSpPr txBox="1">
              <a:spLocks noChangeArrowheads="1"/>
            </p:cNvSpPr>
            <p:nvPr/>
          </p:nvSpPr>
          <p:spPr bwMode="auto">
            <a:xfrm>
              <a:off x="3470565" y="4140740"/>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1</a:t>
              </a:r>
            </a:p>
          </p:txBody>
        </p:sp>
      </p:grpSp>
      <p:grpSp>
        <p:nvGrpSpPr>
          <p:cNvPr id="12" name="Group 38"/>
          <p:cNvGrpSpPr>
            <a:grpSpLocks noChangeAspect="1"/>
          </p:cNvGrpSpPr>
          <p:nvPr/>
        </p:nvGrpSpPr>
        <p:grpSpPr bwMode="auto">
          <a:xfrm>
            <a:off x="3077607" y="4336606"/>
            <a:ext cx="753536" cy="503406"/>
            <a:chOff x="3470565" y="4114819"/>
            <a:chExt cx="502678" cy="355348"/>
          </a:xfrm>
          <a:noFill/>
        </p:grpSpPr>
        <p:sp>
          <p:nvSpPr>
            <p:cNvPr id="13" name="Oval 12"/>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4" name="TextBox 40"/>
            <p:cNvSpPr txBox="1">
              <a:spLocks noChangeArrowheads="1"/>
            </p:cNvSpPr>
            <p:nvPr/>
          </p:nvSpPr>
          <p:spPr bwMode="auto">
            <a:xfrm>
              <a:off x="3470565" y="4140740"/>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2</a:t>
              </a:r>
            </a:p>
          </p:txBody>
        </p:sp>
      </p:grpSp>
      <p:grpSp>
        <p:nvGrpSpPr>
          <p:cNvPr id="15" name="Group 38"/>
          <p:cNvGrpSpPr>
            <a:grpSpLocks noChangeAspect="1"/>
          </p:cNvGrpSpPr>
          <p:nvPr/>
        </p:nvGrpSpPr>
        <p:grpSpPr bwMode="auto">
          <a:xfrm>
            <a:off x="2051720" y="2207951"/>
            <a:ext cx="753536" cy="503406"/>
            <a:chOff x="3458946" y="4114819"/>
            <a:chExt cx="502678" cy="355348"/>
          </a:xfrm>
          <a:noFill/>
        </p:grpSpPr>
        <p:sp>
          <p:nvSpPr>
            <p:cNvPr id="16" name="Oval 15"/>
            <p:cNvSpPr>
              <a:spLocks noChangeAspect="1"/>
            </p:cNvSpPr>
            <p:nvPr/>
          </p:nvSpPr>
          <p:spPr>
            <a:xfrm>
              <a:off x="3521914" y="4114819"/>
              <a:ext cx="354588" cy="355348"/>
            </a:xfrm>
            <a:prstGeom prst="ellipse">
              <a:avLst/>
            </a:prstGeom>
            <a:grp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7" name="TextBox 40"/>
            <p:cNvSpPr txBox="1">
              <a:spLocks noChangeArrowheads="1"/>
            </p:cNvSpPr>
            <p:nvPr/>
          </p:nvSpPr>
          <p:spPr bwMode="auto">
            <a:xfrm>
              <a:off x="3458946" y="4128445"/>
              <a:ext cx="502678" cy="282433"/>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S</a:t>
              </a:r>
              <a:endParaRPr lang="en-US" b="1" baseline="-25000" dirty="0">
                <a:latin typeface="Times New Roman" panose="02020603050405020304" pitchFamily="18" charset="0"/>
                <a:cs typeface="Times New Roman" panose="02020603050405020304" pitchFamily="18" charset="0"/>
              </a:endParaRPr>
            </a:p>
          </p:txBody>
        </p:sp>
      </p:grpSp>
      <p:sp>
        <p:nvSpPr>
          <p:cNvPr id="18" name="Rounded Rectangle 17"/>
          <p:cNvSpPr/>
          <p:nvPr/>
        </p:nvSpPr>
        <p:spPr>
          <a:xfrm>
            <a:off x="3817084" y="4293126"/>
            <a:ext cx="2771140" cy="583034"/>
          </a:xfrm>
          <a:prstGeom prst="roundRect">
            <a:avLst/>
          </a:prstGeom>
          <a:solidFill>
            <a:srgbClr val="E6E6E6"/>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19" name="Group 18"/>
          <p:cNvGrpSpPr/>
          <p:nvPr/>
        </p:nvGrpSpPr>
        <p:grpSpPr>
          <a:xfrm>
            <a:off x="5808202" y="2204864"/>
            <a:ext cx="753536" cy="503406"/>
            <a:chOff x="3560505" y="1721415"/>
            <a:chExt cx="753536" cy="503406"/>
          </a:xfrm>
          <a:noFill/>
        </p:grpSpPr>
        <p:sp>
          <p:nvSpPr>
            <p:cNvPr id="20" name="TextBox 40"/>
            <p:cNvSpPr txBox="1">
              <a:spLocks noChangeArrowheads="1"/>
            </p:cNvSpPr>
            <p:nvPr/>
          </p:nvSpPr>
          <p:spPr bwMode="auto">
            <a:xfrm>
              <a:off x="3560505" y="1743556"/>
              <a:ext cx="753536" cy="40011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R</a:t>
              </a:r>
              <a:endParaRPr lang="en-US" b="1" baseline="-25000" dirty="0">
                <a:latin typeface="Times New Roman" panose="02020603050405020304" pitchFamily="18" charset="0"/>
                <a:cs typeface="Times New Roman" panose="02020603050405020304" pitchFamily="18" charset="0"/>
              </a:endParaRPr>
            </a:p>
          </p:txBody>
        </p:sp>
        <p:sp>
          <p:nvSpPr>
            <p:cNvPr id="21" name="Oval 20"/>
            <p:cNvSpPr>
              <a:spLocks noChangeAspect="1"/>
            </p:cNvSpPr>
            <p:nvPr/>
          </p:nvSpPr>
          <p:spPr bwMode="auto">
            <a:xfrm>
              <a:off x="3646356" y="1721415"/>
              <a:ext cx="531543" cy="503406"/>
            </a:xfrm>
            <a:prstGeom prst="ellipse">
              <a:avLst/>
            </a:prstGeom>
            <a:grp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grpSp>
      <p:grpSp>
        <p:nvGrpSpPr>
          <p:cNvPr id="22" name="Group 38"/>
          <p:cNvGrpSpPr>
            <a:grpSpLocks noChangeAspect="1"/>
          </p:cNvGrpSpPr>
          <p:nvPr/>
        </p:nvGrpSpPr>
        <p:grpSpPr bwMode="auto">
          <a:xfrm>
            <a:off x="4826576" y="4336606"/>
            <a:ext cx="753536" cy="503406"/>
            <a:chOff x="3223110" y="4114819"/>
            <a:chExt cx="502678" cy="355348"/>
          </a:xfrm>
          <a:noFill/>
        </p:grpSpPr>
        <p:sp>
          <p:nvSpPr>
            <p:cNvPr id="23" name="Oval 22"/>
            <p:cNvSpPr>
              <a:spLocks noChangeAspect="1"/>
            </p:cNvSpPr>
            <p:nvPr/>
          </p:nvSpPr>
          <p:spPr>
            <a:xfrm>
              <a:off x="3275128"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4" name="TextBox 40"/>
            <p:cNvSpPr txBox="1">
              <a:spLocks noChangeArrowheads="1"/>
            </p:cNvSpPr>
            <p:nvPr/>
          </p:nvSpPr>
          <p:spPr bwMode="auto">
            <a:xfrm>
              <a:off x="3223110" y="4134592"/>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2</a:t>
              </a:r>
              <a:endParaRPr lang="en-US" b="1" dirty="0">
                <a:latin typeface="Times New Roman" panose="02020603050405020304" pitchFamily="18" charset="0"/>
                <a:cs typeface="Times New Roman" panose="02020603050405020304" pitchFamily="18" charset="0"/>
              </a:endParaRPr>
            </a:p>
          </p:txBody>
        </p:sp>
      </p:grpSp>
      <p:grpSp>
        <p:nvGrpSpPr>
          <p:cNvPr id="25" name="Group 38"/>
          <p:cNvGrpSpPr>
            <a:grpSpLocks noChangeAspect="1"/>
          </p:cNvGrpSpPr>
          <p:nvPr/>
        </p:nvGrpSpPr>
        <p:grpSpPr bwMode="auto">
          <a:xfrm>
            <a:off x="3780270" y="4339657"/>
            <a:ext cx="753536" cy="503406"/>
            <a:chOff x="3182686" y="4114819"/>
            <a:chExt cx="502678" cy="355348"/>
          </a:xfrm>
          <a:noFill/>
        </p:grpSpPr>
        <p:sp>
          <p:nvSpPr>
            <p:cNvPr id="26" name="Oval 25"/>
            <p:cNvSpPr>
              <a:spLocks noChangeAspect="1"/>
            </p:cNvSpPr>
            <p:nvPr/>
          </p:nvSpPr>
          <p:spPr>
            <a:xfrm>
              <a:off x="324565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7" name="TextBox 40"/>
            <p:cNvSpPr txBox="1">
              <a:spLocks noChangeArrowheads="1"/>
            </p:cNvSpPr>
            <p:nvPr/>
          </p:nvSpPr>
          <p:spPr bwMode="auto">
            <a:xfrm>
              <a:off x="3182686" y="4134592"/>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1</a:t>
              </a:r>
              <a:endParaRPr lang="en-US" b="1" dirty="0">
                <a:latin typeface="Times New Roman" panose="02020603050405020304" pitchFamily="18" charset="0"/>
                <a:cs typeface="Times New Roman" panose="02020603050405020304" pitchFamily="18" charset="0"/>
              </a:endParaRPr>
            </a:p>
          </p:txBody>
        </p:sp>
      </p:grpSp>
      <p:sp>
        <p:nvSpPr>
          <p:cNvPr id="28" name="Rounded Rectangle 27"/>
          <p:cNvSpPr/>
          <p:nvPr/>
        </p:nvSpPr>
        <p:spPr>
          <a:xfrm>
            <a:off x="2039652" y="3566046"/>
            <a:ext cx="4550936" cy="583034"/>
          </a:xfrm>
          <a:prstGeom prst="roundRect">
            <a:avLst/>
          </a:prstGeom>
          <a:solidFill>
            <a:srgbClr val="CBCBCB"/>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29" name="Group 38"/>
          <p:cNvGrpSpPr>
            <a:grpSpLocks noChangeAspect="1"/>
          </p:cNvGrpSpPr>
          <p:nvPr/>
        </p:nvGrpSpPr>
        <p:grpSpPr bwMode="auto">
          <a:xfrm>
            <a:off x="2070128" y="3600882"/>
            <a:ext cx="753536" cy="503406"/>
            <a:chOff x="3470565" y="4114819"/>
            <a:chExt cx="502678" cy="355348"/>
          </a:xfrm>
          <a:noFill/>
        </p:grpSpPr>
        <p:sp>
          <p:nvSpPr>
            <p:cNvPr id="30" name="Oval 29"/>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1" name="TextBox 40"/>
            <p:cNvSpPr txBox="1">
              <a:spLocks noChangeArrowheads="1"/>
            </p:cNvSpPr>
            <p:nvPr/>
          </p:nvSpPr>
          <p:spPr bwMode="auto">
            <a:xfrm>
              <a:off x="3470565" y="4151142"/>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B</a:t>
              </a:r>
              <a:r>
                <a:rPr lang="en-US" b="1" baseline="-25000" dirty="0">
                  <a:latin typeface="Times New Roman" panose="02020603050405020304" pitchFamily="18" charset="0"/>
                  <a:cs typeface="Times New Roman" panose="02020603050405020304" pitchFamily="18" charset="0"/>
                </a:rPr>
                <a:t>1</a:t>
              </a:r>
            </a:p>
          </p:txBody>
        </p:sp>
      </p:grpSp>
      <p:grpSp>
        <p:nvGrpSpPr>
          <p:cNvPr id="32" name="Group 38"/>
          <p:cNvGrpSpPr>
            <a:grpSpLocks noChangeAspect="1"/>
          </p:cNvGrpSpPr>
          <p:nvPr/>
        </p:nvGrpSpPr>
        <p:grpSpPr bwMode="auto">
          <a:xfrm>
            <a:off x="3433931" y="3606875"/>
            <a:ext cx="753536" cy="503406"/>
            <a:chOff x="3470565" y="4114819"/>
            <a:chExt cx="502678" cy="355348"/>
          </a:xfrm>
          <a:noFill/>
        </p:grpSpPr>
        <p:sp>
          <p:nvSpPr>
            <p:cNvPr id="33" name="Oval 32"/>
            <p:cNvSpPr>
              <a:spLocks noChangeAspect="1"/>
            </p:cNvSpPr>
            <p:nvPr/>
          </p:nvSpPr>
          <p:spPr>
            <a:xfrm>
              <a:off x="3521914" y="4114819"/>
              <a:ext cx="354588" cy="355348"/>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4" name="TextBox 40"/>
            <p:cNvSpPr txBox="1">
              <a:spLocks noChangeArrowheads="1"/>
            </p:cNvSpPr>
            <p:nvPr/>
          </p:nvSpPr>
          <p:spPr bwMode="auto">
            <a:xfrm>
              <a:off x="3470565" y="4146911"/>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B</a:t>
              </a:r>
              <a:r>
                <a:rPr lang="en-US" b="1" baseline="-25000" dirty="0">
                  <a:latin typeface="Times New Roman" panose="02020603050405020304" pitchFamily="18" charset="0"/>
                  <a:cs typeface="Times New Roman" panose="02020603050405020304" pitchFamily="18" charset="0"/>
                </a:rPr>
                <a:t>2</a:t>
              </a:r>
            </a:p>
          </p:txBody>
        </p:sp>
      </p:grpSp>
      <p:grpSp>
        <p:nvGrpSpPr>
          <p:cNvPr id="35" name="Group 38"/>
          <p:cNvGrpSpPr>
            <a:grpSpLocks noChangeAspect="1"/>
          </p:cNvGrpSpPr>
          <p:nvPr/>
        </p:nvGrpSpPr>
        <p:grpSpPr bwMode="auto">
          <a:xfrm>
            <a:off x="5808202" y="3606875"/>
            <a:ext cx="753536" cy="503406"/>
            <a:chOff x="3188496" y="4114819"/>
            <a:chExt cx="502678" cy="355348"/>
          </a:xfrm>
          <a:noFill/>
        </p:grpSpPr>
        <p:sp>
          <p:nvSpPr>
            <p:cNvPr id="36" name="Oval 35"/>
            <p:cNvSpPr>
              <a:spLocks noChangeAspect="1"/>
            </p:cNvSpPr>
            <p:nvPr/>
          </p:nvSpPr>
          <p:spPr>
            <a:xfrm>
              <a:off x="3245655" y="4114819"/>
              <a:ext cx="354588" cy="355348"/>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7" name="TextBox 40"/>
            <p:cNvSpPr txBox="1">
              <a:spLocks noChangeArrowheads="1"/>
            </p:cNvSpPr>
            <p:nvPr/>
          </p:nvSpPr>
          <p:spPr bwMode="auto">
            <a:xfrm>
              <a:off x="3188496" y="4146911"/>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B</a:t>
              </a:r>
              <a:r>
                <a:rPr lang="en-US" b="1" baseline="-25000" dirty="0">
                  <a:latin typeface="Times New Roman" panose="02020603050405020304" pitchFamily="18" charset="0"/>
                  <a:cs typeface="Times New Roman" panose="02020603050405020304" pitchFamily="18" charset="0"/>
                </a:rPr>
                <a:t>3</a:t>
              </a:r>
              <a:endParaRPr lang="en-US" b="1" dirty="0">
                <a:latin typeface="Times New Roman" panose="02020603050405020304" pitchFamily="18" charset="0"/>
                <a:cs typeface="Times New Roman" panose="02020603050405020304" pitchFamily="18" charset="0"/>
              </a:endParaRPr>
            </a:p>
          </p:txBody>
        </p:sp>
      </p:grpSp>
      <p:sp>
        <p:nvSpPr>
          <p:cNvPr id="38" name="TextBox 40"/>
          <p:cNvSpPr txBox="1">
            <a:spLocks noChangeArrowheads="1"/>
          </p:cNvSpPr>
          <p:nvPr/>
        </p:nvSpPr>
        <p:spPr bwMode="auto">
          <a:xfrm>
            <a:off x="4255208" y="4425936"/>
            <a:ext cx="753536" cy="441352"/>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1-DIF</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#2</a:t>
            </a:r>
            <a:endParaRPr lang="en-US" sz="1200" b="1" baseline="-25000" dirty="0">
              <a:latin typeface="Times New Roman" panose="02020603050405020304" pitchFamily="18" charset="0"/>
              <a:cs typeface="Times New Roman" panose="02020603050405020304" pitchFamily="18" charset="0"/>
            </a:endParaRPr>
          </a:p>
        </p:txBody>
      </p:sp>
      <p:sp>
        <p:nvSpPr>
          <p:cNvPr id="39" name="TextBox 40"/>
          <p:cNvSpPr txBox="1">
            <a:spLocks noChangeArrowheads="1"/>
          </p:cNvSpPr>
          <p:nvPr/>
        </p:nvSpPr>
        <p:spPr bwMode="auto">
          <a:xfrm>
            <a:off x="4106496" y="3736923"/>
            <a:ext cx="753536" cy="267766"/>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2-DIF</a:t>
            </a:r>
            <a:endParaRPr lang="en-US" sz="1200" b="1" baseline="-25000" dirty="0">
              <a:latin typeface="Times New Roman" panose="02020603050405020304" pitchFamily="18" charset="0"/>
              <a:cs typeface="Times New Roman" panose="02020603050405020304" pitchFamily="18" charset="0"/>
            </a:endParaRPr>
          </a:p>
        </p:txBody>
      </p:sp>
      <p:sp>
        <p:nvSpPr>
          <p:cNvPr id="40" name="TextBox 40"/>
          <p:cNvSpPr txBox="1">
            <a:spLocks noChangeArrowheads="1"/>
          </p:cNvSpPr>
          <p:nvPr/>
        </p:nvSpPr>
        <p:spPr bwMode="auto">
          <a:xfrm>
            <a:off x="2048361" y="4948802"/>
            <a:ext cx="753536"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Sender</a:t>
            </a:r>
            <a:endParaRPr lang="en-US" sz="1300" b="1" baseline="-25000" dirty="0">
              <a:latin typeface="Times New Roman" panose="02020603050405020304" pitchFamily="18" charset="0"/>
              <a:cs typeface="Times New Roman" panose="02020603050405020304" pitchFamily="18" charset="0"/>
            </a:endParaRPr>
          </a:p>
        </p:txBody>
      </p:sp>
      <p:sp>
        <p:nvSpPr>
          <p:cNvPr id="41" name="TextBox 40"/>
          <p:cNvSpPr txBox="1">
            <a:spLocks noChangeArrowheads="1"/>
          </p:cNvSpPr>
          <p:nvPr/>
        </p:nvSpPr>
        <p:spPr bwMode="auto">
          <a:xfrm>
            <a:off x="3416513" y="4948802"/>
            <a:ext cx="753536"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Relay 1</a:t>
            </a:r>
            <a:endParaRPr lang="en-US" sz="1300" b="1" baseline="-25000" dirty="0">
              <a:latin typeface="Times New Roman" panose="02020603050405020304" pitchFamily="18" charset="0"/>
              <a:cs typeface="Times New Roman" panose="02020603050405020304" pitchFamily="18" charset="0"/>
            </a:endParaRPr>
          </a:p>
        </p:txBody>
      </p:sp>
      <p:sp>
        <p:nvSpPr>
          <p:cNvPr id="42" name="TextBox 40"/>
          <p:cNvSpPr txBox="1">
            <a:spLocks noChangeArrowheads="1"/>
          </p:cNvSpPr>
          <p:nvPr/>
        </p:nvSpPr>
        <p:spPr bwMode="auto">
          <a:xfrm>
            <a:off x="5760254" y="4948802"/>
            <a:ext cx="899978"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Receiver</a:t>
            </a:r>
            <a:endParaRPr lang="en-US" sz="1300" b="1" baseline="-25000" dirty="0">
              <a:latin typeface="Times New Roman" panose="02020603050405020304" pitchFamily="18" charset="0"/>
              <a:cs typeface="Times New Roman" panose="02020603050405020304" pitchFamily="18" charset="0"/>
            </a:endParaRPr>
          </a:p>
        </p:txBody>
      </p:sp>
      <p:sp>
        <p:nvSpPr>
          <p:cNvPr id="43" name="TextBox 40"/>
          <p:cNvSpPr txBox="1">
            <a:spLocks noChangeArrowheads="1"/>
          </p:cNvSpPr>
          <p:nvPr/>
        </p:nvSpPr>
        <p:spPr bwMode="auto">
          <a:xfrm>
            <a:off x="2527016" y="4427808"/>
            <a:ext cx="753536" cy="441352"/>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1-DIF</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#1</a:t>
            </a:r>
            <a:endParaRPr lang="en-US" sz="1200" b="1" baseline="-25000" dirty="0">
              <a:latin typeface="Times New Roman" panose="02020603050405020304" pitchFamily="18" charset="0"/>
              <a:cs typeface="Times New Roman" panose="02020603050405020304" pitchFamily="18" charset="0"/>
            </a:endParaRPr>
          </a:p>
        </p:txBody>
      </p:sp>
      <p:sp>
        <p:nvSpPr>
          <p:cNvPr id="44" name="TextBox 40"/>
          <p:cNvSpPr txBox="1">
            <a:spLocks noChangeArrowheads="1"/>
          </p:cNvSpPr>
          <p:nvPr/>
        </p:nvSpPr>
        <p:spPr bwMode="auto">
          <a:xfrm>
            <a:off x="4754568" y="4945305"/>
            <a:ext cx="753536"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Relay 2</a:t>
            </a:r>
            <a:endParaRPr lang="en-US" sz="1300" b="1" baseline="-25000" dirty="0">
              <a:latin typeface="Times New Roman" panose="02020603050405020304" pitchFamily="18" charset="0"/>
              <a:cs typeface="Times New Roman" panose="02020603050405020304" pitchFamily="18" charset="0"/>
            </a:endParaRPr>
          </a:p>
        </p:txBody>
      </p:sp>
      <p:grpSp>
        <p:nvGrpSpPr>
          <p:cNvPr id="45" name="Group 38"/>
          <p:cNvGrpSpPr>
            <a:grpSpLocks noChangeAspect="1"/>
          </p:cNvGrpSpPr>
          <p:nvPr/>
        </p:nvGrpSpPr>
        <p:grpSpPr bwMode="auto">
          <a:xfrm>
            <a:off x="5834688" y="4333079"/>
            <a:ext cx="753536" cy="503406"/>
            <a:chOff x="3470565" y="4114819"/>
            <a:chExt cx="502678" cy="355348"/>
          </a:xfrm>
          <a:noFill/>
        </p:grpSpPr>
        <p:sp>
          <p:nvSpPr>
            <p:cNvPr id="46" name="Oval 45"/>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47" name="TextBox 40"/>
            <p:cNvSpPr txBox="1">
              <a:spLocks noChangeArrowheads="1"/>
            </p:cNvSpPr>
            <p:nvPr/>
          </p:nvSpPr>
          <p:spPr bwMode="auto">
            <a:xfrm>
              <a:off x="3470565" y="4140740"/>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3</a:t>
              </a:r>
            </a:p>
          </p:txBody>
        </p:sp>
      </p:grpSp>
      <p:sp>
        <p:nvSpPr>
          <p:cNvPr id="48" name="Rounded Rectangle 47"/>
          <p:cNvSpPr/>
          <p:nvPr/>
        </p:nvSpPr>
        <p:spPr>
          <a:xfrm>
            <a:off x="2037289" y="2780928"/>
            <a:ext cx="4550936" cy="583034"/>
          </a:xfrm>
          <a:prstGeom prst="roundRect">
            <a:avLst/>
          </a:prstGeom>
          <a:solidFill>
            <a:srgbClr val="CBCBCB"/>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49" name="Group 38"/>
          <p:cNvGrpSpPr>
            <a:grpSpLocks noChangeAspect="1"/>
          </p:cNvGrpSpPr>
          <p:nvPr/>
        </p:nvGrpSpPr>
        <p:grpSpPr bwMode="auto">
          <a:xfrm>
            <a:off x="2067765" y="2815764"/>
            <a:ext cx="753536" cy="503406"/>
            <a:chOff x="3470565" y="4114819"/>
            <a:chExt cx="502678" cy="355348"/>
          </a:xfrm>
          <a:noFill/>
        </p:grpSpPr>
        <p:sp>
          <p:nvSpPr>
            <p:cNvPr id="50" name="Oval 49"/>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51" name="TextBox 40"/>
            <p:cNvSpPr txBox="1">
              <a:spLocks noChangeArrowheads="1"/>
            </p:cNvSpPr>
            <p:nvPr/>
          </p:nvSpPr>
          <p:spPr bwMode="auto">
            <a:xfrm>
              <a:off x="3470565" y="4146222"/>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C</a:t>
              </a:r>
              <a:r>
                <a:rPr lang="en-US" b="1" baseline="-25000" dirty="0">
                  <a:latin typeface="Times New Roman" panose="02020603050405020304" pitchFamily="18" charset="0"/>
                  <a:cs typeface="Times New Roman" panose="02020603050405020304" pitchFamily="18" charset="0"/>
                </a:rPr>
                <a:t>1</a:t>
              </a:r>
            </a:p>
          </p:txBody>
        </p:sp>
      </p:grpSp>
      <p:grpSp>
        <p:nvGrpSpPr>
          <p:cNvPr id="52" name="Group 38"/>
          <p:cNvGrpSpPr>
            <a:grpSpLocks noChangeAspect="1"/>
          </p:cNvGrpSpPr>
          <p:nvPr/>
        </p:nvGrpSpPr>
        <p:grpSpPr bwMode="auto">
          <a:xfrm>
            <a:off x="5805839" y="2821757"/>
            <a:ext cx="753536" cy="503406"/>
            <a:chOff x="3188496" y="4114819"/>
            <a:chExt cx="502678" cy="355348"/>
          </a:xfrm>
          <a:noFill/>
        </p:grpSpPr>
        <p:sp>
          <p:nvSpPr>
            <p:cNvPr id="53" name="Oval 52"/>
            <p:cNvSpPr>
              <a:spLocks noChangeAspect="1"/>
            </p:cNvSpPr>
            <p:nvPr/>
          </p:nvSpPr>
          <p:spPr>
            <a:xfrm>
              <a:off x="3245655" y="4114819"/>
              <a:ext cx="354588" cy="355348"/>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54" name="TextBox 40"/>
            <p:cNvSpPr txBox="1">
              <a:spLocks noChangeArrowheads="1"/>
            </p:cNvSpPr>
            <p:nvPr/>
          </p:nvSpPr>
          <p:spPr bwMode="auto">
            <a:xfrm>
              <a:off x="3188496" y="4141991"/>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C</a:t>
              </a:r>
              <a:r>
                <a:rPr lang="en-US" b="1" baseline="-25000" dirty="0">
                  <a:latin typeface="Times New Roman" panose="02020603050405020304" pitchFamily="18" charset="0"/>
                  <a:cs typeface="Times New Roman" panose="02020603050405020304" pitchFamily="18" charset="0"/>
                </a:rPr>
                <a:t>2</a:t>
              </a:r>
              <a:endParaRPr lang="en-US" b="1" dirty="0">
                <a:latin typeface="Times New Roman" panose="02020603050405020304" pitchFamily="18" charset="0"/>
                <a:cs typeface="Times New Roman" panose="02020603050405020304" pitchFamily="18" charset="0"/>
              </a:endParaRPr>
            </a:p>
          </p:txBody>
        </p:sp>
      </p:grpSp>
      <p:sp>
        <p:nvSpPr>
          <p:cNvPr id="55" name="TextBox 40"/>
          <p:cNvSpPr txBox="1">
            <a:spLocks noChangeArrowheads="1"/>
          </p:cNvSpPr>
          <p:nvPr/>
        </p:nvSpPr>
        <p:spPr bwMode="auto">
          <a:xfrm>
            <a:off x="4106496" y="2924944"/>
            <a:ext cx="753536" cy="267766"/>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3-DIF</a:t>
            </a:r>
            <a:endParaRPr lang="en-US" sz="1200" b="1" baseline="-25000" dirty="0">
              <a:latin typeface="Times New Roman" panose="02020603050405020304" pitchFamily="18" charset="0"/>
              <a:cs typeface="Times New Roman" panose="02020603050405020304" pitchFamily="18" charset="0"/>
            </a:endParaRPr>
          </a:p>
        </p:txBody>
      </p:sp>
      <p:sp>
        <p:nvSpPr>
          <p:cNvPr id="56" name="Freeform 55"/>
          <p:cNvSpPr/>
          <p:nvPr/>
        </p:nvSpPr>
        <p:spPr>
          <a:xfrm>
            <a:off x="2373850" y="2670331"/>
            <a:ext cx="3905152" cy="1949241"/>
          </a:xfrm>
          <a:custGeom>
            <a:avLst/>
            <a:gdLst>
              <a:gd name="connsiteX0" fmla="*/ 40749 w 3905152"/>
              <a:gd name="connsiteY0" fmla="*/ 0 h 1949241"/>
              <a:gd name="connsiteX1" fmla="*/ 33957 w 3905152"/>
              <a:gd name="connsiteY1" fmla="*/ 774263 h 1949241"/>
              <a:gd name="connsiteX2" fmla="*/ 13583 w 3905152"/>
              <a:gd name="connsiteY2" fmla="*/ 1025559 h 1949241"/>
              <a:gd name="connsiteX3" fmla="*/ 0 w 3905152"/>
              <a:gd name="connsiteY3" fmla="*/ 1127436 h 1949241"/>
              <a:gd name="connsiteX4" fmla="*/ 13583 w 3905152"/>
              <a:gd name="connsiteY4" fmla="*/ 1426274 h 1949241"/>
              <a:gd name="connsiteX5" fmla="*/ 20374 w 3905152"/>
              <a:gd name="connsiteY5" fmla="*/ 1487400 h 1949241"/>
              <a:gd name="connsiteX6" fmla="*/ 27166 w 3905152"/>
              <a:gd name="connsiteY6" fmla="*/ 1589277 h 1949241"/>
              <a:gd name="connsiteX7" fmla="*/ 33957 w 3905152"/>
              <a:gd name="connsiteY7" fmla="*/ 1725112 h 1949241"/>
              <a:gd name="connsiteX8" fmla="*/ 40749 w 3905152"/>
              <a:gd name="connsiteY8" fmla="*/ 1759071 h 1949241"/>
              <a:gd name="connsiteX9" fmla="*/ 54332 w 3905152"/>
              <a:gd name="connsiteY9" fmla="*/ 1799822 h 1949241"/>
              <a:gd name="connsiteX10" fmla="*/ 115456 w 3905152"/>
              <a:gd name="connsiteY10" fmla="*/ 1874532 h 1949241"/>
              <a:gd name="connsiteX11" fmla="*/ 135831 w 3905152"/>
              <a:gd name="connsiteY11" fmla="*/ 1888115 h 1949241"/>
              <a:gd name="connsiteX12" fmla="*/ 162997 w 3905152"/>
              <a:gd name="connsiteY12" fmla="*/ 1908490 h 1949241"/>
              <a:gd name="connsiteX13" fmla="*/ 183372 w 3905152"/>
              <a:gd name="connsiteY13" fmla="*/ 1915282 h 1949241"/>
              <a:gd name="connsiteX14" fmla="*/ 237704 w 3905152"/>
              <a:gd name="connsiteY14" fmla="*/ 1935658 h 1949241"/>
              <a:gd name="connsiteX15" fmla="*/ 298829 w 3905152"/>
              <a:gd name="connsiteY15" fmla="*/ 1949241 h 1949241"/>
              <a:gd name="connsiteX16" fmla="*/ 713114 w 3905152"/>
              <a:gd name="connsiteY16" fmla="*/ 1935658 h 1949241"/>
              <a:gd name="connsiteX17" fmla="*/ 869320 w 3905152"/>
              <a:gd name="connsiteY17" fmla="*/ 1922074 h 1949241"/>
              <a:gd name="connsiteX18" fmla="*/ 971194 w 3905152"/>
              <a:gd name="connsiteY18" fmla="*/ 1908490 h 1949241"/>
              <a:gd name="connsiteX19" fmla="*/ 998360 w 3905152"/>
              <a:gd name="connsiteY19" fmla="*/ 1901699 h 1949241"/>
              <a:gd name="connsiteX20" fmla="*/ 1025527 w 3905152"/>
              <a:gd name="connsiteY20" fmla="*/ 1881323 h 1949241"/>
              <a:gd name="connsiteX21" fmla="*/ 1045901 w 3905152"/>
              <a:gd name="connsiteY21" fmla="*/ 1867740 h 1949241"/>
              <a:gd name="connsiteX22" fmla="*/ 1086651 w 3905152"/>
              <a:gd name="connsiteY22" fmla="*/ 1820197 h 1949241"/>
              <a:gd name="connsiteX23" fmla="*/ 1100234 w 3905152"/>
              <a:gd name="connsiteY23" fmla="*/ 1799822 h 1949241"/>
              <a:gd name="connsiteX24" fmla="*/ 1140983 w 3905152"/>
              <a:gd name="connsiteY24" fmla="*/ 1745488 h 1949241"/>
              <a:gd name="connsiteX25" fmla="*/ 1168150 w 3905152"/>
              <a:gd name="connsiteY25" fmla="*/ 1697945 h 1949241"/>
              <a:gd name="connsiteX26" fmla="*/ 1181733 w 3905152"/>
              <a:gd name="connsiteY26" fmla="*/ 1650403 h 1949241"/>
              <a:gd name="connsiteX27" fmla="*/ 1195316 w 3905152"/>
              <a:gd name="connsiteY27" fmla="*/ 1623236 h 1949241"/>
              <a:gd name="connsiteX28" fmla="*/ 1208899 w 3905152"/>
              <a:gd name="connsiteY28" fmla="*/ 1562110 h 1949241"/>
              <a:gd name="connsiteX29" fmla="*/ 1215691 w 3905152"/>
              <a:gd name="connsiteY29" fmla="*/ 1541734 h 1949241"/>
              <a:gd name="connsiteX30" fmla="*/ 1229274 w 3905152"/>
              <a:gd name="connsiteY30" fmla="*/ 1521359 h 1949241"/>
              <a:gd name="connsiteX31" fmla="*/ 1236065 w 3905152"/>
              <a:gd name="connsiteY31" fmla="*/ 1500984 h 1949241"/>
              <a:gd name="connsiteX32" fmla="*/ 1249648 w 3905152"/>
              <a:gd name="connsiteY32" fmla="*/ 1453441 h 1949241"/>
              <a:gd name="connsiteX33" fmla="*/ 1263232 w 3905152"/>
              <a:gd name="connsiteY33" fmla="*/ 1433066 h 1949241"/>
              <a:gd name="connsiteX34" fmla="*/ 1310773 w 3905152"/>
              <a:gd name="connsiteY34" fmla="*/ 1378732 h 1949241"/>
              <a:gd name="connsiteX35" fmla="*/ 1331147 w 3905152"/>
              <a:gd name="connsiteY35" fmla="*/ 1365148 h 1949241"/>
              <a:gd name="connsiteX36" fmla="*/ 1351522 w 3905152"/>
              <a:gd name="connsiteY36" fmla="*/ 1344773 h 1949241"/>
              <a:gd name="connsiteX37" fmla="*/ 1412646 w 3905152"/>
              <a:gd name="connsiteY37" fmla="*/ 1310814 h 1949241"/>
              <a:gd name="connsiteX38" fmla="*/ 1473770 w 3905152"/>
              <a:gd name="connsiteY38" fmla="*/ 1337981 h 1949241"/>
              <a:gd name="connsiteX39" fmla="*/ 1514520 w 3905152"/>
              <a:gd name="connsiteY39" fmla="*/ 1378732 h 1949241"/>
              <a:gd name="connsiteX40" fmla="*/ 1534894 w 3905152"/>
              <a:gd name="connsiteY40" fmla="*/ 1419482 h 1949241"/>
              <a:gd name="connsiteX41" fmla="*/ 1548477 w 3905152"/>
              <a:gd name="connsiteY41" fmla="*/ 1460233 h 1949241"/>
              <a:gd name="connsiteX42" fmla="*/ 1555269 w 3905152"/>
              <a:gd name="connsiteY42" fmla="*/ 1480608 h 1949241"/>
              <a:gd name="connsiteX43" fmla="*/ 1562061 w 3905152"/>
              <a:gd name="connsiteY43" fmla="*/ 1500984 h 1949241"/>
              <a:gd name="connsiteX44" fmla="*/ 1575644 w 3905152"/>
              <a:gd name="connsiteY44" fmla="*/ 1521359 h 1949241"/>
              <a:gd name="connsiteX45" fmla="*/ 1596018 w 3905152"/>
              <a:gd name="connsiteY45" fmla="*/ 1602860 h 1949241"/>
              <a:gd name="connsiteX46" fmla="*/ 1616393 w 3905152"/>
              <a:gd name="connsiteY46" fmla="*/ 1677570 h 1949241"/>
              <a:gd name="connsiteX47" fmla="*/ 1629976 w 3905152"/>
              <a:gd name="connsiteY47" fmla="*/ 1704737 h 1949241"/>
              <a:gd name="connsiteX48" fmla="*/ 1636768 w 3905152"/>
              <a:gd name="connsiteY48" fmla="*/ 1725112 h 1949241"/>
              <a:gd name="connsiteX49" fmla="*/ 1650351 w 3905152"/>
              <a:gd name="connsiteY49" fmla="*/ 1745488 h 1949241"/>
              <a:gd name="connsiteX50" fmla="*/ 1663934 w 3905152"/>
              <a:gd name="connsiteY50" fmla="*/ 1786238 h 1949241"/>
              <a:gd name="connsiteX51" fmla="*/ 1670726 w 3905152"/>
              <a:gd name="connsiteY51" fmla="*/ 1806614 h 1949241"/>
              <a:gd name="connsiteX52" fmla="*/ 1691100 w 3905152"/>
              <a:gd name="connsiteY52" fmla="*/ 1826989 h 1949241"/>
              <a:gd name="connsiteX53" fmla="*/ 1704684 w 3905152"/>
              <a:gd name="connsiteY53" fmla="*/ 1847364 h 1949241"/>
              <a:gd name="connsiteX54" fmla="*/ 1772599 w 3905152"/>
              <a:gd name="connsiteY54" fmla="*/ 1874532 h 1949241"/>
              <a:gd name="connsiteX55" fmla="*/ 1792974 w 3905152"/>
              <a:gd name="connsiteY55" fmla="*/ 1881323 h 1949241"/>
              <a:gd name="connsiteX56" fmla="*/ 1833723 w 3905152"/>
              <a:gd name="connsiteY56" fmla="*/ 1888115 h 1949241"/>
              <a:gd name="connsiteX57" fmla="*/ 1854098 w 3905152"/>
              <a:gd name="connsiteY57" fmla="*/ 1894907 h 1949241"/>
              <a:gd name="connsiteX58" fmla="*/ 1908431 w 3905152"/>
              <a:gd name="connsiteY58" fmla="*/ 1901699 h 1949241"/>
              <a:gd name="connsiteX59" fmla="*/ 1928805 w 3905152"/>
              <a:gd name="connsiteY59" fmla="*/ 1908490 h 1949241"/>
              <a:gd name="connsiteX60" fmla="*/ 2071428 w 3905152"/>
              <a:gd name="connsiteY60" fmla="*/ 1922074 h 1949241"/>
              <a:gd name="connsiteX61" fmla="*/ 2635129 w 3905152"/>
              <a:gd name="connsiteY61" fmla="*/ 1908490 h 1949241"/>
              <a:gd name="connsiteX62" fmla="*/ 2798126 w 3905152"/>
              <a:gd name="connsiteY62" fmla="*/ 1915282 h 1949241"/>
              <a:gd name="connsiteX63" fmla="*/ 2940749 w 3905152"/>
              <a:gd name="connsiteY63" fmla="*/ 1928866 h 1949241"/>
              <a:gd name="connsiteX64" fmla="*/ 3388993 w 3905152"/>
              <a:gd name="connsiteY64" fmla="*/ 1915282 h 1949241"/>
              <a:gd name="connsiteX65" fmla="*/ 3484075 w 3905152"/>
              <a:gd name="connsiteY65" fmla="*/ 1908490 h 1949241"/>
              <a:gd name="connsiteX66" fmla="*/ 3551991 w 3905152"/>
              <a:gd name="connsiteY66" fmla="*/ 1894907 h 1949241"/>
              <a:gd name="connsiteX67" fmla="*/ 3592740 w 3905152"/>
              <a:gd name="connsiteY67" fmla="*/ 1881323 h 1949241"/>
              <a:gd name="connsiteX68" fmla="*/ 3613115 w 3905152"/>
              <a:gd name="connsiteY68" fmla="*/ 1874532 h 1949241"/>
              <a:gd name="connsiteX69" fmla="*/ 3674239 w 3905152"/>
              <a:gd name="connsiteY69" fmla="*/ 1826989 h 1949241"/>
              <a:gd name="connsiteX70" fmla="*/ 3708197 w 3905152"/>
              <a:gd name="connsiteY70" fmla="*/ 1799822 h 1949241"/>
              <a:gd name="connsiteX71" fmla="*/ 3755738 w 3905152"/>
              <a:gd name="connsiteY71" fmla="*/ 1745488 h 1949241"/>
              <a:gd name="connsiteX72" fmla="*/ 3816862 w 3905152"/>
              <a:gd name="connsiteY72" fmla="*/ 1650403 h 1949241"/>
              <a:gd name="connsiteX73" fmla="*/ 3837237 w 3905152"/>
              <a:gd name="connsiteY73" fmla="*/ 1623236 h 1949241"/>
              <a:gd name="connsiteX74" fmla="*/ 3844028 w 3905152"/>
              <a:gd name="connsiteY74" fmla="*/ 1602860 h 1949241"/>
              <a:gd name="connsiteX75" fmla="*/ 3850820 w 3905152"/>
              <a:gd name="connsiteY75" fmla="*/ 1575693 h 1949241"/>
              <a:gd name="connsiteX76" fmla="*/ 3864403 w 3905152"/>
              <a:gd name="connsiteY76" fmla="*/ 1555318 h 1949241"/>
              <a:gd name="connsiteX77" fmla="*/ 3884778 w 3905152"/>
              <a:gd name="connsiteY77" fmla="*/ 1500984 h 1949241"/>
              <a:gd name="connsiteX78" fmla="*/ 3898361 w 3905152"/>
              <a:gd name="connsiteY78" fmla="*/ 1433066 h 1949241"/>
              <a:gd name="connsiteX79" fmla="*/ 3905152 w 3905152"/>
              <a:gd name="connsiteY79" fmla="*/ 1337981 h 1949241"/>
              <a:gd name="connsiteX80" fmla="*/ 3898361 w 3905152"/>
              <a:gd name="connsiteY80" fmla="*/ 1283647 h 1949241"/>
              <a:gd name="connsiteX81" fmla="*/ 3891569 w 3905152"/>
              <a:gd name="connsiteY81" fmla="*/ 1059518 h 1949241"/>
              <a:gd name="connsiteX82" fmla="*/ 3891569 w 3905152"/>
              <a:gd name="connsiteY82" fmla="*/ 455050 h 1949241"/>
              <a:gd name="connsiteX83" fmla="*/ 3884778 w 3905152"/>
              <a:gd name="connsiteY83" fmla="*/ 298839 h 1949241"/>
              <a:gd name="connsiteX84" fmla="*/ 3877986 w 3905152"/>
              <a:gd name="connsiteY84" fmla="*/ 258088 h 1949241"/>
              <a:gd name="connsiteX85" fmla="*/ 3864403 w 3905152"/>
              <a:gd name="connsiteY85" fmla="*/ 217337 h 1949241"/>
              <a:gd name="connsiteX86" fmla="*/ 3857611 w 3905152"/>
              <a:gd name="connsiteY86" fmla="*/ 196962 h 1949241"/>
              <a:gd name="connsiteX87" fmla="*/ 3837237 w 3905152"/>
              <a:gd name="connsiteY87" fmla="*/ 81502 h 1949241"/>
              <a:gd name="connsiteX88" fmla="*/ 3830445 w 3905152"/>
              <a:gd name="connsiteY88" fmla="*/ 27167 h 19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905152" h="1949241">
                <a:moveTo>
                  <a:pt x="40749" y="0"/>
                </a:moveTo>
                <a:cubicBezTo>
                  <a:pt x="38485" y="258088"/>
                  <a:pt x="37927" y="516196"/>
                  <a:pt x="33957" y="774263"/>
                </a:cubicBezTo>
                <a:cubicBezTo>
                  <a:pt x="33288" y="817770"/>
                  <a:pt x="18632" y="995266"/>
                  <a:pt x="13583" y="1025559"/>
                </a:cubicBezTo>
                <a:cubicBezTo>
                  <a:pt x="3421" y="1086532"/>
                  <a:pt x="8312" y="1052623"/>
                  <a:pt x="0" y="1127436"/>
                </a:cubicBezTo>
                <a:cubicBezTo>
                  <a:pt x="4528" y="1227049"/>
                  <a:pt x="2573" y="1327168"/>
                  <a:pt x="13583" y="1426274"/>
                </a:cubicBezTo>
                <a:cubicBezTo>
                  <a:pt x="15847" y="1446649"/>
                  <a:pt x="18672" y="1466970"/>
                  <a:pt x="20374" y="1487400"/>
                </a:cubicBezTo>
                <a:cubicBezTo>
                  <a:pt x="23200" y="1521317"/>
                  <a:pt x="25224" y="1555298"/>
                  <a:pt x="27166" y="1589277"/>
                </a:cubicBezTo>
                <a:cubicBezTo>
                  <a:pt x="29752" y="1634538"/>
                  <a:pt x="30342" y="1679921"/>
                  <a:pt x="33957" y="1725112"/>
                </a:cubicBezTo>
                <a:cubicBezTo>
                  <a:pt x="34878" y="1736619"/>
                  <a:pt x="37712" y="1747934"/>
                  <a:pt x="40749" y="1759071"/>
                </a:cubicBezTo>
                <a:cubicBezTo>
                  <a:pt x="44516" y="1772885"/>
                  <a:pt x="45741" y="1788367"/>
                  <a:pt x="54332" y="1799822"/>
                </a:cubicBezTo>
                <a:cubicBezTo>
                  <a:pt x="72249" y="1823712"/>
                  <a:pt x="91207" y="1854323"/>
                  <a:pt x="115456" y="1874532"/>
                </a:cubicBezTo>
                <a:cubicBezTo>
                  <a:pt x="121726" y="1879758"/>
                  <a:pt x="129189" y="1883371"/>
                  <a:pt x="135831" y="1888115"/>
                </a:cubicBezTo>
                <a:cubicBezTo>
                  <a:pt x="145042" y="1894694"/>
                  <a:pt x="153169" y="1902874"/>
                  <a:pt x="162997" y="1908490"/>
                </a:cubicBezTo>
                <a:cubicBezTo>
                  <a:pt x="169213" y="1912042"/>
                  <a:pt x="176669" y="1912768"/>
                  <a:pt x="183372" y="1915282"/>
                </a:cubicBezTo>
                <a:cubicBezTo>
                  <a:pt x="206320" y="1923888"/>
                  <a:pt x="216132" y="1929495"/>
                  <a:pt x="237704" y="1935658"/>
                </a:cubicBezTo>
                <a:cubicBezTo>
                  <a:pt x="260070" y="1942048"/>
                  <a:pt x="275504" y="1944576"/>
                  <a:pt x="298829" y="1949241"/>
                </a:cubicBezTo>
                <a:cubicBezTo>
                  <a:pt x="540931" y="1944090"/>
                  <a:pt x="544381" y="1949339"/>
                  <a:pt x="713114" y="1935658"/>
                </a:cubicBezTo>
                <a:cubicBezTo>
                  <a:pt x="765208" y="1931434"/>
                  <a:pt x="817375" y="1927846"/>
                  <a:pt x="869320" y="1922074"/>
                </a:cubicBezTo>
                <a:cubicBezTo>
                  <a:pt x="910103" y="1917542"/>
                  <a:pt x="933080" y="1916113"/>
                  <a:pt x="971194" y="1908490"/>
                </a:cubicBezTo>
                <a:cubicBezTo>
                  <a:pt x="980347" y="1906659"/>
                  <a:pt x="989305" y="1903963"/>
                  <a:pt x="998360" y="1901699"/>
                </a:cubicBezTo>
                <a:cubicBezTo>
                  <a:pt x="1007416" y="1894907"/>
                  <a:pt x="1016316" y="1887903"/>
                  <a:pt x="1025527" y="1881323"/>
                </a:cubicBezTo>
                <a:cubicBezTo>
                  <a:pt x="1032169" y="1876579"/>
                  <a:pt x="1039631" y="1872965"/>
                  <a:pt x="1045901" y="1867740"/>
                </a:cubicBezTo>
                <a:cubicBezTo>
                  <a:pt x="1063323" y="1853221"/>
                  <a:pt x="1073426" y="1838712"/>
                  <a:pt x="1086651" y="1820197"/>
                </a:cubicBezTo>
                <a:cubicBezTo>
                  <a:pt x="1091395" y="1813555"/>
                  <a:pt x="1095433" y="1806423"/>
                  <a:pt x="1100234" y="1799822"/>
                </a:cubicBezTo>
                <a:cubicBezTo>
                  <a:pt x="1113549" y="1781513"/>
                  <a:pt x="1140983" y="1745488"/>
                  <a:pt x="1140983" y="1745488"/>
                </a:cubicBezTo>
                <a:cubicBezTo>
                  <a:pt x="1156557" y="1698767"/>
                  <a:pt x="1135255" y="1755514"/>
                  <a:pt x="1168150" y="1697945"/>
                </a:cubicBezTo>
                <a:cubicBezTo>
                  <a:pt x="1174117" y="1687502"/>
                  <a:pt x="1178127" y="1660019"/>
                  <a:pt x="1181733" y="1650403"/>
                </a:cubicBezTo>
                <a:cubicBezTo>
                  <a:pt x="1185288" y="1640923"/>
                  <a:pt x="1190788" y="1632292"/>
                  <a:pt x="1195316" y="1623236"/>
                </a:cubicBezTo>
                <a:cubicBezTo>
                  <a:pt x="1199986" y="1599885"/>
                  <a:pt x="1202503" y="1584497"/>
                  <a:pt x="1208899" y="1562110"/>
                </a:cubicBezTo>
                <a:cubicBezTo>
                  <a:pt x="1210866" y="1555226"/>
                  <a:pt x="1212489" y="1548138"/>
                  <a:pt x="1215691" y="1541734"/>
                </a:cubicBezTo>
                <a:cubicBezTo>
                  <a:pt x="1219341" y="1534433"/>
                  <a:pt x="1224746" y="1528151"/>
                  <a:pt x="1229274" y="1521359"/>
                </a:cubicBezTo>
                <a:cubicBezTo>
                  <a:pt x="1231538" y="1514567"/>
                  <a:pt x="1234098" y="1507868"/>
                  <a:pt x="1236065" y="1500984"/>
                </a:cubicBezTo>
                <a:cubicBezTo>
                  <a:pt x="1238964" y="1490839"/>
                  <a:pt x="1244224" y="1464290"/>
                  <a:pt x="1249648" y="1453441"/>
                </a:cubicBezTo>
                <a:cubicBezTo>
                  <a:pt x="1253298" y="1446140"/>
                  <a:pt x="1258488" y="1439708"/>
                  <a:pt x="1263232" y="1433066"/>
                </a:cubicBezTo>
                <a:cubicBezTo>
                  <a:pt x="1279668" y="1410055"/>
                  <a:pt x="1288751" y="1397609"/>
                  <a:pt x="1310773" y="1378732"/>
                </a:cubicBezTo>
                <a:cubicBezTo>
                  <a:pt x="1316970" y="1373420"/>
                  <a:pt x="1324877" y="1370374"/>
                  <a:pt x="1331147" y="1365148"/>
                </a:cubicBezTo>
                <a:cubicBezTo>
                  <a:pt x="1338526" y="1358999"/>
                  <a:pt x="1343940" y="1350670"/>
                  <a:pt x="1351522" y="1344773"/>
                </a:cubicBezTo>
                <a:cubicBezTo>
                  <a:pt x="1386552" y="1317527"/>
                  <a:pt x="1381904" y="1321062"/>
                  <a:pt x="1412646" y="1310814"/>
                </a:cubicBezTo>
                <a:cubicBezTo>
                  <a:pt x="1438487" y="1319428"/>
                  <a:pt x="1454396" y="1320759"/>
                  <a:pt x="1473770" y="1337981"/>
                </a:cubicBezTo>
                <a:cubicBezTo>
                  <a:pt x="1488128" y="1350744"/>
                  <a:pt x="1514520" y="1378732"/>
                  <a:pt x="1514520" y="1378732"/>
                </a:cubicBezTo>
                <a:cubicBezTo>
                  <a:pt x="1539285" y="1453034"/>
                  <a:pt x="1499789" y="1340493"/>
                  <a:pt x="1534894" y="1419482"/>
                </a:cubicBezTo>
                <a:cubicBezTo>
                  <a:pt x="1540709" y="1432566"/>
                  <a:pt x="1543949" y="1446649"/>
                  <a:pt x="1548477" y="1460233"/>
                </a:cubicBezTo>
                <a:lnTo>
                  <a:pt x="1555269" y="1480608"/>
                </a:lnTo>
                <a:cubicBezTo>
                  <a:pt x="1557533" y="1487400"/>
                  <a:pt x="1558090" y="1495027"/>
                  <a:pt x="1562061" y="1500984"/>
                </a:cubicBezTo>
                <a:lnTo>
                  <a:pt x="1575644" y="1521359"/>
                </a:lnTo>
                <a:cubicBezTo>
                  <a:pt x="1593410" y="1627968"/>
                  <a:pt x="1569116" y="1495256"/>
                  <a:pt x="1596018" y="1602860"/>
                </a:cubicBezTo>
                <a:cubicBezTo>
                  <a:pt x="1598092" y="1611156"/>
                  <a:pt x="1608778" y="1659802"/>
                  <a:pt x="1616393" y="1677570"/>
                </a:cubicBezTo>
                <a:cubicBezTo>
                  <a:pt x="1620381" y="1686876"/>
                  <a:pt x="1625988" y="1695431"/>
                  <a:pt x="1629976" y="1704737"/>
                </a:cubicBezTo>
                <a:cubicBezTo>
                  <a:pt x="1632796" y="1711317"/>
                  <a:pt x="1633566" y="1718709"/>
                  <a:pt x="1636768" y="1725112"/>
                </a:cubicBezTo>
                <a:cubicBezTo>
                  <a:pt x="1640418" y="1732413"/>
                  <a:pt x="1647036" y="1738029"/>
                  <a:pt x="1650351" y="1745488"/>
                </a:cubicBezTo>
                <a:cubicBezTo>
                  <a:pt x="1656166" y="1758572"/>
                  <a:pt x="1659406" y="1772655"/>
                  <a:pt x="1663934" y="1786238"/>
                </a:cubicBezTo>
                <a:cubicBezTo>
                  <a:pt x="1666198" y="1793030"/>
                  <a:pt x="1665664" y="1801551"/>
                  <a:pt x="1670726" y="1806614"/>
                </a:cubicBezTo>
                <a:cubicBezTo>
                  <a:pt x="1677517" y="1813406"/>
                  <a:pt x="1684951" y="1819610"/>
                  <a:pt x="1691100" y="1826989"/>
                </a:cubicBezTo>
                <a:cubicBezTo>
                  <a:pt x="1696326" y="1833260"/>
                  <a:pt x="1697633" y="1843251"/>
                  <a:pt x="1704684" y="1847364"/>
                </a:cubicBezTo>
                <a:cubicBezTo>
                  <a:pt x="1725745" y="1859650"/>
                  <a:pt x="1749468" y="1866822"/>
                  <a:pt x="1772599" y="1874532"/>
                </a:cubicBezTo>
                <a:cubicBezTo>
                  <a:pt x="1779391" y="1876796"/>
                  <a:pt x="1785985" y="1879770"/>
                  <a:pt x="1792974" y="1881323"/>
                </a:cubicBezTo>
                <a:cubicBezTo>
                  <a:pt x="1806416" y="1884310"/>
                  <a:pt x="1820281" y="1885128"/>
                  <a:pt x="1833723" y="1888115"/>
                </a:cubicBezTo>
                <a:cubicBezTo>
                  <a:pt x="1840712" y="1889668"/>
                  <a:pt x="1847054" y="1893626"/>
                  <a:pt x="1854098" y="1894907"/>
                </a:cubicBezTo>
                <a:cubicBezTo>
                  <a:pt x="1872056" y="1898172"/>
                  <a:pt x="1890320" y="1899435"/>
                  <a:pt x="1908431" y="1901699"/>
                </a:cubicBezTo>
                <a:cubicBezTo>
                  <a:pt x="1915222" y="1903963"/>
                  <a:pt x="1921762" y="1907209"/>
                  <a:pt x="1928805" y="1908490"/>
                </a:cubicBezTo>
                <a:cubicBezTo>
                  <a:pt x="1967135" y="1915459"/>
                  <a:pt x="2038185" y="1919517"/>
                  <a:pt x="2071428" y="1922074"/>
                </a:cubicBezTo>
                <a:cubicBezTo>
                  <a:pt x="2303015" y="1909884"/>
                  <a:pt x="2299226" y="1908490"/>
                  <a:pt x="2635129" y="1908490"/>
                </a:cubicBezTo>
                <a:cubicBezTo>
                  <a:pt x="2689508" y="1908490"/>
                  <a:pt x="2743826" y="1912347"/>
                  <a:pt x="2798126" y="1915282"/>
                </a:cubicBezTo>
                <a:cubicBezTo>
                  <a:pt x="2870290" y="1919183"/>
                  <a:pt x="2878352" y="1921066"/>
                  <a:pt x="2940749" y="1928866"/>
                </a:cubicBezTo>
                <a:cubicBezTo>
                  <a:pt x="3122265" y="1924644"/>
                  <a:pt x="3222551" y="1924279"/>
                  <a:pt x="3388993" y="1915282"/>
                </a:cubicBezTo>
                <a:cubicBezTo>
                  <a:pt x="3420721" y="1913567"/>
                  <a:pt x="3452381" y="1910754"/>
                  <a:pt x="3484075" y="1908490"/>
                </a:cubicBezTo>
                <a:cubicBezTo>
                  <a:pt x="3511613" y="1903901"/>
                  <a:pt x="3526661" y="1902506"/>
                  <a:pt x="3551991" y="1894907"/>
                </a:cubicBezTo>
                <a:cubicBezTo>
                  <a:pt x="3565705" y="1890793"/>
                  <a:pt x="3579157" y="1885851"/>
                  <a:pt x="3592740" y="1881323"/>
                </a:cubicBezTo>
                <a:lnTo>
                  <a:pt x="3613115" y="1874532"/>
                </a:lnTo>
                <a:lnTo>
                  <a:pt x="3674239" y="1826989"/>
                </a:lnTo>
                <a:cubicBezTo>
                  <a:pt x="3685637" y="1818033"/>
                  <a:pt x="3699500" y="1811419"/>
                  <a:pt x="3708197" y="1799822"/>
                </a:cubicBezTo>
                <a:cubicBezTo>
                  <a:pt x="3759568" y="1731323"/>
                  <a:pt x="3694190" y="1815830"/>
                  <a:pt x="3755738" y="1745488"/>
                </a:cubicBezTo>
                <a:cubicBezTo>
                  <a:pt x="3790673" y="1705561"/>
                  <a:pt x="3773271" y="1708525"/>
                  <a:pt x="3816862" y="1650403"/>
                </a:cubicBezTo>
                <a:lnTo>
                  <a:pt x="3837237" y="1623236"/>
                </a:lnTo>
                <a:cubicBezTo>
                  <a:pt x="3839501" y="1616444"/>
                  <a:pt x="3842061" y="1609744"/>
                  <a:pt x="3844028" y="1602860"/>
                </a:cubicBezTo>
                <a:cubicBezTo>
                  <a:pt x="3846592" y="1593885"/>
                  <a:pt x="3847143" y="1584273"/>
                  <a:pt x="3850820" y="1575693"/>
                </a:cubicBezTo>
                <a:cubicBezTo>
                  <a:pt x="3854035" y="1568190"/>
                  <a:pt x="3860753" y="1562619"/>
                  <a:pt x="3864403" y="1555318"/>
                </a:cubicBezTo>
                <a:cubicBezTo>
                  <a:pt x="3866801" y="1550522"/>
                  <a:pt x="3882260" y="1511897"/>
                  <a:pt x="3884778" y="1500984"/>
                </a:cubicBezTo>
                <a:cubicBezTo>
                  <a:pt x="3889969" y="1478488"/>
                  <a:pt x="3898361" y="1433066"/>
                  <a:pt x="3898361" y="1433066"/>
                </a:cubicBezTo>
                <a:cubicBezTo>
                  <a:pt x="3900625" y="1401371"/>
                  <a:pt x="3905152" y="1369757"/>
                  <a:pt x="3905152" y="1337981"/>
                </a:cubicBezTo>
                <a:cubicBezTo>
                  <a:pt x="3905152" y="1319729"/>
                  <a:pt x="3899250" y="1301878"/>
                  <a:pt x="3898361" y="1283647"/>
                </a:cubicBezTo>
                <a:cubicBezTo>
                  <a:pt x="3894719" y="1208992"/>
                  <a:pt x="3893833" y="1134228"/>
                  <a:pt x="3891569" y="1059518"/>
                </a:cubicBezTo>
                <a:cubicBezTo>
                  <a:pt x="3904901" y="779554"/>
                  <a:pt x="3901595" y="911263"/>
                  <a:pt x="3891569" y="455050"/>
                </a:cubicBezTo>
                <a:cubicBezTo>
                  <a:pt x="3890424" y="402943"/>
                  <a:pt x="3888364" y="350835"/>
                  <a:pt x="3884778" y="298839"/>
                </a:cubicBezTo>
                <a:cubicBezTo>
                  <a:pt x="3883831" y="285101"/>
                  <a:pt x="3881326" y="271448"/>
                  <a:pt x="3877986" y="258088"/>
                </a:cubicBezTo>
                <a:cubicBezTo>
                  <a:pt x="3874513" y="244197"/>
                  <a:pt x="3868931" y="230921"/>
                  <a:pt x="3864403" y="217337"/>
                </a:cubicBezTo>
                <a:cubicBezTo>
                  <a:pt x="3862139" y="210545"/>
                  <a:pt x="3859015" y="203982"/>
                  <a:pt x="3857611" y="196962"/>
                </a:cubicBezTo>
                <a:cubicBezTo>
                  <a:pt x="3836050" y="89152"/>
                  <a:pt x="3850648" y="168676"/>
                  <a:pt x="3837237" y="81502"/>
                </a:cubicBezTo>
                <a:cubicBezTo>
                  <a:pt x="3829701" y="32513"/>
                  <a:pt x="3830445" y="55762"/>
                  <a:pt x="3830445" y="27167"/>
                </a:cubicBezTo>
              </a:path>
            </a:pathLst>
          </a:custGeom>
          <a:ln w="41275">
            <a:solidFill>
              <a:srgbClr val="008000"/>
            </a:solidFill>
            <a:headEnd type="none"/>
            <a:tailEnd type="triangle"/>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0022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1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19256" cy="1143000"/>
          </a:xfrm>
        </p:spPr>
        <p:txBody>
          <a:bodyPr/>
          <a:lstStyle/>
          <a:p>
            <a:r>
              <a:rPr lang="en-US" dirty="0"/>
              <a:t>… to the Internet</a:t>
            </a:r>
          </a:p>
        </p:txBody>
      </p:sp>
      <p:sp>
        <p:nvSpPr>
          <p:cNvPr id="3" name="Content Placeholder 2"/>
          <p:cNvSpPr>
            <a:spLocks noGrp="1"/>
          </p:cNvSpPr>
          <p:nvPr>
            <p:ph idx="1"/>
          </p:nvPr>
        </p:nvSpPr>
        <p:spPr>
          <a:xfrm>
            <a:off x="467544" y="5661248"/>
            <a:ext cx="8219256" cy="936104"/>
          </a:xfrm>
        </p:spPr>
        <p:txBody>
          <a:bodyPr/>
          <a:lstStyle/>
          <a:p>
            <a:r>
              <a:rPr lang="en-US" dirty="0"/>
              <a:t>How fast can we send?</a:t>
            </a:r>
          </a:p>
          <a:p>
            <a:pPr lvl="1"/>
            <a:r>
              <a:rPr lang="en-US" dirty="0"/>
              <a:t>Who’s deciding what, what are the interfaces?</a:t>
            </a:r>
          </a:p>
        </p:txBody>
      </p:sp>
      <p:sp>
        <p:nvSpPr>
          <p:cNvPr id="4" name="Rounded Rectangle 3"/>
          <p:cNvSpPr/>
          <p:nvPr/>
        </p:nvSpPr>
        <p:spPr>
          <a:xfrm>
            <a:off x="4644008" y="4153447"/>
            <a:ext cx="936104" cy="826224"/>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5" name="Rounded Rectangle 4"/>
          <p:cNvSpPr/>
          <p:nvPr/>
        </p:nvSpPr>
        <p:spPr>
          <a:xfrm>
            <a:off x="1959976" y="2132856"/>
            <a:ext cx="900000" cy="2846166"/>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6" name="Rounded Rectangle 5"/>
          <p:cNvSpPr/>
          <p:nvPr/>
        </p:nvSpPr>
        <p:spPr>
          <a:xfrm>
            <a:off x="3130749" y="3433367"/>
            <a:ext cx="1332000" cy="1545655"/>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7" name="Rounded Rectangle 6"/>
          <p:cNvSpPr/>
          <p:nvPr/>
        </p:nvSpPr>
        <p:spPr>
          <a:xfrm>
            <a:off x="5760232" y="2137222"/>
            <a:ext cx="900000" cy="2849077"/>
          </a:xfrm>
          <a:prstGeom prst="round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sp>
        <p:nvSpPr>
          <p:cNvPr id="8" name="Rounded Rectangle 7"/>
          <p:cNvSpPr/>
          <p:nvPr/>
        </p:nvSpPr>
        <p:spPr>
          <a:xfrm>
            <a:off x="2043009" y="4297493"/>
            <a:ext cx="1716125" cy="583034"/>
          </a:xfrm>
          <a:prstGeom prst="roundRect">
            <a:avLst/>
          </a:prstGeom>
          <a:solidFill>
            <a:srgbClr val="E6E6E6"/>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9" name="Group 38"/>
          <p:cNvGrpSpPr>
            <a:grpSpLocks noChangeAspect="1"/>
          </p:cNvGrpSpPr>
          <p:nvPr/>
        </p:nvGrpSpPr>
        <p:grpSpPr bwMode="auto">
          <a:xfrm>
            <a:off x="2065144" y="4334980"/>
            <a:ext cx="753536" cy="503406"/>
            <a:chOff x="3470565" y="4114819"/>
            <a:chExt cx="502678" cy="355348"/>
          </a:xfrm>
          <a:noFill/>
        </p:grpSpPr>
        <p:sp>
          <p:nvSpPr>
            <p:cNvPr id="10" name="Oval 9"/>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1" name="TextBox 40"/>
            <p:cNvSpPr txBox="1">
              <a:spLocks noChangeArrowheads="1"/>
            </p:cNvSpPr>
            <p:nvPr/>
          </p:nvSpPr>
          <p:spPr bwMode="auto">
            <a:xfrm>
              <a:off x="3470565" y="4140740"/>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1</a:t>
              </a:r>
            </a:p>
          </p:txBody>
        </p:sp>
      </p:grpSp>
      <p:grpSp>
        <p:nvGrpSpPr>
          <p:cNvPr id="12" name="Group 38"/>
          <p:cNvGrpSpPr>
            <a:grpSpLocks noChangeAspect="1"/>
          </p:cNvGrpSpPr>
          <p:nvPr/>
        </p:nvGrpSpPr>
        <p:grpSpPr bwMode="auto">
          <a:xfrm>
            <a:off x="3077607" y="4340973"/>
            <a:ext cx="753536" cy="503406"/>
            <a:chOff x="3470565" y="4114819"/>
            <a:chExt cx="502678" cy="355348"/>
          </a:xfrm>
          <a:noFill/>
        </p:grpSpPr>
        <p:sp>
          <p:nvSpPr>
            <p:cNvPr id="13" name="Oval 12"/>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4" name="TextBox 40"/>
            <p:cNvSpPr txBox="1">
              <a:spLocks noChangeArrowheads="1"/>
            </p:cNvSpPr>
            <p:nvPr/>
          </p:nvSpPr>
          <p:spPr bwMode="auto">
            <a:xfrm>
              <a:off x="3470565" y="4140740"/>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2</a:t>
              </a:r>
            </a:p>
          </p:txBody>
        </p:sp>
      </p:grpSp>
      <p:grpSp>
        <p:nvGrpSpPr>
          <p:cNvPr id="15" name="Group 38"/>
          <p:cNvGrpSpPr>
            <a:grpSpLocks noChangeAspect="1"/>
          </p:cNvGrpSpPr>
          <p:nvPr/>
        </p:nvGrpSpPr>
        <p:grpSpPr bwMode="auto">
          <a:xfrm>
            <a:off x="2051720" y="2212318"/>
            <a:ext cx="753536" cy="503406"/>
            <a:chOff x="3458946" y="4114819"/>
            <a:chExt cx="502678" cy="355348"/>
          </a:xfrm>
          <a:noFill/>
        </p:grpSpPr>
        <p:sp>
          <p:nvSpPr>
            <p:cNvPr id="16" name="Oval 15"/>
            <p:cNvSpPr>
              <a:spLocks noChangeAspect="1"/>
            </p:cNvSpPr>
            <p:nvPr/>
          </p:nvSpPr>
          <p:spPr>
            <a:xfrm>
              <a:off x="3521914" y="4114819"/>
              <a:ext cx="354588" cy="355348"/>
            </a:xfrm>
            <a:prstGeom prst="ellipse">
              <a:avLst/>
            </a:prstGeom>
            <a:grp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17" name="TextBox 40"/>
            <p:cNvSpPr txBox="1">
              <a:spLocks noChangeArrowheads="1"/>
            </p:cNvSpPr>
            <p:nvPr/>
          </p:nvSpPr>
          <p:spPr bwMode="auto">
            <a:xfrm>
              <a:off x="3458946" y="4128445"/>
              <a:ext cx="502678" cy="282433"/>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S</a:t>
              </a:r>
              <a:endParaRPr lang="en-US" b="1" baseline="-25000" dirty="0">
                <a:latin typeface="Times New Roman" panose="02020603050405020304" pitchFamily="18" charset="0"/>
                <a:cs typeface="Times New Roman" panose="02020603050405020304" pitchFamily="18" charset="0"/>
              </a:endParaRPr>
            </a:p>
          </p:txBody>
        </p:sp>
      </p:grpSp>
      <p:sp>
        <p:nvSpPr>
          <p:cNvPr id="18" name="Rounded Rectangle 17"/>
          <p:cNvSpPr/>
          <p:nvPr/>
        </p:nvSpPr>
        <p:spPr>
          <a:xfrm>
            <a:off x="3817084" y="4297493"/>
            <a:ext cx="2771140" cy="583034"/>
          </a:xfrm>
          <a:prstGeom prst="roundRect">
            <a:avLst/>
          </a:prstGeom>
          <a:solidFill>
            <a:srgbClr val="E6E6E6"/>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19" name="Group 18"/>
          <p:cNvGrpSpPr/>
          <p:nvPr/>
        </p:nvGrpSpPr>
        <p:grpSpPr>
          <a:xfrm>
            <a:off x="5808202" y="2209231"/>
            <a:ext cx="753536" cy="503406"/>
            <a:chOff x="3560505" y="1721415"/>
            <a:chExt cx="753536" cy="503406"/>
          </a:xfrm>
          <a:noFill/>
        </p:grpSpPr>
        <p:sp>
          <p:nvSpPr>
            <p:cNvPr id="20" name="TextBox 40"/>
            <p:cNvSpPr txBox="1">
              <a:spLocks noChangeArrowheads="1"/>
            </p:cNvSpPr>
            <p:nvPr/>
          </p:nvSpPr>
          <p:spPr bwMode="auto">
            <a:xfrm>
              <a:off x="3560505" y="1743556"/>
              <a:ext cx="753536" cy="40011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R</a:t>
              </a:r>
              <a:endParaRPr lang="en-US" b="1" baseline="-25000" dirty="0">
                <a:latin typeface="Times New Roman" panose="02020603050405020304" pitchFamily="18" charset="0"/>
                <a:cs typeface="Times New Roman" panose="02020603050405020304" pitchFamily="18" charset="0"/>
              </a:endParaRPr>
            </a:p>
          </p:txBody>
        </p:sp>
        <p:sp>
          <p:nvSpPr>
            <p:cNvPr id="21" name="Oval 20"/>
            <p:cNvSpPr>
              <a:spLocks noChangeAspect="1"/>
            </p:cNvSpPr>
            <p:nvPr/>
          </p:nvSpPr>
          <p:spPr bwMode="auto">
            <a:xfrm>
              <a:off x="3646356" y="1721415"/>
              <a:ext cx="531543" cy="503406"/>
            </a:xfrm>
            <a:prstGeom prst="ellipse">
              <a:avLst/>
            </a:prstGeom>
            <a:grp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grpSp>
      <p:grpSp>
        <p:nvGrpSpPr>
          <p:cNvPr id="22" name="Group 38"/>
          <p:cNvGrpSpPr>
            <a:grpSpLocks noChangeAspect="1"/>
          </p:cNvGrpSpPr>
          <p:nvPr/>
        </p:nvGrpSpPr>
        <p:grpSpPr bwMode="auto">
          <a:xfrm>
            <a:off x="4826576" y="4340973"/>
            <a:ext cx="753536" cy="503406"/>
            <a:chOff x="3223110" y="4114819"/>
            <a:chExt cx="502678" cy="355348"/>
          </a:xfrm>
          <a:noFill/>
        </p:grpSpPr>
        <p:sp>
          <p:nvSpPr>
            <p:cNvPr id="23" name="Oval 22"/>
            <p:cNvSpPr>
              <a:spLocks noChangeAspect="1"/>
            </p:cNvSpPr>
            <p:nvPr/>
          </p:nvSpPr>
          <p:spPr>
            <a:xfrm>
              <a:off x="3275128"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4" name="TextBox 40"/>
            <p:cNvSpPr txBox="1">
              <a:spLocks noChangeArrowheads="1"/>
            </p:cNvSpPr>
            <p:nvPr/>
          </p:nvSpPr>
          <p:spPr bwMode="auto">
            <a:xfrm>
              <a:off x="3223110" y="4134592"/>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2</a:t>
              </a:r>
              <a:endParaRPr lang="en-US" b="1" dirty="0">
                <a:latin typeface="Times New Roman" panose="02020603050405020304" pitchFamily="18" charset="0"/>
                <a:cs typeface="Times New Roman" panose="02020603050405020304" pitchFamily="18" charset="0"/>
              </a:endParaRPr>
            </a:p>
          </p:txBody>
        </p:sp>
      </p:grpSp>
      <p:grpSp>
        <p:nvGrpSpPr>
          <p:cNvPr id="25" name="Group 38"/>
          <p:cNvGrpSpPr>
            <a:grpSpLocks noChangeAspect="1"/>
          </p:cNvGrpSpPr>
          <p:nvPr/>
        </p:nvGrpSpPr>
        <p:grpSpPr bwMode="auto">
          <a:xfrm>
            <a:off x="3780270" y="4344024"/>
            <a:ext cx="753536" cy="503406"/>
            <a:chOff x="3182686" y="4114819"/>
            <a:chExt cx="502678" cy="355348"/>
          </a:xfrm>
          <a:noFill/>
        </p:grpSpPr>
        <p:sp>
          <p:nvSpPr>
            <p:cNvPr id="26" name="Oval 25"/>
            <p:cNvSpPr>
              <a:spLocks noChangeAspect="1"/>
            </p:cNvSpPr>
            <p:nvPr/>
          </p:nvSpPr>
          <p:spPr>
            <a:xfrm>
              <a:off x="324565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7" name="TextBox 40"/>
            <p:cNvSpPr txBox="1">
              <a:spLocks noChangeArrowheads="1"/>
            </p:cNvSpPr>
            <p:nvPr/>
          </p:nvSpPr>
          <p:spPr bwMode="auto">
            <a:xfrm>
              <a:off x="3182686" y="4134592"/>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1</a:t>
              </a:r>
              <a:endParaRPr lang="en-US" b="1" dirty="0">
                <a:latin typeface="Times New Roman" panose="02020603050405020304" pitchFamily="18" charset="0"/>
                <a:cs typeface="Times New Roman" panose="02020603050405020304" pitchFamily="18" charset="0"/>
              </a:endParaRPr>
            </a:p>
          </p:txBody>
        </p:sp>
      </p:grpSp>
      <p:sp>
        <p:nvSpPr>
          <p:cNvPr id="28" name="Rounded Rectangle 27"/>
          <p:cNvSpPr/>
          <p:nvPr/>
        </p:nvSpPr>
        <p:spPr>
          <a:xfrm>
            <a:off x="2039652" y="3570413"/>
            <a:ext cx="4550936" cy="583034"/>
          </a:xfrm>
          <a:prstGeom prst="roundRect">
            <a:avLst/>
          </a:prstGeom>
          <a:solidFill>
            <a:srgbClr val="CBCBCB"/>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29" name="Group 38"/>
          <p:cNvGrpSpPr>
            <a:grpSpLocks noChangeAspect="1"/>
          </p:cNvGrpSpPr>
          <p:nvPr/>
        </p:nvGrpSpPr>
        <p:grpSpPr bwMode="auto">
          <a:xfrm>
            <a:off x="2070128" y="3605249"/>
            <a:ext cx="753536" cy="503406"/>
            <a:chOff x="3470565" y="4114819"/>
            <a:chExt cx="502678" cy="355348"/>
          </a:xfrm>
          <a:noFill/>
        </p:grpSpPr>
        <p:sp>
          <p:nvSpPr>
            <p:cNvPr id="30" name="Oval 29"/>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1" name="TextBox 40"/>
            <p:cNvSpPr txBox="1">
              <a:spLocks noChangeArrowheads="1"/>
            </p:cNvSpPr>
            <p:nvPr/>
          </p:nvSpPr>
          <p:spPr bwMode="auto">
            <a:xfrm>
              <a:off x="3470565" y="4151142"/>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B</a:t>
              </a:r>
              <a:r>
                <a:rPr lang="en-US" b="1" baseline="-25000" dirty="0">
                  <a:latin typeface="Times New Roman" panose="02020603050405020304" pitchFamily="18" charset="0"/>
                  <a:cs typeface="Times New Roman" panose="02020603050405020304" pitchFamily="18" charset="0"/>
                </a:rPr>
                <a:t>1</a:t>
              </a:r>
            </a:p>
          </p:txBody>
        </p:sp>
      </p:grpSp>
      <p:grpSp>
        <p:nvGrpSpPr>
          <p:cNvPr id="32" name="Group 38"/>
          <p:cNvGrpSpPr>
            <a:grpSpLocks noChangeAspect="1"/>
          </p:cNvGrpSpPr>
          <p:nvPr/>
        </p:nvGrpSpPr>
        <p:grpSpPr bwMode="auto">
          <a:xfrm>
            <a:off x="3433931" y="3611242"/>
            <a:ext cx="753536" cy="503406"/>
            <a:chOff x="3470565" y="4114819"/>
            <a:chExt cx="502678" cy="355348"/>
          </a:xfrm>
          <a:noFill/>
        </p:grpSpPr>
        <p:sp>
          <p:nvSpPr>
            <p:cNvPr id="33" name="Oval 32"/>
            <p:cNvSpPr>
              <a:spLocks noChangeAspect="1"/>
            </p:cNvSpPr>
            <p:nvPr/>
          </p:nvSpPr>
          <p:spPr>
            <a:xfrm>
              <a:off x="3521914" y="4114819"/>
              <a:ext cx="354588" cy="355348"/>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4" name="TextBox 40"/>
            <p:cNvSpPr txBox="1">
              <a:spLocks noChangeArrowheads="1"/>
            </p:cNvSpPr>
            <p:nvPr/>
          </p:nvSpPr>
          <p:spPr bwMode="auto">
            <a:xfrm>
              <a:off x="3470565" y="4146911"/>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B</a:t>
              </a:r>
              <a:r>
                <a:rPr lang="en-US" b="1" baseline="-25000" dirty="0">
                  <a:latin typeface="Times New Roman" panose="02020603050405020304" pitchFamily="18" charset="0"/>
                  <a:cs typeface="Times New Roman" panose="02020603050405020304" pitchFamily="18" charset="0"/>
                </a:rPr>
                <a:t>2</a:t>
              </a:r>
            </a:p>
          </p:txBody>
        </p:sp>
      </p:grpSp>
      <p:grpSp>
        <p:nvGrpSpPr>
          <p:cNvPr id="35" name="Group 38"/>
          <p:cNvGrpSpPr>
            <a:grpSpLocks noChangeAspect="1"/>
          </p:cNvGrpSpPr>
          <p:nvPr/>
        </p:nvGrpSpPr>
        <p:grpSpPr bwMode="auto">
          <a:xfrm>
            <a:off x="5808202" y="3611242"/>
            <a:ext cx="753536" cy="503406"/>
            <a:chOff x="3188496" y="4114819"/>
            <a:chExt cx="502678" cy="355348"/>
          </a:xfrm>
          <a:noFill/>
        </p:grpSpPr>
        <p:sp>
          <p:nvSpPr>
            <p:cNvPr id="36" name="Oval 35"/>
            <p:cNvSpPr>
              <a:spLocks noChangeAspect="1"/>
            </p:cNvSpPr>
            <p:nvPr/>
          </p:nvSpPr>
          <p:spPr>
            <a:xfrm>
              <a:off x="3245655" y="4114819"/>
              <a:ext cx="354588" cy="355348"/>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7" name="TextBox 40"/>
            <p:cNvSpPr txBox="1">
              <a:spLocks noChangeArrowheads="1"/>
            </p:cNvSpPr>
            <p:nvPr/>
          </p:nvSpPr>
          <p:spPr bwMode="auto">
            <a:xfrm>
              <a:off x="3188496" y="4146911"/>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B</a:t>
              </a:r>
              <a:r>
                <a:rPr lang="en-US" b="1" baseline="-25000" dirty="0">
                  <a:latin typeface="Times New Roman" panose="02020603050405020304" pitchFamily="18" charset="0"/>
                  <a:cs typeface="Times New Roman" panose="02020603050405020304" pitchFamily="18" charset="0"/>
                </a:rPr>
                <a:t>3</a:t>
              </a:r>
              <a:endParaRPr lang="en-US" b="1" dirty="0">
                <a:latin typeface="Times New Roman" panose="02020603050405020304" pitchFamily="18" charset="0"/>
                <a:cs typeface="Times New Roman" panose="02020603050405020304" pitchFamily="18" charset="0"/>
              </a:endParaRPr>
            </a:p>
          </p:txBody>
        </p:sp>
      </p:grpSp>
      <p:sp>
        <p:nvSpPr>
          <p:cNvPr id="38" name="TextBox 40"/>
          <p:cNvSpPr txBox="1">
            <a:spLocks noChangeArrowheads="1"/>
          </p:cNvSpPr>
          <p:nvPr/>
        </p:nvSpPr>
        <p:spPr bwMode="auto">
          <a:xfrm>
            <a:off x="4255208" y="4335487"/>
            <a:ext cx="753536" cy="461665"/>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Ether-</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net</a:t>
            </a:r>
            <a:endParaRPr lang="en-US" sz="1200" b="1" baseline="-25000" dirty="0">
              <a:latin typeface="Times New Roman" panose="02020603050405020304" pitchFamily="18" charset="0"/>
              <a:cs typeface="Times New Roman" panose="02020603050405020304" pitchFamily="18" charset="0"/>
            </a:endParaRPr>
          </a:p>
        </p:txBody>
      </p:sp>
      <p:sp>
        <p:nvSpPr>
          <p:cNvPr id="39" name="TextBox 40"/>
          <p:cNvSpPr txBox="1">
            <a:spLocks noChangeArrowheads="1"/>
          </p:cNvSpPr>
          <p:nvPr/>
        </p:nvSpPr>
        <p:spPr bwMode="auto">
          <a:xfrm>
            <a:off x="4106496" y="3615407"/>
            <a:ext cx="753536" cy="461665"/>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Network layer</a:t>
            </a:r>
            <a:endParaRPr lang="en-US" sz="1200" b="1" baseline="-25000" dirty="0">
              <a:latin typeface="Times New Roman" panose="02020603050405020304" pitchFamily="18" charset="0"/>
              <a:cs typeface="Times New Roman" panose="02020603050405020304" pitchFamily="18" charset="0"/>
            </a:endParaRPr>
          </a:p>
        </p:txBody>
      </p:sp>
      <p:sp>
        <p:nvSpPr>
          <p:cNvPr id="40" name="TextBox 40"/>
          <p:cNvSpPr txBox="1">
            <a:spLocks noChangeArrowheads="1"/>
          </p:cNvSpPr>
          <p:nvPr/>
        </p:nvSpPr>
        <p:spPr bwMode="auto">
          <a:xfrm>
            <a:off x="2048361" y="4953169"/>
            <a:ext cx="753536"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Sender</a:t>
            </a:r>
            <a:endParaRPr lang="en-US" sz="1300" b="1" baseline="-25000" dirty="0">
              <a:latin typeface="Times New Roman" panose="02020603050405020304" pitchFamily="18" charset="0"/>
              <a:cs typeface="Times New Roman" panose="02020603050405020304" pitchFamily="18" charset="0"/>
            </a:endParaRPr>
          </a:p>
        </p:txBody>
      </p:sp>
      <p:sp>
        <p:nvSpPr>
          <p:cNvPr id="41" name="TextBox 40"/>
          <p:cNvSpPr txBox="1">
            <a:spLocks noChangeArrowheads="1"/>
          </p:cNvSpPr>
          <p:nvPr/>
        </p:nvSpPr>
        <p:spPr bwMode="auto">
          <a:xfrm>
            <a:off x="3416513" y="4953169"/>
            <a:ext cx="753536" cy="492443"/>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IP router</a:t>
            </a:r>
            <a:endParaRPr lang="en-US" sz="1300" b="1" baseline="-25000" dirty="0">
              <a:latin typeface="Times New Roman" panose="02020603050405020304" pitchFamily="18" charset="0"/>
              <a:cs typeface="Times New Roman" panose="02020603050405020304" pitchFamily="18" charset="0"/>
            </a:endParaRPr>
          </a:p>
        </p:txBody>
      </p:sp>
      <p:sp>
        <p:nvSpPr>
          <p:cNvPr id="42" name="TextBox 40"/>
          <p:cNvSpPr txBox="1">
            <a:spLocks noChangeArrowheads="1"/>
          </p:cNvSpPr>
          <p:nvPr/>
        </p:nvSpPr>
        <p:spPr bwMode="auto">
          <a:xfrm>
            <a:off x="5760254" y="4953169"/>
            <a:ext cx="899978" cy="280398"/>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Receiver</a:t>
            </a:r>
            <a:endParaRPr lang="en-US" sz="1300" b="1" baseline="-25000" dirty="0">
              <a:latin typeface="Times New Roman" panose="02020603050405020304" pitchFamily="18" charset="0"/>
              <a:cs typeface="Times New Roman" panose="02020603050405020304" pitchFamily="18" charset="0"/>
            </a:endParaRPr>
          </a:p>
        </p:txBody>
      </p:sp>
      <p:sp>
        <p:nvSpPr>
          <p:cNvPr id="43" name="TextBox 40"/>
          <p:cNvSpPr txBox="1">
            <a:spLocks noChangeArrowheads="1"/>
          </p:cNvSpPr>
          <p:nvPr/>
        </p:nvSpPr>
        <p:spPr bwMode="auto">
          <a:xfrm>
            <a:off x="2527016" y="4432175"/>
            <a:ext cx="753536" cy="276999"/>
          </a:xfrm>
          <a:prstGeom prst="rect">
            <a:avLst/>
          </a:prstGeom>
          <a:noFill/>
          <a:ln w="9525">
            <a:noFill/>
            <a:miter lim="800000"/>
            <a:headEnd/>
            <a:tailEnd/>
          </a:ln>
        </p:spPr>
        <p:txBody>
          <a:bodyPr wrap="square">
            <a:prstTxWarp prst="textNoShape">
              <a:avLst/>
            </a:prstTxWarp>
            <a:spAutoFit/>
          </a:bodyPr>
          <a:lstStyle/>
          <a:p>
            <a:pPr algn="ctr"/>
            <a:r>
              <a:rPr lang="en-US" sz="1200" b="1" dirty="0" err="1">
                <a:latin typeface="Times New Roman" panose="02020603050405020304" pitchFamily="18" charset="0"/>
                <a:cs typeface="Times New Roman" panose="02020603050405020304" pitchFamily="18" charset="0"/>
              </a:rPr>
              <a:t>WiFi</a:t>
            </a:r>
            <a:endParaRPr lang="en-US" sz="1200" b="1" baseline="-25000" dirty="0">
              <a:latin typeface="Times New Roman" panose="02020603050405020304" pitchFamily="18" charset="0"/>
              <a:cs typeface="Times New Roman" panose="02020603050405020304" pitchFamily="18" charset="0"/>
            </a:endParaRPr>
          </a:p>
        </p:txBody>
      </p:sp>
      <p:sp>
        <p:nvSpPr>
          <p:cNvPr id="44" name="TextBox 40"/>
          <p:cNvSpPr txBox="1">
            <a:spLocks noChangeArrowheads="1"/>
          </p:cNvSpPr>
          <p:nvPr/>
        </p:nvSpPr>
        <p:spPr bwMode="auto">
          <a:xfrm>
            <a:off x="4754568" y="4949672"/>
            <a:ext cx="825544" cy="492443"/>
          </a:xfrm>
          <a:prstGeom prst="rect">
            <a:avLst/>
          </a:prstGeom>
          <a:noFill/>
          <a:ln w="9525">
            <a:noFill/>
            <a:miter lim="800000"/>
            <a:headEnd/>
            <a:tailEnd/>
          </a:ln>
        </p:spPr>
        <p:txBody>
          <a:bodyPr wrap="square">
            <a:prstTxWarp prst="textNoShape">
              <a:avLst/>
            </a:prstTxWarp>
            <a:spAutoFit/>
          </a:bodyPr>
          <a:lstStyle/>
          <a:p>
            <a:pPr algn="ctr"/>
            <a:r>
              <a:rPr lang="en-US" sz="1300" b="1" dirty="0">
                <a:latin typeface="Times New Roman" panose="02020603050405020304" pitchFamily="18" charset="0"/>
                <a:cs typeface="Times New Roman" panose="02020603050405020304" pitchFamily="18" charset="0"/>
              </a:rPr>
              <a:t>Ethernet switch</a:t>
            </a:r>
            <a:endParaRPr lang="en-US" sz="1300" b="1" baseline="-25000" dirty="0">
              <a:latin typeface="Times New Roman" panose="02020603050405020304" pitchFamily="18" charset="0"/>
              <a:cs typeface="Times New Roman" panose="02020603050405020304" pitchFamily="18" charset="0"/>
            </a:endParaRPr>
          </a:p>
        </p:txBody>
      </p:sp>
      <p:grpSp>
        <p:nvGrpSpPr>
          <p:cNvPr id="45" name="Group 38"/>
          <p:cNvGrpSpPr>
            <a:grpSpLocks noChangeAspect="1"/>
          </p:cNvGrpSpPr>
          <p:nvPr/>
        </p:nvGrpSpPr>
        <p:grpSpPr bwMode="auto">
          <a:xfrm>
            <a:off x="5834688" y="4337446"/>
            <a:ext cx="753536" cy="503406"/>
            <a:chOff x="3470565" y="4114819"/>
            <a:chExt cx="502678" cy="355348"/>
          </a:xfrm>
          <a:noFill/>
        </p:grpSpPr>
        <p:sp>
          <p:nvSpPr>
            <p:cNvPr id="46" name="Oval 45"/>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47" name="TextBox 40"/>
            <p:cNvSpPr txBox="1">
              <a:spLocks noChangeArrowheads="1"/>
            </p:cNvSpPr>
            <p:nvPr/>
          </p:nvSpPr>
          <p:spPr bwMode="auto">
            <a:xfrm>
              <a:off x="3470565" y="4140740"/>
              <a:ext cx="502678" cy="248984"/>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A</a:t>
              </a:r>
              <a:r>
                <a:rPr lang="en-US" b="1" baseline="-25000" dirty="0">
                  <a:latin typeface="Times New Roman" panose="02020603050405020304" pitchFamily="18" charset="0"/>
                  <a:cs typeface="Times New Roman" panose="02020603050405020304" pitchFamily="18" charset="0"/>
                </a:rPr>
                <a:t>3</a:t>
              </a:r>
            </a:p>
          </p:txBody>
        </p:sp>
      </p:grpSp>
      <p:sp>
        <p:nvSpPr>
          <p:cNvPr id="48" name="Rounded Rectangle 47"/>
          <p:cNvSpPr/>
          <p:nvPr/>
        </p:nvSpPr>
        <p:spPr>
          <a:xfrm>
            <a:off x="2037289" y="2785295"/>
            <a:ext cx="4550936" cy="583034"/>
          </a:xfrm>
          <a:prstGeom prst="roundRect">
            <a:avLst/>
          </a:prstGeom>
          <a:solidFill>
            <a:srgbClr val="CBCBCB"/>
          </a:solidFill>
          <a:ln w="19050">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sz="1100" dirty="0">
              <a:solidFill>
                <a:schemeClr val="tx1"/>
              </a:solidFill>
              <a:latin typeface="Times New Roman" panose="02020603050405020304" pitchFamily="18" charset="0"/>
              <a:cs typeface="Times New Roman" panose="02020603050405020304" pitchFamily="18" charset="0"/>
            </a:endParaRPr>
          </a:p>
        </p:txBody>
      </p:sp>
      <p:grpSp>
        <p:nvGrpSpPr>
          <p:cNvPr id="49" name="Group 38"/>
          <p:cNvGrpSpPr>
            <a:grpSpLocks noChangeAspect="1"/>
          </p:cNvGrpSpPr>
          <p:nvPr/>
        </p:nvGrpSpPr>
        <p:grpSpPr bwMode="auto">
          <a:xfrm>
            <a:off x="2067765" y="2820131"/>
            <a:ext cx="753536" cy="503406"/>
            <a:chOff x="3470565" y="4114819"/>
            <a:chExt cx="502678" cy="355348"/>
          </a:xfrm>
          <a:noFill/>
        </p:grpSpPr>
        <p:sp>
          <p:nvSpPr>
            <p:cNvPr id="50" name="Oval 49"/>
            <p:cNvSpPr>
              <a:spLocks noChangeAspect="1"/>
            </p:cNvSpPr>
            <p:nvPr/>
          </p:nvSpPr>
          <p:spPr>
            <a:xfrm>
              <a:off x="3521914" y="4114819"/>
              <a:ext cx="354588" cy="355348"/>
            </a:xfrm>
            <a:prstGeom prst="ellipse">
              <a:avLst/>
            </a:prstGeom>
            <a:solidFill>
              <a:srgbClr val="FFFF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51" name="TextBox 40"/>
            <p:cNvSpPr txBox="1">
              <a:spLocks noChangeArrowheads="1"/>
            </p:cNvSpPr>
            <p:nvPr/>
          </p:nvSpPr>
          <p:spPr bwMode="auto">
            <a:xfrm>
              <a:off x="3470565" y="4146222"/>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C</a:t>
              </a:r>
              <a:r>
                <a:rPr lang="en-US" b="1" baseline="-25000" dirty="0">
                  <a:latin typeface="Times New Roman" panose="02020603050405020304" pitchFamily="18" charset="0"/>
                  <a:cs typeface="Times New Roman" panose="02020603050405020304" pitchFamily="18" charset="0"/>
                </a:rPr>
                <a:t>1</a:t>
              </a:r>
            </a:p>
          </p:txBody>
        </p:sp>
      </p:grpSp>
      <p:grpSp>
        <p:nvGrpSpPr>
          <p:cNvPr id="52" name="Group 38"/>
          <p:cNvGrpSpPr>
            <a:grpSpLocks noChangeAspect="1"/>
          </p:cNvGrpSpPr>
          <p:nvPr/>
        </p:nvGrpSpPr>
        <p:grpSpPr bwMode="auto">
          <a:xfrm>
            <a:off x="5805839" y="2826124"/>
            <a:ext cx="753536" cy="503406"/>
            <a:chOff x="3188496" y="4114819"/>
            <a:chExt cx="502678" cy="355348"/>
          </a:xfrm>
          <a:noFill/>
        </p:grpSpPr>
        <p:sp>
          <p:nvSpPr>
            <p:cNvPr id="53" name="Oval 52"/>
            <p:cNvSpPr>
              <a:spLocks noChangeAspect="1"/>
            </p:cNvSpPr>
            <p:nvPr/>
          </p:nvSpPr>
          <p:spPr>
            <a:xfrm>
              <a:off x="3245655" y="4114819"/>
              <a:ext cx="354588" cy="355348"/>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54" name="TextBox 40"/>
            <p:cNvSpPr txBox="1">
              <a:spLocks noChangeArrowheads="1"/>
            </p:cNvSpPr>
            <p:nvPr/>
          </p:nvSpPr>
          <p:spPr bwMode="auto">
            <a:xfrm>
              <a:off x="3188496" y="4141991"/>
              <a:ext cx="502678" cy="250930"/>
            </a:xfrm>
            <a:prstGeom prst="rect">
              <a:avLst/>
            </a:prstGeom>
            <a:grpFill/>
            <a:ln w="9525">
              <a:noFill/>
              <a:miter lim="800000"/>
              <a:headEnd/>
              <a:tailEnd/>
            </a:ln>
          </p:spPr>
          <p:txBody>
            <a:bodyPr wrap="square">
              <a:prstTxWarp prst="textNoShape">
                <a:avLst/>
              </a:prstTxWarp>
              <a:spAutoFit/>
            </a:bodyPr>
            <a:lstStyle/>
            <a:p>
              <a:pPr algn="ctr"/>
              <a:r>
                <a:rPr lang="en-US" b="1" dirty="0">
                  <a:latin typeface="Times New Roman" panose="02020603050405020304" pitchFamily="18" charset="0"/>
                  <a:cs typeface="Times New Roman" panose="02020603050405020304" pitchFamily="18" charset="0"/>
                </a:rPr>
                <a:t>C</a:t>
              </a:r>
              <a:r>
                <a:rPr lang="en-US" b="1" baseline="-25000" dirty="0">
                  <a:latin typeface="Times New Roman" panose="02020603050405020304" pitchFamily="18" charset="0"/>
                  <a:cs typeface="Times New Roman" panose="02020603050405020304" pitchFamily="18" charset="0"/>
                </a:rPr>
                <a:t>2</a:t>
              </a:r>
              <a:endParaRPr lang="en-US" b="1" dirty="0">
                <a:latin typeface="Times New Roman" panose="02020603050405020304" pitchFamily="18" charset="0"/>
                <a:cs typeface="Times New Roman" panose="02020603050405020304" pitchFamily="18" charset="0"/>
              </a:endParaRPr>
            </a:p>
          </p:txBody>
        </p:sp>
      </p:grpSp>
      <p:sp>
        <p:nvSpPr>
          <p:cNvPr id="55" name="TextBox 40"/>
          <p:cNvSpPr txBox="1">
            <a:spLocks noChangeArrowheads="1"/>
          </p:cNvSpPr>
          <p:nvPr/>
        </p:nvSpPr>
        <p:spPr bwMode="auto">
          <a:xfrm>
            <a:off x="3851920" y="2852936"/>
            <a:ext cx="1185584" cy="461665"/>
          </a:xfrm>
          <a:prstGeom prst="rect">
            <a:avLst/>
          </a:prstGeom>
          <a:noFill/>
          <a:ln w="9525">
            <a:noFill/>
            <a:miter lim="800000"/>
            <a:headEnd/>
            <a:tailEnd/>
          </a:ln>
        </p:spPr>
        <p:txBody>
          <a:bodyPr wrap="square">
            <a:prstTxWarp prst="textNoShape">
              <a:avLst/>
            </a:prstTxWarp>
            <a:spAutoFit/>
          </a:bodyPr>
          <a:lstStyle/>
          <a:p>
            <a:pPr algn="ctr"/>
            <a:r>
              <a:rPr lang="en-US" sz="1200" b="1" dirty="0">
                <a:latin typeface="Times New Roman" panose="02020603050405020304" pitchFamily="18" charset="0"/>
                <a:cs typeface="Times New Roman" panose="02020603050405020304" pitchFamily="18" charset="0"/>
              </a:rPr>
              <a:t>Transport layer</a:t>
            </a:r>
            <a:endParaRPr lang="en-US" sz="1200" b="1" baseline="-25000" dirty="0">
              <a:latin typeface="Times New Roman" panose="02020603050405020304" pitchFamily="18" charset="0"/>
              <a:cs typeface="Times New Roman" panose="02020603050405020304" pitchFamily="18" charset="0"/>
            </a:endParaRPr>
          </a:p>
        </p:txBody>
      </p:sp>
      <p:sp>
        <p:nvSpPr>
          <p:cNvPr id="56" name="Rectangular Callout 55">
            <a:extLst>
              <a:ext uri="{FF2B5EF4-FFF2-40B4-BE49-F238E27FC236}">
                <a16:creationId xmlns:a16="http://schemas.microsoft.com/office/drawing/2014/main" id="{29C132F9-A297-9A48-A264-D33A937CC105}"/>
              </a:ext>
            </a:extLst>
          </p:cNvPr>
          <p:cNvSpPr/>
          <p:nvPr/>
        </p:nvSpPr>
        <p:spPr bwMode="auto">
          <a:xfrm>
            <a:off x="50899" y="3264710"/>
            <a:ext cx="1523257" cy="747477"/>
          </a:xfrm>
          <a:prstGeom prst="wedgeRectCallout">
            <a:avLst>
              <a:gd name="adj1" fmla="val 94774"/>
              <a:gd name="adj2" fmla="val 8623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rPr>
              <a:t>Down/up: just buffers</a:t>
            </a:r>
          </a:p>
        </p:txBody>
      </p:sp>
      <p:sp>
        <p:nvSpPr>
          <p:cNvPr id="57" name="Rectangular Callout 56">
            <a:extLst>
              <a:ext uri="{FF2B5EF4-FFF2-40B4-BE49-F238E27FC236}">
                <a16:creationId xmlns:a16="http://schemas.microsoft.com/office/drawing/2014/main" id="{4EE38097-1130-7246-A125-FD38FA7D75B6}"/>
              </a:ext>
            </a:extLst>
          </p:cNvPr>
          <p:cNvSpPr/>
          <p:nvPr/>
        </p:nvSpPr>
        <p:spPr bwMode="auto">
          <a:xfrm>
            <a:off x="7196086" y="4077072"/>
            <a:ext cx="1523257" cy="747477"/>
          </a:xfrm>
          <a:prstGeom prst="wedgeRectCallout">
            <a:avLst>
              <a:gd name="adj1" fmla="val -100512"/>
              <a:gd name="adj2" fmla="val -1442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rPr>
              <a:t>Down/up: just buffers</a:t>
            </a:r>
          </a:p>
        </p:txBody>
      </p:sp>
      <p:sp>
        <p:nvSpPr>
          <p:cNvPr id="58" name="Rectangular Callout 57">
            <a:extLst>
              <a:ext uri="{FF2B5EF4-FFF2-40B4-BE49-F238E27FC236}">
                <a16:creationId xmlns:a16="http://schemas.microsoft.com/office/drawing/2014/main" id="{574A3BDC-41E7-4145-A4F3-F6AF8A983DBC}"/>
              </a:ext>
            </a:extLst>
          </p:cNvPr>
          <p:cNvSpPr/>
          <p:nvPr/>
        </p:nvSpPr>
        <p:spPr bwMode="auto">
          <a:xfrm>
            <a:off x="6999262" y="2632545"/>
            <a:ext cx="1872482" cy="1300511"/>
          </a:xfrm>
          <a:prstGeom prst="wedgeRectCallout">
            <a:avLst>
              <a:gd name="adj1" fmla="val -70841"/>
              <a:gd name="adj2" fmla="val 32547"/>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rPr>
              <a:t>No info about speed; only queue management</a:t>
            </a:r>
          </a:p>
        </p:txBody>
      </p:sp>
      <p:sp>
        <p:nvSpPr>
          <p:cNvPr id="59" name="Rectangular Callout 58">
            <a:extLst>
              <a:ext uri="{FF2B5EF4-FFF2-40B4-BE49-F238E27FC236}">
                <a16:creationId xmlns:a16="http://schemas.microsoft.com/office/drawing/2014/main" id="{27870FC6-0297-6641-A372-B586D80D89DF}"/>
              </a:ext>
            </a:extLst>
          </p:cNvPr>
          <p:cNvSpPr/>
          <p:nvPr/>
        </p:nvSpPr>
        <p:spPr bwMode="auto">
          <a:xfrm>
            <a:off x="50900" y="1628800"/>
            <a:ext cx="1726756" cy="1309843"/>
          </a:xfrm>
          <a:prstGeom prst="wedgeRectCallout">
            <a:avLst>
              <a:gd name="adj1" fmla="val 79220"/>
              <a:gd name="adj2" fmla="val 4205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rPr>
              <a:t>Even here we don't easily learn "how fast" !</a:t>
            </a:r>
          </a:p>
        </p:txBody>
      </p:sp>
      <p:sp>
        <p:nvSpPr>
          <p:cNvPr id="60" name="Rectangular Callout 59">
            <a:extLst>
              <a:ext uri="{FF2B5EF4-FFF2-40B4-BE49-F238E27FC236}">
                <a16:creationId xmlns:a16="http://schemas.microsoft.com/office/drawing/2014/main" id="{D2ABF249-AD98-0B43-B829-19EC85760185}"/>
              </a:ext>
            </a:extLst>
          </p:cNvPr>
          <p:cNvSpPr/>
          <p:nvPr/>
        </p:nvSpPr>
        <p:spPr bwMode="auto">
          <a:xfrm>
            <a:off x="6840374" y="5085184"/>
            <a:ext cx="2026567" cy="936104"/>
          </a:xfrm>
          <a:prstGeom prst="wedgeRectCallout">
            <a:avLst>
              <a:gd name="adj1" fmla="val -69073"/>
              <a:gd name="adj2" fmla="val -77331"/>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rPr>
              <a:t>MAC algorithms implement overload control</a:t>
            </a:r>
          </a:p>
        </p:txBody>
      </p:sp>
      <p:sp>
        <p:nvSpPr>
          <p:cNvPr id="61" name="Rectangular Callout 60">
            <a:extLst>
              <a:ext uri="{FF2B5EF4-FFF2-40B4-BE49-F238E27FC236}">
                <a16:creationId xmlns:a16="http://schemas.microsoft.com/office/drawing/2014/main" id="{1D0FD0DD-94CA-414E-9764-9A6E8D8F282B}"/>
              </a:ext>
            </a:extLst>
          </p:cNvPr>
          <p:cNvSpPr/>
          <p:nvPr/>
        </p:nvSpPr>
        <p:spPr bwMode="auto">
          <a:xfrm>
            <a:off x="5071276" y="1012365"/>
            <a:ext cx="2309036" cy="936104"/>
          </a:xfrm>
          <a:prstGeom prst="wedgeRectCallout">
            <a:avLst>
              <a:gd name="adj1" fmla="val -46014"/>
              <a:gd name="adj2" fmla="val 129160"/>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rPr>
              <a:t>TCP etc. implement congestion control</a:t>
            </a:r>
          </a:p>
        </p:txBody>
      </p:sp>
      <p:sp>
        <p:nvSpPr>
          <p:cNvPr id="62" name="Freeform 61">
            <a:extLst>
              <a:ext uri="{FF2B5EF4-FFF2-40B4-BE49-F238E27FC236}">
                <a16:creationId xmlns:a16="http://schemas.microsoft.com/office/drawing/2014/main" id="{14021A1B-B0A2-4D47-8E53-2B584219563F}"/>
              </a:ext>
            </a:extLst>
          </p:cNvPr>
          <p:cNvSpPr/>
          <p:nvPr/>
        </p:nvSpPr>
        <p:spPr>
          <a:xfrm>
            <a:off x="2373850" y="2674698"/>
            <a:ext cx="3905152" cy="1949241"/>
          </a:xfrm>
          <a:custGeom>
            <a:avLst/>
            <a:gdLst>
              <a:gd name="connsiteX0" fmla="*/ 40749 w 3905152"/>
              <a:gd name="connsiteY0" fmla="*/ 0 h 1949241"/>
              <a:gd name="connsiteX1" fmla="*/ 33957 w 3905152"/>
              <a:gd name="connsiteY1" fmla="*/ 774263 h 1949241"/>
              <a:gd name="connsiteX2" fmla="*/ 13583 w 3905152"/>
              <a:gd name="connsiteY2" fmla="*/ 1025559 h 1949241"/>
              <a:gd name="connsiteX3" fmla="*/ 0 w 3905152"/>
              <a:gd name="connsiteY3" fmla="*/ 1127436 h 1949241"/>
              <a:gd name="connsiteX4" fmla="*/ 13583 w 3905152"/>
              <a:gd name="connsiteY4" fmla="*/ 1426274 h 1949241"/>
              <a:gd name="connsiteX5" fmla="*/ 20374 w 3905152"/>
              <a:gd name="connsiteY5" fmla="*/ 1487400 h 1949241"/>
              <a:gd name="connsiteX6" fmla="*/ 27166 w 3905152"/>
              <a:gd name="connsiteY6" fmla="*/ 1589277 h 1949241"/>
              <a:gd name="connsiteX7" fmla="*/ 33957 w 3905152"/>
              <a:gd name="connsiteY7" fmla="*/ 1725112 h 1949241"/>
              <a:gd name="connsiteX8" fmla="*/ 40749 w 3905152"/>
              <a:gd name="connsiteY8" fmla="*/ 1759071 h 1949241"/>
              <a:gd name="connsiteX9" fmla="*/ 54332 w 3905152"/>
              <a:gd name="connsiteY9" fmla="*/ 1799822 h 1949241"/>
              <a:gd name="connsiteX10" fmla="*/ 115456 w 3905152"/>
              <a:gd name="connsiteY10" fmla="*/ 1874532 h 1949241"/>
              <a:gd name="connsiteX11" fmla="*/ 135831 w 3905152"/>
              <a:gd name="connsiteY11" fmla="*/ 1888115 h 1949241"/>
              <a:gd name="connsiteX12" fmla="*/ 162997 w 3905152"/>
              <a:gd name="connsiteY12" fmla="*/ 1908490 h 1949241"/>
              <a:gd name="connsiteX13" fmla="*/ 183372 w 3905152"/>
              <a:gd name="connsiteY13" fmla="*/ 1915282 h 1949241"/>
              <a:gd name="connsiteX14" fmla="*/ 237704 w 3905152"/>
              <a:gd name="connsiteY14" fmla="*/ 1935658 h 1949241"/>
              <a:gd name="connsiteX15" fmla="*/ 298829 w 3905152"/>
              <a:gd name="connsiteY15" fmla="*/ 1949241 h 1949241"/>
              <a:gd name="connsiteX16" fmla="*/ 713114 w 3905152"/>
              <a:gd name="connsiteY16" fmla="*/ 1935658 h 1949241"/>
              <a:gd name="connsiteX17" fmla="*/ 869320 w 3905152"/>
              <a:gd name="connsiteY17" fmla="*/ 1922074 h 1949241"/>
              <a:gd name="connsiteX18" fmla="*/ 971194 w 3905152"/>
              <a:gd name="connsiteY18" fmla="*/ 1908490 h 1949241"/>
              <a:gd name="connsiteX19" fmla="*/ 998360 w 3905152"/>
              <a:gd name="connsiteY19" fmla="*/ 1901699 h 1949241"/>
              <a:gd name="connsiteX20" fmla="*/ 1025527 w 3905152"/>
              <a:gd name="connsiteY20" fmla="*/ 1881323 h 1949241"/>
              <a:gd name="connsiteX21" fmla="*/ 1045901 w 3905152"/>
              <a:gd name="connsiteY21" fmla="*/ 1867740 h 1949241"/>
              <a:gd name="connsiteX22" fmla="*/ 1086651 w 3905152"/>
              <a:gd name="connsiteY22" fmla="*/ 1820197 h 1949241"/>
              <a:gd name="connsiteX23" fmla="*/ 1100234 w 3905152"/>
              <a:gd name="connsiteY23" fmla="*/ 1799822 h 1949241"/>
              <a:gd name="connsiteX24" fmla="*/ 1140983 w 3905152"/>
              <a:gd name="connsiteY24" fmla="*/ 1745488 h 1949241"/>
              <a:gd name="connsiteX25" fmla="*/ 1168150 w 3905152"/>
              <a:gd name="connsiteY25" fmla="*/ 1697945 h 1949241"/>
              <a:gd name="connsiteX26" fmla="*/ 1181733 w 3905152"/>
              <a:gd name="connsiteY26" fmla="*/ 1650403 h 1949241"/>
              <a:gd name="connsiteX27" fmla="*/ 1195316 w 3905152"/>
              <a:gd name="connsiteY27" fmla="*/ 1623236 h 1949241"/>
              <a:gd name="connsiteX28" fmla="*/ 1208899 w 3905152"/>
              <a:gd name="connsiteY28" fmla="*/ 1562110 h 1949241"/>
              <a:gd name="connsiteX29" fmla="*/ 1215691 w 3905152"/>
              <a:gd name="connsiteY29" fmla="*/ 1541734 h 1949241"/>
              <a:gd name="connsiteX30" fmla="*/ 1229274 w 3905152"/>
              <a:gd name="connsiteY30" fmla="*/ 1521359 h 1949241"/>
              <a:gd name="connsiteX31" fmla="*/ 1236065 w 3905152"/>
              <a:gd name="connsiteY31" fmla="*/ 1500984 h 1949241"/>
              <a:gd name="connsiteX32" fmla="*/ 1249648 w 3905152"/>
              <a:gd name="connsiteY32" fmla="*/ 1453441 h 1949241"/>
              <a:gd name="connsiteX33" fmla="*/ 1263232 w 3905152"/>
              <a:gd name="connsiteY33" fmla="*/ 1433066 h 1949241"/>
              <a:gd name="connsiteX34" fmla="*/ 1310773 w 3905152"/>
              <a:gd name="connsiteY34" fmla="*/ 1378732 h 1949241"/>
              <a:gd name="connsiteX35" fmla="*/ 1331147 w 3905152"/>
              <a:gd name="connsiteY35" fmla="*/ 1365148 h 1949241"/>
              <a:gd name="connsiteX36" fmla="*/ 1351522 w 3905152"/>
              <a:gd name="connsiteY36" fmla="*/ 1344773 h 1949241"/>
              <a:gd name="connsiteX37" fmla="*/ 1412646 w 3905152"/>
              <a:gd name="connsiteY37" fmla="*/ 1310814 h 1949241"/>
              <a:gd name="connsiteX38" fmla="*/ 1473770 w 3905152"/>
              <a:gd name="connsiteY38" fmla="*/ 1337981 h 1949241"/>
              <a:gd name="connsiteX39" fmla="*/ 1514520 w 3905152"/>
              <a:gd name="connsiteY39" fmla="*/ 1378732 h 1949241"/>
              <a:gd name="connsiteX40" fmla="*/ 1534894 w 3905152"/>
              <a:gd name="connsiteY40" fmla="*/ 1419482 h 1949241"/>
              <a:gd name="connsiteX41" fmla="*/ 1548477 w 3905152"/>
              <a:gd name="connsiteY41" fmla="*/ 1460233 h 1949241"/>
              <a:gd name="connsiteX42" fmla="*/ 1555269 w 3905152"/>
              <a:gd name="connsiteY42" fmla="*/ 1480608 h 1949241"/>
              <a:gd name="connsiteX43" fmla="*/ 1562061 w 3905152"/>
              <a:gd name="connsiteY43" fmla="*/ 1500984 h 1949241"/>
              <a:gd name="connsiteX44" fmla="*/ 1575644 w 3905152"/>
              <a:gd name="connsiteY44" fmla="*/ 1521359 h 1949241"/>
              <a:gd name="connsiteX45" fmla="*/ 1596018 w 3905152"/>
              <a:gd name="connsiteY45" fmla="*/ 1602860 h 1949241"/>
              <a:gd name="connsiteX46" fmla="*/ 1616393 w 3905152"/>
              <a:gd name="connsiteY46" fmla="*/ 1677570 h 1949241"/>
              <a:gd name="connsiteX47" fmla="*/ 1629976 w 3905152"/>
              <a:gd name="connsiteY47" fmla="*/ 1704737 h 1949241"/>
              <a:gd name="connsiteX48" fmla="*/ 1636768 w 3905152"/>
              <a:gd name="connsiteY48" fmla="*/ 1725112 h 1949241"/>
              <a:gd name="connsiteX49" fmla="*/ 1650351 w 3905152"/>
              <a:gd name="connsiteY49" fmla="*/ 1745488 h 1949241"/>
              <a:gd name="connsiteX50" fmla="*/ 1663934 w 3905152"/>
              <a:gd name="connsiteY50" fmla="*/ 1786238 h 1949241"/>
              <a:gd name="connsiteX51" fmla="*/ 1670726 w 3905152"/>
              <a:gd name="connsiteY51" fmla="*/ 1806614 h 1949241"/>
              <a:gd name="connsiteX52" fmla="*/ 1691100 w 3905152"/>
              <a:gd name="connsiteY52" fmla="*/ 1826989 h 1949241"/>
              <a:gd name="connsiteX53" fmla="*/ 1704684 w 3905152"/>
              <a:gd name="connsiteY53" fmla="*/ 1847364 h 1949241"/>
              <a:gd name="connsiteX54" fmla="*/ 1772599 w 3905152"/>
              <a:gd name="connsiteY54" fmla="*/ 1874532 h 1949241"/>
              <a:gd name="connsiteX55" fmla="*/ 1792974 w 3905152"/>
              <a:gd name="connsiteY55" fmla="*/ 1881323 h 1949241"/>
              <a:gd name="connsiteX56" fmla="*/ 1833723 w 3905152"/>
              <a:gd name="connsiteY56" fmla="*/ 1888115 h 1949241"/>
              <a:gd name="connsiteX57" fmla="*/ 1854098 w 3905152"/>
              <a:gd name="connsiteY57" fmla="*/ 1894907 h 1949241"/>
              <a:gd name="connsiteX58" fmla="*/ 1908431 w 3905152"/>
              <a:gd name="connsiteY58" fmla="*/ 1901699 h 1949241"/>
              <a:gd name="connsiteX59" fmla="*/ 1928805 w 3905152"/>
              <a:gd name="connsiteY59" fmla="*/ 1908490 h 1949241"/>
              <a:gd name="connsiteX60" fmla="*/ 2071428 w 3905152"/>
              <a:gd name="connsiteY60" fmla="*/ 1922074 h 1949241"/>
              <a:gd name="connsiteX61" fmla="*/ 2635129 w 3905152"/>
              <a:gd name="connsiteY61" fmla="*/ 1908490 h 1949241"/>
              <a:gd name="connsiteX62" fmla="*/ 2798126 w 3905152"/>
              <a:gd name="connsiteY62" fmla="*/ 1915282 h 1949241"/>
              <a:gd name="connsiteX63" fmla="*/ 2940749 w 3905152"/>
              <a:gd name="connsiteY63" fmla="*/ 1928866 h 1949241"/>
              <a:gd name="connsiteX64" fmla="*/ 3388993 w 3905152"/>
              <a:gd name="connsiteY64" fmla="*/ 1915282 h 1949241"/>
              <a:gd name="connsiteX65" fmla="*/ 3484075 w 3905152"/>
              <a:gd name="connsiteY65" fmla="*/ 1908490 h 1949241"/>
              <a:gd name="connsiteX66" fmla="*/ 3551991 w 3905152"/>
              <a:gd name="connsiteY66" fmla="*/ 1894907 h 1949241"/>
              <a:gd name="connsiteX67" fmla="*/ 3592740 w 3905152"/>
              <a:gd name="connsiteY67" fmla="*/ 1881323 h 1949241"/>
              <a:gd name="connsiteX68" fmla="*/ 3613115 w 3905152"/>
              <a:gd name="connsiteY68" fmla="*/ 1874532 h 1949241"/>
              <a:gd name="connsiteX69" fmla="*/ 3674239 w 3905152"/>
              <a:gd name="connsiteY69" fmla="*/ 1826989 h 1949241"/>
              <a:gd name="connsiteX70" fmla="*/ 3708197 w 3905152"/>
              <a:gd name="connsiteY70" fmla="*/ 1799822 h 1949241"/>
              <a:gd name="connsiteX71" fmla="*/ 3755738 w 3905152"/>
              <a:gd name="connsiteY71" fmla="*/ 1745488 h 1949241"/>
              <a:gd name="connsiteX72" fmla="*/ 3816862 w 3905152"/>
              <a:gd name="connsiteY72" fmla="*/ 1650403 h 1949241"/>
              <a:gd name="connsiteX73" fmla="*/ 3837237 w 3905152"/>
              <a:gd name="connsiteY73" fmla="*/ 1623236 h 1949241"/>
              <a:gd name="connsiteX74" fmla="*/ 3844028 w 3905152"/>
              <a:gd name="connsiteY74" fmla="*/ 1602860 h 1949241"/>
              <a:gd name="connsiteX75" fmla="*/ 3850820 w 3905152"/>
              <a:gd name="connsiteY75" fmla="*/ 1575693 h 1949241"/>
              <a:gd name="connsiteX76" fmla="*/ 3864403 w 3905152"/>
              <a:gd name="connsiteY76" fmla="*/ 1555318 h 1949241"/>
              <a:gd name="connsiteX77" fmla="*/ 3884778 w 3905152"/>
              <a:gd name="connsiteY77" fmla="*/ 1500984 h 1949241"/>
              <a:gd name="connsiteX78" fmla="*/ 3898361 w 3905152"/>
              <a:gd name="connsiteY78" fmla="*/ 1433066 h 1949241"/>
              <a:gd name="connsiteX79" fmla="*/ 3905152 w 3905152"/>
              <a:gd name="connsiteY79" fmla="*/ 1337981 h 1949241"/>
              <a:gd name="connsiteX80" fmla="*/ 3898361 w 3905152"/>
              <a:gd name="connsiteY80" fmla="*/ 1283647 h 1949241"/>
              <a:gd name="connsiteX81" fmla="*/ 3891569 w 3905152"/>
              <a:gd name="connsiteY81" fmla="*/ 1059518 h 1949241"/>
              <a:gd name="connsiteX82" fmla="*/ 3891569 w 3905152"/>
              <a:gd name="connsiteY82" fmla="*/ 455050 h 1949241"/>
              <a:gd name="connsiteX83" fmla="*/ 3884778 w 3905152"/>
              <a:gd name="connsiteY83" fmla="*/ 298839 h 1949241"/>
              <a:gd name="connsiteX84" fmla="*/ 3877986 w 3905152"/>
              <a:gd name="connsiteY84" fmla="*/ 258088 h 1949241"/>
              <a:gd name="connsiteX85" fmla="*/ 3864403 w 3905152"/>
              <a:gd name="connsiteY85" fmla="*/ 217337 h 1949241"/>
              <a:gd name="connsiteX86" fmla="*/ 3857611 w 3905152"/>
              <a:gd name="connsiteY86" fmla="*/ 196962 h 1949241"/>
              <a:gd name="connsiteX87" fmla="*/ 3837237 w 3905152"/>
              <a:gd name="connsiteY87" fmla="*/ 81502 h 1949241"/>
              <a:gd name="connsiteX88" fmla="*/ 3830445 w 3905152"/>
              <a:gd name="connsiteY88" fmla="*/ 27167 h 1949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905152" h="1949241">
                <a:moveTo>
                  <a:pt x="40749" y="0"/>
                </a:moveTo>
                <a:cubicBezTo>
                  <a:pt x="38485" y="258088"/>
                  <a:pt x="37927" y="516196"/>
                  <a:pt x="33957" y="774263"/>
                </a:cubicBezTo>
                <a:cubicBezTo>
                  <a:pt x="33288" y="817770"/>
                  <a:pt x="18632" y="995266"/>
                  <a:pt x="13583" y="1025559"/>
                </a:cubicBezTo>
                <a:cubicBezTo>
                  <a:pt x="3421" y="1086532"/>
                  <a:pt x="8312" y="1052623"/>
                  <a:pt x="0" y="1127436"/>
                </a:cubicBezTo>
                <a:cubicBezTo>
                  <a:pt x="4528" y="1227049"/>
                  <a:pt x="2573" y="1327168"/>
                  <a:pt x="13583" y="1426274"/>
                </a:cubicBezTo>
                <a:cubicBezTo>
                  <a:pt x="15847" y="1446649"/>
                  <a:pt x="18672" y="1466970"/>
                  <a:pt x="20374" y="1487400"/>
                </a:cubicBezTo>
                <a:cubicBezTo>
                  <a:pt x="23200" y="1521317"/>
                  <a:pt x="25224" y="1555298"/>
                  <a:pt x="27166" y="1589277"/>
                </a:cubicBezTo>
                <a:cubicBezTo>
                  <a:pt x="29752" y="1634538"/>
                  <a:pt x="30342" y="1679921"/>
                  <a:pt x="33957" y="1725112"/>
                </a:cubicBezTo>
                <a:cubicBezTo>
                  <a:pt x="34878" y="1736619"/>
                  <a:pt x="37712" y="1747934"/>
                  <a:pt x="40749" y="1759071"/>
                </a:cubicBezTo>
                <a:cubicBezTo>
                  <a:pt x="44516" y="1772885"/>
                  <a:pt x="45741" y="1788367"/>
                  <a:pt x="54332" y="1799822"/>
                </a:cubicBezTo>
                <a:cubicBezTo>
                  <a:pt x="72249" y="1823712"/>
                  <a:pt x="91207" y="1854323"/>
                  <a:pt x="115456" y="1874532"/>
                </a:cubicBezTo>
                <a:cubicBezTo>
                  <a:pt x="121726" y="1879758"/>
                  <a:pt x="129189" y="1883371"/>
                  <a:pt x="135831" y="1888115"/>
                </a:cubicBezTo>
                <a:cubicBezTo>
                  <a:pt x="145042" y="1894694"/>
                  <a:pt x="153169" y="1902874"/>
                  <a:pt x="162997" y="1908490"/>
                </a:cubicBezTo>
                <a:cubicBezTo>
                  <a:pt x="169213" y="1912042"/>
                  <a:pt x="176669" y="1912768"/>
                  <a:pt x="183372" y="1915282"/>
                </a:cubicBezTo>
                <a:cubicBezTo>
                  <a:pt x="206320" y="1923888"/>
                  <a:pt x="216132" y="1929495"/>
                  <a:pt x="237704" y="1935658"/>
                </a:cubicBezTo>
                <a:cubicBezTo>
                  <a:pt x="260070" y="1942048"/>
                  <a:pt x="275504" y="1944576"/>
                  <a:pt x="298829" y="1949241"/>
                </a:cubicBezTo>
                <a:cubicBezTo>
                  <a:pt x="540931" y="1944090"/>
                  <a:pt x="544381" y="1949339"/>
                  <a:pt x="713114" y="1935658"/>
                </a:cubicBezTo>
                <a:cubicBezTo>
                  <a:pt x="765208" y="1931434"/>
                  <a:pt x="817375" y="1927846"/>
                  <a:pt x="869320" y="1922074"/>
                </a:cubicBezTo>
                <a:cubicBezTo>
                  <a:pt x="910103" y="1917542"/>
                  <a:pt x="933080" y="1916113"/>
                  <a:pt x="971194" y="1908490"/>
                </a:cubicBezTo>
                <a:cubicBezTo>
                  <a:pt x="980347" y="1906659"/>
                  <a:pt x="989305" y="1903963"/>
                  <a:pt x="998360" y="1901699"/>
                </a:cubicBezTo>
                <a:cubicBezTo>
                  <a:pt x="1007416" y="1894907"/>
                  <a:pt x="1016316" y="1887903"/>
                  <a:pt x="1025527" y="1881323"/>
                </a:cubicBezTo>
                <a:cubicBezTo>
                  <a:pt x="1032169" y="1876579"/>
                  <a:pt x="1039631" y="1872965"/>
                  <a:pt x="1045901" y="1867740"/>
                </a:cubicBezTo>
                <a:cubicBezTo>
                  <a:pt x="1063323" y="1853221"/>
                  <a:pt x="1073426" y="1838712"/>
                  <a:pt x="1086651" y="1820197"/>
                </a:cubicBezTo>
                <a:cubicBezTo>
                  <a:pt x="1091395" y="1813555"/>
                  <a:pt x="1095433" y="1806423"/>
                  <a:pt x="1100234" y="1799822"/>
                </a:cubicBezTo>
                <a:cubicBezTo>
                  <a:pt x="1113549" y="1781513"/>
                  <a:pt x="1140983" y="1745488"/>
                  <a:pt x="1140983" y="1745488"/>
                </a:cubicBezTo>
                <a:cubicBezTo>
                  <a:pt x="1156557" y="1698767"/>
                  <a:pt x="1135255" y="1755514"/>
                  <a:pt x="1168150" y="1697945"/>
                </a:cubicBezTo>
                <a:cubicBezTo>
                  <a:pt x="1174117" y="1687502"/>
                  <a:pt x="1178127" y="1660019"/>
                  <a:pt x="1181733" y="1650403"/>
                </a:cubicBezTo>
                <a:cubicBezTo>
                  <a:pt x="1185288" y="1640923"/>
                  <a:pt x="1190788" y="1632292"/>
                  <a:pt x="1195316" y="1623236"/>
                </a:cubicBezTo>
                <a:cubicBezTo>
                  <a:pt x="1199986" y="1599885"/>
                  <a:pt x="1202503" y="1584497"/>
                  <a:pt x="1208899" y="1562110"/>
                </a:cubicBezTo>
                <a:cubicBezTo>
                  <a:pt x="1210866" y="1555226"/>
                  <a:pt x="1212489" y="1548138"/>
                  <a:pt x="1215691" y="1541734"/>
                </a:cubicBezTo>
                <a:cubicBezTo>
                  <a:pt x="1219341" y="1534433"/>
                  <a:pt x="1224746" y="1528151"/>
                  <a:pt x="1229274" y="1521359"/>
                </a:cubicBezTo>
                <a:cubicBezTo>
                  <a:pt x="1231538" y="1514567"/>
                  <a:pt x="1234098" y="1507868"/>
                  <a:pt x="1236065" y="1500984"/>
                </a:cubicBezTo>
                <a:cubicBezTo>
                  <a:pt x="1238964" y="1490839"/>
                  <a:pt x="1244224" y="1464290"/>
                  <a:pt x="1249648" y="1453441"/>
                </a:cubicBezTo>
                <a:cubicBezTo>
                  <a:pt x="1253298" y="1446140"/>
                  <a:pt x="1258488" y="1439708"/>
                  <a:pt x="1263232" y="1433066"/>
                </a:cubicBezTo>
                <a:cubicBezTo>
                  <a:pt x="1279668" y="1410055"/>
                  <a:pt x="1288751" y="1397609"/>
                  <a:pt x="1310773" y="1378732"/>
                </a:cubicBezTo>
                <a:cubicBezTo>
                  <a:pt x="1316970" y="1373420"/>
                  <a:pt x="1324877" y="1370374"/>
                  <a:pt x="1331147" y="1365148"/>
                </a:cubicBezTo>
                <a:cubicBezTo>
                  <a:pt x="1338526" y="1358999"/>
                  <a:pt x="1343940" y="1350670"/>
                  <a:pt x="1351522" y="1344773"/>
                </a:cubicBezTo>
                <a:cubicBezTo>
                  <a:pt x="1386552" y="1317527"/>
                  <a:pt x="1381904" y="1321062"/>
                  <a:pt x="1412646" y="1310814"/>
                </a:cubicBezTo>
                <a:cubicBezTo>
                  <a:pt x="1438487" y="1319428"/>
                  <a:pt x="1454396" y="1320759"/>
                  <a:pt x="1473770" y="1337981"/>
                </a:cubicBezTo>
                <a:cubicBezTo>
                  <a:pt x="1488128" y="1350744"/>
                  <a:pt x="1514520" y="1378732"/>
                  <a:pt x="1514520" y="1378732"/>
                </a:cubicBezTo>
                <a:cubicBezTo>
                  <a:pt x="1539285" y="1453034"/>
                  <a:pt x="1499789" y="1340493"/>
                  <a:pt x="1534894" y="1419482"/>
                </a:cubicBezTo>
                <a:cubicBezTo>
                  <a:pt x="1540709" y="1432566"/>
                  <a:pt x="1543949" y="1446649"/>
                  <a:pt x="1548477" y="1460233"/>
                </a:cubicBezTo>
                <a:lnTo>
                  <a:pt x="1555269" y="1480608"/>
                </a:lnTo>
                <a:cubicBezTo>
                  <a:pt x="1557533" y="1487400"/>
                  <a:pt x="1558090" y="1495027"/>
                  <a:pt x="1562061" y="1500984"/>
                </a:cubicBezTo>
                <a:lnTo>
                  <a:pt x="1575644" y="1521359"/>
                </a:lnTo>
                <a:cubicBezTo>
                  <a:pt x="1593410" y="1627968"/>
                  <a:pt x="1569116" y="1495256"/>
                  <a:pt x="1596018" y="1602860"/>
                </a:cubicBezTo>
                <a:cubicBezTo>
                  <a:pt x="1598092" y="1611156"/>
                  <a:pt x="1608778" y="1659802"/>
                  <a:pt x="1616393" y="1677570"/>
                </a:cubicBezTo>
                <a:cubicBezTo>
                  <a:pt x="1620381" y="1686876"/>
                  <a:pt x="1625988" y="1695431"/>
                  <a:pt x="1629976" y="1704737"/>
                </a:cubicBezTo>
                <a:cubicBezTo>
                  <a:pt x="1632796" y="1711317"/>
                  <a:pt x="1633566" y="1718709"/>
                  <a:pt x="1636768" y="1725112"/>
                </a:cubicBezTo>
                <a:cubicBezTo>
                  <a:pt x="1640418" y="1732413"/>
                  <a:pt x="1647036" y="1738029"/>
                  <a:pt x="1650351" y="1745488"/>
                </a:cubicBezTo>
                <a:cubicBezTo>
                  <a:pt x="1656166" y="1758572"/>
                  <a:pt x="1659406" y="1772655"/>
                  <a:pt x="1663934" y="1786238"/>
                </a:cubicBezTo>
                <a:cubicBezTo>
                  <a:pt x="1666198" y="1793030"/>
                  <a:pt x="1665664" y="1801551"/>
                  <a:pt x="1670726" y="1806614"/>
                </a:cubicBezTo>
                <a:cubicBezTo>
                  <a:pt x="1677517" y="1813406"/>
                  <a:pt x="1684951" y="1819610"/>
                  <a:pt x="1691100" y="1826989"/>
                </a:cubicBezTo>
                <a:cubicBezTo>
                  <a:pt x="1696326" y="1833260"/>
                  <a:pt x="1697633" y="1843251"/>
                  <a:pt x="1704684" y="1847364"/>
                </a:cubicBezTo>
                <a:cubicBezTo>
                  <a:pt x="1725745" y="1859650"/>
                  <a:pt x="1749468" y="1866822"/>
                  <a:pt x="1772599" y="1874532"/>
                </a:cubicBezTo>
                <a:cubicBezTo>
                  <a:pt x="1779391" y="1876796"/>
                  <a:pt x="1785985" y="1879770"/>
                  <a:pt x="1792974" y="1881323"/>
                </a:cubicBezTo>
                <a:cubicBezTo>
                  <a:pt x="1806416" y="1884310"/>
                  <a:pt x="1820281" y="1885128"/>
                  <a:pt x="1833723" y="1888115"/>
                </a:cubicBezTo>
                <a:cubicBezTo>
                  <a:pt x="1840712" y="1889668"/>
                  <a:pt x="1847054" y="1893626"/>
                  <a:pt x="1854098" y="1894907"/>
                </a:cubicBezTo>
                <a:cubicBezTo>
                  <a:pt x="1872056" y="1898172"/>
                  <a:pt x="1890320" y="1899435"/>
                  <a:pt x="1908431" y="1901699"/>
                </a:cubicBezTo>
                <a:cubicBezTo>
                  <a:pt x="1915222" y="1903963"/>
                  <a:pt x="1921762" y="1907209"/>
                  <a:pt x="1928805" y="1908490"/>
                </a:cubicBezTo>
                <a:cubicBezTo>
                  <a:pt x="1967135" y="1915459"/>
                  <a:pt x="2038185" y="1919517"/>
                  <a:pt x="2071428" y="1922074"/>
                </a:cubicBezTo>
                <a:cubicBezTo>
                  <a:pt x="2303015" y="1909884"/>
                  <a:pt x="2299226" y="1908490"/>
                  <a:pt x="2635129" y="1908490"/>
                </a:cubicBezTo>
                <a:cubicBezTo>
                  <a:pt x="2689508" y="1908490"/>
                  <a:pt x="2743826" y="1912347"/>
                  <a:pt x="2798126" y="1915282"/>
                </a:cubicBezTo>
                <a:cubicBezTo>
                  <a:pt x="2870290" y="1919183"/>
                  <a:pt x="2878352" y="1921066"/>
                  <a:pt x="2940749" y="1928866"/>
                </a:cubicBezTo>
                <a:cubicBezTo>
                  <a:pt x="3122265" y="1924644"/>
                  <a:pt x="3222551" y="1924279"/>
                  <a:pt x="3388993" y="1915282"/>
                </a:cubicBezTo>
                <a:cubicBezTo>
                  <a:pt x="3420721" y="1913567"/>
                  <a:pt x="3452381" y="1910754"/>
                  <a:pt x="3484075" y="1908490"/>
                </a:cubicBezTo>
                <a:cubicBezTo>
                  <a:pt x="3511613" y="1903901"/>
                  <a:pt x="3526661" y="1902506"/>
                  <a:pt x="3551991" y="1894907"/>
                </a:cubicBezTo>
                <a:cubicBezTo>
                  <a:pt x="3565705" y="1890793"/>
                  <a:pt x="3579157" y="1885851"/>
                  <a:pt x="3592740" y="1881323"/>
                </a:cubicBezTo>
                <a:lnTo>
                  <a:pt x="3613115" y="1874532"/>
                </a:lnTo>
                <a:lnTo>
                  <a:pt x="3674239" y="1826989"/>
                </a:lnTo>
                <a:cubicBezTo>
                  <a:pt x="3685637" y="1818033"/>
                  <a:pt x="3699500" y="1811419"/>
                  <a:pt x="3708197" y="1799822"/>
                </a:cubicBezTo>
                <a:cubicBezTo>
                  <a:pt x="3759568" y="1731323"/>
                  <a:pt x="3694190" y="1815830"/>
                  <a:pt x="3755738" y="1745488"/>
                </a:cubicBezTo>
                <a:cubicBezTo>
                  <a:pt x="3790673" y="1705561"/>
                  <a:pt x="3773271" y="1708525"/>
                  <a:pt x="3816862" y="1650403"/>
                </a:cubicBezTo>
                <a:lnTo>
                  <a:pt x="3837237" y="1623236"/>
                </a:lnTo>
                <a:cubicBezTo>
                  <a:pt x="3839501" y="1616444"/>
                  <a:pt x="3842061" y="1609744"/>
                  <a:pt x="3844028" y="1602860"/>
                </a:cubicBezTo>
                <a:cubicBezTo>
                  <a:pt x="3846592" y="1593885"/>
                  <a:pt x="3847143" y="1584273"/>
                  <a:pt x="3850820" y="1575693"/>
                </a:cubicBezTo>
                <a:cubicBezTo>
                  <a:pt x="3854035" y="1568190"/>
                  <a:pt x="3860753" y="1562619"/>
                  <a:pt x="3864403" y="1555318"/>
                </a:cubicBezTo>
                <a:cubicBezTo>
                  <a:pt x="3866801" y="1550522"/>
                  <a:pt x="3882260" y="1511897"/>
                  <a:pt x="3884778" y="1500984"/>
                </a:cubicBezTo>
                <a:cubicBezTo>
                  <a:pt x="3889969" y="1478488"/>
                  <a:pt x="3898361" y="1433066"/>
                  <a:pt x="3898361" y="1433066"/>
                </a:cubicBezTo>
                <a:cubicBezTo>
                  <a:pt x="3900625" y="1401371"/>
                  <a:pt x="3905152" y="1369757"/>
                  <a:pt x="3905152" y="1337981"/>
                </a:cubicBezTo>
                <a:cubicBezTo>
                  <a:pt x="3905152" y="1319729"/>
                  <a:pt x="3899250" y="1301878"/>
                  <a:pt x="3898361" y="1283647"/>
                </a:cubicBezTo>
                <a:cubicBezTo>
                  <a:pt x="3894719" y="1208992"/>
                  <a:pt x="3893833" y="1134228"/>
                  <a:pt x="3891569" y="1059518"/>
                </a:cubicBezTo>
                <a:cubicBezTo>
                  <a:pt x="3904901" y="779554"/>
                  <a:pt x="3901595" y="911263"/>
                  <a:pt x="3891569" y="455050"/>
                </a:cubicBezTo>
                <a:cubicBezTo>
                  <a:pt x="3890424" y="402943"/>
                  <a:pt x="3888364" y="350835"/>
                  <a:pt x="3884778" y="298839"/>
                </a:cubicBezTo>
                <a:cubicBezTo>
                  <a:pt x="3883831" y="285101"/>
                  <a:pt x="3881326" y="271448"/>
                  <a:pt x="3877986" y="258088"/>
                </a:cubicBezTo>
                <a:cubicBezTo>
                  <a:pt x="3874513" y="244197"/>
                  <a:pt x="3868931" y="230921"/>
                  <a:pt x="3864403" y="217337"/>
                </a:cubicBezTo>
                <a:cubicBezTo>
                  <a:pt x="3862139" y="210545"/>
                  <a:pt x="3859015" y="203982"/>
                  <a:pt x="3857611" y="196962"/>
                </a:cubicBezTo>
                <a:cubicBezTo>
                  <a:pt x="3836050" y="89152"/>
                  <a:pt x="3850648" y="168676"/>
                  <a:pt x="3837237" y="81502"/>
                </a:cubicBezTo>
                <a:cubicBezTo>
                  <a:pt x="3829701" y="32513"/>
                  <a:pt x="3830445" y="55762"/>
                  <a:pt x="3830445" y="27167"/>
                </a:cubicBezTo>
              </a:path>
            </a:pathLst>
          </a:custGeom>
          <a:ln w="41275">
            <a:solidFill>
              <a:srgbClr val="008000"/>
            </a:solidFill>
            <a:headEnd type="none"/>
            <a:tailEnd type="triangle"/>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09025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dissolv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dissolve">
                                      <p:cBhvr>
                                        <p:cTn id="17" dur="500"/>
                                        <p:tgtEl>
                                          <p:spTgt spid="5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dissolve">
                                      <p:cBhvr>
                                        <p:cTn id="22" dur="500"/>
                                        <p:tgtEl>
                                          <p:spTgt spid="5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dissolve">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dissolve">
                                      <p:cBhvr>
                                        <p:cTn id="3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F858A-4577-0349-B8AC-CC4DFC05CCDF}"/>
              </a:ext>
            </a:extLst>
          </p:cNvPr>
          <p:cNvSpPr>
            <a:spLocks noGrp="1"/>
          </p:cNvSpPr>
          <p:nvPr>
            <p:ph type="title"/>
          </p:nvPr>
        </p:nvSpPr>
        <p:spPr/>
        <p:txBody>
          <a:bodyPr/>
          <a:lstStyle/>
          <a:p>
            <a:r>
              <a:rPr lang="en-US"/>
              <a:t>E.g. Linux</a:t>
            </a:r>
          </a:p>
        </p:txBody>
      </p:sp>
      <p:sp>
        <p:nvSpPr>
          <p:cNvPr id="3" name="Content Placeholder 2">
            <a:extLst>
              <a:ext uri="{FF2B5EF4-FFF2-40B4-BE49-F238E27FC236}">
                <a16:creationId xmlns:a16="http://schemas.microsoft.com/office/drawing/2014/main" id="{5D2812CB-FC16-F649-9C6A-4F2E71F31647}"/>
              </a:ext>
            </a:extLst>
          </p:cNvPr>
          <p:cNvSpPr>
            <a:spLocks noGrp="1"/>
          </p:cNvSpPr>
          <p:nvPr>
            <p:ph idx="1"/>
          </p:nvPr>
        </p:nvSpPr>
        <p:spPr>
          <a:xfrm>
            <a:off x="313184" y="1981200"/>
            <a:ext cx="8219256" cy="4114800"/>
          </a:xfrm>
        </p:spPr>
        <p:txBody>
          <a:bodyPr/>
          <a:lstStyle/>
          <a:p>
            <a:r>
              <a:rPr lang="en-US" sz="2400" dirty="0"/>
              <a:t>Useful TCP "speed"</a:t>
            </a:r>
            <a:br>
              <a:rPr lang="en-US" sz="2400" dirty="0"/>
            </a:br>
            <a:r>
              <a:rPr lang="en-US" sz="2400" dirty="0"/>
              <a:t>feedback: "</a:t>
            </a:r>
            <a:r>
              <a:rPr lang="en-US" sz="2400" dirty="0">
                <a:solidFill>
                  <a:srgbClr val="0000FF"/>
                </a:solidFill>
              </a:rPr>
              <a:t>low water mark</a:t>
            </a:r>
            <a:r>
              <a:rPr lang="en-US" sz="2400" dirty="0"/>
              <a:t>"</a:t>
            </a:r>
          </a:p>
          <a:p>
            <a:pPr lvl="1"/>
            <a:r>
              <a:rPr lang="en-US" sz="2000" dirty="0"/>
              <a:t>Patch with</a:t>
            </a:r>
            <a:br>
              <a:rPr lang="en-US" sz="2000" dirty="0"/>
            </a:br>
            <a:r>
              <a:rPr lang="en-US" sz="2000" dirty="0"/>
              <a:t>"TCP_NOTSENT_LOWAT"</a:t>
            </a:r>
            <a:br>
              <a:rPr lang="en-US" sz="2000" dirty="0"/>
            </a:br>
            <a:r>
              <a:rPr lang="en-US" sz="2000" dirty="0"/>
              <a:t>socket option, 2013</a:t>
            </a:r>
          </a:p>
          <a:p>
            <a:pPr lvl="1"/>
            <a:r>
              <a:rPr lang="en-US" sz="2000" dirty="0"/>
              <a:t>Apple computers also offer this</a:t>
            </a:r>
          </a:p>
        </p:txBody>
      </p:sp>
      <p:pic>
        <p:nvPicPr>
          <p:cNvPr id="4" name="Picture 3">
            <a:extLst>
              <a:ext uri="{FF2B5EF4-FFF2-40B4-BE49-F238E27FC236}">
                <a16:creationId xmlns:a16="http://schemas.microsoft.com/office/drawing/2014/main" id="{0295EFBE-6130-4C45-860C-CA344E30B54D}"/>
              </a:ext>
            </a:extLst>
          </p:cNvPr>
          <p:cNvPicPr>
            <a:picLocks noChangeAspect="1"/>
          </p:cNvPicPr>
          <p:nvPr/>
        </p:nvPicPr>
        <p:blipFill>
          <a:blip r:embed="rId2"/>
          <a:stretch>
            <a:fillRect/>
          </a:stretch>
        </p:blipFill>
        <p:spPr>
          <a:xfrm>
            <a:off x="5508104" y="1006912"/>
            <a:ext cx="3240360" cy="5662448"/>
          </a:xfrm>
          <a:prstGeom prst="rect">
            <a:avLst/>
          </a:prstGeom>
        </p:spPr>
      </p:pic>
      <p:sp>
        <p:nvSpPr>
          <p:cNvPr id="5" name="Rectangle 4">
            <a:extLst>
              <a:ext uri="{FF2B5EF4-FFF2-40B4-BE49-F238E27FC236}">
                <a16:creationId xmlns:a16="http://schemas.microsoft.com/office/drawing/2014/main" id="{BA1CF138-9682-C147-89B7-C51FF61DE1D4}"/>
              </a:ext>
            </a:extLst>
          </p:cNvPr>
          <p:cNvSpPr/>
          <p:nvPr/>
        </p:nvSpPr>
        <p:spPr>
          <a:xfrm>
            <a:off x="3179541" y="4797152"/>
            <a:ext cx="2532937" cy="1815882"/>
          </a:xfrm>
          <a:prstGeom prst="rect">
            <a:avLst/>
          </a:prstGeom>
        </p:spPr>
        <p:txBody>
          <a:bodyPr wrap="none">
            <a:spAutoFit/>
          </a:bodyPr>
          <a:lstStyle/>
          <a:p>
            <a:pPr algn="r"/>
            <a:r>
              <a:rPr lang="en-US" sz="1400" u="sng"/>
              <a:t>From:</a:t>
            </a:r>
            <a:br>
              <a:rPr lang="en-US" sz="1400"/>
            </a:br>
            <a:r>
              <a:rPr lang="en-US" sz="1400"/>
              <a:t>C. A. Grazia, N. Patriciello,</a:t>
            </a:r>
            <a:br>
              <a:rPr lang="en-US" sz="1400"/>
            </a:br>
            <a:r>
              <a:rPr lang="en-US" sz="1400"/>
              <a:t>T. Høiland-Jørgensen,</a:t>
            </a:r>
            <a:br>
              <a:rPr lang="en-US" sz="1400"/>
            </a:br>
            <a:r>
              <a:rPr lang="en-US" sz="1400"/>
              <a:t>M. Klapez, M. Casoni and</a:t>
            </a:r>
            <a:br>
              <a:rPr lang="en-US" sz="1400"/>
            </a:br>
            <a:r>
              <a:rPr lang="en-US" sz="1400"/>
              <a:t>J. Mangues-Bafalluy,</a:t>
            </a:r>
            <a:br>
              <a:rPr lang="en-US" sz="1400"/>
            </a:br>
            <a:r>
              <a:rPr lang="en-US" sz="1400"/>
              <a:t>"Adapting TCP Small Queues</a:t>
            </a:r>
            <a:br>
              <a:rPr lang="en-US" sz="1400"/>
            </a:br>
            <a:r>
              <a:rPr lang="en-US" sz="1400"/>
              <a:t>for IEEE 802.11 Networks,"</a:t>
            </a:r>
            <a:br>
              <a:rPr lang="en-US" sz="1400"/>
            </a:br>
            <a:r>
              <a:rPr lang="en-US" sz="1400"/>
              <a:t>PIMRC 2018, Bologna.</a:t>
            </a:r>
          </a:p>
        </p:txBody>
      </p:sp>
      <p:sp>
        <p:nvSpPr>
          <p:cNvPr id="6" name="TextBox 5">
            <a:extLst>
              <a:ext uri="{FF2B5EF4-FFF2-40B4-BE49-F238E27FC236}">
                <a16:creationId xmlns:a16="http://schemas.microsoft.com/office/drawing/2014/main" id="{86C6E1F1-61BF-5143-9DF4-7ECEF6F08511}"/>
              </a:ext>
            </a:extLst>
          </p:cNvPr>
          <p:cNvSpPr txBox="1"/>
          <p:nvPr/>
        </p:nvSpPr>
        <p:spPr>
          <a:xfrm>
            <a:off x="8608463" y="5851088"/>
            <a:ext cx="444706" cy="338554"/>
          </a:xfrm>
          <a:prstGeom prst="rect">
            <a:avLst/>
          </a:prstGeom>
          <a:noFill/>
        </p:spPr>
        <p:txBody>
          <a:bodyPr wrap="square" rtlCol="0">
            <a:spAutoFit/>
          </a:bodyPr>
          <a:lstStyle/>
          <a:p>
            <a:r>
              <a:rPr lang="en-US" sz="1600" b="1">
                <a:solidFill>
                  <a:srgbClr val="C00000"/>
                </a:solidFill>
              </a:rPr>
              <a:t>L2</a:t>
            </a:r>
          </a:p>
        </p:txBody>
      </p:sp>
      <p:sp>
        <p:nvSpPr>
          <p:cNvPr id="7" name="TextBox 6">
            <a:extLst>
              <a:ext uri="{FF2B5EF4-FFF2-40B4-BE49-F238E27FC236}">
                <a16:creationId xmlns:a16="http://schemas.microsoft.com/office/drawing/2014/main" id="{D4D79CD8-296B-024C-8850-F9F69B2859CC}"/>
              </a:ext>
            </a:extLst>
          </p:cNvPr>
          <p:cNvSpPr txBox="1"/>
          <p:nvPr/>
        </p:nvSpPr>
        <p:spPr>
          <a:xfrm>
            <a:off x="8639954" y="4131079"/>
            <a:ext cx="444706" cy="338554"/>
          </a:xfrm>
          <a:prstGeom prst="rect">
            <a:avLst/>
          </a:prstGeom>
          <a:noFill/>
        </p:spPr>
        <p:txBody>
          <a:bodyPr wrap="square" rtlCol="0">
            <a:spAutoFit/>
          </a:bodyPr>
          <a:lstStyle/>
          <a:p>
            <a:r>
              <a:rPr lang="en-US" sz="1600" b="1">
                <a:solidFill>
                  <a:srgbClr val="C00000"/>
                </a:solidFill>
              </a:rPr>
              <a:t>L3</a:t>
            </a:r>
          </a:p>
        </p:txBody>
      </p:sp>
      <p:sp>
        <p:nvSpPr>
          <p:cNvPr id="8" name="TextBox 7">
            <a:extLst>
              <a:ext uri="{FF2B5EF4-FFF2-40B4-BE49-F238E27FC236}">
                <a16:creationId xmlns:a16="http://schemas.microsoft.com/office/drawing/2014/main" id="{08980891-8100-0347-8FE4-55263477AAF2}"/>
              </a:ext>
            </a:extLst>
          </p:cNvPr>
          <p:cNvSpPr txBox="1"/>
          <p:nvPr/>
        </p:nvSpPr>
        <p:spPr>
          <a:xfrm>
            <a:off x="8628379" y="2018592"/>
            <a:ext cx="444706" cy="338554"/>
          </a:xfrm>
          <a:prstGeom prst="rect">
            <a:avLst/>
          </a:prstGeom>
          <a:noFill/>
        </p:spPr>
        <p:txBody>
          <a:bodyPr wrap="square" rtlCol="0">
            <a:spAutoFit/>
          </a:bodyPr>
          <a:lstStyle/>
          <a:p>
            <a:r>
              <a:rPr lang="en-US" sz="1600" b="1">
                <a:solidFill>
                  <a:srgbClr val="C00000"/>
                </a:solidFill>
              </a:rPr>
              <a:t>L4</a:t>
            </a:r>
          </a:p>
        </p:txBody>
      </p:sp>
    </p:spTree>
    <p:extLst>
      <p:ext uri="{BB962C8B-B14F-4D97-AF65-F5344CB8AC3E}">
        <p14:creationId xmlns:p14="http://schemas.microsoft.com/office/powerpoint/2010/main" val="3298706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4"/>
          <p:cNvSpPr>
            <a:spLocks noChangeArrowheads="1"/>
          </p:cNvSpPr>
          <p:nvPr/>
        </p:nvSpPr>
        <p:spPr bwMode="auto">
          <a:xfrm>
            <a:off x="685800" y="866800"/>
            <a:ext cx="7772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dirty="0">
                <a:latin typeface="+mj-lt"/>
                <a:ea typeface="ＭＳ Ｐゴシック" charset="0"/>
                <a:cs typeface="ＭＳ Ｐゴシック" charset="0"/>
              </a:rPr>
              <a:t>Addresses</a:t>
            </a:r>
            <a:endParaRPr lang="en-US" sz="2400" b="1" dirty="0">
              <a:latin typeface="+mj-lt"/>
              <a:ea typeface="ＭＳ Ｐゴシック" charset="0"/>
              <a:cs typeface="ＭＳ Ｐゴシック" charset="0"/>
            </a:endParaRPr>
          </a:p>
        </p:txBody>
      </p:sp>
      <p:grpSp>
        <p:nvGrpSpPr>
          <p:cNvPr id="18435" name="Group 76"/>
          <p:cNvGrpSpPr>
            <a:grpSpLocks/>
          </p:cNvGrpSpPr>
          <p:nvPr/>
        </p:nvGrpSpPr>
        <p:grpSpPr bwMode="auto">
          <a:xfrm>
            <a:off x="447676" y="1484784"/>
            <a:ext cx="8020051" cy="1976438"/>
            <a:chOff x="282" y="2544"/>
            <a:chExt cx="5052" cy="1245"/>
          </a:xfrm>
        </p:grpSpPr>
        <p:sp>
          <p:nvSpPr>
            <p:cNvPr id="153663" name="Oval 63"/>
            <p:cNvSpPr>
              <a:spLocks noChangeArrowheads="1"/>
            </p:cNvSpPr>
            <p:nvPr/>
          </p:nvSpPr>
          <p:spPr bwMode="auto">
            <a:xfrm>
              <a:off x="1104" y="2920"/>
              <a:ext cx="3785"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36" name="Rectangle 8"/>
            <p:cNvSpPr>
              <a:spLocks noChangeArrowheads="1"/>
            </p:cNvSpPr>
            <p:nvPr/>
          </p:nvSpPr>
          <p:spPr bwMode="auto">
            <a:xfrm>
              <a:off x="678" y="2731"/>
              <a:ext cx="470" cy="91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37" name="Line 9"/>
            <p:cNvSpPr>
              <a:spLocks noChangeShapeType="1"/>
            </p:cNvSpPr>
            <p:nvPr/>
          </p:nvSpPr>
          <p:spPr bwMode="auto">
            <a:xfrm>
              <a:off x="678" y="350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8" name="Line 10"/>
            <p:cNvSpPr>
              <a:spLocks noChangeShapeType="1"/>
            </p:cNvSpPr>
            <p:nvPr/>
          </p:nvSpPr>
          <p:spPr bwMode="auto">
            <a:xfrm>
              <a:off x="678" y="331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9" name="Line 11"/>
            <p:cNvSpPr>
              <a:spLocks noChangeShapeType="1"/>
            </p:cNvSpPr>
            <p:nvPr/>
          </p:nvSpPr>
          <p:spPr bwMode="auto">
            <a:xfrm>
              <a:off x="678" y="3120"/>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0" name="Line 12"/>
            <p:cNvSpPr>
              <a:spLocks noChangeShapeType="1"/>
            </p:cNvSpPr>
            <p:nvPr/>
          </p:nvSpPr>
          <p:spPr bwMode="auto">
            <a:xfrm>
              <a:off x="678" y="2928"/>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1" name="Group 13"/>
            <p:cNvGrpSpPr>
              <a:grpSpLocks/>
            </p:cNvGrpSpPr>
            <p:nvPr/>
          </p:nvGrpSpPr>
          <p:grpSpPr bwMode="auto">
            <a:xfrm>
              <a:off x="1782" y="3120"/>
              <a:ext cx="480" cy="528"/>
              <a:chOff x="1584" y="3360"/>
              <a:chExt cx="480" cy="528"/>
            </a:xfrm>
          </p:grpSpPr>
          <p:sp>
            <p:nvSpPr>
              <p:cNvPr id="18485" name="Rectangle 14"/>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6" name="Line 15"/>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7" name="Line 16"/>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2" name="Rectangle 17"/>
            <p:cNvSpPr>
              <a:spLocks noChangeArrowheads="1"/>
            </p:cNvSpPr>
            <p:nvPr/>
          </p:nvSpPr>
          <p:spPr bwMode="auto">
            <a:xfrm>
              <a:off x="4854" y="2731"/>
              <a:ext cx="470" cy="91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43" name="Line 18"/>
            <p:cNvSpPr>
              <a:spLocks noChangeShapeType="1"/>
            </p:cNvSpPr>
            <p:nvPr/>
          </p:nvSpPr>
          <p:spPr bwMode="auto">
            <a:xfrm>
              <a:off x="4854" y="350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4" name="Line 19"/>
            <p:cNvSpPr>
              <a:spLocks noChangeShapeType="1"/>
            </p:cNvSpPr>
            <p:nvPr/>
          </p:nvSpPr>
          <p:spPr bwMode="auto">
            <a:xfrm>
              <a:off x="4854" y="331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5" name="Line 20"/>
            <p:cNvSpPr>
              <a:spLocks noChangeShapeType="1"/>
            </p:cNvSpPr>
            <p:nvPr/>
          </p:nvSpPr>
          <p:spPr bwMode="auto">
            <a:xfrm>
              <a:off x="4854" y="3120"/>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6" name="Line 21"/>
            <p:cNvSpPr>
              <a:spLocks noChangeShapeType="1"/>
            </p:cNvSpPr>
            <p:nvPr/>
          </p:nvSpPr>
          <p:spPr bwMode="auto">
            <a:xfrm>
              <a:off x="4854" y="2928"/>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7" name="Group 22"/>
            <p:cNvGrpSpPr>
              <a:grpSpLocks/>
            </p:cNvGrpSpPr>
            <p:nvPr/>
          </p:nvGrpSpPr>
          <p:grpSpPr bwMode="auto">
            <a:xfrm>
              <a:off x="2790" y="3120"/>
              <a:ext cx="480" cy="528"/>
              <a:chOff x="1584" y="3360"/>
              <a:chExt cx="480" cy="528"/>
            </a:xfrm>
          </p:grpSpPr>
          <p:sp>
            <p:nvSpPr>
              <p:cNvPr id="18482" name="Rectangle 23"/>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3" name="Line 24"/>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4" name="Line 25"/>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grpSp>
          <p:nvGrpSpPr>
            <p:cNvPr id="18448" name="Group 26"/>
            <p:cNvGrpSpPr>
              <a:grpSpLocks/>
            </p:cNvGrpSpPr>
            <p:nvPr/>
          </p:nvGrpSpPr>
          <p:grpSpPr bwMode="auto">
            <a:xfrm>
              <a:off x="3798" y="3120"/>
              <a:ext cx="480" cy="528"/>
              <a:chOff x="1584" y="3360"/>
              <a:chExt cx="480" cy="528"/>
            </a:xfrm>
          </p:grpSpPr>
          <p:sp>
            <p:nvSpPr>
              <p:cNvPr id="18479" name="Rectangle 27"/>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0" name="Line 28"/>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1" name="Line 29"/>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9" name="Rectangle 30"/>
            <p:cNvSpPr>
              <a:spLocks noChangeArrowheads="1"/>
            </p:cNvSpPr>
            <p:nvPr/>
          </p:nvSpPr>
          <p:spPr bwMode="auto">
            <a:xfrm>
              <a:off x="1110"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0" name="Rectangle 31"/>
            <p:cNvSpPr>
              <a:spLocks noChangeArrowheads="1"/>
            </p:cNvSpPr>
            <p:nvPr/>
          </p:nvSpPr>
          <p:spPr bwMode="auto">
            <a:xfrm>
              <a:off x="2166"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1" name="Rectangle 32"/>
            <p:cNvSpPr>
              <a:spLocks noChangeArrowheads="1"/>
            </p:cNvSpPr>
            <p:nvPr/>
          </p:nvSpPr>
          <p:spPr bwMode="auto">
            <a:xfrm>
              <a:off x="3174"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2" name="Rectangle 33"/>
            <p:cNvSpPr>
              <a:spLocks noChangeArrowheads="1"/>
            </p:cNvSpPr>
            <p:nvPr/>
          </p:nvSpPr>
          <p:spPr bwMode="auto">
            <a:xfrm>
              <a:off x="4182"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3" name="Text Box 39"/>
            <p:cNvSpPr txBox="1">
              <a:spLocks noChangeArrowheads="1"/>
            </p:cNvSpPr>
            <p:nvPr/>
          </p:nvSpPr>
          <p:spPr bwMode="auto">
            <a:xfrm>
              <a:off x="524" y="2544"/>
              <a:ext cx="871"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Host or End System</a:t>
              </a:r>
            </a:p>
          </p:txBody>
        </p:sp>
        <p:sp>
          <p:nvSpPr>
            <p:cNvPr id="18454" name="Text Box 40"/>
            <p:cNvSpPr txBox="1">
              <a:spLocks noChangeArrowheads="1"/>
            </p:cNvSpPr>
            <p:nvPr/>
          </p:nvSpPr>
          <p:spPr bwMode="auto">
            <a:xfrm>
              <a:off x="1837" y="3629"/>
              <a:ext cx="372"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Router</a:t>
              </a:r>
            </a:p>
          </p:txBody>
        </p:sp>
        <p:sp>
          <p:nvSpPr>
            <p:cNvPr id="18455" name="Line 41"/>
            <p:cNvSpPr>
              <a:spLocks noChangeShapeType="1"/>
            </p:cNvSpPr>
            <p:nvPr/>
          </p:nvSpPr>
          <p:spPr bwMode="auto">
            <a:xfrm>
              <a:off x="1148" y="3595"/>
              <a:ext cx="62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6" name="Line 42"/>
            <p:cNvSpPr>
              <a:spLocks noChangeShapeType="1"/>
            </p:cNvSpPr>
            <p:nvPr/>
          </p:nvSpPr>
          <p:spPr bwMode="auto">
            <a:xfrm>
              <a:off x="1148" y="3451"/>
              <a:ext cx="62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7" name="Line 43"/>
            <p:cNvSpPr>
              <a:spLocks noChangeShapeType="1"/>
            </p:cNvSpPr>
            <p:nvPr/>
          </p:nvSpPr>
          <p:spPr bwMode="auto">
            <a:xfrm>
              <a:off x="1148" y="3259"/>
              <a:ext cx="1636" cy="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8" name="Line 44"/>
            <p:cNvSpPr>
              <a:spLocks noChangeShapeType="1"/>
            </p:cNvSpPr>
            <p:nvPr/>
          </p:nvSpPr>
          <p:spPr bwMode="auto">
            <a:xfrm>
              <a:off x="2252" y="3595"/>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9" name="Line 45"/>
            <p:cNvSpPr>
              <a:spLocks noChangeShapeType="1"/>
            </p:cNvSpPr>
            <p:nvPr/>
          </p:nvSpPr>
          <p:spPr bwMode="auto">
            <a:xfrm>
              <a:off x="2252" y="3451"/>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0" name="Line 47"/>
            <p:cNvSpPr>
              <a:spLocks noChangeShapeType="1"/>
            </p:cNvSpPr>
            <p:nvPr/>
          </p:nvSpPr>
          <p:spPr bwMode="auto">
            <a:xfrm>
              <a:off x="3260" y="3595"/>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1" name="Line 48"/>
            <p:cNvSpPr>
              <a:spLocks noChangeShapeType="1"/>
            </p:cNvSpPr>
            <p:nvPr/>
          </p:nvSpPr>
          <p:spPr bwMode="auto">
            <a:xfrm>
              <a:off x="3260" y="3451"/>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2" name="Line 49"/>
            <p:cNvSpPr>
              <a:spLocks noChangeShapeType="1"/>
            </p:cNvSpPr>
            <p:nvPr/>
          </p:nvSpPr>
          <p:spPr bwMode="auto">
            <a:xfrm flipV="1">
              <a:off x="3260" y="3216"/>
              <a:ext cx="1588" cy="43"/>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3" name="Line 50"/>
            <p:cNvSpPr>
              <a:spLocks noChangeShapeType="1"/>
            </p:cNvSpPr>
            <p:nvPr/>
          </p:nvSpPr>
          <p:spPr bwMode="auto">
            <a:xfrm>
              <a:off x="4268" y="3595"/>
              <a:ext cx="5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4" name="Line 51"/>
            <p:cNvSpPr>
              <a:spLocks noChangeShapeType="1"/>
            </p:cNvSpPr>
            <p:nvPr/>
          </p:nvSpPr>
          <p:spPr bwMode="auto">
            <a:xfrm>
              <a:off x="4268" y="3451"/>
              <a:ext cx="5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5" name="Line 53"/>
            <p:cNvSpPr>
              <a:spLocks noChangeShapeType="1"/>
            </p:cNvSpPr>
            <p:nvPr/>
          </p:nvSpPr>
          <p:spPr bwMode="auto">
            <a:xfrm>
              <a:off x="1148" y="3019"/>
              <a:ext cx="369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6" name="Line 54"/>
            <p:cNvSpPr>
              <a:spLocks noChangeShapeType="1"/>
            </p:cNvSpPr>
            <p:nvPr/>
          </p:nvSpPr>
          <p:spPr bwMode="auto">
            <a:xfrm>
              <a:off x="1148" y="2793"/>
              <a:ext cx="369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7" name="Text Box 58"/>
            <p:cNvSpPr txBox="1">
              <a:spLocks noChangeArrowheads="1"/>
            </p:cNvSpPr>
            <p:nvPr/>
          </p:nvSpPr>
          <p:spPr bwMode="auto">
            <a:xfrm rot="16200000">
              <a:off x="102" y="3046"/>
              <a:ext cx="768"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ctr" eaLnBrk="1" hangingPunct="1">
                <a:lnSpc>
                  <a:spcPct val="80000"/>
                </a:lnSpc>
                <a:spcBef>
                  <a:spcPct val="20000"/>
                </a:spcBef>
                <a:spcAft>
                  <a:spcPct val="15000"/>
                </a:spcAft>
              </a:pPr>
              <a:r>
                <a:rPr lang="en-US" sz="1800" b="1">
                  <a:solidFill>
                    <a:srgbClr val="16027C"/>
                  </a:solidFill>
                </a:rPr>
                <a:t>Increasing</a:t>
              </a:r>
            </a:p>
            <a:p>
              <a:pPr algn="ctr" eaLnBrk="1" hangingPunct="1">
                <a:lnSpc>
                  <a:spcPct val="80000"/>
                </a:lnSpc>
                <a:spcBef>
                  <a:spcPct val="20000"/>
                </a:spcBef>
                <a:spcAft>
                  <a:spcPct val="15000"/>
                </a:spcAft>
              </a:pPr>
              <a:r>
                <a:rPr lang="en-US" sz="1800" b="1">
                  <a:solidFill>
                    <a:srgbClr val="16027C"/>
                  </a:solidFill>
                </a:rPr>
                <a:t>Scope</a:t>
              </a:r>
            </a:p>
          </p:txBody>
        </p:sp>
        <p:sp>
          <p:nvSpPr>
            <p:cNvPr id="18468" name="Oval 59"/>
            <p:cNvSpPr>
              <a:spLocks noChangeArrowheads="1"/>
            </p:cNvSpPr>
            <p:nvPr/>
          </p:nvSpPr>
          <p:spPr bwMode="auto">
            <a:xfrm>
              <a:off x="1205" y="3341"/>
              <a:ext cx="544"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53660" name="Oval 60"/>
            <p:cNvSpPr>
              <a:spLocks noChangeArrowheads="1"/>
            </p:cNvSpPr>
            <p:nvPr/>
          </p:nvSpPr>
          <p:spPr bwMode="auto">
            <a:xfrm>
              <a:off x="2252" y="3357"/>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1" name="Oval 61"/>
            <p:cNvSpPr>
              <a:spLocks noChangeArrowheads="1"/>
            </p:cNvSpPr>
            <p:nvPr/>
          </p:nvSpPr>
          <p:spPr bwMode="auto">
            <a:xfrm>
              <a:off x="3260" y="3342"/>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2" name="Oval 62"/>
            <p:cNvSpPr>
              <a:spLocks noChangeArrowheads="1"/>
            </p:cNvSpPr>
            <p:nvPr/>
          </p:nvSpPr>
          <p:spPr bwMode="auto">
            <a:xfrm>
              <a:off x="4278" y="3342"/>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73" name="Line 63"/>
            <p:cNvSpPr>
              <a:spLocks noChangeShapeType="1"/>
            </p:cNvSpPr>
            <p:nvPr/>
          </p:nvSpPr>
          <p:spPr bwMode="auto">
            <a:xfrm>
              <a:off x="2016"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4" name="Line 64"/>
            <p:cNvSpPr>
              <a:spLocks noChangeShapeType="1"/>
            </p:cNvSpPr>
            <p:nvPr/>
          </p:nvSpPr>
          <p:spPr bwMode="auto">
            <a:xfrm>
              <a:off x="3024"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5" name="Line 65"/>
            <p:cNvSpPr>
              <a:spLocks noChangeShapeType="1"/>
            </p:cNvSpPr>
            <p:nvPr/>
          </p:nvSpPr>
          <p:spPr bwMode="auto">
            <a:xfrm>
              <a:off x="4032"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6" name="Oval 59"/>
            <p:cNvSpPr>
              <a:spLocks noChangeArrowheads="1"/>
            </p:cNvSpPr>
            <p:nvPr/>
          </p:nvSpPr>
          <p:spPr bwMode="auto">
            <a:xfrm>
              <a:off x="1153" y="3106"/>
              <a:ext cx="1630"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8477" name="Oval 59"/>
            <p:cNvSpPr>
              <a:spLocks noChangeArrowheads="1"/>
            </p:cNvSpPr>
            <p:nvPr/>
          </p:nvSpPr>
          <p:spPr bwMode="auto">
            <a:xfrm>
              <a:off x="3264" y="3120"/>
              <a:ext cx="1630"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8478" name="Line 75"/>
            <p:cNvSpPr>
              <a:spLocks noChangeShapeType="1"/>
            </p:cNvSpPr>
            <p:nvPr/>
          </p:nvSpPr>
          <p:spPr bwMode="auto">
            <a:xfrm flipV="1">
              <a:off x="464" y="2816"/>
              <a:ext cx="0" cy="824"/>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grpSp>
        <p:nvGrpSpPr>
          <p:cNvPr id="10" name="Group 9"/>
          <p:cNvGrpSpPr/>
          <p:nvPr/>
        </p:nvGrpSpPr>
        <p:grpSpPr>
          <a:xfrm>
            <a:off x="971600" y="2636912"/>
            <a:ext cx="6912768" cy="2023775"/>
            <a:chOff x="971600" y="2636912"/>
            <a:chExt cx="6912768" cy="2023775"/>
          </a:xfrm>
        </p:grpSpPr>
        <p:sp>
          <p:nvSpPr>
            <p:cNvPr id="3" name="TextBox 2"/>
            <p:cNvSpPr txBox="1"/>
            <p:nvPr/>
          </p:nvSpPr>
          <p:spPr>
            <a:xfrm>
              <a:off x="971600" y="3645024"/>
              <a:ext cx="2520280" cy="1015663"/>
            </a:xfrm>
            <a:prstGeom prst="rect">
              <a:avLst/>
            </a:prstGeom>
            <a:noFill/>
            <a:ln>
              <a:noFill/>
            </a:ln>
          </p:spPr>
          <p:txBody>
            <a:bodyPr wrap="square" rtlCol="0">
              <a:spAutoFit/>
            </a:bodyPr>
            <a:lstStyle/>
            <a:p>
              <a:r>
                <a:rPr lang="en-US" dirty="0">
                  <a:solidFill>
                    <a:srgbClr val="0000FF"/>
                  </a:solidFill>
                </a:rPr>
                <a:t>Network 1.</a:t>
              </a:r>
              <a:br>
                <a:rPr lang="en-US" dirty="0">
                  <a:solidFill>
                    <a:srgbClr val="0000FF"/>
                  </a:solidFill>
                </a:rPr>
              </a:br>
              <a:r>
                <a:rPr lang="en-US" dirty="0">
                  <a:solidFill>
                    <a:srgbClr val="0000FF"/>
                  </a:solidFill>
                </a:rPr>
                <a:t>Addresses could be:</a:t>
              </a:r>
            </a:p>
            <a:p>
              <a:r>
                <a:rPr lang="en-US" dirty="0">
                  <a:solidFill>
                    <a:srgbClr val="0000FF"/>
                  </a:solidFill>
                </a:rPr>
                <a:t>A, B, C, D, ...</a:t>
              </a:r>
            </a:p>
          </p:txBody>
        </p:sp>
        <p:sp>
          <p:nvSpPr>
            <p:cNvPr id="59" name="TextBox 58"/>
            <p:cNvSpPr txBox="1"/>
            <p:nvPr/>
          </p:nvSpPr>
          <p:spPr>
            <a:xfrm>
              <a:off x="5220072" y="3645024"/>
              <a:ext cx="2664296" cy="1015663"/>
            </a:xfrm>
            <a:prstGeom prst="rect">
              <a:avLst/>
            </a:prstGeom>
            <a:noFill/>
            <a:ln>
              <a:noFill/>
            </a:ln>
          </p:spPr>
          <p:txBody>
            <a:bodyPr wrap="square" rtlCol="0">
              <a:spAutoFit/>
            </a:bodyPr>
            <a:lstStyle/>
            <a:p>
              <a:r>
                <a:rPr lang="en-US" dirty="0">
                  <a:solidFill>
                    <a:srgbClr val="0000FF"/>
                  </a:solidFill>
                </a:rPr>
                <a:t>Network 2.</a:t>
              </a:r>
              <a:br>
                <a:rPr lang="en-US" dirty="0">
                  <a:solidFill>
                    <a:srgbClr val="0000FF"/>
                  </a:solidFill>
                </a:rPr>
              </a:br>
              <a:r>
                <a:rPr lang="en-US" dirty="0">
                  <a:solidFill>
                    <a:srgbClr val="0000FF"/>
                  </a:solidFill>
                </a:rPr>
                <a:t>Addresses could be:</a:t>
              </a:r>
              <a:br>
                <a:rPr lang="en-US" dirty="0">
                  <a:solidFill>
                    <a:srgbClr val="0000FF"/>
                  </a:solidFill>
                </a:rPr>
              </a:br>
              <a:r>
                <a:rPr lang="en-US" dirty="0">
                  <a:solidFill>
                    <a:srgbClr val="0000FF"/>
                  </a:solidFill>
                </a:rPr>
                <a:t>1, 2, 3, 4, ...</a:t>
              </a:r>
            </a:p>
          </p:txBody>
        </p:sp>
        <p:cxnSp>
          <p:nvCxnSpPr>
            <p:cNvPr id="5" name="Straight Connector 4"/>
            <p:cNvCxnSpPr>
              <a:stCxn id="3" idx="0"/>
            </p:cNvCxnSpPr>
            <p:nvPr/>
          </p:nvCxnSpPr>
          <p:spPr bwMode="auto">
            <a:xfrm flipV="1">
              <a:off x="2231740" y="2636912"/>
              <a:ext cx="468052" cy="1008112"/>
            </a:xfrm>
            <a:prstGeom prst="line">
              <a:avLst/>
            </a:prstGeom>
            <a:solidFill>
              <a:schemeClr val="accent1"/>
            </a:solidFill>
            <a:ln w="38100" cap="flat" cmpd="sng" algn="ctr">
              <a:solidFill>
                <a:srgbClr val="0000FF"/>
              </a:solidFill>
              <a:prstDash val="solid"/>
              <a:round/>
              <a:headEnd type="none" w="med" len="med"/>
              <a:tailEnd type="none" w="med" len="med"/>
            </a:ln>
            <a:effectLst/>
          </p:spPr>
        </p:cxnSp>
        <p:cxnSp>
          <p:nvCxnSpPr>
            <p:cNvPr id="7" name="Straight Connector 6"/>
            <p:cNvCxnSpPr/>
            <p:nvPr/>
          </p:nvCxnSpPr>
          <p:spPr bwMode="auto">
            <a:xfrm flipV="1">
              <a:off x="6012160" y="2636912"/>
              <a:ext cx="432048" cy="1080120"/>
            </a:xfrm>
            <a:prstGeom prst="line">
              <a:avLst/>
            </a:prstGeom>
            <a:solidFill>
              <a:schemeClr val="accent1"/>
            </a:solidFill>
            <a:ln w="38100" cap="flat" cmpd="sng" algn="ctr">
              <a:solidFill>
                <a:srgbClr val="0000FF"/>
              </a:solidFill>
              <a:prstDash val="solid"/>
              <a:round/>
              <a:headEnd type="none" w="med" len="med"/>
              <a:tailEnd type="none" w="med" len="med"/>
            </a:ln>
            <a:effectLst/>
          </p:spPr>
        </p:cxnSp>
      </p:grpSp>
      <p:sp>
        <p:nvSpPr>
          <p:cNvPr id="70" name="Content Placeholder 2"/>
          <p:cNvSpPr>
            <a:spLocks noGrp="1"/>
          </p:cNvSpPr>
          <p:nvPr>
            <p:ph idx="1"/>
          </p:nvPr>
        </p:nvSpPr>
        <p:spPr>
          <a:xfrm>
            <a:off x="467544" y="5661248"/>
            <a:ext cx="8496944" cy="1080120"/>
          </a:xfrm>
        </p:spPr>
        <p:txBody>
          <a:bodyPr/>
          <a:lstStyle/>
          <a:p>
            <a:r>
              <a:rPr lang="en-US" sz="2000" dirty="0"/>
              <a:t>Network 1 is completely unaware of addresses of type 1, 2, 3,..</a:t>
            </a:r>
          </a:p>
          <a:p>
            <a:pPr lvl="1"/>
            <a:r>
              <a:rPr lang="en-US" sz="1600" dirty="0"/>
              <a:t>Networks and their addresses could dynamically be registered (attached)</a:t>
            </a:r>
          </a:p>
          <a:p>
            <a:pPr lvl="1"/>
            <a:r>
              <a:rPr lang="en-US" sz="1600" dirty="0"/>
              <a:t>This is also more secure</a:t>
            </a:r>
          </a:p>
        </p:txBody>
      </p:sp>
    </p:spTree>
    <p:extLst>
      <p:ext uri="{BB962C8B-B14F-4D97-AF65-F5344CB8AC3E}">
        <p14:creationId xmlns:p14="http://schemas.microsoft.com/office/powerpoint/2010/main" val="3705198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76" name="Oval 59"/>
          <p:cNvSpPr>
            <a:spLocks noChangeArrowheads="1"/>
          </p:cNvSpPr>
          <p:nvPr/>
        </p:nvSpPr>
        <p:spPr bwMode="auto">
          <a:xfrm>
            <a:off x="2047454" y="2418879"/>
            <a:ext cx="5976664" cy="360363"/>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wrap="square" anchor="ctr">
            <a:spAutoFit/>
          </a:bodyPr>
          <a:lstStyle/>
          <a:p>
            <a:pPr eaLnBrk="1" hangingPunct="1"/>
            <a:endParaRPr lang="en-US" sz="1200">
              <a:solidFill>
                <a:srgbClr val="000000"/>
              </a:solidFill>
              <a:ea typeface="ＭＳ Ｐゴシック" charset="0"/>
              <a:cs typeface="ＭＳ Ｐゴシック" charset="0"/>
            </a:endParaRPr>
          </a:p>
        </p:txBody>
      </p:sp>
      <p:sp>
        <p:nvSpPr>
          <p:cNvPr id="18433" name="Rectangle 4"/>
          <p:cNvSpPr>
            <a:spLocks noChangeArrowheads="1"/>
          </p:cNvSpPr>
          <p:nvPr/>
        </p:nvSpPr>
        <p:spPr bwMode="auto">
          <a:xfrm>
            <a:off x="685800" y="620688"/>
            <a:ext cx="7772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dirty="0">
                <a:latin typeface="+mj-lt"/>
                <a:ea typeface="ＭＳ Ｐゴシック" charset="0"/>
                <a:cs typeface="ＭＳ Ｐゴシック" charset="0"/>
              </a:rPr>
              <a:t>Internet addresses</a:t>
            </a:r>
            <a:endParaRPr lang="en-US" sz="2400" b="1" dirty="0">
              <a:latin typeface="+mj-lt"/>
              <a:ea typeface="ＭＳ Ｐゴシック" charset="0"/>
              <a:cs typeface="ＭＳ Ｐゴシック" charset="0"/>
            </a:endParaRPr>
          </a:p>
        </p:txBody>
      </p:sp>
      <p:sp>
        <p:nvSpPr>
          <p:cNvPr id="153663" name="Oval 63"/>
          <p:cNvSpPr>
            <a:spLocks noChangeArrowheads="1"/>
          </p:cNvSpPr>
          <p:nvPr/>
        </p:nvSpPr>
        <p:spPr bwMode="auto">
          <a:xfrm>
            <a:off x="2036366" y="2123604"/>
            <a:ext cx="6008688"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36" name="Rectangle 8"/>
          <p:cNvSpPr>
            <a:spLocks noChangeArrowheads="1"/>
          </p:cNvSpPr>
          <p:nvPr/>
        </p:nvSpPr>
        <p:spPr bwMode="auto">
          <a:xfrm>
            <a:off x="1360091" y="1823567"/>
            <a:ext cx="746125" cy="14557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37" name="Line 9"/>
          <p:cNvSpPr>
            <a:spLocks noChangeShapeType="1"/>
          </p:cNvSpPr>
          <p:nvPr/>
        </p:nvSpPr>
        <p:spPr bwMode="auto">
          <a:xfrm>
            <a:off x="1360091" y="30507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8" name="Line 10"/>
          <p:cNvSpPr>
            <a:spLocks noChangeShapeType="1"/>
          </p:cNvSpPr>
          <p:nvPr/>
        </p:nvSpPr>
        <p:spPr bwMode="auto">
          <a:xfrm>
            <a:off x="1360091" y="27459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9" name="Line 11"/>
          <p:cNvSpPr>
            <a:spLocks noChangeShapeType="1"/>
          </p:cNvSpPr>
          <p:nvPr/>
        </p:nvSpPr>
        <p:spPr bwMode="auto">
          <a:xfrm>
            <a:off x="1360091" y="24411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0" name="Line 12"/>
          <p:cNvSpPr>
            <a:spLocks noChangeShapeType="1"/>
          </p:cNvSpPr>
          <p:nvPr/>
        </p:nvSpPr>
        <p:spPr bwMode="auto">
          <a:xfrm>
            <a:off x="1360091" y="21363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1" name="Group 13"/>
          <p:cNvGrpSpPr>
            <a:grpSpLocks/>
          </p:cNvGrpSpPr>
          <p:nvPr/>
        </p:nvGrpSpPr>
        <p:grpSpPr bwMode="auto">
          <a:xfrm>
            <a:off x="3112691" y="2441104"/>
            <a:ext cx="762000" cy="838200"/>
            <a:chOff x="1584" y="3360"/>
            <a:chExt cx="480" cy="528"/>
          </a:xfrm>
        </p:grpSpPr>
        <p:sp>
          <p:nvSpPr>
            <p:cNvPr id="18485" name="Rectangle 14"/>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6" name="Line 15"/>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7" name="Line 16"/>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2" name="Rectangle 17"/>
          <p:cNvSpPr>
            <a:spLocks noChangeArrowheads="1"/>
          </p:cNvSpPr>
          <p:nvPr/>
        </p:nvSpPr>
        <p:spPr bwMode="auto">
          <a:xfrm>
            <a:off x="7989492" y="1823567"/>
            <a:ext cx="746125" cy="14557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43" name="Line 18"/>
          <p:cNvSpPr>
            <a:spLocks noChangeShapeType="1"/>
          </p:cNvSpPr>
          <p:nvPr/>
        </p:nvSpPr>
        <p:spPr bwMode="auto">
          <a:xfrm>
            <a:off x="7989492" y="30507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4" name="Line 19"/>
          <p:cNvSpPr>
            <a:spLocks noChangeShapeType="1"/>
          </p:cNvSpPr>
          <p:nvPr/>
        </p:nvSpPr>
        <p:spPr bwMode="auto">
          <a:xfrm>
            <a:off x="7989492" y="27459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5" name="Line 20"/>
          <p:cNvSpPr>
            <a:spLocks noChangeShapeType="1"/>
          </p:cNvSpPr>
          <p:nvPr/>
        </p:nvSpPr>
        <p:spPr bwMode="auto">
          <a:xfrm>
            <a:off x="7989492" y="24411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6" name="Line 21"/>
          <p:cNvSpPr>
            <a:spLocks noChangeShapeType="1"/>
          </p:cNvSpPr>
          <p:nvPr/>
        </p:nvSpPr>
        <p:spPr bwMode="auto">
          <a:xfrm>
            <a:off x="7989492" y="21363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7" name="Group 22"/>
          <p:cNvGrpSpPr>
            <a:grpSpLocks/>
          </p:cNvGrpSpPr>
          <p:nvPr/>
        </p:nvGrpSpPr>
        <p:grpSpPr bwMode="auto">
          <a:xfrm>
            <a:off x="4712891" y="2441104"/>
            <a:ext cx="762000" cy="838200"/>
            <a:chOff x="1584" y="3360"/>
            <a:chExt cx="480" cy="528"/>
          </a:xfrm>
        </p:grpSpPr>
        <p:sp>
          <p:nvSpPr>
            <p:cNvPr id="18482" name="Rectangle 23"/>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3" name="Line 24"/>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4" name="Line 25"/>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grpSp>
        <p:nvGrpSpPr>
          <p:cNvPr id="18448" name="Group 26"/>
          <p:cNvGrpSpPr>
            <a:grpSpLocks/>
          </p:cNvGrpSpPr>
          <p:nvPr/>
        </p:nvGrpSpPr>
        <p:grpSpPr bwMode="auto">
          <a:xfrm>
            <a:off x="6313092" y="2441104"/>
            <a:ext cx="762000" cy="838200"/>
            <a:chOff x="1584" y="3360"/>
            <a:chExt cx="480" cy="528"/>
          </a:xfrm>
        </p:grpSpPr>
        <p:sp>
          <p:nvSpPr>
            <p:cNvPr id="18479" name="Rectangle 27"/>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0" name="Line 28"/>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1" name="Line 29"/>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9" name="Rectangle 30"/>
          <p:cNvSpPr>
            <a:spLocks noChangeArrowheads="1"/>
          </p:cNvSpPr>
          <p:nvPr/>
        </p:nvSpPr>
        <p:spPr bwMode="auto">
          <a:xfrm>
            <a:off x="2045891"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0" name="Rectangle 31"/>
          <p:cNvSpPr>
            <a:spLocks noChangeArrowheads="1"/>
          </p:cNvSpPr>
          <p:nvPr/>
        </p:nvSpPr>
        <p:spPr bwMode="auto">
          <a:xfrm>
            <a:off x="3722291"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1" name="Rectangle 32"/>
          <p:cNvSpPr>
            <a:spLocks noChangeArrowheads="1"/>
          </p:cNvSpPr>
          <p:nvPr/>
        </p:nvSpPr>
        <p:spPr bwMode="auto">
          <a:xfrm>
            <a:off x="5322492"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2" name="Rectangle 33"/>
          <p:cNvSpPr>
            <a:spLocks noChangeArrowheads="1"/>
          </p:cNvSpPr>
          <p:nvPr/>
        </p:nvSpPr>
        <p:spPr bwMode="auto">
          <a:xfrm>
            <a:off x="6922692"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3" name="Text Box 39"/>
          <p:cNvSpPr txBox="1">
            <a:spLocks noChangeArrowheads="1"/>
          </p:cNvSpPr>
          <p:nvPr/>
        </p:nvSpPr>
        <p:spPr bwMode="auto">
          <a:xfrm>
            <a:off x="1115616" y="1526704"/>
            <a:ext cx="1382713"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Host or End System</a:t>
            </a:r>
          </a:p>
        </p:txBody>
      </p:sp>
      <p:sp>
        <p:nvSpPr>
          <p:cNvPr id="18454" name="Text Box 40"/>
          <p:cNvSpPr txBox="1">
            <a:spLocks noChangeArrowheads="1"/>
          </p:cNvSpPr>
          <p:nvPr/>
        </p:nvSpPr>
        <p:spPr bwMode="auto">
          <a:xfrm>
            <a:off x="3200004" y="3249142"/>
            <a:ext cx="5905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Router</a:t>
            </a:r>
          </a:p>
        </p:txBody>
      </p:sp>
      <p:sp>
        <p:nvSpPr>
          <p:cNvPr id="18455" name="Line 41"/>
          <p:cNvSpPr>
            <a:spLocks noChangeShapeType="1"/>
          </p:cNvSpPr>
          <p:nvPr/>
        </p:nvSpPr>
        <p:spPr bwMode="auto">
          <a:xfrm>
            <a:off x="2106216" y="3195167"/>
            <a:ext cx="9906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6" name="Line 42"/>
          <p:cNvSpPr>
            <a:spLocks noChangeShapeType="1"/>
          </p:cNvSpPr>
          <p:nvPr/>
        </p:nvSpPr>
        <p:spPr bwMode="auto">
          <a:xfrm>
            <a:off x="2106216" y="2966567"/>
            <a:ext cx="9906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7" name="Line 43"/>
          <p:cNvSpPr>
            <a:spLocks noChangeShapeType="1"/>
          </p:cNvSpPr>
          <p:nvPr/>
        </p:nvSpPr>
        <p:spPr bwMode="auto">
          <a:xfrm flipV="1">
            <a:off x="2106215" y="2593510"/>
            <a:ext cx="5917901" cy="2272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8" name="Line 44"/>
          <p:cNvSpPr>
            <a:spLocks noChangeShapeType="1"/>
          </p:cNvSpPr>
          <p:nvPr/>
        </p:nvSpPr>
        <p:spPr bwMode="auto">
          <a:xfrm>
            <a:off x="3858816" y="31951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9" name="Line 45"/>
          <p:cNvSpPr>
            <a:spLocks noChangeShapeType="1"/>
          </p:cNvSpPr>
          <p:nvPr/>
        </p:nvSpPr>
        <p:spPr bwMode="auto">
          <a:xfrm>
            <a:off x="3858816" y="29665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0" name="Line 47"/>
          <p:cNvSpPr>
            <a:spLocks noChangeShapeType="1"/>
          </p:cNvSpPr>
          <p:nvPr/>
        </p:nvSpPr>
        <p:spPr bwMode="auto">
          <a:xfrm>
            <a:off x="5459017" y="31951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1" name="Line 48"/>
          <p:cNvSpPr>
            <a:spLocks noChangeShapeType="1"/>
          </p:cNvSpPr>
          <p:nvPr/>
        </p:nvSpPr>
        <p:spPr bwMode="auto">
          <a:xfrm>
            <a:off x="5459017" y="29665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3" name="Line 50"/>
          <p:cNvSpPr>
            <a:spLocks noChangeShapeType="1"/>
          </p:cNvSpPr>
          <p:nvPr/>
        </p:nvSpPr>
        <p:spPr bwMode="auto">
          <a:xfrm>
            <a:off x="7059217" y="3195167"/>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4" name="Line 51"/>
          <p:cNvSpPr>
            <a:spLocks noChangeShapeType="1"/>
          </p:cNvSpPr>
          <p:nvPr/>
        </p:nvSpPr>
        <p:spPr bwMode="auto">
          <a:xfrm>
            <a:off x="7059217" y="2966567"/>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5" name="Line 53"/>
          <p:cNvSpPr>
            <a:spLocks noChangeShapeType="1"/>
          </p:cNvSpPr>
          <p:nvPr/>
        </p:nvSpPr>
        <p:spPr bwMode="auto">
          <a:xfrm>
            <a:off x="2106216" y="2280767"/>
            <a:ext cx="586740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6" name="Line 54"/>
          <p:cNvSpPr>
            <a:spLocks noChangeShapeType="1"/>
          </p:cNvSpPr>
          <p:nvPr/>
        </p:nvSpPr>
        <p:spPr bwMode="auto">
          <a:xfrm>
            <a:off x="2106216" y="1921992"/>
            <a:ext cx="586740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8" name="Oval 59"/>
          <p:cNvSpPr>
            <a:spLocks noChangeArrowheads="1"/>
          </p:cNvSpPr>
          <p:nvPr/>
        </p:nvSpPr>
        <p:spPr bwMode="auto">
          <a:xfrm>
            <a:off x="2196704" y="2791942"/>
            <a:ext cx="863600" cy="360363"/>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53660" name="Oval 60"/>
          <p:cNvSpPr>
            <a:spLocks noChangeArrowheads="1"/>
          </p:cNvSpPr>
          <p:nvPr/>
        </p:nvSpPr>
        <p:spPr bwMode="auto">
          <a:xfrm>
            <a:off x="3858816" y="2817342"/>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1" name="Oval 61"/>
          <p:cNvSpPr>
            <a:spLocks noChangeArrowheads="1"/>
          </p:cNvSpPr>
          <p:nvPr/>
        </p:nvSpPr>
        <p:spPr bwMode="auto">
          <a:xfrm>
            <a:off x="5459017" y="2793529"/>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2" name="Oval 62"/>
          <p:cNvSpPr>
            <a:spLocks noChangeArrowheads="1"/>
          </p:cNvSpPr>
          <p:nvPr/>
        </p:nvSpPr>
        <p:spPr bwMode="auto">
          <a:xfrm>
            <a:off x="7075092" y="2793529"/>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73" name="Line 63"/>
          <p:cNvSpPr>
            <a:spLocks noChangeShapeType="1"/>
          </p:cNvSpPr>
          <p:nvPr/>
        </p:nvSpPr>
        <p:spPr bwMode="auto">
          <a:xfrm>
            <a:off x="3484166" y="2745904"/>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4" name="Line 64"/>
          <p:cNvSpPr>
            <a:spLocks noChangeShapeType="1"/>
          </p:cNvSpPr>
          <p:nvPr/>
        </p:nvSpPr>
        <p:spPr bwMode="auto">
          <a:xfrm>
            <a:off x="5084367" y="2745904"/>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5" name="Line 65"/>
          <p:cNvSpPr>
            <a:spLocks noChangeShapeType="1"/>
          </p:cNvSpPr>
          <p:nvPr/>
        </p:nvSpPr>
        <p:spPr bwMode="auto">
          <a:xfrm>
            <a:off x="6684567" y="2745904"/>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58" name="Text Box 39"/>
          <p:cNvSpPr txBox="1">
            <a:spLocks noChangeArrowheads="1"/>
          </p:cNvSpPr>
          <p:nvPr/>
        </p:nvSpPr>
        <p:spPr bwMode="auto">
          <a:xfrm>
            <a:off x="467544" y="2783062"/>
            <a:ext cx="760949"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Link layer</a:t>
            </a:r>
          </a:p>
        </p:txBody>
      </p:sp>
      <p:sp>
        <p:nvSpPr>
          <p:cNvPr id="59" name="Text Box 39"/>
          <p:cNvSpPr txBox="1">
            <a:spLocks noChangeArrowheads="1"/>
          </p:cNvSpPr>
          <p:nvPr/>
        </p:nvSpPr>
        <p:spPr bwMode="auto">
          <a:xfrm>
            <a:off x="323528" y="3044716"/>
            <a:ext cx="1015328"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Physical layer</a:t>
            </a:r>
          </a:p>
        </p:txBody>
      </p:sp>
      <p:sp>
        <p:nvSpPr>
          <p:cNvPr id="60" name="Text Box 39"/>
          <p:cNvSpPr txBox="1">
            <a:spLocks noChangeArrowheads="1"/>
          </p:cNvSpPr>
          <p:nvPr/>
        </p:nvSpPr>
        <p:spPr bwMode="auto">
          <a:xfrm>
            <a:off x="323528" y="2495030"/>
            <a:ext cx="1007767"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Network layer</a:t>
            </a:r>
          </a:p>
        </p:txBody>
      </p:sp>
      <p:sp>
        <p:nvSpPr>
          <p:cNvPr id="61" name="Text Box 39"/>
          <p:cNvSpPr txBox="1">
            <a:spLocks noChangeArrowheads="1"/>
          </p:cNvSpPr>
          <p:nvPr/>
        </p:nvSpPr>
        <p:spPr bwMode="auto">
          <a:xfrm>
            <a:off x="251520" y="2134990"/>
            <a:ext cx="1085153"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Transport layer</a:t>
            </a:r>
          </a:p>
        </p:txBody>
      </p:sp>
      <p:sp>
        <p:nvSpPr>
          <p:cNvPr id="62" name="Text Box 39"/>
          <p:cNvSpPr txBox="1">
            <a:spLocks noChangeArrowheads="1"/>
          </p:cNvSpPr>
          <p:nvPr/>
        </p:nvSpPr>
        <p:spPr bwMode="auto">
          <a:xfrm>
            <a:off x="218160" y="1846958"/>
            <a:ext cx="1185488"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Application layer</a:t>
            </a:r>
          </a:p>
        </p:txBody>
      </p:sp>
      <p:sp>
        <p:nvSpPr>
          <p:cNvPr id="63" name="Content Placeholder 2"/>
          <p:cNvSpPr>
            <a:spLocks noGrp="1"/>
          </p:cNvSpPr>
          <p:nvPr>
            <p:ph idx="1"/>
          </p:nvPr>
        </p:nvSpPr>
        <p:spPr>
          <a:xfrm>
            <a:off x="251520" y="3645024"/>
            <a:ext cx="8219256" cy="3212976"/>
          </a:xfrm>
        </p:spPr>
        <p:txBody>
          <a:bodyPr/>
          <a:lstStyle/>
          <a:p>
            <a:r>
              <a:rPr lang="en-US" sz="2000" dirty="0"/>
              <a:t>No intermediate layer of smaller scope</a:t>
            </a:r>
          </a:p>
          <a:p>
            <a:pPr lvl="1"/>
            <a:r>
              <a:rPr lang="en-US" sz="1600" dirty="0"/>
              <a:t>IP addresses are long, routers need to store a lot of information</a:t>
            </a:r>
            <a:endParaRPr lang="en-US" sz="2000" dirty="0"/>
          </a:p>
          <a:p>
            <a:r>
              <a:rPr lang="en-US" sz="2000" dirty="0"/>
              <a:t>Also, running out of addresses: </a:t>
            </a:r>
            <a:r>
              <a:rPr lang="en-US" sz="2000" dirty="0">
                <a:solidFill>
                  <a:srgbClr val="008000"/>
                </a:solidFill>
              </a:rPr>
              <a:t>IPv6 is the “solution”</a:t>
            </a:r>
          </a:p>
          <a:p>
            <a:endParaRPr lang="en-US" sz="2000" dirty="0">
              <a:solidFill>
                <a:srgbClr val="0000FF"/>
              </a:solidFill>
            </a:endParaRPr>
          </a:p>
          <a:p>
            <a:r>
              <a:rPr lang="en-US" sz="2000" dirty="0">
                <a:solidFill>
                  <a:srgbClr val="0000FF"/>
                </a:solidFill>
              </a:rPr>
              <a:t>Network Address (and Port) Translators (NA(P)Ts)</a:t>
            </a:r>
            <a:r>
              <a:rPr lang="en-US" sz="2000" dirty="0"/>
              <a:t>: more practical?</a:t>
            </a:r>
          </a:p>
          <a:p>
            <a:pPr lvl="1"/>
            <a:r>
              <a:rPr lang="en-US" sz="1600" dirty="0"/>
              <a:t>Store mapping: “local IP address + TCP port </a:t>
            </a:r>
            <a:r>
              <a:rPr lang="en-US" sz="1600" dirty="0">
                <a:sym typeface="Wingdings"/>
              </a:rPr>
              <a:t> global IP address + TCP port”</a:t>
            </a:r>
          </a:p>
          <a:p>
            <a:pPr lvl="1"/>
            <a:r>
              <a:rPr lang="en-US" sz="1600" dirty="0">
                <a:sym typeface="Wingdings"/>
              </a:rPr>
              <a:t>Problem because depends on transport protocol, inside the network... e.g., need to send keep-</a:t>
            </a:r>
            <a:r>
              <a:rPr lang="en-US" sz="1600" dirty="0" err="1">
                <a:sym typeface="Wingdings"/>
              </a:rPr>
              <a:t>alives</a:t>
            </a:r>
            <a:r>
              <a:rPr lang="en-US" sz="1600" dirty="0">
                <a:sym typeface="Wingdings"/>
              </a:rPr>
              <a:t> to keep state up</a:t>
            </a:r>
          </a:p>
          <a:p>
            <a:pPr lvl="1"/>
            <a:r>
              <a:rPr lang="en-US" sz="1600" dirty="0">
                <a:sym typeface="Wingdings"/>
              </a:rPr>
              <a:t>Peer-to-peer communication, both peers behind NATs: how to talk?</a:t>
            </a:r>
            <a:br>
              <a:rPr lang="en-US" sz="1600" dirty="0">
                <a:sym typeface="Wingdings"/>
              </a:rPr>
            </a:br>
            <a:r>
              <a:rPr lang="en-US" sz="1600" dirty="0">
                <a:sym typeface="Wingdings"/>
              </a:rPr>
              <a:t>Complex solutions (STUN, TURN, ICE protocols)</a:t>
            </a:r>
          </a:p>
        </p:txBody>
      </p:sp>
      <p:pic>
        <p:nvPicPr>
          <p:cNvPr id="3" name="Picture 2"/>
          <p:cNvPicPr>
            <a:picLocks noChangeAspect="1"/>
          </p:cNvPicPr>
          <p:nvPr/>
        </p:nvPicPr>
        <p:blipFill>
          <a:blip r:embed="rId3"/>
          <a:stretch>
            <a:fillRect/>
          </a:stretch>
        </p:blipFill>
        <p:spPr>
          <a:xfrm>
            <a:off x="6865416" y="3645024"/>
            <a:ext cx="1162968" cy="1162968"/>
          </a:xfrm>
          <a:prstGeom prst="rect">
            <a:avLst/>
          </a:prstGeom>
        </p:spPr>
      </p:pic>
    </p:spTree>
    <p:extLst>
      <p:ext uri="{BB962C8B-B14F-4D97-AF65-F5344CB8AC3E}">
        <p14:creationId xmlns:p14="http://schemas.microsoft.com/office/powerpoint/2010/main" val="17081441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IP mobility</a:t>
            </a:r>
          </a:p>
        </p:txBody>
      </p:sp>
      <p:sp>
        <p:nvSpPr>
          <p:cNvPr id="3" name="Content Placeholder 2"/>
          <p:cNvSpPr>
            <a:spLocks noGrp="1"/>
          </p:cNvSpPr>
          <p:nvPr>
            <p:ph idx="1"/>
          </p:nvPr>
        </p:nvSpPr>
        <p:spPr>
          <a:xfrm>
            <a:off x="467544" y="1772816"/>
            <a:ext cx="8219256" cy="5085184"/>
          </a:xfrm>
        </p:spPr>
        <p:txBody>
          <a:bodyPr/>
          <a:lstStyle/>
          <a:p>
            <a:r>
              <a:rPr lang="en-US" sz="2000" dirty="0"/>
              <a:t>Long ago, I moved from </a:t>
            </a:r>
            <a:r>
              <a:rPr lang="en-US" sz="2000" dirty="0" err="1">
                <a:solidFill>
                  <a:srgbClr val="0000FF"/>
                </a:solidFill>
              </a:rPr>
              <a:t>Bogstadveien</a:t>
            </a:r>
            <a:r>
              <a:rPr lang="en-US" sz="2000" dirty="0"/>
              <a:t> to </a:t>
            </a:r>
            <a:r>
              <a:rPr lang="en-US" sz="2000" dirty="0">
                <a:solidFill>
                  <a:srgbClr val="0000FF"/>
                </a:solidFill>
              </a:rPr>
              <a:t>Thorvald Meyers Gate</a:t>
            </a:r>
          </a:p>
          <a:p>
            <a:pPr lvl="1"/>
            <a:r>
              <a:rPr lang="en-US" sz="1800" dirty="0"/>
              <a:t>I registered to have mail forwarded for a month for free</a:t>
            </a:r>
            <a:br>
              <a:rPr lang="en-US" sz="1800" dirty="0"/>
            </a:br>
            <a:r>
              <a:rPr lang="en-US" sz="1800" dirty="0"/>
              <a:t>(</a:t>
            </a:r>
            <a:r>
              <a:rPr lang="en-US" sz="1800" dirty="0" err="1"/>
              <a:t>postens</a:t>
            </a:r>
            <a:r>
              <a:rPr lang="en-US" sz="1800" dirty="0"/>
              <a:t> </a:t>
            </a:r>
            <a:r>
              <a:rPr lang="en-US" sz="1800" dirty="0" err="1"/>
              <a:t>flyttehjelp</a:t>
            </a:r>
            <a:r>
              <a:rPr lang="en-US" sz="1800" dirty="0"/>
              <a:t>)</a:t>
            </a:r>
          </a:p>
          <a:p>
            <a:pPr lvl="1"/>
            <a:r>
              <a:rPr lang="en-US" sz="1800" dirty="0"/>
              <a:t>This gave me time to inform everyone about my new address</a:t>
            </a:r>
            <a:br>
              <a:rPr lang="en-US" sz="1800" dirty="0"/>
            </a:br>
            <a:r>
              <a:rPr lang="en-US" sz="1800" dirty="0"/>
              <a:t>(</a:t>
            </a:r>
            <a:r>
              <a:rPr lang="en-US" sz="1800" dirty="0" err="1"/>
              <a:t>posten</a:t>
            </a:r>
            <a:r>
              <a:rPr lang="en-US" sz="1800" dirty="0"/>
              <a:t> offers an easy service to do that)</a:t>
            </a:r>
          </a:p>
          <a:p>
            <a:pPr lvl="1"/>
            <a:r>
              <a:rPr lang="en-US" sz="1800" dirty="0"/>
              <a:t>After this month, I had no more business with the old address</a:t>
            </a:r>
          </a:p>
          <a:p>
            <a:pPr>
              <a:spcBef>
                <a:spcPts val="1824"/>
              </a:spcBef>
            </a:pPr>
            <a:r>
              <a:rPr lang="en-US" sz="2000" dirty="0"/>
              <a:t>Imagine a world without addresses</a:t>
            </a:r>
          </a:p>
          <a:p>
            <a:pPr lvl="1"/>
            <a:r>
              <a:rPr lang="en-US" sz="1800" dirty="0"/>
              <a:t>But where, instead, my name is </a:t>
            </a:r>
            <a:r>
              <a:rPr lang="en-US" sz="1800" dirty="0" err="1">
                <a:solidFill>
                  <a:srgbClr val="0000FF"/>
                </a:solidFill>
              </a:rPr>
              <a:t>Bogstadveien</a:t>
            </a:r>
            <a:endParaRPr lang="en-US" sz="1800" dirty="0">
              <a:solidFill>
                <a:srgbClr val="0000FF"/>
              </a:solidFill>
            </a:endParaRPr>
          </a:p>
          <a:p>
            <a:pPr lvl="1"/>
            <a:r>
              <a:rPr lang="en-US" sz="1800" dirty="0"/>
              <a:t>Moving: must use “</a:t>
            </a:r>
            <a:r>
              <a:rPr lang="en-US" sz="1800" dirty="0" err="1"/>
              <a:t>postens</a:t>
            </a:r>
            <a:r>
              <a:rPr lang="en-US" sz="1800" dirty="0"/>
              <a:t> </a:t>
            </a:r>
            <a:r>
              <a:rPr lang="en-US" sz="1800" dirty="0" err="1"/>
              <a:t>flyttehjelp</a:t>
            </a:r>
            <a:r>
              <a:rPr lang="en-US" sz="1800" dirty="0"/>
              <a:t>” forever!</a:t>
            </a:r>
          </a:p>
          <a:p>
            <a:pPr>
              <a:spcBef>
                <a:spcPts val="1824"/>
              </a:spcBef>
            </a:pPr>
            <a:r>
              <a:rPr lang="en-US" sz="2000" dirty="0"/>
              <a:t>How does the Internet solve this today?</a:t>
            </a:r>
          </a:p>
          <a:p>
            <a:pPr lvl="1"/>
            <a:r>
              <a:rPr lang="en-US" sz="1800" dirty="0">
                <a:solidFill>
                  <a:srgbClr val="0000FF"/>
                </a:solidFill>
              </a:rPr>
              <a:t>Multipath TCP (MPTCP):</a:t>
            </a:r>
            <a:r>
              <a:rPr lang="en-US" sz="1800" dirty="0"/>
              <a:t> hosts share all their IP addresses with each other, can switch without interruption</a:t>
            </a:r>
          </a:p>
          <a:p>
            <a:pPr lvl="1"/>
            <a:r>
              <a:rPr lang="en-US" sz="1800" dirty="0"/>
              <a:t>Applications should bind to names, not IP addresses</a:t>
            </a:r>
            <a:br>
              <a:rPr lang="en-US" sz="1800" dirty="0"/>
            </a:br>
            <a:r>
              <a:rPr lang="en-US" sz="1800" dirty="0"/>
              <a:t>(e.g., with the new </a:t>
            </a:r>
            <a:r>
              <a:rPr lang="en-US" sz="1800" dirty="0">
                <a:solidFill>
                  <a:srgbClr val="0000FF"/>
                </a:solidFill>
              </a:rPr>
              <a:t>Transport Services (TAPS) API</a:t>
            </a:r>
            <a:r>
              <a:rPr lang="en-US" sz="1800" dirty="0"/>
              <a:t>)</a:t>
            </a:r>
          </a:p>
        </p:txBody>
      </p:sp>
      <p:sp>
        <p:nvSpPr>
          <p:cNvPr id="4" name="Rectangular Callout 3">
            <a:extLst>
              <a:ext uri="{FF2B5EF4-FFF2-40B4-BE49-F238E27FC236}">
                <a16:creationId xmlns:a16="http://schemas.microsoft.com/office/drawing/2014/main" id="{BB5676C8-A6F0-AA42-A3D0-02E7ACAB80E9}"/>
              </a:ext>
            </a:extLst>
          </p:cNvPr>
          <p:cNvSpPr/>
          <p:nvPr/>
        </p:nvSpPr>
        <p:spPr bwMode="auto">
          <a:xfrm>
            <a:off x="7020272" y="4725144"/>
            <a:ext cx="1944216" cy="648072"/>
          </a:xfrm>
          <a:prstGeom prst="wedgeRectCallout">
            <a:avLst>
              <a:gd name="adj1" fmla="val -99374"/>
              <a:gd name="adj2" fmla="val -4543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ヒラギノ角ゴ Pro W3" charset="-128"/>
                <a:cs typeface="ヒラギノ角ゴ Pro W3" charset="-128"/>
              </a:rPr>
              <a:t>Mobile IP does</a:t>
            </a:r>
            <a:r>
              <a:rPr kumimoji="0" lang="en-US" sz="1800" b="0" i="0" u="none" strike="noStrike" cap="none" normalizeH="0" dirty="0">
                <a:ln>
                  <a:noFill/>
                </a:ln>
                <a:solidFill>
                  <a:schemeClr val="tx1"/>
                </a:solidFill>
                <a:effectLst/>
                <a:latin typeface="Arial" charset="0"/>
                <a:ea typeface="ヒラギノ角ゴ Pro W3" charset="-128"/>
                <a:cs typeface="ヒラギノ角ゴ Pro W3" charset="-128"/>
              </a:rPr>
              <a:t> exactly this.</a:t>
            </a:r>
            <a:endParaRPr kumimoji="0" lang="en-US" sz="18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6" name="Rectangular Callout 5">
            <a:extLst>
              <a:ext uri="{FF2B5EF4-FFF2-40B4-BE49-F238E27FC236}">
                <a16:creationId xmlns:a16="http://schemas.microsoft.com/office/drawing/2014/main" id="{BB5676C8-A6F0-AA42-A3D0-02E7ACAB80E9}"/>
              </a:ext>
            </a:extLst>
          </p:cNvPr>
          <p:cNvSpPr/>
          <p:nvPr/>
        </p:nvSpPr>
        <p:spPr bwMode="auto">
          <a:xfrm>
            <a:off x="6516216" y="3933056"/>
            <a:ext cx="2304256" cy="648072"/>
          </a:xfrm>
          <a:prstGeom prst="wedgeRectCallout">
            <a:avLst>
              <a:gd name="adj1" fmla="val -70862"/>
              <a:gd name="adj2" fmla="val 2177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0" lang="en-US" sz="1800" b="0" i="0" u="none" strike="noStrike" cap="none" normalizeH="0" baseline="0" dirty="0">
                <a:ln>
                  <a:noFill/>
                </a:ln>
                <a:solidFill>
                  <a:schemeClr val="tx1"/>
                </a:solidFill>
                <a:effectLst/>
                <a:latin typeface="Arial" charset="0"/>
                <a:ea typeface="ヒラギノ角ゴ Pro W3" charset="-128"/>
                <a:cs typeface="ヒラギノ角ゴ Pro W3" charset="-128"/>
              </a:rPr>
              <a:t>or </a:t>
            </a:r>
            <a:r>
              <a:rPr lang="hr-HR" sz="1800" dirty="0"/>
              <a:t>129.240.118.130, for example...</a:t>
            </a:r>
          </a:p>
        </p:txBody>
      </p:sp>
    </p:spTree>
    <p:extLst>
      <p:ext uri="{BB962C8B-B14F-4D97-AF65-F5344CB8AC3E}">
        <p14:creationId xmlns:p14="http://schemas.microsoft.com/office/powerpoint/2010/main" val="3417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4"/>
          <p:cNvSpPr>
            <a:spLocks noChangeArrowheads="1"/>
          </p:cNvSpPr>
          <p:nvPr/>
        </p:nvSpPr>
        <p:spPr bwMode="auto">
          <a:xfrm>
            <a:off x="685800" y="866800"/>
            <a:ext cx="7772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dirty="0">
                <a:latin typeface="+mj-lt"/>
                <a:ea typeface="ＭＳ Ｐゴシック" charset="0"/>
                <a:cs typeface="ＭＳ Ｐゴシック" charset="0"/>
              </a:rPr>
              <a:t>Routing</a:t>
            </a:r>
            <a:endParaRPr lang="en-US" sz="2400" b="1" dirty="0">
              <a:latin typeface="+mj-lt"/>
              <a:ea typeface="ＭＳ Ｐゴシック" charset="0"/>
              <a:cs typeface="ＭＳ Ｐゴシック" charset="0"/>
            </a:endParaRPr>
          </a:p>
        </p:txBody>
      </p:sp>
      <p:grpSp>
        <p:nvGrpSpPr>
          <p:cNvPr id="18435" name="Group 76"/>
          <p:cNvGrpSpPr>
            <a:grpSpLocks/>
          </p:cNvGrpSpPr>
          <p:nvPr/>
        </p:nvGrpSpPr>
        <p:grpSpPr bwMode="auto">
          <a:xfrm>
            <a:off x="447676" y="1484784"/>
            <a:ext cx="8020051" cy="1976438"/>
            <a:chOff x="282" y="2544"/>
            <a:chExt cx="5052" cy="1245"/>
          </a:xfrm>
        </p:grpSpPr>
        <p:sp>
          <p:nvSpPr>
            <p:cNvPr id="153663" name="Oval 63"/>
            <p:cNvSpPr>
              <a:spLocks noChangeArrowheads="1"/>
            </p:cNvSpPr>
            <p:nvPr/>
          </p:nvSpPr>
          <p:spPr bwMode="auto">
            <a:xfrm>
              <a:off x="1104" y="2920"/>
              <a:ext cx="3785"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36" name="Rectangle 8"/>
            <p:cNvSpPr>
              <a:spLocks noChangeArrowheads="1"/>
            </p:cNvSpPr>
            <p:nvPr/>
          </p:nvSpPr>
          <p:spPr bwMode="auto">
            <a:xfrm>
              <a:off x="678" y="2731"/>
              <a:ext cx="470" cy="91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37" name="Line 9"/>
            <p:cNvSpPr>
              <a:spLocks noChangeShapeType="1"/>
            </p:cNvSpPr>
            <p:nvPr/>
          </p:nvSpPr>
          <p:spPr bwMode="auto">
            <a:xfrm>
              <a:off x="678" y="350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8" name="Line 10"/>
            <p:cNvSpPr>
              <a:spLocks noChangeShapeType="1"/>
            </p:cNvSpPr>
            <p:nvPr/>
          </p:nvSpPr>
          <p:spPr bwMode="auto">
            <a:xfrm>
              <a:off x="678" y="331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9" name="Line 11"/>
            <p:cNvSpPr>
              <a:spLocks noChangeShapeType="1"/>
            </p:cNvSpPr>
            <p:nvPr/>
          </p:nvSpPr>
          <p:spPr bwMode="auto">
            <a:xfrm>
              <a:off x="678" y="3120"/>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0" name="Line 12"/>
            <p:cNvSpPr>
              <a:spLocks noChangeShapeType="1"/>
            </p:cNvSpPr>
            <p:nvPr/>
          </p:nvSpPr>
          <p:spPr bwMode="auto">
            <a:xfrm>
              <a:off x="678" y="2928"/>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1" name="Group 13"/>
            <p:cNvGrpSpPr>
              <a:grpSpLocks/>
            </p:cNvGrpSpPr>
            <p:nvPr/>
          </p:nvGrpSpPr>
          <p:grpSpPr bwMode="auto">
            <a:xfrm>
              <a:off x="1782" y="3120"/>
              <a:ext cx="480" cy="528"/>
              <a:chOff x="1584" y="3360"/>
              <a:chExt cx="480" cy="528"/>
            </a:xfrm>
          </p:grpSpPr>
          <p:sp>
            <p:nvSpPr>
              <p:cNvPr id="18485" name="Rectangle 14"/>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6" name="Line 15"/>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7" name="Line 16"/>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2" name="Rectangle 17"/>
            <p:cNvSpPr>
              <a:spLocks noChangeArrowheads="1"/>
            </p:cNvSpPr>
            <p:nvPr/>
          </p:nvSpPr>
          <p:spPr bwMode="auto">
            <a:xfrm>
              <a:off x="4854" y="2731"/>
              <a:ext cx="470" cy="91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43" name="Line 18"/>
            <p:cNvSpPr>
              <a:spLocks noChangeShapeType="1"/>
            </p:cNvSpPr>
            <p:nvPr/>
          </p:nvSpPr>
          <p:spPr bwMode="auto">
            <a:xfrm>
              <a:off x="4854" y="350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4" name="Line 19"/>
            <p:cNvSpPr>
              <a:spLocks noChangeShapeType="1"/>
            </p:cNvSpPr>
            <p:nvPr/>
          </p:nvSpPr>
          <p:spPr bwMode="auto">
            <a:xfrm>
              <a:off x="4854" y="331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5" name="Line 20"/>
            <p:cNvSpPr>
              <a:spLocks noChangeShapeType="1"/>
            </p:cNvSpPr>
            <p:nvPr/>
          </p:nvSpPr>
          <p:spPr bwMode="auto">
            <a:xfrm>
              <a:off x="4854" y="3120"/>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6" name="Line 21"/>
            <p:cNvSpPr>
              <a:spLocks noChangeShapeType="1"/>
            </p:cNvSpPr>
            <p:nvPr/>
          </p:nvSpPr>
          <p:spPr bwMode="auto">
            <a:xfrm>
              <a:off x="4854" y="2928"/>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7" name="Group 22"/>
            <p:cNvGrpSpPr>
              <a:grpSpLocks/>
            </p:cNvGrpSpPr>
            <p:nvPr/>
          </p:nvGrpSpPr>
          <p:grpSpPr bwMode="auto">
            <a:xfrm>
              <a:off x="2790" y="3120"/>
              <a:ext cx="480" cy="528"/>
              <a:chOff x="1584" y="3360"/>
              <a:chExt cx="480" cy="528"/>
            </a:xfrm>
          </p:grpSpPr>
          <p:sp>
            <p:nvSpPr>
              <p:cNvPr id="18482" name="Rectangle 23"/>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3" name="Line 24"/>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4" name="Line 25"/>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grpSp>
          <p:nvGrpSpPr>
            <p:cNvPr id="18448" name="Group 26"/>
            <p:cNvGrpSpPr>
              <a:grpSpLocks/>
            </p:cNvGrpSpPr>
            <p:nvPr/>
          </p:nvGrpSpPr>
          <p:grpSpPr bwMode="auto">
            <a:xfrm>
              <a:off x="3798" y="3120"/>
              <a:ext cx="480" cy="528"/>
              <a:chOff x="1584" y="3360"/>
              <a:chExt cx="480" cy="528"/>
            </a:xfrm>
          </p:grpSpPr>
          <p:sp>
            <p:nvSpPr>
              <p:cNvPr id="18479" name="Rectangle 27"/>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0" name="Line 28"/>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1" name="Line 29"/>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9" name="Rectangle 30"/>
            <p:cNvSpPr>
              <a:spLocks noChangeArrowheads="1"/>
            </p:cNvSpPr>
            <p:nvPr/>
          </p:nvSpPr>
          <p:spPr bwMode="auto">
            <a:xfrm>
              <a:off x="1110"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0" name="Rectangle 31"/>
            <p:cNvSpPr>
              <a:spLocks noChangeArrowheads="1"/>
            </p:cNvSpPr>
            <p:nvPr/>
          </p:nvSpPr>
          <p:spPr bwMode="auto">
            <a:xfrm>
              <a:off x="2166"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1" name="Rectangle 32"/>
            <p:cNvSpPr>
              <a:spLocks noChangeArrowheads="1"/>
            </p:cNvSpPr>
            <p:nvPr/>
          </p:nvSpPr>
          <p:spPr bwMode="auto">
            <a:xfrm>
              <a:off x="3174"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2" name="Rectangle 33"/>
            <p:cNvSpPr>
              <a:spLocks noChangeArrowheads="1"/>
            </p:cNvSpPr>
            <p:nvPr/>
          </p:nvSpPr>
          <p:spPr bwMode="auto">
            <a:xfrm>
              <a:off x="4182" y="3648"/>
              <a:ext cx="768" cy="96"/>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3" name="Text Box 39"/>
            <p:cNvSpPr txBox="1">
              <a:spLocks noChangeArrowheads="1"/>
            </p:cNvSpPr>
            <p:nvPr/>
          </p:nvSpPr>
          <p:spPr bwMode="auto">
            <a:xfrm>
              <a:off x="524" y="2544"/>
              <a:ext cx="871"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Host or End System</a:t>
              </a:r>
            </a:p>
          </p:txBody>
        </p:sp>
        <p:sp>
          <p:nvSpPr>
            <p:cNvPr id="18454" name="Text Box 40"/>
            <p:cNvSpPr txBox="1">
              <a:spLocks noChangeArrowheads="1"/>
            </p:cNvSpPr>
            <p:nvPr/>
          </p:nvSpPr>
          <p:spPr bwMode="auto">
            <a:xfrm>
              <a:off x="1837" y="3629"/>
              <a:ext cx="372"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Router</a:t>
              </a:r>
            </a:p>
          </p:txBody>
        </p:sp>
        <p:sp>
          <p:nvSpPr>
            <p:cNvPr id="18455" name="Line 41"/>
            <p:cNvSpPr>
              <a:spLocks noChangeShapeType="1"/>
            </p:cNvSpPr>
            <p:nvPr/>
          </p:nvSpPr>
          <p:spPr bwMode="auto">
            <a:xfrm>
              <a:off x="1148" y="3595"/>
              <a:ext cx="62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6" name="Line 42"/>
            <p:cNvSpPr>
              <a:spLocks noChangeShapeType="1"/>
            </p:cNvSpPr>
            <p:nvPr/>
          </p:nvSpPr>
          <p:spPr bwMode="auto">
            <a:xfrm>
              <a:off x="1148" y="3451"/>
              <a:ext cx="62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7" name="Line 43"/>
            <p:cNvSpPr>
              <a:spLocks noChangeShapeType="1"/>
            </p:cNvSpPr>
            <p:nvPr/>
          </p:nvSpPr>
          <p:spPr bwMode="auto">
            <a:xfrm>
              <a:off x="1148" y="3259"/>
              <a:ext cx="1636" cy="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8" name="Line 44"/>
            <p:cNvSpPr>
              <a:spLocks noChangeShapeType="1"/>
            </p:cNvSpPr>
            <p:nvPr/>
          </p:nvSpPr>
          <p:spPr bwMode="auto">
            <a:xfrm>
              <a:off x="2252" y="3595"/>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9" name="Line 45"/>
            <p:cNvSpPr>
              <a:spLocks noChangeShapeType="1"/>
            </p:cNvSpPr>
            <p:nvPr/>
          </p:nvSpPr>
          <p:spPr bwMode="auto">
            <a:xfrm>
              <a:off x="2252" y="3451"/>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0" name="Line 47"/>
            <p:cNvSpPr>
              <a:spLocks noChangeShapeType="1"/>
            </p:cNvSpPr>
            <p:nvPr/>
          </p:nvSpPr>
          <p:spPr bwMode="auto">
            <a:xfrm>
              <a:off x="3260" y="3595"/>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1" name="Line 48"/>
            <p:cNvSpPr>
              <a:spLocks noChangeShapeType="1"/>
            </p:cNvSpPr>
            <p:nvPr/>
          </p:nvSpPr>
          <p:spPr bwMode="auto">
            <a:xfrm>
              <a:off x="3260" y="3451"/>
              <a:ext cx="52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2" name="Line 49"/>
            <p:cNvSpPr>
              <a:spLocks noChangeShapeType="1"/>
            </p:cNvSpPr>
            <p:nvPr/>
          </p:nvSpPr>
          <p:spPr bwMode="auto">
            <a:xfrm flipV="1">
              <a:off x="3260" y="3216"/>
              <a:ext cx="1588" cy="43"/>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3" name="Line 50"/>
            <p:cNvSpPr>
              <a:spLocks noChangeShapeType="1"/>
            </p:cNvSpPr>
            <p:nvPr/>
          </p:nvSpPr>
          <p:spPr bwMode="auto">
            <a:xfrm>
              <a:off x="4268" y="3595"/>
              <a:ext cx="5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4" name="Line 51"/>
            <p:cNvSpPr>
              <a:spLocks noChangeShapeType="1"/>
            </p:cNvSpPr>
            <p:nvPr/>
          </p:nvSpPr>
          <p:spPr bwMode="auto">
            <a:xfrm>
              <a:off x="4268" y="3451"/>
              <a:ext cx="5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5" name="Line 53"/>
            <p:cNvSpPr>
              <a:spLocks noChangeShapeType="1"/>
            </p:cNvSpPr>
            <p:nvPr/>
          </p:nvSpPr>
          <p:spPr bwMode="auto">
            <a:xfrm>
              <a:off x="1148" y="3019"/>
              <a:ext cx="369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6" name="Line 54"/>
            <p:cNvSpPr>
              <a:spLocks noChangeShapeType="1"/>
            </p:cNvSpPr>
            <p:nvPr/>
          </p:nvSpPr>
          <p:spPr bwMode="auto">
            <a:xfrm>
              <a:off x="1148" y="2793"/>
              <a:ext cx="369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7" name="Text Box 58"/>
            <p:cNvSpPr txBox="1">
              <a:spLocks noChangeArrowheads="1"/>
            </p:cNvSpPr>
            <p:nvPr/>
          </p:nvSpPr>
          <p:spPr bwMode="auto">
            <a:xfrm rot="16200000">
              <a:off x="102" y="3046"/>
              <a:ext cx="768"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algn="ctr" eaLnBrk="1" hangingPunct="1">
                <a:lnSpc>
                  <a:spcPct val="80000"/>
                </a:lnSpc>
                <a:spcBef>
                  <a:spcPct val="20000"/>
                </a:spcBef>
                <a:spcAft>
                  <a:spcPct val="15000"/>
                </a:spcAft>
              </a:pPr>
              <a:r>
                <a:rPr lang="en-US" sz="1800" b="1">
                  <a:solidFill>
                    <a:srgbClr val="16027C"/>
                  </a:solidFill>
                </a:rPr>
                <a:t>Increasing</a:t>
              </a:r>
            </a:p>
            <a:p>
              <a:pPr algn="ctr" eaLnBrk="1" hangingPunct="1">
                <a:lnSpc>
                  <a:spcPct val="80000"/>
                </a:lnSpc>
                <a:spcBef>
                  <a:spcPct val="20000"/>
                </a:spcBef>
                <a:spcAft>
                  <a:spcPct val="15000"/>
                </a:spcAft>
              </a:pPr>
              <a:r>
                <a:rPr lang="en-US" sz="1800" b="1">
                  <a:solidFill>
                    <a:srgbClr val="16027C"/>
                  </a:solidFill>
                </a:rPr>
                <a:t>Scope</a:t>
              </a:r>
            </a:p>
          </p:txBody>
        </p:sp>
        <p:sp>
          <p:nvSpPr>
            <p:cNvPr id="18468" name="Oval 59"/>
            <p:cNvSpPr>
              <a:spLocks noChangeArrowheads="1"/>
            </p:cNvSpPr>
            <p:nvPr/>
          </p:nvSpPr>
          <p:spPr bwMode="auto">
            <a:xfrm>
              <a:off x="1205" y="3341"/>
              <a:ext cx="544"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53660" name="Oval 60"/>
            <p:cNvSpPr>
              <a:spLocks noChangeArrowheads="1"/>
            </p:cNvSpPr>
            <p:nvPr/>
          </p:nvSpPr>
          <p:spPr bwMode="auto">
            <a:xfrm>
              <a:off x="2252" y="3357"/>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1" name="Oval 61"/>
            <p:cNvSpPr>
              <a:spLocks noChangeArrowheads="1"/>
            </p:cNvSpPr>
            <p:nvPr/>
          </p:nvSpPr>
          <p:spPr bwMode="auto">
            <a:xfrm>
              <a:off x="3260" y="3342"/>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2" name="Oval 62"/>
            <p:cNvSpPr>
              <a:spLocks noChangeArrowheads="1"/>
            </p:cNvSpPr>
            <p:nvPr/>
          </p:nvSpPr>
          <p:spPr bwMode="auto">
            <a:xfrm>
              <a:off x="4278" y="3342"/>
              <a:ext cx="538" cy="227"/>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73" name="Line 63"/>
            <p:cNvSpPr>
              <a:spLocks noChangeShapeType="1"/>
            </p:cNvSpPr>
            <p:nvPr/>
          </p:nvSpPr>
          <p:spPr bwMode="auto">
            <a:xfrm>
              <a:off x="2016"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4" name="Line 64"/>
            <p:cNvSpPr>
              <a:spLocks noChangeShapeType="1"/>
            </p:cNvSpPr>
            <p:nvPr/>
          </p:nvSpPr>
          <p:spPr bwMode="auto">
            <a:xfrm>
              <a:off x="3024"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5" name="Line 65"/>
            <p:cNvSpPr>
              <a:spLocks noChangeShapeType="1"/>
            </p:cNvSpPr>
            <p:nvPr/>
          </p:nvSpPr>
          <p:spPr bwMode="auto">
            <a:xfrm>
              <a:off x="4032" y="3312"/>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6" name="Oval 59"/>
            <p:cNvSpPr>
              <a:spLocks noChangeArrowheads="1"/>
            </p:cNvSpPr>
            <p:nvPr/>
          </p:nvSpPr>
          <p:spPr bwMode="auto">
            <a:xfrm>
              <a:off x="1153" y="3106"/>
              <a:ext cx="1630"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8477" name="Oval 59"/>
            <p:cNvSpPr>
              <a:spLocks noChangeArrowheads="1"/>
            </p:cNvSpPr>
            <p:nvPr/>
          </p:nvSpPr>
          <p:spPr bwMode="auto">
            <a:xfrm>
              <a:off x="3264" y="3120"/>
              <a:ext cx="1630" cy="227"/>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8478" name="Line 75"/>
            <p:cNvSpPr>
              <a:spLocks noChangeShapeType="1"/>
            </p:cNvSpPr>
            <p:nvPr/>
          </p:nvSpPr>
          <p:spPr bwMode="auto">
            <a:xfrm flipV="1">
              <a:off x="464" y="2816"/>
              <a:ext cx="0" cy="824"/>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cxnSp>
        <p:nvCxnSpPr>
          <p:cNvPr id="5" name="Straight Connector 4"/>
          <p:cNvCxnSpPr/>
          <p:nvPr/>
        </p:nvCxnSpPr>
        <p:spPr bwMode="auto">
          <a:xfrm flipV="1">
            <a:off x="2231740" y="2636912"/>
            <a:ext cx="468052" cy="1008112"/>
          </a:xfrm>
          <a:prstGeom prst="line">
            <a:avLst/>
          </a:prstGeom>
          <a:solidFill>
            <a:schemeClr val="accent1"/>
          </a:solidFill>
          <a:ln w="38100" cap="flat" cmpd="sng" algn="ctr">
            <a:solidFill>
              <a:srgbClr val="0000FF"/>
            </a:solidFill>
            <a:prstDash val="solid"/>
            <a:round/>
            <a:headEnd type="none" w="med" len="med"/>
            <a:tailEnd type="none" w="med" len="med"/>
          </a:ln>
          <a:effectLst/>
        </p:spPr>
      </p:cxnSp>
      <p:sp>
        <p:nvSpPr>
          <p:cNvPr id="70" name="Content Placeholder 2"/>
          <p:cNvSpPr>
            <a:spLocks noGrp="1"/>
          </p:cNvSpPr>
          <p:nvPr>
            <p:ph idx="1"/>
          </p:nvPr>
        </p:nvSpPr>
        <p:spPr>
          <a:xfrm>
            <a:off x="467544" y="4941168"/>
            <a:ext cx="8496944" cy="1080120"/>
          </a:xfrm>
        </p:spPr>
        <p:txBody>
          <a:bodyPr/>
          <a:lstStyle/>
          <a:p>
            <a:r>
              <a:rPr lang="en-US" sz="2000" dirty="0"/>
              <a:t>How would one route between the addresses on network 1?</a:t>
            </a:r>
          </a:p>
          <a:p>
            <a:r>
              <a:rPr lang="en-US" sz="2000" dirty="0"/>
              <a:t>Next: an example with multi-homing and link failure</a:t>
            </a:r>
          </a:p>
        </p:txBody>
      </p:sp>
      <p:sp>
        <p:nvSpPr>
          <p:cNvPr id="2" name="Rectangle 1"/>
          <p:cNvSpPr/>
          <p:nvPr/>
        </p:nvSpPr>
        <p:spPr>
          <a:xfrm>
            <a:off x="1331640" y="3645024"/>
            <a:ext cx="4572000" cy="1015663"/>
          </a:xfrm>
          <a:prstGeom prst="rect">
            <a:avLst/>
          </a:prstGeom>
        </p:spPr>
        <p:txBody>
          <a:bodyPr>
            <a:spAutoFit/>
          </a:bodyPr>
          <a:lstStyle/>
          <a:p>
            <a:r>
              <a:rPr lang="en-US" dirty="0">
                <a:solidFill>
                  <a:srgbClr val="0000FF"/>
                </a:solidFill>
              </a:rPr>
              <a:t>Network 1.</a:t>
            </a:r>
            <a:br>
              <a:rPr lang="en-US" dirty="0">
                <a:solidFill>
                  <a:srgbClr val="0000FF"/>
                </a:solidFill>
              </a:rPr>
            </a:br>
            <a:r>
              <a:rPr lang="en-US" dirty="0">
                <a:solidFill>
                  <a:srgbClr val="0000FF"/>
                </a:solidFill>
              </a:rPr>
              <a:t>Addresses could be:</a:t>
            </a:r>
          </a:p>
          <a:p>
            <a:r>
              <a:rPr lang="en-US" dirty="0">
                <a:solidFill>
                  <a:srgbClr val="0000FF"/>
                </a:solidFill>
              </a:rPr>
              <a:t>A, B, C, D, ...</a:t>
            </a:r>
          </a:p>
        </p:txBody>
      </p:sp>
    </p:spTree>
    <p:extLst>
      <p:ext uri="{BB962C8B-B14F-4D97-AF65-F5344CB8AC3E}">
        <p14:creationId xmlns:p14="http://schemas.microsoft.com/office/powerpoint/2010/main" val="3811421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803" y="692696"/>
            <a:ext cx="7772400" cy="1143000"/>
          </a:xfrm>
        </p:spPr>
        <p:txBody>
          <a:bodyPr/>
          <a:lstStyle/>
          <a:p>
            <a:r>
              <a:rPr lang="en-US" sz="3200" dirty="0"/>
              <a:t>Using node addresses</a:t>
            </a:r>
          </a:p>
        </p:txBody>
      </p:sp>
      <p:sp>
        <p:nvSpPr>
          <p:cNvPr id="3" name="Content Placeholder 2"/>
          <p:cNvSpPr>
            <a:spLocks noGrp="1"/>
          </p:cNvSpPr>
          <p:nvPr>
            <p:ph idx="1"/>
          </p:nvPr>
        </p:nvSpPr>
        <p:spPr>
          <a:xfrm>
            <a:off x="539552" y="3532088"/>
            <a:ext cx="8064039" cy="2489200"/>
          </a:xfrm>
        </p:spPr>
        <p:txBody>
          <a:bodyPr/>
          <a:lstStyle/>
          <a:p>
            <a:r>
              <a:rPr lang="en-US" sz="1800" dirty="0"/>
              <a:t>Since we want to emphasize that we are naming nodes, lets just use the letters for addresses.  But we still have to say which wire to send them on.</a:t>
            </a:r>
          </a:p>
          <a:p>
            <a:pPr lvl="1"/>
            <a:r>
              <a:rPr lang="en-US" sz="1600" dirty="0"/>
              <a:t>There are two cases in general:</a:t>
            </a:r>
          </a:p>
          <a:p>
            <a:pPr lvl="2"/>
            <a:r>
              <a:rPr lang="en-US" sz="1400" dirty="0"/>
              <a:t>Point-to-point Wire:  No need for lower layer addresses, use local identifiers.</a:t>
            </a:r>
          </a:p>
          <a:p>
            <a:pPr lvl="2"/>
            <a:r>
              <a:rPr lang="en-US" sz="1400" dirty="0"/>
              <a:t>Multi-access wired or wireless: Here we need addresses, use MAC addresses.</a:t>
            </a:r>
          </a:p>
          <a:p>
            <a:pPr lvl="1"/>
            <a:r>
              <a:rPr lang="en-US" sz="1600" dirty="0"/>
              <a:t>We have only wires, so lets assign small integers as the local interface identifiers.</a:t>
            </a:r>
          </a:p>
          <a:p>
            <a:r>
              <a:rPr lang="en-US" sz="1800" dirty="0"/>
              <a:t>Now lets say that A wants to send a packet to H, so it goes to DNS and looks up the address and gets H. Now these nodes have been running a routing algorithm and the route is A, B, D, F, H. </a:t>
            </a:r>
          </a:p>
          <a:p>
            <a:r>
              <a:rPr lang="en-US" sz="1800" dirty="0"/>
              <a:t>So what do the router tables look like? (see next slide)</a:t>
            </a:r>
          </a:p>
        </p:txBody>
      </p:sp>
      <p:grpSp>
        <p:nvGrpSpPr>
          <p:cNvPr id="41" name="Group 40"/>
          <p:cNvGrpSpPr/>
          <p:nvPr/>
        </p:nvGrpSpPr>
        <p:grpSpPr>
          <a:xfrm>
            <a:off x="2555517" y="1819275"/>
            <a:ext cx="4076700" cy="1416050"/>
            <a:chOff x="1778000" y="2527300"/>
            <a:chExt cx="4076700" cy="1416050"/>
          </a:xfrm>
        </p:grpSpPr>
        <p:sp>
          <p:nvSpPr>
            <p:cNvPr id="14" name="Oval 13"/>
            <p:cNvSpPr/>
            <p:nvPr/>
          </p:nvSpPr>
          <p:spPr bwMode="auto">
            <a:xfrm>
              <a:off x="4419600" y="36766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G</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7" name="Oval 6"/>
            <p:cNvSpPr/>
            <p:nvPr/>
          </p:nvSpPr>
          <p:spPr bwMode="auto">
            <a:xfrm>
              <a:off x="1778000" y="29337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A</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9" name="Oval 8"/>
            <p:cNvSpPr/>
            <p:nvPr/>
          </p:nvSpPr>
          <p:spPr bwMode="auto">
            <a:xfrm>
              <a:off x="25146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B</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0" name="Oval 9"/>
            <p:cNvSpPr/>
            <p:nvPr/>
          </p:nvSpPr>
          <p:spPr bwMode="auto">
            <a:xfrm>
              <a:off x="2514600" y="3473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C</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1" name="Oval 10"/>
            <p:cNvSpPr/>
            <p:nvPr/>
          </p:nvSpPr>
          <p:spPr bwMode="auto">
            <a:xfrm>
              <a:off x="3263900" y="3543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E</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2" name="Oval 11"/>
            <p:cNvSpPr/>
            <p:nvPr/>
          </p:nvSpPr>
          <p:spPr bwMode="auto">
            <a:xfrm>
              <a:off x="3581400" y="2965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D</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3" name="Oval 12"/>
            <p:cNvSpPr/>
            <p:nvPr/>
          </p:nvSpPr>
          <p:spPr bwMode="auto">
            <a:xfrm>
              <a:off x="44323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F</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5" name="Oval 14"/>
            <p:cNvSpPr/>
            <p:nvPr/>
          </p:nvSpPr>
          <p:spPr bwMode="auto">
            <a:xfrm>
              <a:off x="5575300" y="30670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H</a:t>
              </a:r>
              <a:endParaRPr kumimoji="0" lang="en-US" sz="1000" b="0" i="0" u="none" strike="noStrike" cap="none" normalizeH="0" baseline="0" dirty="0">
                <a:ln>
                  <a:noFill/>
                </a:ln>
                <a:solidFill>
                  <a:srgbClr val="000000"/>
                </a:solidFill>
                <a:effectLst/>
                <a:latin typeface="Times" charset="0"/>
                <a:ea typeface="ＭＳ Ｐゴシック" charset="0"/>
              </a:endParaRPr>
            </a:p>
          </p:txBody>
        </p:sp>
        <p:cxnSp>
          <p:nvCxnSpPr>
            <p:cNvPr id="17" name="Straight Connector 16"/>
            <p:cNvCxnSpPr>
              <a:stCxn id="7" idx="7"/>
              <a:endCxn id="9" idx="3"/>
            </p:cNvCxnSpPr>
            <p:nvPr/>
          </p:nvCxnSpPr>
          <p:spPr bwMode="auto">
            <a:xfrm flipV="1">
              <a:off x="2016483" y="2754943"/>
              <a:ext cx="539034" cy="21781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a:stCxn id="7" idx="5"/>
              <a:endCxn id="10" idx="1"/>
            </p:cNvCxnSpPr>
            <p:nvPr/>
          </p:nvCxnSpPr>
          <p:spPr bwMode="auto">
            <a:xfrm>
              <a:off x="2016483" y="3161343"/>
              <a:ext cx="539034" cy="3511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p:cNvCxnSpPr>
              <a:stCxn id="9" idx="6"/>
              <a:endCxn id="13" idx="2"/>
            </p:cNvCxnSpPr>
            <p:nvPr/>
          </p:nvCxnSpPr>
          <p:spPr bwMode="auto">
            <a:xfrm>
              <a:off x="2794000" y="2660650"/>
              <a:ext cx="1638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9" idx="4"/>
              <a:endCxn id="12" idx="2"/>
            </p:cNvCxnSpPr>
            <p:nvPr/>
          </p:nvCxnSpPr>
          <p:spPr bwMode="auto">
            <a:xfrm>
              <a:off x="2654300" y="2794000"/>
              <a:ext cx="9271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a:stCxn id="9" idx="4"/>
              <a:endCxn id="10" idx="0"/>
            </p:cNvCxnSpPr>
            <p:nvPr/>
          </p:nvCxnSpPr>
          <p:spPr bwMode="auto">
            <a:xfrm>
              <a:off x="2654300" y="2794000"/>
              <a:ext cx="0" cy="6794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0" idx="6"/>
              <a:endCxn id="11" idx="2"/>
            </p:cNvCxnSpPr>
            <p:nvPr/>
          </p:nvCxnSpPr>
          <p:spPr bwMode="auto">
            <a:xfrm>
              <a:off x="2794000" y="3606800"/>
              <a:ext cx="469900" cy="698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Connector 30"/>
            <p:cNvCxnSpPr>
              <a:stCxn id="12" idx="4"/>
              <a:endCxn id="11" idx="7"/>
            </p:cNvCxnSpPr>
            <p:nvPr/>
          </p:nvCxnSpPr>
          <p:spPr bwMode="auto">
            <a:xfrm flipH="1">
              <a:off x="3502383" y="3232150"/>
              <a:ext cx="218717" cy="3502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Connector 32"/>
            <p:cNvCxnSpPr>
              <a:stCxn id="11" idx="6"/>
              <a:endCxn id="14" idx="2"/>
            </p:cNvCxnSpPr>
            <p:nvPr/>
          </p:nvCxnSpPr>
          <p:spPr bwMode="auto">
            <a:xfrm>
              <a:off x="3543300" y="3676650"/>
              <a:ext cx="876300" cy="1333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5" name="Straight Connector 34"/>
            <p:cNvCxnSpPr>
              <a:stCxn id="12" idx="7"/>
              <a:endCxn id="13" idx="3"/>
            </p:cNvCxnSpPr>
            <p:nvPr/>
          </p:nvCxnSpPr>
          <p:spPr bwMode="auto">
            <a:xfrm flipV="1">
              <a:off x="3819883" y="2754943"/>
              <a:ext cx="653334" cy="2495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 name="Straight Connector 36"/>
            <p:cNvCxnSpPr>
              <a:stCxn id="13" idx="6"/>
              <a:endCxn id="15" idx="1"/>
            </p:cNvCxnSpPr>
            <p:nvPr/>
          </p:nvCxnSpPr>
          <p:spPr bwMode="auto">
            <a:xfrm>
              <a:off x="4711700" y="2660650"/>
              <a:ext cx="904517" cy="44545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Connector 38"/>
            <p:cNvCxnSpPr>
              <a:stCxn id="14" idx="6"/>
              <a:endCxn id="15" idx="3"/>
            </p:cNvCxnSpPr>
            <p:nvPr/>
          </p:nvCxnSpPr>
          <p:spPr bwMode="auto">
            <a:xfrm flipV="1">
              <a:off x="4699000" y="3294693"/>
              <a:ext cx="917217" cy="5153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75" name="Group 74"/>
          <p:cNvGrpSpPr/>
          <p:nvPr/>
        </p:nvGrpSpPr>
        <p:grpSpPr>
          <a:xfrm>
            <a:off x="2695217" y="1892772"/>
            <a:ext cx="3698517" cy="445457"/>
            <a:chOff x="2695217" y="1952625"/>
            <a:chExt cx="3698517" cy="445457"/>
          </a:xfrm>
        </p:grpSpPr>
        <p:cxnSp>
          <p:nvCxnSpPr>
            <p:cNvPr id="67" name="Straight Connector 66"/>
            <p:cNvCxnSpPr>
              <a:stCxn id="7" idx="0"/>
            </p:cNvCxnSpPr>
            <p:nvPr/>
          </p:nvCxnSpPr>
          <p:spPr bwMode="auto">
            <a:xfrm flipV="1">
              <a:off x="2695217" y="2085975"/>
              <a:ext cx="688827" cy="1397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0" name="Straight Connector 69"/>
            <p:cNvCxnSpPr>
              <a:endCxn id="12" idx="0"/>
            </p:cNvCxnSpPr>
            <p:nvPr/>
          </p:nvCxnSpPr>
          <p:spPr bwMode="auto">
            <a:xfrm>
              <a:off x="3384044" y="2085975"/>
              <a:ext cx="1114573" cy="17145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2" name="Straight Connector 71"/>
            <p:cNvCxnSpPr>
              <a:stCxn id="12" idx="0"/>
              <a:endCxn id="13" idx="2"/>
            </p:cNvCxnSpPr>
            <p:nvPr/>
          </p:nvCxnSpPr>
          <p:spPr bwMode="auto">
            <a:xfrm flipV="1">
              <a:off x="4498617" y="1952625"/>
              <a:ext cx="711200" cy="3048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4" name="Straight Connector 73"/>
            <p:cNvCxnSpPr>
              <a:stCxn id="13" idx="5"/>
              <a:endCxn id="15" idx="1"/>
            </p:cNvCxnSpPr>
            <p:nvPr/>
          </p:nvCxnSpPr>
          <p:spPr bwMode="auto">
            <a:xfrm>
              <a:off x="5448300" y="2046918"/>
              <a:ext cx="945434" cy="351164"/>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16" name="Group 15"/>
          <p:cNvGrpSpPr/>
          <p:nvPr/>
        </p:nvGrpSpPr>
        <p:grpSpPr>
          <a:xfrm>
            <a:off x="2663195" y="1725941"/>
            <a:ext cx="3890005" cy="1557298"/>
            <a:chOff x="2663195" y="1725941"/>
            <a:chExt cx="3890005" cy="1557298"/>
          </a:xfrm>
        </p:grpSpPr>
        <p:sp>
          <p:nvSpPr>
            <p:cNvPr id="8" name="TextBox 7"/>
            <p:cNvSpPr txBox="1"/>
            <p:nvPr/>
          </p:nvSpPr>
          <p:spPr>
            <a:xfrm>
              <a:off x="2663195" y="2498484"/>
              <a:ext cx="261610" cy="276999"/>
            </a:xfrm>
            <a:prstGeom prst="rect">
              <a:avLst/>
            </a:prstGeom>
            <a:noFill/>
          </p:spPr>
          <p:txBody>
            <a:bodyPr wrap="none" rtlCol="0">
              <a:spAutoFit/>
            </a:bodyPr>
            <a:lstStyle/>
            <a:p>
              <a:r>
                <a:rPr lang="en-US" sz="1200" dirty="0"/>
                <a:t>1</a:t>
              </a:r>
            </a:p>
          </p:txBody>
        </p:sp>
        <p:sp>
          <p:nvSpPr>
            <p:cNvPr id="66" name="TextBox 65"/>
            <p:cNvSpPr txBox="1"/>
            <p:nvPr/>
          </p:nvSpPr>
          <p:spPr>
            <a:xfrm>
              <a:off x="2860317" y="2210988"/>
              <a:ext cx="251183" cy="276999"/>
            </a:xfrm>
            <a:prstGeom prst="rect">
              <a:avLst/>
            </a:prstGeom>
            <a:noFill/>
          </p:spPr>
          <p:txBody>
            <a:bodyPr wrap="square" rtlCol="0">
              <a:spAutoFit/>
            </a:bodyPr>
            <a:lstStyle/>
            <a:p>
              <a:r>
                <a:rPr lang="en-US" sz="1200" dirty="0"/>
                <a:t>2</a:t>
              </a:r>
            </a:p>
          </p:txBody>
        </p:sp>
        <p:sp>
          <p:nvSpPr>
            <p:cNvPr id="69" name="TextBox 68"/>
            <p:cNvSpPr txBox="1"/>
            <p:nvPr/>
          </p:nvSpPr>
          <p:spPr>
            <a:xfrm>
              <a:off x="3509425" y="2950291"/>
              <a:ext cx="265292" cy="276999"/>
            </a:xfrm>
            <a:prstGeom prst="rect">
              <a:avLst/>
            </a:prstGeom>
            <a:noFill/>
          </p:spPr>
          <p:txBody>
            <a:bodyPr wrap="square" rtlCol="0">
              <a:spAutoFit/>
            </a:bodyPr>
            <a:lstStyle/>
            <a:p>
              <a:r>
                <a:rPr lang="en-US" sz="1200" dirty="0"/>
                <a:t>3</a:t>
              </a:r>
            </a:p>
          </p:txBody>
        </p:sp>
        <p:sp>
          <p:nvSpPr>
            <p:cNvPr id="71" name="TextBox 70"/>
            <p:cNvSpPr txBox="1"/>
            <p:nvPr/>
          </p:nvSpPr>
          <p:spPr>
            <a:xfrm>
              <a:off x="3384044" y="2548023"/>
              <a:ext cx="261610" cy="276999"/>
            </a:xfrm>
            <a:prstGeom prst="rect">
              <a:avLst/>
            </a:prstGeom>
            <a:noFill/>
          </p:spPr>
          <p:txBody>
            <a:bodyPr wrap="none" rtlCol="0">
              <a:spAutoFit/>
            </a:bodyPr>
            <a:lstStyle/>
            <a:p>
              <a:r>
                <a:rPr lang="en-US" sz="1200" dirty="0"/>
                <a:t>1</a:t>
              </a:r>
            </a:p>
          </p:txBody>
        </p:sp>
        <p:sp>
          <p:nvSpPr>
            <p:cNvPr id="73" name="TextBox 72"/>
            <p:cNvSpPr txBox="1"/>
            <p:nvPr/>
          </p:nvSpPr>
          <p:spPr>
            <a:xfrm>
              <a:off x="3520062" y="2131141"/>
              <a:ext cx="251183" cy="276999"/>
            </a:xfrm>
            <a:prstGeom prst="rect">
              <a:avLst/>
            </a:prstGeom>
            <a:noFill/>
          </p:spPr>
          <p:txBody>
            <a:bodyPr wrap="square" rtlCol="0">
              <a:spAutoFit/>
            </a:bodyPr>
            <a:lstStyle/>
            <a:p>
              <a:r>
                <a:rPr lang="en-US" sz="1200" dirty="0"/>
                <a:t>2</a:t>
              </a:r>
            </a:p>
          </p:txBody>
        </p:sp>
        <p:sp>
          <p:nvSpPr>
            <p:cNvPr id="77" name="TextBox 76"/>
            <p:cNvSpPr txBox="1"/>
            <p:nvPr/>
          </p:nvSpPr>
          <p:spPr>
            <a:xfrm>
              <a:off x="3010654" y="1864441"/>
              <a:ext cx="261610" cy="276999"/>
            </a:xfrm>
            <a:prstGeom prst="rect">
              <a:avLst/>
            </a:prstGeom>
            <a:noFill/>
          </p:spPr>
          <p:txBody>
            <a:bodyPr wrap="none" rtlCol="0">
              <a:spAutoFit/>
            </a:bodyPr>
            <a:lstStyle/>
            <a:p>
              <a:r>
                <a:rPr lang="en-US" sz="1200" dirty="0"/>
                <a:t>1</a:t>
              </a:r>
            </a:p>
          </p:txBody>
        </p:sp>
        <p:sp>
          <p:nvSpPr>
            <p:cNvPr id="78" name="TextBox 77"/>
            <p:cNvSpPr txBox="1"/>
            <p:nvPr/>
          </p:nvSpPr>
          <p:spPr>
            <a:xfrm>
              <a:off x="3200388" y="2155767"/>
              <a:ext cx="265292" cy="276999"/>
            </a:xfrm>
            <a:prstGeom prst="rect">
              <a:avLst/>
            </a:prstGeom>
            <a:noFill/>
          </p:spPr>
          <p:txBody>
            <a:bodyPr wrap="square" rtlCol="0">
              <a:spAutoFit/>
            </a:bodyPr>
            <a:lstStyle/>
            <a:p>
              <a:r>
                <a:rPr lang="en-US" sz="1200" dirty="0"/>
                <a:t>3</a:t>
              </a:r>
            </a:p>
          </p:txBody>
        </p:sp>
        <p:sp>
          <p:nvSpPr>
            <p:cNvPr id="79" name="TextBox 78"/>
            <p:cNvSpPr txBox="1"/>
            <p:nvPr/>
          </p:nvSpPr>
          <p:spPr>
            <a:xfrm>
              <a:off x="3632942" y="1755232"/>
              <a:ext cx="265292" cy="276999"/>
            </a:xfrm>
            <a:prstGeom prst="rect">
              <a:avLst/>
            </a:prstGeom>
            <a:noFill/>
          </p:spPr>
          <p:txBody>
            <a:bodyPr wrap="square" rtlCol="0">
              <a:spAutoFit/>
            </a:bodyPr>
            <a:lstStyle/>
            <a:p>
              <a:r>
                <a:rPr lang="en-US" sz="1200" dirty="0"/>
                <a:t>4</a:t>
              </a:r>
            </a:p>
          </p:txBody>
        </p:sp>
        <p:sp>
          <p:nvSpPr>
            <p:cNvPr id="80" name="TextBox 79"/>
            <p:cNvSpPr txBox="1"/>
            <p:nvPr/>
          </p:nvSpPr>
          <p:spPr>
            <a:xfrm>
              <a:off x="3782624" y="2943941"/>
              <a:ext cx="261610" cy="276999"/>
            </a:xfrm>
            <a:prstGeom prst="rect">
              <a:avLst/>
            </a:prstGeom>
            <a:noFill/>
          </p:spPr>
          <p:txBody>
            <a:bodyPr wrap="none" rtlCol="0">
              <a:spAutoFit/>
            </a:bodyPr>
            <a:lstStyle/>
            <a:p>
              <a:r>
                <a:rPr lang="en-US" sz="1200" dirty="0"/>
                <a:t>1</a:t>
              </a:r>
            </a:p>
          </p:txBody>
        </p:sp>
        <p:sp>
          <p:nvSpPr>
            <p:cNvPr id="81" name="TextBox 80"/>
            <p:cNvSpPr txBox="1"/>
            <p:nvPr/>
          </p:nvSpPr>
          <p:spPr>
            <a:xfrm>
              <a:off x="4247434" y="2741941"/>
              <a:ext cx="251183" cy="276999"/>
            </a:xfrm>
            <a:prstGeom prst="rect">
              <a:avLst/>
            </a:prstGeom>
            <a:noFill/>
          </p:spPr>
          <p:txBody>
            <a:bodyPr wrap="square" rtlCol="0">
              <a:spAutoFit/>
            </a:bodyPr>
            <a:lstStyle/>
            <a:p>
              <a:r>
                <a:rPr lang="en-US" sz="1200" dirty="0"/>
                <a:t>2</a:t>
              </a:r>
            </a:p>
          </p:txBody>
        </p:sp>
        <p:sp>
          <p:nvSpPr>
            <p:cNvPr id="82" name="TextBox 81"/>
            <p:cNvSpPr txBox="1"/>
            <p:nvPr/>
          </p:nvSpPr>
          <p:spPr>
            <a:xfrm>
              <a:off x="4370197" y="3006240"/>
              <a:ext cx="265292" cy="276999"/>
            </a:xfrm>
            <a:prstGeom prst="rect">
              <a:avLst/>
            </a:prstGeom>
            <a:noFill/>
          </p:spPr>
          <p:txBody>
            <a:bodyPr wrap="square" rtlCol="0">
              <a:spAutoFit/>
            </a:bodyPr>
            <a:lstStyle/>
            <a:p>
              <a:r>
                <a:rPr lang="en-US" sz="1200" dirty="0"/>
                <a:t>3</a:t>
              </a:r>
            </a:p>
          </p:txBody>
        </p:sp>
        <p:sp>
          <p:nvSpPr>
            <p:cNvPr id="83" name="TextBox 82"/>
            <p:cNvSpPr txBox="1"/>
            <p:nvPr/>
          </p:nvSpPr>
          <p:spPr>
            <a:xfrm>
              <a:off x="4116629" y="2435941"/>
              <a:ext cx="261610" cy="276999"/>
            </a:xfrm>
            <a:prstGeom prst="rect">
              <a:avLst/>
            </a:prstGeom>
            <a:noFill/>
          </p:spPr>
          <p:txBody>
            <a:bodyPr wrap="none" rtlCol="0">
              <a:spAutoFit/>
            </a:bodyPr>
            <a:lstStyle/>
            <a:p>
              <a:r>
                <a:rPr lang="en-US" sz="1200" dirty="0"/>
                <a:t>1</a:t>
              </a:r>
            </a:p>
          </p:txBody>
        </p:sp>
        <p:sp>
          <p:nvSpPr>
            <p:cNvPr id="84" name="TextBox 83"/>
            <p:cNvSpPr txBox="1"/>
            <p:nvPr/>
          </p:nvSpPr>
          <p:spPr>
            <a:xfrm>
              <a:off x="4638317" y="2260542"/>
              <a:ext cx="251183" cy="276999"/>
            </a:xfrm>
            <a:prstGeom prst="rect">
              <a:avLst/>
            </a:prstGeom>
            <a:noFill/>
          </p:spPr>
          <p:txBody>
            <a:bodyPr wrap="square" rtlCol="0">
              <a:spAutoFit/>
            </a:bodyPr>
            <a:lstStyle/>
            <a:p>
              <a:r>
                <a:rPr lang="en-US" sz="1200" dirty="0"/>
                <a:t>2</a:t>
              </a:r>
            </a:p>
          </p:txBody>
        </p:sp>
        <p:sp>
          <p:nvSpPr>
            <p:cNvPr id="85" name="TextBox 84"/>
            <p:cNvSpPr txBox="1"/>
            <p:nvPr/>
          </p:nvSpPr>
          <p:spPr>
            <a:xfrm>
              <a:off x="4464754" y="2487987"/>
              <a:ext cx="265292" cy="276999"/>
            </a:xfrm>
            <a:prstGeom prst="rect">
              <a:avLst/>
            </a:prstGeom>
            <a:noFill/>
          </p:spPr>
          <p:txBody>
            <a:bodyPr wrap="square" rtlCol="0">
              <a:spAutoFit/>
            </a:bodyPr>
            <a:lstStyle/>
            <a:p>
              <a:r>
                <a:rPr lang="en-US" sz="1200" dirty="0"/>
                <a:t>3</a:t>
              </a:r>
            </a:p>
          </p:txBody>
        </p:sp>
        <p:sp>
          <p:nvSpPr>
            <p:cNvPr id="86" name="TextBox 85"/>
            <p:cNvSpPr txBox="1"/>
            <p:nvPr/>
          </p:nvSpPr>
          <p:spPr>
            <a:xfrm>
              <a:off x="4886239" y="1725941"/>
              <a:ext cx="261610" cy="276999"/>
            </a:xfrm>
            <a:prstGeom prst="rect">
              <a:avLst/>
            </a:prstGeom>
            <a:noFill/>
          </p:spPr>
          <p:txBody>
            <a:bodyPr wrap="none" rtlCol="0">
              <a:spAutoFit/>
            </a:bodyPr>
            <a:lstStyle/>
            <a:p>
              <a:r>
                <a:rPr lang="en-US" sz="1200" dirty="0"/>
                <a:t>1</a:t>
              </a:r>
            </a:p>
          </p:txBody>
        </p:sp>
        <p:sp>
          <p:nvSpPr>
            <p:cNvPr id="87" name="TextBox 86"/>
            <p:cNvSpPr txBox="1"/>
            <p:nvPr/>
          </p:nvSpPr>
          <p:spPr>
            <a:xfrm>
              <a:off x="5628917" y="1771348"/>
              <a:ext cx="251183" cy="276999"/>
            </a:xfrm>
            <a:prstGeom prst="rect">
              <a:avLst/>
            </a:prstGeom>
            <a:noFill/>
          </p:spPr>
          <p:txBody>
            <a:bodyPr wrap="square" rtlCol="0">
              <a:spAutoFit/>
            </a:bodyPr>
            <a:lstStyle/>
            <a:p>
              <a:r>
                <a:rPr lang="en-US" sz="1200" dirty="0"/>
                <a:t>2</a:t>
              </a:r>
            </a:p>
          </p:txBody>
        </p:sp>
        <p:sp>
          <p:nvSpPr>
            <p:cNvPr id="88" name="TextBox 87"/>
            <p:cNvSpPr txBox="1"/>
            <p:nvPr/>
          </p:nvSpPr>
          <p:spPr>
            <a:xfrm>
              <a:off x="5118088" y="2096274"/>
              <a:ext cx="265292" cy="276999"/>
            </a:xfrm>
            <a:prstGeom prst="rect">
              <a:avLst/>
            </a:prstGeom>
            <a:noFill/>
          </p:spPr>
          <p:txBody>
            <a:bodyPr wrap="square" rtlCol="0">
              <a:spAutoFit/>
            </a:bodyPr>
            <a:lstStyle/>
            <a:p>
              <a:r>
                <a:rPr lang="en-US" sz="1200" dirty="0"/>
                <a:t>3</a:t>
              </a:r>
            </a:p>
          </p:txBody>
        </p:sp>
        <p:sp>
          <p:nvSpPr>
            <p:cNvPr id="90" name="TextBox 89"/>
            <p:cNvSpPr txBox="1"/>
            <p:nvPr/>
          </p:nvSpPr>
          <p:spPr>
            <a:xfrm>
              <a:off x="6291590" y="2096274"/>
              <a:ext cx="261610" cy="276999"/>
            </a:xfrm>
            <a:prstGeom prst="rect">
              <a:avLst/>
            </a:prstGeom>
            <a:noFill/>
          </p:spPr>
          <p:txBody>
            <a:bodyPr wrap="none" rtlCol="0">
              <a:spAutoFit/>
            </a:bodyPr>
            <a:lstStyle/>
            <a:p>
              <a:r>
                <a:rPr lang="en-US" sz="1200" dirty="0"/>
                <a:t>1</a:t>
              </a:r>
            </a:p>
          </p:txBody>
        </p:sp>
        <p:sp>
          <p:nvSpPr>
            <p:cNvPr id="92" name="TextBox 91"/>
            <p:cNvSpPr txBox="1"/>
            <p:nvPr/>
          </p:nvSpPr>
          <p:spPr>
            <a:xfrm>
              <a:off x="6227225" y="2602528"/>
              <a:ext cx="251183" cy="276999"/>
            </a:xfrm>
            <a:prstGeom prst="rect">
              <a:avLst/>
            </a:prstGeom>
            <a:noFill/>
          </p:spPr>
          <p:txBody>
            <a:bodyPr wrap="square" rtlCol="0">
              <a:spAutoFit/>
            </a:bodyPr>
            <a:lstStyle/>
            <a:p>
              <a:r>
                <a:rPr lang="en-US" sz="1200" dirty="0"/>
                <a:t>2</a:t>
              </a:r>
            </a:p>
          </p:txBody>
        </p:sp>
        <p:sp>
          <p:nvSpPr>
            <p:cNvPr id="93" name="TextBox 92"/>
            <p:cNvSpPr txBox="1"/>
            <p:nvPr/>
          </p:nvSpPr>
          <p:spPr>
            <a:xfrm>
              <a:off x="3074796" y="2800292"/>
              <a:ext cx="251183" cy="276999"/>
            </a:xfrm>
            <a:prstGeom prst="rect">
              <a:avLst/>
            </a:prstGeom>
            <a:noFill/>
          </p:spPr>
          <p:txBody>
            <a:bodyPr wrap="square" rtlCol="0">
              <a:spAutoFit/>
            </a:bodyPr>
            <a:lstStyle/>
            <a:p>
              <a:r>
                <a:rPr lang="en-US" sz="1200" dirty="0"/>
                <a:t>2</a:t>
              </a:r>
            </a:p>
          </p:txBody>
        </p:sp>
      </p:grpSp>
      <p:sp>
        <p:nvSpPr>
          <p:cNvPr id="4" name="TextBox 3">
            <a:extLst>
              <a:ext uri="{FF2B5EF4-FFF2-40B4-BE49-F238E27FC236}">
                <a16:creationId xmlns:a16="http://schemas.microsoft.com/office/drawing/2014/main" id="{DB0321D6-B90B-4784-99B1-43FB740E0296}"/>
              </a:ext>
            </a:extLst>
          </p:cNvPr>
          <p:cNvSpPr txBox="1"/>
          <p:nvPr/>
        </p:nvSpPr>
        <p:spPr>
          <a:xfrm>
            <a:off x="4989124" y="3079993"/>
            <a:ext cx="261610" cy="276999"/>
          </a:xfrm>
          <a:prstGeom prst="rect">
            <a:avLst/>
          </a:prstGeom>
          <a:noFill/>
        </p:spPr>
        <p:txBody>
          <a:bodyPr wrap="none" rtlCol="0">
            <a:spAutoFit/>
          </a:bodyPr>
          <a:lstStyle/>
          <a:p>
            <a:r>
              <a:rPr lang="en-US" sz="1200" dirty="0"/>
              <a:t>1</a:t>
            </a:r>
          </a:p>
        </p:txBody>
      </p:sp>
      <p:sp>
        <p:nvSpPr>
          <p:cNvPr id="5" name="TextBox 4">
            <a:extLst>
              <a:ext uri="{FF2B5EF4-FFF2-40B4-BE49-F238E27FC236}">
                <a16:creationId xmlns:a16="http://schemas.microsoft.com/office/drawing/2014/main" id="{7464176E-0335-9933-211D-99F4C98B4846}"/>
              </a:ext>
            </a:extLst>
          </p:cNvPr>
          <p:cNvSpPr txBox="1"/>
          <p:nvPr/>
        </p:nvSpPr>
        <p:spPr>
          <a:xfrm>
            <a:off x="5435600" y="3079993"/>
            <a:ext cx="251183" cy="276999"/>
          </a:xfrm>
          <a:prstGeom prst="rect">
            <a:avLst/>
          </a:prstGeom>
          <a:noFill/>
        </p:spPr>
        <p:txBody>
          <a:bodyPr wrap="square" rtlCol="0">
            <a:spAutoFit/>
          </a:bodyPr>
          <a:lstStyle/>
          <a:p>
            <a:r>
              <a:rPr lang="en-US" sz="1200" dirty="0"/>
              <a:t>2</a:t>
            </a:r>
          </a:p>
        </p:txBody>
      </p:sp>
    </p:spTree>
    <p:extLst>
      <p:ext uri="{BB962C8B-B14F-4D97-AF65-F5344CB8AC3E}">
        <p14:creationId xmlns:p14="http://schemas.microsoft.com/office/powerpoint/2010/main" val="40920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p:cNvGraphicFramePr>
            <a:graphicFrameLocks noChangeAspect="1"/>
          </p:cNvGraphicFramePr>
          <p:nvPr>
            <p:extLst>
              <p:ext uri="{D42A27DB-BD31-4B8C-83A1-F6EECF244321}">
                <p14:modId xmlns:p14="http://schemas.microsoft.com/office/powerpoint/2010/main" val="397526013"/>
              </p:ext>
            </p:extLst>
          </p:nvPr>
        </p:nvGraphicFramePr>
        <p:xfrm>
          <a:off x="444500" y="1752600"/>
          <a:ext cx="8255000" cy="3352800"/>
        </p:xfrm>
        <a:graphic>
          <a:graphicData uri="http://schemas.openxmlformats.org/presentationml/2006/ole">
            <mc:AlternateContent xmlns:mc="http://schemas.openxmlformats.org/markup-compatibility/2006">
              <mc:Choice xmlns:v="urn:schemas-microsoft-com:vml" Requires="v">
                <p:oleObj name="Document" r:id="rId2" imgW="8255000" imgH="3352800" progId="Word.Document.12">
                  <p:embed/>
                </p:oleObj>
              </mc:Choice>
              <mc:Fallback>
                <p:oleObj name="Document" r:id="rId2" imgW="8255000" imgH="3352800" progId="Word.Document.12">
                  <p:embed/>
                  <p:pic>
                    <p:nvPicPr>
                      <p:cNvPr id="0" name=""/>
                      <p:cNvPicPr/>
                      <p:nvPr/>
                    </p:nvPicPr>
                    <p:blipFill>
                      <a:blip r:embed="rId3"/>
                      <a:stretch>
                        <a:fillRect/>
                      </a:stretch>
                    </p:blipFill>
                    <p:spPr>
                      <a:xfrm>
                        <a:off x="444500" y="1752600"/>
                        <a:ext cx="8255000" cy="3352800"/>
                      </a:xfrm>
                      <a:prstGeom prst="rect">
                        <a:avLst/>
                      </a:prstGeom>
                    </p:spPr>
                  </p:pic>
                </p:oleObj>
              </mc:Fallback>
            </mc:AlternateContent>
          </a:graphicData>
        </a:graphic>
      </p:graphicFrame>
    </p:spTree>
    <p:extLst>
      <p:ext uri="{BB962C8B-B14F-4D97-AF65-F5344CB8AC3E}">
        <p14:creationId xmlns:p14="http://schemas.microsoft.com/office/powerpoint/2010/main" val="3530321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803" y="557808"/>
            <a:ext cx="7772400" cy="1143000"/>
          </a:xfrm>
        </p:spPr>
        <p:txBody>
          <a:bodyPr/>
          <a:lstStyle/>
          <a:p>
            <a:r>
              <a:rPr lang="en-US" sz="3200" dirty="0"/>
              <a:t>Sending a packet from A to H</a:t>
            </a:r>
          </a:p>
        </p:txBody>
      </p:sp>
      <p:sp>
        <p:nvSpPr>
          <p:cNvPr id="3" name="Content Placeholder 2"/>
          <p:cNvSpPr>
            <a:spLocks noGrp="1"/>
          </p:cNvSpPr>
          <p:nvPr>
            <p:ph idx="1"/>
          </p:nvPr>
        </p:nvSpPr>
        <p:spPr>
          <a:xfrm>
            <a:off x="323528" y="3789040"/>
            <a:ext cx="8352928" cy="2489200"/>
          </a:xfrm>
        </p:spPr>
        <p:txBody>
          <a:bodyPr/>
          <a:lstStyle/>
          <a:p>
            <a:r>
              <a:rPr lang="en-US" sz="2400" dirty="0"/>
              <a:t>A has a packet addressed to H:</a:t>
            </a:r>
          </a:p>
          <a:p>
            <a:pPr lvl="1"/>
            <a:r>
              <a:rPr lang="en-US" sz="1800" dirty="0"/>
              <a:t>A consults its Forwarding Table and sends the packet on interface 2 to B.</a:t>
            </a:r>
          </a:p>
          <a:p>
            <a:pPr lvl="1"/>
            <a:r>
              <a:rPr lang="en-US" sz="1800" dirty="0"/>
              <a:t>B consults its Forwarding Table and sends the packet on interface 2 to D.</a:t>
            </a:r>
          </a:p>
          <a:p>
            <a:pPr lvl="1"/>
            <a:r>
              <a:rPr lang="en-US" sz="1800" dirty="0"/>
              <a:t>D consults its Forwarding Table and sends the packet on interface 2 to F.</a:t>
            </a:r>
          </a:p>
          <a:p>
            <a:pPr lvl="1"/>
            <a:r>
              <a:rPr lang="en-US" sz="1800" dirty="0"/>
              <a:t>F consults its Forwarding Table and sends the packet on interface 2 to H.</a:t>
            </a:r>
          </a:p>
          <a:p>
            <a:pPr lvl="1"/>
            <a:endParaRPr lang="en-US" sz="1800" dirty="0"/>
          </a:p>
        </p:txBody>
      </p:sp>
      <p:grpSp>
        <p:nvGrpSpPr>
          <p:cNvPr id="41" name="Group 40"/>
          <p:cNvGrpSpPr/>
          <p:nvPr/>
        </p:nvGrpSpPr>
        <p:grpSpPr>
          <a:xfrm>
            <a:off x="2555517" y="1819275"/>
            <a:ext cx="4076700" cy="1416050"/>
            <a:chOff x="1778000" y="2527300"/>
            <a:chExt cx="4076700" cy="1416050"/>
          </a:xfrm>
        </p:grpSpPr>
        <p:sp>
          <p:nvSpPr>
            <p:cNvPr id="14" name="Oval 13"/>
            <p:cNvSpPr/>
            <p:nvPr/>
          </p:nvSpPr>
          <p:spPr bwMode="auto">
            <a:xfrm>
              <a:off x="4419600" y="36766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G</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7" name="Oval 6"/>
            <p:cNvSpPr/>
            <p:nvPr/>
          </p:nvSpPr>
          <p:spPr bwMode="auto">
            <a:xfrm>
              <a:off x="1778000" y="29337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A</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9" name="Oval 8"/>
            <p:cNvSpPr/>
            <p:nvPr/>
          </p:nvSpPr>
          <p:spPr bwMode="auto">
            <a:xfrm>
              <a:off x="25146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B</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0" name="Oval 9"/>
            <p:cNvSpPr/>
            <p:nvPr/>
          </p:nvSpPr>
          <p:spPr bwMode="auto">
            <a:xfrm>
              <a:off x="2514600" y="3473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C</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1" name="Oval 10"/>
            <p:cNvSpPr/>
            <p:nvPr/>
          </p:nvSpPr>
          <p:spPr bwMode="auto">
            <a:xfrm>
              <a:off x="3263900" y="3543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E</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2" name="Oval 11"/>
            <p:cNvSpPr/>
            <p:nvPr/>
          </p:nvSpPr>
          <p:spPr bwMode="auto">
            <a:xfrm>
              <a:off x="3581400" y="2965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D</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3" name="Oval 12"/>
            <p:cNvSpPr/>
            <p:nvPr/>
          </p:nvSpPr>
          <p:spPr bwMode="auto">
            <a:xfrm>
              <a:off x="44323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F</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5" name="Oval 14"/>
            <p:cNvSpPr/>
            <p:nvPr/>
          </p:nvSpPr>
          <p:spPr bwMode="auto">
            <a:xfrm>
              <a:off x="5575300" y="30670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H</a:t>
              </a:r>
              <a:endParaRPr kumimoji="0" lang="en-US" sz="1000" b="0" i="0" u="none" strike="noStrike" cap="none" normalizeH="0" baseline="0" dirty="0">
                <a:ln>
                  <a:noFill/>
                </a:ln>
                <a:solidFill>
                  <a:srgbClr val="000000"/>
                </a:solidFill>
                <a:effectLst/>
                <a:latin typeface="Times" charset="0"/>
                <a:ea typeface="ＭＳ Ｐゴシック" charset="0"/>
              </a:endParaRPr>
            </a:p>
          </p:txBody>
        </p:sp>
        <p:cxnSp>
          <p:nvCxnSpPr>
            <p:cNvPr id="17" name="Straight Connector 16"/>
            <p:cNvCxnSpPr>
              <a:stCxn id="7" idx="7"/>
              <a:endCxn id="9" idx="3"/>
            </p:cNvCxnSpPr>
            <p:nvPr/>
          </p:nvCxnSpPr>
          <p:spPr bwMode="auto">
            <a:xfrm flipV="1">
              <a:off x="2016483" y="2754943"/>
              <a:ext cx="539034" cy="21781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a:stCxn id="7" idx="5"/>
              <a:endCxn id="10" idx="1"/>
            </p:cNvCxnSpPr>
            <p:nvPr/>
          </p:nvCxnSpPr>
          <p:spPr bwMode="auto">
            <a:xfrm>
              <a:off x="2016483" y="3161343"/>
              <a:ext cx="539034" cy="3511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p:cNvCxnSpPr>
              <a:stCxn id="9" idx="6"/>
              <a:endCxn id="13" idx="2"/>
            </p:cNvCxnSpPr>
            <p:nvPr/>
          </p:nvCxnSpPr>
          <p:spPr bwMode="auto">
            <a:xfrm>
              <a:off x="2794000" y="2660650"/>
              <a:ext cx="1638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9" idx="4"/>
              <a:endCxn id="12" idx="2"/>
            </p:cNvCxnSpPr>
            <p:nvPr/>
          </p:nvCxnSpPr>
          <p:spPr bwMode="auto">
            <a:xfrm>
              <a:off x="2654300" y="2794000"/>
              <a:ext cx="9271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a:stCxn id="9" idx="4"/>
              <a:endCxn id="10" idx="0"/>
            </p:cNvCxnSpPr>
            <p:nvPr/>
          </p:nvCxnSpPr>
          <p:spPr bwMode="auto">
            <a:xfrm>
              <a:off x="2654300" y="2794000"/>
              <a:ext cx="0" cy="6794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0" idx="6"/>
              <a:endCxn id="11" idx="2"/>
            </p:cNvCxnSpPr>
            <p:nvPr/>
          </p:nvCxnSpPr>
          <p:spPr bwMode="auto">
            <a:xfrm>
              <a:off x="2794000" y="3606800"/>
              <a:ext cx="469900" cy="698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Connector 30"/>
            <p:cNvCxnSpPr>
              <a:stCxn id="12" idx="4"/>
              <a:endCxn id="11" idx="7"/>
            </p:cNvCxnSpPr>
            <p:nvPr/>
          </p:nvCxnSpPr>
          <p:spPr bwMode="auto">
            <a:xfrm flipH="1">
              <a:off x="3502383" y="3232150"/>
              <a:ext cx="218717" cy="3502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Connector 32"/>
            <p:cNvCxnSpPr>
              <a:stCxn id="11" idx="6"/>
              <a:endCxn id="14" idx="2"/>
            </p:cNvCxnSpPr>
            <p:nvPr/>
          </p:nvCxnSpPr>
          <p:spPr bwMode="auto">
            <a:xfrm>
              <a:off x="3543300" y="3676650"/>
              <a:ext cx="876300" cy="1333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5" name="Straight Connector 34"/>
            <p:cNvCxnSpPr>
              <a:stCxn id="12" idx="7"/>
              <a:endCxn id="13" idx="3"/>
            </p:cNvCxnSpPr>
            <p:nvPr/>
          </p:nvCxnSpPr>
          <p:spPr bwMode="auto">
            <a:xfrm flipV="1">
              <a:off x="3819883" y="2754943"/>
              <a:ext cx="653334" cy="2495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 name="Straight Connector 36"/>
            <p:cNvCxnSpPr>
              <a:stCxn id="13" idx="6"/>
              <a:endCxn id="15" idx="1"/>
            </p:cNvCxnSpPr>
            <p:nvPr/>
          </p:nvCxnSpPr>
          <p:spPr bwMode="auto">
            <a:xfrm>
              <a:off x="4711700" y="2660650"/>
              <a:ext cx="904517" cy="44545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Connector 38"/>
            <p:cNvCxnSpPr>
              <a:stCxn id="14" idx="6"/>
              <a:endCxn id="15" idx="3"/>
            </p:cNvCxnSpPr>
            <p:nvPr/>
          </p:nvCxnSpPr>
          <p:spPr bwMode="auto">
            <a:xfrm flipV="1">
              <a:off x="4699000" y="3294693"/>
              <a:ext cx="917217" cy="5153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cxnSp>
        <p:nvCxnSpPr>
          <p:cNvPr id="67" name="Straight Connector 66"/>
          <p:cNvCxnSpPr>
            <a:stCxn id="7" idx="0"/>
          </p:cNvCxnSpPr>
          <p:nvPr/>
        </p:nvCxnSpPr>
        <p:spPr bwMode="auto">
          <a:xfrm flipV="1">
            <a:off x="2695217" y="2026122"/>
            <a:ext cx="688827" cy="1397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0" name="Straight Connector 69"/>
          <p:cNvCxnSpPr>
            <a:endCxn id="12" idx="0"/>
          </p:cNvCxnSpPr>
          <p:nvPr/>
        </p:nvCxnSpPr>
        <p:spPr bwMode="auto">
          <a:xfrm>
            <a:off x="3384044" y="2026122"/>
            <a:ext cx="1114573" cy="17145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2" name="Straight Connector 71"/>
          <p:cNvCxnSpPr>
            <a:stCxn id="12" idx="0"/>
            <a:endCxn id="13" idx="2"/>
          </p:cNvCxnSpPr>
          <p:nvPr/>
        </p:nvCxnSpPr>
        <p:spPr bwMode="auto">
          <a:xfrm flipV="1">
            <a:off x="4498617" y="1892772"/>
            <a:ext cx="711200" cy="3048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4" name="Straight Connector 73"/>
          <p:cNvCxnSpPr/>
          <p:nvPr/>
        </p:nvCxnSpPr>
        <p:spPr bwMode="auto">
          <a:xfrm>
            <a:off x="5476517" y="1935019"/>
            <a:ext cx="945434" cy="351164"/>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8" name="TextBox 7"/>
          <p:cNvSpPr txBox="1"/>
          <p:nvPr/>
        </p:nvSpPr>
        <p:spPr>
          <a:xfrm>
            <a:off x="2663195" y="2453318"/>
            <a:ext cx="261610" cy="276999"/>
          </a:xfrm>
          <a:prstGeom prst="rect">
            <a:avLst/>
          </a:prstGeom>
          <a:noFill/>
        </p:spPr>
        <p:txBody>
          <a:bodyPr wrap="none" rtlCol="0">
            <a:spAutoFit/>
          </a:bodyPr>
          <a:lstStyle/>
          <a:p>
            <a:r>
              <a:rPr lang="en-US" sz="1200" dirty="0"/>
              <a:t>1</a:t>
            </a:r>
          </a:p>
        </p:txBody>
      </p:sp>
      <p:sp>
        <p:nvSpPr>
          <p:cNvPr id="66" name="TextBox 65"/>
          <p:cNvSpPr txBox="1"/>
          <p:nvPr/>
        </p:nvSpPr>
        <p:spPr>
          <a:xfrm>
            <a:off x="2860317" y="2165822"/>
            <a:ext cx="251183" cy="276999"/>
          </a:xfrm>
          <a:prstGeom prst="rect">
            <a:avLst/>
          </a:prstGeom>
          <a:noFill/>
        </p:spPr>
        <p:txBody>
          <a:bodyPr wrap="square" rtlCol="0">
            <a:spAutoFit/>
          </a:bodyPr>
          <a:lstStyle/>
          <a:p>
            <a:r>
              <a:rPr lang="en-US" sz="1200" dirty="0"/>
              <a:t>2</a:t>
            </a:r>
          </a:p>
        </p:txBody>
      </p:sp>
      <p:sp>
        <p:nvSpPr>
          <p:cNvPr id="69" name="TextBox 68"/>
          <p:cNvSpPr txBox="1"/>
          <p:nvPr/>
        </p:nvSpPr>
        <p:spPr>
          <a:xfrm>
            <a:off x="3509425" y="2905125"/>
            <a:ext cx="265292" cy="276999"/>
          </a:xfrm>
          <a:prstGeom prst="rect">
            <a:avLst/>
          </a:prstGeom>
          <a:noFill/>
        </p:spPr>
        <p:txBody>
          <a:bodyPr wrap="square" rtlCol="0">
            <a:spAutoFit/>
          </a:bodyPr>
          <a:lstStyle/>
          <a:p>
            <a:r>
              <a:rPr lang="en-US" sz="1200" dirty="0"/>
              <a:t>3</a:t>
            </a:r>
          </a:p>
        </p:txBody>
      </p:sp>
      <p:sp>
        <p:nvSpPr>
          <p:cNvPr id="71" name="TextBox 70"/>
          <p:cNvSpPr txBox="1"/>
          <p:nvPr/>
        </p:nvSpPr>
        <p:spPr>
          <a:xfrm>
            <a:off x="3384044" y="2502857"/>
            <a:ext cx="261610" cy="276999"/>
          </a:xfrm>
          <a:prstGeom prst="rect">
            <a:avLst/>
          </a:prstGeom>
          <a:noFill/>
        </p:spPr>
        <p:txBody>
          <a:bodyPr wrap="none" rtlCol="0">
            <a:spAutoFit/>
          </a:bodyPr>
          <a:lstStyle/>
          <a:p>
            <a:r>
              <a:rPr lang="en-US" sz="1200" dirty="0"/>
              <a:t>1</a:t>
            </a:r>
          </a:p>
        </p:txBody>
      </p:sp>
      <p:sp>
        <p:nvSpPr>
          <p:cNvPr id="73" name="TextBox 72"/>
          <p:cNvSpPr txBox="1"/>
          <p:nvPr/>
        </p:nvSpPr>
        <p:spPr>
          <a:xfrm>
            <a:off x="3520062" y="2085975"/>
            <a:ext cx="251183" cy="276999"/>
          </a:xfrm>
          <a:prstGeom prst="rect">
            <a:avLst/>
          </a:prstGeom>
          <a:noFill/>
        </p:spPr>
        <p:txBody>
          <a:bodyPr wrap="square" rtlCol="0">
            <a:spAutoFit/>
          </a:bodyPr>
          <a:lstStyle/>
          <a:p>
            <a:r>
              <a:rPr lang="en-US" sz="1200" dirty="0"/>
              <a:t>2</a:t>
            </a:r>
          </a:p>
        </p:txBody>
      </p:sp>
      <p:sp>
        <p:nvSpPr>
          <p:cNvPr id="77" name="TextBox 76"/>
          <p:cNvSpPr txBox="1"/>
          <p:nvPr/>
        </p:nvSpPr>
        <p:spPr>
          <a:xfrm>
            <a:off x="3010654" y="1819275"/>
            <a:ext cx="261610" cy="276999"/>
          </a:xfrm>
          <a:prstGeom prst="rect">
            <a:avLst/>
          </a:prstGeom>
          <a:noFill/>
        </p:spPr>
        <p:txBody>
          <a:bodyPr wrap="none" rtlCol="0">
            <a:spAutoFit/>
          </a:bodyPr>
          <a:lstStyle/>
          <a:p>
            <a:r>
              <a:rPr lang="en-US" sz="1200" dirty="0"/>
              <a:t>1</a:t>
            </a:r>
          </a:p>
        </p:txBody>
      </p:sp>
      <p:sp>
        <p:nvSpPr>
          <p:cNvPr id="78" name="TextBox 77"/>
          <p:cNvSpPr txBox="1"/>
          <p:nvPr/>
        </p:nvSpPr>
        <p:spPr>
          <a:xfrm>
            <a:off x="3200388" y="2110601"/>
            <a:ext cx="265292" cy="276999"/>
          </a:xfrm>
          <a:prstGeom prst="rect">
            <a:avLst/>
          </a:prstGeom>
          <a:noFill/>
        </p:spPr>
        <p:txBody>
          <a:bodyPr wrap="square" rtlCol="0">
            <a:spAutoFit/>
          </a:bodyPr>
          <a:lstStyle/>
          <a:p>
            <a:r>
              <a:rPr lang="en-US" sz="1200" dirty="0"/>
              <a:t>3</a:t>
            </a:r>
          </a:p>
        </p:txBody>
      </p:sp>
      <p:sp>
        <p:nvSpPr>
          <p:cNvPr id="79" name="TextBox 78"/>
          <p:cNvSpPr txBox="1"/>
          <p:nvPr/>
        </p:nvSpPr>
        <p:spPr>
          <a:xfrm>
            <a:off x="3632942" y="1710066"/>
            <a:ext cx="265292" cy="276999"/>
          </a:xfrm>
          <a:prstGeom prst="rect">
            <a:avLst/>
          </a:prstGeom>
          <a:noFill/>
        </p:spPr>
        <p:txBody>
          <a:bodyPr wrap="square" rtlCol="0">
            <a:spAutoFit/>
          </a:bodyPr>
          <a:lstStyle/>
          <a:p>
            <a:r>
              <a:rPr lang="en-US" sz="1200" dirty="0"/>
              <a:t>4</a:t>
            </a:r>
          </a:p>
        </p:txBody>
      </p:sp>
      <p:sp>
        <p:nvSpPr>
          <p:cNvPr id="80" name="TextBox 79"/>
          <p:cNvSpPr txBox="1"/>
          <p:nvPr/>
        </p:nvSpPr>
        <p:spPr>
          <a:xfrm>
            <a:off x="3782624" y="2898775"/>
            <a:ext cx="261610" cy="276999"/>
          </a:xfrm>
          <a:prstGeom prst="rect">
            <a:avLst/>
          </a:prstGeom>
          <a:noFill/>
        </p:spPr>
        <p:txBody>
          <a:bodyPr wrap="none" rtlCol="0">
            <a:spAutoFit/>
          </a:bodyPr>
          <a:lstStyle/>
          <a:p>
            <a:r>
              <a:rPr lang="en-US" sz="1200" dirty="0"/>
              <a:t>1</a:t>
            </a:r>
          </a:p>
        </p:txBody>
      </p:sp>
      <p:sp>
        <p:nvSpPr>
          <p:cNvPr id="81" name="TextBox 80"/>
          <p:cNvSpPr txBox="1"/>
          <p:nvPr/>
        </p:nvSpPr>
        <p:spPr>
          <a:xfrm>
            <a:off x="4247434" y="2696775"/>
            <a:ext cx="251183" cy="276999"/>
          </a:xfrm>
          <a:prstGeom prst="rect">
            <a:avLst/>
          </a:prstGeom>
          <a:noFill/>
        </p:spPr>
        <p:txBody>
          <a:bodyPr wrap="square" rtlCol="0">
            <a:spAutoFit/>
          </a:bodyPr>
          <a:lstStyle/>
          <a:p>
            <a:r>
              <a:rPr lang="en-US" sz="1200" dirty="0"/>
              <a:t>2</a:t>
            </a:r>
          </a:p>
        </p:txBody>
      </p:sp>
      <p:sp>
        <p:nvSpPr>
          <p:cNvPr id="82" name="TextBox 81"/>
          <p:cNvSpPr txBox="1"/>
          <p:nvPr/>
        </p:nvSpPr>
        <p:spPr>
          <a:xfrm>
            <a:off x="4370197" y="2961074"/>
            <a:ext cx="265292" cy="276999"/>
          </a:xfrm>
          <a:prstGeom prst="rect">
            <a:avLst/>
          </a:prstGeom>
          <a:noFill/>
        </p:spPr>
        <p:txBody>
          <a:bodyPr wrap="square" rtlCol="0">
            <a:spAutoFit/>
          </a:bodyPr>
          <a:lstStyle/>
          <a:p>
            <a:r>
              <a:rPr lang="en-US" sz="1200" dirty="0"/>
              <a:t>3</a:t>
            </a:r>
          </a:p>
        </p:txBody>
      </p:sp>
      <p:sp>
        <p:nvSpPr>
          <p:cNvPr id="83" name="TextBox 82"/>
          <p:cNvSpPr txBox="1"/>
          <p:nvPr/>
        </p:nvSpPr>
        <p:spPr>
          <a:xfrm>
            <a:off x="4116629" y="2390775"/>
            <a:ext cx="261610" cy="276999"/>
          </a:xfrm>
          <a:prstGeom prst="rect">
            <a:avLst/>
          </a:prstGeom>
          <a:noFill/>
        </p:spPr>
        <p:txBody>
          <a:bodyPr wrap="none" rtlCol="0">
            <a:spAutoFit/>
          </a:bodyPr>
          <a:lstStyle/>
          <a:p>
            <a:r>
              <a:rPr lang="en-US" sz="1200" dirty="0"/>
              <a:t>1</a:t>
            </a:r>
          </a:p>
        </p:txBody>
      </p:sp>
      <p:sp>
        <p:nvSpPr>
          <p:cNvPr id="84" name="TextBox 83"/>
          <p:cNvSpPr txBox="1"/>
          <p:nvPr/>
        </p:nvSpPr>
        <p:spPr>
          <a:xfrm>
            <a:off x="4638317" y="2215376"/>
            <a:ext cx="251183" cy="276999"/>
          </a:xfrm>
          <a:prstGeom prst="rect">
            <a:avLst/>
          </a:prstGeom>
          <a:noFill/>
        </p:spPr>
        <p:txBody>
          <a:bodyPr wrap="square" rtlCol="0">
            <a:spAutoFit/>
          </a:bodyPr>
          <a:lstStyle/>
          <a:p>
            <a:r>
              <a:rPr lang="en-US" sz="1200" dirty="0"/>
              <a:t>2</a:t>
            </a:r>
          </a:p>
        </p:txBody>
      </p:sp>
      <p:sp>
        <p:nvSpPr>
          <p:cNvPr id="85" name="TextBox 84"/>
          <p:cNvSpPr txBox="1"/>
          <p:nvPr/>
        </p:nvSpPr>
        <p:spPr>
          <a:xfrm>
            <a:off x="4464754" y="2442821"/>
            <a:ext cx="265292" cy="276999"/>
          </a:xfrm>
          <a:prstGeom prst="rect">
            <a:avLst/>
          </a:prstGeom>
          <a:noFill/>
        </p:spPr>
        <p:txBody>
          <a:bodyPr wrap="square" rtlCol="0">
            <a:spAutoFit/>
          </a:bodyPr>
          <a:lstStyle/>
          <a:p>
            <a:r>
              <a:rPr lang="en-US" sz="1200" dirty="0"/>
              <a:t>3</a:t>
            </a:r>
          </a:p>
        </p:txBody>
      </p:sp>
      <p:sp>
        <p:nvSpPr>
          <p:cNvPr id="86" name="TextBox 85"/>
          <p:cNvSpPr txBox="1"/>
          <p:nvPr/>
        </p:nvSpPr>
        <p:spPr>
          <a:xfrm>
            <a:off x="4886239" y="1680775"/>
            <a:ext cx="261610" cy="276999"/>
          </a:xfrm>
          <a:prstGeom prst="rect">
            <a:avLst/>
          </a:prstGeom>
          <a:noFill/>
        </p:spPr>
        <p:txBody>
          <a:bodyPr wrap="none" rtlCol="0">
            <a:spAutoFit/>
          </a:bodyPr>
          <a:lstStyle/>
          <a:p>
            <a:r>
              <a:rPr lang="en-US" sz="1200" dirty="0"/>
              <a:t>1</a:t>
            </a:r>
          </a:p>
        </p:txBody>
      </p:sp>
      <p:sp>
        <p:nvSpPr>
          <p:cNvPr id="87" name="TextBox 86"/>
          <p:cNvSpPr txBox="1"/>
          <p:nvPr/>
        </p:nvSpPr>
        <p:spPr>
          <a:xfrm>
            <a:off x="5628917" y="1771348"/>
            <a:ext cx="251183" cy="276999"/>
          </a:xfrm>
          <a:prstGeom prst="rect">
            <a:avLst/>
          </a:prstGeom>
          <a:noFill/>
        </p:spPr>
        <p:txBody>
          <a:bodyPr wrap="square" rtlCol="0">
            <a:spAutoFit/>
          </a:bodyPr>
          <a:lstStyle/>
          <a:p>
            <a:r>
              <a:rPr lang="en-US" sz="1200" dirty="0"/>
              <a:t>2</a:t>
            </a:r>
          </a:p>
        </p:txBody>
      </p:sp>
      <p:sp>
        <p:nvSpPr>
          <p:cNvPr id="88" name="TextBox 87"/>
          <p:cNvSpPr txBox="1"/>
          <p:nvPr/>
        </p:nvSpPr>
        <p:spPr>
          <a:xfrm>
            <a:off x="5118088" y="2096274"/>
            <a:ext cx="265292" cy="276999"/>
          </a:xfrm>
          <a:prstGeom prst="rect">
            <a:avLst/>
          </a:prstGeom>
          <a:noFill/>
        </p:spPr>
        <p:txBody>
          <a:bodyPr wrap="square" rtlCol="0">
            <a:spAutoFit/>
          </a:bodyPr>
          <a:lstStyle/>
          <a:p>
            <a:r>
              <a:rPr lang="en-US" sz="1200" dirty="0"/>
              <a:t>3</a:t>
            </a:r>
          </a:p>
        </p:txBody>
      </p:sp>
      <p:sp>
        <p:nvSpPr>
          <p:cNvPr id="90" name="TextBox 89"/>
          <p:cNvSpPr txBox="1"/>
          <p:nvPr/>
        </p:nvSpPr>
        <p:spPr>
          <a:xfrm>
            <a:off x="6291590" y="2096274"/>
            <a:ext cx="261610" cy="276999"/>
          </a:xfrm>
          <a:prstGeom prst="rect">
            <a:avLst/>
          </a:prstGeom>
          <a:noFill/>
        </p:spPr>
        <p:txBody>
          <a:bodyPr wrap="none" rtlCol="0">
            <a:spAutoFit/>
          </a:bodyPr>
          <a:lstStyle/>
          <a:p>
            <a:r>
              <a:rPr lang="en-US" sz="1200" dirty="0"/>
              <a:t>1</a:t>
            </a:r>
          </a:p>
        </p:txBody>
      </p:sp>
      <p:sp>
        <p:nvSpPr>
          <p:cNvPr id="92" name="TextBox 91"/>
          <p:cNvSpPr txBox="1"/>
          <p:nvPr/>
        </p:nvSpPr>
        <p:spPr>
          <a:xfrm>
            <a:off x="6227225" y="2602528"/>
            <a:ext cx="251183" cy="276999"/>
          </a:xfrm>
          <a:prstGeom prst="rect">
            <a:avLst/>
          </a:prstGeom>
          <a:noFill/>
        </p:spPr>
        <p:txBody>
          <a:bodyPr wrap="square" rtlCol="0">
            <a:spAutoFit/>
          </a:bodyPr>
          <a:lstStyle/>
          <a:p>
            <a:r>
              <a:rPr lang="en-US" sz="1200" dirty="0"/>
              <a:t>2</a:t>
            </a:r>
          </a:p>
        </p:txBody>
      </p:sp>
      <p:sp>
        <p:nvSpPr>
          <p:cNvPr id="93" name="TextBox 92"/>
          <p:cNvSpPr txBox="1"/>
          <p:nvPr/>
        </p:nvSpPr>
        <p:spPr>
          <a:xfrm>
            <a:off x="3074796" y="2755126"/>
            <a:ext cx="251183" cy="276999"/>
          </a:xfrm>
          <a:prstGeom prst="rect">
            <a:avLst/>
          </a:prstGeom>
          <a:noFill/>
        </p:spPr>
        <p:txBody>
          <a:bodyPr wrap="square" rtlCol="0">
            <a:spAutoFit/>
          </a:bodyPr>
          <a:lstStyle/>
          <a:p>
            <a:r>
              <a:rPr lang="en-US" sz="1200" dirty="0"/>
              <a:t>2</a:t>
            </a:r>
          </a:p>
        </p:txBody>
      </p:sp>
      <p:sp>
        <p:nvSpPr>
          <p:cNvPr id="4" name="TextBox 3">
            <a:extLst>
              <a:ext uri="{FF2B5EF4-FFF2-40B4-BE49-F238E27FC236}">
                <a16:creationId xmlns:a16="http://schemas.microsoft.com/office/drawing/2014/main" id="{3B9E3C01-15AD-06AE-793B-382BDD226793}"/>
              </a:ext>
            </a:extLst>
          </p:cNvPr>
          <p:cNvSpPr txBox="1"/>
          <p:nvPr/>
        </p:nvSpPr>
        <p:spPr>
          <a:xfrm>
            <a:off x="4989124" y="3079993"/>
            <a:ext cx="261610" cy="276999"/>
          </a:xfrm>
          <a:prstGeom prst="rect">
            <a:avLst/>
          </a:prstGeom>
          <a:noFill/>
        </p:spPr>
        <p:txBody>
          <a:bodyPr wrap="none" rtlCol="0">
            <a:spAutoFit/>
          </a:bodyPr>
          <a:lstStyle/>
          <a:p>
            <a:r>
              <a:rPr lang="en-US" sz="1200" dirty="0"/>
              <a:t>1</a:t>
            </a:r>
          </a:p>
        </p:txBody>
      </p:sp>
      <p:sp>
        <p:nvSpPr>
          <p:cNvPr id="5" name="TextBox 4">
            <a:extLst>
              <a:ext uri="{FF2B5EF4-FFF2-40B4-BE49-F238E27FC236}">
                <a16:creationId xmlns:a16="http://schemas.microsoft.com/office/drawing/2014/main" id="{574C8979-9E81-5A63-49B8-BE856F002856}"/>
              </a:ext>
            </a:extLst>
          </p:cNvPr>
          <p:cNvSpPr txBox="1"/>
          <p:nvPr/>
        </p:nvSpPr>
        <p:spPr>
          <a:xfrm>
            <a:off x="5435600" y="3079993"/>
            <a:ext cx="251183" cy="276999"/>
          </a:xfrm>
          <a:prstGeom prst="rect">
            <a:avLst/>
          </a:prstGeom>
          <a:noFill/>
        </p:spPr>
        <p:txBody>
          <a:bodyPr wrap="square" rtlCol="0">
            <a:spAutoFit/>
          </a:bodyPr>
          <a:lstStyle/>
          <a:p>
            <a:r>
              <a:rPr lang="en-US" sz="1200" dirty="0"/>
              <a:t>2</a:t>
            </a:r>
          </a:p>
        </p:txBody>
      </p:sp>
    </p:spTree>
    <p:extLst>
      <p:ext uri="{BB962C8B-B14F-4D97-AF65-F5344CB8AC3E}">
        <p14:creationId xmlns:p14="http://schemas.microsoft.com/office/powerpoint/2010/main" val="242031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748112"/>
            <a:ext cx="8280920" cy="2489200"/>
          </a:xfrm>
        </p:spPr>
        <p:txBody>
          <a:bodyPr/>
          <a:lstStyle/>
          <a:p>
            <a:r>
              <a:rPr lang="en-US" sz="2400" dirty="0"/>
              <a:t>What happens if just after sending, the F-H link fails?</a:t>
            </a:r>
          </a:p>
          <a:p>
            <a:pPr lvl="1"/>
            <a:r>
              <a:rPr lang="en-US" sz="1800" dirty="0"/>
              <a:t>In a few 10s of </a:t>
            </a:r>
            <a:r>
              <a:rPr lang="en-US" sz="1800" dirty="0" err="1"/>
              <a:t>ms</a:t>
            </a:r>
            <a:r>
              <a:rPr lang="en-US" sz="1800" dirty="0"/>
              <a:t>, a routing update is done, and a new routing table is generated.</a:t>
            </a:r>
          </a:p>
          <a:p>
            <a:pPr lvl="1"/>
            <a:r>
              <a:rPr lang="en-US" sz="1800" dirty="0"/>
              <a:t>The packet gets to D after the routing update has concluded and is delivered to H as if nothing happened. </a:t>
            </a:r>
          </a:p>
          <a:p>
            <a:pPr lvl="1"/>
            <a:r>
              <a:rPr lang="en-US" sz="1800" dirty="0"/>
              <a:t>Packets that might have been between B, D, and F might get re-routed. Only packets on the wire from F to H would be lost.</a:t>
            </a:r>
          </a:p>
          <a:p>
            <a:endParaRPr lang="en-US" sz="2400" dirty="0"/>
          </a:p>
        </p:txBody>
      </p:sp>
      <p:grpSp>
        <p:nvGrpSpPr>
          <p:cNvPr id="34" name="Group 33"/>
          <p:cNvGrpSpPr/>
          <p:nvPr/>
        </p:nvGrpSpPr>
        <p:grpSpPr>
          <a:xfrm>
            <a:off x="2555517" y="1819275"/>
            <a:ext cx="4076700" cy="1416050"/>
            <a:chOff x="2555517" y="1819275"/>
            <a:chExt cx="4076700" cy="1416050"/>
          </a:xfrm>
        </p:grpSpPr>
        <p:sp>
          <p:nvSpPr>
            <p:cNvPr id="14" name="Oval 13"/>
            <p:cNvSpPr/>
            <p:nvPr/>
          </p:nvSpPr>
          <p:spPr bwMode="auto">
            <a:xfrm>
              <a:off x="5197117" y="296862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G</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7" name="Oval 6"/>
            <p:cNvSpPr/>
            <p:nvPr/>
          </p:nvSpPr>
          <p:spPr bwMode="auto">
            <a:xfrm>
              <a:off x="2555517" y="222567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A</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9" name="Oval 8"/>
            <p:cNvSpPr/>
            <p:nvPr/>
          </p:nvSpPr>
          <p:spPr bwMode="auto">
            <a:xfrm>
              <a:off x="3292117" y="181927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B</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0" name="Oval 9"/>
            <p:cNvSpPr/>
            <p:nvPr/>
          </p:nvSpPr>
          <p:spPr bwMode="auto">
            <a:xfrm>
              <a:off x="3292117" y="276542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C</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1" name="Oval 10"/>
            <p:cNvSpPr/>
            <p:nvPr/>
          </p:nvSpPr>
          <p:spPr bwMode="auto">
            <a:xfrm>
              <a:off x="4041417" y="283527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E</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2" name="Oval 11"/>
            <p:cNvSpPr/>
            <p:nvPr/>
          </p:nvSpPr>
          <p:spPr bwMode="auto">
            <a:xfrm>
              <a:off x="4358917" y="225742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D</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3" name="Oval 12"/>
            <p:cNvSpPr/>
            <p:nvPr/>
          </p:nvSpPr>
          <p:spPr bwMode="auto">
            <a:xfrm>
              <a:off x="5209817" y="181927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F</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5" name="Oval 14"/>
            <p:cNvSpPr/>
            <p:nvPr/>
          </p:nvSpPr>
          <p:spPr bwMode="auto">
            <a:xfrm>
              <a:off x="6352817" y="2359025"/>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H</a:t>
              </a:r>
              <a:endParaRPr kumimoji="0" lang="en-US" sz="1000" b="0" i="0" u="none" strike="noStrike" cap="none" normalizeH="0" baseline="0" dirty="0">
                <a:ln>
                  <a:noFill/>
                </a:ln>
                <a:solidFill>
                  <a:srgbClr val="000000"/>
                </a:solidFill>
                <a:effectLst/>
                <a:latin typeface="Times" charset="0"/>
                <a:ea typeface="ＭＳ Ｐゴシック" charset="0"/>
              </a:endParaRPr>
            </a:p>
          </p:txBody>
        </p:sp>
        <p:cxnSp>
          <p:nvCxnSpPr>
            <p:cNvPr id="17" name="Straight Connector 16"/>
            <p:cNvCxnSpPr>
              <a:stCxn id="7" idx="7"/>
              <a:endCxn id="9" idx="3"/>
            </p:cNvCxnSpPr>
            <p:nvPr/>
          </p:nvCxnSpPr>
          <p:spPr bwMode="auto">
            <a:xfrm flipV="1">
              <a:off x="2794000" y="2046918"/>
              <a:ext cx="539034" cy="21781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a:stCxn id="7" idx="5"/>
              <a:endCxn id="10" idx="1"/>
            </p:cNvCxnSpPr>
            <p:nvPr/>
          </p:nvCxnSpPr>
          <p:spPr bwMode="auto">
            <a:xfrm>
              <a:off x="2794000" y="2453318"/>
              <a:ext cx="539034" cy="3511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p:cNvCxnSpPr>
              <a:stCxn id="9" idx="6"/>
              <a:endCxn id="13" idx="2"/>
            </p:cNvCxnSpPr>
            <p:nvPr/>
          </p:nvCxnSpPr>
          <p:spPr bwMode="auto">
            <a:xfrm>
              <a:off x="3571517" y="1952625"/>
              <a:ext cx="1638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9" idx="4"/>
              <a:endCxn id="12" idx="2"/>
            </p:cNvCxnSpPr>
            <p:nvPr/>
          </p:nvCxnSpPr>
          <p:spPr bwMode="auto">
            <a:xfrm>
              <a:off x="3431817" y="2085975"/>
              <a:ext cx="9271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a:stCxn id="9" idx="4"/>
              <a:endCxn id="10" idx="0"/>
            </p:cNvCxnSpPr>
            <p:nvPr/>
          </p:nvCxnSpPr>
          <p:spPr bwMode="auto">
            <a:xfrm>
              <a:off x="3431817" y="2085975"/>
              <a:ext cx="0" cy="6794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0" idx="6"/>
              <a:endCxn id="11" idx="2"/>
            </p:cNvCxnSpPr>
            <p:nvPr/>
          </p:nvCxnSpPr>
          <p:spPr bwMode="auto">
            <a:xfrm>
              <a:off x="3571517" y="2898775"/>
              <a:ext cx="469900" cy="698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Connector 30"/>
            <p:cNvCxnSpPr>
              <a:stCxn id="12" idx="4"/>
              <a:endCxn id="11" idx="7"/>
            </p:cNvCxnSpPr>
            <p:nvPr/>
          </p:nvCxnSpPr>
          <p:spPr bwMode="auto">
            <a:xfrm flipH="1">
              <a:off x="4279900" y="2524125"/>
              <a:ext cx="218717" cy="3502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Connector 32"/>
            <p:cNvCxnSpPr>
              <a:stCxn id="11" idx="6"/>
              <a:endCxn id="14" idx="2"/>
            </p:cNvCxnSpPr>
            <p:nvPr/>
          </p:nvCxnSpPr>
          <p:spPr bwMode="auto">
            <a:xfrm>
              <a:off x="4320817" y="2968625"/>
              <a:ext cx="876300" cy="1333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5" name="Straight Connector 34"/>
            <p:cNvCxnSpPr>
              <a:stCxn id="12" idx="7"/>
              <a:endCxn id="13" idx="3"/>
            </p:cNvCxnSpPr>
            <p:nvPr/>
          </p:nvCxnSpPr>
          <p:spPr bwMode="auto">
            <a:xfrm flipV="1">
              <a:off x="4597400" y="2046918"/>
              <a:ext cx="653334" cy="2495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Connector 38"/>
            <p:cNvCxnSpPr>
              <a:stCxn id="14" idx="6"/>
              <a:endCxn id="15" idx="3"/>
            </p:cNvCxnSpPr>
            <p:nvPr/>
          </p:nvCxnSpPr>
          <p:spPr bwMode="auto">
            <a:xfrm flipV="1">
              <a:off x="5476517" y="2586668"/>
              <a:ext cx="917217" cy="5153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
        <p:nvSpPr>
          <p:cNvPr id="8" name="TextBox 7"/>
          <p:cNvSpPr txBox="1"/>
          <p:nvPr/>
        </p:nvSpPr>
        <p:spPr>
          <a:xfrm>
            <a:off x="2663195" y="2453318"/>
            <a:ext cx="261610" cy="276999"/>
          </a:xfrm>
          <a:prstGeom prst="rect">
            <a:avLst/>
          </a:prstGeom>
          <a:noFill/>
        </p:spPr>
        <p:txBody>
          <a:bodyPr wrap="none" rtlCol="0">
            <a:spAutoFit/>
          </a:bodyPr>
          <a:lstStyle/>
          <a:p>
            <a:r>
              <a:rPr lang="en-US" sz="1200" dirty="0"/>
              <a:t>1</a:t>
            </a:r>
          </a:p>
        </p:txBody>
      </p:sp>
      <p:sp>
        <p:nvSpPr>
          <p:cNvPr id="66" name="TextBox 65"/>
          <p:cNvSpPr txBox="1"/>
          <p:nvPr/>
        </p:nvSpPr>
        <p:spPr>
          <a:xfrm>
            <a:off x="2860317" y="2165822"/>
            <a:ext cx="251183" cy="276999"/>
          </a:xfrm>
          <a:prstGeom prst="rect">
            <a:avLst/>
          </a:prstGeom>
          <a:noFill/>
        </p:spPr>
        <p:txBody>
          <a:bodyPr wrap="square" rtlCol="0">
            <a:spAutoFit/>
          </a:bodyPr>
          <a:lstStyle/>
          <a:p>
            <a:r>
              <a:rPr lang="en-US" sz="1200" dirty="0"/>
              <a:t>2</a:t>
            </a:r>
          </a:p>
        </p:txBody>
      </p:sp>
      <p:sp>
        <p:nvSpPr>
          <p:cNvPr id="69" name="TextBox 68"/>
          <p:cNvSpPr txBox="1"/>
          <p:nvPr/>
        </p:nvSpPr>
        <p:spPr>
          <a:xfrm>
            <a:off x="3509425" y="2905125"/>
            <a:ext cx="265292" cy="276999"/>
          </a:xfrm>
          <a:prstGeom prst="rect">
            <a:avLst/>
          </a:prstGeom>
          <a:noFill/>
        </p:spPr>
        <p:txBody>
          <a:bodyPr wrap="square" rtlCol="0">
            <a:spAutoFit/>
          </a:bodyPr>
          <a:lstStyle/>
          <a:p>
            <a:r>
              <a:rPr lang="en-US" sz="1200" dirty="0"/>
              <a:t>3</a:t>
            </a:r>
          </a:p>
        </p:txBody>
      </p:sp>
      <p:sp>
        <p:nvSpPr>
          <p:cNvPr id="71" name="TextBox 70"/>
          <p:cNvSpPr txBox="1"/>
          <p:nvPr/>
        </p:nvSpPr>
        <p:spPr>
          <a:xfrm>
            <a:off x="3384044" y="2502857"/>
            <a:ext cx="261610" cy="276999"/>
          </a:xfrm>
          <a:prstGeom prst="rect">
            <a:avLst/>
          </a:prstGeom>
          <a:noFill/>
        </p:spPr>
        <p:txBody>
          <a:bodyPr wrap="none" rtlCol="0">
            <a:spAutoFit/>
          </a:bodyPr>
          <a:lstStyle/>
          <a:p>
            <a:r>
              <a:rPr lang="en-US" sz="1200" dirty="0"/>
              <a:t>1</a:t>
            </a:r>
          </a:p>
        </p:txBody>
      </p:sp>
      <p:sp>
        <p:nvSpPr>
          <p:cNvPr id="73" name="TextBox 72"/>
          <p:cNvSpPr txBox="1"/>
          <p:nvPr/>
        </p:nvSpPr>
        <p:spPr>
          <a:xfrm>
            <a:off x="3520062" y="2085975"/>
            <a:ext cx="251183" cy="276999"/>
          </a:xfrm>
          <a:prstGeom prst="rect">
            <a:avLst/>
          </a:prstGeom>
          <a:noFill/>
        </p:spPr>
        <p:txBody>
          <a:bodyPr wrap="square" rtlCol="0">
            <a:spAutoFit/>
          </a:bodyPr>
          <a:lstStyle/>
          <a:p>
            <a:r>
              <a:rPr lang="en-US" sz="1200" dirty="0"/>
              <a:t>2</a:t>
            </a:r>
          </a:p>
        </p:txBody>
      </p:sp>
      <p:sp>
        <p:nvSpPr>
          <p:cNvPr id="77" name="TextBox 76"/>
          <p:cNvSpPr txBox="1"/>
          <p:nvPr/>
        </p:nvSpPr>
        <p:spPr>
          <a:xfrm>
            <a:off x="3010654" y="1819275"/>
            <a:ext cx="261610" cy="276999"/>
          </a:xfrm>
          <a:prstGeom prst="rect">
            <a:avLst/>
          </a:prstGeom>
          <a:noFill/>
        </p:spPr>
        <p:txBody>
          <a:bodyPr wrap="none" rtlCol="0">
            <a:spAutoFit/>
          </a:bodyPr>
          <a:lstStyle/>
          <a:p>
            <a:r>
              <a:rPr lang="en-US" sz="1200" dirty="0"/>
              <a:t>1</a:t>
            </a:r>
          </a:p>
        </p:txBody>
      </p:sp>
      <p:sp>
        <p:nvSpPr>
          <p:cNvPr id="78" name="TextBox 77"/>
          <p:cNvSpPr txBox="1"/>
          <p:nvPr/>
        </p:nvSpPr>
        <p:spPr>
          <a:xfrm>
            <a:off x="3200388" y="2110601"/>
            <a:ext cx="265292" cy="276999"/>
          </a:xfrm>
          <a:prstGeom prst="rect">
            <a:avLst/>
          </a:prstGeom>
          <a:noFill/>
        </p:spPr>
        <p:txBody>
          <a:bodyPr wrap="square" rtlCol="0">
            <a:spAutoFit/>
          </a:bodyPr>
          <a:lstStyle/>
          <a:p>
            <a:r>
              <a:rPr lang="en-US" sz="1200" dirty="0"/>
              <a:t>3</a:t>
            </a:r>
          </a:p>
        </p:txBody>
      </p:sp>
      <p:sp>
        <p:nvSpPr>
          <p:cNvPr id="79" name="TextBox 78"/>
          <p:cNvSpPr txBox="1"/>
          <p:nvPr/>
        </p:nvSpPr>
        <p:spPr>
          <a:xfrm>
            <a:off x="3632942" y="1710066"/>
            <a:ext cx="265292" cy="276999"/>
          </a:xfrm>
          <a:prstGeom prst="rect">
            <a:avLst/>
          </a:prstGeom>
          <a:noFill/>
        </p:spPr>
        <p:txBody>
          <a:bodyPr wrap="square" rtlCol="0">
            <a:spAutoFit/>
          </a:bodyPr>
          <a:lstStyle/>
          <a:p>
            <a:r>
              <a:rPr lang="en-US" sz="1200" dirty="0"/>
              <a:t>4</a:t>
            </a:r>
          </a:p>
        </p:txBody>
      </p:sp>
      <p:sp>
        <p:nvSpPr>
          <p:cNvPr id="80" name="TextBox 79"/>
          <p:cNvSpPr txBox="1"/>
          <p:nvPr/>
        </p:nvSpPr>
        <p:spPr>
          <a:xfrm>
            <a:off x="3782624" y="2898775"/>
            <a:ext cx="261610" cy="276999"/>
          </a:xfrm>
          <a:prstGeom prst="rect">
            <a:avLst/>
          </a:prstGeom>
          <a:noFill/>
        </p:spPr>
        <p:txBody>
          <a:bodyPr wrap="none" rtlCol="0">
            <a:spAutoFit/>
          </a:bodyPr>
          <a:lstStyle/>
          <a:p>
            <a:r>
              <a:rPr lang="en-US" sz="1200" dirty="0"/>
              <a:t>1</a:t>
            </a:r>
          </a:p>
        </p:txBody>
      </p:sp>
      <p:sp>
        <p:nvSpPr>
          <p:cNvPr id="81" name="TextBox 80"/>
          <p:cNvSpPr txBox="1"/>
          <p:nvPr/>
        </p:nvSpPr>
        <p:spPr>
          <a:xfrm>
            <a:off x="4247434" y="2696775"/>
            <a:ext cx="251183" cy="276999"/>
          </a:xfrm>
          <a:prstGeom prst="rect">
            <a:avLst/>
          </a:prstGeom>
          <a:noFill/>
        </p:spPr>
        <p:txBody>
          <a:bodyPr wrap="square" rtlCol="0">
            <a:spAutoFit/>
          </a:bodyPr>
          <a:lstStyle/>
          <a:p>
            <a:r>
              <a:rPr lang="en-US" sz="1200" dirty="0"/>
              <a:t>2</a:t>
            </a:r>
          </a:p>
        </p:txBody>
      </p:sp>
      <p:sp>
        <p:nvSpPr>
          <p:cNvPr id="82" name="TextBox 81"/>
          <p:cNvSpPr txBox="1"/>
          <p:nvPr/>
        </p:nvSpPr>
        <p:spPr>
          <a:xfrm>
            <a:off x="4370197" y="2961074"/>
            <a:ext cx="265292" cy="276999"/>
          </a:xfrm>
          <a:prstGeom prst="rect">
            <a:avLst/>
          </a:prstGeom>
          <a:noFill/>
        </p:spPr>
        <p:txBody>
          <a:bodyPr wrap="square" rtlCol="0">
            <a:spAutoFit/>
          </a:bodyPr>
          <a:lstStyle/>
          <a:p>
            <a:r>
              <a:rPr lang="en-US" sz="1200" dirty="0"/>
              <a:t>3</a:t>
            </a:r>
          </a:p>
        </p:txBody>
      </p:sp>
      <p:sp>
        <p:nvSpPr>
          <p:cNvPr id="83" name="TextBox 82"/>
          <p:cNvSpPr txBox="1"/>
          <p:nvPr/>
        </p:nvSpPr>
        <p:spPr>
          <a:xfrm>
            <a:off x="4116629" y="2390775"/>
            <a:ext cx="261610" cy="276999"/>
          </a:xfrm>
          <a:prstGeom prst="rect">
            <a:avLst/>
          </a:prstGeom>
          <a:noFill/>
        </p:spPr>
        <p:txBody>
          <a:bodyPr wrap="none" rtlCol="0">
            <a:spAutoFit/>
          </a:bodyPr>
          <a:lstStyle/>
          <a:p>
            <a:r>
              <a:rPr lang="en-US" sz="1200" dirty="0"/>
              <a:t>1</a:t>
            </a:r>
          </a:p>
        </p:txBody>
      </p:sp>
      <p:sp>
        <p:nvSpPr>
          <p:cNvPr id="84" name="TextBox 83"/>
          <p:cNvSpPr txBox="1"/>
          <p:nvPr/>
        </p:nvSpPr>
        <p:spPr>
          <a:xfrm>
            <a:off x="4638317" y="2215376"/>
            <a:ext cx="251183" cy="276999"/>
          </a:xfrm>
          <a:prstGeom prst="rect">
            <a:avLst/>
          </a:prstGeom>
          <a:noFill/>
        </p:spPr>
        <p:txBody>
          <a:bodyPr wrap="square" rtlCol="0">
            <a:spAutoFit/>
          </a:bodyPr>
          <a:lstStyle/>
          <a:p>
            <a:r>
              <a:rPr lang="en-US" sz="1200" dirty="0"/>
              <a:t>2</a:t>
            </a:r>
          </a:p>
        </p:txBody>
      </p:sp>
      <p:sp>
        <p:nvSpPr>
          <p:cNvPr id="85" name="TextBox 84"/>
          <p:cNvSpPr txBox="1"/>
          <p:nvPr/>
        </p:nvSpPr>
        <p:spPr>
          <a:xfrm>
            <a:off x="4464754" y="2442821"/>
            <a:ext cx="265292" cy="276999"/>
          </a:xfrm>
          <a:prstGeom prst="rect">
            <a:avLst/>
          </a:prstGeom>
          <a:noFill/>
        </p:spPr>
        <p:txBody>
          <a:bodyPr wrap="square" rtlCol="0">
            <a:spAutoFit/>
          </a:bodyPr>
          <a:lstStyle/>
          <a:p>
            <a:r>
              <a:rPr lang="en-US" sz="1200" dirty="0"/>
              <a:t>3</a:t>
            </a:r>
          </a:p>
        </p:txBody>
      </p:sp>
      <p:sp>
        <p:nvSpPr>
          <p:cNvPr id="86" name="TextBox 85"/>
          <p:cNvSpPr txBox="1"/>
          <p:nvPr/>
        </p:nvSpPr>
        <p:spPr>
          <a:xfrm>
            <a:off x="4886239" y="1680775"/>
            <a:ext cx="261610" cy="276999"/>
          </a:xfrm>
          <a:prstGeom prst="rect">
            <a:avLst/>
          </a:prstGeom>
          <a:noFill/>
        </p:spPr>
        <p:txBody>
          <a:bodyPr wrap="none" rtlCol="0">
            <a:spAutoFit/>
          </a:bodyPr>
          <a:lstStyle/>
          <a:p>
            <a:r>
              <a:rPr lang="en-US" sz="1200" dirty="0"/>
              <a:t>1</a:t>
            </a:r>
          </a:p>
        </p:txBody>
      </p:sp>
      <p:sp>
        <p:nvSpPr>
          <p:cNvPr id="87" name="TextBox 86"/>
          <p:cNvSpPr txBox="1"/>
          <p:nvPr/>
        </p:nvSpPr>
        <p:spPr>
          <a:xfrm>
            <a:off x="5628917" y="1771348"/>
            <a:ext cx="251183" cy="276999"/>
          </a:xfrm>
          <a:prstGeom prst="rect">
            <a:avLst/>
          </a:prstGeom>
          <a:noFill/>
        </p:spPr>
        <p:txBody>
          <a:bodyPr wrap="square" rtlCol="0">
            <a:spAutoFit/>
          </a:bodyPr>
          <a:lstStyle/>
          <a:p>
            <a:r>
              <a:rPr lang="en-US" sz="1200" dirty="0"/>
              <a:t>2</a:t>
            </a:r>
          </a:p>
        </p:txBody>
      </p:sp>
      <p:sp>
        <p:nvSpPr>
          <p:cNvPr id="88" name="TextBox 87"/>
          <p:cNvSpPr txBox="1"/>
          <p:nvPr/>
        </p:nvSpPr>
        <p:spPr>
          <a:xfrm>
            <a:off x="5118088" y="2096274"/>
            <a:ext cx="265292" cy="276999"/>
          </a:xfrm>
          <a:prstGeom prst="rect">
            <a:avLst/>
          </a:prstGeom>
          <a:noFill/>
        </p:spPr>
        <p:txBody>
          <a:bodyPr wrap="square" rtlCol="0">
            <a:spAutoFit/>
          </a:bodyPr>
          <a:lstStyle/>
          <a:p>
            <a:r>
              <a:rPr lang="en-US" sz="1200" dirty="0"/>
              <a:t>3</a:t>
            </a:r>
          </a:p>
        </p:txBody>
      </p:sp>
      <p:sp>
        <p:nvSpPr>
          <p:cNvPr id="89" name="TextBox 88"/>
          <p:cNvSpPr txBox="1"/>
          <p:nvPr/>
        </p:nvSpPr>
        <p:spPr>
          <a:xfrm>
            <a:off x="4989124" y="3079993"/>
            <a:ext cx="261610" cy="276999"/>
          </a:xfrm>
          <a:prstGeom prst="rect">
            <a:avLst/>
          </a:prstGeom>
          <a:noFill/>
        </p:spPr>
        <p:txBody>
          <a:bodyPr wrap="none" rtlCol="0">
            <a:spAutoFit/>
          </a:bodyPr>
          <a:lstStyle/>
          <a:p>
            <a:r>
              <a:rPr lang="en-US" sz="1200" dirty="0"/>
              <a:t>1</a:t>
            </a:r>
          </a:p>
        </p:txBody>
      </p:sp>
      <p:sp>
        <p:nvSpPr>
          <p:cNvPr id="90" name="TextBox 89"/>
          <p:cNvSpPr txBox="1"/>
          <p:nvPr/>
        </p:nvSpPr>
        <p:spPr>
          <a:xfrm>
            <a:off x="6291590" y="2096274"/>
            <a:ext cx="261610" cy="276999"/>
          </a:xfrm>
          <a:prstGeom prst="rect">
            <a:avLst/>
          </a:prstGeom>
          <a:noFill/>
        </p:spPr>
        <p:txBody>
          <a:bodyPr wrap="none" rtlCol="0">
            <a:spAutoFit/>
          </a:bodyPr>
          <a:lstStyle/>
          <a:p>
            <a:r>
              <a:rPr lang="en-US" sz="1200" dirty="0"/>
              <a:t>1</a:t>
            </a:r>
          </a:p>
        </p:txBody>
      </p:sp>
      <p:sp>
        <p:nvSpPr>
          <p:cNvPr id="91" name="TextBox 90"/>
          <p:cNvSpPr txBox="1"/>
          <p:nvPr/>
        </p:nvSpPr>
        <p:spPr>
          <a:xfrm>
            <a:off x="5435600" y="3079993"/>
            <a:ext cx="251183" cy="276999"/>
          </a:xfrm>
          <a:prstGeom prst="rect">
            <a:avLst/>
          </a:prstGeom>
          <a:noFill/>
        </p:spPr>
        <p:txBody>
          <a:bodyPr wrap="square" rtlCol="0">
            <a:spAutoFit/>
          </a:bodyPr>
          <a:lstStyle/>
          <a:p>
            <a:r>
              <a:rPr lang="en-US" sz="1200" dirty="0"/>
              <a:t>2</a:t>
            </a:r>
          </a:p>
        </p:txBody>
      </p:sp>
      <p:sp>
        <p:nvSpPr>
          <p:cNvPr id="92" name="TextBox 91"/>
          <p:cNvSpPr txBox="1"/>
          <p:nvPr/>
        </p:nvSpPr>
        <p:spPr>
          <a:xfrm>
            <a:off x="6227225" y="2602528"/>
            <a:ext cx="251183" cy="276999"/>
          </a:xfrm>
          <a:prstGeom prst="rect">
            <a:avLst/>
          </a:prstGeom>
          <a:noFill/>
        </p:spPr>
        <p:txBody>
          <a:bodyPr wrap="square" rtlCol="0">
            <a:spAutoFit/>
          </a:bodyPr>
          <a:lstStyle/>
          <a:p>
            <a:r>
              <a:rPr lang="en-US" sz="1200" dirty="0"/>
              <a:t>2</a:t>
            </a:r>
          </a:p>
        </p:txBody>
      </p:sp>
      <p:sp>
        <p:nvSpPr>
          <p:cNvPr id="93" name="TextBox 92"/>
          <p:cNvSpPr txBox="1"/>
          <p:nvPr/>
        </p:nvSpPr>
        <p:spPr>
          <a:xfrm>
            <a:off x="3074796" y="2755126"/>
            <a:ext cx="251183" cy="276999"/>
          </a:xfrm>
          <a:prstGeom prst="rect">
            <a:avLst/>
          </a:prstGeom>
          <a:noFill/>
        </p:spPr>
        <p:txBody>
          <a:bodyPr wrap="square" rtlCol="0">
            <a:spAutoFit/>
          </a:bodyPr>
          <a:lstStyle/>
          <a:p>
            <a:r>
              <a:rPr lang="en-US" sz="1200" dirty="0"/>
              <a:t>2</a:t>
            </a:r>
          </a:p>
        </p:txBody>
      </p:sp>
      <p:grpSp>
        <p:nvGrpSpPr>
          <p:cNvPr id="36" name="Group 35"/>
          <p:cNvGrpSpPr/>
          <p:nvPr/>
        </p:nvGrpSpPr>
        <p:grpSpPr>
          <a:xfrm>
            <a:off x="2695217" y="2026122"/>
            <a:ext cx="3657600" cy="942503"/>
            <a:chOff x="2695217" y="2026122"/>
            <a:chExt cx="3657600" cy="942503"/>
          </a:xfrm>
        </p:grpSpPr>
        <p:cxnSp>
          <p:nvCxnSpPr>
            <p:cNvPr id="67" name="Straight Connector 66"/>
            <p:cNvCxnSpPr>
              <a:stCxn id="7" idx="0"/>
            </p:cNvCxnSpPr>
            <p:nvPr/>
          </p:nvCxnSpPr>
          <p:spPr bwMode="auto">
            <a:xfrm flipV="1">
              <a:off x="2695217" y="2026122"/>
              <a:ext cx="688827" cy="1397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0" name="Straight Connector 69"/>
            <p:cNvCxnSpPr>
              <a:endCxn id="12" idx="0"/>
            </p:cNvCxnSpPr>
            <p:nvPr/>
          </p:nvCxnSpPr>
          <p:spPr bwMode="auto">
            <a:xfrm>
              <a:off x="3384044" y="2026122"/>
              <a:ext cx="1114573" cy="231303"/>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8" name="Straight Connector 17"/>
            <p:cNvCxnSpPr>
              <a:stCxn id="12" idx="3"/>
              <a:endCxn id="11" idx="0"/>
            </p:cNvCxnSpPr>
            <p:nvPr/>
          </p:nvCxnSpPr>
          <p:spPr bwMode="auto">
            <a:xfrm flipH="1">
              <a:off x="4181117" y="2485068"/>
              <a:ext cx="218717" cy="350207"/>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6" name="Straight Connector 25"/>
            <p:cNvCxnSpPr>
              <a:stCxn id="11" idx="6"/>
              <a:endCxn id="14" idx="0"/>
            </p:cNvCxnSpPr>
            <p:nvPr/>
          </p:nvCxnSpPr>
          <p:spPr bwMode="auto">
            <a:xfrm>
              <a:off x="4320817" y="2968625"/>
              <a:ext cx="1016000" cy="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9" name="Straight Connector 28"/>
            <p:cNvCxnSpPr>
              <a:stCxn id="14" idx="0"/>
              <a:endCxn id="15" idx="2"/>
            </p:cNvCxnSpPr>
            <p:nvPr/>
          </p:nvCxnSpPr>
          <p:spPr bwMode="auto">
            <a:xfrm flipV="1">
              <a:off x="5336817" y="2492375"/>
              <a:ext cx="1016000" cy="47625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
        <p:nvSpPr>
          <p:cNvPr id="56" name="Title 1"/>
          <p:cNvSpPr>
            <a:spLocks noGrp="1"/>
          </p:cNvSpPr>
          <p:nvPr>
            <p:ph type="title"/>
          </p:nvPr>
        </p:nvSpPr>
        <p:spPr>
          <a:xfrm>
            <a:off x="708803" y="630600"/>
            <a:ext cx="7772400" cy="1143000"/>
          </a:xfrm>
        </p:spPr>
        <p:txBody>
          <a:bodyPr/>
          <a:lstStyle/>
          <a:p>
            <a:r>
              <a:rPr lang="en-US" sz="3200" dirty="0"/>
              <a:t>What happens when link F - H fails?</a:t>
            </a:r>
          </a:p>
        </p:txBody>
      </p:sp>
    </p:spTree>
    <p:extLst>
      <p:ext uri="{BB962C8B-B14F-4D97-AF65-F5344CB8AC3E}">
        <p14:creationId xmlns:p14="http://schemas.microsoft.com/office/powerpoint/2010/main" val="78765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76" name="Oval 59"/>
          <p:cNvSpPr>
            <a:spLocks noChangeArrowheads="1"/>
          </p:cNvSpPr>
          <p:nvPr/>
        </p:nvSpPr>
        <p:spPr bwMode="auto">
          <a:xfrm>
            <a:off x="2047454" y="2418879"/>
            <a:ext cx="5976664" cy="360363"/>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wrap="square" anchor="ctr">
            <a:spAutoFit/>
          </a:bodyPr>
          <a:lstStyle/>
          <a:p>
            <a:pPr eaLnBrk="1" hangingPunct="1"/>
            <a:endParaRPr lang="en-US" sz="1200">
              <a:solidFill>
                <a:srgbClr val="000000"/>
              </a:solidFill>
              <a:ea typeface="ＭＳ Ｐゴシック" charset="0"/>
              <a:cs typeface="ＭＳ Ｐゴシック" charset="0"/>
            </a:endParaRPr>
          </a:p>
        </p:txBody>
      </p:sp>
      <p:sp>
        <p:nvSpPr>
          <p:cNvPr id="18433" name="Rectangle 4"/>
          <p:cNvSpPr>
            <a:spLocks noChangeArrowheads="1"/>
          </p:cNvSpPr>
          <p:nvPr/>
        </p:nvSpPr>
        <p:spPr bwMode="auto">
          <a:xfrm>
            <a:off x="685800" y="620688"/>
            <a:ext cx="7772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eaLnBrk="1" hangingPunct="1"/>
            <a:r>
              <a:rPr lang="en-US" sz="3200" b="1" dirty="0">
                <a:latin typeface="+mj-lt"/>
                <a:ea typeface="ＭＳ Ｐゴシック" charset="0"/>
                <a:cs typeface="ＭＳ Ｐゴシック" charset="0"/>
              </a:rPr>
              <a:t>Internet routing</a:t>
            </a:r>
            <a:endParaRPr lang="en-US" sz="2400" b="1" dirty="0">
              <a:latin typeface="+mj-lt"/>
              <a:ea typeface="ＭＳ Ｐゴシック" charset="0"/>
              <a:cs typeface="ＭＳ Ｐゴシック" charset="0"/>
            </a:endParaRPr>
          </a:p>
        </p:txBody>
      </p:sp>
      <p:sp>
        <p:nvSpPr>
          <p:cNvPr id="153663" name="Oval 63"/>
          <p:cNvSpPr>
            <a:spLocks noChangeArrowheads="1"/>
          </p:cNvSpPr>
          <p:nvPr/>
        </p:nvSpPr>
        <p:spPr bwMode="auto">
          <a:xfrm>
            <a:off x="2036366" y="2123604"/>
            <a:ext cx="6008688"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36" name="Rectangle 8"/>
          <p:cNvSpPr>
            <a:spLocks noChangeArrowheads="1"/>
          </p:cNvSpPr>
          <p:nvPr/>
        </p:nvSpPr>
        <p:spPr bwMode="auto">
          <a:xfrm>
            <a:off x="1360091" y="1823567"/>
            <a:ext cx="746125" cy="14557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37" name="Line 9"/>
          <p:cNvSpPr>
            <a:spLocks noChangeShapeType="1"/>
          </p:cNvSpPr>
          <p:nvPr/>
        </p:nvSpPr>
        <p:spPr bwMode="auto">
          <a:xfrm>
            <a:off x="1360091" y="30507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8" name="Line 10"/>
          <p:cNvSpPr>
            <a:spLocks noChangeShapeType="1"/>
          </p:cNvSpPr>
          <p:nvPr/>
        </p:nvSpPr>
        <p:spPr bwMode="auto">
          <a:xfrm>
            <a:off x="1360091" y="27459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39" name="Line 11"/>
          <p:cNvSpPr>
            <a:spLocks noChangeShapeType="1"/>
          </p:cNvSpPr>
          <p:nvPr/>
        </p:nvSpPr>
        <p:spPr bwMode="auto">
          <a:xfrm>
            <a:off x="1360091" y="24411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0" name="Line 12"/>
          <p:cNvSpPr>
            <a:spLocks noChangeShapeType="1"/>
          </p:cNvSpPr>
          <p:nvPr/>
        </p:nvSpPr>
        <p:spPr bwMode="auto">
          <a:xfrm>
            <a:off x="1360091" y="21363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1" name="Group 13"/>
          <p:cNvGrpSpPr>
            <a:grpSpLocks/>
          </p:cNvGrpSpPr>
          <p:nvPr/>
        </p:nvGrpSpPr>
        <p:grpSpPr bwMode="auto">
          <a:xfrm>
            <a:off x="3112691" y="2441104"/>
            <a:ext cx="762000" cy="838200"/>
            <a:chOff x="1584" y="3360"/>
            <a:chExt cx="480" cy="528"/>
          </a:xfrm>
        </p:grpSpPr>
        <p:sp>
          <p:nvSpPr>
            <p:cNvPr id="18485" name="Rectangle 14"/>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6" name="Line 15"/>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7" name="Line 16"/>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2" name="Rectangle 17"/>
          <p:cNvSpPr>
            <a:spLocks noChangeArrowheads="1"/>
          </p:cNvSpPr>
          <p:nvPr/>
        </p:nvSpPr>
        <p:spPr bwMode="auto">
          <a:xfrm>
            <a:off x="7989492" y="1823567"/>
            <a:ext cx="746125" cy="145573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43" name="Line 18"/>
          <p:cNvSpPr>
            <a:spLocks noChangeShapeType="1"/>
          </p:cNvSpPr>
          <p:nvPr/>
        </p:nvSpPr>
        <p:spPr bwMode="auto">
          <a:xfrm>
            <a:off x="7989492" y="30507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4" name="Line 19"/>
          <p:cNvSpPr>
            <a:spLocks noChangeShapeType="1"/>
          </p:cNvSpPr>
          <p:nvPr/>
        </p:nvSpPr>
        <p:spPr bwMode="auto">
          <a:xfrm>
            <a:off x="7989492" y="27459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5" name="Line 20"/>
          <p:cNvSpPr>
            <a:spLocks noChangeShapeType="1"/>
          </p:cNvSpPr>
          <p:nvPr/>
        </p:nvSpPr>
        <p:spPr bwMode="auto">
          <a:xfrm>
            <a:off x="7989492" y="24411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46" name="Line 21"/>
          <p:cNvSpPr>
            <a:spLocks noChangeShapeType="1"/>
          </p:cNvSpPr>
          <p:nvPr/>
        </p:nvSpPr>
        <p:spPr bwMode="auto">
          <a:xfrm>
            <a:off x="7989492" y="2136304"/>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nvGrpSpPr>
          <p:cNvPr id="18447" name="Group 22"/>
          <p:cNvGrpSpPr>
            <a:grpSpLocks/>
          </p:cNvGrpSpPr>
          <p:nvPr/>
        </p:nvGrpSpPr>
        <p:grpSpPr bwMode="auto">
          <a:xfrm>
            <a:off x="4712891" y="2441104"/>
            <a:ext cx="762000" cy="838200"/>
            <a:chOff x="1584" y="3360"/>
            <a:chExt cx="480" cy="528"/>
          </a:xfrm>
        </p:grpSpPr>
        <p:sp>
          <p:nvSpPr>
            <p:cNvPr id="18482" name="Rectangle 23"/>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3" name="Line 24"/>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4" name="Line 25"/>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grpSp>
        <p:nvGrpSpPr>
          <p:cNvPr id="18448" name="Group 26"/>
          <p:cNvGrpSpPr>
            <a:grpSpLocks/>
          </p:cNvGrpSpPr>
          <p:nvPr/>
        </p:nvGrpSpPr>
        <p:grpSpPr bwMode="auto">
          <a:xfrm>
            <a:off x="6313092" y="2441104"/>
            <a:ext cx="762000" cy="838200"/>
            <a:chOff x="1584" y="3360"/>
            <a:chExt cx="480" cy="528"/>
          </a:xfrm>
        </p:grpSpPr>
        <p:sp>
          <p:nvSpPr>
            <p:cNvPr id="18479" name="Rectangle 27"/>
            <p:cNvSpPr>
              <a:spLocks noChangeArrowheads="1"/>
            </p:cNvSpPr>
            <p:nvPr/>
          </p:nvSpPr>
          <p:spPr bwMode="auto">
            <a:xfrm>
              <a:off x="1584" y="3360"/>
              <a:ext cx="480" cy="52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80" name="Line 28"/>
            <p:cNvSpPr>
              <a:spLocks noChangeShapeType="1"/>
            </p:cNvSpPr>
            <p:nvPr/>
          </p:nvSpPr>
          <p:spPr bwMode="auto">
            <a:xfrm>
              <a:off x="1584" y="3744"/>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81" name="Line 29"/>
            <p:cNvSpPr>
              <a:spLocks noChangeShapeType="1"/>
            </p:cNvSpPr>
            <p:nvPr/>
          </p:nvSpPr>
          <p:spPr bwMode="auto">
            <a:xfrm>
              <a:off x="1584" y="3552"/>
              <a:ext cx="48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grpSp>
      <p:sp>
        <p:nvSpPr>
          <p:cNvPr id="18449" name="Rectangle 30"/>
          <p:cNvSpPr>
            <a:spLocks noChangeArrowheads="1"/>
          </p:cNvSpPr>
          <p:nvPr/>
        </p:nvSpPr>
        <p:spPr bwMode="auto">
          <a:xfrm>
            <a:off x="2045891"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0" name="Rectangle 31"/>
          <p:cNvSpPr>
            <a:spLocks noChangeArrowheads="1"/>
          </p:cNvSpPr>
          <p:nvPr/>
        </p:nvSpPr>
        <p:spPr bwMode="auto">
          <a:xfrm>
            <a:off x="3722291"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1" name="Rectangle 32"/>
          <p:cNvSpPr>
            <a:spLocks noChangeArrowheads="1"/>
          </p:cNvSpPr>
          <p:nvPr/>
        </p:nvSpPr>
        <p:spPr bwMode="auto">
          <a:xfrm>
            <a:off x="5322492"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2" name="Rectangle 33"/>
          <p:cNvSpPr>
            <a:spLocks noChangeArrowheads="1"/>
          </p:cNvSpPr>
          <p:nvPr/>
        </p:nvSpPr>
        <p:spPr bwMode="auto">
          <a:xfrm>
            <a:off x="6922692" y="3279304"/>
            <a:ext cx="1219200" cy="1524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eaLnBrk="1" hangingPunct="1"/>
            <a:endParaRPr lang="en-US" sz="1200">
              <a:solidFill>
                <a:srgbClr val="000000"/>
              </a:solidFill>
              <a:ea typeface="ＭＳ Ｐゴシック" charset="0"/>
              <a:cs typeface="ＭＳ Ｐゴシック" charset="0"/>
            </a:endParaRPr>
          </a:p>
        </p:txBody>
      </p:sp>
      <p:sp>
        <p:nvSpPr>
          <p:cNvPr id="18453" name="Text Box 39"/>
          <p:cNvSpPr txBox="1">
            <a:spLocks noChangeArrowheads="1"/>
          </p:cNvSpPr>
          <p:nvPr/>
        </p:nvSpPr>
        <p:spPr bwMode="auto">
          <a:xfrm>
            <a:off x="1115616" y="1526704"/>
            <a:ext cx="1382713"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Host or End System</a:t>
            </a:r>
          </a:p>
        </p:txBody>
      </p:sp>
      <p:sp>
        <p:nvSpPr>
          <p:cNvPr id="18454" name="Text Box 40"/>
          <p:cNvSpPr txBox="1">
            <a:spLocks noChangeArrowheads="1"/>
          </p:cNvSpPr>
          <p:nvPr/>
        </p:nvSpPr>
        <p:spPr bwMode="auto">
          <a:xfrm>
            <a:off x="3200004" y="3249142"/>
            <a:ext cx="5905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a:solidFill>
                  <a:srgbClr val="000000"/>
                </a:solidFill>
                <a:latin typeface="Arial" charset="0"/>
              </a:rPr>
              <a:t>Router</a:t>
            </a:r>
          </a:p>
        </p:txBody>
      </p:sp>
      <p:sp>
        <p:nvSpPr>
          <p:cNvPr id="18455" name="Line 41"/>
          <p:cNvSpPr>
            <a:spLocks noChangeShapeType="1"/>
          </p:cNvSpPr>
          <p:nvPr/>
        </p:nvSpPr>
        <p:spPr bwMode="auto">
          <a:xfrm>
            <a:off x="2106216" y="3195167"/>
            <a:ext cx="9906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6" name="Line 42"/>
          <p:cNvSpPr>
            <a:spLocks noChangeShapeType="1"/>
          </p:cNvSpPr>
          <p:nvPr/>
        </p:nvSpPr>
        <p:spPr bwMode="auto">
          <a:xfrm>
            <a:off x="2106216" y="2966567"/>
            <a:ext cx="9906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7" name="Line 43"/>
          <p:cNvSpPr>
            <a:spLocks noChangeShapeType="1"/>
          </p:cNvSpPr>
          <p:nvPr/>
        </p:nvSpPr>
        <p:spPr bwMode="auto">
          <a:xfrm flipV="1">
            <a:off x="2106215" y="2593510"/>
            <a:ext cx="5917901" cy="2272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8" name="Line 44"/>
          <p:cNvSpPr>
            <a:spLocks noChangeShapeType="1"/>
          </p:cNvSpPr>
          <p:nvPr/>
        </p:nvSpPr>
        <p:spPr bwMode="auto">
          <a:xfrm>
            <a:off x="3858816" y="31951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59" name="Line 45"/>
          <p:cNvSpPr>
            <a:spLocks noChangeShapeType="1"/>
          </p:cNvSpPr>
          <p:nvPr/>
        </p:nvSpPr>
        <p:spPr bwMode="auto">
          <a:xfrm>
            <a:off x="3858816" y="29665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0" name="Line 47"/>
          <p:cNvSpPr>
            <a:spLocks noChangeShapeType="1"/>
          </p:cNvSpPr>
          <p:nvPr/>
        </p:nvSpPr>
        <p:spPr bwMode="auto">
          <a:xfrm>
            <a:off x="5459017" y="31951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1" name="Line 48"/>
          <p:cNvSpPr>
            <a:spLocks noChangeShapeType="1"/>
          </p:cNvSpPr>
          <p:nvPr/>
        </p:nvSpPr>
        <p:spPr bwMode="auto">
          <a:xfrm>
            <a:off x="5459017" y="2966567"/>
            <a:ext cx="8382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3" name="Line 50"/>
          <p:cNvSpPr>
            <a:spLocks noChangeShapeType="1"/>
          </p:cNvSpPr>
          <p:nvPr/>
        </p:nvSpPr>
        <p:spPr bwMode="auto">
          <a:xfrm>
            <a:off x="7059217" y="3195167"/>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4" name="Line 51"/>
          <p:cNvSpPr>
            <a:spLocks noChangeShapeType="1"/>
          </p:cNvSpPr>
          <p:nvPr/>
        </p:nvSpPr>
        <p:spPr bwMode="auto">
          <a:xfrm>
            <a:off x="7059217" y="2966567"/>
            <a:ext cx="9144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5" name="Line 53"/>
          <p:cNvSpPr>
            <a:spLocks noChangeShapeType="1"/>
          </p:cNvSpPr>
          <p:nvPr/>
        </p:nvSpPr>
        <p:spPr bwMode="auto">
          <a:xfrm>
            <a:off x="2106216" y="2280767"/>
            <a:ext cx="586740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6" name="Line 54"/>
          <p:cNvSpPr>
            <a:spLocks noChangeShapeType="1"/>
          </p:cNvSpPr>
          <p:nvPr/>
        </p:nvSpPr>
        <p:spPr bwMode="auto">
          <a:xfrm>
            <a:off x="2106216" y="1921992"/>
            <a:ext cx="586740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68" name="Oval 59"/>
          <p:cNvSpPr>
            <a:spLocks noChangeArrowheads="1"/>
          </p:cNvSpPr>
          <p:nvPr/>
        </p:nvSpPr>
        <p:spPr bwMode="auto">
          <a:xfrm>
            <a:off x="2196704" y="2791942"/>
            <a:ext cx="863600" cy="360363"/>
          </a:xfrm>
          <a:prstGeom prst="ellipse">
            <a:avLst/>
          </a:prstGeom>
          <a:gradFill rotWithShape="0">
            <a:gsLst>
              <a:gs pos="0">
                <a:schemeClr val="accent2">
                  <a:alpha val="31000"/>
                </a:schemeClr>
              </a:gs>
              <a:gs pos="100000">
                <a:srgbClr val="18185E">
                  <a:alpha val="35999"/>
                </a:srgbClr>
              </a:gs>
            </a:gsLst>
            <a:lin ang="5400000" scaled="1"/>
          </a:gradFill>
          <a:ln w="9525">
            <a:solidFill>
              <a:schemeClr val="tx1"/>
            </a:solidFill>
            <a:round/>
            <a:headEnd/>
            <a:tailEnd/>
          </a:ln>
        </p:spPr>
        <p:txBody>
          <a:bodyPr anchor="ctr">
            <a:spAutoFit/>
          </a:bodyPr>
          <a:lstStyle/>
          <a:p>
            <a:pPr eaLnBrk="1" hangingPunct="1"/>
            <a:endParaRPr lang="en-US" sz="1200">
              <a:solidFill>
                <a:srgbClr val="000000"/>
              </a:solidFill>
              <a:ea typeface="ＭＳ Ｐゴシック" charset="0"/>
              <a:cs typeface="ＭＳ Ｐゴシック" charset="0"/>
            </a:endParaRPr>
          </a:p>
        </p:txBody>
      </p:sp>
      <p:sp>
        <p:nvSpPr>
          <p:cNvPr id="153660" name="Oval 60"/>
          <p:cNvSpPr>
            <a:spLocks noChangeArrowheads="1"/>
          </p:cNvSpPr>
          <p:nvPr/>
        </p:nvSpPr>
        <p:spPr bwMode="auto">
          <a:xfrm>
            <a:off x="3858816" y="2817342"/>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1" name="Oval 61"/>
          <p:cNvSpPr>
            <a:spLocks noChangeArrowheads="1"/>
          </p:cNvSpPr>
          <p:nvPr/>
        </p:nvSpPr>
        <p:spPr bwMode="auto">
          <a:xfrm>
            <a:off x="5459017" y="2793529"/>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53662" name="Oval 62"/>
          <p:cNvSpPr>
            <a:spLocks noChangeArrowheads="1"/>
          </p:cNvSpPr>
          <p:nvPr/>
        </p:nvSpPr>
        <p:spPr bwMode="auto">
          <a:xfrm>
            <a:off x="7075092" y="2793529"/>
            <a:ext cx="854075" cy="360363"/>
          </a:xfrm>
          <a:prstGeom prst="ellipse">
            <a:avLst/>
          </a:prstGeom>
          <a:gradFill rotWithShape="0">
            <a:gsLst>
              <a:gs pos="0">
                <a:schemeClr val="accent2">
                  <a:alpha val="31000"/>
                </a:schemeClr>
              </a:gs>
              <a:gs pos="100000">
                <a:schemeClr val="accent2">
                  <a:gamma/>
                  <a:shade val="46275"/>
                  <a:invGamma/>
                  <a:alpha val="36000"/>
                </a:schemeClr>
              </a:gs>
            </a:gsLst>
            <a:lin ang="5400000" scaled="1"/>
          </a:gradFill>
          <a:ln w="9525">
            <a:solidFill>
              <a:schemeClr val="tx1"/>
            </a:solidFill>
            <a:round/>
            <a:headEnd/>
            <a:tailEnd/>
          </a:ln>
          <a:effectLst/>
        </p:spPr>
        <p:txBody>
          <a:bodyPr anchor="ctr">
            <a:spAutoFit/>
          </a:bodyPr>
          <a:lstStyle/>
          <a:p>
            <a:pPr eaLnBrk="1" hangingPunct="1">
              <a:defRPr/>
            </a:pPr>
            <a:endParaRPr lang="en-US" sz="1200">
              <a:solidFill>
                <a:srgbClr val="000000"/>
              </a:solidFill>
              <a:ea typeface="ＭＳ Ｐゴシック" charset="0"/>
              <a:cs typeface="ＭＳ Ｐゴシック" charset="0"/>
            </a:endParaRPr>
          </a:p>
        </p:txBody>
      </p:sp>
      <p:sp>
        <p:nvSpPr>
          <p:cNvPr id="18473" name="Line 63"/>
          <p:cNvSpPr>
            <a:spLocks noChangeShapeType="1"/>
          </p:cNvSpPr>
          <p:nvPr/>
        </p:nvSpPr>
        <p:spPr bwMode="auto">
          <a:xfrm>
            <a:off x="3484166" y="2745904"/>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4" name="Line 64"/>
          <p:cNvSpPr>
            <a:spLocks noChangeShapeType="1"/>
          </p:cNvSpPr>
          <p:nvPr/>
        </p:nvSpPr>
        <p:spPr bwMode="auto">
          <a:xfrm>
            <a:off x="5084367" y="2745904"/>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18475" name="Line 65"/>
          <p:cNvSpPr>
            <a:spLocks noChangeShapeType="1"/>
          </p:cNvSpPr>
          <p:nvPr/>
        </p:nvSpPr>
        <p:spPr bwMode="auto">
          <a:xfrm>
            <a:off x="6684567" y="2745904"/>
            <a:ext cx="0" cy="533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200">
              <a:solidFill>
                <a:srgbClr val="000000"/>
              </a:solidFill>
              <a:latin typeface="Times" charset="0"/>
              <a:ea typeface="ＭＳ Ｐゴシック" charset="0"/>
              <a:cs typeface="ＭＳ Ｐゴシック" charset="0"/>
            </a:endParaRPr>
          </a:p>
        </p:txBody>
      </p:sp>
      <p:sp>
        <p:nvSpPr>
          <p:cNvPr id="58" name="Text Box 39"/>
          <p:cNvSpPr txBox="1">
            <a:spLocks noChangeArrowheads="1"/>
          </p:cNvSpPr>
          <p:nvPr/>
        </p:nvSpPr>
        <p:spPr bwMode="auto">
          <a:xfrm>
            <a:off x="467544" y="2783062"/>
            <a:ext cx="760949"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Link layer</a:t>
            </a:r>
          </a:p>
        </p:txBody>
      </p:sp>
      <p:sp>
        <p:nvSpPr>
          <p:cNvPr id="59" name="Text Box 39"/>
          <p:cNvSpPr txBox="1">
            <a:spLocks noChangeArrowheads="1"/>
          </p:cNvSpPr>
          <p:nvPr/>
        </p:nvSpPr>
        <p:spPr bwMode="auto">
          <a:xfrm>
            <a:off x="323528" y="3044716"/>
            <a:ext cx="1015328"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Physical layer</a:t>
            </a:r>
          </a:p>
        </p:txBody>
      </p:sp>
      <p:sp>
        <p:nvSpPr>
          <p:cNvPr id="60" name="Text Box 39"/>
          <p:cNvSpPr txBox="1">
            <a:spLocks noChangeArrowheads="1"/>
          </p:cNvSpPr>
          <p:nvPr/>
        </p:nvSpPr>
        <p:spPr bwMode="auto">
          <a:xfrm>
            <a:off x="323528" y="2495030"/>
            <a:ext cx="1007767"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Network layer</a:t>
            </a:r>
          </a:p>
        </p:txBody>
      </p:sp>
      <p:sp>
        <p:nvSpPr>
          <p:cNvPr id="61" name="Text Box 39"/>
          <p:cNvSpPr txBox="1">
            <a:spLocks noChangeArrowheads="1"/>
          </p:cNvSpPr>
          <p:nvPr/>
        </p:nvSpPr>
        <p:spPr bwMode="auto">
          <a:xfrm>
            <a:off x="251520" y="2134990"/>
            <a:ext cx="1085153"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Transport layer</a:t>
            </a:r>
          </a:p>
        </p:txBody>
      </p:sp>
      <p:sp>
        <p:nvSpPr>
          <p:cNvPr id="62" name="Text Box 39"/>
          <p:cNvSpPr txBox="1">
            <a:spLocks noChangeArrowheads="1"/>
          </p:cNvSpPr>
          <p:nvPr/>
        </p:nvSpPr>
        <p:spPr bwMode="auto">
          <a:xfrm>
            <a:off x="218160" y="1846958"/>
            <a:ext cx="1185488"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200">
                <a:solidFill>
                  <a:schemeClr val="tx1"/>
                </a:solidFill>
                <a:latin typeface="Times" charset="0"/>
                <a:ea typeface="ＭＳ Ｐゴシック" charset="0"/>
                <a:cs typeface="ＭＳ Ｐゴシック" charset="0"/>
              </a:defRPr>
            </a:lvl1pPr>
            <a:lvl2pPr marL="742950" indent="-285750">
              <a:defRPr sz="1200">
                <a:solidFill>
                  <a:schemeClr val="tx1"/>
                </a:solidFill>
                <a:latin typeface="Times" charset="0"/>
                <a:ea typeface="ＭＳ Ｐゴシック" charset="0"/>
              </a:defRPr>
            </a:lvl2pPr>
            <a:lvl3pPr marL="1143000" indent="-228600">
              <a:defRPr sz="1200">
                <a:solidFill>
                  <a:schemeClr val="tx1"/>
                </a:solidFill>
                <a:latin typeface="Times" charset="0"/>
                <a:ea typeface="ＭＳ Ｐゴシック" charset="0"/>
              </a:defRPr>
            </a:lvl3pPr>
            <a:lvl4pPr marL="1600200" indent="-228600">
              <a:defRPr sz="1200">
                <a:solidFill>
                  <a:schemeClr val="tx1"/>
                </a:solidFill>
                <a:latin typeface="Times" charset="0"/>
                <a:ea typeface="ＭＳ Ｐゴシック" charset="0"/>
              </a:defRPr>
            </a:lvl4pPr>
            <a:lvl5pPr marL="2057400" indent="-228600">
              <a:defRPr sz="1200">
                <a:solidFill>
                  <a:schemeClr val="tx1"/>
                </a:solidFill>
                <a:latin typeface="Times" charset="0"/>
                <a:ea typeface="ＭＳ Ｐゴシック" charset="0"/>
              </a:defRPr>
            </a:lvl5pPr>
            <a:lvl6pPr marL="2514600" indent="-228600" eaLnBrk="0" fontAlgn="base" hangingPunct="0">
              <a:spcBef>
                <a:spcPct val="0"/>
              </a:spcBef>
              <a:spcAft>
                <a:spcPct val="0"/>
              </a:spcAft>
              <a:defRPr sz="1200">
                <a:solidFill>
                  <a:schemeClr val="tx1"/>
                </a:solidFill>
                <a:latin typeface="Times" charset="0"/>
                <a:ea typeface="ＭＳ Ｐゴシック" charset="0"/>
              </a:defRPr>
            </a:lvl6pPr>
            <a:lvl7pPr marL="2971800" indent="-228600" eaLnBrk="0" fontAlgn="base" hangingPunct="0">
              <a:spcBef>
                <a:spcPct val="0"/>
              </a:spcBef>
              <a:spcAft>
                <a:spcPct val="0"/>
              </a:spcAft>
              <a:defRPr sz="1200">
                <a:solidFill>
                  <a:schemeClr val="tx1"/>
                </a:solidFill>
                <a:latin typeface="Times" charset="0"/>
                <a:ea typeface="ＭＳ Ｐゴシック" charset="0"/>
              </a:defRPr>
            </a:lvl7pPr>
            <a:lvl8pPr marL="3429000" indent="-228600" eaLnBrk="0" fontAlgn="base" hangingPunct="0">
              <a:spcBef>
                <a:spcPct val="0"/>
              </a:spcBef>
              <a:spcAft>
                <a:spcPct val="0"/>
              </a:spcAft>
              <a:defRPr sz="1200">
                <a:solidFill>
                  <a:schemeClr val="tx1"/>
                </a:solidFill>
                <a:latin typeface="Times" charset="0"/>
                <a:ea typeface="ＭＳ Ｐゴシック" charset="0"/>
              </a:defRPr>
            </a:lvl8pPr>
            <a:lvl9pPr marL="3886200" indent="-228600" eaLnBrk="0" fontAlgn="base" hangingPunct="0">
              <a:spcBef>
                <a:spcPct val="0"/>
              </a:spcBef>
              <a:spcAft>
                <a:spcPct val="0"/>
              </a:spcAft>
              <a:defRPr sz="1200">
                <a:solidFill>
                  <a:schemeClr val="tx1"/>
                </a:solidFill>
                <a:latin typeface="Times" charset="0"/>
                <a:ea typeface="ＭＳ Ｐゴシック" charset="0"/>
              </a:defRPr>
            </a:lvl9pPr>
          </a:lstStyle>
          <a:p>
            <a:pPr eaLnBrk="1" hangingPunct="1"/>
            <a:r>
              <a:rPr lang="en-US" sz="1050" dirty="0">
                <a:solidFill>
                  <a:srgbClr val="000000"/>
                </a:solidFill>
                <a:latin typeface="Arial" charset="0"/>
              </a:rPr>
              <a:t>Application layer</a:t>
            </a:r>
          </a:p>
        </p:txBody>
      </p:sp>
      <p:sp>
        <p:nvSpPr>
          <p:cNvPr id="63" name="Content Placeholder 2"/>
          <p:cNvSpPr>
            <a:spLocks noGrp="1"/>
          </p:cNvSpPr>
          <p:nvPr>
            <p:ph idx="1"/>
          </p:nvPr>
        </p:nvSpPr>
        <p:spPr>
          <a:xfrm>
            <a:off x="251520" y="4149080"/>
            <a:ext cx="8219256" cy="2232248"/>
          </a:xfrm>
        </p:spPr>
        <p:txBody>
          <a:bodyPr/>
          <a:lstStyle/>
          <a:p>
            <a:r>
              <a:rPr lang="en-US" sz="2000" dirty="0"/>
              <a:t>Always between IP addresses</a:t>
            </a:r>
          </a:p>
          <a:p>
            <a:endParaRPr lang="en-US" sz="2000" dirty="0"/>
          </a:p>
          <a:p>
            <a:r>
              <a:rPr lang="en-US" sz="2000" dirty="0"/>
              <a:t>What if a node has multiple interfaces ( = is </a:t>
            </a:r>
            <a:r>
              <a:rPr lang="en-US" sz="2000" dirty="0" err="1"/>
              <a:t>multihomed</a:t>
            </a:r>
            <a:r>
              <a:rPr lang="en-US" sz="2000" dirty="0"/>
              <a:t>) ?</a:t>
            </a:r>
          </a:p>
          <a:p>
            <a:pPr lvl="1"/>
            <a:r>
              <a:rPr lang="en-US" sz="1600" dirty="0"/>
              <a:t>Need to use an IP address per interface to distinguish them</a:t>
            </a:r>
          </a:p>
          <a:p>
            <a:pPr lvl="1"/>
            <a:r>
              <a:rPr lang="en-US" sz="1600" dirty="0"/>
              <a:t>Hence, IP address identifies the interface, not the node</a:t>
            </a:r>
          </a:p>
          <a:p>
            <a:pPr lvl="1"/>
            <a:endParaRPr lang="en-US" sz="1600" dirty="0"/>
          </a:p>
          <a:p>
            <a:r>
              <a:rPr lang="en-US" sz="2000" dirty="0"/>
              <a:t>Next: example, using “normal” letters and numbers for clarity</a:t>
            </a:r>
          </a:p>
        </p:txBody>
      </p:sp>
    </p:spTree>
    <p:extLst>
      <p:ext uri="{BB962C8B-B14F-4D97-AF65-F5344CB8AC3E}">
        <p14:creationId xmlns:p14="http://schemas.microsoft.com/office/powerpoint/2010/main" val="2092674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48680"/>
            <a:ext cx="8712968" cy="1143000"/>
          </a:xfrm>
        </p:spPr>
        <p:txBody>
          <a:bodyPr/>
          <a:lstStyle/>
          <a:p>
            <a:r>
              <a:rPr lang="en-US" sz="3200" dirty="0"/>
              <a:t>Internet </a:t>
            </a:r>
            <a:r>
              <a:rPr lang="en-US" sz="3200" dirty="0" err="1"/>
              <a:t>multihoming</a:t>
            </a:r>
            <a:endParaRPr lang="en-US" sz="3200" dirty="0"/>
          </a:p>
        </p:txBody>
      </p:sp>
      <p:sp>
        <p:nvSpPr>
          <p:cNvPr id="3" name="Content Placeholder 2"/>
          <p:cNvSpPr>
            <a:spLocks noGrp="1"/>
          </p:cNvSpPr>
          <p:nvPr>
            <p:ph idx="1"/>
          </p:nvPr>
        </p:nvSpPr>
        <p:spPr>
          <a:xfrm>
            <a:off x="539552" y="3892128"/>
            <a:ext cx="8134672" cy="2489200"/>
          </a:xfrm>
        </p:spPr>
        <p:txBody>
          <a:bodyPr/>
          <a:lstStyle/>
          <a:p>
            <a:r>
              <a:rPr lang="en-US" sz="2000" dirty="0"/>
              <a:t>Internet addresses name the interfaces. Let’s see what this does</a:t>
            </a:r>
          </a:p>
          <a:p>
            <a:r>
              <a:rPr lang="en-US" sz="2000" dirty="0"/>
              <a:t>Assume: A wants to send a packet to H, so it goes to DNS and looks up the address and gets 9. Now these nodes have been running a routing algorithm and the route is A, B, D, F, H. </a:t>
            </a:r>
          </a:p>
          <a:p>
            <a:r>
              <a:rPr lang="en-US" sz="2000" dirty="0"/>
              <a:t>So what do the router tables look like? (next slide)</a:t>
            </a:r>
          </a:p>
        </p:txBody>
      </p:sp>
      <p:grpSp>
        <p:nvGrpSpPr>
          <p:cNvPr id="41" name="Group 40"/>
          <p:cNvGrpSpPr/>
          <p:nvPr/>
        </p:nvGrpSpPr>
        <p:grpSpPr>
          <a:xfrm>
            <a:off x="2555517" y="1819275"/>
            <a:ext cx="4076700" cy="1416050"/>
            <a:chOff x="1778000" y="2527300"/>
            <a:chExt cx="4076700" cy="1416050"/>
          </a:xfrm>
        </p:grpSpPr>
        <p:sp>
          <p:nvSpPr>
            <p:cNvPr id="14" name="Oval 13"/>
            <p:cNvSpPr/>
            <p:nvPr/>
          </p:nvSpPr>
          <p:spPr bwMode="auto">
            <a:xfrm>
              <a:off x="4419600" y="36766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G</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7" name="Oval 6"/>
            <p:cNvSpPr/>
            <p:nvPr/>
          </p:nvSpPr>
          <p:spPr bwMode="auto">
            <a:xfrm>
              <a:off x="1778000" y="29337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A</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9" name="Oval 8"/>
            <p:cNvSpPr/>
            <p:nvPr/>
          </p:nvSpPr>
          <p:spPr bwMode="auto">
            <a:xfrm>
              <a:off x="25146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B</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0" name="Oval 9"/>
            <p:cNvSpPr/>
            <p:nvPr/>
          </p:nvSpPr>
          <p:spPr bwMode="auto">
            <a:xfrm>
              <a:off x="2514600" y="3473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C</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1" name="Oval 10"/>
            <p:cNvSpPr/>
            <p:nvPr/>
          </p:nvSpPr>
          <p:spPr bwMode="auto">
            <a:xfrm>
              <a:off x="3263900" y="3543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E</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2" name="Oval 11"/>
            <p:cNvSpPr/>
            <p:nvPr/>
          </p:nvSpPr>
          <p:spPr bwMode="auto">
            <a:xfrm>
              <a:off x="3581400" y="2965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D</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3" name="Oval 12"/>
            <p:cNvSpPr/>
            <p:nvPr/>
          </p:nvSpPr>
          <p:spPr bwMode="auto">
            <a:xfrm>
              <a:off x="44323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F</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5" name="Oval 14"/>
            <p:cNvSpPr/>
            <p:nvPr/>
          </p:nvSpPr>
          <p:spPr bwMode="auto">
            <a:xfrm>
              <a:off x="5575300" y="30670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H</a:t>
              </a:r>
              <a:endParaRPr kumimoji="0" lang="en-US" sz="1000" b="0" i="0" u="none" strike="noStrike" cap="none" normalizeH="0" baseline="0" dirty="0">
                <a:ln>
                  <a:noFill/>
                </a:ln>
                <a:solidFill>
                  <a:srgbClr val="000000"/>
                </a:solidFill>
                <a:effectLst/>
                <a:latin typeface="Times" charset="0"/>
                <a:ea typeface="ＭＳ Ｐゴシック" charset="0"/>
              </a:endParaRPr>
            </a:p>
          </p:txBody>
        </p:sp>
        <p:cxnSp>
          <p:nvCxnSpPr>
            <p:cNvPr id="17" name="Straight Connector 16"/>
            <p:cNvCxnSpPr>
              <a:stCxn id="7" idx="7"/>
              <a:endCxn id="9" idx="3"/>
            </p:cNvCxnSpPr>
            <p:nvPr/>
          </p:nvCxnSpPr>
          <p:spPr bwMode="auto">
            <a:xfrm flipV="1">
              <a:off x="2016483" y="2754943"/>
              <a:ext cx="539034" cy="21781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a:stCxn id="7" idx="5"/>
              <a:endCxn id="10" idx="1"/>
            </p:cNvCxnSpPr>
            <p:nvPr/>
          </p:nvCxnSpPr>
          <p:spPr bwMode="auto">
            <a:xfrm>
              <a:off x="2016483" y="3161343"/>
              <a:ext cx="539034" cy="3511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p:cNvCxnSpPr>
              <a:stCxn id="9" idx="6"/>
              <a:endCxn id="13" idx="2"/>
            </p:cNvCxnSpPr>
            <p:nvPr/>
          </p:nvCxnSpPr>
          <p:spPr bwMode="auto">
            <a:xfrm>
              <a:off x="2794000" y="2660650"/>
              <a:ext cx="1638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9" idx="4"/>
              <a:endCxn id="12" idx="2"/>
            </p:cNvCxnSpPr>
            <p:nvPr/>
          </p:nvCxnSpPr>
          <p:spPr bwMode="auto">
            <a:xfrm>
              <a:off x="2654300" y="2794000"/>
              <a:ext cx="9271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a:stCxn id="9" idx="4"/>
              <a:endCxn id="10" idx="0"/>
            </p:cNvCxnSpPr>
            <p:nvPr/>
          </p:nvCxnSpPr>
          <p:spPr bwMode="auto">
            <a:xfrm>
              <a:off x="2654300" y="2794000"/>
              <a:ext cx="0" cy="6794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0" idx="6"/>
              <a:endCxn id="11" idx="2"/>
            </p:cNvCxnSpPr>
            <p:nvPr/>
          </p:nvCxnSpPr>
          <p:spPr bwMode="auto">
            <a:xfrm>
              <a:off x="2794000" y="3606800"/>
              <a:ext cx="469900" cy="698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Connector 30"/>
            <p:cNvCxnSpPr>
              <a:stCxn id="12" idx="4"/>
              <a:endCxn id="11" idx="7"/>
            </p:cNvCxnSpPr>
            <p:nvPr/>
          </p:nvCxnSpPr>
          <p:spPr bwMode="auto">
            <a:xfrm flipH="1">
              <a:off x="3502383" y="3232150"/>
              <a:ext cx="218717" cy="3502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Connector 32"/>
            <p:cNvCxnSpPr>
              <a:stCxn id="11" idx="6"/>
              <a:endCxn id="14" idx="2"/>
            </p:cNvCxnSpPr>
            <p:nvPr/>
          </p:nvCxnSpPr>
          <p:spPr bwMode="auto">
            <a:xfrm>
              <a:off x="3543300" y="3676650"/>
              <a:ext cx="876300" cy="1333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5" name="Straight Connector 34"/>
            <p:cNvCxnSpPr>
              <a:stCxn id="12" idx="7"/>
              <a:endCxn id="13" idx="3"/>
            </p:cNvCxnSpPr>
            <p:nvPr/>
          </p:nvCxnSpPr>
          <p:spPr bwMode="auto">
            <a:xfrm flipV="1">
              <a:off x="3819883" y="2754943"/>
              <a:ext cx="653334" cy="2495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 name="Straight Connector 36"/>
            <p:cNvCxnSpPr>
              <a:stCxn id="13" idx="6"/>
              <a:endCxn id="15" idx="1"/>
            </p:cNvCxnSpPr>
            <p:nvPr/>
          </p:nvCxnSpPr>
          <p:spPr bwMode="auto">
            <a:xfrm>
              <a:off x="4711700" y="2660650"/>
              <a:ext cx="904517" cy="44545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Connector 38"/>
            <p:cNvCxnSpPr>
              <a:stCxn id="14" idx="6"/>
              <a:endCxn id="15" idx="3"/>
            </p:cNvCxnSpPr>
            <p:nvPr/>
          </p:nvCxnSpPr>
          <p:spPr bwMode="auto">
            <a:xfrm flipV="1">
              <a:off x="4699000" y="3294693"/>
              <a:ext cx="917217" cy="5153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75" name="Group 74"/>
          <p:cNvGrpSpPr/>
          <p:nvPr/>
        </p:nvGrpSpPr>
        <p:grpSpPr>
          <a:xfrm>
            <a:off x="2695217" y="1892772"/>
            <a:ext cx="3698517" cy="445457"/>
            <a:chOff x="2695217" y="1952625"/>
            <a:chExt cx="3698517" cy="445457"/>
          </a:xfrm>
        </p:grpSpPr>
        <p:cxnSp>
          <p:nvCxnSpPr>
            <p:cNvPr id="67" name="Straight Connector 66"/>
            <p:cNvCxnSpPr>
              <a:stCxn id="7" idx="0"/>
              <a:endCxn id="48" idx="0"/>
            </p:cNvCxnSpPr>
            <p:nvPr/>
          </p:nvCxnSpPr>
          <p:spPr bwMode="auto">
            <a:xfrm flipV="1">
              <a:off x="2695217" y="2085975"/>
              <a:ext cx="688827" cy="1397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0" name="Straight Connector 69"/>
            <p:cNvCxnSpPr>
              <a:stCxn id="48" idx="0"/>
              <a:endCxn id="12" idx="0"/>
            </p:cNvCxnSpPr>
            <p:nvPr/>
          </p:nvCxnSpPr>
          <p:spPr bwMode="auto">
            <a:xfrm>
              <a:off x="3384044" y="2085975"/>
              <a:ext cx="1114573" cy="17145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2" name="Straight Connector 71"/>
            <p:cNvCxnSpPr>
              <a:stCxn id="12" idx="0"/>
              <a:endCxn id="13" idx="2"/>
            </p:cNvCxnSpPr>
            <p:nvPr/>
          </p:nvCxnSpPr>
          <p:spPr bwMode="auto">
            <a:xfrm flipV="1">
              <a:off x="4498617" y="1952625"/>
              <a:ext cx="711200" cy="3048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4" name="Straight Connector 73"/>
            <p:cNvCxnSpPr>
              <a:stCxn id="13" idx="5"/>
              <a:endCxn id="15" idx="1"/>
            </p:cNvCxnSpPr>
            <p:nvPr/>
          </p:nvCxnSpPr>
          <p:spPr bwMode="auto">
            <a:xfrm>
              <a:off x="5448300" y="2046918"/>
              <a:ext cx="945434" cy="351164"/>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18" name="Group 17"/>
          <p:cNvGrpSpPr/>
          <p:nvPr/>
        </p:nvGrpSpPr>
        <p:grpSpPr>
          <a:xfrm>
            <a:off x="2700641" y="1706404"/>
            <a:ext cx="3871513" cy="1571941"/>
            <a:chOff x="2700641" y="1706404"/>
            <a:chExt cx="3871513" cy="1571941"/>
          </a:xfrm>
        </p:grpSpPr>
        <p:sp>
          <p:nvSpPr>
            <p:cNvPr id="42" name="TextBox 41"/>
            <p:cNvSpPr txBox="1"/>
            <p:nvPr/>
          </p:nvSpPr>
          <p:spPr>
            <a:xfrm>
              <a:off x="2771800" y="2204864"/>
              <a:ext cx="248786" cy="246221"/>
            </a:xfrm>
            <a:prstGeom prst="rect">
              <a:avLst/>
            </a:prstGeom>
            <a:noFill/>
          </p:spPr>
          <p:txBody>
            <a:bodyPr wrap="none" rtlCol="0">
              <a:spAutoFit/>
            </a:bodyPr>
            <a:lstStyle/>
            <a:p>
              <a:r>
                <a:rPr lang="en-US" sz="1000" dirty="0"/>
                <a:t>1</a:t>
              </a:r>
            </a:p>
          </p:txBody>
        </p:sp>
        <p:sp>
          <p:nvSpPr>
            <p:cNvPr id="43" name="TextBox 42"/>
            <p:cNvSpPr txBox="1"/>
            <p:nvPr/>
          </p:nvSpPr>
          <p:spPr>
            <a:xfrm>
              <a:off x="2700641" y="2463557"/>
              <a:ext cx="248786" cy="246221"/>
            </a:xfrm>
            <a:prstGeom prst="rect">
              <a:avLst/>
            </a:prstGeom>
            <a:noFill/>
          </p:spPr>
          <p:txBody>
            <a:bodyPr wrap="none" rtlCol="0">
              <a:spAutoFit/>
            </a:bodyPr>
            <a:lstStyle/>
            <a:p>
              <a:r>
                <a:rPr lang="en-US" sz="1000" dirty="0"/>
                <a:t>2</a:t>
              </a:r>
            </a:p>
          </p:txBody>
        </p:sp>
        <p:sp>
          <p:nvSpPr>
            <p:cNvPr id="44" name="TextBox 43"/>
            <p:cNvSpPr txBox="1"/>
            <p:nvPr/>
          </p:nvSpPr>
          <p:spPr>
            <a:xfrm>
              <a:off x="3457762" y="2549282"/>
              <a:ext cx="248786" cy="246221"/>
            </a:xfrm>
            <a:prstGeom prst="rect">
              <a:avLst/>
            </a:prstGeom>
            <a:noFill/>
          </p:spPr>
          <p:txBody>
            <a:bodyPr wrap="none" rtlCol="0">
              <a:spAutoFit/>
            </a:bodyPr>
            <a:lstStyle/>
            <a:p>
              <a:r>
                <a:rPr lang="en-US" sz="1000" dirty="0"/>
                <a:t>6</a:t>
              </a:r>
            </a:p>
          </p:txBody>
        </p:sp>
        <p:sp>
          <p:nvSpPr>
            <p:cNvPr id="46" name="TextBox 45"/>
            <p:cNvSpPr txBox="1"/>
            <p:nvPr/>
          </p:nvSpPr>
          <p:spPr>
            <a:xfrm>
              <a:off x="3571517" y="2909014"/>
              <a:ext cx="261610" cy="246221"/>
            </a:xfrm>
            <a:prstGeom prst="rect">
              <a:avLst/>
            </a:prstGeom>
            <a:noFill/>
          </p:spPr>
          <p:txBody>
            <a:bodyPr wrap="none" rtlCol="0">
              <a:spAutoFit/>
            </a:bodyPr>
            <a:lstStyle/>
            <a:p>
              <a:r>
                <a:rPr lang="en-US" sz="1000" dirty="0"/>
                <a:t>5</a:t>
              </a:r>
            </a:p>
          </p:txBody>
        </p:sp>
        <p:sp>
          <p:nvSpPr>
            <p:cNvPr id="47" name="TextBox 46"/>
            <p:cNvSpPr txBox="1"/>
            <p:nvPr/>
          </p:nvSpPr>
          <p:spPr>
            <a:xfrm>
              <a:off x="3571517" y="1752600"/>
              <a:ext cx="248786" cy="246221"/>
            </a:xfrm>
            <a:prstGeom prst="rect">
              <a:avLst/>
            </a:prstGeom>
            <a:noFill/>
          </p:spPr>
          <p:txBody>
            <a:bodyPr wrap="none" rtlCol="0">
              <a:spAutoFit/>
            </a:bodyPr>
            <a:lstStyle/>
            <a:p>
              <a:r>
                <a:rPr lang="en-US" sz="1000" dirty="0"/>
                <a:t>8</a:t>
              </a:r>
            </a:p>
          </p:txBody>
        </p:sp>
        <p:sp>
          <p:nvSpPr>
            <p:cNvPr id="48" name="TextBox 47"/>
            <p:cNvSpPr txBox="1"/>
            <p:nvPr/>
          </p:nvSpPr>
          <p:spPr>
            <a:xfrm>
              <a:off x="3259651" y="2085975"/>
              <a:ext cx="248786" cy="246221"/>
            </a:xfrm>
            <a:prstGeom prst="rect">
              <a:avLst/>
            </a:prstGeom>
            <a:noFill/>
          </p:spPr>
          <p:txBody>
            <a:bodyPr wrap="none" rtlCol="0">
              <a:spAutoFit/>
            </a:bodyPr>
            <a:lstStyle/>
            <a:p>
              <a:r>
                <a:rPr lang="en-US" sz="1000" dirty="0"/>
                <a:t>3</a:t>
              </a:r>
            </a:p>
          </p:txBody>
        </p:sp>
        <p:sp>
          <p:nvSpPr>
            <p:cNvPr id="50" name="TextBox 49"/>
            <p:cNvSpPr txBox="1"/>
            <p:nvPr/>
          </p:nvSpPr>
          <p:spPr>
            <a:xfrm>
              <a:off x="4595003" y="2204864"/>
              <a:ext cx="312906" cy="246221"/>
            </a:xfrm>
            <a:prstGeom prst="rect">
              <a:avLst/>
            </a:prstGeom>
            <a:noFill/>
          </p:spPr>
          <p:txBody>
            <a:bodyPr wrap="none" rtlCol="0">
              <a:spAutoFit/>
            </a:bodyPr>
            <a:lstStyle/>
            <a:p>
              <a:r>
                <a:rPr lang="en-US" sz="1000" dirty="0"/>
                <a:t>14</a:t>
              </a:r>
            </a:p>
          </p:txBody>
        </p:sp>
        <p:sp>
          <p:nvSpPr>
            <p:cNvPr id="51" name="TextBox 50"/>
            <p:cNvSpPr txBox="1"/>
            <p:nvPr/>
          </p:nvSpPr>
          <p:spPr>
            <a:xfrm>
              <a:off x="4110131" y="2609607"/>
              <a:ext cx="312906" cy="246221"/>
            </a:xfrm>
            <a:prstGeom prst="rect">
              <a:avLst/>
            </a:prstGeom>
            <a:noFill/>
          </p:spPr>
          <p:txBody>
            <a:bodyPr wrap="none" rtlCol="0">
              <a:spAutoFit/>
            </a:bodyPr>
            <a:lstStyle/>
            <a:p>
              <a:r>
                <a:rPr lang="en-US" sz="1000" dirty="0"/>
                <a:t>18</a:t>
              </a:r>
            </a:p>
          </p:txBody>
        </p:sp>
        <p:sp>
          <p:nvSpPr>
            <p:cNvPr id="52" name="TextBox 51"/>
            <p:cNvSpPr txBox="1"/>
            <p:nvPr/>
          </p:nvSpPr>
          <p:spPr>
            <a:xfrm>
              <a:off x="3785229" y="2765425"/>
              <a:ext cx="324901" cy="246221"/>
            </a:xfrm>
            <a:prstGeom prst="rect">
              <a:avLst/>
            </a:prstGeom>
            <a:noFill/>
          </p:spPr>
          <p:txBody>
            <a:bodyPr wrap="square" rtlCol="0">
              <a:spAutoFit/>
            </a:bodyPr>
            <a:lstStyle/>
            <a:p>
              <a:r>
                <a:rPr lang="en-US" sz="1000" dirty="0"/>
                <a:t>17</a:t>
              </a:r>
            </a:p>
          </p:txBody>
        </p:sp>
        <p:sp>
          <p:nvSpPr>
            <p:cNvPr id="53" name="TextBox 52"/>
            <p:cNvSpPr txBox="1"/>
            <p:nvPr/>
          </p:nvSpPr>
          <p:spPr>
            <a:xfrm>
              <a:off x="4389531" y="2795503"/>
              <a:ext cx="312906" cy="246221"/>
            </a:xfrm>
            <a:prstGeom prst="rect">
              <a:avLst/>
            </a:prstGeom>
            <a:noFill/>
          </p:spPr>
          <p:txBody>
            <a:bodyPr wrap="none" rtlCol="0">
              <a:spAutoFit/>
            </a:bodyPr>
            <a:lstStyle/>
            <a:p>
              <a:r>
                <a:rPr lang="en-US" sz="1000" dirty="0"/>
                <a:t>16</a:t>
              </a:r>
            </a:p>
          </p:txBody>
        </p:sp>
        <p:sp>
          <p:nvSpPr>
            <p:cNvPr id="54" name="TextBox 53"/>
            <p:cNvSpPr txBox="1"/>
            <p:nvPr/>
          </p:nvSpPr>
          <p:spPr>
            <a:xfrm>
              <a:off x="4139952" y="2145026"/>
              <a:ext cx="312906" cy="246221"/>
            </a:xfrm>
            <a:prstGeom prst="rect">
              <a:avLst/>
            </a:prstGeom>
            <a:noFill/>
          </p:spPr>
          <p:txBody>
            <a:bodyPr wrap="none" rtlCol="0">
              <a:spAutoFit/>
            </a:bodyPr>
            <a:lstStyle/>
            <a:p>
              <a:r>
                <a:rPr lang="en-US" sz="1000" dirty="0"/>
                <a:t>15</a:t>
              </a:r>
            </a:p>
          </p:txBody>
        </p:sp>
        <p:sp>
          <p:nvSpPr>
            <p:cNvPr id="55" name="TextBox 54"/>
            <p:cNvSpPr txBox="1"/>
            <p:nvPr/>
          </p:nvSpPr>
          <p:spPr>
            <a:xfrm>
              <a:off x="4187086" y="2426171"/>
              <a:ext cx="312906" cy="246221"/>
            </a:xfrm>
            <a:prstGeom prst="rect">
              <a:avLst/>
            </a:prstGeom>
            <a:noFill/>
          </p:spPr>
          <p:txBody>
            <a:bodyPr wrap="none" rtlCol="0">
              <a:spAutoFit/>
            </a:bodyPr>
            <a:lstStyle/>
            <a:p>
              <a:r>
                <a:rPr lang="en-US" sz="1000" dirty="0"/>
                <a:t>19</a:t>
              </a:r>
            </a:p>
          </p:txBody>
        </p:sp>
        <p:sp>
          <p:nvSpPr>
            <p:cNvPr id="56" name="TextBox 55"/>
            <p:cNvSpPr txBox="1"/>
            <p:nvPr/>
          </p:nvSpPr>
          <p:spPr>
            <a:xfrm>
              <a:off x="4979174" y="2852936"/>
              <a:ext cx="312906" cy="246221"/>
            </a:xfrm>
            <a:prstGeom prst="rect">
              <a:avLst/>
            </a:prstGeom>
            <a:noFill/>
          </p:spPr>
          <p:txBody>
            <a:bodyPr wrap="none" rtlCol="0">
              <a:spAutoFit/>
            </a:bodyPr>
            <a:lstStyle/>
            <a:p>
              <a:r>
                <a:rPr lang="en-US" sz="1000" dirty="0"/>
                <a:t>21</a:t>
              </a:r>
            </a:p>
          </p:txBody>
        </p:sp>
        <p:sp>
          <p:nvSpPr>
            <p:cNvPr id="57" name="TextBox 56"/>
            <p:cNvSpPr txBox="1"/>
            <p:nvPr/>
          </p:nvSpPr>
          <p:spPr>
            <a:xfrm>
              <a:off x="4961661" y="1706404"/>
              <a:ext cx="312906" cy="246221"/>
            </a:xfrm>
            <a:prstGeom prst="rect">
              <a:avLst/>
            </a:prstGeom>
            <a:noFill/>
          </p:spPr>
          <p:txBody>
            <a:bodyPr wrap="none" rtlCol="0">
              <a:spAutoFit/>
            </a:bodyPr>
            <a:lstStyle/>
            <a:p>
              <a:r>
                <a:rPr lang="en-US" sz="1000" dirty="0"/>
                <a:t>13</a:t>
              </a:r>
            </a:p>
          </p:txBody>
        </p:sp>
        <p:sp>
          <p:nvSpPr>
            <p:cNvPr id="58" name="TextBox 57"/>
            <p:cNvSpPr txBox="1"/>
            <p:nvPr/>
          </p:nvSpPr>
          <p:spPr>
            <a:xfrm>
              <a:off x="5126341" y="2072318"/>
              <a:ext cx="312906" cy="246221"/>
            </a:xfrm>
            <a:prstGeom prst="rect">
              <a:avLst/>
            </a:prstGeom>
            <a:noFill/>
          </p:spPr>
          <p:txBody>
            <a:bodyPr wrap="none" rtlCol="0">
              <a:spAutoFit/>
            </a:bodyPr>
            <a:lstStyle/>
            <a:p>
              <a:r>
                <a:rPr lang="en-US" sz="1000" dirty="0"/>
                <a:t>20</a:t>
              </a:r>
            </a:p>
          </p:txBody>
        </p:sp>
        <p:sp>
          <p:nvSpPr>
            <p:cNvPr id="59" name="TextBox 58"/>
            <p:cNvSpPr txBox="1"/>
            <p:nvPr/>
          </p:nvSpPr>
          <p:spPr>
            <a:xfrm>
              <a:off x="6300192" y="2132856"/>
              <a:ext cx="248786" cy="246221"/>
            </a:xfrm>
            <a:prstGeom prst="rect">
              <a:avLst/>
            </a:prstGeom>
            <a:noFill/>
          </p:spPr>
          <p:txBody>
            <a:bodyPr wrap="none" rtlCol="0">
              <a:spAutoFit/>
            </a:bodyPr>
            <a:lstStyle/>
            <a:p>
              <a:r>
                <a:rPr lang="en-US" sz="1000" dirty="0"/>
                <a:t>9</a:t>
              </a:r>
            </a:p>
          </p:txBody>
        </p:sp>
        <p:sp>
          <p:nvSpPr>
            <p:cNvPr id="60" name="TextBox 59"/>
            <p:cNvSpPr txBox="1"/>
            <p:nvPr/>
          </p:nvSpPr>
          <p:spPr>
            <a:xfrm>
              <a:off x="5489217" y="1800697"/>
              <a:ext cx="308210" cy="246221"/>
            </a:xfrm>
            <a:prstGeom prst="rect">
              <a:avLst/>
            </a:prstGeom>
            <a:noFill/>
          </p:spPr>
          <p:txBody>
            <a:bodyPr wrap="none" rtlCol="0">
              <a:spAutoFit/>
            </a:bodyPr>
            <a:lstStyle/>
            <a:p>
              <a:r>
                <a:rPr lang="en-US" sz="1000" dirty="0"/>
                <a:t>11</a:t>
              </a:r>
            </a:p>
          </p:txBody>
        </p:sp>
        <p:sp>
          <p:nvSpPr>
            <p:cNvPr id="61" name="TextBox 60"/>
            <p:cNvSpPr txBox="1"/>
            <p:nvPr/>
          </p:nvSpPr>
          <p:spPr>
            <a:xfrm>
              <a:off x="6259248" y="2654939"/>
              <a:ext cx="312906" cy="246221"/>
            </a:xfrm>
            <a:prstGeom prst="rect">
              <a:avLst/>
            </a:prstGeom>
            <a:noFill/>
          </p:spPr>
          <p:txBody>
            <a:bodyPr wrap="none" rtlCol="0">
              <a:spAutoFit/>
            </a:bodyPr>
            <a:lstStyle/>
            <a:p>
              <a:r>
                <a:rPr lang="en-US" sz="1000" dirty="0"/>
                <a:t>10</a:t>
              </a:r>
            </a:p>
          </p:txBody>
        </p:sp>
        <p:sp>
          <p:nvSpPr>
            <p:cNvPr id="62" name="TextBox 61"/>
            <p:cNvSpPr txBox="1"/>
            <p:nvPr/>
          </p:nvSpPr>
          <p:spPr>
            <a:xfrm>
              <a:off x="5489217" y="3032124"/>
              <a:ext cx="312906" cy="246221"/>
            </a:xfrm>
            <a:prstGeom prst="rect">
              <a:avLst/>
            </a:prstGeom>
            <a:noFill/>
          </p:spPr>
          <p:txBody>
            <a:bodyPr wrap="none" rtlCol="0">
              <a:spAutoFit/>
            </a:bodyPr>
            <a:lstStyle/>
            <a:p>
              <a:r>
                <a:rPr lang="en-US" sz="1000" dirty="0"/>
                <a:t>12</a:t>
              </a:r>
            </a:p>
          </p:txBody>
        </p:sp>
        <p:sp>
          <p:nvSpPr>
            <p:cNvPr id="63" name="TextBox 62"/>
            <p:cNvSpPr txBox="1"/>
            <p:nvPr/>
          </p:nvSpPr>
          <p:spPr>
            <a:xfrm>
              <a:off x="3111710" y="2775664"/>
              <a:ext cx="248786" cy="246221"/>
            </a:xfrm>
            <a:prstGeom prst="rect">
              <a:avLst/>
            </a:prstGeom>
            <a:noFill/>
          </p:spPr>
          <p:txBody>
            <a:bodyPr wrap="none" rtlCol="0">
              <a:spAutoFit/>
            </a:bodyPr>
            <a:lstStyle/>
            <a:p>
              <a:r>
                <a:rPr lang="en-US" sz="1000" dirty="0"/>
                <a:t>4</a:t>
              </a:r>
            </a:p>
          </p:txBody>
        </p:sp>
        <p:sp>
          <p:nvSpPr>
            <p:cNvPr id="64" name="TextBox 63"/>
            <p:cNvSpPr txBox="1"/>
            <p:nvPr/>
          </p:nvSpPr>
          <p:spPr>
            <a:xfrm>
              <a:off x="3536444" y="2163604"/>
              <a:ext cx="248786" cy="246221"/>
            </a:xfrm>
            <a:prstGeom prst="rect">
              <a:avLst/>
            </a:prstGeom>
            <a:noFill/>
          </p:spPr>
          <p:txBody>
            <a:bodyPr wrap="none" rtlCol="0">
              <a:spAutoFit/>
            </a:bodyPr>
            <a:lstStyle/>
            <a:p>
              <a:r>
                <a:rPr lang="en-US" sz="1000" dirty="0"/>
                <a:t>7</a:t>
              </a:r>
            </a:p>
          </p:txBody>
        </p:sp>
        <p:sp>
          <p:nvSpPr>
            <p:cNvPr id="76" name="TextBox 75"/>
            <p:cNvSpPr txBox="1"/>
            <p:nvPr/>
          </p:nvSpPr>
          <p:spPr>
            <a:xfrm>
              <a:off x="2983579" y="1819275"/>
              <a:ext cx="364285" cy="246221"/>
            </a:xfrm>
            <a:prstGeom prst="rect">
              <a:avLst/>
            </a:prstGeom>
            <a:noFill/>
          </p:spPr>
          <p:txBody>
            <a:bodyPr wrap="square" rtlCol="0">
              <a:spAutoFit/>
            </a:bodyPr>
            <a:lstStyle/>
            <a:p>
              <a:r>
                <a:rPr lang="en-US" sz="1000" dirty="0"/>
                <a:t>22</a:t>
              </a:r>
            </a:p>
          </p:txBody>
        </p:sp>
      </p:grpSp>
    </p:spTree>
    <p:extLst>
      <p:ext uri="{BB962C8B-B14F-4D97-AF65-F5344CB8AC3E}">
        <p14:creationId xmlns:p14="http://schemas.microsoft.com/office/powerpoint/2010/main" val="83252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635000" y="6076776"/>
            <a:ext cx="7823200" cy="279400"/>
          </a:xfrm>
        </p:spPr>
        <p:txBody>
          <a:bodyPr/>
          <a:lstStyle/>
          <a:p>
            <a:endParaRPr lang="en-US"/>
          </a:p>
        </p:txBody>
      </p:sp>
      <p:graphicFrame>
        <p:nvGraphicFramePr>
          <p:cNvPr id="11" name="Object 10"/>
          <p:cNvGraphicFramePr>
            <a:graphicFrameLocks noChangeAspect="1"/>
          </p:cNvGraphicFramePr>
          <p:nvPr/>
        </p:nvGraphicFramePr>
        <p:xfrm>
          <a:off x="438150" y="636984"/>
          <a:ext cx="8267700" cy="6248400"/>
        </p:xfrm>
        <a:graphic>
          <a:graphicData uri="http://schemas.openxmlformats.org/presentationml/2006/ole">
            <mc:AlternateContent xmlns:mc="http://schemas.openxmlformats.org/markup-compatibility/2006">
              <mc:Choice xmlns:v="urn:schemas-microsoft-com:vml" Requires="v">
                <p:oleObj name="Document" r:id="rId2" imgW="8267700" imgH="6248400" progId="Word.Document.12">
                  <p:embed/>
                </p:oleObj>
              </mc:Choice>
              <mc:Fallback>
                <p:oleObj name="Document" r:id="rId2" imgW="8267700" imgH="6248400" progId="Word.Document.12">
                  <p:embed/>
                  <p:pic>
                    <p:nvPicPr>
                      <p:cNvPr id="11" name="Object 10"/>
                      <p:cNvPicPr/>
                      <p:nvPr/>
                    </p:nvPicPr>
                    <p:blipFill>
                      <a:blip r:embed="rId3"/>
                      <a:stretch>
                        <a:fillRect/>
                      </a:stretch>
                    </p:blipFill>
                    <p:spPr>
                      <a:xfrm>
                        <a:off x="438150" y="636984"/>
                        <a:ext cx="8267700" cy="6248400"/>
                      </a:xfrm>
                      <a:prstGeom prst="rect">
                        <a:avLst/>
                      </a:prstGeom>
                    </p:spPr>
                  </p:pic>
                </p:oleObj>
              </mc:Fallback>
            </mc:AlternateContent>
          </a:graphicData>
        </a:graphic>
      </p:graphicFrame>
    </p:spTree>
    <p:extLst>
      <p:ext uri="{BB962C8B-B14F-4D97-AF65-F5344CB8AC3E}">
        <p14:creationId xmlns:p14="http://schemas.microsoft.com/office/powerpoint/2010/main" val="26205880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803" y="764704"/>
            <a:ext cx="7772400" cy="1143000"/>
          </a:xfrm>
        </p:spPr>
        <p:txBody>
          <a:bodyPr/>
          <a:lstStyle/>
          <a:p>
            <a:r>
              <a:rPr lang="en-US" dirty="0"/>
              <a:t>A packet is sent with </a:t>
            </a:r>
            <a:br>
              <a:rPr lang="en-US" dirty="0"/>
            </a:br>
            <a:r>
              <a:rPr lang="en-US" dirty="0"/>
              <a:t>destination address </a:t>
            </a:r>
            <a:r>
              <a:rPr lang="en-US" sz="3200" dirty="0"/>
              <a:t>9 from A</a:t>
            </a:r>
          </a:p>
        </p:txBody>
      </p:sp>
      <p:sp>
        <p:nvSpPr>
          <p:cNvPr id="3" name="Content Placeholder 2"/>
          <p:cNvSpPr>
            <a:spLocks noGrp="1"/>
          </p:cNvSpPr>
          <p:nvPr>
            <p:ph idx="1"/>
          </p:nvPr>
        </p:nvSpPr>
        <p:spPr>
          <a:xfrm>
            <a:off x="495300" y="4168304"/>
            <a:ext cx="8089900" cy="2489200"/>
          </a:xfrm>
        </p:spPr>
        <p:txBody>
          <a:bodyPr/>
          <a:lstStyle/>
          <a:p>
            <a:r>
              <a:rPr lang="en-US" sz="1800" dirty="0"/>
              <a:t>A consults its Forwarding Table and sends it on outgoing address 1, next hop 22.</a:t>
            </a:r>
          </a:p>
          <a:p>
            <a:r>
              <a:rPr lang="en-US" sz="1800" dirty="0"/>
              <a:t>B consults its FT and sends it on outgoing address 7, next hop 15.</a:t>
            </a:r>
          </a:p>
          <a:p>
            <a:r>
              <a:rPr lang="en-US" sz="1800" dirty="0"/>
              <a:t>D consults its FT and sends it on outgoing address 14, next hop 20.</a:t>
            </a:r>
          </a:p>
          <a:p>
            <a:r>
              <a:rPr lang="en-US" sz="1800" dirty="0"/>
              <a:t>F consults its FT and sends it on outgoing address 11, next hop 9.</a:t>
            </a:r>
          </a:p>
          <a:p>
            <a:r>
              <a:rPr lang="en-US" sz="1800" dirty="0"/>
              <a:t>Now another packet is sent from A to address 9. Just after it leaves A, the interface between F and H goes down.</a:t>
            </a:r>
          </a:p>
        </p:txBody>
      </p:sp>
      <p:grpSp>
        <p:nvGrpSpPr>
          <p:cNvPr id="41" name="Group 40"/>
          <p:cNvGrpSpPr/>
          <p:nvPr/>
        </p:nvGrpSpPr>
        <p:grpSpPr>
          <a:xfrm>
            <a:off x="2555517" y="2380779"/>
            <a:ext cx="4076700" cy="1416050"/>
            <a:chOff x="1778000" y="2527300"/>
            <a:chExt cx="4076700" cy="1416050"/>
          </a:xfrm>
        </p:grpSpPr>
        <p:sp>
          <p:nvSpPr>
            <p:cNvPr id="14" name="Oval 13"/>
            <p:cNvSpPr/>
            <p:nvPr/>
          </p:nvSpPr>
          <p:spPr bwMode="auto">
            <a:xfrm>
              <a:off x="4419600" y="36766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G</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7" name="Oval 6"/>
            <p:cNvSpPr/>
            <p:nvPr/>
          </p:nvSpPr>
          <p:spPr bwMode="auto">
            <a:xfrm>
              <a:off x="1778000" y="29337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A</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9" name="Oval 8"/>
            <p:cNvSpPr/>
            <p:nvPr/>
          </p:nvSpPr>
          <p:spPr bwMode="auto">
            <a:xfrm>
              <a:off x="25146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B</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0" name="Oval 9"/>
            <p:cNvSpPr/>
            <p:nvPr/>
          </p:nvSpPr>
          <p:spPr bwMode="auto">
            <a:xfrm>
              <a:off x="2514600" y="3473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C</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1" name="Oval 10"/>
            <p:cNvSpPr/>
            <p:nvPr/>
          </p:nvSpPr>
          <p:spPr bwMode="auto">
            <a:xfrm>
              <a:off x="3263900" y="3543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E</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2" name="Oval 11"/>
            <p:cNvSpPr/>
            <p:nvPr/>
          </p:nvSpPr>
          <p:spPr bwMode="auto">
            <a:xfrm>
              <a:off x="3581400" y="2965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D</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3" name="Oval 12"/>
            <p:cNvSpPr/>
            <p:nvPr/>
          </p:nvSpPr>
          <p:spPr bwMode="auto">
            <a:xfrm>
              <a:off x="44323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F</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5" name="Oval 14"/>
            <p:cNvSpPr/>
            <p:nvPr/>
          </p:nvSpPr>
          <p:spPr bwMode="auto">
            <a:xfrm>
              <a:off x="5575300" y="30670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H</a:t>
              </a:r>
              <a:endParaRPr kumimoji="0" lang="en-US" sz="1000" b="0" i="0" u="none" strike="noStrike" cap="none" normalizeH="0" baseline="0" dirty="0">
                <a:ln>
                  <a:noFill/>
                </a:ln>
                <a:solidFill>
                  <a:srgbClr val="000000"/>
                </a:solidFill>
                <a:effectLst/>
                <a:latin typeface="Times" charset="0"/>
                <a:ea typeface="ＭＳ Ｐゴシック" charset="0"/>
              </a:endParaRPr>
            </a:p>
          </p:txBody>
        </p:sp>
        <p:cxnSp>
          <p:nvCxnSpPr>
            <p:cNvPr id="17" name="Straight Connector 16"/>
            <p:cNvCxnSpPr>
              <a:stCxn id="7" idx="7"/>
              <a:endCxn id="9" idx="3"/>
            </p:cNvCxnSpPr>
            <p:nvPr/>
          </p:nvCxnSpPr>
          <p:spPr bwMode="auto">
            <a:xfrm flipV="1">
              <a:off x="2016483" y="2754943"/>
              <a:ext cx="539034" cy="21781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a:stCxn id="7" idx="5"/>
              <a:endCxn id="10" idx="1"/>
            </p:cNvCxnSpPr>
            <p:nvPr/>
          </p:nvCxnSpPr>
          <p:spPr bwMode="auto">
            <a:xfrm>
              <a:off x="2016483" y="3161343"/>
              <a:ext cx="539034" cy="3511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p:cNvCxnSpPr>
              <a:stCxn id="9" idx="6"/>
              <a:endCxn id="13" idx="2"/>
            </p:cNvCxnSpPr>
            <p:nvPr/>
          </p:nvCxnSpPr>
          <p:spPr bwMode="auto">
            <a:xfrm>
              <a:off x="2794000" y="2660650"/>
              <a:ext cx="1638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9" idx="4"/>
              <a:endCxn id="12" idx="2"/>
            </p:cNvCxnSpPr>
            <p:nvPr/>
          </p:nvCxnSpPr>
          <p:spPr bwMode="auto">
            <a:xfrm>
              <a:off x="2654300" y="2794000"/>
              <a:ext cx="9271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a:stCxn id="9" idx="4"/>
              <a:endCxn id="10" idx="0"/>
            </p:cNvCxnSpPr>
            <p:nvPr/>
          </p:nvCxnSpPr>
          <p:spPr bwMode="auto">
            <a:xfrm>
              <a:off x="2654300" y="2794000"/>
              <a:ext cx="0" cy="6794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0" idx="6"/>
              <a:endCxn id="11" idx="2"/>
            </p:cNvCxnSpPr>
            <p:nvPr/>
          </p:nvCxnSpPr>
          <p:spPr bwMode="auto">
            <a:xfrm>
              <a:off x="2794000" y="3606800"/>
              <a:ext cx="469900" cy="698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Connector 30"/>
            <p:cNvCxnSpPr>
              <a:stCxn id="12" idx="4"/>
              <a:endCxn id="11" idx="7"/>
            </p:cNvCxnSpPr>
            <p:nvPr/>
          </p:nvCxnSpPr>
          <p:spPr bwMode="auto">
            <a:xfrm flipH="1">
              <a:off x="3502383" y="3232150"/>
              <a:ext cx="218717" cy="3502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Connector 32"/>
            <p:cNvCxnSpPr>
              <a:stCxn id="11" idx="6"/>
              <a:endCxn id="14" idx="2"/>
            </p:cNvCxnSpPr>
            <p:nvPr/>
          </p:nvCxnSpPr>
          <p:spPr bwMode="auto">
            <a:xfrm>
              <a:off x="3543300" y="3676650"/>
              <a:ext cx="876300" cy="1333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5" name="Straight Connector 34"/>
            <p:cNvCxnSpPr>
              <a:stCxn id="12" idx="7"/>
              <a:endCxn id="13" idx="3"/>
            </p:cNvCxnSpPr>
            <p:nvPr/>
          </p:nvCxnSpPr>
          <p:spPr bwMode="auto">
            <a:xfrm flipV="1">
              <a:off x="3819883" y="2754943"/>
              <a:ext cx="653334" cy="2495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 name="Straight Connector 36"/>
            <p:cNvCxnSpPr>
              <a:stCxn id="13" idx="6"/>
              <a:endCxn id="15" idx="1"/>
            </p:cNvCxnSpPr>
            <p:nvPr/>
          </p:nvCxnSpPr>
          <p:spPr bwMode="auto">
            <a:xfrm>
              <a:off x="4711700" y="2660650"/>
              <a:ext cx="904517" cy="44545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Connector 38"/>
            <p:cNvCxnSpPr>
              <a:stCxn id="14" idx="6"/>
              <a:endCxn id="15" idx="3"/>
            </p:cNvCxnSpPr>
            <p:nvPr/>
          </p:nvCxnSpPr>
          <p:spPr bwMode="auto">
            <a:xfrm flipV="1">
              <a:off x="4699000" y="3294693"/>
              <a:ext cx="917217" cy="5153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65" name="Group 64"/>
          <p:cNvGrpSpPr/>
          <p:nvPr/>
        </p:nvGrpSpPr>
        <p:grpSpPr>
          <a:xfrm>
            <a:off x="2700641" y="2267908"/>
            <a:ext cx="3871513" cy="1571941"/>
            <a:chOff x="2700641" y="1706404"/>
            <a:chExt cx="3871513" cy="1571941"/>
          </a:xfrm>
        </p:grpSpPr>
        <p:sp>
          <p:nvSpPr>
            <p:cNvPr id="42" name="TextBox 41"/>
            <p:cNvSpPr txBox="1"/>
            <p:nvPr/>
          </p:nvSpPr>
          <p:spPr>
            <a:xfrm>
              <a:off x="2811046" y="2189227"/>
              <a:ext cx="248786" cy="246221"/>
            </a:xfrm>
            <a:prstGeom prst="rect">
              <a:avLst/>
            </a:prstGeom>
            <a:noFill/>
          </p:spPr>
          <p:txBody>
            <a:bodyPr wrap="none" rtlCol="0">
              <a:spAutoFit/>
            </a:bodyPr>
            <a:lstStyle/>
            <a:p>
              <a:r>
                <a:rPr lang="en-US" sz="1000" dirty="0"/>
                <a:t>1</a:t>
              </a:r>
            </a:p>
          </p:txBody>
        </p:sp>
        <p:sp>
          <p:nvSpPr>
            <p:cNvPr id="43" name="TextBox 42"/>
            <p:cNvSpPr txBox="1"/>
            <p:nvPr/>
          </p:nvSpPr>
          <p:spPr>
            <a:xfrm>
              <a:off x="2700641" y="2463557"/>
              <a:ext cx="248786" cy="246221"/>
            </a:xfrm>
            <a:prstGeom prst="rect">
              <a:avLst/>
            </a:prstGeom>
            <a:noFill/>
          </p:spPr>
          <p:txBody>
            <a:bodyPr wrap="none" rtlCol="0">
              <a:spAutoFit/>
            </a:bodyPr>
            <a:lstStyle/>
            <a:p>
              <a:r>
                <a:rPr lang="en-US" sz="1000" dirty="0"/>
                <a:t>2</a:t>
              </a:r>
            </a:p>
          </p:txBody>
        </p:sp>
        <p:sp>
          <p:nvSpPr>
            <p:cNvPr id="44" name="TextBox 43"/>
            <p:cNvSpPr txBox="1"/>
            <p:nvPr/>
          </p:nvSpPr>
          <p:spPr>
            <a:xfrm>
              <a:off x="3457762" y="2549282"/>
              <a:ext cx="248786" cy="246221"/>
            </a:xfrm>
            <a:prstGeom prst="rect">
              <a:avLst/>
            </a:prstGeom>
            <a:noFill/>
          </p:spPr>
          <p:txBody>
            <a:bodyPr wrap="none" rtlCol="0">
              <a:spAutoFit/>
            </a:bodyPr>
            <a:lstStyle/>
            <a:p>
              <a:r>
                <a:rPr lang="en-US" sz="1000" dirty="0"/>
                <a:t>6</a:t>
              </a:r>
            </a:p>
          </p:txBody>
        </p:sp>
        <p:sp>
          <p:nvSpPr>
            <p:cNvPr id="46" name="TextBox 45"/>
            <p:cNvSpPr txBox="1"/>
            <p:nvPr/>
          </p:nvSpPr>
          <p:spPr>
            <a:xfrm>
              <a:off x="3571517" y="2909014"/>
              <a:ext cx="261610" cy="246221"/>
            </a:xfrm>
            <a:prstGeom prst="rect">
              <a:avLst/>
            </a:prstGeom>
            <a:noFill/>
          </p:spPr>
          <p:txBody>
            <a:bodyPr wrap="none" rtlCol="0">
              <a:spAutoFit/>
            </a:bodyPr>
            <a:lstStyle/>
            <a:p>
              <a:r>
                <a:rPr lang="en-US" sz="1000" dirty="0"/>
                <a:t>5</a:t>
              </a:r>
            </a:p>
          </p:txBody>
        </p:sp>
        <p:sp>
          <p:nvSpPr>
            <p:cNvPr id="47" name="TextBox 46"/>
            <p:cNvSpPr txBox="1"/>
            <p:nvPr/>
          </p:nvSpPr>
          <p:spPr>
            <a:xfrm>
              <a:off x="3571517" y="1752600"/>
              <a:ext cx="248786" cy="246221"/>
            </a:xfrm>
            <a:prstGeom prst="rect">
              <a:avLst/>
            </a:prstGeom>
            <a:noFill/>
          </p:spPr>
          <p:txBody>
            <a:bodyPr wrap="none" rtlCol="0">
              <a:spAutoFit/>
            </a:bodyPr>
            <a:lstStyle/>
            <a:p>
              <a:r>
                <a:rPr lang="en-US" sz="1000" dirty="0"/>
                <a:t>8</a:t>
              </a:r>
            </a:p>
          </p:txBody>
        </p:sp>
        <p:sp>
          <p:nvSpPr>
            <p:cNvPr id="48" name="TextBox 47"/>
            <p:cNvSpPr txBox="1"/>
            <p:nvPr/>
          </p:nvSpPr>
          <p:spPr>
            <a:xfrm>
              <a:off x="3259651" y="2085975"/>
              <a:ext cx="248786" cy="246221"/>
            </a:xfrm>
            <a:prstGeom prst="rect">
              <a:avLst/>
            </a:prstGeom>
            <a:noFill/>
          </p:spPr>
          <p:txBody>
            <a:bodyPr wrap="none" rtlCol="0">
              <a:spAutoFit/>
            </a:bodyPr>
            <a:lstStyle/>
            <a:p>
              <a:r>
                <a:rPr lang="en-US" sz="1000" dirty="0"/>
                <a:t>3</a:t>
              </a:r>
            </a:p>
          </p:txBody>
        </p:sp>
        <p:sp>
          <p:nvSpPr>
            <p:cNvPr id="50" name="TextBox 49"/>
            <p:cNvSpPr txBox="1"/>
            <p:nvPr/>
          </p:nvSpPr>
          <p:spPr>
            <a:xfrm>
              <a:off x="4595003" y="2072318"/>
              <a:ext cx="312906" cy="246221"/>
            </a:xfrm>
            <a:prstGeom prst="rect">
              <a:avLst/>
            </a:prstGeom>
            <a:noFill/>
          </p:spPr>
          <p:txBody>
            <a:bodyPr wrap="none" rtlCol="0">
              <a:spAutoFit/>
            </a:bodyPr>
            <a:lstStyle/>
            <a:p>
              <a:r>
                <a:rPr lang="en-US" sz="1000" dirty="0"/>
                <a:t>14</a:t>
              </a:r>
            </a:p>
          </p:txBody>
        </p:sp>
        <p:sp>
          <p:nvSpPr>
            <p:cNvPr id="51" name="TextBox 50"/>
            <p:cNvSpPr txBox="1"/>
            <p:nvPr/>
          </p:nvSpPr>
          <p:spPr>
            <a:xfrm>
              <a:off x="4110131" y="2609607"/>
              <a:ext cx="312906" cy="246221"/>
            </a:xfrm>
            <a:prstGeom prst="rect">
              <a:avLst/>
            </a:prstGeom>
            <a:noFill/>
          </p:spPr>
          <p:txBody>
            <a:bodyPr wrap="none" rtlCol="0">
              <a:spAutoFit/>
            </a:bodyPr>
            <a:lstStyle/>
            <a:p>
              <a:r>
                <a:rPr lang="en-US" sz="1000" dirty="0"/>
                <a:t>18</a:t>
              </a:r>
            </a:p>
          </p:txBody>
        </p:sp>
        <p:sp>
          <p:nvSpPr>
            <p:cNvPr id="52" name="TextBox 51"/>
            <p:cNvSpPr txBox="1"/>
            <p:nvPr/>
          </p:nvSpPr>
          <p:spPr>
            <a:xfrm>
              <a:off x="3785229" y="2765425"/>
              <a:ext cx="324901" cy="246221"/>
            </a:xfrm>
            <a:prstGeom prst="rect">
              <a:avLst/>
            </a:prstGeom>
            <a:noFill/>
          </p:spPr>
          <p:txBody>
            <a:bodyPr wrap="square" rtlCol="0">
              <a:spAutoFit/>
            </a:bodyPr>
            <a:lstStyle/>
            <a:p>
              <a:r>
                <a:rPr lang="en-US" sz="1000" dirty="0"/>
                <a:t>17</a:t>
              </a:r>
            </a:p>
          </p:txBody>
        </p:sp>
        <p:sp>
          <p:nvSpPr>
            <p:cNvPr id="53" name="TextBox 52"/>
            <p:cNvSpPr txBox="1"/>
            <p:nvPr/>
          </p:nvSpPr>
          <p:spPr>
            <a:xfrm>
              <a:off x="4389531" y="2795503"/>
              <a:ext cx="312906" cy="246221"/>
            </a:xfrm>
            <a:prstGeom prst="rect">
              <a:avLst/>
            </a:prstGeom>
            <a:noFill/>
          </p:spPr>
          <p:txBody>
            <a:bodyPr wrap="none" rtlCol="0">
              <a:spAutoFit/>
            </a:bodyPr>
            <a:lstStyle/>
            <a:p>
              <a:r>
                <a:rPr lang="en-US" sz="1000" dirty="0"/>
                <a:t>16</a:t>
              </a:r>
            </a:p>
          </p:txBody>
        </p:sp>
        <p:sp>
          <p:nvSpPr>
            <p:cNvPr id="54" name="TextBox 53"/>
            <p:cNvSpPr txBox="1"/>
            <p:nvPr/>
          </p:nvSpPr>
          <p:spPr>
            <a:xfrm>
              <a:off x="4196424" y="2145026"/>
              <a:ext cx="312906" cy="246221"/>
            </a:xfrm>
            <a:prstGeom prst="rect">
              <a:avLst/>
            </a:prstGeom>
            <a:noFill/>
          </p:spPr>
          <p:txBody>
            <a:bodyPr wrap="none" rtlCol="0">
              <a:spAutoFit/>
            </a:bodyPr>
            <a:lstStyle/>
            <a:p>
              <a:r>
                <a:rPr lang="en-US" sz="1000" dirty="0"/>
                <a:t>15</a:t>
              </a:r>
            </a:p>
          </p:txBody>
        </p:sp>
        <p:sp>
          <p:nvSpPr>
            <p:cNvPr id="55" name="TextBox 54"/>
            <p:cNvSpPr txBox="1"/>
            <p:nvPr/>
          </p:nvSpPr>
          <p:spPr>
            <a:xfrm>
              <a:off x="4211960" y="2435448"/>
              <a:ext cx="312906" cy="246221"/>
            </a:xfrm>
            <a:prstGeom prst="rect">
              <a:avLst/>
            </a:prstGeom>
            <a:noFill/>
          </p:spPr>
          <p:txBody>
            <a:bodyPr wrap="none" rtlCol="0">
              <a:spAutoFit/>
            </a:bodyPr>
            <a:lstStyle/>
            <a:p>
              <a:r>
                <a:rPr lang="en-US" sz="1000" dirty="0"/>
                <a:t>19</a:t>
              </a:r>
            </a:p>
          </p:txBody>
        </p:sp>
        <p:sp>
          <p:nvSpPr>
            <p:cNvPr id="56" name="TextBox 55"/>
            <p:cNvSpPr txBox="1"/>
            <p:nvPr/>
          </p:nvSpPr>
          <p:spPr>
            <a:xfrm>
              <a:off x="5001948" y="2867496"/>
              <a:ext cx="312906" cy="246221"/>
            </a:xfrm>
            <a:prstGeom prst="rect">
              <a:avLst/>
            </a:prstGeom>
            <a:noFill/>
          </p:spPr>
          <p:txBody>
            <a:bodyPr wrap="none" rtlCol="0">
              <a:spAutoFit/>
            </a:bodyPr>
            <a:lstStyle/>
            <a:p>
              <a:r>
                <a:rPr lang="en-US" sz="1000" dirty="0"/>
                <a:t>21</a:t>
              </a:r>
            </a:p>
          </p:txBody>
        </p:sp>
        <p:sp>
          <p:nvSpPr>
            <p:cNvPr id="57" name="TextBox 56"/>
            <p:cNvSpPr txBox="1"/>
            <p:nvPr/>
          </p:nvSpPr>
          <p:spPr>
            <a:xfrm>
              <a:off x="4961661" y="1706404"/>
              <a:ext cx="312906" cy="246221"/>
            </a:xfrm>
            <a:prstGeom prst="rect">
              <a:avLst/>
            </a:prstGeom>
            <a:noFill/>
          </p:spPr>
          <p:txBody>
            <a:bodyPr wrap="none" rtlCol="0">
              <a:spAutoFit/>
            </a:bodyPr>
            <a:lstStyle/>
            <a:p>
              <a:r>
                <a:rPr lang="en-US" sz="1000" dirty="0"/>
                <a:t>13</a:t>
              </a:r>
            </a:p>
          </p:txBody>
        </p:sp>
        <p:sp>
          <p:nvSpPr>
            <p:cNvPr id="58" name="TextBox 57"/>
            <p:cNvSpPr txBox="1"/>
            <p:nvPr/>
          </p:nvSpPr>
          <p:spPr>
            <a:xfrm>
              <a:off x="5126341" y="2072318"/>
              <a:ext cx="312906" cy="246221"/>
            </a:xfrm>
            <a:prstGeom prst="rect">
              <a:avLst/>
            </a:prstGeom>
            <a:noFill/>
          </p:spPr>
          <p:txBody>
            <a:bodyPr wrap="none" rtlCol="0">
              <a:spAutoFit/>
            </a:bodyPr>
            <a:lstStyle/>
            <a:p>
              <a:r>
                <a:rPr lang="en-US" sz="1000" dirty="0"/>
                <a:t>20</a:t>
              </a:r>
            </a:p>
          </p:txBody>
        </p:sp>
        <p:sp>
          <p:nvSpPr>
            <p:cNvPr id="59" name="TextBox 58"/>
            <p:cNvSpPr txBox="1"/>
            <p:nvPr/>
          </p:nvSpPr>
          <p:spPr>
            <a:xfrm>
              <a:off x="6267430" y="2075408"/>
              <a:ext cx="248786" cy="246221"/>
            </a:xfrm>
            <a:prstGeom prst="rect">
              <a:avLst/>
            </a:prstGeom>
            <a:noFill/>
          </p:spPr>
          <p:txBody>
            <a:bodyPr wrap="none" rtlCol="0">
              <a:spAutoFit/>
            </a:bodyPr>
            <a:lstStyle/>
            <a:p>
              <a:r>
                <a:rPr lang="en-US" sz="1000" dirty="0"/>
                <a:t>9</a:t>
              </a:r>
            </a:p>
          </p:txBody>
        </p:sp>
        <p:sp>
          <p:nvSpPr>
            <p:cNvPr id="60" name="TextBox 59"/>
            <p:cNvSpPr txBox="1"/>
            <p:nvPr/>
          </p:nvSpPr>
          <p:spPr>
            <a:xfrm>
              <a:off x="5489217" y="1800697"/>
              <a:ext cx="308210" cy="246221"/>
            </a:xfrm>
            <a:prstGeom prst="rect">
              <a:avLst/>
            </a:prstGeom>
            <a:noFill/>
          </p:spPr>
          <p:txBody>
            <a:bodyPr wrap="none" rtlCol="0">
              <a:spAutoFit/>
            </a:bodyPr>
            <a:lstStyle/>
            <a:p>
              <a:r>
                <a:rPr lang="en-US" sz="1000" dirty="0"/>
                <a:t>11</a:t>
              </a:r>
            </a:p>
          </p:txBody>
        </p:sp>
        <p:sp>
          <p:nvSpPr>
            <p:cNvPr id="61" name="TextBox 60"/>
            <p:cNvSpPr txBox="1"/>
            <p:nvPr/>
          </p:nvSpPr>
          <p:spPr>
            <a:xfrm>
              <a:off x="6259248" y="2654939"/>
              <a:ext cx="312906" cy="246221"/>
            </a:xfrm>
            <a:prstGeom prst="rect">
              <a:avLst/>
            </a:prstGeom>
            <a:noFill/>
          </p:spPr>
          <p:txBody>
            <a:bodyPr wrap="none" rtlCol="0">
              <a:spAutoFit/>
            </a:bodyPr>
            <a:lstStyle/>
            <a:p>
              <a:r>
                <a:rPr lang="en-US" sz="1000" dirty="0"/>
                <a:t>10</a:t>
              </a:r>
            </a:p>
          </p:txBody>
        </p:sp>
        <p:sp>
          <p:nvSpPr>
            <p:cNvPr id="62" name="TextBox 61"/>
            <p:cNvSpPr txBox="1"/>
            <p:nvPr/>
          </p:nvSpPr>
          <p:spPr>
            <a:xfrm>
              <a:off x="5489217" y="3032124"/>
              <a:ext cx="312906" cy="246221"/>
            </a:xfrm>
            <a:prstGeom prst="rect">
              <a:avLst/>
            </a:prstGeom>
            <a:noFill/>
          </p:spPr>
          <p:txBody>
            <a:bodyPr wrap="none" rtlCol="0">
              <a:spAutoFit/>
            </a:bodyPr>
            <a:lstStyle/>
            <a:p>
              <a:r>
                <a:rPr lang="en-US" sz="1000" dirty="0"/>
                <a:t>12</a:t>
              </a:r>
            </a:p>
          </p:txBody>
        </p:sp>
        <p:sp>
          <p:nvSpPr>
            <p:cNvPr id="63" name="TextBox 62"/>
            <p:cNvSpPr txBox="1"/>
            <p:nvPr/>
          </p:nvSpPr>
          <p:spPr>
            <a:xfrm>
              <a:off x="3111710" y="2775664"/>
              <a:ext cx="248786" cy="246221"/>
            </a:xfrm>
            <a:prstGeom prst="rect">
              <a:avLst/>
            </a:prstGeom>
            <a:noFill/>
          </p:spPr>
          <p:txBody>
            <a:bodyPr wrap="none" rtlCol="0">
              <a:spAutoFit/>
            </a:bodyPr>
            <a:lstStyle/>
            <a:p>
              <a:r>
                <a:rPr lang="en-US" sz="1000" dirty="0"/>
                <a:t>4</a:t>
              </a:r>
            </a:p>
          </p:txBody>
        </p:sp>
        <p:sp>
          <p:nvSpPr>
            <p:cNvPr id="64" name="TextBox 63"/>
            <p:cNvSpPr txBox="1"/>
            <p:nvPr/>
          </p:nvSpPr>
          <p:spPr>
            <a:xfrm>
              <a:off x="3536444" y="2163604"/>
              <a:ext cx="248786" cy="246221"/>
            </a:xfrm>
            <a:prstGeom prst="rect">
              <a:avLst/>
            </a:prstGeom>
            <a:noFill/>
          </p:spPr>
          <p:txBody>
            <a:bodyPr wrap="none" rtlCol="0">
              <a:spAutoFit/>
            </a:bodyPr>
            <a:lstStyle/>
            <a:p>
              <a:r>
                <a:rPr lang="en-US" sz="1000" dirty="0"/>
                <a:t>7</a:t>
              </a:r>
            </a:p>
          </p:txBody>
        </p:sp>
      </p:grpSp>
      <p:cxnSp>
        <p:nvCxnSpPr>
          <p:cNvPr id="67" name="Straight Connector 66"/>
          <p:cNvCxnSpPr>
            <a:stCxn id="7" idx="0"/>
            <a:endCxn id="48" idx="0"/>
          </p:cNvCxnSpPr>
          <p:nvPr/>
        </p:nvCxnSpPr>
        <p:spPr bwMode="auto">
          <a:xfrm flipV="1">
            <a:off x="2695217" y="2587626"/>
            <a:ext cx="688827" cy="1397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0" name="Straight Connector 69"/>
          <p:cNvCxnSpPr>
            <a:stCxn id="48" idx="0"/>
            <a:endCxn id="12" idx="0"/>
          </p:cNvCxnSpPr>
          <p:nvPr/>
        </p:nvCxnSpPr>
        <p:spPr bwMode="auto">
          <a:xfrm>
            <a:off x="3384044" y="2587626"/>
            <a:ext cx="1114573" cy="17145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2" name="Straight Connector 71"/>
          <p:cNvCxnSpPr>
            <a:stCxn id="12" idx="0"/>
            <a:endCxn id="13" idx="2"/>
          </p:cNvCxnSpPr>
          <p:nvPr/>
        </p:nvCxnSpPr>
        <p:spPr bwMode="auto">
          <a:xfrm flipV="1">
            <a:off x="4498617" y="2454276"/>
            <a:ext cx="711200" cy="3048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4" name="Straight Connector 73"/>
          <p:cNvCxnSpPr>
            <a:stCxn id="13" idx="5"/>
            <a:endCxn id="15" idx="1"/>
          </p:cNvCxnSpPr>
          <p:nvPr/>
        </p:nvCxnSpPr>
        <p:spPr bwMode="auto">
          <a:xfrm>
            <a:off x="5448300" y="2548569"/>
            <a:ext cx="945434" cy="351164"/>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6" name="TextBox 75"/>
          <p:cNvSpPr txBox="1"/>
          <p:nvPr/>
        </p:nvSpPr>
        <p:spPr>
          <a:xfrm>
            <a:off x="2983580" y="2380779"/>
            <a:ext cx="364284" cy="246221"/>
          </a:xfrm>
          <a:prstGeom prst="rect">
            <a:avLst/>
          </a:prstGeom>
          <a:noFill/>
        </p:spPr>
        <p:txBody>
          <a:bodyPr wrap="square" rtlCol="0">
            <a:spAutoFit/>
          </a:bodyPr>
          <a:lstStyle/>
          <a:p>
            <a:r>
              <a:rPr lang="en-US" sz="1000" dirty="0"/>
              <a:t>22</a:t>
            </a:r>
          </a:p>
        </p:txBody>
      </p:sp>
    </p:spTree>
    <p:extLst>
      <p:ext uri="{BB962C8B-B14F-4D97-AF65-F5344CB8AC3E}">
        <p14:creationId xmlns:p14="http://schemas.microsoft.com/office/powerpoint/2010/main" val="122198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803" y="630600"/>
            <a:ext cx="7772400" cy="1143000"/>
          </a:xfrm>
        </p:spPr>
        <p:txBody>
          <a:bodyPr/>
          <a:lstStyle/>
          <a:p>
            <a:r>
              <a:rPr lang="en-US" sz="3200" dirty="0"/>
              <a:t>What happens when link F - H fails?</a:t>
            </a:r>
          </a:p>
        </p:txBody>
      </p:sp>
      <p:sp>
        <p:nvSpPr>
          <p:cNvPr id="3" name="Content Placeholder 2"/>
          <p:cNvSpPr>
            <a:spLocks noGrp="1"/>
          </p:cNvSpPr>
          <p:nvPr>
            <p:ph idx="1"/>
          </p:nvPr>
        </p:nvSpPr>
        <p:spPr>
          <a:xfrm>
            <a:off x="685800" y="3606800"/>
            <a:ext cx="7772400" cy="2489200"/>
          </a:xfrm>
        </p:spPr>
        <p:txBody>
          <a:bodyPr/>
          <a:lstStyle/>
          <a:p>
            <a:r>
              <a:rPr lang="en-US" sz="2000" dirty="0"/>
              <a:t>What happens if the link with address 9 goes down?</a:t>
            </a:r>
          </a:p>
          <a:p>
            <a:pPr lvl="1"/>
            <a:r>
              <a:rPr lang="en-US" sz="1600" dirty="0"/>
              <a:t>In a few 10s of </a:t>
            </a:r>
            <a:r>
              <a:rPr lang="en-US" sz="1600" dirty="0" err="1"/>
              <a:t>ms</a:t>
            </a:r>
            <a:r>
              <a:rPr lang="en-US" sz="1600" dirty="0"/>
              <a:t>, a routing update is done, and Addresses 9 and 11 are eliminated from the forwarding table.</a:t>
            </a:r>
          </a:p>
          <a:p>
            <a:pPr lvl="1"/>
            <a:r>
              <a:rPr lang="en-US" sz="1600" dirty="0"/>
              <a:t>After several seconds and many retries, A determines that Address 9 is not responding,</a:t>
            </a:r>
          </a:p>
          <a:p>
            <a:pPr lvl="1"/>
            <a:r>
              <a:rPr lang="en-US" sz="1600" dirty="0"/>
              <a:t>All TCP connections with Address 9 are terminated.</a:t>
            </a:r>
          </a:p>
          <a:p>
            <a:pPr lvl="1"/>
            <a:r>
              <a:rPr lang="en-US" sz="1600" dirty="0"/>
              <a:t>All packets enroute to 9 are lost.</a:t>
            </a:r>
          </a:p>
          <a:p>
            <a:pPr lvl="1"/>
            <a:r>
              <a:rPr lang="en-US" sz="1600" dirty="0"/>
              <a:t>Hopefully, there is a second DNS entry that lists H as also at Address 10.</a:t>
            </a:r>
          </a:p>
          <a:p>
            <a:pPr lvl="1"/>
            <a:r>
              <a:rPr lang="en-US" sz="1600" dirty="0"/>
              <a:t>Connections are re-established using address 10. Several seconds have elapsed.</a:t>
            </a:r>
          </a:p>
          <a:p>
            <a:pPr lvl="1"/>
            <a:endParaRPr lang="en-US" sz="1600" dirty="0"/>
          </a:p>
        </p:txBody>
      </p:sp>
      <p:grpSp>
        <p:nvGrpSpPr>
          <p:cNvPr id="41" name="Group 40"/>
          <p:cNvGrpSpPr/>
          <p:nvPr/>
        </p:nvGrpSpPr>
        <p:grpSpPr>
          <a:xfrm>
            <a:off x="2555517" y="1819275"/>
            <a:ext cx="4076700" cy="1416050"/>
            <a:chOff x="1778000" y="2527300"/>
            <a:chExt cx="4076700" cy="1416050"/>
          </a:xfrm>
        </p:grpSpPr>
        <p:sp>
          <p:nvSpPr>
            <p:cNvPr id="14" name="Oval 13"/>
            <p:cNvSpPr/>
            <p:nvPr/>
          </p:nvSpPr>
          <p:spPr bwMode="auto">
            <a:xfrm>
              <a:off x="4419600" y="36766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G</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7" name="Oval 6"/>
            <p:cNvSpPr/>
            <p:nvPr/>
          </p:nvSpPr>
          <p:spPr bwMode="auto">
            <a:xfrm>
              <a:off x="1778000" y="29337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A</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9" name="Oval 8"/>
            <p:cNvSpPr/>
            <p:nvPr/>
          </p:nvSpPr>
          <p:spPr bwMode="auto">
            <a:xfrm>
              <a:off x="25146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B</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0" name="Oval 9"/>
            <p:cNvSpPr/>
            <p:nvPr/>
          </p:nvSpPr>
          <p:spPr bwMode="auto">
            <a:xfrm>
              <a:off x="2514600" y="3473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C</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1" name="Oval 10"/>
            <p:cNvSpPr/>
            <p:nvPr/>
          </p:nvSpPr>
          <p:spPr bwMode="auto">
            <a:xfrm>
              <a:off x="3263900" y="3543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E</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2" name="Oval 11"/>
            <p:cNvSpPr/>
            <p:nvPr/>
          </p:nvSpPr>
          <p:spPr bwMode="auto">
            <a:xfrm>
              <a:off x="3581400" y="2965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D</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3" name="Oval 12"/>
            <p:cNvSpPr/>
            <p:nvPr/>
          </p:nvSpPr>
          <p:spPr bwMode="auto">
            <a:xfrm>
              <a:off x="44323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F</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5" name="Oval 14"/>
            <p:cNvSpPr/>
            <p:nvPr/>
          </p:nvSpPr>
          <p:spPr bwMode="auto">
            <a:xfrm>
              <a:off x="5575300" y="30670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H</a:t>
              </a:r>
              <a:endParaRPr kumimoji="0" lang="en-US" sz="1000" b="0" i="0" u="none" strike="noStrike" cap="none" normalizeH="0" baseline="0" dirty="0">
                <a:ln>
                  <a:noFill/>
                </a:ln>
                <a:solidFill>
                  <a:srgbClr val="000000"/>
                </a:solidFill>
                <a:effectLst/>
                <a:latin typeface="Times" charset="0"/>
                <a:ea typeface="ＭＳ Ｐゴシック" charset="0"/>
              </a:endParaRPr>
            </a:p>
          </p:txBody>
        </p:sp>
        <p:cxnSp>
          <p:nvCxnSpPr>
            <p:cNvPr id="17" name="Straight Connector 16"/>
            <p:cNvCxnSpPr>
              <a:stCxn id="7" idx="7"/>
              <a:endCxn id="9" idx="3"/>
            </p:cNvCxnSpPr>
            <p:nvPr/>
          </p:nvCxnSpPr>
          <p:spPr bwMode="auto">
            <a:xfrm flipV="1">
              <a:off x="2016483" y="2754943"/>
              <a:ext cx="539034" cy="21781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a:stCxn id="7" idx="5"/>
              <a:endCxn id="10" idx="1"/>
            </p:cNvCxnSpPr>
            <p:nvPr/>
          </p:nvCxnSpPr>
          <p:spPr bwMode="auto">
            <a:xfrm>
              <a:off x="2016483" y="3161343"/>
              <a:ext cx="539034" cy="3511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p:cNvCxnSpPr>
              <a:stCxn id="9" idx="6"/>
              <a:endCxn id="13" idx="2"/>
            </p:cNvCxnSpPr>
            <p:nvPr/>
          </p:nvCxnSpPr>
          <p:spPr bwMode="auto">
            <a:xfrm>
              <a:off x="2794000" y="2660650"/>
              <a:ext cx="1638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9" idx="4"/>
              <a:endCxn id="12" idx="2"/>
            </p:cNvCxnSpPr>
            <p:nvPr/>
          </p:nvCxnSpPr>
          <p:spPr bwMode="auto">
            <a:xfrm>
              <a:off x="2654300" y="2794000"/>
              <a:ext cx="9271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a:stCxn id="9" idx="4"/>
              <a:endCxn id="10" idx="0"/>
            </p:cNvCxnSpPr>
            <p:nvPr/>
          </p:nvCxnSpPr>
          <p:spPr bwMode="auto">
            <a:xfrm>
              <a:off x="2654300" y="2794000"/>
              <a:ext cx="0" cy="6794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0" idx="6"/>
              <a:endCxn id="11" idx="2"/>
            </p:cNvCxnSpPr>
            <p:nvPr/>
          </p:nvCxnSpPr>
          <p:spPr bwMode="auto">
            <a:xfrm>
              <a:off x="2794000" y="3606800"/>
              <a:ext cx="469900" cy="698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Connector 30"/>
            <p:cNvCxnSpPr>
              <a:stCxn id="12" idx="4"/>
              <a:endCxn id="11" idx="7"/>
            </p:cNvCxnSpPr>
            <p:nvPr/>
          </p:nvCxnSpPr>
          <p:spPr bwMode="auto">
            <a:xfrm flipH="1">
              <a:off x="3502383" y="3232150"/>
              <a:ext cx="218717" cy="3502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Connector 32"/>
            <p:cNvCxnSpPr>
              <a:stCxn id="11" idx="6"/>
              <a:endCxn id="14" idx="2"/>
            </p:cNvCxnSpPr>
            <p:nvPr/>
          </p:nvCxnSpPr>
          <p:spPr bwMode="auto">
            <a:xfrm>
              <a:off x="3543300" y="3676650"/>
              <a:ext cx="876300" cy="1333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5" name="Straight Connector 34"/>
            <p:cNvCxnSpPr>
              <a:stCxn id="12" idx="7"/>
              <a:endCxn id="13" idx="3"/>
            </p:cNvCxnSpPr>
            <p:nvPr/>
          </p:nvCxnSpPr>
          <p:spPr bwMode="auto">
            <a:xfrm flipV="1">
              <a:off x="3819883" y="2754943"/>
              <a:ext cx="653334" cy="2495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Connector 38"/>
            <p:cNvCxnSpPr>
              <a:stCxn id="14" idx="6"/>
              <a:endCxn id="15" idx="3"/>
            </p:cNvCxnSpPr>
            <p:nvPr/>
          </p:nvCxnSpPr>
          <p:spPr bwMode="auto">
            <a:xfrm flipV="1">
              <a:off x="4699000" y="3294693"/>
              <a:ext cx="917217" cy="5153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65" name="Group 64"/>
          <p:cNvGrpSpPr/>
          <p:nvPr/>
        </p:nvGrpSpPr>
        <p:grpSpPr>
          <a:xfrm>
            <a:off x="2700641" y="1706404"/>
            <a:ext cx="3871513" cy="1571941"/>
            <a:chOff x="2700641" y="1706404"/>
            <a:chExt cx="3871513" cy="1571941"/>
          </a:xfrm>
        </p:grpSpPr>
        <p:sp>
          <p:nvSpPr>
            <p:cNvPr id="42" name="TextBox 41"/>
            <p:cNvSpPr txBox="1"/>
            <p:nvPr/>
          </p:nvSpPr>
          <p:spPr>
            <a:xfrm>
              <a:off x="2811046" y="2174667"/>
              <a:ext cx="248786" cy="246221"/>
            </a:xfrm>
            <a:prstGeom prst="rect">
              <a:avLst/>
            </a:prstGeom>
            <a:noFill/>
          </p:spPr>
          <p:txBody>
            <a:bodyPr wrap="none" rtlCol="0">
              <a:spAutoFit/>
            </a:bodyPr>
            <a:lstStyle/>
            <a:p>
              <a:r>
                <a:rPr lang="en-US" sz="1000" dirty="0"/>
                <a:t>1</a:t>
              </a:r>
            </a:p>
          </p:txBody>
        </p:sp>
        <p:sp>
          <p:nvSpPr>
            <p:cNvPr id="43" name="TextBox 42"/>
            <p:cNvSpPr txBox="1"/>
            <p:nvPr/>
          </p:nvSpPr>
          <p:spPr>
            <a:xfrm>
              <a:off x="2700641" y="2463557"/>
              <a:ext cx="248786" cy="246221"/>
            </a:xfrm>
            <a:prstGeom prst="rect">
              <a:avLst/>
            </a:prstGeom>
            <a:noFill/>
          </p:spPr>
          <p:txBody>
            <a:bodyPr wrap="none" rtlCol="0">
              <a:spAutoFit/>
            </a:bodyPr>
            <a:lstStyle/>
            <a:p>
              <a:r>
                <a:rPr lang="en-US" sz="1000" dirty="0"/>
                <a:t>2</a:t>
              </a:r>
            </a:p>
          </p:txBody>
        </p:sp>
        <p:sp>
          <p:nvSpPr>
            <p:cNvPr id="44" name="TextBox 43"/>
            <p:cNvSpPr txBox="1"/>
            <p:nvPr/>
          </p:nvSpPr>
          <p:spPr>
            <a:xfrm>
              <a:off x="3457762" y="2549282"/>
              <a:ext cx="248786" cy="246221"/>
            </a:xfrm>
            <a:prstGeom prst="rect">
              <a:avLst/>
            </a:prstGeom>
            <a:noFill/>
          </p:spPr>
          <p:txBody>
            <a:bodyPr wrap="none" rtlCol="0">
              <a:spAutoFit/>
            </a:bodyPr>
            <a:lstStyle/>
            <a:p>
              <a:r>
                <a:rPr lang="en-US" sz="1000" dirty="0"/>
                <a:t>6</a:t>
              </a:r>
            </a:p>
          </p:txBody>
        </p:sp>
        <p:sp>
          <p:nvSpPr>
            <p:cNvPr id="46" name="TextBox 45"/>
            <p:cNvSpPr txBox="1"/>
            <p:nvPr/>
          </p:nvSpPr>
          <p:spPr>
            <a:xfrm>
              <a:off x="3571517" y="2909014"/>
              <a:ext cx="261610" cy="246221"/>
            </a:xfrm>
            <a:prstGeom prst="rect">
              <a:avLst/>
            </a:prstGeom>
            <a:noFill/>
          </p:spPr>
          <p:txBody>
            <a:bodyPr wrap="none" rtlCol="0">
              <a:spAutoFit/>
            </a:bodyPr>
            <a:lstStyle/>
            <a:p>
              <a:r>
                <a:rPr lang="en-US" sz="1000" dirty="0"/>
                <a:t>5</a:t>
              </a:r>
            </a:p>
          </p:txBody>
        </p:sp>
        <p:sp>
          <p:nvSpPr>
            <p:cNvPr id="47" name="TextBox 46"/>
            <p:cNvSpPr txBox="1"/>
            <p:nvPr/>
          </p:nvSpPr>
          <p:spPr>
            <a:xfrm>
              <a:off x="3571517" y="1752600"/>
              <a:ext cx="248786" cy="246221"/>
            </a:xfrm>
            <a:prstGeom prst="rect">
              <a:avLst/>
            </a:prstGeom>
            <a:noFill/>
          </p:spPr>
          <p:txBody>
            <a:bodyPr wrap="none" rtlCol="0">
              <a:spAutoFit/>
            </a:bodyPr>
            <a:lstStyle/>
            <a:p>
              <a:r>
                <a:rPr lang="en-US" sz="1000" dirty="0"/>
                <a:t>8</a:t>
              </a:r>
            </a:p>
          </p:txBody>
        </p:sp>
        <p:sp>
          <p:nvSpPr>
            <p:cNvPr id="48" name="TextBox 47"/>
            <p:cNvSpPr txBox="1"/>
            <p:nvPr/>
          </p:nvSpPr>
          <p:spPr>
            <a:xfrm>
              <a:off x="3259651" y="2085975"/>
              <a:ext cx="248786" cy="246221"/>
            </a:xfrm>
            <a:prstGeom prst="rect">
              <a:avLst/>
            </a:prstGeom>
            <a:noFill/>
          </p:spPr>
          <p:txBody>
            <a:bodyPr wrap="none" rtlCol="0">
              <a:spAutoFit/>
            </a:bodyPr>
            <a:lstStyle/>
            <a:p>
              <a:r>
                <a:rPr lang="en-US" sz="1000" dirty="0"/>
                <a:t>3</a:t>
              </a:r>
            </a:p>
          </p:txBody>
        </p:sp>
        <p:sp>
          <p:nvSpPr>
            <p:cNvPr id="50" name="TextBox 49"/>
            <p:cNvSpPr txBox="1"/>
            <p:nvPr/>
          </p:nvSpPr>
          <p:spPr>
            <a:xfrm>
              <a:off x="4595003" y="2072318"/>
              <a:ext cx="312906" cy="246221"/>
            </a:xfrm>
            <a:prstGeom prst="rect">
              <a:avLst/>
            </a:prstGeom>
            <a:noFill/>
          </p:spPr>
          <p:txBody>
            <a:bodyPr wrap="none" rtlCol="0">
              <a:spAutoFit/>
            </a:bodyPr>
            <a:lstStyle/>
            <a:p>
              <a:r>
                <a:rPr lang="en-US" sz="1000" dirty="0"/>
                <a:t>14</a:t>
              </a:r>
            </a:p>
          </p:txBody>
        </p:sp>
        <p:sp>
          <p:nvSpPr>
            <p:cNvPr id="51" name="TextBox 50"/>
            <p:cNvSpPr txBox="1"/>
            <p:nvPr/>
          </p:nvSpPr>
          <p:spPr>
            <a:xfrm>
              <a:off x="4110131" y="2609607"/>
              <a:ext cx="312906" cy="246221"/>
            </a:xfrm>
            <a:prstGeom prst="rect">
              <a:avLst/>
            </a:prstGeom>
            <a:noFill/>
          </p:spPr>
          <p:txBody>
            <a:bodyPr wrap="none" rtlCol="0">
              <a:spAutoFit/>
            </a:bodyPr>
            <a:lstStyle/>
            <a:p>
              <a:r>
                <a:rPr lang="en-US" sz="1000" dirty="0"/>
                <a:t>18</a:t>
              </a:r>
            </a:p>
          </p:txBody>
        </p:sp>
        <p:sp>
          <p:nvSpPr>
            <p:cNvPr id="52" name="TextBox 51"/>
            <p:cNvSpPr txBox="1"/>
            <p:nvPr/>
          </p:nvSpPr>
          <p:spPr>
            <a:xfrm>
              <a:off x="3785229" y="2765425"/>
              <a:ext cx="324901" cy="246221"/>
            </a:xfrm>
            <a:prstGeom prst="rect">
              <a:avLst/>
            </a:prstGeom>
            <a:noFill/>
          </p:spPr>
          <p:txBody>
            <a:bodyPr wrap="square" rtlCol="0">
              <a:spAutoFit/>
            </a:bodyPr>
            <a:lstStyle/>
            <a:p>
              <a:r>
                <a:rPr lang="en-US" sz="1000" dirty="0"/>
                <a:t>17</a:t>
              </a:r>
            </a:p>
          </p:txBody>
        </p:sp>
        <p:sp>
          <p:nvSpPr>
            <p:cNvPr id="53" name="TextBox 52"/>
            <p:cNvSpPr txBox="1"/>
            <p:nvPr/>
          </p:nvSpPr>
          <p:spPr>
            <a:xfrm>
              <a:off x="4389531" y="2795503"/>
              <a:ext cx="312906" cy="246221"/>
            </a:xfrm>
            <a:prstGeom prst="rect">
              <a:avLst/>
            </a:prstGeom>
            <a:noFill/>
          </p:spPr>
          <p:txBody>
            <a:bodyPr wrap="none" rtlCol="0">
              <a:spAutoFit/>
            </a:bodyPr>
            <a:lstStyle/>
            <a:p>
              <a:r>
                <a:rPr lang="en-US" sz="1000" dirty="0"/>
                <a:t>16</a:t>
              </a:r>
            </a:p>
          </p:txBody>
        </p:sp>
        <p:sp>
          <p:nvSpPr>
            <p:cNvPr id="54" name="TextBox 53"/>
            <p:cNvSpPr txBox="1"/>
            <p:nvPr/>
          </p:nvSpPr>
          <p:spPr>
            <a:xfrm>
              <a:off x="4196424" y="2145026"/>
              <a:ext cx="312906" cy="246221"/>
            </a:xfrm>
            <a:prstGeom prst="rect">
              <a:avLst/>
            </a:prstGeom>
            <a:noFill/>
          </p:spPr>
          <p:txBody>
            <a:bodyPr wrap="none" rtlCol="0">
              <a:spAutoFit/>
            </a:bodyPr>
            <a:lstStyle/>
            <a:p>
              <a:r>
                <a:rPr lang="en-US" sz="1000" dirty="0"/>
                <a:t>15</a:t>
              </a:r>
            </a:p>
          </p:txBody>
        </p:sp>
        <p:sp>
          <p:nvSpPr>
            <p:cNvPr id="55" name="TextBox 54"/>
            <p:cNvSpPr txBox="1"/>
            <p:nvPr/>
          </p:nvSpPr>
          <p:spPr>
            <a:xfrm>
              <a:off x="4187086" y="2462699"/>
              <a:ext cx="312906" cy="246221"/>
            </a:xfrm>
            <a:prstGeom prst="rect">
              <a:avLst/>
            </a:prstGeom>
            <a:noFill/>
          </p:spPr>
          <p:txBody>
            <a:bodyPr wrap="none" rtlCol="0">
              <a:spAutoFit/>
            </a:bodyPr>
            <a:lstStyle/>
            <a:p>
              <a:r>
                <a:rPr lang="en-US" sz="1000" dirty="0"/>
                <a:t>19</a:t>
              </a:r>
            </a:p>
          </p:txBody>
        </p:sp>
        <p:sp>
          <p:nvSpPr>
            <p:cNvPr id="56" name="TextBox 55"/>
            <p:cNvSpPr txBox="1"/>
            <p:nvPr/>
          </p:nvSpPr>
          <p:spPr>
            <a:xfrm>
              <a:off x="4932040" y="2852936"/>
              <a:ext cx="312906" cy="246221"/>
            </a:xfrm>
            <a:prstGeom prst="rect">
              <a:avLst/>
            </a:prstGeom>
            <a:noFill/>
          </p:spPr>
          <p:txBody>
            <a:bodyPr wrap="none" rtlCol="0">
              <a:spAutoFit/>
            </a:bodyPr>
            <a:lstStyle/>
            <a:p>
              <a:r>
                <a:rPr lang="en-US" sz="1000" dirty="0"/>
                <a:t>21</a:t>
              </a:r>
            </a:p>
          </p:txBody>
        </p:sp>
        <p:sp>
          <p:nvSpPr>
            <p:cNvPr id="57" name="TextBox 56"/>
            <p:cNvSpPr txBox="1"/>
            <p:nvPr/>
          </p:nvSpPr>
          <p:spPr>
            <a:xfrm>
              <a:off x="4961661" y="1706404"/>
              <a:ext cx="312906" cy="246221"/>
            </a:xfrm>
            <a:prstGeom prst="rect">
              <a:avLst/>
            </a:prstGeom>
            <a:noFill/>
          </p:spPr>
          <p:txBody>
            <a:bodyPr wrap="none" rtlCol="0">
              <a:spAutoFit/>
            </a:bodyPr>
            <a:lstStyle/>
            <a:p>
              <a:r>
                <a:rPr lang="en-US" sz="1000" dirty="0"/>
                <a:t>13</a:t>
              </a:r>
            </a:p>
          </p:txBody>
        </p:sp>
        <p:sp>
          <p:nvSpPr>
            <p:cNvPr id="58" name="TextBox 57"/>
            <p:cNvSpPr txBox="1"/>
            <p:nvPr/>
          </p:nvSpPr>
          <p:spPr>
            <a:xfrm>
              <a:off x="5126341" y="2072318"/>
              <a:ext cx="312906" cy="246221"/>
            </a:xfrm>
            <a:prstGeom prst="rect">
              <a:avLst/>
            </a:prstGeom>
            <a:noFill/>
          </p:spPr>
          <p:txBody>
            <a:bodyPr wrap="none" rtlCol="0">
              <a:spAutoFit/>
            </a:bodyPr>
            <a:lstStyle/>
            <a:p>
              <a:r>
                <a:rPr lang="en-US" sz="1000" dirty="0"/>
                <a:t>20</a:t>
              </a:r>
            </a:p>
          </p:txBody>
        </p:sp>
        <p:sp>
          <p:nvSpPr>
            <p:cNvPr id="59" name="TextBox 58"/>
            <p:cNvSpPr txBox="1"/>
            <p:nvPr/>
          </p:nvSpPr>
          <p:spPr>
            <a:xfrm>
              <a:off x="6259248" y="2160429"/>
              <a:ext cx="248786" cy="246221"/>
            </a:xfrm>
            <a:prstGeom prst="rect">
              <a:avLst/>
            </a:prstGeom>
            <a:noFill/>
          </p:spPr>
          <p:txBody>
            <a:bodyPr wrap="none" rtlCol="0">
              <a:spAutoFit/>
            </a:bodyPr>
            <a:lstStyle/>
            <a:p>
              <a:r>
                <a:rPr lang="en-US" sz="1000" dirty="0"/>
                <a:t>9</a:t>
              </a:r>
            </a:p>
          </p:txBody>
        </p:sp>
        <p:sp>
          <p:nvSpPr>
            <p:cNvPr id="60" name="TextBox 59"/>
            <p:cNvSpPr txBox="1"/>
            <p:nvPr/>
          </p:nvSpPr>
          <p:spPr>
            <a:xfrm>
              <a:off x="5489217" y="1800697"/>
              <a:ext cx="308210" cy="246221"/>
            </a:xfrm>
            <a:prstGeom prst="rect">
              <a:avLst/>
            </a:prstGeom>
            <a:noFill/>
          </p:spPr>
          <p:txBody>
            <a:bodyPr wrap="none" rtlCol="0">
              <a:spAutoFit/>
            </a:bodyPr>
            <a:lstStyle/>
            <a:p>
              <a:r>
                <a:rPr lang="en-US" sz="1000" dirty="0"/>
                <a:t>11</a:t>
              </a:r>
            </a:p>
          </p:txBody>
        </p:sp>
        <p:sp>
          <p:nvSpPr>
            <p:cNvPr id="61" name="TextBox 60"/>
            <p:cNvSpPr txBox="1"/>
            <p:nvPr/>
          </p:nvSpPr>
          <p:spPr>
            <a:xfrm>
              <a:off x="6259248" y="2654939"/>
              <a:ext cx="312906" cy="246221"/>
            </a:xfrm>
            <a:prstGeom prst="rect">
              <a:avLst/>
            </a:prstGeom>
            <a:noFill/>
          </p:spPr>
          <p:txBody>
            <a:bodyPr wrap="none" rtlCol="0">
              <a:spAutoFit/>
            </a:bodyPr>
            <a:lstStyle/>
            <a:p>
              <a:r>
                <a:rPr lang="en-US" sz="1000" dirty="0"/>
                <a:t>10</a:t>
              </a:r>
            </a:p>
          </p:txBody>
        </p:sp>
        <p:sp>
          <p:nvSpPr>
            <p:cNvPr id="62" name="TextBox 61"/>
            <p:cNvSpPr txBox="1"/>
            <p:nvPr/>
          </p:nvSpPr>
          <p:spPr>
            <a:xfrm>
              <a:off x="5489217" y="3032124"/>
              <a:ext cx="312906" cy="246221"/>
            </a:xfrm>
            <a:prstGeom prst="rect">
              <a:avLst/>
            </a:prstGeom>
            <a:noFill/>
          </p:spPr>
          <p:txBody>
            <a:bodyPr wrap="none" rtlCol="0">
              <a:spAutoFit/>
            </a:bodyPr>
            <a:lstStyle/>
            <a:p>
              <a:r>
                <a:rPr lang="en-US" sz="1000" dirty="0"/>
                <a:t>12</a:t>
              </a:r>
            </a:p>
          </p:txBody>
        </p:sp>
        <p:sp>
          <p:nvSpPr>
            <p:cNvPr id="63" name="TextBox 62"/>
            <p:cNvSpPr txBox="1"/>
            <p:nvPr/>
          </p:nvSpPr>
          <p:spPr>
            <a:xfrm>
              <a:off x="3111710" y="2775664"/>
              <a:ext cx="248786" cy="246221"/>
            </a:xfrm>
            <a:prstGeom prst="rect">
              <a:avLst/>
            </a:prstGeom>
            <a:noFill/>
          </p:spPr>
          <p:txBody>
            <a:bodyPr wrap="none" rtlCol="0">
              <a:spAutoFit/>
            </a:bodyPr>
            <a:lstStyle/>
            <a:p>
              <a:r>
                <a:rPr lang="en-US" sz="1000" dirty="0"/>
                <a:t>4</a:t>
              </a:r>
            </a:p>
          </p:txBody>
        </p:sp>
        <p:sp>
          <p:nvSpPr>
            <p:cNvPr id="64" name="TextBox 63"/>
            <p:cNvSpPr txBox="1"/>
            <p:nvPr/>
          </p:nvSpPr>
          <p:spPr>
            <a:xfrm>
              <a:off x="3536444" y="2163604"/>
              <a:ext cx="248786" cy="246221"/>
            </a:xfrm>
            <a:prstGeom prst="rect">
              <a:avLst/>
            </a:prstGeom>
            <a:noFill/>
          </p:spPr>
          <p:txBody>
            <a:bodyPr wrap="none" rtlCol="0">
              <a:spAutoFit/>
            </a:bodyPr>
            <a:lstStyle/>
            <a:p>
              <a:r>
                <a:rPr lang="en-US" sz="1000" dirty="0"/>
                <a:t>7</a:t>
              </a:r>
            </a:p>
          </p:txBody>
        </p:sp>
      </p:grpSp>
      <p:grpSp>
        <p:nvGrpSpPr>
          <p:cNvPr id="75" name="Group 74"/>
          <p:cNvGrpSpPr/>
          <p:nvPr/>
        </p:nvGrpSpPr>
        <p:grpSpPr>
          <a:xfrm>
            <a:off x="2695217" y="1892772"/>
            <a:ext cx="2514600" cy="304800"/>
            <a:chOff x="2695217" y="1952625"/>
            <a:chExt cx="2514600" cy="304800"/>
          </a:xfrm>
        </p:grpSpPr>
        <p:cxnSp>
          <p:nvCxnSpPr>
            <p:cNvPr id="67" name="Straight Connector 66"/>
            <p:cNvCxnSpPr>
              <a:stCxn id="7" idx="0"/>
              <a:endCxn id="48" idx="0"/>
            </p:cNvCxnSpPr>
            <p:nvPr/>
          </p:nvCxnSpPr>
          <p:spPr bwMode="auto">
            <a:xfrm flipV="1">
              <a:off x="2695217" y="2085975"/>
              <a:ext cx="688827" cy="1397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0" name="Straight Connector 69"/>
            <p:cNvCxnSpPr>
              <a:stCxn id="48" idx="0"/>
              <a:endCxn id="12" idx="0"/>
            </p:cNvCxnSpPr>
            <p:nvPr/>
          </p:nvCxnSpPr>
          <p:spPr bwMode="auto">
            <a:xfrm>
              <a:off x="3384044" y="2085975"/>
              <a:ext cx="1114573" cy="17145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72" name="Straight Connector 71"/>
            <p:cNvCxnSpPr>
              <a:stCxn id="12" idx="0"/>
              <a:endCxn id="13" idx="2"/>
            </p:cNvCxnSpPr>
            <p:nvPr/>
          </p:nvCxnSpPr>
          <p:spPr bwMode="auto">
            <a:xfrm flipV="1">
              <a:off x="4498617" y="1952625"/>
              <a:ext cx="711200" cy="304800"/>
            </a:xfrm>
            <a:prstGeom prst="line">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
        <p:nvSpPr>
          <p:cNvPr id="76" name="TextBox 75"/>
          <p:cNvSpPr txBox="1"/>
          <p:nvPr/>
        </p:nvSpPr>
        <p:spPr>
          <a:xfrm>
            <a:off x="2987824" y="1814627"/>
            <a:ext cx="405202" cy="246221"/>
          </a:xfrm>
          <a:prstGeom prst="rect">
            <a:avLst/>
          </a:prstGeom>
          <a:noFill/>
        </p:spPr>
        <p:txBody>
          <a:bodyPr wrap="square" rtlCol="0">
            <a:spAutoFit/>
          </a:bodyPr>
          <a:lstStyle/>
          <a:p>
            <a:r>
              <a:rPr lang="en-US" sz="1000" dirty="0"/>
              <a:t>22</a:t>
            </a:r>
          </a:p>
        </p:txBody>
      </p:sp>
    </p:spTree>
    <p:extLst>
      <p:ext uri="{BB962C8B-B14F-4D97-AF65-F5344CB8AC3E}">
        <p14:creationId xmlns:p14="http://schemas.microsoft.com/office/powerpoint/2010/main" val="360802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8712968" cy="1143000"/>
          </a:xfrm>
        </p:spPr>
        <p:txBody>
          <a:bodyPr/>
          <a:lstStyle/>
          <a:p>
            <a:r>
              <a:rPr lang="en-US" dirty="0"/>
              <a:t>A modern Internet solution: MPTCP</a:t>
            </a:r>
            <a:endParaRPr lang="en-US" sz="3200" dirty="0"/>
          </a:p>
        </p:txBody>
      </p:sp>
      <p:sp>
        <p:nvSpPr>
          <p:cNvPr id="3" name="Content Placeholder 2"/>
          <p:cNvSpPr>
            <a:spLocks noGrp="1"/>
          </p:cNvSpPr>
          <p:nvPr>
            <p:ph idx="1"/>
          </p:nvPr>
        </p:nvSpPr>
        <p:spPr>
          <a:xfrm>
            <a:off x="395536" y="3711436"/>
            <a:ext cx="8424936" cy="3245956"/>
          </a:xfrm>
        </p:spPr>
        <p:txBody>
          <a:bodyPr/>
          <a:lstStyle/>
          <a:p>
            <a:r>
              <a:rPr lang="en-US" sz="1800" dirty="0"/>
              <a:t>A and H initially tell each other about all their addresses  (A: 1, 2;  H: 9, 10)</a:t>
            </a:r>
          </a:p>
          <a:p>
            <a:r>
              <a:rPr lang="en-US" sz="1800" dirty="0"/>
              <a:t>MPTCP </a:t>
            </a:r>
            <a:r>
              <a:rPr lang="en-US" sz="1800" dirty="0" err="1"/>
              <a:t>subflows</a:t>
            </a:r>
            <a:r>
              <a:rPr lang="en-US" sz="1800" dirty="0"/>
              <a:t> are established; number depends on path manager config.</a:t>
            </a:r>
          </a:p>
          <a:p>
            <a:pPr lvl="1"/>
            <a:r>
              <a:rPr lang="en-US" sz="1600" dirty="0"/>
              <a:t>E.g. </a:t>
            </a:r>
            <a:r>
              <a:rPr lang="en-US" sz="1600" dirty="0" err="1"/>
              <a:t>fullmesh</a:t>
            </a:r>
            <a:r>
              <a:rPr lang="en-US" sz="1600" dirty="0"/>
              <a:t>: 4 </a:t>
            </a:r>
            <a:r>
              <a:rPr lang="en-US" sz="1600" dirty="0" err="1"/>
              <a:t>subflows</a:t>
            </a:r>
            <a:r>
              <a:rPr lang="en-US" sz="1600" dirty="0"/>
              <a:t> (1-9, 1-10, 2-9, 2-10)</a:t>
            </a:r>
          </a:p>
          <a:p>
            <a:pPr lvl="1"/>
            <a:r>
              <a:rPr lang="en-US" sz="1600" dirty="0"/>
              <a:t>Then, normally: use all of them (schedule traffic, e.g. round-robin or preferring least-RTT path until </a:t>
            </a:r>
            <a:r>
              <a:rPr lang="en-US" sz="1600" dirty="0" err="1"/>
              <a:t>cwnd</a:t>
            </a:r>
            <a:r>
              <a:rPr lang="en-US" sz="1600" dirty="0"/>
              <a:t> full; “cautious” congestion control – be at most as aggressive as 1 TCP across a common bottleneck)</a:t>
            </a:r>
          </a:p>
          <a:p>
            <a:r>
              <a:rPr lang="en-US" sz="1800" dirty="0"/>
              <a:t>F-H link down: 1 </a:t>
            </a:r>
            <a:r>
              <a:rPr lang="en-US" sz="1800" dirty="0" err="1"/>
              <a:t>subflow</a:t>
            </a:r>
            <a:r>
              <a:rPr lang="en-US" sz="1800" dirty="0"/>
              <a:t> becomes unavailable, no TCP failure for application</a:t>
            </a:r>
          </a:p>
          <a:p>
            <a:r>
              <a:rPr lang="en-US" sz="1800" dirty="0"/>
              <a:t>This is done e.g. by iPhones since iOS 7</a:t>
            </a:r>
            <a:br>
              <a:rPr lang="en-US" sz="1800" dirty="0"/>
            </a:br>
            <a:r>
              <a:rPr lang="en-US" sz="1600" dirty="0">
                <a:hlinkClick r:id="rId3"/>
              </a:rPr>
              <a:t>https://support.apple.com/en-us/HT201373</a:t>
            </a:r>
            <a:endParaRPr lang="en-US" sz="1600" dirty="0"/>
          </a:p>
          <a:p>
            <a:endParaRPr lang="en-US" sz="2000" dirty="0"/>
          </a:p>
        </p:txBody>
      </p:sp>
      <p:grpSp>
        <p:nvGrpSpPr>
          <p:cNvPr id="41" name="Group 40"/>
          <p:cNvGrpSpPr/>
          <p:nvPr/>
        </p:nvGrpSpPr>
        <p:grpSpPr>
          <a:xfrm>
            <a:off x="2555517" y="1597655"/>
            <a:ext cx="4076700" cy="1416050"/>
            <a:chOff x="1778000" y="2527300"/>
            <a:chExt cx="4076700" cy="1416050"/>
          </a:xfrm>
        </p:grpSpPr>
        <p:sp>
          <p:nvSpPr>
            <p:cNvPr id="14" name="Oval 13"/>
            <p:cNvSpPr/>
            <p:nvPr/>
          </p:nvSpPr>
          <p:spPr bwMode="auto">
            <a:xfrm>
              <a:off x="4419600" y="36766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G</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7" name="Oval 6"/>
            <p:cNvSpPr/>
            <p:nvPr/>
          </p:nvSpPr>
          <p:spPr bwMode="auto">
            <a:xfrm>
              <a:off x="1778000" y="29337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A</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9" name="Oval 8"/>
            <p:cNvSpPr/>
            <p:nvPr/>
          </p:nvSpPr>
          <p:spPr bwMode="auto">
            <a:xfrm>
              <a:off x="25146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B</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0" name="Oval 9"/>
            <p:cNvSpPr/>
            <p:nvPr/>
          </p:nvSpPr>
          <p:spPr bwMode="auto">
            <a:xfrm>
              <a:off x="2514600" y="3473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C</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1" name="Oval 10"/>
            <p:cNvSpPr/>
            <p:nvPr/>
          </p:nvSpPr>
          <p:spPr bwMode="auto">
            <a:xfrm>
              <a:off x="3263900" y="3543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E</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2" name="Oval 11"/>
            <p:cNvSpPr/>
            <p:nvPr/>
          </p:nvSpPr>
          <p:spPr bwMode="auto">
            <a:xfrm>
              <a:off x="3581400" y="29654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D</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3" name="Oval 12"/>
            <p:cNvSpPr/>
            <p:nvPr/>
          </p:nvSpPr>
          <p:spPr bwMode="auto">
            <a:xfrm>
              <a:off x="4432300" y="252730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F</a:t>
              </a:r>
              <a:endParaRPr kumimoji="0" lang="en-US" sz="1000" b="0" i="0" u="none" strike="noStrike" cap="none" normalizeH="0" baseline="0" dirty="0">
                <a:ln>
                  <a:noFill/>
                </a:ln>
                <a:solidFill>
                  <a:srgbClr val="000000"/>
                </a:solidFill>
                <a:effectLst/>
                <a:latin typeface="Times" charset="0"/>
                <a:ea typeface="ＭＳ Ｐゴシック" charset="0"/>
              </a:endParaRPr>
            </a:p>
          </p:txBody>
        </p:sp>
        <p:sp>
          <p:nvSpPr>
            <p:cNvPr id="15" name="Oval 14"/>
            <p:cNvSpPr/>
            <p:nvPr/>
          </p:nvSpPr>
          <p:spPr bwMode="auto">
            <a:xfrm>
              <a:off x="5575300" y="3067050"/>
              <a:ext cx="279400" cy="2667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000" dirty="0">
                  <a:solidFill>
                    <a:srgbClr val="000000"/>
                  </a:solidFill>
                  <a:latin typeface="Times" charset="0"/>
                  <a:ea typeface="ＭＳ Ｐゴシック" charset="0"/>
                </a:rPr>
                <a:t>H</a:t>
              </a:r>
              <a:endParaRPr kumimoji="0" lang="en-US" sz="1000" b="0" i="0" u="none" strike="noStrike" cap="none" normalizeH="0" baseline="0" dirty="0">
                <a:ln>
                  <a:noFill/>
                </a:ln>
                <a:solidFill>
                  <a:srgbClr val="000000"/>
                </a:solidFill>
                <a:effectLst/>
                <a:latin typeface="Times" charset="0"/>
                <a:ea typeface="ＭＳ Ｐゴシック" charset="0"/>
              </a:endParaRPr>
            </a:p>
          </p:txBody>
        </p:sp>
        <p:cxnSp>
          <p:nvCxnSpPr>
            <p:cNvPr id="17" name="Straight Connector 16"/>
            <p:cNvCxnSpPr>
              <a:stCxn id="7" idx="7"/>
              <a:endCxn id="9" idx="3"/>
            </p:cNvCxnSpPr>
            <p:nvPr/>
          </p:nvCxnSpPr>
          <p:spPr bwMode="auto">
            <a:xfrm flipV="1">
              <a:off x="2016483" y="2754943"/>
              <a:ext cx="539034" cy="21781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9" name="Straight Connector 18"/>
            <p:cNvCxnSpPr>
              <a:stCxn id="7" idx="5"/>
              <a:endCxn id="10" idx="1"/>
            </p:cNvCxnSpPr>
            <p:nvPr/>
          </p:nvCxnSpPr>
          <p:spPr bwMode="auto">
            <a:xfrm>
              <a:off x="2016483" y="3161343"/>
              <a:ext cx="539034" cy="3511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p:cNvCxnSpPr>
              <a:stCxn id="9" idx="6"/>
              <a:endCxn id="13" idx="2"/>
            </p:cNvCxnSpPr>
            <p:nvPr/>
          </p:nvCxnSpPr>
          <p:spPr bwMode="auto">
            <a:xfrm>
              <a:off x="2794000" y="2660650"/>
              <a:ext cx="1638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p:cNvCxnSpPr>
              <a:stCxn id="9" idx="4"/>
              <a:endCxn id="12" idx="2"/>
            </p:cNvCxnSpPr>
            <p:nvPr/>
          </p:nvCxnSpPr>
          <p:spPr bwMode="auto">
            <a:xfrm>
              <a:off x="2654300" y="2794000"/>
              <a:ext cx="927100" cy="3048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p:cNvCxnSpPr>
              <a:stCxn id="9" idx="4"/>
              <a:endCxn id="10" idx="0"/>
            </p:cNvCxnSpPr>
            <p:nvPr/>
          </p:nvCxnSpPr>
          <p:spPr bwMode="auto">
            <a:xfrm>
              <a:off x="2654300" y="2794000"/>
              <a:ext cx="0" cy="6794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7" name="Straight Connector 26"/>
            <p:cNvCxnSpPr>
              <a:stCxn id="10" idx="6"/>
              <a:endCxn id="11" idx="2"/>
            </p:cNvCxnSpPr>
            <p:nvPr/>
          </p:nvCxnSpPr>
          <p:spPr bwMode="auto">
            <a:xfrm>
              <a:off x="2794000" y="3606800"/>
              <a:ext cx="469900" cy="698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1" name="Straight Connector 30"/>
            <p:cNvCxnSpPr>
              <a:stCxn id="12" idx="4"/>
              <a:endCxn id="11" idx="7"/>
            </p:cNvCxnSpPr>
            <p:nvPr/>
          </p:nvCxnSpPr>
          <p:spPr bwMode="auto">
            <a:xfrm flipH="1">
              <a:off x="3502383" y="3232150"/>
              <a:ext cx="218717" cy="3502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3" name="Straight Connector 32"/>
            <p:cNvCxnSpPr>
              <a:stCxn id="11" idx="6"/>
              <a:endCxn id="14" idx="2"/>
            </p:cNvCxnSpPr>
            <p:nvPr/>
          </p:nvCxnSpPr>
          <p:spPr bwMode="auto">
            <a:xfrm>
              <a:off x="3543300" y="3676650"/>
              <a:ext cx="876300" cy="13335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5" name="Straight Connector 34"/>
            <p:cNvCxnSpPr>
              <a:stCxn id="12" idx="7"/>
              <a:endCxn id="13" idx="3"/>
            </p:cNvCxnSpPr>
            <p:nvPr/>
          </p:nvCxnSpPr>
          <p:spPr bwMode="auto">
            <a:xfrm flipV="1">
              <a:off x="3819883" y="2754943"/>
              <a:ext cx="653334" cy="2495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7" name="Straight Connector 36"/>
            <p:cNvCxnSpPr>
              <a:stCxn id="13" idx="6"/>
              <a:endCxn id="15" idx="1"/>
            </p:cNvCxnSpPr>
            <p:nvPr/>
          </p:nvCxnSpPr>
          <p:spPr bwMode="auto">
            <a:xfrm>
              <a:off x="4711700" y="2660650"/>
              <a:ext cx="904517" cy="44545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9" name="Straight Connector 38"/>
            <p:cNvCxnSpPr>
              <a:stCxn id="14" idx="6"/>
              <a:endCxn id="15" idx="3"/>
            </p:cNvCxnSpPr>
            <p:nvPr/>
          </p:nvCxnSpPr>
          <p:spPr bwMode="auto">
            <a:xfrm flipV="1">
              <a:off x="4699000" y="3294693"/>
              <a:ext cx="917217" cy="51530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18" name="Group 17"/>
          <p:cNvGrpSpPr/>
          <p:nvPr/>
        </p:nvGrpSpPr>
        <p:grpSpPr>
          <a:xfrm>
            <a:off x="2700641" y="1484784"/>
            <a:ext cx="3871513" cy="1571941"/>
            <a:chOff x="2700641" y="1706404"/>
            <a:chExt cx="3871513" cy="1571941"/>
          </a:xfrm>
        </p:grpSpPr>
        <p:sp>
          <p:nvSpPr>
            <p:cNvPr id="42" name="TextBox 41"/>
            <p:cNvSpPr txBox="1"/>
            <p:nvPr/>
          </p:nvSpPr>
          <p:spPr>
            <a:xfrm>
              <a:off x="2710524" y="1998821"/>
              <a:ext cx="248786" cy="246221"/>
            </a:xfrm>
            <a:prstGeom prst="rect">
              <a:avLst/>
            </a:prstGeom>
            <a:noFill/>
          </p:spPr>
          <p:txBody>
            <a:bodyPr wrap="none" rtlCol="0">
              <a:spAutoFit/>
            </a:bodyPr>
            <a:lstStyle/>
            <a:p>
              <a:r>
                <a:rPr lang="en-US" sz="1000" dirty="0"/>
                <a:t>1</a:t>
              </a:r>
            </a:p>
          </p:txBody>
        </p:sp>
        <p:sp>
          <p:nvSpPr>
            <p:cNvPr id="43" name="TextBox 42"/>
            <p:cNvSpPr txBox="1"/>
            <p:nvPr/>
          </p:nvSpPr>
          <p:spPr>
            <a:xfrm>
              <a:off x="2700641" y="2463557"/>
              <a:ext cx="248786" cy="246221"/>
            </a:xfrm>
            <a:prstGeom prst="rect">
              <a:avLst/>
            </a:prstGeom>
            <a:noFill/>
          </p:spPr>
          <p:txBody>
            <a:bodyPr wrap="none" rtlCol="0">
              <a:spAutoFit/>
            </a:bodyPr>
            <a:lstStyle/>
            <a:p>
              <a:r>
                <a:rPr lang="en-US" sz="1000" dirty="0"/>
                <a:t>2</a:t>
              </a:r>
            </a:p>
          </p:txBody>
        </p:sp>
        <p:sp>
          <p:nvSpPr>
            <p:cNvPr id="44" name="TextBox 43"/>
            <p:cNvSpPr txBox="1"/>
            <p:nvPr/>
          </p:nvSpPr>
          <p:spPr>
            <a:xfrm>
              <a:off x="3457762" y="2549282"/>
              <a:ext cx="248786" cy="246221"/>
            </a:xfrm>
            <a:prstGeom prst="rect">
              <a:avLst/>
            </a:prstGeom>
            <a:noFill/>
          </p:spPr>
          <p:txBody>
            <a:bodyPr wrap="none" rtlCol="0">
              <a:spAutoFit/>
            </a:bodyPr>
            <a:lstStyle/>
            <a:p>
              <a:r>
                <a:rPr lang="en-US" sz="1000" dirty="0"/>
                <a:t>6</a:t>
              </a:r>
            </a:p>
          </p:txBody>
        </p:sp>
        <p:sp>
          <p:nvSpPr>
            <p:cNvPr id="46" name="TextBox 45"/>
            <p:cNvSpPr txBox="1"/>
            <p:nvPr/>
          </p:nvSpPr>
          <p:spPr>
            <a:xfrm>
              <a:off x="3571517" y="2909014"/>
              <a:ext cx="261610" cy="246221"/>
            </a:xfrm>
            <a:prstGeom prst="rect">
              <a:avLst/>
            </a:prstGeom>
            <a:noFill/>
          </p:spPr>
          <p:txBody>
            <a:bodyPr wrap="none" rtlCol="0">
              <a:spAutoFit/>
            </a:bodyPr>
            <a:lstStyle/>
            <a:p>
              <a:r>
                <a:rPr lang="en-US" sz="1000" dirty="0"/>
                <a:t>5</a:t>
              </a:r>
            </a:p>
          </p:txBody>
        </p:sp>
        <p:sp>
          <p:nvSpPr>
            <p:cNvPr id="47" name="TextBox 46"/>
            <p:cNvSpPr txBox="1"/>
            <p:nvPr/>
          </p:nvSpPr>
          <p:spPr>
            <a:xfrm>
              <a:off x="3571517" y="1752600"/>
              <a:ext cx="248786" cy="246221"/>
            </a:xfrm>
            <a:prstGeom prst="rect">
              <a:avLst/>
            </a:prstGeom>
            <a:noFill/>
          </p:spPr>
          <p:txBody>
            <a:bodyPr wrap="none" rtlCol="0">
              <a:spAutoFit/>
            </a:bodyPr>
            <a:lstStyle/>
            <a:p>
              <a:r>
                <a:rPr lang="en-US" sz="1000" dirty="0"/>
                <a:t>8</a:t>
              </a:r>
            </a:p>
          </p:txBody>
        </p:sp>
        <p:sp>
          <p:nvSpPr>
            <p:cNvPr id="48" name="TextBox 47"/>
            <p:cNvSpPr txBox="1"/>
            <p:nvPr/>
          </p:nvSpPr>
          <p:spPr>
            <a:xfrm>
              <a:off x="3259651" y="2085975"/>
              <a:ext cx="248786" cy="246221"/>
            </a:xfrm>
            <a:prstGeom prst="rect">
              <a:avLst/>
            </a:prstGeom>
            <a:noFill/>
          </p:spPr>
          <p:txBody>
            <a:bodyPr wrap="none" rtlCol="0">
              <a:spAutoFit/>
            </a:bodyPr>
            <a:lstStyle/>
            <a:p>
              <a:r>
                <a:rPr lang="en-US" sz="1000" dirty="0"/>
                <a:t>3</a:t>
              </a:r>
            </a:p>
          </p:txBody>
        </p:sp>
        <p:sp>
          <p:nvSpPr>
            <p:cNvPr id="50" name="TextBox 49"/>
            <p:cNvSpPr txBox="1"/>
            <p:nvPr/>
          </p:nvSpPr>
          <p:spPr>
            <a:xfrm>
              <a:off x="4499992" y="2066444"/>
              <a:ext cx="312906" cy="246221"/>
            </a:xfrm>
            <a:prstGeom prst="rect">
              <a:avLst/>
            </a:prstGeom>
            <a:noFill/>
          </p:spPr>
          <p:txBody>
            <a:bodyPr wrap="none" rtlCol="0">
              <a:spAutoFit/>
            </a:bodyPr>
            <a:lstStyle/>
            <a:p>
              <a:r>
                <a:rPr lang="en-US" sz="1000" dirty="0"/>
                <a:t>14</a:t>
              </a:r>
            </a:p>
          </p:txBody>
        </p:sp>
        <p:sp>
          <p:nvSpPr>
            <p:cNvPr id="51" name="TextBox 50"/>
            <p:cNvSpPr txBox="1"/>
            <p:nvPr/>
          </p:nvSpPr>
          <p:spPr>
            <a:xfrm>
              <a:off x="4110131" y="2609607"/>
              <a:ext cx="312906" cy="246221"/>
            </a:xfrm>
            <a:prstGeom prst="rect">
              <a:avLst/>
            </a:prstGeom>
            <a:noFill/>
          </p:spPr>
          <p:txBody>
            <a:bodyPr wrap="none" rtlCol="0">
              <a:spAutoFit/>
            </a:bodyPr>
            <a:lstStyle/>
            <a:p>
              <a:r>
                <a:rPr lang="en-US" sz="1000" dirty="0"/>
                <a:t>18</a:t>
              </a:r>
            </a:p>
          </p:txBody>
        </p:sp>
        <p:sp>
          <p:nvSpPr>
            <p:cNvPr id="52" name="TextBox 51"/>
            <p:cNvSpPr txBox="1"/>
            <p:nvPr/>
          </p:nvSpPr>
          <p:spPr>
            <a:xfrm>
              <a:off x="3785229" y="2765425"/>
              <a:ext cx="324901" cy="246221"/>
            </a:xfrm>
            <a:prstGeom prst="rect">
              <a:avLst/>
            </a:prstGeom>
            <a:noFill/>
          </p:spPr>
          <p:txBody>
            <a:bodyPr wrap="square" rtlCol="0">
              <a:spAutoFit/>
            </a:bodyPr>
            <a:lstStyle/>
            <a:p>
              <a:r>
                <a:rPr lang="en-US" sz="1000" dirty="0"/>
                <a:t>17</a:t>
              </a:r>
            </a:p>
          </p:txBody>
        </p:sp>
        <p:sp>
          <p:nvSpPr>
            <p:cNvPr id="53" name="TextBox 52"/>
            <p:cNvSpPr txBox="1"/>
            <p:nvPr/>
          </p:nvSpPr>
          <p:spPr>
            <a:xfrm>
              <a:off x="4389531" y="2795503"/>
              <a:ext cx="312906" cy="246221"/>
            </a:xfrm>
            <a:prstGeom prst="rect">
              <a:avLst/>
            </a:prstGeom>
            <a:noFill/>
          </p:spPr>
          <p:txBody>
            <a:bodyPr wrap="none" rtlCol="0">
              <a:spAutoFit/>
            </a:bodyPr>
            <a:lstStyle/>
            <a:p>
              <a:r>
                <a:rPr lang="en-US" sz="1000" dirty="0"/>
                <a:t>16</a:t>
              </a:r>
            </a:p>
          </p:txBody>
        </p:sp>
        <p:sp>
          <p:nvSpPr>
            <p:cNvPr id="54" name="TextBox 53"/>
            <p:cNvSpPr txBox="1"/>
            <p:nvPr/>
          </p:nvSpPr>
          <p:spPr>
            <a:xfrm>
              <a:off x="4139952" y="2145026"/>
              <a:ext cx="312906" cy="246221"/>
            </a:xfrm>
            <a:prstGeom prst="rect">
              <a:avLst/>
            </a:prstGeom>
            <a:noFill/>
          </p:spPr>
          <p:txBody>
            <a:bodyPr wrap="none" rtlCol="0">
              <a:spAutoFit/>
            </a:bodyPr>
            <a:lstStyle/>
            <a:p>
              <a:r>
                <a:rPr lang="en-US" sz="1000" dirty="0"/>
                <a:t>15</a:t>
              </a:r>
            </a:p>
          </p:txBody>
        </p:sp>
        <p:sp>
          <p:nvSpPr>
            <p:cNvPr id="55" name="TextBox 54"/>
            <p:cNvSpPr txBox="1"/>
            <p:nvPr/>
          </p:nvSpPr>
          <p:spPr>
            <a:xfrm>
              <a:off x="4211960" y="2426484"/>
              <a:ext cx="312906" cy="246221"/>
            </a:xfrm>
            <a:prstGeom prst="rect">
              <a:avLst/>
            </a:prstGeom>
            <a:noFill/>
          </p:spPr>
          <p:txBody>
            <a:bodyPr wrap="none" rtlCol="0">
              <a:spAutoFit/>
            </a:bodyPr>
            <a:lstStyle/>
            <a:p>
              <a:r>
                <a:rPr lang="en-US" sz="1000" dirty="0"/>
                <a:t>19</a:t>
              </a:r>
            </a:p>
          </p:txBody>
        </p:sp>
        <p:sp>
          <p:nvSpPr>
            <p:cNvPr id="56" name="TextBox 55"/>
            <p:cNvSpPr txBox="1"/>
            <p:nvPr/>
          </p:nvSpPr>
          <p:spPr>
            <a:xfrm>
              <a:off x="4932040" y="2858532"/>
              <a:ext cx="312906" cy="246221"/>
            </a:xfrm>
            <a:prstGeom prst="rect">
              <a:avLst/>
            </a:prstGeom>
            <a:noFill/>
          </p:spPr>
          <p:txBody>
            <a:bodyPr wrap="none" rtlCol="0">
              <a:spAutoFit/>
            </a:bodyPr>
            <a:lstStyle/>
            <a:p>
              <a:r>
                <a:rPr lang="en-US" sz="1000" dirty="0"/>
                <a:t>21</a:t>
              </a:r>
            </a:p>
          </p:txBody>
        </p:sp>
        <p:sp>
          <p:nvSpPr>
            <p:cNvPr id="57" name="TextBox 56"/>
            <p:cNvSpPr txBox="1"/>
            <p:nvPr/>
          </p:nvSpPr>
          <p:spPr>
            <a:xfrm>
              <a:off x="4961661" y="1706404"/>
              <a:ext cx="312906" cy="246221"/>
            </a:xfrm>
            <a:prstGeom prst="rect">
              <a:avLst/>
            </a:prstGeom>
            <a:noFill/>
          </p:spPr>
          <p:txBody>
            <a:bodyPr wrap="none" rtlCol="0">
              <a:spAutoFit/>
            </a:bodyPr>
            <a:lstStyle/>
            <a:p>
              <a:r>
                <a:rPr lang="en-US" sz="1000" dirty="0"/>
                <a:t>13</a:t>
              </a:r>
            </a:p>
          </p:txBody>
        </p:sp>
        <p:sp>
          <p:nvSpPr>
            <p:cNvPr id="58" name="TextBox 57"/>
            <p:cNvSpPr txBox="1"/>
            <p:nvPr/>
          </p:nvSpPr>
          <p:spPr>
            <a:xfrm>
              <a:off x="5126341" y="2072318"/>
              <a:ext cx="312906" cy="246221"/>
            </a:xfrm>
            <a:prstGeom prst="rect">
              <a:avLst/>
            </a:prstGeom>
            <a:noFill/>
          </p:spPr>
          <p:txBody>
            <a:bodyPr wrap="none" rtlCol="0">
              <a:spAutoFit/>
            </a:bodyPr>
            <a:lstStyle/>
            <a:p>
              <a:r>
                <a:rPr lang="en-US" sz="1000" dirty="0"/>
                <a:t>20</a:t>
              </a:r>
            </a:p>
          </p:txBody>
        </p:sp>
        <p:sp>
          <p:nvSpPr>
            <p:cNvPr id="59" name="TextBox 58"/>
            <p:cNvSpPr txBox="1"/>
            <p:nvPr/>
          </p:nvSpPr>
          <p:spPr>
            <a:xfrm>
              <a:off x="6259248" y="2160429"/>
              <a:ext cx="248786" cy="246221"/>
            </a:xfrm>
            <a:prstGeom prst="rect">
              <a:avLst/>
            </a:prstGeom>
            <a:noFill/>
          </p:spPr>
          <p:txBody>
            <a:bodyPr wrap="none" rtlCol="0">
              <a:spAutoFit/>
            </a:bodyPr>
            <a:lstStyle/>
            <a:p>
              <a:r>
                <a:rPr lang="en-US" sz="1000" dirty="0"/>
                <a:t>9</a:t>
              </a:r>
            </a:p>
          </p:txBody>
        </p:sp>
        <p:sp>
          <p:nvSpPr>
            <p:cNvPr id="60" name="TextBox 59"/>
            <p:cNvSpPr txBox="1"/>
            <p:nvPr/>
          </p:nvSpPr>
          <p:spPr>
            <a:xfrm>
              <a:off x="5489217" y="1800697"/>
              <a:ext cx="308210" cy="246221"/>
            </a:xfrm>
            <a:prstGeom prst="rect">
              <a:avLst/>
            </a:prstGeom>
            <a:noFill/>
          </p:spPr>
          <p:txBody>
            <a:bodyPr wrap="none" rtlCol="0">
              <a:spAutoFit/>
            </a:bodyPr>
            <a:lstStyle/>
            <a:p>
              <a:r>
                <a:rPr lang="en-US" sz="1000" dirty="0"/>
                <a:t>11</a:t>
              </a:r>
            </a:p>
          </p:txBody>
        </p:sp>
        <p:sp>
          <p:nvSpPr>
            <p:cNvPr id="61" name="TextBox 60"/>
            <p:cNvSpPr txBox="1"/>
            <p:nvPr/>
          </p:nvSpPr>
          <p:spPr>
            <a:xfrm>
              <a:off x="6259248" y="2654939"/>
              <a:ext cx="312906" cy="246221"/>
            </a:xfrm>
            <a:prstGeom prst="rect">
              <a:avLst/>
            </a:prstGeom>
            <a:noFill/>
          </p:spPr>
          <p:txBody>
            <a:bodyPr wrap="none" rtlCol="0">
              <a:spAutoFit/>
            </a:bodyPr>
            <a:lstStyle/>
            <a:p>
              <a:r>
                <a:rPr lang="en-US" sz="1000" dirty="0"/>
                <a:t>10</a:t>
              </a:r>
            </a:p>
          </p:txBody>
        </p:sp>
        <p:sp>
          <p:nvSpPr>
            <p:cNvPr id="62" name="TextBox 61"/>
            <p:cNvSpPr txBox="1"/>
            <p:nvPr/>
          </p:nvSpPr>
          <p:spPr>
            <a:xfrm>
              <a:off x="5489217" y="3032124"/>
              <a:ext cx="312906" cy="246221"/>
            </a:xfrm>
            <a:prstGeom prst="rect">
              <a:avLst/>
            </a:prstGeom>
            <a:noFill/>
          </p:spPr>
          <p:txBody>
            <a:bodyPr wrap="none" rtlCol="0">
              <a:spAutoFit/>
            </a:bodyPr>
            <a:lstStyle/>
            <a:p>
              <a:r>
                <a:rPr lang="en-US" sz="1000" dirty="0"/>
                <a:t>12</a:t>
              </a:r>
            </a:p>
          </p:txBody>
        </p:sp>
        <p:sp>
          <p:nvSpPr>
            <p:cNvPr id="63" name="TextBox 62"/>
            <p:cNvSpPr txBox="1"/>
            <p:nvPr/>
          </p:nvSpPr>
          <p:spPr>
            <a:xfrm>
              <a:off x="3111710" y="2775664"/>
              <a:ext cx="248786" cy="246221"/>
            </a:xfrm>
            <a:prstGeom prst="rect">
              <a:avLst/>
            </a:prstGeom>
            <a:noFill/>
          </p:spPr>
          <p:txBody>
            <a:bodyPr wrap="none" rtlCol="0">
              <a:spAutoFit/>
            </a:bodyPr>
            <a:lstStyle/>
            <a:p>
              <a:r>
                <a:rPr lang="en-US" sz="1000" dirty="0"/>
                <a:t>4</a:t>
              </a:r>
            </a:p>
          </p:txBody>
        </p:sp>
        <p:sp>
          <p:nvSpPr>
            <p:cNvPr id="64" name="TextBox 63"/>
            <p:cNvSpPr txBox="1"/>
            <p:nvPr/>
          </p:nvSpPr>
          <p:spPr>
            <a:xfrm>
              <a:off x="3536444" y="2163604"/>
              <a:ext cx="248786" cy="246221"/>
            </a:xfrm>
            <a:prstGeom prst="rect">
              <a:avLst/>
            </a:prstGeom>
            <a:noFill/>
          </p:spPr>
          <p:txBody>
            <a:bodyPr wrap="none" rtlCol="0">
              <a:spAutoFit/>
            </a:bodyPr>
            <a:lstStyle/>
            <a:p>
              <a:r>
                <a:rPr lang="en-US" sz="1000" dirty="0"/>
                <a:t>7</a:t>
              </a:r>
            </a:p>
          </p:txBody>
        </p:sp>
        <p:sp>
          <p:nvSpPr>
            <p:cNvPr id="76" name="TextBox 75"/>
            <p:cNvSpPr txBox="1"/>
            <p:nvPr/>
          </p:nvSpPr>
          <p:spPr>
            <a:xfrm>
              <a:off x="2997120" y="1892231"/>
              <a:ext cx="350744" cy="246221"/>
            </a:xfrm>
            <a:prstGeom prst="rect">
              <a:avLst/>
            </a:prstGeom>
            <a:noFill/>
          </p:spPr>
          <p:txBody>
            <a:bodyPr wrap="square" rtlCol="0">
              <a:spAutoFit/>
            </a:bodyPr>
            <a:lstStyle/>
            <a:p>
              <a:r>
                <a:rPr lang="en-US" sz="1000" dirty="0"/>
                <a:t>22</a:t>
              </a:r>
            </a:p>
          </p:txBody>
        </p:sp>
      </p:grpSp>
    </p:spTree>
    <p:extLst>
      <p:ext uri="{BB962C8B-B14F-4D97-AF65-F5344CB8AC3E}">
        <p14:creationId xmlns:p14="http://schemas.microsoft.com/office/powerpoint/2010/main" val="1367801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19256" cy="1143000"/>
          </a:xfrm>
        </p:spPr>
        <p:txBody>
          <a:bodyPr/>
          <a:lstStyle/>
          <a:p>
            <a:pPr algn="ctr"/>
            <a:r>
              <a:rPr lang="en-US" dirty="0"/>
              <a:t>Architectural principles of the Internet</a:t>
            </a:r>
          </a:p>
        </p:txBody>
      </p:sp>
      <p:sp>
        <p:nvSpPr>
          <p:cNvPr id="3" name="Content Placeholder 2"/>
          <p:cNvSpPr>
            <a:spLocks noGrp="1"/>
          </p:cNvSpPr>
          <p:nvPr>
            <p:ph idx="1"/>
          </p:nvPr>
        </p:nvSpPr>
        <p:spPr>
          <a:xfrm>
            <a:off x="467544" y="4149080"/>
            <a:ext cx="8219256" cy="1946920"/>
          </a:xfrm>
        </p:spPr>
        <p:txBody>
          <a:bodyPr/>
          <a:lstStyle/>
          <a:p>
            <a:r>
              <a:rPr lang="en-US" dirty="0"/>
              <a:t>Yes, there are some...</a:t>
            </a:r>
          </a:p>
          <a:p>
            <a:r>
              <a:rPr lang="en-US" dirty="0"/>
              <a:t>Different from recursive principles laid out so far</a:t>
            </a:r>
          </a:p>
        </p:txBody>
      </p:sp>
    </p:spTree>
    <p:extLst>
      <p:ext uri="{BB962C8B-B14F-4D97-AF65-F5344CB8AC3E}">
        <p14:creationId xmlns:p14="http://schemas.microsoft.com/office/powerpoint/2010/main" val="3328255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B0B7-13C7-1F4B-ADB0-DF2864AF4407}"/>
              </a:ext>
            </a:extLst>
          </p:cNvPr>
          <p:cNvSpPr>
            <a:spLocks noGrp="1"/>
          </p:cNvSpPr>
          <p:nvPr>
            <p:ph type="title"/>
          </p:nvPr>
        </p:nvSpPr>
        <p:spPr/>
        <p:txBody>
          <a:bodyPr/>
          <a:lstStyle/>
          <a:p>
            <a:r>
              <a:rPr lang="en-US" dirty="0"/>
              <a:t>Two important Internet rules</a:t>
            </a:r>
          </a:p>
        </p:txBody>
      </p:sp>
      <p:sp>
        <p:nvSpPr>
          <p:cNvPr id="3" name="Content Placeholder 2">
            <a:extLst>
              <a:ext uri="{FF2B5EF4-FFF2-40B4-BE49-F238E27FC236}">
                <a16:creationId xmlns:a16="http://schemas.microsoft.com/office/drawing/2014/main" id="{A2D49696-8531-D249-99C0-5DBBB81A4831}"/>
              </a:ext>
            </a:extLst>
          </p:cNvPr>
          <p:cNvSpPr>
            <a:spLocks noGrp="1"/>
          </p:cNvSpPr>
          <p:nvPr>
            <p:ph idx="1"/>
          </p:nvPr>
        </p:nvSpPr>
        <p:spPr>
          <a:xfrm>
            <a:off x="467544" y="1981200"/>
            <a:ext cx="8219256" cy="4760168"/>
          </a:xfrm>
        </p:spPr>
        <p:txBody>
          <a:bodyPr/>
          <a:lstStyle/>
          <a:p>
            <a:r>
              <a:rPr lang="en-US" sz="2400" dirty="0">
                <a:solidFill>
                  <a:srgbClr val="0000FF"/>
                </a:solidFill>
              </a:rPr>
              <a:t>End-to-end ("e2e") argument</a:t>
            </a:r>
          </a:p>
          <a:p>
            <a:pPr lvl="1"/>
            <a:r>
              <a:rPr lang="en-US" sz="2000" dirty="0"/>
              <a:t>Carefully consider trade-offs between implementing functions inside the network versus end systems</a:t>
            </a:r>
          </a:p>
          <a:p>
            <a:pPr lvl="1"/>
            <a:r>
              <a:rPr lang="en-US" sz="2000" dirty="0"/>
              <a:t>Think twice before making the network do it</a:t>
            </a:r>
          </a:p>
          <a:p>
            <a:pPr lvl="1"/>
            <a:r>
              <a:rPr lang="en-US" sz="2000" dirty="0"/>
              <a:t>No application-specific functionality in the network</a:t>
            </a:r>
          </a:p>
          <a:p>
            <a:pPr lvl="1"/>
            <a:r>
              <a:rPr lang="en-US" sz="2000" dirty="0"/>
              <a:t>Frequently interpreted too strictly:</a:t>
            </a:r>
            <a:br>
              <a:rPr lang="en-US" sz="2000" dirty="0"/>
            </a:br>
            <a:r>
              <a:rPr lang="en-US" sz="2000" dirty="0"/>
              <a:t>"keep the network dumb, put all logic in end systems"</a:t>
            </a:r>
            <a:br>
              <a:rPr lang="en-US" sz="2000" dirty="0"/>
            </a:br>
            <a:endParaRPr lang="en-US" sz="2000" dirty="0"/>
          </a:p>
          <a:p>
            <a:pPr lvl="1"/>
            <a:endParaRPr lang="en-US" sz="2000" dirty="0"/>
          </a:p>
          <a:p>
            <a:r>
              <a:rPr lang="en-US" sz="2400" dirty="0" err="1">
                <a:solidFill>
                  <a:srgbClr val="0000FF"/>
                </a:solidFill>
              </a:rPr>
              <a:t>Postel's</a:t>
            </a:r>
            <a:r>
              <a:rPr lang="en-US" sz="2400" dirty="0">
                <a:solidFill>
                  <a:srgbClr val="0000FF"/>
                </a:solidFill>
              </a:rPr>
              <a:t> robustness principle: "Be conservative in what you send, be liberal in what you accept"</a:t>
            </a:r>
          </a:p>
          <a:p>
            <a:pPr lvl="1"/>
            <a:r>
              <a:rPr lang="en-US" sz="2000" dirty="0"/>
              <a:t>Ensures downward compatibility (e.g. "reserved" bits)</a:t>
            </a:r>
          </a:p>
        </p:txBody>
      </p:sp>
    </p:spTree>
    <p:extLst>
      <p:ext uri="{BB962C8B-B14F-4D97-AF65-F5344CB8AC3E}">
        <p14:creationId xmlns:p14="http://schemas.microsoft.com/office/powerpoint/2010/main" val="4293600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35C1-C51B-2C4D-A832-54CEB129DC69}"/>
              </a:ext>
            </a:extLst>
          </p:cNvPr>
          <p:cNvSpPr>
            <a:spLocks noGrp="1"/>
          </p:cNvSpPr>
          <p:nvPr>
            <p:ph type="title"/>
          </p:nvPr>
        </p:nvSpPr>
        <p:spPr/>
        <p:txBody>
          <a:bodyPr/>
          <a:lstStyle/>
          <a:p>
            <a:r>
              <a:rPr lang="en-US" dirty="0"/>
              <a:t>.. and problems with them</a:t>
            </a:r>
          </a:p>
        </p:txBody>
      </p:sp>
      <p:sp>
        <p:nvSpPr>
          <p:cNvPr id="3" name="Content Placeholder 2">
            <a:extLst>
              <a:ext uri="{FF2B5EF4-FFF2-40B4-BE49-F238E27FC236}">
                <a16:creationId xmlns:a16="http://schemas.microsoft.com/office/drawing/2014/main" id="{B3A36043-041A-3E49-AA23-32F0A5106A1F}"/>
              </a:ext>
            </a:extLst>
          </p:cNvPr>
          <p:cNvSpPr>
            <a:spLocks noGrp="1"/>
          </p:cNvSpPr>
          <p:nvPr>
            <p:ph idx="1"/>
          </p:nvPr>
        </p:nvSpPr>
        <p:spPr>
          <a:xfrm>
            <a:off x="323528" y="1772816"/>
            <a:ext cx="8640960" cy="4876800"/>
          </a:xfrm>
        </p:spPr>
        <p:txBody>
          <a:bodyPr/>
          <a:lstStyle/>
          <a:p>
            <a:pPr marL="457200" indent="-457200">
              <a:buFont typeface="+mj-lt"/>
              <a:buAutoNum type="arabicPeriod"/>
            </a:pPr>
            <a:r>
              <a:rPr lang="en-US" sz="2400" dirty="0">
                <a:solidFill>
                  <a:srgbClr val="0000FF"/>
                </a:solidFill>
              </a:rPr>
              <a:t>E2E argument</a:t>
            </a:r>
            <a:endParaRPr lang="en-US" sz="1600" dirty="0">
              <a:solidFill>
                <a:srgbClr val="0000FF"/>
              </a:solidFill>
            </a:endParaRPr>
          </a:p>
          <a:p>
            <a:pPr lvl="1"/>
            <a:r>
              <a:rPr lang="en-US" sz="2000" dirty="0"/>
              <a:t>Devices in the network don’t seem to follow this…</a:t>
            </a:r>
          </a:p>
          <a:p>
            <a:pPr lvl="1"/>
            <a:r>
              <a:rPr lang="en-US" sz="2000" dirty="0"/>
              <a:t>"Pervasive Monitoring is an Attack”   [</a:t>
            </a:r>
            <a:r>
              <a:rPr lang="en-US" sz="1400" dirty="0"/>
              <a:t>RFC 7258]</a:t>
            </a:r>
          </a:p>
          <a:p>
            <a:pPr lvl="1"/>
            <a:r>
              <a:rPr lang="en-US" sz="2000" dirty="0"/>
              <a:t>Also: </a:t>
            </a:r>
            <a:r>
              <a:rPr lang="en-US" sz="2000" dirty="0">
                <a:solidFill>
                  <a:srgbClr val="C00000"/>
                </a:solidFill>
              </a:rPr>
              <a:t>ossification: </a:t>
            </a:r>
            <a:r>
              <a:rPr lang="en-US" sz="2000" dirty="0"/>
              <a:t>Middleboxes make assumptions, e.g. about TCP</a:t>
            </a:r>
            <a:endParaRPr lang="en-US" sz="1800" dirty="0">
              <a:solidFill>
                <a:srgbClr val="C00000"/>
              </a:solidFill>
            </a:endParaRPr>
          </a:p>
          <a:p>
            <a:pPr lvl="1"/>
            <a:r>
              <a:rPr lang="en-US" sz="2000" b="1" dirty="0"/>
              <a:t>Solution: encrypt </a:t>
            </a:r>
            <a:r>
              <a:rPr lang="en-US" sz="2000" b="1" u="sng" dirty="0"/>
              <a:t>everything</a:t>
            </a:r>
            <a:r>
              <a:rPr lang="en-US" sz="2000" b="1" dirty="0"/>
              <a:t>, end-to-end !</a:t>
            </a:r>
          </a:p>
          <a:p>
            <a:pPr lvl="2"/>
            <a:r>
              <a:rPr lang="en-US" sz="1600" dirty="0"/>
              <a:t>Also protocol headers (QUIC)</a:t>
            </a:r>
          </a:p>
          <a:p>
            <a:pPr lvl="1"/>
            <a:r>
              <a:rPr lang="en-US" sz="2000" dirty="0"/>
              <a:t>Pure "e2e" restored; no more ossification; good?</a:t>
            </a:r>
          </a:p>
          <a:p>
            <a:pPr lvl="1"/>
            <a:r>
              <a:rPr lang="en-US" sz="2000" dirty="0"/>
              <a:t>Also, no more control by ISPs... more control to Google?</a:t>
            </a:r>
          </a:p>
          <a:p>
            <a:pPr lvl="1"/>
            <a:endParaRPr lang="en-US" sz="2000" dirty="0"/>
          </a:p>
          <a:p>
            <a:pPr marL="457200" indent="-457200">
              <a:buFont typeface="+mj-lt"/>
              <a:buAutoNum type="arabicPeriod"/>
            </a:pPr>
            <a:r>
              <a:rPr lang="en-US" sz="2400" dirty="0" err="1">
                <a:solidFill>
                  <a:srgbClr val="0000FF"/>
                </a:solidFill>
              </a:rPr>
              <a:t>Postel’s</a:t>
            </a:r>
            <a:r>
              <a:rPr lang="en-US" sz="2400" dirty="0">
                <a:solidFill>
                  <a:srgbClr val="0000FF"/>
                </a:solidFill>
              </a:rPr>
              <a:t> robustness principle</a:t>
            </a:r>
          </a:p>
          <a:p>
            <a:pPr marL="857250" lvl="1" indent="-457200"/>
            <a:r>
              <a:rPr lang="en-US" sz="2000" dirty="0"/>
              <a:t>Ignored “reserved” fields can be used as covert channels</a:t>
            </a:r>
          </a:p>
        </p:txBody>
      </p:sp>
    </p:spTree>
    <p:extLst>
      <p:ext uri="{BB962C8B-B14F-4D97-AF65-F5344CB8AC3E}">
        <p14:creationId xmlns:p14="http://schemas.microsoft.com/office/powerpoint/2010/main" val="965718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52ED5-816F-95C0-C47D-5FC3BD58EEBE}"/>
              </a:ext>
            </a:extLst>
          </p:cNvPr>
          <p:cNvSpPr>
            <a:spLocks noGrp="1"/>
          </p:cNvSpPr>
          <p:nvPr>
            <p:ph type="title"/>
          </p:nvPr>
        </p:nvSpPr>
        <p:spPr/>
        <p:txBody>
          <a:bodyPr/>
          <a:lstStyle/>
          <a:p>
            <a:r>
              <a:rPr lang="en-NO" dirty="0"/>
              <a:t>Internet evolution</a:t>
            </a:r>
          </a:p>
        </p:txBody>
      </p:sp>
      <p:sp>
        <p:nvSpPr>
          <p:cNvPr id="3" name="Content Placeholder 2">
            <a:extLst>
              <a:ext uri="{FF2B5EF4-FFF2-40B4-BE49-F238E27FC236}">
                <a16:creationId xmlns:a16="http://schemas.microsoft.com/office/drawing/2014/main" id="{300FC163-3809-3103-F092-1EB3A85C1C07}"/>
              </a:ext>
            </a:extLst>
          </p:cNvPr>
          <p:cNvSpPr>
            <a:spLocks noGrp="1"/>
          </p:cNvSpPr>
          <p:nvPr>
            <p:ph idx="1"/>
          </p:nvPr>
        </p:nvSpPr>
        <p:spPr/>
        <p:txBody>
          <a:bodyPr/>
          <a:lstStyle/>
          <a:p>
            <a:r>
              <a:rPr lang="en-NO" sz="2000" dirty="0"/>
              <a:t>Gradually evolved, </a:t>
            </a:r>
            <a:r>
              <a:rPr lang="en-NO" sz="2000" u="sng" dirty="0"/>
              <a:t>must</a:t>
            </a:r>
            <a:r>
              <a:rPr lang="en-NO" sz="2000" dirty="0"/>
              <a:t> always be downwards compatible</a:t>
            </a:r>
          </a:p>
          <a:p>
            <a:pPr lvl="1"/>
            <a:r>
              <a:rPr lang="en-NO" sz="1800" dirty="0"/>
              <a:t>Tech. compromises very much a part of the design</a:t>
            </a:r>
            <a:br>
              <a:rPr lang="en-NO" sz="1800" dirty="0"/>
            </a:br>
            <a:endParaRPr lang="en-NO" sz="1800" dirty="0"/>
          </a:p>
          <a:p>
            <a:r>
              <a:rPr lang="en-NO" sz="2000" dirty="0"/>
              <a:t>Design where one party can make a change is often favorable</a:t>
            </a:r>
          </a:p>
          <a:p>
            <a:pPr marL="457200" lvl="1" indent="0">
              <a:buNone/>
            </a:pPr>
            <a:endParaRPr lang="en-NO" sz="1800" dirty="0"/>
          </a:p>
          <a:p>
            <a:r>
              <a:rPr lang="en-NO" sz="2000" dirty="0"/>
              <a:t>E.g., bit "</a:t>
            </a:r>
            <a:r>
              <a:rPr lang="en-NO" sz="2000" dirty="0">
                <a:solidFill>
                  <a:srgbClr val="0000FF"/>
                </a:solidFill>
              </a:rPr>
              <a:t>greasing</a:t>
            </a:r>
            <a:r>
              <a:rPr lang="en-NO" sz="2000" dirty="0"/>
              <a:t>"</a:t>
            </a:r>
          </a:p>
          <a:p>
            <a:pPr lvl="1"/>
            <a:r>
              <a:rPr lang="en-NO" sz="1800" dirty="0"/>
              <a:t>E.g., reserved bits are commonly always 0</a:t>
            </a:r>
          </a:p>
          <a:p>
            <a:pPr lvl="1"/>
            <a:r>
              <a:rPr lang="en-NO" sz="1800" dirty="0"/>
              <a:t>If a middlebox assumes that it is always 0, using another value becomes impossible</a:t>
            </a:r>
          </a:p>
          <a:p>
            <a:pPr lvl="1"/>
            <a:r>
              <a:rPr lang="en-NO" sz="1800" dirty="0"/>
              <a:t>Prevention: do not always use 0, but a random value</a:t>
            </a:r>
            <a:br>
              <a:rPr lang="en-NO" sz="1800" dirty="0"/>
            </a:br>
            <a:endParaRPr lang="en-NO" sz="1800" dirty="0"/>
          </a:p>
          <a:p>
            <a:pPr marL="457200" lvl="1" indent="0">
              <a:buNone/>
            </a:pPr>
            <a:r>
              <a:rPr lang="en-NO" sz="1600" b="1" dirty="0"/>
              <a:t>RFC 9287:</a:t>
            </a:r>
            <a:r>
              <a:rPr lang="en-GB" sz="1600" dirty="0"/>
              <a:t> "</a:t>
            </a:r>
            <a:r>
              <a:rPr lang="en-GB" sz="1600" i="1" dirty="0"/>
              <a:t>In order to safeguard future use of this bit, this document defines a QUIC transport parameter that indicates that an endpoint is willing to receive QUIC packets containing any value for this bit.  By sending different values for this bit, the hope is that the value will remain available for future use.</a:t>
            </a:r>
            <a:r>
              <a:rPr lang="en-GB" sz="1600" dirty="0"/>
              <a:t>"  (see also </a:t>
            </a:r>
            <a:r>
              <a:rPr lang="en-GB" sz="1600" b="1" dirty="0"/>
              <a:t>RFC 9170</a:t>
            </a:r>
            <a:r>
              <a:rPr lang="en-GB" sz="1600" dirty="0"/>
              <a:t>)</a:t>
            </a:r>
            <a:endParaRPr lang="en-NO" sz="1600" dirty="0"/>
          </a:p>
        </p:txBody>
      </p:sp>
    </p:spTree>
    <p:extLst>
      <p:ext uri="{BB962C8B-B14F-4D97-AF65-F5344CB8AC3E}">
        <p14:creationId xmlns:p14="http://schemas.microsoft.com/office/powerpoint/2010/main" val="2857814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thinking, applied to common Internet views</a:t>
            </a:r>
          </a:p>
        </p:txBody>
      </p:sp>
      <p:sp>
        <p:nvSpPr>
          <p:cNvPr id="3" name="Content Placeholder 2"/>
          <p:cNvSpPr>
            <a:spLocks noGrp="1"/>
          </p:cNvSpPr>
          <p:nvPr>
            <p:ph idx="1"/>
          </p:nvPr>
        </p:nvSpPr>
        <p:spPr>
          <a:xfrm>
            <a:off x="467544" y="2348880"/>
            <a:ext cx="8219256" cy="4392488"/>
          </a:xfrm>
        </p:spPr>
        <p:txBody>
          <a:bodyPr/>
          <a:lstStyle/>
          <a:p>
            <a:r>
              <a:rPr lang="en-US" sz="2400" dirty="0"/>
              <a:t>NATs are evil.</a:t>
            </a:r>
            <a:br>
              <a:rPr lang="en-US" sz="2400" dirty="0"/>
            </a:br>
            <a:r>
              <a:rPr lang="en-US" sz="2400" dirty="0"/>
              <a:t>IPv6 should be deployed everywhere.</a:t>
            </a:r>
          </a:p>
          <a:p>
            <a:pPr lvl="1"/>
            <a:r>
              <a:rPr lang="en-US" sz="2000" dirty="0">
                <a:solidFill>
                  <a:srgbClr val="0000FF"/>
                </a:solidFill>
              </a:rPr>
              <a:t>or... are NATs doing the right thing?</a:t>
            </a:r>
          </a:p>
          <a:p>
            <a:pPr lvl="1"/>
            <a:endParaRPr lang="en-US" sz="2000" dirty="0"/>
          </a:p>
          <a:p>
            <a:r>
              <a:rPr lang="en-US" sz="2400" dirty="0"/>
              <a:t>IP fragmentation is a bad idea</a:t>
            </a:r>
          </a:p>
          <a:p>
            <a:pPr lvl="1"/>
            <a:r>
              <a:rPr lang="en-US" sz="2000" dirty="0">
                <a:solidFill>
                  <a:srgbClr val="0000FF"/>
                </a:solidFill>
              </a:rPr>
              <a:t>or… does it just highlight a design flaw?</a:t>
            </a:r>
          </a:p>
          <a:p>
            <a:endParaRPr lang="en-US" sz="2400" dirty="0"/>
          </a:p>
          <a:p>
            <a:r>
              <a:rPr lang="en-US" sz="2400" dirty="0" err="1"/>
              <a:t>Middleboxes</a:t>
            </a:r>
            <a:r>
              <a:rPr lang="en-US" sz="2400" dirty="0"/>
              <a:t> are bad</a:t>
            </a:r>
          </a:p>
          <a:p>
            <a:pPr lvl="1"/>
            <a:r>
              <a:rPr lang="en-US" sz="2000" dirty="0">
                <a:solidFill>
                  <a:srgbClr val="0000FF"/>
                </a:solidFill>
              </a:rPr>
              <a:t>Or… are we just missing interfaces to cleanly make them a part of the architecture?</a:t>
            </a:r>
          </a:p>
        </p:txBody>
      </p:sp>
    </p:spTree>
    <p:extLst>
      <p:ext uri="{BB962C8B-B14F-4D97-AF65-F5344CB8AC3E}">
        <p14:creationId xmlns:p14="http://schemas.microsoft.com/office/powerpoint/2010/main" val="2657818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final note about recursive networking</a:t>
            </a:r>
          </a:p>
        </p:txBody>
      </p:sp>
      <p:sp>
        <p:nvSpPr>
          <p:cNvPr id="3" name="Content Placeholder 2"/>
          <p:cNvSpPr>
            <a:spLocks noGrp="1"/>
          </p:cNvSpPr>
          <p:nvPr>
            <p:ph idx="1"/>
          </p:nvPr>
        </p:nvSpPr>
        <p:spPr>
          <a:xfrm>
            <a:off x="467544" y="1981200"/>
            <a:ext cx="8352928" cy="4760168"/>
          </a:xfrm>
        </p:spPr>
        <p:txBody>
          <a:bodyPr/>
          <a:lstStyle/>
          <a:p>
            <a:r>
              <a:rPr lang="en-US" sz="2400" dirty="0">
                <a:solidFill>
                  <a:srgbClr val="0000FF"/>
                </a:solidFill>
              </a:rPr>
              <a:t>Recursive </a:t>
            </a:r>
            <a:r>
              <a:rPr lang="en-US" sz="2400" dirty="0" err="1">
                <a:solidFill>
                  <a:srgbClr val="0000FF"/>
                </a:solidFill>
              </a:rPr>
              <a:t>InterNetwork</a:t>
            </a:r>
            <a:r>
              <a:rPr lang="en-US" sz="2400" dirty="0">
                <a:solidFill>
                  <a:srgbClr val="0000FF"/>
                </a:solidFill>
              </a:rPr>
              <a:t> Architecture (RINA)</a:t>
            </a:r>
          </a:p>
          <a:p>
            <a:pPr lvl="1"/>
            <a:r>
              <a:rPr lang="en-US" sz="2000" dirty="0"/>
              <a:t>By John Day</a:t>
            </a:r>
          </a:p>
          <a:p>
            <a:pPr lvl="1"/>
            <a:r>
              <a:rPr lang="en-US" sz="2000" dirty="0"/>
              <a:t>More material: </a:t>
            </a:r>
            <a:r>
              <a:rPr lang="en-US" sz="2000" dirty="0">
                <a:hlinkClick r:id="rId2"/>
              </a:rPr>
              <a:t>http://pouzinsociety.org</a:t>
            </a:r>
            <a:endParaRPr lang="en-US" sz="2000" dirty="0"/>
          </a:p>
          <a:p>
            <a:pPr lvl="1"/>
            <a:endParaRPr lang="en-US" sz="2000" dirty="0"/>
          </a:p>
          <a:p>
            <a:pPr lvl="1"/>
            <a:endParaRPr lang="en-US" sz="2000" dirty="0"/>
          </a:p>
          <a:p>
            <a:r>
              <a:rPr lang="en-US" sz="2400" dirty="0"/>
              <a:t>Research prototypes exist, ... but various issues and unresolved questions</a:t>
            </a:r>
          </a:p>
          <a:p>
            <a:pPr lvl="1"/>
            <a:r>
              <a:rPr lang="en-US" sz="2000" dirty="0"/>
              <a:t>This was about a </a:t>
            </a:r>
            <a:r>
              <a:rPr lang="en-US" sz="2000" u="sng" dirty="0"/>
              <a:t>way of thinking</a:t>
            </a:r>
          </a:p>
          <a:p>
            <a:endParaRPr lang="en-US" sz="2400" dirty="0"/>
          </a:p>
        </p:txBody>
      </p:sp>
    </p:spTree>
    <p:extLst>
      <p:ext uri="{BB962C8B-B14F-4D97-AF65-F5344CB8AC3E}">
        <p14:creationId xmlns:p14="http://schemas.microsoft.com/office/powerpoint/2010/main" val="3867414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32D32-C925-FC44-BBC1-574D47BFDB70}"/>
              </a:ext>
            </a:extLst>
          </p:cNvPr>
          <p:cNvSpPr>
            <a:spLocks noGrp="1"/>
          </p:cNvSpPr>
          <p:nvPr>
            <p:ph type="title"/>
          </p:nvPr>
        </p:nvSpPr>
        <p:spPr>
          <a:xfrm>
            <a:off x="467544" y="2708920"/>
            <a:ext cx="8219256" cy="1143000"/>
          </a:xfrm>
        </p:spPr>
        <p:txBody>
          <a:bodyPr/>
          <a:lstStyle/>
          <a:p>
            <a:pPr algn="ctr"/>
            <a:r>
              <a:rPr lang="en-US" sz="4000"/>
              <a:t>Thank you!</a:t>
            </a:r>
          </a:p>
        </p:txBody>
      </p:sp>
      <p:sp>
        <p:nvSpPr>
          <p:cNvPr id="3" name="Content Placeholder 2">
            <a:extLst>
              <a:ext uri="{FF2B5EF4-FFF2-40B4-BE49-F238E27FC236}">
                <a16:creationId xmlns:a16="http://schemas.microsoft.com/office/drawing/2014/main" id="{2565D842-A7DA-6340-881D-CFB58C8A9A6C}"/>
              </a:ext>
            </a:extLst>
          </p:cNvPr>
          <p:cNvSpPr>
            <a:spLocks noGrp="1"/>
          </p:cNvSpPr>
          <p:nvPr>
            <p:ph idx="1"/>
          </p:nvPr>
        </p:nvSpPr>
        <p:spPr>
          <a:xfrm>
            <a:off x="467544" y="3997424"/>
            <a:ext cx="8219256" cy="799728"/>
          </a:xfrm>
        </p:spPr>
        <p:txBody>
          <a:bodyPr/>
          <a:lstStyle/>
          <a:p>
            <a:pPr marL="0" indent="0" algn="ctr">
              <a:buNone/>
            </a:pPr>
            <a:r>
              <a:rPr lang="en-US"/>
              <a:t>Questions?</a:t>
            </a:r>
          </a:p>
        </p:txBody>
      </p:sp>
    </p:spTree>
    <p:extLst>
      <p:ext uri="{BB962C8B-B14F-4D97-AF65-F5344CB8AC3E}">
        <p14:creationId xmlns:p14="http://schemas.microsoft.com/office/powerpoint/2010/main" val="3604342098"/>
      </p:ext>
    </p:extLst>
  </p:cSld>
  <p:clrMapOvr>
    <a:masterClrMapping/>
  </p:clrMapOvr>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2329</TotalTime>
  <Words>3627</Words>
  <Application>Microsoft Macintosh PowerPoint</Application>
  <PresentationFormat>On-screen Show (4:3)</PresentationFormat>
  <Paragraphs>667</Paragraphs>
  <Slides>45</Slides>
  <Notes>20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54" baseType="lpstr">
      <vt:lpstr>ＭＳ Ｐゴシック</vt:lpstr>
      <vt:lpstr>Arial</vt:lpstr>
      <vt:lpstr>Calibri</vt:lpstr>
      <vt:lpstr>Times</vt:lpstr>
      <vt:lpstr>Times New Roman</vt:lpstr>
      <vt:lpstr>Wingdings</vt:lpstr>
      <vt:lpstr>ifi-nd</vt:lpstr>
      <vt:lpstr>Picture</vt:lpstr>
      <vt:lpstr>Document</vt:lpstr>
      <vt:lpstr>Department of Informatics Networks and Distributed Systems (ND) group</vt:lpstr>
      <vt:lpstr>University education</vt:lpstr>
      <vt:lpstr>Next: communication principles</vt:lpstr>
      <vt:lpstr>…but first: an OSI terminology reminder</vt:lpstr>
      <vt:lpstr>Two application processes on one system</vt:lpstr>
      <vt:lpstr>Two systems: how?</vt:lpstr>
      <vt:lpstr>Functions of a Protocol </vt:lpstr>
      <vt:lpstr>Functions of a Protocol  /2 </vt:lpstr>
      <vt:lpstr>More than one application per system at the same time</vt:lpstr>
      <vt:lpstr>Communication with N systems</vt:lpstr>
      <vt:lpstr>Communication with N systems  /2: A little re-organizing</vt:lpstr>
      <vt:lpstr>Communication with N systems  /3</vt:lpstr>
      <vt:lpstr>Communication with N systems   /4</vt:lpstr>
      <vt:lpstr>A recursive structure!</vt:lpstr>
      <vt:lpstr>Implications</vt:lpstr>
      <vt:lpstr>PowerPoint Presentation</vt:lpstr>
      <vt:lpstr>PowerPoint Presentation</vt:lpstr>
      <vt:lpstr>Example problem: IP fragmentation Dependencies between layers with the same scope </vt:lpstr>
      <vt:lpstr>Developing flow + congestion control</vt:lpstr>
      <vt:lpstr>Developing flow + congestion control /2</vt:lpstr>
      <vt:lpstr>Developing flow + congestion control /3</vt:lpstr>
      <vt:lpstr>Context switch: from RINA…</vt:lpstr>
      <vt:lpstr>… to the Internet</vt:lpstr>
      <vt:lpstr>E.g. Linux</vt:lpstr>
      <vt:lpstr>PowerPoint Presentation</vt:lpstr>
      <vt:lpstr>PowerPoint Presentation</vt:lpstr>
      <vt:lpstr>IP mobility</vt:lpstr>
      <vt:lpstr>PowerPoint Presentation</vt:lpstr>
      <vt:lpstr>Using node addresses</vt:lpstr>
      <vt:lpstr>PowerPoint Presentation</vt:lpstr>
      <vt:lpstr>Sending a packet from A to H</vt:lpstr>
      <vt:lpstr>What happens when link F - H fails?</vt:lpstr>
      <vt:lpstr>PowerPoint Presentation</vt:lpstr>
      <vt:lpstr>Internet multihoming</vt:lpstr>
      <vt:lpstr>PowerPoint Presentation</vt:lpstr>
      <vt:lpstr>A packet is sent with  destination address 9 from A</vt:lpstr>
      <vt:lpstr>What happens when link F - H fails?</vt:lpstr>
      <vt:lpstr>A modern Internet solution: MPTCP</vt:lpstr>
      <vt:lpstr>Architectural principles of the Internet</vt:lpstr>
      <vt:lpstr>Two important Internet rules</vt:lpstr>
      <vt:lpstr>.. and problems with them</vt:lpstr>
      <vt:lpstr>Internet evolution</vt:lpstr>
      <vt:lpstr>Critical thinking, applied to common Internet views</vt:lpstr>
      <vt:lpstr>A final note about recursive networking</vt:lpstr>
      <vt:lpstr>Thank you!</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Michael Welzl</cp:lastModifiedBy>
  <cp:revision>446</cp:revision>
  <cp:lastPrinted>2025-08-19T13:07:55Z</cp:lastPrinted>
  <dcterms:created xsi:type="dcterms:W3CDTF">2011-02-18T08:40:46Z</dcterms:created>
  <dcterms:modified xsi:type="dcterms:W3CDTF">2025-08-19T13:18:58Z</dcterms:modified>
</cp:coreProperties>
</file>