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1" r:id="rId2"/>
    <p:sldId id="376" r:id="rId3"/>
    <p:sldId id="377" r:id="rId4"/>
    <p:sldId id="378" r:id="rId5"/>
    <p:sldId id="379" r:id="rId6"/>
    <p:sldId id="401" r:id="rId7"/>
    <p:sldId id="296" r:id="rId8"/>
    <p:sldId id="380" r:id="rId9"/>
    <p:sldId id="381" r:id="rId10"/>
    <p:sldId id="382" r:id="rId11"/>
    <p:sldId id="402" r:id="rId12"/>
    <p:sldId id="403" r:id="rId13"/>
    <p:sldId id="295" r:id="rId14"/>
    <p:sldId id="405" r:id="rId15"/>
    <p:sldId id="314" r:id="rId16"/>
    <p:sldId id="315" r:id="rId17"/>
    <p:sldId id="383" r:id="rId18"/>
    <p:sldId id="404" r:id="rId19"/>
    <p:sldId id="384" r:id="rId20"/>
    <p:sldId id="385" r:id="rId21"/>
    <p:sldId id="317" r:id="rId22"/>
    <p:sldId id="397" r:id="rId23"/>
    <p:sldId id="399" r:id="rId24"/>
    <p:sldId id="319" r:id="rId25"/>
    <p:sldId id="268" r:id="rId26"/>
    <p:sldId id="271" r:id="rId27"/>
    <p:sldId id="395" r:id="rId28"/>
    <p:sldId id="396" r:id="rId29"/>
    <p:sldId id="913" r:id="rId30"/>
    <p:sldId id="320" r:id="rId31"/>
    <p:sldId id="325" r:id="rId32"/>
    <p:sldId id="321" r:id="rId33"/>
    <p:sldId id="322" r:id="rId34"/>
    <p:sldId id="323" r:id="rId35"/>
    <p:sldId id="352" r:id="rId36"/>
    <p:sldId id="406" r:id="rId37"/>
    <p:sldId id="328" r:id="rId38"/>
    <p:sldId id="324" r:id="rId39"/>
    <p:sldId id="914" r:id="rId40"/>
    <p:sldId id="915" r:id="rId41"/>
    <p:sldId id="359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000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0"/>
    <p:restoredTop sz="88606"/>
  </p:normalViewPr>
  <p:slideViewPr>
    <p:cSldViewPr>
      <p:cViewPr varScale="1">
        <p:scale>
          <a:sx n="153" d="100"/>
          <a:sy n="153" d="100"/>
        </p:scale>
        <p:origin x="2792" y="1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C-0E46-90E2-815CD67AB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89493368"/>
        <c:axId val="-2089490312"/>
      </c:lineChart>
      <c:catAx>
        <c:axId val="-208949336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9490312"/>
        <c:crosses val="autoZero"/>
        <c:auto val="1"/>
        <c:lblAlgn val="ctr"/>
        <c:lblOffset val="100"/>
        <c:noMultiLvlLbl val="0"/>
      </c:catAx>
      <c:valAx>
        <c:axId val="-2089490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89493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17-A74C-BFD2-481469C43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7431736"/>
        <c:axId val="2047424632"/>
      </c:lineChart>
      <c:catAx>
        <c:axId val="2047431736"/>
        <c:scaling>
          <c:orientation val="minMax"/>
        </c:scaling>
        <c:delete val="1"/>
        <c:axPos val="b"/>
        <c:majorTickMark val="out"/>
        <c:minorTickMark val="none"/>
        <c:tickLblPos val="nextTo"/>
        <c:crossAx val="2047424632"/>
        <c:crosses val="autoZero"/>
        <c:auto val="1"/>
        <c:lblAlgn val="ctr"/>
        <c:lblOffset val="100"/>
        <c:noMultiLvlLbl val="0"/>
      </c:catAx>
      <c:valAx>
        <c:axId val="20474246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47431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AC-884B-A6D4-ACD6170F8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78243624"/>
        <c:axId val="-2123337752"/>
      </c:lineChart>
      <c:catAx>
        <c:axId val="-2078243624"/>
        <c:scaling>
          <c:orientation val="minMax"/>
        </c:scaling>
        <c:delete val="1"/>
        <c:axPos val="b"/>
        <c:majorTickMark val="out"/>
        <c:minorTickMark val="none"/>
        <c:tickLblPos val="nextTo"/>
        <c:crossAx val="-2123337752"/>
        <c:crosses val="autoZero"/>
        <c:auto val="1"/>
        <c:lblAlgn val="ctr"/>
        <c:lblOffset val="100"/>
        <c:noMultiLvlLbl val="0"/>
      </c:catAx>
      <c:valAx>
        <c:axId val="-2123337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78243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>
              <a:solidFill>
                <a:srgbClr val="0000FF"/>
              </a:solidFill>
            </a:ln>
          </c:spPr>
          <c:marker>
            <c:symbol val="none"/>
          </c:marker>
          <c:val>
            <c:numRef>
              <c:f>Sheet1!$A$1:$A$52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20</c:v>
                </c:pt>
                <c:pt idx="9">
                  <c:v>21</c:v>
                </c:pt>
                <c:pt idx="10">
                  <c:v>22</c:v>
                </c:pt>
                <c:pt idx="11">
                  <c:v>23</c:v>
                </c:pt>
                <c:pt idx="12">
                  <c:v>24</c:v>
                </c:pt>
                <c:pt idx="13">
                  <c:v>12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17</c:v>
                </c:pt>
                <c:pt idx="19">
                  <c:v>18</c:v>
                </c:pt>
                <c:pt idx="20">
                  <c:v>19</c:v>
                </c:pt>
                <c:pt idx="21">
                  <c:v>20</c:v>
                </c:pt>
                <c:pt idx="22">
                  <c:v>21</c:v>
                </c:pt>
                <c:pt idx="23">
                  <c:v>22</c:v>
                </c:pt>
                <c:pt idx="24">
                  <c:v>23</c:v>
                </c:pt>
                <c:pt idx="25">
                  <c:v>24</c:v>
                </c:pt>
                <c:pt idx="26">
                  <c:v>12</c:v>
                </c:pt>
                <c:pt idx="27">
                  <c:v>13</c:v>
                </c:pt>
                <c:pt idx="28">
                  <c:v>14</c:v>
                </c:pt>
                <c:pt idx="29">
                  <c:v>15</c:v>
                </c:pt>
                <c:pt idx="30">
                  <c:v>16</c:v>
                </c:pt>
                <c:pt idx="31">
                  <c:v>17</c:v>
                </c:pt>
                <c:pt idx="32">
                  <c:v>18</c:v>
                </c:pt>
                <c:pt idx="33">
                  <c:v>19</c:v>
                </c:pt>
                <c:pt idx="34">
                  <c:v>20</c:v>
                </c:pt>
                <c:pt idx="35">
                  <c:v>21</c:v>
                </c:pt>
                <c:pt idx="36">
                  <c:v>22</c:v>
                </c:pt>
                <c:pt idx="37">
                  <c:v>23</c:v>
                </c:pt>
                <c:pt idx="38">
                  <c:v>24</c:v>
                </c:pt>
                <c:pt idx="39">
                  <c:v>12</c:v>
                </c:pt>
                <c:pt idx="40">
                  <c:v>13</c:v>
                </c:pt>
                <c:pt idx="41">
                  <c:v>14</c:v>
                </c:pt>
                <c:pt idx="42">
                  <c:v>15</c:v>
                </c:pt>
                <c:pt idx="43">
                  <c:v>16</c:v>
                </c:pt>
                <c:pt idx="44">
                  <c:v>17</c:v>
                </c:pt>
                <c:pt idx="45">
                  <c:v>18</c:v>
                </c:pt>
                <c:pt idx="46">
                  <c:v>19</c:v>
                </c:pt>
                <c:pt idx="47">
                  <c:v>20</c:v>
                </c:pt>
                <c:pt idx="48">
                  <c:v>21</c:v>
                </c:pt>
                <c:pt idx="49">
                  <c:v>22</c:v>
                </c:pt>
                <c:pt idx="50">
                  <c:v>23</c:v>
                </c:pt>
                <c:pt idx="5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47-6A43-B788-FDB542BC5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94342680"/>
        <c:axId val="-2094323944"/>
      </c:lineChart>
      <c:catAx>
        <c:axId val="-2094342680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4323944"/>
        <c:crosses val="autoZero"/>
        <c:auto val="1"/>
        <c:lblAlgn val="ctr"/>
        <c:lblOffset val="100"/>
        <c:noMultiLvlLbl val="0"/>
      </c:catAx>
      <c:valAx>
        <c:axId val="-2094323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094342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26.08.2025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26.08.2025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358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3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26.08.2025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hyperlink" Target="https://gettys.wordpress.com/2010/12/17/red-in-a-different-light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hyperlink" Target="http://welzl.at/research/tools/cavt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 3230 / IN 4230</a:t>
            </a:r>
          </a:p>
          <a:p>
            <a:r>
              <a:rPr lang="en-US" dirty="0"/>
              <a:t>Congestion control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80526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/>
              <a:t>Michael 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A simple router model</a:t>
            </a:r>
            <a:endParaRPr lang="de-AT">
              <a:latin typeface="Calibri" charset="0"/>
            </a:endParaRPr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3588569" y="2574056"/>
            <a:ext cx="1881187" cy="1828800"/>
          </a:xfrm>
          <a:prstGeom prst="can">
            <a:avLst>
              <a:gd name="adj" fmla="val 25000"/>
            </a:avLst>
          </a:prstGeom>
          <a:solidFill>
            <a:schemeClr val="hlink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1153344" y="34884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5471344" y="32598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1153344" y="39456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1153344" y="3031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5444356" y="3793256"/>
            <a:ext cx="24352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4318819" y="3793256"/>
            <a:ext cx="112553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5163369" y="3259856"/>
            <a:ext cx="280987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4409306" y="3259856"/>
            <a:ext cx="1149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1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4390256" y="3869456"/>
            <a:ext cx="1190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solidFill>
                  <a:srgbClr val="FFFF00"/>
                </a:solidFill>
                <a:latin typeface="Comic Sans MS" charset="0"/>
              </a:rPr>
              <a:t>Queue 2</a:t>
            </a:r>
            <a:endParaRPr lang="de-AT" sz="2000">
              <a:solidFill>
                <a:srgbClr val="FFFF00"/>
              </a:solidFill>
              <a:latin typeface="Comic Sans MS" charset="0"/>
            </a:endParaRPr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486594" y="2802656"/>
            <a:ext cx="650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1</a:t>
            </a:r>
            <a:endParaRPr lang="de-AT" sz="2000">
              <a:latin typeface="Comic Sans MS" charset="0"/>
            </a:endParaRP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467544" y="33201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2</a:t>
            </a:r>
            <a:endParaRPr lang="de-AT" sz="2000">
              <a:latin typeface="Comic Sans MS" charset="0"/>
            </a:endParaRPr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467544" y="3777381"/>
            <a:ext cx="692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In 3</a:t>
            </a:r>
            <a:endParaRPr lang="de-AT" sz="2000">
              <a:latin typeface="Comic Sans MS" charset="0"/>
            </a:endParaRPr>
          </a:p>
        </p:txBody>
      </p:sp>
      <p:sp>
        <p:nvSpPr>
          <p:cNvPr id="39952" name="Text Box 16"/>
          <p:cNvSpPr txBox="1">
            <a:spLocks noChangeArrowheads="1"/>
          </p:cNvSpPr>
          <p:nvPr/>
        </p:nvSpPr>
        <p:spPr bwMode="auto">
          <a:xfrm>
            <a:off x="3406006" y="1888256"/>
            <a:ext cx="1352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Switching</a:t>
            </a:r>
          </a:p>
          <a:p>
            <a:pPr eaLnBrk="1" hangingPunct="1"/>
            <a:r>
              <a:rPr lang="de-DE" sz="2000">
                <a:latin typeface="Comic Sans MS" charset="0"/>
              </a:rPr>
              <a:t>Fabric</a:t>
            </a:r>
            <a:endParaRPr lang="de-AT" sz="2000">
              <a:latin typeface="Comic Sans MS" charset="0"/>
            </a:endParaRPr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7871644" y="3091581"/>
            <a:ext cx="835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1</a:t>
            </a:r>
            <a:endParaRPr lang="de-AT" sz="2000">
              <a:latin typeface="Comic Sans MS" charset="0"/>
            </a:endParaRP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7852594" y="3624981"/>
            <a:ext cx="87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000">
                <a:latin typeface="Comic Sans MS" charset="0"/>
              </a:rPr>
              <a:t>Out 2</a:t>
            </a:r>
            <a:endParaRPr lang="de-AT" sz="2000">
              <a:latin typeface="Comic Sans MS" charset="0"/>
            </a:endParaRPr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3615556" y="3031256"/>
            <a:ext cx="1476375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V="1">
            <a:off x="3615556" y="3259856"/>
            <a:ext cx="1336675" cy="22860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3615556" y="3793256"/>
            <a:ext cx="703263" cy="1524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3615556" y="3488456"/>
            <a:ext cx="561975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635819" y="4555256"/>
            <a:ext cx="7667625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5600" defTabSz="762000"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Switch(</a:t>
            </a:r>
            <a:r>
              <a:rPr lang="de-DE" sz="1800" dirty="0" err="1">
                <a:solidFill>
                  <a:srgbClr val="0000FF"/>
                </a:solidFill>
                <a:latin typeface="+mn-lt"/>
              </a:rPr>
              <a:t>ing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) </a:t>
            </a:r>
            <a:r>
              <a:rPr lang="de-DE" sz="1800" dirty="0" err="1">
                <a:solidFill>
                  <a:srgbClr val="0000FF"/>
                </a:solidFill>
                <a:latin typeface="+mn-lt"/>
              </a:rPr>
              <a:t>fabric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forwards</a:t>
            </a:r>
            <a:r>
              <a:rPr lang="de-DE" sz="1800" dirty="0">
                <a:latin typeface="+mn-lt"/>
              </a:rPr>
              <a:t> a packet (</a:t>
            </a:r>
            <a:r>
              <a:rPr lang="de-DE" sz="1800" dirty="0" err="1">
                <a:latin typeface="+mn-lt"/>
              </a:rPr>
              <a:t>dest</a:t>
            </a:r>
            <a:r>
              <a:rPr lang="de-DE" sz="1800" dirty="0">
                <a:latin typeface="+mn-lt"/>
              </a:rPr>
              <a:t>. </a:t>
            </a:r>
            <a:r>
              <a:rPr lang="de-DE" sz="1800" dirty="0" err="1">
                <a:latin typeface="+mn-lt"/>
              </a:rPr>
              <a:t>addr</a:t>
            </a:r>
            <a:r>
              <a:rPr lang="de-DE" sz="1800" dirty="0">
                <a:latin typeface="+mn-lt"/>
              </a:rPr>
              <a:t>.)</a:t>
            </a:r>
            <a:br>
              <a:rPr lang="de-DE" sz="1800" dirty="0">
                <a:latin typeface="+mn-lt"/>
              </a:rPr>
            </a:br>
            <a:r>
              <a:rPr lang="de-DE" sz="1800" dirty="0">
                <a:latin typeface="+mn-lt"/>
              </a:rPr>
              <a:t>    </a:t>
            </a:r>
            <a:r>
              <a:rPr lang="de-DE" sz="1600" dirty="0" err="1">
                <a:latin typeface="+mn-lt"/>
              </a:rPr>
              <a:t>if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no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special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treatment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necessary</a:t>
            </a:r>
            <a:r>
              <a:rPr lang="de-DE" sz="1600" dirty="0">
                <a:latin typeface="+mn-lt"/>
              </a:rPr>
              <a:t>: “</a:t>
            </a:r>
            <a:r>
              <a:rPr lang="de-DE" sz="1600" dirty="0">
                <a:solidFill>
                  <a:srgbClr val="000000"/>
                </a:solidFill>
                <a:latin typeface="+mn-lt"/>
              </a:rPr>
              <a:t>fast </a:t>
            </a:r>
            <a:r>
              <a:rPr lang="de-DE" sz="1600" dirty="0" err="1">
                <a:solidFill>
                  <a:srgbClr val="000000"/>
                </a:solidFill>
                <a:latin typeface="+mn-lt"/>
              </a:rPr>
              <a:t>path</a:t>
            </a:r>
            <a:r>
              <a:rPr lang="de-DE" sz="1600" dirty="0">
                <a:solidFill>
                  <a:srgbClr val="000000"/>
                </a:solidFill>
                <a:latin typeface="+mn-lt"/>
              </a:rPr>
              <a:t>“ </a:t>
            </a:r>
            <a:r>
              <a:rPr lang="de-DE" sz="1600" dirty="0">
                <a:latin typeface="+mn-lt"/>
              </a:rPr>
              <a:t>(</a:t>
            </a:r>
            <a:r>
              <a:rPr lang="de-DE" sz="1600" dirty="0" err="1">
                <a:latin typeface="+mn-lt"/>
              </a:rPr>
              <a:t>hardware</a:t>
            </a:r>
            <a:r>
              <a:rPr lang="de-DE" sz="1600" dirty="0">
                <a:latin typeface="+mn-lt"/>
              </a:rPr>
              <a:t>)</a:t>
            </a:r>
            <a:br>
              <a:rPr lang="de-DE" sz="1600" dirty="0">
                <a:latin typeface="+mn-lt"/>
              </a:rPr>
            </a:br>
            <a:endParaRPr 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 </a:t>
            </a:r>
            <a:r>
              <a:rPr lang="de-DE" sz="1800" dirty="0">
                <a:solidFill>
                  <a:srgbClr val="0000FF"/>
                </a:solidFill>
                <a:latin typeface="+mn-lt"/>
              </a:rPr>
              <a:t>Queues </a:t>
            </a:r>
            <a:r>
              <a:rPr lang="de-DE" sz="1800" dirty="0" err="1">
                <a:latin typeface="+mn-lt"/>
              </a:rPr>
              <a:t>grow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when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traffic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bursts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arrive</a:t>
            </a:r>
            <a:endParaRPr lang="de-DE" sz="1800" dirty="0">
              <a:latin typeface="+mn-lt"/>
            </a:endParaRPr>
          </a:p>
          <a:p>
            <a:pPr lvl="1" eaLnBrk="1" hangingPunct="1">
              <a:buFontTx/>
              <a:buChar char="•"/>
            </a:pPr>
            <a:r>
              <a:rPr lang="de-DE" sz="1600" dirty="0">
                <a:latin typeface="+mn-lt"/>
              </a:rPr>
              <a:t>  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delay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small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queues</a:t>
            </a:r>
            <a:r>
              <a:rPr lang="de-DE" sz="1600" dirty="0">
                <a:latin typeface="+mn-lt"/>
              </a:rPr>
              <a:t>,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jitter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no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fluctuations</a:t>
            </a:r>
            <a:endParaRPr lang="de-DE" sz="1600" dirty="0">
              <a:latin typeface="+mn-lt"/>
            </a:endParaRPr>
          </a:p>
          <a:p>
            <a:pPr eaLnBrk="1" hangingPunct="1">
              <a:buFontTx/>
              <a:buChar char="•"/>
            </a:pPr>
            <a:r>
              <a:rPr lang="de-DE" sz="1800" dirty="0">
                <a:latin typeface="+mn-lt"/>
              </a:rPr>
              <a:t>   </a:t>
            </a:r>
            <a:r>
              <a:rPr lang="de-DE" sz="1800" dirty="0" err="1">
                <a:latin typeface="+mn-lt"/>
              </a:rPr>
              <a:t>Packets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are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dropped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when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queues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overflow</a:t>
            </a:r>
            <a:r>
              <a:rPr lang="de-DE" sz="1800" dirty="0">
                <a:latin typeface="+mn-lt"/>
              </a:rPr>
              <a:t> (“</a:t>
            </a:r>
            <a:r>
              <a:rPr lang="de-DE" sz="1800" dirty="0" err="1">
                <a:latin typeface="+mn-lt"/>
              </a:rPr>
              <a:t>DropTail</a:t>
            </a:r>
            <a:r>
              <a:rPr lang="de-DE" sz="1800" dirty="0">
                <a:latin typeface="+mn-lt"/>
              </a:rPr>
              <a:t> </a:t>
            </a:r>
            <a:r>
              <a:rPr lang="de-DE" sz="1800" dirty="0" err="1">
                <a:latin typeface="+mn-lt"/>
              </a:rPr>
              <a:t>queueing</a:t>
            </a:r>
            <a:r>
              <a:rPr lang="de-DE" sz="1800" dirty="0">
                <a:latin typeface="+mn-lt"/>
              </a:rPr>
              <a:t>“)</a:t>
            </a:r>
          </a:p>
          <a:p>
            <a:pPr lvl="1" eaLnBrk="1" hangingPunct="1">
              <a:buFontTx/>
              <a:buChar char="•"/>
            </a:pPr>
            <a:r>
              <a:rPr lang="de-DE" sz="1600" dirty="0">
                <a:latin typeface="+mn-lt"/>
              </a:rPr>
              <a:t>  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low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loss</a:t>
            </a:r>
            <a:r>
              <a:rPr lang="de-DE" sz="1600" dirty="0">
                <a:solidFill>
                  <a:srgbClr val="0000FF"/>
                </a:solidFill>
                <a:latin typeface="+mn-lt"/>
              </a:rPr>
              <a:t> </a:t>
            </a:r>
            <a:r>
              <a:rPr lang="de-DE" sz="1600" dirty="0" err="1">
                <a:solidFill>
                  <a:srgbClr val="0000FF"/>
                </a:solidFill>
                <a:latin typeface="+mn-lt"/>
              </a:rPr>
              <a:t>ratio</a:t>
            </a:r>
            <a:r>
              <a:rPr lang="de-DE" sz="1600" dirty="0">
                <a:latin typeface="+mn-lt"/>
              </a:rPr>
              <a:t> = </a:t>
            </a:r>
            <a:r>
              <a:rPr lang="de-DE" sz="1600" dirty="0" err="1">
                <a:latin typeface="+mn-lt"/>
              </a:rPr>
              <a:t>small</a:t>
            </a:r>
            <a:r>
              <a:rPr lang="de-DE" sz="1600" dirty="0">
                <a:latin typeface="+mn-lt"/>
              </a:rPr>
              <a:t> </a:t>
            </a:r>
            <a:r>
              <a:rPr lang="de-DE" sz="1600" dirty="0" err="1">
                <a:latin typeface="+mn-lt"/>
              </a:rPr>
              <a:t>queues</a:t>
            </a:r>
            <a:endParaRPr lang="de-AT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300194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23" y="1570186"/>
            <a:ext cx="7807325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1251" name="AutoShape 19"/>
          <p:cNvSpPr>
            <a:spLocks noChangeArrowheads="1"/>
          </p:cNvSpPr>
          <p:nvPr/>
        </p:nvSpPr>
        <p:spPr bwMode="auto">
          <a:xfrm>
            <a:off x="3306961" y="4411811"/>
            <a:ext cx="2532062" cy="457200"/>
          </a:xfrm>
          <a:prstGeom prst="wedgeRectCallout">
            <a:avLst>
              <a:gd name="adj1" fmla="val -10880"/>
              <a:gd name="adj2" fmla="val -134375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Utilization: 2/3</a:t>
            </a:r>
            <a:endParaRPr lang="de-AT" sz="1800"/>
          </a:p>
        </p:txBody>
      </p:sp>
      <p:sp>
        <p:nvSpPr>
          <p:cNvPr id="991252" name="AutoShape 20"/>
          <p:cNvSpPr>
            <a:spLocks noChangeArrowheads="1"/>
          </p:cNvSpPr>
          <p:nvPr/>
        </p:nvSpPr>
        <p:spPr bwMode="auto">
          <a:xfrm>
            <a:off x="2954536" y="2735411"/>
            <a:ext cx="1828800" cy="609600"/>
          </a:xfrm>
          <a:prstGeom prst="wedgeRectCallout">
            <a:avLst>
              <a:gd name="adj1" fmla="val -77884"/>
              <a:gd name="adj2" fmla="val 338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/>
              <a:t>Upgrade to</a:t>
            </a:r>
            <a:br>
              <a:rPr lang="de-DE" sz="1800"/>
            </a:br>
            <a:r>
              <a:rPr lang="de-DE" sz="1800"/>
              <a:t>1 Mbit/s!</a:t>
            </a:r>
            <a:endParaRPr lang="de-AT" sz="1800"/>
          </a:p>
        </p:txBody>
      </p:sp>
      <p:pic>
        <p:nvPicPr>
          <p:cNvPr id="991250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823" y="1438423"/>
            <a:ext cx="636905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36" y="1713061"/>
            <a:ext cx="5486400" cy="403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124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23" y="1425153"/>
            <a:ext cx="6367463" cy="4956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6972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9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9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12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1251" grpId="0" animBg="1" autoUpdateAnimBg="0"/>
      <p:bldP spid="991252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Global congestion collapse</a:t>
            </a:r>
            <a:endParaRPr lang="de-AT">
              <a:latin typeface="Calibri" charset="0"/>
            </a:endParaRPr>
          </a:p>
        </p:txBody>
      </p:sp>
      <p:sp>
        <p:nvSpPr>
          <p:cNvPr id="41987" name="Rectangle 1028"/>
          <p:cNvSpPr>
            <a:spLocks noChangeArrowheads="1"/>
          </p:cNvSpPr>
          <p:nvPr/>
        </p:nvSpPr>
        <p:spPr bwMode="auto">
          <a:xfrm>
            <a:off x="457200" y="1987698"/>
            <a:ext cx="8510588" cy="446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defTabSz="762000">
              <a:buSzPct val="100000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2000" dirty="0">
                <a:latin typeface="+mn-lt"/>
              </a:rPr>
              <a:t>Craig Partridge, Research</a:t>
            </a:r>
            <a:r>
              <a:rPr lang="de-DE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Director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for</a:t>
            </a:r>
            <a:r>
              <a:rPr lang="de-AT" sz="2000" dirty="0">
                <a:latin typeface="+mn-lt"/>
              </a:rPr>
              <a:t> </a:t>
            </a:r>
            <a:r>
              <a:rPr lang="de-AT" sz="2000" dirty="0" err="1">
                <a:latin typeface="+mn-lt"/>
              </a:rPr>
              <a:t>the</a:t>
            </a:r>
            <a:r>
              <a:rPr lang="de-AT" sz="2000" dirty="0">
                <a:latin typeface="+mn-lt"/>
              </a:rPr>
              <a:t> Internet Research Department at BBN Technologies:</a:t>
            </a:r>
            <a:endParaRPr lang="de-DE" sz="2000" dirty="0">
              <a:latin typeface="+mn-lt"/>
            </a:endParaRPr>
          </a:p>
          <a:p>
            <a:pPr defTabSz="762000">
              <a:buSzPct val="100000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AT" sz="2000" dirty="0">
              <a:latin typeface="+mn-lt"/>
            </a:endParaRP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 dirty="0">
                <a:latin typeface="+mn-lt"/>
              </a:rPr>
              <a:t>Bits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network </a:t>
            </a:r>
            <a:r>
              <a:rPr lang="de-AT" sz="1600" dirty="0" err="1">
                <a:latin typeface="+mn-lt"/>
              </a:rPr>
              <a:t>would</a:t>
            </a:r>
            <a:r>
              <a:rPr lang="de-AT" sz="1600" dirty="0">
                <a:latin typeface="+mn-lt"/>
              </a:rPr>
              <a:t> fade in and out, but </a:t>
            </a:r>
            <a:r>
              <a:rPr lang="de-AT" sz="1600" dirty="0" err="1">
                <a:latin typeface="+mn-lt"/>
              </a:rPr>
              <a:t>usually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only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for</a:t>
            </a:r>
            <a:r>
              <a:rPr lang="de-AT" sz="1600" dirty="0">
                <a:latin typeface="+mn-lt"/>
              </a:rPr>
              <a:t> TCP.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could</a:t>
            </a:r>
            <a:r>
              <a:rPr lang="de-AT" sz="1600" dirty="0">
                <a:latin typeface="+mn-lt"/>
              </a:rPr>
              <a:t> ping.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could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get</a:t>
            </a:r>
            <a:r>
              <a:rPr lang="de-AT" sz="1600" dirty="0">
                <a:latin typeface="+mn-lt"/>
              </a:rPr>
              <a:t> a UDP packet </a:t>
            </a:r>
            <a:r>
              <a:rPr lang="de-AT" sz="1600" dirty="0" err="1">
                <a:latin typeface="+mn-lt"/>
              </a:rPr>
              <a:t>through</a:t>
            </a:r>
            <a:r>
              <a:rPr lang="de-AT" sz="1600" dirty="0">
                <a:latin typeface="+mn-lt"/>
              </a:rPr>
              <a:t>. Telnet and FTP </a:t>
            </a:r>
            <a:r>
              <a:rPr lang="de-AT" sz="1600" dirty="0" err="1">
                <a:latin typeface="+mn-lt"/>
              </a:rPr>
              <a:t>would</a:t>
            </a:r>
            <a:r>
              <a:rPr lang="de-AT" sz="1600" dirty="0">
                <a:latin typeface="+mn-lt"/>
              </a:rPr>
              <a:t> fail after a </a:t>
            </a:r>
            <a:r>
              <a:rPr lang="de-AT" sz="1600" dirty="0" err="1">
                <a:latin typeface="+mn-lt"/>
              </a:rPr>
              <a:t>while</a:t>
            </a:r>
            <a:r>
              <a:rPr lang="de-AT" sz="1600" dirty="0">
                <a:latin typeface="+mn-lt"/>
              </a:rPr>
              <a:t>. And </a:t>
            </a:r>
            <a:r>
              <a:rPr lang="de-AT" sz="1600" dirty="0" err="1">
                <a:latin typeface="+mn-lt"/>
              </a:rPr>
              <a:t>it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depended</a:t>
            </a:r>
            <a:r>
              <a:rPr lang="de-AT" sz="1600" dirty="0">
                <a:latin typeface="+mn-lt"/>
              </a:rPr>
              <a:t> on </a:t>
            </a:r>
            <a:r>
              <a:rPr lang="de-AT" sz="1600" dirty="0" err="1">
                <a:latin typeface="+mn-lt"/>
              </a:rPr>
              <a:t>where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going</a:t>
            </a:r>
            <a:r>
              <a:rPr lang="de-AT" sz="1600" dirty="0">
                <a:latin typeface="+mn-lt"/>
              </a:rPr>
              <a:t> (</a:t>
            </a:r>
            <a:r>
              <a:rPr lang="de-AT" sz="1600" dirty="0" err="1">
                <a:latin typeface="+mn-lt"/>
              </a:rPr>
              <a:t>some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hosts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were</a:t>
            </a:r>
            <a:r>
              <a:rPr lang="de-AT" sz="1600" dirty="0">
                <a:latin typeface="+mn-lt"/>
              </a:rPr>
              <a:t> just </a:t>
            </a:r>
            <a:r>
              <a:rPr lang="de-AT" sz="1600" dirty="0" err="1">
                <a:latin typeface="+mn-lt"/>
              </a:rPr>
              <a:t>fine</a:t>
            </a:r>
            <a:r>
              <a:rPr lang="de-AT" sz="1600" dirty="0">
                <a:latin typeface="+mn-lt"/>
              </a:rPr>
              <a:t>, </a:t>
            </a:r>
            <a:r>
              <a:rPr lang="de-AT" sz="1600" dirty="0" err="1">
                <a:latin typeface="+mn-lt"/>
              </a:rPr>
              <a:t>others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flaky</a:t>
            </a:r>
            <a:r>
              <a:rPr lang="de-AT" sz="1600" dirty="0">
                <a:latin typeface="+mn-lt"/>
              </a:rPr>
              <a:t>) and time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day</a:t>
            </a:r>
            <a:r>
              <a:rPr lang="de-AT" sz="1600" dirty="0">
                <a:latin typeface="+mn-lt"/>
              </a:rPr>
              <a:t> (I </a:t>
            </a:r>
            <a:r>
              <a:rPr lang="de-AT" sz="1600" dirty="0" err="1">
                <a:latin typeface="+mn-lt"/>
              </a:rPr>
              <a:t>did</a:t>
            </a:r>
            <a:r>
              <a:rPr lang="de-AT" sz="1600" dirty="0">
                <a:latin typeface="+mn-lt"/>
              </a:rPr>
              <a:t> a </a:t>
            </a:r>
            <a:r>
              <a:rPr lang="de-AT" sz="1600" dirty="0" err="1">
                <a:latin typeface="+mn-lt"/>
              </a:rPr>
              <a:t>lot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work</a:t>
            </a:r>
            <a:r>
              <a:rPr lang="de-AT" sz="1600" dirty="0">
                <a:latin typeface="+mn-lt"/>
              </a:rPr>
              <a:t> on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weekends</a:t>
            </a:r>
            <a:r>
              <a:rPr lang="de-AT" sz="1600" dirty="0">
                <a:latin typeface="+mn-lt"/>
              </a:rPr>
              <a:t> in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late</a:t>
            </a:r>
            <a:r>
              <a:rPr lang="de-AT" sz="1600" dirty="0">
                <a:latin typeface="+mn-lt"/>
              </a:rPr>
              <a:t> 1980s and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network was </a:t>
            </a:r>
            <a:r>
              <a:rPr lang="de-AT" sz="1600" dirty="0" err="1">
                <a:latin typeface="+mn-lt"/>
              </a:rPr>
              <a:t>wonderfully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free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then</a:t>
            </a:r>
            <a:r>
              <a:rPr lang="de-AT" sz="1600" dirty="0">
                <a:latin typeface="+mn-lt"/>
              </a:rPr>
              <a:t>).</a:t>
            </a: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 dirty="0" err="1">
                <a:latin typeface="+mn-lt"/>
              </a:rPr>
              <a:t>Around</a:t>
            </a:r>
            <a:r>
              <a:rPr lang="de-AT" sz="1600" dirty="0">
                <a:latin typeface="+mn-lt"/>
              </a:rPr>
              <a:t> 1pm was </a:t>
            </a:r>
            <a:r>
              <a:rPr lang="de-AT" sz="1600" dirty="0" err="1">
                <a:latin typeface="+mn-lt"/>
              </a:rPr>
              <a:t>bad</a:t>
            </a:r>
            <a:r>
              <a:rPr lang="de-AT" sz="1600" dirty="0">
                <a:latin typeface="+mn-lt"/>
              </a:rPr>
              <a:t> (I was on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East Coast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US and </a:t>
            </a:r>
            <a:r>
              <a:rPr lang="de-AT" sz="1600" dirty="0" err="1">
                <a:latin typeface="+mn-lt"/>
              </a:rPr>
              <a:t>you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could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tell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when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those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pesky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folks</a:t>
            </a:r>
            <a:r>
              <a:rPr lang="de-AT" sz="1600" dirty="0">
                <a:latin typeface="+mn-lt"/>
              </a:rPr>
              <a:t> on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West Coast </a:t>
            </a:r>
            <a:r>
              <a:rPr lang="de-AT" sz="1600" dirty="0" err="1">
                <a:latin typeface="+mn-lt"/>
              </a:rPr>
              <a:t>decided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to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start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work</a:t>
            </a:r>
            <a:r>
              <a:rPr lang="de-AT" sz="1600" dirty="0">
                <a:latin typeface="+mn-lt"/>
              </a:rPr>
              <a:t>...).</a:t>
            </a: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+mn-lt"/>
              </a:rPr>
              <a:t>A</a:t>
            </a:r>
            <a:r>
              <a:rPr lang="de-AT" sz="1600" dirty="0" err="1">
                <a:latin typeface="+mn-lt"/>
              </a:rPr>
              <a:t>nother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experience</a:t>
            </a:r>
            <a:r>
              <a:rPr lang="de-AT" sz="1600" dirty="0">
                <a:latin typeface="+mn-lt"/>
              </a:rPr>
              <a:t> was </a:t>
            </a:r>
            <a:r>
              <a:rPr lang="de-AT" sz="1600" dirty="0" err="1">
                <a:latin typeface="+mn-lt"/>
              </a:rPr>
              <a:t>that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things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broke</a:t>
            </a:r>
            <a:r>
              <a:rPr lang="de-AT" sz="1600" dirty="0">
                <a:latin typeface="+mn-lt"/>
              </a:rPr>
              <a:t> in </a:t>
            </a:r>
            <a:r>
              <a:rPr lang="de-AT" sz="1600" dirty="0" err="1">
                <a:latin typeface="+mn-lt"/>
              </a:rPr>
              <a:t>unexpected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ways</a:t>
            </a:r>
            <a:r>
              <a:rPr lang="de-AT" sz="1600" dirty="0">
                <a:latin typeface="+mn-lt"/>
              </a:rPr>
              <a:t> - </a:t>
            </a:r>
            <a:r>
              <a:rPr lang="de-AT" sz="1600" dirty="0" err="1">
                <a:latin typeface="+mn-lt"/>
              </a:rPr>
              <a:t>we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spent</a:t>
            </a:r>
            <a:r>
              <a:rPr lang="de-AT" sz="1600" dirty="0">
                <a:latin typeface="+mn-lt"/>
              </a:rPr>
              <a:t> a </a:t>
            </a:r>
            <a:r>
              <a:rPr lang="de-AT" sz="1600" dirty="0" err="1">
                <a:latin typeface="+mn-lt"/>
              </a:rPr>
              <a:t>lot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time </a:t>
            </a:r>
            <a:r>
              <a:rPr lang="de-AT" sz="1600" dirty="0" err="1">
                <a:latin typeface="+mn-lt"/>
              </a:rPr>
              <a:t>making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sure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applications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bullet-proof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against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failures</a:t>
            </a:r>
            <a:r>
              <a:rPr lang="de-AT" sz="1600" dirty="0">
                <a:latin typeface="+mn-lt"/>
              </a:rPr>
              <a:t>. </a:t>
            </a:r>
            <a:r>
              <a:rPr lang="de-DE" sz="1600" dirty="0">
                <a:latin typeface="+mn-lt"/>
              </a:rPr>
              <a:t>(..)</a:t>
            </a:r>
            <a:endParaRPr lang="de-AT" sz="1600" dirty="0">
              <a:latin typeface="+mn-lt"/>
            </a:endParaRPr>
          </a:p>
          <a:p>
            <a:pPr defTabSz="762000">
              <a:spcBef>
                <a:spcPct val="5000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600" dirty="0" err="1">
                <a:latin typeface="+mn-lt"/>
              </a:rPr>
              <a:t>Finally</a:t>
            </a:r>
            <a:r>
              <a:rPr lang="de-AT" sz="1600" dirty="0">
                <a:latin typeface="+mn-lt"/>
              </a:rPr>
              <a:t>, I </a:t>
            </a:r>
            <a:r>
              <a:rPr lang="de-AT" sz="1600" dirty="0" err="1">
                <a:latin typeface="+mn-lt"/>
              </a:rPr>
              <a:t>remember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being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startled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when</a:t>
            </a:r>
            <a:r>
              <a:rPr lang="de-AT" sz="1600" dirty="0">
                <a:latin typeface="+mn-lt"/>
              </a:rPr>
              <a:t> Van Jacobson </a:t>
            </a:r>
            <a:r>
              <a:rPr lang="de-AT" sz="1600" dirty="0" err="1">
                <a:latin typeface="+mn-lt"/>
              </a:rPr>
              <a:t>first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described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how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truly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awful</a:t>
            </a:r>
            <a:r>
              <a:rPr lang="de-AT" sz="1600" dirty="0">
                <a:latin typeface="+mn-lt"/>
              </a:rPr>
              <a:t> network </a:t>
            </a:r>
            <a:r>
              <a:rPr lang="de-AT" sz="1600" dirty="0" err="1">
                <a:latin typeface="+mn-lt"/>
              </a:rPr>
              <a:t>performance</a:t>
            </a:r>
            <a:r>
              <a:rPr lang="de-AT" sz="1600" dirty="0">
                <a:latin typeface="+mn-lt"/>
              </a:rPr>
              <a:t> was in </a:t>
            </a:r>
            <a:r>
              <a:rPr lang="de-AT" sz="1600" dirty="0" err="1">
                <a:latin typeface="+mn-lt"/>
              </a:rPr>
              <a:t>parts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of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Berkeley </a:t>
            </a:r>
            <a:r>
              <a:rPr lang="de-AT" sz="1600" dirty="0" err="1">
                <a:latin typeface="+mn-lt"/>
              </a:rPr>
              <a:t>campus</a:t>
            </a:r>
            <a:r>
              <a:rPr lang="de-AT" sz="1600" dirty="0">
                <a:latin typeface="+mn-lt"/>
              </a:rPr>
              <a:t>.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It</a:t>
            </a:r>
            <a:r>
              <a:rPr lang="de-AT" sz="1600" dirty="0">
                <a:latin typeface="+mn-lt"/>
              </a:rPr>
              <a:t> was </a:t>
            </a:r>
            <a:r>
              <a:rPr lang="de-AT" sz="1600" dirty="0" err="1">
                <a:latin typeface="+mn-lt"/>
              </a:rPr>
              <a:t>far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worse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than</a:t>
            </a:r>
            <a:r>
              <a:rPr lang="de-AT" sz="1600" dirty="0">
                <a:latin typeface="+mn-lt"/>
              </a:rPr>
              <a:t> I was </a:t>
            </a:r>
            <a:r>
              <a:rPr lang="de-AT" sz="1600" dirty="0" err="1">
                <a:latin typeface="+mn-lt"/>
              </a:rPr>
              <a:t>generally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seeing</a:t>
            </a:r>
            <a:r>
              <a:rPr lang="de-AT" sz="1600" dirty="0">
                <a:latin typeface="+mn-lt"/>
              </a:rPr>
              <a:t>. In </a:t>
            </a:r>
            <a:r>
              <a:rPr lang="de-AT" sz="1600" dirty="0" err="1">
                <a:latin typeface="+mn-lt"/>
              </a:rPr>
              <a:t>some</a:t>
            </a:r>
            <a:r>
              <a:rPr lang="de-AT" sz="1600" dirty="0">
                <a:latin typeface="+mn-lt"/>
              </a:rPr>
              <a:t> sense, I </a:t>
            </a:r>
            <a:r>
              <a:rPr lang="de-AT" sz="1600" dirty="0" err="1">
                <a:latin typeface="+mn-lt"/>
              </a:rPr>
              <a:t>felt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were</a:t>
            </a:r>
            <a:r>
              <a:rPr lang="de-AT" sz="1600" dirty="0">
                <a:latin typeface="+mn-lt"/>
              </a:rPr>
              <a:t> lucky </a:t>
            </a:r>
            <a:r>
              <a:rPr lang="de-AT" sz="1600" dirty="0" err="1">
                <a:latin typeface="+mn-lt"/>
              </a:rPr>
              <a:t>that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the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really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bad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stuff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hit</a:t>
            </a:r>
            <a:r>
              <a:rPr lang="de-AT" sz="1600" dirty="0">
                <a:latin typeface="+mn-lt"/>
              </a:rPr>
              <a:t> just </a:t>
            </a:r>
            <a:r>
              <a:rPr lang="de-AT" sz="1600" dirty="0" err="1">
                <a:latin typeface="+mn-lt"/>
              </a:rPr>
              <a:t>where</a:t>
            </a:r>
            <a:r>
              <a:rPr lang="de-AT" sz="1600" dirty="0">
                <a:latin typeface="+mn-lt"/>
              </a:rPr>
              <a:t> Van was </a:t>
            </a:r>
            <a:r>
              <a:rPr lang="de-AT" sz="1600" dirty="0" err="1">
                <a:latin typeface="+mn-lt"/>
              </a:rPr>
              <a:t>there</a:t>
            </a:r>
            <a:r>
              <a:rPr lang="de-AT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to</a:t>
            </a:r>
            <a:r>
              <a:rPr lang="de-DE" sz="1600" dirty="0">
                <a:latin typeface="+mn-lt"/>
              </a:rPr>
              <a:t> </a:t>
            </a:r>
            <a:r>
              <a:rPr lang="de-AT" sz="1600" dirty="0" err="1">
                <a:latin typeface="+mn-lt"/>
              </a:rPr>
              <a:t>see</a:t>
            </a:r>
            <a:r>
              <a:rPr lang="de-AT" sz="1600" dirty="0">
                <a:latin typeface="+mn-lt"/>
              </a:rPr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361929289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Internet congestion control: history</a:t>
            </a:r>
            <a:endParaRPr lang="de-AT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16832"/>
            <a:ext cx="7758112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sz="2000" b="1" dirty="0" err="1"/>
              <a:t>around</a:t>
            </a:r>
            <a:r>
              <a:rPr lang="de-AT" sz="2000" b="1" dirty="0"/>
              <a:t> 1986:</a:t>
            </a:r>
            <a:r>
              <a:rPr lang="de-AT" sz="2000" dirty="0"/>
              <a:t> </a:t>
            </a:r>
            <a:r>
              <a:rPr lang="de-DE" sz="2000" dirty="0" err="1">
                <a:solidFill>
                  <a:srgbClr val="0000FF"/>
                </a:solidFill>
              </a:rPr>
              <a:t>first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congestion</a:t>
            </a:r>
            <a:r>
              <a:rPr lang="de-DE" sz="2000" dirty="0">
                <a:solidFill>
                  <a:srgbClr val="0000FF"/>
                </a:solidFill>
              </a:rPr>
              <a:t> c</a:t>
            </a:r>
            <a:r>
              <a:rPr lang="de-AT" sz="2000" dirty="0" err="1">
                <a:solidFill>
                  <a:srgbClr val="0000FF"/>
                </a:solidFill>
              </a:rPr>
              <a:t>ollaps</a:t>
            </a:r>
            <a:r>
              <a:rPr lang="de-DE" sz="2000" dirty="0" err="1">
                <a:solidFill>
                  <a:srgbClr val="0000FF"/>
                </a:solidFill>
              </a:rPr>
              <a:t>e</a:t>
            </a:r>
            <a:endParaRPr lang="de-AT" sz="20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AT" sz="2000" b="1" dirty="0"/>
              <a:t>1988:</a:t>
            </a:r>
            <a:r>
              <a:rPr lang="de-AT" sz="2000" dirty="0"/>
              <a:t> </a:t>
            </a:r>
            <a:r>
              <a:rPr lang="de-DE" sz="2000" dirty="0"/>
              <a:t>"</a:t>
            </a:r>
            <a:r>
              <a:rPr lang="de-AT" sz="2000" dirty="0" err="1">
                <a:solidFill>
                  <a:srgbClr val="0000FF"/>
                </a:solidFill>
              </a:rPr>
              <a:t>Congestion</a:t>
            </a:r>
            <a:r>
              <a:rPr lang="de-AT" sz="2000" dirty="0">
                <a:solidFill>
                  <a:srgbClr val="0000FF"/>
                </a:solidFill>
              </a:rPr>
              <a:t> </a:t>
            </a:r>
            <a:r>
              <a:rPr lang="de-AT" sz="2000" dirty="0" err="1">
                <a:solidFill>
                  <a:srgbClr val="0000FF"/>
                </a:solidFill>
              </a:rPr>
              <a:t>Avoidance</a:t>
            </a:r>
            <a:r>
              <a:rPr lang="de-AT" sz="2000" dirty="0">
                <a:solidFill>
                  <a:srgbClr val="0000FF"/>
                </a:solidFill>
              </a:rPr>
              <a:t> and Control</a:t>
            </a:r>
            <a:r>
              <a:rPr lang="de-DE" sz="2000" dirty="0"/>
              <a:t>"</a:t>
            </a:r>
            <a:r>
              <a:rPr lang="de-AT" sz="2000" dirty="0"/>
              <a:t> (Jacobson)</a:t>
            </a:r>
            <a:br>
              <a:rPr lang="de-DE" sz="2000" dirty="0"/>
            </a:br>
            <a:r>
              <a:rPr lang="de-DE" sz="2000" dirty="0" err="1"/>
              <a:t>Combined</a:t>
            </a:r>
            <a:r>
              <a:rPr lang="de-DE" sz="2000" dirty="0"/>
              <a:t> </a:t>
            </a:r>
            <a:r>
              <a:rPr lang="de-DE" sz="2000" dirty="0" err="1"/>
              <a:t>congestion</a:t>
            </a:r>
            <a:r>
              <a:rPr lang="de-DE" sz="2000" dirty="0"/>
              <a:t>/</a:t>
            </a:r>
            <a:r>
              <a:rPr lang="de-DE" sz="2000" dirty="0" err="1"/>
              <a:t>flow</a:t>
            </a:r>
            <a:r>
              <a:rPr lang="de-DE" sz="2000" dirty="0"/>
              <a:t> </a:t>
            </a:r>
            <a:r>
              <a:rPr lang="de-DE" sz="2000" dirty="0" err="1"/>
              <a:t>control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TCP</a:t>
            </a:r>
            <a:br>
              <a:rPr lang="de-DE" sz="2000" dirty="0"/>
            </a:br>
            <a:r>
              <a:rPr lang="de-DE" sz="2000" dirty="0"/>
              <a:t>(also: </a:t>
            </a:r>
            <a:r>
              <a:rPr lang="de-DE" sz="2000" dirty="0" err="1"/>
              <a:t>variation</a:t>
            </a:r>
            <a:r>
              <a:rPr lang="de-DE" sz="2000" dirty="0"/>
              <a:t> </a:t>
            </a:r>
            <a:r>
              <a:rPr lang="de-DE" sz="2000" dirty="0" err="1"/>
              <a:t>change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RTO </a:t>
            </a:r>
            <a:r>
              <a:rPr lang="de-DE" sz="2000" dirty="0" err="1"/>
              <a:t>calculation</a:t>
            </a:r>
            <a:r>
              <a:rPr lang="de-DE" sz="2000" dirty="0"/>
              <a:t> </a:t>
            </a:r>
            <a:r>
              <a:rPr lang="de-DE" sz="2000" dirty="0" err="1"/>
              <a:t>algorithm</a:t>
            </a:r>
            <a:r>
              <a:rPr lang="de-DE" sz="2000" dirty="0"/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/>
          </a:p>
          <a:p>
            <a:pPr eaLnBrk="1" hangingPunct="1">
              <a:lnSpc>
                <a:spcPct val="90000"/>
              </a:lnSpc>
            </a:pPr>
            <a:r>
              <a:rPr lang="de-DE" sz="2000" dirty="0" err="1"/>
              <a:t>Idea</a:t>
            </a:r>
            <a:r>
              <a:rPr lang="de-DE" sz="2000" dirty="0"/>
              <a:t>: packet </a:t>
            </a:r>
            <a:r>
              <a:rPr lang="de-DE" sz="2000" dirty="0" err="1"/>
              <a:t>loss</a:t>
            </a:r>
            <a:r>
              <a:rPr lang="de-DE" sz="2000" dirty="0"/>
              <a:t> = </a:t>
            </a:r>
            <a:r>
              <a:rPr lang="de-DE" sz="2000" dirty="0" err="1"/>
              <a:t>congestion</a:t>
            </a:r>
            <a:r>
              <a:rPr lang="de-DE" sz="2000" dirty="0"/>
              <a:t>, so </a:t>
            </a:r>
            <a:r>
              <a:rPr lang="de-DE" sz="2000" dirty="0" err="1"/>
              <a:t>throttle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rate; </a:t>
            </a:r>
            <a:r>
              <a:rPr lang="de-DE" sz="2000" dirty="0" err="1"/>
              <a:t>increase</a:t>
            </a:r>
            <a:r>
              <a:rPr lang="de-DE" sz="2000" dirty="0"/>
              <a:t> </a:t>
            </a:r>
            <a:r>
              <a:rPr lang="de-DE" sz="2000" dirty="0" err="1"/>
              <a:t>otherwise</a:t>
            </a:r>
            <a:endParaRPr lang="de-DE" sz="2000" dirty="0"/>
          </a:p>
          <a:p>
            <a:pPr eaLnBrk="1" hangingPunct="1">
              <a:lnSpc>
                <a:spcPct val="90000"/>
              </a:lnSpc>
            </a:pPr>
            <a:endParaRPr lang="de-DE" sz="2000" dirty="0"/>
          </a:p>
          <a:p>
            <a:pPr eaLnBrk="1" hangingPunct="1">
              <a:lnSpc>
                <a:spcPct val="90000"/>
              </a:lnSpc>
            </a:pPr>
            <a:r>
              <a:rPr lang="de-DE" sz="2000" dirty="0"/>
              <a:t>Goal: </a:t>
            </a:r>
            <a:r>
              <a:rPr lang="de-DE" sz="2000" dirty="0" err="1"/>
              <a:t>stability</a:t>
            </a:r>
            <a:r>
              <a:rPr lang="de-DE" sz="2000" dirty="0"/>
              <a:t> - in </a:t>
            </a:r>
            <a:r>
              <a:rPr lang="de-DE" sz="2000" dirty="0" err="1"/>
              <a:t>equilibrum</a:t>
            </a:r>
            <a:r>
              <a:rPr lang="de-DE" sz="2000" dirty="0"/>
              <a:t>, </a:t>
            </a:r>
            <a:r>
              <a:rPr lang="de-DE" sz="2000" dirty="0" err="1"/>
              <a:t>no</a:t>
            </a:r>
            <a:r>
              <a:rPr lang="de-DE" sz="2000" dirty="0"/>
              <a:t> packet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sent</a:t>
            </a:r>
            <a:r>
              <a:rPr lang="de-DE" sz="2000" dirty="0"/>
              <a:t> </a:t>
            </a:r>
            <a:r>
              <a:rPr lang="de-DE" sz="2000" dirty="0" err="1"/>
              <a:t>into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network </a:t>
            </a:r>
            <a:r>
              <a:rPr lang="de-DE" sz="2000" dirty="0" err="1"/>
              <a:t>until</a:t>
            </a:r>
            <a:r>
              <a:rPr lang="de-DE" sz="2000" dirty="0"/>
              <a:t> an </a:t>
            </a:r>
            <a:r>
              <a:rPr lang="de-DE" sz="2000" dirty="0" err="1"/>
              <a:t>old</a:t>
            </a:r>
            <a:r>
              <a:rPr lang="de-DE" sz="2000" dirty="0"/>
              <a:t> packet </a:t>
            </a:r>
            <a:r>
              <a:rPr lang="de-DE" sz="2000" dirty="0" err="1"/>
              <a:t>leaves</a:t>
            </a:r>
            <a:endParaRPr lang="de-DE" sz="2000" dirty="0"/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ack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clocking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, “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conservation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of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packets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“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principle</a:t>
            </a:r>
            <a:endParaRPr lang="de-DE" sz="1800" dirty="0">
              <a:solidFill>
                <a:srgbClr val="000000"/>
              </a:solidFill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made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possible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through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window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based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stop+go</a:t>
            </a:r>
            <a:r>
              <a:rPr lang="de-DE" sz="1800" dirty="0">
                <a:solidFill>
                  <a:srgbClr val="000000"/>
                </a:solidFill>
                <a:ea typeface="ＭＳ Ｐゴシック" charset="0"/>
              </a:rPr>
              <a:t> - </a:t>
            </a:r>
            <a:r>
              <a:rPr lang="de-DE" sz="1800" dirty="0" err="1">
                <a:solidFill>
                  <a:srgbClr val="000000"/>
                </a:solidFill>
                <a:ea typeface="ＭＳ Ｐゴシック" charset="0"/>
              </a:rPr>
              <a:t>behaviour</a:t>
            </a:r>
            <a:endParaRPr lang="de-DE" sz="1800" dirty="0">
              <a:solidFill>
                <a:srgbClr val="000000"/>
              </a:solidFill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0000"/>
                </a:solidFill>
              </a:rPr>
              <a:t>Superposition </a:t>
            </a:r>
            <a:r>
              <a:rPr lang="de-DE" sz="2000" dirty="0" err="1">
                <a:solidFill>
                  <a:srgbClr val="000000"/>
                </a:solidFill>
              </a:rPr>
              <a:t>of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systems</a:t>
            </a:r>
            <a:r>
              <a:rPr lang="de-DE" sz="2000" dirty="0">
                <a:solidFill>
                  <a:srgbClr val="000000"/>
                </a:solidFill>
              </a:rPr>
              <a:t> =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>
                <a:solidFill>
                  <a:srgbClr val="000000"/>
                </a:solidFill>
                <a:sym typeface="Wingdings" charset="0"/>
              </a:rPr>
              <a:t>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de-DE" sz="2000" dirty="0">
                <a:solidFill>
                  <a:srgbClr val="000000"/>
                </a:solidFill>
              </a:rPr>
              <a:t>network </a:t>
            </a:r>
            <a:r>
              <a:rPr lang="de-DE" sz="2000" dirty="0" err="1">
                <a:solidFill>
                  <a:srgbClr val="000000"/>
                </a:solidFill>
              </a:rPr>
              <a:t>based</a:t>
            </a:r>
            <a:r>
              <a:rPr lang="de-DE" sz="2000" dirty="0">
                <a:solidFill>
                  <a:srgbClr val="000000"/>
                </a:solidFill>
              </a:rPr>
              <a:t> on TCP </a:t>
            </a:r>
            <a:r>
              <a:rPr lang="de-DE" sz="2000" dirty="0" err="1">
                <a:solidFill>
                  <a:srgbClr val="000000"/>
                </a:solidFill>
              </a:rPr>
              <a:t>with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congestion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control</a:t>
            </a:r>
            <a:r>
              <a:rPr lang="de-DE" sz="2000" dirty="0">
                <a:solidFill>
                  <a:srgbClr val="000000"/>
                </a:solidFill>
              </a:rPr>
              <a:t> = </a:t>
            </a:r>
            <a:r>
              <a:rPr lang="de-DE" sz="2000" dirty="0" err="1">
                <a:solidFill>
                  <a:srgbClr val="000000"/>
                </a:solidFill>
              </a:rPr>
              <a:t>stable</a:t>
            </a:r>
            <a:endParaRPr lang="de-AT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48437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676456" cy="1143000"/>
          </a:xfrm>
        </p:spPr>
        <p:txBody>
          <a:bodyPr/>
          <a:lstStyle/>
          <a:p>
            <a:r>
              <a:rPr lang="en-US" dirty="0"/>
              <a:t>A control loop to stabilize</a:t>
            </a:r>
            <a:br>
              <a:rPr lang="en-US" dirty="0"/>
            </a:br>
            <a:r>
              <a:rPr lang="en-US" sz="2400" b="0" dirty="0"/>
              <a:t>(bring it to equilibrium and keep it there)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509120"/>
            <a:ext cx="8219256" cy="2348880"/>
          </a:xfrm>
        </p:spPr>
        <p:txBody>
          <a:bodyPr/>
          <a:lstStyle/>
          <a:p>
            <a:r>
              <a:rPr lang="en-US" sz="2200" dirty="0"/>
              <a:t>Diagrams taken from:</a:t>
            </a:r>
            <a:br>
              <a:rPr lang="en-US" sz="2200" dirty="0"/>
            </a:br>
            <a:r>
              <a:rPr lang="en-US" sz="2200" dirty="0"/>
              <a:t>V. Jacobson, K. Nichols K. </a:t>
            </a:r>
            <a:r>
              <a:rPr lang="en-US" sz="2200" dirty="0" err="1"/>
              <a:t>Poduri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dirty="0"/>
              <a:t>"RED in a Different Light", unpublished</a:t>
            </a:r>
          </a:p>
          <a:p>
            <a:pPr lvl="1"/>
            <a:r>
              <a:rPr lang="en-US" sz="2000" dirty="0"/>
              <a:t>"...because someone on the program committee was offended by the diagram explaining its behavior."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https://gettys.wordpress.com/2010/12/17/red-in-a-different-light/</a:t>
            </a:r>
            <a:endParaRPr lang="en-US" sz="2000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1817"/>
          <a:stretch/>
        </p:blipFill>
        <p:spPr>
          <a:xfrm>
            <a:off x="216024" y="2062462"/>
            <a:ext cx="4956561" cy="21586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385" y="1702049"/>
            <a:ext cx="3401119" cy="359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Reminder: TCP's sliding window</a:t>
            </a:r>
            <a:endParaRPr lang="de-AT">
              <a:latin typeface="Calibri" charset="0"/>
            </a:endParaRP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832176"/>
            <a:ext cx="7758112" cy="1981200"/>
          </a:xfrm>
        </p:spPr>
        <p:txBody>
          <a:bodyPr/>
          <a:lstStyle/>
          <a:p>
            <a:pPr eaLnBrk="1" hangingPunct="1"/>
            <a:r>
              <a:rPr lang="de-DE" sz="2000" dirty="0"/>
              <a:t>Receiver “</a:t>
            </a:r>
            <a:r>
              <a:rPr lang="de-DE" sz="2000" dirty="0" err="1"/>
              <a:t>grants</a:t>
            </a:r>
            <a:r>
              <a:rPr lang="de-DE" sz="2000" dirty="0"/>
              <a:t>“ </a:t>
            </a:r>
            <a:r>
              <a:rPr lang="de-DE" sz="2000" dirty="0" err="1"/>
              <a:t>credit</a:t>
            </a:r>
            <a:r>
              <a:rPr lang="de-DE" sz="2000" dirty="0"/>
              <a:t> (</a:t>
            </a:r>
            <a:r>
              <a:rPr lang="de-DE" sz="2000" dirty="0" err="1"/>
              <a:t>receiver</a:t>
            </a:r>
            <a:r>
              <a:rPr lang="de-DE" sz="2000" dirty="0"/>
              <a:t> </a:t>
            </a:r>
            <a:r>
              <a:rPr lang="de-DE" sz="2000" dirty="0" err="1"/>
              <a:t>window</a:t>
            </a:r>
            <a:r>
              <a:rPr lang="de-DE" sz="2000" dirty="0"/>
              <a:t>, </a:t>
            </a:r>
            <a:r>
              <a:rPr lang="de-DE" sz="2000" dirty="0" err="1">
                <a:solidFill>
                  <a:srgbClr val="000000"/>
                </a:solidFill>
              </a:rPr>
              <a:t>rwnd</a:t>
            </a:r>
            <a:r>
              <a:rPr lang="de-DE" sz="2000" dirty="0"/>
              <a:t>)</a:t>
            </a:r>
          </a:p>
          <a:p>
            <a:pPr lvl="1" eaLnBrk="1" hangingPunct="1"/>
            <a:r>
              <a:rPr lang="de-DE" sz="1800" dirty="0" err="1">
                <a:ea typeface="ＭＳ Ｐゴシック" charset="0"/>
              </a:rPr>
              <a:t>sender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restricts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sent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data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with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window</a:t>
            </a:r>
            <a:endParaRPr lang="de-DE" sz="1800" dirty="0">
              <a:ea typeface="ＭＳ Ｐゴシック" charset="0"/>
            </a:endParaRPr>
          </a:p>
          <a:p>
            <a:pPr eaLnBrk="1" hangingPunct="1"/>
            <a:r>
              <a:rPr lang="de-DE" sz="2000" dirty="0"/>
              <a:t>Receiver </a:t>
            </a:r>
            <a:r>
              <a:rPr lang="de-DE" sz="2000" dirty="0" err="1"/>
              <a:t>buffer</a:t>
            </a:r>
            <a:r>
              <a:rPr lang="de-DE" sz="2000" dirty="0"/>
              <a:t> not </a:t>
            </a:r>
            <a:r>
              <a:rPr lang="de-DE" sz="2000" dirty="0" err="1"/>
              <a:t>specified</a:t>
            </a:r>
            <a:endParaRPr lang="de-DE" sz="2000" dirty="0"/>
          </a:p>
          <a:p>
            <a:pPr lvl="1" eaLnBrk="1" hangingPunct="1"/>
            <a:r>
              <a:rPr lang="de-DE" sz="1800" dirty="0">
                <a:ea typeface="ＭＳ Ｐゴシック" charset="0"/>
              </a:rPr>
              <a:t>i.e.  </a:t>
            </a:r>
            <a:r>
              <a:rPr lang="de-DE" sz="1800" dirty="0" err="1">
                <a:ea typeface="ＭＳ Ｐゴシック" charset="0"/>
              </a:rPr>
              <a:t>receiver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may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buffer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reordered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segments</a:t>
            </a:r>
            <a:r>
              <a:rPr lang="de-DE" sz="1800" dirty="0">
                <a:ea typeface="ＭＳ Ｐゴシック" charset="0"/>
              </a:rPr>
              <a:t> (i.e. </a:t>
            </a:r>
            <a:r>
              <a:rPr lang="de-DE" sz="1800" dirty="0" err="1">
                <a:ea typeface="ＭＳ Ｐゴシック" charset="0"/>
              </a:rPr>
              <a:t>with</a:t>
            </a:r>
            <a:r>
              <a:rPr lang="de-DE" sz="1800" dirty="0">
                <a:ea typeface="ＭＳ Ｐゴシック" charset="0"/>
              </a:rPr>
              <a:t> </a:t>
            </a:r>
            <a:r>
              <a:rPr lang="de-DE" sz="1800" dirty="0" err="1">
                <a:ea typeface="ＭＳ Ｐゴシック" charset="0"/>
              </a:rPr>
              <a:t>gaps</a:t>
            </a:r>
            <a:r>
              <a:rPr lang="de-DE" sz="1800" dirty="0">
                <a:ea typeface="ＭＳ Ｐゴシック" charset="0"/>
              </a:rPr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772816"/>
            <a:ext cx="6621328" cy="25744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08104" y="2060848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Sender buffer</a:t>
            </a:r>
          </a:p>
        </p:txBody>
      </p:sp>
    </p:spTree>
    <p:extLst>
      <p:ext uri="{BB962C8B-B14F-4D97-AF65-F5344CB8AC3E}">
        <p14:creationId xmlns:p14="http://schemas.microsoft.com/office/powerpoint/2010/main" val="372194990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Congestion Control: Tahoe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7504" y="1970856"/>
            <a:ext cx="8870057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400" dirty="0" err="1"/>
              <a:t>Distinguish</a:t>
            </a:r>
            <a:r>
              <a:rPr lang="de-DE" sz="24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flow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control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protect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against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overload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ea typeface="ＭＳ Ｐゴシック" charset="0"/>
              </a:rPr>
              <a:t>	(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"</a:t>
            </a:r>
            <a:r>
              <a:rPr lang="de-DE" sz="2000" dirty="0" err="1">
                <a:ea typeface="ＭＳ Ｐゴシック" charset="0"/>
              </a:rPr>
              <a:t>grants</a:t>
            </a:r>
            <a:r>
              <a:rPr lang="de-DE" sz="2000" dirty="0">
                <a:ea typeface="ＭＳ Ｐゴシック" charset="0"/>
              </a:rPr>
              <a:t>" a </a:t>
            </a:r>
            <a:r>
              <a:rPr lang="de-DE" sz="2000" dirty="0" err="1">
                <a:ea typeface="ＭＳ Ｐゴシック" charset="0"/>
              </a:rPr>
              <a:t>certain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amount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of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data</a:t>
            </a:r>
            <a:r>
              <a:rPr lang="de-DE" sz="2000" dirty="0">
                <a:ea typeface="ＭＳ Ｐゴシック" charset="0"/>
              </a:rPr>
              <a:t> ("</a:t>
            </a:r>
            <a:r>
              <a:rPr lang="de-DE" sz="2000" dirty="0" err="1">
                <a:ea typeface="ＭＳ Ｐゴシック" charset="0"/>
              </a:rPr>
              <a:t>receiver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window</a:t>
            </a:r>
            <a:r>
              <a:rPr lang="de-DE" sz="2000" dirty="0">
                <a:ea typeface="ＭＳ Ｐゴシック" charset="0"/>
              </a:rPr>
              <a:t>" (</a:t>
            </a:r>
            <a:r>
              <a:rPr lang="de-DE" sz="2000" dirty="0" err="1">
                <a:ea typeface="ＭＳ Ｐゴシック" charset="0"/>
              </a:rPr>
              <a:t>rwnd</a:t>
            </a:r>
            <a:r>
              <a:rPr lang="de-DE" sz="2000" dirty="0">
                <a:ea typeface="ＭＳ Ｐゴシック" charset="0"/>
              </a:rPr>
              <a:t>)) 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control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protect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network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against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overload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de-DE" sz="2000" dirty="0">
                <a:ea typeface="ＭＳ Ｐゴシック" charset="0"/>
              </a:rPr>
              <a:t>	("</a:t>
            </a:r>
            <a:r>
              <a:rPr lang="de-DE" sz="2000" dirty="0" err="1">
                <a:ea typeface="ＭＳ Ｐゴシック" charset="0"/>
              </a:rPr>
              <a:t>congestion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window</a:t>
            </a:r>
            <a:r>
              <a:rPr lang="de-DE" sz="2000" dirty="0">
                <a:ea typeface="ＭＳ Ｐゴシック" charset="0"/>
              </a:rPr>
              <a:t>" (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limits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the</a:t>
            </a:r>
            <a:r>
              <a:rPr lang="de-DE" sz="2000" dirty="0">
                <a:ea typeface="ＭＳ Ｐゴシック" charset="0"/>
              </a:rPr>
              <a:t> rate: min(</a:t>
            </a:r>
            <a:r>
              <a:rPr lang="de-DE" sz="2000" dirty="0" err="1">
                <a:ea typeface="ＭＳ Ｐゴシック" charset="0"/>
              </a:rPr>
              <a:t>cwnd,rwnd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used</a:t>
            </a:r>
            <a:r>
              <a:rPr lang="de-DE" sz="2000" dirty="0">
                <a:ea typeface="ＭＳ Ｐゴシック" charset="0"/>
              </a:rPr>
              <a:t>! )</a:t>
            </a:r>
          </a:p>
          <a:p>
            <a:pPr eaLnBrk="1" hangingPunct="1">
              <a:lnSpc>
                <a:spcPct val="90000"/>
              </a:lnSpc>
            </a:pPr>
            <a:endParaRPr lang="de-DE" sz="2400" dirty="0"/>
          </a:p>
          <a:p>
            <a:pPr eaLnBrk="1" hangingPunct="1">
              <a:lnSpc>
                <a:spcPct val="90000"/>
              </a:lnSpc>
            </a:pPr>
            <a:r>
              <a:rPr lang="de-DE" sz="2400" dirty="0"/>
              <a:t>Flow/</a:t>
            </a:r>
            <a:r>
              <a:rPr lang="de-DE" sz="2400" dirty="0" err="1"/>
              <a:t>Congestion</a:t>
            </a:r>
            <a:r>
              <a:rPr lang="de-DE" sz="2400" dirty="0"/>
              <a:t> </a:t>
            </a:r>
            <a:r>
              <a:rPr lang="de-DE" sz="2400" dirty="0" err="1"/>
              <a:t>Control</a:t>
            </a:r>
            <a:r>
              <a:rPr lang="de-DE" sz="2400" dirty="0"/>
              <a:t> </a:t>
            </a:r>
            <a:r>
              <a:rPr lang="de-DE" sz="2400" dirty="0" err="1"/>
              <a:t>combined</a:t>
            </a:r>
            <a:r>
              <a:rPr lang="de-DE" sz="2400" dirty="0"/>
              <a:t> in TCP. </a:t>
            </a:r>
            <a:r>
              <a:rPr lang="de-DE" sz="2400" dirty="0" err="1"/>
              <a:t>Two</a:t>
            </a:r>
            <a:r>
              <a:rPr lang="de-DE" sz="2400" dirty="0"/>
              <a:t> </a:t>
            </a:r>
            <a:r>
              <a:rPr lang="de-DE" sz="2400" dirty="0" err="1"/>
              <a:t>basic</a:t>
            </a:r>
            <a:r>
              <a:rPr lang="de-DE" sz="2400" dirty="0"/>
              <a:t> </a:t>
            </a:r>
            <a:r>
              <a:rPr lang="de-DE" sz="2400" dirty="0" err="1"/>
              <a:t>algorithms</a:t>
            </a:r>
            <a:r>
              <a:rPr lang="de-DE" sz="2400" dirty="0"/>
              <a:t>:</a:t>
            </a:r>
            <a:endParaRPr lang="de-DE" sz="1400" dirty="0"/>
          </a:p>
          <a:p>
            <a:pPr lvl="1"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Slow Start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for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each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ack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received</a:t>
            </a:r>
            <a:r>
              <a:rPr lang="de-DE" sz="2000" dirty="0">
                <a:ea typeface="ＭＳ Ｐゴシック" charset="0"/>
              </a:rPr>
              <a:t>,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by</a:t>
            </a:r>
            <a:r>
              <a:rPr lang="de-DE" sz="2000" dirty="0">
                <a:ea typeface="ＭＳ Ｐゴシック" charset="0"/>
              </a:rPr>
              <a:t> 1 packet</a:t>
            </a:r>
            <a:br>
              <a:rPr lang="de-DE" sz="2000" dirty="0">
                <a:ea typeface="ＭＳ Ｐゴシック" charset="0"/>
              </a:rPr>
            </a:br>
            <a:r>
              <a:rPr lang="de-DE" sz="2000" dirty="0">
                <a:ea typeface="ＭＳ Ｐゴシック" charset="0"/>
              </a:rPr>
              <a:t>(</a:t>
            </a:r>
            <a:r>
              <a:rPr lang="de-DE" sz="2000" dirty="0" err="1">
                <a:ea typeface="ＭＳ Ｐゴシック" charset="0"/>
              </a:rPr>
              <a:t>exponential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growth</a:t>
            </a:r>
            <a:r>
              <a:rPr lang="de-DE" sz="2000" dirty="0">
                <a:ea typeface="ＭＳ Ｐゴシック" charset="0"/>
              </a:rPr>
              <a:t>) </a:t>
            </a:r>
            <a:r>
              <a:rPr lang="de-DE" sz="2000" dirty="0" err="1">
                <a:ea typeface="ＭＳ Ｐゴシック" charset="0"/>
              </a:rPr>
              <a:t>until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&gt;= </a:t>
            </a:r>
            <a:r>
              <a:rPr lang="de-DE" sz="2000" dirty="0" err="1">
                <a:ea typeface="ＭＳ Ｐゴシック" charset="0"/>
              </a:rPr>
              <a:t>ssthresh</a:t>
            </a:r>
            <a:endParaRPr lang="de-DE" sz="2000" dirty="0"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Congestion</a:t>
            </a:r>
            <a:r>
              <a:rPr lang="de-DE" sz="2000" dirty="0">
                <a:solidFill>
                  <a:srgbClr val="0000FF"/>
                </a:solidFill>
                <a:ea typeface="ＭＳ Ｐゴシック" charset="0"/>
              </a:rPr>
              <a:t> </a:t>
            </a:r>
            <a:r>
              <a:rPr lang="de-DE" sz="2000" dirty="0" err="1">
                <a:solidFill>
                  <a:srgbClr val="0000FF"/>
                </a:solidFill>
                <a:ea typeface="ＭＳ Ｐゴシック" charset="0"/>
              </a:rPr>
              <a:t>Avoidance</a:t>
            </a:r>
            <a:r>
              <a:rPr lang="de-DE" sz="2000" dirty="0">
                <a:ea typeface="ＭＳ Ｐゴシック" charset="0"/>
              </a:rPr>
              <a:t>: </a:t>
            </a:r>
            <a:r>
              <a:rPr lang="de-DE" sz="2000" dirty="0" err="1">
                <a:ea typeface="ＭＳ Ｐゴシック" charset="0"/>
              </a:rPr>
              <a:t>each</a:t>
            </a:r>
            <a:r>
              <a:rPr lang="de-DE" sz="2000" dirty="0">
                <a:ea typeface="ＭＳ Ｐゴシック" charset="0"/>
              </a:rPr>
              <a:t> RTT,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cwnd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by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at</a:t>
            </a:r>
            <a:r>
              <a:rPr lang="de-DE" sz="2000" dirty="0">
                <a:ea typeface="ＭＳ Ｐゴシック" charset="0"/>
              </a:rPr>
              <a:t> </a:t>
            </a:r>
            <a:r>
              <a:rPr lang="de-DE" sz="2000" dirty="0" err="1">
                <a:ea typeface="ＭＳ Ｐゴシック" charset="0"/>
              </a:rPr>
              <a:t>most</a:t>
            </a:r>
            <a:r>
              <a:rPr lang="de-DE" sz="2000" dirty="0">
                <a:ea typeface="ＭＳ Ｐゴシック" charset="0"/>
              </a:rPr>
              <a:t> 1 packet</a:t>
            </a:r>
            <a:br>
              <a:rPr lang="de-DE" sz="2000" dirty="0">
                <a:ea typeface="ＭＳ Ｐゴシック" charset="0"/>
              </a:rPr>
            </a:br>
            <a:r>
              <a:rPr lang="de-DE" sz="2000" dirty="0">
                <a:ea typeface="ＭＳ Ｐゴシック" charset="0"/>
              </a:rPr>
              <a:t>(linear </a:t>
            </a:r>
            <a:r>
              <a:rPr lang="de-DE" sz="2000" dirty="0" err="1">
                <a:ea typeface="ＭＳ Ｐゴシック" charset="0"/>
              </a:rPr>
              <a:t>growth</a:t>
            </a:r>
            <a:r>
              <a:rPr lang="de-DE" sz="2000" dirty="0">
                <a:ea typeface="ＭＳ Ｐゴシック" charset="0"/>
              </a:rPr>
              <a:t> - "additive </a:t>
            </a:r>
            <a:r>
              <a:rPr lang="de-DE" sz="2000" dirty="0" err="1">
                <a:ea typeface="ＭＳ Ｐゴシック" charset="0"/>
              </a:rPr>
              <a:t>increase</a:t>
            </a:r>
            <a:r>
              <a:rPr lang="de-DE" sz="2000" dirty="0">
                <a:ea typeface="ＭＳ Ｐゴシック" charset="0"/>
              </a:rPr>
              <a:t>“)</a:t>
            </a:r>
          </a:p>
        </p:txBody>
      </p:sp>
    </p:spTree>
    <p:extLst>
      <p:ext uri="{BB962C8B-B14F-4D97-AF65-F5344CB8AC3E}">
        <p14:creationId xmlns:p14="http://schemas.microsoft.com/office/powerpoint/2010/main" val="1444887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756" y="1754336"/>
            <a:ext cx="5930900" cy="4699000"/>
          </a:xfrm>
          <a:prstGeom prst="rect">
            <a:avLst/>
          </a:prstGeom>
        </p:spPr>
      </p:pic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 eaLnBrk="1" hangingPunct="1"/>
            <a:r>
              <a:rPr lang="de-DE" dirty="0">
                <a:latin typeface="Calibri" charset="0"/>
              </a:rPr>
              <a:t>TCP </a:t>
            </a:r>
            <a:r>
              <a:rPr lang="de-DE" dirty="0" err="1">
                <a:latin typeface="Calibri" charset="0"/>
              </a:rPr>
              <a:t>Congestion</a:t>
            </a:r>
            <a:r>
              <a:rPr lang="de-DE" dirty="0">
                <a:latin typeface="Calibri" charset="0"/>
              </a:rPr>
              <a:t> Control: Tahoe /2</a:t>
            </a:r>
            <a:endParaRPr lang="de-AT" dirty="0">
              <a:latin typeface="Calibri" charset="0"/>
            </a:endParaRP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104" y="1412776"/>
            <a:ext cx="3588320" cy="5257800"/>
          </a:xfrm>
        </p:spPr>
        <p:txBody>
          <a:bodyPr/>
          <a:lstStyle/>
          <a:p>
            <a:pPr eaLnBrk="1" hangingPunct="1"/>
            <a:r>
              <a:rPr lang="de-DE" sz="1800" dirty="0" err="1"/>
              <a:t>If</a:t>
            </a:r>
            <a:r>
              <a:rPr lang="de-DE" sz="1800" dirty="0"/>
              <a:t> a packet </a:t>
            </a:r>
            <a:r>
              <a:rPr lang="de-DE" sz="1800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ack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lost (</a:t>
            </a:r>
            <a:r>
              <a:rPr lang="de-DE" sz="1800" dirty="0" err="1"/>
              <a:t>timeout</a:t>
            </a:r>
            <a:r>
              <a:rPr lang="de-DE" sz="1800" dirty="0"/>
              <a:t>), </a:t>
            </a:r>
            <a:r>
              <a:rPr lang="de-DE" sz="1800" dirty="0" err="1"/>
              <a:t>set</a:t>
            </a:r>
            <a:r>
              <a:rPr lang="de-DE" sz="1800" dirty="0"/>
              <a:t> </a:t>
            </a:r>
            <a:r>
              <a:rPr lang="de-DE" sz="1800" dirty="0" err="1">
                <a:solidFill>
                  <a:srgbClr val="000000"/>
                </a:solidFill>
              </a:rPr>
              <a:t>cwnd</a:t>
            </a:r>
            <a:r>
              <a:rPr lang="de-DE" sz="1800" dirty="0">
                <a:solidFill>
                  <a:srgbClr val="000000"/>
                </a:solidFill>
              </a:rPr>
              <a:t> = 1, </a:t>
            </a:r>
            <a:r>
              <a:rPr lang="de-DE" sz="1800" dirty="0" err="1">
                <a:solidFill>
                  <a:srgbClr val="000000"/>
                </a:solidFill>
              </a:rPr>
              <a:t>ssthresh</a:t>
            </a:r>
            <a:r>
              <a:rPr lang="de-DE" sz="1800" dirty="0">
                <a:solidFill>
                  <a:srgbClr val="000000"/>
                </a:solidFill>
              </a:rPr>
              <a:t> = </a:t>
            </a:r>
            <a:r>
              <a:rPr lang="de-DE" sz="1800" dirty="0" err="1">
                <a:solidFill>
                  <a:srgbClr val="000000"/>
                </a:solidFill>
              </a:rPr>
              <a:t>cwnd</a:t>
            </a:r>
            <a:r>
              <a:rPr lang="de-DE" sz="1800" dirty="0">
                <a:solidFill>
                  <a:srgbClr val="000000"/>
                </a:solidFill>
              </a:rPr>
              <a:t> / 2</a:t>
            </a:r>
            <a:br>
              <a:rPr lang="de-DE" sz="1800" dirty="0">
                <a:solidFill>
                  <a:srgbClr val="000000"/>
                </a:solidFill>
              </a:rPr>
            </a:br>
            <a:r>
              <a:rPr lang="de-DE" sz="1800" dirty="0">
                <a:solidFill>
                  <a:srgbClr val="000000"/>
                </a:solidFill>
              </a:rPr>
              <a:t>(“</a:t>
            </a:r>
            <a:r>
              <a:rPr lang="de-DE" sz="1800" dirty="0" err="1">
                <a:solidFill>
                  <a:srgbClr val="000000"/>
                </a:solidFill>
              </a:rPr>
              <a:t>multiplicative</a:t>
            </a:r>
            <a:r>
              <a:rPr lang="de-DE" sz="1800" dirty="0">
                <a:solidFill>
                  <a:srgbClr val="000000"/>
                </a:solidFill>
              </a:rPr>
              <a:t> </a:t>
            </a:r>
            <a:r>
              <a:rPr lang="de-DE" sz="1800" dirty="0" err="1">
                <a:solidFill>
                  <a:srgbClr val="000000"/>
                </a:solidFill>
              </a:rPr>
              <a:t>decrease</a:t>
            </a:r>
            <a:r>
              <a:rPr lang="de-DE" sz="1800" dirty="0">
                <a:solidFill>
                  <a:srgbClr val="000000"/>
                </a:solidFill>
              </a:rPr>
              <a:t>") - </a:t>
            </a:r>
            <a:r>
              <a:rPr lang="de-DE" sz="1800" dirty="0" err="1"/>
              <a:t>exponential</a:t>
            </a:r>
            <a:r>
              <a:rPr lang="de-DE" sz="1800" dirty="0"/>
              <a:t> </a:t>
            </a:r>
            <a:r>
              <a:rPr lang="de-DE" sz="1800" dirty="0" err="1"/>
              <a:t>backoff</a:t>
            </a:r>
            <a:endParaRPr lang="de-DE" sz="1800" dirty="0"/>
          </a:p>
          <a:p>
            <a:pPr lvl="1"/>
            <a:r>
              <a:rPr lang="de-DE" sz="1600" dirty="0" err="1"/>
              <a:t>Actually</a:t>
            </a:r>
            <a:r>
              <a:rPr lang="de-DE" sz="1600" dirty="0"/>
              <a:t>, “</a:t>
            </a:r>
            <a:r>
              <a:rPr lang="de-DE" sz="1600" dirty="0" err="1"/>
              <a:t>Flightsize</a:t>
            </a:r>
            <a:r>
              <a:rPr lang="de-DE" sz="1600" dirty="0"/>
              <a:t>/2“ </a:t>
            </a:r>
            <a:r>
              <a:rPr lang="de-DE" sz="1600" dirty="0" err="1"/>
              <a:t>instead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cwnd</a:t>
            </a:r>
            <a:r>
              <a:rPr lang="de-DE" sz="1600" dirty="0"/>
              <a:t>/2 </a:t>
            </a:r>
            <a:r>
              <a:rPr lang="de-DE" sz="1600" dirty="0" err="1"/>
              <a:t>because</a:t>
            </a:r>
            <a:r>
              <a:rPr lang="de-DE" sz="1600" dirty="0"/>
              <a:t> </a:t>
            </a:r>
            <a:r>
              <a:rPr lang="de-DE" sz="1600" dirty="0" err="1"/>
              <a:t>cwnd</a:t>
            </a:r>
            <a:r>
              <a:rPr lang="de-DE" sz="1600" dirty="0"/>
              <a:t> </a:t>
            </a:r>
            <a:r>
              <a:rPr lang="de-DE" sz="1600" dirty="0" err="1"/>
              <a:t>might</a:t>
            </a:r>
            <a:r>
              <a:rPr lang="de-DE" sz="1600" dirty="0"/>
              <a:t> </a:t>
            </a:r>
            <a:r>
              <a:rPr lang="de-DE" sz="1600" dirty="0">
                <a:cs typeface="Calibri"/>
              </a:rPr>
              <a:t>not </a:t>
            </a:r>
            <a:r>
              <a:rPr lang="de-DE" sz="1600" dirty="0" err="1">
                <a:cs typeface="Calibri"/>
              </a:rPr>
              <a:t>always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be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fully</a:t>
            </a:r>
            <a:r>
              <a:rPr lang="de-DE" sz="1600" dirty="0">
                <a:cs typeface="Calibri"/>
              </a:rPr>
              <a:t> </a:t>
            </a:r>
            <a:r>
              <a:rPr lang="de-DE" sz="1600" dirty="0" err="1">
                <a:cs typeface="Calibri"/>
              </a:rPr>
              <a:t>used</a:t>
            </a:r>
            <a:endParaRPr lang="de-DE" sz="1600" dirty="0">
              <a:cs typeface="Calibri"/>
            </a:endParaRPr>
          </a:p>
          <a:p>
            <a:pPr eaLnBrk="1" hangingPunct="1"/>
            <a:endParaRPr lang="de-DE" sz="1800" dirty="0">
              <a:cs typeface="Calibri"/>
            </a:endParaRPr>
          </a:p>
          <a:p>
            <a:r>
              <a:rPr lang="de-DE" sz="1800" dirty="0">
                <a:cs typeface="Calibri"/>
              </a:rPr>
              <a:t>Timeout </a:t>
            </a:r>
            <a:r>
              <a:rPr lang="de-DE" sz="1800" dirty="0" err="1">
                <a:cs typeface="Calibri"/>
              </a:rPr>
              <a:t>based</a:t>
            </a:r>
            <a:r>
              <a:rPr lang="de-DE" sz="1800" dirty="0">
                <a:cs typeface="Calibri"/>
              </a:rPr>
              <a:t> on RTT;</a:t>
            </a:r>
            <a:br>
              <a:rPr lang="de-DE" sz="1800" dirty="0">
                <a:cs typeface="Calibri"/>
              </a:rPr>
            </a:br>
            <a:r>
              <a:rPr lang="de-DE" sz="1800" dirty="0" err="1">
                <a:solidFill>
                  <a:schemeClr val="tx2"/>
                </a:solidFill>
                <a:cs typeface="Calibri"/>
              </a:rPr>
              <a:t>good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estimation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is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 </a:t>
            </a:r>
            <a:r>
              <a:rPr lang="de-DE" sz="1800" dirty="0" err="1">
                <a:solidFill>
                  <a:schemeClr val="tx2"/>
                </a:solidFill>
                <a:cs typeface="Calibri"/>
              </a:rPr>
              <a:t>crucial</a:t>
            </a:r>
            <a:r>
              <a:rPr lang="de-DE" sz="1800" dirty="0">
                <a:solidFill>
                  <a:schemeClr val="tx2"/>
                </a:solidFill>
                <a:cs typeface="Calibri"/>
              </a:rPr>
              <a:t>!</a:t>
            </a:r>
            <a:br>
              <a:rPr lang="de-DE" sz="1800" dirty="0">
                <a:solidFill>
                  <a:schemeClr val="tx2"/>
                </a:solidFill>
                <a:cs typeface="Calibri"/>
              </a:rPr>
            </a:br>
            <a:endParaRPr lang="de-DE" sz="1800" dirty="0">
              <a:solidFill>
                <a:schemeClr val="tx2"/>
              </a:solidFill>
              <a:cs typeface="Calibri"/>
            </a:endParaRPr>
          </a:p>
          <a:p>
            <a:r>
              <a:rPr lang="de-DE" sz="1800" dirty="0" err="1">
                <a:cs typeface="Calibri"/>
              </a:rPr>
              <a:t>Later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additions</a:t>
            </a:r>
            <a:r>
              <a:rPr lang="de-DE" sz="1800" dirty="0">
                <a:cs typeface="Calibri"/>
              </a:rPr>
              <a:t>: </a:t>
            </a:r>
            <a:r>
              <a:rPr lang="de-DE" sz="1800" dirty="0">
                <a:solidFill>
                  <a:srgbClr val="0000FF"/>
                </a:solidFill>
                <a:cs typeface="Calibri"/>
              </a:rPr>
              <a:t>TCP Reno, 1990</a:t>
            </a:r>
            <a:br>
              <a:rPr lang="de-DE" sz="1800" dirty="0">
                <a:solidFill>
                  <a:srgbClr val="0000FF"/>
                </a:solidFill>
                <a:cs typeface="Calibri"/>
              </a:rPr>
            </a:br>
            <a:r>
              <a:rPr lang="de-DE" sz="1800" dirty="0">
                <a:solidFill>
                  <a:srgbClr val="FF0000"/>
                </a:solidFill>
                <a:cs typeface="Calibri"/>
              </a:rPr>
              <a:t>Fast </a:t>
            </a:r>
            <a:r>
              <a:rPr lang="de-DE" sz="1800" dirty="0" err="1">
                <a:solidFill>
                  <a:srgbClr val="FF0000"/>
                </a:solidFill>
                <a:cs typeface="Calibri"/>
              </a:rPr>
              <a:t>retransmit</a:t>
            </a:r>
            <a:r>
              <a:rPr lang="de-DE" sz="1800" dirty="0">
                <a:solidFill>
                  <a:srgbClr val="FF0000"/>
                </a:solidFill>
                <a:cs typeface="Calibri"/>
              </a:rPr>
              <a:t> / fast </a:t>
            </a:r>
            <a:r>
              <a:rPr lang="de-DE" sz="1800" dirty="0" err="1">
                <a:solidFill>
                  <a:srgbClr val="FF0000"/>
                </a:solidFill>
                <a:cs typeface="Calibri"/>
              </a:rPr>
              <a:t>recovery</a:t>
            </a:r>
            <a:r>
              <a:rPr lang="de-DE" sz="1800" dirty="0">
                <a:cs typeface="Calibri"/>
              </a:rPr>
              <a:t> Sender </a:t>
            </a:r>
            <a:r>
              <a:rPr lang="de-DE" sz="1800" dirty="0" err="1">
                <a:cs typeface="Calibri"/>
              </a:rPr>
              <a:t>detects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loss</a:t>
            </a:r>
            <a:r>
              <a:rPr lang="de-DE" sz="1800" dirty="0">
                <a:cs typeface="Calibri"/>
              </a:rPr>
              <a:t> via </a:t>
            </a:r>
            <a:r>
              <a:rPr lang="de-DE" sz="1800" dirty="0" err="1">
                <a:cs typeface="Calibri"/>
              </a:rPr>
              <a:t>duplicate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acks</a:t>
            </a:r>
            <a:r>
              <a:rPr lang="de-DE" sz="1800" dirty="0">
                <a:cs typeface="Calibri"/>
              </a:rPr>
              <a:t>; </a:t>
            </a:r>
            <a:r>
              <a:rPr lang="de-DE" sz="1800" dirty="0" err="1">
                <a:cs typeface="Calibri"/>
              </a:rPr>
              <a:t>no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need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to</a:t>
            </a:r>
            <a:br>
              <a:rPr lang="de-DE" sz="1800" dirty="0">
                <a:cs typeface="Calibri"/>
              </a:rPr>
            </a:br>
            <a:r>
              <a:rPr lang="de-DE" sz="1800" dirty="0" err="1">
                <a:cs typeface="Calibri"/>
              </a:rPr>
              <a:t>slow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start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to</a:t>
            </a:r>
            <a:r>
              <a:rPr lang="de-DE" sz="1800" dirty="0">
                <a:cs typeface="Calibri"/>
              </a:rPr>
              <a:t> </a:t>
            </a:r>
            <a:r>
              <a:rPr lang="de-DE" sz="1800" dirty="0" err="1">
                <a:cs typeface="Calibri"/>
              </a:rPr>
              <a:t>ssthresh</a:t>
            </a:r>
            <a:endParaRPr lang="de-DE" sz="1800" dirty="0">
              <a:cs typeface="Calibri"/>
            </a:endParaRPr>
          </a:p>
        </p:txBody>
      </p:sp>
      <p:sp>
        <p:nvSpPr>
          <p:cNvPr id="45062" name="AutoShape 11"/>
          <p:cNvSpPr>
            <a:spLocks noChangeArrowheads="1"/>
          </p:cNvSpPr>
          <p:nvPr/>
        </p:nvSpPr>
        <p:spPr bwMode="auto">
          <a:xfrm>
            <a:off x="3131840" y="5445224"/>
            <a:ext cx="1120775" cy="330200"/>
          </a:xfrm>
          <a:prstGeom prst="wedgeRectCallout">
            <a:avLst>
              <a:gd name="adj1" fmla="val -87681"/>
              <a:gd name="adj2" fmla="val -33333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/>
              <a:t>Slow Start</a:t>
            </a:r>
            <a:endParaRPr lang="de-AT" sz="1600" dirty="0"/>
          </a:p>
        </p:txBody>
      </p:sp>
      <p:sp>
        <p:nvSpPr>
          <p:cNvPr id="45063" name="AutoShape 12"/>
          <p:cNvSpPr>
            <a:spLocks noChangeArrowheads="1"/>
          </p:cNvSpPr>
          <p:nvPr/>
        </p:nvSpPr>
        <p:spPr bwMode="auto">
          <a:xfrm>
            <a:off x="3820344" y="2758008"/>
            <a:ext cx="1249363" cy="528638"/>
          </a:xfrm>
          <a:prstGeom prst="wedgeRectCallout">
            <a:avLst>
              <a:gd name="adj1" fmla="val -73190"/>
              <a:gd name="adj2" fmla="val 29167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Congestion Avoidance</a:t>
            </a:r>
            <a:endParaRPr lang="de-AT" sz="1600"/>
          </a:p>
        </p:txBody>
      </p:sp>
    </p:spTree>
    <p:extLst>
      <p:ext uri="{BB962C8B-B14F-4D97-AF65-F5344CB8AC3E}">
        <p14:creationId xmlns:p14="http://schemas.microsoft.com/office/powerpoint/2010/main" val="32986926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Background: AIMD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5760640" cy="486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2887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143000"/>
          </a:xfrm>
        </p:spPr>
        <p:txBody>
          <a:bodyPr/>
          <a:lstStyle/>
          <a:p>
            <a:r>
              <a:rPr lang="en-US"/>
              <a:t>AIMD is an easy way out, but...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46" y="1117104"/>
            <a:ext cx="8219256" cy="727720"/>
          </a:xfrm>
        </p:spPr>
        <p:txBody>
          <a:bodyPr/>
          <a:lstStyle/>
          <a:p>
            <a:pPr marL="0" indent="0">
              <a:buNone/>
            </a:pPr>
            <a:r>
              <a:rPr lang="en-US" sz="1600" i="1" dirty="0"/>
              <a:t>Michael Welzl, Max </a:t>
            </a:r>
            <a:r>
              <a:rPr lang="en-US" sz="1600" i="1" dirty="0" err="1"/>
              <a:t>Mühlhäuser</a:t>
            </a:r>
            <a:r>
              <a:rPr lang="en-US" sz="1600" i="1" dirty="0"/>
              <a:t>: "CAVT - A Congestion Avoidance </a:t>
            </a:r>
            <a:r>
              <a:rPr lang="en-US" sz="1400" i="1" dirty="0"/>
              <a:t>Visualization Tool",</a:t>
            </a:r>
            <a:br>
              <a:rPr lang="en-US" sz="1400" i="1" dirty="0"/>
            </a:br>
            <a:r>
              <a:rPr lang="en-US" sz="1400" i="1" dirty="0"/>
              <a:t>ACM SIGCOMM CCR 3(3), July 2003, pp. 95-101.</a:t>
            </a:r>
            <a:br>
              <a:rPr lang="en-US" sz="1800" i="1" dirty="0"/>
            </a:br>
            <a:r>
              <a:rPr lang="en-US" sz="1800" i="1" dirty="0"/>
              <a:t> </a:t>
            </a:r>
            <a:r>
              <a:rPr lang="en-US" sz="1800" i="1" dirty="0">
                <a:hlinkClick r:id="rId2"/>
              </a:rPr>
              <a:t>http://welzl.at/research/tools/cavt/index.html</a:t>
            </a:r>
            <a:endParaRPr lang="en-US" sz="18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15926"/>
            <a:ext cx="6912768" cy="4797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780928"/>
            <a:ext cx="4536233" cy="197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4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Actual TCP (simulation)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490" y="1628800"/>
            <a:ext cx="5239742" cy="505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51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 Reno: building a queue</a:t>
            </a: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981142"/>
              </p:ext>
            </p:extLst>
          </p:nvPr>
        </p:nvGraphicFramePr>
        <p:xfrm>
          <a:off x="1187624" y="2708920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1403648" y="3456368"/>
            <a:ext cx="6120680" cy="2160240"/>
            <a:chOff x="2771800" y="4437112"/>
            <a:chExt cx="6120680" cy="2160240"/>
          </a:xfrm>
        </p:grpSpPr>
        <p:cxnSp>
          <p:nvCxnSpPr>
            <p:cNvPr id="16" name="Straight Connector 15"/>
            <p:cNvCxnSpPr/>
            <p:nvPr/>
          </p:nvCxnSpPr>
          <p:spPr bwMode="auto">
            <a:xfrm flipV="1">
              <a:off x="2771800" y="6569984"/>
              <a:ext cx="6120680" cy="2736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7" name="Straight Connector 16"/>
          <p:cNvCxnSpPr/>
          <p:nvPr/>
        </p:nvCxnSpPr>
        <p:spPr bwMode="auto">
          <a:xfrm>
            <a:off x="1403648" y="3861048"/>
            <a:ext cx="612068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308304" y="3861048"/>
            <a:ext cx="1099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Capacity limit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08304" y="3140968"/>
            <a:ext cx="962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Queue limit</a:t>
            </a:r>
          </a:p>
        </p:txBody>
      </p:sp>
      <p:sp>
        <p:nvSpPr>
          <p:cNvPr id="22" name="Rectangular Callout 21"/>
          <p:cNvSpPr/>
          <p:nvPr/>
        </p:nvSpPr>
        <p:spPr bwMode="auto">
          <a:xfrm>
            <a:off x="1835696" y="5229200"/>
            <a:ext cx="1296144" cy="792088"/>
          </a:xfrm>
          <a:prstGeom prst="wedgeRectCallout">
            <a:avLst>
              <a:gd name="adj1" fmla="val -62516"/>
              <a:gd name="adj2" fmla="val -333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Slow Start: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double </a:t>
            </a:r>
            <a:r>
              <a:rPr lang="en-US" sz="1400" dirty="0" err="1"/>
              <a:t>cwnd</a:t>
            </a:r>
            <a:r>
              <a:rPr lang="en-US" sz="1400" dirty="0"/>
              <a:t> every RTT</a:t>
            </a:r>
            <a:endParaRPr kumimoji="0" lang="en-US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3" name="Rectangular Callout 22"/>
          <p:cNvSpPr/>
          <p:nvPr/>
        </p:nvSpPr>
        <p:spPr bwMode="auto">
          <a:xfrm>
            <a:off x="4427984" y="5085184"/>
            <a:ext cx="2160240" cy="936104"/>
          </a:xfrm>
          <a:prstGeom prst="wedgeRectCallout">
            <a:avLst>
              <a:gd name="adj1" fmla="val -40741"/>
              <a:gd name="adj2" fmla="val -1122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Congestion Avoidance:</a:t>
            </a:r>
            <a:endParaRPr lang="en-US" sz="14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/>
              <a:t>cwnd</a:t>
            </a:r>
            <a:r>
              <a:rPr lang="en-US" sz="1400" dirty="0"/>
              <a:t>++ every RTT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Upon loss: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sz="1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cwnd</a:t>
            </a: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*=beta</a:t>
            </a:r>
            <a:b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(beta=0.5)</a:t>
            </a:r>
          </a:p>
        </p:txBody>
      </p:sp>
      <p:sp>
        <p:nvSpPr>
          <p:cNvPr id="25" name="Rectangular Callout 24"/>
          <p:cNvSpPr/>
          <p:nvPr/>
        </p:nvSpPr>
        <p:spPr bwMode="auto">
          <a:xfrm>
            <a:off x="611560" y="2348880"/>
            <a:ext cx="1368152" cy="720080"/>
          </a:xfrm>
          <a:prstGeom prst="wedgeRectCallout">
            <a:avLst>
              <a:gd name="adj1" fmla="val 69148"/>
              <a:gd name="adj2" fmla="val 154545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Queue </a:t>
            </a: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begins to grow</a:t>
            </a:r>
            <a:b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sz="140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(RTT grows)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7" name="Rectangular Callout 26"/>
          <p:cNvSpPr/>
          <p:nvPr/>
        </p:nvSpPr>
        <p:spPr bwMode="auto">
          <a:xfrm>
            <a:off x="2267744" y="2852936"/>
            <a:ext cx="1296144" cy="288032"/>
          </a:xfrm>
          <a:prstGeom prst="wedgeRectCallout">
            <a:avLst>
              <a:gd name="adj1" fmla="val -12875"/>
              <a:gd name="adj2" fmla="val 136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Packet loss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flipV="1">
            <a:off x="1403648" y="3212976"/>
            <a:ext cx="0" cy="237626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7092280" y="5661248"/>
            <a:ext cx="5209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Time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5576" y="5085184"/>
            <a:ext cx="543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cwnd</a:t>
            </a:r>
            <a:endParaRPr lang="en-US" sz="1200" dirty="0"/>
          </a:p>
        </p:txBody>
      </p:sp>
      <p:sp>
        <p:nvSpPr>
          <p:cNvPr id="6" name="Rectangular Callout 5"/>
          <p:cNvSpPr/>
          <p:nvPr/>
        </p:nvSpPr>
        <p:spPr bwMode="auto">
          <a:xfrm>
            <a:off x="179512" y="3645024"/>
            <a:ext cx="1080120" cy="936104"/>
          </a:xfrm>
          <a:prstGeom prst="wedgeRectCallout">
            <a:avLst>
              <a:gd name="adj1" fmla="val 100484"/>
              <a:gd name="adj2" fmla="val 825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ssthresh</a:t>
            </a:r>
            <a:endParaRPr lang="en-US" sz="1400" i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(initially</a:t>
            </a:r>
            <a:r>
              <a:rPr lang="en-US" sz="1400" dirty="0"/>
              <a:t> normally larger)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28294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large should a queue be?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Old rule-of-thumb: </a:t>
            </a:r>
            <a:r>
              <a:rPr lang="en-US" sz="2400" dirty="0">
                <a:solidFill>
                  <a:srgbClr val="0000FF"/>
                </a:solidFill>
              </a:rPr>
              <a:t>“Bandwidth * delay product” (BDP)</a:t>
            </a:r>
            <a:br>
              <a:rPr lang="en-US" sz="2400" dirty="0">
                <a:solidFill>
                  <a:srgbClr val="0000FF"/>
                </a:solidFill>
              </a:rPr>
            </a:br>
            <a:r>
              <a:rPr lang="en-US" sz="2400" dirty="0"/>
              <a:t>(</a:t>
            </a:r>
            <a:r>
              <a:rPr lang="en-US" sz="2400" dirty="0" err="1"/>
              <a:t>bw</a:t>
            </a:r>
            <a:r>
              <a:rPr lang="en-US" sz="2400" dirty="0"/>
              <a:t> = bottleneck link capacity; delay = RTT)</a:t>
            </a:r>
          </a:p>
          <a:p>
            <a:pPr lvl="1"/>
            <a:r>
              <a:rPr lang="en-US" sz="2000" dirty="0"/>
              <a:t>Can be unreasonably large,</a:t>
            </a:r>
            <a:br>
              <a:rPr lang="en-US" sz="2000" dirty="0"/>
            </a:br>
            <a:r>
              <a:rPr lang="en-US" sz="2000" dirty="0"/>
              <a:t>causing unnecessary delay</a:t>
            </a:r>
            <a:br>
              <a:rPr lang="en-US" sz="2000" dirty="0"/>
            </a:br>
            <a:r>
              <a:rPr lang="en-US" sz="2000" dirty="0"/>
              <a:t>(severe e.g. for VoIP and games)</a:t>
            </a:r>
          </a:p>
          <a:p>
            <a:pPr lvl="1"/>
            <a:r>
              <a:rPr lang="en-US" sz="2000" dirty="0"/>
              <a:t>For core routers,</a:t>
            </a:r>
            <a:br>
              <a:rPr lang="en-US" sz="2000" dirty="0"/>
            </a:br>
            <a:r>
              <a:rPr lang="en-US" sz="2000" dirty="0" err="1"/>
              <a:t>bw</a:t>
            </a:r>
            <a:r>
              <a:rPr lang="en-US" sz="2000" dirty="0"/>
              <a:t> * RTT / </a:t>
            </a:r>
            <a:r>
              <a:rPr lang="en-US" sz="2000" dirty="0" err="1"/>
              <a:t>sqrt</a:t>
            </a:r>
            <a:r>
              <a:rPr lang="en-US" sz="2000" dirty="0"/>
              <a:t>(no. flows) was found to be enough</a:t>
            </a:r>
          </a:p>
          <a:p>
            <a:pPr lvl="1"/>
            <a:r>
              <a:rPr lang="en-US" sz="2000" dirty="0"/>
              <a:t>No new rule exists for access equipment (routers, modems, ..)</a:t>
            </a:r>
          </a:p>
          <a:p>
            <a:pPr lvl="1"/>
            <a:endParaRPr lang="en-US" sz="2000" dirty="0"/>
          </a:p>
          <a:p>
            <a:r>
              <a:rPr lang="en-US" sz="2400" dirty="0"/>
              <a:t>Often, access link = bottleneck;</a:t>
            </a:r>
            <a:br>
              <a:rPr lang="en-US" sz="2400" dirty="0"/>
            </a:br>
            <a:r>
              <a:rPr lang="en-US" sz="2400" dirty="0"/>
              <a:t>access equipment’s queue = the one that grows</a:t>
            </a:r>
          </a:p>
          <a:p>
            <a:pPr lvl="1"/>
            <a:r>
              <a:rPr lang="en-US" sz="2000" dirty="0"/>
              <a:t>Some equipment vendors sell “large buffer = feature”</a:t>
            </a:r>
          </a:p>
          <a:p>
            <a:pPr lvl="1"/>
            <a:r>
              <a:rPr lang="en-US" sz="2000" dirty="0"/>
              <a:t>Effect: extreme delay, now called “buffer bloat”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516216" y="2708920"/>
            <a:ext cx="2520280" cy="1224136"/>
            <a:chOff x="6156176" y="2492896"/>
            <a:chExt cx="2520280" cy="1224136"/>
          </a:xfrm>
        </p:grpSpPr>
        <p:graphicFrame>
          <p:nvGraphicFramePr>
            <p:cNvPr id="5" name="Chart 4"/>
            <p:cNvGraphicFramePr>
              <a:graphicFrameLocks/>
            </p:cNvGraphicFramePr>
            <p:nvPr/>
          </p:nvGraphicFramePr>
          <p:xfrm>
            <a:off x="6156176" y="2492896"/>
            <a:ext cx="2520280" cy="1224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Rectangle 5"/>
            <p:cNvSpPr/>
            <p:nvPr/>
          </p:nvSpPr>
          <p:spPr bwMode="auto">
            <a:xfrm>
              <a:off x="6300192" y="2852936"/>
              <a:ext cx="2232248" cy="72008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cxnSp>
          <p:nvCxnSpPr>
            <p:cNvPr id="8" name="Straight Connector 7"/>
            <p:cNvCxnSpPr>
              <a:endCxn id="6" idx="3"/>
            </p:cNvCxnSpPr>
            <p:nvPr/>
          </p:nvCxnSpPr>
          <p:spPr bwMode="auto">
            <a:xfrm>
              <a:off x="6300192" y="3212976"/>
              <a:ext cx="223224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0" name="TextBox 9"/>
          <p:cNvSpPr txBox="1"/>
          <p:nvPr/>
        </p:nvSpPr>
        <p:spPr>
          <a:xfrm>
            <a:off x="5657983" y="3284984"/>
            <a:ext cx="1074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Link capacity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37205" y="292494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Buffer</a:t>
            </a:r>
          </a:p>
        </p:txBody>
      </p:sp>
    </p:spTree>
    <p:extLst>
      <p:ext uri="{BB962C8B-B14F-4D97-AF65-F5344CB8AC3E}">
        <p14:creationId xmlns:p14="http://schemas.microsoft.com/office/powerpoint/2010/main" val="3140136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Using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856984" cy="4114800"/>
          </a:xfrm>
        </p:spPr>
        <p:txBody>
          <a:bodyPr/>
          <a:lstStyle/>
          <a:p>
            <a:r>
              <a:rPr lang="en-US" sz="2000" dirty="0"/>
              <a:t>Delay grows before loss, so can react earlier, limit delay</a:t>
            </a:r>
          </a:p>
          <a:p>
            <a:pPr lvl="1"/>
            <a:r>
              <a:rPr lang="en-US" sz="1800" dirty="0"/>
              <a:t>Noisy signal, but fine-grain and easily available</a:t>
            </a:r>
          </a:p>
          <a:p>
            <a:pPr lvl="1"/>
            <a:r>
              <a:rPr lang="en-US" sz="1800" dirty="0"/>
              <a:t>Oldest known approach: </a:t>
            </a:r>
            <a:r>
              <a:rPr lang="en-US" sz="1800" dirty="0">
                <a:solidFill>
                  <a:srgbClr val="0000FF"/>
                </a:solidFill>
              </a:rPr>
              <a:t>TCP Vegas</a:t>
            </a:r>
            <a:r>
              <a:rPr lang="en-US" sz="1800" dirty="0"/>
              <a:t>; works well but loses against Reno</a:t>
            </a:r>
          </a:p>
          <a:p>
            <a:pPr lvl="1"/>
            <a:endParaRPr lang="en-US" sz="2000" dirty="0"/>
          </a:p>
          <a:p>
            <a:r>
              <a:rPr lang="en-US" sz="2000" dirty="0">
                <a:solidFill>
                  <a:srgbClr val="0000FF"/>
                </a:solidFill>
              </a:rPr>
              <a:t>LEDBAT</a:t>
            </a:r>
            <a:r>
              <a:rPr lang="en-US" sz="2000" dirty="0"/>
              <a:t>: turning this bug into a feature</a:t>
            </a:r>
          </a:p>
          <a:p>
            <a:pPr lvl="1"/>
            <a:r>
              <a:rPr lang="en-US" sz="1800" dirty="0"/>
              <a:t>For low-priority traffic that should not get in the way</a:t>
            </a:r>
          </a:p>
          <a:p>
            <a:pPr lvl="1"/>
            <a:r>
              <a:rPr lang="en-US" sz="1800" dirty="0"/>
              <a:t>Encapsulation not (yet?) defined; implemented over UDP in </a:t>
            </a:r>
            <a:r>
              <a:rPr lang="en-US" sz="1800" dirty="0" err="1"/>
              <a:t>BitTorrent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437112"/>
            <a:ext cx="4455495" cy="2376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616" y="4099485"/>
            <a:ext cx="4548888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96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problems with delay as a signal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4480"/>
            <a:ext cx="8219256" cy="4114800"/>
          </a:xfrm>
        </p:spPr>
        <p:txBody>
          <a:bodyPr/>
          <a:lstStyle/>
          <a:p>
            <a:r>
              <a:rPr lang="en-US" sz="2000" dirty="0"/>
              <a:t>RTT easier to measure than One-Way Delay (OWD), but can be noisy (don’t want to react to queue on return path)</a:t>
            </a:r>
          </a:p>
          <a:p>
            <a:pPr lvl="1"/>
            <a:r>
              <a:rPr lang="en-US" sz="1800" dirty="0"/>
              <a:t>Note: absolute OWD doesn’t usually matter (clock sync not needed), need changes of OWD</a:t>
            </a:r>
          </a:p>
          <a:p>
            <a:r>
              <a:rPr lang="en-US" sz="2000" dirty="0"/>
              <a:t>Size of buffer determines measurement granularity</a:t>
            </a:r>
          </a:p>
          <a:p>
            <a:r>
              <a:rPr lang="en-US" sz="2000" dirty="0"/>
              <a:t>Base delay (long-term min. delay) can create problems</a:t>
            </a:r>
          </a:p>
          <a:p>
            <a:pPr lvl="1"/>
            <a:r>
              <a:rPr lang="en-US" sz="1800" dirty="0"/>
              <a:t>One flow’s congestion is the next flow’s base delay</a:t>
            </a:r>
          </a:p>
          <a:p>
            <a:pPr lvl="1"/>
            <a:r>
              <a:rPr lang="en-US" sz="1800" dirty="0"/>
              <a:t>Need to occasionally refresh, but don’t measure yourself!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869160"/>
            <a:ext cx="5220072" cy="19511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20680" y="4941168"/>
            <a:ext cx="2123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/>
              <a:t>Ping delay across</a:t>
            </a:r>
            <a:br>
              <a:rPr lang="en-US" sz="1800" i="1" dirty="0"/>
            </a:br>
            <a:r>
              <a:rPr lang="en-US" sz="1800" i="1" dirty="0"/>
              <a:t>a 500 </a:t>
            </a:r>
            <a:r>
              <a:rPr lang="en-US" sz="1800" i="1" dirty="0" err="1"/>
              <a:t>kbit</a:t>
            </a:r>
            <a:r>
              <a:rPr lang="en-US" sz="1800" i="1" dirty="0"/>
              <a:t>/50ms</a:t>
            </a:r>
            <a:br>
              <a:rPr lang="en-US" sz="1800" i="1" dirty="0"/>
            </a:br>
            <a:r>
              <a:rPr lang="en-US" sz="1800" i="1" dirty="0"/>
              <a:t>Ethernet link, with</a:t>
            </a:r>
            <a:br>
              <a:rPr lang="en-US" sz="1800" i="1" dirty="0"/>
            </a:br>
            <a:r>
              <a:rPr lang="en-US" sz="1800" i="1" dirty="0" err="1"/>
              <a:t>libutp’s</a:t>
            </a:r>
            <a:r>
              <a:rPr lang="en-US" sz="1800" i="1" dirty="0"/>
              <a:t> “</a:t>
            </a:r>
            <a:r>
              <a:rPr lang="en-US" sz="1800" i="1" dirty="0" err="1"/>
              <a:t>utp</a:t>
            </a:r>
            <a:r>
              <a:rPr lang="en-US" sz="1800" i="1" dirty="0"/>
              <a:t> test”</a:t>
            </a:r>
            <a:br>
              <a:rPr lang="en-US" sz="1800" i="1" dirty="0"/>
            </a:br>
            <a:r>
              <a:rPr lang="en-US" sz="1800" i="1" dirty="0"/>
              <a:t>program running</a:t>
            </a:r>
          </a:p>
        </p:txBody>
      </p:sp>
    </p:spTree>
    <p:extLst>
      <p:ext uri="{BB962C8B-B14F-4D97-AF65-F5344CB8AC3E}">
        <p14:creationId xmlns:p14="http://schemas.microsoft.com/office/powerpoint/2010/main" val="4006842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Active Queue Management</a:t>
            </a:r>
            <a:endParaRPr lang="de-AT"/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988840"/>
            <a:ext cx="7787054" cy="4648200"/>
          </a:xfrm>
        </p:spPr>
        <p:txBody>
          <a:bodyPr/>
          <a:lstStyle/>
          <a:p>
            <a:r>
              <a:rPr lang="de-DE" sz="2400" b="1" dirty="0"/>
              <a:t>1993:</a:t>
            </a:r>
            <a:r>
              <a:rPr lang="de-DE" sz="2400" dirty="0"/>
              <a:t> </a:t>
            </a:r>
            <a:r>
              <a:rPr lang="de-DE" sz="2400" dirty="0">
                <a:solidFill>
                  <a:srgbClr val="00B050"/>
                </a:solidFill>
              </a:rPr>
              <a:t>Random Early </a:t>
            </a:r>
            <a:r>
              <a:rPr lang="de-DE" sz="2400" dirty="0" err="1">
                <a:solidFill>
                  <a:srgbClr val="00B050"/>
                </a:solidFill>
              </a:rPr>
              <a:t>Detection</a:t>
            </a:r>
            <a:r>
              <a:rPr lang="de-DE" sz="2400" dirty="0">
                <a:solidFill>
                  <a:srgbClr val="00B050"/>
                </a:solidFill>
              </a:rPr>
              <a:t> </a:t>
            </a:r>
            <a:r>
              <a:rPr lang="de-DE" sz="2400" dirty="0">
                <a:solidFill>
                  <a:srgbClr val="0000FF"/>
                </a:solidFill>
              </a:rPr>
              <a:t>("</a:t>
            </a:r>
            <a:r>
              <a:rPr lang="de-DE" sz="2400" dirty="0" err="1">
                <a:solidFill>
                  <a:srgbClr val="0000FF"/>
                </a:solidFill>
              </a:rPr>
              <a:t>Discard</a:t>
            </a:r>
            <a:r>
              <a:rPr lang="de-DE" sz="2400" dirty="0">
                <a:solidFill>
                  <a:srgbClr val="0000FF"/>
                </a:solidFill>
              </a:rPr>
              <a:t>", "Drop") </a:t>
            </a:r>
            <a:r>
              <a:rPr lang="de-DE" sz="2400" dirty="0">
                <a:solidFill>
                  <a:srgbClr val="00B050"/>
                </a:solidFill>
              </a:rPr>
              <a:t>(</a:t>
            </a:r>
            <a:r>
              <a:rPr lang="de-AT" sz="2400" dirty="0">
                <a:solidFill>
                  <a:srgbClr val="00B050"/>
                </a:solidFill>
              </a:rPr>
              <a:t>RED</a:t>
            </a:r>
            <a:r>
              <a:rPr lang="de-DE" sz="2400" dirty="0">
                <a:solidFill>
                  <a:srgbClr val="00B050"/>
                </a:solidFill>
              </a:rPr>
              <a:t>)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/>
              <a:t>(since TCP backs off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</a:t>
            </a:r>
            <a:r>
              <a:rPr lang="de-DE" sz="2400" dirty="0" err="1"/>
              <a:t>dropped</a:t>
            </a:r>
            <a:r>
              <a:rPr lang="de-DE" sz="2400" dirty="0"/>
              <a:t>,</a:t>
            </a:r>
            <a:br>
              <a:rPr lang="de-DE" sz="2400" dirty="0"/>
            </a:br>
            <a:r>
              <a:rPr lang="de-DE" sz="2400" dirty="0"/>
              <a:t> </a:t>
            </a:r>
            <a:r>
              <a:rPr lang="de-DE" sz="2400" dirty="0" err="1"/>
              <a:t>drop</a:t>
            </a:r>
            <a:r>
              <a:rPr lang="de-DE" sz="2400" dirty="0"/>
              <a:t> </a:t>
            </a:r>
            <a:r>
              <a:rPr lang="de-DE" sz="2400" dirty="0" err="1"/>
              <a:t>packets</a:t>
            </a:r>
            <a:r>
              <a:rPr lang="de-DE" sz="2400" dirty="0"/>
              <a:t> </a:t>
            </a:r>
            <a:r>
              <a:rPr lang="de-DE" sz="2400" dirty="0" err="1"/>
              <a:t>earlier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i="1" dirty="0" err="1"/>
              <a:t>avoid</a:t>
            </a:r>
            <a:r>
              <a:rPr lang="de-DE" sz="2400" dirty="0"/>
              <a:t> </a:t>
            </a:r>
            <a:r>
              <a:rPr lang="de-DE" sz="2400" dirty="0" err="1"/>
              <a:t>queue</a:t>
            </a:r>
            <a:r>
              <a:rPr lang="de-DE" sz="2400" dirty="0"/>
              <a:t> </a:t>
            </a:r>
            <a:r>
              <a:rPr lang="de-DE" sz="2400" dirty="0" err="1"/>
              <a:t>overflows</a:t>
            </a:r>
            <a:r>
              <a:rPr lang="de-DE" sz="2400" dirty="0"/>
              <a:t>)</a:t>
            </a:r>
          </a:p>
          <a:p>
            <a:pPr lvl="1"/>
            <a:r>
              <a:rPr lang="de-DE" sz="2000" dirty="0" err="1"/>
              <a:t>Adds</a:t>
            </a:r>
            <a:r>
              <a:rPr lang="de-DE" sz="2000" dirty="0"/>
              <a:t> </a:t>
            </a:r>
            <a:r>
              <a:rPr lang="de-DE" sz="2000" dirty="0" err="1"/>
              <a:t>randomization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avoid</a:t>
            </a:r>
            <a:r>
              <a:rPr lang="de-DE" sz="2000" dirty="0"/>
              <a:t> </a:t>
            </a:r>
            <a:r>
              <a:rPr lang="de-DE" sz="2000" dirty="0" err="1">
                <a:solidFill>
                  <a:schemeClr val="tx2"/>
                </a:solidFill>
              </a:rPr>
              <a:t>traffic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phase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effects</a:t>
            </a:r>
          </a:p>
          <a:p>
            <a:pPr lvl="1"/>
            <a:r>
              <a:rPr lang="de-DE" sz="2000" dirty="0" err="1">
                <a:solidFill>
                  <a:schemeClr val="tx2"/>
                </a:solidFill>
              </a:rPr>
              <a:t>"Punishes" unresponsive flows, improving fairness</a:t>
            </a:r>
            <a:endParaRPr lang="de-DE" sz="2000" dirty="0"/>
          </a:p>
          <a:p>
            <a:endParaRPr lang="de-DE" sz="2400" b="1" i="1" dirty="0">
              <a:solidFill>
                <a:srgbClr val="FF3300"/>
              </a:solidFill>
            </a:endParaRPr>
          </a:p>
          <a:p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= (1 -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r>
              <a:rPr lang="de-DE" sz="2400" b="1" i="1" dirty="0">
                <a:solidFill>
                  <a:srgbClr val="0000FF"/>
                </a:solidFill>
              </a:rPr>
              <a:t>) x </a:t>
            </a:r>
            <a:r>
              <a:rPr lang="de-DE" sz="2400" b="1" i="1" dirty="0" err="1">
                <a:solidFill>
                  <a:srgbClr val="0000FF"/>
                </a:solidFill>
              </a:rPr>
              <a:t>Qavg</a:t>
            </a:r>
            <a:r>
              <a:rPr lang="de-DE" sz="2400" b="1" i="1" dirty="0">
                <a:solidFill>
                  <a:srgbClr val="0000FF"/>
                </a:solidFill>
              </a:rPr>
              <a:t> + </a:t>
            </a:r>
            <a:r>
              <a:rPr lang="de-DE" sz="2400" b="1" i="1" dirty="0" err="1">
                <a:solidFill>
                  <a:srgbClr val="0000FF"/>
                </a:solidFill>
              </a:rPr>
              <a:t>Qinst</a:t>
            </a:r>
            <a:r>
              <a:rPr lang="de-DE" sz="2400" b="1" i="1" dirty="0">
                <a:solidFill>
                  <a:srgbClr val="0000FF"/>
                </a:solidFill>
              </a:rPr>
              <a:t> x </a:t>
            </a:r>
            <a:r>
              <a:rPr lang="de-DE" sz="2400" b="1" i="1" dirty="0" err="1">
                <a:solidFill>
                  <a:srgbClr val="0000FF"/>
                </a:solidFill>
              </a:rPr>
              <a:t>Wq</a:t>
            </a:r>
            <a:br>
              <a:rPr lang="de-DE" sz="2400" dirty="0">
                <a:solidFill>
                  <a:srgbClr val="0000FF"/>
                </a:solidFill>
              </a:rPr>
            </a:br>
            <a:r>
              <a:rPr lang="de-DE" sz="2400" dirty="0"/>
              <a:t>(</a:t>
            </a:r>
            <a:r>
              <a:rPr lang="de-DE" sz="2400" dirty="0" err="1"/>
              <a:t>Qavg</a:t>
            </a:r>
            <a:r>
              <a:rPr lang="de-DE" sz="2400" dirty="0"/>
              <a:t> = </a:t>
            </a:r>
            <a:r>
              <a:rPr lang="de-DE" sz="2400" dirty="0" err="1"/>
              <a:t>average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Qinst</a:t>
            </a:r>
            <a:r>
              <a:rPr lang="de-DE" sz="2400" dirty="0"/>
              <a:t> = </a:t>
            </a:r>
            <a:r>
              <a:rPr lang="de-DE" sz="2400" dirty="0" err="1"/>
              <a:t>instantaneous</a:t>
            </a:r>
            <a:r>
              <a:rPr lang="de-DE" sz="2400" dirty="0"/>
              <a:t> </a:t>
            </a:r>
            <a:r>
              <a:rPr lang="de-DE" sz="2400" dirty="0" err="1"/>
              <a:t>occupancy</a:t>
            </a:r>
            <a:r>
              <a:rPr lang="de-DE" sz="2400" dirty="0"/>
              <a:t>, </a:t>
            </a:r>
            <a:r>
              <a:rPr lang="de-DE" sz="2400" dirty="0" err="1"/>
              <a:t>Wq</a:t>
            </a:r>
            <a:r>
              <a:rPr lang="de-DE" sz="2400" dirty="0"/>
              <a:t> = </a:t>
            </a:r>
            <a:r>
              <a:rPr lang="de-DE" sz="2400" dirty="0" err="1"/>
              <a:t>weight</a:t>
            </a:r>
            <a:r>
              <a:rPr lang="de-DE" sz="2400" dirty="0"/>
              <a:t> - </a:t>
            </a:r>
            <a:r>
              <a:rPr lang="de-DE" sz="2400" dirty="0" err="1">
                <a:solidFill>
                  <a:srgbClr val="0000FF"/>
                </a:solidFill>
              </a:rPr>
              <a:t>hard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>
                <a:solidFill>
                  <a:srgbClr val="0000FF"/>
                </a:solidFill>
              </a:rPr>
              <a:t>to</a:t>
            </a:r>
            <a:r>
              <a:rPr lang="de-DE" sz="2400" dirty="0">
                <a:solidFill>
                  <a:srgbClr val="0000FF"/>
                </a:solidFill>
              </a:rPr>
              <a:t> tune</a:t>
            </a:r>
            <a:r>
              <a:rPr lang="de-DE" sz="2400" dirty="0"/>
              <a:t>, </a:t>
            </a:r>
            <a:r>
              <a:rPr lang="de-DE" sz="2400" dirty="0" err="1"/>
              <a:t>determines</a:t>
            </a:r>
            <a:r>
              <a:rPr lang="de-DE" sz="2400" dirty="0"/>
              <a:t> </a:t>
            </a:r>
            <a:r>
              <a:rPr lang="de-DE" sz="2400" dirty="0" err="1"/>
              <a:t>how</a:t>
            </a:r>
            <a:r>
              <a:rPr lang="de-DE" sz="2400" dirty="0"/>
              <a:t> aggressive RED </a:t>
            </a:r>
            <a:r>
              <a:rPr lang="de-DE" sz="2400" dirty="0" err="1"/>
              <a:t>behaves</a:t>
            </a:r>
            <a:r>
              <a:rPr lang="de-DE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2668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584F-11F6-8A46-B669-E366CEB3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effects of a FIFO queue</a:t>
            </a:r>
          </a:p>
        </p:txBody>
      </p:sp>
      <p:pic>
        <p:nvPicPr>
          <p:cNvPr id="4" name="Online Media 3" descr="Basic_TCP_fifo_sync">
            <a:hlinkClick r:id="" action="ppaction://media"/>
            <a:extLst>
              <a:ext uri="{FF2B5EF4-FFF2-40B4-BE49-F238E27FC236}">
                <a16:creationId xmlns:a16="http://schemas.microsoft.com/office/drawing/2014/main" id="{48267207-BA9A-9B48-8FC6-A42F76A6CCA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2935" y="1772816"/>
            <a:ext cx="5575449" cy="4504852"/>
          </a:xfrm>
        </p:spPr>
      </p:pic>
      <p:sp>
        <p:nvSpPr>
          <p:cNvPr id="5" name="AutoShape 12">
            <a:extLst>
              <a:ext uri="{FF2B5EF4-FFF2-40B4-BE49-F238E27FC236}">
                <a16:creationId xmlns:a16="http://schemas.microsoft.com/office/drawing/2014/main" id="{55B3474C-87D4-5D4B-BD4C-3A30067DB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861048"/>
            <a:ext cx="2160240" cy="79208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Constant bit-rate sender</a:t>
            </a:r>
            <a:endParaRPr lang="de-AT"/>
          </a:p>
        </p:txBody>
      </p:sp>
      <p:sp>
        <p:nvSpPr>
          <p:cNvPr id="6" name="AutoShape 12">
            <a:extLst>
              <a:ext uri="{FF2B5EF4-FFF2-40B4-BE49-F238E27FC236}">
                <a16:creationId xmlns:a16="http://schemas.microsoft.com/office/drawing/2014/main" id="{63CFA7C3-7E20-2545-A4FF-568C26275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5301208"/>
            <a:ext cx="2160240" cy="432048"/>
          </a:xfrm>
          <a:prstGeom prst="wedgeRectCallout">
            <a:avLst>
              <a:gd name="adj1" fmla="val 94412"/>
              <a:gd name="adj2" fmla="val 23319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TCP sender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399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RED</a:t>
            </a:r>
            <a:endParaRPr lang="de-AT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569" y="1556792"/>
            <a:ext cx="7757746" cy="4648200"/>
          </a:xfrm>
        </p:spPr>
        <p:txBody>
          <a:bodyPr/>
          <a:lstStyle/>
          <a:p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exponentially</a:t>
            </a:r>
            <a:r>
              <a:rPr lang="de-DE" sz="2000" dirty="0"/>
              <a:t> </a:t>
            </a:r>
            <a:r>
              <a:rPr lang="de-DE" sz="2000" dirty="0" err="1"/>
              <a:t>weighted</a:t>
            </a:r>
            <a:r>
              <a:rPr lang="de-DE" sz="2000" dirty="0"/>
              <a:t> </a:t>
            </a:r>
            <a:r>
              <a:rPr lang="de-DE" sz="2000" dirty="0" err="1"/>
              <a:t>moving</a:t>
            </a:r>
            <a:r>
              <a:rPr lang="de-DE" sz="2000" dirty="0"/>
              <a:t> </a:t>
            </a:r>
            <a:r>
              <a:rPr lang="de-DE" sz="2000" dirty="0" err="1"/>
              <a:t>average</a:t>
            </a:r>
            <a:r>
              <a:rPr lang="de-DE" sz="2000" dirty="0"/>
              <a:t> (EWMA)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 = </a:t>
            </a:r>
            <a:r>
              <a:rPr lang="de-DE" sz="2000" dirty="0" err="1"/>
              <a:t>low</a:t>
            </a:r>
            <a:r>
              <a:rPr lang="de-DE" sz="2000" dirty="0"/>
              <a:t> pass </a:t>
            </a:r>
            <a:r>
              <a:rPr lang="de-DE" sz="2000" dirty="0" err="1"/>
              <a:t>filter</a:t>
            </a:r>
            <a:endParaRPr lang="de-DE" sz="2000" dirty="0"/>
          </a:p>
          <a:p>
            <a:pPr lvl="1"/>
            <a:r>
              <a:rPr lang="de-DE" sz="1800" dirty="0" err="1"/>
              <a:t>recalculated</a:t>
            </a:r>
            <a:r>
              <a:rPr lang="de-DE" sz="1800" dirty="0"/>
              <a:t> </a:t>
            </a:r>
            <a:r>
              <a:rPr lang="de-DE" sz="1800" dirty="0" err="1"/>
              <a:t>every</a:t>
            </a:r>
            <a:r>
              <a:rPr lang="de-DE" sz="1800" dirty="0"/>
              <a:t> time a packet </a:t>
            </a:r>
            <a:r>
              <a:rPr lang="de-DE" sz="1800" dirty="0" err="1"/>
              <a:t>arrives</a:t>
            </a:r>
            <a:endParaRPr lang="de-DE" sz="2000" dirty="0" err="1"/>
          </a:p>
          <a:p>
            <a:r>
              <a:rPr lang="de-DE" sz="2000" dirty="0" err="1"/>
              <a:t>Several variants exist (also entirely different algorithms)</a:t>
            </a:r>
            <a:r>
              <a:rPr lang="de-DE" sz="2000" dirty="0"/>
              <a:t>: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front,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instantaneous</a:t>
            </a:r>
            <a:r>
              <a:rPr lang="de-DE" sz="2000" dirty="0"/>
              <a:t> </a:t>
            </a:r>
            <a:r>
              <a:rPr lang="de-DE" sz="2000" dirty="0" err="1"/>
              <a:t>queue</a:t>
            </a:r>
            <a:r>
              <a:rPr lang="de-DE" sz="2000" dirty="0"/>
              <a:t> </a:t>
            </a:r>
            <a:r>
              <a:rPr lang="de-DE" sz="2000" dirty="0" err="1"/>
              <a:t>occupancy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arbitrary</a:t>
            </a:r>
            <a:r>
              <a:rPr lang="de-DE" sz="2000" dirty="0"/>
              <a:t> </a:t>
            </a:r>
            <a:r>
              <a:rPr lang="de-DE" sz="2000" dirty="0" err="1"/>
              <a:t>packets</a:t>
            </a:r>
            <a:r>
              <a:rPr lang="de-DE" sz="2000" dirty="0"/>
              <a:t>, </a:t>
            </a:r>
            <a:r>
              <a:rPr lang="de-DE" sz="2000" dirty="0" err="1"/>
              <a:t>drop</a:t>
            </a:r>
            <a:r>
              <a:rPr lang="de-DE" sz="2000" dirty="0"/>
              <a:t> </a:t>
            </a:r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priorities</a:t>
            </a:r>
            <a:r>
              <a:rPr lang="de-DE" sz="2000" dirty="0"/>
              <a:t>...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6636DD5E-C26E-6E42-9725-DB7621AAD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19" y="3668557"/>
            <a:ext cx="3299967" cy="251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D71965EE-17BF-C74A-99A5-B140C19A7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019" y="3668557"/>
            <a:ext cx="4497152" cy="25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2">
            <a:extLst>
              <a:ext uri="{FF2B5EF4-FFF2-40B4-BE49-F238E27FC236}">
                <a16:creationId xmlns:a16="http://schemas.microsoft.com/office/drawing/2014/main" id="{E4A1EC5F-9B22-0141-8A7F-90AF10369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242" y="5173216"/>
            <a:ext cx="904145" cy="432048"/>
          </a:xfrm>
          <a:prstGeom prst="wedgeRectCallout">
            <a:avLst>
              <a:gd name="adj1" fmla="val -91146"/>
              <a:gd name="adj2" fmla="val -287952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7" name="AutoShape 12">
            <a:extLst>
              <a:ext uri="{FF2B5EF4-FFF2-40B4-BE49-F238E27FC236}">
                <a16:creationId xmlns:a16="http://schemas.microsoft.com/office/drawing/2014/main" id="{24435F31-C17C-5F41-9EF5-E7F1CF3A9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8335" y="3373016"/>
            <a:ext cx="904145" cy="432048"/>
          </a:xfrm>
          <a:prstGeom prst="wedgeRectCallout">
            <a:avLst>
              <a:gd name="adj1" fmla="val -45428"/>
              <a:gd name="adj2" fmla="val 94745"/>
            </a:avLst>
          </a:prstGeom>
          <a:solidFill>
            <a:srgbClr val="FFFF00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b="1"/>
              <a:t>Drop!</a:t>
            </a:r>
            <a:endParaRPr lang="de-AT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706B5A-35AF-0B4A-9B14-C23A4D7284C5}"/>
              </a:ext>
            </a:extLst>
          </p:cNvPr>
          <p:cNvSpPr/>
          <p:nvPr/>
        </p:nvSpPr>
        <p:spPr>
          <a:xfrm>
            <a:off x="611560" y="6341258"/>
            <a:ext cx="56911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Q: does RED interoperate well with LEDBAT?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56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Explicit Congestion Notification (ECN)</a:t>
            </a:r>
            <a:endParaRPr lang="de-AT"/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988840"/>
            <a:ext cx="7787054" cy="4752528"/>
          </a:xfrm>
        </p:spPr>
        <p:txBody>
          <a:bodyPr/>
          <a:lstStyle/>
          <a:p>
            <a:r>
              <a:rPr lang="de-AT" sz="2000" b="1" dirty="0"/>
              <a:t>1999:</a:t>
            </a:r>
            <a:r>
              <a:rPr lang="de-AT" sz="2000" dirty="0">
                <a:solidFill>
                  <a:schemeClr val="tx2"/>
                </a:solidFill>
              </a:rPr>
              <a:t> </a:t>
            </a:r>
            <a:r>
              <a:rPr lang="de-DE" sz="2000" dirty="0">
                <a:solidFill>
                  <a:schemeClr val="tx2"/>
                </a:solidFill>
              </a:rPr>
              <a:t>Explicit </a:t>
            </a:r>
            <a:r>
              <a:rPr lang="de-DE" sz="2000" dirty="0" err="1">
                <a:solidFill>
                  <a:schemeClr val="tx2"/>
                </a:solidFill>
              </a:rPr>
              <a:t>Congestion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Notification</a:t>
            </a:r>
            <a:r>
              <a:rPr lang="de-DE" sz="2000" dirty="0">
                <a:solidFill>
                  <a:schemeClr val="tx2"/>
                </a:solidFill>
              </a:rPr>
              <a:t> (</a:t>
            </a:r>
            <a:r>
              <a:rPr lang="de-AT" sz="2000" dirty="0">
                <a:solidFill>
                  <a:schemeClr val="tx2"/>
                </a:solidFill>
              </a:rPr>
              <a:t>ECN</a:t>
            </a:r>
            <a:r>
              <a:rPr lang="de-DE" sz="2000" dirty="0">
                <a:solidFill>
                  <a:schemeClr val="tx2"/>
                </a:solidFill>
              </a:rPr>
              <a:t>)</a:t>
            </a:r>
            <a:br>
              <a:rPr lang="de-DE" sz="2000" dirty="0">
                <a:solidFill>
                  <a:schemeClr val="tx2"/>
                </a:solidFill>
              </a:rPr>
            </a:br>
            <a:r>
              <a:rPr lang="de-DE" sz="2000" dirty="0" err="1">
                <a:solidFill>
                  <a:srgbClr val="0000FF"/>
                </a:solidFill>
              </a:rPr>
              <a:t>Instead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of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dropping</a:t>
            </a:r>
            <a:r>
              <a:rPr lang="de-DE" sz="2000" dirty="0">
                <a:solidFill>
                  <a:srgbClr val="0000FF"/>
                </a:solidFill>
              </a:rPr>
              <a:t>, </a:t>
            </a:r>
            <a:r>
              <a:rPr lang="de-DE" sz="2000" dirty="0" err="1">
                <a:solidFill>
                  <a:srgbClr val="0000FF"/>
                </a:solidFill>
              </a:rPr>
              <a:t>set</a:t>
            </a:r>
            <a:r>
              <a:rPr lang="de-DE" sz="2000" dirty="0">
                <a:solidFill>
                  <a:srgbClr val="0000FF"/>
                </a:solidFill>
              </a:rPr>
              <a:t> a </a:t>
            </a:r>
            <a:r>
              <a:rPr lang="de-DE" sz="2000" dirty="0" err="1">
                <a:solidFill>
                  <a:srgbClr val="0000FF"/>
                </a:solidFill>
              </a:rPr>
              <a:t>bit</a:t>
            </a:r>
            <a:br>
              <a:rPr lang="de-DE" sz="2000" dirty="0" err="1">
                <a:solidFill>
                  <a:srgbClr val="0000FF"/>
                </a:solidFill>
              </a:rPr>
            </a:br>
            <a:r>
              <a:rPr lang="de-DE" sz="2000" dirty="0" err="1"/>
              <a:t>(which the receiver tells the sender about)</a:t>
            </a:r>
            <a:endParaRPr lang="de-DE" sz="2000" dirty="0"/>
          </a:p>
          <a:p>
            <a:endParaRPr lang="de-DE" sz="1400" dirty="0"/>
          </a:p>
          <a:p>
            <a:r>
              <a:rPr lang="de-DE" sz="2000" dirty="0"/>
              <a:t>End </a:t>
            </a:r>
            <a:r>
              <a:rPr lang="de-DE" sz="2000" dirty="0" err="1"/>
              <a:t>systems</a:t>
            </a:r>
            <a:r>
              <a:rPr lang="de-DE" sz="2000" dirty="0"/>
              <a:t> should </a:t>
            </a:r>
            <a:r>
              <a:rPr lang="de-DE" sz="2000" dirty="0" err="1"/>
              <a:t>act</a:t>
            </a:r>
            <a:r>
              <a:rPr lang="de-DE" sz="2000" dirty="0"/>
              <a:t> </a:t>
            </a:r>
            <a:r>
              <a:rPr lang="de-DE" sz="2000" dirty="0" err="1"/>
              <a:t>as</a:t>
            </a:r>
            <a:r>
              <a:rPr lang="de-DE" sz="2000" dirty="0"/>
              <a:t> </a:t>
            </a:r>
            <a:r>
              <a:rPr lang="de-DE" sz="2000" dirty="0" err="1"/>
              <a:t>if</a:t>
            </a:r>
            <a:r>
              <a:rPr lang="de-DE" sz="2000" dirty="0"/>
              <a:t> packet was </a:t>
            </a:r>
            <a:r>
              <a:rPr lang="de-DE" sz="2000" dirty="0" err="1"/>
              <a:t>dropped</a:t>
            </a:r>
            <a:br>
              <a:rPr lang="de-DE" sz="2000" dirty="0"/>
            </a:br>
            <a:r>
              <a:rPr lang="de-DE" sz="2000" dirty="0">
                <a:sym typeface="Symbol" charset="0"/>
              </a:rPr>
              <a:t></a:t>
            </a:r>
            <a:r>
              <a:rPr lang="de-DE" sz="2000" dirty="0"/>
              <a:t> </a:t>
            </a:r>
            <a:r>
              <a:rPr lang="de-DE" sz="2000" dirty="0" err="1">
                <a:solidFill>
                  <a:srgbClr val="00B050"/>
                </a:solidFill>
              </a:rPr>
              <a:t>real communication</a:t>
            </a:r>
            <a:r>
              <a:rPr lang="de-DE" sz="2000" dirty="0">
                <a:solidFill>
                  <a:srgbClr val="00B050"/>
                </a:solidFill>
              </a:rPr>
              <a:t> </a:t>
            </a:r>
            <a:r>
              <a:rPr lang="de-DE" sz="2000" dirty="0" err="1">
                <a:solidFill>
                  <a:srgbClr val="00B050"/>
                </a:solidFill>
              </a:rPr>
              <a:t>between</a:t>
            </a:r>
            <a:r>
              <a:rPr lang="de-DE" sz="2000" dirty="0">
                <a:solidFill>
                  <a:srgbClr val="00B050"/>
                </a:solidFill>
              </a:rPr>
              <a:t> hosts and routers!</a:t>
            </a:r>
          </a:p>
          <a:p>
            <a:pPr lvl="1"/>
            <a:r>
              <a:rPr lang="de-DE" sz="1800" dirty="0"/>
              <a:t>But </a:t>
            </a:r>
            <a:r>
              <a:rPr lang="de-DE" sz="1800" dirty="0" err="1"/>
              <a:t>cannot</a:t>
            </a:r>
            <a:r>
              <a:rPr lang="de-DE" sz="1800" dirty="0"/>
              <a:t> </a:t>
            </a:r>
            <a:r>
              <a:rPr lang="de-DE" sz="1800" u="sng" dirty="0" err="1"/>
              <a:t>totally</a:t>
            </a:r>
            <a:r>
              <a:rPr lang="de-DE" sz="1800" dirty="0"/>
              <a:t> </a:t>
            </a:r>
            <a:r>
              <a:rPr lang="de-DE" sz="1800" dirty="0" err="1"/>
              <a:t>replace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reaction</a:t>
            </a:r>
            <a:r>
              <a:rPr lang="de-DE" sz="1800" dirty="0"/>
              <a:t>!</a:t>
            </a:r>
          </a:p>
          <a:p>
            <a:pPr marL="457200" lvl="1" indent="0">
              <a:buNone/>
            </a:pPr>
            <a:endParaRPr lang="de-DE" sz="1400" dirty="0"/>
          </a:p>
          <a:p>
            <a:r>
              <a:rPr lang="de-DE" sz="2000" dirty="0">
                <a:solidFill>
                  <a:srgbClr val="0000FF"/>
                </a:solidFill>
              </a:rPr>
              <a:t>Up to date, ECN is still </a:t>
            </a:r>
            <a:r>
              <a:rPr lang="de-DE" sz="2000" dirty="0" err="1">
                <a:solidFill>
                  <a:srgbClr val="0000FF"/>
                </a:solidFill>
              </a:rPr>
              <a:t>hardly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deployed</a:t>
            </a:r>
            <a:endParaRPr lang="de-DE" sz="2000" dirty="0">
              <a:solidFill>
                <a:srgbClr val="0000FF"/>
              </a:solidFill>
            </a:endParaRPr>
          </a:p>
          <a:p>
            <a:pPr lvl="1"/>
            <a:r>
              <a:rPr lang="de-DE" sz="1800" dirty="0" err="1"/>
              <a:t>Changing</a:t>
            </a:r>
            <a:r>
              <a:rPr lang="de-DE" sz="1800" dirty="0"/>
              <a:t> </a:t>
            </a:r>
            <a:r>
              <a:rPr lang="de-DE" sz="1800" dirty="0" err="1"/>
              <a:t>now</a:t>
            </a:r>
            <a:r>
              <a:rPr lang="de-DE" sz="1800" dirty="0"/>
              <a:t>, </a:t>
            </a:r>
            <a:r>
              <a:rPr lang="de-DE" sz="1800" dirty="0" err="1"/>
              <a:t>with</a:t>
            </a:r>
            <a:r>
              <a:rPr lang="de-DE" sz="1800" dirty="0"/>
              <a:t> "</a:t>
            </a:r>
            <a:r>
              <a:rPr lang="de-DE" sz="1800" dirty="0">
                <a:solidFill>
                  <a:srgbClr val="0000FF"/>
                </a:solidFill>
              </a:rPr>
              <a:t>Low </a:t>
            </a:r>
            <a:r>
              <a:rPr lang="de-DE" sz="1800" dirty="0" err="1">
                <a:solidFill>
                  <a:srgbClr val="0000FF"/>
                </a:solidFill>
              </a:rPr>
              <a:t>Latency</a:t>
            </a:r>
            <a:r>
              <a:rPr lang="de-DE" sz="1800" dirty="0">
                <a:solidFill>
                  <a:srgbClr val="0000FF"/>
                </a:solidFill>
              </a:rPr>
              <a:t>, Low Loss and </a:t>
            </a:r>
            <a:r>
              <a:rPr lang="de-DE" sz="1800" dirty="0" err="1">
                <a:solidFill>
                  <a:srgbClr val="0000FF"/>
                </a:solidFill>
              </a:rPr>
              <a:t>Scalable</a:t>
            </a:r>
            <a:r>
              <a:rPr lang="de-DE" sz="1800" dirty="0">
                <a:solidFill>
                  <a:srgbClr val="0000FF"/>
                </a:solidFill>
              </a:rPr>
              <a:t> </a:t>
            </a:r>
            <a:r>
              <a:rPr lang="de-DE" sz="1800" dirty="0" err="1">
                <a:solidFill>
                  <a:srgbClr val="0000FF"/>
                </a:solidFill>
              </a:rPr>
              <a:t>Throughput</a:t>
            </a:r>
            <a:r>
              <a:rPr lang="de-DE" sz="1800" dirty="0">
                <a:solidFill>
                  <a:srgbClr val="0000FF"/>
                </a:solidFill>
              </a:rPr>
              <a:t>" (L4S)</a:t>
            </a:r>
            <a:r>
              <a:rPr lang="de-DE" sz="1800" dirty="0"/>
              <a:t>?  </a:t>
            </a:r>
            <a:r>
              <a:rPr lang="de-DE" sz="1800" b="1" dirty="0"/>
              <a:t>Comcast</a:t>
            </a:r>
            <a:r>
              <a:rPr lang="de-DE" sz="1800" dirty="0"/>
              <a:t> roll-out, </a:t>
            </a:r>
            <a:r>
              <a:rPr lang="de-DE" sz="1800" b="1" dirty="0"/>
              <a:t>Apple</a:t>
            </a:r>
            <a:r>
              <a:rPr lang="de-DE" sz="1800" dirty="0"/>
              <a:t> </a:t>
            </a:r>
            <a:r>
              <a:rPr lang="de-DE" sz="1800" dirty="0" err="1"/>
              <a:t>enabling</a:t>
            </a:r>
            <a:r>
              <a:rPr lang="de-DE" sz="1800" dirty="0"/>
              <a:t>, ...</a:t>
            </a:r>
          </a:p>
          <a:p>
            <a:pPr lvl="1"/>
            <a:r>
              <a:rPr lang="de-DE" sz="1800" dirty="0"/>
              <a:t>Special dual-queue </a:t>
            </a:r>
            <a:r>
              <a:rPr lang="de-DE" sz="1800" dirty="0" err="1"/>
              <a:t>use</a:t>
            </a:r>
            <a:r>
              <a:rPr lang="de-DE" sz="1800" dirty="0"/>
              <a:t> </a:t>
            </a:r>
            <a:r>
              <a:rPr lang="de-DE" sz="1800" dirty="0" err="1"/>
              <a:t>of</a:t>
            </a:r>
            <a:r>
              <a:rPr lang="de-DE" sz="1800" dirty="0"/>
              <a:t> ECN </a:t>
            </a:r>
            <a:r>
              <a:rPr lang="de-DE" sz="1800" dirty="0" err="1"/>
              <a:t>bits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differentiate</a:t>
            </a:r>
            <a:r>
              <a:rPr lang="de-DE" sz="1800" dirty="0"/>
              <a:t> </a:t>
            </a:r>
            <a:r>
              <a:rPr lang="de-DE" sz="1800" dirty="0" err="1"/>
              <a:t>between</a:t>
            </a:r>
            <a:r>
              <a:rPr lang="de-DE" sz="1800" dirty="0"/>
              <a:t> "</a:t>
            </a:r>
            <a:r>
              <a:rPr lang="de-DE" sz="1800" dirty="0" err="1"/>
              <a:t>low</a:t>
            </a:r>
            <a:r>
              <a:rPr lang="de-DE" sz="1800" dirty="0"/>
              <a:t> </a:t>
            </a:r>
            <a:r>
              <a:rPr lang="de-DE" sz="1800" dirty="0" err="1"/>
              <a:t>latency</a:t>
            </a:r>
            <a:r>
              <a:rPr lang="de-DE" sz="1800" dirty="0"/>
              <a:t>" </a:t>
            </a:r>
            <a:r>
              <a:rPr lang="de-DE" sz="1800" dirty="0" err="1"/>
              <a:t>traffic</a:t>
            </a:r>
            <a:r>
              <a:rPr lang="de-DE" sz="1800" dirty="0"/>
              <a:t> and </a:t>
            </a:r>
            <a:r>
              <a:rPr lang="de-DE" sz="1800" dirty="0" err="1"/>
              <a:t>everything</a:t>
            </a:r>
            <a:r>
              <a:rPr lang="de-DE" sz="1800" dirty="0"/>
              <a:t> </a:t>
            </a:r>
            <a:r>
              <a:rPr lang="de-DE" sz="1800" dirty="0" err="1"/>
              <a:t>else</a:t>
            </a:r>
            <a:endParaRPr lang="de-DE" sz="1800" dirty="0"/>
          </a:p>
          <a:p>
            <a:pPr lvl="1"/>
            <a:r>
              <a:rPr lang="de-DE" sz="1800" dirty="0" err="1"/>
              <a:t>Richer</a:t>
            </a:r>
            <a:r>
              <a:rPr lang="de-DE" sz="1800" dirty="0"/>
              <a:t> </a:t>
            </a:r>
            <a:r>
              <a:rPr lang="de-DE" sz="1800" dirty="0" err="1"/>
              <a:t>feedback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</a:t>
            </a:r>
            <a:r>
              <a:rPr lang="de-DE" sz="1800" dirty="0" err="1"/>
              <a:t>receiver</a:t>
            </a:r>
            <a:r>
              <a:rPr lang="de-DE" sz="1800" dirty="0"/>
              <a:t>, and different send </a:t>
            </a:r>
            <a:r>
              <a:rPr lang="de-DE" sz="1800" dirty="0" err="1"/>
              <a:t>behaviour</a:t>
            </a:r>
            <a:br>
              <a:rPr lang="de-DE" sz="1800" dirty="0"/>
            </a:br>
            <a:r>
              <a:rPr lang="de-DE" sz="1800" dirty="0"/>
              <a:t>(back-off proportional </a:t>
            </a:r>
            <a:r>
              <a:rPr lang="de-DE" sz="1800" dirty="0" err="1"/>
              <a:t>to</a:t>
            </a:r>
            <a:r>
              <a:rPr lang="de-DE" sz="1800" dirty="0"/>
              <a:t> # ECN </a:t>
            </a:r>
            <a:r>
              <a:rPr lang="de-DE" sz="1800" dirty="0" err="1"/>
              <a:t>marks</a:t>
            </a:r>
            <a:r>
              <a:rPr lang="de-DE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93085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implicit signals:</a:t>
            </a:r>
            <a:br>
              <a:rPr lang="en-US" dirty="0"/>
            </a:br>
            <a:r>
              <a:rPr lang="en-US" dirty="0"/>
              <a:t>delay, arrival rate (via ACKs)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1200"/>
            <a:ext cx="8363272" cy="4876800"/>
          </a:xfrm>
        </p:spPr>
        <p:txBody>
          <a:bodyPr/>
          <a:lstStyle/>
          <a:p>
            <a:r>
              <a:rPr lang="en-US" sz="2000" dirty="0"/>
              <a:t>E.g., for </a:t>
            </a:r>
            <a:r>
              <a:rPr lang="en-US" sz="2000" dirty="0">
                <a:solidFill>
                  <a:srgbClr val="0000FF"/>
                </a:solidFill>
              </a:rPr>
              <a:t>multimedia traffic</a:t>
            </a:r>
            <a:r>
              <a:rPr lang="en-US" sz="2000" dirty="0"/>
              <a:t>: try to co-exist with TCP, yet avoid building a queue if possible</a:t>
            </a:r>
          </a:p>
          <a:p>
            <a:pPr lvl="1"/>
            <a:r>
              <a:rPr lang="en-US" sz="1800" dirty="0"/>
              <a:t>E.g., when TCP is absent</a:t>
            </a:r>
          </a:p>
          <a:p>
            <a:pPr lvl="1"/>
            <a:endParaRPr lang="en-US" sz="1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0000FF"/>
                </a:solidFill>
              </a:rPr>
              <a:t>IETF RMCAT: delay-based congestion control for WebRTC,</a:t>
            </a:r>
            <a:br>
              <a:rPr lang="en-US" sz="2000" dirty="0">
                <a:solidFill>
                  <a:srgbClr val="0000FF"/>
                </a:solidFill>
              </a:rPr>
            </a:br>
            <a:r>
              <a:rPr lang="en-US" sz="2000" dirty="0">
                <a:solidFill>
                  <a:srgbClr val="0000FF"/>
                </a:solidFill>
              </a:rPr>
              <a:t>using RTP/RTCP</a:t>
            </a:r>
          </a:p>
          <a:p>
            <a:pPr lvl="1"/>
            <a:r>
              <a:rPr lang="en-US" sz="1800" dirty="0">
                <a:solidFill>
                  <a:srgbClr val="00B050"/>
                </a:solidFill>
              </a:rPr>
              <a:t>Google Congestion Control (GCC) </a:t>
            </a:r>
            <a:r>
              <a:rPr lang="en-US" sz="1800" i="1" dirty="0"/>
              <a:t>(used in Chrome)</a:t>
            </a:r>
            <a:r>
              <a:rPr lang="en-US" sz="1800" dirty="0"/>
              <a:t>, Cisco’s </a:t>
            </a:r>
            <a:r>
              <a:rPr lang="en-US" sz="1800" dirty="0">
                <a:solidFill>
                  <a:srgbClr val="00B050"/>
                </a:solidFill>
              </a:rPr>
              <a:t>NADA</a:t>
            </a:r>
            <a:r>
              <a:rPr lang="en-US" sz="1800" dirty="0"/>
              <a:t>, Ericsson’s </a:t>
            </a:r>
            <a:r>
              <a:rPr lang="en-US" sz="1800" dirty="0">
                <a:solidFill>
                  <a:srgbClr val="00B050"/>
                </a:solidFill>
              </a:rPr>
              <a:t>SCREAM</a:t>
            </a:r>
          </a:p>
          <a:p>
            <a:pPr lvl="1"/>
            <a:endParaRPr lang="en-US" sz="1800" dirty="0"/>
          </a:p>
          <a:p>
            <a:r>
              <a:rPr lang="en-US" sz="2000" dirty="0">
                <a:solidFill>
                  <a:srgbClr val="0000FF"/>
                </a:solidFill>
              </a:rPr>
              <a:t>BBR (also, older: TCP Westwood)</a:t>
            </a:r>
          </a:p>
          <a:p>
            <a:pPr lvl="1"/>
            <a:r>
              <a:rPr lang="en-US" sz="1800" b="1" dirty="0"/>
              <a:t>RTT: only correct when below</a:t>
            </a:r>
            <a:r>
              <a:rPr lang="en-US" sz="1800" dirty="0"/>
              <a:t> the capacity limit</a:t>
            </a:r>
            <a:br>
              <a:rPr lang="en-US" sz="1800" dirty="0"/>
            </a:br>
            <a:r>
              <a:rPr lang="en-US" sz="1800" b="1" dirty="0"/>
              <a:t>Attainable throughput: only correct when exceeding</a:t>
            </a:r>
            <a:r>
              <a:rPr lang="en-US" sz="1800" dirty="0"/>
              <a:t> the capacity limit</a:t>
            </a:r>
            <a:br>
              <a:rPr lang="en-US" sz="1800" dirty="0"/>
            </a:br>
            <a:r>
              <a:rPr lang="en-US" sz="1800" dirty="0"/>
              <a:t>(Sender increases the rate, but arrival rate at receiver plateaus)</a:t>
            </a:r>
          </a:p>
          <a:p>
            <a:pPr lvl="1">
              <a:buFont typeface="Symbol" pitchFamily="2" charset="2"/>
              <a:buChar char="Þ"/>
            </a:pPr>
            <a:r>
              <a:rPr lang="en-US" sz="1800" dirty="0"/>
              <a:t>Need to switch between probing phases</a:t>
            </a:r>
          </a:p>
          <a:p>
            <a:pPr lvl="1"/>
            <a:r>
              <a:rPr lang="en-US" sz="1800" dirty="0"/>
              <a:t>First version ignored packet loss; very aggressive towards others</a:t>
            </a:r>
          </a:p>
        </p:txBody>
      </p:sp>
    </p:spTree>
    <p:extLst>
      <p:ext uri="{BB962C8B-B14F-4D97-AF65-F5344CB8AC3E}">
        <p14:creationId xmlns:p14="http://schemas.microsoft.com/office/powerpoint/2010/main" val="2025879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73832"/>
            <a:ext cx="8219256" cy="1143000"/>
          </a:xfrm>
        </p:spPr>
        <p:txBody>
          <a:bodyPr/>
          <a:lstStyle/>
          <a:p>
            <a:r>
              <a:rPr lang="de-DE"/>
              <a:t>TCP co-existence</a:t>
            </a:r>
            <a:endParaRPr lang="de-AT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184648"/>
            <a:ext cx="8713819" cy="46733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 err="1"/>
              <a:t>Once</a:t>
            </a:r>
            <a:r>
              <a:rPr lang="de-DE" sz="2400" dirty="0"/>
              <a:t> </a:t>
            </a:r>
            <a:r>
              <a:rPr lang="de-DE" sz="2400" dirty="0" err="1"/>
              <a:t>called</a:t>
            </a:r>
            <a:r>
              <a:rPr lang="de-DE" sz="2400" dirty="0"/>
              <a:t> "</a:t>
            </a:r>
            <a:r>
              <a:rPr lang="de-DE" sz="2400" dirty="0" err="1"/>
              <a:t>being</a:t>
            </a:r>
            <a:r>
              <a:rPr lang="de-DE" sz="2400" dirty="0"/>
              <a:t> </a:t>
            </a:r>
            <a:r>
              <a:rPr lang="de-DE" sz="2400" dirty="0">
                <a:solidFill>
                  <a:srgbClr val="0000F1"/>
                </a:solidFill>
              </a:rPr>
              <a:t>TCP-</a:t>
            </a:r>
            <a:r>
              <a:rPr lang="de-DE" sz="2400" dirty="0" err="1">
                <a:solidFill>
                  <a:srgbClr val="0000F1"/>
                </a:solidFill>
              </a:rPr>
              <a:t>friendly</a:t>
            </a:r>
            <a:r>
              <a:rPr lang="de-DE" sz="2400" dirty="0"/>
              <a:t>"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i.e., do not send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than</a:t>
            </a:r>
            <a:r>
              <a:rPr lang="de-DE" sz="2000" dirty="0"/>
              <a:t> TCP </a:t>
            </a:r>
            <a:r>
              <a:rPr lang="de-DE" sz="2000" dirty="0" err="1"/>
              <a:t>would</a:t>
            </a:r>
            <a:r>
              <a:rPr lang="de-DE" sz="2000" dirty="0"/>
              <a:t> </a:t>
            </a:r>
            <a:r>
              <a:rPr lang="de-DE" sz="2000" dirty="0" err="1"/>
              <a:t>under</a:t>
            </a:r>
            <a:r>
              <a:rPr lang="de-DE" sz="2000" dirty="0"/>
              <a:t> </a:t>
            </a:r>
            <a:r>
              <a:rPr lang="de-DE" sz="2000" dirty="0" err="1"/>
              <a:t>comparable</a:t>
            </a:r>
            <a:r>
              <a:rPr lang="de-DE" sz="2000" dirty="0"/>
              <a:t> </a:t>
            </a:r>
            <a:r>
              <a:rPr lang="de-DE" sz="2000" dirty="0" err="1"/>
              <a:t>circumstances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Can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achieved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emulating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behaviour</a:t>
            </a:r>
            <a:br>
              <a:rPr lang="de-DE" sz="2000" dirty="0"/>
            </a:br>
            <a:r>
              <a:rPr lang="de-DE" sz="2000" dirty="0" err="1"/>
              <a:t>of</a:t>
            </a:r>
            <a:r>
              <a:rPr lang="de-DE" sz="2000" dirty="0"/>
              <a:t> TCP (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desired</a:t>
            </a:r>
            <a:r>
              <a:rPr lang="de-DE" sz="2000" dirty="0"/>
              <a:t> </a:t>
            </a:r>
            <a:r>
              <a:rPr lang="de-DE" sz="2000" dirty="0" err="1"/>
              <a:t>parts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it</a:t>
            </a:r>
            <a:r>
              <a:rPr lang="de-DE" sz="2000" dirty="0"/>
              <a:t>)</a:t>
            </a:r>
          </a:p>
          <a:p>
            <a:pPr>
              <a:lnSpc>
                <a:spcPct val="90000"/>
              </a:lnSpc>
            </a:pPr>
            <a:endParaRPr lang="de-DE" sz="2400" dirty="0"/>
          </a:p>
          <a:p>
            <a:pPr>
              <a:lnSpc>
                <a:spcPct val="90000"/>
              </a:lnSpc>
            </a:pPr>
            <a:r>
              <a:rPr lang="de-DE" sz="2400" dirty="0"/>
              <a:t>More modern </a:t>
            </a:r>
            <a:r>
              <a:rPr lang="de-DE" sz="2400" dirty="0" err="1"/>
              <a:t>metric</a:t>
            </a:r>
            <a:r>
              <a:rPr lang="de-DE" sz="2400" dirty="0"/>
              <a:t>: “</a:t>
            </a:r>
            <a:r>
              <a:rPr lang="de-DE" sz="2400" dirty="0" err="1"/>
              <a:t>harm</a:t>
            </a:r>
            <a:r>
              <a:rPr lang="de-DE" sz="2400" dirty="0"/>
              <a:t>“</a:t>
            </a:r>
          </a:p>
          <a:p>
            <a:pPr lvl="1">
              <a:lnSpc>
                <a:spcPct val="90000"/>
              </a:lnSpc>
            </a:pPr>
            <a:r>
              <a:rPr lang="de-DE" sz="2000" dirty="0" err="1"/>
              <a:t>Evaluates</a:t>
            </a:r>
            <a:r>
              <a:rPr lang="de-DE" sz="2000" dirty="0"/>
              <a:t> </a:t>
            </a:r>
            <a:r>
              <a:rPr lang="de-DE" sz="2000" dirty="0" err="1"/>
              <a:t>impact</a:t>
            </a:r>
            <a:r>
              <a:rPr lang="de-DE" sz="2000" dirty="0"/>
              <a:t> </a:t>
            </a:r>
            <a:r>
              <a:rPr lang="de-DE" sz="2000" dirty="0" err="1"/>
              <a:t>when</a:t>
            </a:r>
            <a:r>
              <a:rPr lang="de-DE" sz="2000" dirty="0"/>
              <a:t> </a:t>
            </a:r>
            <a:r>
              <a:rPr lang="de-DE" sz="2000" dirty="0" err="1"/>
              <a:t>sharing</a:t>
            </a:r>
            <a:r>
              <a:rPr lang="de-DE" sz="2000" dirty="0"/>
              <a:t> a </a:t>
            </a:r>
            <a:r>
              <a:rPr lang="de-DE" sz="2000" dirty="0" err="1"/>
              <a:t>bottleneck</a:t>
            </a:r>
            <a:r>
              <a:rPr lang="de-DE" sz="2000" dirty="0"/>
              <a:t> in parallel</a:t>
            </a:r>
          </a:p>
          <a:p>
            <a:pPr lvl="1">
              <a:lnSpc>
                <a:spcPct val="90000"/>
              </a:lnSpc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400" dirty="0"/>
              <a:t>In </a:t>
            </a:r>
            <a:r>
              <a:rPr lang="de-DE" sz="2400" dirty="0" err="1"/>
              <a:t>practice</a:t>
            </a:r>
            <a:r>
              <a:rPr lang="de-DE" sz="2400" dirty="0"/>
              <a:t>, </a:t>
            </a:r>
            <a:r>
              <a:rPr lang="de-DE" sz="2400" dirty="0" err="1"/>
              <a:t>today</a:t>
            </a:r>
            <a:r>
              <a:rPr lang="de-DE" sz="2400" dirty="0"/>
              <a:t>, </a:t>
            </a:r>
            <a:r>
              <a:rPr lang="de-DE" sz="2400" dirty="0" err="1"/>
              <a:t>no</a:t>
            </a:r>
            <a:r>
              <a:rPr lang="de-DE" sz="2400" dirty="0"/>
              <a:t> </a:t>
            </a:r>
            <a:r>
              <a:rPr lang="de-DE" sz="2400" dirty="0" err="1"/>
              <a:t>rule</a:t>
            </a:r>
            <a:r>
              <a:rPr lang="de-DE" sz="2400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followed</a:t>
            </a:r>
            <a:endParaRPr lang="de-DE" sz="24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But, e.g., </a:t>
            </a:r>
            <a:r>
              <a:rPr lang="de-DE" sz="2000" dirty="0" err="1"/>
              <a:t>when</a:t>
            </a:r>
            <a:r>
              <a:rPr lang="de-DE" sz="2000" dirty="0"/>
              <a:t> BBR was </a:t>
            </a:r>
            <a:r>
              <a:rPr lang="de-DE" sz="2000" dirty="0" err="1"/>
              <a:t>found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“</a:t>
            </a:r>
            <a:r>
              <a:rPr lang="de-DE" sz="2000" dirty="0" err="1"/>
              <a:t>eliminate</a:t>
            </a:r>
            <a:r>
              <a:rPr lang="de-DE" sz="2000" dirty="0"/>
              <a:t>“ </a:t>
            </a:r>
            <a:r>
              <a:rPr lang="de-DE" sz="2000" dirty="0" err="1"/>
              <a:t>Cubic</a:t>
            </a:r>
            <a:r>
              <a:rPr lang="de-DE" sz="2000" dirty="0"/>
              <a:t>, </a:t>
            </a:r>
            <a:r>
              <a:rPr lang="de-DE" sz="2000" dirty="0" err="1"/>
              <a:t>it</a:t>
            </a:r>
            <a:r>
              <a:rPr lang="de-DE" sz="2000" dirty="0"/>
              <a:t> was </a:t>
            </a:r>
            <a:r>
              <a:rPr lang="de-DE" sz="2000" dirty="0" err="1"/>
              <a:t>changed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Netflix </a:t>
            </a:r>
            <a:r>
              <a:rPr lang="de-DE" sz="2000" dirty="0" err="1"/>
              <a:t>experiments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reducing</a:t>
            </a:r>
            <a:r>
              <a:rPr lang="de-DE" sz="2000" dirty="0"/>
              <a:t> </a:t>
            </a:r>
            <a:r>
              <a:rPr lang="de-DE" sz="2000" dirty="0" err="1"/>
              <a:t>traffic</a:t>
            </a:r>
            <a:r>
              <a:rPr lang="de-DE" sz="2000" dirty="0"/>
              <a:t> </a:t>
            </a:r>
            <a:r>
              <a:rPr lang="de-DE" sz="2000" dirty="0" err="1"/>
              <a:t>bursts</a:t>
            </a:r>
            <a:r>
              <a:rPr lang="de-DE" sz="2000" dirty="0"/>
              <a:t> (</a:t>
            </a:r>
            <a:r>
              <a:rPr lang="de-DE" sz="2000" dirty="0" err="1"/>
              <a:t>video</a:t>
            </a:r>
            <a:r>
              <a:rPr lang="de-DE" sz="2000" dirty="0"/>
              <a:t> </a:t>
            </a:r>
            <a:r>
              <a:rPr lang="de-DE" sz="2000" dirty="0" err="1"/>
              <a:t>chunks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fill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buffer</a:t>
            </a:r>
            <a:r>
              <a:rPr lang="de-DE" sz="2000" dirty="0"/>
              <a:t>), </a:t>
            </a:r>
            <a:r>
              <a:rPr lang="de-DE" sz="2000" dirty="0" err="1"/>
              <a:t>instead</a:t>
            </a:r>
            <a:r>
              <a:rPr lang="de-DE" sz="2000" dirty="0"/>
              <a:t> </a:t>
            </a:r>
            <a:r>
              <a:rPr lang="de-DE" sz="2000" dirty="0" err="1"/>
              <a:t>sending</a:t>
            </a:r>
            <a:r>
              <a:rPr lang="de-DE" sz="2000" dirty="0"/>
              <a:t> </a:t>
            </a:r>
            <a:r>
              <a:rPr lang="de-DE" sz="2000" dirty="0" err="1"/>
              <a:t>more</a:t>
            </a:r>
            <a:r>
              <a:rPr lang="de-DE" sz="2000" dirty="0"/>
              <a:t> “</a:t>
            </a:r>
            <a:r>
              <a:rPr lang="de-DE" sz="2000" dirty="0" err="1"/>
              <a:t>constant</a:t>
            </a:r>
            <a:r>
              <a:rPr lang="de-DE" sz="2000" dirty="0"/>
              <a:t>“,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cause</a:t>
            </a:r>
            <a:r>
              <a:rPr lang="de-DE" sz="2000" dirty="0"/>
              <a:t> </a:t>
            </a:r>
            <a:r>
              <a:rPr lang="de-DE" sz="2000" dirty="0" err="1"/>
              <a:t>less</a:t>
            </a:r>
            <a:r>
              <a:rPr lang="de-DE" sz="2000" dirty="0"/>
              <a:t> </a:t>
            </a:r>
            <a:r>
              <a:rPr lang="de-DE" sz="2000" dirty="0" err="1"/>
              <a:t>harm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213632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TCP's steady-state equation</a:t>
            </a:r>
            <a:endParaRPr lang="de-AT"/>
          </a:p>
        </p:txBody>
      </p:sp>
      <p:sp>
        <p:nvSpPr>
          <p:cNvPr id="583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077" y="1752600"/>
            <a:ext cx="8047892" cy="762000"/>
          </a:xfrm>
        </p:spPr>
        <p:txBody>
          <a:bodyPr/>
          <a:lstStyle/>
          <a:p>
            <a:r>
              <a:rPr lang="de-DE"/>
              <a:t>Average transmission rate T (bytes/sec):</a:t>
            </a:r>
            <a:endParaRPr lang="de-AT"/>
          </a:p>
        </p:txBody>
      </p:sp>
      <p:grpSp>
        <p:nvGrpSpPr>
          <p:cNvPr id="583684" name="Group 4"/>
          <p:cNvGrpSpPr>
            <a:grpSpLocks/>
          </p:cNvGrpSpPr>
          <p:nvPr/>
        </p:nvGrpSpPr>
        <p:grpSpPr bwMode="auto">
          <a:xfrm>
            <a:off x="1963615" y="2315443"/>
            <a:ext cx="6054969" cy="2625725"/>
            <a:chOff x="1340" y="1665"/>
            <a:chExt cx="4132" cy="1654"/>
          </a:xfrm>
        </p:grpSpPr>
        <p:graphicFrame>
          <p:nvGraphicFramePr>
            <p:cNvPr id="583685" name="Object 5"/>
            <p:cNvGraphicFramePr>
              <a:graphicFrameLocks noChangeAspect="1"/>
            </p:cNvGraphicFramePr>
            <p:nvPr/>
          </p:nvGraphicFramePr>
          <p:xfrm>
            <a:off x="2392" y="1963"/>
            <a:ext cx="1456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Formel" r:id="rId2" imgW="2311200" imgH="622080" progId="Equation.3">
                    <p:embed/>
                  </p:oleObj>
                </mc:Choice>
                <mc:Fallback>
                  <p:oleObj name="Formel" r:id="rId2" imgW="2311200" imgH="622080" progId="Equation.3">
                    <p:embed/>
                    <p:pic>
                      <p:nvPicPr>
                        <p:cNvPr id="58368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2" y="1963"/>
                          <a:ext cx="1456" cy="39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3686" name="Object 6"/>
            <p:cNvGraphicFramePr>
              <a:graphicFrameLocks noChangeAspect="1"/>
            </p:cNvGraphicFramePr>
            <p:nvPr/>
          </p:nvGraphicFramePr>
          <p:xfrm>
            <a:off x="1344" y="1665"/>
            <a:ext cx="3264" cy="8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311200" imgH="622080" progId="Equation.3">
                    <p:embed/>
                  </p:oleObj>
                </mc:Choice>
                <mc:Fallback>
                  <p:oleObj name="Equation" r:id="rId4" imgW="2311200" imgH="622080" progId="Equation.3">
                    <p:embed/>
                    <p:pic>
                      <p:nvPicPr>
                        <p:cNvPr id="58368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665"/>
                          <a:ext cx="3264" cy="87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687" name="Rectangle 7"/>
            <p:cNvSpPr>
              <a:spLocks noChangeArrowheads="1"/>
            </p:cNvSpPr>
            <p:nvPr/>
          </p:nvSpPr>
          <p:spPr bwMode="auto">
            <a:xfrm>
              <a:off x="1340" y="2640"/>
              <a:ext cx="4132" cy="6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s: packet </a:t>
              </a:r>
              <a:r>
                <a:rPr lang="de-DE" sz="1600" dirty="0" err="1">
                  <a:latin typeface="+mn-lt"/>
                </a:rPr>
                <a:t>size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R: </a:t>
              </a:r>
              <a:r>
                <a:rPr lang="de-DE" sz="1600" dirty="0" err="1">
                  <a:latin typeface="+mn-lt"/>
                </a:rPr>
                <a:t>rtt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 err="1">
                  <a:latin typeface="+mn-lt"/>
                </a:rPr>
                <a:t>t</a:t>
              </a:r>
              <a:r>
                <a:rPr lang="de-DE" sz="1600" baseline="-25000" dirty="0" err="1">
                  <a:latin typeface="+mn-lt"/>
                </a:rPr>
                <a:t>RTO</a:t>
              </a:r>
              <a:r>
                <a:rPr lang="de-DE" sz="1600" dirty="0">
                  <a:latin typeface="+mn-lt"/>
                </a:rPr>
                <a:t>: TCP </a:t>
              </a:r>
              <a:r>
                <a:rPr lang="de-DE" sz="1600" dirty="0" err="1">
                  <a:latin typeface="+mn-lt"/>
                </a:rPr>
                <a:t>retransmit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timeout</a:t>
              </a:r>
              <a:endParaRPr lang="de-DE" sz="1600" dirty="0">
                <a:latin typeface="+mn-lt"/>
              </a:endParaRPr>
            </a:p>
            <a:p>
              <a:pPr algn="l"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600" dirty="0">
                  <a:latin typeface="+mn-lt"/>
                </a:rPr>
                <a:t>p: </a:t>
              </a:r>
              <a:r>
                <a:rPr lang="de-DE" sz="1600" dirty="0" err="1">
                  <a:latin typeface="+mn-lt"/>
                </a:rPr>
                <a:t>steady-state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loss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event</a:t>
              </a:r>
              <a:r>
                <a:rPr lang="de-DE" sz="1600" dirty="0">
                  <a:latin typeface="+mn-lt"/>
                </a:rPr>
                <a:t> rate (</a:t>
              </a:r>
              <a:r>
                <a:rPr lang="de-DE" sz="1600" dirty="0" err="1">
                  <a:latin typeface="+mn-lt"/>
                </a:rPr>
                <a:t>the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difficult</a:t>
              </a:r>
              <a:r>
                <a:rPr lang="de-DE" sz="1600" dirty="0">
                  <a:latin typeface="+mn-lt"/>
                </a:rPr>
                <a:t> </a:t>
              </a:r>
              <a:r>
                <a:rPr lang="de-DE" sz="1600" dirty="0" err="1">
                  <a:latin typeface="+mn-lt"/>
                </a:rPr>
                <a:t>part</a:t>
              </a:r>
              <a:r>
                <a:rPr lang="de-DE" sz="1600" dirty="0">
                  <a:latin typeface="+mn-lt"/>
                </a:rPr>
                <a:t>!)</a:t>
              </a:r>
              <a:endParaRPr lang="de-AT" sz="1600" dirty="0">
                <a:latin typeface="+mn-lt"/>
              </a:endParaRPr>
            </a:p>
          </p:txBody>
        </p:sp>
      </p:grpSp>
      <p:sp>
        <p:nvSpPr>
          <p:cNvPr id="583688" name="Rectangle 8"/>
          <p:cNvSpPr>
            <a:spLocks noChangeArrowheads="1"/>
          </p:cNvSpPr>
          <p:nvPr/>
        </p:nvSpPr>
        <p:spPr bwMode="auto">
          <a:xfrm>
            <a:off x="467544" y="5345955"/>
            <a:ext cx="8219255" cy="139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79375" tIns="39688" rIns="79375" bIns="39688"/>
          <a:lstStyle/>
          <a:p>
            <a:pPr marL="298450" indent="-298450" algn="l" defTabSz="663575">
              <a:buSzPct val="100000"/>
              <a:buFontTx/>
              <a:buChar char="•"/>
            </a:pPr>
            <a:r>
              <a:rPr lang="de-DE" sz="2000" dirty="0" err="1">
                <a:latin typeface="+mn-lt"/>
              </a:rPr>
              <a:t>well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known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old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mechanism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>
                <a:solidFill>
                  <a:srgbClr val="0000FF"/>
                </a:solidFill>
                <a:latin typeface="+mn-lt"/>
              </a:rPr>
              <a:t>TFRC </a:t>
            </a:r>
            <a:r>
              <a:rPr lang="de-DE" sz="2000" dirty="0">
                <a:latin typeface="+mn-lt"/>
              </a:rPr>
              <a:t>(TCP-</a:t>
            </a:r>
            <a:r>
              <a:rPr lang="de-DE" sz="2000" dirty="0" err="1">
                <a:latin typeface="+mn-lt"/>
              </a:rPr>
              <a:t>friendly</a:t>
            </a:r>
            <a:r>
              <a:rPr lang="de-DE" sz="2000" dirty="0">
                <a:latin typeface="+mn-lt"/>
              </a:rPr>
              <a:t> rate </a:t>
            </a:r>
            <a:r>
              <a:rPr lang="de-DE" sz="2000" dirty="0" err="1">
                <a:latin typeface="+mn-lt"/>
              </a:rPr>
              <a:t>control</a:t>
            </a:r>
            <a:r>
              <a:rPr lang="de-DE" sz="2000" dirty="0">
                <a:latin typeface="+mn-lt"/>
              </a:rPr>
              <a:t>) </a:t>
            </a:r>
            <a:r>
              <a:rPr lang="de-DE" sz="2000" dirty="0" err="1">
                <a:latin typeface="+mn-lt"/>
              </a:rPr>
              <a:t>used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this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as</a:t>
            </a:r>
            <a:r>
              <a:rPr lang="de-DE" sz="2000" dirty="0">
                <a:latin typeface="+mn-lt"/>
              </a:rPr>
              <a:t> an </a:t>
            </a:r>
            <a:r>
              <a:rPr lang="de-DE" sz="2000" dirty="0" err="1">
                <a:latin typeface="+mn-lt"/>
              </a:rPr>
              <a:t>upper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bound</a:t>
            </a:r>
            <a:r>
              <a:rPr lang="de-DE" sz="2000" dirty="0">
                <a:latin typeface="+mn-lt"/>
              </a:rPr>
              <a:t>, but </a:t>
            </a:r>
            <a:r>
              <a:rPr lang="de-DE" sz="2000" dirty="0" err="1">
                <a:latin typeface="+mn-lt"/>
              </a:rPr>
              <a:t>with</a:t>
            </a:r>
            <a:r>
              <a:rPr lang="de-DE" sz="2000" dirty="0">
                <a:latin typeface="+mn-lt"/>
              </a:rPr>
              <a:t> a </a:t>
            </a:r>
            <a:r>
              <a:rPr lang="de-DE" dirty="0">
                <a:latin typeface="+mn-lt"/>
              </a:rPr>
              <a:t>smoother </a:t>
            </a:r>
            <a:r>
              <a:rPr lang="de-DE" dirty="0" err="1">
                <a:latin typeface="+mn-lt"/>
              </a:rPr>
              <a:t>sending</a:t>
            </a:r>
            <a:r>
              <a:rPr lang="de-DE" dirty="0">
                <a:latin typeface="+mn-lt"/>
              </a:rPr>
              <a:t> rate </a:t>
            </a:r>
            <a:r>
              <a:rPr lang="de-DE" dirty="0" err="1">
                <a:latin typeface="+mn-lt"/>
              </a:rPr>
              <a:t>than</a:t>
            </a:r>
            <a:r>
              <a:rPr lang="de-DE" dirty="0">
                <a:latin typeface="+mn-lt"/>
              </a:rPr>
              <a:t> TCP</a:t>
            </a:r>
          </a:p>
          <a:p>
            <a:pPr marL="755650" lvl="1" indent="-298450" defTabSz="663575">
              <a:buSzPct val="100000"/>
              <a:buFontTx/>
              <a:buChar char="•"/>
            </a:pPr>
            <a:r>
              <a:rPr lang="de-DE" dirty="0" err="1">
                <a:latin typeface="+mn-lt"/>
              </a:rPr>
              <a:t>Less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delay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fluctuation</a:t>
            </a:r>
            <a:r>
              <a:rPr lang="de-DE" dirty="0">
                <a:latin typeface="+mn-lt"/>
              </a:rPr>
              <a:t>, </a:t>
            </a:r>
            <a:r>
              <a:rPr lang="de-DE" dirty="0" err="1">
                <a:latin typeface="+mn-lt"/>
              </a:rPr>
              <a:t>good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for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multimedia</a:t>
            </a:r>
            <a:endParaRPr lang="de-AT" dirty="0">
              <a:latin typeface="+mn-lt"/>
            </a:endParaRPr>
          </a:p>
          <a:p>
            <a:pPr marL="298450" indent="-298450" algn="l" defTabSz="663575">
              <a:buSzPct val="100000"/>
              <a:buFontTx/>
              <a:buChar char="•"/>
            </a:pPr>
            <a:r>
              <a:rPr lang="de-AT" dirty="0">
                <a:solidFill>
                  <a:srgbClr val="0000FF"/>
                </a:solidFill>
                <a:latin typeface="+mn-lt"/>
              </a:rPr>
              <a:t>GCC </a:t>
            </a:r>
            <a:r>
              <a:rPr lang="de-AT" dirty="0">
                <a:latin typeface="+mn-lt"/>
              </a:rPr>
              <a:t>also </a:t>
            </a:r>
            <a:r>
              <a:rPr lang="de-AT" dirty="0" err="1">
                <a:latin typeface="+mn-lt"/>
              </a:rPr>
              <a:t>uses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this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equation</a:t>
            </a:r>
            <a:r>
              <a:rPr lang="de-AT" dirty="0">
                <a:latin typeface="+mn-lt"/>
              </a:rPr>
              <a:t>, but </a:t>
            </a:r>
            <a:r>
              <a:rPr lang="de-AT" dirty="0" err="1">
                <a:latin typeface="+mn-lt"/>
              </a:rPr>
              <a:t>as</a:t>
            </a:r>
            <a:r>
              <a:rPr lang="de-AT" dirty="0">
                <a:latin typeface="+mn-lt"/>
              </a:rPr>
              <a:t> a </a:t>
            </a:r>
            <a:r>
              <a:rPr lang="de-AT" dirty="0" err="1">
                <a:latin typeface="+mn-lt"/>
              </a:rPr>
              <a:t>lower</a:t>
            </a:r>
            <a:r>
              <a:rPr lang="de-AT" dirty="0">
                <a:latin typeface="+mn-lt"/>
              </a:rPr>
              <a:t> </a:t>
            </a:r>
            <a:r>
              <a:rPr lang="de-AT" dirty="0" err="1">
                <a:latin typeface="+mn-lt"/>
              </a:rPr>
              <a:t>limit</a:t>
            </a:r>
            <a:endParaRPr lang="de-AT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3393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Congestion state and multiple flows</a:t>
            </a:r>
            <a:endParaRPr lang="de-AT"/>
          </a:p>
        </p:txBody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7976"/>
            <a:ext cx="8568952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0000FF"/>
                </a:solidFill>
              </a:rPr>
              <a:t>TCP </a:t>
            </a:r>
            <a:r>
              <a:rPr lang="de-DE" sz="2400" dirty="0" err="1">
                <a:solidFill>
                  <a:srgbClr val="0000FF"/>
                </a:solidFill>
              </a:rPr>
              <a:t>Control</a:t>
            </a:r>
            <a:r>
              <a:rPr lang="de-DE" sz="2400" dirty="0">
                <a:solidFill>
                  <a:srgbClr val="0000FF"/>
                </a:solidFill>
              </a:rPr>
              <a:t> Block (TCB): </a:t>
            </a:r>
            <a:r>
              <a:rPr lang="de-DE" sz="2400" dirty="0" err="1"/>
              <a:t>data </a:t>
            </a:r>
            <a:r>
              <a:rPr lang="de-DE" sz="2400" dirty="0"/>
              <a:t>such </a:t>
            </a:r>
            <a:r>
              <a:rPr lang="de-DE" sz="2400" dirty="0" err="1"/>
              <a:t>as</a:t>
            </a:r>
            <a:r>
              <a:rPr lang="de-DE" sz="2400" dirty="0"/>
              <a:t> RTO, </a:t>
            </a:r>
            <a:r>
              <a:rPr lang="de-DE" sz="2400" dirty="0" err="1"/>
              <a:t>cwnd</a:t>
            </a:r>
            <a:r>
              <a:rPr lang="de-DE" sz="2400" dirty="0"/>
              <a:t>, ..</a:t>
            </a:r>
          </a:p>
          <a:p>
            <a:pPr lvl="1">
              <a:lnSpc>
                <a:spcPct val="90000"/>
              </a:lnSpc>
            </a:pPr>
            <a:r>
              <a:rPr lang="de-DE" sz="2000" dirty="0" err="1"/>
              <a:t>Related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</a:t>
            </a:r>
            <a:r>
              <a:rPr lang="de-DE" sz="2000" dirty="0" err="1"/>
              <a:t>path</a:t>
            </a:r>
            <a:r>
              <a:rPr lang="de-DE" sz="2000" dirty="0"/>
              <a:t>, </a:t>
            </a:r>
            <a:r>
              <a:rPr lang="de-DE" sz="2000" dirty="0" err="1"/>
              <a:t>yet</a:t>
            </a:r>
            <a:r>
              <a:rPr lang="de-DE" sz="2000" dirty="0"/>
              <a:t> </a:t>
            </a:r>
            <a:r>
              <a:rPr lang="de-DE" sz="2000" dirty="0" err="1"/>
              <a:t>separately</a:t>
            </a:r>
            <a:r>
              <a:rPr lang="de-DE" sz="2000" dirty="0"/>
              <a:t> </a:t>
            </a:r>
            <a:r>
              <a:rPr lang="de-DE" sz="2000" dirty="0" err="1"/>
              <a:t>stored</a:t>
            </a:r>
            <a:r>
              <a:rPr lang="de-DE" sz="2000" dirty="0"/>
              <a:t> per TCP </a:t>
            </a:r>
            <a:r>
              <a:rPr lang="de-DE" sz="2000" dirty="0" err="1"/>
              <a:t>connection</a:t>
            </a:r>
            <a:endParaRPr lang="de-DE" sz="2000" dirty="0"/>
          </a:p>
          <a:p>
            <a:pPr lvl="1">
              <a:lnSpc>
                <a:spcPct val="90000"/>
              </a:lnSpc>
            </a:pPr>
            <a:r>
              <a:rPr lang="de-DE" sz="2000" dirty="0" err="1"/>
              <a:t>Compare</a:t>
            </a:r>
            <a:r>
              <a:rPr lang="de-DE" sz="2000" dirty="0"/>
              <a:t>: </a:t>
            </a:r>
            <a:r>
              <a:rPr lang="de-DE" sz="2000" dirty="0" err="1"/>
              <a:t>layering</a:t>
            </a:r>
            <a:r>
              <a:rPr lang="de-DE" sz="2000" dirty="0"/>
              <a:t> </a:t>
            </a:r>
            <a:r>
              <a:rPr lang="de-DE" sz="2000" dirty="0" err="1"/>
              <a:t>problem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PMTU </a:t>
            </a:r>
            <a:r>
              <a:rPr lang="de-DE" sz="2000" dirty="0" err="1"/>
              <a:t>storage</a:t>
            </a:r>
            <a:endParaRPr lang="de-DE" sz="2000" dirty="0"/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Multiple TCP connections are not TCP-friendly to one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Neither are short flows which start and stop in Slow Start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Web browsers open hundreds!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chemeClr val="tx2"/>
                </a:solidFill>
              </a:rPr>
              <a:t>Yet, </a:t>
            </a:r>
            <a:r>
              <a:rPr lang="de-DE" sz="2400" dirty="0">
                <a:solidFill>
                  <a:srgbClr val="0000FF"/>
                </a:solidFill>
              </a:rPr>
              <a:t>sometimes fewer competing flows can be better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chemeClr val="tx2"/>
                </a:solidFill>
              </a:rPr>
              <a:t>E.g., new short flow can use already-large cwnd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HTTP/2 </a:t>
            </a:r>
            <a:r>
              <a:rPr lang="de-DE" sz="2000" dirty="0">
                <a:solidFill>
                  <a:schemeClr val="tx2"/>
                </a:solidFill>
              </a:rPr>
              <a:t>replaced "sharding", now </a:t>
            </a:r>
            <a:r>
              <a:rPr lang="de-DE" sz="2000" dirty="0">
                <a:solidFill>
                  <a:srgbClr val="0000FF"/>
                </a:solidFill>
              </a:rPr>
              <a:t>HTTP/3</a:t>
            </a:r>
            <a:r>
              <a:rPr lang="de-DE" sz="2000" dirty="0">
                <a:solidFill>
                  <a:schemeClr val="tx2"/>
                </a:solidFill>
              </a:rPr>
              <a:t>  ( = HTTP / </a:t>
            </a:r>
            <a:r>
              <a:rPr lang="de-DE" sz="2000" dirty="0">
                <a:solidFill>
                  <a:srgbClr val="00B050"/>
                </a:solidFill>
              </a:rPr>
              <a:t>QUIC</a:t>
            </a:r>
            <a:r>
              <a:rPr lang="de-DE" sz="2000" dirty="0">
                <a:solidFill>
                  <a:schemeClr val="tx2"/>
                </a:solidFill>
              </a:rPr>
              <a:t> / UDP )</a:t>
            </a:r>
          </a:p>
          <a:p>
            <a:pPr>
              <a:lnSpc>
                <a:spcPct val="90000"/>
              </a:lnSpc>
              <a:spcBef>
                <a:spcPts val="2424"/>
              </a:spcBef>
            </a:pPr>
            <a:r>
              <a:rPr lang="de-DE" sz="2400" dirty="0">
                <a:solidFill>
                  <a:srgbClr val="0000FF"/>
                </a:solidFill>
              </a:rPr>
              <a:t>TCB </a:t>
            </a:r>
            <a:r>
              <a:rPr lang="de-DE" sz="2400" dirty="0" err="1">
                <a:solidFill>
                  <a:srgbClr val="0000FF"/>
                </a:solidFill>
              </a:rPr>
              <a:t>interdependence</a:t>
            </a:r>
            <a:r>
              <a:rPr lang="de-DE" sz="2400" dirty="0">
                <a:solidFill>
                  <a:srgbClr val="0000FF"/>
                </a:solidFill>
              </a:rPr>
              <a:t>: </a:t>
            </a:r>
            <a:r>
              <a:rPr lang="de-DE" sz="2400" dirty="0" err="1"/>
              <a:t>share TCB info when flows start</a:t>
            </a:r>
            <a:endParaRPr lang="de-DE" sz="2400" dirty="0"/>
          </a:p>
          <a:p>
            <a:pPr lvl="1">
              <a:lnSpc>
                <a:spcPct val="90000"/>
              </a:lnSpc>
            </a:pPr>
            <a:r>
              <a:rPr lang="de-DE" sz="2000" dirty="0"/>
              <a:t>Temporal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previous</a:t>
            </a:r>
            <a:r>
              <a:rPr lang="de-DE" sz="2000" dirty="0"/>
              <a:t> </a:t>
            </a:r>
            <a:r>
              <a:rPr lang="de-DE" sz="2000" dirty="0" err="1"/>
              <a:t>connection</a:t>
            </a:r>
          </a:p>
          <a:p>
            <a:pPr lvl="1">
              <a:lnSpc>
                <a:spcPct val="90000"/>
              </a:lnSpc>
            </a:pPr>
            <a:r>
              <a:rPr lang="de-DE" sz="2000" dirty="0"/>
              <a:t>Ensemble </a:t>
            </a:r>
            <a:r>
              <a:rPr lang="de-DE" sz="2000" dirty="0" err="1"/>
              <a:t>sharing</a:t>
            </a:r>
            <a:r>
              <a:rPr lang="de-DE" sz="2000" dirty="0"/>
              <a:t>: </a:t>
            </a:r>
            <a:r>
              <a:rPr lang="de-DE" sz="2000" dirty="0" err="1"/>
              <a:t>learn</a:t>
            </a:r>
            <a:r>
              <a:rPr lang="de-DE" sz="2000" dirty="0"/>
              <a:t>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existing</a:t>
            </a:r>
            <a:r>
              <a:rPr lang="de-DE" sz="2000" dirty="0"/>
              <a:t> </a:t>
            </a:r>
            <a:r>
              <a:rPr lang="de-DE" sz="2000" dirty="0" err="1"/>
              <a:t>connections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041941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45840"/>
            <a:ext cx="8219256" cy="1143000"/>
          </a:xfrm>
        </p:spPr>
        <p:txBody>
          <a:bodyPr/>
          <a:lstStyle/>
          <a:p>
            <a:r>
              <a:rPr lang="en-US"/>
              <a:t>Combining congestion</a:t>
            </a:r>
            <a:br>
              <a:rPr lang="en-US"/>
            </a:br>
            <a:r>
              <a:rPr lang="en-US"/>
              <a:t>control: an example</a:t>
            </a:r>
          </a:p>
        </p:txBody>
      </p:sp>
      <p:pic>
        <p:nvPicPr>
          <p:cNvPr id="23554" name="Picture 2" descr="cw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1" y="666649"/>
            <a:ext cx="3657600" cy="306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parallel_timeli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56461"/>
            <a:ext cx="9144000" cy="340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2832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 dirty="0"/>
              <a:t>MPTCP: being below-TCP-friendly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6184"/>
            <a:ext cx="8219256" cy="5085184"/>
          </a:xfrm>
        </p:spPr>
        <p:txBody>
          <a:bodyPr/>
          <a:lstStyle/>
          <a:p>
            <a:r>
              <a:rPr lang="en-US" dirty="0"/>
              <a:t>Many modern hosts are </a:t>
            </a:r>
            <a:r>
              <a:rPr lang="en-US" dirty="0" err="1"/>
              <a:t>multihomed</a:t>
            </a:r>
            <a:endParaRPr lang="en-US" dirty="0"/>
          </a:p>
          <a:p>
            <a:pPr lvl="1"/>
            <a:r>
              <a:rPr lang="en-US" dirty="0"/>
              <a:t>Smartphones (</a:t>
            </a:r>
            <a:r>
              <a:rPr lang="en-US" dirty="0" err="1"/>
              <a:t>WiFi</a:t>
            </a:r>
            <a:r>
              <a:rPr lang="en-US" dirty="0"/>
              <a:t> + 3G), data centers</a:t>
            </a:r>
          </a:p>
          <a:p>
            <a:pPr lvl="1"/>
            <a:r>
              <a:rPr lang="en-US" dirty="0"/>
              <a:t>Why not use both connections at once?</a:t>
            </a:r>
          </a:p>
          <a:p>
            <a:pPr>
              <a:spcBef>
                <a:spcPts val="2424"/>
              </a:spcBef>
            </a:pPr>
            <a:r>
              <a:rPr lang="en-US" dirty="0"/>
              <a:t>Cannot know where bottleneck is</a:t>
            </a:r>
          </a:p>
          <a:p>
            <a:pPr lvl="1"/>
            <a:r>
              <a:rPr lang="en-US" dirty="0"/>
              <a:t>If it is shared by the two connections, they should appear (be as aggressive) as only one connection</a:t>
            </a:r>
          </a:p>
          <a:p>
            <a:pPr lvl="1"/>
            <a:r>
              <a:rPr lang="en-US" dirty="0"/>
              <a:t>MPTCP changes congestion avoidance “increase” parameter to “divide” aggression accordingly</a:t>
            </a:r>
          </a:p>
          <a:p>
            <a:pPr lvl="2"/>
            <a:r>
              <a:rPr lang="en-US" dirty="0"/>
              <a:t>but instead of being “½ TCP”, tries to send as much as possible over least congested path</a:t>
            </a:r>
          </a:p>
          <a:p>
            <a:pPr lvl="2"/>
            <a:r>
              <a:rPr lang="en-US" dirty="0"/>
              <a:t>Least congested = largest window achieved; hence, increase in proportion to window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602" y="2348880"/>
            <a:ext cx="1675854" cy="115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48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Fairness principles</a:t>
            </a:r>
            <a:endParaRPr lang="de-AT"/>
          </a:p>
        </p:txBody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2100064"/>
            <a:ext cx="8299938" cy="4641304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TCP-</a:t>
            </a:r>
            <a:r>
              <a:rPr lang="de-DE" sz="2400" dirty="0" err="1">
                <a:solidFill>
                  <a:srgbClr val="0000FF"/>
                </a:solidFill>
              </a:rPr>
              <a:t>friendliness</a:t>
            </a:r>
            <a:r>
              <a:rPr lang="de-DE" sz="2400" dirty="0">
                <a:solidFill>
                  <a:srgbClr val="0000FF"/>
                </a:solidFill>
              </a:rPr>
              <a:t> </a:t>
            </a:r>
            <a:r>
              <a:rPr lang="de-DE" sz="2400" dirty="0" err="1"/>
              <a:t>is</a:t>
            </a:r>
            <a:r>
              <a:rPr lang="de-DE" sz="2400" dirty="0"/>
              <a:t> a </a:t>
            </a:r>
            <a:r>
              <a:rPr lang="de-DE" sz="2400" dirty="0" err="1"/>
              <a:t>fairness</a:t>
            </a:r>
            <a:r>
              <a:rPr lang="de-DE" sz="2400" dirty="0"/>
              <a:t> </a:t>
            </a:r>
            <a:r>
              <a:rPr lang="de-DE" sz="2400" dirty="0" err="1"/>
              <a:t>definition</a:t>
            </a:r>
            <a:endParaRPr lang="de-DE" sz="2400" dirty="0"/>
          </a:p>
          <a:p>
            <a:pPr lvl="1"/>
            <a:r>
              <a:rPr lang="de-DE" sz="2000" dirty="0" err="1"/>
              <a:t>Based</a:t>
            </a:r>
            <a:r>
              <a:rPr lang="de-DE" sz="2000" dirty="0"/>
              <a:t> on </a:t>
            </a:r>
            <a:r>
              <a:rPr lang="de-DE" sz="2000" dirty="0" err="1"/>
              <a:t>technical</a:t>
            </a:r>
            <a:r>
              <a:rPr lang="de-DE" sz="2000" dirty="0"/>
              <a:t> </a:t>
            </a:r>
            <a:r>
              <a:rPr lang="de-DE" sz="2000" dirty="0" err="1"/>
              <a:t>behavior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TCP...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this</a:t>
            </a:r>
            <a:r>
              <a:rPr lang="de-DE" sz="2000" dirty="0"/>
              <a:t> </a:t>
            </a:r>
            <a:r>
              <a:rPr lang="de-DE" sz="2000" dirty="0" err="1"/>
              <a:t>meaningful</a:t>
            </a:r>
            <a:r>
              <a:rPr lang="de-DE" sz="2000" dirty="0"/>
              <a:t>?</a:t>
            </a:r>
            <a:endParaRPr lang="de-DE" sz="2400" dirty="0">
              <a:solidFill>
                <a:srgbClr val="0070C0"/>
              </a:solidFill>
            </a:endParaRPr>
          </a:p>
          <a:p>
            <a:endParaRPr lang="de-DE" sz="2400" dirty="0">
              <a:solidFill>
                <a:srgbClr val="0070C0"/>
              </a:solidFill>
            </a:endParaRPr>
          </a:p>
          <a:p>
            <a:r>
              <a:rPr lang="de-DE" sz="2400" dirty="0">
                <a:solidFill>
                  <a:srgbClr val="0000FF"/>
                </a:solidFill>
              </a:rPr>
              <a:t>E.g., ATM ABR: </a:t>
            </a:r>
            <a:r>
              <a:rPr lang="de-DE" sz="2400" dirty="0">
                <a:solidFill>
                  <a:schemeClr val="tx2"/>
                </a:solidFill>
              </a:rPr>
              <a:t>Max-Min-fairness</a:t>
            </a:r>
          </a:p>
          <a:p>
            <a:pPr lvl="1"/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r>
              <a:rPr lang="de-DE" sz="2000" dirty="0">
                <a:solidFill>
                  <a:srgbClr val="FF0000"/>
                </a:solidFill>
              </a:rPr>
              <a:t>A (..) </a:t>
            </a:r>
            <a:r>
              <a:rPr lang="de-DE" sz="2000" dirty="0" err="1">
                <a:solidFill>
                  <a:srgbClr val="FF0000"/>
                </a:solidFill>
              </a:rPr>
              <a:t>allocation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rates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is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max</a:t>
            </a:r>
            <a:r>
              <a:rPr lang="de-DE" sz="2000" dirty="0">
                <a:solidFill>
                  <a:srgbClr val="FF0000"/>
                </a:solidFill>
              </a:rPr>
              <a:t>-min fair </a:t>
            </a:r>
            <a:r>
              <a:rPr lang="de-DE" sz="2000" dirty="0" err="1">
                <a:solidFill>
                  <a:srgbClr val="FF0000"/>
                </a:solidFill>
              </a:rPr>
              <a:t>iff</a:t>
            </a:r>
            <a:r>
              <a:rPr lang="de-DE" sz="2000" dirty="0">
                <a:solidFill>
                  <a:srgbClr val="FF0000"/>
                </a:solidFill>
              </a:rPr>
              <a:t> an </a:t>
            </a:r>
            <a:r>
              <a:rPr lang="de-DE" sz="2000" dirty="0" err="1">
                <a:solidFill>
                  <a:srgbClr val="FF0000"/>
                </a:solidFill>
              </a:rPr>
              <a:t>increase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any</a:t>
            </a:r>
            <a:r>
              <a:rPr lang="de-DE" sz="2000" dirty="0">
                <a:solidFill>
                  <a:srgbClr val="FF0000"/>
                </a:solidFill>
              </a:rPr>
              <a:t> rate (..) must </a:t>
            </a:r>
            <a:r>
              <a:rPr lang="de-DE" sz="2000" dirty="0" err="1">
                <a:solidFill>
                  <a:srgbClr val="FF0000"/>
                </a:solidFill>
              </a:rPr>
              <a:t>be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the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cost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a </a:t>
            </a:r>
            <a:r>
              <a:rPr lang="de-DE" sz="2000" dirty="0" err="1">
                <a:solidFill>
                  <a:srgbClr val="FF0000"/>
                </a:solidFill>
              </a:rPr>
              <a:t>decrease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of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some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already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smaller</a:t>
            </a:r>
            <a:r>
              <a:rPr lang="de-DE" sz="2000" dirty="0">
                <a:solidFill>
                  <a:srgbClr val="FF0000"/>
                </a:solidFill>
              </a:rPr>
              <a:t> rate.</a:t>
            </a:r>
            <a:r>
              <a:rPr lang="ja-JP" altLang="de-DE" sz="2000" dirty="0">
                <a:solidFill>
                  <a:srgbClr val="FF0000"/>
                </a:solidFill>
                <a:latin typeface="Arial"/>
              </a:rPr>
              <a:t>“</a:t>
            </a:r>
            <a:endParaRPr lang="de-DE" sz="2000" dirty="0"/>
          </a:p>
          <a:p>
            <a:pPr lvl="1"/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resource</a:t>
            </a:r>
            <a:r>
              <a:rPr lang="de-DE" sz="2000" dirty="0"/>
              <a:t>: </a:t>
            </a:r>
            <a:r>
              <a:rPr lang="de-DE" sz="2000" dirty="0" err="1"/>
              <a:t>mathematical</a:t>
            </a:r>
            <a:r>
              <a:rPr lang="de-DE" sz="2000" dirty="0"/>
              <a:t> </a:t>
            </a:r>
            <a:r>
              <a:rPr lang="de-DE" sz="2000" dirty="0" err="1"/>
              <a:t>definition</a:t>
            </a:r>
            <a:r>
              <a:rPr lang="de-DE" sz="2000" dirty="0"/>
              <a:t> </a:t>
            </a:r>
            <a:r>
              <a:rPr lang="de-DE" sz="2000" dirty="0" err="1"/>
              <a:t>satisfies</a:t>
            </a:r>
            <a:r>
              <a:rPr lang="de-DE" sz="2000" dirty="0"/>
              <a:t> "</a:t>
            </a:r>
            <a:r>
              <a:rPr lang="de-DE" sz="2000" dirty="0" err="1"/>
              <a:t>general</a:t>
            </a:r>
            <a:r>
              <a:rPr lang="de-DE" sz="2000" dirty="0"/>
              <a:t>" </a:t>
            </a:r>
            <a:r>
              <a:rPr lang="de-DE" sz="2000" dirty="0" err="1"/>
              <a:t>understanding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fairness</a:t>
            </a:r>
            <a:r>
              <a:rPr lang="de-DE" sz="2000" dirty="0"/>
              <a:t> - </a:t>
            </a:r>
            <a:r>
              <a:rPr lang="de-DE" sz="2000" dirty="0" err="1"/>
              <a:t>resource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divided</a:t>
            </a:r>
            <a:r>
              <a:rPr lang="de-DE" sz="2000" dirty="0"/>
              <a:t> </a:t>
            </a:r>
            <a:r>
              <a:rPr lang="de-DE" sz="2000" dirty="0" err="1"/>
              <a:t>equally</a:t>
            </a:r>
            <a:r>
              <a:rPr lang="de-DE" sz="2000" dirty="0"/>
              <a:t> </a:t>
            </a:r>
            <a:r>
              <a:rPr lang="de-DE" sz="2000" dirty="0" err="1"/>
              <a:t>among</a:t>
            </a:r>
            <a:r>
              <a:rPr lang="de-DE" sz="2000" dirty="0"/>
              <a:t> </a:t>
            </a:r>
            <a:r>
              <a:rPr lang="de-DE" sz="2000" dirty="0" err="1"/>
              <a:t>competitors</a:t>
            </a:r>
            <a:endParaRPr lang="de-DE" sz="2000" dirty="0"/>
          </a:p>
          <a:p>
            <a:pPr lvl="1"/>
            <a:r>
              <a:rPr lang="de-DE" sz="2000" i="1" u="sng" dirty="0" err="1"/>
              <a:t>Usually</a:t>
            </a:r>
            <a:r>
              <a:rPr lang="de-DE" sz="2000" dirty="0"/>
              <a:t> </a:t>
            </a:r>
            <a:r>
              <a:rPr lang="de-DE" sz="2000" dirty="0" err="1"/>
              <a:t>requires</a:t>
            </a:r>
            <a:r>
              <a:rPr lang="de-DE" sz="2000" dirty="0"/>
              <a:t> </a:t>
            </a:r>
            <a:r>
              <a:rPr lang="de-DE" sz="2000" dirty="0" err="1"/>
              <a:t>knowledge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flows</a:t>
            </a:r>
            <a:r>
              <a:rPr lang="de-DE" sz="2000" dirty="0"/>
              <a:t> in </a:t>
            </a:r>
            <a:r>
              <a:rPr lang="de-DE" sz="2000" dirty="0" err="1"/>
              <a:t>routers</a:t>
            </a:r>
            <a:r>
              <a:rPr lang="de-DE" sz="2000" dirty="0"/>
              <a:t> (</a:t>
            </a:r>
            <a:r>
              <a:rPr lang="de-DE" sz="2000" dirty="0" err="1"/>
              <a:t>switches</a:t>
            </a:r>
            <a:r>
              <a:rPr lang="de-DE" sz="2000" dirty="0"/>
              <a:t>) - </a:t>
            </a:r>
            <a:r>
              <a:rPr lang="de-DE" sz="2000" dirty="0" err="1">
                <a:solidFill>
                  <a:srgbClr val="0000FF"/>
                </a:solidFill>
              </a:rPr>
              <a:t>scalability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problem</a:t>
            </a:r>
            <a:r>
              <a:rPr lang="de-DE" sz="2000" dirty="0">
                <a:solidFill>
                  <a:srgbClr val="0000FF"/>
                </a:solidFill>
              </a:rPr>
              <a:t>!</a:t>
            </a:r>
            <a:endParaRPr lang="de-DE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445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Proportional Fairness</a:t>
            </a:r>
            <a:endParaRPr lang="de-AT"/>
          </a:p>
        </p:txBody>
      </p:sp>
      <p:sp>
        <p:nvSpPr>
          <p:cNvPr id="58061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51520" y="4463752"/>
            <a:ext cx="8299938" cy="2133600"/>
          </a:xfrm>
        </p:spPr>
        <p:txBody>
          <a:bodyPr/>
          <a:lstStyle/>
          <a:p>
            <a:pPr>
              <a:buFontTx/>
              <a:buNone/>
            </a:pPr>
            <a:r>
              <a:rPr lang="de-DE" sz="2400"/>
              <a:t>     Proportional fairness:</a:t>
            </a:r>
          </a:p>
          <a:p>
            <a:pPr lvl="1">
              <a:buFontTx/>
              <a:buNone/>
            </a:pPr>
            <a:r>
              <a:rPr lang="ja-JP" altLang="de-DE" sz="2000">
                <a:latin typeface="Arial"/>
              </a:rPr>
              <a:t>“</a:t>
            </a:r>
            <a:r>
              <a:rPr lang="de-DE" sz="2000"/>
              <a:t>An allocation of rates x is proportionally</a:t>
            </a:r>
            <a:br>
              <a:rPr lang="de-DE" sz="2000"/>
            </a:br>
            <a:r>
              <a:rPr lang="de-DE" sz="2000"/>
              <a:t>fair iff, for any other (..) allocation</a:t>
            </a:r>
            <a:br>
              <a:rPr lang="de-DE" sz="2000"/>
            </a:br>
            <a:br>
              <a:rPr lang="de-DE" sz="2000"/>
            </a:br>
            <a:r>
              <a:rPr lang="de-DE" sz="2000"/>
              <a:t>y, we have:                         </a:t>
            </a:r>
            <a:r>
              <a:rPr lang="ja-JP" altLang="de-DE" sz="2000">
                <a:latin typeface="Arial"/>
              </a:rPr>
              <a:t>“</a:t>
            </a:r>
            <a:br>
              <a:rPr lang="de-DE" sz="2000"/>
            </a:br>
            <a:br>
              <a:rPr lang="de-DE" sz="2000"/>
            </a:br>
            <a:r>
              <a:rPr lang="de-DE" sz="2000" i="1"/>
              <a:t>(</a:t>
            </a:r>
            <a:r>
              <a:rPr lang="de-DE" sz="2000" b="1" i="1" u="sng"/>
              <a:t>roughly</a:t>
            </a:r>
            <a:r>
              <a:rPr lang="de-DE" sz="2000" i="1"/>
              <a:t> approximated by AIMD!)</a:t>
            </a:r>
            <a:endParaRPr lang="de-AT" sz="2000"/>
          </a:p>
        </p:txBody>
      </p:sp>
      <p:grpSp>
        <p:nvGrpSpPr>
          <p:cNvPr id="580612" name="Group 2052"/>
          <p:cNvGrpSpPr>
            <a:grpSpLocks/>
          </p:cNvGrpSpPr>
          <p:nvPr/>
        </p:nvGrpSpPr>
        <p:grpSpPr bwMode="auto">
          <a:xfrm>
            <a:off x="3446585" y="1524000"/>
            <a:ext cx="5205046" cy="2667000"/>
            <a:chOff x="1248" y="1536"/>
            <a:chExt cx="3552" cy="1680"/>
          </a:xfrm>
        </p:grpSpPr>
        <p:sp>
          <p:nvSpPr>
            <p:cNvPr id="580613" name="Oval 2053"/>
            <p:cNvSpPr>
              <a:spLocks noChangeArrowheads="1"/>
            </p:cNvSpPr>
            <p:nvPr/>
          </p:nvSpPr>
          <p:spPr bwMode="auto">
            <a:xfrm>
              <a:off x="124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4" name="AutoShape 2054"/>
            <p:cNvSpPr>
              <a:spLocks noChangeArrowheads="1"/>
            </p:cNvSpPr>
            <p:nvPr/>
          </p:nvSpPr>
          <p:spPr bwMode="auto">
            <a:xfrm>
              <a:off x="2256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5" name="AutoShape 2055"/>
            <p:cNvSpPr>
              <a:spLocks noChangeArrowheads="1"/>
            </p:cNvSpPr>
            <p:nvPr/>
          </p:nvSpPr>
          <p:spPr bwMode="auto">
            <a:xfrm>
              <a:off x="3408" y="2208"/>
              <a:ext cx="384" cy="288"/>
            </a:xfrm>
            <a:prstGeom prst="can">
              <a:avLst>
                <a:gd name="adj" fmla="val 25000"/>
              </a:avLst>
            </a:prstGeom>
            <a:solidFill>
              <a:schemeClr val="hlink"/>
            </a:solidFill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6" name="Oval 2056"/>
            <p:cNvSpPr>
              <a:spLocks noChangeArrowheads="1"/>
            </p:cNvSpPr>
            <p:nvPr/>
          </p:nvSpPr>
          <p:spPr bwMode="auto">
            <a:xfrm>
              <a:off x="4368" y="2112"/>
              <a:ext cx="432" cy="432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D1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17" name="Line 2057"/>
            <p:cNvSpPr>
              <a:spLocks noChangeShapeType="1"/>
            </p:cNvSpPr>
            <p:nvPr/>
          </p:nvSpPr>
          <p:spPr bwMode="auto">
            <a:xfrm>
              <a:off x="2640" y="2352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8" name="Line 2058"/>
            <p:cNvSpPr>
              <a:spLocks noChangeShapeType="1"/>
            </p:cNvSpPr>
            <p:nvPr/>
          </p:nvSpPr>
          <p:spPr bwMode="auto">
            <a:xfrm>
              <a:off x="3792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19" name="Line 2059"/>
            <p:cNvSpPr>
              <a:spLocks noChangeShapeType="1"/>
            </p:cNvSpPr>
            <p:nvPr/>
          </p:nvSpPr>
          <p:spPr bwMode="auto">
            <a:xfrm>
              <a:off x="1680" y="2352"/>
              <a:ext cx="576" cy="0"/>
            </a:xfrm>
            <a:prstGeom prst="lin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0" name="Oval 2060"/>
            <p:cNvSpPr>
              <a:spLocks noChangeArrowheads="1"/>
            </p:cNvSpPr>
            <p:nvPr/>
          </p:nvSpPr>
          <p:spPr bwMode="auto">
            <a:xfrm>
              <a:off x="22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1" name="Oval 2061"/>
            <p:cNvSpPr>
              <a:spLocks noChangeArrowheads="1"/>
            </p:cNvSpPr>
            <p:nvPr/>
          </p:nvSpPr>
          <p:spPr bwMode="auto">
            <a:xfrm>
              <a:off x="3408" y="1536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S3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2" name="Oval 2062"/>
            <p:cNvSpPr>
              <a:spLocks noChangeArrowheads="1"/>
            </p:cNvSpPr>
            <p:nvPr/>
          </p:nvSpPr>
          <p:spPr bwMode="auto">
            <a:xfrm>
              <a:off x="22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D2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3" name="Oval 2063"/>
            <p:cNvSpPr>
              <a:spLocks noChangeArrowheads="1"/>
            </p:cNvSpPr>
            <p:nvPr/>
          </p:nvSpPr>
          <p:spPr bwMode="auto">
            <a:xfrm>
              <a:off x="3408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2000">
                  <a:solidFill>
                    <a:schemeClr val="bg1"/>
                  </a:solidFill>
                  <a:latin typeface="Comic Sans MS" charset="0"/>
                </a:rPr>
                <a:t>D3</a:t>
              </a:r>
              <a:endParaRPr lang="de-DE" sz="2000">
                <a:solidFill>
                  <a:srgbClr val="FFFF00"/>
                </a:solidFill>
                <a:latin typeface="Comic Sans MS" charset="0"/>
              </a:endParaRPr>
            </a:p>
          </p:txBody>
        </p:sp>
        <p:sp>
          <p:nvSpPr>
            <p:cNvPr id="580624" name="Line 2064"/>
            <p:cNvSpPr>
              <a:spLocks noChangeShapeType="1"/>
            </p:cNvSpPr>
            <p:nvPr/>
          </p:nvSpPr>
          <p:spPr bwMode="auto">
            <a:xfrm flipV="1">
              <a:off x="2448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5" name="Line 2065"/>
            <p:cNvSpPr>
              <a:spLocks noChangeShapeType="1"/>
            </p:cNvSpPr>
            <p:nvPr/>
          </p:nvSpPr>
          <p:spPr bwMode="auto">
            <a:xfrm flipV="1">
              <a:off x="3600" y="2496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6" name="Line 2066"/>
            <p:cNvSpPr>
              <a:spLocks noChangeShapeType="1"/>
            </p:cNvSpPr>
            <p:nvPr/>
          </p:nvSpPr>
          <p:spPr bwMode="auto">
            <a:xfrm flipV="1">
              <a:off x="2448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0627" name="Line 2067"/>
            <p:cNvSpPr>
              <a:spLocks noChangeShapeType="1"/>
            </p:cNvSpPr>
            <p:nvPr/>
          </p:nvSpPr>
          <p:spPr bwMode="auto">
            <a:xfrm flipV="1">
              <a:off x="3600" y="1968"/>
              <a:ext cx="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0628" name="Line 2068"/>
          <p:cNvSpPr>
            <a:spLocks noChangeShapeType="1"/>
          </p:cNvSpPr>
          <p:nvPr/>
        </p:nvSpPr>
        <p:spPr bwMode="auto">
          <a:xfrm>
            <a:off x="3324708" y="4941168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0629" name="Object 2069"/>
          <p:cNvGraphicFramePr>
            <a:graphicFrameLocks noChangeAspect="1"/>
          </p:cNvGraphicFramePr>
          <p:nvPr/>
        </p:nvGraphicFramePr>
        <p:xfrm>
          <a:off x="2584448" y="5683498"/>
          <a:ext cx="131298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160" imgH="444240" progId="Equation.3">
                  <p:embed/>
                </p:oleObj>
              </mc:Choice>
              <mc:Fallback>
                <p:oleObj name="Equation" r:id="rId2" imgW="965160" imgH="444240" progId="Equation.3">
                  <p:embed/>
                  <p:pic>
                    <p:nvPicPr>
                      <p:cNvPr id="580629" name="Object 20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4448" y="5683498"/>
                        <a:ext cx="1312985" cy="652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0630" name="Line 2070"/>
          <p:cNvSpPr>
            <a:spLocks noChangeShapeType="1"/>
          </p:cNvSpPr>
          <p:nvPr/>
        </p:nvSpPr>
        <p:spPr bwMode="auto">
          <a:xfrm>
            <a:off x="1089121" y="5857056"/>
            <a:ext cx="14067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0631" name="Rectangle 2071"/>
          <p:cNvSpPr>
            <a:spLocks noChangeArrowheads="1"/>
          </p:cNvSpPr>
          <p:nvPr/>
        </p:nvSpPr>
        <p:spPr bwMode="auto">
          <a:xfrm>
            <a:off x="441049" y="1655440"/>
            <a:ext cx="2743200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F. Kelly: Network </a:t>
            </a:r>
            <a:r>
              <a:rPr lang="de-DE" sz="2000" dirty="0" err="1">
                <a:latin typeface="+mn-lt"/>
              </a:rPr>
              <a:t>should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solve</a:t>
            </a:r>
            <a:r>
              <a:rPr lang="de-DE" sz="2000" dirty="0">
                <a:latin typeface="+mn-lt"/>
              </a:rPr>
              <a:t> a global </a:t>
            </a:r>
            <a:r>
              <a:rPr lang="de-DE" sz="2000" dirty="0" err="1">
                <a:latin typeface="+mn-lt"/>
              </a:rPr>
              <a:t>optimization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problem</a:t>
            </a:r>
            <a:r>
              <a:rPr lang="de-DE" sz="2000" dirty="0">
                <a:latin typeface="+mn-lt"/>
              </a:rPr>
              <a:t> (</a:t>
            </a:r>
            <a:r>
              <a:rPr lang="de-DE" sz="2000" dirty="0" err="1">
                <a:latin typeface="+mn-lt"/>
              </a:rPr>
              <a:t>maximize</a:t>
            </a:r>
            <a:r>
              <a:rPr lang="de-DE" sz="2000" dirty="0">
                <a:latin typeface="+mn-lt"/>
              </a:rPr>
              <a:t> log </a:t>
            </a:r>
            <a:r>
              <a:rPr lang="de-DE" sz="2000" dirty="0" err="1">
                <a:latin typeface="+mn-lt"/>
              </a:rPr>
              <a:t>utility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function</a:t>
            </a:r>
            <a:r>
              <a:rPr lang="de-DE" sz="2000" dirty="0">
                <a:latin typeface="+mn-lt"/>
              </a:rPr>
              <a:t>) </a:t>
            </a: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2000" dirty="0">
              <a:latin typeface="+mn-lt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2000" dirty="0">
                <a:latin typeface="+mn-lt"/>
              </a:rPr>
              <a:t>Max-Min-fairness suboptimal:</a:t>
            </a:r>
            <a:br>
              <a:rPr lang="de-DE" sz="2000" dirty="0">
                <a:solidFill>
                  <a:schemeClr val="accent1"/>
                </a:solidFill>
                <a:latin typeface="+mn-lt"/>
              </a:rPr>
            </a:br>
            <a:r>
              <a:rPr lang="de-DE" sz="2000" dirty="0">
                <a:solidFill>
                  <a:srgbClr val="0000FF"/>
                </a:solidFill>
                <a:latin typeface="+mn-lt"/>
              </a:rPr>
              <a:t>S1</a:t>
            </a:r>
            <a:r>
              <a:rPr lang="de-DE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S2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rgbClr val="FF0000"/>
                </a:solidFill>
                <a:latin typeface="+mn-lt"/>
              </a:rPr>
              <a:t>S3 </a:t>
            </a:r>
            <a:r>
              <a:rPr lang="de-DE" sz="2000" dirty="0">
                <a:latin typeface="+mn-lt"/>
              </a:rPr>
              <a:t>= </a:t>
            </a:r>
            <a:r>
              <a:rPr lang="de-DE" sz="2000" dirty="0">
                <a:solidFill>
                  <a:schemeClr val="tx2"/>
                </a:solidFill>
                <a:latin typeface="+mn-lt"/>
              </a:rPr>
              <a:t>c/2</a:t>
            </a:r>
          </a:p>
        </p:txBody>
      </p:sp>
      <p:sp>
        <p:nvSpPr>
          <p:cNvPr id="580632" name="Text Box 2072"/>
          <p:cNvSpPr txBox="1">
            <a:spLocks noChangeArrowheads="1"/>
          </p:cNvSpPr>
          <p:nvPr/>
        </p:nvSpPr>
        <p:spPr bwMode="auto">
          <a:xfrm>
            <a:off x="7410451" y="1584325"/>
            <a:ext cx="166281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All link</a:t>
            </a:r>
          </a:p>
          <a:p>
            <a:pPr>
              <a:spcBef>
                <a:spcPct val="20000"/>
              </a:spcBef>
            </a:pPr>
            <a:r>
              <a:rPr lang="de-DE" sz="2000">
                <a:latin typeface="Comic Sans MS" charset="0"/>
              </a:rPr>
              <a:t>capacities: c</a:t>
            </a:r>
          </a:p>
        </p:txBody>
      </p:sp>
      <p:sp>
        <p:nvSpPr>
          <p:cNvPr id="580633" name="AutoShape 2073"/>
          <p:cNvSpPr>
            <a:spLocks noChangeArrowheads="1"/>
          </p:cNvSpPr>
          <p:nvPr/>
        </p:nvSpPr>
        <p:spPr bwMode="auto">
          <a:xfrm>
            <a:off x="5205046" y="5445224"/>
            <a:ext cx="2849833" cy="762000"/>
          </a:xfrm>
          <a:prstGeom prst="wedgeRectCallout">
            <a:avLst>
              <a:gd name="adj1" fmla="val -19106"/>
              <a:gd name="adj2" fmla="val -363801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>
                <a:latin typeface="+mn-lt"/>
              </a:rPr>
              <a:t>Proportionally fair allocation:</a:t>
            </a:r>
            <a:br>
              <a:rPr lang="de-DE" sz="1600">
                <a:latin typeface="+mn-lt"/>
              </a:rPr>
            </a:br>
            <a:r>
              <a:rPr lang="de-DE" sz="1600" b="1">
                <a:latin typeface="+mn-lt"/>
              </a:rPr>
              <a:t>S1 = c/3, S2 = S3 = 2c/3</a:t>
            </a:r>
            <a:endParaRPr lang="de-AT" sz="16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409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33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924" name="Picture 12">
            <a:extLst>
              <a:ext uri="{FF2B5EF4-FFF2-40B4-BE49-F238E27FC236}">
                <a16:creationId xmlns:a16="http://schemas.microsoft.com/office/drawing/2014/main" id="{D9A2E4D8-D830-D946-9C6E-EB728F255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12" y="3163766"/>
            <a:ext cx="3534508" cy="3370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923" name="Picture 11">
            <a:extLst>
              <a:ext uri="{FF2B5EF4-FFF2-40B4-BE49-F238E27FC236}">
                <a16:creationId xmlns:a16="http://schemas.microsoft.com/office/drawing/2014/main" id="{11B744E6-55C9-564D-8C14-66D4A8D97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23" y="3163766"/>
            <a:ext cx="3528646" cy="336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62914" name="Rectangle 2">
            <a:extLst>
              <a:ext uri="{FF2B5EF4-FFF2-40B4-BE49-F238E27FC236}">
                <a16:creationId xmlns:a16="http://schemas.microsoft.com/office/drawing/2014/main" id="{3AA910DE-0677-A048-ACFE-36FDD0001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/>
              <a:t>Utility functions</a:t>
            </a:r>
            <a:endParaRPr lang="de-AT" altLang="en-US"/>
          </a:p>
        </p:txBody>
      </p:sp>
      <p:sp>
        <p:nvSpPr>
          <p:cNvPr id="1062915" name="Rectangle 3">
            <a:extLst>
              <a:ext uri="{FF2B5EF4-FFF2-40B4-BE49-F238E27FC236}">
                <a16:creationId xmlns:a16="http://schemas.microsoft.com/office/drawing/2014/main" id="{301BB7A8-043E-A44D-AE96-622317E78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3547" y="1700808"/>
            <a:ext cx="8039100" cy="4783015"/>
          </a:xfrm>
        </p:spPr>
        <p:txBody>
          <a:bodyPr/>
          <a:lstStyle/>
          <a:p>
            <a:r>
              <a:rPr lang="de-DE" altLang="en-US" dirty="0" err="1"/>
              <a:t>Consider</a:t>
            </a:r>
            <a:r>
              <a:rPr lang="de-DE" altLang="en-US" dirty="0"/>
              <a:t>: </a:t>
            </a:r>
            <a:r>
              <a:rPr lang="de-DE" altLang="en-US" dirty="0" err="1"/>
              <a:t>multimedia</a:t>
            </a:r>
            <a:r>
              <a:rPr lang="de-DE" altLang="en-US" dirty="0"/>
              <a:t> </a:t>
            </a:r>
            <a:r>
              <a:rPr lang="de-DE" altLang="en-US" dirty="0" err="1"/>
              <a:t>applications</a:t>
            </a:r>
            <a:endParaRPr lang="de-DE" altLang="en-US" dirty="0"/>
          </a:p>
          <a:p>
            <a:pPr lvl="1"/>
            <a:r>
              <a:rPr lang="de-DE" altLang="en-US" dirty="0"/>
              <a:t>not </a:t>
            </a:r>
            <a:r>
              <a:rPr lang="de-DE" altLang="en-US" dirty="0" err="1"/>
              <a:t>necessarily</a:t>
            </a:r>
            <a:r>
              <a:rPr lang="de-DE" altLang="en-US" dirty="0"/>
              <a:t> </a:t>
            </a:r>
            <a:r>
              <a:rPr lang="de-DE" altLang="en-US" dirty="0" err="1"/>
              <a:t>logarithmic</a:t>
            </a:r>
            <a:r>
              <a:rPr lang="de-DE" altLang="en-US" dirty="0"/>
              <a:t> (e.g. VoIP)</a:t>
            </a:r>
            <a:endParaRPr lang="de-DE" altLang="en-US" dirty="0">
              <a:solidFill>
                <a:schemeClr val="accent1"/>
              </a:solidFill>
            </a:endParaRPr>
          </a:p>
        </p:txBody>
      </p:sp>
      <p:sp>
        <p:nvSpPr>
          <p:cNvPr id="1062919" name="AutoShape 7">
            <a:extLst>
              <a:ext uri="{FF2B5EF4-FFF2-40B4-BE49-F238E27FC236}">
                <a16:creationId xmlns:a16="http://schemas.microsoft.com/office/drawing/2014/main" id="{CB2227D3-DC7D-2B49-BEB6-C54D9E34F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15" y="2564905"/>
            <a:ext cx="1340541" cy="864096"/>
          </a:xfrm>
          <a:prstGeom prst="wedgeRectCallout">
            <a:avLst>
              <a:gd name="adj1" fmla="val 35987"/>
              <a:gd name="adj2" fmla="val 66470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No constraints, like file transfer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0" name="AutoShape 8">
            <a:extLst>
              <a:ext uri="{FF2B5EF4-FFF2-40B4-BE49-F238E27FC236}">
                <a16:creationId xmlns:a16="http://schemas.microsoft.com/office/drawing/2014/main" id="{3AF3E87E-0ECD-5E4F-9275-AAAD437EC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508" y="4202723"/>
            <a:ext cx="1195754" cy="281354"/>
          </a:xfrm>
          <a:prstGeom prst="wedgeRectCallout">
            <a:avLst>
              <a:gd name="adj1" fmla="val -76227"/>
              <a:gd name="adj2" fmla="val -20208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"adaptive"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1" name="AutoShape 9">
            <a:extLst>
              <a:ext uri="{FF2B5EF4-FFF2-40B4-BE49-F238E27FC236}">
                <a16:creationId xmlns:a16="http://schemas.microsoft.com/office/drawing/2014/main" id="{FBA8C904-07DB-2845-AA2C-8FC2863CC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369" y="3991708"/>
            <a:ext cx="1336431" cy="633046"/>
          </a:xfrm>
          <a:prstGeom prst="wedgeRectCallout">
            <a:avLst>
              <a:gd name="adj1" fmla="val 65130"/>
              <a:gd name="adj2" fmla="val -65741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Hard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  <p:sp>
        <p:nvSpPr>
          <p:cNvPr id="1062922" name="AutoShape 10">
            <a:extLst>
              <a:ext uri="{FF2B5EF4-FFF2-40B4-BE49-F238E27FC236}">
                <a16:creationId xmlns:a16="http://schemas.microsoft.com/office/drawing/2014/main" id="{21EA28AD-B9D6-B74E-A4AD-6CD4F9A97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3508" y="4554415"/>
            <a:ext cx="1336431" cy="633046"/>
          </a:xfrm>
          <a:prstGeom prst="wedgeRectCallout">
            <a:avLst>
              <a:gd name="adj1" fmla="val -53292"/>
              <a:gd name="adj2" fmla="val -117593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269" tIns="36635" rIns="73269" bIns="36635"/>
          <a:lstStyle>
            <a:lvl1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5600"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762000">
              <a:spcBef>
                <a:spcPct val="0"/>
              </a:spcBef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defTabSz="7620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en-US" sz="1292">
                <a:latin typeface="Lucida Console" panose="020B0609040504020204" pitchFamily="49" charset="0"/>
              </a:rPr>
              <a:t>Soft real-time constraints</a:t>
            </a:r>
            <a:endParaRPr lang="de-AT" altLang="en-US" sz="1292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23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6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6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6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6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2919" grpId="0" animBg="1" autoUpdateAnimBg="0"/>
      <p:bldP spid="1062920" grpId="0" animBg="1" autoUpdateAnimBg="0"/>
      <p:bldP spid="1062921" grpId="0" animBg="1" autoUpdateAnimBg="0"/>
      <p:bldP spid="1062922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65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92601"/>
            <a:ext cx="6330462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with</a:t>
            </a:r>
            <a:r>
              <a:rPr lang="de-DE" dirty="0"/>
              <a:t> High-Speed links </a:t>
            </a:r>
            <a:endParaRPr lang="en-US" dirty="0"/>
          </a:p>
        </p:txBody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2708" y="1676400"/>
            <a:ext cx="8581292" cy="4953000"/>
          </a:xfrm>
        </p:spPr>
        <p:txBody>
          <a:bodyPr/>
          <a:lstStyle/>
          <a:p>
            <a:r>
              <a:rPr lang="de-DE" sz="2000" dirty="0">
                <a:solidFill>
                  <a:schemeClr val="tx2"/>
                </a:solidFill>
              </a:rPr>
              <a:t>TCP </a:t>
            </a:r>
            <a:r>
              <a:rPr lang="de-DE" sz="2000" dirty="0" err="1">
                <a:solidFill>
                  <a:schemeClr val="tx2"/>
                </a:solidFill>
              </a:rPr>
              <a:t>over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 err="1">
                <a:solidFill>
                  <a:schemeClr val="tx2"/>
                </a:solidFill>
              </a:rPr>
              <a:t>long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fat</a:t>
            </a:r>
            <a:r>
              <a:rPr lang="de-DE" sz="2000" dirty="0">
                <a:solidFill>
                  <a:schemeClr val="tx2"/>
                </a:solidFill>
              </a:rPr>
              <a:t> </a:t>
            </a:r>
            <a:r>
              <a:rPr lang="de-DE" sz="2000" dirty="0" err="1">
                <a:solidFill>
                  <a:schemeClr val="tx2"/>
                </a:solidFill>
              </a:rPr>
              <a:t>pipes</a:t>
            </a:r>
            <a:r>
              <a:rPr lang="ja-JP" altLang="de-DE" sz="2000" dirty="0">
                <a:solidFill>
                  <a:schemeClr val="tx2"/>
                </a:solidFill>
                <a:latin typeface="Arial"/>
              </a:rPr>
              <a:t>“</a:t>
            </a:r>
            <a:r>
              <a:rPr lang="de-DE" sz="2000" dirty="0">
                <a:solidFill>
                  <a:schemeClr val="tx2"/>
                </a:solidFill>
              </a:rPr>
              <a:t>:</a:t>
            </a:r>
            <a:r>
              <a:rPr lang="de-DE" sz="2000" dirty="0"/>
              <a:t> large </a:t>
            </a:r>
            <a:r>
              <a:rPr lang="de-DE" sz="2000" dirty="0" err="1"/>
              <a:t>bandwidth</a:t>
            </a:r>
            <a:r>
              <a:rPr lang="de-DE" sz="2000" dirty="0"/>
              <a:t>*</a:t>
            </a:r>
            <a:r>
              <a:rPr lang="de-DE" sz="2000" dirty="0" err="1"/>
              <a:t>delay</a:t>
            </a:r>
            <a:r>
              <a:rPr lang="de-DE" sz="2000" dirty="0"/>
              <a:t> </a:t>
            </a:r>
            <a:r>
              <a:rPr lang="de-DE" sz="2000" dirty="0" err="1"/>
              <a:t>product</a:t>
            </a:r>
            <a:endParaRPr lang="de-DE" sz="2000" dirty="0"/>
          </a:p>
          <a:p>
            <a:pPr lvl="1"/>
            <a:r>
              <a:rPr lang="de-DE" sz="1800" dirty="0" err="1"/>
              <a:t>long</a:t>
            </a:r>
            <a:r>
              <a:rPr lang="de-DE" sz="1800" dirty="0"/>
              <a:t> time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reach</a:t>
            </a:r>
            <a:r>
              <a:rPr lang="de-DE" sz="1800" dirty="0"/>
              <a:t> </a:t>
            </a:r>
            <a:r>
              <a:rPr lang="de-DE" sz="1800" dirty="0" err="1"/>
              <a:t>equilibrium</a:t>
            </a:r>
            <a:r>
              <a:rPr lang="de-DE" sz="1800" dirty="0"/>
              <a:t>, MD = </a:t>
            </a:r>
            <a:r>
              <a:rPr lang="de-DE" sz="1800" dirty="0" err="1"/>
              <a:t>problematic</a:t>
            </a:r>
            <a:endParaRPr lang="de-DE" sz="1800" dirty="0"/>
          </a:p>
          <a:p>
            <a:pPr lvl="1"/>
            <a:r>
              <a:rPr lang="de-DE" sz="1800" dirty="0" err="1"/>
              <a:t>from</a:t>
            </a:r>
            <a:r>
              <a:rPr lang="de-DE" sz="1800" dirty="0"/>
              <a:t> RFC 3649 (</a:t>
            </a:r>
            <a:r>
              <a:rPr lang="de-DE" sz="1800" dirty="0" err="1"/>
              <a:t>HighSpeed</a:t>
            </a:r>
            <a:r>
              <a:rPr lang="de-DE" sz="1800" dirty="0"/>
              <a:t> RFC, Experimental):</a:t>
            </a:r>
            <a:br>
              <a:rPr lang="de-DE" dirty="0"/>
            </a:b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example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for</a:t>
            </a:r>
            <a:r>
              <a:rPr lang="de-DE" sz="1400" dirty="0">
                <a:latin typeface="Courier New" charset="0"/>
              </a:rPr>
              <a:t> a Standard TCP </a:t>
            </a:r>
            <a:r>
              <a:rPr lang="de-DE" sz="1400" dirty="0" err="1">
                <a:latin typeface="Courier New" charset="0"/>
              </a:rPr>
              <a:t>connection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with</a:t>
            </a:r>
            <a:r>
              <a:rPr lang="de-DE" sz="1400" dirty="0">
                <a:latin typeface="Courier New" charset="0"/>
              </a:rPr>
              <a:t> 1500-byte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100 </a:t>
            </a:r>
            <a:r>
              <a:rPr lang="de-DE" sz="1400" dirty="0" err="1">
                <a:latin typeface="Courier New" charset="0"/>
              </a:rPr>
              <a:t>ms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round</a:t>
            </a:r>
            <a:r>
              <a:rPr lang="de-DE" sz="1400" dirty="0">
                <a:latin typeface="Courier New" charset="0"/>
              </a:rPr>
              <a:t>-trip time, </a:t>
            </a:r>
            <a:r>
              <a:rPr lang="de-DE" sz="1400" dirty="0" err="1">
                <a:latin typeface="Courier New" charset="0"/>
              </a:rPr>
              <a:t>achieving</a:t>
            </a:r>
            <a:r>
              <a:rPr lang="de-DE" sz="1400" dirty="0">
                <a:latin typeface="Courier New" charset="0"/>
              </a:rPr>
              <a:t> a </a:t>
            </a:r>
            <a:r>
              <a:rPr lang="de-DE" sz="1400" dirty="0" err="1">
                <a:latin typeface="Courier New" charset="0"/>
              </a:rPr>
              <a:t>steady-state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throughput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10 </a:t>
            </a:r>
            <a:r>
              <a:rPr lang="de-DE" sz="1400" dirty="0" err="1">
                <a:latin typeface="Courier New" charset="0"/>
              </a:rPr>
              <a:t>Gbps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would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require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average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window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83,333 </a:t>
            </a:r>
            <a:r>
              <a:rPr lang="de-DE" sz="1400" dirty="0" err="1">
                <a:latin typeface="Courier New" charset="0"/>
              </a:rPr>
              <a:t>segments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and</a:t>
            </a:r>
            <a:r>
              <a:rPr lang="de-DE" sz="1400" dirty="0">
                <a:latin typeface="Courier New" charset="0"/>
              </a:rPr>
              <a:t> a packet </a:t>
            </a:r>
            <a:r>
              <a:rPr lang="de-DE" sz="1400" dirty="0" err="1">
                <a:latin typeface="Courier New" charset="0"/>
              </a:rPr>
              <a:t>drop</a:t>
            </a:r>
            <a:r>
              <a:rPr lang="de-DE" sz="1400" dirty="0">
                <a:latin typeface="Courier New" charset="0"/>
              </a:rPr>
              <a:t> rate </a:t>
            </a:r>
            <a:r>
              <a:rPr lang="de-DE" sz="1400" dirty="0" err="1">
                <a:latin typeface="Courier New" charset="0"/>
              </a:rPr>
              <a:t>of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5,000,000,000 </a:t>
            </a:r>
            <a:r>
              <a:rPr lang="de-DE" sz="1400" dirty="0" err="1">
                <a:latin typeface="Courier New" charset="0"/>
              </a:rPr>
              <a:t>packets</a:t>
            </a:r>
            <a:r>
              <a:rPr lang="de-DE" sz="1400" dirty="0">
                <a:latin typeface="Courier New" charset="0"/>
              </a:rPr>
              <a:t> (</a:t>
            </a:r>
            <a:r>
              <a:rPr lang="de-DE" sz="1400" dirty="0" err="1">
                <a:latin typeface="Courier New" charset="0"/>
              </a:rPr>
              <a:t>or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equivalently</a:t>
            </a:r>
            <a:r>
              <a:rPr lang="de-DE" sz="1400" dirty="0">
                <a:latin typeface="Courier New" charset="0"/>
              </a:rPr>
              <a:t>, </a:t>
            </a:r>
            <a:r>
              <a:rPr lang="de-DE" sz="1400" dirty="0" err="1">
                <a:latin typeface="Courier New" charset="0"/>
              </a:rPr>
              <a:t>at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most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one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congestion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event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every</a:t>
            </a:r>
            <a:r>
              <a:rPr lang="de-DE" sz="1400" dirty="0">
                <a:latin typeface="Courier New" charset="0"/>
              </a:rPr>
              <a:t> 1 2/3 </a:t>
            </a:r>
            <a:r>
              <a:rPr lang="de-DE" sz="1400" dirty="0" err="1">
                <a:latin typeface="Courier New" charset="0"/>
              </a:rPr>
              <a:t>hours</a:t>
            </a:r>
            <a:r>
              <a:rPr lang="de-DE" sz="1400" dirty="0">
                <a:latin typeface="Courier New" charset="0"/>
              </a:rPr>
              <a:t>). This </a:t>
            </a:r>
            <a:r>
              <a:rPr lang="de-DE" sz="1400" dirty="0" err="1">
                <a:latin typeface="Courier New" charset="0"/>
              </a:rPr>
              <a:t>is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widely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acknowledged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as</a:t>
            </a:r>
            <a:r>
              <a:rPr lang="de-DE" sz="1400" dirty="0">
                <a:latin typeface="Courier New" charset="0"/>
              </a:rPr>
              <a:t> an </a:t>
            </a:r>
            <a:r>
              <a:rPr lang="de-DE" sz="1400" dirty="0" err="1">
                <a:latin typeface="Courier New" charset="0"/>
              </a:rPr>
              <a:t>unrealistic</a:t>
            </a:r>
            <a:r>
              <a:rPr lang="de-DE" sz="1400" dirty="0">
                <a:latin typeface="Courier New" charset="0"/>
              </a:rPr>
              <a:t> </a:t>
            </a:r>
            <a:r>
              <a:rPr lang="de-DE" sz="1400" dirty="0" err="1">
                <a:latin typeface="Courier New" charset="0"/>
              </a:rPr>
              <a:t>constraint</a:t>
            </a:r>
            <a:r>
              <a:rPr lang="de-DE" sz="1400" dirty="0">
                <a:latin typeface="Courier New" charset="0"/>
              </a:rPr>
              <a:t>. </a:t>
            </a:r>
          </a:p>
          <a:p>
            <a:pPr lvl="1">
              <a:buFontTx/>
              <a:buNone/>
            </a:pPr>
            <a:br>
              <a:rPr lang="de-DE" dirty="0"/>
            </a:br>
            <a:endParaRPr lang="de-DE" dirty="0"/>
          </a:p>
        </p:txBody>
      </p:sp>
      <p:sp>
        <p:nvSpPr>
          <p:cNvPr id="1008647" name="AutoShape 7"/>
          <p:cNvSpPr>
            <a:spLocks noChangeArrowheads="1"/>
          </p:cNvSpPr>
          <p:nvPr/>
        </p:nvSpPr>
        <p:spPr bwMode="auto">
          <a:xfrm>
            <a:off x="2507010" y="6172200"/>
            <a:ext cx="773723" cy="533400"/>
          </a:xfrm>
          <a:prstGeom prst="wedgeRectCallout">
            <a:avLst>
              <a:gd name="adj1" fmla="val 100000"/>
              <a:gd name="adj2" fmla="val -14287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3ct</a:t>
            </a:r>
            <a:endParaRPr lang="de-AT" sz="1400"/>
          </a:p>
        </p:txBody>
      </p:sp>
      <p:sp>
        <p:nvSpPr>
          <p:cNvPr id="1008648" name="AutoShape 8"/>
          <p:cNvSpPr>
            <a:spLocks noChangeArrowheads="1"/>
          </p:cNvSpPr>
          <p:nvPr/>
        </p:nvSpPr>
        <p:spPr bwMode="auto">
          <a:xfrm>
            <a:off x="5812917" y="5943600"/>
            <a:ext cx="773723" cy="533400"/>
          </a:xfrm>
          <a:prstGeom prst="wedgeRectCallout">
            <a:avLst>
              <a:gd name="adj1" fmla="val 116667"/>
              <a:gd name="adj2" fmla="val 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Area:</a:t>
            </a:r>
            <a:br>
              <a:rPr lang="de-DE" sz="1400"/>
            </a:br>
            <a:r>
              <a:rPr lang="de-DE" sz="1400"/>
              <a:t>6ct</a:t>
            </a:r>
            <a:endParaRPr lang="de-AT" sz="1400"/>
          </a:p>
        </p:txBody>
      </p:sp>
      <p:sp>
        <p:nvSpPr>
          <p:cNvPr id="1008649" name="Rectangle 9"/>
          <p:cNvSpPr>
            <a:spLocks noChangeArrowheads="1"/>
          </p:cNvSpPr>
          <p:nvPr/>
        </p:nvSpPr>
        <p:spPr bwMode="auto">
          <a:xfrm>
            <a:off x="251520" y="4995313"/>
            <a:ext cx="1899138" cy="1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 err="1">
                <a:latin typeface="Trebuchet MS" charset="0"/>
              </a:rPr>
              <a:t>Theoretically</a:t>
            </a:r>
            <a:r>
              <a:rPr lang="de-DE" sz="1600" dirty="0">
                <a:latin typeface="Trebuchet MS" charset="0"/>
              </a:rPr>
              <a:t>, </a:t>
            </a:r>
            <a:r>
              <a:rPr lang="de-DE" sz="1600" dirty="0" err="1">
                <a:latin typeface="Trebuchet MS" charset="0"/>
              </a:rPr>
              <a:t>utilization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independent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of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capacity</a:t>
            </a: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DE" sz="1600" dirty="0">
              <a:latin typeface="Trebuchet MS" charset="0"/>
            </a:endParaRPr>
          </a:p>
          <a:p>
            <a:pPr algn="l"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dirty="0">
                <a:latin typeface="Trebuchet MS" charset="0"/>
              </a:rPr>
              <a:t>But: </a:t>
            </a:r>
            <a:r>
              <a:rPr lang="de-DE" sz="1600" dirty="0" err="1">
                <a:latin typeface="Trebuchet MS" charset="0"/>
              </a:rPr>
              <a:t>longer</a:t>
            </a:r>
            <a:r>
              <a:rPr lang="de-DE" sz="1600" dirty="0">
                <a:latin typeface="Trebuchet MS" charset="0"/>
              </a:rPr>
              <a:t> </a:t>
            </a:r>
            <a:r>
              <a:rPr lang="de-DE" sz="1600" dirty="0" err="1">
                <a:latin typeface="Trebuchet MS" charset="0"/>
              </a:rPr>
              <a:t>convergence</a:t>
            </a:r>
            <a:r>
              <a:rPr lang="de-DE" sz="1600" dirty="0">
                <a:latin typeface="Trebuchet MS" charset="0"/>
              </a:rPr>
              <a:t> time</a:t>
            </a:r>
            <a:endParaRPr lang="de-AT" sz="1600" dirty="0"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95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0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8647" grpId="0" animBg="1" autoUpdateAnimBg="0"/>
      <p:bldP spid="1008648" grpId="0" animBg="1" autoUpdateAnimBg="0"/>
      <p:bldP spid="1008649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Slow convergence animation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107504" y="3960424"/>
          <a:ext cx="2520280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/>
        </p:nvGraphicFramePr>
        <p:xfrm>
          <a:off x="2664296" y="2132856"/>
          <a:ext cx="6336704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107504" y="3744400"/>
            <a:ext cx="2520280" cy="1296144"/>
            <a:chOff x="107504" y="5301208"/>
            <a:chExt cx="2520280" cy="1296144"/>
          </a:xfrm>
        </p:grpSpPr>
        <p:cxnSp>
          <p:nvCxnSpPr>
            <p:cNvPr id="16" name="Straight Connector 15"/>
            <p:cNvCxnSpPr/>
            <p:nvPr/>
          </p:nvCxnSpPr>
          <p:spPr bwMode="auto">
            <a:xfrm>
              <a:off x="107504" y="587727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07504" y="6597352"/>
              <a:ext cx="25202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Rectangle 17"/>
            <p:cNvSpPr/>
            <p:nvPr/>
          </p:nvSpPr>
          <p:spPr>
            <a:xfrm>
              <a:off x="467544" y="5301208"/>
              <a:ext cx="12592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Slow link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880320" y="2376248"/>
            <a:ext cx="6300192" cy="2664296"/>
            <a:chOff x="2771800" y="3933056"/>
            <a:chExt cx="6300192" cy="2664296"/>
          </a:xfrm>
        </p:grpSpPr>
        <p:cxnSp>
          <p:nvCxnSpPr>
            <p:cNvPr id="20" name="Straight Connector 19"/>
            <p:cNvCxnSpPr/>
            <p:nvPr/>
          </p:nvCxnSpPr>
          <p:spPr bwMode="auto">
            <a:xfrm>
              <a:off x="2771800" y="6597352"/>
              <a:ext cx="6300192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2771800" y="4437112"/>
              <a:ext cx="612068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2" name="Rectangle 21"/>
            <p:cNvSpPr/>
            <p:nvPr/>
          </p:nvSpPr>
          <p:spPr>
            <a:xfrm>
              <a:off x="5220072" y="3933056"/>
              <a:ext cx="120214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Fast link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03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Graphic spid="14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Some proposed solutions</a:t>
            </a:r>
            <a:endParaRPr lang="de-AT"/>
          </a:p>
        </p:txBody>
      </p:sp>
      <p:sp>
        <p:nvSpPr>
          <p:cNvPr id="10680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79512" y="2138536"/>
            <a:ext cx="8401781" cy="2514600"/>
          </a:xfrm>
        </p:spPr>
        <p:txBody>
          <a:bodyPr/>
          <a:lstStyle/>
          <a:p>
            <a:r>
              <a:rPr lang="de-DE" sz="2000" dirty="0" err="1">
                <a:solidFill>
                  <a:srgbClr val="0000FF"/>
                </a:solidFill>
              </a:rPr>
              <a:t>Scalable</a:t>
            </a:r>
            <a:r>
              <a:rPr lang="de-DE" sz="2000" dirty="0">
                <a:solidFill>
                  <a:srgbClr val="0000FF"/>
                </a:solidFill>
              </a:rPr>
              <a:t> TCP: </a:t>
            </a:r>
            <a:r>
              <a:rPr lang="de-DE" sz="2000" dirty="0" err="1"/>
              <a:t>increase</a:t>
            </a:r>
            <a:r>
              <a:rPr lang="de-DE" sz="2000" dirty="0"/>
              <a:t>/</a:t>
            </a:r>
            <a:r>
              <a:rPr lang="de-DE" sz="2000" dirty="0" err="1"/>
              <a:t>decrease</a:t>
            </a:r>
            <a:r>
              <a:rPr lang="de-DE" sz="2000" dirty="0"/>
              <a:t> </a:t>
            </a:r>
            <a:r>
              <a:rPr lang="de-DE" sz="2000" dirty="0" err="1"/>
              <a:t>functions</a:t>
            </a:r>
            <a:r>
              <a:rPr lang="de-DE" sz="2000" dirty="0"/>
              <a:t> </a:t>
            </a:r>
            <a:r>
              <a:rPr lang="de-DE" sz="2000" dirty="0" err="1"/>
              <a:t>changed</a:t>
            </a:r>
            <a:endParaRPr lang="de-DE" sz="20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</a:t>
            </a:r>
            <a:r>
              <a:rPr lang="de-DE" sz="1800" dirty="0" err="1"/>
              <a:t>cwnd</a:t>
            </a:r>
            <a:r>
              <a:rPr lang="de-DE" sz="1800" dirty="0"/>
              <a:t> + 0.01       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ack</a:t>
            </a:r>
            <a:r>
              <a:rPr lang="de-DE" sz="1800" dirty="0"/>
              <a:t> </a:t>
            </a:r>
            <a:r>
              <a:rPr lang="de-DE" sz="1800" dirty="0" err="1"/>
              <a:t>received</a:t>
            </a:r>
            <a:r>
              <a:rPr lang="de-DE" sz="1800" dirty="0"/>
              <a:t> </a:t>
            </a:r>
            <a:r>
              <a:rPr lang="de-DE" sz="1800" dirty="0" err="1"/>
              <a:t>while</a:t>
            </a:r>
            <a:r>
              <a:rPr lang="de-DE" sz="1800" dirty="0"/>
              <a:t> not in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recovery</a:t>
            </a:r>
            <a:endParaRPr lang="de-DE" sz="1800" dirty="0"/>
          </a:p>
          <a:p>
            <a:pPr lvl="1"/>
            <a:r>
              <a:rPr lang="de-DE" sz="1800" dirty="0" err="1"/>
              <a:t>cwnd</a:t>
            </a:r>
            <a:r>
              <a:rPr lang="de-DE" sz="1800" dirty="0"/>
              <a:t> := 0.875 * </a:t>
            </a:r>
            <a:r>
              <a:rPr lang="de-DE" sz="1800" dirty="0" err="1"/>
              <a:t>cwnd</a:t>
            </a:r>
            <a:r>
              <a:rPr lang="de-DE" sz="1800" dirty="0"/>
              <a:t>       on </a:t>
            </a:r>
            <a:r>
              <a:rPr lang="de-DE" sz="1800" dirty="0" err="1"/>
              <a:t>each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event</a:t>
            </a:r>
            <a:br>
              <a:rPr lang="de-DE" sz="1800" dirty="0"/>
            </a:br>
            <a:r>
              <a:rPr lang="de-DE" sz="1800" dirty="0"/>
              <a:t>(</a:t>
            </a:r>
            <a:r>
              <a:rPr lang="de-DE" sz="1800" dirty="0" err="1"/>
              <a:t>probing</a:t>
            </a:r>
            <a:r>
              <a:rPr lang="de-DE" sz="1800" dirty="0"/>
              <a:t> </a:t>
            </a:r>
            <a:r>
              <a:rPr lang="de-DE" sz="1800" dirty="0" err="1"/>
              <a:t>times</a:t>
            </a:r>
            <a:r>
              <a:rPr lang="de-DE" sz="1800" dirty="0"/>
              <a:t> proportional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rtt</a:t>
            </a:r>
            <a:r>
              <a:rPr lang="de-DE" sz="1800" dirty="0"/>
              <a:t> but not to the capacity)</a:t>
            </a:r>
          </a:p>
          <a:p>
            <a:pPr>
              <a:buFontTx/>
              <a:buNone/>
            </a:pPr>
            <a:endParaRPr lang="de-DE" sz="2000" dirty="0"/>
          </a:p>
        </p:txBody>
      </p:sp>
      <p:grpSp>
        <p:nvGrpSpPr>
          <p:cNvPr id="1068041" name="Group 1033"/>
          <p:cNvGrpSpPr>
            <a:grpSpLocks/>
          </p:cNvGrpSpPr>
          <p:nvPr/>
        </p:nvGrpSpPr>
        <p:grpSpPr bwMode="auto">
          <a:xfrm>
            <a:off x="984739" y="4038600"/>
            <a:ext cx="7482254" cy="2422525"/>
            <a:chOff x="672" y="2544"/>
            <a:chExt cx="5106" cy="1526"/>
          </a:xfrm>
        </p:grpSpPr>
        <p:pic>
          <p:nvPicPr>
            <p:cNvPr id="1068036" name="Picture 1028" descr="trad-rate-large-bi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2544"/>
              <a:ext cx="2324" cy="1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8037" name="Picture 1029" descr="scale-rate-large-bi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" y="2562"/>
              <a:ext cx="2464" cy="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8038" name="Text Box 1030"/>
            <p:cNvSpPr txBox="1">
              <a:spLocks noChangeArrowheads="1"/>
            </p:cNvSpPr>
            <p:nvPr/>
          </p:nvSpPr>
          <p:spPr bwMode="auto">
            <a:xfrm>
              <a:off x="2515" y="3914"/>
              <a:ext cx="2571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000" i="1">
                  <a:latin typeface="Lucida Console" charset="0"/>
                </a:rPr>
                <a:t>Source: </a:t>
              </a:r>
              <a:r>
                <a:rPr lang="de-AT" sz="1000" i="1">
                  <a:latin typeface="Lucida Console" charset="0"/>
                </a:rPr>
                <a:t>http://www.deneholme.net/tom/scalable/</a:t>
              </a:r>
            </a:p>
          </p:txBody>
        </p:sp>
      </p:grpSp>
      <p:sp>
        <p:nvSpPr>
          <p:cNvPr id="1068039" name="AutoShape 1031"/>
          <p:cNvSpPr>
            <a:spLocks noChangeArrowheads="1"/>
          </p:cNvSpPr>
          <p:nvPr/>
        </p:nvSpPr>
        <p:spPr bwMode="auto">
          <a:xfrm>
            <a:off x="2672862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Standard TCP</a:t>
            </a:r>
            <a:endParaRPr lang="de-AT" sz="1400"/>
          </a:p>
        </p:txBody>
      </p:sp>
      <p:sp>
        <p:nvSpPr>
          <p:cNvPr id="1068040" name="AutoShape 1032"/>
          <p:cNvSpPr>
            <a:spLocks noChangeArrowheads="1"/>
          </p:cNvSpPr>
          <p:nvPr/>
        </p:nvSpPr>
        <p:spPr bwMode="auto">
          <a:xfrm>
            <a:off x="7737231" y="6172200"/>
            <a:ext cx="984738" cy="533400"/>
          </a:xfrm>
          <a:prstGeom prst="wedgeRectCallout">
            <a:avLst>
              <a:gd name="adj1" fmla="val 3569"/>
              <a:gd name="adj2" fmla="val -10714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/>
              <a:t>Scalabe TCP</a:t>
            </a:r>
            <a:endParaRPr lang="de-AT" sz="1400"/>
          </a:p>
        </p:txBody>
      </p:sp>
    </p:spTree>
    <p:extLst>
      <p:ext uri="{BB962C8B-B14F-4D97-AF65-F5344CB8AC3E}">
        <p14:creationId xmlns:p14="http://schemas.microsoft.com/office/powerpoint/2010/main" val="1202080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/>
              <a:t>Some proposed solutions /2</a:t>
            </a:r>
            <a:endParaRPr lang="de-AT"/>
          </a:p>
        </p:txBody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3784"/>
            <a:ext cx="8784976" cy="5181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de-DE" sz="1800" b="1" dirty="0"/>
              <a:t>Rate		Standard TCP </a:t>
            </a:r>
            <a:r>
              <a:rPr lang="de-DE" sz="1800" b="1" dirty="0" err="1"/>
              <a:t>recovery</a:t>
            </a:r>
            <a:r>
              <a:rPr lang="de-DE" sz="1800" b="1" dirty="0"/>
              <a:t> time	</a:t>
            </a:r>
            <a:r>
              <a:rPr lang="de-DE" sz="1800" b="1" dirty="0" err="1"/>
              <a:t>Scalable</a:t>
            </a:r>
            <a:r>
              <a:rPr lang="de-DE" sz="1800" b="1" dirty="0"/>
              <a:t> TCP </a:t>
            </a:r>
            <a:r>
              <a:rPr lang="de-DE" sz="1800" b="1" dirty="0" err="1"/>
              <a:t>recovery</a:t>
            </a:r>
            <a:r>
              <a:rPr lang="de-DE" sz="1800" b="1" dirty="0"/>
              <a:t> time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1Mbps		1.7s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10Mbps		17s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100Mbps	2mins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1Gbps 		28mins					2.7s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de-DE" sz="1800" dirty="0"/>
              <a:t>10Gbps 		4hrs 43mins				2.7s</a:t>
            </a:r>
          </a:p>
          <a:p>
            <a:pPr>
              <a:lnSpc>
                <a:spcPct val="90000"/>
              </a:lnSpc>
              <a:buFontTx/>
              <a:buNone/>
            </a:pPr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HighSpeed</a:t>
            </a:r>
            <a:r>
              <a:rPr lang="de-DE" sz="2000" dirty="0">
                <a:solidFill>
                  <a:srgbClr val="0000FF"/>
                </a:solidFill>
              </a:rPr>
              <a:t> TCP </a:t>
            </a:r>
            <a:r>
              <a:rPr lang="de-DE" sz="2000" dirty="0"/>
              <a:t>(RFC 3649, </a:t>
            </a:r>
            <a:r>
              <a:rPr lang="de-DE" sz="2000" dirty="0" err="1"/>
              <a:t>includes</a:t>
            </a:r>
            <a:r>
              <a:rPr lang="de-DE" sz="2000" dirty="0"/>
              <a:t> </a:t>
            </a:r>
            <a:r>
              <a:rPr lang="de-DE" sz="2000" dirty="0" err="1"/>
              <a:t>Scalable</a:t>
            </a:r>
            <a:r>
              <a:rPr lang="de-DE" sz="2000" dirty="0"/>
              <a:t> TCP </a:t>
            </a:r>
            <a:r>
              <a:rPr lang="de-DE" sz="2000" dirty="0" err="1"/>
              <a:t>discussion</a:t>
            </a:r>
            <a:r>
              <a:rPr lang="de-DE" sz="2000" dirty="0"/>
              <a:t>):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response</a:t>
            </a:r>
            <a:r>
              <a:rPr lang="de-DE" sz="1800" dirty="0"/>
              <a:t> </a:t>
            </a:r>
            <a:r>
              <a:rPr lang="de-DE" sz="1800" dirty="0" err="1"/>
              <a:t>function</a:t>
            </a:r>
            <a:r>
              <a:rPr lang="de-DE" sz="1800" dirty="0"/>
              <a:t> </a:t>
            </a:r>
            <a:r>
              <a:rPr lang="de-DE" sz="1800" dirty="0" err="1"/>
              <a:t>includes</a:t>
            </a:r>
            <a:r>
              <a:rPr lang="de-DE" sz="1800" dirty="0"/>
              <a:t> a(</a:t>
            </a:r>
            <a:r>
              <a:rPr lang="de-DE" sz="1800" dirty="0" err="1"/>
              <a:t>cwnd</a:t>
            </a:r>
            <a:r>
              <a:rPr lang="de-DE" sz="1800" dirty="0"/>
              <a:t>) </a:t>
            </a:r>
            <a:r>
              <a:rPr lang="de-DE" sz="1800" dirty="0" err="1"/>
              <a:t>and</a:t>
            </a:r>
            <a:r>
              <a:rPr lang="de-DE" sz="1800" dirty="0"/>
              <a:t> b(</a:t>
            </a:r>
            <a:r>
              <a:rPr lang="de-DE" sz="1800" dirty="0" err="1"/>
              <a:t>cwnd</a:t>
            </a:r>
            <a:r>
              <a:rPr lang="de-DE" sz="1800" dirty="0"/>
              <a:t>), also </a:t>
            </a:r>
            <a:r>
              <a:rPr lang="de-DE" sz="1800" dirty="0" err="1"/>
              <a:t>depend</a:t>
            </a:r>
            <a:r>
              <a:rPr lang="de-DE" sz="1800" dirty="0"/>
              <a:t> on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ratio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800" dirty="0" err="1"/>
              <a:t>less</a:t>
            </a:r>
            <a:r>
              <a:rPr lang="de-DE" sz="1800" dirty="0"/>
              <a:t> </a:t>
            </a:r>
            <a:r>
              <a:rPr lang="de-DE" sz="1800" dirty="0" err="1"/>
              <a:t>drastic</a:t>
            </a:r>
            <a:r>
              <a:rPr lang="de-DE" sz="1800" dirty="0"/>
              <a:t> in high </a:t>
            </a:r>
            <a:r>
              <a:rPr lang="de-DE" sz="1800" dirty="0" err="1"/>
              <a:t>bandwidth</a:t>
            </a:r>
            <a:r>
              <a:rPr lang="de-DE" sz="1800" dirty="0"/>
              <a:t> </a:t>
            </a:r>
            <a:r>
              <a:rPr lang="de-DE" sz="1800" dirty="0" err="1"/>
              <a:t>environments</a:t>
            </a:r>
            <a:r>
              <a:rPr lang="de-DE" sz="1800" dirty="0"/>
              <a:t> </a:t>
            </a:r>
            <a:r>
              <a:rPr lang="de-DE" sz="1800" dirty="0" err="1"/>
              <a:t>with</a:t>
            </a:r>
            <a:r>
              <a:rPr lang="de-DE" sz="1800" dirty="0"/>
              <a:t> </a:t>
            </a:r>
            <a:r>
              <a:rPr lang="de-DE" sz="1800" dirty="0" err="1"/>
              <a:t>little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b="1" i="1" dirty="0" err="1">
                <a:solidFill>
                  <a:srgbClr val="333399"/>
                </a:solidFill>
              </a:rPr>
              <a:t>only</a:t>
            </a:r>
            <a:endParaRPr lang="de-DE" sz="1800" b="1" i="1" dirty="0">
              <a:solidFill>
                <a:srgbClr val="333399"/>
              </a:solidFill>
            </a:endParaRPr>
          </a:p>
          <a:p>
            <a:pPr lvl="1">
              <a:lnSpc>
                <a:spcPct val="90000"/>
              </a:lnSpc>
            </a:pPr>
            <a:r>
              <a:rPr lang="de-DE" sz="1800" b="1" dirty="0" err="1">
                <a:solidFill>
                  <a:srgbClr val="FF3300"/>
                </a:solidFill>
              </a:rPr>
              <a:t>Significant</a:t>
            </a:r>
            <a:r>
              <a:rPr lang="de-DE" sz="1800" b="1" dirty="0">
                <a:solidFill>
                  <a:srgbClr val="FF3300"/>
                </a:solidFill>
              </a:rPr>
              <a:t> </a:t>
            </a:r>
            <a:r>
              <a:rPr lang="de-DE" sz="1800" b="1" dirty="0" err="1">
                <a:solidFill>
                  <a:srgbClr val="FF3300"/>
                </a:solidFill>
              </a:rPr>
              <a:t>step</a:t>
            </a:r>
            <a:r>
              <a:rPr lang="de-DE" sz="1800" b="1" dirty="0">
                <a:solidFill>
                  <a:srgbClr val="FF3300"/>
                </a:solidFill>
              </a:rPr>
              <a:t>!</a:t>
            </a:r>
          </a:p>
          <a:p>
            <a:pPr lvl="1">
              <a:lnSpc>
                <a:spcPct val="90000"/>
              </a:lnSpc>
            </a:pPr>
            <a:r>
              <a:rPr lang="de-DE" sz="1800" dirty="0" err="1"/>
              <a:t>Previously</a:t>
            </a:r>
            <a:r>
              <a:rPr lang="de-DE" sz="1800" dirty="0"/>
              <a:t>, </a:t>
            </a:r>
            <a:r>
              <a:rPr lang="de-DE" sz="1800" u="sng" dirty="0" err="1"/>
              <a:t>either</a:t>
            </a:r>
            <a:r>
              <a:rPr lang="de-DE" sz="1800" dirty="0"/>
              <a:t> TCP-</a:t>
            </a:r>
            <a:r>
              <a:rPr lang="de-DE" sz="1800" dirty="0" err="1"/>
              <a:t>friendly</a:t>
            </a:r>
            <a:r>
              <a:rPr lang="de-DE" sz="1800" dirty="0"/>
              <a:t> </a:t>
            </a:r>
            <a:r>
              <a:rPr lang="de-DE" sz="1800" u="sng" dirty="0" err="1"/>
              <a:t>or</a:t>
            </a:r>
            <a:r>
              <a:rPr lang="de-DE" sz="1800" dirty="0"/>
              <a:t> </a:t>
            </a:r>
            <a:r>
              <a:rPr lang="de-DE" sz="1800" dirty="0" err="1"/>
              <a:t>better</a:t>
            </a:r>
            <a:r>
              <a:rPr lang="de-DE" sz="1800" dirty="0"/>
              <a:t>-</a:t>
            </a:r>
            <a:r>
              <a:rPr lang="de-DE" sz="1800" dirty="0" err="1"/>
              <a:t>than</a:t>
            </a:r>
            <a:r>
              <a:rPr lang="de-DE" sz="1800" dirty="0"/>
              <a:t>-TCP;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combinations</a:t>
            </a:r>
            <a:r>
              <a:rPr lang="de-DE" sz="1800" dirty="0"/>
              <a:t>!</a:t>
            </a:r>
          </a:p>
          <a:p>
            <a:pPr lvl="1">
              <a:lnSpc>
                <a:spcPct val="90000"/>
              </a:lnSpc>
            </a:pPr>
            <a:endParaRPr lang="de-DE" sz="1800" dirty="0"/>
          </a:p>
          <a:p>
            <a:pPr>
              <a:lnSpc>
                <a:spcPct val="90000"/>
              </a:lnSpc>
            </a:pPr>
            <a:r>
              <a:rPr lang="de-DE" sz="2200" dirty="0">
                <a:solidFill>
                  <a:srgbClr val="0000FF"/>
                </a:solidFill>
              </a:rPr>
              <a:t>"TCP-friendly" is now a term of the past</a:t>
            </a:r>
          </a:p>
          <a:p>
            <a:pPr lvl="1">
              <a:lnSpc>
                <a:spcPct val="90000"/>
              </a:lnSpc>
            </a:pPr>
            <a:r>
              <a:rPr lang="de-DE" sz="1800" i="1" dirty="0"/>
              <a:t>"There is no point in being friendly to TCP, it will not return the favour".</a:t>
            </a:r>
            <a:br>
              <a:rPr lang="de-DE" sz="1800" dirty="0"/>
            </a:br>
            <a:r>
              <a:rPr lang="de-DE" sz="1800" dirty="0"/>
              <a:t>[Andrew McGregor]</a:t>
            </a:r>
          </a:p>
        </p:txBody>
      </p:sp>
    </p:spTree>
    <p:extLst>
      <p:ext uri="{BB962C8B-B14F-4D97-AF65-F5344CB8AC3E}">
        <p14:creationId xmlns:p14="http://schemas.microsoft.com/office/powerpoint/2010/main" val="27578315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Proposed solutions /3</a:t>
            </a:r>
            <a:endParaRPr lang="de-AT"/>
          </a:p>
        </p:txBody>
      </p:sp>
      <p:sp>
        <p:nvSpPr>
          <p:cNvPr id="1065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52600"/>
            <a:ext cx="8892480" cy="4800600"/>
          </a:xfrm>
        </p:spPr>
        <p:txBody>
          <a:bodyPr/>
          <a:lstStyle/>
          <a:p>
            <a:r>
              <a:rPr lang="de-DE" sz="2400" dirty="0">
                <a:solidFill>
                  <a:srgbClr val="0000FF"/>
                </a:solidFill>
              </a:rPr>
              <a:t>BIC, CUBIC</a:t>
            </a:r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BIC (Binary </a:t>
            </a:r>
            <a:r>
              <a:rPr lang="de-DE" sz="2000" dirty="0" err="1">
                <a:solidFill>
                  <a:srgbClr val="0000FF"/>
                </a:solidFill>
              </a:rPr>
              <a:t>InCrease</a:t>
            </a:r>
            <a:r>
              <a:rPr lang="de-DE" sz="2000" dirty="0">
                <a:solidFill>
                  <a:srgbClr val="0000FF"/>
                </a:solidFill>
              </a:rPr>
              <a:t> TCP) </a:t>
            </a:r>
            <a:r>
              <a:rPr lang="de-DE" sz="2000" dirty="0" err="1"/>
              <a:t>uses</a:t>
            </a:r>
            <a:r>
              <a:rPr lang="de-DE" sz="2000" dirty="0"/>
              <a:t> </a:t>
            </a:r>
            <a:r>
              <a:rPr lang="de-DE" sz="2000" dirty="0" err="1"/>
              <a:t>binary</a:t>
            </a:r>
            <a:r>
              <a:rPr lang="de-DE" sz="2000" dirty="0"/>
              <a:t> </a:t>
            </a:r>
            <a:r>
              <a:rPr lang="de-DE" sz="2000" dirty="0" err="1"/>
              <a:t>search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find </a:t>
            </a:r>
            <a:r>
              <a:rPr lang="de-DE" sz="2000" dirty="0" err="1"/>
              <a:t>the</a:t>
            </a:r>
            <a:r>
              <a:rPr lang="de-DE" sz="2000" dirty="0"/>
              <a:t> ideal </a:t>
            </a:r>
            <a:r>
              <a:rPr lang="de-DE" sz="2000" dirty="0" err="1"/>
              <a:t>window</a:t>
            </a:r>
            <a:r>
              <a:rPr lang="de-DE" sz="2000" dirty="0"/>
              <a:t> </a:t>
            </a:r>
            <a:r>
              <a:rPr lang="de-DE" sz="2000" dirty="0" err="1"/>
              <a:t>size</a:t>
            </a:r>
            <a:r>
              <a:rPr lang="de-DE" sz="2000" dirty="0"/>
              <a:t>:</a:t>
            </a:r>
          </a:p>
          <a:p>
            <a:pPr lvl="2"/>
            <a:r>
              <a:rPr lang="de-DE" sz="1800" dirty="0" err="1"/>
              <a:t>when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 err="1"/>
              <a:t>occurs</a:t>
            </a:r>
            <a:r>
              <a:rPr lang="de-DE" sz="1800" dirty="0"/>
              <a:t>, </a:t>
            </a:r>
            <a:r>
              <a:rPr lang="de-DE" sz="1800" dirty="0" err="1"/>
              <a:t>current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</a:t>
            </a:r>
            <a:r>
              <a:rPr lang="de-DE" sz="1800" dirty="0" err="1"/>
              <a:t>max</a:t>
            </a:r>
            <a:r>
              <a:rPr lang="de-DE" sz="1800" dirty="0"/>
              <a:t>, </a:t>
            </a:r>
            <a:r>
              <a:rPr lang="de-DE" sz="1800" dirty="0" err="1"/>
              <a:t>new</a:t>
            </a:r>
            <a:r>
              <a:rPr lang="de-DE" sz="1800" dirty="0"/>
              <a:t> </a:t>
            </a:r>
            <a:r>
              <a:rPr lang="de-DE" sz="1800" dirty="0" err="1"/>
              <a:t>window</a:t>
            </a:r>
            <a:r>
              <a:rPr lang="de-DE" sz="1800" dirty="0"/>
              <a:t> = min</a:t>
            </a:r>
          </a:p>
          <a:p>
            <a:pPr lvl="2"/>
            <a:r>
              <a:rPr lang="de-DE" sz="1800" dirty="0"/>
              <a:t>check </a:t>
            </a:r>
            <a:r>
              <a:rPr lang="de-DE" sz="1800" dirty="0" err="1"/>
              <a:t>midpoint</a:t>
            </a:r>
            <a:r>
              <a:rPr lang="de-DE" sz="1800" dirty="0"/>
              <a:t>;</a:t>
            </a:r>
          </a:p>
          <a:p>
            <a:pPr lvl="2"/>
            <a:r>
              <a:rPr lang="de-DE" sz="1800" dirty="0" err="1"/>
              <a:t>if</a:t>
            </a:r>
            <a:r>
              <a:rPr lang="de-DE" sz="1800" dirty="0"/>
              <a:t> </a:t>
            </a:r>
            <a:r>
              <a:rPr lang="de-DE" sz="1800" dirty="0" err="1"/>
              <a:t>no</a:t>
            </a:r>
            <a:r>
              <a:rPr lang="de-DE" sz="1800" dirty="0"/>
              <a:t> </a:t>
            </a:r>
            <a:r>
              <a:rPr lang="de-DE" sz="1800" dirty="0" err="1"/>
              <a:t>loss</a:t>
            </a:r>
            <a:r>
              <a:rPr lang="de-DE" sz="1800" dirty="0"/>
              <a:t> </a:t>
            </a:r>
            <a:r>
              <a:rPr lang="de-DE" sz="1800" dirty="0">
                <a:sym typeface="Symbol" charset="0"/>
              </a:rPr>
              <a:t>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min, </a:t>
            </a:r>
            <a:r>
              <a:rPr lang="de-DE" sz="1800" dirty="0" err="1">
                <a:sym typeface="Symbol" charset="0"/>
              </a:rPr>
              <a:t>increase</a:t>
            </a:r>
            <a:r>
              <a:rPr lang="de-DE" sz="1800" dirty="0">
                <a:sym typeface="Symbol" charset="0"/>
              </a:rPr>
              <a:t>; </a:t>
            </a:r>
            <a:r>
              <a:rPr lang="de-DE" sz="1800" dirty="0" err="1">
                <a:sym typeface="Symbol" charset="0"/>
              </a:rPr>
              <a:t>else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window</a:t>
            </a:r>
            <a:r>
              <a:rPr lang="de-DE" sz="1800" dirty="0">
                <a:sym typeface="Symbol" charset="0"/>
              </a:rPr>
              <a:t> = </a:t>
            </a:r>
            <a:r>
              <a:rPr lang="de-DE" sz="1800" dirty="0" err="1">
                <a:sym typeface="Symbol" charset="0"/>
              </a:rPr>
              <a:t>new</a:t>
            </a:r>
            <a:r>
              <a:rPr lang="de-DE" sz="1800" dirty="0">
                <a:sym typeface="Symbol" charset="0"/>
              </a:rPr>
              <a:t> </a:t>
            </a:r>
            <a:r>
              <a:rPr lang="de-DE" sz="1800" dirty="0" err="1">
                <a:sym typeface="Symbol" charset="0"/>
              </a:rPr>
              <a:t>max</a:t>
            </a:r>
            <a:endParaRPr lang="de-DE" sz="1800" dirty="0"/>
          </a:p>
          <a:p>
            <a:pPr lvl="1"/>
            <a:r>
              <a:rPr lang="de-DE" sz="2000" dirty="0">
                <a:solidFill>
                  <a:srgbClr val="0000FF"/>
                </a:solidFill>
              </a:rPr>
              <a:t>CUBIC</a:t>
            </a:r>
            <a:r>
              <a:rPr lang="de-DE" sz="2000" dirty="0">
                <a:solidFill>
                  <a:srgbClr val="0070C0"/>
                </a:solidFill>
              </a:rPr>
              <a:t> </a:t>
            </a:r>
            <a:r>
              <a:rPr lang="de-DE" sz="2000" dirty="0"/>
              <a:t>= BIC++ </a:t>
            </a:r>
            <a:r>
              <a:rPr lang="de-DE" sz="2000" dirty="0" err="1"/>
              <a:t>using</a:t>
            </a:r>
            <a:r>
              <a:rPr lang="de-DE" sz="2000" dirty="0"/>
              <a:t> </a:t>
            </a:r>
            <a:r>
              <a:rPr lang="de-DE" sz="2000" b="1" dirty="0" err="1"/>
              <a:t>cubic</a:t>
            </a:r>
            <a:r>
              <a:rPr lang="de-DE" sz="2000" b="1" dirty="0"/>
              <a:t> </a:t>
            </a:r>
            <a:r>
              <a:rPr lang="de-DE" sz="2000" b="1" dirty="0" err="1"/>
              <a:t>function</a:t>
            </a:r>
            <a:endParaRPr lang="de-DE" sz="2000" b="1" dirty="0"/>
          </a:p>
          <a:p>
            <a:pPr lvl="1"/>
            <a:endParaRPr lang="de-DE" sz="2000" dirty="0"/>
          </a:p>
          <a:p>
            <a:pPr>
              <a:lnSpc>
                <a:spcPct val="90000"/>
              </a:lnSpc>
            </a:pPr>
            <a:r>
              <a:rPr lang="de-DE" sz="2400" dirty="0"/>
              <a:t>After </a:t>
            </a:r>
            <a:r>
              <a:rPr lang="de-DE" sz="2400" dirty="0" err="1"/>
              <a:t>major</a:t>
            </a:r>
            <a:r>
              <a:rPr lang="de-DE" sz="2400" dirty="0"/>
              <a:t> press </a:t>
            </a:r>
            <a:r>
              <a:rPr lang="de-DE" sz="2400" dirty="0" err="1"/>
              <a:t>release</a:t>
            </a:r>
            <a:r>
              <a:rPr lang="de-DE" sz="2400" dirty="0"/>
              <a:t> (</a:t>
            </a:r>
            <a:r>
              <a:rPr lang="de-DE" sz="2400" dirty="0" err="1"/>
              <a:t>Slashdot</a:t>
            </a:r>
            <a:r>
              <a:rPr lang="de-DE" sz="2400" dirty="0"/>
              <a:t>: </a:t>
            </a:r>
            <a:r>
              <a:rPr lang="ja-JP" altLang="de-DE" sz="2400" dirty="0"/>
              <a:t>“</a:t>
            </a:r>
            <a:r>
              <a:rPr lang="de-DE" sz="2400" dirty="0"/>
              <a:t>BIC-TCP 6000 </a:t>
            </a:r>
            <a:r>
              <a:rPr lang="de-DE" sz="2400" dirty="0" err="1"/>
              <a:t>times</a:t>
            </a:r>
            <a:r>
              <a:rPr lang="de-DE" sz="2400" dirty="0"/>
              <a:t> quicker </a:t>
            </a:r>
            <a:r>
              <a:rPr lang="de-DE" sz="2400" dirty="0" err="1"/>
              <a:t>than</a:t>
            </a:r>
            <a:r>
              <a:rPr lang="de-DE" sz="2400" dirty="0"/>
              <a:t> DSL</a:t>
            </a:r>
            <a:r>
              <a:rPr lang="ja-JP" altLang="de-DE" sz="2400" dirty="0"/>
              <a:t>“</a:t>
            </a:r>
            <a:r>
              <a:rPr lang="de-DE" sz="2400" dirty="0"/>
              <a:t>), </a:t>
            </a:r>
            <a:r>
              <a:rPr lang="de-DE" sz="2400" dirty="0">
                <a:solidFill>
                  <a:srgbClr val="0000FF"/>
                </a:solidFill>
              </a:rPr>
              <a:t>BIC </a:t>
            </a:r>
            <a:r>
              <a:rPr lang="de-DE" sz="2400" dirty="0" err="1">
                <a:solidFill>
                  <a:srgbClr val="0000FF"/>
                </a:solidFill>
              </a:rPr>
              <a:t>became</a:t>
            </a:r>
            <a:r>
              <a:rPr lang="de-DE" sz="2400" dirty="0">
                <a:solidFill>
                  <a:srgbClr val="0000FF"/>
                </a:solidFill>
              </a:rPr>
              <a:t> the </a:t>
            </a:r>
            <a:r>
              <a:rPr lang="de-DE" sz="2400" dirty="0" err="1">
                <a:solidFill>
                  <a:srgbClr val="0000FF"/>
                </a:solidFill>
              </a:rPr>
              <a:t>default</a:t>
            </a:r>
            <a:r>
              <a:rPr lang="de-DE" sz="2400" dirty="0">
                <a:solidFill>
                  <a:srgbClr val="0000FF"/>
                </a:solidFill>
              </a:rPr>
              <a:t> TCP CC. in Linux in mid-2004!</a:t>
            </a:r>
          </a:p>
          <a:p>
            <a:pPr lvl="1">
              <a:lnSpc>
                <a:spcPct val="90000"/>
              </a:lnSpc>
            </a:pPr>
            <a:r>
              <a:rPr lang="de-DE" sz="2000" dirty="0">
                <a:solidFill>
                  <a:srgbClr val="0000FF"/>
                </a:solidFill>
              </a:rPr>
              <a:t>Major change to the CC. landscape</a:t>
            </a:r>
          </a:p>
          <a:p>
            <a:pPr lvl="1">
              <a:lnSpc>
                <a:spcPct val="90000"/>
              </a:lnSpc>
            </a:pPr>
            <a:r>
              <a:rPr lang="de-DE" sz="2000" dirty="0" err="1">
                <a:solidFill>
                  <a:srgbClr val="0000FF"/>
                </a:solidFill>
              </a:rPr>
              <a:t>Soon after, replaced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dirty="0" err="1">
                <a:solidFill>
                  <a:srgbClr val="0000FF"/>
                </a:solidFill>
              </a:rPr>
              <a:t>with</a:t>
            </a:r>
            <a:r>
              <a:rPr lang="de-DE" sz="2000" dirty="0">
                <a:solidFill>
                  <a:srgbClr val="0000FF"/>
                </a:solidFill>
              </a:rPr>
              <a:t> </a:t>
            </a:r>
            <a:r>
              <a:rPr lang="de-DE" sz="2000" b="1" dirty="0">
                <a:solidFill>
                  <a:srgbClr val="0000FF"/>
                </a:solidFill>
              </a:rPr>
              <a:t>CUBIC</a:t>
            </a:r>
          </a:p>
        </p:txBody>
      </p:sp>
    </p:spTree>
    <p:extLst>
      <p:ext uri="{BB962C8B-B14F-4D97-AF65-F5344CB8AC3E}">
        <p14:creationId xmlns:p14="http://schemas.microsoft.com/office/powerpoint/2010/main" val="1931520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5758"/>
            <a:ext cx="7092280" cy="30920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581128"/>
            <a:ext cx="7937500" cy="2095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 bwMode="auto">
          <a:xfrm>
            <a:off x="1403648" y="4149080"/>
            <a:ext cx="1080120" cy="288032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357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20FBC-8C9A-6E42-9B4F-F1C5D343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TCP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Satellite,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PEPs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48A92-31AD-FA4F-930D-BB7B259D7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628800"/>
            <a:ext cx="8496944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1800" dirty="0" err="1"/>
              <a:t>Satellites</a:t>
            </a:r>
            <a:r>
              <a:rPr lang="de-DE" sz="1800" dirty="0"/>
              <a:t> </a:t>
            </a:r>
            <a:r>
              <a:rPr lang="de-DE" sz="1800" dirty="0" err="1"/>
              <a:t>combine</a:t>
            </a:r>
            <a:r>
              <a:rPr lang="de-DE" sz="1800" dirty="0"/>
              <a:t> </a:t>
            </a:r>
            <a:r>
              <a:rPr lang="de-DE" sz="1800" dirty="0" err="1"/>
              <a:t>several</a:t>
            </a:r>
            <a:r>
              <a:rPr lang="de-DE" sz="1800" dirty="0"/>
              <a:t> </a:t>
            </a:r>
            <a:r>
              <a:rPr lang="de-DE" sz="1800" dirty="0" err="1"/>
              <a:t>problems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Long </a:t>
            </a:r>
            <a:r>
              <a:rPr lang="de-DE" sz="1600" dirty="0" err="1"/>
              <a:t>delay + </a:t>
            </a:r>
            <a:r>
              <a:rPr lang="de-DE" sz="1600" dirty="0"/>
              <a:t>high </a:t>
            </a:r>
            <a:r>
              <a:rPr lang="de-DE" sz="1600" dirty="0" err="1"/>
              <a:t>capacity  (= large BDP)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Wireless (but </a:t>
            </a:r>
            <a:r>
              <a:rPr lang="de-DE" sz="1600" dirty="0" err="1"/>
              <a:t>usually</a:t>
            </a:r>
            <a:r>
              <a:rPr lang="de-DE" sz="1600" dirty="0"/>
              <a:t> not </a:t>
            </a:r>
            <a:r>
              <a:rPr lang="de-DE" sz="1600" dirty="0" err="1"/>
              <a:t>noisy</a:t>
            </a:r>
            <a:r>
              <a:rPr lang="de-DE" sz="1600" dirty="0"/>
              <a:t> (</a:t>
            </a:r>
            <a:r>
              <a:rPr lang="de-DE" sz="1600" dirty="0" err="1"/>
              <a:t>for</a:t>
            </a:r>
            <a:r>
              <a:rPr lang="de-DE" sz="1600" dirty="0"/>
              <a:t> TCP) </a:t>
            </a:r>
            <a:r>
              <a:rPr lang="de-DE" sz="1600" dirty="0" err="1"/>
              <a:t>because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link </a:t>
            </a:r>
            <a:r>
              <a:rPr lang="de-DE" sz="1600" dirty="0" err="1"/>
              <a:t>layer</a:t>
            </a:r>
            <a:r>
              <a:rPr lang="de-DE" sz="1600" dirty="0"/>
              <a:t> FEC)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Can </a:t>
            </a:r>
            <a:r>
              <a:rPr lang="de-DE" sz="1600" dirty="0" err="1"/>
              <a:t>be</a:t>
            </a:r>
            <a:r>
              <a:rPr lang="de-DE" sz="1600" dirty="0"/>
              <a:t> </a:t>
            </a:r>
            <a:r>
              <a:rPr lang="de-DE" sz="1600" dirty="0" err="1"/>
              <a:t>asymmetric</a:t>
            </a:r>
            <a:r>
              <a:rPr lang="de-DE" sz="1600" dirty="0"/>
              <a:t> (e.g. </a:t>
            </a:r>
            <a:r>
              <a:rPr lang="de-DE" sz="1600" dirty="0" err="1"/>
              <a:t>direct</a:t>
            </a:r>
            <a:r>
              <a:rPr lang="de-DE" sz="1600" dirty="0"/>
              <a:t> </a:t>
            </a:r>
            <a:r>
              <a:rPr lang="de-DE" sz="1600" dirty="0" err="1"/>
              <a:t>satellite</a:t>
            </a:r>
            <a:r>
              <a:rPr lang="de-DE" sz="1600" dirty="0"/>
              <a:t> </a:t>
            </a:r>
            <a:r>
              <a:rPr lang="de-DE" sz="1600" dirty="0" err="1"/>
              <a:t>downlink</a:t>
            </a:r>
            <a:r>
              <a:rPr lang="de-DE" sz="1600" dirty="0"/>
              <a:t>, 56k </a:t>
            </a:r>
            <a:r>
              <a:rPr lang="de-DE" sz="1600" dirty="0" err="1"/>
              <a:t>modem</a:t>
            </a:r>
            <a:r>
              <a:rPr lang="de-DE" sz="1600" dirty="0"/>
              <a:t> </a:t>
            </a:r>
            <a:r>
              <a:rPr lang="de-DE" sz="1600" dirty="0" err="1"/>
              <a:t>uplink</a:t>
            </a:r>
            <a:r>
              <a:rPr lang="de-DE" sz="1600" dirty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de-DE" sz="1100" dirty="0"/>
          </a:p>
          <a:p>
            <a:pPr>
              <a:lnSpc>
                <a:spcPct val="90000"/>
              </a:lnSpc>
            </a:pPr>
            <a:r>
              <a:rPr lang="de-DE" sz="1800" dirty="0"/>
              <a:t>Thus, TCP </a:t>
            </a:r>
            <a:r>
              <a:rPr lang="de-DE" sz="1800" dirty="0" err="1"/>
              <a:t>needs</a:t>
            </a:r>
            <a:r>
              <a:rPr lang="de-DE" sz="1800" dirty="0"/>
              <a:t> </a:t>
            </a:r>
            <a:r>
              <a:rPr lang="de-DE" sz="1800" dirty="0" err="1"/>
              <a:t>help</a:t>
            </a:r>
            <a:r>
              <a:rPr lang="de-DE" sz="1800" dirty="0"/>
              <a:t> </a:t>
            </a:r>
            <a:r>
              <a:rPr lang="de-DE" sz="1800" dirty="0" err="1"/>
              <a:t>over</a:t>
            </a:r>
            <a:r>
              <a:rPr lang="de-DE" sz="1800" dirty="0"/>
              <a:t> </a:t>
            </a:r>
            <a:r>
              <a:rPr lang="de-DE" sz="1800" dirty="0" err="1"/>
              <a:t>satellite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Transparent </a:t>
            </a:r>
            <a:r>
              <a:rPr lang="de-DE" sz="1600" dirty="0" err="1"/>
              <a:t>improvements</a:t>
            </a:r>
            <a:r>
              <a:rPr lang="de-DE" sz="1600" dirty="0"/>
              <a:t> ("</a:t>
            </a:r>
            <a:r>
              <a:rPr lang="de-DE" sz="1600" dirty="0">
                <a:solidFill>
                  <a:schemeClr val="tx2"/>
                </a:solidFill>
              </a:rPr>
              <a:t>Performance </a:t>
            </a:r>
            <a:r>
              <a:rPr lang="de-DE" sz="1600" dirty="0" err="1">
                <a:solidFill>
                  <a:schemeClr val="tx2"/>
                </a:solidFill>
              </a:rPr>
              <a:t>Enhancing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Proxies</a:t>
            </a:r>
            <a:r>
              <a:rPr lang="de-DE" sz="1600" dirty="0"/>
              <a:t>") </a:t>
            </a:r>
            <a:r>
              <a:rPr lang="de-DE" sz="1600" dirty="0" err="1"/>
              <a:t>common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 err="1"/>
              <a:t>Figure</a:t>
            </a:r>
            <a:r>
              <a:rPr lang="de-DE" sz="1600" dirty="0"/>
              <a:t>: </a:t>
            </a:r>
            <a:r>
              <a:rPr lang="de-DE" sz="1600" dirty="0" err="1">
                <a:solidFill>
                  <a:srgbClr val="0000FF"/>
                </a:solidFill>
              </a:rPr>
              <a:t>split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>
                <a:solidFill>
                  <a:srgbClr val="0000FF"/>
                </a:solidFill>
              </a:rPr>
              <a:t>connection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 err="1"/>
              <a:t>approach</a:t>
            </a:r>
            <a:r>
              <a:rPr lang="de-DE" sz="1600" dirty="0"/>
              <a:t>: 2a / 2b </a:t>
            </a:r>
            <a:r>
              <a:rPr lang="de-DE" sz="1600" dirty="0" err="1"/>
              <a:t>instead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control</a:t>
            </a:r>
            <a:r>
              <a:rPr lang="de-DE" sz="1600" dirty="0"/>
              <a:t> </a:t>
            </a:r>
            <a:r>
              <a:rPr lang="de-DE" sz="1600" dirty="0" err="1"/>
              <a:t>loop</a:t>
            </a:r>
            <a:r>
              <a:rPr lang="de-DE" sz="1600" dirty="0"/>
              <a:t> 1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Many</a:t>
            </a:r>
            <a:r>
              <a:rPr lang="de-DE" sz="1600" dirty="0"/>
              <a:t> </a:t>
            </a:r>
            <a:r>
              <a:rPr lang="de-DE" sz="1600" dirty="0" err="1"/>
              <a:t>possibilities</a:t>
            </a:r>
            <a:r>
              <a:rPr lang="de-DE" sz="1600" dirty="0"/>
              <a:t> - e.g. </a:t>
            </a:r>
            <a:r>
              <a:rPr lang="de-DE" sz="1600" dirty="0">
                <a:solidFill>
                  <a:srgbClr val="0000FF"/>
                </a:solidFill>
              </a:rPr>
              <a:t>Snoop TCP</a:t>
            </a:r>
            <a:r>
              <a:rPr lang="de-DE" sz="1600" dirty="0"/>
              <a:t>: monitor + </a:t>
            </a:r>
            <a:r>
              <a:rPr lang="de-DE" sz="1600" dirty="0" err="1"/>
              <a:t>buffer</a:t>
            </a:r>
            <a:r>
              <a:rPr lang="de-DE" sz="1600" dirty="0"/>
              <a:t>; in </a:t>
            </a:r>
            <a:r>
              <a:rPr lang="de-DE" sz="1600" dirty="0" err="1"/>
              <a:t>case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loss</a:t>
            </a:r>
            <a:r>
              <a:rPr lang="de-DE" sz="1600" dirty="0"/>
              <a:t>, </a:t>
            </a:r>
            <a:r>
              <a:rPr lang="de-DE" sz="1600" dirty="0" err="1"/>
              <a:t>suppress</a:t>
            </a:r>
            <a:r>
              <a:rPr lang="de-DE" sz="1600" dirty="0"/>
              <a:t> </a:t>
            </a:r>
            <a:r>
              <a:rPr lang="de-DE" sz="1600" dirty="0" err="1"/>
              <a:t>DupACKs</a:t>
            </a:r>
            <a:r>
              <a:rPr lang="de-DE" sz="1600" dirty="0"/>
              <a:t> and </a:t>
            </a:r>
            <a:r>
              <a:rPr lang="de-DE" sz="1600" dirty="0" err="1"/>
              <a:t>retransmit</a:t>
            </a:r>
            <a:r>
              <a:rPr lang="de-DE" sz="1600" dirty="0"/>
              <a:t> </a:t>
            </a:r>
            <a:r>
              <a:rPr lang="de-DE" sz="1600" dirty="0" err="1"/>
              <a:t>from</a:t>
            </a:r>
            <a:r>
              <a:rPr lang="de-DE" sz="1600" dirty="0"/>
              <a:t> </a:t>
            </a:r>
            <a:r>
              <a:rPr lang="de-DE" sz="1600" dirty="0" err="1"/>
              <a:t>local</a:t>
            </a:r>
            <a:r>
              <a:rPr lang="de-DE" sz="1600" dirty="0"/>
              <a:t> </a:t>
            </a:r>
            <a:r>
              <a:rPr lang="de-DE" sz="1600" dirty="0" err="1"/>
              <a:t>buffer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But: </a:t>
            </a:r>
            <a:r>
              <a:rPr lang="de-DE" sz="1600" dirty="0" err="1"/>
              <a:t>today</a:t>
            </a:r>
            <a:r>
              <a:rPr lang="de-DE" sz="1600" dirty="0"/>
              <a:t>, </a:t>
            </a:r>
            <a:r>
              <a:rPr lang="de-DE" sz="1600" dirty="0" err="1"/>
              <a:t>this</a:t>
            </a:r>
            <a:r>
              <a:rPr lang="de-DE" sz="1600" dirty="0"/>
              <a:t> </a:t>
            </a:r>
            <a:r>
              <a:rPr lang="de-DE" sz="1600" dirty="0" err="1"/>
              <a:t>only</a:t>
            </a:r>
            <a:r>
              <a:rPr lang="de-DE" sz="1600" dirty="0"/>
              <a:t> </a:t>
            </a:r>
            <a:r>
              <a:rPr lang="de-DE" sz="1600" dirty="0" err="1"/>
              <a:t>works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00FF"/>
                </a:solidFill>
              </a:rPr>
              <a:t>TCP</a:t>
            </a:r>
            <a:r>
              <a:rPr lang="de-DE" sz="1600" dirty="0"/>
              <a:t> (e.g., not </a:t>
            </a:r>
            <a:r>
              <a:rPr lang="de-DE" sz="1600" dirty="0" err="1"/>
              <a:t>the</a:t>
            </a:r>
            <a:r>
              <a:rPr lang="de-DE" sz="1600" dirty="0"/>
              <a:t> all-</a:t>
            </a:r>
            <a:r>
              <a:rPr lang="de-DE" sz="1600" dirty="0" err="1"/>
              <a:t>encrypted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00FF"/>
                </a:solidFill>
              </a:rPr>
              <a:t>QUIC</a:t>
            </a:r>
            <a:r>
              <a:rPr lang="de-DE" sz="1600" dirty="0"/>
              <a:t> </a:t>
            </a:r>
            <a:r>
              <a:rPr lang="de-DE" sz="1600" dirty="0" err="1"/>
              <a:t>protocol</a:t>
            </a:r>
            <a:r>
              <a:rPr lang="de-DE" sz="1600" dirty="0"/>
              <a:t>)</a:t>
            </a:r>
            <a:endParaRPr lang="de-AT" sz="1600" dirty="0"/>
          </a:p>
          <a:p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9949A2C-A7EC-C34B-85B7-0BFBE091B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093" y="4653136"/>
            <a:ext cx="6611815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28391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2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992" y="2132856"/>
            <a:ext cx="4956644" cy="4008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0C0C0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7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Pacing</a:t>
            </a:r>
            <a:r>
              <a:rPr lang="de-DE" dirty="0"/>
              <a:t>: </a:t>
            </a:r>
            <a:r>
              <a:rPr lang="de-DE" dirty="0" err="1"/>
              <a:t>increasingly</a:t>
            </a:r>
            <a:r>
              <a:rPr lang="de-DE" dirty="0"/>
              <a:t> </a:t>
            </a:r>
            <a:r>
              <a:rPr lang="de-DE" dirty="0" err="1"/>
              <a:t>common</a:t>
            </a:r>
            <a:endParaRPr lang="de-AT" dirty="0"/>
          </a:p>
        </p:txBody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3960440" cy="5157192"/>
          </a:xfrm>
        </p:spPr>
        <p:txBody>
          <a:bodyPr/>
          <a:lstStyle/>
          <a:p>
            <a:r>
              <a:rPr lang="de-DE" sz="2000" dirty="0"/>
              <a:t>"</a:t>
            </a:r>
            <a:r>
              <a:rPr lang="de-DE" sz="2000" dirty="0" err="1"/>
              <a:t>Micro</a:t>
            </a:r>
            <a:r>
              <a:rPr lang="de-DE" sz="2000" dirty="0"/>
              <a:t> </a:t>
            </a:r>
            <a:r>
              <a:rPr lang="de-DE" sz="2000" dirty="0" err="1"/>
              <a:t>burstiness</a:t>
            </a:r>
            <a:r>
              <a:rPr lang="de-DE" sz="2000" dirty="0"/>
              <a:t>"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lead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delay + packet </a:t>
            </a:r>
            <a:r>
              <a:rPr lang="de-DE" sz="2000" dirty="0" err="1"/>
              <a:t>drops</a:t>
            </a:r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Generally, packet </a:t>
            </a:r>
            <a:r>
              <a:rPr lang="de-DE" sz="2000" dirty="0" err="1"/>
              <a:t>gap</a:t>
            </a:r>
            <a:r>
              <a:rPr lang="de-DE" sz="2000" dirty="0"/>
              <a:t> </a:t>
            </a:r>
            <a:r>
              <a:rPr lang="de-DE" sz="2000" dirty="0" err="1"/>
              <a:t>dictated</a:t>
            </a:r>
            <a:r>
              <a:rPr lang="de-DE" sz="2000" dirty="0"/>
              <a:t> </a:t>
            </a:r>
            <a:r>
              <a:rPr lang="de-DE" sz="2000" dirty="0" err="1"/>
              <a:t>by</a:t>
            </a:r>
            <a:r>
              <a:rPr lang="de-DE" sz="2000" dirty="0"/>
              <a:t> </a:t>
            </a:r>
            <a:r>
              <a:rPr lang="de-DE" sz="2000" dirty="0" err="1"/>
              <a:t>bottleneck</a:t>
            </a:r>
            <a:r>
              <a:rPr lang="de-DE" sz="2000" dirty="0"/>
              <a:t> link; but </a:t>
            </a:r>
            <a:r>
              <a:rPr lang="de-DE" sz="2000" dirty="0" err="1"/>
              <a:t>incoming</a:t>
            </a:r>
            <a:r>
              <a:rPr lang="de-DE" sz="2000" dirty="0"/>
              <a:t> 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be</a:t>
            </a:r>
            <a:r>
              <a:rPr lang="de-DE" sz="2000" dirty="0"/>
              <a:t> </a:t>
            </a:r>
            <a:r>
              <a:rPr lang="de-DE" sz="2000" dirty="0" err="1"/>
              <a:t>bursty</a:t>
            </a:r>
            <a:r>
              <a:rPr lang="de-DE" sz="2000" dirty="0"/>
              <a:t> (e.g. </a:t>
            </a:r>
            <a:r>
              <a:rPr lang="de-DE" sz="2000" dirty="0" err="1"/>
              <a:t>from</a:t>
            </a:r>
            <a:r>
              <a:rPr lang="de-DE" sz="2000" dirty="0"/>
              <a:t> </a:t>
            </a:r>
            <a:r>
              <a:rPr lang="de-DE" sz="2000" dirty="0" err="1"/>
              <a:t>slow</a:t>
            </a:r>
            <a:r>
              <a:rPr lang="de-DE" sz="2000" dirty="0"/>
              <a:t> </a:t>
            </a:r>
            <a:r>
              <a:rPr lang="de-DE" sz="2000" dirty="0" err="1"/>
              <a:t>start</a:t>
            </a:r>
            <a:r>
              <a:rPr lang="de-DE" sz="2000" dirty="0"/>
              <a:t>)</a:t>
            </a:r>
          </a:p>
          <a:p>
            <a:endParaRPr lang="de-DE" sz="2000" dirty="0"/>
          </a:p>
          <a:p>
            <a:r>
              <a:rPr lang="de-DE" sz="2000" dirty="0" err="1"/>
              <a:t>Pacing</a:t>
            </a:r>
            <a:r>
              <a:rPr lang="de-DE" sz="2000" dirty="0"/>
              <a:t> </a:t>
            </a:r>
            <a:r>
              <a:rPr lang="de-DE" sz="2000" dirty="0" err="1"/>
              <a:t>is</a:t>
            </a:r>
            <a:r>
              <a:rPr lang="de-DE" sz="2000" dirty="0"/>
              <a:t> </a:t>
            </a:r>
            <a:r>
              <a:rPr lang="de-DE" sz="2000" dirty="0" err="1"/>
              <a:t>hard</a:t>
            </a:r>
            <a:r>
              <a:rPr lang="de-DE" sz="2000" dirty="0"/>
              <a:t> at high </a:t>
            </a:r>
            <a:r>
              <a:rPr lang="de-DE" sz="2000" dirty="0" err="1"/>
              <a:t>speeds</a:t>
            </a:r>
            <a:r>
              <a:rPr lang="de-DE" sz="2000" dirty="0"/>
              <a:t> (</a:t>
            </a:r>
            <a:r>
              <a:rPr lang="de-DE" sz="2000" dirty="0" err="1"/>
              <a:t>clock</a:t>
            </a:r>
            <a:r>
              <a:rPr lang="de-DE" sz="2000" dirty="0"/>
              <a:t> </a:t>
            </a:r>
            <a:r>
              <a:rPr lang="de-DE" sz="2000" dirty="0" err="1"/>
              <a:t>granularity</a:t>
            </a:r>
            <a:r>
              <a:rPr lang="de-DE" sz="2000" dirty="0"/>
              <a:t>)</a:t>
            </a:r>
          </a:p>
          <a:p>
            <a:pPr lvl="1"/>
            <a:r>
              <a:rPr lang="de-DE" sz="1800" dirty="0"/>
              <a:t>But getting more feasible; increasingly </a:t>
            </a:r>
            <a:r>
              <a:rPr lang="de-DE" sz="1800" dirty="0" err="1"/>
              <a:t>popular</a:t>
            </a:r>
            <a:r>
              <a:rPr lang="de-DE" sz="1800" dirty="0"/>
              <a:t>!</a:t>
            </a:r>
          </a:p>
          <a:p>
            <a:pPr lvl="1"/>
            <a:r>
              <a:rPr lang="de-DE" sz="1800" dirty="0"/>
              <a:t>Common </a:t>
            </a:r>
            <a:r>
              <a:rPr lang="de-DE" sz="1800" dirty="0" err="1"/>
              <a:t>solution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to</a:t>
            </a:r>
            <a:r>
              <a:rPr lang="de-DE" sz="1800" dirty="0"/>
              <a:t> </a:t>
            </a:r>
            <a:r>
              <a:rPr lang="de-DE" sz="1800" dirty="0" err="1"/>
              <a:t>allow</a:t>
            </a:r>
            <a:r>
              <a:rPr lang="de-DE" sz="1800" dirty="0"/>
              <a:t> </a:t>
            </a:r>
            <a:r>
              <a:rPr lang="de-DE" sz="1800" dirty="0" err="1"/>
              <a:t>very</a:t>
            </a:r>
            <a:r>
              <a:rPr lang="de-DE" sz="1800" dirty="0"/>
              <a:t> </a:t>
            </a:r>
            <a:r>
              <a:rPr lang="de-DE" sz="1800" dirty="0" err="1"/>
              <a:t>small</a:t>
            </a:r>
            <a:r>
              <a:rPr lang="de-DE" sz="1800" dirty="0"/>
              <a:t> </a:t>
            </a:r>
            <a:r>
              <a:rPr lang="de-DE" sz="1800" dirty="0" err="1"/>
              <a:t>bursts</a:t>
            </a:r>
            <a:r>
              <a:rPr lang="de-DE" sz="1800" dirty="0"/>
              <a:t> (e.g. 3-4 </a:t>
            </a:r>
            <a:r>
              <a:rPr lang="de-DE" sz="1800" dirty="0" err="1"/>
              <a:t>packets</a:t>
            </a:r>
            <a:r>
              <a:rPr lang="de-DE" sz="1800" dirty="0"/>
              <a:t>)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085612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de-DE" dirty="0"/>
              <a:t>Congestion control reality check</a:t>
            </a:r>
            <a:br>
              <a:rPr lang="de-DE" dirty="0"/>
            </a:br>
            <a:r>
              <a:rPr lang="de-DE" sz="2400" i="1" dirty="0"/>
              <a:t>(note: no guarantee for correctness of this slide!)</a:t>
            </a:r>
          </a:p>
        </p:txBody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5980" y="1700808"/>
            <a:ext cx="8646500" cy="50405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Linux: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>
                <a:solidFill>
                  <a:srgbClr val="00B050"/>
                </a:solidFill>
              </a:rPr>
              <a:t> </a:t>
            </a:r>
            <a:r>
              <a:rPr lang="de-DE" sz="1800" dirty="0"/>
              <a:t>(</a:t>
            </a:r>
            <a:r>
              <a:rPr lang="de-DE" sz="1800" dirty="0" err="1"/>
              <a:t>default</a:t>
            </a:r>
            <a:r>
              <a:rPr lang="de-DE" sz="1800" dirty="0"/>
              <a:t>, </a:t>
            </a:r>
            <a:r>
              <a:rPr lang="de-DE" sz="1800" dirty="0" err="1"/>
              <a:t>many</a:t>
            </a:r>
            <a:r>
              <a:rPr lang="de-DE" sz="1800" dirty="0"/>
              <a:t> </a:t>
            </a:r>
            <a:r>
              <a:rPr lang="de-DE" sz="1800" dirty="0" err="1"/>
              <a:t>others</a:t>
            </a:r>
            <a:r>
              <a:rPr lang="de-DE" sz="1800" dirty="0"/>
              <a:t> </a:t>
            </a:r>
            <a:r>
              <a:rPr lang="de-DE" sz="1800" dirty="0" err="1"/>
              <a:t>available</a:t>
            </a:r>
            <a:r>
              <a:rPr lang="de-DE" sz="18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Cubic</a:t>
            </a:r>
            <a:r>
              <a:rPr lang="de-DE" sz="1600" dirty="0"/>
              <a:t> </a:t>
            </a:r>
            <a:r>
              <a:rPr lang="de-DE" sz="1600" dirty="0" err="1"/>
              <a:t>comes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a Slow Start </a:t>
            </a:r>
            <a:r>
              <a:rPr lang="de-DE" sz="1600" dirty="0" err="1"/>
              <a:t>early</a:t>
            </a:r>
            <a:r>
              <a:rPr lang="de-DE" sz="1600" dirty="0"/>
              <a:t> </a:t>
            </a:r>
            <a:r>
              <a:rPr lang="de-DE" sz="1600" dirty="0" err="1"/>
              <a:t>exit</a:t>
            </a:r>
            <a:r>
              <a:rPr lang="de-DE" sz="1600" dirty="0"/>
              <a:t> </a:t>
            </a:r>
            <a:r>
              <a:rPr lang="de-DE" sz="1600" dirty="0" err="1"/>
              <a:t>based</a:t>
            </a:r>
            <a:r>
              <a:rPr lang="de-DE" sz="1600" dirty="0"/>
              <a:t> on </a:t>
            </a:r>
            <a:r>
              <a:rPr lang="de-DE" sz="1600" dirty="0" err="1"/>
              <a:t>delay</a:t>
            </a:r>
            <a:r>
              <a:rPr lang="de-DE" sz="1600" dirty="0"/>
              <a:t> </a:t>
            </a:r>
            <a:r>
              <a:rPr lang="de-DE" sz="1600" dirty="0" err="1"/>
              <a:t>heuristics</a:t>
            </a:r>
            <a:r>
              <a:rPr lang="de-DE" sz="1600" dirty="0"/>
              <a:t>, </a:t>
            </a:r>
            <a:r>
              <a:rPr lang="de-DE" sz="1600" dirty="0" err="1"/>
              <a:t>called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00B050"/>
                </a:solidFill>
              </a:rPr>
              <a:t>HyStart</a:t>
            </a:r>
            <a:endParaRPr lang="de-DE" sz="1600" dirty="0">
              <a:solidFill>
                <a:srgbClr val="00B050"/>
              </a:solidFill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0000FF"/>
                </a:solidFill>
              </a:rPr>
              <a:t>Apple: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>
                <a:solidFill>
                  <a:srgbClr val="00B050"/>
                </a:solidFill>
              </a:rPr>
              <a:t>?  and MPTCP</a:t>
            </a:r>
            <a:endParaRPr lang="de-DE" sz="1800" dirty="0"/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B050"/>
                </a:solidFill>
              </a:rPr>
              <a:t>LEDBAT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OS </a:t>
            </a:r>
            <a:r>
              <a:rPr lang="de-DE" sz="1600" dirty="0" err="1"/>
              <a:t>updates</a:t>
            </a:r>
            <a:endParaRPr lang="de-DE" sz="1600" dirty="0"/>
          </a:p>
          <a:p>
            <a:pPr lvl="1">
              <a:lnSpc>
                <a:spcPct val="90000"/>
              </a:lnSpc>
            </a:pPr>
            <a:r>
              <a:rPr lang="de-DE" sz="1600" dirty="0"/>
              <a:t>Hosts </a:t>
            </a:r>
            <a:r>
              <a:rPr lang="de-DE" sz="1600" dirty="0" err="1"/>
              <a:t>sometimes</a:t>
            </a:r>
            <a:r>
              <a:rPr lang="de-DE" sz="1600" dirty="0"/>
              <a:t> </a:t>
            </a:r>
            <a:r>
              <a:rPr lang="de-DE" sz="1600" dirty="0" err="1"/>
              <a:t>try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negotiate</a:t>
            </a:r>
            <a:r>
              <a:rPr lang="de-DE" sz="1600" dirty="0"/>
              <a:t> ECN (</a:t>
            </a:r>
            <a:r>
              <a:rPr lang="de-DE" sz="1600" i="1" dirty="0" err="1"/>
              <a:t>someone</a:t>
            </a:r>
            <a:r>
              <a:rPr lang="de-DE" sz="1600" dirty="0"/>
              <a:t> </a:t>
            </a:r>
            <a:r>
              <a:rPr lang="de-DE" sz="1600" dirty="0" err="1"/>
              <a:t>needs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make</a:t>
            </a:r>
            <a:r>
              <a:rPr lang="de-DE" sz="1600" dirty="0"/>
              <a:t> a </a:t>
            </a:r>
            <a:r>
              <a:rPr lang="de-DE" sz="1600" dirty="0" err="1"/>
              <a:t>start</a:t>
            </a:r>
            <a:r>
              <a:rPr lang="de-DE" sz="1600" dirty="0"/>
              <a:t>!)</a:t>
            </a:r>
          </a:p>
          <a:p>
            <a:pPr>
              <a:lnSpc>
                <a:spcPct val="90000"/>
              </a:lnSpc>
            </a:pPr>
            <a:r>
              <a:rPr lang="de-DE" sz="1800" dirty="0" err="1">
                <a:solidFill>
                  <a:srgbClr val="0000FF"/>
                </a:solidFill>
              </a:rPr>
              <a:t>Windows: </a:t>
            </a:r>
            <a:r>
              <a:rPr lang="de-DE" sz="1800" dirty="0" err="1">
                <a:solidFill>
                  <a:srgbClr val="00B050"/>
                </a:solidFill>
              </a:rPr>
              <a:t>Cubic</a:t>
            </a:r>
            <a:r>
              <a:rPr lang="de-DE" sz="1800" dirty="0" err="1"/>
              <a:t> default for Windows 10, Windows Server 2019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But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own </a:t>
            </a:r>
            <a:r>
              <a:rPr lang="de-DE" sz="1600" dirty="0" err="1"/>
              <a:t>new</a:t>
            </a:r>
            <a:r>
              <a:rPr lang="de-DE" sz="1600" dirty="0"/>
              <a:t> </a:t>
            </a:r>
            <a:r>
              <a:rPr lang="de-DE" sz="1600" dirty="0" err="1">
                <a:solidFill>
                  <a:srgbClr val="00B050"/>
                </a:solidFill>
              </a:rPr>
              <a:t>HyStart</a:t>
            </a:r>
            <a:r>
              <a:rPr lang="de-DE" sz="1600" dirty="0">
                <a:solidFill>
                  <a:srgbClr val="00B050"/>
                </a:solidFill>
              </a:rPr>
              <a:t>++</a:t>
            </a:r>
          </a:p>
          <a:p>
            <a:pPr lvl="1">
              <a:lnSpc>
                <a:spcPct val="90000"/>
              </a:lnSpc>
            </a:pPr>
            <a:r>
              <a:rPr lang="de-DE" sz="1600" dirty="0"/>
              <a:t>Old </a:t>
            </a:r>
            <a:r>
              <a:rPr lang="de-DE" sz="1600" dirty="0" err="1"/>
              <a:t>delay+loss</a:t>
            </a:r>
            <a:r>
              <a:rPr lang="de-DE" sz="1600" dirty="0"/>
              <a:t> variant </a:t>
            </a:r>
            <a:r>
              <a:rPr lang="de-DE" sz="1600" dirty="0">
                <a:solidFill>
                  <a:srgbClr val="00B050"/>
                </a:solidFill>
              </a:rPr>
              <a:t>Compound-TCP (CTCP)</a:t>
            </a:r>
            <a:r>
              <a:rPr lang="de-DE" sz="1600" dirty="0"/>
              <a:t> was </a:t>
            </a:r>
            <a:r>
              <a:rPr lang="de-DE" sz="1600" dirty="0" err="1"/>
              <a:t>default</a:t>
            </a:r>
            <a:r>
              <a:rPr lang="de-DE" sz="1600" dirty="0"/>
              <a:t> TCP CC. in Windows Server 2008 beta for testing purposes</a:t>
            </a:r>
          </a:p>
          <a:p>
            <a:pPr lvl="1">
              <a:lnSpc>
                <a:spcPct val="90000"/>
              </a:lnSpc>
            </a:pPr>
            <a:r>
              <a:rPr lang="de-DE" sz="1600" dirty="0" err="1"/>
              <a:t>When</a:t>
            </a:r>
            <a:r>
              <a:rPr lang="de-DE" sz="1600" dirty="0"/>
              <a:t> </a:t>
            </a:r>
            <a:r>
              <a:rPr lang="de-DE" sz="1600" dirty="0" err="1"/>
              <a:t>it</a:t>
            </a:r>
            <a:r>
              <a:rPr lang="de-DE" sz="1600" dirty="0"/>
              <a:t> </a:t>
            </a:r>
            <a:r>
              <a:rPr lang="de-DE" sz="1600" dirty="0" err="1"/>
              <a:t>sees</a:t>
            </a:r>
            <a:r>
              <a:rPr lang="de-DE" sz="1600" dirty="0"/>
              <a:t> </a:t>
            </a:r>
            <a:r>
              <a:rPr lang="de-DE" sz="1600" dirty="0" err="1"/>
              <a:t>tiny</a:t>
            </a:r>
            <a:r>
              <a:rPr lang="de-DE" sz="1600" dirty="0"/>
              <a:t> RTTs, </a:t>
            </a:r>
            <a:r>
              <a:rPr lang="de-DE" sz="1600" dirty="0" err="1"/>
              <a:t>switches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Datacenter TCP (DCTCP)</a:t>
            </a:r>
            <a:r>
              <a:rPr lang="de-DE" sz="1600" dirty="0"/>
              <a:t>, a </a:t>
            </a:r>
            <a:r>
              <a:rPr lang="de-DE" sz="1600" dirty="0" err="1"/>
              <a:t>very</a:t>
            </a:r>
            <a:r>
              <a:rPr lang="de-DE" sz="1600" dirty="0"/>
              <a:t> aggressive ECN </a:t>
            </a:r>
            <a:r>
              <a:rPr lang="de-DE" sz="1600" dirty="0" err="1"/>
              <a:t>based</a:t>
            </a:r>
            <a:r>
              <a:rPr lang="de-DE" sz="1600" dirty="0"/>
              <a:t> variant  ("</a:t>
            </a:r>
            <a:r>
              <a:rPr lang="de-DE" sz="1600" dirty="0">
                <a:solidFill>
                  <a:srgbClr val="00B050"/>
                </a:solidFill>
              </a:rPr>
              <a:t>TCP Prague</a:t>
            </a:r>
            <a:r>
              <a:rPr lang="de-DE" sz="1600" dirty="0"/>
              <a:t>",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L4S</a:t>
            </a:r>
            <a:r>
              <a:rPr lang="de-DE" sz="1600" dirty="0"/>
              <a:t>, </a:t>
            </a:r>
            <a:r>
              <a:rPr lang="de-DE" sz="1600" dirty="0" err="1"/>
              <a:t>is</a:t>
            </a:r>
            <a:r>
              <a:rPr lang="de-DE" sz="1600" dirty="0"/>
              <a:t> </a:t>
            </a:r>
            <a:r>
              <a:rPr lang="de-DE" sz="1600" dirty="0" err="1"/>
              <a:t>based</a:t>
            </a:r>
            <a:r>
              <a:rPr lang="de-DE" sz="1600" dirty="0"/>
              <a:t> on </a:t>
            </a:r>
            <a:r>
              <a:rPr lang="de-DE" sz="1600" dirty="0" err="1"/>
              <a:t>this</a:t>
            </a:r>
            <a:r>
              <a:rPr lang="de-DE" sz="1600" dirty="0"/>
              <a:t>)</a:t>
            </a:r>
          </a:p>
          <a:p>
            <a:pPr lvl="1">
              <a:lnSpc>
                <a:spcPct val="90000"/>
              </a:lnSpc>
            </a:pPr>
            <a:r>
              <a:rPr lang="de-DE" sz="1600" dirty="0" err="1">
                <a:solidFill>
                  <a:srgbClr val="00B050"/>
                </a:solidFill>
              </a:rPr>
              <a:t>LEDBAT++</a:t>
            </a:r>
            <a:r>
              <a:rPr lang="de-DE" sz="1600" dirty="0" err="1"/>
              <a:t> for OS updates</a:t>
            </a:r>
          </a:p>
          <a:p>
            <a:pPr lvl="1">
              <a:lnSpc>
                <a:spcPct val="90000"/>
              </a:lnSpc>
            </a:pPr>
            <a:endParaRPr lang="de-DE" sz="1600" dirty="0"/>
          </a:p>
          <a:p>
            <a:pPr>
              <a:lnSpc>
                <a:spcPct val="90000"/>
              </a:lnSpc>
            </a:pPr>
            <a:r>
              <a:rPr lang="de-DE" sz="1800" b="1" u="sng" dirty="0" err="1"/>
              <a:t>Applications: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BitTorrent: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LEDBAT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WebRTC: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RMCAT</a:t>
            </a:r>
            <a:r>
              <a:rPr lang="de-DE" sz="1600" dirty="0"/>
              <a:t> congestion controls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YouTube:</a:t>
            </a:r>
            <a:r>
              <a:rPr lang="de-DE" sz="1600" dirty="0"/>
              <a:t> Google experiments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their</a:t>
            </a:r>
            <a:r>
              <a:rPr lang="de-DE" sz="1600" dirty="0"/>
              <a:t> own </a:t>
            </a:r>
            <a:r>
              <a:rPr lang="de-DE" sz="1600" dirty="0">
                <a:solidFill>
                  <a:srgbClr val="00B050"/>
                </a:solidFill>
              </a:rPr>
              <a:t>BBR</a:t>
            </a:r>
            <a:r>
              <a:rPr lang="de-DE" sz="1600" dirty="0"/>
              <a:t> cc. (</a:t>
            </a:r>
            <a:r>
              <a:rPr lang="de-DE" sz="1600" dirty="0" err="1"/>
              <a:t>now</a:t>
            </a:r>
            <a:r>
              <a:rPr lang="de-DE" sz="1600" dirty="0"/>
              <a:t> </a:t>
            </a:r>
            <a:r>
              <a:rPr lang="de-DE" sz="1600" dirty="0" err="1"/>
              <a:t>version</a:t>
            </a:r>
            <a:r>
              <a:rPr lang="de-DE" sz="1600" dirty="0"/>
              <a:t> 3)</a:t>
            </a:r>
            <a:br>
              <a:rPr lang="de-DE" sz="1600" dirty="0"/>
            </a:br>
            <a:r>
              <a:rPr lang="de-DE" sz="1600" dirty="0"/>
              <a:t>(Netflix </a:t>
            </a:r>
            <a:r>
              <a:rPr lang="de-DE" sz="1600" dirty="0" err="1"/>
              <a:t>uses</a:t>
            </a:r>
            <a:r>
              <a:rPr lang="de-DE" sz="1600" dirty="0"/>
              <a:t> Reno, but </a:t>
            </a:r>
            <a:r>
              <a:rPr lang="de-DE" sz="1600" dirty="0" err="1"/>
              <a:t>experiments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a BBR variant, in-house)</a:t>
            </a:r>
          </a:p>
          <a:p>
            <a:pPr lvl="1">
              <a:lnSpc>
                <a:spcPct val="90000"/>
              </a:lnSpc>
            </a:pPr>
            <a:r>
              <a:rPr lang="de-DE" sz="1600" dirty="0">
                <a:solidFill>
                  <a:srgbClr val="0000FF"/>
                </a:solidFill>
              </a:rPr>
              <a:t>Facebook</a:t>
            </a:r>
            <a:r>
              <a:rPr lang="de-DE" sz="1600" dirty="0"/>
              <a:t>: </a:t>
            </a:r>
            <a:r>
              <a:rPr lang="de-DE" sz="1600" dirty="0" err="1"/>
              <a:t>Meta</a:t>
            </a:r>
            <a:r>
              <a:rPr lang="de-DE" sz="1600" dirty="0"/>
              <a:t> </a:t>
            </a:r>
            <a:r>
              <a:rPr lang="de-DE" sz="1600" dirty="0" err="1"/>
              <a:t>experiments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</a:t>
            </a:r>
            <a:r>
              <a:rPr lang="de-DE" sz="1600" dirty="0" err="1"/>
              <a:t>delay-based</a:t>
            </a:r>
            <a:r>
              <a:rPr lang="de-DE" sz="1600" dirty="0"/>
              <a:t> </a:t>
            </a:r>
            <a:r>
              <a:rPr lang="de-DE" sz="1600" dirty="0">
                <a:solidFill>
                  <a:srgbClr val="00B050"/>
                </a:solidFill>
              </a:rPr>
              <a:t>COPA</a:t>
            </a:r>
            <a:r>
              <a:rPr lang="de-DE" sz="1600" dirty="0"/>
              <a:t> cc.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video</a:t>
            </a:r>
            <a:endParaRPr lang="de-DE" sz="1600" dirty="0"/>
          </a:p>
        </p:txBody>
      </p:sp>
      <p:sp>
        <p:nvSpPr>
          <p:cNvPr id="4" name="AutoShape 1031">
            <a:extLst>
              <a:ext uri="{FF2B5EF4-FFF2-40B4-BE49-F238E27FC236}">
                <a16:creationId xmlns:a16="http://schemas.microsoft.com/office/drawing/2014/main" id="{BBF15F3E-2F12-6143-81CA-CF62CA825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4725144"/>
            <a:ext cx="2088232" cy="1152128"/>
          </a:xfrm>
          <a:prstGeom prst="wedgeRectCallout">
            <a:avLst>
              <a:gd name="adj1" fmla="val 3569"/>
              <a:gd name="adj2" fmla="val -10862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/>
              <a:t>Messy...</a:t>
            </a:r>
            <a:br>
              <a:rPr lang="de-DE"/>
            </a:br>
            <a:r>
              <a:rPr lang="de-DE"/>
              <a:t>but the Internet still works  </a:t>
            </a:r>
            <a:r>
              <a:rPr lang="de-DE">
                <a:sym typeface="Wingdings" pitchFamily="2" charset="2"/>
              </a:rPr>
              <a:t> 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40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2C45-A9EA-443C-7083-F2FA0588B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r>
              <a:rPr lang="en-NO" dirty="0"/>
              <a:t>Alexa top 20k websites 2009:</a:t>
            </a:r>
            <a:br>
              <a:rPr lang="en-NO" dirty="0"/>
            </a:br>
            <a:r>
              <a:rPr lang="en-NO" dirty="0"/>
              <a:t>No more Reno!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9EDD53-B3E4-3B59-9E7A-28256BFEC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1628800"/>
            <a:ext cx="4392488" cy="43166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C09473-372B-4FA2-FD34-5B4FD6ED006F}"/>
              </a:ext>
            </a:extLst>
          </p:cNvPr>
          <p:cNvSpPr txBox="1"/>
          <p:nvPr/>
        </p:nvSpPr>
        <p:spPr>
          <a:xfrm>
            <a:off x="658711" y="5982379"/>
            <a:ext cx="77994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/>
              <a:t>Ayush Mishra, </a:t>
            </a:r>
            <a:r>
              <a:rPr lang="en-GB" sz="1600" i="1" dirty="0" err="1"/>
              <a:t>Xiangpeng</a:t>
            </a:r>
            <a:r>
              <a:rPr lang="en-GB" sz="1600" i="1" dirty="0"/>
              <a:t> Sun, </a:t>
            </a:r>
            <a:r>
              <a:rPr lang="en-GB" sz="1600" i="1" dirty="0" err="1"/>
              <a:t>Atishya</a:t>
            </a:r>
            <a:r>
              <a:rPr lang="en-GB" sz="1600" i="1" dirty="0"/>
              <a:t> Jain, Sameer Pande, Raj Joshi, and Ben Leong. 2019. The Great Internet TCP Congestion Control Census. Proc. ACM Meas. Anal. </a:t>
            </a:r>
            <a:r>
              <a:rPr lang="en-GB" sz="1600" i="1" dirty="0" err="1"/>
              <a:t>Comput</a:t>
            </a:r>
            <a:r>
              <a:rPr lang="en-GB" sz="1600" i="1" dirty="0"/>
              <a:t>. Syst. 3, 3, Article 45 (December 2019), 24 pages. </a:t>
            </a:r>
            <a:endParaRPr lang="en-NO" sz="1600" i="1" dirty="0"/>
          </a:p>
        </p:txBody>
      </p:sp>
      <p:sp>
        <p:nvSpPr>
          <p:cNvPr id="7" name="AutoShape 1031">
            <a:extLst>
              <a:ext uri="{FF2B5EF4-FFF2-40B4-BE49-F238E27FC236}">
                <a16:creationId xmlns:a16="http://schemas.microsoft.com/office/drawing/2014/main" id="{7139E656-FB98-3067-D7BB-C005856C4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573016"/>
            <a:ext cx="2673364" cy="1390642"/>
          </a:xfrm>
          <a:prstGeom prst="wedgeRectCallout">
            <a:avLst>
              <a:gd name="adj1" fmla="val 64721"/>
              <a:gd name="adj2" fmla="val -16734"/>
            </a:avLst>
          </a:prstGeom>
          <a:solidFill>
            <a:srgbClr val="00DFCA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 dirty="0"/>
              <a:t>„New“ </a:t>
            </a:r>
            <a:r>
              <a:rPr lang="de-DE" sz="1400" dirty="0" err="1"/>
              <a:t>only</a:t>
            </a:r>
            <a:r>
              <a:rPr lang="de-DE" sz="1400" dirty="0"/>
              <a:t> </a:t>
            </a:r>
            <a:r>
              <a:rPr lang="de-DE" sz="1400" dirty="0" err="1"/>
              <a:t>refers</a:t>
            </a:r>
            <a:r>
              <a:rPr lang="de-DE" sz="1400" dirty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loss</a:t>
            </a:r>
            <a:r>
              <a:rPr lang="de-DE" sz="1400" dirty="0"/>
              <a:t> </a:t>
            </a:r>
            <a:r>
              <a:rPr lang="de-DE" sz="1400" dirty="0" err="1"/>
              <a:t>recovery</a:t>
            </a:r>
            <a:r>
              <a:rPr lang="de-DE" sz="1400" dirty="0"/>
              <a:t> (</a:t>
            </a:r>
            <a:r>
              <a:rPr lang="de-DE" sz="1400" dirty="0" err="1"/>
              <a:t>next</a:t>
            </a:r>
            <a:r>
              <a:rPr lang="de-DE" sz="1400" dirty="0"/>
              <a:t> </a:t>
            </a:r>
            <a:r>
              <a:rPr lang="de-DE" sz="1400" dirty="0" err="1"/>
              <a:t>week</a:t>
            </a:r>
            <a:r>
              <a:rPr lang="de-DE" sz="1400" dirty="0"/>
              <a:t>!), but</a:t>
            </a:r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400" dirty="0"/>
              <a:t>„New Reno“ </a:t>
            </a:r>
            <a:r>
              <a:rPr lang="de-DE" sz="1400" dirty="0" err="1"/>
              <a:t>is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Linux </a:t>
            </a:r>
            <a:r>
              <a:rPr lang="de-DE" sz="1400" dirty="0" err="1"/>
              <a:t>name</a:t>
            </a:r>
            <a:endParaRPr lang="de-DE" sz="1400" dirty="0"/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endParaRPr lang="de-AT" sz="1400" dirty="0"/>
          </a:p>
          <a:p>
            <a:pPr marL="285750" indent="-285750" defTabSz="762000">
              <a:buFont typeface="Symbol" pitchFamily="2" charset="2"/>
              <a:buChar char="Þ"/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400" dirty="0" err="1"/>
              <a:t>wrong</a:t>
            </a:r>
            <a:r>
              <a:rPr lang="de-AT" sz="1400" dirty="0"/>
              <a:t>, </a:t>
            </a:r>
            <a:r>
              <a:rPr lang="de-AT" sz="1400" dirty="0" err="1"/>
              <a:t>yet</a:t>
            </a:r>
            <a:r>
              <a:rPr lang="de-AT" sz="1400" dirty="0"/>
              <a:t> </a:t>
            </a:r>
            <a:r>
              <a:rPr lang="de-AT" sz="1400" dirty="0" err="1"/>
              <a:t>common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</a:t>
            </a:r>
            <a:r>
              <a:rPr lang="de-AT" sz="1400" dirty="0" err="1"/>
              <a:t>use</a:t>
            </a:r>
            <a:endParaRPr lang="de-AT" sz="1400" dirty="0"/>
          </a:p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AT" sz="1400" dirty="0" err="1"/>
              <a:t>this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</a:t>
            </a:r>
            <a:r>
              <a:rPr lang="de-AT" sz="1400" dirty="0" err="1"/>
              <a:t>refer</a:t>
            </a:r>
            <a:r>
              <a:rPr lang="de-AT" sz="1400" dirty="0"/>
              <a:t> </a:t>
            </a:r>
            <a:r>
              <a:rPr lang="de-AT" sz="1400" dirty="0" err="1"/>
              <a:t>to</a:t>
            </a:r>
            <a:r>
              <a:rPr lang="de-AT" sz="1400" dirty="0"/>
              <a:t> Reno CC.</a:t>
            </a:r>
          </a:p>
        </p:txBody>
      </p:sp>
    </p:spTree>
    <p:extLst>
      <p:ext uri="{BB962C8B-B14F-4D97-AF65-F5344CB8AC3E}">
        <p14:creationId xmlns:p14="http://schemas.microsoft.com/office/powerpoint/2010/main" val="1143907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683A5-5878-CCB2-C2AD-02FA519A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Alexa top 20k websites 2024:</a:t>
            </a:r>
            <a:br>
              <a:rPr lang="en-NO" dirty="0"/>
            </a:br>
            <a:r>
              <a:rPr lang="en-NO" dirty="0"/>
              <a:t>Less BBR, Cubic still strong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33DEA-E110-217A-91A5-22B5DD400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3898776"/>
          </a:xfrm>
        </p:spPr>
        <p:txBody>
          <a:bodyPr/>
          <a:lstStyle/>
          <a:p>
            <a:r>
              <a:rPr lang="en-NO" sz="2000" dirty="0"/>
              <a:t>From different viewpoints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77E34B-D84B-7860-49EE-4F3E994ED9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95"/>
          <a:stretch/>
        </p:blipFill>
        <p:spPr>
          <a:xfrm>
            <a:off x="685800" y="2492896"/>
            <a:ext cx="7772400" cy="36800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7BA3E8-54E9-093A-AA18-135AE9291333}"/>
              </a:ext>
            </a:extLst>
          </p:cNvPr>
          <p:cNvSpPr txBox="1"/>
          <p:nvPr/>
        </p:nvSpPr>
        <p:spPr>
          <a:xfrm>
            <a:off x="658711" y="6174260"/>
            <a:ext cx="77994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O" sz="1600" i="1" dirty="0"/>
              <a:t>Ayush Mishra, Lakshay Rastogi, Raj Joshi, "Keeping an Eye on Congestion Control in the Wild with Nebby", ACM SIGCOMM 2024, August 2024.</a:t>
            </a:r>
          </a:p>
        </p:txBody>
      </p:sp>
    </p:spTree>
    <p:extLst>
      <p:ext uri="{BB962C8B-B14F-4D97-AF65-F5344CB8AC3E}">
        <p14:creationId xmlns:p14="http://schemas.microsoft.com/office/powerpoint/2010/main" val="41619914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32D32-C925-FC44-BBC1-574D47BF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40768"/>
            <a:ext cx="8219256" cy="1143000"/>
          </a:xfrm>
        </p:spPr>
        <p:txBody>
          <a:bodyPr/>
          <a:lstStyle/>
          <a:p>
            <a:pPr algn="ctr"/>
            <a:r>
              <a:rPr lang="en-US" sz="4000"/>
              <a:t>Thank you!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55FADB-F462-6D4F-A592-F7CB85F24E33}"/>
              </a:ext>
            </a:extLst>
          </p:cNvPr>
          <p:cNvSpPr/>
          <p:nvPr/>
        </p:nvSpPr>
        <p:spPr>
          <a:xfrm>
            <a:off x="4188642" y="4581217"/>
            <a:ext cx="18001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i="1"/>
              <a:t>A humble reference suggestion: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D02B3-EDA5-1046-91BB-F45117771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209" y="3131250"/>
            <a:ext cx="2245223" cy="344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209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2079</TotalTime>
  <Words>3251</Words>
  <Application>Microsoft Macintosh PowerPoint</Application>
  <PresentationFormat>On-screen Show (4:3)</PresentationFormat>
  <Paragraphs>324</Paragraphs>
  <Slides>41</Slides>
  <Notes>2</Notes>
  <HiddenSlides>0</HiddenSlides>
  <MMClips>1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ＭＳ Ｐゴシック</vt:lpstr>
      <vt:lpstr>Arial</vt:lpstr>
      <vt:lpstr>Calibri</vt:lpstr>
      <vt:lpstr>Comic Sans MS</vt:lpstr>
      <vt:lpstr>Courier New</vt:lpstr>
      <vt:lpstr>Lucida Console</vt:lpstr>
      <vt:lpstr>Symbol</vt:lpstr>
      <vt:lpstr>Trebuchet MS</vt:lpstr>
      <vt:lpstr>Wingdings</vt:lpstr>
      <vt:lpstr>ifi-nd</vt:lpstr>
      <vt:lpstr>Formel</vt:lpstr>
      <vt:lpstr>Equation</vt:lpstr>
      <vt:lpstr>Department of Informatics Networks and Distributed Systems (ND) group</vt:lpstr>
      <vt:lpstr>A simple router model</vt:lpstr>
      <vt:lpstr>PowerPoint Presentation</vt:lpstr>
      <vt:lpstr>Global congestion collapse</vt:lpstr>
      <vt:lpstr>Internet congestion control: history</vt:lpstr>
      <vt:lpstr>A control loop to stabilize (bring it to equilibrium and keep it there)</vt:lpstr>
      <vt:lpstr>Reminder: TCP's sliding window</vt:lpstr>
      <vt:lpstr>TCP Congestion Control: Tahoe</vt:lpstr>
      <vt:lpstr>TCP Congestion Control: Tahoe /2</vt:lpstr>
      <vt:lpstr>Background: AIMD</vt:lpstr>
      <vt:lpstr>AIMD is an easy way out, but...</vt:lpstr>
      <vt:lpstr>Actual TCP (simulation)</vt:lpstr>
      <vt:lpstr>TCP Reno: building a queue</vt:lpstr>
      <vt:lpstr>How large should a queue be?</vt:lpstr>
      <vt:lpstr>Using delay as a signal</vt:lpstr>
      <vt:lpstr>More problems with delay as a signal</vt:lpstr>
      <vt:lpstr>Active Queue Management</vt:lpstr>
      <vt:lpstr>Phase effects of a FIFO queue</vt:lpstr>
      <vt:lpstr>RED</vt:lpstr>
      <vt:lpstr>Explicit Congestion Notification (ECN)</vt:lpstr>
      <vt:lpstr>Other implicit signals: delay, arrival rate (via ACKs)</vt:lpstr>
      <vt:lpstr>TCP co-existence</vt:lpstr>
      <vt:lpstr>TCP's steady-state equation</vt:lpstr>
      <vt:lpstr>Congestion state and multiple flows</vt:lpstr>
      <vt:lpstr>Combining congestion control: an example</vt:lpstr>
      <vt:lpstr>MPTCP: being below-TCP-friendly</vt:lpstr>
      <vt:lpstr>Fairness principles</vt:lpstr>
      <vt:lpstr>Proportional Fairness</vt:lpstr>
      <vt:lpstr>Utility functions</vt:lpstr>
      <vt:lpstr>TCP with High-Speed links </vt:lpstr>
      <vt:lpstr>Slow convergence animation</vt:lpstr>
      <vt:lpstr>Some proposed solutions</vt:lpstr>
      <vt:lpstr>Some proposed solutions /2</vt:lpstr>
      <vt:lpstr>Proposed solutions /3</vt:lpstr>
      <vt:lpstr>PowerPoint Presentation</vt:lpstr>
      <vt:lpstr>TCP over Satellite, and PEPs</vt:lpstr>
      <vt:lpstr>Pacing: increasingly common</vt:lpstr>
      <vt:lpstr>Congestion control reality check (note: no guarantee for correctness of this slide!)</vt:lpstr>
      <vt:lpstr>Alexa top 20k websites 2009: No more Reno!</vt:lpstr>
      <vt:lpstr>Alexa top 20k websites 2024: Less BBR, Cubic still strong</vt:lpstr>
      <vt:lpstr>Thank you!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426</cp:revision>
  <cp:lastPrinted>2011-08-15T11:15:31Z</cp:lastPrinted>
  <dcterms:created xsi:type="dcterms:W3CDTF">2011-02-18T08:40:46Z</dcterms:created>
  <dcterms:modified xsi:type="dcterms:W3CDTF">2025-08-26T09:46:21Z</dcterms:modified>
</cp:coreProperties>
</file>