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52" r:id="rId9"/>
    <p:sldId id="372" r:id="rId10"/>
    <p:sldId id="376" r:id="rId11"/>
    <p:sldId id="377" r:id="rId12"/>
    <p:sldId id="360" r:id="rId13"/>
    <p:sldId id="35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9"/>
    <p:restoredTop sz="94745" autoAdjust="0"/>
  </p:normalViewPr>
  <p:slideViewPr>
    <p:cSldViewPr>
      <p:cViewPr varScale="1">
        <p:scale>
          <a:sx n="128" d="100"/>
          <a:sy n="128" d="100"/>
        </p:scale>
        <p:origin x="144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19.08.2025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19.08.2025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19.08.2025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tefansundin.github.io/traceroute-mapper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Networks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Organizational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1160"/>
            <a:ext cx="8892480" cy="4760168"/>
          </a:xfrm>
        </p:spPr>
        <p:txBody>
          <a:bodyPr/>
          <a:lstStyle/>
          <a:p>
            <a:r>
              <a:rPr lang="en-US" sz="2000" dirty="0"/>
              <a:t>Physical attendance</a:t>
            </a:r>
          </a:p>
          <a:p>
            <a:pPr lvl="1"/>
            <a:r>
              <a:rPr lang="en-US" sz="1800" dirty="0"/>
              <a:t>1 two-hour lecture per week</a:t>
            </a:r>
          </a:p>
          <a:p>
            <a:pPr lvl="1"/>
            <a:r>
              <a:rPr lang="en-US" sz="1800" dirty="0"/>
              <a:t>1 two-hour plenary session (</a:t>
            </a:r>
            <a:r>
              <a:rPr lang="en-US" sz="1800" dirty="0" err="1"/>
              <a:t>Øvelser</a:t>
            </a:r>
            <a:r>
              <a:rPr lang="en-US" sz="1800" dirty="0"/>
              <a:t>), starting in less than 2 weeks (1. 9. 2025)</a:t>
            </a:r>
          </a:p>
          <a:p>
            <a:pPr lvl="1"/>
            <a:r>
              <a:rPr lang="en-US" sz="1800" dirty="0"/>
              <a:t>1 common group exercise (</a:t>
            </a:r>
            <a:r>
              <a:rPr lang="en-US" sz="1800" dirty="0" err="1"/>
              <a:t>Orakel</a:t>
            </a:r>
            <a:r>
              <a:rPr lang="en-US" sz="1800" dirty="0"/>
              <a:t>) per week, starting in 3 weeks (12. 9. 2025)</a:t>
            </a:r>
          </a:p>
          <a:p>
            <a:endParaRPr lang="en-US" sz="2000" dirty="0"/>
          </a:p>
          <a:p>
            <a:r>
              <a:rPr lang="en-US" sz="2000" dirty="0"/>
              <a:t>Theoretical knowledge</a:t>
            </a:r>
          </a:p>
          <a:p>
            <a:pPr lvl="1"/>
            <a:r>
              <a:rPr lang="en-US" sz="1800" dirty="0"/>
              <a:t>IN 3230: 70% of the grade</a:t>
            </a:r>
          </a:p>
          <a:p>
            <a:pPr lvl="1"/>
            <a:r>
              <a:rPr lang="en-US" sz="1800" dirty="0"/>
              <a:t>IN 4230: 60% of the grade</a:t>
            </a:r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exam)</a:t>
            </a:r>
          </a:p>
          <a:p>
            <a:pPr lvl="1"/>
            <a:r>
              <a:rPr lang="en-US" sz="1800" dirty="0"/>
              <a:t>IN 3230: 1 home exam (30% of the final grade)</a:t>
            </a:r>
          </a:p>
          <a:p>
            <a:pPr lvl="1"/>
            <a:r>
              <a:rPr lang="en-US" sz="1800" dirty="0"/>
              <a:t>IN 4230: 2 home exams (40% of the final grade)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 like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7712" y="2636912"/>
            <a:ext cx="818144" cy="81814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764704"/>
            <a:ext cx="1112656" cy="8556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062" y="1700808"/>
            <a:ext cx="2722531" cy="2448261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36478575-85CB-F344-B47E-1C774829C65D}"/>
              </a:ext>
            </a:extLst>
          </p:cNvPr>
          <p:cNvSpPr/>
          <p:nvPr/>
        </p:nvSpPr>
        <p:spPr bwMode="auto">
          <a:xfrm>
            <a:off x="3477204" y="1988840"/>
            <a:ext cx="1670860" cy="1050320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107504" y="4585681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 dirty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D0A0D7-38DB-3340-892C-95F9FD5754E4}"/>
              </a:ext>
            </a:extLst>
          </p:cNvPr>
          <p:cNvGrpSpPr/>
          <p:nvPr/>
        </p:nvGrpSpPr>
        <p:grpSpPr>
          <a:xfrm>
            <a:off x="3779912" y="4477669"/>
            <a:ext cx="3384376" cy="1359024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D520035-165D-A02E-0581-BBE6382716E4}"/>
              </a:ext>
            </a:extLst>
          </p:cNvPr>
          <p:cNvSpPr txBox="1"/>
          <p:nvPr/>
        </p:nvSpPr>
        <p:spPr>
          <a:xfrm>
            <a:off x="410758" y="6086602"/>
            <a:ext cx="7041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dirty="0"/>
              <a:t>Try it!  For example, try google.com… or speedtest.net:</a:t>
            </a:r>
            <a:br>
              <a:rPr lang="en-NO" dirty="0"/>
            </a:br>
            <a:r>
              <a:rPr lang="en-NO" dirty="0">
                <a:hlinkClick r:id="rId8"/>
              </a:rPr>
              <a:t>https://stefansundin.github.io/traceroute-mapper/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Example problem with Internet layers:</a:t>
            </a:r>
            <a:br>
              <a:rPr lang="en-US" dirty="0"/>
            </a:br>
            <a:r>
              <a:rPr lang="en-US" dirty="0"/>
              <a:t>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916832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Multi-path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7" y="692696"/>
            <a:ext cx="8892479" cy="1143000"/>
          </a:xfrm>
        </p:spPr>
        <p:txBody>
          <a:bodyPr/>
          <a:lstStyle/>
          <a:p>
            <a:r>
              <a:rPr lang="en-US" dirty="0"/>
              <a:t>Non-technical reasons for Internet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1E5708-1161-BF43-95EA-D8599C9F2D4D}"/>
              </a:ext>
            </a:extLst>
          </p:cNvPr>
          <p:cNvGrpSpPr/>
          <p:nvPr/>
        </p:nvGrpSpPr>
        <p:grpSpPr>
          <a:xfrm>
            <a:off x="578963" y="4509120"/>
            <a:ext cx="8237332" cy="2132053"/>
            <a:chOff x="578963" y="4509120"/>
            <a:chExt cx="8237332" cy="21320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509120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  <p:sp>
          <p:nvSpPr>
            <p:cNvPr id="7" name="Rectangular Callout 6">
              <a:extLst>
                <a:ext uri="{FF2B5EF4-FFF2-40B4-BE49-F238E27FC236}">
                  <a16:creationId xmlns:a16="http://schemas.microsoft.com/office/drawing/2014/main" id="{C9D3E626-E2F6-7B4E-B7E5-F4091CBA83E4}"/>
                </a:ext>
              </a:extLst>
            </p:cNvPr>
            <p:cNvSpPr/>
            <p:nvPr/>
          </p:nvSpPr>
          <p:spPr bwMode="auto">
            <a:xfrm>
              <a:off x="3046512" y="6209125"/>
              <a:ext cx="3181672" cy="432048"/>
            </a:xfrm>
            <a:prstGeom prst="wedgeRectCallout">
              <a:avLst>
                <a:gd name="adj1" fmla="val 12189"/>
                <a:gd name="adj2" fmla="val 1200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Common open</a:t>
              </a:r>
              <a:r>
                <a:rPr kumimoji="0" lang="en-US" sz="20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interfaces?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4050-03F6-BC34-3FD2-CE55B61B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By the way… the IT world is not </a:t>
            </a:r>
            <a:r>
              <a:rPr lang="en-NO" u="sng" dirty="0"/>
              <a:t>only</a:t>
            </a:r>
            <a:r>
              <a:rPr lang="en-NO" dirty="0"/>
              <a:t> AI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B146A-E91B-DA89-5A00-5AA6E206B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Below: some names of companies that have participated in the July 2024 meeting of the Internet Engineering Task Force (IETF)</a:t>
            </a:r>
          </a:p>
          <a:p>
            <a:pPr lvl="1"/>
            <a:r>
              <a:rPr lang="en-NO" dirty="0"/>
              <a:t>and want your network know-how!</a:t>
            </a:r>
          </a:p>
          <a:p>
            <a:pPr marL="0" indent="0">
              <a:buNone/>
            </a:pPr>
            <a:endParaRPr lang="en-NO" dirty="0"/>
          </a:p>
          <a:p>
            <a:pPr marL="0" indent="0">
              <a:buNone/>
            </a:pPr>
            <a:r>
              <a:rPr lang="en-NO" sz="2400" i="1" dirty="0"/>
              <a:t>Akamai, Apple, Bell, Cloudflare, Cisco, Deutsche Telekom, Ericsson, Fastly, Google, Juniper Networks, Meta, Microsoft, Mozilla, Netflix, NEC, Nokia, Prime Video, Telefonica, Telenor, TikTok, Switch, Verizon, Vodafone</a:t>
            </a:r>
          </a:p>
        </p:txBody>
      </p:sp>
    </p:spTree>
    <p:extLst>
      <p:ext uri="{BB962C8B-B14F-4D97-AF65-F5344CB8AC3E}">
        <p14:creationId xmlns:p14="http://schemas.microsoft.com/office/powerpoint/2010/main" val="1826528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9778-70DE-FDF7-F786-28E1C7B0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Excerpts from the qualification list in a Netflix job announcement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62FFC-402F-BF5D-C4A8-1708B289D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420888"/>
            <a:ext cx="8219256" cy="4114800"/>
          </a:xfrm>
        </p:spPr>
        <p:txBody>
          <a:bodyPr/>
          <a:lstStyle/>
          <a:p>
            <a:r>
              <a:rPr lang="en-GB" sz="2200" dirty="0"/>
              <a:t>Extensive experience in designing, implementing, debugging, and deploying kernel-resident network stacks.</a:t>
            </a:r>
          </a:p>
          <a:p>
            <a:endParaRPr lang="en-GB" sz="2200" dirty="0"/>
          </a:p>
          <a:p>
            <a:r>
              <a:rPr lang="en-GB" sz="2200" dirty="0"/>
              <a:t>Deep understanding of strategies implemented in modern TCP and/or QUIC stacks for balancing network congestion, goodput, latency and reliability in support of SVOD (streaming video on demand) applications.</a:t>
            </a:r>
          </a:p>
          <a:p>
            <a:endParaRPr lang="en-GB" sz="2200" dirty="0"/>
          </a:p>
          <a:p>
            <a:r>
              <a:rPr lang="en-GB" sz="2200" dirty="0"/>
              <a:t>Experience with the implications for SVOD transport streams of policers &amp; shapers, </a:t>
            </a:r>
            <a:r>
              <a:rPr lang="en-GB" sz="2200" dirty="0" err="1"/>
              <a:t>bufferbloat</a:t>
            </a:r>
            <a:r>
              <a:rPr lang="en-GB" sz="2200" dirty="0"/>
              <a:t>, active/smart queue management, and highly variable path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79849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“theory”</a:t>
            </a: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 dirty="0"/>
              <a:t>You 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2240</TotalTime>
  <Words>751</Words>
  <Application>Microsoft Macintosh PowerPoint</Application>
  <PresentationFormat>On-screen Show (4:3)</PresentationFormat>
  <Paragraphs>91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ifi-nd</vt:lpstr>
      <vt:lpstr>Department of Informatics Networks and Distributed Systems (ND) group</vt:lpstr>
      <vt:lpstr>Organizational matters</vt:lpstr>
      <vt:lpstr>Course outline</vt:lpstr>
      <vt:lpstr>Problem area and focus</vt:lpstr>
      <vt:lpstr>Internet, previously:</vt:lpstr>
      <vt:lpstr>Theory</vt:lpstr>
      <vt:lpstr>Reality</vt:lpstr>
      <vt:lpstr>Example problem with Internet layers: multi-path transfer</vt:lpstr>
      <vt:lpstr>Non-technical reasons for Internet problems</vt:lpstr>
      <vt:lpstr>By the way… the IT world is not only AI !</vt:lpstr>
      <vt:lpstr>Excerpts from the qualification list in a Netflix job announcement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334</cp:revision>
  <cp:lastPrinted>2011-08-15T11:15:31Z</cp:lastPrinted>
  <dcterms:created xsi:type="dcterms:W3CDTF">2011-02-18T08:40:46Z</dcterms:created>
  <dcterms:modified xsi:type="dcterms:W3CDTF">2025-08-19T11:53:25Z</dcterms:modified>
</cp:coreProperties>
</file>