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83"/>
  </p:notesMasterIdLst>
  <p:handoutMasterIdLst>
    <p:handoutMasterId r:id="rId84"/>
  </p:handoutMasterIdLst>
  <p:sldIdLst>
    <p:sldId id="806" r:id="rId2"/>
    <p:sldId id="332" r:id="rId3"/>
    <p:sldId id="336" r:id="rId4"/>
    <p:sldId id="323" r:id="rId5"/>
    <p:sldId id="817" r:id="rId6"/>
    <p:sldId id="357" r:id="rId7"/>
    <p:sldId id="468" r:id="rId8"/>
    <p:sldId id="356" r:id="rId9"/>
    <p:sldId id="359" r:id="rId10"/>
    <p:sldId id="360" r:id="rId11"/>
    <p:sldId id="361" r:id="rId12"/>
    <p:sldId id="364" r:id="rId13"/>
    <p:sldId id="365" r:id="rId14"/>
    <p:sldId id="469" r:id="rId15"/>
    <p:sldId id="370" r:id="rId16"/>
    <p:sldId id="371" r:id="rId17"/>
    <p:sldId id="372" r:id="rId18"/>
    <p:sldId id="373" r:id="rId19"/>
    <p:sldId id="374" r:id="rId20"/>
    <p:sldId id="375" r:id="rId21"/>
    <p:sldId id="376" r:id="rId22"/>
    <p:sldId id="377" r:id="rId23"/>
    <p:sldId id="378" r:id="rId24"/>
    <p:sldId id="379" r:id="rId25"/>
    <p:sldId id="380" r:id="rId26"/>
    <p:sldId id="381" r:id="rId27"/>
    <p:sldId id="382" r:id="rId28"/>
    <p:sldId id="383" r:id="rId29"/>
    <p:sldId id="384" r:id="rId30"/>
    <p:sldId id="385" r:id="rId31"/>
    <p:sldId id="386" r:id="rId32"/>
    <p:sldId id="807" r:id="rId33"/>
    <p:sldId id="387" r:id="rId34"/>
    <p:sldId id="809" r:id="rId35"/>
    <p:sldId id="810" r:id="rId36"/>
    <p:sldId id="389" r:id="rId37"/>
    <p:sldId id="474" r:id="rId38"/>
    <p:sldId id="435" r:id="rId39"/>
    <p:sldId id="436" r:id="rId40"/>
    <p:sldId id="437" r:id="rId41"/>
    <p:sldId id="438" r:id="rId42"/>
    <p:sldId id="439" r:id="rId43"/>
    <p:sldId id="440" r:id="rId44"/>
    <p:sldId id="441" r:id="rId45"/>
    <p:sldId id="442" r:id="rId46"/>
    <p:sldId id="443" r:id="rId47"/>
    <p:sldId id="444" r:id="rId48"/>
    <p:sldId id="445" r:id="rId49"/>
    <p:sldId id="446" r:id="rId50"/>
    <p:sldId id="470" r:id="rId51"/>
    <p:sldId id="391" r:id="rId52"/>
    <p:sldId id="392" r:id="rId53"/>
    <p:sldId id="393" r:id="rId54"/>
    <p:sldId id="816" r:id="rId55"/>
    <p:sldId id="811" r:id="rId56"/>
    <p:sldId id="394" r:id="rId57"/>
    <p:sldId id="395" r:id="rId58"/>
    <p:sldId id="471" r:id="rId59"/>
    <p:sldId id="397" r:id="rId60"/>
    <p:sldId id="812" r:id="rId61"/>
    <p:sldId id="398" r:id="rId62"/>
    <p:sldId id="813" r:id="rId63"/>
    <p:sldId id="814" r:id="rId64"/>
    <p:sldId id="399" r:id="rId65"/>
    <p:sldId id="400" r:id="rId66"/>
    <p:sldId id="401" r:id="rId67"/>
    <p:sldId id="402" r:id="rId68"/>
    <p:sldId id="403" r:id="rId69"/>
    <p:sldId id="406" r:id="rId70"/>
    <p:sldId id="815" r:id="rId71"/>
    <p:sldId id="412" r:id="rId72"/>
    <p:sldId id="472" r:id="rId73"/>
    <p:sldId id="414" r:id="rId74"/>
    <p:sldId id="415" r:id="rId75"/>
    <p:sldId id="416" r:id="rId76"/>
    <p:sldId id="417" r:id="rId77"/>
    <p:sldId id="418" r:id="rId78"/>
    <p:sldId id="419" r:id="rId79"/>
    <p:sldId id="420" r:id="rId80"/>
    <p:sldId id="425" r:id="rId81"/>
    <p:sldId id="467" r:id="rId8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874">
          <p15:clr>
            <a:srgbClr val="A4A3A4"/>
          </p15:clr>
        </p15:guide>
        <p15:guide id="2" pos="429">
          <p15:clr>
            <a:srgbClr val="A4A3A4"/>
          </p15:clr>
        </p15:guide>
      </p15:sldGuideLst>
    </p:ext>
    <p:ext uri="{2D200454-40CA-4A62-9FC3-DE9A4176ACB9}">
      <p15:notesGuideLst xmlns:p15="http://schemas.microsoft.com/office/powerpoint/2012/main">
        <p15:guide id="1" orient="horz" pos="2880">
          <p15:clr>
            <a:srgbClr val="A4A3A4"/>
          </p15:clr>
        </p15:guide>
        <p15:guide id="2" pos="723">
          <p15:clr>
            <a:srgbClr val="A4A3A4"/>
          </p15:clr>
        </p15:guide>
        <p15:guide id="3" pos="360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694"/>
    <p:restoredTop sz="88512"/>
  </p:normalViewPr>
  <p:slideViewPr>
    <p:cSldViewPr>
      <p:cViewPr varScale="1">
        <p:scale>
          <a:sx n="68" d="100"/>
          <a:sy n="68" d="100"/>
        </p:scale>
        <p:origin x="2032" y="1528"/>
      </p:cViewPr>
      <p:guideLst>
        <p:guide orient="horz" pos="874"/>
        <p:guide pos="429"/>
      </p:guideLst>
    </p:cSldViewPr>
  </p:slideViewPr>
  <p:outlineViewPr>
    <p:cViewPr>
      <p:scale>
        <a:sx n="33" d="100"/>
        <a:sy n="33" d="100"/>
      </p:scale>
      <p:origin x="0" y="-30352"/>
    </p:cViewPr>
  </p:outlineViewPr>
  <p:notesTextViewPr>
    <p:cViewPr>
      <p:scale>
        <a:sx n="100" d="100"/>
        <a:sy n="100" d="100"/>
      </p:scale>
      <p:origin x="0" y="0"/>
    </p:cViewPr>
  </p:notesTextViewPr>
  <p:sorterViewPr>
    <p:cViewPr>
      <p:scale>
        <a:sx n="200" d="100"/>
        <a:sy n="200" d="100"/>
      </p:scale>
      <p:origin x="0" y="82080"/>
    </p:cViewPr>
  </p:sorterViewPr>
  <p:notesViewPr>
    <p:cSldViewPr>
      <p:cViewPr>
        <p:scale>
          <a:sx n="66" d="100"/>
          <a:sy n="66" d="100"/>
        </p:scale>
        <p:origin x="4808" y="1584"/>
      </p:cViewPr>
      <p:guideLst>
        <p:guide orient="horz" pos="2880"/>
        <p:guide pos="723"/>
        <p:guide pos="3603"/>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368507C-C06E-0744-84E2-D03AD94D3821}"/>
              </a:ext>
            </a:extLst>
          </p:cNvPr>
          <p:cNvSpPr>
            <a:spLocks noGrp="1"/>
          </p:cNvSpPr>
          <p:nvPr>
            <p:ph type="ftr" sz="quarter" idx="2"/>
          </p:nvPr>
        </p:nvSpPr>
        <p:spPr>
          <a:xfrm>
            <a:off x="103188" y="8794750"/>
            <a:ext cx="2971800" cy="338138"/>
          </a:xfrm>
          <a:prstGeom prst="rect">
            <a:avLst/>
          </a:prstGeom>
        </p:spPr>
        <p:txBody>
          <a:bodyPr vert="horz" wrap="square" lIns="91440" tIns="45720" rIns="91440" bIns="45720" numCol="1" anchor="ctr" anchorCtr="0" compatLnSpc="1">
            <a:prstTxWarp prst="textNoShape">
              <a:avLst/>
            </a:prstTxWarp>
            <a:spAutoFit/>
          </a:bodyPr>
          <a:lstStyle>
            <a:lvl1pPr>
              <a:defRPr sz="800">
                <a:solidFill>
                  <a:srgbClr val="8E8E95"/>
                </a:solidFill>
                <a:cs typeface="Arial" panose="020B0604020202020204" pitchFamily="34" charset="0"/>
              </a:defRPr>
            </a:lvl1pPr>
          </a:lstStyle>
          <a:p>
            <a:r>
              <a:rPr lang="en-US" altLang="nb-NO"/>
              <a:t>© Cisco Systems, Inc. All rights reserved. Presentation_ID.scr</a:t>
            </a:r>
          </a:p>
        </p:txBody>
      </p:sp>
      <p:sp>
        <p:nvSpPr>
          <p:cNvPr id="5" name="Slide Number Placeholder 4">
            <a:extLst>
              <a:ext uri="{FF2B5EF4-FFF2-40B4-BE49-F238E27FC236}">
                <a16:creationId xmlns:a16="http://schemas.microsoft.com/office/drawing/2014/main" id="{F7E9EF0B-E87D-2D44-A0C7-2282354014FE}"/>
              </a:ext>
            </a:extLst>
          </p:cNvPr>
          <p:cNvSpPr>
            <a:spLocks noGrp="1"/>
          </p:cNvSpPr>
          <p:nvPr>
            <p:ph type="sldNum" sz="quarter" idx="3"/>
          </p:nvPr>
        </p:nvSpPr>
        <p:spPr>
          <a:xfrm>
            <a:off x="6338888" y="8786813"/>
            <a:ext cx="417512" cy="217487"/>
          </a:xfrm>
          <a:prstGeom prst="rect">
            <a:avLst/>
          </a:prstGeom>
        </p:spPr>
        <p:txBody>
          <a:bodyPr vert="horz" wrap="square" lIns="91440" tIns="45720" rIns="91440" bIns="45720" numCol="1" anchor="ctr" anchorCtr="0" compatLnSpc="1">
            <a:prstTxWarp prst="textNoShape">
              <a:avLst/>
            </a:prstTxWarp>
            <a:spAutoFit/>
          </a:bodyPr>
          <a:lstStyle>
            <a:lvl1pPr algn="r">
              <a:defRPr sz="800">
                <a:solidFill>
                  <a:srgbClr val="8E8E95"/>
                </a:solidFill>
                <a:latin typeface="Calibri" panose="020F0502020204030204" pitchFamily="34" charset="0"/>
              </a:defRPr>
            </a:lvl1pPr>
          </a:lstStyle>
          <a:p>
            <a:fld id="{ED752980-0575-7246-BC62-39B2CCA9C58B}" type="slidenum">
              <a:rPr lang="en-US" altLang="nb-NO"/>
              <a:pPr/>
              <a:t>‹#›</a:t>
            </a:fld>
            <a:endParaRPr lang="en-US" altLang="nb-NO"/>
          </a:p>
        </p:txBody>
      </p:sp>
      <p:sp>
        <p:nvSpPr>
          <p:cNvPr id="8" name="Line 10">
            <a:extLst>
              <a:ext uri="{FF2B5EF4-FFF2-40B4-BE49-F238E27FC236}">
                <a16:creationId xmlns:a16="http://schemas.microsoft.com/office/drawing/2014/main" id="{C7FBCA79-E226-8C48-84CB-616E674DC3DF}"/>
              </a:ext>
            </a:extLst>
          </p:cNvPr>
          <p:cNvSpPr>
            <a:spLocks noChangeShapeType="1"/>
          </p:cNvSpPr>
          <p:nvPr/>
        </p:nvSpPr>
        <p:spPr bwMode="auto">
          <a:xfrm>
            <a:off x="103188" y="8799513"/>
            <a:ext cx="6653212" cy="0"/>
          </a:xfrm>
          <a:prstGeom prst="line">
            <a:avLst/>
          </a:prstGeom>
          <a:noFill/>
          <a:ln w="12700">
            <a:solidFill>
              <a:srgbClr val="8E8E95"/>
            </a:solidFill>
            <a:round/>
            <a:headEnd type="none" w="sm" len="sm"/>
            <a:tailEnd type="none" w="sm" len="sm"/>
          </a:ln>
          <a:effectLst/>
        </p:spPr>
        <p:txBody>
          <a:bodyPr wrap="none" anchor="ctr"/>
          <a:lstStyle/>
          <a:p>
            <a:pPr fontAlgn="auto">
              <a:spcBef>
                <a:spcPts val="0"/>
              </a:spcBef>
              <a:spcAft>
                <a:spcPts val="0"/>
              </a:spcAft>
              <a:defRPr/>
            </a:pPr>
            <a:endParaRPr lang="en-US">
              <a:solidFill>
                <a:srgbClr val="8E8E95"/>
              </a:solidFill>
              <a:latin typeface="+mn-lt"/>
              <a:ea typeface="+mn-ea"/>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000B3FD4-A7DB-CD45-BBD8-7A780D06493C}"/>
              </a:ext>
            </a:extLst>
          </p:cNvPr>
          <p:cNvSpPr>
            <a:spLocks noGrp="1" noRot="1" noChangeAspect="1"/>
          </p:cNvSpPr>
          <p:nvPr>
            <p:ph type="sldImg" idx="2"/>
          </p:nvPr>
        </p:nvSpPr>
        <p:spPr>
          <a:xfrm>
            <a:off x="1143000" y="685800"/>
            <a:ext cx="4572000" cy="3429000"/>
          </a:xfrm>
          <a:prstGeom prst="rect">
            <a:avLst/>
          </a:prstGeom>
          <a:noFill/>
          <a:ln w="9525">
            <a:solidFill>
              <a:srgbClr val="8E8E95"/>
            </a:solidFill>
          </a:ln>
        </p:spPr>
        <p:txBody>
          <a:bodyPr vert="horz" wrap="square" lIns="91440" tIns="45720" rIns="91440" bIns="45720" numCol="1" anchor="ctr" anchorCtr="0" compatLnSpc="1">
            <a:prstTxWarp prst="textNoShape">
              <a:avLst/>
            </a:prstTxWarp>
          </a:bodyPr>
          <a:lstStyle/>
          <a:p>
            <a:pPr lvl="0"/>
            <a:endParaRPr lang="nb-NO" altLang="nb-NO"/>
          </a:p>
        </p:txBody>
      </p:sp>
      <p:sp>
        <p:nvSpPr>
          <p:cNvPr id="5" name="Notes Placeholder 4">
            <a:extLst>
              <a:ext uri="{FF2B5EF4-FFF2-40B4-BE49-F238E27FC236}">
                <a16:creationId xmlns:a16="http://schemas.microsoft.com/office/drawing/2014/main" id="{CB8EEC2D-8F14-1A47-B385-B839E7B16BD6}"/>
              </a:ext>
            </a:extLst>
          </p:cNvPr>
          <p:cNvSpPr>
            <a:spLocks noGrp="1"/>
          </p:cNvSpPr>
          <p:nvPr>
            <p:ph type="body" sz="quarter" idx="3"/>
          </p:nvPr>
        </p:nvSpPr>
        <p:spPr>
          <a:xfrm>
            <a:off x="1143000" y="4343400"/>
            <a:ext cx="4576763"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6" name="Footer Placeholder 5">
            <a:extLst>
              <a:ext uri="{FF2B5EF4-FFF2-40B4-BE49-F238E27FC236}">
                <a16:creationId xmlns:a16="http://schemas.microsoft.com/office/drawing/2014/main" id="{37D5D779-7D4B-F844-9554-EA7F9B5AF4E6}"/>
              </a:ext>
            </a:extLst>
          </p:cNvPr>
          <p:cNvSpPr>
            <a:spLocks noGrp="1"/>
          </p:cNvSpPr>
          <p:nvPr>
            <p:ph type="ftr" sz="quarter" idx="4"/>
          </p:nvPr>
        </p:nvSpPr>
        <p:spPr>
          <a:xfrm>
            <a:off x="103188" y="8794750"/>
            <a:ext cx="2982912" cy="349250"/>
          </a:xfrm>
          <a:prstGeom prst="rect">
            <a:avLst/>
          </a:prstGeom>
        </p:spPr>
        <p:txBody>
          <a:bodyPr vert="horz" wrap="square" lIns="91440" tIns="45720" rIns="91440" bIns="45720" numCol="1" anchor="ctr" anchorCtr="0" compatLnSpc="1">
            <a:prstTxWarp prst="textNoShape">
              <a:avLst/>
            </a:prstTxWarp>
            <a:spAutoFit/>
          </a:bodyPr>
          <a:lstStyle>
            <a:lvl1pPr>
              <a:defRPr sz="800">
                <a:solidFill>
                  <a:srgbClr val="8E8E95"/>
                </a:solidFill>
                <a:cs typeface="Arial" panose="020B0604020202020204" pitchFamily="34" charset="0"/>
              </a:defRPr>
            </a:lvl1pPr>
          </a:lstStyle>
          <a:p>
            <a:r>
              <a:rPr lang="en-US" altLang="nb-NO"/>
              <a:t>© Cisco Systems, Inc. All rights reserved. Presentation_ID.scr</a:t>
            </a:r>
          </a:p>
        </p:txBody>
      </p:sp>
      <p:sp>
        <p:nvSpPr>
          <p:cNvPr id="7" name="Slide Number Placeholder 6">
            <a:extLst>
              <a:ext uri="{FF2B5EF4-FFF2-40B4-BE49-F238E27FC236}">
                <a16:creationId xmlns:a16="http://schemas.microsoft.com/office/drawing/2014/main" id="{746F439D-EF58-6547-A703-192F98A07098}"/>
              </a:ext>
            </a:extLst>
          </p:cNvPr>
          <p:cNvSpPr>
            <a:spLocks noGrp="1"/>
          </p:cNvSpPr>
          <p:nvPr>
            <p:ph type="sldNum" sz="quarter" idx="5"/>
          </p:nvPr>
        </p:nvSpPr>
        <p:spPr>
          <a:xfrm>
            <a:off x="6367463" y="8786813"/>
            <a:ext cx="388937" cy="214312"/>
          </a:xfrm>
          <a:prstGeom prst="rect">
            <a:avLst/>
          </a:prstGeom>
        </p:spPr>
        <p:txBody>
          <a:bodyPr vert="horz" wrap="square" lIns="91440" tIns="45720" rIns="91440" bIns="45720" numCol="1" anchor="ctr" anchorCtr="0" compatLnSpc="1">
            <a:prstTxWarp prst="textNoShape">
              <a:avLst/>
            </a:prstTxWarp>
            <a:spAutoFit/>
          </a:bodyPr>
          <a:lstStyle>
            <a:lvl1pPr algn="r">
              <a:defRPr sz="800">
                <a:solidFill>
                  <a:srgbClr val="8E8E95"/>
                </a:solidFill>
              </a:defRPr>
            </a:lvl1pPr>
          </a:lstStyle>
          <a:p>
            <a:fld id="{2A5E7EA8-19E4-2D42-93E3-39282988508D}" type="slidenum">
              <a:rPr lang="en-US" altLang="nb-NO"/>
              <a:pPr/>
              <a:t>‹#›</a:t>
            </a:fld>
            <a:endParaRPr lang="en-US" altLang="nb-NO"/>
          </a:p>
        </p:txBody>
      </p:sp>
      <p:sp>
        <p:nvSpPr>
          <p:cNvPr id="11" name="Line 10">
            <a:extLst>
              <a:ext uri="{FF2B5EF4-FFF2-40B4-BE49-F238E27FC236}">
                <a16:creationId xmlns:a16="http://schemas.microsoft.com/office/drawing/2014/main" id="{000BF48B-3693-F94B-9EF1-970D1E2B246A}"/>
              </a:ext>
            </a:extLst>
          </p:cNvPr>
          <p:cNvSpPr>
            <a:spLocks noChangeShapeType="1"/>
          </p:cNvSpPr>
          <p:nvPr/>
        </p:nvSpPr>
        <p:spPr bwMode="auto">
          <a:xfrm>
            <a:off x="103188" y="8799513"/>
            <a:ext cx="6653212" cy="0"/>
          </a:xfrm>
          <a:prstGeom prst="line">
            <a:avLst/>
          </a:prstGeom>
          <a:noFill/>
          <a:ln w="12700">
            <a:solidFill>
              <a:srgbClr val="8E8E95"/>
            </a:solidFill>
            <a:round/>
            <a:headEnd type="none" w="sm" len="sm"/>
            <a:tailEnd type="none" w="sm" len="sm"/>
          </a:ln>
          <a:effectLst/>
        </p:spPr>
        <p:txBody>
          <a:bodyPr wrap="none" anchor="ctr"/>
          <a:lstStyle/>
          <a:p>
            <a:pPr fontAlgn="auto">
              <a:spcBef>
                <a:spcPts val="0"/>
              </a:spcBef>
              <a:spcAft>
                <a:spcPts val="0"/>
              </a:spcAft>
              <a:defRPr/>
            </a:pPr>
            <a:endParaRPr lang="en-US">
              <a:solidFill>
                <a:srgbClr val="8E8E95"/>
              </a:solidFill>
              <a:latin typeface="+mn-lt"/>
              <a:ea typeface="+mn-ea"/>
            </a:endParaRPr>
          </a:p>
        </p:txBody>
      </p:sp>
    </p:spTree>
  </p:cSld>
  <p:clrMap bg1="lt1" tx1="dk1" bg2="lt2" tx2="dk2" accent1="accent1" accent2="accent2" accent3="accent3" accent4="accent4" accent5="accent5" accent6="accent6" hlink="hlink" folHlink="folHlink"/>
  <p:hf hdr="0" dt="0"/>
  <p:notesStyle>
    <a:lvl1pPr marL="236538" indent="-236538" algn="l" rtl="0" eaLnBrk="0" fontAlgn="base" hangingPunct="0">
      <a:lnSpc>
        <a:spcPct val="95000"/>
      </a:lnSpc>
      <a:spcBef>
        <a:spcPts val="1438"/>
      </a:spcBef>
      <a:spcAft>
        <a:spcPct val="0"/>
      </a:spcAft>
      <a:buFont typeface="Wingdings" pitchFamily="2" charset="2"/>
      <a:buChar char="§"/>
      <a:defRPr lang="en-US" sz="1400" kern="1200" dirty="0">
        <a:solidFill>
          <a:schemeClr val="tx1"/>
        </a:solidFill>
        <a:latin typeface="+mn-lt"/>
        <a:ea typeface="ＭＳ Ｐゴシック" panose="020B0600070205080204" pitchFamily="34" charset="-128"/>
        <a:cs typeface="+mn-cs"/>
      </a:defRPr>
    </a:lvl1pPr>
    <a:lvl2pPr marL="574675" algn="l" rtl="0" eaLnBrk="0" fontAlgn="base" hangingPunct="0">
      <a:lnSpc>
        <a:spcPct val="95000"/>
      </a:lnSpc>
      <a:spcBef>
        <a:spcPts val="838"/>
      </a:spcBef>
      <a:spcAft>
        <a:spcPct val="0"/>
      </a:spcAft>
      <a:defRPr lang="en-US" sz="1200" kern="1200" dirty="0">
        <a:solidFill>
          <a:schemeClr val="tx1"/>
        </a:solidFill>
        <a:latin typeface="+mn-lt"/>
        <a:ea typeface="ＭＳ Ｐゴシック" pitchFamily="-111" charset="-128"/>
        <a:cs typeface="+mn-cs"/>
      </a:defRPr>
    </a:lvl2pPr>
    <a:lvl3pPr marL="9144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3pPr>
    <a:lvl4pPr marL="13716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4pPr>
    <a:lvl5pPr marL="18288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80549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12180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1">
            <a:extLst>
              <a:ext uri="{FF2B5EF4-FFF2-40B4-BE49-F238E27FC236}">
                <a16:creationId xmlns:a16="http://schemas.microsoft.com/office/drawing/2014/main" id="{B245F444-FEB4-E549-9A61-2C641211A6E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1677C64-DB4A-6544-BB81-D8079C017970}" type="slidenum">
              <a:rPr lang="en-US" altLang="nb-NO" sz="800">
                <a:solidFill>
                  <a:srgbClr val="8E8E95"/>
                </a:solidFill>
              </a:rPr>
              <a:pPr eaLnBrk="1" hangingPunct="1"/>
              <a:t>5</a:t>
            </a:fld>
            <a:endParaRPr lang="en-US" altLang="nb-NO" sz="800">
              <a:solidFill>
                <a:srgbClr val="8E8E95"/>
              </a:solidFill>
            </a:endParaRPr>
          </a:p>
        </p:txBody>
      </p:sp>
      <p:sp>
        <p:nvSpPr>
          <p:cNvPr id="31747" name="Rectangle 4">
            <a:extLst>
              <a:ext uri="{FF2B5EF4-FFF2-40B4-BE49-F238E27FC236}">
                <a16:creationId xmlns:a16="http://schemas.microsoft.com/office/drawing/2014/main" id="{FBC2AF9D-50E8-5147-853D-C7F61C50E424}"/>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1748" name="Rectangle 5">
            <a:extLst>
              <a:ext uri="{FF2B5EF4-FFF2-40B4-BE49-F238E27FC236}">
                <a16:creationId xmlns:a16="http://schemas.microsoft.com/office/drawing/2014/main" id="{3BF78C51-0CD0-764D-8C5B-363CDBB9FF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753281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1">
            <a:extLst>
              <a:ext uri="{FF2B5EF4-FFF2-40B4-BE49-F238E27FC236}">
                <a16:creationId xmlns:a16="http://schemas.microsoft.com/office/drawing/2014/main" id="{B3756274-DFF8-BB47-A244-CDFFA764613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4697F11-01C7-9543-BBCD-70E8D7C371A2}" type="slidenum">
              <a:rPr lang="en-US" altLang="nb-NO" sz="800">
                <a:solidFill>
                  <a:srgbClr val="8E8E95"/>
                </a:solidFill>
              </a:rPr>
              <a:pPr eaLnBrk="1" hangingPunct="1"/>
              <a:t>6</a:t>
            </a:fld>
            <a:endParaRPr lang="en-US" altLang="nb-NO" sz="800">
              <a:solidFill>
                <a:srgbClr val="8E8E95"/>
              </a:solidFill>
            </a:endParaRPr>
          </a:p>
        </p:txBody>
      </p:sp>
      <p:sp>
        <p:nvSpPr>
          <p:cNvPr id="34819" name="Rectangle 4">
            <a:extLst>
              <a:ext uri="{FF2B5EF4-FFF2-40B4-BE49-F238E27FC236}">
                <a16:creationId xmlns:a16="http://schemas.microsoft.com/office/drawing/2014/main" id="{D753CCF0-EB77-AA40-A844-C3B9C507768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4820" name="Rectangle 5">
            <a:extLst>
              <a:ext uri="{FF2B5EF4-FFF2-40B4-BE49-F238E27FC236}">
                <a16:creationId xmlns:a16="http://schemas.microsoft.com/office/drawing/2014/main" id="{44496F81-47B9-4D40-B097-7AF6A809A0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1">
            <a:extLst>
              <a:ext uri="{FF2B5EF4-FFF2-40B4-BE49-F238E27FC236}">
                <a16:creationId xmlns:a16="http://schemas.microsoft.com/office/drawing/2014/main" id="{EC3540F4-4112-A44C-B5E2-DA69035C067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0C538FE-774A-FC41-BD76-067016DDAD88}" type="slidenum">
              <a:rPr lang="en-US" altLang="nb-NO" sz="800">
                <a:solidFill>
                  <a:srgbClr val="8E8E95"/>
                </a:solidFill>
              </a:rPr>
              <a:pPr eaLnBrk="1" hangingPunct="1"/>
              <a:t>9</a:t>
            </a:fld>
            <a:endParaRPr lang="en-US" altLang="nb-NO" sz="800">
              <a:solidFill>
                <a:srgbClr val="8E8E95"/>
              </a:solidFill>
            </a:endParaRPr>
          </a:p>
        </p:txBody>
      </p:sp>
      <p:sp>
        <p:nvSpPr>
          <p:cNvPr id="37891" name="Rectangle 2">
            <a:extLst>
              <a:ext uri="{FF2B5EF4-FFF2-40B4-BE49-F238E27FC236}">
                <a16:creationId xmlns:a16="http://schemas.microsoft.com/office/drawing/2014/main" id="{0A2830F5-4914-C048-A360-6AD004F11B02}"/>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7892" name="Rectangle 3">
            <a:extLst>
              <a:ext uri="{FF2B5EF4-FFF2-40B4-BE49-F238E27FC236}">
                <a16:creationId xmlns:a16="http://schemas.microsoft.com/office/drawing/2014/main" id="{5792F47C-60A4-934C-9CFC-CAE86FE76422}"/>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Carrier perspective</a:t>
            </a:r>
          </a:p>
          <a:p>
            <a:pPr lvl="1" eaLnBrk="1" hangingPunct="1"/>
            <a:r>
              <a:rPr altLang="nb-NO" dirty="0">
                <a:ea typeface="ＭＳ Ｐゴシック" panose="020B0600070205080204" pitchFamily="34" charset="-128"/>
              </a:rPr>
              <a:t>Reduce costs (CAPEX); need for collapsing separate (legacy) networks into a single converged network infrastructure</a:t>
            </a:r>
          </a:p>
          <a:p>
            <a:pPr lvl="1" eaLnBrk="1" hangingPunct="1"/>
            <a:r>
              <a:rPr altLang="nb-NO" dirty="0">
                <a:ea typeface="ＭＳ Ｐゴシック" panose="020B0600070205080204" pitchFamily="34" charset="-128"/>
              </a:rPr>
              <a:t>Need for support of both traditional layer-2 services (ATM, FR) and IP/Layer-3 IP-services over single network infrastructure</a:t>
            </a:r>
          </a:p>
          <a:p>
            <a:pPr lvl="1" eaLnBrk="1" hangingPunct="1"/>
            <a:r>
              <a:rPr altLang="nb-NO" dirty="0">
                <a:ea typeface="ＭＳ Ｐゴシック" panose="020B0600070205080204" pitchFamily="34" charset="-128"/>
              </a:rPr>
              <a:t>Increasingly stringent SLAs; need for ‘layer-2’-type traffic engineering, incl. bandwidth management, failure protection</a:t>
            </a:r>
          </a:p>
          <a:p>
            <a:pPr lvl="1" eaLnBrk="1" hangingPunct="1"/>
            <a:r>
              <a:rPr altLang="nb-NO" dirty="0">
                <a:ea typeface="ＭＳ Ｐゴシック" panose="020B0600070205080204" pitchFamily="34" charset="-128"/>
              </a:rPr>
              <a:t>Increasing scale of IP-based services; need for flexible and scalable service provisioning and maintenance capabilities</a:t>
            </a:r>
          </a:p>
        </p:txBody>
      </p:sp>
      <p:sp>
        <p:nvSpPr>
          <p:cNvPr id="37893" name="Rectangle 5">
            <a:extLst>
              <a:ext uri="{FF2B5EF4-FFF2-40B4-BE49-F238E27FC236}">
                <a16:creationId xmlns:a16="http://schemas.microsoft.com/office/drawing/2014/main" id="{A220BB0B-5690-7E45-98E5-D8FEE87603FA}"/>
              </a:ext>
            </a:extLst>
          </p:cNvPr>
          <p:cNvSpPr>
            <a:spLocks noChangeArrowheads="1"/>
          </p:cNvSpPr>
          <p:nvPr/>
        </p:nvSpPr>
        <p:spPr bwMode="auto">
          <a:xfrm>
            <a:off x="433388" y="4303713"/>
            <a:ext cx="59912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72" tIns="49244" rIns="93872" bIns="49244"/>
          <a:lstStyle>
            <a:lvl1pPr marL="109538" indent="-109538" defTabSz="10033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033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50000"/>
              </a:spcBef>
              <a:buSzPct val="100000"/>
              <a:buFontTx/>
              <a:buChar char="•"/>
            </a:pPr>
            <a:endParaRPr lang="nb-NO" altLang="nb-NO"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1">
            <a:extLst>
              <a:ext uri="{FF2B5EF4-FFF2-40B4-BE49-F238E27FC236}">
                <a16:creationId xmlns:a16="http://schemas.microsoft.com/office/drawing/2014/main" id="{5E4AE4A6-EAF2-DD46-9705-88F39BBDA3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31CB189-7543-D24E-82F6-23514EE1B921}" type="slidenum">
              <a:rPr lang="en-US" altLang="nb-NO" sz="800">
                <a:solidFill>
                  <a:srgbClr val="8E8E95"/>
                </a:solidFill>
              </a:rPr>
              <a:pPr eaLnBrk="1" hangingPunct="1"/>
              <a:t>10</a:t>
            </a:fld>
            <a:endParaRPr lang="en-US" altLang="nb-NO" sz="800">
              <a:solidFill>
                <a:srgbClr val="8E8E95"/>
              </a:solidFill>
            </a:endParaRPr>
          </a:p>
        </p:txBody>
      </p:sp>
      <p:sp>
        <p:nvSpPr>
          <p:cNvPr id="39939" name="Rectangle 2">
            <a:extLst>
              <a:ext uri="{FF2B5EF4-FFF2-40B4-BE49-F238E27FC236}">
                <a16:creationId xmlns:a16="http://schemas.microsoft.com/office/drawing/2014/main" id="{60E291C3-E77B-8C44-8478-F8AB2A2D6CC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9940" name="Rectangle 3">
            <a:extLst>
              <a:ext uri="{FF2B5EF4-FFF2-40B4-BE49-F238E27FC236}">
                <a16:creationId xmlns:a16="http://schemas.microsoft.com/office/drawing/2014/main" id="{1E645112-C9F8-9849-8538-D86A4CAEBBF4}"/>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1">
            <a:extLst>
              <a:ext uri="{FF2B5EF4-FFF2-40B4-BE49-F238E27FC236}">
                <a16:creationId xmlns:a16="http://schemas.microsoft.com/office/drawing/2014/main" id="{271D5425-0C4C-E54F-A55C-02D5B56F85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AF4F6E4-2266-2B47-BBDE-7B46769AFE22}" type="slidenum">
              <a:rPr lang="en-US" altLang="nb-NO" sz="800">
                <a:solidFill>
                  <a:srgbClr val="8E8E95"/>
                </a:solidFill>
              </a:rPr>
              <a:pPr eaLnBrk="1" hangingPunct="1"/>
              <a:t>11</a:t>
            </a:fld>
            <a:endParaRPr lang="en-US" altLang="nb-NO" sz="800">
              <a:solidFill>
                <a:srgbClr val="8E8E95"/>
              </a:solidFill>
            </a:endParaRPr>
          </a:p>
        </p:txBody>
      </p:sp>
      <p:sp>
        <p:nvSpPr>
          <p:cNvPr id="41987" name="Rectangle 2">
            <a:extLst>
              <a:ext uri="{FF2B5EF4-FFF2-40B4-BE49-F238E27FC236}">
                <a16:creationId xmlns:a16="http://schemas.microsoft.com/office/drawing/2014/main" id="{F5A9EE7E-0D26-7946-9CFD-FC3C5B645EA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655EB3FC-0AC0-D846-AA0E-14C02C313E42}"/>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ltLang="nb-NO"/>
              <a:t>© Cisco Systems, Inc. All rights reserved. Presentation_ID.scr</a:t>
            </a:r>
          </a:p>
        </p:txBody>
      </p:sp>
      <p:sp>
        <p:nvSpPr>
          <p:cNvPr id="5" name="Slide Number Placeholder 4"/>
          <p:cNvSpPr>
            <a:spLocks noGrp="1"/>
          </p:cNvSpPr>
          <p:nvPr>
            <p:ph type="sldNum" sz="quarter" idx="5"/>
          </p:nvPr>
        </p:nvSpPr>
        <p:spPr/>
        <p:txBody>
          <a:bodyPr/>
          <a:lstStyle/>
          <a:p>
            <a:fld id="{2A5E7EA8-19E4-2D42-93E3-39282988508D}" type="slidenum">
              <a:rPr lang="en-US" altLang="nb-NO" smtClean="0"/>
              <a:pPr/>
              <a:t>12</a:t>
            </a:fld>
            <a:endParaRPr lang="en-US" altLang="nb-NO"/>
          </a:p>
        </p:txBody>
      </p:sp>
    </p:spTree>
    <p:extLst>
      <p:ext uri="{BB962C8B-B14F-4D97-AF65-F5344CB8AC3E}">
        <p14:creationId xmlns:p14="http://schemas.microsoft.com/office/powerpoint/2010/main" val="3284039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1">
            <a:extLst>
              <a:ext uri="{FF2B5EF4-FFF2-40B4-BE49-F238E27FC236}">
                <a16:creationId xmlns:a16="http://schemas.microsoft.com/office/drawing/2014/main" id="{C83905EA-8E1F-D246-B81B-ECB6F82C83C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202F5C4-7909-FB44-9ADA-5D2A36849C20}" type="slidenum">
              <a:rPr lang="en-US" altLang="nb-NO" sz="800">
                <a:solidFill>
                  <a:srgbClr val="8E8E95"/>
                </a:solidFill>
              </a:rPr>
              <a:pPr eaLnBrk="1" hangingPunct="1"/>
              <a:t>15</a:t>
            </a:fld>
            <a:endParaRPr lang="en-US" altLang="nb-NO" sz="800">
              <a:solidFill>
                <a:srgbClr val="8E8E95"/>
              </a:solidFill>
            </a:endParaRPr>
          </a:p>
        </p:txBody>
      </p:sp>
      <p:sp>
        <p:nvSpPr>
          <p:cNvPr id="49155" name="Rectangle 2">
            <a:extLst>
              <a:ext uri="{FF2B5EF4-FFF2-40B4-BE49-F238E27FC236}">
                <a16:creationId xmlns:a16="http://schemas.microsoft.com/office/drawing/2014/main" id="{86AF4A06-2720-5442-ACC1-36655874ACB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49156" name="Rectangle 3">
            <a:extLst>
              <a:ext uri="{FF2B5EF4-FFF2-40B4-BE49-F238E27FC236}">
                <a16:creationId xmlns:a16="http://schemas.microsoft.com/office/drawing/2014/main" id="{9DB6BB7B-0D00-2E47-9EFB-168BA7D9FA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1">
            <a:extLst>
              <a:ext uri="{FF2B5EF4-FFF2-40B4-BE49-F238E27FC236}">
                <a16:creationId xmlns:a16="http://schemas.microsoft.com/office/drawing/2014/main" id="{B86AF11F-4C82-914E-86C0-90C7A9AC2D8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5DEC8E-421E-5A41-890C-D14D3DD8F8B0}" type="slidenum">
              <a:rPr lang="en-US" altLang="nb-NO" sz="800">
                <a:solidFill>
                  <a:srgbClr val="8E8E95"/>
                </a:solidFill>
              </a:rPr>
              <a:pPr eaLnBrk="1" hangingPunct="1"/>
              <a:t>16</a:t>
            </a:fld>
            <a:endParaRPr lang="en-US" altLang="nb-NO" sz="800">
              <a:solidFill>
                <a:srgbClr val="8E8E95"/>
              </a:solidFill>
            </a:endParaRPr>
          </a:p>
        </p:txBody>
      </p:sp>
      <p:sp>
        <p:nvSpPr>
          <p:cNvPr id="51203" name="Rectangle 2">
            <a:extLst>
              <a:ext uri="{FF2B5EF4-FFF2-40B4-BE49-F238E27FC236}">
                <a16:creationId xmlns:a16="http://schemas.microsoft.com/office/drawing/2014/main" id="{7C32A42C-FE21-CD44-813A-697D32D906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1204" name="Rectangle 3">
            <a:extLst>
              <a:ext uri="{FF2B5EF4-FFF2-40B4-BE49-F238E27FC236}">
                <a16:creationId xmlns:a16="http://schemas.microsoft.com/office/drawing/2014/main" id="{DED81162-F9DE-5949-A88B-DE5CE9D8A4A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1">
            <a:extLst>
              <a:ext uri="{FF2B5EF4-FFF2-40B4-BE49-F238E27FC236}">
                <a16:creationId xmlns:a16="http://schemas.microsoft.com/office/drawing/2014/main" id="{95BC2534-CAA8-C44D-AC51-A02F3B10555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F00394B-0CA9-FB49-8A81-E361411A50D2}" type="slidenum">
              <a:rPr lang="en-US" altLang="nb-NO" sz="800">
                <a:solidFill>
                  <a:srgbClr val="8E8E95"/>
                </a:solidFill>
              </a:rPr>
              <a:pPr eaLnBrk="1" hangingPunct="1"/>
              <a:t>17</a:t>
            </a:fld>
            <a:endParaRPr lang="en-US" altLang="nb-NO" sz="800">
              <a:solidFill>
                <a:srgbClr val="8E8E95"/>
              </a:solidFill>
            </a:endParaRPr>
          </a:p>
        </p:txBody>
      </p:sp>
      <p:sp>
        <p:nvSpPr>
          <p:cNvPr id="53251" name="Rectangle 2">
            <a:extLst>
              <a:ext uri="{FF2B5EF4-FFF2-40B4-BE49-F238E27FC236}">
                <a16:creationId xmlns:a16="http://schemas.microsoft.com/office/drawing/2014/main" id="{73A45517-C5FC-0948-AF83-BCE48309B95A}"/>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2" name="Rectangle 3">
            <a:extLst>
              <a:ext uri="{FF2B5EF4-FFF2-40B4-BE49-F238E27FC236}">
                <a16:creationId xmlns:a16="http://schemas.microsoft.com/office/drawing/2014/main" id="{819D0C67-2F76-FF49-870D-52DB2589C5ED}"/>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3" name="Rectangle 4">
            <a:extLst>
              <a:ext uri="{FF2B5EF4-FFF2-40B4-BE49-F238E27FC236}">
                <a16:creationId xmlns:a16="http://schemas.microsoft.com/office/drawing/2014/main" id="{EB2CCDEB-D483-DE45-BB63-23AA3F4EFB7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4" name="Rectangle 5">
            <a:extLst>
              <a:ext uri="{FF2B5EF4-FFF2-40B4-BE49-F238E27FC236}">
                <a16:creationId xmlns:a16="http://schemas.microsoft.com/office/drawing/2014/main" id="{AE266FD3-078D-AB4D-84BF-57C5DA083EC8}"/>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5" name="Rectangle 6">
            <a:extLst>
              <a:ext uri="{FF2B5EF4-FFF2-40B4-BE49-F238E27FC236}">
                <a16:creationId xmlns:a16="http://schemas.microsoft.com/office/drawing/2014/main" id="{7451BB53-34DA-254C-8D17-5400AE365AAB}"/>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6" name="Rectangle 7">
            <a:extLst>
              <a:ext uri="{FF2B5EF4-FFF2-40B4-BE49-F238E27FC236}">
                <a16:creationId xmlns:a16="http://schemas.microsoft.com/office/drawing/2014/main" id="{A58C53AC-DE5F-CC4B-AF00-FD08EB2E785A}"/>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7" name="Rectangle 8">
            <a:extLst>
              <a:ext uri="{FF2B5EF4-FFF2-40B4-BE49-F238E27FC236}">
                <a16:creationId xmlns:a16="http://schemas.microsoft.com/office/drawing/2014/main" id="{271525C9-B420-1D4E-A5A6-A7353896229C}"/>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8" name="Rectangle 11">
            <a:extLst>
              <a:ext uri="{FF2B5EF4-FFF2-40B4-BE49-F238E27FC236}">
                <a16:creationId xmlns:a16="http://schemas.microsoft.com/office/drawing/2014/main" id="{62783146-810B-7840-B08E-9051219FB953}"/>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3259" name="Rectangle 12">
            <a:extLst>
              <a:ext uri="{FF2B5EF4-FFF2-40B4-BE49-F238E27FC236}">
                <a16:creationId xmlns:a16="http://schemas.microsoft.com/office/drawing/2014/main" id="{D2EDBC19-2CAF-EC42-B914-B8CB39DDDE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1">
            <a:extLst>
              <a:ext uri="{FF2B5EF4-FFF2-40B4-BE49-F238E27FC236}">
                <a16:creationId xmlns:a16="http://schemas.microsoft.com/office/drawing/2014/main" id="{5DF3B181-E3B8-5445-A5D3-2DD7E9DDCE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B934BA4-209B-4D4A-8206-96D69EB0DF0A}" type="slidenum">
              <a:rPr lang="en-US" altLang="nb-NO" sz="800">
                <a:solidFill>
                  <a:srgbClr val="8E8E95"/>
                </a:solidFill>
              </a:rPr>
              <a:pPr eaLnBrk="1" hangingPunct="1"/>
              <a:t>18</a:t>
            </a:fld>
            <a:endParaRPr lang="en-US" altLang="nb-NO" sz="800">
              <a:solidFill>
                <a:srgbClr val="8E8E95"/>
              </a:solidFill>
            </a:endParaRPr>
          </a:p>
        </p:txBody>
      </p:sp>
      <p:sp>
        <p:nvSpPr>
          <p:cNvPr id="55299" name="Rectangle 4">
            <a:extLst>
              <a:ext uri="{FF2B5EF4-FFF2-40B4-BE49-F238E27FC236}">
                <a16:creationId xmlns:a16="http://schemas.microsoft.com/office/drawing/2014/main" id="{0CA28394-7F3E-9941-98A5-DA332B388B5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5300" name="Rectangle 5">
            <a:extLst>
              <a:ext uri="{FF2B5EF4-FFF2-40B4-BE49-F238E27FC236}">
                <a16:creationId xmlns:a16="http://schemas.microsoft.com/office/drawing/2014/main" id="{59796AAE-3709-B143-8268-BC64F2F1BD5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Cisco Systems, Inc. All rights reserved. 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19</a:t>
            </a:fld>
            <a:endParaRPr lang="en-US" altLang="nb-NO"/>
          </a:p>
        </p:txBody>
      </p:sp>
    </p:spTree>
    <p:extLst>
      <p:ext uri="{BB962C8B-B14F-4D97-AF65-F5344CB8AC3E}">
        <p14:creationId xmlns:p14="http://schemas.microsoft.com/office/powerpoint/2010/main" val="2993905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1">
            <a:extLst>
              <a:ext uri="{FF2B5EF4-FFF2-40B4-BE49-F238E27FC236}">
                <a16:creationId xmlns:a16="http://schemas.microsoft.com/office/drawing/2014/main" id="{8E27969E-7D7A-F34E-9331-FFB42103AB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EF148FF-BAA8-7B46-8FE1-6487FDF117A5}" type="slidenum">
              <a:rPr lang="en-US" altLang="nb-NO" sz="800">
                <a:solidFill>
                  <a:srgbClr val="8E8E95"/>
                </a:solidFill>
              </a:rPr>
              <a:pPr eaLnBrk="1" hangingPunct="1"/>
              <a:t>20</a:t>
            </a:fld>
            <a:endParaRPr lang="en-US" altLang="nb-NO" sz="800">
              <a:solidFill>
                <a:srgbClr val="8E8E95"/>
              </a:solidFill>
            </a:endParaRPr>
          </a:p>
        </p:txBody>
      </p:sp>
      <p:sp>
        <p:nvSpPr>
          <p:cNvPr id="58371" name="Rectangle 4">
            <a:extLst>
              <a:ext uri="{FF2B5EF4-FFF2-40B4-BE49-F238E27FC236}">
                <a16:creationId xmlns:a16="http://schemas.microsoft.com/office/drawing/2014/main" id="{9BC84D2D-7EB8-8443-B776-EA73C29C3FC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8372" name="Rectangle 5">
            <a:extLst>
              <a:ext uri="{FF2B5EF4-FFF2-40B4-BE49-F238E27FC236}">
                <a16:creationId xmlns:a16="http://schemas.microsoft.com/office/drawing/2014/main" id="{28CA0CAD-335C-AC48-845F-7211C4F8E5C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1">
            <a:extLst>
              <a:ext uri="{FF2B5EF4-FFF2-40B4-BE49-F238E27FC236}">
                <a16:creationId xmlns:a16="http://schemas.microsoft.com/office/drawing/2014/main" id="{751C5703-69CF-9244-AC8F-8151482390A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F0B27FF-2C2E-B444-8A9F-B5A362DA983C}" type="slidenum">
              <a:rPr lang="en-US" altLang="nb-NO" sz="800">
                <a:solidFill>
                  <a:srgbClr val="8E8E95"/>
                </a:solidFill>
              </a:rPr>
              <a:pPr eaLnBrk="1" hangingPunct="1"/>
              <a:t>21</a:t>
            </a:fld>
            <a:endParaRPr lang="en-US" altLang="nb-NO" sz="800">
              <a:solidFill>
                <a:srgbClr val="8E8E95"/>
              </a:solidFill>
            </a:endParaRPr>
          </a:p>
        </p:txBody>
      </p:sp>
      <p:sp>
        <p:nvSpPr>
          <p:cNvPr id="60419" name="Rectangle 2">
            <a:extLst>
              <a:ext uri="{FF2B5EF4-FFF2-40B4-BE49-F238E27FC236}">
                <a16:creationId xmlns:a16="http://schemas.microsoft.com/office/drawing/2014/main" id="{5414322E-95B3-394D-BD75-F194A12940AA}"/>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0420" name="Rectangle 3">
            <a:extLst>
              <a:ext uri="{FF2B5EF4-FFF2-40B4-BE49-F238E27FC236}">
                <a16:creationId xmlns:a16="http://schemas.microsoft.com/office/drawing/2014/main" id="{1D34F41E-DAB8-5641-94E6-361D54AAA5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1">
            <a:extLst>
              <a:ext uri="{FF2B5EF4-FFF2-40B4-BE49-F238E27FC236}">
                <a16:creationId xmlns:a16="http://schemas.microsoft.com/office/drawing/2014/main" id="{E462B40C-E429-4A47-A12D-3D6D0C490E4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A7766EA-4C54-834B-8645-FFFC372C98F7}" type="slidenum">
              <a:rPr lang="en-US" altLang="nb-NO" sz="800">
                <a:solidFill>
                  <a:srgbClr val="8E8E95"/>
                </a:solidFill>
              </a:rPr>
              <a:pPr eaLnBrk="1" hangingPunct="1"/>
              <a:t>22</a:t>
            </a:fld>
            <a:endParaRPr lang="en-US" altLang="nb-NO" sz="800">
              <a:solidFill>
                <a:srgbClr val="8E8E95"/>
              </a:solidFill>
            </a:endParaRPr>
          </a:p>
        </p:txBody>
      </p:sp>
      <p:sp>
        <p:nvSpPr>
          <p:cNvPr id="62467" name="Rectangle 4">
            <a:extLst>
              <a:ext uri="{FF2B5EF4-FFF2-40B4-BE49-F238E27FC236}">
                <a16:creationId xmlns:a16="http://schemas.microsoft.com/office/drawing/2014/main" id="{EE2FD72F-636B-4442-AE41-7978752AEAD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2468" name="Rectangle 5">
            <a:extLst>
              <a:ext uri="{FF2B5EF4-FFF2-40B4-BE49-F238E27FC236}">
                <a16:creationId xmlns:a16="http://schemas.microsoft.com/office/drawing/2014/main" id="{FC3A6480-6014-EF4B-A717-A193D514CB4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1">
            <a:extLst>
              <a:ext uri="{FF2B5EF4-FFF2-40B4-BE49-F238E27FC236}">
                <a16:creationId xmlns:a16="http://schemas.microsoft.com/office/drawing/2014/main" id="{B58C630B-8634-E54A-9E13-2DD3BA3CDD0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1C57B18-17B5-6A4C-A1A2-53BA88B186A7}" type="slidenum">
              <a:rPr lang="en-US" altLang="nb-NO" sz="800">
                <a:solidFill>
                  <a:srgbClr val="8E8E95"/>
                </a:solidFill>
              </a:rPr>
              <a:pPr eaLnBrk="1" hangingPunct="1"/>
              <a:t>23</a:t>
            </a:fld>
            <a:endParaRPr lang="en-US" altLang="nb-NO" sz="800">
              <a:solidFill>
                <a:srgbClr val="8E8E95"/>
              </a:solidFill>
            </a:endParaRPr>
          </a:p>
        </p:txBody>
      </p:sp>
      <p:sp>
        <p:nvSpPr>
          <p:cNvPr id="64515" name="Rectangle 2">
            <a:extLst>
              <a:ext uri="{FF2B5EF4-FFF2-40B4-BE49-F238E27FC236}">
                <a16:creationId xmlns:a16="http://schemas.microsoft.com/office/drawing/2014/main" id="{4D518D40-3100-C048-BC7C-B9643F495436}"/>
              </a:ext>
            </a:extLst>
          </p:cNvPr>
          <p:cNvSpPr>
            <a:spLocks noGrp="1" noRot="1" noChangeAspect="1" noChangeArrowheads="1" noTextEdit="1"/>
          </p:cNvSpPr>
          <p:nvPr>
            <p:ph type="sldImg"/>
          </p:nvPr>
        </p:nvSpPr>
        <p:spPr bwMode="auto">
          <a:noFill/>
          <a:ln>
            <a:miter lim="800000"/>
            <a:headEnd/>
            <a:tailEnd/>
          </a:ln>
          <a:extLst>
            <a:ext uri="{909E8E84-426E-40DD-AFC4-6F175D3DCCD1}">
              <a14:hiddenFill xmlns:a14="http://schemas.microsoft.com/office/drawing/2010/main">
                <a:solidFill>
                  <a:srgbClr val="FFFFFF"/>
                </a:solidFill>
              </a14:hiddenFill>
            </a:ext>
          </a:extLst>
        </p:spPr>
      </p:sp>
      <p:sp>
        <p:nvSpPr>
          <p:cNvPr id="64516" name="Rectangle 3">
            <a:extLst>
              <a:ext uri="{FF2B5EF4-FFF2-40B4-BE49-F238E27FC236}">
                <a16:creationId xmlns:a16="http://schemas.microsoft.com/office/drawing/2014/main" id="{EA4CD10D-655E-3B40-89CE-23D0AF74F39C}"/>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68275" indent="-168275" defTabSz="898525" eaLnBrk="1" hangingPunct="1">
              <a:lnSpc>
                <a:spcPct val="85000"/>
              </a:lnSpc>
            </a:pPr>
            <a:r>
              <a:rPr altLang="nb-NO" dirty="0"/>
              <a:t>This diagram depicts the most important interactions internal and external to a node.</a:t>
            </a:r>
          </a:p>
          <a:p>
            <a:pPr marL="168275" indent="-168275" defTabSz="898525" eaLnBrk="1" hangingPunct="1">
              <a:lnSpc>
                <a:spcPct val="85000"/>
              </a:lnSpc>
            </a:pPr>
            <a:r>
              <a:rPr altLang="nb-NO" dirty="0"/>
              <a:t>LDP keeps local labels mapping and remote bindings learned from its peers in a data structure call the LIB (Label Information Base).  The contents of LIB are kept up to date with interaction with RIB.  On route up and down the contents are change as seen necessary.  On the other hand the remote bindings are updated as peers go away, new peers come up, or a peer decides to use a different label for a specific prefix.</a:t>
            </a:r>
          </a:p>
          <a:p>
            <a:pPr marL="168275" indent="-168275" defTabSz="898525" eaLnBrk="1" hangingPunct="1">
              <a:lnSpc>
                <a:spcPct val="85000"/>
              </a:lnSpc>
            </a:pPr>
            <a:r>
              <a:rPr altLang="nb-NO" dirty="0"/>
              <a:t>LDP also interacts with the MFI/CEF to ensure that if an </a:t>
            </a:r>
            <a:r>
              <a:rPr altLang="nb-NO" dirty="0" err="1"/>
              <a:t>mpls</a:t>
            </a:r>
            <a:r>
              <a:rPr altLang="nb-NO" dirty="0"/>
              <a:t> path is available for a route known by IGP, the incoming and outgoing label are made available.  LDP is also responsible to update this information if there is a route change or a change by a peer dictates change in the forwarding.</a:t>
            </a:r>
          </a:p>
          <a:p>
            <a:pPr marL="168275" indent="-168275" defTabSz="898525" eaLnBrk="1" hangingPunct="1">
              <a:lnSpc>
                <a:spcPct val="85000"/>
              </a:lnSpc>
            </a:pPr>
            <a:r>
              <a:rPr altLang="nb-NO" dirty="0"/>
              <a:t>The programming of the forwarding is normally done using the pull model.  In other words when there is a change either in LDP control plane or </a:t>
            </a:r>
            <a:r>
              <a:rPr altLang="nb-NO" dirty="0" err="1"/>
              <a:t>igp</a:t>
            </a:r>
            <a:r>
              <a:rPr altLang="nb-NO" dirty="0"/>
              <a:t>, the forwarding infrastructure is asked to pull the label information from LDP and program into forwarding.</a:t>
            </a:r>
          </a:p>
          <a:p>
            <a:pPr marL="168275" indent="-168275" defTabSz="898525" eaLnBrk="1" hangingPunct="1">
              <a:lnSpc>
                <a:spcPct val="85000"/>
              </a:lnSpc>
            </a:pPr>
            <a:endParaRPr altLang="nb-NO"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1">
            <a:extLst>
              <a:ext uri="{FF2B5EF4-FFF2-40B4-BE49-F238E27FC236}">
                <a16:creationId xmlns:a16="http://schemas.microsoft.com/office/drawing/2014/main" id="{E445AE77-32B1-8B49-8526-BF5E98E567A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899CE4E-D214-8F4D-9919-9284E5AA28B2}" type="slidenum">
              <a:rPr lang="en-US" altLang="nb-NO" sz="800">
                <a:solidFill>
                  <a:srgbClr val="8E8E95"/>
                </a:solidFill>
              </a:rPr>
              <a:pPr eaLnBrk="1" hangingPunct="1"/>
              <a:t>24</a:t>
            </a:fld>
            <a:endParaRPr lang="en-US" altLang="nb-NO" sz="800">
              <a:solidFill>
                <a:srgbClr val="8E8E95"/>
              </a:solidFill>
            </a:endParaRPr>
          </a:p>
        </p:txBody>
      </p:sp>
      <p:sp>
        <p:nvSpPr>
          <p:cNvPr id="66563" name="Rectangle 4">
            <a:extLst>
              <a:ext uri="{FF2B5EF4-FFF2-40B4-BE49-F238E27FC236}">
                <a16:creationId xmlns:a16="http://schemas.microsoft.com/office/drawing/2014/main" id="{2FDABA5F-849D-CB40-AAC4-CDA0628B9B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6564" name="Rectangle 5">
            <a:extLst>
              <a:ext uri="{FF2B5EF4-FFF2-40B4-BE49-F238E27FC236}">
                <a16:creationId xmlns:a16="http://schemas.microsoft.com/office/drawing/2014/main" id="{A830B1C6-9A90-F444-A358-1B0FDC98C44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a:extLst>
              <a:ext uri="{FF2B5EF4-FFF2-40B4-BE49-F238E27FC236}">
                <a16:creationId xmlns:a16="http://schemas.microsoft.com/office/drawing/2014/main" id="{5DCDE7BA-3592-DD45-9C7F-98EF1D1DCDB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E83B054-86D1-404A-A4BA-9F9DC1DFDAAB}" type="slidenum">
              <a:rPr lang="en-US" altLang="nb-NO" sz="800">
                <a:solidFill>
                  <a:srgbClr val="8E8E95"/>
                </a:solidFill>
              </a:rPr>
              <a:pPr eaLnBrk="1" hangingPunct="1"/>
              <a:t>25</a:t>
            </a:fld>
            <a:endParaRPr lang="en-US" altLang="nb-NO" sz="800">
              <a:solidFill>
                <a:srgbClr val="8E8E95"/>
              </a:solidFill>
            </a:endParaRPr>
          </a:p>
        </p:txBody>
      </p:sp>
      <p:sp>
        <p:nvSpPr>
          <p:cNvPr id="68611" name="Rectangle 2">
            <a:extLst>
              <a:ext uri="{FF2B5EF4-FFF2-40B4-BE49-F238E27FC236}">
                <a16:creationId xmlns:a16="http://schemas.microsoft.com/office/drawing/2014/main" id="{9D8C23AD-ECFC-CC45-8412-CBD867EAB7C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8612" name="Rectangle 3">
            <a:extLst>
              <a:ext uri="{FF2B5EF4-FFF2-40B4-BE49-F238E27FC236}">
                <a16:creationId xmlns:a16="http://schemas.microsoft.com/office/drawing/2014/main" id="{0A9A28FF-C42D-CA48-8DF2-877410C31957}"/>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a:t>Now when a packet comes into a router a look up is done based on the IP address in the packet, at match is obtained, and the packet is forwarded out the appropriate interface.</a:t>
            </a:r>
          </a:p>
          <a:p>
            <a:pPr eaLnBrk="1" hangingPunct="1"/>
            <a:r>
              <a:rPr altLang="nb-NO"/>
              <a:t>The packet follows the same process on a hop-by-hop bases through the network until it reaches its destination.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1">
            <a:extLst>
              <a:ext uri="{FF2B5EF4-FFF2-40B4-BE49-F238E27FC236}">
                <a16:creationId xmlns:a16="http://schemas.microsoft.com/office/drawing/2014/main" id="{83A77A50-E080-CA46-8269-DBA39267EF4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62B000D-CE02-4649-B53C-E0FD3B05E75F}" type="slidenum">
              <a:rPr lang="en-US" altLang="nb-NO" sz="800">
                <a:solidFill>
                  <a:srgbClr val="8E8E95"/>
                </a:solidFill>
              </a:rPr>
              <a:pPr eaLnBrk="1" hangingPunct="1"/>
              <a:t>26</a:t>
            </a:fld>
            <a:endParaRPr lang="en-US" altLang="nb-NO" sz="800">
              <a:solidFill>
                <a:srgbClr val="8E8E95"/>
              </a:solidFill>
            </a:endParaRPr>
          </a:p>
        </p:txBody>
      </p:sp>
      <p:sp>
        <p:nvSpPr>
          <p:cNvPr id="70659" name="Rectangle 2">
            <a:extLst>
              <a:ext uri="{FF2B5EF4-FFF2-40B4-BE49-F238E27FC236}">
                <a16:creationId xmlns:a16="http://schemas.microsoft.com/office/drawing/2014/main" id="{A84E4810-B104-2F40-80EF-DC06533FA196}"/>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0" name="Rectangle 3">
            <a:extLst>
              <a:ext uri="{FF2B5EF4-FFF2-40B4-BE49-F238E27FC236}">
                <a16:creationId xmlns:a16="http://schemas.microsoft.com/office/drawing/2014/main" id="{049C8EE1-EAE8-9F4B-919C-5EE0E9AA3241}"/>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1" name="Rectangle 4">
            <a:extLst>
              <a:ext uri="{FF2B5EF4-FFF2-40B4-BE49-F238E27FC236}">
                <a16:creationId xmlns:a16="http://schemas.microsoft.com/office/drawing/2014/main" id="{9C3E3FCD-F9EE-6543-A683-D4BCB118E68E}"/>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2" name="Rectangle 5">
            <a:extLst>
              <a:ext uri="{FF2B5EF4-FFF2-40B4-BE49-F238E27FC236}">
                <a16:creationId xmlns:a16="http://schemas.microsoft.com/office/drawing/2014/main" id="{5F3AA97B-9705-644D-8B31-9F1A3A001CA3}"/>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3" name="Rectangle 6">
            <a:extLst>
              <a:ext uri="{FF2B5EF4-FFF2-40B4-BE49-F238E27FC236}">
                <a16:creationId xmlns:a16="http://schemas.microsoft.com/office/drawing/2014/main" id="{E1032AFE-BA79-E646-93D6-B3C8545F5D6B}"/>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4" name="Rectangle 7">
            <a:extLst>
              <a:ext uri="{FF2B5EF4-FFF2-40B4-BE49-F238E27FC236}">
                <a16:creationId xmlns:a16="http://schemas.microsoft.com/office/drawing/2014/main" id="{8D0A8503-FF8B-7940-9B54-C7A2183DFC68}"/>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5" name="Rectangle 8">
            <a:extLst>
              <a:ext uri="{FF2B5EF4-FFF2-40B4-BE49-F238E27FC236}">
                <a16:creationId xmlns:a16="http://schemas.microsoft.com/office/drawing/2014/main" id="{727AF909-DA3C-8743-9D2E-A6039882A589}"/>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6" name="Rectangle 9">
            <a:extLst>
              <a:ext uri="{FF2B5EF4-FFF2-40B4-BE49-F238E27FC236}">
                <a16:creationId xmlns:a16="http://schemas.microsoft.com/office/drawing/2014/main" id="{777B7A8E-B622-8943-AF08-3C924F1FDA9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0667" name="Rectangle 10">
            <a:extLst>
              <a:ext uri="{FF2B5EF4-FFF2-40B4-BE49-F238E27FC236}">
                <a16:creationId xmlns:a16="http://schemas.microsoft.com/office/drawing/2014/main" id="{AEAF392D-AE11-6E49-9CB9-92DD14F0B30C}"/>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a:t>Tag edge routers and tag switches use standard IP routing protocols to identify routes through the network.  Theses fully interoperate with non-tag switching routers</a:t>
            </a:r>
          </a:p>
          <a:p>
            <a:pPr eaLnBrk="1" hangingPunct="1"/>
            <a:r>
              <a:rPr altLang="nb-NO"/>
              <a:t>So what tag switching does is it extends the forwarding table by adding a tag field.  One for the incoming tag and  one for the outgoing tag.  Note the topology of the network is discovered using unmodified layer 3 protocols such as OSPF.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1">
            <a:extLst>
              <a:ext uri="{FF2B5EF4-FFF2-40B4-BE49-F238E27FC236}">
                <a16:creationId xmlns:a16="http://schemas.microsoft.com/office/drawing/2014/main" id="{C9FEB947-B646-2F4D-8C31-FDC1782470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FB2280B-07C3-F944-99FB-735E30DCC3EA}" type="slidenum">
              <a:rPr lang="en-US" altLang="nb-NO" sz="800">
                <a:solidFill>
                  <a:srgbClr val="8E8E95"/>
                </a:solidFill>
              </a:rPr>
              <a:pPr eaLnBrk="1" hangingPunct="1"/>
              <a:t>27</a:t>
            </a:fld>
            <a:endParaRPr lang="en-US" altLang="nb-NO" sz="800">
              <a:solidFill>
                <a:srgbClr val="8E8E95"/>
              </a:solidFill>
            </a:endParaRPr>
          </a:p>
        </p:txBody>
      </p:sp>
      <p:sp>
        <p:nvSpPr>
          <p:cNvPr id="72707" name="Rectangle 2">
            <a:extLst>
              <a:ext uri="{FF2B5EF4-FFF2-40B4-BE49-F238E27FC236}">
                <a16:creationId xmlns:a16="http://schemas.microsoft.com/office/drawing/2014/main" id="{3FF29557-B434-0340-A7BC-77B025F90F31}"/>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08" name="Rectangle 3">
            <a:extLst>
              <a:ext uri="{FF2B5EF4-FFF2-40B4-BE49-F238E27FC236}">
                <a16:creationId xmlns:a16="http://schemas.microsoft.com/office/drawing/2014/main" id="{4FC6B633-9580-F147-8D76-3827830A5D99}"/>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09" name="Rectangle 4">
            <a:extLst>
              <a:ext uri="{FF2B5EF4-FFF2-40B4-BE49-F238E27FC236}">
                <a16:creationId xmlns:a16="http://schemas.microsoft.com/office/drawing/2014/main" id="{8E0FC8BE-8493-494D-B4C5-2A92E4611C21}"/>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0" name="Rectangle 5">
            <a:extLst>
              <a:ext uri="{FF2B5EF4-FFF2-40B4-BE49-F238E27FC236}">
                <a16:creationId xmlns:a16="http://schemas.microsoft.com/office/drawing/2014/main" id="{7E094534-BDC2-3D4D-9071-2410F51BDD7E}"/>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1" name="Rectangle 6">
            <a:extLst>
              <a:ext uri="{FF2B5EF4-FFF2-40B4-BE49-F238E27FC236}">
                <a16:creationId xmlns:a16="http://schemas.microsoft.com/office/drawing/2014/main" id="{AB7C5148-49BD-6B42-92CA-FF6C9A552627}"/>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2" name="Rectangle 7">
            <a:extLst>
              <a:ext uri="{FF2B5EF4-FFF2-40B4-BE49-F238E27FC236}">
                <a16:creationId xmlns:a16="http://schemas.microsoft.com/office/drawing/2014/main" id="{E08C975F-B088-0C4F-90F5-8382E88E14B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3" name="Rectangle 8">
            <a:extLst>
              <a:ext uri="{FF2B5EF4-FFF2-40B4-BE49-F238E27FC236}">
                <a16:creationId xmlns:a16="http://schemas.microsoft.com/office/drawing/2014/main" id="{CC3674A0-7788-D843-ABBC-E975F8D245FA}"/>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4" name="Rectangle 9">
            <a:extLst>
              <a:ext uri="{FF2B5EF4-FFF2-40B4-BE49-F238E27FC236}">
                <a16:creationId xmlns:a16="http://schemas.microsoft.com/office/drawing/2014/main" id="{EDC59AC4-BDD7-3D42-A540-0448D712507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2715" name="Rectangle 10">
            <a:extLst>
              <a:ext uri="{FF2B5EF4-FFF2-40B4-BE49-F238E27FC236}">
                <a16:creationId xmlns:a16="http://schemas.microsoft.com/office/drawing/2014/main" id="{92D95405-2307-3343-8B25-37B71DD72F15}"/>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Tag routers and switches use the tables generated by the standard routing protocols to assign and distribute tag information via the tag distribution protocol (TDP).  Tag routers receive the TDP information and build a forwarding database, which makes use of the tags.</a:t>
            </a:r>
          </a:p>
          <a:p>
            <a:pPr eaLnBrk="1" hangingPunct="1"/>
            <a:r>
              <a:rPr altLang="nb-NO" dirty="0"/>
              <a:t>TDP is then used to bind tags to routes and distribute this information to each routers upstream neighbor.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1">
            <a:extLst>
              <a:ext uri="{FF2B5EF4-FFF2-40B4-BE49-F238E27FC236}">
                <a16:creationId xmlns:a16="http://schemas.microsoft.com/office/drawing/2014/main" id="{241FD296-6177-2446-856A-8BD2F1114B3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631419D-31EF-DC4D-AE42-BBDC8E9139A2}" type="slidenum">
              <a:rPr lang="en-US" altLang="nb-NO" sz="800">
                <a:solidFill>
                  <a:srgbClr val="8E8E95"/>
                </a:solidFill>
              </a:rPr>
              <a:pPr eaLnBrk="1" hangingPunct="1"/>
              <a:t>28</a:t>
            </a:fld>
            <a:endParaRPr lang="en-US" altLang="nb-NO" sz="800">
              <a:solidFill>
                <a:srgbClr val="8E8E95"/>
              </a:solidFill>
            </a:endParaRPr>
          </a:p>
        </p:txBody>
      </p:sp>
      <p:sp>
        <p:nvSpPr>
          <p:cNvPr id="74755" name="Rectangle 2">
            <a:extLst>
              <a:ext uri="{FF2B5EF4-FFF2-40B4-BE49-F238E27FC236}">
                <a16:creationId xmlns:a16="http://schemas.microsoft.com/office/drawing/2014/main" id="{0E1072EC-B3C6-EF4F-B205-3E29EEEE4B1B}"/>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6" name="Rectangle 3">
            <a:extLst>
              <a:ext uri="{FF2B5EF4-FFF2-40B4-BE49-F238E27FC236}">
                <a16:creationId xmlns:a16="http://schemas.microsoft.com/office/drawing/2014/main" id="{516C1F15-90F1-C94A-9566-30980B747D88}"/>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7" name="Rectangle 4">
            <a:extLst>
              <a:ext uri="{FF2B5EF4-FFF2-40B4-BE49-F238E27FC236}">
                <a16:creationId xmlns:a16="http://schemas.microsoft.com/office/drawing/2014/main" id="{EF37B6BE-4B35-2A4E-B84A-DDC7E62DD489}"/>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8" name="Rectangle 5">
            <a:extLst>
              <a:ext uri="{FF2B5EF4-FFF2-40B4-BE49-F238E27FC236}">
                <a16:creationId xmlns:a16="http://schemas.microsoft.com/office/drawing/2014/main" id="{F655A4BC-D71C-DD40-BAB8-45B7FBC586C3}"/>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9" name="Rectangle 6">
            <a:extLst>
              <a:ext uri="{FF2B5EF4-FFF2-40B4-BE49-F238E27FC236}">
                <a16:creationId xmlns:a16="http://schemas.microsoft.com/office/drawing/2014/main" id="{0F947513-88CC-8541-9F18-8F0279B7BF77}"/>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0" name="Rectangle 7">
            <a:extLst>
              <a:ext uri="{FF2B5EF4-FFF2-40B4-BE49-F238E27FC236}">
                <a16:creationId xmlns:a16="http://schemas.microsoft.com/office/drawing/2014/main" id="{DE342CF8-2C5A-4B42-A173-10FFA095FFDE}"/>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1" name="Rectangle 8">
            <a:extLst>
              <a:ext uri="{FF2B5EF4-FFF2-40B4-BE49-F238E27FC236}">
                <a16:creationId xmlns:a16="http://schemas.microsoft.com/office/drawing/2014/main" id="{21F527B2-0B2E-D24B-B053-6224BD965776}"/>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2" name="Rectangle 9">
            <a:extLst>
              <a:ext uri="{FF2B5EF4-FFF2-40B4-BE49-F238E27FC236}">
                <a16:creationId xmlns:a16="http://schemas.microsoft.com/office/drawing/2014/main" id="{662471B3-5AF9-B74A-B953-D65BB941287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4763" name="Rectangle 10">
            <a:extLst>
              <a:ext uri="{FF2B5EF4-FFF2-40B4-BE49-F238E27FC236}">
                <a16:creationId xmlns:a16="http://schemas.microsoft.com/office/drawing/2014/main" id="{068C76A1-CA3C-2349-965C-024519C68F7F}"/>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a:t>Tag routers and switches use the tables generated by the standard routing protocols to assign and distribute tag information via the tag distribution protocol (TDP).  Tag routers receive the TDP information and build a forwarding database, which makes use of the tags.</a:t>
            </a:r>
          </a:p>
          <a:p>
            <a:pPr eaLnBrk="1" hangingPunct="1"/>
            <a:r>
              <a:rPr altLang="nb-NO"/>
              <a:t>TDP is then used to bind tags to routes and distribute this information to each routers upstream neighbor.</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1">
            <a:extLst>
              <a:ext uri="{FF2B5EF4-FFF2-40B4-BE49-F238E27FC236}">
                <a16:creationId xmlns:a16="http://schemas.microsoft.com/office/drawing/2014/main" id="{287FDC9A-5E01-C140-B0F6-6372F1568DE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AA19E35-4F28-3E4A-82EE-248EAC2604E6}" type="slidenum">
              <a:rPr lang="en-US" altLang="nb-NO" sz="800">
                <a:solidFill>
                  <a:srgbClr val="8E8E95"/>
                </a:solidFill>
              </a:rPr>
              <a:pPr eaLnBrk="1" hangingPunct="1"/>
              <a:t>29</a:t>
            </a:fld>
            <a:endParaRPr lang="en-US" altLang="nb-NO" sz="800">
              <a:solidFill>
                <a:srgbClr val="8E8E95"/>
              </a:solidFill>
            </a:endParaRPr>
          </a:p>
        </p:txBody>
      </p:sp>
      <p:sp>
        <p:nvSpPr>
          <p:cNvPr id="76803" name="Rectangle 2">
            <a:extLst>
              <a:ext uri="{FF2B5EF4-FFF2-40B4-BE49-F238E27FC236}">
                <a16:creationId xmlns:a16="http://schemas.microsoft.com/office/drawing/2014/main" id="{39EF4CA0-712C-7B42-983B-C3180EB7D545}"/>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4" name="Rectangle 3">
            <a:extLst>
              <a:ext uri="{FF2B5EF4-FFF2-40B4-BE49-F238E27FC236}">
                <a16:creationId xmlns:a16="http://schemas.microsoft.com/office/drawing/2014/main" id="{934BFB4B-6F73-F44C-A0E5-00D6B8966C5E}"/>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5" name="Rectangle 4">
            <a:extLst>
              <a:ext uri="{FF2B5EF4-FFF2-40B4-BE49-F238E27FC236}">
                <a16:creationId xmlns:a16="http://schemas.microsoft.com/office/drawing/2014/main" id="{4755B442-06D1-D348-9456-13688F2880BC}"/>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6" name="Rectangle 5">
            <a:extLst>
              <a:ext uri="{FF2B5EF4-FFF2-40B4-BE49-F238E27FC236}">
                <a16:creationId xmlns:a16="http://schemas.microsoft.com/office/drawing/2014/main" id="{8D9528BB-3361-4A4B-9804-BF1FC93CA867}"/>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7" name="Rectangle 6">
            <a:extLst>
              <a:ext uri="{FF2B5EF4-FFF2-40B4-BE49-F238E27FC236}">
                <a16:creationId xmlns:a16="http://schemas.microsoft.com/office/drawing/2014/main" id="{AF5C4002-0691-DE45-B4B5-0D847F79732F}"/>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8" name="Rectangle 7">
            <a:extLst>
              <a:ext uri="{FF2B5EF4-FFF2-40B4-BE49-F238E27FC236}">
                <a16:creationId xmlns:a16="http://schemas.microsoft.com/office/drawing/2014/main" id="{937530D6-59D9-8C49-971E-4304F9AEEBD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9" name="Rectangle 8">
            <a:extLst>
              <a:ext uri="{FF2B5EF4-FFF2-40B4-BE49-F238E27FC236}">
                <a16:creationId xmlns:a16="http://schemas.microsoft.com/office/drawing/2014/main" id="{D36BED6C-2C5C-EC4F-8DBF-BE78AAB3B8BE}"/>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10" name="Rectangle 9">
            <a:extLst>
              <a:ext uri="{FF2B5EF4-FFF2-40B4-BE49-F238E27FC236}">
                <a16:creationId xmlns:a16="http://schemas.microsoft.com/office/drawing/2014/main" id="{4A8C27A1-E358-4D4A-B24B-8322CD5797C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6811" name="Rectangle 10">
            <a:extLst>
              <a:ext uri="{FF2B5EF4-FFF2-40B4-BE49-F238E27FC236}">
                <a16:creationId xmlns:a16="http://schemas.microsoft.com/office/drawing/2014/main" id="{585FA93C-F21B-1243-9854-B9C5BFFB0F70}"/>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When we get to the first router, the one performing the tag imposition, there’s an IP look-up based on the IP prefix. It finds the forwarding table entry and it discovers that to get to the destination it should use tag x. It sticks that tag on the front of the packet and forwards it along to the next hop tag switch.</a:t>
            </a:r>
          </a:p>
          <a:p>
            <a:pPr eaLnBrk="1" hangingPunct="1"/>
            <a:r>
              <a:rPr altLang="nb-NO" dirty="0"/>
              <a:t> At this point the router can just do pure tag forwarding, gets in the packet with tag x, figures our that the outgoing interface is y, and the outgoing tag replaces the incoming tag.  Note packet is forwarded based solely on the tag without re-analyzing the network layer header.  This provides the essential separation of routing and forwarding referred to earlier.</a:t>
            </a:r>
          </a:p>
          <a:p>
            <a:pPr eaLnBrk="1" hangingPunct="1"/>
            <a:r>
              <a:rPr altLang="nb-NO" dirty="0"/>
              <a:t>The packet reaches the tag edge router at the egress point of the network ,where the tag is stripped off and the packet delivered.</a:t>
            </a:r>
          </a:p>
          <a:p>
            <a:pPr eaLnBrk="1" hangingPunct="1"/>
            <a:endParaRPr altLang="nb-NO"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1">
            <a:extLst>
              <a:ext uri="{FF2B5EF4-FFF2-40B4-BE49-F238E27FC236}">
                <a16:creationId xmlns:a16="http://schemas.microsoft.com/office/drawing/2014/main" id="{ACDF202D-F4F6-0448-9DB2-67B22F61A9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710B0D7-2519-7D4E-8AAD-A65BD1EAA3BF}" type="slidenum">
              <a:rPr lang="en-US" altLang="nb-NO" sz="800">
                <a:solidFill>
                  <a:srgbClr val="8E8E95"/>
                </a:solidFill>
              </a:rPr>
              <a:pPr eaLnBrk="1" hangingPunct="1"/>
              <a:t>31</a:t>
            </a:fld>
            <a:endParaRPr lang="en-US" altLang="nb-NO" sz="800">
              <a:solidFill>
                <a:srgbClr val="8E8E95"/>
              </a:solidFill>
            </a:endParaRPr>
          </a:p>
        </p:txBody>
      </p:sp>
      <p:sp>
        <p:nvSpPr>
          <p:cNvPr id="79875" name="Rectangle 2">
            <a:extLst>
              <a:ext uri="{FF2B5EF4-FFF2-40B4-BE49-F238E27FC236}">
                <a16:creationId xmlns:a16="http://schemas.microsoft.com/office/drawing/2014/main" id="{ABC5BF4D-F257-C641-93F9-BAC01C550550}"/>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6" name="Rectangle 3">
            <a:extLst>
              <a:ext uri="{FF2B5EF4-FFF2-40B4-BE49-F238E27FC236}">
                <a16:creationId xmlns:a16="http://schemas.microsoft.com/office/drawing/2014/main" id="{147BEA67-8DE6-0D46-81E9-B91793838FDD}"/>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7" name="Rectangle 4">
            <a:extLst>
              <a:ext uri="{FF2B5EF4-FFF2-40B4-BE49-F238E27FC236}">
                <a16:creationId xmlns:a16="http://schemas.microsoft.com/office/drawing/2014/main" id="{588D6231-C805-D945-AFEB-6F1034E61CEC}"/>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8" name="Rectangle 5">
            <a:extLst>
              <a:ext uri="{FF2B5EF4-FFF2-40B4-BE49-F238E27FC236}">
                <a16:creationId xmlns:a16="http://schemas.microsoft.com/office/drawing/2014/main" id="{9FA39C5E-F3DE-8E47-8ABD-E09606E4492F}"/>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9" name="Rectangle 6">
            <a:extLst>
              <a:ext uri="{FF2B5EF4-FFF2-40B4-BE49-F238E27FC236}">
                <a16:creationId xmlns:a16="http://schemas.microsoft.com/office/drawing/2014/main" id="{6B5F46AA-A8B5-4446-BF45-107259F1D339}"/>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0" name="Rectangle 7">
            <a:extLst>
              <a:ext uri="{FF2B5EF4-FFF2-40B4-BE49-F238E27FC236}">
                <a16:creationId xmlns:a16="http://schemas.microsoft.com/office/drawing/2014/main" id="{9DFB3CC3-1FFD-D943-B09F-8A92051C0B58}"/>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1" name="Rectangle 8">
            <a:extLst>
              <a:ext uri="{FF2B5EF4-FFF2-40B4-BE49-F238E27FC236}">
                <a16:creationId xmlns:a16="http://schemas.microsoft.com/office/drawing/2014/main" id="{FD6409CD-0DCA-E544-9B38-518CD74A3FD7}"/>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2" name="Rectangle 9">
            <a:extLst>
              <a:ext uri="{FF2B5EF4-FFF2-40B4-BE49-F238E27FC236}">
                <a16:creationId xmlns:a16="http://schemas.microsoft.com/office/drawing/2014/main" id="{6131EDCB-3353-4B4B-92B7-5112CC334A5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9883" name="Rectangle 10">
            <a:extLst>
              <a:ext uri="{FF2B5EF4-FFF2-40B4-BE49-F238E27FC236}">
                <a16:creationId xmlns:a16="http://schemas.microsoft.com/office/drawing/2014/main" id="{7B241180-14DA-B046-ABCA-5EBB1AD8DD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Cisco Systems, Inc. All rights reserved. 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32</a:t>
            </a:fld>
            <a:endParaRPr lang="en-US" altLang="nb-NO"/>
          </a:p>
        </p:txBody>
      </p:sp>
    </p:spTree>
    <p:extLst>
      <p:ext uri="{BB962C8B-B14F-4D97-AF65-F5344CB8AC3E}">
        <p14:creationId xmlns:p14="http://schemas.microsoft.com/office/powerpoint/2010/main" val="10892775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1">
            <a:extLst>
              <a:ext uri="{FF2B5EF4-FFF2-40B4-BE49-F238E27FC236}">
                <a16:creationId xmlns:a16="http://schemas.microsoft.com/office/drawing/2014/main" id="{8E6F52CC-F7C9-424C-BA7D-DEA2BC5AE7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86C9203-786D-4842-B948-AE4E7A10764C}" type="slidenum">
              <a:rPr lang="en-US" altLang="nb-NO" sz="800">
                <a:solidFill>
                  <a:srgbClr val="8E8E95"/>
                </a:solidFill>
              </a:rPr>
              <a:pPr eaLnBrk="1" hangingPunct="1"/>
              <a:t>33</a:t>
            </a:fld>
            <a:endParaRPr lang="en-US" altLang="nb-NO" sz="800">
              <a:solidFill>
                <a:srgbClr val="8E8E95"/>
              </a:solidFill>
            </a:endParaRPr>
          </a:p>
        </p:txBody>
      </p:sp>
      <p:sp>
        <p:nvSpPr>
          <p:cNvPr id="81923" name="Rectangle 4">
            <a:extLst>
              <a:ext uri="{FF2B5EF4-FFF2-40B4-BE49-F238E27FC236}">
                <a16:creationId xmlns:a16="http://schemas.microsoft.com/office/drawing/2014/main" id="{56583216-1BF6-0748-8216-E7BFF6A036A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1924" name="Rectangle 5">
            <a:extLst>
              <a:ext uri="{FF2B5EF4-FFF2-40B4-BE49-F238E27FC236}">
                <a16:creationId xmlns:a16="http://schemas.microsoft.com/office/drawing/2014/main" id="{1D9C6DB0-686C-BD4A-85AB-94187463D4A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Cisco Systems, Inc. All rights reserved. 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34</a:t>
            </a:fld>
            <a:endParaRPr lang="en-US" altLang="nb-NO"/>
          </a:p>
        </p:txBody>
      </p:sp>
    </p:spTree>
    <p:extLst>
      <p:ext uri="{BB962C8B-B14F-4D97-AF65-F5344CB8AC3E}">
        <p14:creationId xmlns:p14="http://schemas.microsoft.com/office/powerpoint/2010/main" val="42478904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11">
            <a:extLst>
              <a:ext uri="{FF2B5EF4-FFF2-40B4-BE49-F238E27FC236}">
                <a16:creationId xmlns:a16="http://schemas.microsoft.com/office/drawing/2014/main" id="{021ABA41-D4B0-AE43-A51F-FDBE1694B73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8D0A361-C227-DC44-A88D-9CAB2DB335A6}" type="slidenum">
              <a:rPr lang="en-US" altLang="nb-NO" sz="800">
                <a:solidFill>
                  <a:srgbClr val="8E8E95"/>
                </a:solidFill>
              </a:rPr>
              <a:pPr eaLnBrk="1" hangingPunct="1"/>
              <a:t>38</a:t>
            </a:fld>
            <a:endParaRPr lang="en-US" altLang="nb-NO" sz="800">
              <a:solidFill>
                <a:srgbClr val="8E8E95"/>
              </a:solidFill>
            </a:endParaRPr>
          </a:p>
        </p:txBody>
      </p:sp>
      <p:sp>
        <p:nvSpPr>
          <p:cNvPr id="146435" name="Rectangle 2">
            <a:extLst>
              <a:ext uri="{FF2B5EF4-FFF2-40B4-BE49-F238E27FC236}">
                <a16:creationId xmlns:a16="http://schemas.microsoft.com/office/drawing/2014/main" id="{730340AD-E8E8-3F4A-98E5-CEF71DDEA58A}"/>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46436" name="Rectangle 3">
            <a:extLst>
              <a:ext uri="{FF2B5EF4-FFF2-40B4-BE49-F238E27FC236}">
                <a16:creationId xmlns:a16="http://schemas.microsoft.com/office/drawing/2014/main" id="{131A7DED-9101-E541-AFF1-57CB10B8F4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28692151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1">
            <a:extLst>
              <a:ext uri="{FF2B5EF4-FFF2-40B4-BE49-F238E27FC236}">
                <a16:creationId xmlns:a16="http://schemas.microsoft.com/office/drawing/2014/main" id="{FBD85EFB-815F-F741-A558-767C86DEE4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62040B5-C2BB-004A-BE7B-B72CAEBD3E26}" type="slidenum">
              <a:rPr lang="en-US" altLang="nb-NO" sz="800">
                <a:solidFill>
                  <a:srgbClr val="8E8E95"/>
                </a:solidFill>
              </a:rPr>
              <a:pPr eaLnBrk="1" hangingPunct="1"/>
              <a:t>39</a:t>
            </a:fld>
            <a:endParaRPr lang="en-US" altLang="nb-NO" sz="800">
              <a:solidFill>
                <a:srgbClr val="8E8E95"/>
              </a:solidFill>
            </a:endParaRPr>
          </a:p>
        </p:txBody>
      </p:sp>
      <p:sp>
        <p:nvSpPr>
          <p:cNvPr id="148483" name="Rectangle 4">
            <a:extLst>
              <a:ext uri="{FF2B5EF4-FFF2-40B4-BE49-F238E27FC236}">
                <a16:creationId xmlns:a16="http://schemas.microsoft.com/office/drawing/2014/main" id="{4190F1F6-A87F-E246-BB61-97475F6F17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48484" name="Rectangle 5">
            <a:extLst>
              <a:ext uri="{FF2B5EF4-FFF2-40B4-BE49-F238E27FC236}">
                <a16:creationId xmlns:a16="http://schemas.microsoft.com/office/drawing/2014/main" id="{48F850CF-D5E5-1A49-A456-29AF22DE16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316622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1">
            <a:extLst>
              <a:ext uri="{FF2B5EF4-FFF2-40B4-BE49-F238E27FC236}">
                <a16:creationId xmlns:a16="http://schemas.microsoft.com/office/drawing/2014/main" id="{2765A46C-655D-8047-8FAA-99918ABC98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0D1A619-3101-3B44-97D7-12932918F306}" type="slidenum">
              <a:rPr lang="en-US" altLang="nb-NO" sz="800">
                <a:solidFill>
                  <a:srgbClr val="8E8E95"/>
                </a:solidFill>
              </a:rPr>
              <a:pPr eaLnBrk="1" hangingPunct="1"/>
              <a:t>40</a:t>
            </a:fld>
            <a:endParaRPr lang="en-US" altLang="nb-NO" sz="800">
              <a:solidFill>
                <a:srgbClr val="8E8E95"/>
              </a:solidFill>
            </a:endParaRPr>
          </a:p>
        </p:txBody>
      </p:sp>
      <p:sp>
        <p:nvSpPr>
          <p:cNvPr id="150531" name="Rectangle 4">
            <a:extLst>
              <a:ext uri="{FF2B5EF4-FFF2-40B4-BE49-F238E27FC236}">
                <a16:creationId xmlns:a16="http://schemas.microsoft.com/office/drawing/2014/main" id="{B7C7AB36-83C2-A342-8B7F-273A009A4DF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0532" name="Rectangle 5">
            <a:extLst>
              <a:ext uri="{FF2B5EF4-FFF2-40B4-BE49-F238E27FC236}">
                <a16:creationId xmlns:a16="http://schemas.microsoft.com/office/drawing/2014/main" id="{44163458-3DDC-5141-8EDE-3FEA13267B7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6921355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1">
            <a:extLst>
              <a:ext uri="{FF2B5EF4-FFF2-40B4-BE49-F238E27FC236}">
                <a16:creationId xmlns:a16="http://schemas.microsoft.com/office/drawing/2014/main" id="{E0DE7B73-7353-C641-9D55-0737A42ECEE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28AD2F4-157E-364A-9A5A-7A0C578FEC85}" type="slidenum">
              <a:rPr lang="en-US" altLang="nb-NO" sz="800">
                <a:solidFill>
                  <a:srgbClr val="8E8E95"/>
                </a:solidFill>
              </a:rPr>
              <a:pPr eaLnBrk="1" hangingPunct="1"/>
              <a:t>41</a:t>
            </a:fld>
            <a:endParaRPr lang="en-US" altLang="nb-NO" sz="800">
              <a:solidFill>
                <a:srgbClr val="8E8E95"/>
              </a:solidFill>
            </a:endParaRPr>
          </a:p>
        </p:txBody>
      </p:sp>
      <p:sp>
        <p:nvSpPr>
          <p:cNvPr id="152579" name="Rectangle 4">
            <a:extLst>
              <a:ext uri="{FF2B5EF4-FFF2-40B4-BE49-F238E27FC236}">
                <a16:creationId xmlns:a16="http://schemas.microsoft.com/office/drawing/2014/main" id="{158BD603-8D80-B343-8606-C6D741673F3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2580" name="Rectangle 5">
            <a:extLst>
              <a:ext uri="{FF2B5EF4-FFF2-40B4-BE49-F238E27FC236}">
                <a16:creationId xmlns:a16="http://schemas.microsoft.com/office/drawing/2014/main" id="{F52E5F3E-8F09-ED42-8DEE-819FA730864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058407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11">
            <a:extLst>
              <a:ext uri="{FF2B5EF4-FFF2-40B4-BE49-F238E27FC236}">
                <a16:creationId xmlns:a16="http://schemas.microsoft.com/office/drawing/2014/main" id="{D3D0CE22-8BE9-AB40-BBD1-E59F3AA7103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F0B8190-35A1-2C4D-A8B1-14DB8D376466}" type="slidenum">
              <a:rPr lang="en-US" altLang="nb-NO" sz="800">
                <a:solidFill>
                  <a:srgbClr val="8E8E95"/>
                </a:solidFill>
              </a:rPr>
              <a:pPr eaLnBrk="1" hangingPunct="1"/>
              <a:t>42</a:t>
            </a:fld>
            <a:endParaRPr lang="en-US" altLang="nb-NO" sz="800">
              <a:solidFill>
                <a:srgbClr val="8E8E95"/>
              </a:solidFill>
            </a:endParaRPr>
          </a:p>
        </p:txBody>
      </p:sp>
      <p:sp>
        <p:nvSpPr>
          <p:cNvPr id="154627" name="Rectangle 2">
            <a:extLst>
              <a:ext uri="{FF2B5EF4-FFF2-40B4-BE49-F238E27FC236}">
                <a16:creationId xmlns:a16="http://schemas.microsoft.com/office/drawing/2014/main" id="{268A2E11-4241-6E46-8ACA-14A9E75D683E}"/>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4628" name="Rectangle 3">
            <a:extLst>
              <a:ext uri="{FF2B5EF4-FFF2-40B4-BE49-F238E27FC236}">
                <a16:creationId xmlns:a16="http://schemas.microsoft.com/office/drawing/2014/main" id="{D474184C-F9A8-A74E-B56F-1DC65E44253D}"/>
              </a:ext>
            </a:extLst>
          </p:cNvPr>
          <p:cNvSpPr>
            <a:spLocks noGrp="1" noChangeArrowheads="1"/>
          </p:cNvSpPr>
          <p:nvPr>
            <p:ph type="body" idx="1"/>
          </p:nvPr>
        </p:nvSpPr>
        <p:spPr bwMode="auto">
          <a:xfrm>
            <a:off x="396875" y="4303713"/>
            <a:ext cx="5986463"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09" tIns="45053" rIns="90109" bIns="45053"/>
          <a:lstStyle/>
          <a:p>
            <a:pPr eaLnBrk="1" hangingPunct="1"/>
            <a:endParaRPr lang="nb-NO" altLang="nb-NO"/>
          </a:p>
        </p:txBody>
      </p:sp>
    </p:spTree>
    <p:extLst>
      <p:ext uri="{BB962C8B-B14F-4D97-AF65-F5344CB8AC3E}">
        <p14:creationId xmlns:p14="http://schemas.microsoft.com/office/powerpoint/2010/main" val="19332764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11">
            <a:extLst>
              <a:ext uri="{FF2B5EF4-FFF2-40B4-BE49-F238E27FC236}">
                <a16:creationId xmlns:a16="http://schemas.microsoft.com/office/drawing/2014/main" id="{F2318E40-79A6-1B48-9B8E-D71E9D47882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5D87522-1028-2042-A150-AF389725D1D9}" type="slidenum">
              <a:rPr lang="en-US" altLang="nb-NO" sz="800">
                <a:solidFill>
                  <a:srgbClr val="8E8E95"/>
                </a:solidFill>
              </a:rPr>
              <a:pPr eaLnBrk="1" hangingPunct="1"/>
              <a:t>43</a:t>
            </a:fld>
            <a:endParaRPr lang="en-US" altLang="nb-NO" sz="800">
              <a:solidFill>
                <a:srgbClr val="8E8E95"/>
              </a:solidFill>
            </a:endParaRPr>
          </a:p>
        </p:txBody>
      </p:sp>
      <p:sp>
        <p:nvSpPr>
          <p:cNvPr id="156675" name="Rectangle 2">
            <a:extLst>
              <a:ext uri="{FF2B5EF4-FFF2-40B4-BE49-F238E27FC236}">
                <a16:creationId xmlns:a16="http://schemas.microsoft.com/office/drawing/2014/main" id="{B6A839C6-744A-C64E-91A3-3842E7ABB8D0}"/>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56676" name="Rectangle 3">
            <a:extLst>
              <a:ext uri="{FF2B5EF4-FFF2-40B4-BE49-F238E27FC236}">
                <a16:creationId xmlns:a16="http://schemas.microsoft.com/office/drawing/2014/main" id="{97022EE4-3678-B349-A829-6192D7FF617B}"/>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6902879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11">
            <a:extLst>
              <a:ext uri="{FF2B5EF4-FFF2-40B4-BE49-F238E27FC236}">
                <a16:creationId xmlns:a16="http://schemas.microsoft.com/office/drawing/2014/main" id="{FB0DC81B-CA1C-CD4A-83EB-7D4B917F58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672E86D-BB21-FB40-9D0C-9A5FEB8E570E}" type="slidenum">
              <a:rPr lang="en-US" altLang="nb-NO" sz="800">
                <a:solidFill>
                  <a:srgbClr val="8E8E95"/>
                </a:solidFill>
              </a:rPr>
              <a:pPr eaLnBrk="1" hangingPunct="1"/>
              <a:t>44</a:t>
            </a:fld>
            <a:endParaRPr lang="en-US" altLang="nb-NO" sz="800">
              <a:solidFill>
                <a:srgbClr val="8E8E95"/>
              </a:solidFill>
            </a:endParaRPr>
          </a:p>
        </p:txBody>
      </p:sp>
      <p:sp>
        <p:nvSpPr>
          <p:cNvPr id="158723" name="Rectangle 2">
            <a:extLst>
              <a:ext uri="{FF2B5EF4-FFF2-40B4-BE49-F238E27FC236}">
                <a16:creationId xmlns:a16="http://schemas.microsoft.com/office/drawing/2014/main" id="{BFA0FF16-E8F3-D442-8E97-D8453CE3FAD5}"/>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58724" name="Rectangle 3">
            <a:extLst>
              <a:ext uri="{FF2B5EF4-FFF2-40B4-BE49-F238E27FC236}">
                <a16:creationId xmlns:a16="http://schemas.microsoft.com/office/drawing/2014/main" id="{99E189F0-EB15-3347-B3CD-442716815083}"/>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195972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11">
            <a:extLst>
              <a:ext uri="{FF2B5EF4-FFF2-40B4-BE49-F238E27FC236}">
                <a16:creationId xmlns:a16="http://schemas.microsoft.com/office/drawing/2014/main" id="{DA8757D5-B4CD-8847-BDC5-F48548E1BDB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84859CA-1836-0745-BE48-EDE5699C85AB}" type="slidenum">
              <a:rPr lang="en-US" altLang="nb-NO" sz="800">
                <a:solidFill>
                  <a:srgbClr val="8E8E95"/>
                </a:solidFill>
              </a:rPr>
              <a:pPr eaLnBrk="1" hangingPunct="1"/>
              <a:t>45</a:t>
            </a:fld>
            <a:endParaRPr lang="en-US" altLang="nb-NO" sz="800">
              <a:solidFill>
                <a:srgbClr val="8E8E95"/>
              </a:solidFill>
            </a:endParaRPr>
          </a:p>
        </p:txBody>
      </p:sp>
      <p:sp>
        <p:nvSpPr>
          <p:cNvPr id="160771" name="Rectangle 2">
            <a:extLst>
              <a:ext uri="{FF2B5EF4-FFF2-40B4-BE49-F238E27FC236}">
                <a16:creationId xmlns:a16="http://schemas.microsoft.com/office/drawing/2014/main" id="{1C9CC595-32B1-9349-8898-153C79C3B476}"/>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60772" name="Rectangle 3">
            <a:extLst>
              <a:ext uri="{FF2B5EF4-FFF2-40B4-BE49-F238E27FC236}">
                <a16:creationId xmlns:a16="http://schemas.microsoft.com/office/drawing/2014/main" id="{8E1656AC-E108-E84F-8763-2C2E65D4B531}"/>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35073992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11">
            <a:extLst>
              <a:ext uri="{FF2B5EF4-FFF2-40B4-BE49-F238E27FC236}">
                <a16:creationId xmlns:a16="http://schemas.microsoft.com/office/drawing/2014/main" id="{CD7A6A8C-9A8F-E345-B201-9D0087033AF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D058E74-8598-6A4C-8B6E-8CE0E566EFED}" type="slidenum">
              <a:rPr lang="en-US" altLang="nb-NO" sz="800">
                <a:solidFill>
                  <a:srgbClr val="8E8E95"/>
                </a:solidFill>
              </a:rPr>
              <a:pPr eaLnBrk="1" hangingPunct="1"/>
              <a:t>46</a:t>
            </a:fld>
            <a:endParaRPr lang="en-US" altLang="nb-NO" sz="800">
              <a:solidFill>
                <a:srgbClr val="8E8E95"/>
              </a:solidFill>
            </a:endParaRPr>
          </a:p>
        </p:txBody>
      </p:sp>
      <p:sp>
        <p:nvSpPr>
          <p:cNvPr id="162819" name="Rectangle 4">
            <a:extLst>
              <a:ext uri="{FF2B5EF4-FFF2-40B4-BE49-F238E27FC236}">
                <a16:creationId xmlns:a16="http://schemas.microsoft.com/office/drawing/2014/main" id="{848CB503-FAE6-4946-BB4D-9D92B1776B4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2820" name="Rectangle 5">
            <a:extLst>
              <a:ext uri="{FF2B5EF4-FFF2-40B4-BE49-F238E27FC236}">
                <a16:creationId xmlns:a16="http://schemas.microsoft.com/office/drawing/2014/main" id="{785D6A0A-9A50-D84F-AEC5-9F18E8326E1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8495146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11">
            <a:extLst>
              <a:ext uri="{FF2B5EF4-FFF2-40B4-BE49-F238E27FC236}">
                <a16:creationId xmlns:a16="http://schemas.microsoft.com/office/drawing/2014/main" id="{38E27E81-0C08-004E-A54C-F1B1695CE04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2359994-AEC0-744A-A1F1-B2AB56BAC2A7}" type="slidenum">
              <a:rPr lang="en-US" altLang="nb-NO" sz="800">
                <a:solidFill>
                  <a:srgbClr val="8E8E95"/>
                </a:solidFill>
              </a:rPr>
              <a:pPr eaLnBrk="1" hangingPunct="1"/>
              <a:t>47</a:t>
            </a:fld>
            <a:endParaRPr lang="en-US" altLang="nb-NO" sz="800">
              <a:solidFill>
                <a:srgbClr val="8E8E95"/>
              </a:solidFill>
            </a:endParaRPr>
          </a:p>
        </p:txBody>
      </p:sp>
      <p:sp>
        <p:nvSpPr>
          <p:cNvPr id="164867" name="Rectangle 2">
            <a:extLst>
              <a:ext uri="{FF2B5EF4-FFF2-40B4-BE49-F238E27FC236}">
                <a16:creationId xmlns:a16="http://schemas.microsoft.com/office/drawing/2014/main" id="{75095F54-1597-A043-83BF-9EB1AB6AD3B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4868" name="Rectangle 4">
            <a:extLst>
              <a:ext uri="{FF2B5EF4-FFF2-40B4-BE49-F238E27FC236}">
                <a16:creationId xmlns:a16="http://schemas.microsoft.com/office/drawing/2014/main" id="{F98D5420-3BF4-1D43-8235-AD08ED7BBFA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15395848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11">
            <a:extLst>
              <a:ext uri="{FF2B5EF4-FFF2-40B4-BE49-F238E27FC236}">
                <a16:creationId xmlns:a16="http://schemas.microsoft.com/office/drawing/2014/main" id="{45CECB6B-0ECC-C648-8CFB-9911753805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6B739B5-B5CD-A24A-882B-FCB912349139}" type="slidenum">
              <a:rPr lang="en-US" altLang="nb-NO" sz="800">
                <a:solidFill>
                  <a:srgbClr val="8E8E95"/>
                </a:solidFill>
              </a:rPr>
              <a:pPr eaLnBrk="1" hangingPunct="1"/>
              <a:t>48</a:t>
            </a:fld>
            <a:endParaRPr lang="en-US" altLang="nb-NO" sz="800">
              <a:solidFill>
                <a:srgbClr val="8E8E95"/>
              </a:solidFill>
            </a:endParaRPr>
          </a:p>
        </p:txBody>
      </p:sp>
      <p:sp>
        <p:nvSpPr>
          <p:cNvPr id="166915" name="Rectangle 4">
            <a:extLst>
              <a:ext uri="{FF2B5EF4-FFF2-40B4-BE49-F238E27FC236}">
                <a16:creationId xmlns:a16="http://schemas.microsoft.com/office/drawing/2014/main" id="{FDF06B89-079E-E741-A001-BFC000C0AA7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6916" name="Rectangle 5">
            <a:extLst>
              <a:ext uri="{FF2B5EF4-FFF2-40B4-BE49-F238E27FC236}">
                <a16:creationId xmlns:a16="http://schemas.microsoft.com/office/drawing/2014/main" id="{12C5FB3A-0592-0943-8D84-0FDE7A87A60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4084587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1">
            <a:extLst>
              <a:ext uri="{FF2B5EF4-FFF2-40B4-BE49-F238E27FC236}">
                <a16:creationId xmlns:a16="http://schemas.microsoft.com/office/drawing/2014/main" id="{ED814DA1-BDD4-5546-A7F1-1933BB588A1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B360CA9-6081-3449-9EED-4DAD532B4198}" type="slidenum">
              <a:rPr lang="en-US" altLang="nb-NO" sz="800">
                <a:solidFill>
                  <a:srgbClr val="8E8E95"/>
                </a:solidFill>
              </a:rPr>
              <a:pPr eaLnBrk="1" hangingPunct="1"/>
              <a:t>49</a:t>
            </a:fld>
            <a:endParaRPr lang="en-US" altLang="nb-NO" sz="800">
              <a:solidFill>
                <a:srgbClr val="8E8E95"/>
              </a:solidFill>
            </a:endParaRPr>
          </a:p>
        </p:txBody>
      </p:sp>
      <p:sp>
        <p:nvSpPr>
          <p:cNvPr id="168963" name="Rectangle 4">
            <a:extLst>
              <a:ext uri="{FF2B5EF4-FFF2-40B4-BE49-F238E27FC236}">
                <a16:creationId xmlns:a16="http://schemas.microsoft.com/office/drawing/2014/main" id="{89464FFB-E2C8-394A-9157-91F1E3E130D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8964" name="Rectangle 5">
            <a:extLst>
              <a:ext uri="{FF2B5EF4-FFF2-40B4-BE49-F238E27FC236}">
                <a16:creationId xmlns:a16="http://schemas.microsoft.com/office/drawing/2014/main" id="{A32AA494-0B14-4649-94F0-99EBD6F158F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7850264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1">
            <a:extLst>
              <a:ext uri="{FF2B5EF4-FFF2-40B4-BE49-F238E27FC236}">
                <a16:creationId xmlns:a16="http://schemas.microsoft.com/office/drawing/2014/main" id="{91EC929C-2381-BF4D-B516-C8A4D95BB5F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F40EE7E-CEC0-CD41-9A30-7CE4ECDA712C}" type="slidenum">
              <a:rPr lang="en-US" altLang="nb-NO" sz="800">
                <a:solidFill>
                  <a:srgbClr val="8E8E95"/>
                </a:solidFill>
              </a:rPr>
              <a:pPr eaLnBrk="1" hangingPunct="1"/>
              <a:t>51</a:t>
            </a:fld>
            <a:endParaRPr lang="en-US" altLang="nb-NO" sz="800">
              <a:solidFill>
                <a:srgbClr val="8E8E95"/>
              </a:solidFill>
            </a:endParaRPr>
          </a:p>
        </p:txBody>
      </p:sp>
      <p:sp>
        <p:nvSpPr>
          <p:cNvPr id="86019" name="Rectangle 2">
            <a:extLst>
              <a:ext uri="{FF2B5EF4-FFF2-40B4-BE49-F238E27FC236}">
                <a16:creationId xmlns:a16="http://schemas.microsoft.com/office/drawing/2014/main" id="{2AD43CA8-5E0B-3B46-82B0-98F38FFA4A1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6020" name="Rectangle 3">
            <a:extLst>
              <a:ext uri="{FF2B5EF4-FFF2-40B4-BE49-F238E27FC236}">
                <a16:creationId xmlns:a16="http://schemas.microsoft.com/office/drawing/2014/main" id="{6D02E9F6-80B6-BE47-B25B-DB86D9C0E40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1">
            <a:extLst>
              <a:ext uri="{FF2B5EF4-FFF2-40B4-BE49-F238E27FC236}">
                <a16:creationId xmlns:a16="http://schemas.microsoft.com/office/drawing/2014/main" id="{9C245A57-F435-094E-B9E7-01436B33283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F24708C-AABD-CE4E-847E-9C93672B708B}" type="slidenum">
              <a:rPr lang="en-US" altLang="nb-NO" sz="800">
                <a:solidFill>
                  <a:srgbClr val="8E8E95"/>
                </a:solidFill>
              </a:rPr>
              <a:pPr eaLnBrk="1" hangingPunct="1"/>
              <a:t>52</a:t>
            </a:fld>
            <a:endParaRPr lang="en-US" altLang="nb-NO" sz="800">
              <a:solidFill>
                <a:srgbClr val="8E8E95"/>
              </a:solidFill>
            </a:endParaRPr>
          </a:p>
        </p:txBody>
      </p:sp>
      <p:sp>
        <p:nvSpPr>
          <p:cNvPr id="88067" name="Rectangle 4">
            <a:extLst>
              <a:ext uri="{FF2B5EF4-FFF2-40B4-BE49-F238E27FC236}">
                <a16:creationId xmlns:a16="http://schemas.microsoft.com/office/drawing/2014/main" id="{1EB2B1F9-65E4-F14A-935C-9F858625CBC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8068" name="Rectangle 5">
            <a:extLst>
              <a:ext uri="{FF2B5EF4-FFF2-40B4-BE49-F238E27FC236}">
                <a16:creationId xmlns:a16="http://schemas.microsoft.com/office/drawing/2014/main" id="{3D241BB3-D970-DE4A-B1F6-D3A9BDF4B92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Cisco Systems, Inc. All rights reserved. 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54</a:t>
            </a:fld>
            <a:endParaRPr lang="en-US" altLang="nb-NO"/>
          </a:p>
        </p:txBody>
      </p:sp>
    </p:spTree>
    <p:extLst>
      <p:ext uri="{BB962C8B-B14F-4D97-AF65-F5344CB8AC3E}">
        <p14:creationId xmlns:p14="http://schemas.microsoft.com/office/powerpoint/2010/main" val="25235356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1">
            <a:extLst>
              <a:ext uri="{FF2B5EF4-FFF2-40B4-BE49-F238E27FC236}">
                <a16:creationId xmlns:a16="http://schemas.microsoft.com/office/drawing/2014/main" id="{F1DD8ED2-70B0-A44A-9922-B97D94287BD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56FFEDD-4FEE-BF47-A1F8-FFDA6A892F4C}" type="slidenum">
              <a:rPr lang="en-US" altLang="nb-NO" sz="800">
                <a:solidFill>
                  <a:srgbClr val="8E8E95"/>
                </a:solidFill>
              </a:rPr>
              <a:pPr eaLnBrk="1" hangingPunct="1"/>
              <a:t>57</a:t>
            </a:fld>
            <a:endParaRPr lang="en-US" altLang="nb-NO" sz="800">
              <a:solidFill>
                <a:srgbClr val="8E8E95"/>
              </a:solidFill>
            </a:endParaRPr>
          </a:p>
        </p:txBody>
      </p:sp>
      <p:sp>
        <p:nvSpPr>
          <p:cNvPr id="92163" name="Rectangle 2">
            <a:extLst>
              <a:ext uri="{FF2B5EF4-FFF2-40B4-BE49-F238E27FC236}">
                <a16:creationId xmlns:a16="http://schemas.microsoft.com/office/drawing/2014/main" id="{107276B1-EC4B-D846-A489-7D1BFB1A02FB}"/>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92164" name="Rectangle 3">
            <a:extLst>
              <a:ext uri="{FF2B5EF4-FFF2-40B4-BE49-F238E27FC236}">
                <a16:creationId xmlns:a16="http://schemas.microsoft.com/office/drawing/2014/main" id="{2A830875-4ECB-6B41-B335-B16CA275670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ltLang="nb-NO"/>
              <a:t>© Cisco Systems, Inc. All rights reserved. Presentation_ID.scr</a:t>
            </a:r>
          </a:p>
        </p:txBody>
      </p:sp>
      <p:sp>
        <p:nvSpPr>
          <p:cNvPr id="5" name="Slide Number Placeholder 4"/>
          <p:cNvSpPr>
            <a:spLocks noGrp="1"/>
          </p:cNvSpPr>
          <p:nvPr>
            <p:ph type="sldNum" sz="quarter" idx="5"/>
          </p:nvPr>
        </p:nvSpPr>
        <p:spPr/>
        <p:txBody>
          <a:bodyPr/>
          <a:lstStyle/>
          <a:p>
            <a:fld id="{2A5E7EA8-19E4-2D42-93E3-39282988508D}" type="slidenum">
              <a:rPr lang="en-US" altLang="nb-NO" smtClean="0"/>
              <a:pPr/>
              <a:t>60</a:t>
            </a:fld>
            <a:endParaRPr lang="en-US" altLang="nb-NO"/>
          </a:p>
        </p:txBody>
      </p:sp>
    </p:spTree>
    <p:extLst>
      <p:ext uri="{BB962C8B-B14F-4D97-AF65-F5344CB8AC3E}">
        <p14:creationId xmlns:p14="http://schemas.microsoft.com/office/powerpoint/2010/main" val="34761110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Cisco Systems, Inc. All rights reserved. 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65</a:t>
            </a:fld>
            <a:endParaRPr lang="en-US" altLang="nb-NO"/>
          </a:p>
        </p:txBody>
      </p:sp>
    </p:spTree>
    <p:extLst>
      <p:ext uri="{BB962C8B-B14F-4D97-AF65-F5344CB8AC3E}">
        <p14:creationId xmlns:p14="http://schemas.microsoft.com/office/powerpoint/2010/main" val="34731470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1">
            <a:extLst>
              <a:ext uri="{FF2B5EF4-FFF2-40B4-BE49-F238E27FC236}">
                <a16:creationId xmlns:a16="http://schemas.microsoft.com/office/drawing/2014/main" id="{9CC6F062-D08A-6948-B2B9-2CDB3F3E37F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F82A067-88F0-5E45-8BD7-D0BF0F7CCAFD}" type="slidenum">
              <a:rPr lang="en-US" altLang="nb-NO" sz="800">
                <a:solidFill>
                  <a:srgbClr val="8E8E95"/>
                </a:solidFill>
              </a:rPr>
              <a:pPr eaLnBrk="1" hangingPunct="1"/>
              <a:t>66</a:t>
            </a:fld>
            <a:endParaRPr lang="en-US" altLang="nb-NO" sz="800">
              <a:solidFill>
                <a:srgbClr val="8E8E95"/>
              </a:solidFill>
            </a:endParaRPr>
          </a:p>
        </p:txBody>
      </p:sp>
      <p:sp>
        <p:nvSpPr>
          <p:cNvPr id="99331" name="Rectangle 4">
            <a:extLst>
              <a:ext uri="{FF2B5EF4-FFF2-40B4-BE49-F238E27FC236}">
                <a16:creationId xmlns:a16="http://schemas.microsoft.com/office/drawing/2014/main" id="{11DD074A-9C12-144B-B9DC-DD58B43F0B8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99332" name="Rectangle 5">
            <a:extLst>
              <a:ext uri="{FF2B5EF4-FFF2-40B4-BE49-F238E27FC236}">
                <a16:creationId xmlns:a16="http://schemas.microsoft.com/office/drawing/2014/main" id="{63AE7C67-9BEA-6D45-B42F-24D90D77DB6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11">
            <a:extLst>
              <a:ext uri="{FF2B5EF4-FFF2-40B4-BE49-F238E27FC236}">
                <a16:creationId xmlns:a16="http://schemas.microsoft.com/office/drawing/2014/main" id="{BF3E5163-7CF8-EA43-AE5D-7CBFAA834AD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17E9045-0D0B-4940-A0ED-DED4BDE2DF19}" type="slidenum">
              <a:rPr lang="en-US" altLang="nb-NO" sz="800">
                <a:solidFill>
                  <a:srgbClr val="8E8E95"/>
                </a:solidFill>
              </a:rPr>
              <a:pPr eaLnBrk="1" hangingPunct="1"/>
              <a:t>67</a:t>
            </a:fld>
            <a:endParaRPr lang="en-US" altLang="nb-NO" sz="800">
              <a:solidFill>
                <a:srgbClr val="8E8E95"/>
              </a:solidFill>
            </a:endParaRPr>
          </a:p>
        </p:txBody>
      </p:sp>
      <p:sp>
        <p:nvSpPr>
          <p:cNvPr id="101379" name="Rectangle 2">
            <a:extLst>
              <a:ext uri="{FF2B5EF4-FFF2-40B4-BE49-F238E27FC236}">
                <a16:creationId xmlns:a16="http://schemas.microsoft.com/office/drawing/2014/main" id="{A4E848DB-E4C2-E04E-A11D-8FC8303AC86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01380" name="Rectangle 3">
            <a:extLst>
              <a:ext uri="{FF2B5EF4-FFF2-40B4-BE49-F238E27FC236}">
                <a16:creationId xmlns:a16="http://schemas.microsoft.com/office/drawing/2014/main" id="{AA1EEBE6-0B84-B545-B7A8-013390FB4D1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ltLang="nb-NO"/>
              <a:t>© Cisco Systems, Inc. All rights reserved. Presentation_ID.scr</a:t>
            </a:r>
          </a:p>
        </p:txBody>
      </p:sp>
      <p:sp>
        <p:nvSpPr>
          <p:cNvPr id="5" name="Slide Number Placeholder 4"/>
          <p:cNvSpPr>
            <a:spLocks noGrp="1"/>
          </p:cNvSpPr>
          <p:nvPr>
            <p:ph type="sldNum" sz="quarter" idx="5"/>
          </p:nvPr>
        </p:nvSpPr>
        <p:spPr/>
        <p:txBody>
          <a:bodyPr/>
          <a:lstStyle/>
          <a:p>
            <a:fld id="{2A5E7EA8-19E4-2D42-93E3-39282988508D}" type="slidenum">
              <a:rPr lang="en-US" altLang="nb-NO" smtClean="0"/>
              <a:pPr/>
              <a:t>70</a:t>
            </a:fld>
            <a:endParaRPr lang="en-US" altLang="nb-NO"/>
          </a:p>
        </p:txBody>
      </p:sp>
    </p:spTree>
    <p:extLst>
      <p:ext uri="{BB962C8B-B14F-4D97-AF65-F5344CB8AC3E}">
        <p14:creationId xmlns:p14="http://schemas.microsoft.com/office/powerpoint/2010/main" val="6424296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1">
            <a:extLst>
              <a:ext uri="{FF2B5EF4-FFF2-40B4-BE49-F238E27FC236}">
                <a16:creationId xmlns:a16="http://schemas.microsoft.com/office/drawing/2014/main" id="{05A82C35-D781-1C48-9FE9-7750E9F4D9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857DFF-654D-AE45-A700-98A624D58903}" type="slidenum">
              <a:rPr lang="en-US" altLang="nb-NO" sz="800">
                <a:solidFill>
                  <a:srgbClr val="8E8E95"/>
                </a:solidFill>
              </a:rPr>
              <a:pPr eaLnBrk="1" hangingPunct="1"/>
              <a:t>71</a:t>
            </a:fld>
            <a:endParaRPr lang="en-US" altLang="nb-NO" sz="800">
              <a:solidFill>
                <a:srgbClr val="8E8E95"/>
              </a:solidFill>
            </a:endParaRPr>
          </a:p>
        </p:txBody>
      </p:sp>
      <p:sp>
        <p:nvSpPr>
          <p:cNvPr id="110595" name="Rectangle 4">
            <a:extLst>
              <a:ext uri="{FF2B5EF4-FFF2-40B4-BE49-F238E27FC236}">
                <a16:creationId xmlns:a16="http://schemas.microsoft.com/office/drawing/2014/main" id="{C9681684-5A85-6042-BA91-F1866CB16B1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0596" name="Rectangle 5">
            <a:extLst>
              <a:ext uri="{FF2B5EF4-FFF2-40B4-BE49-F238E27FC236}">
                <a16:creationId xmlns:a16="http://schemas.microsoft.com/office/drawing/2014/main" id="{0EA8F1DD-A059-8E44-9391-F699ECEE4F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1">
            <a:extLst>
              <a:ext uri="{FF2B5EF4-FFF2-40B4-BE49-F238E27FC236}">
                <a16:creationId xmlns:a16="http://schemas.microsoft.com/office/drawing/2014/main" id="{7B99D96D-0BD4-1549-8125-109847EEC1A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9B427C9-56B5-694D-8841-EAE49462FB97}" type="slidenum">
              <a:rPr lang="en-US" altLang="nb-NO" sz="800">
                <a:solidFill>
                  <a:srgbClr val="8E8E95"/>
                </a:solidFill>
              </a:rPr>
              <a:pPr eaLnBrk="1" hangingPunct="1"/>
              <a:t>73</a:t>
            </a:fld>
            <a:endParaRPr lang="en-US" altLang="nb-NO" sz="800">
              <a:solidFill>
                <a:srgbClr val="8E8E95"/>
              </a:solidFill>
            </a:endParaRPr>
          </a:p>
        </p:txBody>
      </p:sp>
      <p:sp>
        <p:nvSpPr>
          <p:cNvPr id="113667" name="Rectangle 4">
            <a:extLst>
              <a:ext uri="{FF2B5EF4-FFF2-40B4-BE49-F238E27FC236}">
                <a16:creationId xmlns:a16="http://schemas.microsoft.com/office/drawing/2014/main" id="{B352BC12-03BE-514D-88E2-5994F1FC19BB}"/>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3668" name="Rectangle 5">
            <a:extLst>
              <a:ext uri="{FF2B5EF4-FFF2-40B4-BE49-F238E27FC236}">
                <a16:creationId xmlns:a16="http://schemas.microsoft.com/office/drawing/2014/main" id="{2FDE514D-533D-D548-9ABC-012B04ADF71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1">
            <a:extLst>
              <a:ext uri="{FF2B5EF4-FFF2-40B4-BE49-F238E27FC236}">
                <a16:creationId xmlns:a16="http://schemas.microsoft.com/office/drawing/2014/main" id="{759E9EA1-92C3-3E41-8E7A-B651D35C08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F9B66D1-4412-DD46-ACF1-C76603DC4FA3}" type="slidenum">
              <a:rPr lang="en-US" altLang="nb-NO" sz="800">
                <a:solidFill>
                  <a:srgbClr val="8E8E95"/>
                </a:solidFill>
              </a:rPr>
              <a:pPr eaLnBrk="1" hangingPunct="1"/>
              <a:t>74</a:t>
            </a:fld>
            <a:endParaRPr lang="en-US" altLang="nb-NO" sz="800">
              <a:solidFill>
                <a:srgbClr val="8E8E95"/>
              </a:solidFill>
            </a:endParaRPr>
          </a:p>
        </p:txBody>
      </p:sp>
      <p:sp>
        <p:nvSpPr>
          <p:cNvPr id="115715" name="Rectangle 2">
            <a:extLst>
              <a:ext uri="{FF2B5EF4-FFF2-40B4-BE49-F238E27FC236}">
                <a16:creationId xmlns:a16="http://schemas.microsoft.com/office/drawing/2014/main" id="{47132A5F-9193-4C46-A3C7-FB00A42755B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5716" name="Rectangle 3">
            <a:extLst>
              <a:ext uri="{FF2B5EF4-FFF2-40B4-BE49-F238E27FC236}">
                <a16:creationId xmlns:a16="http://schemas.microsoft.com/office/drawing/2014/main" id="{55190FC9-1CF7-BF41-89C8-0722EA7A08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1">
            <a:extLst>
              <a:ext uri="{FF2B5EF4-FFF2-40B4-BE49-F238E27FC236}">
                <a16:creationId xmlns:a16="http://schemas.microsoft.com/office/drawing/2014/main" id="{8DB5081E-1D09-0742-8DEC-D3F5D3E8B6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DEAE61E-7074-8C4C-B8C0-21FCD3A73A52}" type="slidenum">
              <a:rPr lang="en-US" altLang="nb-NO" sz="800">
                <a:solidFill>
                  <a:srgbClr val="8E8E95"/>
                </a:solidFill>
              </a:rPr>
              <a:pPr eaLnBrk="1" hangingPunct="1"/>
              <a:t>75</a:t>
            </a:fld>
            <a:endParaRPr lang="en-US" altLang="nb-NO" sz="800">
              <a:solidFill>
                <a:srgbClr val="8E8E95"/>
              </a:solidFill>
            </a:endParaRPr>
          </a:p>
        </p:txBody>
      </p:sp>
      <p:sp>
        <p:nvSpPr>
          <p:cNvPr id="117763" name="Rectangle 4">
            <a:extLst>
              <a:ext uri="{FF2B5EF4-FFF2-40B4-BE49-F238E27FC236}">
                <a16:creationId xmlns:a16="http://schemas.microsoft.com/office/drawing/2014/main" id="{06966DA3-7B41-3349-B1E5-33CDE0130D0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7764" name="Rectangle 5">
            <a:extLst>
              <a:ext uri="{FF2B5EF4-FFF2-40B4-BE49-F238E27FC236}">
                <a16:creationId xmlns:a16="http://schemas.microsoft.com/office/drawing/2014/main" id="{01932C06-8D79-7B44-8C45-F2D7C6B078E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1">
            <a:extLst>
              <a:ext uri="{FF2B5EF4-FFF2-40B4-BE49-F238E27FC236}">
                <a16:creationId xmlns:a16="http://schemas.microsoft.com/office/drawing/2014/main" id="{47F60581-657F-8840-898C-DE07ED5C63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CD8456-5000-7C4C-B614-2BD6C94DC6BD}" type="slidenum">
              <a:rPr lang="en-US" altLang="nb-NO" sz="800">
                <a:solidFill>
                  <a:srgbClr val="8E8E95"/>
                </a:solidFill>
              </a:rPr>
              <a:pPr eaLnBrk="1" hangingPunct="1"/>
              <a:t>77</a:t>
            </a:fld>
            <a:endParaRPr lang="en-US" altLang="nb-NO" sz="800">
              <a:solidFill>
                <a:srgbClr val="8E8E95"/>
              </a:solidFill>
            </a:endParaRPr>
          </a:p>
        </p:txBody>
      </p:sp>
      <p:sp>
        <p:nvSpPr>
          <p:cNvPr id="120835" name="Rectangle 2">
            <a:extLst>
              <a:ext uri="{FF2B5EF4-FFF2-40B4-BE49-F238E27FC236}">
                <a16:creationId xmlns:a16="http://schemas.microsoft.com/office/drawing/2014/main" id="{D47E7F65-9611-1342-956E-82C9278156A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20836" name="Rectangle 3">
            <a:extLst>
              <a:ext uri="{FF2B5EF4-FFF2-40B4-BE49-F238E27FC236}">
                <a16:creationId xmlns:a16="http://schemas.microsoft.com/office/drawing/2014/main" id="{0020BDDA-A693-1E40-A6D5-09C93E9263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1">
            <a:extLst>
              <a:ext uri="{FF2B5EF4-FFF2-40B4-BE49-F238E27FC236}">
                <a16:creationId xmlns:a16="http://schemas.microsoft.com/office/drawing/2014/main" id="{A68F89A0-6FC9-EB4F-8972-1F5AF1E1ED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5C05E73-A1F0-CE49-AD89-4CA10B7167B0}" type="slidenum">
              <a:rPr lang="en-US" altLang="nb-NO" sz="800">
                <a:solidFill>
                  <a:srgbClr val="8E8E95"/>
                </a:solidFill>
              </a:rPr>
              <a:pPr eaLnBrk="1" hangingPunct="1"/>
              <a:t>78</a:t>
            </a:fld>
            <a:endParaRPr lang="en-US" altLang="nb-NO" sz="800">
              <a:solidFill>
                <a:srgbClr val="8E8E95"/>
              </a:solidFill>
            </a:endParaRPr>
          </a:p>
        </p:txBody>
      </p:sp>
      <p:sp>
        <p:nvSpPr>
          <p:cNvPr id="122883" name="Rectangle 2">
            <a:extLst>
              <a:ext uri="{FF2B5EF4-FFF2-40B4-BE49-F238E27FC236}">
                <a16:creationId xmlns:a16="http://schemas.microsoft.com/office/drawing/2014/main" id="{C86B52E1-05CB-7949-B5A2-2A9F47B0117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22884" name="Rectangle 3">
            <a:extLst>
              <a:ext uri="{FF2B5EF4-FFF2-40B4-BE49-F238E27FC236}">
                <a16:creationId xmlns:a16="http://schemas.microsoft.com/office/drawing/2014/main" id="{AA8C08C2-BFF5-0C49-9CAB-43D56A25C1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1">
            <a:extLst>
              <a:ext uri="{FF2B5EF4-FFF2-40B4-BE49-F238E27FC236}">
                <a16:creationId xmlns:a16="http://schemas.microsoft.com/office/drawing/2014/main" id="{2E56DF66-8093-F54E-815B-BE6090BA2D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F1D7088-C8E0-EC4A-848A-98E93A4720FD}" type="slidenum">
              <a:rPr lang="en-US" altLang="nb-NO" sz="800">
                <a:solidFill>
                  <a:srgbClr val="8E8E95"/>
                </a:solidFill>
              </a:rPr>
              <a:pPr eaLnBrk="1" hangingPunct="1"/>
              <a:t>80</a:t>
            </a:fld>
            <a:endParaRPr lang="en-US" altLang="nb-NO" sz="800">
              <a:solidFill>
                <a:srgbClr val="8E8E95"/>
              </a:solidFill>
            </a:endParaRPr>
          </a:p>
        </p:txBody>
      </p:sp>
      <p:sp>
        <p:nvSpPr>
          <p:cNvPr id="133123" name="Rectangle 4">
            <a:extLst>
              <a:ext uri="{FF2B5EF4-FFF2-40B4-BE49-F238E27FC236}">
                <a16:creationId xmlns:a16="http://schemas.microsoft.com/office/drawing/2014/main" id="{4E6546B8-8F14-CD48-A6D8-012F1C97340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33124" name="Rectangle 5">
            <a:extLst>
              <a:ext uri="{FF2B5EF4-FFF2-40B4-BE49-F238E27FC236}">
                <a16:creationId xmlns:a16="http://schemas.microsoft.com/office/drawing/2014/main" id="{DC210148-E3F1-A54E-9223-02DC34E2C6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11">
            <a:extLst>
              <a:ext uri="{FF2B5EF4-FFF2-40B4-BE49-F238E27FC236}">
                <a16:creationId xmlns:a16="http://schemas.microsoft.com/office/drawing/2014/main" id="{E3632C1B-6962-EF47-A8A5-1F6ED2B9CD5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0EABC6C-870B-7549-9D7C-7AC9AF2FFCD1}" type="slidenum">
              <a:rPr lang="en-US" altLang="nb-NO" sz="800">
                <a:solidFill>
                  <a:srgbClr val="8E8E95"/>
                </a:solidFill>
              </a:rPr>
              <a:pPr eaLnBrk="1" hangingPunct="1"/>
              <a:t>81</a:t>
            </a:fld>
            <a:endParaRPr lang="en-US" altLang="nb-NO" sz="800">
              <a:solidFill>
                <a:srgbClr val="8E8E95"/>
              </a:solidFill>
            </a:endParaRPr>
          </a:p>
        </p:txBody>
      </p:sp>
      <p:sp>
        <p:nvSpPr>
          <p:cNvPr id="188419" name="Rectangle 2">
            <a:extLst>
              <a:ext uri="{FF2B5EF4-FFF2-40B4-BE49-F238E27FC236}">
                <a16:creationId xmlns:a16="http://schemas.microsoft.com/office/drawing/2014/main" id="{083B3496-7057-DD4C-973E-01A64AB067A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88420" name="Rectangle 3">
            <a:extLst>
              <a:ext uri="{FF2B5EF4-FFF2-40B4-BE49-F238E27FC236}">
                <a16:creationId xmlns:a16="http://schemas.microsoft.com/office/drawing/2014/main" id="{B9028C4B-F75D-794F-A2E2-EB92EA38AD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Horizontal 1">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75CFBDD5-D96C-1745-B35B-602F9ABD0438}"/>
              </a:ext>
            </a:extLst>
          </p:cNvPr>
          <p:cNvGrpSpPr>
            <a:grpSpLocks/>
          </p:cNvGrpSpPr>
          <p:nvPr/>
        </p:nvGrpSpPr>
        <p:grpSpPr bwMode="auto">
          <a:xfrm>
            <a:off x="676275" y="927100"/>
            <a:ext cx="858838" cy="457200"/>
            <a:chOff x="3272" y="1316"/>
            <a:chExt cx="1889" cy="1002"/>
          </a:xfrm>
        </p:grpSpPr>
        <p:sp>
          <p:nvSpPr>
            <p:cNvPr id="5" name="AutoShape 8">
              <a:extLst>
                <a:ext uri="{FF2B5EF4-FFF2-40B4-BE49-F238E27FC236}">
                  <a16:creationId xmlns:a16="http://schemas.microsoft.com/office/drawing/2014/main" id="{9195B4EC-E4A0-2340-BB9A-641C39D4C4F6}"/>
                </a:ext>
              </a:extLst>
            </p:cNvPr>
            <p:cNvSpPr>
              <a:spLocks noChangeAspect="1" noChangeArrowheads="1" noTextEdit="1"/>
            </p:cNvSpPr>
            <p:nvPr/>
          </p:nvSpPr>
          <p:spPr bwMode="black">
            <a:xfrm>
              <a:off x="3272" y="1316"/>
              <a:ext cx="1889" cy="1002"/>
            </a:xfrm>
            <a:prstGeom prst="rect">
              <a:avLst/>
            </a:prstGeom>
            <a:noFill/>
            <a:ln w="9525">
              <a:noFill/>
              <a:miter lim="800000"/>
              <a:headEnd/>
              <a:tailEnd/>
            </a:ln>
          </p:spPr>
          <p:txBody>
            <a:bodyPr/>
            <a:lstStyle/>
            <a:p>
              <a:pPr fontAlgn="auto">
                <a:spcBef>
                  <a:spcPts val="0"/>
                </a:spcBef>
                <a:spcAft>
                  <a:spcPts val="0"/>
                </a:spcAft>
                <a:defRPr/>
              </a:pPr>
              <a:endParaRPr lang="en-US">
                <a:latin typeface="+mn-lt"/>
                <a:ea typeface="+mn-ea"/>
              </a:endParaRPr>
            </a:p>
          </p:txBody>
        </p:sp>
        <p:sp>
          <p:nvSpPr>
            <p:cNvPr id="6" name="Rectangle 10">
              <a:extLst>
                <a:ext uri="{FF2B5EF4-FFF2-40B4-BE49-F238E27FC236}">
                  <a16:creationId xmlns:a16="http://schemas.microsoft.com/office/drawing/2014/main" id="{E3985FEA-E520-F94A-9690-730EE915293A}"/>
                </a:ext>
              </a:extLst>
            </p:cNvPr>
            <p:cNvSpPr>
              <a:spLocks noChangeArrowheads="1"/>
            </p:cNvSpPr>
            <p:nvPr/>
          </p:nvSpPr>
          <p:spPr bwMode="black">
            <a:xfrm>
              <a:off x="3803" y="1981"/>
              <a:ext cx="87" cy="324"/>
            </a:xfrm>
            <a:prstGeom prst="rect">
              <a:avLst/>
            </a:prstGeom>
            <a:solidFill>
              <a:schemeClr val="bg2">
                <a:lumMod val="50000"/>
              </a:schemeClr>
            </a:solidFill>
            <a:ln w="9525">
              <a:noFill/>
              <a:miter lim="800000"/>
              <a:headEnd/>
              <a:tailEnd/>
            </a:ln>
          </p:spPr>
          <p:txBody>
            <a:bodyPr/>
            <a:lstStyle/>
            <a:p>
              <a:pPr fontAlgn="auto">
                <a:spcBef>
                  <a:spcPts val="0"/>
                </a:spcBef>
                <a:spcAft>
                  <a:spcPts val="0"/>
                </a:spcAft>
                <a:defRPr/>
              </a:pPr>
              <a:endParaRPr lang="en-US">
                <a:latin typeface="+mn-lt"/>
                <a:ea typeface="+mn-ea"/>
              </a:endParaRPr>
            </a:p>
          </p:txBody>
        </p:sp>
        <p:sp>
          <p:nvSpPr>
            <p:cNvPr id="7" name="Freeform 11">
              <a:extLst>
                <a:ext uri="{FF2B5EF4-FFF2-40B4-BE49-F238E27FC236}">
                  <a16:creationId xmlns:a16="http://schemas.microsoft.com/office/drawing/2014/main" id="{7B049D35-A7EA-0D4B-9718-3944F6DF98DA}"/>
                </a:ext>
              </a:extLst>
            </p:cNvPr>
            <p:cNvSpPr>
              <a:spLocks/>
            </p:cNvSpPr>
            <p:nvPr/>
          </p:nvSpPr>
          <p:spPr bwMode="black">
            <a:xfrm>
              <a:off x="4306" y="1970"/>
              <a:ext cx="248" cy="344"/>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8" name="Freeform 13">
              <a:extLst>
                <a:ext uri="{FF2B5EF4-FFF2-40B4-BE49-F238E27FC236}">
                  <a16:creationId xmlns:a16="http://schemas.microsoft.com/office/drawing/2014/main" id="{1B862190-7FDB-AD4E-AE3F-687745A70F6C}"/>
                </a:ext>
              </a:extLst>
            </p:cNvPr>
            <p:cNvSpPr>
              <a:spLocks/>
            </p:cNvSpPr>
            <p:nvPr/>
          </p:nvSpPr>
          <p:spPr bwMode="black">
            <a:xfrm>
              <a:off x="3443" y="1970"/>
              <a:ext cx="248" cy="344"/>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9" name="Freeform 14">
              <a:extLst>
                <a:ext uri="{FF2B5EF4-FFF2-40B4-BE49-F238E27FC236}">
                  <a16:creationId xmlns:a16="http://schemas.microsoft.com/office/drawing/2014/main" id="{805CA603-7C6E-2148-B78E-2E08AD3EEE63}"/>
                </a:ext>
              </a:extLst>
            </p:cNvPr>
            <p:cNvSpPr>
              <a:spLocks noEditPoints="1"/>
            </p:cNvSpPr>
            <p:nvPr/>
          </p:nvSpPr>
          <p:spPr bwMode="black">
            <a:xfrm>
              <a:off x="4644" y="1970"/>
              <a:ext cx="342" cy="344"/>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0" name="Freeform 15">
              <a:extLst>
                <a:ext uri="{FF2B5EF4-FFF2-40B4-BE49-F238E27FC236}">
                  <a16:creationId xmlns:a16="http://schemas.microsoft.com/office/drawing/2014/main" id="{506DA928-F7A4-AA42-B131-156CFF9C6C87}"/>
                </a:ext>
              </a:extLst>
            </p:cNvPr>
            <p:cNvSpPr>
              <a:spLocks/>
            </p:cNvSpPr>
            <p:nvPr/>
          </p:nvSpPr>
          <p:spPr bwMode="black">
            <a:xfrm>
              <a:off x="3998" y="1970"/>
              <a:ext cx="223" cy="344"/>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1" name="Freeform 16">
              <a:extLst>
                <a:ext uri="{FF2B5EF4-FFF2-40B4-BE49-F238E27FC236}">
                  <a16:creationId xmlns:a16="http://schemas.microsoft.com/office/drawing/2014/main" id="{D31F4D3F-0EA4-174A-9B5C-35B549828F22}"/>
                </a:ext>
              </a:extLst>
            </p:cNvPr>
            <p:cNvSpPr>
              <a:spLocks/>
            </p:cNvSpPr>
            <p:nvPr/>
          </p:nvSpPr>
          <p:spPr bwMode="black">
            <a:xfrm>
              <a:off x="3272" y="1587"/>
              <a:ext cx="80" cy="167"/>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2" name="Freeform 17">
              <a:extLst>
                <a:ext uri="{FF2B5EF4-FFF2-40B4-BE49-F238E27FC236}">
                  <a16:creationId xmlns:a16="http://schemas.microsoft.com/office/drawing/2014/main" id="{6A644C1F-D8C8-2A4C-B6B7-8704E6C77F82}"/>
                </a:ext>
              </a:extLst>
            </p:cNvPr>
            <p:cNvSpPr>
              <a:spLocks/>
            </p:cNvSpPr>
            <p:nvPr/>
          </p:nvSpPr>
          <p:spPr bwMode="black">
            <a:xfrm>
              <a:off x="3499" y="1473"/>
              <a:ext cx="80" cy="28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3" name="Freeform 18">
              <a:extLst>
                <a:ext uri="{FF2B5EF4-FFF2-40B4-BE49-F238E27FC236}">
                  <a16:creationId xmlns:a16="http://schemas.microsoft.com/office/drawing/2014/main" id="{957BA67B-F82C-8143-9E65-B77B42FE13B2}"/>
                </a:ext>
              </a:extLst>
            </p:cNvPr>
            <p:cNvSpPr>
              <a:spLocks/>
            </p:cNvSpPr>
            <p:nvPr/>
          </p:nvSpPr>
          <p:spPr bwMode="black">
            <a:xfrm>
              <a:off x="3722" y="1319"/>
              <a:ext cx="80" cy="515"/>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4" name="Freeform 19">
              <a:extLst>
                <a:ext uri="{FF2B5EF4-FFF2-40B4-BE49-F238E27FC236}">
                  <a16:creationId xmlns:a16="http://schemas.microsoft.com/office/drawing/2014/main" id="{520EC49C-30D8-9E43-9171-06971205596D}"/>
                </a:ext>
              </a:extLst>
            </p:cNvPr>
            <p:cNvSpPr>
              <a:spLocks/>
            </p:cNvSpPr>
            <p:nvPr/>
          </p:nvSpPr>
          <p:spPr bwMode="black">
            <a:xfrm>
              <a:off x="3949" y="1473"/>
              <a:ext cx="80" cy="28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5" name="Freeform 20">
              <a:extLst>
                <a:ext uri="{FF2B5EF4-FFF2-40B4-BE49-F238E27FC236}">
                  <a16:creationId xmlns:a16="http://schemas.microsoft.com/office/drawing/2014/main" id="{DAA6DCC3-10BC-8843-8A39-E21512FF38A0}"/>
                </a:ext>
              </a:extLst>
            </p:cNvPr>
            <p:cNvSpPr>
              <a:spLocks/>
            </p:cNvSpPr>
            <p:nvPr/>
          </p:nvSpPr>
          <p:spPr bwMode="black">
            <a:xfrm>
              <a:off x="4169" y="1587"/>
              <a:ext cx="87" cy="167"/>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6" name="Freeform 21">
              <a:extLst>
                <a:ext uri="{FF2B5EF4-FFF2-40B4-BE49-F238E27FC236}">
                  <a16:creationId xmlns:a16="http://schemas.microsoft.com/office/drawing/2014/main" id="{267B8A16-459F-6045-B164-194212971891}"/>
                </a:ext>
              </a:extLst>
            </p:cNvPr>
            <p:cNvSpPr>
              <a:spLocks/>
            </p:cNvSpPr>
            <p:nvPr/>
          </p:nvSpPr>
          <p:spPr bwMode="black">
            <a:xfrm>
              <a:off x="4396" y="1473"/>
              <a:ext cx="84" cy="28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7" name="Freeform 22">
              <a:extLst>
                <a:ext uri="{FF2B5EF4-FFF2-40B4-BE49-F238E27FC236}">
                  <a16:creationId xmlns:a16="http://schemas.microsoft.com/office/drawing/2014/main" id="{A4989E14-53E6-B844-8C35-6A9D296A3BD3}"/>
                </a:ext>
              </a:extLst>
            </p:cNvPr>
            <p:cNvSpPr>
              <a:spLocks/>
            </p:cNvSpPr>
            <p:nvPr/>
          </p:nvSpPr>
          <p:spPr bwMode="black">
            <a:xfrm>
              <a:off x="4623" y="1319"/>
              <a:ext cx="84" cy="515"/>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8" name="Freeform 23">
              <a:extLst>
                <a:ext uri="{FF2B5EF4-FFF2-40B4-BE49-F238E27FC236}">
                  <a16:creationId xmlns:a16="http://schemas.microsoft.com/office/drawing/2014/main" id="{02435F2A-83A0-F243-8167-076D0A16F57B}"/>
                </a:ext>
              </a:extLst>
            </p:cNvPr>
            <p:cNvSpPr>
              <a:spLocks/>
            </p:cNvSpPr>
            <p:nvPr/>
          </p:nvSpPr>
          <p:spPr bwMode="black">
            <a:xfrm>
              <a:off x="4847" y="1473"/>
              <a:ext cx="84" cy="28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9" name="Freeform 24">
              <a:extLst>
                <a:ext uri="{FF2B5EF4-FFF2-40B4-BE49-F238E27FC236}">
                  <a16:creationId xmlns:a16="http://schemas.microsoft.com/office/drawing/2014/main" id="{CB878864-C6E6-3043-8156-296B0B5C1D69}"/>
                </a:ext>
              </a:extLst>
            </p:cNvPr>
            <p:cNvSpPr>
              <a:spLocks/>
            </p:cNvSpPr>
            <p:nvPr/>
          </p:nvSpPr>
          <p:spPr bwMode="black">
            <a:xfrm>
              <a:off x="5074" y="1587"/>
              <a:ext cx="84" cy="167"/>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grpSp>
      <p:sp>
        <p:nvSpPr>
          <p:cNvPr id="20" name="Rectangle 3">
            <a:extLst>
              <a:ext uri="{FF2B5EF4-FFF2-40B4-BE49-F238E27FC236}">
                <a16:creationId xmlns:a16="http://schemas.microsoft.com/office/drawing/2014/main" id="{4B72C1CA-D4AB-8A4B-B5A6-4CCC66F24247}"/>
              </a:ext>
            </a:extLst>
          </p:cNvPr>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pPr fontAlgn="auto">
              <a:spcBef>
                <a:spcPts val="0"/>
              </a:spcBef>
              <a:spcAft>
                <a:spcPts val="0"/>
              </a:spcAft>
              <a:defRPr/>
            </a:pPr>
            <a:endParaRPr lang="en-US">
              <a:latin typeface="+mn-lt"/>
              <a:ea typeface="+mn-ea"/>
            </a:endParaRPr>
          </a:p>
        </p:txBody>
      </p:sp>
      <p:pic>
        <p:nvPicPr>
          <p:cNvPr id="21" name="Picture 30">
            <a:extLst>
              <a:ext uri="{FF2B5EF4-FFF2-40B4-BE49-F238E27FC236}">
                <a16:creationId xmlns:a16="http://schemas.microsoft.com/office/drawing/2014/main" id="{2B4FD4C9-8572-1844-B983-5111B09329C9}"/>
              </a:ext>
            </a:extLst>
          </p:cNvPr>
          <p:cNvPicPr>
            <a:picLocks noChangeAspect="1"/>
          </p:cNvPicPr>
          <p:nvPr userDrawn="1"/>
        </p:nvPicPr>
        <p:blipFill>
          <a:blip r:embed="rId2">
            <a:extLst>
              <a:ext uri="{28A0092B-C50C-407E-A947-70E740481C1C}">
                <a14:useLocalDpi xmlns:a14="http://schemas.microsoft.com/office/drawing/2010/main" val="0"/>
              </a:ext>
            </a:extLst>
          </a:blip>
          <a:srcRect l="21800" r="40942" b="24738"/>
          <a:stretch>
            <a:fillRect/>
          </a:stretch>
        </p:blipFill>
        <p:spPr bwMode="auto">
          <a:xfrm>
            <a:off x="0" y="3225800"/>
            <a:ext cx="91440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650874" y="3082925"/>
            <a:ext cx="3768726" cy="384175"/>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50874" y="1714500"/>
            <a:ext cx="8112125" cy="1022350"/>
          </a:xfrm>
        </p:spPr>
        <p:txBody>
          <a:bodyP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717425277"/>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74358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74358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10"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2528984"/>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93750" y="1600200"/>
            <a:ext cx="3549649" cy="4525963"/>
          </a:xfrm>
        </p:spPr>
        <p:txBody>
          <a:bodyPr>
            <a:normAutofit/>
          </a:bodyPr>
          <a:lstStyle>
            <a:lvl1pPr>
              <a:defRPr sz="2400"/>
            </a:lvl1pPr>
            <a:lvl2pPr>
              <a:defRPr sz="2000"/>
            </a:lvl2pPr>
            <a:lvl3pPr>
              <a:defRPr sz="16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9951" y="1600200"/>
            <a:ext cx="3549649" cy="4525963"/>
          </a:xfrm>
        </p:spPr>
        <p:txBody>
          <a:bodyPr>
            <a:normAutofit/>
          </a:bodyPr>
          <a:lstStyle>
            <a:lvl1pPr>
              <a:defRPr sz="2400"/>
            </a:lvl1pPr>
            <a:lvl2pPr>
              <a:defRPr sz="2000"/>
            </a:lvl2pPr>
            <a:lvl3pPr>
              <a:defRPr sz="16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793751" y="1186542"/>
            <a:ext cx="74358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9"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928492365"/>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3207901435"/>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501961"/>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arge Photo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58763" y="1142999"/>
            <a:ext cx="8631237" cy="5455921"/>
          </a:xfrm>
        </p:spPr>
        <p:txBody>
          <a:bodyPr rtlCol="0" anchor="ctr">
            <a:normAutofit/>
          </a:bodyPr>
          <a:lstStyle>
            <a:lvl1pPr marL="0" indent="0" algn="ctr">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1771751637"/>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eft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3454400" y="1600200"/>
            <a:ext cx="47752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4" name="Picture Placeholder 43"/>
          <p:cNvSpPr>
            <a:spLocks noGrp="1"/>
          </p:cNvSpPr>
          <p:nvPr>
            <p:ph type="pic" sz="quarter" idx="11"/>
          </p:nvPr>
        </p:nvSpPr>
        <p:spPr>
          <a:xfrm>
            <a:off x="0" y="1143000"/>
            <a:ext cx="3048000" cy="571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656429239"/>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iddle Third Phot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0" y="1143000"/>
            <a:ext cx="3048000" cy="5718174"/>
          </a:xfrm>
        </p:spPr>
        <p:txBody>
          <a:bodyPr rtlCol="0" anchor="ctr">
            <a:normAutofit/>
          </a:bodyPr>
          <a:lstStyle>
            <a:lvl1pPr marL="0" indent="0" algn="ctr">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135912254"/>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Right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45402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45402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44" name="Picture Placeholder 43"/>
          <p:cNvSpPr>
            <a:spLocks noGrp="1"/>
          </p:cNvSpPr>
          <p:nvPr>
            <p:ph type="pic" sz="quarter" idx="11"/>
          </p:nvPr>
        </p:nvSpPr>
        <p:spPr>
          <a:xfrm>
            <a:off x="6096000" y="1143000"/>
            <a:ext cx="3048000" cy="5715000"/>
          </a:xfrm>
        </p:spPr>
        <p:txBody>
          <a:bodyPr rtlCol="0" anchor="ctr" anchorCtr="1">
            <a:normAutofit/>
          </a:bodyPr>
          <a:lstStyle>
            <a:lvl1pPr>
              <a:buNone/>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651831765"/>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op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3512457"/>
            <a:ext cx="7464878" cy="2735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4" name="Picture Placeholder 43"/>
          <p:cNvSpPr>
            <a:spLocks noGrp="1"/>
          </p:cNvSpPr>
          <p:nvPr>
            <p:ph type="pic" sz="quarter" idx="11"/>
          </p:nvPr>
        </p:nvSpPr>
        <p:spPr>
          <a:xfrm>
            <a:off x="0" y="1143000"/>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2838750673"/>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orizontal Middle Third Photo">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44" name="Picture Placeholder 43"/>
          <p:cNvSpPr>
            <a:spLocks noGrp="1"/>
          </p:cNvSpPr>
          <p:nvPr>
            <p:ph type="pic" sz="quarter" idx="11"/>
          </p:nvPr>
        </p:nvSpPr>
        <p:spPr>
          <a:xfrm>
            <a:off x="0" y="3044371"/>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746908664"/>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ottom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44" name="Picture Placeholder 43"/>
          <p:cNvSpPr>
            <a:spLocks noGrp="1"/>
          </p:cNvSpPr>
          <p:nvPr>
            <p:ph type="pic" sz="quarter" idx="11"/>
          </p:nvPr>
        </p:nvSpPr>
        <p:spPr>
          <a:xfrm>
            <a:off x="0" y="4953000"/>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
        <p:nvSpPr>
          <p:cNvPr id="43" name="Content Placeholder 2"/>
          <p:cNvSpPr>
            <a:spLocks noGrp="1"/>
          </p:cNvSpPr>
          <p:nvPr>
            <p:ph idx="12"/>
          </p:nvPr>
        </p:nvSpPr>
        <p:spPr>
          <a:xfrm>
            <a:off x="793751" y="1600201"/>
            <a:ext cx="7461249" cy="28828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548361"/>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op Half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4495799"/>
            <a:ext cx="7464878" cy="1752599"/>
          </a:xfrm>
        </p:spPr>
        <p:txBody>
          <a:bodyPr/>
          <a:lstStyle/>
          <a:p>
            <a:pPr lvl="0"/>
            <a:r>
              <a:rPr lang="en-US"/>
              <a:t>Click to edit Master text styles</a:t>
            </a:r>
          </a:p>
        </p:txBody>
      </p:sp>
      <p:sp>
        <p:nvSpPr>
          <p:cNvPr id="44" name="Picture Placeholder 43"/>
          <p:cNvSpPr>
            <a:spLocks noGrp="1"/>
          </p:cNvSpPr>
          <p:nvPr>
            <p:ph type="pic" sz="quarter" idx="11"/>
          </p:nvPr>
        </p:nvSpPr>
        <p:spPr>
          <a:xfrm>
            <a:off x="0" y="1143000"/>
            <a:ext cx="9144000" cy="28575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1707879672"/>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ight Half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30162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30289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44" name="Picture Placeholder 43"/>
          <p:cNvSpPr>
            <a:spLocks noGrp="1"/>
          </p:cNvSpPr>
          <p:nvPr>
            <p:ph type="pic" sz="quarter" idx="11"/>
          </p:nvPr>
        </p:nvSpPr>
        <p:spPr>
          <a:xfrm>
            <a:off x="4572000" y="1143000"/>
            <a:ext cx="4572000" cy="5715000"/>
          </a:xfrm>
        </p:spPr>
        <p:txBody>
          <a:bodyPr rtlCol="0" anchor="ctr" anchorCtr="1">
            <a:normAutofit/>
          </a:bodyPr>
          <a:lstStyle>
            <a:lvl1pPr>
              <a:buNone/>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1788041196"/>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Option 1">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19980C6-9D53-8943-879B-967D2C8DF284}"/>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5" name="Rectangle 5">
            <a:extLst>
              <a:ext uri="{FF2B5EF4-FFF2-40B4-BE49-F238E27FC236}">
                <a16:creationId xmlns:a16="http://schemas.microsoft.com/office/drawing/2014/main" id="{C414320C-B4B3-434E-A95C-CD6F9D7E962C}"/>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6" name="Rectangle 6">
            <a:extLst>
              <a:ext uri="{FF2B5EF4-FFF2-40B4-BE49-F238E27FC236}">
                <a16:creationId xmlns:a16="http://schemas.microsoft.com/office/drawing/2014/main" id="{552A2B13-17AF-8E42-B630-78926B1212BE}"/>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7" name="Rectangle 7">
            <a:extLst>
              <a:ext uri="{FF2B5EF4-FFF2-40B4-BE49-F238E27FC236}">
                <a16:creationId xmlns:a16="http://schemas.microsoft.com/office/drawing/2014/main" id="{009CB1D3-24F0-624D-9DF1-08E5AFAC4902}"/>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DB5868BD-D969-B644-A3B7-8E626FF0073A}" type="slidenum">
              <a:rPr lang="en-US" altLang="nb-NO" sz="1000">
                <a:solidFill>
                  <a:srgbClr val="8E8E95"/>
                </a:solidFill>
              </a:rPr>
              <a:pPr algn="r" eaLnBrk="1" hangingPunct="1"/>
              <a:t>‹#›</a:t>
            </a:fld>
            <a:endParaRPr lang="en-US" altLang="nb-NO" sz="1000">
              <a:solidFill>
                <a:srgbClr val="8E8E95"/>
              </a:solidFill>
            </a:endParaRPr>
          </a:p>
        </p:txBody>
      </p:sp>
      <p:pic>
        <p:nvPicPr>
          <p:cNvPr id="8" name="Picture 17">
            <a:extLst>
              <a:ext uri="{FF2B5EF4-FFF2-40B4-BE49-F238E27FC236}">
                <a16:creationId xmlns:a16="http://schemas.microsoft.com/office/drawing/2014/main" id="{645798F2-0714-AC42-801F-1478E8E4723B}"/>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Placeholder 41"/>
          <p:cNvSpPr>
            <a:spLocks noGrp="1"/>
          </p:cNvSpPr>
          <p:nvPr>
            <p:ph type="body" sz="quarter" idx="10"/>
          </p:nvPr>
        </p:nvSpPr>
        <p:spPr>
          <a:xfrm>
            <a:off x="687388" y="1038225"/>
            <a:ext cx="7366000" cy="1441451"/>
          </a:xfrm>
        </p:spPr>
        <p:txBody>
          <a:bodyPr>
            <a:noAutofit/>
          </a:bodyPr>
          <a:lstStyle>
            <a:lvl1pPr marL="114300" indent="-118872" algn="l" defTabSz="814388" eaLnBrk="1" hangingPunct="1">
              <a:lnSpc>
                <a:spcPct val="95000"/>
              </a:lnSpc>
              <a:buNone/>
              <a:defRPr sz="2200">
                <a:solidFill>
                  <a:schemeClr val="tx1"/>
                </a:solidFill>
              </a:defRPr>
            </a:lvl1pPr>
          </a:lstStyle>
          <a:p>
            <a:pPr lvl="0"/>
            <a:r>
              <a:rPr lang="en-US"/>
              <a:t>Click to edit Master text styles</a:t>
            </a:r>
          </a:p>
        </p:txBody>
      </p:sp>
      <p:sp>
        <p:nvSpPr>
          <p:cNvPr id="44" name="Text Placeholder 43"/>
          <p:cNvSpPr>
            <a:spLocks noGrp="1"/>
          </p:cNvSpPr>
          <p:nvPr>
            <p:ph type="body" sz="quarter" idx="11"/>
          </p:nvPr>
        </p:nvSpPr>
        <p:spPr>
          <a:xfrm>
            <a:off x="801688" y="2773965"/>
            <a:ext cx="7275512" cy="647700"/>
          </a:xfrm>
        </p:spPr>
        <p:txBody>
          <a:bodyPr anchor="ctr">
            <a:normAutofit/>
          </a:bodyPr>
          <a:lstStyle>
            <a:lvl1pPr marL="0" indent="0" algn="l" defTabSz="814388">
              <a:spcBef>
                <a:spcPct val="30000"/>
              </a:spcBef>
              <a:buClr>
                <a:schemeClr val="tx2"/>
              </a:buClr>
              <a:buSzPct val="100000"/>
              <a:buFont typeface="Wingdings" pitchFamily="2" charset="2"/>
              <a:buNone/>
              <a:defRPr sz="1600" b="0">
                <a:solidFill>
                  <a:srgbClr val="0183B7"/>
                </a:solidFill>
              </a:defRPr>
            </a:lvl1pPr>
          </a:lstStyle>
          <a:p>
            <a:pPr lvl="0"/>
            <a:r>
              <a:rPr lang="en-US"/>
              <a:t>Click to edit Master text styles</a:t>
            </a:r>
          </a:p>
        </p:txBody>
      </p:sp>
    </p:spTree>
    <p:extLst>
      <p:ext uri="{BB962C8B-B14F-4D97-AF65-F5344CB8AC3E}">
        <p14:creationId xmlns:p14="http://schemas.microsoft.com/office/powerpoint/2010/main" val="2781464848"/>
      </p:ext>
    </p:extLst>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Option 2">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A3B002A6-5C4C-4C45-B6C8-9447C6F65475}"/>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5" name="Rectangle 7">
            <a:extLst>
              <a:ext uri="{FF2B5EF4-FFF2-40B4-BE49-F238E27FC236}">
                <a16:creationId xmlns:a16="http://schemas.microsoft.com/office/drawing/2014/main" id="{B5E9E41C-2BBD-A54B-8AD4-431A92021EE8}"/>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5A6C47C6-6C6C-7041-AFB8-8D5FAC368B4E}" type="slidenum">
              <a:rPr lang="en-US" altLang="nb-NO" sz="1000">
                <a:solidFill>
                  <a:srgbClr val="8E8E95"/>
                </a:solidFill>
              </a:rPr>
              <a:pPr algn="r" eaLnBrk="1" hangingPunct="1"/>
              <a:t>‹#›</a:t>
            </a:fld>
            <a:endParaRPr lang="en-US" altLang="nb-NO" sz="1000">
              <a:solidFill>
                <a:srgbClr val="8E8E95"/>
              </a:solidFill>
            </a:endParaRPr>
          </a:p>
        </p:txBody>
      </p:sp>
      <p:pic>
        <p:nvPicPr>
          <p:cNvPr id="6" name="Picture 17">
            <a:extLst>
              <a:ext uri="{FF2B5EF4-FFF2-40B4-BE49-F238E27FC236}">
                <a16:creationId xmlns:a16="http://schemas.microsoft.com/office/drawing/2014/main" id="{85A972B4-38FD-DB41-9957-04406253D1B9}"/>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Placeholder 41"/>
          <p:cNvSpPr>
            <a:spLocks noGrp="1"/>
          </p:cNvSpPr>
          <p:nvPr>
            <p:ph type="body" sz="quarter" idx="10"/>
          </p:nvPr>
        </p:nvSpPr>
        <p:spPr>
          <a:xfrm>
            <a:off x="687388" y="1038225"/>
            <a:ext cx="7366000" cy="1441451"/>
          </a:xfrm>
        </p:spPr>
        <p:txBody>
          <a:bodyPr>
            <a:noAutofit/>
          </a:bodyPr>
          <a:lstStyle>
            <a:lvl1pPr marL="114300" indent="-118872" algn="l" defTabSz="814388" eaLnBrk="1" hangingPunct="1">
              <a:lnSpc>
                <a:spcPct val="95000"/>
              </a:lnSpc>
              <a:buNone/>
              <a:defRPr sz="2200">
                <a:solidFill>
                  <a:schemeClr val="tx1"/>
                </a:solidFill>
              </a:defRPr>
            </a:lvl1pPr>
          </a:lstStyle>
          <a:p>
            <a:pPr lvl="0"/>
            <a:r>
              <a:rPr lang="en-US"/>
              <a:t>Click to edit Master text styles</a:t>
            </a:r>
          </a:p>
        </p:txBody>
      </p:sp>
      <p:sp>
        <p:nvSpPr>
          <p:cNvPr id="44" name="Text Placeholder 43"/>
          <p:cNvSpPr>
            <a:spLocks noGrp="1"/>
          </p:cNvSpPr>
          <p:nvPr>
            <p:ph type="body" sz="quarter" idx="11"/>
          </p:nvPr>
        </p:nvSpPr>
        <p:spPr>
          <a:xfrm>
            <a:off x="801688" y="2773965"/>
            <a:ext cx="7275512" cy="647700"/>
          </a:xfrm>
        </p:spPr>
        <p:txBody>
          <a:bodyPr anchor="ctr">
            <a:normAutofit/>
          </a:bodyPr>
          <a:lstStyle>
            <a:lvl1pPr marL="0" indent="0" algn="l" defTabSz="814388">
              <a:spcBef>
                <a:spcPct val="30000"/>
              </a:spcBef>
              <a:buClr>
                <a:schemeClr val="tx2"/>
              </a:buClr>
              <a:buSzPct val="100000"/>
              <a:buFont typeface="Wingdings" pitchFamily="2" charset="2"/>
              <a:buNone/>
              <a:defRPr sz="1600" b="0">
                <a:solidFill>
                  <a:srgbClr val="0183B7"/>
                </a:solidFill>
              </a:defRPr>
            </a:lvl1pPr>
          </a:lstStyle>
          <a:p>
            <a:pPr lvl="0"/>
            <a:r>
              <a:rPr lang="en-US"/>
              <a:t>Click to edit Master text styles</a:t>
            </a:r>
          </a:p>
        </p:txBody>
      </p:sp>
    </p:spTree>
    <p:extLst>
      <p:ext uri="{BB962C8B-B14F-4D97-AF65-F5344CB8AC3E}">
        <p14:creationId xmlns:p14="http://schemas.microsoft.com/office/powerpoint/2010/main" val="3813391410"/>
      </p:ext>
    </p:extLst>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
        <p:nvSpPr>
          <p:cNvPr id="36" name="Chart Placeholder 35"/>
          <p:cNvSpPr>
            <a:spLocks noGrp="1"/>
          </p:cNvSpPr>
          <p:nvPr>
            <p:ph type="chart" sz="quarter" idx="10"/>
          </p:nvPr>
        </p:nvSpPr>
        <p:spPr>
          <a:xfrm>
            <a:off x="636591" y="1625147"/>
            <a:ext cx="7807322" cy="3803196"/>
          </a:xfrm>
        </p:spPr>
        <p:txBody>
          <a:bodyPr rtlCol="0" anchor="ctr" anchorCtr="1">
            <a:normAutofit/>
          </a:bodyPr>
          <a:lstStyle>
            <a:lvl1pPr>
              <a:buNone/>
              <a:defRPr/>
            </a:lvl1pPr>
          </a:lstStyle>
          <a:p>
            <a:pPr lvl="0"/>
            <a:r>
              <a:rPr lang="en-US" noProof="0"/>
              <a:t>Click icon to add chart</a:t>
            </a:r>
          </a:p>
        </p:txBody>
      </p:sp>
      <p:sp>
        <p:nvSpPr>
          <p:cNvPr id="5"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dirty="0"/>
              <a:t>Click to edit Master text styles</a:t>
            </a:r>
          </a:p>
        </p:txBody>
      </p:sp>
    </p:spTree>
    <p:extLst>
      <p:ext uri="{BB962C8B-B14F-4D97-AF65-F5344CB8AC3E}">
        <p14:creationId xmlns:p14="http://schemas.microsoft.com/office/powerpoint/2010/main" val="780932198"/>
      </p:ext>
    </p:extLst>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6" name="Table Placeholder 5"/>
          <p:cNvSpPr>
            <a:spLocks noGrp="1"/>
          </p:cNvSpPr>
          <p:nvPr>
            <p:ph type="tbl" sz="quarter" idx="11"/>
          </p:nvPr>
        </p:nvSpPr>
        <p:spPr>
          <a:xfrm>
            <a:off x="798286" y="1625373"/>
            <a:ext cx="7474857" cy="4281941"/>
          </a:xfrm>
        </p:spPr>
        <p:txBody>
          <a:bodyPr rtlCol="0" anchor="ctr" anchorCtr="1">
            <a:normAutofit/>
          </a:bodyPr>
          <a:lstStyle>
            <a:lvl1pPr>
              <a:buNone/>
              <a:defRPr/>
            </a:lvl1pPr>
          </a:lstStyle>
          <a:p>
            <a:pPr lvl="0"/>
            <a:r>
              <a:rPr lang="en-US" noProof="0"/>
              <a:t>Click icon to add table</a:t>
            </a:r>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
        <p:nvSpPr>
          <p:cNvPr id="5" name="Text Placeholder 9"/>
          <p:cNvSpPr>
            <a:spLocks noGrp="1"/>
          </p:cNvSpPr>
          <p:nvPr>
            <p:ph type="body" sz="quarter" idx="12"/>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24161352"/>
      </p:ext>
    </p:extLst>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gue Option 1">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E7CD6C54-BB57-5543-9972-45D28F35D8E3}"/>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4" name="Rectangle 5">
            <a:extLst>
              <a:ext uri="{FF2B5EF4-FFF2-40B4-BE49-F238E27FC236}">
                <a16:creationId xmlns:a16="http://schemas.microsoft.com/office/drawing/2014/main" id="{EE03804E-C7F8-8C42-8440-00DFEC6D1B69}"/>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5" name="Rectangle 6">
            <a:extLst>
              <a:ext uri="{FF2B5EF4-FFF2-40B4-BE49-F238E27FC236}">
                <a16:creationId xmlns:a16="http://schemas.microsoft.com/office/drawing/2014/main" id="{A37DB4F9-F7A9-7047-A272-80251BAAD031}"/>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6" name="Rectangle 7">
            <a:extLst>
              <a:ext uri="{FF2B5EF4-FFF2-40B4-BE49-F238E27FC236}">
                <a16:creationId xmlns:a16="http://schemas.microsoft.com/office/drawing/2014/main" id="{35C301FD-7FF0-424B-9B4C-66D32443D40C}"/>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AF459B4A-850F-D843-9627-A2B7A981DC10}" type="slidenum">
              <a:rPr lang="en-US" altLang="nb-NO" sz="1000">
                <a:solidFill>
                  <a:srgbClr val="8E8E95"/>
                </a:solidFill>
              </a:rPr>
              <a:pPr algn="r" eaLnBrk="1" hangingPunct="1"/>
              <a:t>‹#›</a:t>
            </a:fld>
            <a:endParaRPr lang="en-US" altLang="nb-NO" sz="1000">
              <a:solidFill>
                <a:srgbClr val="8E8E95"/>
              </a:solidFill>
            </a:endParaRPr>
          </a:p>
        </p:txBody>
      </p:sp>
      <p:pic>
        <p:nvPicPr>
          <p:cNvPr id="7" name="Picture 17">
            <a:extLst>
              <a:ext uri="{FF2B5EF4-FFF2-40B4-BE49-F238E27FC236}">
                <a16:creationId xmlns:a16="http://schemas.microsoft.com/office/drawing/2014/main" id="{67E60079-8E77-F840-8792-E6C90642A636}"/>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itle 1"/>
          <p:cNvSpPr>
            <a:spLocks noGrp="1"/>
          </p:cNvSpPr>
          <p:nvPr>
            <p:ph type="ctrTitle"/>
          </p:nvPr>
        </p:nvSpPr>
        <p:spPr>
          <a:xfrm>
            <a:off x="774699" y="2203450"/>
            <a:ext cx="6921501" cy="1022350"/>
          </a:xfrm>
        </p:spPr>
        <p:txBody>
          <a:bodyPr anchor="ct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13535345"/>
      </p:ext>
    </p:extLst>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gue Option 2">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A4A46C11-D73A-D849-9867-512229A0BD37}"/>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4" name="Rectangle 5">
            <a:extLst>
              <a:ext uri="{FF2B5EF4-FFF2-40B4-BE49-F238E27FC236}">
                <a16:creationId xmlns:a16="http://schemas.microsoft.com/office/drawing/2014/main" id="{A5DC5BB8-501B-314B-A208-75A4F94F94D0}"/>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5" name="Rectangle 6">
            <a:extLst>
              <a:ext uri="{FF2B5EF4-FFF2-40B4-BE49-F238E27FC236}">
                <a16:creationId xmlns:a16="http://schemas.microsoft.com/office/drawing/2014/main" id="{C87F9E49-3997-7341-BC22-B739145972A2}"/>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6" name="Rectangle 7">
            <a:extLst>
              <a:ext uri="{FF2B5EF4-FFF2-40B4-BE49-F238E27FC236}">
                <a16:creationId xmlns:a16="http://schemas.microsoft.com/office/drawing/2014/main" id="{96FA747E-521D-DE46-96E5-D16FC58001CF}"/>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B4A5890A-EE14-3947-88B1-6D99F97A061B}" type="slidenum">
              <a:rPr lang="en-US" altLang="nb-NO" sz="1000">
                <a:solidFill>
                  <a:srgbClr val="8E8E95"/>
                </a:solidFill>
              </a:rPr>
              <a:pPr algn="r" eaLnBrk="1" hangingPunct="1"/>
              <a:t>‹#›</a:t>
            </a:fld>
            <a:endParaRPr lang="en-US" altLang="nb-NO" sz="1000">
              <a:solidFill>
                <a:srgbClr val="8E8E95"/>
              </a:solidFill>
            </a:endParaRPr>
          </a:p>
        </p:txBody>
      </p:sp>
      <p:pic>
        <p:nvPicPr>
          <p:cNvPr id="7" name="Picture 17">
            <a:extLst>
              <a:ext uri="{FF2B5EF4-FFF2-40B4-BE49-F238E27FC236}">
                <a16:creationId xmlns:a16="http://schemas.microsoft.com/office/drawing/2014/main" id="{A1789C86-48F4-8641-B91E-4F4C95D6880F}"/>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itle 1"/>
          <p:cNvSpPr>
            <a:spLocks noGrp="1"/>
          </p:cNvSpPr>
          <p:nvPr>
            <p:ph type="ctrTitle"/>
          </p:nvPr>
        </p:nvSpPr>
        <p:spPr>
          <a:xfrm>
            <a:off x="774699" y="2203450"/>
            <a:ext cx="6921501" cy="1022350"/>
          </a:xfrm>
        </p:spPr>
        <p:txBody>
          <a:bodyPr anchor="ct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616935382"/>
      </p:ext>
    </p:extLst>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pic>
        <p:nvPicPr>
          <p:cNvPr id="2" name="Picture 13" descr="Cisco_Logo_rgb_large2">
            <a:extLst>
              <a:ext uri="{FF2B5EF4-FFF2-40B4-BE49-F238E27FC236}">
                <a16:creationId xmlns:a16="http://schemas.microsoft.com/office/drawing/2014/main" id="{AAE55AC3-C7EB-604A-8A4C-0D3B77B4A89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black">
          <a:xfrm>
            <a:off x="2803525" y="2420938"/>
            <a:ext cx="3529013"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536144"/>
      </p:ext>
    </p:extLst>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73666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5638" y="1295400"/>
            <a:ext cx="3862387"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70425" y="1295400"/>
            <a:ext cx="3863975"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6382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624642" name="Rectangle 2">
            <a:extLst>
              <a:ext uri="{FF2B5EF4-FFF2-40B4-BE49-F238E27FC236}">
                <a16:creationId xmlns:a16="http://schemas.microsoft.com/office/drawing/2014/main" id="{937A5ACD-820A-5347-9909-006070CD976A}"/>
              </a:ext>
            </a:extLst>
          </p:cNvPr>
          <p:cNvSpPr>
            <a:spLocks noGrp="1" noChangeArrowheads="1"/>
          </p:cNvSpPr>
          <p:nvPr>
            <p:ph type="ctrTitle"/>
          </p:nvPr>
        </p:nvSpPr>
        <p:spPr>
          <a:xfrm>
            <a:off x="709921" y="1566885"/>
            <a:ext cx="7771680" cy="1143480"/>
          </a:xfrm>
        </p:spPr>
        <p:txBody>
          <a:bodyPr/>
          <a:lstStyle>
            <a:lvl1pPr algn="ctr">
              <a:defRPr/>
            </a:lvl1pPr>
          </a:lstStyle>
          <a:p>
            <a:pPr lvl="0"/>
            <a:r>
              <a:rPr lang="es-ES_tradnl" altLang="nb-NO" noProof="0"/>
              <a:t>Haga clic para modificar el estilo de título del patrón</a:t>
            </a:r>
          </a:p>
        </p:txBody>
      </p:sp>
      <p:sp>
        <p:nvSpPr>
          <p:cNvPr id="624643" name="Rectangle 3">
            <a:extLst>
              <a:ext uri="{FF2B5EF4-FFF2-40B4-BE49-F238E27FC236}">
                <a16:creationId xmlns:a16="http://schemas.microsoft.com/office/drawing/2014/main" id="{BAB23AE3-A2FC-9F48-90BE-B90B8B08AA92}"/>
              </a:ext>
            </a:extLst>
          </p:cNvPr>
          <p:cNvSpPr>
            <a:spLocks noGrp="1" noChangeArrowheads="1"/>
          </p:cNvSpPr>
          <p:nvPr>
            <p:ph type="subTitle" idx="1"/>
          </p:nvPr>
        </p:nvSpPr>
        <p:spPr>
          <a:xfrm>
            <a:off x="724321" y="3430440"/>
            <a:ext cx="7765920" cy="1752664"/>
          </a:xfrm>
        </p:spPr>
        <p:txBody>
          <a:bodyPr/>
          <a:lstStyle>
            <a:lvl1pPr marL="0" indent="0">
              <a:defRPr/>
            </a:lvl1pPr>
          </a:lstStyle>
          <a:p>
            <a:pPr lvl="0"/>
            <a:r>
              <a:rPr lang="es-ES_tradnl" altLang="nb-NO" noProof="0"/>
              <a:t>Haga clic para modificar el estilo de subtítulo del patrón</a:t>
            </a:r>
          </a:p>
        </p:txBody>
      </p:sp>
      <p:sp>
        <p:nvSpPr>
          <p:cNvPr id="4" name="Rectangle 6">
            <a:extLst>
              <a:ext uri="{FF2B5EF4-FFF2-40B4-BE49-F238E27FC236}">
                <a16:creationId xmlns:a16="http://schemas.microsoft.com/office/drawing/2014/main" id="{6DD51CF4-F942-2744-AB2B-93EE5F4A4B33}"/>
              </a:ext>
            </a:extLst>
          </p:cNvPr>
          <p:cNvSpPr>
            <a:spLocks noGrp="1" noChangeArrowheads="1"/>
          </p:cNvSpPr>
          <p:nvPr>
            <p:ph type="ftr" sz="quarter" idx="10"/>
          </p:nvPr>
        </p:nvSpPr>
        <p:spPr/>
        <p:txBody>
          <a:bodyPr/>
          <a:lstStyle>
            <a:lvl1pPr>
              <a:defRPr/>
            </a:lvl1pPr>
          </a:lstStyle>
          <a:p>
            <a:pPr>
              <a:defRPr/>
            </a:pPr>
            <a:endParaRPr lang="es-ES_tradnl" altLang="nb-NO"/>
          </a:p>
        </p:txBody>
      </p:sp>
    </p:spTree>
    <p:extLst>
      <p:ext uri="{BB962C8B-B14F-4D97-AF65-F5344CB8AC3E}">
        <p14:creationId xmlns:p14="http://schemas.microsoft.com/office/powerpoint/2010/main" val="3268987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AC8554E-5A66-BC45-B3C9-D00F46D48294}"/>
              </a:ext>
            </a:extLst>
          </p:cNvPr>
          <p:cNvSpPr>
            <a:spLocks noGrp="1"/>
          </p:cNvSpPr>
          <p:nvPr>
            <p:ph type="title"/>
          </p:nvPr>
        </p:nvSpPr>
        <p:spPr bwMode="auto">
          <a:xfrm>
            <a:off x="793750" y="304800"/>
            <a:ext cx="74358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296" tIns="45720" rIns="82296" bIns="45720" numCol="1" anchor="b" anchorCtr="0" compatLnSpc="1">
            <a:prstTxWarp prst="textNoShape">
              <a:avLst/>
            </a:prstTxWarp>
          </a:bodyPr>
          <a:lstStyle/>
          <a:p>
            <a:pPr lvl="0"/>
            <a:r>
              <a:rPr lang="en-US" altLang="nb-NO"/>
              <a:t>Slide Title Goes Here</a:t>
            </a:r>
          </a:p>
        </p:txBody>
      </p:sp>
      <p:sp>
        <p:nvSpPr>
          <p:cNvPr id="1027" name="Text Placeholder 2">
            <a:extLst>
              <a:ext uri="{FF2B5EF4-FFF2-40B4-BE49-F238E27FC236}">
                <a16:creationId xmlns:a16="http://schemas.microsoft.com/office/drawing/2014/main" id="{E1777512-EAA1-404F-A1C1-D1EE391A3BEA}"/>
              </a:ext>
            </a:extLst>
          </p:cNvPr>
          <p:cNvSpPr>
            <a:spLocks noGrp="1"/>
          </p:cNvSpPr>
          <p:nvPr>
            <p:ph type="body" idx="1"/>
          </p:nvPr>
        </p:nvSpPr>
        <p:spPr bwMode="auto">
          <a:xfrm>
            <a:off x="793750" y="1600200"/>
            <a:ext cx="743585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b-NO"/>
              <a:t>Body Text</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 name="Rectangle 4">
            <a:extLst>
              <a:ext uri="{FF2B5EF4-FFF2-40B4-BE49-F238E27FC236}">
                <a16:creationId xmlns:a16="http://schemas.microsoft.com/office/drawing/2014/main" id="{0E543E4E-21A9-2340-A2E6-BA2367AE3789}"/>
              </a:ext>
            </a:extLst>
          </p:cNvPr>
          <p:cNvSpPr>
            <a:spLocks noChangeArrowheads="1"/>
          </p:cNvSpPr>
          <p:nvPr/>
        </p:nvSpPr>
        <p:spPr bwMode="ltGray">
          <a:xfrm>
            <a:off x="0" y="6634163"/>
            <a:ext cx="9144000" cy="190500"/>
          </a:xfrm>
          <a:prstGeom prst="rect">
            <a:avLst/>
          </a:prstGeom>
          <a:noFill/>
          <a:ln w="9525">
            <a:noFill/>
            <a:miter lim="800000"/>
            <a:headEnd/>
            <a:tailEnd/>
          </a:ln>
          <a:effectLst/>
        </p:spPr>
        <p:txBody>
          <a:bodyPr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9" name="Rectangle 7">
            <a:extLst>
              <a:ext uri="{FF2B5EF4-FFF2-40B4-BE49-F238E27FC236}">
                <a16:creationId xmlns:a16="http://schemas.microsoft.com/office/drawing/2014/main" id="{551AB4FE-9280-5148-9E5C-B31DB45B5F98}"/>
              </a:ext>
            </a:extLst>
          </p:cNvPr>
          <p:cNvSpPr>
            <a:spLocks noChangeArrowheads="1"/>
          </p:cNvSpPr>
          <p:nvPr/>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3A23E54F-ED5A-324C-AA86-ED4678BDF872}" type="slidenum">
              <a:rPr lang="en-US" altLang="nb-NO" sz="1000">
                <a:solidFill>
                  <a:srgbClr val="8E8E95"/>
                </a:solidFill>
              </a:rPr>
              <a:pPr algn="r" eaLnBrk="1" hangingPunct="1"/>
              <a:t>‹#›</a:t>
            </a:fld>
            <a:endParaRPr lang="en-US" altLang="nb-NO" sz="1000">
              <a:solidFill>
                <a:srgbClr val="8E8E95"/>
              </a:solidFill>
            </a:endParaRPr>
          </a:p>
        </p:txBody>
      </p:sp>
      <p:sp>
        <p:nvSpPr>
          <p:cNvPr id="13" name="Rectangle 12">
            <a:extLst>
              <a:ext uri="{FF2B5EF4-FFF2-40B4-BE49-F238E27FC236}">
                <a16:creationId xmlns:a16="http://schemas.microsoft.com/office/drawing/2014/main" id="{5BBDD457-CC64-DA46-8B9B-55758E954D74}"/>
              </a:ext>
            </a:extLst>
          </p:cNvPr>
          <p:cNvSpPr>
            <a:spLocks noChangeArrowheads="1"/>
          </p:cNvSpPr>
          <p:nvPr/>
        </p:nvSpPr>
        <p:spPr bwMode="black">
          <a:xfrm rot="10800000">
            <a:off x="0" y="0"/>
            <a:ext cx="9144000" cy="177800"/>
          </a:xfrm>
          <a:prstGeom prst="rect">
            <a:avLst/>
          </a:prstGeom>
          <a:gradFill rotWithShape="1">
            <a:gsLst>
              <a:gs pos="0">
                <a:srgbClr val="FBDA05"/>
              </a:gs>
              <a:gs pos="100000">
                <a:srgbClr val="E03B26"/>
              </a:gs>
            </a:gsLst>
            <a:lin ang="0" scaled="1"/>
          </a:gradFill>
          <a:ln w="25400" algn="ctr">
            <a:noFill/>
            <a:miter lim="800000"/>
            <a:headEnd/>
            <a:tailEnd/>
          </a:ln>
        </p:spPr>
        <p:txBody>
          <a:bodyPr rot="10800000" wrap="none" anchor="ctr"/>
          <a:lstStyle/>
          <a:p>
            <a:pPr fontAlgn="auto">
              <a:spcBef>
                <a:spcPts val="0"/>
              </a:spcBef>
              <a:spcAft>
                <a:spcPts val="0"/>
              </a:spcAft>
              <a:defRPr/>
            </a:pPr>
            <a:endParaRPr lang="en-US">
              <a:latin typeface="+mn-lt"/>
              <a:ea typeface="+mn-ea"/>
            </a:endParaRPr>
          </a:p>
        </p:txBody>
      </p:sp>
    </p:spTree>
  </p:cSld>
  <p:clrMap bg1="lt1" tx1="dk1" bg2="lt2" tx2="dk2" accent1="accent1" accent2="accent2" accent3="accent3" accent4="accent4" accent5="accent5" accent6="accent6" hlink="hlink" folHlink="folHlink"/>
  <p:sldLayoutIdLst>
    <p:sldLayoutId id="214748379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92" r:id="rId15"/>
    <p:sldLayoutId id="2147483793" r:id="rId16"/>
    <p:sldLayoutId id="2147483785" r:id="rId17"/>
    <p:sldLayoutId id="2147483786" r:id="rId18"/>
    <p:sldLayoutId id="2147483794" r:id="rId19"/>
    <p:sldLayoutId id="2147483795" r:id="rId20"/>
    <p:sldLayoutId id="2147483796" r:id="rId21"/>
    <p:sldLayoutId id="2147483787" r:id="rId22"/>
    <p:sldLayoutId id="2147483789" r:id="rId23"/>
    <p:sldLayoutId id="2147483797" r:id="rId24"/>
  </p:sldLayoutIdLst>
  <p:transition>
    <p:wipe dir="r"/>
  </p:transition>
  <p:hf sldNum="0" hdr="0" dt="0"/>
  <p:txStyles>
    <p:titleStyle>
      <a:lvl1pPr algn="l" rtl="0" eaLnBrk="0" fontAlgn="base" hangingPunct="0">
        <a:lnSpc>
          <a:spcPct val="90000"/>
        </a:lnSpc>
        <a:spcBef>
          <a:spcPct val="0"/>
        </a:spcBef>
        <a:spcAft>
          <a:spcPct val="0"/>
        </a:spcAft>
        <a:defRPr sz="3000" b="1" kern="1200">
          <a:solidFill>
            <a:schemeClr val="accent1"/>
          </a:solidFill>
          <a:latin typeface="+mj-lt"/>
          <a:ea typeface="ＭＳ Ｐゴシック" panose="020B0600070205080204" pitchFamily="34" charset="-128"/>
          <a:cs typeface="+mj-cs"/>
        </a:defRPr>
      </a:lvl1pPr>
      <a:lvl2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2pPr>
      <a:lvl3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3pPr>
      <a:lvl4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4pPr>
      <a:lvl5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5pPr>
      <a:lvl6pPr marL="457200" algn="l" rtl="0" fontAlgn="base">
        <a:lnSpc>
          <a:spcPct val="90000"/>
        </a:lnSpc>
        <a:spcBef>
          <a:spcPct val="0"/>
        </a:spcBef>
        <a:spcAft>
          <a:spcPct val="0"/>
        </a:spcAft>
        <a:defRPr sz="3000" b="1">
          <a:solidFill>
            <a:schemeClr val="accent1"/>
          </a:solidFill>
          <a:latin typeface="Arial" pitchFamily="-111" charset="0"/>
        </a:defRPr>
      </a:lvl6pPr>
      <a:lvl7pPr marL="914400" algn="l" rtl="0" fontAlgn="base">
        <a:lnSpc>
          <a:spcPct val="90000"/>
        </a:lnSpc>
        <a:spcBef>
          <a:spcPct val="0"/>
        </a:spcBef>
        <a:spcAft>
          <a:spcPct val="0"/>
        </a:spcAft>
        <a:defRPr sz="3000" b="1">
          <a:solidFill>
            <a:schemeClr val="accent1"/>
          </a:solidFill>
          <a:latin typeface="Arial" pitchFamily="-111" charset="0"/>
        </a:defRPr>
      </a:lvl7pPr>
      <a:lvl8pPr marL="1371600" algn="l" rtl="0" fontAlgn="base">
        <a:lnSpc>
          <a:spcPct val="90000"/>
        </a:lnSpc>
        <a:spcBef>
          <a:spcPct val="0"/>
        </a:spcBef>
        <a:spcAft>
          <a:spcPct val="0"/>
        </a:spcAft>
        <a:defRPr sz="3000" b="1">
          <a:solidFill>
            <a:schemeClr val="accent1"/>
          </a:solidFill>
          <a:latin typeface="Arial" pitchFamily="-111" charset="0"/>
        </a:defRPr>
      </a:lvl8pPr>
      <a:lvl9pPr marL="1828800" algn="l" rtl="0" fontAlgn="base">
        <a:lnSpc>
          <a:spcPct val="90000"/>
        </a:lnSpc>
        <a:spcBef>
          <a:spcPct val="0"/>
        </a:spcBef>
        <a:spcAft>
          <a:spcPct val="0"/>
        </a:spcAft>
        <a:defRPr sz="3000" b="1">
          <a:solidFill>
            <a:schemeClr val="accent1"/>
          </a:solidFill>
          <a:latin typeface="Arial" pitchFamily="-111" charset="0"/>
        </a:defRPr>
      </a:lvl9pPr>
    </p:titleStyle>
    <p:bodyStyle>
      <a:lvl1pPr marL="236538" indent="-236538" algn="l" rtl="0" eaLnBrk="0" fontAlgn="base" hangingPunct="0">
        <a:lnSpc>
          <a:spcPct val="95000"/>
        </a:lnSpc>
        <a:spcBef>
          <a:spcPts val="1438"/>
        </a:spcBef>
        <a:spcAft>
          <a:spcPct val="0"/>
        </a:spcAft>
        <a:buClr>
          <a:schemeClr val="accent1"/>
        </a:buClr>
        <a:buFont typeface="Wingdings" pitchFamily="2" charset="2"/>
        <a:buChar char="§"/>
        <a:defRPr sz="2400" kern="1200">
          <a:solidFill>
            <a:schemeClr val="tx1"/>
          </a:solidFill>
          <a:latin typeface="+mn-lt"/>
          <a:ea typeface="ＭＳ Ｐゴシック" panose="020B0600070205080204" pitchFamily="34" charset="-128"/>
          <a:cs typeface="+mn-cs"/>
        </a:defRPr>
      </a:lvl1pPr>
      <a:lvl2pPr marL="574675" indent="-117475" algn="l" rtl="0" eaLnBrk="0" fontAlgn="base" hangingPunct="0">
        <a:lnSpc>
          <a:spcPct val="95000"/>
        </a:lnSpc>
        <a:spcBef>
          <a:spcPts val="838"/>
        </a:spcBef>
        <a:spcAft>
          <a:spcPct val="0"/>
        </a:spcAft>
        <a:buFont typeface="Arial" panose="020B0604020202020204" pitchFamily="34" charset="0"/>
        <a:defRPr sz="2000" kern="1200">
          <a:solidFill>
            <a:schemeClr val="tx1"/>
          </a:solidFill>
          <a:latin typeface="+mn-lt"/>
          <a:ea typeface="ＭＳ Ｐゴシック" pitchFamily="-111" charset="-128"/>
          <a:cs typeface="+mn-cs"/>
        </a:defRPr>
      </a:lvl2pPr>
      <a:lvl3pPr marL="914400" algn="l" rtl="0" eaLnBrk="0" fontAlgn="base" hangingPunct="0">
        <a:lnSpc>
          <a:spcPct val="95000"/>
        </a:lnSpc>
        <a:spcBef>
          <a:spcPts val="838"/>
        </a:spcBef>
        <a:spcAft>
          <a:spcPct val="0"/>
        </a:spcAft>
        <a:buFont typeface="Arial" panose="020B0604020202020204" pitchFamily="34" charset="0"/>
        <a:defRPr sz="1600" kern="1200">
          <a:solidFill>
            <a:schemeClr val="tx1"/>
          </a:solidFill>
          <a:latin typeface="+mn-lt"/>
          <a:ea typeface="ＭＳ Ｐゴシック" pitchFamily="-111" charset="-128"/>
          <a:cs typeface="+mn-cs"/>
        </a:defRPr>
      </a:lvl3pPr>
      <a:lvl4pPr marL="1252538" indent="119063" algn="l" rtl="0" eaLnBrk="0" fontAlgn="base" hangingPunct="0">
        <a:lnSpc>
          <a:spcPct val="95000"/>
        </a:lnSpc>
        <a:spcBef>
          <a:spcPts val="838"/>
        </a:spcBef>
        <a:spcAft>
          <a:spcPct val="0"/>
        </a:spcAft>
        <a:buFont typeface="Arial" panose="020B0604020202020204" pitchFamily="34" charset="0"/>
        <a:defRPr sz="1200" kern="1200">
          <a:solidFill>
            <a:schemeClr val="tx1"/>
          </a:solidFill>
          <a:latin typeface="+mn-lt"/>
          <a:ea typeface="ＭＳ Ｐゴシック" pitchFamily="-111" charset="-128"/>
          <a:cs typeface="+mn-cs"/>
        </a:defRPr>
      </a:lvl4pPr>
      <a:lvl5pPr marL="1608138" indent="220663" algn="l" rtl="0" eaLnBrk="0" fontAlgn="base" hangingPunct="0">
        <a:lnSpc>
          <a:spcPct val="95000"/>
        </a:lnSpc>
        <a:spcBef>
          <a:spcPts val="838"/>
        </a:spcBef>
        <a:spcAft>
          <a:spcPct val="0"/>
        </a:spcAft>
        <a:buFont typeface="Arial" panose="020B0604020202020204" pitchFamily="34" charset="0"/>
        <a:defRPr sz="1200" kern="1200">
          <a:solidFill>
            <a:schemeClr val="tx1"/>
          </a:solidFill>
          <a:latin typeface="+mn-lt"/>
          <a:ea typeface="ＭＳ Ｐゴシック" pitchFamily="-111"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2.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22.xml"/><Relationship Id="rId5" Type="http://schemas.openxmlformats.org/officeDocument/2006/relationships/image" Target="../media/image10.emf"/><Relationship Id="rId4" Type="http://schemas.openxmlformats.org/officeDocument/2006/relationships/image" Target="../media/image9.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10.emf"/><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4.xml"/><Relationship Id="rId1" Type="http://schemas.openxmlformats.org/officeDocument/2006/relationships/slideLayout" Target="../slideLayouts/slideLayout22.xml"/><Relationship Id="rId5" Type="http://schemas.openxmlformats.org/officeDocument/2006/relationships/image" Target="../media/image9.emf"/><Relationship Id="rId4" Type="http://schemas.openxmlformats.org/officeDocument/2006/relationships/image" Target="../media/image10.emf"/></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4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7.xml"/><Relationship Id="rId1" Type="http://schemas.openxmlformats.org/officeDocument/2006/relationships/slideLayout" Target="../slideLayouts/slideLayout22.xml"/><Relationship Id="rId6" Type="http://schemas.openxmlformats.org/officeDocument/2006/relationships/image" Target="../media/image9.emf"/><Relationship Id="rId5" Type="http://schemas.openxmlformats.org/officeDocument/2006/relationships/image" Target="../media/image18.emf"/><Relationship Id="rId4" Type="http://schemas.openxmlformats.org/officeDocument/2006/relationships/image" Target="../media/image8.emf"/></Relationships>
</file>

<file path=ppt/slides/_rels/slide48.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18.emf"/><Relationship Id="rId2" Type="http://schemas.openxmlformats.org/officeDocument/2006/relationships/notesSlide" Target="../notesSlides/notesSlide38.xml"/><Relationship Id="rId1" Type="http://schemas.openxmlformats.org/officeDocument/2006/relationships/slideLayout" Target="../slideLayouts/slideLayout22.xml"/><Relationship Id="rId6" Type="http://schemas.openxmlformats.org/officeDocument/2006/relationships/image" Target="../media/image9.emf"/><Relationship Id="rId5" Type="http://schemas.openxmlformats.org/officeDocument/2006/relationships/image" Target="../media/image17.emf"/><Relationship Id="rId4" Type="http://schemas.openxmlformats.org/officeDocument/2006/relationships/image" Target="../media/image20.em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5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2.xml"/><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9.emf"/><Relationship Id="rId4" Type="http://schemas.openxmlformats.org/officeDocument/2006/relationships/image" Target="../media/image10.emf"/></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5.xml"/><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9.emf"/><Relationship Id="rId4" Type="http://schemas.openxmlformats.org/officeDocument/2006/relationships/image" Target="../media/image10.emf"/></Relationships>
</file>

<file path=ppt/slides/_rels/slide6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6.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6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7.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68.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30.emf"/><Relationship Id="rId7" Type="http://schemas.openxmlformats.org/officeDocument/2006/relationships/image" Target="../media/image20.emf"/><Relationship Id="rId12" Type="http://schemas.openxmlformats.org/officeDocument/2006/relationships/image" Target="../media/image9.emf"/><Relationship Id="rId2" Type="http://schemas.openxmlformats.org/officeDocument/2006/relationships/image" Target="../media/image29.emf"/><Relationship Id="rId1" Type="http://schemas.openxmlformats.org/officeDocument/2006/relationships/slideLayout" Target="../slideLayouts/slideLayout22.xml"/><Relationship Id="rId6" Type="http://schemas.openxmlformats.org/officeDocument/2006/relationships/image" Target="../media/image19.emf"/><Relationship Id="rId11" Type="http://schemas.openxmlformats.org/officeDocument/2006/relationships/image" Target="../media/image17.emf"/><Relationship Id="rId5" Type="http://schemas.openxmlformats.org/officeDocument/2006/relationships/image" Target="../media/image32.emf"/><Relationship Id="rId10" Type="http://schemas.openxmlformats.org/officeDocument/2006/relationships/image" Target="../media/image35.emf"/><Relationship Id="rId4" Type="http://schemas.openxmlformats.org/officeDocument/2006/relationships/image" Target="../media/image31.emf"/><Relationship Id="rId9" Type="http://schemas.openxmlformats.org/officeDocument/2006/relationships/image" Target="../media/image34.emf"/></Relationships>
</file>

<file path=ppt/slides/_rels/slide6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17.emf"/><Relationship Id="rId1" Type="http://schemas.openxmlformats.org/officeDocument/2006/relationships/slideLayout" Target="../slideLayouts/slideLayout22.xml"/><Relationship Id="rId6" Type="http://schemas.openxmlformats.org/officeDocument/2006/relationships/image" Target="../media/image35.emf"/><Relationship Id="rId5" Type="http://schemas.openxmlformats.org/officeDocument/2006/relationships/image" Target="../media/image20.emf"/><Relationship Id="rId4" Type="http://schemas.openxmlformats.org/officeDocument/2006/relationships/image" Target="../media/image34.emf"/></Relationships>
</file>

<file path=ppt/slides/_rels/slide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1.xml"/><Relationship Id="rId1" Type="http://schemas.openxmlformats.org/officeDocument/2006/relationships/slideLayout" Target="../slideLayouts/slideLayout22.xml"/><Relationship Id="rId4" Type="http://schemas.openxmlformats.org/officeDocument/2006/relationships/image" Target="../media/image37.emf"/></Relationships>
</file>

<file path=ppt/slides/_rels/slide75.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notesSlide" Target="../notesSlides/notesSlide52.xml"/><Relationship Id="rId1" Type="http://schemas.openxmlformats.org/officeDocument/2006/relationships/slideLayout" Target="../slideLayouts/slideLayout22.xml"/><Relationship Id="rId6" Type="http://schemas.openxmlformats.org/officeDocument/2006/relationships/image" Target="../media/image40.emf"/><Relationship Id="rId5" Type="http://schemas.openxmlformats.org/officeDocument/2006/relationships/image" Target="../media/image39.emf"/><Relationship Id="rId4" Type="http://schemas.openxmlformats.org/officeDocument/2006/relationships/image" Target="../media/image38.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3.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7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4.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7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emf"/><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791311C4-ED2C-B74D-B0E1-8DB64F34C607}"/>
              </a:ext>
            </a:extLst>
          </p:cNvPr>
          <p:cNvSpPr>
            <a:spLocks noGrp="1" noChangeArrowheads="1"/>
          </p:cNvSpPr>
          <p:nvPr>
            <p:ph type="ctrTitle"/>
          </p:nvPr>
        </p:nvSpPr>
        <p:spPr>
          <a:xfrm>
            <a:off x="522721" y="685800"/>
            <a:ext cx="7771680" cy="1099201"/>
          </a:xfrm>
        </p:spPr>
        <p:txBody>
          <a:bodyPr/>
          <a:lstStyle/>
          <a:p>
            <a:r>
              <a:rPr lang="en-US" altLang="nb-NO" b="1" dirty="0"/>
              <a:t>Introduction to MPLS</a:t>
            </a:r>
            <a:endParaRPr lang="en-US" altLang="nb-NO" sz="2540" i="1" dirty="0"/>
          </a:p>
        </p:txBody>
      </p:sp>
      <p:sp>
        <p:nvSpPr>
          <p:cNvPr id="18434" name="Rectangle 3">
            <a:extLst>
              <a:ext uri="{FF2B5EF4-FFF2-40B4-BE49-F238E27FC236}">
                <a16:creationId xmlns:a16="http://schemas.microsoft.com/office/drawing/2014/main" id="{E3F3617E-E05D-5D44-BBF8-2C93D6EBA6BF}"/>
              </a:ext>
            </a:extLst>
          </p:cNvPr>
          <p:cNvSpPr>
            <a:spLocks noGrp="1" noChangeArrowheads="1"/>
          </p:cNvSpPr>
          <p:nvPr>
            <p:ph type="subTitle" idx="1"/>
          </p:nvPr>
        </p:nvSpPr>
        <p:spPr>
          <a:xfrm>
            <a:off x="522721" y="2726281"/>
            <a:ext cx="7765920" cy="2743200"/>
          </a:xfrm>
        </p:spPr>
        <p:txBody>
          <a:bodyPr/>
          <a:lstStyle/>
          <a:p>
            <a:pPr algn="ctr">
              <a:lnSpc>
                <a:spcPct val="90000"/>
              </a:lnSpc>
              <a:buNone/>
            </a:pPr>
            <a:r>
              <a:rPr lang="en-US" altLang="nb-NO" sz="2177" dirty="0"/>
              <a:t>Tor </a:t>
            </a:r>
            <a:r>
              <a:rPr lang="en-US" altLang="nb-NO" sz="2177" dirty="0" err="1"/>
              <a:t>Skeie</a:t>
            </a:r>
            <a:endParaRPr lang="en-US" altLang="nb-NO" sz="2177" dirty="0"/>
          </a:p>
          <a:p>
            <a:pPr algn="ctr">
              <a:lnSpc>
                <a:spcPct val="90000"/>
              </a:lnSpc>
              <a:buNone/>
            </a:pPr>
            <a:r>
              <a:rPr lang="en-US" altLang="nb-NO" sz="2177" dirty="0"/>
              <a:t>University of Oslo, Department of informatics</a:t>
            </a:r>
          </a:p>
        </p:txBody>
      </p:sp>
      <p:sp>
        <p:nvSpPr>
          <p:cNvPr id="18435" name="Text Box 4">
            <a:extLst>
              <a:ext uri="{FF2B5EF4-FFF2-40B4-BE49-F238E27FC236}">
                <a16:creationId xmlns:a16="http://schemas.microsoft.com/office/drawing/2014/main" id="{3812278F-DA34-6148-903F-5304B4A06C5A}"/>
              </a:ext>
            </a:extLst>
          </p:cNvPr>
          <p:cNvSpPr txBox="1">
            <a:spLocks noChangeArrowheads="1"/>
          </p:cNvSpPr>
          <p:nvPr/>
        </p:nvSpPr>
        <p:spPr bwMode="auto">
          <a:xfrm>
            <a:off x="645583" y="4213801"/>
            <a:ext cx="7246617" cy="1169235"/>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lIns="81638" tIns="42452" rIns="81638" bIns="42452">
            <a:spAutoFit/>
          </a:bodyPr>
          <a:lstStyle>
            <a:lvl1pPr>
              <a:spcBef>
                <a:spcPct val="20000"/>
              </a:spcBef>
              <a:defRPr sz="2700">
                <a:solidFill>
                  <a:srgbClr val="CC3300"/>
                </a:solidFill>
                <a:latin typeface="Arial" panose="020B0604020202020204" pitchFamily="34" charset="0"/>
              </a:defRPr>
            </a:lvl1pPr>
            <a:lvl2pPr marL="733425" indent="-315913">
              <a:spcBef>
                <a:spcPct val="10000"/>
              </a:spcBef>
              <a:buChar char="•"/>
              <a:defRPr sz="2300">
                <a:solidFill>
                  <a:schemeClr val="tx1"/>
                </a:solidFill>
                <a:latin typeface="Arial" panose="020B0604020202020204" pitchFamily="34" charset="0"/>
              </a:defRPr>
            </a:lvl2pPr>
            <a:lvl3pPr marL="1195388" indent="-252413">
              <a:spcBef>
                <a:spcPct val="20000"/>
              </a:spcBef>
              <a:buChar char="–"/>
              <a:defRPr sz="2200">
                <a:solidFill>
                  <a:schemeClr val="tx1"/>
                </a:solidFill>
                <a:latin typeface="Arial" panose="020B0604020202020204" pitchFamily="34" charset="0"/>
              </a:defRPr>
            </a:lvl3pPr>
            <a:lvl4pPr marL="1657350" indent="-252413">
              <a:spcBef>
                <a:spcPct val="20000"/>
              </a:spcBef>
              <a:buChar char="›"/>
              <a:defRPr sz="2000">
                <a:solidFill>
                  <a:schemeClr val="tx1"/>
                </a:solidFill>
                <a:latin typeface="Arial" panose="020B0604020202020204" pitchFamily="34" charset="0"/>
              </a:defRPr>
            </a:lvl4pPr>
            <a:lvl5pPr marL="2119313" indent="-252413">
              <a:spcBef>
                <a:spcPct val="20000"/>
              </a:spcBef>
              <a:buChar char="»"/>
              <a:defRPr sz="2000">
                <a:solidFill>
                  <a:schemeClr val="tx1"/>
                </a:solidFill>
                <a:latin typeface="Arial" panose="020B0604020202020204" pitchFamily="34" charset="0"/>
              </a:defRPr>
            </a:lvl5pPr>
            <a:lvl6pPr marL="25765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6pPr>
            <a:lvl7pPr marL="30337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7pPr>
            <a:lvl8pPr marL="34909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8pPr>
            <a:lvl9pPr marL="39481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150000"/>
              </a:lnSpc>
              <a:spcBef>
                <a:spcPct val="0"/>
              </a:spcBef>
            </a:pPr>
            <a:r>
              <a:rPr lang="en-US" altLang="nb-NO" sz="1633" i="1" dirty="0">
                <a:solidFill>
                  <a:schemeClr val="tx1"/>
                </a:solidFill>
                <a:latin typeface="Tahoma" panose="020B0604030504040204" pitchFamily="34" charset="0"/>
              </a:rPr>
              <a:t>This presentation is based on </a:t>
            </a:r>
            <a:r>
              <a:rPr lang="en-US" altLang="nb-NO" sz="1633" i="1" dirty="0" err="1">
                <a:solidFill>
                  <a:schemeClr val="tx1"/>
                </a:solidFill>
                <a:latin typeface="Tahoma" panose="020B0604030504040204" pitchFamily="34" charset="0"/>
              </a:rPr>
              <a:t>Santanu</a:t>
            </a:r>
            <a:r>
              <a:rPr lang="en-US" altLang="nb-NO" sz="1633" i="1" dirty="0">
                <a:solidFill>
                  <a:schemeClr val="tx1"/>
                </a:solidFill>
                <a:latin typeface="Tahoma" panose="020B0604030504040204" pitchFamily="34" charset="0"/>
              </a:rPr>
              <a:t> Dasgupta´s</a:t>
            </a:r>
            <a:br>
              <a:rPr lang="en-US" altLang="nb-NO" sz="1633" i="1" dirty="0">
                <a:solidFill>
                  <a:schemeClr val="tx1"/>
                </a:solidFill>
                <a:latin typeface="Tahoma" panose="020B0604030504040204" pitchFamily="34" charset="0"/>
              </a:rPr>
            </a:br>
            <a:r>
              <a:rPr lang="en-US" altLang="nb-NO" sz="1633" i="1" dirty="0">
                <a:solidFill>
                  <a:schemeClr val="tx1"/>
                </a:solidFill>
                <a:latin typeface="Tahoma" panose="020B0604030504040204" pitchFamily="34" charset="0"/>
              </a:rPr>
              <a:t>slide series that describe the Multiprotocol Label Switching (MPLS) concept,</a:t>
            </a:r>
            <a:br>
              <a:rPr lang="en-US" altLang="nb-NO" sz="1633" i="1" dirty="0">
                <a:solidFill>
                  <a:schemeClr val="tx1"/>
                </a:solidFill>
                <a:latin typeface="Tahoma" panose="020B0604030504040204" pitchFamily="34" charset="0"/>
              </a:rPr>
            </a:br>
            <a:r>
              <a:rPr lang="en-US" altLang="nb-NO" sz="1633" i="1" dirty="0" err="1">
                <a:solidFill>
                  <a:schemeClr val="tx1"/>
                </a:solidFill>
                <a:latin typeface="Tahoma" panose="020B0604030504040204" pitchFamily="34" charset="0"/>
              </a:rPr>
              <a:t>Santanu</a:t>
            </a:r>
            <a:r>
              <a:rPr lang="en-US" altLang="nb-NO" sz="1633" i="1" dirty="0">
                <a:solidFill>
                  <a:schemeClr val="tx1"/>
                </a:solidFill>
                <a:latin typeface="Tahoma" panose="020B0604030504040204" pitchFamily="34" charset="0"/>
              </a:rPr>
              <a:t> Dasgupta is a Distinguished Architect at Cisco</a:t>
            </a:r>
            <a:endParaRPr lang="en-US" altLang="nb-NO" sz="1633" dirty="0">
              <a:solidFill>
                <a:schemeClr val="tx1"/>
              </a:solidFill>
            </a:endParaRPr>
          </a:p>
        </p:txBody>
      </p:sp>
      <p:pic>
        <p:nvPicPr>
          <p:cNvPr id="18436" name="Picture 8">
            <a:extLst>
              <a:ext uri="{FF2B5EF4-FFF2-40B4-BE49-F238E27FC236}">
                <a16:creationId xmlns:a16="http://schemas.microsoft.com/office/drawing/2014/main" id="{F42B478D-1F2F-6F4D-8A6F-B0651918A8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641" y="6107401"/>
            <a:ext cx="2492640" cy="43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ADB8FC76-5FB6-B689-EED7-76CF71D25EF3}"/>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
        <p:nvSpPr>
          <p:cNvPr id="4" name="Footer Placeholder 3">
            <a:extLst>
              <a:ext uri="{FF2B5EF4-FFF2-40B4-BE49-F238E27FC236}">
                <a16:creationId xmlns:a16="http://schemas.microsoft.com/office/drawing/2014/main" id="{5F95AF77-82FC-F05A-94FF-8C308A5F28D1}"/>
              </a:ext>
            </a:extLst>
          </p:cNvPr>
          <p:cNvSpPr>
            <a:spLocks noGrp="1"/>
          </p:cNvSpPr>
          <p:nvPr>
            <p:ph type="ftr" sz="quarter" idx="10"/>
          </p:nvPr>
        </p:nvSpPr>
        <p:spPr/>
        <p:txBody>
          <a:bodyPr/>
          <a:lstStyle/>
          <a:p>
            <a:pPr>
              <a:defRPr/>
            </a:pPr>
            <a:endParaRPr lang="es-ES_tradnl" altLang="nb-NO"/>
          </a:p>
        </p:txBody>
      </p:sp>
    </p:spTree>
    <p:extLst>
      <p:ext uri="{BB962C8B-B14F-4D97-AF65-F5344CB8AC3E}">
        <p14:creationId xmlns:p14="http://schemas.microsoft.com/office/powerpoint/2010/main" val="2518829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a:t>
            </a:r>
          </a:p>
        </p:txBody>
      </p:sp>
      <p:sp>
        <p:nvSpPr>
          <p:cNvPr id="3" name="Content Placeholder 2"/>
          <p:cNvSpPr>
            <a:spLocks noGrp="1"/>
          </p:cNvSpPr>
          <p:nvPr>
            <p:ph idx="1"/>
          </p:nvPr>
        </p:nvSpPr>
        <p:spPr>
          <a:xfrm>
            <a:off x="1043608" y="1981200"/>
            <a:ext cx="3024336" cy="4114800"/>
          </a:xfrm>
        </p:spPr>
        <p:txBody>
          <a:bodyPr/>
          <a:lstStyle/>
          <a:p>
            <a:pPr marL="0" indent="0">
              <a:buNone/>
            </a:pPr>
            <a:r>
              <a:rPr lang="en-US" dirty="0"/>
              <a:t>ISO/OSI model</a:t>
            </a:r>
          </a:p>
        </p:txBody>
      </p:sp>
      <p:pic>
        <p:nvPicPr>
          <p:cNvPr id="4" name="Picture 4"/>
          <p:cNvPicPr>
            <a:picLocks noChangeArrowheads="1"/>
          </p:cNvPicPr>
          <p:nvPr/>
        </p:nvPicPr>
        <p:blipFill rotWithShape="1">
          <a:blip r:embed="rId3">
            <a:extLst>
              <a:ext uri="{28A0092B-C50C-407E-A947-70E740481C1C}">
                <a14:useLocalDpi xmlns:a14="http://schemas.microsoft.com/office/drawing/2010/main" val="0"/>
              </a:ext>
            </a:extLst>
          </a:blip>
          <a:srcRect r="5616"/>
          <a:stretch/>
        </p:blipFill>
        <p:spPr bwMode="auto">
          <a:xfrm>
            <a:off x="395416" y="2852936"/>
            <a:ext cx="3744536" cy="3344416"/>
          </a:xfrm>
          <a:prstGeom prst="rect">
            <a:avLst/>
          </a:prstGeom>
          <a:solidFill>
            <a:schemeClr val="bg1"/>
          </a:solidFill>
          <a:ln>
            <a:noFill/>
          </a:ln>
          <a:effectLst/>
        </p:spPr>
      </p:pic>
      <p:pic>
        <p:nvPicPr>
          <p:cNvPr id="5" name="Picture 1028" descr="C:\mydata\teaching\computernetzwerke\bilder\hourglass.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2013" y="2852936"/>
            <a:ext cx="4320480" cy="324036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Content Placeholder 2"/>
          <p:cNvSpPr txBox="1">
            <a:spLocks/>
          </p:cNvSpPr>
          <p:nvPr/>
        </p:nvSpPr>
        <p:spPr bwMode="auto">
          <a:xfrm>
            <a:off x="5868144" y="1988840"/>
            <a:ext cx="252028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pPr marL="0" indent="0">
              <a:buNone/>
            </a:pPr>
            <a:r>
              <a:rPr lang="en-US" dirty="0" err="1"/>
              <a:t>DoD</a:t>
            </a:r>
            <a:r>
              <a:rPr lang="en-US" dirty="0"/>
              <a:t> model</a:t>
            </a:r>
          </a:p>
        </p:txBody>
      </p:sp>
      <p:sp>
        <p:nvSpPr>
          <p:cNvPr id="7" name="TextBox 6">
            <a:extLst>
              <a:ext uri="{FF2B5EF4-FFF2-40B4-BE49-F238E27FC236}">
                <a16:creationId xmlns:a16="http://schemas.microsoft.com/office/drawing/2014/main" id="{248EABE4-6E6F-6046-9C66-C8772FE02F33}"/>
              </a:ext>
            </a:extLst>
          </p:cNvPr>
          <p:cNvSpPr txBox="1"/>
          <p:nvPr/>
        </p:nvSpPr>
        <p:spPr>
          <a:xfrm>
            <a:off x="7596335" y="3356992"/>
            <a:ext cx="1416158" cy="338554"/>
          </a:xfrm>
          <a:prstGeom prst="rect">
            <a:avLst/>
          </a:prstGeom>
          <a:noFill/>
        </p:spPr>
        <p:txBody>
          <a:bodyPr wrap="square" rtlCol="0">
            <a:spAutoFit/>
          </a:bodyPr>
          <a:lstStyle/>
          <a:p>
            <a:r>
              <a:rPr lang="en-US" sz="1600">
                <a:solidFill>
                  <a:srgbClr val="C00000"/>
                </a:solidFill>
              </a:rPr>
              <a:t>5. Application</a:t>
            </a:r>
          </a:p>
        </p:txBody>
      </p:sp>
      <p:sp>
        <p:nvSpPr>
          <p:cNvPr id="8" name="TextBox 7">
            <a:extLst>
              <a:ext uri="{FF2B5EF4-FFF2-40B4-BE49-F238E27FC236}">
                <a16:creationId xmlns:a16="http://schemas.microsoft.com/office/drawing/2014/main" id="{400FA197-2F05-9E45-BEEF-5B0E4F514A94}"/>
              </a:ext>
            </a:extLst>
          </p:cNvPr>
          <p:cNvSpPr txBox="1"/>
          <p:nvPr/>
        </p:nvSpPr>
        <p:spPr>
          <a:xfrm>
            <a:off x="7596336" y="3933056"/>
            <a:ext cx="1296144" cy="338554"/>
          </a:xfrm>
          <a:prstGeom prst="rect">
            <a:avLst/>
          </a:prstGeom>
          <a:noFill/>
        </p:spPr>
        <p:txBody>
          <a:bodyPr wrap="square" rtlCol="0">
            <a:spAutoFit/>
          </a:bodyPr>
          <a:lstStyle/>
          <a:p>
            <a:r>
              <a:rPr lang="en-US" sz="1600">
                <a:solidFill>
                  <a:srgbClr val="C00000"/>
                </a:solidFill>
              </a:rPr>
              <a:t>4. Transport</a:t>
            </a:r>
          </a:p>
        </p:txBody>
      </p:sp>
      <p:sp>
        <p:nvSpPr>
          <p:cNvPr id="9" name="TextBox 8">
            <a:extLst>
              <a:ext uri="{FF2B5EF4-FFF2-40B4-BE49-F238E27FC236}">
                <a16:creationId xmlns:a16="http://schemas.microsoft.com/office/drawing/2014/main" id="{A9D16E1B-1B14-B346-8469-D72A1C827E61}"/>
              </a:ext>
            </a:extLst>
          </p:cNvPr>
          <p:cNvSpPr txBox="1"/>
          <p:nvPr/>
        </p:nvSpPr>
        <p:spPr>
          <a:xfrm>
            <a:off x="7596336" y="4303839"/>
            <a:ext cx="1296144" cy="338554"/>
          </a:xfrm>
          <a:prstGeom prst="rect">
            <a:avLst/>
          </a:prstGeom>
          <a:noFill/>
        </p:spPr>
        <p:txBody>
          <a:bodyPr wrap="square" rtlCol="0">
            <a:spAutoFit/>
          </a:bodyPr>
          <a:lstStyle/>
          <a:p>
            <a:r>
              <a:rPr lang="en-US" sz="1600">
                <a:solidFill>
                  <a:srgbClr val="C00000"/>
                </a:solidFill>
              </a:rPr>
              <a:t>3. Network </a:t>
            </a:r>
          </a:p>
        </p:txBody>
      </p:sp>
      <p:sp>
        <p:nvSpPr>
          <p:cNvPr id="10" name="TextBox 9">
            <a:extLst>
              <a:ext uri="{FF2B5EF4-FFF2-40B4-BE49-F238E27FC236}">
                <a16:creationId xmlns:a16="http://schemas.microsoft.com/office/drawing/2014/main" id="{12497821-C793-454B-9EB4-654F7C92F290}"/>
              </a:ext>
            </a:extLst>
          </p:cNvPr>
          <p:cNvSpPr txBox="1"/>
          <p:nvPr/>
        </p:nvSpPr>
        <p:spPr>
          <a:xfrm>
            <a:off x="7596335" y="4658507"/>
            <a:ext cx="1416158" cy="338554"/>
          </a:xfrm>
          <a:prstGeom prst="rect">
            <a:avLst/>
          </a:prstGeom>
          <a:noFill/>
        </p:spPr>
        <p:txBody>
          <a:bodyPr wrap="square" rtlCol="0">
            <a:spAutoFit/>
          </a:bodyPr>
          <a:lstStyle/>
          <a:p>
            <a:r>
              <a:rPr lang="en-US" sz="1600">
                <a:solidFill>
                  <a:srgbClr val="C00000"/>
                </a:solidFill>
              </a:rPr>
              <a:t>2. Link Layer</a:t>
            </a:r>
          </a:p>
        </p:txBody>
      </p:sp>
      <p:sp>
        <p:nvSpPr>
          <p:cNvPr id="11" name="TextBox 10">
            <a:extLst>
              <a:ext uri="{FF2B5EF4-FFF2-40B4-BE49-F238E27FC236}">
                <a16:creationId xmlns:a16="http://schemas.microsoft.com/office/drawing/2014/main" id="{0A91F201-B650-2F95-4A3C-75D7BADCAB50}"/>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7185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31640" y="1516722"/>
            <a:ext cx="5715737" cy="4032448"/>
          </a:xfrm>
          <a:prstGeom prst="rect">
            <a:avLst/>
          </a:prstGeom>
        </p:spPr>
      </p:pic>
      <p:sp>
        <p:nvSpPr>
          <p:cNvPr id="2" name="Title 1"/>
          <p:cNvSpPr>
            <a:spLocks noGrp="1"/>
          </p:cNvSpPr>
          <p:nvPr>
            <p:ph type="title"/>
          </p:nvPr>
        </p:nvSpPr>
        <p:spPr/>
        <p:txBody>
          <a:bodyPr/>
          <a:lstStyle/>
          <a:p>
            <a:r>
              <a:rPr lang="en-US" dirty="0"/>
              <a:t>Reality</a:t>
            </a:r>
          </a:p>
        </p:txBody>
      </p:sp>
      <p:sp>
        <p:nvSpPr>
          <p:cNvPr id="5" name="Rectangle 4"/>
          <p:cNvSpPr/>
          <p:nvPr/>
        </p:nvSpPr>
        <p:spPr>
          <a:xfrm>
            <a:off x="1403648" y="5549170"/>
            <a:ext cx="5237331" cy="400110"/>
          </a:xfrm>
          <a:prstGeom prst="rect">
            <a:avLst/>
          </a:prstGeom>
        </p:spPr>
        <p:txBody>
          <a:bodyPr wrap="none">
            <a:spAutoFit/>
          </a:bodyPr>
          <a:lstStyle/>
          <a:p>
            <a:r>
              <a:rPr lang="en-US" dirty="0"/>
              <a:t>Typical packet from AT&amp;T backbone network</a:t>
            </a:r>
          </a:p>
        </p:txBody>
      </p:sp>
      <p:sp>
        <p:nvSpPr>
          <p:cNvPr id="7" name="Rectangle 6"/>
          <p:cNvSpPr/>
          <p:nvPr/>
        </p:nvSpPr>
        <p:spPr>
          <a:xfrm>
            <a:off x="395536" y="6237312"/>
            <a:ext cx="8352928" cy="523220"/>
          </a:xfrm>
          <a:prstGeom prst="rect">
            <a:avLst/>
          </a:prstGeom>
        </p:spPr>
        <p:txBody>
          <a:bodyPr wrap="square">
            <a:spAutoFit/>
          </a:bodyPr>
          <a:lstStyle/>
          <a:p>
            <a:r>
              <a:rPr lang="en-US" sz="1400" i="1" dirty="0"/>
              <a:t>Pamela </a:t>
            </a:r>
            <a:r>
              <a:rPr lang="en-US" sz="1400" i="1" dirty="0" err="1"/>
              <a:t>Zave</a:t>
            </a:r>
            <a:r>
              <a:rPr lang="en-US" sz="1400" i="1" dirty="0"/>
              <a:t> and Jennifer Rexford. 2019. The compositional architecture of the internet.</a:t>
            </a:r>
            <a:br>
              <a:rPr lang="en-US" sz="1400" i="1" dirty="0"/>
            </a:br>
            <a:r>
              <a:rPr lang="en-US" sz="1400" i="1" dirty="0" err="1"/>
              <a:t>Commun</a:t>
            </a:r>
            <a:r>
              <a:rPr lang="en-US" sz="1400" i="1" dirty="0"/>
              <a:t>. ACM 62, 3 (February 2019), 78-87. DOI: https://</a:t>
            </a:r>
            <a:r>
              <a:rPr lang="en-US" sz="1400" i="1" dirty="0" err="1"/>
              <a:t>doi.org</a:t>
            </a:r>
            <a:r>
              <a:rPr lang="en-US" sz="1400" i="1" dirty="0"/>
              <a:t>/10.1145/3226588</a:t>
            </a:r>
          </a:p>
        </p:txBody>
      </p:sp>
    </p:spTree>
    <p:extLst>
      <p:ext uri="{BB962C8B-B14F-4D97-AF65-F5344CB8AC3E}">
        <p14:creationId xmlns:p14="http://schemas.microsoft.com/office/powerpoint/2010/main" val="160669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Subtitle 2">
            <a:extLst>
              <a:ext uri="{FF2B5EF4-FFF2-40B4-BE49-F238E27FC236}">
                <a16:creationId xmlns:a16="http://schemas.microsoft.com/office/drawing/2014/main" id="{0CD2B8DE-C67C-1244-852A-8E0723B23233}"/>
              </a:ext>
            </a:extLst>
          </p:cNvPr>
          <p:cNvSpPr>
            <a:spLocks noGrp="1"/>
          </p:cNvSpPr>
          <p:nvPr>
            <p:ph type="subTitle" idx="1"/>
          </p:nvPr>
        </p:nvSpPr>
        <p:spPr>
          <a:xfrm>
            <a:off x="650875" y="2895600"/>
            <a:ext cx="3768725" cy="838200"/>
          </a:xfrm>
        </p:spPr>
        <p:txBody>
          <a:bodyPr/>
          <a:lstStyle/>
          <a:p>
            <a:pPr eaLnBrk="1" hangingPunct="1"/>
            <a:r>
              <a:rPr lang="en-US" altLang="nb-NO"/>
              <a:t>Santanu Dasgupta</a:t>
            </a:r>
          </a:p>
          <a:p>
            <a:pPr eaLnBrk="1" hangingPunct="1"/>
            <a:r>
              <a:rPr lang="en-US" altLang="nb-NO" sz="1400"/>
              <a:t>sadasgup@cisco.com</a:t>
            </a:r>
          </a:p>
          <a:p>
            <a:pPr eaLnBrk="1" hangingPunct="1"/>
            <a:endParaRPr lang="en-US" altLang="nb-NO"/>
          </a:p>
        </p:txBody>
      </p:sp>
      <p:sp>
        <p:nvSpPr>
          <p:cNvPr id="29699" name="Title 1">
            <a:extLst>
              <a:ext uri="{FF2B5EF4-FFF2-40B4-BE49-F238E27FC236}">
                <a16:creationId xmlns:a16="http://schemas.microsoft.com/office/drawing/2014/main" id="{A47CD2D1-D61B-F34A-B1F6-05AFE0D91931}"/>
              </a:ext>
            </a:extLst>
          </p:cNvPr>
          <p:cNvSpPr>
            <a:spLocks noGrp="1"/>
          </p:cNvSpPr>
          <p:nvPr>
            <p:ph type="ctrTitle"/>
          </p:nvPr>
        </p:nvSpPr>
        <p:spPr>
          <a:xfrm>
            <a:off x="650875" y="1371600"/>
            <a:ext cx="8112125" cy="1022350"/>
          </a:xfrm>
        </p:spPr>
        <p:txBody>
          <a:bodyPr/>
          <a:lstStyle/>
          <a:p>
            <a:pPr eaLnBrk="1" hangingPunct="1"/>
            <a:r>
              <a:rPr lang="en-US" altLang="nb-NO"/>
              <a:t>Introduction to MPLS</a:t>
            </a:r>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a:extLst>
              <a:ext uri="{FF2B5EF4-FFF2-40B4-BE49-F238E27FC236}">
                <a16:creationId xmlns:a16="http://schemas.microsoft.com/office/drawing/2014/main" id="{727D9D41-F94A-1543-A8CE-65EC9B2475E0}"/>
              </a:ext>
            </a:extLst>
          </p:cNvPr>
          <p:cNvSpPr>
            <a:spLocks noGrp="1" noChangeArrowheads="1"/>
          </p:cNvSpPr>
          <p:nvPr>
            <p:ph type="title"/>
          </p:nvPr>
        </p:nvSpPr>
        <p:spPr/>
        <p:txBody>
          <a:bodyPr/>
          <a:lstStyle/>
          <a:p>
            <a:pPr eaLnBrk="1" hangingPunct="1"/>
            <a:r>
              <a:rPr lang="en-US" altLang="nb-NO" dirty="0"/>
              <a:t>Goals of this Lecture</a:t>
            </a:r>
          </a:p>
        </p:txBody>
      </p:sp>
      <p:sp>
        <p:nvSpPr>
          <p:cNvPr id="30723" name="Rectangle 7">
            <a:extLst>
              <a:ext uri="{FF2B5EF4-FFF2-40B4-BE49-F238E27FC236}">
                <a16:creationId xmlns:a16="http://schemas.microsoft.com/office/drawing/2014/main" id="{0389E9BE-653B-484E-8552-0E4C2A9813CB}"/>
              </a:ext>
            </a:extLst>
          </p:cNvPr>
          <p:cNvSpPr>
            <a:spLocks noGrp="1" noChangeArrowheads="1"/>
          </p:cNvSpPr>
          <p:nvPr>
            <p:ph idx="1"/>
          </p:nvPr>
        </p:nvSpPr>
        <p:spPr>
          <a:xfrm>
            <a:off x="793750" y="1752600"/>
            <a:ext cx="7435850" cy="4038600"/>
          </a:xfrm>
        </p:spPr>
        <p:txBody>
          <a:bodyPr/>
          <a:lstStyle/>
          <a:p>
            <a:pPr eaLnBrk="1" hangingPunct="1"/>
            <a:r>
              <a:rPr lang="en-US" altLang="nb-NO" dirty="0"/>
              <a:t>Understand the “business” drivers for MPLS</a:t>
            </a:r>
          </a:p>
          <a:p>
            <a:pPr marL="800100" lvl="1" indent="-342900" eaLnBrk="1" hangingPunct="1">
              <a:buClr>
                <a:schemeClr val="accent1"/>
              </a:buClr>
              <a:buFont typeface="Wingdings" pitchFamily="2" charset="2"/>
              <a:buChar char="§"/>
            </a:pPr>
            <a:r>
              <a:rPr lang="en-US" altLang="nb-NO" sz="2400" dirty="0"/>
              <a:t>Understand the problems MPLS is addressing, herein learn about MPLS customer and market segments</a:t>
            </a:r>
          </a:p>
          <a:p>
            <a:pPr marL="800100" lvl="1" indent="-342900" eaLnBrk="1" hangingPunct="1">
              <a:buClr>
                <a:schemeClr val="accent1"/>
              </a:buClr>
              <a:buFont typeface="Wingdings" pitchFamily="2" charset="2"/>
              <a:buChar char="§"/>
            </a:pPr>
            <a:r>
              <a:rPr lang="en-US" altLang="nb-NO" sz="2400" dirty="0"/>
              <a:t>Understand benefits of deploying MPLS</a:t>
            </a:r>
          </a:p>
          <a:p>
            <a:pPr eaLnBrk="1" hangingPunct="1"/>
            <a:r>
              <a:rPr lang="en-US" altLang="nb-NO" dirty="0"/>
              <a:t>Understand the major MPLS technology components</a:t>
            </a:r>
          </a:p>
          <a:p>
            <a:pPr eaLnBrk="1" hangingPunct="1"/>
            <a:r>
              <a:rPr lang="en-US" altLang="nb-NO" dirty="0"/>
              <a:t>Understand typical applications of MPLS</a:t>
            </a:r>
          </a:p>
          <a:p>
            <a:pPr eaLnBrk="1" hangingPunct="1"/>
            <a:endParaRPr lang="en-US" altLang="nb-NO" dirty="0"/>
          </a:p>
          <a:p>
            <a:pPr eaLnBrk="1" hangingPunct="1"/>
            <a:endParaRPr lang="en-US" altLang="nb-NO" dirty="0"/>
          </a:p>
        </p:txBody>
      </p:sp>
      <p:sp>
        <p:nvSpPr>
          <p:cNvPr id="4" name="TextBox 3">
            <a:extLst>
              <a:ext uri="{FF2B5EF4-FFF2-40B4-BE49-F238E27FC236}">
                <a16:creationId xmlns:a16="http://schemas.microsoft.com/office/drawing/2014/main" id="{7E384EEE-FF19-BFD9-CD5E-94434384EC77}"/>
              </a:ext>
            </a:extLst>
          </p:cNvPr>
          <p:cNvSpPr txBox="1"/>
          <p:nvPr/>
        </p:nvSpPr>
        <p:spPr>
          <a:xfrm>
            <a:off x="3484345" y="6488668"/>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164786271"/>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Rectangle 4">
            <a:extLst>
              <a:ext uri="{FF2B5EF4-FFF2-40B4-BE49-F238E27FC236}">
                <a16:creationId xmlns:a16="http://schemas.microsoft.com/office/drawing/2014/main" id="{0D1BDDDC-60C3-B647-AF19-1B4C49597E30}"/>
              </a:ext>
            </a:extLst>
          </p:cNvPr>
          <p:cNvSpPr>
            <a:spLocks noGrp="1" noChangeArrowheads="1"/>
          </p:cNvSpPr>
          <p:nvPr>
            <p:ph type="title"/>
          </p:nvPr>
        </p:nvSpPr>
        <p:spPr/>
        <p:txBody>
          <a:bodyPr/>
          <a:lstStyle/>
          <a:p>
            <a:pPr eaLnBrk="1" hangingPunct="1"/>
            <a:r>
              <a:rPr lang="en-US" altLang="nb-NO"/>
              <a:t>Agenda</a:t>
            </a:r>
          </a:p>
        </p:txBody>
      </p:sp>
      <p:sp>
        <p:nvSpPr>
          <p:cNvPr id="33795" name="Rectangle 3">
            <a:extLst>
              <a:ext uri="{FF2B5EF4-FFF2-40B4-BE49-F238E27FC236}">
                <a16:creationId xmlns:a16="http://schemas.microsoft.com/office/drawing/2014/main" id="{C7B02AC4-21C3-7E4F-9E24-9EB987414990}"/>
              </a:ext>
            </a:extLst>
          </p:cNvPr>
          <p:cNvSpPr>
            <a:spLocks noGrp="1" noChangeArrowheads="1"/>
          </p:cNvSpPr>
          <p:nvPr>
            <p:ph idx="1"/>
          </p:nvPr>
        </p:nvSpPr>
        <p:spPr>
          <a:xfrm>
            <a:off x="793750" y="1371600"/>
            <a:ext cx="7435850" cy="4525963"/>
          </a:xfrm>
        </p:spPr>
        <p:txBody>
          <a:bodyPr/>
          <a:lstStyle/>
          <a:p>
            <a:pPr eaLnBrk="1" hangingPunct="1">
              <a:spcBef>
                <a:spcPct val="30000"/>
              </a:spcBef>
            </a:pPr>
            <a:r>
              <a:rPr lang="en-US" altLang="nb-NO" dirty="0"/>
              <a:t>Introduction </a:t>
            </a:r>
          </a:p>
          <a:p>
            <a:pPr eaLnBrk="1" hangingPunct="1">
              <a:spcBef>
                <a:spcPct val="30000"/>
              </a:spcBef>
            </a:pPr>
            <a:endParaRPr lang="en-US" altLang="nb-NO" dirty="0"/>
          </a:p>
          <a:p>
            <a:pPr eaLnBrk="1" hangingPunct="1">
              <a:spcBef>
                <a:spcPct val="30000"/>
              </a:spcBef>
            </a:pPr>
            <a:r>
              <a:rPr lang="en-US" altLang="nb-NO" dirty="0"/>
              <a:t>MPLS Network Components</a:t>
            </a:r>
          </a:p>
          <a:p>
            <a:pPr eaLnBrk="1" hangingPunct="1">
              <a:spcBef>
                <a:spcPct val="30000"/>
              </a:spcBef>
            </a:pPr>
            <a:endParaRPr lang="en-US" altLang="nb-NO" dirty="0"/>
          </a:p>
          <a:p>
            <a:pPr eaLnBrk="1" hangingPunct="1">
              <a:spcBef>
                <a:spcPct val="30000"/>
              </a:spcBef>
            </a:pPr>
            <a:r>
              <a:rPr lang="en-US" altLang="nb-NO" dirty="0"/>
              <a:t>MPLS Traffic Engineering</a:t>
            </a:r>
          </a:p>
          <a:p>
            <a:pPr eaLnBrk="1" hangingPunct="1">
              <a:spcBef>
                <a:spcPct val="30000"/>
              </a:spcBef>
            </a:pPr>
            <a:endParaRPr lang="en-US" altLang="nb-NO" dirty="0"/>
          </a:p>
          <a:p>
            <a:pPr eaLnBrk="1" hangingPunct="1">
              <a:spcBef>
                <a:spcPct val="30000"/>
              </a:spcBef>
            </a:pPr>
            <a:r>
              <a:rPr lang="en-US" altLang="nb-NO" dirty="0"/>
              <a:t>MPLS VPNs</a:t>
            </a:r>
          </a:p>
          <a:p>
            <a:pPr lvl="1" indent="0" eaLnBrk="1" hangingPunct="1">
              <a:spcBef>
                <a:spcPct val="30000"/>
              </a:spcBef>
            </a:pPr>
            <a:r>
              <a:rPr lang="en-US" altLang="nb-NO" dirty="0">
                <a:ea typeface="ＭＳ Ｐゴシック" panose="020B0600070205080204" pitchFamily="34" charset="-128"/>
              </a:rPr>
              <a:t>MPLS Layer-3 VPNs</a:t>
            </a:r>
          </a:p>
          <a:p>
            <a:pPr lvl="1" indent="0" eaLnBrk="1" hangingPunct="1">
              <a:spcBef>
                <a:spcPct val="30000"/>
              </a:spcBef>
            </a:pPr>
            <a:r>
              <a:rPr lang="en-US" altLang="nb-NO" dirty="0">
                <a:ea typeface="ＭＳ Ｐゴシック" panose="020B0600070205080204" pitchFamily="34" charset="-128"/>
              </a:rPr>
              <a:t>MPLS Layer-2 VPNs</a:t>
            </a:r>
            <a:endParaRPr lang="en-US" altLang="nb-NO" dirty="0"/>
          </a:p>
          <a:p>
            <a:pPr eaLnBrk="1" hangingPunct="1">
              <a:spcBef>
                <a:spcPct val="30000"/>
              </a:spcBef>
            </a:pPr>
            <a:endParaRPr lang="en-US" altLang="nb-NO" dirty="0"/>
          </a:p>
          <a:p>
            <a:pPr eaLnBrk="1" hangingPunct="1">
              <a:spcBef>
                <a:spcPct val="30000"/>
              </a:spcBef>
            </a:pPr>
            <a:r>
              <a:rPr lang="en-US" altLang="nb-NO" dirty="0"/>
              <a:t>Summary</a:t>
            </a:r>
          </a:p>
        </p:txBody>
      </p:sp>
      <p:grpSp>
        <p:nvGrpSpPr>
          <p:cNvPr id="2" name="Group 16">
            <a:extLst>
              <a:ext uri="{FF2B5EF4-FFF2-40B4-BE49-F238E27FC236}">
                <a16:creationId xmlns:a16="http://schemas.microsoft.com/office/drawing/2014/main" id="{A966699E-D2C0-2649-80FE-250EF19AB690}"/>
              </a:ext>
            </a:extLst>
          </p:cNvPr>
          <p:cNvGrpSpPr>
            <a:grpSpLocks/>
          </p:cNvGrpSpPr>
          <p:nvPr/>
        </p:nvGrpSpPr>
        <p:grpSpPr bwMode="auto">
          <a:xfrm>
            <a:off x="5334000" y="2286000"/>
            <a:ext cx="3276600" cy="447675"/>
            <a:chOff x="3168" y="1104"/>
            <a:chExt cx="2064" cy="282"/>
          </a:xfrm>
        </p:grpSpPr>
        <p:sp>
          <p:nvSpPr>
            <p:cNvPr id="33807" name="Text Box 5">
              <a:extLst>
                <a:ext uri="{FF2B5EF4-FFF2-40B4-BE49-F238E27FC236}">
                  <a16:creationId xmlns:a16="http://schemas.microsoft.com/office/drawing/2014/main" id="{CA910D1B-F21C-B349-A295-E38E5FCC1ADB}"/>
                </a:ext>
              </a:extLst>
            </p:cNvPr>
            <p:cNvSpPr txBox="1">
              <a:spLocks noChangeArrowheads="1"/>
            </p:cNvSpPr>
            <p:nvPr/>
          </p:nvSpPr>
          <p:spPr bwMode="auto">
            <a:xfrm>
              <a:off x="3696" y="1104"/>
              <a:ext cx="1536"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Core MPLS</a:t>
              </a:r>
            </a:p>
          </p:txBody>
        </p:sp>
        <p:sp>
          <p:nvSpPr>
            <p:cNvPr id="33808" name="Line 6">
              <a:extLst>
                <a:ext uri="{FF2B5EF4-FFF2-40B4-BE49-F238E27FC236}">
                  <a16:creationId xmlns:a16="http://schemas.microsoft.com/office/drawing/2014/main" id="{EEC14E41-7451-D44A-A104-442A5673761C}"/>
                </a:ext>
              </a:extLst>
            </p:cNvPr>
            <p:cNvSpPr>
              <a:spLocks noChangeShapeType="1"/>
            </p:cNvSpPr>
            <p:nvPr/>
          </p:nvSpPr>
          <p:spPr bwMode="auto">
            <a:xfrm>
              <a:off x="3168" y="1248"/>
              <a:ext cx="432"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3" name="Group 17">
            <a:extLst>
              <a:ext uri="{FF2B5EF4-FFF2-40B4-BE49-F238E27FC236}">
                <a16:creationId xmlns:a16="http://schemas.microsoft.com/office/drawing/2014/main" id="{6D009C37-5814-B143-9C0C-46EA00A20BA0}"/>
              </a:ext>
            </a:extLst>
          </p:cNvPr>
          <p:cNvGrpSpPr>
            <a:grpSpLocks/>
          </p:cNvGrpSpPr>
          <p:nvPr/>
        </p:nvGrpSpPr>
        <p:grpSpPr bwMode="auto">
          <a:xfrm>
            <a:off x="3962400" y="4343400"/>
            <a:ext cx="4759325" cy="1143000"/>
            <a:chOff x="2304" y="1440"/>
            <a:chExt cx="2998" cy="720"/>
          </a:xfrm>
        </p:grpSpPr>
        <p:grpSp>
          <p:nvGrpSpPr>
            <p:cNvPr id="33803" name="Group 13">
              <a:extLst>
                <a:ext uri="{FF2B5EF4-FFF2-40B4-BE49-F238E27FC236}">
                  <a16:creationId xmlns:a16="http://schemas.microsoft.com/office/drawing/2014/main" id="{091948C9-2BDB-F645-A22C-D7696B30281B}"/>
                </a:ext>
              </a:extLst>
            </p:cNvPr>
            <p:cNvGrpSpPr>
              <a:grpSpLocks/>
            </p:cNvGrpSpPr>
            <p:nvPr/>
          </p:nvGrpSpPr>
          <p:grpSpPr bwMode="auto">
            <a:xfrm>
              <a:off x="2304" y="1440"/>
              <a:ext cx="1296" cy="720"/>
              <a:chOff x="2304" y="1440"/>
              <a:chExt cx="1296" cy="720"/>
            </a:xfrm>
          </p:grpSpPr>
          <p:sp>
            <p:nvSpPr>
              <p:cNvPr id="33805" name="AutoShape 7">
                <a:extLst>
                  <a:ext uri="{FF2B5EF4-FFF2-40B4-BE49-F238E27FC236}">
                    <a16:creationId xmlns:a16="http://schemas.microsoft.com/office/drawing/2014/main" id="{C114790A-22D6-FD43-AB8F-E899A97879F5}"/>
                  </a:ext>
                </a:extLst>
              </p:cNvPr>
              <p:cNvSpPr>
                <a:spLocks/>
              </p:cNvSpPr>
              <p:nvPr/>
            </p:nvSpPr>
            <p:spPr bwMode="auto">
              <a:xfrm>
                <a:off x="2304" y="1440"/>
                <a:ext cx="240" cy="720"/>
              </a:xfrm>
              <a:prstGeom prst="rightBrace">
                <a:avLst>
                  <a:gd name="adj1" fmla="val 25000"/>
                  <a:gd name="adj2" fmla="val 50000"/>
                </a:avLst>
              </a:prstGeom>
              <a:noFill/>
              <a:ln w="254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3806" name="Line 8">
                <a:extLst>
                  <a:ext uri="{FF2B5EF4-FFF2-40B4-BE49-F238E27FC236}">
                    <a16:creationId xmlns:a16="http://schemas.microsoft.com/office/drawing/2014/main" id="{CF56836A-BF97-1244-8550-EFCA0B42C222}"/>
                  </a:ext>
                </a:extLst>
              </p:cNvPr>
              <p:cNvSpPr>
                <a:spLocks noChangeShapeType="1"/>
              </p:cNvSpPr>
              <p:nvPr/>
            </p:nvSpPr>
            <p:spPr bwMode="auto">
              <a:xfrm>
                <a:off x="2592" y="1800"/>
                <a:ext cx="1008"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33804" name="Text Box 14">
              <a:extLst>
                <a:ext uri="{FF2B5EF4-FFF2-40B4-BE49-F238E27FC236}">
                  <a16:creationId xmlns:a16="http://schemas.microsoft.com/office/drawing/2014/main" id="{109D9EF5-C2AC-9D4C-AC77-58A57A07FE78}"/>
                </a:ext>
              </a:extLst>
            </p:cNvPr>
            <p:cNvSpPr txBox="1">
              <a:spLocks noChangeArrowheads="1"/>
            </p:cNvSpPr>
            <p:nvPr/>
          </p:nvSpPr>
          <p:spPr bwMode="auto">
            <a:xfrm>
              <a:off x="3600" y="1552"/>
              <a:ext cx="1702"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End-to-end MPLS</a:t>
              </a:r>
              <a:br>
                <a:rPr lang="en-US" altLang="nb-NO" sz="1800" b="1" dirty="0">
                  <a:solidFill>
                    <a:schemeClr val="accent2"/>
                  </a:solidFill>
                </a:rPr>
              </a:br>
              <a:r>
                <a:rPr lang="en-US" altLang="nb-NO" sz="1800" b="1" dirty="0">
                  <a:solidFill>
                    <a:schemeClr val="accent2"/>
                  </a:solidFill>
                </a:rPr>
                <a:t>Services</a:t>
              </a:r>
            </a:p>
          </p:txBody>
        </p:sp>
      </p:grpSp>
      <p:grpSp>
        <p:nvGrpSpPr>
          <p:cNvPr id="5" name="Group 18">
            <a:extLst>
              <a:ext uri="{FF2B5EF4-FFF2-40B4-BE49-F238E27FC236}">
                <a16:creationId xmlns:a16="http://schemas.microsoft.com/office/drawing/2014/main" id="{4154A8EF-D359-8243-A906-183DA453E072}"/>
              </a:ext>
            </a:extLst>
          </p:cNvPr>
          <p:cNvGrpSpPr>
            <a:grpSpLocks/>
          </p:cNvGrpSpPr>
          <p:nvPr/>
        </p:nvGrpSpPr>
        <p:grpSpPr bwMode="auto">
          <a:xfrm>
            <a:off x="5181600" y="2971800"/>
            <a:ext cx="3341688" cy="888997"/>
            <a:chOff x="3072" y="2320"/>
            <a:chExt cx="2105" cy="512"/>
          </a:xfrm>
        </p:grpSpPr>
        <p:sp>
          <p:nvSpPr>
            <p:cNvPr id="33802" name="Line 10">
              <a:extLst>
                <a:ext uri="{FF2B5EF4-FFF2-40B4-BE49-F238E27FC236}">
                  <a16:creationId xmlns:a16="http://schemas.microsoft.com/office/drawing/2014/main" id="{5886B56F-9F0A-F241-9A3A-97A57E5FAAE0}"/>
                </a:ext>
              </a:extLst>
            </p:cNvPr>
            <p:cNvSpPr>
              <a:spLocks noChangeShapeType="1"/>
            </p:cNvSpPr>
            <p:nvPr/>
          </p:nvSpPr>
          <p:spPr bwMode="auto">
            <a:xfrm>
              <a:off x="3072" y="2568"/>
              <a:ext cx="528"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33800" name="Text Box 15">
              <a:extLst>
                <a:ext uri="{FF2B5EF4-FFF2-40B4-BE49-F238E27FC236}">
                  <a16:creationId xmlns:a16="http://schemas.microsoft.com/office/drawing/2014/main" id="{8B43DC09-C85C-1247-B54E-68778AA46946}"/>
                </a:ext>
              </a:extLst>
            </p:cNvPr>
            <p:cNvSpPr txBox="1">
              <a:spLocks noChangeArrowheads="1"/>
            </p:cNvSpPr>
            <p:nvPr/>
          </p:nvSpPr>
          <p:spPr bwMode="auto">
            <a:xfrm>
              <a:off x="3729" y="2320"/>
              <a:ext cx="1448"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MPLS Network</a:t>
              </a:r>
              <a:br>
                <a:rPr lang="en-US" altLang="nb-NO" sz="1800" b="1" dirty="0">
                  <a:solidFill>
                    <a:schemeClr val="accent2"/>
                  </a:solidFill>
                </a:rPr>
              </a:br>
              <a:r>
                <a:rPr lang="en-US" altLang="nb-NO" sz="1800" b="1" dirty="0">
                  <a:solidFill>
                    <a:schemeClr val="accent2"/>
                  </a:solidFill>
                </a:rPr>
                <a:t>Services</a:t>
              </a:r>
            </a:p>
          </p:txBody>
        </p:sp>
      </p:grpSp>
      <p:sp>
        <p:nvSpPr>
          <p:cNvPr id="4" name="TextBox 3">
            <a:extLst>
              <a:ext uri="{FF2B5EF4-FFF2-40B4-BE49-F238E27FC236}">
                <a16:creationId xmlns:a16="http://schemas.microsoft.com/office/drawing/2014/main" id="{49540998-1B9E-3419-EFB8-B7C74763B1E0}"/>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8185FE13-47A1-3742-A842-1D4838514FD2}"/>
              </a:ext>
            </a:extLst>
          </p:cNvPr>
          <p:cNvSpPr txBox="1">
            <a:spLocks noChangeArrowheads="1"/>
          </p:cNvSpPr>
          <p:nvPr/>
        </p:nvSpPr>
        <p:spPr>
          <a:xfrm>
            <a:off x="633413" y="2232025"/>
            <a:ext cx="598963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Introduction</a:t>
            </a:r>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3EE93C81-D979-444E-9DF2-293F7F66F1E0}"/>
              </a:ext>
            </a:extLst>
          </p:cNvPr>
          <p:cNvSpPr>
            <a:spLocks noGrp="1" noChangeArrowheads="1"/>
          </p:cNvSpPr>
          <p:nvPr>
            <p:ph type="title"/>
          </p:nvPr>
        </p:nvSpPr>
        <p:spPr/>
        <p:txBody>
          <a:bodyPr/>
          <a:lstStyle/>
          <a:p>
            <a:pPr eaLnBrk="1" hangingPunct="1"/>
            <a:r>
              <a:rPr lang="en-US" altLang="nb-NO"/>
              <a:t>The Big Picture</a:t>
            </a:r>
          </a:p>
        </p:txBody>
      </p:sp>
      <p:grpSp>
        <p:nvGrpSpPr>
          <p:cNvPr id="2" name="Group 78">
            <a:extLst>
              <a:ext uri="{FF2B5EF4-FFF2-40B4-BE49-F238E27FC236}">
                <a16:creationId xmlns:a16="http://schemas.microsoft.com/office/drawing/2014/main" id="{983074B9-BC93-0546-A6A2-9559DBB7976B}"/>
              </a:ext>
            </a:extLst>
          </p:cNvPr>
          <p:cNvGrpSpPr>
            <a:grpSpLocks/>
          </p:cNvGrpSpPr>
          <p:nvPr/>
        </p:nvGrpSpPr>
        <p:grpSpPr bwMode="auto">
          <a:xfrm>
            <a:off x="2133600" y="1676400"/>
            <a:ext cx="4953000" cy="3505200"/>
            <a:chOff x="1344" y="1056"/>
            <a:chExt cx="3120" cy="2208"/>
          </a:xfrm>
        </p:grpSpPr>
        <p:sp>
          <p:nvSpPr>
            <p:cNvPr id="32849" name="Rectangle 5">
              <a:extLst>
                <a:ext uri="{FF2B5EF4-FFF2-40B4-BE49-F238E27FC236}">
                  <a16:creationId xmlns:a16="http://schemas.microsoft.com/office/drawing/2014/main" id="{BD547891-569A-1049-82A3-CD3FF1765313}"/>
                </a:ext>
              </a:extLst>
            </p:cNvPr>
            <p:cNvSpPr>
              <a:spLocks noChangeArrowheads="1"/>
            </p:cNvSpPr>
            <p:nvPr/>
          </p:nvSpPr>
          <p:spPr bwMode="auto">
            <a:xfrm>
              <a:off x="1344" y="1056"/>
              <a:ext cx="3120" cy="2208"/>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grpSp>
          <p:nvGrpSpPr>
            <p:cNvPr id="32850" name="Group 8">
              <a:extLst>
                <a:ext uri="{FF2B5EF4-FFF2-40B4-BE49-F238E27FC236}">
                  <a16:creationId xmlns:a16="http://schemas.microsoft.com/office/drawing/2014/main" id="{CA7D81B7-4254-E446-B0DA-CBDB4784035F}"/>
                </a:ext>
              </a:extLst>
            </p:cNvPr>
            <p:cNvGrpSpPr>
              <a:grpSpLocks/>
            </p:cNvGrpSpPr>
            <p:nvPr/>
          </p:nvGrpSpPr>
          <p:grpSpPr bwMode="auto">
            <a:xfrm>
              <a:off x="1440" y="1106"/>
              <a:ext cx="2880" cy="220"/>
              <a:chOff x="1440" y="750"/>
              <a:chExt cx="2880" cy="210"/>
            </a:xfrm>
          </p:grpSpPr>
          <p:sp>
            <p:nvSpPr>
              <p:cNvPr id="32851" name="Line 9">
                <a:extLst>
                  <a:ext uri="{FF2B5EF4-FFF2-40B4-BE49-F238E27FC236}">
                    <a16:creationId xmlns:a16="http://schemas.microsoft.com/office/drawing/2014/main" id="{089F7089-17C5-744A-9C59-0EF429363B86}"/>
                  </a:ext>
                </a:extLst>
              </p:cNvPr>
              <p:cNvSpPr>
                <a:spLocks noChangeShapeType="1"/>
              </p:cNvSpPr>
              <p:nvPr/>
            </p:nvSpPr>
            <p:spPr bwMode="auto">
              <a:xfrm>
                <a:off x="1440" y="960"/>
                <a:ext cx="2880"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52" name="Text Box 10">
                <a:extLst>
                  <a:ext uri="{FF2B5EF4-FFF2-40B4-BE49-F238E27FC236}">
                    <a16:creationId xmlns:a16="http://schemas.microsoft.com/office/drawing/2014/main" id="{1F5F2EF6-BAB4-8448-97E0-147AD013AFCB}"/>
                  </a:ext>
                </a:extLst>
              </p:cNvPr>
              <p:cNvSpPr txBox="1">
                <a:spLocks noChangeArrowheads="1"/>
              </p:cNvSpPr>
              <p:nvPr/>
            </p:nvSpPr>
            <p:spPr bwMode="auto">
              <a:xfrm>
                <a:off x="1440" y="750"/>
                <a:ext cx="288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MPLS in Core Network</a:t>
                </a:r>
              </a:p>
            </p:txBody>
          </p:sp>
        </p:grpSp>
      </p:grpSp>
      <p:pic>
        <p:nvPicPr>
          <p:cNvPr id="32772" name="Picture 11">
            <a:extLst>
              <a:ext uri="{FF2B5EF4-FFF2-40B4-BE49-F238E27FC236}">
                <a16:creationId xmlns:a16="http://schemas.microsoft.com/office/drawing/2014/main" id="{9FB4ABB1-5689-7448-B8FC-7D77FA76871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1971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Line 12">
            <a:extLst>
              <a:ext uri="{FF2B5EF4-FFF2-40B4-BE49-F238E27FC236}">
                <a16:creationId xmlns:a16="http://schemas.microsoft.com/office/drawing/2014/main" id="{A00797A1-4346-2A46-9448-1CB3FF544964}"/>
              </a:ext>
            </a:extLst>
          </p:cNvPr>
          <p:cNvSpPr>
            <a:spLocks noChangeShapeType="1"/>
          </p:cNvSpPr>
          <p:nvPr/>
        </p:nvSpPr>
        <p:spPr bwMode="auto">
          <a:xfrm>
            <a:off x="2590800" y="31877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4" name="Line 13">
            <a:extLst>
              <a:ext uri="{FF2B5EF4-FFF2-40B4-BE49-F238E27FC236}">
                <a16:creationId xmlns:a16="http://schemas.microsoft.com/office/drawing/2014/main" id="{03CAB944-5155-3046-946F-0DF60283434E}"/>
              </a:ext>
            </a:extLst>
          </p:cNvPr>
          <p:cNvSpPr>
            <a:spLocks noChangeShapeType="1"/>
          </p:cNvSpPr>
          <p:nvPr/>
        </p:nvSpPr>
        <p:spPr bwMode="auto">
          <a:xfrm>
            <a:off x="5334000" y="31877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5" name="Line 14">
            <a:extLst>
              <a:ext uri="{FF2B5EF4-FFF2-40B4-BE49-F238E27FC236}">
                <a16:creationId xmlns:a16="http://schemas.microsoft.com/office/drawing/2014/main" id="{EC7512EA-4404-9940-BCF0-83C7FCE7B773}"/>
              </a:ext>
            </a:extLst>
          </p:cNvPr>
          <p:cNvSpPr>
            <a:spLocks noChangeShapeType="1"/>
          </p:cNvSpPr>
          <p:nvPr/>
        </p:nvSpPr>
        <p:spPr bwMode="auto">
          <a:xfrm>
            <a:off x="2514600" y="41783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6" name="Line 15">
            <a:extLst>
              <a:ext uri="{FF2B5EF4-FFF2-40B4-BE49-F238E27FC236}">
                <a16:creationId xmlns:a16="http://schemas.microsoft.com/office/drawing/2014/main" id="{F5990D32-640B-4B4A-847D-3BB6E4E8D326}"/>
              </a:ext>
            </a:extLst>
          </p:cNvPr>
          <p:cNvSpPr>
            <a:spLocks noChangeShapeType="1"/>
          </p:cNvSpPr>
          <p:nvPr/>
        </p:nvSpPr>
        <p:spPr bwMode="auto">
          <a:xfrm>
            <a:off x="5334000" y="41783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77" name="Group 16">
            <a:extLst>
              <a:ext uri="{FF2B5EF4-FFF2-40B4-BE49-F238E27FC236}">
                <a16:creationId xmlns:a16="http://schemas.microsoft.com/office/drawing/2014/main" id="{28BA62C0-5D3C-B84E-960D-C040B4F24350}"/>
              </a:ext>
            </a:extLst>
          </p:cNvPr>
          <p:cNvGrpSpPr>
            <a:grpSpLocks/>
          </p:cNvGrpSpPr>
          <p:nvPr/>
        </p:nvGrpSpPr>
        <p:grpSpPr bwMode="auto">
          <a:xfrm>
            <a:off x="3886200" y="3187700"/>
            <a:ext cx="1371600" cy="990600"/>
            <a:chOff x="2496" y="1632"/>
            <a:chExt cx="864" cy="624"/>
          </a:xfrm>
        </p:grpSpPr>
        <p:sp>
          <p:nvSpPr>
            <p:cNvPr id="32846" name="Rectangle 17">
              <a:extLst>
                <a:ext uri="{FF2B5EF4-FFF2-40B4-BE49-F238E27FC236}">
                  <a16:creationId xmlns:a16="http://schemas.microsoft.com/office/drawing/2014/main" id="{C4DF44D9-F18A-1144-BE17-8E8669219E14}"/>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47" name="Line 18">
              <a:extLst>
                <a:ext uri="{FF2B5EF4-FFF2-40B4-BE49-F238E27FC236}">
                  <a16:creationId xmlns:a16="http://schemas.microsoft.com/office/drawing/2014/main" id="{AEBB54B1-6782-4B49-8BCA-8595ECBA6A03}"/>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848" name="Line 19">
              <a:extLst>
                <a:ext uri="{FF2B5EF4-FFF2-40B4-BE49-F238E27FC236}">
                  <a16:creationId xmlns:a16="http://schemas.microsoft.com/office/drawing/2014/main" id="{B116F0FF-FF70-674C-A090-03870C3AF465}"/>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32778" name="Line 20">
            <a:extLst>
              <a:ext uri="{FF2B5EF4-FFF2-40B4-BE49-F238E27FC236}">
                <a16:creationId xmlns:a16="http://schemas.microsoft.com/office/drawing/2014/main" id="{EE4FBA97-2CEA-784A-A912-1501A528B24A}"/>
              </a:ext>
            </a:extLst>
          </p:cNvPr>
          <p:cNvSpPr>
            <a:spLocks noChangeShapeType="1"/>
          </p:cNvSpPr>
          <p:nvPr/>
        </p:nvSpPr>
        <p:spPr bwMode="auto">
          <a:xfrm>
            <a:off x="1371600" y="31877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79" name="Group 21">
            <a:extLst>
              <a:ext uri="{FF2B5EF4-FFF2-40B4-BE49-F238E27FC236}">
                <a16:creationId xmlns:a16="http://schemas.microsoft.com/office/drawing/2014/main" id="{72CBC6FD-277E-B246-BA46-3E3D0D68D5A1}"/>
              </a:ext>
            </a:extLst>
          </p:cNvPr>
          <p:cNvGrpSpPr>
            <a:grpSpLocks/>
          </p:cNvGrpSpPr>
          <p:nvPr/>
        </p:nvGrpSpPr>
        <p:grpSpPr bwMode="auto">
          <a:xfrm>
            <a:off x="884238" y="2730500"/>
            <a:ext cx="701675" cy="533400"/>
            <a:chOff x="605" y="1344"/>
            <a:chExt cx="442" cy="336"/>
          </a:xfrm>
        </p:grpSpPr>
        <p:pic>
          <p:nvPicPr>
            <p:cNvPr id="32844" name="Picture 22">
              <a:extLst>
                <a:ext uri="{FF2B5EF4-FFF2-40B4-BE49-F238E27FC236}">
                  <a16:creationId xmlns:a16="http://schemas.microsoft.com/office/drawing/2014/main" id="{A6C9964D-E894-EC4B-B55C-52D2EC92D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5" name="Rectangle 23">
              <a:extLst>
                <a:ext uri="{FF2B5EF4-FFF2-40B4-BE49-F238E27FC236}">
                  <a16:creationId xmlns:a16="http://schemas.microsoft.com/office/drawing/2014/main" id="{4AE8BF94-07C6-A046-B528-CB54BAA85122}"/>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0" name="Line 24">
            <a:extLst>
              <a:ext uri="{FF2B5EF4-FFF2-40B4-BE49-F238E27FC236}">
                <a16:creationId xmlns:a16="http://schemas.microsoft.com/office/drawing/2014/main" id="{1F65A688-FE63-1948-B72A-E0B9940A929F}"/>
              </a:ext>
            </a:extLst>
          </p:cNvPr>
          <p:cNvSpPr>
            <a:spLocks noChangeShapeType="1"/>
          </p:cNvSpPr>
          <p:nvPr/>
        </p:nvSpPr>
        <p:spPr bwMode="auto">
          <a:xfrm>
            <a:off x="1371600" y="4178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1" name="Group 25">
            <a:extLst>
              <a:ext uri="{FF2B5EF4-FFF2-40B4-BE49-F238E27FC236}">
                <a16:creationId xmlns:a16="http://schemas.microsoft.com/office/drawing/2014/main" id="{7FBBBBA1-74B6-5B4B-A95F-E5CFD05A1581}"/>
              </a:ext>
            </a:extLst>
          </p:cNvPr>
          <p:cNvGrpSpPr>
            <a:grpSpLocks/>
          </p:cNvGrpSpPr>
          <p:nvPr/>
        </p:nvGrpSpPr>
        <p:grpSpPr bwMode="auto">
          <a:xfrm>
            <a:off x="884238" y="3721100"/>
            <a:ext cx="701675" cy="533400"/>
            <a:chOff x="605" y="1344"/>
            <a:chExt cx="442" cy="336"/>
          </a:xfrm>
        </p:grpSpPr>
        <p:pic>
          <p:nvPicPr>
            <p:cNvPr id="32842" name="Picture 26">
              <a:extLst>
                <a:ext uri="{FF2B5EF4-FFF2-40B4-BE49-F238E27FC236}">
                  <a16:creationId xmlns:a16="http://schemas.microsoft.com/office/drawing/2014/main" id="{7F9303AA-E71B-CF47-B0DB-CCFA51F874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3" name="Rectangle 27">
              <a:extLst>
                <a:ext uri="{FF2B5EF4-FFF2-40B4-BE49-F238E27FC236}">
                  <a16:creationId xmlns:a16="http://schemas.microsoft.com/office/drawing/2014/main" id="{8BA4426F-28C7-1E46-AFFD-8C61EB1D3E56}"/>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2" name="Line 28">
            <a:extLst>
              <a:ext uri="{FF2B5EF4-FFF2-40B4-BE49-F238E27FC236}">
                <a16:creationId xmlns:a16="http://schemas.microsoft.com/office/drawing/2014/main" id="{979D0A71-4A5A-FF4D-B70A-60BD6B01FD86}"/>
              </a:ext>
            </a:extLst>
          </p:cNvPr>
          <p:cNvSpPr>
            <a:spLocks noChangeShapeType="1"/>
          </p:cNvSpPr>
          <p:nvPr/>
        </p:nvSpPr>
        <p:spPr bwMode="auto">
          <a:xfrm>
            <a:off x="6858000" y="31877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3" name="Group 29">
            <a:extLst>
              <a:ext uri="{FF2B5EF4-FFF2-40B4-BE49-F238E27FC236}">
                <a16:creationId xmlns:a16="http://schemas.microsoft.com/office/drawing/2014/main" id="{0EB62BAA-6CA2-374C-AB07-0179A9B2657F}"/>
              </a:ext>
            </a:extLst>
          </p:cNvPr>
          <p:cNvGrpSpPr>
            <a:grpSpLocks/>
          </p:cNvGrpSpPr>
          <p:nvPr/>
        </p:nvGrpSpPr>
        <p:grpSpPr bwMode="auto">
          <a:xfrm>
            <a:off x="7513638" y="2730500"/>
            <a:ext cx="701675" cy="533400"/>
            <a:chOff x="605" y="1344"/>
            <a:chExt cx="442" cy="336"/>
          </a:xfrm>
        </p:grpSpPr>
        <p:pic>
          <p:nvPicPr>
            <p:cNvPr id="32840" name="Picture 30">
              <a:extLst>
                <a:ext uri="{FF2B5EF4-FFF2-40B4-BE49-F238E27FC236}">
                  <a16:creationId xmlns:a16="http://schemas.microsoft.com/office/drawing/2014/main" id="{EEDCA07E-DE87-7B42-83DC-1C0385F858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1" name="Rectangle 31">
              <a:extLst>
                <a:ext uri="{FF2B5EF4-FFF2-40B4-BE49-F238E27FC236}">
                  <a16:creationId xmlns:a16="http://schemas.microsoft.com/office/drawing/2014/main" id="{0DAF99B9-7EE7-3449-A80F-65DE195198C7}"/>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4" name="Line 32">
            <a:extLst>
              <a:ext uri="{FF2B5EF4-FFF2-40B4-BE49-F238E27FC236}">
                <a16:creationId xmlns:a16="http://schemas.microsoft.com/office/drawing/2014/main" id="{7CA1748F-C1CF-834A-A225-357A961E5A98}"/>
              </a:ext>
            </a:extLst>
          </p:cNvPr>
          <p:cNvSpPr>
            <a:spLocks noChangeShapeType="1"/>
          </p:cNvSpPr>
          <p:nvPr/>
        </p:nvSpPr>
        <p:spPr bwMode="auto">
          <a:xfrm>
            <a:off x="6858000" y="4178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5" name="Group 33">
            <a:extLst>
              <a:ext uri="{FF2B5EF4-FFF2-40B4-BE49-F238E27FC236}">
                <a16:creationId xmlns:a16="http://schemas.microsoft.com/office/drawing/2014/main" id="{05B94A47-EF0F-4C4C-A972-F939994E9CB3}"/>
              </a:ext>
            </a:extLst>
          </p:cNvPr>
          <p:cNvGrpSpPr>
            <a:grpSpLocks/>
          </p:cNvGrpSpPr>
          <p:nvPr/>
        </p:nvGrpSpPr>
        <p:grpSpPr bwMode="auto">
          <a:xfrm>
            <a:off x="7513638" y="3721100"/>
            <a:ext cx="701675" cy="533400"/>
            <a:chOff x="605" y="1344"/>
            <a:chExt cx="442" cy="336"/>
          </a:xfrm>
        </p:grpSpPr>
        <p:pic>
          <p:nvPicPr>
            <p:cNvPr id="32838" name="Picture 34">
              <a:extLst>
                <a:ext uri="{FF2B5EF4-FFF2-40B4-BE49-F238E27FC236}">
                  <a16:creationId xmlns:a16="http://schemas.microsoft.com/office/drawing/2014/main" id="{C82333AC-AE04-8F4C-8EE1-BDF30AE7AE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9" name="Rectangle 35">
              <a:extLst>
                <a:ext uri="{FF2B5EF4-FFF2-40B4-BE49-F238E27FC236}">
                  <a16:creationId xmlns:a16="http://schemas.microsoft.com/office/drawing/2014/main" id="{71DD16FD-B773-B141-972F-09762FBED2EC}"/>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grpSp>
        <p:nvGrpSpPr>
          <p:cNvPr id="32786" name="Group 51">
            <a:extLst>
              <a:ext uri="{FF2B5EF4-FFF2-40B4-BE49-F238E27FC236}">
                <a16:creationId xmlns:a16="http://schemas.microsoft.com/office/drawing/2014/main" id="{94E64128-03F6-2740-97F2-34E486ED9331}"/>
              </a:ext>
            </a:extLst>
          </p:cNvPr>
          <p:cNvGrpSpPr>
            <a:grpSpLocks/>
          </p:cNvGrpSpPr>
          <p:nvPr/>
        </p:nvGrpSpPr>
        <p:grpSpPr bwMode="auto">
          <a:xfrm>
            <a:off x="4938713" y="2578100"/>
            <a:ext cx="668337" cy="825500"/>
            <a:chOff x="3159" y="1248"/>
            <a:chExt cx="421" cy="520"/>
          </a:xfrm>
        </p:grpSpPr>
        <p:pic>
          <p:nvPicPr>
            <p:cNvPr id="32836" name="Picture 52">
              <a:extLst>
                <a:ext uri="{FF2B5EF4-FFF2-40B4-BE49-F238E27FC236}">
                  <a16:creationId xmlns:a16="http://schemas.microsoft.com/office/drawing/2014/main" id="{1EA10A65-0396-6842-999A-66B2911F85D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7" name="Rectangle 53">
              <a:extLst>
                <a:ext uri="{FF2B5EF4-FFF2-40B4-BE49-F238E27FC236}">
                  <a16:creationId xmlns:a16="http://schemas.microsoft.com/office/drawing/2014/main" id="{B6DFD056-ED00-614B-8872-EBE2C95B541B}"/>
                </a:ext>
              </a:extLst>
            </p:cNvPr>
            <p:cNvSpPr>
              <a:spLocks noChangeArrowheads="1"/>
            </p:cNvSpPr>
            <p:nvPr/>
          </p:nvSpPr>
          <p:spPr bwMode="auto">
            <a:xfrm>
              <a:off x="3159" y="1248"/>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Core</a:t>
              </a:r>
            </a:p>
          </p:txBody>
        </p:sp>
      </p:grpSp>
      <p:grpSp>
        <p:nvGrpSpPr>
          <p:cNvPr id="32787" name="Group 54">
            <a:extLst>
              <a:ext uri="{FF2B5EF4-FFF2-40B4-BE49-F238E27FC236}">
                <a16:creationId xmlns:a16="http://schemas.microsoft.com/office/drawing/2014/main" id="{F3CE5BFA-BE41-7D4F-85EB-C7BA93E444E3}"/>
              </a:ext>
            </a:extLst>
          </p:cNvPr>
          <p:cNvGrpSpPr>
            <a:grpSpLocks/>
          </p:cNvGrpSpPr>
          <p:nvPr/>
        </p:nvGrpSpPr>
        <p:grpSpPr bwMode="auto">
          <a:xfrm>
            <a:off x="5029200" y="3810000"/>
            <a:ext cx="739775" cy="825500"/>
            <a:chOff x="3216" y="2024"/>
            <a:chExt cx="466" cy="520"/>
          </a:xfrm>
        </p:grpSpPr>
        <p:pic>
          <p:nvPicPr>
            <p:cNvPr id="32834" name="Picture 55">
              <a:extLst>
                <a:ext uri="{FF2B5EF4-FFF2-40B4-BE49-F238E27FC236}">
                  <a16:creationId xmlns:a16="http://schemas.microsoft.com/office/drawing/2014/main" id="{1FC77E24-B5D1-784C-8213-76735111628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5" name="Rectangle 56">
              <a:extLst>
                <a:ext uri="{FF2B5EF4-FFF2-40B4-BE49-F238E27FC236}">
                  <a16:creationId xmlns:a16="http://schemas.microsoft.com/office/drawing/2014/main" id="{3B2EDA07-A132-BD4B-B62A-5354502BCD66}"/>
                </a:ext>
              </a:extLst>
            </p:cNvPr>
            <p:cNvSpPr>
              <a:spLocks noChangeArrowheads="1"/>
            </p:cNvSpPr>
            <p:nvPr/>
          </p:nvSpPr>
          <p:spPr bwMode="auto">
            <a:xfrm>
              <a:off x="3261" y="2339"/>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Core</a:t>
              </a:r>
            </a:p>
          </p:txBody>
        </p:sp>
      </p:grpSp>
      <p:grpSp>
        <p:nvGrpSpPr>
          <p:cNvPr id="32788" name="Group 57">
            <a:extLst>
              <a:ext uri="{FF2B5EF4-FFF2-40B4-BE49-F238E27FC236}">
                <a16:creationId xmlns:a16="http://schemas.microsoft.com/office/drawing/2014/main" id="{6F4250EA-BFAF-EC4B-B31C-2421DBAF59D3}"/>
              </a:ext>
            </a:extLst>
          </p:cNvPr>
          <p:cNvGrpSpPr>
            <a:grpSpLocks/>
          </p:cNvGrpSpPr>
          <p:nvPr/>
        </p:nvGrpSpPr>
        <p:grpSpPr bwMode="auto">
          <a:xfrm>
            <a:off x="3540125" y="2578100"/>
            <a:ext cx="668338" cy="825500"/>
            <a:chOff x="2278" y="1248"/>
            <a:chExt cx="421" cy="520"/>
          </a:xfrm>
        </p:grpSpPr>
        <p:pic>
          <p:nvPicPr>
            <p:cNvPr id="32832" name="Picture 58">
              <a:extLst>
                <a:ext uri="{FF2B5EF4-FFF2-40B4-BE49-F238E27FC236}">
                  <a16:creationId xmlns:a16="http://schemas.microsoft.com/office/drawing/2014/main" id="{E365818F-8D39-2044-AE46-018852C3630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3" name="Rectangle 59">
              <a:extLst>
                <a:ext uri="{FF2B5EF4-FFF2-40B4-BE49-F238E27FC236}">
                  <a16:creationId xmlns:a16="http://schemas.microsoft.com/office/drawing/2014/main" id="{DC6EB602-2DC2-B348-82E1-FD50097F54E5}"/>
                </a:ext>
              </a:extLst>
            </p:cNvPr>
            <p:cNvSpPr>
              <a:spLocks noChangeArrowheads="1"/>
            </p:cNvSpPr>
            <p:nvPr/>
          </p:nvSpPr>
          <p:spPr bwMode="auto">
            <a:xfrm>
              <a:off x="2278" y="1248"/>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Core</a:t>
              </a:r>
            </a:p>
          </p:txBody>
        </p:sp>
      </p:grpSp>
      <p:grpSp>
        <p:nvGrpSpPr>
          <p:cNvPr id="32789" name="Group 60">
            <a:extLst>
              <a:ext uri="{FF2B5EF4-FFF2-40B4-BE49-F238E27FC236}">
                <a16:creationId xmlns:a16="http://schemas.microsoft.com/office/drawing/2014/main" id="{77DC3E60-123B-5C44-B641-263355A29090}"/>
              </a:ext>
            </a:extLst>
          </p:cNvPr>
          <p:cNvGrpSpPr>
            <a:grpSpLocks/>
          </p:cNvGrpSpPr>
          <p:nvPr/>
        </p:nvGrpSpPr>
        <p:grpSpPr bwMode="auto">
          <a:xfrm>
            <a:off x="3630613" y="3810000"/>
            <a:ext cx="739775" cy="825500"/>
            <a:chOff x="2335" y="2024"/>
            <a:chExt cx="466" cy="520"/>
          </a:xfrm>
        </p:grpSpPr>
        <p:pic>
          <p:nvPicPr>
            <p:cNvPr id="32830" name="Picture 61">
              <a:extLst>
                <a:ext uri="{FF2B5EF4-FFF2-40B4-BE49-F238E27FC236}">
                  <a16:creationId xmlns:a16="http://schemas.microsoft.com/office/drawing/2014/main" id="{DDA241E4-3793-C146-9FCF-3EB780C6148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1" name="Rectangle 62">
              <a:extLst>
                <a:ext uri="{FF2B5EF4-FFF2-40B4-BE49-F238E27FC236}">
                  <a16:creationId xmlns:a16="http://schemas.microsoft.com/office/drawing/2014/main" id="{E7360B17-8E60-0848-B8D7-1209C9D38459}"/>
                </a:ext>
              </a:extLst>
            </p:cNvPr>
            <p:cNvSpPr>
              <a:spLocks noChangeArrowheads="1"/>
            </p:cNvSpPr>
            <p:nvPr/>
          </p:nvSpPr>
          <p:spPr bwMode="auto">
            <a:xfrm>
              <a:off x="2380" y="2339"/>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Core</a:t>
              </a:r>
            </a:p>
          </p:txBody>
        </p:sp>
      </p:grpSp>
      <p:pic>
        <p:nvPicPr>
          <p:cNvPr id="32790" name="Picture 64">
            <a:extLst>
              <a:ext uri="{FF2B5EF4-FFF2-40B4-BE49-F238E27FC236}">
                <a16:creationId xmlns:a16="http://schemas.microsoft.com/office/drawing/2014/main" id="{8C5C6B53-05F6-C144-BA41-C7FB7688A7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3450" y="29940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1" name="Rectangle 65">
            <a:extLst>
              <a:ext uri="{FF2B5EF4-FFF2-40B4-BE49-F238E27FC236}">
                <a16:creationId xmlns:a16="http://schemas.microsoft.com/office/drawing/2014/main" id="{C89B292B-5970-A94C-863E-AFDA8E148D00}"/>
              </a:ext>
            </a:extLst>
          </p:cNvPr>
          <p:cNvSpPr>
            <a:spLocks noChangeArrowheads="1"/>
          </p:cNvSpPr>
          <p:nvPr/>
        </p:nvSpPr>
        <p:spPr bwMode="auto">
          <a:xfrm>
            <a:off x="2144713" y="2590800"/>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pic>
        <p:nvPicPr>
          <p:cNvPr id="32792" name="Picture 67">
            <a:extLst>
              <a:ext uri="{FF2B5EF4-FFF2-40B4-BE49-F238E27FC236}">
                <a16:creationId xmlns:a16="http://schemas.microsoft.com/office/drawing/2014/main" id="{2E7D7636-954A-DA43-9941-0059E1CD52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39846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3" name="Rectangle 68">
            <a:extLst>
              <a:ext uri="{FF2B5EF4-FFF2-40B4-BE49-F238E27FC236}">
                <a16:creationId xmlns:a16="http://schemas.microsoft.com/office/drawing/2014/main" id="{9B0B27CB-AB92-4A4D-BD4A-0F52DB521FEE}"/>
              </a:ext>
            </a:extLst>
          </p:cNvPr>
          <p:cNvSpPr>
            <a:spLocks noChangeArrowheads="1"/>
          </p:cNvSpPr>
          <p:nvPr/>
        </p:nvSpPr>
        <p:spPr bwMode="auto">
          <a:xfrm>
            <a:off x="2151063" y="4378325"/>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pic>
        <p:nvPicPr>
          <p:cNvPr id="32794" name="Picture 70">
            <a:extLst>
              <a:ext uri="{FF2B5EF4-FFF2-40B4-BE49-F238E27FC236}">
                <a16:creationId xmlns:a16="http://schemas.microsoft.com/office/drawing/2014/main" id="{CBE02AE3-0ED2-374B-906A-EDE6CBE07F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39846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5" name="Rectangle 71">
            <a:extLst>
              <a:ext uri="{FF2B5EF4-FFF2-40B4-BE49-F238E27FC236}">
                <a16:creationId xmlns:a16="http://schemas.microsoft.com/office/drawing/2014/main" id="{05DE93DB-CDD6-AD46-AED5-70D8102EFA6A}"/>
              </a:ext>
            </a:extLst>
          </p:cNvPr>
          <p:cNvSpPr>
            <a:spLocks noChangeArrowheads="1"/>
          </p:cNvSpPr>
          <p:nvPr/>
        </p:nvSpPr>
        <p:spPr bwMode="auto">
          <a:xfrm>
            <a:off x="6380163" y="4398963"/>
            <a:ext cx="701675"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Edge</a:t>
            </a:r>
          </a:p>
        </p:txBody>
      </p:sp>
      <p:pic>
        <p:nvPicPr>
          <p:cNvPr id="32796" name="Picture 73">
            <a:extLst>
              <a:ext uri="{FF2B5EF4-FFF2-40B4-BE49-F238E27FC236}">
                <a16:creationId xmlns:a16="http://schemas.microsoft.com/office/drawing/2014/main" id="{0DF752AF-FCCE-F44E-B61E-C49725A09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325" y="29940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7" name="Rectangle 74">
            <a:extLst>
              <a:ext uri="{FF2B5EF4-FFF2-40B4-BE49-F238E27FC236}">
                <a16:creationId xmlns:a16="http://schemas.microsoft.com/office/drawing/2014/main" id="{274F088A-FF9A-2F46-B43C-2F2B3C916CAC}"/>
              </a:ext>
            </a:extLst>
          </p:cNvPr>
          <p:cNvSpPr>
            <a:spLocks noChangeArrowheads="1"/>
          </p:cNvSpPr>
          <p:nvPr/>
        </p:nvSpPr>
        <p:spPr bwMode="auto">
          <a:xfrm>
            <a:off x="6353175" y="2590800"/>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Edge</a:t>
            </a:r>
          </a:p>
        </p:txBody>
      </p:sp>
      <p:sp>
        <p:nvSpPr>
          <p:cNvPr id="1423435" name="AutoShape 75">
            <a:extLst>
              <a:ext uri="{FF2B5EF4-FFF2-40B4-BE49-F238E27FC236}">
                <a16:creationId xmlns:a16="http://schemas.microsoft.com/office/drawing/2014/main" id="{62FEFD7E-B8AC-BD43-A075-6737BF5F77D7}"/>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423436" name="AutoShape 76">
            <a:extLst>
              <a:ext uri="{FF2B5EF4-FFF2-40B4-BE49-F238E27FC236}">
                <a16:creationId xmlns:a16="http://schemas.microsoft.com/office/drawing/2014/main" id="{8E40560C-E3CD-5E4E-90C0-3ED502F5F5B9}"/>
              </a:ext>
            </a:extLst>
          </p:cNvPr>
          <p:cNvSpPr>
            <a:spLocks noChangeArrowheads="1"/>
          </p:cNvSpPr>
          <p:nvPr/>
        </p:nvSpPr>
        <p:spPr bwMode="auto">
          <a:xfrm>
            <a:off x="685800" y="4648200"/>
            <a:ext cx="7848600" cy="7620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37" name="AutoShape 77">
            <a:extLst>
              <a:ext uri="{FF2B5EF4-FFF2-40B4-BE49-F238E27FC236}">
                <a16:creationId xmlns:a16="http://schemas.microsoft.com/office/drawing/2014/main" id="{4ADF5AF6-56E1-6542-9B08-328B2F7451BD}"/>
              </a:ext>
            </a:extLst>
          </p:cNvPr>
          <p:cNvSpPr>
            <a:spLocks noChangeArrowheads="1"/>
          </p:cNvSpPr>
          <p:nvPr/>
        </p:nvSpPr>
        <p:spPr bwMode="auto">
          <a:xfrm>
            <a:off x="2438400" y="32004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39" name="AutoShape 79">
            <a:extLst>
              <a:ext uri="{FF2B5EF4-FFF2-40B4-BE49-F238E27FC236}">
                <a16:creationId xmlns:a16="http://schemas.microsoft.com/office/drawing/2014/main" id="{C17092B0-FCA5-F74E-930F-B6ACA8F76E99}"/>
              </a:ext>
            </a:extLst>
          </p:cNvPr>
          <p:cNvSpPr>
            <a:spLocks noChangeArrowheads="1"/>
          </p:cNvSpPr>
          <p:nvPr/>
        </p:nvSpPr>
        <p:spPr bwMode="auto">
          <a:xfrm>
            <a:off x="2438400" y="22860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Network Services</a:t>
            </a:r>
          </a:p>
        </p:txBody>
      </p:sp>
      <p:grpSp>
        <p:nvGrpSpPr>
          <p:cNvPr id="13" name="Group 83">
            <a:extLst>
              <a:ext uri="{FF2B5EF4-FFF2-40B4-BE49-F238E27FC236}">
                <a16:creationId xmlns:a16="http://schemas.microsoft.com/office/drawing/2014/main" id="{91512A58-666A-8F48-95C9-3FAA4F8AF74C}"/>
              </a:ext>
            </a:extLst>
          </p:cNvPr>
          <p:cNvGrpSpPr>
            <a:grpSpLocks/>
          </p:cNvGrpSpPr>
          <p:nvPr/>
        </p:nvGrpSpPr>
        <p:grpSpPr bwMode="auto">
          <a:xfrm>
            <a:off x="685800" y="3886200"/>
            <a:ext cx="7848600" cy="685800"/>
            <a:chOff x="432" y="2352"/>
            <a:chExt cx="4944" cy="432"/>
          </a:xfrm>
        </p:grpSpPr>
        <p:sp>
          <p:nvSpPr>
            <p:cNvPr id="1423440" name="AutoShape 80">
              <a:extLst>
                <a:ext uri="{FF2B5EF4-FFF2-40B4-BE49-F238E27FC236}">
                  <a16:creationId xmlns:a16="http://schemas.microsoft.com/office/drawing/2014/main" id="{AD5704A7-055F-2143-9BE9-D5B6F1865E15}"/>
                </a:ext>
              </a:extLst>
            </p:cNvPr>
            <p:cNvSpPr>
              <a:spLocks noChangeArrowheads="1"/>
            </p:cNvSpPr>
            <p:nvPr/>
          </p:nvSpPr>
          <p:spPr bwMode="auto">
            <a:xfrm>
              <a:off x="432" y="2352"/>
              <a:ext cx="1584"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423441" name="AutoShape 81">
              <a:extLst>
                <a:ext uri="{FF2B5EF4-FFF2-40B4-BE49-F238E27FC236}">
                  <a16:creationId xmlns:a16="http://schemas.microsoft.com/office/drawing/2014/main" id="{81D090BE-D296-034E-AFFB-EF0584984A12}"/>
                </a:ext>
              </a:extLst>
            </p:cNvPr>
            <p:cNvSpPr>
              <a:spLocks noChangeArrowheads="1"/>
            </p:cNvSpPr>
            <p:nvPr/>
          </p:nvSpPr>
          <p:spPr bwMode="auto">
            <a:xfrm>
              <a:off x="3792" y="2352"/>
              <a:ext cx="1584"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423442" name="AutoShape 82">
              <a:extLst>
                <a:ext uri="{FF2B5EF4-FFF2-40B4-BE49-F238E27FC236}">
                  <a16:creationId xmlns:a16="http://schemas.microsoft.com/office/drawing/2014/main" id="{FD424B35-D73F-3147-9133-7D08DA37852D}"/>
                </a:ext>
              </a:extLst>
            </p:cNvPr>
            <p:cNvSpPr>
              <a:spLocks noChangeArrowheads="1"/>
            </p:cNvSpPr>
            <p:nvPr/>
          </p:nvSpPr>
          <p:spPr bwMode="auto">
            <a:xfrm>
              <a:off x="2064" y="2352"/>
              <a:ext cx="1680"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grpSp>
      <p:grpSp>
        <p:nvGrpSpPr>
          <p:cNvPr id="14" name="Group 93">
            <a:extLst>
              <a:ext uri="{FF2B5EF4-FFF2-40B4-BE49-F238E27FC236}">
                <a16:creationId xmlns:a16="http://schemas.microsoft.com/office/drawing/2014/main" id="{AE9CA7D5-D7D5-3544-9F9F-2069E7119609}"/>
              </a:ext>
            </a:extLst>
          </p:cNvPr>
          <p:cNvGrpSpPr>
            <a:grpSpLocks/>
          </p:cNvGrpSpPr>
          <p:nvPr/>
        </p:nvGrpSpPr>
        <p:grpSpPr bwMode="auto">
          <a:xfrm>
            <a:off x="1219200" y="1228725"/>
            <a:ext cx="6629400" cy="600075"/>
            <a:chOff x="768" y="774"/>
            <a:chExt cx="4176" cy="378"/>
          </a:xfrm>
        </p:grpSpPr>
        <p:grpSp>
          <p:nvGrpSpPr>
            <p:cNvPr id="32822" name="Group 88">
              <a:extLst>
                <a:ext uri="{FF2B5EF4-FFF2-40B4-BE49-F238E27FC236}">
                  <a16:creationId xmlns:a16="http://schemas.microsoft.com/office/drawing/2014/main" id="{97E39A92-05F4-C94C-8127-6A01B96F378B}"/>
                </a:ext>
              </a:extLst>
            </p:cNvPr>
            <p:cNvGrpSpPr>
              <a:grpSpLocks/>
            </p:cNvGrpSpPr>
            <p:nvPr/>
          </p:nvGrpSpPr>
          <p:grpSpPr bwMode="auto">
            <a:xfrm>
              <a:off x="768" y="816"/>
              <a:ext cx="4176" cy="336"/>
              <a:chOff x="768" y="816"/>
              <a:chExt cx="4176" cy="480"/>
            </a:xfrm>
          </p:grpSpPr>
          <p:sp>
            <p:nvSpPr>
              <p:cNvPr id="32825" name="Line 84">
                <a:extLst>
                  <a:ext uri="{FF2B5EF4-FFF2-40B4-BE49-F238E27FC236}">
                    <a16:creationId xmlns:a16="http://schemas.microsoft.com/office/drawing/2014/main" id="{2A7A8699-A5B1-DA45-A112-533EA973FCC1}"/>
                  </a:ext>
                </a:extLst>
              </p:cNvPr>
              <p:cNvSpPr>
                <a:spLocks noChangeShapeType="1"/>
              </p:cNvSpPr>
              <p:nvPr/>
            </p:nvSpPr>
            <p:spPr bwMode="auto">
              <a:xfrm>
                <a:off x="768" y="816"/>
                <a:ext cx="0" cy="48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26" name="Line 85">
                <a:extLst>
                  <a:ext uri="{FF2B5EF4-FFF2-40B4-BE49-F238E27FC236}">
                    <a16:creationId xmlns:a16="http://schemas.microsoft.com/office/drawing/2014/main" id="{BB0CC15C-5D99-F244-8EA8-4FD663DEDF7D}"/>
                  </a:ext>
                </a:extLst>
              </p:cNvPr>
              <p:cNvSpPr>
                <a:spLocks noChangeShapeType="1"/>
              </p:cNvSpPr>
              <p:nvPr/>
            </p:nvSpPr>
            <p:spPr bwMode="auto">
              <a:xfrm>
                <a:off x="4944" y="816"/>
                <a:ext cx="0" cy="48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sp>
          <p:nvSpPr>
            <p:cNvPr id="32823" name="Line 86">
              <a:extLst>
                <a:ext uri="{FF2B5EF4-FFF2-40B4-BE49-F238E27FC236}">
                  <a16:creationId xmlns:a16="http://schemas.microsoft.com/office/drawing/2014/main" id="{F645F603-EB11-E54A-BC2F-0A5365FC43FB}"/>
                </a:ext>
              </a:extLst>
            </p:cNvPr>
            <p:cNvSpPr>
              <a:spLocks noChangeShapeType="1"/>
            </p:cNvSpPr>
            <p:nvPr/>
          </p:nvSpPr>
          <p:spPr bwMode="auto">
            <a:xfrm>
              <a:off x="768" y="960"/>
              <a:ext cx="4176"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24" name="Text Box 87">
              <a:extLst>
                <a:ext uri="{FF2B5EF4-FFF2-40B4-BE49-F238E27FC236}">
                  <a16:creationId xmlns:a16="http://schemas.microsoft.com/office/drawing/2014/main" id="{C74FEF3F-21F5-0B4C-A019-12260A0AE201}"/>
                </a:ext>
              </a:extLst>
            </p:cNvPr>
            <p:cNvSpPr txBox="1">
              <a:spLocks noChangeArrowheads="1"/>
            </p:cNvSpPr>
            <p:nvPr/>
          </p:nvSpPr>
          <p:spPr bwMode="auto">
            <a:xfrm>
              <a:off x="768" y="774"/>
              <a:ext cx="4176"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End-to-end MPLS VPN Services</a:t>
              </a:r>
            </a:p>
          </p:txBody>
        </p:sp>
      </p:grpSp>
      <p:sp>
        <p:nvSpPr>
          <p:cNvPr id="1423449" name="AutoShape 89">
            <a:extLst>
              <a:ext uri="{FF2B5EF4-FFF2-40B4-BE49-F238E27FC236}">
                <a16:creationId xmlns:a16="http://schemas.microsoft.com/office/drawing/2014/main" id="{19E3C5C7-6B59-0F4D-959B-3F97E2810BEF}"/>
              </a:ext>
            </a:extLst>
          </p:cNvPr>
          <p:cNvSpPr>
            <a:spLocks noChangeArrowheads="1"/>
          </p:cNvSpPr>
          <p:nvPr/>
        </p:nvSpPr>
        <p:spPr bwMode="auto">
          <a:xfrm>
            <a:off x="2438400" y="19812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End-to-end MPLS-enabled </a:t>
            </a:r>
            <a:br>
              <a:rPr lang="en-US" b="1">
                <a:solidFill>
                  <a:schemeClr val="bg1"/>
                </a:solidFill>
                <a:latin typeface="+mn-lt"/>
                <a:ea typeface="+mn-ea"/>
              </a:rPr>
            </a:br>
            <a:r>
              <a:rPr lang="en-US" b="1">
                <a:solidFill>
                  <a:schemeClr val="bg1"/>
                </a:solidFill>
                <a:latin typeface="+mn-lt"/>
                <a:ea typeface="+mn-ea"/>
              </a:rPr>
              <a:t>Services</a:t>
            </a:r>
          </a:p>
        </p:txBody>
      </p:sp>
      <p:grpSp>
        <p:nvGrpSpPr>
          <p:cNvPr id="16" name="Group 92">
            <a:extLst>
              <a:ext uri="{FF2B5EF4-FFF2-40B4-BE49-F238E27FC236}">
                <a16:creationId xmlns:a16="http://schemas.microsoft.com/office/drawing/2014/main" id="{4BB3A029-BEC0-B245-B066-12FA44AA2E3B}"/>
              </a:ext>
            </a:extLst>
          </p:cNvPr>
          <p:cNvGrpSpPr>
            <a:grpSpLocks/>
          </p:cNvGrpSpPr>
          <p:nvPr/>
        </p:nvGrpSpPr>
        <p:grpSpPr bwMode="auto">
          <a:xfrm>
            <a:off x="685800" y="3124200"/>
            <a:ext cx="7848600" cy="685800"/>
            <a:chOff x="432" y="1056"/>
            <a:chExt cx="4944" cy="480"/>
          </a:xfrm>
        </p:grpSpPr>
        <p:sp>
          <p:nvSpPr>
            <p:cNvPr id="1423450" name="AutoShape 90">
              <a:extLst>
                <a:ext uri="{FF2B5EF4-FFF2-40B4-BE49-F238E27FC236}">
                  <a16:creationId xmlns:a16="http://schemas.microsoft.com/office/drawing/2014/main" id="{F881649F-FB9E-E341-A23A-B16C43D02D79}"/>
                </a:ext>
              </a:extLst>
            </p:cNvPr>
            <p:cNvSpPr>
              <a:spLocks noChangeArrowheads="1"/>
            </p:cNvSpPr>
            <p:nvPr/>
          </p:nvSpPr>
          <p:spPr bwMode="auto">
            <a:xfrm>
              <a:off x="432" y="1056"/>
              <a:ext cx="2448" cy="48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423451" name="AutoShape 91">
              <a:extLst>
                <a:ext uri="{FF2B5EF4-FFF2-40B4-BE49-F238E27FC236}">
                  <a16:creationId xmlns:a16="http://schemas.microsoft.com/office/drawing/2014/main" id="{C6AFADE0-B360-F54E-84F6-8101146BF579}"/>
                </a:ext>
              </a:extLst>
            </p:cNvPr>
            <p:cNvSpPr>
              <a:spLocks noChangeArrowheads="1"/>
            </p:cNvSpPr>
            <p:nvPr/>
          </p:nvSpPr>
          <p:spPr bwMode="auto">
            <a:xfrm>
              <a:off x="2928" y="1056"/>
              <a:ext cx="2448" cy="48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grpSp>
      <p:sp>
        <p:nvSpPr>
          <p:cNvPr id="32806" name="Rectangle 95">
            <a:extLst>
              <a:ext uri="{FF2B5EF4-FFF2-40B4-BE49-F238E27FC236}">
                <a16:creationId xmlns:a16="http://schemas.microsoft.com/office/drawing/2014/main" id="{9713CADF-67D6-6E4A-AFFA-1E6DADCCC240}"/>
              </a:ext>
            </a:extLst>
          </p:cNvPr>
          <p:cNvSpPr>
            <a:spLocks noChangeArrowheads="1"/>
          </p:cNvSpPr>
          <p:nvPr/>
        </p:nvSpPr>
        <p:spPr bwMode="auto">
          <a:xfrm>
            <a:off x="381000" y="1143000"/>
            <a:ext cx="8305800" cy="5334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7" name="Rectangle 96">
            <a:extLst>
              <a:ext uri="{FF2B5EF4-FFF2-40B4-BE49-F238E27FC236}">
                <a16:creationId xmlns:a16="http://schemas.microsoft.com/office/drawing/2014/main" id="{216B863E-9A8C-3C48-AB71-44A5186EAC21}"/>
              </a:ext>
            </a:extLst>
          </p:cNvPr>
          <p:cNvSpPr>
            <a:spLocks noChangeArrowheads="1"/>
          </p:cNvSpPr>
          <p:nvPr/>
        </p:nvSpPr>
        <p:spPr bwMode="auto">
          <a:xfrm>
            <a:off x="533400" y="1295400"/>
            <a:ext cx="8001000" cy="12192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8" name="Rectangle 97">
            <a:extLst>
              <a:ext uri="{FF2B5EF4-FFF2-40B4-BE49-F238E27FC236}">
                <a16:creationId xmlns:a16="http://schemas.microsoft.com/office/drawing/2014/main" id="{6A179FAF-B3CE-8441-8971-F8B33AB14A86}"/>
              </a:ext>
            </a:extLst>
          </p:cNvPr>
          <p:cNvSpPr>
            <a:spLocks noChangeArrowheads="1"/>
          </p:cNvSpPr>
          <p:nvPr/>
        </p:nvSpPr>
        <p:spPr bwMode="auto">
          <a:xfrm>
            <a:off x="533400" y="2667000"/>
            <a:ext cx="8001000" cy="11430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9" name="Rectangle 98">
            <a:extLst>
              <a:ext uri="{FF2B5EF4-FFF2-40B4-BE49-F238E27FC236}">
                <a16:creationId xmlns:a16="http://schemas.microsoft.com/office/drawing/2014/main" id="{634569B8-B2BC-5B41-914A-1D1FF7743967}"/>
              </a:ext>
            </a:extLst>
          </p:cNvPr>
          <p:cNvSpPr>
            <a:spLocks noChangeArrowheads="1"/>
          </p:cNvSpPr>
          <p:nvPr/>
        </p:nvSpPr>
        <p:spPr bwMode="auto">
          <a:xfrm>
            <a:off x="533400" y="3962400"/>
            <a:ext cx="8001000" cy="12954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423459" name="AutoShape 99">
            <a:extLst>
              <a:ext uri="{FF2B5EF4-FFF2-40B4-BE49-F238E27FC236}">
                <a16:creationId xmlns:a16="http://schemas.microsoft.com/office/drawing/2014/main" id="{0AF19EFE-7C2D-7C47-963C-74D300901AC0}"/>
              </a:ext>
            </a:extLst>
          </p:cNvPr>
          <p:cNvSpPr>
            <a:spLocks noChangeArrowheads="1"/>
          </p:cNvSpPr>
          <p:nvPr/>
        </p:nvSpPr>
        <p:spPr bwMode="auto">
          <a:xfrm>
            <a:off x="609600" y="54102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423460" name="AutoShape 100">
            <a:extLst>
              <a:ext uri="{FF2B5EF4-FFF2-40B4-BE49-F238E27FC236}">
                <a16:creationId xmlns:a16="http://schemas.microsoft.com/office/drawing/2014/main" id="{5F52E6B3-779C-FD40-976D-42B6EE97564D}"/>
              </a:ext>
            </a:extLst>
          </p:cNvPr>
          <p:cNvSpPr>
            <a:spLocks noChangeArrowheads="1"/>
          </p:cNvSpPr>
          <p:nvPr/>
        </p:nvSpPr>
        <p:spPr bwMode="auto">
          <a:xfrm>
            <a:off x="609600" y="42672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61" name="AutoShape 101">
            <a:extLst>
              <a:ext uri="{FF2B5EF4-FFF2-40B4-BE49-F238E27FC236}">
                <a16:creationId xmlns:a16="http://schemas.microsoft.com/office/drawing/2014/main" id="{556FE9AA-7324-7C48-B1CD-4C7D8A95D615}"/>
              </a:ext>
            </a:extLst>
          </p:cNvPr>
          <p:cNvSpPr>
            <a:spLocks noChangeArrowheads="1"/>
          </p:cNvSpPr>
          <p:nvPr/>
        </p:nvSpPr>
        <p:spPr bwMode="auto">
          <a:xfrm>
            <a:off x="609600" y="16002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423462" name="AutoShape 102">
            <a:extLst>
              <a:ext uri="{FF2B5EF4-FFF2-40B4-BE49-F238E27FC236}">
                <a16:creationId xmlns:a16="http://schemas.microsoft.com/office/drawing/2014/main" id="{E558CFDB-7FFA-2642-B27E-8B9F8C728FB3}"/>
              </a:ext>
            </a:extLst>
          </p:cNvPr>
          <p:cNvSpPr>
            <a:spLocks noChangeArrowheads="1"/>
          </p:cNvSpPr>
          <p:nvPr/>
        </p:nvSpPr>
        <p:spPr bwMode="auto">
          <a:xfrm>
            <a:off x="4572000" y="16002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423463" name="AutoShape 103">
            <a:extLst>
              <a:ext uri="{FF2B5EF4-FFF2-40B4-BE49-F238E27FC236}">
                <a16:creationId xmlns:a16="http://schemas.microsoft.com/office/drawing/2014/main" id="{DB36E9C6-E1FD-4349-9EED-AAD7C5EA6117}"/>
              </a:ext>
            </a:extLst>
          </p:cNvPr>
          <p:cNvSpPr>
            <a:spLocks noChangeArrowheads="1"/>
          </p:cNvSpPr>
          <p:nvPr/>
        </p:nvSpPr>
        <p:spPr bwMode="auto">
          <a:xfrm>
            <a:off x="609600" y="2971800"/>
            <a:ext cx="25908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423464" name="AutoShape 104">
            <a:extLst>
              <a:ext uri="{FF2B5EF4-FFF2-40B4-BE49-F238E27FC236}">
                <a16:creationId xmlns:a16="http://schemas.microsoft.com/office/drawing/2014/main" id="{C9FE30B1-E676-E140-9FCD-49742AE8E7CE}"/>
              </a:ext>
            </a:extLst>
          </p:cNvPr>
          <p:cNvSpPr>
            <a:spLocks noChangeArrowheads="1"/>
          </p:cNvSpPr>
          <p:nvPr/>
        </p:nvSpPr>
        <p:spPr bwMode="auto">
          <a:xfrm>
            <a:off x="5715000" y="2971800"/>
            <a:ext cx="27432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dirty="0">
                <a:solidFill>
                  <a:schemeClr val="bg1"/>
                </a:solidFill>
                <a:latin typeface="+mn-lt"/>
                <a:ea typeface="+mn-ea"/>
              </a:rPr>
              <a:t>MPLS OAM/MIBs</a:t>
            </a:r>
          </a:p>
        </p:txBody>
      </p:sp>
      <p:sp>
        <p:nvSpPr>
          <p:cNvPr id="1423465" name="AutoShape 105">
            <a:extLst>
              <a:ext uri="{FF2B5EF4-FFF2-40B4-BE49-F238E27FC236}">
                <a16:creationId xmlns:a16="http://schemas.microsoft.com/office/drawing/2014/main" id="{5466B756-DA8A-574C-9CC2-495AFD292F82}"/>
              </a:ext>
            </a:extLst>
          </p:cNvPr>
          <p:cNvSpPr>
            <a:spLocks noChangeArrowheads="1"/>
          </p:cNvSpPr>
          <p:nvPr/>
        </p:nvSpPr>
        <p:spPr bwMode="auto">
          <a:xfrm>
            <a:off x="3352800" y="2971800"/>
            <a:ext cx="22098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32817" name="Text Box 106">
            <a:extLst>
              <a:ext uri="{FF2B5EF4-FFF2-40B4-BE49-F238E27FC236}">
                <a16:creationId xmlns:a16="http://schemas.microsoft.com/office/drawing/2014/main" id="{98B92696-0A54-8247-AAE6-C27EFA61078C}"/>
              </a:ext>
            </a:extLst>
          </p:cNvPr>
          <p:cNvSpPr txBox="1">
            <a:spLocks noChangeArrowheads="1"/>
          </p:cNvSpPr>
          <p:nvPr/>
        </p:nvSpPr>
        <p:spPr bwMode="auto">
          <a:xfrm>
            <a:off x="3581400" y="1295400"/>
            <a:ext cx="1878013"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End-to-end Services</a:t>
            </a:r>
          </a:p>
        </p:txBody>
      </p:sp>
      <p:sp>
        <p:nvSpPr>
          <p:cNvPr id="32818" name="Text Box 107">
            <a:extLst>
              <a:ext uri="{FF2B5EF4-FFF2-40B4-BE49-F238E27FC236}">
                <a16:creationId xmlns:a16="http://schemas.microsoft.com/office/drawing/2014/main" id="{F35085F5-18D0-8F47-BDF0-63700E8D7092}"/>
              </a:ext>
            </a:extLst>
          </p:cNvPr>
          <p:cNvSpPr txBox="1">
            <a:spLocks noChangeArrowheads="1"/>
          </p:cNvSpPr>
          <p:nvPr/>
        </p:nvSpPr>
        <p:spPr bwMode="auto">
          <a:xfrm>
            <a:off x="3430588" y="2667000"/>
            <a:ext cx="2187575"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MPLS Network Services</a:t>
            </a:r>
          </a:p>
        </p:txBody>
      </p:sp>
      <p:sp>
        <p:nvSpPr>
          <p:cNvPr id="32819" name="Text Box 108">
            <a:extLst>
              <a:ext uri="{FF2B5EF4-FFF2-40B4-BE49-F238E27FC236}">
                <a16:creationId xmlns:a16="http://schemas.microsoft.com/office/drawing/2014/main" id="{954BEEA0-A164-5A4F-B982-B8D235BDE747}"/>
              </a:ext>
            </a:extLst>
          </p:cNvPr>
          <p:cNvSpPr txBox="1">
            <a:spLocks noChangeArrowheads="1"/>
          </p:cNvSpPr>
          <p:nvPr/>
        </p:nvSpPr>
        <p:spPr bwMode="auto">
          <a:xfrm>
            <a:off x="3962400" y="3962400"/>
            <a:ext cx="1112838"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Core MPLS</a:t>
            </a:r>
          </a:p>
        </p:txBody>
      </p:sp>
      <p:sp>
        <p:nvSpPr>
          <p:cNvPr id="4" name="TextBox 3">
            <a:extLst>
              <a:ext uri="{FF2B5EF4-FFF2-40B4-BE49-F238E27FC236}">
                <a16:creationId xmlns:a16="http://schemas.microsoft.com/office/drawing/2014/main" id="{156E659A-835A-ED5D-603D-638EF9154C9B}"/>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8">
            <a:extLst>
              <a:ext uri="{FF2B5EF4-FFF2-40B4-BE49-F238E27FC236}">
                <a16:creationId xmlns:a16="http://schemas.microsoft.com/office/drawing/2014/main" id="{3C20BE1E-05C8-8947-8D24-3B68215A3F30}"/>
              </a:ext>
            </a:extLst>
          </p:cNvPr>
          <p:cNvSpPr>
            <a:spLocks noGrp="1" noChangeArrowheads="1"/>
          </p:cNvSpPr>
          <p:nvPr>
            <p:ph type="title"/>
          </p:nvPr>
        </p:nvSpPr>
        <p:spPr/>
        <p:txBody>
          <a:bodyPr/>
          <a:lstStyle/>
          <a:p>
            <a:pPr eaLnBrk="1" hangingPunct="1"/>
            <a:r>
              <a:rPr lang="en-US" altLang="nb-NO"/>
              <a:t>Why Multi Protocol Label Switching?</a:t>
            </a:r>
          </a:p>
        </p:txBody>
      </p:sp>
      <p:sp>
        <p:nvSpPr>
          <p:cNvPr id="36867" name="Rectangle 9">
            <a:extLst>
              <a:ext uri="{FF2B5EF4-FFF2-40B4-BE49-F238E27FC236}">
                <a16:creationId xmlns:a16="http://schemas.microsoft.com/office/drawing/2014/main" id="{399BB337-1226-7743-90AC-CB36096462C6}"/>
              </a:ext>
            </a:extLst>
          </p:cNvPr>
          <p:cNvSpPr>
            <a:spLocks noGrp="1" noChangeArrowheads="1"/>
          </p:cNvSpPr>
          <p:nvPr>
            <p:ph type="body" idx="1"/>
          </p:nvPr>
        </p:nvSpPr>
        <p:spPr/>
        <p:txBody>
          <a:bodyPr/>
          <a:lstStyle/>
          <a:p>
            <a:pPr eaLnBrk="1" hangingPunct="1">
              <a:lnSpc>
                <a:spcPct val="85000"/>
              </a:lnSpc>
            </a:pPr>
            <a:r>
              <a:rPr lang="en-US" altLang="nb-NO" dirty="0"/>
              <a:t>SP/Carrier perspective</a:t>
            </a:r>
          </a:p>
          <a:p>
            <a:pPr lvl="1" indent="0" eaLnBrk="1" hangingPunct="1">
              <a:lnSpc>
                <a:spcPct val="85000"/>
              </a:lnSpc>
            </a:pPr>
            <a:r>
              <a:rPr lang="en-US" altLang="nb-NO" dirty="0">
                <a:ea typeface="ＭＳ Ｐゴシック" panose="020B0600070205080204" pitchFamily="34" charset="-128"/>
              </a:rPr>
              <a:t>Reduce costs (CAPEX); consolidate networks</a:t>
            </a:r>
          </a:p>
          <a:p>
            <a:pPr lvl="1" indent="0" eaLnBrk="1" hangingPunct="1">
              <a:lnSpc>
                <a:spcPct val="85000"/>
              </a:lnSpc>
            </a:pPr>
            <a:r>
              <a:rPr lang="en-US" altLang="nb-NO" dirty="0">
                <a:ea typeface="ＭＳ Ｐゴシック" panose="020B0600070205080204" pitchFamily="34" charset="-128"/>
              </a:rPr>
              <a:t>Consolidated network for multiple Layer-2/3 services</a:t>
            </a:r>
          </a:p>
          <a:p>
            <a:pPr lvl="1" indent="0" eaLnBrk="1" hangingPunct="1">
              <a:lnSpc>
                <a:spcPct val="85000"/>
              </a:lnSpc>
            </a:pPr>
            <a:r>
              <a:rPr lang="en-US" altLang="nb-NO" dirty="0">
                <a:ea typeface="ＭＳ Ｐゴシック" panose="020B0600070205080204" pitchFamily="34" charset="-128"/>
              </a:rPr>
              <a:t>Support increasingly stringent SLAs</a:t>
            </a:r>
          </a:p>
          <a:p>
            <a:pPr lvl="1" indent="0" eaLnBrk="1" hangingPunct="1">
              <a:lnSpc>
                <a:spcPct val="85000"/>
              </a:lnSpc>
            </a:pPr>
            <a:r>
              <a:rPr lang="en-US" altLang="nb-NO" dirty="0">
                <a:ea typeface="ＭＳ Ｐゴシック" panose="020B0600070205080204" pitchFamily="34" charset="-128"/>
              </a:rPr>
              <a:t>Handle increasing scale/complexity of IP-based services</a:t>
            </a:r>
          </a:p>
          <a:p>
            <a:pPr eaLnBrk="1" hangingPunct="1">
              <a:lnSpc>
                <a:spcPct val="85000"/>
              </a:lnSpc>
            </a:pPr>
            <a:r>
              <a:rPr lang="en-US" altLang="nb-NO" dirty="0"/>
              <a:t>Enterprise/end-user perspective</a:t>
            </a:r>
          </a:p>
          <a:p>
            <a:pPr lvl="1" indent="0" eaLnBrk="1" hangingPunct="1">
              <a:lnSpc>
                <a:spcPct val="85000"/>
              </a:lnSpc>
            </a:pPr>
            <a:r>
              <a:rPr lang="en-US" altLang="nb-NO" dirty="0">
                <a:ea typeface="ＭＳ Ｐゴシック" panose="020B0600070205080204" pitchFamily="34" charset="-128"/>
              </a:rPr>
              <a:t>Campus/LAN</a:t>
            </a:r>
          </a:p>
          <a:p>
            <a:pPr lvl="1" indent="0" eaLnBrk="1" hangingPunct="1">
              <a:lnSpc>
                <a:spcPct val="85000"/>
              </a:lnSpc>
            </a:pPr>
            <a:r>
              <a:rPr lang="en-US" altLang="nb-NO" dirty="0">
                <a:ea typeface="ＭＳ Ｐゴシック" panose="020B0600070205080204" pitchFamily="34" charset="-128"/>
              </a:rPr>
              <a:t>	Need for network segmentation (users, applications, etc.)</a:t>
            </a:r>
          </a:p>
          <a:p>
            <a:pPr lvl="1" indent="0" eaLnBrk="1" hangingPunct="1">
              <a:lnSpc>
                <a:spcPct val="85000"/>
              </a:lnSpc>
            </a:pPr>
            <a:r>
              <a:rPr lang="en-US" altLang="nb-NO" dirty="0">
                <a:ea typeface="ＭＳ Ｐゴシック" panose="020B0600070205080204" pitchFamily="34" charset="-128"/>
              </a:rPr>
              <a:t>WAN connectivity (connecting enterprise networks)</a:t>
            </a:r>
          </a:p>
          <a:p>
            <a:pPr lvl="1" indent="0" eaLnBrk="1" hangingPunct="1">
              <a:lnSpc>
                <a:spcPct val="85000"/>
              </a:lnSpc>
            </a:pPr>
            <a:r>
              <a:rPr lang="en-US" altLang="nb-NO" dirty="0">
                <a:ea typeface="ＭＳ Ｐゴシック" panose="020B0600070205080204" pitchFamily="34" charset="-128"/>
              </a:rPr>
              <a:t>	Need for easier configuration of site-to-site WAN connectivity</a:t>
            </a:r>
          </a:p>
        </p:txBody>
      </p:sp>
      <p:sp>
        <p:nvSpPr>
          <p:cNvPr id="2" name="TextBox 1">
            <a:extLst>
              <a:ext uri="{FF2B5EF4-FFF2-40B4-BE49-F238E27FC236}">
                <a16:creationId xmlns:a16="http://schemas.microsoft.com/office/drawing/2014/main" id="{2506E408-5353-C66E-7A40-C90E0D9F8C67}"/>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a:extLst>
              <a:ext uri="{FF2B5EF4-FFF2-40B4-BE49-F238E27FC236}">
                <a16:creationId xmlns:a16="http://schemas.microsoft.com/office/drawing/2014/main" id="{5EA55300-541B-D047-899D-6DBE41A6511E}"/>
              </a:ext>
            </a:extLst>
          </p:cNvPr>
          <p:cNvSpPr>
            <a:spLocks noGrp="1" noChangeArrowheads="1"/>
          </p:cNvSpPr>
          <p:nvPr>
            <p:ph type="title"/>
          </p:nvPr>
        </p:nvSpPr>
        <p:spPr/>
        <p:txBody>
          <a:bodyPr/>
          <a:lstStyle/>
          <a:p>
            <a:pPr eaLnBrk="1" hangingPunct="1"/>
            <a:r>
              <a:rPr lang="en-US" altLang="nb-NO"/>
              <a:t>What Is MPLS Technology?</a:t>
            </a:r>
          </a:p>
        </p:txBody>
      </p:sp>
      <p:sp>
        <p:nvSpPr>
          <p:cNvPr id="38915" name="Rectangle 7">
            <a:extLst>
              <a:ext uri="{FF2B5EF4-FFF2-40B4-BE49-F238E27FC236}">
                <a16:creationId xmlns:a16="http://schemas.microsoft.com/office/drawing/2014/main" id="{9D29DAFB-3C40-A241-B6CC-52D636506D36}"/>
              </a:ext>
            </a:extLst>
          </p:cNvPr>
          <p:cNvSpPr>
            <a:spLocks noGrp="1" noChangeArrowheads="1"/>
          </p:cNvSpPr>
          <p:nvPr>
            <p:ph type="body" idx="1"/>
          </p:nvPr>
        </p:nvSpPr>
        <p:spPr/>
        <p:txBody>
          <a:bodyPr/>
          <a:lstStyle/>
          <a:p>
            <a:pPr eaLnBrk="1" hangingPunct="1">
              <a:lnSpc>
                <a:spcPct val="85000"/>
              </a:lnSpc>
            </a:pPr>
            <a:r>
              <a:rPr lang="en-US" altLang="nb-NO" sz="2200" dirty="0"/>
              <a:t>It’s all about labels …</a:t>
            </a:r>
          </a:p>
          <a:p>
            <a:pPr eaLnBrk="1" hangingPunct="1">
              <a:lnSpc>
                <a:spcPct val="85000"/>
              </a:lnSpc>
            </a:pPr>
            <a:r>
              <a:rPr lang="en-US" altLang="nb-NO" sz="2200" dirty="0"/>
              <a:t>Use the best of both worlds</a:t>
            </a:r>
          </a:p>
          <a:p>
            <a:pPr lvl="1" indent="0" eaLnBrk="1" hangingPunct="1">
              <a:lnSpc>
                <a:spcPct val="85000"/>
              </a:lnSpc>
            </a:pPr>
            <a:r>
              <a:rPr lang="en-US" altLang="nb-NO" sz="1900" dirty="0">
                <a:ea typeface="ＭＳ Ｐゴシック" panose="020B0600070205080204" pitchFamily="34" charset="-128"/>
              </a:rPr>
              <a:t>Layer-2 (ATM/FR): efficient forwarding and traffic engineering</a:t>
            </a:r>
          </a:p>
          <a:p>
            <a:pPr lvl="1" indent="0" eaLnBrk="1" hangingPunct="1">
              <a:lnSpc>
                <a:spcPct val="85000"/>
              </a:lnSpc>
            </a:pPr>
            <a:r>
              <a:rPr lang="en-US" altLang="nb-NO" sz="1900" dirty="0">
                <a:ea typeface="ＭＳ Ｐゴシック" panose="020B0600070205080204" pitchFamily="34" charset="-128"/>
              </a:rPr>
              <a:t>Layer-3 (IP): flexible and scalable</a:t>
            </a:r>
          </a:p>
          <a:p>
            <a:pPr eaLnBrk="1" hangingPunct="1">
              <a:lnSpc>
                <a:spcPct val="85000"/>
              </a:lnSpc>
            </a:pPr>
            <a:r>
              <a:rPr lang="en-US" altLang="nb-NO" sz="2200" dirty="0"/>
              <a:t>MPLS forwarding plane</a:t>
            </a:r>
          </a:p>
          <a:p>
            <a:pPr lvl="1" indent="0" eaLnBrk="1" hangingPunct="1">
              <a:lnSpc>
                <a:spcPct val="85000"/>
              </a:lnSpc>
            </a:pPr>
            <a:r>
              <a:rPr lang="en-US" altLang="nb-NO" sz="1900" dirty="0">
                <a:ea typeface="ＭＳ Ｐゴシック" panose="020B0600070205080204" pitchFamily="34" charset="-128"/>
              </a:rPr>
              <a:t>Use of labels for forwarding Layer-2/3 data traffic</a:t>
            </a:r>
          </a:p>
          <a:p>
            <a:pPr lvl="1" indent="0" eaLnBrk="1" hangingPunct="1">
              <a:lnSpc>
                <a:spcPct val="85000"/>
              </a:lnSpc>
            </a:pPr>
            <a:r>
              <a:rPr lang="en-US" altLang="nb-NO" sz="1900" dirty="0">
                <a:ea typeface="ＭＳ Ｐゴシック" panose="020B0600070205080204" pitchFamily="34" charset="-128"/>
              </a:rPr>
              <a:t>Labeled packets are being switched instead of routed</a:t>
            </a:r>
          </a:p>
          <a:p>
            <a:pPr lvl="1" indent="0" eaLnBrk="1" hangingPunct="1">
              <a:lnSpc>
                <a:spcPct val="85000"/>
              </a:lnSpc>
            </a:pPr>
            <a:r>
              <a:rPr lang="en-US" altLang="nb-NO" sz="1900" dirty="0">
                <a:ea typeface="ＭＳ Ｐゴシック" panose="020B0600070205080204" pitchFamily="34" charset="-128"/>
              </a:rPr>
              <a:t>	Leverage layer-2 forwarding efficiency</a:t>
            </a:r>
          </a:p>
          <a:p>
            <a:pPr eaLnBrk="1" hangingPunct="1">
              <a:lnSpc>
                <a:spcPct val="85000"/>
              </a:lnSpc>
            </a:pPr>
            <a:r>
              <a:rPr lang="en-US" altLang="nb-NO" sz="2200" dirty="0"/>
              <a:t>MPLS control/signaling plane</a:t>
            </a:r>
          </a:p>
          <a:p>
            <a:pPr lvl="1" indent="0" eaLnBrk="1" hangingPunct="1">
              <a:lnSpc>
                <a:spcPct val="85000"/>
              </a:lnSpc>
            </a:pPr>
            <a:r>
              <a:rPr lang="en-US" altLang="nb-NO" sz="1900" dirty="0">
                <a:ea typeface="ＭＳ Ｐゴシック" panose="020B0600070205080204" pitchFamily="34" charset="-128"/>
              </a:rPr>
              <a:t>Use of existing IP control protocols extensions + new protocols to exchange label information</a:t>
            </a:r>
          </a:p>
          <a:p>
            <a:pPr lvl="1" indent="0" eaLnBrk="1" hangingPunct="1">
              <a:lnSpc>
                <a:spcPct val="85000"/>
              </a:lnSpc>
            </a:pPr>
            <a:r>
              <a:rPr lang="en-US" altLang="nb-NO" sz="1900" dirty="0">
                <a:ea typeface="ＭＳ Ｐゴシック" panose="020B0600070205080204" pitchFamily="34" charset="-128"/>
              </a:rPr>
              <a:t>	Leverage layer-3 control protocol flexibility and scalability</a:t>
            </a:r>
          </a:p>
        </p:txBody>
      </p:sp>
      <p:sp>
        <p:nvSpPr>
          <p:cNvPr id="2" name="TextBox 1">
            <a:extLst>
              <a:ext uri="{FF2B5EF4-FFF2-40B4-BE49-F238E27FC236}">
                <a16:creationId xmlns:a16="http://schemas.microsoft.com/office/drawing/2014/main" id="{663EF710-EC3D-BD26-95F4-27DEDD1F11F1}"/>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96">
            <a:extLst>
              <a:ext uri="{FF2B5EF4-FFF2-40B4-BE49-F238E27FC236}">
                <a16:creationId xmlns:a16="http://schemas.microsoft.com/office/drawing/2014/main" id="{21CE136D-1B87-EE47-8EA9-C178433DA7FE}"/>
              </a:ext>
            </a:extLst>
          </p:cNvPr>
          <p:cNvSpPr>
            <a:spLocks noGrp="1" noChangeArrowheads="1"/>
          </p:cNvSpPr>
          <p:nvPr>
            <p:ph type="title"/>
          </p:nvPr>
        </p:nvSpPr>
        <p:spPr/>
        <p:txBody>
          <a:bodyPr/>
          <a:lstStyle/>
          <a:p>
            <a:pPr eaLnBrk="1" hangingPunct="1"/>
            <a:r>
              <a:rPr lang="en-US" altLang="nb-NO"/>
              <a:t>Evolution of MPLS</a:t>
            </a:r>
          </a:p>
        </p:txBody>
      </p:sp>
      <p:sp>
        <p:nvSpPr>
          <p:cNvPr id="40963" name="Rectangle 197">
            <a:extLst>
              <a:ext uri="{FF2B5EF4-FFF2-40B4-BE49-F238E27FC236}">
                <a16:creationId xmlns:a16="http://schemas.microsoft.com/office/drawing/2014/main" id="{1265ACA6-CDE8-F547-BED5-5B47E402F2F0}"/>
              </a:ext>
            </a:extLst>
          </p:cNvPr>
          <p:cNvSpPr>
            <a:spLocks noGrp="1" noChangeArrowheads="1"/>
          </p:cNvSpPr>
          <p:nvPr>
            <p:ph type="body" idx="1"/>
          </p:nvPr>
        </p:nvSpPr>
        <p:spPr>
          <a:xfrm>
            <a:off x="655638" y="1295400"/>
            <a:ext cx="7878762" cy="1676400"/>
          </a:xfrm>
        </p:spPr>
        <p:txBody>
          <a:bodyPr/>
          <a:lstStyle/>
          <a:p>
            <a:pPr eaLnBrk="1" hangingPunct="1"/>
            <a:r>
              <a:rPr lang="en-US" altLang="nb-NO"/>
              <a:t>Evolved from tag switching in 1996 to full IETF standard, covering over 130 RFCs</a:t>
            </a:r>
          </a:p>
          <a:p>
            <a:pPr eaLnBrk="1" hangingPunct="1"/>
            <a:r>
              <a:rPr lang="en-US" altLang="nb-NO"/>
              <a:t>Key application initially were Layer-3 VPNs, followed by Traffic Engineering (TE), and Layer-2 VPNs</a:t>
            </a:r>
          </a:p>
          <a:p>
            <a:pPr eaLnBrk="1" hangingPunct="1"/>
            <a:endParaRPr lang="en-US" altLang="nb-NO"/>
          </a:p>
        </p:txBody>
      </p:sp>
      <p:pic>
        <p:nvPicPr>
          <p:cNvPr id="40964" name="Picture 198">
            <a:extLst>
              <a:ext uri="{FF2B5EF4-FFF2-40B4-BE49-F238E27FC236}">
                <a16:creationId xmlns:a16="http://schemas.microsoft.com/office/drawing/2014/main" id="{86006823-8E0F-C043-9D26-90C77E88A7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09900"/>
            <a:ext cx="815340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BC3F93B-AAE1-84BE-BC1D-6372A731DCCB}"/>
              </a:ext>
            </a:extLst>
          </p:cNvPr>
          <p:cNvSpPr txBox="1"/>
          <p:nvPr/>
        </p:nvSpPr>
        <p:spPr>
          <a:xfrm>
            <a:off x="1524000"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746A31B9-B850-7E47-B92D-13014E28E481}"/>
              </a:ext>
            </a:extLst>
          </p:cNvPr>
          <p:cNvSpPr>
            <a:spLocks noGrp="1" noChangeArrowheads="1"/>
          </p:cNvSpPr>
          <p:nvPr>
            <p:ph type="title"/>
          </p:nvPr>
        </p:nvSpPr>
        <p:spPr/>
        <p:txBody>
          <a:bodyPr/>
          <a:lstStyle/>
          <a:p>
            <a:pPr eaLnBrk="1" hangingPunct="1"/>
            <a:r>
              <a:rPr lang="en-US" altLang="nb-NO" dirty="0"/>
              <a:t>Attractive MPLS Key Features …</a:t>
            </a:r>
          </a:p>
        </p:txBody>
      </p:sp>
      <p:sp>
        <p:nvSpPr>
          <p:cNvPr id="43011" name="Rectangle 3">
            <a:extLst>
              <a:ext uri="{FF2B5EF4-FFF2-40B4-BE49-F238E27FC236}">
                <a16:creationId xmlns:a16="http://schemas.microsoft.com/office/drawing/2014/main" id="{E3194C2C-1EAD-A14D-822B-7A530CDBE1F7}"/>
              </a:ext>
            </a:extLst>
          </p:cNvPr>
          <p:cNvSpPr>
            <a:spLocks noChangeArrowheads="1"/>
          </p:cNvSpPr>
          <p:nvPr/>
        </p:nvSpPr>
        <p:spPr bwMode="auto">
          <a:xfrm>
            <a:off x="3144838" y="6223000"/>
            <a:ext cx="2854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12" name="Rectangle 4">
            <a:extLst>
              <a:ext uri="{FF2B5EF4-FFF2-40B4-BE49-F238E27FC236}">
                <a16:creationId xmlns:a16="http://schemas.microsoft.com/office/drawing/2014/main" id="{9F714332-CD51-044D-966E-2D19594F5C64}"/>
              </a:ext>
            </a:extLst>
          </p:cNvPr>
          <p:cNvSpPr>
            <a:spLocks noChangeArrowheads="1"/>
          </p:cNvSpPr>
          <p:nvPr/>
        </p:nvSpPr>
        <p:spPr bwMode="auto">
          <a:xfrm>
            <a:off x="655638" y="457200"/>
            <a:ext cx="814546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550" tIns="41275" rIns="82550" bIns="41275"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endParaRPr lang="nb-NO" altLang="nb-NO" sz="3200" b="1">
              <a:solidFill>
                <a:schemeClr val="tx2"/>
              </a:solidFill>
            </a:endParaRPr>
          </a:p>
        </p:txBody>
      </p:sp>
      <p:sp>
        <p:nvSpPr>
          <p:cNvPr id="43013" name="Text Box 42">
            <a:extLst>
              <a:ext uri="{FF2B5EF4-FFF2-40B4-BE49-F238E27FC236}">
                <a16:creationId xmlns:a16="http://schemas.microsoft.com/office/drawing/2014/main" id="{DE9A9C74-C3FA-E14A-9FC3-46DB5242FE0C}"/>
              </a:ext>
            </a:extLst>
          </p:cNvPr>
          <p:cNvSpPr txBox="1">
            <a:spLocks noChangeArrowheads="1"/>
          </p:cNvSpPr>
          <p:nvPr/>
        </p:nvSpPr>
        <p:spPr bwMode="auto">
          <a:xfrm>
            <a:off x="457200" y="624840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4" name="Text Box 43">
            <a:extLst>
              <a:ext uri="{FF2B5EF4-FFF2-40B4-BE49-F238E27FC236}">
                <a16:creationId xmlns:a16="http://schemas.microsoft.com/office/drawing/2014/main" id="{DDC60D62-6A31-524F-81BE-DE8EFD326A00}"/>
              </a:ext>
            </a:extLst>
          </p:cNvPr>
          <p:cNvSpPr txBox="1">
            <a:spLocks noChangeArrowheads="1"/>
          </p:cNvSpPr>
          <p:nvPr/>
        </p:nvSpPr>
        <p:spPr bwMode="auto">
          <a:xfrm>
            <a:off x="457200" y="61023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5" name="Text Box 44">
            <a:extLst>
              <a:ext uri="{FF2B5EF4-FFF2-40B4-BE49-F238E27FC236}">
                <a16:creationId xmlns:a16="http://schemas.microsoft.com/office/drawing/2014/main" id="{16FE7575-B2C9-7641-877D-12427001D60C}"/>
              </a:ext>
            </a:extLst>
          </p:cNvPr>
          <p:cNvSpPr txBox="1">
            <a:spLocks noChangeArrowheads="1"/>
          </p:cNvSpPr>
          <p:nvPr/>
        </p:nvSpPr>
        <p:spPr bwMode="auto">
          <a:xfrm>
            <a:off x="457200" y="58737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6" name="Text Box 45">
            <a:extLst>
              <a:ext uri="{FF2B5EF4-FFF2-40B4-BE49-F238E27FC236}">
                <a16:creationId xmlns:a16="http://schemas.microsoft.com/office/drawing/2014/main" id="{AEC12671-6C64-2B47-80AB-6A93A4A988E4}"/>
              </a:ext>
            </a:extLst>
          </p:cNvPr>
          <p:cNvSpPr txBox="1">
            <a:spLocks noChangeArrowheads="1"/>
          </p:cNvSpPr>
          <p:nvPr/>
        </p:nvSpPr>
        <p:spPr bwMode="auto">
          <a:xfrm>
            <a:off x="457200" y="56451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solidFill>
                <a:schemeClr val="bg1"/>
              </a:solidFill>
            </a:endParaRPr>
          </a:p>
        </p:txBody>
      </p:sp>
      <p:sp>
        <p:nvSpPr>
          <p:cNvPr id="43017" name="Text Box 46">
            <a:extLst>
              <a:ext uri="{FF2B5EF4-FFF2-40B4-BE49-F238E27FC236}">
                <a16:creationId xmlns:a16="http://schemas.microsoft.com/office/drawing/2014/main" id="{283DD3A9-E48C-C24C-8078-FE2BCAC9EFFD}"/>
              </a:ext>
            </a:extLst>
          </p:cNvPr>
          <p:cNvSpPr txBox="1">
            <a:spLocks noChangeArrowheads="1"/>
          </p:cNvSpPr>
          <p:nvPr/>
        </p:nvSpPr>
        <p:spPr bwMode="auto">
          <a:xfrm>
            <a:off x="457200" y="54165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solidFill>
                <a:schemeClr val="bg1"/>
              </a:solidFill>
            </a:endParaRPr>
          </a:p>
        </p:txBody>
      </p:sp>
      <p:sp>
        <p:nvSpPr>
          <p:cNvPr id="43018" name="Rectangle 41">
            <a:extLst>
              <a:ext uri="{FF2B5EF4-FFF2-40B4-BE49-F238E27FC236}">
                <a16:creationId xmlns:a16="http://schemas.microsoft.com/office/drawing/2014/main" id="{A91B701C-3AC1-CF47-8D9D-AF1FE82123B9}"/>
              </a:ext>
            </a:extLst>
          </p:cNvPr>
          <p:cNvSpPr>
            <a:spLocks noChangeArrowheads="1"/>
          </p:cNvSpPr>
          <p:nvPr/>
        </p:nvSpPr>
        <p:spPr bwMode="auto">
          <a:xfrm>
            <a:off x="685800" y="1758950"/>
            <a:ext cx="1905000" cy="2971800"/>
          </a:xfrm>
          <a:prstGeom prst="rect">
            <a:avLst/>
          </a:prstGeom>
          <a:solidFill>
            <a:srgbClr val="47B0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19" name="Rectangle 13">
            <a:extLst>
              <a:ext uri="{FF2B5EF4-FFF2-40B4-BE49-F238E27FC236}">
                <a16:creationId xmlns:a16="http://schemas.microsoft.com/office/drawing/2014/main" id="{2D426273-5133-D44F-AA8E-13551D0B540A}"/>
              </a:ext>
            </a:extLst>
          </p:cNvPr>
          <p:cNvSpPr>
            <a:spLocks noChangeArrowheads="1"/>
          </p:cNvSpPr>
          <p:nvPr/>
        </p:nvSpPr>
        <p:spPr bwMode="auto">
          <a:xfrm>
            <a:off x="6553200" y="1758950"/>
            <a:ext cx="1981200" cy="297180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20" name="Rectangle 19">
            <a:extLst>
              <a:ext uri="{FF2B5EF4-FFF2-40B4-BE49-F238E27FC236}">
                <a16:creationId xmlns:a16="http://schemas.microsoft.com/office/drawing/2014/main" id="{18D3AB34-29BD-D842-B649-5AD7B3027059}"/>
              </a:ext>
            </a:extLst>
          </p:cNvPr>
          <p:cNvSpPr>
            <a:spLocks noChangeArrowheads="1"/>
          </p:cNvSpPr>
          <p:nvPr/>
        </p:nvSpPr>
        <p:spPr bwMode="auto">
          <a:xfrm>
            <a:off x="2590800" y="1758950"/>
            <a:ext cx="1981200" cy="2971800"/>
          </a:xfrm>
          <a:prstGeom prst="rect">
            <a:avLst/>
          </a:prstGeom>
          <a:solidFill>
            <a:srgbClr val="5AA6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21" name="Rectangle 22">
            <a:extLst>
              <a:ext uri="{FF2B5EF4-FFF2-40B4-BE49-F238E27FC236}">
                <a16:creationId xmlns:a16="http://schemas.microsoft.com/office/drawing/2014/main" id="{0DC26752-DA9B-824B-8009-560478EB4327}"/>
              </a:ext>
            </a:extLst>
          </p:cNvPr>
          <p:cNvSpPr>
            <a:spLocks noChangeArrowheads="1"/>
          </p:cNvSpPr>
          <p:nvPr/>
        </p:nvSpPr>
        <p:spPr bwMode="auto">
          <a:xfrm>
            <a:off x="4572000" y="1758950"/>
            <a:ext cx="1981200" cy="2971800"/>
          </a:xfrm>
          <a:prstGeom prst="rect">
            <a:avLst/>
          </a:prstGeom>
          <a:solidFill>
            <a:srgbClr val="83A2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926734" name="Rectangle 14">
            <a:extLst>
              <a:ext uri="{FF2B5EF4-FFF2-40B4-BE49-F238E27FC236}">
                <a16:creationId xmlns:a16="http://schemas.microsoft.com/office/drawing/2014/main" id="{6198A1A2-E54C-A943-A3F0-A79CCEB5BC4E}"/>
              </a:ext>
            </a:extLst>
          </p:cNvPr>
          <p:cNvSpPr>
            <a:spLocks noChangeArrowheads="1"/>
          </p:cNvSpPr>
          <p:nvPr/>
        </p:nvSpPr>
        <p:spPr bwMode="auto">
          <a:xfrm>
            <a:off x="6553200" y="1295400"/>
            <a:ext cx="1981200" cy="466725"/>
          </a:xfrm>
          <a:prstGeom prst="rect">
            <a:avLst/>
          </a:prstGeom>
          <a:solidFill>
            <a:schemeClr val="accent4">
              <a:lumMod val="65000"/>
              <a:lumOff val="35000"/>
            </a:schemeClr>
          </a:solidFill>
          <a:ln w="9525" algn="ctr">
            <a:noFill/>
            <a:miter lim="800000"/>
            <a:headEnd/>
            <a:tailEnd/>
          </a:ln>
        </p:spPr>
        <p:txBody>
          <a:bodyPr lIns="82124" tIns="41061" rIns="82124" bIns="41061" anchor="ctr">
            <a:spAutoFit/>
          </a:bodyPr>
          <a:lstStyle/>
          <a:p>
            <a:pPr algn="ctr" defTabSz="814388" eaLnBrk="0" fontAlgn="auto" hangingPunct="0">
              <a:lnSpc>
                <a:spcPct val="90000"/>
              </a:lnSpc>
              <a:spcBef>
                <a:spcPts val="0"/>
              </a:spcBef>
              <a:spcAft>
                <a:spcPts val="0"/>
              </a:spcAft>
              <a:defRPr/>
            </a:pPr>
            <a:r>
              <a:rPr lang="en-US" sz="1400" b="1">
                <a:solidFill>
                  <a:schemeClr val="bg1"/>
                </a:solidFill>
                <a:latin typeface="+mn-lt"/>
                <a:ea typeface="+mn-ea"/>
              </a:rPr>
              <a:t>EWAN </a:t>
            </a:r>
          </a:p>
          <a:p>
            <a:pPr algn="ctr" defTabSz="814388" eaLnBrk="0" fontAlgn="auto" hangingPunct="0">
              <a:lnSpc>
                <a:spcPct val="90000"/>
              </a:lnSpc>
              <a:spcBef>
                <a:spcPts val="0"/>
              </a:spcBef>
              <a:spcAft>
                <a:spcPts val="0"/>
              </a:spcAft>
              <a:defRPr/>
            </a:pPr>
            <a:r>
              <a:rPr lang="en-US" sz="1400" b="1">
                <a:solidFill>
                  <a:schemeClr val="bg1"/>
                </a:solidFill>
                <a:latin typeface="+mn-lt"/>
                <a:ea typeface="+mn-ea"/>
              </a:rPr>
              <a:t>Edge</a:t>
            </a:r>
          </a:p>
        </p:txBody>
      </p:sp>
      <p:sp>
        <p:nvSpPr>
          <p:cNvPr id="43023" name="Rectangle 17">
            <a:extLst>
              <a:ext uri="{FF2B5EF4-FFF2-40B4-BE49-F238E27FC236}">
                <a16:creationId xmlns:a16="http://schemas.microsoft.com/office/drawing/2014/main" id="{D9833E23-D018-2648-AEB0-1F6A75995D83}"/>
              </a:ext>
            </a:extLst>
          </p:cNvPr>
          <p:cNvSpPr>
            <a:spLocks noChangeArrowheads="1"/>
          </p:cNvSpPr>
          <p:nvPr/>
        </p:nvSpPr>
        <p:spPr bwMode="auto">
          <a:xfrm>
            <a:off x="685800" y="1296988"/>
            <a:ext cx="1905000" cy="466725"/>
          </a:xfrm>
          <a:prstGeom prst="rect">
            <a:avLst/>
          </a:prstGeom>
          <a:solidFill>
            <a:srgbClr val="015F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Service </a:t>
            </a:r>
          </a:p>
          <a:p>
            <a:pPr algn="ctr">
              <a:lnSpc>
                <a:spcPct val="90000"/>
              </a:lnSpc>
            </a:pPr>
            <a:r>
              <a:rPr lang="en-US" altLang="nb-NO" sz="1400" b="1">
                <a:solidFill>
                  <a:schemeClr val="bg1"/>
                </a:solidFill>
              </a:rPr>
              <a:t>Providers</a:t>
            </a:r>
          </a:p>
        </p:txBody>
      </p:sp>
      <p:sp>
        <p:nvSpPr>
          <p:cNvPr id="43024" name="Rectangle 20">
            <a:extLst>
              <a:ext uri="{FF2B5EF4-FFF2-40B4-BE49-F238E27FC236}">
                <a16:creationId xmlns:a16="http://schemas.microsoft.com/office/drawing/2014/main" id="{F3C3C40D-DCC0-AB45-987B-F52CB2E80BD8}"/>
              </a:ext>
            </a:extLst>
          </p:cNvPr>
          <p:cNvSpPr>
            <a:spLocks noChangeArrowheads="1"/>
          </p:cNvSpPr>
          <p:nvPr/>
        </p:nvSpPr>
        <p:spPr bwMode="auto">
          <a:xfrm>
            <a:off x="2590800" y="1296988"/>
            <a:ext cx="1981200" cy="466725"/>
          </a:xfrm>
          <a:prstGeom prst="rect">
            <a:avLst/>
          </a:prstGeom>
          <a:solidFill>
            <a:srgbClr val="40806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Enterprise Data </a:t>
            </a:r>
          </a:p>
          <a:p>
            <a:pPr algn="ctr">
              <a:lnSpc>
                <a:spcPct val="90000"/>
              </a:lnSpc>
            </a:pPr>
            <a:r>
              <a:rPr lang="en-US" altLang="nb-NO" sz="1400" b="1">
                <a:solidFill>
                  <a:schemeClr val="bg1"/>
                </a:solidFill>
              </a:rPr>
              <a:t>Center</a:t>
            </a:r>
          </a:p>
        </p:txBody>
      </p:sp>
      <p:sp>
        <p:nvSpPr>
          <p:cNvPr id="43025" name="Rectangle 23">
            <a:extLst>
              <a:ext uri="{FF2B5EF4-FFF2-40B4-BE49-F238E27FC236}">
                <a16:creationId xmlns:a16="http://schemas.microsoft.com/office/drawing/2014/main" id="{664E1C3E-E80B-3249-9183-9BF509939407}"/>
              </a:ext>
            </a:extLst>
          </p:cNvPr>
          <p:cNvSpPr>
            <a:spLocks noChangeArrowheads="1"/>
          </p:cNvSpPr>
          <p:nvPr/>
        </p:nvSpPr>
        <p:spPr bwMode="auto">
          <a:xfrm>
            <a:off x="4572000" y="1298575"/>
            <a:ext cx="1981200" cy="466725"/>
          </a:xfrm>
          <a:prstGeom prst="rect">
            <a:avLst/>
          </a:prstGeom>
          <a:solidFill>
            <a:srgbClr val="3E67A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Data center interconnects</a:t>
            </a:r>
          </a:p>
        </p:txBody>
      </p:sp>
      <p:sp>
        <p:nvSpPr>
          <p:cNvPr id="43026" name="Text Box 27">
            <a:extLst>
              <a:ext uri="{FF2B5EF4-FFF2-40B4-BE49-F238E27FC236}">
                <a16:creationId xmlns:a16="http://schemas.microsoft.com/office/drawing/2014/main" id="{056554F5-740C-BA47-B38D-4311A070CC76}"/>
              </a:ext>
            </a:extLst>
          </p:cNvPr>
          <p:cNvSpPr txBox="1">
            <a:spLocks noChangeArrowheads="1"/>
          </p:cNvSpPr>
          <p:nvPr/>
        </p:nvSpPr>
        <p:spPr bwMode="auto">
          <a:xfrm>
            <a:off x="685800" y="1758950"/>
            <a:ext cx="1905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L2/L3VPN’s</a:t>
            </a:r>
          </a:p>
          <a:p>
            <a:pPr algn="ctr">
              <a:lnSpc>
                <a:spcPct val="90000"/>
              </a:lnSpc>
              <a:spcBef>
                <a:spcPct val="50000"/>
              </a:spcBef>
            </a:pPr>
            <a:r>
              <a:rPr lang="en-US" altLang="nb-NO" sz="1300" b="1"/>
              <a:t>TE/FRR</a:t>
            </a:r>
          </a:p>
          <a:p>
            <a:pPr algn="ctr">
              <a:lnSpc>
                <a:spcPct val="90000"/>
              </a:lnSpc>
              <a:spcBef>
                <a:spcPct val="50000"/>
              </a:spcBef>
            </a:pPr>
            <a:r>
              <a:rPr lang="en-US" altLang="nb-NO" sz="1300" b="1"/>
              <a:t>QoS</a:t>
            </a:r>
          </a:p>
          <a:p>
            <a:pPr algn="ctr">
              <a:lnSpc>
                <a:spcPct val="90000"/>
              </a:lnSpc>
              <a:spcBef>
                <a:spcPct val="50000"/>
              </a:spcBef>
            </a:pPr>
            <a:r>
              <a:rPr lang="en-US" altLang="nb-NO" sz="1300" b="1"/>
              <a:t>High Availability</a:t>
            </a:r>
          </a:p>
        </p:txBody>
      </p:sp>
      <p:sp>
        <p:nvSpPr>
          <p:cNvPr id="43027" name="Text Box 30">
            <a:extLst>
              <a:ext uri="{FF2B5EF4-FFF2-40B4-BE49-F238E27FC236}">
                <a16:creationId xmlns:a16="http://schemas.microsoft.com/office/drawing/2014/main" id="{22F0813F-4169-0346-AE41-C16479D6E96B}"/>
              </a:ext>
            </a:extLst>
          </p:cNvPr>
          <p:cNvSpPr txBox="1">
            <a:spLocks noChangeArrowheads="1"/>
          </p:cNvSpPr>
          <p:nvPr/>
        </p:nvSpPr>
        <p:spPr bwMode="auto">
          <a:xfrm>
            <a:off x="45720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 / VRF’s</a:t>
            </a:r>
          </a:p>
          <a:p>
            <a:pPr algn="ctr">
              <a:lnSpc>
                <a:spcPct val="90000"/>
              </a:lnSpc>
              <a:spcBef>
                <a:spcPct val="50000"/>
              </a:spcBef>
            </a:pPr>
            <a:r>
              <a:rPr lang="en-US" altLang="nb-NO" sz="1300" b="1"/>
              <a:t>VRF-Aware Security</a:t>
            </a:r>
          </a:p>
          <a:p>
            <a:pPr algn="ctr">
              <a:lnSpc>
                <a:spcPct val="90000"/>
              </a:lnSpc>
              <a:spcBef>
                <a:spcPct val="50000"/>
              </a:spcBef>
            </a:pPr>
            <a:r>
              <a:rPr lang="en-US" altLang="nb-NO" sz="1300" b="1"/>
              <a:t>High Availability</a:t>
            </a:r>
          </a:p>
        </p:txBody>
      </p:sp>
      <p:sp>
        <p:nvSpPr>
          <p:cNvPr id="43028" name="Text Box 26">
            <a:extLst>
              <a:ext uri="{FF2B5EF4-FFF2-40B4-BE49-F238E27FC236}">
                <a16:creationId xmlns:a16="http://schemas.microsoft.com/office/drawing/2014/main" id="{7CACF458-12B4-5D43-9CE2-6A7500EEB7C5}"/>
              </a:ext>
            </a:extLst>
          </p:cNvPr>
          <p:cNvSpPr txBox="1">
            <a:spLocks noChangeArrowheads="1"/>
          </p:cNvSpPr>
          <p:nvPr/>
        </p:nvSpPr>
        <p:spPr bwMode="auto">
          <a:xfrm>
            <a:off x="685800" y="3206750"/>
            <a:ext cx="19050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Hosted Data centers</a:t>
            </a:r>
          </a:p>
          <a:p>
            <a:pPr algn="ctr">
              <a:lnSpc>
                <a:spcPct val="90000"/>
              </a:lnSpc>
              <a:spcBef>
                <a:spcPct val="50000"/>
              </a:spcBef>
            </a:pPr>
            <a:r>
              <a:rPr lang="en-US" altLang="nb-NO" sz="1300" b="1">
                <a:solidFill>
                  <a:schemeClr val="bg1"/>
                </a:solidFill>
              </a:rPr>
              <a:t>Data center interconnect</a:t>
            </a:r>
          </a:p>
          <a:p>
            <a:pPr algn="ctr">
              <a:lnSpc>
                <a:spcPct val="90000"/>
              </a:lnSpc>
              <a:spcBef>
                <a:spcPct val="50000"/>
              </a:spcBef>
            </a:pPr>
            <a:r>
              <a:rPr lang="en-US" altLang="nb-NO" sz="1300" b="1">
                <a:solidFill>
                  <a:schemeClr val="bg1"/>
                </a:solidFill>
              </a:rPr>
              <a:t>Segmentation for IT </a:t>
            </a:r>
          </a:p>
          <a:p>
            <a:pPr algn="ctr">
              <a:lnSpc>
                <a:spcPct val="90000"/>
              </a:lnSpc>
              <a:spcBef>
                <a:spcPct val="50000"/>
              </a:spcBef>
            </a:pPr>
            <a:r>
              <a:rPr lang="en-US" altLang="nb-NO" sz="1300" b="1">
                <a:solidFill>
                  <a:schemeClr val="bg1"/>
                </a:solidFill>
              </a:rPr>
              <a:t>Mergers, Acquisitions, spinoffs</a:t>
            </a:r>
          </a:p>
        </p:txBody>
      </p:sp>
      <p:sp>
        <p:nvSpPr>
          <p:cNvPr id="43029" name="Text Box 35">
            <a:extLst>
              <a:ext uri="{FF2B5EF4-FFF2-40B4-BE49-F238E27FC236}">
                <a16:creationId xmlns:a16="http://schemas.microsoft.com/office/drawing/2014/main" id="{22B8C41B-EFC1-4E48-8974-9812AE49D4B4}"/>
              </a:ext>
            </a:extLst>
          </p:cNvPr>
          <p:cNvSpPr txBox="1">
            <a:spLocks noChangeArrowheads="1"/>
          </p:cNvSpPr>
          <p:nvPr/>
        </p:nvSpPr>
        <p:spPr bwMode="auto">
          <a:xfrm rot="-5400000">
            <a:off x="-257175" y="3844925"/>
            <a:ext cx="15240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rgbClr val="EE6804"/>
                </a:solidFill>
              </a:rPr>
              <a:t>Applications</a:t>
            </a:r>
          </a:p>
        </p:txBody>
      </p:sp>
      <p:sp>
        <p:nvSpPr>
          <p:cNvPr id="43030" name="Text Box 36">
            <a:extLst>
              <a:ext uri="{FF2B5EF4-FFF2-40B4-BE49-F238E27FC236}">
                <a16:creationId xmlns:a16="http://schemas.microsoft.com/office/drawing/2014/main" id="{1CE1E119-3E0E-454A-8ACC-D59E34ABA5DC}"/>
              </a:ext>
            </a:extLst>
          </p:cNvPr>
          <p:cNvSpPr txBox="1">
            <a:spLocks noChangeArrowheads="1"/>
          </p:cNvSpPr>
          <p:nvPr/>
        </p:nvSpPr>
        <p:spPr bwMode="auto">
          <a:xfrm rot="-5400000">
            <a:off x="-207169" y="2347119"/>
            <a:ext cx="142398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rgbClr val="EE6804"/>
                </a:solidFill>
              </a:rPr>
              <a:t>Key Features</a:t>
            </a:r>
          </a:p>
        </p:txBody>
      </p:sp>
      <p:sp>
        <p:nvSpPr>
          <p:cNvPr id="43031" name="Text Box 28">
            <a:extLst>
              <a:ext uri="{FF2B5EF4-FFF2-40B4-BE49-F238E27FC236}">
                <a16:creationId xmlns:a16="http://schemas.microsoft.com/office/drawing/2014/main" id="{E972D564-03C9-0A45-9B1B-87A40310264D}"/>
              </a:ext>
            </a:extLst>
          </p:cNvPr>
          <p:cNvSpPr txBox="1">
            <a:spLocks noChangeArrowheads="1"/>
          </p:cNvSpPr>
          <p:nvPr/>
        </p:nvSpPr>
        <p:spPr bwMode="auto">
          <a:xfrm>
            <a:off x="2590800" y="3130550"/>
            <a:ext cx="1981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Departmental segmentation</a:t>
            </a:r>
          </a:p>
          <a:p>
            <a:pPr algn="ctr">
              <a:lnSpc>
                <a:spcPct val="90000"/>
              </a:lnSpc>
            </a:pPr>
            <a:r>
              <a:rPr lang="en-US" altLang="nb-NO" sz="1300" b="1">
                <a:solidFill>
                  <a:schemeClr val="bg1"/>
                </a:solidFill>
              </a:rPr>
              <a:t> Service multiplexing</a:t>
            </a:r>
          </a:p>
          <a:p>
            <a:pPr algn="ctr">
              <a:lnSpc>
                <a:spcPct val="90000"/>
              </a:lnSpc>
            </a:pPr>
            <a:r>
              <a:rPr lang="en-US" altLang="nb-NO" sz="1300" b="1">
                <a:solidFill>
                  <a:schemeClr val="bg1"/>
                </a:solidFill>
              </a:rPr>
              <a:t> Securit</a:t>
            </a:r>
            <a:r>
              <a:rPr lang="en-US" altLang="nb-NO" sz="1300">
                <a:solidFill>
                  <a:schemeClr val="bg1"/>
                </a:solidFill>
                <a:ea typeface="Times New Roman" panose="02020603050405020304" pitchFamily="18" charset="0"/>
              </a:rPr>
              <a:t>y</a:t>
            </a:r>
          </a:p>
          <a:p>
            <a:pPr algn="ctr">
              <a:lnSpc>
                <a:spcPct val="90000"/>
              </a:lnSpc>
            </a:pPr>
            <a:r>
              <a:rPr lang="en-US" altLang="nb-NO" sz="1300" b="1">
                <a:solidFill>
                  <a:schemeClr val="bg1"/>
                </a:solidFill>
              </a:rPr>
              <a:t>Mergers, Acquisitions, spinoffs</a:t>
            </a:r>
            <a:endParaRPr lang="en-US" altLang="nb-NO" sz="1300">
              <a:solidFill>
                <a:schemeClr val="bg1"/>
              </a:solidFill>
            </a:endParaRPr>
          </a:p>
        </p:txBody>
      </p:sp>
      <p:sp>
        <p:nvSpPr>
          <p:cNvPr id="43032" name="Text Box 38">
            <a:extLst>
              <a:ext uri="{FF2B5EF4-FFF2-40B4-BE49-F238E27FC236}">
                <a16:creationId xmlns:a16="http://schemas.microsoft.com/office/drawing/2014/main" id="{2529BC43-78FA-1F4B-8D20-0E828908727D}"/>
              </a:ext>
            </a:extLst>
          </p:cNvPr>
          <p:cNvSpPr txBox="1">
            <a:spLocks noChangeArrowheads="1"/>
          </p:cNvSpPr>
          <p:nvPr/>
        </p:nvSpPr>
        <p:spPr bwMode="auto">
          <a:xfrm>
            <a:off x="4572000" y="3130550"/>
            <a:ext cx="1981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Disaster Recovery</a:t>
            </a:r>
          </a:p>
          <a:p>
            <a:pPr algn="ctr">
              <a:lnSpc>
                <a:spcPct val="90000"/>
              </a:lnSpc>
              <a:spcBef>
                <a:spcPct val="50000"/>
              </a:spcBef>
            </a:pPr>
            <a:r>
              <a:rPr lang="en-US" altLang="nb-NO" sz="1300" b="1">
                <a:solidFill>
                  <a:schemeClr val="bg1"/>
                </a:solidFill>
              </a:rPr>
              <a:t>Vmotion support</a:t>
            </a:r>
          </a:p>
          <a:p>
            <a:pPr algn="ctr">
              <a:lnSpc>
                <a:spcPct val="90000"/>
              </a:lnSpc>
              <a:spcBef>
                <a:spcPct val="50000"/>
              </a:spcBef>
            </a:pPr>
            <a:r>
              <a:rPr lang="en-US" altLang="nb-NO" sz="1300" b="1">
                <a:solidFill>
                  <a:schemeClr val="bg1"/>
                </a:solidFill>
              </a:rPr>
              <a:t>Branch Interconnects</a:t>
            </a:r>
          </a:p>
        </p:txBody>
      </p:sp>
      <p:sp>
        <p:nvSpPr>
          <p:cNvPr id="43033" name="Text Box 39">
            <a:extLst>
              <a:ext uri="{FF2B5EF4-FFF2-40B4-BE49-F238E27FC236}">
                <a16:creationId xmlns:a16="http://schemas.microsoft.com/office/drawing/2014/main" id="{9DC8617C-59D5-7948-B1FE-D71A3AB72480}"/>
              </a:ext>
            </a:extLst>
          </p:cNvPr>
          <p:cNvSpPr txBox="1">
            <a:spLocks noChangeArrowheads="1"/>
          </p:cNvSpPr>
          <p:nvPr/>
        </p:nvSpPr>
        <p:spPr bwMode="auto">
          <a:xfrm>
            <a:off x="6553200" y="3130550"/>
            <a:ext cx="1981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Internet Access</a:t>
            </a:r>
          </a:p>
          <a:p>
            <a:pPr algn="ctr">
              <a:lnSpc>
                <a:spcPct val="90000"/>
              </a:lnSpc>
              <a:spcBef>
                <a:spcPct val="50000"/>
              </a:spcBef>
            </a:pPr>
            <a:r>
              <a:rPr lang="en-US" altLang="nb-NO" sz="1300" b="1">
                <a:solidFill>
                  <a:schemeClr val="bg1"/>
                </a:solidFill>
              </a:rPr>
              <a:t>Branch Connectivity</a:t>
            </a:r>
          </a:p>
        </p:txBody>
      </p:sp>
      <p:sp>
        <p:nvSpPr>
          <p:cNvPr id="43034" name="Text Box 40">
            <a:extLst>
              <a:ext uri="{FF2B5EF4-FFF2-40B4-BE49-F238E27FC236}">
                <a16:creationId xmlns:a16="http://schemas.microsoft.com/office/drawing/2014/main" id="{F7401464-2203-A940-9E7A-86ADC9327797}"/>
              </a:ext>
            </a:extLst>
          </p:cNvPr>
          <p:cNvSpPr txBox="1">
            <a:spLocks noChangeArrowheads="1"/>
          </p:cNvSpPr>
          <p:nvPr/>
        </p:nvSpPr>
        <p:spPr bwMode="auto">
          <a:xfrm>
            <a:off x="65532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 / VRF’s</a:t>
            </a:r>
          </a:p>
          <a:p>
            <a:pPr algn="ctr">
              <a:lnSpc>
                <a:spcPct val="90000"/>
              </a:lnSpc>
              <a:spcBef>
                <a:spcPct val="50000"/>
              </a:spcBef>
            </a:pPr>
            <a:r>
              <a:rPr lang="en-US" altLang="nb-NO" sz="1300" b="1"/>
              <a:t>VRF Aware Security</a:t>
            </a:r>
          </a:p>
          <a:p>
            <a:pPr algn="ctr">
              <a:lnSpc>
                <a:spcPct val="90000"/>
              </a:lnSpc>
              <a:spcBef>
                <a:spcPct val="50000"/>
              </a:spcBef>
            </a:pPr>
            <a:r>
              <a:rPr lang="en-US" altLang="nb-NO" sz="1300" b="1"/>
              <a:t>High Availability</a:t>
            </a:r>
          </a:p>
        </p:txBody>
      </p:sp>
      <p:sp>
        <p:nvSpPr>
          <p:cNvPr id="43035" name="Text Box 29">
            <a:extLst>
              <a:ext uri="{FF2B5EF4-FFF2-40B4-BE49-F238E27FC236}">
                <a16:creationId xmlns:a16="http://schemas.microsoft.com/office/drawing/2014/main" id="{6DA2AE33-4466-FA47-A834-5D64C09FF4F3}"/>
              </a:ext>
            </a:extLst>
          </p:cNvPr>
          <p:cNvSpPr txBox="1">
            <a:spLocks noChangeArrowheads="1"/>
          </p:cNvSpPr>
          <p:nvPr/>
        </p:nvSpPr>
        <p:spPr bwMode="auto">
          <a:xfrm>
            <a:off x="25908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a:t>
            </a:r>
          </a:p>
          <a:p>
            <a:pPr algn="ctr">
              <a:lnSpc>
                <a:spcPct val="90000"/>
              </a:lnSpc>
              <a:spcBef>
                <a:spcPct val="50000"/>
              </a:spcBef>
            </a:pPr>
            <a:r>
              <a:rPr lang="en-US" altLang="nb-NO" sz="1300" b="1"/>
              <a:t>TE/FRR</a:t>
            </a:r>
          </a:p>
          <a:p>
            <a:pPr algn="ctr">
              <a:lnSpc>
                <a:spcPct val="90000"/>
              </a:lnSpc>
              <a:spcBef>
                <a:spcPct val="50000"/>
              </a:spcBef>
            </a:pPr>
            <a:r>
              <a:rPr lang="en-US" altLang="nb-NO" sz="1300" b="1"/>
              <a:t>High Availability</a:t>
            </a:r>
          </a:p>
        </p:txBody>
      </p:sp>
      <p:cxnSp>
        <p:nvCxnSpPr>
          <p:cNvPr id="43036" name="Straight Connector 32">
            <a:extLst>
              <a:ext uri="{FF2B5EF4-FFF2-40B4-BE49-F238E27FC236}">
                <a16:creationId xmlns:a16="http://schemas.microsoft.com/office/drawing/2014/main" id="{D794646C-9B72-B44C-B70D-FE62B0CBFE5A}"/>
              </a:ext>
            </a:extLst>
          </p:cNvPr>
          <p:cNvCxnSpPr>
            <a:cxnSpLocks noChangeShapeType="1"/>
          </p:cNvCxnSpPr>
          <p:nvPr/>
        </p:nvCxnSpPr>
        <p:spPr bwMode="auto">
          <a:xfrm rot="10800000" flipH="1">
            <a:off x="381000" y="3130550"/>
            <a:ext cx="8534400" cy="1588"/>
          </a:xfrm>
          <a:prstGeom prst="line">
            <a:avLst/>
          </a:prstGeom>
          <a:noFill/>
          <a:ln w="9525">
            <a:solidFill>
              <a:schemeClr val="bg1"/>
            </a:solidFill>
            <a:prstDash val="lgDashDotDot"/>
            <a:round/>
            <a:headEnd/>
            <a:tailEnd/>
          </a:ln>
          <a:extLst>
            <a:ext uri="{909E8E84-426E-40DD-AFC4-6F175D3DCCD1}">
              <a14:hiddenFill xmlns:a14="http://schemas.microsoft.com/office/drawing/2010/main">
                <a:noFill/>
              </a14:hiddenFill>
            </a:ext>
          </a:extLst>
        </p:spPr>
      </p:cxnSp>
      <p:sp>
        <p:nvSpPr>
          <p:cNvPr id="43037" name="Rectangle 7">
            <a:extLst>
              <a:ext uri="{FF2B5EF4-FFF2-40B4-BE49-F238E27FC236}">
                <a16:creationId xmlns:a16="http://schemas.microsoft.com/office/drawing/2014/main" id="{0DEFDC0C-6957-004D-B302-702976311D82}"/>
              </a:ext>
            </a:extLst>
          </p:cNvPr>
          <p:cNvSpPr>
            <a:spLocks noChangeArrowheads="1"/>
          </p:cNvSpPr>
          <p:nvPr/>
        </p:nvSpPr>
        <p:spPr bwMode="auto">
          <a:xfrm>
            <a:off x="685800" y="4959350"/>
            <a:ext cx="7848600" cy="1414463"/>
          </a:xfrm>
          <a:prstGeom prst="rect">
            <a:avLst/>
          </a:prstGeom>
          <a:solidFill>
            <a:schemeClr val="accent1"/>
          </a:solidFill>
          <a:ln w="9525">
            <a:solidFill>
              <a:schemeClr val="tx2"/>
            </a:solidFill>
            <a:miter lim="800000"/>
            <a:headEnd/>
            <a:tailEnd/>
          </a:ln>
        </p:spPr>
        <p:txBody>
          <a:bodyPr lIns="82124" tIns="41061" rIns="82124" bIns="41061" anchor="ctr"/>
          <a:lstStyle>
            <a:lvl1pPr marL="171450" indent="-17145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105000"/>
              </a:lnSpc>
              <a:spcBef>
                <a:spcPct val="10000"/>
              </a:spcBef>
              <a:buFontTx/>
              <a:buChar char="•"/>
            </a:pPr>
            <a:r>
              <a:rPr lang="en-US" altLang="nb-NO" sz="1400" b="1" dirty="0">
                <a:solidFill>
                  <a:schemeClr val="bg1"/>
                </a:solidFill>
              </a:rPr>
              <a:t>Network Consolidation</a:t>
            </a:r>
            <a:r>
              <a:rPr lang="en-US" altLang="nb-NO" sz="1400" dirty="0">
                <a:solidFill>
                  <a:schemeClr val="bg1"/>
                </a:solidFill>
              </a:rPr>
              <a:t> – Merging Multiple parallel networks into a shared infrastructure</a:t>
            </a:r>
          </a:p>
          <a:p>
            <a:pPr eaLnBrk="1" hangingPunct="1">
              <a:lnSpc>
                <a:spcPct val="105000"/>
              </a:lnSpc>
              <a:spcBef>
                <a:spcPct val="10000"/>
              </a:spcBef>
              <a:buFontTx/>
              <a:buChar char="•"/>
            </a:pPr>
            <a:r>
              <a:rPr lang="en-US" altLang="nb-NO" sz="1400" b="1" dirty="0">
                <a:solidFill>
                  <a:schemeClr val="bg1"/>
                </a:solidFill>
              </a:rPr>
              <a:t>Network segmentation</a:t>
            </a:r>
            <a:r>
              <a:rPr lang="en-US" altLang="nb-NO" sz="1400" dirty="0">
                <a:solidFill>
                  <a:schemeClr val="bg1"/>
                </a:solidFill>
              </a:rPr>
              <a:t> – By user groups or business function</a:t>
            </a:r>
          </a:p>
          <a:p>
            <a:pPr eaLnBrk="1" hangingPunct="1">
              <a:lnSpc>
                <a:spcPct val="105000"/>
              </a:lnSpc>
              <a:spcBef>
                <a:spcPct val="10000"/>
              </a:spcBef>
              <a:buFontTx/>
              <a:buChar char="•"/>
            </a:pPr>
            <a:r>
              <a:rPr lang="en-US" altLang="nb-NO" sz="1400" b="1" dirty="0">
                <a:solidFill>
                  <a:schemeClr val="bg1"/>
                </a:solidFill>
              </a:rPr>
              <a:t>Service and policy centralization</a:t>
            </a:r>
            <a:r>
              <a:rPr lang="en-US" altLang="nb-NO" sz="1400" dirty="0">
                <a:solidFill>
                  <a:schemeClr val="bg1"/>
                </a:solidFill>
              </a:rPr>
              <a:t> – Security policies and appliances at a central location</a:t>
            </a:r>
          </a:p>
          <a:p>
            <a:pPr>
              <a:lnSpc>
                <a:spcPct val="105000"/>
              </a:lnSpc>
              <a:spcBef>
                <a:spcPct val="10000"/>
              </a:spcBef>
              <a:buFontTx/>
              <a:buChar char="•"/>
            </a:pPr>
            <a:r>
              <a:rPr lang="en-US" altLang="nb-NO" sz="1400" b="1" dirty="0">
                <a:solidFill>
                  <a:schemeClr val="bg1"/>
                </a:solidFill>
              </a:rPr>
              <a:t>New applications readiness</a:t>
            </a:r>
            <a:r>
              <a:rPr lang="en-US" altLang="nb-NO" sz="1400" dirty="0">
                <a:solidFill>
                  <a:schemeClr val="bg1"/>
                </a:solidFill>
              </a:rPr>
              <a:t> – Converged multi-service network </a:t>
            </a:r>
            <a:endParaRPr lang="en-US" altLang="nb-NO" sz="1400" dirty="0"/>
          </a:p>
          <a:p>
            <a:pPr>
              <a:lnSpc>
                <a:spcPct val="105000"/>
              </a:lnSpc>
              <a:spcBef>
                <a:spcPct val="10000"/>
              </a:spcBef>
              <a:buFontTx/>
              <a:buChar char="•"/>
            </a:pPr>
            <a:r>
              <a:rPr lang="en-US" altLang="nb-NO" sz="1400" b="1" dirty="0">
                <a:solidFill>
                  <a:schemeClr val="bg1"/>
                </a:solidFill>
              </a:rPr>
              <a:t>Increased network security</a:t>
            </a:r>
            <a:r>
              <a:rPr lang="en-US" altLang="nb-NO" sz="1400" dirty="0">
                <a:solidFill>
                  <a:schemeClr val="bg1"/>
                </a:solidFill>
              </a:rPr>
              <a:t> – User groups segmentation with VPNs</a:t>
            </a:r>
          </a:p>
        </p:txBody>
      </p:sp>
      <p:grpSp>
        <p:nvGrpSpPr>
          <p:cNvPr id="43038" name="Group 30">
            <a:extLst>
              <a:ext uri="{FF2B5EF4-FFF2-40B4-BE49-F238E27FC236}">
                <a16:creationId xmlns:a16="http://schemas.microsoft.com/office/drawing/2014/main" id="{A190F872-FB54-A64C-98AD-7803700D77C7}"/>
              </a:ext>
            </a:extLst>
          </p:cNvPr>
          <p:cNvGrpSpPr>
            <a:grpSpLocks/>
          </p:cNvGrpSpPr>
          <p:nvPr/>
        </p:nvGrpSpPr>
        <p:grpSpPr bwMode="auto">
          <a:xfrm>
            <a:off x="7315200" y="379413"/>
            <a:ext cx="1323975" cy="611187"/>
            <a:chOff x="4608" y="239"/>
            <a:chExt cx="834" cy="385"/>
          </a:xfrm>
        </p:grpSpPr>
        <p:sp>
          <p:nvSpPr>
            <p:cNvPr id="43039" name="Freeform 31">
              <a:extLst>
                <a:ext uri="{FF2B5EF4-FFF2-40B4-BE49-F238E27FC236}">
                  <a16:creationId xmlns:a16="http://schemas.microsoft.com/office/drawing/2014/main" id="{EC7DD5F5-8A00-DD4B-A90E-BA8213DC2199}"/>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0" name="Freeform 32">
              <a:extLst>
                <a:ext uri="{FF2B5EF4-FFF2-40B4-BE49-F238E27FC236}">
                  <a16:creationId xmlns:a16="http://schemas.microsoft.com/office/drawing/2014/main" id="{5B6EDF43-17AF-6846-ACB8-D96B10C749B7}"/>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1" name="Freeform 33">
              <a:extLst>
                <a:ext uri="{FF2B5EF4-FFF2-40B4-BE49-F238E27FC236}">
                  <a16:creationId xmlns:a16="http://schemas.microsoft.com/office/drawing/2014/main" id="{D955F424-0417-294C-9E3E-08CA176E02C5}"/>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2" name="Freeform 34">
              <a:extLst>
                <a:ext uri="{FF2B5EF4-FFF2-40B4-BE49-F238E27FC236}">
                  <a16:creationId xmlns:a16="http://schemas.microsoft.com/office/drawing/2014/main" id="{E426E441-BCF1-E34F-8EB6-C8EC392BB24D}"/>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3" name="Freeform 35">
              <a:extLst>
                <a:ext uri="{FF2B5EF4-FFF2-40B4-BE49-F238E27FC236}">
                  <a16:creationId xmlns:a16="http://schemas.microsoft.com/office/drawing/2014/main" id="{24090BE1-9FB8-0448-BDEC-75971F965A37}"/>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4" name="Freeform 36">
              <a:extLst>
                <a:ext uri="{FF2B5EF4-FFF2-40B4-BE49-F238E27FC236}">
                  <a16:creationId xmlns:a16="http://schemas.microsoft.com/office/drawing/2014/main" id="{190CB5D7-D721-BC47-AD8D-43A5673897D0}"/>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5" name="Freeform 37">
              <a:extLst>
                <a:ext uri="{FF2B5EF4-FFF2-40B4-BE49-F238E27FC236}">
                  <a16:creationId xmlns:a16="http://schemas.microsoft.com/office/drawing/2014/main" id="{2289085C-7CD4-754F-8C3B-6423415A4729}"/>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6" name="Freeform 38">
              <a:extLst>
                <a:ext uri="{FF2B5EF4-FFF2-40B4-BE49-F238E27FC236}">
                  <a16:creationId xmlns:a16="http://schemas.microsoft.com/office/drawing/2014/main" id="{92A9E1BA-8930-7D4C-860F-D1102E194D32}"/>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7" name="Freeform 39">
              <a:extLst>
                <a:ext uri="{FF2B5EF4-FFF2-40B4-BE49-F238E27FC236}">
                  <a16:creationId xmlns:a16="http://schemas.microsoft.com/office/drawing/2014/main" id="{217FB184-B876-F041-BD85-E7F4A64B49E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8" name="Freeform 40">
              <a:extLst>
                <a:ext uri="{FF2B5EF4-FFF2-40B4-BE49-F238E27FC236}">
                  <a16:creationId xmlns:a16="http://schemas.microsoft.com/office/drawing/2014/main" id="{1FBE9CF5-8865-DA4E-BED1-5EF10167FBB1}"/>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9" name="Freeform 41">
              <a:extLst>
                <a:ext uri="{FF2B5EF4-FFF2-40B4-BE49-F238E27FC236}">
                  <a16:creationId xmlns:a16="http://schemas.microsoft.com/office/drawing/2014/main" id="{648E5FD7-6FD8-3B46-B1FB-C0BCF6870DF3}"/>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0" name="Freeform 42">
              <a:extLst>
                <a:ext uri="{FF2B5EF4-FFF2-40B4-BE49-F238E27FC236}">
                  <a16:creationId xmlns:a16="http://schemas.microsoft.com/office/drawing/2014/main" id="{412B8374-B482-2A45-86D6-AA95A5EA03FA}"/>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1" name="Freeform 43">
              <a:extLst>
                <a:ext uri="{FF2B5EF4-FFF2-40B4-BE49-F238E27FC236}">
                  <a16:creationId xmlns:a16="http://schemas.microsoft.com/office/drawing/2014/main" id="{AE4ED771-EF7D-1C47-994A-0CB1A60D36DB}"/>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2" name="Freeform 44">
              <a:extLst>
                <a:ext uri="{FF2B5EF4-FFF2-40B4-BE49-F238E27FC236}">
                  <a16:creationId xmlns:a16="http://schemas.microsoft.com/office/drawing/2014/main" id="{6D4EE07B-F394-6E4C-9614-2559E5F30505}"/>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3" name="Freeform 45">
              <a:extLst>
                <a:ext uri="{FF2B5EF4-FFF2-40B4-BE49-F238E27FC236}">
                  <a16:creationId xmlns:a16="http://schemas.microsoft.com/office/drawing/2014/main" id="{60B4ED0E-BC08-B14E-84A2-D9D43CD94897}"/>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4" name="Freeform 46">
              <a:extLst>
                <a:ext uri="{FF2B5EF4-FFF2-40B4-BE49-F238E27FC236}">
                  <a16:creationId xmlns:a16="http://schemas.microsoft.com/office/drawing/2014/main" id="{FE0D703C-1C11-F447-92B5-EEBE97729AB0}"/>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5" name="Freeform 47">
              <a:extLst>
                <a:ext uri="{FF2B5EF4-FFF2-40B4-BE49-F238E27FC236}">
                  <a16:creationId xmlns:a16="http://schemas.microsoft.com/office/drawing/2014/main" id="{230CEE5D-A546-BF4A-89F0-3C504EA9CD82}"/>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6" name="Freeform 48">
              <a:extLst>
                <a:ext uri="{FF2B5EF4-FFF2-40B4-BE49-F238E27FC236}">
                  <a16:creationId xmlns:a16="http://schemas.microsoft.com/office/drawing/2014/main" id="{BD8C1BF1-D170-134C-AFB4-3D0D7D23E03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7" name="Freeform 49">
              <a:extLst>
                <a:ext uri="{FF2B5EF4-FFF2-40B4-BE49-F238E27FC236}">
                  <a16:creationId xmlns:a16="http://schemas.microsoft.com/office/drawing/2014/main" id="{67AE6152-AF25-5442-A2CD-AEBF3D6CAB53}"/>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8" name="Freeform 50">
              <a:extLst>
                <a:ext uri="{FF2B5EF4-FFF2-40B4-BE49-F238E27FC236}">
                  <a16:creationId xmlns:a16="http://schemas.microsoft.com/office/drawing/2014/main" id="{37BD4816-6208-CA41-8D6F-DD18C077DD64}"/>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9" name="Freeform 51">
              <a:extLst>
                <a:ext uri="{FF2B5EF4-FFF2-40B4-BE49-F238E27FC236}">
                  <a16:creationId xmlns:a16="http://schemas.microsoft.com/office/drawing/2014/main" id="{86BFF608-25D7-E944-8CF2-AC4BEF21B3CB}"/>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60" name="Freeform 52">
              <a:extLst>
                <a:ext uri="{FF2B5EF4-FFF2-40B4-BE49-F238E27FC236}">
                  <a16:creationId xmlns:a16="http://schemas.microsoft.com/office/drawing/2014/main" id="{CB0AE427-A4E8-194C-92F6-22C385B7E973}"/>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43061" name="Group 53">
              <a:extLst>
                <a:ext uri="{FF2B5EF4-FFF2-40B4-BE49-F238E27FC236}">
                  <a16:creationId xmlns:a16="http://schemas.microsoft.com/office/drawing/2014/main" id="{9903EE41-54AE-A149-BAE9-50700EF77069}"/>
                </a:ext>
              </a:extLst>
            </p:cNvPr>
            <p:cNvGrpSpPr>
              <a:grpSpLocks/>
            </p:cNvGrpSpPr>
            <p:nvPr/>
          </p:nvGrpSpPr>
          <p:grpSpPr bwMode="auto">
            <a:xfrm>
              <a:off x="4652" y="240"/>
              <a:ext cx="790" cy="375"/>
              <a:chOff x="4652" y="240"/>
              <a:chExt cx="790" cy="375"/>
            </a:xfrm>
          </p:grpSpPr>
          <p:sp>
            <p:nvSpPr>
              <p:cNvPr id="43062" name="Freeform 54">
                <a:extLst>
                  <a:ext uri="{FF2B5EF4-FFF2-40B4-BE49-F238E27FC236}">
                    <a16:creationId xmlns:a16="http://schemas.microsoft.com/office/drawing/2014/main" id="{BE27C1F1-AAB9-CD4C-A715-1580CE3BDB62}"/>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63" name="Rectangle 55">
                <a:extLst>
                  <a:ext uri="{FF2B5EF4-FFF2-40B4-BE49-F238E27FC236}">
                    <a16:creationId xmlns:a16="http://schemas.microsoft.com/office/drawing/2014/main" id="{E530D702-A037-9D4B-9391-8EF934A6B179}"/>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
        <p:nvSpPr>
          <p:cNvPr id="2" name="TextBox 1">
            <a:extLst>
              <a:ext uri="{FF2B5EF4-FFF2-40B4-BE49-F238E27FC236}">
                <a16:creationId xmlns:a16="http://schemas.microsoft.com/office/drawing/2014/main" id="{20F621BF-9C9B-3952-1463-E5D4DE746F70}"/>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Rectangle 6">
            <a:extLst>
              <a:ext uri="{FF2B5EF4-FFF2-40B4-BE49-F238E27FC236}">
                <a16:creationId xmlns:a16="http://schemas.microsoft.com/office/drawing/2014/main" id="{0CC2C2B8-BDC6-B44B-AAF9-51D693E3E6FC}"/>
              </a:ext>
            </a:extLst>
          </p:cNvPr>
          <p:cNvSpPr>
            <a:spLocks noGrp="1" noChangeArrowheads="1"/>
          </p:cNvSpPr>
          <p:nvPr>
            <p:ph type="title"/>
          </p:nvPr>
        </p:nvSpPr>
        <p:spPr/>
        <p:txBody>
          <a:bodyPr/>
          <a:lstStyle/>
          <a:p>
            <a:pPr eaLnBrk="1" hangingPunct="1"/>
            <a:r>
              <a:rPr lang="en-US" altLang="nb-NO"/>
              <a:t>Enterprise MPLS Customers</a:t>
            </a:r>
          </a:p>
        </p:txBody>
      </p:sp>
      <p:sp>
        <p:nvSpPr>
          <p:cNvPr id="44035" name="Rectangle 7">
            <a:extLst>
              <a:ext uri="{FF2B5EF4-FFF2-40B4-BE49-F238E27FC236}">
                <a16:creationId xmlns:a16="http://schemas.microsoft.com/office/drawing/2014/main" id="{21D2C1EF-B668-824A-939A-C403FCF0BCB5}"/>
              </a:ext>
            </a:extLst>
          </p:cNvPr>
          <p:cNvSpPr>
            <a:spLocks noGrp="1" noChangeArrowheads="1"/>
          </p:cNvSpPr>
          <p:nvPr>
            <p:ph type="body" idx="1"/>
          </p:nvPr>
        </p:nvSpPr>
        <p:spPr/>
        <p:txBody>
          <a:bodyPr/>
          <a:lstStyle/>
          <a:p>
            <a:pPr eaLnBrk="1" hangingPunct="1"/>
            <a:r>
              <a:rPr lang="en-US" altLang="nb-NO"/>
              <a:t>Two types of enterprise customers for MPLS technology</a:t>
            </a:r>
          </a:p>
          <a:p>
            <a:pPr eaLnBrk="1" hangingPunct="1"/>
            <a:r>
              <a:rPr lang="en-US" altLang="nb-NO"/>
              <a:t>MPLS indirectly used as subscribed WAN service</a:t>
            </a:r>
          </a:p>
          <a:p>
            <a:pPr lvl="1" indent="0" eaLnBrk="1" hangingPunct="1"/>
            <a:r>
              <a:rPr lang="en-US" altLang="nb-NO">
                <a:ea typeface="ＭＳ Ｐゴシック" panose="020B0600070205080204" pitchFamily="34" charset="-128"/>
              </a:rPr>
              <a:t>Enterprise subscribes to WAN connectivity data service offered by external Service Provider</a:t>
            </a:r>
          </a:p>
          <a:p>
            <a:pPr lvl="1" indent="0" eaLnBrk="1" hangingPunct="1"/>
            <a:r>
              <a:rPr lang="en-US" altLang="nb-NO">
                <a:ea typeface="ＭＳ Ｐゴシック" panose="020B0600070205080204" pitchFamily="34" charset="-128"/>
              </a:rPr>
              <a:t>Data connectivity service implemented by Service Provider via MPLS VPN technology (e.g., layer-2 and layer-3 VPNs)</a:t>
            </a:r>
          </a:p>
          <a:p>
            <a:pPr lvl="1" indent="0" eaLnBrk="1" hangingPunct="1"/>
            <a:r>
              <a:rPr lang="en-US" altLang="nb-NO">
                <a:ea typeface="ＭＳ Ｐゴシック" panose="020B0600070205080204" pitchFamily="34" charset="-128"/>
              </a:rPr>
              <a:t>VPN Service can be managed or unmanaged</a:t>
            </a:r>
          </a:p>
          <a:p>
            <a:pPr eaLnBrk="1" hangingPunct="1"/>
            <a:r>
              <a:rPr lang="en-US" altLang="nb-NO"/>
              <a:t>MPLS used as part of self managed network</a:t>
            </a:r>
          </a:p>
          <a:p>
            <a:pPr lvl="1" indent="0" eaLnBrk="1" hangingPunct="1"/>
            <a:r>
              <a:rPr lang="en-US" altLang="nb-NO">
                <a:ea typeface="ＭＳ Ｐゴシック" panose="020B0600070205080204" pitchFamily="34" charset="-128"/>
              </a:rPr>
              <a:t>Enterprise deploys MPLS in it’s own network </a:t>
            </a:r>
          </a:p>
          <a:p>
            <a:pPr lvl="1" indent="0" eaLnBrk="1" hangingPunct="1"/>
            <a:r>
              <a:rPr lang="en-US" altLang="nb-NO">
                <a:ea typeface="ＭＳ Ｐゴシック" panose="020B0600070205080204" pitchFamily="34" charset="-128"/>
              </a:rPr>
              <a:t>Enterprise manages it’s own MPLS-based network</a:t>
            </a:r>
          </a:p>
        </p:txBody>
      </p:sp>
      <p:sp>
        <p:nvSpPr>
          <p:cNvPr id="2" name="TextBox 1">
            <a:extLst>
              <a:ext uri="{FF2B5EF4-FFF2-40B4-BE49-F238E27FC236}">
                <a16:creationId xmlns:a16="http://schemas.microsoft.com/office/drawing/2014/main" id="{FF6491D0-4CD9-4D4C-B10D-DF6A9674E22B}"/>
              </a:ext>
            </a:extLst>
          </p:cNvPr>
          <p:cNvSpPr txBox="1"/>
          <p:nvPr/>
        </p:nvSpPr>
        <p:spPr>
          <a:xfrm>
            <a:off x="3505200"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53D2AF05-1856-4E47-8410-74AE7D3864CB}"/>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Technology Components</a:t>
            </a:r>
          </a:p>
        </p:txBody>
      </p:sp>
      <p:sp>
        <p:nvSpPr>
          <p:cNvPr id="47107" name="Rectangle 33">
            <a:extLst>
              <a:ext uri="{FF2B5EF4-FFF2-40B4-BE49-F238E27FC236}">
                <a16:creationId xmlns:a16="http://schemas.microsoft.com/office/drawing/2014/main" id="{9C7D4D2E-114C-C04B-B1B1-21D3D84449EE}"/>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Basic building blocks of MPLS</a:t>
            </a:r>
          </a:p>
        </p:txBody>
      </p:sp>
    </p:spTree>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4">
            <a:extLst>
              <a:ext uri="{FF2B5EF4-FFF2-40B4-BE49-F238E27FC236}">
                <a16:creationId xmlns:a16="http://schemas.microsoft.com/office/drawing/2014/main" id="{09100ABF-939F-4A40-AD8B-D5E30EF43510}"/>
              </a:ext>
            </a:extLst>
          </p:cNvPr>
          <p:cNvSpPr>
            <a:spLocks noChangeArrowheads="1"/>
          </p:cNvSpPr>
          <p:nvPr/>
        </p:nvSpPr>
        <p:spPr bwMode="auto">
          <a:xfrm>
            <a:off x="609600" y="4038600"/>
            <a:ext cx="8001000" cy="12954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8131" name="Rectangle 26">
            <a:extLst>
              <a:ext uri="{FF2B5EF4-FFF2-40B4-BE49-F238E27FC236}">
                <a16:creationId xmlns:a16="http://schemas.microsoft.com/office/drawing/2014/main" id="{9F43CAC2-4B40-5B4A-B3D2-4F126A05E0EC}"/>
              </a:ext>
            </a:extLst>
          </p:cNvPr>
          <p:cNvSpPr>
            <a:spLocks noGrp="1" noChangeArrowheads="1"/>
          </p:cNvSpPr>
          <p:nvPr>
            <p:ph type="title"/>
          </p:nvPr>
        </p:nvSpPr>
        <p:spPr/>
        <p:txBody>
          <a:bodyPr/>
          <a:lstStyle/>
          <a:p>
            <a:pPr eaLnBrk="1" hangingPunct="1"/>
            <a:r>
              <a:rPr lang="en-US" altLang="nb-NO"/>
              <a:t>MPLS Forwarding and Signaling</a:t>
            </a:r>
          </a:p>
        </p:txBody>
      </p:sp>
      <p:sp>
        <p:nvSpPr>
          <p:cNvPr id="48132" name="Rectangle 27">
            <a:extLst>
              <a:ext uri="{FF2B5EF4-FFF2-40B4-BE49-F238E27FC236}">
                <a16:creationId xmlns:a16="http://schemas.microsoft.com/office/drawing/2014/main" id="{A26CB47A-AD95-1F40-912C-2F900F0FBA05}"/>
              </a:ext>
            </a:extLst>
          </p:cNvPr>
          <p:cNvSpPr>
            <a:spLocks noGrp="1" noChangeArrowheads="1"/>
          </p:cNvSpPr>
          <p:nvPr>
            <p:ph type="body" idx="1"/>
          </p:nvPr>
        </p:nvSpPr>
        <p:spPr/>
        <p:txBody>
          <a:bodyPr/>
          <a:lstStyle/>
          <a:p>
            <a:pPr eaLnBrk="1" hangingPunct="1"/>
            <a:r>
              <a:rPr lang="en-US" altLang="nb-NO"/>
              <a:t>MPLS label forwarding and signaling mechanisms </a:t>
            </a:r>
          </a:p>
        </p:txBody>
      </p:sp>
      <p:sp>
        <p:nvSpPr>
          <p:cNvPr id="1260554" name="AutoShape 10">
            <a:extLst>
              <a:ext uri="{FF2B5EF4-FFF2-40B4-BE49-F238E27FC236}">
                <a16:creationId xmlns:a16="http://schemas.microsoft.com/office/drawing/2014/main" id="{452B71F1-06C1-2542-AEF8-0A4E5214ADF0}"/>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260558" name="AutoShape 14">
            <a:extLst>
              <a:ext uri="{FF2B5EF4-FFF2-40B4-BE49-F238E27FC236}">
                <a16:creationId xmlns:a16="http://schemas.microsoft.com/office/drawing/2014/main" id="{162200F5-C5FD-EA4E-A2AD-9A3FABE7CA64}"/>
              </a:ext>
            </a:extLst>
          </p:cNvPr>
          <p:cNvSpPr>
            <a:spLocks noChangeArrowheads="1"/>
          </p:cNvSpPr>
          <p:nvPr/>
        </p:nvSpPr>
        <p:spPr bwMode="auto">
          <a:xfrm>
            <a:off x="685800" y="43434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rgbClr val="FFFF00"/>
                </a:solidFill>
                <a:latin typeface="+mn-lt"/>
                <a:ea typeface="+mn-ea"/>
              </a:rPr>
              <a:t>MPLS Signaling and Forwarding</a:t>
            </a:r>
          </a:p>
        </p:txBody>
      </p:sp>
      <p:sp>
        <p:nvSpPr>
          <p:cNvPr id="1260559" name="AutoShape 15">
            <a:extLst>
              <a:ext uri="{FF2B5EF4-FFF2-40B4-BE49-F238E27FC236}">
                <a16:creationId xmlns:a16="http://schemas.microsoft.com/office/drawing/2014/main" id="{F1D15B06-FCF5-DC4C-BEA7-B84B8F1AA7CF}"/>
              </a:ext>
            </a:extLst>
          </p:cNvPr>
          <p:cNvSpPr>
            <a:spLocks noChangeArrowheads="1"/>
          </p:cNvSpPr>
          <p:nvPr/>
        </p:nvSpPr>
        <p:spPr bwMode="auto">
          <a:xfrm>
            <a:off x="685800" y="22860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260560" name="AutoShape 16">
            <a:extLst>
              <a:ext uri="{FF2B5EF4-FFF2-40B4-BE49-F238E27FC236}">
                <a16:creationId xmlns:a16="http://schemas.microsoft.com/office/drawing/2014/main" id="{FBA70A74-1079-C94D-B7C6-F753C2772442}"/>
              </a:ext>
            </a:extLst>
          </p:cNvPr>
          <p:cNvSpPr>
            <a:spLocks noChangeArrowheads="1"/>
          </p:cNvSpPr>
          <p:nvPr/>
        </p:nvSpPr>
        <p:spPr bwMode="auto">
          <a:xfrm>
            <a:off x="4648200" y="22860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260561" name="AutoShape 17">
            <a:extLst>
              <a:ext uri="{FF2B5EF4-FFF2-40B4-BE49-F238E27FC236}">
                <a16:creationId xmlns:a16="http://schemas.microsoft.com/office/drawing/2014/main" id="{A47B82D6-F01E-414B-8617-9AF21749A797}"/>
              </a:ext>
            </a:extLst>
          </p:cNvPr>
          <p:cNvSpPr>
            <a:spLocks noChangeArrowheads="1"/>
          </p:cNvSpPr>
          <p:nvPr/>
        </p:nvSpPr>
        <p:spPr bwMode="auto">
          <a:xfrm>
            <a:off x="685800" y="3124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260562" name="AutoShape 18">
            <a:extLst>
              <a:ext uri="{FF2B5EF4-FFF2-40B4-BE49-F238E27FC236}">
                <a16:creationId xmlns:a16="http://schemas.microsoft.com/office/drawing/2014/main" id="{5AFCF042-8928-6745-A48D-A1A042E49D95}"/>
              </a:ext>
            </a:extLst>
          </p:cNvPr>
          <p:cNvSpPr>
            <a:spLocks noChangeArrowheads="1"/>
          </p:cNvSpPr>
          <p:nvPr/>
        </p:nvSpPr>
        <p:spPr bwMode="auto">
          <a:xfrm>
            <a:off x="6019800" y="3124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260563" name="AutoShape 19">
            <a:extLst>
              <a:ext uri="{FF2B5EF4-FFF2-40B4-BE49-F238E27FC236}">
                <a16:creationId xmlns:a16="http://schemas.microsoft.com/office/drawing/2014/main" id="{386B1749-BFE8-D543-B9D8-132ABCADF9DB}"/>
              </a:ext>
            </a:extLst>
          </p:cNvPr>
          <p:cNvSpPr>
            <a:spLocks noChangeArrowheads="1"/>
          </p:cNvSpPr>
          <p:nvPr/>
        </p:nvSpPr>
        <p:spPr bwMode="auto">
          <a:xfrm>
            <a:off x="3276600" y="31242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48140" name="Text Box 25">
            <a:extLst>
              <a:ext uri="{FF2B5EF4-FFF2-40B4-BE49-F238E27FC236}">
                <a16:creationId xmlns:a16="http://schemas.microsoft.com/office/drawing/2014/main" id="{00E88B1E-F217-A84F-A885-51A91E2DBD04}"/>
              </a:ext>
            </a:extLst>
          </p:cNvPr>
          <p:cNvSpPr txBox="1">
            <a:spLocks noChangeArrowheads="1"/>
          </p:cNvSpPr>
          <p:nvPr/>
        </p:nvSpPr>
        <p:spPr bwMode="auto">
          <a:xfrm>
            <a:off x="4038600" y="4038600"/>
            <a:ext cx="1112838"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Core MPLS</a:t>
            </a:r>
          </a:p>
        </p:txBody>
      </p:sp>
      <p:sp>
        <p:nvSpPr>
          <p:cNvPr id="2" name="TextBox 1">
            <a:extLst>
              <a:ext uri="{FF2B5EF4-FFF2-40B4-BE49-F238E27FC236}">
                <a16:creationId xmlns:a16="http://schemas.microsoft.com/office/drawing/2014/main" id="{34C1BD1E-B73A-9FDA-C526-418D51931FB7}"/>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F71D002B-7217-5549-88C4-5E8E7C2EEF51}"/>
              </a:ext>
            </a:extLst>
          </p:cNvPr>
          <p:cNvSpPr>
            <a:spLocks noGrp="1" noChangeArrowheads="1"/>
          </p:cNvSpPr>
          <p:nvPr>
            <p:ph type="title"/>
          </p:nvPr>
        </p:nvSpPr>
        <p:spPr/>
        <p:txBody>
          <a:bodyPr/>
          <a:lstStyle/>
          <a:p>
            <a:pPr eaLnBrk="1" hangingPunct="1"/>
            <a:r>
              <a:rPr lang="en-US" altLang="nb-NO" dirty="0"/>
              <a:t>Basic Building Blocks</a:t>
            </a:r>
          </a:p>
        </p:txBody>
      </p:sp>
      <p:sp>
        <p:nvSpPr>
          <p:cNvPr id="50179" name="Rectangle 8">
            <a:extLst>
              <a:ext uri="{FF2B5EF4-FFF2-40B4-BE49-F238E27FC236}">
                <a16:creationId xmlns:a16="http://schemas.microsoft.com/office/drawing/2014/main" id="{166D08B6-0AB7-0944-8B6A-D9A1BC016ED0}"/>
              </a:ext>
            </a:extLst>
          </p:cNvPr>
          <p:cNvSpPr>
            <a:spLocks noGrp="1" noChangeArrowheads="1"/>
          </p:cNvSpPr>
          <p:nvPr>
            <p:ph type="body" idx="1"/>
          </p:nvPr>
        </p:nvSpPr>
        <p:spPr/>
        <p:txBody>
          <a:bodyPr/>
          <a:lstStyle/>
          <a:p>
            <a:pPr eaLnBrk="1" hangingPunct="1">
              <a:lnSpc>
                <a:spcPct val="85000"/>
              </a:lnSpc>
            </a:pPr>
            <a:r>
              <a:rPr lang="en-US" altLang="nb-NO" dirty="0"/>
              <a:t>The big picture</a:t>
            </a:r>
          </a:p>
          <a:p>
            <a:pPr lvl="1" indent="0" eaLnBrk="1" hangingPunct="1">
              <a:lnSpc>
                <a:spcPct val="85000"/>
              </a:lnSpc>
            </a:pPr>
            <a:r>
              <a:rPr lang="en-US" altLang="nb-NO" dirty="0">
                <a:ea typeface="ＭＳ Ｐゴシック" panose="020B0600070205080204" pitchFamily="34" charset="-128"/>
              </a:rPr>
              <a:t>MPLS-enabled network devices</a:t>
            </a:r>
          </a:p>
          <a:p>
            <a:pPr lvl="1" indent="0" eaLnBrk="1" hangingPunct="1">
              <a:lnSpc>
                <a:spcPct val="85000"/>
              </a:lnSpc>
            </a:pPr>
            <a:r>
              <a:rPr lang="en-US" altLang="nb-NO" dirty="0">
                <a:ea typeface="ＭＳ Ｐゴシック" panose="020B0600070205080204" pitchFamily="34" charset="-128"/>
              </a:rPr>
              <a:t>Label Switched Paths (LSPs)</a:t>
            </a:r>
          </a:p>
          <a:p>
            <a:pPr eaLnBrk="1" hangingPunct="1">
              <a:lnSpc>
                <a:spcPct val="85000"/>
              </a:lnSpc>
            </a:pPr>
            <a:r>
              <a:rPr lang="en-US" altLang="nb-NO" dirty="0"/>
              <a:t>The internals</a:t>
            </a:r>
          </a:p>
          <a:p>
            <a:pPr lvl="1" indent="0" eaLnBrk="1" hangingPunct="1">
              <a:lnSpc>
                <a:spcPct val="85000"/>
              </a:lnSpc>
            </a:pPr>
            <a:r>
              <a:rPr lang="en-US" altLang="nb-NO" dirty="0">
                <a:ea typeface="ＭＳ Ｐゴシック" panose="020B0600070205080204" pitchFamily="34" charset="-128"/>
              </a:rPr>
              <a:t>MPLS labels</a:t>
            </a:r>
          </a:p>
          <a:p>
            <a:pPr lvl="1" indent="0" eaLnBrk="1" hangingPunct="1">
              <a:lnSpc>
                <a:spcPct val="85000"/>
              </a:lnSpc>
            </a:pPr>
            <a:r>
              <a:rPr lang="en-US" altLang="nb-NO" dirty="0">
                <a:ea typeface="ＭＳ Ｐゴシック" panose="020B0600070205080204" pitchFamily="34" charset="-128"/>
              </a:rPr>
              <a:t>Processing of MPLS labels</a:t>
            </a:r>
          </a:p>
          <a:p>
            <a:pPr lvl="1" indent="0" eaLnBrk="1" hangingPunct="1">
              <a:lnSpc>
                <a:spcPct val="85000"/>
              </a:lnSpc>
            </a:pPr>
            <a:r>
              <a:rPr lang="en-US" altLang="nb-NO" dirty="0">
                <a:ea typeface="ＭＳ Ｐゴシック" panose="020B0600070205080204" pitchFamily="34" charset="-128"/>
              </a:rPr>
              <a:t>Exchange of label mapping information</a:t>
            </a:r>
          </a:p>
          <a:p>
            <a:pPr lvl="1" indent="0" eaLnBrk="1" hangingPunct="1">
              <a:lnSpc>
                <a:spcPct val="85000"/>
              </a:lnSpc>
            </a:pPr>
            <a:r>
              <a:rPr lang="en-US" altLang="nb-NO" dirty="0">
                <a:ea typeface="ＭＳ Ｐゴシック" panose="020B0600070205080204" pitchFamily="34" charset="-128"/>
              </a:rPr>
              <a:t>Forwarding of labeled packets</a:t>
            </a:r>
          </a:p>
          <a:p>
            <a:pPr eaLnBrk="1" hangingPunct="1">
              <a:lnSpc>
                <a:spcPct val="85000"/>
              </a:lnSpc>
            </a:pPr>
            <a:r>
              <a:rPr lang="en-US" altLang="nb-NO" dirty="0"/>
              <a:t>Other related protocols to exchange label information</a:t>
            </a:r>
          </a:p>
          <a:p>
            <a:pPr lvl="1" indent="0" eaLnBrk="1" hangingPunct="1">
              <a:lnSpc>
                <a:spcPct val="85000"/>
              </a:lnSpc>
            </a:pPr>
            <a:r>
              <a:rPr lang="en-US" altLang="nb-NO" dirty="0">
                <a:ea typeface="ＭＳ Ｐゴシック" panose="020B0600070205080204" pitchFamily="34" charset="-128"/>
              </a:rPr>
              <a:t>Between MPLS-enabled devices</a:t>
            </a:r>
          </a:p>
        </p:txBody>
      </p:sp>
      <p:sp>
        <p:nvSpPr>
          <p:cNvPr id="2" name="TextBox 1">
            <a:extLst>
              <a:ext uri="{FF2B5EF4-FFF2-40B4-BE49-F238E27FC236}">
                <a16:creationId xmlns:a16="http://schemas.microsoft.com/office/drawing/2014/main" id="{635D793C-C1EC-A77C-FDA3-0E8DBCC48746}"/>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7">
            <a:extLst>
              <a:ext uri="{FF2B5EF4-FFF2-40B4-BE49-F238E27FC236}">
                <a16:creationId xmlns:a16="http://schemas.microsoft.com/office/drawing/2014/main" id="{024EC7B4-D4FF-094D-ACC0-EAC4550D1C1A}"/>
              </a:ext>
            </a:extLst>
          </p:cNvPr>
          <p:cNvGrpSpPr>
            <a:grpSpLocks/>
          </p:cNvGrpSpPr>
          <p:nvPr/>
        </p:nvGrpSpPr>
        <p:grpSpPr bwMode="auto">
          <a:xfrm>
            <a:off x="2286000" y="1219200"/>
            <a:ext cx="4572000" cy="3505200"/>
            <a:chOff x="1440" y="768"/>
            <a:chExt cx="2880" cy="2112"/>
          </a:xfrm>
        </p:grpSpPr>
        <p:sp>
          <p:nvSpPr>
            <p:cNvPr id="52293" name="Rectangle 88">
              <a:extLst>
                <a:ext uri="{FF2B5EF4-FFF2-40B4-BE49-F238E27FC236}">
                  <a16:creationId xmlns:a16="http://schemas.microsoft.com/office/drawing/2014/main" id="{8B68A811-1B03-C34B-8110-8684164A0338}"/>
                </a:ext>
              </a:extLst>
            </p:cNvPr>
            <p:cNvSpPr>
              <a:spLocks noChangeArrowheads="1"/>
            </p:cNvSpPr>
            <p:nvPr/>
          </p:nvSpPr>
          <p:spPr bwMode="auto">
            <a:xfrm>
              <a:off x="1440" y="768"/>
              <a:ext cx="2880" cy="2112"/>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52294" name="Line 86">
              <a:extLst>
                <a:ext uri="{FF2B5EF4-FFF2-40B4-BE49-F238E27FC236}">
                  <a16:creationId xmlns:a16="http://schemas.microsoft.com/office/drawing/2014/main" id="{7F0CD98E-6D44-AD47-A5E5-08D6AB103FAA}"/>
                </a:ext>
              </a:extLst>
            </p:cNvPr>
            <p:cNvSpPr>
              <a:spLocks noChangeShapeType="1"/>
            </p:cNvSpPr>
            <p:nvPr/>
          </p:nvSpPr>
          <p:spPr bwMode="auto">
            <a:xfrm>
              <a:off x="1440" y="768"/>
              <a:ext cx="0" cy="2112"/>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2295" name="Line 87">
              <a:extLst>
                <a:ext uri="{FF2B5EF4-FFF2-40B4-BE49-F238E27FC236}">
                  <a16:creationId xmlns:a16="http://schemas.microsoft.com/office/drawing/2014/main" id="{77382446-C387-754F-8980-5C96C1AE140E}"/>
                </a:ext>
              </a:extLst>
            </p:cNvPr>
            <p:cNvSpPr>
              <a:spLocks noChangeShapeType="1"/>
            </p:cNvSpPr>
            <p:nvPr/>
          </p:nvSpPr>
          <p:spPr bwMode="auto">
            <a:xfrm>
              <a:off x="4320" y="768"/>
              <a:ext cx="0" cy="2112"/>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52296" name="Group 92">
              <a:extLst>
                <a:ext uri="{FF2B5EF4-FFF2-40B4-BE49-F238E27FC236}">
                  <a16:creationId xmlns:a16="http://schemas.microsoft.com/office/drawing/2014/main" id="{CA4ED5C1-7F02-4E40-9CA1-A698227BF856}"/>
                </a:ext>
              </a:extLst>
            </p:cNvPr>
            <p:cNvGrpSpPr>
              <a:grpSpLocks/>
            </p:cNvGrpSpPr>
            <p:nvPr/>
          </p:nvGrpSpPr>
          <p:grpSpPr bwMode="auto">
            <a:xfrm>
              <a:off x="1440" y="816"/>
              <a:ext cx="2880" cy="210"/>
              <a:chOff x="1440" y="750"/>
              <a:chExt cx="2880" cy="210"/>
            </a:xfrm>
          </p:grpSpPr>
          <p:sp>
            <p:nvSpPr>
              <p:cNvPr id="52297" name="Line 89">
                <a:extLst>
                  <a:ext uri="{FF2B5EF4-FFF2-40B4-BE49-F238E27FC236}">
                    <a16:creationId xmlns:a16="http://schemas.microsoft.com/office/drawing/2014/main" id="{6983E9A1-F198-0445-BA8C-FB35CC2AA127}"/>
                  </a:ext>
                </a:extLst>
              </p:cNvPr>
              <p:cNvSpPr>
                <a:spLocks noChangeShapeType="1"/>
              </p:cNvSpPr>
              <p:nvPr/>
            </p:nvSpPr>
            <p:spPr bwMode="auto">
              <a:xfrm>
                <a:off x="1440" y="960"/>
                <a:ext cx="2880"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52298" name="Text Box 91">
                <a:extLst>
                  <a:ext uri="{FF2B5EF4-FFF2-40B4-BE49-F238E27FC236}">
                    <a16:creationId xmlns:a16="http://schemas.microsoft.com/office/drawing/2014/main" id="{83052C3B-DABF-2B4F-A1D2-D97BEEFDC701}"/>
                  </a:ext>
                </a:extLst>
              </p:cNvPr>
              <p:cNvSpPr txBox="1">
                <a:spLocks noChangeArrowheads="1"/>
              </p:cNvSpPr>
              <p:nvPr/>
            </p:nvSpPr>
            <p:spPr bwMode="auto">
              <a:xfrm>
                <a:off x="1440" y="750"/>
                <a:ext cx="288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MPLS Domain</a:t>
                </a:r>
              </a:p>
            </p:txBody>
          </p:sp>
        </p:grpSp>
      </p:grpSp>
      <p:pic>
        <p:nvPicPr>
          <p:cNvPr id="52227" name="Picture 2">
            <a:extLst>
              <a:ext uri="{FF2B5EF4-FFF2-40B4-BE49-F238E27FC236}">
                <a16:creationId xmlns:a16="http://schemas.microsoft.com/office/drawing/2014/main" id="{772E21AC-5199-F04F-885B-6716E06D4CF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739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Rectangle 105">
            <a:extLst>
              <a:ext uri="{FF2B5EF4-FFF2-40B4-BE49-F238E27FC236}">
                <a16:creationId xmlns:a16="http://schemas.microsoft.com/office/drawing/2014/main" id="{DBCDB82E-7443-5446-A541-FBD2947BF6C9}"/>
              </a:ext>
            </a:extLst>
          </p:cNvPr>
          <p:cNvSpPr>
            <a:spLocks noGrp="1" noChangeArrowheads="1"/>
          </p:cNvSpPr>
          <p:nvPr>
            <p:ph type="title"/>
          </p:nvPr>
        </p:nvSpPr>
        <p:spPr/>
        <p:txBody>
          <a:bodyPr/>
          <a:lstStyle/>
          <a:p>
            <a:pPr eaLnBrk="1" hangingPunct="1"/>
            <a:r>
              <a:rPr lang="en-US" altLang="nb-NO"/>
              <a:t>MPLS Network Overview</a:t>
            </a:r>
          </a:p>
        </p:txBody>
      </p:sp>
      <p:sp>
        <p:nvSpPr>
          <p:cNvPr id="52229" name="Rectangle 106">
            <a:extLst>
              <a:ext uri="{FF2B5EF4-FFF2-40B4-BE49-F238E27FC236}">
                <a16:creationId xmlns:a16="http://schemas.microsoft.com/office/drawing/2014/main" id="{8DD693B6-3AB9-4F4A-9FD9-F6EACEF06738}"/>
              </a:ext>
            </a:extLst>
          </p:cNvPr>
          <p:cNvSpPr>
            <a:spLocks noGrp="1" noChangeArrowheads="1"/>
          </p:cNvSpPr>
          <p:nvPr>
            <p:ph type="body" idx="1"/>
          </p:nvPr>
        </p:nvSpPr>
        <p:spPr>
          <a:xfrm>
            <a:off x="655638" y="4953000"/>
            <a:ext cx="7878762" cy="1524000"/>
          </a:xfrm>
        </p:spPr>
        <p:txBody>
          <a:bodyPr/>
          <a:lstStyle/>
          <a:p>
            <a:pPr eaLnBrk="1" hangingPunct="1">
              <a:lnSpc>
                <a:spcPct val="65000"/>
              </a:lnSpc>
            </a:pPr>
            <a:r>
              <a:rPr lang="en-US" altLang="nb-NO" sz="1300" dirty="0"/>
              <a:t>CE (Customer Edge) router </a:t>
            </a:r>
          </a:p>
          <a:p>
            <a:pPr lvl="1" indent="0" eaLnBrk="1" hangingPunct="1">
              <a:lnSpc>
                <a:spcPct val="65000"/>
              </a:lnSpc>
            </a:pPr>
            <a:r>
              <a:rPr lang="en-US" altLang="nb-NO" sz="1100" dirty="0">
                <a:ea typeface="ＭＳ Ｐゴシック" panose="020B0600070205080204" pitchFamily="34" charset="-128"/>
              </a:rPr>
              <a:t>Connects customer network to MPLS network</a:t>
            </a:r>
          </a:p>
          <a:p>
            <a:pPr eaLnBrk="1" hangingPunct="1">
              <a:lnSpc>
                <a:spcPct val="65000"/>
              </a:lnSpc>
            </a:pPr>
            <a:r>
              <a:rPr lang="en-US" altLang="nb-NO" sz="1300" dirty="0"/>
              <a:t>PE (Provider Edge) router = edge router (LSR)</a:t>
            </a:r>
          </a:p>
          <a:p>
            <a:pPr lvl="1" indent="0" eaLnBrk="1" hangingPunct="1">
              <a:lnSpc>
                <a:spcPct val="65000"/>
              </a:lnSpc>
            </a:pPr>
            <a:r>
              <a:rPr lang="en-US" altLang="nb-NO" sz="1100" dirty="0">
                <a:ea typeface="ＭＳ Ｐゴシック" panose="020B0600070205080204" pitchFamily="34" charset="-128"/>
              </a:rPr>
              <a:t>Imposes and removes MPLS labels</a:t>
            </a:r>
            <a:endParaRPr lang="en-US" altLang="nb-NO" sz="1300" dirty="0"/>
          </a:p>
          <a:p>
            <a:pPr eaLnBrk="1" hangingPunct="1">
              <a:lnSpc>
                <a:spcPct val="65000"/>
              </a:lnSpc>
            </a:pPr>
            <a:r>
              <a:rPr lang="en-US" altLang="nb-NO" sz="1300" dirty="0"/>
              <a:t>P (Provider) router = label switching router = core router (LSR)</a:t>
            </a:r>
          </a:p>
          <a:p>
            <a:pPr lvl="1" indent="0" eaLnBrk="1" hangingPunct="1">
              <a:lnSpc>
                <a:spcPct val="65000"/>
              </a:lnSpc>
            </a:pPr>
            <a:r>
              <a:rPr lang="en-US" altLang="nb-NO" sz="1100" dirty="0">
                <a:ea typeface="ＭＳ Ｐゴシック" panose="020B0600070205080204" pitchFamily="34" charset="-128"/>
              </a:rPr>
              <a:t>Switches MPLS-labeled packets</a:t>
            </a:r>
          </a:p>
        </p:txBody>
      </p:sp>
      <p:sp>
        <p:nvSpPr>
          <p:cNvPr id="52230" name="Line 5">
            <a:extLst>
              <a:ext uri="{FF2B5EF4-FFF2-40B4-BE49-F238E27FC236}">
                <a16:creationId xmlns:a16="http://schemas.microsoft.com/office/drawing/2014/main" id="{4D4CABDA-A559-D94D-A92D-5DC92D01CBB6}"/>
              </a:ext>
            </a:extLst>
          </p:cNvPr>
          <p:cNvSpPr>
            <a:spLocks noChangeShapeType="1"/>
          </p:cNvSpPr>
          <p:nvPr/>
        </p:nvSpPr>
        <p:spPr bwMode="auto">
          <a:xfrm>
            <a:off x="2590800" y="2730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1" name="Line 7">
            <a:extLst>
              <a:ext uri="{FF2B5EF4-FFF2-40B4-BE49-F238E27FC236}">
                <a16:creationId xmlns:a16="http://schemas.microsoft.com/office/drawing/2014/main" id="{548027AD-392F-FB4D-BBD9-5F2BAD8BFE73}"/>
              </a:ext>
            </a:extLst>
          </p:cNvPr>
          <p:cNvSpPr>
            <a:spLocks noChangeShapeType="1"/>
          </p:cNvSpPr>
          <p:nvPr/>
        </p:nvSpPr>
        <p:spPr bwMode="auto">
          <a:xfrm>
            <a:off x="5334000" y="2730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2" name="Line 9">
            <a:extLst>
              <a:ext uri="{FF2B5EF4-FFF2-40B4-BE49-F238E27FC236}">
                <a16:creationId xmlns:a16="http://schemas.microsoft.com/office/drawing/2014/main" id="{690AD226-EFE3-EF4F-BC26-ACC1D3F47FB1}"/>
              </a:ext>
            </a:extLst>
          </p:cNvPr>
          <p:cNvSpPr>
            <a:spLocks noChangeShapeType="1"/>
          </p:cNvSpPr>
          <p:nvPr/>
        </p:nvSpPr>
        <p:spPr bwMode="auto">
          <a:xfrm>
            <a:off x="2514600" y="3721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3" name="Line 10">
            <a:extLst>
              <a:ext uri="{FF2B5EF4-FFF2-40B4-BE49-F238E27FC236}">
                <a16:creationId xmlns:a16="http://schemas.microsoft.com/office/drawing/2014/main" id="{ADD03545-B56A-8744-B82F-1FACBC65671E}"/>
              </a:ext>
            </a:extLst>
          </p:cNvPr>
          <p:cNvSpPr>
            <a:spLocks noChangeShapeType="1"/>
          </p:cNvSpPr>
          <p:nvPr/>
        </p:nvSpPr>
        <p:spPr bwMode="auto">
          <a:xfrm>
            <a:off x="5334000" y="3721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4" name="Group 64">
            <a:extLst>
              <a:ext uri="{FF2B5EF4-FFF2-40B4-BE49-F238E27FC236}">
                <a16:creationId xmlns:a16="http://schemas.microsoft.com/office/drawing/2014/main" id="{570BBC25-1FFD-7F44-A7B8-56D603D43A22}"/>
              </a:ext>
            </a:extLst>
          </p:cNvPr>
          <p:cNvGrpSpPr>
            <a:grpSpLocks/>
          </p:cNvGrpSpPr>
          <p:nvPr/>
        </p:nvGrpSpPr>
        <p:grpSpPr bwMode="auto">
          <a:xfrm>
            <a:off x="3886200" y="2730500"/>
            <a:ext cx="1371600" cy="990600"/>
            <a:chOff x="2496" y="1632"/>
            <a:chExt cx="864" cy="624"/>
          </a:xfrm>
        </p:grpSpPr>
        <p:sp>
          <p:nvSpPr>
            <p:cNvPr id="52290" name="Rectangle 59">
              <a:extLst>
                <a:ext uri="{FF2B5EF4-FFF2-40B4-BE49-F238E27FC236}">
                  <a16:creationId xmlns:a16="http://schemas.microsoft.com/office/drawing/2014/main" id="{4C1507AF-8080-5F4E-AE51-01320C90468B}"/>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2291" name="Line 4">
              <a:extLst>
                <a:ext uri="{FF2B5EF4-FFF2-40B4-BE49-F238E27FC236}">
                  <a16:creationId xmlns:a16="http://schemas.microsoft.com/office/drawing/2014/main" id="{DC211680-A8F1-0142-B3B0-4B5B4718D76F}"/>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92" name="Line 12">
              <a:extLst>
                <a:ext uri="{FF2B5EF4-FFF2-40B4-BE49-F238E27FC236}">
                  <a16:creationId xmlns:a16="http://schemas.microsoft.com/office/drawing/2014/main" id="{9741EAA7-09A1-0A4D-9212-C273189C915F}"/>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52235" name="Line 72">
            <a:extLst>
              <a:ext uri="{FF2B5EF4-FFF2-40B4-BE49-F238E27FC236}">
                <a16:creationId xmlns:a16="http://schemas.microsoft.com/office/drawing/2014/main" id="{4CC4EFE6-5F81-394F-AB5C-6F1E10DB29F7}"/>
              </a:ext>
            </a:extLst>
          </p:cNvPr>
          <p:cNvSpPr>
            <a:spLocks noChangeShapeType="1"/>
          </p:cNvSpPr>
          <p:nvPr/>
        </p:nvSpPr>
        <p:spPr bwMode="auto">
          <a:xfrm>
            <a:off x="13716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6" name="Group 73">
            <a:extLst>
              <a:ext uri="{FF2B5EF4-FFF2-40B4-BE49-F238E27FC236}">
                <a16:creationId xmlns:a16="http://schemas.microsoft.com/office/drawing/2014/main" id="{88869DDC-2FCE-3B4D-92CD-65FDB2862F52}"/>
              </a:ext>
            </a:extLst>
          </p:cNvPr>
          <p:cNvGrpSpPr>
            <a:grpSpLocks/>
          </p:cNvGrpSpPr>
          <p:nvPr/>
        </p:nvGrpSpPr>
        <p:grpSpPr bwMode="auto">
          <a:xfrm>
            <a:off x="990600" y="2273300"/>
            <a:ext cx="487363" cy="533400"/>
            <a:chOff x="672" y="1344"/>
            <a:chExt cx="307" cy="336"/>
          </a:xfrm>
        </p:grpSpPr>
        <p:pic>
          <p:nvPicPr>
            <p:cNvPr id="52288" name="Picture 70">
              <a:extLst>
                <a:ext uri="{FF2B5EF4-FFF2-40B4-BE49-F238E27FC236}">
                  <a16:creationId xmlns:a16="http://schemas.microsoft.com/office/drawing/2014/main" id="{E2291515-9693-E14F-AB53-C7205ECCBA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9" name="Rectangle 71">
              <a:extLst>
                <a:ext uri="{FF2B5EF4-FFF2-40B4-BE49-F238E27FC236}">
                  <a16:creationId xmlns:a16="http://schemas.microsoft.com/office/drawing/2014/main" id="{7B3BD40B-49B4-834A-98AF-4754B200B340}"/>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37" name="Line 74">
            <a:extLst>
              <a:ext uri="{FF2B5EF4-FFF2-40B4-BE49-F238E27FC236}">
                <a16:creationId xmlns:a16="http://schemas.microsoft.com/office/drawing/2014/main" id="{35DACD0A-03E5-944D-A8FF-D915E671E4FC}"/>
              </a:ext>
            </a:extLst>
          </p:cNvPr>
          <p:cNvSpPr>
            <a:spLocks noChangeShapeType="1"/>
          </p:cNvSpPr>
          <p:nvPr/>
        </p:nvSpPr>
        <p:spPr bwMode="auto">
          <a:xfrm>
            <a:off x="13716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8" name="Group 75">
            <a:extLst>
              <a:ext uri="{FF2B5EF4-FFF2-40B4-BE49-F238E27FC236}">
                <a16:creationId xmlns:a16="http://schemas.microsoft.com/office/drawing/2014/main" id="{2946E27C-2AB1-C746-98A2-4456741461FE}"/>
              </a:ext>
            </a:extLst>
          </p:cNvPr>
          <p:cNvGrpSpPr>
            <a:grpSpLocks/>
          </p:cNvGrpSpPr>
          <p:nvPr/>
        </p:nvGrpSpPr>
        <p:grpSpPr bwMode="auto">
          <a:xfrm>
            <a:off x="990600" y="3263900"/>
            <a:ext cx="487363" cy="533400"/>
            <a:chOff x="672" y="1344"/>
            <a:chExt cx="307" cy="336"/>
          </a:xfrm>
        </p:grpSpPr>
        <p:pic>
          <p:nvPicPr>
            <p:cNvPr id="52286" name="Picture 76">
              <a:extLst>
                <a:ext uri="{FF2B5EF4-FFF2-40B4-BE49-F238E27FC236}">
                  <a16:creationId xmlns:a16="http://schemas.microsoft.com/office/drawing/2014/main" id="{9EA09651-8E64-7E4C-BE84-C53BCF66BE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7" name="Rectangle 77">
              <a:extLst>
                <a:ext uri="{FF2B5EF4-FFF2-40B4-BE49-F238E27FC236}">
                  <a16:creationId xmlns:a16="http://schemas.microsoft.com/office/drawing/2014/main" id="{8BDF6BE5-BC79-6B4C-AFAC-3F074393FFE6}"/>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39" name="Line 78">
            <a:extLst>
              <a:ext uri="{FF2B5EF4-FFF2-40B4-BE49-F238E27FC236}">
                <a16:creationId xmlns:a16="http://schemas.microsoft.com/office/drawing/2014/main" id="{D67F609B-5542-E643-8083-93CDD2A4A722}"/>
              </a:ext>
            </a:extLst>
          </p:cNvPr>
          <p:cNvSpPr>
            <a:spLocks noChangeShapeType="1"/>
          </p:cNvSpPr>
          <p:nvPr/>
        </p:nvSpPr>
        <p:spPr bwMode="auto">
          <a:xfrm>
            <a:off x="68580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40" name="Group 79">
            <a:extLst>
              <a:ext uri="{FF2B5EF4-FFF2-40B4-BE49-F238E27FC236}">
                <a16:creationId xmlns:a16="http://schemas.microsoft.com/office/drawing/2014/main" id="{194B0C2A-609A-9D40-BEDE-9CEBB9DC300E}"/>
              </a:ext>
            </a:extLst>
          </p:cNvPr>
          <p:cNvGrpSpPr>
            <a:grpSpLocks/>
          </p:cNvGrpSpPr>
          <p:nvPr/>
        </p:nvGrpSpPr>
        <p:grpSpPr bwMode="auto">
          <a:xfrm>
            <a:off x="7620000" y="2273300"/>
            <a:ext cx="487363" cy="533400"/>
            <a:chOff x="672" y="1344"/>
            <a:chExt cx="307" cy="336"/>
          </a:xfrm>
        </p:grpSpPr>
        <p:pic>
          <p:nvPicPr>
            <p:cNvPr id="52284" name="Picture 80">
              <a:extLst>
                <a:ext uri="{FF2B5EF4-FFF2-40B4-BE49-F238E27FC236}">
                  <a16:creationId xmlns:a16="http://schemas.microsoft.com/office/drawing/2014/main" id="{F8056C0B-1175-A54B-82F6-684011C4B2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5" name="Rectangle 81">
              <a:extLst>
                <a:ext uri="{FF2B5EF4-FFF2-40B4-BE49-F238E27FC236}">
                  <a16:creationId xmlns:a16="http://schemas.microsoft.com/office/drawing/2014/main" id="{B10FBAE7-A118-5A47-8DE2-4FCCB51A1EC8}"/>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41" name="Line 82">
            <a:extLst>
              <a:ext uri="{FF2B5EF4-FFF2-40B4-BE49-F238E27FC236}">
                <a16:creationId xmlns:a16="http://schemas.microsoft.com/office/drawing/2014/main" id="{E03A4260-76FF-2246-8785-BBA607288106}"/>
              </a:ext>
            </a:extLst>
          </p:cNvPr>
          <p:cNvSpPr>
            <a:spLocks noChangeShapeType="1"/>
          </p:cNvSpPr>
          <p:nvPr/>
        </p:nvSpPr>
        <p:spPr bwMode="auto">
          <a:xfrm>
            <a:off x="68580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42" name="Group 83">
            <a:extLst>
              <a:ext uri="{FF2B5EF4-FFF2-40B4-BE49-F238E27FC236}">
                <a16:creationId xmlns:a16="http://schemas.microsoft.com/office/drawing/2014/main" id="{D3C9B076-4108-D14E-B401-9C8DAC888E09}"/>
              </a:ext>
            </a:extLst>
          </p:cNvPr>
          <p:cNvGrpSpPr>
            <a:grpSpLocks/>
          </p:cNvGrpSpPr>
          <p:nvPr/>
        </p:nvGrpSpPr>
        <p:grpSpPr bwMode="auto">
          <a:xfrm>
            <a:off x="7620000" y="3263900"/>
            <a:ext cx="487363" cy="533400"/>
            <a:chOff x="672" y="1344"/>
            <a:chExt cx="307" cy="336"/>
          </a:xfrm>
        </p:grpSpPr>
        <p:pic>
          <p:nvPicPr>
            <p:cNvPr id="52282" name="Picture 84">
              <a:extLst>
                <a:ext uri="{FF2B5EF4-FFF2-40B4-BE49-F238E27FC236}">
                  <a16:creationId xmlns:a16="http://schemas.microsoft.com/office/drawing/2014/main" id="{1418C06D-5907-9E4E-813B-84B6119FAA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3" name="Rectangle 85">
              <a:extLst>
                <a:ext uri="{FF2B5EF4-FFF2-40B4-BE49-F238E27FC236}">
                  <a16:creationId xmlns:a16="http://schemas.microsoft.com/office/drawing/2014/main" id="{0A76B452-AC00-F14C-A75B-E8BFB2603437}"/>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grpSp>
        <p:nvGrpSpPr>
          <p:cNvPr id="9" name="Group 112">
            <a:extLst>
              <a:ext uri="{FF2B5EF4-FFF2-40B4-BE49-F238E27FC236}">
                <a16:creationId xmlns:a16="http://schemas.microsoft.com/office/drawing/2014/main" id="{5754BA9B-0B2B-834A-AC75-2527E8036FD1}"/>
              </a:ext>
            </a:extLst>
          </p:cNvPr>
          <p:cNvGrpSpPr>
            <a:grpSpLocks/>
          </p:cNvGrpSpPr>
          <p:nvPr/>
        </p:nvGrpSpPr>
        <p:grpSpPr bwMode="auto">
          <a:xfrm>
            <a:off x="2438400" y="2667000"/>
            <a:ext cx="3962400" cy="1981200"/>
            <a:chOff x="1536" y="1680"/>
            <a:chExt cx="2496" cy="1248"/>
          </a:xfrm>
        </p:grpSpPr>
        <p:grpSp>
          <p:nvGrpSpPr>
            <p:cNvPr id="52268" name="Group 108">
              <a:extLst>
                <a:ext uri="{FF2B5EF4-FFF2-40B4-BE49-F238E27FC236}">
                  <a16:creationId xmlns:a16="http://schemas.microsoft.com/office/drawing/2014/main" id="{72202BA0-B079-9741-9AD7-6EBD90FBD438}"/>
                </a:ext>
              </a:extLst>
            </p:cNvPr>
            <p:cNvGrpSpPr>
              <a:grpSpLocks/>
            </p:cNvGrpSpPr>
            <p:nvPr/>
          </p:nvGrpSpPr>
          <p:grpSpPr bwMode="auto">
            <a:xfrm>
              <a:off x="1728" y="1680"/>
              <a:ext cx="2304" cy="624"/>
              <a:chOff x="1728" y="1680"/>
              <a:chExt cx="2304" cy="624"/>
            </a:xfrm>
          </p:grpSpPr>
          <p:sp>
            <p:nvSpPr>
              <p:cNvPr id="52272" name="Line 93">
                <a:extLst>
                  <a:ext uri="{FF2B5EF4-FFF2-40B4-BE49-F238E27FC236}">
                    <a16:creationId xmlns:a16="http://schemas.microsoft.com/office/drawing/2014/main" id="{15E4789D-E162-7F47-AE7C-4E1C8D604CE7}"/>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3" name="Line 94">
                <a:extLst>
                  <a:ext uri="{FF2B5EF4-FFF2-40B4-BE49-F238E27FC236}">
                    <a16:creationId xmlns:a16="http://schemas.microsoft.com/office/drawing/2014/main" id="{21F73C9A-82A3-2C4C-8FC2-BB89F8F8C55D}"/>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4" name="Line 95">
                <a:extLst>
                  <a:ext uri="{FF2B5EF4-FFF2-40B4-BE49-F238E27FC236}">
                    <a16:creationId xmlns:a16="http://schemas.microsoft.com/office/drawing/2014/main" id="{D015EFE6-0DD8-5B41-9910-508AFB028A53}"/>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5" name="Line 96">
                <a:extLst>
                  <a:ext uri="{FF2B5EF4-FFF2-40B4-BE49-F238E27FC236}">
                    <a16:creationId xmlns:a16="http://schemas.microsoft.com/office/drawing/2014/main" id="{85D3689C-E70A-DB44-8D00-CB04EAC589AF}"/>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6" name="Line 97">
                <a:extLst>
                  <a:ext uri="{FF2B5EF4-FFF2-40B4-BE49-F238E27FC236}">
                    <a16:creationId xmlns:a16="http://schemas.microsoft.com/office/drawing/2014/main" id="{5A593B4C-321B-BA4B-8F6B-C30FBB1E6D84}"/>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7" name="Line 98">
                <a:extLst>
                  <a:ext uri="{FF2B5EF4-FFF2-40B4-BE49-F238E27FC236}">
                    <a16:creationId xmlns:a16="http://schemas.microsoft.com/office/drawing/2014/main" id="{7DADD27A-ECD9-484A-B780-63D913887C97}"/>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8" name="Line 99">
                <a:extLst>
                  <a:ext uri="{FF2B5EF4-FFF2-40B4-BE49-F238E27FC236}">
                    <a16:creationId xmlns:a16="http://schemas.microsoft.com/office/drawing/2014/main" id="{7472BC41-952D-A148-9036-328F0916618C}"/>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9" name="Line 100">
                <a:extLst>
                  <a:ext uri="{FF2B5EF4-FFF2-40B4-BE49-F238E27FC236}">
                    <a16:creationId xmlns:a16="http://schemas.microsoft.com/office/drawing/2014/main" id="{4F257B01-FCD8-FB49-BD6D-9057272BAFD3}"/>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80" name="Line 101">
                <a:extLst>
                  <a:ext uri="{FF2B5EF4-FFF2-40B4-BE49-F238E27FC236}">
                    <a16:creationId xmlns:a16="http://schemas.microsoft.com/office/drawing/2014/main" id="{5D446A7C-5A6A-3240-8039-482A346C3CE6}"/>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81" name="Line 102">
                <a:extLst>
                  <a:ext uri="{FF2B5EF4-FFF2-40B4-BE49-F238E27FC236}">
                    <a16:creationId xmlns:a16="http://schemas.microsoft.com/office/drawing/2014/main" id="{4489A259-9807-0547-B71F-64B2DB1B11B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2269" name="Group 111">
              <a:extLst>
                <a:ext uri="{FF2B5EF4-FFF2-40B4-BE49-F238E27FC236}">
                  <a16:creationId xmlns:a16="http://schemas.microsoft.com/office/drawing/2014/main" id="{99906D8C-EAB6-D349-9A1E-CA970BD53935}"/>
                </a:ext>
              </a:extLst>
            </p:cNvPr>
            <p:cNvGrpSpPr>
              <a:grpSpLocks/>
            </p:cNvGrpSpPr>
            <p:nvPr/>
          </p:nvGrpSpPr>
          <p:grpSpPr bwMode="auto">
            <a:xfrm>
              <a:off x="1536" y="2761"/>
              <a:ext cx="1326" cy="167"/>
              <a:chOff x="1536" y="2761"/>
              <a:chExt cx="1326" cy="167"/>
            </a:xfrm>
          </p:grpSpPr>
          <p:sp>
            <p:nvSpPr>
              <p:cNvPr id="52270" name="Text Box 109">
                <a:extLst>
                  <a:ext uri="{FF2B5EF4-FFF2-40B4-BE49-F238E27FC236}">
                    <a16:creationId xmlns:a16="http://schemas.microsoft.com/office/drawing/2014/main" id="{CDD69DE3-0D43-B349-8044-BC50C6DA57EF}"/>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52271" name="Line 110">
                <a:extLst>
                  <a:ext uri="{FF2B5EF4-FFF2-40B4-BE49-F238E27FC236}">
                    <a16:creationId xmlns:a16="http://schemas.microsoft.com/office/drawing/2014/main" id="{71F02D95-2EC4-9E43-951E-82FE9ABF27A5}"/>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52244" name="Group 61">
            <a:extLst>
              <a:ext uri="{FF2B5EF4-FFF2-40B4-BE49-F238E27FC236}">
                <a16:creationId xmlns:a16="http://schemas.microsoft.com/office/drawing/2014/main" id="{72EB32B4-FB98-4B40-8222-B78A5200DBE7}"/>
              </a:ext>
            </a:extLst>
          </p:cNvPr>
          <p:cNvGrpSpPr>
            <a:grpSpLocks/>
          </p:cNvGrpSpPr>
          <p:nvPr/>
        </p:nvGrpSpPr>
        <p:grpSpPr bwMode="auto">
          <a:xfrm>
            <a:off x="5029200" y="2120900"/>
            <a:ext cx="484188" cy="825500"/>
            <a:chOff x="3216" y="1248"/>
            <a:chExt cx="305" cy="520"/>
          </a:xfrm>
        </p:grpSpPr>
        <p:pic>
          <p:nvPicPr>
            <p:cNvPr id="52266" name="Picture 37">
              <a:extLst>
                <a:ext uri="{FF2B5EF4-FFF2-40B4-BE49-F238E27FC236}">
                  <a16:creationId xmlns:a16="http://schemas.microsoft.com/office/drawing/2014/main" id="{4F0DD049-EF0E-7C4A-8628-C951D3C4A24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7" name="Rectangle 42">
              <a:extLst>
                <a:ext uri="{FF2B5EF4-FFF2-40B4-BE49-F238E27FC236}">
                  <a16:creationId xmlns:a16="http://schemas.microsoft.com/office/drawing/2014/main" id="{769978E6-84A2-6F4F-96A2-8FF925624F89}"/>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52245" name="Group 62">
            <a:extLst>
              <a:ext uri="{FF2B5EF4-FFF2-40B4-BE49-F238E27FC236}">
                <a16:creationId xmlns:a16="http://schemas.microsoft.com/office/drawing/2014/main" id="{68636609-4853-1847-BAA9-0A9EE3DB957D}"/>
              </a:ext>
            </a:extLst>
          </p:cNvPr>
          <p:cNvGrpSpPr>
            <a:grpSpLocks/>
          </p:cNvGrpSpPr>
          <p:nvPr/>
        </p:nvGrpSpPr>
        <p:grpSpPr bwMode="auto">
          <a:xfrm>
            <a:off x="5029200" y="3352800"/>
            <a:ext cx="484188" cy="825500"/>
            <a:chOff x="3216" y="2024"/>
            <a:chExt cx="305" cy="520"/>
          </a:xfrm>
        </p:grpSpPr>
        <p:pic>
          <p:nvPicPr>
            <p:cNvPr id="52264" name="Picture 39">
              <a:extLst>
                <a:ext uri="{FF2B5EF4-FFF2-40B4-BE49-F238E27FC236}">
                  <a16:creationId xmlns:a16="http://schemas.microsoft.com/office/drawing/2014/main" id="{05A71ECA-51E3-8C4B-80B6-2BA82430CC23}"/>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5" name="Rectangle 43">
              <a:extLst>
                <a:ext uri="{FF2B5EF4-FFF2-40B4-BE49-F238E27FC236}">
                  <a16:creationId xmlns:a16="http://schemas.microsoft.com/office/drawing/2014/main" id="{5C784F58-DFC1-EF40-B12F-3C00B5CAAD74}"/>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2246" name="Group 60">
            <a:extLst>
              <a:ext uri="{FF2B5EF4-FFF2-40B4-BE49-F238E27FC236}">
                <a16:creationId xmlns:a16="http://schemas.microsoft.com/office/drawing/2014/main" id="{DCABA5B2-D547-F645-AE50-24E33B461319}"/>
              </a:ext>
            </a:extLst>
          </p:cNvPr>
          <p:cNvGrpSpPr>
            <a:grpSpLocks/>
          </p:cNvGrpSpPr>
          <p:nvPr/>
        </p:nvGrpSpPr>
        <p:grpSpPr bwMode="auto">
          <a:xfrm>
            <a:off x="3630613" y="2120900"/>
            <a:ext cx="484187" cy="825500"/>
            <a:chOff x="2335" y="1248"/>
            <a:chExt cx="305" cy="520"/>
          </a:xfrm>
        </p:grpSpPr>
        <p:pic>
          <p:nvPicPr>
            <p:cNvPr id="52262" name="Picture 38">
              <a:extLst>
                <a:ext uri="{FF2B5EF4-FFF2-40B4-BE49-F238E27FC236}">
                  <a16:creationId xmlns:a16="http://schemas.microsoft.com/office/drawing/2014/main" id="{682F0215-5BF8-3E4E-A018-F30AF4C5E14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3" name="Rectangle 44">
              <a:extLst>
                <a:ext uri="{FF2B5EF4-FFF2-40B4-BE49-F238E27FC236}">
                  <a16:creationId xmlns:a16="http://schemas.microsoft.com/office/drawing/2014/main" id="{757CCB50-537F-5541-BA0D-58DCF834585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52247" name="Group 63">
            <a:extLst>
              <a:ext uri="{FF2B5EF4-FFF2-40B4-BE49-F238E27FC236}">
                <a16:creationId xmlns:a16="http://schemas.microsoft.com/office/drawing/2014/main" id="{8FD26E2D-8719-1540-94C9-D6DA859FF82F}"/>
              </a:ext>
            </a:extLst>
          </p:cNvPr>
          <p:cNvGrpSpPr>
            <a:grpSpLocks/>
          </p:cNvGrpSpPr>
          <p:nvPr/>
        </p:nvGrpSpPr>
        <p:grpSpPr bwMode="auto">
          <a:xfrm>
            <a:off x="3630613" y="3352800"/>
            <a:ext cx="484187" cy="825500"/>
            <a:chOff x="2335" y="2024"/>
            <a:chExt cx="305" cy="520"/>
          </a:xfrm>
        </p:grpSpPr>
        <p:pic>
          <p:nvPicPr>
            <p:cNvPr id="52260" name="Picture 40">
              <a:extLst>
                <a:ext uri="{FF2B5EF4-FFF2-40B4-BE49-F238E27FC236}">
                  <a16:creationId xmlns:a16="http://schemas.microsoft.com/office/drawing/2014/main" id="{F7CC3149-0A29-2945-A437-D7F3971FBA8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1" name="Rectangle 45">
              <a:extLst>
                <a:ext uri="{FF2B5EF4-FFF2-40B4-BE49-F238E27FC236}">
                  <a16:creationId xmlns:a16="http://schemas.microsoft.com/office/drawing/2014/main" id="{E80E18E4-338D-D248-B66C-8A2376D807A7}"/>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2248" name="Group 65">
            <a:extLst>
              <a:ext uri="{FF2B5EF4-FFF2-40B4-BE49-F238E27FC236}">
                <a16:creationId xmlns:a16="http://schemas.microsoft.com/office/drawing/2014/main" id="{94CA0ACF-0BA4-AB46-828B-F8C20E92AE92}"/>
              </a:ext>
            </a:extLst>
          </p:cNvPr>
          <p:cNvGrpSpPr>
            <a:grpSpLocks/>
          </p:cNvGrpSpPr>
          <p:nvPr/>
        </p:nvGrpSpPr>
        <p:grpSpPr bwMode="auto">
          <a:xfrm>
            <a:off x="2203450" y="2252663"/>
            <a:ext cx="585788" cy="630237"/>
            <a:chOff x="1436" y="1331"/>
            <a:chExt cx="369" cy="397"/>
          </a:xfrm>
        </p:grpSpPr>
        <p:pic>
          <p:nvPicPr>
            <p:cNvPr id="52258" name="Picture 28">
              <a:extLst>
                <a:ext uri="{FF2B5EF4-FFF2-40B4-BE49-F238E27FC236}">
                  <a16:creationId xmlns:a16="http://schemas.microsoft.com/office/drawing/2014/main" id="{B8CB2462-12DE-244A-A7F7-980B58F3C3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9" name="Rectangle 48">
              <a:extLst>
                <a:ext uri="{FF2B5EF4-FFF2-40B4-BE49-F238E27FC236}">
                  <a16:creationId xmlns:a16="http://schemas.microsoft.com/office/drawing/2014/main" id="{0859EC00-D144-4E48-81DC-A0C82F6D6F08}"/>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52249" name="Group 66">
            <a:extLst>
              <a:ext uri="{FF2B5EF4-FFF2-40B4-BE49-F238E27FC236}">
                <a16:creationId xmlns:a16="http://schemas.microsoft.com/office/drawing/2014/main" id="{7948F78D-17C1-A74A-92B7-8AD4C3D7D637}"/>
              </a:ext>
            </a:extLst>
          </p:cNvPr>
          <p:cNvGrpSpPr>
            <a:grpSpLocks/>
          </p:cNvGrpSpPr>
          <p:nvPr/>
        </p:nvGrpSpPr>
        <p:grpSpPr bwMode="auto">
          <a:xfrm>
            <a:off x="2209800" y="3527425"/>
            <a:ext cx="585788" cy="650875"/>
            <a:chOff x="1440" y="2134"/>
            <a:chExt cx="369" cy="410"/>
          </a:xfrm>
        </p:grpSpPr>
        <p:pic>
          <p:nvPicPr>
            <p:cNvPr id="52256" name="Picture 29">
              <a:extLst>
                <a:ext uri="{FF2B5EF4-FFF2-40B4-BE49-F238E27FC236}">
                  <a16:creationId xmlns:a16="http://schemas.microsoft.com/office/drawing/2014/main" id="{B981E2D6-502A-DC49-8B5D-00EBB11EE6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7" name="Rectangle 47">
              <a:extLst>
                <a:ext uri="{FF2B5EF4-FFF2-40B4-BE49-F238E27FC236}">
                  <a16:creationId xmlns:a16="http://schemas.microsoft.com/office/drawing/2014/main" id="{6D02C837-DBA6-9F4B-AC10-B40BE2B17B25}"/>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52250" name="Group 67">
            <a:extLst>
              <a:ext uri="{FF2B5EF4-FFF2-40B4-BE49-F238E27FC236}">
                <a16:creationId xmlns:a16="http://schemas.microsoft.com/office/drawing/2014/main" id="{BEE06BCA-3384-4D48-8330-9884FFFE8EF3}"/>
              </a:ext>
            </a:extLst>
          </p:cNvPr>
          <p:cNvGrpSpPr>
            <a:grpSpLocks/>
          </p:cNvGrpSpPr>
          <p:nvPr/>
        </p:nvGrpSpPr>
        <p:grpSpPr bwMode="auto">
          <a:xfrm>
            <a:off x="6324600" y="3527425"/>
            <a:ext cx="585788" cy="671513"/>
            <a:chOff x="4032" y="2134"/>
            <a:chExt cx="369" cy="423"/>
          </a:xfrm>
        </p:grpSpPr>
        <p:pic>
          <p:nvPicPr>
            <p:cNvPr id="52254" name="Picture 31">
              <a:extLst>
                <a:ext uri="{FF2B5EF4-FFF2-40B4-BE49-F238E27FC236}">
                  <a16:creationId xmlns:a16="http://schemas.microsoft.com/office/drawing/2014/main" id="{D55B6257-3337-6A4A-8A56-A377C15361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5" name="Rectangle 41">
              <a:extLst>
                <a:ext uri="{FF2B5EF4-FFF2-40B4-BE49-F238E27FC236}">
                  <a16:creationId xmlns:a16="http://schemas.microsoft.com/office/drawing/2014/main" id="{71F3F1B9-B1EF-AF46-BD94-B5913034710A}"/>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52251" name="Group 68">
            <a:extLst>
              <a:ext uri="{FF2B5EF4-FFF2-40B4-BE49-F238E27FC236}">
                <a16:creationId xmlns:a16="http://schemas.microsoft.com/office/drawing/2014/main" id="{BEDCCE72-6CE4-1B4C-96C2-BF1462B4A7EB}"/>
              </a:ext>
            </a:extLst>
          </p:cNvPr>
          <p:cNvGrpSpPr>
            <a:grpSpLocks/>
          </p:cNvGrpSpPr>
          <p:nvPr/>
        </p:nvGrpSpPr>
        <p:grpSpPr bwMode="auto">
          <a:xfrm>
            <a:off x="6324600" y="2252663"/>
            <a:ext cx="585788" cy="630237"/>
            <a:chOff x="4032" y="1331"/>
            <a:chExt cx="369" cy="397"/>
          </a:xfrm>
        </p:grpSpPr>
        <p:pic>
          <p:nvPicPr>
            <p:cNvPr id="52252" name="Picture 32">
              <a:extLst>
                <a:ext uri="{FF2B5EF4-FFF2-40B4-BE49-F238E27FC236}">
                  <a16:creationId xmlns:a16="http://schemas.microsoft.com/office/drawing/2014/main" id="{28DAEA56-A688-D34F-AAA9-388BABB591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3" name="Rectangle 49">
              <a:extLst>
                <a:ext uri="{FF2B5EF4-FFF2-40B4-BE49-F238E27FC236}">
                  <a16:creationId xmlns:a16="http://schemas.microsoft.com/office/drawing/2014/main" id="{B08C8C1F-A1F9-CF4B-90EE-EBC611D01B77}"/>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sp>
        <p:nvSpPr>
          <p:cNvPr id="3" name="TextBox 2">
            <a:extLst>
              <a:ext uri="{FF2B5EF4-FFF2-40B4-BE49-F238E27FC236}">
                <a16:creationId xmlns:a16="http://schemas.microsoft.com/office/drawing/2014/main" id="{B87001E3-7B6D-96D7-7125-9E53B6D5F9C4}"/>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nodeType="afterGroup">
                            <p:stCondLst>
                              <p:cond delay="1000"/>
                            </p:stCondLst>
                            <p:childTnLst>
                              <p:par>
                                <p:cTn id="9" presetID="5"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heckerboard(across)">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1">
            <a:extLst>
              <a:ext uri="{FF2B5EF4-FFF2-40B4-BE49-F238E27FC236}">
                <a16:creationId xmlns:a16="http://schemas.microsoft.com/office/drawing/2014/main" id="{E2433464-6ED9-2944-9F48-FC1A31CC5BF0}"/>
              </a:ext>
            </a:extLst>
          </p:cNvPr>
          <p:cNvSpPr>
            <a:spLocks noGrp="1" noChangeArrowheads="1"/>
          </p:cNvSpPr>
          <p:nvPr>
            <p:ph type="title"/>
          </p:nvPr>
        </p:nvSpPr>
        <p:spPr/>
        <p:txBody>
          <a:bodyPr/>
          <a:lstStyle/>
          <a:p>
            <a:pPr eaLnBrk="1" hangingPunct="1"/>
            <a:r>
              <a:rPr lang="en-US" altLang="nb-NO"/>
              <a:t>MPLS Label and Label Encapsulation</a:t>
            </a:r>
          </a:p>
        </p:txBody>
      </p:sp>
      <p:grpSp>
        <p:nvGrpSpPr>
          <p:cNvPr id="54275" name="Group 53">
            <a:extLst>
              <a:ext uri="{FF2B5EF4-FFF2-40B4-BE49-F238E27FC236}">
                <a16:creationId xmlns:a16="http://schemas.microsoft.com/office/drawing/2014/main" id="{FB29744E-1C4F-CC4C-8081-A492EF6C8A46}"/>
              </a:ext>
            </a:extLst>
          </p:cNvPr>
          <p:cNvGrpSpPr>
            <a:grpSpLocks/>
          </p:cNvGrpSpPr>
          <p:nvPr/>
        </p:nvGrpSpPr>
        <p:grpSpPr bwMode="auto">
          <a:xfrm>
            <a:off x="685800" y="1219200"/>
            <a:ext cx="7848600" cy="2133600"/>
            <a:chOff x="432" y="768"/>
            <a:chExt cx="4944" cy="1344"/>
          </a:xfrm>
        </p:grpSpPr>
        <p:sp>
          <p:nvSpPr>
            <p:cNvPr id="54294" name="Rectangle 31">
              <a:extLst>
                <a:ext uri="{FF2B5EF4-FFF2-40B4-BE49-F238E27FC236}">
                  <a16:creationId xmlns:a16="http://schemas.microsoft.com/office/drawing/2014/main" id="{179ADF6D-0E90-244D-BAC6-FEFB7C268D26}"/>
                </a:ext>
              </a:extLst>
            </p:cNvPr>
            <p:cNvSpPr>
              <a:spLocks noChangeArrowheads="1"/>
            </p:cNvSpPr>
            <p:nvPr/>
          </p:nvSpPr>
          <p:spPr bwMode="auto">
            <a:xfrm>
              <a:off x="432" y="1104"/>
              <a:ext cx="4944" cy="768"/>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5" name="Rectangle 32">
              <a:extLst>
                <a:ext uri="{FF2B5EF4-FFF2-40B4-BE49-F238E27FC236}">
                  <a16:creationId xmlns:a16="http://schemas.microsoft.com/office/drawing/2014/main" id="{E84E58AC-2507-094D-A130-41AF0BF8FAB1}"/>
                </a:ext>
              </a:extLst>
            </p:cNvPr>
            <p:cNvSpPr>
              <a:spLocks noChangeArrowheads="1"/>
            </p:cNvSpPr>
            <p:nvPr/>
          </p:nvSpPr>
          <p:spPr bwMode="auto">
            <a:xfrm>
              <a:off x="785" y="1497"/>
              <a:ext cx="4241" cy="302"/>
            </a:xfrm>
            <a:prstGeom prst="rect">
              <a:avLst/>
            </a:prstGeom>
            <a:solidFill>
              <a:srgbClr val="FFFFFF"/>
            </a:solidFill>
            <a:ln w="254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6" name="Rectangle 33">
              <a:extLst>
                <a:ext uri="{FF2B5EF4-FFF2-40B4-BE49-F238E27FC236}">
                  <a16:creationId xmlns:a16="http://schemas.microsoft.com/office/drawing/2014/main" id="{152AA5E3-2266-5845-A9E2-8FA13231F1AC}"/>
                </a:ext>
              </a:extLst>
            </p:cNvPr>
            <p:cNvSpPr>
              <a:spLocks noChangeArrowheads="1"/>
            </p:cNvSpPr>
            <p:nvPr/>
          </p:nvSpPr>
          <p:spPr bwMode="auto">
            <a:xfrm>
              <a:off x="432" y="1889"/>
              <a:ext cx="4944"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700"/>
                <a:t>COS/EXP = Class of Service: 3 Bits; S = Bottom of Stack;  TTL = Time to Live</a:t>
              </a:r>
            </a:p>
          </p:txBody>
        </p:sp>
        <p:sp>
          <p:nvSpPr>
            <p:cNvPr id="54297" name="Rectangle 34">
              <a:extLst>
                <a:ext uri="{FF2B5EF4-FFF2-40B4-BE49-F238E27FC236}">
                  <a16:creationId xmlns:a16="http://schemas.microsoft.com/office/drawing/2014/main" id="{061A6A48-6C9D-A84C-B175-FB2E23C3E98D}"/>
                </a:ext>
              </a:extLst>
            </p:cNvPr>
            <p:cNvSpPr>
              <a:spLocks noChangeArrowheads="1"/>
            </p:cNvSpPr>
            <p:nvPr/>
          </p:nvSpPr>
          <p:spPr bwMode="auto">
            <a:xfrm>
              <a:off x="774" y="1143"/>
              <a:ext cx="420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latin typeface="Courier New" panose="02070309020205020404" pitchFamily="49" charset="0"/>
                </a:rPr>
                <a:t>0                   1                   2                   3</a:t>
              </a:r>
            </a:p>
          </p:txBody>
        </p:sp>
        <p:sp>
          <p:nvSpPr>
            <p:cNvPr id="54298" name="Rectangle 35">
              <a:extLst>
                <a:ext uri="{FF2B5EF4-FFF2-40B4-BE49-F238E27FC236}">
                  <a16:creationId xmlns:a16="http://schemas.microsoft.com/office/drawing/2014/main" id="{546C1AB9-7B74-5D45-91E8-4ED5C5BA15B6}"/>
                </a:ext>
              </a:extLst>
            </p:cNvPr>
            <p:cNvSpPr>
              <a:spLocks noChangeArrowheads="1"/>
            </p:cNvSpPr>
            <p:nvPr/>
          </p:nvSpPr>
          <p:spPr bwMode="auto">
            <a:xfrm>
              <a:off x="772" y="1264"/>
              <a:ext cx="433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latin typeface="Courier New" panose="02070309020205020404" pitchFamily="49" charset="0"/>
                </a:rPr>
                <a:t>0 1 2 3 4 5 6 7 8 9 0 1 2 3 4 5 6 7 8 9 0 1 2 3 4 5 6 7 8 9 0 1</a:t>
              </a:r>
            </a:p>
          </p:txBody>
        </p:sp>
        <p:sp>
          <p:nvSpPr>
            <p:cNvPr id="54299" name="Rectangle 36">
              <a:extLst>
                <a:ext uri="{FF2B5EF4-FFF2-40B4-BE49-F238E27FC236}">
                  <a16:creationId xmlns:a16="http://schemas.microsoft.com/office/drawing/2014/main" id="{D8AE4FB9-6E40-A144-B3E3-139A6E347704}"/>
                </a:ext>
              </a:extLst>
            </p:cNvPr>
            <p:cNvSpPr>
              <a:spLocks noChangeArrowheads="1"/>
            </p:cNvSpPr>
            <p:nvPr/>
          </p:nvSpPr>
          <p:spPr bwMode="auto">
            <a:xfrm>
              <a:off x="1756" y="1552"/>
              <a:ext cx="107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Label # – 20bits</a:t>
              </a:r>
            </a:p>
          </p:txBody>
        </p:sp>
        <p:sp>
          <p:nvSpPr>
            <p:cNvPr id="54300" name="Rectangle 37">
              <a:extLst>
                <a:ext uri="{FF2B5EF4-FFF2-40B4-BE49-F238E27FC236}">
                  <a16:creationId xmlns:a16="http://schemas.microsoft.com/office/drawing/2014/main" id="{5CBB94D5-5970-ED41-8317-AC215C6601B5}"/>
                </a:ext>
              </a:extLst>
            </p:cNvPr>
            <p:cNvSpPr>
              <a:spLocks noChangeArrowheads="1"/>
            </p:cNvSpPr>
            <p:nvPr/>
          </p:nvSpPr>
          <p:spPr bwMode="auto">
            <a:xfrm>
              <a:off x="3463" y="1542"/>
              <a:ext cx="37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EXP</a:t>
              </a:r>
            </a:p>
          </p:txBody>
        </p:sp>
        <p:sp>
          <p:nvSpPr>
            <p:cNvPr id="54301" name="Rectangle 38">
              <a:extLst>
                <a:ext uri="{FF2B5EF4-FFF2-40B4-BE49-F238E27FC236}">
                  <a16:creationId xmlns:a16="http://schemas.microsoft.com/office/drawing/2014/main" id="{91E89903-7FEF-7649-ABBA-D1662564C200}"/>
                </a:ext>
              </a:extLst>
            </p:cNvPr>
            <p:cNvSpPr>
              <a:spLocks noChangeArrowheads="1"/>
            </p:cNvSpPr>
            <p:nvPr/>
          </p:nvSpPr>
          <p:spPr bwMode="auto">
            <a:xfrm>
              <a:off x="3814" y="1542"/>
              <a:ext cx="20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S</a:t>
              </a:r>
            </a:p>
          </p:txBody>
        </p:sp>
        <p:sp>
          <p:nvSpPr>
            <p:cNvPr id="54302" name="Rectangle 39">
              <a:extLst>
                <a:ext uri="{FF2B5EF4-FFF2-40B4-BE49-F238E27FC236}">
                  <a16:creationId xmlns:a16="http://schemas.microsoft.com/office/drawing/2014/main" id="{9F8CA86C-39CB-D14C-BDE1-AD2F87B18039}"/>
                </a:ext>
              </a:extLst>
            </p:cNvPr>
            <p:cNvSpPr>
              <a:spLocks noChangeArrowheads="1"/>
            </p:cNvSpPr>
            <p:nvPr/>
          </p:nvSpPr>
          <p:spPr bwMode="auto">
            <a:xfrm>
              <a:off x="4204" y="1552"/>
              <a:ext cx="6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TTL-8bits</a:t>
              </a:r>
            </a:p>
          </p:txBody>
        </p:sp>
        <p:sp>
          <p:nvSpPr>
            <p:cNvPr id="54303" name="Line 40">
              <a:extLst>
                <a:ext uri="{FF2B5EF4-FFF2-40B4-BE49-F238E27FC236}">
                  <a16:creationId xmlns:a16="http://schemas.microsoft.com/office/drawing/2014/main" id="{B82B021F-575E-304A-8EA3-BB0C0E952345}"/>
                </a:ext>
              </a:extLst>
            </p:cNvPr>
            <p:cNvSpPr>
              <a:spLocks noChangeShapeType="1"/>
            </p:cNvSpPr>
            <p:nvPr/>
          </p:nvSpPr>
          <p:spPr bwMode="auto">
            <a:xfrm>
              <a:off x="3425"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4" name="Line 41">
              <a:extLst>
                <a:ext uri="{FF2B5EF4-FFF2-40B4-BE49-F238E27FC236}">
                  <a16:creationId xmlns:a16="http://schemas.microsoft.com/office/drawing/2014/main" id="{CD626D43-DA47-4A4F-923B-8C815AABE1EE}"/>
                </a:ext>
              </a:extLst>
            </p:cNvPr>
            <p:cNvSpPr>
              <a:spLocks noChangeShapeType="1"/>
            </p:cNvSpPr>
            <p:nvPr/>
          </p:nvSpPr>
          <p:spPr bwMode="auto">
            <a:xfrm>
              <a:off x="3851"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5" name="Line 42">
              <a:extLst>
                <a:ext uri="{FF2B5EF4-FFF2-40B4-BE49-F238E27FC236}">
                  <a16:creationId xmlns:a16="http://schemas.microsoft.com/office/drawing/2014/main" id="{5FBBF2C7-709E-DD44-A1B1-91C8EFF40188}"/>
                </a:ext>
              </a:extLst>
            </p:cNvPr>
            <p:cNvSpPr>
              <a:spLocks noChangeShapeType="1"/>
            </p:cNvSpPr>
            <p:nvPr/>
          </p:nvSpPr>
          <p:spPr bwMode="auto">
            <a:xfrm>
              <a:off x="3993"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6" name="Rectangle 43">
              <a:extLst>
                <a:ext uri="{FF2B5EF4-FFF2-40B4-BE49-F238E27FC236}">
                  <a16:creationId xmlns:a16="http://schemas.microsoft.com/office/drawing/2014/main" id="{108BEFD7-4DE2-B349-BE28-292469061B7A}"/>
                </a:ext>
              </a:extLst>
            </p:cNvPr>
            <p:cNvSpPr>
              <a:spLocks noChangeArrowheads="1"/>
            </p:cNvSpPr>
            <p:nvPr/>
          </p:nvSpPr>
          <p:spPr bwMode="auto">
            <a:xfrm>
              <a:off x="480" y="768"/>
              <a:ext cx="489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2600" b="1"/>
                <a:t>MPLS Label</a:t>
              </a:r>
            </a:p>
          </p:txBody>
        </p:sp>
      </p:grpSp>
      <p:grpSp>
        <p:nvGrpSpPr>
          <p:cNvPr id="3" name="Group 68">
            <a:extLst>
              <a:ext uri="{FF2B5EF4-FFF2-40B4-BE49-F238E27FC236}">
                <a16:creationId xmlns:a16="http://schemas.microsoft.com/office/drawing/2014/main" id="{E4C3F785-C774-7E42-A70C-1AEDF9B60859}"/>
              </a:ext>
            </a:extLst>
          </p:cNvPr>
          <p:cNvGrpSpPr>
            <a:grpSpLocks/>
          </p:cNvGrpSpPr>
          <p:nvPr/>
        </p:nvGrpSpPr>
        <p:grpSpPr bwMode="auto">
          <a:xfrm>
            <a:off x="609600" y="3581400"/>
            <a:ext cx="7924800" cy="2579688"/>
            <a:chOff x="384" y="2256"/>
            <a:chExt cx="4992" cy="1625"/>
          </a:xfrm>
        </p:grpSpPr>
        <p:sp>
          <p:nvSpPr>
            <p:cNvPr id="54277" name="AutoShape 67">
              <a:extLst>
                <a:ext uri="{FF2B5EF4-FFF2-40B4-BE49-F238E27FC236}">
                  <a16:creationId xmlns:a16="http://schemas.microsoft.com/office/drawing/2014/main" id="{4800F890-9304-084E-8E04-BA4449E24847}"/>
                </a:ext>
              </a:extLst>
            </p:cNvPr>
            <p:cNvSpPr>
              <a:spLocks noChangeArrowheads="1"/>
            </p:cNvSpPr>
            <p:nvPr/>
          </p:nvSpPr>
          <p:spPr bwMode="auto">
            <a:xfrm>
              <a:off x="3504" y="3072"/>
              <a:ext cx="384" cy="528"/>
            </a:xfrm>
            <a:prstGeom prst="upDownArrow">
              <a:avLst>
                <a:gd name="adj1" fmla="val 50000"/>
                <a:gd name="adj2" fmla="val 27500"/>
              </a:avLst>
            </a:prstGeom>
            <a:solidFill>
              <a:schemeClr val="folHlink">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54278" name="Group 64">
              <a:extLst>
                <a:ext uri="{FF2B5EF4-FFF2-40B4-BE49-F238E27FC236}">
                  <a16:creationId xmlns:a16="http://schemas.microsoft.com/office/drawing/2014/main" id="{DF3460D2-F189-CD41-B6F5-B2EB7CCB91BD}"/>
                </a:ext>
              </a:extLst>
            </p:cNvPr>
            <p:cNvGrpSpPr>
              <a:grpSpLocks/>
            </p:cNvGrpSpPr>
            <p:nvPr/>
          </p:nvGrpSpPr>
          <p:grpSpPr bwMode="auto">
            <a:xfrm>
              <a:off x="384" y="2688"/>
              <a:ext cx="4969" cy="406"/>
              <a:chOff x="384" y="2773"/>
              <a:chExt cx="4969" cy="406"/>
            </a:xfrm>
          </p:grpSpPr>
          <p:grpSp>
            <p:nvGrpSpPr>
              <p:cNvPr id="54288" name="Group 57">
                <a:extLst>
                  <a:ext uri="{FF2B5EF4-FFF2-40B4-BE49-F238E27FC236}">
                    <a16:creationId xmlns:a16="http://schemas.microsoft.com/office/drawing/2014/main" id="{2300A7D2-3213-124D-9172-C0F4C704A2DD}"/>
                  </a:ext>
                </a:extLst>
              </p:cNvPr>
              <p:cNvGrpSpPr>
                <a:grpSpLocks/>
              </p:cNvGrpSpPr>
              <p:nvPr/>
            </p:nvGrpSpPr>
            <p:grpSpPr bwMode="auto">
              <a:xfrm>
                <a:off x="2304" y="2868"/>
                <a:ext cx="3049" cy="215"/>
                <a:chOff x="2304" y="2761"/>
                <a:chExt cx="3049" cy="215"/>
              </a:xfrm>
            </p:grpSpPr>
            <p:sp>
              <p:nvSpPr>
                <p:cNvPr id="54290" name="Rectangle 4">
                  <a:extLst>
                    <a:ext uri="{FF2B5EF4-FFF2-40B4-BE49-F238E27FC236}">
                      <a16:creationId xmlns:a16="http://schemas.microsoft.com/office/drawing/2014/main" id="{8A3DCB75-8893-CD46-9CAA-5DFE991DB99A}"/>
                    </a:ext>
                  </a:extLst>
                </p:cNvPr>
                <p:cNvSpPr>
                  <a:spLocks noChangeArrowheads="1"/>
                </p:cNvSpPr>
                <p:nvPr/>
              </p:nvSpPr>
              <p:spPr bwMode="auto">
                <a:xfrm>
                  <a:off x="3129" y="2763"/>
                  <a:ext cx="1089" cy="213"/>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1" name="Rectangle 5">
                  <a:extLst>
                    <a:ext uri="{FF2B5EF4-FFF2-40B4-BE49-F238E27FC236}">
                      <a16:creationId xmlns:a16="http://schemas.microsoft.com/office/drawing/2014/main" id="{4C5609A5-257B-AC41-8E23-C6B5CC905B56}"/>
                    </a:ext>
                  </a:extLst>
                </p:cNvPr>
                <p:cNvSpPr>
                  <a:spLocks noChangeArrowheads="1"/>
                </p:cNvSpPr>
                <p:nvPr/>
              </p:nvSpPr>
              <p:spPr bwMode="auto">
                <a:xfrm>
                  <a:off x="3130" y="2761"/>
                  <a:ext cx="1088" cy="2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Label</a:t>
                  </a:r>
                </a:p>
              </p:txBody>
            </p:sp>
            <p:sp>
              <p:nvSpPr>
                <p:cNvPr id="54292" name="Rectangle 6">
                  <a:extLst>
                    <a:ext uri="{FF2B5EF4-FFF2-40B4-BE49-F238E27FC236}">
                      <a16:creationId xmlns:a16="http://schemas.microsoft.com/office/drawing/2014/main" id="{A4C0BD85-C73C-944E-8958-C0211D028FEC}"/>
                    </a:ext>
                  </a:extLst>
                </p:cNvPr>
                <p:cNvSpPr>
                  <a:spLocks noChangeArrowheads="1"/>
                </p:cNvSpPr>
                <p:nvPr/>
              </p:nvSpPr>
              <p:spPr bwMode="auto">
                <a:xfrm>
                  <a:off x="2304" y="2761"/>
                  <a:ext cx="851"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PPP Header</a:t>
                  </a:r>
                </a:p>
              </p:txBody>
            </p:sp>
            <p:sp>
              <p:nvSpPr>
                <p:cNvPr id="54293" name="Rectangle 7">
                  <a:extLst>
                    <a:ext uri="{FF2B5EF4-FFF2-40B4-BE49-F238E27FC236}">
                      <a16:creationId xmlns:a16="http://schemas.microsoft.com/office/drawing/2014/main" id="{BEE86374-3839-F040-A6F4-1519C5BB94CF}"/>
                    </a:ext>
                  </a:extLst>
                </p:cNvPr>
                <p:cNvSpPr>
                  <a:spLocks noChangeArrowheads="1"/>
                </p:cNvSpPr>
                <p:nvPr/>
              </p:nvSpPr>
              <p:spPr bwMode="auto">
                <a:xfrm>
                  <a:off x="4218" y="2761"/>
                  <a:ext cx="1135"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dirty="0">
                      <a:solidFill>
                        <a:srgbClr val="FFFFFF"/>
                      </a:solidFill>
                    </a:rPr>
                    <a:t>Layer 2/L3 Packet</a:t>
                  </a:r>
                </a:p>
              </p:txBody>
            </p:sp>
          </p:grpSp>
          <p:sp>
            <p:nvSpPr>
              <p:cNvPr id="54289" name="Rectangle 8">
                <a:extLst>
                  <a:ext uri="{FF2B5EF4-FFF2-40B4-BE49-F238E27FC236}">
                    <a16:creationId xmlns:a16="http://schemas.microsoft.com/office/drawing/2014/main" id="{FED99E17-F929-B744-91F7-0315DC5DA4D0}"/>
                  </a:ext>
                </a:extLst>
              </p:cNvPr>
              <p:cNvSpPr>
                <a:spLocks noChangeArrowheads="1"/>
              </p:cNvSpPr>
              <p:nvPr/>
            </p:nvSpPr>
            <p:spPr bwMode="auto">
              <a:xfrm>
                <a:off x="384" y="2773"/>
                <a:ext cx="1900"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PPP Header</a:t>
                </a:r>
              </a:p>
              <a:p>
                <a:pPr algn="ctr"/>
                <a:r>
                  <a:rPr lang="en-US" altLang="nb-NO" sz="1800" b="1"/>
                  <a:t>(Packet over SONET/SDH)</a:t>
                </a:r>
              </a:p>
            </p:txBody>
          </p:sp>
        </p:grpSp>
        <p:sp>
          <p:nvSpPr>
            <p:cNvPr id="54279" name="Rectangle 27">
              <a:extLst>
                <a:ext uri="{FF2B5EF4-FFF2-40B4-BE49-F238E27FC236}">
                  <a16:creationId xmlns:a16="http://schemas.microsoft.com/office/drawing/2014/main" id="{2F680122-B34A-D84D-8F35-060AFC5FBCEE}"/>
                </a:ext>
              </a:extLst>
            </p:cNvPr>
            <p:cNvSpPr>
              <a:spLocks noChangeArrowheads="1"/>
            </p:cNvSpPr>
            <p:nvPr/>
          </p:nvSpPr>
          <p:spPr bwMode="auto">
            <a:xfrm>
              <a:off x="432" y="2256"/>
              <a:ext cx="494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2600" b="1"/>
                <a:t>MPLS Label Encapsulation</a:t>
              </a:r>
            </a:p>
          </p:txBody>
        </p:sp>
        <p:sp>
          <p:nvSpPr>
            <p:cNvPr id="54280" name="Text Box 54">
              <a:extLst>
                <a:ext uri="{FF2B5EF4-FFF2-40B4-BE49-F238E27FC236}">
                  <a16:creationId xmlns:a16="http://schemas.microsoft.com/office/drawing/2014/main" id="{C5F8E8EC-BE58-AE4C-87C6-A57B82C026E1}"/>
                </a:ext>
              </a:extLst>
            </p:cNvPr>
            <p:cNvSpPr txBox="1">
              <a:spLocks noChangeArrowheads="1"/>
            </p:cNvSpPr>
            <p:nvPr/>
          </p:nvSpPr>
          <p:spPr bwMode="auto">
            <a:xfrm>
              <a:off x="2352" y="3190"/>
              <a:ext cx="2976"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dirty="0"/>
                <a:t>One or More Labels Appended to the Packet</a:t>
              </a:r>
              <a:br>
                <a:rPr lang="en-US" altLang="nb-NO" sz="1400" b="1" dirty="0"/>
              </a:br>
              <a:r>
                <a:rPr lang="en-US" altLang="nb-NO" sz="1400" b="1" dirty="0"/>
                <a:t>(Between L2/L3 packet and link layer header)</a:t>
              </a:r>
            </a:p>
          </p:txBody>
        </p:sp>
        <p:grpSp>
          <p:nvGrpSpPr>
            <p:cNvPr id="54281" name="Group 66">
              <a:extLst>
                <a:ext uri="{FF2B5EF4-FFF2-40B4-BE49-F238E27FC236}">
                  <a16:creationId xmlns:a16="http://schemas.microsoft.com/office/drawing/2014/main" id="{82CF1214-C31B-0744-8C51-CEE444B6589B}"/>
                </a:ext>
              </a:extLst>
            </p:cNvPr>
            <p:cNvGrpSpPr>
              <a:grpSpLocks/>
            </p:cNvGrpSpPr>
            <p:nvPr/>
          </p:nvGrpSpPr>
          <p:grpSpPr bwMode="auto">
            <a:xfrm>
              <a:off x="432" y="3648"/>
              <a:ext cx="4917" cy="233"/>
              <a:chOff x="436" y="3652"/>
              <a:chExt cx="4917" cy="233"/>
            </a:xfrm>
          </p:grpSpPr>
          <p:sp>
            <p:nvSpPr>
              <p:cNvPr id="54282" name="Rectangle 13">
                <a:extLst>
                  <a:ext uri="{FF2B5EF4-FFF2-40B4-BE49-F238E27FC236}">
                    <a16:creationId xmlns:a16="http://schemas.microsoft.com/office/drawing/2014/main" id="{D5036CC0-7AB3-F341-9391-66CE56D7EBB7}"/>
                  </a:ext>
                </a:extLst>
              </p:cNvPr>
              <p:cNvSpPr>
                <a:spLocks noChangeArrowheads="1"/>
              </p:cNvSpPr>
              <p:nvPr/>
            </p:nvSpPr>
            <p:spPr bwMode="auto">
              <a:xfrm>
                <a:off x="436" y="3652"/>
                <a:ext cx="172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dirty="0"/>
                  <a:t>LAN MAC Label Header</a:t>
                </a:r>
              </a:p>
            </p:txBody>
          </p:sp>
          <p:grpSp>
            <p:nvGrpSpPr>
              <p:cNvPr id="54283" name="Group 65">
                <a:extLst>
                  <a:ext uri="{FF2B5EF4-FFF2-40B4-BE49-F238E27FC236}">
                    <a16:creationId xmlns:a16="http://schemas.microsoft.com/office/drawing/2014/main" id="{991B960E-AD27-0247-A5C8-2C1B29C63F7E}"/>
                  </a:ext>
                </a:extLst>
              </p:cNvPr>
              <p:cNvGrpSpPr>
                <a:grpSpLocks/>
              </p:cNvGrpSpPr>
              <p:nvPr/>
            </p:nvGrpSpPr>
            <p:grpSpPr bwMode="auto">
              <a:xfrm>
                <a:off x="2304" y="3661"/>
                <a:ext cx="3049" cy="215"/>
                <a:chOff x="2304" y="3660"/>
                <a:chExt cx="3049" cy="215"/>
              </a:xfrm>
            </p:grpSpPr>
            <p:sp>
              <p:nvSpPr>
                <p:cNvPr id="54284" name="Rectangle 59">
                  <a:extLst>
                    <a:ext uri="{FF2B5EF4-FFF2-40B4-BE49-F238E27FC236}">
                      <a16:creationId xmlns:a16="http://schemas.microsoft.com/office/drawing/2014/main" id="{E409BD39-3EDF-2B4D-90E5-85D28905657A}"/>
                    </a:ext>
                  </a:extLst>
                </p:cNvPr>
                <p:cNvSpPr>
                  <a:spLocks noChangeArrowheads="1"/>
                </p:cNvSpPr>
                <p:nvPr/>
              </p:nvSpPr>
              <p:spPr bwMode="auto">
                <a:xfrm>
                  <a:off x="3129" y="3662"/>
                  <a:ext cx="1089" cy="213"/>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85" name="Rectangle 60">
                  <a:extLst>
                    <a:ext uri="{FF2B5EF4-FFF2-40B4-BE49-F238E27FC236}">
                      <a16:creationId xmlns:a16="http://schemas.microsoft.com/office/drawing/2014/main" id="{66E82088-49CC-CC47-B99F-E5E8E6AC79BB}"/>
                    </a:ext>
                  </a:extLst>
                </p:cNvPr>
                <p:cNvSpPr>
                  <a:spLocks noChangeArrowheads="1"/>
                </p:cNvSpPr>
                <p:nvPr/>
              </p:nvSpPr>
              <p:spPr bwMode="auto">
                <a:xfrm>
                  <a:off x="3130" y="3660"/>
                  <a:ext cx="1088" cy="2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Label</a:t>
                  </a:r>
                </a:p>
              </p:txBody>
            </p:sp>
            <p:sp>
              <p:nvSpPr>
                <p:cNvPr id="54286" name="Rectangle 61">
                  <a:extLst>
                    <a:ext uri="{FF2B5EF4-FFF2-40B4-BE49-F238E27FC236}">
                      <a16:creationId xmlns:a16="http://schemas.microsoft.com/office/drawing/2014/main" id="{4C6430D6-71A7-464C-BD52-B5649C74D4D5}"/>
                    </a:ext>
                  </a:extLst>
                </p:cNvPr>
                <p:cNvSpPr>
                  <a:spLocks noChangeArrowheads="1"/>
                </p:cNvSpPr>
                <p:nvPr/>
              </p:nvSpPr>
              <p:spPr bwMode="auto">
                <a:xfrm>
                  <a:off x="2304" y="3660"/>
                  <a:ext cx="851"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MAC Header</a:t>
                  </a:r>
                </a:p>
              </p:txBody>
            </p:sp>
            <p:sp>
              <p:nvSpPr>
                <p:cNvPr id="54287" name="Rectangle 62">
                  <a:extLst>
                    <a:ext uri="{FF2B5EF4-FFF2-40B4-BE49-F238E27FC236}">
                      <a16:creationId xmlns:a16="http://schemas.microsoft.com/office/drawing/2014/main" id="{C306952E-3721-044F-9109-56A3D5DE85A3}"/>
                    </a:ext>
                  </a:extLst>
                </p:cNvPr>
                <p:cNvSpPr>
                  <a:spLocks noChangeArrowheads="1"/>
                </p:cNvSpPr>
                <p:nvPr/>
              </p:nvSpPr>
              <p:spPr bwMode="auto">
                <a:xfrm>
                  <a:off x="4218" y="3660"/>
                  <a:ext cx="1135"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dirty="0">
                      <a:solidFill>
                        <a:srgbClr val="FFFFFF"/>
                      </a:solidFill>
                    </a:rPr>
                    <a:t>Layer 2/L3 Packet</a:t>
                  </a:r>
                </a:p>
              </p:txBody>
            </p:sp>
          </p:grpSp>
        </p:grpSp>
      </p:grpSp>
      <p:sp>
        <p:nvSpPr>
          <p:cNvPr id="2" name="TextBox 1">
            <a:extLst>
              <a:ext uri="{FF2B5EF4-FFF2-40B4-BE49-F238E27FC236}">
                <a16:creationId xmlns:a16="http://schemas.microsoft.com/office/drawing/2014/main" id="{E3AC4FE3-02E3-B5D4-0CEB-17E1AB6945F8}"/>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7">
            <a:extLst>
              <a:ext uri="{FF2B5EF4-FFF2-40B4-BE49-F238E27FC236}">
                <a16:creationId xmlns:a16="http://schemas.microsoft.com/office/drawing/2014/main" id="{67296E3E-093F-1E49-B111-5EC848DB15E0}"/>
              </a:ext>
            </a:extLst>
          </p:cNvPr>
          <p:cNvSpPr>
            <a:spLocks noGrp="1" noChangeArrowheads="1"/>
          </p:cNvSpPr>
          <p:nvPr>
            <p:ph type="title"/>
          </p:nvPr>
        </p:nvSpPr>
        <p:spPr/>
        <p:txBody>
          <a:bodyPr/>
          <a:lstStyle/>
          <a:p>
            <a:pPr eaLnBrk="1" hangingPunct="1"/>
            <a:r>
              <a:rPr lang="en-US" altLang="nb-NO"/>
              <a:t>MPLS Label Operations</a:t>
            </a:r>
          </a:p>
        </p:txBody>
      </p:sp>
      <p:sp>
        <p:nvSpPr>
          <p:cNvPr id="56323" name="Rectangle 78">
            <a:extLst>
              <a:ext uri="{FF2B5EF4-FFF2-40B4-BE49-F238E27FC236}">
                <a16:creationId xmlns:a16="http://schemas.microsoft.com/office/drawing/2014/main" id="{C971FAC7-0805-184A-922E-6A65F4909B2B}"/>
              </a:ext>
            </a:extLst>
          </p:cNvPr>
          <p:cNvSpPr>
            <a:spLocks noGrp="1" noChangeArrowheads="1"/>
          </p:cNvSpPr>
          <p:nvPr>
            <p:ph type="body" idx="1"/>
          </p:nvPr>
        </p:nvSpPr>
        <p:spPr>
          <a:xfrm>
            <a:off x="655638" y="4267200"/>
            <a:ext cx="7878762" cy="2057400"/>
          </a:xfrm>
        </p:spPr>
        <p:txBody>
          <a:bodyPr/>
          <a:lstStyle/>
          <a:p>
            <a:pPr eaLnBrk="1" hangingPunct="1">
              <a:lnSpc>
                <a:spcPct val="85000"/>
              </a:lnSpc>
            </a:pPr>
            <a:r>
              <a:rPr lang="en-US" altLang="nb-NO" sz="1700" dirty="0"/>
              <a:t>Label imposition (Push)</a:t>
            </a:r>
          </a:p>
          <a:p>
            <a:pPr lvl="1" indent="0" eaLnBrk="1" hangingPunct="1">
              <a:lnSpc>
                <a:spcPct val="85000"/>
              </a:lnSpc>
            </a:pPr>
            <a:r>
              <a:rPr lang="en-US" altLang="nb-NO" sz="1500" dirty="0">
                <a:ea typeface="ＭＳ Ｐゴシック" panose="020B0600070205080204" pitchFamily="34" charset="-128"/>
              </a:rPr>
              <a:t>By ingress PE router; classify and label packets</a:t>
            </a:r>
          </a:p>
          <a:p>
            <a:pPr eaLnBrk="1" hangingPunct="1">
              <a:lnSpc>
                <a:spcPct val="85000"/>
              </a:lnSpc>
            </a:pPr>
            <a:r>
              <a:rPr lang="en-US" altLang="nb-NO" sz="1700" dirty="0"/>
              <a:t>Label swapping or switching </a:t>
            </a:r>
          </a:p>
          <a:p>
            <a:pPr lvl="1" indent="0" eaLnBrk="1" hangingPunct="1">
              <a:lnSpc>
                <a:spcPct val="85000"/>
              </a:lnSpc>
            </a:pPr>
            <a:r>
              <a:rPr lang="en-US" altLang="nb-NO" sz="1500" dirty="0">
                <a:ea typeface="ＭＳ Ｐゴシック" panose="020B0600070205080204" pitchFamily="34" charset="-128"/>
              </a:rPr>
              <a:t>By P router; forward packets using labels; indicates service class &amp; destination</a:t>
            </a:r>
          </a:p>
          <a:p>
            <a:pPr eaLnBrk="1" hangingPunct="1">
              <a:lnSpc>
                <a:spcPct val="85000"/>
              </a:lnSpc>
            </a:pPr>
            <a:r>
              <a:rPr lang="en-US" altLang="nb-NO" sz="1700" dirty="0"/>
              <a:t>Label disposition (</a:t>
            </a:r>
            <a:r>
              <a:rPr lang="en-US" altLang="nb-NO" sz="1700" dirty="0" err="1"/>
              <a:t>PoP</a:t>
            </a:r>
            <a:r>
              <a:rPr lang="en-US" altLang="nb-NO" sz="1700" dirty="0"/>
              <a:t>)</a:t>
            </a:r>
          </a:p>
          <a:p>
            <a:pPr lvl="1" indent="0" eaLnBrk="1" hangingPunct="1">
              <a:lnSpc>
                <a:spcPct val="85000"/>
              </a:lnSpc>
            </a:pPr>
            <a:r>
              <a:rPr lang="en-US" altLang="nb-NO" sz="1500" dirty="0">
                <a:ea typeface="ＭＳ Ｐゴシック" panose="020B0600070205080204" pitchFamily="34" charset="-128"/>
              </a:rPr>
              <a:t>By egress PE router; remove label and forward original packet to destination CE</a:t>
            </a:r>
          </a:p>
          <a:p>
            <a:pPr eaLnBrk="1" hangingPunct="1">
              <a:lnSpc>
                <a:spcPct val="85000"/>
              </a:lnSpc>
            </a:pPr>
            <a:endParaRPr lang="en-US" altLang="nb-NO" sz="1700" dirty="0"/>
          </a:p>
        </p:txBody>
      </p:sp>
      <p:pic>
        <p:nvPicPr>
          <p:cNvPr id="56324" name="Picture 11">
            <a:extLst>
              <a:ext uri="{FF2B5EF4-FFF2-40B4-BE49-F238E27FC236}">
                <a16:creationId xmlns:a16="http://schemas.microsoft.com/office/drawing/2014/main" id="{B7562EE3-1523-2343-8C6E-E217687C289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663700"/>
            <a:ext cx="46482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Line 6">
            <a:extLst>
              <a:ext uri="{FF2B5EF4-FFF2-40B4-BE49-F238E27FC236}">
                <a16:creationId xmlns:a16="http://schemas.microsoft.com/office/drawing/2014/main" id="{17E5A1C3-2511-A749-87B9-A4DDFFDFF6B4}"/>
              </a:ext>
            </a:extLst>
          </p:cNvPr>
          <p:cNvSpPr>
            <a:spLocks noChangeShapeType="1"/>
          </p:cNvSpPr>
          <p:nvPr/>
        </p:nvSpPr>
        <p:spPr bwMode="auto">
          <a:xfrm>
            <a:off x="2438400" y="1524000"/>
            <a:ext cx="0" cy="25908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26" name="Line 7">
            <a:extLst>
              <a:ext uri="{FF2B5EF4-FFF2-40B4-BE49-F238E27FC236}">
                <a16:creationId xmlns:a16="http://schemas.microsoft.com/office/drawing/2014/main" id="{7B4E1F46-C428-434F-B405-FF56AAE6C97F}"/>
              </a:ext>
            </a:extLst>
          </p:cNvPr>
          <p:cNvSpPr>
            <a:spLocks noChangeShapeType="1"/>
          </p:cNvSpPr>
          <p:nvPr/>
        </p:nvSpPr>
        <p:spPr bwMode="auto">
          <a:xfrm>
            <a:off x="6781800" y="1524000"/>
            <a:ext cx="0" cy="1981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27" name="Line 12">
            <a:extLst>
              <a:ext uri="{FF2B5EF4-FFF2-40B4-BE49-F238E27FC236}">
                <a16:creationId xmlns:a16="http://schemas.microsoft.com/office/drawing/2014/main" id="{620BEDC3-B67C-7A4F-B022-4C4C24316DFA}"/>
              </a:ext>
            </a:extLst>
          </p:cNvPr>
          <p:cNvSpPr>
            <a:spLocks noChangeShapeType="1"/>
          </p:cNvSpPr>
          <p:nvPr/>
        </p:nvSpPr>
        <p:spPr bwMode="auto">
          <a:xfrm>
            <a:off x="2514600" y="26543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28" name="Line 13">
            <a:extLst>
              <a:ext uri="{FF2B5EF4-FFF2-40B4-BE49-F238E27FC236}">
                <a16:creationId xmlns:a16="http://schemas.microsoft.com/office/drawing/2014/main" id="{4D329ACD-D33D-AF49-9DFE-3ECBB5E74D76}"/>
              </a:ext>
            </a:extLst>
          </p:cNvPr>
          <p:cNvSpPr>
            <a:spLocks noChangeShapeType="1"/>
          </p:cNvSpPr>
          <p:nvPr/>
        </p:nvSpPr>
        <p:spPr bwMode="auto">
          <a:xfrm>
            <a:off x="5257800" y="26543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29" name="Line 14">
            <a:extLst>
              <a:ext uri="{FF2B5EF4-FFF2-40B4-BE49-F238E27FC236}">
                <a16:creationId xmlns:a16="http://schemas.microsoft.com/office/drawing/2014/main" id="{213361ED-426C-7044-9E30-D04A7A89B873}"/>
              </a:ext>
            </a:extLst>
          </p:cNvPr>
          <p:cNvSpPr>
            <a:spLocks noChangeShapeType="1"/>
          </p:cNvSpPr>
          <p:nvPr/>
        </p:nvSpPr>
        <p:spPr bwMode="auto">
          <a:xfrm>
            <a:off x="2438400" y="36449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30" name="Line 15">
            <a:extLst>
              <a:ext uri="{FF2B5EF4-FFF2-40B4-BE49-F238E27FC236}">
                <a16:creationId xmlns:a16="http://schemas.microsoft.com/office/drawing/2014/main" id="{9B7ECBA8-F695-5A4D-B8A3-772A4AF5DCF5}"/>
              </a:ext>
            </a:extLst>
          </p:cNvPr>
          <p:cNvSpPr>
            <a:spLocks noChangeShapeType="1"/>
          </p:cNvSpPr>
          <p:nvPr/>
        </p:nvSpPr>
        <p:spPr bwMode="auto">
          <a:xfrm>
            <a:off x="5257800" y="36449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1" name="Group 16">
            <a:extLst>
              <a:ext uri="{FF2B5EF4-FFF2-40B4-BE49-F238E27FC236}">
                <a16:creationId xmlns:a16="http://schemas.microsoft.com/office/drawing/2014/main" id="{88924A20-186D-FC4C-9628-DDB14FAEDFFC}"/>
              </a:ext>
            </a:extLst>
          </p:cNvPr>
          <p:cNvGrpSpPr>
            <a:grpSpLocks/>
          </p:cNvGrpSpPr>
          <p:nvPr/>
        </p:nvGrpSpPr>
        <p:grpSpPr bwMode="auto">
          <a:xfrm>
            <a:off x="3810000" y="2654300"/>
            <a:ext cx="1371600" cy="990600"/>
            <a:chOff x="2496" y="1632"/>
            <a:chExt cx="864" cy="624"/>
          </a:xfrm>
        </p:grpSpPr>
        <p:sp>
          <p:nvSpPr>
            <p:cNvPr id="56419" name="Rectangle 17">
              <a:extLst>
                <a:ext uri="{FF2B5EF4-FFF2-40B4-BE49-F238E27FC236}">
                  <a16:creationId xmlns:a16="http://schemas.microsoft.com/office/drawing/2014/main" id="{5CFA290B-C737-1547-9FE8-DA1BA688D6C1}"/>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420" name="Line 18">
              <a:extLst>
                <a:ext uri="{FF2B5EF4-FFF2-40B4-BE49-F238E27FC236}">
                  <a16:creationId xmlns:a16="http://schemas.microsoft.com/office/drawing/2014/main" id="{9CE36652-9A81-6B45-8608-6EAE464FDEBB}"/>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21" name="Line 19">
              <a:extLst>
                <a:ext uri="{FF2B5EF4-FFF2-40B4-BE49-F238E27FC236}">
                  <a16:creationId xmlns:a16="http://schemas.microsoft.com/office/drawing/2014/main" id="{725B3AD4-7C57-9249-A025-7E161E90F2E5}"/>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56332" name="Line 20">
            <a:extLst>
              <a:ext uri="{FF2B5EF4-FFF2-40B4-BE49-F238E27FC236}">
                <a16:creationId xmlns:a16="http://schemas.microsoft.com/office/drawing/2014/main" id="{D5EC30EE-19B0-5D4A-8E05-289BBB443F42}"/>
              </a:ext>
            </a:extLst>
          </p:cNvPr>
          <p:cNvSpPr>
            <a:spLocks noChangeShapeType="1"/>
          </p:cNvSpPr>
          <p:nvPr/>
        </p:nvSpPr>
        <p:spPr bwMode="auto">
          <a:xfrm>
            <a:off x="1295400" y="2654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3" name="Group 21">
            <a:extLst>
              <a:ext uri="{FF2B5EF4-FFF2-40B4-BE49-F238E27FC236}">
                <a16:creationId xmlns:a16="http://schemas.microsoft.com/office/drawing/2014/main" id="{9B2DC7D2-4820-6042-BE99-3225CC3FACFF}"/>
              </a:ext>
            </a:extLst>
          </p:cNvPr>
          <p:cNvGrpSpPr>
            <a:grpSpLocks/>
          </p:cNvGrpSpPr>
          <p:nvPr/>
        </p:nvGrpSpPr>
        <p:grpSpPr bwMode="auto">
          <a:xfrm>
            <a:off x="914400" y="2197100"/>
            <a:ext cx="487363" cy="533400"/>
            <a:chOff x="672" y="1344"/>
            <a:chExt cx="307" cy="336"/>
          </a:xfrm>
        </p:grpSpPr>
        <p:pic>
          <p:nvPicPr>
            <p:cNvPr id="56417" name="Picture 22">
              <a:extLst>
                <a:ext uri="{FF2B5EF4-FFF2-40B4-BE49-F238E27FC236}">
                  <a16:creationId xmlns:a16="http://schemas.microsoft.com/office/drawing/2014/main" id="{2CE9DC47-9E32-6248-8D0D-2A56FCA058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8" name="Rectangle 23">
              <a:extLst>
                <a:ext uri="{FF2B5EF4-FFF2-40B4-BE49-F238E27FC236}">
                  <a16:creationId xmlns:a16="http://schemas.microsoft.com/office/drawing/2014/main" id="{AE937764-14BA-DE43-A47B-F4CF8C31EE3F}"/>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4" name="Line 24">
            <a:extLst>
              <a:ext uri="{FF2B5EF4-FFF2-40B4-BE49-F238E27FC236}">
                <a16:creationId xmlns:a16="http://schemas.microsoft.com/office/drawing/2014/main" id="{81B71827-3A0E-984E-AA64-4E2AC889A854}"/>
              </a:ext>
            </a:extLst>
          </p:cNvPr>
          <p:cNvSpPr>
            <a:spLocks noChangeShapeType="1"/>
          </p:cNvSpPr>
          <p:nvPr/>
        </p:nvSpPr>
        <p:spPr bwMode="auto">
          <a:xfrm>
            <a:off x="1295400" y="36449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5" name="Group 25">
            <a:extLst>
              <a:ext uri="{FF2B5EF4-FFF2-40B4-BE49-F238E27FC236}">
                <a16:creationId xmlns:a16="http://schemas.microsoft.com/office/drawing/2014/main" id="{9B7D4147-9A93-0946-A8A1-B83D2E4ECBAD}"/>
              </a:ext>
            </a:extLst>
          </p:cNvPr>
          <p:cNvGrpSpPr>
            <a:grpSpLocks/>
          </p:cNvGrpSpPr>
          <p:nvPr/>
        </p:nvGrpSpPr>
        <p:grpSpPr bwMode="auto">
          <a:xfrm>
            <a:off x="914400" y="3187700"/>
            <a:ext cx="487363" cy="533400"/>
            <a:chOff x="672" y="1344"/>
            <a:chExt cx="307" cy="336"/>
          </a:xfrm>
        </p:grpSpPr>
        <p:pic>
          <p:nvPicPr>
            <p:cNvPr id="56415" name="Picture 26">
              <a:extLst>
                <a:ext uri="{FF2B5EF4-FFF2-40B4-BE49-F238E27FC236}">
                  <a16:creationId xmlns:a16="http://schemas.microsoft.com/office/drawing/2014/main" id="{EA930EC8-504D-AD49-B3E1-64285EC943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6" name="Rectangle 27">
              <a:extLst>
                <a:ext uri="{FF2B5EF4-FFF2-40B4-BE49-F238E27FC236}">
                  <a16:creationId xmlns:a16="http://schemas.microsoft.com/office/drawing/2014/main" id="{79CA23B5-7C31-0847-998C-A9C8DF51A427}"/>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6" name="Line 28">
            <a:extLst>
              <a:ext uri="{FF2B5EF4-FFF2-40B4-BE49-F238E27FC236}">
                <a16:creationId xmlns:a16="http://schemas.microsoft.com/office/drawing/2014/main" id="{3D4951FF-6613-5D47-A126-A03D678DB5EA}"/>
              </a:ext>
            </a:extLst>
          </p:cNvPr>
          <p:cNvSpPr>
            <a:spLocks noChangeShapeType="1"/>
          </p:cNvSpPr>
          <p:nvPr/>
        </p:nvSpPr>
        <p:spPr bwMode="auto">
          <a:xfrm>
            <a:off x="6781800" y="2654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7" name="Group 29">
            <a:extLst>
              <a:ext uri="{FF2B5EF4-FFF2-40B4-BE49-F238E27FC236}">
                <a16:creationId xmlns:a16="http://schemas.microsoft.com/office/drawing/2014/main" id="{8ABB16C7-F3AC-AD45-862F-06166F0E523F}"/>
              </a:ext>
            </a:extLst>
          </p:cNvPr>
          <p:cNvGrpSpPr>
            <a:grpSpLocks/>
          </p:cNvGrpSpPr>
          <p:nvPr/>
        </p:nvGrpSpPr>
        <p:grpSpPr bwMode="auto">
          <a:xfrm>
            <a:off x="7543800" y="2197100"/>
            <a:ext cx="487363" cy="533400"/>
            <a:chOff x="672" y="1344"/>
            <a:chExt cx="307" cy="336"/>
          </a:xfrm>
        </p:grpSpPr>
        <p:pic>
          <p:nvPicPr>
            <p:cNvPr id="56413" name="Picture 30">
              <a:extLst>
                <a:ext uri="{FF2B5EF4-FFF2-40B4-BE49-F238E27FC236}">
                  <a16:creationId xmlns:a16="http://schemas.microsoft.com/office/drawing/2014/main" id="{C388B591-49A9-0047-A3A3-7E19A2F189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4" name="Rectangle 31">
              <a:extLst>
                <a:ext uri="{FF2B5EF4-FFF2-40B4-BE49-F238E27FC236}">
                  <a16:creationId xmlns:a16="http://schemas.microsoft.com/office/drawing/2014/main" id="{5B6C2BA2-22D3-A749-972C-3434611165BE}"/>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8" name="Line 32">
            <a:extLst>
              <a:ext uri="{FF2B5EF4-FFF2-40B4-BE49-F238E27FC236}">
                <a16:creationId xmlns:a16="http://schemas.microsoft.com/office/drawing/2014/main" id="{D87EE0DF-03DE-CC4F-A3EE-3F267A01420C}"/>
              </a:ext>
            </a:extLst>
          </p:cNvPr>
          <p:cNvSpPr>
            <a:spLocks noChangeShapeType="1"/>
          </p:cNvSpPr>
          <p:nvPr/>
        </p:nvSpPr>
        <p:spPr bwMode="auto">
          <a:xfrm>
            <a:off x="6781800" y="36449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9" name="Group 33">
            <a:extLst>
              <a:ext uri="{FF2B5EF4-FFF2-40B4-BE49-F238E27FC236}">
                <a16:creationId xmlns:a16="http://schemas.microsoft.com/office/drawing/2014/main" id="{E427100B-2D80-0B4F-99C6-12CDF9ACE267}"/>
              </a:ext>
            </a:extLst>
          </p:cNvPr>
          <p:cNvGrpSpPr>
            <a:grpSpLocks/>
          </p:cNvGrpSpPr>
          <p:nvPr/>
        </p:nvGrpSpPr>
        <p:grpSpPr bwMode="auto">
          <a:xfrm>
            <a:off x="7543800" y="3187700"/>
            <a:ext cx="487363" cy="533400"/>
            <a:chOff x="672" y="1344"/>
            <a:chExt cx="307" cy="336"/>
          </a:xfrm>
        </p:grpSpPr>
        <p:pic>
          <p:nvPicPr>
            <p:cNvPr id="56411" name="Picture 34">
              <a:extLst>
                <a:ext uri="{FF2B5EF4-FFF2-40B4-BE49-F238E27FC236}">
                  <a16:creationId xmlns:a16="http://schemas.microsoft.com/office/drawing/2014/main" id="{0C65028E-98B8-C747-9ADD-E530084840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2" name="Rectangle 35">
              <a:extLst>
                <a:ext uri="{FF2B5EF4-FFF2-40B4-BE49-F238E27FC236}">
                  <a16:creationId xmlns:a16="http://schemas.microsoft.com/office/drawing/2014/main" id="{3C079994-946B-8747-BC27-AE1ECBCF77C4}"/>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grpSp>
        <p:nvGrpSpPr>
          <p:cNvPr id="56340" name="Group 37">
            <a:extLst>
              <a:ext uri="{FF2B5EF4-FFF2-40B4-BE49-F238E27FC236}">
                <a16:creationId xmlns:a16="http://schemas.microsoft.com/office/drawing/2014/main" id="{FAC04AF9-024F-1045-97F3-21DC5E902F85}"/>
              </a:ext>
            </a:extLst>
          </p:cNvPr>
          <p:cNvGrpSpPr>
            <a:grpSpLocks/>
          </p:cNvGrpSpPr>
          <p:nvPr/>
        </p:nvGrpSpPr>
        <p:grpSpPr bwMode="auto">
          <a:xfrm>
            <a:off x="2667000" y="2590800"/>
            <a:ext cx="3657600" cy="990600"/>
            <a:chOff x="1728" y="1680"/>
            <a:chExt cx="2304" cy="624"/>
          </a:xfrm>
        </p:grpSpPr>
        <p:sp>
          <p:nvSpPr>
            <p:cNvPr id="56401" name="Line 38">
              <a:extLst>
                <a:ext uri="{FF2B5EF4-FFF2-40B4-BE49-F238E27FC236}">
                  <a16:creationId xmlns:a16="http://schemas.microsoft.com/office/drawing/2014/main" id="{7C66AE30-7E16-664E-AFDC-811D2F5BD9B3}"/>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2" name="Line 39">
              <a:extLst>
                <a:ext uri="{FF2B5EF4-FFF2-40B4-BE49-F238E27FC236}">
                  <a16:creationId xmlns:a16="http://schemas.microsoft.com/office/drawing/2014/main" id="{0150DCC0-F3BE-8A43-892F-F3C4B9C9E9CD}"/>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3" name="Line 40">
              <a:extLst>
                <a:ext uri="{FF2B5EF4-FFF2-40B4-BE49-F238E27FC236}">
                  <a16:creationId xmlns:a16="http://schemas.microsoft.com/office/drawing/2014/main" id="{7A539267-4DC0-AD4D-9EC9-5337CC323DB9}"/>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4" name="Line 41">
              <a:extLst>
                <a:ext uri="{FF2B5EF4-FFF2-40B4-BE49-F238E27FC236}">
                  <a16:creationId xmlns:a16="http://schemas.microsoft.com/office/drawing/2014/main" id="{ADE003FB-D3A8-2B40-83D7-EE952568004B}"/>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5" name="Line 42">
              <a:extLst>
                <a:ext uri="{FF2B5EF4-FFF2-40B4-BE49-F238E27FC236}">
                  <a16:creationId xmlns:a16="http://schemas.microsoft.com/office/drawing/2014/main" id="{918BC153-753A-964A-BC9B-81D1D417E2AB}"/>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6" name="Line 43">
              <a:extLst>
                <a:ext uri="{FF2B5EF4-FFF2-40B4-BE49-F238E27FC236}">
                  <a16:creationId xmlns:a16="http://schemas.microsoft.com/office/drawing/2014/main" id="{9BFEFE18-22E1-3341-AEC9-882A2E713AE7}"/>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7" name="Line 44">
              <a:extLst>
                <a:ext uri="{FF2B5EF4-FFF2-40B4-BE49-F238E27FC236}">
                  <a16:creationId xmlns:a16="http://schemas.microsoft.com/office/drawing/2014/main" id="{59A2AEC2-D539-0346-B1A9-1A74B2F2F69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8" name="Line 45">
              <a:extLst>
                <a:ext uri="{FF2B5EF4-FFF2-40B4-BE49-F238E27FC236}">
                  <a16:creationId xmlns:a16="http://schemas.microsoft.com/office/drawing/2014/main" id="{70991379-CE83-7549-A718-9E50606E53F4}"/>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9" name="Line 46">
              <a:extLst>
                <a:ext uri="{FF2B5EF4-FFF2-40B4-BE49-F238E27FC236}">
                  <a16:creationId xmlns:a16="http://schemas.microsoft.com/office/drawing/2014/main" id="{AF05A0D3-9D54-3F47-8F7C-798C57E216BD}"/>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10" name="Line 47">
              <a:extLst>
                <a:ext uri="{FF2B5EF4-FFF2-40B4-BE49-F238E27FC236}">
                  <a16:creationId xmlns:a16="http://schemas.microsoft.com/office/drawing/2014/main" id="{2DCB357B-708A-E648-AA1F-DEEBA0FA26EE}"/>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6341" name="Group 54">
            <a:extLst>
              <a:ext uri="{FF2B5EF4-FFF2-40B4-BE49-F238E27FC236}">
                <a16:creationId xmlns:a16="http://schemas.microsoft.com/office/drawing/2014/main" id="{263DAB11-6B20-5A41-B9DC-106196BAF624}"/>
              </a:ext>
            </a:extLst>
          </p:cNvPr>
          <p:cNvGrpSpPr>
            <a:grpSpLocks/>
          </p:cNvGrpSpPr>
          <p:nvPr/>
        </p:nvGrpSpPr>
        <p:grpSpPr bwMode="auto">
          <a:xfrm>
            <a:off x="4953000" y="3276600"/>
            <a:ext cx="484188" cy="825500"/>
            <a:chOff x="3216" y="2024"/>
            <a:chExt cx="305" cy="520"/>
          </a:xfrm>
        </p:grpSpPr>
        <p:pic>
          <p:nvPicPr>
            <p:cNvPr id="56399" name="Picture 55">
              <a:extLst>
                <a:ext uri="{FF2B5EF4-FFF2-40B4-BE49-F238E27FC236}">
                  <a16:creationId xmlns:a16="http://schemas.microsoft.com/office/drawing/2014/main" id="{5A147417-E781-A749-9303-33EB934D5D3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00" name="Rectangle 56">
              <a:extLst>
                <a:ext uri="{FF2B5EF4-FFF2-40B4-BE49-F238E27FC236}">
                  <a16:creationId xmlns:a16="http://schemas.microsoft.com/office/drawing/2014/main" id="{A95EF8BE-B2CF-7B47-932B-CBDC2A40F425}"/>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6342" name="Group 60">
            <a:extLst>
              <a:ext uri="{FF2B5EF4-FFF2-40B4-BE49-F238E27FC236}">
                <a16:creationId xmlns:a16="http://schemas.microsoft.com/office/drawing/2014/main" id="{1F581E10-D7AF-664F-9AB5-7D43BE202B3B}"/>
              </a:ext>
            </a:extLst>
          </p:cNvPr>
          <p:cNvGrpSpPr>
            <a:grpSpLocks/>
          </p:cNvGrpSpPr>
          <p:nvPr/>
        </p:nvGrpSpPr>
        <p:grpSpPr bwMode="auto">
          <a:xfrm>
            <a:off x="3554413" y="3276600"/>
            <a:ext cx="484187" cy="825500"/>
            <a:chOff x="2335" y="2024"/>
            <a:chExt cx="305" cy="520"/>
          </a:xfrm>
        </p:grpSpPr>
        <p:pic>
          <p:nvPicPr>
            <p:cNvPr id="56397" name="Picture 61">
              <a:extLst>
                <a:ext uri="{FF2B5EF4-FFF2-40B4-BE49-F238E27FC236}">
                  <a16:creationId xmlns:a16="http://schemas.microsoft.com/office/drawing/2014/main" id="{F626866C-B04E-D74E-9070-D5F15A46DBFC}"/>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98" name="Rectangle 62">
              <a:extLst>
                <a:ext uri="{FF2B5EF4-FFF2-40B4-BE49-F238E27FC236}">
                  <a16:creationId xmlns:a16="http://schemas.microsoft.com/office/drawing/2014/main" id="{4AA04703-6D00-A346-A4DA-233A6BB60591}"/>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6343" name="Group 69">
            <a:extLst>
              <a:ext uri="{FF2B5EF4-FFF2-40B4-BE49-F238E27FC236}">
                <a16:creationId xmlns:a16="http://schemas.microsoft.com/office/drawing/2014/main" id="{BE8895BC-AD53-FE4E-99F3-F2D0BB7C68E4}"/>
              </a:ext>
            </a:extLst>
          </p:cNvPr>
          <p:cNvGrpSpPr>
            <a:grpSpLocks/>
          </p:cNvGrpSpPr>
          <p:nvPr/>
        </p:nvGrpSpPr>
        <p:grpSpPr bwMode="auto">
          <a:xfrm>
            <a:off x="6248400" y="3451225"/>
            <a:ext cx="585788" cy="671513"/>
            <a:chOff x="4032" y="2134"/>
            <a:chExt cx="369" cy="423"/>
          </a:xfrm>
        </p:grpSpPr>
        <p:pic>
          <p:nvPicPr>
            <p:cNvPr id="56395" name="Picture 70">
              <a:extLst>
                <a:ext uri="{FF2B5EF4-FFF2-40B4-BE49-F238E27FC236}">
                  <a16:creationId xmlns:a16="http://schemas.microsoft.com/office/drawing/2014/main" id="{3C99A85C-518B-894A-8CF9-5B608B032C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96" name="Rectangle 71">
              <a:extLst>
                <a:ext uri="{FF2B5EF4-FFF2-40B4-BE49-F238E27FC236}">
                  <a16:creationId xmlns:a16="http://schemas.microsoft.com/office/drawing/2014/main" id="{729842EC-23DE-CC48-BBA2-86388A48D832}"/>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56344" name="Group 85">
            <a:extLst>
              <a:ext uri="{FF2B5EF4-FFF2-40B4-BE49-F238E27FC236}">
                <a16:creationId xmlns:a16="http://schemas.microsoft.com/office/drawing/2014/main" id="{BE33C735-62BC-4A44-97DE-F3B41091B7A2}"/>
              </a:ext>
            </a:extLst>
          </p:cNvPr>
          <p:cNvGrpSpPr>
            <a:grpSpLocks/>
          </p:cNvGrpSpPr>
          <p:nvPr/>
        </p:nvGrpSpPr>
        <p:grpSpPr bwMode="auto">
          <a:xfrm>
            <a:off x="2127250" y="2176463"/>
            <a:ext cx="585788" cy="630237"/>
            <a:chOff x="1340" y="1275"/>
            <a:chExt cx="369" cy="397"/>
          </a:xfrm>
        </p:grpSpPr>
        <p:sp>
          <p:nvSpPr>
            <p:cNvPr id="56393" name="Rectangle 65">
              <a:extLst>
                <a:ext uri="{FF2B5EF4-FFF2-40B4-BE49-F238E27FC236}">
                  <a16:creationId xmlns:a16="http://schemas.microsoft.com/office/drawing/2014/main" id="{517916CB-6DAE-AA46-A6D4-793FDDB371E3}"/>
                </a:ext>
              </a:extLst>
            </p:cNvPr>
            <p:cNvSpPr>
              <a:spLocks noChangeArrowheads="1"/>
            </p:cNvSpPr>
            <p:nvPr/>
          </p:nvSpPr>
          <p:spPr bwMode="auto">
            <a:xfrm>
              <a:off x="1374" y="1275"/>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pic>
          <p:nvPicPr>
            <p:cNvPr id="56394" name="Picture 64">
              <a:extLst>
                <a:ext uri="{FF2B5EF4-FFF2-40B4-BE49-F238E27FC236}">
                  <a16:creationId xmlns:a16="http://schemas.microsoft.com/office/drawing/2014/main" id="{6DD3A705-D669-CB40-85CD-2726A18AF0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0" y="145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6345" name="Group 87">
            <a:extLst>
              <a:ext uri="{FF2B5EF4-FFF2-40B4-BE49-F238E27FC236}">
                <a16:creationId xmlns:a16="http://schemas.microsoft.com/office/drawing/2014/main" id="{AE88E4D4-7DB7-3345-8AFC-D4074BBDBBD8}"/>
              </a:ext>
            </a:extLst>
          </p:cNvPr>
          <p:cNvGrpSpPr>
            <a:grpSpLocks/>
          </p:cNvGrpSpPr>
          <p:nvPr/>
        </p:nvGrpSpPr>
        <p:grpSpPr bwMode="auto">
          <a:xfrm>
            <a:off x="2133600" y="3451225"/>
            <a:ext cx="585788" cy="650875"/>
            <a:chOff x="1344" y="2078"/>
            <a:chExt cx="369" cy="410"/>
          </a:xfrm>
        </p:grpSpPr>
        <p:sp>
          <p:nvSpPr>
            <p:cNvPr id="56391" name="Rectangle 68">
              <a:extLst>
                <a:ext uri="{FF2B5EF4-FFF2-40B4-BE49-F238E27FC236}">
                  <a16:creationId xmlns:a16="http://schemas.microsoft.com/office/drawing/2014/main" id="{92F0373E-4622-BF46-B100-561A89D3DB2F}"/>
                </a:ext>
              </a:extLst>
            </p:cNvPr>
            <p:cNvSpPr>
              <a:spLocks noChangeArrowheads="1"/>
            </p:cNvSpPr>
            <p:nvPr/>
          </p:nvSpPr>
          <p:spPr bwMode="auto">
            <a:xfrm>
              <a:off x="1378" y="2283"/>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pic>
          <p:nvPicPr>
            <p:cNvPr id="56392" name="Picture 67">
              <a:extLst>
                <a:ext uri="{FF2B5EF4-FFF2-40B4-BE49-F238E27FC236}">
                  <a16:creationId xmlns:a16="http://schemas.microsoft.com/office/drawing/2014/main" id="{34045D21-8B11-0448-8525-1FE4A6666E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4" y="2078"/>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122">
            <a:extLst>
              <a:ext uri="{FF2B5EF4-FFF2-40B4-BE49-F238E27FC236}">
                <a16:creationId xmlns:a16="http://schemas.microsoft.com/office/drawing/2014/main" id="{572DC03C-7B5F-9444-B015-B713D899578A}"/>
              </a:ext>
            </a:extLst>
          </p:cNvPr>
          <p:cNvGrpSpPr>
            <a:grpSpLocks/>
          </p:cNvGrpSpPr>
          <p:nvPr/>
        </p:nvGrpSpPr>
        <p:grpSpPr bwMode="auto">
          <a:xfrm>
            <a:off x="1219200" y="1143000"/>
            <a:ext cx="2057400" cy="914400"/>
            <a:chOff x="768" y="720"/>
            <a:chExt cx="1296" cy="576"/>
          </a:xfrm>
        </p:grpSpPr>
        <p:sp>
          <p:nvSpPr>
            <p:cNvPr id="56383" name="Rectangle 79">
              <a:extLst>
                <a:ext uri="{FF2B5EF4-FFF2-40B4-BE49-F238E27FC236}">
                  <a16:creationId xmlns:a16="http://schemas.microsoft.com/office/drawing/2014/main" id="{B60D6827-61F1-0644-ABE3-6AB54D48D49F}"/>
                </a:ext>
              </a:extLst>
            </p:cNvPr>
            <p:cNvSpPr>
              <a:spLocks noChangeArrowheads="1"/>
            </p:cNvSpPr>
            <p:nvPr/>
          </p:nvSpPr>
          <p:spPr bwMode="auto">
            <a:xfrm>
              <a:off x="1344" y="1008"/>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56384" name="Group 92">
              <a:extLst>
                <a:ext uri="{FF2B5EF4-FFF2-40B4-BE49-F238E27FC236}">
                  <a16:creationId xmlns:a16="http://schemas.microsoft.com/office/drawing/2014/main" id="{F0614EE1-C88F-5C41-A308-5861F57DE761}"/>
                </a:ext>
              </a:extLst>
            </p:cNvPr>
            <p:cNvGrpSpPr>
              <a:grpSpLocks/>
            </p:cNvGrpSpPr>
            <p:nvPr/>
          </p:nvGrpSpPr>
          <p:grpSpPr bwMode="auto">
            <a:xfrm>
              <a:off x="1584" y="1008"/>
              <a:ext cx="240" cy="96"/>
              <a:chOff x="1584" y="912"/>
              <a:chExt cx="240" cy="96"/>
            </a:xfrm>
          </p:grpSpPr>
          <p:sp>
            <p:nvSpPr>
              <p:cNvPr id="56389" name="Rectangle 80">
                <a:extLst>
                  <a:ext uri="{FF2B5EF4-FFF2-40B4-BE49-F238E27FC236}">
                    <a16:creationId xmlns:a16="http://schemas.microsoft.com/office/drawing/2014/main" id="{93F5F09B-530D-564B-8176-59A0D919A0A3}"/>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90" name="Rectangle 81">
                <a:extLst>
                  <a:ext uri="{FF2B5EF4-FFF2-40B4-BE49-F238E27FC236}">
                    <a16:creationId xmlns:a16="http://schemas.microsoft.com/office/drawing/2014/main" id="{33682CC5-AFBB-464C-9232-3E79D72FCCA3}"/>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L1</a:t>
                </a:r>
              </a:p>
            </p:txBody>
          </p:sp>
        </p:grpSp>
        <p:sp>
          <p:nvSpPr>
            <p:cNvPr id="56385" name="Text Box 83">
              <a:extLst>
                <a:ext uri="{FF2B5EF4-FFF2-40B4-BE49-F238E27FC236}">
                  <a16:creationId xmlns:a16="http://schemas.microsoft.com/office/drawing/2014/main" id="{2399DAB8-F51C-2B4F-8E1B-5182809F2D06}"/>
                </a:ext>
              </a:extLst>
            </p:cNvPr>
            <p:cNvSpPr txBox="1">
              <a:spLocks noChangeArrowheads="1"/>
            </p:cNvSpPr>
            <p:nvPr/>
          </p:nvSpPr>
          <p:spPr bwMode="auto">
            <a:xfrm>
              <a:off x="1008"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Imposition (Push)</a:t>
              </a:r>
            </a:p>
          </p:txBody>
        </p:sp>
        <p:sp>
          <p:nvSpPr>
            <p:cNvPr id="56386" name="AutoShape 84">
              <a:extLst>
                <a:ext uri="{FF2B5EF4-FFF2-40B4-BE49-F238E27FC236}">
                  <a16:creationId xmlns:a16="http://schemas.microsoft.com/office/drawing/2014/main" id="{3303CA00-F1C5-0E4E-B506-4339404D9E9C}"/>
                </a:ext>
              </a:extLst>
            </p:cNvPr>
            <p:cNvSpPr>
              <a:spLocks noChangeArrowheads="1"/>
            </p:cNvSpPr>
            <p:nvPr/>
          </p:nvSpPr>
          <p:spPr bwMode="auto">
            <a:xfrm>
              <a:off x="1392"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7" name="Text Box 88">
              <a:extLst>
                <a:ext uri="{FF2B5EF4-FFF2-40B4-BE49-F238E27FC236}">
                  <a16:creationId xmlns:a16="http://schemas.microsoft.com/office/drawing/2014/main" id="{4CDC0567-40A2-BB4D-B3DE-5ABCC0E5E036}"/>
                </a:ext>
              </a:extLst>
            </p:cNvPr>
            <p:cNvSpPr txBox="1">
              <a:spLocks noChangeArrowheads="1"/>
            </p:cNvSpPr>
            <p:nvPr/>
          </p:nvSpPr>
          <p:spPr bwMode="auto">
            <a:xfrm>
              <a:off x="768" y="1148"/>
              <a:ext cx="672" cy="1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L2/L3 Packet</a:t>
              </a:r>
            </a:p>
          </p:txBody>
        </p:sp>
        <p:sp>
          <p:nvSpPr>
            <p:cNvPr id="56388" name="Line 89">
              <a:extLst>
                <a:ext uri="{FF2B5EF4-FFF2-40B4-BE49-F238E27FC236}">
                  <a16:creationId xmlns:a16="http://schemas.microsoft.com/office/drawing/2014/main" id="{98B472F3-8057-EA4B-ABC6-56A0B7038EB1}"/>
                </a:ext>
              </a:extLst>
            </p:cNvPr>
            <p:cNvSpPr>
              <a:spLocks noChangeShapeType="1"/>
            </p:cNvSpPr>
            <p:nvPr/>
          </p:nvSpPr>
          <p:spPr bwMode="auto">
            <a:xfrm flipV="1">
              <a:off x="1056" y="1104"/>
              <a:ext cx="192" cy="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56347" name="Line 90">
            <a:extLst>
              <a:ext uri="{FF2B5EF4-FFF2-40B4-BE49-F238E27FC236}">
                <a16:creationId xmlns:a16="http://schemas.microsoft.com/office/drawing/2014/main" id="{DD2AD2FF-DEC2-D94B-BF3F-D88144D8AE18}"/>
              </a:ext>
            </a:extLst>
          </p:cNvPr>
          <p:cNvSpPr>
            <a:spLocks noChangeShapeType="1"/>
          </p:cNvSpPr>
          <p:nvPr/>
        </p:nvSpPr>
        <p:spPr bwMode="auto">
          <a:xfrm>
            <a:off x="3810000" y="1524000"/>
            <a:ext cx="0" cy="1219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48" name="Line 91">
            <a:extLst>
              <a:ext uri="{FF2B5EF4-FFF2-40B4-BE49-F238E27FC236}">
                <a16:creationId xmlns:a16="http://schemas.microsoft.com/office/drawing/2014/main" id="{6651FBAC-3BE6-DC4B-A81E-A245B9BFDBD0}"/>
              </a:ext>
            </a:extLst>
          </p:cNvPr>
          <p:cNvSpPr>
            <a:spLocks noChangeShapeType="1"/>
          </p:cNvSpPr>
          <p:nvPr/>
        </p:nvSpPr>
        <p:spPr bwMode="auto">
          <a:xfrm>
            <a:off x="5181600" y="1524000"/>
            <a:ext cx="0" cy="1219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5" name="Group 123">
            <a:extLst>
              <a:ext uri="{FF2B5EF4-FFF2-40B4-BE49-F238E27FC236}">
                <a16:creationId xmlns:a16="http://schemas.microsoft.com/office/drawing/2014/main" id="{357063D0-1B9C-1E46-B98A-60AD7465CE7B}"/>
              </a:ext>
            </a:extLst>
          </p:cNvPr>
          <p:cNvGrpSpPr>
            <a:grpSpLocks/>
          </p:cNvGrpSpPr>
          <p:nvPr/>
        </p:nvGrpSpPr>
        <p:grpSpPr bwMode="auto">
          <a:xfrm>
            <a:off x="2971800" y="1143000"/>
            <a:ext cx="1676400" cy="609600"/>
            <a:chOff x="1872" y="720"/>
            <a:chExt cx="1056" cy="384"/>
          </a:xfrm>
        </p:grpSpPr>
        <p:grpSp>
          <p:nvGrpSpPr>
            <p:cNvPr id="56375" name="Group 93">
              <a:extLst>
                <a:ext uri="{FF2B5EF4-FFF2-40B4-BE49-F238E27FC236}">
                  <a16:creationId xmlns:a16="http://schemas.microsoft.com/office/drawing/2014/main" id="{EDF8568E-3CC5-8F40-8F14-E8956ECD380E}"/>
                </a:ext>
              </a:extLst>
            </p:cNvPr>
            <p:cNvGrpSpPr>
              <a:grpSpLocks/>
            </p:cNvGrpSpPr>
            <p:nvPr/>
          </p:nvGrpSpPr>
          <p:grpSpPr bwMode="auto">
            <a:xfrm>
              <a:off x="2112" y="1008"/>
              <a:ext cx="240" cy="96"/>
              <a:chOff x="1584" y="912"/>
              <a:chExt cx="240" cy="96"/>
            </a:xfrm>
          </p:grpSpPr>
          <p:sp>
            <p:nvSpPr>
              <p:cNvPr id="56381" name="Rectangle 94">
                <a:extLst>
                  <a:ext uri="{FF2B5EF4-FFF2-40B4-BE49-F238E27FC236}">
                    <a16:creationId xmlns:a16="http://schemas.microsoft.com/office/drawing/2014/main" id="{E6D749BC-076B-9F42-A9B1-8A1DFC63975D}"/>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2" name="Rectangle 95">
                <a:extLst>
                  <a:ext uri="{FF2B5EF4-FFF2-40B4-BE49-F238E27FC236}">
                    <a16:creationId xmlns:a16="http://schemas.microsoft.com/office/drawing/2014/main" id="{7614B000-BA80-8C4D-8966-A17EF37DA24F}"/>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L1</a:t>
                </a:r>
              </a:p>
            </p:txBody>
          </p:sp>
        </p:grpSp>
        <p:grpSp>
          <p:nvGrpSpPr>
            <p:cNvPr id="56376" name="Group 96">
              <a:extLst>
                <a:ext uri="{FF2B5EF4-FFF2-40B4-BE49-F238E27FC236}">
                  <a16:creationId xmlns:a16="http://schemas.microsoft.com/office/drawing/2014/main" id="{025C03DD-D6B1-5041-A856-8C769820BE88}"/>
                </a:ext>
              </a:extLst>
            </p:cNvPr>
            <p:cNvGrpSpPr>
              <a:grpSpLocks/>
            </p:cNvGrpSpPr>
            <p:nvPr/>
          </p:nvGrpSpPr>
          <p:grpSpPr bwMode="auto">
            <a:xfrm>
              <a:off x="2448" y="1008"/>
              <a:ext cx="240" cy="96"/>
              <a:chOff x="1584" y="912"/>
              <a:chExt cx="240" cy="96"/>
            </a:xfrm>
          </p:grpSpPr>
          <p:sp>
            <p:nvSpPr>
              <p:cNvPr id="56379" name="Rectangle 97">
                <a:extLst>
                  <a:ext uri="{FF2B5EF4-FFF2-40B4-BE49-F238E27FC236}">
                    <a16:creationId xmlns:a16="http://schemas.microsoft.com/office/drawing/2014/main" id="{9A1C3338-559F-A04A-AFBC-7A01DAD83ED2}"/>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0" name="Rectangle 98">
                <a:extLst>
                  <a:ext uri="{FF2B5EF4-FFF2-40B4-BE49-F238E27FC236}">
                    <a16:creationId xmlns:a16="http://schemas.microsoft.com/office/drawing/2014/main" id="{2E8996E6-D3D4-6848-A72B-B552BD637286}"/>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L2</a:t>
                </a:r>
              </a:p>
            </p:txBody>
          </p:sp>
        </p:grpSp>
        <p:sp>
          <p:nvSpPr>
            <p:cNvPr id="56377" name="AutoShape 99">
              <a:extLst>
                <a:ext uri="{FF2B5EF4-FFF2-40B4-BE49-F238E27FC236}">
                  <a16:creationId xmlns:a16="http://schemas.microsoft.com/office/drawing/2014/main" id="{B52D9CB0-A1F0-E043-8223-443E1211BC99}"/>
                </a:ext>
              </a:extLst>
            </p:cNvPr>
            <p:cNvSpPr>
              <a:spLocks noChangeArrowheads="1"/>
            </p:cNvSpPr>
            <p:nvPr/>
          </p:nvSpPr>
          <p:spPr bwMode="auto">
            <a:xfrm>
              <a:off x="2256"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8" name="Text Box 100">
              <a:extLst>
                <a:ext uri="{FF2B5EF4-FFF2-40B4-BE49-F238E27FC236}">
                  <a16:creationId xmlns:a16="http://schemas.microsoft.com/office/drawing/2014/main" id="{9B6F0E6D-A82F-9143-90DD-5BC4DFB5B488}"/>
                </a:ext>
              </a:extLst>
            </p:cNvPr>
            <p:cNvSpPr txBox="1">
              <a:spLocks noChangeArrowheads="1"/>
            </p:cNvSpPr>
            <p:nvPr/>
          </p:nvSpPr>
          <p:spPr bwMode="auto">
            <a:xfrm>
              <a:off x="1872"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Swap</a:t>
              </a:r>
            </a:p>
          </p:txBody>
        </p:sp>
      </p:grpSp>
      <p:grpSp>
        <p:nvGrpSpPr>
          <p:cNvPr id="56350" name="Group 102">
            <a:extLst>
              <a:ext uri="{FF2B5EF4-FFF2-40B4-BE49-F238E27FC236}">
                <a16:creationId xmlns:a16="http://schemas.microsoft.com/office/drawing/2014/main" id="{76E95B75-8143-0E44-9E52-CF145BAB083E}"/>
              </a:ext>
            </a:extLst>
          </p:cNvPr>
          <p:cNvGrpSpPr>
            <a:grpSpLocks/>
          </p:cNvGrpSpPr>
          <p:nvPr/>
        </p:nvGrpSpPr>
        <p:grpSpPr bwMode="auto">
          <a:xfrm>
            <a:off x="3554413" y="2044700"/>
            <a:ext cx="484187" cy="825500"/>
            <a:chOff x="2239" y="1192"/>
            <a:chExt cx="305" cy="520"/>
          </a:xfrm>
        </p:grpSpPr>
        <p:sp>
          <p:nvSpPr>
            <p:cNvPr id="56373" name="Rectangle 59">
              <a:extLst>
                <a:ext uri="{FF2B5EF4-FFF2-40B4-BE49-F238E27FC236}">
                  <a16:creationId xmlns:a16="http://schemas.microsoft.com/office/drawing/2014/main" id="{E0E6A1F6-9170-0549-B2C3-F37D8A4F8303}"/>
                </a:ext>
              </a:extLst>
            </p:cNvPr>
            <p:cNvSpPr>
              <a:spLocks noChangeArrowheads="1"/>
            </p:cNvSpPr>
            <p:nvPr/>
          </p:nvSpPr>
          <p:spPr bwMode="auto">
            <a:xfrm>
              <a:off x="2284" y="1192"/>
              <a:ext cx="215"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pic>
          <p:nvPicPr>
            <p:cNvPr id="56374" name="Picture 58">
              <a:extLst>
                <a:ext uri="{FF2B5EF4-FFF2-40B4-BE49-F238E27FC236}">
                  <a16:creationId xmlns:a16="http://schemas.microsoft.com/office/drawing/2014/main" id="{3FD68A77-F7EE-9043-9D8B-AAC26C6D52C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9" y="138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24">
            <a:extLst>
              <a:ext uri="{FF2B5EF4-FFF2-40B4-BE49-F238E27FC236}">
                <a16:creationId xmlns:a16="http://schemas.microsoft.com/office/drawing/2014/main" id="{5C81A0F5-CACB-E64C-AF3B-E36745280A23}"/>
              </a:ext>
            </a:extLst>
          </p:cNvPr>
          <p:cNvGrpSpPr>
            <a:grpSpLocks/>
          </p:cNvGrpSpPr>
          <p:nvPr/>
        </p:nvGrpSpPr>
        <p:grpSpPr bwMode="auto">
          <a:xfrm>
            <a:off x="4343400" y="1143000"/>
            <a:ext cx="1676400" cy="609600"/>
            <a:chOff x="2736" y="720"/>
            <a:chExt cx="1056" cy="384"/>
          </a:xfrm>
        </p:grpSpPr>
        <p:grpSp>
          <p:nvGrpSpPr>
            <p:cNvPr id="56365" name="Group 103">
              <a:extLst>
                <a:ext uri="{FF2B5EF4-FFF2-40B4-BE49-F238E27FC236}">
                  <a16:creationId xmlns:a16="http://schemas.microsoft.com/office/drawing/2014/main" id="{9142CBEC-7DE5-0243-8F8A-EC559F51D292}"/>
                </a:ext>
              </a:extLst>
            </p:cNvPr>
            <p:cNvGrpSpPr>
              <a:grpSpLocks/>
            </p:cNvGrpSpPr>
            <p:nvPr/>
          </p:nvGrpSpPr>
          <p:grpSpPr bwMode="auto">
            <a:xfrm>
              <a:off x="2976" y="1008"/>
              <a:ext cx="240" cy="96"/>
              <a:chOff x="1584" y="912"/>
              <a:chExt cx="240" cy="96"/>
            </a:xfrm>
          </p:grpSpPr>
          <p:sp>
            <p:nvSpPr>
              <p:cNvPr id="56371" name="Rectangle 104">
                <a:extLst>
                  <a:ext uri="{FF2B5EF4-FFF2-40B4-BE49-F238E27FC236}">
                    <a16:creationId xmlns:a16="http://schemas.microsoft.com/office/drawing/2014/main" id="{49656684-A2AC-544B-9B14-6784EEB100B0}"/>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2" name="Rectangle 105">
                <a:extLst>
                  <a:ext uri="{FF2B5EF4-FFF2-40B4-BE49-F238E27FC236}">
                    <a16:creationId xmlns:a16="http://schemas.microsoft.com/office/drawing/2014/main" id="{73C35606-499A-754F-97DA-B5510FB9EAB5}"/>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L2</a:t>
                </a:r>
              </a:p>
            </p:txBody>
          </p:sp>
        </p:grpSp>
        <p:grpSp>
          <p:nvGrpSpPr>
            <p:cNvPr id="56366" name="Group 106">
              <a:extLst>
                <a:ext uri="{FF2B5EF4-FFF2-40B4-BE49-F238E27FC236}">
                  <a16:creationId xmlns:a16="http://schemas.microsoft.com/office/drawing/2014/main" id="{6FC6EA12-B483-9648-BCC4-6F682979492B}"/>
                </a:ext>
              </a:extLst>
            </p:cNvPr>
            <p:cNvGrpSpPr>
              <a:grpSpLocks/>
            </p:cNvGrpSpPr>
            <p:nvPr/>
          </p:nvGrpSpPr>
          <p:grpSpPr bwMode="auto">
            <a:xfrm>
              <a:off x="3312" y="1008"/>
              <a:ext cx="240" cy="96"/>
              <a:chOff x="1584" y="912"/>
              <a:chExt cx="240" cy="96"/>
            </a:xfrm>
          </p:grpSpPr>
          <p:sp>
            <p:nvSpPr>
              <p:cNvPr id="56369" name="Rectangle 107">
                <a:extLst>
                  <a:ext uri="{FF2B5EF4-FFF2-40B4-BE49-F238E27FC236}">
                    <a16:creationId xmlns:a16="http://schemas.microsoft.com/office/drawing/2014/main" id="{E79B52FA-3691-9A4F-989C-C0498FBE80E8}"/>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0" name="Rectangle 108">
                <a:extLst>
                  <a:ext uri="{FF2B5EF4-FFF2-40B4-BE49-F238E27FC236}">
                    <a16:creationId xmlns:a16="http://schemas.microsoft.com/office/drawing/2014/main" id="{25BFE204-E85C-5C45-8AF7-7FDF45D154B7}"/>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L3</a:t>
                </a:r>
              </a:p>
            </p:txBody>
          </p:sp>
        </p:grpSp>
        <p:sp>
          <p:nvSpPr>
            <p:cNvPr id="56367" name="AutoShape 109">
              <a:extLst>
                <a:ext uri="{FF2B5EF4-FFF2-40B4-BE49-F238E27FC236}">
                  <a16:creationId xmlns:a16="http://schemas.microsoft.com/office/drawing/2014/main" id="{11813D61-0FE2-C34E-9314-AE43604F8B87}"/>
                </a:ext>
              </a:extLst>
            </p:cNvPr>
            <p:cNvSpPr>
              <a:spLocks noChangeArrowheads="1"/>
            </p:cNvSpPr>
            <p:nvPr/>
          </p:nvSpPr>
          <p:spPr bwMode="auto">
            <a:xfrm>
              <a:off x="3120"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8" name="Text Box 110">
              <a:extLst>
                <a:ext uri="{FF2B5EF4-FFF2-40B4-BE49-F238E27FC236}">
                  <a16:creationId xmlns:a16="http://schemas.microsoft.com/office/drawing/2014/main" id="{306ADAC8-7ED4-6742-9DB6-F8975F59CD23}"/>
                </a:ext>
              </a:extLst>
            </p:cNvPr>
            <p:cNvSpPr txBox="1">
              <a:spLocks noChangeArrowheads="1"/>
            </p:cNvSpPr>
            <p:nvPr/>
          </p:nvSpPr>
          <p:spPr bwMode="auto">
            <a:xfrm>
              <a:off x="2736"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Swap</a:t>
              </a:r>
            </a:p>
          </p:txBody>
        </p:sp>
      </p:grpSp>
      <p:grpSp>
        <p:nvGrpSpPr>
          <p:cNvPr id="56352" name="Group 111">
            <a:extLst>
              <a:ext uri="{FF2B5EF4-FFF2-40B4-BE49-F238E27FC236}">
                <a16:creationId xmlns:a16="http://schemas.microsoft.com/office/drawing/2014/main" id="{DEAFF105-F451-024B-8B24-C20E3E46F49E}"/>
              </a:ext>
            </a:extLst>
          </p:cNvPr>
          <p:cNvGrpSpPr>
            <a:grpSpLocks/>
          </p:cNvGrpSpPr>
          <p:nvPr/>
        </p:nvGrpSpPr>
        <p:grpSpPr bwMode="auto">
          <a:xfrm>
            <a:off x="6248400" y="2176463"/>
            <a:ext cx="585788" cy="630237"/>
            <a:chOff x="3936" y="1275"/>
            <a:chExt cx="369" cy="397"/>
          </a:xfrm>
        </p:grpSpPr>
        <p:sp>
          <p:nvSpPr>
            <p:cNvPr id="56363" name="Rectangle 74">
              <a:extLst>
                <a:ext uri="{FF2B5EF4-FFF2-40B4-BE49-F238E27FC236}">
                  <a16:creationId xmlns:a16="http://schemas.microsoft.com/office/drawing/2014/main" id="{FBCA2179-2C5C-A14E-8B73-4DD07D6C230D}"/>
                </a:ext>
              </a:extLst>
            </p:cNvPr>
            <p:cNvSpPr>
              <a:spLocks noChangeArrowheads="1"/>
            </p:cNvSpPr>
            <p:nvPr/>
          </p:nvSpPr>
          <p:spPr bwMode="auto">
            <a:xfrm>
              <a:off x="3971" y="1275"/>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pic>
          <p:nvPicPr>
            <p:cNvPr id="56364" name="Picture 73">
              <a:extLst>
                <a:ext uri="{FF2B5EF4-FFF2-40B4-BE49-F238E27FC236}">
                  <a16:creationId xmlns:a16="http://schemas.microsoft.com/office/drawing/2014/main" id="{DEF1BEE3-25C4-1747-A15A-67BA34B6EC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6" y="145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125">
            <a:extLst>
              <a:ext uri="{FF2B5EF4-FFF2-40B4-BE49-F238E27FC236}">
                <a16:creationId xmlns:a16="http://schemas.microsoft.com/office/drawing/2014/main" id="{EA5E78C9-650F-9E46-8CBE-9B85646C9B30}"/>
              </a:ext>
            </a:extLst>
          </p:cNvPr>
          <p:cNvGrpSpPr>
            <a:grpSpLocks/>
          </p:cNvGrpSpPr>
          <p:nvPr/>
        </p:nvGrpSpPr>
        <p:grpSpPr bwMode="auto">
          <a:xfrm>
            <a:off x="5943600" y="1143000"/>
            <a:ext cx="1676400" cy="609600"/>
            <a:chOff x="3744" y="720"/>
            <a:chExt cx="1056" cy="384"/>
          </a:xfrm>
        </p:grpSpPr>
        <p:grpSp>
          <p:nvGrpSpPr>
            <p:cNvPr id="56357" name="Group 112">
              <a:extLst>
                <a:ext uri="{FF2B5EF4-FFF2-40B4-BE49-F238E27FC236}">
                  <a16:creationId xmlns:a16="http://schemas.microsoft.com/office/drawing/2014/main" id="{7709F92D-A833-294A-A94F-E0434ED93BD3}"/>
                </a:ext>
              </a:extLst>
            </p:cNvPr>
            <p:cNvGrpSpPr>
              <a:grpSpLocks/>
            </p:cNvGrpSpPr>
            <p:nvPr/>
          </p:nvGrpSpPr>
          <p:grpSpPr bwMode="auto">
            <a:xfrm>
              <a:off x="3984" y="1008"/>
              <a:ext cx="240" cy="96"/>
              <a:chOff x="1584" y="912"/>
              <a:chExt cx="240" cy="96"/>
            </a:xfrm>
          </p:grpSpPr>
          <p:sp>
            <p:nvSpPr>
              <p:cNvPr id="56361" name="Rectangle 113">
                <a:extLst>
                  <a:ext uri="{FF2B5EF4-FFF2-40B4-BE49-F238E27FC236}">
                    <a16:creationId xmlns:a16="http://schemas.microsoft.com/office/drawing/2014/main" id="{84553767-40B8-FF42-BC63-D72D6CECC788}"/>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2" name="Rectangle 114">
                <a:extLst>
                  <a:ext uri="{FF2B5EF4-FFF2-40B4-BE49-F238E27FC236}">
                    <a16:creationId xmlns:a16="http://schemas.microsoft.com/office/drawing/2014/main" id="{85A25E2B-E9E1-9141-A2F7-C721F0F371C9}"/>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L3</a:t>
                </a:r>
              </a:p>
            </p:txBody>
          </p:sp>
        </p:grpSp>
        <p:sp>
          <p:nvSpPr>
            <p:cNvPr id="56358" name="Rectangle 116">
              <a:extLst>
                <a:ext uri="{FF2B5EF4-FFF2-40B4-BE49-F238E27FC236}">
                  <a16:creationId xmlns:a16="http://schemas.microsoft.com/office/drawing/2014/main" id="{6EE69467-0C74-F44C-8CDF-9846212FFFC2}"/>
                </a:ext>
              </a:extLst>
            </p:cNvPr>
            <p:cNvSpPr>
              <a:spLocks noChangeArrowheads="1"/>
            </p:cNvSpPr>
            <p:nvPr/>
          </p:nvSpPr>
          <p:spPr bwMode="auto">
            <a:xfrm>
              <a:off x="4320" y="1008"/>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59" name="AutoShape 118">
              <a:extLst>
                <a:ext uri="{FF2B5EF4-FFF2-40B4-BE49-F238E27FC236}">
                  <a16:creationId xmlns:a16="http://schemas.microsoft.com/office/drawing/2014/main" id="{B4E20FA3-13FF-7E4F-AE3F-185B1D6028AF}"/>
                </a:ext>
              </a:extLst>
            </p:cNvPr>
            <p:cNvSpPr>
              <a:spLocks noChangeArrowheads="1"/>
            </p:cNvSpPr>
            <p:nvPr/>
          </p:nvSpPr>
          <p:spPr bwMode="auto">
            <a:xfrm>
              <a:off x="4128"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0" name="Text Box 119">
              <a:extLst>
                <a:ext uri="{FF2B5EF4-FFF2-40B4-BE49-F238E27FC236}">
                  <a16:creationId xmlns:a16="http://schemas.microsoft.com/office/drawing/2014/main" id="{48DE5334-BF2F-5C47-93B4-9D7A672FB767}"/>
                </a:ext>
              </a:extLst>
            </p:cNvPr>
            <p:cNvSpPr txBox="1">
              <a:spLocks noChangeArrowheads="1"/>
            </p:cNvSpPr>
            <p:nvPr/>
          </p:nvSpPr>
          <p:spPr bwMode="auto">
            <a:xfrm>
              <a:off x="3744"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Disposition (PoP)</a:t>
              </a:r>
            </a:p>
          </p:txBody>
        </p:sp>
      </p:grpSp>
      <p:grpSp>
        <p:nvGrpSpPr>
          <p:cNvPr id="56354" name="Group 121">
            <a:extLst>
              <a:ext uri="{FF2B5EF4-FFF2-40B4-BE49-F238E27FC236}">
                <a16:creationId xmlns:a16="http://schemas.microsoft.com/office/drawing/2014/main" id="{6490B01F-E85A-3346-83C7-BBEA10CE27A1}"/>
              </a:ext>
            </a:extLst>
          </p:cNvPr>
          <p:cNvGrpSpPr>
            <a:grpSpLocks/>
          </p:cNvGrpSpPr>
          <p:nvPr/>
        </p:nvGrpSpPr>
        <p:grpSpPr bwMode="auto">
          <a:xfrm>
            <a:off x="4953000" y="2044700"/>
            <a:ext cx="484188" cy="825500"/>
            <a:chOff x="3120" y="1288"/>
            <a:chExt cx="305" cy="520"/>
          </a:xfrm>
        </p:grpSpPr>
        <p:sp>
          <p:nvSpPr>
            <p:cNvPr id="56355" name="Rectangle 53">
              <a:extLst>
                <a:ext uri="{FF2B5EF4-FFF2-40B4-BE49-F238E27FC236}">
                  <a16:creationId xmlns:a16="http://schemas.microsoft.com/office/drawing/2014/main" id="{7FFF1116-E78F-8940-A881-673445FA5EA7}"/>
                </a:ext>
              </a:extLst>
            </p:cNvPr>
            <p:cNvSpPr>
              <a:spLocks noChangeArrowheads="1"/>
            </p:cNvSpPr>
            <p:nvPr/>
          </p:nvSpPr>
          <p:spPr bwMode="auto">
            <a:xfrm>
              <a:off x="3165" y="1288"/>
              <a:ext cx="215"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pic>
          <p:nvPicPr>
            <p:cNvPr id="56356" name="Picture 52">
              <a:extLst>
                <a:ext uri="{FF2B5EF4-FFF2-40B4-BE49-F238E27FC236}">
                  <a16:creationId xmlns:a16="http://schemas.microsoft.com/office/drawing/2014/main" id="{1B48BC2F-4834-9347-81DB-3BF4D414BF7F}"/>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0" y="148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a:extLst>
              <a:ext uri="{FF2B5EF4-FFF2-40B4-BE49-F238E27FC236}">
                <a16:creationId xmlns:a16="http://schemas.microsoft.com/office/drawing/2014/main" id="{C3D41F55-1976-F386-8D00-898526C4FE47}"/>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par>
                          <p:cTn id="12" fill="hold" nodeType="afterGroup">
                            <p:stCondLst>
                              <p:cond delay="3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9">
            <a:extLst>
              <a:ext uri="{FF2B5EF4-FFF2-40B4-BE49-F238E27FC236}">
                <a16:creationId xmlns:a16="http://schemas.microsoft.com/office/drawing/2014/main" id="{3A28DFA8-2CBC-DB46-B4BB-B727574B4C8C}"/>
              </a:ext>
            </a:extLst>
          </p:cNvPr>
          <p:cNvSpPr>
            <a:spLocks noGrp="1" noChangeArrowheads="1"/>
          </p:cNvSpPr>
          <p:nvPr>
            <p:ph type="title"/>
          </p:nvPr>
        </p:nvSpPr>
        <p:spPr/>
        <p:txBody>
          <a:bodyPr/>
          <a:lstStyle/>
          <a:p>
            <a:pPr eaLnBrk="1" hangingPunct="1"/>
            <a:r>
              <a:rPr lang="en-US" altLang="nb-NO"/>
              <a:t>Forwarding Equivalence Class</a:t>
            </a:r>
          </a:p>
        </p:txBody>
      </p:sp>
      <p:sp>
        <p:nvSpPr>
          <p:cNvPr id="57347" name="Rectangle 10">
            <a:extLst>
              <a:ext uri="{FF2B5EF4-FFF2-40B4-BE49-F238E27FC236}">
                <a16:creationId xmlns:a16="http://schemas.microsoft.com/office/drawing/2014/main" id="{37D46B1E-0F86-F045-AB75-6097E1604156}"/>
              </a:ext>
            </a:extLst>
          </p:cNvPr>
          <p:cNvSpPr>
            <a:spLocks noGrp="1" noChangeArrowheads="1"/>
          </p:cNvSpPr>
          <p:nvPr>
            <p:ph type="body" idx="1"/>
          </p:nvPr>
        </p:nvSpPr>
        <p:spPr>
          <a:xfrm>
            <a:off x="655638" y="1295400"/>
            <a:ext cx="7878762" cy="5181600"/>
          </a:xfrm>
        </p:spPr>
        <p:txBody>
          <a:bodyPr/>
          <a:lstStyle/>
          <a:p>
            <a:pPr eaLnBrk="1" hangingPunct="1"/>
            <a:r>
              <a:rPr lang="en-US" altLang="nb-NO" sz="2000" dirty="0"/>
              <a:t>Mechanism to map ingress layer-2/3 packets onto a Label Switched Path (LSP) by ingress PE router</a:t>
            </a:r>
          </a:p>
          <a:p>
            <a:pPr lvl="1" indent="0" eaLnBrk="1" hangingPunct="1"/>
            <a:r>
              <a:rPr lang="en-US" altLang="nb-NO" sz="1800" dirty="0">
                <a:ea typeface="ＭＳ Ｐゴシック" panose="020B0600070205080204" pitchFamily="34" charset="-128"/>
              </a:rPr>
              <a:t>Part of label imposition (Push) operation </a:t>
            </a:r>
          </a:p>
          <a:p>
            <a:pPr eaLnBrk="1" hangingPunct="1"/>
            <a:r>
              <a:rPr lang="en-US" altLang="nb-NO" sz="2000" dirty="0"/>
              <a:t>Variety of FEC mappings possible</a:t>
            </a:r>
          </a:p>
          <a:p>
            <a:pPr lvl="1" indent="0" eaLnBrk="1" hangingPunct="1"/>
            <a:r>
              <a:rPr lang="en-US" altLang="nb-NO" sz="1800" dirty="0">
                <a:ea typeface="ＭＳ Ｐゴシック" panose="020B0600070205080204" pitchFamily="34" charset="-128"/>
              </a:rPr>
              <a:t>IP prefix/host address</a:t>
            </a:r>
          </a:p>
          <a:p>
            <a:pPr lvl="1" indent="0" eaLnBrk="1" hangingPunct="1"/>
            <a:r>
              <a:rPr lang="en-US" altLang="nb-NO" sz="1800" dirty="0">
                <a:ea typeface="ＭＳ Ｐゴシック" panose="020B0600070205080204" pitchFamily="34" charset="-128"/>
              </a:rPr>
              <a:t>Groups of addresses/sites (VPN x)</a:t>
            </a:r>
          </a:p>
          <a:p>
            <a:pPr lvl="1" indent="0" eaLnBrk="1" hangingPunct="1"/>
            <a:r>
              <a:rPr lang="en-US" altLang="nb-NO" sz="1800" dirty="0">
                <a:ea typeface="ＭＳ Ｐゴシック" panose="020B0600070205080204" pitchFamily="34" charset="-128"/>
              </a:rPr>
              <a:t>	Used for L3VPNs</a:t>
            </a:r>
          </a:p>
          <a:p>
            <a:pPr lvl="1" indent="0" eaLnBrk="1" hangingPunct="1"/>
            <a:r>
              <a:rPr lang="en-US" altLang="nb-NO" sz="1800" dirty="0">
                <a:ea typeface="ＭＳ Ｐゴシック" panose="020B0600070205080204" pitchFamily="34" charset="-128"/>
              </a:rPr>
              <a:t>Layer 2 circuit ID (ATM, FR, PPP, HDLC, Ethernet)</a:t>
            </a:r>
          </a:p>
          <a:p>
            <a:pPr lvl="1" indent="0" eaLnBrk="1" hangingPunct="1"/>
            <a:r>
              <a:rPr lang="en-US" altLang="nb-NO" sz="1800" dirty="0">
                <a:ea typeface="ＭＳ Ｐゴシック" panose="020B0600070205080204" pitchFamily="34" charset="-128"/>
              </a:rPr>
              <a:t>	Used for </a:t>
            </a:r>
            <a:r>
              <a:rPr lang="en-US" altLang="nb-NO" sz="1800" dirty="0" err="1">
                <a:ea typeface="ＭＳ Ｐゴシック" panose="020B0600070205080204" pitchFamily="34" charset="-128"/>
              </a:rPr>
              <a:t>Pseudowires</a:t>
            </a:r>
            <a:r>
              <a:rPr lang="en-US" altLang="nb-NO" sz="1800" dirty="0">
                <a:ea typeface="ＭＳ Ｐゴシック" panose="020B0600070205080204" pitchFamily="34" charset="-128"/>
              </a:rPr>
              <a:t> (L2VPNs)</a:t>
            </a:r>
          </a:p>
          <a:p>
            <a:pPr lvl="1" indent="0" eaLnBrk="1" hangingPunct="1"/>
            <a:r>
              <a:rPr lang="en-US" altLang="nb-NO" sz="1800" dirty="0">
                <a:ea typeface="ＭＳ Ｐゴシック" panose="020B0600070205080204" pitchFamily="34" charset="-128"/>
              </a:rPr>
              <a:t>Tunnel interface</a:t>
            </a:r>
          </a:p>
          <a:p>
            <a:pPr lvl="1" indent="0" eaLnBrk="1" hangingPunct="1"/>
            <a:r>
              <a:rPr lang="en-US" altLang="nb-NO" sz="1800" dirty="0">
                <a:ea typeface="ＭＳ Ｐゴシック" panose="020B0600070205080204" pitchFamily="34" charset="-128"/>
              </a:rPr>
              <a:t>	Used for MPLS traffic engineering (TE)</a:t>
            </a:r>
          </a:p>
        </p:txBody>
      </p:sp>
      <p:sp>
        <p:nvSpPr>
          <p:cNvPr id="2" name="TextBox 1">
            <a:extLst>
              <a:ext uri="{FF2B5EF4-FFF2-40B4-BE49-F238E27FC236}">
                <a16:creationId xmlns:a16="http://schemas.microsoft.com/office/drawing/2014/main" id="{EC0CFADA-FDFA-411C-501B-51C0C0FA34F1}"/>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6">
            <a:extLst>
              <a:ext uri="{FF2B5EF4-FFF2-40B4-BE49-F238E27FC236}">
                <a16:creationId xmlns:a16="http://schemas.microsoft.com/office/drawing/2014/main" id="{08BFFA80-74B4-7F4B-B096-542D51EF173E}"/>
              </a:ext>
            </a:extLst>
          </p:cNvPr>
          <p:cNvSpPr>
            <a:spLocks noGrp="1" noChangeArrowheads="1"/>
          </p:cNvSpPr>
          <p:nvPr>
            <p:ph type="title"/>
          </p:nvPr>
        </p:nvSpPr>
        <p:spPr/>
        <p:txBody>
          <a:bodyPr/>
          <a:lstStyle/>
          <a:p>
            <a:pPr eaLnBrk="1" hangingPunct="1"/>
            <a:r>
              <a:rPr lang="en-US" altLang="nb-NO"/>
              <a:t>Label Distribution Protocol</a:t>
            </a:r>
          </a:p>
        </p:txBody>
      </p:sp>
      <p:sp>
        <p:nvSpPr>
          <p:cNvPr id="59395" name="Rectangle 17">
            <a:extLst>
              <a:ext uri="{FF2B5EF4-FFF2-40B4-BE49-F238E27FC236}">
                <a16:creationId xmlns:a16="http://schemas.microsoft.com/office/drawing/2014/main" id="{76F0B843-3120-FB4C-A861-4AA92313F7D5}"/>
              </a:ext>
            </a:extLst>
          </p:cNvPr>
          <p:cNvSpPr>
            <a:spLocks noGrp="1" noChangeArrowheads="1"/>
          </p:cNvSpPr>
          <p:nvPr>
            <p:ph type="body" idx="1"/>
          </p:nvPr>
        </p:nvSpPr>
        <p:spPr/>
        <p:txBody>
          <a:bodyPr/>
          <a:lstStyle/>
          <a:p>
            <a:pPr eaLnBrk="1" hangingPunct="1">
              <a:lnSpc>
                <a:spcPct val="85000"/>
              </a:lnSpc>
            </a:pPr>
            <a:r>
              <a:rPr lang="en-US" altLang="nb-NO" sz="1900" dirty="0"/>
              <a:t>MPLS nodes need to exchange label information with each other</a:t>
            </a:r>
          </a:p>
          <a:p>
            <a:pPr lvl="1" indent="0" eaLnBrk="1" hangingPunct="1">
              <a:lnSpc>
                <a:spcPct val="85000"/>
              </a:lnSpc>
            </a:pPr>
            <a:r>
              <a:rPr lang="en-US" altLang="nb-NO" sz="1700" dirty="0">
                <a:ea typeface="ＭＳ Ｐゴシック" panose="020B0600070205080204" pitchFamily="34" charset="-128"/>
              </a:rPr>
              <a:t>Ingress PE node (Push operation)</a:t>
            </a:r>
          </a:p>
          <a:p>
            <a:pPr lvl="2" eaLnBrk="1" hangingPunct="1">
              <a:lnSpc>
                <a:spcPct val="85000"/>
              </a:lnSpc>
            </a:pPr>
            <a:r>
              <a:rPr lang="en-US" altLang="nb-NO" sz="1300" dirty="0">
                <a:ea typeface="ＭＳ Ｐゴシック" panose="020B0600070205080204" pitchFamily="34" charset="-128"/>
              </a:rPr>
              <a:t>Needs to know what label to use for a given FEC to send packet to neighbor </a:t>
            </a:r>
          </a:p>
          <a:p>
            <a:pPr lvl="1" indent="0" eaLnBrk="1" hangingPunct="1">
              <a:lnSpc>
                <a:spcPct val="85000"/>
              </a:lnSpc>
            </a:pPr>
            <a:r>
              <a:rPr lang="en-US" altLang="nb-NO" sz="1700" dirty="0">
                <a:ea typeface="ＭＳ Ｐゴシック" panose="020B0600070205080204" pitchFamily="34" charset="-128"/>
              </a:rPr>
              <a:t>Core P node (Swap operation)</a:t>
            </a:r>
          </a:p>
          <a:p>
            <a:pPr lvl="2" eaLnBrk="1" hangingPunct="1">
              <a:lnSpc>
                <a:spcPct val="85000"/>
              </a:lnSpc>
            </a:pPr>
            <a:r>
              <a:rPr lang="en-US" altLang="nb-NO" sz="1300" dirty="0">
                <a:ea typeface="ＭＳ Ｐゴシック" panose="020B0600070205080204" pitchFamily="34" charset="-128"/>
              </a:rPr>
              <a:t>Needs to know what label to use for swap operation for incoming labeled packets </a:t>
            </a:r>
          </a:p>
          <a:p>
            <a:pPr lvl="1" indent="0" eaLnBrk="1" hangingPunct="1">
              <a:lnSpc>
                <a:spcPct val="85000"/>
              </a:lnSpc>
            </a:pPr>
            <a:r>
              <a:rPr lang="en-US" altLang="nb-NO" sz="1700" dirty="0">
                <a:ea typeface="ＭＳ Ｐゴシック" panose="020B0600070205080204" pitchFamily="34" charset="-128"/>
              </a:rPr>
              <a:t>Egress PE node (Pop operation)</a:t>
            </a:r>
          </a:p>
          <a:p>
            <a:pPr lvl="2" eaLnBrk="1" hangingPunct="1">
              <a:lnSpc>
                <a:spcPct val="85000"/>
              </a:lnSpc>
            </a:pPr>
            <a:r>
              <a:rPr lang="en-US" altLang="nb-NO" sz="1300" dirty="0">
                <a:ea typeface="ＭＳ Ｐゴシック" panose="020B0600070205080204" pitchFamily="34" charset="-128"/>
              </a:rPr>
              <a:t>Needs to tell upstream neighbor what label to use for specific FEC type - LDP used for exchange of label (mapping) information</a:t>
            </a:r>
          </a:p>
          <a:p>
            <a:pPr eaLnBrk="1" hangingPunct="1">
              <a:lnSpc>
                <a:spcPct val="85000"/>
              </a:lnSpc>
            </a:pPr>
            <a:r>
              <a:rPr lang="en-US" altLang="nb-NO" sz="1900" dirty="0"/>
              <a:t>Label Distribution Protocol (LDP)</a:t>
            </a:r>
          </a:p>
          <a:p>
            <a:pPr lvl="1" indent="0" eaLnBrk="1" hangingPunct="1">
              <a:lnSpc>
                <a:spcPct val="85000"/>
              </a:lnSpc>
            </a:pPr>
            <a:r>
              <a:rPr lang="en-US" altLang="nb-NO" sz="1700" dirty="0">
                <a:ea typeface="ＭＳ Ｐゴシック" panose="020B0600070205080204" pitchFamily="34" charset="-128"/>
              </a:rPr>
              <a:t>Defined in RFC 3035 and RFC3036; updated by RFC5036</a:t>
            </a:r>
          </a:p>
          <a:p>
            <a:pPr lvl="1" indent="0" eaLnBrk="1" hangingPunct="1">
              <a:lnSpc>
                <a:spcPct val="85000"/>
              </a:lnSpc>
            </a:pPr>
            <a:r>
              <a:rPr lang="en-US" altLang="nb-NO" sz="1700" dirty="0">
                <a:ea typeface="ＭＳ Ｐゴシック" panose="020B0600070205080204" pitchFamily="34" charset="-128"/>
              </a:rPr>
              <a:t>LDP is a superset of the Cisco-specific Tag Distribution Protocol</a:t>
            </a:r>
          </a:p>
          <a:p>
            <a:pPr eaLnBrk="1" hangingPunct="1">
              <a:lnSpc>
                <a:spcPct val="85000"/>
              </a:lnSpc>
            </a:pPr>
            <a:r>
              <a:rPr lang="en-US" altLang="nb-NO" sz="1900" dirty="0"/>
              <a:t>Note that, in addition LDP, also other protocols are being used for label information exchange</a:t>
            </a:r>
          </a:p>
          <a:p>
            <a:pPr lvl="1" indent="0" eaLnBrk="1" hangingPunct="1">
              <a:lnSpc>
                <a:spcPct val="85000"/>
              </a:lnSpc>
            </a:pPr>
            <a:r>
              <a:rPr lang="en-US" altLang="nb-NO" sz="1700" dirty="0">
                <a:ea typeface="ＭＳ Ｐゴシック" panose="020B0600070205080204" pitchFamily="34" charset="-128"/>
              </a:rPr>
              <a:t>Will be discussed later</a:t>
            </a:r>
          </a:p>
        </p:txBody>
      </p:sp>
      <p:sp>
        <p:nvSpPr>
          <p:cNvPr id="2" name="TextBox 1">
            <a:extLst>
              <a:ext uri="{FF2B5EF4-FFF2-40B4-BE49-F238E27FC236}">
                <a16:creationId xmlns:a16="http://schemas.microsoft.com/office/drawing/2014/main" id="{5F6427FC-D148-8A37-2950-5C89D1C32645}"/>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Rectangle 18">
            <a:extLst>
              <a:ext uri="{FF2B5EF4-FFF2-40B4-BE49-F238E27FC236}">
                <a16:creationId xmlns:a16="http://schemas.microsoft.com/office/drawing/2014/main" id="{1FE7D521-F727-6647-99B5-925AEE244212}"/>
              </a:ext>
            </a:extLst>
          </p:cNvPr>
          <p:cNvSpPr>
            <a:spLocks noGrp="1" noChangeArrowheads="1"/>
          </p:cNvSpPr>
          <p:nvPr>
            <p:ph type="title"/>
          </p:nvPr>
        </p:nvSpPr>
        <p:spPr/>
        <p:txBody>
          <a:bodyPr/>
          <a:lstStyle/>
          <a:p>
            <a:pPr eaLnBrk="1" hangingPunct="1"/>
            <a:r>
              <a:rPr lang="en-US" altLang="nb-NO"/>
              <a:t>Some More LDP Details</a:t>
            </a:r>
          </a:p>
        </p:txBody>
      </p:sp>
      <p:sp>
        <p:nvSpPr>
          <p:cNvPr id="61443" name="Rectangle 19">
            <a:extLst>
              <a:ext uri="{FF2B5EF4-FFF2-40B4-BE49-F238E27FC236}">
                <a16:creationId xmlns:a16="http://schemas.microsoft.com/office/drawing/2014/main" id="{DCCE5041-A43D-484B-B4E8-D1AFF5536D5F}"/>
              </a:ext>
            </a:extLst>
          </p:cNvPr>
          <p:cNvSpPr>
            <a:spLocks noGrp="1" noChangeArrowheads="1"/>
          </p:cNvSpPr>
          <p:nvPr>
            <p:ph type="body" idx="1"/>
          </p:nvPr>
        </p:nvSpPr>
        <p:spPr/>
        <p:txBody>
          <a:bodyPr/>
          <a:lstStyle/>
          <a:p>
            <a:pPr eaLnBrk="1" hangingPunct="1">
              <a:lnSpc>
                <a:spcPct val="65000"/>
              </a:lnSpc>
            </a:pPr>
            <a:r>
              <a:rPr lang="en-US" altLang="nb-NO" sz="2000"/>
              <a:t>Assigns, distributes, and installs (in forwarding) labels for prefixes advertised by unicast routing protocols </a:t>
            </a:r>
          </a:p>
          <a:p>
            <a:pPr lvl="1" indent="0" eaLnBrk="1" hangingPunct="1">
              <a:lnSpc>
                <a:spcPct val="65000"/>
              </a:lnSpc>
            </a:pPr>
            <a:r>
              <a:rPr lang="en-US" altLang="nb-NO" sz="1800">
                <a:ea typeface="ＭＳ Ｐゴシック" panose="020B0600070205080204" pitchFamily="34" charset="-128"/>
              </a:rPr>
              <a:t>OSPF, IS-IS, EIGRP, etc.</a:t>
            </a:r>
          </a:p>
          <a:p>
            <a:pPr eaLnBrk="1" hangingPunct="1">
              <a:lnSpc>
                <a:spcPct val="65000"/>
              </a:lnSpc>
            </a:pPr>
            <a:r>
              <a:rPr lang="en-US" altLang="nb-NO" sz="2000"/>
              <a:t>Also used for Pseudowire/PW (VC) signaling</a:t>
            </a:r>
          </a:p>
          <a:p>
            <a:pPr lvl="1" indent="0" eaLnBrk="1" hangingPunct="1">
              <a:lnSpc>
                <a:spcPct val="65000"/>
              </a:lnSpc>
            </a:pPr>
            <a:r>
              <a:rPr lang="en-US" altLang="nb-NO" sz="1800">
                <a:ea typeface="ＭＳ Ｐゴシック" panose="020B0600070205080204" pitchFamily="34" charset="-128"/>
              </a:rPr>
              <a:t>Used for L2VPN control plane signaling</a:t>
            </a:r>
          </a:p>
          <a:p>
            <a:pPr eaLnBrk="1" hangingPunct="1">
              <a:lnSpc>
                <a:spcPct val="65000"/>
              </a:lnSpc>
            </a:pPr>
            <a:r>
              <a:rPr lang="en-US" altLang="nb-NO" sz="2000"/>
              <a:t>Uses UDP (port 646) for session discovery and TCP (port 646) for exchange of LDP messages</a:t>
            </a:r>
          </a:p>
          <a:p>
            <a:pPr eaLnBrk="1" hangingPunct="1">
              <a:lnSpc>
                <a:spcPct val="65000"/>
              </a:lnSpc>
            </a:pPr>
            <a:r>
              <a:rPr lang="en-US" altLang="nb-NO" sz="2000"/>
              <a:t>LDP operations</a:t>
            </a:r>
          </a:p>
          <a:p>
            <a:pPr lvl="1" indent="0" eaLnBrk="1" hangingPunct="1">
              <a:lnSpc>
                <a:spcPct val="65000"/>
              </a:lnSpc>
            </a:pPr>
            <a:r>
              <a:rPr lang="en-US" altLang="nb-NO" sz="1800">
                <a:ea typeface="ＭＳ Ｐゴシック" panose="020B0600070205080204" pitchFamily="34" charset="-128"/>
              </a:rPr>
              <a:t>LDP Peer Discovery </a:t>
            </a:r>
          </a:p>
          <a:p>
            <a:pPr lvl="1" indent="0" eaLnBrk="1" hangingPunct="1">
              <a:lnSpc>
                <a:spcPct val="65000"/>
              </a:lnSpc>
            </a:pPr>
            <a:r>
              <a:rPr lang="en-US" altLang="nb-NO" sz="1800">
                <a:ea typeface="ＭＳ Ｐゴシック" panose="020B0600070205080204" pitchFamily="34" charset="-128"/>
              </a:rPr>
              <a:t>LDP Session Establishment</a:t>
            </a:r>
          </a:p>
          <a:p>
            <a:pPr lvl="1" indent="0" eaLnBrk="1" hangingPunct="1">
              <a:lnSpc>
                <a:spcPct val="65000"/>
              </a:lnSpc>
            </a:pPr>
            <a:r>
              <a:rPr lang="en-US" altLang="nb-NO" sz="1800">
                <a:ea typeface="ＭＳ Ｐゴシック" panose="020B0600070205080204" pitchFamily="34" charset="-128"/>
              </a:rPr>
              <a:t>MPLS Label Allocation, Distribution, and Updating MPLS forwarding</a:t>
            </a:r>
          </a:p>
          <a:p>
            <a:pPr eaLnBrk="1" hangingPunct="1">
              <a:lnSpc>
                <a:spcPct val="65000"/>
              </a:lnSpc>
            </a:pPr>
            <a:r>
              <a:rPr lang="en-US" altLang="nb-NO" sz="2000"/>
              <a:t>Information repositories used by LDP </a:t>
            </a:r>
          </a:p>
          <a:p>
            <a:pPr lvl="1" indent="0" eaLnBrk="1" hangingPunct="1">
              <a:lnSpc>
                <a:spcPct val="65000"/>
              </a:lnSpc>
            </a:pPr>
            <a:r>
              <a:rPr lang="en-US" altLang="nb-NO" sz="1800">
                <a:ea typeface="ＭＳ Ｐゴシック" panose="020B0600070205080204" pitchFamily="34" charset="-128"/>
              </a:rPr>
              <a:t>LIB: Label Information Database (read/write)</a:t>
            </a:r>
          </a:p>
          <a:p>
            <a:pPr lvl="1" indent="0" eaLnBrk="1" hangingPunct="1">
              <a:lnSpc>
                <a:spcPct val="65000"/>
              </a:lnSpc>
            </a:pPr>
            <a:r>
              <a:rPr lang="en-US" altLang="nb-NO" sz="1800">
                <a:ea typeface="ＭＳ Ｐゴシック" panose="020B0600070205080204" pitchFamily="34" charset="-128"/>
              </a:rPr>
              <a:t>RIB: Routing Information Database/routing table (read-only)</a:t>
            </a:r>
          </a:p>
        </p:txBody>
      </p:sp>
      <p:grpSp>
        <p:nvGrpSpPr>
          <p:cNvPr id="61444" name="Group 47">
            <a:extLst>
              <a:ext uri="{FF2B5EF4-FFF2-40B4-BE49-F238E27FC236}">
                <a16:creationId xmlns:a16="http://schemas.microsoft.com/office/drawing/2014/main" id="{FC270B14-2FC1-0D43-9AE7-C11660FF00C2}"/>
              </a:ext>
            </a:extLst>
          </p:cNvPr>
          <p:cNvGrpSpPr>
            <a:grpSpLocks/>
          </p:cNvGrpSpPr>
          <p:nvPr/>
        </p:nvGrpSpPr>
        <p:grpSpPr bwMode="auto">
          <a:xfrm>
            <a:off x="7315200" y="379413"/>
            <a:ext cx="1323975" cy="611187"/>
            <a:chOff x="4608" y="239"/>
            <a:chExt cx="834" cy="385"/>
          </a:xfrm>
        </p:grpSpPr>
        <p:sp>
          <p:nvSpPr>
            <p:cNvPr id="61445" name="Freeform 21">
              <a:extLst>
                <a:ext uri="{FF2B5EF4-FFF2-40B4-BE49-F238E27FC236}">
                  <a16:creationId xmlns:a16="http://schemas.microsoft.com/office/drawing/2014/main" id="{EC3C01C0-1393-7B4B-AFA3-CF7F6C60EBF8}"/>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6" name="Freeform 22">
              <a:extLst>
                <a:ext uri="{FF2B5EF4-FFF2-40B4-BE49-F238E27FC236}">
                  <a16:creationId xmlns:a16="http://schemas.microsoft.com/office/drawing/2014/main" id="{AC312089-9494-8B44-B36E-72B7A3152619}"/>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7" name="Freeform 23">
              <a:extLst>
                <a:ext uri="{FF2B5EF4-FFF2-40B4-BE49-F238E27FC236}">
                  <a16:creationId xmlns:a16="http://schemas.microsoft.com/office/drawing/2014/main" id="{E7365CF9-A0D9-CE4C-9D44-E4B2E4CBA67D}"/>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8" name="Freeform 24">
              <a:extLst>
                <a:ext uri="{FF2B5EF4-FFF2-40B4-BE49-F238E27FC236}">
                  <a16:creationId xmlns:a16="http://schemas.microsoft.com/office/drawing/2014/main" id="{DAFAB459-FEDA-4B48-BC45-71AFA8B9563D}"/>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9" name="Freeform 25">
              <a:extLst>
                <a:ext uri="{FF2B5EF4-FFF2-40B4-BE49-F238E27FC236}">
                  <a16:creationId xmlns:a16="http://schemas.microsoft.com/office/drawing/2014/main" id="{A85FEA3C-7705-A545-99E6-D169D29F6ED8}"/>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0" name="Freeform 26">
              <a:extLst>
                <a:ext uri="{FF2B5EF4-FFF2-40B4-BE49-F238E27FC236}">
                  <a16:creationId xmlns:a16="http://schemas.microsoft.com/office/drawing/2014/main" id="{51AE8EB0-7069-EC4D-83B2-A23EA70ADCF4}"/>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1" name="Freeform 27">
              <a:extLst>
                <a:ext uri="{FF2B5EF4-FFF2-40B4-BE49-F238E27FC236}">
                  <a16:creationId xmlns:a16="http://schemas.microsoft.com/office/drawing/2014/main" id="{03E0DA83-3187-0D47-91AC-9DDF3E3CAEDB}"/>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2" name="Freeform 29">
              <a:extLst>
                <a:ext uri="{FF2B5EF4-FFF2-40B4-BE49-F238E27FC236}">
                  <a16:creationId xmlns:a16="http://schemas.microsoft.com/office/drawing/2014/main" id="{0AD5B24D-A20C-9241-9215-FD843D357C1B}"/>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3" name="Freeform 30">
              <a:extLst>
                <a:ext uri="{FF2B5EF4-FFF2-40B4-BE49-F238E27FC236}">
                  <a16:creationId xmlns:a16="http://schemas.microsoft.com/office/drawing/2014/main" id="{EB6FF749-B6F9-6E47-A4AC-B131F0C56E0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4" name="Freeform 31">
              <a:extLst>
                <a:ext uri="{FF2B5EF4-FFF2-40B4-BE49-F238E27FC236}">
                  <a16:creationId xmlns:a16="http://schemas.microsoft.com/office/drawing/2014/main" id="{DC57F46F-E077-3C47-A5CB-772524AAB896}"/>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5" name="Freeform 32">
              <a:extLst>
                <a:ext uri="{FF2B5EF4-FFF2-40B4-BE49-F238E27FC236}">
                  <a16:creationId xmlns:a16="http://schemas.microsoft.com/office/drawing/2014/main" id="{DC8BDAD2-5F36-F54B-A594-8042558FD332}"/>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6" name="Freeform 33">
              <a:extLst>
                <a:ext uri="{FF2B5EF4-FFF2-40B4-BE49-F238E27FC236}">
                  <a16:creationId xmlns:a16="http://schemas.microsoft.com/office/drawing/2014/main" id="{9C61CDF3-5ABD-314D-B56C-0280F558D3B2}"/>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7" name="Freeform 34">
              <a:extLst>
                <a:ext uri="{FF2B5EF4-FFF2-40B4-BE49-F238E27FC236}">
                  <a16:creationId xmlns:a16="http://schemas.microsoft.com/office/drawing/2014/main" id="{80FBB659-6617-A84D-B374-76E5ACD7969A}"/>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8" name="Freeform 35">
              <a:extLst>
                <a:ext uri="{FF2B5EF4-FFF2-40B4-BE49-F238E27FC236}">
                  <a16:creationId xmlns:a16="http://schemas.microsoft.com/office/drawing/2014/main" id="{EBF9D5B0-15E4-EA4F-BFEE-5B5BDD15267D}"/>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9" name="Freeform 36">
              <a:extLst>
                <a:ext uri="{FF2B5EF4-FFF2-40B4-BE49-F238E27FC236}">
                  <a16:creationId xmlns:a16="http://schemas.microsoft.com/office/drawing/2014/main" id="{AF79B53C-B956-AD4C-A759-2B6B8EF1F9F1}"/>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0" name="Freeform 37">
              <a:extLst>
                <a:ext uri="{FF2B5EF4-FFF2-40B4-BE49-F238E27FC236}">
                  <a16:creationId xmlns:a16="http://schemas.microsoft.com/office/drawing/2014/main" id="{CE229A75-1996-D247-B540-742AF6BCFF4D}"/>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1" name="Freeform 38">
              <a:extLst>
                <a:ext uri="{FF2B5EF4-FFF2-40B4-BE49-F238E27FC236}">
                  <a16:creationId xmlns:a16="http://schemas.microsoft.com/office/drawing/2014/main" id="{0DE67B81-8BE7-7249-96EE-D36F2C81DF85}"/>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2" name="Freeform 39">
              <a:extLst>
                <a:ext uri="{FF2B5EF4-FFF2-40B4-BE49-F238E27FC236}">
                  <a16:creationId xmlns:a16="http://schemas.microsoft.com/office/drawing/2014/main" id="{6A0DE425-C882-F041-842A-60733DBE275C}"/>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3" name="Freeform 40">
              <a:extLst>
                <a:ext uri="{FF2B5EF4-FFF2-40B4-BE49-F238E27FC236}">
                  <a16:creationId xmlns:a16="http://schemas.microsoft.com/office/drawing/2014/main" id="{F58EBA7F-EC51-6D40-A007-9CAC55F559F1}"/>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4" name="Freeform 41">
              <a:extLst>
                <a:ext uri="{FF2B5EF4-FFF2-40B4-BE49-F238E27FC236}">
                  <a16:creationId xmlns:a16="http://schemas.microsoft.com/office/drawing/2014/main" id="{343DAA37-05E8-E84D-AC52-694DC0A8F175}"/>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5" name="Freeform 42">
              <a:extLst>
                <a:ext uri="{FF2B5EF4-FFF2-40B4-BE49-F238E27FC236}">
                  <a16:creationId xmlns:a16="http://schemas.microsoft.com/office/drawing/2014/main" id="{3A47D2C3-9FAC-E34C-B49B-1C873B95997D}"/>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6" name="Freeform 43">
              <a:extLst>
                <a:ext uri="{FF2B5EF4-FFF2-40B4-BE49-F238E27FC236}">
                  <a16:creationId xmlns:a16="http://schemas.microsoft.com/office/drawing/2014/main" id="{5F6F2535-EF94-404F-809C-CCCFEC656675}"/>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1467" name="Group 46">
              <a:extLst>
                <a:ext uri="{FF2B5EF4-FFF2-40B4-BE49-F238E27FC236}">
                  <a16:creationId xmlns:a16="http://schemas.microsoft.com/office/drawing/2014/main" id="{55C1247D-25D2-1A4E-97B5-69038102BF0C}"/>
                </a:ext>
              </a:extLst>
            </p:cNvPr>
            <p:cNvGrpSpPr>
              <a:grpSpLocks/>
            </p:cNvGrpSpPr>
            <p:nvPr/>
          </p:nvGrpSpPr>
          <p:grpSpPr bwMode="auto">
            <a:xfrm>
              <a:off x="4652" y="240"/>
              <a:ext cx="790" cy="375"/>
              <a:chOff x="4652" y="240"/>
              <a:chExt cx="790" cy="375"/>
            </a:xfrm>
          </p:grpSpPr>
          <p:sp>
            <p:nvSpPr>
              <p:cNvPr id="61468" name="Freeform 28">
                <a:extLst>
                  <a:ext uri="{FF2B5EF4-FFF2-40B4-BE49-F238E27FC236}">
                    <a16:creationId xmlns:a16="http://schemas.microsoft.com/office/drawing/2014/main" id="{F7C81612-D89A-5F4C-940D-C3436F207B75}"/>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9" name="Rectangle 44">
                <a:extLst>
                  <a:ext uri="{FF2B5EF4-FFF2-40B4-BE49-F238E27FC236}">
                    <a16:creationId xmlns:a16="http://schemas.microsoft.com/office/drawing/2014/main" id="{4A38BD91-8F82-C447-B6D5-2D1896A36554}"/>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
        <p:nvSpPr>
          <p:cNvPr id="2" name="TextBox 1">
            <a:extLst>
              <a:ext uri="{FF2B5EF4-FFF2-40B4-BE49-F238E27FC236}">
                <a16:creationId xmlns:a16="http://schemas.microsoft.com/office/drawing/2014/main" id="{CB9EE878-5DCF-D56D-07EC-1936AF0F549B}"/>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60C3E036-CC70-1042-BB31-DB5015D2C52F}"/>
              </a:ext>
            </a:extLst>
          </p:cNvPr>
          <p:cNvGrpSpPr>
            <a:grpSpLocks/>
          </p:cNvGrpSpPr>
          <p:nvPr/>
        </p:nvGrpSpPr>
        <p:grpSpPr bwMode="auto">
          <a:xfrm>
            <a:off x="5181600" y="1981200"/>
            <a:ext cx="1676400" cy="1752600"/>
            <a:chOff x="3264" y="1248"/>
            <a:chExt cx="1056" cy="1104"/>
          </a:xfrm>
        </p:grpSpPr>
        <p:sp>
          <p:nvSpPr>
            <p:cNvPr id="63549" name="Rectangle 3">
              <a:extLst>
                <a:ext uri="{FF2B5EF4-FFF2-40B4-BE49-F238E27FC236}">
                  <a16:creationId xmlns:a16="http://schemas.microsoft.com/office/drawing/2014/main" id="{9FA59078-D55F-0048-99A1-36ADD1478438}"/>
                </a:ext>
              </a:extLst>
            </p:cNvPr>
            <p:cNvSpPr>
              <a:spLocks noChangeArrowheads="1"/>
            </p:cNvSpPr>
            <p:nvPr/>
          </p:nvSpPr>
          <p:spPr bwMode="auto">
            <a:xfrm>
              <a:off x="3360" y="1440"/>
              <a:ext cx="864" cy="912"/>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50" name="Rectangle 4">
              <a:extLst>
                <a:ext uri="{FF2B5EF4-FFF2-40B4-BE49-F238E27FC236}">
                  <a16:creationId xmlns:a16="http://schemas.microsoft.com/office/drawing/2014/main" id="{96E36EB9-3E60-3442-999E-C832296271CE}"/>
                </a:ext>
              </a:extLst>
            </p:cNvPr>
            <p:cNvSpPr>
              <a:spLocks noChangeArrowheads="1"/>
            </p:cNvSpPr>
            <p:nvPr/>
          </p:nvSpPr>
          <p:spPr bwMode="auto">
            <a:xfrm>
              <a:off x="3264" y="1248"/>
              <a:ext cx="105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LDP Control Plane</a:t>
              </a:r>
            </a:p>
          </p:txBody>
        </p:sp>
      </p:grpSp>
      <p:grpSp>
        <p:nvGrpSpPr>
          <p:cNvPr id="63491" name="Group 5">
            <a:extLst>
              <a:ext uri="{FF2B5EF4-FFF2-40B4-BE49-F238E27FC236}">
                <a16:creationId xmlns:a16="http://schemas.microsoft.com/office/drawing/2014/main" id="{7E1C48D9-9B02-2249-97A8-86BDA66DB878}"/>
              </a:ext>
            </a:extLst>
          </p:cNvPr>
          <p:cNvGrpSpPr>
            <a:grpSpLocks/>
          </p:cNvGrpSpPr>
          <p:nvPr/>
        </p:nvGrpSpPr>
        <p:grpSpPr bwMode="auto">
          <a:xfrm>
            <a:off x="3535363" y="1817688"/>
            <a:ext cx="1663700" cy="3897312"/>
            <a:chOff x="2227" y="1145"/>
            <a:chExt cx="1048" cy="2455"/>
          </a:xfrm>
        </p:grpSpPr>
        <p:sp>
          <p:nvSpPr>
            <p:cNvPr id="1272838" name="Rectangle 6">
              <a:extLst>
                <a:ext uri="{FF2B5EF4-FFF2-40B4-BE49-F238E27FC236}">
                  <a16:creationId xmlns:a16="http://schemas.microsoft.com/office/drawing/2014/main" id="{B9CC2D0B-3A0B-034F-8CB3-9E324FADEC48}"/>
                </a:ext>
              </a:extLst>
            </p:cNvPr>
            <p:cNvSpPr>
              <a:spLocks noChangeArrowheads="1"/>
            </p:cNvSpPr>
            <p:nvPr/>
          </p:nvSpPr>
          <p:spPr bwMode="auto">
            <a:xfrm>
              <a:off x="2256" y="1392"/>
              <a:ext cx="1008" cy="2208"/>
            </a:xfrm>
            <a:prstGeom prst="rect">
              <a:avLst/>
            </a:prstGeom>
            <a:solidFill>
              <a:schemeClr val="bg1"/>
            </a:solidFill>
            <a:ln w="12700">
              <a:solidFill>
                <a:schemeClr val="tx1"/>
              </a:solidFill>
              <a:miter lim="800000"/>
              <a:headEnd/>
              <a:tailEnd/>
            </a:ln>
            <a:effectLst>
              <a:outerShdw dist="107763" dir="2700000" algn="ctr" rotWithShape="0">
                <a:schemeClr val="bg2">
                  <a:alpha val="50000"/>
                </a:schemeClr>
              </a:outerShdw>
            </a:effec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48" name="Text Box 7">
              <a:extLst>
                <a:ext uri="{FF2B5EF4-FFF2-40B4-BE49-F238E27FC236}">
                  <a16:creationId xmlns:a16="http://schemas.microsoft.com/office/drawing/2014/main" id="{D7FB2707-E64E-2D43-871A-9512C329ABC8}"/>
                </a:ext>
              </a:extLst>
            </p:cNvPr>
            <p:cNvSpPr txBox="1">
              <a:spLocks noChangeArrowheads="1"/>
            </p:cNvSpPr>
            <p:nvPr/>
          </p:nvSpPr>
          <p:spPr bwMode="auto">
            <a:xfrm>
              <a:off x="2227" y="1145"/>
              <a:ext cx="10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t>MPLS Node A</a:t>
              </a:r>
            </a:p>
          </p:txBody>
        </p:sp>
      </p:grpSp>
      <p:sp>
        <p:nvSpPr>
          <p:cNvPr id="63492" name="Rectangle 8">
            <a:extLst>
              <a:ext uri="{FF2B5EF4-FFF2-40B4-BE49-F238E27FC236}">
                <a16:creationId xmlns:a16="http://schemas.microsoft.com/office/drawing/2014/main" id="{BFA233ED-3D50-2444-920B-2D129FBAF90A}"/>
              </a:ext>
            </a:extLst>
          </p:cNvPr>
          <p:cNvSpPr>
            <a:spLocks noGrp="1" noChangeArrowheads="1"/>
          </p:cNvSpPr>
          <p:nvPr>
            <p:ph type="title"/>
          </p:nvPr>
        </p:nvSpPr>
        <p:spPr/>
        <p:txBody>
          <a:bodyPr/>
          <a:lstStyle/>
          <a:p>
            <a:pPr eaLnBrk="1" hangingPunct="1"/>
            <a:r>
              <a:rPr lang="en-US" altLang="nb-NO"/>
              <a:t>LDP Operations</a:t>
            </a:r>
          </a:p>
        </p:txBody>
      </p:sp>
      <p:sp>
        <p:nvSpPr>
          <p:cNvPr id="1272841" name="Rectangle 9">
            <a:extLst>
              <a:ext uri="{FF2B5EF4-FFF2-40B4-BE49-F238E27FC236}">
                <a16:creationId xmlns:a16="http://schemas.microsoft.com/office/drawing/2014/main" id="{3850F93C-9E74-3940-8E08-4C5E1BAA68D1}"/>
              </a:ext>
            </a:extLst>
          </p:cNvPr>
          <p:cNvSpPr>
            <a:spLocks noGrp="1" noChangeArrowheads="1"/>
          </p:cNvSpPr>
          <p:nvPr>
            <p:ph type="body" idx="1"/>
          </p:nvPr>
        </p:nvSpPr>
        <p:spPr>
          <a:xfrm>
            <a:off x="655638" y="1295400"/>
            <a:ext cx="2828925" cy="5029200"/>
          </a:xfrm>
        </p:spPr>
        <p:txBody>
          <a:bodyPr/>
          <a:lstStyle/>
          <a:p>
            <a:pPr eaLnBrk="1" hangingPunct="1">
              <a:lnSpc>
                <a:spcPct val="85000"/>
              </a:lnSpc>
            </a:pPr>
            <a:r>
              <a:rPr lang="en-US" altLang="nb-NO" dirty="0"/>
              <a:t>LDP startup</a:t>
            </a:r>
          </a:p>
          <a:p>
            <a:pPr lvl="1" indent="0" eaLnBrk="1" hangingPunct="1">
              <a:lnSpc>
                <a:spcPct val="85000"/>
              </a:lnSpc>
            </a:pPr>
            <a:r>
              <a:rPr lang="en-US" altLang="nb-NO" dirty="0">
                <a:ea typeface="ＭＳ Ｐゴシック" panose="020B0600070205080204" pitchFamily="34" charset="-128"/>
              </a:rPr>
              <a:t>Local labels assigned to RIB prefixes and stored in LIB</a:t>
            </a:r>
          </a:p>
          <a:p>
            <a:pPr lvl="1" indent="0" eaLnBrk="1" hangingPunct="1">
              <a:lnSpc>
                <a:spcPct val="85000"/>
              </a:lnSpc>
            </a:pPr>
            <a:r>
              <a:rPr lang="en-US" altLang="nb-NO" dirty="0">
                <a:ea typeface="ＭＳ Ｐゴシック" panose="020B0600070205080204" pitchFamily="34" charset="-128"/>
              </a:rPr>
              <a:t>Peer discovery and session setup </a:t>
            </a:r>
          </a:p>
          <a:p>
            <a:pPr lvl="1" indent="0" eaLnBrk="1" hangingPunct="1">
              <a:lnSpc>
                <a:spcPct val="85000"/>
              </a:lnSpc>
            </a:pPr>
            <a:r>
              <a:rPr lang="en-US" altLang="nb-NO" dirty="0">
                <a:ea typeface="ＭＳ Ｐゴシック" panose="020B0600070205080204" pitchFamily="34" charset="-128"/>
              </a:rPr>
              <a:t>Exchange of MPLS label bindings</a:t>
            </a:r>
          </a:p>
          <a:p>
            <a:pPr eaLnBrk="1" hangingPunct="1">
              <a:lnSpc>
                <a:spcPct val="85000"/>
              </a:lnSpc>
            </a:pPr>
            <a:r>
              <a:rPr lang="en-US" altLang="nb-NO" dirty="0"/>
              <a:t>Programming of MPLS forwarding</a:t>
            </a:r>
          </a:p>
          <a:p>
            <a:pPr lvl="1" indent="0" eaLnBrk="1" hangingPunct="1">
              <a:lnSpc>
                <a:spcPct val="85000"/>
              </a:lnSpc>
            </a:pPr>
            <a:r>
              <a:rPr lang="en-US" altLang="nb-NO" dirty="0">
                <a:ea typeface="ＭＳ Ｐゴシック" panose="020B0600070205080204" pitchFamily="34" charset="-128"/>
              </a:rPr>
              <a:t>Based on LIB info</a:t>
            </a:r>
          </a:p>
          <a:p>
            <a:pPr lvl="1" indent="0" eaLnBrk="1" hangingPunct="1">
              <a:lnSpc>
                <a:spcPct val="85000"/>
              </a:lnSpc>
            </a:pPr>
            <a:r>
              <a:rPr lang="en-US" altLang="nb-NO" dirty="0">
                <a:ea typeface="ＭＳ Ｐゴシック" panose="020B0600070205080204" pitchFamily="34" charset="-128"/>
              </a:rPr>
              <a:t>CEF/MFI updates</a:t>
            </a:r>
          </a:p>
        </p:txBody>
      </p:sp>
      <p:sp>
        <p:nvSpPr>
          <p:cNvPr id="63494" name="Rectangle 10">
            <a:extLst>
              <a:ext uri="{FF2B5EF4-FFF2-40B4-BE49-F238E27FC236}">
                <a16:creationId xmlns:a16="http://schemas.microsoft.com/office/drawing/2014/main" id="{96B5A351-0EC4-BD4F-A1F3-2D748F5CC084}"/>
              </a:ext>
            </a:extLst>
          </p:cNvPr>
          <p:cNvSpPr>
            <a:spLocks noChangeArrowheads="1"/>
          </p:cNvSpPr>
          <p:nvPr/>
        </p:nvSpPr>
        <p:spPr bwMode="auto">
          <a:xfrm>
            <a:off x="3733800" y="2362200"/>
            <a:ext cx="1295400" cy="1447800"/>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3495" name="Group 11">
            <a:extLst>
              <a:ext uri="{FF2B5EF4-FFF2-40B4-BE49-F238E27FC236}">
                <a16:creationId xmlns:a16="http://schemas.microsoft.com/office/drawing/2014/main" id="{96416744-3BB2-EB4E-A9CC-93BF84FF7EE8}"/>
              </a:ext>
            </a:extLst>
          </p:cNvPr>
          <p:cNvGrpSpPr>
            <a:grpSpLocks/>
          </p:cNvGrpSpPr>
          <p:nvPr/>
        </p:nvGrpSpPr>
        <p:grpSpPr bwMode="auto">
          <a:xfrm>
            <a:off x="6781800" y="1828800"/>
            <a:ext cx="1676400" cy="3886200"/>
            <a:chOff x="4272" y="1152"/>
            <a:chExt cx="1056" cy="2448"/>
          </a:xfrm>
        </p:grpSpPr>
        <p:sp>
          <p:nvSpPr>
            <p:cNvPr id="1272844" name="Rectangle 12">
              <a:extLst>
                <a:ext uri="{FF2B5EF4-FFF2-40B4-BE49-F238E27FC236}">
                  <a16:creationId xmlns:a16="http://schemas.microsoft.com/office/drawing/2014/main" id="{DAAECCB3-C813-1444-B84D-C105BB7E9366}"/>
                </a:ext>
              </a:extLst>
            </p:cNvPr>
            <p:cNvSpPr>
              <a:spLocks noChangeArrowheads="1"/>
            </p:cNvSpPr>
            <p:nvPr/>
          </p:nvSpPr>
          <p:spPr bwMode="auto">
            <a:xfrm>
              <a:off x="4320" y="1392"/>
              <a:ext cx="1008" cy="2208"/>
            </a:xfrm>
            <a:prstGeom prst="rect">
              <a:avLst/>
            </a:prstGeom>
            <a:solidFill>
              <a:schemeClr val="bg1"/>
            </a:solidFill>
            <a:ln w="12700">
              <a:solidFill>
                <a:schemeClr val="tx1"/>
              </a:solidFill>
              <a:miter lim="800000"/>
              <a:headEnd/>
              <a:tailEnd/>
            </a:ln>
            <a:effectLst>
              <a:outerShdw dist="107763" dir="2700000" algn="ctr" rotWithShape="0">
                <a:schemeClr val="bg2">
                  <a:alpha val="50000"/>
                </a:schemeClr>
              </a:outerShdw>
            </a:effec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46" name="Text Box 13">
              <a:extLst>
                <a:ext uri="{FF2B5EF4-FFF2-40B4-BE49-F238E27FC236}">
                  <a16:creationId xmlns:a16="http://schemas.microsoft.com/office/drawing/2014/main" id="{1916F5B4-F655-4E4C-A95E-396B91B457DE}"/>
                </a:ext>
              </a:extLst>
            </p:cNvPr>
            <p:cNvSpPr txBox="1">
              <a:spLocks noChangeArrowheads="1"/>
            </p:cNvSpPr>
            <p:nvPr/>
          </p:nvSpPr>
          <p:spPr bwMode="auto">
            <a:xfrm>
              <a:off x="4272" y="1152"/>
              <a:ext cx="10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t>MPLS Node B</a:t>
              </a:r>
            </a:p>
          </p:txBody>
        </p:sp>
      </p:grpSp>
      <p:grpSp>
        <p:nvGrpSpPr>
          <p:cNvPr id="5" name="Group 14">
            <a:extLst>
              <a:ext uri="{FF2B5EF4-FFF2-40B4-BE49-F238E27FC236}">
                <a16:creationId xmlns:a16="http://schemas.microsoft.com/office/drawing/2014/main" id="{461B183E-8CA5-9B45-B22B-E48D82BBE740}"/>
              </a:ext>
            </a:extLst>
          </p:cNvPr>
          <p:cNvGrpSpPr>
            <a:grpSpLocks/>
          </p:cNvGrpSpPr>
          <p:nvPr/>
        </p:nvGrpSpPr>
        <p:grpSpPr bwMode="auto">
          <a:xfrm>
            <a:off x="5257800" y="2438400"/>
            <a:ext cx="1524000" cy="457200"/>
            <a:chOff x="3312" y="1968"/>
            <a:chExt cx="960" cy="288"/>
          </a:xfrm>
        </p:grpSpPr>
        <p:sp>
          <p:nvSpPr>
            <p:cNvPr id="63542" name="Line 15">
              <a:extLst>
                <a:ext uri="{FF2B5EF4-FFF2-40B4-BE49-F238E27FC236}">
                  <a16:creationId xmlns:a16="http://schemas.microsoft.com/office/drawing/2014/main" id="{0DE1C862-FE88-FA46-87A3-6C530B83D92D}"/>
                </a:ext>
              </a:extLst>
            </p:cNvPr>
            <p:cNvSpPr>
              <a:spLocks noChangeShapeType="1"/>
            </p:cNvSpPr>
            <p:nvPr/>
          </p:nvSpPr>
          <p:spPr bwMode="auto">
            <a:xfrm>
              <a:off x="3312" y="2256"/>
              <a:ext cx="960"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43" name="Line 16">
              <a:extLst>
                <a:ext uri="{FF2B5EF4-FFF2-40B4-BE49-F238E27FC236}">
                  <a16:creationId xmlns:a16="http://schemas.microsoft.com/office/drawing/2014/main" id="{DE36BD92-25C9-8F46-927B-44407A64CF2D}"/>
                </a:ext>
              </a:extLst>
            </p:cNvPr>
            <p:cNvSpPr>
              <a:spLocks noChangeShapeType="1"/>
            </p:cNvSpPr>
            <p:nvPr/>
          </p:nvSpPr>
          <p:spPr bwMode="auto">
            <a:xfrm flipH="1">
              <a:off x="3312" y="2112"/>
              <a:ext cx="960"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44" name="Text Box 17">
              <a:extLst>
                <a:ext uri="{FF2B5EF4-FFF2-40B4-BE49-F238E27FC236}">
                  <a16:creationId xmlns:a16="http://schemas.microsoft.com/office/drawing/2014/main" id="{49EEE7DF-4FD7-2340-A511-A2B5ED691446}"/>
                </a:ext>
              </a:extLst>
            </p:cNvPr>
            <p:cNvSpPr txBox="1">
              <a:spLocks noChangeArrowheads="1"/>
            </p:cNvSpPr>
            <p:nvPr/>
          </p:nvSpPr>
          <p:spPr bwMode="auto">
            <a:xfrm>
              <a:off x="3312" y="1968"/>
              <a:ext cx="959"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Session Setup</a:t>
              </a:r>
            </a:p>
          </p:txBody>
        </p:sp>
      </p:grpSp>
      <p:grpSp>
        <p:nvGrpSpPr>
          <p:cNvPr id="6" name="Group 18">
            <a:extLst>
              <a:ext uri="{FF2B5EF4-FFF2-40B4-BE49-F238E27FC236}">
                <a16:creationId xmlns:a16="http://schemas.microsoft.com/office/drawing/2014/main" id="{7BC2EDD0-97EB-F043-9A59-235092B99A20}"/>
              </a:ext>
            </a:extLst>
          </p:cNvPr>
          <p:cNvGrpSpPr>
            <a:grpSpLocks/>
          </p:cNvGrpSpPr>
          <p:nvPr/>
        </p:nvGrpSpPr>
        <p:grpSpPr bwMode="auto">
          <a:xfrm>
            <a:off x="5257800" y="2997200"/>
            <a:ext cx="1524000" cy="584200"/>
            <a:chOff x="3312" y="1456"/>
            <a:chExt cx="960" cy="368"/>
          </a:xfrm>
        </p:grpSpPr>
        <p:grpSp>
          <p:nvGrpSpPr>
            <p:cNvPr id="63538" name="Group 19">
              <a:extLst>
                <a:ext uri="{FF2B5EF4-FFF2-40B4-BE49-F238E27FC236}">
                  <a16:creationId xmlns:a16="http://schemas.microsoft.com/office/drawing/2014/main" id="{3924C6A2-8EC2-D74F-A4EF-AA3DACD27D3A}"/>
                </a:ext>
              </a:extLst>
            </p:cNvPr>
            <p:cNvGrpSpPr>
              <a:grpSpLocks/>
            </p:cNvGrpSpPr>
            <p:nvPr/>
          </p:nvGrpSpPr>
          <p:grpSpPr bwMode="auto">
            <a:xfrm>
              <a:off x="3312" y="1680"/>
              <a:ext cx="960" cy="144"/>
              <a:chOff x="2160" y="1584"/>
              <a:chExt cx="1536" cy="144"/>
            </a:xfrm>
          </p:grpSpPr>
          <p:sp>
            <p:nvSpPr>
              <p:cNvPr id="63540" name="Line 20">
                <a:extLst>
                  <a:ext uri="{FF2B5EF4-FFF2-40B4-BE49-F238E27FC236}">
                    <a16:creationId xmlns:a16="http://schemas.microsoft.com/office/drawing/2014/main" id="{4CF1EC84-E29E-BA45-8D9E-D3A96512DFC8}"/>
                  </a:ext>
                </a:extLst>
              </p:cNvPr>
              <p:cNvSpPr>
                <a:spLocks noChangeShapeType="1"/>
              </p:cNvSpPr>
              <p:nvPr/>
            </p:nvSpPr>
            <p:spPr bwMode="auto">
              <a:xfrm>
                <a:off x="2160" y="1728"/>
                <a:ext cx="1536"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41" name="Line 21">
                <a:extLst>
                  <a:ext uri="{FF2B5EF4-FFF2-40B4-BE49-F238E27FC236}">
                    <a16:creationId xmlns:a16="http://schemas.microsoft.com/office/drawing/2014/main" id="{E48C3189-0D2A-1A4F-A141-87A029266EFF}"/>
                  </a:ext>
                </a:extLst>
              </p:cNvPr>
              <p:cNvSpPr>
                <a:spLocks noChangeShapeType="1"/>
              </p:cNvSpPr>
              <p:nvPr/>
            </p:nvSpPr>
            <p:spPr bwMode="auto">
              <a:xfrm flipH="1">
                <a:off x="2160" y="1584"/>
                <a:ext cx="1536"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sp>
          <p:nvSpPr>
            <p:cNvPr id="63539" name="Text Box 22">
              <a:extLst>
                <a:ext uri="{FF2B5EF4-FFF2-40B4-BE49-F238E27FC236}">
                  <a16:creationId xmlns:a16="http://schemas.microsoft.com/office/drawing/2014/main" id="{88F8FA13-4B45-874A-B720-15F5E3DF9DB9}"/>
                </a:ext>
              </a:extLst>
            </p:cNvPr>
            <p:cNvSpPr txBox="1">
              <a:spLocks noChangeArrowheads="1"/>
            </p:cNvSpPr>
            <p:nvPr/>
          </p:nvSpPr>
          <p:spPr bwMode="auto">
            <a:xfrm>
              <a:off x="3312" y="1456"/>
              <a:ext cx="960"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Label Binding </a:t>
              </a:r>
              <a:br>
                <a:rPr lang="en-US" altLang="nb-NO" sz="1000" b="1"/>
              </a:br>
              <a:r>
                <a:rPr lang="en-US" altLang="nb-NO" sz="1000" b="1"/>
                <a:t>Exchange</a:t>
              </a:r>
            </a:p>
          </p:txBody>
        </p:sp>
      </p:grpSp>
      <p:grpSp>
        <p:nvGrpSpPr>
          <p:cNvPr id="63498" name="Group 23">
            <a:extLst>
              <a:ext uri="{FF2B5EF4-FFF2-40B4-BE49-F238E27FC236}">
                <a16:creationId xmlns:a16="http://schemas.microsoft.com/office/drawing/2014/main" id="{A0E24FEE-7DFC-AE4E-8C61-EFABEC7BA744}"/>
              </a:ext>
            </a:extLst>
          </p:cNvPr>
          <p:cNvGrpSpPr>
            <a:grpSpLocks/>
          </p:cNvGrpSpPr>
          <p:nvPr/>
        </p:nvGrpSpPr>
        <p:grpSpPr bwMode="auto">
          <a:xfrm>
            <a:off x="3733800" y="4495800"/>
            <a:ext cx="1295400" cy="1066800"/>
            <a:chOff x="2352" y="2832"/>
            <a:chExt cx="816" cy="672"/>
          </a:xfrm>
        </p:grpSpPr>
        <p:sp>
          <p:nvSpPr>
            <p:cNvPr id="63536" name="Rectangle 24">
              <a:extLst>
                <a:ext uri="{FF2B5EF4-FFF2-40B4-BE49-F238E27FC236}">
                  <a16:creationId xmlns:a16="http://schemas.microsoft.com/office/drawing/2014/main" id="{471EABC6-3205-2248-B365-2CF0A6CB31CB}"/>
                </a:ext>
              </a:extLst>
            </p:cNvPr>
            <p:cNvSpPr>
              <a:spLocks noChangeArrowheads="1"/>
            </p:cNvSpPr>
            <p:nvPr/>
          </p:nvSpPr>
          <p:spPr bwMode="auto">
            <a:xfrm>
              <a:off x="2352" y="2832"/>
              <a:ext cx="816" cy="672"/>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7" name="Rectangle 25">
              <a:extLst>
                <a:ext uri="{FF2B5EF4-FFF2-40B4-BE49-F238E27FC236}">
                  <a16:creationId xmlns:a16="http://schemas.microsoft.com/office/drawing/2014/main" id="{E35DC15C-630B-7B42-9C60-4761CF52081B}"/>
                </a:ext>
              </a:extLst>
            </p:cNvPr>
            <p:cNvSpPr>
              <a:spLocks noChangeArrowheads="1"/>
            </p:cNvSpPr>
            <p:nvPr/>
          </p:nvSpPr>
          <p:spPr bwMode="auto">
            <a:xfrm>
              <a:off x="2400" y="2986"/>
              <a:ext cx="72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MPLS Forwarding</a:t>
              </a:r>
            </a:p>
            <a:p>
              <a:pPr algn="ctr">
                <a:lnSpc>
                  <a:spcPct val="90000"/>
                </a:lnSpc>
              </a:pPr>
              <a:r>
                <a:rPr lang="en-US" altLang="nb-NO" sz="1200" b="1"/>
                <a:t>CEF/MFI</a:t>
              </a:r>
            </a:p>
          </p:txBody>
        </p:sp>
      </p:grpSp>
      <p:grpSp>
        <p:nvGrpSpPr>
          <p:cNvPr id="63499" name="Group 26">
            <a:extLst>
              <a:ext uri="{FF2B5EF4-FFF2-40B4-BE49-F238E27FC236}">
                <a16:creationId xmlns:a16="http://schemas.microsoft.com/office/drawing/2014/main" id="{E5B8BB21-37FE-A940-A376-5DC8746210DB}"/>
              </a:ext>
            </a:extLst>
          </p:cNvPr>
          <p:cNvGrpSpPr>
            <a:grpSpLocks/>
          </p:cNvGrpSpPr>
          <p:nvPr/>
        </p:nvGrpSpPr>
        <p:grpSpPr bwMode="auto">
          <a:xfrm>
            <a:off x="3810000" y="2438400"/>
            <a:ext cx="533400" cy="420688"/>
            <a:chOff x="912" y="1787"/>
            <a:chExt cx="336" cy="265"/>
          </a:xfrm>
        </p:grpSpPr>
        <p:sp>
          <p:nvSpPr>
            <p:cNvPr id="63534" name="Rectangle 27">
              <a:extLst>
                <a:ext uri="{FF2B5EF4-FFF2-40B4-BE49-F238E27FC236}">
                  <a16:creationId xmlns:a16="http://schemas.microsoft.com/office/drawing/2014/main" id="{2581C5C2-E15F-9E47-A193-D08EE3FA72D5}"/>
                </a:ext>
              </a:extLst>
            </p:cNvPr>
            <p:cNvSpPr>
              <a:spLocks noChangeArrowheads="1"/>
            </p:cNvSpPr>
            <p:nvPr/>
          </p:nvSpPr>
          <p:spPr bwMode="auto">
            <a:xfrm>
              <a:off x="912" y="1787"/>
              <a:ext cx="336" cy="265"/>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63535" name="Text Box 28">
              <a:extLst>
                <a:ext uri="{FF2B5EF4-FFF2-40B4-BE49-F238E27FC236}">
                  <a16:creationId xmlns:a16="http://schemas.microsoft.com/office/drawing/2014/main" id="{700A74B2-E0B3-ED45-9CE1-A3491EBC094B}"/>
                </a:ext>
              </a:extLst>
            </p:cNvPr>
            <p:cNvSpPr txBox="1">
              <a:spLocks noChangeArrowheads="1"/>
            </p:cNvSpPr>
            <p:nvPr/>
          </p:nvSpPr>
          <p:spPr bwMode="auto">
            <a:xfrm>
              <a:off x="945" y="1824"/>
              <a:ext cx="26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RIB</a:t>
              </a:r>
            </a:p>
          </p:txBody>
        </p:sp>
      </p:grpSp>
      <p:grpSp>
        <p:nvGrpSpPr>
          <p:cNvPr id="63500" name="Group 29">
            <a:extLst>
              <a:ext uri="{FF2B5EF4-FFF2-40B4-BE49-F238E27FC236}">
                <a16:creationId xmlns:a16="http://schemas.microsoft.com/office/drawing/2014/main" id="{F50EE0F3-2CB0-734F-9BD3-513AC977F22B}"/>
              </a:ext>
            </a:extLst>
          </p:cNvPr>
          <p:cNvGrpSpPr>
            <a:grpSpLocks/>
          </p:cNvGrpSpPr>
          <p:nvPr/>
        </p:nvGrpSpPr>
        <p:grpSpPr bwMode="auto">
          <a:xfrm>
            <a:off x="4419600" y="2438400"/>
            <a:ext cx="533400" cy="914400"/>
            <a:chOff x="1536" y="1632"/>
            <a:chExt cx="336" cy="576"/>
          </a:xfrm>
        </p:grpSpPr>
        <p:sp>
          <p:nvSpPr>
            <p:cNvPr id="63532" name="Rectangle 30">
              <a:extLst>
                <a:ext uri="{FF2B5EF4-FFF2-40B4-BE49-F238E27FC236}">
                  <a16:creationId xmlns:a16="http://schemas.microsoft.com/office/drawing/2014/main" id="{2C20AEB2-A07C-5644-9312-40ABC88EC2D3}"/>
                </a:ext>
              </a:extLst>
            </p:cNvPr>
            <p:cNvSpPr>
              <a:spLocks noChangeArrowheads="1"/>
            </p:cNvSpPr>
            <p:nvPr/>
          </p:nvSpPr>
          <p:spPr bwMode="auto">
            <a:xfrm>
              <a:off x="1536" y="1632"/>
              <a:ext cx="336" cy="576"/>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3" name="Text Box 31">
              <a:extLst>
                <a:ext uri="{FF2B5EF4-FFF2-40B4-BE49-F238E27FC236}">
                  <a16:creationId xmlns:a16="http://schemas.microsoft.com/office/drawing/2014/main" id="{C6C8973A-E82D-3D41-98F9-10A652C4416F}"/>
                </a:ext>
              </a:extLst>
            </p:cNvPr>
            <p:cNvSpPr txBox="1">
              <a:spLocks noChangeArrowheads="1"/>
            </p:cNvSpPr>
            <p:nvPr/>
          </p:nvSpPr>
          <p:spPr bwMode="auto">
            <a:xfrm>
              <a:off x="1575" y="1824"/>
              <a:ext cx="25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LIB</a:t>
              </a:r>
            </a:p>
          </p:txBody>
        </p:sp>
      </p:grpSp>
      <p:grpSp>
        <p:nvGrpSpPr>
          <p:cNvPr id="63501" name="Group 32">
            <a:extLst>
              <a:ext uri="{FF2B5EF4-FFF2-40B4-BE49-F238E27FC236}">
                <a16:creationId xmlns:a16="http://schemas.microsoft.com/office/drawing/2014/main" id="{426F2DFC-3B7F-8A4D-A8AD-CFD596744F52}"/>
              </a:ext>
            </a:extLst>
          </p:cNvPr>
          <p:cNvGrpSpPr>
            <a:grpSpLocks/>
          </p:cNvGrpSpPr>
          <p:nvPr/>
        </p:nvGrpSpPr>
        <p:grpSpPr bwMode="auto">
          <a:xfrm>
            <a:off x="7010400" y="4495800"/>
            <a:ext cx="1295400" cy="1066800"/>
            <a:chOff x="2352" y="2832"/>
            <a:chExt cx="816" cy="672"/>
          </a:xfrm>
        </p:grpSpPr>
        <p:sp>
          <p:nvSpPr>
            <p:cNvPr id="63530" name="Rectangle 33">
              <a:extLst>
                <a:ext uri="{FF2B5EF4-FFF2-40B4-BE49-F238E27FC236}">
                  <a16:creationId xmlns:a16="http://schemas.microsoft.com/office/drawing/2014/main" id="{A354FB5C-CBC9-514E-B5FB-266AE8609C30}"/>
                </a:ext>
              </a:extLst>
            </p:cNvPr>
            <p:cNvSpPr>
              <a:spLocks noChangeArrowheads="1"/>
            </p:cNvSpPr>
            <p:nvPr/>
          </p:nvSpPr>
          <p:spPr bwMode="auto">
            <a:xfrm>
              <a:off x="2352" y="2832"/>
              <a:ext cx="816" cy="672"/>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1" name="Rectangle 34">
              <a:extLst>
                <a:ext uri="{FF2B5EF4-FFF2-40B4-BE49-F238E27FC236}">
                  <a16:creationId xmlns:a16="http://schemas.microsoft.com/office/drawing/2014/main" id="{575C09AD-2BCE-7044-AEFF-8657572D5C61}"/>
                </a:ext>
              </a:extLst>
            </p:cNvPr>
            <p:cNvSpPr>
              <a:spLocks noChangeArrowheads="1"/>
            </p:cNvSpPr>
            <p:nvPr/>
          </p:nvSpPr>
          <p:spPr bwMode="auto">
            <a:xfrm>
              <a:off x="2400" y="2986"/>
              <a:ext cx="72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MPLS Forwarding</a:t>
              </a:r>
            </a:p>
            <a:p>
              <a:pPr algn="ctr">
                <a:lnSpc>
                  <a:spcPct val="90000"/>
                </a:lnSpc>
              </a:pPr>
              <a:r>
                <a:rPr lang="en-US" altLang="nb-NO" sz="1200" b="1"/>
                <a:t>CEF/MFI</a:t>
              </a:r>
            </a:p>
          </p:txBody>
        </p:sp>
      </p:grpSp>
      <p:grpSp>
        <p:nvGrpSpPr>
          <p:cNvPr id="12" name="Group 35">
            <a:extLst>
              <a:ext uri="{FF2B5EF4-FFF2-40B4-BE49-F238E27FC236}">
                <a16:creationId xmlns:a16="http://schemas.microsoft.com/office/drawing/2014/main" id="{113BE113-28E6-8446-904F-04ADD9CDD0E8}"/>
              </a:ext>
            </a:extLst>
          </p:cNvPr>
          <p:cNvGrpSpPr>
            <a:grpSpLocks/>
          </p:cNvGrpSpPr>
          <p:nvPr/>
        </p:nvGrpSpPr>
        <p:grpSpPr bwMode="auto">
          <a:xfrm>
            <a:off x="3810000" y="3851275"/>
            <a:ext cx="4419600" cy="492125"/>
            <a:chOff x="2400" y="2426"/>
            <a:chExt cx="2784" cy="310"/>
          </a:xfrm>
        </p:grpSpPr>
        <p:sp>
          <p:nvSpPr>
            <p:cNvPr id="63526" name="Rectangle 36">
              <a:extLst>
                <a:ext uri="{FF2B5EF4-FFF2-40B4-BE49-F238E27FC236}">
                  <a16:creationId xmlns:a16="http://schemas.microsoft.com/office/drawing/2014/main" id="{61FE37D1-3BDA-5D41-A29D-8B6EA6218679}"/>
                </a:ext>
              </a:extLst>
            </p:cNvPr>
            <p:cNvSpPr>
              <a:spLocks noChangeArrowheads="1"/>
            </p:cNvSpPr>
            <p:nvPr/>
          </p:nvSpPr>
          <p:spPr bwMode="auto">
            <a:xfrm>
              <a:off x="2400" y="2496"/>
              <a:ext cx="72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27" name="Line 37">
              <a:extLst>
                <a:ext uri="{FF2B5EF4-FFF2-40B4-BE49-F238E27FC236}">
                  <a16:creationId xmlns:a16="http://schemas.microsoft.com/office/drawing/2014/main" id="{13322627-04D4-2140-824B-D3A59CF09984}"/>
                </a:ext>
              </a:extLst>
            </p:cNvPr>
            <p:cNvSpPr>
              <a:spLocks noChangeShapeType="1"/>
            </p:cNvSpPr>
            <p:nvPr/>
          </p:nvSpPr>
          <p:spPr bwMode="auto">
            <a:xfrm>
              <a:off x="3168" y="2592"/>
              <a:ext cx="1248" cy="0"/>
            </a:xfrm>
            <a:prstGeom prst="line">
              <a:avLst/>
            </a:prstGeom>
            <a:noFill/>
            <a:ln w="9525">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28" name="Rectangle 38">
              <a:extLst>
                <a:ext uri="{FF2B5EF4-FFF2-40B4-BE49-F238E27FC236}">
                  <a16:creationId xmlns:a16="http://schemas.microsoft.com/office/drawing/2014/main" id="{6A8725F8-A0D6-3F41-A030-B466A5A8312B}"/>
                </a:ext>
              </a:extLst>
            </p:cNvPr>
            <p:cNvSpPr>
              <a:spLocks noChangeArrowheads="1"/>
            </p:cNvSpPr>
            <p:nvPr/>
          </p:nvSpPr>
          <p:spPr bwMode="auto">
            <a:xfrm>
              <a:off x="3408" y="2426"/>
              <a:ext cx="816" cy="3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LDP Interactions </a:t>
              </a:r>
              <a:br>
                <a:rPr lang="en-US" altLang="nb-NO" sz="1000" b="1"/>
              </a:br>
              <a:r>
                <a:rPr lang="en-US" altLang="nb-NO" sz="1000" b="1"/>
                <a:t>with </a:t>
              </a:r>
              <a:br>
                <a:rPr lang="en-US" altLang="nb-NO" sz="1000" b="1"/>
              </a:br>
              <a:r>
                <a:rPr lang="en-US" altLang="nb-NO" sz="1000" b="1"/>
                <a:t>MPLS Forwarding</a:t>
              </a:r>
            </a:p>
          </p:txBody>
        </p:sp>
        <p:sp>
          <p:nvSpPr>
            <p:cNvPr id="63529" name="Rectangle 39">
              <a:extLst>
                <a:ext uri="{FF2B5EF4-FFF2-40B4-BE49-F238E27FC236}">
                  <a16:creationId xmlns:a16="http://schemas.microsoft.com/office/drawing/2014/main" id="{E54FD0C3-04EE-0346-9BAB-704C21568AB6}"/>
                </a:ext>
              </a:extLst>
            </p:cNvPr>
            <p:cNvSpPr>
              <a:spLocks noChangeArrowheads="1"/>
            </p:cNvSpPr>
            <p:nvPr/>
          </p:nvSpPr>
          <p:spPr bwMode="auto">
            <a:xfrm>
              <a:off x="4464" y="2496"/>
              <a:ext cx="72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3" name="Group 40">
            <a:extLst>
              <a:ext uri="{FF2B5EF4-FFF2-40B4-BE49-F238E27FC236}">
                <a16:creationId xmlns:a16="http://schemas.microsoft.com/office/drawing/2014/main" id="{5BEF8E28-A50F-7545-9472-8E46ACF31341}"/>
              </a:ext>
            </a:extLst>
          </p:cNvPr>
          <p:cNvGrpSpPr>
            <a:grpSpLocks/>
          </p:cNvGrpSpPr>
          <p:nvPr/>
        </p:nvGrpSpPr>
        <p:grpSpPr bwMode="auto">
          <a:xfrm>
            <a:off x="4152900" y="3886200"/>
            <a:ext cx="3733800" cy="533400"/>
            <a:chOff x="2616" y="2448"/>
            <a:chExt cx="2352" cy="336"/>
          </a:xfrm>
        </p:grpSpPr>
        <p:grpSp>
          <p:nvGrpSpPr>
            <p:cNvPr id="63520" name="Group 41">
              <a:extLst>
                <a:ext uri="{FF2B5EF4-FFF2-40B4-BE49-F238E27FC236}">
                  <a16:creationId xmlns:a16="http://schemas.microsoft.com/office/drawing/2014/main" id="{597E3F84-29EC-E04A-859A-A58CEC55F0CE}"/>
                </a:ext>
              </a:extLst>
            </p:cNvPr>
            <p:cNvGrpSpPr>
              <a:grpSpLocks/>
            </p:cNvGrpSpPr>
            <p:nvPr/>
          </p:nvGrpSpPr>
          <p:grpSpPr bwMode="auto">
            <a:xfrm>
              <a:off x="2616" y="2448"/>
              <a:ext cx="288" cy="336"/>
              <a:chOff x="1248" y="2448"/>
              <a:chExt cx="288" cy="336"/>
            </a:xfrm>
          </p:grpSpPr>
          <p:sp>
            <p:nvSpPr>
              <p:cNvPr id="63524" name="Line 42">
                <a:extLst>
                  <a:ext uri="{FF2B5EF4-FFF2-40B4-BE49-F238E27FC236}">
                    <a16:creationId xmlns:a16="http://schemas.microsoft.com/office/drawing/2014/main" id="{097A5913-F616-754C-B718-2A8A65223AE6}"/>
                  </a:ext>
                </a:extLst>
              </p:cNvPr>
              <p:cNvSpPr>
                <a:spLocks noChangeShapeType="1"/>
              </p:cNvSpPr>
              <p:nvPr/>
            </p:nvSpPr>
            <p:spPr bwMode="auto">
              <a:xfrm>
                <a:off x="1248"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25" name="Line 43">
                <a:extLst>
                  <a:ext uri="{FF2B5EF4-FFF2-40B4-BE49-F238E27FC236}">
                    <a16:creationId xmlns:a16="http://schemas.microsoft.com/office/drawing/2014/main" id="{245597FC-93AA-D543-953F-B993FE0B9A6B}"/>
                  </a:ext>
                </a:extLst>
              </p:cNvPr>
              <p:cNvSpPr>
                <a:spLocks noChangeShapeType="1"/>
              </p:cNvSpPr>
              <p:nvPr/>
            </p:nvSpPr>
            <p:spPr bwMode="auto">
              <a:xfrm flipV="1">
                <a:off x="1536"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nvGrpSpPr>
            <p:cNvPr id="63521" name="Group 44">
              <a:extLst>
                <a:ext uri="{FF2B5EF4-FFF2-40B4-BE49-F238E27FC236}">
                  <a16:creationId xmlns:a16="http://schemas.microsoft.com/office/drawing/2014/main" id="{8F51D316-FA45-5C45-BF9C-40CE9B668753}"/>
                </a:ext>
              </a:extLst>
            </p:cNvPr>
            <p:cNvGrpSpPr>
              <a:grpSpLocks/>
            </p:cNvGrpSpPr>
            <p:nvPr/>
          </p:nvGrpSpPr>
          <p:grpSpPr bwMode="auto">
            <a:xfrm>
              <a:off x="4680" y="2448"/>
              <a:ext cx="288" cy="336"/>
              <a:chOff x="1248" y="2448"/>
              <a:chExt cx="288" cy="336"/>
            </a:xfrm>
          </p:grpSpPr>
          <p:sp>
            <p:nvSpPr>
              <p:cNvPr id="63522" name="Line 45">
                <a:extLst>
                  <a:ext uri="{FF2B5EF4-FFF2-40B4-BE49-F238E27FC236}">
                    <a16:creationId xmlns:a16="http://schemas.microsoft.com/office/drawing/2014/main" id="{FFADB188-024B-4049-BB4D-171A1B145603}"/>
                  </a:ext>
                </a:extLst>
              </p:cNvPr>
              <p:cNvSpPr>
                <a:spLocks noChangeShapeType="1"/>
              </p:cNvSpPr>
              <p:nvPr/>
            </p:nvSpPr>
            <p:spPr bwMode="auto">
              <a:xfrm>
                <a:off x="1248"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23" name="Line 46">
                <a:extLst>
                  <a:ext uri="{FF2B5EF4-FFF2-40B4-BE49-F238E27FC236}">
                    <a16:creationId xmlns:a16="http://schemas.microsoft.com/office/drawing/2014/main" id="{111C9A0F-8575-7A4D-9F82-46FB514A38AB}"/>
                  </a:ext>
                </a:extLst>
              </p:cNvPr>
              <p:cNvSpPr>
                <a:spLocks noChangeShapeType="1"/>
              </p:cNvSpPr>
              <p:nvPr/>
            </p:nvSpPr>
            <p:spPr bwMode="auto">
              <a:xfrm flipV="1">
                <a:off x="1536"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sp>
        <p:nvSpPr>
          <p:cNvPr id="63504" name="Rectangle 47">
            <a:extLst>
              <a:ext uri="{FF2B5EF4-FFF2-40B4-BE49-F238E27FC236}">
                <a16:creationId xmlns:a16="http://schemas.microsoft.com/office/drawing/2014/main" id="{F14B25AE-DE6D-6D4A-8874-17624B3D2AF9}"/>
              </a:ext>
            </a:extLst>
          </p:cNvPr>
          <p:cNvSpPr>
            <a:spLocks noChangeArrowheads="1"/>
          </p:cNvSpPr>
          <p:nvPr/>
        </p:nvSpPr>
        <p:spPr bwMode="auto">
          <a:xfrm>
            <a:off x="7010400" y="2362200"/>
            <a:ext cx="1295400" cy="1447800"/>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3505" name="Group 48">
            <a:extLst>
              <a:ext uri="{FF2B5EF4-FFF2-40B4-BE49-F238E27FC236}">
                <a16:creationId xmlns:a16="http://schemas.microsoft.com/office/drawing/2014/main" id="{3D29BBD9-E7CF-5142-A420-8CE79F52ABEC}"/>
              </a:ext>
            </a:extLst>
          </p:cNvPr>
          <p:cNvGrpSpPr>
            <a:grpSpLocks/>
          </p:cNvGrpSpPr>
          <p:nvPr/>
        </p:nvGrpSpPr>
        <p:grpSpPr bwMode="auto">
          <a:xfrm>
            <a:off x="7086600" y="2438400"/>
            <a:ext cx="533400" cy="914400"/>
            <a:chOff x="1536" y="1632"/>
            <a:chExt cx="336" cy="576"/>
          </a:xfrm>
        </p:grpSpPr>
        <p:sp>
          <p:nvSpPr>
            <p:cNvPr id="63518" name="Rectangle 49">
              <a:extLst>
                <a:ext uri="{FF2B5EF4-FFF2-40B4-BE49-F238E27FC236}">
                  <a16:creationId xmlns:a16="http://schemas.microsoft.com/office/drawing/2014/main" id="{DB6DC054-3391-6241-9865-6922DCA0E888}"/>
                </a:ext>
              </a:extLst>
            </p:cNvPr>
            <p:cNvSpPr>
              <a:spLocks noChangeArrowheads="1"/>
            </p:cNvSpPr>
            <p:nvPr/>
          </p:nvSpPr>
          <p:spPr bwMode="auto">
            <a:xfrm>
              <a:off x="1536" y="1632"/>
              <a:ext cx="336" cy="576"/>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19" name="Text Box 50">
              <a:extLst>
                <a:ext uri="{FF2B5EF4-FFF2-40B4-BE49-F238E27FC236}">
                  <a16:creationId xmlns:a16="http://schemas.microsoft.com/office/drawing/2014/main" id="{55B98626-DE5F-1F48-9EAF-B940C8AE6E36}"/>
                </a:ext>
              </a:extLst>
            </p:cNvPr>
            <p:cNvSpPr txBox="1">
              <a:spLocks noChangeArrowheads="1"/>
            </p:cNvSpPr>
            <p:nvPr/>
          </p:nvSpPr>
          <p:spPr bwMode="auto">
            <a:xfrm>
              <a:off x="1575" y="1824"/>
              <a:ext cx="25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LIB</a:t>
              </a:r>
            </a:p>
          </p:txBody>
        </p:sp>
      </p:grpSp>
      <p:grpSp>
        <p:nvGrpSpPr>
          <p:cNvPr id="63506" name="Group 51">
            <a:extLst>
              <a:ext uri="{FF2B5EF4-FFF2-40B4-BE49-F238E27FC236}">
                <a16:creationId xmlns:a16="http://schemas.microsoft.com/office/drawing/2014/main" id="{9C45B2EA-75BB-B346-B5D9-696EB71E0899}"/>
              </a:ext>
            </a:extLst>
          </p:cNvPr>
          <p:cNvGrpSpPr>
            <a:grpSpLocks/>
          </p:cNvGrpSpPr>
          <p:nvPr/>
        </p:nvGrpSpPr>
        <p:grpSpPr bwMode="auto">
          <a:xfrm>
            <a:off x="7696200" y="2438400"/>
            <a:ext cx="533400" cy="420688"/>
            <a:chOff x="912" y="1787"/>
            <a:chExt cx="336" cy="265"/>
          </a:xfrm>
        </p:grpSpPr>
        <p:sp>
          <p:nvSpPr>
            <p:cNvPr id="63516" name="Rectangle 52">
              <a:extLst>
                <a:ext uri="{FF2B5EF4-FFF2-40B4-BE49-F238E27FC236}">
                  <a16:creationId xmlns:a16="http://schemas.microsoft.com/office/drawing/2014/main" id="{F4BDC86E-3445-2549-8B30-5583303A1290}"/>
                </a:ext>
              </a:extLst>
            </p:cNvPr>
            <p:cNvSpPr>
              <a:spLocks noChangeArrowheads="1"/>
            </p:cNvSpPr>
            <p:nvPr/>
          </p:nvSpPr>
          <p:spPr bwMode="auto">
            <a:xfrm>
              <a:off x="912" y="1787"/>
              <a:ext cx="336" cy="265"/>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63517" name="Text Box 53">
              <a:extLst>
                <a:ext uri="{FF2B5EF4-FFF2-40B4-BE49-F238E27FC236}">
                  <a16:creationId xmlns:a16="http://schemas.microsoft.com/office/drawing/2014/main" id="{9BDEEE8C-1CF5-2D4C-8BFA-448B1EF75071}"/>
                </a:ext>
              </a:extLst>
            </p:cNvPr>
            <p:cNvSpPr txBox="1">
              <a:spLocks noChangeArrowheads="1"/>
            </p:cNvSpPr>
            <p:nvPr/>
          </p:nvSpPr>
          <p:spPr bwMode="auto">
            <a:xfrm>
              <a:off x="945" y="1824"/>
              <a:ext cx="26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RIB</a:t>
              </a:r>
            </a:p>
          </p:txBody>
        </p:sp>
      </p:grpSp>
      <p:grpSp>
        <p:nvGrpSpPr>
          <p:cNvPr id="18" name="Group 54">
            <a:extLst>
              <a:ext uri="{FF2B5EF4-FFF2-40B4-BE49-F238E27FC236}">
                <a16:creationId xmlns:a16="http://schemas.microsoft.com/office/drawing/2014/main" id="{D45B56EA-089A-2147-909B-1381F4EA3765}"/>
              </a:ext>
            </a:extLst>
          </p:cNvPr>
          <p:cNvGrpSpPr>
            <a:grpSpLocks/>
          </p:cNvGrpSpPr>
          <p:nvPr/>
        </p:nvGrpSpPr>
        <p:grpSpPr bwMode="auto">
          <a:xfrm>
            <a:off x="3886200" y="2971800"/>
            <a:ext cx="4267200" cy="381000"/>
            <a:chOff x="2448" y="1872"/>
            <a:chExt cx="2688" cy="240"/>
          </a:xfrm>
        </p:grpSpPr>
        <p:sp>
          <p:nvSpPr>
            <p:cNvPr id="63514" name="Rectangle 55">
              <a:extLst>
                <a:ext uri="{FF2B5EF4-FFF2-40B4-BE49-F238E27FC236}">
                  <a16:creationId xmlns:a16="http://schemas.microsoft.com/office/drawing/2014/main" id="{A56819CE-C215-984F-ACFB-47CD636674FD}"/>
                </a:ext>
              </a:extLst>
            </p:cNvPr>
            <p:cNvSpPr>
              <a:spLocks noChangeArrowheads="1"/>
            </p:cNvSpPr>
            <p:nvPr/>
          </p:nvSpPr>
          <p:spPr bwMode="auto">
            <a:xfrm>
              <a:off x="2448" y="1872"/>
              <a:ext cx="24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15" name="Rectangle 56">
              <a:extLst>
                <a:ext uri="{FF2B5EF4-FFF2-40B4-BE49-F238E27FC236}">
                  <a16:creationId xmlns:a16="http://schemas.microsoft.com/office/drawing/2014/main" id="{8DF83E74-1573-8444-8EF0-A47C54ECEF4D}"/>
                </a:ext>
              </a:extLst>
            </p:cNvPr>
            <p:cNvSpPr>
              <a:spLocks noChangeArrowheads="1"/>
            </p:cNvSpPr>
            <p:nvPr/>
          </p:nvSpPr>
          <p:spPr bwMode="auto">
            <a:xfrm>
              <a:off x="4896" y="1872"/>
              <a:ext cx="24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63508" name="Group 57">
            <a:extLst>
              <a:ext uri="{FF2B5EF4-FFF2-40B4-BE49-F238E27FC236}">
                <a16:creationId xmlns:a16="http://schemas.microsoft.com/office/drawing/2014/main" id="{14298E71-D660-6440-A1B1-D79893A5CF78}"/>
              </a:ext>
            </a:extLst>
          </p:cNvPr>
          <p:cNvGrpSpPr>
            <a:grpSpLocks/>
          </p:cNvGrpSpPr>
          <p:nvPr/>
        </p:nvGrpSpPr>
        <p:grpSpPr bwMode="auto">
          <a:xfrm>
            <a:off x="7696200" y="2895600"/>
            <a:ext cx="304800" cy="304800"/>
            <a:chOff x="4848" y="1824"/>
            <a:chExt cx="192" cy="192"/>
          </a:xfrm>
        </p:grpSpPr>
        <p:sp>
          <p:nvSpPr>
            <p:cNvPr id="63512" name="Line 58">
              <a:extLst>
                <a:ext uri="{FF2B5EF4-FFF2-40B4-BE49-F238E27FC236}">
                  <a16:creationId xmlns:a16="http://schemas.microsoft.com/office/drawing/2014/main" id="{FD4D4C95-BCF4-FE4A-AFE8-52E628D5BCBF}"/>
                </a:ext>
              </a:extLst>
            </p:cNvPr>
            <p:cNvSpPr>
              <a:spLocks noChangeShapeType="1"/>
            </p:cNvSpPr>
            <p:nvPr/>
          </p:nvSpPr>
          <p:spPr bwMode="auto">
            <a:xfrm rot="-5400000" flipH="1" flipV="1">
              <a:off x="4944" y="1920"/>
              <a:ext cx="0" cy="192"/>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13" name="Line 59">
              <a:extLst>
                <a:ext uri="{FF2B5EF4-FFF2-40B4-BE49-F238E27FC236}">
                  <a16:creationId xmlns:a16="http://schemas.microsoft.com/office/drawing/2014/main" id="{C86B1CDE-51C5-D343-82AB-5D90213D084E}"/>
                </a:ext>
              </a:extLst>
            </p:cNvPr>
            <p:cNvSpPr>
              <a:spLocks noChangeShapeType="1"/>
            </p:cNvSpPr>
            <p:nvPr/>
          </p:nvSpPr>
          <p:spPr bwMode="auto">
            <a:xfrm rot="5400000" flipH="1">
              <a:off x="4944" y="1920"/>
              <a:ext cx="192" cy="0"/>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63509" name="Group 60">
            <a:extLst>
              <a:ext uri="{FF2B5EF4-FFF2-40B4-BE49-F238E27FC236}">
                <a16:creationId xmlns:a16="http://schemas.microsoft.com/office/drawing/2014/main" id="{CB7BDD1F-5D8F-A143-B2D4-5105EF9B311B}"/>
              </a:ext>
            </a:extLst>
          </p:cNvPr>
          <p:cNvGrpSpPr>
            <a:grpSpLocks/>
          </p:cNvGrpSpPr>
          <p:nvPr/>
        </p:nvGrpSpPr>
        <p:grpSpPr bwMode="auto">
          <a:xfrm>
            <a:off x="4038600" y="2895600"/>
            <a:ext cx="304800" cy="304800"/>
            <a:chOff x="2544" y="1824"/>
            <a:chExt cx="192" cy="192"/>
          </a:xfrm>
        </p:grpSpPr>
        <p:sp>
          <p:nvSpPr>
            <p:cNvPr id="63510" name="Line 61">
              <a:extLst>
                <a:ext uri="{FF2B5EF4-FFF2-40B4-BE49-F238E27FC236}">
                  <a16:creationId xmlns:a16="http://schemas.microsoft.com/office/drawing/2014/main" id="{472696FB-287B-B840-AC04-0AF3182EB05C}"/>
                </a:ext>
              </a:extLst>
            </p:cNvPr>
            <p:cNvSpPr>
              <a:spLocks noChangeShapeType="1"/>
            </p:cNvSpPr>
            <p:nvPr/>
          </p:nvSpPr>
          <p:spPr bwMode="auto">
            <a:xfrm rot="-5400000">
              <a:off x="2640" y="1920"/>
              <a:ext cx="0" cy="192"/>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11" name="Line 62">
              <a:extLst>
                <a:ext uri="{FF2B5EF4-FFF2-40B4-BE49-F238E27FC236}">
                  <a16:creationId xmlns:a16="http://schemas.microsoft.com/office/drawing/2014/main" id="{84F863BC-3B18-2A49-AE73-3726ED4C604B}"/>
                </a:ext>
              </a:extLst>
            </p:cNvPr>
            <p:cNvSpPr>
              <a:spLocks noChangeShapeType="1"/>
            </p:cNvSpPr>
            <p:nvPr/>
          </p:nvSpPr>
          <p:spPr bwMode="auto">
            <a:xfrm rot="5400000" flipH="1">
              <a:off x="2448" y="1920"/>
              <a:ext cx="192" cy="0"/>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3" name="TextBox 2">
            <a:extLst>
              <a:ext uri="{FF2B5EF4-FFF2-40B4-BE49-F238E27FC236}">
                <a16:creationId xmlns:a16="http://schemas.microsoft.com/office/drawing/2014/main" id="{DE8FF3DF-6B5C-2A88-93E7-7E42D7782993}"/>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72841">
                                            <p:txEl>
                                              <p:pRg st="1" end="1"/>
                                            </p:txEl>
                                          </p:spTgt>
                                        </p:tgtEl>
                                        <p:attrNameLst>
                                          <p:attrName>style.visibility</p:attrName>
                                        </p:attrNameLst>
                                      </p:cBhvr>
                                      <p:to>
                                        <p:strVal val="visible"/>
                                      </p:to>
                                    </p:set>
                                    <p:animEffect transition="in" filter="fade">
                                      <p:cBhvr>
                                        <p:cTn id="7" dur="1000"/>
                                        <p:tgtEl>
                                          <p:spTgt spid="127284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childTnLst>
                                </p:cTn>
                              </p:par>
                            </p:childTnLst>
                          </p:cTn>
                        </p:par>
                        <p:par>
                          <p:cTn id="11" fill="hold" nodeType="afterGroup">
                            <p:stCondLst>
                              <p:cond delay="1000"/>
                            </p:stCondLst>
                            <p:childTnLst>
                              <p:par>
                                <p:cTn id="12" presetID="10" presetClass="entr" presetSubtype="0" fill="hold" nodeType="afterEffect">
                                  <p:stCondLst>
                                    <p:cond delay="0"/>
                                  </p:stCondLst>
                                  <p:childTnLst>
                                    <p:set>
                                      <p:cBhvr>
                                        <p:cTn id="13" dur="1" fill="hold">
                                          <p:stCondLst>
                                            <p:cond delay="0"/>
                                          </p:stCondLst>
                                        </p:cTn>
                                        <p:tgtEl>
                                          <p:spTgt spid="1272841">
                                            <p:txEl>
                                              <p:pRg st="2" end="2"/>
                                            </p:txEl>
                                          </p:spTgt>
                                        </p:tgtEl>
                                        <p:attrNameLst>
                                          <p:attrName>style.visibility</p:attrName>
                                        </p:attrNameLst>
                                      </p:cBhvr>
                                      <p:to>
                                        <p:strVal val="visible"/>
                                      </p:to>
                                    </p:set>
                                    <p:animEffect transition="in" filter="fade">
                                      <p:cBhvr>
                                        <p:cTn id="14" dur="1000"/>
                                        <p:tgtEl>
                                          <p:spTgt spid="1272841">
                                            <p:txEl>
                                              <p:pRg st="2" end="2"/>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childTnLst>
                          </p:cTn>
                        </p:par>
                        <p:par>
                          <p:cTn id="18" fill="hold" nodeType="afterGroup">
                            <p:stCondLst>
                              <p:cond delay="2000"/>
                            </p:stCondLst>
                            <p:childTnLst>
                              <p:par>
                                <p:cTn id="19" presetID="10" presetClass="entr" presetSubtype="0" fill="hold" nodeType="afterEffect">
                                  <p:stCondLst>
                                    <p:cond delay="0"/>
                                  </p:stCondLst>
                                  <p:childTnLst>
                                    <p:set>
                                      <p:cBhvr>
                                        <p:cTn id="20" dur="1" fill="hold">
                                          <p:stCondLst>
                                            <p:cond delay="0"/>
                                          </p:stCondLst>
                                        </p:cTn>
                                        <p:tgtEl>
                                          <p:spTgt spid="1272841">
                                            <p:txEl>
                                              <p:pRg st="3" end="3"/>
                                            </p:txEl>
                                          </p:spTgt>
                                        </p:tgtEl>
                                        <p:attrNameLst>
                                          <p:attrName>style.visibility</p:attrName>
                                        </p:attrNameLst>
                                      </p:cBhvr>
                                      <p:to>
                                        <p:strVal val="visible"/>
                                      </p:to>
                                    </p:set>
                                    <p:animEffect transition="in" filter="fade">
                                      <p:cBhvr>
                                        <p:cTn id="21" dur="1000"/>
                                        <p:tgtEl>
                                          <p:spTgt spid="1272841">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childTnLst>
                          </p:cTn>
                        </p:par>
                        <p:par>
                          <p:cTn id="25" fill="hold" nodeType="afterGroup">
                            <p:stCondLst>
                              <p:cond delay="3000"/>
                            </p:stCondLst>
                            <p:childTnLst>
                              <p:par>
                                <p:cTn id="26" presetID="10" presetClass="entr" presetSubtype="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1272841">
                                            <p:txEl>
                                              <p:pRg st="4" end="4"/>
                                            </p:txEl>
                                          </p:spTgt>
                                        </p:tgtEl>
                                        <p:attrNameLst>
                                          <p:attrName>style.visibility</p:attrName>
                                        </p:attrNameLst>
                                      </p:cBhvr>
                                      <p:to>
                                        <p:strVal val="visible"/>
                                      </p:to>
                                    </p:set>
                                    <p:animEffect transition="in" filter="fade">
                                      <p:cBhvr>
                                        <p:cTn id="33" dur="1000"/>
                                        <p:tgtEl>
                                          <p:spTgt spid="1272841">
                                            <p:txEl>
                                              <p:pRg st="4" end="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272841">
                                            <p:txEl>
                                              <p:pRg st="5" end="5"/>
                                            </p:txEl>
                                          </p:spTgt>
                                        </p:tgtEl>
                                        <p:attrNameLst>
                                          <p:attrName>style.visibility</p:attrName>
                                        </p:attrNameLst>
                                      </p:cBhvr>
                                      <p:to>
                                        <p:strVal val="visible"/>
                                      </p:to>
                                    </p:set>
                                    <p:animEffect transition="in" filter="fade">
                                      <p:cBhvr>
                                        <p:cTn id="36" dur="1000"/>
                                        <p:tgtEl>
                                          <p:spTgt spid="1272841">
                                            <p:txEl>
                                              <p:pRg st="5" end="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272841">
                                            <p:txEl>
                                              <p:pRg st="6" end="6"/>
                                            </p:txEl>
                                          </p:spTgt>
                                        </p:tgtEl>
                                        <p:attrNameLst>
                                          <p:attrName>style.visibility</p:attrName>
                                        </p:attrNameLst>
                                      </p:cBhvr>
                                      <p:to>
                                        <p:strVal val="visible"/>
                                      </p:to>
                                    </p:set>
                                    <p:animEffect transition="in" filter="fade">
                                      <p:cBhvr>
                                        <p:cTn id="39" dur="1000"/>
                                        <p:tgtEl>
                                          <p:spTgt spid="1272841">
                                            <p:txEl>
                                              <p:pRg st="6" end="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childTnLst>
                                </p:cTn>
                              </p:par>
                            </p:childTnLst>
                          </p:cTn>
                        </p:par>
                        <p:par>
                          <p:cTn id="43" fill="hold" nodeType="afterGroup">
                            <p:stCondLst>
                              <p:cond delay="1000"/>
                            </p:stCondLst>
                            <p:childTnLst>
                              <p:par>
                                <p:cTn id="44" presetID="10" presetClass="entr" presetSubtype="0"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55">
            <a:extLst>
              <a:ext uri="{FF2B5EF4-FFF2-40B4-BE49-F238E27FC236}">
                <a16:creationId xmlns:a16="http://schemas.microsoft.com/office/drawing/2014/main" id="{5E0F6A98-1803-6A42-A820-962DC03395A7}"/>
              </a:ext>
            </a:extLst>
          </p:cNvPr>
          <p:cNvSpPr>
            <a:spLocks noGrp="1" noChangeArrowheads="1"/>
          </p:cNvSpPr>
          <p:nvPr>
            <p:ph type="title"/>
          </p:nvPr>
        </p:nvSpPr>
        <p:spPr/>
        <p:txBody>
          <a:bodyPr/>
          <a:lstStyle/>
          <a:p>
            <a:pPr eaLnBrk="1" hangingPunct="1"/>
            <a:r>
              <a:rPr lang="en-US" altLang="nb-NO"/>
              <a:t>MPLS Control and Forwarding Plane</a:t>
            </a:r>
          </a:p>
        </p:txBody>
      </p:sp>
      <p:sp>
        <p:nvSpPr>
          <p:cNvPr id="65539" name="Rectangle 56">
            <a:extLst>
              <a:ext uri="{FF2B5EF4-FFF2-40B4-BE49-F238E27FC236}">
                <a16:creationId xmlns:a16="http://schemas.microsoft.com/office/drawing/2014/main" id="{69E8E04B-5615-2946-B6A3-0E2A4CE86C67}"/>
              </a:ext>
            </a:extLst>
          </p:cNvPr>
          <p:cNvSpPr>
            <a:spLocks noGrp="1" noChangeArrowheads="1"/>
          </p:cNvSpPr>
          <p:nvPr>
            <p:ph type="body" sz="half" idx="1"/>
          </p:nvPr>
        </p:nvSpPr>
        <p:spPr>
          <a:xfrm>
            <a:off x="655638" y="1295400"/>
            <a:ext cx="3862387" cy="5257800"/>
          </a:xfrm>
        </p:spPr>
        <p:txBody>
          <a:bodyPr/>
          <a:lstStyle/>
          <a:p>
            <a:pPr eaLnBrk="1" hangingPunct="1">
              <a:lnSpc>
                <a:spcPct val="85000"/>
              </a:lnSpc>
            </a:pPr>
            <a:r>
              <a:rPr lang="en-US" altLang="nb-NO" sz="2000" dirty="0"/>
              <a:t>MPLS control plane </a:t>
            </a:r>
          </a:p>
          <a:p>
            <a:pPr marL="457200" lvl="1" indent="117475" eaLnBrk="1" hangingPunct="1">
              <a:lnSpc>
                <a:spcPct val="85000"/>
              </a:lnSpc>
            </a:pPr>
            <a:r>
              <a:rPr lang="en-US" altLang="nb-NO" sz="1800" dirty="0">
                <a:ea typeface="ＭＳ Ｐゴシック" panose="020B0600070205080204" pitchFamily="34" charset="-128"/>
              </a:rPr>
              <a:t>Used for distributing labels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and building label-switched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paths (LSPs)</a:t>
            </a:r>
          </a:p>
          <a:p>
            <a:pPr marL="457200" lvl="1" indent="117475" eaLnBrk="1" hangingPunct="1">
              <a:lnSpc>
                <a:spcPct val="85000"/>
              </a:lnSpc>
            </a:pPr>
            <a:r>
              <a:rPr lang="en-US" altLang="nb-NO" sz="1800" dirty="0">
                <a:ea typeface="ＭＳ Ｐゴシック" panose="020B0600070205080204" pitchFamily="34" charset="-128"/>
              </a:rPr>
              <a:t>Typically supported by LDP; also supported via RSVP and BGP</a:t>
            </a:r>
          </a:p>
          <a:p>
            <a:pPr marL="457200" lvl="1" indent="117475" eaLnBrk="1" hangingPunct="1">
              <a:lnSpc>
                <a:spcPct val="85000"/>
              </a:lnSpc>
            </a:pPr>
            <a:r>
              <a:rPr lang="en-US" altLang="nb-NO" sz="1800" dirty="0">
                <a:ea typeface="ＭＳ Ｐゴシック" panose="020B0600070205080204" pitchFamily="34" charset="-128"/>
              </a:rPr>
              <a:t>Labels define destination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and service</a:t>
            </a:r>
          </a:p>
          <a:p>
            <a:pPr eaLnBrk="1" hangingPunct="1">
              <a:lnSpc>
                <a:spcPct val="85000"/>
              </a:lnSpc>
            </a:pPr>
            <a:r>
              <a:rPr lang="en-US" altLang="nb-NO" sz="2000" dirty="0"/>
              <a:t>MPLS forwarding plane</a:t>
            </a:r>
          </a:p>
          <a:p>
            <a:pPr marL="457200" lvl="1" indent="117475" eaLnBrk="1" hangingPunct="1">
              <a:lnSpc>
                <a:spcPct val="85000"/>
              </a:lnSpc>
            </a:pPr>
            <a:r>
              <a:rPr lang="en-US" altLang="nb-NO" sz="1800" dirty="0">
                <a:ea typeface="ＭＳ Ｐゴシック" panose="020B0600070205080204" pitchFamily="34" charset="-128"/>
              </a:rPr>
              <a:t>Used for label imposition, swapping, and disposition</a:t>
            </a:r>
          </a:p>
          <a:p>
            <a:pPr marL="457200" lvl="1" indent="117475" eaLnBrk="1" hangingPunct="1">
              <a:lnSpc>
                <a:spcPct val="85000"/>
              </a:lnSpc>
            </a:pPr>
            <a:r>
              <a:rPr lang="en-US" altLang="nb-NO" sz="1800" dirty="0">
                <a:ea typeface="ＭＳ Ｐゴシック" panose="020B0600070205080204" pitchFamily="34" charset="-128"/>
              </a:rPr>
              <a:t>Labels separate forwarding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from IP address-based routing</a:t>
            </a:r>
          </a:p>
          <a:p>
            <a:pPr marL="457200" lvl="1" indent="117475" eaLnBrk="1" hangingPunct="1">
              <a:lnSpc>
                <a:spcPct val="85000"/>
              </a:lnSpc>
            </a:pPr>
            <a:r>
              <a:rPr lang="en-US" altLang="nb-NO" sz="1800" dirty="0">
                <a:ea typeface="ＭＳ Ｐゴシック" panose="020B0600070205080204" pitchFamily="34" charset="-128"/>
              </a:rPr>
              <a:t>MFI – MPLS Forwarding Infrastructure</a:t>
            </a:r>
          </a:p>
        </p:txBody>
      </p:sp>
      <p:grpSp>
        <p:nvGrpSpPr>
          <p:cNvPr id="65540" name="Group 82">
            <a:extLst>
              <a:ext uri="{FF2B5EF4-FFF2-40B4-BE49-F238E27FC236}">
                <a16:creationId xmlns:a16="http://schemas.microsoft.com/office/drawing/2014/main" id="{4E523254-16AF-EA48-85FF-2357CDC170AA}"/>
              </a:ext>
            </a:extLst>
          </p:cNvPr>
          <p:cNvGrpSpPr>
            <a:grpSpLocks/>
          </p:cNvGrpSpPr>
          <p:nvPr/>
        </p:nvGrpSpPr>
        <p:grpSpPr bwMode="auto">
          <a:xfrm>
            <a:off x="4495800" y="1524000"/>
            <a:ext cx="4267200" cy="4572000"/>
            <a:chOff x="2880" y="912"/>
            <a:chExt cx="2688" cy="2880"/>
          </a:xfrm>
        </p:grpSpPr>
        <p:sp>
          <p:nvSpPr>
            <p:cNvPr id="968763" name="Rectangle 59">
              <a:extLst>
                <a:ext uri="{FF2B5EF4-FFF2-40B4-BE49-F238E27FC236}">
                  <a16:creationId xmlns:a16="http://schemas.microsoft.com/office/drawing/2014/main" id="{8EA816B6-D059-F543-810A-B3C9135A9365}"/>
                </a:ext>
              </a:extLst>
            </p:cNvPr>
            <p:cNvSpPr>
              <a:spLocks noChangeArrowheads="1"/>
            </p:cNvSpPr>
            <p:nvPr/>
          </p:nvSpPr>
          <p:spPr bwMode="auto">
            <a:xfrm>
              <a:off x="2880" y="912"/>
              <a:ext cx="1536" cy="1536"/>
            </a:xfrm>
            <a:prstGeom prst="rect">
              <a:avLst/>
            </a:prstGeom>
            <a:solidFill>
              <a:srgbClr val="33CCCC"/>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42" name="Oval 60">
              <a:extLst>
                <a:ext uri="{FF2B5EF4-FFF2-40B4-BE49-F238E27FC236}">
                  <a16:creationId xmlns:a16="http://schemas.microsoft.com/office/drawing/2014/main" id="{FCE24E9A-4317-D34A-B400-25F80674901B}"/>
                </a:ext>
              </a:extLst>
            </p:cNvPr>
            <p:cNvSpPr>
              <a:spLocks noChangeArrowheads="1"/>
            </p:cNvSpPr>
            <p:nvPr/>
          </p:nvSpPr>
          <p:spPr bwMode="auto">
            <a:xfrm>
              <a:off x="2976" y="1872"/>
              <a:ext cx="480" cy="288"/>
            </a:xfrm>
            <a:prstGeom prst="ellipse">
              <a:avLst/>
            </a:prstGeom>
            <a:solidFill>
              <a:schemeClr val="bg1"/>
            </a:solidFill>
            <a:ln w="25400">
              <a:solidFill>
                <a:schemeClr val="tx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LIB</a:t>
              </a:r>
            </a:p>
          </p:txBody>
        </p:sp>
        <p:sp>
          <p:nvSpPr>
            <p:cNvPr id="65543" name="Text Box 61">
              <a:extLst>
                <a:ext uri="{FF2B5EF4-FFF2-40B4-BE49-F238E27FC236}">
                  <a16:creationId xmlns:a16="http://schemas.microsoft.com/office/drawing/2014/main" id="{F2084002-1A2F-9449-B7FD-67A1FC5295F9}"/>
                </a:ext>
              </a:extLst>
            </p:cNvPr>
            <p:cNvSpPr txBox="1">
              <a:spLocks noChangeArrowheads="1"/>
            </p:cNvSpPr>
            <p:nvPr/>
          </p:nvSpPr>
          <p:spPr bwMode="auto">
            <a:xfrm>
              <a:off x="4752" y="1056"/>
              <a:ext cx="768"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Routing</a:t>
              </a:r>
              <a:br>
                <a:rPr lang="en-US" altLang="nb-NO" sz="1400" b="1"/>
              </a:br>
              <a:r>
                <a:rPr lang="en-US" altLang="nb-NO" sz="1400" b="1"/>
                <a:t>Updates/</a:t>
              </a:r>
              <a:br>
                <a:rPr lang="en-US" altLang="nb-NO" sz="1400" b="1"/>
              </a:br>
              <a:r>
                <a:rPr lang="en-US" altLang="nb-NO" sz="1400" b="1"/>
                <a:t>Adjacencies</a:t>
              </a:r>
            </a:p>
          </p:txBody>
        </p:sp>
        <p:grpSp>
          <p:nvGrpSpPr>
            <p:cNvPr id="65544" name="Group 62">
              <a:extLst>
                <a:ext uri="{FF2B5EF4-FFF2-40B4-BE49-F238E27FC236}">
                  <a16:creationId xmlns:a16="http://schemas.microsoft.com/office/drawing/2014/main" id="{C47F3312-7AB6-5E4C-AA7F-538087C78EF3}"/>
                </a:ext>
              </a:extLst>
            </p:cNvPr>
            <p:cNvGrpSpPr>
              <a:grpSpLocks/>
            </p:cNvGrpSpPr>
            <p:nvPr/>
          </p:nvGrpSpPr>
          <p:grpSpPr bwMode="auto">
            <a:xfrm>
              <a:off x="4512" y="1200"/>
              <a:ext cx="240" cy="192"/>
              <a:chOff x="4512" y="1104"/>
              <a:chExt cx="288" cy="192"/>
            </a:xfrm>
          </p:grpSpPr>
          <p:sp>
            <p:nvSpPr>
              <p:cNvPr id="65562" name="Line 63">
                <a:extLst>
                  <a:ext uri="{FF2B5EF4-FFF2-40B4-BE49-F238E27FC236}">
                    <a16:creationId xmlns:a16="http://schemas.microsoft.com/office/drawing/2014/main" id="{B9BC0BCD-8885-CB48-9725-0D4432508BAE}"/>
                  </a:ext>
                </a:extLst>
              </p:cNvPr>
              <p:cNvSpPr>
                <a:spLocks noChangeShapeType="1"/>
              </p:cNvSpPr>
              <p:nvPr/>
            </p:nvSpPr>
            <p:spPr bwMode="auto">
              <a:xfrm>
                <a:off x="4512" y="1104"/>
                <a:ext cx="288" cy="0"/>
              </a:xfrm>
              <a:prstGeom prst="line">
                <a:avLst/>
              </a:prstGeom>
              <a:noFill/>
              <a:ln w="38100">
                <a:solidFill>
                  <a:schemeClr val="tx1"/>
                </a:solidFill>
                <a:round/>
                <a:headEnd/>
                <a:tailEnd type="triangle" w="lg" len="lg"/>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63" name="Line 64">
                <a:extLst>
                  <a:ext uri="{FF2B5EF4-FFF2-40B4-BE49-F238E27FC236}">
                    <a16:creationId xmlns:a16="http://schemas.microsoft.com/office/drawing/2014/main" id="{FE143F10-61D6-9546-9C9A-41AD36BE1DEA}"/>
                  </a:ext>
                </a:extLst>
              </p:cNvPr>
              <p:cNvSpPr>
                <a:spLocks noChangeShapeType="1"/>
              </p:cNvSpPr>
              <p:nvPr/>
            </p:nvSpPr>
            <p:spPr bwMode="auto">
              <a:xfrm>
                <a:off x="4512" y="1296"/>
                <a:ext cx="288" cy="0"/>
              </a:xfrm>
              <a:prstGeom prst="line">
                <a:avLst/>
              </a:prstGeom>
              <a:noFill/>
              <a:ln w="38100">
                <a:solidFill>
                  <a:schemeClr val="tx1"/>
                </a:solidFill>
                <a:round/>
                <a:headEnd type="triangle" w="lg" len="lg"/>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sp>
          <p:nvSpPr>
            <p:cNvPr id="65545" name="Line 65">
              <a:extLst>
                <a:ext uri="{FF2B5EF4-FFF2-40B4-BE49-F238E27FC236}">
                  <a16:creationId xmlns:a16="http://schemas.microsoft.com/office/drawing/2014/main" id="{C9906A50-7A45-444D-9A65-1345FF942165}"/>
                </a:ext>
              </a:extLst>
            </p:cNvPr>
            <p:cNvSpPr>
              <a:spLocks noChangeShapeType="1"/>
            </p:cNvSpPr>
            <p:nvPr/>
          </p:nvSpPr>
          <p:spPr bwMode="auto">
            <a:xfrm flipH="1">
              <a:off x="3504" y="1296"/>
              <a:ext cx="144"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46" name="Line 66">
              <a:extLst>
                <a:ext uri="{FF2B5EF4-FFF2-40B4-BE49-F238E27FC236}">
                  <a16:creationId xmlns:a16="http://schemas.microsoft.com/office/drawing/2014/main" id="{61B26B94-FDB3-944A-AD23-C28056A213AC}"/>
                </a:ext>
              </a:extLst>
            </p:cNvPr>
            <p:cNvSpPr>
              <a:spLocks noChangeShapeType="1"/>
            </p:cNvSpPr>
            <p:nvPr/>
          </p:nvSpPr>
          <p:spPr bwMode="auto">
            <a:xfrm>
              <a:off x="3360" y="1440"/>
              <a:ext cx="288" cy="288"/>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968771" name="Rectangle 67">
              <a:extLst>
                <a:ext uri="{FF2B5EF4-FFF2-40B4-BE49-F238E27FC236}">
                  <a16:creationId xmlns:a16="http://schemas.microsoft.com/office/drawing/2014/main" id="{F7E4649A-DF9C-1E47-80A8-8A37AA2AB4C3}"/>
                </a:ext>
              </a:extLst>
            </p:cNvPr>
            <p:cNvSpPr>
              <a:spLocks noChangeArrowheads="1"/>
            </p:cNvSpPr>
            <p:nvPr/>
          </p:nvSpPr>
          <p:spPr bwMode="auto">
            <a:xfrm>
              <a:off x="2928" y="2928"/>
              <a:ext cx="1488" cy="864"/>
            </a:xfrm>
            <a:prstGeom prst="rect">
              <a:avLst/>
            </a:prstGeom>
            <a:solidFill>
              <a:srgbClr val="D2E8ED"/>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48" name="Rectangle 68">
              <a:extLst>
                <a:ext uri="{FF2B5EF4-FFF2-40B4-BE49-F238E27FC236}">
                  <a16:creationId xmlns:a16="http://schemas.microsoft.com/office/drawing/2014/main" id="{FFA050DD-8745-9A44-85CE-CBF1E6CE553C}"/>
                </a:ext>
              </a:extLst>
            </p:cNvPr>
            <p:cNvSpPr>
              <a:spLocks noChangeArrowheads="1"/>
            </p:cNvSpPr>
            <p:nvPr/>
          </p:nvSpPr>
          <p:spPr bwMode="auto">
            <a:xfrm>
              <a:off x="3072" y="3072"/>
              <a:ext cx="528" cy="288"/>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MFI</a:t>
              </a:r>
            </a:p>
          </p:txBody>
        </p:sp>
        <p:sp>
          <p:nvSpPr>
            <p:cNvPr id="65549" name="Line 69">
              <a:extLst>
                <a:ext uri="{FF2B5EF4-FFF2-40B4-BE49-F238E27FC236}">
                  <a16:creationId xmlns:a16="http://schemas.microsoft.com/office/drawing/2014/main" id="{0D88394A-C962-F849-8EF2-34AD027D4954}"/>
                </a:ext>
              </a:extLst>
            </p:cNvPr>
            <p:cNvSpPr>
              <a:spLocks noChangeShapeType="1"/>
            </p:cNvSpPr>
            <p:nvPr/>
          </p:nvSpPr>
          <p:spPr bwMode="auto">
            <a:xfrm flipH="1">
              <a:off x="3360" y="2400"/>
              <a:ext cx="624" cy="624"/>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50" name="Text Box 70">
              <a:extLst>
                <a:ext uri="{FF2B5EF4-FFF2-40B4-BE49-F238E27FC236}">
                  <a16:creationId xmlns:a16="http://schemas.microsoft.com/office/drawing/2014/main" id="{9D27E30C-70B4-094A-AD1B-45A01E372A54}"/>
                </a:ext>
              </a:extLst>
            </p:cNvPr>
            <p:cNvSpPr txBox="1">
              <a:spLocks noChangeArrowheads="1"/>
            </p:cNvSpPr>
            <p:nvPr/>
          </p:nvSpPr>
          <p:spPr bwMode="auto">
            <a:xfrm>
              <a:off x="2976" y="3456"/>
              <a:ext cx="720"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MPLS Traffic</a:t>
              </a:r>
              <a:br>
                <a:rPr lang="en-US" altLang="nb-NO" sz="1200" b="1"/>
              </a:br>
              <a:r>
                <a:rPr lang="en-US" altLang="nb-NO" sz="1200" b="1"/>
                <a:t>Forwarding</a:t>
              </a:r>
            </a:p>
          </p:txBody>
        </p:sp>
        <p:sp>
          <p:nvSpPr>
            <p:cNvPr id="65551" name="Rectangle 71">
              <a:extLst>
                <a:ext uri="{FF2B5EF4-FFF2-40B4-BE49-F238E27FC236}">
                  <a16:creationId xmlns:a16="http://schemas.microsoft.com/office/drawing/2014/main" id="{E5807811-F8A5-C642-A324-4A5CA59D69C9}"/>
                </a:ext>
              </a:extLst>
            </p:cNvPr>
            <p:cNvSpPr>
              <a:spLocks noChangeArrowheads="1"/>
            </p:cNvSpPr>
            <p:nvPr/>
          </p:nvSpPr>
          <p:spPr bwMode="auto">
            <a:xfrm>
              <a:off x="3744" y="3072"/>
              <a:ext cx="528" cy="288"/>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FIB</a:t>
              </a:r>
            </a:p>
          </p:txBody>
        </p:sp>
        <p:sp>
          <p:nvSpPr>
            <p:cNvPr id="65552" name="Rectangle 72">
              <a:extLst>
                <a:ext uri="{FF2B5EF4-FFF2-40B4-BE49-F238E27FC236}">
                  <a16:creationId xmlns:a16="http://schemas.microsoft.com/office/drawing/2014/main" id="{95B5B6A8-D19E-BF49-8FF3-D6BE326C9FFF}"/>
                </a:ext>
              </a:extLst>
            </p:cNvPr>
            <p:cNvSpPr>
              <a:spLocks noChangeArrowheads="1"/>
            </p:cNvSpPr>
            <p:nvPr/>
          </p:nvSpPr>
          <p:spPr bwMode="auto">
            <a:xfrm>
              <a:off x="3696" y="1728"/>
              <a:ext cx="624" cy="624"/>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MPLS</a:t>
              </a:r>
              <a:br>
                <a:rPr lang="en-US" altLang="nb-NO" sz="1600" b="1"/>
              </a:br>
              <a:r>
                <a:rPr lang="en-US" altLang="nb-NO" sz="1600" b="1"/>
                <a:t>Process</a:t>
              </a:r>
            </a:p>
          </p:txBody>
        </p:sp>
        <p:sp>
          <p:nvSpPr>
            <p:cNvPr id="65553" name="Rectangle 73">
              <a:extLst>
                <a:ext uri="{FF2B5EF4-FFF2-40B4-BE49-F238E27FC236}">
                  <a16:creationId xmlns:a16="http://schemas.microsoft.com/office/drawing/2014/main" id="{7FADCD0E-4E9C-6244-BF30-DC2C1AD676DD}"/>
                </a:ext>
              </a:extLst>
            </p:cNvPr>
            <p:cNvSpPr>
              <a:spLocks noChangeArrowheads="1"/>
            </p:cNvSpPr>
            <p:nvPr/>
          </p:nvSpPr>
          <p:spPr bwMode="auto">
            <a:xfrm>
              <a:off x="3696" y="1008"/>
              <a:ext cx="624" cy="624"/>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Routing</a:t>
              </a:r>
              <a:br>
                <a:rPr lang="en-US" altLang="nb-NO" sz="1600" b="1"/>
              </a:br>
              <a:r>
                <a:rPr lang="en-US" altLang="nb-NO" sz="1600" b="1"/>
                <a:t>Process</a:t>
              </a:r>
            </a:p>
          </p:txBody>
        </p:sp>
        <p:sp>
          <p:nvSpPr>
            <p:cNvPr id="65554" name="Oval 74">
              <a:extLst>
                <a:ext uri="{FF2B5EF4-FFF2-40B4-BE49-F238E27FC236}">
                  <a16:creationId xmlns:a16="http://schemas.microsoft.com/office/drawing/2014/main" id="{1CC9696A-C032-4047-BF73-53CC7860E50D}"/>
                </a:ext>
              </a:extLst>
            </p:cNvPr>
            <p:cNvSpPr>
              <a:spLocks noChangeArrowheads="1"/>
            </p:cNvSpPr>
            <p:nvPr/>
          </p:nvSpPr>
          <p:spPr bwMode="auto">
            <a:xfrm>
              <a:off x="2976" y="1152"/>
              <a:ext cx="480" cy="288"/>
            </a:xfrm>
            <a:prstGeom prst="ellipse">
              <a:avLst/>
            </a:prstGeom>
            <a:solidFill>
              <a:schemeClr val="bg1"/>
            </a:solidFill>
            <a:ln w="25400">
              <a:solidFill>
                <a:schemeClr val="tx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RIB</a:t>
              </a:r>
            </a:p>
          </p:txBody>
        </p:sp>
        <p:sp>
          <p:nvSpPr>
            <p:cNvPr id="65555" name="Text Box 75">
              <a:extLst>
                <a:ext uri="{FF2B5EF4-FFF2-40B4-BE49-F238E27FC236}">
                  <a16:creationId xmlns:a16="http://schemas.microsoft.com/office/drawing/2014/main" id="{0661CBEB-2FC0-7044-B5C7-D2EF39A843DE}"/>
                </a:ext>
              </a:extLst>
            </p:cNvPr>
            <p:cNvSpPr txBox="1">
              <a:spLocks noChangeArrowheads="1"/>
            </p:cNvSpPr>
            <p:nvPr/>
          </p:nvSpPr>
          <p:spPr bwMode="auto">
            <a:xfrm>
              <a:off x="4704" y="1808"/>
              <a:ext cx="864"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Label Binding</a:t>
              </a:r>
              <a:br>
                <a:rPr lang="en-US" altLang="nb-NO" sz="1400" b="1"/>
              </a:br>
              <a:r>
                <a:rPr lang="en-US" altLang="nb-NO" sz="1400" b="1"/>
                <a:t>Updates/</a:t>
              </a:r>
              <a:br>
                <a:rPr lang="en-US" altLang="nb-NO" sz="1400" b="1"/>
              </a:br>
              <a:r>
                <a:rPr lang="en-US" altLang="nb-NO" sz="1400" b="1"/>
                <a:t>Adjacencies</a:t>
              </a:r>
            </a:p>
          </p:txBody>
        </p:sp>
        <p:grpSp>
          <p:nvGrpSpPr>
            <p:cNvPr id="65556" name="Group 76">
              <a:extLst>
                <a:ext uri="{FF2B5EF4-FFF2-40B4-BE49-F238E27FC236}">
                  <a16:creationId xmlns:a16="http://schemas.microsoft.com/office/drawing/2014/main" id="{ADD3FCF2-91E7-BD4D-983F-7718E34A4191}"/>
                </a:ext>
              </a:extLst>
            </p:cNvPr>
            <p:cNvGrpSpPr>
              <a:grpSpLocks/>
            </p:cNvGrpSpPr>
            <p:nvPr/>
          </p:nvGrpSpPr>
          <p:grpSpPr bwMode="auto">
            <a:xfrm>
              <a:off x="4512" y="1952"/>
              <a:ext cx="240" cy="192"/>
              <a:chOff x="4512" y="1104"/>
              <a:chExt cx="288" cy="192"/>
            </a:xfrm>
          </p:grpSpPr>
          <p:sp>
            <p:nvSpPr>
              <p:cNvPr id="65560" name="Line 77">
                <a:extLst>
                  <a:ext uri="{FF2B5EF4-FFF2-40B4-BE49-F238E27FC236}">
                    <a16:creationId xmlns:a16="http://schemas.microsoft.com/office/drawing/2014/main" id="{4AD59A0E-5258-A24B-B0F4-0413A11F26C1}"/>
                  </a:ext>
                </a:extLst>
              </p:cNvPr>
              <p:cNvSpPr>
                <a:spLocks noChangeShapeType="1"/>
              </p:cNvSpPr>
              <p:nvPr/>
            </p:nvSpPr>
            <p:spPr bwMode="auto">
              <a:xfrm>
                <a:off x="4512" y="1104"/>
                <a:ext cx="288" cy="0"/>
              </a:xfrm>
              <a:prstGeom prst="line">
                <a:avLst/>
              </a:prstGeom>
              <a:noFill/>
              <a:ln w="38100">
                <a:solidFill>
                  <a:schemeClr val="tx1"/>
                </a:solidFill>
                <a:round/>
                <a:headEnd/>
                <a:tailEnd type="triangle" w="lg" len="lg"/>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61" name="Line 78">
                <a:extLst>
                  <a:ext uri="{FF2B5EF4-FFF2-40B4-BE49-F238E27FC236}">
                    <a16:creationId xmlns:a16="http://schemas.microsoft.com/office/drawing/2014/main" id="{EE6736A5-67F8-EC4E-A5D0-E720397AB59F}"/>
                  </a:ext>
                </a:extLst>
              </p:cNvPr>
              <p:cNvSpPr>
                <a:spLocks noChangeShapeType="1"/>
              </p:cNvSpPr>
              <p:nvPr/>
            </p:nvSpPr>
            <p:spPr bwMode="auto">
              <a:xfrm>
                <a:off x="4512" y="1296"/>
                <a:ext cx="288" cy="0"/>
              </a:xfrm>
              <a:prstGeom prst="line">
                <a:avLst/>
              </a:prstGeom>
              <a:noFill/>
              <a:ln w="38100">
                <a:solidFill>
                  <a:schemeClr val="tx1"/>
                </a:solidFill>
                <a:round/>
                <a:headEnd type="triangle" w="lg" len="lg"/>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sp>
          <p:nvSpPr>
            <p:cNvPr id="65557" name="Line 79">
              <a:extLst>
                <a:ext uri="{FF2B5EF4-FFF2-40B4-BE49-F238E27FC236}">
                  <a16:creationId xmlns:a16="http://schemas.microsoft.com/office/drawing/2014/main" id="{CE3419AF-0BA9-5944-B23F-4EC50D6D5687}"/>
                </a:ext>
              </a:extLst>
            </p:cNvPr>
            <p:cNvSpPr>
              <a:spLocks noChangeShapeType="1"/>
            </p:cNvSpPr>
            <p:nvPr/>
          </p:nvSpPr>
          <p:spPr bwMode="auto">
            <a:xfrm flipH="1">
              <a:off x="3504" y="2016"/>
              <a:ext cx="144"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58" name="Freeform 80">
              <a:extLst>
                <a:ext uri="{FF2B5EF4-FFF2-40B4-BE49-F238E27FC236}">
                  <a16:creationId xmlns:a16="http://schemas.microsoft.com/office/drawing/2014/main" id="{DD2E566B-3D71-7B44-9AFF-B3A4C191CD40}"/>
                </a:ext>
              </a:extLst>
            </p:cNvPr>
            <p:cNvSpPr>
              <a:spLocks/>
            </p:cNvSpPr>
            <p:nvPr/>
          </p:nvSpPr>
          <p:spPr bwMode="auto">
            <a:xfrm>
              <a:off x="3504" y="1488"/>
              <a:ext cx="480" cy="1536"/>
            </a:xfrm>
            <a:custGeom>
              <a:avLst/>
              <a:gdLst>
                <a:gd name="T0" fmla="*/ 233 w 560"/>
                <a:gd name="T1" fmla="*/ 0 h 1584"/>
                <a:gd name="T2" fmla="*/ 69 w 560"/>
                <a:gd name="T3" fmla="*/ 186 h 1584"/>
                <a:gd name="T4" fmla="*/ 69 w 560"/>
                <a:gd name="T5" fmla="*/ 1117 h 1584"/>
                <a:gd name="T6" fmla="*/ 480 w 560"/>
                <a:gd name="T7" fmla="*/ 1536 h 1584"/>
                <a:gd name="T8" fmla="*/ 0 60000 65536"/>
                <a:gd name="T9" fmla="*/ 0 60000 65536"/>
                <a:gd name="T10" fmla="*/ 0 60000 65536"/>
                <a:gd name="T11" fmla="*/ 0 60000 65536"/>
                <a:gd name="T12" fmla="*/ 0 w 560"/>
                <a:gd name="T13" fmla="*/ 0 h 1584"/>
                <a:gd name="T14" fmla="*/ 560 w 560"/>
                <a:gd name="T15" fmla="*/ 1584 h 1584"/>
              </a:gdLst>
              <a:ahLst/>
              <a:cxnLst>
                <a:cxn ang="T8">
                  <a:pos x="T0" y="T1"/>
                </a:cxn>
                <a:cxn ang="T9">
                  <a:pos x="T2" y="T3"/>
                </a:cxn>
                <a:cxn ang="T10">
                  <a:pos x="T4" y="T5"/>
                </a:cxn>
                <a:cxn ang="T11">
                  <a:pos x="T6" y="T7"/>
                </a:cxn>
              </a:cxnLst>
              <a:rect l="T12" t="T13" r="T14" b="T15"/>
              <a:pathLst>
                <a:path w="560" h="1584">
                  <a:moveTo>
                    <a:pt x="272" y="0"/>
                  </a:moveTo>
                  <a:cubicBezTo>
                    <a:pt x="192" y="0"/>
                    <a:pt x="112" y="0"/>
                    <a:pt x="80" y="192"/>
                  </a:cubicBezTo>
                  <a:cubicBezTo>
                    <a:pt x="48" y="384"/>
                    <a:pt x="0" y="920"/>
                    <a:pt x="80" y="1152"/>
                  </a:cubicBezTo>
                  <a:cubicBezTo>
                    <a:pt x="160" y="1384"/>
                    <a:pt x="360" y="1484"/>
                    <a:pt x="560" y="1584"/>
                  </a:cubicBezTo>
                </a:path>
              </a:pathLst>
            </a:custGeom>
            <a:noFill/>
            <a:ln w="31750">
              <a:solidFill>
                <a:schemeClr val="tx1"/>
              </a:solidFill>
              <a:prstDash val="sysDot"/>
              <a:round/>
              <a:headEnd/>
              <a:tailEnd type="triangle" w="med"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59" name="Text Box 81">
              <a:extLst>
                <a:ext uri="{FF2B5EF4-FFF2-40B4-BE49-F238E27FC236}">
                  <a16:creationId xmlns:a16="http://schemas.microsoft.com/office/drawing/2014/main" id="{08698864-546B-4E41-A247-50CBAE256BA9}"/>
                </a:ext>
              </a:extLst>
            </p:cNvPr>
            <p:cNvSpPr txBox="1">
              <a:spLocks noChangeArrowheads="1"/>
            </p:cNvSpPr>
            <p:nvPr/>
          </p:nvSpPr>
          <p:spPr bwMode="auto">
            <a:xfrm>
              <a:off x="3648" y="3456"/>
              <a:ext cx="720"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IP Traffic</a:t>
              </a:r>
              <a:br>
                <a:rPr lang="en-US" altLang="nb-NO" sz="1200" b="1"/>
              </a:br>
              <a:r>
                <a:rPr lang="en-US" altLang="nb-NO" sz="1200" b="1"/>
                <a:t>Forwarding</a:t>
              </a:r>
            </a:p>
          </p:txBody>
        </p:sp>
      </p:grpSp>
      <p:sp>
        <p:nvSpPr>
          <p:cNvPr id="2" name="TextBox 1">
            <a:extLst>
              <a:ext uri="{FF2B5EF4-FFF2-40B4-BE49-F238E27FC236}">
                <a16:creationId xmlns:a16="http://schemas.microsoft.com/office/drawing/2014/main" id="{9E1BC1B8-6A59-5071-F98E-6E2FBB55E762}"/>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AutoShape 2">
            <a:extLst>
              <a:ext uri="{FF2B5EF4-FFF2-40B4-BE49-F238E27FC236}">
                <a16:creationId xmlns:a16="http://schemas.microsoft.com/office/drawing/2014/main" id="{25A31268-C3DD-9A4F-A763-423D4E242BAD}"/>
              </a:ext>
            </a:extLst>
          </p:cNvPr>
          <p:cNvSpPr>
            <a:spLocks noChangeArrowheads="1"/>
          </p:cNvSpPr>
          <p:nvPr/>
        </p:nvSpPr>
        <p:spPr bwMode="auto">
          <a:xfrm rot="10800000">
            <a:off x="1017588" y="3716338"/>
            <a:ext cx="1465262"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587" name="Line 3">
            <a:extLst>
              <a:ext uri="{FF2B5EF4-FFF2-40B4-BE49-F238E27FC236}">
                <a16:creationId xmlns:a16="http://schemas.microsoft.com/office/drawing/2014/main" id="{34480D22-5924-1249-B0F2-57C21C908B61}"/>
              </a:ext>
            </a:extLst>
          </p:cNvPr>
          <p:cNvSpPr>
            <a:spLocks noChangeShapeType="1"/>
          </p:cNvSpPr>
          <p:nvPr/>
        </p:nvSpPr>
        <p:spPr bwMode="auto">
          <a:xfrm>
            <a:off x="7162800" y="6092825"/>
            <a:ext cx="1406525"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88" name="Line 4">
            <a:extLst>
              <a:ext uri="{FF2B5EF4-FFF2-40B4-BE49-F238E27FC236}">
                <a16:creationId xmlns:a16="http://schemas.microsoft.com/office/drawing/2014/main" id="{53E6CEB5-6362-554E-8EF0-A1CAFA61BB1D}"/>
              </a:ext>
            </a:extLst>
          </p:cNvPr>
          <p:cNvSpPr>
            <a:spLocks noChangeShapeType="1"/>
          </p:cNvSpPr>
          <p:nvPr/>
        </p:nvSpPr>
        <p:spPr bwMode="auto">
          <a:xfrm>
            <a:off x="2187575" y="4819650"/>
            <a:ext cx="21780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89" name="Line 5">
            <a:extLst>
              <a:ext uri="{FF2B5EF4-FFF2-40B4-BE49-F238E27FC236}">
                <a16:creationId xmlns:a16="http://schemas.microsoft.com/office/drawing/2014/main" id="{2CA71051-5358-8B49-86D7-6C45B24E27CD}"/>
              </a:ext>
            </a:extLst>
          </p:cNvPr>
          <p:cNvSpPr>
            <a:spLocks noChangeShapeType="1"/>
          </p:cNvSpPr>
          <p:nvPr/>
        </p:nvSpPr>
        <p:spPr bwMode="auto">
          <a:xfrm>
            <a:off x="7218363" y="4311650"/>
            <a:ext cx="1408112"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0" name="Rectangle 90">
            <a:extLst>
              <a:ext uri="{FF2B5EF4-FFF2-40B4-BE49-F238E27FC236}">
                <a16:creationId xmlns:a16="http://schemas.microsoft.com/office/drawing/2014/main" id="{1634280E-2956-5F4F-9931-D1D04DB0F7F2}"/>
              </a:ext>
            </a:extLst>
          </p:cNvPr>
          <p:cNvSpPr>
            <a:spLocks noGrp="1" noChangeArrowheads="1"/>
          </p:cNvSpPr>
          <p:nvPr>
            <p:ph type="title"/>
          </p:nvPr>
        </p:nvSpPr>
        <p:spPr/>
        <p:txBody>
          <a:bodyPr/>
          <a:lstStyle/>
          <a:p>
            <a:pPr eaLnBrk="1" hangingPunct="1"/>
            <a:r>
              <a:rPr lang="en-US" altLang="nb-NO"/>
              <a:t>IP Packet Forwarding Example</a:t>
            </a:r>
          </a:p>
        </p:txBody>
      </p:sp>
      <p:sp>
        <p:nvSpPr>
          <p:cNvPr id="67591" name="Line 7">
            <a:extLst>
              <a:ext uri="{FF2B5EF4-FFF2-40B4-BE49-F238E27FC236}">
                <a16:creationId xmlns:a16="http://schemas.microsoft.com/office/drawing/2014/main" id="{A1090F03-37EA-BE4E-AD85-4810829FB946}"/>
              </a:ext>
            </a:extLst>
          </p:cNvPr>
          <p:cNvSpPr>
            <a:spLocks noChangeShapeType="1"/>
          </p:cNvSpPr>
          <p:nvPr/>
        </p:nvSpPr>
        <p:spPr bwMode="auto">
          <a:xfrm>
            <a:off x="4872038" y="4926013"/>
            <a:ext cx="1760537" cy="11477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2" name="Line 8">
            <a:extLst>
              <a:ext uri="{FF2B5EF4-FFF2-40B4-BE49-F238E27FC236}">
                <a16:creationId xmlns:a16="http://schemas.microsoft.com/office/drawing/2014/main" id="{F4C5271B-9302-BC4D-BBDB-2D5D4113E258}"/>
              </a:ext>
            </a:extLst>
          </p:cNvPr>
          <p:cNvSpPr>
            <a:spLocks noChangeShapeType="1"/>
          </p:cNvSpPr>
          <p:nvPr/>
        </p:nvSpPr>
        <p:spPr bwMode="auto">
          <a:xfrm flipV="1">
            <a:off x="4946650" y="4333875"/>
            <a:ext cx="1784350" cy="358775"/>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3" name="Rectangle 9">
            <a:extLst>
              <a:ext uri="{FF2B5EF4-FFF2-40B4-BE49-F238E27FC236}">
                <a16:creationId xmlns:a16="http://schemas.microsoft.com/office/drawing/2014/main" id="{3C21C64D-86B6-084B-A587-9A10BB9B5A06}"/>
              </a:ext>
            </a:extLst>
          </p:cNvPr>
          <p:cNvSpPr>
            <a:spLocks noChangeArrowheads="1"/>
          </p:cNvSpPr>
          <p:nvPr/>
        </p:nvSpPr>
        <p:spPr bwMode="auto">
          <a:xfrm>
            <a:off x="5137150" y="466248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67594" name="Rectangle 10">
            <a:extLst>
              <a:ext uri="{FF2B5EF4-FFF2-40B4-BE49-F238E27FC236}">
                <a16:creationId xmlns:a16="http://schemas.microsoft.com/office/drawing/2014/main" id="{5DFE53EA-43BB-6D4D-9AC6-77CE9A8D237D}"/>
              </a:ext>
            </a:extLst>
          </p:cNvPr>
          <p:cNvSpPr>
            <a:spLocks noChangeArrowheads="1"/>
          </p:cNvSpPr>
          <p:nvPr/>
        </p:nvSpPr>
        <p:spPr bwMode="auto">
          <a:xfrm>
            <a:off x="4937125" y="513873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7595" name="Rectangle 11">
            <a:extLst>
              <a:ext uri="{FF2B5EF4-FFF2-40B4-BE49-F238E27FC236}">
                <a16:creationId xmlns:a16="http://schemas.microsoft.com/office/drawing/2014/main" id="{2FDC1422-7808-0B4D-BC20-76C9F55F0561}"/>
              </a:ext>
            </a:extLst>
          </p:cNvPr>
          <p:cNvSpPr>
            <a:spLocks noChangeArrowheads="1"/>
          </p:cNvSpPr>
          <p:nvPr/>
        </p:nvSpPr>
        <p:spPr bwMode="auto">
          <a:xfrm>
            <a:off x="2276475" y="4843463"/>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7596" name="Rectangle 12">
            <a:extLst>
              <a:ext uri="{FF2B5EF4-FFF2-40B4-BE49-F238E27FC236}">
                <a16:creationId xmlns:a16="http://schemas.microsoft.com/office/drawing/2014/main" id="{644C43EB-573A-5843-83AB-A03CEC8F4931}"/>
              </a:ext>
            </a:extLst>
          </p:cNvPr>
          <p:cNvSpPr>
            <a:spLocks noChangeArrowheads="1"/>
          </p:cNvSpPr>
          <p:nvPr/>
        </p:nvSpPr>
        <p:spPr bwMode="auto">
          <a:xfrm>
            <a:off x="7486650" y="3871913"/>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67597" name="Rectangle 13">
            <a:extLst>
              <a:ext uri="{FF2B5EF4-FFF2-40B4-BE49-F238E27FC236}">
                <a16:creationId xmlns:a16="http://schemas.microsoft.com/office/drawing/2014/main" id="{CAF2A32D-C096-0946-9E53-8D33A64A0CD3}"/>
              </a:ext>
            </a:extLst>
          </p:cNvPr>
          <p:cNvSpPr>
            <a:spLocks noChangeArrowheads="1"/>
          </p:cNvSpPr>
          <p:nvPr/>
        </p:nvSpPr>
        <p:spPr bwMode="auto">
          <a:xfrm>
            <a:off x="7426325" y="5775325"/>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598" name="Rectangle 14">
            <a:extLst>
              <a:ext uri="{FF2B5EF4-FFF2-40B4-BE49-F238E27FC236}">
                <a16:creationId xmlns:a16="http://schemas.microsoft.com/office/drawing/2014/main" id="{0B937E07-2CDF-7045-B93E-DCD99B01E74E}"/>
              </a:ext>
            </a:extLst>
          </p:cNvPr>
          <p:cNvSpPr>
            <a:spLocks noChangeArrowheads="1"/>
          </p:cNvSpPr>
          <p:nvPr/>
        </p:nvSpPr>
        <p:spPr bwMode="auto">
          <a:xfrm>
            <a:off x="7461250" y="4324350"/>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2" name="Group 15">
            <a:extLst>
              <a:ext uri="{FF2B5EF4-FFF2-40B4-BE49-F238E27FC236}">
                <a16:creationId xmlns:a16="http://schemas.microsoft.com/office/drawing/2014/main" id="{69DB7734-1656-8C4C-B524-701478D00EF0}"/>
              </a:ext>
            </a:extLst>
          </p:cNvPr>
          <p:cNvGrpSpPr>
            <a:grpSpLocks/>
          </p:cNvGrpSpPr>
          <p:nvPr/>
        </p:nvGrpSpPr>
        <p:grpSpPr bwMode="auto">
          <a:xfrm>
            <a:off x="368300" y="5181600"/>
            <a:ext cx="1712913" cy="496888"/>
            <a:chOff x="232" y="3264"/>
            <a:chExt cx="1079" cy="313"/>
          </a:xfrm>
        </p:grpSpPr>
        <p:sp>
          <p:nvSpPr>
            <p:cNvPr id="67672" name="Rectangle 16">
              <a:extLst>
                <a:ext uri="{FF2B5EF4-FFF2-40B4-BE49-F238E27FC236}">
                  <a16:creationId xmlns:a16="http://schemas.microsoft.com/office/drawing/2014/main" id="{E440119E-9E80-8B4F-B8A1-1E00D41D8441}"/>
                </a:ext>
              </a:extLst>
            </p:cNvPr>
            <p:cNvSpPr>
              <a:spLocks noChangeArrowheads="1"/>
            </p:cNvSpPr>
            <p:nvPr/>
          </p:nvSpPr>
          <p:spPr bwMode="auto">
            <a:xfrm>
              <a:off x="232" y="3383"/>
              <a:ext cx="756" cy="194"/>
            </a:xfrm>
            <a:prstGeom prst="rect">
              <a:avLst/>
            </a:prstGeom>
            <a:solidFill>
              <a:schemeClr val="accent2"/>
            </a:solidFill>
            <a:ln w="9525">
              <a:solidFill>
                <a:srgbClr val="8C202A"/>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73" name="Group 17">
              <a:extLst>
                <a:ext uri="{FF2B5EF4-FFF2-40B4-BE49-F238E27FC236}">
                  <a16:creationId xmlns:a16="http://schemas.microsoft.com/office/drawing/2014/main" id="{17CAB085-BE51-6849-97C4-8C224F577CE9}"/>
                </a:ext>
              </a:extLst>
            </p:cNvPr>
            <p:cNvGrpSpPr>
              <a:grpSpLocks/>
            </p:cNvGrpSpPr>
            <p:nvPr/>
          </p:nvGrpSpPr>
          <p:grpSpPr bwMode="auto">
            <a:xfrm>
              <a:off x="239" y="3264"/>
              <a:ext cx="1072" cy="311"/>
              <a:chOff x="243" y="2760"/>
              <a:chExt cx="1088" cy="280"/>
            </a:xfrm>
          </p:grpSpPr>
          <p:sp>
            <p:nvSpPr>
              <p:cNvPr id="67674" name="Line 18">
                <a:extLst>
                  <a:ext uri="{FF2B5EF4-FFF2-40B4-BE49-F238E27FC236}">
                    <a16:creationId xmlns:a16="http://schemas.microsoft.com/office/drawing/2014/main" id="{FA06F30D-4714-3E48-B6C0-1282123C718F}"/>
                  </a:ext>
                </a:extLst>
              </p:cNvPr>
              <p:cNvSpPr>
                <a:spLocks noChangeShapeType="1"/>
              </p:cNvSpPr>
              <p:nvPr/>
            </p:nvSpPr>
            <p:spPr bwMode="auto">
              <a:xfrm>
                <a:off x="571" y="2760"/>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75" name="Rectangle 19">
                <a:extLst>
                  <a:ext uri="{FF2B5EF4-FFF2-40B4-BE49-F238E27FC236}">
                    <a16:creationId xmlns:a16="http://schemas.microsoft.com/office/drawing/2014/main" id="{29A56763-EF52-DA4D-AE23-C7099294A342}"/>
                  </a:ext>
                </a:extLst>
              </p:cNvPr>
              <p:cNvSpPr>
                <a:spLocks noChangeArrowheads="1"/>
              </p:cNvSpPr>
              <p:nvPr/>
            </p:nvSpPr>
            <p:spPr bwMode="auto">
              <a:xfrm>
                <a:off x="243" y="2864"/>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76" name="Rectangle 20">
                <a:extLst>
                  <a:ext uri="{FF2B5EF4-FFF2-40B4-BE49-F238E27FC236}">
                    <a16:creationId xmlns:a16="http://schemas.microsoft.com/office/drawing/2014/main" id="{2E1A62A4-19FF-2F43-89F7-C68138F9CFDE}"/>
                  </a:ext>
                </a:extLst>
              </p:cNvPr>
              <p:cNvSpPr>
                <a:spLocks noChangeArrowheads="1"/>
              </p:cNvSpPr>
              <p:nvPr/>
            </p:nvSpPr>
            <p:spPr bwMode="auto">
              <a:xfrm>
                <a:off x="1011" y="2864"/>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grpSp>
        <p:nvGrpSpPr>
          <p:cNvPr id="4" name="Group 21">
            <a:extLst>
              <a:ext uri="{FF2B5EF4-FFF2-40B4-BE49-F238E27FC236}">
                <a16:creationId xmlns:a16="http://schemas.microsoft.com/office/drawing/2014/main" id="{CF4774B7-D288-B94B-BA2C-BB0378F065AE}"/>
              </a:ext>
            </a:extLst>
          </p:cNvPr>
          <p:cNvGrpSpPr>
            <a:grpSpLocks/>
          </p:cNvGrpSpPr>
          <p:nvPr/>
        </p:nvGrpSpPr>
        <p:grpSpPr bwMode="auto">
          <a:xfrm>
            <a:off x="5410200" y="4651375"/>
            <a:ext cx="1701800" cy="493713"/>
            <a:chOff x="3408" y="2930"/>
            <a:chExt cx="1072" cy="311"/>
          </a:xfrm>
        </p:grpSpPr>
        <p:sp>
          <p:nvSpPr>
            <p:cNvPr id="67667" name="Rectangle 22">
              <a:extLst>
                <a:ext uri="{FF2B5EF4-FFF2-40B4-BE49-F238E27FC236}">
                  <a16:creationId xmlns:a16="http://schemas.microsoft.com/office/drawing/2014/main" id="{5A12E067-FD37-2849-B7A4-1E068964899E}"/>
                </a:ext>
              </a:extLst>
            </p:cNvPr>
            <p:cNvSpPr>
              <a:spLocks noChangeArrowheads="1"/>
            </p:cNvSpPr>
            <p:nvPr/>
          </p:nvSpPr>
          <p:spPr bwMode="auto">
            <a:xfrm>
              <a:off x="3410" y="3043"/>
              <a:ext cx="747" cy="19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68" name="Group 23">
              <a:extLst>
                <a:ext uri="{FF2B5EF4-FFF2-40B4-BE49-F238E27FC236}">
                  <a16:creationId xmlns:a16="http://schemas.microsoft.com/office/drawing/2014/main" id="{4E903C7C-A878-2845-BD50-06A620F4F6DB}"/>
                </a:ext>
              </a:extLst>
            </p:cNvPr>
            <p:cNvGrpSpPr>
              <a:grpSpLocks/>
            </p:cNvGrpSpPr>
            <p:nvPr/>
          </p:nvGrpSpPr>
          <p:grpSpPr bwMode="auto">
            <a:xfrm>
              <a:off x="3408" y="2930"/>
              <a:ext cx="1072" cy="311"/>
              <a:chOff x="3459" y="2472"/>
              <a:chExt cx="1088" cy="280"/>
            </a:xfrm>
          </p:grpSpPr>
          <p:sp>
            <p:nvSpPr>
              <p:cNvPr id="67669" name="Line 24">
                <a:extLst>
                  <a:ext uri="{FF2B5EF4-FFF2-40B4-BE49-F238E27FC236}">
                    <a16:creationId xmlns:a16="http://schemas.microsoft.com/office/drawing/2014/main" id="{3F1197E6-34BA-5344-8569-DC98E89A2F86}"/>
                  </a:ext>
                </a:extLst>
              </p:cNvPr>
              <p:cNvSpPr>
                <a:spLocks noChangeShapeType="1"/>
              </p:cNvSpPr>
              <p:nvPr/>
            </p:nvSpPr>
            <p:spPr bwMode="auto">
              <a:xfrm>
                <a:off x="3787" y="2472"/>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70" name="Rectangle 25">
                <a:extLst>
                  <a:ext uri="{FF2B5EF4-FFF2-40B4-BE49-F238E27FC236}">
                    <a16:creationId xmlns:a16="http://schemas.microsoft.com/office/drawing/2014/main" id="{971323F6-7D16-A847-9306-A91A05AB76D6}"/>
                  </a:ext>
                </a:extLst>
              </p:cNvPr>
              <p:cNvSpPr>
                <a:spLocks noChangeArrowheads="1"/>
              </p:cNvSpPr>
              <p:nvPr/>
            </p:nvSpPr>
            <p:spPr bwMode="auto">
              <a:xfrm>
                <a:off x="3459" y="2576"/>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71" name="Rectangle 26">
                <a:extLst>
                  <a:ext uri="{FF2B5EF4-FFF2-40B4-BE49-F238E27FC236}">
                    <a16:creationId xmlns:a16="http://schemas.microsoft.com/office/drawing/2014/main" id="{1849C8DB-DE6A-A947-B406-C7BD8D3E864E}"/>
                  </a:ext>
                </a:extLst>
              </p:cNvPr>
              <p:cNvSpPr>
                <a:spLocks noChangeArrowheads="1"/>
              </p:cNvSpPr>
              <p:nvPr/>
            </p:nvSpPr>
            <p:spPr bwMode="auto">
              <a:xfrm>
                <a:off x="4227" y="2576"/>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grpSp>
        <p:nvGrpSpPr>
          <p:cNvPr id="6" name="Group 27">
            <a:extLst>
              <a:ext uri="{FF2B5EF4-FFF2-40B4-BE49-F238E27FC236}">
                <a16:creationId xmlns:a16="http://schemas.microsoft.com/office/drawing/2014/main" id="{5F07F0BA-70D8-B244-93D6-81E22D43D7B4}"/>
              </a:ext>
            </a:extLst>
          </p:cNvPr>
          <p:cNvGrpSpPr>
            <a:grpSpLocks/>
          </p:cNvGrpSpPr>
          <p:nvPr/>
        </p:nvGrpSpPr>
        <p:grpSpPr bwMode="auto">
          <a:xfrm>
            <a:off x="7286625" y="4481513"/>
            <a:ext cx="1701800" cy="493712"/>
            <a:chOff x="4659" y="2376"/>
            <a:chExt cx="1088" cy="280"/>
          </a:xfrm>
        </p:grpSpPr>
        <p:sp>
          <p:nvSpPr>
            <p:cNvPr id="67664" name="Line 28">
              <a:extLst>
                <a:ext uri="{FF2B5EF4-FFF2-40B4-BE49-F238E27FC236}">
                  <a16:creationId xmlns:a16="http://schemas.microsoft.com/office/drawing/2014/main" id="{69DC5A6B-BC89-EB4A-95AB-3FAC7F8B2305}"/>
                </a:ext>
              </a:extLst>
            </p:cNvPr>
            <p:cNvSpPr>
              <a:spLocks noChangeShapeType="1"/>
            </p:cNvSpPr>
            <p:nvPr/>
          </p:nvSpPr>
          <p:spPr bwMode="auto">
            <a:xfrm>
              <a:off x="4987" y="2376"/>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65" name="Rectangle 29">
              <a:extLst>
                <a:ext uri="{FF2B5EF4-FFF2-40B4-BE49-F238E27FC236}">
                  <a16:creationId xmlns:a16="http://schemas.microsoft.com/office/drawing/2014/main" id="{A80F57D6-2C71-6C4C-9B3C-F1D239A47011}"/>
                </a:ext>
              </a:extLst>
            </p:cNvPr>
            <p:cNvSpPr>
              <a:spLocks noChangeArrowheads="1"/>
            </p:cNvSpPr>
            <p:nvPr/>
          </p:nvSpPr>
          <p:spPr bwMode="auto">
            <a:xfrm>
              <a:off x="4659" y="2480"/>
              <a:ext cx="752"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67666" name="Rectangle 30">
              <a:extLst>
                <a:ext uri="{FF2B5EF4-FFF2-40B4-BE49-F238E27FC236}">
                  <a16:creationId xmlns:a16="http://schemas.microsoft.com/office/drawing/2014/main" id="{A2CE7F74-2990-EF47-A22A-2517779CB521}"/>
                </a:ext>
              </a:extLst>
            </p:cNvPr>
            <p:cNvSpPr>
              <a:spLocks noChangeArrowheads="1"/>
            </p:cNvSpPr>
            <p:nvPr/>
          </p:nvSpPr>
          <p:spPr bwMode="auto">
            <a:xfrm>
              <a:off x="5427" y="2480"/>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nvGrpSpPr>
          <p:cNvPr id="7" name="Group 31">
            <a:extLst>
              <a:ext uri="{FF2B5EF4-FFF2-40B4-BE49-F238E27FC236}">
                <a16:creationId xmlns:a16="http://schemas.microsoft.com/office/drawing/2014/main" id="{2B5F575E-2901-F04B-B1F7-49DC24B8C21A}"/>
              </a:ext>
            </a:extLst>
          </p:cNvPr>
          <p:cNvGrpSpPr>
            <a:grpSpLocks/>
          </p:cNvGrpSpPr>
          <p:nvPr/>
        </p:nvGrpSpPr>
        <p:grpSpPr bwMode="auto">
          <a:xfrm>
            <a:off x="801688" y="5181600"/>
            <a:ext cx="3457575" cy="1439863"/>
            <a:chOff x="505" y="3264"/>
            <a:chExt cx="2178" cy="907"/>
          </a:xfrm>
        </p:grpSpPr>
        <p:sp>
          <p:nvSpPr>
            <p:cNvPr id="67657" name="Rectangle 32">
              <a:extLst>
                <a:ext uri="{FF2B5EF4-FFF2-40B4-BE49-F238E27FC236}">
                  <a16:creationId xmlns:a16="http://schemas.microsoft.com/office/drawing/2014/main" id="{0148C488-F174-6D4E-B341-E239CAFE1637}"/>
                </a:ext>
              </a:extLst>
            </p:cNvPr>
            <p:cNvSpPr>
              <a:spLocks noChangeArrowheads="1"/>
            </p:cNvSpPr>
            <p:nvPr/>
          </p:nvSpPr>
          <p:spPr bwMode="auto">
            <a:xfrm>
              <a:off x="1612" y="3383"/>
              <a:ext cx="748" cy="187"/>
            </a:xfrm>
            <a:prstGeom prst="rect">
              <a:avLst/>
            </a:prstGeom>
            <a:solidFill>
              <a:schemeClr val="accent2"/>
            </a:solidFill>
            <a:ln w="9525">
              <a:solidFill>
                <a:srgbClr val="8C202A"/>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58" name="Group 33">
              <a:extLst>
                <a:ext uri="{FF2B5EF4-FFF2-40B4-BE49-F238E27FC236}">
                  <a16:creationId xmlns:a16="http://schemas.microsoft.com/office/drawing/2014/main" id="{B0A390C5-3219-EE4B-8F4F-BB367BE3385F}"/>
                </a:ext>
              </a:extLst>
            </p:cNvPr>
            <p:cNvGrpSpPr>
              <a:grpSpLocks/>
            </p:cNvGrpSpPr>
            <p:nvPr/>
          </p:nvGrpSpPr>
          <p:grpSpPr bwMode="auto">
            <a:xfrm>
              <a:off x="1611" y="3264"/>
              <a:ext cx="1072" cy="311"/>
              <a:chOff x="1635" y="2760"/>
              <a:chExt cx="1088" cy="280"/>
            </a:xfrm>
          </p:grpSpPr>
          <p:sp>
            <p:nvSpPr>
              <p:cNvPr id="67661" name="Line 34">
                <a:extLst>
                  <a:ext uri="{FF2B5EF4-FFF2-40B4-BE49-F238E27FC236}">
                    <a16:creationId xmlns:a16="http://schemas.microsoft.com/office/drawing/2014/main" id="{9D17A453-7F2D-A94D-93FE-4D99A6714CB1}"/>
                  </a:ext>
                </a:extLst>
              </p:cNvPr>
              <p:cNvSpPr>
                <a:spLocks noChangeShapeType="1"/>
              </p:cNvSpPr>
              <p:nvPr/>
            </p:nvSpPr>
            <p:spPr bwMode="auto">
              <a:xfrm>
                <a:off x="1963" y="2760"/>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62" name="Rectangle 35">
                <a:extLst>
                  <a:ext uri="{FF2B5EF4-FFF2-40B4-BE49-F238E27FC236}">
                    <a16:creationId xmlns:a16="http://schemas.microsoft.com/office/drawing/2014/main" id="{FB079442-B901-6D47-B506-868AC843A9C1}"/>
                  </a:ext>
                </a:extLst>
              </p:cNvPr>
              <p:cNvSpPr>
                <a:spLocks noChangeArrowheads="1"/>
              </p:cNvSpPr>
              <p:nvPr/>
            </p:nvSpPr>
            <p:spPr bwMode="auto">
              <a:xfrm>
                <a:off x="1635" y="2864"/>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63" name="Rectangle 36">
                <a:extLst>
                  <a:ext uri="{FF2B5EF4-FFF2-40B4-BE49-F238E27FC236}">
                    <a16:creationId xmlns:a16="http://schemas.microsoft.com/office/drawing/2014/main" id="{B143AEA9-6617-6348-9798-0C6ED9821B48}"/>
                  </a:ext>
                </a:extLst>
              </p:cNvPr>
              <p:cNvSpPr>
                <a:spLocks noChangeArrowheads="1"/>
              </p:cNvSpPr>
              <p:nvPr/>
            </p:nvSpPr>
            <p:spPr bwMode="auto">
              <a:xfrm>
                <a:off x="2403" y="2864"/>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sp>
          <p:nvSpPr>
            <p:cNvPr id="67659" name="Rectangle 37">
              <a:extLst>
                <a:ext uri="{FF2B5EF4-FFF2-40B4-BE49-F238E27FC236}">
                  <a16:creationId xmlns:a16="http://schemas.microsoft.com/office/drawing/2014/main" id="{28FF763A-A895-254C-B496-D0102A8023F9}"/>
                </a:ext>
              </a:extLst>
            </p:cNvPr>
            <p:cNvSpPr>
              <a:spLocks noChangeArrowheads="1"/>
            </p:cNvSpPr>
            <p:nvPr/>
          </p:nvSpPr>
          <p:spPr bwMode="auto">
            <a:xfrm>
              <a:off x="505" y="3696"/>
              <a:ext cx="1627" cy="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dirty="0"/>
                <a:t>Packets Forwarded Based on IP Address (via FIB lookup)</a:t>
              </a:r>
            </a:p>
          </p:txBody>
        </p:sp>
        <p:sp>
          <p:nvSpPr>
            <p:cNvPr id="67660" name="Line 38">
              <a:extLst>
                <a:ext uri="{FF2B5EF4-FFF2-40B4-BE49-F238E27FC236}">
                  <a16:creationId xmlns:a16="http://schemas.microsoft.com/office/drawing/2014/main" id="{ED6F166D-81D0-404D-9B51-E634F91E0BF9}"/>
                </a:ext>
              </a:extLst>
            </p:cNvPr>
            <p:cNvSpPr>
              <a:spLocks noChangeShapeType="1"/>
            </p:cNvSpPr>
            <p:nvPr/>
          </p:nvSpPr>
          <p:spPr bwMode="auto">
            <a:xfrm flipV="1">
              <a:off x="1776" y="3623"/>
              <a:ext cx="171" cy="121"/>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7603" name="Group 39">
            <a:extLst>
              <a:ext uri="{FF2B5EF4-FFF2-40B4-BE49-F238E27FC236}">
                <a16:creationId xmlns:a16="http://schemas.microsoft.com/office/drawing/2014/main" id="{498471B3-9806-0542-8534-D15D046A1F5A}"/>
              </a:ext>
            </a:extLst>
          </p:cNvPr>
          <p:cNvGrpSpPr>
            <a:grpSpLocks/>
          </p:cNvGrpSpPr>
          <p:nvPr/>
        </p:nvGrpSpPr>
        <p:grpSpPr bwMode="auto">
          <a:xfrm>
            <a:off x="949325" y="1687513"/>
            <a:ext cx="1536700" cy="2032000"/>
            <a:chOff x="588" y="1111"/>
            <a:chExt cx="968" cy="1280"/>
          </a:xfrm>
        </p:grpSpPr>
        <p:sp>
          <p:nvSpPr>
            <p:cNvPr id="67643" name="Rectangle 40">
              <a:extLst>
                <a:ext uri="{FF2B5EF4-FFF2-40B4-BE49-F238E27FC236}">
                  <a16:creationId xmlns:a16="http://schemas.microsoft.com/office/drawing/2014/main" id="{516AD94C-368B-6348-A551-CF7C8BE1F070}"/>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44" name="Rectangle 41">
              <a:extLst>
                <a:ext uri="{FF2B5EF4-FFF2-40B4-BE49-F238E27FC236}">
                  <a16:creationId xmlns:a16="http://schemas.microsoft.com/office/drawing/2014/main" id="{8817A1BB-DD7A-CB46-992B-7B5D941F852E}"/>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45" name="Line 42">
              <a:extLst>
                <a:ext uri="{FF2B5EF4-FFF2-40B4-BE49-F238E27FC236}">
                  <a16:creationId xmlns:a16="http://schemas.microsoft.com/office/drawing/2014/main" id="{C871FDA1-5CD5-664E-B5B3-2C53E897A85A}"/>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46" name="Rectangle 43">
              <a:extLst>
                <a:ext uri="{FF2B5EF4-FFF2-40B4-BE49-F238E27FC236}">
                  <a16:creationId xmlns:a16="http://schemas.microsoft.com/office/drawing/2014/main" id="{94ED467D-D33D-2F41-9099-0B0CB53B46A4}"/>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47" name="Rectangle 44">
              <a:extLst>
                <a:ext uri="{FF2B5EF4-FFF2-40B4-BE49-F238E27FC236}">
                  <a16:creationId xmlns:a16="http://schemas.microsoft.com/office/drawing/2014/main" id="{C13AEFF9-E211-3441-A41E-0D9EA85BF64F}"/>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48" name="Rectangle 45">
              <a:extLst>
                <a:ext uri="{FF2B5EF4-FFF2-40B4-BE49-F238E27FC236}">
                  <a16:creationId xmlns:a16="http://schemas.microsoft.com/office/drawing/2014/main" id="{36DA9550-2171-C845-AFAB-36FF2805F4F1}"/>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49" name="Rectangle 46">
              <a:extLst>
                <a:ext uri="{FF2B5EF4-FFF2-40B4-BE49-F238E27FC236}">
                  <a16:creationId xmlns:a16="http://schemas.microsoft.com/office/drawing/2014/main" id="{FFD45824-A43E-864D-8866-7DAAEBE30764}"/>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50" name="Rectangle 47">
              <a:extLst>
                <a:ext uri="{FF2B5EF4-FFF2-40B4-BE49-F238E27FC236}">
                  <a16:creationId xmlns:a16="http://schemas.microsoft.com/office/drawing/2014/main" id="{10A9BF71-3121-104B-B9DB-A1DCC5AFD2B0}"/>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51" name="Rectangle 48">
              <a:extLst>
                <a:ext uri="{FF2B5EF4-FFF2-40B4-BE49-F238E27FC236}">
                  <a16:creationId xmlns:a16="http://schemas.microsoft.com/office/drawing/2014/main" id="{EDEAE734-E2F2-6A4F-A1A7-A9A351877B0B}"/>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52" name="Line 49">
              <a:extLst>
                <a:ext uri="{FF2B5EF4-FFF2-40B4-BE49-F238E27FC236}">
                  <a16:creationId xmlns:a16="http://schemas.microsoft.com/office/drawing/2014/main" id="{C6697EA1-BD77-BA4B-818D-1A99A32A6951}"/>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53" name="Line 50">
              <a:extLst>
                <a:ext uri="{FF2B5EF4-FFF2-40B4-BE49-F238E27FC236}">
                  <a16:creationId xmlns:a16="http://schemas.microsoft.com/office/drawing/2014/main" id="{193379EC-CCD6-0D42-9BC2-F8D2A4A29BF4}"/>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54" name="Rectangle 51">
              <a:extLst>
                <a:ext uri="{FF2B5EF4-FFF2-40B4-BE49-F238E27FC236}">
                  <a16:creationId xmlns:a16="http://schemas.microsoft.com/office/drawing/2014/main" id="{83BE216B-A2B3-B548-9D6E-2C02271C3E5A}"/>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55" name="Rectangle 52">
              <a:extLst>
                <a:ext uri="{FF2B5EF4-FFF2-40B4-BE49-F238E27FC236}">
                  <a16:creationId xmlns:a16="http://schemas.microsoft.com/office/drawing/2014/main" id="{709135CE-6012-8E4A-AA3B-446E585E869A}"/>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56" name="Line 53">
              <a:extLst>
                <a:ext uri="{FF2B5EF4-FFF2-40B4-BE49-F238E27FC236}">
                  <a16:creationId xmlns:a16="http://schemas.microsoft.com/office/drawing/2014/main" id="{C1E70532-B658-EE4C-989B-D1BEA72A2F1C}"/>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67604" name="Picture 54">
            <a:extLst>
              <a:ext uri="{FF2B5EF4-FFF2-40B4-BE49-F238E27FC236}">
                <a16:creationId xmlns:a16="http://schemas.microsoft.com/office/drawing/2014/main" id="{B76CED80-7AB4-E04A-855D-61BA9779F7C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6863" y="5843588"/>
            <a:ext cx="823912"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5" name="AutoShape 55">
            <a:extLst>
              <a:ext uri="{FF2B5EF4-FFF2-40B4-BE49-F238E27FC236}">
                <a16:creationId xmlns:a16="http://schemas.microsoft.com/office/drawing/2014/main" id="{6C259D61-ED53-384D-A5B4-4BDAA263721B}"/>
              </a:ext>
            </a:extLst>
          </p:cNvPr>
          <p:cNvSpPr>
            <a:spLocks noChangeArrowheads="1"/>
          </p:cNvSpPr>
          <p:nvPr/>
        </p:nvSpPr>
        <p:spPr bwMode="auto">
          <a:xfrm rot="10800000">
            <a:off x="3968750" y="3716338"/>
            <a:ext cx="146685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06" name="Group 56">
            <a:extLst>
              <a:ext uri="{FF2B5EF4-FFF2-40B4-BE49-F238E27FC236}">
                <a16:creationId xmlns:a16="http://schemas.microsoft.com/office/drawing/2014/main" id="{AA5AB7DA-397A-0C49-B38D-DE4C3E5E0564}"/>
              </a:ext>
            </a:extLst>
          </p:cNvPr>
          <p:cNvGrpSpPr>
            <a:grpSpLocks/>
          </p:cNvGrpSpPr>
          <p:nvPr/>
        </p:nvGrpSpPr>
        <p:grpSpPr bwMode="auto">
          <a:xfrm>
            <a:off x="3900488" y="1687513"/>
            <a:ext cx="1536700" cy="2032000"/>
            <a:chOff x="588" y="1111"/>
            <a:chExt cx="968" cy="1280"/>
          </a:xfrm>
        </p:grpSpPr>
        <p:sp>
          <p:nvSpPr>
            <p:cNvPr id="67629" name="Rectangle 57">
              <a:extLst>
                <a:ext uri="{FF2B5EF4-FFF2-40B4-BE49-F238E27FC236}">
                  <a16:creationId xmlns:a16="http://schemas.microsoft.com/office/drawing/2014/main" id="{C4325386-D84F-C34E-A492-8B25098871CE}"/>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30" name="Rectangle 58">
              <a:extLst>
                <a:ext uri="{FF2B5EF4-FFF2-40B4-BE49-F238E27FC236}">
                  <a16:creationId xmlns:a16="http://schemas.microsoft.com/office/drawing/2014/main" id="{FD99547A-6C42-DE4E-A2C1-E61C4F049B8F}"/>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31" name="Line 59">
              <a:extLst>
                <a:ext uri="{FF2B5EF4-FFF2-40B4-BE49-F238E27FC236}">
                  <a16:creationId xmlns:a16="http://schemas.microsoft.com/office/drawing/2014/main" id="{A6686F9A-06A1-3E44-B9A8-53B8938B7D9E}"/>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32" name="Rectangle 60">
              <a:extLst>
                <a:ext uri="{FF2B5EF4-FFF2-40B4-BE49-F238E27FC236}">
                  <a16:creationId xmlns:a16="http://schemas.microsoft.com/office/drawing/2014/main" id="{31F4DDAA-2304-F644-91E5-D7B8C01005CE}"/>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33" name="Rectangle 61">
              <a:extLst>
                <a:ext uri="{FF2B5EF4-FFF2-40B4-BE49-F238E27FC236}">
                  <a16:creationId xmlns:a16="http://schemas.microsoft.com/office/drawing/2014/main" id="{1AE9FB48-4929-C849-B899-9D18D121882E}"/>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34" name="Rectangle 62">
              <a:extLst>
                <a:ext uri="{FF2B5EF4-FFF2-40B4-BE49-F238E27FC236}">
                  <a16:creationId xmlns:a16="http://schemas.microsoft.com/office/drawing/2014/main" id="{A538310D-2EF2-1348-ACA6-5E03BEE81C83}"/>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35" name="Rectangle 63">
              <a:extLst>
                <a:ext uri="{FF2B5EF4-FFF2-40B4-BE49-F238E27FC236}">
                  <a16:creationId xmlns:a16="http://schemas.microsoft.com/office/drawing/2014/main" id="{FAE012CA-7C9E-264C-A382-D516E0FBEBD0}"/>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36" name="Rectangle 64">
              <a:extLst>
                <a:ext uri="{FF2B5EF4-FFF2-40B4-BE49-F238E27FC236}">
                  <a16:creationId xmlns:a16="http://schemas.microsoft.com/office/drawing/2014/main" id="{4D1A748E-B0E4-364B-B937-4DA41F4E965E}"/>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37" name="Rectangle 65">
              <a:extLst>
                <a:ext uri="{FF2B5EF4-FFF2-40B4-BE49-F238E27FC236}">
                  <a16:creationId xmlns:a16="http://schemas.microsoft.com/office/drawing/2014/main" id="{37717C63-F319-0147-A60E-BBFC6925F0C8}"/>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38" name="Line 66">
              <a:extLst>
                <a:ext uri="{FF2B5EF4-FFF2-40B4-BE49-F238E27FC236}">
                  <a16:creationId xmlns:a16="http://schemas.microsoft.com/office/drawing/2014/main" id="{1D21CC6B-E556-F745-8037-A719DE70F5B4}"/>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39" name="Line 67">
              <a:extLst>
                <a:ext uri="{FF2B5EF4-FFF2-40B4-BE49-F238E27FC236}">
                  <a16:creationId xmlns:a16="http://schemas.microsoft.com/office/drawing/2014/main" id="{F44FF7F5-9D4B-2E47-BED1-D742CF861A30}"/>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40" name="Rectangle 68">
              <a:extLst>
                <a:ext uri="{FF2B5EF4-FFF2-40B4-BE49-F238E27FC236}">
                  <a16:creationId xmlns:a16="http://schemas.microsoft.com/office/drawing/2014/main" id="{6066F4A1-A967-A54F-AE9B-6BD41A055B29}"/>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0</a:t>
              </a:r>
            </a:p>
          </p:txBody>
        </p:sp>
        <p:sp>
          <p:nvSpPr>
            <p:cNvPr id="67641" name="Rectangle 69">
              <a:extLst>
                <a:ext uri="{FF2B5EF4-FFF2-40B4-BE49-F238E27FC236}">
                  <a16:creationId xmlns:a16="http://schemas.microsoft.com/office/drawing/2014/main" id="{DDE7021B-05AC-A64A-A195-B530F223AE48}"/>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42" name="Line 70">
              <a:extLst>
                <a:ext uri="{FF2B5EF4-FFF2-40B4-BE49-F238E27FC236}">
                  <a16:creationId xmlns:a16="http://schemas.microsoft.com/office/drawing/2014/main" id="{9E1A88C3-FB50-3B4A-93E7-95F31F4FC061}"/>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67607" name="AutoShape 71">
            <a:extLst>
              <a:ext uri="{FF2B5EF4-FFF2-40B4-BE49-F238E27FC236}">
                <a16:creationId xmlns:a16="http://schemas.microsoft.com/office/drawing/2014/main" id="{830FA72D-EA8C-0944-A9BA-0864CF8E4B33}"/>
              </a:ext>
            </a:extLst>
          </p:cNvPr>
          <p:cNvSpPr>
            <a:spLocks noChangeArrowheads="1"/>
          </p:cNvSpPr>
          <p:nvPr/>
        </p:nvSpPr>
        <p:spPr bwMode="auto">
          <a:xfrm rot="10800000">
            <a:off x="6359525" y="3352800"/>
            <a:ext cx="1465263" cy="10144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08" name="Group 72">
            <a:extLst>
              <a:ext uri="{FF2B5EF4-FFF2-40B4-BE49-F238E27FC236}">
                <a16:creationId xmlns:a16="http://schemas.microsoft.com/office/drawing/2014/main" id="{C72EFD90-AB1B-6B48-AC11-BFEF29F4D614}"/>
              </a:ext>
            </a:extLst>
          </p:cNvPr>
          <p:cNvGrpSpPr>
            <a:grpSpLocks/>
          </p:cNvGrpSpPr>
          <p:nvPr/>
        </p:nvGrpSpPr>
        <p:grpSpPr bwMode="auto">
          <a:xfrm>
            <a:off x="6291263" y="1319213"/>
            <a:ext cx="1536700" cy="2032000"/>
            <a:chOff x="588" y="1111"/>
            <a:chExt cx="968" cy="1280"/>
          </a:xfrm>
        </p:grpSpPr>
        <p:sp>
          <p:nvSpPr>
            <p:cNvPr id="67615" name="Rectangle 73">
              <a:extLst>
                <a:ext uri="{FF2B5EF4-FFF2-40B4-BE49-F238E27FC236}">
                  <a16:creationId xmlns:a16="http://schemas.microsoft.com/office/drawing/2014/main" id="{B13A277C-FDF1-154E-9B82-99445AABBBCA}"/>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16" name="Rectangle 74">
              <a:extLst>
                <a:ext uri="{FF2B5EF4-FFF2-40B4-BE49-F238E27FC236}">
                  <a16:creationId xmlns:a16="http://schemas.microsoft.com/office/drawing/2014/main" id="{0FD40CE6-C8CD-6E4B-A2E2-9270701846EF}"/>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17" name="Line 75">
              <a:extLst>
                <a:ext uri="{FF2B5EF4-FFF2-40B4-BE49-F238E27FC236}">
                  <a16:creationId xmlns:a16="http://schemas.microsoft.com/office/drawing/2014/main" id="{BF930A90-DF7A-454D-A755-A9D00B37F6FF}"/>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18" name="Rectangle 76">
              <a:extLst>
                <a:ext uri="{FF2B5EF4-FFF2-40B4-BE49-F238E27FC236}">
                  <a16:creationId xmlns:a16="http://schemas.microsoft.com/office/drawing/2014/main" id="{2CB73CAB-C7B0-7749-9AAE-4807911E7AD8}"/>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19" name="Rectangle 77">
              <a:extLst>
                <a:ext uri="{FF2B5EF4-FFF2-40B4-BE49-F238E27FC236}">
                  <a16:creationId xmlns:a16="http://schemas.microsoft.com/office/drawing/2014/main" id="{F84F7DEA-CF7B-E44F-A19F-F588CF4B8570}"/>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20" name="Rectangle 78">
              <a:extLst>
                <a:ext uri="{FF2B5EF4-FFF2-40B4-BE49-F238E27FC236}">
                  <a16:creationId xmlns:a16="http://schemas.microsoft.com/office/drawing/2014/main" id="{A9B86C59-A826-9742-AC52-ADA39198DE99}"/>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21" name="Rectangle 79">
              <a:extLst>
                <a:ext uri="{FF2B5EF4-FFF2-40B4-BE49-F238E27FC236}">
                  <a16:creationId xmlns:a16="http://schemas.microsoft.com/office/drawing/2014/main" id="{2971326C-8F56-AA4B-B860-FA230E188D09}"/>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22" name="Rectangle 80">
              <a:extLst>
                <a:ext uri="{FF2B5EF4-FFF2-40B4-BE49-F238E27FC236}">
                  <a16:creationId xmlns:a16="http://schemas.microsoft.com/office/drawing/2014/main" id="{DBA4E118-C635-4B49-AB39-2245EA29C9F3}"/>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23" name="Rectangle 81">
              <a:extLst>
                <a:ext uri="{FF2B5EF4-FFF2-40B4-BE49-F238E27FC236}">
                  <a16:creationId xmlns:a16="http://schemas.microsoft.com/office/drawing/2014/main" id="{336AF830-ADD6-0A42-BCD9-7939D7E42104}"/>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24" name="Line 82">
              <a:extLst>
                <a:ext uri="{FF2B5EF4-FFF2-40B4-BE49-F238E27FC236}">
                  <a16:creationId xmlns:a16="http://schemas.microsoft.com/office/drawing/2014/main" id="{521A8914-014C-5148-8C78-1E4D4053C74F}"/>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25" name="Line 83">
              <a:extLst>
                <a:ext uri="{FF2B5EF4-FFF2-40B4-BE49-F238E27FC236}">
                  <a16:creationId xmlns:a16="http://schemas.microsoft.com/office/drawing/2014/main" id="{547604E6-CDC9-6847-84E7-618E28FB646B}"/>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26" name="Rectangle 84">
              <a:extLst>
                <a:ext uri="{FF2B5EF4-FFF2-40B4-BE49-F238E27FC236}">
                  <a16:creationId xmlns:a16="http://schemas.microsoft.com/office/drawing/2014/main" id="{C20F86F6-D669-5540-AE17-7C20AE05175A}"/>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0</a:t>
              </a:r>
            </a:p>
          </p:txBody>
        </p:sp>
        <p:sp>
          <p:nvSpPr>
            <p:cNvPr id="67627" name="Rectangle 85">
              <a:extLst>
                <a:ext uri="{FF2B5EF4-FFF2-40B4-BE49-F238E27FC236}">
                  <a16:creationId xmlns:a16="http://schemas.microsoft.com/office/drawing/2014/main" id="{4155940F-7589-F94E-80F8-99A0BEC0CD7C}"/>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28" name="Line 86">
              <a:extLst>
                <a:ext uri="{FF2B5EF4-FFF2-40B4-BE49-F238E27FC236}">
                  <a16:creationId xmlns:a16="http://schemas.microsoft.com/office/drawing/2014/main" id="{FCE75AD9-F452-5945-BC57-5BE0301FDE43}"/>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67609" name="Picture 87">
            <a:extLst>
              <a:ext uri="{FF2B5EF4-FFF2-40B4-BE49-F238E27FC236}">
                <a16:creationId xmlns:a16="http://schemas.microsoft.com/office/drawing/2014/main" id="{FA436322-BCFB-8945-9A06-6CB053A3206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4595813"/>
            <a:ext cx="82391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0" name="Picture 88">
            <a:extLst>
              <a:ext uri="{FF2B5EF4-FFF2-40B4-BE49-F238E27FC236}">
                <a16:creationId xmlns:a16="http://schemas.microsoft.com/office/drawing/2014/main" id="{18C329A1-657D-D148-87C8-8FDF48A88E2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1150" y="4087813"/>
            <a:ext cx="82391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1" name="Picture 89">
            <a:extLst>
              <a:ext uri="{FF2B5EF4-FFF2-40B4-BE49-F238E27FC236}">
                <a16:creationId xmlns:a16="http://schemas.microsoft.com/office/drawing/2014/main" id="{3E2B4203-8A95-EC45-8CE8-45623F20A05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4595813"/>
            <a:ext cx="823912"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12" name="Text Box 91">
            <a:extLst>
              <a:ext uri="{FF2B5EF4-FFF2-40B4-BE49-F238E27FC236}">
                <a16:creationId xmlns:a16="http://schemas.microsoft.com/office/drawing/2014/main" id="{AF0BC8B0-4F41-FC44-AB01-849628A2B73C}"/>
              </a:ext>
            </a:extLst>
          </p:cNvPr>
          <p:cNvSpPr txBox="1">
            <a:spLocks noChangeArrowheads="1"/>
          </p:cNvSpPr>
          <p:nvPr/>
        </p:nvSpPr>
        <p:spPr bwMode="auto">
          <a:xfrm>
            <a:off x="990600" y="1319213"/>
            <a:ext cx="15240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
        <p:nvSpPr>
          <p:cNvPr id="67613" name="Text Box 92">
            <a:extLst>
              <a:ext uri="{FF2B5EF4-FFF2-40B4-BE49-F238E27FC236}">
                <a16:creationId xmlns:a16="http://schemas.microsoft.com/office/drawing/2014/main" id="{A0A02244-E132-4344-B398-7BFE0F23B90E}"/>
              </a:ext>
            </a:extLst>
          </p:cNvPr>
          <p:cNvSpPr txBox="1">
            <a:spLocks noChangeArrowheads="1"/>
          </p:cNvSpPr>
          <p:nvPr/>
        </p:nvSpPr>
        <p:spPr bwMode="auto">
          <a:xfrm>
            <a:off x="3962400" y="1319213"/>
            <a:ext cx="14478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
        <p:nvSpPr>
          <p:cNvPr id="67614" name="Text Box 93">
            <a:extLst>
              <a:ext uri="{FF2B5EF4-FFF2-40B4-BE49-F238E27FC236}">
                <a16:creationId xmlns:a16="http://schemas.microsoft.com/office/drawing/2014/main" id="{658E6DDE-B27C-2649-8737-610ED946447C}"/>
              </a:ext>
            </a:extLst>
          </p:cNvPr>
          <p:cNvSpPr txBox="1">
            <a:spLocks noChangeArrowheads="1"/>
          </p:cNvSpPr>
          <p:nvPr/>
        </p:nvSpPr>
        <p:spPr bwMode="auto">
          <a:xfrm>
            <a:off x="6324600" y="990600"/>
            <a:ext cx="14478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
        <p:nvSpPr>
          <p:cNvPr id="3" name="TextBox 2">
            <a:extLst>
              <a:ext uri="{FF2B5EF4-FFF2-40B4-BE49-F238E27FC236}">
                <a16:creationId xmlns:a16="http://schemas.microsoft.com/office/drawing/2014/main" id="{51CF5756-5032-2F74-2056-4CEE2A0652A2}"/>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1000"/>
                                        <p:tgtEl>
                                          <p:spTgt spid="4"/>
                                        </p:tgtEl>
                                      </p:cBhvr>
                                    </p:animEffect>
                                  </p:childTnLst>
                                </p:cTn>
                              </p:par>
                            </p:childTnLst>
                          </p:cTn>
                        </p:par>
                        <p:par>
                          <p:cTn id="16" fill="hold" nodeType="afterGroup">
                            <p:stCondLst>
                              <p:cond delay="2000"/>
                            </p:stCondLst>
                            <p:childTnLst>
                              <p:par>
                                <p:cTn id="17" presetID="9"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Line 2">
            <a:extLst>
              <a:ext uri="{FF2B5EF4-FFF2-40B4-BE49-F238E27FC236}">
                <a16:creationId xmlns:a16="http://schemas.microsoft.com/office/drawing/2014/main" id="{929277E5-1994-C745-B034-9173A2F44B30}"/>
              </a:ext>
            </a:extLst>
          </p:cNvPr>
          <p:cNvSpPr>
            <a:spLocks noChangeShapeType="1"/>
          </p:cNvSpPr>
          <p:nvPr/>
        </p:nvSpPr>
        <p:spPr bwMode="auto">
          <a:xfrm>
            <a:off x="6899275" y="5689600"/>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5" name="Line 3">
            <a:extLst>
              <a:ext uri="{FF2B5EF4-FFF2-40B4-BE49-F238E27FC236}">
                <a16:creationId xmlns:a16="http://schemas.microsoft.com/office/drawing/2014/main" id="{03D996A3-9320-6043-994A-D3EEA9CA3A69}"/>
              </a:ext>
            </a:extLst>
          </p:cNvPr>
          <p:cNvSpPr>
            <a:spLocks noChangeShapeType="1"/>
          </p:cNvSpPr>
          <p:nvPr/>
        </p:nvSpPr>
        <p:spPr bwMode="auto">
          <a:xfrm>
            <a:off x="7499350" y="3825875"/>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6" name="Rectangle 86">
            <a:extLst>
              <a:ext uri="{FF2B5EF4-FFF2-40B4-BE49-F238E27FC236}">
                <a16:creationId xmlns:a16="http://schemas.microsoft.com/office/drawing/2014/main" id="{A9798D03-1487-E845-81AF-E055CF8368A8}"/>
              </a:ext>
            </a:extLst>
          </p:cNvPr>
          <p:cNvSpPr>
            <a:spLocks noGrp="1" noChangeArrowheads="1"/>
          </p:cNvSpPr>
          <p:nvPr>
            <p:ph type="title"/>
          </p:nvPr>
        </p:nvSpPr>
        <p:spPr/>
        <p:txBody>
          <a:bodyPr/>
          <a:lstStyle/>
          <a:p>
            <a:pPr eaLnBrk="1" hangingPunct="1"/>
            <a:r>
              <a:rPr lang="en-US" altLang="nb-NO"/>
              <a:t>Step 1: IP Routing (IGP) Convergence</a:t>
            </a:r>
          </a:p>
        </p:txBody>
      </p:sp>
      <p:sp>
        <p:nvSpPr>
          <p:cNvPr id="69637" name="Rectangle 5">
            <a:extLst>
              <a:ext uri="{FF2B5EF4-FFF2-40B4-BE49-F238E27FC236}">
                <a16:creationId xmlns:a16="http://schemas.microsoft.com/office/drawing/2014/main" id="{F54169F0-45AA-8E42-A5E1-2902AFDD489D}"/>
              </a:ext>
            </a:extLst>
          </p:cNvPr>
          <p:cNvSpPr>
            <a:spLocks noChangeArrowheads="1"/>
          </p:cNvSpPr>
          <p:nvPr/>
        </p:nvSpPr>
        <p:spPr bwMode="auto">
          <a:xfrm>
            <a:off x="8086725" y="3546475"/>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69638" name="Line 6">
            <a:extLst>
              <a:ext uri="{FF2B5EF4-FFF2-40B4-BE49-F238E27FC236}">
                <a16:creationId xmlns:a16="http://schemas.microsoft.com/office/drawing/2014/main" id="{1D51F9E0-6D3B-2840-99B3-5F2F89252177}"/>
              </a:ext>
            </a:extLst>
          </p:cNvPr>
          <p:cNvSpPr>
            <a:spLocks noChangeShapeType="1"/>
          </p:cNvSpPr>
          <p:nvPr/>
        </p:nvSpPr>
        <p:spPr bwMode="auto">
          <a:xfrm>
            <a:off x="4872038" y="4587875"/>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9" name="Line 7">
            <a:extLst>
              <a:ext uri="{FF2B5EF4-FFF2-40B4-BE49-F238E27FC236}">
                <a16:creationId xmlns:a16="http://schemas.microsoft.com/office/drawing/2014/main" id="{385711BF-6BE9-E948-A241-FC84D774C9C7}"/>
              </a:ext>
            </a:extLst>
          </p:cNvPr>
          <p:cNvSpPr>
            <a:spLocks noChangeShapeType="1"/>
          </p:cNvSpPr>
          <p:nvPr/>
        </p:nvSpPr>
        <p:spPr bwMode="auto">
          <a:xfrm flipV="1">
            <a:off x="4722813" y="3825875"/>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40" name="Line 8">
            <a:extLst>
              <a:ext uri="{FF2B5EF4-FFF2-40B4-BE49-F238E27FC236}">
                <a16:creationId xmlns:a16="http://schemas.microsoft.com/office/drawing/2014/main" id="{C1A676EC-BFF3-1149-8BA8-9B438158EAAD}"/>
              </a:ext>
            </a:extLst>
          </p:cNvPr>
          <p:cNvSpPr>
            <a:spLocks noChangeShapeType="1"/>
          </p:cNvSpPr>
          <p:nvPr/>
        </p:nvSpPr>
        <p:spPr bwMode="auto">
          <a:xfrm>
            <a:off x="2203450" y="4249738"/>
            <a:ext cx="24765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41" name="Rectangle 9">
            <a:extLst>
              <a:ext uri="{FF2B5EF4-FFF2-40B4-BE49-F238E27FC236}">
                <a16:creationId xmlns:a16="http://schemas.microsoft.com/office/drawing/2014/main" id="{08C1DC30-E2AB-DD42-A55F-7AA05F59BE20}"/>
              </a:ext>
            </a:extLst>
          </p:cNvPr>
          <p:cNvSpPr>
            <a:spLocks noChangeArrowheads="1"/>
          </p:cNvSpPr>
          <p:nvPr/>
        </p:nvSpPr>
        <p:spPr bwMode="auto">
          <a:xfrm>
            <a:off x="6692900" y="5964238"/>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9642" name="Rectangle 10">
            <a:extLst>
              <a:ext uri="{FF2B5EF4-FFF2-40B4-BE49-F238E27FC236}">
                <a16:creationId xmlns:a16="http://schemas.microsoft.com/office/drawing/2014/main" id="{964AB2DB-0C86-AD47-B2EA-C0A2218CF2C9}"/>
              </a:ext>
            </a:extLst>
          </p:cNvPr>
          <p:cNvSpPr>
            <a:spLocks noChangeArrowheads="1"/>
          </p:cNvSpPr>
          <p:nvPr/>
        </p:nvSpPr>
        <p:spPr bwMode="auto">
          <a:xfrm>
            <a:off x="4929188" y="479266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9643" name="Rectangle 11">
            <a:extLst>
              <a:ext uri="{FF2B5EF4-FFF2-40B4-BE49-F238E27FC236}">
                <a16:creationId xmlns:a16="http://schemas.microsoft.com/office/drawing/2014/main" id="{E30433E3-85F2-2C4F-92E9-628ECF239EAE}"/>
              </a:ext>
            </a:extLst>
          </p:cNvPr>
          <p:cNvSpPr>
            <a:spLocks noChangeArrowheads="1"/>
          </p:cNvSpPr>
          <p:nvPr/>
        </p:nvSpPr>
        <p:spPr bwMode="auto">
          <a:xfrm>
            <a:off x="5219700" y="38195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69644" name="Rectangle 12">
            <a:extLst>
              <a:ext uri="{FF2B5EF4-FFF2-40B4-BE49-F238E27FC236}">
                <a16:creationId xmlns:a16="http://schemas.microsoft.com/office/drawing/2014/main" id="{E863BC73-800D-DE4B-AA27-B3C6B5D2A1CA}"/>
              </a:ext>
            </a:extLst>
          </p:cNvPr>
          <p:cNvSpPr>
            <a:spLocks noChangeArrowheads="1"/>
          </p:cNvSpPr>
          <p:nvPr/>
        </p:nvSpPr>
        <p:spPr bwMode="auto">
          <a:xfrm>
            <a:off x="2566988" y="39497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9645" name="Rectangle 13">
            <a:extLst>
              <a:ext uri="{FF2B5EF4-FFF2-40B4-BE49-F238E27FC236}">
                <a16:creationId xmlns:a16="http://schemas.microsoft.com/office/drawing/2014/main" id="{C3E5874D-66B2-0245-88EF-6757CE6AEE2A}"/>
              </a:ext>
            </a:extLst>
          </p:cNvPr>
          <p:cNvSpPr>
            <a:spLocks noChangeArrowheads="1"/>
          </p:cNvSpPr>
          <p:nvPr/>
        </p:nvSpPr>
        <p:spPr bwMode="auto">
          <a:xfrm>
            <a:off x="53340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69646" name="Rectangle 14">
            <a:extLst>
              <a:ext uri="{FF2B5EF4-FFF2-40B4-BE49-F238E27FC236}">
                <a16:creationId xmlns:a16="http://schemas.microsoft.com/office/drawing/2014/main" id="{EC69F622-14FA-9A4B-8F8C-1BFD16599DB9}"/>
              </a:ext>
            </a:extLst>
          </p:cNvPr>
          <p:cNvSpPr>
            <a:spLocks noChangeArrowheads="1"/>
          </p:cNvSpPr>
          <p:nvPr/>
        </p:nvSpPr>
        <p:spPr bwMode="auto">
          <a:xfrm>
            <a:off x="533400"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7" name="Rectangle 15">
            <a:extLst>
              <a:ext uri="{FF2B5EF4-FFF2-40B4-BE49-F238E27FC236}">
                <a16:creationId xmlns:a16="http://schemas.microsoft.com/office/drawing/2014/main" id="{0BA6519F-9729-2D40-AFBD-04E6888ADFED}"/>
              </a:ext>
            </a:extLst>
          </p:cNvPr>
          <p:cNvSpPr>
            <a:spLocks noChangeArrowheads="1"/>
          </p:cNvSpPr>
          <p:nvPr/>
        </p:nvSpPr>
        <p:spPr bwMode="auto">
          <a:xfrm>
            <a:off x="533400"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8" name="Rectangle 16">
            <a:extLst>
              <a:ext uri="{FF2B5EF4-FFF2-40B4-BE49-F238E27FC236}">
                <a16:creationId xmlns:a16="http://schemas.microsoft.com/office/drawing/2014/main" id="{29369AD7-1734-104E-A060-AF6027FBA091}"/>
              </a:ext>
            </a:extLst>
          </p:cNvPr>
          <p:cNvSpPr>
            <a:spLocks noChangeArrowheads="1"/>
          </p:cNvSpPr>
          <p:nvPr/>
        </p:nvSpPr>
        <p:spPr bwMode="auto">
          <a:xfrm>
            <a:off x="533400"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9" name="Rectangle 17">
            <a:extLst>
              <a:ext uri="{FF2B5EF4-FFF2-40B4-BE49-F238E27FC236}">
                <a16:creationId xmlns:a16="http://schemas.microsoft.com/office/drawing/2014/main" id="{FE4F9D2B-72B3-C744-989C-6FA5AF63F0DA}"/>
              </a:ext>
            </a:extLst>
          </p:cNvPr>
          <p:cNvSpPr>
            <a:spLocks noChangeArrowheads="1"/>
          </p:cNvSpPr>
          <p:nvPr/>
        </p:nvSpPr>
        <p:spPr bwMode="auto">
          <a:xfrm>
            <a:off x="1055688" y="1639888"/>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69650" name="Rectangle 18">
            <a:extLst>
              <a:ext uri="{FF2B5EF4-FFF2-40B4-BE49-F238E27FC236}">
                <a16:creationId xmlns:a16="http://schemas.microsoft.com/office/drawing/2014/main" id="{03372DD6-C411-414D-B56F-5FE6257C6E74}"/>
              </a:ext>
            </a:extLst>
          </p:cNvPr>
          <p:cNvSpPr>
            <a:spLocks noChangeArrowheads="1"/>
          </p:cNvSpPr>
          <p:nvPr/>
        </p:nvSpPr>
        <p:spPr bwMode="auto">
          <a:xfrm>
            <a:off x="1055688" y="2824163"/>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51" name="Rectangle 19">
            <a:extLst>
              <a:ext uri="{FF2B5EF4-FFF2-40B4-BE49-F238E27FC236}">
                <a16:creationId xmlns:a16="http://schemas.microsoft.com/office/drawing/2014/main" id="{AF07D81D-AA9C-6241-94A1-7DCCDA85EE7C}"/>
              </a:ext>
            </a:extLst>
          </p:cNvPr>
          <p:cNvSpPr>
            <a:spLocks noChangeArrowheads="1"/>
          </p:cNvSpPr>
          <p:nvPr/>
        </p:nvSpPr>
        <p:spPr bwMode="auto">
          <a:xfrm>
            <a:off x="203200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grpSp>
        <p:nvGrpSpPr>
          <p:cNvPr id="2" name="Group 20">
            <a:extLst>
              <a:ext uri="{FF2B5EF4-FFF2-40B4-BE49-F238E27FC236}">
                <a16:creationId xmlns:a16="http://schemas.microsoft.com/office/drawing/2014/main" id="{05A4ED54-700C-2D4A-A529-E128D6DCB796}"/>
              </a:ext>
            </a:extLst>
          </p:cNvPr>
          <p:cNvGrpSpPr>
            <a:grpSpLocks/>
          </p:cNvGrpSpPr>
          <p:nvPr/>
        </p:nvGrpSpPr>
        <p:grpSpPr bwMode="auto">
          <a:xfrm>
            <a:off x="1055688" y="2147888"/>
            <a:ext cx="1497012" cy="309562"/>
            <a:chOff x="665" y="1232"/>
            <a:chExt cx="943" cy="195"/>
          </a:xfrm>
        </p:grpSpPr>
        <p:sp>
          <p:nvSpPr>
            <p:cNvPr id="69719" name="Rectangle 21">
              <a:extLst>
                <a:ext uri="{FF2B5EF4-FFF2-40B4-BE49-F238E27FC236}">
                  <a16:creationId xmlns:a16="http://schemas.microsoft.com/office/drawing/2014/main" id="{9A599732-4ECF-7048-8A8A-8A36769F6F5A}"/>
                </a:ext>
              </a:extLst>
            </p:cNvPr>
            <p:cNvSpPr>
              <a:spLocks noChangeArrowheads="1"/>
            </p:cNvSpPr>
            <p:nvPr/>
          </p:nvSpPr>
          <p:spPr bwMode="auto">
            <a:xfrm>
              <a:off x="665" y="1232"/>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69720" name="Rectangle 22">
              <a:extLst>
                <a:ext uri="{FF2B5EF4-FFF2-40B4-BE49-F238E27FC236}">
                  <a16:creationId xmlns:a16="http://schemas.microsoft.com/office/drawing/2014/main" id="{38716717-437C-FA45-96B2-A1F4B74176D1}"/>
                </a:ext>
              </a:extLst>
            </p:cNvPr>
            <p:cNvSpPr>
              <a:spLocks noChangeArrowheads="1"/>
            </p:cNvSpPr>
            <p:nvPr/>
          </p:nvSpPr>
          <p:spPr bwMode="auto">
            <a:xfrm>
              <a:off x="1280" y="1232"/>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grpSp>
      <p:grpSp>
        <p:nvGrpSpPr>
          <p:cNvPr id="3" name="Group 23">
            <a:extLst>
              <a:ext uri="{FF2B5EF4-FFF2-40B4-BE49-F238E27FC236}">
                <a16:creationId xmlns:a16="http://schemas.microsoft.com/office/drawing/2014/main" id="{DB037358-BCFD-664D-B372-B08E4B371C75}"/>
              </a:ext>
            </a:extLst>
          </p:cNvPr>
          <p:cNvGrpSpPr>
            <a:grpSpLocks/>
          </p:cNvGrpSpPr>
          <p:nvPr/>
        </p:nvGrpSpPr>
        <p:grpSpPr bwMode="auto">
          <a:xfrm>
            <a:off x="1055688" y="2486025"/>
            <a:ext cx="1497012" cy="309563"/>
            <a:chOff x="665" y="1445"/>
            <a:chExt cx="943" cy="195"/>
          </a:xfrm>
        </p:grpSpPr>
        <p:sp>
          <p:nvSpPr>
            <p:cNvPr id="69717" name="Rectangle 24">
              <a:extLst>
                <a:ext uri="{FF2B5EF4-FFF2-40B4-BE49-F238E27FC236}">
                  <a16:creationId xmlns:a16="http://schemas.microsoft.com/office/drawing/2014/main" id="{EC46703E-C072-DB43-A424-F9B6AAF07B94}"/>
                </a:ext>
              </a:extLst>
            </p:cNvPr>
            <p:cNvSpPr>
              <a:spLocks noChangeArrowheads="1"/>
            </p:cNvSpPr>
            <p:nvPr/>
          </p:nvSpPr>
          <p:spPr bwMode="auto">
            <a:xfrm>
              <a:off x="665" y="1445"/>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69718" name="Rectangle 25">
              <a:extLst>
                <a:ext uri="{FF2B5EF4-FFF2-40B4-BE49-F238E27FC236}">
                  <a16:creationId xmlns:a16="http://schemas.microsoft.com/office/drawing/2014/main" id="{2B63603F-D9F5-DA41-9D29-25B040CF6DB3}"/>
                </a:ext>
              </a:extLst>
            </p:cNvPr>
            <p:cNvSpPr>
              <a:spLocks noChangeArrowheads="1"/>
            </p:cNvSpPr>
            <p:nvPr/>
          </p:nvSpPr>
          <p:spPr bwMode="auto">
            <a:xfrm>
              <a:off x="1280" y="1445"/>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grpSp>
      <p:sp>
        <p:nvSpPr>
          <p:cNvPr id="69654" name="Rectangle 26">
            <a:extLst>
              <a:ext uri="{FF2B5EF4-FFF2-40B4-BE49-F238E27FC236}">
                <a16:creationId xmlns:a16="http://schemas.microsoft.com/office/drawing/2014/main" id="{32468321-FF51-E64C-B504-00F4512E1FC0}"/>
              </a:ext>
            </a:extLst>
          </p:cNvPr>
          <p:cNvSpPr>
            <a:spLocks noChangeArrowheads="1"/>
          </p:cNvSpPr>
          <p:nvPr/>
        </p:nvSpPr>
        <p:spPr bwMode="auto">
          <a:xfrm>
            <a:off x="2032000"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55" name="Rectangle 27">
            <a:extLst>
              <a:ext uri="{FF2B5EF4-FFF2-40B4-BE49-F238E27FC236}">
                <a16:creationId xmlns:a16="http://schemas.microsoft.com/office/drawing/2014/main" id="{7879963F-91F8-5746-9352-77CB270C84FC}"/>
              </a:ext>
            </a:extLst>
          </p:cNvPr>
          <p:cNvSpPr>
            <a:spLocks noChangeArrowheads="1"/>
          </p:cNvSpPr>
          <p:nvPr/>
        </p:nvSpPr>
        <p:spPr bwMode="auto">
          <a:xfrm>
            <a:off x="25574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69656" name="Rectangle 28">
            <a:extLst>
              <a:ext uri="{FF2B5EF4-FFF2-40B4-BE49-F238E27FC236}">
                <a16:creationId xmlns:a16="http://schemas.microsoft.com/office/drawing/2014/main" id="{74E4936F-1E18-104A-A163-9332456D21AD}"/>
              </a:ext>
            </a:extLst>
          </p:cNvPr>
          <p:cNvSpPr>
            <a:spLocks noChangeArrowheads="1"/>
          </p:cNvSpPr>
          <p:nvPr/>
        </p:nvSpPr>
        <p:spPr bwMode="auto">
          <a:xfrm>
            <a:off x="255746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7" name="Rectangle 29">
            <a:extLst>
              <a:ext uri="{FF2B5EF4-FFF2-40B4-BE49-F238E27FC236}">
                <a16:creationId xmlns:a16="http://schemas.microsoft.com/office/drawing/2014/main" id="{D731FC44-0D38-6E4A-A747-4446EC90090D}"/>
              </a:ext>
            </a:extLst>
          </p:cNvPr>
          <p:cNvSpPr>
            <a:spLocks noChangeArrowheads="1"/>
          </p:cNvSpPr>
          <p:nvPr/>
        </p:nvSpPr>
        <p:spPr bwMode="auto">
          <a:xfrm>
            <a:off x="25574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8" name="Rectangle 30">
            <a:extLst>
              <a:ext uri="{FF2B5EF4-FFF2-40B4-BE49-F238E27FC236}">
                <a16:creationId xmlns:a16="http://schemas.microsoft.com/office/drawing/2014/main" id="{2E1A5BAB-CB16-4940-ABC4-B902A3D404B8}"/>
              </a:ext>
            </a:extLst>
          </p:cNvPr>
          <p:cNvSpPr>
            <a:spLocks noChangeArrowheads="1"/>
          </p:cNvSpPr>
          <p:nvPr/>
        </p:nvSpPr>
        <p:spPr bwMode="auto">
          <a:xfrm>
            <a:off x="255746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9" name="Rectangle 31">
            <a:extLst>
              <a:ext uri="{FF2B5EF4-FFF2-40B4-BE49-F238E27FC236}">
                <a16:creationId xmlns:a16="http://schemas.microsoft.com/office/drawing/2014/main" id="{E58F5E5E-B4D6-D34B-B5CD-7B1DF607F2B1}"/>
              </a:ext>
            </a:extLst>
          </p:cNvPr>
          <p:cNvSpPr>
            <a:spLocks noChangeArrowheads="1"/>
          </p:cNvSpPr>
          <p:nvPr/>
        </p:nvSpPr>
        <p:spPr bwMode="auto">
          <a:xfrm>
            <a:off x="3462338"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69660" name="Rectangle 32">
            <a:extLst>
              <a:ext uri="{FF2B5EF4-FFF2-40B4-BE49-F238E27FC236}">
                <a16:creationId xmlns:a16="http://schemas.microsoft.com/office/drawing/2014/main" id="{3FA850BF-18D8-2244-ADFD-89794AF44F0F}"/>
              </a:ext>
            </a:extLst>
          </p:cNvPr>
          <p:cNvSpPr>
            <a:spLocks noChangeArrowheads="1"/>
          </p:cNvSpPr>
          <p:nvPr/>
        </p:nvSpPr>
        <p:spPr bwMode="auto">
          <a:xfrm>
            <a:off x="3462338"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1" name="Rectangle 33">
            <a:extLst>
              <a:ext uri="{FF2B5EF4-FFF2-40B4-BE49-F238E27FC236}">
                <a16:creationId xmlns:a16="http://schemas.microsoft.com/office/drawing/2014/main" id="{DF89D0FC-A59C-6E44-9B14-73DE6CF9CCE0}"/>
              </a:ext>
            </a:extLst>
          </p:cNvPr>
          <p:cNvSpPr>
            <a:spLocks noChangeArrowheads="1"/>
          </p:cNvSpPr>
          <p:nvPr/>
        </p:nvSpPr>
        <p:spPr bwMode="auto">
          <a:xfrm>
            <a:off x="3462338"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2" name="Rectangle 34">
            <a:extLst>
              <a:ext uri="{FF2B5EF4-FFF2-40B4-BE49-F238E27FC236}">
                <a16:creationId xmlns:a16="http://schemas.microsoft.com/office/drawing/2014/main" id="{C050B0C5-63B2-2E47-A7D3-605E2DEBA340}"/>
              </a:ext>
            </a:extLst>
          </p:cNvPr>
          <p:cNvSpPr>
            <a:spLocks noChangeArrowheads="1"/>
          </p:cNvSpPr>
          <p:nvPr/>
        </p:nvSpPr>
        <p:spPr bwMode="auto">
          <a:xfrm>
            <a:off x="3462338"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3" name="Rectangle 35">
            <a:extLst>
              <a:ext uri="{FF2B5EF4-FFF2-40B4-BE49-F238E27FC236}">
                <a16:creationId xmlns:a16="http://schemas.microsoft.com/office/drawing/2014/main" id="{CD0565C2-3AD2-4A4D-BBE1-9D635B5E9560}"/>
              </a:ext>
            </a:extLst>
          </p:cNvPr>
          <p:cNvSpPr>
            <a:spLocks noChangeArrowheads="1"/>
          </p:cNvSpPr>
          <p:nvPr/>
        </p:nvSpPr>
        <p:spPr bwMode="auto">
          <a:xfrm>
            <a:off x="3984625" y="16398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69664" name="Rectangle 36">
            <a:extLst>
              <a:ext uri="{FF2B5EF4-FFF2-40B4-BE49-F238E27FC236}">
                <a16:creationId xmlns:a16="http://schemas.microsoft.com/office/drawing/2014/main" id="{0739671B-273C-5D4D-9578-4266CA56176F}"/>
              </a:ext>
            </a:extLst>
          </p:cNvPr>
          <p:cNvSpPr>
            <a:spLocks noChangeArrowheads="1"/>
          </p:cNvSpPr>
          <p:nvPr/>
        </p:nvSpPr>
        <p:spPr bwMode="auto">
          <a:xfrm>
            <a:off x="3984625" y="28241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9665" name="Rectangle 37">
            <a:extLst>
              <a:ext uri="{FF2B5EF4-FFF2-40B4-BE49-F238E27FC236}">
                <a16:creationId xmlns:a16="http://schemas.microsoft.com/office/drawing/2014/main" id="{B4DA4E87-FA40-4C44-BF05-081DDFF409BA}"/>
              </a:ext>
            </a:extLst>
          </p:cNvPr>
          <p:cNvSpPr>
            <a:spLocks noChangeArrowheads="1"/>
          </p:cNvSpPr>
          <p:nvPr/>
        </p:nvSpPr>
        <p:spPr bwMode="auto">
          <a:xfrm>
            <a:off x="495935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grpSp>
        <p:nvGrpSpPr>
          <p:cNvPr id="4" name="Group 38">
            <a:extLst>
              <a:ext uri="{FF2B5EF4-FFF2-40B4-BE49-F238E27FC236}">
                <a16:creationId xmlns:a16="http://schemas.microsoft.com/office/drawing/2014/main" id="{95CC7685-27F6-2B42-9391-E830AF2B3400}"/>
              </a:ext>
            </a:extLst>
          </p:cNvPr>
          <p:cNvGrpSpPr>
            <a:grpSpLocks/>
          </p:cNvGrpSpPr>
          <p:nvPr/>
        </p:nvGrpSpPr>
        <p:grpSpPr bwMode="auto">
          <a:xfrm>
            <a:off x="3984625" y="2147888"/>
            <a:ext cx="1495425" cy="309562"/>
            <a:chOff x="2510" y="1232"/>
            <a:chExt cx="942" cy="195"/>
          </a:xfrm>
        </p:grpSpPr>
        <p:sp>
          <p:nvSpPr>
            <p:cNvPr id="69715" name="Rectangle 39">
              <a:extLst>
                <a:ext uri="{FF2B5EF4-FFF2-40B4-BE49-F238E27FC236}">
                  <a16:creationId xmlns:a16="http://schemas.microsoft.com/office/drawing/2014/main" id="{CE334FD8-0677-F943-84EF-C744F2387E52}"/>
                </a:ext>
              </a:extLst>
            </p:cNvPr>
            <p:cNvSpPr>
              <a:spLocks noChangeArrowheads="1"/>
            </p:cNvSpPr>
            <p:nvPr/>
          </p:nvSpPr>
          <p:spPr bwMode="auto">
            <a:xfrm>
              <a:off x="2510" y="1232"/>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69716" name="Rectangle 40">
              <a:extLst>
                <a:ext uri="{FF2B5EF4-FFF2-40B4-BE49-F238E27FC236}">
                  <a16:creationId xmlns:a16="http://schemas.microsoft.com/office/drawing/2014/main" id="{1A900469-7F21-F445-A397-97999F5CC1CC}"/>
                </a:ext>
              </a:extLst>
            </p:cNvPr>
            <p:cNvSpPr>
              <a:spLocks noChangeArrowheads="1"/>
            </p:cNvSpPr>
            <p:nvPr/>
          </p:nvSpPr>
          <p:spPr bwMode="auto">
            <a:xfrm>
              <a:off x="3124" y="1232"/>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grpSp>
      <p:grpSp>
        <p:nvGrpSpPr>
          <p:cNvPr id="5" name="Group 41">
            <a:extLst>
              <a:ext uri="{FF2B5EF4-FFF2-40B4-BE49-F238E27FC236}">
                <a16:creationId xmlns:a16="http://schemas.microsoft.com/office/drawing/2014/main" id="{C93E5B2F-2CCC-6C42-85CA-88CDE3145A87}"/>
              </a:ext>
            </a:extLst>
          </p:cNvPr>
          <p:cNvGrpSpPr>
            <a:grpSpLocks/>
          </p:cNvGrpSpPr>
          <p:nvPr/>
        </p:nvGrpSpPr>
        <p:grpSpPr bwMode="auto">
          <a:xfrm>
            <a:off x="3984625" y="2486025"/>
            <a:ext cx="1495425" cy="309563"/>
            <a:chOff x="2510" y="1445"/>
            <a:chExt cx="942" cy="195"/>
          </a:xfrm>
        </p:grpSpPr>
        <p:sp>
          <p:nvSpPr>
            <p:cNvPr id="69713" name="Rectangle 42">
              <a:extLst>
                <a:ext uri="{FF2B5EF4-FFF2-40B4-BE49-F238E27FC236}">
                  <a16:creationId xmlns:a16="http://schemas.microsoft.com/office/drawing/2014/main" id="{7BA735B8-8A46-DE45-AF9D-E2C87B3B3FD7}"/>
                </a:ext>
              </a:extLst>
            </p:cNvPr>
            <p:cNvSpPr>
              <a:spLocks noChangeArrowheads="1"/>
            </p:cNvSpPr>
            <p:nvPr/>
          </p:nvSpPr>
          <p:spPr bwMode="auto">
            <a:xfrm>
              <a:off x="2510" y="1445"/>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69714" name="Rectangle 43">
              <a:extLst>
                <a:ext uri="{FF2B5EF4-FFF2-40B4-BE49-F238E27FC236}">
                  <a16:creationId xmlns:a16="http://schemas.microsoft.com/office/drawing/2014/main" id="{A68A9946-8A8B-9043-B406-1375B8B43FA7}"/>
                </a:ext>
              </a:extLst>
            </p:cNvPr>
            <p:cNvSpPr>
              <a:spLocks noChangeArrowheads="1"/>
            </p:cNvSpPr>
            <p:nvPr/>
          </p:nvSpPr>
          <p:spPr bwMode="auto">
            <a:xfrm>
              <a:off x="3124" y="1445"/>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grpSp>
      <p:sp>
        <p:nvSpPr>
          <p:cNvPr id="69668" name="Rectangle 44">
            <a:extLst>
              <a:ext uri="{FF2B5EF4-FFF2-40B4-BE49-F238E27FC236}">
                <a16:creationId xmlns:a16="http://schemas.microsoft.com/office/drawing/2014/main" id="{E47DC05F-A3F5-E54D-A56C-50D64BDD6E6B}"/>
              </a:ext>
            </a:extLst>
          </p:cNvPr>
          <p:cNvSpPr>
            <a:spLocks noChangeArrowheads="1"/>
          </p:cNvSpPr>
          <p:nvPr/>
        </p:nvSpPr>
        <p:spPr bwMode="auto">
          <a:xfrm>
            <a:off x="4959350"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9669" name="Rectangle 45">
            <a:extLst>
              <a:ext uri="{FF2B5EF4-FFF2-40B4-BE49-F238E27FC236}">
                <a16:creationId xmlns:a16="http://schemas.microsoft.com/office/drawing/2014/main" id="{ED44037B-92E8-874D-94C2-C39A4CA9A64C}"/>
              </a:ext>
            </a:extLst>
          </p:cNvPr>
          <p:cNvSpPr>
            <a:spLocks noChangeArrowheads="1"/>
          </p:cNvSpPr>
          <p:nvPr/>
        </p:nvSpPr>
        <p:spPr bwMode="auto">
          <a:xfrm>
            <a:off x="548481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69670" name="Rectangle 46">
            <a:extLst>
              <a:ext uri="{FF2B5EF4-FFF2-40B4-BE49-F238E27FC236}">
                <a16:creationId xmlns:a16="http://schemas.microsoft.com/office/drawing/2014/main" id="{FD2042AD-5ACA-1645-B387-54E929316929}"/>
              </a:ext>
            </a:extLst>
          </p:cNvPr>
          <p:cNvSpPr>
            <a:spLocks noChangeArrowheads="1"/>
          </p:cNvSpPr>
          <p:nvPr/>
        </p:nvSpPr>
        <p:spPr bwMode="auto">
          <a:xfrm>
            <a:off x="548481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1" name="Rectangle 47">
            <a:extLst>
              <a:ext uri="{FF2B5EF4-FFF2-40B4-BE49-F238E27FC236}">
                <a16:creationId xmlns:a16="http://schemas.microsoft.com/office/drawing/2014/main" id="{7924D107-DB14-1448-B8DE-EDCC744BA42A}"/>
              </a:ext>
            </a:extLst>
          </p:cNvPr>
          <p:cNvSpPr>
            <a:spLocks noChangeArrowheads="1"/>
          </p:cNvSpPr>
          <p:nvPr/>
        </p:nvSpPr>
        <p:spPr bwMode="auto">
          <a:xfrm>
            <a:off x="548481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2" name="Rectangle 48">
            <a:extLst>
              <a:ext uri="{FF2B5EF4-FFF2-40B4-BE49-F238E27FC236}">
                <a16:creationId xmlns:a16="http://schemas.microsoft.com/office/drawing/2014/main" id="{27F0B4B0-8F23-7546-BD5B-3B83F24C9804}"/>
              </a:ext>
            </a:extLst>
          </p:cNvPr>
          <p:cNvSpPr>
            <a:spLocks noChangeArrowheads="1"/>
          </p:cNvSpPr>
          <p:nvPr/>
        </p:nvSpPr>
        <p:spPr bwMode="auto">
          <a:xfrm>
            <a:off x="548481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3" name="Rectangle 49">
            <a:extLst>
              <a:ext uri="{FF2B5EF4-FFF2-40B4-BE49-F238E27FC236}">
                <a16:creationId xmlns:a16="http://schemas.microsoft.com/office/drawing/2014/main" id="{8844F3B2-BE8B-7642-9DBA-D922E7567E92}"/>
              </a:ext>
            </a:extLst>
          </p:cNvPr>
          <p:cNvSpPr>
            <a:spLocks noChangeArrowheads="1"/>
          </p:cNvSpPr>
          <p:nvPr/>
        </p:nvSpPr>
        <p:spPr bwMode="auto">
          <a:xfrm>
            <a:off x="61642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69674" name="Rectangle 50">
            <a:extLst>
              <a:ext uri="{FF2B5EF4-FFF2-40B4-BE49-F238E27FC236}">
                <a16:creationId xmlns:a16="http://schemas.microsoft.com/office/drawing/2014/main" id="{D95968D3-59A8-D446-A002-3E4989AA5641}"/>
              </a:ext>
            </a:extLst>
          </p:cNvPr>
          <p:cNvSpPr>
            <a:spLocks noChangeArrowheads="1"/>
          </p:cNvSpPr>
          <p:nvPr/>
        </p:nvSpPr>
        <p:spPr bwMode="auto">
          <a:xfrm>
            <a:off x="616426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5" name="Rectangle 51">
            <a:extLst>
              <a:ext uri="{FF2B5EF4-FFF2-40B4-BE49-F238E27FC236}">
                <a16:creationId xmlns:a16="http://schemas.microsoft.com/office/drawing/2014/main" id="{1E2E8737-BC17-0541-86F4-D515646A4FD4}"/>
              </a:ext>
            </a:extLst>
          </p:cNvPr>
          <p:cNvSpPr>
            <a:spLocks noChangeArrowheads="1"/>
          </p:cNvSpPr>
          <p:nvPr/>
        </p:nvSpPr>
        <p:spPr bwMode="auto">
          <a:xfrm>
            <a:off x="61642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6" name="Rectangle 52">
            <a:extLst>
              <a:ext uri="{FF2B5EF4-FFF2-40B4-BE49-F238E27FC236}">
                <a16:creationId xmlns:a16="http://schemas.microsoft.com/office/drawing/2014/main" id="{ADE9D919-4F24-9B46-A505-5F76D0364F63}"/>
              </a:ext>
            </a:extLst>
          </p:cNvPr>
          <p:cNvSpPr>
            <a:spLocks noChangeArrowheads="1"/>
          </p:cNvSpPr>
          <p:nvPr/>
        </p:nvSpPr>
        <p:spPr bwMode="auto">
          <a:xfrm>
            <a:off x="616426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7" name="Rectangle 53">
            <a:extLst>
              <a:ext uri="{FF2B5EF4-FFF2-40B4-BE49-F238E27FC236}">
                <a16:creationId xmlns:a16="http://schemas.microsoft.com/office/drawing/2014/main" id="{263BA869-293C-EE4E-8332-DD24B7FA94FA}"/>
              </a:ext>
            </a:extLst>
          </p:cNvPr>
          <p:cNvSpPr>
            <a:spLocks noChangeArrowheads="1"/>
          </p:cNvSpPr>
          <p:nvPr/>
        </p:nvSpPr>
        <p:spPr bwMode="auto">
          <a:xfrm>
            <a:off x="6686550" y="16398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69678" name="Rectangle 54">
            <a:extLst>
              <a:ext uri="{FF2B5EF4-FFF2-40B4-BE49-F238E27FC236}">
                <a16:creationId xmlns:a16="http://schemas.microsoft.com/office/drawing/2014/main" id="{B7435774-57EF-3D4F-89B4-A57D14B5A5E9}"/>
              </a:ext>
            </a:extLst>
          </p:cNvPr>
          <p:cNvSpPr>
            <a:spLocks noChangeArrowheads="1"/>
          </p:cNvSpPr>
          <p:nvPr/>
        </p:nvSpPr>
        <p:spPr bwMode="auto">
          <a:xfrm>
            <a:off x="6686550" y="21478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69679" name="Rectangle 55">
            <a:extLst>
              <a:ext uri="{FF2B5EF4-FFF2-40B4-BE49-F238E27FC236}">
                <a16:creationId xmlns:a16="http://schemas.microsoft.com/office/drawing/2014/main" id="{FA4DAA0F-7590-7B43-831E-FC865057A1EF}"/>
              </a:ext>
            </a:extLst>
          </p:cNvPr>
          <p:cNvSpPr>
            <a:spLocks noChangeArrowheads="1"/>
          </p:cNvSpPr>
          <p:nvPr/>
        </p:nvSpPr>
        <p:spPr bwMode="auto">
          <a:xfrm>
            <a:off x="6686550" y="2486025"/>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0" name="Rectangle 56">
            <a:extLst>
              <a:ext uri="{FF2B5EF4-FFF2-40B4-BE49-F238E27FC236}">
                <a16:creationId xmlns:a16="http://schemas.microsoft.com/office/drawing/2014/main" id="{EA3931BE-C607-3E42-9630-3744F2A3F6F6}"/>
              </a:ext>
            </a:extLst>
          </p:cNvPr>
          <p:cNvSpPr>
            <a:spLocks noChangeArrowheads="1"/>
          </p:cNvSpPr>
          <p:nvPr/>
        </p:nvSpPr>
        <p:spPr bwMode="auto">
          <a:xfrm>
            <a:off x="6686550" y="28241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81" name="Rectangle 57">
            <a:extLst>
              <a:ext uri="{FF2B5EF4-FFF2-40B4-BE49-F238E27FC236}">
                <a16:creationId xmlns:a16="http://schemas.microsoft.com/office/drawing/2014/main" id="{9094E2BA-BFAE-B942-B3C2-E70294711D9A}"/>
              </a:ext>
            </a:extLst>
          </p:cNvPr>
          <p:cNvSpPr>
            <a:spLocks noChangeArrowheads="1"/>
          </p:cNvSpPr>
          <p:nvPr/>
        </p:nvSpPr>
        <p:spPr bwMode="auto">
          <a:xfrm>
            <a:off x="76628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69682" name="Rectangle 58">
            <a:extLst>
              <a:ext uri="{FF2B5EF4-FFF2-40B4-BE49-F238E27FC236}">
                <a16:creationId xmlns:a16="http://schemas.microsoft.com/office/drawing/2014/main" id="{1DDA8043-442D-4F4B-B03A-785D64CCC336}"/>
              </a:ext>
            </a:extLst>
          </p:cNvPr>
          <p:cNvSpPr>
            <a:spLocks noChangeArrowheads="1"/>
          </p:cNvSpPr>
          <p:nvPr/>
        </p:nvSpPr>
        <p:spPr bwMode="auto">
          <a:xfrm>
            <a:off x="7662863" y="21478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69683" name="Rectangle 59">
            <a:extLst>
              <a:ext uri="{FF2B5EF4-FFF2-40B4-BE49-F238E27FC236}">
                <a16:creationId xmlns:a16="http://schemas.microsoft.com/office/drawing/2014/main" id="{89C3E75A-5971-F247-BE82-C26800A84FA9}"/>
              </a:ext>
            </a:extLst>
          </p:cNvPr>
          <p:cNvSpPr>
            <a:spLocks noChangeArrowheads="1"/>
          </p:cNvSpPr>
          <p:nvPr/>
        </p:nvSpPr>
        <p:spPr bwMode="auto">
          <a:xfrm>
            <a:off x="76628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4" name="Rectangle 60">
            <a:extLst>
              <a:ext uri="{FF2B5EF4-FFF2-40B4-BE49-F238E27FC236}">
                <a16:creationId xmlns:a16="http://schemas.microsoft.com/office/drawing/2014/main" id="{017F43F5-09BF-8041-B1A0-CDCCE5DCBFDC}"/>
              </a:ext>
            </a:extLst>
          </p:cNvPr>
          <p:cNvSpPr>
            <a:spLocks noChangeArrowheads="1"/>
          </p:cNvSpPr>
          <p:nvPr/>
        </p:nvSpPr>
        <p:spPr bwMode="auto">
          <a:xfrm>
            <a:off x="7662863"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85" name="Rectangle 61">
            <a:extLst>
              <a:ext uri="{FF2B5EF4-FFF2-40B4-BE49-F238E27FC236}">
                <a16:creationId xmlns:a16="http://schemas.microsoft.com/office/drawing/2014/main" id="{B0FDC783-32F2-9E45-92BD-B2B54ABF53B1}"/>
              </a:ext>
            </a:extLst>
          </p:cNvPr>
          <p:cNvSpPr>
            <a:spLocks noChangeArrowheads="1"/>
          </p:cNvSpPr>
          <p:nvPr/>
        </p:nvSpPr>
        <p:spPr bwMode="auto">
          <a:xfrm>
            <a:off x="8188325"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69686" name="Rectangle 62">
            <a:extLst>
              <a:ext uri="{FF2B5EF4-FFF2-40B4-BE49-F238E27FC236}">
                <a16:creationId xmlns:a16="http://schemas.microsoft.com/office/drawing/2014/main" id="{054ED75B-02DD-8147-B77D-F48D79B21AE4}"/>
              </a:ext>
            </a:extLst>
          </p:cNvPr>
          <p:cNvSpPr>
            <a:spLocks noChangeArrowheads="1"/>
          </p:cNvSpPr>
          <p:nvPr/>
        </p:nvSpPr>
        <p:spPr bwMode="auto">
          <a:xfrm>
            <a:off x="8188325"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7" name="Rectangle 63">
            <a:extLst>
              <a:ext uri="{FF2B5EF4-FFF2-40B4-BE49-F238E27FC236}">
                <a16:creationId xmlns:a16="http://schemas.microsoft.com/office/drawing/2014/main" id="{3B6712FB-D17C-4446-826D-281008033920}"/>
              </a:ext>
            </a:extLst>
          </p:cNvPr>
          <p:cNvSpPr>
            <a:spLocks noChangeArrowheads="1"/>
          </p:cNvSpPr>
          <p:nvPr/>
        </p:nvSpPr>
        <p:spPr bwMode="auto">
          <a:xfrm>
            <a:off x="8188325"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8" name="Rectangle 64">
            <a:extLst>
              <a:ext uri="{FF2B5EF4-FFF2-40B4-BE49-F238E27FC236}">
                <a16:creationId xmlns:a16="http://schemas.microsoft.com/office/drawing/2014/main" id="{6D83B53B-C943-384B-96A1-3A3F60D0B28F}"/>
              </a:ext>
            </a:extLst>
          </p:cNvPr>
          <p:cNvSpPr>
            <a:spLocks noChangeArrowheads="1"/>
          </p:cNvSpPr>
          <p:nvPr/>
        </p:nvSpPr>
        <p:spPr bwMode="auto">
          <a:xfrm>
            <a:off x="8188325"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9" name="Rectangle 65">
            <a:extLst>
              <a:ext uri="{FF2B5EF4-FFF2-40B4-BE49-F238E27FC236}">
                <a16:creationId xmlns:a16="http://schemas.microsoft.com/office/drawing/2014/main" id="{70DF6D50-D830-884B-A2CC-04FB3AAA8F49}"/>
              </a:ext>
            </a:extLst>
          </p:cNvPr>
          <p:cNvSpPr>
            <a:spLocks noChangeArrowheads="1"/>
          </p:cNvSpPr>
          <p:nvPr/>
        </p:nvSpPr>
        <p:spPr bwMode="auto">
          <a:xfrm>
            <a:off x="7799388" y="35655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6" name="Group 66">
            <a:extLst>
              <a:ext uri="{FF2B5EF4-FFF2-40B4-BE49-F238E27FC236}">
                <a16:creationId xmlns:a16="http://schemas.microsoft.com/office/drawing/2014/main" id="{4AC24FF8-0078-354E-B772-FB0CF0278AB1}"/>
              </a:ext>
            </a:extLst>
          </p:cNvPr>
          <p:cNvGrpSpPr>
            <a:grpSpLocks/>
          </p:cNvGrpSpPr>
          <p:nvPr/>
        </p:nvGrpSpPr>
        <p:grpSpPr bwMode="auto">
          <a:xfrm>
            <a:off x="3398838" y="5011738"/>
            <a:ext cx="3092450" cy="1281112"/>
            <a:chOff x="2141" y="3036"/>
            <a:chExt cx="1948" cy="807"/>
          </a:xfrm>
        </p:grpSpPr>
        <p:sp>
          <p:nvSpPr>
            <p:cNvPr id="69711" name="AutoShape 67">
              <a:extLst>
                <a:ext uri="{FF2B5EF4-FFF2-40B4-BE49-F238E27FC236}">
                  <a16:creationId xmlns:a16="http://schemas.microsoft.com/office/drawing/2014/main" id="{894ED072-DACF-744C-84AC-145B91606F57}"/>
                </a:ext>
              </a:extLst>
            </p:cNvPr>
            <p:cNvSpPr>
              <a:spLocks noChangeArrowheads="1"/>
            </p:cNvSpPr>
            <p:nvPr/>
          </p:nvSpPr>
          <p:spPr bwMode="auto">
            <a:xfrm rot="10800000">
              <a:off x="2141" y="3478"/>
              <a:ext cx="1948" cy="365"/>
            </a:xfrm>
            <a:prstGeom prst="wedgeRectCallout">
              <a:avLst>
                <a:gd name="adj1" fmla="val -33218"/>
                <a:gd name="adj2" fmla="val 86986"/>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171.69 Thru Me</a:t>
              </a:r>
            </a:p>
          </p:txBody>
        </p:sp>
        <p:sp>
          <p:nvSpPr>
            <p:cNvPr id="69712" name="Line 68">
              <a:extLst>
                <a:ext uri="{FF2B5EF4-FFF2-40B4-BE49-F238E27FC236}">
                  <a16:creationId xmlns:a16="http://schemas.microsoft.com/office/drawing/2014/main" id="{FBCD9C4C-62B5-054C-952E-4D08FB0CA507}"/>
                </a:ext>
              </a:extLst>
            </p:cNvPr>
            <p:cNvSpPr>
              <a:spLocks noChangeShapeType="1"/>
            </p:cNvSpPr>
            <p:nvPr/>
          </p:nvSpPr>
          <p:spPr bwMode="auto">
            <a:xfrm>
              <a:off x="3338" y="3036"/>
              <a:ext cx="601" cy="325"/>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 name="Group 69">
            <a:extLst>
              <a:ext uri="{FF2B5EF4-FFF2-40B4-BE49-F238E27FC236}">
                <a16:creationId xmlns:a16="http://schemas.microsoft.com/office/drawing/2014/main" id="{69CCE909-5268-3944-8F1C-85C275D1B904}"/>
              </a:ext>
            </a:extLst>
          </p:cNvPr>
          <p:cNvGrpSpPr>
            <a:grpSpLocks/>
          </p:cNvGrpSpPr>
          <p:nvPr/>
        </p:nvGrpSpPr>
        <p:grpSpPr bwMode="auto">
          <a:xfrm>
            <a:off x="1012825" y="4381500"/>
            <a:ext cx="3108325" cy="968375"/>
            <a:chOff x="638" y="2639"/>
            <a:chExt cx="1958" cy="610"/>
          </a:xfrm>
        </p:grpSpPr>
        <p:sp>
          <p:nvSpPr>
            <p:cNvPr id="69709" name="AutoShape 70">
              <a:extLst>
                <a:ext uri="{FF2B5EF4-FFF2-40B4-BE49-F238E27FC236}">
                  <a16:creationId xmlns:a16="http://schemas.microsoft.com/office/drawing/2014/main" id="{2D076637-A5CE-6840-A54B-53047B99C373}"/>
                </a:ext>
              </a:extLst>
            </p:cNvPr>
            <p:cNvSpPr>
              <a:spLocks noChangeArrowheads="1"/>
            </p:cNvSpPr>
            <p:nvPr/>
          </p:nvSpPr>
          <p:spPr bwMode="auto">
            <a:xfrm rot="10800000">
              <a:off x="638" y="2777"/>
              <a:ext cx="1884" cy="472"/>
            </a:xfrm>
            <a:prstGeom prst="wedgeRectCallout">
              <a:avLst>
                <a:gd name="adj1" fmla="val -34662"/>
                <a:gd name="adj2" fmla="val 72667"/>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128.89 and </a:t>
              </a:r>
            </a:p>
            <a:p>
              <a:pPr algn="ctr"/>
              <a:r>
                <a:rPr lang="en-US" altLang="nb-NO" sz="1600" b="1"/>
                <a:t>171.69 Thru Me</a:t>
              </a:r>
            </a:p>
          </p:txBody>
        </p:sp>
        <p:sp>
          <p:nvSpPr>
            <p:cNvPr id="69710" name="Line 71">
              <a:extLst>
                <a:ext uri="{FF2B5EF4-FFF2-40B4-BE49-F238E27FC236}">
                  <a16:creationId xmlns:a16="http://schemas.microsoft.com/office/drawing/2014/main" id="{FC03FAE5-E323-0C40-8E9F-8A23267789EC}"/>
                </a:ext>
              </a:extLst>
            </p:cNvPr>
            <p:cNvSpPr>
              <a:spLocks noChangeShapeType="1"/>
            </p:cNvSpPr>
            <p:nvPr/>
          </p:nvSpPr>
          <p:spPr bwMode="auto">
            <a:xfrm>
              <a:off x="1403" y="2639"/>
              <a:ext cx="1193" cy="0"/>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 name="Group 72">
            <a:extLst>
              <a:ext uri="{FF2B5EF4-FFF2-40B4-BE49-F238E27FC236}">
                <a16:creationId xmlns:a16="http://schemas.microsoft.com/office/drawing/2014/main" id="{0CB36876-7897-6748-8065-CB0382517D9B}"/>
              </a:ext>
            </a:extLst>
          </p:cNvPr>
          <p:cNvGrpSpPr>
            <a:grpSpLocks/>
          </p:cNvGrpSpPr>
          <p:nvPr/>
        </p:nvGrpSpPr>
        <p:grpSpPr bwMode="auto">
          <a:xfrm>
            <a:off x="273050" y="5397500"/>
            <a:ext cx="3022600" cy="927100"/>
            <a:chOff x="172" y="3279"/>
            <a:chExt cx="1904" cy="584"/>
          </a:xfrm>
        </p:grpSpPr>
        <p:sp>
          <p:nvSpPr>
            <p:cNvPr id="69706" name="Rectangle 73">
              <a:extLst>
                <a:ext uri="{FF2B5EF4-FFF2-40B4-BE49-F238E27FC236}">
                  <a16:creationId xmlns:a16="http://schemas.microsoft.com/office/drawing/2014/main" id="{9996C3B5-8694-A74C-8587-15107F8FEA73}"/>
                </a:ext>
              </a:extLst>
            </p:cNvPr>
            <p:cNvSpPr>
              <a:spLocks noChangeArrowheads="1"/>
            </p:cNvSpPr>
            <p:nvPr/>
          </p:nvSpPr>
          <p:spPr bwMode="auto">
            <a:xfrm>
              <a:off x="172" y="3459"/>
              <a:ext cx="17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Routing Updates (OSPF, EIGRP, …)</a:t>
              </a:r>
            </a:p>
          </p:txBody>
        </p:sp>
        <p:sp>
          <p:nvSpPr>
            <p:cNvPr id="69707" name="Line 74">
              <a:extLst>
                <a:ext uri="{FF2B5EF4-FFF2-40B4-BE49-F238E27FC236}">
                  <a16:creationId xmlns:a16="http://schemas.microsoft.com/office/drawing/2014/main" id="{17618EEA-046B-4C49-8DB8-ECCA534DA0BE}"/>
                </a:ext>
              </a:extLst>
            </p:cNvPr>
            <p:cNvSpPr>
              <a:spLocks noChangeShapeType="1"/>
            </p:cNvSpPr>
            <p:nvPr/>
          </p:nvSpPr>
          <p:spPr bwMode="auto">
            <a:xfrm flipV="1">
              <a:off x="1438" y="3279"/>
              <a:ext cx="236" cy="21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9708" name="Line 75">
              <a:extLst>
                <a:ext uri="{FF2B5EF4-FFF2-40B4-BE49-F238E27FC236}">
                  <a16:creationId xmlns:a16="http://schemas.microsoft.com/office/drawing/2014/main" id="{74B5053C-7D53-DB4F-BB92-EB21F8BA6FF2}"/>
                </a:ext>
              </a:extLst>
            </p:cNvPr>
            <p:cNvSpPr>
              <a:spLocks noChangeShapeType="1"/>
            </p:cNvSpPr>
            <p:nvPr/>
          </p:nvSpPr>
          <p:spPr bwMode="auto">
            <a:xfrm flipV="1">
              <a:off x="1556" y="3623"/>
              <a:ext cx="520" cy="5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 name="Group 76">
            <a:extLst>
              <a:ext uri="{FF2B5EF4-FFF2-40B4-BE49-F238E27FC236}">
                <a16:creationId xmlns:a16="http://schemas.microsoft.com/office/drawing/2014/main" id="{21FEC37B-87DA-0845-B06E-6D157F8BF1BB}"/>
              </a:ext>
            </a:extLst>
          </p:cNvPr>
          <p:cNvGrpSpPr>
            <a:grpSpLocks/>
          </p:cNvGrpSpPr>
          <p:nvPr/>
        </p:nvGrpSpPr>
        <p:grpSpPr bwMode="auto">
          <a:xfrm>
            <a:off x="5397500" y="4078288"/>
            <a:ext cx="3489325" cy="936625"/>
            <a:chOff x="3400" y="2425"/>
            <a:chExt cx="2198" cy="590"/>
          </a:xfrm>
        </p:grpSpPr>
        <p:sp>
          <p:nvSpPr>
            <p:cNvPr id="69704" name="Line 77">
              <a:extLst>
                <a:ext uri="{FF2B5EF4-FFF2-40B4-BE49-F238E27FC236}">
                  <a16:creationId xmlns:a16="http://schemas.microsoft.com/office/drawing/2014/main" id="{134BF2B5-CE7E-664C-8A73-FDDFE10B2F3E}"/>
                </a:ext>
              </a:extLst>
            </p:cNvPr>
            <p:cNvSpPr>
              <a:spLocks noChangeShapeType="1"/>
            </p:cNvSpPr>
            <p:nvPr/>
          </p:nvSpPr>
          <p:spPr bwMode="auto">
            <a:xfrm flipV="1">
              <a:off x="3400" y="2425"/>
              <a:ext cx="840" cy="147"/>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705" name="AutoShape 78">
              <a:extLst>
                <a:ext uri="{FF2B5EF4-FFF2-40B4-BE49-F238E27FC236}">
                  <a16:creationId xmlns:a16="http://schemas.microsoft.com/office/drawing/2014/main" id="{1AF09AC2-37C7-8B4E-AC51-BC7CE8AA7108}"/>
                </a:ext>
              </a:extLst>
            </p:cNvPr>
            <p:cNvSpPr>
              <a:spLocks noChangeArrowheads="1"/>
            </p:cNvSpPr>
            <p:nvPr/>
          </p:nvSpPr>
          <p:spPr bwMode="auto">
            <a:xfrm rot="10800000" flipH="1">
              <a:off x="3641" y="2650"/>
              <a:ext cx="1957" cy="365"/>
            </a:xfrm>
            <a:prstGeom prst="wedgeRectCallout">
              <a:avLst>
                <a:gd name="adj1" fmla="val -39375"/>
                <a:gd name="adj2" fmla="val 88630"/>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128.89 Thru Me</a:t>
              </a:r>
            </a:p>
          </p:txBody>
        </p:sp>
      </p:grpSp>
      <p:sp>
        <p:nvSpPr>
          <p:cNvPr id="69694" name="AutoShape 79">
            <a:extLst>
              <a:ext uri="{FF2B5EF4-FFF2-40B4-BE49-F238E27FC236}">
                <a16:creationId xmlns:a16="http://schemas.microsoft.com/office/drawing/2014/main" id="{8F66107B-0AE1-4D42-AE69-54608CBD3738}"/>
              </a:ext>
            </a:extLst>
          </p:cNvPr>
          <p:cNvSpPr>
            <a:spLocks noChangeArrowheads="1"/>
          </p:cNvSpPr>
          <p:nvPr/>
        </p:nvSpPr>
        <p:spPr bwMode="auto">
          <a:xfrm rot="10800000">
            <a:off x="520700" y="31400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69695" name="Picture 80">
            <a:extLst>
              <a:ext uri="{FF2B5EF4-FFF2-40B4-BE49-F238E27FC236}">
                <a16:creationId xmlns:a16="http://schemas.microsoft.com/office/drawing/2014/main" id="{0FA6A0D2-709B-1D42-A0A8-D09D432E5C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78288"/>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96" name="AutoShape 81">
            <a:extLst>
              <a:ext uri="{FF2B5EF4-FFF2-40B4-BE49-F238E27FC236}">
                <a16:creationId xmlns:a16="http://schemas.microsoft.com/office/drawing/2014/main" id="{58AE20A0-D80E-4942-BA5C-7F83F4AF3134}"/>
              </a:ext>
            </a:extLst>
          </p:cNvPr>
          <p:cNvSpPr>
            <a:spLocks noChangeArrowheads="1"/>
          </p:cNvSpPr>
          <p:nvPr/>
        </p:nvSpPr>
        <p:spPr bwMode="auto">
          <a:xfrm rot="10800000">
            <a:off x="3444875" y="31400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97" name="AutoShape 82">
            <a:extLst>
              <a:ext uri="{FF2B5EF4-FFF2-40B4-BE49-F238E27FC236}">
                <a16:creationId xmlns:a16="http://schemas.microsoft.com/office/drawing/2014/main" id="{20010D2B-24D8-3C45-AE83-96AE00993151}"/>
              </a:ext>
            </a:extLst>
          </p:cNvPr>
          <p:cNvSpPr>
            <a:spLocks noChangeArrowheads="1"/>
          </p:cNvSpPr>
          <p:nvPr/>
        </p:nvSpPr>
        <p:spPr bwMode="auto">
          <a:xfrm rot="10800000">
            <a:off x="6151563" y="3140075"/>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69698" name="Picture 83">
            <a:extLst>
              <a:ext uri="{FF2B5EF4-FFF2-40B4-BE49-F238E27FC236}">
                <a16:creationId xmlns:a16="http://schemas.microsoft.com/office/drawing/2014/main" id="{471A8149-8D55-B44E-B603-3D8BA64BC68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09963"/>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99" name="Picture 84">
            <a:extLst>
              <a:ext uri="{FF2B5EF4-FFF2-40B4-BE49-F238E27FC236}">
                <a16:creationId xmlns:a16="http://schemas.microsoft.com/office/drawing/2014/main" id="{BE452457-AC4D-0444-A596-82CF1E4B9F0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14963"/>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700" name="Picture 85">
            <a:extLst>
              <a:ext uri="{FF2B5EF4-FFF2-40B4-BE49-F238E27FC236}">
                <a16:creationId xmlns:a16="http://schemas.microsoft.com/office/drawing/2014/main" id="{102F00AE-E30C-3B46-A27B-0B8900EB7FD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68725"/>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701" name="Text Box 87">
            <a:extLst>
              <a:ext uri="{FF2B5EF4-FFF2-40B4-BE49-F238E27FC236}">
                <a16:creationId xmlns:a16="http://schemas.microsoft.com/office/drawing/2014/main" id="{81DFCD76-060D-C04F-972F-39CBC675E3B5}"/>
              </a:ext>
            </a:extLst>
          </p:cNvPr>
          <p:cNvSpPr txBox="1">
            <a:spLocks noChangeArrowheads="1"/>
          </p:cNvSpPr>
          <p:nvPr/>
        </p:nvSpPr>
        <p:spPr bwMode="auto">
          <a:xfrm>
            <a:off x="5334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69702" name="Text Box 88">
            <a:extLst>
              <a:ext uri="{FF2B5EF4-FFF2-40B4-BE49-F238E27FC236}">
                <a16:creationId xmlns:a16="http://schemas.microsoft.com/office/drawing/2014/main" id="{887FEAC8-B591-474A-AF5A-3584155512A2}"/>
              </a:ext>
            </a:extLst>
          </p:cNvPr>
          <p:cNvSpPr txBox="1">
            <a:spLocks noChangeArrowheads="1"/>
          </p:cNvSpPr>
          <p:nvPr/>
        </p:nvSpPr>
        <p:spPr bwMode="auto">
          <a:xfrm>
            <a:off x="34290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69703" name="Text Box 89">
            <a:extLst>
              <a:ext uri="{FF2B5EF4-FFF2-40B4-BE49-F238E27FC236}">
                <a16:creationId xmlns:a16="http://schemas.microsoft.com/office/drawing/2014/main" id="{C05E7191-6772-854F-B331-D3B4D07D3367}"/>
              </a:ext>
            </a:extLst>
          </p:cNvPr>
          <p:cNvSpPr txBox="1">
            <a:spLocks noChangeArrowheads="1"/>
          </p:cNvSpPr>
          <p:nvPr/>
        </p:nvSpPr>
        <p:spPr bwMode="auto">
          <a:xfrm>
            <a:off x="61722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10" name="TextBox 9">
            <a:extLst>
              <a:ext uri="{FF2B5EF4-FFF2-40B4-BE49-F238E27FC236}">
                <a16:creationId xmlns:a16="http://schemas.microsoft.com/office/drawing/2014/main" id="{14DEC48B-D52D-CA7B-38B9-7653923C8366}"/>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1000"/>
                                        <p:tgtEl>
                                          <p:spTgt spid="4"/>
                                        </p:tgtEl>
                                      </p:cBhvr>
                                    </p:animEffect>
                                  </p:childTnLst>
                                </p:cTn>
                              </p:par>
                            </p:childTnLst>
                          </p:cTn>
                        </p:par>
                        <p:par>
                          <p:cTn id="12" fill="hold" nodeType="afterGroup">
                            <p:stCondLst>
                              <p:cond delay="1500"/>
                            </p:stCondLst>
                            <p:childTnLst>
                              <p:par>
                                <p:cTn id="13" presetID="9"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par>
                          <p:cTn id="16" fill="hold" nodeType="afterGroup">
                            <p:stCondLst>
                              <p:cond delay="2000"/>
                            </p:stCondLst>
                            <p:childTnLst>
                              <p:par>
                                <p:cTn id="17" presetID="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1000"/>
                                        <p:tgtEl>
                                          <p:spTgt spid="5"/>
                                        </p:tgtEl>
                                      </p:cBhvr>
                                    </p:animEffect>
                                  </p:childTnLst>
                                </p:cTn>
                              </p:par>
                            </p:childTnLst>
                          </p:cTn>
                        </p:par>
                        <p:par>
                          <p:cTn id="20" fill="hold" nodeType="afterGroup">
                            <p:stCondLst>
                              <p:cond delay="3000"/>
                            </p:stCondLst>
                            <p:childTnLst>
                              <p:par>
                                <p:cTn id="21" presetID="9"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par>
                          <p:cTn id="24" fill="hold" nodeType="afterGroup">
                            <p:stCondLst>
                              <p:cond delay="3500"/>
                            </p:stCondLst>
                            <p:childTnLst>
                              <p:par>
                                <p:cTn id="25" presetID="9"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dissolve">
                                      <p:cBhvr>
                                        <p:cTn id="27" dur="1000"/>
                                        <p:tgtEl>
                                          <p:spTgt spid="2"/>
                                        </p:tgtEl>
                                      </p:cBhvr>
                                    </p:animEffect>
                                  </p:childTnLst>
                                </p:cTn>
                              </p:par>
                            </p:childTnLst>
                          </p:cTn>
                        </p:par>
                        <p:par>
                          <p:cTn id="28" fill="hold" nodeType="afterGroup">
                            <p:stCondLst>
                              <p:cond delay="4500"/>
                            </p:stCondLst>
                            <p:childTnLst>
                              <p:par>
                                <p:cTn id="29" presetID="9"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dissolve">
                                      <p:cBhvr>
                                        <p:cTn id="31" dur="500"/>
                                        <p:tgtEl>
                                          <p:spTgt spid="3"/>
                                        </p:tgtEl>
                                      </p:cBhvr>
                                    </p:animEffect>
                                  </p:childTnLst>
                                </p:cTn>
                              </p:par>
                            </p:childTnLst>
                          </p:cTn>
                        </p:par>
                        <p:par>
                          <p:cTn id="32" fill="hold" nodeType="afterGroup">
                            <p:stCondLst>
                              <p:cond delay="5000"/>
                            </p:stCondLst>
                            <p:childTnLst>
                              <p:par>
                                <p:cTn id="33" presetID="9"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ssolve">
                                      <p:cBhvr>
                                        <p:cTn id="3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AutoShape 2">
            <a:extLst>
              <a:ext uri="{FF2B5EF4-FFF2-40B4-BE49-F238E27FC236}">
                <a16:creationId xmlns:a16="http://schemas.microsoft.com/office/drawing/2014/main" id="{E2E1AA0B-385E-8A44-B834-347B3E180935}"/>
              </a:ext>
            </a:extLst>
          </p:cNvPr>
          <p:cNvSpPr>
            <a:spLocks noChangeArrowheads="1"/>
          </p:cNvSpPr>
          <p:nvPr/>
        </p:nvSpPr>
        <p:spPr bwMode="auto">
          <a:xfrm rot="10800000">
            <a:off x="520700" y="3138488"/>
            <a:ext cx="257810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3" name="AutoShape 3">
            <a:extLst>
              <a:ext uri="{FF2B5EF4-FFF2-40B4-BE49-F238E27FC236}">
                <a16:creationId xmlns:a16="http://schemas.microsoft.com/office/drawing/2014/main" id="{D80DBDBC-B55B-4144-B841-983BE185451C}"/>
              </a:ext>
            </a:extLst>
          </p:cNvPr>
          <p:cNvSpPr>
            <a:spLocks noChangeArrowheads="1"/>
          </p:cNvSpPr>
          <p:nvPr/>
        </p:nvSpPr>
        <p:spPr bwMode="auto">
          <a:xfrm rot="10800000">
            <a:off x="3444875" y="3138488"/>
            <a:ext cx="257810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4" name="AutoShape 4">
            <a:extLst>
              <a:ext uri="{FF2B5EF4-FFF2-40B4-BE49-F238E27FC236}">
                <a16:creationId xmlns:a16="http://schemas.microsoft.com/office/drawing/2014/main" id="{5E7A20B4-B5F0-364F-A897-6C3D2789D0FF}"/>
              </a:ext>
            </a:extLst>
          </p:cNvPr>
          <p:cNvSpPr>
            <a:spLocks noChangeArrowheads="1"/>
          </p:cNvSpPr>
          <p:nvPr/>
        </p:nvSpPr>
        <p:spPr bwMode="auto">
          <a:xfrm rot="10800000">
            <a:off x="6151563" y="3138488"/>
            <a:ext cx="2578100" cy="6461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5" name="Rectangle 5">
            <a:extLst>
              <a:ext uri="{FF2B5EF4-FFF2-40B4-BE49-F238E27FC236}">
                <a16:creationId xmlns:a16="http://schemas.microsoft.com/office/drawing/2014/main" id="{8FE79CC2-F396-3C43-B7E3-D8727EE3445D}"/>
              </a:ext>
            </a:extLst>
          </p:cNvPr>
          <p:cNvSpPr>
            <a:spLocks noChangeArrowheads="1"/>
          </p:cNvSpPr>
          <p:nvPr/>
        </p:nvSpPr>
        <p:spPr bwMode="auto">
          <a:xfrm>
            <a:off x="4929188" y="479107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1686" name="Line 6">
            <a:extLst>
              <a:ext uri="{FF2B5EF4-FFF2-40B4-BE49-F238E27FC236}">
                <a16:creationId xmlns:a16="http://schemas.microsoft.com/office/drawing/2014/main" id="{A6D33079-0DF7-1F49-A7B6-5578381AE532}"/>
              </a:ext>
            </a:extLst>
          </p:cNvPr>
          <p:cNvSpPr>
            <a:spLocks noChangeShapeType="1"/>
          </p:cNvSpPr>
          <p:nvPr/>
        </p:nvSpPr>
        <p:spPr bwMode="auto">
          <a:xfrm>
            <a:off x="7499350" y="3824288"/>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87" name="Rectangle 7">
            <a:extLst>
              <a:ext uri="{FF2B5EF4-FFF2-40B4-BE49-F238E27FC236}">
                <a16:creationId xmlns:a16="http://schemas.microsoft.com/office/drawing/2014/main" id="{01AF287B-3E7A-2A41-87E9-7E492BDCD608}"/>
              </a:ext>
            </a:extLst>
          </p:cNvPr>
          <p:cNvSpPr>
            <a:spLocks noChangeArrowheads="1"/>
          </p:cNvSpPr>
          <p:nvPr/>
        </p:nvSpPr>
        <p:spPr bwMode="auto">
          <a:xfrm>
            <a:off x="8086725" y="3544888"/>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1688" name="Line 8">
            <a:extLst>
              <a:ext uri="{FF2B5EF4-FFF2-40B4-BE49-F238E27FC236}">
                <a16:creationId xmlns:a16="http://schemas.microsoft.com/office/drawing/2014/main" id="{0C807185-743F-C247-81E5-C5CE5D3E11F1}"/>
              </a:ext>
            </a:extLst>
          </p:cNvPr>
          <p:cNvSpPr>
            <a:spLocks noChangeShapeType="1"/>
          </p:cNvSpPr>
          <p:nvPr/>
        </p:nvSpPr>
        <p:spPr bwMode="auto">
          <a:xfrm flipV="1">
            <a:off x="4722813" y="3824288"/>
            <a:ext cx="2552700" cy="4238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89" name="Line 9">
            <a:extLst>
              <a:ext uri="{FF2B5EF4-FFF2-40B4-BE49-F238E27FC236}">
                <a16:creationId xmlns:a16="http://schemas.microsoft.com/office/drawing/2014/main" id="{BA006060-9048-AD4F-AFF4-AC070894C3BD}"/>
              </a:ext>
            </a:extLst>
          </p:cNvPr>
          <p:cNvSpPr>
            <a:spLocks noChangeShapeType="1"/>
          </p:cNvSpPr>
          <p:nvPr/>
        </p:nvSpPr>
        <p:spPr bwMode="auto">
          <a:xfrm>
            <a:off x="1974850" y="4248150"/>
            <a:ext cx="27051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0">
            <a:extLst>
              <a:ext uri="{FF2B5EF4-FFF2-40B4-BE49-F238E27FC236}">
                <a16:creationId xmlns:a16="http://schemas.microsoft.com/office/drawing/2014/main" id="{DF5180FF-9D9D-5244-BDBB-1A471E8C3164}"/>
              </a:ext>
            </a:extLst>
          </p:cNvPr>
          <p:cNvSpPr>
            <a:spLocks noChangeArrowheads="1"/>
          </p:cNvSpPr>
          <p:nvPr/>
        </p:nvSpPr>
        <p:spPr bwMode="auto">
          <a:xfrm>
            <a:off x="5219700" y="38179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1691" name="Rectangle 11">
            <a:extLst>
              <a:ext uri="{FF2B5EF4-FFF2-40B4-BE49-F238E27FC236}">
                <a16:creationId xmlns:a16="http://schemas.microsoft.com/office/drawing/2014/main" id="{B940E3FA-F456-C444-8DBB-80FBA67422FB}"/>
              </a:ext>
            </a:extLst>
          </p:cNvPr>
          <p:cNvSpPr>
            <a:spLocks noChangeArrowheads="1"/>
          </p:cNvSpPr>
          <p:nvPr/>
        </p:nvSpPr>
        <p:spPr bwMode="auto">
          <a:xfrm>
            <a:off x="2566988" y="394811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1692" name="Rectangle 12">
            <a:extLst>
              <a:ext uri="{FF2B5EF4-FFF2-40B4-BE49-F238E27FC236}">
                <a16:creationId xmlns:a16="http://schemas.microsoft.com/office/drawing/2014/main" id="{A26A731D-8CBF-E049-A554-73D897947C1D}"/>
              </a:ext>
            </a:extLst>
          </p:cNvPr>
          <p:cNvSpPr>
            <a:spLocks noChangeArrowheads="1"/>
          </p:cNvSpPr>
          <p:nvPr/>
        </p:nvSpPr>
        <p:spPr bwMode="auto">
          <a:xfrm>
            <a:off x="7799388" y="35639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pic>
        <p:nvPicPr>
          <p:cNvPr id="71693" name="Picture 13">
            <a:extLst>
              <a:ext uri="{FF2B5EF4-FFF2-40B4-BE49-F238E27FC236}">
                <a16:creationId xmlns:a16="http://schemas.microsoft.com/office/drawing/2014/main" id="{B5F96A66-1ABD-834C-A2FB-83DC9A0B22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76700"/>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4" name="Picture 14">
            <a:extLst>
              <a:ext uri="{FF2B5EF4-FFF2-40B4-BE49-F238E27FC236}">
                <a16:creationId xmlns:a16="http://schemas.microsoft.com/office/drawing/2014/main" id="{A802A4FB-7C58-3840-A6B8-CAF493CAC01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08375"/>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5" name="Line 15">
            <a:extLst>
              <a:ext uri="{FF2B5EF4-FFF2-40B4-BE49-F238E27FC236}">
                <a16:creationId xmlns:a16="http://schemas.microsoft.com/office/drawing/2014/main" id="{8C47C1C1-1D68-3847-80F6-64F29EB0F71E}"/>
              </a:ext>
            </a:extLst>
          </p:cNvPr>
          <p:cNvSpPr>
            <a:spLocks noChangeShapeType="1"/>
          </p:cNvSpPr>
          <p:nvPr/>
        </p:nvSpPr>
        <p:spPr bwMode="auto">
          <a:xfrm>
            <a:off x="6899275" y="5688013"/>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6" name="Line 16">
            <a:extLst>
              <a:ext uri="{FF2B5EF4-FFF2-40B4-BE49-F238E27FC236}">
                <a16:creationId xmlns:a16="http://schemas.microsoft.com/office/drawing/2014/main" id="{A6B26482-2116-BB4B-9571-BB86373A12CD}"/>
              </a:ext>
            </a:extLst>
          </p:cNvPr>
          <p:cNvSpPr>
            <a:spLocks noChangeShapeType="1"/>
          </p:cNvSpPr>
          <p:nvPr/>
        </p:nvSpPr>
        <p:spPr bwMode="auto">
          <a:xfrm>
            <a:off x="4872038" y="4586288"/>
            <a:ext cx="1906587" cy="10080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7" name="Rectangle 17">
            <a:extLst>
              <a:ext uri="{FF2B5EF4-FFF2-40B4-BE49-F238E27FC236}">
                <a16:creationId xmlns:a16="http://schemas.microsoft.com/office/drawing/2014/main" id="{B088D34B-66E9-E643-94F0-B11D4153AF45}"/>
              </a:ext>
            </a:extLst>
          </p:cNvPr>
          <p:cNvSpPr>
            <a:spLocks noChangeArrowheads="1"/>
          </p:cNvSpPr>
          <p:nvPr/>
        </p:nvSpPr>
        <p:spPr bwMode="auto">
          <a:xfrm>
            <a:off x="6692900" y="5962650"/>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pic>
        <p:nvPicPr>
          <p:cNvPr id="71698" name="Picture 18">
            <a:extLst>
              <a:ext uri="{FF2B5EF4-FFF2-40B4-BE49-F238E27FC236}">
                <a16:creationId xmlns:a16="http://schemas.microsoft.com/office/drawing/2014/main" id="{741CC332-3282-CA43-8D9D-D90A7C3AE83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13375"/>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9" name="Picture 19">
            <a:extLst>
              <a:ext uri="{FF2B5EF4-FFF2-40B4-BE49-F238E27FC236}">
                <a16:creationId xmlns:a16="http://schemas.microsoft.com/office/drawing/2014/main" id="{386ED1C6-6B96-8D4F-9D9D-B7402F97366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67138"/>
            <a:ext cx="8572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0" name="Rectangle 20">
            <a:extLst>
              <a:ext uri="{FF2B5EF4-FFF2-40B4-BE49-F238E27FC236}">
                <a16:creationId xmlns:a16="http://schemas.microsoft.com/office/drawing/2014/main" id="{9F3686B9-A5EE-5241-986D-B6396F8E5A82}"/>
              </a:ext>
            </a:extLst>
          </p:cNvPr>
          <p:cNvSpPr>
            <a:spLocks noChangeArrowheads="1"/>
          </p:cNvSpPr>
          <p:nvPr/>
        </p:nvSpPr>
        <p:spPr bwMode="auto">
          <a:xfrm>
            <a:off x="53340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1701" name="Rectangle 21">
            <a:extLst>
              <a:ext uri="{FF2B5EF4-FFF2-40B4-BE49-F238E27FC236}">
                <a16:creationId xmlns:a16="http://schemas.microsoft.com/office/drawing/2014/main" id="{B6576F49-0B06-AE44-BB02-0F0767FAA749}"/>
              </a:ext>
            </a:extLst>
          </p:cNvPr>
          <p:cNvSpPr>
            <a:spLocks noChangeArrowheads="1"/>
          </p:cNvSpPr>
          <p:nvPr/>
        </p:nvSpPr>
        <p:spPr bwMode="auto">
          <a:xfrm>
            <a:off x="1055688" y="1638300"/>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1702" name="Rectangle 22">
            <a:extLst>
              <a:ext uri="{FF2B5EF4-FFF2-40B4-BE49-F238E27FC236}">
                <a16:creationId xmlns:a16="http://schemas.microsoft.com/office/drawing/2014/main" id="{ECC91ECA-815E-E340-B156-30D4CEEC391D}"/>
              </a:ext>
            </a:extLst>
          </p:cNvPr>
          <p:cNvSpPr>
            <a:spLocks noChangeArrowheads="1"/>
          </p:cNvSpPr>
          <p:nvPr/>
        </p:nvSpPr>
        <p:spPr bwMode="auto">
          <a:xfrm>
            <a:off x="1055688" y="2146300"/>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1703" name="Rectangle 23">
            <a:extLst>
              <a:ext uri="{FF2B5EF4-FFF2-40B4-BE49-F238E27FC236}">
                <a16:creationId xmlns:a16="http://schemas.microsoft.com/office/drawing/2014/main" id="{F9C3079F-A301-9F49-8107-AF3926BDD754}"/>
              </a:ext>
            </a:extLst>
          </p:cNvPr>
          <p:cNvSpPr>
            <a:spLocks noChangeArrowheads="1"/>
          </p:cNvSpPr>
          <p:nvPr/>
        </p:nvSpPr>
        <p:spPr bwMode="auto">
          <a:xfrm>
            <a:off x="1055688" y="2484438"/>
            <a:ext cx="950912"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1704" name="Rectangle 24">
            <a:extLst>
              <a:ext uri="{FF2B5EF4-FFF2-40B4-BE49-F238E27FC236}">
                <a16:creationId xmlns:a16="http://schemas.microsoft.com/office/drawing/2014/main" id="{CCBE9C52-625A-5D4B-A6F9-6EFC2D7360DA}"/>
              </a:ext>
            </a:extLst>
          </p:cNvPr>
          <p:cNvSpPr>
            <a:spLocks noChangeArrowheads="1"/>
          </p:cNvSpPr>
          <p:nvPr/>
        </p:nvSpPr>
        <p:spPr bwMode="auto">
          <a:xfrm>
            <a:off x="1055688" y="2822575"/>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05" name="Rectangle 25">
            <a:extLst>
              <a:ext uri="{FF2B5EF4-FFF2-40B4-BE49-F238E27FC236}">
                <a16:creationId xmlns:a16="http://schemas.microsoft.com/office/drawing/2014/main" id="{DB5EA645-A519-784F-85C8-9E59D3A51DF7}"/>
              </a:ext>
            </a:extLst>
          </p:cNvPr>
          <p:cNvSpPr>
            <a:spLocks noChangeArrowheads="1"/>
          </p:cNvSpPr>
          <p:nvPr/>
        </p:nvSpPr>
        <p:spPr bwMode="auto">
          <a:xfrm>
            <a:off x="203200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1706" name="Rectangle 26">
            <a:extLst>
              <a:ext uri="{FF2B5EF4-FFF2-40B4-BE49-F238E27FC236}">
                <a16:creationId xmlns:a16="http://schemas.microsoft.com/office/drawing/2014/main" id="{1DE4FE4B-0681-954E-98FC-17102FBFCC11}"/>
              </a:ext>
            </a:extLst>
          </p:cNvPr>
          <p:cNvSpPr>
            <a:spLocks noChangeArrowheads="1"/>
          </p:cNvSpPr>
          <p:nvPr/>
        </p:nvSpPr>
        <p:spPr bwMode="auto">
          <a:xfrm>
            <a:off x="203200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1707" name="Rectangle 27">
            <a:extLst>
              <a:ext uri="{FF2B5EF4-FFF2-40B4-BE49-F238E27FC236}">
                <a16:creationId xmlns:a16="http://schemas.microsoft.com/office/drawing/2014/main" id="{B953A6F1-C84E-A94E-B8DD-4A571AD2D413}"/>
              </a:ext>
            </a:extLst>
          </p:cNvPr>
          <p:cNvSpPr>
            <a:spLocks noChangeArrowheads="1"/>
          </p:cNvSpPr>
          <p:nvPr/>
        </p:nvSpPr>
        <p:spPr bwMode="auto">
          <a:xfrm>
            <a:off x="203200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1708" name="Rectangle 28">
            <a:extLst>
              <a:ext uri="{FF2B5EF4-FFF2-40B4-BE49-F238E27FC236}">
                <a16:creationId xmlns:a16="http://schemas.microsoft.com/office/drawing/2014/main" id="{39269942-3C8C-AF4C-95A8-94F7C94259C6}"/>
              </a:ext>
            </a:extLst>
          </p:cNvPr>
          <p:cNvSpPr>
            <a:spLocks noChangeArrowheads="1"/>
          </p:cNvSpPr>
          <p:nvPr/>
        </p:nvSpPr>
        <p:spPr bwMode="auto">
          <a:xfrm>
            <a:off x="203200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09" name="Rectangle 29">
            <a:extLst>
              <a:ext uri="{FF2B5EF4-FFF2-40B4-BE49-F238E27FC236}">
                <a16:creationId xmlns:a16="http://schemas.microsoft.com/office/drawing/2014/main" id="{A6B73D71-17CB-A542-A82C-DE43CFE488E8}"/>
              </a:ext>
            </a:extLst>
          </p:cNvPr>
          <p:cNvSpPr>
            <a:spLocks noChangeArrowheads="1"/>
          </p:cNvSpPr>
          <p:nvPr/>
        </p:nvSpPr>
        <p:spPr bwMode="auto">
          <a:xfrm>
            <a:off x="25574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1710" name="Rectangle 30">
            <a:extLst>
              <a:ext uri="{FF2B5EF4-FFF2-40B4-BE49-F238E27FC236}">
                <a16:creationId xmlns:a16="http://schemas.microsoft.com/office/drawing/2014/main" id="{A4BADA83-89B2-2049-B813-F28D9C6F926B}"/>
              </a:ext>
            </a:extLst>
          </p:cNvPr>
          <p:cNvSpPr>
            <a:spLocks noChangeArrowheads="1"/>
          </p:cNvSpPr>
          <p:nvPr/>
        </p:nvSpPr>
        <p:spPr bwMode="auto">
          <a:xfrm>
            <a:off x="3462338"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1711" name="Rectangle 31">
            <a:extLst>
              <a:ext uri="{FF2B5EF4-FFF2-40B4-BE49-F238E27FC236}">
                <a16:creationId xmlns:a16="http://schemas.microsoft.com/office/drawing/2014/main" id="{E19227E0-63F6-324D-BD89-7601038F3F0D}"/>
              </a:ext>
            </a:extLst>
          </p:cNvPr>
          <p:cNvSpPr>
            <a:spLocks noChangeArrowheads="1"/>
          </p:cNvSpPr>
          <p:nvPr/>
        </p:nvSpPr>
        <p:spPr bwMode="auto">
          <a:xfrm>
            <a:off x="3984625" y="1638300"/>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1712" name="Rectangle 32">
            <a:extLst>
              <a:ext uri="{FF2B5EF4-FFF2-40B4-BE49-F238E27FC236}">
                <a16:creationId xmlns:a16="http://schemas.microsoft.com/office/drawing/2014/main" id="{54D57A91-1DF3-304C-BA16-0A466D24203B}"/>
              </a:ext>
            </a:extLst>
          </p:cNvPr>
          <p:cNvSpPr>
            <a:spLocks noChangeArrowheads="1"/>
          </p:cNvSpPr>
          <p:nvPr/>
        </p:nvSpPr>
        <p:spPr bwMode="auto">
          <a:xfrm>
            <a:off x="3984625" y="21463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1713" name="Rectangle 33">
            <a:extLst>
              <a:ext uri="{FF2B5EF4-FFF2-40B4-BE49-F238E27FC236}">
                <a16:creationId xmlns:a16="http://schemas.microsoft.com/office/drawing/2014/main" id="{76CFA436-DEBD-994E-90CF-A96B336A0E89}"/>
              </a:ext>
            </a:extLst>
          </p:cNvPr>
          <p:cNvSpPr>
            <a:spLocks noChangeArrowheads="1"/>
          </p:cNvSpPr>
          <p:nvPr/>
        </p:nvSpPr>
        <p:spPr bwMode="auto">
          <a:xfrm>
            <a:off x="3984625" y="248443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1714" name="Rectangle 34">
            <a:extLst>
              <a:ext uri="{FF2B5EF4-FFF2-40B4-BE49-F238E27FC236}">
                <a16:creationId xmlns:a16="http://schemas.microsoft.com/office/drawing/2014/main" id="{0809B660-80C4-D342-9944-7D7CAF1CF3C2}"/>
              </a:ext>
            </a:extLst>
          </p:cNvPr>
          <p:cNvSpPr>
            <a:spLocks noChangeArrowheads="1"/>
          </p:cNvSpPr>
          <p:nvPr/>
        </p:nvSpPr>
        <p:spPr bwMode="auto">
          <a:xfrm>
            <a:off x="3984625" y="2822575"/>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1715" name="Rectangle 35">
            <a:extLst>
              <a:ext uri="{FF2B5EF4-FFF2-40B4-BE49-F238E27FC236}">
                <a16:creationId xmlns:a16="http://schemas.microsoft.com/office/drawing/2014/main" id="{390C79A1-4626-1648-B8B5-FDCD26C7F1B7}"/>
              </a:ext>
            </a:extLst>
          </p:cNvPr>
          <p:cNvSpPr>
            <a:spLocks noChangeArrowheads="1"/>
          </p:cNvSpPr>
          <p:nvPr/>
        </p:nvSpPr>
        <p:spPr bwMode="auto">
          <a:xfrm>
            <a:off x="495935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1716" name="Rectangle 36">
            <a:extLst>
              <a:ext uri="{FF2B5EF4-FFF2-40B4-BE49-F238E27FC236}">
                <a16:creationId xmlns:a16="http://schemas.microsoft.com/office/drawing/2014/main" id="{67123ACC-A963-EA4B-A8D5-880A4754AEDF}"/>
              </a:ext>
            </a:extLst>
          </p:cNvPr>
          <p:cNvSpPr>
            <a:spLocks noChangeArrowheads="1"/>
          </p:cNvSpPr>
          <p:nvPr/>
        </p:nvSpPr>
        <p:spPr bwMode="auto">
          <a:xfrm>
            <a:off x="495935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1717" name="Rectangle 37">
            <a:extLst>
              <a:ext uri="{FF2B5EF4-FFF2-40B4-BE49-F238E27FC236}">
                <a16:creationId xmlns:a16="http://schemas.microsoft.com/office/drawing/2014/main" id="{529C049E-061D-AA46-8AEC-E22E93F38540}"/>
              </a:ext>
            </a:extLst>
          </p:cNvPr>
          <p:cNvSpPr>
            <a:spLocks noChangeArrowheads="1"/>
          </p:cNvSpPr>
          <p:nvPr/>
        </p:nvSpPr>
        <p:spPr bwMode="auto">
          <a:xfrm>
            <a:off x="495935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1718" name="Rectangle 38">
            <a:extLst>
              <a:ext uri="{FF2B5EF4-FFF2-40B4-BE49-F238E27FC236}">
                <a16:creationId xmlns:a16="http://schemas.microsoft.com/office/drawing/2014/main" id="{86E89A26-C694-7444-967C-A695F1766F99}"/>
              </a:ext>
            </a:extLst>
          </p:cNvPr>
          <p:cNvSpPr>
            <a:spLocks noChangeArrowheads="1"/>
          </p:cNvSpPr>
          <p:nvPr/>
        </p:nvSpPr>
        <p:spPr bwMode="auto">
          <a:xfrm>
            <a:off x="495935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1719" name="Rectangle 39">
            <a:extLst>
              <a:ext uri="{FF2B5EF4-FFF2-40B4-BE49-F238E27FC236}">
                <a16:creationId xmlns:a16="http://schemas.microsoft.com/office/drawing/2014/main" id="{A5EF8DE5-98F7-CC42-9377-EE3927A8D0ED}"/>
              </a:ext>
            </a:extLst>
          </p:cNvPr>
          <p:cNvSpPr>
            <a:spLocks noChangeArrowheads="1"/>
          </p:cNvSpPr>
          <p:nvPr/>
        </p:nvSpPr>
        <p:spPr bwMode="auto">
          <a:xfrm>
            <a:off x="548481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1720" name="Rectangle 40">
            <a:extLst>
              <a:ext uri="{FF2B5EF4-FFF2-40B4-BE49-F238E27FC236}">
                <a16:creationId xmlns:a16="http://schemas.microsoft.com/office/drawing/2014/main" id="{556AD60A-B141-504A-BC19-DBBD2E81D34A}"/>
              </a:ext>
            </a:extLst>
          </p:cNvPr>
          <p:cNvSpPr>
            <a:spLocks noChangeArrowheads="1"/>
          </p:cNvSpPr>
          <p:nvPr/>
        </p:nvSpPr>
        <p:spPr bwMode="auto">
          <a:xfrm>
            <a:off x="61642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1721" name="Rectangle 41">
            <a:extLst>
              <a:ext uri="{FF2B5EF4-FFF2-40B4-BE49-F238E27FC236}">
                <a16:creationId xmlns:a16="http://schemas.microsoft.com/office/drawing/2014/main" id="{7CA06C7E-9652-D54B-B610-D321CA95041C}"/>
              </a:ext>
            </a:extLst>
          </p:cNvPr>
          <p:cNvSpPr>
            <a:spLocks noChangeArrowheads="1"/>
          </p:cNvSpPr>
          <p:nvPr/>
        </p:nvSpPr>
        <p:spPr bwMode="auto">
          <a:xfrm>
            <a:off x="6686550" y="1638300"/>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1722" name="Rectangle 42">
            <a:extLst>
              <a:ext uri="{FF2B5EF4-FFF2-40B4-BE49-F238E27FC236}">
                <a16:creationId xmlns:a16="http://schemas.microsoft.com/office/drawing/2014/main" id="{29EFD394-A0B5-304E-916F-156C24DCCC75}"/>
              </a:ext>
            </a:extLst>
          </p:cNvPr>
          <p:cNvSpPr>
            <a:spLocks noChangeArrowheads="1"/>
          </p:cNvSpPr>
          <p:nvPr/>
        </p:nvSpPr>
        <p:spPr bwMode="auto">
          <a:xfrm>
            <a:off x="6686550" y="21463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1723" name="Rectangle 43">
            <a:extLst>
              <a:ext uri="{FF2B5EF4-FFF2-40B4-BE49-F238E27FC236}">
                <a16:creationId xmlns:a16="http://schemas.microsoft.com/office/drawing/2014/main" id="{45BD2AEE-E8B8-6D4D-B795-2CFF895DE233}"/>
              </a:ext>
            </a:extLst>
          </p:cNvPr>
          <p:cNvSpPr>
            <a:spLocks noChangeArrowheads="1"/>
          </p:cNvSpPr>
          <p:nvPr/>
        </p:nvSpPr>
        <p:spPr bwMode="auto">
          <a:xfrm>
            <a:off x="6686550" y="2484438"/>
            <a:ext cx="950913"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24" name="Rectangle 44">
            <a:extLst>
              <a:ext uri="{FF2B5EF4-FFF2-40B4-BE49-F238E27FC236}">
                <a16:creationId xmlns:a16="http://schemas.microsoft.com/office/drawing/2014/main" id="{1B83A3B5-871D-6840-8E00-8CD8317AD2F1}"/>
              </a:ext>
            </a:extLst>
          </p:cNvPr>
          <p:cNvSpPr>
            <a:spLocks noChangeArrowheads="1"/>
          </p:cNvSpPr>
          <p:nvPr/>
        </p:nvSpPr>
        <p:spPr bwMode="auto">
          <a:xfrm>
            <a:off x="6686550" y="2822575"/>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25" name="Rectangle 45">
            <a:extLst>
              <a:ext uri="{FF2B5EF4-FFF2-40B4-BE49-F238E27FC236}">
                <a16:creationId xmlns:a16="http://schemas.microsoft.com/office/drawing/2014/main" id="{8C38536F-28FF-F148-97DF-7208C9225F43}"/>
              </a:ext>
            </a:extLst>
          </p:cNvPr>
          <p:cNvSpPr>
            <a:spLocks noChangeArrowheads="1"/>
          </p:cNvSpPr>
          <p:nvPr/>
        </p:nvSpPr>
        <p:spPr bwMode="auto">
          <a:xfrm>
            <a:off x="76628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1726" name="Rectangle 46">
            <a:extLst>
              <a:ext uri="{FF2B5EF4-FFF2-40B4-BE49-F238E27FC236}">
                <a16:creationId xmlns:a16="http://schemas.microsoft.com/office/drawing/2014/main" id="{6889E770-4D93-0C40-B98A-15791590A669}"/>
              </a:ext>
            </a:extLst>
          </p:cNvPr>
          <p:cNvSpPr>
            <a:spLocks noChangeArrowheads="1"/>
          </p:cNvSpPr>
          <p:nvPr/>
        </p:nvSpPr>
        <p:spPr bwMode="auto">
          <a:xfrm>
            <a:off x="7662863"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1727" name="Rectangle 47">
            <a:extLst>
              <a:ext uri="{FF2B5EF4-FFF2-40B4-BE49-F238E27FC236}">
                <a16:creationId xmlns:a16="http://schemas.microsoft.com/office/drawing/2014/main" id="{42C8FF1C-9C34-9B49-B5D9-B46F060D7DCD}"/>
              </a:ext>
            </a:extLst>
          </p:cNvPr>
          <p:cNvSpPr>
            <a:spLocks noChangeArrowheads="1"/>
          </p:cNvSpPr>
          <p:nvPr/>
        </p:nvSpPr>
        <p:spPr bwMode="auto">
          <a:xfrm>
            <a:off x="7662863"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28" name="Rectangle 48">
            <a:extLst>
              <a:ext uri="{FF2B5EF4-FFF2-40B4-BE49-F238E27FC236}">
                <a16:creationId xmlns:a16="http://schemas.microsoft.com/office/drawing/2014/main" id="{9A102840-14B9-A349-BA19-200F56E7DD0D}"/>
              </a:ext>
            </a:extLst>
          </p:cNvPr>
          <p:cNvSpPr>
            <a:spLocks noChangeArrowheads="1"/>
          </p:cNvSpPr>
          <p:nvPr/>
        </p:nvSpPr>
        <p:spPr bwMode="auto">
          <a:xfrm>
            <a:off x="7662863"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29" name="Rectangle 49">
            <a:extLst>
              <a:ext uri="{FF2B5EF4-FFF2-40B4-BE49-F238E27FC236}">
                <a16:creationId xmlns:a16="http://schemas.microsoft.com/office/drawing/2014/main" id="{A90B1CEB-005D-CC4D-AE55-5CA73741DAF2}"/>
              </a:ext>
            </a:extLst>
          </p:cNvPr>
          <p:cNvSpPr>
            <a:spLocks noChangeArrowheads="1"/>
          </p:cNvSpPr>
          <p:nvPr/>
        </p:nvSpPr>
        <p:spPr bwMode="auto">
          <a:xfrm>
            <a:off x="8188325"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1730" name="Rectangle 50">
            <a:extLst>
              <a:ext uri="{FF2B5EF4-FFF2-40B4-BE49-F238E27FC236}">
                <a16:creationId xmlns:a16="http://schemas.microsoft.com/office/drawing/2014/main" id="{2D8EA69B-39E2-1549-A4E0-642DB621D3F6}"/>
              </a:ext>
            </a:extLst>
          </p:cNvPr>
          <p:cNvSpPr>
            <a:spLocks noChangeArrowheads="1"/>
          </p:cNvSpPr>
          <p:nvPr/>
        </p:nvSpPr>
        <p:spPr bwMode="auto">
          <a:xfrm>
            <a:off x="255905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1" name="Rectangle 51">
            <a:extLst>
              <a:ext uri="{FF2B5EF4-FFF2-40B4-BE49-F238E27FC236}">
                <a16:creationId xmlns:a16="http://schemas.microsoft.com/office/drawing/2014/main" id="{617EF47D-AEC1-B04E-A3ED-A5600DE8693B}"/>
              </a:ext>
            </a:extLst>
          </p:cNvPr>
          <p:cNvSpPr>
            <a:spLocks noChangeArrowheads="1"/>
          </p:cNvSpPr>
          <p:nvPr/>
        </p:nvSpPr>
        <p:spPr bwMode="auto">
          <a:xfrm>
            <a:off x="255905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2" name="Rectangle 52">
            <a:extLst>
              <a:ext uri="{FF2B5EF4-FFF2-40B4-BE49-F238E27FC236}">
                <a16:creationId xmlns:a16="http://schemas.microsoft.com/office/drawing/2014/main" id="{65BD90B7-8882-224B-946F-4C3C902936F8}"/>
              </a:ext>
            </a:extLst>
          </p:cNvPr>
          <p:cNvSpPr>
            <a:spLocks noChangeArrowheads="1"/>
          </p:cNvSpPr>
          <p:nvPr/>
        </p:nvSpPr>
        <p:spPr bwMode="auto">
          <a:xfrm>
            <a:off x="255905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3" name="Rectangle 53">
            <a:extLst>
              <a:ext uri="{FF2B5EF4-FFF2-40B4-BE49-F238E27FC236}">
                <a16:creationId xmlns:a16="http://schemas.microsoft.com/office/drawing/2014/main" id="{71837EF1-F51C-D047-92B3-918CE73B375F}"/>
              </a:ext>
            </a:extLst>
          </p:cNvPr>
          <p:cNvSpPr>
            <a:spLocks noChangeArrowheads="1"/>
          </p:cNvSpPr>
          <p:nvPr/>
        </p:nvSpPr>
        <p:spPr bwMode="auto">
          <a:xfrm>
            <a:off x="528638"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4" name="Rectangle 54">
            <a:extLst>
              <a:ext uri="{FF2B5EF4-FFF2-40B4-BE49-F238E27FC236}">
                <a16:creationId xmlns:a16="http://schemas.microsoft.com/office/drawing/2014/main" id="{4A0D362E-4A30-D149-B372-1FCE9110F74E}"/>
              </a:ext>
            </a:extLst>
          </p:cNvPr>
          <p:cNvSpPr>
            <a:spLocks noChangeArrowheads="1"/>
          </p:cNvSpPr>
          <p:nvPr/>
        </p:nvSpPr>
        <p:spPr bwMode="auto">
          <a:xfrm>
            <a:off x="528638"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5" name="Rectangle 55">
            <a:extLst>
              <a:ext uri="{FF2B5EF4-FFF2-40B4-BE49-F238E27FC236}">
                <a16:creationId xmlns:a16="http://schemas.microsoft.com/office/drawing/2014/main" id="{B6A7532E-B1C7-EE4A-BA2E-92505E4D3069}"/>
              </a:ext>
            </a:extLst>
          </p:cNvPr>
          <p:cNvSpPr>
            <a:spLocks noChangeArrowheads="1"/>
          </p:cNvSpPr>
          <p:nvPr/>
        </p:nvSpPr>
        <p:spPr bwMode="auto">
          <a:xfrm>
            <a:off x="52863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6" name="Rectangle 56">
            <a:extLst>
              <a:ext uri="{FF2B5EF4-FFF2-40B4-BE49-F238E27FC236}">
                <a16:creationId xmlns:a16="http://schemas.microsoft.com/office/drawing/2014/main" id="{1AFCD4AF-BB4C-5247-A09A-07C0E9E84DBD}"/>
              </a:ext>
            </a:extLst>
          </p:cNvPr>
          <p:cNvSpPr>
            <a:spLocks noChangeArrowheads="1"/>
          </p:cNvSpPr>
          <p:nvPr/>
        </p:nvSpPr>
        <p:spPr bwMode="auto">
          <a:xfrm>
            <a:off x="5483225"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7" name="Rectangle 57">
            <a:extLst>
              <a:ext uri="{FF2B5EF4-FFF2-40B4-BE49-F238E27FC236}">
                <a16:creationId xmlns:a16="http://schemas.microsoft.com/office/drawing/2014/main" id="{156F58E0-C615-0C44-A822-8C099EE26401}"/>
              </a:ext>
            </a:extLst>
          </p:cNvPr>
          <p:cNvSpPr>
            <a:spLocks noChangeArrowheads="1"/>
          </p:cNvSpPr>
          <p:nvPr/>
        </p:nvSpPr>
        <p:spPr bwMode="auto">
          <a:xfrm>
            <a:off x="5483225"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4154" name="Rectangle 58">
            <a:extLst>
              <a:ext uri="{FF2B5EF4-FFF2-40B4-BE49-F238E27FC236}">
                <a16:creationId xmlns:a16="http://schemas.microsoft.com/office/drawing/2014/main" id="{ADCD6881-B6C5-734B-B268-4CBE28B32DD1}"/>
              </a:ext>
            </a:extLst>
          </p:cNvPr>
          <p:cNvSpPr>
            <a:spLocks noChangeArrowheads="1"/>
          </p:cNvSpPr>
          <p:nvPr/>
        </p:nvSpPr>
        <p:spPr bwMode="auto">
          <a:xfrm>
            <a:off x="3468688" y="21463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1284155" name="Rectangle 59">
            <a:extLst>
              <a:ext uri="{FF2B5EF4-FFF2-40B4-BE49-F238E27FC236}">
                <a16:creationId xmlns:a16="http://schemas.microsoft.com/office/drawing/2014/main" id="{5BDFB40D-A6D7-3D40-8BAD-D999988C360B}"/>
              </a:ext>
            </a:extLst>
          </p:cNvPr>
          <p:cNvSpPr>
            <a:spLocks noChangeArrowheads="1"/>
          </p:cNvSpPr>
          <p:nvPr/>
        </p:nvSpPr>
        <p:spPr bwMode="auto">
          <a:xfrm>
            <a:off x="3468688" y="248443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5</a:t>
            </a:r>
          </a:p>
        </p:txBody>
      </p:sp>
      <p:sp>
        <p:nvSpPr>
          <p:cNvPr id="71740" name="Rectangle 60">
            <a:extLst>
              <a:ext uri="{FF2B5EF4-FFF2-40B4-BE49-F238E27FC236}">
                <a16:creationId xmlns:a16="http://schemas.microsoft.com/office/drawing/2014/main" id="{AD10BB04-5739-994C-BB73-402850A023E5}"/>
              </a:ext>
            </a:extLst>
          </p:cNvPr>
          <p:cNvSpPr>
            <a:spLocks noChangeArrowheads="1"/>
          </p:cNvSpPr>
          <p:nvPr/>
        </p:nvSpPr>
        <p:spPr bwMode="auto">
          <a:xfrm>
            <a:off x="346868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1" name="Rectangle 61">
            <a:extLst>
              <a:ext uri="{FF2B5EF4-FFF2-40B4-BE49-F238E27FC236}">
                <a16:creationId xmlns:a16="http://schemas.microsoft.com/office/drawing/2014/main" id="{F6140067-4410-704A-9B20-F254C0E330BF}"/>
              </a:ext>
            </a:extLst>
          </p:cNvPr>
          <p:cNvSpPr>
            <a:spLocks noChangeArrowheads="1"/>
          </p:cNvSpPr>
          <p:nvPr/>
        </p:nvSpPr>
        <p:spPr bwMode="auto">
          <a:xfrm>
            <a:off x="6164263"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42" name="Rectangle 62">
            <a:extLst>
              <a:ext uri="{FF2B5EF4-FFF2-40B4-BE49-F238E27FC236}">
                <a16:creationId xmlns:a16="http://schemas.microsoft.com/office/drawing/2014/main" id="{ABC4A82E-63C3-6842-BE09-55DE2FD6DE3A}"/>
              </a:ext>
            </a:extLst>
          </p:cNvPr>
          <p:cNvSpPr>
            <a:spLocks noChangeArrowheads="1"/>
          </p:cNvSpPr>
          <p:nvPr/>
        </p:nvSpPr>
        <p:spPr bwMode="auto">
          <a:xfrm>
            <a:off x="8188325"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43" name="Rectangle 63">
            <a:extLst>
              <a:ext uri="{FF2B5EF4-FFF2-40B4-BE49-F238E27FC236}">
                <a16:creationId xmlns:a16="http://schemas.microsoft.com/office/drawing/2014/main" id="{36C10002-276F-A34A-8E0F-F2B2E5347823}"/>
              </a:ext>
            </a:extLst>
          </p:cNvPr>
          <p:cNvSpPr>
            <a:spLocks noChangeArrowheads="1"/>
          </p:cNvSpPr>
          <p:nvPr/>
        </p:nvSpPr>
        <p:spPr bwMode="auto">
          <a:xfrm>
            <a:off x="8186738"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4" name="Rectangle 64">
            <a:extLst>
              <a:ext uri="{FF2B5EF4-FFF2-40B4-BE49-F238E27FC236}">
                <a16:creationId xmlns:a16="http://schemas.microsoft.com/office/drawing/2014/main" id="{69694252-2315-5242-AC19-A49F740D4D60}"/>
              </a:ext>
            </a:extLst>
          </p:cNvPr>
          <p:cNvSpPr>
            <a:spLocks noChangeArrowheads="1"/>
          </p:cNvSpPr>
          <p:nvPr/>
        </p:nvSpPr>
        <p:spPr bwMode="auto">
          <a:xfrm>
            <a:off x="818673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4161" name="Rectangle 65">
            <a:extLst>
              <a:ext uri="{FF2B5EF4-FFF2-40B4-BE49-F238E27FC236}">
                <a16:creationId xmlns:a16="http://schemas.microsoft.com/office/drawing/2014/main" id="{C3E92279-EAF1-0B4D-9D93-C907576A5594}"/>
              </a:ext>
            </a:extLst>
          </p:cNvPr>
          <p:cNvSpPr>
            <a:spLocks noChangeArrowheads="1"/>
          </p:cNvSpPr>
          <p:nvPr/>
        </p:nvSpPr>
        <p:spPr bwMode="auto">
          <a:xfrm>
            <a:off x="6161088" y="21463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1746" name="Rectangle 66">
            <a:extLst>
              <a:ext uri="{FF2B5EF4-FFF2-40B4-BE49-F238E27FC236}">
                <a16:creationId xmlns:a16="http://schemas.microsoft.com/office/drawing/2014/main" id="{6A60D932-7CD6-9440-BC6D-723B385B7612}"/>
              </a:ext>
            </a:extLst>
          </p:cNvPr>
          <p:cNvSpPr>
            <a:spLocks noChangeArrowheads="1"/>
          </p:cNvSpPr>
          <p:nvPr/>
        </p:nvSpPr>
        <p:spPr bwMode="auto">
          <a:xfrm>
            <a:off x="616108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7" name="Rectangle 69">
            <a:extLst>
              <a:ext uri="{FF2B5EF4-FFF2-40B4-BE49-F238E27FC236}">
                <a16:creationId xmlns:a16="http://schemas.microsoft.com/office/drawing/2014/main" id="{6A42790E-C7E2-2C4B-8B18-20658CB2AFFE}"/>
              </a:ext>
            </a:extLst>
          </p:cNvPr>
          <p:cNvSpPr>
            <a:spLocks noGrp="1" noChangeArrowheads="1"/>
          </p:cNvSpPr>
          <p:nvPr>
            <p:ph type="title"/>
          </p:nvPr>
        </p:nvSpPr>
        <p:spPr/>
        <p:txBody>
          <a:bodyPr/>
          <a:lstStyle/>
          <a:p>
            <a:pPr eaLnBrk="1" hangingPunct="1"/>
            <a:r>
              <a:rPr lang="en-US" altLang="nb-NO"/>
              <a:t>Step 2a: LDP Assigns Local Labels </a:t>
            </a:r>
          </a:p>
        </p:txBody>
      </p:sp>
      <p:sp>
        <p:nvSpPr>
          <p:cNvPr id="71748" name="Rectangle 68">
            <a:extLst>
              <a:ext uri="{FF2B5EF4-FFF2-40B4-BE49-F238E27FC236}">
                <a16:creationId xmlns:a16="http://schemas.microsoft.com/office/drawing/2014/main" id="{48613A70-221A-1C4C-8433-C18C72686091}"/>
              </a:ext>
            </a:extLst>
          </p:cNvPr>
          <p:cNvSpPr>
            <a:spLocks noChangeArrowheads="1"/>
          </p:cNvSpPr>
          <p:nvPr/>
        </p:nvSpPr>
        <p:spPr bwMode="auto">
          <a:xfrm>
            <a:off x="548640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49" name="Text Box 70">
            <a:extLst>
              <a:ext uri="{FF2B5EF4-FFF2-40B4-BE49-F238E27FC236}">
                <a16:creationId xmlns:a16="http://schemas.microsoft.com/office/drawing/2014/main" id="{0BC1BD57-CF84-9141-B0AA-98F1CB7657BF}"/>
              </a:ext>
            </a:extLst>
          </p:cNvPr>
          <p:cNvSpPr txBox="1">
            <a:spLocks noChangeArrowheads="1"/>
          </p:cNvSpPr>
          <p:nvPr/>
        </p:nvSpPr>
        <p:spPr bwMode="auto">
          <a:xfrm>
            <a:off x="5334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1750" name="Text Box 71">
            <a:extLst>
              <a:ext uri="{FF2B5EF4-FFF2-40B4-BE49-F238E27FC236}">
                <a16:creationId xmlns:a16="http://schemas.microsoft.com/office/drawing/2014/main" id="{82725EF7-867A-2342-896A-875F637D4A7A}"/>
              </a:ext>
            </a:extLst>
          </p:cNvPr>
          <p:cNvSpPr txBox="1">
            <a:spLocks noChangeArrowheads="1"/>
          </p:cNvSpPr>
          <p:nvPr/>
        </p:nvSpPr>
        <p:spPr bwMode="auto">
          <a:xfrm>
            <a:off x="34290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1751" name="Text Box 72">
            <a:extLst>
              <a:ext uri="{FF2B5EF4-FFF2-40B4-BE49-F238E27FC236}">
                <a16:creationId xmlns:a16="http://schemas.microsoft.com/office/drawing/2014/main" id="{0E8C3FFC-E084-2446-B7C8-87EB5B750160}"/>
              </a:ext>
            </a:extLst>
          </p:cNvPr>
          <p:cNvSpPr txBox="1">
            <a:spLocks noChangeArrowheads="1"/>
          </p:cNvSpPr>
          <p:nvPr/>
        </p:nvSpPr>
        <p:spPr bwMode="auto">
          <a:xfrm>
            <a:off x="61722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2" name="TextBox 1">
            <a:extLst>
              <a:ext uri="{FF2B5EF4-FFF2-40B4-BE49-F238E27FC236}">
                <a16:creationId xmlns:a16="http://schemas.microsoft.com/office/drawing/2014/main" id="{8773B592-7596-244E-04D8-685EA608AC22}"/>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84154"/>
                                        </p:tgtEl>
                                        <p:attrNameLst>
                                          <p:attrName>style.visibility</p:attrName>
                                        </p:attrNameLst>
                                      </p:cBhvr>
                                      <p:to>
                                        <p:strVal val="visible"/>
                                      </p:to>
                                    </p:set>
                                    <p:animEffect transition="in" filter="dissolve">
                                      <p:cBhvr>
                                        <p:cTn id="7" dur="1000"/>
                                        <p:tgtEl>
                                          <p:spTgt spid="1284154"/>
                                        </p:tgtEl>
                                      </p:cBhvr>
                                    </p:animEffect>
                                  </p:childTnLst>
                                </p:cTn>
                              </p:par>
                            </p:childTnLst>
                          </p:cTn>
                        </p:par>
                        <p:par>
                          <p:cTn id="8" fill="hold" nodeType="afterGroup">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1284155"/>
                                        </p:tgtEl>
                                        <p:attrNameLst>
                                          <p:attrName>style.visibility</p:attrName>
                                        </p:attrNameLst>
                                      </p:cBhvr>
                                      <p:to>
                                        <p:strVal val="visible"/>
                                      </p:to>
                                    </p:set>
                                    <p:animEffect transition="in" filter="dissolve">
                                      <p:cBhvr>
                                        <p:cTn id="11" dur="1000"/>
                                        <p:tgtEl>
                                          <p:spTgt spid="1284155"/>
                                        </p:tgtEl>
                                      </p:cBhvr>
                                    </p:animEffect>
                                  </p:childTnLst>
                                </p:cTn>
                              </p:par>
                            </p:childTnLst>
                          </p:cTn>
                        </p:par>
                        <p:par>
                          <p:cTn id="12" fill="hold" nodeType="afterGroup">
                            <p:stCondLst>
                              <p:cond delay="2000"/>
                            </p:stCondLst>
                            <p:childTnLst>
                              <p:par>
                                <p:cTn id="13" presetID="9" presetClass="entr" presetSubtype="0" fill="hold" grpId="0" nodeType="afterEffect">
                                  <p:stCondLst>
                                    <p:cond delay="0"/>
                                  </p:stCondLst>
                                  <p:childTnLst>
                                    <p:set>
                                      <p:cBhvr>
                                        <p:cTn id="14" dur="1" fill="hold">
                                          <p:stCondLst>
                                            <p:cond delay="0"/>
                                          </p:stCondLst>
                                        </p:cTn>
                                        <p:tgtEl>
                                          <p:spTgt spid="1284161"/>
                                        </p:tgtEl>
                                        <p:attrNameLst>
                                          <p:attrName>style.visibility</p:attrName>
                                        </p:attrNameLst>
                                      </p:cBhvr>
                                      <p:to>
                                        <p:strVal val="visible"/>
                                      </p:to>
                                    </p:set>
                                    <p:animEffect transition="in" filter="dissolve">
                                      <p:cBhvr>
                                        <p:cTn id="15" dur="1000"/>
                                        <p:tgtEl>
                                          <p:spTgt spid="1284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4154" grpId="0" animBg="1"/>
      <p:bldP spid="1284155" grpId="0" animBg="1"/>
      <p:bldP spid="128416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AutoShape 2">
            <a:extLst>
              <a:ext uri="{FF2B5EF4-FFF2-40B4-BE49-F238E27FC236}">
                <a16:creationId xmlns:a16="http://schemas.microsoft.com/office/drawing/2014/main" id="{AB3A5C02-2A40-0D4D-9C42-8F7839663B5E}"/>
              </a:ext>
            </a:extLst>
          </p:cNvPr>
          <p:cNvSpPr>
            <a:spLocks noChangeArrowheads="1"/>
          </p:cNvSpPr>
          <p:nvPr/>
        </p:nvSpPr>
        <p:spPr bwMode="auto">
          <a:xfrm rot="10800000">
            <a:off x="520700" y="3155950"/>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1" name="AutoShape 3">
            <a:extLst>
              <a:ext uri="{FF2B5EF4-FFF2-40B4-BE49-F238E27FC236}">
                <a16:creationId xmlns:a16="http://schemas.microsoft.com/office/drawing/2014/main" id="{4A7EE056-D15F-E142-9C16-ADB35DE3CC36}"/>
              </a:ext>
            </a:extLst>
          </p:cNvPr>
          <p:cNvSpPr>
            <a:spLocks noChangeArrowheads="1"/>
          </p:cNvSpPr>
          <p:nvPr/>
        </p:nvSpPr>
        <p:spPr bwMode="auto">
          <a:xfrm rot="10800000">
            <a:off x="3444875" y="3155950"/>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2" name="AutoShape 4">
            <a:extLst>
              <a:ext uri="{FF2B5EF4-FFF2-40B4-BE49-F238E27FC236}">
                <a16:creationId xmlns:a16="http://schemas.microsoft.com/office/drawing/2014/main" id="{5AE29DA9-7157-3D43-93EE-C34AFC9C663A}"/>
              </a:ext>
            </a:extLst>
          </p:cNvPr>
          <p:cNvSpPr>
            <a:spLocks noChangeArrowheads="1"/>
          </p:cNvSpPr>
          <p:nvPr/>
        </p:nvSpPr>
        <p:spPr bwMode="auto">
          <a:xfrm rot="10800000">
            <a:off x="6151563" y="3155950"/>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3" name="Rectangle 5">
            <a:extLst>
              <a:ext uri="{FF2B5EF4-FFF2-40B4-BE49-F238E27FC236}">
                <a16:creationId xmlns:a16="http://schemas.microsoft.com/office/drawing/2014/main" id="{ECEE6C47-4E8F-3548-8ABE-C17D013E728F}"/>
              </a:ext>
            </a:extLst>
          </p:cNvPr>
          <p:cNvSpPr>
            <a:spLocks noChangeArrowheads="1"/>
          </p:cNvSpPr>
          <p:nvPr/>
        </p:nvSpPr>
        <p:spPr bwMode="auto">
          <a:xfrm>
            <a:off x="4929188" y="48085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3734" name="Line 6">
            <a:extLst>
              <a:ext uri="{FF2B5EF4-FFF2-40B4-BE49-F238E27FC236}">
                <a16:creationId xmlns:a16="http://schemas.microsoft.com/office/drawing/2014/main" id="{08E25B0B-9982-DB4C-A401-C78B39D44D43}"/>
              </a:ext>
            </a:extLst>
          </p:cNvPr>
          <p:cNvSpPr>
            <a:spLocks noChangeShapeType="1"/>
          </p:cNvSpPr>
          <p:nvPr/>
        </p:nvSpPr>
        <p:spPr bwMode="auto">
          <a:xfrm>
            <a:off x="7499350" y="3841750"/>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5" name="Rectangle 7">
            <a:extLst>
              <a:ext uri="{FF2B5EF4-FFF2-40B4-BE49-F238E27FC236}">
                <a16:creationId xmlns:a16="http://schemas.microsoft.com/office/drawing/2014/main" id="{44E85647-508D-874E-991E-B808D246C133}"/>
              </a:ext>
            </a:extLst>
          </p:cNvPr>
          <p:cNvSpPr>
            <a:spLocks noChangeArrowheads="1"/>
          </p:cNvSpPr>
          <p:nvPr/>
        </p:nvSpPr>
        <p:spPr bwMode="auto">
          <a:xfrm>
            <a:off x="8086725" y="3562350"/>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3736" name="Line 8">
            <a:extLst>
              <a:ext uri="{FF2B5EF4-FFF2-40B4-BE49-F238E27FC236}">
                <a16:creationId xmlns:a16="http://schemas.microsoft.com/office/drawing/2014/main" id="{D11CFD30-C749-554E-88AF-E6D65A01599A}"/>
              </a:ext>
            </a:extLst>
          </p:cNvPr>
          <p:cNvSpPr>
            <a:spLocks noChangeShapeType="1"/>
          </p:cNvSpPr>
          <p:nvPr/>
        </p:nvSpPr>
        <p:spPr bwMode="auto">
          <a:xfrm flipV="1">
            <a:off x="4722813" y="3841750"/>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7" name="Line 9">
            <a:extLst>
              <a:ext uri="{FF2B5EF4-FFF2-40B4-BE49-F238E27FC236}">
                <a16:creationId xmlns:a16="http://schemas.microsoft.com/office/drawing/2014/main" id="{8CCAC10F-D6ED-ED44-8C24-579C62BCA60E}"/>
              </a:ext>
            </a:extLst>
          </p:cNvPr>
          <p:cNvSpPr>
            <a:spLocks noChangeShapeType="1"/>
          </p:cNvSpPr>
          <p:nvPr/>
        </p:nvSpPr>
        <p:spPr bwMode="auto">
          <a:xfrm>
            <a:off x="1974850" y="4265613"/>
            <a:ext cx="27051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8" name="Rectangle 10">
            <a:extLst>
              <a:ext uri="{FF2B5EF4-FFF2-40B4-BE49-F238E27FC236}">
                <a16:creationId xmlns:a16="http://schemas.microsoft.com/office/drawing/2014/main" id="{154DF385-BACB-A84B-BCB1-13E936DF5A20}"/>
              </a:ext>
            </a:extLst>
          </p:cNvPr>
          <p:cNvSpPr>
            <a:spLocks noChangeArrowheads="1"/>
          </p:cNvSpPr>
          <p:nvPr/>
        </p:nvSpPr>
        <p:spPr bwMode="auto">
          <a:xfrm>
            <a:off x="5219700" y="38354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3739" name="Rectangle 11">
            <a:extLst>
              <a:ext uri="{FF2B5EF4-FFF2-40B4-BE49-F238E27FC236}">
                <a16:creationId xmlns:a16="http://schemas.microsoft.com/office/drawing/2014/main" id="{A7C154C0-5EA3-B94E-8A1C-5C7D732FF781}"/>
              </a:ext>
            </a:extLst>
          </p:cNvPr>
          <p:cNvSpPr>
            <a:spLocks noChangeArrowheads="1"/>
          </p:cNvSpPr>
          <p:nvPr/>
        </p:nvSpPr>
        <p:spPr bwMode="auto">
          <a:xfrm>
            <a:off x="2566988" y="396557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3740" name="Rectangle 12">
            <a:extLst>
              <a:ext uri="{FF2B5EF4-FFF2-40B4-BE49-F238E27FC236}">
                <a16:creationId xmlns:a16="http://schemas.microsoft.com/office/drawing/2014/main" id="{AF111F53-3CDD-7D46-8B2B-A3FAD6D9991C}"/>
              </a:ext>
            </a:extLst>
          </p:cNvPr>
          <p:cNvSpPr>
            <a:spLocks noChangeArrowheads="1"/>
          </p:cNvSpPr>
          <p:nvPr/>
        </p:nvSpPr>
        <p:spPr bwMode="auto">
          <a:xfrm>
            <a:off x="7799388" y="35814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2" name="Group 13">
            <a:extLst>
              <a:ext uri="{FF2B5EF4-FFF2-40B4-BE49-F238E27FC236}">
                <a16:creationId xmlns:a16="http://schemas.microsoft.com/office/drawing/2014/main" id="{BA718D4F-F4CA-8D4B-85A0-A8504A40A714}"/>
              </a:ext>
            </a:extLst>
          </p:cNvPr>
          <p:cNvGrpSpPr>
            <a:grpSpLocks/>
          </p:cNvGrpSpPr>
          <p:nvPr/>
        </p:nvGrpSpPr>
        <p:grpSpPr bwMode="auto">
          <a:xfrm>
            <a:off x="5397500" y="4057650"/>
            <a:ext cx="3373438" cy="938213"/>
            <a:chOff x="3400" y="2425"/>
            <a:chExt cx="2125" cy="591"/>
          </a:xfrm>
        </p:grpSpPr>
        <p:sp>
          <p:nvSpPr>
            <p:cNvPr id="73811" name="AutoShape 14">
              <a:extLst>
                <a:ext uri="{FF2B5EF4-FFF2-40B4-BE49-F238E27FC236}">
                  <a16:creationId xmlns:a16="http://schemas.microsoft.com/office/drawing/2014/main" id="{F37794C2-DF69-5548-BFAC-FC20E6D922EE}"/>
                </a:ext>
              </a:extLst>
            </p:cNvPr>
            <p:cNvSpPr>
              <a:spLocks noChangeArrowheads="1"/>
            </p:cNvSpPr>
            <p:nvPr/>
          </p:nvSpPr>
          <p:spPr bwMode="auto">
            <a:xfrm rot="10800000" flipH="1">
              <a:off x="3641" y="2651"/>
              <a:ext cx="1884" cy="365"/>
            </a:xfrm>
            <a:prstGeom prst="wedgeRectCallout">
              <a:avLst>
                <a:gd name="adj1" fmla="val -38380"/>
                <a:gd name="adj2" fmla="val 87806"/>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9 for 128.89</a:t>
              </a:r>
            </a:p>
          </p:txBody>
        </p:sp>
        <p:sp>
          <p:nvSpPr>
            <p:cNvPr id="73812" name="Line 15">
              <a:extLst>
                <a:ext uri="{FF2B5EF4-FFF2-40B4-BE49-F238E27FC236}">
                  <a16:creationId xmlns:a16="http://schemas.microsoft.com/office/drawing/2014/main" id="{3BC4B788-E443-9040-B4C3-7C3A317DB8C2}"/>
                </a:ext>
              </a:extLst>
            </p:cNvPr>
            <p:cNvSpPr>
              <a:spLocks noChangeShapeType="1"/>
            </p:cNvSpPr>
            <p:nvPr/>
          </p:nvSpPr>
          <p:spPr bwMode="auto">
            <a:xfrm flipV="1">
              <a:off x="3400" y="2425"/>
              <a:ext cx="840" cy="147"/>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 name="Group 16">
            <a:extLst>
              <a:ext uri="{FF2B5EF4-FFF2-40B4-BE49-F238E27FC236}">
                <a16:creationId xmlns:a16="http://schemas.microsoft.com/office/drawing/2014/main" id="{8CCA415B-B8F2-504B-9BDE-0E11FF4A7F2B}"/>
              </a:ext>
            </a:extLst>
          </p:cNvPr>
          <p:cNvGrpSpPr>
            <a:grpSpLocks/>
          </p:cNvGrpSpPr>
          <p:nvPr/>
        </p:nvGrpSpPr>
        <p:grpSpPr bwMode="auto">
          <a:xfrm>
            <a:off x="1014413" y="4397375"/>
            <a:ext cx="3106737" cy="968375"/>
            <a:chOff x="639" y="2639"/>
            <a:chExt cx="1957" cy="610"/>
          </a:xfrm>
        </p:grpSpPr>
        <p:sp>
          <p:nvSpPr>
            <p:cNvPr id="73809" name="AutoShape 17">
              <a:extLst>
                <a:ext uri="{FF2B5EF4-FFF2-40B4-BE49-F238E27FC236}">
                  <a16:creationId xmlns:a16="http://schemas.microsoft.com/office/drawing/2014/main" id="{DD2731B6-2624-CA41-A868-73C84AD7D73E}"/>
                </a:ext>
              </a:extLst>
            </p:cNvPr>
            <p:cNvSpPr>
              <a:spLocks noChangeArrowheads="1"/>
            </p:cNvSpPr>
            <p:nvPr/>
          </p:nvSpPr>
          <p:spPr bwMode="auto">
            <a:xfrm rot="10800000">
              <a:off x="639" y="2777"/>
              <a:ext cx="1884" cy="472"/>
            </a:xfrm>
            <a:prstGeom prst="wedgeRectCallout">
              <a:avLst>
                <a:gd name="adj1" fmla="val -34028"/>
                <a:gd name="adj2" fmla="val 72454"/>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4 for 128.89 and</a:t>
              </a:r>
            </a:p>
            <a:p>
              <a:pPr algn="ctr"/>
              <a:r>
                <a:rPr lang="en-US" altLang="nb-NO" sz="1600" b="1"/>
                <a:t>Use Label 5 for 171.69</a:t>
              </a:r>
            </a:p>
          </p:txBody>
        </p:sp>
        <p:sp>
          <p:nvSpPr>
            <p:cNvPr id="73810" name="Line 18">
              <a:extLst>
                <a:ext uri="{FF2B5EF4-FFF2-40B4-BE49-F238E27FC236}">
                  <a16:creationId xmlns:a16="http://schemas.microsoft.com/office/drawing/2014/main" id="{267F97DE-14A4-6143-94FC-CB818211C272}"/>
                </a:ext>
              </a:extLst>
            </p:cNvPr>
            <p:cNvSpPr>
              <a:spLocks noChangeShapeType="1"/>
            </p:cNvSpPr>
            <p:nvPr/>
          </p:nvSpPr>
          <p:spPr bwMode="auto">
            <a:xfrm>
              <a:off x="1403" y="2639"/>
              <a:ext cx="1193" cy="0"/>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73743" name="Picture 19">
            <a:extLst>
              <a:ext uri="{FF2B5EF4-FFF2-40B4-BE49-F238E27FC236}">
                <a16:creationId xmlns:a16="http://schemas.microsoft.com/office/drawing/2014/main" id="{CE991392-0B81-854F-8A61-37A3F62A17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94163"/>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4" name="Picture 20">
            <a:extLst>
              <a:ext uri="{FF2B5EF4-FFF2-40B4-BE49-F238E27FC236}">
                <a16:creationId xmlns:a16="http://schemas.microsoft.com/office/drawing/2014/main" id="{397FD25C-54A4-804A-BCD5-B103475B375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25838"/>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21">
            <a:extLst>
              <a:ext uri="{FF2B5EF4-FFF2-40B4-BE49-F238E27FC236}">
                <a16:creationId xmlns:a16="http://schemas.microsoft.com/office/drawing/2014/main" id="{D732D0E1-9000-9C4F-AF38-6921DB4D2F8A}"/>
              </a:ext>
            </a:extLst>
          </p:cNvPr>
          <p:cNvGrpSpPr>
            <a:grpSpLocks/>
          </p:cNvGrpSpPr>
          <p:nvPr/>
        </p:nvGrpSpPr>
        <p:grpSpPr bwMode="auto">
          <a:xfrm>
            <a:off x="273050" y="5413375"/>
            <a:ext cx="3022600" cy="1139825"/>
            <a:chOff x="172" y="3279"/>
            <a:chExt cx="1904" cy="718"/>
          </a:xfrm>
        </p:grpSpPr>
        <p:sp>
          <p:nvSpPr>
            <p:cNvPr id="73806" name="Line 22">
              <a:extLst>
                <a:ext uri="{FF2B5EF4-FFF2-40B4-BE49-F238E27FC236}">
                  <a16:creationId xmlns:a16="http://schemas.microsoft.com/office/drawing/2014/main" id="{21E9156C-D6CC-C048-B360-139A4D85F0D3}"/>
                </a:ext>
              </a:extLst>
            </p:cNvPr>
            <p:cNvSpPr>
              <a:spLocks noChangeShapeType="1"/>
            </p:cNvSpPr>
            <p:nvPr/>
          </p:nvSpPr>
          <p:spPr bwMode="auto">
            <a:xfrm flipV="1">
              <a:off x="1556" y="3623"/>
              <a:ext cx="520" cy="5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3807" name="Rectangle 23">
              <a:extLst>
                <a:ext uri="{FF2B5EF4-FFF2-40B4-BE49-F238E27FC236}">
                  <a16:creationId xmlns:a16="http://schemas.microsoft.com/office/drawing/2014/main" id="{59FDBC35-19B2-F641-92B2-E5CF6C53081C}"/>
                </a:ext>
              </a:extLst>
            </p:cNvPr>
            <p:cNvSpPr>
              <a:spLocks noChangeArrowheads="1"/>
            </p:cNvSpPr>
            <p:nvPr/>
          </p:nvSpPr>
          <p:spPr bwMode="auto">
            <a:xfrm>
              <a:off x="172" y="3459"/>
              <a:ext cx="1712"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Label Distribution Protocol (LDP)</a:t>
              </a:r>
              <a:endParaRPr lang="en-US" altLang="nb-NO" sz="1400" b="1"/>
            </a:p>
            <a:p>
              <a:r>
                <a:rPr lang="en-US" altLang="nb-NO" sz="1400" b="1"/>
                <a:t>(Downstream Allocation)</a:t>
              </a:r>
              <a:endParaRPr lang="en-US" altLang="nb-NO" sz="1800" b="1"/>
            </a:p>
          </p:txBody>
        </p:sp>
        <p:sp>
          <p:nvSpPr>
            <p:cNvPr id="73808" name="Line 24">
              <a:extLst>
                <a:ext uri="{FF2B5EF4-FFF2-40B4-BE49-F238E27FC236}">
                  <a16:creationId xmlns:a16="http://schemas.microsoft.com/office/drawing/2014/main" id="{6EB1D430-BCDB-FA41-B223-E6CADBBCF2B1}"/>
                </a:ext>
              </a:extLst>
            </p:cNvPr>
            <p:cNvSpPr>
              <a:spLocks noChangeShapeType="1"/>
            </p:cNvSpPr>
            <p:nvPr/>
          </p:nvSpPr>
          <p:spPr bwMode="auto">
            <a:xfrm flipV="1">
              <a:off x="1438" y="3279"/>
              <a:ext cx="236" cy="21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73746" name="Line 25">
            <a:extLst>
              <a:ext uri="{FF2B5EF4-FFF2-40B4-BE49-F238E27FC236}">
                <a16:creationId xmlns:a16="http://schemas.microsoft.com/office/drawing/2014/main" id="{B5A5BDC4-3870-4C4B-9FDC-E8757A6D92E3}"/>
              </a:ext>
            </a:extLst>
          </p:cNvPr>
          <p:cNvSpPr>
            <a:spLocks noChangeShapeType="1"/>
          </p:cNvSpPr>
          <p:nvPr/>
        </p:nvSpPr>
        <p:spPr bwMode="auto">
          <a:xfrm>
            <a:off x="6899275" y="5705475"/>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47" name="Line 26">
            <a:extLst>
              <a:ext uri="{FF2B5EF4-FFF2-40B4-BE49-F238E27FC236}">
                <a16:creationId xmlns:a16="http://schemas.microsoft.com/office/drawing/2014/main" id="{73287BDA-99CA-DD46-9122-F3B2BF1BE022}"/>
              </a:ext>
            </a:extLst>
          </p:cNvPr>
          <p:cNvSpPr>
            <a:spLocks noChangeShapeType="1"/>
          </p:cNvSpPr>
          <p:nvPr/>
        </p:nvSpPr>
        <p:spPr bwMode="auto">
          <a:xfrm>
            <a:off x="4872038" y="4603750"/>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48" name="Rectangle 27">
            <a:extLst>
              <a:ext uri="{FF2B5EF4-FFF2-40B4-BE49-F238E27FC236}">
                <a16:creationId xmlns:a16="http://schemas.microsoft.com/office/drawing/2014/main" id="{40AD36B6-CE3D-214C-B230-DEF9290E9120}"/>
              </a:ext>
            </a:extLst>
          </p:cNvPr>
          <p:cNvSpPr>
            <a:spLocks noChangeArrowheads="1"/>
          </p:cNvSpPr>
          <p:nvPr/>
        </p:nvSpPr>
        <p:spPr bwMode="auto">
          <a:xfrm>
            <a:off x="6692900" y="5980113"/>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grpSp>
        <p:nvGrpSpPr>
          <p:cNvPr id="5" name="Group 28">
            <a:extLst>
              <a:ext uri="{FF2B5EF4-FFF2-40B4-BE49-F238E27FC236}">
                <a16:creationId xmlns:a16="http://schemas.microsoft.com/office/drawing/2014/main" id="{4ADF11BA-63EE-1C49-BBE6-D0C3033C2331}"/>
              </a:ext>
            </a:extLst>
          </p:cNvPr>
          <p:cNvGrpSpPr>
            <a:grpSpLocks/>
          </p:cNvGrpSpPr>
          <p:nvPr/>
        </p:nvGrpSpPr>
        <p:grpSpPr bwMode="auto">
          <a:xfrm>
            <a:off x="3400425" y="5027613"/>
            <a:ext cx="2990850" cy="1284287"/>
            <a:chOff x="2142" y="3036"/>
            <a:chExt cx="1884" cy="809"/>
          </a:xfrm>
        </p:grpSpPr>
        <p:sp>
          <p:nvSpPr>
            <p:cNvPr id="73804" name="AutoShape 29">
              <a:extLst>
                <a:ext uri="{FF2B5EF4-FFF2-40B4-BE49-F238E27FC236}">
                  <a16:creationId xmlns:a16="http://schemas.microsoft.com/office/drawing/2014/main" id="{30F96C39-3F28-6E40-92FE-D5FD3B8A1295}"/>
                </a:ext>
              </a:extLst>
            </p:cNvPr>
            <p:cNvSpPr>
              <a:spLocks noChangeArrowheads="1"/>
            </p:cNvSpPr>
            <p:nvPr/>
          </p:nvSpPr>
          <p:spPr bwMode="auto">
            <a:xfrm rot="10800000">
              <a:off x="2142" y="3480"/>
              <a:ext cx="1884" cy="365"/>
            </a:xfrm>
            <a:prstGeom prst="wedgeRectCallout">
              <a:avLst>
                <a:gd name="adj1" fmla="val -35245"/>
                <a:gd name="adj2" fmla="val 89722"/>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7 for 171.69</a:t>
              </a:r>
            </a:p>
          </p:txBody>
        </p:sp>
        <p:sp>
          <p:nvSpPr>
            <p:cNvPr id="73805" name="Line 30">
              <a:extLst>
                <a:ext uri="{FF2B5EF4-FFF2-40B4-BE49-F238E27FC236}">
                  <a16:creationId xmlns:a16="http://schemas.microsoft.com/office/drawing/2014/main" id="{E1806E54-4892-D643-B821-BB6A5CCD97C1}"/>
                </a:ext>
              </a:extLst>
            </p:cNvPr>
            <p:cNvSpPr>
              <a:spLocks noChangeShapeType="1"/>
            </p:cNvSpPr>
            <p:nvPr/>
          </p:nvSpPr>
          <p:spPr bwMode="auto">
            <a:xfrm>
              <a:off x="3338" y="3036"/>
              <a:ext cx="601" cy="325"/>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73750" name="Picture 31">
            <a:extLst>
              <a:ext uri="{FF2B5EF4-FFF2-40B4-BE49-F238E27FC236}">
                <a16:creationId xmlns:a16="http://schemas.microsoft.com/office/drawing/2014/main" id="{CA6AF4C4-FDEC-E046-A4B0-08FDEF8EF7A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30838"/>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51" name="Picture 32">
            <a:extLst>
              <a:ext uri="{FF2B5EF4-FFF2-40B4-BE49-F238E27FC236}">
                <a16:creationId xmlns:a16="http://schemas.microsoft.com/office/drawing/2014/main" id="{7DA281D8-6DB5-4B47-AF2B-5564B7CB549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84600"/>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52" name="Rectangle 33">
            <a:extLst>
              <a:ext uri="{FF2B5EF4-FFF2-40B4-BE49-F238E27FC236}">
                <a16:creationId xmlns:a16="http://schemas.microsoft.com/office/drawing/2014/main" id="{51823E57-5A5D-F341-8089-61C32065A077}"/>
              </a:ext>
            </a:extLst>
          </p:cNvPr>
          <p:cNvSpPr>
            <a:spLocks noChangeArrowheads="1"/>
          </p:cNvSpPr>
          <p:nvPr/>
        </p:nvSpPr>
        <p:spPr bwMode="auto">
          <a:xfrm>
            <a:off x="53340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3753" name="Rectangle 34">
            <a:extLst>
              <a:ext uri="{FF2B5EF4-FFF2-40B4-BE49-F238E27FC236}">
                <a16:creationId xmlns:a16="http://schemas.microsoft.com/office/drawing/2014/main" id="{E5FAAB9E-43AA-FB4F-9380-17D019C8A17D}"/>
              </a:ext>
            </a:extLst>
          </p:cNvPr>
          <p:cNvSpPr>
            <a:spLocks noChangeArrowheads="1"/>
          </p:cNvSpPr>
          <p:nvPr/>
        </p:nvSpPr>
        <p:spPr bwMode="auto">
          <a:xfrm>
            <a:off x="1055688" y="1655763"/>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3754" name="Rectangle 35">
            <a:extLst>
              <a:ext uri="{FF2B5EF4-FFF2-40B4-BE49-F238E27FC236}">
                <a16:creationId xmlns:a16="http://schemas.microsoft.com/office/drawing/2014/main" id="{2449BFF0-8E17-5B49-83B7-B8391B732E0A}"/>
              </a:ext>
            </a:extLst>
          </p:cNvPr>
          <p:cNvSpPr>
            <a:spLocks noChangeArrowheads="1"/>
          </p:cNvSpPr>
          <p:nvPr/>
        </p:nvSpPr>
        <p:spPr bwMode="auto">
          <a:xfrm>
            <a:off x="1055688" y="2163763"/>
            <a:ext cx="950912"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3755" name="Rectangle 36">
            <a:extLst>
              <a:ext uri="{FF2B5EF4-FFF2-40B4-BE49-F238E27FC236}">
                <a16:creationId xmlns:a16="http://schemas.microsoft.com/office/drawing/2014/main" id="{96A654C3-F134-3C47-B114-BC5AE1E680AD}"/>
              </a:ext>
            </a:extLst>
          </p:cNvPr>
          <p:cNvSpPr>
            <a:spLocks noChangeArrowheads="1"/>
          </p:cNvSpPr>
          <p:nvPr/>
        </p:nvSpPr>
        <p:spPr bwMode="auto">
          <a:xfrm>
            <a:off x="1055688" y="2501900"/>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3756" name="Rectangle 37">
            <a:extLst>
              <a:ext uri="{FF2B5EF4-FFF2-40B4-BE49-F238E27FC236}">
                <a16:creationId xmlns:a16="http://schemas.microsoft.com/office/drawing/2014/main" id="{9B6D999F-0465-B54D-A3EB-C18EACF139B8}"/>
              </a:ext>
            </a:extLst>
          </p:cNvPr>
          <p:cNvSpPr>
            <a:spLocks noChangeArrowheads="1"/>
          </p:cNvSpPr>
          <p:nvPr/>
        </p:nvSpPr>
        <p:spPr bwMode="auto">
          <a:xfrm>
            <a:off x="1055688" y="2840038"/>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57" name="Rectangle 38">
            <a:extLst>
              <a:ext uri="{FF2B5EF4-FFF2-40B4-BE49-F238E27FC236}">
                <a16:creationId xmlns:a16="http://schemas.microsoft.com/office/drawing/2014/main" id="{0F8BCFE2-FF25-894E-87A4-8CCFD79F7BCA}"/>
              </a:ext>
            </a:extLst>
          </p:cNvPr>
          <p:cNvSpPr>
            <a:spLocks noChangeArrowheads="1"/>
          </p:cNvSpPr>
          <p:nvPr/>
        </p:nvSpPr>
        <p:spPr bwMode="auto">
          <a:xfrm>
            <a:off x="203200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3758" name="Rectangle 39">
            <a:extLst>
              <a:ext uri="{FF2B5EF4-FFF2-40B4-BE49-F238E27FC236}">
                <a16:creationId xmlns:a16="http://schemas.microsoft.com/office/drawing/2014/main" id="{F08A4274-23BB-334A-8CD8-9EE7DBC8BAF2}"/>
              </a:ext>
            </a:extLst>
          </p:cNvPr>
          <p:cNvSpPr>
            <a:spLocks noChangeArrowheads="1"/>
          </p:cNvSpPr>
          <p:nvPr/>
        </p:nvSpPr>
        <p:spPr bwMode="auto">
          <a:xfrm>
            <a:off x="2032000"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3759" name="Rectangle 40">
            <a:extLst>
              <a:ext uri="{FF2B5EF4-FFF2-40B4-BE49-F238E27FC236}">
                <a16:creationId xmlns:a16="http://schemas.microsoft.com/office/drawing/2014/main" id="{1558E7B2-8D5E-AD48-B7BE-8E9E9FEA033B}"/>
              </a:ext>
            </a:extLst>
          </p:cNvPr>
          <p:cNvSpPr>
            <a:spLocks noChangeArrowheads="1"/>
          </p:cNvSpPr>
          <p:nvPr/>
        </p:nvSpPr>
        <p:spPr bwMode="auto">
          <a:xfrm>
            <a:off x="2032000"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3760" name="Rectangle 41">
            <a:extLst>
              <a:ext uri="{FF2B5EF4-FFF2-40B4-BE49-F238E27FC236}">
                <a16:creationId xmlns:a16="http://schemas.microsoft.com/office/drawing/2014/main" id="{9D5C2DF8-D499-AA4D-BF1D-29F68E222F02}"/>
              </a:ext>
            </a:extLst>
          </p:cNvPr>
          <p:cNvSpPr>
            <a:spLocks noChangeArrowheads="1"/>
          </p:cNvSpPr>
          <p:nvPr/>
        </p:nvSpPr>
        <p:spPr bwMode="auto">
          <a:xfrm>
            <a:off x="203200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61" name="Rectangle 42">
            <a:extLst>
              <a:ext uri="{FF2B5EF4-FFF2-40B4-BE49-F238E27FC236}">
                <a16:creationId xmlns:a16="http://schemas.microsoft.com/office/drawing/2014/main" id="{654D7650-283B-FC40-84F7-AD82878F17ED}"/>
              </a:ext>
            </a:extLst>
          </p:cNvPr>
          <p:cNvSpPr>
            <a:spLocks noChangeArrowheads="1"/>
          </p:cNvSpPr>
          <p:nvPr/>
        </p:nvSpPr>
        <p:spPr bwMode="auto">
          <a:xfrm>
            <a:off x="25574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3762" name="Rectangle 43">
            <a:extLst>
              <a:ext uri="{FF2B5EF4-FFF2-40B4-BE49-F238E27FC236}">
                <a16:creationId xmlns:a16="http://schemas.microsoft.com/office/drawing/2014/main" id="{FDEE8704-1A14-DB40-A3D9-5FF9C37BA7C0}"/>
              </a:ext>
            </a:extLst>
          </p:cNvPr>
          <p:cNvSpPr>
            <a:spLocks noChangeArrowheads="1"/>
          </p:cNvSpPr>
          <p:nvPr/>
        </p:nvSpPr>
        <p:spPr bwMode="auto">
          <a:xfrm>
            <a:off x="3462338"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3763" name="Rectangle 44">
            <a:extLst>
              <a:ext uri="{FF2B5EF4-FFF2-40B4-BE49-F238E27FC236}">
                <a16:creationId xmlns:a16="http://schemas.microsoft.com/office/drawing/2014/main" id="{6A233582-7AB8-BC40-918B-FEC9110BB744}"/>
              </a:ext>
            </a:extLst>
          </p:cNvPr>
          <p:cNvSpPr>
            <a:spLocks noChangeArrowheads="1"/>
          </p:cNvSpPr>
          <p:nvPr/>
        </p:nvSpPr>
        <p:spPr bwMode="auto">
          <a:xfrm>
            <a:off x="3984625" y="1655763"/>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3764" name="Rectangle 45">
            <a:extLst>
              <a:ext uri="{FF2B5EF4-FFF2-40B4-BE49-F238E27FC236}">
                <a16:creationId xmlns:a16="http://schemas.microsoft.com/office/drawing/2014/main" id="{249082BE-7B9F-534E-A286-B15EE4192345}"/>
              </a:ext>
            </a:extLst>
          </p:cNvPr>
          <p:cNvSpPr>
            <a:spLocks noChangeArrowheads="1"/>
          </p:cNvSpPr>
          <p:nvPr/>
        </p:nvSpPr>
        <p:spPr bwMode="auto">
          <a:xfrm>
            <a:off x="3984625" y="2163763"/>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3765" name="Rectangle 46">
            <a:extLst>
              <a:ext uri="{FF2B5EF4-FFF2-40B4-BE49-F238E27FC236}">
                <a16:creationId xmlns:a16="http://schemas.microsoft.com/office/drawing/2014/main" id="{1CA374E6-368B-3B42-BF4D-A70758CA529C}"/>
              </a:ext>
            </a:extLst>
          </p:cNvPr>
          <p:cNvSpPr>
            <a:spLocks noChangeArrowheads="1"/>
          </p:cNvSpPr>
          <p:nvPr/>
        </p:nvSpPr>
        <p:spPr bwMode="auto">
          <a:xfrm>
            <a:off x="3984625" y="25019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3766" name="Rectangle 47">
            <a:extLst>
              <a:ext uri="{FF2B5EF4-FFF2-40B4-BE49-F238E27FC236}">
                <a16:creationId xmlns:a16="http://schemas.microsoft.com/office/drawing/2014/main" id="{25A371CD-0146-D849-B963-7F3172031709}"/>
              </a:ext>
            </a:extLst>
          </p:cNvPr>
          <p:cNvSpPr>
            <a:spLocks noChangeArrowheads="1"/>
          </p:cNvSpPr>
          <p:nvPr/>
        </p:nvSpPr>
        <p:spPr bwMode="auto">
          <a:xfrm>
            <a:off x="3984625" y="2840038"/>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3767" name="Rectangle 48">
            <a:extLst>
              <a:ext uri="{FF2B5EF4-FFF2-40B4-BE49-F238E27FC236}">
                <a16:creationId xmlns:a16="http://schemas.microsoft.com/office/drawing/2014/main" id="{AC58B49D-303C-8241-AF17-3E10CDCC9D37}"/>
              </a:ext>
            </a:extLst>
          </p:cNvPr>
          <p:cNvSpPr>
            <a:spLocks noChangeArrowheads="1"/>
          </p:cNvSpPr>
          <p:nvPr/>
        </p:nvSpPr>
        <p:spPr bwMode="auto">
          <a:xfrm>
            <a:off x="495935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3768" name="Rectangle 49">
            <a:extLst>
              <a:ext uri="{FF2B5EF4-FFF2-40B4-BE49-F238E27FC236}">
                <a16:creationId xmlns:a16="http://schemas.microsoft.com/office/drawing/2014/main" id="{467B9A17-2CF7-0B41-84C9-D5836D567A02}"/>
              </a:ext>
            </a:extLst>
          </p:cNvPr>
          <p:cNvSpPr>
            <a:spLocks noChangeArrowheads="1"/>
          </p:cNvSpPr>
          <p:nvPr/>
        </p:nvSpPr>
        <p:spPr bwMode="auto">
          <a:xfrm>
            <a:off x="4959350"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3769" name="Rectangle 50">
            <a:extLst>
              <a:ext uri="{FF2B5EF4-FFF2-40B4-BE49-F238E27FC236}">
                <a16:creationId xmlns:a16="http://schemas.microsoft.com/office/drawing/2014/main" id="{4FF64A0A-3902-BD45-82E8-6816F3AB4299}"/>
              </a:ext>
            </a:extLst>
          </p:cNvPr>
          <p:cNvSpPr>
            <a:spLocks noChangeArrowheads="1"/>
          </p:cNvSpPr>
          <p:nvPr/>
        </p:nvSpPr>
        <p:spPr bwMode="auto">
          <a:xfrm>
            <a:off x="4959350"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3770" name="Rectangle 51">
            <a:extLst>
              <a:ext uri="{FF2B5EF4-FFF2-40B4-BE49-F238E27FC236}">
                <a16:creationId xmlns:a16="http://schemas.microsoft.com/office/drawing/2014/main" id="{1B581042-50FD-CE41-BC3E-A9B3B33023A2}"/>
              </a:ext>
            </a:extLst>
          </p:cNvPr>
          <p:cNvSpPr>
            <a:spLocks noChangeArrowheads="1"/>
          </p:cNvSpPr>
          <p:nvPr/>
        </p:nvSpPr>
        <p:spPr bwMode="auto">
          <a:xfrm>
            <a:off x="495935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3771" name="Rectangle 52">
            <a:extLst>
              <a:ext uri="{FF2B5EF4-FFF2-40B4-BE49-F238E27FC236}">
                <a16:creationId xmlns:a16="http://schemas.microsoft.com/office/drawing/2014/main" id="{B987FD0E-1FC3-3444-AE7A-D1EC251D0B39}"/>
              </a:ext>
            </a:extLst>
          </p:cNvPr>
          <p:cNvSpPr>
            <a:spLocks noChangeArrowheads="1"/>
          </p:cNvSpPr>
          <p:nvPr/>
        </p:nvSpPr>
        <p:spPr bwMode="auto">
          <a:xfrm>
            <a:off x="548481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3772" name="Rectangle 53">
            <a:extLst>
              <a:ext uri="{FF2B5EF4-FFF2-40B4-BE49-F238E27FC236}">
                <a16:creationId xmlns:a16="http://schemas.microsoft.com/office/drawing/2014/main" id="{1A33EAA8-3C1F-6D43-9C12-32E9B2922C02}"/>
              </a:ext>
            </a:extLst>
          </p:cNvPr>
          <p:cNvSpPr>
            <a:spLocks noChangeArrowheads="1"/>
          </p:cNvSpPr>
          <p:nvPr/>
        </p:nvSpPr>
        <p:spPr bwMode="auto">
          <a:xfrm>
            <a:off x="61642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3773" name="Rectangle 54">
            <a:extLst>
              <a:ext uri="{FF2B5EF4-FFF2-40B4-BE49-F238E27FC236}">
                <a16:creationId xmlns:a16="http://schemas.microsoft.com/office/drawing/2014/main" id="{8EB92741-0DFD-1D4D-839F-66200C8B0F73}"/>
              </a:ext>
            </a:extLst>
          </p:cNvPr>
          <p:cNvSpPr>
            <a:spLocks noChangeArrowheads="1"/>
          </p:cNvSpPr>
          <p:nvPr/>
        </p:nvSpPr>
        <p:spPr bwMode="auto">
          <a:xfrm>
            <a:off x="6686550" y="1655763"/>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3774" name="Rectangle 55">
            <a:extLst>
              <a:ext uri="{FF2B5EF4-FFF2-40B4-BE49-F238E27FC236}">
                <a16:creationId xmlns:a16="http://schemas.microsoft.com/office/drawing/2014/main" id="{2C44000F-8E5B-9549-8C1E-7E534F24983D}"/>
              </a:ext>
            </a:extLst>
          </p:cNvPr>
          <p:cNvSpPr>
            <a:spLocks noChangeArrowheads="1"/>
          </p:cNvSpPr>
          <p:nvPr/>
        </p:nvSpPr>
        <p:spPr bwMode="auto">
          <a:xfrm>
            <a:off x="6686550" y="2163763"/>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3775" name="Rectangle 56">
            <a:extLst>
              <a:ext uri="{FF2B5EF4-FFF2-40B4-BE49-F238E27FC236}">
                <a16:creationId xmlns:a16="http://schemas.microsoft.com/office/drawing/2014/main" id="{A2DA6C8C-6E7E-6C4E-A998-AF004672FF72}"/>
              </a:ext>
            </a:extLst>
          </p:cNvPr>
          <p:cNvSpPr>
            <a:spLocks noChangeArrowheads="1"/>
          </p:cNvSpPr>
          <p:nvPr/>
        </p:nvSpPr>
        <p:spPr bwMode="auto">
          <a:xfrm>
            <a:off x="6686550" y="2501900"/>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76" name="Rectangle 57">
            <a:extLst>
              <a:ext uri="{FF2B5EF4-FFF2-40B4-BE49-F238E27FC236}">
                <a16:creationId xmlns:a16="http://schemas.microsoft.com/office/drawing/2014/main" id="{33B86729-3BD6-0F40-8AB3-62EE9E5A530E}"/>
              </a:ext>
            </a:extLst>
          </p:cNvPr>
          <p:cNvSpPr>
            <a:spLocks noChangeArrowheads="1"/>
          </p:cNvSpPr>
          <p:nvPr/>
        </p:nvSpPr>
        <p:spPr bwMode="auto">
          <a:xfrm>
            <a:off x="6686550" y="2840038"/>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77" name="Rectangle 58">
            <a:extLst>
              <a:ext uri="{FF2B5EF4-FFF2-40B4-BE49-F238E27FC236}">
                <a16:creationId xmlns:a16="http://schemas.microsoft.com/office/drawing/2014/main" id="{4A5D1D77-14C2-2443-861E-60DC9D5B5010}"/>
              </a:ext>
            </a:extLst>
          </p:cNvPr>
          <p:cNvSpPr>
            <a:spLocks noChangeArrowheads="1"/>
          </p:cNvSpPr>
          <p:nvPr/>
        </p:nvSpPr>
        <p:spPr bwMode="auto">
          <a:xfrm>
            <a:off x="76628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3778" name="Rectangle 59">
            <a:extLst>
              <a:ext uri="{FF2B5EF4-FFF2-40B4-BE49-F238E27FC236}">
                <a16:creationId xmlns:a16="http://schemas.microsoft.com/office/drawing/2014/main" id="{32EB5BB7-3213-FD4F-ABE0-06E621377A2D}"/>
              </a:ext>
            </a:extLst>
          </p:cNvPr>
          <p:cNvSpPr>
            <a:spLocks noChangeArrowheads="1"/>
          </p:cNvSpPr>
          <p:nvPr/>
        </p:nvSpPr>
        <p:spPr bwMode="auto">
          <a:xfrm>
            <a:off x="7662863"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3779" name="Rectangle 60">
            <a:extLst>
              <a:ext uri="{FF2B5EF4-FFF2-40B4-BE49-F238E27FC236}">
                <a16:creationId xmlns:a16="http://schemas.microsoft.com/office/drawing/2014/main" id="{146ECACD-D616-4240-B0E1-1DC4B36C7C52}"/>
              </a:ext>
            </a:extLst>
          </p:cNvPr>
          <p:cNvSpPr>
            <a:spLocks noChangeArrowheads="1"/>
          </p:cNvSpPr>
          <p:nvPr/>
        </p:nvSpPr>
        <p:spPr bwMode="auto">
          <a:xfrm>
            <a:off x="7662863"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80" name="Rectangle 61">
            <a:extLst>
              <a:ext uri="{FF2B5EF4-FFF2-40B4-BE49-F238E27FC236}">
                <a16:creationId xmlns:a16="http://schemas.microsoft.com/office/drawing/2014/main" id="{9F5F31B4-60B5-A040-BDC6-7D95158A6112}"/>
              </a:ext>
            </a:extLst>
          </p:cNvPr>
          <p:cNvSpPr>
            <a:spLocks noChangeArrowheads="1"/>
          </p:cNvSpPr>
          <p:nvPr/>
        </p:nvSpPr>
        <p:spPr bwMode="auto">
          <a:xfrm>
            <a:off x="7662863"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1" name="Rectangle 62">
            <a:extLst>
              <a:ext uri="{FF2B5EF4-FFF2-40B4-BE49-F238E27FC236}">
                <a16:creationId xmlns:a16="http://schemas.microsoft.com/office/drawing/2014/main" id="{E7501EE9-18C1-9A4F-9D16-AD27868D79BD}"/>
              </a:ext>
            </a:extLst>
          </p:cNvPr>
          <p:cNvSpPr>
            <a:spLocks noChangeArrowheads="1"/>
          </p:cNvSpPr>
          <p:nvPr/>
        </p:nvSpPr>
        <p:spPr bwMode="auto">
          <a:xfrm>
            <a:off x="8188325"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1286207" name="Rectangle 63">
            <a:extLst>
              <a:ext uri="{FF2B5EF4-FFF2-40B4-BE49-F238E27FC236}">
                <a16:creationId xmlns:a16="http://schemas.microsoft.com/office/drawing/2014/main" id="{3DF524B8-A3CE-EB41-9347-12C08FA3CDBF}"/>
              </a:ext>
            </a:extLst>
          </p:cNvPr>
          <p:cNvSpPr>
            <a:spLocks noChangeArrowheads="1"/>
          </p:cNvSpPr>
          <p:nvPr/>
        </p:nvSpPr>
        <p:spPr bwMode="auto">
          <a:xfrm>
            <a:off x="2559050" y="2163763"/>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1286208" name="Rectangle 64">
            <a:extLst>
              <a:ext uri="{FF2B5EF4-FFF2-40B4-BE49-F238E27FC236}">
                <a16:creationId xmlns:a16="http://schemas.microsoft.com/office/drawing/2014/main" id="{BEA55071-7BC0-3E48-97BA-9CBB487AD283}"/>
              </a:ext>
            </a:extLst>
          </p:cNvPr>
          <p:cNvSpPr>
            <a:spLocks noChangeArrowheads="1"/>
          </p:cNvSpPr>
          <p:nvPr/>
        </p:nvSpPr>
        <p:spPr bwMode="auto">
          <a:xfrm>
            <a:off x="2559050" y="25019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5</a:t>
            </a:r>
          </a:p>
        </p:txBody>
      </p:sp>
      <p:sp>
        <p:nvSpPr>
          <p:cNvPr id="73784" name="Rectangle 65">
            <a:extLst>
              <a:ext uri="{FF2B5EF4-FFF2-40B4-BE49-F238E27FC236}">
                <a16:creationId xmlns:a16="http://schemas.microsoft.com/office/drawing/2014/main" id="{A126616C-9B09-8E4A-A7A3-0BFEE5E1A04F}"/>
              </a:ext>
            </a:extLst>
          </p:cNvPr>
          <p:cNvSpPr>
            <a:spLocks noChangeArrowheads="1"/>
          </p:cNvSpPr>
          <p:nvPr/>
        </p:nvSpPr>
        <p:spPr bwMode="auto">
          <a:xfrm>
            <a:off x="255905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5" name="Rectangle 66">
            <a:extLst>
              <a:ext uri="{FF2B5EF4-FFF2-40B4-BE49-F238E27FC236}">
                <a16:creationId xmlns:a16="http://schemas.microsoft.com/office/drawing/2014/main" id="{A1C6E2E0-148E-3646-8535-7A94EB7EE9B9}"/>
              </a:ext>
            </a:extLst>
          </p:cNvPr>
          <p:cNvSpPr>
            <a:spLocks noChangeArrowheads="1"/>
          </p:cNvSpPr>
          <p:nvPr/>
        </p:nvSpPr>
        <p:spPr bwMode="auto">
          <a:xfrm>
            <a:off x="52863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6" name="Rectangle 67">
            <a:extLst>
              <a:ext uri="{FF2B5EF4-FFF2-40B4-BE49-F238E27FC236}">
                <a16:creationId xmlns:a16="http://schemas.microsoft.com/office/drawing/2014/main" id="{9ED5629F-1E9B-E742-AE59-8542F9579665}"/>
              </a:ext>
            </a:extLst>
          </p:cNvPr>
          <p:cNvSpPr>
            <a:spLocks noChangeArrowheads="1"/>
          </p:cNvSpPr>
          <p:nvPr/>
        </p:nvSpPr>
        <p:spPr bwMode="auto">
          <a:xfrm>
            <a:off x="528638"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7" name="Rectangle 68">
            <a:extLst>
              <a:ext uri="{FF2B5EF4-FFF2-40B4-BE49-F238E27FC236}">
                <a16:creationId xmlns:a16="http://schemas.microsoft.com/office/drawing/2014/main" id="{C6140E3D-208A-2B4A-8F5D-094F34C99231}"/>
              </a:ext>
            </a:extLst>
          </p:cNvPr>
          <p:cNvSpPr>
            <a:spLocks noChangeArrowheads="1"/>
          </p:cNvSpPr>
          <p:nvPr/>
        </p:nvSpPr>
        <p:spPr bwMode="auto">
          <a:xfrm>
            <a:off x="52863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6213" name="Rectangle 69">
            <a:extLst>
              <a:ext uri="{FF2B5EF4-FFF2-40B4-BE49-F238E27FC236}">
                <a16:creationId xmlns:a16="http://schemas.microsoft.com/office/drawing/2014/main" id="{8E8B1DE4-45E6-B442-B4C3-F05010AB8EBD}"/>
              </a:ext>
            </a:extLst>
          </p:cNvPr>
          <p:cNvSpPr>
            <a:spLocks noChangeArrowheads="1"/>
          </p:cNvSpPr>
          <p:nvPr/>
        </p:nvSpPr>
        <p:spPr bwMode="auto">
          <a:xfrm>
            <a:off x="5483225" y="2163763"/>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1286214" name="Rectangle 70">
            <a:extLst>
              <a:ext uri="{FF2B5EF4-FFF2-40B4-BE49-F238E27FC236}">
                <a16:creationId xmlns:a16="http://schemas.microsoft.com/office/drawing/2014/main" id="{2C4BF5AF-A173-0442-8758-21C8CDC41C21}"/>
              </a:ext>
            </a:extLst>
          </p:cNvPr>
          <p:cNvSpPr>
            <a:spLocks noChangeArrowheads="1"/>
          </p:cNvSpPr>
          <p:nvPr/>
        </p:nvSpPr>
        <p:spPr bwMode="auto">
          <a:xfrm>
            <a:off x="5483225" y="25019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7</a:t>
            </a:r>
          </a:p>
        </p:txBody>
      </p:sp>
      <p:sp>
        <p:nvSpPr>
          <p:cNvPr id="73790" name="Rectangle 71">
            <a:extLst>
              <a:ext uri="{FF2B5EF4-FFF2-40B4-BE49-F238E27FC236}">
                <a16:creationId xmlns:a16="http://schemas.microsoft.com/office/drawing/2014/main" id="{372927C3-3870-664D-A5EF-CD0F9EFEC844}"/>
              </a:ext>
            </a:extLst>
          </p:cNvPr>
          <p:cNvSpPr>
            <a:spLocks noChangeArrowheads="1"/>
          </p:cNvSpPr>
          <p:nvPr/>
        </p:nvSpPr>
        <p:spPr bwMode="auto">
          <a:xfrm>
            <a:off x="5483225"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1" name="Rectangle 72">
            <a:extLst>
              <a:ext uri="{FF2B5EF4-FFF2-40B4-BE49-F238E27FC236}">
                <a16:creationId xmlns:a16="http://schemas.microsoft.com/office/drawing/2014/main" id="{A5A982BD-01E0-2645-AE11-E002EF407C31}"/>
              </a:ext>
            </a:extLst>
          </p:cNvPr>
          <p:cNvSpPr>
            <a:spLocks noChangeArrowheads="1"/>
          </p:cNvSpPr>
          <p:nvPr/>
        </p:nvSpPr>
        <p:spPr bwMode="auto">
          <a:xfrm>
            <a:off x="346868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4</a:t>
            </a:r>
          </a:p>
        </p:txBody>
      </p:sp>
      <p:sp>
        <p:nvSpPr>
          <p:cNvPr id="73792" name="Rectangle 73">
            <a:extLst>
              <a:ext uri="{FF2B5EF4-FFF2-40B4-BE49-F238E27FC236}">
                <a16:creationId xmlns:a16="http://schemas.microsoft.com/office/drawing/2014/main" id="{44C93BFF-898D-1043-B1A0-6E452EC0C6DD}"/>
              </a:ext>
            </a:extLst>
          </p:cNvPr>
          <p:cNvSpPr>
            <a:spLocks noChangeArrowheads="1"/>
          </p:cNvSpPr>
          <p:nvPr/>
        </p:nvSpPr>
        <p:spPr bwMode="auto">
          <a:xfrm>
            <a:off x="3468688"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3793" name="Rectangle 74">
            <a:extLst>
              <a:ext uri="{FF2B5EF4-FFF2-40B4-BE49-F238E27FC236}">
                <a16:creationId xmlns:a16="http://schemas.microsoft.com/office/drawing/2014/main" id="{C122EF62-0F1F-5D4D-A6B1-76DB6EA7A89D}"/>
              </a:ext>
            </a:extLst>
          </p:cNvPr>
          <p:cNvSpPr>
            <a:spLocks noChangeArrowheads="1"/>
          </p:cNvSpPr>
          <p:nvPr/>
        </p:nvSpPr>
        <p:spPr bwMode="auto">
          <a:xfrm>
            <a:off x="346868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4" name="Rectangle 75">
            <a:extLst>
              <a:ext uri="{FF2B5EF4-FFF2-40B4-BE49-F238E27FC236}">
                <a16:creationId xmlns:a16="http://schemas.microsoft.com/office/drawing/2014/main" id="{6847F105-CAC9-AF42-BCDB-C92E5215BFE4}"/>
              </a:ext>
            </a:extLst>
          </p:cNvPr>
          <p:cNvSpPr>
            <a:spLocks noChangeArrowheads="1"/>
          </p:cNvSpPr>
          <p:nvPr/>
        </p:nvSpPr>
        <p:spPr bwMode="auto">
          <a:xfrm>
            <a:off x="6164263"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95" name="Rectangle 76">
            <a:extLst>
              <a:ext uri="{FF2B5EF4-FFF2-40B4-BE49-F238E27FC236}">
                <a16:creationId xmlns:a16="http://schemas.microsoft.com/office/drawing/2014/main" id="{F76174BF-DC33-374D-ADEE-D57298645676}"/>
              </a:ext>
            </a:extLst>
          </p:cNvPr>
          <p:cNvSpPr>
            <a:spLocks noChangeArrowheads="1"/>
          </p:cNvSpPr>
          <p:nvPr/>
        </p:nvSpPr>
        <p:spPr bwMode="auto">
          <a:xfrm>
            <a:off x="8188325"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96" name="Rectangle 77">
            <a:extLst>
              <a:ext uri="{FF2B5EF4-FFF2-40B4-BE49-F238E27FC236}">
                <a16:creationId xmlns:a16="http://schemas.microsoft.com/office/drawing/2014/main" id="{875B2E25-EB9D-2C4E-83B0-6FBCE96A844C}"/>
              </a:ext>
            </a:extLst>
          </p:cNvPr>
          <p:cNvSpPr>
            <a:spLocks noChangeArrowheads="1"/>
          </p:cNvSpPr>
          <p:nvPr/>
        </p:nvSpPr>
        <p:spPr bwMode="auto">
          <a:xfrm>
            <a:off x="818673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7" name="Rectangle 78">
            <a:extLst>
              <a:ext uri="{FF2B5EF4-FFF2-40B4-BE49-F238E27FC236}">
                <a16:creationId xmlns:a16="http://schemas.microsoft.com/office/drawing/2014/main" id="{F72D9DB0-11C4-604A-83F5-885B6A2A60D8}"/>
              </a:ext>
            </a:extLst>
          </p:cNvPr>
          <p:cNvSpPr>
            <a:spLocks noChangeArrowheads="1"/>
          </p:cNvSpPr>
          <p:nvPr/>
        </p:nvSpPr>
        <p:spPr bwMode="auto">
          <a:xfrm>
            <a:off x="818673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8" name="Rectangle 79">
            <a:extLst>
              <a:ext uri="{FF2B5EF4-FFF2-40B4-BE49-F238E27FC236}">
                <a16:creationId xmlns:a16="http://schemas.microsoft.com/office/drawing/2014/main" id="{3C0DE114-BC2D-6444-B7B0-8DE8B9E410DA}"/>
              </a:ext>
            </a:extLst>
          </p:cNvPr>
          <p:cNvSpPr>
            <a:spLocks noChangeArrowheads="1"/>
          </p:cNvSpPr>
          <p:nvPr/>
        </p:nvSpPr>
        <p:spPr bwMode="auto">
          <a:xfrm>
            <a:off x="616108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9</a:t>
            </a:r>
          </a:p>
        </p:txBody>
      </p:sp>
      <p:sp>
        <p:nvSpPr>
          <p:cNvPr id="73799" name="Rectangle 80">
            <a:extLst>
              <a:ext uri="{FF2B5EF4-FFF2-40B4-BE49-F238E27FC236}">
                <a16:creationId xmlns:a16="http://schemas.microsoft.com/office/drawing/2014/main" id="{EEDFB1FB-D76F-2947-8396-4BFC3AA5F42E}"/>
              </a:ext>
            </a:extLst>
          </p:cNvPr>
          <p:cNvSpPr>
            <a:spLocks noChangeArrowheads="1"/>
          </p:cNvSpPr>
          <p:nvPr/>
        </p:nvSpPr>
        <p:spPr bwMode="auto">
          <a:xfrm>
            <a:off x="616108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800" name="Rectangle 81">
            <a:extLst>
              <a:ext uri="{FF2B5EF4-FFF2-40B4-BE49-F238E27FC236}">
                <a16:creationId xmlns:a16="http://schemas.microsoft.com/office/drawing/2014/main" id="{0A72D27E-8D92-2E47-882F-9A432159BC59}"/>
              </a:ext>
            </a:extLst>
          </p:cNvPr>
          <p:cNvSpPr>
            <a:spLocks noGrp="1" noChangeArrowheads="1"/>
          </p:cNvSpPr>
          <p:nvPr>
            <p:ph type="title"/>
          </p:nvPr>
        </p:nvSpPr>
        <p:spPr/>
        <p:txBody>
          <a:bodyPr/>
          <a:lstStyle/>
          <a:p>
            <a:pPr eaLnBrk="1" hangingPunct="1"/>
            <a:r>
              <a:rPr lang="en-US" altLang="nb-NO"/>
              <a:t>Step 2b: LDP Assigns Remote Labels</a:t>
            </a:r>
          </a:p>
        </p:txBody>
      </p:sp>
      <p:sp>
        <p:nvSpPr>
          <p:cNvPr id="73801" name="Text Box 82">
            <a:extLst>
              <a:ext uri="{FF2B5EF4-FFF2-40B4-BE49-F238E27FC236}">
                <a16:creationId xmlns:a16="http://schemas.microsoft.com/office/drawing/2014/main" id="{B113DAC1-E135-B14D-80DC-17FFB585B4CC}"/>
              </a:ext>
            </a:extLst>
          </p:cNvPr>
          <p:cNvSpPr txBox="1">
            <a:spLocks noChangeArrowheads="1"/>
          </p:cNvSpPr>
          <p:nvPr/>
        </p:nvSpPr>
        <p:spPr bwMode="auto">
          <a:xfrm>
            <a:off x="5334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3802" name="Text Box 83">
            <a:extLst>
              <a:ext uri="{FF2B5EF4-FFF2-40B4-BE49-F238E27FC236}">
                <a16:creationId xmlns:a16="http://schemas.microsoft.com/office/drawing/2014/main" id="{2F304B71-AD92-9E48-A395-F3A38DC3C265}"/>
              </a:ext>
            </a:extLst>
          </p:cNvPr>
          <p:cNvSpPr txBox="1">
            <a:spLocks noChangeArrowheads="1"/>
          </p:cNvSpPr>
          <p:nvPr/>
        </p:nvSpPr>
        <p:spPr bwMode="auto">
          <a:xfrm>
            <a:off x="34290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3803" name="Text Box 84">
            <a:extLst>
              <a:ext uri="{FF2B5EF4-FFF2-40B4-BE49-F238E27FC236}">
                <a16:creationId xmlns:a16="http://schemas.microsoft.com/office/drawing/2014/main" id="{6A04659B-1821-BD40-B3BC-C6C75F9926FA}"/>
              </a:ext>
            </a:extLst>
          </p:cNvPr>
          <p:cNvSpPr txBox="1">
            <a:spLocks noChangeArrowheads="1"/>
          </p:cNvSpPr>
          <p:nvPr/>
        </p:nvSpPr>
        <p:spPr bwMode="auto">
          <a:xfrm>
            <a:off x="61722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6" name="TextBox 5">
            <a:extLst>
              <a:ext uri="{FF2B5EF4-FFF2-40B4-BE49-F238E27FC236}">
                <a16:creationId xmlns:a16="http://schemas.microsoft.com/office/drawing/2014/main" id="{4A125B7F-592D-FAB2-486F-BBC423AC9F6F}"/>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286213"/>
                                        </p:tgtEl>
                                        <p:attrNameLst>
                                          <p:attrName>style.visibility</p:attrName>
                                        </p:attrNameLst>
                                      </p:cBhvr>
                                      <p:to>
                                        <p:strVal val="visible"/>
                                      </p:to>
                                    </p:set>
                                    <p:animEffect transition="in" filter="dissolve">
                                      <p:cBhvr>
                                        <p:cTn id="11" dur="1000"/>
                                        <p:tgtEl>
                                          <p:spTgt spid="1286213"/>
                                        </p:tgtEl>
                                      </p:cBhvr>
                                    </p:animEffect>
                                  </p:childTnLst>
                                </p:cTn>
                              </p:par>
                            </p:childTnLst>
                          </p:cTn>
                        </p:par>
                        <p:par>
                          <p:cTn id="12" fill="hold" nodeType="afterGroup">
                            <p:stCondLst>
                              <p:cond delay="1500"/>
                            </p:stCondLst>
                            <p:childTnLst>
                              <p:par>
                                <p:cTn id="13" presetID="9"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1000"/>
                                        <p:tgtEl>
                                          <p:spTgt spid="5"/>
                                        </p:tgtEl>
                                      </p:cBhvr>
                                    </p:animEffect>
                                  </p:childTnLst>
                                </p:cTn>
                              </p:par>
                            </p:childTnLst>
                          </p:cTn>
                        </p:par>
                        <p:par>
                          <p:cTn id="16" fill="hold" nodeType="afterGroup">
                            <p:stCondLst>
                              <p:cond delay="2500"/>
                            </p:stCondLst>
                            <p:childTnLst>
                              <p:par>
                                <p:cTn id="17" presetID="9" presetClass="entr" presetSubtype="0" fill="hold" grpId="0" nodeType="afterEffect">
                                  <p:stCondLst>
                                    <p:cond delay="0"/>
                                  </p:stCondLst>
                                  <p:childTnLst>
                                    <p:set>
                                      <p:cBhvr>
                                        <p:cTn id="18" dur="1" fill="hold">
                                          <p:stCondLst>
                                            <p:cond delay="0"/>
                                          </p:stCondLst>
                                        </p:cTn>
                                        <p:tgtEl>
                                          <p:spTgt spid="1286214"/>
                                        </p:tgtEl>
                                        <p:attrNameLst>
                                          <p:attrName>style.visibility</p:attrName>
                                        </p:attrNameLst>
                                      </p:cBhvr>
                                      <p:to>
                                        <p:strVal val="visible"/>
                                      </p:to>
                                    </p:set>
                                    <p:animEffect transition="in" filter="dissolve">
                                      <p:cBhvr>
                                        <p:cTn id="19" dur="1000"/>
                                        <p:tgtEl>
                                          <p:spTgt spid="1286214"/>
                                        </p:tgtEl>
                                      </p:cBhvr>
                                    </p:animEffect>
                                  </p:childTnLst>
                                </p:cTn>
                              </p:par>
                            </p:childTnLst>
                          </p:cTn>
                        </p:par>
                        <p:par>
                          <p:cTn id="20" fill="hold" nodeType="afterGroup">
                            <p:stCondLst>
                              <p:cond delay="3500"/>
                            </p:stCondLst>
                            <p:childTnLst>
                              <p:par>
                                <p:cTn id="21" presetID="9"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dissolve">
                                      <p:cBhvr>
                                        <p:cTn id="23" dur="1000"/>
                                        <p:tgtEl>
                                          <p:spTgt spid="3"/>
                                        </p:tgtEl>
                                      </p:cBhvr>
                                    </p:animEffect>
                                  </p:childTnLst>
                                </p:cTn>
                              </p:par>
                            </p:childTnLst>
                          </p:cTn>
                        </p:par>
                        <p:par>
                          <p:cTn id="24" fill="hold" nodeType="afterGroup">
                            <p:stCondLst>
                              <p:cond delay="4500"/>
                            </p:stCondLst>
                            <p:childTnLst>
                              <p:par>
                                <p:cTn id="25" presetID="9" presetClass="entr" presetSubtype="0" fill="hold" grpId="0" nodeType="afterEffect">
                                  <p:stCondLst>
                                    <p:cond delay="0"/>
                                  </p:stCondLst>
                                  <p:childTnLst>
                                    <p:set>
                                      <p:cBhvr>
                                        <p:cTn id="26" dur="1" fill="hold">
                                          <p:stCondLst>
                                            <p:cond delay="0"/>
                                          </p:stCondLst>
                                        </p:cTn>
                                        <p:tgtEl>
                                          <p:spTgt spid="1286208"/>
                                        </p:tgtEl>
                                        <p:attrNameLst>
                                          <p:attrName>style.visibility</p:attrName>
                                        </p:attrNameLst>
                                      </p:cBhvr>
                                      <p:to>
                                        <p:strVal val="visible"/>
                                      </p:to>
                                    </p:set>
                                    <p:animEffect transition="in" filter="dissolve">
                                      <p:cBhvr>
                                        <p:cTn id="27" dur="1000"/>
                                        <p:tgtEl>
                                          <p:spTgt spid="1286208"/>
                                        </p:tgtEl>
                                      </p:cBhvr>
                                    </p:animEffect>
                                  </p:childTnLst>
                                </p:cTn>
                              </p:par>
                            </p:childTnLst>
                          </p:cTn>
                        </p:par>
                        <p:par>
                          <p:cTn id="28" fill="hold" nodeType="afterGroup">
                            <p:stCondLst>
                              <p:cond delay="5500"/>
                            </p:stCondLst>
                            <p:childTnLst>
                              <p:par>
                                <p:cTn id="29" presetID="9" presetClass="entr" presetSubtype="0" fill="hold" grpId="0" nodeType="afterEffect">
                                  <p:stCondLst>
                                    <p:cond delay="0"/>
                                  </p:stCondLst>
                                  <p:childTnLst>
                                    <p:set>
                                      <p:cBhvr>
                                        <p:cTn id="30" dur="1" fill="hold">
                                          <p:stCondLst>
                                            <p:cond delay="0"/>
                                          </p:stCondLst>
                                        </p:cTn>
                                        <p:tgtEl>
                                          <p:spTgt spid="1286207"/>
                                        </p:tgtEl>
                                        <p:attrNameLst>
                                          <p:attrName>style.visibility</p:attrName>
                                        </p:attrNameLst>
                                      </p:cBhvr>
                                      <p:to>
                                        <p:strVal val="visible"/>
                                      </p:to>
                                    </p:set>
                                    <p:animEffect transition="in" filter="dissolve">
                                      <p:cBhvr>
                                        <p:cTn id="31" dur="1000"/>
                                        <p:tgtEl>
                                          <p:spTgt spid="1286207"/>
                                        </p:tgtEl>
                                      </p:cBhvr>
                                    </p:animEffect>
                                  </p:childTnLst>
                                </p:cTn>
                              </p:par>
                            </p:childTnLst>
                          </p:cTn>
                        </p:par>
                        <p:par>
                          <p:cTn id="32" fill="hold" nodeType="afterGroup">
                            <p:stCondLst>
                              <p:cond delay="6500"/>
                            </p:stCondLst>
                            <p:childTnLst>
                              <p:par>
                                <p:cTn id="33" presetID="9"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ssolve">
                                      <p:cBhvr>
                                        <p:cTn id="3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6207" grpId="0" animBg="1"/>
      <p:bldP spid="1286208" grpId="0" animBg="1"/>
      <p:bldP spid="1286213" grpId="0" animBg="1"/>
      <p:bldP spid="12862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2">
            <a:extLst>
              <a:ext uri="{FF2B5EF4-FFF2-40B4-BE49-F238E27FC236}">
                <a16:creationId xmlns:a16="http://schemas.microsoft.com/office/drawing/2014/main" id="{74B75196-1350-B140-9B2B-785EADF661D0}"/>
              </a:ext>
            </a:extLst>
          </p:cNvPr>
          <p:cNvSpPr>
            <a:spLocks noChangeArrowheads="1"/>
          </p:cNvSpPr>
          <p:nvPr/>
        </p:nvSpPr>
        <p:spPr bwMode="auto">
          <a:xfrm rot="10800000">
            <a:off x="520700" y="31527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79" name="AutoShape 3">
            <a:extLst>
              <a:ext uri="{FF2B5EF4-FFF2-40B4-BE49-F238E27FC236}">
                <a16:creationId xmlns:a16="http://schemas.microsoft.com/office/drawing/2014/main" id="{E0F8F94D-0749-574A-8776-E5A2CC56F2C8}"/>
              </a:ext>
            </a:extLst>
          </p:cNvPr>
          <p:cNvSpPr>
            <a:spLocks noChangeArrowheads="1"/>
          </p:cNvSpPr>
          <p:nvPr/>
        </p:nvSpPr>
        <p:spPr bwMode="auto">
          <a:xfrm rot="10800000">
            <a:off x="3444875" y="31527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0" name="AutoShape 4">
            <a:extLst>
              <a:ext uri="{FF2B5EF4-FFF2-40B4-BE49-F238E27FC236}">
                <a16:creationId xmlns:a16="http://schemas.microsoft.com/office/drawing/2014/main" id="{260F10E0-90D5-9D4A-94D4-CB9AB2D86180}"/>
              </a:ext>
            </a:extLst>
          </p:cNvPr>
          <p:cNvSpPr>
            <a:spLocks noChangeArrowheads="1"/>
          </p:cNvSpPr>
          <p:nvPr/>
        </p:nvSpPr>
        <p:spPr bwMode="auto">
          <a:xfrm rot="10800000">
            <a:off x="6151563" y="3152775"/>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1" name="Rectangle 5">
            <a:extLst>
              <a:ext uri="{FF2B5EF4-FFF2-40B4-BE49-F238E27FC236}">
                <a16:creationId xmlns:a16="http://schemas.microsoft.com/office/drawing/2014/main" id="{B56DFA31-9CA1-3C4F-9E45-D4AA48475836}"/>
              </a:ext>
            </a:extLst>
          </p:cNvPr>
          <p:cNvSpPr>
            <a:spLocks noChangeArrowheads="1"/>
          </p:cNvSpPr>
          <p:nvPr/>
        </p:nvSpPr>
        <p:spPr bwMode="auto">
          <a:xfrm>
            <a:off x="157163" y="4873625"/>
            <a:ext cx="1185862" cy="3111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2" name="Rectangle 6">
            <a:extLst>
              <a:ext uri="{FF2B5EF4-FFF2-40B4-BE49-F238E27FC236}">
                <a16:creationId xmlns:a16="http://schemas.microsoft.com/office/drawing/2014/main" id="{303A6B44-CEFD-964D-84A1-14D86A4B55D2}"/>
              </a:ext>
            </a:extLst>
          </p:cNvPr>
          <p:cNvSpPr>
            <a:spLocks noChangeArrowheads="1"/>
          </p:cNvSpPr>
          <p:nvPr/>
        </p:nvSpPr>
        <p:spPr bwMode="auto">
          <a:xfrm>
            <a:off x="4929188" y="480536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5783" name="Rectangle 7">
            <a:extLst>
              <a:ext uri="{FF2B5EF4-FFF2-40B4-BE49-F238E27FC236}">
                <a16:creationId xmlns:a16="http://schemas.microsoft.com/office/drawing/2014/main" id="{68042E2C-382F-114B-8BC0-EA3925A9357D}"/>
              </a:ext>
            </a:extLst>
          </p:cNvPr>
          <p:cNvSpPr>
            <a:spLocks noChangeArrowheads="1"/>
          </p:cNvSpPr>
          <p:nvPr/>
        </p:nvSpPr>
        <p:spPr bwMode="auto">
          <a:xfrm>
            <a:off x="5219700" y="38322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5784" name="Rectangle 8">
            <a:extLst>
              <a:ext uri="{FF2B5EF4-FFF2-40B4-BE49-F238E27FC236}">
                <a16:creationId xmlns:a16="http://schemas.microsoft.com/office/drawing/2014/main" id="{756CB21A-15C6-BD4C-846F-0D75C318420A}"/>
              </a:ext>
            </a:extLst>
          </p:cNvPr>
          <p:cNvSpPr>
            <a:spLocks noChangeArrowheads="1"/>
          </p:cNvSpPr>
          <p:nvPr/>
        </p:nvSpPr>
        <p:spPr bwMode="auto">
          <a:xfrm>
            <a:off x="2641600" y="43561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5785" name="Line 9">
            <a:extLst>
              <a:ext uri="{FF2B5EF4-FFF2-40B4-BE49-F238E27FC236}">
                <a16:creationId xmlns:a16="http://schemas.microsoft.com/office/drawing/2014/main" id="{EBAA77A2-94FC-1543-BA4E-73DCFA61B255}"/>
              </a:ext>
            </a:extLst>
          </p:cNvPr>
          <p:cNvSpPr>
            <a:spLocks noChangeShapeType="1"/>
          </p:cNvSpPr>
          <p:nvPr/>
        </p:nvSpPr>
        <p:spPr bwMode="auto">
          <a:xfrm>
            <a:off x="668338" y="4686300"/>
            <a:ext cx="750887"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786" name="Rectangle 10">
            <a:extLst>
              <a:ext uri="{FF2B5EF4-FFF2-40B4-BE49-F238E27FC236}">
                <a16:creationId xmlns:a16="http://schemas.microsoft.com/office/drawing/2014/main" id="{1C1CAAA1-FB85-2A4B-A3B0-AF29A8B8552E}"/>
              </a:ext>
            </a:extLst>
          </p:cNvPr>
          <p:cNvSpPr>
            <a:spLocks noChangeArrowheads="1"/>
          </p:cNvSpPr>
          <p:nvPr/>
        </p:nvSpPr>
        <p:spPr bwMode="auto">
          <a:xfrm>
            <a:off x="155575" y="4868863"/>
            <a:ext cx="1174750" cy="311150"/>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75787" name="Rectangle 11">
            <a:extLst>
              <a:ext uri="{FF2B5EF4-FFF2-40B4-BE49-F238E27FC236}">
                <a16:creationId xmlns:a16="http://schemas.microsoft.com/office/drawing/2014/main" id="{7FC2D871-0429-7C44-95CF-113AD5257FEF}"/>
              </a:ext>
            </a:extLst>
          </p:cNvPr>
          <p:cNvSpPr>
            <a:spLocks noChangeArrowheads="1"/>
          </p:cNvSpPr>
          <p:nvPr/>
        </p:nvSpPr>
        <p:spPr bwMode="auto">
          <a:xfrm>
            <a:off x="1355725" y="4868863"/>
            <a:ext cx="501650" cy="311150"/>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nvGrpSpPr>
          <p:cNvPr id="2" name="Group 12">
            <a:extLst>
              <a:ext uri="{FF2B5EF4-FFF2-40B4-BE49-F238E27FC236}">
                <a16:creationId xmlns:a16="http://schemas.microsoft.com/office/drawing/2014/main" id="{8B4FC6CA-1CB9-254D-A9A7-6B1131C1A782}"/>
              </a:ext>
            </a:extLst>
          </p:cNvPr>
          <p:cNvGrpSpPr>
            <a:grpSpLocks/>
          </p:cNvGrpSpPr>
          <p:nvPr/>
        </p:nvGrpSpPr>
        <p:grpSpPr bwMode="auto">
          <a:xfrm>
            <a:off x="2328863" y="4686300"/>
            <a:ext cx="2081212" cy="493713"/>
            <a:chOff x="1467" y="2823"/>
            <a:chExt cx="1311" cy="311"/>
          </a:xfrm>
        </p:grpSpPr>
        <p:sp>
          <p:nvSpPr>
            <p:cNvPr id="75865" name="Rectangle 13">
              <a:extLst>
                <a:ext uri="{FF2B5EF4-FFF2-40B4-BE49-F238E27FC236}">
                  <a16:creationId xmlns:a16="http://schemas.microsoft.com/office/drawing/2014/main" id="{638CF84A-AA9F-DE4D-B475-0CC05F11BC4D}"/>
                </a:ext>
              </a:extLst>
            </p:cNvPr>
            <p:cNvSpPr>
              <a:spLocks noChangeArrowheads="1"/>
            </p:cNvSpPr>
            <p:nvPr/>
          </p:nvSpPr>
          <p:spPr bwMode="auto">
            <a:xfrm>
              <a:off x="1467" y="2936"/>
              <a:ext cx="238" cy="19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66" name="Rectangle 14">
              <a:extLst>
                <a:ext uri="{FF2B5EF4-FFF2-40B4-BE49-F238E27FC236}">
                  <a16:creationId xmlns:a16="http://schemas.microsoft.com/office/drawing/2014/main" id="{9E213533-AFC0-374E-B38B-A91846622B8F}"/>
                </a:ext>
              </a:extLst>
            </p:cNvPr>
            <p:cNvSpPr>
              <a:spLocks noChangeArrowheads="1"/>
            </p:cNvSpPr>
            <p:nvPr/>
          </p:nvSpPr>
          <p:spPr bwMode="auto">
            <a:xfrm>
              <a:off x="1706" y="2938"/>
              <a:ext cx="740"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67" name="Rectangle 15">
              <a:extLst>
                <a:ext uri="{FF2B5EF4-FFF2-40B4-BE49-F238E27FC236}">
                  <a16:creationId xmlns:a16="http://schemas.microsoft.com/office/drawing/2014/main" id="{EEDA4E73-2307-6A46-A3D0-922AABFE030B}"/>
                </a:ext>
              </a:extLst>
            </p:cNvPr>
            <p:cNvSpPr>
              <a:spLocks noChangeArrowheads="1"/>
            </p:cNvSpPr>
            <p:nvPr/>
          </p:nvSpPr>
          <p:spPr bwMode="auto">
            <a:xfrm>
              <a:off x="2462" y="2938"/>
              <a:ext cx="316"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68" name="Rectangle 16">
              <a:extLst>
                <a:ext uri="{FF2B5EF4-FFF2-40B4-BE49-F238E27FC236}">
                  <a16:creationId xmlns:a16="http://schemas.microsoft.com/office/drawing/2014/main" id="{0EE21BE0-C344-0C42-BD62-EF76E93A9FFD}"/>
                </a:ext>
              </a:extLst>
            </p:cNvPr>
            <p:cNvSpPr>
              <a:spLocks noChangeArrowheads="1"/>
            </p:cNvSpPr>
            <p:nvPr/>
          </p:nvSpPr>
          <p:spPr bwMode="auto">
            <a:xfrm>
              <a:off x="1469" y="2938"/>
              <a:ext cx="221" cy="19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4</a:t>
              </a:r>
            </a:p>
          </p:txBody>
        </p:sp>
        <p:sp>
          <p:nvSpPr>
            <p:cNvPr id="75869" name="Line 17">
              <a:extLst>
                <a:ext uri="{FF2B5EF4-FFF2-40B4-BE49-F238E27FC236}">
                  <a16:creationId xmlns:a16="http://schemas.microsoft.com/office/drawing/2014/main" id="{9E61DC52-0694-0948-A0BC-D80D48E61E74}"/>
                </a:ext>
              </a:extLst>
            </p:cNvPr>
            <p:cNvSpPr>
              <a:spLocks noChangeShapeType="1"/>
            </p:cNvSpPr>
            <p:nvPr/>
          </p:nvSpPr>
          <p:spPr bwMode="auto">
            <a:xfrm>
              <a:off x="1981" y="2823"/>
              <a:ext cx="473"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 name="Group 18">
            <a:extLst>
              <a:ext uri="{FF2B5EF4-FFF2-40B4-BE49-F238E27FC236}">
                <a16:creationId xmlns:a16="http://schemas.microsoft.com/office/drawing/2014/main" id="{DEFAAAFC-0745-DA41-8FF8-4F01F5AAEE2E}"/>
              </a:ext>
            </a:extLst>
          </p:cNvPr>
          <p:cNvGrpSpPr>
            <a:grpSpLocks/>
          </p:cNvGrpSpPr>
          <p:nvPr/>
        </p:nvGrpSpPr>
        <p:grpSpPr bwMode="auto">
          <a:xfrm>
            <a:off x="5475288" y="4092575"/>
            <a:ext cx="2076450" cy="752475"/>
            <a:chOff x="3449" y="2449"/>
            <a:chExt cx="1308" cy="474"/>
          </a:xfrm>
        </p:grpSpPr>
        <p:sp>
          <p:nvSpPr>
            <p:cNvPr id="75860" name="Rectangle 19">
              <a:extLst>
                <a:ext uri="{FF2B5EF4-FFF2-40B4-BE49-F238E27FC236}">
                  <a16:creationId xmlns:a16="http://schemas.microsoft.com/office/drawing/2014/main" id="{EE5512E0-64EF-E648-9338-E50E61AC6B04}"/>
                </a:ext>
              </a:extLst>
            </p:cNvPr>
            <p:cNvSpPr>
              <a:spLocks noChangeArrowheads="1"/>
            </p:cNvSpPr>
            <p:nvPr/>
          </p:nvSpPr>
          <p:spPr bwMode="auto">
            <a:xfrm>
              <a:off x="3453" y="2725"/>
              <a:ext cx="224" cy="19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61" name="Line 20">
              <a:extLst>
                <a:ext uri="{FF2B5EF4-FFF2-40B4-BE49-F238E27FC236}">
                  <a16:creationId xmlns:a16="http://schemas.microsoft.com/office/drawing/2014/main" id="{4AC8F265-E995-0045-AAA1-C683B7362F93}"/>
                </a:ext>
              </a:extLst>
            </p:cNvPr>
            <p:cNvSpPr>
              <a:spLocks noChangeShapeType="1"/>
            </p:cNvSpPr>
            <p:nvPr/>
          </p:nvSpPr>
          <p:spPr bwMode="auto">
            <a:xfrm flipV="1">
              <a:off x="3589" y="2449"/>
              <a:ext cx="663" cy="107"/>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862" name="Rectangle 21">
              <a:extLst>
                <a:ext uri="{FF2B5EF4-FFF2-40B4-BE49-F238E27FC236}">
                  <a16:creationId xmlns:a16="http://schemas.microsoft.com/office/drawing/2014/main" id="{EB3F2E64-E007-0443-84F6-A399C41B2348}"/>
                </a:ext>
              </a:extLst>
            </p:cNvPr>
            <p:cNvSpPr>
              <a:spLocks noChangeArrowheads="1"/>
            </p:cNvSpPr>
            <p:nvPr/>
          </p:nvSpPr>
          <p:spPr bwMode="auto">
            <a:xfrm>
              <a:off x="3685" y="2725"/>
              <a:ext cx="741" cy="195"/>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63" name="Rectangle 22">
              <a:extLst>
                <a:ext uri="{FF2B5EF4-FFF2-40B4-BE49-F238E27FC236}">
                  <a16:creationId xmlns:a16="http://schemas.microsoft.com/office/drawing/2014/main" id="{9724FCB4-BC9D-6A46-B3E1-2FB21BE28B39}"/>
                </a:ext>
              </a:extLst>
            </p:cNvPr>
            <p:cNvSpPr>
              <a:spLocks noChangeArrowheads="1"/>
            </p:cNvSpPr>
            <p:nvPr/>
          </p:nvSpPr>
          <p:spPr bwMode="auto">
            <a:xfrm>
              <a:off x="4442" y="2725"/>
              <a:ext cx="315" cy="195"/>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64" name="Rectangle 23">
              <a:extLst>
                <a:ext uri="{FF2B5EF4-FFF2-40B4-BE49-F238E27FC236}">
                  <a16:creationId xmlns:a16="http://schemas.microsoft.com/office/drawing/2014/main" id="{27C1E8F2-3EE1-E64A-ABB9-645B40932249}"/>
                </a:ext>
              </a:extLst>
            </p:cNvPr>
            <p:cNvSpPr>
              <a:spLocks noChangeArrowheads="1"/>
            </p:cNvSpPr>
            <p:nvPr/>
          </p:nvSpPr>
          <p:spPr bwMode="auto">
            <a:xfrm>
              <a:off x="3449" y="2725"/>
              <a:ext cx="221" cy="195"/>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9</a:t>
              </a:r>
            </a:p>
          </p:txBody>
        </p:sp>
      </p:grpSp>
      <p:grpSp>
        <p:nvGrpSpPr>
          <p:cNvPr id="4" name="Group 24">
            <a:extLst>
              <a:ext uri="{FF2B5EF4-FFF2-40B4-BE49-F238E27FC236}">
                <a16:creationId xmlns:a16="http://schemas.microsoft.com/office/drawing/2014/main" id="{923AD3F7-63E4-2F4E-9E64-1B0584201872}"/>
              </a:ext>
            </a:extLst>
          </p:cNvPr>
          <p:cNvGrpSpPr>
            <a:grpSpLocks/>
          </p:cNvGrpSpPr>
          <p:nvPr/>
        </p:nvGrpSpPr>
        <p:grpSpPr bwMode="auto">
          <a:xfrm>
            <a:off x="2754313" y="4854575"/>
            <a:ext cx="2719387" cy="1546225"/>
            <a:chOff x="1735" y="2929"/>
            <a:chExt cx="1713" cy="974"/>
          </a:xfrm>
        </p:grpSpPr>
        <p:sp>
          <p:nvSpPr>
            <p:cNvPr id="75858" name="Rectangle 25">
              <a:extLst>
                <a:ext uri="{FF2B5EF4-FFF2-40B4-BE49-F238E27FC236}">
                  <a16:creationId xmlns:a16="http://schemas.microsoft.com/office/drawing/2014/main" id="{FC5FE97A-689F-7A4E-8FDE-A4EAA36AD4C0}"/>
                </a:ext>
              </a:extLst>
            </p:cNvPr>
            <p:cNvSpPr>
              <a:spLocks noChangeArrowheads="1"/>
            </p:cNvSpPr>
            <p:nvPr/>
          </p:nvSpPr>
          <p:spPr bwMode="auto">
            <a:xfrm>
              <a:off x="1735" y="3499"/>
              <a:ext cx="1713"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Label Switch Forwards Based on Label</a:t>
              </a:r>
            </a:p>
          </p:txBody>
        </p:sp>
        <p:sp>
          <p:nvSpPr>
            <p:cNvPr id="75859" name="Line 26">
              <a:extLst>
                <a:ext uri="{FF2B5EF4-FFF2-40B4-BE49-F238E27FC236}">
                  <a16:creationId xmlns:a16="http://schemas.microsoft.com/office/drawing/2014/main" id="{11B65C53-507E-A446-B865-10CA3BD61743}"/>
                </a:ext>
              </a:extLst>
            </p:cNvPr>
            <p:cNvSpPr>
              <a:spLocks noChangeShapeType="1"/>
            </p:cNvSpPr>
            <p:nvPr/>
          </p:nvSpPr>
          <p:spPr bwMode="auto">
            <a:xfrm flipV="1">
              <a:off x="2785" y="2929"/>
              <a:ext cx="190" cy="587"/>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 name="Group 27">
            <a:extLst>
              <a:ext uri="{FF2B5EF4-FFF2-40B4-BE49-F238E27FC236}">
                <a16:creationId xmlns:a16="http://schemas.microsoft.com/office/drawing/2014/main" id="{8F7F227E-130E-B14F-8970-062261951CCB}"/>
              </a:ext>
            </a:extLst>
          </p:cNvPr>
          <p:cNvGrpSpPr>
            <a:grpSpLocks/>
          </p:cNvGrpSpPr>
          <p:nvPr/>
        </p:nvGrpSpPr>
        <p:grpSpPr bwMode="auto">
          <a:xfrm>
            <a:off x="7362825" y="3838575"/>
            <a:ext cx="1701800" cy="579438"/>
            <a:chOff x="4638" y="2289"/>
            <a:chExt cx="1072" cy="365"/>
          </a:xfrm>
        </p:grpSpPr>
        <p:sp>
          <p:nvSpPr>
            <p:cNvPr id="75854" name="Rectangle 28">
              <a:extLst>
                <a:ext uri="{FF2B5EF4-FFF2-40B4-BE49-F238E27FC236}">
                  <a16:creationId xmlns:a16="http://schemas.microsoft.com/office/drawing/2014/main" id="{227065EE-DCA1-A446-968D-F509C2270600}"/>
                </a:ext>
              </a:extLst>
            </p:cNvPr>
            <p:cNvSpPr>
              <a:spLocks noChangeArrowheads="1"/>
            </p:cNvSpPr>
            <p:nvPr/>
          </p:nvSpPr>
          <p:spPr bwMode="auto">
            <a:xfrm>
              <a:off x="4638" y="2458"/>
              <a:ext cx="741"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55" name="Rectangle 29">
              <a:extLst>
                <a:ext uri="{FF2B5EF4-FFF2-40B4-BE49-F238E27FC236}">
                  <a16:creationId xmlns:a16="http://schemas.microsoft.com/office/drawing/2014/main" id="{D92DB25B-0ECB-4843-AA76-685CA8509BDF}"/>
                </a:ext>
              </a:extLst>
            </p:cNvPr>
            <p:cNvSpPr>
              <a:spLocks noChangeArrowheads="1"/>
            </p:cNvSpPr>
            <p:nvPr/>
          </p:nvSpPr>
          <p:spPr bwMode="auto">
            <a:xfrm>
              <a:off x="5394" y="2458"/>
              <a:ext cx="316"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56" name="Line 30">
              <a:extLst>
                <a:ext uri="{FF2B5EF4-FFF2-40B4-BE49-F238E27FC236}">
                  <a16:creationId xmlns:a16="http://schemas.microsoft.com/office/drawing/2014/main" id="{315E9B4F-1392-B54B-9C9F-4B2A726F2179}"/>
                </a:ext>
              </a:extLst>
            </p:cNvPr>
            <p:cNvSpPr>
              <a:spLocks noChangeShapeType="1"/>
            </p:cNvSpPr>
            <p:nvPr/>
          </p:nvSpPr>
          <p:spPr bwMode="auto">
            <a:xfrm>
              <a:off x="4961" y="2359"/>
              <a:ext cx="473"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857" name="Line 31">
              <a:extLst>
                <a:ext uri="{FF2B5EF4-FFF2-40B4-BE49-F238E27FC236}">
                  <a16:creationId xmlns:a16="http://schemas.microsoft.com/office/drawing/2014/main" id="{A45EFC1A-8B02-AA40-B55F-5FADFD46C1F2}"/>
                </a:ext>
              </a:extLst>
            </p:cNvPr>
            <p:cNvSpPr>
              <a:spLocks noChangeShapeType="1"/>
            </p:cNvSpPr>
            <p:nvPr/>
          </p:nvSpPr>
          <p:spPr bwMode="auto">
            <a:xfrm>
              <a:off x="4724" y="2289"/>
              <a:ext cx="804"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5792" name="Rectangle 32">
            <a:extLst>
              <a:ext uri="{FF2B5EF4-FFF2-40B4-BE49-F238E27FC236}">
                <a16:creationId xmlns:a16="http://schemas.microsoft.com/office/drawing/2014/main" id="{E4CC68A2-25B7-1C49-920A-CE96F73189E3}"/>
              </a:ext>
            </a:extLst>
          </p:cNvPr>
          <p:cNvSpPr>
            <a:spLocks noChangeArrowheads="1"/>
          </p:cNvSpPr>
          <p:nvPr/>
        </p:nvSpPr>
        <p:spPr bwMode="auto">
          <a:xfrm>
            <a:off x="8086725" y="3559175"/>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5793" name="Line 33">
            <a:extLst>
              <a:ext uri="{FF2B5EF4-FFF2-40B4-BE49-F238E27FC236}">
                <a16:creationId xmlns:a16="http://schemas.microsoft.com/office/drawing/2014/main" id="{4D3B9E20-F161-7642-857D-ABC3131E85E5}"/>
              </a:ext>
            </a:extLst>
          </p:cNvPr>
          <p:cNvSpPr>
            <a:spLocks noChangeShapeType="1"/>
          </p:cNvSpPr>
          <p:nvPr/>
        </p:nvSpPr>
        <p:spPr bwMode="auto">
          <a:xfrm flipV="1">
            <a:off x="4722813" y="3838575"/>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4" name="Line 34">
            <a:extLst>
              <a:ext uri="{FF2B5EF4-FFF2-40B4-BE49-F238E27FC236}">
                <a16:creationId xmlns:a16="http://schemas.microsoft.com/office/drawing/2014/main" id="{6EE02758-CAA0-F048-B37A-700265A13179}"/>
              </a:ext>
            </a:extLst>
          </p:cNvPr>
          <p:cNvSpPr>
            <a:spLocks noChangeShapeType="1"/>
          </p:cNvSpPr>
          <p:nvPr/>
        </p:nvSpPr>
        <p:spPr bwMode="auto">
          <a:xfrm>
            <a:off x="2000250" y="4262438"/>
            <a:ext cx="26797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5" name="Rectangle 35">
            <a:extLst>
              <a:ext uri="{FF2B5EF4-FFF2-40B4-BE49-F238E27FC236}">
                <a16:creationId xmlns:a16="http://schemas.microsoft.com/office/drawing/2014/main" id="{00AD51F1-550E-B148-9E3F-30F96B1F424B}"/>
              </a:ext>
            </a:extLst>
          </p:cNvPr>
          <p:cNvSpPr>
            <a:spLocks noChangeArrowheads="1"/>
          </p:cNvSpPr>
          <p:nvPr/>
        </p:nvSpPr>
        <p:spPr bwMode="auto">
          <a:xfrm>
            <a:off x="7799388" y="35782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pic>
        <p:nvPicPr>
          <p:cNvPr id="75796" name="Picture 36">
            <a:extLst>
              <a:ext uri="{FF2B5EF4-FFF2-40B4-BE49-F238E27FC236}">
                <a16:creationId xmlns:a16="http://schemas.microsoft.com/office/drawing/2014/main" id="{EB08A0FE-B492-F14A-91C4-71BA344C57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90988"/>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97" name="Picture 37">
            <a:extLst>
              <a:ext uri="{FF2B5EF4-FFF2-40B4-BE49-F238E27FC236}">
                <a16:creationId xmlns:a16="http://schemas.microsoft.com/office/drawing/2014/main" id="{D52E6A21-E9D1-DC4F-BE41-E290704D263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22663"/>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98" name="Line 38">
            <a:extLst>
              <a:ext uri="{FF2B5EF4-FFF2-40B4-BE49-F238E27FC236}">
                <a16:creationId xmlns:a16="http://schemas.microsoft.com/office/drawing/2014/main" id="{8A11A68F-A5A1-074A-8CBB-F726700CFE36}"/>
              </a:ext>
            </a:extLst>
          </p:cNvPr>
          <p:cNvSpPr>
            <a:spLocks noChangeShapeType="1"/>
          </p:cNvSpPr>
          <p:nvPr/>
        </p:nvSpPr>
        <p:spPr bwMode="auto">
          <a:xfrm>
            <a:off x="4872038" y="4600575"/>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9" name="Rectangle 39">
            <a:extLst>
              <a:ext uri="{FF2B5EF4-FFF2-40B4-BE49-F238E27FC236}">
                <a16:creationId xmlns:a16="http://schemas.microsoft.com/office/drawing/2014/main" id="{68842D02-CFA4-E642-9D32-98CFA3283962}"/>
              </a:ext>
            </a:extLst>
          </p:cNvPr>
          <p:cNvSpPr>
            <a:spLocks noChangeArrowheads="1"/>
          </p:cNvSpPr>
          <p:nvPr/>
        </p:nvSpPr>
        <p:spPr bwMode="auto">
          <a:xfrm>
            <a:off x="6692900" y="5951538"/>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pic>
        <p:nvPicPr>
          <p:cNvPr id="75800" name="Picture 40">
            <a:extLst>
              <a:ext uri="{FF2B5EF4-FFF2-40B4-BE49-F238E27FC236}">
                <a16:creationId xmlns:a16="http://schemas.microsoft.com/office/drawing/2014/main" id="{575EBEB1-CA05-7746-AD47-448ABD9DD1D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81425"/>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801" name="Picture 41">
            <a:extLst>
              <a:ext uri="{FF2B5EF4-FFF2-40B4-BE49-F238E27FC236}">
                <a16:creationId xmlns:a16="http://schemas.microsoft.com/office/drawing/2014/main" id="{6AD7BAA8-C211-4545-AB3C-AA2007CDC59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27663"/>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802" name="Rectangle 42">
            <a:extLst>
              <a:ext uri="{FF2B5EF4-FFF2-40B4-BE49-F238E27FC236}">
                <a16:creationId xmlns:a16="http://schemas.microsoft.com/office/drawing/2014/main" id="{1E42529B-F4BA-154E-8F7E-3944881497F3}"/>
              </a:ext>
            </a:extLst>
          </p:cNvPr>
          <p:cNvSpPr>
            <a:spLocks noChangeArrowheads="1"/>
          </p:cNvSpPr>
          <p:nvPr/>
        </p:nvSpPr>
        <p:spPr bwMode="auto">
          <a:xfrm>
            <a:off x="53340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5803" name="Rectangle 43">
            <a:extLst>
              <a:ext uri="{FF2B5EF4-FFF2-40B4-BE49-F238E27FC236}">
                <a16:creationId xmlns:a16="http://schemas.microsoft.com/office/drawing/2014/main" id="{67DB9CBE-141F-F14A-963C-D94325CBB33E}"/>
              </a:ext>
            </a:extLst>
          </p:cNvPr>
          <p:cNvSpPr>
            <a:spLocks noChangeArrowheads="1"/>
          </p:cNvSpPr>
          <p:nvPr/>
        </p:nvSpPr>
        <p:spPr bwMode="auto">
          <a:xfrm>
            <a:off x="1055688" y="1652588"/>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5804" name="Rectangle 44">
            <a:extLst>
              <a:ext uri="{FF2B5EF4-FFF2-40B4-BE49-F238E27FC236}">
                <a16:creationId xmlns:a16="http://schemas.microsoft.com/office/drawing/2014/main" id="{BD8642E8-3BC8-0C45-8EE1-A6DBD0F83331}"/>
              </a:ext>
            </a:extLst>
          </p:cNvPr>
          <p:cNvSpPr>
            <a:spLocks noChangeArrowheads="1"/>
          </p:cNvSpPr>
          <p:nvPr/>
        </p:nvSpPr>
        <p:spPr bwMode="auto">
          <a:xfrm>
            <a:off x="1055688" y="2160588"/>
            <a:ext cx="950912"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128.89</a:t>
            </a:r>
          </a:p>
        </p:txBody>
      </p:sp>
      <p:sp>
        <p:nvSpPr>
          <p:cNvPr id="75805" name="Rectangle 45">
            <a:extLst>
              <a:ext uri="{FF2B5EF4-FFF2-40B4-BE49-F238E27FC236}">
                <a16:creationId xmlns:a16="http://schemas.microsoft.com/office/drawing/2014/main" id="{84640EE3-7DA7-3E4D-BE1C-69166DE4BBF2}"/>
              </a:ext>
            </a:extLst>
          </p:cNvPr>
          <p:cNvSpPr>
            <a:spLocks noChangeArrowheads="1"/>
          </p:cNvSpPr>
          <p:nvPr/>
        </p:nvSpPr>
        <p:spPr bwMode="auto">
          <a:xfrm>
            <a:off x="1055688" y="2498725"/>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5806" name="Rectangle 46">
            <a:extLst>
              <a:ext uri="{FF2B5EF4-FFF2-40B4-BE49-F238E27FC236}">
                <a16:creationId xmlns:a16="http://schemas.microsoft.com/office/drawing/2014/main" id="{6F0DDDFF-5924-6E45-961C-24FD08936FA3}"/>
              </a:ext>
            </a:extLst>
          </p:cNvPr>
          <p:cNvSpPr>
            <a:spLocks noChangeArrowheads="1"/>
          </p:cNvSpPr>
          <p:nvPr/>
        </p:nvSpPr>
        <p:spPr bwMode="auto">
          <a:xfrm>
            <a:off x="1055688" y="2836863"/>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07" name="Rectangle 47">
            <a:extLst>
              <a:ext uri="{FF2B5EF4-FFF2-40B4-BE49-F238E27FC236}">
                <a16:creationId xmlns:a16="http://schemas.microsoft.com/office/drawing/2014/main" id="{4B7220D7-71DC-A648-82DF-076C593B344A}"/>
              </a:ext>
            </a:extLst>
          </p:cNvPr>
          <p:cNvSpPr>
            <a:spLocks noChangeArrowheads="1"/>
          </p:cNvSpPr>
          <p:nvPr/>
        </p:nvSpPr>
        <p:spPr bwMode="auto">
          <a:xfrm>
            <a:off x="203200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5808" name="Rectangle 48">
            <a:extLst>
              <a:ext uri="{FF2B5EF4-FFF2-40B4-BE49-F238E27FC236}">
                <a16:creationId xmlns:a16="http://schemas.microsoft.com/office/drawing/2014/main" id="{D1E22EB3-534C-6A4A-9CF9-EE6E22AAB780}"/>
              </a:ext>
            </a:extLst>
          </p:cNvPr>
          <p:cNvSpPr>
            <a:spLocks noChangeArrowheads="1"/>
          </p:cNvSpPr>
          <p:nvPr/>
        </p:nvSpPr>
        <p:spPr bwMode="auto">
          <a:xfrm>
            <a:off x="2032000"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5809" name="Rectangle 49">
            <a:extLst>
              <a:ext uri="{FF2B5EF4-FFF2-40B4-BE49-F238E27FC236}">
                <a16:creationId xmlns:a16="http://schemas.microsoft.com/office/drawing/2014/main" id="{6484DFCB-1FE9-704F-A2A7-E989F99E634D}"/>
              </a:ext>
            </a:extLst>
          </p:cNvPr>
          <p:cNvSpPr>
            <a:spLocks noChangeArrowheads="1"/>
          </p:cNvSpPr>
          <p:nvPr/>
        </p:nvSpPr>
        <p:spPr bwMode="auto">
          <a:xfrm>
            <a:off x="203200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5810" name="Rectangle 50">
            <a:extLst>
              <a:ext uri="{FF2B5EF4-FFF2-40B4-BE49-F238E27FC236}">
                <a16:creationId xmlns:a16="http://schemas.microsoft.com/office/drawing/2014/main" id="{3374DCCC-7825-D444-BEB0-5A720A7BDE7C}"/>
              </a:ext>
            </a:extLst>
          </p:cNvPr>
          <p:cNvSpPr>
            <a:spLocks noChangeArrowheads="1"/>
          </p:cNvSpPr>
          <p:nvPr/>
        </p:nvSpPr>
        <p:spPr bwMode="auto">
          <a:xfrm>
            <a:off x="203200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11" name="Rectangle 51">
            <a:extLst>
              <a:ext uri="{FF2B5EF4-FFF2-40B4-BE49-F238E27FC236}">
                <a16:creationId xmlns:a16="http://schemas.microsoft.com/office/drawing/2014/main" id="{DDDB3878-D55B-A84C-9BED-A896C378E305}"/>
              </a:ext>
            </a:extLst>
          </p:cNvPr>
          <p:cNvSpPr>
            <a:spLocks noChangeArrowheads="1"/>
          </p:cNvSpPr>
          <p:nvPr/>
        </p:nvSpPr>
        <p:spPr bwMode="auto">
          <a:xfrm>
            <a:off x="25574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5812" name="Rectangle 52">
            <a:extLst>
              <a:ext uri="{FF2B5EF4-FFF2-40B4-BE49-F238E27FC236}">
                <a16:creationId xmlns:a16="http://schemas.microsoft.com/office/drawing/2014/main" id="{36DB2B3E-6162-A64C-A3AB-1146F9C75FF5}"/>
              </a:ext>
            </a:extLst>
          </p:cNvPr>
          <p:cNvSpPr>
            <a:spLocks noChangeArrowheads="1"/>
          </p:cNvSpPr>
          <p:nvPr/>
        </p:nvSpPr>
        <p:spPr bwMode="auto">
          <a:xfrm>
            <a:off x="3462338"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5813" name="Rectangle 53">
            <a:extLst>
              <a:ext uri="{FF2B5EF4-FFF2-40B4-BE49-F238E27FC236}">
                <a16:creationId xmlns:a16="http://schemas.microsoft.com/office/drawing/2014/main" id="{3E32A2D9-DC8B-C34E-846B-D82EB3C3694C}"/>
              </a:ext>
            </a:extLst>
          </p:cNvPr>
          <p:cNvSpPr>
            <a:spLocks noChangeArrowheads="1"/>
          </p:cNvSpPr>
          <p:nvPr/>
        </p:nvSpPr>
        <p:spPr bwMode="auto">
          <a:xfrm>
            <a:off x="3984625" y="16525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5814" name="Rectangle 54">
            <a:extLst>
              <a:ext uri="{FF2B5EF4-FFF2-40B4-BE49-F238E27FC236}">
                <a16:creationId xmlns:a16="http://schemas.microsoft.com/office/drawing/2014/main" id="{0CF735D5-2EA1-A942-888F-3E78A33E100D}"/>
              </a:ext>
            </a:extLst>
          </p:cNvPr>
          <p:cNvSpPr>
            <a:spLocks noChangeArrowheads="1"/>
          </p:cNvSpPr>
          <p:nvPr/>
        </p:nvSpPr>
        <p:spPr bwMode="auto">
          <a:xfrm>
            <a:off x="3984625" y="21605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5815" name="Rectangle 55">
            <a:extLst>
              <a:ext uri="{FF2B5EF4-FFF2-40B4-BE49-F238E27FC236}">
                <a16:creationId xmlns:a16="http://schemas.microsoft.com/office/drawing/2014/main" id="{98EA3D07-C443-0245-9182-9502B6EF5A09}"/>
              </a:ext>
            </a:extLst>
          </p:cNvPr>
          <p:cNvSpPr>
            <a:spLocks noChangeArrowheads="1"/>
          </p:cNvSpPr>
          <p:nvPr/>
        </p:nvSpPr>
        <p:spPr bwMode="auto">
          <a:xfrm>
            <a:off x="3984625" y="2498725"/>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5816" name="Rectangle 56">
            <a:extLst>
              <a:ext uri="{FF2B5EF4-FFF2-40B4-BE49-F238E27FC236}">
                <a16:creationId xmlns:a16="http://schemas.microsoft.com/office/drawing/2014/main" id="{F8BAE053-6392-0343-925F-8C9DA20F2ADC}"/>
              </a:ext>
            </a:extLst>
          </p:cNvPr>
          <p:cNvSpPr>
            <a:spLocks noChangeArrowheads="1"/>
          </p:cNvSpPr>
          <p:nvPr/>
        </p:nvSpPr>
        <p:spPr bwMode="auto">
          <a:xfrm>
            <a:off x="3984625" y="28368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5817" name="Rectangle 57">
            <a:extLst>
              <a:ext uri="{FF2B5EF4-FFF2-40B4-BE49-F238E27FC236}">
                <a16:creationId xmlns:a16="http://schemas.microsoft.com/office/drawing/2014/main" id="{FE965B61-C041-BA44-8787-0406922FF4D1}"/>
              </a:ext>
            </a:extLst>
          </p:cNvPr>
          <p:cNvSpPr>
            <a:spLocks noChangeArrowheads="1"/>
          </p:cNvSpPr>
          <p:nvPr/>
        </p:nvSpPr>
        <p:spPr bwMode="auto">
          <a:xfrm>
            <a:off x="495935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5818" name="Rectangle 58">
            <a:extLst>
              <a:ext uri="{FF2B5EF4-FFF2-40B4-BE49-F238E27FC236}">
                <a16:creationId xmlns:a16="http://schemas.microsoft.com/office/drawing/2014/main" id="{B7E0F036-8D47-D44B-A70A-0E5576857982}"/>
              </a:ext>
            </a:extLst>
          </p:cNvPr>
          <p:cNvSpPr>
            <a:spLocks noChangeArrowheads="1"/>
          </p:cNvSpPr>
          <p:nvPr/>
        </p:nvSpPr>
        <p:spPr bwMode="auto">
          <a:xfrm>
            <a:off x="4959350"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5819" name="Rectangle 59">
            <a:extLst>
              <a:ext uri="{FF2B5EF4-FFF2-40B4-BE49-F238E27FC236}">
                <a16:creationId xmlns:a16="http://schemas.microsoft.com/office/drawing/2014/main" id="{47498203-E0AF-2A45-965F-CEEEDF02167F}"/>
              </a:ext>
            </a:extLst>
          </p:cNvPr>
          <p:cNvSpPr>
            <a:spLocks noChangeArrowheads="1"/>
          </p:cNvSpPr>
          <p:nvPr/>
        </p:nvSpPr>
        <p:spPr bwMode="auto">
          <a:xfrm>
            <a:off x="495935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5820" name="Rectangle 60">
            <a:extLst>
              <a:ext uri="{FF2B5EF4-FFF2-40B4-BE49-F238E27FC236}">
                <a16:creationId xmlns:a16="http://schemas.microsoft.com/office/drawing/2014/main" id="{E7487472-B87F-354D-B407-4AF96A011E85}"/>
              </a:ext>
            </a:extLst>
          </p:cNvPr>
          <p:cNvSpPr>
            <a:spLocks noChangeArrowheads="1"/>
          </p:cNvSpPr>
          <p:nvPr/>
        </p:nvSpPr>
        <p:spPr bwMode="auto">
          <a:xfrm>
            <a:off x="495935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5821" name="Rectangle 61">
            <a:extLst>
              <a:ext uri="{FF2B5EF4-FFF2-40B4-BE49-F238E27FC236}">
                <a16:creationId xmlns:a16="http://schemas.microsoft.com/office/drawing/2014/main" id="{6335335D-24AD-A048-92A7-E805EA264644}"/>
              </a:ext>
            </a:extLst>
          </p:cNvPr>
          <p:cNvSpPr>
            <a:spLocks noChangeArrowheads="1"/>
          </p:cNvSpPr>
          <p:nvPr/>
        </p:nvSpPr>
        <p:spPr bwMode="auto">
          <a:xfrm>
            <a:off x="548481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5822" name="Rectangle 62">
            <a:extLst>
              <a:ext uri="{FF2B5EF4-FFF2-40B4-BE49-F238E27FC236}">
                <a16:creationId xmlns:a16="http://schemas.microsoft.com/office/drawing/2014/main" id="{0A04694D-D68C-684C-A374-5D410B203B68}"/>
              </a:ext>
            </a:extLst>
          </p:cNvPr>
          <p:cNvSpPr>
            <a:spLocks noChangeArrowheads="1"/>
          </p:cNvSpPr>
          <p:nvPr/>
        </p:nvSpPr>
        <p:spPr bwMode="auto">
          <a:xfrm>
            <a:off x="61642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5823" name="Rectangle 63">
            <a:extLst>
              <a:ext uri="{FF2B5EF4-FFF2-40B4-BE49-F238E27FC236}">
                <a16:creationId xmlns:a16="http://schemas.microsoft.com/office/drawing/2014/main" id="{D8159298-4400-4740-9A0C-E1F048981F5F}"/>
              </a:ext>
            </a:extLst>
          </p:cNvPr>
          <p:cNvSpPr>
            <a:spLocks noChangeArrowheads="1"/>
          </p:cNvSpPr>
          <p:nvPr/>
        </p:nvSpPr>
        <p:spPr bwMode="auto">
          <a:xfrm>
            <a:off x="6686550" y="16525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5824" name="Rectangle 64">
            <a:extLst>
              <a:ext uri="{FF2B5EF4-FFF2-40B4-BE49-F238E27FC236}">
                <a16:creationId xmlns:a16="http://schemas.microsoft.com/office/drawing/2014/main" id="{F1A31662-A470-D345-B97D-938CCC175E76}"/>
              </a:ext>
            </a:extLst>
          </p:cNvPr>
          <p:cNvSpPr>
            <a:spLocks noChangeArrowheads="1"/>
          </p:cNvSpPr>
          <p:nvPr/>
        </p:nvSpPr>
        <p:spPr bwMode="auto">
          <a:xfrm>
            <a:off x="6686550" y="21605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5825" name="Rectangle 65">
            <a:extLst>
              <a:ext uri="{FF2B5EF4-FFF2-40B4-BE49-F238E27FC236}">
                <a16:creationId xmlns:a16="http://schemas.microsoft.com/office/drawing/2014/main" id="{36F2DC12-1A3B-9848-ADBD-BD203077F500}"/>
              </a:ext>
            </a:extLst>
          </p:cNvPr>
          <p:cNvSpPr>
            <a:spLocks noChangeArrowheads="1"/>
          </p:cNvSpPr>
          <p:nvPr/>
        </p:nvSpPr>
        <p:spPr bwMode="auto">
          <a:xfrm>
            <a:off x="6686550" y="2498725"/>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26" name="Rectangle 66">
            <a:extLst>
              <a:ext uri="{FF2B5EF4-FFF2-40B4-BE49-F238E27FC236}">
                <a16:creationId xmlns:a16="http://schemas.microsoft.com/office/drawing/2014/main" id="{5EBAFFB3-DB6E-D248-9F83-E178B98FEBDE}"/>
              </a:ext>
            </a:extLst>
          </p:cNvPr>
          <p:cNvSpPr>
            <a:spLocks noChangeArrowheads="1"/>
          </p:cNvSpPr>
          <p:nvPr/>
        </p:nvSpPr>
        <p:spPr bwMode="auto">
          <a:xfrm>
            <a:off x="6686550" y="28368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27" name="Rectangle 67">
            <a:extLst>
              <a:ext uri="{FF2B5EF4-FFF2-40B4-BE49-F238E27FC236}">
                <a16:creationId xmlns:a16="http://schemas.microsoft.com/office/drawing/2014/main" id="{67F5F161-087C-8A4B-8860-A0DBFB6A3577}"/>
              </a:ext>
            </a:extLst>
          </p:cNvPr>
          <p:cNvSpPr>
            <a:spLocks noChangeArrowheads="1"/>
          </p:cNvSpPr>
          <p:nvPr/>
        </p:nvSpPr>
        <p:spPr bwMode="auto">
          <a:xfrm>
            <a:off x="76628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5828" name="Rectangle 68">
            <a:extLst>
              <a:ext uri="{FF2B5EF4-FFF2-40B4-BE49-F238E27FC236}">
                <a16:creationId xmlns:a16="http://schemas.microsoft.com/office/drawing/2014/main" id="{BF344F5D-D157-F747-BEB3-FE585FFAF185}"/>
              </a:ext>
            </a:extLst>
          </p:cNvPr>
          <p:cNvSpPr>
            <a:spLocks noChangeArrowheads="1"/>
          </p:cNvSpPr>
          <p:nvPr/>
        </p:nvSpPr>
        <p:spPr bwMode="auto">
          <a:xfrm>
            <a:off x="7662863"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5829" name="Rectangle 69">
            <a:extLst>
              <a:ext uri="{FF2B5EF4-FFF2-40B4-BE49-F238E27FC236}">
                <a16:creationId xmlns:a16="http://schemas.microsoft.com/office/drawing/2014/main" id="{FFA36BCF-A477-6340-8D5A-D3D3E208D083}"/>
              </a:ext>
            </a:extLst>
          </p:cNvPr>
          <p:cNvSpPr>
            <a:spLocks noChangeArrowheads="1"/>
          </p:cNvSpPr>
          <p:nvPr/>
        </p:nvSpPr>
        <p:spPr bwMode="auto">
          <a:xfrm>
            <a:off x="7662863"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30" name="Rectangle 70">
            <a:extLst>
              <a:ext uri="{FF2B5EF4-FFF2-40B4-BE49-F238E27FC236}">
                <a16:creationId xmlns:a16="http://schemas.microsoft.com/office/drawing/2014/main" id="{5B933F14-D678-1D4F-B6CA-A628C4774166}"/>
              </a:ext>
            </a:extLst>
          </p:cNvPr>
          <p:cNvSpPr>
            <a:spLocks noChangeArrowheads="1"/>
          </p:cNvSpPr>
          <p:nvPr/>
        </p:nvSpPr>
        <p:spPr bwMode="auto">
          <a:xfrm>
            <a:off x="7662863"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1" name="Rectangle 71">
            <a:extLst>
              <a:ext uri="{FF2B5EF4-FFF2-40B4-BE49-F238E27FC236}">
                <a16:creationId xmlns:a16="http://schemas.microsoft.com/office/drawing/2014/main" id="{8732FF4F-C970-D749-BC88-55D8C13067BA}"/>
              </a:ext>
            </a:extLst>
          </p:cNvPr>
          <p:cNvSpPr>
            <a:spLocks noChangeArrowheads="1"/>
          </p:cNvSpPr>
          <p:nvPr/>
        </p:nvSpPr>
        <p:spPr bwMode="auto">
          <a:xfrm>
            <a:off x="8188325"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5832" name="Rectangle 72">
            <a:extLst>
              <a:ext uri="{FF2B5EF4-FFF2-40B4-BE49-F238E27FC236}">
                <a16:creationId xmlns:a16="http://schemas.microsoft.com/office/drawing/2014/main" id="{755C286A-8D42-0C4E-8CB9-5849B6F7084A}"/>
              </a:ext>
            </a:extLst>
          </p:cNvPr>
          <p:cNvSpPr>
            <a:spLocks noChangeArrowheads="1"/>
          </p:cNvSpPr>
          <p:nvPr/>
        </p:nvSpPr>
        <p:spPr bwMode="auto">
          <a:xfrm>
            <a:off x="2559050"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75833" name="Rectangle 73">
            <a:extLst>
              <a:ext uri="{FF2B5EF4-FFF2-40B4-BE49-F238E27FC236}">
                <a16:creationId xmlns:a16="http://schemas.microsoft.com/office/drawing/2014/main" id="{FB714DC1-56FC-554F-AB39-8E2DF98B0433}"/>
              </a:ext>
            </a:extLst>
          </p:cNvPr>
          <p:cNvSpPr>
            <a:spLocks noChangeArrowheads="1"/>
          </p:cNvSpPr>
          <p:nvPr/>
        </p:nvSpPr>
        <p:spPr bwMode="auto">
          <a:xfrm>
            <a:off x="255905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5834" name="Rectangle 74">
            <a:extLst>
              <a:ext uri="{FF2B5EF4-FFF2-40B4-BE49-F238E27FC236}">
                <a16:creationId xmlns:a16="http://schemas.microsoft.com/office/drawing/2014/main" id="{E65CE6B6-454F-E54B-A655-DEF1913BEC3A}"/>
              </a:ext>
            </a:extLst>
          </p:cNvPr>
          <p:cNvSpPr>
            <a:spLocks noChangeArrowheads="1"/>
          </p:cNvSpPr>
          <p:nvPr/>
        </p:nvSpPr>
        <p:spPr bwMode="auto">
          <a:xfrm>
            <a:off x="255905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5" name="Rectangle 75">
            <a:extLst>
              <a:ext uri="{FF2B5EF4-FFF2-40B4-BE49-F238E27FC236}">
                <a16:creationId xmlns:a16="http://schemas.microsoft.com/office/drawing/2014/main" id="{F36C5DDE-38AA-E840-BF5F-1A82097A6F70}"/>
              </a:ext>
            </a:extLst>
          </p:cNvPr>
          <p:cNvSpPr>
            <a:spLocks noChangeArrowheads="1"/>
          </p:cNvSpPr>
          <p:nvPr/>
        </p:nvSpPr>
        <p:spPr bwMode="auto">
          <a:xfrm>
            <a:off x="528638"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6" name="Rectangle 76">
            <a:extLst>
              <a:ext uri="{FF2B5EF4-FFF2-40B4-BE49-F238E27FC236}">
                <a16:creationId xmlns:a16="http://schemas.microsoft.com/office/drawing/2014/main" id="{AE33DCFB-9D43-F14F-8316-7A2A0C2F0C94}"/>
              </a:ext>
            </a:extLst>
          </p:cNvPr>
          <p:cNvSpPr>
            <a:spLocks noChangeArrowheads="1"/>
          </p:cNvSpPr>
          <p:nvPr/>
        </p:nvSpPr>
        <p:spPr bwMode="auto">
          <a:xfrm>
            <a:off x="528638"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7" name="Rectangle 77">
            <a:extLst>
              <a:ext uri="{FF2B5EF4-FFF2-40B4-BE49-F238E27FC236}">
                <a16:creationId xmlns:a16="http://schemas.microsoft.com/office/drawing/2014/main" id="{106A2F83-0434-FA44-89D9-5D5990D459DB}"/>
              </a:ext>
            </a:extLst>
          </p:cNvPr>
          <p:cNvSpPr>
            <a:spLocks noChangeArrowheads="1"/>
          </p:cNvSpPr>
          <p:nvPr/>
        </p:nvSpPr>
        <p:spPr bwMode="auto">
          <a:xfrm>
            <a:off x="52863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8" name="Rectangle 78">
            <a:extLst>
              <a:ext uri="{FF2B5EF4-FFF2-40B4-BE49-F238E27FC236}">
                <a16:creationId xmlns:a16="http://schemas.microsoft.com/office/drawing/2014/main" id="{78ED3BD1-199A-F04C-8A52-7772850D69D1}"/>
              </a:ext>
            </a:extLst>
          </p:cNvPr>
          <p:cNvSpPr>
            <a:spLocks noChangeArrowheads="1"/>
          </p:cNvSpPr>
          <p:nvPr/>
        </p:nvSpPr>
        <p:spPr bwMode="auto">
          <a:xfrm>
            <a:off x="5483225"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5839" name="Rectangle 79">
            <a:extLst>
              <a:ext uri="{FF2B5EF4-FFF2-40B4-BE49-F238E27FC236}">
                <a16:creationId xmlns:a16="http://schemas.microsoft.com/office/drawing/2014/main" id="{B2E463C0-CA6E-BE4D-9B6F-6F625D6DEC79}"/>
              </a:ext>
            </a:extLst>
          </p:cNvPr>
          <p:cNvSpPr>
            <a:spLocks noChangeArrowheads="1"/>
          </p:cNvSpPr>
          <p:nvPr/>
        </p:nvSpPr>
        <p:spPr bwMode="auto">
          <a:xfrm>
            <a:off x="5483225"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7</a:t>
            </a:r>
          </a:p>
        </p:txBody>
      </p:sp>
      <p:sp>
        <p:nvSpPr>
          <p:cNvPr id="75840" name="Rectangle 80">
            <a:extLst>
              <a:ext uri="{FF2B5EF4-FFF2-40B4-BE49-F238E27FC236}">
                <a16:creationId xmlns:a16="http://schemas.microsoft.com/office/drawing/2014/main" id="{F65A8C4C-8238-3545-B3B6-61F13E5B40DD}"/>
              </a:ext>
            </a:extLst>
          </p:cNvPr>
          <p:cNvSpPr>
            <a:spLocks noChangeArrowheads="1"/>
          </p:cNvSpPr>
          <p:nvPr/>
        </p:nvSpPr>
        <p:spPr bwMode="auto">
          <a:xfrm>
            <a:off x="5483225"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1" name="Rectangle 81">
            <a:extLst>
              <a:ext uri="{FF2B5EF4-FFF2-40B4-BE49-F238E27FC236}">
                <a16:creationId xmlns:a16="http://schemas.microsoft.com/office/drawing/2014/main" id="{672DAC6D-4B59-3342-904C-1EDA5D04E0D2}"/>
              </a:ext>
            </a:extLst>
          </p:cNvPr>
          <p:cNvSpPr>
            <a:spLocks noChangeArrowheads="1"/>
          </p:cNvSpPr>
          <p:nvPr/>
        </p:nvSpPr>
        <p:spPr bwMode="auto">
          <a:xfrm>
            <a:off x="3468688"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75842" name="Rectangle 82">
            <a:extLst>
              <a:ext uri="{FF2B5EF4-FFF2-40B4-BE49-F238E27FC236}">
                <a16:creationId xmlns:a16="http://schemas.microsoft.com/office/drawing/2014/main" id="{41026F34-6A23-5243-AA65-B610E871FC19}"/>
              </a:ext>
            </a:extLst>
          </p:cNvPr>
          <p:cNvSpPr>
            <a:spLocks noChangeArrowheads="1"/>
          </p:cNvSpPr>
          <p:nvPr/>
        </p:nvSpPr>
        <p:spPr bwMode="auto">
          <a:xfrm>
            <a:off x="3468688"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5843" name="Rectangle 83">
            <a:extLst>
              <a:ext uri="{FF2B5EF4-FFF2-40B4-BE49-F238E27FC236}">
                <a16:creationId xmlns:a16="http://schemas.microsoft.com/office/drawing/2014/main" id="{1A0677C6-CFA5-5E43-9E1E-C631CB18DF60}"/>
              </a:ext>
            </a:extLst>
          </p:cNvPr>
          <p:cNvSpPr>
            <a:spLocks noChangeArrowheads="1"/>
          </p:cNvSpPr>
          <p:nvPr/>
        </p:nvSpPr>
        <p:spPr bwMode="auto">
          <a:xfrm>
            <a:off x="346868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4" name="Rectangle 84">
            <a:extLst>
              <a:ext uri="{FF2B5EF4-FFF2-40B4-BE49-F238E27FC236}">
                <a16:creationId xmlns:a16="http://schemas.microsoft.com/office/drawing/2014/main" id="{BDB6BDB4-B33B-4048-A4D7-89F9A8864D36}"/>
              </a:ext>
            </a:extLst>
          </p:cNvPr>
          <p:cNvSpPr>
            <a:spLocks noChangeArrowheads="1"/>
          </p:cNvSpPr>
          <p:nvPr/>
        </p:nvSpPr>
        <p:spPr bwMode="auto">
          <a:xfrm>
            <a:off x="6164263"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45" name="Rectangle 85">
            <a:extLst>
              <a:ext uri="{FF2B5EF4-FFF2-40B4-BE49-F238E27FC236}">
                <a16:creationId xmlns:a16="http://schemas.microsoft.com/office/drawing/2014/main" id="{013421D4-0939-BB48-A098-795DABAA5CFC}"/>
              </a:ext>
            </a:extLst>
          </p:cNvPr>
          <p:cNvSpPr>
            <a:spLocks noChangeArrowheads="1"/>
          </p:cNvSpPr>
          <p:nvPr/>
        </p:nvSpPr>
        <p:spPr bwMode="auto">
          <a:xfrm>
            <a:off x="8188325"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46" name="Rectangle 86">
            <a:extLst>
              <a:ext uri="{FF2B5EF4-FFF2-40B4-BE49-F238E27FC236}">
                <a16:creationId xmlns:a16="http://schemas.microsoft.com/office/drawing/2014/main" id="{D110D4D2-9A33-F74B-A23F-26F0CD304A64}"/>
              </a:ext>
            </a:extLst>
          </p:cNvPr>
          <p:cNvSpPr>
            <a:spLocks noChangeArrowheads="1"/>
          </p:cNvSpPr>
          <p:nvPr/>
        </p:nvSpPr>
        <p:spPr bwMode="auto">
          <a:xfrm>
            <a:off x="8186738"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7" name="Rectangle 87">
            <a:extLst>
              <a:ext uri="{FF2B5EF4-FFF2-40B4-BE49-F238E27FC236}">
                <a16:creationId xmlns:a16="http://schemas.microsoft.com/office/drawing/2014/main" id="{48FB3E37-0E1B-A149-AE87-CA1A5A0E1EE5}"/>
              </a:ext>
            </a:extLst>
          </p:cNvPr>
          <p:cNvSpPr>
            <a:spLocks noChangeArrowheads="1"/>
          </p:cNvSpPr>
          <p:nvPr/>
        </p:nvSpPr>
        <p:spPr bwMode="auto">
          <a:xfrm>
            <a:off x="818673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8" name="Rectangle 88">
            <a:extLst>
              <a:ext uri="{FF2B5EF4-FFF2-40B4-BE49-F238E27FC236}">
                <a16:creationId xmlns:a16="http://schemas.microsoft.com/office/drawing/2014/main" id="{2D113E7F-A1D8-9541-8A34-B386D803243A}"/>
              </a:ext>
            </a:extLst>
          </p:cNvPr>
          <p:cNvSpPr>
            <a:spLocks noChangeArrowheads="1"/>
          </p:cNvSpPr>
          <p:nvPr/>
        </p:nvSpPr>
        <p:spPr bwMode="auto">
          <a:xfrm>
            <a:off x="6161088"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5849" name="Rectangle 89">
            <a:extLst>
              <a:ext uri="{FF2B5EF4-FFF2-40B4-BE49-F238E27FC236}">
                <a16:creationId xmlns:a16="http://schemas.microsoft.com/office/drawing/2014/main" id="{4F50EA5A-7B3D-694E-B135-1DAC5110AE3F}"/>
              </a:ext>
            </a:extLst>
          </p:cNvPr>
          <p:cNvSpPr>
            <a:spLocks noChangeArrowheads="1"/>
          </p:cNvSpPr>
          <p:nvPr/>
        </p:nvSpPr>
        <p:spPr bwMode="auto">
          <a:xfrm>
            <a:off x="616108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50" name="Rectangle 91">
            <a:extLst>
              <a:ext uri="{FF2B5EF4-FFF2-40B4-BE49-F238E27FC236}">
                <a16:creationId xmlns:a16="http://schemas.microsoft.com/office/drawing/2014/main" id="{75B71D7D-6D4F-3646-8FE1-6A2E9E5412FA}"/>
              </a:ext>
            </a:extLst>
          </p:cNvPr>
          <p:cNvSpPr>
            <a:spLocks noGrp="1" noChangeArrowheads="1"/>
          </p:cNvSpPr>
          <p:nvPr>
            <p:ph type="title"/>
          </p:nvPr>
        </p:nvSpPr>
        <p:spPr/>
        <p:txBody>
          <a:bodyPr/>
          <a:lstStyle/>
          <a:p>
            <a:pPr eaLnBrk="1" hangingPunct="1"/>
            <a:r>
              <a:rPr lang="en-US" altLang="nb-NO"/>
              <a:t>Step 3: Forwarding MPLS Packets</a:t>
            </a:r>
          </a:p>
        </p:txBody>
      </p:sp>
      <p:sp>
        <p:nvSpPr>
          <p:cNvPr id="75851" name="Text Box 92">
            <a:extLst>
              <a:ext uri="{FF2B5EF4-FFF2-40B4-BE49-F238E27FC236}">
                <a16:creationId xmlns:a16="http://schemas.microsoft.com/office/drawing/2014/main" id="{8ACC0ADC-FAEF-2D4F-864D-4BF07E94B8B7}"/>
              </a:ext>
            </a:extLst>
          </p:cNvPr>
          <p:cNvSpPr txBox="1">
            <a:spLocks noChangeArrowheads="1"/>
          </p:cNvSpPr>
          <p:nvPr/>
        </p:nvSpPr>
        <p:spPr bwMode="auto">
          <a:xfrm>
            <a:off x="5334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5852" name="Text Box 93">
            <a:extLst>
              <a:ext uri="{FF2B5EF4-FFF2-40B4-BE49-F238E27FC236}">
                <a16:creationId xmlns:a16="http://schemas.microsoft.com/office/drawing/2014/main" id="{D45BE09B-C7D0-744D-8F2D-4B6E389DFC2F}"/>
              </a:ext>
            </a:extLst>
          </p:cNvPr>
          <p:cNvSpPr txBox="1">
            <a:spLocks noChangeArrowheads="1"/>
          </p:cNvSpPr>
          <p:nvPr/>
        </p:nvSpPr>
        <p:spPr bwMode="auto">
          <a:xfrm>
            <a:off x="34290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5853" name="Text Box 94">
            <a:extLst>
              <a:ext uri="{FF2B5EF4-FFF2-40B4-BE49-F238E27FC236}">
                <a16:creationId xmlns:a16="http://schemas.microsoft.com/office/drawing/2014/main" id="{A3194C15-7476-C64D-B6B3-1746FD5093EC}"/>
              </a:ext>
            </a:extLst>
          </p:cNvPr>
          <p:cNvSpPr txBox="1">
            <a:spLocks noChangeArrowheads="1"/>
          </p:cNvSpPr>
          <p:nvPr/>
        </p:nvSpPr>
        <p:spPr bwMode="auto">
          <a:xfrm>
            <a:off x="61722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6" name="TextBox 5">
            <a:extLst>
              <a:ext uri="{FF2B5EF4-FFF2-40B4-BE49-F238E27FC236}">
                <a16:creationId xmlns:a16="http://schemas.microsoft.com/office/drawing/2014/main" id="{B6869570-9AC0-0A90-9C81-122E46F5A1BD}"/>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par>
                          <p:cTn id="16" fill="hold" nodeType="afterGroup">
                            <p:stCondLst>
                              <p:cond delay="1500"/>
                            </p:stCondLst>
                            <p:childTnLst>
                              <p:par>
                                <p:cTn id="17" presetID="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633C5D31-B434-6145-A0F5-ABF191AF204B}"/>
              </a:ext>
            </a:extLst>
          </p:cNvPr>
          <p:cNvSpPr>
            <a:spLocks noGrp="1" noChangeArrowheads="1"/>
          </p:cNvSpPr>
          <p:nvPr>
            <p:ph type="title"/>
          </p:nvPr>
        </p:nvSpPr>
        <p:spPr/>
        <p:txBody>
          <a:bodyPr/>
          <a:lstStyle/>
          <a:p>
            <a:pPr eaLnBrk="1" hangingPunct="1"/>
            <a:r>
              <a:rPr lang="en-US" altLang="nb-NO"/>
              <a:t>Summary Steps For MPLS Forwarding</a:t>
            </a:r>
          </a:p>
        </p:txBody>
      </p:sp>
      <p:sp>
        <p:nvSpPr>
          <p:cNvPr id="77827" name="Rectangle 3">
            <a:extLst>
              <a:ext uri="{FF2B5EF4-FFF2-40B4-BE49-F238E27FC236}">
                <a16:creationId xmlns:a16="http://schemas.microsoft.com/office/drawing/2014/main" id="{A2482282-78F6-EF4F-BC49-531D18AFD73D}"/>
              </a:ext>
            </a:extLst>
          </p:cNvPr>
          <p:cNvSpPr>
            <a:spLocks noGrp="1" noChangeArrowheads="1"/>
          </p:cNvSpPr>
          <p:nvPr>
            <p:ph idx="1"/>
          </p:nvPr>
        </p:nvSpPr>
        <p:spPr>
          <a:xfrm>
            <a:off x="793750" y="1600200"/>
            <a:ext cx="7512050" cy="4525963"/>
          </a:xfrm>
        </p:spPr>
        <p:txBody>
          <a:bodyPr/>
          <a:lstStyle/>
          <a:p>
            <a:pPr eaLnBrk="1" hangingPunct="1">
              <a:lnSpc>
                <a:spcPct val="85000"/>
              </a:lnSpc>
            </a:pPr>
            <a:r>
              <a:rPr lang="en-US" altLang="nb-NO" dirty="0"/>
              <a:t>Each node maintains IP routing information via IGP (Interior Gateway Protocol) </a:t>
            </a:r>
          </a:p>
          <a:p>
            <a:pPr lvl="1" indent="0" eaLnBrk="1" hangingPunct="1">
              <a:lnSpc>
                <a:spcPct val="85000"/>
              </a:lnSpc>
            </a:pPr>
            <a:r>
              <a:rPr lang="en-US" altLang="nb-NO" dirty="0">
                <a:ea typeface="ＭＳ Ｐゴシック" panose="020B0600070205080204" pitchFamily="34" charset="-128"/>
              </a:rPr>
              <a:t>IP routing table (RIB) and IP forwarding table (FIB) </a:t>
            </a:r>
          </a:p>
          <a:p>
            <a:pPr eaLnBrk="1" hangingPunct="1">
              <a:lnSpc>
                <a:spcPct val="85000"/>
              </a:lnSpc>
            </a:pPr>
            <a:r>
              <a:rPr lang="en-US" altLang="nb-NO" dirty="0"/>
              <a:t>LDP leverages IGP routing information</a:t>
            </a:r>
          </a:p>
          <a:p>
            <a:pPr eaLnBrk="1" hangingPunct="1">
              <a:lnSpc>
                <a:spcPct val="85000"/>
              </a:lnSpc>
            </a:pPr>
            <a:r>
              <a:rPr lang="en-US" altLang="nb-NO" dirty="0"/>
              <a:t>LDP label mapping exchange (between MPLS nodes) takes place after IGP has converged</a:t>
            </a:r>
          </a:p>
          <a:p>
            <a:pPr lvl="1" indent="0" eaLnBrk="1" hangingPunct="1">
              <a:lnSpc>
                <a:spcPct val="85000"/>
              </a:lnSpc>
            </a:pPr>
            <a:r>
              <a:rPr lang="en-US" altLang="nb-NO" dirty="0">
                <a:ea typeface="ＭＳ Ｐゴシック" panose="020B0600070205080204" pitchFamily="34" charset="-128"/>
              </a:rPr>
              <a:t>LDP depends on IGP convergence</a:t>
            </a:r>
          </a:p>
          <a:p>
            <a:pPr lvl="1" indent="0" eaLnBrk="1" hangingPunct="1">
              <a:lnSpc>
                <a:spcPct val="85000"/>
              </a:lnSpc>
            </a:pPr>
            <a:r>
              <a:rPr lang="en-US" altLang="nb-NO" dirty="0">
                <a:ea typeface="ＭＳ Ｐゴシック" panose="020B0600070205080204" pitchFamily="34" charset="-128"/>
              </a:rPr>
              <a:t>Label binding information stored in LIB</a:t>
            </a:r>
          </a:p>
          <a:p>
            <a:pPr eaLnBrk="1" hangingPunct="1">
              <a:lnSpc>
                <a:spcPct val="85000"/>
              </a:lnSpc>
            </a:pPr>
            <a:r>
              <a:rPr lang="en-US" altLang="nb-NO" dirty="0"/>
              <a:t>Once LDP has received remote label binding information MPLS forwarding is updated</a:t>
            </a:r>
          </a:p>
          <a:p>
            <a:pPr lvl="1" indent="0" eaLnBrk="1" hangingPunct="1">
              <a:lnSpc>
                <a:spcPct val="85000"/>
              </a:lnSpc>
            </a:pPr>
            <a:r>
              <a:rPr lang="en-US" altLang="nb-NO" dirty="0">
                <a:ea typeface="ＭＳ Ｐゴシック" panose="020B0600070205080204" pitchFamily="34" charset="-128"/>
              </a:rPr>
              <a:t>Label bindings are received from remote LDP peers</a:t>
            </a:r>
          </a:p>
          <a:p>
            <a:pPr lvl="1" indent="0" eaLnBrk="1" hangingPunct="1">
              <a:lnSpc>
                <a:spcPct val="85000"/>
              </a:lnSpc>
            </a:pPr>
            <a:r>
              <a:rPr lang="en-US" altLang="nb-NO" dirty="0">
                <a:ea typeface="ＭＳ Ｐゴシック" panose="020B0600070205080204" pitchFamily="34" charset="-128"/>
              </a:rPr>
              <a:t>MPLS forwarding via MFI (MPLS Forwarding Infrastructure)</a:t>
            </a:r>
          </a:p>
        </p:txBody>
      </p:sp>
      <p:sp>
        <p:nvSpPr>
          <p:cNvPr id="2" name="TextBox 1">
            <a:extLst>
              <a:ext uri="{FF2B5EF4-FFF2-40B4-BE49-F238E27FC236}">
                <a16:creationId xmlns:a16="http://schemas.microsoft.com/office/drawing/2014/main" id="{492A925C-91D7-4594-5FC8-DF01727CB840}"/>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Rectangle 10">
            <a:extLst>
              <a:ext uri="{FF2B5EF4-FFF2-40B4-BE49-F238E27FC236}">
                <a16:creationId xmlns:a16="http://schemas.microsoft.com/office/drawing/2014/main" id="{6E1D35FC-D379-1649-95A1-6D8F31E8E4AF}"/>
              </a:ext>
            </a:extLst>
          </p:cNvPr>
          <p:cNvSpPr>
            <a:spLocks noGrp="1" noChangeArrowheads="1"/>
          </p:cNvSpPr>
          <p:nvPr>
            <p:ph type="title"/>
          </p:nvPr>
        </p:nvSpPr>
        <p:spPr/>
        <p:txBody>
          <a:bodyPr/>
          <a:lstStyle/>
          <a:p>
            <a:pPr eaLnBrk="1" hangingPunct="1"/>
            <a:r>
              <a:rPr lang="en-US" altLang="nb-NO" dirty="0"/>
              <a:t>MPLS Network Protocols</a:t>
            </a:r>
          </a:p>
        </p:txBody>
      </p:sp>
      <p:sp>
        <p:nvSpPr>
          <p:cNvPr id="78851" name="Rectangle 11">
            <a:extLst>
              <a:ext uri="{FF2B5EF4-FFF2-40B4-BE49-F238E27FC236}">
                <a16:creationId xmlns:a16="http://schemas.microsoft.com/office/drawing/2014/main" id="{7A818D0D-DC74-0B46-BADB-E128C2F7FE42}"/>
              </a:ext>
            </a:extLst>
          </p:cNvPr>
          <p:cNvSpPr>
            <a:spLocks noGrp="1" noChangeArrowheads="1"/>
          </p:cNvSpPr>
          <p:nvPr>
            <p:ph type="body" idx="1"/>
          </p:nvPr>
        </p:nvSpPr>
        <p:spPr>
          <a:xfrm>
            <a:off x="655638" y="4876800"/>
            <a:ext cx="7878762" cy="1752600"/>
          </a:xfrm>
        </p:spPr>
        <p:txBody>
          <a:bodyPr/>
          <a:lstStyle/>
          <a:p>
            <a:pPr eaLnBrk="1" hangingPunct="1"/>
            <a:r>
              <a:rPr lang="en-US" altLang="nb-NO" dirty="0"/>
              <a:t>IGP: OSPF, EIGRP, IS-IS on core facing and core links</a:t>
            </a:r>
          </a:p>
          <a:p>
            <a:pPr eaLnBrk="1" hangingPunct="1"/>
            <a:r>
              <a:rPr lang="en-US" altLang="nb-NO" dirty="0"/>
              <a:t>LDP on core and/or core facing links</a:t>
            </a:r>
          </a:p>
          <a:p>
            <a:pPr eaLnBrk="1" hangingPunct="1"/>
            <a:r>
              <a:rPr lang="en-US" altLang="nb-NO" dirty="0"/>
              <a:t>MP-</a:t>
            </a:r>
            <a:r>
              <a:rPr lang="en-US" altLang="nb-NO" dirty="0" err="1"/>
              <a:t>iBGP</a:t>
            </a:r>
            <a:r>
              <a:rPr lang="en-US" altLang="nb-NO" dirty="0"/>
              <a:t> on PE devices (for MPLS services), </a:t>
            </a:r>
            <a:r>
              <a:rPr lang="en-US" altLang="nb-NO" sz="1600" dirty="0"/>
              <a:t>MP-BGP: Multiprotocol Border Gateway Protocol, used for MPLS L3 VPN</a:t>
            </a:r>
          </a:p>
        </p:txBody>
      </p:sp>
      <p:grpSp>
        <p:nvGrpSpPr>
          <p:cNvPr id="78852" name="Group 93">
            <a:extLst>
              <a:ext uri="{FF2B5EF4-FFF2-40B4-BE49-F238E27FC236}">
                <a16:creationId xmlns:a16="http://schemas.microsoft.com/office/drawing/2014/main" id="{4047A16C-30BF-E746-B307-D607ED951B4E}"/>
              </a:ext>
            </a:extLst>
          </p:cNvPr>
          <p:cNvGrpSpPr>
            <a:grpSpLocks/>
          </p:cNvGrpSpPr>
          <p:nvPr/>
        </p:nvGrpSpPr>
        <p:grpSpPr bwMode="auto">
          <a:xfrm>
            <a:off x="990600" y="1219200"/>
            <a:ext cx="7116763" cy="3505200"/>
            <a:chOff x="624" y="768"/>
            <a:chExt cx="4483" cy="2208"/>
          </a:xfrm>
        </p:grpSpPr>
        <p:sp>
          <p:nvSpPr>
            <p:cNvPr id="78853" name="Rectangle 3">
              <a:extLst>
                <a:ext uri="{FF2B5EF4-FFF2-40B4-BE49-F238E27FC236}">
                  <a16:creationId xmlns:a16="http://schemas.microsoft.com/office/drawing/2014/main" id="{18F34493-88C8-564C-9A2C-EDDF3BBF333C}"/>
                </a:ext>
              </a:extLst>
            </p:cNvPr>
            <p:cNvSpPr>
              <a:spLocks noChangeArrowheads="1"/>
            </p:cNvSpPr>
            <p:nvPr/>
          </p:nvSpPr>
          <p:spPr bwMode="auto">
            <a:xfrm>
              <a:off x="1440" y="768"/>
              <a:ext cx="2880" cy="2208"/>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78854" name="Line 4">
              <a:extLst>
                <a:ext uri="{FF2B5EF4-FFF2-40B4-BE49-F238E27FC236}">
                  <a16:creationId xmlns:a16="http://schemas.microsoft.com/office/drawing/2014/main" id="{1CC639C4-A213-F946-B923-86CD3EAA2B4A}"/>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55" name="Line 5">
              <a:extLst>
                <a:ext uri="{FF2B5EF4-FFF2-40B4-BE49-F238E27FC236}">
                  <a16:creationId xmlns:a16="http://schemas.microsoft.com/office/drawing/2014/main" id="{C0310E01-EFB1-1D40-AE56-2C7D168914B7}"/>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pic>
          <p:nvPicPr>
            <p:cNvPr id="78856" name="Picture 9">
              <a:extLst>
                <a:ext uri="{FF2B5EF4-FFF2-40B4-BE49-F238E27FC236}">
                  <a16:creationId xmlns:a16="http://schemas.microsoft.com/office/drawing/2014/main" id="{7C970D83-5C11-734B-87EE-DCD9F5EA063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2" y="1096"/>
              <a:ext cx="2832" cy="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Line 12">
              <a:extLst>
                <a:ext uri="{FF2B5EF4-FFF2-40B4-BE49-F238E27FC236}">
                  <a16:creationId xmlns:a16="http://schemas.microsoft.com/office/drawing/2014/main" id="{EEC58980-C65F-A847-9506-8EEEAF6850DF}"/>
                </a:ext>
              </a:extLst>
            </p:cNvPr>
            <p:cNvSpPr>
              <a:spLocks noChangeShapeType="1"/>
            </p:cNvSpPr>
            <p:nvPr/>
          </p:nvSpPr>
          <p:spPr bwMode="auto">
            <a:xfrm>
              <a:off x="1632" y="1720"/>
              <a:ext cx="768"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58" name="Line 13">
              <a:extLst>
                <a:ext uri="{FF2B5EF4-FFF2-40B4-BE49-F238E27FC236}">
                  <a16:creationId xmlns:a16="http://schemas.microsoft.com/office/drawing/2014/main" id="{90DA4B40-56CD-E740-93D3-635A7D2F16A9}"/>
                </a:ext>
              </a:extLst>
            </p:cNvPr>
            <p:cNvSpPr>
              <a:spLocks noChangeShapeType="1"/>
            </p:cNvSpPr>
            <p:nvPr/>
          </p:nvSpPr>
          <p:spPr bwMode="auto">
            <a:xfrm>
              <a:off x="3360" y="1720"/>
              <a:ext cx="72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59" name="Line 14">
              <a:extLst>
                <a:ext uri="{FF2B5EF4-FFF2-40B4-BE49-F238E27FC236}">
                  <a16:creationId xmlns:a16="http://schemas.microsoft.com/office/drawing/2014/main" id="{75714232-E1A8-4247-8F5C-B439D4C1AEF7}"/>
                </a:ext>
              </a:extLst>
            </p:cNvPr>
            <p:cNvSpPr>
              <a:spLocks noChangeShapeType="1"/>
            </p:cNvSpPr>
            <p:nvPr/>
          </p:nvSpPr>
          <p:spPr bwMode="auto">
            <a:xfrm>
              <a:off x="1584" y="2344"/>
              <a:ext cx="864"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0" name="Line 15">
              <a:extLst>
                <a:ext uri="{FF2B5EF4-FFF2-40B4-BE49-F238E27FC236}">
                  <a16:creationId xmlns:a16="http://schemas.microsoft.com/office/drawing/2014/main" id="{A153D416-6109-AE4F-8D8E-8E765AECB1BD}"/>
                </a:ext>
              </a:extLst>
            </p:cNvPr>
            <p:cNvSpPr>
              <a:spLocks noChangeShapeType="1"/>
            </p:cNvSpPr>
            <p:nvPr/>
          </p:nvSpPr>
          <p:spPr bwMode="auto">
            <a:xfrm>
              <a:off x="3360" y="2344"/>
              <a:ext cx="72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78861" name="Group 16">
              <a:extLst>
                <a:ext uri="{FF2B5EF4-FFF2-40B4-BE49-F238E27FC236}">
                  <a16:creationId xmlns:a16="http://schemas.microsoft.com/office/drawing/2014/main" id="{78DD0891-BA06-EC46-B2AE-7880DDDDDDED}"/>
                </a:ext>
              </a:extLst>
            </p:cNvPr>
            <p:cNvGrpSpPr>
              <a:grpSpLocks/>
            </p:cNvGrpSpPr>
            <p:nvPr/>
          </p:nvGrpSpPr>
          <p:grpSpPr bwMode="auto">
            <a:xfrm>
              <a:off x="2448" y="1720"/>
              <a:ext cx="864" cy="624"/>
              <a:chOff x="2496" y="1632"/>
              <a:chExt cx="864" cy="624"/>
            </a:xfrm>
          </p:grpSpPr>
          <p:sp>
            <p:nvSpPr>
              <p:cNvPr id="78923" name="Rectangle 17">
                <a:extLst>
                  <a:ext uri="{FF2B5EF4-FFF2-40B4-BE49-F238E27FC236}">
                    <a16:creationId xmlns:a16="http://schemas.microsoft.com/office/drawing/2014/main" id="{BD64469F-8DB9-8449-A5D1-CD8B77368AED}"/>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8924" name="Line 18">
                <a:extLst>
                  <a:ext uri="{FF2B5EF4-FFF2-40B4-BE49-F238E27FC236}">
                    <a16:creationId xmlns:a16="http://schemas.microsoft.com/office/drawing/2014/main" id="{30BCAFCB-0CA7-2A4E-9D5D-1D0400136DA4}"/>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5" name="Line 19">
                <a:extLst>
                  <a:ext uri="{FF2B5EF4-FFF2-40B4-BE49-F238E27FC236}">
                    <a16:creationId xmlns:a16="http://schemas.microsoft.com/office/drawing/2014/main" id="{3801299D-B611-014A-9610-164F6B02C870}"/>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8862" name="Line 20">
              <a:extLst>
                <a:ext uri="{FF2B5EF4-FFF2-40B4-BE49-F238E27FC236}">
                  <a16:creationId xmlns:a16="http://schemas.microsoft.com/office/drawing/2014/main" id="{D894C1C5-206A-9249-898E-7EB6B28FE9C9}"/>
                </a:ext>
              </a:extLst>
            </p:cNvPr>
            <p:cNvSpPr>
              <a:spLocks noChangeShapeType="1"/>
            </p:cNvSpPr>
            <p:nvPr/>
          </p:nvSpPr>
          <p:spPr bwMode="auto">
            <a:xfrm>
              <a:off x="864" y="1720"/>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3" name="Line 24">
              <a:extLst>
                <a:ext uri="{FF2B5EF4-FFF2-40B4-BE49-F238E27FC236}">
                  <a16:creationId xmlns:a16="http://schemas.microsoft.com/office/drawing/2014/main" id="{86E6ADBB-66F6-FD48-9F3C-7270BF2316F4}"/>
                </a:ext>
              </a:extLst>
            </p:cNvPr>
            <p:cNvSpPr>
              <a:spLocks noChangeShapeType="1"/>
            </p:cNvSpPr>
            <p:nvPr/>
          </p:nvSpPr>
          <p:spPr bwMode="auto">
            <a:xfrm>
              <a:off x="864" y="2344"/>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4" name="Line 28">
              <a:extLst>
                <a:ext uri="{FF2B5EF4-FFF2-40B4-BE49-F238E27FC236}">
                  <a16:creationId xmlns:a16="http://schemas.microsoft.com/office/drawing/2014/main" id="{0792D917-4802-0446-AECD-2664F9E4B6E7}"/>
                </a:ext>
              </a:extLst>
            </p:cNvPr>
            <p:cNvSpPr>
              <a:spLocks noChangeShapeType="1"/>
            </p:cNvSpPr>
            <p:nvPr/>
          </p:nvSpPr>
          <p:spPr bwMode="auto">
            <a:xfrm>
              <a:off x="4320" y="1720"/>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5" name="Line 32">
              <a:extLst>
                <a:ext uri="{FF2B5EF4-FFF2-40B4-BE49-F238E27FC236}">
                  <a16:creationId xmlns:a16="http://schemas.microsoft.com/office/drawing/2014/main" id="{13E3DC68-3C18-C14A-96B5-348FD02794D0}"/>
                </a:ext>
              </a:extLst>
            </p:cNvPr>
            <p:cNvSpPr>
              <a:spLocks noChangeShapeType="1"/>
            </p:cNvSpPr>
            <p:nvPr/>
          </p:nvSpPr>
          <p:spPr bwMode="auto">
            <a:xfrm>
              <a:off x="4320" y="2344"/>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78866" name="Group 36">
              <a:extLst>
                <a:ext uri="{FF2B5EF4-FFF2-40B4-BE49-F238E27FC236}">
                  <a16:creationId xmlns:a16="http://schemas.microsoft.com/office/drawing/2014/main" id="{253D0D9B-69CF-A04D-A541-5AA022F7B3F8}"/>
                </a:ext>
              </a:extLst>
            </p:cNvPr>
            <p:cNvGrpSpPr>
              <a:grpSpLocks/>
            </p:cNvGrpSpPr>
            <p:nvPr/>
          </p:nvGrpSpPr>
          <p:grpSpPr bwMode="auto">
            <a:xfrm>
              <a:off x="1536" y="1680"/>
              <a:ext cx="2496" cy="1248"/>
              <a:chOff x="1536" y="1680"/>
              <a:chExt cx="2496" cy="1248"/>
            </a:xfrm>
          </p:grpSpPr>
          <p:grpSp>
            <p:nvGrpSpPr>
              <p:cNvPr id="78909" name="Group 37">
                <a:extLst>
                  <a:ext uri="{FF2B5EF4-FFF2-40B4-BE49-F238E27FC236}">
                    <a16:creationId xmlns:a16="http://schemas.microsoft.com/office/drawing/2014/main" id="{AADED179-9AC1-4344-993E-2335E9489BC8}"/>
                  </a:ext>
                </a:extLst>
              </p:cNvPr>
              <p:cNvGrpSpPr>
                <a:grpSpLocks/>
              </p:cNvGrpSpPr>
              <p:nvPr/>
            </p:nvGrpSpPr>
            <p:grpSpPr bwMode="auto">
              <a:xfrm>
                <a:off x="1728" y="1680"/>
                <a:ext cx="2304" cy="624"/>
                <a:chOff x="1728" y="1680"/>
                <a:chExt cx="2304" cy="624"/>
              </a:xfrm>
            </p:grpSpPr>
            <p:sp>
              <p:nvSpPr>
                <p:cNvPr id="78913" name="Line 38">
                  <a:extLst>
                    <a:ext uri="{FF2B5EF4-FFF2-40B4-BE49-F238E27FC236}">
                      <a16:creationId xmlns:a16="http://schemas.microsoft.com/office/drawing/2014/main" id="{1A4B2907-C08C-2748-AFFB-4778AB370FCE}"/>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4" name="Line 39">
                  <a:extLst>
                    <a:ext uri="{FF2B5EF4-FFF2-40B4-BE49-F238E27FC236}">
                      <a16:creationId xmlns:a16="http://schemas.microsoft.com/office/drawing/2014/main" id="{CCE66903-B64A-7B41-AD23-344DDA4D1FB3}"/>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5" name="Line 40">
                  <a:extLst>
                    <a:ext uri="{FF2B5EF4-FFF2-40B4-BE49-F238E27FC236}">
                      <a16:creationId xmlns:a16="http://schemas.microsoft.com/office/drawing/2014/main" id="{ABFE9B05-14D3-6846-B1D8-730B76C81608}"/>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6" name="Line 41">
                  <a:extLst>
                    <a:ext uri="{FF2B5EF4-FFF2-40B4-BE49-F238E27FC236}">
                      <a16:creationId xmlns:a16="http://schemas.microsoft.com/office/drawing/2014/main" id="{3D5E6D55-621A-3A49-AE0D-26DE65DFDA2A}"/>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7" name="Line 42">
                  <a:extLst>
                    <a:ext uri="{FF2B5EF4-FFF2-40B4-BE49-F238E27FC236}">
                      <a16:creationId xmlns:a16="http://schemas.microsoft.com/office/drawing/2014/main" id="{64E45F8A-3F44-A544-8F5A-F43AC4EF859F}"/>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8" name="Line 43">
                  <a:extLst>
                    <a:ext uri="{FF2B5EF4-FFF2-40B4-BE49-F238E27FC236}">
                      <a16:creationId xmlns:a16="http://schemas.microsoft.com/office/drawing/2014/main" id="{99B490F4-0652-494B-9863-E6ACF0A30EAE}"/>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9" name="Line 44">
                  <a:extLst>
                    <a:ext uri="{FF2B5EF4-FFF2-40B4-BE49-F238E27FC236}">
                      <a16:creationId xmlns:a16="http://schemas.microsoft.com/office/drawing/2014/main" id="{53BCD1BD-7798-E140-A773-E8637B89B175}"/>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0" name="Line 45">
                  <a:extLst>
                    <a:ext uri="{FF2B5EF4-FFF2-40B4-BE49-F238E27FC236}">
                      <a16:creationId xmlns:a16="http://schemas.microsoft.com/office/drawing/2014/main" id="{AEC7387A-65A6-2E4E-B35B-AB9D448A1823}"/>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1" name="Line 46">
                  <a:extLst>
                    <a:ext uri="{FF2B5EF4-FFF2-40B4-BE49-F238E27FC236}">
                      <a16:creationId xmlns:a16="http://schemas.microsoft.com/office/drawing/2014/main" id="{28B5551C-6A85-1B44-99E2-A0DCA7BA7474}"/>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2" name="Line 47">
                  <a:extLst>
                    <a:ext uri="{FF2B5EF4-FFF2-40B4-BE49-F238E27FC236}">
                      <a16:creationId xmlns:a16="http://schemas.microsoft.com/office/drawing/2014/main" id="{C6DDF9A9-15B9-BD44-B6A4-6C749F8A7513}"/>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910" name="Group 48">
                <a:extLst>
                  <a:ext uri="{FF2B5EF4-FFF2-40B4-BE49-F238E27FC236}">
                    <a16:creationId xmlns:a16="http://schemas.microsoft.com/office/drawing/2014/main" id="{BD4F897A-2E4F-5044-BEA0-49EDFCE3D77B}"/>
                  </a:ext>
                </a:extLst>
              </p:cNvPr>
              <p:cNvGrpSpPr>
                <a:grpSpLocks/>
              </p:cNvGrpSpPr>
              <p:nvPr/>
            </p:nvGrpSpPr>
            <p:grpSpPr bwMode="auto">
              <a:xfrm>
                <a:off x="1536" y="2761"/>
                <a:ext cx="1326" cy="167"/>
                <a:chOff x="1536" y="2761"/>
                <a:chExt cx="1326" cy="167"/>
              </a:xfrm>
            </p:grpSpPr>
            <p:sp>
              <p:nvSpPr>
                <p:cNvPr id="78911" name="Text Box 49">
                  <a:extLst>
                    <a:ext uri="{FF2B5EF4-FFF2-40B4-BE49-F238E27FC236}">
                      <a16:creationId xmlns:a16="http://schemas.microsoft.com/office/drawing/2014/main" id="{52C83469-45A5-F147-BD77-0EE9F8510D0B}"/>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78912" name="Line 50">
                  <a:extLst>
                    <a:ext uri="{FF2B5EF4-FFF2-40B4-BE49-F238E27FC236}">
                      <a16:creationId xmlns:a16="http://schemas.microsoft.com/office/drawing/2014/main" id="{4C47E0ED-421F-F04F-BAEC-B98207C44C2B}"/>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78867" name="Group 51">
              <a:extLst>
                <a:ext uri="{FF2B5EF4-FFF2-40B4-BE49-F238E27FC236}">
                  <a16:creationId xmlns:a16="http://schemas.microsoft.com/office/drawing/2014/main" id="{25418662-9E0D-4B4D-A462-EEDA3809D118}"/>
                </a:ext>
              </a:extLst>
            </p:cNvPr>
            <p:cNvGrpSpPr>
              <a:grpSpLocks/>
            </p:cNvGrpSpPr>
            <p:nvPr/>
          </p:nvGrpSpPr>
          <p:grpSpPr bwMode="auto">
            <a:xfrm>
              <a:off x="3168" y="1336"/>
              <a:ext cx="305" cy="520"/>
              <a:chOff x="3216" y="1248"/>
              <a:chExt cx="305" cy="520"/>
            </a:xfrm>
          </p:grpSpPr>
          <p:pic>
            <p:nvPicPr>
              <p:cNvPr id="78907" name="Picture 52">
                <a:extLst>
                  <a:ext uri="{FF2B5EF4-FFF2-40B4-BE49-F238E27FC236}">
                    <a16:creationId xmlns:a16="http://schemas.microsoft.com/office/drawing/2014/main" id="{19D8BC08-B5D7-484E-8C9E-05F063EACF8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8" name="Rectangle 53">
                <a:extLst>
                  <a:ext uri="{FF2B5EF4-FFF2-40B4-BE49-F238E27FC236}">
                    <a16:creationId xmlns:a16="http://schemas.microsoft.com/office/drawing/2014/main" id="{BA02DC06-C69E-DC4B-BB9F-B3794BDE6180}"/>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78868" name="Group 54">
              <a:extLst>
                <a:ext uri="{FF2B5EF4-FFF2-40B4-BE49-F238E27FC236}">
                  <a16:creationId xmlns:a16="http://schemas.microsoft.com/office/drawing/2014/main" id="{8734BB2A-3467-EC4D-8125-1A0F0AC2BAB9}"/>
                </a:ext>
              </a:extLst>
            </p:cNvPr>
            <p:cNvGrpSpPr>
              <a:grpSpLocks/>
            </p:cNvGrpSpPr>
            <p:nvPr/>
          </p:nvGrpSpPr>
          <p:grpSpPr bwMode="auto">
            <a:xfrm>
              <a:off x="3168" y="2112"/>
              <a:ext cx="305" cy="520"/>
              <a:chOff x="3216" y="2024"/>
              <a:chExt cx="305" cy="520"/>
            </a:xfrm>
          </p:grpSpPr>
          <p:pic>
            <p:nvPicPr>
              <p:cNvPr id="78905" name="Picture 55">
                <a:extLst>
                  <a:ext uri="{FF2B5EF4-FFF2-40B4-BE49-F238E27FC236}">
                    <a16:creationId xmlns:a16="http://schemas.microsoft.com/office/drawing/2014/main" id="{B8330E90-1E07-F549-8B7B-1A8437BD661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6" name="Rectangle 56">
                <a:extLst>
                  <a:ext uri="{FF2B5EF4-FFF2-40B4-BE49-F238E27FC236}">
                    <a16:creationId xmlns:a16="http://schemas.microsoft.com/office/drawing/2014/main" id="{EE8E346E-ECAD-BC49-A026-62DA741371E9}"/>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78869" name="Group 57">
              <a:extLst>
                <a:ext uri="{FF2B5EF4-FFF2-40B4-BE49-F238E27FC236}">
                  <a16:creationId xmlns:a16="http://schemas.microsoft.com/office/drawing/2014/main" id="{B14B6666-CF0D-C644-A6C8-850D58839B3C}"/>
                </a:ext>
              </a:extLst>
            </p:cNvPr>
            <p:cNvGrpSpPr>
              <a:grpSpLocks/>
            </p:cNvGrpSpPr>
            <p:nvPr/>
          </p:nvGrpSpPr>
          <p:grpSpPr bwMode="auto">
            <a:xfrm>
              <a:off x="2287" y="1336"/>
              <a:ext cx="305" cy="520"/>
              <a:chOff x="2335" y="1248"/>
              <a:chExt cx="305" cy="520"/>
            </a:xfrm>
          </p:grpSpPr>
          <p:pic>
            <p:nvPicPr>
              <p:cNvPr id="78903" name="Picture 58">
                <a:extLst>
                  <a:ext uri="{FF2B5EF4-FFF2-40B4-BE49-F238E27FC236}">
                    <a16:creationId xmlns:a16="http://schemas.microsoft.com/office/drawing/2014/main" id="{F697F1D2-8788-A242-B3AD-8870422D285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4" name="Rectangle 59">
                <a:extLst>
                  <a:ext uri="{FF2B5EF4-FFF2-40B4-BE49-F238E27FC236}">
                    <a16:creationId xmlns:a16="http://schemas.microsoft.com/office/drawing/2014/main" id="{1EE6553A-437C-114D-9AA9-44865B917913}"/>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78870" name="Group 60">
              <a:extLst>
                <a:ext uri="{FF2B5EF4-FFF2-40B4-BE49-F238E27FC236}">
                  <a16:creationId xmlns:a16="http://schemas.microsoft.com/office/drawing/2014/main" id="{6769404E-D34F-F941-A97C-5C41D5BC7183}"/>
                </a:ext>
              </a:extLst>
            </p:cNvPr>
            <p:cNvGrpSpPr>
              <a:grpSpLocks/>
            </p:cNvGrpSpPr>
            <p:nvPr/>
          </p:nvGrpSpPr>
          <p:grpSpPr bwMode="auto">
            <a:xfrm>
              <a:off x="2287" y="2112"/>
              <a:ext cx="305" cy="520"/>
              <a:chOff x="2335" y="2024"/>
              <a:chExt cx="305" cy="520"/>
            </a:xfrm>
          </p:grpSpPr>
          <p:pic>
            <p:nvPicPr>
              <p:cNvPr id="78901" name="Picture 61">
                <a:extLst>
                  <a:ext uri="{FF2B5EF4-FFF2-40B4-BE49-F238E27FC236}">
                    <a16:creationId xmlns:a16="http://schemas.microsoft.com/office/drawing/2014/main" id="{6E201FD3-0180-2147-ACA2-6CCC3DCA1A9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2" name="Rectangle 62">
                <a:extLst>
                  <a:ext uri="{FF2B5EF4-FFF2-40B4-BE49-F238E27FC236}">
                    <a16:creationId xmlns:a16="http://schemas.microsoft.com/office/drawing/2014/main" id="{8B54918D-48B7-004D-9607-3E340C7F48B2}"/>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78871" name="Group 63">
              <a:extLst>
                <a:ext uri="{FF2B5EF4-FFF2-40B4-BE49-F238E27FC236}">
                  <a16:creationId xmlns:a16="http://schemas.microsoft.com/office/drawing/2014/main" id="{A9F9197D-E99E-AB4C-969A-CC27F80593FA}"/>
                </a:ext>
              </a:extLst>
            </p:cNvPr>
            <p:cNvGrpSpPr>
              <a:grpSpLocks/>
            </p:cNvGrpSpPr>
            <p:nvPr/>
          </p:nvGrpSpPr>
          <p:grpSpPr bwMode="auto">
            <a:xfrm>
              <a:off x="1388" y="1419"/>
              <a:ext cx="369" cy="397"/>
              <a:chOff x="1436" y="1331"/>
              <a:chExt cx="369" cy="397"/>
            </a:xfrm>
          </p:grpSpPr>
          <p:pic>
            <p:nvPicPr>
              <p:cNvPr id="78899" name="Picture 64">
                <a:extLst>
                  <a:ext uri="{FF2B5EF4-FFF2-40B4-BE49-F238E27FC236}">
                    <a16:creationId xmlns:a16="http://schemas.microsoft.com/office/drawing/2014/main" id="{4C4840D7-8DB8-174C-8E45-AB11CE3BCE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0" name="Rectangle 65">
                <a:extLst>
                  <a:ext uri="{FF2B5EF4-FFF2-40B4-BE49-F238E27FC236}">
                    <a16:creationId xmlns:a16="http://schemas.microsoft.com/office/drawing/2014/main" id="{F6F261C5-38EB-DC4F-BF86-F3D75B67595A}"/>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78872" name="Group 66">
              <a:extLst>
                <a:ext uri="{FF2B5EF4-FFF2-40B4-BE49-F238E27FC236}">
                  <a16:creationId xmlns:a16="http://schemas.microsoft.com/office/drawing/2014/main" id="{28F2DC21-BEDF-D942-A062-869E8F4F035C}"/>
                </a:ext>
              </a:extLst>
            </p:cNvPr>
            <p:cNvGrpSpPr>
              <a:grpSpLocks/>
            </p:cNvGrpSpPr>
            <p:nvPr/>
          </p:nvGrpSpPr>
          <p:grpSpPr bwMode="auto">
            <a:xfrm>
              <a:off x="1392" y="2222"/>
              <a:ext cx="369" cy="410"/>
              <a:chOff x="1440" y="2134"/>
              <a:chExt cx="369" cy="410"/>
            </a:xfrm>
          </p:grpSpPr>
          <p:pic>
            <p:nvPicPr>
              <p:cNvPr id="78897" name="Picture 67">
                <a:extLst>
                  <a:ext uri="{FF2B5EF4-FFF2-40B4-BE49-F238E27FC236}">
                    <a16:creationId xmlns:a16="http://schemas.microsoft.com/office/drawing/2014/main" id="{DDCA00A1-C801-CC44-997E-D35949831C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8" name="Rectangle 68">
                <a:extLst>
                  <a:ext uri="{FF2B5EF4-FFF2-40B4-BE49-F238E27FC236}">
                    <a16:creationId xmlns:a16="http://schemas.microsoft.com/office/drawing/2014/main" id="{84A72779-D17D-FE45-8A78-DEC7D7236FDD}"/>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78873" name="Group 69">
              <a:extLst>
                <a:ext uri="{FF2B5EF4-FFF2-40B4-BE49-F238E27FC236}">
                  <a16:creationId xmlns:a16="http://schemas.microsoft.com/office/drawing/2014/main" id="{75E7638D-8EAD-1045-80C3-2338F2555010}"/>
                </a:ext>
              </a:extLst>
            </p:cNvPr>
            <p:cNvGrpSpPr>
              <a:grpSpLocks/>
            </p:cNvGrpSpPr>
            <p:nvPr/>
          </p:nvGrpSpPr>
          <p:grpSpPr bwMode="auto">
            <a:xfrm>
              <a:off x="3984" y="2222"/>
              <a:ext cx="369" cy="423"/>
              <a:chOff x="4032" y="2134"/>
              <a:chExt cx="369" cy="423"/>
            </a:xfrm>
          </p:grpSpPr>
          <p:pic>
            <p:nvPicPr>
              <p:cNvPr id="78895" name="Picture 70">
                <a:extLst>
                  <a:ext uri="{FF2B5EF4-FFF2-40B4-BE49-F238E27FC236}">
                    <a16:creationId xmlns:a16="http://schemas.microsoft.com/office/drawing/2014/main" id="{5C0FF870-784B-254A-80D5-5206D8F501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6" name="Rectangle 71">
                <a:extLst>
                  <a:ext uri="{FF2B5EF4-FFF2-40B4-BE49-F238E27FC236}">
                    <a16:creationId xmlns:a16="http://schemas.microsoft.com/office/drawing/2014/main" id="{A170812D-4F01-9D42-B275-FC2328CFD30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78874" name="Group 72">
              <a:extLst>
                <a:ext uri="{FF2B5EF4-FFF2-40B4-BE49-F238E27FC236}">
                  <a16:creationId xmlns:a16="http://schemas.microsoft.com/office/drawing/2014/main" id="{2324D00F-4F5C-A446-9482-5CF8EDD4BC7E}"/>
                </a:ext>
              </a:extLst>
            </p:cNvPr>
            <p:cNvGrpSpPr>
              <a:grpSpLocks/>
            </p:cNvGrpSpPr>
            <p:nvPr/>
          </p:nvGrpSpPr>
          <p:grpSpPr bwMode="auto">
            <a:xfrm>
              <a:off x="3984" y="1419"/>
              <a:ext cx="369" cy="397"/>
              <a:chOff x="4032" y="1331"/>
              <a:chExt cx="369" cy="397"/>
            </a:xfrm>
          </p:grpSpPr>
          <p:pic>
            <p:nvPicPr>
              <p:cNvPr id="78893" name="Picture 73">
                <a:extLst>
                  <a:ext uri="{FF2B5EF4-FFF2-40B4-BE49-F238E27FC236}">
                    <a16:creationId xmlns:a16="http://schemas.microsoft.com/office/drawing/2014/main" id="{70383F89-6F6D-B24F-941D-DFFAAF29D8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4" name="Rectangle 74">
                <a:extLst>
                  <a:ext uri="{FF2B5EF4-FFF2-40B4-BE49-F238E27FC236}">
                    <a16:creationId xmlns:a16="http://schemas.microsoft.com/office/drawing/2014/main" id="{922A0F06-2638-3A44-849E-3D53B3FC4312}"/>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sp>
          <p:nvSpPr>
            <p:cNvPr id="78875" name="Line 78">
              <a:extLst>
                <a:ext uri="{FF2B5EF4-FFF2-40B4-BE49-F238E27FC236}">
                  <a16:creationId xmlns:a16="http://schemas.microsoft.com/office/drawing/2014/main" id="{453ADF8A-8677-4841-8EB8-27D5528F915B}"/>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76" name="Line 82">
              <a:extLst>
                <a:ext uri="{FF2B5EF4-FFF2-40B4-BE49-F238E27FC236}">
                  <a16:creationId xmlns:a16="http://schemas.microsoft.com/office/drawing/2014/main" id="{00F9B231-EBE5-B940-B2C5-57B97EBF500A}"/>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77" name="Text Box 85">
              <a:extLst>
                <a:ext uri="{FF2B5EF4-FFF2-40B4-BE49-F238E27FC236}">
                  <a16:creationId xmlns:a16="http://schemas.microsoft.com/office/drawing/2014/main" id="{06C1865B-6CD2-6E4C-A0C0-B9A91E50D7FB}"/>
                </a:ext>
              </a:extLst>
            </p:cNvPr>
            <p:cNvSpPr txBox="1">
              <a:spLocks noChangeArrowheads="1"/>
            </p:cNvSpPr>
            <p:nvPr/>
          </p:nvSpPr>
          <p:spPr bwMode="auto">
            <a:xfrm>
              <a:off x="2508" y="1206"/>
              <a:ext cx="756"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OSPF, IS-IS, </a:t>
              </a:r>
              <a:br>
                <a:rPr lang="en-US" altLang="nb-NO" sz="1200" b="1"/>
              </a:br>
              <a:r>
                <a:rPr lang="en-US" altLang="nb-NO" sz="1200" b="1"/>
                <a:t>EIGRP, EIGRP</a:t>
              </a:r>
            </a:p>
          </p:txBody>
        </p:sp>
        <p:sp>
          <p:nvSpPr>
            <p:cNvPr id="78878" name="Text Box 86">
              <a:extLst>
                <a:ext uri="{FF2B5EF4-FFF2-40B4-BE49-F238E27FC236}">
                  <a16:creationId xmlns:a16="http://schemas.microsoft.com/office/drawing/2014/main" id="{7C9F747C-B29B-FA42-BBFA-D92996FABD17}"/>
                </a:ext>
              </a:extLst>
            </p:cNvPr>
            <p:cNvSpPr txBox="1">
              <a:spLocks noChangeArrowheads="1"/>
            </p:cNvSpPr>
            <p:nvPr/>
          </p:nvSpPr>
          <p:spPr bwMode="auto">
            <a:xfrm>
              <a:off x="1632" y="1920"/>
              <a:ext cx="611"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LDP, RSVP</a:t>
              </a:r>
            </a:p>
          </p:txBody>
        </p:sp>
        <p:cxnSp>
          <p:nvCxnSpPr>
            <p:cNvPr id="78879" name="AutoShape 87">
              <a:extLst>
                <a:ext uri="{FF2B5EF4-FFF2-40B4-BE49-F238E27FC236}">
                  <a16:creationId xmlns:a16="http://schemas.microsoft.com/office/drawing/2014/main" id="{D425816D-C2B9-B449-A5D3-37D9E98BE06B}"/>
                </a:ext>
              </a:extLst>
            </p:cNvPr>
            <p:cNvCxnSpPr>
              <a:cxnSpLocks noChangeShapeType="1"/>
              <a:stCxn id="78900" idx="2"/>
              <a:endCxn id="78894" idx="2"/>
            </p:cNvCxnSpPr>
            <p:nvPr/>
          </p:nvCxnSpPr>
          <p:spPr bwMode="auto">
            <a:xfrm rot="16200000" flipH="1">
              <a:off x="2870" y="326"/>
              <a:ext cx="1" cy="2597"/>
            </a:xfrm>
            <a:prstGeom prst="curvedConnector3">
              <a:avLst>
                <a:gd name="adj1" fmla="val -64200014"/>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78880" name="Text Box 88">
              <a:extLst>
                <a:ext uri="{FF2B5EF4-FFF2-40B4-BE49-F238E27FC236}">
                  <a16:creationId xmlns:a16="http://schemas.microsoft.com/office/drawing/2014/main" id="{B8B6607D-E849-8048-BD7E-66653448188C}"/>
                </a:ext>
              </a:extLst>
            </p:cNvPr>
            <p:cNvSpPr txBox="1">
              <a:spLocks noChangeArrowheads="1"/>
            </p:cNvSpPr>
            <p:nvPr/>
          </p:nvSpPr>
          <p:spPr bwMode="auto">
            <a:xfrm>
              <a:off x="1440" y="816"/>
              <a:ext cx="288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MP-iBGP</a:t>
              </a:r>
            </a:p>
          </p:txBody>
        </p:sp>
        <p:grpSp>
          <p:nvGrpSpPr>
            <p:cNvPr id="78881" name="Group 89">
              <a:extLst>
                <a:ext uri="{FF2B5EF4-FFF2-40B4-BE49-F238E27FC236}">
                  <a16:creationId xmlns:a16="http://schemas.microsoft.com/office/drawing/2014/main" id="{3F7A4FDD-9E98-3947-9B2C-86928B912DBA}"/>
                </a:ext>
              </a:extLst>
            </p:cNvPr>
            <p:cNvGrpSpPr>
              <a:grpSpLocks/>
            </p:cNvGrpSpPr>
            <p:nvPr/>
          </p:nvGrpSpPr>
          <p:grpSpPr bwMode="auto">
            <a:xfrm>
              <a:off x="624" y="1432"/>
              <a:ext cx="307" cy="336"/>
              <a:chOff x="624" y="1432"/>
              <a:chExt cx="307" cy="336"/>
            </a:xfrm>
          </p:grpSpPr>
          <p:sp>
            <p:nvSpPr>
              <p:cNvPr id="78891" name="Rectangle 23">
                <a:extLst>
                  <a:ext uri="{FF2B5EF4-FFF2-40B4-BE49-F238E27FC236}">
                    <a16:creationId xmlns:a16="http://schemas.microsoft.com/office/drawing/2014/main" id="{6410EC7E-4582-4442-8A50-D5DCA3650703}"/>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92" name="Picture 22">
                <a:extLst>
                  <a:ext uri="{FF2B5EF4-FFF2-40B4-BE49-F238E27FC236}">
                    <a16:creationId xmlns:a16="http://schemas.microsoft.com/office/drawing/2014/main" id="{BFEC1ECD-B283-2044-BFB3-EE9309C042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2" name="Group 90">
              <a:extLst>
                <a:ext uri="{FF2B5EF4-FFF2-40B4-BE49-F238E27FC236}">
                  <a16:creationId xmlns:a16="http://schemas.microsoft.com/office/drawing/2014/main" id="{309CCAD3-BFB1-3F41-812E-09D0B8549580}"/>
                </a:ext>
              </a:extLst>
            </p:cNvPr>
            <p:cNvGrpSpPr>
              <a:grpSpLocks/>
            </p:cNvGrpSpPr>
            <p:nvPr/>
          </p:nvGrpSpPr>
          <p:grpSpPr bwMode="auto">
            <a:xfrm>
              <a:off x="624" y="2056"/>
              <a:ext cx="307" cy="336"/>
              <a:chOff x="624" y="2056"/>
              <a:chExt cx="307" cy="336"/>
            </a:xfrm>
          </p:grpSpPr>
          <p:sp>
            <p:nvSpPr>
              <p:cNvPr id="78889" name="Rectangle 27">
                <a:extLst>
                  <a:ext uri="{FF2B5EF4-FFF2-40B4-BE49-F238E27FC236}">
                    <a16:creationId xmlns:a16="http://schemas.microsoft.com/office/drawing/2014/main" id="{9CA66E60-72B5-0E4B-B942-7E012952F85E}"/>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90" name="Picture 26">
                <a:extLst>
                  <a:ext uri="{FF2B5EF4-FFF2-40B4-BE49-F238E27FC236}">
                    <a16:creationId xmlns:a16="http://schemas.microsoft.com/office/drawing/2014/main" id="{35EF0966-C124-C945-80B1-AFD5123A1D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3" name="Group 91">
              <a:extLst>
                <a:ext uri="{FF2B5EF4-FFF2-40B4-BE49-F238E27FC236}">
                  <a16:creationId xmlns:a16="http://schemas.microsoft.com/office/drawing/2014/main" id="{5B0E7C10-ADF9-1C42-BE8C-B8214594CD90}"/>
                </a:ext>
              </a:extLst>
            </p:cNvPr>
            <p:cNvGrpSpPr>
              <a:grpSpLocks/>
            </p:cNvGrpSpPr>
            <p:nvPr/>
          </p:nvGrpSpPr>
          <p:grpSpPr bwMode="auto">
            <a:xfrm>
              <a:off x="4800" y="1432"/>
              <a:ext cx="307" cy="336"/>
              <a:chOff x="4800" y="1432"/>
              <a:chExt cx="307" cy="336"/>
            </a:xfrm>
          </p:grpSpPr>
          <p:sp>
            <p:nvSpPr>
              <p:cNvPr id="78887" name="Rectangle 31">
                <a:extLst>
                  <a:ext uri="{FF2B5EF4-FFF2-40B4-BE49-F238E27FC236}">
                    <a16:creationId xmlns:a16="http://schemas.microsoft.com/office/drawing/2014/main" id="{C413124A-8270-C541-8D35-E70AE1CD4EC8}"/>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88" name="Picture 30">
                <a:extLst>
                  <a:ext uri="{FF2B5EF4-FFF2-40B4-BE49-F238E27FC236}">
                    <a16:creationId xmlns:a16="http://schemas.microsoft.com/office/drawing/2014/main" id="{5510BD40-C975-9B4D-9CC4-8483B46B71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4" name="Group 92">
              <a:extLst>
                <a:ext uri="{FF2B5EF4-FFF2-40B4-BE49-F238E27FC236}">
                  <a16:creationId xmlns:a16="http://schemas.microsoft.com/office/drawing/2014/main" id="{6F81C381-CF17-7045-B26D-538719E632C2}"/>
                </a:ext>
              </a:extLst>
            </p:cNvPr>
            <p:cNvGrpSpPr>
              <a:grpSpLocks/>
            </p:cNvGrpSpPr>
            <p:nvPr/>
          </p:nvGrpSpPr>
          <p:grpSpPr bwMode="auto">
            <a:xfrm>
              <a:off x="4800" y="2056"/>
              <a:ext cx="307" cy="336"/>
              <a:chOff x="4800" y="2056"/>
              <a:chExt cx="307" cy="336"/>
            </a:xfrm>
          </p:grpSpPr>
          <p:sp>
            <p:nvSpPr>
              <p:cNvPr id="78885" name="Rectangle 35">
                <a:extLst>
                  <a:ext uri="{FF2B5EF4-FFF2-40B4-BE49-F238E27FC236}">
                    <a16:creationId xmlns:a16="http://schemas.microsoft.com/office/drawing/2014/main" id="{C29F54BD-CC13-584E-8B78-F0FD56C77293}"/>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86" name="Picture 34">
                <a:extLst>
                  <a:ext uri="{FF2B5EF4-FFF2-40B4-BE49-F238E27FC236}">
                    <a16:creationId xmlns:a16="http://schemas.microsoft.com/office/drawing/2014/main" id="{63061FD4-59EA-5845-B6F3-64FD9CB37B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FC47320B-3759-9144-9BCE-C6C830CC03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5791200"/>
          </a:xfrm>
          <a:prstGeom prst="rect">
            <a:avLst/>
          </a:prstGeom>
        </p:spPr>
      </p:pic>
      <p:sp>
        <p:nvSpPr>
          <p:cNvPr id="3" name="TekstSylinder 2">
            <a:extLst>
              <a:ext uri="{FF2B5EF4-FFF2-40B4-BE49-F238E27FC236}">
                <a16:creationId xmlns:a16="http://schemas.microsoft.com/office/drawing/2014/main" id="{9C150B8F-2411-E743-BDCC-9F3E36A681CA}"/>
              </a:ext>
            </a:extLst>
          </p:cNvPr>
          <p:cNvSpPr txBox="1"/>
          <p:nvPr/>
        </p:nvSpPr>
        <p:spPr>
          <a:xfrm>
            <a:off x="304800" y="589002"/>
            <a:ext cx="4724400" cy="553998"/>
          </a:xfrm>
          <a:prstGeom prst="rect">
            <a:avLst/>
          </a:prstGeom>
          <a:solidFill>
            <a:schemeClr val="bg1"/>
          </a:solidFill>
        </p:spPr>
        <p:txBody>
          <a:bodyPr wrap="square" rtlCol="0">
            <a:spAutoFit/>
          </a:bodyPr>
          <a:lstStyle/>
          <a:p>
            <a:r>
              <a:rPr lang="en-US" altLang="nb-NO" sz="3000" b="1" dirty="0">
                <a:solidFill>
                  <a:srgbClr val="00B0F0"/>
                </a:solidFill>
              </a:rPr>
              <a:t>MPLS Network Protocols</a:t>
            </a:r>
            <a:endParaRPr lang="en-US" sz="3000" b="1" dirty="0">
              <a:solidFill>
                <a:srgbClr val="00B0F0"/>
              </a:solidFill>
            </a:endParaRPr>
          </a:p>
        </p:txBody>
      </p:sp>
      <p:sp>
        <p:nvSpPr>
          <p:cNvPr id="2" name="TextBox 1">
            <a:extLst>
              <a:ext uri="{FF2B5EF4-FFF2-40B4-BE49-F238E27FC236}">
                <a16:creationId xmlns:a16="http://schemas.microsoft.com/office/drawing/2014/main" id="{41CC7233-AF89-C526-2557-4F0F0E3870EF}"/>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31347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6">
            <a:extLst>
              <a:ext uri="{FF2B5EF4-FFF2-40B4-BE49-F238E27FC236}">
                <a16:creationId xmlns:a16="http://schemas.microsoft.com/office/drawing/2014/main" id="{72656B5E-20E5-374F-A84B-2547C378EC36}"/>
              </a:ext>
            </a:extLst>
          </p:cNvPr>
          <p:cNvSpPr>
            <a:spLocks noGrp="1" noChangeArrowheads="1"/>
          </p:cNvSpPr>
          <p:nvPr>
            <p:ph type="title"/>
          </p:nvPr>
        </p:nvSpPr>
        <p:spPr/>
        <p:txBody>
          <a:bodyPr/>
          <a:lstStyle/>
          <a:p>
            <a:pPr eaLnBrk="1" hangingPunct="1"/>
            <a:r>
              <a:rPr lang="en-US" altLang="nb-NO"/>
              <a:t>Label Stacking</a:t>
            </a:r>
          </a:p>
        </p:txBody>
      </p:sp>
      <p:sp>
        <p:nvSpPr>
          <p:cNvPr id="80899" name="Rectangle 17">
            <a:extLst>
              <a:ext uri="{FF2B5EF4-FFF2-40B4-BE49-F238E27FC236}">
                <a16:creationId xmlns:a16="http://schemas.microsoft.com/office/drawing/2014/main" id="{9178DEC1-EF8B-FD41-AE9F-CA61ED71F39D}"/>
              </a:ext>
            </a:extLst>
          </p:cNvPr>
          <p:cNvSpPr>
            <a:spLocks noGrp="1" noChangeArrowheads="1"/>
          </p:cNvSpPr>
          <p:nvPr>
            <p:ph type="body" idx="1"/>
          </p:nvPr>
        </p:nvSpPr>
        <p:spPr>
          <a:xfrm>
            <a:off x="793750" y="1600200"/>
            <a:ext cx="8045450" cy="4525963"/>
          </a:xfrm>
        </p:spPr>
        <p:txBody>
          <a:bodyPr/>
          <a:lstStyle/>
          <a:p>
            <a:pPr eaLnBrk="1" hangingPunct="1">
              <a:lnSpc>
                <a:spcPct val="75000"/>
              </a:lnSpc>
            </a:pPr>
            <a:r>
              <a:rPr lang="en-US" altLang="nb-NO" sz="1900" dirty="0"/>
              <a:t>More than one label can be used for MPLS packet encapsulation</a:t>
            </a:r>
          </a:p>
          <a:p>
            <a:pPr lvl="1" indent="0" eaLnBrk="1" hangingPunct="1">
              <a:lnSpc>
                <a:spcPct val="75000"/>
              </a:lnSpc>
            </a:pPr>
            <a:r>
              <a:rPr lang="en-US" altLang="nb-NO" sz="1700" dirty="0">
                <a:ea typeface="ＭＳ Ｐゴシック" panose="020B0600070205080204" pitchFamily="34" charset="-128"/>
              </a:rPr>
              <a:t>Creation of a label stack</a:t>
            </a:r>
          </a:p>
          <a:p>
            <a:pPr eaLnBrk="1" hangingPunct="1">
              <a:lnSpc>
                <a:spcPct val="75000"/>
              </a:lnSpc>
            </a:pPr>
            <a:r>
              <a:rPr lang="en-US" altLang="nb-NO" sz="1900" dirty="0"/>
              <a:t>Recap: labels correspond to Forwarding Equivalence Class (FEC)</a:t>
            </a:r>
          </a:p>
          <a:p>
            <a:pPr lvl="1" indent="0" eaLnBrk="1" hangingPunct="1">
              <a:lnSpc>
                <a:spcPct val="75000"/>
              </a:lnSpc>
            </a:pPr>
            <a:r>
              <a:rPr lang="en-US" altLang="nb-NO" sz="1700" dirty="0">
                <a:ea typeface="ＭＳ Ｐゴシック" panose="020B0600070205080204" pitchFamily="34" charset="-128"/>
              </a:rPr>
              <a:t>Each label in stack used for different purposes</a:t>
            </a:r>
          </a:p>
          <a:p>
            <a:pPr eaLnBrk="1" hangingPunct="1">
              <a:lnSpc>
                <a:spcPct val="75000"/>
              </a:lnSpc>
            </a:pPr>
            <a:r>
              <a:rPr lang="en-US" altLang="nb-NO" sz="1900" dirty="0"/>
              <a:t>Outer label always used for forwarding MPLS packets in network</a:t>
            </a:r>
          </a:p>
          <a:p>
            <a:pPr eaLnBrk="1" hangingPunct="1">
              <a:lnSpc>
                <a:spcPct val="75000"/>
              </a:lnSpc>
            </a:pPr>
            <a:r>
              <a:rPr lang="en-US" altLang="nb-NO" sz="1900" dirty="0"/>
              <a:t>Remaining inner labels used to implement specific services/FECs, etc.</a:t>
            </a:r>
          </a:p>
          <a:p>
            <a:pPr eaLnBrk="1" hangingPunct="1">
              <a:lnSpc>
                <a:spcPct val="75000"/>
              </a:lnSpc>
            </a:pPr>
            <a:r>
              <a:rPr lang="en-US" altLang="nb-NO" sz="1900" dirty="0"/>
              <a:t>Last label in stack marked with EOS bit</a:t>
            </a:r>
          </a:p>
          <a:p>
            <a:pPr eaLnBrk="1" hangingPunct="1">
              <a:lnSpc>
                <a:spcPct val="75000"/>
              </a:lnSpc>
            </a:pPr>
            <a:r>
              <a:rPr lang="en-US" altLang="nb-NO" sz="1900" dirty="0"/>
              <a:t>Allows building services such as </a:t>
            </a:r>
          </a:p>
          <a:p>
            <a:pPr lvl="1" indent="0" eaLnBrk="1" hangingPunct="1">
              <a:lnSpc>
                <a:spcPct val="75000"/>
              </a:lnSpc>
            </a:pPr>
            <a:r>
              <a:rPr lang="en-US" altLang="nb-NO" sz="1700" dirty="0">
                <a:ea typeface="ＭＳ Ｐゴシック" panose="020B0600070205080204" pitchFamily="34" charset="-128"/>
              </a:rPr>
              <a:t>MPLS VPNs; LDP + VPN label</a:t>
            </a:r>
          </a:p>
          <a:p>
            <a:pPr lvl="1" indent="0" eaLnBrk="1" hangingPunct="1">
              <a:lnSpc>
                <a:spcPct val="75000"/>
              </a:lnSpc>
            </a:pPr>
            <a:r>
              <a:rPr lang="en-US" altLang="nb-NO" sz="1700" dirty="0">
                <a:ea typeface="ＭＳ Ｐゴシック" panose="020B0600070205080204" pitchFamily="34" charset="-128"/>
              </a:rPr>
              <a:t>Traffic engineering (FRR): LDP + TE label</a:t>
            </a:r>
          </a:p>
          <a:p>
            <a:pPr lvl="1" indent="0" eaLnBrk="1" hangingPunct="1">
              <a:lnSpc>
                <a:spcPct val="75000"/>
              </a:lnSpc>
            </a:pPr>
            <a:r>
              <a:rPr lang="en-US" altLang="nb-NO" sz="1700" dirty="0">
                <a:ea typeface="ＭＳ Ｐゴシック" panose="020B0600070205080204" pitchFamily="34" charset="-128"/>
              </a:rPr>
              <a:t>VPNs over TE core: LDP + TE + VPN label</a:t>
            </a:r>
          </a:p>
          <a:p>
            <a:pPr lvl="1" indent="0" eaLnBrk="1" hangingPunct="1">
              <a:lnSpc>
                <a:spcPct val="75000"/>
              </a:lnSpc>
            </a:pPr>
            <a:r>
              <a:rPr lang="en-US" altLang="nb-NO" sz="1700" dirty="0">
                <a:ea typeface="ＭＳ Ｐゴシック" panose="020B0600070205080204" pitchFamily="34" charset="-128"/>
              </a:rPr>
              <a:t>Any transport over MPLS: LDP + PW label</a:t>
            </a:r>
          </a:p>
        </p:txBody>
      </p:sp>
      <p:grpSp>
        <p:nvGrpSpPr>
          <p:cNvPr id="80900" name="Group 4">
            <a:extLst>
              <a:ext uri="{FF2B5EF4-FFF2-40B4-BE49-F238E27FC236}">
                <a16:creationId xmlns:a16="http://schemas.microsoft.com/office/drawing/2014/main" id="{8E4BF945-E4E4-E046-BD52-0C4F1630FFB0}"/>
              </a:ext>
            </a:extLst>
          </p:cNvPr>
          <p:cNvGrpSpPr>
            <a:grpSpLocks/>
          </p:cNvGrpSpPr>
          <p:nvPr/>
        </p:nvGrpSpPr>
        <p:grpSpPr bwMode="auto">
          <a:xfrm>
            <a:off x="5562600" y="4211638"/>
            <a:ext cx="2955925" cy="2036762"/>
            <a:chOff x="3307" y="2310"/>
            <a:chExt cx="1862" cy="1283"/>
          </a:xfrm>
        </p:grpSpPr>
        <p:sp>
          <p:nvSpPr>
            <p:cNvPr id="80901" name="Freeform 5">
              <a:extLst>
                <a:ext uri="{FF2B5EF4-FFF2-40B4-BE49-F238E27FC236}">
                  <a16:creationId xmlns:a16="http://schemas.microsoft.com/office/drawing/2014/main" id="{696D15A1-138C-9940-8EF0-434C943D1C02}"/>
                </a:ext>
              </a:extLst>
            </p:cNvPr>
            <p:cNvSpPr>
              <a:spLocks/>
            </p:cNvSpPr>
            <p:nvPr/>
          </p:nvSpPr>
          <p:spPr bwMode="auto">
            <a:xfrm>
              <a:off x="3726" y="2867"/>
              <a:ext cx="330" cy="434"/>
            </a:xfrm>
            <a:custGeom>
              <a:avLst/>
              <a:gdLst>
                <a:gd name="T0" fmla="*/ 167 w 408"/>
                <a:gd name="T1" fmla="*/ 434 h 434"/>
                <a:gd name="T2" fmla="*/ 28 w 408"/>
                <a:gd name="T3" fmla="*/ 194 h 434"/>
                <a:gd name="T4" fmla="*/ 330 w 408"/>
                <a:gd name="T5" fmla="*/ 0 h 434"/>
                <a:gd name="T6" fmla="*/ 0 60000 65536"/>
                <a:gd name="T7" fmla="*/ 0 60000 65536"/>
                <a:gd name="T8" fmla="*/ 0 60000 65536"/>
                <a:gd name="T9" fmla="*/ 0 w 408"/>
                <a:gd name="T10" fmla="*/ 0 h 434"/>
                <a:gd name="T11" fmla="*/ 408 w 408"/>
                <a:gd name="T12" fmla="*/ 434 h 434"/>
              </a:gdLst>
              <a:ahLst/>
              <a:cxnLst>
                <a:cxn ang="T6">
                  <a:pos x="T0" y="T1"/>
                </a:cxn>
                <a:cxn ang="T7">
                  <a:pos x="T2" y="T3"/>
                </a:cxn>
                <a:cxn ang="T8">
                  <a:pos x="T4" y="T5"/>
                </a:cxn>
              </a:cxnLst>
              <a:rect l="T9" t="T10" r="T11" b="T12"/>
              <a:pathLst>
                <a:path w="408" h="434">
                  <a:moveTo>
                    <a:pt x="206" y="434"/>
                  </a:moveTo>
                  <a:cubicBezTo>
                    <a:pt x="103" y="350"/>
                    <a:pt x="0" y="266"/>
                    <a:pt x="34" y="194"/>
                  </a:cubicBezTo>
                  <a:cubicBezTo>
                    <a:pt x="68" y="122"/>
                    <a:pt x="238" y="61"/>
                    <a:pt x="408"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2" name="Rectangle 6">
              <a:extLst>
                <a:ext uri="{FF2B5EF4-FFF2-40B4-BE49-F238E27FC236}">
                  <a16:creationId xmlns:a16="http://schemas.microsoft.com/office/drawing/2014/main" id="{57F3F00A-2A6D-6A4B-A2E5-8E4AE221E840}"/>
                </a:ext>
              </a:extLst>
            </p:cNvPr>
            <p:cNvSpPr>
              <a:spLocks noChangeArrowheads="1"/>
            </p:cNvSpPr>
            <p:nvPr/>
          </p:nvSpPr>
          <p:spPr bwMode="auto">
            <a:xfrm>
              <a:off x="4084" y="2544"/>
              <a:ext cx="1077"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dirty="0"/>
                <a:t>LDP Label</a:t>
              </a:r>
            </a:p>
          </p:txBody>
        </p:sp>
        <p:sp>
          <p:nvSpPr>
            <p:cNvPr id="80903" name="Rectangle 7">
              <a:extLst>
                <a:ext uri="{FF2B5EF4-FFF2-40B4-BE49-F238E27FC236}">
                  <a16:creationId xmlns:a16="http://schemas.microsoft.com/office/drawing/2014/main" id="{4C6E969E-3F21-274D-B95D-240295A5F857}"/>
                </a:ext>
              </a:extLst>
            </p:cNvPr>
            <p:cNvSpPr>
              <a:spLocks noChangeArrowheads="1"/>
            </p:cNvSpPr>
            <p:nvPr/>
          </p:nvSpPr>
          <p:spPr bwMode="auto">
            <a:xfrm>
              <a:off x="4084" y="2760"/>
              <a:ext cx="1077"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dirty="0"/>
                <a:t>TE Label</a:t>
              </a:r>
            </a:p>
          </p:txBody>
        </p:sp>
        <p:sp>
          <p:nvSpPr>
            <p:cNvPr id="80904" name="Rectangle 8">
              <a:extLst>
                <a:ext uri="{FF2B5EF4-FFF2-40B4-BE49-F238E27FC236}">
                  <a16:creationId xmlns:a16="http://schemas.microsoft.com/office/drawing/2014/main" id="{D30EB510-992A-164E-9CDC-2E71586E65F0}"/>
                </a:ext>
              </a:extLst>
            </p:cNvPr>
            <p:cNvSpPr>
              <a:spLocks noChangeArrowheads="1"/>
            </p:cNvSpPr>
            <p:nvPr/>
          </p:nvSpPr>
          <p:spPr bwMode="auto">
            <a:xfrm>
              <a:off x="4080" y="2976"/>
              <a:ext cx="1083"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VPN Label</a:t>
              </a:r>
            </a:p>
          </p:txBody>
        </p:sp>
        <p:sp>
          <p:nvSpPr>
            <p:cNvPr id="80905" name="Text Box 9">
              <a:extLst>
                <a:ext uri="{FF2B5EF4-FFF2-40B4-BE49-F238E27FC236}">
                  <a16:creationId xmlns:a16="http://schemas.microsoft.com/office/drawing/2014/main" id="{F796A1AA-1FEF-6F4B-AEBC-DE7F1D68D123}"/>
                </a:ext>
              </a:extLst>
            </p:cNvPr>
            <p:cNvSpPr txBox="1">
              <a:spLocks noChangeArrowheads="1"/>
            </p:cNvSpPr>
            <p:nvPr/>
          </p:nvSpPr>
          <p:spPr bwMode="auto">
            <a:xfrm>
              <a:off x="3307" y="3294"/>
              <a:ext cx="775"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r>
                <a:rPr lang="en-US" altLang="nb-NO" sz="1600" b="1"/>
                <a:t>Inner Label</a:t>
              </a:r>
            </a:p>
          </p:txBody>
        </p:sp>
        <p:sp>
          <p:nvSpPr>
            <p:cNvPr id="80906" name="Freeform 10">
              <a:extLst>
                <a:ext uri="{FF2B5EF4-FFF2-40B4-BE49-F238E27FC236}">
                  <a16:creationId xmlns:a16="http://schemas.microsoft.com/office/drawing/2014/main" id="{F80EF2F4-D65C-A943-874C-470561400F58}"/>
                </a:ext>
              </a:extLst>
            </p:cNvPr>
            <p:cNvSpPr>
              <a:spLocks/>
            </p:cNvSpPr>
            <p:nvPr/>
          </p:nvSpPr>
          <p:spPr bwMode="auto">
            <a:xfrm>
              <a:off x="3817" y="3076"/>
              <a:ext cx="247" cy="232"/>
            </a:xfrm>
            <a:custGeom>
              <a:avLst/>
              <a:gdLst>
                <a:gd name="T0" fmla="*/ 77 w 305"/>
                <a:gd name="T1" fmla="*/ 232 h 232"/>
                <a:gd name="T2" fmla="*/ 28 w 305"/>
                <a:gd name="T3" fmla="*/ 67 h 232"/>
                <a:gd name="T4" fmla="*/ 247 w 305"/>
                <a:gd name="T5" fmla="*/ 0 h 232"/>
                <a:gd name="T6" fmla="*/ 0 60000 65536"/>
                <a:gd name="T7" fmla="*/ 0 60000 65536"/>
                <a:gd name="T8" fmla="*/ 0 60000 65536"/>
                <a:gd name="T9" fmla="*/ 0 w 305"/>
                <a:gd name="T10" fmla="*/ 0 h 232"/>
                <a:gd name="T11" fmla="*/ 305 w 305"/>
                <a:gd name="T12" fmla="*/ 232 h 232"/>
              </a:gdLst>
              <a:ahLst/>
              <a:cxnLst>
                <a:cxn ang="T6">
                  <a:pos x="T0" y="T1"/>
                </a:cxn>
                <a:cxn ang="T7">
                  <a:pos x="T2" y="T3"/>
                </a:cxn>
                <a:cxn ang="T8">
                  <a:pos x="T4" y="T5"/>
                </a:cxn>
              </a:cxnLst>
              <a:rect l="T9" t="T10" r="T11" b="T12"/>
              <a:pathLst>
                <a:path w="305" h="232">
                  <a:moveTo>
                    <a:pt x="95" y="232"/>
                  </a:moveTo>
                  <a:cubicBezTo>
                    <a:pt x="47" y="169"/>
                    <a:pt x="0" y="106"/>
                    <a:pt x="35" y="67"/>
                  </a:cubicBezTo>
                  <a:cubicBezTo>
                    <a:pt x="70" y="28"/>
                    <a:pt x="187" y="14"/>
                    <a:pt x="305"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7" name="Text Box 11">
              <a:extLst>
                <a:ext uri="{FF2B5EF4-FFF2-40B4-BE49-F238E27FC236}">
                  <a16:creationId xmlns:a16="http://schemas.microsoft.com/office/drawing/2014/main" id="{D5B57014-88EC-BA42-BE4D-EAD12134295E}"/>
                </a:ext>
              </a:extLst>
            </p:cNvPr>
            <p:cNvSpPr txBox="1">
              <a:spLocks noChangeArrowheads="1"/>
            </p:cNvSpPr>
            <p:nvPr/>
          </p:nvSpPr>
          <p:spPr bwMode="auto">
            <a:xfrm>
              <a:off x="4220" y="2310"/>
              <a:ext cx="804"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Outer Label</a:t>
              </a:r>
            </a:p>
          </p:txBody>
        </p:sp>
        <p:sp>
          <p:nvSpPr>
            <p:cNvPr id="80908" name="Freeform 12">
              <a:extLst>
                <a:ext uri="{FF2B5EF4-FFF2-40B4-BE49-F238E27FC236}">
                  <a16:creationId xmlns:a16="http://schemas.microsoft.com/office/drawing/2014/main" id="{32F915A9-5DDF-B84D-801A-05D74D8B9EC6}"/>
                </a:ext>
              </a:extLst>
            </p:cNvPr>
            <p:cNvSpPr>
              <a:spLocks/>
            </p:cNvSpPr>
            <p:nvPr/>
          </p:nvSpPr>
          <p:spPr bwMode="auto">
            <a:xfrm>
              <a:off x="3820" y="2414"/>
              <a:ext cx="393" cy="206"/>
            </a:xfrm>
            <a:custGeom>
              <a:avLst/>
              <a:gdLst>
                <a:gd name="T0" fmla="*/ 393 w 486"/>
                <a:gd name="T1" fmla="*/ 0 h 397"/>
                <a:gd name="T2" fmla="*/ 24 w 486"/>
                <a:gd name="T3" fmla="*/ 47 h 397"/>
                <a:gd name="T4" fmla="*/ 248 w 486"/>
                <a:gd name="T5" fmla="*/ 206 h 397"/>
                <a:gd name="T6" fmla="*/ 0 60000 65536"/>
                <a:gd name="T7" fmla="*/ 0 60000 65536"/>
                <a:gd name="T8" fmla="*/ 0 60000 65536"/>
                <a:gd name="T9" fmla="*/ 0 w 486"/>
                <a:gd name="T10" fmla="*/ 0 h 397"/>
                <a:gd name="T11" fmla="*/ 486 w 486"/>
                <a:gd name="T12" fmla="*/ 397 h 397"/>
              </a:gdLst>
              <a:ahLst/>
              <a:cxnLst>
                <a:cxn ang="T6">
                  <a:pos x="T0" y="T1"/>
                </a:cxn>
                <a:cxn ang="T7">
                  <a:pos x="T2" y="T3"/>
                </a:cxn>
                <a:cxn ang="T8">
                  <a:pos x="T4" y="T5"/>
                </a:cxn>
              </a:cxnLst>
              <a:rect l="T9" t="T10" r="T11" b="T12"/>
              <a:pathLst>
                <a:path w="486" h="397">
                  <a:moveTo>
                    <a:pt x="486" y="0"/>
                  </a:moveTo>
                  <a:cubicBezTo>
                    <a:pt x="411" y="15"/>
                    <a:pt x="60" y="24"/>
                    <a:pt x="30" y="90"/>
                  </a:cubicBezTo>
                  <a:cubicBezTo>
                    <a:pt x="0" y="156"/>
                    <a:pt x="165" y="276"/>
                    <a:pt x="307" y="397"/>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9" name="Rectangle 13">
              <a:extLst>
                <a:ext uri="{FF2B5EF4-FFF2-40B4-BE49-F238E27FC236}">
                  <a16:creationId xmlns:a16="http://schemas.microsoft.com/office/drawing/2014/main" id="{16645DC6-593F-6B4A-91D2-2D26DBA964CC}"/>
                </a:ext>
              </a:extLst>
            </p:cNvPr>
            <p:cNvSpPr>
              <a:spLocks noChangeArrowheads="1"/>
            </p:cNvSpPr>
            <p:nvPr/>
          </p:nvSpPr>
          <p:spPr bwMode="auto">
            <a:xfrm>
              <a:off x="4080" y="3196"/>
              <a:ext cx="1089" cy="397"/>
            </a:xfrm>
            <a:prstGeom prst="rect">
              <a:avLst/>
            </a:prstGeom>
            <a:solidFill>
              <a:schemeClr val="bg1"/>
            </a:solidFill>
            <a:ln w="12700">
              <a:solidFill>
                <a:srgbClr val="C0C0C4"/>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Layer 2/3</a:t>
              </a:r>
              <a:br>
                <a:rPr lang="en-US" altLang="nb-NO" sz="1600" b="1"/>
              </a:br>
              <a:r>
                <a:rPr lang="en-US" altLang="nb-NO" sz="1600" b="1"/>
                <a:t>Packet Header</a:t>
              </a:r>
            </a:p>
          </p:txBody>
        </p:sp>
      </p:grpSp>
      <p:sp>
        <p:nvSpPr>
          <p:cNvPr id="2" name="TextBox 1">
            <a:extLst>
              <a:ext uri="{FF2B5EF4-FFF2-40B4-BE49-F238E27FC236}">
                <a16:creationId xmlns:a16="http://schemas.microsoft.com/office/drawing/2014/main" id="{698BFEA5-7D32-82B1-19F6-597DE3E92FCC}"/>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BEFCDFAE-89B3-1541-81DC-070251AA26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
            <a:ext cx="9144000" cy="5486400"/>
          </a:xfrm>
          <a:prstGeom prst="rect">
            <a:avLst/>
          </a:prstGeom>
        </p:spPr>
      </p:pic>
      <p:sp>
        <p:nvSpPr>
          <p:cNvPr id="7" name="TekstSylinder 6">
            <a:extLst>
              <a:ext uri="{FF2B5EF4-FFF2-40B4-BE49-F238E27FC236}">
                <a16:creationId xmlns:a16="http://schemas.microsoft.com/office/drawing/2014/main" id="{4DF186F3-DD8F-8741-85B9-658F5A35A01D}"/>
              </a:ext>
            </a:extLst>
          </p:cNvPr>
          <p:cNvSpPr txBox="1"/>
          <p:nvPr/>
        </p:nvSpPr>
        <p:spPr>
          <a:xfrm>
            <a:off x="1524000" y="5715000"/>
            <a:ext cx="6781800" cy="646331"/>
          </a:xfrm>
          <a:prstGeom prst="rect">
            <a:avLst/>
          </a:prstGeom>
          <a:noFill/>
        </p:spPr>
        <p:txBody>
          <a:bodyPr wrap="square" rtlCol="0">
            <a:spAutoFit/>
          </a:bodyPr>
          <a:lstStyle/>
          <a:p>
            <a:r>
              <a:rPr lang="en-US" dirty="0"/>
              <a:t>Tunnel (outer) label determines the path to remote edge</a:t>
            </a:r>
          </a:p>
          <a:p>
            <a:r>
              <a:rPr lang="en-US" dirty="0"/>
              <a:t>VC (inner) label designates connection at tunnel endpoint  </a:t>
            </a:r>
          </a:p>
        </p:txBody>
      </p:sp>
      <p:sp>
        <p:nvSpPr>
          <p:cNvPr id="2" name="TextBox 1">
            <a:extLst>
              <a:ext uri="{FF2B5EF4-FFF2-40B4-BE49-F238E27FC236}">
                <a16:creationId xmlns:a16="http://schemas.microsoft.com/office/drawing/2014/main" id="{4260EA1F-7C80-6CF7-FD8C-9BAB15851576}"/>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181010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AECC45F4-24DA-CC42-BC0F-C0512D7B7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9144000" cy="5716635"/>
          </a:xfrm>
          <a:prstGeom prst="rect">
            <a:avLst/>
          </a:prstGeom>
        </p:spPr>
      </p:pic>
      <p:sp>
        <p:nvSpPr>
          <p:cNvPr id="6" name="TekstSylinder 5">
            <a:extLst>
              <a:ext uri="{FF2B5EF4-FFF2-40B4-BE49-F238E27FC236}">
                <a16:creationId xmlns:a16="http://schemas.microsoft.com/office/drawing/2014/main" id="{C8C5BA70-BD99-C84E-B8A4-7631BA410C0F}"/>
              </a:ext>
            </a:extLst>
          </p:cNvPr>
          <p:cNvSpPr txBox="1"/>
          <p:nvPr/>
        </p:nvSpPr>
        <p:spPr>
          <a:xfrm>
            <a:off x="1524000" y="5906869"/>
            <a:ext cx="6781800" cy="646331"/>
          </a:xfrm>
          <a:prstGeom prst="rect">
            <a:avLst/>
          </a:prstGeom>
          <a:noFill/>
        </p:spPr>
        <p:txBody>
          <a:bodyPr wrap="square" rtlCol="0">
            <a:spAutoFit/>
          </a:bodyPr>
          <a:lstStyle/>
          <a:p>
            <a:r>
              <a:rPr lang="en-US" dirty="0"/>
              <a:t>Tunnel (outer) label determines the path to remote edge</a:t>
            </a:r>
          </a:p>
          <a:p>
            <a:r>
              <a:rPr lang="en-US" dirty="0"/>
              <a:t>VC (inner) label designates connection at tunnel endpoint  </a:t>
            </a:r>
          </a:p>
        </p:txBody>
      </p:sp>
      <p:sp>
        <p:nvSpPr>
          <p:cNvPr id="2" name="TextBox 1">
            <a:extLst>
              <a:ext uri="{FF2B5EF4-FFF2-40B4-BE49-F238E27FC236}">
                <a16:creationId xmlns:a16="http://schemas.microsoft.com/office/drawing/2014/main" id="{931A27D6-F3CF-6B44-1294-B2C60FAA0541}"/>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234105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1DC01823-735B-E541-B901-2D929930320B}"/>
              </a:ext>
            </a:extLst>
          </p:cNvPr>
          <p:cNvSpPr>
            <a:spLocks noGrp="1" noChangeArrowheads="1"/>
          </p:cNvSpPr>
          <p:nvPr>
            <p:ph type="title"/>
          </p:nvPr>
        </p:nvSpPr>
        <p:spPr/>
        <p:txBody>
          <a:bodyPr/>
          <a:lstStyle/>
          <a:p>
            <a:pPr eaLnBrk="1" hangingPunct="1"/>
            <a:r>
              <a:rPr lang="en-US" altLang="nb-NO"/>
              <a:t>Summary</a:t>
            </a:r>
          </a:p>
        </p:txBody>
      </p:sp>
      <p:sp>
        <p:nvSpPr>
          <p:cNvPr id="82947" name="Rectangle 3">
            <a:extLst>
              <a:ext uri="{FF2B5EF4-FFF2-40B4-BE49-F238E27FC236}">
                <a16:creationId xmlns:a16="http://schemas.microsoft.com/office/drawing/2014/main" id="{A0807241-5424-D540-84CA-ACDC41422020}"/>
              </a:ext>
            </a:extLst>
          </p:cNvPr>
          <p:cNvSpPr>
            <a:spLocks noGrp="1" noChangeArrowheads="1"/>
          </p:cNvSpPr>
          <p:nvPr>
            <p:ph type="body" idx="1"/>
          </p:nvPr>
        </p:nvSpPr>
        <p:spPr/>
        <p:txBody>
          <a:bodyPr/>
          <a:lstStyle/>
          <a:p>
            <a:pPr eaLnBrk="1" hangingPunct="1"/>
            <a:r>
              <a:rPr lang="en-US" altLang="nb-NO" sz="2200"/>
              <a:t>MPLS uses labels to forward traffic</a:t>
            </a:r>
          </a:p>
          <a:p>
            <a:pPr eaLnBrk="1" hangingPunct="1"/>
            <a:r>
              <a:rPr lang="en-US" altLang="nb-NO" sz="2200"/>
              <a:t>More than one label can be used for traffic encapsulation; multiple labels make up a label stack</a:t>
            </a:r>
          </a:p>
          <a:p>
            <a:pPr eaLnBrk="1" hangingPunct="1"/>
            <a:r>
              <a:rPr lang="en-US" altLang="nb-NO" sz="2200"/>
              <a:t>Traffic is encapsulated with label(s) at ingress and at egress labels are removed in MPLS network</a:t>
            </a:r>
          </a:p>
          <a:p>
            <a:pPr eaLnBrk="1" hangingPunct="1"/>
            <a:r>
              <a:rPr lang="en-US" altLang="nb-NO" sz="2200"/>
              <a:t>MPLS network consists of PE router at ingress/egress and P routers in the core</a:t>
            </a:r>
          </a:p>
          <a:p>
            <a:pPr eaLnBrk="1" hangingPunct="1"/>
            <a:r>
              <a:rPr lang="en-US" altLang="nb-NO" sz="2200"/>
              <a:t>MPLS control plane used for signaling label mapping information to set up end-to-end Label Switched Paths </a:t>
            </a:r>
          </a:p>
          <a:p>
            <a:pPr eaLnBrk="1" hangingPunct="1"/>
            <a:r>
              <a:rPr lang="en-US" altLang="nb-NO" sz="2200"/>
              <a:t>MPLS forwarding plane used for label imposition (PUSH), swapping, and disposition (POP) operation</a:t>
            </a:r>
          </a:p>
        </p:txBody>
      </p:sp>
      <p:sp>
        <p:nvSpPr>
          <p:cNvPr id="2" name="TextBox 1">
            <a:extLst>
              <a:ext uri="{FF2B5EF4-FFF2-40B4-BE49-F238E27FC236}">
                <a16:creationId xmlns:a16="http://schemas.microsoft.com/office/drawing/2014/main" id="{DD5C65B8-FE01-7BCF-F9C7-AB9FCE5BBBFF}"/>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94C417A4-722E-DA43-A048-8192B02E9E5F}"/>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Traffic Engineering</a:t>
            </a:r>
          </a:p>
        </p:txBody>
      </p:sp>
      <p:sp>
        <p:nvSpPr>
          <p:cNvPr id="144387" name="Rectangle 33">
            <a:extLst>
              <a:ext uri="{FF2B5EF4-FFF2-40B4-BE49-F238E27FC236}">
                <a16:creationId xmlns:a16="http://schemas.microsoft.com/office/drawing/2014/main" id="{AB934992-BDAD-AB4B-93BE-E38CB0585F4C}"/>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extLst>
      <p:ext uri="{BB962C8B-B14F-4D97-AF65-F5344CB8AC3E}">
        <p14:creationId xmlns:p14="http://schemas.microsoft.com/office/powerpoint/2010/main" val="2664389936"/>
      </p:ext>
    </p:extLst>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5202B8B5-13A0-3D47-A54D-95DDDAC7643C}"/>
              </a:ext>
            </a:extLst>
          </p:cNvPr>
          <p:cNvSpPr>
            <a:spLocks noChangeArrowheads="1"/>
          </p:cNvSpPr>
          <p:nvPr/>
        </p:nvSpPr>
        <p:spPr bwMode="auto">
          <a:xfrm>
            <a:off x="3200400" y="3352800"/>
            <a:ext cx="2819400" cy="10668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45411" name="Rectangle 3">
            <a:extLst>
              <a:ext uri="{FF2B5EF4-FFF2-40B4-BE49-F238E27FC236}">
                <a16:creationId xmlns:a16="http://schemas.microsoft.com/office/drawing/2014/main" id="{8AC2695F-4EEA-914B-A37E-F4EBC9115022}"/>
              </a:ext>
            </a:extLst>
          </p:cNvPr>
          <p:cNvSpPr>
            <a:spLocks noGrp="1" noChangeArrowheads="1"/>
          </p:cNvSpPr>
          <p:nvPr>
            <p:ph type="title"/>
          </p:nvPr>
        </p:nvSpPr>
        <p:spPr/>
        <p:txBody>
          <a:bodyPr/>
          <a:lstStyle/>
          <a:p>
            <a:pPr eaLnBrk="1" hangingPunct="1"/>
            <a:r>
              <a:rPr lang="en-US" altLang="nb-NO"/>
              <a:t>MPLS Technology Framework</a:t>
            </a:r>
          </a:p>
        </p:txBody>
      </p:sp>
      <p:sp>
        <p:nvSpPr>
          <p:cNvPr id="1303556" name="AutoShape 4">
            <a:extLst>
              <a:ext uri="{FF2B5EF4-FFF2-40B4-BE49-F238E27FC236}">
                <a16:creationId xmlns:a16="http://schemas.microsoft.com/office/drawing/2014/main" id="{761FC447-4CE9-2849-9D84-114879ABF8D8}"/>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303557" name="AutoShape 5">
            <a:extLst>
              <a:ext uri="{FF2B5EF4-FFF2-40B4-BE49-F238E27FC236}">
                <a16:creationId xmlns:a16="http://schemas.microsoft.com/office/drawing/2014/main" id="{ACEEA402-82CF-D044-95FA-8EFD406CACBF}"/>
              </a:ext>
            </a:extLst>
          </p:cNvPr>
          <p:cNvSpPr>
            <a:spLocks noChangeArrowheads="1"/>
          </p:cNvSpPr>
          <p:nvPr/>
        </p:nvSpPr>
        <p:spPr bwMode="auto">
          <a:xfrm>
            <a:off x="685800" y="44958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303558" name="AutoShape 6">
            <a:extLst>
              <a:ext uri="{FF2B5EF4-FFF2-40B4-BE49-F238E27FC236}">
                <a16:creationId xmlns:a16="http://schemas.microsoft.com/office/drawing/2014/main" id="{9411CC7C-7F83-C04E-9535-7C1444B00334}"/>
              </a:ext>
            </a:extLst>
          </p:cNvPr>
          <p:cNvSpPr>
            <a:spLocks noChangeArrowheads="1"/>
          </p:cNvSpPr>
          <p:nvPr/>
        </p:nvSpPr>
        <p:spPr bwMode="auto">
          <a:xfrm>
            <a:off x="685800" y="24384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303559" name="AutoShape 7">
            <a:extLst>
              <a:ext uri="{FF2B5EF4-FFF2-40B4-BE49-F238E27FC236}">
                <a16:creationId xmlns:a16="http://schemas.microsoft.com/office/drawing/2014/main" id="{1E474087-61F1-514A-AEA9-A4E707500C65}"/>
              </a:ext>
            </a:extLst>
          </p:cNvPr>
          <p:cNvSpPr>
            <a:spLocks noChangeArrowheads="1"/>
          </p:cNvSpPr>
          <p:nvPr/>
        </p:nvSpPr>
        <p:spPr bwMode="auto">
          <a:xfrm>
            <a:off x="4648200" y="24384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303560" name="AutoShape 8">
            <a:extLst>
              <a:ext uri="{FF2B5EF4-FFF2-40B4-BE49-F238E27FC236}">
                <a16:creationId xmlns:a16="http://schemas.microsoft.com/office/drawing/2014/main" id="{0DDF0D94-DF2D-C545-BEBA-D25E195060B1}"/>
              </a:ext>
            </a:extLst>
          </p:cNvPr>
          <p:cNvSpPr>
            <a:spLocks noChangeArrowheads="1"/>
          </p:cNvSpPr>
          <p:nvPr/>
        </p:nvSpPr>
        <p:spPr bwMode="auto">
          <a:xfrm>
            <a:off x="685800" y="3505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303561" name="AutoShape 9">
            <a:extLst>
              <a:ext uri="{FF2B5EF4-FFF2-40B4-BE49-F238E27FC236}">
                <a16:creationId xmlns:a16="http://schemas.microsoft.com/office/drawing/2014/main" id="{509038FE-BAF0-7E49-B2C1-1576B3F1F91C}"/>
              </a:ext>
            </a:extLst>
          </p:cNvPr>
          <p:cNvSpPr>
            <a:spLocks noChangeArrowheads="1"/>
          </p:cNvSpPr>
          <p:nvPr/>
        </p:nvSpPr>
        <p:spPr bwMode="auto">
          <a:xfrm>
            <a:off x="6019800" y="3505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303562" name="AutoShape 10">
            <a:extLst>
              <a:ext uri="{FF2B5EF4-FFF2-40B4-BE49-F238E27FC236}">
                <a16:creationId xmlns:a16="http://schemas.microsoft.com/office/drawing/2014/main" id="{03645F03-4FB6-EE42-AC36-86B8091ED115}"/>
              </a:ext>
            </a:extLst>
          </p:cNvPr>
          <p:cNvSpPr>
            <a:spLocks noChangeArrowheads="1"/>
          </p:cNvSpPr>
          <p:nvPr/>
        </p:nvSpPr>
        <p:spPr bwMode="auto">
          <a:xfrm>
            <a:off x="3276600" y="35052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145419" name="Text Box 11">
            <a:extLst>
              <a:ext uri="{FF2B5EF4-FFF2-40B4-BE49-F238E27FC236}">
                <a16:creationId xmlns:a16="http://schemas.microsoft.com/office/drawing/2014/main" id="{154E3D8F-133E-3447-982F-4B3C3E5C3F76}"/>
              </a:ext>
            </a:extLst>
          </p:cNvPr>
          <p:cNvSpPr txBox="1">
            <a:spLocks noChangeArrowheads="1"/>
          </p:cNvSpPr>
          <p:nvPr/>
        </p:nvSpPr>
        <p:spPr bwMode="auto">
          <a:xfrm>
            <a:off x="762000" y="45720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a:solidFill>
                  <a:srgbClr val="FFFF00"/>
                </a:solidFill>
                <a:sym typeface="Wingdings 2" pitchFamily="2" charset="2"/>
              </a:rPr>
              <a:t></a:t>
            </a:r>
          </a:p>
        </p:txBody>
      </p:sp>
      <p:sp>
        <p:nvSpPr>
          <p:cNvPr id="145420" name="Rectangle 12">
            <a:extLst>
              <a:ext uri="{FF2B5EF4-FFF2-40B4-BE49-F238E27FC236}">
                <a16:creationId xmlns:a16="http://schemas.microsoft.com/office/drawing/2014/main" id="{5EC70BBC-D4BC-6640-846A-6F422D53F35F}"/>
              </a:ext>
            </a:extLst>
          </p:cNvPr>
          <p:cNvSpPr>
            <a:spLocks noGrp="1" noChangeArrowheads="1"/>
          </p:cNvSpPr>
          <p:nvPr>
            <p:ph type="body" idx="1"/>
          </p:nvPr>
        </p:nvSpPr>
        <p:spPr>
          <a:xfrm>
            <a:off x="793750" y="1447800"/>
            <a:ext cx="7435850" cy="4678363"/>
          </a:xfrm>
        </p:spPr>
        <p:txBody>
          <a:bodyPr/>
          <a:lstStyle/>
          <a:p>
            <a:pPr eaLnBrk="1" hangingPunct="1"/>
            <a:r>
              <a:rPr lang="en-US" altLang="nb-NO"/>
              <a:t>Traffic engineering capabilities for bandwidth management and network failure protection</a:t>
            </a:r>
          </a:p>
        </p:txBody>
      </p:sp>
      <p:sp>
        <p:nvSpPr>
          <p:cNvPr id="145421" name="Text Box 13">
            <a:extLst>
              <a:ext uri="{FF2B5EF4-FFF2-40B4-BE49-F238E27FC236}">
                <a16:creationId xmlns:a16="http://schemas.microsoft.com/office/drawing/2014/main" id="{3FC6BC87-7281-454E-87D0-2C24B5785687}"/>
              </a:ext>
            </a:extLst>
          </p:cNvPr>
          <p:cNvSpPr txBox="1">
            <a:spLocks noChangeArrowheads="1"/>
          </p:cNvSpPr>
          <p:nvPr/>
        </p:nvSpPr>
        <p:spPr bwMode="auto">
          <a:xfrm>
            <a:off x="762000" y="2514600"/>
            <a:ext cx="165917" cy="57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nb-NO" sz="3200" b="1" dirty="0">
              <a:solidFill>
                <a:srgbClr val="FFFF00"/>
              </a:solidFill>
              <a:sym typeface="Wingdings 2" pitchFamily="2" charset="2"/>
            </a:endParaRPr>
          </a:p>
        </p:txBody>
      </p:sp>
      <p:sp>
        <p:nvSpPr>
          <p:cNvPr id="145423" name="Text Box 15">
            <a:extLst>
              <a:ext uri="{FF2B5EF4-FFF2-40B4-BE49-F238E27FC236}">
                <a16:creationId xmlns:a16="http://schemas.microsoft.com/office/drawing/2014/main" id="{45A31A62-42DA-E84F-934F-E2EFBBB4B6C7}"/>
              </a:ext>
            </a:extLst>
          </p:cNvPr>
          <p:cNvSpPr txBox="1">
            <a:spLocks noChangeArrowheads="1"/>
          </p:cNvSpPr>
          <p:nvPr/>
        </p:nvSpPr>
        <p:spPr bwMode="auto">
          <a:xfrm>
            <a:off x="762000" y="3544888"/>
            <a:ext cx="165917" cy="57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nb-NO" sz="3200" b="1" dirty="0">
              <a:solidFill>
                <a:srgbClr val="FFFF00"/>
              </a:solidFill>
              <a:sym typeface="Wingdings 2" pitchFamily="2" charset="2"/>
            </a:endParaRPr>
          </a:p>
        </p:txBody>
      </p:sp>
      <p:sp>
        <p:nvSpPr>
          <p:cNvPr id="2" name="TextBox 1">
            <a:extLst>
              <a:ext uri="{FF2B5EF4-FFF2-40B4-BE49-F238E27FC236}">
                <a16:creationId xmlns:a16="http://schemas.microsoft.com/office/drawing/2014/main" id="{D7D75B00-B43D-BE4D-7196-A1C64949AF5E}"/>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279076700"/>
      </p:ext>
    </p:extLst>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8">
            <a:extLst>
              <a:ext uri="{FF2B5EF4-FFF2-40B4-BE49-F238E27FC236}">
                <a16:creationId xmlns:a16="http://schemas.microsoft.com/office/drawing/2014/main" id="{119AD8F6-A609-234A-992B-5EE6035E74FE}"/>
              </a:ext>
            </a:extLst>
          </p:cNvPr>
          <p:cNvSpPr>
            <a:spLocks noGrp="1" noChangeArrowheads="1"/>
          </p:cNvSpPr>
          <p:nvPr>
            <p:ph type="title"/>
          </p:nvPr>
        </p:nvSpPr>
        <p:spPr/>
        <p:txBody>
          <a:bodyPr/>
          <a:lstStyle/>
          <a:p>
            <a:pPr eaLnBrk="1" hangingPunct="1"/>
            <a:r>
              <a:rPr lang="en-US" altLang="nb-NO" dirty="0"/>
              <a:t>Why Traffic Engineering?</a:t>
            </a:r>
          </a:p>
        </p:txBody>
      </p:sp>
      <p:sp>
        <p:nvSpPr>
          <p:cNvPr id="147459" name="Rectangle 9">
            <a:extLst>
              <a:ext uri="{FF2B5EF4-FFF2-40B4-BE49-F238E27FC236}">
                <a16:creationId xmlns:a16="http://schemas.microsoft.com/office/drawing/2014/main" id="{523C28E2-A63A-6346-92F9-102CCFC09E7D}"/>
              </a:ext>
            </a:extLst>
          </p:cNvPr>
          <p:cNvSpPr>
            <a:spLocks noGrp="1" noChangeArrowheads="1"/>
          </p:cNvSpPr>
          <p:nvPr>
            <p:ph type="body" idx="1"/>
          </p:nvPr>
        </p:nvSpPr>
        <p:spPr/>
        <p:txBody>
          <a:bodyPr/>
          <a:lstStyle/>
          <a:p>
            <a:pPr eaLnBrk="1" hangingPunct="1">
              <a:lnSpc>
                <a:spcPct val="85000"/>
              </a:lnSpc>
            </a:pPr>
            <a:r>
              <a:rPr lang="en-US" altLang="nb-NO" sz="2000" dirty="0"/>
              <a:t>Congestion in the network due to changing traffic patterns</a:t>
            </a:r>
          </a:p>
          <a:p>
            <a:pPr lvl="1" indent="0" eaLnBrk="1" hangingPunct="1">
              <a:lnSpc>
                <a:spcPct val="85000"/>
              </a:lnSpc>
            </a:pPr>
            <a:r>
              <a:rPr lang="en-US" altLang="nb-NO" sz="1800" dirty="0">
                <a:ea typeface="ＭＳ Ｐゴシック" panose="020B0600070205080204" pitchFamily="34" charset="-128"/>
              </a:rPr>
              <a:t>Election news, online trading, major sports events</a:t>
            </a:r>
          </a:p>
          <a:p>
            <a:pPr eaLnBrk="1" hangingPunct="1">
              <a:lnSpc>
                <a:spcPct val="85000"/>
              </a:lnSpc>
            </a:pPr>
            <a:r>
              <a:rPr lang="en-US" altLang="nb-NO" sz="2000" dirty="0"/>
              <a:t>Better utilization of available bandwidth</a:t>
            </a:r>
          </a:p>
          <a:p>
            <a:pPr lvl="1" indent="0" eaLnBrk="1" hangingPunct="1">
              <a:lnSpc>
                <a:spcPct val="85000"/>
              </a:lnSpc>
            </a:pPr>
            <a:r>
              <a:rPr lang="en-US" altLang="nb-NO" sz="1800" dirty="0">
                <a:ea typeface="ＭＳ Ｐゴシック" panose="020B0600070205080204" pitchFamily="34" charset="-128"/>
              </a:rPr>
              <a:t>Route on the non-shortest path</a:t>
            </a:r>
          </a:p>
          <a:p>
            <a:pPr eaLnBrk="1" hangingPunct="1">
              <a:lnSpc>
                <a:spcPct val="85000"/>
              </a:lnSpc>
            </a:pPr>
            <a:r>
              <a:rPr lang="en-US" altLang="nb-NO" sz="2000" dirty="0"/>
              <a:t>Route around failed links/nodes</a:t>
            </a:r>
          </a:p>
          <a:p>
            <a:pPr lvl="1" indent="0" eaLnBrk="1" hangingPunct="1">
              <a:lnSpc>
                <a:spcPct val="85000"/>
              </a:lnSpc>
            </a:pPr>
            <a:r>
              <a:rPr lang="en-US" altLang="nb-NO" sz="1800" dirty="0">
                <a:ea typeface="ＭＳ Ｐゴシック" panose="020B0600070205080204" pitchFamily="34" charset="-128"/>
              </a:rPr>
              <a:t>Fast rerouting around failures, transparently to users</a:t>
            </a:r>
          </a:p>
          <a:p>
            <a:pPr lvl="1" indent="0" eaLnBrk="1" hangingPunct="1">
              <a:lnSpc>
                <a:spcPct val="85000"/>
              </a:lnSpc>
            </a:pPr>
            <a:r>
              <a:rPr lang="en-US" altLang="nb-NO" sz="1800" dirty="0">
                <a:ea typeface="ＭＳ Ｐゴシック" panose="020B0600070205080204" pitchFamily="34" charset="-128"/>
              </a:rPr>
              <a:t>Like SONET APS (Automatic Protection Switching)</a:t>
            </a:r>
          </a:p>
          <a:p>
            <a:pPr eaLnBrk="1" hangingPunct="1">
              <a:lnSpc>
                <a:spcPct val="85000"/>
              </a:lnSpc>
            </a:pPr>
            <a:r>
              <a:rPr lang="en-US" altLang="nb-NO" sz="2000" dirty="0"/>
              <a:t>Build new services—virtual leased line services</a:t>
            </a:r>
          </a:p>
          <a:p>
            <a:pPr lvl="1" indent="0" eaLnBrk="1" hangingPunct="1">
              <a:lnSpc>
                <a:spcPct val="85000"/>
              </a:lnSpc>
            </a:pPr>
            <a:r>
              <a:rPr lang="en-US" altLang="nb-NO" sz="1800" dirty="0">
                <a:ea typeface="ＭＳ Ｐゴシック" panose="020B0600070205080204" pitchFamily="34" charset="-128"/>
              </a:rPr>
              <a:t>VoIP toll-bypass applications, point-to-point bandwidth guarantees</a:t>
            </a:r>
          </a:p>
          <a:p>
            <a:pPr eaLnBrk="1" hangingPunct="1">
              <a:lnSpc>
                <a:spcPct val="85000"/>
              </a:lnSpc>
            </a:pPr>
            <a:r>
              <a:rPr lang="en-US" altLang="nb-NO" sz="2000" dirty="0"/>
              <a:t>Capacity planning</a:t>
            </a:r>
          </a:p>
          <a:p>
            <a:pPr lvl="1" indent="0" eaLnBrk="1" hangingPunct="1">
              <a:lnSpc>
                <a:spcPct val="85000"/>
              </a:lnSpc>
            </a:pPr>
            <a:r>
              <a:rPr lang="en-US" altLang="nb-NO" sz="1800" dirty="0">
                <a:ea typeface="ＭＳ Ｐゴシック" panose="020B0600070205080204" pitchFamily="34" charset="-128"/>
              </a:rPr>
              <a:t>TE improves aggregate availability of the network</a:t>
            </a:r>
          </a:p>
        </p:txBody>
      </p:sp>
      <p:sp>
        <p:nvSpPr>
          <p:cNvPr id="2" name="TextBox 1">
            <a:extLst>
              <a:ext uri="{FF2B5EF4-FFF2-40B4-BE49-F238E27FC236}">
                <a16:creationId xmlns:a16="http://schemas.microsoft.com/office/drawing/2014/main" id="{FA9AC8D5-D6AE-1DBF-DA80-B3FBE79F8735}"/>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886592677"/>
      </p:ext>
    </p:extLst>
  </p:cSld>
  <p:clrMapOvr>
    <a:masterClrMapping/>
  </p:clrMapOvr>
  <p:transition>
    <p:wipe dir="r"/>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3735" name="Rectangle 39">
            <a:extLst>
              <a:ext uri="{FF2B5EF4-FFF2-40B4-BE49-F238E27FC236}">
                <a16:creationId xmlns:a16="http://schemas.microsoft.com/office/drawing/2014/main" id="{A4DA06DF-9ACF-5542-91CF-5B521784C87A}"/>
              </a:ext>
            </a:extLst>
          </p:cNvPr>
          <p:cNvSpPr>
            <a:spLocks noChangeArrowheads="1"/>
          </p:cNvSpPr>
          <p:nvPr/>
        </p:nvSpPr>
        <p:spPr bwMode="auto">
          <a:xfrm>
            <a:off x="4343400" y="2901950"/>
            <a:ext cx="4098941"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a:t>Massive (44%) packet loss at router B</a:t>
            </a:r>
            <a:r>
              <a:rPr lang="en-US" altLang="nb-NO" sz="1800">
                <a:cs typeface="Arial" panose="020B0604020202020204" pitchFamily="34" charset="0"/>
              </a:rPr>
              <a:t>→router E!	</a:t>
            </a:r>
          </a:p>
        </p:txBody>
      </p:sp>
      <p:sp>
        <p:nvSpPr>
          <p:cNvPr id="149507" name="Rectangle 165">
            <a:extLst>
              <a:ext uri="{FF2B5EF4-FFF2-40B4-BE49-F238E27FC236}">
                <a16:creationId xmlns:a16="http://schemas.microsoft.com/office/drawing/2014/main" id="{4E08FC99-D1E7-DD44-BBDA-9C260944D38D}"/>
              </a:ext>
            </a:extLst>
          </p:cNvPr>
          <p:cNvSpPr>
            <a:spLocks noGrp="1" noChangeArrowheads="1"/>
          </p:cNvSpPr>
          <p:nvPr>
            <p:ph type="title"/>
          </p:nvPr>
        </p:nvSpPr>
        <p:spPr/>
        <p:txBody>
          <a:bodyPr/>
          <a:lstStyle/>
          <a:p>
            <a:pPr eaLnBrk="1" hangingPunct="1"/>
            <a:r>
              <a:rPr lang="en-US" altLang="nb-NO" dirty="0"/>
              <a:t>The Problem with Shortest-Path</a:t>
            </a:r>
          </a:p>
        </p:txBody>
      </p:sp>
      <p:sp>
        <p:nvSpPr>
          <p:cNvPr id="1053810" name="Rectangle 114">
            <a:extLst>
              <a:ext uri="{FF2B5EF4-FFF2-40B4-BE49-F238E27FC236}">
                <a16:creationId xmlns:a16="http://schemas.microsoft.com/office/drawing/2014/main" id="{28FF038F-24FA-4348-BD29-FB13B0EB3B2E}"/>
              </a:ext>
            </a:extLst>
          </p:cNvPr>
          <p:cNvSpPr>
            <a:spLocks noGrp="1" noChangeArrowheads="1"/>
          </p:cNvSpPr>
          <p:nvPr>
            <p:ph type="body" sz="half" idx="4294967295"/>
          </p:nvPr>
        </p:nvSpPr>
        <p:spPr>
          <a:xfrm>
            <a:off x="4892675" y="3514725"/>
            <a:ext cx="3894138" cy="371475"/>
          </a:xfrm>
        </p:spPr>
        <p:txBody>
          <a:bodyPr/>
          <a:lstStyle/>
          <a:p>
            <a:pPr marL="457200" lvl="1" indent="117475" eaLnBrk="1" hangingPunct="1"/>
            <a:r>
              <a:rPr lang="en-US" altLang="nb-NO" sz="1500">
                <a:ea typeface="ＭＳ Ｐゴシック" panose="020B0600070205080204" pitchFamily="34" charset="-128"/>
              </a:rPr>
              <a:t>Changing to A-&gt;C-&gt;D-&gt;E won’t help</a:t>
            </a:r>
          </a:p>
        </p:txBody>
      </p:sp>
      <p:sp>
        <p:nvSpPr>
          <p:cNvPr id="149509" name="Line 121">
            <a:extLst>
              <a:ext uri="{FF2B5EF4-FFF2-40B4-BE49-F238E27FC236}">
                <a16:creationId xmlns:a16="http://schemas.microsoft.com/office/drawing/2014/main" id="{1C6FF5B2-55B5-854C-BC35-DB4C97A08787}"/>
              </a:ext>
            </a:extLst>
          </p:cNvPr>
          <p:cNvSpPr>
            <a:spLocks noChangeShapeType="1"/>
          </p:cNvSpPr>
          <p:nvPr/>
        </p:nvSpPr>
        <p:spPr bwMode="auto">
          <a:xfrm flipH="1">
            <a:off x="1450975" y="3835400"/>
            <a:ext cx="1050925" cy="1265238"/>
          </a:xfrm>
          <a:prstGeom prst="line">
            <a:avLst/>
          </a:prstGeom>
          <a:noFill/>
          <a:ln w="25400">
            <a:solidFill>
              <a:srgbClr val="6C8F93"/>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10" name="Picture 2">
            <a:extLst>
              <a:ext uri="{FF2B5EF4-FFF2-40B4-BE49-F238E27FC236}">
                <a16:creationId xmlns:a16="http://schemas.microsoft.com/office/drawing/2014/main" id="{8FCEE7ED-45FC-8D44-AEE4-BD965B70AF0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388620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1" name="Line 4">
            <a:extLst>
              <a:ext uri="{FF2B5EF4-FFF2-40B4-BE49-F238E27FC236}">
                <a16:creationId xmlns:a16="http://schemas.microsoft.com/office/drawing/2014/main" id="{C0D53FA0-756D-B14F-AA25-8D18379D55E3}"/>
              </a:ext>
            </a:extLst>
          </p:cNvPr>
          <p:cNvSpPr>
            <a:spLocks noChangeShapeType="1"/>
          </p:cNvSpPr>
          <p:nvPr/>
        </p:nvSpPr>
        <p:spPr bwMode="auto">
          <a:xfrm rot="20441140" flipV="1">
            <a:off x="6343650" y="4648200"/>
            <a:ext cx="762000" cy="228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12" name="Picture 5">
            <a:extLst>
              <a:ext uri="{FF2B5EF4-FFF2-40B4-BE49-F238E27FC236}">
                <a16:creationId xmlns:a16="http://schemas.microsoft.com/office/drawing/2014/main" id="{0D8A85AA-5280-1F4F-8D1A-2906BCEAD0B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750" y="41751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3" name="Text Box 6">
            <a:extLst>
              <a:ext uri="{FF2B5EF4-FFF2-40B4-BE49-F238E27FC236}">
                <a16:creationId xmlns:a16="http://schemas.microsoft.com/office/drawing/2014/main" id="{84F0A015-AD82-564A-9277-7DE2FDF3D073}"/>
              </a:ext>
            </a:extLst>
          </p:cNvPr>
          <p:cNvSpPr txBox="1">
            <a:spLocks noChangeArrowheads="1"/>
          </p:cNvSpPr>
          <p:nvPr/>
        </p:nvSpPr>
        <p:spPr bwMode="auto">
          <a:xfrm>
            <a:off x="7040563" y="3917950"/>
            <a:ext cx="8747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F</a:t>
            </a:r>
          </a:p>
        </p:txBody>
      </p:sp>
      <p:sp>
        <p:nvSpPr>
          <p:cNvPr id="1053705" name="Line 9">
            <a:extLst>
              <a:ext uri="{FF2B5EF4-FFF2-40B4-BE49-F238E27FC236}">
                <a16:creationId xmlns:a16="http://schemas.microsoft.com/office/drawing/2014/main" id="{853AD75F-C159-5F4E-8C4E-2C5BDE1664CC}"/>
              </a:ext>
            </a:extLst>
          </p:cNvPr>
          <p:cNvSpPr>
            <a:spLocks noChangeShapeType="1"/>
          </p:cNvSpPr>
          <p:nvPr/>
        </p:nvSpPr>
        <p:spPr bwMode="auto">
          <a:xfrm flipV="1">
            <a:off x="1914525" y="4667250"/>
            <a:ext cx="1428750" cy="533400"/>
          </a:xfrm>
          <a:prstGeom prst="line">
            <a:avLst/>
          </a:prstGeom>
          <a:noFill/>
          <a:ln w="508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5" name="Line 10">
            <a:extLst>
              <a:ext uri="{FF2B5EF4-FFF2-40B4-BE49-F238E27FC236}">
                <a16:creationId xmlns:a16="http://schemas.microsoft.com/office/drawing/2014/main" id="{57179A4B-0F3B-844E-9FEF-61E2FDAF2F5A}"/>
              </a:ext>
            </a:extLst>
          </p:cNvPr>
          <p:cNvSpPr>
            <a:spLocks noChangeShapeType="1"/>
          </p:cNvSpPr>
          <p:nvPr/>
        </p:nvSpPr>
        <p:spPr bwMode="auto">
          <a:xfrm>
            <a:off x="3124200" y="5943600"/>
            <a:ext cx="1447800" cy="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6" name="Line 11">
            <a:extLst>
              <a:ext uri="{FF2B5EF4-FFF2-40B4-BE49-F238E27FC236}">
                <a16:creationId xmlns:a16="http://schemas.microsoft.com/office/drawing/2014/main" id="{13D90066-A45E-364F-9AFC-945C83A3E134}"/>
              </a:ext>
            </a:extLst>
          </p:cNvPr>
          <p:cNvSpPr>
            <a:spLocks noChangeShapeType="1"/>
          </p:cNvSpPr>
          <p:nvPr/>
        </p:nvSpPr>
        <p:spPr bwMode="auto">
          <a:xfrm flipV="1">
            <a:off x="1752600" y="4495800"/>
            <a:ext cx="16002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7" name="Line 12">
            <a:extLst>
              <a:ext uri="{FF2B5EF4-FFF2-40B4-BE49-F238E27FC236}">
                <a16:creationId xmlns:a16="http://schemas.microsoft.com/office/drawing/2014/main" id="{EBCC1A01-90AD-5640-9AFB-B73DFC3E9784}"/>
              </a:ext>
            </a:extLst>
          </p:cNvPr>
          <p:cNvSpPr>
            <a:spLocks noChangeShapeType="1"/>
          </p:cNvSpPr>
          <p:nvPr/>
        </p:nvSpPr>
        <p:spPr bwMode="auto">
          <a:xfrm>
            <a:off x="1600200" y="5257800"/>
            <a:ext cx="7620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8" name="Line 13">
            <a:extLst>
              <a:ext uri="{FF2B5EF4-FFF2-40B4-BE49-F238E27FC236}">
                <a16:creationId xmlns:a16="http://schemas.microsoft.com/office/drawing/2014/main" id="{6B28CAA5-1782-EF48-A578-C9E918C423BC}"/>
              </a:ext>
            </a:extLst>
          </p:cNvPr>
          <p:cNvSpPr>
            <a:spLocks noChangeShapeType="1"/>
          </p:cNvSpPr>
          <p:nvPr/>
        </p:nvSpPr>
        <p:spPr bwMode="auto">
          <a:xfrm>
            <a:off x="4114800" y="4419600"/>
            <a:ext cx="16764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9" name="Line 14">
            <a:extLst>
              <a:ext uri="{FF2B5EF4-FFF2-40B4-BE49-F238E27FC236}">
                <a16:creationId xmlns:a16="http://schemas.microsoft.com/office/drawing/2014/main" id="{A3740C50-5374-3E4C-9F1F-19593FC42062}"/>
              </a:ext>
            </a:extLst>
          </p:cNvPr>
          <p:cNvSpPr>
            <a:spLocks noChangeShapeType="1"/>
          </p:cNvSpPr>
          <p:nvPr/>
        </p:nvSpPr>
        <p:spPr bwMode="auto">
          <a:xfrm flipV="1">
            <a:off x="5257800" y="5257800"/>
            <a:ext cx="6858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20" name="Line 15">
            <a:extLst>
              <a:ext uri="{FF2B5EF4-FFF2-40B4-BE49-F238E27FC236}">
                <a16:creationId xmlns:a16="http://schemas.microsoft.com/office/drawing/2014/main" id="{67807A9D-F66B-E149-8249-F25ADDAAD870}"/>
              </a:ext>
            </a:extLst>
          </p:cNvPr>
          <p:cNvSpPr>
            <a:spLocks noChangeShapeType="1"/>
          </p:cNvSpPr>
          <p:nvPr/>
        </p:nvSpPr>
        <p:spPr bwMode="auto">
          <a:xfrm>
            <a:off x="6477000" y="5181600"/>
            <a:ext cx="762000" cy="3048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21" name="Picture 16">
            <a:extLst>
              <a:ext uri="{FF2B5EF4-FFF2-40B4-BE49-F238E27FC236}">
                <a16:creationId xmlns:a16="http://schemas.microsoft.com/office/drawing/2014/main" id="{CF36F07D-A968-B14C-BEA4-1B5B6BCACB4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2825" y="5638800"/>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22" name="Text Box 17">
            <a:extLst>
              <a:ext uri="{FF2B5EF4-FFF2-40B4-BE49-F238E27FC236}">
                <a16:creationId xmlns:a16="http://schemas.microsoft.com/office/drawing/2014/main" id="{6A4CE20A-5068-EC46-A04F-6316C42A577F}"/>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pic>
        <p:nvPicPr>
          <p:cNvPr id="149523" name="Picture 18">
            <a:extLst>
              <a:ext uri="{FF2B5EF4-FFF2-40B4-BE49-F238E27FC236}">
                <a16:creationId xmlns:a16="http://schemas.microsoft.com/office/drawing/2014/main" id="{C3442E3B-7337-0345-B14C-3D056112792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0863" y="4821238"/>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24" name="Picture 19">
            <a:extLst>
              <a:ext uri="{FF2B5EF4-FFF2-40B4-BE49-F238E27FC236}">
                <a16:creationId xmlns:a16="http://schemas.microsoft.com/office/drawing/2014/main" id="{FF6D8535-2B38-A445-AA14-E4FD3382D9E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7863" y="5638800"/>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25" name="Text Box 20">
            <a:extLst>
              <a:ext uri="{FF2B5EF4-FFF2-40B4-BE49-F238E27FC236}">
                <a16:creationId xmlns:a16="http://schemas.microsoft.com/office/drawing/2014/main" id="{B74A348F-0B93-204D-BED1-8C912BFF2489}"/>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pic>
        <p:nvPicPr>
          <p:cNvPr id="149526" name="Picture 21">
            <a:extLst>
              <a:ext uri="{FF2B5EF4-FFF2-40B4-BE49-F238E27FC236}">
                <a16:creationId xmlns:a16="http://schemas.microsoft.com/office/drawing/2014/main" id="{78CD8BC6-EE08-5843-AC9B-E81272078DD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8338" y="5224463"/>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3719" name="Text Box 23">
            <a:extLst>
              <a:ext uri="{FF2B5EF4-FFF2-40B4-BE49-F238E27FC236}">
                <a16:creationId xmlns:a16="http://schemas.microsoft.com/office/drawing/2014/main" id="{15531097-2A95-CF4F-8C90-EAB01A005F1E}"/>
              </a:ext>
            </a:extLst>
          </p:cNvPr>
          <p:cNvSpPr txBox="1">
            <a:spLocks noChangeArrowheads="1"/>
          </p:cNvSpPr>
          <p:nvPr/>
        </p:nvSpPr>
        <p:spPr bwMode="auto">
          <a:xfrm rot="20353924" flipH="1">
            <a:off x="1976438" y="4992688"/>
            <a:ext cx="14017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2"/>
                </a:solidFill>
              </a:rPr>
              <a:t>80 Mb Traffic</a:t>
            </a:r>
          </a:p>
        </p:txBody>
      </p:sp>
      <p:sp>
        <p:nvSpPr>
          <p:cNvPr id="1053720" name="Text Box 24">
            <a:extLst>
              <a:ext uri="{FF2B5EF4-FFF2-40B4-BE49-F238E27FC236}">
                <a16:creationId xmlns:a16="http://schemas.microsoft.com/office/drawing/2014/main" id="{9D5754B9-74BA-0547-8F2F-2D5F8A22D697}"/>
              </a:ext>
            </a:extLst>
          </p:cNvPr>
          <p:cNvSpPr txBox="1">
            <a:spLocks noChangeArrowheads="1"/>
          </p:cNvSpPr>
          <p:nvPr/>
        </p:nvSpPr>
        <p:spPr bwMode="auto">
          <a:xfrm rot="1235580">
            <a:off x="4154488" y="4370388"/>
            <a:ext cx="143351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2"/>
                </a:solidFill>
              </a:rPr>
              <a:t>35 Mb Drops!</a:t>
            </a:r>
          </a:p>
        </p:txBody>
      </p:sp>
      <p:sp>
        <p:nvSpPr>
          <p:cNvPr id="149529" name="Line 25">
            <a:extLst>
              <a:ext uri="{FF2B5EF4-FFF2-40B4-BE49-F238E27FC236}">
                <a16:creationId xmlns:a16="http://schemas.microsoft.com/office/drawing/2014/main" id="{80A0C36F-EDA8-3844-8F3F-E7222CDCFCF8}"/>
              </a:ext>
            </a:extLst>
          </p:cNvPr>
          <p:cNvSpPr>
            <a:spLocks noChangeShapeType="1"/>
          </p:cNvSpPr>
          <p:nvPr/>
        </p:nvSpPr>
        <p:spPr bwMode="auto">
          <a:xfrm flipV="1">
            <a:off x="1600200" y="4495800"/>
            <a:ext cx="1752600" cy="5842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30" name="Text Box 26">
            <a:extLst>
              <a:ext uri="{FF2B5EF4-FFF2-40B4-BE49-F238E27FC236}">
                <a16:creationId xmlns:a16="http://schemas.microsoft.com/office/drawing/2014/main" id="{39C31C3A-6786-AD4C-98F7-30D4810F3B20}"/>
              </a:ext>
            </a:extLst>
          </p:cNvPr>
          <p:cNvSpPr txBox="1">
            <a:spLocks noChangeArrowheads="1"/>
          </p:cNvSpPr>
          <p:nvPr/>
        </p:nvSpPr>
        <p:spPr bwMode="auto">
          <a:xfrm>
            <a:off x="779463" y="45656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A</a:t>
            </a:r>
          </a:p>
        </p:txBody>
      </p:sp>
      <p:sp>
        <p:nvSpPr>
          <p:cNvPr id="149531" name="Text Box 27">
            <a:extLst>
              <a:ext uri="{FF2B5EF4-FFF2-40B4-BE49-F238E27FC236}">
                <a16:creationId xmlns:a16="http://schemas.microsoft.com/office/drawing/2014/main" id="{A4C19D2C-EFA1-D542-879C-FA5FA89EC2E0}"/>
              </a:ext>
            </a:extLst>
          </p:cNvPr>
          <p:cNvSpPr txBox="1">
            <a:spLocks noChangeArrowheads="1"/>
          </p:cNvSpPr>
          <p:nvPr/>
        </p:nvSpPr>
        <p:spPr bwMode="auto">
          <a:xfrm>
            <a:off x="3302000" y="39179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B</a:t>
            </a:r>
          </a:p>
        </p:txBody>
      </p:sp>
      <p:pic>
        <p:nvPicPr>
          <p:cNvPr id="149532" name="Picture 28">
            <a:extLst>
              <a:ext uri="{FF2B5EF4-FFF2-40B4-BE49-F238E27FC236}">
                <a16:creationId xmlns:a16="http://schemas.microsoft.com/office/drawing/2014/main" id="{10341988-419E-C042-BA77-CC221DD97E4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8228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9">
            <a:extLst>
              <a:ext uri="{FF2B5EF4-FFF2-40B4-BE49-F238E27FC236}">
                <a16:creationId xmlns:a16="http://schemas.microsoft.com/office/drawing/2014/main" id="{4D12EECE-4696-F94F-9BE3-3933BF9446D0}"/>
              </a:ext>
            </a:extLst>
          </p:cNvPr>
          <p:cNvGrpSpPr>
            <a:grpSpLocks/>
          </p:cNvGrpSpPr>
          <p:nvPr/>
        </p:nvGrpSpPr>
        <p:grpSpPr bwMode="auto">
          <a:xfrm>
            <a:off x="1219200" y="4291013"/>
            <a:ext cx="5813425" cy="2027237"/>
            <a:chOff x="768" y="2703"/>
            <a:chExt cx="3662" cy="1277"/>
          </a:xfrm>
        </p:grpSpPr>
        <p:sp>
          <p:nvSpPr>
            <p:cNvPr id="149574" name="Text Box 30">
              <a:extLst>
                <a:ext uri="{FF2B5EF4-FFF2-40B4-BE49-F238E27FC236}">
                  <a16:creationId xmlns:a16="http://schemas.microsoft.com/office/drawing/2014/main" id="{C8BB20DB-1740-224F-A0FF-09FCA716DDFF}"/>
                </a:ext>
              </a:extLst>
            </p:cNvPr>
            <p:cNvSpPr txBox="1">
              <a:spLocks noChangeArrowheads="1"/>
            </p:cNvSpPr>
            <p:nvPr/>
          </p:nvSpPr>
          <p:spPr bwMode="auto">
            <a:xfrm>
              <a:off x="1388" y="2751"/>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75" name="Text Box 31">
              <a:extLst>
                <a:ext uri="{FF2B5EF4-FFF2-40B4-BE49-F238E27FC236}">
                  <a16:creationId xmlns:a16="http://schemas.microsoft.com/office/drawing/2014/main" id="{053EEE13-D251-E34D-98B7-C24691AF57D7}"/>
                </a:ext>
              </a:extLst>
            </p:cNvPr>
            <p:cNvSpPr txBox="1">
              <a:spLocks noChangeArrowheads="1"/>
            </p:cNvSpPr>
            <p:nvPr/>
          </p:nvSpPr>
          <p:spPr bwMode="auto">
            <a:xfrm>
              <a:off x="768" y="3519"/>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76" name="Text Box 32">
              <a:extLst>
                <a:ext uri="{FF2B5EF4-FFF2-40B4-BE49-F238E27FC236}">
                  <a16:creationId xmlns:a16="http://schemas.microsoft.com/office/drawing/2014/main" id="{6E934357-5C7F-0A4E-A7FC-B0DA1578193B}"/>
                </a:ext>
              </a:extLst>
            </p:cNvPr>
            <p:cNvSpPr txBox="1">
              <a:spLocks noChangeArrowheads="1"/>
            </p:cNvSpPr>
            <p:nvPr/>
          </p:nvSpPr>
          <p:spPr bwMode="auto">
            <a:xfrm>
              <a:off x="2784" y="3024"/>
              <a:ext cx="3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7" name="Text Box 33">
              <a:extLst>
                <a:ext uri="{FF2B5EF4-FFF2-40B4-BE49-F238E27FC236}">
                  <a16:creationId xmlns:a16="http://schemas.microsoft.com/office/drawing/2014/main" id="{AEF141BD-5FF0-A74D-A83D-F3A7AEF45FEC}"/>
                </a:ext>
              </a:extLst>
            </p:cNvPr>
            <p:cNvSpPr txBox="1">
              <a:spLocks noChangeArrowheads="1"/>
            </p:cNvSpPr>
            <p:nvPr/>
          </p:nvSpPr>
          <p:spPr bwMode="auto">
            <a:xfrm>
              <a:off x="2184" y="3780"/>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8" name="Text Box 34">
              <a:extLst>
                <a:ext uri="{FF2B5EF4-FFF2-40B4-BE49-F238E27FC236}">
                  <a16:creationId xmlns:a16="http://schemas.microsoft.com/office/drawing/2014/main" id="{F6EB0604-E2EB-664A-91F4-F1F4893A8D99}"/>
                </a:ext>
              </a:extLst>
            </p:cNvPr>
            <p:cNvSpPr txBox="1">
              <a:spLocks noChangeArrowheads="1"/>
            </p:cNvSpPr>
            <p:nvPr/>
          </p:nvSpPr>
          <p:spPr bwMode="auto">
            <a:xfrm>
              <a:off x="3540" y="3504"/>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9" name="Text Box 35">
              <a:extLst>
                <a:ext uri="{FF2B5EF4-FFF2-40B4-BE49-F238E27FC236}">
                  <a16:creationId xmlns:a16="http://schemas.microsoft.com/office/drawing/2014/main" id="{6F5E7FEC-F38B-5B4F-A928-3BBBF627E5BE}"/>
                </a:ext>
              </a:extLst>
            </p:cNvPr>
            <p:cNvSpPr txBox="1">
              <a:spLocks noChangeArrowheads="1"/>
            </p:cNvSpPr>
            <p:nvPr/>
          </p:nvSpPr>
          <p:spPr bwMode="auto">
            <a:xfrm>
              <a:off x="4032" y="3396"/>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80" name="Text Box 36">
              <a:extLst>
                <a:ext uri="{FF2B5EF4-FFF2-40B4-BE49-F238E27FC236}">
                  <a16:creationId xmlns:a16="http://schemas.microsoft.com/office/drawing/2014/main" id="{CB99F7A4-F618-C240-AB45-74BD01D1399F}"/>
                </a:ext>
              </a:extLst>
            </p:cNvPr>
            <p:cNvSpPr txBox="1">
              <a:spLocks noChangeArrowheads="1"/>
            </p:cNvSpPr>
            <p:nvPr/>
          </p:nvSpPr>
          <p:spPr bwMode="auto">
            <a:xfrm>
              <a:off x="3888" y="2703"/>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grpSp>
      <p:sp>
        <p:nvSpPr>
          <p:cNvPr id="1053733" name="Rectangle 37">
            <a:extLst>
              <a:ext uri="{FF2B5EF4-FFF2-40B4-BE49-F238E27FC236}">
                <a16:creationId xmlns:a16="http://schemas.microsoft.com/office/drawing/2014/main" id="{E6AC9E51-2DB7-D14C-93D6-4FE4AE8D6F75}"/>
              </a:ext>
            </a:extLst>
          </p:cNvPr>
          <p:cNvSpPr>
            <a:spLocks noChangeArrowheads="1"/>
          </p:cNvSpPr>
          <p:nvPr/>
        </p:nvSpPr>
        <p:spPr bwMode="auto">
          <a:xfrm>
            <a:off x="4343400" y="1676400"/>
            <a:ext cx="4443414"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dirty="0"/>
              <a:t>Some links are </a:t>
            </a:r>
            <a:r>
              <a:rPr lang="en-US" altLang="nb-NO" sz="1800" dirty="0">
                <a:solidFill>
                  <a:schemeClr val="accent2"/>
                </a:solidFill>
              </a:rPr>
              <a:t>DS3 (45 Mbps)</a:t>
            </a:r>
            <a:r>
              <a:rPr lang="en-US" altLang="nb-NO" sz="1800" dirty="0"/>
              <a:t>, some are </a:t>
            </a:r>
            <a:r>
              <a:rPr lang="en-US" altLang="nb-NO" sz="1800" dirty="0">
                <a:solidFill>
                  <a:schemeClr val="accent2"/>
                </a:solidFill>
              </a:rPr>
              <a:t>OC-3 (155 Mbps)</a:t>
            </a:r>
          </a:p>
        </p:txBody>
      </p:sp>
      <p:sp>
        <p:nvSpPr>
          <p:cNvPr id="1053734" name="Rectangle 38">
            <a:extLst>
              <a:ext uri="{FF2B5EF4-FFF2-40B4-BE49-F238E27FC236}">
                <a16:creationId xmlns:a16="http://schemas.microsoft.com/office/drawing/2014/main" id="{09CB272B-1CB0-374A-8711-A983ED4F8262}"/>
              </a:ext>
            </a:extLst>
          </p:cNvPr>
          <p:cNvSpPr>
            <a:spLocks noChangeArrowheads="1"/>
          </p:cNvSpPr>
          <p:nvPr/>
        </p:nvSpPr>
        <p:spPr bwMode="auto">
          <a:xfrm>
            <a:off x="4343400" y="2243137"/>
            <a:ext cx="4219809"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a:t>Router A has 40M of traffic for </a:t>
            </a:r>
            <a:br>
              <a:rPr lang="en-US" altLang="nb-NO" sz="1800"/>
            </a:br>
            <a:r>
              <a:rPr lang="en-US" altLang="nb-NO" sz="1800"/>
              <a:t>router F, 40M of traffic for router G</a:t>
            </a:r>
          </a:p>
        </p:txBody>
      </p:sp>
      <p:sp>
        <p:nvSpPr>
          <p:cNvPr id="149536" name="Text Box 40">
            <a:extLst>
              <a:ext uri="{FF2B5EF4-FFF2-40B4-BE49-F238E27FC236}">
                <a16:creationId xmlns:a16="http://schemas.microsoft.com/office/drawing/2014/main" id="{CC3F2136-7F11-464E-930B-B8501E2FE3E5}"/>
              </a:ext>
            </a:extLst>
          </p:cNvPr>
          <p:cNvSpPr txBox="1">
            <a:spLocks noChangeArrowheads="1"/>
          </p:cNvSpPr>
          <p:nvPr/>
        </p:nvSpPr>
        <p:spPr bwMode="auto">
          <a:xfrm>
            <a:off x="5640388" y="4591050"/>
            <a:ext cx="8858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E</a:t>
            </a:r>
          </a:p>
        </p:txBody>
      </p:sp>
      <p:pic>
        <p:nvPicPr>
          <p:cNvPr id="149537" name="Picture 41">
            <a:extLst>
              <a:ext uri="{FF2B5EF4-FFF2-40B4-BE49-F238E27FC236}">
                <a16:creationId xmlns:a16="http://schemas.microsoft.com/office/drawing/2014/main" id="{9738C1AF-D15E-BB4C-9FE3-D6223FF4AEC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173538"/>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38" name="Text Box 122">
            <a:extLst>
              <a:ext uri="{FF2B5EF4-FFF2-40B4-BE49-F238E27FC236}">
                <a16:creationId xmlns:a16="http://schemas.microsoft.com/office/drawing/2014/main" id="{C8EE2E36-5A05-4D46-B93E-C1D3ED4C31D4}"/>
              </a:ext>
            </a:extLst>
          </p:cNvPr>
          <p:cNvSpPr txBox="1">
            <a:spLocks noChangeArrowheads="1"/>
          </p:cNvSpPr>
          <p:nvPr/>
        </p:nvSpPr>
        <p:spPr bwMode="auto">
          <a:xfrm>
            <a:off x="7018338" y="4946650"/>
            <a:ext cx="9048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G</a:t>
            </a:r>
          </a:p>
        </p:txBody>
      </p:sp>
      <p:graphicFrame>
        <p:nvGraphicFramePr>
          <p:cNvPr id="1053859" name="Group 163">
            <a:extLst>
              <a:ext uri="{FF2B5EF4-FFF2-40B4-BE49-F238E27FC236}">
                <a16:creationId xmlns:a16="http://schemas.microsoft.com/office/drawing/2014/main" id="{91E07FB9-5A54-814D-9F4D-7E3E3C6F94E4}"/>
              </a:ext>
            </a:extLst>
          </p:cNvPr>
          <p:cNvGraphicFramePr>
            <a:graphicFrameLocks noGrp="1"/>
          </p:cNvGraphicFramePr>
          <p:nvPr/>
        </p:nvGraphicFramePr>
        <p:xfrm>
          <a:off x="866775" y="1778000"/>
          <a:ext cx="2768600" cy="1930397"/>
        </p:xfrm>
        <a:graphic>
          <a:graphicData uri="http://schemas.openxmlformats.org/drawingml/2006/table">
            <a:tbl>
              <a:tblPr/>
              <a:tblGrid>
                <a:gridCol w="896938">
                  <a:extLst>
                    <a:ext uri="{9D8B030D-6E8A-4147-A177-3AD203B41FA5}">
                      <a16:colId xmlns:a16="http://schemas.microsoft.com/office/drawing/2014/main" val="20000"/>
                    </a:ext>
                  </a:extLst>
                </a:gridCol>
                <a:gridCol w="935037">
                  <a:extLst>
                    <a:ext uri="{9D8B030D-6E8A-4147-A177-3AD203B41FA5}">
                      <a16:colId xmlns:a16="http://schemas.microsoft.com/office/drawing/2014/main" val="20001"/>
                    </a:ext>
                  </a:extLst>
                </a:gridCol>
                <a:gridCol w="936625">
                  <a:extLst>
                    <a:ext uri="{9D8B030D-6E8A-4147-A177-3AD203B41FA5}">
                      <a16:colId xmlns:a16="http://schemas.microsoft.com/office/drawing/2014/main" val="20002"/>
                    </a:ext>
                  </a:extLst>
                </a:gridCol>
              </a:tblGrid>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Node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Next-Hop</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Cost</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extLst>
                  <a:ext uri="{0D108BD9-81ED-4DB2-BD59-A6C34878D82A}">
                    <a16:rowId xmlns:a16="http://schemas.microsoft.com/office/drawing/2014/main" val="10000"/>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1"/>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2"/>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D</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3"/>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4"/>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F</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5"/>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G</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6"/>
                  </a:ext>
                </a:extLst>
              </a:tr>
            </a:tbl>
          </a:graphicData>
        </a:graphic>
      </p:graphicFrame>
      <p:sp>
        <p:nvSpPr>
          <p:cNvPr id="149573" name="Rectangle 164">
            <a:extLst>
              <a:ext uri="{FF2B5EF4-FFF2-40B4-BE49-F238E27FC236}">
                <a16:creationId xmlns:a16="http://schemas.microsoft.com/office/drawing/2014/main" id="{4F50E7E7-044E-2B45-A355-61BFD8248E39}"/>
              </a:ext>
            </a:extLst>
          </p:cNvPr>
          <p:cNvSpPr>
            <a:spLocks noChangeArrowheads="1"/>
          </p:cNvSpPr>
          <p:nvPr/>
        </p:nvSpPr>
        <p:spPr bwMode="auto">
          <a:xfrm>
            <a:off x="3865563" y="1066800"/>
            <a:ext cx="466883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buFont typeface="Wingdings" pitchFamily="2" charset="2"/>
              <a:buNone/>
            </a:pPr>
            <a:r>
              <a:rPr lang="en-US" altLang="nb-NO" sz="1800" b="1" baseline="-25000">
                <a:solidFill>
                  <a:srgbClr val="000000"/>
                </a:solidFill>
              </a:rPr>
              <a:t>IP (Mostly) Uses Destination-Based Least-Cost Routing Alternate Path Under Utilized</a:t>
            </a:r>
          </a:p>
        </p:txBody>
      </p:sp>
      <p:sp>
        <p:nvSpPr>
          <p:cNvPr id="3" name="TextBox 2">
            <a:extLst>
              <a:ext uri="{FF2B5EF4-FFF2-40B4-BE49-F238E27FC236}">
                <a16:creationId xmlns:a16="http://schemas.microsoft.com/office/drawing/2014/main" id="{BD1243AA-44C4-B667-D15E-805163319884}"/>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01010203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5373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053734">
                                            <p:txEl>
                                              <p:pRg st="0" end="0"/>
                                            </p:txEl>
                                          </p:spTgt>
                                        </p:tgtEl>
                                        <p:attrNameLst>
                                          <p:attrName>style.visibility</p:attrName>
                                        </p:attrNameLst>
                                      </p:cBhvr>
                                      <p:to>
                                        <p:strVal val="visible"/>
                                      </p:to>
                                    </p:set>
                                  </p:childTnLst>
                                </p:cTn>
                              </p:par>
                              <p:par>
                                <p:cTn id="13" presetID="2" presetClass="entr" presetSubtype="8" fill="hold" nodeType="withEffect">
                                  <p:stCondLst>
                                    <p:cond delay="0"/>
                                  </p:stCondLst>
                                  <p:childTnLst>
                                    <p:set>
                                      <p:cBhvr>
                                        <p:cTn id="14" dur="1" fill="hold">
                                          <p:stCondLst>
                                            <p:cond delay="0"/>
                                          </p:stCondLst>
                                        </p:cTn>
                                        <p:tgtEl>
                                          <p:spTgt spid="1053705"/>
                                        </p:tgtEl>
                                        <p:attrNameLst>
                                          <p:attrName>style.visibility</p:attrName>
                                        </p:attrNameLst>
                                      </p:cBhvr>
                                      <p:to>
                                        <p:strVal val="visible"/>
                                      </p:to>
                                    </p:set>
                                    <p:anim calcmode="lin" valueType="num">
                                      <p:cBhvr additive="base">
                                        <p:cTn id="15" dur="500" fill="hold"/>
                                        <p:tgtEl>
                                          <p:spTgt spid="1053705"/>
                                        </p:tgtEl>
                                        <p:attrNameLst>
                                          <p:attrName>ppt_x</p:attrName>
                                        </p:attrNameLst>
                                      </p:cBhvr>
                                      <p:tavLst>
                                        <p:tav tm="0">
                                          <p:val>
                                            <p:strVal val="0-#ppt_w/2"/>
                                          </p:val>
                                        </p:tav>
                                        <p:tav tm="100000">
                                          <p:val>
                                            <p:strVal val="#ppt_x"/>
                                          </p:val>
                                        </p:tav>
                                      </p:tavLst>
                                    </p:anim>
                                    <p:anim calcmode="lin" valueType="num">
                                      <p:cBhvr additive="base">
                                        <p:cTn id="16" dur="500" fill="hold"/>
                                        <p:tgtEl>
                                          <p:spTgt spid="105370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53719"/>
                                        </p:tgtEl>
                                        <p:attrNameLst>
                                          <p:attrName>style.visibility</p:attrName>
                                        </p:attrNameLst>
                                      </p:cBhvr>
                                      <p:to>
                                        <p:strVal val="visible"/>
                                      </p:to>
                                    </p:set>
                                    <p:anim calcmode="lin" valueType="num">
                                      <p:cBhvr additive="base">
                                        <p:cTn id="19" dur="500" fill="hold"/>
                                        <p:tgtEl>
                                          <p:spTgt spid="1053719"/>
                                        </p:tgtEl>
                                        <p:attrNameLst>
                                          <p:attrName>ppt_x</p:attrName>
                                        </p:attrNameLst>
                                      </p:cBhvr>
                                      <p:tavLst>
                                        <p:tav tm="0">
                                          <p:val>
                                            <p:strVal val="0-#ppt_w/2"/>
                                          </p:val>
                                        </p:tav>
                                        <p:tav tm="100000">
                                          <p:val>
                                            <p:strVal val="#ppt_x"/>
                                          </p:val>
                                        </p:tav>
                                      </p:tavLst>
                                    </p:anim>
                                    <p:anim calcmode="lin" valueType="num">
                                      <p:cBhvr additive="base">
                                        <p:cTn id="20" dur="500" fill="hold"/>
                                        <p:tgtEl>
                                          <p:spTgt spid="105371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053735">
                                            <p:txEl>
                                              <p:pRg st="0" end="0"/>
                                            </p:txEl>
                                          </p:spTgt>
                                        </p:tgtEl>
                                        <p:attrNameLst>
                                          <p:attrName>style.visibility</p:attrName>
                                        </p:attrNameLst>
                                      </p:cBhvr>
                                      <p:to>
                                        <p:strVal val="visible"/>
                                      </p:to>
                                    </p:set>
                                  </p:childTnLst>
                                </p:cTn>
                              </p:par>
                              <p:par>
                                <p:cTn id="25" presetID="2" presetClass="entr" presetSubtype="8" fill="hold" grpId="0" nodeType="withEffect">
                                  <p:stCondLst>
                                    <p:cond delay="0"/>
                                  </p:stCondLst>
                                  <p:childTnLst>
                                    <p:set>
                                      <p:cBhvr>
                                        <p:cTn id="26" dur="1" fill="hold">
                                          <p:stCondLst>
                                            <p:cond delay="0"/>
                                          </p:stCondLst>
                                        </p:cTn>
                                        <p:tgtEl>
                                          <p:spTgt spid="1053720"/>
                                        </p:tgtEl>
                                        <p:attrNameLst>
                                          <p:attrName>style.visibility</p:attrName>
                                        </p:attrNameLst>
                                      </p:cBhvr>
                                      <p:to>
                                        <p:strVal val="visible"/>
                                      </p:to>
                                    </p:set>
                                    <p:anim calcmode="lin" valueType="num">
                                      <p:cBhvr additive="base">
                                        <p:cTn id="27" dur="500" fill="hold"/>
                                        <p:tgtEl>
                                          <p:spTgt spid="1053720"/>
                                        </p:tgtEl>
                                        <p:attrNameLst>
                                          <p:attrName>ppt_x</p:attrName>
                                        </p:attrNameLst>
                                      </p:cBhvr>
                                      <p:tavLst>
                                        <p:tav tm="0">
                                          <p:val>
                                            <p:strVal val="0-#ppt_w/2"/>
                                          </p:val>
                                        </p:tav>
                                        <p:tav tm="100000">
                                          <p:val>
                                            <p:strVal val="#ppt_x"/>
                                          </p:val>
                                        </p:tav>
                                      </p:tavLst>
                                    </p:anim>
                                    <p:anim calcmode="lin" valueType="num">
                                      <p:cBhvr additive="base">
                                        <p:cTn id="28" dur="500" fill="hold"/>
                                        <p:tgtEl>
                                          <p:spTgt spid="1053720"/>
                                        </p:tgtEl>
                                        <p:attrNameLst>
                                          <p:attrName>ppt_y</p:attrName>
                                        </p:attrNameLst>
                                      </p:cBhvr>
                                      <p:tavLst>
                                        <p:tav tm="0">
                                          <p:val>
                                            <p:strVal val="#ppt_y"/>
                                          </p:val>
                                        </p:tav>
                                        <p:tav tm="100000">
                                          <p:val>
                                            <p:strVal val="#ppt_y"/>
                                          </p:val>
                                        </p:tav>
                                      </p:tavLst>
                                    </p:anim>
                                  </p:childTnLst>
                                </p:cTn>
                              </p:par>
                              <p:par>
                                <p:cTn id="29" presetID="1" presetClass="entr" presetSubtype="0" fill="hold" grpId="0" nodeType="withEffect">
                                  <p:stCondLst>
                                    <p:cond delay="0"/>
                                  </p:stCondLst>
                                  <p:childTnLst>
                                    <p:set>
                                      <p:cBhvr>
                                        <p:cTn id="30" dur="1" fill="hold">
                                          <p:stCondLst>
                                            <p:cond delay="499"/>
                                          </p:stCondLst>
                                        </p:cTn>
                                        <p:tgtEl>
                                          <p:spTgt spid="10538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3735" grpId="0" build="p" autoUpdateAnimBg="0"/>
      <p:bldP spid="1053810" grpId="0" build="p" autoUpdateAnimBg="0"/>
      <p:bldP spid="1053719" grpId="0" autoUpdateAnimBg="0"/>
      <p:bldP spid="1053720" grpId="0" autoUpdateAnimBg="0"/>
      <p:bldP spid="1053733" grpId="0" build="p" autoUpdateAnimBg="0"/>
      <p:bldP spid="1053734"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Line 12">
            <a:extLst>
              <a:ext uri="{FF2B5EF4-FFF2-40B4-BE49-F238E27FC236}">
                <a16:creationId xmlns:a16="http://schemas.microsoft.com/office/drawing/2014/main" id="{2BF40BDB-E02B-0242-AAE5-C31E9A1B9918}"/>
              </a:ext>
            </a:extLst>
          </p:cNvPr>
          <p:cNvSpPr>
            <a:spLocks noChangeShapeType="1"/>
          </p:cNvSpPr>
          <p:nvPr/>
        </p:nvSpPr>
        <p:spPr bwMode="auto">
          <a:xfrm flipH="1">
            <a:off x="1450975" y="3835400"/>
            <a:ext cx="1050925" cy="1265238"/>
          </a:xfrm>
          <a:prstGeom prst="line">
            <a:avLst/>
          </a:prstGeom>
          <a:noFill/>
          <a:ln w="25400">
            <a:solidFill>
              <a:srgbClr val="6C8F93"/>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55" name="Picture 2">
            <a:extLst>
              <a:ext uri="{FF2B5EF4-FFF2-40B4-BE49-F238E27FC236}">
                <a16:creationId xmlns:a16="http://schemas.microsoft.com/office/drawing/2014/main" id="{3BE2AACF-121B-5E44-9C44-F343CB3B555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388620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6" name="Rectangle 119">
            <a:extLst>
              <a:ext uri="{FF2B5EF4-FFF2-40B4-BE49-F238E27FC236}">
                <a16:creationId xmlns:a16="http://schemas.microsoft.com/office/drawing/2014/main" id="{7FE26547-DC31-4F48-A342-9CEE6E4F5D6F}"/>
              </a:ext>
            </a:extLst>
          </p:cNvPr>
          <p:cNvSpPr>
            <a:spLocks noGrp="1" noChangeArrowheads="1"/>
          </p:cNvSpPr>
          <p:nvPr>
            <p:ph type="title"/>
          </p:nvPr>
        </p:nvSpPr>
        <p:spPr/>
        <p:txBody>
          <a:bodyPr/>
          <a:lstStyle/>
          <a:p>
            <a:pPr eaLnBrk="1" hangingPunct="1"/>
            <a:r>
              <a:rPr lang="en-US" altLang="nb-NO"/>
              <a:t>How MPLS TE Solves the Problem</a:t>
            </a:r>
          </a:p>
        </p:txBody>
      </p:sp>
      <p:sp>
        <p:nvSpPr>
          <p:cNvPr id="151557" name="Rectangle 122">
            <a:extLst>
              <a:ext uri="{FF2B5EF4-FFF2-40B4-BE49-F238E27FC236}">
                <a16:creationId xmlns:a16="http://schemas.microsoft.com/office/drawing/2014/main" id="{5AE41DBC-1CD8-EC49-A4E0-9FEE6529E511}"/>
              </a:ext>
            </a:extLst>
          </p:cNvPr>
          <p:cNvSpPr>
            <a:spLocks noGrp="1" noChangeArrowheads="1"/>
          </p:cNvSpPr>
          <p:nvPr>
            <p:ph type="body" sz="half" idx="4294967295"/>
          </p:nvPr>
        </p:nvSpPr>
        <p:spPr>
          <a:xfrm>
            <a:off x="4572000" y="1371600"/>
            <a:ext cx="3863975" cy="5029200"/>
          </a:xfrm>
        </p:spPr>
        <p:txBody>
          <a:bodyPr/>
          <a:lstStyle/>
          <a:p>
            <a:pPr marL="228600" indent="-228600" eaLnBrk="1" hangingPunct="1"/>
            <a:r>
              <a:rPr lang="en-US" altLang="nb-NO" sz="1800"/>
              <a:t>Router A sees all links</a:t>
            </a:r>
          </a:p>
          <a:p>
            <a:pPr marL="228600" indent="-228600" eaLnBrk="1" hangingPunct="1"/>
            <a:r>
              <a:rPr lang="en-US" altLang="nb-NO" sz="1800"/>
              <a:t>Router A computes paths on properties other than just </a:t>
            </a:r>
            <a:br>
              <a:rPr lang="en-US" altLang="nb-NO" sz="1800"/>
            </a:br>
            <a:r>
              <a:rPr lang="en-US" altLang="nb-NO" sz="1800"/>
              <a:t>shortest cost; creation of 2 tunnels</a:t>
            </a:r>
          </a:p>
          <a:p>
            <a:pPr marL="228600" indent="-228600" eaLnBrk="1" hangingPunct="1"/>
            <a:r>
              <a:rPr lang="en-US" altLang="nb-NO" sz="1800">
                <a:solidFill>
                  <a:schemeClr val="accent2"/>
                </a:solidFill>
              </a:rPr>
              <a:t>No link oversubscribed!</a:t>
            </a:r>
          </a:p>
        </p:txBody>
      </p:sp>
      <p:sp>
        <p:nvSpPr>
          <p:cNvPr id="151558" name="Text Box 5">
            <a:extLst>
              <a:ext uri="{FF2B5EF4-FFF2-40B4-BE49-F238E27FC236}">
                <a16:creationId xmlns:a16="http://schemas.microsoft.com/office/drawing/2014/main" id="{77FACCFF-07CF-DC45-91FB-EA9780ECBDE1}"/>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sp>
        <p:nvSpPr>
          <p:cNvPr id="151559" name="Text Box 6">
            <a:extLst>
              <a:ext uri="{FF2B5EF4-FFF2-40B4-BE49-F238E27FC236}">
                <a16:creationId xmlns:a16="http://schemas.microsoft.com/office/drawing/2014/main" id="{D8398AFA-D6B7-1E46-9609-058A3C7AB278}"/>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grpSp>
        <p:nvGrpSpPr>
          <p:cNvPr id="2" name="Group 7">
            <a:extLst>
              <a:ext uri="{FF2B5EF4-FFF2-40B4-BE49-F238E27FC236}">
                <a16:creationId xmlns:a16="http://schemas.microsoft.com/office/drawing/2014/main" id="{00C3B6CF-11CB-9241-A898-F0F8E23855F3}"/>
              </a:ext>
            </a:extLst>
          </p:cNvPr>
          <p:cNvGrpSpPr>
            <a:grpSpLocks/>
          </p:cNvGrpSpPr>
          <p:nvPr/>
        </p:nvGrpSpPr>
        <p:grpSpPr bwMode="auto">
          <a:xfrm>
            <a:off x="1901825" y="4575178"/>
            <a:ext cx="5238750" cy="742951"/>
            <a:chOff x="1206" y="2878"/>
            <a:chExt cx="3300" cy="468"/>
          </a:xfrm>
        </p:grpSpPr>
        <p:sp>
          <p:nvSpPr>
            <p:cNvPr id="151630" name="Text Box 8">
              <a:extLst>
                <a:ext uri="{FF2B5EF4-FFF2-40B4-BE49-F238E27FC236}">
                  <a16:creationId xmlns:a16="http://schemas.microsoft.com/office/drawing/2014/main" id="{13D7C202-15DC-814F-AA20-CC0901C93675}"/>
                </a:ext>
              </a:extLst>
            </p:cNvPr>
            <p:cNvSpPr txBox="1">
              <a:spLocks noChangeArrowheads="1"/>
            </p:cNvSpPr>
            <p:nvPr/>
          </p:nvSpPr>
          <p:spPr bwMode="auto">
            <a:xfrm rot="20312545" flipH="1">
              <a:off x="1396" y="3125"/>
              <a:ext cx="505"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dirty="0">
                  <a:solidFill>
                    <a:schemeClr val="accent2"/>
                  </a:solidFill>
                </a:rPr>
                <a:t>40 Mb</a:t>
              </a:r>
            </a:p>
          </p:txBody>
        </p:sp>
        <p:sp>
          <p:nvSpPr>
            <p:cNvPr id="151631" name="Line 9">
              <a:extLst>
                <a:ext uri="{FF2B5EF4-FFF2-40B4-BE49-F238E27FC236}">
                  <a16:creationId xmlns:a16="http://schemas.microsoft.com/office/drawing/2014/main" id="{9ED4FC96-1902-654F-ADBF-EF0AA8C7E3AF}"/>
                </a:ext>
              </a:extLst>
            </p:cNvPr>
            <p:cNvSpPr>
              <a:spLocks noChangeShapeType="1"/>
            </p:cNvSpPr>
            <p:nvPr/>
          </p:nvSpPr>
          <p:spPr bwMode="auto">
            <a:xfrm>
              <a:off x="2654" y="2878"/>
              <a:ext cx="864" cy="336"/>
            </a:xfrm>
            <a:prstGeom prst="line">
              <a:avLst/>
            </a:prstGeom>
            <a:noFill/>
            <a:ln w="381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32" name="Line 10">
              <a:extLst>
                <a:ext uri="{FF2B5EF4-FFF2-40B4-BE49-F238E27FC236}">
                  <a16:creationId xmlns:a16="http://schemas.microsoft.com/office/drawing/2014/main" id="{0FC36611-9862-E343-A8DB-054A3B3D40AA}"/>
                </a:ext>
              </a:extLst>
            </p:cNvPr>
            <p:cNvSpPr>
              <a:spLocks noChangeShapeType="1"/>
            </p:cNvSpPr>
            <p:nvPr/>
          </p:nvSpPr>
          <p:spPr bwMode="auto">
            <a:xfrm rot="19873084" flipV="1">
              <a:off x="4203" y="3050"/>
              <a:ext cx="303" cy="76"/>
            </a:xfrm>
            <a:prstGeom prst="line">
              <a:avLst/>
            </a:prstGeom>
            <a:noFill/>
            <a:ln w="381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33" name="Line 11">
              <a:extLst>
                <a:ext uri="{FF2B5EF4-FFF2-40B4-BE49-F238E27FC236}">
                  <a16:creationId xmlns:a16="http://schemas.microsoft.com/office/drawing/2014/main" id="{32419D24-E1A6-A44D-BF54-89F446DBDCC4}"/>
                </a:ext>
              </a:extLst>
            </p:cNvPr>
            <p:cNvSpPr>
              <a:spLocks noChangeShapeType="1"/>
            </p:cNvSpPr>
            <p:nvPr/>
          </p:nvSpPr>
          <p:spPr bwMode="auto">
            <a:xfrm flipV="1">
              <a:off x="1206" y="2940"/>
              <a:ext cx="900" cy="336"/>
            </a:xfrm>
            <a:prstGeom prst="line">
              <a:avLst/>
            </a:prstGeom>
            <a:noFill/>
            <a:ln w="508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grpSp>
        <p:nvGrpSpPr>
          <p:cNvPr id="151561" name="Group 13">
            <a:extLst>
              <a:ext uri="{FF2B5EF4-FFF2-40B4-BE49-F238E27FC236}">
                <a16:creationId xmlns:a16="http://schemas.microsoft.com/office/drawing/2014/main" id="{501D3502-D992-764C-B291-88CFC538E016}"/>
              </a:ext>
            </a:extLst>
          </p:cNvPr>
          <p:cNvGrpSpPr>
            <a:grpSpLocks/>
          </p:cNvGrpSpPr>
          <p:nvPr/>
        </p:nvGrpSpPr>
        <p:grpSpPr bwMode="auto">
          <a:xfrm>
            <a:off x="1219200" y="4291013"/>
            <a:ext cx="5813425" cy="2027237"/>
            <a:chOff x="768" y="2703"/>
            <a:chExt cx="3662" cy="1277"/>
          </a:xfrm>
        </p:grpSpPr>
        <p:sp>
          <p:nvSpPr>
            <p:cNvPr id="151623" name="Text Box 14">
              <a:extLst>
                <a:ext uri="{FF2B5EF4-FFF2-40B4-BE49-F238E27FC236}">
                  <a16:creationId xmlns:a16="http://schemas.microsoft.com/office/drawing/2014/main" id="{79E4A2F1-C7CF-D146-A527-418BB8BC8277}"/>
                </a:ext>
              </a:extLst>
            </p:cNvPr>
            <p:cNvSpPr txBox="1">
              <a:spLocks noChangeArrowheads="1"/>
            </p:cNvSpPr>
            <p:nvPr/>
          </p:nvSpPr>
          <p:spPr bwMode="auto">
            <a:xfrm>
              <a:off x="1388" y="2751"/>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4" name="Text Box 15">
              <a:extLst>
                <a:ext uri="{FF2B5EF4-FFF2-40B4-BE49-F238E27FC236}">
                  <a16:creationId xmlns:a16="http://schemas.microsoft.com/office/drawing/2014/main" id="{B3234479-5218-AC40-BC17-A2B4C85EC8A2}"/>
                </a:ext>
              </a:extLst>
            </p:cNvPr>
            <p:cNvSpPr txBox="1">
              <a:spLocks noChangeArrowheads="1"/>
            </p:cNvSpPr>
            <p:nvPr/>
          </p:nvSpPr>
          <p:spPr bwMode="auto">
            <a:xfrm>
              <a:off x="768" y="3519"/>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5" name="Text Box 16">
              <a:extLst>
                <a:ext uri="{FF2B5EF4-FFF2-40B4-BE49-F238E27FC236}">
                  <a16:creationId xmlns:a16="http://schemas.microsoft.com/office/drawing/2014/main" id="{B179E760-93F6-AF43-AA6B-333E39B627AB}"/>
                </a:ext>
              </a:extLst>
            </p:cNvPr>
            <p:cNvSpPr txBox="1">
              <a:spLocks noChangeArrowheads="1"/>
            </p:cNvSpPr>
            <p:nvPr/>
          </p:nvSpPr>
          <p:spPr bwMode="auto">
            <a:xfrm>
              <a:off x="2784" y="3024"/>
              <a:ext cx="3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6" name="Text Box 17">
              <a:extLst>
                <a:ext uri="{FF2B5EF4-FFF2-40B4-BE49-F238E27FC236}">
                  <a16:creationId xmlns:a16="http://schemas.microsoft.com/office/drawing/2014/main" id="{84687CC0-DE62-E44A-8FF4-9FEF894D29D9}"/>
                </a:ext>
              </a:extLst>
            </p:cNvPr>
            <p:cNvSpPr txBox="1">
              <a:spLocks noChangeArrowheads="1"/>
            </p:cNvSpPr>
            <p:nvPr/>
          </p:nvSpPr>
          <p:spPr bwMode="auto">
            <a:xfrm>
              <a:off x="2184" y="3780"/>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7" name="Text Box 18">
              <a:extLst>
                <a:ext uri="{FF2B5EF4-FFF2-40B4-BE49-F238E27FC236}">
                  <a16:creationId xmlns:a16="http://schemas.microsoft.com/office/drawing/2014/main" id="{4131DC4A-F5E3-C148-9975-6D7FDF57009B}"/>
                </a:ext>
              </a:extLst>
            </p:cNvPr>
            <p:cNvSpPr txBox="1">
              <a:spLocks noChangeArrowheads="1"/>
            </p:cNvSpPr>
            <p:nvPr/>
          </p:nvSpPr>
          <p:spPr bwMode="auto">
            <a:xfrm>
              <a:off x="3540" y="3504"/>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8" name="Text Box 19">
              <a:extLst>
                <a:ext uri="{FF2B5EF4-FFF2-40B4-BE49-F238E27FC236}">
                  <a16:creationId xmlns:a16="http://schemas.microsoft.com/office/drawing/2014/main" id="{1C864D39-D00E-434F-B620-42B1BA11C39E}"/>
                </a:ext>
              </a:extLst>
            </p:cNvPr>
            <p:cNvSpPr txBox="1">
              <a:spLocks noChangeArrowheads="1"/>
            </p:cNvSpPr>
            <p:nvPr/>
          </p:nvSpPr>
          <p:spPr bwMode="auto">
            <a:xfrm>
              <a:off x="4032" y="3396"/>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9" name="Text Box 20">
              <a:extLst>
                <a:ext uri="{FF2B5EF4-FFF2-40B4-BE49-F238E27FC236}">
                  <a16:creationId xmlns:a16="http://schemas.microsoft.com/office/drawing/2014/main" id="{026CD8C8-DC7C-2347-9E2A-A4F17DB04188}"/>
                </a:ext>
              </a:extLst>
            </p:cNvPr>
            <p:cNvSpPr txBox="1">
              <a:spLocks noChangeArrowheads="1"/>
            </p:cNvSpPr>
            <p:nvPr/>
          </p:nvSpPr>
          <p:spPr bwMode="auto">
            <a:xfrm>
              <a:off x="3888" y="2703"/>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grpSp>
      <p:sp>
        <p:nvSpPr>
          <p:cNvPr id="151562" name="Line 21">
            <a:extLst>
              <a:ext uri="{FF2B5EF4-FFF2-40B4-BE49-F238E27FC236}">
                <a16:creationId xmlns:a16="http://schemas.microsoft.com/office/drawing/2014/main" id="{C1BC43DF-F754-7F4B-AF4F-AA9B86EEFAF8}"/>
              </a:ext>
            </a:extLst>
          </p:cNvPr>
          <p:cNvSpPr>
            <a:spLocks noChangeShapeType="1"/>
          </p:cNvSpPr>
          <p:nvPr/>
        </p:nvSpPr>
        <p:spPr bwMode="auto">
          <a:xfrm rot="20441140" flipV="1">
            <a:off x="6343650" y="4648200"/>
            <a:ext cx="762000" cy="228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63" name="Picture 22">
            <a:extLst>
              <a:ext uri="{FF2B5EF4-FFF2-40B4-BE49-F238E27FC236}">
                <a16:creationId xmlns:a16="http://schemas.microsoft.com/office/drawing/2014/main" id="{9426E05E-6943-8244-85D8-246FC1CB9F4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750" y="41751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4" name="Text Box 23">
            <a:extLst>
              <a:ext uri="{FF2B5EF4-FFF2-40B4-BE49-F238E27FC236}">
                <a16:creationId xmlns:a16="http://schemas.microsoft.com/office/drawing/2014/main" id="{0F4A534C-835F-2A4B-8BCC-F4A4B596C122}"/>
              </a:ext>
            </a:extLst>
          </p:cNvPr>
          <p:cNvSpPr txBox="1">
            <a:spLocks noChangeArrowheads="1"/>
          </p:cNvSpPr>
          <p:nvPr/>
        </p:nvSpPr>
        <p:spPr bwMode="auto">
          <a:xfrm>
            <a:off x="7040563" y="3917950"/>
            <a:ext cx="8747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F</a:t>
            </a:r>
          </a:p>
        </p:txBody>
      </p:sp>
      <p:sp>
        <p:nvSpPr>
          <p:cNvPr id="151565" name="Line 24">
            <a:extLst>
              <a:ext uri="{FF2B5EF4-FFF2-40B4-BE49-F238E27FC236}">
                <a16:creationId xmlns:a16="http://schemas.microsoft.com/office/drawing/2014/main" id="{15C0AB9A-C4B2-7147-816B-C77DA67213A7}"/>
              </a:ext>
            </a:extLst>
          </p:cNvPr>
          <p:cNvSpPr>
            <a:spLocks noChangeShapeType="1"/>
          </p:cNvSpPr>
          <p:nvPr/>
        </p:nvSpPr>
        <p:spPr bwMode="auto">
          <a:xfrm>
            <a:off x="3124200" y="5943600"/>
            <a:ext cx="1447800" cy="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6" name="Line 25">
            <a:extLst>
              <a:ext uri="{FF2B5EF4-FFF2-40B4-BE49-F238E27FC236}">
                <a16:creationId xmlns:a16="http://schemas.microsoft.com/office/drawing/2014/main" id="{29837242-14CA-3A40-8CA3-AD322B5AB4C7}"/>
              </a:ext>
            </a:extLst>
          </p:cNvPr>
          <p:cNvSpPr>
            <a:spLocks noChangeShapeType="1"/>
          </p:cNvSpPr>
          <p:nvPr/>
        </p:nvSpPr>
        <p:spPr bwMode="auto">
          <a:xfrm>
            <a:off x="1600200" y="5257800"/>
            <a:ext cx="7620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7" name="Line 26">
            <a:extLst>
              <a:ext uri="{FF2B5EF4-FFF2-40B4-BE49-F238E27FC236}">
                <a16:creationId xmlns:a16="http://schemas.microsoft.com/office/drawing/2014/main" id="{7737B3B5-E254-CE4C-9206-F0356509C4EA}"/>
              </a:ext>
            </a:extLst>
          </p:cNvPr>
          <p:cNvSpPr>
            <a:spLocks noChangeShapeType="1"/>
          </p:cNvSpPr>
          <p:nvPr/>
        </p:nvSpPr>
        <p:spPr bwMode="auto">
          <a:xfrm>
            <a:off x="4114800" y="4419600"/>
            <a:ext cx="16764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8" name="Line 27">
            <a:extLst>
              <a:ext uri="{FF2B5EF4-FFF2-40B4-BE49-F238E27FC236}">
                <a16:creationId xmlns:a16="http://schemas.microsoft.com/office/drawing/2014/main" id="{99C38977-93C6-ED46-89FC-7D56DAA47C92}"/>
              </a:ext>
            </a:extLst>
          </p:cNvPr>
          <p:cNvSpPr>
            <a:spLocks noChangeShapeType="1"/>
          </p:cNvSpPr>
          <p:nvPr/>
        </p:nvSpPr>
        <p:spPr bwMode="auto">
          <a:xfrm flipV="1">
            <a:off x="5257800" y="5257800"/>
            <a:ext cx="6858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9" name="Line 28">
            <a:extLst>
              <a:ext uri="{FF2B5EF4-FFF2-40B4-BE49-F238E27FC236}">
                <a16:creationId xmlns:a16="http://schemas.microsoft.com/office/drawing/2014/main" id="{1F5FC77D-9C0A-2046-A65D-0A019A05AA5A}"/>
              </a:ext>
            </a:extLst>
          </p:cNvPr>
          <p:cNvSpPr>
            <a:spLocks noChangeShapeType="1"/>
          </p:cNvSpPr>
          <p:nvPr/>
        </p:nvSpPr>
        <p:spPr bwMode="auto">
          <a:xfrm>
            <a:off x="6477000" y="5181600"/>
            <a:ext cx="762000" cy="3048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70" name="Picture 29">
            <a:extLst>
              <a:ext uri="{FF2B5EF4-FFF2-40B4-BE49-F238E27FC236}">
                <a16:creationId xmlns:a16="http://schemas.microsoft.com/office/drawing/2014/main" id="{688B6019-8F57-EB46-A4CE-F6787A1650A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2825" y="5638800"/>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1" name="Text Box 30">
            <a:extLst>
              <a:ext uri="{FF2B5EF4-FFF2-40B4-BE49-F238E27FC236}">
                <a16:creationId xmlns:a16="http://schemas.microsoft.com/office/drawing/2014/main" id="{0DCFD24A-9885-D74A-A962-191CE01966F6}"/>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pic>
        <p:nvPicPr>
          <p:cNvPr id="151572" name="Picture 31">
            <a:extLst>
              <a:ext uri="{FF2B5EF4-FFF2-40B4-BE49-F238E27FC236}">
                <a16:creationId xmlns:a16="http://schemas.microsoft.com/office/drawing/2014/main" id="{B3CFF1C0-F661-6441-8C5E-1AA8D8D832A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0863" y="4821238"/>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73" name="Picture 32">
            <a:extLst>
              <a:ext uri="{FF2B5EF4-FFF2-40B4-BE49-F238E27FC236}">
                <a16:creationId xmlns:a16="http://schemas.microsoft.com/office/drawing/2014/main" id="{2955E143-B5D5-0549-8005-78AD74B3E40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7863" y="5638800"/>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4" name="Text Box 33">
            <a:extLst>
              <a:ext uri="{FF2B5EF4-FFF2-40B4-BE49-F238E27FC236}">
                <a16:creationId xmlns:a16="http://schemas.microsoft.com/office/drawing/2014/main" id="{96F0B8B7-8C3F-2D4C-9D71-F2A62B644FD2}"/>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pic>
        <p:nvPicPr>
          <p:cNvPr id="151575" name="Picture 34">
            <a:extLst>
              <a:ext uri="{FF2B5EF4-FFF2-40B4-BE49-F238E27FC236}">
                <a16:creationId xmlns:a16="http://schemas.microsoft.com/office/drawing/2014/main" id="{9AC9E519-5B01-1444-BE51-3A73CD1C0CE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8338" y="5224463"/>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6" name="Text Box 35">
            <a:extLst>
              <a:ext uri="{FF2B5EF4-FFF2-40B4-BE49-F238E27FC236}">
                <a16:creationId xmlns:a16="http://schemas.microsoft.com/office/drawing/2014/main" id="{8BBFD0A1-4FCB-A445-B2C2-B7277E03E7F8}"/>
              </a:ext>
            </a:extLst>
          </p:cNvPr>
          <p:cNvSpPr txBox="1">
            <a:spLocks noChangeArrowheads="1"/>
          </p:cNvSpPr>
          <p:nvPr/>
        </p:nvSpPr>
        <p:spPr bwMode="auto">
          <a:xfrm>
            <a:off x="7018338" y="4946650"/>
            <a:ext cx="9048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G</a:t>
            </a:r>
          </a:p>
        </p:txBody>
      </p:sp>
      <p:sp>
        <p:nvSpPr>
          <p:cNvPr id="151577" name="Line 36">
            <a:extLst>
              <a:ext uri="{FF2B5EF4-FFF2-40B4-BE49-F238E27FC236}">
                <a16:creationId xmlns:a16="http://schemas.microsoft.com/office/drawing/2014/main" id="{CFDAFDB2-266B-4648-8AB0-12EEE1F9D954}"/>
              </a:ext>
            </a:extLst>
          </p:cNvPr>
          <p:cNvSpPr>
            <a:spLocks noChangeShapeType="1"/>
          </p:cNvSpPr>
          <p:nvPr/>
        </p:nvSpPr>
        <p:spPr bwMode="auto">
          <a:xfrm flipV="1">
            <a:off x="1600200" y="4495800"/>
            <a:ext cx="1752600" cy="5842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78" name="Text Box 37">
            <a:extLst>
              <a:ext uri="{FF2B5EF4-FFF2-40B4-BE49-F238E27FC236}">
                <a16:creationId xmlns:a16="http://schemas.microsoft.com/office/drawing/2014/main" id="{905E000F-6E82-8F4D-A4DF-1735B89DE049}"/>
              </a:ext>
            </a:extLst>
          </p:cNvPr>
          <p:cNvSpPr txBox="1">
            <a:spLocks noChangeArrowheads="1"/>
          </p:cNvSpPr>
          <p:nvPr/>
        </p:nvSpPr>
        <p:spPr bwMode="auto">
          <a:xfrm>
            <a:off x="779463" y="45656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A</a:t>
            </a:r>
          </a:p>
        </p:txBody>
      </p:sp>
      <p:sp>
        <p:nvSpPr>
          <p:cNvPr id="151579" name="Text Box 38">
            <a:extLst>
              <a:ext uri="{FF2B5EF4-FFF2-40B4-BE49-F238E27FC236}">
                <a16:creationId xmlns:a16="http://schemas.microsoft.com/office/drawing/2014/main" id="{C1B6BF56-5428-AF41-95CC-DFE19928190C}"/>
              </a:ext>
            </a:extLst>
          </p:cNvPr>
          <p:cNvSpPr txBox="1">
            <a:spLocks noChangeArrowheads="1"/>
          </p:cNvSpPr>
          <p:nvPr/>
        </p:nvSpPr>
        <p:spPr bwMode="auto">
          <a:xfrm>
            <a:off x="3302000" y="39179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B</a:t>
            </a:r>
          </a:p>
        </p:txBody>
      </p:sp>
      <p:pic>
        <p:nvPicPr>
          <p:cNvPr id="151580" name="Picture 39">
            <a:extLst>
              <a:ext uri="{FF2B5EF4-FFF2-40B4-BE49-F238E27FC236}">
                <a16:creationId xmlns:a16="http://schemas.microsoft.com/office/drawing/2014/main" id="{2DF1E469-8FFF-384F-96CB-F8A57D773A8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8228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81" name="Text Box 40">
            <a:extLst>
              <a:ext uri="{FF2B5EF4-FFF2-40B4-BE49-F238E27FC236}">
                <a16:creationId xmlns:a16="http://schemas.microsoft.com/office/drawing/2014/main" id="{099E76D2-A66F-3B4F-BCDF-ABCE6D67F637}"/>
              </a:ext>
            </a:extLst>
          </p:cNvPr>
          <p:cNvSpPr txBox="1">
            <a:spLocks noChangeArrowheads="1"/>
          </p:cNvSpPr>
          <p:nvPr/>
        </p:nvSpPr>
        <p:spPr bwMode="auto">
          <a:xfrm>
            <a:off x="5640388" y="4591050"/>
            <a:ext cx="8858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E</a:t>
            </a:r>
          </a:p>
        </p:txBody>
      </p:sp>
      <p:pic>
        <p:nvPicPr>
          <p:cNvPr id="151582" name="Picture 41">
            <a:extLst>
              <a:ext uri="{FF2B5EF4-FFF2-40B4-BE49-F238E27FC236}">
                <a16:creationId xmlns:a16="http://schemas.microsoft.com/office/drawing/2014/main" id="{9752A9CD-05E6-544F-8111-6C2680D5B8E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173538"/>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2">
            <a:extLst>
              <a:ext uri="{FF2B5EF4-FFF2-40B4-BE49-F238E27FC236}">
                <a16:creationId xmlns:a16="http://schemas.microsoft.com/office/drawing/2014/main" id="{03F745E5-87CB-D54D-9EBC-3EBF4989111F}"/>
              </a:ext>
            </a:extLst>
          </p:cNvPr>
          <p:cNvGrpSpPr>
            <a:grpSpLocks/>
          </p:cNvGrpSpPr>
          <p:nvPr/>
        </p:nvGrpSpPr>
        <p:grpSpPr bwMode="auto">
          <a:xfrm>
            <a:off x="1778000" y="5130800"/>
            <a:ext cx="5334000" cy="693738"/>
            <a:chOff x="1128" y="3228"/>
            <a:chExt cx="3360" cy="437"/>
          </a:xfrm>
        </p:grpSpPr>
        <p:sp>
          <p:nvSpPr>
            <p:cNvPr id="151618" name="Text Box 43">
              <a:extLst>
                <a:ext uri="{FF2B5EF4-FFF2-40B4-BE49-F238E27FC236}">
                  <a16:creationId xmlns:a16="http://schemas.microsoft.com/office/drawing/2014/main" id="{3486639F-5799-604A-B220-ACF68C9B3D35}"/>
                </a:ext>
              </a:extLst>
            </p:cNvPr>
            <p:cNvSpPr txBox="1">
              <a:spLocks noChangeArrowheads="1"/>
            </p:cNvSpPr>
            <p:nvPr/>
          </p:nvSpPr>
          <p:spPr bwMode="auto">
            <a:xfrm rot="21542086" flipH="1">
              <a:off x="2132" y="3446"/>
              <a:ext cx="50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solidFill>
                    <a:schemeClr val="accent2"/>
                  </a:solidFill>
                </a:rPr>
                <a:t>40 Mb</a:t>
              </a:r>
            </a:p>
          </p:txBody>
        </p:sp>
        <p:sp>
          <p:nvSpPr>
            <p:cNvPr id="151619" name="Line 44">
              <a:extLst>
                <a:ext uri="{FF2B5EF4-FFF2-40B4-BE49-F238E27FC236}">
                  <a16:creationId xmlns:a16="http://schemas.microsoft.com/office/drawing/2014/main" id="{3C516B2D-B03A-BD4C-A332-25BCA47B2A18}"/>
                </a:ext>
              </a:extLst>
            </p:cNvPr>
            <p:cNvSpPr>
              <a:spLocks noChangeShapeType="1"/>
            </p:cNvSpPr>
            <p:nvPr/>
          </p:nvSpPr>
          <p:spPr bwMode="auto">
            <a:xfrm>
              <a:off x="2052" y="3660"/>
              <a:ext cx="720" cy="0"/>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0" name="Line 45">
              <a:extLst>
                <a:ext uri="{FF2B5EF4-FFF2-40B4-BE49-F238E27FC236}">
                  <a16:creationId xmlns:a16="http://schemas.microsoft.com/office/drawing/2014/main" id="{B6D26B63-20A5-B947-92E3-02AA53A9B541}"/>
                </a:ext>
              </a:extLst>
            </p:cNvPr>
            <p:cNvSpPr>
              <a:spLocks noChangeShapeType="1"/>
            </p:cNvSpPr>
            <p:nvPr/>
          </p:nvSpPr>
          <p:spPr bwMode="auto">
            <a:xfrm rot="222812" flipV="1">
              <a:off x="3312" y="3294"/>
              <a:ext cx="300" cy="228"/>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1" name="Line 46">
              <a:extLst>
                <a:ext uri="{FF2B5EF4-FFF2-40B4-BE49-F238E27FC236}">
                  <a16:creationId xmlns:a16="http://schemas.microsoft.com/office/drawing/2014/main" id="{79476AB4-0463-4944-8AE8-3EB17C31BEDA}"/>
                </a:ext>
              </a:extLst>
            </p:cNvPr>
            <p:cNvSpPr>
              <a:spLocks noChangeShapeType="1"/>
            </p:cNvSpPr>
            <p:nvPr/>
          </p:nvSpPr>
          <p:spPr bwMode="auto">
            <a:xfrm>
              <a:off x="4200" y="3228"/>
              <a:ext cx="288" cy="96"/>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2" name="Line 47">
              <a:extLst>
                <a:ext uri="{FF2B5EF4-FFF2-40B4-BE49-F238E27FC236}">
                  <a16:creationId xmlns:a16="http://schemas.microsoft.com/office/drawing/2014/main" id="{579AAAEE-8BD2-C845-AED2-23C4DB309231}"/>
                </a:ext>
              </a:extLst>
            </p:cNvPr>
            <p:cNvSpPr>
              <a:spLocks noChangeShapeType="1"/>
            </p:cNvSpPr>
            <p:nvPr/>
          </p:nvSpPr>
          <p:spPr bwMode="auto">
            <a:xfrm>
              <a:off x="1128" y="3324"/>
              <a:ext cx="324" cy="252"/>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graphicFrame>
        <p:nvGraphicFramePr>
          <p:cNvPr id="1055873" name="Group 129">
            <a:extLst>
              <a:ext uri="{FF2B5EF4-FFF2-40B4-BE49-F238E27FC236}">
                <a16:creationId xmlns:a16="http://schemas.microsoft.com/office/drawing/2014/main" id="{9CC58A06-561B-0D49-8FB3-CF826DA3CC48}"/>
              </a:ext>
            </a:extLst>
          </p:cNvPr>
          <p:cNvGraphicFramePr>
            <a:graphicFrameLocks noGrp="1"/>
          </p:cNvGraphicFramePr>
          <p:nvPr>
            <p:extLst>
              <p:ext uri="{D42A27DB-BD31-4B8C-83A1-F6EECF244321}">
                <p14:modId xmlns:p14="http://schemas.microsoft.com/office/powerpoint/2010/main" val="306711445"/>
              </p:ext>
            </p:extLst>
          </p:nvPr>
        </p:nvGraphicFramePr>
        <p:xfrm>
          <a:off x="866775" y="1778000"/>
          <a:ext cx="2768600" cy="1930397"/>
        </p:xfrm>
        <a:graphic>
          <a:graphicData uri="http://schemas.openxmlformats.org/drawingml/2006/table">
            <a:tbl>
              <a:tblPr/>
              <a:tblGrid>
                <a:gridCol w="896938">
                  <a:extLst>
                    <a:ext uri="{9D8B030D-6E8A-4147-A177-3AD203B41FA5}">
                      <a16:colId xmlns:a16="http://schemas.microsoft.com/office/drawing/2014/main" val="20000"/>
                    </a:ext>
                  </a:extLst>
                </a:gridCol>
                <a:gridCol w="935037">
                  <a:extLst>
                    <a:ext uri="{9D8B030D-6E8A-4147-A177-3AD203B41FA5}">
                      <a16:colId xmlns:a16="http://schemas.microsoft.com/office/drawing/2014/main" val="20001"/>
                    </a:ext>
                  </a:extLst>
                </a:gridCol>
                <a:gridCol w="936625">
                  <a:extLst>
                    <a:ext uri="{9D8B030D-6E8A-4147-A177-3AD203B41FA5}">
                      <a16:colId xmlns:a16="http://schemas.microsoft.com/office/drawing/2014/main" val="20002"/>
                    </a:ext>
                  </a:extLst>
                </a:gridCol>
              </a:tblGrid>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Node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Next-Hop</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Cost</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extLst>
                  <a:ext uri="{0D108BD9-81ED-4DB2-BD59-A6C34878D82A}">
                    <a16:rowId xmlns:a16="http://schemas.microsoft.com/office/drawing/2014/main" val="10000"/>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1"/>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2"/>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D</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3"/>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4"/>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G</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Tunnel 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extLst>
                  <a:ext uri="{0D108BD9-81ED-4DB2-BD59-A6C34878D82A}">
                    <a16:rowId xmlns:a16="http://schemas.microsoft.com/office/drawing/2014/main" val="10005"/>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rgbClr val="FFFFFF"/>
                          </a:solidFill>
                          <a:effectLst/>
                          <a:latin typeface="Arial" charset="0"/>
                        </a:rPr>
                        <a:t>F</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rgbClr val="FFFFFF"/>
                          </a:solidFill>
                          <a:effectLst/>
                          <a:latin typeface="Arial" charset="0"/>
                        </a:rPr>
                        <a:t>Tunnel 1</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rgbClr val="FFFFFF"/>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extLst>
                  <a:ext uri="{0D108BD9-81ED-4DB2-BD59-A6C34878D82A}">
                    <a16:rowId xmlns:a16="http://schemas.microsoft.com/office/drawing/2014/main" val="10006"/>
                  </a:ext>
                </a:extLst>
              </a:tr>
            </a:tbl>
          </a:graphicData>
        </a:graphic>
      </p:graphicFrame>
      <p:sp>
        <p:nvSpPr>
          <p:cNvPr id="3" name="TextBox 2">
            <a:extLst>
              <a:ext uri="{FF2B5EF4-FFF2-40B4-BE49-F238E27FC236}">
                <a16:creationId xmlns:a16="http://schemas.microsoft.com/office/drawing/2014/main" id="{EDE230C8-7495-7CED-26F7-83331071C02E}"/>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07832093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33">
            <a:extLst>
              <a:ext uri="{FF2B5EF4-FFF2-40B4-BE49-F238E27FC236}">
                <a16:creationId xmlns:a16="http://schemas.microsoft.com/office/drawing/2014/main" id="{B40E8B2E-3255-7549-8233-872F6E8AFEAB}"/>
              </a:ext>
            </a:extLst>
          </p:cNvPr>
          <p:cNvSpPr>
            <a:spLocks noGrp="1" noChangeArrowheads="1"/>
          </p:cNvSpPr>
          <p:nvPr>
            <p:ph type="title"/>
          </p:nvPr>
        </p:nvSpPr>
        <p:spPr/>
        <p:txBody>
          <a:bodyPr/>
          <a:lstStyle/>
          <a:p>
            <a:pPr eaLnBrk="1" hangingPunct="1"/>
            <a:br>
              <a:rPr lang="en-US" altLang="nb-NO"/>
            </a:br>
            <a:r>
              <a:rPr lang="en-US" altLang="nb-NO"/>
              <a:t>How MPLS TE Works</a:t>
            </a:r>
          </a:p>
        </p:txBody>
      </p:sp>
      <p:sp>
        <p:nvSpPr>
          <p:cNvPr id="153603" name="Rectangle 35">
            <a:extLst>
              <a:ext uri="{FF2B5EF4-FFF2-40B4-BE49-F238E27FC236}">
                <a16:creationId xmlns:a16="http://schemas.microsoft.com/office/drawing/2014/main" id="{A0BAACF5-76B9-4F47-A6B4-18B1CC334C42}"/>
              </a:ext>
            </a:extLst>
          </p:cNvPr>
          <p:cNvSpPr>
            <a:spLocks noGrp="1" noChangeArrowheads="1"/>
          </p:cNvSpPr>
          <p:nvPr>
            <p:ph type="body" sz="half" idx="2"/>
          </p:nvPr>
        </p:nvSpPr>
        <p:spPr/>
        <p:txBody>
          <a:bodyPr/>
          <a:lstStyle/>
          <a:p>
            <a:pPr eaLnBrk="1" hangingPunct="1">
              <a:lnSpc>
                <a:spcPct val="85000"/>
              </a:lnSpc>
            </a:pPr>
            <a:r>
              <a:rPr lang="en-US" altLang="nb-NO" sz="2000" dirty="0"/>
              <a:t>Link information Distribution*</a:t>
            </a:r>
          </a:p>
          <a:p>
            <a:pPr marL="457200" lvl="1" indent="117475" eaLnBrk="1" hangingPunct="1">
              <a:lnSpc>
                <a:spcPct val="85000"/>
              </a:lnSpc>
            </a:pPr>
            <a:r>
              <a:rPr lang="en-US" altLang="nb-NO" sz="1800" dirty="0">
                <a:ea typeface="ＭＳ Ｐゴシック" panose="020B0600070205080204" pitchFamily="34" charset="-128"/>
              </a:rPr>
              <a:t>ISIS-TE</a:t>
            </a:r>
          </a:p>
          <a:p>
            <a:pPr marL="457200" lvl="1" indent="117475" eaLnBrk="1" hangingPunct="1">
              <a:lnSpc>
                <a:spcPct val="85000"/>
              </a:lnSpc>
            </a:pPr>
            <a:r>
              <a:rPr lang="en-US" altLang="nb-NO" sz="1800" dirty="0">
                <a:ea typeface="ＭＳ Ｐゴシック" panose="020B0600070205080204" pitchFamily="34" charset="-128"/>
              </a:rPr>
              <a:t>OSPF-TE</a:t>
            </a:r>
          </a:p>
          <a:p>
            <a:pPr eaLnBrk="1" hangingPunct="1">
              <a:lnSpc>
                <a:spcPct val="85000"/>
              </a:lnSpc>
            </a:pPr>
            <a:r>
              <a:rPr lang="en-US" altLang="nb-NO" sz="2000" b="1" dirty="0"/>
              <a:t>Path Calculation (CSPF)*</a:t>
            </a:r>
          </a:p>
          <a:p>
            <a:pPr eaLnBrk="1" hangingPunct="1">
              <a:lnSpc>
                <a:spcPct val="85000"/>
              </a:lnSpc>
            </a:pPr>
            <a:r>
              <a:rPr lang="en-US" altLang="nb-NO" sz="2000" b="1" dirty="0"/>
              <a:t>Path Setup</a:t>
            </a:r>
          </a:p>
          <a:p>
            <a:pPr eaLnBrk="1" hangingPunct="1">
              <a:lnSpc>
                <a:spcPct val="85000"/>
              </a:lnSpc>
            </a:pPr>
            <a:r>
              <a:rPr lang="en-US" altLang="nb-NO" sz="2000" dirty="0"/>
              <a:t>Forwarding Traffic </a:t>
            </a:r>
            <a:br>
              <a:rPr lang="en-US" altLang="nb-NO" sz="2000" dirty="0"/>
            </a:br>
            <a:r>
              <a:rPr lang="en-US" altLang="nb-NO" sz="2000" dirty="0"/>
              <a:t>down Tunnel</a:t>
            </a:r>
          </a:p>
          <a:p>
            <a:pPr marL="457200" lvl="1" indent="117475" eaLnBrk="1" hangingPunct="1">
              <a:lnSpc>
                <a:spcPct val="85000"/>
              </a:lnSpc>
            </a:pPr>
            <a:r>
              <a:rPr lang="en-US" altLang="nb-NO" sz="1800" dirty="0">
                <a:ea typeface="ＭＳ Ｐゴシック" panose="020B0600070205080204" pitchFamily="34" charset="-128"/>
              </a:rPr>
              <a:t>Auto-route</a:t>
            </a:r>
          </a:p>
          <a:p>
            <a:pPr marL="457200" lvl="1" indent="117475" eaLnBrk="1" hangingPunct="1">
              <a:lnSpc>
                <a:spcPct val="85000"/>
              </a:lnSpc>
            </a:pPr>
            <a:r>
              <a:rPr lang="en-US" altLang="nb-NO" sz="1800" dirty="0">
                <a:ea typeface="ＭＳ Ｐゴシック" panose="020B0600070205080204" pitchFamily="34" charset="-128"/>
              </a:rPr>
              <a:t>Static</a:t>
            </a:r>
          </a:p>
          <a:p>
            <a:pPr marL="457200" lvl="1" indent="117475" eaLnBrk="1" hangingPunct="1">
              <a:lnSpc>
                <a:spcPct val="85000"/>
              </a:lnSpc>
            </a:pPr>
            <a:r>
              <a:rPr lang="en-US" altLang="nb-NO" sz="1800" dirty="0">
                <a:ea typeface="ＭＳ Ｐゴシック" panose="020B0600070205080204" pitchFamily="34" charset="-128"/>
              </a:rPr>
              <a:t>PBR</a:t>
            </a:r>
          </a:p>
          <a:p>
            <a:pPr marL="457200" lvl="1" indent="117475" eaLnBrk="1" hangingPunct="1">
              <a:lnSpc>
                <a:spcPct val="85000"/>
              </a:lnSpc>
            </a:pPr>
            <a:r>
              <a:rPr lang="en-US" altLang="nb-NO" sz="1800" dirty="0">
                <a:ea typeface="ＭＳ Ｐゴシック" panose="020B0600070205080204" pitchFamily="34" charset="-128"/>
              </a:rPr>
              <a:t>CBTS / PBTS</a:t>
            </a:r>
          </a:p>
          <a:p>
            <a:pPr marL="457200" lvl="1" indent="117475" eaLnBrk="1" hangingPunct="1">
              <a:lnSpc>
                <a:spcPct val="85000"/>
              </a:lnSpc>
            </a:pPr>
            <a:r>
              <a:rPr lang="en-US" altLang="nb-NO" sz="1800" dirty="0">
                <a:ea typeface="ＭＳ Ｐゴシック" panose="020B0600070205080204" pitchFamily="34" charset="-128"/>
              </a:rPr>
              <a:t>Forwarding Adjacency</a:t>
            </a:r>
          </a:p>
          <a:p>
            <a:pPr marL="457200" lvl="1" indent="117475" eaLnBrk="1" hangingPunct="1">
              <a:lnSpc>
                <a:spcPct val="85000"/>
              </a:lnSpc>
            </a:pPr>
            <a:r>
              <a:rPr lang="en-US" altLang="nb-NO" sz="1800" dirty="0">
                <a:ea typeface="ＭＳ Ｐゴシック" panose="020B0600070205080204" pitchFamily="34" charset="-128"/>
              </a:rPr>
              <a:t>Tunnel select</a:t>
            </a:r>
          </a:p>
        </p:txBody>
      </p:sp>
      <p:sp>
        <p:nvSpPr>
          <p:cNvPr id="153604" name="Rectangle 29">
            <a:extLst>
              <a:ext uri="{FF2B5EF4-FFF2-40B4-BE49-F238E27FC236}">
                <a16:creationId xmlns:a16="http://schemas.microsoft.com/office/drawing/2014/main" id="{EC873F32-059E-5B4E-951E-6B8686FE554F}"/>
              </a:ext>
            </a:extLst>
          </p:cNvPr>
          <p:cNvSpPr>
            <a:spLocks noChangeArrowheads="1"/>
          </p:cNvSpPr>
          <p:nvPr/>
        </p:nvSpPr>
        <p:spPr bwMode="auto">
          <a:xfrm>
            <a:off x="7605713" y="6350000"/>
            <a:ext cx="10017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 Optional</a:t>
            </a:r>
          </a:p>
        </p:txBody>
      </p:sp>
      <p:grpSp>
        <p:nvGrpSpPr>
          <p:cNvPr id="153605" name="Group 36">
            <a:extLst>
              <a:ext uri="{FF2B5EF4-FFF2-40B4-BE49-F238E27FC236}">
                <a16:creationId xmlns:a16="http://schemas.microsoft.com/office/drawing/2014/main" id="{4B635F1D-6C32-1546-95C3-DDF287ED64F4}"/>
              </a:ext>
            </a:extLst>
          </p:cNvPr>
          <p:cNvGrpSpPr>
            <a:grpSpLocks/>
          </p:cNvGrpSpPr>
          <p:nvPr/>
        </p:nvGrpSpPr>
        <p:grpSpPr bwMode="auto">
          <a:xfrm>
            <a:off x="576263" y="1771650"/>
            <a:ext cx="4071937" cy="3959225"/>
            <a:chOff x="363" y="1116"/>
            <a:chExt cx="2565" cy="2494"/>
          </a:xfrm>
        </p:grpSpPr>
        <p:pic>
          <p:nvPicPr>
            <p:cNvPr id="153606" name="Picture 4" descr="cloud">
              <a:extLst>
                <a:ext uri="{FF2B5EF4-FFF2-40B4-BE49-F238E27FC236}">
                  <a16:creationId xmlns:a16="http://schemas.microsoft.com/office/drawing/2014/main" id="{345CD8C3-745C-D84C-934F-09B2F20FBCC5}"/>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581" y="1232"/>
              <a:ext cx="2130"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2709" name="Line 5">
              <a:extLst>
                <a:ext uri="{FF2B5EF4-FFF2-40B4-BE49-F238E27FC236}">
                  <a16:creationId xmlns:a16="http://schemas.microsoft.com/office/drawing/2014/main" id="{FAA50B3E-A2F9-0442-AFF8-ABC388AD30F1}"/>
                </a:ext>
              </a:extLst>
            </p:cNvPr>
            <p:cNvSpPr>
              <a:spLocks noChangeAspect="1" noChangeShapeType="1"/>
            </p:cNvSpPr>
            <p:nvPr/>
          </p:nvSpPr>
          <p:spPr bwMode="auto">
            <a:xfrm>
              <a:off x="1181" y="2210"/>
              <a:ext cx="171" cy="30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0" name="Line 6">
              <a:extLst>
                <a:ext uri="{FF2B5EF4-FFF2-40B4-BE49-F238E27FC236}">
                  <a16:creationId xmlns:a16="http://schemas.microsoft.com/office/drawing/2014/main" id="{C3FDAE28-FB3D-8042-9146-493F5B9C4296}"/>
                </a:ext>
              </a:extLst>
            </p:cNvPr>
            <p:cNvSpPr>
              <a:spLocks noChangeAspect="1" noChangeShapeType="1"/>
            </p:cNvSpPr>
            <p:nvPr/>
          </p:nvSpPr>
          <p:spPr bwMode="auto">
            <a:xfrm flipV="1">
              <a:off x="819" y="2210"/>
              <a:ext cx="247" cy="24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1" name="Line 7">
              <a:extLst>
                <a:ext uri="{FF2B5EF4-FFF2-40B4-BE49-F238E27FC236}">
                  <a16:creationId xmlns:a16="http://schemas.microsoft.com/office/drawing/2014/main" id="{9CB68322-1DE5-A04A-AB11-D654415FD81A}"/>
                </a:ext>
              </a:extLst>
            </p:cNvPr>
            <p:cNvSpPr>
              <a:spLocks noChangeAspect="1" noChangeShapeType="1"/>
            </p:cNvSpPr>
            <p:nvPr/>
          </p:nvSpPr>
          <p:spPr bwMode="auto">
            <a:xfrm flipV="1">
              <a:off x="1199" y="1909"/>
              <a:ext cx="342" cy="21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2" name="Line 8">
              <a:extLst>
                <a:ext uri="{FF2B5EF4-FFF2-40B4-BE49-F238E27FC236}">
                  <a16:creationId xmlns:a16="http://schemas.microsoft.com/office/drawing/2014/main" id="{DD4D3878-4724-234E-8F57-E998C8B20906}"/>
                </a:ext>
              </a:extLst>
            </p:cNvPr>
            <p:cNvSpPr>
              <a:spLocks noChangeAspect="1" noChangeShapeType="1"/>
            </p:cNvSpPr>
            <p:nvPr/>
          </p:nvSpPr>
          <p:spPr bwMode="auto">
            <a:xfrm flipH="1">
              <a:off x="1884" y="2074"/>
              <a:ext cx="137" cy="439"/>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3" name="Line 9">
              <a:extLst>
                <a:ext uri="{FF2B5EF4-FFF2-40B4-BE49-F238E27FC236}">
                  <a16:creationId xmlns:a16="http://schemas.microsoft.com/office/drawing/2014/main" id="{94260D7E-9F88-0B47-81FF-B8A95D7F578A}"/>
                </a:ext>
              </a:extLst>
            </p:cNvPr>
            <p:cNvSpPr>
              <a:spLocks noChangeAspect="1" noChangeShapeType="1"/>
            </p:cNvSpPr>
            <p:nvPr/>
          </p:nvSpPr>
          <p:spPr bwMode="auto">
            <a:xfrm>
              <a:off x="1676" y="1879"/>
              <a:ext cx="266" cy="12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4" name="Line 10">
              <a:extLst>
                <a:ext uri="{FF2B5EF4-FFF2-40B4-BE49-F238E27FC236}">
                  <a16:creationId xmlns:a16="http://schemas.microsoft.com/office/drawing/2014/main" id="{172C95B8-4700-314D-BE59-FCCD43939C0A}"/>
                </a:ext>
              </a:extLst>
            </p:cNvPr>
            <p:cNvSpPr>
              <a:spLocks noChangeAspect="1" noChangeShapeType="1"/>
            </p:cNvSpPr>
            <p:nvPr/>
          </p:nvSpPr>
          <p:spPr bwMode="auto">
            <a:xfrm>
              <a:off x="2004" y="2040"/>
              <a:ext cx="395" cy="157"/>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5" name="Line 11">
              <a:extLst>
                <a:ext uri="{FF2B5EF4-FFF2-40B4-BE49-F238E27FC236}">
                  <a16:creationId xmlns:a16="http://schemas.microsoft.com/office/drawing/2014/main" id="{374E6B71-5C73-FD44-8749-33605B4F4B36}"/>
                </a:ext>
              </a:extLst>
            </p:cNvPr>
            <p:cNvSpPr>
              <a:spLocks noChangeAspect="1" noChangeShapeType="1"/>
            </p:cNvSpPr>
            <p:nvPr/>
          </p:nvSpPr>
          <p:spPr bwMode="auto">
            <a:xfrm>
              <a:off x="1466" y="2603"/>
              <a:ext cx="381"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6" name="Line 12">
              <a:extLst>
                <a:ext uri="{FF2B5EF4-FFF2-40B4-BE49-F238E27FC236}">
                  <a16:creationId xmlns:a16="http://schemas.microsoft.com/office/drawing/2014/main" id="{A5A46BB7-4D99-C040-8887-C12646B54893}"/>
                </a:ext>
              </a:extLst>
            </p:cNvPr>
            <p:cNvSpPr>
              <a:spLocks noChangeAspect="1" noChangeShapeType="1"/>
            </p:cNvSpPr>
            <p:nvPr/>
          </p:nvSpPr>
          <p:spPr bwMode="auto">
            <a:xfrm>
              <a:off x="934" y="1848"/>
              <a:ext cx="155" cy="24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3615" name="Rectangle 13">
              <a:extLst>
                <a:ext uri="{FF2B5EF4-FFF2-40B4-BE49-F238E27FC236}">
                  <a16:creationId xmlns:a16="http://schemas.microsoft.com/office/drawing/2014/main" id="{D4621D2D-40FC-8B4C-8E0F-7F39B2B44D48}"/>
                </a:ext>
              </a:extLst>
            </p:cNvPr>
            <p:cNvSpPr>
              <a:spLocks noChangeAspect="1" noChangeArrowheads="1"/>
            </p:cNvSpPr>
            <p:nvPr/>
          </p:nvSpPr>
          <p:spPr bwMode="auto">
            <a:xfrm>
              <a:off x="1259" y="1445"/>
              <a:ext cx="6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3616" name="Picture 14">
              <a:extLst>
                <a:ext uri="{FF2B5EF4-FFF2-40B4-BE49-F238E27FC236}">
                  <a16:creationId xmlns:a16="http://schemas.microsoft.com/office/drawing/2014/main" id="{4F016FDA-6BEF-3E4A-93DE-0AD6BE656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 y="2360"/>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7" name="Picture 15">
              <a:extLst>
                <a:ext uri="{FF2B5EF4-FFF2-40B4-BE49-F238E27FC236}">
                  <a16:creationId xmlns:a16="http://schemas.microsoft.com/office/drawing/2014/main" id="{8C5D05FE-1BDE-9941-B466-1A9A0EC303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 y="169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8" name="Picture 16">
              <a:extLst>
                <a:ext uri="{FF2B5EF4-FFF2-40B4-BE49-F238E27FC236}">
                  <a16:creationId xmlns:a16="http://schemas.microsoft.com/office/drawing/2014/main" id="{889B950D-AE11-044B-AF6C-DF2B7863E5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0" y="206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9" name="Picture 17">
              <a:extLst>
                <a:ext uri="{FF2B5EF4-FFF2-40B4-BE49-F238E27FC236}">
                  <a16:creationId xmlns:a16="http://schemas.microsoft.com/office/drawing/2014/main" id="{A17BE263-B21D-2F4E-BB0E-F7793AE2F1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0" y="251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0" name="Picture 18">
              <a:extLst>
                <a:ext uri="{FF2B5EF4-FFF2-40B4-BE49-F238E27FC236}">
                  <a16:creationId xmlns:a16="http://schemas.microsoft.com/office/drawing/2014/main" id="{F095E94D-19A6-8C46-B161-BADF0716E7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3" y="251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1" name="Picture 19">
              <a:extLst>
                <a:ext uri="{FF2B5EF4-FFF2-40B4-BE49-F238E27FC236}">
                  <a16:creationId xmlns:a16="http://schemas.microsoft.com/office/drawing/2014/main" id="{C41B5894-799C-A740-B79D-79A99FFD66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1" y="1817"/>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2" name="Picture 20">
              <a:extLst>
                <a:ext uri="{FF2B5EF4-FFF2-40B4-BE49-F238E27FC236}">
                  <a16:creationId xmlns:a16="http://schemas.microsoft.com/office/drawing/2014/main" id="{1F6D616A-6DD7-B44A-9287-E932B8F7D8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4" y="195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3" name="Picture 21">
              <a:extLst>
                <a:ext uri="{FF2B5EF4-FFF2-40B4-BE49-F238E27FC236}">
                  <a16:creationId xmlns:a16="http://schemas.microsoft.com/office/drawing/2014/main" id="{290A1A59-BD72-9E4A-B1A7-7B54506BDD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1" y="212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4" name="Text Box 22">
              <a:extLst>
                <a:ext uri="{FF2B5EF4-FFF2-40B4-BE49-F238E27FC236}">
                  <a16:creationId xmlns:a16="http://schemas.microsoft.com/office/drawing/2014/main" id="{A881C62A-699E-5244-95D8-F778729B2BFD}"/>
                </a:ext>
              </a:extLst>
            </p:cNvPr>
            <p:cNvSpPr txBox="1">
              <a:spLocks noChangeArrowheads="1"/>
            </p:cNvSpPr>
            <p:nvPr/>
          </p:nvSpPr>
          <p:spPr bwMode="auto">
            <a:xfrm>
              <a:off x="363" y="1116"/>
              <a:ext cx="9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Head end</a:t>
              </a:r>
            </a:p>
          </p:txBody>
        </p:sp>
        <p:sp>
          <p:nvSpPr>
            <p:cNvPr id="153625" name="Line 23">
              <a:extLst>
                <a:ext uri="{FF2B5EF4-FFF2-40B4-BE49-F238E27FC236}">
                  <a16:creationId xmlns:a16="http://schemas.microsoft.com/office/drawing/2014/main" id="{A53BD77C-7988-BF46-9252-6DC438CD6E20}"/>
                </a:ext>
              </a:extLst>
            </p:cNvPr>
            <p:cNvSpPr>
              <a:spLocks noChangeShapeType="1"/>
            </p:cNvSpPr>
            <p:nvPr/>
          </p:nvSpPr>
          <p:spPr bwMode="auto">
            <a:xfrm>
              <a:off x="823" y="1289"/>
              <a:ext cx="0" cy="387"/>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3626" name="Text Box 24">
              <a:extLst>
                <a:ext uri="{FF2B5EF4-FFF2-40B4-BE49-F238E27FC236}">
                  <a16:creationId xmlns:a16="http://schemas.microsoft.com/office/drawing/2014/main" id="{D6920FB5-2309-A14E-B669-E4B54CE2F3E7}"/>
                </a:ext>
              </a:extLst>
            </p:cNvPr>
            <p:cNvSpPr txBox="1">
              <a:spLocks noChangeArrowheads="1"/>
            </p:cNvSpPr>
            <p:nvPr/>
          </p:nvSpPr>
          <p:spPr bwMode="auto">
            <a:xfrm>
              <a:off x="823" y="3172"/>
              <a:ext cx="69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Mid-point</a:t>
              </a:r>
            </a:p>
          </p:txBody>
        </p:sp>
        <p:sp>
          <p:nvSpPr>
            <p:cNvPr id="153627" name="Line 25">
              <a:extLst>
                <a:ext uri="{FF2B5EF4-FFF2-40B4-BE49-F238E27FC236}">
                  <a16:creationId xmlns:a16="http://schemas.microsoft.com/office/drawing/2014/main" id="{2519986C-2E5A-EA43-8FB7-1466BDB2821E}"/>
                </a:ext>
              </a:extLst>
            </p:cNvPr>
            <p:cNvSpPr>
              <a:spLocks noChangeShapeType="1"/>
            </p:cNvSpPr>
            <p:nvPr/>
          </p:nvSpPr>
          <p:spPr bwMode="auto">
            <a:xfrm flipH="1" flipV="1">
              <a:off x="1133" y="2266"/>
              <a:ext cx="0" cy="886"/>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3628" name="Text Box 26">
              <a:extLst>
                <a:ext uri="{FF2B5EF4-FFF2-40B4-BE49-F238E27FC236}">
                  <a16:creationId xmlns:a16="http://schemas.microsoft.com/office/drawing/2014/main" id="{FD186503-4A95-3343-8A1B-532CBBDA81D8}"/>
                </a:ext>
              </a:extLst>
            </p:cNvPr>
            <p:cNvSpPr txBox="1">
              <a:spLocks noChangeArrowheads="1"/>
            </p:cNvSpPr>
            <p:nvPr/>
          </p:nvSpPr>
          <p:spPr bwMode="auto">
            <a:xfrm>
              <a:off x="2008" y="3176"/>
              <a:ext cx="9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Tail end</a:t>
              </a:r>
            </a:p>
          </p:txBody>
        </p:sp>
        <p:sp>
          <p:nvSpPr>
            <p:cNvPr id="153629" name="Line 27">
              <a:extLst>
                <a:ext uri="{FF2B5EF4-FFF2-40B4-BE49-F238E27FC236}">
                  <a16:creationId xmlns:a16="http://schemas.microsoft.com/office/drawing/2014/main" id="{771F19D6-03B3-604A-B018-E2FB990B7AF7}"/>
                </a:ext>
              </a:extLst>
            </p:cNvPr>
            <p:cNvSpPr>
              <a:spLocks noChangeShapeType="1"/>
            </p:cNvSpPr>
            <p:nvPr/>
          </p:nvSpPr>
          <p:spPr bwMode="auto">
            <a:xfrm flipH="1" flipV="1">
              <a:off x="2468" y="2354"/>
              <a:ext cx="0" cy="798"/>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352732" name="Freeform 28">
              <a:extLst>
                <a:ext uri="{FF2B5EF4-FFF2-40B4-BE49-F238E27FC236}">
                  <a16:creationId xmlns:a16="http://schemas.microsoft.com/office/drawing/2014/main" id="{153B43DF-11B4-5B43-BBFE-E98F7B15F10C}"/>
                </a:ext>
              </a:extLst>
            </p:cNvPr>
            <p:cNvSpPr>
              <a:spLocks/>
            </p:cNvSpPr>
            <p:nvPr/>
          </p:nvSpPr>
          <p:spPr bwMode="auto">
            <a:xfrm>
              <a:off x="992" y="1845"/>
              <a:ext cx="1329" cy="687"/>
            </a:xfrm>
            <a:custGeom>
              <a:avLst/>
              <a:gdLst>
                <a:gd name="T0" fmla="*/ 0 w 1329"/>
                <a:gd name="T1" fmla="*/ 0 h 687"/>
                <a:gd name="T2" fmla="*/ 443 w 1329"/>
                <a:gd name="T3" fmla="*/ 687 h 687"/>
                <a:gd name="T4" fmla="*/ 820 w 1329"/>
                <a:gd name="T5" fmla="*/ 676 h 687"/>
                <a:gd name="T6" fmla="*/ 964 w 1329"/>
                <a:gd name="T7" fmla="*/ 239 h 687"/>
                <a:gd name="T8" fmla="*/ 1329 w 1329"/>
                <a:gd name="T9" fmla="*/ 394 h 687"/>
                <a:gd name="T10" fmla="*/ 0 60000 65536"/>
                <a:gd name="T11" fmla="*/ 0 60000 65536"/>
                <a:gd name="T12" fmla="*/ 0 60000 65536"/>
                <a:gd name="T13" fmla="*/ 0 60000 65536"/>
                <a:gd name="T14" fmla="*/ 0 60000 65536"/>
                <a:gd name="T15" fmla="*/ 0 w 1329"/>
                <a:gd name="T16" fmla="*/ 0 h 687"/>
                <a:gd name="T17" fmla="*/ 1329 w 1329"/>
                <a:gd name="T18" fmla="*/ 687 h 687"/>
              </a:gdLst>
              <a:ahLst/>
              <a:cxnLst>
                <a:cxn ang="T10">
                  <a:pos x="T0" y="T1"/>
                </a:cxn>
                <a:cxn ang="T11">
                  <a:pos x="T2" y="T3"/>
                </a:cxn>
                <a:cxn ang="T12">
                  <a:pos x="T4" y="T5"/>
                </a:cxn>
                <a:cxn ang="T13">
                  <a:pos x="T6" y="T7"/>
                </a:cxn>
                <a:cxn ang="T14">
                  <a:pos x="T8" y="T9"/>
                </a:cxn>
              </a:cxnLst>
              <a:rect l="T15" t="T16" r="T17" b="T18"/>
              <a:pathLst>
                <a:path w="1329" h="687">
                  <a:moveTo>
                    <a:pt x="0" y="0"/>
                  </a:moveTo>
                  <a:lnTo>
                    <a:pt x="443" y="687"/>
                  </a:lnTo>
                  <a:lnTo>
                    <a:pt x="820" y="676"/>
                  </a:lnTo>
                  <a:lnTo>
                    <a:pt x="964" y="239"/>
                  </a:lnTo>
                  <a:lnTo>
                    <a:pt x="1329" y="394"/>
                  </a:lnTo>
                </a:path>
              </a:pathLst>
            </a:custGeom>
            <a:noFill/>
            <a:ln w="76200">
              <a:solidFill>
                <a:srgbClr val="EEB30E"/>
              </a:solidFill>
              <a:round/>
              <a:headEnd/>
              <a:tailEnd type="triangle" w="sm" len="sm"/>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txBody>
            <a:bodyPr lIns="82124" tIns="41061" rIns="82124" bIns="41061"/>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3631" name="Rectangle 30">
              <a:extLst>
                <a:ext uri="{FF2B5EF4-FFF2-40B4-BE49-F238E27FC236}">
                  <a16:creationId xmlns:a16="http://schemas.microsoft.com/office/drawing/2014/main" id="{7452FEB0-4A77-6545-AF93-5ED9F8ED8329}"/>
                </a:ext>
              </a:extLst>
            </p:cNvPr>
            <p:cNvSpPr>
              <a:spLocks noChangeAspect="1" noChangeArrowheads="1"/>
            </p:cNvSpPr>
            <p:nvPr/>
          </p:nvSpPr>
          <p:spPr bwMode="auto">
            <a:xfrm>
              <a:off x="1061" y="3437"/>
              <a:ext cx="45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TE LSP</a:t>
              </a:r>
            </a:p>
          </p:txBody>
        </p:sp>
        <p:sp>
          <p:nvSpPr>
            <p:cNvPr id="1352735" name="Line 31">
              <a:extLst>
                <a:ext uri="{FF2B5EF4-FFF2-40B4-BE49-F238E27FC236}">
                  <a16:creationId xmlns:a16="http://schemas.microsoft.com/office/drawing/2014/main" id="{644DCC4A-6E94-D841-B03A-C157459C7DF2}"/>
                </a:ext>
              </a:extLst>
            </p:cNvPr>
            <p:cNvSpPr>
              <a:spLocks noChangeShapeType="1"/>
            </p:cNvSpPr>
            <p:nvPr/>
          </p:nvSpPr>
          <p:spPr bwMode="auto">
            <a:xfrm flipH="1">
              <a:off x="688" y="3528"/>
              <a:ext cx="336" cy="0"/>
            </a:xfrm>
            <a:prstGeom prst="line">
              <a:avLst/>
            </a:prstGeom>
            <a:noFill/>
            <a:ln w="57150">
              <a:solidFill>
                <a:schemeClr val="folHlink"/>
              </a:solidFill>
              <a:round/>
              <a:headEnd type="triangle" w="sm" len="sm"/>
              <a:tailEn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txBody>
            <a:bodyPr lIns="82124" tIns="41061" rIns="82124" bIns="41061"/>
            <a:lstStyle/>
            <a:p>
              <a:endParaRPr lang="en-US"/>
            </a:p>
          </p:txBody>
        </p:sp>
      </p:grpSp>
      <p:sp>
        <p:nvSpPr>
          <p:cNvPr id="4" name="TextBox 3">
            <a:extLst>
              <a:ext uri="{FF2B5EF4-FFF2-40B4-BE49-F238E27FC236}">
                <a16:creationId xmlns:a16="http://schemas.microsoft.com/office/drawing/2014/main" id="{FB873E7F-8120-F363-D815-C79A4690505F}"/>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834730032"/>
      </p:ext>
    </p:extLst>
  </p:cSld>
  <p:clrMapOvr>
    <a:masterClrMapping/>
  </p:clrMapOvr>
  <p:transition>
    <p:wipe dir="r"/>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958915E8-2090-B843-9678-DB96FF7C92E8}"/>
              </a:ext>
            </a:extLst>
          </p:cNvPr>
          <p:cNvSpPr>
            <a:spLocks noGrp="1" noChangeArrowheads="1"/>
          </p:cNvSpPr>
          <p:nvPr>
            <p:ph type="title"/>
          </p:nvPr>
        </p:nvSpPr>
        <p:spPr/>
        <p:txBody>
          <a:bodyPr/>
          <a:lstStyle/>
          <a:p>
            <a:pPr eaLnBrk="1" hangingPunct="1"/>
            <a:r>
              <a:rPr lang="en-US" altLang="nb-NO"/>
              <a:t>Link Information Distribution</a:t>
            </a:r>
          </a:p>
        </p:txBody>
      </p:sp>
      <p:sp>
        <p:nvSpPr>
          <p:cNvPr id="155651" name="Rectangle 3">
            <a:extLst>
              <a:ext uri="{FF2B5EF4-FFF2-40B4-BE49-F238E27FC236}">
                <a16:creationId xmlns:a16="http://schemas.microsoft.com/office/drawing/2014/main" id="{EA32768D-D791-A343-93C6-187773A2ABC1}"/>
              </a:ext>
            </a:extLst>
          </p:cNvPr>
          <p:cNvSpPr>
            <a:spLocks noGrp="1" noChangeArrowheads="1"/>
          </p:cNvSpPr>
          <p:nvPr>
            <p:ph type="body" sz="half" idx="1"/>
          </p:nvPr>
        </p:nvSpPr>
        <p:spPr>
          <a:xfrm>
            <a:off x="655638" y="1295400"/>
            <a:ext cx="3862387" cy="4676775"/>
          </a:xfrm>
        </p:spPr>
        <p:txBody>
          <a:bodyPr>
            <a:spAutoFit/>
          </a:bodyPr>
          <a:lstStyle/>
          <a:p>
            <a:pPr eaLnBrk="1" hangingPunct="1"/>
            <a:r>
              <a:rPr lang="en-US" altLang="nb-NO" sz="1800"/>
              <a:t>Additional link characteristics</a:t>
            </a:r>
          </a:p>
          <a:p>
            <a:pPr marL="457200" lvl="1" indent="117475" eaLnBrk="1" hangingPunct="1"/>
            <a:r>
              <a:rPr lang="en-US" altLang="nb-NO" sz="1400">
                <a:ea typeface="ＭＳ Ｐゴシック" panose="020B0600070205080204" pitchFamily="34" charset="-128"/>
              </a:rPr>
              <a:t>Interface address</a:t>
            </a:r>
          </a:p>
          <a:p>
            <a:pPr marL="457200" lvl="1" indent="117475" eaLnBrk="1" hangingPunct="1"/>
            <a:r>
              <a:rPr lang="en-US" altLang="nb-NO" sz="1400">
                <a:ea typeface="ＭＳ Ｐゴシック" panose="020B0600070205080204" pitchFamily="34" charset="-128"/>
              </a:rPr>
              <a:t>Neighbor address</a:t>
            </a:r>
          </a:p>
          <a:p>
            <a:pPr marL="457200" lvl="1" indent="117475" eaLnBrk="1" hangingPunct="1"/>
            <a:r>
              <a:rPr lang="en-US" altLang="nb-NO" sz="1400">
                <a:ea typeface="ＭＳ Ｐゴシック" panose="020B0600070205080204" pitchFamily="34" charset="-128"/>
              </a:rPr>
              <a:t>Physical bandwidth</a:t>
            </a:r>
          </a:p>
          <a:p>
            <a:pPr marL="457200" lvl="1" indent="117475" eaLnBrk="1" hangingPunct="1"/>
            <a:r>
              <a:rPr lang="en-US" altLang="nb-NO" sz="1400">
                <a:ea typeface="ＭＳ Ｐゴシック" panose="020B0600070205080204" pitchFamily="34" charset="-128"/>
              </a:rPr>
              <a:t>Maximum reservable bandwidth</a:t>
            </a:r>
          </a:p>
          <a:p>
            <a:pPr marL="457200" lvl="1" indent="117475" eaLnBrk="1" hangingPunct="1"/>
            <a:r>
              <a:rPr lang="en-US" altLang="nb-NO" sz="1400">
                <a:ea typeface="ＭＳ Ｐゴシック" panose="020B0600070205080204" pitchFamily="34" charset="-128"/>
              </a:rPr>
              <a:t>Unreserved bandwidth </a:t>
            </a:r>
            <a:br>
              <a:rPr lang="en-US" altLang="nb-NO" sz="1400">
                <a:ea typeface="ＭＳ Ｐゴシック" panose="020B0600070205080204" pitchFamily="34" charset="-128"/>
              </a:rPr>
            </a:br>
            <a:r>
              <a:rPr lang="en-US" altLang="nb-NO" sz="1400">
                <a:ea typeface="ＭＳ Ｐゴシック" panose="020B0600070205080204" pitchFamily="34" charset="-128"/>
              </a:rPr>
              <a:t>(at eight priorities)</a:t>
            </a:r>
          </a:p>
          <a:p>
            <a:pPr marL="457200" lvl="1" indent="117475" eaLnBrk="1" hangingPunct="1"/>
            <a:r>
              <a:rPr lang="en-US" altLang="nb-NO" sz="1400">
                <a:ea typeface="ＭＳ Ｐゴシック" panose="020B0600070205080204" pitchFamily="34" charset="-128"/>
              </a:rPr>
              <a:t>TE metric</a:t>
            </a:r>
          </a:p>
          <a:p>
            <a:pPr marL="457200" lvl="1" indent="117475" eaLnBrk="1" hangingPunct="1"/>
            <a:r>
              <a:rPr lang="en-US" altLang="nb-NO" sz="1400">
                <a:ea typeface="ＭＳ Ｐゴシック" panose="020B0600070205080204" pitchFamily="34" charset="-128"/>
              </a:rPr>
              <a:t>Administrative group (attribute flags)</a:t>
            </a:r>
          </a:p>
          <a:p>
            <a:pPr eaLnBrk="1" hangingPunct="1"/>
            <a:r>
              <a:rPr lang="en-US" altLang="nb-NO" sz="1800"/>
              <a:t>IS-IS or OSPF flood link information</a:t>
            </a:r>
          </a:p>
          <a:p>
            <a:pPr eaLnBrk="1" hangingPunct="1"/>
            <a:r>
              <a:rPr lang="en-US" altLang="nb-NO" sz="1800"/>
              <a:t>TE nodes build a topology database</a:t>
            </a:r>
          </a:p>
          <a:p>
            <a:pPr eaLnBrk="1" hangingPunct="1"/>
            <a:r>
              <a:rPr lang="en-US" altLang="nb-NO" sz="1800"/>
              <a:t>Not required if using off-line path computation</a:t>
            </a:r>
          </a:p>
        </p:txBody>
      </p:sp>
      <p:sp>
        <p:nvSpPr>
          <p:cNvPr id="155652" name="Rectangle 4">
            <a:extLst>
              <a:ext uri="{FF2B5EF4-FFF2-40B4-BE49-F238E27FC236}">
                <a16:creationId xmlns:a16="http://schemas.microsoft.com/office/drawing/2014/main" id="{D4455620-B5DB-E24B-A913-34F160429956}"/>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grpSp>
        <p:nvGrpSpPr>
          <p:cNvPr id="155653" name="Group 48">
            <a:extLst>
              <a:ext uri="{FF2B5EF4-FFF2-40B4-BE49-F238E27FC236}">
                <a16:creationId xmlns:a16="http://schemas.microsoft.com/office/drawing/2014/main" id="{BCE077FC-8023-3E43-B900-B4B5FC493138}"/>
              </a:ext>
            </a:extLst>
          </p:cNvPr>
          <p:cNvGrpSpPr>
            <a:grpSpLocks/>
          </p:cNvGrpSpPr>
          <p:nvPr/>
        </p:nvGrpSpPr>
        <p:grpSpPr bwMode="auto">
          <a:xfrm>
            <a:off x="4876800" y="1447800"/>
            <a:ext cx="3535363" cy="4608513"/>
            <a:chOff x="3072" y="912"/>
            <a:chExt cx="2227" cy="2903"/>
          </a:xfrm>
        </p:grpSpPr>
        <p:pic>
          <p:nvPicPr>
            <p:cNvPr id="155680" name="Picture 5" descr="cloud">
              <a:extLst>
                <a:ext uri="{FF2B5EF4-FFF2-40B4-BE49-F238E27FC236}">
                  <a16:creationId xmlns:a16="http://schemas.microsoft.com/office/drawing/2014/main" id="{9756FD66-082A-2348-BD6E-81B40E931494}"/>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3072" y="912"/>
              <a:ext cx="2130"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4758" name="Line 6">
              <a:extLst>
                <a:ext uri="{FF2B5EF4-FFF2-40B4-BE49-F238E27FC236}">
                  <a16:creationId xmlns:a16="http://schemas.microsoft.com/office/drawing/2014/main" id="{A69CF033-C9D8-7B41-AB2B-8D1AFAB93DC4}"/>
                </a:ext>
              </a:extLst>
            </p:cNvPr>
            <p:cNvSpPr>
              <a:spLocks noChangeAspect="1" noChangeShapeType="1"/>
            </p:cNvSpPr>
            <p:nvPr/>
          </p:nvSpPr>
          <p:spPr bwMode="auto">
            <a:xfrm>
              <a:off x="3672" y="1890"/>
              <a:ext cx="171" cy="30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59" name="Line 7">
              <a:extLst>
                <a:ext uri="{FF2B5EF4-FFF2-40B4-BE49-F238E27FC236}">
                  <a16:creationId xmlns:a16="http://schemas.microsoft.com/office/drawing/2014/main" id="{99678845-308A-7B41-AB7B-D626B9B7D65B}"/>
                </a:ext>
              </a:extLst>
            </p:cNvPr>
            <p:cNvSpPr>
              <a:spLocks noChangeAspect="1" noChangeShapeType="1"/>
            </p:cNvSpPr>
            <p:nvPr/>
          </p:nvSpPr>
          <p:spPr bwMode="auto">
            <a:xfrm flipV="1">
              <a:off x="3310" y="1890"/>
              <a:ext cx="247" cy="24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0" name="Line 8">
              <a:extLst>
                <a:ext uri="{FF2B5EF4-FFF2-40B4-BE49-F238E27FC236}">
                  <a16:creationId xmlns:a16="http://schemas.microsoft.com/office/drawing/2014/main" id="{1972EFD3-467A-214F-9B04-E803EBB2EE8C}"/>
                </a:ext>
              </a:extLst>
            </p:cNvPr>
            <p:cNvSpPr>
              <a:spLocks noChangeAspect="1" noChangeShapeType="1"/>
            </p:cNvSpPr>
            <p:nvPr/>
          </p:nvSpPr>
          <p:spPr bwMode="auto">
            <a:xfrm flipV="1">
              <a:off x="3690" y="1589"/>
              <a:ext cx="342" cy="21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1" name="Line 9">
              <a:extLst>
                <a:ext uri="{FF2B5EF4-FFF2-40B4-BE49-F238E27FC236}">
                  <a16:creationId xmlns:a16="http://schemas.microsoft.com/office/drawing/2014/main" id="{2DAB9BC9-B9AF-9249-B181-F6D00A51BD65}"/>
                </a:ext>
              </a:extLst>
            </p:cNvPr>
            <p:cNvSpPr>
              <a:spLocks noChangeAspect="1" noChangeShapeType="1"/>
            </p:cNvSpPr>
            <p:nvPr/>
          </p:nvSpPr>
          <p:spPr bwMode="auto">
            <a:xfrm flipH="1">
              <a:off x="4375" y="1754"/>
              <a:ext cx="137" cy="439"/>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2" name="Line 10">
              <a:extLst>
                <a:ext uri="{FF2B5EF4-FFF2-40B4-BE49-F238E27FC236}">
                  <a16:creationId xmlns:a16="http://schemas.microsoft.com/office/drawing/2014/main" id="{181458EA-8CDB-FB49-95D3-185A76F17369}"/>
                </a:ext>
              </a:extLst>
            </p:cNvPr>
            <p:cNvSpPr>
              <a:spLocks noChangeAspect="1" noChangeShapeType="1"/>
            </p:cNvSpPr>
            <p:nvPr/>
          </p:nvSpPr>
          <p:spPr bwMode="auto">
            <a:xfrm>
              <a:off x="4167" y="1559"/>
              <a:ext cx="266" cy="12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3" name="Line 11">
              <a:extLst>
                <a:ext uri="{FF2B5EF4-FFF2-40B4-BE49-F238E27FC236}">
                  <a16:creationId xmlns:a16="http://schemas.microsoft.com/office/drawing/2014/main" id="{2ABFE59C-6512-4049-9B59-83F344C64AC0}"/>
                </a:ext>
              </a:extLst>
            </p:cNvPr>
            <p:cNvSpPr>
              <a:spLocks noChangeAspect="1" noChangeShapeType="1"/>
            </p:cNvSpPr>
            <p:nvPr/>
          </p:nvSpPr>
          <p:spPr bwMode="auto">
            <a:xfrm>
              <a:off x="4495" y="1720"/>
              <a:ext cx="395" cy="157"/>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4" name="Line 12">
              <a:extLst>
                <a:ext uri="{FF2B5EF4-FFF2-40B4-BE49-F238E27FC236}">
                  <a16:creationId xmlns:a16="http://schemas.microsoft.com/office/drawing/2014/main" id="{3BDAE921-B136-5343-B00F-FF176561975E}"/>
                </a:ext>
              </a:extLst>
            </p:cNvPr>
            <p:cNvSpPr>
              <a:spLocks noChangeAspect="1" noChangeShapeType="1"/>
            </p:cNvSpPr>
            <p:nvPr/>
          </p:nvSpPr>
          <p:spPr bwMode="auto">
            <a:xfrm>
              <a:off x="3957" y="2283"/>
              <a:ext cx="381"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5" name="Line 13">
              <a:extLst>
                <a:ext uri="{FF2B5EF4-FFF2-40B4-BE49-F238E27FC236}">
                  <a16:creationId xmlns:a16="http://schemas.microsoft.com/office/drawing/2014/main" id="{6F4C9FB2-7922-FA40-B92A-7978E2E2522D}"/>
                </a:ext>
              </a:extLst>
            </p:cNvPr>
            <p:cNvSpPr>
              <a:spLocks noChangeAspect="1" noChangeShapeType="1"/>
            </p:cNvSpPr>
            <p:nvPr/>
          </p:nvSpPr>
          <p:spPr bwMode="auto">
            <a:xfrm>
              <a:off x="3425" y="1528"/>
              <a:ext cx="155" cy="24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5689" name="Rectangle 14">
              <a:extLst>
                <a:ext uri="{FF2B5EF4-FFF2-40B4-BE49-F238E27FC236}">
                  <a16:creationId xmlns:a16="http://schemas.microsoft.com/office/drawing/2014/main" id="{EAFBD5F6-136F-D241-B789-AE062DD84038}"/>
                </a:ext>
              </a:extLst>
            </p:cNvPr>
            <p:cNvSpPr>
              <a:spLocks noChangeAspect="1" noChangeArrowheads="1"/>
            </p:cNvSpPr>
            <p:nvPr/>
          </p:nvSpPr>
          <p:spPr bwMode="auto">
            <a:xfrm>
              <a:off x="3750" y="1125"/>
              <a:ext cx="6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5690" name="Picture 15">
              <a:extLst>
                <a:ext uri="{FF2B5EF4-FFF2-40B4-BE49-F238E27FC236}">
                  <a16:creationId xmlns:a16="http://schemas.microsoft.com/office/drawing/2014/main" id="{E1E76BC9-D608-424B-AE3C-285DBC5672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3" y="2040"/>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1" name="Picture 16">
              <a:extLst>
                <a:ext uri="{FF2B5EF4-FFF2-40B4-BE49-F238E27FC236}">
                  <a16:creationId xmlns:a16="http://schemas.microsoft.com/office/drawing/2014/main" id="{3F0F1A00-0BF7-8F48-A867-18894D25EC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4" y="137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2" name="Picture 17">
              <a:extLst>
                <a:ext uri="{FF2B5EF4-FFF2-40B4-BE49-F238E27FC236}">
                  <a16:creationId xmlns:a16="http://schemas.microsoft.com/office/drawing/2014/main" id="{62EC2129-ACA1-E547-86B5-7AC4E43E82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1" y="174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3" name="Picture 18">
              <a:extLst>
                <a:ext uri="{FF2B5EF4-FFF2-40B4-BE49-F238E27FC236}">
                  <a16:creationId xmlns:a16="http://schemas.microsoft.com/office/drawing/2014/main" id="{D265B1FE-AB0F-1F47-B3DF-18DC0C6E02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 y="219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4" name="Picture 19">
              <a:extLst>
                <a:ext uri="{FF2B5EF4-FFF2-40B4-BE49-F238E27FC236}">
                  <a16:creationId xmlns:a16="http://schemas.microsoft.com/office/drawing/2014/main" id="{6170431B-4917-0B47-9554-F54331F718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4" y="219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5" name="Picture 20">
              <a:extLst>
                <a:ext uri="{FF2B5EF4-FFF2-40B4-BE49-F238E27FC236}">
                  <a16:creationId xmlns:a16="http://schemas.microsoft.com/office/drawing/2014/main" id="{E01F6510-FCB8-414A-B7CC-9C2B3FF68A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2" y="1497"/>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6" name="Picture 21">
              <a:extLst>
                <a:ext uri="{FF2B5EF4-FFF2-40B4-BE49-F238E27FC236}">
                  <a16:creationId xmlns:a16="http://schemas.microsoft.com/office/drawing/2014/main" id="{1A472D61-5552-C343-B795-66A6042122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 y="163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7" name="Picture 22">
              <a:extLst>
                <a:ext uri="{FF2B5EF4-FFF2-40B4-BE49-F238E27FC236}">
                  <a16:creationId xmlns:a16="http://schemas.microsoft.com/office/drawing/2014/main" id="{8BCC04EB-0174-694C-B046-3DBB714892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2" y="180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98" name="Line 23">
              <a:extLst>
                <a:ext uri="{FF2B5EF4-FFF2-40B4-BE49-F238E27FC236}">
                  <a16:creationId xmlns:a16="http://schemas.microsoft.com/office/drawing/2014/main" id="{10C5AB0E-F1A3-5940-923C-D85F92458992}"/>
                </a:ext>
              </a:extLst>
            </p:cNvPr>
            <p:cNvSpPr>
              <a:spLocks noChangeShapeType="1"/>
            </p:cNvSpPr>
            <p:nvPr/>
          </p:nvSpPr>
          <p:spPr bwMode="auto">
            <a:xfrm flipV="1">
              <a:off x="3410" y="1953"/>
              <a:ext cx="170" cy="169"/>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699" name="Line 24">
              <a:extLst>
                <a:ext uri="{FF2B5EF4-FFF2-40B4-BE49-F238E27FC236}">
                  <a16:creationId xmlns:a16="http://schemas.microsoft.com/office/drawing/2014/main" id="{B2B820FD-07E7-FF44-8CBA-C303FCCE3676}"/>
                </a:ext>
              </a:extLst>
            </p:cNvPr>
            <p:cNvSpPr>
              <a:spLocks noChangeShapeType="1"/>
            </p:cNvSpPr>
            <p:nvPr/>
          </p:nvSpPr>
          <p:spPr bwMode="auto">
            <a:xfrm flipH="1" flipV="1">
              <a:off x="3652" y="1977"/>
              <a:ext cx="121" cy="218"/>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0" name="Line 25">
              <a:extLst>
                <a:ext uri="{FF2B5EF4-FFF2-40B4-BE49-F238E27FC236}">
                  <a16:creationId xmlns:a16="http://schemas.microsoft.com/office/drawing/2014/main" id="{3F884632-2B71-2F46-AB05-431362758AEE}"/>
                </a:ext>
              </a:extLst>
            </p:cNvPr>
            <p:cNvSpPr>
              <a:spLocks noChangeShapeType="1"/>
            </p:cNvSpPr>
            <p:nvPr/>
          </p:nvSpPr>
          <p:spPr bwMode="auto">
            <a:xfrm flipV="1">
              <a:off x="4039" y="2219"/>
              <a:ext cx="170" cy="0"/>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1" name="Line 26">
              <a:extLst>
                <a:ext uri="{FF2B5EF4-FFF2-40B4-BE49-F238E27FC236}">
                  <a16:creationId xmlns:a16="http://schemas.microsoft.com/office/drawing/2014/main" id="{6FB500A8-887B-9743-A9C6-146A93604886}"/>
                </a:ext>
              </a:extLst>
            </p:cNvPr>
            <p:cNvSpPr>
              <a:spLocks noChangeShapeType="1"/>
            </p:cNvSpPr>
            <p:nvPr/>
          </p:nvSpPr>
          <p:spPr bwMode="auto">
            <a:xfrm>
              <a:off x="3483" y="1517"/>
              <a:ext cx="121" cy="194"/>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2" name="Line 27">
              <a:extLst>
                <a:ext uri="{FF2B5EF4-FFF2-40B4-BE49-F238E27FC236}">
                  <a16:creationId xmlns:a16="http://schemas.microsoft.com/office/drawing/2014/main" id="{F0D4EEFA-EC97-424F-A79A-503A9BA8047F}"/>
                </a:ext>
              </a:extLst>
            </p:cNvPr>
            <p:cNvSpPr>
              <a:spLocks noChangeShapeType="1"/>
            </p:cNvSpPr>
            <p:nvPr/>
          </p:nvSpPr>
          <p:spPr bwMode="auto">
            <a:xfrm flipV="1">
              <a:off x="3701" y="1565"/>
              <a:ext cx="266" cy="146"/>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3" name="Line 28">
              <a:extLst>
                <a:ext uri="{FF2B5EF4-FFF2-40B4-BE49-F238E27FC236}">
                  <a16:creationId xmlns:a16="http://schemas.microsoft.com/office/drawing/2014/main" id="{191DC513-9024-B843-B29A-3AF2598BF498}"/>
                </a:ext>
              </a:extLst>
            </p:cNvPr>
            <p:cNvSpPr>
              <a:spLocks noChangeShapeType="1"/>
            </p:cNvSpPr>
            <p:nvPr/>
          </p:nvSpPr>
          <p:spPr bwMode="auto">
            <a:xfrm>
              <a:off x="4257" y="1541"/>
              <a:ext cx="169" cy="73"/>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4" name="Line 29">
              <a:extLst>
                <a:ext uri="{FF2B5EF4-FFF2-40B4-BE49-F238E27FC236}">
                  <a16:creationId xmlns:a16="http://schemas.microsoft.com/office/drawing/2014/main" id="{E9F6B7FA-53C8-124C-95C3-DB20D5155741}"/>
                </a:ext>
              </a:extLst>
            </p:cNvPr>
            <p:cNvSpPr>
              <a:spLocks noChangeShapeType="1"/>
            </p:cNvSpPr>
            <p:nvPr/>
          </p:nvSpPr>
          <p:spPr bwMode="auto">
            <a:xfrm flipV="1">
              <a:off x="4451" y="1832"/>
              <a:ext cx="96" cy="338"/>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5" name="Line 30">
              <a:extLst>
                <a:ext uri="{FF2B5EF4-FFF2-40B4-BE49-F238E27FC236}">
                  <a16:creationId xmlns:a16="http://schemas.microsoft.com/office/drawing/2014/main" id="{19F7A49C-A1D5-7F4B-98B2-718CA047D995}"/>
                </a:ext>
              </a:extLst>
            </p:cNvPr>
            <p:cNvSpPr>
              <a:spLocks noChangeShapeType="1"/>
            </p:cNvSpPr>
            <p:nvPr/>
          </p:nvSpPr>
          <p:spPr bwMode="auto">
            <a:xfrm flipH="1" flipV="1">
              <a:off x="4620" y="1711"/>
              <a:ext cx="193" cy="72"/>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6" name="Rectangle 31">
              <a:extLst>
                <a:ext uri="{FF2B5EF4-FFF2-40B4-BE49-F238E27FC236}">
                  <a16:creationId xmlns:a16="http://schemas.microsoft.com/office/drawing/2014/main" id="{29EF38FD-D34A-8D41-AB9B-EE83B93ED05C}"/>
                </a:ext>
              </a:extLst>
            </p:cNvPr>
            <p:cNvSpPr>
              <a:spLocks noChangeArrowheads="1"/>
            </p:cNvSpPr>
            <p:nvPr/>
          </p:nvSpPr>
          <p:spPr bwMode="auto">
            <a:xfrm>
              <a:off x="3242" y="3095"/>
              <a:ext cx="1500" cy="720"/>
            </a:xfrm>
            <a:prstGeom prst="rect">
              <a:avLst/>
            </a:prstGeom>
            <a:solidFill>
              <a:srgbClr val="F47312">
                <a:alpha val="30196"/>
              </a:srgbClr>
            </a:solidFill>
            <a:ln w="127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07" name="Line 32">
              <a:extLst>
                <a:ext uri="{FF2B5EF4-FFF2-40B4-BE49-F238E27FC236}">
                  <a16:creationId xmlns:a16="http://schemas.microsoft.com/office/drawing/2014/main" id="{FAB49BA5-EAD9-2545-A77B-E4FF9FB155B0}"/>
                </a:ext>
              </a:extLst>
            </p:cNvPr>
            <p:cNvSpPr>
              <a:spLocks noChangeShapeType="1"/>
            </p:cNvSpPr>
            <p:nvPr/>
          </p:nvSpPr>
          <p:spPr bwMode="auto">
            <a:xfrm>
              <a:off x="4259" y="3306"/>
              <a:ext cx="0" cy="336"/>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08" name="Line 33">
              <a:extLst>
                <a:ext uri="{FF2B5EF4-FFF2-40B4-BE49-F238E27FC236}">
                  <a16:creationId xmlns:a16="http://schemas.microsoft.com/office/drawing/2014/main" id="{F99285BD-7367-CA4F-86B8-F309863B1819}"/>
                </a:ext>
              </a:extLst>
            </p:cNvPr>
            <p:cNvSpPr>
              <a:spLocks noChangeShapeType="1"/>
            </p:cNvSpPr>
            <p:nvPr/>
          </p:nvSpPr>
          <p:spPr bwMode="auto">
            <a:xfrm>
              <a:off x="3427" y="3332"/>
              <a:ext cx="464" cy="331"/>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09" name="Line 34">
              <a:extLst>
                <a:ext uri="{FF2B5EF4-FFF2-40B4-BE49-F238E27FC236}">
                  <a16:creationId xmlns:a16="http://schemas.microsoft.com/office/drawing/2014/main" id="{1FF1F7E4-9439-5544-979D-8D3D56713F3D}"/>
                </a:ext>
              </a:extLst>
            </p:cNvPr>
            <p:cNvSpPr>
              <a:spLocks noChangeShapeType="1"/>
            </p:cNvSpPr>
            <p:nvPr/>
          </p:nvSpPr>
          <p:spPr bwMode="auto">
            <a:xfrm flipV="1">
              <a:off x="3884" y="3644"/>
              <a:ext cx="375"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0" name="Line 35">
              <a:extLst>
                <a:ext uri="{FF2B5EF4-FFF2-40B4-BE49-F238E27FC236}">
                  <a16:creationId xmlns:a16="http://schemas.microsoft.com/office/drawing/2014/main" id="{F7C97CE9-5586-C346-B7E8-2B70A2DBCF0A}"/>
                </a:ext>
              </a:extLst>
            </p:cNvPr>
            <p:cNvSpPr>
              <a:spLocks noChangeShapeType="1"/>
            </p:cNvSpPr>
            <p:nvPr/>
          </p:nvSpPr>
          <p:spPr bwMode="auto">
            <a:xfrm flipV="1">
              <a:off x="3403" y="3279"/>
              <a:ext cx="488" cy="367"/>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1" name="Line 36">
              <a:extLst>
                <a:ext uri="{FF2B5EF4-FFF2-40B4-BE49-F238E27FC236}">
                  <a16:creationId xmlns:a16="http://schemas.microsoft.com/office/drawing/2014/main" id="{C1EBB46D-0B67-AD48-9B97-6C1BBFD1632C}"/>
                </a:ext>
              </a:extLst>
            </p:cNvPr>
            <p:cNvSpPr>
              <a:spLocks noChangeShapeType="1"/>
            </p:cNvSpPr>
            <p:nvPr/>
          </p:nvSpPr>
          <p:spPr bwMode="auto">
            <a:xfrm>
              <a:off x="3875" y="3308"/>
              <a:ext cx="384"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2" name="Oval 37">
              <a:extLst>
                <a:ext uri="{FF2B5EF4-FFF2-40B4-BE49-F238E27FC236}">
                  <a16:creationId xmlns:a16="http://schemas.microsoft.com/office/drawing/2014/main" id="{5771D29C-48F8-B043-8A4D-3659D8B9B693}"/>
                </a:ext>
              </a:extLst>
            </p:cNvPr>
            <p:cNvSpPr>
              <a:spLocks noChangeArrowheads="1"/>
            </p:cNvSpPr>
            <p:nvPr/>
          </p:nvSpPr>
          <p:spPr bwMode="auto">
            <a:xfrm>
              <a:off x="3557" y="338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3" name="Oval 38">
              <a:extLst>
                <a:ext uri="{FF2B5EF4-FFF2-40B4-BE49-F238E27FC236}">
                  <a16:creationId xmlns:a16="http://schemas.microsoft.com/office/drawing/2014/main" id="{07A362C7-2C00-E347-B967-147553890404}"/>
                </a:ext>
              </a:extLst>
            </p:cNvPr>
            <p:cNvSpPr>
              <a:spLocks noChangeArrowheads="1"/>
            </p:cNvSpPr>
            <p:nvPr/>
          </p:nvSpPr>
          <p:spPr bwMode="auto">
            <a:xfrm>
              <a:off x="3795" y="323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4" name="Oval 39">
              <a:extLst>
                <a:ext uri="{FF2B5EF4-FFF2-40B4-BE49-F238E27FC236}">
                  <a16:creationId xmlns:a16="http://schemas.microsoft.com/office/drawing/2014/main" id="{CBCBCC3E-A446-0F48-931D-E8B363ABD7B2}"/>
                </a:ext>
              </a:extLst>
            </p:cNvPr>
            <p:cNvSpPr>
              <a:spLocks noChangeArrowheads="1"/>
            </p:cNvSpPr>
            <p:nvPr/>
          </p:nvSpPr>
          <p:spPr bwMode="auto">
            <a:xfrm>
              <a:off x="4179" y="3567"/>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5" name="Text Box 40">
              <a:extLst>
                <a:ext uri="{FF2B5EF4-FFF2-40B4-BE49-F238E27FC236}">
                  <a16:creationId xmlns:a16="http://schemas.microsoft.com/office/drawing/2014/main" id="{00839CB8-D815-AE4E-BAE7-A4FD3299F471}"/>
                </a:ext>
              </a:extLst>
            </p:cNvPr>
            <p:cNvSpPr txBox="1">
              <a:spLocks noChangeAspect="1" noChangeArrowheads="1"/>
            </p:cNvSpPr>
            <p:nvPr/>
          </p:nvSpPr>
          <p:spPr bwMode="auto">
            <a:xfrm>
              <a:off x="4767" y="3087"/>
              <a:ext cx="532"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pPr>
              <a:r>
                <a:rPr lang="en-US" altLang="nb-NO" sz="1200" b="1"/>
                <a:t>TE Topology database</a:t>
              </a:r>
            </a:p>
          </p:txBody>
        </p:sp>
        <p:sp>
          <p:nvSpPr>
            <p:cNvPr id="155716" name="Oval 41">
              <a:extLst>
                <a:ext uri="{FF2B5EF4-FFF2-40B4-BE49-F238E27FC236}">
                  <a16:creationId xmlns:a16="http://schemas.microsoft.com/office/drawing/2014/main" id="{A76A51D9-4BB8-4843-9597-4F6E8C1C1E79}"/>
                </a:ext>
              </a:extLst>
            </p:cNvPr>
            <p:cNvSpPr>
              <a:spLocks noChangeArrowheads="1"/>
            </p:cNvSpPr>
            <p:nvPr/>
          </p:nvSpPr>
          <p:spPr bwMode="auto">
            <a:xfrm>
              <a:off x="3795" y="3567"/>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7" name="Oval 42">
              <a:extLst>
                <a:ext uri="{FF2B5EF4-FFF2-40B4-BE49-F238E27FC236}">
                  <a16:creationId xmlns:a16="http://schemas.microsoft.com/office/drawing/2014/main" id="{B2FA15E9-8D8C-214E-960F-69DDD6B96FFE}"/>
                </a:ext>
              </a:extLst>
            </p:cNvPr>
            <p:cNvSpPr>
              <a:spLocks noChangeArrowheads="1"/>
            </p:cNvSpPr>
            <p:nvPr/>
          </p:nvSpPr>
          <p:spPr bwMode="auto">
            <a:xfrm>
              <a:off x="3331" y="3235"/>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8" name="Oval 43">
              <a:extLst>
                <a:ext uri="{FF2B5EF4-FFF2-40B4-BE49-F238E27FC236}">
                  <a16:creationId xmlns:a16="http://schemas.microsoft.com/office/drawing/2014/main" id="{6334255D-834D-3C4A-BA21-FE1E6D978580}"/>
                </a:ext>
              </a:extLst>
            </p:cNvPr>
            <p:cNvSpPr>
              <a:spLocks noChangeArrowheads="1"/>
            </p:cNvSpPr>
            <p:nvPr/>
          </p:nvSpPr>
          <p:spPr bwMode="auto">
            <a:xfrm>
              <a:off x="3331" y="357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9" name="Line 44">
              <a:extLst>
                <a:ext uri="{FF2B5EF4-FFF2-40B4-BE49-F238E27FC236}">
                  <a16:creationId xmlns:a16="http://schemas.microsoft.com/office/drawing/2014/main" id="{E1B888DF-4645-CB44-A461-967A2C573F7E}"/>
                </a:ext>
              </a:extLst>
            </p:cNvPr>
            <p:cNvSpPr>
              <a:spLocks noChangeShapeType="1"/>
            </p:cNvSpPr>
            <p:nvPr/>
          </p:nvSpPr>
          <p:spPr bwMode="auto">
            <a:xfrm>
              <a:off x="4189" y="3313"/>
              <a:ext cx="384"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20" name="Oval 45">
              <a:extLst>
                <a:ext uri="{FF2B5EF4-FFF2-40B4-BE49-F238E27FC236}">
                  <a16:creationId xmlns:a16="http://schemas.microsoft.com/office/drawing/2014/main" id="{28D8DCA7-024F-0C43-9C06-37B15D9F2957}"/>
                </a:ext>
              </a:extLst>
            </p:cNvPr>
            <p:cNvSpPr>
              <a:spLocks noChangeArrowheads="1"/>
            </p:cNvSpPr>
            <p:nvPr/>
          </p:nvSpPr>
          <p:spPr bwMode="auto">
            <a:xfrm>
              <a:off x="4493" y="3236"/>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21" name="Oval 46">
              <a:extLst>
                <a:ext uri="{FF2B5EF4-FFF2-40B4-BE49-F238E27FC236}">
                  <a16:creationId xmlns:a16="http://schemas.microsoft.com/office/drawing/2014/main" id="{1649EB60-33B5-584F-BBB1-CF340C2F9419}"/>
                </a:ext>
              </a:extLst>
            </p:cNvPr>
            <p:cNvSpPr>
              <a:spLocks noChangeArrowheads="1"/>
            </p:cNvSpPr>
            <p:nvPr/>
          </p:nvSpPr>
          <p:spPr bwMode="auto">
            <a:xfrm>
              <a:off x="4179" y="323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55654" name="Group 49">
            <a:extLst>
              <a:ext uri="{FF2B5EF4-FFF2-40B4-BE49-F238E27FC236}">
                <a16:creationId xmlns:a16="http://schemas.microsoft.com/office/drawing/2014/main" id="{895E2416-B9A2-0E4B-8510-4482EBEC8F1E}"/>
              </a:ext>
            </a:extLst>
          </p:cNvPr>
          <p:cNvGrpSpPr>
            <a:grpSpLocks/>
          </p:cNvGrpSpPr>
          <p:nvPr/>
        </p:nvGrpSpPr>
        <p:grpSpPr bwMode="auto">
          <a:xfrm>
            <a:off x="7315200" y="379413"/>
            <a:ext cx="1323975" cy="611187"/>
            <a:chOff x="4608" y="239"/>
            <a:chExt cx="834" cy="385"/>
          </a:xfrm>
        </p:grpSpPr>
        <p:sp>
          <p:nvSpPr>
            <p:cNvPr id="155655" name="Freeform 50">
              <a:extLst>
                <a:ext uri="{FF2B5EF4-FFF2-40B4-BE49-F238E27FC236}">
                  <a16:creationId xmlns:a16="http://schemas.microsoft.com/office/drawing/2014/main" id="{1E312E57-8030-8040-B346-C6077A36FC06}"/>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6" name="Freeform 51">
              <a:extLst>
                <a:ext uri="{FF2B5EF4-FFF2-40B4-BE49-F238E27FC236}">
                  <a16:creationId xmlns:a16="http://schemas.microsoft.com/office/drawing/2014/main" id="{C5122ECC-DAB2-EE4B-9107-D348DCEE5362}"/>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7" name="Freeform 52">
              <a:extLst>
                <a:ext uri="{FF2B5EF4-FFF2-40B4-BE49-F238E27FC236}">
                  <a16:creationId xmlns:a16="http://schemas.microsoft.com/office/drawing/2014/main" id="{8E163A70-A62D-2D47-9317-A302EB814286}"/>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8" name="Freeform 53">
              <a:extLst>
                <a:ext uri="{FF2B5EF4-FFF2-40B4-BE49-F238E27FC236}">
                  <a16:creationId xmlns:a16="http://schemas.microsoft.com/office/drawing/2014/main" id="{EE17A4CF-ABE5-D94E-B7F8-129929AB025A}"/>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9" name="Freeform 54">
              <a:extLst>
                <a:ext uri="{FF2B5EF4-FFF2-40B4-BE49-F238E27FC236}">
                  <a16:creationId xmlns:a16="http://schemas.microsoft.com/office/drawing/2014/main" id="{E2851DD4-482E-8B42-B532-2BADFCD0D935}"/>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0" name="Freeform 55">
              <a:extLst>
                <a:ext uri="{FF2B5EF4-FFF2-40B4-BE49-F238E27FC236}">
                  <a16:creationId xmlns:a16="http://schemas.microsoft.com/office/drawing/2014/main" id="{6664918B-A719-9645-8BCC-D31CDB0FAC79}"/>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1" name="Freeform 56">
              <a:extLst>
                <a:ext uri="{FF2B5EF4-FFF2-40B4-BE49-F238E27FC236}">
                  <a16:creationId xmlns:a16="http://schemas.microsoft.com/office/drawing/2014/main" id="{5DCE3696-7542-114E-B1B6-30BBA64951F2}"/>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2" name="Freeform 57">
              <a:extLst>
                <a:ext uri="{FF2B5EF4-FFF2-40B4-BE49-F238E27FC236}">
                  <a16:creationId xmlns:a16="http://schemas.microsoft.com/office/drawing/2014/main" id="{23C08D27-4FFA-5C44-AA9A-B5F4E70F43FB}"/>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3" name="Freeform 58">
              <a:extLst>
                <a:ext uri="{FF2B5EF4-FFF2-40B4-BE49-F238E27FC236}">
                  <a16:creationId xmlns:a16="http://schemas.microsoft.com/office/drawing/2014/main" id="{39171592-704F-EA4F-AB65-B0EDE282995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4" name="Freeform 59">
              <a:extLst>
                <a:ext uri="{FF2B5EF4-FFF2-40B4-BE49-F238E27FC236}">
                  <a16:creationId xmlns:a16="http://schemas.microsoft.com/office/drawing/2014/main" id="{6DDB1978-22EC-0442-AB7A-2729CE811E59}"/>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5" name="Freeform 60">
              <a:extLst>
                <a:ext uri="{FF2B5EF4-FFF2-40B4-BE49-F238E27FC236}">
                  <a16:creationId xmlns:a16="http://schemas.microsoft.com/office/drawing/2014/main" id="{50B43883-7A38-1C46-B373-3A498B56238B}"/>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6" name="Freeform 61">
              <a:extLst>
                <a:ext uri="{FF2B5EF4-FFF2-40B4-BE49-F238E27FC236}">
                  <a16:creationId xmlns:a16="http://schemas.microsoft.com/office/drawing/2014/main" id="{DFB0EC51-6360-264B-A2A9-4DB20E53BEE2}"/>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7" name="Freeform 62">
              <a:extLst>
                <a:ext uri="{FF2B5EF4-FFF2-40B4-BE49-F238E27FC236}">
                  <a16:creationId xmlns:a16="http://schemas.microsoft.com/office/drawing/2014/main" id="{F3C0258D-AB9B-564B-AE08-476DF8541588}"/>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8" name="Freeform 63">
              <a:extLst>
                <a:ext uri="{FF2B5EF4-FFF2-40B4-BE49-F238E27FC236}">
                  <a16:creationId xmlns:a16="http://schemas.microsoft.com/office/drawing/2014/main" id="{11015F24-2E67-DE4B-A6EF-2EBB86FCD235}"/>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9" name="Freeform 64">
              <a:extLst>
                <a:ext uri="{FF2B5EF4-FFF2-40B4-BE49-F238E27FC236}">
                  <a16:creationId xmlns:a16="http://schemas.microsoft.com/office/drawing/2014/main" id="{82FADCEB-7841-2E41-B19E-A9AA870B04FE}"/>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0" name="Freeform 65">
              <a:extLst>
                <a:ext uri="{FF2B5EF4-FFF2-40B4-BE49-F238E27FC236}">
                  <a16:creationId xmlns:a16="http://schemas.microsoft.com/office/drawing/2014/main" id="{B2FEEB70-7CEC-5F4E-83E3-7C4F56A803C8}"/>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1" name="Freeform 66">
              <a:extLst>
                <a:ext uri="{FF2B5EF4-FFF2-40B4-BE49-F238E27FC236}">
                  <a16:creationId xmlns:a16="http://schemas.microsoft.com/office/drawing/2014/main" id="{917B5BF7-94E5-1543-8058-FC38F94C3F31}"/>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2" name="Freeform 67">
              <a:extLst>
                <a:ext uri="{FF2B5EF4-FFF2-40B4-BE49-F238E27FC236}">
                  <a16:creationId xmlns:a16="http://schemas.microsoft.com/office/drawing/2014/main" id="{F137D54E-EDA8-7240-A05A-224D5028E17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3" name="Freeform 68">
              <a:extLst>
                <a:ext uri="{FF2B5EF4-FFF2-40B4-BE49-F238E27FC236}">
                  <a16:creationId xmlns:a16="http://schemas.microsoft.com/office/drawing/2014/main" id="{CEF2EC37-8B5D-6A4A-B2AF-F6C2A1A58611}"/>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4" name="Freeform 69">
              <a:extLst>
                <a:ext uri="{FF2B5EF4-FFF2-40B4-BE49-F238E27FC236}">
                  <a16:creationId xmlns:a16="http://schemas.microsoft.com/office/drawing/2014/main" id="{01D786E3-BBCD-EB4E-BDB5-1C150916A01A}"/>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5" name="Freeform 70">
              <a:extLst>
                <a:ext uri="{FF2B5EF4-FFF2-40B4-BE49-F238E27FC236}">
                  <a16:creationId xmlns:a16="http://schemas.microsoft.com/office/drawing/2014/main" id="{D661E89E-A296-5E47-8249-69A6082C1967}"/>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6" name="Freeform 71">
              <a:extLst>
                <a:ext uri="{FF2B5EF4-FFF2-40B4-BE49-F238E27FC236}">
                  <a16:creationId xmlns:a16="http://schemas.microsoft.com/office/drawing/2014/main" id="{9D0BEA0E-1603-A245-A0DF-0654D98DB81F}"/>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55677" name="Group 72">
              <a:extLst>
                <a:ext uri="{FF2B5EF4-FFF2-40B4-BE49-F238E27FC236}">
                  <a16:creationId xmlns:a16="http://schemas.microsoft.com/office/drawing/2014/main" id="{3553BF8E-A4FB-F241-BCCF-BFDA06BECD8B}"/>
                </a:ext>
              </a:extLst>
            </p:cNvPr>
            <p:cNvGrpSpPr>
              <a:grpSpLocks/>
            </p:cNvGrpSpPr>
            <p:nvPr/>
          </p:nvGrpSpPr>
          <p:grpSpPr bwMode="auto">
            <a:xfrm>
              <a:off x="4652" y="240"/>
              <a:ext cx="790" cy="375"/>
              <a:chOff x="4652" y="240"/>
              <a:chExt cx="790" cy="375"/>
            </a:xfrm>
          </p:grpSpPr>
          <p:sp>
            <p:nvSpPr>
              <p:cNvPr id="155678" name="Freeform 73">
                <a:extLst>
                  <a:ext uri="{FF2B5EF4-FFF2-40B4-BE49-F238E27FC236}">
                    <a16:creationId xmlns:a16="http://schemas.microsoft.com/office/drawing/2014/main" id="{9D599A06-7A1D-504E-AF25-BBDB2FDB9822}"/>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9" name="Rectangle 74">
                <a:extLst>
                  <a:ext uri="{FF2B5EF4-FFF2-40B4-BE49-F238E27FC236}">
                    <a16:creationId xmlns:a16="http://schemas.microsoft.com/office/drawing/2014/main" id="{E337628D-1673-FD42-BB63-42FC3E2B164D}"/>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
        <p:nvSpPr>
          <p:cNvPr id="2" name="TextBox 1">
            <a:extLst>
              <a:ext uri="{FF2B5EF4-FFF2-40B4-BE49-F238E27FC236}">
                <a16:creationId xmlns:a16="http://schemas.microsoft.com/office/drawing/2014/main" id="{2BD36057-823F-84F1-DC33-0D0FD87C268C}"/>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779056099"/>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61">
            <a:extLst>
              <a:ext uri="{FF2B5EF4-FFF2-40B4-BE49-F238E27FC236}">
                <a16:creationId xmlns:a16="http://schemas.microsoft.com/office/drawing/2014/main" id="{FEBB3237-416D-D340-8754-696715ACF85F}"/>
              </a:ext>
            </a:extLst>
          </p:cNvPr>
          <p:cNvSpPr>
            <a:spLocks noGrp="1" noChangeArrowheads="1"/>
          </p:cNvSpPr>
          <p:nvPr>
            <p:ph type="title"/>
          </p:nvPr>
        </p:nvSpPr>
        <p:spPr/>
        <p:txBody>
          <a:bodyPr/>
          <a:lstStyle/>
          <a:p>
            <a:pPr eaLnBrk="1" hangingPunct="1"/>
            <a:r>
              <a:rPr lang="en-US" altLang="nb-NO"/>
              <a:t>Path Calculation</a:t>
            </a:r>
          </a:p>
        </p:txBody>
      </p:sp>
      <p:sp>
        <p:nvSpPr>
          <p:cNvPr id="157699" name="Rectangle 63">
            <a:extLst>
              <a:ext uri="{FF2B5EF4-FFF2-40B4-BE49-F238E27FC236}">
                <a16:creationId xmlns:a16="http://schemas.microsoft.com/office/drawing/2014/main" id="{74EB0681-F354-D34F-A524-2C5675444DFA}"/>
              </a:ext>
            </a:extLst>
          </p:cNvPr>
          <p:cNvSpPr>
            <a:spLocks noGrp="1" noChangeArrowheads="1"/>
          </p:cNvSpPr>
          <p:nvPr>
            <p:ph type="body" sz="half" idx="2"/>
          </p:nvPr>
        </p:nvSpPr>
        <p:spPr/>
        <p:txBody>
          <a:bodyPr/>
          <a:lstStyle/>
          <a:p>
            <a:pPr eaLnBrk="1" hangingPunct="1"/>
            <a:r>
              <a:rPr lang="en-US" altLang="nb-NO" sz="2000" dirty="0"/>
              <a:t>TE nodes can perform constraint-based routing</a:t>
            </a:r>
          </a:p>
          <a:p>
            <a:pPr eaLnBrk="1" hangingPunct="1"/>
            <a:r>
              <a:rPr lang="en-US" altLang="nb-NO" sz="2000" dirty="0"/>
              <a:t>Constraints and topology database as input to path computation</a:t>
            </a:r>
          </a:p>
          <a:p>
            <a:pPr eaLnBrk="1" hangingPunct="1"/>
            <a:r>
              <a:rPr lang="en-US" altLang="nb-NO" sz="2000" dirty="0"/>
              <a:t>Shortest-path-first algorithm ignores links not meeting constraints</a:t>
            </a:r>
          </a:p>
          <a:p>
            <a:pPr eaLnBrk="1" hangingPunct="1"/>
            <a:r>
              <a:rPr lang="en-US" altLang="nb-NO" sz="2000" dirty="0"/>
              <a:t>Tunnel can be signaled once a path is found</a:t>
            </a:r>
          </a:p>
          <a:p>
            <a:pPr eaLnBrk="1" hangingPunct="1"/>
            <a:endParaRPr lang="en-US" altLang="nb-NO" sz="2000" dirty="0"/>
          </a:p>
        </p:txBody>
      </p:sp>
      <p:sp>
        <p:nvSpPr>
          <p:cNvPr id="157700" name="Rectangle 3">
            <a:extLst>
              <a:ext uri="{FF2B5EF4-FFF2-40B4-BE49-F238E27FC236}">
                <a16:creationId xmlns:a16="http://schemas.microsoft.com/office/drawing/2014/main" id="{F6457A84-48EE-E246-89A1-CB404E1344D8}"/>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pic>
        <p:nvPicPr>
          <p:cNvPr id="157701" name="Picture 4" descr="cloud">
            <a:extLst>
              <a:ext uri="{FF2B5EF4-FFF2-40B4-BE49-F238E27FC236}">
                <a16:creationId xmlns:a16="http://schemas.microsoft.com/office/drawing/2014/main" id="{B53B4BB4-F4C8-B447-BE12-D5AFFC680323}"/>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1036638" y="1508125"/>
            <a:ext cx="33813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6805" name="Line 5">
            <a:extLst>
              <a:ext uri="{FF2B5EF4-FFF2-40B4-BE49-F238E27FC236}">
                <a16:creationId xmlns:a16="http://schemas.microsoft.com/office/drawing/2014/main" id="{A4676E7C-B15F-8244-B3C8-151E239A9737}"/>
              </a:ext>
            </a:extLst>
          </p:cNvPr>
          <p:cNvSpPr>
            <a:spLocks noChangeAspect="1" noChangeShapeType="1"/>
          </p:cNvSpPr>
          <p:nvPr/>
        </p:nvSpPr>
        <p:spPr bwMode="auto">
          <a:xfrm>
            <a:off x="1989138" y="3060700"/>
            <a:ext cx="271462" cy="4810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6" name="Line 6">
            <a:extLst>
              <a:ext uri="{FF2B5EF4-FFF2-40B4-BE49-F238E27FC236}">
                <a16:creationId xmlns:a16="http://schemas.microsoft.com/office/drawing/2014/main" id="{C00BE731-6662-2A4A-B521-2FC127F11067}"/>
              </a:ext>
            </a:extLst>
          </p:cNvPr>
          <p:cNvSpPr>
            <a:spLocks noChangeAspect="1" noChangeShapeType="1"/>
          </p:cNvSpPr>
          <p:nvPr/>
        </p:nvSpPr>
        <p:spPr bwMode="auto">
          <a:xfrm flipV="1">
            <a:off x="1414463" y="3060700"/>
            <a:ext cx="392112" cy="38417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7" name="Line 7">
            <a:extLst>
              <a:ext uri="{FF2B5EF4-FFF2-40B4-BE49-F238E27FC236}">
                <a16:creationId xmlns:a16="http://schemas.microsoft.com/office/drawing/2014/main" id="{E73C139D-944B-B443-B84C-B9A0D4413635}"/>
              </a:ext>
            </a:extLst>
          </p:cNvPr>
          <p:cNvSpPr>
            <a:spLocks noChangeAspect="1" noChangeShapeType="1"/>
          </p:cNvSpPr>
          <p:nvPr/>
        </p:nvSpPr>
        <p:spPr bwMode="auto">
          <a:xfrm flipV="1">
            <a:off x="2017713" y="2582863"/>
            <a:ext cx="542925" cy="33655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8" name="Line 8">
            <a:extLst>
              <a:ext uri="{FF2B5EF4-FFF2-40B4-BE49-F238E27FC236}">
                <a16:creationId xmlns:a16="http://schemas.microsoft.com/office/drawing/2014/main" id="{575EBBC3-27A5-3149-9331-A6378B86F47B}"/>
              </a:ext>
            </a:extLst>
          </p:cNvPr>
          <p:cNvSpPr>
            <a:spLocks noChangeAspect="1" noChangeShapeType="1"/>
          </p:cNvSpPr>
          <p:nvPr/>
        </p:nvSpPr>
        <p:spPr bwMode="auto">
          <a:xfrm flipH="1">
            <a:off x="3105150" y="2844800"/>
            <a:ext cx="217488" cy="6969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9" name="Line 9">
            <a:extLst>
              <a:ext uri="{FF2B5EF4-FFF2-40B4-BE49-F238E27FC236}">
                <a16:creationId xmlns:a16="http://schemas.microsoft.com/office/drawing/2014/main" id="{F454BAEE-86D0-9145-81BA-271E931F56DB}"/>
              </a:ext>
            </a:extLst>
          </p:cNvPr>
          <p:cNvSpPr>
            <a:spLocks noChangeAspect="1" noChangeShapeType="1"/>
          </p:cNvSpPr>
          <p:nvPr/>
        </p:nvSpPr>
        <p:spPr bwMode="auto">
          <a:xfrm>
            <a:off x="2774950" y="2535238"/>
            <a:ext cx="422275" cy="19050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0" name="Line 10">
            <a:extLst>
              <a:ext uri="{FF2B5EF4-FFF2-40B4-BE49-F238E27FC236}">
                <a16:creationId xmlns:a16="http://schemas.microsoft.com/office/drawing/2014/main" id="{633E5E85-2E92-874D-B62D-673A15F0BC4D}"/>
              </a:ext>
            </a:extLst>
          </p:cNvPr>
          <p:cNvSpPr>
            <a:spLocks noChangeAspect="1" noChangeShapeType="1"/>
          </p:cNvSpPr>
          <p:nvPr/>
        </p:nvSpPr>
        <p:spPr bwMode="auto">
          <a:xfrm>
            <a:off x="3295650" y="2790825"/>
            <a:ext cx="627063" cy="2492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1" name="Line 11">
            <a:extLst>
              <a:ext uri="{FF2B5EF4-FFF2-40B4-BE49-F238E27FC236}">
                <a16:creationId xmlns:a16="http://schemas.microsoft.com/office/drawing/2014/main" id="{27FDEA1B-0F91-304F-B748-5DF1259BF045}"/>
              </a:ext>
            </a:extLst>
          </p:cNvPr>
          <p:cNvSpPr>
            <a:spLocks noChangeAspect="1" noChangeShapeType="1"/>
          </p:cNvSpPr>
          <p:nvPr/>
        </p:nvSpPr>
        <p:spPr bwMode="auto">
          <a:xfrm>
            <a:off x="2441575" y="3684588"/>
            <a:ext cx="604838"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2" name="Line 12">
            <a:extLst>
              <a:ext uri="{FF2B5EF4-FFF2-40B4-BE49-F238E27FC236}">
                <a16:creationId xmlns:a16="http://schemas.microsoft.com/office/drawing/2014/main" id="{9AA554A7-28AA-7C47-8978-83C425BEF720}"/>
              </a:ext>
            </a:extLst>
          </p:cNvPr>
          <p:cNvSpPr>
            <a:spLocks noChangeAspect="1" noChangeShapeType="1"/>
          </p:cNvSpPr>
          <p:nvPr/>
        </p:nvSpPr>
        <p:spPr bwMode="auto">
          <a:xfrm>
            <a:off x="1597025" y="2486025"/>
            <a:ext cx="246063" cy="3889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7710" name="Rectangle 13">
            <a:extLst>
              <a:ext uri="{FF2B5EF4-FFF2-40B4-BE49-F238E27FC236}">
                <a16:creationId xmlns:a16="http://schemas.microsoft.com/office/drawing/2014/main" id="{696BD880-7BF6-7440-9C2C-59EB84F236B7}"/>
              </a:ext>
            </a:extLst>
          </p:cNvPr>
          <p:cNvSpPr>
            <a:spLocks noChangeAspect="1" noChangeArrowheads="1"/>
          </p:cNvSpPr>
          <p:nvPr/>
        </p:nvSpPr>
        <p:spPr bwMode="auto">
          <a:xfrm>
            <a:off x="2112963" y="1846263"/>
            <a:ext cx="1095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7711" name="Picture 14">
            <a:extLst>
              <a:ext uri="{FF2B5EF4-FFF2-40B4-BE49-F238E27FC236}">
                <a16:creationId xmlns:a16="http://schemas.microsoft.com/office/drawing/2014/main" id="{115010AC-A0CF-FA40-A588-157811ED2D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5225" y="3298825"/>
            <a:ext cx="38417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2" name="Picture 15">
            <a:extLst>
              <a:ext uri="{FF2B5EF4-FFF2-40B4-BE49-F238E27FC236}">
                <a16:creationId xmlns:a16="http://schemas.microsoft.com/office/drawing/2014/main" id="{0ECCEEDE-E4A0-B743-BCA0-52804EA40B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7938" y="224313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3" name="Picture 16">
            <a:extLst>
              <a:ext uri="{FF2B5EF4-FFF2-40B4-BE49-F238E27FC236}">
                <a16:creationId xmlns:a16="http://schemas.microsoft.com/office/drawing/2014/main" id="{6EBE36AE-18F9-864A-90AE-A93DC10669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5300" y="28305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4" name="Picture 17">
            <a:extLst>
              <a:ext uri="{FF2B5EF4-FFF2-40B4-BE49-F238E27FC236}">
                <a16:creationId xmlns:a16="http://schemas.microsoft.com/office/drawing/2014/main" id="{CFFF1AD7-C883-0943-A066-C18BDB2315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4800" y="353853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5" name="Picture 18">
            <a:extLst>
              <a:ext uri="{FF2B5EF4-FFF2-40B4-BE49-F238E27FC236}">
                <a16:creationId xmlns:a16="http://schemas.microsoft.com/office/drawing/2014/main" id="{FF027920-6596-6B42-BD59-4DDFF05273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2813" y="35417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6" name="Picture 19">
            <a:extLst>
              <a:ext uri="{FF2B5EF4-FFF2-40B4-BE49-F238E27FC236}">
                <a16:creationId xmlns:a16="http://schemas.microsoft.com/office/drawing/2014/main" id="{69B84A6F-D47E-2044-8FC8-EA1EDC1B7F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3013" y="24368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7" name="Picture 20">
            <a:extLst>
              <a:ext uri="{FF2B5EF4-FFF2-40B4-BE49-F238E27FC236}">
                <a16:creationId xmlns:a16="http://schemas.microsoft.com/office/drawing/2014/main" id="{21133D3A-6270-FC48-824D-C03B6C8EB2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3400" y="26527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8" name="Picture 21">
            <a:extLst>
              <a:ext uri="{FF2B5EF4-FFF2-40B4-BE49-F238E27FC236}">
                <a16:creationId xmlns:a16="http://schemas.microsoft.com/office/drawing/2014/main" id="{374F3AFE-9DF9-4B44-8BDA-35192A618A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0638" y="29194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19" name="Rectangle 22">
            <a:extLst>
              <a:ext uri="{FF2B5EF4-FFF2-40B4-BE49-F238E27FC236}">
                <a16:creationId xmlns:a16="http://schemas.microsoft.com/office/drawing/2014/main" id="{F4F0842F-444D-6248-A100-7FD54FC96860}"/>
              </a:ext>
            </a:extLst>
          </p:cNvPr>
          <p:cNvSpPr>
            <a:spLocks noChangeAspect="1" noChangeArrowheads="1"/>
          </p:cNvSpPr>
          <p:nvPr/>
        </p:nvSpPr>
        <p:spPr bwMode="auto">
          <a:xfrm>
            <a:off x="1306513" y="4516438"/>
            <a:ext cx="2381250" cy="1143000"/>
          </a:xfrm>
          <a:prstGeom prst="rect">
            <a:avLst/>
          </a:prstGeom>
          <a:solidFill>
            <a:srgbClr val="F47312">
              <a:alpha val="30196"/>
            </a:srgbClr>
          </a:solidFill>
          <a:ln w="127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0" name="Line 23">
            <a:extLst>
              <a:ext uri="{FF2B5EF4-FFF2-40B4-BE49-F238E27FC236}">
                <a16:creationId xmlns:a16="http://schemas.microsoft.com/office/drawing/2014/main" id="{4D2104CD-AF79-3942-9684-8D514D36A025}"/>
              </a:ext>
            </a:extLst>
          </p:cNvPr>
          <p:cNvSpPr>
            <a:spLocks noChangeAspect="1" noChangeShapeType="1"/>
          </p:cNvSpPr>
          <p:nvPr/>
        </p:nvSpPr>
        <p:spPr bwMode="auto">
          <a:xfrm>
            <a:off x="2921000" y="4851400"/>
            <a:ext cx="0" cy="53340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1" name="Line 24">
            <a:extLst>
              <a:ext uri="{FF2B5EF4-FFF2-40B4-BE49-F238E27FC236}">
                <a16:creationId xmlns:a16="http://schemas.microsoft.com/office/drawing/2014/main" id="{FA5B583B-4AEC-794E-8B57-4D89DBD3BA8F}"/>
              </a:ext>
            </a:extLst>
          </p:cNvPr>
          <p:cNvSpPr>
            <a:spLocks noChangeAspect="1" noChangeShapeType="1"/>
          </p:cNvSpPr>
          <p:nvPr/>
        </p:nvSpPr>
        <p:spPr bwMode="auto">
          <a:xfrm>
            <a:off x="1600200" y="4892675"/>
            <a:ext cx="736600" cy="525463"/>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2" name="Line 25">
            <a:extLst>
              <a:ext uri="{FF2B5EF4-FFF2-40B4-BE49-F238E27FC236}">
                <a16:creationId xmlns:a16="http://schemas.microsoft.com/office/drawing/2014/main" id="{17FC2168-BCBB-1B40-9341-206F2C57C532}"/>
              </a:ext>
            </a:extLst>
          </p:cNvPr>
          <p:cNvSpPr>
            <a:spLocks noChangeAspect="1" noChangeShapeType="1"/>
          </p:cNvSpPr>
          <p:nvPr/>
        </p:nvSpPr>
        <p:spPr bwMode="auto">
          <a:xfrm flipV="1">
            <a:off x="2325688" y="5387975"/>
            <a:ext cx="595312"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3" name="Line 26">
            <a:extLst>
              <a:ext uri="{FF2B5EF4-FFF2-40B4-BE49-F238E27FC236}">
                <a16:creationId xmlns:a16="http://schemas.microsoft.com/office/drawing/2014/main" id="{6C7887CF-9A5F-7041-BFB7-AEA293A30C54}"/>
              </a:ext>
            </a:extLst>
          </p:cNvPr>
          <p:cNvSpPr>
            <a:spLocks noChangeAspect="1" noChangeShapeType="1"/>
          </p:cNvSpPr>
          <p:nvPr/>
        </p:nvSpPr>
        <p:spPr bwMode="auto">
          <a:xfrm flipV="1">
            <a:off x="1562100" y="5006975"/>
            <a:ext cx="511175" cy="384175"/>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4" name="Line 27">
            <a:extLst>
              <a:ext uri="{FF2B5EF4-FFF2-40B4-BE49-F238E27FC236}">
                <a16:creationId xmlns:a16="http://schemas.microsoft.com/office/drawing/2014/main" id="{4A29AF9F-2196-FB4F-B6C2-5037611B6036}"/>
              </a:ext>
            </a:extLst>
          </p:cNvPr>
          <p:cNvSpPr>
            <a:spLocks noChangeAspect="1" noChangeShapeType="1"/>
          </p:cNvSpPr>
          <p:nvPr/>
        </p:nvSpPr>
        <p:spPr bwMode="auto">
          <a:xfrm>
            <a:off x="2687638" y="4854575"/>
            <a:ext cx="233362"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5" name="Oval 28">
            <a:extLst>
              <a:ext uri="{FF2B5EF4-FFF2-40B4-BE49-F238E27FC236}">
                <a16:creationId xmlns:a16="http://schemas.microsoft.com/office/drawing/2014/main" id="{5C3BBACC-8A6E-9548-AB4F-007283F37576}"/>
              </a:ext>
            </a:extLst>
          </p:cNvPr>
          <p:cNvSpPr>
            <a:spLocks noChangeAspect="1" noChangeArrowheads="1"/>
          </p:cNvSpPr>
          <p:nvPr/>
        </p:nvSpPr>
        <p:spPr bwMode="auto">
          <a:xfrm>
            <a:off x="1806575" y="4970463"/>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6" name="Oval 29">
            <a:extLst>
              <a:ext uri="{FF2B5EF4-FFF2-40B4-BE49-F238E27FC236}">
                <a16:creationId xmlns:a16="http://schemas.microsoft.com/office/drawing/2014/main" id="{1CD3743B-543E-2E42-A73F-8067F555516F}"/>
              </a:ext>
            </a:extLst>
          </p:cNvPr>
          <p:cNvSpPr>
            <a:spLocks noChangeAspect="1" noChangeArrowheads="1"/>
          </p:cNvSpPr>
          <p:nvPr/>
        </p:nvSpPr>
        <p:spPr bwMode="auto">
          <a:xfrm>
            <a:off x="2794000" y="52657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7" name="Text Box 30">
            <a:extLst>
              <a:ext uri="{FF2B5EF4-FFF2-40B4-BE49-F238E27FC236}">
                <a16:creationId xmlns:a16="http://schemas.microsoft.com/office/drawing/2014/main" id="{4574EA9F-EA77-064C-A42E-93307830309A}"/>
              </a:ext>
            </a:extLst>
          </p:cNvPr>
          <p:cNvSpPr txBox="1">
            <a:spLocks noChangeAspect="1" noChangeArrowheads="1"/>
          </p:cNvSpPr>
          <p:nvPr/>
        </p:nvSpPr>
        <p:spPr bwMode="auto">
          <a:xfrm>
            <a:off x="3727450" y="4503738"/>
            <a:ext cx="8445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pPr>
            <a:r>
              <a:rPr lang="en-US" altLang="nb-NO" sz="1200" b="1"/>
              <a:t>TE Topology database</a:t>
            </a:r>
          </a:p>
        </p:txBody>
      </p:sp>
      <p:sp>
        <p:nvSpPr>
          <p:cNvPr id="157728" name="Oval 31">
            <a:extLst>
              <a:ext uri="{FF2B5EF4-FFF2-40B4-BE49-F238E27FC236}">
                <a16:creationId xmlns:a16="http://schemas.microsoft.com/office/drawing/2014/main" id="{F17066B9-5E7D-2C47-82A1-8B6D1A795DD3}"/>
              </a:ext>
            </a:extLst>
          </p:cNvPr>
          <p:cNvSpPr>
            <a:spLocks noChangeAspect="1" noChangeArrowheads="1"/>
          </p:cNvSpPr>
          <p:nvPr/>
        </p:nvSpPr>
        <p:spPr bwMode="auto">
          <a:xfrm>
            <a:off x="2184400" y="52657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9" name="Oval 32">
            <a:extLst>
              <a:ext uri="{FF2B5EF4-FFF2-40B4-BE49-F238E27FC236}">
                <a16:creationId xmlns:a16="http://schemas.microsoft.com/office/drawing/2014/main" id="{CD863C00-AFD2-ED4B-B786-18A032D47661}"/>
              </a:ext>
            </a:extLst>
          </p:cNvPr>
          <p:cNvSpPr>
            <a:spLocks noChangeAspect="1" noChangeArrowheads="1"/>
          </p:cNvSpPr>
          <p:nvPr/>
        </p:nvSpPr>
        <p:spPr bwMode="auto">
          <a:xfrm>
            <a:off x="1447800" y="473868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0" name="Oval 33">
            <a:extLst>
              <a:ext uri="{FF2B5EF4-FFF2-40B4-BE49-F238E27FC236}">
                <a16:creationId xmlns:a16="http://schemas.microsoft.com/office/drawing/2014/main" id="{AD9860A4-667B-4141-88E9-A9BF1573B094}"/>
              </a:ext>
            </a:extLst>
          </p:cNvPr>
          <p:cNvSpPr>
            <a:spLocks noChangeAspect="1" noChangeArrowheads="1"/>
          </p:cNvSpPr>
          <p:nvPr/>
        </p:nvSpPr>
        <p:spPr bwMode="auto">
          <a:xfrm>
            <a:off x="1447800" y="527208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1" name="Line 34">
            <a:extLst>
              <a:ext uri="{FF2B5EF4-FFF2-40B4-BE49-F238E27FC236}">
                <a16:creationId xmlns:a16="http://schemas.microsoft.com/office/drawing/2014/main" id="{9509145A-4BF4-C54E-A9D2-E77C43F21E4D}"/>
              </a:ext>
            </a:extLst>
          </p:cNvPr>
          <p:cNvSpPr>
            <a:spLocks noChangeAspect="1" noChangeShapeType="1"/>
          </p:cNvSpPr>
          <p:nvPr/>
        </p:nvSpPr>
        <p:spPr bwMode="auto">
          <a:xfrm>
            <a:off x="2809875" y="4862513"/>
            <a:ext cx="609600"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32" name="Oval 35">
            <a:extLst>
              <a:ext uri="{FF2B5EF4-FFF2-40B4-BE49-F238E27FC236}">
                <a16:creationId xmlns:a16="http://schemas.microsoft.com/office/drawing/2014/main" id="{E9CA180C-0F76-4443-8E77-0C6ADF2B6A4D}"/>
              </a:ext>
            </a:extLst>
          </p:cNvPr>
          <p:cNvSpPr>
            <a:spLocks noChangeAspect="1" noChangeArrowheads="1"/>
          </p:cNvSpPr>
          <p:nvPr/>
        </p:nvSpPr>
        <p:spPr bwMode="auto">
          <a:xfrm>
            <a:off x="3292475" y="4740275"/>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3" name="Oval 36">
            <a:extLst>
              <a:ext uri="{FF2B5EF4-FFF2-40B4-BE49-F238E27FC236}">
                <a16:creationId xmlns:a16="http://schemas.microsoft.com/office/drawing/2014/main" id="{6B44D946-29EA-ED4B-9C24-C5D061D67A62}"/>
              </a:ext>
            </a:extLst>
          </p:cNvPr>
          <p:cNvSpPr>
            <a:spLocks noChangeAspect="1" noChangeArrowheads="1"/>
          </p:cNvSpPr>
          <p:nvPr/>
        </p:nvSpPr>
        <p:spPr bwMode="auto">
          <a:xfrm>
            <a:off x="2794000" y="47323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356838" name="Oval 38">
            <a:extLst>
              <a:ext uri="{FF2B5EF4-FFF2-40B4-BE49-F238E27FC236}">
                <a16:creationId xmlns:a16="http://schemas.microsoft.com/office/drawing/2014/main" id="{5D47D0D2-F2B6-2545-B255-91399B6E5285}"/>
              </a:ext>
            </a:extLst>
          </p:cNvPr>
          <p:cNvSpPr>
            <a:spLocks noChangeArrowheads="1"/>
          </p:cNvSpPr>
          <p:nvPr/>
        </p:nvSpPr>
        <p:spPr bwMode="auto">
          <a:xfrm>
            <a:off x="2187575" y="2665413"/>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5</a:t>
            </a:r>
          </a:p>
        </p:txBody>
      </p:sp>
      <p:sp>
        <p:nvSpPr>
          <p:cNvPr id="1356839" name="Oval 39">
            <a:extLst>
              <a:ext uri="{FF2B5EF4-FFF2-40B4-BE49-F238E27FC236}">
                <a16:creationId xmlns:a16="http://schemas.microsoft.com/office/drawing/2014/main" id="{A55D7517-72DB-E041-87B8-06AC5F61A572}"/>
              </a:ext>
            </a:extLst>
          </p:cNvPr>
          <p:cNvSpPr>
            <a:spLocks noChangeArrowheads="1"/>
          </p:cNvSpPr>
          <p:nvPr/>
        </p:nvSpPr>
        <p:spPr bwMode="auto">
          <a:xfrm>
            <a:off x="2916238" y="2551113"/>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3</a:t>
            </a:r>
          </a:p>
        </p:txBody>
      </p:sp>
      <p:sp>
        <p:nvSpPr>
          <p:cNvPr id="1356840" name="Oval 40">
            <a:extLst>
              <a:ext uri="{FF2B5EF4-FFF2-40B4-BE49-F238E27FC236}">
                <a16:creationId xmlns:a16="http://schemas.microsoft.com/office/drawing/2014/main" id="{98D0C77C-63C1-774D-8315-AD65D583105B}"/>
              </a:ext>
            </a:extLst>
          </p:cNvPr>
          <p:cNvSpPr>
            <a:spLocks noChangeArrowheads="1"/>
          </p:cNvSpPr>
          <p:nvPr/>
        </p:nvSpPr>
        <p:spPr bwMode="auto">
          <a:xfrm>
            <a:off x="1573213" y="3121025"/>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1" name="Oval 41">
            <a:extLst>
              <a:ext uri="{FF2B5EF4-FFF2-40B4-BE49-F238E27FC236}">
                <a16:creationId xmlns:a16="http://schemas.microsoft.com/office/drawing/2014/main" id="{B0F374C2-A206-8E43-B892-6C032A692DAD}"/>
              </a:ext>
            </a:extLst>
          </p:cNvPr>
          <p:cNvSpPr>
            <a:spLocks noChangeArrowheads="1"/>
          </p:cNvSpPr>
          <p:nvPr/>
        </p:nvSpPr>
        <p:spPr bwMode="auto">
          <a:xfrm>
            <a:off x="1611313" y="25892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15</a:t>
            </a:r>
          </a:p>
        </p:txBody>
      </p:sp>
      <p:sp>
        <p:nvSpPr>
          <p:cNvPr id="1356842" name="Oval 42">
            <a:extLst>
              <a:ext uri="{FF2B5EF4-FFF2-40B4-BE49-F238E27FC236}">
                <a16:creationId xmlns:a16="http://schemas.microsoft.com/office/drawing/2014/main" id="{4E45C7F8-4416-EA4E-BCD5-0EBDA0F7A47A}"/>
              </a:ext>
            </a:extLst>
          </p:cNvPr>
          <p:cNvSpPr>
            <a:spLocks noChangeArrowheads="1"/>
          </p:cNvSpPr>
          <p:nvPr/>
        </p:nvSpPr>
        <p:spPr bwMode="auto">
          <a:xfrm>
            <a:off x="2035175" y="32369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3" name="Oval 43">
            <a:extLst>
              <a:ext uri="{FF2B5EF4-FFF2-40B4-BE49-F238E27FC236}">
                <a16:creationId xmlns:a16="http://schemas.microsoft.com/office/drawing/2014/main" id="{D3347CD7-D08D-134D-B44D-E7C70CE6A1E1}"/>
              </a:ext>
            </a:extLst>
          </p:cNvPr>
          <p:cNvSpPr>
            <a:spLocks noChangeArrowheads="1"/>
          </p:cNvSpPr>
          <p:nvPr/>
        </p:nvSpPr>
        <p:spPr bwMode="auto">
          <a:xfrm>
            <a:off x="2647950" y="3582988"/>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4" name="Oval 44">
            <a:extLst>
              <a:ext uri="{FF2B5EF4-FFF2-40B4-BE49-F238E27FC236}">
                <a16:creationId xmlns:a16="http://schemas.microsoft.com/office/drawing/2014/main" id="{38F3C110-2B67-C648-8284-E50EDF346B06}"/>
              </a:ext>
            </a:extLst>
          </p:cNvPr>
          <p:cNvSpPr>
            <a:spLocks noChangeArrowheads="1"/>
          </p:cNvSpPr>
          <p:nvPr/>
        </p:nvSpPr>
        <p:spPr bwMode="auto">
          <a:xfrm>
            <a:off x="3149600" y="31607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8</a:t>
            </a:r>
          </a:p>
        </p:txBody>
      </p:sp>
      <p:sp>
        <p:nvSpPr>
          <p:cNvPr id="1356845" name="Oval 45">
            <a:extLst>
              <a:ext uri="{FF2B5EF4-FFF2-40B4-BE49-F238E27FC236}">
                <a16:creationId xmlns:a16="http://schemas.microsoft.com/office/drawing/2014/main" id="{98F5E826-0ECD-F14A-8AE5-617643FF6926}"/>
              </a:ext>
            </a:extLst>
          </p:cNvPr>
          <p:cNvSpPr>
            <a:spLocks noChangeArrowheads="1"/>
          </p:cNvSpPr>
          <p:nvPr/>
        </p:nvSpPr>
        <p:spPr bwMode="auto">
          <a:xfrm>
            <a:off x="3571875" y="2844800"/>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57742" name="Line 46">
            <a:extLst>
              <a:ext uri="{FF2B5EF4-FFF2-40B4-BE49-F238E27FC236}">
                <a16:creationId xmlns:a16="http://schemas.microsoft.com/office/drawing/2014/main" id="{2F20D2E2-5CFB-6F45-874D-CC9CD74EDA17}"/>
              </a:ext>
            </a:extLst>
          </p:cNvPr>
          <p:cNvSpPr>
            <a:spLocks noChangeAspect="1" noChangeShapeType="1"/>
          </p:cNvSpPr>
          <p:nvPr/>
        </p:nvSpPr>
        <p:spPr bwMode="auto">
          <a:xfrm flipV="1">
            <a:off x="2151063" y="4814888"/>
            <a:ext cx="165100" cy="123825"/>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43" name="Line 47">
            <a:extLst>
              <a:ext uri="{FF2B5EF4-FFF2-40B4-BE49-F238E27FC236}">
                <a16:creationId xmlns:a16="http://schemas.microsoft.com/office/drawing/2014/main" id="{7F53D594-71E6-9443-BBC5-7E9D1817FF4A}"/>
              </a:ext>
            </a:extLst>
          </p:cNvPr>
          <p:cNvSpPr>
            <a:spLocks noChangeAspect="1" noChangeShapeType="1"/>
          </p:cNvSpPr>
          <p:nvPr/>
        </p:nvSpPr>
        <p:spPr bwMode="auto">
          <a:xfrm>
            <a:off x="2270125" y="4852988"/>
            <a:ext cx="225425"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44" name="Oval 48">
            <a:extLst>
              <a:ext uri="{FF2B5EF4-FFF2-40B4-BE49-F238E27FC236}">
                <a16:creationId xmlns:a16="http://schemas.microsoft.com/office/drawing/2014/main" id="{EDB467D5-97D4-F548-A800-B6B4B5954D65}"/>
              </a:ext>
            </a:extLst>
          </p:cNvPr>
          <p:cNvSpPr>
            <a:spLocks noChangeAspect="1" noChangeArrowheads="1"/>
          </p:cNvSpPr>
          <p:nvPr/>
        </p:nvSpPr>
        <p:spPr bwMode="auto">
          <a:xfrm>
            <a:off x="2184400" y="47323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45" name="Rectangle 49">
            <a:extLst>
              <a:ext uri="{FF2B5EF4-FFF2-40B4-BE49-F238E27FC236}">
                <a16:creationId xmlns:a16="http://schemas.microsoft.com/office/drawing/2014/main" id="{27F574E5-0280-7B48-ACEF-91A492B738D4}"/>
              </a:ext>
            </a:extLst>
          </p:cNvPr>
          <p:cNvSpPr>
            <a:spLocks noChangeArrowheads="1"/>
          </p:cNvSpPr>
          <p:nvPr/>
        </p:nvSpPr>
        <p:spPr bwMode="auto">
          <a:xfrm>
            <a:off x="973138" y="2162175"/>
            <a:ext cx="3587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R1</a:t>
            </a:r>
          </a:p>
        </p:txBody>
      </p:sp>
      <p:sp>
        <p:nvSpPr>
          <p:cNvPr id="157746" name="Rectangle 50">
            <a:extLst>
              <a:ext uri="{FF2B5EF4-FFF2-40B4-BE49-F238E27FC236}">
                <a16:creationId xmlns:a16="http://schemas.microsoft.com/office/drawing/2014/main" id="{4E9D25A7-3707-A843-9FD3-74ADECFCF512}"/>
              </a:ext>
            </a:extLst>
          </p:cNvPr>
          <p:cNvSpPr>
            <a:spLocks noChangeArrowheads="1"/>
          </p:cNvSpPr>
          <p:nvPr/>
        </p:nvSpPr>
        <p:spPr bwMode="auto">
          <a:xfrm>
            <a:off x="4070350" y="2681288"/>
            <a:ext cx="3587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R8</a:t>
            </a:r>
          </a:p>
        </p:txBody>
      </p:sp>
      <p:sp>
        <p:nvSpPr>
          <p:cNvPr id="157747" name="Rectangle 51">
            <a:extLst>
              <a:ext uri="{FF2B5EF4-FFF2-40B4-BE49-F238E27FC236}">
                <a16:creationId xmlns:a16="http://schemas.microsoft.com/office/drawing/2014/main" id="{DB83C163-240B-6244-9489-03C90FD0874C}"/>
              </a:ext>
            </a:extLst>
          </p:cNvPr>
          <p:cNvSpPr>
            <a:spLocks noChangeArrowheads="1"/>
          </p:cNvSpPr>
          <p:nvPr/>
        </p:nvSpPr>
        <p:spPr bwMode="auto">
          <a:xfrm>
            <a:off x="1335088" y="5791200"/>
            <a:ext cx="24939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Link with insufficient bandwidth</a:t>
            </a:r>
          </a:p>
        </p:txBody>
      </p:sp>
      <p:sp>
        <p:nvSpPr>
          <p:cNvPr id="157748" name="Rectangle 52">
            <a:extLst>
              <a:ext uri="{FF2B5EF4-FFF2-40B4-BE49-F238E27FC236}">
                <a16:creationId xmlns:a16="http://schemas.microsoft.com/office/drawing/2014/main" id="{A97D9325-30C2-BB45-A116-5B33078D1B96}"/>
              </a:ext>
            </a:extLst>
          </p:cNvPr>
          <p:cNvSpPr>
            <a:spLocks noChangeArrowheads="1"/>
          </p:cNvSpPr>
          <p:nvPr/>
        </p:nvSpPr>
        <p:spPr bwMode="auto">
          <a:xfrm>
            <a:off x="1335088" y="6021388"/>
            <a:ext cx="235743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Link with sufficient bandwidth</a:t>
            </a:r>
          </a:p>
        </p:txBody>
      </p:sp>
      <p:sp>
        <p:nvSpPr>
          <p:cNvPr id="1356853" name="Oval 53">
            <a:extLst>
              <a:ext uri="{FF2B5EF4-FFF2-40B4-BE49-F238E27FC236}">
                <a16:creationId xmlns:a16="http://schemas.microsoft.com/office/drawing/2014/main" id="{31164CD3-A450-F443-B42B-FD784A7A54B9}"/>
              </a:ext>
            </a:extLst>
          </p:cNvPr>
          <p:cNvSpPr>
            <a:spLocks noChangeArrowheads="1"/>
          </p:cNvSpPr>
          <p:nvPr/>
        </p:nvSpPr>
        <p:spPr bwMode="auto">
          <a:xfrm>
            <a:off x="1177925" y="5830888"/>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n</a:t>
            </a:r>
          </a:p>
        </p:txBody>
      </p:sp>
      <p:sp>
        <p:nvSpPr>
          <p:cNvPr id="1356854" name="Oval 54">
            <a:extLst>
              <a:ext uri="{FF2B5EF4-FFF2-40B4-BE49-F238E27FC236}">
                <a16:creationId xmlns:a16="http://schemas.microsoft.com/office/drawing/2014/main" id="{8FCBEA5E-F149-134A-9518-0EC1EB1E1E68}"/>
              </a:ext>
            </a:extLst>
          </p:cNvPr>
          <p:cNvSpPr>
            <a:spLocks noChangeArrowheads="1"/>
          </p:cNvSpPr>
          <p:nvPr/>
        </p:nvSpPr>
        <p:spPr bwMode="auto">
          <a:xfrm>
            <a:off x="1177925" y="6076950"/>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n</a:t>
            </a:r>
          </a:p>
        </p:txBody>
      </p:sp>
      <p:sp>
        <p:nvSpPr>
          <p:cNvPr id="1356855" name="AutoShape 55">
            <a:extLst>
              <a:ext uri="{FF2B5EF4-FFF2-40B4-BE49-F238E27FC236}">
                <a16:creationId xmlns:a16="http://schemas.microsoft.com/office/drawing/2014/main" id="{072FF52B-764C-AB4B-AA09-50D3FF3A3C11}"/>
              </a:ext>
            </a:extLst>
          </p:cNvPr>
          <p:cNvSpPr>
            <a:spLocks noChangeArrowheads="1"/>
          </p:cNvSpPr>
          <p:nvPr/>
        </p:nvSpPr>
        <p:spPr bwMode="auto">
          <a:xfrm flipH="1">
            <a:off x="806450" y="1277938"/>
            <a:ext cx="1036638" cy="730250"/>
          </a:xfrm>
          <a:prstGeom prst="wedgeRoundRectCallout">
            <a:avLst>
              <a:gd name="adj1" fmla="val -4366"/>
              <a:gd name="adj2" fmla="val 80000"/>
              <a:gd name="adj3" fmla="val 16667"/>
            </a:avLst>
          </a:prstGeom>
          <a:solidFill>
            <a:srgbClr val="D03434">
              <a:alpha val="59999"/>
            </a:srgbClr>
          </a:solidFill>
          <a:ln w="9525">
            <a:solidFill>
              <a:schemeClr val="accent2"/>
            </a:solidFill>
            <a:miter lim="800000"/>
            <a:headEnd/>
            <a:tailEnd/>
          </a:ln>
          <a:effectLst>
            <a:outerShdw dist="28398" dir="3806097" algn="ctr" rotWithShape="0">
              <a:schemeClr val="bg2">
                <a:alpha val="50000"/>
              </a:schemeClr>
            </a:outerShdw>
          </a:effectLst>
        </p:spPr>
        <p:txBody>
          <a:bodyPr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Find shortest path to R8 with 8Mbps</a:t>
            </a:r>
          </a:p>
        </p:txBody>
      </p:sp>
      <p:sp>
        <p:nvSpPr>
          <p:cNvPr id="2" name="TextBox 1">
            <a:extLst>
              <a:ext uri="{FF2B5EF4-FFF2-40B4-BE49-F238E27FC236}">
                <a16:creationId xmlns:a16="http://schemas.microsoft.com/office/drawing/2014/main" id="{59C2C019-BBCE-26DD-6073-42380BB78B48}"/>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4102738815"/>
      </p:ext>
    </p:extLst>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9746" name="Rectangle 50">
            <a:extLst>
              <a:ext uri="{FF2B5EF4-FFF2-40B4-BE49-F238E27FC236}">
                <a16:creationId xmlns:a16="http://schemas.microsoft.com/office/drawing/2014/main" id="{BE23D0A5-69E7-2947-95D1-C26E19735180}"/>
              </a:ext>
            </a:extLst>
          </p:cNvPr>
          <p:cNvSpPr>
            <a:spLocks noGrp="1" noChangeArrowheads="1"/>
          </p:cNvSpPr>
          <p:nvPr>
            <p:ph type="title"/>
          </p:nvPr>
        </p:nvSpPr>
        <p:spPr/>
        <p:txBody>
          <a:bodyPr/>
          <a:lstStyle/>
          <a:p>
            <a:pPr eaLnBrk="1" hangingPunct="1"/>
            <a:r>
              <a:rPr lang="en-US" altLang="nb-NO"/>
              <a:t>TE LSP Signaling</a:t>
            </a:r>
          </a:p>
        </p:txBody>
      </p:sp>
      <p:sp>
        <p:nvSpPr>
          <p:cNvPr id="159747" name="Rectangle 51">
            <a:extLst>
              <a:ext uri="{FF2B5EF4-FFF2-40B4-BE49-F238E27FC236}">
                <a16:creationId xmlns:a16="http://schemas.microsoft.com/office/drawing/2014/main" id="{10EBDEE5-060D-FE47-B137-0B27520E89F9}"/>
              </a:ext>
            </a:extLst>
          </p:cNvPr>
          <p:cNvSpPr>
            <a:spLocks noGrp="1" noChangeArrowheads="1"/>
          </p:cNvSpPr>
          <p:nvPr>
            <p:ph type="body" sz="half" idx="1"/>
          </p:nvPr>
        </p:nvSpPr>
        <p:spPr/>
        <p:txBody>
          <a:bodyPr/>
          <a:lstStyle/>
          <a:p>
            <a:pPr eaLnBrk="1" hangingPunct="1">
              <a:lnSpc>
                <a:spcPct val="85000"/>
              </a:lnSpc>
            </a:pPr>
            <a:r>
              <a:rPr lang="en-US" altLang="nb-NO" sz="1800"/>
              <a:t>Tunnel signaled with TE extensions to RSVP</a:t>
            </a:r>
          </a:p>
          <a:p>
            <a:pPr eaLnBrk="1" hangingPunct="1">
              <a:lnSpc>
                <a:spcPct val="85000"/>
              </a:lnSpc>
            </a:pPr>
            <a:r>
              <a:rPr lang="en-US" altLang="nb-NO" sz="1800"/>
              <a:t>Soft state maintained with downstream PATH messages</a:t>
            </a:r>
          </a:p>
          <a:p>
            <a:pPr eaLnBrk="1" hangingPunct="1">
              <a:lnSpc>
                <a:spcPct val="85000"/>
              </a:lnSpc>
            </a:pPr>
            <a:r>
              <a:rPr lang="en-US" altLang="nb-NO" sz="1800"/>
              <a:t>Soft state maintained with upstream RESV messages</a:t>
            </a:r>
          </a:p>
          <a:p>
            <a:pPr eaLnBrk="1" hangingPunct="1">
              <a:lnSpc>
                <a:spcPct val="85000"/>
              </a:lnSpc>
            </a:pPr>
            <a:r>
              <a:rPr lang="en-US" altLang="nb-NO" sz="1800"/>
              <a:t>New RSVP objects</a:t>
            </a:r>
          </a:p>
          <a:p>
            <a:pPr marL="457200" lvl="1" indent="117475" eaLnBrk="1" hangingPunct="1">
              <a:lnSpc>
                <a:spcPct val="85000"/>
              </a:lnSpc>
            </a:pPr>
            <a:r>
              <a:rPr lang="en-US" altLang="nb-NO" sz="1600">
                <a:ea typeface="ＭＳ Ｐゴシック" panose="020B0600070205080204" pitchFamily="34" charset="-128"/>
              </a:rPr>
              <a:t>LABEL_REQUEST (PATH)</a:t>
            </a:r>
          </a:p>
          <a:p>
            <a:pPr marL="457200" lvl="1" indent="117475" eaLnBrk="1" hangingPunct="1">
              <a:lnSpc>
                <a:spcPct val="85000"/>
              </a:lnSpc>
            </a:pPr>
            <a:r>
              <a:rPr lang="en-US" altLang="nb-NO" sz="1600">
                <a:ea typeface="ＭＳ Ｐゴシック" panose="020B0600070205080204" pitchFamily="34" charset="-128"/>
              </a:rPr>
              <a:t>LABEL (RESV)</a:t>
            </a:r>
          </a:p>
          <a:p>
            <a:pPr marL="457200" lvl="1" indent="117475" eaLnBrk="1" hangingPunct="1">
              <a:lnSpc>
                <a:spcPct val="85000"/>
              </a:lnSpc>
            </a:pPr>
            <a:r>
              <a:rPr lang="en-US" altLang="nb-NO" sz="1600">
                <a:ea typeface="ＭＳ Ｐゴシック" panose="020B0600070205080204" pitchFamily="34" charset="-128"/>
              </a:rPr>
              <a:t>EXPLICIT_ROUTE</a:t>
            </a:r>
          </a:p>
          <a:p>
            <a:pPr marL="457200" lvl="1" indent="117475" eaLnBrk="1" hangingPunct="1">
              <a:lnSpc>
                <a:spcPct val="85000"/>
              </a:lnSpc>
            </a:pPr>
            <a:r>
              <a:rPr lang="en-US" altLang="nb-NO" sz="1600">
                <a:ea typeface="ＭＳ Ｐゴシック" panose="020B0600070205080204" pitchFamily="34" charset="-128"/>
              </a:rPr>
              <a:t>RECORD_ROUTE (PATH/RESV)</a:t>
            </a:r>
          </a:p>
          <a:p>
            <a:pPr marL="457200" lvl="1" indent="117475" eaLnBrk="1" hangingPunct="1">
              <a:lnSpc>
                <a:spcPct val="85000"/>
              </a:lnSpc>
            </a:pPr>
            <a:r>
              <a:rPr lang="en-US" altLang="nb-NO" sz="1600">
                <a:ea typeface="ＭＳ Ｐゴシック" panose="020B0600070205080204" pitchFamily="34" charset="-128"/>
              </a:rPr>
              <a:t>SESSION_ATTRIBUTE (PATH)</a:t>
            </a:r>
          </a:p>
          <a:p>
            <a:pPr eaLnBrk="1" hangingPunct="1">
              <a:lnSpc>
                <a:spcPct val="85000"/>
              </a:lnSpc>
            </a:pPr>
            <a:r>
              <a:rPr lang="en-US" altLang="nb-NO" sz="1800"/>
              <a:t>LFIB populated using </a:t>
            </a:r>
            <a:br>
              <a:rPr lang="en-US" altLang="nb-NO" sz="1800"/>
            </a:br>
            <a:r>
              <a:rPr lang="en-US" altLang="nb-NO" sz="1800"/>
              <a:t>RSVP labels allocated by RESV messages</a:t>
            </a:r>
          </a:p>
        </p:txBody>
      </p:sp>
      <p:sp>
        <p:nvSpPr>
          <p:cNvPr id="159748" name="Rectangle 4">
            <a:extLst>
              <a:ext uri="{FF2B5EF4-FFF2-40B4-BE49-F238E27FC236}">
                <a16:creationId xmlns:a16="http://schemas.microsoft.com/office/drawing/2014/main" id="{BDEA4F17-259B-CB4E-88B6-769C9428FEED}"/>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pic>
        <p:nvPicPr>
          <p:cNvPr id="159749" name="Picture 5" descr="cloud">
            <a:extLst>
              <a:ext uri="{FF2B5EF4-FFF2-40B4-BE49-F238E27FC236}">
                <a16:creationId xmlns:a16="http://schemas.microsoft.com/office/drawing/2014/main" id="{6FEECE5D-CFF9-2749-98E2-98E5A60B4438}"/>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4879975" y="1930400"/>
            <a:ext cx="33813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8854" name="Line 6">
            <a:extLst>
              <a:ext uri="{FF2B5EF4-FFF2-40B4-BE49-F238E27FC236}">
                <a16:creationId xmlns:a16="http://schemas.microsoft.com/office/drawing/2014/main" id="{D0214A50-A242-7446-9D83-E12FBD724F65}"/>
              </a:ext>
            </a:extLst>
          </p:cNvPr>
          <p:cNvSpPr>
            <a:spLocks noChangeAspect="1" noChangeShapeType="1"/>
          </p:cNvSpPr>
          <p:nvPr/>
        </p:nvSpPr>
        <p:spPr bwMode="auto">
          <a:xfrm>
            <a:off x="5832475" y="3482975"/>
            <a:ext cx="271463" cy="4810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5" name="Line 7">
            <a:extLst>
              <a:ext uri="{FF2B5EF4-FFF2-40B4-BE49-F238E27FC236}">
                <a16:creationId xmlns:a16="http://schemas.microsoft.com/office/drawing/2014/main" id="{FAB32289-BBB1-1446-A050-A75EC6FB06FC}"/>
              </a:ext>
            </a:extLst>
          </p:cNvPr>
          <p:cNvSpPr>
            <a:spLocks noChangeAspect="1" noChangeShapeType="1"/>
          </p:cNvSpPr>
          <p:nvPr/>
        </p:nvSpPr>
        <p:spPr bwMode="auto">
          <a:xfrm flipV="1">
            <a:off x="5257800" y="3482975"/>
            <a:ext cx="392113" cy="38417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6" name="Line 8">
            <a:extLst>
              <a:ext uri="{FF2B5EF4-FFF2-40B4-BE49-F238E27FC236}">
                <a16:creationId xmlns:a16="http://schemas.microsoft.com/office/drawing/2014/main" id="{823009A6-63EE-9D4C-8F71-BF4867DEBEBF}"/>
              </a:ext>
            </a:extLst>
          </p:cNvPr>
          <p:cNvSpPr>
            <a:spLocks noChangeAspect="1" noChangeShapeType="1"/>
          </p:cNvSpPr>
          <p:nvPr/>
        </p:nvSpPr>
        <p:spPr bwMode="auto">
          <a:xfrm flipV="1">
            <a:off x="5861050" y="3005138"/>
            <a:ext cx="542925" cy="33655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7" name="Line 9">
            <a:extLst>
              <a:ext uri="{FF2B5EF4-FFF2-40B4-BE49-F238E27FC236}">
                <a16:creationId xmlns:a16="http://schemas.microsoft.com/office/drawing/2014/main" id="{3603F8D3-F574-134B-AB99-051C0556B661}"/>
              </a:ext>
            </a:extLst>
          </p:cNvPr>
          <p:cNvSpPr>
            <a:spLocks noChangeAspect="1" noChangeShapeType="1"/>
          </p:cNvSpPr>
          <p:nvPr/>
        </p:nvSpPr>
        <p:spPr bwMode="auto">
          <a:xfrm flipH="1">
            <a:off x="6948488" y="3267075"/>
            <a:ext cx="217487" cy="6969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8" name="Line 10">
            <a:extLst>
              <a:ext uri="{FF2B5EF4-FFF2-40B4-BE49-F238E27FC236}">
                <a16:creationId xmlns:a16="http://schemas.microsoft.com/office/drawing/2014/main" id="{34C1CE7D-290C-7247-AF11-CDF86CE08B8C}"/>
              </a:ext>
            </a:extLst>
          </p:cNvPr>
          <p:cNvSpPr>
            <a:spLocks noChangeAspect="1" noChangeShapeType="1"/>
          </p:cNvSpPr>
          <p:nvPr/>
        </p:nvSpPr>
        <p:spPr bwMode="auto">
          <a:xfrm>
            <a:off x="6618288" y="2957513"/>
            <a:ext cx="422275" cy="19050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9" name="Line 11">
            <a:extLst>
              <a:ext uri="{FF2B5EF4-FFF2-40B4-BE49-F238E27FC236}">
                <a16:creationId xmlns:a16="http://schemas.microsoft.com/office/drawing/2014/main" id="{23525D07-F5EB-0341-B824-3D98CABBF687}"/>
              </a:ext>
            </a:extLst>
          </p:cNvPr>
          <p:cNvSpPr>
            <a:spLocks noChangeAspect="1" noChangeShapeType="1"/>
          </p:cNvSpPr>
          <p:nvPr/>
        </p:nvSpPr>
        <p:spPr bwMode="auto">
          <a:xfrm>
            <a:off x="7138988" y="3213100"/>
            <a:ext cx="627062" cy="2492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60" name="Line 12">
            <a:extLst>
              <a:ext uri="{FF2B5EF4-FFF2-40B4-BE49-F238E27FC236}">
                <a16:creationId xmlns:a16="http://schemas.microsoft.com/office/drawing/2014/main" id="{ED72E8C3-4433-8A47-9386-13DCB7597193}"/>
              </a:ext>
            </a:extLst>
          </p:cNvPr>
          <p:cNvSpPr>
            <a:spLocks noChangeAspect="1" noChangeShapeType="1"/>
          </p:cNvSpPr>
          <p:nvPr/>
        </p:nvSpPr>
        <p:spPr bwMode="auto">
          <a:xfrm>
            <a:off x="6284913" y="4106863"/>
            <a:ext cx="604837"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61" name="Line 13">
            <a:extLst>
              <a:ext uri="{FF2B5EF4-FFF2-40B4-BE49-F238E27FC236}">
                <a16:creationId xmlns:a16="http://schemas.microsoft.com/office/drawing/2014/main" id="{44A790B7-A782-DC44-8F36-8DC104BED830}"/>
              </a:ext>
            </a:extLst>
          </p:cNvPr>
          <p:cNvSpPr>
            <a:spLocks noChangeAspect="1" noChangeShapeType="1"/>
          </p:cNvSpPr>
          <p:nvPr/>
        </p:nvSpPr>
        <p:spPr bwMode="auto">
          <a:xfrm>
            <a:off x="5440363" y="2908300"/>
            <a:ext cx="246062" cy="3889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9758" name="Rectangle 14">
            <a:extLst>
              <a:ext uri="{FF2B5EF4-FFF2-40B4-BE49-F238E27FC236}">
                <a16:creationId xmlns:a16="http://schemas.microsoft.com/office/drawing/2014/main" id="{04AC0722-7FE5-2F4E-81DC-B022B93FB8B9}"/>
              </a:ext>
            </a:extLst>
          </p:cNvPr>
          <p:cNvSpPr>
            <a:spLocks noChangeAspect="1" noChangeArrowheads="1"/>
          </p:cNvSpPr>
          <p:nvPr/>
        </p:nvSpPr>
        <p:spPr bwMode="auto">
          <a:xfrm>
            <a:off x="5956300" y="2268538"/>
            <a:ext cx="1095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9759" name="Picture 15">
            <a:extLst>
              <a:ext uri="{FF2B5EF4-FFF2-40B4-BE49-F238E27FC236}">
                <a16:creationId xmlns:a16="http://schemas.microsoft.com/office/drawing/2014/main" id="{FDABCC65-F6FF-8D43-B709-8CF2CD168F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563" y="3721100"/>
            <a:ext cx="38417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0" name="Picture 16">
            <a:extLst>
              <a:ext uri="{FF2B5EF4-FFF2-40B4-BE49-F238E27FC236}">
                <a16:creationId xmlns:a16="http://schemas.microsoft.com/office/drawing/2014/main" id="{2941E559-1523-8E47-A60F-7C970BCFAA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1275" y="26654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1" name="Picture 17">
            <a:extLst>
              <a:ext uri="{FF2B5EF4-FFF2-40B4-BE49-F238E27FC236}">
                <a16:creationId xmlns:a16="http://schemas.microsoft.com/office/drawing/2014/main" id="{67D0314A-9641-C949-9E31-B0A7BFC0AC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8638" y="32527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2" name="Picture 18">
            <a:extLst>
              <a:ext uri="{FF2B5EF4-FFF2-40B4-BE49-F238E27FC236}">
                <a16:creationId xmlns:a16="http://schemas.microsoft.com/office/drawing/2014/main" id="{3CBD0A15-F207-EE46-8364-C563329109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8138" y="39608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3" name="Picture 19">
            <a:extLst>
              <a:ext uri="{FF2B5EF4-FFF2-40B4-BE49-F238E27FC236}">
                <a16:creationId xmlns:a16="http://schemas.microsoft.com/office/drawing/2014/main" id="{C4BEEA26-DFF5-844F-85EE-6B42B702E3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6350" y="28590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4" name="Picture 20">
            <a:extLst>
              <a:ext uri="{FF2B5EF4-FFF2-40B4-BE49-F238E27FC236}">
                <a16:creationId xmlns:a16="http://schemas.microsoft.com/office/drawing/2014/main" id="{C30D3917-5A9F-B746-A763-A2A3C69D50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738" y="30749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5" name="Picture 21">
            <a:extLst>
              <a:ext uri="{FF2B5EF4-FFF2-40B4-BE49-F238E27FC236}">
                <a16:creationId xmlns:a16="http://schemas.microsoft.com/office/drawing/2014/main" id="{CF1A1061-8B47-BE4B-8677-14660B6975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3975" y="33416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8870" name="Freeform 22">
            <a:extLst>
              <a:ext uri="{FF2B5EF4-FFF2-40B4-BE49-F238E27FC236}">
                <a16:creationId xmlns:a16="http://schemas.microsoft.com/office/drawing/2014/main" id="{A22D8C73-7B07-3046-8514-4B5F0979CE2D}"/>
              </a:ext>
            </a:extLst>
          </p:cNvPr>
          <p:cNvSpPr>
            <a:spLocks/>
          </p:cNvSpPr>
          <p:nvPr/>
        </p:nvSpPr>
        <p:spPr bwMode="auto">
          <a:xfrm>
            <a:off x="5534025" y="2876550"/>
            <a:ext cx="2109788" cy="1090613"/>
          </a:xfrm>
          <a:custGeom>
            <a:avLst/>
            <a:gdLst>
              <a:gd name="T0" fmla="*/ 0 w 1329"/>
              <a:gd name="T1" fmla="*/ 0 h 687"/>
              <a:gd name="T2" fmla="*/ 443 w 1329"/>
              <a:gd name="T3" fmla="*/ 687 h 687"/>
              <a:gd name="T4" fmla="*/ 820 w 1329"/>
              <a:gd name="T5" fmla="*/ 676 h 687"/>
              <a:gd name="T6" fmla="*/ 964 w 1329"/>
              <a:gd name="T7" fmla="*/ 239 h 687"/>
              <a:gd name="T8" fmla="*/ 1329 w 1329"/>
              <a:gd name="T9" fmla="*/ 394 h 687"/>
              <a:gd name="T10" fmla="*/ 0 60000 65536"/>
              <a:gd name="T11" fmla="*/ 0 60000 65536"/>
              <a:gd name="T12" fmla="*/ 0 60000 65536"/>
              <a:gd name="T13" fmla="*/ 0 60000 65536"/>
              <a:gd name="T14" fmla="*/ 0 60000 65536"/>
              <a:gd name="T15" fmla="*/ 0 w 1329"/>
              <a:gd name="T16" fmla="*/ 0 h 687"/>
              <a:gd name="T17" fmla="*/ 1329 w 1329"/>
              <a:gd name="T18" fmla="*/ 687 h 687"/>
            </a:gdLst>
            <a:ahLst/>
            <a:cxnLst>
              <a:cxn ang="T10">
                <a:pos x="T0" y="T1"/>
              </a:cxn>
              <a:cxn ang="T11">
                <a:pos x="T2" y="T3"/>
              </a:cxn>
              <a:cxn ang="T12">
                <a:pos x="T4" y="T5"/>
              </a:cxn>
              <a:cxn ang="T13">
                <a:pos x="T6" y="T7"/>
              </a:cxn>
              <a:cxn ang="T14">
                <a:pos x="T8" y="T9"/>
              </a:cxn>
            </a:cxnLst>
            <a:rect l="T15" t="T16" r="T17" b="T18"/>
            <a:pathLst>
              <a:path w="1329" h="687">
                <a:moveTo>
                  <a:pt x="0" y="0"/>
                </a:moveTo>
                <a:lnTo>
                  <a:pt x="443" y="687"/>
                </a:lnTo>
                <a:lnTo>
                  <a:pt x="820" y="676"/>
                </a:lnTo>
                <a:lnTo>
                  <a:pt x="964" y="239"/>
                </a:lnTo>
                <a:lnTo>
                  <a:pt x="1329" y="394"/>
                </a:lnTo>
              </a:path>
            </a:pathLst>
          </a:custGeom>
          <a:noFill/>
          <a:ln w="76200">
            <a:solidFill>
              <a:srgbClr val="EEB30E"/>
            </a:solidFill>
            <a:round/>
            <a:headEnd/>
            <a:tailEnd type="triangle" w="sm" len="sm"/>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txBody>
          <a:bodyPr lIns="82124" tIns="41061" rIns="82124" bIns="41061"/>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67" name="Text Box 23">
            <a:extLst>
              <a:ext uri="{FF2B5EF4-FFF2-40B4-BE49-F238E27FC236}">
                <a16:creationId xmlns:a16="http://schemas.microsoft.com/office/drawing/2014/main" id="{8336D5CF-7312-7148-BA58-A20B0EA812A1}"/>
              </a:ext>
            </a:extLst>
          </p:cNvPr>
          <p:cNvSpPr txBox="1">
            <a:spLocks noChangeArrowheads="1"/>
          </p:cNvSpPr>
          <p:nvPr/>
        </p:nvSpPr>
        <p:spPr bwMode="auto">
          <a:xfrm>
            <a:off x="4610100" y="2381250"/>
            <a:ext cx="1460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Head end</a:t>
            </a:r>
          </a:p>
        </p:txBody>
      </p:sp>
      <p:sp>
        <p:nvSpPr>
          <p:cNvPr id="159768" name="Text Box 24">
            <a:extLst>
              <a:ext uri="{FF2B5EF4-FFF2-40B4-BE49-F238E27FC236}">
                <a16:creationId xmlns:a16="http://schemas.microsoft.com/office/drawing/2014/main" id="{8113B651-F26E-C348-B02B-415483B3C6F2}"/>
              </a:ext>
            </a:extLst>
          </p:cNvPr>
          <p:cNvSpPr txBox="1">
            <a:spLocks noChangeArrowheads="1"/>
          </p:cNvSpPr>
          <p:nvPr/>
        </p:nvSpPr>
        <p:spPr bwMode="auto">
          <a:xfrm>
            <a:off x="7183438" y="3654425"/>
            <a:ext cx="1460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Tail end</a:t>
            </a:r>
          </a:p>
        </p:txBody>
      </p:sp>
      <p:sp>
        <p:nvSpPr>
          <p:cNvPr id="159769" name="Rectangle 25">
            <a:extLst>
              <a:ext uri="{FF2B5EF4-FFF2-40B4-BE49-F238E27FC236}">
                <a16:creationId xmlns:a16="http://schemas.microsoft.com/office/drawing/2014/main" id="{B0AE5299-9FA1-7346-99B3-1EB9B7DF05EA}"/>
              </a:ext>
            </a:extLst>
          </p:cNvPr>
          <p:cNvSpPr>
            <a:spLocks noChangeAspect="1" noChangeArrowheads="1"/>
          </p:cNvSpPr>
          <p:nvPr/>
        </p:nvSpPr>
        <p:spPr bwMode="auto">
          <a:xfrm>
            <a:off x="7983538" y="5456238"/>
            <a:ext cx="7159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TE LSP</a:t>
            </a:r>
          </a:p>
        </p:txBody>
      </p:sp>
      <p:sp>
        <p:nvSpPr>
          <p:cNvPr id="1358874" name="Line 26">
            <a:extLst>
              <a:ext uri="{FF2B5EF4-FFF2-40B4-BE49-F238E27FC236}">
                <a16:creationId xmlns:a16="http://schemas.microsoft.com/office/drawing/2014/main" id="{0EC35023-2866-844B-944B-1A6519FFEF31}"/>
              </a:ext>
            </a:extLst>
          </p:cNvPr>
          <p:cNvSpPr>
            <a:spLocks noChangeShapeType="1"/>
          </p:cNvSpPr>
          <p:nvPr/>
        </p:nvSpPr>
        <p:spPr bwMode="auto">
          <a:xfrm flipH="1">
            <a:off x="7391400" y="5600700"/>
            <a:ext cx="533400" cy="0"/>
          </a:xfrm>
          <a:prstGeom prst="line">
            <a:avLst/>
          </a:prstGeom>
          <a:noFill/>
          <a:ln w="57150">
            <a:solidFill>
              <a:schemeClr val="folHlink"/>
            </a:solidFill>
            <a:round/>
            <a:headEnd type="triangle" w="sm" len="sm"/>
            <a:tailEn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9771" name="AutoShape 27">
            <a:extLst>
              <a:ext uri="{FF2B5EF4-FFF2-40B4-BE49-F238E27FC236}">
                <a16:creationId xmlns:a16="http://schemas.microsoft.com/office/drawing/2014/main" id="{F0CE8190-FF60-BA4B-AAE4-03F6BEE305CC}"/>
              </a:ext>
            </a:extLst>
          </p:cNvPr>
          <p:cNvSpPr>
            <a:spLocks noChangeArrowheads="1"/>
          </p:cNvSpPr>
          <p:nvPr/>
        </p:nvSpPr>
        <p:spPr bwMode="auto">
          <a:xfrm>
            <a:off x="6684963" y="4235450"/>
            <a:ext cx="155575" cy="192088"/>
          </a:xfrm>
          <a:prstGeom prst="rightArrow">
            <a:avLst>
              <a:gd name="adj1" fmla="val 45454"/>
              <a:gd name="adj2" fmla="val 35713"/>
            </a:avLst>
          </a:prstGeom>
          <a:gradFill rotWithShape="1">
            <a:gsLst>
              <a:gs pos="0">
                <a:srgbClr val="CC0000">
                  <a:alpha val="0"/>
                </a:srgbClr>
              </a:gs>
              <a:gs pos="100000">
                <a:srgbClr val="C40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200" b="1">
              <a:latin typeface="Arial Narrow" panose="020B0604020202020204" pitchFamily="34" charset="0"/>
            </a:endParaRPr>
          </a:p>
        </p:txBody>
      </p:sp>
      <p:sp>
        <p:nvSpPr>
          <p:cNvPr id="1358876" name="Text Box 28">
            <a:extLst>
              <a:ext uri="{FF2B5EF4-FFF2-40B4-BE49-F238E27FC236}">
                <a16:creationId xmlns:a16="http://schemas.microsoft.com/office/drawing/2014/main" id="{FC392C53-341B-FD44-8BC2-4C4DAEC9B34E}"/>
              </a:ext>
            </a:extLst>
          </p:cNvPr>
          <p:cNvSpPr txBox="1">
            <a:spLocks noChangeArrowheads="1"/>
          </p:cNvSpPr>
          <p:nvPr/>
        </p:nvSpPr>
        <p:spPr bwMode="auto">
          <a:xfrm>
            <a:off x="6300788" y="4235450"/>
            <a:ext cx="384175" cy="174625"/>
          </a:xfrm>
          <a:prstGeom prst="rect">
            <a:avLst/>
          </a:prstGeom>
          <a:solidFill>
            <a:srgbClr val="D03434">
              <a:alpha val="85097"/>
            </a:srgbClr>
          </a:solidFill>
          <a:ln>
            <a:noFill/>
          </a:ln>
          <a:effectLst>
            <a:outerShdw dist="17961"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a:tailEnd/>
              </a14:hiddenLine>
            </a:ext>
          </a:extLst>
        </p:spPr>
        <p:txBody>
          <a:bodyPr lIns="18288" tIns="18288" rIns="18288" bIns="18288">
            <a:spAutoFit/>
          </a:bodyPr>
          <a:lstStyle/>
          <a:p>
            <a:pPr algn="ctr" eaLnBrk="0" fontAlgn="auto" hangingPunct="0">
              <a:spcBef>
                <a:spcPct val="50000"/>
              </a:spcBef>
              <a:spcAft>
                <a:spcPts val="0"/>
              </a:spcAft>
              <a:defRPr/>
            </a:pPr>
            <a:r>
              <a:rPr lang="en-GB" sz="900" b="1">
                <a:solidFill>
                  <a:schemeClr val="bg1"/>
                </a:solidFill>
                <a:latin typeface="Arial Narrow" pitchFamily="34" charset="0"/>
                <a:ea typeface="+mn-ea"/>
              </a:rPr>
              <a:t>PATH</a:t>
            </a:r>
          </a:p>
        </p:txBody>
      </p:sp>
      <p:sp>
        <p:nvSpPr>
          <p:cNvPr id="159773" name="AutoShape 29">
            <a:extLst>
              <a:ext uri="{FF2B5EF4-FFF2-40B4-BE49-F238E27FC236}">
                <a16:creationId xmlns:a16="http://schemas.microsoft.com/office/drawing/2014/main" id="{89D51EF3-7268-304B-88F0-FC03D6D797A0}"/>
              </a:ext>
            </a:extLst>
          </p:cNvPr>
          <p:cNvSpPr>
            <a:spLocks noChangeArrowheads="1"/>
          </p:cNvSpPr>
          <p:nvPr/>
        </p:nvSpPr>
        <p:spPr bwMode="auto">
          <a:xfrm flipH="1">
            <a:off x="6261100" y="3736975"/>
            <a:ext cx="155575" cy="192088"/>
          </a:xfrm>
          <a:prstGeom prst="rightArrow">
            <a:avLst>
              <a:gd name="adj1" fmla="val 45454"/>
              <a:gd name="adj2" fmla="val 35713"/>
            </a:avLst>
          </a:prstGeom>
          <a:gradFill rotWithShape="1">
            <a:gsLst>
              <a:gs pos="0">
                <a:srgbClr val="CC0000">
                  <a:alpha val="0"/>
                </a:srgbClr>
              </a:gs>
              <a:gs pos="100000">
                <a:srgbClr val="C40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200" b="1">
              <a:latin typeface="Arial Narrow" panose="020B0604020202020204" pitchFamily="34" charset="0"/>
            </a:endParaRPr>
          </a:p>
        </p:txBody>
      </p:sp>
      <p:sp>
        <p:nvSpPr>
          <p:cNvPr id="1358878" name="Text Box 30">
            <a:extLst>
              <a:ext uri="{FF2B5EF4-FFF2-40B4-BE49-F238E27FC236}">
                <a16:creationId xmlns:a16="http://schemas.microsoft.com/office/drawing/2014/main" id="{84DE0B4D-9ACC-3A40-98F0-3C2FF90FB165}"/>
              </a:ext>
            </a:extLst>
          </p:cNvPr>
          <p:cNvSpPr txBox="1">
            <a:spLocks noChangeArrowheads="1"/>
          </p:cNvSpPr>
          <p:nvPr/>
        </p:nvSpPr>
        <p:spPr bwMode="auto">
          <a:xfrm>
            <a:off x="6415088" y="3736975"/>
            <a:ext cx="384175" cy="174625"/>
          </a:xfrm>
          <a:prstGeom prst="rect">
            <a:avLst/>
          </a:prstGeom>
          <a:solidFill>
            <a:srgbClr val="697E1C">
              <a:alpha val="85097"/>
            </a:srgbClr>
          </a:solidFill>
          <a:ln>
            <a:noFill/>
          </a:ln>
          <a:effectLst>
            <a:outerShdw dist="17961"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a:tailEnd/>
              </a14:hiddenLine>
            </a:ext>
          </a:extLst>
        </p:spPr>
        <p:txBody>
          <a:bodyPr lIns="18288" tIns="18288" rIns="18288" bIns="18288">
            <a:spAutoFit/>
          </a:bodyPr>
          <a:lstStyle/>
          <a:p>
            <a:pPr algn="ctr" eaLnBrk="0" fontAlgn="auto" hangingPunct="0">
              <a:spcBef>
                <a:spcPct val="50000"/>
              </a:spcBef>
              <a:spcAft>
                <a:spcPts val="0"/>
              </a:spcAft>
              <a:defRPr/>
            </a:pPr>
            <a:r>
              <a:rPr lang="en-GB" sz="900" b="1">
                <a:solidFill>
                  <a:schemeClr val="bg1"/>
                </a:solidFill>
                <a:latin typeface="Arial Narrow" pitchFamily="34" charset="0"/>
                <a:ea typeface="+mn-ea"/>
              </a:rPr>
              <a:t>RESV</a:t>
            </a:r>
          </a:p>
        </p:txBody>
      </p:sp>
      <p:sp>
        <p:nvSpPr>
          <p:cNvPr id="159775" name="Rectangle 31">
            <a:extLst>
              <a:ext uri="{FF2B5EF4-FFF2-40B4-BE49-F238E27FC236}">
                <a16:creationId xmlns:a16="http://schemas.microsoft.com/office/drawing/2014/main" id="{B60671D5-301D-4142-99D0-79405436B35D}"/>
              </a:ext>
            </a:extLst>
          </p:cNvPr>
          <p:cNvSpPr>
            <a:spLocks noChangeArrowheads="1"/>
          </p:cNvSpPr>
          <p:nvPr/>
        </p:nvSpPr>
        <p:spPr bwMode="auto">
          <a:xfrm>
            <a:off x="6367463" y="3544888"/>
            <a:ext cx="4540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accent2"/>
                </a:solidFill>
                <a:latin typeface="Arial Narrow" panose="020B0604020202020204" pitchFamily="34" charset="0"/>
              </a:rPr>
              <a:t>L=16</a:t>
            </a:r>
          </a:p>
        </p:txBody>
      </p:sp>
      <p:sp>
        <p:nvSpPr>
          <p:cNvPr id="1358880" name="AutoShape 32">
            <a:extLst>
              <a:ext uri="{FF2B5EF4-FFF2-40B4-BE49-F238E27FC236}">
                <a16:creationId xmlns:a16="http://schemas.microsoft.com/office/drawing/2014/main" id="{E3FE2A25-9573-5C44-A0C4-F6ACF0170A25}"/>
              </a:ext>
            </a:extLst>
          </p:cNvPr>
          <p:cNvSpPr>
            <a:spLocks noChangeArrowheads="1"/>
          </p:cNvSpPr>
          <p:nvPr/>
        </p:nvSpPr>
        <p:spPr bwMode="auto">
          <a:xfrm>
            <a:off x="4879975" y="4005263"/>
            <a:ext cx="1381125" cy="998537"/>
          </a:xfrm>
          <a:prstGeom prst="triangle">
            <a:avLst>
              <a:gd name="adj" fmla="val 100000"/>
            </a:avLst>
          </a:prstGeom>
          <a:gradFill rotWithShape="1">
            <a:gsLst>
              <a:gs pos="0">
                <a:schemeClr val="accent1">
                  <a:gamma/>
                  <a:tint val="93725"/>
                  <a:invGamma/>
                </a:schemeClr>
              </a:gs>
              <a:gs pos="100000">
                <a:schemeClr val="accent1">
                  <a:alpha val="20000"/>
                </a:schemeClr>
              </a:gs>
            </a:gsLst>
            <a:lin ang="5400000" scaled="1"/>
          </a:gradFill>
          <a:ln w="9525" algn="ctr">
            <a:noFill/>
            <a:prstDash val="sysDot"/>
            <a:miter lim="800000"/>
            <a:headEnd/>
            <a:tailEnd/>
          </a:ln>
          <a:effectLst/>
        </p:spPr>
        <p:txBody>
          <a:bodyPr wrap="none" lIns="82124" tIns="41061" rIns="82124" bIns="41061" anchor="ctr"/>
          <a:lstStyle/>
          <a:p>
            <a:pPr fontAlgn="auto">
              <a:spcBef>
                <a:spcPts val="0"/>
              </a:spcBef>
              <a:spcAft>
                <a:spcPts val="0"/>
              </a:spcAft>
              <a:defRPr/>
            </a:pPr>
            <a:endParaRPr lang="en-US">
              <a:latin typeface="+mn-lt"/>
              <a:ea typeface="+mn-ea"/>
            </a:endParaRPr>
          </a:p>
        </p:txBody>
      </p:sp>
      <p:graphicFrame>
        <p:nvGraphicFramePr>
          <p:cNvPr id="1358881" name="Group 33">
            <a:extLst>
              <a:ext uri="{FF2B5EF4-FFF2-40B4-BE49-F238E27FC236}">
                <a16:creationId xmlns:a16="http://schemas.microsoft.com/office/drawing/2014/main" id="{237CB87E-F9DB-4D46-B453-F78F6E920C14}"/>
              </a:ext>
            </a:extLst>
          </p:cNvPr>
          <p:cNvGraphicFramePr>
            <a:graphicFrameLocks noGrp="1"/>
          </p:cNvGraphicFramePr>
          <p:nvPr/>
        </p:nvGraphicFramePr>
        <p:xfrm>
          <a:off x="4879975" y="5003800"/>
          <a:ext cx="1393825" cy="630816"/>
        </p:xfrm>
        <a:graphic>
          <a:graphicData uri="http://schemas.openxmlformats.org/drawingml/2006/table">
            <a:tbl>
              <a:tblPr/>
              <a:tblGrid>
                <a:gridCol w="538163">
                  <a:extLst>
                    <a:ext uri="{9D8B030D-6E8A-4147-A177-3AD203B41FA5}">
                      <a16:colId xmlns:a16="http://schemas.microsoft.com/office/drawing/2014/main" val="20000"/>
                    </a:ext>
                  </a:extLst>
                </a:gridCol>
                <a:gridCol w="855662">
                  <a:extLst>
                    <a:ext uri="{9D8B030D-6E8A-4147-A177-3AD203B41FA5}">
                      <a16:colId xmlns:a16="http://schemas.microsoft.com/office/drawing/2014/main" val="20001"/>
                    </a:ext>
                  </a:extLst>
                </a:gridCol>
              </a:tblGrid>
              <a:tr h="40189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Input Label</a:t>
                      </a:r>
                    </a:p>
                  </a:txBody>
                  <a:tcPr marL="27432" marR="27432" marT="27402" marB="27402" horzOverflow="overflow">
                    <a:lnL cap="flat">
                      <a:noFill/>
                    </a:lnL>
                    <a:lnR w="12700" cap="flat" cmpd="sng" algn="ctr">
                      <a:solidFill>
                        <a:schemeClr val="bg1"/>
                      </a:solidFill>
                      <a:prstDash val="solid"/>
                      <a:round/>
                      <a:headEnd type="none" w="med" len="med"/>
                      <a:tailEnd type="none" w="med" len="med"/>
                    </a:lnR>
                    <a:lnT cap="flat">
                      <a:noFill/>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Out Label, Interface</a:t>
                      </a:r>
                    </a:p>
                  </a:txBody>
                  <a:tcPr marL="27432" marR="27432" marT="27402" marB="27402" anchor="ctr" anchorCtr="1" horzOverflow="overflow">
                    <a:lnL w="12700" cap="flat" cmpd="sng" algn="ctr">
                      <a:solidFill>
                        <a:schemeClr val="bg1"/>
                      </a:solidFill>
                      <a:prstDash val="solid"/>
                      <a:round/>
                      <a:headEnd type="none" w="med" len="med"/>
                      <a:tailEnd type="none" w="med" len="med"/>
                    </a:lnL>
                    <a:lnR cap="flat">
                      <a:noFill/>
                    </a:lnR>
                    <a:lnT cap="flat">
                      <a:noFill/>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28347">
                <a:tc>
                  <a:txBody>
                    <a:bodyPr/>
                    <a:lstStyle/>
                    <a:p>
                      <a:pPr marL="0" marR="0" lvl="0" indent="0" algn="ctr" defTabSz="814388" rtl="0" eaLnBrk="0" fontAlgn="base" latinLnBrk="0" hangingPunct="0">
                        <a:lnSpc>
                          <a:spcPct val="95000"/>
                        </a:lnSpc>
                        <a:spcBef>
                          <a:spcPct val="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17</a:t>
                      </a:r>
                    </a:p>
                  </a:txBody>
                  <a:tcPr marL="27432" marR="27432" marT="27402" marB="27402" horzOverflow="overflow">
                    <a:lnL cap="flat">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cap="flat">
                      <a:noFill/>
                    </a:lnB>
                    <a:lnTlToBr>
                      <a:noFill/>
                    </a:lnTlToBr>
                    <a:lnBlToTr>
                      <a:noFill/>
                    </a:lnBlToTr>
                    <a:solidFill>
                      <a:srgbClr val="4798AB"/>
                    </a:solidFill>
                  </a:tcPr>
                </a:tc>
                <a:tc>
                  <a:txBody>
                    <a:bodyPr/>
                    <a:lstStyle/>
                    <a:p>
                      <a:pPr marL="0" marR="0" lvl="0" indent="0" algn="ctr" defTabSz="814388" rtl="0" eaLnBrk="0" fontAlgn="base" latinLnBrk="0" hangingPunct="0">
                        <a:lnSpc>
                          <a:spcPct val="95000"/>
                        </a:lnSpc>
                        <a:spcBef>
                          <a:spcPct val="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16, 0</a:t>
                      </a:r>
                    </a:p>
                  </a:txBody>
                  <a:tcPr marL="27432" marR="27432" marT="27402" marB="27402" anchor="ctr" anchorCtr="1" horzOverflow="overflow">
                    <a:lnL w="12700" cap="flat" cmpd="sng" algn="ctr">
                      <a:solidFill>
                        <a:schemeClr val="bg1"/>
                      </a:solidFill>
                      <a:prstDash val="solid"/>
                      <a:round/>
                      <a:headEnd type="none" w="med" len="med"/>
                      <a:tailEnd type="none" w="med" len="med"/>
                    </a:lnL>
                    <a:lnR cap="flat">
                      <a:noFill/>
                    </a:lnR>
                    <a:lnT w="12700" cap="flat" cmpd="sng" algn="ctr">
                      <a:solidFill>
                        <a:schemeClr val="bg1"/>
                      </a:solidFill>
                      <a:prstDash val="solid"/>
                      <a:round/>
                      <a:headEnd type="none" w="med" len="med"/>
                      <a:tailEnd type="none" w="med" len="med"/>
                    </a:lnT>
                    <a:lnB cap="flat">
                      <a:noFill/>
                    </a:lnB>
                    <a:lnTlToBr>
                      <a:noFill/>
                    </a:lnTlToBr>
                    <a:lnBlToTr>
                      <a:noFill/>
                    </a:lnBlToTr>
                    <a:solidFill>
                      <a:srgbClr val="4798AB"/>
                    </a:solidFill>
                  </a:tcPr>
                </a:tc>
                <a:extLst>
                  <a:ext uri="{0D108BD9-81ED-4DB2-BD59-A6C34878D82A}">
                    <a16:rowId xmlns:a16="http://schemas.microsoft.com/office/drawing/2014/main" val="10001"/>
                  </a:ext>
                </a:extLst>
              </a:tr>
            </a:tbl>
          </a:graphicData>
        </a:graphic>
      </p:graphicFrame>
      <p:pic>
        <p:nvPicPr>
          <p:cNvPr id="159784" name="Picture 48">
            <a:extLst>
              <a:ext uri="{FF2B5EF4-FFF2-40B4-BE49-F238E27FC236}">
                <a16:creationId xmlns:a16="http://schemas.microsoft.com/office/drawing/2014/main" id="{DB290A49-ED6A-4048-A281-4FED697FE1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6150" y="39639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9785" name="Group 53">
            <a:extLst>
              <a:ext uri="{FF2B5EF4-FFF2-40B4-BE49-F238E27FC236}">
                <a16:creationId xmlns:a16="http://schemas.microsoft.com/office/drawing/2014/main" id="{B3A98C75-BBDF-804C-B180-0BA7635BE6CB}"/>
              </a:ext>
            </a:extLst>
          </p:cNvPr>
          <p:cNvGrpSpPr>
            <a:grpSpLocks/>
          </p:cNvGrpSpPr>
          <p:nvPr/>
        </p:nvGrpSpPr>
        <p:grpSpPr bwMode="auto">
          <a:xfrm>
            <a:off x="7315200" y="379413"/>
            <a:ext cx="1323975" cy="611187"/>
            <a:chOff x="4608" y="239"/>
            <a:chExt cx="834" cy="385"/>
          </a:xfrm>
        </p:grpSpPr>
        <p:sp>
          <p:nvSpPr>
            <p:cNvPr id="159786" name="Freeform 54">
              <a:extLst>
                <a:ext uri="{FF2B5EF4-FFF2-40B4-BE49-F238E27FC236}">
                  <a16:creationId xmlns:a16="http://schemas.microsoft.com/office/drawing/2014/main" id="{6EFBC16E-8E0D-B64D-AF7B-CBE72D965840}"/>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7" name="Freeform 55">
              <a:extLst>
                <a:ext uri="{FF2B5EF4-FFF2-40B4-BE49-F238E27FC236}">
                  <a16:creationId xmlns:a16="http://schemas.microsoft.com/office/drawing/2014/main" id="{BD5ED31C-8E44-DB40-9A0A-553B1810A0C8}"/>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8" name="Freeform 56">
              <a:extLst>
                <a:ext uri="{FF2B5EF4-FFF2-40B4-BE49-F238E27FC236}">
                  <a16:creationId xmlns:a16="http://schemas.microsoft.com/office/drawing/2014/main" id="{6A4F2B2B-66BD-E94C-8F9F-2215BE80FBB1}"/>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9" name="Freeform 57">
              <a:extLst>
                <a:ext uri="{FF2B5EF4-FFF2-40B4-BE49-F238E27FC236}">
                  <a16:creationId xmlns:a16="http://schemas.microsoft.com/office/drawing/2014/main" id="{6234AEDE-05A2-3A4A-A028-77C032BAAA9A}"/>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0" name="Freeform 58">
              <a:extLst>
                <a:ext uri="{FF2B5EF4-FFF2-40B4-BE49-F238E27FC236}">
                  <a16:creationId xmlns:a16="http://schemas.microsoft.com/office/drawing/2014/main" id="{CEBE72F9-F2A0-364A-B893-B99381685E4E}"/>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1" name="Freeform 59">
              <a:extLst>
                <a:ext uri="{FF2B5EF4-FFF2-40B4-BE49-F238E27FC236}">
                  <a16:creationId xmlns:a16="http://schemas.microsoft.com/office/drawing/2014/main" id="{F2C9CAEB-C599-C94C-AE23-DA5289F46964}"/>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2" name="Freeform 60">
              <a:extLst>
                <a:ext uri="{FF2B5EF4-FFF2-40B4-BE49-F238E27FC236}">
                  <a16:creationId xmlns:a16="http://schemas.microsoft.com/office/drawing/2014/main" id="{A1B94D84-39CB-964B-A8C7-A47A9FB55107}"/>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3" name="Freeform 61">
              <a:extLst>
                <a:ext uri="{FF2B5EF4-FFF2-40B4-BE49-F238E27FC236}">
                  <a16:creationId xmlns:a16="http://schemas.microsoft.com/office/drawing/2014/main" id="{5359A85B-E95E-204B-BC1C-2F6F81F0F2D6}"/>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4" name="Freeform 62">
              <a:extLst>
                <a:ext uri="{FF2B5EF4-FFF2-40B4-BE49-F238E27FC236}">
                  <a16:creationId xmlns:a16="http://schemas.microsoft.com/office/drawing/2014/main" id="{8A14CA30-1C05-4947-9958-F72C50A47496}"/>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5" name="Freeform 63">
              <a:extLst>
                <a:ext uri="{FF2B5EF4-FFF2-40B4-BE49-F238E27FC236}">
                  <a16:creationId xmlns:a16="http://schemas.microsoft.com/office/drawing/2014/main" id="{174F2776-300A-CB4F-8551-2644FDDB466F}"/>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6" name="Freeform 64">
              <a:extLst>
                <a:ext uri="{FF2B5EF4-FFF2-40B4-BE49-F238E27FC236}">
                  <a16:creationId xmlns:a16="http://schemas.microsoft.com/office/drawing/2014/main" id="{B477EBA8-098D-1A41-A430-E4282561514E}"/>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7" name="Freeform 65">
              <a:extLst>
                <a:ext uri="{FF2B5EF4-FFF2-40B4-BE49-F238E27FC236}">
                  <a16:creationId xmlns:a16="http://schemas.microsoft.com/office/drawing/2014/main" id="{1770C406-E59D-1B4B-AF51-A7063772E531}"/>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8" name="Freeform 66">
              <a:extLst>
                <a:ext uri="{FF2B5EF4-FFF2-40B4-BE49-F238E27FC236}">
                  <a16:creationId xmlns:a16="http://schemas.microsoft.com/office/drawing/2014/main" id="{58912F3E-B89C-1242-933E-C13B65862FF5}"/>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9" name="Freeform 67">
              <a:extLst>
                <a:ext uri="{FF2B5EF4-FFF2-40B4-BE49-F238E27FC236}">
                  <a16:creationId xmlns:a16="http://schemas.microsoft.com/office/drawing/2014/main" id="{AB69B3FC-7558-6047-83D3-6B8C7E674EF9}"/>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0" name="Freeform 68">
              <a:extLst>
                <a:ext uri="{FF2B5EF4-FFF2-40B4-BE49-F238E27FC236}">
                  <a16:creationId xmlns:a16="http://schemas.microsoft.com/office/drawing/2014/main" id="{31A25839-2BB8-1344-9729-73042638A352}"/>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1" name="Freeform 69">
              <a:extLst>
                <a:ext uri="{FF2B5EF4-FFF2-40B4-BE49-F238E27FC236}">
                  <a16:creationId xmlns:a16="http://schemas.microsoft.com/office/drawing/2014/main" id="{F8B5104D-A014-C748-910B-540085DAF0FF}"/>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2" name="Freeform 70">
              <a:extLst>
                <a:ext uri="{FF2B5EF4-FFF2-40B4-BE49-F238E27FC236}">
                  <a16:creationId xmlns:a16="http://schemas.microsoft.com/office/drawing/2014/main" id="{4931C9EE-BCA1-574F-BD17-497D8DF79846}"/>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3" name="Freeform 71">
              <a:extLst>
                <a:ext uri="{FF2B5EF4-FFF2-40B4-BE49-F238E27FC236}">
                  <a16:creationId xmlns:a16="http://schemas.microsoft.com/office/drawing/2014/main" id="{78D5D228-12AF-8D4D-91EA-275B17F0A94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4" name="Freeform 72">
              <a:extLst>
                <a:ext uri="{FF2B5EF4-FFF2-40B4-BE49-F238E27FC236}">
                  <a16:creationId xmlns:a16="http://schemas.microsoft.com/office/drawing/2014/main" id="{CD83D2CF-96AA-8644-A857-AADB355639FE}"/>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5" name="Freeform 73">
              <a:extLst>
                <a:ext uri="{FF2B5EF4-FFF2-40B4-BE49-F238E27FC236}">
                  <a16:creationId xmlns:a16="http://schemas.microsoft.com/office/drawing/2014/main" id="{E90BF1C8-3EE7-5849-90AD-AD99964E6060}"/>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6" name="Freeform 74">
              <a:extLst>
                <a:ext uri="{FF2B5EF4-FFF2-40B4-BE49-F238E27FC236}">
                  <a16:creationId xmlns:a16="http://schemas.microsoft.com/office/drawing/2014/main" id="{C8880826-8406-5245-AB9A-B9A493C04AC1}"/>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7" name="Freeform 75">
              <a:extLst>
                <a:ext uri="{FF2B5EF4-FFF2-40B4-BE49-F238E27FC236}">
                  <a16:creationId xmlns:a16="http://schemas.microsoft.com/office/drawing/2014/main" id="{0ED20336-1C19-B94D-B294-BA04671C5023}"/>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59808" name="Group 76">
              <a:extLst>
                <a:ext uri="{FF2B5EF4-FFF2-40B4-BE49-F238E27FC236}">
                  <a16:creationId xmlns:a16="http://schemas.microsoft.com/office/drawing/2014/main" id="{C8231E57-6B6A-914D-B6E6-95F5257907E1}"/>
                </a:ext>
              </a:extLst>
            </p:cNvPr>
            <p:cNvGrpSpPr>
              <a:grpSpLocks/>
            </p:cNvGrpSpPr>
            <p:nvPr/>
          </p:nvGrpSpPr>
          <p:grpSpPr bwMode="auto">
            <a:xfrm>
              <a:off x="4652" y="240"/>
              <a:ext cx="790" cy="375"/>
              <a:chOff x="4652" y="240"/>
              <a:chExt cx="790" cy="375"/>
            </a:xfrm>
          </p:grpSpPr>
          <p:sp>
            <p:nvSpPr>
              <p:cNvPr id="159809" name="Freeform 77">
                <a:extLst>
                  <a:ext uri="{FF2B5EF4-FFF2-40B4-BE49-F238E27FC236}">
                    <a16:creationId xmlns:a16="http://schemas.microsoft.com/office/drawing/2014/main" id="{7DBAE435-6293-F949-B057-60D773D0157D}"/>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10" name="Rectangle 78">
                <a:extLst>
                  <a:ext uri="{FF2B5EF4-FFF2-40B4-BE49-F238E27FC236}">
                    <a16:creationId xmlns:a16="http://schemas.microsoft.com/office/drawing/2014/main" id="{6CA7C65A-A91D-AC43-B2CE-4F21A1914FAD}"/>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
        <p:nvSpPr>
          <p:cNvPr id="2" name="TextBox 1">
            <a:extLst>
              <a:ext uri="{FF2B5EF4-FFF2-40B4-BE49-F238E27FC236}">
                <a16:creationId xmlns:a16="http://schemas.microsoft.com/office/drawing/2014/main" id="{AEF27DBF-72EE-A8D9-2425-59ED44A01912}"/>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599934961"/>
      </p:ext>
    </p:extLst>
  </p:cSld>
  <p:clrMapOvr>
    <a:masterClrMapping/>
  </p:clrMapOvr>
  <p:transition>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42">
            <a:extLst>
              <a:ext uri="{FF2B5EF4-FFF2-40B4-BE49-F238E27FC236}">
                <a16:creationId xmlns:a16="http://schemas.microsoft.com/office/drawing/2014/main" id="{9C17D54F-F6E4-484C-B5D4-CC50CE9841E7}"/>
              </a:ext>
            </a:extLst>
          </p:cNvPr>
          <p:cNvSpPr>
            <a:spLocks noGrp="1" noChangeArrowheads="1"/>
          </p:cNvSpPr>
          <p:nvPr>
            <p:ph type="title"/>
          </p:nvPr>
        </p:nvSpPr>
        <p:spPr/>
        <p:txBody>
          <a:bodyPr/>
          <a:lstStyle/>
          <a:p>
            <a:pPr eaLnBrk="1" hangingPunct="1"/>
            <a:r>
              <a:rPr lang="en-US" altLang="nb-NO"/>
              <a:t>MPLS TE FRR - Link Protection</a:t>
            </a:r>
          </a:p>
        </p:txBody>
      </p:sp>
      <p:sp>
        <p:nvSpPr>
          <p:cNvPr id="161795" name="Rectangle 44">
            <a:extLst>
              <a:ext uri="{FF2B5EF4-FFF2-40B4-BE49-F238E27FC236}">
                <a16:creationId xmlns:a16="http://schemas.microsoft.com/office/drawing/2014/main" id="{2D9FFA60-A44D-9F48-8A40-FDF0D4478545}"/>
              </a:ext>
            </a:extLst>
          </p:cNvPr>
          <p:cNvSpPr>
            <a:spLocks noGrp="1" noChangeArrowheads="1"/>
          </p:cNvSpPr>
          <p:nvPr>
            <p:ph type="body" idx="1"/>
          </p:nvPr>
        </p:nvSpPr>
        <p:spPr>
          <a:xfrm>
            <a:off x="655638" y="4495800"/>
            <a:ext cx="7878762" cy="1828800"/>
          </a:xfrm>
        </p:spPr>
        <p:txBody>
          <a:bodyPr/>
          <a:lstStyle/>
          <a:p>
            <a:pPr eaLnBrk="1" hangingPunct="1"/>
            <a:r>
              <a:rPr lang="en-US" altLang="nb-NO"/>
              <a:t>Primary tunnel: A → B → D → E</a:t>
            </a:r>
          </a:p>
          <a:p>
            <a:pPr eaLnBrk="1" hangingPunct="1"/>
            <a:r>
              <a:rPr lang="en-US" altLang="nb-NO"/>
              <a:t>Backup tunnel: B → C → D (preprovisioned)</a:t>
            </a:r>
          </a:p>
          <a:p>
            <a:pPr eaLnBrk="1" hangingPunct="1"/>
            <a:r>
              <a:rPr lang="en-US" altLang="nb-NO"/>
              <a:t>Recovery = ~ 50 ms</a:t>
            </a:r>
          </a:p>
        </p:txBody>
      </p:sp>
      <p:sp>
        <p:nvSpPr>
          <p:cNvPr id="1065988" name="Line 4">
            <a:extLst>
              <a:ext uri="{FF2B5EF4-FFF2-40B4-BE49-F238E27FC236}">
                <a16:creationId xmlns:a16="http://schemas.microsoft.com/office/drawing/2014/main" id="{64033BF1-0C47-9E41-9B0E-CBF8004010A1}"/>
              </a:ext>
            </a:extLst>
          </p:cNvPr>
          <p:cNvSpPr>
            <a:spLocks noChangeShapeType="1"/>
          </p:cNvSpPr>
          <p:nvPr/>
        </p:nvSpPr>
        <p:spPr bwMode="auto">
          <a:xfrm>
            <a:off x="3473450" y="2208213"/>
            <a:ext cx="18034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1797" name="Line 5">
            <a:extLst>
              <a:ext uri="{FF2B5EF4-FFF2-40B4-BE49-F238E27FC236}">
                <a16:creationId xmlns:a16="http://schemas.microsoft.com/office/drawing/2014/main" id="{CB6C538C-1D77-D749-B73A-49F7021E0DA7}"/>
              </a:ext>
            </a:extLst>
          </p:cNvPr>
          <p:cNvSpPr>
            <a:spLocks noChangeShapeType="1"/>
          </p:cNvSpPr>
          <p:nvPr/>
        </p:nvSpPr>
        <p:spPr bwMode="auto">
          <a:xfrm rot="725352">
            <a:off x="3151188" y="2479675"/>
            <a:ext cx="1028700" cy="1027113"/>
          </a:xfrm>
          <a:prstGeom prst="line">
            <a:avLst/>
          </a:prstGeom>
          <a:noFill/>
          <a:ln w="38100">
            <a:solidFill>
              <a:schemeClr va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798" name="Line 6">
            <a:extLst>
              <a:ext uri="{FF2B5EF4-FFF2-40B4-BE49-F238E27FC236}">
                <a16:creationId xmlns:a16="http://schemas.microsoft.com/office/drawing/2014/main" id="{964DAEF9-7CEC-9C4D-A906-D21DE046622A}"/>
              </a:ext>
            </a:extLst>
          </p:cNvPr>
          <p:cNvSpPr>
            <a:spLocks noChangeShapeType="1"/>
          </p:cNvSpPr>
          <p:nvPr/>
        </p:nvSpPr>
        <p:spPr bwMode="auto">
          <a:xfrm flipV="1">
            <a:off x="4865688" y="2513013"/>
            <a:ext cx="615950" cy="1028700"/>
          </a:xfrm>
          <a:prstGeom prst="line">
            <a:avLst/>
          </a:prstGeom>
          <a:noFill/>
          <a:ln w="38100">
            <a:solidFill>
              <a:schemeClr va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799" name="Line 7">
            <a:extLst>
              <a:ext uri="{FF2B5EF4-FFF2-40B4-BE49-F238E27FC236}">
                <a16:creationId xmlns:a16="http://schemas.microsoft.com/office/drawing/2014/main" id="{3BFC58AD-596B-784C-8696-652F25276864}"/>
              </a:ext>
            </a:extLst>
          </p:cNvPr>
          <p:cNvSpPr>
            <a:spLocks noChangeShapeType="1"/>
          </p:cNvSpPr>
          <p:nvPr/>
        </p:nvSpPr>
        <p:spPr bwMode="auto">
          <a:xfrm rot="575986">
            <a:off x="3260725" y="2395538"/>
            <a:ext cx="1371600" cy="13716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00" name="Line 8">
            <a:extLst>
              <a:ext uri="{FF2B5EF4-FFF2-40B4-BE49-F238E27FC236}">
                <a16:creationId xmlns:a16="http://schemas.microsoft.com/office/drawing/2014/main" id="{06ABCCA3-16CF-4C4F-918F-A5C966C39B81}"/>
              </a:ext>
            </a:extLst>
          </p:cNvPr>
          <p:cNvSpPr>
            <a:spLocks noChangeShapeType="1"/>
          </p:cNvSpPr>
          <p:nvPr/>
        </p:nvSpPr>
        <p:spPr bwMode="auto">
          <a:xfrm flipV="1">
            <a:off x="4632325" y="2395538"/>
            <a:ext cx="754063" cy="1235075"/>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01" name="Text Box 9">
            <a:extLst>
              <a:ext uri="{FF2B5EF4-FFF2-40B4-BE49-F238E27FC236}">
                <a16:creationId xmlns:a16="http://schemas.microsoft.com/office/drawing/2014/main" id="{50341A70-AC6E-A147-AE79-13BC81B45D96}"/>
              </a:ext>
            </a:extLst>
          </p:cNvPr>
          <p:cNvSpPr txBox="1">
            <a:spLocks noChangeArrowheads="1"/>
          </p:cNvSpPr>
          <p:nvPr/>
        </p:nvSpPr>
        <p:spPr bwMode="auto">
          <a:xfrm>
            <a:off x="49657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D</a:t>
            </a:r>
          </a:p>
        </p:txBody>
      </p:sp>
      <p:sp>
        <p:nvSpPr>
          <p:cNvPr id="161802" name="Text Box 10">
            <a:extLst>
              <a:ext uri="{FF2B5EF4-FFF2-40B4-BE49-F238E27FC236}">
                <a16:creationId xmlns:a16="http://schemas.microsoft.com/office/drawing/2014/main" id="{5825D1C5-C2C0-7149-85AA-DBD63279FEFD}"/>
              </a:ext>
            </a:extLst>
          </p:cNvPr>
          <p:cNvSpPr txBox="1">
            <a:spLocks noChangeArrowheads="1"/>
          </p:cNvSpPr>
          <p:nvPr/>
        </p:nvSpPr>
        <p:spPr bwMode="auto">
          <a:xfrm>
            <a:off x="3919538" y="3986213"/>
            <a:ext cx="11112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C</a:t>
            </a:r>
          </a:p>
        </p:txBody>
      </p:sp>
      <p:sp>
        <p:nvSpPr>
          <p:cNvPr id="161803" name="Line 11">
            <a:extLst>
              <a:ext uri="{FF2B5EF4-FFF2-40B4-BE49-F238E27FC236}">
                <a16:creationId xmlns:a16="http://schemas.microsoft.com/office/drawing/2014/main" id="{E1CB2FA7-253A-7547-BE64-F7CD66E344E3}"/>
              </a:ext>
            </a:extLst>
          </p:cNvPr>
          <p:cNvSpPr>
            <a:spLocks noChangeShapeType="1"/>
          </p:cNvSpPr>
          <p:nvPr/>
        </p:nvSpPr>
        <p:spPr bwMode="auto">
          <a:xfrm>
            <a:off x="1484313" y="2208213"/>
            <a:ext cx="18034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1804" name="Line 12">
            <a:extLst>
              <a:ext uri="{FF2B5EF4-FFF2-40B4-BE49-F238E27FC236}">
                <a16:creationId xmlns:a16="http://schemas.microsoft.com/office/drawing/2014/main" id="{C18711FD-115D-E546-87EB-D468F5D6AEC3}"/>
              </a:ext>
            </a:extLst>
          </p:cNvPr>
          <p:cNvSpPr>
            <a:spLocks noChangeShapeType="1"/>
          </p:cNvSpPr>
          <p:nvPr/>
        </p:nvSpPr>
        <p:spPr bwMode="auto">
          <a:xfrm>
            <a:off x="5665788" y="2208213"/>
            <a:ext cx="1385887"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1805" name="Picture 13">
            <a:extLst>
              <a:ext uri="{FF2B5EF4-FFF2-40B4-BE49-F238E27FC236}">
                <a16:creationId xmlns:a16="http://schemas.microsoft.com/office/drawing/2014/main" id="{E5501286-22F4-094A-BBB2-D0ACE6FB4D1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2738" y="1930400"/>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06" name="Text Box 15">
            <a:extLst>
              <a:ext uri="{FF2B5EF4-FFF2-40B4-BE49-F238E27FC236}">
                <a16:creationId xmlns:a16="http://schemas.microsoft.com/office/drawing/2014/main" id="{B6165CB2-5605-9840-BB65-27107AE6CC3B}"/>
              </a:ext>
            </a:extLst>
          </p:cNvPr>
          <p:cNvSpPr txBox="1">
            <a:spLocks noChangeArrowheads="1"/>
          </p:cNvSpPr>
          <p:nvPr/>
        </p:nvSpPr>
        <p:spPr bwMode="auto">
          <a:xfrm>
            <a:off x="12192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Router A</a:t>
            </a:r>
          </a:p>
        </p:txBody>
      </p:sp>
      <p:sp>
        <p:nvSpPr>
          <p:cNvPr id="161807" name="Text Box 18">
            <a:extLst>
              <a:ext uri="{FF2B5EF4-FFF2-40B4-BE49-F238E27FC236}">
                <a16:creationId xmlns:a16="http://schemas.microsoft.com/office/drawing/2014/main" id="{7FF5FD1E-1770-C04B-97A2-55FE44BF5F95}"/>
              </a:ext>
            </a:extLst>
          </p:cNvPr>
          <p:cNvSpPr txBox="1">
            <a:spLocks noChangeArrowheads="1"/>
          </p:cNvSpPr>
          <p:nvPr/>
        </p:nvSpPr>
        <p:spPr bwMode="auto">
          <a:xfrm>
            <a:off x="27559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Router B</a:t>
            </a:r>
          </a:p>
        </p:txBody>
      </p:sp>
      <p:sp>
        <p:nvSpPr>
          <p:cNvPr id="161808" name="Text Box 19">
            <a:extLst>
              <a:ext uri="{FF2B5EF4-FFF2-40B4-BE49-F238E27FC236}">
                <a16:creationId xmlns:a16="http://schemas.microsoft.com/office/drawing/2014/main" id="{0D7CF94A-6635-C54B-A86A-1F49D2713545}"/>
              </a:ext>
            </a:extLst>
          </p:cNvPr>
          <p:cNvSpPr txBox="1">
            <a:spLocks noChangeArrowheads="1"/>
          </p:cNvSpPr>
          <p:nvPr/>
        </p:nvSpPr>
        <p:spPr bwMode="auto">
          <a:xfrm>
            <a:off x="6521450" y="1447800"/>
            <a:ext cx="10985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E</a:t>
            </a:r>
          </a:p>
        </p:txBody>
      </p:sp>
      <p:sp>
        <p:nvSpPr>
          <p:cNvPr id="161809" name="Line 20">
            <a:extLst>
              <a:ext uri="{FF2B5EF4-FFF2-40B4-BE49-F238E27FC236}">
                <a16:creationId xmlns:a16="http://schemas.microsoft.com/office/drawing/2014/main" id="{433F615A-C01E-034B-AA90-61C1F9D6818B}"/>
              </a:ext>
            </a:extLst>
          </p:cNvPr>
          <p:cNvSpPr>
            <a:spLocks noChangeShapeType="1"/>
          </p:cNvSpPr>
          <p:nvPr/>
        </p:nvSpPr>
        <p:spPr bwMode="auto">
          <a:xfrm>
            <a:off x="1968500" y="2366963"/>
            <a:ext cx="457200" cy="9144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0" name="Line 21">
            <a:extLst>
              <a:ext uri="{FF2B5EF4-FFF2-40B4-BE49-F238E27FC236}">
                <a16:creationId xmlns:a16="http://schemas.microsoft.com/office/drawing/2014/main" id="{F6438FEF-95C7-AE4D-9631-79FC40EA0530}"/>
              </a:ext>
            </a:extLst>
          </p:cNvPr>
          <p:cNvSpPr>
            <a:spLocks noChangeShapeType="1"/>
          </p:cNvSpPr>
          <p:nvPr/>
        </p:nvSpPr>
        <p:spPr bwMode="auto">
          <a:xfrm>
            <a:off x="2654300" y="3509963"/>
            <a:ext cx="1447800" cy="3048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1" name="Line 22">
            <a:extLst>
              <a:ext uri="{FF2B5EF4-FFF2-40B4-BE49-F238E27FC236}">
                <a16:creationId xmlns:a16="http://schemas.microsoft.com/office/drawing/2014/main" id="{7C9BBC6A-4EF9-E847-8838-5C7D5969F322}"/>
              </a:ext>
            </a:extLst>
          </p:cNvPr>
          <p:cNvSpPr>
            <a:spLocks noChangeShapeType="1"/>
          </p:cNvSpPr>
          <p:nvPr/>
        </p:nvSpPr>
        <p:spPr bwMode="auto">
          <a:xfrm flipV="1">
            <a:off x="4787900" y="3509963"/>
            <a:ext cx="1143000" cy="2286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2" name="Line 23">
            <a:extLst>
              <a:ext uri="{FF2B5EF4-FFF2-40B4-BE49-F238E27FC236}">
                <a16:creationId xmlns:a16="http://schemas.microsoft.com/office/drawing/2014/main" id="{AE588A24-C4F5-B446-81A7-530D0117548A}"/>
              </a:ext>
            </a:extLst>
          </p:cNvPr>
          <p:cNvSpPr>
            <a:spLocks noChangeShapeType="1"/>
          </p:cNvSpPr>
          <p:nvPr/>
        </p:nvSpPr>
        <p:spPr bwMode="auto">
          <a:xfrm flipH="1" flipV="1">
            <a:off x="5854700" y="2366963"/>
            <a:ext cx="609600" cy="9144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3" name="Line 24">
            <a:extLst>
              <a:ext uri="{FF2B5EF4-FFF2-40B4-BE49-F238E27FC236}">
                <a16:creationId xmlns:a16="http://schemas.microsoft.com/office/drawing/2014/main" id="{C06E9DB5-F642-0444-95AE-52DB818C6674}"/>
              </a:ext>
            </a:extLst>
          </p:cNvPr>
          <p:cNvSpPr>
            <a:spLocks noChangeShapeType="1"/>
          </p:cNvSpPr>
          <p:nvPr/>
        </p:nvSpPr>
        <p:spPr bwMode="auto">
          <a:xfrm flipV="1">
            <a:off x="2654300" y="2366963"/>
            <a:ext cx="457200" cy="9906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161814" name="Picture 25">
            <a:extLst>
              <a:ext uri="{FF2B5EF4-FFF2-40B4-BE49-F238E27FC236}">
                <a16:creationId xmlns:a16="http://schemas.microsoft.com/office/drawing/2014/main" id="{71DB7D5E-D942-9143-B045-8D71AA8B912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175" y="3559175"/>
            <a:ext cx="81438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15" name="Picture 26">
            <a:extLst>
              <a:ext uri="{FF2B5EF4-FFF2-40B4-BE49-F238E27FC236}">
                <a16:creationId xmlns:a16="http://schemas.microsoft.com/office/drawing/2014/main" id="{BD16ED9C-994F-B64D-A054-1E625BE9A9F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6288" y="3281363"/>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16" name="Picture 27">
            <a:extLst>
              <a:ext uri="{FF2B5EF4-FFF2-40B4-BE49-F238E27FC236}">
                <a16:creationId xmlns:a16="http://schemas.microsoft.com/office/drawing/2014/main" id="{CA9B11DF-45AF-D648-941F-5F938CAE81C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2488" y="3281363"/>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17" name="Text Box 28">
            <a:extLst>
              <a:ext uri="{FF2B5EF4-FFF2-40B4-BE49-F238E27FC236}">
                <a16:creationId xmlns:a16="http://schemas.microsoft.com/office/drawing/2014/main" id="{072305A6-D25C-4146-9933-C76C3B1E2A7F}"/>
              </a:ext>
            </a:extLst>
          </p:cNvPr>
          <p:cNvSpPr txBox="1">
            <a:spLocks noChangeArrowheads="1"/>
          </p:cNvSpPr>
          <p:nvPr/>
        </p:nvSpPr>
        <p:spPr bwMode="auto">
          <a:xfrm>
            <a:off x="5791200" y="3700463"/>
            <a:ext cx="10985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Y</a:t>
            </a:r>
          </a:p>
        </p:txBody>
      </p:sp>
      <p:sp>
        <p:nvSpPr>
          <p:cNvPr id="161818" name="Text Box 29">
            <a:extLst>
              <a:ext uri="{FF2B5EF4-FFF2-40B4-BE49-F238E27FC236}">
                <a16:creationId xmlns:a16="http://schemas.microsoft.com/office/drawing/2014/main" id="{74D7E952-74D3-2B46-B7EE-A46C6911966E}"/>
              </a:ext>
            </a:extLst>
          </p:cNvPr>
          <p:cNvSpPr txBox="1">
            <a:spLocks noChangeArrowheads="1"/>
          </p:cNvSpPr>
          <p:nvPr/>
        </p:nvSpPr>
        <p:spPr bwMode="auto">
          <a:xfrm>
            <a:off x="1905000" y="3719513"/>
            <a:ext cx="10985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X</a:t>
            </a:r>
          </a:p>
        </p:txBody>
      </p:sp>
      <p:sp>
        <p:nvSpPr>
          <p:cNvPr id="161819" name="Line 30">
            <a:extLst>
              <a:ext uri="{FF2B5EF4-FFF2-40B4-BE49-F238E27FC236}">
                <a16:creationId xmlns:a16="http://schemas.microsoft.com/office/drawing/2014/main" id="{3BC5AF0A-DF48-E84A-83F4-F755F44C8162}"/>
              </a:ext>
            </a:extLst>
          </p:cNvPr>
          <p:cNvSpPr>
            <a:spLocks noChangeShapeType="1"/>
          </p:cNvSpPr>
          <p:nvPr/>
        </p:nvSpPr>
        <p:spPr bwMode="auto">
          <a:xfrm rot="725352">
            <a:off x="3151188" y="2479675"/>
            <a:ext cx="1028700" cy="1027113"/>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0" name="Line 31">
            <a:extLst>
              <a:ext uri="{FF2B5EF4-FFF2-40B4-BE49-F238E27FC236}">
                <a16:creationId xmlns:a16="http://schemas.microsoft.com/office/drawing/2014/main" id="{C19E91F1-D389-7F48-9A75-7E2F5C42BBA9}"/>
              </a:ext>
            </a:extLst>
          </p:cNvPr>
          <p:cNvSpPr>
            <a:spLocks noChangeShapeType="1"/>
          </p:cNvSpPr>
          <p:nvPr/>
        </p:nvSpPr>
        <p:spPr bwMode="auto">
          <a:xfrm flipV="1">
            <a:off x="4865688" y="2513013"/>
            <a:ext cx="615950" cy="1028700"/>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grpSp>
        <p:nvGrpSpPr>
          <p:cNvPr id="2" name="Group 32">
            <a:extLst>
              <a:ext uri="{FF2B5EF4-FFF2-40B4-BE49-F238E27FC236}">
                <a16:creationId xmlns:a16="http://schemas.microsoft.com/office/drawing/2014/main" id="{8E6D3DBC-1A84-BD47-8050-B708D75EC7F6}"/>
              </a:ext>
            </a:extLst>
          </p:cNvPr>
          <p:cNvGrpSpPr>
            <a:grpSpLocks/>
          </p:cNvGrpSpPr>
          <p:nvPr/>
        </p:nvGrpSpPr>
        <p:grpSpPr bwMode="auto">
          <a:xfrm>
            <a:off x="3035300" y="2409825"/>
            <a:ext cx="2701925" cy="1336675"/>
            <a:chOff x="1728" y="2619"/>
            <a:chExt cx="1702" cy="842"/>
          </a:xfrm>
        </p:grpSpPr>
        <p:sp>
          <p:nvSpPr>
            <p:cNvPr id="161831" name="Line 33">
              <a:extLst>
                <a:ext uri="{FF2B5EF4-FFF2-40B4-BE49-F238E27FC236}">
                  <a16:creationId xmlns:a16="http://schemas.microsoft.com/office/drawing/2014/main" id="{7A4EA8CA-D3FA-0044-AD4C-E54B8A5F9530}"/>
                </a:ext>
              </a:extLst>
            </p:cNvPr>
            <p:cNvSpPr>
              <a:spLocks noChangeShapeType="1"/>
            </p:cNvSpPr>
            <p:nvPr/>
          </p:nvSpPr>
          <p:spPr bwMode="auto">
            <a:xfrm rot="725352">
              <a:off x="1728" y="2712"/>
              <a:ext cx="716" cy="716"/>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32" name="Line 34">
              <a:extLst>
                <a:ext uri="{FF2B5EF4-FFF2-40B4-BE49-F238E27FC236}">
                  <a16:creationId xmlns:a16="http://schemas.microsoft.com/office/drawing/2014/main" id="{24558B0B-AB48-7E4B-83EE-F161527446AA}"/>
                </a:ext>
              </a:extLst>
            </p:cNvPr>
            <p:cNvSpPr>
              <a:spLocks noChangeShapeType="1"/>
            </p:cNvSpPr>
            <p:nvPr/>
          </p:nvSpPr>
          <p:spPr bwMode="auto">
            <a:xfrm flipV="1">
              <a:off x="2924" y="2619"/>
              <a:ext cx="506" cy="842"/>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grpSp>
      <p:sp>
        <p:nvSpPr>
          <p:cNvPr id="161822" name="Line 35">
            <a:extLst>
              <a:ext uri="{FF2B5EF4-FFF2-40B4-BE49-F238E27FC236}">
                <a16:creationId xmlns:a16="http://schemas.microsoft.com/office/drawing/2014/main" id="{C6029AD9-6060-E94B-B869-FCFC012C76B7}"/>
              </a:ext>
            </a:extLst>
          </p:cNvPr>
          <p:cNvSpPr>
            <a:spLocks noChangeShapeType="1"/>
          </p:cNvSpPr>
          <p:nvPr/>
        </p:nvSpPr>
        <p:spPr bwMode="auto">
          <a:xfrm rot="725352" flipV="1">
            <a:off x="1844675" y="1711325"/>
            <a:ext cx="1250950" cy="261938"/>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3" name="Line 36">
            <a:extLst>
              <a:ext uri="{FF2B5EF4-FFF2-40B4-BE49-F238E27FC236}">
                <a16:creationId xmlns:a16="http://schemas.microsoft.com/office/drawing/2014/main" id="{9C31CE5B-A0EE-434C-8951-C9C34578DE5A}"/>
              </a:ext>
            </a:extLst>
          </p:cNvPr>
          <p:cNvSpPr>
            <a:spLocks noChangeShapeType="1"/>
          </p:cNvSpPr>
          <p:nvPr/>
        </p:nvSpPr>
        <p:spPr bwMode="auto">
          <a:xfrm rot="725352" flipV="1">
            <a:off x="5930900" y="1681163"/>
            <a:ext cx="1250950" cy="261937"/>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066021" name="Line 37">
            <a:extLst>
              <a:ext uri="{FF2B5EF4-FFF2-40B4-BE49-F238E27FC236}">
                <a16:creationId xmlns:a16="http://schemas.microsoft.com/office/drawing/2014/main" id="{3AA1288B-6AB9-A040-8B11-78DEAB51EFB5}"/>
              </a:ext>
            </a:extLst>
          </p:cNvPr>
          <p:cNvSpPr>
            <a:spLocks noChangeShapeType="1"/>
          </p:cNvSpPr>
          <p:nvPr/>
        </p:nvSpPr>
        <p:spPr bwMode="auto">
          <a:xfrm rot="725352" flipV="1">
            <a:off x="3797300" y="1681163"/>
            <a:ext cx="1250950" cy="261937"/>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5" name="Line 38">
            <a:extLst>
              <a:ext uri="{FF2B5EF4-FFF2-40B4-BE49-F238E27FC236}">
                <a16:creationId xmlns:a16="http://schemas.microsoft.com/office/drawing/2014/main" id="{E08A78B2-D781-514C-BEA4-907D14A5E4BD}"/>
              </a:ext>
            </a:extLst>
          </p:cNvPr>
          <p:cNvSpPr>
            <a:spLocks noChangeShapeType="1"/>
          </p:cNvSpPr>
          <p:nvPr/>
        </p:nvSpPr>
        <p:spPr bwMode="auto">
          <a:xfrm flipV="1">
            <a:off x="7086600" y="5257800"/>
            <a:ext cx="1066800" cy="0"/>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6" name="Line 39">
            <a:extLst>
              <a:ext uri="{FF2B5EF4-FFF2-40B4-BE49-F238E27FC236}">
                <a16:creationId xmlns:a16="http://schemas.microsoft.com/office/drawing/2014/main" id="{035E9144-126D-3848-8F32-185C870047A2}"/>
              </a:ext>
            </a:extLst>
          </p:cNvPr>
          <p:cNvSpPr>
            <a:spLocks noChangeShapeType="1"/>
          </p:cNvSpPr>
          <p:nvPr/>
        </p:nvSpPr>
        <p:spPr bwMode="auto">
          <a:xfrm rot="725352" flipV="1">
            <a:off x="7086600" y="4648200"/>
            <a:ext cx="1022350" cy="212725"/>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pic>
        <p:nvPicPr>
          <p:cNvPr id="161827" name="Picture 14">
            <a:extLst>
              <a:ext uri="{FF2B5EF4-FFF2-40B4-BE49-F238E27FC236}">
                <a16:creationId xmlns:a16="http://schemas.microsoft.com/office/drawing/2014/main" id="{BB11363F-E954-CA49-B252-3935BF1F17A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838" y="1930400"/>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28" name="Picture 16">
            <a:extLst>
              <a:ext uri="{FF2B5EF4-FFF2-40B4-BE49-F238E27FC236}">
                <a16:creationId xmlns:a16="http://schemas.microsoft.com/office/drawing/2014/main" id="{F46BC005-CE4E-A74D-A13E-EA1082A18E4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3338" y="1947863"/>
            <a:ext cx="81438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29" name="Picture 17">
            <a:extLst>
              <a:ext uri="{FF2B5EF4-FFF2-40B4-BE49-F238E27FC236}">
                <a16:creationId xmlns:a16="http://schemas.microsoft.com/office/drawing/2014/main" id="{AE13B241-909F-DA49-B3A6-27A2D97A06C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3538" y="1947863"/>
            <a:ext cx="81438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30" name="Rectangle 45">
            <a:extLst>
              <a:ext uri="{FF2B5EF4-FFF2-40B4-BE49-F238E27FC236}">
                <a16:creationId xmlns:a16="http://schemas.microsoft.com/office/drawing/2014/main" id="{B9F61B0E-D7BD-FE43-9867-F9E67AF1F1E4}"/>
              </a:ext>
            </a:extLst>
          </p:cNvPr>
          <p:cNvSpPr>
            <a:spLocks noChangeArrowheads="1"/>
          </p:cNvSpPr>
          <p:nvPr/>
        </p:nvSpPr>
        <p:spPr bwMode="auto">
          <a:xfrm>
            <a:off x="655638" y="6019800"/>
            <a:ext cx="71024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a:t>*Actual Time Varies—Well Below 50 ms in Lab Tests, Can Also Be Higher</a:t>
            </a:r>
          </a:p>
        </p:txBody>
      </p:sp>
      <p:sp>
        <p:nvSpPr>
          <p:cNvPr id="3" name="TextBox 2">
            <a:extLst>
              <a:ext uri="{FF2B5EF4-FFF2-40B4-BE49-F238E27FC236}">
                <a16:creationId xmlns:a16="http://schemas.microsoft.com/office/drawing/2014/main" id="{BE17AA30-9C5E-BE8D-1757-76DEB9DA445F}"/>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27072022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4" fill="hold" nodeType="clickEffect">
                                  <p:stCondLst>
                                    <p:cond delay="0"/>
                                  </p:stCondLst>
                                  <p:childTnLst>
                                    <p:animEffect transition="out" filter="wipe(down)">
                                      <p:cBhvr>
                                        <p:cTn id="6" dur="500"/>
                                        <p:tgtEl>
                                          <p:spTgt spid="1065988"/>
                                        </p:tgtEl>
                                      </p:cBhvr>
                                    </p:animEffect>
                                    <p:set>
                                      <p:cBhvr>
                                        <p:cTn id="7" dur="1" fill="hold">
                                          <p:stCondLst>
                                            <p:cond delay="499"/>
                                          </p:stCondLst>
                                        </p:cTn>
                                        <p:tgtEl>
                                          <p:spTgt spid="1065988"/>
                                        </p:tgtEl>
                                        <p:attrNameLst>
                                          <p:attrName>style.visibility</p:attrName>
                                        </p:attrNameLst>
                                      </p:cBhvr>
                                      <p:to>
                                        <p:strVal val="hidden"/>
                                      </p:to>
                                    </p:set>
                                  </p:childTnLst>
                                </p:cTn>
                              </p:par>
                            </p:childTnLst>
                          </p:cTn>
                        </p:par>
                        <p:par>
                          <p:cTn id="8" fill="hold" nodeType="afterGroup">
                            <p:stCondLst>
                              <p:cond delay="500"/>
                            </p:stCondLst>
                            <p:childTnLst>
                              <p:par>
                                <p:cTn id="9" presetID="9" presetClass="exit" presetSubtype="0" fill="hold" nodeType="afterEffect">
                                  <p:stCondLst>
                                    <p:cond delay="500"/>
                                  </p:stCondLst>
                                  <p:childTnLst>
                                    <p:animEffect transition="out" filter="dissolve">
                                      <p:cBhvr>
                                        <p:cTn id="10" dur="500"/>
                                        <p:tgtEl>
                                          <p:spTgt spid="1066021"/>
                                        </p:tgtEl>
                                      </p:cBhvr>
                                    </p:animEffect>
                                    <p:set>
                                      <p:cBhvr>
                                        <p:cTn id="11" dur="1" fill="hold">
                                          <p:stCondLst>
                                            <p:cond delay="499"/>
                                          </p:stCondLst>
                                        </p:cTn>
                                        <p:tgtEl>
                                          <p:spTgt spid="1066021"/>
                                        </p:tgtEl>
                                        <p:attrNameLst>
                                          <p:attrName>style.visibility</p:attrName>
                                        </p:attrNameLst>
                                      </p:cBhvr>
                                      <p:to>
                                        <p:strVal val="hidden"/>
                                      </p:to>
                                    </p:set>
                                  </p:childTnLst>
                                </p:cTn>
                              </p:par>
                            </p:childTnLst>
                          </p:cTn>
                        </p:par>
                        <p:par>
                          <p:cTn id="12" fill="hold" nodeType="afterGroup">
                            <p:stCondLst>
                              <p:cond delay="1500"/>
                            </p:stCondLst>
                            <p:childTnLst>
                              <p:par>
                                <p:cTn id="13" presetID="22" presetClass="entr" presetSubtype="8" fill="hold" nodeType="afterEffect">
                                  <p:stCondLst>
                                    <p:cond delay="5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a:extLst>
              <a:ext uri="{FF2B5EF4-FFF2-40B4-BE49-F238E27FC236}">
                <a16:creationId xmlns:a16="http://schemas.microsoft.com/office/drawing/2014/main" id="{DC9AAB5D-EA9A-1744-A494-2B15189FF3F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500" y="3463925"/>
            <a:ext cx="3998913"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43" name="Rectangle 36">
            <a:extLst>
              <a:ext uri="{FF2B5EF4-FFF2-40B4-BE49-F238E27FC236}">
                <a16:creationId xmlns:a16="http://schemas.microsoft.com/office/drawing/2014/main" id="{15B7032D-5CCF-9A45-86E1-3737917615D0}"/>
              </a:ext>
            </a:extLst>
          </p:cNvPr>
          <p:cNvSpPr>
            <a:spLocks noGrp="1" noChangeArrowheads="1"/>
          </p:cNvSpPr>
          <p:nvPr>
            <p:ph type="title"/>
          </p:nvPr>
        </p:nvSpPr>
        <p:spPr/>
        <p:txBody>
          <a:bodyPr/>
          <a:lstStyle/>
          <a:p>
            <a:pPr eaLnBrk="1" hangingPunct="1"/>
            <a:r>
              <a:rPr lang="en-US" altLang="nb-NO"/>
              <a:t>Use Case 1: Tactical TE Deployment</a:t>
            </a:r>
          </a:p>
        </p:txBody>
      </p:sp>
      <p:sp>
        <p:nvSpPr>
          <p:cNvPr id="1073195" name="Rectangle 43">
            <a:extLst>
              <a:ext uri="{FF2B5EF4-FFF2-40B4-BE49-F238E27FC236}">
                <a16:creationId xmlns:a16="http://schemas.microsoft.com/office/drawing/2014/main" id="{C862D044-C1BD-EF4A-A1F6-FA35D75D2CBF}"/>
              </a:ext>
            </a:extLst>
          </p:cNvPr>
          <p:cNvSpPr>
            <a:spLocks noGrp="1" noChangeArrowheads="1"/>
          </p:cNvSpPr>
          <p:nvPr>
            <p:ph type="body" idx="1"/>
          </p:nvPr>
        </p:nvSpPr>
        <p:spPr>
          <a:xfrm>
            <a:off x="655638" y="1295400"/>
            <a:ext cx="7878762" cy="1143000"/>
          </a:xfrm>
          <a:solidFill>
            <a:srgbClr val="C3C16F"/>
          </a:solidFill>
          <a:effectLst>
            <a:outerShdw dist="107763" dir="2700000" algn="ctr" rotWithShape="0">
              <a:schemeClr val="bg2">
                <a:alpha val="50000"/>
              </a:schemeClr>
            </a:outerShdw>
          </a:effectLst>
        </p:spPr>
        <p:txBody>
          <a:bodyPr lIns="173736" anchor="ctr"/>
          <a:lstStyle/>
          <a:p>
            <a:pPr marL="0" indent="0" eaLnBrk="1" hangingPunct="1">
              <a:buFont typeface="Wingdings" pitchFamily="2" charset="2"/>
              <a:buNone/>
            </a:pPr>
            <a:r>
              <a:rPr lang="en-US" altLang="nb-NO" sz="1800" b="1"/>
              <a:t>Requirement:</a:t>
            </a:r>
            <a:r>
              <a:rPr lang="en-US" altLang="nb-NO" sz="1800"/>
              <a:t> Need to Handle Scattered Congestion Points in the Network</a:t>
            </a:r>
          </a:p>
          <a:p>
            <a:pPr marL="0" indent="0" eaLnBrk="1" hangingPunct="1">
              <a:buFont typeface="Wingdings" pitchFamily="2" charset="2"/>
              <a:buNone/>
            </a:pPr>
            <a:r>
              <a:rPr lang="en-US" altLang="nb-NO" sz="1800" b="1"/>
              <a:t>Solution:</a:t>
            </a:r>
            <a:r>
              <a:rPr lang="en-US" altLang="nb-NO" sz="1800"/>
              <a:t> Deploy MPLS TE on Only Those Nodes that Face Congestion</a:t>
            </a:r>
          </a:p>
        </p:txBody>
      </p:sp>
      <p:cxnSp>
        <p:nvCxnSpPr>
          <p:cNvPr id="163845" name="AutoShape 4">
            <a:extLst>
              <a:ext uri="{FF2B5EF4-FFF2-40B4-BE49-F238E27FC236}">
                <a16:creationId xmlns:a16="http://schemas.microsoft.com/office/drawing/2014/main" id="{9B249F8B-FF26-1D4C-B465-85A9FEFE06C0}"/>
              </a:ext>
            </a:extLst>
          </p:cNvPr>
          <p:cNvCxnSpPr>
            <a:cxnSpLocks noChangeShapeType="1"/>
          </p:cNvCxnSpPr>
          <p:nvPr/>
        </p:nvCxnSpPr>
        <p:spPr bwMode="auto">
          <a:xfrm flipH="1">
            <a:off x="1936750" y="4203700"/>
            <a:ext cx="204788" cy="792163"/>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63846" name="Line 5">
            <a:extLst>
              <a:ext uri="{FF2B5EF4-FFF2-40B4-BE49-F238E27FC236}">
                <a16:creationId xmlns:a16="http://schemas.microsoft.com/office/drawing/2014/main" id="{6FC7B13C-8E45-0B41-A7DD-F3C2D780ADF0}"/>
              </a:ext>
            </a:extLst>
          </p:cNvPr>
          <p:cNvSpPr>
            <a:spLocks noChangeShapeType="1"/>
          </p:cNvSpPr>
          <p:nvPr/>
        </p:nvSpPr>
        <p:spPr bwMode="auto">
          <a:xfrm flipV="1">
            <a:off x="1155700" y="5667375"/>
            <a:ext cx="257175" cy="1333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nvGrpSpPr>
          <p:cNvPr id="163847" name="Group 6">
            <a:extLst>
              <a:ext uri="{FF2B5EF4-FFF2-40B4-BE49-F238E27FC236}">
                <a16:creationId xmlns:a16="http://schemas.microsoft.com/office/drawing/2014/main" id="{B9E1B465-F6FB-D843-9526-C302F5FD488A}"/>
              </a:ext>
            </a:extLst>
          </p:cNvPr>
          <p:cNvGrpSpPr>
            <a:grpSpLocks/>
          </p:cNvGrpSpPr>
          <p:nvPr/>
        </p:nvGrpSpPr>
        <p:grpSpPr bwMode="auto">
          <a:xfrm>
            <a:off x="6400800" y="3368675"/>
            <a:ext cx="2057400" cy="1479550"/>
            <a:chOff x="3585" y="1063"/>
            <a:chExt cx="1946" cy="1184"/>
          </a:xfrm>
        </p:grpSpPr>
        <p:pic>
          <p:nvPicPr>
            <p:cNvPr id="163874" name="Picture 7">
              <a:extLst>
                <a:ext uri="{FF2B5EF4-FFF2-40B4-BE49-F238E27FC236}">
                  <a16:creationId xmlns:a16="http://schemas.microsoft.com/office/drawing/2014/main" id="{018041FB-B75F-5349-9339-B1D72D7FDC2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5" y="1063"/>
              <a:ext cx="1946" cy="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5" name="Text Box 8">
              <a:extLst>
                <a:ext uri="{FF2B5EF4-FFF2-40B4-BE49-F238E27FC236}">
                  <a16:creationId xmlns:a16="http://schemas.microsoft.com/office/drawing/2014/main" id="{5BABF9EA-08CB-E641-B9C0-1E84E7AF7232}"/>
                </a:ext>
              </a:extLst>
            </p:cNvPr>
            <p:cNvSpPr txBox="1">
              <a:spLocks noChangeArrowheads="1"/>
            </p:cNvSpPr>
            <p:nvPr/>
          </p:nvSpPr>
          <p:spPr bwMode="auto">
            <a:xfrm>
              <a:off x="4189" y="1522"/>
              <a:ext cx="931"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Internet</a:t>
              </a:r>
            </a:p>
          </p:txBody>
        </p:sp>
      </p:grpSp>
      <p:sp>
        <p:nvSpPr>
          <p:cNvPr id="163848" name="Text Box 9">
            <a:extLst>
              <a:ext uri="{FF2B5EF4-FFF2-40B4-BE49-F238E27FC236}">
                <a16:creationId xmlns:a16="http://schemas.microsoft.com/office/drawing/2014/main" id="{583BC3E9-81AF-3346-AE83-62A4EE2AD38F}"/>
              </a:ext>
            </a:extLst>
          </p:cNvPr>
          <p:cNvSpPr txBox="1">
            <a:spLocks noChangeArrowheads="1"/>
          </p:cNvSpPr>
          <p:nvPr/>
        </p:nvSpPr>
        <p:spPr bwMode="auto">
          <a:xfrm>
            <a:off x="2389188" y="4184650"/>
            <a:ext cx="19494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Service Provider</a:t>
            </a:r>
          </a:p>
          <a:p>
            <a:pPr algn="ctr"/>
            <a:r>
              <a:rPr lang="en-US" altLang="nb-NO" sz="1800" b="1"/>
              <a:t>Backbone</a:t>
            </a:r>
          </a:p>
        </p:txBody>
      </p:sp>
      <p:sp>
        <p:nvSpPr>
          <p:cNvPr id="1073163" name="Freeform 11">
            <a:extLst>
              <a:ext uri="{FF2B5EF4-FFF2-40B4-BE49-F238E27FC236}">
                <a16:creationId xmlns:a16="http://schemas.microsoft.com/office/drawing/2014/main" id="{2987D7A9-C2E5-514F-8673-974272767A5D}"/>
              </a:ext>
            </a:extLst>
          </p:cNvPr>
          <p:cNvSpPr>
            <a:spLocks/>
          </p:cNvSpPr>
          <p:nvPr/>
        </p:nvSpPr>
        <p:spPr bwMode="auto">
          <a:xfrm>
            <a:off x="2151063" y="4333875"/>
            <a:ext cx="2705100" cy="852488"/>
          </a:xfrm>
          <a:custGeom>
            <a:avLst/>
            <a:gdLst>
              <a:gd name="T0" fmla="*/ 2705100 w 1704"/>
              <a:gd name="T1" fmla="*/ 0 h 537"/>
              <a:gd name="T2" fmla="*/ 1681163 w 1704"/>
              <a:gd name="T3" fmla="*/ 852488 h 537"/>
              <a:gd name="T4" fmla="*/ 1319213 w 1704"/>
              <a:gd name="T5" fmla="*/ 847725 h 537"/>
              <a:gd name="T6" fmla="*/ 0 w 1704"/>
              <a:gd name="T7" fmla="*/ 842963 h 537"/>
              <a:gd name="T8" fmla="*/ 0 60000 65536"/>
              <a:gd name="T9" fmla="*/ 0 60000 65536"/>
              <a:gd name="T10" fmla="*/ 0 60000 65536"/>
              <a:gd name="T11" fmla="*/ 0 60000 65536"/>
              <a:gd name="T12" fmla="*/ 0 w 1704"/>
              <a:gd name="T13" fmla="*/ 0 h 537"/>
              <a:gd name="T14" fmla="*/ 1704 w 1704"/>
              <a:gd name="T15" fmla="*/ 537 h 537"/>
            </a:gdLst>
            <a:ahLst/>
            <a:cxnLst>
              <a:cxn ang="T8">
                <a:pos x="T0" y="T1"/>
              </a:cxn>
              <a:cxn ang="T9">
                <a:pos x="T2" y="T3"/>
              </a:cxn>
              <a:cxn ang="T10">
                <a:pos x="T4" y="T5"/>
              </a:cxn>
              <a:cxn ang="T11">
                <a:pos x="T6" y="T7"/>
              </a:cxn>
            </a:cxnLst>
            <a:rect l="T12" t="T13" r="T14" b="T15"/>
            <a:pathLst>
              <a:path w="1704" h="537">
                <a:moveTo>
                  <a:pt x="1704" y="0"/>
                </a:moveTo>
                <a:lnTo>
                  <a:pt x="1059" y="537"/>
                </a:lnTo>
                <a:lnTo>
                  <a:pt x="831" y="534"/>
                </a:lnTo>
                <a:lnTo>
                  <a:pt x="0" y="531"/>
                </a:lnTo>
              </a:path>
            </a:pathLst>
          </a:cu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3850" name="Text Box 12">
            <a:extLst>
              <a:ext uri="{FF2B5EF4-FFF2-40B4-BE49-F238E27FC236}">
                <a16:creationId xmlns:a16="http://schemas.microsoft.com/office/drawing/2014/main" id="{9CADC47D-7945-654B-9E71-CF4B4A239489}"/>
              </a:ext>
            </a:extLst>
          </p:cNvPr>
          <p:cNvSpPr txBox="1">
            <a:spLocks noChangeArrowheads="1"/>
          </p:cNvSpPr>
          <p:nvPr/>
        </p:nvSpPr>
        <p:spPr bwMode="auto">
          <a:xfrm>
            <a:off x="5086350" y="2743200"/>
            <a:ext cx="20447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Bulk of Traffic Flow</a:t>
            </a:r>
          </a:p>
          <a:p>
            <a:r>
              <a:rPr lang="en-US" altLang="nb-NO" sz="1400" b="1"/>
              <a:t>e.g. Internet Download</a:t>
            </a:r>
          </a:p>
        </p:txBody>
      </p:sp>
      <p:sp>
        <p:nvSpPr>
          <p:cNvPr id="163851" name="Line 13">
            <a:extLst>
              <a:ext uri="{FF2B5EF4-FFF2-40B4-BE49-F238E27FC236}">
                <a16:creationId xmlns:a16="http://schemas.microsoft.com/office/drawing/2014/main" id="{CEA16BA1-B8E2-C642-9CE7-04E37C95DAD9}"/>
              </a:ext>
            </a:extLst>
          </p:cNvPr>
          <p:cNvSpPr>
            <a:spLocks noChangeShapeType="1"/>
          </p:cNvSpPr>
          <p:nvPr/>
        </p:nvSpPr>
        <p:spPr bwMode="auto">
          <a:xfrm flipH="1">
            <a:off x="5718175" y="3271838"/>
            <a:ext cx="328613" cy="795337"/>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073166" name="Freeform 14">
            <a:extLst>
              <a:ext uri="{FF2B5EF4-FFF2-40B4-BE49-F238E27FC236}">
                <a16:creationId xmlns:a16="http://schemas.microsoft.com/office/drawing/2014/main" id="{DD41FBB9-ECA1-0C47-A0E5-F2F7FC28D3FE}"/>
              </a:ext>
            </a:extLst>
          </p:cNvPr>
          <p:cNvSpPr>
            <a:spLocks/>
          </p:cNvSpPr>
          <p:nvPr/>
        </p:nvSpPr>
        <p:spPr bwMode="auto">
          <a:xfrm>
            <a:off x="1862138" y="3721100"/>
            <a:ext cx="3106737" cy="1187450"/>
          </a:xfrm>
          <a:custGeom>
            <a:avLst/>
            <a:gdLst>
              <a:gd name="T0" fmla="*/ 3106737 w 1957"/>
              <a:gd name="T1" fmla="*/ 476250 h 748"/>
              <a:gd name="T2" fmla="*/ 1785937 w 1957"/>
              <a:gd name="T3" fmla="*/ 26988 h 748"/>
              <a:gd name="T4" fmla="*/ 290512 w 1957"/>
              <a:gd name="T5" fmla="*/ 317500 h 748"/>
              <a:gd name="T6" fmla="*/ 44450 w 1957"/>
              <a:gd name="T7" fmla="*/ 1187450 h 748"/>
              <a:gd name="T8" fmla="*/ 0 60000 65536"/>
              <a:gd name="T9" fmla="*/ 0 60000 65536"/>
              <a:gd name="T10" fmla="*/ 0 60000 65536"/>
              <a:gd name="T11" fmla="*/ 0 60000 65536"/>
              <a:gd name="T12" fmla="*/ 0 w 1957"/>
              <a:gd name="T13" fmla="*/ 0 h 748"/>
              <a:gd name="T14" fmla="*/ 1957 w 1957"/>
              <a:gd name="T15" fmla="*/ 748 h 748"/>
            </a:gdLst>
            <a:ahLst/>
            <a:cxnLst>
              <a:cxn ang="T8">
                <a:pos x="T0" y="T1"/>
              </a:cxn>
              <a:cxn ang="T9">
                <a:pos x="T2" y="T3"/>
              </a:cxn>
              <a:cxn ang="T10">
                <a:pos x="T4" y="T5"/>
              </a:cxn>
              <a:cxn ang="T11">
                <a:pos x="T6" y="T7"/>
              </a:cxn>
            </a:cxnLst>
            <a:rect l="T12" t="T13" r="T14" b="T15"/>
            <a:pathLst>
              <a:path w="1957" h="748">
                <a:moveTo>
                  <a:pt x="1957" y="300"/>
                </a:moveTo>
                <a:cubicBezTo>
                  <a:pt x="1689" y="167"/>
                  <a:pt x="1421" y="34"/>
                  <a:pt x="1125" y="17"/>
                </a:cubicBezTo>
                <a:cubicBezTo>
                  <a:pt x="829" y="0"/>
                  <a:pt x="366" y="78"/>
                  <a:pt x="183" y="200"/>
                </a:cubicBezTo>
                <a:cubicBezTo>
                  <a:pt x="0" y="322"/>
                  <a:pt x="14" y="535"/>
                  <a:pt x="28" y="748"/>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73167" name="Text Box 15">
            <a:extLst>
              <a:ext uri="{FF2B5EF4-FFF2-40B4-BE49-F238E27FC236}">
                <a16:creationId xmlns:a16="http://schemas.microsoft.com/office/drawing/2014/main" id="{F6F82217-DC6C-6142-9DCE-B84149736BE4}"/>
              </a:ext>
            </a:extLst>
          </p:cNvPr>
          <p:cNvSpPr txBox="1">
            <a:spLocks noChangeArrowheads="1"/>
          </p:cNvSpPr>
          <p:nvPr/>
        </p:nvSpPr>
        <p:spPr bwMode="auto">
          <a:xfrm>
            <a:off x="5334000" y="5303838"/>
            <a:ext cx="15446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Oversubscribed </a:t>
            </a:r>
          </a:p>
          <a:p>
            <a:r>
              <a:rPr lang="en-US" altLang="nb-NO" sz="1400" b="1"/>
              <a:t>Shortest Links</a:t>
            </a:r>
          </a:p>
        </p:txBody>
      </p:sp>
      <p:sp>
        <p:nvSpPr>
          <p:cNvPr id="1073168" name="Line 16">
            <a:extLst>
              <a:ext uri="{FF2B5EF4-FFF2-40B4-BE49-F238E27FC236}">
                <a16:creationId xmlns:a16="http://schemas.microsoft.com/office/drawing/2014/main" id="{8D688B65-3041-8442-B822-57FFAEEA665A}"/>
              </a:ext>
            </a:extLst>
          </p:cNvPr>
          <p:cNvSpPr>
            <a:spLocks noChangeShapeType="1"/>
          </p:cNvSpPr>
          <p:nvPr/>
        </p:nvSpPr>
        <p:spPr bwMode="auto">
          <a:xfrm flipH="1" flipV="1">
            <a:off x="4343400" y="4879975"/>
            <a:ext cx="914400" cy="6096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073169" name="Text Box 17">
            <a:extLst>
              <a:ext uri="{FF2B5EF4-FFF2-40B4-BE49-F238E27FC236}">
                <a16:creationId xmlns:a16="http://schemas.microsoft.com/office/drawing/2014/main" id="{7A617013-1DAD-EC48-A014-B61C72A1B75F}"/>
              </a:ext>
            </a:extLst>
          </p:cNvPr>
          <p:cNvSpPr txBox="1">
            <a:spLocks noChangeArrowheads="1"/>
          </p:cNvSpPr>
          <p:nvPr/>
        </p:nvSpPr>
        <p:spPr bwMode="auto">
          <a:xfrm>
            <a:off x="762000" y="2743200"/>
            <a:ext cx="32035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MPLS Traffic Engineering </a:t>
            </a:r>
          </a:p>
          <a:p>
            <a:r>
              <a:rPr lang="en-US" altLang="nb-NO" sz="1400" b="1"/>
              <a:t>Tunnel Relieves Congestion Points</a:t>
            </a:r>
          </a:p>
        </p:txBody>
      </p:sp>
      <p:sp>
        <p:nvSpPr>
          <p:cNvPr id="1073170" name="Line 18">
            <a:extLst>
              <a:ext uri="{FF2B5EF4-FFF2-40B4-BE49-F238E27FC236}">
                <a16:creationId xmlns:a16="http://schemas.microsoft.com/office/drawing/2014/main" id="{994D55EB-E6AA-4346-B566-D018E4E3E4CA}"/>
              </a:ext>
            </a:extLst>
          </p:cNvPr>
          <p:cNvSpPr>
            <a:spLocks noChangeShapeType="1"/>
          </p:cNvSpPr>
          <p:nvPr/>
        </p:nvSpPr>
        <p:spPr bwMode="auto">
          <a:xfrm>
            <a:off x="2208213" y="3273425"/>
            <a:ext cx="381000" cy="517525"/>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3857" name="Picture 19">
            <a:extLst>
              <a:ext uri="{FF2B5EF4-FFF2-40B4-BE49-F238E27FC236}">
                <a16:creationId xmlns:a16="http://schemas.microsoft.com/office/drawing/2014/main" id="{CC749A3E-DB4D-0C4E-B7DB-BEE8FC69C41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713" y="549751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58" name="Picture 20">
            <a:extLst>
              <a:ext uri="{FF2B5EF4-FFF2-40B4-BE49-F238E27FC236}">
                <a16:creationId xmlns:a16="http://schemas.microsoft.com/office/drawing/2014/main" id="{C90A5EFC-8481-A94C-ABBE-DD87DBDFDE48}"/>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2488" y="5602288"/>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59" name="Picture 21">
            <a:extLst>
              <a:ext uri="{FF2B5EF4-FFF2-40B4-BE49-F238E27FC236}">
                <a16:creationId xmlns:a16="http://schemas.microsoft.com/office/drawing/2014/main" id="{D3C96809-5DED-6E4A-8434-357E8128232E}"/>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73138" y="570706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0" name="Picture 22">
            <a:extLst>
              <a:ext uri="{FF2B5EF4-FFF2-40B4-BE49-F238E27FC236}">
                <a16:creationId xmlns:a16="http://schemas.microsoft.com/office/drawing/2014/main" id="{266D3351-0D6D-E145-A93B-995C037EE4A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5538" y="582771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3861" name="AutoShape 23">
            <a:extLst>
              <a:ext uri="{FF2B5EF4-FFF2-40B4-BE49-F238E27FC236}">
                <a16:creationId xmlns:a16="http://schemas.microsoft.com/office/drawing/2014/main" id="{80BA28FD-6D93-DA40-9D13-8278D43E0915}"/>
              </a:ext>
            </a:extLst>
          </p:cNvPr>
          <p:cNvCxnSpPr>
            <a:cxnSpLocks noChangeShapeType="1"/>
          </p:cNvCxnSpPr>
          <p:nvPr/>
        </p:nvCxnSpPr>
        <p:spPr bwMode="auto">
          <a:xfrm flipV="1">
            <a:off x="2422525" y="3794125"/>
            <a:ext cx="736600" cy="2540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2" name="AutoShape 24">
            <a:extLst>
              <a:ext uri="{FF2B5EF4-FFF2-40B4-BE49-F238E27FC236}">
                <a16:creationId xmlns:a16="http://schemas.microsoft.com/office/drawing/2014/main" id="{61F7B44C-3E27-BE44-86ED-0D55B7BEA1B3}"/>
              </a:ext>
            </a:extLst>
          </p:cNvPr>
          <p:cNvCxnSpPr>
            <a:cxnSpLocks noChangeShapeType="1"/>
          </p:cNvCxnSpPr>
          <p:nvPr/>
        </p:nvCxnSpPr>
        <p:spPr bwMode="auto">
          <a:xfrm>
            <a:off x="3671888" y="3779838"/>
            <a:ext cx="1063625" cy="5603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3" name="AutoShape 25">
            <a:extLst>
              <a:ext uri="{FF2B5EF4-FFF2-40B4-BE49-F238E27FC236}">
                <a16:creationId xmlns:a16="http://schemas.microsoft.com/office/drawing/2014/main" id="{D101E734-23CD-F14C-911C-BFA6ABB90488}"/>
              </a:ext>
            </a:extLst>
          </p:cNvPr>
          <p:cNvCxnSpPr>
            <a:cxnSpLocks noChangeShapeType="1"/>
          </p:cNvCxnSpPr>
          <p:nvPr/>
        </p:nvCxnSpPr>
        <p:spPr bwMode="auto">
          <a:xfrm flipV="1">
            <a:off x="3808413" y="4340225"/>
            <a:ext cx="927100" cy="7620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4" name="AutoShape 26">
            <a:extLst>
              <a:ext uri="{FF2B5EF4-FFF2-40B4-BE49-F238E27FC236}">
                <a16:creationId xmlns:a16="http://schemas.microsoft.com/office/drawing/2014/main" id="{867B7EE9-04AF-134E-B314-4BE4CA4F3C93}"/>
              </a:ext>
            </a:extLst>
          </p:cNvPr>
          <p:cNvCxnSpPr>
            <a:cxnSpLocks noChangeShapeType="1"/>
          </p:cNvCxnSpPr>
          <p:nvPr/>
        </p:nvCxnSpPr>
        <p:spPr bwMode="auto">
          <a:xfrm flipV="1">
            <a:off x="2166938" y="5102225"/>
            <a:ext cx="1627187" cy="317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5" name="AutoShape 29">
            <a:extLst>
              <a:ext uri="{FF2B5EF4-FFF2-40B4-BE49-F238E27FC236}">
                <a16:creationId xmlns:a16="http://schemas.microsoft.com/office/drawing/2014/main" id="{37AE323E-4CC9-7049-8A16-559594099D96}"/>
              </a:ext>
            </a:extLst>
          </p:cNvPr>
          <p:cNvCxnSpPr>
            <a:cxnSpLocks noChangeShapeType="1"/>
          </p:cNvCxnSpPr>
          <p:nvPr/>
        </p:nvCxnSpPr>
        <p:spPr bwMode="auto">
          <a:xfrm flipH="1">
            <a:off x="1527175" y="5205413"/>
            <a:ext cx="373063" cy="4572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pic>
        <p:nvPicPr>
          <p:cNvPr id="163866" name="Picture 30">
            <a:extLst>
              <a:ext uri="{FF2B5EF4-FFF2-40B4-BE49-F238E27FC236}">
                <a16:creationId xmlns:a16="http://schemas.microsoft.com/office/drawing/2014/main" id="{18B4B90B-C673-4F41-8E88-28C250EAEE8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6038" y="5438775"/>
            <a:ext cx="56356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7" name="Picture 37">
            <a:extLst>
              <a:ext uri="{FF2B5EF4-FFF2-40B4-BE49-F238E27FC236}">
                <a16:creationId xmlns:a16="http://schemas.microsoft.com/office/drawing/2014/main" id="{FF269986-36AD-0C41-A681-5491F9104CE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7350" y="498633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8" name="Picture 38">
            <a:extLst>
              <a:ext uri="{FF2B5EF4-FFF2-40B4-BE49-F238E27FC236}">
                <a16:creationId xmlns:a16="http://schemas.microsoft.com/office/drawing/2014/main" id="{68A1A7BB-5C61-9B41-8DFB-6993B11F771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95663" y="4976813"/>
            <a:ext cx="566737"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9" name="Picture 39">
            <a:extLst>
              <a:ext uri="{FF2B5EF4-FFF2-40B4-BE49-F238E27FC236}">
                <a16:creationId xmlns:a16="http://schemas.microsoft.com/office/drawing/2014/main" id="{CDE151ED-8F34-CB46-8BD4-D6DC0656038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4550" y="4157663"/>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0" name="Picture 40">
            <a:extLst>
              <a:ext uri="{FF2B5EF4-FFF2-40B4-BE49-F238E27FC236}">
                <a16:creationId xmlns:a16="http://schemas.microsoft.com/office/drawing/2014/main" id="{3BE117D3-158C-5F45-93ED-2F8C96862E1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1025" y="359568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1" name="Picture 41">
            <a:extLst>
              <a:ext uri="{FF2B5EF4-FFF2-40B4-BE49-F238E27FC236}">
                <a16:creationId xmlns:a16="http://schemas.microsoft.com/office/drawing/2014/main" id="{8E801655-EC35-DC46-976A-BDFC303A201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4200" y="390048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2" name="Picture 42">
            <a:extLst>
              <a:ext uri="{FF2B5EF4-FFF2-40B4-BE49-F238E27FC236}">
                <a16:creationId xmlns:a16="http://schemas.microsoft.com/office/drawing/2014/main" id="{7191079A-1B70-C94E-B25B-C705E7C16FC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3932238"/>
            <a:ext cx="80486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3" name="Freeform 10">
            <a:extLst>
              <a:ext uri="{FF2B5EF4-FFF2-40B4-BE49-F238E27FC236}">
                <a16:creationId xmlns:a16="http://schemas.microsoft.com/office/drawing/2014/main" id="{38DA2CA0-932F-2C40-82B2-C69201839DA9}"/>
              </a:ext>
            </a:extLst>
          </p:cNvPr>
          <p:cNvSpPr>
            <a:spLocks/>
          </p:cNvSpPr>
          <p:nvPr/>
        </p:nvSpPr>
        <p:spPr bwMode="auto">
          <a:xfrm rot="-436926">
            <a:off x="5029200" y="4191000"/>
            <a:ext cx="1001713" cy="74613"/>
          </a:xfrm>
          <a:custGeom>
            <a:avLst/>
            <a:gdLst>
              <a:gd name="T0" fmla="*/ 1001713 w 631"/>
              <a:gd name="T1" fmla="*/ 74613 h 47"/>
              <a:gd name="T2" fmla="*/ 508000 w 631"/>
              <a:gd name="T3" fmla="*/ 1588 h 47"/>
              <a:gd name="T4" fmla="*/ 0 w 631"/>
              <a:gd name="T5" fmla="*/ 60325 h 47"/>
              <a:gd name="T6" fmla="*/ 0 60000 65536"/>
              <a:gd name="T7" fmla="*/ 0 60000 65536"/>
              <a:gd name="T8" fmla="*/ 0 60000 65536"/>
              <a:gd name="T9" fmla="*/ 0 w 631"/>
              <a:gd name="T10" fmla="*/ 0 h 47"/>
              <a:gd name="T11" fmla="*/ 631 w 631"/>
              <a:gd name="T12" fmla="*/ 47 h 47"/>
            </a:gdLst>
            <a:ahLst/>
            <a:cxnLst>
              <a:cxn ang="T6">
                <a:pos x="T0" y="T1"/>
              </a:cxn>
              <a:cxn ang="T7">
                <a:pos x="T2" y="T3"/>
              </a:cxn>
              <a:cxn ang="T8">
                <a:pos x="T4" y="T5"/>
              </a:cxn>
            </a:cxnLst>
            <a:rect l="T9" t="T10" r="T11" b="T12"/>
            <a:pathLst>
              <a:path w="631" h="47">
                <a:moveTo>
                  <a:pt x="631" y="47"/>
                </a:moveTo>
                <a:cubicBezTo>
                  <a:pt x="579" y="39"/>
                  <a:pt x="425" y="2"/>
                  <a:pt x="320" y="1"/>
                </a:cubicBezTo>
                <a:cubicBezTo>
                  <a:pt x="215" y="0"/>
                  <a:pt x="67" y="30"/>
                  <a:pt x="0" y="38"/>
                </a:cubicBezTo>
              </a:path>
            </a:pathLst>
          </a:custGeom>
          <a:noFill/>
          <a:ln w="76200">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2" name="TextBox 1">
            <a:extLst>
              <a:ext uri="{FF2B5EF4-FFF2-40B4-BE49-F238E27FC236}">
                <a16:creationId xmlns:a16="http://schemas.microsoft.com/office/drawing/2014/main" id="{3037683B-E026-09F0-8E6E-BCCE1045B738}"/>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62825517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73167"/>
                                        </p:tgtEl>
                                        <p:attrNameLst>
                                          <p:attrName>style.visibility</p:attrName>
                                        </p:attrNameLst>
                                      </p:cBhvr>
                                      <p:to>
                                        <p:strVal val="visible"/>
                                      </p:to>
                                    </p:set>
                                    <p:animEffect transition="in" filter="wipe(right)">
                                      <p:cBhvr>
                                        <p:cTn id="7" dur="500"/>
                                        <p:tgtEl>
                                          <p:spTgt spid="1073167"/>
                                        </p:tgtEl>
                                      </p:cBhvr>
                                    </p:animEffect>
                                  </p:childTnLst>
                                </p:cTn>
                              </p:par>
                              <p:par>
                                <p:cTn id="8" presetID="22" presetClass="entr" presetSubtype="2" fill="hold" nodeType="withEffect">
                                  <p:stCondLst>
                                    <p:cond delay="0"/>
                                  </p:stCondLst>
                                  <p:childTnLst>
                                    <p:set>
                                      <p:cBhvr>
                                        <p:cTn id="9" dur="1" fill="hold">
                                          <p:stCondLst>
                                            <p:cond delay="0"/>
                                          </p:stCondLst>
                                        </p:cTn>
                                        <p:tgtEl>
                                          <p:spTgt spid="1073168"/>
                                        </p:tgtEl>
                                        <p:attrNameLst>
                                          <p:attrName>style.visibility</p:attrName>
                                        </p:attrNameLst>
                                      </p:cBhvr>
                                      <p:to>
                                        <p:strVal val="visible"/>
                                      </p:to>
                                    </p:set>
                                    <p:animEffect transition="in" filter="wipe(right)">
                                      <p:cBhvr>
                                        <p:cTn id="10" dur="500"/>
                                        <p:tgtEl>
                                          <p:spTgt spid="1073168"/>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73163"/>
                                        </p:tgtEl>
                                        <p:attrNameLst>
                                          <p:attrName>style.visibility</p:attrName>
                                        </p:attrNameLst>
                                      </p:cBhvr>
                                      <p:to>
                                        <p:strVal val="visible"/>
                                      </p:to>
                                    </p:set>
                                    <p:animEffect transition="in" filter="wipe(right)">
                                      <p:cBhvr>
                                        <p:cTn id="13" dur="500"/>
                                        <p:tgtEl>
                                          <p:spTgt spid="107316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1073166"/>
                                        </p:tgtEl>
                                        <p:attrNameLst>
                                          <p:attrName>style.visibility</p:attrName>
                                        </p:attrNameLst>
                                      </p:cBhvr>
                                      <p:to>
                                        <p:strVal val="visible"/>
                                      </p:to>
                                    </p:set>
                                    <p:animEffect transition="in" filter="wipe(right)">
                                      <p:cBhvr>
                                        <p:cTn id="18" dur="500"/>
                                        <p:tgtEl>
                                          <p:spTgt spid="1073166"/>
                                        </p:tgtEl>
                                      </p:cBhvr>
                                    </p:animEffect>
                                  </p:childTnLst>
                                </p:cTn>
                              </p:par>
                              <p:par>
                                <p:cTn id="19" presetID="22" presetClass="entr" presetSubtype="2" fill="hold" nodeType="withEffect">
                                  <p:stCondLst>
                                    <p:cond delay="0"/>
                                  </p:stCondLst>
                                  <p:childTnLst>
                                    <p:set>
                                      <p:cBhvr>
                                        <p:cTn id="20" dur="1" fill="hold">
                                          <p:stCondLst>
                                            <p:cond delay="0"/>
                                          </p:stCondLst>
                                        </p:cTn>
                                        <p:tgtEl>
                                          <p:spTgt spid="1073170"/>
                                        </p:tgtEl>
                                        <p:attrNameLst>
                                          <p:attrName>style.visibility</p:attrName>
                                        </p:attrNameLst>
                                      </p:cBhvr>
                                      <p:to>
                                        <p:strVal val="visible"/>
                                      </p:to>
                                    </p:set>
                                    <p:animEffect transition="in" filter="wipe(right)">
                                      <p:cBhvr>
                                        <p:cTn id="21" dur="500"/>
                                        <p:tgtEl>
                                          <p:spTgt spid="1073170"/>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073169"/>
                                        </p:tgtEl>
                                        <p:attrNameLst>
                                          <p:attrName>style.visibility</p:attrName>
                                        </p:attrNameLst>
                                      </p:cBhvr>
                                      <p:to>
                                        <p:strVal val="visible"/>
                                      </p:to>
                                    </p:set>
                                    <p:animEffect transition="in" filter="wipe(right)">
                                      <p:cBhvr>
                                        <p:cTn id="24" dur="500"/>
                                        <p:tgtEl>
                                          <p:spTgt spid="1073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3163" grpId="0" animBg="1"/>
      <p:bldP spid="1073166" grpId="0" animBg="1"/>
      <p:bldP spid="1073167" grpId="0"/>
      <p:bldP spid="107316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55">
            <a:extLst>
              <a:ext uri="{FF2B5EF4-FFF2-40B4-BE49-F238E27FC236}">
                <a16:creationId xmlns:a16="http://schemas.microsoft.com/office/drawing/2014/main" id="{4F21225A-78B5-604D-9B1D-85C44F9CFC4D}"/>
              </a:ext>
            </a:extLst>
          </p:cNvPr>
          <p:cNvSpPr>
            <a:spLocks noGrp="1" noChangeArrowheads="1"/>
          </p:cNvSpPr>
          <p:nvPr>
            <p:ph type="title"/>
          </p:nvPr>
        </p:nvSpPr>
        <p:spPr/>
        <p:txBody>
          <a:bodyPr/>
          <a:lstStyle/>
          <a:p>
            <a:pPr eaLnBrk="1" hangingPunct="1"/>
            <a:r>
              <a:rPr lang="en-US" altLang="nb-NO"/>
              <a:t>Use Case 2: 1-Hop Tunnel Deployment</a:t>
            </a:r>
          </a:p>
        </p:txBody>
      </p:sp>
      <p:sp>
        <p:nvSpPr>
          <p:cNvPr id="1077313" name="Rectangle 65">
            <a:extLst>
              <a:ext uri="{FF2B5EF4-FFF2-40B4-BE49-F238E27FC236}">
                <a16:creationId xmlns:a16="http://schemas.microsoft.com/office/drawing/2014/main" id="{FB6375A3-2D70-774C-83C4-AF0A592DA1E9}"/>
              </a:ext>
            </a:extLst>
          </p:cNvPr>
          <p:cNvSpPr>
            <a:spLocks noGrp="1" noChangeArrowheads="1"/>
          </p:cNvSpPr>
          <p:nvPr>
            <p:ph type="body" idx="1"/>
          </p:nvPr>
        </p:nvSpPr>
        <p:spPr>
          <a:xfrm>
            <a:off x="655638" y="1295400"/>
            <a:ext cx="7878762" cy="1447800"/>
          </a:xfrm>
          <a:solidFill>
            <a:srgbClr val="C3C16F"/>
          </a:solidFill>
          <a:effectLst>
            <a:outerShdw dist="107763" dir="2700000" algn="ctr" rotWithShape="0">
              <a:schemeClr val="bg2">
                <a:alpha val="50000"/>
              </a:schemeClr>
            </a:outerShdw>
          </a:effectLst>
        </p:spPr>
        <p:txBody>
          <a:bodyPr lIns="173736" anchor="ctr"/>
          <a:lstStyle/>
          <a:p>
            <a:pPr marL="0" indent="0" eaLnBrk="1" hangingPunct="1">
              <a:buFont typeface="Wingdings" pitchFamily="2" charset="2"/>
              <a:buNone/>
            </a:pPr>
            <a:r>
              <a:rPr lang="en-US" altLang="nb-NO" sz="1800" b="1"/>
              <a:t>Requirement:</a:t>
            </a:r>
            <a:r>
              <a:rPr lang="en-US" altLang="nb-NO" sz="1800"/>
              <a:t> Need Protection Only — Minimize Packet Loss of Bandwidth in the Core</a:t>
            </a:r>
          </a:p>
          <a:p>
            <a:pPr marL="0" indent="0" eaLnBrk="1" hangingPunct="1">
              <a:buFont typeface="Wingdings" pitchFamily="2" charset="2"/>
              <a:buNone/>
            </a:pPr>
            <a:r>
              <a:rPr lang="en-US" altLang="nb-NO" sz="1800" b="1"/>
              <a:t>Solution:</a:t>
            </a:r>
            <a:r>
              <a:rPr lang="en-US" altLang="nb-NO" sz="1800"/>
              <a:t> Deploy MPLS Fast Reroute for Less than 50ms Failover Time with 1-Hop Primary TE Tunnels and Backup Tunnel for Each</a:t>
            </a:r>
          </a:p>
        </p:txBody>
      </p:sp>
      <p:pic>
        <p:nvPicPr>
          <p:cNvPr id="165892" name="Picture 47">
            <a:extLst>
              <a:ext uri="{FF2B5EF4-FFF2-40B4-BE49-F238E27FC236}">
                <a16:creationId xmlns:a16="http://schemas.microsoft.com/office/drawing/2014/main" id="{04ED3FB3-CF1D-C142-9265-744BCFA7237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9600" y="4565650"/>
            <a:ext cx="13462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3" name="Picture 46">
            <a:extLst>
              <a:ext uri="{FF2B5EF4-FFF2-40B4-BE49-F238E27FC236}">
                <a16:creationId xmlns:a16="http://schemas.microsoft.com/office/drawing/2014/main" id="{B9C6D307-60AA-E547-BD20-43497F2B354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263" y="4256088"/>
            <a:ext cx="969962"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4" name="Picture 2">
            <a:extLst>
              <a:ext uri="{FF2B5EF4-FFF2-40B4-BE49-F238E27FC236}">
                <a16:creationId xmlns:a16="http://schemas.microsoft.com/office/drawing/2014/main" id="{DEB3B2F8-0F56-CE40-ABCD-C33E080A722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8963" y="3048000"/>
            <a:ext cx="5160962"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5" name="Text Box 7">
            <a:extLst>
              <a:ext uri="{FF2B5EF4-FFF2-40B4-BE49-F238E27FC236}">
                <a16:creationId xmlns:a16="http://schemas.microsoft.com/office/drawing/2014/main" id="{E3F5B9CB-A15C-FE40-9985-84715D0A2CB3}"/>
              </a:ext>
            </a:extLst>
          </p:cNvPr>
          <p:cNvSpPr txBox="1">
            <a:spLocks noChangeArrowheads="1"/>
          </p:cNvSpPr>
          <p:nvPr/>
        </p:nvSpPr>
        <p:spPr bwMode="auto">
          <a:xfrm>
            <a:off x="3563938" y="3663950"/>
            <a:ext cx="154781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Service Provider</a:t>
            </a:r>
          </a:p>
          <a:p>
            <a:pPr algn="ctr"/>
            <a:r>
              <a:rPr lang="en-US" altLang="nb-NO" sz="1400" b="1"/>
              <a:t>Backbone</a:t>
            </a:r>
          </a:p>
        </p:txBody>
      </p:sp>
      <p:pic>
        <p:nvPicPr>
          <p:cNvPr id="165896" name="Picture 8">
            <a:extLst>
              <a:ext uri="{FF2B5EF4-FFF2-40B4-BE49-F238E27FC236}">
                <a16:creationId xmlns:a16="http://schemas.microsoft.com/office/drawing/2014/main" id="{0C3B17D0-C305-6847-BF69-8A77404A855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2450" y="5089525"/>
            <a:ext cx="45561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7" name="Picture 9">
            <a:extLst>
              <a:ext uri="{FF2B5EF4-FFF2-40B4-BE49-F238E27FC236}">
                <a16:creationId xmlns:a16="http://schemas.microsoft.com/office/drawing/2014/main" id="{B68048B1-C65E-4844-80D8-4AA76F352DA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1263" y="3316288"/>
            <a:ext cx="4540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8" name="Picture 10">
            <a:extLst>
              <a:ext uri="{FF2B5EF4-FFF2-40B4-BE49-F238E27FC236}">
                <a16:creationId xmlns:a16="http://schemas.microsoft.com/office/drawing/2014/main" id="{5F6B3D24-4417-354E-BC3C-F03A413096DA}"/>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4400" y="4598988"/>
            <a:ext cx="4540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9" name="Picture 11">
            <a:extLst>
              <a:ext uri="{FF2B5EF4-FFF2-40B4-BE49-F238E27FC236}">
                <a16:creationId xmlns:a16="http://schemas.microsoft.com/office/drawing/2014/main" id="{024EAEE4-28CF-3F44-A4C4-F75A67D0253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4513" y="3455988"/>
            <a:ext cx="45561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5900" name="AutoShape 12">
            <a:extLst>
              <a:ext uri="{FF2B5EF4-FFF2-40B4-BE49-F238E27FC236}">
                <a16:creationId xmlns:a16="http://schemas.microsoft.com/office/drawing/2014/main" id="{CFE081B5-1441-1D43-97B2-AF6527045B3D}"/>
              </a:ext>
            </a:extLst>
          </p:cNvPr>
          <p:cNvCxnSpPr>
            <a:cxnSpLocks noChangeShapeType="1"/>
          </p:cNvCxnSpPr>
          <p:nvPr/>
        </p:nvCxnSpPr>
        <p:spPr bwMode="auto">
          <a:xfrm flipH="1">
            <a:off x="2411413" y="3767138"/>
            <a:ext cx="900112" cy="83185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1" name="AutoShape 13">
            <a:extLst>
              <a:ext uri="{FF2B5EF4-FFF2-40B4-BE49-F238E27FC236}">
                <a16:creationId xmlns:a16="http://schemas.microsoft.com/office/drawing/2014/main" id="{3FCA4C27-AADF-CB4D-83D3-09DEB864CB70}"/>
              </a:ext>
            </a:extLst>
          </p:cNvPr>
          <p:cNvCxnSpPr>
            <a:cxnSpLocks noChangeShapeType="1"/>
          </p:cNvCxnSpPr>
          <p:nvPr/>
        </p:nvCxnSpPr>
        <p:spPr bwMode="auto">
          <a:xfrm flipV="1">
            <a:off x="3540125" y="3471863"/>
            <a:ext cx="1481138" cy="1397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2" name="AutoShape 14">
            <a:extLst>
              <a:ext uri="{FF2B5EF4-FFF2-40B4-BE49-F238E27FC236}">
                <a16:creationId xmlns:a16="http://schemas.microsoft.com/office/drawing/2014/main" id="{0A27B786-FED4-2248-96B1-44E1EB64E6CD}"/>
              </a:ext>
            </a:extLst>
          </p:cNvPr>
          <p:cNvCxnSpPr>
            <a:cxnSpLocks noChangeShapeType="1"/>
          </p:cNvCxnSpPr>
          <p:nvPr/>
        </p:nvCxnSpPr>
        <p:spPr bwMode="auto">
          <a:xfrm>
            <a:off x="5475288" y="3471863"/>
            <a:ext cx="1090612" cy="887412"/>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3" name="AutoShape 15">
            <a:extLst>
              <a:ext uri="{FF2B5EF4-FFF2-40B4-BE49-F238E27FC236}">
                <a16:creationId xmlns:a16="http://schemas.microsoft.com/office/drawing/2014/main" id="{6551A75B-0582-EF4F-BBC4-12DD65452CB9}"/>
              </a:ext>
            </a:extLst>
          </p:cNvPr>
          <p:cNvCxnSpPr>
            <a:cxnSpLocks noChangeShapeType="1"/>
          </p:cNvCxnSpPr>
          <p:nvPr/>
        </p:nvCxnSpPr>
        <p:spPr bwMode="auto">
          <a:xfrm flipV="1">
            <a:off x="4818063" y="4359275"/>
            <a:ext cx="1747837" cy="88582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4" name="AutoShape 16">
            <a:extLst>
              <a:ext uri="{FF2B5EF4-FFF2-40B4-BE49-F238E27FC236}">
                <a16:creationId xmlns:a16="http://schemas.microsoft.com/office/drawing/2014/main" id="{4BBC955E-0BC4-8D42-96EF-EC93EBCAF78B}"/>
              </a:ext>
            </a:extLst>
          </p:cNvPr>
          <p:cNvCxnSpPr>
            <a:cxnSpLocks noChangeShapeType="1"/>
          </p:cNvCxnSpPr>
          <p:nvPr/>
        </p:nvCxnSpPr>
        <p:spPr bwMode="auto">
          <a:xfrm>
            <a:off x="2638425" y="4754563"/>
            <a:ext cx="1724025" cy="49053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5" name="AutoShape 17">
            <a:extLst>
              <a:ext uri="{FF2B5EF4-FFF2-40B4-BE49-F238E27FC236}">
                <a16:creationId xmlns:a16="http://schemas.microsoft.com/office/drawing/2014/main" id="{2E2AA1CE-464B-A941-9319-8E02B3C21304}"/>
              </a:ext>
            </a:extLst>
          </p:cNvPr>
          <p:cNvCxnSpPr>
            <a:cxnSpLocks noChangeShapeType="1"/>
          </p:cNvCxnSpPr>
          <p:nvPr/>
        </p:nvCxnSpPr>
        <p:spPr bwMode="auto">
          <a:xfrm>
            <a:off x="3311525" y="3767138"/>
            <a:ext cx="1279525" cy="13223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6" name="AutoShape 18">
            <a:extLst>
              <a:ext uri="{FF2B5EF4-FFF2-40B4-BE49-F238E27FC236}">
                <a16:creationId xmlns:a16="http://schemas.microsoft.com/office/drawing/2014/main" id="{57832F42-4B6B-4E4F-B7C5-9E508AD35BCA}"/>
              </a:ext>
            </a:extLst>
          </p:cNvPr>
          <p:cNvCxnSpPr>
            <a:cxnSpLocks noChangeShapeType="1"/>
          </p:cNvCxnSpPr>
          <p:nvPr/>
        </p:nvCxnSpPr>
        <p:spPr bwMode="auto">
          <a:xfrm flipV="1">
            <a:off x="4591050" y="3627438"/>
            <a:ext cx="657225" cy="14620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65907" name="Line 19">
            <a:extLst>
              <a:ext uri="{FF2B5EF4-FFF2-40B4-BE49-F238E27FC236}">
                <a16:creationId xmlns:a16="http://schemas.microsoft.com/office/drawing/2014/main" id="{601AA51F-AC98-9E40-B21E-4158C5FFE15C}"/>
              </a:ext>
            </a:extLst>
          </p:cNvPr>
          <p:cNvSpPr>
            <a:spLocks noChangeShapeType="1"/>
          </p:cNvSpPr>
          <p:nvPr/>
        </p:nvSpPr>
        <p:spPr bwMode="auto">
          <a:xfrm flipV="1">
            <a:off x="2282825" y="3740150"/>
            <a:ext cx="800100" cy="809625"/>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08" name="Line 20">
            <a:extLst>
              <a:ext uri="{FF2B5EF4-FFF2-40B4-BE49-F238E27FC236}">
                <a16:creationId xmlns:a16="http://schemas.microsoft.com/office/drawing/2014/main" id="{E917AE9D-B57C-5246-9530-9311D6647AAA}"/>
              </a:ext>
            </a:extLst>
          </p:cNvPr>
          <p:cNvSpPr>
            <a:spLocks noChangeShapeType="1"/>
          </p:cNvSpPr>
          <p:nvPr/>
        </p:nvSpPr>
        <p:spPr bwMode="auto">
          <a:xfrm flipV="1">
            <a:off x="3571875" y="3333750"/>
            <a:ext cx="1465263" cy="15240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09" name="Line 21">
            <a:extLst>
              <a:ext uri="{FF2B5EF4-FFF2-40B4-BE49-F238E27FC236}">
                <a16:creationId xmlns:a16="http://schemas.microsoft.com/office/drawing/2014/main" id="{BEFB88CD-5DE0-2345-87CB-5DB02A4E8155}"/>
              </a:ext>
            </a:extLst>
          </p:cNvPr>
          <p:cNvSpPr>
            <a:spLocks noChangeShapeType="1"/>
          </p:cNvSpPr>
          <p:nvPr/>
        </p:nvSpPr>
        <p:spPr bwMode="auto">
          <a:xfrm>
            <a:off x="5548313" y="3371850"/>
            <a:ext cx="1065212" cy="862013"/>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10" name="Freeform 22">
            <a:extLst>
              <a:ext uri="{FF2B5EF4-FFF2-40B4-BE49-F238E27FC236}">
                <a16:creationId xmlns:a16="http://schemas.microsoft.com/office/drawing/2014/main" id="{7F9CA02A-E7AE-F449-BACC-71BA3949A06E}"/>
              </a:ext>
            </a:extLst>
          </p:cNvPr>
          <p:cNvSpPr>
            <a:spLocks/>
          </p:cNvSpPr>
          <p:nvPr/>
        </p:nvSpPr>
        <p:spPr bwMode="auto">
          <a:xfrm>
            <a:off x="2660650" y="3916363"/>
            <a:ext cx="1760538" cy="1195387"/>
          </a:xfrm>
          <a:custGeom>
            <a:avLst/>
            <a:gdLst>
              <a:gd name="T0" fmla="*/ 0 w 1268"/>
              <a:gd name="T1" fmla="*/ 709316 h 755"/>
              <a:gd name="T2" fmla="*/ 1199609 w 1268"/>
              <a:gd name="T3" fmla="*/ 1076640 h 755"/>
              <a:gd name="T4" fmla="*/ 1688339 w 1268"/>
              <a:gd name="T5" fmla="*/ 1177971 h 755"/>
              <a:gd name="T6" fmla="*/ 1632802 w 1268"/>
              <a:gd name="T7" fmla="*/ 975309 h 755"/>
              <a:gd name="T8" fmla="*/ 1099642 w 1268"/>
              <a:gd name="T9" fmla="*/ 417990 h 755"/>
              <a:gd name="T10" fmla="*/ 655342 w 1268"/>
              <a:gd name="T11" fmla="*/ 0 h 755"/>
              <a:gd name="T12" fmla="*/ 0 60000 65536"/>
              <a:gd name="T13" fmla="*/ 0 60000 65536"/>
              <a:gd name="T14" fmla="*/ 0 60000 65536"/>
              <a:gd name="T15" fmla="*/ 0 60000 65536"/>
              <a:gd name="T16" fmla="*/ 0 60000 65536"/>
              <a:gd name="T17" fmla="*/ 0 60000 65536"/>
              <a:gd name="T18" fmla="*/ 0 w 1268"/>
              <a:gd name="T19" fmla="*/ 0 h 755"/>
              <a:gd name="T20" fmla="*/ 1268 w 1268"/>
              <a:gd name="T21" fmla="*/ 755 h 755"/>
            </a:gdLst>
            <a:ahLst/>
            <a:cxnLst>
              <a:cxn ang="T12">
                <a:pos x="T0" y="T1"/>
              </a:cxn>
              <a:cxn ang="T13">
                <a:pos x="T2" y="T3"/>
              </a:cxn>
              <a:cxn ang="T14">
                <a:pos x="T4" y="T5"/>
              </a:cxn>
              <a:cxn ang="T15">
                <a:pos x="T6" y="T7"/>
              </a:cxn>
              <a:cxn ang="T16">
                <a:pos x="T8" y="T9"/>
              </a:cxn>
              <a:cxn ang="T17">
                <a:pos x="T10" y="T11"/>
              </a:cxn>
            </a:cxnLst>
            <a:rect l="T18" t="T19" r="T20" b="T21"/>
            <a:pathLst>
              <a:path w="1268" h="755">
                <a:moveTo>
                  <a:pt x="0" y="448"/>
                </a:moveTo>
                <a:cubicBezTo>
                  <a:pt x="144" y="487"/>
                  <a:pt x="661" y="631"/>
                  <a:pt x="864" y="680"/>
                </a:cubicBezTo>
                <a:cubicBezTo>
                  <a:pt x="1067" y="729"/>
                  <a:pt x="1164" y="755"/>
                  <a:pt x="1216" y="744"/>
                </a:cubicBezTo>
                <a:cubicBezTo>
                  <a:pt x="1268" y="733"/>
                  <a:pt x="1247" y="696"/>
                  <a:pt x="1176" y="616"/>
                </a:cubicBezTo>
                <a:cubicBezTo>
                  <a:pt x="1105" y="536"/>
                  <a:pt x="909" y="367"/>
                  <a:pt x="792" y="264"/>
                </a:cubicBezTo>
                <a:cubicBezTo>
                  <a:pt x="675" y="161"/>
                  <a:pt x="539" y="55"/>
                  <a:pt x="472" y="0"/>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1" name="Freeform 23">
            <a:extLst>
              <a:ext uri="{FF2B5EF4-FFF2-40B4-BE49-F238E27FC236}">
                <a16:creationId xmlns:a16="http://schemas.microsoft.com/office/drawing/2014/main" id="{D300224D-3B4A-B64E-B32C-02752E9BF997}"/>
              </a:ext>
            </a:extLst>
          </p:cNvPr>
          <p:cNvSpPr>
            <a:spLocks/>
          </p:cNvSpPr>
          <p:nvPr/>
        </p:nvSpPr>
        <p:spPr bwMode="auto">
          <a:xfrm>
            <a:off x="3516313" y="3651250"/>
            <a:ext cx="1568450" cy="1222375"/>
          </a:xfrm>
          <a:custGeom>
            <a:avLst/>
            <a:gdLst>
              <a:gd name="T0" fmla="*/ 0 w 1192"/>
              <a:gd name="T1" fmla="*/ 152005 h 772"/>
              <a:gd name="T2" fmla="*/ 347375 w 1192"/>
              <a:gd name="T3" fmla="*/ 582687 h 772"/>
              <a:gd name="T4" fmla="*/ 684223 w 1192"/>
              <a:gd name="T5" fmla="*/ 962699 h 772"/>
              <a:gd name="T6" fmla="*/ 978965 w 1192"/>
              <a:gd name="T7" fmla="*/ 1216041 h 772"/>
              <a:gd name="T8" fmla="*/ 1178969 w 1192"/>
              <a:gd name="T9" fmla="*/ 924698 h 772"/>
              <a:gd name="T10" fmla="*/ 1568450 w 1192"/>
              <a:gd name="T11" fmla="*/ 0 h 772"/>
              <a:gd name="T12" fmla="*/ 0 60000 65536"/>
              <a:gd name="T13" fmla="*/ 0 60000 65536"/>
              <a:gd name="T14" fmla="*/ 0 60000 65536"/>
              <a:gd name="T15" fmla="*/ 0 60000 65536"/>
              <a:gd name="T16" fmla="*/ 0 60000 65536"/>
              <a:gd name="T17" fmla="*/ 0 60000 65536"/>
              <a:gd name="T18" fmla="*/ 0 w 1192"/>
              <a:gd name="T19" fmla="*/ 0 h 772"/>
              <a:gd name="T20" fmla="*/ 1192 w 1192"/>
              <a:gd name="T21" fmla="*/ 772 h 772"/>
            </a:gdLst>
            <a:ahLst/>
            <a:cxnLst>
              <a:cxn ang="T12">
                <a:pos x="T0" y="T1"/>
              </a:cxn>
              <a:cxn ang="T13">
                <a:pos x="T2" y="T3"/>
              </a:cxn>
              <a:cxn ang="T14">
                <a:pos x="T4" y="T5"/>
              </a:cxn>
              <a:cxn ang="T15">
                <a:pos x="T6" y="T7"/>
              </a:cxn>
              <a:cxn ang="T16">
                <a:pos x="T8" y="T9"/>
              </a:cxn>
              <a:cxn ang="T17">
                <a:pos x="T10" y="T11"/>
              </a:cxn>
            </a:cxnLst>
            <a:rect l="T18" t="T19" r="T20" b="T21"/>
            <a:pathLst>
              <a:path w="1192" h="772">
                <a:moveTo>
                  <a:pt x="0" y="96"/>
                </a:moveTo>
                <a:cubicBezTo>
                  <a:pt x="44" y="141"/>
                  <a:pt x="177" y="283"/>
                  <a:pt x="264" y="368"/>
                </a:cubicBezTo>
                <a:cubicBezTo>
                  <a:pt x="351" y="453"/>
                  <a:pt x="440" y="541"/>
                  <a:pt x="520" y="608"/>
                </a:cubicBezTo>
                <a:cubicBezTo>
                  <a:pt x="600" y="675"/>
                  <a:pt x="681" y="772"/>
                  <a:pt x="744" y="768"/>
                </a:cubicBezTo>
                <a:cubicBezTo>
                  <a:pt x="807" y="764"/>
                  <a:pt x="821" y="712"/>
                  <a:pt x="896" y="584"/>
                </a:cubicBezTo>
                <a:cubicBezTo>
                  <a:pt x="971" y="456"/>
                  <a:pt x="1130" y="122"/>
                  <a:pt x="1192" y="0"/>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2" name="Freeform 24">
            <a:extLst>
              <a:ext uri="{FF2B5EF4-FFF2-40B4-BE49-F238E27FC236}">
                <a16:creationId xmlns:a16="http://schemas.microsoft.com/office/drawing/2014/main" id="{E24453E9-5729-434D-8F18-BECDFE378CAF}"/>
              </a:ext>
            </a:extLst>
          </p:cNvPr>
          <p:cNvSpPr>
            <a:spLocks/>
          </p:cNvSpPr>
          <p:nvPr/>
        </p:nvSpPr>
        <p:spPr bwMode="auto">
          <a:xfrm>
            <a:off x="4697413" y="3651250"/>
            <a:ext cx="1716087" cy="1468438"/>
          </a:xfrm>
          <a:custGeom>
            <a:avLst/>
            <a:gdLst>
              <a:gd name="T0" fmla="*/ 650643 w 1237"/>
              <a:gd name="T1" fmla="*/ 0 h 928"/>
              <a:gd name="T2" fmla="*/ 295494 w 1237"/>
              <a:gd name="T3" fmla="*/ 759537 h 928"/>
              <a:gd name="T4" fmla="*/ 73527 w 1237"/>
              <a:gd name="T5" fmla="*/ 1265895 h 928"/>
              <a:gd name="T6" fmla="*/ 273298 w 1237"/>
              <a:gd name="T7" fmla="*/ 1367166 h 928"/>
              <a:gd name="T8" fmla="*/ 1716087 w 1237"/>
              <a:gd name="T9" fmla="*/ 658265 h 928"/>
              <a:gd name="T10" fmla="*/ 0 60000 65536"/>
              <a:gd name="T11" fmla="*/ 0 60000 65536"/>
              <a:gd name="T12" fmla="*/ 0 60000 65536"/>
              <a:gd name="T13" fmla="*/ 0 60000 65536"/>
              <a:gd name="T14" fmla="*/ 0 60000 65536"/>
              <a:gd name="T15" fmla="*/ 0 w 1237"/>
              <a:gd name="T16" fmla="*/ 0 h 928"/>
              <a:gd name="T17" fmla="*/ 1237 w 1237"/>
              <a:gd name="T18" fmla="*/ 928 h 928"/>
            </a:gdLst>
            <a:ahLst/>
            <a:cxnLst>
              <a:cxn ang="T10">
                <a:pos x="T0" y="T1"/>
              </a:cxn>
              <a:cxn ang="T11">
                <a:pos x="T2" y="T3"/>
              </a:cxn>
              <a:cxn ang="T12">
                <a:pos x="T4" y="T5"/>
              </a:cxn>
              <a:cxn ang="T13">
                <a:pos x="T6" y="T7"/>
              </a:cxn>
              <a:cxn ang="T14">
                <a:pos x="T8" y="T9"/>
              </a:cxn>
            </a:cxnLst>
            <a:rect l="T15" t="T16" r="T17" b="T18"/>
            <a:pathLst>
              <a:path w="1237" h="928">
                <a:moveTo>
                  <a:pt x="469" y="0"/>
                </a:moveTo>
                <a:cubicBezTo>
                  <a:pt x="375" y="173"/>
                  <a:pt x="282" y="347"/>
                  <a:pt x="213" y="480"/>
                </a:cubicBezTo>
                <a:cubicBezTo>
                  <a:pt x="144" y="613"/>
                  <a:pt x="56" y="736"/>
                  <a:pt x="53" y="800"/>
                </a:cubicBezTo>
                <a:cubicBezTo>
                  <a:pt x="50" y="864"/>
                  <a:pt x="0" y="928"/>
                  <a:pt x="197" y="864"/>
                </a:cubicBezTo>
                <a:cubicBezTo>
                  <a:pt x="394" y="800"/>
                  <a:pt x="815" y="608"/>
                  <a:pt x="1237" y="416"/>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3" name="Line 30">
            <a:extLst>
              <a:ext uri="{FF2B5EF4-FFF2-40B4-BE49-F238E27FC236}">
                <a16:creationId xmlns:a16="http://schemas.microsoft.com/office/drawing/2014/main" id="{94330227-F594-6E4B-A90F-0A8062E06C73}"/>
              </a:ext>
            </a:extLst>
          </p:cNvPr>
          <p:cNvSpPr>
            <a:spLocks noChangeShapeType="1"/>
          </p:cNvSpPr>
          <p:nvPr/>
        </p:nvSpPr>
        <p:spPr bwMode="auto">
          <a:xfrm flipV="1">
            <a:off x="1119188" y="5113338"/>
            <a:ext cx="225425" cy="1333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5914" name="Picture 31">
            <a:extLst>
              <a:ext uri="{FF2B5EF4-FFF2-40B4-BE49-F238E27FC236}">
                <a16:creationId xmlns:a16="http://schemas.microsoft.com/office/drawing/2014/main" id="{8CB82BB0-E461-D842-9C06-0CC8F500D02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4943475"/>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5" name="Picture 32">
            <a:extLst>
              <a:ext uri="{FF2B5EF4-FFF2-40B4-BE49-F238E27FC236}">
                <a16:creationId xmlns:a16="http://schemas.microsoft.com/office/drawing/2014/main" id="{98A33606-FA73-824C-A4A1-3D52C3E04F4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4075" y="5048250"/>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6" name="Picture 33">
            <a:extLst>
              <a:ext uri="{FF2B5EF4-FFF2-40B4-BE49-F238E27FC236}">
                <a16:creationId xmlns:a16="http://schemas.microsoft.com/office/drawing/2014/main" id="{58A00A74-247F-414C-A93A-934877AE0401}"/>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8850" y="5153025"/>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7" name="Picture 34">
            <a:extLst>
              <a:ext uri="{FF2B5EF4-FFF2-40B4-BE49-F238E27FC236}">
                <a16:creationId xmlns:a16="http://schemas.microsoft.com/office/drawing/2014/main" id="{F5E389BE-6B34-EA49-B186-9E043C606ABA}"/>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2200" y="5273675"/>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5918" name="AutoShape 41">
            <a:extLst>
              <a:ext uri="{FF2B5EF4-FFF2-40B4-BE49-F238E27FC236}">
                <a16:creationId xmlns:a16="http://schemas.microsoft.com/office/drawing/2014/main" id="{DF1CC661-1016-1844-BF7A-924D2812C7FA}"/>
              </a:ext>
            </a:extLst>
          </p:cNvPr>
          <p:cNvCxnSpPr>
            <a:cxnSpLocks noChangeShapeType="1"/>
          </p:cNvCxnSpPr>
          <p:nvPr/>
        </p:nvCxnSpPr>
        <p:spPr bwMode="auto">
          <a:xfrm flipH="1">
            <a:off x="1601788" y="4754563"/>
            <a:ext cx="582612" cy="29527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19" name="AutoShape 42">
            <a:extLst>
              <a:ext uri="{FF2B5EF4-FFF2-40B4-BE49-F238E27FC236}">
                <a16:creationId xmlns:a16="http://schemas.microsoft.com/office/drawing/2014/main" id="{B63FC8D2-A552-484C-812E-18602D0C820F}"/>
              </a:ext>
            </a:extLst>
          </p:cNvPr>
          <p:cNvCxnSpPr>
            <a:cxnSpLocks noChangeShapeType="1"/>
          </p:cNvCxnSpPr>
          <p:nvPr/>
        </p:nvCxnSpPr>
        <p:spPr bwMode="auto">
          <a:xfrm>
            <a:off x="6824663" y="4460875"/>
            <a:ext cx="666750" cy="912813"/>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pic>
        <p:nvPicPr>
          <p:cNvPr id="165920" name="Picture 44">
            <a:extLst>
              <a:ext uri="{FF2B5EF4-FFF2-40B4-BE49-F238E27FC236}">
                <a16:creationId xmlns:a16="http://schemas.microsoft.com/office/drawing/2014/main" id="{A0F6A655-A84B-9D4A-BFDC-82D6B7254E2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0313" y="4854575"/>
            <a:ext cx="455612"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921" name="Text Box 45">
            <a:extLst>
              <a:ext uri="{FF2B5EF4-FFF2-40B4-BE49-F238E27FC236}">
                <a16:creationId xmlns:a16="http://schemas.microsoft.com/office/drawing/2014/main" id="{B12A9160-8625-3A47-8FFD-FD605AFD77A9}"/>
              </a:ext>
            </a:extLst>
          </p:cNvPr>
          <p:cNvSpPr txBox="1">
            <a:spLocks noChangeArrowheads="1"/>
          </p:cNvSpPr>
          <p:nvPr/>
        </p:nvSpPr>
        <p:spPr bwMode="auto">
          <a:xfrm>
            <a:off x="731838" y="5746750"/>
            <a:ext cx="10652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VPN Site A</a:t>
            </a:r>
          </a:p>
        </p:txBody>
      </p:sp>
      <p:sp>
        <p:nvSpPr>
          <p:cNvPr id="165922" name="Line 48">
            <a:extLst>
              <a:ext uri="{FF2B5EF4-FFF2-40B4-BE49-F238E27FC236}">
                <a16:creationId xmlns:a16="http://schemas.microsoft.com/office/drawing/2014/main" id="{B0C8E31C-2E1D-B34C-A21E-BF9F809B3CB2}"/>
              </a:ext>
            </a:extLst>
          </p:cNvPr>
          <p:cNvSpPr>
            <a:spLocks noChangeShapeType="1"/>
          </p:cNvSpPr>
          <p:nvPr/>
        </p:nvSpPr>
        <p:spPr bwMode="auto">
          <a:xfrm>
            <a:off x="7524750" y="5387975"/>
            <a:ext cx="344488" cy="16033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5923" name="Picture 49">
            <a:extLst>
              <a:ext uri="{FF2B5EF4-FFF2-40B4-BE49-F238E27FC236}">
                <a16:creationId xmlns:a16="http://schemas.microsoft.com/office/drawing/2014/main" id="{4F174138-2547-9043-85E8-9AB414E2A7B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48613" y="5214938"/>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4" name="Picture 50">
            <a:extLst>
              <a:ext uri="{FF2B5EF4-FFF2-40B4-BE49-F238E27FC236}">
                <a16:creationId xmlns:a16="http://schemas.microsoft.com/office/drawing/2014/main" id="{3AEDC36C-6294-9D42-AFFB-DE805F0E93A4}"/>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8125" y="5319713"/>
            <a:ext cx="2428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5" name="Picture 51">
            <a:extLst>
              <a:ext uri="{FF2B5EF4-FFF2-40B4-BE49-F238E27FC236}">
                <a16:creationId xmlns:a16="http://schemas.microsoft.com/office/drawing/2014/main" id="{353F627D-E127-4248-BC39-9F0C8253E28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1763" y="5424488"/>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6" name="Picture 52">
            <a:extLst>
              <a:ext uri="{FF2B5EF4-FFF2-40B4-BE49-F238E27FC236}">
                <a16:creationId xmlns:a16="http://schemas.microsoft.com/office/drawing/2014/main" id="{484D32A2-9590-9F4E-A3AC-F4F43FE6C11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18413" y="5543550"/>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7" name="Picture 53">
            <a:extLst>
              <a:ext uri="{FF2B5EF4-FFF2-40B4-BE49-F238E27FC236}">
                <a16:creationId xmlns:a16="http://schemas.microsoft.com/office/drawing/2014/main" id="{5F8A859F-7227-814D-B752-5F6C3A99DD8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6613" y="5286375"/>
            <a:ext cx="455612"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928" name="Text Box 54">
            <a:extLst>
              <a:ext uri="{FF2B5EF4-FFF2-40B4-BE49-F238E27FC236}">
                <a16:creationId xmlns:a16="http://schemas.microsoft.com/office/drawing/2014/main" id="{66406828-87D5-534E-8B39-14ACDA78E12C}"/>
              </a:ext>
            </a:extLst>
          </p:cNvPr>
          <p:cNvSpPr txBox="1">
            <a:spLocks noChangeArrowheads="1"/>
          </p:cNvSpPr>
          <p:nvPr/>
        </p:nvSpPr>
        <p:spPr bwMode="auto">
          <a:xfrm>
            <a:off x="7000875" y="5821363"/>
            <a:ext cx="106521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VPN Site B</a:t>
            </a:r>
          </a:p>
        </p:txBody>
      </p:sp>
      <p:pic>
        <p:nvPicPr>
          <p:cNvPr id="165929" name="Picture 29">
            <a:extLst>
              <a:ext uri="{FF2B5EF4-FFF2-40B4-BE49-F238E27FC236}">
                <a16:creationId xmlns:a16="http://schemas.microsoft.com/office/drawing/2014/main" id="{6F79F4C9-8279-A649-B0B0-7D96B59EC448}"/>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5900" y="4203700"/>
            <a:ext cx="45402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5930" name="Group 64">
            <a:extLst>
              <a:ext uri="{FF2B5EF4-FFF2-40B4-BE49-F238E27FC236}">
                <a16:creationId xmlns:a16="http://schemas.microsoft.com/office/drawing/2014/main" id="{105D0246-8A8C-B24B-9232-82BEE464F907}"/>
              </a:ext>
            </a:extLst>
          </p:cNvPr>
          <p:cNvGrpSpPr>
            <a:grpSpLocks/>
          </p:cNvGrpSpPr>
          <p:nvPr/>
        </p:nvGrpSpPr>
        <p:grpSpPr bwMode="auto">
          <a:xfrm>
            <a:off x="1905000" y="5715000"/>
            <a:ext cx="2651125" cy="711200"/>
            <a:chOff x="2136" y="3619"/>
            <a:chExt cx="1910" cy="449"/>
          </a:xfrm>
        </p:grpSpPr>
        <p:sp>
          <p:nvSpPr>
            <p:cNvPr id="165931" name="Line 27">
              <a:extLst>
                <a:ext uri="{FF2B5EF4-FFF2-40B4-BE49-F238E27FC236}">
                  <a16:creationId xmlns:a16="http://schemas.microsoft.com/office/drawing/2014/main" id="{D641C402-1341-2D42-8E65-5DF59582277E}"/>
                </a:ext>
              </a:extLst>
            </p:cNvPr>
            <p:cNvSpPr>
              <a:spLocks noChangeShapeType="1"/>
            </p:cNvSpPr>
            <p:nvPr/>
          </p:nvSpPr>
          <p:spPr bwMode="auto">
            <a:xfrm>
              <a:off x="2136" y="3991"/>
              <a:ext cx="24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32" name="Text Box 57">
              <a:extLst>
                <a:ext uri="{FF2B5EF4-FFF2-40B4-BE49-F238E27FC236}">
                  <a16:creationId xmlns:a16="http://schemas.microsoft.com/office/drawing/2014/main" id="{967E344D-60B8-9C4A-8E6F-092F31C64988}"/>
                </a:ext>
              </a:extLst>
            </p:cNvPr>
            <p:cNvSpPr txBox="1">
              <a:spLocks noChangeArrowheads="1"/>
            </p:cNvSpPr>
            <p:nvPr/>
          </p:nvSpPr>
          <p:spPr bwMode="auto">
            <a:xfrm>
              <a:off x="2414" y="3619"/>
              <a:ext cx="1632" cy="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Primary 1-Hop TE Tunnel</a:t>
              </a:r>
            </a:p>
            <a:p>
              <a:r>
                <a:rPr lang="en-US" altLang="nb-NO" sz="1400" b="1"/>
                <a:t>Backup Tunnel</a:t>
              </a:r>
            </a:p>
            <a:p>
              <a:r>
                <a:rPr lang="en-US" altLang="nb-NO" sz="1400" b="1"/>
                <a:t>Physical Links</a:t>
              </a:r>
            </a:p>
          </p:txBody>
        </p:sp>
        <p:sp>
          <p:nvSpPr>
            <p:cNvPr id="165933" name="Line 58">
              <a:extLst>
                <a:ext uri="{FF2B5EF4-FFF2-40B4-BE49-F238E27FC236}">
                  <a16:creationId xmlns:a16="http://schemas.microsoft.com/office/drawing/2014/main" id="{11369EAE-02BA-1149-A03C-0AFB6C462340}"/>
                </a:ext>
              </a:extLst>
            </p:cNvPr>
            <p:cNvSpPr>
              <a:spLocks noChangeShapeType="1"/>
            </p:cNvSpPr>
            <p:nvPr/>
          </p:nvSpPr>
          <p:spPr bwMode="auto">
            <a:xfrm>
              <a:off x="2136" y="3715"/>
              <a:ext cx="240" cy="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34" name="Line 59">
              <a:extLst>
                <a:ext uri="{FF2B5EF4-FFF2-40B4-BE49-F238E27FC236}">
                  <a16:creationId xmlns:a16="http://schemas.microsoft.com/office/drawing/2014/main" id="{CF13C151-0B3D-2E42-86B6-B394D7C6377C}"/>
                </a:ext>
              </a:extLst>
            </p:cNvPr>
            <p:cNvSpPr>
              <a:spLocks noChangeShapeType="1"/>
            </p:cNvSpPr>
            <p:nvPr/>
          </p:nvSpPr>
          <p:spPr bwMode="auto">
            <a:xfrm>
              <a:off x="2136" y="3859"/>
              <a:ext cx="240" cy="0"/>
            </a:xfrm>
            <a:prstGeom prst="line">
              <a:avLst/>
            </a:prstGeom>
            <a:noFill/>
            <a:ln w="57150">
              <a:solidFill>
                <a:schemeClr val="accent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sp>
        <p:nvSpPr>
          <p:cNvPr id="2" name="TextBox 1">
            <a:extLst>
              <a:ext uri="{FF2B5EF4-FFF2-40B4-BE49-F238E27FC236}">
                <a16:creationId xmlns:a16="http://schemas.microsoft.com/office/drawing/2014/main" id="{2DBD7E7C-1544-9E7C-EECC-29C08D86B803}"/>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4263041801"/>
      </p:ext>
    </p:extLst>
  </p:cSld>
  <p:clrMapOvr>
    <a:masterClrMapping/>
  </p:clrMapOvr>
  <p:transition>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6">
            <a:extLst>
              <a:ext uri="{FF2B5EF4-FFF2-40B4-BE49-F238E27FC236}">
                <a16:creationId xmlns:a16="http://schemas.microsoft.com/office/drawing/2014/main" id="{23FFC161-FBB0-8949-8DEF-B29CE99945AA}"/>
              </a:ext>
            </a:extLst>
          </p:cNvPr>
          <p:cNvSpPr>
            <a:spLocks noGrp="1" noChangeArrowheads="1"/>
          </p:cNvSpPr>
          <p:nvPr>
            <p:ph type="title"/>
          </p:nvPr>
        </p:nvSpPr>
        <p:spPr/>
        <p:txBody>
          <a:bodyPr/>
          <a:lstStyle/>
          <a:p>
            <a:pPr eaLnBrk="1" hangingPunct="1"/>
            <a:r>
              <a:rPr lang="en-US" altLang="nb-NO"/>
              <a:t>MPLS TE Summary</a:t>
            </a:r>
          </a:p>
        </p:txBody>
      </p:sp>
      <p:sp>
        <p:nvSpPr>
          <p:cNvPr id="167939" name="Rectangle 7">
            <a:extLst>
              <a:ext uri="{FF2B5EF4-FFF2-40B4-BE49-F238E27FC236}">
                <a16:creationId xmlns:a16="http://schemas.microsoft.com/office/drawing/2014/main" id="{34977457-58F8-1E4A-A0AD-2603003B436E}"/>
              </a:ext>
            </a:extLst>
          </p:cNvPr>
          <p:cNvSpPr>
            <a:spLocks noGrp="1" noChangeArrowheads="1"/>
          </p:cNvSpPr>
          <p:nvPr>
            <p:ph type="body" idx="1"/>
          </p:nvPr>
        </p:nvSpPr>
        <p:spPr/>
        <p:txBody>
          <a:bodyPr/>
          <a:lstStyle/>
          <a:p>
            <a:pPr eaLnBrk="1" hangingPunct="1"/>
            <a:r>
              <a:rPr lang="en-US" altLang="nb-NO" sz="1900"/>
              <a:t>MPLS TE can be used to implement traffic engineering to enable enhanced network availability, utilization, and performance</a:t>
            </a:r>
          </a:p>
          <a:p>
            <a:pPr eaLnBrk="1" hangingPunct="1"/>
            <a:r>
              <a:rPr lang="en-US" altLang="nb-NO" sz="1900"/>
              <a:t>Enhanced network availability can be implemented via MPLS TE Fast Re-Route (FRR) </a:t>
            </a:r>
          </a:p>
          <a:p>
            <a:pPr lvl="1" indent="0" eaLnBrk="1" hangingPunct="1"/>
            <a:r>
              <a:rPr lang="en-US" altLang="nb-NO" sz="1700">
                <a:ea typeface="ＭＳ Ｐゴシック" panose="020B0600070205080204" pitchFamily="34" charset="-128"/>
              </a:rPr>
              <a:t>Link, node, and path protection</a:t>
            </a:r>
          </a:p>
          <a:p>
            <a:pPr lvl="1" indent="0" eaLnBrk="1" hangingPunct="1"/>
            <a:r>
              <a:rPr lang="en-US" altLang="nb-NO" sz="1700">
                <a:ea typeface="ＭＳ Ｐゴシック" panose="020B0600070205080204" pitchFamily="34" charset="-128"/>
              </a:rPr>
              <a:t>Automatically route around failed links/nodes; like SONET APS</a:t>
            </a:r>
          </a:p>
          <a:p>
            <a:pPr eaLnBrk="1" hangingPunct="1"/>
            <a:r>
              <a:rPr lang="en-US" altLang="nb-NO" sz="1900"/>
              <a:t>Better network bandwidth utilization can be implemented via creation of MPLS TE tunnels using explicit routes </a:t>
            </a:r>
          </a:p>
          <a:p>
            <a:pPr lvl="1" indent="0" eaLnBrk="1" hangingPunct="1"/>
            <a:r>
              <a:rPr lang="en-US" altLang="nb-NO" sz="1700">
                <a:ea typeface="ＭＳ Ｐゴシック" panose="020B0600070205080204" pitchFamily="34" charset="-128"/>
              </a:rPr>
              <a:t>Route on the non-shortest path</a:t>
            </a:r>
          </a:p>
          <a:p>
            <a:pPr eaLnBrk="1" hangingPunct="1"/>
            <a:r>
              <a:rPr lang="en-US" altLang="nb-NO" sz="1900"/>
              <a:t>MPLS TE can be used for capacity planning by creation of bandwidth-specific tunnels with explicit paths through the network</a:t>
            </a:r>
          </a:p>
          <a:p>
            <a:pPr lvl="1" indent="0" eaLnBrk="1" hangingPunct="1"/>
            <a:r>
              <a:rPr lang="en-US" altLang="nb-NO" sz="1700">
                <a:ea typeface="ＭＳ Ｐゴシック" panose="020B0600070205080204" pitchFamily="34" charset="-128"/>
              </a:rPr>
              <a:t>Bandwidth management across links and end-to-end paths</a:t>
            </a:r>
          </a:p>
        </p:txBody>
      </p:sp>
      <p:sp>
        <p:nvSpPr>
          <p:cNvPr id="2" name="TextBox 1">
            <a:extLst>
              <a:ext uri="{FF2B5EF4-FFF2-40B4-BE49-F238E27FC236}">
                <a16:creationId xmlns:a16="http://schemas.microsoft.com/office/drawing/2014/main" id="{448312D7-9E76-C2BC-9CD0-B115557E04A3}"/>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871315032"/>
      </p:ext>
    </p:extLst>
  </p:cSld>
  <p:clrMapOvr>
    <a:masterClrMapping/>
  </p:clrMapOvr>
  <p:transition>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F2802287-3189-884E-8848-79D8342F2F0A}"/>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a:t>
            </a:r>
            <a:r>
              <a:rPr lang="en-US" sz="3400" b="1" dirty="0" err="1">
                <a:latin typeface="+mj-lt"/>
                <a:ea typeface="+mj-ea"/>
                <a:cs typeface="+mj-cs"/>
              </a:rPr>
              <a:t>VPNs</a:t>
            </a:r>
            <a:endParaRPr lang="en-US" sz="3400" b="1" dirty="0">
              <a:latin typeface="+mj-lt"/>
              <a:ea typeface="+mj-ea"/>
              <a:cs typeface="+mj-cs"/>
            </a:endParaRPr>
          </a:p>
        </p:txBody>
      </p:sp>
      <p:sp>
        <p:nvSpPr>
          <p:cNvPr id="83971" name="Rectangle 33">
            <a:extLst>
              <a:ext uri="{FF2B5EF4-FFF2-40B4-BE49-F238E27FC236}">
                <a16:creationId xmlns:a16="http://schemas.microsoft.com/office/drawing/2014/main" id="{FF5880D5-318E-044A-B6CA-A9AF1735051A}"/>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Overviews</a:t>
            </a:r>
          </a:p>
        </p:txBody>
      </p:sp>
    </p:spTree>
  </p:cSld>
  <p:clrMapOvr>
    <a:masterClrMapping/>
  </p:clrMapOvr>
  <p:transition>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D8B50BD1-4A2A-4146-A3A7-33DBB234379E}"/>
              </a:ext>
            </a:extLst>
          </p:cNvPr>
          <p:cNvSpPr>
            <a:spLocks noChangeArrowheads="1"/>
          </p:cNvSpPr>
          <p:nvPr/>
        </p:nvSpPr>
        <p:spPr bwMode="auto">
          <a:xfrm>
            <a:off x="609600" y="2286000"/>
            <a:ext cx="8001000" cy="12192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4995" name="Rectangle 5">
            <a:extLst>
              <a:ext uri="{FF2B5EF4-FFF2-40B4-BE49-F238E27FC236}">
                <a16:creationId xmlns:a16="http://schemas.microsoft.com/office/drawing/2014/main" id="{38006B84-6BB1-F64F-9C37-5D3F4855752F}"/>
              </a:ext>
            </a:extLst>
          </p:cNvPr>
          <p:cNvSpPr>
            <a:spLocks noGrp="1" noChangeArrowheads="1"/>
          </p:cNvSpPr>
          <p:nvPr>
            <p:ph type="title"/>
          </p:nvPr>
        </p:nvSpPr>
        <p:spPr/>
        <p:txBody>
          <a:bodyPr/>
          <a:lstStyle/>
          <a:p>
            <a:pPr eaLnBrk="1" hangingPunct="1"/>
            <a:r>
              <a:rPr lang="en-US" altLang="nb-NO"/>
              <a:t>MPLS Technology Framework</a:t>
            </a:r>
          </a:p>
        </p:txBody>
      </p:sp>
      <p:sp>
        <p:nvSpPr>
          <p:cNvPr id="1294342" name="AutoShape 6">
            <a:extLst>
              <a:ext uri="{FF2B5EF4-FFF2-40B4-BE49-F238E27FC236}">
                <a16:creationId xmlns:a16="http://schemas.microsoft.com/office/drawing/2014/main" id="{266E0108-38DC-DC47-8B7C-921E3B0F8FC6}"/>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294343" name="AutoShape 7">
            <a:extLst>
              <a:ext uri="{FF2B5EF4-FFF2-40B4-BE49-F238E27FC236}">
                <a16:creationId xmlns:a16="http://schemas.microsoft.com/office/drawing/2014/main" id="{0DA8A0B7-054A-6D4A-8E09-0F08FDF1B34F}"/>
              </a:ext>
            </a:extLst>
          </p:cNvPr>
          <p:cNvSpPr>
            <a:spLocks noChangeArrowheads="1"/>
          </p:cNvSpPr>
          <p:nvPr/>
        </p:nvSpPr>
        <p:spPr bwMode="auto">
          <a:xfrm>
            <a:off x="685800" y="44958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294344" name="AutoShape 8">
            <a:extLst>
              <a:ext uri="{FF2B5EF4-FFF2-40B4-BE49-F238E27FC236}">
                <a16:creationId xmlns:a16="http://schemas.microsoft.com/office/drawing/2014/main" id="{E200884B-3F85-FB45-87AA-8ED45C5E983F}"/>
              </a:ext>
            </a:extLst>
          </p:cNvPr>
          <p:cNvSpPr>
            <a:spLocks noChangeArrowheads="1"/>
          </p:cNvSpPr>
          <p:nvPr/>
        </p:nvSpPr>
        <p:spPr bwMode="auto">
          <a:xfrm>
            <a:off x="685800" y="25908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294345" name="AutoShape 9">
            <a:extLst>
              <a:ext uri="{FF2B5EF4-FFF2-40B4-BE49-F238E27FC236}">
                <a16:creationId xmlns:a16="http://schemas.microsoft.com/office/drawing/2014/main" id="{6E5C6824-E29B-684B-BA8B-585E3D848EB3}"/>
              </a:ext>
            </a:extLst>
          </p:cNvPr>
          <p:cNvSpPr>
            <a:spLocks noChangeArrowheads="1"/>
          </p:cNvSpPr>
          <p:nvPr/>
        </p:nvSpPr>
        <p:spPr bwMode="auto">
          <a:xfrm>
            <a:off x="4648200" y="25908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294346" name="AutoShape 10">
            <a:extLst>
              <a:ext uri="{FF2B5EF4-FFF2-40B4-BE49-F238E27FC236}">
                <a16:creationId xmlns:a16="http://schemas.microsoft.com/office/drawing/2014/main" id="{12C26BD7-9CC2-0D4C-B83B-D540950A631C}"/>
              </a:ext>
            </a:extLst>
          </p:cNvPr>
          <p:cNvSpPr>
            <a:spLocks noChangeArrowheads="1"/>
          </p:cNvSpPr>
          <p:nvPr/>
        </p:nvSpPr>
        <p:spPr bwMode="auto">
          <a:xfrm>
            <a:off x="685800" y="36576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294347" name="AutoShape 11">
            <a:extLst>
              <a:ext uri="{FF2B5EF4-FFF2-40B4-BE49-F238E27FC236}">
                <a16:creationId xmlns:a16="http://schemas.microsoft.com/office/drawing/2014/main" id="{06DF3486-9922-DD43-AD26-47EEBF7A2ADB}"/>
              </a:ext>
            </a:extLst>
          </p:cNvPr>
          <p:cNvSpPr>
            <a:spLocks noChangeArrowheads="1"/>
          </p:cNvSpPr>
          <p:nvPr/>
        </p:nvSpPr>
        <p:spPr bwMode="auto">
          <a:xfrm>
            <a:off x="6019800" y="36576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294348" name="AutoShape 12">
            <a:extLst>
              <a:ext uri="{FF2B5EF4-FFF2-40B4-BE49-F238E27FC236}">
                <a16:creationId xmlns:a16="http://schemas.microsoft.com/office/drawing/2014/main" id="{23CFC189-91D9-EF42-9219-340CB9670BD4}"/>
              </a:ext>
            </a:extLst>
          </p:cNvPr>
          <p:cNvSpPr>
            <a:spLocks noChangeArrowheads="1"/>
          </p:cNvSpPr>
          <p:nvPr/>
        </p:nvSpPr>
        <p:spPr bwMode="auto">
          <a:xfrm>
            <a:off x="3276600" y="36576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85003" name="Text Box 13">
            <a:extLst>
              <a:ext uri="{FF2B5EF4-FFF2-40B4-BE49-F238E27FC236}">
                <a16:creationId xmlns:a16="http://schemas.microsoft.com/office/drawing/2014/main" id="{7AB37A7A-CCE8-A446-BA95-432271332165}"/>
              </a:ext>
            </a:extLst>
          </p:cNvPr>
          <p:cNvSpPr txBox="1">
            <a:spLocks noChangeArrowheads="1"/>
          </p:cNvSpPr>
          <p:nvPr/>
        </p:nvSpPr>
        <p:spPr bwMode="auto">
          <a:xfrm>
            <a:off x="3657600" y="2286000"/>
            <a:ext cx="1878013"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End-to-end Services</a:t>
            </a:r>
          </a:p>
        </p:txBody>
      </p:sp>
      <p:sp>
        <p:nvSpPr>
          <p:cNvPr id="85004" name="Text Box 16">
            <a:extLst>
              <a:ext uri="{FF2B5EF4-FFF2-40B4-BE49-F238E27FC236}">
                <a16:creationId xmlns:a16="http://schemas.microsoft.com/office/drawing/2014/main" id="{F9F947A0-A046-314E-959A-7DC310D31B26}"/>
              </a:ext>
            </a:extLst>
          </p:cNvPr>
          <p:cNvSpPr txBox="1">
            <a:spLocks noChangeArrowheads="1"/>
          </p:cNvSpPr>
          <p:nvPr/>
        </p:nvSpPr>
        <p:spPr bwMode="auto">
          <a:xfrm>
            <a:off x="762000" y="45720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a:solidFill>
                  <a:srgbClr val="FFFF00"/>
                </a:solidFill>
                <a:sym typeface="Wingdings 2" pitchFamily="2" charset="2"/>
              </a:rPr>
              <a:t></a:t>
            </a:r>
          </a:p>
        </p:txBody>
      </p:sp>
      <p:sp>
        <p:nvSpPr>
          <p:cNvPr id="85005" name="Rectangle 17">
            <a:extLst>
              <a:ext uri="{FF2B5EF4-FFF2-40B4-BE49-F238E27FC236}">
                <a16:creationId xmlns:a16="http://schemas.microsoft.com/office/drawing/2014/main" id="{D9CDDD26-81C4-2E49-BF71-A69F8CA515F2}"/>
              </a:ext>
            </a:extLst>
          </p:cNvPr>
          <p:cNvSpPr>
            <a:spLocks noGrp="1" noChangeArrowheads="1"/>
          </p:cNvSpPr>
          <p:nvPr>
            <p:ph type="body" idx="1"/>
          </p:nvPr>
        </p:nvSpPr>
        <p:spPr>
          <a:xfrm>
            <a:off x="793750" y="1371600"/>
            <a:ext cx="7435850" cy="4754563"/>
          </a:xfrm>
        </p:spPr>
        <p:txBody>
          <a:bodyPr/>
          <a:lstStyle/>
          <a:p>
            <a:pPr eaLnBrk="1" hangingPunct="1"/>
            <a:r>
              <a:rPr lang="en-US" altLang="nb-NO" dirty="0"/>
              <a:t>End-to-end data connectivity services across MPLS networks (from PE to PE)</a:t>
            </a:r>
          </a:p>
        </p:txBody>
      </p:sp>
      <p:sp>
        <p:nvSpPr>
          <p:cNvPr id="14" name="Text Box 14">
            <a:extLst>
              <a:ext uri="{FF2B5EF4-FFF2-40B4-BE49-F238E27FC236}">
                <a16:creationId xmlns:a16="http://schemas.microsoft.com/office/drawing/2014/main" id="{B32273DD-1AEF-4C4D-A7E8-ECF4BF9DE639}"/>
              </a:ext>
            </a:extLst>
          </p:cNvPr>
          <p:cNvSpPr txBox="1">
            <a:spLocks noChangeArrowheads="1"/>
          </p:cNvSpPr>
          <p:nvPr/>
        </p:nvSpPr>
        <p:spPr bwMode="auto">
          <a:xfrm>
            <a:off x="3333750" y="37338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dirty="0">
                <a:solidFill>
                  <a:srgbClr val="FFFF00"/>
                </a:solidFill>
                <a:sym typeface="Wingdings 2" pitchFamily="2" charset="2"/>
              </a:rPr>
              <a:t></a:t>
            </a:r>
          </a:p>
        </p:txBody>
      </p:sp>
      <p:sp>
        <p:nvSpPr>
          <p:cNvPr id="2" name="TextBox 1">
            <a:extLst>
              <a:ext uri="{FF2B5EF4-FFF2-40B4-BE49-F238E27FC236}">
                <a16:creationId xmlns:a16="http://schemas.microsoft.com/office/drawing/2014/main" id="{DB1E90F3-3661-3401-AF93-525FBCB1D575}"/>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CE8FB5CD-73DA-B840-9200-7ECB952936CA}"/>
              </a:ext>
            </a:extLst>
          </p:cNvPr>
          <p:cNvSpPr>
            <a:spLocks noGrp="1" noChangeArrowheads="1"/>
          </p:cNvSpPr>
          <p:nvPr>
            <p:ph type="title"/>
          </p:nvPr>
        </p:nvSpPr>
        <p:spPr/>
        <p:txBody>
          <a:bodyPr/>
          <a:lstStyle/>
          <a:p>
            <a:pPr eaLnBrk="1" hangingPunct="1"/>
            <a:r>
              <a:rPr lang="en-US" altLang="nb-NO"/>
              <a:t>What Is a Virtual Private Network?</a:t>
            </a:r>
          </a:p>
        </p:txBody>
      </p:sp>
      <p:sp>
        <p:nvSpPr>
          <p:cNvPr id="87043" name="Rectangle 8">
            <a:extLst>
              <a:ext uri="{FF2B5EF4-FFF2-40B4-BE49-F238E27FC236}">
                <a16:creationId xmlns:a16="http://schemas.microsoft.com/office/drawing/2014/main" id="{9E774645-1B46-8D4C-A93A-93A9FA3AF4D0}"/>
              </a:ext>
            </a:extLst>
          </p:cNvPr>
          <p:cNvSpPr>
            <a:spLocks noGrp="1" noChangeArrowheads="1"/>
          </p:cNvSpPr>
          <p:nvPr>
            <p:ph type="body" idx="1"/>
          </p:nvPr>
        </p:nvSpPr>
        <p:spPr>
          <a:xfrm>
            <a:off x="304800" y="1524000"/>
            <a:ext cx="8610600" cy="5029200"/>
          </a:xfrm>
        </p:spPr>
        <p:txBody>
          <a:bodyPr/>
          <a:lstStyle/>
          <a:p>
            <a:pPr eaLnBrk="1" hangingPunct="1">
              <a:lnSpc>
                <a:spcPct val="65000"/>
              </a:lnSpc>
            </a:pPr>
            <a:r>
              <a:rPr lang="en-US" altLang="nb-NO" sz="2200" dirty="0"/>
              <a:t>VPN is a set of sites or groups which are allowed to communicate with each other in a secure way</a:t>
            </a:r>
          </a:p>
          <a:p>
            <a:pPr lvl="1" indent="0" eaLnBrk="1" hangingPunct="1">
              <a:lnSpc>
                <a:spcPct val="65000"/>
              </a:lnSpc>
            </a:pPr>
            <a:r>
              <a:rPr lang="en-US" altLang="nb-NO" sz="1800" dirty="0">
                <a:ea typeface="ＭＳ Ｐゴシック" panose="020B0600070205080204" pitchFamily="34" charset="-128"/>
              </a:rPr>
              <a:t>Typically, over a shared public or private network infrastructure</a:t>
            </a:r>
            <a:endParaRPr lang="en-US" altLang="nb-NO" sz="2200" dirty="0"/>
          </a:p>
          <a:p>
            <a:pPr eaLnBrk="1" hangingPunct="1">
              <a:lnSpc>
                <a:spcPct val="65000"/>
              </a:lnSpc>
            </a:pPr>
            <a:r>
              <a:rPr lang="en-US" altLang="nb-NO" sz="2200" dirty="0"/>
              <a:t>VPN is defined by a set of administrative policies</a:t>
            </a:r>
          </a:p>
          <a:p>
            <a:pPr lvl="1" indent="0" eaLnBrk="1" hangingPunct="1">
              <a:lnSpc>
                <a:spcPct val="65000"/>
              </a:lnSpc>
            </a:pPr>
            <a:r>
              <a:rPr lang="en-US" altLang="nb-NO" sz="1800" dirty="0">
                <a:ea typeface="ＭＳ Ｐゴシック" panose="020B0600070205080204" pitchFamily="34" charset="-128"/>
              </a:rPr>
              <a:t>Policies established by VPN customers themselves (DIY)</a:t>
            </a:r>
          </a:p>
          <a:p>
            <a:pPr lvl="1" indent="0" eaLnBrk="1" hangingPunct="1">
              <a:lnSpc>
                <a:spcPct val="65000"/>
              </a:lnSpc>
            </a:pPr>
            <a:r>
              <a:rPr lang="en-US" altLang="nb-NO" sz="1800" dirty="0">
                <a:ea typeface="ＭＳ Ｐゴシック" panose="020B0600070205080204" pitchFamily="34" charset="-128"/>
              </a:rPr>
              <a:t>Policies implemented by VPN service provider (managed/unmanaged)</a:t>
            </a:r>
            <a:endParaRPr lang="en-US" altLang="nb-NO" sz="2200" dirty="0"/>
          </a:p>
          <a:p>
            <a:pPr eaLnBrk="1" hangingPunct="1">
              <a:lnSpc>
                <a:spcPct val="65000"/>
              </a:lnSpc>
            </a:pPr>
            <a:r>
              <a:rPr lang="en-US" altLang="nb-NO" sz="2200" dirty="0"/>
              <a:t>Different inter-site connectivity schemes possible</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Ranging from complete to partial mesh</a:t>
            </a:r>
          </a:p>
          <a:p>
            <a:pPr eaLnBrk="1" hangingPunct="1">
              <a:lnSpc>
                <a:spcPct val="65000"/>
              </a:lnSpc>
            </a:pPr>
            <a:r>
              <a:rPr lang="en-US" altLang="nb-NO" sz="2200" dirty="0"/>
              <a:t>Sites / users may be either within the same or in different organizations</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 can be either intranet or extranet</a:t>
            </a:r>
          </a:p>
          <a:p>
            <a:pPr eaLnBrk="1" hangingPunct="1">
              <a:lnSpc>
                <a:spcPct val="65000"/>
              </a:lnSpc>
            </a:pPr>
            <a:r>
              <a:rPr lang="en-US" altLang="nb-NO" sz="2200" dirty="0"/>
              <a:t>Sites / users may be in more than one VPN</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VPNs may overlap</a:t>
            </a:r>
          </a:p>
          <a:p>
            <a:pPr eaLnBrk="1" hangingPunct="1">
              <a:lnSpc>
                <a:spcPct val="65000"/>
              </a:lnSpc>
            </a:pPr>
            <a:r>
              <a:rPr lang="en-US" altLang="nb-NO" sz="2200" dirty="0"/>
              <a:t>Not all sites have to be connected to the same service provider</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 can span multiple providers</a:t>
            </a:r>
          </a:p>
        </p:txBody>
      </p:sp>
      <p:sp>
        <p:nvSpPr>
          <p:cNvPr id="3" name="TextBox 2">
            <a:extLst>
              <a:ext uri="{FF2B5EF4-FFF2-40B4-BE49-F238E27FC236}">
                <a16:creationId xmlns:a16="http://schemas.microsoft.com/office/drawing/2014/main" id="{57AF24FD-D90C-B011-A951-45930EB3528D}"/>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89090" name="Group 83">
            <a:extLst>
              <a:ext uri="{FF2B5EF4-FFF2-40B4-BE49-F238E27FC236}">
                <a16:creationId xmlns:a16="http://schemas.microsoft.com/office/drawing/2014/main" id="{F7231F2C-68A3-5143-8802-C633A2337662}"/>
              </a:ext>
            </a:extLst>
          </p:cNvPr>
          <p:cNvGrpSpPr>
            <a:grpSpLocks/>
          </p:cNvGrpSpPr>
          <p:nvPr/>
        </p:nvGrpSpPr>
        <p:grpSpPr bwMode="auto">
          <a:xfrm>
            <a:off x="1219200" y="1371600"/>
            <a:ext cx="6705600" cy="3352800"/>
            <a:chOff x="768" y="768"/>
            <a:chExt cx="4224" cy="2208"/>
          </a:xfrm>
        </p:grpSpPr>
        <p:sp>
          <p:nvSpPr>
            <p:cNvPr id="89164" name="Line 7">
              <a:extLst>
                <a:ext uri="{FF2B5EF4-FFF2-40B4-BE49-F238E27FC236}">
                  <a16:creationId xmlns:a16="http://schemas.microsoft.com/office/drawing/2014/main" id="{EDA96AD0-5940-8949-BAAE-50B5F507FC77}"/>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5" name="Line 8">
              <a:extLst>
                <a:ext uri="{FF2B5EF4-FFF2-40B4-BE49-F238E27FC236}">
                  <a16:creationId xmlns:a16="http://schemas.microsoft.com/office/drawing/2014/main" id="{A6DAB867-B91C-0542-A469-C9A41340CEE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6" name="Line 61">
              <a:extLst>
                <a:ext uri="{FF2B5EF4-FFF2-40B4-BE49-F238E27FC236}">
                  <a16:creationId xmlns:a16="http://schemas.microsoft.com/office/drawing/2014/main" id="{12A3BF03-BA70-DB44-8109-1DCDF4BFF4C0}"/>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7" name="Line 62">
              <a:extLst>
                <a:ext uri="{FF2B5EF4-FFF2-40B4-BE49-F238E27FC236}">
                  <a16:creationId xmlns:a16="http://schemas.microsoft.com/office/drawing/2014/main" id="{4C11AC86-7EA4-094B-A808-F63C87083A41}"/>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89091" name="Rectangle 84">
            <a:extLst>
              <a:ext uri="{FF2B5EF4-FFF2-40B4-BE49-F238E27FC236}">
                <a16:creationId xmlns:a16="http://schemas.microsoft.com/office/drawing/2014/main" id="{75D29505-9AC1-9B4A-8E81-326CB2F9B7B3}"/>
              </a:ext>
            </a:extLst>
          </p:cNvPr>
          <p:cNvSpPr>
            <a:spLocks noGrp="1" noChangeArrowheads="1"/>
          </p:cNvSpPr>
          <p:nvPr>
            <p:ph type="title"/>
          </p:nvPr>
        </p:nvSpPr>
        <p:spPr/>
        <p:txBody>
          <a:bodyPr/>
          <a:lstStyle/>
          <a:p>
            <a:pPr eaLnBrk="1" hangingPunct="1"/>
            <a:r>
              <a:rPr lang="en-US" altLang="nb-NO"/>
              <a:t>MPLS VPN Example</a:t>
            </a:r>
          </a:p>
        </p:txBody>
      </p:sp>
      <p:sp>
        <p:nvSpPr>
          <p:cNvPr id="89092" name="Rectangle 85">
            <a:extLst>
              <a:ext uri="{FF2B5EF4-FFF2-40B4-BE49-F238E27FC236}">
                <a16:creationId xmlns:a16="http://schemas.microsoft.com/office/drawing/2014/main" id="{B83833A9-CA0C-944E-BED6-1E9F8BD80CB9}"/>
              </a:ext>
            </a:extLst>
          </p:cNvPr>
          <p:cNvSpPr>
            <a:spLocks noGrp="1" noChangeArrowheads="1"/>
          </p:cNvSpPr>
          <p:nvPr>
            <p:ph type="body" idx="1"/>
          </p:nvPr>
        </p:nvSpPr>
        <p:spPr>
          <a:xfrm>
            <a:off x="655638" y="4800600"/>
            <a:ext cx="7878762" cy="1676400"/>
          </a:xfrm>
        </p:spPr>
        <p:txBody>
          <a:bodyPr/>
          <a:lstStyle/>
          <a:p>
            <a:pPr eaLnBrk="1" hangingPunct="1"/>
            <a:r>
              <a:rPr lang="en-US" altLang="nb-NO" sz="2000" dirty="0"/>
              <a:t>CE-PE link</a:t>
            </a:r>
          </a:p>
          <a:p>
            <a:pPr lvl="1" indent="0" eaLnBrk="1" hangingPunct="1"/>
            <a:r>
              <a:rPr lang="en-US" altLang="nb-NO" sz="1800" dirty="0">
                <a:ea typeface="ＭＳ Ｐゴシック" panose="020B0600070205080204" pitchFamily="34" charset="-128"/>
              </a:rPr>
              <a:t>Connect customer network to SP network; layer-2 or layer-3</a:t>
            </a:r>
          </a:p>
          <a:p>
            <a:pPr eaLnBrk="1" hangingPunct="1"/>
            <a:r>
              <a:rPr lang="en-US" altLang="nb-NO" sz="2000" dirty="0"/>
              <a:t>VPN</a:t>
            </a:r>
          </a:p>
          <a:p>
            <a:pPr lvl="1" indent="0" eaLnBrk="1" hangingPunct="1"/>
            <a:r>
              <a:rPr lang="en-US" altLang="nb-NO" sz="1800" dirty="0">
                <a:ea typeface="ＭＳ Ｐゴシック" panose="020B0600070205080204" pitchFamily="34" charset="-128"/>
              </a:rPr>
              <a:t>Dedicated secure connectivity over shared infrastructure</a:t>
            </a:r>
          </a:p>
        </p:txBody>
      </p:sp>
      <p:sp>
        <p:nvSpPr>
          <p:cNvPr id="89093" name="Rectangle 4">
            <a:extLst>
              <a:ext uri="{FF2B5EF4-FFF2-40B4-BE49-F238E27FC236}">
                <a16:creationId xmlns:a16="http://schemas.microsoft.com/office/drawing/2014/main" id="{90A9FA77-AE98-E94D-9B4A-90B1E8FCEA5C}"/>
              </a:ext>
            </a:extLst>
          </p:cNvPr>
          <p:cNvSpPr>
            <a:spLocks noChangeArrowheads="1"/>
          </p:cNvSpPr>
          <p:nvPr/>
        </p:nvSpPr>
        <p:spPr bwMode="auto">
          <a:xfrm>
            <a:off x="655638" y="48768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89094" name="Rectangle 6">
            <a:extLst>
              <a:ext uri="{FF2B5EF4-FFF2-40B4-BE49-F238E27FC236}">
                <a16:creationId xmlns:a16="http://schemas.microsoft.com/office/drawing/2014/main" id="{37D46C88-892B-D64E-BA57-E017DB01879E}"/>
              </a:ext>
            </a:extLst>
          </p:cNvPr>
          <p:cNvSpPr>
            <a:spLocks noChangeArrowheads="1"/>
          </p:cNvSpPr>
          <p:nvPr/>
        </p:nvSpPr>
        <p:spPr bwMode="auto">
          <a:xfrm>
            <a:off x="2286000" y="1371600"/>
            <a:ext cx="4572000" cy="33528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89095" name="Picture 9">
            <a:extLst>
              <a:ext uri="{FF2B5EF4-FFF2-40B4-BE49-F238E27FC236}">
                <a16:creationId xmlns:a16="http://schemas.microsoft.com/office/drawing/2014/main" id="{E481EEC6-9867-F848-979A-0A2A3A7EF6E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39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6" name="Line 10">
            <a:extLst>
              <a:ext uri="{FF2B5EF4-FFF2-40B4-BE49-F238E27FC236}">
                <a16:creationId xmlns:a16="http://schemas.microsoft.com/office/drawing/2014/main" id="{7D69D899-73B6-9C45-B771-E6600A196CB5}"/>
              </a:ext>
            </a:extLst>
          </p:cNvPr>
          <p:cNvSpPr>
            <a:spLocks noChangeShapeType="1"/>
          </p:cNvSpPr>
          <p:nvPr/>
        </p:nvSpPr>
        <p:spPr bwMode="auto">
          <a:xfrm>
            <a:off x="2590800" y="2730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7" name="Line 11">
            <a:extLst>
              <a:ext uri="{FF2B5EF4-FFF2-40B4-BE49-F238E27FC236}">
                <a16:creationId xmlns:a16="http://schemas.microsoft.com/office/drawing/2014/main" id="{A283AA7F-E508-4040-9712-153278290FCC}"/>
              </a:ext>
            </a:extLst>
          </p:cNvPr>
          <p:cNvSpPr>
            <a:spLocks noChangeShapeType="1"/>
          </p:cNvSpPr>
          <p:nvPr/>
        </p:nvSpPr>
        <p:spPr bwMode="auto">
          <a:xfrm>
            <a:off x="5334000" y="2730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8" name="Line 12">
            <a:extLst>
              <a:ext uri="{FF2B5EF4-FFF2-40B4-BE49-F238E27FC236}">
                <a16:creationId xmlns:a16="http://schemas.microsoft.com/office/drawing/2014/main" id="{2863C4B4-A9ED-AC46-A9A7-034754D70658}"/>
              </a:ext>
            </a:extLst>
          </p:cNvPr>
          <p:cNvSpPr>
            <a:spLocks noChangeShapeType="1"/>
          </p:cNvSpPr>
          <p:nvPr/>
        </p:nvSpPr>
        <p:spPr bwMode="auto">
          <a:xfrm>
            <a:off x="2514600" y="3721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9" name="Line 13">
            <a:extLst>
              <a:ext uri="{FF2B5EF4-FFF2-40B4-BE49-F238E27FC236}">
                <a16:creationId xmlns:a16="http://schemas.microsoft.com/office/drawing/2014/main" id="{5B594774-E7FD-B74D-86A2-FDC6E4B38AB0}"/>
              </a:ext>
            </a:extLst>
          </p:cNvPr>
          <p:cNvSpPr>
            <a:spLocks noChangeShapeType="1"/>
          </p:cNvSpPr>
          <p:nvPr/>
        </p:nvSpPr>
        <p:spPr bwMode="auto">
          <a:xfrm>
            <a:off x="5334000" y="3721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89100" name="Group 14">
            <a:extLst>
              <a:ext uri="{FF2B5EF4-FFF2-40B4-BE49-F238E27FC236}">
                <a16:creationId xmlns:a16="http://schemas.microsoft.com/office/drawing/2014/main" id="{CD6A31E5-C976-9D42-8C94-30017489185D}"/>
              </a:ext>
            </a:extLst>
          </p:cNvPr>
          <p:cNvGrpSpPr>
            <a:grpSpLocks/>
          </p:cNvGrpSpPr>
          <p:nvPr/>
        </p:nvGrpSpPr>
        <p:grpSpPr bwMode="auto">
          <a:xfrm>
            <a:off x="3886200" y="2730500"/>
            <a:ext cx="1371600" cy="990600"/>
            <a:chOff x="2496" y="1632"/>
            <a:chExt cx="864" cy="624"/>
          </a:xfrm>
        </p:grpSpPr>
        <p:sp>
          <p:nvSpPr>
            <p:cNvPr id="89161" name="Rectangle 15">
              <a:extLst>
                <a:ext uri="{FF2B5EF4-FFF2-40B4-BE49-F238E27FC236}">
                  <a16:creationId xmlns:a16="http://schemas.microsoft.com/office/drawing/2014/main" id="{44C6986F-D77B-FC4C-8284-4B90A05E2124}"/>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9162" name="Line 16">
              <a:extLst>
                <a:ext uri="{FF2B5EF4-FFF2-40B4-BE49-F238E27FC236}">
                  <a16:creationId xmlns:a16="http://schemas.microsoft.com/office/drawing/2014/main" id="{80D144CF-F5AD-024C-BF3D-3D958915A90F}"/>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63" name="Line 17">
              <a:extLst>
                <a:ext uri="{FF2B5EF4-FFF2-40B4-BE49-F238E27FC236}">
                  <a16:creationId xmlns:a16="http://schemas.microsoft.com/office/drawing/2014/main" id="{E8EA31A1-CC76-7549-8005-8554A401C718}"/>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89101" name="Line 18">
            <a:extLst>
              <a:ext uri="{FF2B5EF4-FFF2-40B4-BE49-F238E27FC236}">
                <a16:creationId xmlns:a16="http://schemas.microsoft.com/office/drawing/2014/main" id="{8B72E231-6F79-DF43-993E-297B993DDD39}"/>
              </a:ext>
            </a:extLst>
          </p:cNvPr>
          <p:cNvSpPr>
            <a:spLocks noChangeShapeType="1"/>
          </p:cNvSpPr>
          <p:nvPr/>
        </p:nvSpPr>
        <p:spPr bwMode="auto">
          <a:xfrm>
            <a:off x="13716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2" name="Line 19">
            <a:extLst>
              <a:ext uri="{FF2B5EF4-FFF2-40B4-BE49-F238E27FC236}">
                <a16:creationId xmlns:a16="http://schemas.microsoft.com/office/drawing/2014/main" id="{72984B6C-4BA7-D34B-BE0E-6AB2ADE7AE48}"/>
              </a:ext>
            </a:extLst>
          </p:cNvPr>
          <p:cNvSpPr>
            <a:spLocks noChangeShapeType="1"/>
          </p:cNvSpPr>
          <p:nvPr/>
        </p:nvSpPr>
        <p:spPr bwMode="auto">
          <a:xfrm>
            <a:off x="13716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3" name="Line 20">
            <a:extLst>
              <a:ext uri="{FF2B5EF4-FFF2-40B4-BE49-F238E27FC236}">
                <a16:creationId xmlns:a16="http://schemas.microsoft.com/office/drawing/2014/main" id="{0FDCBA1F-295A-7C4F-9871-4DBB0301B2D4}"/>
              </a:ext>
            </a:extLst>
          </p:cNvPr>
          <p:cNvSpPr>
            <a:spLocks noChangeShapeType="1"/>
          </p:cNvSpPr>
          <p:nvPr/>
        </p:nvSpPr>
        <p:spPr bwMode="auto">
          <a:xfrm>
            <a:off x="68580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4" name="Line 21">
            <a:extLst>
              <a:ext uri="{FF2B5EF4-FFF2-40B4-BE49-F238E27FC236}">
                <a16:creationId xmlns:a16="http://schemas.microsoft.com/office/drawing/2014/main" id="{4BE2CE9B-2CE2-5C44-92A3-A2F52A5D8EBB}"/>
              </a:ext>
            </a:extLst>
          </p:cNvPr>
          <p:cNvSpPr>
            <a:spLocks noChangeShapeType="1"/>
          </p:cNvSpPr>
          <p:nvPr/>
        </p:nvSpPr>
        <p:spPr bwMode="auto">
          <a:xfrm>
            <a:off x="68580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89105" name="Group 22">
            <a:extLst>
              <a:ext uri="{FF2B5EF4-FFF2-40B4-BE49-F238E27FC236}">
                <a16:creationId xmlns:a16="http://schemas.microsoft.com/office/drawing/2014/main" id="{5391BD80-3187-424B-9E8F-9B9BC115741A}"/>
              </a:ext>
            </a:extLst>
          </p:cNvPr>
          <p:cNvGrpSpPr>
            <a:grpSpLocks/>
          </p:cNvGrpSpPr>
          <p:nvPr/>
        </p:nvGrpSpPr>
        <p:grpSpPr bwMode="auto">
          <a:xfrm>
            <a:off x="2438400" y="2667000"/>
            <a:ext cx="3962400" cy="1981200"/>
            <a:chOff x="1536" y="1680"/>
            <a:chExt cx="2496" cy="1248"/>
          </a:xfrm>
        </p:grpSpPr>
        <p:grpSp>
          <p:nvGrpSpPr>
            <p:cNvPr id="89147" name="Group 23">
              <a:extLst>
                <a:ext uri="{FF2B5EF4-FFF2-40B4-BE49-F238E27FC236}">
                  <a16:creationId xmlns:a16="http://schemas.microsoft.com/office/drawing/2014/main" id="{2865D5D6-2ED9-4742-881C-B61E71BDD42A}"/>
                </a:ext>
              </a:extLst>
            </p:cNvPr>
            <p:cNvGrpSpPr>
              <a:grpSpLocks/>
            </p:cNvGrpSpPr>
            <p:nvPr/>
          </p:nvGrpSpPr>
          <p:grpSpPr bwMode="auto">
            <a:xfrm>
              <a:off x="1728" y="1680"/>
              <a:ext cx="2304" cy="624"/>
              <a:chOff x="1728" y="1680"/>
              <a:chExt cx="2304" cy="624"/>
            </a:xfrm>
          </p:grpSpPr>
          <p:sp>
            <p:nvSpPr>
              <p:cNvPr id="89151" name="Line 24">
                <a:extLst>
                  <a:ext uri="{FF2B5EF4-FFF2-40B4-BE49-F238E27FC236}">
                    <a16:creationId xmlns:a16="http://schemas.microsoft.com/office/drawing/2014/main" id="{709EB331-D906-1048-8B9B-000AD76488C7}"/>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2" name="Line 25">
                <a:extLst>
                  <a:ext uri="{FF2B5EF4-FFF2-40B4-BE49-F238E27FC236}">
                    <a16:creationId xmlns:a16="http://schemas.microsoft.com/office/drawing/2014/main" id="{D3773177-8A54-AC4B-A8B4-E4A8C2593E26}"/>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3" name="Line 26">
                <a:extLst>
                  <a:ext uri="{FF2B5EF4-FFF2-40B4-BE49-F238E27FC236}">
                    <a16:creationId xmlns:a16="http://schemas.microsoft.com/office/drawing/2014/main" id="{077CA348-B497-7C46-A6F2-D3D5D947E2DB}"/>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4" name="Line 27">
                <a:extLst>
                  <a:ext uri="{FF2B5EF4-FFF2-40B4-BE49-F238E27FC236}">
                    <a16:creationId xmlns:a16="http://schemas.microsoft.com/office/drawing/2014/main" id="{7BDB0BFE-3A22-0545-98CE-78E7DE4BA8C7}"/>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5" name="Line 28">
                <a:extLst>
                  <a:ext uri="{FF2B5EF4-FFF2-40B4-BE49-F238E27FC236}">
                    <a16:creationId xmlns:a16="http://schemas.microsoft.com/office/drawing/2014/main" id="{1C109061-715F-9347-8993-D9AB56119DAE}"/>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6" name="Line 29">
                <a:extLst>
                  <a:ext uri="{FF2B5EF4-FFF2-40B4-BE49-F238E27FC236}">
                    <a16:creationId xmlns:a16="http://schemas.microsoft.com/office/drawing/2014/main" id="{C3D8E28D-F872-F246-99DB-88AB6F00A2DF}"/>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7" name="Line 30">
                <a:extLst>
                  <a:ext uri="{FF2B5EF4-FFF2-40B4-BE49-F238E27FC236}">
                    <a16:creationId xmlns:a16="http://schemas.microsoft.com/office/drawing/2014/main" id="{79C21638-41B1-AA46-B5E6-7373076B5C6D}"/>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8" name="Line 31">
                <a:extLst>
                  <a:ext uri="{FF2B5EF4-FFF2-40B4-BE49-F238E27FC236}">
                    <a16:creationId xmlns:a16="http://schemas.microsoft.com/office/drawing/2014/main" id="{E1988DB7-023A-E44A-8486-47B2D80FA37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9" name="Line 32">
                <a:extLst>
                  <a:ext uri="{FF2B5EF4-FFF2-40B4-BE49-F238E27FC236}">
                    <a16:creationId xmlns:a16="http://schemas.microsoft.com/office/drawing/2014/main" id="{F150BAAB-E81E-E74E-9382-BE484221C1A8}"/>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60" name="Line 33">
                <a:extLst>
                  <a:ext uri="{FF2B5EF4-FFF2-40B4-BE49-F238E27FC236}">
                    <a16:creationId xmlns:a16="http://schemas.microsoft.com/office/drawing/2014/main" id="{F7AD268B-71DD-5440-BBC8-E5AF3455EC8F}"/>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9148" name="Group 34">
              <a:extLst>
                <a:ext uri="{FF2B5EF4-FFF2-40B4-BE49-F238E27FC236}">
                  <a16:creationId xmlns:a16="http://schemas.microsoft.com/office/drawing/2014/main" id="{4365EB7F-7E42-1C4A-AAEC-3A8CBBD72F12}"/>
                </a:ext>
              </a:extLst>
            </p:cNvPr>
            <p:cNvGrpSpPr>
              <a:grpSpLocks/>
            </p:cNvGrpSpPr>
            <p:nvPr/>
          </p:nvGrpSpPr>
          <p:grpSpPr bwMode="auto">
            <a:xfrm>
              <a:off x="1536" y="2761"/>
              <a:ext cx="1326" cy="167"/>
              <a:chOff x="1536" y="2761"/>
              <a:chExt cx="1326" cy="167"/>
            </a:xfrm>
          </p:grpSpPr>
          <p:sp>
            <p:nvSpPr>
              <p:cNvPr id="89149" name="Text Box 35">
                <a:extLst>
                  <a:ext uri="{FF2B5EF4-FFF2-40B4-BE49-F238E27FC236}">
                    <a16:creationId xmlns:a16="http://schemas.microsoft.com/office/drawing/2014/main" id="{53D0B822-1A69-5045-96FF-4748B3E71D82}"/>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89150" name="Line 36">
                <a:extLst>
                  <a:ext uri="{FF2B5EF4-FFF2-40B4-BE49-F238E27FC236}">
                    <a16:creationId xmlns:a16="http://schemas.microsoft.com/office/drawing/2014/main" id="{BFE02535-3971-D546-B0BD-5C2B4D52609E}"/>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89106" name="Group 37">
            <a:extLst>
              <a:ext uri="{FF2B5EF4-FFF2-40B4-BE49-F238E27FC236}">
                <a16:creationId xmlns:a16="http://schemas.microsoft.com/office/drawing/2014/main" id="{C14018B3-B84C-FE4D-8EC6-B4580EEA9405}"/>
              </a:ext>
            </a:extLst>
          </p:cNvPr>
          <p:cNvGrpSpPr>
            <a:grpSpLocks/>
          </p:cNvGrpSpPr>
          <p:nvPr/>
        </p:nvGrpSpPr>
        <p:grpSpPr bwMode="auto">
          <a:xfrm>
            <a:off x="5029200" y="2120900"/>
            <a:ext cx="484188" cy="825500"/>
            <a:chOff x="3216" y="1248"/>
            <a:chExt cx="305" cy="520"/>
          </a:xfrm>
        </p:grpSpPr>
        <p:pic>
          <p:nvPicPr>
            <p:cNvPr id="89145" name="Picture 38">
              <a:extLst>
                <a:ext uri="{FF2B5EF4-FFF2-40B4-BE49-F238E27FC236}">
                  <a16:creationId xmlns:a16="http://schemas.microsoft.com/office/drawing/2014/main" id="{EF71B03D-C08A-AC41-BCE2-78B904F90BD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6" name="Rectangle 39">
              <a:extLst>
                <a:ext uri="{FF2B5EF4-FFF2-40B4-BE49-F238E27FC236}">
                  <a16:creationId xmlns:a16="http://schemas.microsoft.com/office/drawing/2014/main" id="{5076D8F8-E857-184B-A1F1-19A9A12B9DEE}"/>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89107" name="Group 40">
            <a:extLst>
              <a:ext uri="{FF2B5EF4-FFF2-40B4-BE49-F238E27FC236}">
                <a16:creationId xmlns:a16="http://schemas.microsoft.com/office/drawing/2014/main" id="{0563F72E-035C-D247-B8B4-4DC43FCA200B}"/>
              </a:ext>
            </a:extLst>
          </p:cNvPr>
          <p:cNvGrpSpPr>
            <a:grpSpLocks/>
          </p:cNvGrpSpPr>
          <p:nvPr/>
        </p:nvGrpSpPr>
        <p:grpSpPr bwMode="auto">
          <a:xfrm>
            <a:off x="5029200" y="3352800"/>
            <a:ext cx="484188" cy="825500"/>
            <a:chOff x="3216" y="2024"/>
            <a:chExt cx="305" cy="520"/>
          </a:xfrm>
        </p:grpSpPr>
        <p:pic>
          <p:nvPicPr>
            <p:cNvPr id="89143" name="Picture 41">
              <a:extLst>
                <a:ext uri="{FF2B5EF4-FFF2-40B4-BE49-F238E27FC236}">
                  <a16:creationId xmlns:a16="http://schemas.microsoft.com/office/drawing/2014/main" id="{7101044E-681E-B647-AF16-C3FD2C75C53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4" name="Rectangle 42">
              <a:extLst>
                <a:ext uri="{FF2B5EF4-FFF2-40B4-BE49-F238E27FC236}">
                  <a16:creationId xmlns:a16="http://schemas.microsoft.com/office/drawing/2014/main" id="{5FC14D9E-7518-2441-933E-B830EAE2D81F}"/>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89108" name="Group 43">
            <a:extLst>
              <a:ext uri="{FF2B5EF4-FFF2-40B4-BE49-F238E27FC236}">
                <a16:creationId xmlns:a16="http://schemas.microsoft.com/office/drawing/2014/main" id="{6F1BF2F9-1C1B-6247-8F84-072052B342FC}"/>
              </a:ext>
            </a:extLst>
          </p:cNvPr>
          <p:cNvGrpSpPr>
            <a:grpSpLocks/>
          </p:cNvGrpSpPr>
          <p:nvPr/>
        </p:nvGrpSpPr>
        <p:grpSpPr bwMode="auto">
          <a:xfrm>
            <a:off x="3630613" y="2120900"/>
            <a:ext cx="484187" cy="825500"/>
            <a:chOff x="2335" y="1248"/>
            <a:chExt cx="305" cy="520"/>
          </a:xfrm>
        </p:grpSpPr>
        <p:pic>
          <p:nvPicPr>
            <p:cNvPr id="89141" name="Picture 44">
              <a:extLst>
                <a:ext uri="{FF2B5EF4-FFF2-40B4-BE49-F238E27FC236}">
                  <a16:creationId xmlns:a16="http://schemas.microsoft.com/office/drawing/2014/main" id="{50EC4F88-F45C-A548-9825-316C172E220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2" name="Rectangle 45">
              <a:extLst>
                <a:ext uri="{FF2B5EF4-FFF2-40B4-BE49-F238E27FC236}">
                  <a16:creationId xmlns:a16="http://schemas.microsoft.com/office/drawing/2014/main" id="{C9845C00-E720-9549-AD3D-B7DBCB3ED5B4}"/>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89109" name="Group 46">
            <a:extLst>
              <a:ext uri="{FF2B5EF4-FFF2-40B4-BE49-F238E27FC236}">
                <a16:creationId xmlns:a16="http://schemas.microsoft.com/office/drawing/2014/main" id="{4CC26DEA-4328-6444-AF17-2F22A00A9FC1}"/>
              </a:ext>
            </a:extLst>
          </p:cNvPr>
          <p:cNvGrpSpPr>
            <a:grpSpLocks/>
          </p:cNvGrpSpPr>
          <p:nvPr/>
        </p:nvGrpSpPr>
        <p:grpSpPr bwMode="auto">
          <a:xfrm>
            <a:off x="3630613" y="3352800"/>
            <a:ext cx="484187" cy="825500"/>
            <a:chOff x="2335" y="2024"/>
            <a:chExt cx="305" cy="520"/>
          </a:xfrm>
        </p:grpSpPr>
        <p:pic>
          <p:nvPicPr>
            <p:cNvPr id="89139" name="Picture 47">
              <a:extLst>
                <a:ext uri="{FF2B5EF4-FFF2-40B4-BE49-F238E27FC236}">
                  <a16:creationId xmlns:a16="http://schemas.microsoft.com/office/drawing/2014/main" id="{63EBF931-9256-BA41-BCC4-6C2624A4799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0" name="Rectangle 48">
              <a:extLst>
                <a:ext uri="{FF2B5EF4-FFF2-40B4-BE49-F238E27FC236}">
                  <a16:creationId xmlns:a16="http://schemas.microsoft.com/office/drawing/2014/main" id="{E28E7ED5-3BDB-214A-86D0-6A60FDAA1263}"/>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89110" name="Group 49">
            <a:extLst>
              <a:ext uri="{FF2B5EF4-FFF2-40B4-BE49-F238E27FC236}">
                <a16:creationId xmlns:a16="http://schemas.microsoft.com/office/drawing/2014/main" id="{6B45F1D9-7016-7A49-82F8-CADF4F5C350F}"/>
              </a:ext>
            </a:extLst>
          </p:cNvPr>
          <p:cNvGrpSpPr>
            <a:grpSpLocks/>
          </p:cNvGrpSpPr>
          <p:nvPr/>
        </p:nvGrpSpPr>
        <p:grpSpPr bwMode="auto">
          <a:xfrm>
            <a:off x="2203450" y="2252663"/>
            <a:ext cx="585788" cy="630237"/>
            <a:chOff x="1436" y="1331"/>
            <a:chExt cx="369" cy="397"/>
          </a:xfrm>
        </p:grpSpPr>
        <p:pic>
          <p:nvPicPr>
            <p:cNvPr id="89137" name="Picture 50">
              <a:extLst>
                <a:ext uri="{FF2B5EF4-FFF2-40B4-BE49-F238E27FC236}">
                  <a16:creationId xmlns:a16="http://schemas.microsoft.com/office/drawing/2014/main" id="{2528FFD9-D395-6245-B75D-878D678F1F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8" name="Rectangle 51">
              <a:extLst>
                <a:ext uri="{FF2B5EF4-FFF2-40B4-BE49-F238E27FC236}">
                  <a16:creationId xmlns:a16="http://schemas.microsoft.com/office/drawing/2014/main" id="{C38ED5F5-F8F9-E340-BA27-0CEADBF10F34}"/>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89111" name="Group 52">
            <a:extLst>
              <a:ext uri="{FF2B5EF4-FFF2-40B4-BE49-F238E27FC236}">
                <a16:creationId xmlns:a16="http://schemas.microsoft.com/office/drawing/2014/main" id="{DE150341-1392-7B45-8387-C33801C52088}"/>
              </a:ext>
            </a:extLst>
          </p:cNvPr>
          <p:cNvGrpSpPr>
            <a:grpSpLocks/>
          </p:cNvGrpSpPr>
          <p:nvPr/>
        </p:nvGrpSpPr>
        <p:grpSpPr bwMode="auto">
          <a:xfrm>
            <a:off x="2209800" y="3527425"/>
            <a:ext cx="585788" cy="650875"/>
            <a:chOff x="1440" y="2134"/>
            <a:chExt cx="369" cy="410"/>
          </a:xfrm>
        </p:grpSpPr>
        <p:pic>
          <p:nvPicPr>
            <p:cNvPr id="89135" name="Picture 53">
              <a:extLst>
                <a:ext uri="{FF2B5EF4-FFF2-40B4-BE49-F238E27FC236}">
                  <a16:creationId xmlns:a16="http://schemas.microsoft.com/office/drawing/2014/main" id="{E6129389-4890-E648-9F11-289CCC944F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6" name="Rectangle 54">
              <a:extLst>
                <a:ext uri="{FF2B5EF4-FFF2-40B4-BE49-F238E27FC236}">
                  <a16:creationId xmlns:a16="http://schemas.microsoft.com/office/drawing/2014/main" id="{955BA6A2-3CAD-F041-9CF3-372251BA3CE8}"/>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89112" name="Group 55">
            <a:extLst>
              <a:ext uri="{FF2B5EF4-FFF2-40B4-BE49-F238E27FC236}">
                <a16:creationId xmlns:a16="http://schemas.microsoft.com/office/drawing/2014/main" id="{9083B5DC-182E-B042-8695-F71471D1AC5C}"/>
              </a:ext>
            </a:extLst>
          </p:cNvPr>
          <p:cNvGrpSpPr>
            <a:grpSpLocks/>
          </p:cNvGrpSpPr>
          <p:nvPr/>
        </p:nvGrpSpPr>
        <p:grpSpPr bwMode="auto">
          <a:xfrm>
            <a:off x="6324600" y="3527425"/>
            <a:ext cx="585788" cy="671513"/>
            <a:chOff x="4032" y="2134"/>
            <a:chExt cx="369" cy="423"/>
          </a:xfrm>
        </p:grpSpPr>
        <p:pic>
          <p:nvPicPr>
            <p:cNvPr id="89133" name="Picture 56">
              <a:extLst>
                <a:ext uri="{FF2B5EF4-FFF2-40B4-BE49-F238E27FC236}">
                  <a16:creationId xmlns:a16="http://schemas.microsoft.com/office/drawing/2014/main" id="{A18A68E7-B20C-F643-B7D9-CEE2D3B155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4" name="Rectangle 57">
              <a:extLst>
                <a:ext uri="{FF2B5EF4-FFF2-40B4-BE49-F238E27FC236}">
                  <a16:creationId xmlns:a16="http://schemas.microsoft.com/office/drawing/2014/main" id="{1B19D625-C86B-F248-BD95-03F9AC68C2E2}"/>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89113" name="Group 58">
            <a:extLst>
              <a:ext uri="{FF2B5EF4-FFF2-40B4-BE49-F238E27FC236}">
                <a16:creationId xmlns:a16="http://schemas.microsoft.com/office/drawing/2014/main" id="{7B16775F-7AD7-AB48-8171-95E8558F9003}"/>
              </a:ext>
            </a:extLst>
          </p:cNvPr>
          <p:cNvGrpSpPr>
            <a:grpSpLocks/>
          </p:cNvGrpSpPr>
          <p:nvPr/>
        </p:nvGrpSpPr>
        <p:grpSpPr bwMode="auto">
          <a:xfrm>
            <a:off x="6324600" y="2252663"/>
            <a:ext cx="585788" cy="630237"/>
            <a:chOff x="4032" y="1331"/>
            <a:chExt cx="369" cy="397"/>
          </a:xfrm>
        </p:grpSpPr>
        <p:pic>
          <p:nvPicPr>
            <p:cNvPr id="89131" name="Picture 59">
              <a:extLst>
                <a:ext uri="{FF2B5EF4-FFF2-40B4-BE49-F238E27FC236}">
                  <a16:creationId xmlns:a16="http://schemas.microsoft.com/office/drawing/2014/main" id="{53348360-5D70-C34C-839E-E5CA4CF9A6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2" name="Rectangle 60">
              <a:extLst>
                <a:ext uri="{FF2B5EF4-FFF2-40B4-BE49-F238E27FC236}">
                  <a16:creationId xmlns:a16="http://schemas.microsoft.com/office/drawing/2014/main" id="{6473B857-E230-724A-B1ED-32FEF691DC23}"/>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89114" name="Group 67">
            <a:extLst>
              <a:ext uri="{FF2B5EF4-FFF2-40B4-BE49-F238E27FC236}">
                <a16:creationId xmlns:a16="http://schemas.microsoft.com/office/drawing/2014/main" id="{D839C235-9F4A-BE49-9CFC-D80C9220954A}"/>
              </a:ext>
            </a:extLst>
          </p:cNvPr>
          <p:cNvGrpSpPr>
            <a:grpSpLocks/>
          </p:cNvGrpSpPr>
          <p:nvPr/>
        </p:nvGrpSpPr>
        <p:grpSpPr bwMode="auto">
          <a:xfrm>
            <a:off x="990600" y="2273300"/>
            <a:ext cx="487363" cy="533400"/>
            <a:chOff x="624" y="1432"/>
            <a:chExt cx="307" cy="336"/>
          </a:xfrm>
        </p:grpSpPr>
        <p:sp>
          <p:nvSpPr>
            <p:cNvPr id="89129" name="Rectangle 68">
              <a:extLst>
                <a:ext uri="{FF2B5EF4-FFF2-40B4-BE49-F238E27FC236}">
                  <a16:creationId xmlns:a16="http://schemas.microsoft.com/office/drawing/2014/main" id="{E1DA8AD6-EF00-6343-B9D1-9C803E08649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30" name="Picture 69">
              <a:extLst>
                <a:ext uri="{FF2B5EF4-FFF2-40B4-BE49-F238E27FC236}">
                  <a16:creationId xmlns:a16="http://schemas.microsoft.com/office/drawing/2014/main" id="{BA92F11E-91AE-EA44-B42A-0CA4EF5D0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5" name="Group 70">
            <a:extLst>
              <a:ext uri="{FF2B5EF4-FFF2-40B4-BE49-F238E27FC236}">
                <a16:creationId xmlns:a16="http://schemas.microsoft.com/office/drawing/2014/main" id="{6C83ADBC-750D-4546-8C91-420BE16E32BC}"/>
              </a:ext>
            </a:extLst>
          </p:cNvPr>
          <p:cNvGrpSpPr>
            <a:grpSpLocks/>
          </p:cNvGrpSpPr>
          <p:nvPr/>
        </p:nvGrpSpPr>
        <p:grpSpPr bwMode="auto">
          <a:xfrm>
            <a:off x="990600" y="3263900"/>
            <a:ext cx="487363" cy="533400"/>
            <a:chOff x="624" y="2056"/>
            <a:chExt cx="307" cy="336"/>
          </a:xfrm>
        </p:grpSpPr>
        <p:sp>
          <p:nvSpPr>
            <p:cNvPr id="89127" name="Rectangle 71">
              <a:extLst>
                <a:ext uri="{FF2B5EF4-FFF2-40B4-BE49-F238E27FC236}">
                  <a16:creationId xmlns:a16="http://schemas.microsoft.com/office/drawing/2014/main" id="{B1895803-707F-8245-BA81-C754FF6E0891}"/>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8" name="Picture 72">
              <a:extLst>
                <a:ext uri="{FF2B5EF4-FFF2-40B4-BE49-F238E27FC236}">
                  <a16:creationId xmlns:a16="http://schemas.microsoft.com/office/drawing/2014/main" id="{8439DDA7-AF40-D845-BEC2-B0D9F90914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6" name="Group 73">
            <a:extLst>
              <a:ext uri="{FF2B5EF4-FFF2-40B4-BE49-F238E27FC236}">
                <a16:creationId xmlns:a16="http://schemas.microsoft.com/office/drawing/2014/main" id="{034FB52A-F20C-6B44-B342-41B7F6AF43BF}"/>
              </a:ext>
            </a:extLst>
          </p:cNvPr>
          <p:cNvGrpSpPr>
            <a:grpSpLocks/>
          </p:cNvGrpSpPr>
          <p:nvPr/>
        </p:nvGrpSpPr>
        <p:grpSpPr bwMode="auto">
          <a:xfrm>
            <a:off x="7620000" y="2273300"/>
            <a:ext cx="487363" cy="533400"/>
            <a:chOff x="4800" y="1432"/>
            <a:chExt cx="307" cy="336"/>
          </a:xfrm>
        </p:grpSpPr>
        <p:sp>
          <p:nvSpPr>
            <p:cNvPr id="89125" name="Rectangle 74">
              <a:extLst>
                <a:ext uri="{FF2B5EF4-FFF2-40B4-BE49-F238E27FC236}">
                  <a16:creationId xmlns:a16="http://schemas.microsoft.com/office/drawing/2014/main" id="{F5FCEED4-A425-9B44-BE9D-C0F56E9AEA00}"/>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6" name="Picture 75">
              <a:extLst>
                <a:ext uri="{FF2B5EF4-FFF2-40B4-BE49-F238E27FC236}">
                  <a16:creationId xmlns:a16="http://schemas.microsoft.com/office/drawing/2014/main" id="{E3ADFB5A-7A4E-444B-83C0-E420DD23DF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7" name="Group 76">
            <a:extLst>
              <a:ext uri="{FF2B5EF4-FFF2-40B4-BE49-F238E27FC236}">
                <a16:creationId xmlns:a16="http://schemas.microsoft.com/office/drawing/2014/main" id="{2B5C10A5-242E-814A-ABE3-21DB071974BB}"/>
              </a:ext>
            </a:extLst>
          </p:cNvPr>
          <p:cNvGrpSpPr>
            <a:grpSpLocks/>
          </p:cNvGrpSpPr>
          <p:nvPr/>
        </p:nvGrpSpPr>
        <p:grpSpPr bwMode="auto">
          <a:xfrm>
            <a:off x="7620000" y="3263900"/>
            <a:ext cx="487363" cy="533400"/>
            <a:chOff x="4800" y="2056"/>
            <a:chExt cx="307" cy="336"/>
          </a:xfrm>
        </p:grpSpPr>
        <p:sp>
          <p:nvSpPr>
            <p:cNvPr id="89123" name="Rectangle 77">
              <a:extLst>
                <a:ext uri="{FF2B5EF4-FFF2-40B4-BE49-F238E27FC236}">
                  <a16:creationId xmlns:a16="http://schemas.microsoft.com/office/drawing/2014/main" id="{5CBBE7B2-2540-C84F-A562-44C1F3E3415D}"/>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4" name="Picture 78">
              <a:extLst>
                <a:ext uri="{FF2B5EF4-FFF2-40B4-BE49-F238E27FC236}">
                  <a16:creationId xmlns:a16="http://schemas.microsoft.com/office/drawing/2014/main" id="{A6E03774-4D68-1944-A416-59B7FA1579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00566" name="Oval 86">
            <a:extLst>
              <a:ext uri="{FF2B5EF4-FFF2-40B4-BE49-F238E27FC236}">
                <a16:creationId xmlns:a16="http://schemas.microsoft.com/office/drawing/2014/main" id="{2C75F3A8-35C1-3C44-8AC1-5689BA0EE11F}"/>
              </a:ext>
            </a:extLst>
          </p:cNvPr>
          <p:cNvSpPr>
            <a:spLocks noChangeArrowheads="1"/>
          </p:cNvSpPr>
          <p:nvPr/>
        </p:nvSpPr>
        <p:spPr bwMode="auto">
          <a:xfrm>
            <a:off x="2438400" y="2057400"/>
            <a:ext cx="4267200" cy="2209800"/>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a:t>
            </a:r>
          </a:p>
        </p:txBody>
      </p:sp>
      <p:sp>
        <p:nvSpPr>
          <p:cNvPr id="89119" name="Line 88">
            <a:extLst>
              <a:ext uri="{FF2B5EF4-FFF2-40B4-BE49-F238E27FC236}">
                <a16:creationId xmlns:a16="http://schemas.microsoft.com/office/drawing/2014/main" id="{C24BC142-09A6-7840-95A9-80287DB58E93}"/>
              </a:ext>
            </a:extLst>
          </p:cNvPr>
          <p:cNvSpPr>
            <a:spLocks noChangeShapeType="1"/>
          </p:cNvSpPr>
          <p:nvPr/>
        </p:nvSpPr>
        <p:spPr bwMode="auto">
          <a:xfrm>
            <a:off x="1219200" y="1905000"/>
            <a:ext cx="106680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20" name="Text Box 89">
            <a:extLst>
              <a:ext uri="{FF2B5EF4-FFF2-40B4-BE49-F238E27FC236}">
                <a16:creationId xmlns:a16="http://schemas.microsoft.com/office/drawing/2014/main" id="{23E0F687-B3B1-074D-B7B8-25B3C271AE90}"/>
              </a:ext>
            </a:extLst>
          </p:cNvPr>
          <p:cNvSpPr txBox="1">
            <a:spLocks noChangeArrowheads="1"/>
          </p:cNvSpPr>
          <p:nvPr/>
        </p:nvSpPr>
        <p:spPr bwMode="auto">
          <a:xfrm>
            <a:off x="1219200" y="1371600"/>
            <a:ext cx="1066800" cy="513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CE-PE</a:t>
            </a:r>
            <a:br>
              <a:rPr lang="en-US" altLang="nb-NO" sz="1400" b="1" dirty="0">
                <a:solidFill>
                  <a:schemeClr val="accent2"/>
                </a:solidFill>
              </a:rPr>
            </a:br>
            <a:r>
              <a:rPr lang="en-US" altLang="nb-NO" sz="1400" b="1" dirty="0">
                <a:solidFill>
                  <a:schemeClr val="accent2"/>
                </a:solidFill>
              </a:rPr>
              <a:t>Link</a:t>
            </a:r>
          </a:p>
        </p:txBody>
      </p:sp>
      <p:sp>
        <p:nvSpPr>
          <p:cNvPr id="89121" name="Line 90">
            <a:extLst>
              <a:ext uri="{FF2B5EF4-FFF2-40B4-BE49-F238E27FC236}">
                <a16:creationId xmlns:a16="http://schemas.microsoft.com/office/drawing/2014/main" id="{ED1DCAFC-836A-6541-9DC4-5C5AF51629F5}"/>
              </a:ext>
            </a:extLst>
          </p:cNvPr>
          <p:cNvSpPr>
            <a:spLocks noChangeShapeType="1"/>
          </p:cNvSpPr>
          <p:nvPr/>
        </p:nvSpPr>
        <p:spPr bwMode="auto">
          <a:xfrm>
            <a:off x="6858000" y="1905000"/>
            <a:ext cx="106680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22" name="Text Box 91">
            <a:extLst>
              <a:ext uri="{FF2B5EF4-FFF2-40B4-BE49-F238E27FC236}">
                <a16:creationId xmlns:a16="http://schemas.microsoft.com/office/drawing/2014/main" id="{B1AF0AB4-E98D-9B4C-955A-A8FEEEC97E8E}"/>
              </a:ext>
            </a:extLst>
          </p:cNvPr>
          <p:cNvSpPr txBox="1">
            <a:spLocks noChangeArrowheads="1"/>
          </p:cNvSpPr>
          <p:nvPr/>
        </p:nvSpPr>
        <p:spPr bwMode="auto">
          <a:xfrm>
            <a:off x="6858000" y="1371600"/>
            <a:ext cx="1066800" cy="513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CE-PE</a:t>
            </a:r>
            <a:br>
              <a:rPr lang="en-US" altLang="nb-NO" sz="1400" b="1" dirty="0">
                <a:solidFill>
                  <a:schemeClr val="accent2"/>
                </a:solidFill>
              </a:rPr>
            </a:br>
            <a:r>
              <a:rPr lang="en-US" altLang="nb-NO" sz="1400" b="1" dirty="0">
                <a:solidFill>
                  <a:schemeClr val="accent2"/>
                </a:solidFill>
              </a:rPr>
              <a:t>Link</a:t>
            </a:r>
          </a:p>
        </p:txBody>
      </p:sp>
      <p:sp>
        <p:nvSpPr>
          <p:cNvPr id="2" name="TextBox 1">
            <a:extLst>
              <a:ext uri="{FF2B5EF4-FFF2-40B4-BE49-F238E27FC236}">
                <a16:creationId xmlns:a16="http://schemas.microsoft.com/office/drawing/2014/main" id="{6532F973-E902-FCFD-30F8-C42765368CB4}"/>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00566"/>
                                        </p:tgtEl>
                                        <p:attrNameLst>
                                          <p:attrName>style.visibility</p:attrName>
                                        </p:attrNameLst>
                                      </p:cBhvr>
                                      <p:to>
                                        <p:strVal val="visible"/>
                                      </p:to>
                                    </p:set>
                                    <p:animEffect transition="in" filter="fade">
                                      <p:cBhvr>
                                        <p:cTn id="7" dur="3000"/>
                                        <p:tgtEl>
                                          <p:spTgt spid="1300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6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282" name="Group 2">
            <a:extLst>
              <a:ext uri="{FF2B5EF4-FFF2-40B4-BE49-F238E27FC236}">
                <a16:creationId xmlns:a16="http://schemas.microsoft.com/office/drawing/2014/main" id="{8437EAB4-92EB-0C4C-A977-BC9F772F0E9C}"/>
              </a:ext>
            </a:extLst>
          </p:cNvPr>
          <p:cNvGrpSpPr>
            <a:grpSpLocks/>
          </p:cNvGrpSpPr>
          <p:nvPr/>
        </p:nvGrpSpPr>
        <p:grpSpPr bwMode="auto">
          <a:xfrm>
            <a:off x="1219200" y="1524000"/>
            <a:ext cx="6705600" cy="3581400"/>
            <a:chOff x="768" y="768"/>
            <a:chExt cx="4224" cy="2208"/>
          </a:xfrm>
        </p:grpSpPr>
        <p:sp>
          <p:nvSpPr>
            <p:cNvPr id="97377" name="Line 3">
              <a:extLst>
                <a:ext uri="{FF2B5EF4-FFF2-40B4-BE49-F238E27FC236}">
                  <a16:creationId xmlns:a16="http://schemas.microsoft.com/office/drawing/2014/main" id="{27518739-D37F-F54D-BF5B-C0D2C005BD65}"/>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8" name="Line 4">
              <a:extLst>
                <a:ext uri="{FF2B5EF4-FFF2-40B4-BE49-F238E27FC236}">
                  <a16:creationId xmlns:a16="http://schemas.microsoft.com/office/drawing/2014/main" id="{F8610C93-0E24-E040-95EC-CBBB4F84DBD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9" name="Line 5">
              <a:extLst>
                <a:ext uri="{FF2B5EF4-FFF2-40B4-BE49-F238E27FC236}">
                  <a16:creationId xmlns:a16="http://schemas.microsoft.com/office/drawing/2014/main" id="{0CD9A7C6-E60F-A84F-AC40-D926FDE2885A}"/>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80" name="Line 6">
              <a:extLst>
                <a:ext uri="{FF2B5EF4-FFF2-40B4-BE49-F238E27FC236}">
                  <a16:creationId xmlns:a16="http://schemas.microsoft.com/office/drawing/2014/main" id="{4FD2D54C-3BD8-064A-9E1E-2297DE76FF62}"/>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97283" name="Rectangle 7">
            <a:extLst>
              <a:ext uri="{FF2B5EF4-FFF2-40B4-BE49-F238E27FC236}">
                <a16:creationId xmlns:a16="http://schemas.microsoft.com/office/drawing/2014/main" id="{F22E02E7-FC2B-4C41-9F60-54E9CD8FA29D}"/>
              </a:ext>
            </a:extLst>
          </p:cNvPr>
          <p:cNvSpPr>
            <a:spLocks noGrp="1" noChangeArrowheads="1"/>
          </p:cNvSpPr>
          <p:nvPr>
            <p:ph type="title"/>
          </p:nvPr>
        </p:nvSpPr>
        <p:spPr>
          <a:xfrm>
            <a:off x="793750" y="0"/>
            <a:ext cx="7435850" cy="838200"/>
          </a:xfrm>
        </p:spPr>
        <p:txBody>
          <a:bodyPr/>
          <a:lstStyle/>
          <a:p>
            <a:pPr eaLnBrk="1" hangingPunct="1"/>
            <a:r>
              <a:rPr lang="en-US" altLang="nb-NO" dirty="0"/>
              <a:t>VPN Route Distribution</a:t>
            </a:r>
          </a:p>
        </p:txBody>
      </p:sp>
      <p:sp>
        <p:nvSpPr>
          <p:cNvPr id="97284" name="Rectangle 8">
            <a:extLst>
              <a:ext uri="{FF2B5EF4-FFF2-40B4-BE49-F238E27FC236}">
                <a16:creationId xmlns:a16="http://schemas.microsoft.com/office/drawing/2014/main" id="{92F812F0-47F7-EB42-B623-7E6A63C95994}"/>
              </a:ext>
            </a:extLst>
          </p:cNvPr>
          <p:cNvSpPr>
            <a:spLocks noGrp="1" noChangeArrowheads="1"/>
          </p:cNvSpPr>
          <p:nvPr>
            <p:ph type="body" idx="1"/>
          </p:nvPr>
        </p:nvSpPr>
        <p:spPr>
          <a:xfrm>
            <a:off x="632619" y="5195888"/>
            <a:ext cx="7878762" cy="1295400"/>
          </a:xfrm>
        </p:spPr>
        <p:txBody>
          <a:bodyPr/>
          <a:lstStyle/>
          <a:p>
            <a:pPr eaLnBrk="1" hangingPunct="1"/>
            <a:r>
              <a:rPr lang="en-US" altLang="nb-NO" sz="2000" dirty="0"/>
              <a:t>Full mesh or partial mesh of BGP sessions among all PE routers</a:t>
            </a:r>
          </a:p>
          <a:p>
            <a:pPr lvl="1" indent="0" eaLnBrk="1" hangingPunct="1"/>
            <a:r>
              <a:rPr lang="en-US" altLang="nb-NO" sz="1800" dirty="0">
                <a:ea typeface="ＭＳ Ｐゴシック" panose="020B0600070205080204" pitchFamily="34" charset="-128"/>
              </a:rPr>
              <a:t>Typically BGP Route Reflector (RR) used for improved scalability</a:t>
            </a:r>
          </a:p>
          <a:p>
            <a:pPr eaLnBrk="1" hangingPunct="1"/>
            <a:r>
              <a:rPr lang="en-US" altLang="nb-NO" sz="2000" dirty="0"/>
              <a:t>VPN - </a:t>
            </a:r>
            <a:r>
              <a:rPr lang="en-US" altLang="nb-NO" sz="1800" dirty="0">
                <a:ea typeface="ＭＳ Ｐゴシック" panose="020B0600070205080204" pitchFamily="34" charset="-128"/>
              </a:rPr>
              <a:t>Dedicated secure connectivity over shared infrastructure</a:t>
            </a:r>
          </a:p>
          <a:p>
            <a:pPr lvl="1" indent="0" eaLnBrk="1" hangingPunct="1"/>
            <a:endParaRPr lang="en-US" altLang="nb-NO" sz="1800" dirty="0">
              <a:ea typeface="ＭＳ Ｐゴシック" panose="020B0600070205080204" pitchFamily="34" charset="-128"/>
            </a:endParaRPr>
          </a:p>
        </p:txBody>
      </p:sp>
      <p:sp>
        <p:nvSpPr>
          <p:cNvPr id="97285" name="Rectangle 9">
            <a:extLst>
              <a:ext uri="{FF2B5EF4-FFF2-40B4-BE49-F238E27FC236}">
                <a16:creationId xmlns:a16="http://schemas.microsoft.com/office/drawing/2014/main" id="{5E7D9842-F08C-B84A-8296-0AFBE4152296}"/>
              </a:ext>
            </a:extLst>
          </p:cNvPr>
          <p:cNvSpPr>
            <a:spLocks noChangeArrowheads="1"/>
          </p:cNvSpPr>
          <p:nvPr/>
        </p:nvSpPr>
        <p:spPr bwMode="auto">
          <a:xfrm>
            <a:off x="655638" y="50292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97286" name="Rectangle 10">
            <a:extLst>
              <a:ext uri="{FF2B5EF4-FFF2-40B4-BE49-F238E27FC236}">
                <a16:creationId xmlns:a16="http://schemas.microsoft.com/office/drawing/2014/main" id="{A28CCFE7-D78D-C74D-8609-BA0A22AFA52A}"/>
              </a:ext>
            </a:extLst>
          </p:cNvPr>
          <p:cNvSpPr>
            <a:spLocks noChangeArrowheads="1"/>
          </p:cNvSpPr>
          <p:nvPr/>
        </p:nvSpPr>
        <p:spPr bwMode="auto">
          <a:xfrm>
            <a:off x="2286000" y="1524000"/>
            <a:ext cx="4572000" cy="35814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97287" name="Picture 11">
            <a:extLst>
              <a:ext uri="{FF2B5EF4-FFF2-40B4-BE49-F238E27FC236}">
                <a16:creationId xmlns:a16="http://schemas.microsoft.com/office/drawing/2014/main" id="{37C63B16-77FA-1542-A4D6-5F1EA908A39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120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8" name="Line 12">
            <a:extLst>
              <a:ext uri="{FF2B5EF4-FFF2-40B4-BE49-F238E27FC236}">
                <a16:creationId xmlns:a16="http://schemas.microsoft.com/office/drawing/2014/main" id="{0B27DFE5-224F-9F4E-B750-004CC992BBEF}"/>
              </a:ext>
            </a:extLst>
          </p:cNvPr>
          <p:cNvSpPr>
            <a:spLocks noChangeShapeType="1"/>
          </p:cNvSpPr>
          <p:nvPr/>
        </p:nvSpPr>
        <p:spPr bwMode="auto">
          <a:xfrm>
            <a:off x="2590800" y="3111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89" name="Line 13">
            <a:extLst>
              <a:ext uri="{FF2B5EF4-FFF2-40B4-BE49-F238E27FC236}">
                <a16:creationId xmlns:a16="http://schemas.microsoft.com/office/drawing/2014/main" id="{93F532E9-48B4-A847-AC69-5DA6AA27AA32}"/>
              </a:ext>
            </a:extLst>
          </p:cNvPr>
          <p:cNvSpPr>
            <a:spLocks noChangeShapeType="1"/>
          </p:cNvSpPr>
          <p:nvPr/>
        </p:nvSpPr>
        <p:spPr bwMode="auto">
          <a:xfrm>
            <a:off x="5334000" y="3111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0" name="Line 14">
            <a:extLst>
              <a:ext uri="{FF2B5EF4-FFF2-40B4-BE49-F238E27FC236}">
                <a16:creationId xmlns:a16="http://schemas.microsoft.com/office/drawing/2014/main" id="{BA2BD72F-F032-DE42-B0A6-FFA92BF414F3}"/>
              </a:ext>
            </a:extLst>
          </p:cNvPr>
          <p:cNvSpPr>
            <a:spLocks noChangeShapeType="1"/>
          </p:cNvSpPr>
          <p:nvPr/>
        </p:nvSpPr>
        <p:spPr bwMode="auto">
          <a:xfrm>
            <a:off x="2514600" y="4102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1" name="Line 15">
            <a:extLst>
              <a:ext uri="{FF2B5EF4-FFF2-40B4-BE49-F238E27FC236}">
                <a16:creationId xmlns:a16="http://schemas.microsoft.com/office/drawing/2014/main" id="{80946717-D98D-8148-9A7D-49FD1AFC050B}"/>
              </a:ext>
            </a:extLst>
          </p:cNvPr>
          <p:cNvSpPr>
            <a:spLocks noChangeShapeType="1"/>
          </p:cNvSpPr>
          <p:nvPr/>
        </p:nvSpPr>
        <p:spPr bwMode="auto">
          <a:xfrm>
            <a:off x="5334000" y="4102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2" name="Group 16">
            <a:extLst>
              <a:ext uri="{FF2B5EF4-FFF2-40B4-BE49-F238E27FC236}">
                <a16:creationId xmlns:a16="http://schemas.microsoft.com/office/drawing/2014/main" id="{01E7D9E5-9EB5-0F49-969E-6EFF91ED2804}"/>
              </a:ext>
            </a:extLst>
          </p:cNvPr>
          <p:cNvGrpSpPr>
            <a:grpSpLocks/>
          </p:cNvGrpSpPr>
          <p:nvPr/>
        </p:nvGrpSpPr>
        <p:grpSpPr bwMode="auto">
          <a:xfrm>
            <a:off x="3886200" y="3111500"/>
            <a:ext cx="1371600" cy="990600"/>
            <a:chOff x="2496" y="1632"/>
            <a:chExt cx="864" cy="624"/>
          </a:xfrm>
        </p:grpSpPr>
        <p:sp>
          <p:nvSpPr>
            <p:cNvPr id="97374" name="Rectangle 17">
              <a:extLst>
                <a:ext uri="{FF2B5EF4-FFF2-40B4-BE49-F238E27FC236}">
                  <a16:creationId xmlns:a16="http://schemas.microsoft.com/office/drawing/2014/main" id="{721F51D0-D53E-9647-8AD7-95AC37906F1E}"/>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75" name="Line 18">
              <a:extLst>
                <a:ext uri="{FF2B5EF4-FFF2-40B4-BE49-F238E27FC236}">
                  <a16:creationId xmlns:a16="http://schemas.microsoft.com/office/drawing/2014/main" id="{CC057DF6-773B-864C-858E-4CF4D64B87F1}"/>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6" name="Line 19">
              <a:extLst>
                <a:ext uri="{FF2B5EF4-FFF2-40B4-BE49-F238E27FC236}">
                  <a16:creationId xmlns:a16="http://schemas.microsoft.com/office/drawing/2014/main" id="{7F182E2A-02CB-DE4B-B5D6-B83E8459125B}"/>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97293" name="Line 20">
            <a:extLst>
              <a:ext uri="{FF2B5EF4-FFF2-40B4-BE49-F238E27FC236}">
                <a16:creationId xmlns:a16="http://schemas.microsoft.com/office/drawing/2014/main" id="{C1071317-8AD6-9247-815C-2463482F2E73}"/>
              </a:ext>
            </a:extLst>
          </p:cNvPr>
          <p:cNvSpPr>
            <a:spLocks noChangeShapeType="1"/>
          </p:cNvSpPr>
          <p:nvPr/>
        </p:nvSpPr>
        <p:spPr bwMode="auto">
          <a:xfrm>
            <a:off x="13716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4" name="Line 21">
            <a:extLst>
              <a:ext uri="{FF2B5EF4-FFF2-40B4-BE49-F238E27FC236}">
                <a16:creationId xmlns:a16="http://schemas.microsoft.com/office/drawing/2014/main" id="{E3D60E46-6A97-4C4C-981E-BD96A7E85B7A}"/>
              </a:ext>
            </a:extLst>
          </p:cNvPr>
          <p:cNvSpPr>
            <a:spLocks noChangeShapeType="1"/>
          </p:cNvSpPr>
          <p:nvPr/>
        </p:nvSpPr>
        <p:spPr bwMode="auto">
          <a:xfrm>
            <a:off x="13716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5" name="Line 22">
            <a:extLst>
              <a:ext uri="{FF2B5EF4-FFF2-40B4-BE49-F238E27FC236}">
                <a16:creationId xmlns:a16="http://schemas.microsoft.com/office/drawing/2014/main" id="{316663F6-7351-414C-941D-92218C347BC7}"/>
              </a:ext>
            </a:extLst>
          </p:cNvPr>
          <p:cNvSpPr>
            <a:spLocks noChangeShapeType="1"/>
          </p:cNvSpPr>
          <p:nvPr/>
        </p:nvSpPr>
        <p:spPr bwMode="auto">
          <a:xfrm>
            <a:off x="68580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6" name="Line 23">
            <a:extLst>
              <a:ext uri="{FF2B5EF4-FFF2-40B4-BE49-F238E27FC236}">
                <a16:creationId xmlns:a16="http://schemas.microsoft.com/office/drawing/2014/main" id="{B8A7268A-EB5B-3D41-A2AA-6E705B7CFE80}"/>
              </a:ext>
            </a:extLst>
          </p:cNvPr>
          <p:cNvSpPr>
            <a:spLocks noChangeShapeType="1"/>
          </p:cNvSpPr>
          <p:nvPr/>
        </p:nvSpPr>
        <p:spPr bwMode="auto">
          <a:xfrm>
            <a:off x="68580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7" name="Group 24">
            <a:extLst>
              <a:ext uri="{FF2B5EF4-FFF2-40B4-BE49-F238E27FC236}">
                <a16:creationId xmlns:a16="http://schemas.microsoft.com/office/drawing/2014/main" id="{B846E602-DF81-1B4D-B69A-92E9C3711E07}"/>
              </a:ext>
            </a:extLst>
          </p:cNvPr>
          <p:cNvGrpSpPr>
            <a:grpSpLocks/>
          </p:cNvGrpSpPr>
          <p:nvPr/>
        </p:nvGrpSpPr>
        <p:grpSpPr bwMode="auto">
          <a:xfrm>
            <a:off x="2438400" y="3048000"/>
            <a:ext cx="3962400" cy="1981200"/>
            <a:chOff x="1536" y="1680"/>
            <a:chExt cx="2496" cy="1248"/>
          </a:xfrm>
        </p:grpSpPr>
        <p:grpSp>
          <p:nvGrpSpPr>
            <p:cNvPr id="97360" name="Group 25">
              <a:extLst>
                <a:ext uri="{FF2B5EF4-FFF2-40B4-BE49-F238E27FC236}">
                  <a16:creationId xmlns:a16="http://schemas.microsoft.com/office/drawing/2014/main" id="{FF7397F8-BFC3-554C-AE98-6C84E71DA87E}"/>
                </a:ext>
              </a:extLst>
            </p:cNvPr>
            <p:cNvGrpSpPr>
              <a:grpSpLocks/>
            </p:cNvGrpSpPr>
            <p:nvPr/>
          </p:nvGrpSpPr>
          <p:grpSpPr bwMode="auto">
            <a:xfrm>
              <a:off x="1728" y="1680"/>
              <a:ext cx="2304" cy="624"/>
              <a:chOff x="1728" y="1680"/>
              <a:chExt cx="2304" cy="624"/>
            </a:xfrm>
          </p:grpSpPr>
          <p:sp>
            <p:nvSpPr>
              <p:cNvPr id="97364" name="Line 26">
                <a:extLst>
                  <a:ext uri="{FF2B5EF4-FFF2-40B4-BE49-F238E27FC236}">
                    <a16:creationId xmlns:a16="http://schemas.microsoft.com/office/drawing/2014/main" id="{2D3324DC-FC5D-9847-BE9E-F405CA8BBA65}"/>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5" name="Line 27">
                <a:extLst>
                  <a:ext uri="{FF2B5EF4-FFF2-40B4-BE49-F238E27FC236}">
                    <a16:creationId xmlns:a16="http://schemas.microsoft.com/office/drawing/2014/main" id="{B5C5EA20-EDCE-1240-B6BE-B67EBCA6B03B}"/>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6" name="Line 28">
                <a:extLst>
                  <a:ext uri="{FF2B5EF4-FFF2-40B4-BE49-F238E27FC236}">
                    <a16:creationId xmlns:a16="http://schemas.microsoft.com/office/drawing/2014/main" id="{122888CA-4E02-3840-950D-15EE0D5B9B01}"/>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7" name="Line 29">
                <a:extLst>
                  <a:ext uri="{FF2B5EF4-FFF2-40B4-BE49-F238E27FC236}">
                    <a16:creationId xmlns:a16="http://schemas.microsoft.com/office/drawing/2014/main" id="{3CAA159F-1A9B-004C-AAFA-9392C0B552B8}"/>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8" name="Line 30">
                <a:extLst>
                  <a:ext uri="{FF2B5EF4-FFF2-40B4-BE49-F238E27FC236}">
                    <a16:creationId xmlns:a16="http://schemas.microsoft.com/office/drawing/2014/main" id="{872C7A83-BE39-2346-80E9-641D81BD7757}"/>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9" name="Line 31">
                <a:extLst>
                  <a:ext uri="{FF2B5EF4-FFF2-40B4-BE49-F238E27FC236}">
                    <a16:creationId xmlns:a16="http://schemas.microsoft.com/office/drawing/2014/main" id="{9705933A-3C8D-4B43-AFBF-8AD6C938252C}"/>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0" name="Line 32">
                <a:extLst>
                  <a:ext uri="{FF2B5EF4-FFF2-40B4-BE49-F238E27FC236}">
                    <a16:creationId xmlns:a16="http://schemas.microsoft.com/office/drawing/2014/main" id="{66B775AF-2AF1-E148-AA7B-7DE9687E8DE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1" name="Line 33">
                <a:extLst>
                  <a:ext uri="{FF2B5EF4-FFF2-40B4-BE49-F238E27FC236}">
                    <a16:creationId xmlns:a16="http://schemas.microsoft.com/office/drawing/2014/main" id="{1CBB4A4E-6A53-9541-BFCB-636CD8EA378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2" name="Line 34">
                <a:extLst>
                  <a:ext uri="{FF2B5EF4-FFF2-40B4-BE49-F238E27FC236}">
                    <a16:creationId xmlns:a16="http://schemas.microsoft.com/office/drawing/2014/main" id="{B568C72B-B1E3-4441-A076-65586234043E}"/>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3" name="Line 35">
                <a:extLst>
                  <a:ext uri="{FF2B5EF4-FFF2-40B4-BE49-F238E27FC236}">
                    <a16:creationId xmlns:a16="http://schemas.microsoft.com/office/drawing/2014/main" id="{498F4F42-7C64-874F-B85A-60B63680552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7361" name="Group 36">
              <a:extLst>
                <a:ext uri="{FF2B5EF4-FFF2-40B4-BE49-F238E27FC236}">
                  <a16:creationId xmlns:a16="http://schemas.microsoft.com/office/drawing/2014/main" id="{8FF805EA-1C78-6649-BCA4-15888406F0A2}"/>
                </a:ext>
              </a:extLst>
            </p:cNvPr>
            <p:cNvGrpSpPr>
              <a:grpSpLocks/>
            </p:cNvGrpSpPr>
            <p:nvPr/>
          </p:nvGrpSpPr>
          <p:grpSpPr bwMode="auto">
            <a:xfrm>
              <a:off x="1536" y="2761"/>
              <a:ext cx="1326" cy="167"/>
              <a:chOff x="1536" y="2761"/>
              <a:chExt cx="1326" cy="167"/>
            </a:xfrm>
          </p:grpSpPr>
          <p:sp>
            <p:nvSpPr>
              <p:cNvPr id="97362" name="Text Box 37">
                <a:extLst>
                  <a:ext uri="{FF2B5EF4-FFF2-40B4-BE49-F238E27FC236}">
                    <a16:creationId xmlns:a16="http://schemas.microsoft.com/office/drawing/2014/main" id="{2A99017F-B7DF-664D-BE2D-0F2787519A2E}"/>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97363" name="Line 38">
                <a:extLst>
                  <a:ext uri="{FF2B5EF4-FFF2-40B4-BE49-F238E27FC236}">
                    <a16:creationId xmlns:a16="http://schemas.microsoft.com/office/drawing/2014/main" id="{9F9DD802-3F31-9440-A896-95CD4D16BE70}"/>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97298" name="Group 39">
            <a:extLst>
              <a:ext uri="{FF2B5EF4-FFF2-40B4-BE49-F238E27FC236}">
                <a16:creationId xmlns:a16="http://schemas.microsoft.com/office/drawing/2014/main" id="{87402C7B-7058-C645-9E91-9F81D62B826C}"/>
              </a:ext>
            </a:extLst>
          </p:cNvPr>
          <p:cNvGrpSpPr>
            <a:grpSpLocks/>
          </p:cNvGrpSpPr>
          <p:nvPr/>
        </p:nvGrpSpPr>
        <p:grpSpPr bwMode="auto">
          <a:xfrm>
            <a:off x="5029200" y="2501900"/>
            <a:ext cx="484188" cy="825500"/>
            <a:chOff x="3216" y="1248"/>
            <a:chExt cx="305" cy="520"/>
          </a:xfrm>
        </p:grpSpPr>
        <p:pic>
          <p:nvPicPr>
            <p:cNvPr id="97358" name="Picture 40">
              <a:extLst>
                <a:ext uri="{FF2B5EF4-FFF2-40B4-BE49-F238E27FC236}">
                  <a16:creationId xmlns:a16="http://schemas.microsoft.com/office/drawing/2014/main" id="{5E643E8B-D8AA-D94D-9D77-2DBB8B9821D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9" name="Rectangle 41">
              <a:extLst>
                <a:ext uri="{FF2B5EF4-FFF2-40B4-BE49-F238E27FC236}">
                  <a16:creationId xmlns:a16="http://schemas.microsoft.com/office/drawing/2014/main" id="{557F4B27-B083-7A4A-837B-EE473BF76E74}"/>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299" name="Group 42">
            <a:extLst>
              <a:ext uri="{FF2B5EF4-FFF2-40B4-BE49-F238E27FC236}">
                <a16:creationId xmlns:a16="http://schemas.microsoft.com/office/drawing/2014/main" id="{FA645150-20C3-9841-A7E0-C2BDC393E177}"/>
              </a:ext>
            </a:extLst>
          </p:cNvPr>
          <p:cNvGrpSpPr>
            <a:grpSpLocks/>
          </p:cNvGrpSpPr>
          <p:nvPr/>
        </p:nvGrpSpPr>
        <p:grpSpPr bwMode="auto">
          <a:xfrm>
            <a:off x="5029200" y="3733800"/>
            <a:ext cx="484188" cy="825500"/>
            <a:chOff x="3216" y="2024"/>
            <a:chExt cx="305" cy="520"/>
          </a:xfrm>
        </p:grpSpPr>
        <p:pic>
          <p:nvPicPr>
            <p:cNvPr id="97356" name="Picture 43">
              <a:extLst>
                <a:ext uri="{FF2B5EF4-FFF2-40B4-BE49-F238E27FC236}">
                  <a16:creationId xmlns:a16="http://schemas.microsoft.com/office/drawing/2014/main" id="{D802A8E6-00FE-9F4E-867A-1F7BA6C835D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7" name="Rectangle 44">
              <a:extLst>
                <a:ext uri="{FF2B5EF4-FFF2-40B4-BE49-F238E27FC236}">
                  <a16:creationId xmlns:a16="http://schemas.microsoft.com/office/drawing/2014/main" id="{10306E3E-4325-B74A-8962-8B120CDFA9B8}"/>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0" name="Group 45">
            <a:extLst>
              <a:ext uri="{FF2B5EF4-FFF2-40B4-BE49-F238E27FC236}">
                <a16:creationId xmlns:a16="http://schemas.microsoft.com/office/drawing/2014/main" id="{551AE3D4-9B2D-A740-A6C1-205FE88F8DFF}"/>
              </a:ext>
            </a:extLst>
          </p:cNvPr>
          <p:cNvGrpSpPr>
            <a:grpSpLocks/>
          </p:cNvGrpSpPr>
          <p:nvPr/>
        </p:nvGrpSpPr>
        <p:grpSpPr bwMode="auto">
          <a:xfrm>
            <a:off x="3630613" y="2501900"/>
            <a:ext cx="484187" cy="825500"/>
            <a:chOff x="2335" y="1248"/>
            <a:chExt cx="305" cy="520"/>
          </a:xfrm>
        </p:grpSpPr>
        <p:pic>
          <p:nvPicPr>
            <p:cNvPr id="97354" name="Picture 46">
              <a:extLst>
                <a:ext uri="{FF2B5EF4-FFF2-40B4-BE49-F238E27FC236}">
                  <a16:creationId xmlns:a16="http://schemas.microsoft.com/office/drawing/2014/main" id="{FA23A17F-2D32-6F4A-8224-7C2A8328A1F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5" name="Rectangle 47">
              <a:extLst>
                <a:ext uri="{FF2B5EF4-FFF2-40B4-BE49-F238E27FC236}">
                  <a16:creationId xmlns:a16="http://schemas.microsoft.com/office/drawing/2014/main" id="{00746D9E-3AE2-9744-9D88-219450E429B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301" name="Group 48">
            <a:extLst>
              <a:ext uri="{FF2B5EF4-FFF2-40B4-BE49-F238E27FC236}">
                <a16:creationId xmlns:a16="http://schemas.microsoft.com/office/drawing/2014/main" id="{C6F97973-F882-1745-ACA5-AA259081B91F}"/>
              </a:ext>
            </a:extLst>
          </p:cNvPr>
          <p:cNvGrpSpPr>
            <a:grpSpLocks/>
          </p:cNvGrpSpPr>
          <p:nvPr/>
        </p:nvGrpSpPr>
        <p:grpSpPr bwMode="auto">
          <a:xfrm>
            <a:off x="3630613" y="3733800"/>
            <a:ext cx="484187" cy="825500"/>
            <a:chOff x="2335" y="2024"/>
            <a:chExt cx="305" cy="520"/>
          </a:xfrm>
        </p:grpSpPr>
        <p:pic>
          <p:nvPicPr>
            <p:cNvPr id="97352" name="Picture 49">
              <a:extLst>
                <a:ext uri="{FF2B5EF4-FFF2-40B4-BE49-F238E27FC236}">
                  <a16:creationId xmlns:a16="http://schemas.microsoft.com/office/drawing/2014/main" id="{FEDD44DE-2C01-104B-8092-860F134B097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3" name="Rectangle 50">
              <a:extLst>
                <a:ext uri="{FF2B5EF4-FFF2-40B4-BE49-F238E27FC236}">
                  <a16:creationId xmlns:a16="http://schemas.microsoft.com/office/drawing/2014/main" id="{EEAEA125-CE43-EA49-BFD9-8EE03B45D6A4}"/>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2" name="Group 51">
            <a:extLst>
              <a:ext uri="{FF2B5EF4-FFF2-40B4-BE49-F238E27FC236}">
                <a16:creationId xmlns:a16="http://schemas.microsoft.com/office/drawing/2014/main" id="{FD642E54-433E-9549-AC52-C0FD77319862}"/>
              </a:ext>
            </a:extLst>
          </p:cNvPr>
          <p:cNvGrpSpPr>
            <a:grpSpLocks/>
          </p:cNvGrpSpPr>
          <p:nvPr/>
        </p:nvGrpSpPr>
        <p:grpSpPr bwMode="auto">
          <a:xfrm>
            <a:off x="2203450" y="2633663"/>
            <a:ext cx="585788" cy="630237"/>
            <a:chOff x="1436" y="1331"/>
            <a:chExt cx="369" cy="397"/>
          </a:xfrm>
        </p:grpSpPr>
        <p:pic>
          <p:nvPicPr>
            <p:cNvPr id="97350" name="Picture 52">
              <a:extLst>
                <a:ext uri="{FF2B5EF4-FFF2-40B4-BE49-F238E27FC236}">
                  <a16:creationId xmlns:a16="http://schemas.microsoft.com/office/drawing/2014/main" id="{E131EF33-CB1D-2D40-9CE0-30169CD630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1" name="Rectangle 53">
              <a:extLst>
                <a:ext uri="{FF2B5EF4-FFF2-40B4-BE49-F238E27FC236}">
                  <a16:creationId xmlns:a16="http://schemas.microsoft.com/office/drawing/2014/main" id="{38BD106E-5AEA-3E43-AC7B-DE56D2001F0F}"/>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3" name="Group 54">
            <a:extLst>
              <a:ext uri="{FF2B5EF4-FFF2-40B4-BE49-F238E27FC236}">
                <a16:creationId xmlns:a16="http://schemas.microsoft.com/office/drawing/2014/main" id="{CDCD4078-8BD0-1D43-B102-5F9BE2145D39}"/>
              </a:ext>
            </a:extLst>
          </p:cNvPr>
          <p:cNvGrpSpPr>
            <a:grpSpLocks/>
          </p:cNvGrpSpPr>
          <p:nvPr/>
        </p:nvGrpSpPr>
        <p:grpSpPr bwMode="auto">
          <a:xfrm>
            <a:off x="2209800" y="3908425"/>
            <a:ext cx="585788" cy="650875"/>
            <a:chOff x="1440" y="2134"/>
            <a:chExt cx="369" cy="410"/>
          </a:xfrm>
        </p:grpSpPr>
        <p:pic>
          <p:nvPicPr>
            <p:cNvPr id="97348" name="Picture 55">
              <a:extLst>
                <a:ext uri="{FF2B5EF4-FFF2-40B4-BE49-F238E27FC236}">
                  <a16:creationId xmlns:a16="http://schemas.microsoft.com/office/drawing/2014/main" id="{2520D920-DC4A-4D49-8B29-A27BEE5D3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9" name="Rectangle 56">
              <a:extLst>
                <a:ext uri="{FF2B5EF4-FFF2-40B4-BE49-F238E27FC236}">
                  <a16:creationId xmlns:a16="http://schemas.microsoft.com/office/drawing/2014/main" id="{5AE837DF-E1A5-7647-8E24-D4CC04819A33}"/>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4" name="Group 57">
            <a:extLst>
              <a:ext uri="{FF2B5EF4-FFF2-40B4-BE49-F238E27FC236}">
                <a16:creationId xmlns:a16="http://schemas.microsoft.com/office/drawing/2014/main" id="{99F93D1A-8D1A-D643-9613-FEF378F01ABC}"/>
              </a:ext>
            </a:extLst>
          </p:cNvPr>
          <p:cNvGrpSpPr>
            <a:grpSpLocks/>
          </p:cNvGrpSpPr>
          <p:nvPr/>
        </p:nvGrpSpPr>
        <p:grpSpPr bwMode="auto">
          <a:xfrm>
            <a:off x="6324600" y="3908425"/>
            <a:ext cx="585788" cy="671513"/>
            <a:chOff x="4032" y="2134"/>
            <a:chExt cx="369" cy="423"/>
          </a:xfrm>
        </p:grpSpPr>
        <p:pic>
          <p:nvPicPr>
            <p:cNvPr id="97346" name="Picture 58">
              <a:extLst>
                <a:ext uri="{FF2B5EF4-FFF2-40B4-BE49-F238E27FC236}">
                  <a16:creationId xmlns:a16="http://schemas.microsoft.com/office/drawing/2014/main" id="{B8960760-72CD-5D41-939D-EC72BC99A9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7" name="Rectangle 59">
              <a:extLst>
                <a:ext uri="{FF2B5EF4-FFF2-40B4-BE49-F238E27FC236}">
                  <a16:creationId xmlns:a16="http://schemas.microsoft.com/office/drawing/2014/main" id="{56C115C0-5EAF-F247-A224-59BDB5A8505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5" name="Group 60">
            <a:extLst>
              <a:ext uri="{FF2B5EF4-FFF2-40B4-BE49-F238E27FC236}">
                <a16:creationId xmlns:a16="http://schemas.microsoft.com/office/drawing/2014/main" id="{250281A0-1F67-6B4B-B198-92240DE1FEF7}"/>
              </a:ext>
            </a:extLst>
          </p:cNvPr>
          <p:cNvGrpSpPr>
            <a:grpSpLocks/>
          </p:cNvGrpSpPr>
          <p:nvPr/>
        </p:nvGrpSpPr>
        <p:grpSpPr bwMode="auto">
          <a:xfrm>
            <a:off x="6324600" y="2633663"/>
            <a:ext cx="585788" cy="630237"/>
            <a:chOff x="4032" y="1331"/>
            <a:chExt cx="369" cy="397"/>
          </a:xfrm>
        </p:grpSpPr>
        <p:pic>
          <p:nvPicPr>
            <p:cNvPr id="97344" name="Picture 61">
              <a:extLst>
                <a:ext uri="{FF2B5EF4-FFF2-40B4-BE49-F238E27FC236}">
                  <a16:creationId xmlns:a16="http://schemas.microsoft.com/office/drawing/2014/main" id="{B55494F3-75E6-8543-A39E-054CECC7F2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5" name="Rectangle 62">
              <a:extLst>
                <a:ext uri="{FF2B5EF4-FFF2-40B4-BE49-F238E27FC236}">
                  <a16:creationId xmlns:a16="http://schemas.microsoft.com/office/drawing/2014/main" id="{83FFEF74-FBCD-8444-BBD6-E4D1BC748446}"/>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6" name="Group 63">
            <a:extLst>
              <a:ext uri="{FF2B5EF4-FFF2-40B4-BE49-F238E27FC236}">
                <a16:creationId xmlns:a16="http://schemas.microsoft.com/office/drawing/2014/main" id="{89AD7AF5-AA00-3448-B202-EDA854EFFCE8}"/>
              </a:ext>
            </a:extLst>
          </p:cNvPr>
          <p:cNvGrpSpPr>
            <a:grpSpLocks/>
          </p:cNvGrpSpPr>
          <p:nvPr/>
        </p:nvGrpSpPr>
        <p:grpSpPr bwMode="auto">
          <a:xfrm>
            <a:off x="990600" y="2654300"/>
            <a:ext cx="487363" cy="533400"/>
            <a:chOff x="624" y="1432"/>
            <a:chExt cx="307" cy="336"/>
          </a:xfrm>
        </p:grpSpPr>
        <p:sp>
          <p:nvSpPr>
            <p:cNvPr id="97342" name="Rectangle 64">
              <a:extLst>
                <a:ext uri="{FF2B5EF4-FFF2-40B4-BE49-F238E27FC236}">
                  <a16:creationId xmlns:a16="http://schemas.microsoft.com/office/drawing/2014/main" id="{A05177D6-A7FE-FA4A-9EDB-69DA4AA8D67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3" name="Picture 65">
              <a:extLst>
                <a:ext uri="{FF2B5EF4-FFF2-40B4-BE49-F238E27FC236}">
                  <a16:creationId xmlns:a16="http://schemas.microsoft.com/office/drawing/2014/main" id="{E826722F-B0E5-D543-983F-167801CD26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7" name="Group 66">
            <a:extLst>
              <a:ext uri="{FF2B5EF4-FFF2-40B4-BE49-F238E27FC236}">
                <a16:creationId xmlns:a16="http://schemas.microsoft.com/office/drawing/2014/main" id="{CB3E9E4E-5C11-DA44-840D-E03F46BC245B}"/>
              </a:ext>
            </a:extLst>
          </p:cNvPr>
          <p:cNvGrpSpPr>
            <a:grpSpLocks/>
          </p:cNvGrpSpPr>
          <p:nvPr/>
        </p:nvGrpSpPr>
        <p:grpSpPr bwMode="auto">
          <a:xfrm>
            <a:off x="990600" y="3644900"/>
            <a:ext cx="487363" cy="533400"/>
            <a:chOff x="624" y="2056"/>
            <a:chExt cx="307" cy="336"/>
          </a:xfrm>
        </p:grpSpPr>
        <p:sp>
          <p:nvSpPr>
            <p:cNvPr id="97340" name="Rectangle 67">
              <a:extLst>
                <a:ext uri="{FF2B5EF4-FFF2-40B4-BE49-F238E27FC236}">
                  <a16:creationId xmlns:a16="http://schemas.microsoft.com/office/drawing/2014/main" id="{B41523CC-76A8-A046-9271-CD2D5B2CF846}"/>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1" name="Picture 68">
              <a:extLst>
                <a:ext uri="{FF2B5EF4-FFF2-40B4-BE49-F238E27FC236}">
                  <a16:creationId xmlns:a16="http://schemas.microsoft.com/office/drawing/2014/main" id="{4216847F-24A4-A64E-8E64-C682742724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8" name="Group 69">
            <a:extLst>
              <a:ext uri="{FF2B5EF4-FFF2-40B4-BE49-F238E27FC236}">
                <a16:creationId xmlns:a16="http://schemas.microsoft.com/office/drawing/2014/main" id="{62F2359E-CA65-F843-8ACE-699A53BEC0BB}"/>
              </a:ext>
            </a:extLst>
          </p:cNvPr>
          <p:cNvGrpSpPr>
            <a:grpSpLocks/>
          </p:cNvGrpSpPr>
          <p:nvPr/>
        </p:nvGrpSpPr>
        <p:grpSpPr bwMode="auto">
          <a:xfrm>
            <a:off x="7620000" y="2654300"/>
            <a:ext cx="487363" cy="533400"/>
            <a:chOff x="4800" y="1432"/>
            <a:chExt cx="307" cy="336"/>
          </a:xfrm>
        </p:grpSpPr>
        <p:sp>
          <p:nvSpPr>
            <p:cNvPr id="97338" name="Rectangle 70">
              <a:extLst>
                <a:ext uri="{FF2B5EF4-FFF2-40B4-BE49-F238E27FC236}">
                  <a16:creationId xmlns:a16="http://schemas.microsoft.com/office/drawing/2014/main" id="{7C176AE7-C574-AA43-841E-4008D718925E}"/>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9" name="Picture 71">
              <a:extLst>
                <a:ext uri="{FF2B5EF4-FFF2-40B4-BE49-F238E27FC236}">
                  <a16:creationId xmlns:a16="http://schemas.microsoft.com/office/drawing/2014/main" id="{CB427016-95D9-1B45-9B6A-F00DA3F787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9" name="Group 72">
            <a:extLst>
              <a:ext uri="{FF2B5EF4-FFF2-40B4-BE49-F238E27FC236}">
                <a16:creationId xmlns:a16="http://schemas.microsoft.com/office/drawing/2014/main" id="{39C28ECE-A103-6747-8E14-E582EFC021B3}"/>
              </a:ext>
            </a:extLst>
          </p:cNvPr>
          <p:cNvGrpSpPr>
            <a:grpSpLocks/>
          </p:cNvGrpSpPr>
          <p:nvPr/>
        </p:nvGrpSpPr>
        <p:grpSpPr bwMode="auto">
          <a:xfrm>
            <a:off x="7620000" y="3644900"/>
            <a:ext cx="487363" cy="533400"/>
            <a:chOff x="4800" y="2056"/>
            <a:chExt cx="307" cy="336"/>
          </a:xfrm>
        </p:grpSpPr>
        <p:sp>
          <p:nvSpPr>
            <p:cNvPr id="97336" name="Rectangle 73">
              <a:extLst>
                <a:ext uri="{FF2B5EF4-FFF2-40B4-BE49-F238E27FC236}">
                  <a16:creationId xmlns:a16="http://schemas.microsoft.com/office/drawing/2014/main" id="{82927B86-F515-2641-A580-0C65EA57E911}"/>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7" name="Picture 74">
              <a:extLst>
                <a:ext uri="{FF2B5EF4-FFF2-40B4-BE49-F238E27FC236}">
                  <a16:creationId xmlns:a16="http://schemas.microsoft.com/office/drawing/2014/main" id="{C4DFC10A-C2D5-3A4D-AAB9-DC84C8A6EA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01">
            <a:extLst>
              <a:ext uri="{FF2B5EF4-FFF2-40B4-BE49-F238E27FC236}">
                <a16:creationId xmlns:a16="http://schemas.microsoft.com/office/drawing/2014/main" id="{6D40FD26-6FCE-614D-9EA4-1F1D2535ADA2}"/>
              </a:ext>
            </a:extLst>
          </p:cNvPr>
          <p:cNvGrpSpPr>
            <a:grpSpLocks/>
          </p:cNvGrpSpPr>
          <p:nvPr/>
        </p:nvGrpSpPr>
        <p:grpSpPr bwMode="auto">
          <a:xfrm>
            <a:off x="1219200" y="1717675"/>
            <a:ext cx="1066800" cy="796925"/>
            <a:chOff x="768" y="842"/>
            <a:chExt cx="672" cy="502"/>
          </a:xfrm>
        </p:grpSpPr>
        <p:sp>
          <p:nvSpPr>
            <p:cNvPr id="97334" name="Line 76">
              <a:extLst>
                <a:ext uri="{FF2B5EF4-FFF2-40B4-BE49-F238E27FC236}">
                  <a16:creationId xmlns:a16="http://schemas.microsoft.com/office/drawing/2014/main" id="{0739467B-2F73-3A48-85F9-30288CA596EA}"/>
                </a:ext>
              </a:extLst>
            </p:cNvPr>
            <p:cNvSpPr>
              <a:spLocks noChangeShapeType="1"/>
            </p:cNvSpPr>
            <p:nvPr/>
          </p:nvSpPr>
          <p:spPr bwMode="auto">
            <a:xfrm>
              <a:off x="768"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5" name="Text Box 77">
              <a:extLst>
                <a:ext uri="{FF2B5EF4-FFF2-40B4-BE49-F238E27FC236}">
                  <a16:creationId xmlns:a16="http://schemas.microsoft.com/office/drawing/2014/main" id="{F5ECDEA8-A308-2F4E-842B-37928B2D75B3}"/>
                </a:ext>
              </a:extLst>
            </p:cNvPr>
            <p:cNvSpPr txBox="1">
              <a:spLocks noChangeArrowheads="1"/>
            </p:cNvSpPr>
            <p:nvPr/>
          </p:nvSpPr>
          <p:spPr bwMode="auto">
            <a:xfrm>
              <a:off x="768"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0" name="Group 102">
            <a:extLst>
              <a:ext uri="{FF2B5EF4-FFF2-40B4-BE49-F238E27FC236}">
                <a16:creationId xmlns:a16="http://schemas.microsoft.com/office/drawing/2014/main" id="{CFE606D4-3904-1E47-A016-54DA9CCBCC8E}"/>
              </a:ext>
            </a:extLst>
          </p:cNvPr>
          <p:cNvGrpSpPr>
            <a:grpSpLocks/>
          </p:cNvGrpSpPr>
          <p:nvPr/>
        </p:nvGrpSpPr>
        <p:grpSpPr bwMode="auto">
          <a:xfrm>
            <a:off x="6858000" y="1717675"/>
            <a:ext cx="1066800" cy="796925"/>
            <a:chOff x="4320" y="842"/>
            <a:chExt cx="672" cy="502"/>
          </a:xfrm>
        </p:grpSpPr>
        <p:sp>
          <p:nvSpPr>
            <p:cNvPr id="97332" name="Line 81">
              <a:extLst>
                <a:ext uri="{FF2B5EF4-FFF2-40B4-BE49-F238E27FC236}">
                  <a16:creationId xmlns:a16="http://schemas.microsoft.com/office/drawing/2014/main" id="{A8117BC1-F014-2D47-9901-F0A7AEBF7CFF}"/>
                </a:ext>
              </a:extLst>
            </p:cNvPr>
            <p:cNvSpPr>
              <a:spLocks noChangeShapeType="1"/>
            </p:cNvSpPr>
            <p:nvPr/>
          </p:nvSpPr>
          <p:spPr bwMode="auto">
            <a:xfrm>
              <a:off x="4320"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3" name="Text Box 82">
              <a:extLst>
                <a:ext uri="{FF2B5EF4-FFF2-40B4-BE49-F238E27FC236}">
                  <a16:creationId xmlns:a16="http://schemas.microsoft.com/office/drawing/2014/main" id="{98367D22-25BE-D840-9A7D-3F617793DCAA}"/>
                </a:ext>
              </a:extLst>
            </p:cNvPr>
            <p:cNvSpPr txBox="1">
              <a:spLocks noChangeArrowheads="1"/>
            </p:cNvSpPr>
            <p:nvPr/>
          </p:nvSpPr>
          <p:spPr bwMode="auto">
            <a:xfrm>
              <a:off x="4320"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1" name="Group 103">
            <a:extLst>
              <a:ext uri="{FF2B5EF4-FFF2-40B4-BE49-F238E27FC236}">
                <a16:creationId xmlns:a16="http://schemas.microsoft.com/office/drawing/2014/main" id="{683F7131-520B-0440-A7E3-C50F50E528AC}"/>
              </a:ext>
            </a:extLst>
          </p:cNvPr>
          <p:cNvGrpSpPr>
            <a:grpSpLocks/>
          </p:cNvGrpSpPr>
          <p:nvPr/>
        </p:nvGrpSpPr>
        <p:grpSpPr bwMode="auto">
          <a:xfrm>
            <a:off x="2286000" y="1524000"/>
            <a:ext cx="4572000" cy="304800"/>
            <a:chOff x="1440" y="720"/>
            <a:chExt cx="2880" cy="192"/>
          </a:xfrm>
        </p:grpSpPr>
        <p:sp>
          <p:nvSpPr>
            <p:cNvPr id="97330" name="Line 83">
              <a:extLst>
                <a:ext uri="{FF2B5EF4-FFF2-40B4-BE49-F238E27FC236}">
                  <a16:creationId xmlns:a16="http://schemas.microsoft.com/office/drawing/2014/main" id="{5BA2F4B9-5C37-0F43-BAE5-2ACA9248EB6C}"/>
                </a:ext>
              </a:extLst>
            </p:cNvPr>
            <p:cNvSpPr>
              <a:spLocks noChangeShapeType="1"/>
            </p:cNvSpPr>
            <p:nvPr/>
          </p:nvSpPr>
          <p:spPr bwMode="auto">
            <a:xfrm>
              <a:off x="1440" y="912"/>
              <a:ext cx="288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1" name="Text Box 89">
              <a:extLst>
                <a:ext uri="{FF2B5EF4-FFF2-40B4-BE49-F238E27FC236}">
                  <a16:creationId xmlns:a16="http://schemas.microsoft.com/office/drawing/2014/main" id="{E62F3457-3940-7A49-8012-6D06EAC6E89E}"/>
                </a:ext>
              </a:extLst>
            </p:cNvPr>
            <p:cNvSpPr txBox="1">
              <a:spLocks noChangeArrowheads="1"/>
            </p:cNvSpPr>
            <p:nvPr/>
          </p:nvSpPr>
          <p:spPr bwMode="auto">
            <a:xfrm>
              <a:off x="1440" y="720"/>
              <a:ext cx="288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VPN Route Exchange</a:t>
              </a:r>
            </a:p>
          </p:txBody>
        </p:sp>
      </p:grpSp>
      <p:sp>
        <p:nvSpPr>
          <p:cNvPr id="97313" name="Rectangle 92">
            <a:extLst>
              <a:ext uri="{FF2B5EF4-FFF2-40B4-BE49-F238E27FC236}">
                <a16:creationId xmlns:a16="http://schemas.microsoft.com/office/drawing/2014/main" id="{E41C1C2F-C84B-2A42-922F-3208F28AA394}"/>
              </a:ext>
            </a:extLst>
          </p:cNvPr>
          <p:cNvSpPr>
            <a:spLocks noChangeArrowheads="1"/>
          </p:cNvSpPr>
          <p:nvPr/>
        </p:nvSpPr>
        <p:spPr bwMode="auto">
          <a:xfrm>
            <a:off x="4038600" y="1981200"/>
            <a:ext cx="995363"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BGP RR</a:t>
            </a:r>
          </a:p>
        </p:txBody>
      </p:sp>
      <p:sp>
        <p:nvSpPr>
          <p:cNvPr id="97314" name="Freeform 95">
            <a:extLst>
              <a:ext uri="{FF2B5EF4-FFF2-40B4-BE49-F238E27FC236}">
                <a16:creationId xmlns:a16="http://schemas.microsoft.com/office/drawing/2014/main" id="{D0A33DF4-0191-4B41-8B24-FF8355B5275F}"/>
              </a:ext>
            </a:extLst>
          </p:cNvPr>
          <p:cNvSpPr>
            <a:spLocks/>
          </p:cNvSpPr>
          <p:nvPr/>
        </p:nvSpPr>
        <p:spPr bwMode="auto">
          <a:xfrm>
            <a:off x="26670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5" name="Freeform 96">
            <a:extLst>
              <a:ext uri="{FF2B5EF4-FFF2-40B4-BE49-F238E27FC236}">
                <a16:creationId xmlns:a16="http://schemas.microsoft.com/office/drawing/2014/main" id="{711B554A-8502-A640-B9C4-B6E4699A6FB9}"/>
              </a:ext>
            </a:extLst>
          </p:cNvPr>
          <p:cNvSpPr>
            <a:spLocks/>
          </p:cNvSpPr>
          <p:nvPr/>
        </p:nvSpPr>
        <p:spPr bwMode="auto">
          <a:xfrm flipH="1">
            <a:off x="47244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6" name="Freeform 97">
            <a:extLst>
              <a:ext uri="{FF2B5EF4-FFF2-40B4-BE49-F238E27FC236}">
                <a16:creationId xmlns:a16="http://schemas.microsoft.com/office/drawing/2014/main" id="{64D54215-0BFE-1644-BBFA-F2C4F4ADC14E}"/>
              </a:ext>
            </a:extLst>
          </p:cNvPr>
          <p:cNvSpPr>
            <a:spLocks/>
          </p:cNvSpPr>
          <p:nvPr/>
        </p:nvSpPr>
        <p:spPr bwMode="auto">
          <a:xfrm>
            <a:off x="27432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7" name="Freeform 98">
            <a:extLst>
              <a:ext uri="{FF2B5EF4-FFF2-40B4-BE49-F238E27FC236}">
                <a16:creationId xmlns:a16="http://schemas.microsoft.com/office/drawing/2014/main" id="{088B5ABC-89A3-8F49-AD5F-F65EDEC33C94}"/>
              </a:ext>
            </a:extLst>
          </p:cNvPr>
          <p:cNvSpPr>
            <a:spLocks/>
          </p:cNvSpPr>
          <p:nvPr/>
        </p:nvSpPr>
        <p:spPr bwMode="auto">
          <a:xfrm flipH="1">
            <a:off x="47244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97318" name="Picture 91">
            <a:extLst>
              <a:ext uri="{FF2B5EF4-FFF2-40B4-BE49-F238E27FC236}">
                <a16:creationId xmlns:a16="http://schemas.microsoft.com/office/drawing/2014/main" id="{E29EE27E-CD92-B949-86F6-DA15C90B35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1800" y="2265363"/>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100">
            <a:extLst>
              <a:ext uri="{FF2B5EF4-FFF2-40B4-BE49-F238E27FC236}">
                <a16:creationId xmlns:a16="http://schemas.microsoft.com/office/drawing/2014/main" id="{BF758AC7-A145-D44B-93D3-D62866EB8370}"/>
              </a:ext>
            </a:extLst>
          </p:cNvPr>
          <p:cNvGrpSpPr>
            <a:grpSpLocks/>
          </p:cNvGrpSpPr>
          <p:nvPr/>
        </p:nvGrpSpPr>
        <p:grpSpPr bwMode="auto">
          <a:xfrm>
            <a:off x="1981200" y="3733800"/>
            <a:ext cx="5181600" cy="609600"/>
            <a:chOff x="1248" y="2112"/>
            <a:chExt cx="3264" cy="384"/>
          </a:xfrm>
        </p:grpSpPr>
        <p:sp>
          <p:nvSpPr>
            <p:cNvPr id="97327" name="Rectangle 87">
              <a:extLst>
                <a:ext uri="{FF2B5EF4-FFF2-40B4-BE49-F238E27FC236}">
                  <a16:creationId xmlns:a16="http://schemas.microsoft.com/office/drawing/2014/main" id="{E3FA2634-F0C3-0D4D-BC02-73B404FEEE3A}"/>
                </a:ext>
              </a:extLst>
            </p:cNvPr>
            <p:cNvSpPr>
              <a:spLocks noChangeArrowheads="1"/>
            </p:cNvSpPr>
            <p:nvPr/>
          </p:nvSpPr>
          <p:spPr bwMode="auto">
            <a:xfrm>
              <a:off x="1248"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8" name="Rectangle 88">
              <a:extLst>
                <a:ext uri="{FF2B5EF4-FFF2-40B4-BE49-F238E27FC236}">
                  <a16:creationId xmlns:a16="http://schemas.microsoft.com/office/drawing/2014/main" id="{1F140403-5729-444E-9C9C-AB900A69F8D5}"/>
                </a:ext>
              </a:extLst>
            </p:cNvPr>
            <p:cNvSpPr>
              <a:spLocks noChangeArrowheads="1"/>
            </p:cNvSpPr>
            <p:nvPr/>
          </p:nvSpPr>
          <p:spPr bwMode="auto">
            <a:xfrm>
              <a:off x="4272"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9" name="Oval 80">
              <a:extLst>
                <a:ext uri="{FF2B5EF4-FFF2-40B4-BE49-F238E27FC236}">
                  <a16:creationId xmlns:a16="http://schemas.microsoft.com/office/drawing/2014/main" id="{F83A39BB-6B79-7547-ACEB-F2C6331FC7F4}"/>
                </a:ext>
              </a:extLst>
            </p:cNvPr>
            <p:cNvSpPr>
              <a:spLocks noChangeArrowheads="1"/>
            </p:cNvSpPr>
            <p:nvPr/>
          </p:nvSpPr>
          <p:spPr bwMode="auto">
            <a:xfrm>
              <a:off x="1536" y="2112"/>
              <a:ext cx="2688" cy="384"/>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2</a:t>
              </a:r>
            </a:p>
          </p:txBody>
        </p:sp>
      </p:grpSp>
      <p:grpSp>
        <p:nvGrpSpPr>
          <p:cNvPr id="23" name="Group 99">
            <a:extLst>
              <a:ext uri="{FF2B5EF4-FFF2-40B4-BE49-F238E27FC236}">
                <a16:creationId xmlns:a16="http://schemas.microsoft.com/office/drawing/2014/main" id="{DB4268EC-9BD8-EE4B-B563-79F995529DD7}"/>
              </a:ext>
            </a:extLst>
          </p:cNvPr>
          <p:cNvGrpSpPr>
            <a:grpSpLocks/>
          </p:cNvGrpSpPr>
          <p:nvPr/>
        </p:nvGrpSpPr>
        <p:grpSpPr bwMode="auto">
          <a:xfrm>
            <a:off x="1981200" y="2743200"/>
            <a:ext cx="5181600" cy="609600"/>
            <a:chOff x="1248" y="1488"/>
            <a:chExt cx="3264" cy="384"/>
          </a:xfrm>
        </p:grpSpPr>
        <p:sp>
          <p:nvSpPr>
            <p:cNvPr id="97324" name="Rectangle 84">
              <a:extLst>
                <a:ext uri="{FF2B5EF4-FFF2-40B4-BE49-F238E27FC236}">
                  <a16:creationId xmlns:a16="http://schemas.microsoft.com/office/drawing/2014/main" id="{7B662F48-45A3-9847-8110-63A6307FFBA9}"/>
                </a:ext>
              </a:extLst>
            </p:cNvPr>
            <p:cNvSpPr>
              <a:spLocks noChangeArrowheads="1"/>
            </p:cNvSpPr>
            <p:nvPr/>
          </p:nvSpPr>
          <p:spPr bwMode="auto">
            <a:xfrm>
              <a:off x="1248"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5" name="Rectangle 86">
              <a:extLst>
                <a:ext uri="{FF2B5EF4-FFF2-40B4-BE49-F238E27FC236}">
                  <a16:creationId xmlns:a16="http://schemas.microsoft.com/office/drawing/2014/main" id="{97A90097-B8FB-B346-B91F-720C6EDAD61C}"/>
                </a:ext>
              </a:extLst>
            </p:cNvPr>
            <p:cNvSpPr>
              <a:spLocks noChangeArrowheads="1"/>
            </p:cNvSpPr>
            <p:nvPr/>
          </p:nvSpPr>
          <p:spPr bwMode="auto">
            <a:xfrm>
              <a:off x="4272"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6" name="Oval 75">
              <a:extLst>
                <a:ext uri="{FF2B5EF4-FFF2-40B4-BE49-F238E27FC236}">
                  <a16:creationId xmlns:a16="http://schemas.microsoft.com/office/drawing/2014/main" id="{35CD7A63-E09B-B64B-80B6-8C385AB2A15C}"/>
                </a:ext>
              </a:extLst>
            </p:cNvPr>
            <p:cNvSpPr>
              <a:spLocks noChangeArrowheads="1"/>
            </p:cNvSpPr>
            <p:nvPr/>
          </p:nvSpPr>
          <p:spPr bwMode="auto">
            <a:xfrm>
              <a:off x="1536" y="1488"/>
              <a:ext cx="2688" cy="384"/>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1</a:t>
              </a:r>
            </a:p>
          </p:txBody>
        </p:sp>
      </p:grpSp>
      <p:grpSp>
        <p:nvGrpSpPr>
          <p:cNvPr id="97321" name="Group 106">
            <a:extLst>
              <a:ext uri="{FF2B5EF4-FFF2-40B4-BE49-F238E27FC236}">
                <a16:creationId xmlns:a16="http://schemas.microsoft.com/office/drawing/2014/main" id="{809ABDB9-0893-F047-B265-C7CE8AA06D95}"/>
              </a:ext>
            </a:extLst>
          </p:cNvPr>
          <p:cNvGrpSpPr>
            <a:grpSpLocks/>
          </p:cNvGrpSpPr>
          <p:nvPr/>
        </p:nvGrpSpPr>
        <p:grpSpPr bwMode="auto">
          <a:xfrm>
            <a:off x="4876800" y="4764088"/>
            <a:ext cx="1901825" cy="265112"/>
            <a:chOff x="3072" y="2736"/>
            <a:chExt cx="1198" cy="167"/>
          </a:xfrm>
        </p:grpSpPr>
        <p:sp>
          <p:nvSpPr>
            <p:cNvPr id="97322" name="Line 104">
              <a:extLst>
                <a:ext uri="{FF2B5EF4-FFF2-40B4-BE49-F238E27FC236}">
                  <a16:creationId xmlns:a16="http://schemas.microsoft.com/office/drawing/2014/main" id="{B1BE8CE2-D32C-0146-AE24-B288474F6C49}"/>
                </a:ext>
              </a:extLst>
            </p:cNvPr>
            <p:cNvSpPr>
              <a:spLocks noChangeShapeType="1"/>
            </p:cNvSpPr>
            <p:nvPr/>
          </p:nvSpPr>
          <p:spPr bwMode="auto">
            <a:xfrm>
              <a:off x="3072" y="2832"/>
              <a:ext cx="288" cy="0"/>
            </a:xfrm>
            <a:prstGeom prst="line">
              <a:avLst/>
            </a:prstGeom>
            <a:noFill/>
            <a:ln w="25400">
              <a:solidFill>
                <a:schemeClr val="folHlink"/>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7323" name="Text Box 105">
              <a:extLst>
                <a:ext uri="{FF2B5EF4-FFF2-40B4-BE49-F238E27FC236}">
                  <a16:creationId xmlns:a16="http://schemas.microsoft.com/office/drawing/2014/main" id="{FE09B69E-577E-3648-A1E0-104D9109BD7B}"/>
                </a:ext>
              </a:extLst>
            </p:cNvPr>
            <p:cNvSpPr txBox="1">
              <a:spLocks noChangeArrowheads="1"/>
            </p:cNvSpPr>
            <p:nvPr/>
          </p:nvSpPr>
          <p:spPr bwMode="auto">
            <a:xfrm>
              <a:off x="3360" y="2736"/>
              <a:ext cx="91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MP-iBGP Session</a:t>
              </a:r>
            </a:p>
          </p:txBody>
        </p:sp>
      </p:grpSp>
      <p:pic>
        <p:nvPicPr>
          <p:cNvPr id="3" name="Bilde 2">
            <a:extLst>
              <a:ext uri="{FF2B5EF4-FFF2-40B4-BE49-F238E27FC236}">
                <a16:creationId xmlns:a16="http://schemas.microsoft.com/office/drawing/2014/main" id="{E94CA161-085F-8A4C-9151-FC526506CB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9952" y="834591"/>
            <a:ext cx="6292848" cy="384609"/>
          </a:xfrm>
          <a:prstGeom prst="rect">
            <a:avLst/>
          </a:prstGeom>
        </p:spPr>
      </p:pic>
      <p:sp>
        <p:nvSpPr>
          <p:cNvPr id="2" name="TextBox 1">
            <a:extLst>
              <a:ext uri="{FF2B5EF4-FFF2-40B4-BE49-F238E27FC236}">
                <a16:creationId xmlns:a16="http://schemas.microsoft.com/office/drawing/2014/main" id="{DCEE8825-CF8B-7778-B2AB-3D2A74BD0B75}"/>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31664777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2000"/>
                                        <p:tgtEl>
                                          <p:spTgt spid="20"/>
                                        </p:tgtEl>
                                      </p:cBhvr>
                                    </p:animEffect>
                                  </p:childTnLst>
                                </p:cTn>
                              </p:par>
                            </p:childTnLst>
                          </p:cTn>
                        </p:par>
                        <p:par>
                          <p:cTn id="19" fill="hold" nodeType="afterGroup">
                            <p:stCondLst>
                              <p:cond delay="4000"/>
                            </p:stCondLst>
                            <p:childTnLst>
                              <p:par>
                                <p:cTn id="20" presetID="10" presetClass="entr" presetSubtype="0" fill="hold" nodeType="after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84">
            <a:extLst>
              <a:ext uri="{FF2B5EF4-FFF2-40B4-BE49-F238E27FC236}">
                <a16:creationId xmlns:a16="http://schemas.microsoft.com/office/drawing/2014/main" id="{75D29505-9AC1-9B4A-8E81-326CB2F9B7B3}"/>
              </a:ext>
            </a:extLst>
          </p:cNvPr>
          <p:cNvSpPr>
            <a:spLocks noGrp="1" noChangeArrowheads="1"/>
          </p:cNvSpPr>
          <p:nvPr>
            <p:ph type="title"/>
          </p:nvPr>
        </p:nvSpPr>
        <p:spPr/>
        <p:txBody>
          <a:bodyPr/>
          <a:lstStyle/>
          <a:p>
            <a:pPr eaLnBrk="1" hangingPunct="1"/>
            <a:r>
              <a:rPr lang="en-US" altLang="nb-NO"/>
              <a:t>MPLS VPN Example</a:t>
            </a:r>
          </a:p>
        </p:txBody>
      </p:sp>
      <p:pic>
        <p:nvPicPr>
          <p:cNvPr id="4" name="Bilde 3">
            <a:extLst>
              <a:ext uri="{FF2B5EF4-FFF2-40B4-BE49-F238E27FC236}">
                <a16:creationId xmlns:a16="http://schemas.microsoft.com/office/drawing/2014/main" id="{3826A874-D925-5344-9C78-4E774C33F0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47800"/>
            <a:ext cx="9144000" cy="4343399"/>
          </a:xfrm>
          <a:prstGeom prst="rect">
            <a:avLst/>
          </a:prstGeom>
        </p:spPr>
      </p:pic>
      <p:sp>
        <p:nvSpPr>
          <p:cNvPr id="2" name="TextBox 1">
            <a:extLst>
              <a:ext uri="{FF2B5EF4-FFF2-40B4-BE49-F238E27FC236}">
                <a16:creationId xmlns:a16="http://schemas.microsoft.com/office/drawing/2014/main" id="{AED3346B-A3B9-A954-97CD-32E15812AE6F}"/>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808971227"/>
      </p:ext>
    </p:extLst>
  </p:cSld>
  <p:clrMapOvr>
    <a:masterClrMapping/>
  </p:clrMapOvr>
  <p:transition>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4FAA4AFC-3A9D-2148-906E-8DE2A916FF2F}"/>
              </a:ext>
            </a:extLst>
          </p:cNvPr>
          <p:cNvSpPr>
            <a:spLocks noGrp="1" noChangeArrowheads="1"/>
          </p:cNvSpPr>
          <p:nvPr>
            <p:ph type="title"/>
          </p:nvPr>
        </p:nvSpPr>
        <p:spPr/>
        <p:txBody>
          <a:bodyPr/>
          <a:lstStyle/>
          <a:p>
            <a:pPr eaLnBrk="1" hangingPunct="1"/>
            <a:r>
              <a:rPr lang="en-US" altLang="nb-NO"/>
              <a:t>MPLS VPN Benefits</a:t>
            </a:r>
          </a:p>
        </p:txBody>
      </p:sp>
      <p:sp>
        <p:nvSpPr>
          <p:cNvPr id="90115" name="Rectangle 3">
            <a:extLst>
              <a:ext uri="{FF2B5EF4-FFF2-40B4-BE49-F238E27FC236}">
                <a16:creationId xmlns:a16="http://schemas.microsoft.com/office/drawing/2014/main" id="{AA1FAF82-5EF4-6548-9999-9FF41F46A003}"/>
              </a:ext>
            </a:extLst>
          </p:cNvPr>
          <p:cNvSpPr>
            <a:spLocks noGrp="1" noChangeArrowheads="1"/>
          </p:cNvSpPr>
          <p:nvPr>
            <p:ph type="body" idx="1"/>
          </p:nvPr>
        </p:nvSpPr>
        <p:spPr/>
        <p:txBody>
          <a:bodyPr/>
          <a:lstStyle/>
          <a:p>
            <a:pPr eaLnBrk="1" hangingPunct="1">
              <a:lnSpc>
                <a:spcPct val="75000"/>
              </a:lnSpc>
            </a:pPr>
            <a:r>
              <a:rPr lang="en-US" altLang="nb-NO" dirty="0"/>
              <a:t>SP/Carrier perspective</a:t>
            </a:r>
          </a:p>
          <a:p>
            <a:pPr marL="855663" lvl="1" indent="-398463" eaLnBrk="1" hangingPunct="1">
              <a:lnSpc>
                <a:spcPct val="75000"/>
              </a:lnSpc>
            </a:pPr>
            <a:r>
              <a:rPr lang="en-US" altLang="nb-NO" dirty="0">
                <a:ea typeface="ＭＳ Ｐゴシック" panose="020B0600070205080204" pitchFamily="34" charset="-128"/>
              </a:rPr>
              <a:t>Reduce costs (CAPEX)</a:t>
            </a:r>
          </a:p>
          <a:p>
            <a:pPr marL="855663" lvl="1" indent="-398463" eaLnBrk="1" hangingPunct="1">
              <a:lnSpc>
                <a:spcPct val="75000"/>
              </a:lnSpc>
            </a:pPr>
            <a:r>
              <a:rPr lang="en-US" altLang="nb-NO" dirty="0">
                <a:ea typeface="ＭＳ Ｐゴシック" panose="020B0600070205080204" pitchFamily="34" charset="-128"/>
              </a:rPr>
              <a:t>	Leverage same network for multiple services and customers</a:t>
            </a:r>
          </a:p>
          <a:p>
            <a:pPr marL="855663" lvl="1" indent="-398463" eaLnBrk="1" hangingPunct="1">
              <a:lnSpc>
                <a:spcPct val="75000"/>
              </a:lnSpc>
            </a:pPr>
            <a:r>
              <a:rPr lang="en-US" altLang="nb-NO" dirty="0">
                <a:ea typeface="ＭＳ Ｐゴシック" panose="020B0600070205080204" pitchFamily="34" charset="-128"/>
              </a:rPr>
              <a:t>	Migrate legacy networks onto single converged network</a:t>
            </a:r>
          </a:p>
          <a:p>
            <a:pPr marL="855663" lvl="1" indent="-398463" eaLnBrk="1" hangingPunct="1">
              <a:lnSpc>
                <a:spcPct val="75000"/>
              </a:lnSpc>
            </a:pPr>
            <a:r>
              <a:rPr lang="en-US" altLang="nb-NO" dirty="0">
                <a:ea typeface="ＭＳ Ｐゴシック" panose="020B0600070205080204" pitchFamily="34" charset="-128"/>
              </a:rPr>
              <a:t>Reduce costs (OPEX)</a:t>
            </a:r>
          </a:p>
          <a:p>
            <a:pPr marL="855663" lvl="1" indent="-398463" eaLnBrk="1" hangingPunct="1">
              <a:lnSpc>
                <a:spcPct val="75000"/>
              </a:lnSpc>
            </a:pPr>
            <a:r>
              <a:rPr lang="en-US" altLang="nb-NO" dirty="0">
                <a:ea typeface="ＭＳ Ｐゴシック" panose="020B0600070205080204" pitchFamily="34" charset="-128"/>
              </a:rPr>
              <a:t>	Easier service enablement; only edge node configuration</a:t>
            </a:r>
          </a:p>
          <a:p>
            <a:pPr eaLnBrk="1" hangingPunct="1">
              <a:lnSpc>
                <a:spcPct val="75000"/>
              </a:lnSpc>
            </a:pPr>
            <a:r>
              <a:rPr lang="en-US" altLang="nb-NO" dirty="0"/>
              <a:t>Enterprise/end-user perspective</a:t>
            </a:r>
          </a:p>
          <a:p>
            <a:pPr marL="855663" lvl="1" indent="-398463" eaLnBrk="1" hangingPunct="1">
              <a:lnSpc>
                <a:spcPct val="75000"/>
              </a:lnSpc>
            </a:pPr>
            <a:r>
              <a:rPr lang="en-US" altLang="nb-NO" dirty="0">
                <a:ea typeface="ＭＳ Ｐゴシック" panose="020B0600070205080204" pitchFamily="34" charset="-128"/>
              </a:rPr>
              <a:t>Enables site/campus network segmentation</a:t>
            </a:r>
          </a:p>
          <a:p>
            <a:pPr marL="855663" lvl="1" indent="-398463" eaLnBrk="1" hangingPunct="1">
              <a:lnSpc>
                <a:spcPct val="75000"/>
              </a:lnSpc>
            </a:pPr>
            <a:r>
              <a:rPr lang="en-US" altLang="nb-NO" dirty="0">
                <a:ea typeface="ＭＳ Ｐゴシック" panose="020B0600070205080204" pitchFamily="34" charset="-128"/>
              </a:rPr>
              <a:t>	Allows for dedicated connectivity for users, applications, etc.</a:t>
            </a:r>
          </a:p>
          <a:p>
            <a:pPr marL="855663" lvl="1" indent="-398463" eaLnBrk="1" hangingPunct="1">
              <a:lnSpc>
                <a:spcPct val="75000"/>
              </a:lnSpc>
            </a:pPr>
            <a:r>
              <a:rPr lang="en-US" altLang="nb-NO" dirty="0">
                <a:ea typeface="ＭＳ Ｐゴシック" panose="020B0600070205080204" pitchFamily="34" charset="-128"/>
              </a:rPr>
              <a:t>Enables easier setup of WAN connectivity</a:t>
            </a:r>
          </a:p>
          <a:p>
            <a:pPr marL="855663" lvl="1" indent="-398463" eaLnBrk="1" hangingPunct="1">
              <a:lnSpc>
                <a:spcPct val="75000"/>
              </a:lnSpc>
            </a:pPr>
            <a:r>
              <a:rPr lang="en-US" altLang="nb-NO" dirty="0">
                <a:ea typeface="ＭＳ Ｐゴシック" panose="020B0600070205080204" pitchFamily="34" charset="-128"/>
              </a:rPr>
              <a:t>	Easier configuration of site-to-site WAN connectivity (for L3VPN); only one WAN connection needed </a:t>
            </a:r>
          </a:p>
        </p:txBody>
      </p:sp>
      <p:sp>
        <p:nvSpPr>
          <p:cNvPr id="2" name="TextBox 1">
            <a:extLst>
              <a:ext uri="{FF2B5EF4-FFF2-40B4-BE49-F238E27FC236}">
                <a16:creationId xmlns:a16="http://schemas.microsoft.com/office/drawing/2014/main" id="{56B48C12-1778-EC53-7F66-D379EE6A08BF}"/>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Line 2">
            <a:extLst>
              <a:ext uri="{FF2B5EF4-FFF2-40B4-BE49-F238E27FC236}">
                <a16:creationId xmlns:a16="http://schemas.microsoft.com/office/drawing/2014/main" id="{23C15662-DD1C-824C-B52E-C4B7429C4179}"/>
              </a:ext>
            </a:extLst>
          </p:cNvPr>
          <p:cNvSpPr>
            <a:spLocks noChangeShapeType="1"/>
          </p:cNvSpPr>
          <p:nvPr/>
        </p:nvSpPr>
        <p:spPr bwMode="auto">
          <a:xfrm>
            <a:off x="2419350" y="2711450"/>
            <a:ext cx="0" cy="6588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grpSp>
        <p:nvGrpSpPr>
          <p:cNvPr id="91139" name="Group 6">
            <a:extLst>
              <a:ext uri="{FF2B5EF4-FFF2-40B4-BE49-F238E27FC236}">
                <a16:creationId xmlns:a16="http://schemas.microsoft.com/office/drawing/2014/main" id="{ACBCE731-E83D-EE42-BCF8-340CB156162F}"/>
              </a:ext>
            </a:extLst>
          </p:cNvPr>
          <p:cNvGrpSpPr>
            <a:grpSpLocks/>
          </p:cNvGrpSpPr>
          <p:nvPr/>
        </p:nvGrpSpPr>
        <p:grpSpPr bwMode="auto">
          <a:xfrm>
            <a:off x="2424113" y="1582738"/>
            <a:ext cx="4183062" cy="376237"/>
            <a:chOff x="1422" y="1208"/>
            <a:chExt cx="2867" cy="470"/>
          </a:xfrm>
        </p:grpSpPr>
        <p:grpSp>
          <p:nvGrpSpPr>
            <p:cNvPr id="91162" name="Group 7">
              <a:extLst>
                <a:ext uri="{FF2B5EF4-FFF2-40B4-BE49-F238E27FC236}">
                  <a16:creationId xmlns:a16="http://schemas.microsoft.com/office/drawing/2014/main" id="{08269B8F-07FC-DC44-809E-376A9AC5FB7D}"/>
                </a:ext>
              </a:extLst>
            </p:cNvPr>
            <p:cNvGrpSpPr>
              <a:grpSpLocks/>
            </p:cNvGrpSpPr>
            <p:nvPr/>
          </p:nvGrpSpPr>
          <p:grpSpPr bwMode="auto">
            <a:xfrm>
              <a:off x="3203" y="1208"/>
              <a:ext cx="1086" cy="470"/>
              <a:chOff x="3272" y="1288"/>
              <a:chExt cx="1440" cy="336"/>
            </a:xfrm>
          </p:grpSpPr>
          <p:sp>
            <p:nvSpPr>
              <p:cNvPr id="91167" name="Line 8">
                <a:extLst>
                  <a:ext uri="{FF2B5EF4-FFF2-40B4-BE49-F238E27FC236}">
                    <a16:creationId xmlns:a16="http://schemas.microsoft.com/office/drawing/2014/main" id="{9DE5295D-D3B4-A945-A116-EB52EA8368B3}"/>
                  </a:ext>
                </a:extLst>
              </p:cNvPr>
              <p:cNvSpPr>
                <a:spLocks noChangeShapeType="1"/>
              </p:cNvSpPr>
              <p:nvPr/>
            </p:nvSpPr>
            <p:spPr bwMode="auto">
              <a:xfrm>
                <a:off x="3272" y="1288"/>
                <a:ext cx="0" cy="1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8" name="Line 9">
                <a:extLst>
                  <a:ext uri="{FF2B5EF4-FFF2-40B4-BE49-F238E27FC236}">
                    <a16:creationId xmlns:a16="http://schemas.microsoft.com/office/drawing/2014/main" id="{9C51EA56-A9FE-324F-965E-FC8146672672}"/>
                  </a:ext>
                </a:extLst>
              </p:cNvPr>
              <p:cNvSpPr>
                <a:spLocks noChangeShapeType="1"/>
              </p:cNvSpPr>
              <p:nvPr/>
            </p:nvSpPr>
            <p:spPr bwMode="auto">
              <a:xfrm flipH="1">
                <a:off x="3272" y="1432"/>
                <a:ext cx="144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9" name="Line 10">
                <a:extLst>
                  <a:ext uri="{FF2B5EF4-FFF2-40B4-BE49-F238E27FC236}">
                    <a16:creationId xmlns:a16="http://schemas.microsoft.com/office/drawing/2014/main" id="{1897E83D-FFB7-BB49-8776-0DA7C0AEF276}"/>
                  </a:ext>
                </a:extLst>
              </p:cNvPr>
              <p:cNvSpPr>
                <a:spLocks noChangeShapeType="1"/>
              </p:cNvSpPr>
              <p:nvPr/>
            </p:nvSpPr>
            <p:spPr bwMode="auto">
              <a:xfrm>
                <a:off x="4712" y="1432"/>
                <a:ext cx="0" cy="19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grpSp>
        <p:grpSp>
          <p:nvGrpSpPr>
            <p:cNvPr id="91163" name="Group 11">
              <a:extLst>
                <a:ext uri="{FF2B5EF4-FFF2-40B4-BE49-F238E27FC236}">
                  <a16:creationId xmlns:a16="http://schemas.microsoft.com/office/drawing/2014/main" id="{D9034519-878C-E640-8AF9-AC0B5B4812F5}"/>
                </a:ext>
              </a:extLst>
            </p:cNvPr>
            <p:cNvGrpSpPr>
              <a:grpSpLocks/>
            </p:cNvGrpSpPr>
            <p:nvPr/>
          </p:nvGrpSpPr>
          <p:grpSpPr bwMode="auto">
            <a:xfrm flipH="1">
              <a:off x="1422" y="1219"/>
              <a:ext cx="1140" cy="454"/>
              <a:chOff x="3272" y="1288"/>
              <a:chExt cx="1440" cy="336"/>
            </a:xfrm>
          </p:grpSpPr>
          <p:sp>
            <p:nvSpPr>
              <p:cNvPr id="91164" name="Line 12">
                <a:extLst>
                  <a:ext uri="{FF2B5EF4-FFF2-40B4-BE49-F238E27FC236}">
                    <a16:creationId xmlns:a16="http://schemas.microsoft.com/office/drawing/2014/main" id="{E7E0247E-58B4-5841-9DA9-8AD9D1BE15DD}"/>
                  </a:ext>
                </a:extLst>
              </p:cNvPr>
              <p:cNvSpPr>
                <a:spLocks noChangeShapeType="1"/>
              </p:cNvSpPr>
              <p:nvPr/>
            </p:nvSpPr>
            <p:spPr bwMode="auto">
              <a:xfrm>
                <a:off x="3272" y="1288"/>
                <a:ext cx="0" cy="1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5" name="Line 13">
                <a:extLst>
                  <a:ext uri="{FF2B5EF4-FFF2-40B4-BE49-F238E27FC236}">
                    <a16:creationId xmlns:a16="http://schemas.microsoft.com/office/drawing/2014/main" id="{3E0DA31D-84D7-5C46-B350-A9AD583DD788}"/>
                  </a:ext>
                </a:extLst>
              </p:cNvPr>
              <p:cNvSpPr>
                <a:spLocks noChangeShapeType="1"/>
              </p:cNvSpPr>
              <p:nvPr/>
            </p:nvSpPr>
            <p:spPr bwMode="auto">
              <a:xfrm flipH="1">
                <a:off x="3272" y="1432"/>
                <a:ext cx="144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6" name="Line 14">
                <a:extLst>
                  <a:ext uri="{FF2B5EF4-FFF2-40B4-BE49-F238E27FC236}">
                    <a16:creationId xmlns:a16="http://schemas.microsoft.com/office/drawing/2014/main" id="{F7D769C1-F027-D243-8E65-C5B35E4BEAD3}"/>
                  </a:ext>
                </a:extLst>
              </p:cNvPr>
              <p:cNvSpPr>
                <a:spLocks noChangeShapeType="1"/>
              </p:cNvSpPr>
              <p:nvPr/>
            </p:nvSpPr>
            <p:spPr bwMode="auto">
              <a:xfrm>
                <a:off x="4712" y="1432"/>
                <a:ext cx="0" cy="19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grpSp>
      </p:grpSp>
      <p:cxnSp>
        <p:nvCxnSpPr>
          <p:cNvPr id="91140" name="AutoShape 15">
            <a:extLst>
              <a:ext uri="{FF2B5EF4-FFF2-40B4-BE49-F238E27FC236}">
                <a16:creationId xmlns:a16="http://schemas.microsoft.com/office/drawing/2014/main" id="{31746874-25B6-8B42-B8DF-309D55F8882D}"/>
              </a:ext>
            </a:extLst>
          </p:cNvPr>
          <p:cNvCxnSpPr>
            <a:cxnSpLocks noChangeShapeType="1"/>
          </p:cNvCxnSpPr>
          <p:nvPr/>
        </p:nvCxnSpPr>
        <p:spPr bwMode="auto">
          <a:xfrm rot="5400000">
            <a:off x="4583113" y="1614488"/>
            <a:ext cx="166687" cy="300037"/>
          </a:xfrm>
          <a:prstGeom prst="bentConnector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miter lim="800000"/>
                <a:headEnd/>
                <a:tailEnd type="triangle" w="med" len="med"/>
              </a14:hiddenLine>
            </a:ext>
          </a:extLst>
        </p:spPr>
      </p:cxnSp>
      <p:sp>
        <p:nvSpPr>
          <p:cNvPr id="1296400" name="AutoShape 16">
            <a:extLst>
              <a:ext uri="{FF2B5EF4-FFF2-40B4-BE49-F238E27FC236}">
                <a16:creationId xmlns:a16="http://schemas.microsoft.com/office/drawing/2014/main" id="{A78AF32C-E327-D041-9ED5-CF7F7061BA11}"/>
              </a:ext>
            </a:extLst>
          </p:cNvPr>
          <p:cNvSpPr>
            <a:spLocks noChangeArrowheads="1"/>
          </p:cNvSpPr>
          <p:nvPr/>
        </p:nvSpPr>
        <p:spPr bwMode="auto">
          <a:xfrm>
            <a:off x="2667000" y="1371600"/>
            <a:ext cx="3903663" cy="60960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MPLS VPN Models</a:t>
            </a:r>
          </a:p>
        </p:txBody>
      </p:sp>
      <p:sp>
        <p:nvSpPr>
          <p:cNvPr id="91142" name="Rectangle 58">
            <a:extLst>
              <a:ext uri="{FF2B5EF4-FFF2-40B4-BE49-F238E27FC236}">
                <a16:creationId xmlns:a16="http://schemas.microsoft.com/office/drawing/2014/main" id="{38D60101-3838-D643-98CB-95A251FBCDFD}"/>
              </a:ext>
            </a:extLst>
          </p:cNvPr>
          <p:cNvSpPr>
            <a:spLocks noGrp="1" noChangeArrowheads="1"/>
          </p:cNvSpPr>
          <p:nvPr>
            <p:ph type="title"/>
          </p:nvPr>
        </p:nvSpPr>
        <p:spPr/>
        <p:txBody>
          <a:bodyPr/>
          <a:lstStyle/>
          <a:p>
            <a:pPr eaLnBrk="1" hangingPunct="1"/>
            <a:r>
              <a:rPr lang="en-US" altLang="nb-NO"/>
              <a:t>MPLS VPN Options</a:t>
            </a:r>
          </a:p>
        </p:txBody>
      </p:sp>
      <p:sp>
        <p:nvSpPr>
          <p:cNvPr id="91143" name="Line 54">
            <a:extLst>
              <a:ext uri="{FF2B5EF4-FFF2-40B4-BE49-F238E27FC236}">
                <a16:creationId xmlns:a16="http://schemas.microsoft.com/office/drawing/2014/main" id="{EF1D288B-1BB5-7746-B80C-ADD93BCA9F0D}"/>
              </a:ext>
            </a:extLst>
          </p:cNvPr>
          <p:cNvSpPr>
            <a:spLocks noChangeShapeType="1"/>
          </p:cNvSpPr>
          <p:nvPr/>
        </p:nvSpPr>
        <p:spPr bwMode="auto">
          <a:xfrm>
            <a:off x="5915025" y="3225800"/>
            <a:ext cx="3175" cy="8413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44" name="Line 56">
            <a:extLst>
              <a:ext uri="{FF2B5EF4-FFF2-40B4-BE49-F238E27FC236}">
                <a16:creationId xmlns:a16="http://schemas.microsoft.com/office/drawing/2014/main" id="{187AAF43-AEE9-064C-A6F8-F71AC66473A2}"/>
              </a:ext>
            </a:extLst>
          </p:cNvPr>
          <p:cNvSpPr>
            <a:spLocks noChangeShapeType="1"/>
          </p:cNvSpPr>
          <p:nvPr/>
        </p:nvSpPr>
        <p:spPr bwMode="auto">
          <a:xfrm flipH="1">
            <a:off x="5926138" y="4073525"/>
            <a:ext cx="201612"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type="triangle" w="med" len="med"/>
                <a:tailEnd/>
              </a14:hiddenLine>
            </a:ext>
          </a:extLst>
        </p:spPr>
        <p:txBody>
          <a:bodyPr wrap="none" anchor="ctr"/>
          <a:lstStyle/>
          <a:p>
            <a:endParaRPr lang="en-US"/>
          </a:p>
        </p:txBody>
      </p:sp>
      <p:sp>
        <p:nvSpPr>
          <p:cNvPr id="1296447" name="Text Box 63">
            <a:extLst>
              <a:ext uri="{FF2B5EF4-FFF2-40B4-BE49-F238E27FC236}">
                <a16:creationId xmlns:a16="http://schemas.microsoft.com/office/drawing/2014/main" id="{07DCE709-F965-5142-9505-92C31C5AF2CC}"/>
              </a:ext>
            </a:extLst>
          </p:cNvPr>
          <p:cNvSpPr txBox="1">
            <a:spLocks noChangeArrowheads="1"/>
          </p:cNvSpPr>
          <p:nvPr/>
        </p:nvSpPr>
        <p:spPr bwMode="auto">
          <a:xfrm>
            <a:off x="4648200" y="3276600"/>
            <a:ext cx="3810000" cy="2298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406400" indent="-17621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IP-based connection (over any layer-2 type)</a:t>
            </a:r>
          </a:p>
          <a:p>
            <a:pPr lvl="1" eaLnBrk="1" hangingPunct="1">
              <a:spcBef>
                <a:spcPct val="40000"/>
              </a:spcBef>
              <a:buFont typeface="Arial" panose="020B0604020202020204" pitchFamily="34" charset="0"/>
              <a:buChar char="–"/>
            </a:pPr>
            <a:r>
              <a:rPr lang="en-US" altLang="nb-NO" sz="1200" b="1" dirty="0"/>
              <a:t>Static routing</a:t>
            </a:r>
          </a:p>
          <a:p>
            <a:pPr lvl="1" eaLnBrk="1" hangingPunct="1">
              <a:spcBef>
                <a:spcPct val="40000"/>
              </a:spcBef>
              <a:buFont typeface="Arial" panose="020B0604020202020204" pitchFamily="34" charset="0"/>
              <a:buChar char="–"/>
            </a:pPr>
            <a:r>
              <a:rPr lang="en-US" altLang="nb-NO" sz="1200" b="1" dirty="0"/>
              <a:t>PE-CE routing protocol; </a:t>
            </a:r>
            <a:r>
              <a:rPr lang="en-US" altLang="nb-NO" sz="1200" b="1" dirty="0" err="1"/>
              <a:t>eBGP</a:t>
            </a:r>
            <a:r>
              <a:rPr lang="en-US" altLang="nb-NO" sz="1200" b="1" dirty="0"/>
              <a:t>, OSPF, IS-IS</a:t>
            </a:r>
          </a:p>
          <a:p>
            <a:pPr eaLnBrk="1" hangingPunct="1">
              <a:spcBef>
                <a:spcPct val="40000"/>
              </a:spcBef>
              <a:buFontTx/>
              <a:buChar char="•"/>
            </a:pPr>
            <a:r>
              <a:rPr lang="en-US" altLang="nb-NO" sz="1200" b="1" dirty="0"/>
              <a:t>CEs peer with PE router </a:t>
            </a:r>
          </a:p>
          <a:p>
            <a:pPr eaLnBrk="1" hangingPunct="1">
              <a:spcBef>
                <a:spcPct val="40000"/>
              </a:spcBef>
              <a:buFontTx/>
              <a:buChar char="•"/>
            </a:pPr>
            <a:r>
              <a:rPr lang="en-US" altLang="nb-NO" sz="1200" b="1" dirty="0"/>
              <a:t>PE routers maintain customer-specific routing tables and exchange customer=specific routing information</a:t>
            </a:r>
          </a:p>
          <a:p>
            <a:pPr eaLnBrk="1" hangingPunct="1">
              <a:spcBef>
                <a:spcPct val="40000"/>
              </a:spcBef>
              <a:buFontTx/>
              <a:buChar char="•"/>
            </a:pPr>
            <a:r>
              <a:rPr lang="en-US" altLang="nb-NO" sz="1200" b="1" dirty="0"/>
              <a:t>Layer-3 VPN provider’s PE routers are part of customer routing</a:t>
            </a:r>
          </a:p>
        </p:txBody>
      </p:sp>
      <p:grpSp>
        <p:nvGrpSpPr>
          <p:cNvPr id="5" name="Group 69">
            <a:extLst>
              <a:ext uri="{FF2B5EF4-FFF2-40B4-BE49-F238E27FC236}">
                <a16:creationId xmlns:a16="http://schemas.microsoft.com/office/drawing/2014/main" id="{884FD989-F47A-6D4D-86C7-8B32C282DDAB}"/>
              </a:ext>
            </a:extLst>
          </p:cNvPr>
          <p:cNvGrpSpPr>
            <a:grpSpLocks/>
          </p:cNvGrpSpPr>
          <p:nvPr/>
        </p:nvGrpSpPr>
        <p:grpSpPr bwMode="auto">
          <a:xfrm>
            <a:off x="685800" y="2057400"/>
            <a:ext cx="7772400" cy="1066800"/>
            <a:chOff x="432" y="1296"/>
            <a:chExt cx="4896" cy="672"/>
          </a:xfrm>
        </p:grpSpPr>
        <p:sp>
          <p:nvSpPr>
            <p:cNvPr id="1296387" name="AutoShape 3">
              <a:extLst>
                <a:ext uri="{FF2B5EF4-FFF2-40B4-BE49-F238E27FC236}">
                  <a16:creationId xmlns:a16="http://schemas.microsoft.com/office/drawing/2014/main" id="{C2DAE635-5AFE-1E4D-9159-D4818AA99FFB}"/>
                </a:ext>
              </a:extLst>
            </p:cNvPr>
            <p:cNvSpPr>
              <a:spLocks noChangeArrowheads="1"/>
            </p:cNvSpPr>
            <p:nvPr/>
          </p:nvSpPr>
          <p:spPr bwMode="auto">
            <a:xfrm>
              <a:off x="2928" y="1536"/>
              <a:ext cx="2400" cy="432"/>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Layer-3 VPNs</a:t>
              </a:r>
            </a:p>
          </p:txBody>
        </p:sp>
        <p:sp>
          <p:nvSpPr>
            <p:cNvPr id="91158" name="Line 4">
              <a:extLst>
                <a:ext uri="{FF2B5EF4-FFF2-40B4-BE49-F238E27FC236}">
                  <a16:creationId xmlns:a16="http://schemas.microsoft.com/office/drawing/2014/main" id="{03DD2540-011D-6241-B297-5C0217CEC52B}"/>
                </a:ext>
              </a:extLst>
            </p:cNvPr>
            <p:cNvSpPr>
              <a:spLocks noChangeShapeType="1"/>
            </p:cNvSpPr>
            <p:nvPr/>
          </p:nvSpPr>
          <p:spPr bwMode="auto">
            <a:xfrm>
              <a:off x="2003" y="1569"/>
              <a:ext cx="0" cy="36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1296389" name="AutoShape 5">
              <a:extLst>
                <a:ext uri="{FF2B5EF4-FFF2-40B4-BE49-F238E27FC236}">
                  <a16:creationId xmlns:a16="http://schemas.microsoft.com/office/drawing/2014/main" id="{FAD2CEF2-8D78-BD42-8837-58DF67191055}"/>
                </a:ext>
              </a:extLst>
            </p:cNvPr>
            <p:cNvSpPr>
              <a:spLocks noChangeArrowheads="1"/>
            </p:cNvSpPr>
            <p:nvPr/>
          </p:nvSpPr>
          <p:spPr bwMode="auto">
            <a:xfrm>
              <a:off x="432" y="1536"/>
              <a:ext cx="2417" cy="432"/>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Layer-2 VPNs</a:t>
              </a:r>
            </a:p>
          </p:txBody>
        </p:sp>
        <p:sp>
          <p:nvSpPr>
            <p:cNvPr id="91160" name="AutoShape 64">
              <a:extLst>
                <a:ext uri="{FF2B5EF4-FFF2-40B4-BE49-F238E27FC236}">
                  <a16:creationId xmlns:a16="http://schemas.microsoft.com/office/drawing/2014/main" id="{378D3348-4951-0749-9AD3-AB5F6A6F90DB}"/>
                </a:ext>
              </a:extLst>
            </p:cNvPr>
            <p:cNvSpPr>
              <a:spLocks noChangeArrowheads="1"/>
            </p:cNvSpPr>
            <p:nvPr/>
          </p:nvSpPr>
          <p:spPr bwMode="auto">
            <a:xfrm>
              <a:off x="2112" y="1296"/>
              <a:ext cx="384" cy="192"/>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91161" name="AutoShape 65">
              <a:extLst>
                <a:ext uri="{FF2B5EF4-FFF2-40B4-BE49-F238E27FC236}">
                  <a16:creationId xmlns:a16="http://schemas.microsoft.com/office/drawing/2014/main" id="{3678F605-7236-A846-882E-81CE8BA9422B}"/>
                </a:ext>
              </a:extLst>
            </p:cNvPr>
            <p:cNvSpPr>
              <a:spLocks noChangeArrowheads="1"/>
            </p:cNvSpPr>
            <p:nvPr/>
          </p:nvSpPr>
          <p:spPr bwMode="auto">
            <a:xfrm>
              <a:off x="3312" y="1296"/>
              <a:ext cx="384" cy="192"/>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6" name="Group 70">
            <a:extLst>
              <a:ext uri="{FF2B5EF4-FFF2-40B4-BE49-F238E27FC236}">
                <a16:creationId xmlns:a16="http://schemas.microsoft.com/office/drawing/2014/main" id="{85E21FDD-A5B5-4F45-9462-BF2A021C5505}"/>
              </a:ext>
            </a:extLst>
          </p:cNvPr>
          <p:cNvGrpSpPr>
            <a:grpSpLocks/>
          </p:cNvGrpSpPr>
          <p:nvPr/>
        </p:nvGrpSpPr>
        <p:grpSpPr bwMode="auto">
          <a:xfrm>
            <a:off x="612775" y="3200400"/>
            <a:ext cx="3883025" cy="3224213"/>
            <a:chOff x="386" y="2016"/>
            <a:chExt cx="2446" cy="2031"/>
          </a:xfrm>
        </p:grpSpPr>
        <p:sp>
          <p:nvSpPr>
            <p:cNvPr id="91148" name="Line 17">
              <a:extLst>
                <a:ext uri="{FF2B5EF4-FFF2-40B4-BE49-F238E27FC236}">
                  <a16:creationId xmlns:a16="http://schemas.microsoft.com/office/drawing/2014/main" id="{7E93D390-8131-B34C-B08A-08BCECDF41E8}"/>
                </a:ext>
              </a:extLst>
            </p:cNvPr>
            <p:cNvSpPr>
              <a:spLocks noChangeShapeType="1"/>
            </p:cNvSpPr>
            <p:nvPr/>
          </p:nvSpPr>
          <p:spPr bwMode="auto">
            <a:xfrm flipH="1">
              <a:off x="768" y="2208"/>
              <a:ext cx="1429"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49" name="Line 19">
              <a:extLst>
                <a:ext uri="{FF2B5EF4-FFF2-40B4-BE49-F238E27FC236}">
                  <a16:creationId xmlns:a16="http://schemas.microsoft.com/office/drawing/2014/main" id="{8B777CF2-BA49-2448-80A4-150CC1B50D1F}"/>
                </a:ext>
              </a:extLst>
            </p:cNvPr>
            <p:cNvSpPr>
              <a:spLocks noChangeShapeType="1"/>
            </p:cNvSpPr>
            <p:nvPr/>
          </p:nvSpPr>
          <p:spPr bwMode="auto">
            <a:xfrm flipH="1">
              <a:off x="386" y="2220"/>
              <a:ext cx="0" cy="29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sp>
          <p:nvSpPr>
            <p:cNvPr id="91150" name="Line 21">
              <a:extLst>
                <a:ext uri="{FF2B5EF4-FFF2-40B4-BE49-F238E27FC236}">
                  <a16:creationId xmlns:a16="http://schemas.microsoft.com/office/drawing/2014/main" id="{A7F9E97B-2FDC-B04A-B33F-E86732D1726C}"/>
                </a:ext>
              </a:extLst>
            </p:cNvPr>
            <p:cNvSpPr>
              <a:spLocks noChangeShapeType="1"/>
            </p:cNvSpPr>
            <p:nvPr/>
          </p:nvSpPr>
          <p:spPr bwMode="auto">
            <a:xfrm flipH="1">
              <a:off x="1815" y="2220"/>
              <a:ext cx="0" cy="29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sp>
          <p:nvSpPr>
            <p:cNvPr id="1296406" name="AutoShape 22">
              <a:extLst>
                <a:ext uri="{FF2B5EF4-FFF2-40B4-BE49-F238E27FC236}">
                  <a16:creationId xmlns:a16="http://schemas.microsoft.com/office/drawing/2014/main" id="{06C816E2-D61A-2A4D-8FA5-37B098F37E33}"/>
                </a:ext>
              </a:extLst>
            </p:cNvPr>
            <p:cNvSpPr>
              <a:spLocks noChangeArrowheads="1"/>
            </p:cNvSpPr>
            <p:nvPr/>
          </p:nvSpPr>
          <p:spPr bwMode="auto">
            <a:xfrm>
              <a:off x="432" y="2208"/>
              <a:ext cx="1152" cy="48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Point-to-Point</a:t>
              </a:r>
            </a:p>
            <a:p>
              <a:pPr algn="ctr" eaLnBrk="0" fontAlgn="auto" hangingPunct="0">
                <a:lnSpc>
                  <a:spcPct val="90000"/>
                </a:lnSpc>
                <a:spcBef>
                  <a:spcPts val="0"/>
                </a:spcBef>
                <a:spcAft>
                  <a:spcPts val="0"/>
                </a:spcAft>
                <a:defRPr/>
              </a:pPr>
              <a:r>
                <a:rPr lang="en-US" sz="1600" b="1">
                  <a:solidFill>
                    <a:schemeClr val="bg1"/>
                  </a:solidFill>
                  <a:latin typeface="+mn-lt"/>
                  <a:ea typeface="+mn-ea"/>
                </a:rPr>
                <a:t>Layer-2 VPNs</a:t>
              </a:r>
            </a:p>
          </p:txBody>
        </p:sp>
        <p:sp>
          <p:nvSpPr>
            <p:cNvPr id="1296444" name="AutoShape 60">
              <a:extLst>
                <a:ext uri="{FF2B5EF4-FFF2-40B4-BE49-F238E27FC236}">
                  <a16:creationId xmlns:a16="http://schemas.microsoft.com/office/drawing/2014/main" id="{42F5D83C-318A-8A4A-B267-112968443782}"/>
                </a:ext>
              </a:extLst>
            </p:cNvPr>
            <p:cNvSpPr>
              <a:spLocks noChangeArrowheads="1"/>
            </p:cNvSpPr>
            <p:nvPr/>
          </p:nvSpPr>
          <p:spPr bwMode="auto">
            <a:xfrm>
              <a:off x="1680" y="2208"/>
              <a:ext cx="1152" cy="48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Multi-Point</a:t>
              </a:r>
            </a:p>
            <a:p>
              <a:pPr algn="ctr" eaLnBrk="0" fontAlgn="auto" hangingPunct="0">
                <a:lnSpc>
                  <a:spcPct val="90000"/>
                </a:lnSpc>
                <a:spcBef>
                  <a:spcPts val="0"/>
                </a:spcBef>
                <a:spcAft>
                  <a:spcPts val="0"/>
                </a:spcAft>
                <a:defRPr/>
              </a:pPr>
              <a:r>
                <a:rPr lang="en-US" sz="1600" b="1">
                  <a:solidFill>
                    <a:schemeClr val="bg1"/>
                  </a:solidFill>
                  <a:latin typeface="+mn-lt"/>
                  <a:ea typeface="+mn-ea"/>
                </a:rPr>
                <a:t>Layer-2 VPNs</a:t>
              </a:r>
            </a:p>
          </p:txBody>
        </p:sp>
        <p:sp>
          <p:nvSpPr>
            <p:cNvPr id="91153" name="Text Box 61">
              <a:extLst>
                <a:ext uri="{FF2B5EF4-FFF2-40B4-BE49-F238E27FC236}">
                  <a16:creationId xmlns:a16="http://schemas.microsoft.com/office/drawing/2014/main" id="{37A02B03-376A-1E46-ABB8-0480C380A996}"/>
                </a:ext>
              </a:extLst>
            </p:cNvPr>
            <p:cNvSpPr txBox="1">
              <a:spLocks noChangeArrowheads="1"/>
            </p:cNvSpPr>
            <p:nvPr/>
          </p:nvSpPr>
          <p:spPr bwMode="auto">
            <a:xfrm>
              <a:off x="432" y="2738"/>
              <a:ext cx="1108" cy="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p2p Layer-2 connection (FR, ATM)</a:t>
              </a:r>
            </a:p>
            <a:p>
              <a:pPr eaLnBrk="1" hangingPunct="1">
                <a:spcBef>
                  <a:spcPct val="40000"/>
                </a:spcBef>
                <a:buFontTx/>
                <a:buChar char="•"/>
              </a:pPr>
              <a:r>
                <a:rPr lang="en-US" altLang="nb-NO" sz="1200" b="1" dirty="0"/>
                <a:t>CEs peer with each other (IP routing) via p2p layer-2 VPN connection</a:t>
              </a:r>
            </a:p>
            <a:p>
              <a:pPr eaLnBrk="1" hangingPunct="1">
                <a:spcBef>
                  <a:spcPct val="40000"/>
                </a:spcBef>
                <a:buFontTx/>
                <a:buChar char="•"/>
              </a:pPr>
              <a:r>
                <a:rPr lang="en-US" altLang="nb-NO" sz="1200" b="1" dirty="0"/>
                <a:t>CE-CE routing; no SP involvement</a:t>
              </a:r>
            </a:p>
          </p:txBody>
        </p:sp>
        <p:sp>
          <p:nvSpPr>
            <p:cNvPr id="91154" name="Text Box 62">
              <a:extLst>
                <a:ext uri="{FF2B5EF4-FFF2-40B4-BE49-F238E27FC236}">
                  <a16:creationId xmlns:a16="http://schemas.microsoft.com/office/drawing/2014/main" id="{1A84BA0A-9F8A-204D-AB8E-BA1783D213BA}"/>
                </a:ext>
              </a:extLst>
            </p:cNvPr>
            <p:cNvSpPr txBox="1">
              <a:spLocks noChangeArrowheads="1"/>
            </p:cNvSpPr>
            <p:nvPr/>
          </p:nvSpPr>
          <p:spPr bwMode="auto">
            <a:xfrm>
              <a:off x="1676" y="2738"/>
              <a:ext cx="1108" cy="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Ethernet connection (VLAN)</a:t>
              </a:r>
            </a:p>
            <a:p>
              <a:pPr eaLnBrk="1" hangingPunct="1">
                <a:spcBef>
                  <a:spcPct val="40000"/>
                </a:spcBef>
                <a:buFontTx/>
                <a:buChar char="•"/>
              </a:pPr>
              <a:r>
                <a:rPr lang="en-US" altLang="nb-NO" sz="1200" b="1" dirty="0"/>
                <a:t>CEs peer with each other via fully/partial mesh Layer-2 VPN connection</a:t>
              </a:r>
            </a:p>
            <a:p>
              <a:pPr eaLnBrk="1" hangingPunct="1">
                <a:spcBef>
                  <a:spcPct val="40000"/>
                </a:spcBef>
                <a:buFontTx/>
                <a:buChar char="•"/>
              </a:pPr>
              <a:r>
                <a:rPr lang="en-US" altLang="nb-NO" sz="1200" b="1" dirty="0"/>
                <a:t>CE-CE routing; no SP involvement</a:t>
              </a:r>
            </a:p>
          </p:txBody>
        </p:sp>
        <p:sp>
          <p:nvSpPr>
            <p:cNvPr id="91155" name="AutoShape 67">
              <a:extLst>
                <a:ext uri="{FF2B5EF4-FFF2-40B4-BE49-F238E27FC236}">
                  <a16:creationId xmlns:a16="http://schemas.microsoft.com/office/drawing/2014/main" id="{7E1D76F0-99F2-B44F-8F17-1508D6D55EBF}"/>
                </a:ext>
              </a:extLst>
            </p:cNvPr>
            <p:cNvSpPr>
              <a:spLocks noChangeArrowheads="1"/>
            </p:cNvSpPr>
            <p:nvPr/>
          </p:nvSpPr>
          <p:spPr bwMode="auto">
            <a:xfrm>
              <a:off x="864" y="2016"/>
              <a:ext cx="288" cy="144"/>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91156" name="AutoShape 68">
              <a:extLst>
                <a:ext uri="{FF2B5EF4-FFF2-40B4-BE49-F238E27FC236}">
                  <a16:creationId xmlns:a16="http://schemas.microsoft.com/office/drawing/2014/main" id="{4734B272-7210-AA48-B03B-AB0CBE59B393}"/>
                </a:ext>
              </a:extLst>
            </p:cNvPr>
            <p:cNvSpPr>
              <a:spLocks noChangeArrowheads="1"/>
            </p:cNvSpPr>
            <p:nvPr/>
          </p:nvSpPr>
          <p:spPr bwMode="auto">
            <a:xfrm>
              <a:off x="2112" y="2016"/>
              <a:ext cx="288" cy="144"/>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grpSp>
      <p:sp>
        <p:nvSpPr>
          <p:cNvPr id="2" name="TextBox 1">
            <a:extLst>
              <a:ext uri="{FF2B5EF4-FFF2-40B4-BE49-F238E27FC236}">
                <a16:creationId xmlns:a16="http://schemas.microsoft.com/office/drawing/2014/main" id="{5AA03BE8-D32A-94F1-2E7D-535126965993}"/>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2000"/>
                                        <p:tgtEl>
                                          <p:spTgt spid="6"/>
                                        </p:tgtEl>
                                      </p:cBhvr>
                                    </p:animEffect>
                                  </p:childTnLst>
                                </p:cTn>
                              </p:par>
                            </p:childTnLst>
                          </p:cTn>
                        </p:par>
                        <p:par>
                          <p:cTn id="12" fill="hold" nodeType="afterGroup">
                            <p:stCondLst>
                              <p:cond delay="2500"/>
                            </p:stCondLst>
                            <p:childTnLst>
                              <p:par>
                                <p:cTn id="13" presetID="3" presetClass="entr" presetSubtype="10" fill="hold" grpId="0" nodeType="afterEffect">
                                  <p:stCondLst>
                                    <p:cond delay="0"/>
                                  </p:stCondLst>
                                  <p:childTnLst>
                                    <p:set>
                                      <p:cBhvr>
                                        <p:cTn id="14" dur="1" fill="hold">
                                          <p:stCondLst>
                                            <p:cond delay="0"/>
                                          </p:stCondLst>
                                        </p:cTn>
                                        <p:tgtEl>
                                          <p:spTgt spid="1296447"/>
                                        </p:tgtEl>
                                        <p:attrNameLst>
                                          <p:attrName>style.visibility</p:attrName>
                                        </p:attrNameLst>
                                      </p:cBhvr>
                                      <p:to>
                                        <p:strVal val="visible"/>
                                      </p:to>
                                    </p:set>
                                    <p:animEffect transition="in" filter="blinds(horizontal)">
                                      <p:cBhvr>
                                        <p:cTn id="15" dur="2000"/>
                                        <p:tgtEl>
                                          <p:spTgt spid="1296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644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731CCFF0-BB0B-9448-A3BA-3911DE812EAA}"/>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Layer-3 </a:t>
            </a:r>
            <a:r>
              <a:rPr lang="en-US" sz="3400" b="1" dirty="0" err="1">
                <a:latin typeface="+mj-lt"/>
                <a:ea typeface="+mj-ea"/>
                <a:cs typeface="+mj-cs"/>
              </a:rPr>
              <a:t>VPNs</a:t>
            </a:r>
            <a:endParaRPr lang="en-US" sz="3400" b="1" dirty="0">
              <a:latin typeface="+mj-lt"/>
              <a:ea typeface="+mj-ea"/>
              <a:cs typeface="+mj-cs"/>
            </a:endParaRPr>
          </a:p>
        </p:txBody>
      </p:sp>
      <p:sp>
        <p:nvSpPr>
          <p:cNvPr id="93187" name="Rectangle 33">
            <a:extLst>
              <a:ext uri="{FF2B5EF4-FFF2-40B4-BE49-F238E27FC236}">
                <a16:creationId xmlns:a16="http://schemas.microsoft.com/office/drawing/2014/main" id="{38078CD9-B5B4-6544-AA1C-372F61CE1734}"/>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cSld>
  <p:clrMapOvr>
    <a:masterClrMapping/>
  </p:clrMapOvr>
  <p:transition>
    <p:wipe dir="r"/>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6281734B-AA80-6849-ABEF-D8DF437FE780}"/>
              </a:ext>
            </a:extLst>
          </p:cNvPr>
          <p:cNvSpPr>
            <a:spLocks noGrp="1" noChangeArrowheads="1"/>
          </p:cNvSpPr>
          <p:nvPr>
            <p:ph type="title"/>
          </p:nvPr>
        </p:nvSpPr>
        <p:spPr/>
        <p:txBody>
          <a:bodyPr/>
          <a:lstStyle/>
          <a:p>
            <a:pPr eaLnBrk="1" hangingPunct="1"/>
            <a:r>
              <a:rPr lang="en-US" altLang="nb-NO"/>
              <a:t>MPLS L3 VPN Overview</a:t>
            </a:r>
          </a:p>
        </p:txBody>
      </p:sp>
      <p:sp>
        <p:nvSpPr>
          <p:cNvPr id="94211" name="Rectangle 3">
            <a:extLst>
              <a:ext uri="{FF2B5EF4-FFF2-40B4-BE49-F238E27FC236}">
                <a16:creationId xmlns:a16="http://schemas.microsoft.com/office/drawing/2014/main" id="{B9B56820-4994-A440-A1A5-A2AB051E31A1}"/>
              </a:ext>
            </a:extLst>
          </p:cNvPr>
          <p:cNvSpPr>
            <a:spLocks noGrp="1" noChangeArrowheads="1"/>
          </p:cNvSpPr>
          <p:nvPr>
            <p:ph type="body" idx="1"/>
          </p:nvPr>
        </p:nvSpPr>
        <p:spPr/>
        <p:txBody>
          <a:bodyPr/>
          <a:lstStyle/>
          <a:p>
            <a:pPr eaLnBrk="1" hangingPunct="1">
              <a:lnSpc>
                <a:spcPct val="85000"/>
              </a:lnSpc>
            </a:pPr>
            <a:r>
              <a:rPr lang="en-US" altLang="nb-NO" dirty="0"/>
              <a:t>Customer router (CE) has an IP peering connection with PE/edge router in MPLS network</a:t>
            </a:r>
          </a:p>
          <a:p>
            <a:pPr lvl="1" indent="0" eaLnBrk="1" hangingPunct="1">
              <a:lnSpc>
                <a:spcPct val="85000"/>
              </a:lnSpc>
            </a:pPr>
            <a:r>
              <a:rPr lang="en-US" altLang="nb-NO" dirty="0">
                <a:ea typeface="ＭＳ Ｐゴシック" panose="020B0600070205080204" pitchFamily="34" charset="-128"/>
              </a:rPr>
              <a:t>IP routing/forwarding across PE-CE link</a:t>
            </a:r>
          </a:p>
          <a:p>
            <a:pPr eaLnBrk="1" hangingPunct="1">
              <a:lnSpc>
                <a:spcPct val="85000"/>
              </a:lnSpc>
            </a:pPr>
            <a:r>
              <a:rPr lang="en-US" altLang="nb-NO" dirty="0"/>
              <a:t>MPLS VPN network responsible for distributing routing information to remote VPN sites</a:t>
            </a:r>
          </a:p>
          <a:p>
            <a:pPr lvl="1" indent="0" eaLnBrk="1" hangingPunct="1">
              <a:lnSpc>
                <a:spcPct val="85000"/>
              </a:lnSpc>
            </a:pPr>
            <a:r>
              <a:rPr lang="en-US" altLang="nb-NO" dirty="0">
                <a:ea typeface="ＭＳ Ｐゴシック" panose="020B0600070205080204" pitchFamily="34" charset="-128"/>
              </a:rPr>
              <a:t>MPLS VPN part of customer IP routing domain</a:t>
            </a:r>
          </a:p>
          <a:p>
            <a:pPr eaLnBrk="1" hangingPunct="1">
              <a:lnSpc>
                <a:spcPct val="85000"/>
              </a:lnSpc>
            </a:pPr>
            <a:r>
              <a:rPr lang="en-US" altLang="nb-NO" dirty="0"/>
              <a:t>MPLS VPNs enable full-mesh, hub-and-spoke, and hybrid connectivity among connected CE sites</a:t>
            </a:r>
          </a:p>
          <a:p>
            <a:pPr eaLnBrk="1" hangingPunct="1">
              <a:lnSpc>
                <a:spcPct val="85000"/>
              </a:lnSpc>
            </a:pPr>
            <a:r>
              <a:rPr lang="en-US" altLang="nb-NO" dirty="0"/>
              <a:t>MPLS VPN service enablement in MPLS networks only requires VPN configuration at edge/PE nodes</a:t>
            </a:r>
          </a:p>
          <a:p>
            <a:pPr lvl="1" indent="0" eaLnBrk="1" hangingPunct="1">
              <a:lnSpc>
                <a:spcPct val="85000"/>
              </a:lnSpc>
            </a:pPr>
            <a:r>
              <a:rPr lang="en-US" altLang="nb-NO" dirty="0">
                <a:ea typeface="ＭＳ Ｐゴシック" panose="020B0600070205080204" pitchFamily="34" charset="-128"/>
              </a:rPr>
              <a:t>Connectivity in core automatically established via BGP signaling</a:t>
            </a:r>
          </a:p>
        </p:txBody>
      </p:sp>
      <p:sp>
        <p:nvSpPr>
          <p:cNvPr id="2" name="TextBox 1">
            <a:extLst>
              <a:ext uri="{FF2B5EF4-FFF2-40B4-BE49-F238E27FC236}">
                <a16:creationId xmlns:a16="http://schemas.microsoft.com/office/drawing/2014/main" id="{C132EEEF-CCC2-8FB6-C353-862836EAA2DC}"/>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p:txBody>
          <a:bodyPr/>
          <a:lstStyle/>
          <a:p>
            <a:pPr eaLnBrk="1" hangingPunct="1"/>
            <a:r>
              <a:rPr lang="en-US" altLang="nb-NO" dirty="0"/>
              <a:t>MPLS Layer-3 Virtual Private Networks</a:t>
            </a:r>
          </a:p>
        </p:txBody>
      </p:sp>
      <p:pic>
        <p:nvPicPr>
          <p:cNvPr id="5" name="Bilde 4">
            <a:extLst>
              <a:ext uri="{FF2B5EF4-FFF2-40B4-BE49-F238E27FC236}">
                <a16:creationId xmlns:a16="http://schemas.microsoft.com/office/drawing/2014/main" id="{3E790A31-C657-CF42-A4B6-BF0C6C8763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9144000" cy="4800600"/>
          </a:xfrm>
          <a:prstGeom prst="rect">
            <a:avLst/>
          </a:prstGeom>
        </p:spPr>
      </p:pic>
      <p:sp>
        <p:nvSpPr>
          <p:cNvPr id="2" name="TextBox 1">
            <a:extLst>
              <a:ext uri="{FF2B5EF4-FFF2-40B4-BE49-F238E27FC236}">
                <a16:creationId xmlns:a16="http://schemas.microsoft.com/office/drawing/2014/main" id="{C9986865-109F-1FDA-DAB3-C45C36B3D099}"/>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804175553"/>
      </p:ext>
    </p:extLst>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p:txBody>
          <a:bodyPr/>
          <a:lstStyle/>
          <a:p>
            <a:pPr eaLnBrk="1" hangingPunct="1"/>
            <a:r>
              <a:rPr lang="en-US" altLang="nb-NO"/>
              <a:t>MPLS L3 VPN Technology Components</a:t>
            </a:r>
          </a:p>
        </p:txBody>
      </p:sp>
      <p:sp>
        <p:nvSpPr>
          <p:cNvPr id="95235" name="Rectangle 3">
            <a:extLst>
              <a:ext uri="{FF2B5EF4-FFF2-40B4-BE49-F238E27FC236}">
                <a16:creationId xmlns:a16="http://schemas.microsoft.com/office/drawing/2014/main" id="{E0CA6ABA-81D5-5447-BF4E-6895404CF08C}"/>
              </a:ext>
            </a:extLst>
          </p:cNvPr>
          <p:cNvSpPr>
            <a:spLocks noGrp="1" noChangeArrowheads="1"/>
          </p:cNvSpPr>
          <p:nvPr>
            <p:ph type="body" idx="1"/>
          </p:nvPr>
        </p:nvSpPr>
        <p:spPr>
          <a:xfrm>
            <a:off x="381000" y="1295400"/>
            <a:ext cx="7435850" cy="5257800"/>
          </a:xfrm>
        </p:spPr>
        <p:txBody>
          <a:bodyPr/>
          <a:lstStyle/>
          <a:p>
            <a:pPr eaLnBrk="1" hangingPunct="1"/>
            <a:r>
              <a:rPr lang="en-US" altLang="nb-NO" sz="2200" dirty="0"/>
              <a:t>PE-CE link</a:t>
            </a:r>
          </a:p>
          <a:p>
            <a:pPr lvl="1" indent="0" eaLnBrk="1" hangingPunct="1"/>
            <a:r>
              <a:rPr lang="en-US" altLang="nb-NO" sz="1900" dirty="0">
                <a:ea typeface="ＭＳ Ｐゴシック" panose="020B0600070205080204" pitchFamily="34" charset="-128"/>
              </a:rPr>
              <a:t>Can be any type of layer-2 connection (e.g., FR, </a:t>
            </a:r>
            <a:br>
              <a:rPr lang="en-US" altLang="nb-NO" sz="1900" dirty="0">
                <a:ea typeface="ＭＳ Ｐゴシック" panose="020B0600070205080204" pitchFamily="34" charset="-128"/>
              </a:rPr>
            </a:br>
            <a:r>
              <a:rPr lang="en-US" altLang="nb-NO" sz="1900" dirty="0">
                <a:ea typeface="ＭＳ Ｐゴシック" panose="020B0600070205080204" pitchFamily="34" charset="-128"/>
              </a:rPr>
              <a:t>Ethernet)</a:t>
            </a:r>
          </a:p>
          <a:p>
            <a:pPr lvl="1" indent="0" eaLnBrk="1" hangingPunct="1"/>
            <a:r>
              <a:rPr lang="en-US" altLang="nb-NO" sz="1900" dirty="0">
                <a:ea typeface="ＭＳ Ｐゴシック" panose="020B0600070205080204" pitchFamily="34" charset="-128"/>
              </a:rPr>
              <a:t>CE configured to route IP traffic to/from adjacent PE</a:t>
            </a:r>
          </a:p>
          <a:p>
            <a:pPr lvl="1" indent="0" eaLnBrk="1" hangingPunct="1"/>
            <a:r>
              <a:rPr lang="en-US" altLang="nb-NO" sz="1900" dirty="0">
                <a:ea typeface="ＭＳ Ｐゴシック" panose="020B0600070205080204" pitchFamily="34" charset="-128"/>
              </a:rPr>
              <a:t>Variety of routing options; static routes, </a:t>
            </a:r>
            <a:r>
              <a:rPr lang="en-US" altLang="nb-NO" sz="1900" dirty="0" err="1">
                <a:ea typeface="ＭＳ Ｐゴシック" panose="020B0600070205080204" pitchFamily="34" charset="-128"/>
              </a:rPr>
              <a:t>eBGP</a:t>
            </a:r>
            <a:r>
              <a:rPr lang="en-US" altLang="nb-NO" sz="1900" dirty="0">
                <a:ea typeface="ＭＳ Ｐゴシック" panose="020B0600070205080204" pitchFamily="34" charset="-128"/>
              </a:rPr>
              <a:t>, OSPF, </a:t>
            </a:r>
            <a:br>
              <a:rPr lang="en-US" altLang="nb-NO" sz="1900" dirty="0">
                <a:ea typeface="ＭＳ Ｐゴシック" panose="020B0600070205080204" pitchFamily="34" charset="-128"/>
              </a:rPr>
            </a:br>
            <a:r>
              <a:rPr lang="en-US" altLang="nb-NO" sz="1900" dirty="0">
                <a:ea typeface="ＭＳ Ｐゴシック" panose="020B0600070205080204" pitchFamily="34" charset="-128"/>
              </a:rPr>
              <a:t>IS-IS</a:t>
            </a:r>
          </a:p>
          <a:p>
            <a:pPr eaLnBrk="1" hangingPunct="1"/>
            <a:r>
              <a:rPr lang="en-US" altLang="nb-NO" sz="2200" dirty="0"/>
              <a:t>MPLS L3VPN Control Plane</a:t>
            </a:r>
          </a:p>
          <a:p>
            <a:pPr lvl="1" indent="0" eaLnBrk="1" hangingPunct="1"/>
            <a:r>
              <a:rPr lang="en-US" altLang="nb-NO" sz="1900" dirty="0">
                <a:ea typeface="ＭＳ Ｐゴシック" panose="020B0600070205080204" pitchFamily="34" charset="-128"/>
              </a:rPr>
              <a:t>Separation of customer routing via virtual VPN routing table</a:t>
            </a:r>
          </a:p>
          <a:p>
            <a:pPr lvl="1" indent="0" eaLnBrk="1" hangingPunct="1"/>
            <a:r>
              <a:rPr lang="en-US" altLang="nb-NO" sz="1900" dirty="0">
                <a:ea typeface="ＭＳ Ｐゴシック" panose="020B0600070205080204" pitchFamily="34" charset="-128"/>
              </a:rPr>
              <a:t>In PE router: customer I/Fs connected to virtual routing table</a:t>
            </a:r>
          </a:p>
          <a:p>
            <a:pPr lvl="1" indent="0" eaLnBrk="1" hangingPunct="1"/>
            <a:r>
              <a:rPr lang="en-US" altLang="nb-NO" sz="1900" dirty="0">
                <a:ea typeface="ＭＳ Ｐゴシック" panose="020B0600070205080204" pitchFamily="34" charset="-128"/>
              </a:rPr>
              <a:t>Between PE routers: customer routes exchanged via BGP</a:t>
            </a:r>
          </a:p>
          <a:p>
            <a:pPr eaLnBrk="1" hangingPunct="1"/>
            <a:r>
              <a:rPr lang="en-US" altLang="nb-NO" sz="2200" dirty="0"/>
              <a:t>MPLS L3VPN Forwarding Plane</a:t>
            </a:r>
          </a:p>
          <a:p>
            <a:pPr lvl="1" indent="0" eaLnBrk="1" hangingPunct="1"/>
            <a:r>
              <a:rPr lang="en-US" altLang="nb-NO" sz="1900" dirty="0">
                <a:ea typeface="ＭＳ Ｐゴシック" panose="020B0600070205080204" pitchFamily="34" charset="-128"/>
              </a:rPr>
              <a:t>Separation of customer VPN traffic via additional VPN label</a:t>
            </a:r>
          </a:p>
          <a:p>
            <a:pPr lvl="1" indent="0" eaLnBrk="1" hangingPunct="1"/>
            <a:r>
              <a:rPr lang="en-US" altLang="nb-NO" sz="1900" dirty="0">
                <a:ea typeface="ＭＳ Ｐゴシック" panose="020B0600070205080204" pitchFamily="34" charset="-128"/>
              </a:rPr>
              <a:t>VPN label used by receiving PE to identify VPN routing table</a:t>
            </a:r>
          </a:p>
        </p:txBody>
      </p:sp>
      <p:pic>
        <p:nvPicPr>
          <p:cNvPr id="3" name="Bilde 2">
            <a:extLst>
              <a:ext uri="{FF2B5EF4-FFF2-40B4-BE49-F238E27FC236}">
                <a16:creationId xmlns:a16="http://schemas.microsoft.com/office/drawing/2014/main" id="{FB82B6A5-8A0E-0346-8BC4-F7B241EEAA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3832" y="1293963"/>
            <a:ext cx="2197768" cy="2363637"/>
          </a:xfrm>
          <a:prstGeom prst="rect">
            <a:avLst/>
          </a:prstGeom>
        </p:spPr>
      </p:pic>
      <p:sp>
        <p:nvSpPr>
          <p:cNvPr id="2" name="TextBox 1">
            <a:extLst>
              <a:ext uri="{FF2B5EF4-FFF2-40B4-BE49-F238E27FC236}">
                <a16:creationId xmlns:a16="http://schemas.microsoft.com/office/drawing/2014/main" id="{EFA6D57C-0CB8-5980-E7F8-2A632A7DE075}"/>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a:xfrm>
            <a:off x="228600" y="304800"/>
            <a:ext cx="8763000" cy="838200"/>
          </a:xfrm>
        </p:spPr>
        <p:txBody>
          <a:bodyPr/>
          <a:lstStyle/>
          <a:p>
            <a:pPr eaLnBrk="1" hangingPunct="1"/>
            <a:r>
              <a:rPr lang="en-US" altLang="nb-NO" dirty="0"/>
              <a:t>Virtual Routing and Forwarding Instance - VRF</a:t>
            </a:r>
          </a:p>
        </p:txBody>
      </p:sp>
      <p:pic>
        <p:nvPicPr>
          <p:cNvPr id="11" name="Bilde 10">
            <a:extLst>
              <a:ext uri="{FF2B5EF4-FFF2-40B4-BE49-F238E27FC236}">
                <a16:creationId xmlns:a16="http://schemas.microsoft.com/office/drawing/2014/main" id="{509971F4-F857-8D47-AA2E-16D93F1630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648200"/>
          </a:xfrm>
          <a:prstGeom prst="rect">
            <a:avLst/>
          </a:prstGeom>
        </p:spPr>
      </p:pic>
      <p:sp>
        <p:nvSpPr>
          <p:cNvPr id="2" name="TextBox 1">
            <a:extLst>
              <a:ext uri="{FF2B5EF4-FFF2-40B4-BE49-F238E27FC236}">
                <a16:creationId xmlns:a16="http://schemas.microsoft.com/office/drawing/2014/main" id="{9D594C8E-1BE9-DBC2-EE0B-CA4856667AFE}"/>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4160764497"/>
      </p:ext>
    </p:extLst>
  </p:cSld>
  <p:clrMapOvr>
    <a:masterClrMapping/>
  </p:clrMapOvr>
  <p:transition>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51">
            <a:extLst>
              <a:ext uri="{FF2B5EF4-FFF2-40B4-BE49-F238E27FC236}">
                <a16:creationId xmlns:a16="http://schemas.microsoft.com/office/drawing/2014/main" id="{47FA31CA-6F86-D54C-9CAD-FF50C6FF529B}"/>
              </a:ext>
            </a:extLst>
          </p:cNvPr>
          <p:cNvSpPr>
            <a:spLocks noGrp="1" noChangeArrowheads="1"/>
          </p:cNvSpPr>
          <p:nvPr>
            <p:ph type="title"/>
          </p:nvPr>
        </p:nvSpPr>
        <p:spPr>
          <a:xfrm>
            <a:off x="793750" y="304800"/>
            <a:ext cx="7893050" cy="838200"/>
          </a:xfrm>
        </p:spPr>
        <p:txBody>
          <a:bodyPr/>
          <a:lstStyle/>
          <a:p>
            <a:pPr eaLnBrk="1" hangingPunct="1"/>
            <a:r>
              <a:rPr lang="en-US" altLang="nb-NO"/>
              <a:t>Virtual Routing and Forwarding Instance</a:t>
            </a:r>
          </a:p>
        </p:txBody>
      </p:sp>
      <p:pic>
        <p:nvPicPr>
          <p:cNvPr id="4" name="Bilde 3">
            <a:extLst>
              <a:ext uri="{FF2B5EF4-FFF2-40B4-BE49-F238E27FC236}">
                <a16:creationId xmlns:a16="http://schemas.microsoft.com/office/drawing/2014/main" id="{543368CF-9B5C-3F41-8B68-D5D860F87E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7951"/>
            <a:ext cx="9144000" cy="4976649"/>
          </a:xfrm>
          <a:prstGeom prst="rect">
            <a:avLst/>
          </a:prstGeom>
        </p:spPr>
      </p:pic>
      <p:sp>
        <p:nvSpPr>
          <p:cNvPr id="2" name="TextBox 1">
            <a:extLst>
              <a:ext uri="{FF2B5EF4-FFF2-40B4-BE49-F238E27FC236}">
                <a16:creationId xmlns:a16="http://schemas.microsoft.com/office/drawing/2014/main" id="{42CB0817-B7D5-EBFA-564E-D1369C7BD7B2}"/>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19013091"/>
      </p:ext>
    </p:extLst>
  </p:cSld>
  <p:clrMapOvr>
    <a:masterClrMapping/>
  </p:clrMapOvr>
  <p:transition>
    <p:wipe dir="r"/>
  </p:transition>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258" name="Rectangle 151">
            <a:extLst>
              <a:ext uri="{FF2B5EF4-FFF2-40B4-BE49-F238E27FC236}">
                <a16:creationId xmlns:a16="http://schemas.microsoft.com/office/drawing/2014/main" id="{47FA31CA-6F86-D54C-9CAD-FF50C6FF529B}"/>
              </a:ext>
            </a:extLst>
          </p:cNvPr>
          <p:cNvSpPr>
            <a:spLocks noGrp="1" noChangeArrowheads="1"/>
          </p:cNvSpPr>
          <p:nvPr>
            <p:ph type="title"/>
          </p:nvPr>
        </p:nvSpPr>
        <p:spPr>
          <a:xfrm>
            <a:off x="793750" y="304800"/>
            <a:ext cx="7893050" cy="838200"/>
          </a:xfrm>
        </p:spPr>
        <p:txBody>
          <a:bodyPr/>
          <a:lstStyle/>
          <a:p>
            <a:pPr eaLnBrk="1" hangingPunct="1"/>
            <a:r>
              <a:rPr lang="en-US" altLang="nb-NO"/>
              <a:t>Virtual Routing and Forwarding Instance</a:t>
            </a:r>
          </a:p>
        </p:txBody>
      </p:sp>
      <p:sp>
        <p:nvSpPr>
          <p:cNvPr id="96259" name="Rectangle 152">
            <a:extLst>
              <a:ext uri="{FF2B5EF4-FFF2-40B4-BE49-F238E27FC236}">
                <a16:creationId xmlns:a16="http://schemas.microsoft.com/office/drawing/2014/main" id="{6EC4923F-FB13-D346-9643-9680154611A5}"/>
              </a:ext>
            </a:extLst>
          </p:cNvPr>
          <p:cNvSpPr>
            <a:spLocks noGrp="1" noChangeArrowheads="1"/>
          </p:cNvSpPr>
          <p:nvPr>
            <p:ph type="body" idx="1"/>
          </p:nvPr>
        </p:nvSpPr>
        <p:spPr>
          <a:xfrm>
            <a:off x="655638" y="3581400"/>
            <a:ext cx="7878762" cy="2743200"/>
          </a:xfrm>
        </p:spPr>
        <p:txBody>
          <a:bodyPr/>
          <a:lstStyle/>
          <a:p>
            <a:pPr eaLnBrk="1" hangingPunct="1"/>
            <a:r>
              <a:rPr lang="en-US" altLang="nb-NO" sz="2000" dirty="0"/>
              <a:t>Virtual Routing and Forwarding Instance (VRF)</a:t>
            </a:r>
          </a:p>
          <a:p>
            <a:pPr eaLnBrk="1" hangingPunct="1"/>
            <a:r>
              <a:rPr lang="en-US" altLang="nb-NO" sz="2000" dirty="0"/>
              <a:t>Typically one VRF created for each customer VPN on PE router </a:t>
            </a:r>
          </a:p>
          <a:p>
            <a:pPr eaLnBrk="1" hangingPunct="1"/>
            <a:r>
              <a:rPr lang="en-US" altLang="nb-NO" sz="2000" dirty="0"/>
              <a:t>VRF associated with one or more customer interfaces</a:t>
            </a:r>
          </a:p>
          <a:p>
            <a:pPr eaLnBrk="1" hangingPunct="1"/>
            <a:r>
              <a:rPr lang="en-US" altLang="nb-NO" sz="2000" dirty="0"/>
              <a:t>VRF has its own instance of routing table (RIB) and forwarding table (CEF)</a:t>
            </a:r>
          </a:p>
          <a:p>
            <a:pPr eaLnBrk="1" hangingPunct="1"/>
            <a:r>
              <a:rPr lang="en-US" altLang="nb-NO" sz="2000" dirty="0"/>
              <a:t>VRF has its own instance for PE-CE configured routing protocols </a:t>
            </a:r>
          </a:p>
        </p:txBody>
      </p:sp>
      <p:sp>
        <p:nvSpPr>
          <p:cNvPr id="96260" name="Text Box 5">
            <a:extLst>
              <a:ext uri="{FF2B5EF4-FFF2-40B4-BE49-F238E27FC236}">
                <a16:creationId xmlns:a16="http://schemas.microsoft.com/office/drawing/2014/main" id="{3B37B608-0A48-CE4D-A90D-C3406C9453FA}"/>
              </a:ext>
            </a:extLst>
          </p:cNvPr>
          <p:cNvSpPr txBox="1">
            <a:spLocks noChangeArrowheads="1"/>
          </p:cNvSpPr>
          <p:nvPr/>
        </p:nvSpPr>
        <p:spPr bwMode="auto">
          <a:xfrm>
            <a:off x="4038600" y="2762250"/>
            <a:ext cx="1066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b="1"/>
              <a:t>VRF Blue</a:t>
            </a:r>
          </a:p>
        </p:txBody>
      </p:sp>
      <p:sp>
        <p:nvSpPr>
          <p:cNvPr id="96261" name="Text Box 6">
            <a:extLst>
              <a:ext uri="{FF2B5EF4-FFF2-40B4-BE49-F238E27FC236}">
                <a16:creationId xmlns:a16="http://schemas.microsoft.com/office/drawing/2014/main" id="{4880BA76-138E-AD4D-919B-B53A43F041EC}"/>
              </a:ext>
            </a:extLst>
          </p:cNvPr>
          <p:cNvSpPr txBox="1">
            <a:spLocks noChangeArrowheads="1"/>
          </p:cNvSpPr>
          <p:nvPr/>
        </p:nvSpPr>
        <p:spPr bwMode="auto">
          <a:xfrm>
            <a:off x="4038600" y="1828800"/>
            <a:ext cx="1066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b="1"/>
              <a:t>VRF Green</a:t>
            </a:r>
          </a:p>
        </p:txBody>
      </p:sp>
      <p:sp>
        <p:nvSpPr>
          <p:cNvPr id="96262" name="Rectangle 8">
            <a:extLst>
              <a:ext uri="{FF2B5EF4-FFF2-40B4-BE49-F238E27FC236}">
                <a16:creationId xmlns:a16="http://schemas.microsoft.com/office/drawing/2014/main" id="{618FF901-B9A6-A74F-A99B-573A5B3AF740}"/>
              </a:ext>
            </a:extLst>
          </p:cNvPr>
          <p:cNvSpPr>
            <a:spLocks noChangeArrowheads="1"/>
          </p:cNvSpPr>
          <p:nvPr/>
        </p:nvSpPr>
        <p:spPr bwMode="auto">
          <a:xfrm>
            <a:off x="2698750" y="1676400"/>
            <a:ext cx="3524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CE</a:t>
            </a:r>
          </a:p>
        </p:txBody>
      </p:sp>
      <p:sp>
        <p:nvSpPr>
          <p:cNvPr id="96263" name="Line 9">
            <a:extLst>
              <a:ext uri="{FF2B5EF4-FFF2-40B4-BE49-F238E27FC236}">
                <a16:creationId xmlns:a16="http://schemas.microsoft.com/office/drawing/2014/main" id="{F1230C83-C0E2-9945-A0A3-F9D4245CF978}"/>
              </a:ext>
            </a:extLst>
          </p:cNvPr>
          <p:cNvSpPr>
            <a:spLocks noChangeShapeType="1"/>
          </p:cNvSpPr>
          <p:nvPr/>
        </p:nvSpPr>
        <p:spPr bwMode="auto">
          <a:xfrm flipV="1">
            <a:off x="5715000" y="2133600"/>
            <a:ext cx="425450" cy="1397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96264" name="Group 10">
            <a:extLst>
              <a:ext uri="{FF2B5EF4-FFF2-40B4-BE49-F238E27FC236}">
                <a16:creationId xmlns:a16="http://schemas.microsoft.com/office/drawing/2014/main" id="{A01D526F-28B0-FE44-85AB-617BFF8A28CA}"/>
              </a:ext>
            </a:extLst>
          </p:cNvPr>
          <p:cNvGrpSpPr>
            <a:grpSpLocks/>
          </p:cNvGrpSpPr>
          <p:nvPr/>
        </p:nvGrpSpPr>
        <p:grpSpPr bwMode="auto">
          <a:xfrm>
            <a:off x="4984750" y="1844675"/>
            <a:ext cx="3024188" cy="1346200"/>
            <a:chOff x="1024" y="2210"/>
            <a:chExt cx="512" cy="296"/>
          </a:xfrm>
        </p:grpSpPr>
        <p:grpSp>
          <p:nvGrpSpPr>
            <p:cNvPr id="96365" name="Group 11">
              <a:extLst>
                <a:ext uri="{FF2B5EF4-FFF2-40B4-BE49-F238E27FC236}">
                  <a16:creationId xmlns:a16="http://schemas.microsoft.com/office/drawing/2014/main" id="{DF95F707-2286-6346-971D-D1EC177BBB90}"/>
                </a:ext>
              </a:extLst>
            </p:cNvPr>
            <p:cNvGrpSpPr>
              <a:grpSpLocks/>
            </p:cNvGrpSpPr>
            <p:nvPr/>
          </p:nvGrpSpPr>
          <p:grpSpPr bwMode="auto">
            <a:xfrm>
              <a:off x="1027" y="2213"/>
              <a:ext cx="509" cy="293"/>
              <a:chOff x="1027" y="2213"/>
              <a:chExt cx="509" cy="293"/>
            </a:xfrm>
          </p:grpSpPr>
          <p:grpSp>
            <p:nvGrpSpPr>
              <p:cNvPr id="96386" name="Group 12">
                <a:extLst>
                  <a:ext uri="{FF2B5EF4-FFF2-40B4-BE49-F238E27FC236}">
                    <a16:creationId xmlns:a16="http://schemas.microsoft.com/office/drawing/2014/main" id="{1D85FB06-CCDD-694C-BC7B-81FA42041374}"/>
                  </a:ext>
                </a:extLst>
              </p:cNvPr>
              <p:cNvGrpSpPr>
                <a:grpSpLocks/>
              </p:cNvGrpSpPr>
              <p:nvPr/>
            </p:nvGrpSpPr>
            <p:grpSpPr bwMode="auto">
              <a:xfrm>
                <a:off x="1027" y="2216"/>
                <a:ext cx="507" cy="290"/>
                <a:chOff x="1027" y="2216"/>
                <a:chExt cx="507" cy="290"/>
              </a:xfrm>
            </p:grpSpPr>
            <p:sp>
              <p:nvSpPr>
                <p:cNvPr id="96396" name="Oval 13">
                  <a:extLst>
                    <a:ext uri="{FF2B5EF4-FFF2-40B4-BE49-F238E27FC236}">
                      <a16:creationId xmlns:a16="http://schemas.microsoft.com/office/drawing/2014/main" id="{64A1C144-FD24-3047-90A5-1F4947D7D924}"/>
                    </a:ext>
                  </a:extLst>
                </p:cNvPr>
                <p:cNvSpPr>
                  <a:spLocks noChangeArrowheads="1"/>
                </p:cNvSpPr>
                <p:nvPr/>
              </p:nvSpPr>
              <p:spPr bwMode="auto">
                <a:xfrm>
                  <a:off x="1204" y="2216"/>
                  <a:ext cx="217" cy="118"/>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7" name="Oval 14">
                  <a:extLst>
                    <a:ext uri="{FF2B5EF4-FFF2-40B4-BE49-F238E27FC236}">
                      <a16:creationId xmlns:a16="http://schemas.microsoft.com/office/drawing/2014/main" id="{B9C8C4C6-4F99-D54C-AF79-189B3C5EF1B4}"/>
                    </a:ext>
                  </a:extLst>
                </p:cNvPr>
                <p:cNvSpPr>
                  <a:spLocks noChangeArrowheads="1"/>
                </p:cNvSpPr>
                <p:nvPr/>
              </p:nvSpPr>
              <p:spPr bwMode="auto">
                <a:xfrm>
                  <a:off x="1080" y="2247"/>
                  <a:ext cx="167" cy="119"/>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8" name="Oval 15">
                  <a:extLst>
                    <a:ext uri="{FF2B5EF4-FFF2-40B4-BE49-F238E27FC236}">
                      <a16:creationId xmlns:a16="http://schemas.microsoft.com/office/drawing/2014/main" id="{D9E17723-78B6-DE45-BD4C-FA705C950A4E}"/>
                    </a:ext>
                  </a:extLst>
                </p:cNvPr>
                <p:cNvSpPr>
                  <a:spLocks noChangeArrowheads="1"/>
                </p:cNvSpPr>
                <p:nvPr/>
              </p:nvSpPr>
              <p:spPr bwMode="auto">
                <a:xfrm>
                  <a:off x="1027" y="2323"/>
                  <a:ext cx="112" cy="9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9" name="Oval 16">
                  <a:extLst>
                    <a:ext uri="{FF2B5EF4-FFF2-40B4-BE49-F238E27FC236}">
                      <a16:creationId xmlns:a16="http://schemas.microsoft.com/office/drawing/2014/main" id="{1725ECB0-A152-E74B-9A6C-5598A5DE43FE}"/>
                    </a:ext>
                  </a:extLst>
                </p:cNvPr>
                <p:cNvSpPr>
                  <a:spLocks noChangeArrowheads="1"/>
                </p:cNvSpPr>
                <p:nvPr/>
              </p:nvSpPr>
              <p:spPr bwMode="auto">
                <a:xfrm>
                  <a:off x="1063" y="2366"/>
                  <a:ext cx="169" cy="10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0" name="Oval 17">
                  <a:extLst>
                    <a:ext uri="{FF2B5EF4-FFF2-40B4-BE49-F238E27FC236}">
                      <a16:creationId xmlns:a16="http://schemas.microsoft.com/office/drawing/2014/main" id="{A77631E2-38CC-BB40-8988-C546EB6A6E54}"/>
                    </a:ext>
                  </a:extLst>
                </p:cNvPr>
                <p:cNvSpPr>
                  <a:spLocks noChangeArrowheads="1"/>
                </p:cNvSpPr>
                <p:nvPr/>
              </p:nvSpPr>
              <p:spPr bwMode="auto">
                <a:xfrm>
                  <a:off x="1185" y="2382"/>
                  <a:ext cx="257" cy="12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1" name="Oval 18">
                  <a:extLst>
                    <a:ext uri="{FF2B5EF4-FFF2-40B4-BE49-F238E27FC236}">
                      <a16:creationId xmlns:a16="http://schemas.microsoft.com/office/drawing/2014/main" id="{1509B3E4-8294-4B49-B36F-631499372288}"/>
                    </a:ext>
                  </a:extLst>
                </p:cNvPr>
                <p:cNvSpPr>
                  <a:spLocks noChangeArrowheads="1"/>
                </p:cNvSpPr>
                <p:nvPr/>
              </p:nvSpPr>
              <p:spPr bwMode="auto">
                <a:xfrm>
                  <a:off x="1350" y="2249"/>
                  <a:ext cx="162" cy="9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2" name="Oval 19">
                  <a:extLst>
                    <a:ext uri="{FF2B5EF4-FFF2-40B4-BE49-F238E27FC236}">
                      <a16:creationId xmlns:a16="http://schemas.microsoft.com/office/drawing/2014/main" id="{8964C0D7-2F6E-CC4B-BBAC-B4CAE9D246BE}"/>
                    </a:ext>
                  </a:extLst>
                </p:cNvPr>
                <p:cNvSpPr>
                  <a:spLocks noChangeArrowheads="1"/>
                </p:cNvSpPr>
                <p:nvPr/>
              </p:nvSpPr>
              <p:spPr bwMode="auto">
                <a:xfrm>
                  <a:off x="1374" y="2313"/>
                  <a:ext cx="160" cy="9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3" name="Oval 20">
                  <a:extLst>
                    <a:ext uri="{FF2B5EF4-FFF2-40B4-BE49-F238E27FC236}">
                      <a16:creationId xmlns:a16="http://schemas.microsoft.com/office/drawing/2014/main" id="{B33A5267-E866-FC4C-AE61-ED52D36BA830}"/>
                    </a:ext>
                  </a:extLst>
                </p:cNvPr>
                <p:cNvSpPr>
                  <a:spLocks noChangeArrowheads="1"/>
                </p:cNvSpPr>
                <p:nvPr/>
              </p:nvSpPr>
              <p:spPr bwMode="auto">
                <a:xfrm>
                  <a:off x="1355" y="2332"/>
                  <a:ext cx="163" cy="15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4" name="Oval 21">
                  <a:extLst>
                    <a:ext uri="{FF2B5EF4-FFF2-40B4-BE49-F238E27FC236}">
                      <a16:creationId xmlns:a16="http://schemas.microsoft.com/office/drawing/2014/main" id="{4CE46CDC-5560-7B4D-ADD2-1714BD9E2545}"/>
                    </a:ext>
                  </a:extLst>
                </p:cNvPr>
                <p:cNvSpPr>
                  <a:spLocks noChangeArrowheads="1"/>
                </p:cNvSpPr>
                <p:nvPr/>
              </p:nvSpPr>
              <p:spPr bwMode="auto">
                <a:xfrm>
                  <a:off x="1120" y="2283"/>
                  <a:ext cx="326" cy="156"/>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87" name="Group 22">
                <a:extLst>
                  <a:ext uri="{FF2B5EF4-FFF2-40B4-BE49-F238E27FC236}">
                    <a16:creationId xmlns:a16="http://schemas.microsoft.com/office/drawing/2014/main" id="{68CBBFC0-A178-D74D-84D7-6F8651B2EC48}"/>
                  </a:ext>
                </a:extLst>
              </p:cNvPr>
              <p:cNvGrpSpPr>
                <a:grpSpLocks/>
              </p:cNvGrpSpPr>
              <p:nvPr/>
            </p:nvGrpSpPr>
            <p:grpSpPr bwMode="auto">
              <a:xfrm>
                <a:off x="1028" y="2213"/>
                <a:ext cx="508" cy="293"/>
                <a:chOff x="1028" y="2213"/>
                <a:chExt cx="508" cy="293"/>
              </a:xfrm>
            </p:grpSpPr>
            <p:sp>
              <p:nvSpPr>
                <p:cNvPr id="96388" name="Arc 23">
                  <a:extLst>
                    <a:ext uri="{FF2B5EF4-FFF2-40B4-BE49-F238E27FC236}">
                      <a16:creationId xmlns:a16="http://schemas.microsoft.com/office/drawing/2014/main" id="{273031CE-D497-7C46-A79F-AB469A081051}"/>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9" name="Arc 24">
                  <a:extLst>
                    <a:ext uri="{FF2B5EF4-FFF2-40B4-BE49-F238E27FC236}">
                      <a16:creationId xmlns:a16="http://schemas.microsoft.com/office/drawing/2014/main" id="{1AAB7972-D6CA-ED42-83B5-007DB10BC9BA}"/>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0" name="Arc 25">
                  <a:extLst>
                    <a:ext uri="{FF2B5EF4-FFF2-40B4-BE49-F238E27FC236}">
                      <a16:creationId xmlns:a16="http://schemas.microsoft.com/office/drawing/2014/main" id="{E5E8894C-D07D-A04B-BCDA-CFD6651915DD}"/>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1" name="Arc 26">
                  <a:extLst>
                    <a:ext uri="{FF2B5EF4-FFF2-40B4-BE49-F238E27FC236}">
                      <a16:creationId xmlns:a16="http://schemas.microsoft.com/office/drawing/2014/main" id="{918F76AF-D5AE-DD4D-A0DF-EEA2D2572729}"/>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2" name="Arc 27">
                  <a:extLst>
                    <a:ext uri="{FF2B5EF4-FFF2-40B4-BE49-F238E27FC236}">
                      <a16:creationId xmlns:a16="http://schemas.microsoft.com/office/drawing/2014/main" id="{0D972C59-4B2A-8A4D-A86F-95980436EB40}"/>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3" name="Arc 28">
                  <a:extLst>
                    <a:ext uri="{FF2B5EF4-FFF2-40B4-BE49-F238E27FC236}">
                      <a16:creationId xmlns:a16="http://schemas.microsoft.com/office/drawing/2014/main" id="{7B17CC35-B48B-3D49-B734-96A13B4CE5B6}"/>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4" name="Arc 29">
                  <a:extLst>
                    <a:ext uri="{FF2B5EF4-FFF2-40B4-BE49-F238E27FC236}">
                      <a16:creationId xmlns:a16="http://schemas.microsoft.com/office/drawing/2014/main" id="{3579F9F9-536B-8F44-B27B-F09145B8B7D8}"/>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5" name="Arc 30">
                  <a:extLst>
                    <a:ext uri="{FF2B5EF4-FFF2-40B4-BE49-F238E27FC236}">
                      <a16:creationId xmlns:a16="http://schemas.microsoft.com/office/drawing/2014/main" id="{CAC642D7-04B1-1345-8D2E-1CC5A71286D3}"/>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366" name="Group 31">
              <a:extLst>
                <a:ext uri="{FF2B5EF4-FFF2-40B4-BE49-F238E27FC236}">
                  <a16:creationId xmlns:a16="http://schemas.microsoft.com/office/drawing/2014/main" id="{B25BDE9F-F6C9-3D41-886B-AD3E1894458C}"/>
                </a:ext>
              </a:extLst>
            </p:cNvPr>
            <p:cNvGrpSpPr>
              <a:grpSpLocks/>
            </p:cNvGrpSpPr>
            <p:nvPr/>
          </p:nvGrpSpPr>
          <p:grpSpPr bwMode="auto">
            <a:xfrm>
              <a:off x="1024" y="2210"/>
              <a:ext cx="511" cy="292"/>
              <a:chOff x="1024" y="2210"/>
              <a:chExt cx="511" cy="292"/>
            </a:xfrm>
          </p:grpSpPr>
          <p:grpSp>
            <p:nvGrpSpPr>
              <p:cNvPr id="96367" name="Group 32">
                <a:extLst>
                  <a:ext uri="{FF2B5EF4-FFF2-40B4-BE49-F238E27FC236}">
                    <a16:creationId xmlns:a16="http://schemas.microsoft.com/office/drawing/2014/main" id="{CF5EDAF5-E5ED-F143-97BA-4C978733C0EE}"/>
                  </a:ext>
                </a:extLst>
              </p:cNvPr>
              <p:cNvGrpSpPr>
                <a:grpSpLocks/>
              </p:cNvGrpSpPr>
              <p:nvPr/>
            </p:nvGrpSpPr>
            <p:grpSpPr bwMode="auto">
              <a:xfrm>
                <a:off x="1024" y="2212"/>
                <a:ext cx="510" cy="290"/>
                <a:chOff x="1024" y="2212"/>
                <a:chExt cx="510" cy="290"/>
              </a:xfrm>
            </p:grpSpPr>
            <p:sp>
              <p:nvSpPr>
                <p:cNvPr id="96377" name="Oval 33">
                  <a:extLst>
                    <a:ext uri="{FF2B5EF4-FFF2-40B4-BE49-F238E27FC236}">
                      <a16:creationId xmlns:a16="http://schemas.microsoft.com/office/drawing/2014/main" id="{1EC76679-A897-514B-9349-10ADAA3B50D7}"/>
                    </a:ext>
                  </a:extLst>
                </p:cNvPr>
                <p:cNvSpPr>
                  <a:spLocks noChangeArrowheads="1"/>
                </p:cNvSpPr>
                <p:nvPr/>
              </p:nvSpPr>
              <p:spPr bwMode="auto">
                <a:xfrm>
                  <a:off x="1200" y="2212"/>
                  <a:ext cx="221" cy="118"/>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8" name="Oval 34">
                  <a:extLst>
                    <a:ext uri="{FF2B5EF4-FFF2-40B4-BE49-F238E27FC236}">
                      <a16:creationId xmlns:a16="http://schemas.microsoft.com/office/drawing/2014/main" id="{F9CEA355-C872-9A49-9FEC-1DBDD5229171}"/>
                    </a:ext>
                  </a:extLst>
                </p:cNvPr>
                <p:cNvSpPr>
                  <a:spLocks noChangeArrowheads="1"/>
                </p:cNvSpPr>
                <p:nvPr/>
              </p:nvSpPr>
              <p:spPr bwMode="auto">
                <a:xfrm>
                  <a:off x="1077" y="2246"/>
                  <a:ext cx="169" cy="11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9" name="Oval 35">
                  <a:extLst>
                    <a:ext uri="{FF2B5EF4-FFF2-40B4-BE49-F238E27FC236}">
                      <a16:creationId xmlns:a16="http://schemas.microsoft.com/office/drawing/2014/main" id="{A093D956-4F97-9544-B4B9-E877EFA774B8}"/>
                    </a:ext>
                  </a:extLst>
                </p:cNvPr>
                <p:cNvSpPr>
                  <a:spLocks noChangeArrowheads="1"/>
                </p:cNvSpPr>
                <p:nvPr/>
              </p:nvSpPr>
              <p:spPr bwMode="auto">
                <a:xfrm>
                  <a:off x="1024" y="2317"/>
                  <a:ext cx="114" cy="96"/>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0" name="Oval 36">
                  <a:extLst>
                    <a:ext uri="{FF2B5EF4-FFF2-40B4-BE49-F238E27FC236}">
                      <a16:creationId xmlns:a16="http://schemas.microsoft.com/office/drawing/2014/main" id="{4CFC4C48-5D2F-9844-8D84-4B16E7673914}"/>
                    </a:ext>
                  </a:extLst>
                </p:cNvPr>
                <p:cNvSpPr>
                  <a:spLocks noChangeArrowheads="1"/>
                </p:cNvSpPr>
                <p:nvPr/>
              </p:nvSpPr>
              <p:spPr bwMode="auto">
                <a:xfrm>
                  <a:off x="1059" y="2361"/>
                  <a:ext cx="171" cy="10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1" name="Oval 37">
                  <a:extLst>
                    <a:ext uri="{FF2B5EF4-FFF2-40B4-BE49-F238E27FC236}">
                      <a16:creationId xmlns:a16="http://schemas.microsoft.com/office/drawing/2014/main" id="{15B35392-0FD0-0A46-BDE6-71AD1AB1CB32}"/>
                    </a:ext>
                  </a:extLst>
                </p:cNvPr>
                <p:cNvSpPr>
                  <a:spLocks noChangeArrowheads="1"/>
                </p:cNvSpPr>
                <p:nvPr/>
              </p:nvSpPr>
              <p:spPr bwMode="auto">
                <a:xfrm>
                  <a:off x="1183" y="2379"/>
                  <a:ext cx="255" cy="12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2" name="Oval 38">
                  <a:extLst>
                    <a:ext uri="{FF2B5EF4-FFF2-40B4-BE49-F238E27FC236}">
                      <a16:creationId xmlns:a16="http://schemas.microsoft.com/office/drawing/2014/main" id="{843BD9FB-37E5-6A46-BD44-3B7FCD8BB55C}"/>
                    </a:ext>
                  </a:extLst>
                </p:cNvPr>
                <p:cNvSpPr>
                  <a:spLocks noChangeArrowheads="1"/>
                </p:cNvSpPr>
                <p:nvPr/>
              </p:nvSpPr>
              <p:spPr bwMode="auto">
                <a:xfrm>
                  <a:off x="1347" y="2247"/>
                  <a:ext cx="165" cy="92"/>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3" name="Oval 39">
                  <a:extLst>
                    <a:ext uri="{FF2B5EF4-FFF2-40B4-BE49-F238E27FC236}">
                      <a16:creationId xmlns:a16="http://schemas.microsoft.com/office/drawing/2014/main" id="{15A79FA5-14EC-2B45-B22D-AB47FC941753}"/>
                    </a:ext>
                  </a:extLst>
                </p:cNvPr>
                <p:cNvSpPr>
                  <a:spLocks noChangeArrowheads="1"/>
                </p:cNvSpPr>
                <p:nvPr/>
              </p:nvSpPr>
              <p:spPr bwMode="auto">
                <a:xfrm>
                  <a:off x="1373" y="2309"/>
                  <a:ext cx="161" cy="92"/>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4" name="Oval 40">
                  <a:extLst>
                    <a:ext uri="{FF2B5EF4-FFF2-40B4-BE49-F238E27FC236}">
                      <a16:creationId xmlns:a16="http://schemas.microsoft.com/office/drawing/2014/main" id="{610B3262-EEB8-2848-BC7B-DB2D711FDB97}"/>
                    </a:ext>
                  </a:extLst>
                </p:cNvPr>
                <p:cNvSpPr>
                  <a:spLocks noChangeArrowheads="1"/>
                </p:cNvSpPr>
                <p:nvPr/>
              </p:nvSpPr>
              <p:spPr bwMode="auto">
                <a:xfrm>
                  <a:off x="1355" y="2330"/>
                  <a:ext cx="162" cy="15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5" name="Oval 41">
                  <a:extLst>
                    <a:ext uri="{FF2B5EF4-FFF2-40B4-BE49-F238E27FC236}">
                      <a16:creationId xmlns:a16="http://schemas.microsoft.com/office/drawing/2014/main" id="{6BCB5210-F6EA-0843-8B3B-50670D41D970}"/>
                    </a:ext>
                  </a:extLst>
                </p:cNvPr>
                <p:cNvSpPr>
                  <a:spLocks noChangeArrowheads="1"/>
                </p:cNvSpPr>
                <p:nvPr/>
              </p:nvSpPr>
              <p:spPr bwMode="auto">
                <a:xfrm>
                  <a:off x="1119" y="2282"/>
                  <a:ext cx="327" cy="15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68" name="Group 42">
                <a:extLst>
                  <a:ext uri="{FF2B5EF4-FFF2-40B4-BE49-F238E27FC236}">
                    <a16:creationId xmlns:a16="http://schemas.microsoft.com/office/drawing/2014/main" id="{C3D0258F-7FFD-3843-B1FC-41093467F96A}"/>
                  </a:ext>
                </a:extLst>
              </p:cNvPr>
              <p:cNvGrpSpPr>
                <a:grpSpLocks/>
              </p:cNvGrpSpPr>
              <p:nvPr/>
            </p:nvGrpSpPr>
            <p:grpSpPr bwMode="auto">
              <a:xfrm>
                <a:off x="1025" y="2210"/>
                <a:ext cx="510" cy="292"/>
                <a:chOff x="1025" y="2210"/>
                <a:chExt cx="510" cy="292"/>
              </a:xfrm>
            </p:grpSpPr>
            <p:sp>
              <p:nvSpPr>
                <p:cNvPr id="96369" name="Arc 43">
                  <a:extLst>
                    <a:ext uri="{FF2B5EF4-FFF2-40B4-BE49-F238E27FC236}">
                      <a16:creationId xmlns:a16="http://schemas.microsoft.com/office/drawing/2014/main" id="{98E51EC3-C4AE-3245-AC1E-7CFBDDD56170}"/>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0" name="Arc 44">
                  <a:extLst>
                    <a:ext uri="{FF2B5EF4-FFF2-40B4-BE49-F238E27FC236}">
                      <a16:creationId xmlns:a16="http://schemas.microsoft.com/office/drawing/2014/main" id="{2741B54C-861B-D341-B1BB-588056662483}"/>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1" name="Arc 45">
                  <a:extLst>
                    <a:ext uri="{FF2B5EF4-FFF2-40B4-BE49-F238E27FC236}">
                      <a16:creationId xmlns:a16="http://schemas.microsoft.com/office/drawing/2014/main" id="{45BD2F3E-7281-3A4C-85C2-C15DC5388105}"/>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2" name="Arc 46">
                  <a:extLst>
                    <a:ext uri="{FF2B5EF4-FFF2-40B4-BE49-F238E27FC236}">
                      <a16:creationId xmlns:a16="http://schemas.microsoft.com/office/drawing/2014/main" id="{EA35A87C-777F-FD48-9404-E045EE40610D}"/>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3" name="Arc 47">
                  <a:extLst>
                    <a:ext uri="{FF2B5EF4-FFF2-40B4-BE49-F238E27FC236}">
                      <a16:creationId xmlns:a16="http://schemas.microsoft.com/office/drawing/2014/main" id="{118CF8E4-8492-694C-8FF3-944C94501E08}"/>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4" name="Arc 48">
                  <a:extLst>
                    <a:ext uri="{FF2B5EF4-FFF2-40B4-BE49-F238E27FC236}">
                      <a16:creationId xmlns:a16="http://schemas.microsoft.com/office/drawing/2014/main" id="{E3790187-414A-A140-9B19-DAC7BB50C153}"/>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5" name="Arc 49">
                  <a:extLst>
                    <a:ext uri="{FF2B5EF4-FFF2-40B4-BE49-F238E27FC236}">
                      <a16:creationId xmlns:a16="http://schemas.microsoft.com/office/drawing/2014/main" id="{EE66A9C6-5175-E443-8C8E-8E635E3D4B76}"/>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6" name="Arc 50">
                  <a:extLst>
                    <a:ext uri="{FF2B5EF4-FFF2-40B4-BE49-F238E27FC236}">
                      <a16:creationId xmlns:a16="http://schemas.microsoft.com/office/drawing/2014/main" id="{0FC5B0F8-2397-FF44-AC51-9DF8E35BF120}"/>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sp>
        <p:nvSpPr>
          <p:cNvPr id="96265" name="Oval 51">
            <a:extLst>
              <a:ext uri="{FF2B5EF4-FFF2-40B4-BE49-F238E27FC236}">
                <a16:creationId xmlns:a16="http://schemas.microsoft.com/office/drawing/2014/main" id="{BB1247AE-CE68-FA4D-AF4C-B9D6085B02FD}"/>
              </a:ext>
            </a:extLst>
          </p:cNvPr>
          <p:cNvSpPr>
            <a:spLocks noChangeArrowheads="1"/>
          </p:cNvSpPr>
          <p:nvPr/>
        </p:nvSpPr>
        <p:spPr bwMode="auto">
          <a:xfrm>
            <a:off x="5916613" y="1855788"/>
            <a:ext cx="2236787" cy="1344612"/>
          </a:xfrm>
          <a:prstGeom prst="ellipse">
            <a:avLst/>
          </a:prstGeom>
          <a:solidFill>
            <a:schemeClr val="bg1"/>
          </a:solidFill>
          <a:ln>
            <a:noFill/>
          </a:ln>
          <a:extLst>
            <a:ext uri="{91240B29-F687-4F45-9708-019B960494DF}">
              <a14:hiddenLine xmlns:a14="http://schemas.microsoft.com/office/drawing/2010/main" w="25400">
                <a:solidFill>
                  <a:srgbClr val="000000"/>
                </a:solidFill>
                <a:round/>
                <a:headEnd type="none" w="sm" len="sm"/>
                <a:tailEnd type="none" w="sm" len="sm"/>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96266" name="Group 52">
            <a:extLst>
              <a:ext uri="{FF2B5EF4-FFF2-40B4-BE49-F238E27FC236}">
                <a16:creationId xmlns:a16="http://schemas.microsoft.com/office/drawing/2014/main" id="{7F86624A-4275-7F49-A288-CEF9E465B9BE}"/>
              </a:ext>
            </a:extLst>
          </p:cNvPr>
          <p:cNvGrpSpPr>
            <a:grpSpLocks/>
          </p:cNvGrpSpPr>
          <p:nvPr/>
        </p:nvGrpSpPr>
        <p:grpSpPr bwMode="auto">
          <a:xfrm>
            <a:off x="990600" y="2517775"/>
            <a:ext cx="1909763" cy="447675"/>
            <a:chOff x="1024" y="2210"/>
            <a:chExt cx="512" cy="296"/>
          </a:xfrm>
        </p:grpSpPr>
        <p:grpSp>
          <p:nvGrpSpPr>
            <p:cNvPr id="96325" name="Group 53">
              <a:extLst>
                <a:ext uri="{FF2B5EF4-FFF2-40B4-BE49-F238E27FC236}">
                  <a16:creationId xmlns:a16="http://schemas.microsoft.com/office/drawing/2014/main" id="{DBA7CB66-414C-214F-B8B1-8B9A5A889E44}"/>
                </a:ext>
              </a:extLst>
            </p:cNvPr>
            <p:cNvGrpSpPr>
              <a:grpSpLocks/>
            </p:cNvGrpSpPr>
            <p:nvPr/>
          </p:nvGrpSpPr>
          <p:grpSpPr bwMode="auto">
            <a:xfrm>
              <a:off x="1027" y="2213"/>
              <a:ext cx="509" cy="293"/>
              <a:chOff x="1027" y="2213"/>
              <a:chExt cx="509" cy="293"/>
            </a:xfrm>
          </p:grpSpPr>
          <p:grpSp>
            <p:nvGrpSpPr>
              <p:cNvPr id="96346" name="Group 54">
                <a:extLst>
                  <a:ext uri="{FF2B5EF4-FFF2-40B4-BE49-F238E27FC236}">
                    <a16:creationId xmlns:a16="http://schemas.microsoft.com/office/drawing/2014/main" id="{1BBF8E84-8152-9347-9E79-47973F1061DD}"/>
                  </a:ext>
                </a:extLst>
              </p:cNvPr>
              <p:cNvGrpSpPr>
                <a:grpSpLocks/>
              </p:cNvGrpSpPr>
              <p:nvPr/>
            </p:nvGrpSpPr>
            <p:grpSpPr bwMode="auto">
              <a:xfrm>
                <a:off x="1027" y="2216"/>
                <a:ext cx="507" cy="290"/>
                <a:chOff x="1027" y="2216"/>
                <a:chExt cx="507" cy="290"/>
              </a:xfrm>
            </p:grpSpPr>
            <p:sp>
              <p:nvSpPr>
                <p:cNvPr id="96356" name="Oval 55">
                  <a:extLst>
                    <a:ext uri="{FF2B5EF4-FFF2-40B4-BE49-F238E27FC236}">
                      <a16:creationId xmlns:a16="http://schemas.microsoft.com/office/drawing/2014/main" id="{9928482D-9E85-1842-B414-69C50A8E7ED9}"/>
                    </a:ext>
                  </a:extLst>
                </p:cNvPr>
                <p:cNvSpPr>
                  <a:spLocks noChangeArrowheads="1"/>
                </p:cNvSpPr>
                <p:nvPr/>
              </p:nvSpPr>
              <p:spPr bwMode="auto">
                <a:xfrm>
                  <a:off x="1204" y="2216"/>
                  <a:ext cx="217" cy="118"/>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7" name="Oval 56">
                  <a:extLst>
                    <a:ext uri="{FF2B5EF4-FFF2-40B4-BE49-F238E27FC236}">
                      <a16:creationId xmlns:a16="http://schemas.microsoft.com/office/drawing/2014/main" id="{4B7C5F66-AF5C-7F41-BD7D-1693FE46C428}"/>
                    </a:ext>
                  </a:extLst>
                </p:cNvPr>
                <p:cNvSpPr>
                  <a:spLocks noChangeArrowheads="1"/>
                </p:cNvSpPr>
                <p:nvPr/>
              </p:nvSpPr>
              <p:spPr bwMode="auto">
                <a:xfrm>
                  <a:off x="1080" y="2247"/>
                  <a:ext cx="167" cy="119"/>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8" name="Oval 57">
                  <a:extLst>
                    <a:ext uri="{FF2B5EF4-FFF2-40B4-BE49-F238E27FC236}">
                      <a16:creationId xmlns:a16="http://schemas.microsoft.com/office/drawing/2014/main" id="{7026F6A1-C436-3046-BCD7-AF8D4F7956AE}"/>
                    </a:ext>
                  </a:extLst>
                </p:cNvPr>
                <p:cNvSpPr>
                  <a:spLocks noChangeArrowheads="1"/>
                </p:cNvSpPr>
                <p:nvPr/>
              </p:nvSpPr>
              <p:spPr bwMode="auto">
                <a:xfrm>
                  <a:off x="1027" y="2323"/>
                  <a:ext cx="112" cy="9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9" name="Oval 58">
                  <a:extLst>
                    <a:ext uri="{FF2B5EF4-FFF2-40B4-BE49-F238E27FC236}">
                      <a16:creationId xmlns:a16="http://schemas.microsoft.com/office/drawing/2014/main" id="{B096F21F-E10D-C249-A65E-9894481AA4DE}"/>
                    </a:ext>
                  </a:extLst>
                </p:cNvPr>
                <p:cNvSpPr>
                  <a:spLocks noChangeArrowheads="1"/>
                </p:cNvSpPr>
                <p:nvPr/>
              </p:nvSpPr>
              <p:spPr bwMode="auto">
                <a:xfrm>
                  <a:off x="1063" y="2366"/>
                  <a:ext cx="169" cy="10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0" name="Oval 59">
                  <a:extLst>
                    <a:ext uri="{FF2B5EF4-FFF2-40B4-BE49-F238E27FC236}">
                      <a16:creationId xmlns:a16="http://schemas.microsoft.com/office/drawing/2014/main" id="{77C319E5-C835-3D4E-A1B7-D24A82632914}"/>
                    </a:ext>
                  </a:extLst>
                </p:cNvPr>
                <p:cNvSpPr>
                  <a:spLocks noChangeArrowheads="1"/>
                </p:cNvSpPr>
                <p:nvPr/>
              </p:nvSpPr>
              <p:spPr bwMode="auto">
                <a:xfrm>
                  <a:off x="1185" y="2382"/>
                  <a:ext cx="257" cy="12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1" name="Oval 60">
                  <a:extLst>
                    <a:ext uri="{FF2B5EF4-FFF2-40B4-BE49-F238E27FC236}">
                      <a16:creationId xmlns:a16="http://schemas.microsoft.com/office/drawing/2014/main" id="{1BAAF408-D100-7040-ABEC-6E7FF7C1DFE9}"/>
                    </a:ext>
                  </a:extLst>
                </p:cNvPr>
                <p:cNvSpPr>
                  <a:spLocks noChangeArrowheads="1"/>
                </p:cNvSpPr>
                <p:nvPr/>
              </p:nvSpPr>
              <p:spPr bwMode="auto">
                <a:xfrm>
                  <a:off x="1350" y="2249"/>
                  <a:ext cx="162" cy="9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2" name="Oval 61">
                  <a:extLst>
                    <a:ext uri="{FF2B5EF4-FFF2-40B4-BE49-F238E27FC236}">
                      <a16:creationId xmlns:a16="http://schemas.microsoft.com/office/drawing/2014/main" id="{756223ED-F2EE-154F-99FD-F88168924BA1}"/>
                    </a:ext>
                  </a:extLst>
                </p:cNvPr>
                <p:cNvSpPr>
                  <a:spLocks noChangeArrowheads="1"/>
                </p:cNvSpPr>
                <p:nvPr/>
              </p:nvSpPr>
              <p:spPr bwMode="auto">
                <a:xfrm>
                  <a:off x="1374" y="2313"/>
                  <a:ext cx="160" cy="9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3" name="Oval 62">
                  <a:extLst>
                    <a:ext uri="{FF2B5EF4-FFF2-40B4-BE49-F238E27FC236}">
                      <a16:creationId xmlns:a16="http://schemas.microsoft.com/office/drawing/2014/main" id="{ADED42BC-F39F-7B47-A467-6C986B5A2B88}"/>
                    </a:ext>
                  </a:extLst>
                </p:cNvPr>
                <p:cNvSpPr>
                  <a:spLocks noChangeArrowheads="1"/>
                </p:cNvSpPr>
                <p:nvPr/>
              </p:nvSpPr>
              <p:spPr bwMode="auto">
                <a:xfrm>
                  <a:off x="1355" y="2332"/>
                  <a:ext cx="163" cy="15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4" name="Oval 63">
                  <a:extLst>
                    <a:ext uri="{FF2B5EF4-FFF2-40B4-BE49-F238E27FC236}">
                      <a16:creationId xmlns:a16="http://schemas.microsoft.com/office/drawing/2014/main" id="{0B2C4B5B-106F-5143-934D-4C22EFC5D644}"/>
                    </a:ext>
                  </a:extLst>
                </p:cNvPr>
                <p:cNvSpPr>
                  <a:spLocks noChangeArrowheads="1"/>
                </p:cNvSpPr>
                <p:nvPr/>
              </p:nvSpPr>
              <p:spPr bwMode="auto">
                <a:xfrm>
                  <a:off x="1120" y="2283"/>
                  <a:ext cx="326" cy="156"/>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47" name="Group 64">
                <a:extLst>
                  <a:ext uri="{FF2B5EF4-FFF2-40B4-BE49-F238E27FC236}">
                    <a16:creationId xmlns:a16="http://schemas.microsoft.com/office/drawing/2014/main" id="{0CD7435E-537A-D144-8931-8579600D23A6}"/>
                  </a:ext>
                </a:extLst>
              </p:cNvPr>
              <p:cNvGrpSpPr>
                <a:grpSpLocks/>
              </p:cNvGrpSpPr>
              <p:nvPr/>
            </p:nvGrpSpPr>
            <p:grpSpPr bwMode="auto">
              <a:xfrm>
                <a:off x="1028" y="2213"/>
                <a:ext cx="508" cy="293"/>
                <a:chOff x="1028" y="2213"/>
                <a:chExt cx="508" cy="293"/>
              </a:xfrm>
            </p:grpSpPr>
            <p:sp>
              <p:nvSpPr>
                <p:cNvPr id="96348" name="Arc 65">
                  <a:extLst>
                    <a:ext uri="{FF2B5EF4-FFF2-40B4-BE49-F238E27FC236}">
                      <a16:creationId xmlns:a16="http://schemas.microsoft.com/office/drawing/2014/main" id="{0A7F5A5D-C29B-4546-BD71-F19D52ED8A0E}"/>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9" name="Arc 66">
                  <a:extLst>
                    <a:ext uri="{FF2B5EF4-FFF2-40B4-BE49-F238E27FC236}">
                      <a16:creationId xmlns:a16="http://schemas.microsoft.com/office/drawing/2014/main" id="{F1BFAED1-9FD0-2443-9770-96C5AAA29ADA}"/>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0" name="Arc 67">
                  <a:extLst>
                    <a:ext uri="{FF2B5EF4-FFF2-40B4-BE49-F238E27FC236}">
                      <a16:creationId xmlns:a16="http://schemas.microsoft.com/office/drawing/2014/main" id="{31C88B4C-1DC2-FD45-B62A-9A2652F01B98}"/>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1" name="Arc 68">
                  <a:extLst>
                    <a:ext uri="{FF2B5EF4-FFF2-40B4-BE49-F238E27FC236}">
                      <a16:creationId xmlns:a16="http://schemas.microsoft.com/office/drawing/2014/main" id="{34459D6B-9C2E-4F42-91A9-A6337699E5C0}"/>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2" name="Arc 69">
                  <a:extLst>
                    <a:ext uri="{FF2B5EF4-FFF2-40B4-BE49-F238E27FC236}">
                      <a16:creationId xmlns:a16="http://schemas.microsoft.com/office/drawing/2014/main" id="{25C3D97E-0C83-284F-86D1-D628510CC774}"/>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3" name="Arc 70">
                  <a:extLst>
                    <a:ext uri="{FF2B5EF4-FFF2-40B4-BE49-F238E27FC236}">
                      <a16:creationId xmlns:a16="http://schemas.microsoft.com/office/drawing/2014/main" id="{74F86498-F7A0-204C-AA8F-75BE63C7B9A7}"/>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4" name="Arc 71">
                  <a:extLst>
                    <a:ext uri="{FF2B5EF4-FFF2-40B4-BE49-F238E27FC236}">
                      <a16:creationId xmlns:a16="http://schemas.microsoft.com/office/drawing/2014/main" id="{D9224BCB-5607-FA40-8020-D6BB53A21CB1}"/>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5" name="Arc 72">
                  <a:extLst>
                    <a:ext uri="{FF2B5EF4-FFF2-40B4-BE49-F238E27FC236}">
                      <a16:creationId xmlns:a16="http://schemas.microsoft.com/office/drawing/2014/main" id="{0991A4D5-86ED-F04D-B3D2-98AF0B4408B2}"/>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326" name="Group 73">
              <a:extLst>
                <a:ext uri="{FF2B5EF4-FFF2-40B4-BE49-F238E27FC236}">
                  <a16:creationId xmlns:a16="http://schemas.microsoft.com/office/drawing/2014/main" id="{439101D3-8A14-B241-9D8D-DDE7BE79B5D5}"/>
                </a:ext>
              </a:extLst>
            </p:cNvPr>
            <p:cNvGrpSpPr>
              <a:grpSpLocks/>
            </p:cNvGrpSpPr>
            <p:nvPr/>
          </p:nvGrpSpPr>
          <p:grpSpPr bwMode="auto">
            <a:xfrm>
              <a:off x="1024" y="2210"/>
              <a:ext cx="511" cy="292"/>
              <a:chOff x="1024" y="2210"/>
              <a:chExt cx="511" cy="292"/>
            </a:xfrm>
          </p:grpSpPr>
          <p:grpSp>
            <p:nvGrpSpPr>
              <p:cNvPr id="96327" name="Group 74">
                <a:extLst>
                  <a:ext uri="{FF2B5EF4-FFF2-40B4-BE49-F238E27FC236}">
                    <a16:creationId xmlns:a16="http://schemas.microsoft.com/office/drawing/2014/main" id="{A0DB0E7F-7831-2149-840C-E7E523794DB3}"/>
                  </a:ext>
                </a:extLst>
              </p:cNvPr>
              <p:cNvGrpSpPr>
                <a:grpSpLocks/>
              </p:cNvGrpSpPr>
              <p:nvPr/>
            </p:nvGrpSpPr>
            <p:grpSpPr bwMode="auto">
              <a:xfrm>
                <a:off x="1024" y="2212"/>
                <a:ext cx="510" cy="290"/>
                <a:chOff x="1024" y="2212"/>
                <a:chExt cx="510" cy="290"/>
              </a:xfrm>
            </p:grpSpPr>
            <p:sp>
              <p:nvSpPr>
                <p:cNvPr id="96337" name="Oval 75">
                  <a:extLst>
                    <a:ext uri="{FF2B5EF4-FFF2-40B4-BE49-F238E27FC236}">
                      <a16:creationId xmlns:a16="http://schemas.microsoft.com/office/drawing/2014/main" id="{EC605E8B-62BE-9C47-A4A6-3AD66BE686ED}"/>
                    </a:ext>
                  </a:extLst>
                </p:cNvPr>
                <p:cNvSpPr>
                  <a:spLocks noChangeArrowheads="1"/>
                </p:cNvSpPr>
                <p:nvPr/>
              </p:nvSpPr>
              <p:spPr bwMode="auto">
                <a:xfrm>
                  <a:off x="1200" y="2212"/>
                  <a:ext cx="221" cy="118"/>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8" name="Oval 76">
                  <a:extLst>
                    <a:ext uri="{FF2B5EF4-FFF2-40B4-BE49-F238E27FC236}">
                      <a16:creationId xmlns:a16="http://schemas.microsoft.com/office/drawing/2014/main" id="{93231848-A300-054A-941D-AF9817E63A5E}"/>
                    </a:ext>
                  </a:extLst>
                </p:cNvPr>
                <p:cNvSpPr>
                  <a:spLocks noChangeArrowheads="1"/>
                </p:cNvSpPr>
                <p:nvPr/>
              </p:nvSpPr>
              <p:spPr bwMode="auto">
                <a:xfrm>
                  <a:off x="1077" y="2246"/>
                  <a:ext cx="169" cy="11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9" name="Oval 77">
                  <a:extLst>
                    <a:ext uri="{FF2B5EF4-FFF2-40B4-BE49-F238E27FC236}">
                      <a16:creationId xmlns:a16="http://schemas.microsoft.com/office/drawing/2014/main" id="{A25B19BD-084C-574C-A663-CC460BA194B5}"/>
                    </a:ext>
                  </a:extLst>
                </p:cNvPr>
                <p:cNvSpPr>
                  <a:spLocks noChangeArrowheads="1"/>
                </p:cNvSpPr>
                <p:nvPr/>
              </p:nvSpPr>
              <p:spPr bwMode="auto">
                <a:xfrm>
                  <a:off x="1024" y="2317"/>
                  <a:ext cx="114" cy="96"/>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0" name="Oval 78">
                  <a:extLst>
                    <a:ext uri="{FF2B5EF4-FFF2-40B4-BE49-F238E27FC236}">
                      <a16:creationId xmlns:a16="http://schemas.microsoft.com/office/drawing/2014/main" id="{FB2564A0-E427-2045-84B0-DB90DBA8A735}"/>
                    </a:ext>
                  </a:extLst>
                </p:cNvPr>
                <p:cNvSpPr>
                  <a:spLocks noChangeArrowheads="1"/>
                </p:cNvSpPr>
                <p:nvPr/>
              </p:nvSpPr>
              <p:spPr bwMode="auto">
                <a:xfrm>
                  <a:off x="1059" y="2361"/>
                  <a:ext cx="171" cy="10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1" name="Oval 79">
                  <a:extLst>
                    <a:ext uri="{FF2B5EF4-FFF2-40B4-BE49-F238E27FC236}">
                      <a16:creationId xmlns:a16="http://schemas.microsoft.com/office/drawing/2014/main" id="{D46914E3-37BF-A141-A660-A7A37387A559}"/>
                    </a:ext>
                  </a:extLst>
                </p:cNvPr>
                <p:cNvSpPr>
                  <a:spLocks noChangeArrowheads="1"/>
                </p:cNvSpPr>
                <p:nvPr/>
              </p:nvSpPr>
              <p:spPr bwMode="auto">
                <a:xfrm>
                  <a:off x="1183" y="2379"/>
                  <a:ext cx="255" cy="12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2" name="Oval 80">
                  <a:extLst>
                    <a:ext uri="{FF2B5EF4-FFF2-40B4-BE49-F238E27FC236}">
                      <a16:creationId xmlns:a16="http://schemas.microsoft.com/office/drawing/2014/main" id="{26F493D9-3EFE-BA43-8FA8-15E48BDD5900}"/>
                    </a:ext>
                  </a:extLst>
                </p:cNvPr>
                <p:cNvSpPr>
                  <a:spLocks noChangeArrowheads="1"/>
                </p:cNvSpPr>
                <p:nvPr/>
              </p:nvSpPr>
              <p:spPr bwMode="auto">
                <a:xfrm>
                  <a:off x="1347" y="2247"/>
                  <a:ext cx="165" cy="92"/>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3" name="Oval 81">
                  <a:extLst>
                    <a:ext uri="{FF2B5EF4-FFF2-40B4-BE49-F238E27FC236}">
                      <a16:creationId xmlns:a16="http://schemas.microsoft.com/office/drawing/2014/main" id="{8420F75E-D636-1B4D-8422-FE460B4E5F07}"/>
                    </a:ext>
                  </a:extLst>
                </p:cNvPr>
                <p:cNvSpPr>
                  <a:spLocks noChangeArrowheads="1"/>
                </p:cNvSpPr>
                <p:nvPr/>
              </p:nvSpPr>
              <p:spPr bwMode="auto">
                <a:xfrm>
                  <a:off x="1373" y="2309"/>
                  <a:ext cx="161" cy="92"/>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4" name="Oval 82">
                  <a:extLst>
                    <a:ext uri="{FF2B5EF4-FFF2-40B4-BE49-F238E27FC236}">
                      <a16:creationId xmlns:a16="http://schemas.microsoft.com/office/drawing/2014/main" id="{CAFC0255-EBD7-6B46-995A-C082464B498B}"/>
                    </a:ext>
                  </a:extLst>
                </p:cNvPr>
                <p:cNvSpPr>
                  <a:spLocks noChangeArrowheads="1"/>
                </p:cNvSpPr>
                <p:nvPr/>
              </p:nvSpPr>
              <p:spPr bwMode="auto">
                <a:xfrm>
                  <a:off x="1355" y="2330"/>
                  <a:ext cx="162" cy="15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5" name="Oval 83">
                  <a:extLst>
                    <a:ext uri="{FF2B5EF4-FFF2-40B4-BE49-F238E27FC236}">
                      <a16:creationId xmlns:a16="http://schemas.microsoft.com/office/drawing/2014/main" id="{9277356A-AA50-AA4A-9198-48EBB029567A}"/>
                    </a:ext>
                  </a:extLst>
                </p:cNvPr>
                <p:cNvSpPr>
                  <a:spLocks noChangeArrowheads="1"/>
                </p:cNvSpPr>
                <p:nvPr/>
              </p:nvSpPr>
              <p:spPr bwMode="auto">
                <a:xfrm>
                  <a:off x="1119" y="2282"/>
                  <a:ext cx="327" cy="15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28" name="Group 84">
                <a:extLst>
                  <a:ext uri="{FF2B5EF4-FFF2-40B4-BE49-F238E27FC236}">
                    <a16:creationId xmlns:a16="http://schemas.microsoft.com/office/drawing/2014/main" id="{F2E871C8-AA4F-134F-836C-7EC61C648339}"/>
                  </a:ext>
                </a:extLst>
              </p:cNvPr>
              <p:cNvGrpSpPr>
                <a:grpSpLocks/>
              </p:cNvGrpSpPr>
              <p:nvPr/>
            </p:nvGrpSpPr>
            <p:grpSpPr bwMode="auto">
              <a:xfrm>
                <a:off x="1025" y="2210"/>
                <a:ext cx="510" cy="292"/>
                <a:chOff x="1025" y="2210"/>
                <a:chExt cx="510" cy="292"/>
              </a:xfrm>
            </p:grpSpPr>
            <p:sp>
              <p:nvSpPr>
                <p:cNvPr id="96329" name="Arc 85">
                  <a:extLst>
                    <a:ext uri="{FF2B5EF4-FFF2-40B4-BE49-F238E27FC236}">
                      <a16:creationId xmlns:a16="http://schemas.microsoft.com/office/drawing/2014/main" id="{421818E6-4793-7446-8A2F-65CA0FCE292B}"/>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0" name="Arc 86">
                  <a:extLst>
                    <a:ext uri="{FF2B5EF4-FFF2-40B4-BE49-F238E27FC236}">
                      <a16:creationId xmlns:a16="http://schemas.microsoft.com/office/drawing/2014/main" id="{01CB69E6-8C42-6D47-8705-6CFB043F2778}"/>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1" name="Arc 87">
                  <a:extLst>
                    <a:ext uri="{FF2B5EF4-FFF2-40B4-BE49-F238E27FC236}">
                      <a16:creationId xmlns:a16="http://schemas.microsoft.com/office/drawing/2014/main" id="{9F38F8F7-D6C4-8241-9DD7-9856F9D5D176}"/>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2" name="Arc 88">
                  <a:extLst>
                    <a:ext uri="{FF2B5EF4-FFF2-40B4-BE49-F238E27FC236}">
                      <a16:creationId xmlns:a16="http://schemas.microsoft.com/office/drawing/2014/main" id="{684A36E7-266C-014F-8120-84525C9CC943}"/>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3" name="Arc 89">
                  <a:extLst>
                    <a:ext uri="{FF2B5EF4-FFF2-40B4-BE49-F238E27FC236}">
                      <a16:creationId xmlns:a16="http://schemas.microsoft.com/office/drawing/2014/main" id="{0C69BFFA-9BC1-4C4E-9985-6FEB0BEB28B6}"/>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4" name="Arc 90">
                  <a:extLst>
                    <a:ext uri="{FF2B5EF4-FFF2-40B4-BE49-F238E27FC236}">
                      <a16:creationId xmlns:a16="http://schemas.microsoft.com/office/drawing/2014/main" id="{527DF5A6-4CD1-4149-9A31-C69DDF7FBCE4}"/>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5" name="Arc 91">
                  <a:extLst>
                    <a:ext uri="{FF2B5EF4-FFF2-40B4-BE49-F238E27FC236}">
                      <a16:creationId xmlns:a16="http://schemas.microsoft.com/office/drawing/2014/main" id="{E0E1967E-9BC9-BE41-8056-EEB0F6AC9E29}"/>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6" name="Arc 92">
                  <a:extLst>
                    <a:ext uri="{FF2B5EF4-FFF2-40B4-BE49-F238E27FC236}">
                      <a16:creationId xmlns:a16="http://schemas.microsoft.com/office/drawing/2014/main" id="{EA95DC30-DD79-A445-9F27-530D40EC26DF}"/>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grpSp>
        <p:nvGrpSpPr>
          <p:cNvPr id="96267" name="Group 93">
            <a:extLst>
              <a:ext uri="{FF2B5EF4-FFF2-40B4-BE49-F238E27FC236}">
                <a16:creationId xmlns:a16="http://schemas.microsoft.com/office/drawing/2014/main" id="{40CD7489-328A-0246-B11C-CDCBD027DBC3}"/>
              </a:ext>
            </a:extLst>
          </p:cNvPr>
          <p:cNvGrpSpPr>
            <a:grpSpLocks/>
          </p:cNvGrpSpPr>
          <p:nvPr/>
        </p:nvGrpSpPr>
        <p:grpSpPr bwMode="auto">
          <a:xfrm>
            <a:off x="914400" y="1789113"/>
            <a:ext cx="1828800" cy="336550"/>
            <a:chOff x="1024" y="2210"/>
            <a:chExt cx="512" cy="296"/>
          </a:xfrm>
        </p:grpSpPr>
        <p:grpSp>
          <p:nvGrpSpPr>
            <p:cNvPr id="96285" name="Group 94">
              <a:extLst>
                <a:ext uri="{FF2B5EF4-FFF2-40B4-BE49-F238E27FC236}">
                  <a16:creationId xmlns:a16="http://schemas.microsoft.com/office/drawing/2014/main" id="{0947728B-3D9D-1442-A01E-D17E26D45336}"/>
                </a:ext>
              </a:extLst>
            </p:cNvPr>
            <p:cNvGrpSpPr>
              <a:grpSpLocks/>
            </p:cNvGrpSpPr>
            <p:nvPr/>
          </p:nvGrpSpPr>
          <p:grpSpPr bwMode="auto">
            <a:xfrm>
              <a:off x="1027" y="2213"/>
              <a:ext cx="509" cy="293"/>
              <a:chOff x="1027" y="2213"/>
              <a:chExt cx="509" cy="293"/>
            </a:xfrm>
          </p:grpSpPr>
          <p:grpSp>
            <p:nvGrpSpPr>
              <p:cNvPr id="96306" name="Group 95">
                <a:extLst>
                  <a:ext uri="{FF2B5EF4-FFF2-40B4-BE49-F238E27FC236}">
                    <a16:creationId xmlns:a16="http://schemas.microsoft.com/office/drawing/2014/main" id="{8F067302-09C1-1647-B2D5-7E9684C78267}"/>
                  </a:ext>
                </a:extLst>
              </p:cNvPr>
              <p:cNvGrpSpPr>
                <a:grpSpLocks/>
              </p:cNvGrpSpPr>
              <p:nvPr/>
            </p:nvGrpSpPr>
            <p:grpSpPr bwMode="auto">
              <a:xfrm>
                <a:off x="1027" y="2216"/>
                <a:ext cx="507" cy="290"/>
                <a:chOff x="1027" y="2216"/>
                <a:chExt cx="507" cy="290"/>
              </a:xfrm>
            </p:grpSpPr>
            <p:sp>
              <p:nvSpPr>
                <p:cNvPr id="96316" name="Oval 96">
                  <a:extLst>
                    <a:ext uri="{FF2B5EF4-FFF2-40B4-BE49-F238E27FC236}">
                      <a16:creationId xmlns:a16="http://schemas.microsoft.com/office/drawing/2014/main" id="{64542B4A-59CC-774C-B50E-31256D419BC8}"/>
                    </a:ext>
                  </a:extLst>
                </p:cNvPr>
                <p:cNvSpPr>
                  <a:spLocks noChangeArrowheads="1"/>
                </p:cNvSpPr>
                <p:nvPr/>
              </p:nvSpPr>
              <p:spPr bwMode="auto">
                <a:xfrm>
                  <a:off x="1204" y="2216"/>
                  <a:ext cx="217" cy="118"/>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7" name="Oval 97">
                  <a:extLst>
                    <a:ext uri="{FF2B5EF4-FFF2-40B4-BE49-F238E27FC236}">
                      <a16:creationId xmlns:a16="http://schemas.microsoft.com/office/drawing/2014/main" id="{C9F1E9A2-A34F-E24C-BC83-65F3B5F464C1}"/>
                    </a:ext>
                  </a:extLst>
                </p:cNvPr>
                <p:cNvSpPr>
                  <a:spLocks noChangeArrowheads="1"/>
                </p:cNvSpPr>
                <p:nvPr/>
              </p:nvSpPr>
              <p:spPr bwMode="auto">
                <a:xfrm>
                  <a:off x="1080" y="2247"/>
                  <a:ext cx="167" cy="119"/>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8" name="Oval 98">
                  <a:extLst>
                    <a:ext uri="{FF2B5EF4-FFF2-40B4-BE49-F238E27FC236}">
                      <a16:creationId xmlns:a16="http://schemas.microsoft.com/office/drawing/2014/main" id="{DEE39395-1798-7245-A138-A7C4575EB2C5}"/>
                    </a:ext>
                  </a:extLst>
                </p:cNvPr>
                <p:cNvSpPr>
                  <a:spLocks noChangeArrowheads="1"/>
                </p:cNvSpPr>
                <p:nvPr/>
              </p:nvSpPr>
              <p:spPr bwMode="auto">
                <a:xfrm>
                  <a:off x="1027" y="2323"/>
                  <a:ext cx="112" cy="9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9" name="Oval 99">
                  <a:extLst>
                    <a:ext uri="{FF2B5EF4-FFF2-40B4-BE49-F238E27FC236}">
                      <a16:creationId xmlns:a16="http://schemas.microsoft.com/office/drawing/2014/main" id="{C26B2C83-08A5-2F47-B1DD-1A5964A9A53B}"/>
                    </a:ext>
                  </a:extLst>
                </p:cNvPr>
                <p:cNvSpPr>
                  <a:spLocks noChangeArrowheads="1"/>
                </p:cNvSpPr>
                <p:nvPr/>
              </p:nvSpPr>
              <p:spPr bwMode="auto">
                <a:xfrm>
                  <a:off x="1063" y="2366"/>
                  <a:ext cx="169" cy="10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0" name="Oval 100">
                  <a:extLst>
                    <a:ext uri="{FF2B5EF4-FFF2-40B4-BE49-F238E27FC236}">
                      <a16:creationId xmlns:a16="http://schemas.microsoft.com/office/drawing/2014/main" id="{2DF0052C-037D-634E-B55D-E4299F73BAF1}"/>
                    </a:ext>
                  </a:extLst>
                </p:cNvPr>
                <p:cNvSpPr>
                  <a:spLocks noChangeArrowheads="1"/>
                </p:cNvSpPr>
                <p:nvPr/>
              </p:nvSpPr>
              <p:spPr bwMode="auto">
                <a:xfrm>
                  <a:off x="1185" y="2382"/>
                  <a:ext cx="257" cy="12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1" name="Oval 101">
                  <a:extLst>
                    <a:ext uri="{FF2B5EF4-FFF2-40B4-BE49-F238E27FC236}">
                      <a16:creationId xmlns:a16="http://schemas.microsoft.com/office/drawing/2014/main" id="{A7A74176-A729-2A4A-800E-90EBE9DA77A6}"/>
                    </a:ext>
                  </a:extLst>
                </p:cNvPr>
                <p:cNvSpPr>
                  <a:spLocks noChangeArrowheads="1"/>
                </p:cNvSpPr>
                <p:nvPr/>
              </p:nvSpPr>
              <p:spPr bwMode="auto">
                <a:xfrm>
                  <a:off x="1350" y="2249"/>
                  <a:ext cx="162" cy="9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2" name="Oval 102">
                  <a:extLst>
                    <a:ext uri="{FF2B5EF4-FFF2-40B4-BE49-F238E27FC236}">
                      <a16:creationId xmlns:a16="http://schemas.microsoft.com/office/drawing/2014/main" id="{99F5ED40-BD61-6849-8F2E-562F766088E3}"/>
                    </a:ext>
                  </a:extLst>
                </p:cNvPr>
                <p:cNvSpPr>
                  <a:spLocks noChangeArrowheads="1"/>
                </p:cNvSpPr>
                <p:nvPr/>
              </p:nvSpPr>
              <p:spPr bwMode="auto">
                <a:xfrm>
                  <a:off x="1374" y="2313"/>
                  <a:ext cx="160" cy="9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3" name="Oval 103">
                  <a:extLst>
                    <a:ext uri="{FF2B5EF4-FFF2-40B4-BE49-F238E27FC236}">
                      <a16:creationId xmlns:a16="http://schemas.microsoft.com/office/drawing/2014/main" id="{FE1269AF-E8A3-2D46-95FD-ADF4F23BD7D2}"/>
                    </a:ext>
                  </a:extLst>
                </p:cNvPr>
                <p:cNvSpPr>
                  <a:spLocks noChangeArrowheads="1"/>
                </p:cNvSpPr>
                <p:nvPr/>
              </p:nvSpPr>
              <p:spPr bwMode="auto">
                <a:xfrm>
                  <a:off x="1355" y="2332"/>
                  <a:ext cx="163" cy="15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4" name="Oval 104">
                  <a:extLst>
                    <a:ext uri="{FF2B5EF4-FFF2-40B4-BE49-F238E27FC236}">
                      <a16:creationId xmlns:a16="http://schemas.microsoft.com/office/drawing/2014/main" id="{73CBF568-C9C1-9941-B3E4-74FBDBE8ECE7}"/>
                    </a:ext>
                  </a:extLst>
                </p:cNvPr>
                <p:cNvSpPr>
                  <a:spLocks noChangeArrowheads="1"/>
                </p:cNvSpPr>
                <p:nvPr/>
              </p:nvSpPr>
              <p:spPr bwMode="auto">
                <a:xfrm>
                  <a:off x="1120" y="2283"/>
                  <a:ext cx="326" cy="156"/>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07" name="Group 105">
                <a:extLst>
                  <a:ext uri="{FF2B5EF4-FFF2-40B4-BE49-F238E27FC236}">
                    <a16:creationId xmlns:a16="http://schemas.microsoft.com/office/drawing/2014/main" id="{6E99711D-CD5A-1245-A723-6763F357B320}"/>
                  </a:ext>
                </a:extLst>
              </p:cNvPr>
              <p:cNvGrpSpPr>
                <a:grpSpLocks/>
              </p:cNvGrpSpPr>
              <p:nvPr/>
            </p:nvGrpSpPr>
            <p:grpSpPr bwMode="auto">
              <a:xfrm>
                <a:off x="1028" y="2213"/>
                <a:ext cx="508" cy="293"/>
                <a:chOff x="1028" y="2213"/>
                <a:chExt cx="508" cy="293"/>
              </a:xfrm>
            </p:grpSpPr>
            <p:sp>
              <p:nvSpPr>
                <p:cNvPr id="96308" name="Arc 106">
                  <a:extLst>
                    <a:ext uri="{FF2B5EF4-FFF2-40B4-BE49-F238E27FC236}">
                      <a16:creationId xmlns:a16="http://schemas.microsoft.com/office/drawing/2014/main" id="{5A976C0F-9168-0545-B862-6AF2013AD0B0}"/>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9" name="Arc 107">
                  <a:extLst>
                    <a:ext uri="{FF2B5EF4-FFF2-40B4-BE49-F238E27FC236}">
                      <a16:creationId xmlns:a16="http://schemas.microsoft.com/office/drawing/2014/main" id="{C1739C81-72B7-B14E-8556-C708E5344FC6}"/>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0" name="Arc 108">
                  <a:extLst>
                    <a:ext uri="{FF2B5EF4-FFF2-40B4-BE49-F238E27FC236}">
                      <a16:creationId xmlns:a16="http://schemas.microsoft.com/office/drawing/2014/main" id="{383A5BD3-266B-2D46-BF8E-E0800B5A6038}"/>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1" name="Arc 109">
                  <a:extLst>
                    <a:ext uri="{FF2B5EF4-FFF2-40B4-BE49-F238E27FC236}">
                      <a16:creationId xmlns:a16="http://schemas.microsoft.com/office/drawing/2014/main" id="{9E95EB8C-8FC5-F94C-83C6-4414BE04030C}"/>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2" name="Arc 110">
                  <a:extLst>
                    <a:ext uri="{FF2B5EF4-FFF2-40B4-BE49-F238E27FC236}">
                      <a16:creationId xmlns:a16="http://schemas.microsoft.com/office/drawing/2014/main" id="{CBB680E9-19AA-DA48-9229-6B4C84EF995E}"/>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3" name="Arc 111">
                  <a:extLst>
                    <a:ext uri="{FF2B5EF4-FFF2-40B4-BE49-F238E27FC236}">
                      <a16:creationId xmlns:a16="http://schemas.microsoft.com/office/drawing/2014/main" id="{4B045F65-A997-054E-A266-32A528028C57}"/>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4" name="Arc 112">
                  <a:extLst>
                    <a:ext uri="{FF2B5EF4-FFF2-40B4-BE49-F238E27FC236}">
                      <a16:creationId xmlns:a16="http://schemas.microsoft.com/office/drawing/2014/main" id="{B03546C2-E8CE-2045-927C-9552690EF4FB}"/>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5" name="Arc 113">
                  <a:extLst>
                    <a:ext uri="{FF2B5EF4-FFF2-40B4-BE49-F238E27FC236}">
                      <a16:creationId xmlns:a16="http://schemas.microsoft.com/office/drawing/2014/main" id="{584104C9-D57D-9645-9E7B-307333492C38}"/>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286" name="Group 114">
              <a:extLst>
                <a:ext uri="{FF2B5EF4-FFF2-40B4-BE49-F238E27FC236}">
                  <a16:creationId xmlns:a16="http://schemas.microsoft.com/office/drawing/2014/main" id="{3E97CA06-B36F-E440-B621-2B97D2343236}"/>
                </a:ext>
              </a:extLst>
            </p:cNvPr>
            <p:cNvGrpSpPr>
              <a:grpSpLocks/>
            </p:cNvGrpSpPr>
            <p:nvPr/>
          </p:nvGrpSpPr>
          <p:grpSpPr bwMode="auto">
            <a:xfrm>
              <a:off x="1024" y="2210"/>
              <a:ext cx="511" cy="292"/>
              <a:chOff x="1024" y="2210"/>
              <a:chExt cx="511" cy="292"/>
            </a:xfrm>
          </p:grpSpPr>
          <p:grpSp>
            <p:nvGrpSpPr>
              <p:cNvPr id="96287" name="Group 115">
                <a:extLst>
                  <a:ext uri="{FF2B5EF4-FFF2-40B4-BE49-F238E27FC236}">
                    <a16:creationId xmlns:a16="http://schemas.microsoft.com/office/drawing/2014/main" id="{CD2723CC-D03A-1E46-9205-8E335E5D512F}"/>
                  </a:ext>
                </a:extLst>
              </p:cNvPr>
              <p:cNvGrpSpPr>
                <a:grpSpLocks/>
              </p:cNvGrpSpPr>
              <p:nvPr/>
            </p:nvGrpSpPr>
            <p:grpSpPr bwMode="auto">
              <a:xfrm>
                <a:off x="1024" y="2212"/>
                <a:ext cx="510" cy="290"/>
                <a:chOff x="1024" y="2212"/>
                <a:chExt cx="510" cy="290"/>
              </a:xfrm>
            </p:grpSpPr>
            <p:sp>
              <p:nvSpPr>
                <p:cNvPr id="96297" name="Oval 116">
                  <a:extLst>
                    <a:ext uri="{FF2B5EF4-FFF2-40B4-BE49-F238E27FC236}">
                      <a16:creationId xmlns:a16="http://schemas.microsoft.com/office/drawing/2014/main" id="{A3DBEA26-7C52-ED42-8028-BB25BEE78EB2}"/>
                    </a:ext>
                  </a:extLst>
                </p:cNvPr>
                <p:cNvSpPr>
                  <a:spLocks noChangeArrowheads="1"/>
                </p:cNvSpPr>
                <p:nvPr/>
              </p:nvSpPr>
              <p:spPr bwMode="auto">
                <a:xfrm>
                  <a:off x="1200" y="2212"/>
                  <a:ext cx="221" cy="118"/>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8" name="Oval 117">
                  <a:extLst>
                    <a:ext uri="{FF2B5EF4-FFF2-40B4-BE49-F238E27FC236}">
                      <a16:creationId xmlns:a16="http://schemas.microsoft.com/office/drawing/2014/main" id="{AE8DD580-6292-AD47-B02F-C52FD41173BB}"/>
                    </a:ext>
                  </a:extLst>
                </p:cNvPr>
                <p:cNvSpPr>
                  <a:spLocks noChangeArrowheads="1"/>
                </p:cNvSpPr>
                <p:nvPr/>
              </p:nvSpPr>
              <p:spPr bwMode="auto">
                <a:xfrm>
                  <a:off x="1077" y="2246"/>
                  <a:ext cx="169" cy="11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9" name="Oval 118">
                  <a:extLst>
                    <a:ext uri="{FF2B5EF4-FFF2-40B4-BE49-F238E27FC236}">
                      <a16:creationId xmlns:a16="http://schemas.microsoft.com/office/drawing/2014/main" id="{1DB1A15A-374B-9346-802C-67CB1C876FE7}"/>
                    </a:ext>
                  </a:extLst>
                </p:cNvPr>
                <p:cNvSpPr>
                  <a:spLocks noChangeArrowheads="1"/>
                </p:cNvSpPr>
                <p:nvPr/>
              </p:nvSpPr>
              <p:spPr bwMode="auto">
                <a:xfrm>
                  <a:off x="1024" y="2317"/>
                  <a:ext cx="114" cy="96"/>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0" name="Oval 119">
                  <a:extLst>
                    <a:ext uri="{FF2B5EF4-FFF2-40B4-BE49-F238E27FC236}">
                      <a16:creationId xmlns:a16="http://schemas.microsoft.com/office/drawing/2014/main" id="{7B0CF985-BB4D-A34D-A8F0-053BA5D41FE0}"/>
                    </a:ext>
                  </a:extLst>
                </p:cNvPr>
                <p:cNvSpPr>
                  <a:spLocks noChangeArrowheads="1"/>
                </p:cNvSpPr>
                <p:nvPr/>
              </p:nvSpPr>
              <p:spPr bwMode="auto">
                <a:xfrm>
                  <a:off x="1059" y="2361"/>
                  <a:ext cx="171" cy="10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1" name="Oval 120">
                  <a:extLst>
                    <a:ext uri="{FF2B5EF4-FFF2-40B4-BE49-F238E27FC236}">
                      <a16:creationId xmlns:a16="http://schemas.microsoft.com/office/drawing/2014/main" id="{1264FC45-81F3-6141-9E4F-16F029072432}"/>
                    </a:ext>
                  </a:extLst>
                </p:cNvPr>
                <p:cNvSpPr>
                  <a:spLocks noChangeArrowheads="1"/>
                </p:cNvSpPr>
                <p:nvPr/>
              </p:nvSpPr>
              <p:spPr bwMode="auto">
                <a:xfrm>
                  <a:off x="1183" y="2379"/>
                  <a:ext cx="255" cy="12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2" name="Oval 121">
                  <a:extLst>
                    <a:ext uri="{FF2B5EF4-FFF2-40B4-BE49-F238E27FC236}">
                      <a16:creationId xmlns:a16="http://schemas.microsoft.com/office/drawing/2014/main" id="{13514EE0-F03F-344E-9F41-670B02D8719D}"/>
                    </a:ext>
                  </a:extLst>
                </p:cNvPr>
                <p:cNvSpPr>
                  <a:spLocks noChangeArrowheads="1"/>
                </p:cNvSpPr>
                <p:nvPr/>
              </p:nvSpPr>
              <p:spPr bwMode="auto">
                <a:xfrm>
                  <a:off x="1347" y="2247"/>
                  <a:ext cx="165" cy="92"/>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3" name="Oval 122">
                  <a:extLst>
                    <a:ext uri="{FF2B5EF4-FFF2-40B4-BE49-F238E27FC236}">
                      <a16:creationId xmlns:a16="http://schemas.microsoft.com/office/drawing/2014/main" id="{ABFDAEBD-4CAA-354E-847D-2778DF55CA67}"/>
                    </a:ext>
                  </a:extLst>
                </p:cNvPr>
                <p:cNvSpPr>
                  <a:spLocks noChangeArrowheads="1"/>
                </p:cNvSpPr>
                <p:nvPr/>
              </p:nvSpPr>
              <p:spPr bwMode="auto">
                <a:xfrm>
                  <a:off x="1373" y="2309"/>
                  <a:ext cx="161" cy="92"/>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4" name="Oval 123">
                  <a:extLst>
                    <a:ext uri="{FF2B5EF4-FFF2-40B4-BE49-F238E27FC236}">
                      <a16:creationId xmlns:a16="http://schemas.microsoft.com/office/drawing/2014/main" id="{8EC850A0-5703-1B4E-AAD1-D5C7EA23AF7A}"/>
                    </a:ext>
                  </a:extLst>
                </p:cNvPr>
                <p:cNvSpPr>
                  <a:spLocks noChangeArrowheads="1"/>
                </p:cNvSpPr>
                <p:nvPr/>
              </p:nvSpPr>
              <p:spPr bwMode="auto">
                <a:xfrm>
                  <a:off x="1355" y="2330"/>
                  <a:ext cx="162" cy="15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5" name="Oval 124">
                  <a:extLst>
                    <a:ext uri="{FF2B5EF4-FFF2-40B4-BE49-F238E27FC236}">
                      <a16:creationId xmlns:a16="http://schemas.microsoft.com/office/drawing/2014/main" id="{EAA8F9BF-32C0-C74E-A810-F8C645F992C6}"/>
                    </a:ext>
                  </a:extLst>
                </p:cNvPr>
                <p:cNvSpPr>
                  <a:spLocks noChangeArrowheads="1"/>
                </p:cNvSpPr>
                <p:nvPr/>
              </p:nvSpPr>
              <p:spPr bwMode="auto">
                <a:xfrm>
                  <a:off x="1119" y="2282"/>
                  <a:ext cx="327" cy="15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288" name="Group 125">
                <a:extLst>
                  <a:ext uri="{FF2B5EF4-FFF2-40B4-BE49-F238E27FC236}">
                    <a16:creationId xmlns:a16="http://schemas.microsoft.com/office/drawing/2014/main" id="{9024F673-A255-2E4C-856C-B57962F64755}"/>
                  </a:ext>
                </a:extLst>
              </p:cNvPr>
              <p:cNvGrpSpPr>
                <a:grpSpLocks/>
              </p:cNvGrpSpPr>
              <p:nvPr/>
            </p:nvGrpSpPr>
            <p:grpSpPr bwMode="auto">
              <a:xfrm>
                <a:off x="1025" y="2210"/>
                <a:ext cx="510" cy="292"/>
                <a:chOff x="1025" y="2210"/>
                <a:chExt cx="510" cy="292"/>
              </a:xfrm>
            </p:grpSpPr>
            <p:sp>
              <p:nvSpPr>
                <p:cNvPr id="96289" name="Arc 126">
                  <a:extLst>
                    <a:ext uri="{FF2B5EF4-FFF2-40B4-BE49-F238E27FC236}">
                      <a16:creationId xmlns:a16="http://schemas.microsoft.com/office/drawing/2014/main" id="{6487B9F2-EAD9-2649-B569-05BBE73035A3}"/>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0" name="Arc 127">
                  <a:extLst>
                    <a:ext uri="{FF2B5EF4-FFF2-40B4-BE49-F238E27FC236}">
                      <a16:creationId xmlns:a16="http://schemas.microsoft.com/office/drawing/2014/main" id="{14416C6D-0D84-3D42-BED7-48EC5E1AE970}"/>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1" name="Arc 128">
                  <a:extLst>
                    <a:ext uri="{FF2B5EF4-FFF2-40B4-BE49-F238E27FC236}">
                      <a16:creationId xmlns:a16="http://schemas.microsoft.com/office/drawing/2014/main" id="{2E9EA370-9EBF-7E41-AA5F-35E3987AD1CE}"/>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2" name="Arc 129">
                  <a:extLst>
                    <a:ext uri="{FF2B5EF4-FFF2-40B4-BE49-F238E27FC236}">
                      <a16:creationId xmlns:a16="http://schemas.microsoft.com/office/drawing/2014/main" id="{B47369C0-300E-F14A-8A47-819F4D6C15BF}"/>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3" name="Arc 130">
                  <a:extLst>
                    <a:ext uri="{FF2B5EF4-FFF2-40B4-BE49-F238E27FC236}">
                      <a16:creationId xmlns:a16="http://schemas.microsoft.com/office/drawing/2014/main" id="{659D00FE-D9B0-804A-B938-56D569867BD7}"/>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4" name="Arc 131">
                  <a:extLst>
                    <a:ext uri="{FF2B5EF4-FFF2-40B4-BE49-F238E27FC236}">
                      <a16:creationId xmlns:a16="http://schemas.microsoft.com/office/drawing/2014/main" id="{3CFCFE16-EE47-1042-AF7E-9018A3CCEA23}"/>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5" name="Arc 132">
                  <a:extLst>
                    <a:ext uri="{FF2B5EF4-FFF2-40B4-BE49-F238E27FC236}">
                      <a16:creationId xmlns:a16="http://schemas.microsoft.com/office/drawing/2014/main" id="{CBBFE663-A444-1248-9AF1-662682207A94}"/>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6" name="Arc 133">
                  <a:extLst>
                    <a:ext uri="{FF2B5EF4-FFF2-40B4-BE49-F238E27FC236}">
                      <a16:creationId xmlns:a16="http://schemas.microsoft.com/office/drawing/2014/main" id="{0610BB50-0D27-8149-941F-0BA91CC02BB6}"/>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sp>
        <p:nvSpPr>
          <p:cNvPr id="96268" name="Line 134">
            <a:extLst>
              <a:ext uri="{FF2B5EF4-FFF2-40B4-BE49-F238E27FC236}">
                <a16:creationId xmlns:a16="http://schemas.microsoft.com/office/drawing/2014/main" id="{9AF98EE0-04DC-6443-B2DC-205677779A85}"/>
              </a:ext>
            </a:extLst>
          </p:cNvPr>
          <p:cNvSpPr>
            <a:spLocks noChangeShapeType="1"/>
          </p:cNvSpPr>
          <p:nvPr/>
        </p:nvSpPr>
        <p:spPr bwMode="auto">
          <a:xfrm flipH="1" flipV="1">
            <a:off x="2819400" y="1981200"/>
            <a:ext cx="2058988" cy="457200"/>
          </a:xfrm>
          <a:prstGeom prst="line">
            <a:avLst/>
          </a:prstGeom>
          <a:noFill/>
          <a:ln w="25400">
            <a:solidFill>
              <a:srgbClr val="008000"/>
            </a:solidFill>
            <a:round/>
            <a:headEnd type="none" w="sm" len="sm"/>
            <a:tailEnd type="none" w="sm" len="sm"/>
          </a:ln>
          <a:extLst>
            <a:ext uri="{909E8E84-426E-40DD-AFC4-6F175D3DCCD1}">
              <a14:hiddenFill xmlns:a14="http://schemas.microsoft.com/office/drawing/2010/main">
                <a:noFill/>
              </a14:hiddenFill>
            </a:ext>
          </a:extLst>
        </p:spPr>
        <p:txBody>
          <a:bodyPr lIns="42991" tIns="21502" rIns="42991" bIns="21502">
            <a:spAutoFit/>
          </a:bodyPr>
          <a:lstStyle/>
          <a:p>
            <a:endParaRPr lang="en-US"/>
          </a:p>
        </p:txBody>
      </p:sp>
      <p:sp>
        <p:nvSpPr>
          <p:cNvPr id="96269" name="Rectangle 135">
            <a:extLst>
              <a:ext uri="{FF2B5EF4-FFF2-40B4-BE49-F238E27FC236}">
                <a16:creationId xmlns:a16="http://schemas.microsoft.com/office/drawing/2014/main" id="{7F5DFFFB-3CE5-7245-8EF4-F0B2911C7845}"/>
              </a:ext>
            </a:extLst>
          </p:cNvPr>
          <p:cNvSpPr>
            <a:spLocks noChangeArrowheads="1"/>
          </p:cNvSpPr>
          <p:nvPr/>
        </p:nvSpPr>
        <p:spPr bwMode="auto">
          <a:xfrm>
            <a:off x="4878388" y="2057400"/>
            <a:ext cx="32385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PE</a:t>
            </a:r>
          </a:p>
        </p:txBody>
      </p:sp>
      <p:sp>
        <p:nvSpPr>
          <p:cNvPr id="96270" name="Rectangle 136">
            <a:extLst>
              <a:ext uri="{FF2B5EF4-FFF2-40B4-BE49-F238E27FC236}">
                <a16:creationId xmlns:a16="http://schemas.microsoft.com/office/drawing/2014/main" id="{433F9E87-26DD-004B-B5F4-CDAA55484D83}"/>
              </a:ext>
            </a:extLst>
          </p:cNvPr>
          <p:cNvSpPr>
            <a:spLocks noChangeArrowheads="1"/>
          </p:cNvSpPr>
          <p:nvPr/>
        </p:nvSpPr>
        <p:spPr bwMode="auto">
          <a:xfrm>
            <a:off x="2668588" y="2395538"/>
            <a:ext cx="333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CE</a:t>
            </a:r>
          </a:p>
        </p:txBody>
      </p:sp>
      <p:sp>
        <p:nvSpPr>
          <p:cNvPr id="96271" name="Line 137">
            <a:extLst>
              <a:ext uri="{FF2B5EF4-FFF2-40B4-BE49-F238E27FC236}">
                <a16:creationId xmlns:a16="http://schemas.microsoft.com/office/drawing/2014/main" id="{F31A2105-2F81-E34E-BF99-C9DE3DA6F1B7}"/>
              </a:ext>
            </a:extLst>
          </p:cNvPr>
          <p:cNvSpPr>
            <a:spLocks noChangeShapeType="1"/>
          </p:cNvSpPr>
          <p:nvPr/>
        </p:nvSpPr>
        <p:spPr bwMode="auto">
          <a:xfrm flipH="1">
            <a:off x="2819400" y="2514600"/>
            <a:ext cx="1981200" cy="228600"/>
          </a:xfrm>
          <a:prstGeom prst="line">
            <a:avLst/>
          </a:prstGeom>
          <a:noFill/>
          <a:ln w="25400">
            <a:solidFill>
              <a:srgbClr val="0099FF"/>
            </a:solidFill>
            <a:round/>
            <a:headEnd type="none" w="sm" len="sm"/>
            <a:tailEnd type="none" w="sm" len="sm"/>
          </a:ln>
          <a:extLst>
            <a:ext uri="{909E8E84-426E-40DD-AFC4-6F175D3DCCD1}">
              <a14:hiddenFill xmlns:a14="http://schemas.microsoft.com/office/drawing/2010/main">
                <a:noFill/>
              </a14:hiddenFill>
            </a:ext>
          </a:extLst>
        </p:spPr>
        <p:txBody>
          <a:bodyPr lIns="42991" tIns="21502" rIns="42991" bIns="21502">
            <a:spAutoFit/>
          </a:bodyPr>
          <a:lstStyle/>
          <a:p>
            <a:endParaRPr lang="en-US"/>
          </a:p>
        </p:txBody>
      </p:sp>
      <p:pic>
        <p:nvPicPr>
          <p:cNvPr id="96272" name="Picture 138">
            <a:extLst>
              <a:ext uri="{FF2B5EF4-FFF2-40B4-BE49-F238E27FC236}">
                <a16:creationId xmlns:a16="http://schemas.microsoft.com/office/drawing/2014/main" id="{80F2E6E5-BA8F-0E44-99AF-3B18791AA35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6950" y="2298700"/>
            <a:ext cx="6318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3" name="Rectangle 139">
            <a:extLst>
              <a:ext uri="{FF2B5EF4-FFF2-40B4-BE49-F238E27FC236}">
                <a16:creationId xmlns:a16="http://schemas.microsoft.com/office/drawing/2014/main" id="{8C633AC0-9E79-B04F-9652-9B255DC602B0}"/>
              </a:ext>
            </a:extLst>
          </p:cNvPr>
          <p:cNvSpPr>
            <a:spLocks noChangeArrowheads="1"/>
          </p:cNvSpPr>
          <p:nvPr/>
        </p:nvSpPr>
        <p:spPr bwMode="auto">
          <a:xfrm>
            <a:off x="4648200" y="2590800"/>
            <a:ext cx="130175" cy="158750"/>
          </a:xfrm>
          <a:prstGeom prst="rect">
            <a:avLst/>
          </a:prstGeom>
          <a:solidFill>
            <a:srgbClr val="0099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4" name="Rectangle 140">
            <a:extLst>
              <a:ext uri="{FF2B5EF4-FFF2-40B4-BE49-F238E27FC236}">
                <a16:creationId xmlns:a16="http://schemas.microsoft.com/office/drawing/2014/main" id="{6BAB6FD0-1460-FA44-BF41-25FBA7F56A4F}"/>
              </a:ext>
            </a:extLst>
          </p:cNvPr>
          <p:cNvSpPr>
            <a:spLocks noChangeArrowheads="1"/>
          </p:cNvSpPr>
          <p:nvPr/>
        </p:nvSpPr>
        <p:spPr bwMode="auto">
          <a:xfrm>
            <a:off x="4648200" y="2133600"/>
            <a:ext cx="130175" cy="158750"/>
          </a:xfrm>
          <a:prstGeom prst="rect">
            <a:avLst/>
          </a:prstGeom>
          <a:solidFill>
            <a:srgbClr val="008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5" name="Rectangle 141" descr="Narrow horizontal">
            <a:extLst>
              <a:ext uri="{FF2B5EF4-FFF2-40B4-BE49-F238E27FC236}">
                <a16:creationId xmlns:a16="http://schemas.microsoft.com/office/drawing/2014/main" id="{BB17AB6C-FAE4-654B-A723-865584421414}"/>
              </a:ext>
            </a:extLst>
          </p:cNvPr>
          <p:cNvSpPr>
            <a:spLocks noChangeArrowheads="1"/>
          </p:cNvSpPr>
          <p:nvPr/>
        </p:nvSpPr>
        <p:spPr bwMode="auto">
          <a:xfrm>
            <a:off x="5510213" y="2386013"/>
            <a:ext cx="166687" cy="158750"/>
          </a:xfrm>
          <a:prstGeom prst="rect">
            <a:avLst/>
          </a:prstGeom>
          <a:blipFill dpi="0" rotWithShape="0">
            <a:blip r:embed="rId3"/>
            <a:srcRect/>
            <a:tile tx="0" ty="0" sx="100000" sy="100000" flip="none" algn="tl"/>
          </a:blipFill>
          <a:ln w="127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6" name="Line 142">
            <a:extLst>
              <a:ext uri="{FF2B5EF4-FFF2-40B4-BE49-F238E27FC236}">
                <a16:creationId xmlns:a16="http://schemas.microsoft.com/office/drawing/2014/main" id="{2345F007-98EA-B44D-9647-EFF3318EC08C}"/>
              </a:ext>
            </a:extLst>
          </p:cNvPr>
          <p:cNvSpPr>
            <a:spLocks noChangeShapeType="1"/>
          </p:cNvSpPr>
          <p:nvPr/>
        </p:nvSpPr>
        <p:spPr bwMode="auto">
          <a:xfrm flipV="1">
            <a:off x="3048000" y="2514600"/>
            <a:ext cx="1374775" cy="138113"/>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77" name="Line 143">
            <a:extLst>
              <a:ext uri="{FF2B5EF4-FFF2-40B4-BE49-F238E27FC236}">
                <a16:creationId xmlns:a16="http://schemas.microsoft.com/office/drawing/2014/main" id="{B31A5B57-FA3E-4941-9CEF-D8F3EDE025C1}"/>
              </a:ext>
            </a:extLst>
          </p:cNvPr>
          <p:cNvSpPr>
            <a:spLocks noChangeShapeType="1"/>
          </p:cNvSpPr>
          <p:nvPr/>
        </p:nvSpPr>
        <p:spPr bwMode="auto">
          <a:xfrm>
            <a:off x="3276600" y="1981200"/>
            <a:ext cx="1243013" cy="269875"/>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78" name="Text Box 144">
            <a:extLst>
              <a:ext uri="{FF2B5EF4-FFF2-40B4-BE49-F238E27FC236}">
                <a16:creationId xmlns:a16="http://schemas.microsoft.com/office/drawing/2014/main" id="{C051B637-3B0D-CE48-991F-BAE83B053F27}"/>
              </a:ext>
            </a:extLst>
          </p:cNvPr>
          <p:cNvSpPr txBox="1">
            <a:spLocks noChangeArrowheads="1"/>
          </p:cNvSpPr>
          <p:nvPr/>
        </p:nvSpPr>
        <p:spPr bwMode="auto">
          <a:xfrm>
            <a:off x="1176338" y="2609850"/>
            <a:ext cx="1143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VPN 2</a:t>
            </a:r>
          </a:p>
        </p:txBody>
      </p:sp>
      <p:sp>
        <p:nvSpPr>
          <p:cNvPr id="96279" name="Text Box 145">
            <a:extLst>
              <a:ext uri="{FF2B5EF4-FFF2-40B4-BE49-F238E27FC236}">
                <a16:creationId xmlns:a16="http://schemas.microsoft.com/office/drawing/2014/main" id="{64BBA478-D03B-7E4D-98CD-48F81F3A7E59}"/>
              </a:ext>
            </a:extLst>
          </p:cNvPr>
          <p:cNvSpPr txBox="1">
            <a:spLocks noChangeArrowheads="1"/>
          </p:cNvSpPr>
          <p:nvPr/>
        </p:nvSpPr>
        <p:spPr bwMode="auto">
          <a:xfrm>
            <a:off x="1219200" y="1828800"/>
            <a:ext cx="1143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VPN 1</a:t>
            </a:r>
          </a:p>
        </p:txBody>
      </p:sp>
      <p:sp>
        <p:nvSpPr>
          <p:cNvPr id="96280" name="Line 146">
            <a:extLst>
              <a:ext uri="{FF2B5EF4-FFF2-40B4-BE49-F238E27FC236}">
                <a16:creationId xmlns:a16="http://schemas.microsoft.com/office/drawing/2014/main" id="{CFD071A3-8A24-484E-B553-BD79FC8DE1C6}"/>
              </a:ext>
            </a:extLst>
          </p:cNvPr>
          <p:cNvSpPr>
            <a:spLocks noChangeShapeType="1"/>
          </p:cNvSpPr>
          <p:nvPr/>
        </p:nvSpPr>
        <p:spPr bwMode="auto">
          <a:xfrm>
            <a:off x="5715000" y="2590800"/>
            <a:ext cx="496888" cy="112713"/>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81" name="Line 147">
            <a:extLst>
              <a:ext uri="{FF2B5EF4-FFF2-40B4-BE49-F238E27FC236}">
                <a16:creationId xmlns:a16="http://schemas.microsoft.com/office/drawing/2014/main" id="{903623DE-EA29-524D-8DA4-39AD21110503}"/>
              </a:ext>
            </a:extLst>
          </p:cNvPr>
          <p:cNvSpPr>
            <a:spLocks noChangeShapeType="1"/>
          </p:cNvSpPr>
          <p:nvPr/>
        </p:nvSpPr>
        <p:spPr bwMode="auto">
          <a:xfrm flipV="1">
            <a:off x="5715000" y="2286000"/>
            <a:ext cx="457200" cy="7620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82" name="Text Box 148">
            <a:extLst>
              <a:ext uri="{FF2B5EF4-FFF2-40B4-BE49-F238E27FC236}">
                <a16:creationId xmlns:a16="http://schemas.microsoft.com/office/drawing/2014/main" id="{9CBB8602-7759-9B40-A939-88069259D7C5}"/>
              </a:ext>
            </a:extLst>
          </p:cNvPr>
          <p:cNvSpPr txBox="1">
            <a:spLocks noChangeArrowheads="1"/>
          </p:cNvSpPr>
          <p:nvPr/>
        </p:nvSpPr>
        <p:spPr bwMode="auto">
          <a:xfrm>
            <a:off x="6096000" y="2349500"/>
            <a:ext cx="1978025"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wrap="none" lIns="91429" tIns="45715" rIns="91429" bIns="45715"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30000"/>
              </a:spcBef>
              <a:buClr>
                <a:srgbClr val="FF555D"/>
              </a:buClr>
              <a:buFont typeface="Arial" panose="020B0604020202020204" pitchFamily="34" charset="0"/>
              <a:buChar char=" "/>
            </a:pPr>
            <a:r>
              <a:rPr lang="en-GB" altLang="nb-NO" sz="1400" b="1"/>
              <a:t>MPLS Backbone IGP</a:t>
            </a:r>
          </a:p>
        </p:txBody>
      </p:sp>
      <p:pic>
        <p:nvPicPr>
          <p:cNvPr id="96283" name="Picture 149">
            <a:extLst>
              <a:ext uri="{FF2B5EF4-FFF2-40B4-BE49-F238E27FC236}">
                <a16:creationId xmlns:a16="http://schemas.microsoft.com/office/drawing/2014/main" id="{C4E6FE62-81E4-284C-9FB2-61EDC85692F3}"/>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4263" y="2636838"/>
            <a:ext cx="484187"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84" name="Picture 150">
            <a:extLst>
              <a:ext uri="{FF2B5EF4-FFF2-40B4-BE49-F238E27FC236}">
                <a16:creationId xmlns:a16="http://schemas.microsoft.com/office/drawing/2014/main" id="{621DC690-7361-2F4E-8FA5-39B70BF6CFE1}"/>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563" y="1879600"/>
            <a:ext cx="4857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A953D69-8759-44E8-A0D0-1FE2060D8A88}"/>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97282" name="Group 2">
            <a:extLst>
              <a:ext uri="{FF2B5EF4-FFF2-40B4-BE49-F238E27FC236}">
                <a16:creationId xmlns:a16="http://schemas.microsoft.com/office/drawing/2014/main" id="{8437EAB4-92EB-0C4C-A977-BC9F772F0E9C}"/>
              </a:ext>
            </a:extLst>
          </p:cNvPr>
          <p:cNvGrpSpPr>
            <a:grpSpLocks/>
          </p:cNvGrpSpPr>
          <p:nvPr/>
        </p:nvGrpSpPr>
        <p:grpSpPr bwMode="auto">
          <a:xfrm>
            <a:off x="1219200" y="1524000"/>
            <a:ext cx="6705600" cy="3581400"/>
            <a:chOff x="768" y="768"/>
            <a:chExt cx="4224" cy="2208"/>
          </a:xfrm>
        </p:grpSpPr>
        <p:sp>
          <p:nvSpPr>
            <p:cNvPr id="97377" name="Line 3">
              <a:extLst>
                <a:ext uri="{FF2B5EF4-FFF2-40B4-BE49-F238E27FC236}">
                  <a16:creationId xmlns:a16="http://schemas.microsoft.com/office/drawing/2014/main" id="{27518739-D37F-F54D-BF5B-C0D2C005BD65}"/>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8" name="Line 4">
              <a:extLst>
                <a:ext uri="{FF2B5EF4-FFF2-40B4-BE49-F238E27FC236}">
                  <a16:creationId xmlns:a16="http://schemas.microsoft.com/office/drawing/2014/main" id="{F8610C93-0E24-E040-95EC-CBBB4F84DBD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9" name="Line 5">
              <a:extLst>
                <a:ext uri="{FF2B5EF4-FFF2-40B4-BE49-F238E27FC236}">
                  <a16:creationId xmlns:a16="http://schemas.microsoft.com/office/drawing/2014/main" id="{0CD9A7C6-E60F-A84F-AC40-D926FDE2885A}"/>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80" name="Line 6">
              <a:extLst>
                <a:ext uri="{FF2B5EF4-FFF2-40B4-BE49-F238E27FC236}">
                  <a16:creationId xmlns:a16="http://schemas.microsoft.com/office/drawing/2014/main" id="{4FD2D54C-3BD8-064A-9E1E-2297DE76FF62}"/>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97283" name="Rectangle 7">
            <a:extLst>
              <a:ext uri="{FF2B5EF4-FFF2-40B4-BE49-F238E27FC236}">
                <a16:creationId xmlns:a16="http://schemas.microsoft.com/office/drawing/2014/main" id="{F22E02E7-FC2B-4C41-9F60-54E9CD8FA29D}"/>
              </a:ext>
            </a:extLst>
          </p:cNvPr>
          <p:cNvSpPr>
            <a:spLocks noGrp="1" noChangeArrowheads="1"/>
          </p:cNvSpPr>
          <p:nvPr>
            <p:ph type="title"/>
          </p:nvPr>
        </p:nvSpPr>
        <p:spPr>
          <a:xfrm>
            <a:off x="793750" y="0"/>
            <a:ext cx="7435850" cy="838200"/>
          </a:xfrm>
        </p:spPr>
        <p:txBody>
          <a:bodyPr/>
          <a:lstStyle/>
          <a:p>
            <a:pPr eaLnBrk="1" hangingPunct="1"/>
            <a:r>
              <a:rPr lang="en-US" altLang="nb-NO" dirty="0"/>
              <a:t>VPN Route Distribution</a:t>
            </a:r>
          </a:p>
        </p:txBody>
      </p:sp>
      <p:sp>
        <p:nvSpPr>
          <p:cNvPr id="97284" name="Rectangle 8">
            <a:extLst>
              <a:ext uri="{FF2B5EF4-FFF2-40B4-BE49-F238E27FC236}">
                <a16:creationId xmlns:a16="http://schemas.microsoft.com/office/drawing/2014/main" id="{92F812F0-47F7-EB42-B623-7E6A63C95994}"/>
              </a:ext>
            </a:extLst>
          </p:cNvPr>
          <p:cNvSpPr>
            <a:spLocks noGrp="1" noChangeArrowheads="1"/>
          </p:cNvSpPr>
          <p:nvPr>
            <p:ph type="body" idx="1"/>
          </p:nvPr>
        </p:nvSpPr>
        <p:spPr>
          <a:xfrm>
            <a:off x="655638" y="5334000"/>
            <a:ext cx="7878762" cy="1295400"/>
          </a:xfrm>
        </p:spPr>
        <p:txBody>
          <a:bodyPr/>
          <a:lstStyle/>
          <a:p>
            <a:pPr eaLnBrk="1" hangingPunct="1"/>
            <a:r>
              <a:rPr lang="en-US" altLang="nb-NO" sz="2000"/>
              <a:t>Full mesh of BGP sessions among all PE routers</a:t>
            </a:r>
          </a:p>
          <a:p>
            <a:pPr lvl="1" indent="0" eaLnBrk="1" hangingPunct="1"/>
            <a:r>
              <a:rPr lang="en-US" altLang="nb-NO" sz="1800">
                <a:ea typeface="ＭＳ Ｐゴシック" panose="020B0600070205080204" pitchFamily="34" charset="-128"/>
              </a:rPr>
              <a:t>Multi-Protocol BGP extensions (MP-iBGP)</a:t>
            </a:r>
          </a:p>
          <a:p>
            <a:pPr lvl="1" indent="0" eaLnBrk="1" hangingPunct="1"/>
            <a:r>
              <a:rPr lang="en-US" altLang="nb-NO" sz="1800">
                <a:ea typeface="ＭＳ Ｐゴシック" panose="020B0600070205080204" pitchFamily="34" charset="-128"/>
              </a:rPr>
              <a:t>Typically BGP Route Reflector (RR) used for improved scalability</a:t>
            </a:r>
          </a:p>
        </p:txBody>
      </p:sp>
      <p:sp>
        <p:nvSpPr>
          <p:cNvPr id="97285" name="Rectangle 9">
            <a:extLst>
              <a:ext uri="{FF2B5EF4-FFF2-40B4-BE49-F238E27FC236}">
                <a16:creationId xmlns:a16="http://schemas.microsoft.com/office/drawing/2014/main" id="{5E7D9842-F08C-B84A-8296-0AFBE4152296}"/>
              </a:ext>
            </a:extLst>
          </p:cNvPr>
          <p:cNvSpPr>
            <a:spLocks noChangeArrowheads="1"/>
          </p:cNvSpPr>
          <p:nvPr/>
        </p:nvSpPr>
        <p:spPr bwMode="auto">
          <a:xfrm>
            <a:off x="655638" y="50292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97286" name="Rectangle 10">
            <a:extLst>
              <a:ext uri="{FF2B5EF4-FFF2-40B4-BE49-F238E27FC236}">
                <a16:creationId xmlns:a16="http://schemas.microsoft.com/office/drawing/2014/main" id="{A28CCFE7-D78D-C74D-8609-BA0A22AFA52A}"/>
              </a:ext>
            </a:extLst>
          </p:cNvPr>
          <p:cNvSpPr>
            <a:spLocks noChangeArrowheads="1"/>
          </p:cNvSpPr>
          <p:nvPr/>
        </p:nvSpPr>
        <p:spPr bwMode="auto">
          <a:xfrm>
            <a:off x="2286000" y="1524000"/>
            <a:ext cx="4572000" cy="35814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97287" name="Picture 11">
            <a:extLst>
              <a:ext uri="{FF2B5EF4-FFF2-40B4-BE49-F238E27FC236}">
                <a16:creationId xmlns:a16="http://schemas.microsoft.com/office/drawing/2014/main" id="{37C63B16-77FA-1542-A4D6-5F1EA908A39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120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8" name="Line 12">
            <a:extLst>
              <a:ext uri="{FF2B5EF4-FFF2-40B4-BE49-F238E27FC236}">
                <a16:creationId xmlns:a16="http://schemas.microsoft.com/office/drawing/2014/main" id="{0B27DFE5-224F-9F4E-B750-004CC992BBEF}"/>
              </a:ext>
            </a:extLst>
          </p:cNvPr>
          <p:cNvSpPr>
            <a:spLocks noChangeShapeType="1"/>
          </p:cNvSpPr>
          <p:nvPr/>
        </p:nvSpPr>
        <p:spPr bwMode="auto">
          <a:xfrm>
            <a:off x="2590800" y="3111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89" name="Line 13">
            <a:extLst>
              <a:ext uri="{FF2B5EF4-FFF2-40B4-BE49-F238E27FC236}">
                <a16:creationId xmlns:a16="http://schemas.microsoft.com/office/drawing/2014/main" id="{93F532E9-48B4-A847-AC69-5DA6AA27AA32}"/>
              </a:ext>
            </a:extLst>
          </p:cNvPr>
          <p:cNvSpPr>
            <a:spLocks noChangeShapeType="1"/>
          </p:cNvSpPr>
          <p:nvPr/>
        </p:nvSpPr>
        <p:spPr bwMode="auto">
          <a:xfrm>
            <a:off x="5334000" y="3111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0" name="Line 14">
            <a:extLst>
              <a:ext uri="{FF2B5EF4-FFF2-40B4-BE49-F238E27FC236}">
                <a16:creationId xmlns:a16="http://schemas.microsoft.com/office/drawing/2014/main" id="{BA2BD72F-F032-DE42-B0A6-FFA92BF414F3}"/>
              </a:ext>
            </a:extLst>
          </p:cNvPr>
          <p:cNvSpPr>
            <a:spLocks noChangeShapeType="1"/>
          </p:cNvSpPr>
          <p:nvPr/>
        </p:nvSpPr>
        <p:spPr bwMode="auto">
          <a:xfrm>
            <a:off x="2514600" y="4102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1" name="Line 15">
            <a:extLst>
              <a:ext uri="{FF2B5EF4-FFF2-40B4-BE49-F238E27FC236}">
                <a16:creationId xmlns:a16="http://schemas.microsoft.com/office/drawing/2014/main" id="{80946717-D98D-8148-9A7D-49FD1AFC050B}"/>
              </a:ext>
            </a:extLst>
          </p:cNvPr>
          <p:cNvSpPr>
            <a:spLocks noChangeShapeType="1"/>
          </p:cNvSpPr>
          <p:nvPr/>
        </p:nvSpPr>
        <p:spPr bwMode="auto">
          <a:xfrm>
            <a:off x="5334000" y="4102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2" name="Group 16">
            <a:extLst>
              <a:ext uri="{FF2B5EF4-FFF2-40B4-BE49-F238E27FC236}">
                <a16:creationId xmlns:a16="http://schemas.microsoft.com/office/drawing/2014/main" id="{01E7D9E5-9EB5-0F49-969E-6EFF91ED2804}"/>
              </a:ext>
            </a:extLst>
          </p:cNvPr>
          <p:cNvGrpSpPr>
            <a:grpSpLocks/>
          </p:cNvGrpSpPr>
          <p:nvPr/>
        </p:nvGrpSpPr>
        <p:grpSpPr bwMode="auto">
          <a:xfrm>
            <a:off x="3886200" y="3111500"/>
            <a:ext cx="1371600" cy="990600"/>
            <a:chOff x="2496" y="1632"/>
            <a:chExt cx="864" cy="624"/>
          </a:xfrm>
        </p:grpSpPr>
        <p:sp>
          <p:nvSpPr>
            <p:cNvPr id="97374" name="Rectangle 17">
              <a:extLst>
                <a:ext uri="{FF2B5EF4-FFF2-40B4-BE49-F238E27FC236}">
                  <a16:creationId xmlns:a16="http://schemas.microsoft.com/office/drawing/2014/main" id="{721F51D0-D53E-9647-8AD7-95AC37906F1E}"/>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75" name="Line 18">
              <a:extLst>
                <a:ext uri="{FF2B5EF4-FFF2-40B4-BE49-F238E27FC236}">
                  <a16:creationId xmlns:a16="http://schemas.microsoft.com/office/drawing/2014/main" id="{CC057DF6-773B-864C-858E-4CF4D64B87F1}"/>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6" name="Line 19">
              <a:extLst>
                <a:ext uri="{FF2B5EF4-FFF2-40B4-BE49-F238E27FC236}">
                  <a16:creationId xmlns:a16="http://schemas.microsoft.com/office/drawing/2014/main" id="{7F182E2A-02CB-DE4B-B5D6-B83E8459125B}"/>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97293" name="Line 20">
            <a:extLst>
              <a:ext uri="{FF2B5EF4-FFF2-40B4-BE49-F238E27FC236}">
                <a16:creationId xmlns:a16="http://schemas.microsoft.com/office/drawing/2014/main" id="{C1071317-8AD6-9247-815C-2463482F2E73}"/>
              </a:ext>
            </a:extLst>
          </p:cNvPr>
          <p:cNvSpPr>
            <a:spLocks noChangeShapeType="1"/>
          </p:cNvSpPr>
          <p:nvPr/>
        </p:nvSpPr>
        <p:spPr bwMode="auto">
          <a:xfrm>
            <a:off x="13716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4" name="Line 21">
            <a:extLst>
              <a:ext uri="{FF2B5EF4-FFF2-40B4-BE49-F238E27FC236}">
                <a16:creationId xmlns:a16="http://schemas.microsoft.com/office/drawing/2014/main" id="{E3D60E46-6A97-4C4C-981E-BD96A7E85B7A}"/>
              </a:ext>
            </a:extLst>
          </p:cNvPr>
          <p:cNvSpPr>
            <a:spLocks noChangeShapeType="1"/>
          </p:cNvSpPr>
          <p:nvPr/>
        </p:nvSpPr>
        <p:spPr bwMode="auto">
          <a:xfrm>
            <a:off x="13716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5" name="Line 22">
            <a:extLst>
              <a:ext uri="{FF2B5EF4-FFF2-40B4-BE49-F238E27FC236}">
                <a16:creationId xmlns:a16="http://schemas.microsoft.com/office/drawing/2014/main" id="{316663F6-7351-414C-941D-92218C347BC7}"/>
              </a:ext>
            </a:extLst>
          </p:cNvPr>
          <p:cNvSpPr>
            <a:spLocks noChangeShapeType="1"/>
          </p:cNvSpPr>
          <p:nvPr/>
        </p:nvSpPr>
        <p:spPr bwMode="auto">
          <a:xfrm>
            <a:off x="68580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6" name="Line 23">
            <a:extLst>
              <a:ext uri="{FF2B5EF4-FFF2-40B4-BE49-F238E27FC236}">
                <a16:creationId xmlns:a16="http://schemas.microsoft.com/office/drawing/2014/main" id="{B8A7268A-EB5B-3D41-A2AA-6E705B7CFE80}"/>
              </a:ext>
            </a:extLst>
          </p:cNvPr>
          <p:cNvSpPr>
            <a:spLocks noChangeShapeType="1"/>
          </p:cNvSpPr>
          <p:nvPr/>
        </p:nvSpPr>
        <p:spPr bwMode="auto">
          <a:xfrm>
            <a:off x="68580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7" name="Group 24">
            <a:extLst>
              <a:ext uri="{FF2B5EF4-FFF2-40B4-BE49-F238E27FC236}">
                <a16:creationId xmlns:a16="http://schemas.microsoft.com/office/drawing/2014/main" id="{B846E602-DF81-1B4D-B69A-92E9C3711E07}"/>
              </a:ext>
            </a:extLst>
          </p:cNvPr>
          <p:cNvGrpSpPr>
            <a:grpSpLocks/>
          </p:cNvGrpSpPr>
          <p:nvPr/>
        </p:nvGrpSpPr>
        <p:grpSpPr bwMode="auto">
          <a:xfrm>
            <a:off x="2438400" y="3048000"/>
            <a:ext cx="3962400" cy="1981200"/>
            <a:chOff x="1536" y="1680"/>
            <a:chExt cx="2496" cy="1248"/>
          </a:xfrm>
        </p:grpSpPr>
        <p:grpSp>
          <p:nvGrpSpPr>
            <p:cNvPr id="97360" name="Group 25">
              <a:extLst>
                <a:ext uri="{FF2B5EF4-FFF2-40B4-BE49-F238E27FC236}">
                  <a16:creationId xmlns:a16="http://schemas.microsoft.com/office/drawing/2014/main" id="{FF7397F8-BFC3-554C-AE98-6C84E71DA87E}"/>
                </a:ext>
              </a:extLst>
            </p:cNvPr>
            <p:cNvGrpSpPr>
              <a:grpSpLocks/>
            </p:cNvGrpSpPr>
            <p:nvPr/>
          </p:nvGrpSpPr>
          <p:grpSpPr bwMode="auto">
            <a:xfrm>
              <a:off x="1728" y="1680"/>
              <a:ext cx="2304" cy="624"/>
              <a:chOff x="1728" y="1680"/>
              <a:chExt cx="2304" cy="624"/>
            </a:xfrm>
          </p:grpSpPr>
          <p:sp>
            <p:nvSpPr>
              <p:cNvPr id="97364" name="Line 26">
                <a:extLst>
                  <a:ext uri="{FF2B5EF4-FFF2-40B4-BE49-F238E27FC236}">
                    <a16:creationId xmlns:a16="http://schemas.microsoft.com/office/drawing/2014/main" id="{2D3324DC-FC5D-9847-BE9E-F405CA8BBA65}"/>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5" name="Line 27">
                <a:extLst>
                  <a:ext uri="{FF2B5EF4-FFF2-40B4-BE49-F238E27FC236}">
                    <a16:creationId xmlns:a16="http://schemas.microsoft.com/office/drawing/2014/main" id="{B5C5EA20-EDCE-1240-B6BE-B67EBCA6B03B}"/>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6" name="Line 28">
                <a:extLst>
                  <a:ext uri="{FF2B5EF4-FFF2-40B4-BE49-F238E27FC236}">
                    <a16:creationId xmlns:a16="http://schemas.microsoft.com/office/drawing/2014/main" id="{122888CA-4E02-3840-950D-15EE0D5B9B01}"/>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7" name="Line 29">
                <a:extLst>
                  <a:ext uri="{FF2B5EF4-FFF2-40B4-BE49-F238E27FC236}">
                    <a16:creationId xmlns:a16="http://schemas.microsoft.com/office/drawing/2014/main" id="{3CAA159F-1A9B-004C-AAFA-9392C0B552B8}"/>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8" name="Line 30">
                <a:extLst>
                  <a:ext uri="{FF2B5EF4-FFF2-40B4-BE49-F238E27FC236}">
                    <a16:creationId xmlns:a16="http://schemas.microsoft.com/office/drawing/2014/main" id="{872C7A83-BE39-2346-80E9-641D81BD7757}"/>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9" name="Line 31">
                <a:extLst>
                  <a:ext uri="{FF2B5EF4-FFF2-40B4-BE49-F238E27FC236}">
                    <a16:creationId xmlns:a16="http://schemas.microsoft.com/office/drawing/2014/main" id="{9705933A-3C8D-4B43-AFBF-8AD6C938252C}"/>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0" name="Line 32">
                <a:extLst>
                  <a:ext uri="{FF2B5EF4-FFF2-40B4-BE49-F238E27FC236}">
                    <a16:creationId xmlns:a16="http://schemas.microsoft.com/office/drawing/2014/main" id="{66B775AF-2AF1-E148-AA7B-7DE9687E8DE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1" name="Line 33">
                <a:extLst>
                  <a:ext uri="{FF2B5EF4-FFF2-40B4-BE49-F238E27FC236}">
                    <a16:creationId xmlns:a16="http://schemas.microsoft.com/office/drawing/2014/main" id="{1CBB4A4E-6A53-9541-BFCB-636CD8EA378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2" name="Line 34">
                <a:extLst>
                  <a:ext uri="{FF2B5EF4-FFF2-40B4-BE49-F238E27FC236}">
                    <a16:creationId xmlns:a16="http://schemas.microsoft.com/office/drawing/2014/main" id="{B568C72B-B1E3-4441-A076-65586234043E}"/>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3" name="Line 35">
                <a:extLst>
                  <a:ext uri="{FF2B5EF4-FFF2-40B4-BE49-F238E27FC236}">
                    <a16:creationId xmlns:a16="http://schemas.microsoft.com/office/drawing/2014/main" id="{498F4F42-7C64-874F-B85A-60B63680552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7361" name="Group 36">
              <a:extLst>
                <a:ext uri="{FF2B5EF4-FFF2-40B4-BE49-F238E27FC236}">
                  <a16:creationId xmlns:a16="http://schemas.microsoft.com/office/drawing/2014/main" id="{8FF805EA-1C78-6649-BCA4-15888406F0A2}"/>
                </a:ext>
              </a:extLst>
            </p:cNvPr>
            <p:cNvGrpSpPr>
              <a:grpSpLocks/>
            </p:cNvGrpSpPr>
            <p:nvPr/>
          </p:nvGrpSpPr>
          <p:grpSpPr bwMode="auto">
            <a:xfrm>
              <a:off x="1536" y="2761"/>
              <a:ext cx="1326" cy="167"/>
              <a:chOff x="1536" y="2761"/>
              <a:chExt cx="1326" cy="167"/>
            </a:xfrm>
          </p:grpSpPr>
          <p:sp>
            <p:nvSpPr>
              <p:cNvPr id="97362" name="Text Box 37">
                <a:extLst>
                  <a:ext uri="{FF2B5EF4-FFF2-40B4-BE49-F238E27FC236}">
                    <a16:creationId xmlns:a16="http://schemas.microsoft.com/office/drawing/2014/main" id="{2A99017F-B7DF-664D-BE2D-0F2787519A2E}"/>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97363" name="Line 38">
                <a:extLst>
                  <a:ext uri="{FF2B5EF4-FFF2-40B4-BE49-F238E27FC236}">
                    <a16:creationId xmlns:a16="http://schemas.microsoft.com/office/drawing/2014/main" id="{9F9DD802-3F31-9440-A896-95CD4D16BE70}"/>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97298" name="Group 39">
            <a:extLst>
              <a:ext uri="{FF2B5EF4-FFF2-40B4-BE49-F238E27FC236}">
                <a16:creationId xmlns:a16="http://schemas.microsoft.com/office/drawing/2014/main" id="{87402C7B-7058-C645-9E91-9F81D62B826C}"/>
              </a:ext>
            </a:extLst>
          </p:cNvPr>
          <p:cNvGrpSpPr>
            <a:grpSpLocks/>
          </p:cNvGrpSpPr>
          <p:nvPr/>
        </p:nvGrpSpPr>
        <p:grpSpPr bwMode="auto">
          <a:xfrm>
            <a:off x="5029200" y="2501900"/>
            <a:ext cx="484188" cy="825500"/>
            <a:chOff x="3216" y="1248"/>
            <a:chExt cx="305" cy="520"/>
          </a:xfrm>
        </p:grpSpPr>
        <p:pic>
          <p:nvPicPr>
            <p:cNvPr id="97358" name="Picture 40">
              <a:extLst>
                <a:ext uri="{FF2B5EF4-FFF2-40B4-BE49-F238E27FC236}">
                  <a16:creationId xmlns:a16="http://schemas.microsoft.com/office/drawing/2014/main" id="{5E643E8B-D8AA-D94D-9D77-2DBB8B9821D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9" name="Rectangle 41">
              <a:extLst>
                <a:ext uri="{FF2B5EF4-FFF2-40B4-BE49-F238E27FC236}">
                  <a16:creationId xmlns:a16="http://schemas.microsoft.com/office/drawing/2014/main" id="{557F4B27-B083-7A4A-837B-EE473BF76E74}"/>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299" name="Group 42">
            <a:extLst>
              <a:ext uri="{FF2B5EF4-FFF2-40B4-BE49-F238E27FC236}">
                <a16:creationId xmlns:a16="http://schemas.microsoft.com/office/drawing/2014/main" id="{FA645150-20C3-9841-A7E0-C2BDC393E177}"/>
              </a:ext>
            </a:extLst>
          </p:cNvPr>
          <p:cNvGrpSpPr>
            <a:grpSpLocks/>
          </p:cNvGrpSpPr>
          <p:nvPr/>
        </p:nvGrpSpPr>
        <p:grpSpPr bwMode="auto">
          <a:xfrm>
            <a:off x="5029200" y="3733800"/>
            <a:ext cx="484188" cy="825500"/>
            <a:chOff x="3216" y="2024"/>
            <a:chExt cx="305" cy="520"/>
          </a:xfrm>
        </p:grpSpPr>
        <p:pic>
          <p:nvPicPr>
            <p:cNvPr id="97356" name="Picture 43">
              <a:extLst>
                <a:ext uri="{FF2B5EF4-FFF2-40B4-BE49-F238E27FC236}">
                  <a16:creationId xmlns:a16="http://schemas.microsoft.com/office/drawing/2014/main" id="{D802A8E6-00FE-9F4E-867A-1F7BA6C835D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7" name="Rectangle 44">
              <a:extLst>
                <a:ext uri="{FF2B5EF4-FFF2-40B4-BE49-F238E27FC236}">
                  <a16:creationId xmlns:a16="http://schemas.microsoft.com/office/drawing/2014/main" id="{10306E3E-4325-B74A-8962-8B120CDFA9B8}"/>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0" name="Group 45">
            <a:extLst>
              <a:ext uri="{FF2B5EF4-FFF2-40B4-BE49-F238E27FC236}">
                <a16:creationId xmlns:a16="http://schemas.microsoft.com/office/drawing/2014/main" id="{551AE3D4-9B2D-A740-A6C1-205FE88F8DFF}"/>
              </a:ext>
            </a:extLst>
          </p:cNvPr>
          <p:cNvGrpSpPr>
            <a:grpSpLocks/>
          </p:cNvGrpSpPr>
          <p:nvPr/>
        </p:nvGrpSpPr>
        <p:grpSpPr bwMode="auto">
          <a:xfrm>
            <a:off x="3630613" y="2501900"/>
            <a:ext cx="484187" cy="825500"/>
            <a:chOff x="2335" y="1248"/>
            <a:chExt cx="305" cy="520"/>
          </a:xfrm>
        </p:grpSpPr>
        <p:pic>
          <p:nvPicPr>
            <p:cNvPr id="97354" name="Picture 46">
              <a:extLst>
                <a:ext uri="{FF2B5EF4-FFF2-40B4-BE49-F238E27FC236}">
                  <a16:creationId xmlns:a16="http://schemas.microsoft.com/office/drawing/2014/main" id="{FA23A17F-2D32-6F4A-8224-7C2A8328A1F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5" name="Rectangle 47">
              <a:extLst>
                <a:ext uri="{FF2B5EF4-FFF2-40B4-BE49-F238E27FC236}">
                  <a16:creationId xmlns:a16="http://schemas.microsoft.com/office/drawing/2014/main" id="{00746D9E-3AE2-9744-9D88-219450E429B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301" name="Group 48">
            <a:extLst>
              <a:ext uri="{FF2B5EF4-FFF2-40B4-BE49-F238E27FC236}">
                <a16:creationId xmlns:a16="http://schemas.microsoft.com/office/drawing/2014/main" id="{C6F97973-F882-1745-ACA5-AA259081B91F}"/>
              </a:ext>
            </a:extLst>
          </p:cNvPr>
          <p:cNvGrpSpPr>
            <a:grpSpLocks/>
          </p:cNvGrpSpPr>
          <p:nvPr/>
        </p:nvGrpSpPr>
        <p:grpSpPr bwMode="auto">
          <a:xfrm>
            <a:off x="3630613" y="3733800"/>
            <a:ext cx="484187" cy="825500"/>
            <a:chOff x="2335" y="2024"/>
            <a:chExt cx="305" cy="520"/>
          </a:xfrm>
        </p:grpSpPr>
        <p:pic>
          <p:nvPicPr>
            <p:cNvPr id="97352" name="Picture 49">
              <a:extLst>
                <a:ext uri="{FF2B5EF4-FFF2-40B4-BE49-F238E27FC236}">
                  <a16:creationId xmlns:a16="http://schemas.microsoft.com/office/drawing/2014/main" id="{FEDD44DE-2C01-104B-8092-860F134B097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3" name="Rectangle 50">
              <a:extLst>
                <a:ext uri="{FF2B5EF4-FFF2-40B4-BE49-F238E27FC236}">
                  <a16:creationId xmlns:a16="http://schemas.microsoft.com/office/drawing/2014/main" id="{EEAEA125-CE43-EA49-BFD9-8EE03B45D6A4}"/>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2" name="Group 51">
            <a:extLst>
              <a:ext uri="{FF2B5EF4-FFF2-40B4-BE49-F238E27FC236}">
                <a16:creationId xmlns:a16="http://schemas.microsoft.com/office/drawing/2014/main" id="{FD642E54-433E-9549-AC52-C0FD77319862}"/>
              </a:ext>
            </a:extLst>
          </p:cNvPr>
          <p:cNvGrpSpPr>
            <a:grpSpLocks/>
          </p:cNvGrpSpPr>
          <p:nvPr/>
        </p:nvGrpSpPr>
        <p:grpSpPr bwMode="auto">
          <a:xfrm>
            <a:off x="2203450" y="2633663"/>
            <a:ext cx="585788" cy="630237"/>
            <a:chOff x="1436" y="1331"/>
            <a:chExt cx="369" cy="397"/>
          </a:xfrm>
        </p:grpSpPr>
        <p:pic>
          <p:nvPicPr>
            <p:cNvPr id="97350" name="Picture 52">
              <a:extLst>
                <a:ext uri="{FF2B5EF4-FFF2-40B4-BE49-F238E27FC236}">
                  <a16:creationId xmlns:a16="http://schemas.microsoft.com/office/drawing/2014/main" id="{E131EF33-CB1D-2D40-9CE0-30169CD630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1" name="Rectangle 53">
              <a:extLst>
                <a:ext uri="{FF2B5EF4-FFF2-40B4-BE49-F238E27FC236}">
                  <a16:creationId xmlns:a16="http://schemas.microsoft.com/office/drawing/2014/main" id="{38BD106E-5AEA-3E43-AC7B-DE56D2001F0F}"/>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3" name="Group 54">
            <a:extLst>
              <a:ext uri="{FF2B5EF4-FFF2-40B4-BE49-F238E27FC236}">
                <a16:creationId xmlns:a16="http://schemas.microsoft.com/office/drawing/2014/main" id="{CDCD4078-8BD0-1D43-B102-5F9BE2145D39}"/>
              </a:ext>
            </a:extLst>
          </p:cNvPr>
          <p:cNvGrpSpPr>
            <a:grpSpLocks/>
          </p:cNvGrpSpPr>
          <p:nvPr/>
        </p:nvGrpSpPr>
        <p:grpSpPr bwMode="auto">
          <a:xfrm>
            <a:off x="2209800" y="3908425"/>
            <a:ext cx="585788" cy="650875"/>
            <a:chOff x="1440" y="2134"/>
            <a:chExt cx="369" cy="410"/>
          </a:xfrm>
        </p:grpSpPr>
        <p:pic>
          <p:nvPicPr>
            <p:cNvPr id="97348" name="Picture 55">
              <a:extLst>
                <a:ext uri="{FF2B5EF4-FFF2-40B4-BE49-F238E27FC236}">
                  <a16:creationId xmlns:a16="http://schemas.microsoft.com/office/drawing/2014/main" id="{2520D920-DC4A-4D49-8B29-A27BEE5D3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9" name="Rectangle 56">
              <a:extLst>
                <a:ext uri="{FF2B5EF4-FFF2-40B4-BE49-F238E27FC236}">
                  <a16:creationId xmlns:a16="http://schemas.microsoft.com/office/drawing/2014/main" id="{5AE837DF-E1A5-7647-8E24-D4CC04819A33}"/>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4" name="Group 57">
            <a:extLst>
              <a:ext uri="{FF2B5EF4-FFF2-40B4-BE49-F238E27FC236}">
                <a16:creationId xmlns:a16="http://schemas.microsoft.com/office/drawing/2014/main" id="{99F93D1A-8D1A-D643-9613-FEF378F01ABC}"/>
              </a:ext>
            </a:extLst>
          </p:cNvPr>
          <p:cNvGrpSpPr>
            <a:grpSpLocks/>
          </p:cNvGrpSpPr>
          <p:nvPr/>
        </p:nvGrpSpPr>
        <p:grpSpPr bwMode="auto">
          <a:xfrm>
            <a:off x="6324600" y="3908425"/>
            <a:ext cx="585788" cy="671513"/>
            <a:chOff x="4032" y="2134"/>
            <a:chExt cx="369" cy="423"/>
          </a:xfrm>
        </p:grpSpPr>
        <p:pic>
          <p:nvPicPr>
            <p:cNvPr id="97346" name="Picture 58">
              <a:extLst>
                <a:ext uri="{FF2B5EF4-FFF2-40B4-BE49-F238E27FC236}">
                  <a16:creationId xmlns:a16="http://schemas.microsoft.com/office/drawing/2014/main" id="{B8960760-72CD-5D41-939D-EC72BC99A9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7" name="Rectangle 59">
              <a:extLst>
                <a:ext uri="{FF2B5EF4-FFF2-40B4-BE49-F238E27FC236}">
                  <a16:creationId xmlns:a16="http://schemas.microsoft.com/office/drawing/2014/main" id="{56C115C0-5EAF-F247-A224-59BDB5A8505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5" name="Group 60">
            <a:extLst>
              <a:ext uri="{FF2B5EF4-FFF2-40B4-BE49-F238E27FC236}">
                <a16:creationId xmlns:a16="http://schemas.microsoft.com/office/drawing/2014/main" id="{250281A0-1F67-6B4B-B198-92240DE1FEF7}"/>
              </a:ext>
            </a:extLst>
          </p:cNvPr>
          <p:cNvGrpSpPr>
            <a:grpSpLocks/>
          </p:cNvGrpSpPr>
          <p:nvPr/>
        </p:nvGrpSpPr>
        <p:grpSpPr bwMode="auto">
          <a:xfrm>
            <a:off x="6324600" y="2633663"/>
            <a:ext cx="585788" cy="630237"/>
            <a:chOff x="4032" y="1331"/>
            <a:chExt cx="369" cy="397"/>
          </a:xfrm>
        </p:grpSpPr>
        <p:pic>
          <p:nvPicPr>
            <p:cNvPr id="97344" name="Picture 61">
              <a:extLst>
                <a:ext uri="{FF2B5EF4-FFF2-40B4-BE49-F238E27FC236}">
                  <a16:creationId xmlns:a16="http://schemas.microsoft.com/office/drawing/2014/main" id="{B55494F3-75E6-8543-A39E-054CECC7F2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5" name="Rectangle 62">
              <a:extLst>
                <a:ext uri="{FF2B5EF4-FFF2-40B4-BE49-F238E27FC236}">
                  <a16:creationId xmlns:a16="http://schemas.microsoft.com/office/drawing/2014/main" id="{83FFEF74-FBCD-8444-BBD6-E4D1BC748446}"/>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6" name="Group 63">
            <a:extLst>
              <a:ext uri="{FF2B5EF4-FFF2-40B4-BE49-F238E27FC236}">
                <a16:creationId xmlns:a16="http://schemas.microsoft.com/office/drawing/2014/main" id="{89AD7AF5-AA00-3448-B202-EDA854EFFCE8}"/>
              </a:ext>
            </a:extLst>
          </p:cNvPr>
          <p:cNvGrpSpPr>
            <a:grpSpLocks/>
          </p:cNvGrpSpPr>
          <p:nvPr/>
        </p:nvGrpSpPr>
        <p:grpSpPr bwMode="auto">
          <a:xfrm>
            <a:off x="990600" y="2654300"/>
            <a:ext cx="487363" cy="533400"/>
            <a:chOff x="624" y="1432"/>
            <a:chExt cx="307" cy="336"/>
          </a:xfrm>
        </p:grpSpPr>
        <p:sp>
          <p:nvSpPr>
            <p:cNvPr id="97342" name="Rectangle 64">
              <a:extLst>
                <a:ext uri="{FF2B5EF4-FFF2-40B4-BE49-F238E27FC236}">
                  <a16:creationId xmlns:a16="http://schemas.microsoft.com/office/drawing/2014/main" id="{A05177D6-A7FE-FA4A-9EDB-69DA4AA8D67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3" name="Picture 65">
              <a:extLst>
                <a:ext uri="{FF2B5EF4-FFF2-40B4-BE49-F238E27FC236}">
                  <a16:creationId xmlns:a16="http://schemas.microsoft.com/office/drawing/2014/main" id="{E826722F-B0E5-D543-983F-167801CD26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7" name="Group 66">
            <a:extLst>
              <a:ext uri="{FF2B5EF4-FFF2-40B4-BE49-F238E27FC236}">
                <a16:creationId xmlns:a16="http://schemas.microsoft.com/office/drawing/2014/main" id="{CB3E9E4E-5C11-DA44-840D-E03F46BC245B}"/>
              </a:ext>
            </a:extLst>
          </p:cNvPr>
          <p:cNvGrpSpPr>
            <a:grpSpLocks/>
          </p:cNvGrpSpPr>
          <p:nvPr/>
        </p:nvGrpSpPr>
        <p:grpSpPr bwMode="auto">
          <a:xfrm>
            <a:off x="990600" y="3644900"/>
            <a:ext cx="487363" cy="533400"/>
            <a:chOff x="624" y="2056"/>
            <a:chExt cx="307" cy="336"/>
          </a:xfrm>
        </p:grpSpPr>
        <p:sp>
          <p:nvSpPr>
            <p:cNvPr id="97340" name="Rectangle 67">
              <a:extLst>
                <a:ext uri="{FF2B5EF4-FFF2-40B4-BE49-F238E27FC236}">
                  <a16:creationId xmlns:a16="http://schemas.microsoft.com/office/drawing/2014/main" id="{B41523CC-76A8-A046-9271-CD2D5B2CF846}"/>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1" name="Picture 68">
              <a:extLst>
                <a:ext uri="{FF2B5EF4-FFF2-40B4-BE49-F238E27FC236}">
                  <a16:creationId xmlns:a16="http://schemas.microsoft.com/office/drawing/2014/main" id="{4216847F-24A4-A64E-8E64-C682742724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8" name="Group 69">
            <a:extLst>
              <a:ext uri="{FF2B5EF4-FFF2-40B4-BE49-F238E27FC236}">
                <a16:creationId xmlns:a16="http://schemas.microsoft.com/office/drawing/2014/main" id="{62F2359E-CA65-F843-8ACE-699A53BEC0BB}"/>
              </a:ext>
            </a:extLst>
          </p:cNvPr>
          <p:cNvGrpSpPr>
            <a:grpSpLocks/>
          </p:cNvGrpSpPr>
          <p:nvPr/>
        </p:nvGrpSpPr>
        <p:grpSpPr bwMode="auto">
          <a:xfrm>
            <a:off x="7620000" y="2654300"/>
            <a:ext cx="487363" cy="533400"/>
            <a:chOff x="4800" y="1432"/>
            <a:chExt cx="307" cy="336"/>
          </a:xfrm>
        </p:grpSpPr>
        <p:sp>
          <p:nvSpPr>
            <p:cNvPr id="97338" name="Rectangle 70">
              <a:extLst>
                <a:ext uri="{FF2B5EF4-FFF2-40B4-BE49-F238E27FC236}">
                  <a16:creationId xmlns:a16="http://schemas.microsoft.com/office/drawing/2014/main" id="{7C176AE7-C574-AA43-841E-4008D718925E}"/>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9" name="Picture 71">
              <a:extLst>
                <a:ext uri="{FF2B5EF4-FFF2-40B4-BE49-F238E27FC236}">
                  <a16:creationId xmlns:a16="http://schemas.microsoft.com/office/drawing/2014/main" id="{CB427016-95D9-1B45-9B6A-F00DA3F787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9" name="Group 72">
            <a:extLst>
              <a:ext uri="{FF2B5EF4-FFF2-40B4-BE49-F238E27FC236}">
                <a16:creationId xmlns:a16="http://schemas.microsoft.com/office/drawing/2014/main" id="{39C28ECE-A103-6747-8E14-E582EFC021B3}"/>
              </a:ext>
            </a:extLst>
          </p:cNvPr>
          <p:cNvGrpSpPr>
            <a:grpSpLocks/>
          </p:cNvGrpSpPr>
          <p:nvPr/>
        </p:nvGrpSpPr>
        <p:grpSpPr bwMode="auto">
          <a:xfrm>
            <a:off x="7620000" y="3644900"/>
            <a:ext cx="487363" cy="533400"/>
            <a:chOff x="4800" y="2056"/>
            <a:chExt cx="307" cy="336"/>
          </a:xfrm>
        </p:grpSpPr>
        <p:sp>
          <p:nvSpPr>
            <p:cNvPr id="97336" name="Rectangle 73">
              <a:extLst>
                <a:ext uri="{FF2B5EF4-FFF2-40B4-BE49-F238E27FC236}">
                  <a16:creationId xmlns:a16="http://schemas.microsoft.com/office/drawing/2014/main" id="{82927B86-F515-2641-A580-0C65EA57E911}"/>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7" name="Picture 74">
              <a:extLst>
                <a:ext uri="{FF2B5EF4-FFF2-40B4-BE49-F238E27FC236}">
                  <a16:creationId xmlns:a16="http://schemas.microsoft.com/office/drawing/2014/main" id="{C4DFC10A-C2D5-3A4D-AAB9-DC84C8A6EA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01">
            <a:extLst>
              <a:ext uri="{FF2B5EF4-FFF2-40B4-BE49-F238E27FC236}">
                <a16:creationId xmlns:a16="http://schemas.microsoft.com/office/drawing/2014/main" id="{6D40FD26-6FCE-614D-9EA4-1F1D2535ADA2}"/>
              </a:ext>
            </a:extLst>
          </p:cNvPr>
          <p:cNvGrpSpPr>
            <a:grpSpLocks/>
          </p:cNvGrpSpPr>
          <p:nvPr/>
        </p:nvGrpSpPr>
        <p:grpSpPr bwMode="auto">
          <a:xfrm>
            <a:off x="1219200" y="1717675"/>
            <a:ext cx="1066800" cy="796925"/>
            <a:chOff x="768" y="842"/>
            <a:chExt cx="672" cy="502"/>
          </a:xfrm>
        </p:grpSpPr>
        <p:sp>
          <p:nvSpPr>
            <p:cNvPr id="97334" name="Line 76">
              <a:extLst>
                <a:ext uri="{FF2B5EF4-FFF2-40B4-BE49-F238E27FC236}">
                  <a16:creationId xmlns:a16="http://schemas.microsoft.com/office/drawing/2014/main" id="{0739467B-2F73-3A48-85F9-30288CA596EA}"/>
                </a:ext>
              </a:extLst>
            </p:cNvPr>
            <p:cNvSpPr>
              <a:spLocks noChangeShapeType="1"/>
            </p:cNvSpPr>
            <p:nvPr/>
          </p:nvSpPr>
          <p:spPr bwMode="auto">
            <a:xfrm>
              <a:off x="768"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5" name="Text Box 77">
              <a:extLst>
                <a:ext uri="{FF2B5EF4-FFF2-40B4-BE49-F238E27FC236}">
                  <a16:creationId xmlns:a16="http://schemas.microsoft.com/office/drawing/2014/main" id="{F5ECDEA8-A308-2F4E-842B-37928B2D75B3}"/>
                </a:ext>
              </a:extLst>
            </p:cNvPr>
            <p:cNvSpPr txBox="1">
              <a:spLocks noChangeArrowheads="1"/>
            </p:cNvSpPr>
            <p:nvPr/>
          </p:nvSpPr>
          <p:spPr bwMode="auto">
            <a:xfrm>
              <a:off x="768"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0" name="Group 102">
            <a:extLst>
              <a:ext uri="{FF2B5EF4-FFF2-40B4-BE49-F238E27FC236}">
                <a16:creationId xmlns:a16="http://schemas.microsoft.com/office/drawing/2014/main" id="{CFE606D4-3904-1E47-A016-54DA9CCBCC8E}"/>
              </a:ext>
            </a:extLst>
          </p:cNvPr>
          <p:cNvGrpSpPr>
            <a:grpSpLocks/>
          </p:cNvGrpSpPr>
          <p:nvPr/>
        </p:nvGrpSpPr>
        <p:grpSpPr bwMode="auto">
          <a:xfrm>
            <a:off x="6858000" y="1717675"/>
            <a:ext cx="1066800" cy="796925"/>
            <a:chOff x="4320" y="842"/>
            <a:chExt cx="672" cy="502"/>
          </a:xfrm>
        </p:grpSpPr>
        <p:sp>
          <p:nvSpPr>
            <p:cNvPr id="97332" name="Line 81">
              <a:extLst>
                <a:ext uri="{FF2B5EF4-FFF2-40B4-BE49-F238E27FC236}">
                  <a16:creationId xmlns:a16="http://schemas.microsoft.com/office/drawing/2014/main" id="{A8117BC1-F014-2D47-9901-F0A7AEBF7CFF}"/>
                </a:ext>
              </a:extLst>
            </p:cNvPr>
            <p:cNvSpPr>
              <a:spLocks noChangeShapeType="1"/>
            </p:cNvSpPr>
            <p:nvPr/>
          </p:nvSpPr>
          <p:spPr bwMode="auto">
            <a:xfrm>
              <a:off x="4320"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3" name="Text Box 82">
              <a:extLst>
                <a:ext uri="{FF2B5EF4-FFF2-40B4-BE49-F238E27FC236}">
                  <a16:creationId xmlns:a16="http://schemas.microsoft.com/office/drawing/2014/main" id="{98367D22-25BE-D840-9A7D-3F617793DCAA}"/>
                </a:ext>
              </a:extLst>
            </p:cNvPr>
            <p:cNvSpPr txBox="1">
              <a:spLocks noChangeArrowheads="1"/>
            </p:cNvSpPr>
            <p:nvPr/>
          </p:nvSpPr>
          <p:spPr bwMode="auto">
            <a:xfrm>
              <a:off x="4320"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1" name="Group 103">
            <a:extLst>
              <a:ext uri="{FF2B5EF4-FFF2-40B4-BE49-F238E27FC236}">
                <a16:creationId xmlns:a16="http://schemas.microsoft.com/office/drawing/2014/main" id="{683F7131-520B-0440-A7E3-C50F50E528AC}"/>
              </a:ext>
            </a:extLst>
          </p:cNvPr>
          <p:cNvGrpSpPr>
            <a:grpSpLocks/>
          </p:cNvGrpSpPr>
          <p:nvPr/>
        </p:nvGrpSpPr>
        <p:grpSpPr bwMode="auto">
          <a:xfrm>
            <a:off x="2286000" y="1524000"/>
            <a:ext cx="4572000" cy="304800"/>
            <a:chOff x="1440" y="720"/>
            <a:chExt cx="2880" cy="192"/>
          </a:xfrm>
        </p:grpSpPr>
        <p:sp>
          <p:nvSpPr>
            <p:cNvPr id="97330" name="Line 83">
              <a:extLst>
                <a:ext uri="{FF2B5EF4-FFF2-40B4-BE49-F238E27FC236}">
                  <a16:creationId xmlns:a16="http://schemas.microsoft.com/office/drawing/2014/main" id="{5BA2F4B9-5C37-0F43-BAE5-2ACA9248EB6C}"/>
                </a:ext>
              </a:extLst>
            </p:cNvPr>
            <p:cNvSpPr>
              <a:spLocks noChangeShapeType="1"/>
            </p:cNvSpPr>
            <p:nvPr/>
          </p:nvSpPr>
          <p:spPr bwMode="auto">
            <a:xfrm>
              <a:off x="1440" y="912"/>
              <a:ext cx="288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1" name="Text Box 89">
              <a:extLst>
                <a:ext uri="{FF2B5EF4-FFF2-40B4-BE49-F238E27FC236}">
                  <a16:creationId xmlns:a16="http://schemas.microsoft.com/office/drawing/2014/main" id="{E62F3457-3940-7A49-8012-6D06EAC6E89E}"/>
                </a:ext>
              </a:extLst>
            </p:cNvPr>
            <p:cNvSpPr txBox="1">
              <a:spLocks noChangeArrowheads="1"/>
            </p:cNvSpPr>
            <p:nvPr/>
          </p:nvSpPr>
          <p:spPr bwMode="auto">
            <a:xfrm>
              <a:off x="1440" y="720"/>
              <a:ext cx="288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VPN Route Exchange</a:t>
              </a:r>
            </a:p>
          </p:txBody>
        </p:sp>
      </p:grpSp>
      <p:sp>
        <p:nvSpPr>
          <p:cNvPr id="97313" name="Rectangle 92">
            <a:extLst>
              <a:ext uri="{FF2B5EF4-FFF2-40B4-BE49-F238E27FC236}">
                <a16:creationId xmlns:a16="http://schemas.microsoft.com/office/drawing/2014/main" id="{E41C1C2F-C84B-2A42-922F-3208F28AA394}"/>
              </a:ext>
            </a:extLst>
          </p:cNvPr>
          <p:cNvSpPr>
            <a:spLocks noChangeArrowheads="1"/>
          </p:cNvSpPr>
          <p:nvPr/>
        </p:nvSpPr>
        <p:spPr bwMode="auto">
          <a:xfrm>
            <a:off x="4038600" y="1981200"/>
            <a:ext cx="995363"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BGP RR</a:t>
            </a:r>
          </a:p>
        </p:txBody>
      </p:sp>
      <p:sp>
        <p:nvSpPr>
          <p:cNvPr id="97314" name="Freeform 95">
            <a:extLst>
              <a:ext uri="{FF2B5EF4-FFF2-40B4-BE49-F238E27FC236}">
                <a16:creationId xmlns:a16="http://schemas.microsoft.com/office/drawing/2014/main" id="{D0A33DF4-0191-4B41-8B24-FF8355B5275F}"/>
              </a:ext>
            </a:extLst>
          </p:cNvPr>
          <p:cNvSpPr>
            <a:spLocks/>
          </p:cNvSpPr>
          <p:nvPr/>
        </p:nvSpPr>
        <p:spPr bwMode="auto">
          <a:xfrm>
            <a:off x="26670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5" name="Freeform 96">
            <a:extLst>
              <a:ext uri="{FF2B5EF4-FFF2-40B4-BE49-F238E27FC236}">
                <a16:creationId xmlns:a16="http://schemas.microsoft.com/office/drawing/2014/main" id="{711B554A-8502-A640-B9C4-B6E4699A6FB9}"/>
              </a:ext>
            </a:extLst>
          </p:cNvPr>
          <p:cNvSpPr>
            <a:spLocks/>
          </p:cNvSpPr>
          <p:nvPr/>
        </p:nvSpPr>
        <p:spPr bwMode="auto">
          <a:xfrm flipH="1">
            <a:off x="47244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6" name="Freeform 97">
            <a:extLst>
              <a:ext uri="{FF2B5EF4-FFF2-40B4-BE49-F238E27FC236}">
                <a16:creationId xmlns:a16="http://schemas.microsoft.com/office/drawing/2014/main" id="{64D54215-0BFE-1644-BBFA-F2C4F4ADC14E}"/>
              </a:ext>
            </a:extLst>
          </p:cNvPr>
          <p:cNvSpPr>
            <a:spLocks/>
          </p:cNvSpPr>
          <p:nvPr/>
        </p:nvSpPr>
        <p:spPr bwMode="auto">
          <a:xfrm>
            <a:off x="27432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7" name="Freeform 98">
            <a:extLst>
              <a:ext uri="{FF2B5EF4-FFF2-40B4-BE49-F238E27FC236}">
                <a16:creationId xmlns:a16="http://schemas.microsoft.com/office/drawing/2014/main" id="{088B5ABC-89A3-8F49-AD5F-F65EDEC33C94}"/>
              </a:ext>
            </a:extLst>
          </p:cNvPr>
          <p:cNvSpPr>
            <a:spLocks/>
          </p:cNvSpPr>
          <p:nvPr/>
        </p:nvSpPr>
        <p:spPr bwMode="auto">
          <a:xfrm flipH="1">
            <a:off x="47244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97318" name="Picture 91">
            <a:extLst>
              <a:ext uri="{FF2B5EF4-FFF2-40B4-BE49-F238E27FC236}">
                <a16:creationId xmlns:a16="http://schemas.microsoft.com/office/drawing/2014/main" id="{E29EE27E-CD92-B949-86F6-DA15C90B35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1800" y="2265363"/>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100">
            <a:extLst>
              <a:ext uri="{FF2B5EF4-FFF2-40B4-BE49-F238E27FC236}">
                <a16:creationId xmlns:a16="http://schemas.microsoft.com/office/drawing/2014/main" id="{BF758AC7-A145-D44B-93D3-D62866EB8370}"/>
              </a:ext>
            </a:extLst>
          </p:cNvPr>
          <p:cNvGrpSpPr>
            <a:grpSpLocks/>
          </p:cNvGrpSpPr>
          <p:nvPr/>
        </p:nvGrpSpPr>
        <p:grpSpPr bwMode="auto">
          <a:xfrm>
            <a:off x="1981200" y="3733800"/>
            <a:ext cx="5181600" cy="609600"/>
            <a:chOff x="1248" y="2112"/>
            <a:chExt cx="3264" cy="384"/>
          </a:xfrm>
        </p:grpSpPr>
        <p:sp>
          <p:nvSpPr>
            <p:cNvPr id="97327" name="Rectangle 87">
              <a:extLst>
                <a:ext uri="{FF2B5EF4-FFF2-40B4-BE49-F238E27FC236}">
                  <a16:creationId xmlns:a16="http://schemas.microsoft.com/office/drawing/2014/main" id="{E3FA2634-F0C3-0D4D-BC02-73B404FEEE3A}"/>
                </a:ext>
              </a:extLst>
            </p:cNvPr>
            <p:cNvSpPr>
              <a:spLocks noChangeArrowheads="1"/>
            </p:cNvSpPr>
            <p:nvPr/>
          </p:nvSpPr>
          <p:spPr bwMode="auto">
            <a:xfrm>
              <a:off x="1248"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8" name="Rectangle 88">
              <a:extLst>
                <a:ext uri="{FF2B5EF4-FFF2-40B4-BE49-F238E27FC236}">
                  <a16:creationId xmlns:a16="http://schemas.microsoft.com/office/drawing/2014/main" id="{1F140403-5729-444E-9C9C-AB900A69F8D5}"/>
                </a:ext>
              </a:extLst>
            </p:cNvPr>
            <p:cNvSpPr>
              <a:spLocks noChangeArrowheads="1"/>
            </p:cNvSpPr>
            <p:nvPr/>
          </p:nvSpPr>
          <p:spPr bwMode="auto">
            <a:xfrm>
              <a:off x="4272"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9" name="Oval 80">
              <a:extLst>
                <a:ext uri="{FF2B5EF4-FFF2-40B4-BE49-F238E27FC236}">
                  <a16:creationId xmlns:a16="http://schemas.microsoft.com/office/drawing/2014/main" id="{F83A39BB-6B79-7547-ACEB-F2C6331FC7F4}"/>
                </a:ext>
              </a:extLst>
            </p:cNvPr>
            <p:cNvSpPr>
              <a:spLocks noChangeArrowheads="1"/>
            </p:cNvSpPr>
            <p:nvPr/>
          </p:nvSpPr>
          <p:spPr bwMode="auto">
            <a:xfrm>
              <a:off x="1536" y="2112"/>
              <a:ext cx="2688" cy="384"/>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2</a:t>
              </a:r>
            </a:p>
          </p:txBody>
        </p:sp>
      </p:grpSp>
      <p:grpSp>
        <p:nvGrpSpPr>
          <p:cNvPr id="23" name="Group 99">
            <a:extLst>
              <a:ext uri="{FF2B5EF4-FFF2-40B4-BE49-F238E27FC236}">
                <a16:creationId xmlns:a16="http://schemas.microsoft.com/office/drawing/2014/main" id="{DB4268EC-9BD8-EE4B-B563-79F995529DD7}"/>
              </a:ext>
            </a:extLst>
          </p:cNvPr>
          <p:cNvGrpSpPr>
            <a:grpSpLocks/>
          </p:cNvGrpSpPr>
          <p:nvPr/>
        </p:nvGrpSpPr>
        <p:grpSpPr bwMode="auto">
          <a:xfrm>
            <a:off x="1981200" y="2743200"/>
            <a:ext cx="5181600" cy="609600"/>
            <a:chOff x="1248" y="1488"/>
            <a:chExt cx="3264" cy="384"/>
          </a:xfrm>
        </p:grpSpPr>
        <p:sp>
          <p:nvSpPr>
            <p:cNvPr id="97324" name="Rectangle 84">
              <a:extLst>
                <a:ext uri="{FF2B5EF4-FFF2-40B4-BE49-F238E27FC236}">
                  <a16:creationId xmlns:a16="http://schemas.microsoft.com/office/drawing/2014/main" id="{7B662F48-45A3-9847-8110-63A6307FFBA9}"/>
                </a:ext>
              </a:extLst>
            </p:cNvPr>
            <p:cNvSpPr>
              <a:spLocks noChangeArrowheads="1"/>
            </p:cNvSpPr>
            <p:nvPr/>
          </p:nvSpPr>
          <p:spPr bwMode="auto">
            <a:xfrm>
              <a:off x="1248"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5" name="Rectangle 86">
              <a:extLst>
                <a:ext uri="{FF2B5EF4-FFF2-40B4-BE49-F238E27FC236}">
                  <a16:creationId xmlns:a16="http://schemas.microsoft.com/office/drawing/2014/main" id="{97A90097-B8FB-B346-B91F-720C6EDAD61C}"/>
                </a:ext>
              </a:extLst>
            </p:cNvPr>
            <p:cNvSpPr>
              <a:spLocks noChangeArrowheads="1"/>
            </p:cNvSpPr>
            <p:nvPr/>
          </p:nvSpPr>
          <p:spPr bwMode="auto">
            <a:xfrm>
              <a:off x="4272"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6" name="Oval 75">
              <a:extLst>
                <a:ext uri="{FF2B5EF4-FFF2-40B4-BE49-F238E27FC236}">
                  <a16:creationId xmlns:a16="http://schemas.microsoft.com/office/drawing/2014/main" id="{35CD7A63-E09B-B64B-80B6-8C385AB2A15C}"/>
                </a:ext>
              </a:extLst>
            </p:cNvPr>
            <p:cNvSpPr>
              <a:spLocks noChangeArrowheads="1"/>
            </p:cNvSpPr>
            <p:nvPr/>
          </p:nvSpPr>
          <p:spPr bwMode="auto">
            <a:xfrm>
              <a:off x="1536" y="1488"/>
              <a:ext cx="2688" cy="384"/>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1</a:t>
              </a:r>
            </a:p>
          </p:txBody>
        </p:sp>
      </p:grpSp>
      <p:grpSp>
        <p:nvGrpSpPr>
          <p:cNvPr id="97321" name="Group 106">
            <a:extLst>
              <a:ext uri="{FF2B5EF4-FFF2-40B4-BE49-F238E27FC236}">
                <a16:creationId xmlns:a16="http://schemas.microsoft.com/office/drawing/2014/main" id="{809ABDB9-0893-F047-B265-C7CE8AA06D95}"/>
              </a:ext>
            </a:extLst>
          </p:cNvPr>
          <p:cNvGrpSpPr>
            <a:grpSpLocks/>
          </p:cNvGrpSpPr>
          <p:nvPr/>
        </p:nvGrpSpPr>
        <p:grpSpPr bwMode="auto">
          <a:xfrm>
            <a:off x="4876800" y="4764088"/>
            <a:ext cx="1901825" cy="265112"/>
            <a:chOff x="3072" y="2736"/>
            <a:chExt cx="1198" cy="167"/>
          </a:xfrm>
        </p:grpSpPr>
        <p:sp>
          <p:nvSpPr>
            <p:cNvPr id="97322" name="Line 104">
              <a:extLst>
                <a:ext uri="{FF2B5EF4-FFF2-40B4-BE49-F238E27FC236}">
                  <a16:creationId xmlns:a16="http://schemas.microsoft.com/office/drawing/2014/main" id="{B1BE8CE2-D32C-0146-AE24-B288474F6C49}"/>
                </a:ext>
              </a:extLst>
            </p:cNvPr>
            <p:cNvSpPr>
              <a:spLocks noChangeShapeType="1"/>
            </p:cNvSpPr>
            <p:nvPr/>
          </p:nvSpPr>
          <p:spPr bwMode="auto">
            <a:xfrm>
              <a:off x="3072" y="2832"/>
              <a:ext cx="288" cy="0"/>
            </a:xfrm>
            <a:prstGeom prst="line">
              <a:avLst/>
            </a:prstGeom>
            <a:noFill/>
            <a:ln w="25400">
              <a:solidFill>
                <a:schemeClr val="folHlink"/>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7323" name="Text Box 105">
              <a:extLst>
                <a:ext uri="{FF2B5EF4-FFF2-40B4-BE49-F238E27FC236}">
                  <a16:creationId xmlns:a16="http://schemas.microsoft.com/office/drawing/2014/main" id="{FE09B69E-577E-3648-A1E0-104D9109BD7B}"/>
                </a:ext>
              </a:extLst>
            </p:cNvPr>
            <p:cNvSpPr txBox="1">
              <a:spLocks noChangeArrowheads="1"/>
            </p:cNvSpPr>
            <p:nvPr/>
          </p:nvSpPr>
          <p:spPr bwMode="auto">
            <a:xfrm>
              <a:off x="3360" y="2736"/>
              <a:ext cx="91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MP-iBGP Session</a:t>
              </a:r>
            </a:p>
          </p:txBody>
        </p:sp>
      </p:grpSp>
      <p:pic>
        <p:nvPicPr>
          <p:cNvPr id="3" name="Bilde 2">
            <a:extLst>
              <a:ext uri="{FF2B5EF4-FFF2-40B4-BE49-F238E27FC236}">
                <a16:creationId xmlns:a16="http://schemas.microsoft.com/office/drawing/2014/main" id="{E94CA161-085F-8A4C-9151-FC526506CB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9952" y="834591"/>
            <a:ext cx="6292848" cy="384609"/>
          </a:xfrm>
          <a:prstGeom prst="rect">
            <a:avLst/>
          </a:prstGeom>
        </p:spPr>
      </p:pic>
      <p:sp>
        <p:nvSpPr>
          <p:cNvPr id="2" name="TextBox 1">
            <a:extLst>
              <a:ext uri="{FF2B5EF4-FFF2-40B4-BE49-F238E27FC236}">
                <a16:creationId xmlns:a16="http://schemas.microsoft.com/office/drawing/2014/main" id="{FACF9C6F-0ADF-0E51-5CC1-AD40B5F446C4}"/>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2000"/>
                                        <p:tgtEl>
                                          <p:spTgt spid="20"/>
                                        </p:tgtEl>
                                      </p:cBhvr>
                                    </p:animEffect>
                                  </p:childTnLst>
                                </p:cTn>
                              </p:par>
                            </p:childTnLst>
                          </p:cTn>
                        </p:par>
                        <p:par>
                          <p:cTn id="19" fill="hold" nodeType="afterGroup">
                            <p:stCondLst>
                              <p:cond delay="4000"/>
                            </p:stCondLst>
                            <p:childTnLst>
                              <p:par>
                                <p:cTn id="20" presetID="10" presetClass="entr" presetSubtype="0" fill="hold" nodeType="after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7">
            <a:extLst>
              <a:ext uri="{FF2B5EF4-FFF2-40B4-BE49-F238E27FC236}">
                <a16:creationId xmlns:a16="http://schemas.microsoft.com/office/drawing/2014/main" id="{72031DEB-1AAC-2047-A2BF-B4F7405A8F17}"/>
              </a:ext>
            </a:extLst>
          </p:cNvPr>
          <p:cNvSpPr>
            <a:spLocks noGrp="1" noChangeArrowheads="1"/>
          </p:cNvSpPr>
          <p:nvPr>
            <p:ph type="title"/>
          </p:nvPr>
        </p:nvSpPr>
        <p:spPr/>
        <p:txBody>
          <a:bodyPr/>
          <a:lstStyle/>
          <a:p>
            <a:pPr eaLnBrk="1" hangingPunct="1"/>
            <a:r>
              <a:rPr lang="en-US" altLang="nb-NO"/>
              <a:t>VPN Control Plane Processing</a:t>
            </a:r>
          </a:p>
        </p:txBody>
      </p:sp>
      <p:sp>
        <p:nvSpPr>
          <p:cNvPr id="991276" name="Rectangle 44">
            <a:extLst>
              <a:ext uri="{FF2B5EF4-FFF2-40B4-BE49-F238E27FC236}">
                <a16:creationId xmlns:a16="http://schemas.microsoft.com/office/drawing/2014/main" id="{0F8EAC93-6B35-9144-8B07-81D3B51F9158}"/>
              </a:ext>
            </a:extLst>
          </p:cNvPr>
          <p:cNvSpPr>
            <a:spLocks noGrp="1" noChangeArrowheads="1"/>
          </p:cNvSpPr>
          <p:nvPr>
            <p:ph type="body" sz="half" idx="1"/>
          </p:nvPr>
        </p:nvSpPr>
        <p:spPr>
          <a:xfrm>
            <a:off x="655638" y="4114800"/>
            <a:ext cx="3862387" cy="2286000"/>
          </a:xfrm>
        </p:spPr>
        <p:txBody>
          <a:bodyPr rtlCol="0">
            <a:normAutofit/>
          </a:bodyPr>
          <a:lstStyle/>
          <a:p>
            <a:pPr marL="237744" indent="-237744" eaLnBrk="1" fontAlgn="auto" hangingPunct="1">
              <a:lnSpc>
                <a:spcPct val="90000"/>
              </a:lnSpc>
              <a:spcBef>
                <a:spcPct val="30000"/>
              </a:spcBef>
              <a:spcAft>
                <a:spcPts val="0"/>
              </a:spcAft>
              <a:buFont typeface="Wingdings" pitchFamily="2" charset="2"/>
              <a:buNone/>
              <a:defRPr/>
            </a:pPr>
            <a:r>
              <a:rPr lang="en-US" sz="1300" b="1" u="sng" dirty="0">
                <a:ea typeface="+mn-ea"/>
              </a:rPr>
              <a:t>Make customer routes unique:</a:t>
            </a:r>
          </a:p>
          <a:p>
            <a:pPr marL="237744" indent="-237744" eaLnBrk="1" fontAlgn="auto" hangingPunct="1">
              <a:lnSpc>
                <a:spcPct val="90000"/>
              </a:lnSpc>
              <a:spcBef>
                <a:spcPct val="30000"/>
              </a:spcBef>
              <a:spcAft>
                <a:spcPts val="0"/>
              </a:spcAft>
              <a:defRPr/>
            </a:pPr>
            <a:r>
              <a:rPr lang="en-US" sz="1300" dirty="0">
                <a:solidFill>
                  <a:schemeClr val="accent2"/>
                </a:solidFill>
                <a:ea typeface="+mn-ea"/>
              </a:rPr>
              <a:t>Route Distinguisher (RD)</a:t>
            </a:r>
            <a:r>
              <a:rPr lang="en-US" sz="1300" dirty="0">
                <a:ea typeface="+mn-ea"/>
              </a:rPr>
              <a:t>: 8-byte field, VRF parameters; unique value assigned by a provider to each VPN to make different VPN routes unique </a:t>
            </a:r>
          </a:p>
          <a:p>
            <a:pPr marL="237744" indent="-237744" eaLnBrk="1" fontAlgn="auto" hangingPunct="1">
              <a:lnSpc>
                <a:spcPct val="90000"/>
              </a:lnSpc>
              <a:spcBef>
                <a:spcPct val="30000"/>
              </a:spcBef>
              <a:spcAft>
                <a:spcPts val="0"/>
              </a:spcAft>
              <a:defRPr/>
            </a:pPr>
            <a:r>
              <a:rPr lang="en-US" sz="1300" dirty="0">
                <a:solidFill>
                  <a:schemeClr val="accent2"/>
                </a:solidFill>
                <a:ea typeface="+mn-ea"/>
              </a:rPr>
              <a:t>VPNv4 address</a:t>
            </a:r>
            <a:r>
              <a:rPr lang="en-US" sz="1300" dirty="0">
                <a:ea typeface="+mn-ea"/>
              </a:rPr>
              <a:t>: RD+VPN IP prefix  </a:t>
            </a:r>
          </a:p>
        </p:txBody>
      </p:sp>
      <p:sp>
        <p:nvSpPr>
          <p:cNvPr id="991271" name="Rectangle 39">
            <a:extLst>
              <a:ext uri="{FF2B5EF4-FFF2-40B4-BE49-F238E27FC236}">
                <a16:creationId xmlns:a16="http://schemas.microsoft.com/office/drawing/2014/main" id="{A1C4A17D-EACE-8C45-857C-5F280CD1AA12}"/>
              </a:ext>
            </a:extLst>
          </p:cNvPr>
          <p:cNvSpPr>
            <a:spLocks noGrp="1" noChangeArrowheads="1"/>
          </p:cNvSpPr>
          <p:nvPr>
            <p:ph type="body" sz="half" idx="2"/>
          </p:nvPr>
        </p:nvSpPr>
        <p:spPr>
          <a:xfrm>
            <a:off x="4670425" y="4038600"/>
            <a:ext cx="3863975" cy="2286000"/>
          </a:xfrm>
        </p:spPr>
        <p:txBody>
          <a:bodyPr/>
          <a:lstStyle/>
          <a:p>
            <a:pPr eaLnBrk="1" hangingPunct="1">
              <a:lnSpc>
                <a:spcPct val="90000"/>
              </a:lnSpc>
              <a:spcBef>
                <a:spcPct val="30000"/>
              </a:spcBef>
              <a:buFont typeface="Wingdings" pitchFamily="2" charset="2"/>
              <a:buNone/>
            </a:pPr>
            <a:r>
              <a:rPr lang="en-US" altLang="nb-NO" sz="1300" b="1" u="sng" dirty="0"/>
              <a:t>Processing Steps:</a:t>
            </a:r>
          </a:p>
          <a:p>
            <a:pPr eaLnBrk="1" hangingPunct="1">
              <a:lnSpc>
                <a:spcPct val="90000"/>
              </a:lnSpc>
              <a:spcBef>
                <a:spcPct val="30000"/>
              </a:spcBef>
              <a:buFont typeface="Wingdings" pitchFamily="2" charset="2"/>
              <a:buAutoNum type="arabicPeriod"/>
            </a:pPr>
            <a:r>
              <a:rPr lang="en-US" altLang="nb-NO" sz="1300" dirty="0"/>
              <a:t>CE1 redistribute IPv4 route to PE1 via eBGP.</a:t>
            </a:r>
          </a:p>
          <a:p>
            <a:pPr eaLnBrk="1" hangingPunct="1">
              <a:lnSpc>
                <a:spcPct val="90000"/>
              </a:lnSpc>
              <a:spcBef>
                <a:spcPct val="30000"/>
              </a:spcBef>
              <a:buFont typeface="Wingdings" pitchFamily="2" charset="2"/>
              <a:buAutoNum type="arabicPeriod"/>
            </a:pPr>
            <a:r>
              <a:rPr lang="en-US" altLang="nb-NO" sz="1300" dirty="0"/>
              <a:t>PE1 allocates VPN label for prefix learnt from CE1 to create unique VPNv4 route</a:t>
            </a:r>
          </a:p>
          <a:p>
            <a:pPr eaLnBrk="1" hangingPunct="1">
              <a:lnSpc>
                <a:spcPct val="90000"/>
              </a:lnSpc>
              <a:spcBef>
                <a:spcPct val="30000"/>
              </a:spcBef>
              <a:buFont typeface="Wingdings" pitchFamily="2" charset="2"/>
              <a:buAutoNum type="arabicPeriod"/>
            </a:pPr>
            <a:r>
              <a:rPr lang="en-US" altLang="nb-NO" sz="1300" dirty="0"/>
              <a:t>PE1 redistributes VPNv4 route into BGP, it sets itself as a next hop and relays VPN site routes to PE2</a:t>
            </a:r>
          </a:p>
          <a:p>
            <a:pPr eaLnBrk="1" hangingPunct="1">
              <a:lnSpc>
                <a:spcPct val="90000"/>
              </a:lnSpc>
              <a:spcBef>
                <a:spcPct val="30000"/>
              </a:spcBef>
              <a:buFont typeface="Wingdings" pitchFamily="2" charset="2"/>
              <a:buAutoNum type="arabicPeriod"/>
            </a:pPr>
            <a:r>
              <a:rPr lang="en-US" altLang="nb-NO" sz="1300" dirty="0"/>
              <a:t>PE2 receives VPNv4 route and, via processing in local VRF (green), it redistributes original IPv4 route to CE2.</a:t>
            </a:r>
          </a:p>
        </p:txBody>
      </p:sp>
      <p:sp>
        <p:nvSpPr>
          <p:cNvPr id="98309" name="AutoShape 45">
            <a:extLst>
              <a:ext uri="{FF2B5EF4-FFF2-40B4-BE49-F238E27FC236}">
                <a16:creationId xmlns:a16="http://schemas.microsoft.com/office/drawing/2014/main" id="{E61E930F-3DDB-104F-ADE3-1F2157B7C958}"/>
              </a:ext>
            </a:extLst>
          </p:cNvPr>
          <p:cNvSpPr>
            <a:spLocks noChangeArrowheads="1"/>
          </p:cNvSpPr>
          <p:nvPr/>
        </p:nvSpPr>
        <p:spPr bwMode="auto">
          <a:xfrm>
            <a:off x="3417888" y="3048000"/>
            <a:ext cx="2362200" cy="838200"/>
          </a:xfrm>
          <a:prstGeom prst="wedgeRectCallout">
            <a:avLst>
              <a:gd name="adj1" fmla="val -83065"/>
              <a:gd name="adj2" fmla="val -86741"/>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800"/>
          </a:p>
        </p:txBody>
      </p:sp>
      <p:sp>
        <p:nvSpPr>
          <p:cNvPr id="98310" name="Line 46">
            <a:extLst>
              <a:ext uri="{FF2B5EF4-FFF2-40B4-BE49-F238E27FC236}">
                <a16:creationId xmlns:a16="http://schemas.microsoft.com/office/drawing/2014/main" id="{FA3C5CCC-43A7-3042-9D65-5F65D2EC199B}"/>
              </a:ext>
            </a:extLst>
          </p:cNvPr>
          <p:cNvSpPr>
            <a:spLocks noChangeShapeType="1"/>
          </p:cNvSpPr>
          <p:nvPr/>
        </p:nvSpPr>
        <p:spPr bwMode="auto">
          <a:xfrm>
            <a:off x="1360488" y="26670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98311" name="Group 47">
            <a:extLst>
              <a:ext uri="{FF2B5EF4-FFF2-40B4-BE49-F238E27FC236}">
                <a16:creationId xmlns:a16="http://schemas.microsoft.com/office/drawing/2014/main" id="{C21D04B0-3AD7-024C-8A05-21B0EBAA3782}"/>
              </a:ext>
            </a:extLst>
          </p:cNvPr>
          <p:cNvGrpSpPr>
            <a:grpSpLocks/>
          </p:cNvGrpSpPr>
          <p:nvPr/>
        </p:nvGrpSpPr>
        <p:grpSpPr bwMode="auto">
          <a:xfrm>
            <a:off x="5094288" y="2057400"/>
            <a:ext cx="484187" cy="825500"/>
            <a:chOff x="3216" y="1248"/>
            <a:chExt cx="305" cy="520"/>
          </a:xfrm>
        </p:grpSpPr>
        <p:pic>
          <p:nvPicPr>
            <p:cNvPr id="98338" name="Picture 48">
              <a:extLst>
                <a:ext uri="{FF2B5EF4-FFF2-40B4-BE49-F238E27FC236}">
                  <a16:creationId xmlns:a16="http://schemas.microsoft.com/office/drawing/2014/main" id="{80E7738B-6AB8-624D-A849-EA1620EA43B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9" name="Rectangle 49">
              <a:extLst>
                <a:ext uri="{FF2B5EF4-FFF2-40B4-BE49-F238E27FC236}">
                  <a16:creationId xmlns:a16="http://schemas.microsoft.com/office/drawing/2014/main" id="{6E9F8638-0710-E84A-B707-5AAD892E53B8}"/>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8312" name="Group 50">
            <a:extLst>
              <a:ext uri="{FF2B5EF4-FFF2-40B4-BE49-F238E27FC236}">
                <a16:creationId xmlns:a16="http://schemas.microsoft.com/office/drawing/2014/main" id="{8B88016B-23B3-DF4C-BB6D-15E0B640476F}"/>
              </a:ext>
            </a:extLst>
          </p:cNvPr>
          <p:cNvGrpSpPr>
            <a:grpSpLocks/>
          </p:cNvGrpSpPr>
          <p:nvPr/>
        </p:nvGrpSpPr>
        <p:grpSpPr bwMode="auto">
          <a:xfrm>
            <a:off x="3695700" y="2057400"/>
            <a:ext cx="484188" cy="825500"/>
            <a:chOff x="2335" y="1248"/>
            <a:chExt cx="305" cy="520"/>
          </a:xfrm>
        </p:grpSpPr>
        <p:pic>
          <p:nvPicPr>
            <p:cNvPr id="98336" name="Picture 51">
              <a:extLst>
                <a:ext uri="{FF2B5EF4-FFF2-40B4-BE49-F238E27FC236}">
                  <a16:creationId xmlns:a16="http://schemas.microsoft.com/office/drawing/2014/main" id="{418790FE-4D7A-004F-A614-F04813153C6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7" name="Rectangle 52">
              <a:extLst>
                <a:ext uri="{FF2B5EF4-FFF2-40B4-BE49-F238E27FC236}">
                  <a16:creationId xmlns:a16="http://schemas.microsoft.com/office/drawing/2014/main" id="{DC2763A2-97C0-9F4D-AC16-D09E262E5F19}"/>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8313" name="Group 53">
            <a:extLst>
              <a:ext uri="{FF2B5EF4-FFF2-40B4-BE49-F238E27FC236}">
                <a16:creationId xmlns:a16="http://schemas.microsoft.com/office/drawing/2014/main" id="{C7D076B7-542D-5E4B-9EE3-9D011532E5A1}"/>
              </a:ext>
            </a:extLst>
          </p:cNvPr>
          <p:cNvGrpSpPr>
            <a:grpSpLocks/>
          </p:cNvGrpSpPr>
          <p:nvPr/>
        </p:nvGrpSpPr>
        <p:grpSpPr bwMode="auto">
          <a:xfrm>
            <a:off x="2266950" y="2189163"/>
            <a:ext cx="588963" cy="630237"/>
            <a:chOff x="1435" y="1331"/>
            <a:chExt cx="371" cy="397"/>
          </a:xfrm>
        </p:grpSpPr>
        <p:pic>
          <p:nvPicPr>
            <p:cNvPr id="98334" name="Picture 54">
              <a:extLst>
                <a:ext uri="{FF2B5EF4-FFF2-40B4-BE49-F238E27FC236}">
                  <a16:creationId xmlns:a16="http://schemas.microsoft.com/office/drawing/2014/main" id="{D7DC8541-7C9E-9840-966E-4755196397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5" name="Rectangle 55">
              <a:extLst>
                <a:ext uri="{FF2B5EF4-FFF2-40B4-BE49-F238E27FC236}">
                  <a16:creationId xmlns:a16="http://schemas.microsoft.com/office/drawing/2014/main" id="{59892F67-F459-8744-9F1F-C5B08693F0D1}"/>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98314" name="Group 56">
            <a:extLst>
              <a:ext uri="{FF2B5EF4-FFF2-40B4-BE49-F238E27FC236}">
                <a16:creationId xmlns:a16="http://schemas.microsoft.com/office/drawing/2014/main" id="{9C9D557F-F7AD-A145-B8B9-B98E9DAFB958}"/>
              </a:ext>
            </a:extLst>
          </p:cNvPr>
          <p:cNvGrpSpPr>
            <a:grpSpLocks/>
          </p:cNvGrpSpPr>
          <p:nvPr/>
        </p:nvGrpSpPr>
        <p:grpSpPr bwMode="auto">
          <a:xfrm>
            <a:off x="6389688" y="2189163"/>
            <a:ext cx="644525" cy="630237"/>
            <a:chOff x="4032" y="1331"/>
            <a:chExt cx="406" cy="397"/>
          </a:xfrm>
        </p:grpSpPr>
        <p:pic>
          <p:nvPicPr>
            <p:cNvPr id="98332" name="Picture 57">
              <a:extLst>
                <a:ext uri="{FF2B5EF4-FFF2-40B4-BE49-F238E27FC236}">
                  <a16:creationId xmlns:a16="http://schemas.microsoft.com/office/drawing/2014/main" id="{9B373F64-D344-B844-B28A-203D986DCC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3" name="Rectangle 58">
              <a:extLst>
                <a:ext uri="{FF2B5EF4-FFF2-40B4-BE49-F238E27FC236}">
                  <a16:creationId xmlns:a16="http://schemas.microsoft.com/office/drawing/2014/main" id="{CB9782C1-60A3-364A-AD87-DFCEB746C02D}"/>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98315" name="Group 59">
            <a:extLst>
              <a:ext uri="{FF2B5EF4-FFF2-40B4-BE49-F238E27FC236}">
                <a16:creationId xmlns:a16="http://schemas.microsoft.com/office/drawing/2014/main" id="{125AC940-712D-1A47-A9E5-4AD284216398}"/>
              </a:ext>
            </a:extLst>
          </p:cNvPr>
          <p:cNvGrpSpPr>
            <a:grpSpLocks/>
          </p:cNvGrpSpPr>
          <p:nvPr/>
        </p:nvGrpSpPr>
        <p:grpSpPr bwMode="auto">
          <a:xfrm>
            <a:off x="1000125" y="2273300"/>
            <a:ext cx="600075" cy="533400"/>
            <a:chOff x="589" y="1432"/>
            <a:chExt cx="378" cy="336"/>
          </a:xfrm>
        </p:grpSpPr>
        <p:sp>
          <p:nvSpPr>
            <p:cNvPr id="98330" name="Rectangle 60">
              <a:extLst>
                <a:ext uri="{FF2B5EF4-FFF2-40B4-BE49-F238E27FC236}">
                  <a16:creationId xmlns:a16="http://schemas.microsoft.com/office/drawing/2014/main" id="{F7109211-66A8-7346-A090-F3D172FDBCE6}"/>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98331" name="Picture 61">
              <a:extLst>
                <a:ext uri="{FF2B5EF4-FFF2-40B4-BE49-F238E27FC236}">
                  <a16:creationId xmlns:a16="http://schemas.microsoft.com/office/drawing/2014/main" id="{B23C0BFE-07CC-9C4D-B202-5355F871B9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8316" name="Group 62">
            <a:extLst>
              <a:ext uri="{FF2B5EF4-FFF2-40B4-BE49-F238E27FC236}">
                <a16:creationId xmlns:a16="http://schemas.microsoft.com/office/drawing/2014/main" id="{0DFA0D67-BC01-C34E-81FD-A73E2DBAC4CC}"/>
              </a:ext>
            </a:extLst>
          </p:cNvPr>
          <p:cNvGrpSpPr>
            <a:grpSpLocks/>
          </p:cNvGrpSpPr>
          <p:nvPr/>
        </p:nvGrpSpPr>
        <p:grpSpPr bwMode="auto">
          <a:xfrm>
            <a:off x="7629525" y="2273300"/>
            <a:ext cx="600075" cy="533400"/>
            <a:chOff x="4765" y="1432"/>
            <a:chExt cx="378" cy="336"/>
          </a:xfrm>
        </p:grpSpPr>
        <p:sp>
          <p:nvSpPr>
            <p:cNvPr id="98328" name="Rectangle 63">
              <a:extLst>
                <a:ext uri="{FF2B5EF4-FFF2-40B4-BE49-F238E27FC236}">
                  <a16:creationId xmlns:a16="http://schemas.microsoft.com/office/drawing/2014/main" id="{76EEBAF7-EBA7-F549-AD5C-8487541D8EC8}"/>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98329" name="Picture 64">
              <a:extLst>
                <a:ext uri="{FF2B5EF4-FFF2-40B4-BE49-F238E27FC236}">
                  <a16:creationId xmlns:a16="http://schemas.microsoft.com/office/drawing/2014/main" id="{F8C9C656-F7FF-7442-9D5A-673B2F205C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8317" name="AutoShape 65">
            <a:extLst>
              <a:ext uri="{FF2B5EF4-FFF2-40B4-BE49-F238E27FC236}">
                <a16:creationId xmlns:a16="http://schemas.microsoft.com/office/drawing/2014/main" id="{DF9063CD-99A6-F844-BDB1-5AA1FEAB158C}"/>
              </a:ext>
            </a:extLst>
          </p:cNvPr>
          <p:cNvSpPr>
            <a:spLocks noChangeArrowheads="1"/>
          </p:cNvSpPr>
          <p:nvPr/>
        </p:nvSpPr>
        <p:spPr bwMode="auto">
          <a:xfrm>
            <a:off x="3417888" y="3048000"/>
            <a:ext cx="2362200" cy="838200"/>
          </a:xfrm>
          <a:prstGeom prst="wedgeRectCallout">
            <a:avLst>
              <a:gd name="adj1" fmla="val 84407"/>
              <a:gd name="adj2" fmla="val -83903"/>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ip  vrf  Green</a:t>
            </a:r>
          </a:p>
          <a:p>
            <a:pPr eaLnBrk="1" hangingPunct="1"/>
            <a:r>
              <a:rPr lang="en-US" altLang="nb-NO" sz="1200"/>
              <a:t>  RD 1:100</a:t>
            </a:r>
          </a:p>
          <a:p>
            <a:pPr eaLnBrk="1" hangingPunct="1"/>
            <a:r>
              <a:rPr lang="en-US" altLang="nb-NO" sz="1200"/>
              <a:t>  route-target export 1:100</a:t>
            </a:r>
          </a:p>
          <a:p>
            <a:pPr eaLnBrk="1" hangingPunct="1"/>
            <a:r>
              <a:rPr lang="en-US" altLang="nb-NO" sz="1200"/>
              <a:t>  route-target import 1:100</a:t>
            </a:r>
          </a:p>
        </p:txBody>
      </p:sp>
      <p:sp>
        <p:nvSpPr>
          <p:cNvPr id="98318" name="Rectangle 66">
            <a:extLst>
              <a:ext uri="{FF2B5EF4-FFF2-40B4-BE49-F238E27FC236}">
                <a16:creationId xmlns:a16="http://schemas.microsoft.com/office/drawing/2014/main" id="{F2B0FEBA-117F-EF41-B414-8A428F7ADCB5}"/>
              </a:ext>
            </a:extLst>
          </p:cNvPr>
          <p:cNvSpPr>
            <a:spLocks noChangeArrowheads="1"/>
          </p:cNvSpPr>
          <p:nvPr/>
        </p:nvSpPr>
        <p:spPr bwMode="auto">
          <a:xfrm>
            <a:off x="4086225" y="2057400"/>
            <a:ext cx="11271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a:t>No VPN Routes </a:t>
            </a:r>
            <a:br>
              <a:rPr lang="en-US" altLang="nb-NO" sz="1000"/>
            </a:br>
            <a:r>
              <a:rPr lang="en-US" altLang="nb-NO" sz="1000"/>
              <a:t>in core (P) nodes</a:t>
            </a:r>
          </a:p>
        </p:txBody>
      </p:sp>
      <p:sp>
        <p:nvSpPr>
          <p:cNvPr id="98319" name="Freeform 67">
            <a:extLst>
              <a:ext uri="{FF2B5EF4-FFF2-40B4-BE49-F238E27FC236}">
                <a16:creationId xmlns:a16="http://schemas.microsoft.com/office/drawing/2014/main" id="{07A63882-BDB4-DC40-AC45-426C3A588CF1}"/>
              </a:ext>
            </a:extLst>
          </p:cNvPr>
          <p:cNvSpPr>
            <a:spLocks/>
          </p:cNvSpPr>
          <p:nvPr/>
        </p:nvSpPr>
        <p:spPr bwMode="auto">
          <a:xfrm>
            <a:off x="2884488" y="1752600"/>
            <a:ext cx="3581400" cy="685800"/>
          </a:xfrm>
          <a:custGeom>
            <a:avLst/>
            <a:gdLst>
              <a:gd name="T0" fmla="*/ 0 w 3158"/>
              <a:gd name="T1" fmla="*/ 660179 h 803"/>
              <a:gd name="T2" fmla="*/ 1915448 w 3158"/>
              <a:gd name="T3" fmla="*/ 35016 h 803"/>
              <a:gd name="T4" fmla="*/ 3581400 w 3158"/>
              <a:gd name="T5" fmla="*/ 685800 h 803"/>
              <a:gd name="T6" fmla="*/ 0 60000 65536"/>
              <a:gd name="T7" fmla="*/ 0 60000 65536"/>
              <a:gd name="T8" fmla="*/ 0 60000 65536"/>
              <a:gd name="T9" fmla="*/ 0 w 3158"/>
              <a:gd name="T10" fmla="*/ 0 h 803"/>
              <a:gd name="T11" fmla="*/ 3158 w 3158"/>
              <a:gd name="T12" fmla="*/ 803 h 803"/>
            </a:gdLst>
            <a:ahLst/>
            <a:cxnLst>
              <a:cxn ang="T6">
                <a:pos x="T0" y="T1"/>
              </a:cxn>
              <a:cxn ang="T7">
                <a:pos x="T2" y="T3"/>
              </a:cxn>
              <a:cxn ang="T8">
                <a:pos x="T4" y="T5"/>
              </a:cxn>
            </a:cxnLst>
            <a:rect l="T9" t="T10" r="T11" b="T12"/>
            <a:pathLst>
              <a:path w="3158" h="803">
                <a:moveTo>
                  <a:pt x="0" y="773"/>
                </a:moveTo>
                <a:cubicBezTo>
                  <a:pt x="282" y="650"/>
                  <a:pt x="840" y="0"/>
                  <a:pt x="1689" y="41"/>
                </a:cubicBezTo>
                <a:cubicBezTo>
                  <a:pt x="2538" y="82"/>
                  <a:pt x="2852" y="644"/>
                  <a:pt x="3158" y="803"/>
                </a:cubicBezTo>
              </a:path>
            </a:pathLst>
          </a:custGeom>
          <a:noFill/>
          <a:ln w="25400">
            <a:solidFill>
              <a:schemeClr val="folHlink"/>
            </a:solidFill>
            <a:prstDash val="sysDot"/>
            <a:round/>
            <a:headEnd type="none" w="lg" len="lg"/>
            <a:tailEnd type="triangle" w="lg"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91300" name="Rectangle 68">
            <a:extLst>
              <a:ext uri="{FF2B5EF4-FFF2-40B4-BE49-F238E27FC236}">
                <a16:creationId xmlns:a16="http://schemas.microsoft.com/office/drawing/2014/main" id="{A894D378-EED1-B645-B6EC-E3FAF624D156}"/>
              </a:ext>
            </a:extLst>
          </p:cNvPr>
          <p:cNvSpPr>
            <a:spLocks noChangeArrowheads="1"/>
          </p:cNvSpPr>
          <p:nvPr/>
        </p:nvSpPr>
        <p:spPr bwMode="auto">
          <a:xfrm>
            <a:off x="1512888" y="182880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eBGP:</a:t>
            </a:r>
          </a:p>
          <a:p>
            <a:pPr>
              <a:lnSpc>
                <a:spcPct val="90000"/>
              </a:lnSpc>
              <a:spcBef>
                <a:spcPct val="20000"/>
              </a:spcBef>
            </a:pPr>
            <a:r>
              <a:rPr lang="en-GB" altLang="nb-NO" sz="1000"/>
              <a:t>16.1/16 </a:t>
            </a:r>
            <a:br>
              <a:rPr lang="en-GB" altLang="nb-NO" sz="1000"/>
            </a:br>
            <a:r>
              <a:rPr lang="en-GB" altLang="nb-NO" sz="1000"/>
              <a:t>IP Subnet</a:t>
            </a:r>
            <a:endParaRPr lang="en-US" altLang="nb-NO" sz="1000"/>
          </a:p>
        </p:txBody>
      </p:sp>
      <p:sp>
        <p:nvSpPr>
          <p:cNvPr id="991301" name="Text Box 69">
            <a:extLst>
              <a:ext uri="{FF2B5EF4-FFF2-40B4-BE49-F238E27FC236}">
                <a16:creationId xmlns:a16="http://schemas.microsoft.com/office/drawing/2014/main" id="{67E54471-3297-8F40-92E0-8A00902F2831}"/>
              </a:ext>
            </a:extLst>
          </p:cNvPr>
          <p:cNvSpPr txBox="1">
            <a:spLocks noChangeArrowheads="1"/>
          </p:cNvSpPr>
          <p:nvPr/>
        </p:nvSpPr>
        <p:spPr bwMode="auto">
          <a:xfrm>
            <a:off x="2503488" y="1143000"/>
            <a:ext cx="19812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BGP advertisement:</a:t>
            </a:r>
          </a:p>
          <a:p>
            <a:pPr>
              <a:lnSpc>
                <a:spcPct val="90000"/>
              </a:lnSpc>
              <a:spcBef>
                <a:spcPct val="20000"/>
              </a:spcBef>
            </a:pPr>
            <a:r>
              <a:rPr lang="en-GB" altLang="nb-NO" sz="1000"/>
              <a:t>VPN-IPv4 Addr = RD:16.1/16</a:t>
            </a:r>
          </a:p>
          <a:p>
            <a:pPr>
              <a:lnSpc>
                <a:spcPct val="90000"/>
              </a:lnSpc>
              <a:spcBef>
                <a:spcPct val="20000"/>
              </a:spcBef>
            </a:pPr>
            <a:r>
              <a:rPr lang="en-GB" altLang="nb-NO" sz="1000"/>
              <a:t>BGP Next-Hop = PE1</a:t>
            </a:r>
          </a:p>
          <a:p>
            <a:pPr>
              <a:lnSpc>
                <a:spcPct val="90000"/>
              </a:lnSpc>
              <a:spcBef>
                <a:spcPct val="20000"/>
              </a:spcBef>
            </a:pPr>
            <a:r>
              <a:rPr lang="en-GB" altLang="nb-NO" sz="1000"/>
              <a:t>Route Target = 100:1</a:t>
            </a:r>
          </a:p>
          <a:p>
            <a:pPr>
              <a:lnSpc>
                <a:spcPct val="90000"/>
              </a:lnSpc>
              <a:spcBef>
                <a:spcPct val="20000"/>
              </a:spcBef>
            </a:pPr>
            <a:r>
              <a:rPr lang="en-GB" altLang="nb-NO" sz="1000"/>
              <a:t>Label=42</a:t>
            </a:r>
            <a:endParaRPr lang="en-US" altLang="nb-NO" sz="1000"/>
          </a:p>
        </p:txBody>
      </p:sp>
      <p:sp>
        <p:nvSpPr>
          <p:cNvPr id="98322" name="Line 70">
            <a:extLst>
              <a:ext uri="{FF2B5EF4-FFF2-40B4-BE49-F238E27FC236}">
                <a16:creationId xmlns:a16="http://schemas.microsoft.com/office/drawing/2014/main" id="{25F1B0AF-427F-8147-AB73-6A9738E251AA}"/>
              </a:ext>
            </a:extLst>
          </p:cNvPr>
          <p:cNvSpPr>
            <a:spLocks noChangeShapeType="1"/>
          </p:cNvSpPr>
          <p:nvPr/>
        </p:nvSpPr>
        <p:spPr bwMode="auto">
          <a:xfrm>
            <a:off x="1589088" y="25146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91303" name="Rectangle 71">
            <a:extLst>
              <a:ext uri="{FF2B5EF4-FFF2-40B4-BE49-F238E27FC236}">
                <a16:creationId xmlns:a16="http://schemas.microsoft.com/office/drawing/2014/main" id="{3C2532E0-AEFC-B043-BDAC-B4E4426F9759}"/>
              </a:ext>
            </a:extLst>
          </p:cNvPr>
          <p:cNvSpPr>
            <a:spLocks noChangeArrowheads="1"/>
          </p:cNvSpPr>
          <p:nvPr/>
        </p:nvSpPr>
        <p:spPr bwMode="auto">
          <a:xfrm>
            <a:off x="6967538" y="182880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eBGP:</a:t>
            </a:r>
          </a:p>
          <a:p>
            <a:pPr>
              <a:lnSpc>
                <a:spcPct val="90000"/>
              </a:lnSpc>
              <a:spcBef>
                <a:spcPct val="20000"/>
              </a:spcBef>
            </a:pPr>
            <a:r>
              <a:rPr lang="en-GB" altLang="nb-NO" sz="1000"/>
              <a:t>16.1/16 </a:t>
            </a:r>
            <a:br>
              <a:rPr lang="en-GB" altLang="nb-NO" sz="1000"/>
            </a:br>
            <a:r>
              <a:rPr lang="en-GB" altLang="nb-NO" sz="1000"/>
              <a:t>IP Subnet</a:t>
            </a:r>
            <a:endParaRPr lang="en-US" altLang="nb-NO" sz="1000"/>
          </a:p>
        </p:txBody>
      </p:sp>
      <p:sp>
        <p:nvSpPr>
          <p:cNvPr id="98324" name="Line 72">
            <a:extLst>
              <a:ext uri="{FF2B5EF4-FFF2-40B4-BE49-F238E27FC236}">
                <a16:creationId xmlns:a16="http://schemas.microsoft.com/office/drawing/2014/main" id="{DD1FFB15-2507-D34D-86E1-F9F259CCDB87}"/>
              </a:ext>
            </a:extLst>
          </p:cNvPr>
          <p:cNvSpPr>
            <a:spLocks noChangeShapeType="1"/>
          </p:cNvSpPr>
          <p:nvPr/>
        </p:nvSpPr>
        <p:spPr bwMode="auto">
          <a:xfrm>
            <a:off x="7043738" y="25146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8325" name="Rectangle 74">
            <a:extLst>
              <a:ext uri="{FF2B5EF4-FFF2-40B4-BE49-F238E27FC236}">
                <a16:creationId xmlns:a16="http://schemas.microsoft.com/office/drawing/2014/main" id="{355EFC43-BFA1-9B41-9979-548E4420D6E1}"/>
              </a:ext>
            </a:extLst>
          </p:cNvPr>
          <p:cNvSpPr>
            <a:spLocks noChangeArrowheads="1"/>
          </p:cNvSpPr>
          <p:nvPr/>
        </p:nvSpPr>
        <p:spPr bwMode="auto">
          <a:xfrm>
            <a:off x="22098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98326" name="Rectangle 75">
            <a:extLst>
              <a:ext uri="{FF2B5EF4-FFF2-40B4-BE49-F238E27FC236}">
                <a16:creationId xmlns:a16="http://schemas.microsoft.com/office/drawing/2014/main" id="{5453AC6C-D694-7940-9294-00D06F732D75}"/>
              </a:ext>
            </a:extLst>
          </p:cNvPr>
          <p:cNvSpPr>
            <a:spLocks noChangeArrowheads="1"/>
          </p:cNvSpPr>
          <p:nvPr/>
        </p:nvSpPr>
        <p:spPr bwMode="auto">
          <a:xfrm>
            <a:off x="66294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98327" name="Oval 76">
            <a:extLst>
              <a:ext uri="{FF2B5EF4-FFF2-40B4-BE49-F238E27FC236}">
                <a16:creationId xmlns:a16="http://schemas.microsoft.com/office/drawing/2014/main" id="{3A7B6D7D-EE09-A54B-8225-8975F13FD62A}"/>
              </a:ext>
            </a:extLst>
          </p:cNvPr>
          <p:cNvSpPr>
            <a:spLocks noChangeArrowheads="1"/>
          </p:cNvSpPr>
          <p:nvPr/>
        </p:nvSpPr>
        <p:spPr bwMode="auto">
          <a:xfrm>
            <a:off x="2633663" y="2438400"/>
            <a:ext cx="3919537" cy="304800"/>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2000" b="1">
                <a:solidFill>
                  <a:schemeClr val="bg1"/>
                </a:solidFill>
              </a:rPr>
              <a:t>VPN 1</a:t>
            </a:r>
          </a:p>
        </p:txBody>
      </p:sp>
      <p:sp>
        <p:nvSpPr>
          <p:cNvPr id="2" name="TextBox 1">
            <a:extLst>
              <a:ext uri="{FF2B5EF4-FFF2-40B4-BE49-F238E27FC236}">
                <a16:creationId xmlns:a16="http://schemas.microsoft.com/office/drawing/2014/main" id="{DBBFBDE8-A418-8602-1752-D116532D3906}"/>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91271">
                                            <p:txEl>
                                              <p:pRg st="1" end="1"/>
                                            </p:txEl>
                                          </p:spTgt>
                                        </p:tgtEl>
                                        <p:attrNameLst>
                                          <p:attrName>style.visibility</p:attrName>
                                        </p:attrNameLst>
                                      </p:cBhvr>
                                      <p:to>
                                        <p:strVal val="visible"/>
                                      </p:to>
                                    </p:set>
                                    <p:animEffect transition="in" filter="fade">
                                      <p:cBhvr>
                                        <p:cTn id="7" dur="1000"/>
                                        <p:tgtEl>
                                          <p:spTgt spid="991271">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91300"/>
                                        </p:tgtEl>
                                        <p:attrNameLst>
                                          <p:attrName>style.visibility</p:attrName>
                                        </p:attrNameLst>
                                      </p:cBhvr>
                                      <p:to>
                                        <p:strVal val="visible"/>
                                      </p:to>
                                    </p:set>
                                    <p:animEffect transition="in" filter="fade">
                                      <p:cBhvr>
                                        <p:cTn id="10" dur="1000"/>
                                        <p:tgtEl>
                                          <p:spTgt spid="991300"/>
                                        </p:tgtEl>
                                      </p:cBhvr>
                                    </p:animEffect>
                                  </p:childTnLst>
                                </p:cTn>
                              </p:par>
                            </p:childTnLst>
                          </p:cTn>
                        </p:par>
                        <p:par>
                          <p:cTn id="11" fill="hold" nodeType="afterGroup">
                            <p:stCondLst>
                              <p:cond delay="1000"/>
                            </p:stCondLst>
                            <p:childTnLst>
                              <p:par>
                                <p:cTn id="12" presetID="10" presetClass="entr" presetSubtype="0" fill="hold" nodeType="afterEffect">
                                  <p:stCondLst>
                                    <p:cond delay="0"/>
                                  </p:stCondLst>
                                  <p:childTnLst>
                                    <p:set>
                                      <p:cBhvr>
                                        <p:cTn id="13" dur="1" fill="hold">
                                          <p:stCondLst>
                                            <p:cond delay="0"/>
                                          </p:stCondLst>
                                        </p:cTn>
                                        <p:tgtEl>
                                          <p:spTgt spid="991271">
                                            <p:txEl>
                                              <p:pRg st="2" end="2"/>
                                            </p:txEl>
                                          </p:spTgt>
                                        </p:tgtEl>
                                        <p:attrNameLst>
                                          <p:attrName>style.visibility</p:attrName>
                                        </p:attrNameLst>
                                      </p:cBhvr>
                                      <p:to>
                                        <p:strVal val="visible"/>
                                      </p:to>
                                    </p:set>
                                    <p:animEffect transition="in" filter="fade">
                                      <p:cBhvr>
                                        <p:cTn id="14" dur="1000"/>
                                        <p:tgtEl>
                                          <p:spTgt spid="991271">
                                            <p:txEl>
                                              <p:pRg st="2" end="2"/>
                                            </p:txEl>
                                          </p:spTgt>
                                        </p:tgtEl>
                                      </p:cBhvr>
                                    </p:animEffect>
                                  </p:childTnLst>
                                </p:cTn>
                              </p:par>
                            </p:childTnLst>
                          </p:cTn>
                        </p:par>
                        <p:par>
                          <p:cTn id="15" fill="hold" nodeType="afterGroup">
                            <p:stCondLst>
                              <p:cond delay="2000"/>
                            </p:stCondLst>
                            <p:childTnLst>
                              <p:par>
                                <p:cTn id="16" presetID="10" presetClass="entr" presetSubtype="0" fill="hold" nodeType="afterEffect">
                                  <p:stCondLst>
                                    <p:cond delay="0"/>
                                  </p:stCondLst>
                                  <p:childTnLst>
                                    <p:set>
                                      <p:cBhvr>
                                        <p:cTn id="17" dur="1" fill="hold">
                                          <p:stCondLst>
                                            <p:cond delay="0"/>
                                          </p:stCondLst>
                                        </p:cTn>
                                        <p:tgtEl>
                                          <p:spTgt spid="991271">
                                            <p:txEl>
                                              <p:pRg st="3" end="3"/>
                                            </p:txEl>
                                          </p:spTgt>
                                        </p:tgtEl>
                                        <p:attrNameLst>
                                          <p:attrName>style.visibility</p:attrName>
                                        </p:attrNameLst>
                                      </p:cBhvr>
                                      <p:to>
                                        <p:strVal val="visible"/>
                                      </p:to>
                                    </p:set>
                                    <p:animEffect transition="in" filter="fade">
                                      <p:cBhvr>
                                        <p:cTn id="18" dur="1000"/>
                                        <p:tgtEl>
                                          <p:spTgt spid="99127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91301"/>
                                        </p:tgtEl>
                                        <p:attrNameLst>
                                          <p:attrName>style.visibility</p:attrName>
                                        </p:attrNameLst>
                                      </p:cBhvr>
                                      <p:to>
                                        <p:strVal val="visible"/>
                                      </p:to>
                                    </p:set>
                                    <p:animEffect transition="in" filter="fade">
                                      <p:cBhvr>
                                        <p:cTn id="21" dur="1000"/>
                                        <p:tgtEl>
                                          <p:spTgt spid="991301"/>
                                        </p:tgtEl>
                                      </p:cBhvr>
                                    </p:animEffect>
                                  </p:childTnLst>
                                </p:cTn>
                              </p:par>
                            </p:childTnLst>
                          </p:cTn>
                        </p:par>
                        <p:par>
                          <p:cTn id="22" fill="hold" nodeType="afterGroup">
                            <p:stCondLst>
                              <p:cond delay="3000"/>
                            </p:stCondLst>
                            <p:childTnLst>
                              <p:par>
                                <p:cTn id="23" presetID="10" presetClass="entr" presetSubtype="0" fill="hold" nodeType="afterEffect">
                                  <p:stCondLst>
                                    <p:cond delay="0"/>
                                  </p:stCondLst>
                                  <p:childTnLst>
                                    <p:set>
                                      <p:cBhvr>
                                        <p:cTn id="24" dur="1" fill="hold">
                                          <p:stCondLst>
                                            <p:cond delay="0"/>
                                          </p:stCondLst>
                                        </p:cTn>
                                        <p:tgtEl>
                                          <p:spTgt spid="991271">
                                            <p:txEl>
                                              <p:pRg st="4" end="4"/>
                                            </p:txEl>
                                          </p:spTgt>
                                        </p:tgtEl>
                                        <p:attrNameLst>
                                          <p:attrName>style.visibility</p:attrName>
                                        </p:attrNameLst>
                                      </p:cBhvr>
                                      <p:to>
                                        <p:strVal val="visible"/>
                                      </p:to>
                                    </p:set>
                                    <p:animEffect transition="in" filter="fade">
                                      <p:cBhvr>
                                        <p:cTn id="25" dur="1000"/>
                                        <p:tgtEl>
                                          <p:spTgt spid="991271">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91303"/>
                                        </p:tgtEl>
                                        <p:attrNameLst>
                                          <p:attrName>style.visibility</p:attrName>
                                        </p:attrNameLst>
                                      </p:cBhvr>
                                      <p:to>
                                        <p:strVal val="visible"/>
                                      </p:to>
                                    </p:set>
                                    <p:animEffect transition="in" filter="fade">
                                      <p:cBhvr>
                                        <p:cTn id="28" dur="1000"/>
                                        <p:tgtEl>
                                          <p:spTgt spid="991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1300" grpId="0"/>
      <p:bldP spid="991301" grpId="0"/>
      <p:bldP spid="99130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9CAD58C4-0D40-1B45-A635-D609C1735021}"/>
              </a:ext>
            </a:extLst>
          </p:cNvPr>
          <p:cNvSpPr>
            <a:spLocks noGrp="1" noChangeArrowheads="1"/>
          </p:cNvSpPr>
          <p:nvPr>
            <p:ph type="title"/>
          </p:nvPr>
        </p:nvSpPr>
        <p:spPr/>
        <p:txBody>
          <a:bodyPr/>
          <a:lstStyle/>
          <a:p>
            <a:pPr eaLnBrk="1" hangingPunct="1"/>
            <a:r>
              <a:rPr lang="en-US" altLang="nb-NO"/>
              <a:t>VPN Forwarding Plane Processing</a:t>
            </a:r>
          </a:p>
        </p:txBody>
      </p:sp>
      <p:sp>
        <p:nvSpPr>
          <p:cNvPr id="1345572" name="Rectangle 36">
            <a:extLst>
              <a:ext uri="{FF2B5EF4-FFF2-40B4-BE49-F238E27FC236}">
                <a16:creationId xmlns:a16="http://schemas.microsoft.com/office/drawing/2014/main" id="{8E85D3CB-1060-3443-B8CC-657A9E49707F}"/>
              </a:ext>
            </a:extLst>
          </p:cNvPr>
          <p:cNvSpPr>
            <a:spLocks noGrp="1" noChangeArrowheads="1"/>
          </p:cNvSpPr>
          <p:nvPr>
            <p:ph type="body" idx="1"/>
          </p:nvPr>
        </p:nvSpPr>
        <p:spPr>
          <a:xfrm>
            <a:off x="655638" y="3962400"/>
            <a:ext cx="7878762" cy="2362200"/>
          </a:xfrm>
        </p:spPr>
        <p:txBody>
          <a:bodyPr/>
          <a:lstStyle/>
          <a:p>
            <a:pPr marL="304800" indent="-304800" eaLnBrk="1" hangingPunct="1">
              <a:lnSpc>
                <a:spcPct val="90000"/>
              </a:lnSpc>
              <a:spcBef>
                <a:spcPct val="30000"/>
              </a:spcBef>
              <a:buFont typeface="Wingdings" pitchFamily="2" charset="2"/>
              <a:buNone/>
              <a:tabLst>
                <a:tab pos="290513" algn="l"/>
              </a:tabLst>
            </a:pPr>
            <a:r>
              <a:rPr lang="en-US" altLang="nb-NO" sz="1700" b="1" u="sng" dirty="0"/>
              <a:t>Processing Steps:</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CE2 forwards IPv4 packet to PE2.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PE2 imposes pre-allocated VPN label (learned via BGP) to IPv4 packet received from CE2.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PE2 imposes outer IGP label (learned via LDP) and forwards labeled packet to next-hop P-router P2.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P-routers P2 and P1 swap outer IGP label and forward label packet to PE1.</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dirty="0"/>
              <a:t>Router PE1 strips VPN label and forwards IPv4 packet to CE1.</a:t>
            </a:r>
            <a:endParaRPr lang="en-US" altLang="nb-NO" sz="1600" dirty="0"/>
          </a:p>
        </p:txBody>
      </p:sp>
      <p:sp>
        <p:nvSpPr>
          <p:cNvPr id="100356" name="AutoShape 5">
            <a:extLst>
              <a:ext uri="{FF2B5EF4-FFF2-40B4-BE49-F238E27FC236}">
                <a16:creationId xmlns:a16="http://schemas.microsoft.com/office/drawing/2014/main" id="{1467A866-865C-364F-A670-D44F8CDFAC8C}"/>
              </a:ext>
            </a:extLst>
          </p:cNvPr>
          <p:cNvSpPr>
            <a:spLocks noChangeArrowheads="1"/>
          </p:cNvSpPr>
          <p:nvPr/>
        </p:nvSpPr>
        <p:spPr bwMode="auto">
          <a:xfrm>
            <a:off x="3417888" y="3048000"/>
            <a:ext cx="2362200" cy="838200"/>
          </a:xfrm>
          <a:prstGeom prst="wedgeRectCallout">
            <a:avLst>
              <a:gd name="adj1" fmla="val -83065"/>
              <a:gd name="adj2" fmla="val -86741"/>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800"/>
          </a:p>
        </p:txBody>
      </p:sp>
      <p:sp>
        <p:nvSpPr>
          <p:cNvPr id="100357" name="Line 6">
            <a:extLst>
              <a:ext uri="{FF2B5EF4-FFF2-40B4-BE49-F238E27FC236}">
                <a16:creationId xmlns:a16="http://schemas.microsoft.com/office/drawing/2014/main" id="{8D56BB31-1B88-D444-95C9-2EEF1A18C5BB}"/>
              </a:ext>
            </a:extLst>
          </p:cNvPr>
          <p:cNvSpPr>
            <a:spLocks noChangeShapeType="1"/>
          </p:cNvSpPr>
          <p:nvPr/>
        </p:nvSpPr>
        <p:spPr bwMode="auto">
          <a:xfrm>
            <a:off x="1360488" y="26670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00358" name="Group 7">
            <a:extLst>
              <a:ext uri="{FF2B5EF4-FFF2-40B4-BE49-F238E27FC236}">
                <a16:creationId xmlns:a16="http://schemas.microsoft.com/office/drawing/2014/main" id="{36834DE0-9577-334E-B747-4696C05CF7F7}"/>
              </a:ext>
            </a:extLst>
          </p:cNvPr>
          <p:cNvGrpSpPr>
            <a:grpSpLocks/>
          </p:cNvGrpSpPr>
          <p:nvPr/>
        </p:nvGrpSpPr>
        <p:grpSpPr bwMode="auto">
          <a:xfrm>
            <a:off x="5094288" y="2057400"/>
            <a:ext cx="484187" cy="825500"/>
            <a:chOff x="3216" y="1248"/>
            <a:chExt cx="305" cy="520"/>
          </a:xfrm>
        </p:grpSpPr>
        <p:pic>
          <p:nvPicPr>
            <p:cNvPr id="100404" name="Picture 8">
              <a:extLst>
                <a:ext uri="{FF2B5EF4-FFF2-40B4-BE49-F238E27FC236}">
                  <a16:creationId xmlns:a16="http://schemas.microsoft.com/office/drawing/2014/main" id="{9AA0351C-2E66-A842-B3B1-C4B2199D914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5" name="Rectangle 9">
              <a:extLst>
                <a:ext uri="{FF2B5EF4-FFF2-40B4-BE49-F238E27FC236}">
                  <a16:creationId xmlns:a16="http://schemas.microsoft.com/office/drawing/2014/main" id="{E3ABDF64-5EB8-E94D-BE23-49698C6FC3DF}"/>
                </a:ext>
              </a:extLst>
            </p:cNvPr>
            <p:cNvSpPr>
              <a:spLocks noChangeArrowheads="1"/>
            </p:cNvSpPr>
            <p:nvPr/>
          </p:nvSpPr>
          <p:spPr bwMode="auto">
            <a:xfrm>
              <a:off x="3226"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P2</a:t>
              </a:r>
            </a:p>
          </p:txBody>
        </p:sp>
      </p:grpSp>
      <p:grpSp>
        <p:nvGrpSpPr>
          <p:cNvPr id="100359" name="Group 10">
            <a:extLst>
              <a:ext uri="{FF2B5EF4-FFF2-40B4-BE49-F238E27FC236}">
                <a16:creationId xmlns:a16="http://schemas.microsoft.com/office/drawing/2014/main" id="{5AD7A74F-7B61-DE47-AD22-0AD997C4BC0B}"/>
              </a:ext>
            </a:extLst>
          </p:cNvPr>
          <p:cNvGrpSpPr>
            <a:grpSpLocks/>
          </p:cNvGrpSpPr>
          <p:nvPr/>
        </p:nvGrpSpPr>
        <p:grpSpPr bwMode="auto">
          <a:xfrm>
            <a:off x="3695700" y="2057400"/>
            <a:ext cx="484188" cy="825500"/>
            <a:chOff x="2335" y="1248"/>
            <a:chExt cx="305" cy="520"/>
          </a:xfrm>
        </p:grpSpPr>
        <p:pic>
          <p:nvPicPr>
            <p:cNvPr id="100402" name="Picture 11">
              <a:extLst>
                <a:ext uri="{FF2B5EF4-FFF2-40B4-BE49-F238E27FC236}">
                  <a16:creationId xmlns:a16="http://schemas.microsoft.com/office/drawing/2014/main" id="{EE3299A0-7253-3E4B-892F-DB6428753C3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3" name="Rectangle 12">
              <a:extLst>
                <a:ext uri="{FF2B5EF4-FFF2-40B4-BE49-F238E27FC236}">
                  <a16:creationId xmlns:a16="http://schemas.microsoft.com/office/drawing/2014/main" id="{1948B812-94CF-364A-9F20-A5900F177197}"/>
                </a:ext>
              </a:extLst>
            </p:cNvPr>
            <p:cNvSpPr>
              <a:spLocks noChangeArrowheads="1"/>
            </p:cNvSpPr>
            <p:nvPr/>
          </p:nvSpPr>
          <p:spPr bwMode="auto">
            <a:xfrm>
              <a:off x="2345"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P1</a:t>
              </a:r>
            </a:p>
          </p:txBody>
        </p:sp>
      </p:grpSp>
      <p:grpSp>
        <p:nvGrpSpPr>
          <p:cNvPr id="100360" name="Group 13">
            <a:extLst>
              <a:ext uri="{FF2B5EF4-FFF2-40B4-BE49-F238E27FC236}">
                <a16:creationId xmlns:a16="http://schemas.microsoft.com/office/drawing/2014/main" id="{177E16A8-1DA0-714F-A827-012777FAAC69}"/>
              </a:ext>
            </a:extLst>
          </p:cNvPr>
          <p:cNvGrpSpPr>
            <a:grpSpLocks/>
          </p:cNvGrpSpPr>
          <p:nvPr/>
        </p:nvGrpSpPr>
        <p:grpSpPr bwMode="auto">
          <a:xfrm>
            <a:off x="2266950" y="2189163"/>
            <a:ext cx="588963" cy="630237"/>
            <a:chOff x="1435" y="1331"/>
            <a:chExt cx="371" cy="397"/>
          </a:xfrm>
        </p:grpSpPr>
        <p:pic>
          <p:nvPicPr>
            <p:cNvPr id="100400" name="Picture 14">
              <a:extLst>
                <a:ext uri="{FF2B5EF4-FFF2-40B4-BE49-F238E27FC236}">
                  <a16:creationId xmlns:a16="http://schemas.microsoft.com/office/drawing/2014/main" id="{6D521657-758A-3246-95C3-62B6C12774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1" name="Rectangle 15">
              <a:extLst>
                <a:ext uri="{FF2B5EF4-FFF2-40B4-BE49-F238E27FC236}">
                  <a16:creationId xmlns:a16="http://schemas.microsoft.com/office/drawing/2014/main" id="{312E1B89-FE05-2746-90BC-C0214691B580}"/>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00361" name="Group 16">
            <a:extLst>
              <a:ext uri="{FF2B5EF4-FFF2-40B4-BE49-F238E27FC236}">
                <a16:creationId xmlns:a16="http://schemas.microsoft.com/office/drawing/2014/main" id="{33FC6119-23F4-864E-86B3-BAA03E4B9658}"/>
              </a:ext>
            </a:extLst>
          </p:cNvPr>
          <p:cNvGrpSpPr>
            <a:grpSpLocks/>
          </p:cNvGrpSpPr>
          <p:nvPr/>
        </p:nvGrpSpPr>
        <p:grpSpPr bwMode="auto">
          <a:xfrm>
            <a:off x="6389688" y="2189163"/>
            <a:ext cx="644525" cy="630237"/>
            <a:chOff x="4032" y="1331"/>
            <a:chExt cx="406" cy="397"/>
          </a:xfrm>
        </p:grpSpPr>
        <p:pic>
          <p:nvPicPr>
            <p:cNvPr id="100398" name="Picture 17">
              <a:extLst>
                <a:ext uri="{FF2B5EF4-FFF2-40B4-BE49-F238E27FC236}">
                  <a16:creationId xmlns:a16="http://schemas.microsoft.com/office/drawing/2014/main" id="{6CFDFD8D-907F-5249-9859-973604E5A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99" name="Rectangle 18">
              <a:extLst>
                <a:ext uri="{FF2B5EF4-FFF2-40B4-BE49-F238E27FC236}">
                  <a16:creationId xmlns:a16="http://schemas.microsoft.com/office/drawing/2014/main" id="{6A183236-7757-8447-965B-69DA62270F36}"/>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00362" name="Group 19">
            <a:extLst>
              <a:ext uri="{FF2B5EF4-FFF2-40B4-BE49-F238E27FC236}">
                <a16:creationId xmlns:a16="http://schemas.microsoft.com/office/drawing/2014/main" id="{F4198BF1-B77B-0542-A241-0824CE038442}"/>
              </a:ext>
            </a:extLst>
          </p:cNvPr>
          <p:cNvGrpSpPr>
            <a:grpSpLocks/>
          </p:cNvGrpSpPr>
          <p:nvPr/>
        </p:nvGrpSpPr>
        <p:grpSpPr bwMode="auto">
          <a:xfrm>
            <a:off x="1000125" y="2273300"/>
            <a:ext cx="600075" cy="533400"/>
            <a:chOff x="589" y="1432"/>
            <a:chExt cx="378" cy="336"/>
          </a:xfrm>
        </p:grpSpPr>
        <p:sp>
          <p:nvSpPr>
            <p:cNvPr id="100396" name="Rectangle 20">
              <a:extLst>
                <a:ext uri="{FF2B5EF4-FFF2-40B4-BE49-F238E27FC236}">
                  <a16:creationId xmlns:a16="http://schemas.microsoft.com/office/drawing/2014/main" id="{41ADBBDD-878B-A946-A22B-A0DECE3A180E}"/>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00397" name="Picture 21">
              <a:extLst>
                <a:ext uri="{FF2B5EF4-FFF2-40B4-BE49-F238E27FC236}">
                  <a16:creationId xmlns:a16="http://schemas.microsoft.com/office/drawing/2014/main" id="{9CB25FCD-AA1F-7442-8D28-916DDE8851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0363" name="Group 22">
            <a:extLst>
              <a:ext uri="{FF2B5EF4-FFF2-40B4-BE49-F238E27FC236}">
                <a16:creationId xmlns:a16="http://schemas.microsoft.com/office/drawing/2014/main" id="{0A3A1FFE-B954-A143-95C3-C071304BC48D}"/>
              </a:ext>
            </a:extLst>
          </p:cNvPr>
          <p:cNvGrpSpPr>
            <a:grpSpLocks/>
          </p:cNvGrpSpPr>
          <p:nvPr/>
        </p:nvGrpSpPr>
        <p:grpSpPr bwMode="auto">
          <a:xfrm>
            <a:off x="7629525" y="2273300"/>
            <a:ext cx="600075" cy="533400"/>
            <a:chOff x="4765" y="1432"/>
            <a:chExt cx="378" cy="336"/>
          </a:xfrm>
        </p:grpSpPr>
        <p:sp>
          <p:nvSpPr>
            <p:cNvPr id="100394" name="Rectangle 23">
              <a:extLst>
                <a:ext uri="{FF2B5EF4-FFF2-40B4-BE49-F238E27FC236}">
                  <a16:creationId xmlns:a16="http://schemas.microsoft.com/office/drawing/2014/main" id="{F14B007E-9AE1-324A-860F-A46B15A15FD6}"/>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00395" name="Picture 24">
              <a:extLst>
                <a:ext uri="{FF2B5EF4-FFF2-40B4-BE49-F238E27FC236}">
                  <a16:creationId xmlns:a16="http://schemas.microsoft.com/office/drawing/2014/main" id="{E75B1652-2BD2-504A-88DF-54DD88DEB8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0364" name="AutoShape 25">
            <a:extLst>
              <a:ext uri="{FF2B5EF4-FFF2-40B4-BE49-F238E27FC236}">
                <a16:creationId xmlns:a16="http://schemas.microsoft.com/office/drawing/2014/main" id="{655488F7-F4EB-224D-A25A-1FB0DBDC00DC}"/>
              </a:ext>
            </a:extLst>
          </p:cNvPr>
          <p:cNvSpPr>
            <a:spLocks noChangeArrowheads="1"/>
          </p:cNvSpPr>
          <p:nvPr/>
        </p:nvSpPr>
        <p:spPr bwMode="auto">
          <a:xfrm>
            <a:off x="3417888" y="3048000"/>
            <a:ext cx="2362200" cy="838200"/>
          </a:xfrm>
          <a:prstGeom prst="wedgeRectCallout">
            <a:avLst>
              <a:gd name="adj1" fmla="val 84407"/>
              <a:gd name="adj2" fmla="val -83903"/>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ip  vrf  Green</a:t>
            </a:r>
          </a:p>
          <a:p>
            <a:pPr eaLnBrk="1" hangingPunct="1"/>
            <a:r>
              <a:rPr lang="en-US" altLang="nb-NO" sz="1200"/>
              <a:t>  RD 1:100</a:t>
            </a:r>
          </a:p>
          <a:p>
            <a:pPr eaLnBrk="1" hangingPunct="1"/>
            <a:r>
              <a:rPr lang="en-US" altLang="nb-NO" sz="1200"/>
              <a:t>  route-target export 1:100</a:t>
            </a:r>
          </a:p>
          <a:p>
            <a:pPr eaLnBrk="1" hangingPunct="1"/>
            <a:r>
              <a:rPr lang="en-US" altLang="nb-NO" sz="1200"/>
              <a:t>  route-target import 1:100</a:t>
            </a:r>
          </a:p>
        </p:txBody>
      </p:sp>
      <p:sp>
        <p:nvSpPr>
          <p:cNvPr id="100365" name="Rectangle 28">
            <a:extLst>
              <a:ext uri="{FF2B5EF4-FFF2-40B4-BE49-F238E27FC236}">
                <a16:creationId xmlns:a16="http://schemas.microsoft.com/office/drawing/2014/main" id="{FA3A7B83-E7B1-BC49-9E54-5458D6F10882}"/>
              </a:ext>
            </a:extLst>
          </p:cNvPr>
          <p:cNvSpPr>
            <a:spLocks noChangeArrowheads="1"/>
          </p:cNvSpPr>
          <p:nvPr/>
        </p:nvSpPr>
        <p:spPr bwMode="auto">
          <a:xfrm>
            <a:off x="1562100" y="2133600"/>
            <a:ext cx="5715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IPv4</a:t>
            </a:r>
            <a:br>
              <a:rPr lang="en-GB" altLang="nb-NO" sz="1000" b="1"/>
            </a:br>
            <a:r>
              <a:rPr lang="en-GB" altLang="nb-NO" sz="1000" b="1"/>
              <a:t>Packet</a:t>
            </a:r>
            <a:endParaRPr lang="en-US" altLang="nb-NO" sz="1000"/>
          </a:p>
        </p:txBody>
      </p:sp>
      <p:sp>
        <p:nvSpPr>
          <p:cNvPr id="100366" name="Line 30">
            <a:extLst>
              <a:ext uri="{FF2B5EF4-FFF2-40B4-BE49-F238E27FC236}">
                <a16:creationId xmlns:a16="http://schemas.microsoft.com/office/drawing/2014/main" id="{2FB884B0-00D2-064F-B2AC-FD19BEDE279D}"/>
              </a:ext>
            </a:extLst>
          </p:cNvPr>
          <p:cNvSpPr>
            <a:spLocks noChangeShapeType="1"/>
          </p:cNvSpPr>
          <p:nvPr/>
        </p:nvSpPr>
        <p:spPr bwMode="auto">
          <a:xfrm>
            <a:off x="1589088" y="2514600"/>
            <a:ext cx="544512"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100367" name="Rectangle 33">
            <a:extLst>
              <a:ext uri="{FF2B5EF4-FFF2-40B4-BE49-F238E27FC236}">
                <a16:creationId xmlns:a16="http://schemas.microsoft.com/office/drawing/2014/main" id="{C1A729B4-EC79-E448-ABB1-8F7C921761F9}"/>
              </a:ext>
            </a:extLst>
          </p:cNvPr>
          <p:cNvSpPr>
            <a:spLocks noChangeArrowheads="1"/>
          </p:cNvSpPr>
          <p:nvPr/>
        </p:nvSpPr>
        <p:spPr bwMode="auto">
          <a:xfrm>
            <a:off x="22098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100368" name="Rectangle 34">
            <a:extLst>
              <a:ext uri="{FF2B5EF4-FFF2-40B4-BE49-F238E27FC236}">
                <a16:creationId xmlns:a16="http://schemas.microsoft.com/office/drawing/2014/main" id="{4139DD4C-ED9A-5C4A-A0E2-544EE52EAE13}"/>
              </a:ext>
            </a:extLst>
          </p:cNvPr>
          <p:cNvSpPr>
            <a:spLocks noChangeArrowheads="1"/>
          </p:cNvSpPr>
          <p:nvPr/>
        </p:nvSpPr>
        <p:spPr bwMode="auto">
          <a:xfrm>
            <a:off x="66294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100369" name="Oval 35">
            <a:extLst>
              <a:ext uri="{FF2B5EF4-FFF2-40B4-BE49-F238E27FC236}">
                <a16:creationId xmlns:a16="http://schemas.microsoft.com/office/drawing/2014/main" id="{EED580B7-92B7-6B46-B8D1-416DC30A08C0}"/>
              </a:ext>
            </a:extLst>
          </p:cNvPr>
          <p:cNvSpPr>
            <a:spLocks noChangeArrowheads="1"/>
          </p:cNvSpPr>
          <p:nvPr/>
        </p:nvSpPr>
        <p:spPr bwMode="auto">
          <a:xfrm>
            <a:off x="2633663" y="2438400"/>
            <a:ext cx="3919537" cy="304800"/>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2000" b="1">
                <a:solidFill>
                  <a:schemeClr val="bg1"/>
                </a:solidFill>
              </a:rPr>
              <a:t>VPN 1</a:t>
            </a:r>
          </a:p>
        </p:txBody>
      </p:sp>
      <p:sp>
        <p:nvSpPr>
          <p:cNvPr id="100370" name="Rectangle 38">
            <a:extLst>
              <a:ext uri="{FF2B5EF4-FFF2-40B4-BE49-F238E27FC236}">
                <a16:creationId xmlns:a16="http://schemas.microsoft.com/office/drawing/2014/main" id="{3385057F-E9E8-9E4B-A8E1-621BF922636C}"/>
              </a:ext>
            </a:extLst>
          </p:cNvPr>
          <p:cNvSpPr>
            <a:spLocks noChangeArrowheads="1"/>
          </p:cNvSpPr>
          <p:nvPr/>
        </p:nvSpPr>
        <p:spPr bwMode="auto">
          <a:xfrm>
            <a:off x="7048500" y="2133600"/>
            <a:ext cx="5715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IPv4</a:t>
            </a:r>
            <a:br>
              <a:rPr lang="en-GB" altLang="nb-NO" sz="1000" b="1"/>
            </a:br>
            <a:r>
              <a:rPr lang="en-GB" altLang="nb-NO" sz="1000" b="1"/>
              <a:t>Packet</a:t>
            </a:r>
            <a:endParaRPr lang="en-US" altLang="nb-NO" sz="1000"/>
          </a:p>
        </p:txBody>
      </p:sp>
      <p:sp>
        <p:nvSpPr>
          <p:cNvPr id="100371" name="Line 39">
            <a:extLst>
              <a:ext uri="{FF2B5EF4-FFF2-40B4-BE49-F238E27FC236}">
                <a16:creationId xmlns:a16="http://schemas.microsoft.com/office/drawing/2014/main" id="{2EAA67D7-49FA-B346-841A-ABFB131DEEC7}"/>
              </a:ext>
            </a:extLst>
          </p:cNvPr>
          <p:cNvSpPr>
            <a:spLocks noChangeShapeType="1"/>
          </p:cNvSpPr>
          <p:nvPr/>
        </p:nvSpPr>
        <p:spPr bwMode="auto">
          <a:xfrm>
            <a:off x="7075488" y="2514600"/>
            <a:ext cx="544512"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1345576" name="Rectangle 40">
            <a:extLst>
              <a:ext uri="{FF2B5EF4-FFF2-40B4-BE49-F238E27FC236}">
                <a16:creationId xmlns:a16="http://schemas.microsoft.com/office/drawing/2014/main" id="{4319BF3C-F195-4341-8FD5-2CC32E0933FE}"/>
              </a:ext>
            </a:extLst>
          </p:cNvPr>
          <p:cNvSpPr>
            <a:spLocks noChangeArrowheads="1"/>
          </p:cNvSpPr>
          <p:nvPr/>
        </p:nvSpPr>
        <p:spPr bwMode="auto">
          <a:xfrm>
            <a:off x="6858000" y="1676400"/>
            <a:ext cx="381000" cy="228600"/>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grpSp>
        <p:nvGrpSpPr>
          <p:cNvPr id="8" name="Group 61">
            <a:extLst>
              <a:ext uri="{FF2B5EF4-FFF2-40B4-BE49-F238E27FC236}">
                <a16:creationId xmlns:a16="http://schemas.microsoft.com/office/drawing/2014/main" id="{69F703FF-6075-824D-ADB6-5F3A0933E27D}"/>
              </a:ext>
            </a:extLst>
          </p:cNvPr>
          <p:cNvGrpSpPr>
            <a:grpSpLocks/>
          </p:cNvGrpSpPr>
          <p:nvPr/>
        </p:nvGrpSpPr>
        <p:grpSpPr bwMode="auto">
          <a:xfrm>
            <a:off x="5486400" y="1524000"/>
            <a:ext cx="1295400" cy="533400"/>
            <a:chOff x="3456" y="960"/>
            <a:chExt cx="816" cy="336"/>
          </a:xfrm>
        </p:grpSpPr>
        <p:sp>
          <p:nvSpPr>
            <p:cNvPr id="100389" name="Line 43">
              <a:extLst>
                <a:ext uri="{FF2B5EF4-FFF2-40B4-BE49-F238E27FC236}">
                  <a16:creationId xmlns:a16="http://schemas.microsoft.com/office/drawing/2014/main" id="{14DFEE30-B858-4547-B8AA-D397691187A9}"/>
                </a:ext>
              </a:extLst>
            </p:cNvPr>
            <p:cNvSpPr>
              <a:spLocks noChangeShapeType="1"/>
            </p:cNvSpPr>
            <p:nvPr/>
          </p:nvSpPr>
          <p:spPr bwMode="auto">
            <a:xfrm>
              <a:off x="4224"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90" name="Rectangle 44">
              <a:extLst>
                <a:ext uri="{FF2B5EF4-FFF2-40B4-BE49-F238E27FC236}">
                  <a16:creationId xmlns:a16="http://schemas.microsoft.com/office/drawing/2014/main" id="{7B36AA36-C0E9-E541-B692-774BE2C7AA95}"/>
                </a:ext>
              </a:extLst>
            </p:cNvPr>
            <p:cNvSpPr>
              <a:spLocks noChangeArrowheads="1"/>
            </p:cNvSpPr>
            <p:nvPr/>
          </p:nvSpPr>
          <p:spPr bwMode="auto">
            <a:xfrm>
              <a:off x="3936"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91" name="Rectangle 45">
              <a:extLst>
                <a:ext uri="{FF2B5EF4-FFF2-40B4-BE49-F238E27FC236}">
                  <a16:creationId xmlns:a16="http://schemas.microsoft.com/office/drawing/2014/main" id="{03982CBC-1631-C84F-9948-0CB18AF2D882}"/>
                </a:ext>
              </a:extLst>
            </p:cNvPr>
            <p:cNvSpPr>
              <a:spLocks noChangeArrowheads="1"/>
            </p:cNvSpPr>
            <p:nvPr/>
          </p:nvSpPr>
          <p:spPr bwMode="auto">
            <a:xfrm>
              <a:off x="3696"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92" name="Rectangle 46">
              <a:extLst>
                <a:ext uri="{FF2B5EF4-FFF2-40B4-BE49-F238E27FC236}">
                  <a16:creationId xmlns:a16="http://schemas.microsoft.com/office/drawing/2014/main" id="{751CFDE7-0A0D-B84D-BA5F-5AE3BDD03CF4}"/>
                </a:ext>
              </a:extLst>
            </p:cNvPr>
            <p:cNvSpPr>
              <a:spLocks noChangeArrowheads="1"/>
            </p:cNvSpPr>
            <p:nvPr/>
          </p:nvSpPr>
          <p:spPr bwMode="auto">
            <a:xfrm>
              <a:off x="3456" y="1056"/>
              <a:ext cx="240" cy="144"/>
            </a:xfrm>
            <a:prstGeom prst="rect">
              <a:avLst/>
            </a:prstGeom>
            <a:solidFill>
              <a:srgbClr val="00FF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A</a:t>
              </a:r>
            </a:p>
          </p:txBody>
        </p:sp>
        <p:sp>
          <p:nvSpPr>
            <p:cNvPr id="100393" name="AutoShape 47">
              <a:extLst>
                <a:ext uri="{FF2B5EF4-FFF2-40B4-BE49-F238E27FC236}">
                  <a16:creationId xmlns:a16="http://schemas.microsoft.com/office/drawing/2014/main" id="{49A2C389-B7FB-0E4D-9625-90C088955922}"/>
                </a:ext>
              </a:extLst>
            </p:cNvPr>
            <p:cNvSpPr>
              <a:spLocks noChangeArrowheads="1"/>
            </p:cNvSpPr>
            <p:nvPr/>
          </p:nvSpPr>
          <p:spPr bwMode="auto">
            <a:xfrm>
              <a:off x="4176"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 name="Group 62">
            <a:extLst>
              <a:ext uri="{FF2B5EF4-FFF2-40B4-BE49-F238E27FC236}">
                <a16:creationId xmlns:a16="http://schemas.microsoft.com/office/drawing/2014/main" id="{7A462688-81B7-FE41-9DF6-F120368105AB}"/>
              </a:ext>
            </a:extLst>
          </p:cNvPr>
          <p:cNvGrpSpPr>
            <a:grpSpLocks/>
          </p:cNvGrpSpPr>
          <p:nvPr/>
        </p:nvGrpSpPr>
        <p:grpSpPr bwMode="auto">
          <a:xfrm>
            <a:off x="2743200" y="1524000"/>
            <a:ext cx="2667000" cy="533400"/>
            <a:chOff x="1728" y="960"/>
            <a:chExt cx="1680" cy="336"/>
          </a:xfrm>
        </p:grpSpPr>
        <p:sp>
          <p:nvSpPr>
            <p:cNvPr id="100379" name="Line 48">
              <a:extLst>
                <a:ext uri="{FF2B5EF4-FFF2-40B4-BE49-F238E27FC236}">
                  <a16:creationId xmlns:a16="http://schemas.microsoft.com/office/drawing/2014/main" id="{FC646581-FD24-7D46-94A4-3FAE082FAE3B}"/>
                </a:ext>
              </a:extLst>
            </p:cNvPr>
            <p:cNvSpPr>
              <a:spLocks noChangeShapeType="1"/>
            </p:cNvSpPr>
            <p:nvPr/>
          </p:nvSpPr>
          <p:spPr bwMode="auto">
            <a:xfrm>
              <a:off x="3360"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80" name="AutoShape 49">
              <a:extLst>
                <a:ext uri="{FF2B5EF4-FFF2-40B4-BE49-F238E27FC236}">
                  <a16:creationId xmlns:a16="http://schemas.microsoft.com/office/drawing/2014/main" id="{6FA61E34-813D-9B4F-81F3-D428DC24338E}"/>
                </a:ext>
              </a:extLst>
            </p:cNvPr>
            <p:cNvSpPr>
              <a:spLocks noChangeArrowheads="1"/>
            </p:cNvSpPr>
            <p:nvPr/>
          </p:nvSpPr>
          <p:spPr bwMode="auto">
            <a:xfrm>
              <a:off x="3312"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81" name="Line 50">
              <a:extLst>
                <a:ext uri="{FF2B5EF4-FFF2-40B4-BE49-F238E27FC236}">
                  <a16:creationId xmlns:a16="http://schemas.microsoft.com/office/drawing/2014/main" id="{0C57AC65-4155-4E49-BEE0-51667D94B72F}"/>
                </a:ext>
              </a:extLst>
            </p:cNvPr>
            <p:cNvSpPr>
              <a:spLocks noChangeShapeType="1"/>
            </p:cNvSpPr>
            <p:nvPr/>
          </p:nvSpPr>
          <p:spPr bwMode="auto">
            <a:xfrm>
              <a:off x="2496"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82" name="AutoShape 51">
              <a:extLst>
                <a:ext uri="{FF2B5EF4-FFF2-40B4-BE49-F238E27FC236}">
                  <a16:creationId xmlns:a16="http://schemas.microsoft.com/office/drawing/2014/main" id="{DEB4D8B0-51A9-6A43-91E9-7FB9146D6B36}"/>
                </a:ext>
              </a:extLst>
            </p:cNvPr>
            <p:cNvSpPr>
              <a:spLocks noChangeArrowheads="1"/>
            </p:cNvSpPr>
            <p:nvPr/>
          </p:nvSpPr>
          <p:spPr bwMode="auto">
            <a:xfrm>
              <a:off x="2448"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83" name="Rectangle 52">
              <a:extLst>
                <a:ext uri="{FF2B5EF4-FFF2-40B4-BE49-F238E27FC236}">
                  <a16:creationId xmlns:a16="http://schemas.microsoft.com/office/drawing/2014/main" id="{BF940530-F995-6349-B518-59F8199B1DF1}"/>
                </a:ext>
              </a:extLst>
            </p:cNvPr>
            <p:cNvSpPr>
              <a:spLocks noChangeArrowheads="1"/>
            </p:cNvSpPr>
            <p:nvPr/>
          </p:nvSpPr>
          <p:spPr bwMode="auto">
            <a:xfrm>
              <a:off x="3072"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84" name="Rectangle 53">
              <a:extLst>
                <a:ext uri="{FF2B5EF4-FFF2-40B4-BE49-F238E27FC236}">
                  <a16:creationId xmlns:a16="http://schemas.microsoft.com/office/drawing/2014/main" id="{9DF8969E-EBF4-4D4B-9024-F5CC87863B65}"/>
                </a:ext>
              </a:extLst>
            </p:cNvPr>
            <p:cNvSpPr>
              <a:spLocks noChangeArrowheads="1"/>
            </p:cNvSpPr>
            <p:nvPr/>
          </p:nvSpPr>
          <p:spPr bwMode="auto">
            <a:xfrm>
              <a:off x="2832"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85" name="Rectangle 54">
              <a:extLst>
                <a:ext uri="{FF2B5EF4-FFF2-40B4-BE49-F238E27FC236}">
                  <a16:creationId xmlns:a16="http://schemas.microsoft.com/office/drawing/2014/main" id="{9A4AB1C7-191F-2747-A621-32CEF9B14B68}"/>
                </a:ext>
              </a:extLst>
            </p:cNvPr>
            <p:cNvSpPr>
              <a:spLocks noChangeArrowheads="1"/>
            </p:cNvSpPr>
            <p:nvPr/>
          </p:nvSpPr>
          <p:spPr bwMode="auto">
            <a:xfrm>
              <a:off x="2592" y="1056"/>
              <a:ext cx="240" cy="144"/>
            </a:xfrm>
            <a:prstGeom prst="rect">
              <a:avLst/>
            </a:prstGeom>
            <a:solidFill>
              <a:srgbClr val="0000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B</a:t>
              </a:r>
            </a:p>
          </p:txBody>
        </p:sp>
        <p:sp>
          <p:nvSpPr>
            <p:cNvPr id="100386" name="Rectangle 57">
              <a:extLst>
                <a:ext uri="{FF2B5EF4-FFF2-40B4-BE49-F238E27FC236}">
                  <a16:creationId xmlns:a16="http://schemas.microsoft.com/office/drawing/2014/main" id="{EA1079A0-ED51-4144-8B8F-DFA8185796B4}"/>
                </a:ext>
              </a:extLst>
            </p:cNvPr>
            <p:cNvSpPr>
              <a:spLocks noChangeArrowheads="1"/>
            </p:cNvSpPr>
            <p:nvPr/>
          </p:nvSpPr>
          <p:spPr bwMode="auto">
            <a:xfrm>
              <a:off x="2208"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87" name="Rectangle 58">
              <a:extLst>
                <a:ext uri="{FF2B5EF4-FFF2-40B4-BE49-F238E27FC236}">
                  <a16:creationId xmlns:a16="http://schemas.microsoft.com/office/drawing/2014/main" id="{D8A9BE96-0534-0F4C-8EE7-DFEDEB96AAB6}"/>
                </a:ext>
              </a:extLst>
            </p:cNvPr>
            <p:cNvSpPr>
              <a:spLocks noChangeArrowheads="1"/>
            </p:cNvSpPr>
            <p:nvPr/>
          </p:nvSpPr>
          <p:spPr bwMode="auto">
            <a:xfrm>
              <a:off x="1968"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88" name="Rectangle 59">
              <a:extLst>
                <a:ext uri="{FF2B5EF4-FFF2-40B4-BE49-F238E27FC236}">
                  <a16:creationId xmlns:a16="http://schemas.microsoft.com/office/drawing/2014/main" id="{16C2D0FC-1DE6-CF43-9A34-B9E22B4A9EB2}"/>
                </a:ext>
              </a:extLst>
            </p:cNvPr>
            <p:cNvSpPr>
              <a:spLocks noChangeArrowheads="1"/>
            </p:cNvSpPr>
            <p:nvPr/>
          </p:nvSpPr>
          <p:spPr bwMode="auto">
            <a:xfrm>
              <a:off x="1728" y="1056"/>
              <a:ext cx="240" cy="144"/>
            </a:xfrm>
            <a:prstGeom prst="rect">
              <a:avLst/>
            </a:prstGeom>
            <a:solidFill>
              <a:srgbClr val="99CC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C</a:t>
              </a:r>
            </a:p>
          </p:txBody>
        </p:sp>
      </p:grpSp>
      <p:grpSp>
        <p:nvGrpSpPr>
          <p:cNvPr id="10" name="Group 63">
            <a:extLst>
              <a:ext uri="{FF2B5EF4-FFF2-40B4-BE49-F238E27FC236}">
                <a16:creationId xmlns:a16="http://schemas.microsoft.com/office/drawing/2014/main" id="{55C3CCF0-FAB9-384C-A18E-BA7AF8569D22}"/>
              </a:ext>
            </a:extLst>
          </p:cNvPr>
          <p:cNvGrpSpPr>
            <a:grpSpLocks/>
          </p:cNvGrpSpPr>
          <p:nvPr/>
        </p:nvGrpSpPr>
        <p:grpSpPr bwMode="auto">
          <a:xfrm>
            <a:off x="2057400" y="1524000"/>
            <a:ext cx="609600" cy="533400"/>
            <a:chOff x="1296" y="960"/>
            <a:chExt cx="384" cy="336"/>
          </a:xfrm>
        </p:grpSpPr>
        <p:sp>
          <p:nvSpPr>
            <p:cNvPr id="100376" name="Line 55">
              <a:extLst>
                <a:ext uri="{FF2B5EF4-FFF2-40B4-BE49-F238E27FC236}">
                  <a16:creationId xmlns:a16="http://schemas.microsoft.com/office/drawing/2014/main" id="{54448B5A-653C-B942-B973-7319556A8A38}"/>
                </a:ext>
              </a:extLst>
            </p:cNvPr>
            <p:cNvSpPr>
              <a:spLocks noChangeShapeType="1"/>
            </p:cNvSpPr>
            <p:nvPr/>
          </p:nvSpPr>
          <p:spPr bwMode="auto">
            <a:xfrm>
              <a:off x="1632"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77" name="AutoShape 56">
              <a:extLst>
                <a:ext uri="{FF2B5EF4-FFF2-40B4-BE49-F238E27FC236}">
                  <a16:creationId xmlns:a16="http://schemas.microsoft.com/office/drawing/2014/main" id="{C8763C4C-DDAF-2547-94E9-3CA6D08C4379}"/>
                </a:ext>
              </a:extLst>
            </p:cNvPr>
            <p:cNvSpPr>
              <a:spLocks noChangeArrowheads="1"/>
            </p:cNvSpPr>
            <p:nvPr/>
          </p:nvSpPr>
          <p:spPr bwMode="auto">
            <a:xfrm>
              <a:off x="1584"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78" name="Rectangle 60">
              <a:extLst>
                <a:ext uri="{FF2B5EF4-FFF2-40B4-BE49-F238E27FC236}">
                  <a16:creationId xmlns:a16="http://schemas.microsoft.com/office/drawing/2014/main" id="{02C65C9E-980D-EC4B-B1DE-1E32970F4A1B}"/>
                </a:ext>
              </a:extLst>
            </p:cNvPr>
            <p:cNvSpPr>
              <a:spLocks noChangeArrowheads="1"/>
            </p:cNvSpPr>
            <p:nvPr/>
          </p:nvSpPr>
          <p:spPr bwMode="auto">
            <a:xfrm>
              <a:off x="1296" y="1056"/>
              <a:ext cx="240"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grpSp>
      <p:sp>
        <p:nvSpPr>
          <p:cNvPr id="2" name="TextBox 1">
            <a:extLst>
              <a:ext uri="{FF2B5EF4-FFF2-40B4-BE49-F238E27FC236}">
                <a16:creationId xmlns:a16="http://schemas.microsoft.com/office/drawing/2014/main" id="{ED7335AA-4D53-AB8E-1FB0-387BA2C4AB1E}"/>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45572">
                                            <p:txEl>
                                              <p:pRg st="1" end="1"/>
                                            </p:txEl>
                                          </p:spTgt>
                                        </p:tgtEl>
                                        <p:attrNameLst>
                                          <p:attrName>style.visibility</p:attrName>
                                        </p:attrNameLst>
                                      </p:cBhvr>
                                      <p:to>
                                        <p:strVal val="visible"/>
                                      </p:to>
                                    </p:set>
                                    <p:animEffect transition="in" filter="fade">
                                      <p:cBhvr>
                                        <p:cTn id="7" dur="1000"/>
                                        <p:tgtEl>
                                          <p:spTgt spid="1345572">
                                            <p:txEl>
                                              <p:pRg st="1" end="1"/>
                                            </p:txEl>
                                          </p:spTgt>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345576"/>
                                        </p:tgtEl>
                                        <p:attrNameLst>
                                          <p:attrName>style.visibility</p:attrName>
                                        </p:attrNameLst>
                                      </p:cBhvr>
                                      <p:to>
                                        <p:strVal val="visible"/>
                                      </p:to>
                                    </p:set>
                                    <p:animEffect transition="in" filter="fade">
                                      <p:cBhvr>
                                        <p:cTn id="11" dur="1000"/>
                                        <p:tgtEl>
                                          <p:spTgt spid="1345576"/>
                                        </p:tgtEl>
                                      </p:cBhvr>
                                    </p:animEffect>
                                  </p:childTnLst>
                                </p:cTn>
                              </p:par>
                            </p:childTnLst>
                          </p:cTn>
                        </p:par>
                        <p:par>
                          <p:cTn id="12" fill="hold" nodeType="afterGroup">
                            <p:stCondLst>
                              <p:cond delay="2000"/>
                            </p:stCondLst>
                            <p:childTnLst>
                              <p:par>
                                <p:cTn id="13" presetID="10" presetClass="entr" presetSubtype="0" fill="hold" nodeType="afterEffect">
                                  <p:stCondLst>
                                    <p:cond delay="1000"/>
                                  </p:stCondLst>
                                  <p:childTnLst>
                                    <p:set>
                                      <p:cBhvr>
                                        <p:cTn id="14" dur="1" fill="hold">
                                          <p:stCondLst>
                                            <p:cond delay="0"/>
                                          </p:stCondLst>
                                        </p:cTn>
                                        <p:tgtEl>
                                          <p:spTgt spid="1345572">
                                            <p:txEl>
                                              <p:pRg st="2" end="2"/>
                                            </p:txEl>
                                          </p:spTgt>
                                        </p:tgtEl>
                                        <p:attrNameLst>
                                          <p:attrName>style.visibility</p:attrName>
                                        </p:attrNameLst>
                                      </p:cBhvr>
                                      <p:to>
                                        <p:strVal val="visible"/>
                                      </p:to>
                                    </p:set>
                                    <p:animEffect transition="in" filter="fade">
                                      <p:cBhvr>
                                        <p:cTn id="15" dur="1000"/>
                                        <p:tgtEl>
                                          <p:spTgt spid="1345572">
                                            <p:txEl>
                                              <p:pRg st="2" end="2"/>
                                            </p:txEl>
                                          </p:spTgt>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1345572">
                                            <p:txEl>
                                              <p:pRg st="3" end="3"/>
                                            </p:txEl>
                                          </p:spTgt>
                                        </p:tgtEl>
                                        <p:attrNameLst>
                                          <p:attrName>style.visibility</p:attrName>
                                        </p:attrNameLst>
                                      </p:cBhvr>
                                      <p:to>
                                        <p:strVal val="visible"/>
                                      </p:to>
                                    </p:set>
                                    <p:animEffect transition="in" filter="fade">
                                      <p:cBhvr>
                                        <p:cTn id="19" dur="1000"/>
                                        <p:tgtEl>
                                          <p:spTgt spid="1345572">
                                            <p:txEl>
                                              <p:pRg st="3" end="3"/>
                                            </p:txEl>
                                          </p:spTgt>
                                        </p:tgtEl>
                                      </p:cBhvr>
                                    </p:animEffect>
                                  </p:childTnLst>
                                </p:cTn>
                              </p:par>
                            </p:childTnLst>
                          </p:cTn>
                        </p:par>
                        <p:par>
                          <p:cTn id="20" fill="hold" nodeType="afterGroup">
                            <p:stCondLst>
                              <p:cond delay="5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nodeType="afterGroup">
                            <p:stCondLst>
                              <p:cond delay="6000"/>
                            </p:stCondLst>
                            <p:childTnLst>
                              <p:par>
                                <p:cTn id="25" presetID="10" presetClass="entr" presetSubtype="0" fill="hold" nodeType="afterEffect">
                                  <p:stCondLst>
                                    <p:cond delay="1000"/>
                                  </p:stCondLst>
                                  <p:childTnLst>
                                    <p:set>
                                      <p:cBhvr>
                                        <p:cTn id="26" dur="1" fill="hold">
                                          <p:stCondLst>
                                            <p:cond delay="0"/>
                                          </p:stCondLst>
                                        </p:cTn>
                                        <p:tgtEl>
                                          <p:spTgt spid="1345572">
                                            <p:txEl>
                                              <p:pRg st="4" end="4"/>
                                            </p:txEl>
                                          </p:spTgt>
                                        </p:tgtEl>
                                        <p:attrNameLst>
                                          <p:attrName>style.visibility</p:attrName>
                                        </p:attrNameLst>
                                      </p:cBhvr>
                                      <p:to>
                                        <p:strVal val="visible"/>
                                      </p:to>
                                    </p:set>
                                    <p:animEffect transition="in" filter="fade">
                                      <p:cBhvr>
                                        <p:cTn id="27" dur="1000"/>
                                        <p:tgtEl>
                                          <p:spTgt spid="1345572">
                                            <p:txEl>
                                              <p:pRg st="4" end="4"/>
                                            </p:txEl>
                                          </p:spTgt>
                                        </p:tgtEl>
                                      </p:cBhvr>
                                    </p:animEffect>
                                  </p:childTnLst>
                                </p:cTn>
                              </p:par>
                              <p:par>
                                <p:cTn id="28" presetID="10" presetClass="entr" presetSubtype="0" fill="hold" nodeType="withEffect">
                                  <p:stCondLst>
                                    <p:cond delay="1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par>
                          <p:cTn id="31" fill="hold" nodeType="afterGroup">
                            <p:stCondLst>
                              <p:cond delay="8000"/>
                            </p:stCondLst>
                            <p:childTnLst>
                              <p:par>
                                <p:cTn id="32" presetID="10" presetClass="entr" presetSubtype="0" fill="hold" nodeType="afterEffect">
                                  <p:stCondLst>
                                    <p:cond delay="500"/>
                                  </p:stCondLst>
                                  <p:childTnLst>
                                    <p:set>
                                      <p:cBhvr>
                                        <p:cTn id="33" dur="1" fill="hold">
                                          <p:stCondLst>
                                            <p:cond delay="0"/>
                                          </p:stCondLst>
                                        </p:cTn>
                                        <p:tgtEl>
                                          <p:spTgt spid="1345572">
                                            <p:txEl>
                                              <p:pRg st="5" end="5"/>
                                            </p:txEl>
                                          </p:spTgt>
                                        </p:tgtEl>
                                        <p:attrNameLst>
                                          <p:attrName>style.visibility</p:attrName>
                                        </p:attrNameLst>
                                      </p:cBhvr>
                                      <p:to>
                                        <p:strVal val="visible"/>
                                      </p:to>
                                    </p:set>
                                    <p:animEffect transition="in" filter="fade">
                                      <p:cBhvr>
                                        <p:cTn id="34" dur="1000"/>
                                        <p:tgtEl>
                                          <p:spTgt spid="1345572">
                                            <p:txEl>
                                              <p:pRg st="5" end="5"/>
                                            </p:txEl>
                                          </p:spTgt>
                                        </p:tgtEl>
                                      </p:cBhvr>
                                    </p:animEffect>
                                  </p:childTnLst>
                                </p:cTn>
                              </p:par>
                              <p:par>
                                <p:cTn id="35" presetID="10" presetClass="entr" presetSubtype="0" fill="hold" nodeType="withEffect">
                                  <p:stCondLst>
                                    <p:cond delay="5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557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6">
            <a:extLst>
              <a:ext uri="{FF2B5EF4-FFF2-40B4-BE49-F238E27FC236}">
                <a16:creationId xmlns:a16="http://schemas.microsoft.com/office/drawing/2014/main" id="{5E369ADC-CB63-4045-8C08-BA689B2FD900}"/>
              </a:ext>
            </a:extLst>
          </p:cNvPr>
          <p:cNvSpPr>
            <a:spLocks noGrp="1" noChangeArrowheads="1"/>
          </p:cNvSpPr>
          <p:nvPr>
            <p:ph type="title"/>
          </p:nvPr>
        </p:nvSpPr>
        <p:spPr/>
        <p:txBody>
          <a:bodyPr/>
          <a:lstStyle/>
          <a:p>
            <a:pPr eaLnBrk="1" hangingPunct="1"/>
            <a:r>
              <a:rPr lang="en-US" altLang="nb-NO"/>
              <a:t>Use Case 1: Traffic Separation</a:t>
            </a:r>
          </a:p>
        </p:txBody>
      </p:sp>
      <p:sp>
        <p:nvSpPr>
          <p:cNvPr id="102403" name="Rectangle 3">
            <a:extLst>
              <a:ext uri="{FF2B5EF4-FFF2-40B4-BE49-F238E27FC236}">
                <a16:creationId xmlns:a16="http://schemas.microsoft.com/office/drawing/2014/main" id="{26701B9B-4332-A944-A1B9-1985F0960D91}"/>
              </a:ext>
            </a:extLst>
          </p:cNvPr>
          <p:cNvSpPr>
            <a:spLocks noGrp="1" noChangeAspect="1" noChangeArrowheads="1"/>
          </p:cNvSpPr>
          <p:nvPr>
            <p:ph type="body" idx="1"/>
          </p:nvPr>
        </p:nvSpPr>
        <p:spPr>
          <a:xfrm>
            <a:off x="655638" y="1295400"/>
            <a:ext cx="7878762" cy="1295400"/>
          </a:xfrm>
          <a:solidFill>
            <a:srgbClr val="C3C16F"/>
          </a:solidFill>
        </p:spPr>
        <p:txBody>
          <a:bodyPr lIns="173736" anchor="ctr"/>
          <a:lstStyle/>
          <a:p>
            <a:pPr marL="0" indent="0" eaLnBrk="1" hangingPunct="1">
              <a:lnSpc>
                <a:spcPct val="90000"/>
              </a:lnSpc>
              <a:buFont typeface="Wingdings" pitchFamily="2" charset="2"/>
              <a:buNone/>
            </a:pPr>
            <a:r>
              <a:rPr lang="en-US" altLang="nb-NO" sz="1600" b="1" u="sng"/>
              <a:t>Requirement:</a:t>
            </a:r>
            <a:r>
              <a:rPr lang="en-US" altLang="nb-NO" sz="1600"/>
              <a:t> Need to ensure data separation between Aerospace, Cosmetics and Financial Services, while leveraging a shared infrastructure</a:t>
            </a:r>
          </a:p>
          <a:p>
            <a:pPr marL="0" indent="0" eaLnBrk="1" hangingPunct="1">
              <a:lnSpc>
                <a:spcPct val="75000"/>
              </a:lnSpc>
              <a:buFont typeface="Wingdings" pitchFamily="2" charset="2"/>
              <a:buNone/>
            </a:pPr>
            <a:r>
              <a:rPr lang="en-US" altLang="nb-NO" sz="1600" b="1" u="sng"/>
              <a:t>Solution:</a:t>
            </a:r>
            <a:r>
              <a:rPr lang="en-US" altLang="nb-NO" sz="1600"/>
              <a:t> Create MPLS VPN for each group</a:t>
            </a:r>
          </a:p>
        </p:txBody>
      </p:sp>
      <p:sp>
        <p:nvSpPr>
          <p:cNvPr id="102404" name="Line 4">
            <a:extLst>
              <a:ext uri="{FF2B5EF4-FFF2-40B4-BE49-F238E27FC236}">
                <a16:creationId xmlns:a16="http://schemas.microsoft.com/office/drawing/2014/main" id="{BC5D0F13-61AD-8A45-9AD8-5231A3EDAA69}"/>
              </a:ext>
            </a:extLst>
          </p:cNvPr>
          <p:cNvSpPr>
            <a:spLocks noChangeShapeType="1"/>
          </p:cNvSpPr>
          <p:nvPr/>
        </p:nvSpPr>
        <p:spPr bwMode="auto">
          <a:xfrm>
            <a:off x="5757863" y="5634038"/>
            <a:ext cx="1320800" cy="4318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2405" name="Line 5">
            <a:extLst>
              <a:ext uri="{FF2B5EF4-FFF2-40B4-BE49-F238E27FC236}">
                <a16:creationId xmlns:a16="http://schemas.microsoft.com/office/drawing/2014/main" id="{1E3DDD18-8371-F14D-9D28-042040D0552F}"/>
              </a:ext>
            </a:extLst>
          </p:cNvPr>
          <p:cNvSpPr>
            <a:spLocks noChangeShapeType="1"/>
          </p:cNvSpPr>
          <p:nvPr/>
        </p:nvSpPr>
        <p:spPr bwMode="auto">
          <a:xfrm flipV="1">
            <a:off x="5808663" y="3525838"/>
            <a:ext cx="1193800" cy="8382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2406" name="Line 6">
            <a:extLst>
              <a:ext uri="{FF2B5EF4-FFF2-40B4-BE49-F238E27FC236}">
                <a16:creationId xmlns:a16="http://schemas.microsoft.com/office/drawing/2014/main" id="{B7EECD01-2746-064D-A84A-3D950A7232DD}"/>
              </a:ext>
            </a:extLst>
          </p:cNvPr>
          <p:cNvSpPr>
            <a:spLocks noChangeShapeType="1"/>
          </p:cNvSpPr>
          <p:nvPr/>
        </p:nvSpPr>
        <p:spPr bwMode="auto">
          <a:xfrm flipH="1">
            <a:off x="2216150" y="5481638"/>
            <a:ext cx="1128713" cy="6096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2407" name="Line 7">
            <a:extLst>
              <a:ext uri="{FF2B5EF4-FFF2-40B4-BE49-F238E27FC236}">
                <a16:creationId xmlns:a16="http://schemas.microsoft.com/office/drawing/2014/main" id="{C1E7B574-91C3-CC43-AB72-35473654CFF2}"/>
              </a:ext>
            </a:extLst>
          </p:cNvPr>
          <p:cNvSpPr>
            <a:spLocks noChangeShapeType="1"/>
          </p:cNvSpPr>
          <p:nvPr/>
        </p:nvSpPr>
        <p:spPr bwMode="auto">
          <a:xfrm flipH="1" flipV="1">
            <a:off x="2544763" y="3887788"/>
            <a:ext cx="736600" cy="444500"/>
          </a:xfrm>
          <a:prstGeom prst="line">
            <a:avLst/>
          </a:prstGeom>
          <a:noFill/>
          <a:ln w="3810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grpSp>
        <p:nvGrpSpPr>
          <p:cNvPr id="102408" name="Group 8">
            <a:extLst>
              <a:ext uri="{FF2B5EF4-FFF2-40B4-BE49-F238E27FC236}">
                <a16:creationId xmlns:a16="http://schemas.microsoft.com/office/drawing/2014/main" id="{C9DE856D-66F4-9C44-9F55-42C48DD616DD}"/>
              </a:ext>
            </a:extLst>
          </p:cNvPr>
          <p:cNvGrpSpPr>
            <a:grpSpLocks/>
          </p:cNvGrpSpPr>
          <p:nvPr/>
        </p:nvGrpSpPr>
        <p:grpSpPr bwMode="auto">
          <a:xfrm>
            <a:off x="830263" y="2967038"/>
            <a:ext cx="3005137" cy="1214437"/>
            <a:chOff x="411" y="1592"/>
            <a:chExt cx="2414" cy="1131"/>
          </a:xfrm>
        </p:grpSpPr>
        <p:sp>
          <p:nvSpPr>
            <p:cNvPr id="102452" name="Rectangle 9">
              <a:extLst>
                <a:ext uri="{FF2B5EF4-FFF2-40B4-BE49-F238E27FC236}">
                  <a16:creationId xmlns:a16="http://schemas.microsoft.com/office/drawing/2014/main" id="{23E42DD2-2522-7740-BE90-B763BED95726}"/>
                </a:ext>
              </a:extLst>
            </p:cNvPr>
            <p:cNvSpPr>
              <a:spLocks noChangeArrowheads="1"/>
            </p:cNvSpPr>
            <p:nvPr/>
          </p:nvSpPr>
          <p:spPr bwMode="auto">
            <a:xfrm>
              <a:off x="411" y="1592"/>
              <a:ext cx="2414" cy="1079"/>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53" name="Picture 10">
              <a:extLst>
                <a:ext uri="{FF2B5EF4-FFF2-40B4-BE49-F238E27FC236}">
                  <a16:creationId xmlns:a16="http://schemas.microsoft.com/office/drawing/2014/main" id="{4C663C93-3921-EC43-85E4-C27265DAFB9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 y="1812"/>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4" name="Picture 11">
              <a:extLst>
                <a:ext uri="{FF2B5EF4-FFF2-40B4-BE49-F238E27FC236}">
                  <a16:creationId xmlns:a16="http://schemas.microsoft.com/office/drawing/2014/main" id="{AC00D07B-0F54-E74F-8B0B-5D6899B72A5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 y="1987"/>
              <a:ext cx="666"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5" name="Picture 12">
              <a:extLst>
                <a:ext uri="{FF2B5EF4-FFF2-40B4-BE49-F238E27FC236}">
                  <a16:creationId xmlns:a16="http://schemas.microsoft.com/office/drawing/2014/main" id="{985D331A-7BD7-7C41-B2DA-CC30F3150BC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7" y="2003"/>
              <a:ext cx="666" cy="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6" name="Text Box 13">
              <a:extLst>
                <a:ext uri="{FF2B5EF4-FFF2-40B4-BE49-F238E27FC236}">
                  <a16:creationId xmlns:a16="http://schemas.microsoft.com/office/drawing/2014/main" id="{D0AA3508-D110-9044-9370-59D12C9D327B}"/>
                </a:ext>
              </a:extLst>
            </p:cNvPr>
            <p:cNvSpPr txBox="1">
              <a:spLocks noChangeArrowheads="1"/>
            </p:cNvSpPr>
            <p:nvPr/>
          </p:nvSpPr>
          <p:spPr bwMode="auto">
            <a:xfrm>
              <a:off x="612" y="2520"/>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57" name="Text Box 14">
              <a:extLst>
                <a:ext uri="{FF2B5EF4-FFF2-40B4-BE49-F238E27FC236}">
                  <a16:creationId xmlns:a16="http://schemas.microsoft.com/office/drawing/2014/main" id="{86AB8E2A-E5FA-2946-9209-89CE87BBED2E}"/>
                </a:ext>
              </a:extLst>
            </p:cNvPr>
            <p:cNvSpPr txBox="1">
              <a:spLocks noChangeArrowheads="1"/>
            </p:cNvSpPr>
            <p:nvPr/>
          </p:nvSpPr>
          <p:spPr bwMode="auto">
            <a:xfrm>
              <a:off x="1285" y="2517"/>
              <a:ext cx="531"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58" name="Text Box 15">
              <a:extLst>
                <a:ext uri="{FF2B5EF4-FFF2-40B4-BE49-F238E27FC236}">
                  <a16:creationId xmlns:a16="http://schemas.microsoft.com/office/drawing/2014/main" id="{6744784E-5E63-114A-B846-A3D142916ADB}"/>
                </a:ext>
              </a:extLst>
            </p:cNvPr>
            <p:cNvSpPr txBox="1">
              <a:spLocks noChangeArrowheads="1"/>
            </p:cNvSpPr>
            <p:nvPr/>
          </p:nvSpPr>
          <p:spPr bwMode="auto">
            <a:xfrm>
              <a:off x="1884" y="2541"/>
              <a:ext cx="83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Services</a:t>
              </a:r>
            </a:p>
          </p:txBody>
        </p:sp>
        <p:sp>
          <p:nvSpPr>
            <p:cNvPr id="102459" name="Text Box 16">
              <a:extLst>
                <a:ext uri="{FF2B5EF4-FFF2-40B4-BE49-F238E27FC236}">
                  <a16:creationId xmlns:a16="http://schemas.microsoft.com/office/drawing/2014/main" id="{85094C59-036C-6F4C-B8D4-6CE92EF8F11E}"/>
                </a:ext>
              </a:extLst>
            </p:cNvPr>
            <p:cNvSpPr txBox="1">
              <a:spLocks noChangeArrowheads="1"/>
            </p:cNvSpPr>
            <p:nvPr/>
          </p:nvSpPr>
          <p:spPr bwMode="auto">
            <a:xfrm>
              <a:off x="1200" y="1619"/>
              <a:ext cx="837"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 - HQ</a:t>
              </a:r>
            </a:p>
          </p:txBody>
        </p:sp>
      </p:grpSp>
      <p:grpSp>
        <p:nvGrpSpPr>
          <p:cNvPr id="102409" name="Group 17">
            <a:extLst>
              <a:ext uri="{FF2B5EF4-FFF2-40B4-BE49-F238E27FC236}">
                <a16:creationId xmlns:a16="http://schemas.microsoft.com/office/drawing/2014/main" id="{8AFC50DE-E8F8-654B-A017-E9FDD048080E}"/>
              </a:ext>
            </a:extLst>
          </p:cNvPr>
          <p:cNvGrpSpPr>
            <a:grpSpLocks/>
          </p:cNvGrpSpPr>
          <p:nvPr/>
        </p:nvGrpSpPr>
        <p:grpSpPr bwMode="auto">
          <a:xfrm>
            <a:off x="6621463" y="2890838"/>
            <a:ext cx="1684337" cy="1201737"/>
            <a:chOff x="3977" y="1719"/>
            <a:chExt cx="1353" cy="1062"/>
          </a:xfrm>
        </p:grpSpPr>
        <p:sp>
          <p:nvSpPr>
            <p:cNvPr id="102446" name="Rectangle 18">
              <a:extLst>
                <a:ext uri="{FF2B5EF4-FFF2-40B4-BE49-F238E27FC236}">
                  <a16:creationId xmlns:a16="http://schemas.microsoft.com/office/drawing/2014/main" id="{92E4224C-B4BB-3941-8141-875518C06A86}"/>
                </a:ext>
              </a:extLst>
            </p:cNvPr>
            <p:cNvSpPr>
              <a:spLocks noChangeArrowheads="1"/>
            </p:cNvSpPr>
            <p:nvPr/>
          </p:nvSpPr>
          <p:spPr bwMode="auto">
            <a:xfrm>
              <a:off x="3977" y="1719"/>
              <a:ext cx="1353"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47" name="Picture 19">
              <a:extLst>
                <a:ext uri="{FF2B5EF4-FFF2-40B4-BE49-F238E27FC236}">
                  <a16:creationId xmlns:a16="http://schemas.microsoft.com/office/drawing/2014/main" id="{6BCE8B9C-C178-C744-988F-6BE203B6452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3" y="1798"/>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8" name="Picture 20">
              <a:extLst>
                <a:ext uri="{FF2B5EF4-FFF2-40B4-BE49-F238E27FC236}">
                  <a16:creationId xmlns:a16="http://schemas.microsoft.com/office/drawing/2014/main" id="{83E153FA-DF0F-C646-90D4-7833A192FEC0}"/>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0" y="1979"/>
              <a:ext cx="666"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9" name="Text Box 21">
              <a:extLst>
                <a:ext uri="{FF2B5EF4-FFF2-40B4-BE49-F238E27FC236}">
                  <a16:creationId xmlns:a16="http://schemas.microsoft.com/office/drawing/2014/main" id="{4A050825-99FE-6D4A-A79A-F9619E8964CA}"/>
                </a:ext>
              </a:extLst>
            </p:cNvPr>
            <p:cNvSpPr txBox="1">
              <a:spLocks noChangeArrowheads="1"/>
            </p:cNvSpPr>
            <p:nvPr/>
          </p:nvSpPr>
          <p:spPr bwMode="auto">
            <a:xfrm>
              <a:off x="4641" y="2507"/>
              <a:ext cx="53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50" name="Text Box 22">
              <a:extLst>
                <a:ext uri="{FF2B5EF4-FFF2-40B4-BE49-F238E27FC236}">
                  <a16:creationId xmlns:a16="http://schemas.microsoft.com/office/drawing/2014/main" id="{DBD38C57-F779-344E-A182-F0071891CF3D}"/>
                </a:ext>
              </a:extLst>
            </p:cNvPr>
            <p:cNvSpPr txBox="1">
              <a:spLocks noChangeArrowheads="1"/>
            </p:cNvSpPr>
            <p:nvPr/>
          </p:nvSpPr>
          <p:spPr bwMode="auto">
            <a:xfrm>
              <a:off x="4039" y="2500"/>
              <a:ext cx="497"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a:t>
              </a:r>
            </a:p>
            <a:p>
              <a:r>
                <a:rPr lang="en-US" altLang="nb-NO" sz="800" b="1"/>
                <a:t>Services</a:t>
              </a:r>
            </a:p>
          </p:txBody>
        </p:sp>
        <p:sp>
          <p:nvSpPr>
            <p:cNvPr id="102451" name="Text Box 23">
              <a:extLst>
                <a:ext uri="{FF2B5EF4-FFF2-40B4-BE49-F238E27FC236}">
                  <a16:creationId xmlns:a16="http://schemas.microsoft.com/office/drawing/2014/main" id="{80BE40D5-2459-0D4D-8344-8E191F86724E}"/>
                </a:ext>
              </a:extLst>
            </p:cNvPr>
            <p:cNvSpPr txBox="1">
              <a:spLocks noChangeArrowheads="1"/>
            </p:cNvSpPr>
            <p:nvPr/>
          </p:nvSpPr>
          <p:spPr bwMode="auto">
            <a:xfrm>
              <a:off x="4377" y="1727"/>
              <a:ext cx="725"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1</a:t>
              </a:r>
            </a:p>
          </p:txBody>
        </p:sp>
      </p:grpSp>
      <p:grpSp>
        <p:nvGrpSpPr>
          <p:cNvPr id="102410" name="Group 24">
            <a:extLst>
              <a:ext uri="{FF2B5EF4-FFF2-40B4-BE49-F238E27FC236}">
                <a16:creationId xmlns:a16="http://schemas.microsoft.com/office/drawing/2014/main" id="{981CBECF-1622-7240-806D-136610D4BD3F}"/>
              </a:ext>
            </a:extLst>
          </p:cNvPr>
          <p:cNvGrpSpPr>
            <a:grpSpLocks/>
          </p:cNvGrpSpPr>
          <p:nvPr/>
        </p:nvGrpSpPr>
        <p:grpSpPr bwMode="auto">
          <a:xfrm>
            <a:off x="6621463" y="5100638"/>
            <a:ext cx="1684337" cy="1089025"/>
            <a:chOff x="3781" y="3187"/>
            <a:chExt cx="1353" cy="1015"/>
          </a:xfrm>
        </p:grpSpPr>
        <p:sp>
          <p:nvSpPr>
            <p:cNvPr id="102440" name="Rectangle 25">
              <a:extLst>
                <a:ext uri="{FF2B5EF4-FFF2-40B4-BE49-F238E27FC236}">
                  <a16:creationId xmlns:a16="http://schemas.microsoft.com/office/drawing/2014/main" id="{42D67A62-48C6-F14B-A031-90CAF13C11D4}"/>
                </a:ext>
              </a:extLst>
            </p:cNvPr>
            <p:cNvSpPr>
              <a:spLocks noChangeArrowheads="1"/>
            </p:cNvSpPr>
            <p:nvPr/>
          </p:nvSpPr>
          <p:spPr bwMode="auto">
            <a:xfrm>
              <a:off x="3781" y="3187"/>
              <a:ext cx="1353"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41" name="Picture 26">
              <a:extLst>
                <a:ext uri="{FF2B5EF4-FFF2-40B4-BE49-F238E27FC236}">
                  <a16:creationId xmlns:a16="http://schemas.microsoft.com/office/drawing/2014/main" id="{270E33AE-07B8-8045-911C-3FA9B4277F9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2" y="3508"/>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2" name="Picture 27">
              <a:extLst>
                <a:ext uri="{FF2B5EF4-FFF2-40B4-BE49-F238E27FC236}">
                  <a16:creationId xmlns:a16="http://schemas.microsoft.com/office/drawing/2014/main" id="{5783FB4C-F1C5-AA42-B4F9-63CAC0489235}"/>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4" y="3298"/>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3" name="Text Box 28">
              <a:extLst>
                <a:ext uri="{FF2B5EF4-FFF2-40B4-BE49-F238E27FC236}">
                  <a16:creationId xmlns:a16="http://schemas.microsoft.com/office/drawing/2014/main" id="{9C90E895-1998-AA46-B946-3A9F5341F72E}"/>
                </a:ext>
              </a:extLst>
            </p:cNvPr>
            <p:cNvSpPr txBox="1">
              <a:spLocks noChangeArrowheads="1"/>
            </p:cNvSpPr>
            <p:nvPr/>
          </p:nvSpPr>
          <p:spPr bwMode="auto">
            <a:xfrm>
              <a:off x="4444" y="4020"/>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44" name="Text Box 29">
              <a:extLst>
                <a:ext uri="{FF2B5EF4-FFF2-40B4-BE49-F238E27FC236}">
                  <a16:creationId xmlns:a16="http://schemas.microsoft.com/office/drawing/2014/main" id="{E2AFBB9D-00A7-5D4D-8A15-76624D191E7E}"/>
                </a:ext>
              </a:extLst>
            </p:cNvPr>
            <p:cNvSpPr txBox="1">
              <a:spLocks noChangeArrowheads="1"/>
            </p:cNvSpPr>
            <p:nvPr/>
          </p:nvSpPr>
          <p:spPr bwMode="auto">
            <a:xfrm>
              <a:off x="3842" y="4011"/>
              <a:ext cx="53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45" name="Text Box 30">
              <a:extLst>
                <a:ext uri="{FF2B5EF4-FFF2-40B4-BE49-F238E27FC236}">
                  <a16:creationId xmlns:a16="http://schemas.microsoft.com/office/drawing/2014/main" id="{1C662B5D-84DF-5A4A-BF70-BF84E22FD946}"/>
                </a:ext>
              </a:extLst>
            </p:cNvPr>
            <p:cNvSpPr txBox="1">
              <a:spLocks noChangeArrowheads="1"/>
            </p:cNvSpPr>
            <p:nvPr/>
          </p:nvSpPr>
          <p:spPr bwMode="auto">
            <a:xfrm>
              <a:off x="3866" y="3212"/>
              <a:ext cx="725"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2</a:t>
              </a:r>
            </a:p>
          </p:txBody>
        </p:sp>
      </p:grpSp>
      <p:grpSp>
        <p:nvGrpSpPr>
          <p:cNvPr id="102411" name="Group 31">
            <a:extLst>
              <a:ext uri="{FF2B5EF4-FFF2-40B4-BE49-F238E27FC236}">
                <a16:creationId xmlns:a16="http://schemas.microsoft.com/office/drawing/2014/main" id="{9EC69DF5-5004-4D4A-A2D2-BEA0339B5F4C}"/>
              </a:ext>
            </a:extLst>
          </p:cNvPr>
          <p:cNvGrpSpPr>
            <a:grpSpLocks/>
          </p:cNvGrpSpPr>
          <p:nvPr/>
        </p:nvGrpSpPr>
        <p:grpSpPr bwMode="auto">
          <a:xfrm>
            <a:off x="982663" y="5100638"/>
            <a:ext cx="1411287" cy="1147762"/>
            <a:chOff x="1225" y="3192"/>
            <a:chExt cx="1134" cy="1069"/>
          </a:xfrm>
        </p:grpSpPr>
        <p:sp>
          <p:nvSpPr>
            <p:cNvPr id="102434" name="Rectangle 32">
              <a:extLst>
                <a:ext uri="{FF2B5EF4-FFF2-40B4-BE49-F238E27FC236}">
                  <a16:creationId xmlns:a16="http://schemas.microsoft.com/office/drawing/2014/main" id="{B26CE94C-6995-BC4E-90BF-3F611D253759}"/>
                </a:ext>
              </a:extLst>
            </p:cNvPr>
            <p:cNvSpPr>
              <a:spLocks noChangeArrowheads="1"/>
            </p:cNvSpPr>
            <p:nvPr/>
          </p:nvSpPr>
          <p:spPr bwMode="auto">
            <a:xfrm>
              <a:off x="1225" y="3192"/>
              <a:ext cx="1134"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35" name="Picture 33">
              <a:extLst>
                <a:ext uri="{FF2B5EF4-FFF2-40B4-BE49-F238E27FC236}">
                  <a16:creationId xmlns:a16="http://schemas.microsoft.com/office/drawing/2014/main" id="{8B01DE7D-17D9-1D42-A090-41C93861048D}"/>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96" y="3470"/>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6" name="Picture 34">
              <a:extLst>
                <a:ext uri="{FF2B5EF4-FFF2-40B4-BE49-F238E27FC236}">
                  <a16:creationId xmlns:a16="http://schemas.microsoft.com/office/drawing/2014/main" id="{8CB1F05F-6211-2949-8502-CFCECE785E62}"/>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13" y="3469"/>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7" name="Text Box 35">
              <a:extLst>
                <a:ext uri="{FF2B5EF4-FFF2-40B4-BE49-F238E27FC236}">
                  <a16:creationId xmlns:a16="http://schemas.microsoft.com/office/drawing/2014/main" id="{737CA988-9DB0-EC46-926F-2DF2AD09AB1B}"/>
                </a:ext>
              </a:extLst>
            </p:cNvPr>
            <p:cNvSpPr txBox="1">
              <a:spLocks noChangeArrowheads="1"/>
            </p:cNvSpPr>
            <p:nvPr/>
          </p:nvSpPr>
          <p:spPr bwMode="auto">
            <a:xfrm>
              <a:off x="1312" y="3967"/>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38" name="Text Box 36">
              <a:extLst>
                <a:ext uri="{FF2B5EF4-FFF2-40B4-BE49-F238E27FC236}">
                  <a16:creationId xmlns:a16="http://schemas.microsoft.com/office/drawing/2014/main" id="{E432DD80-53EB-074D-8E17-5B4750DF49B8}"/>
                </a:ext>
              </a:extLst>
            </p:cNvPr>
            <p:cNvSpPr txBox="1">
              <a:spLocks noChangeArrowheads="1"/>
            </p:cNvSpPr>
            <p:nvPr/>
          </p:nvSpPr>
          <p:spPr bwMode="auto">
            <a:xfrm>
              <a:off x="1856" y="3965"/>
              <a:ext cx="496"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a:t>
              </a:r>
            </a:p>
            <a:p>
              <a:r>
                <a:rPr lang="en-US" altLang="nb-NO" sz="800" b="1"/>
                <a:t>Services</a:t>
              </a:r>
            </a:p>
          </p:txBody>
        </p:sp>
        <p:sp>
          <p:nvSpPr>
            <p:cNvPr id="102439" name="Text Box 37">
              <a:extLst>
                <a:ext uri="{FF2B5EF4-FFF2-40B4-BE49-F238E27FC236}">
                  <a16:creationId xmlns:a16="http://schemas.microsoft.com/office/drawing/2014/main" id="{33DD33E5-BA69-1E45-ABD8-3451E7FB1DB5}"/>
                </a:ext>
              </a:extLst>
            </p:cNvPr>
            <p:cNvSpPr txBox="1">
              <a:spLocks noChangeArrowheads="1"/>
            </p:cNvSpPr>
            <p:nvPr/>
          </p:nvSpPr>
          <p:spPr bwMode="auto">
            <a:xfrm>
              <a:off x="1427" y="3217"/>
              <a:ext cx="724"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3</a:t>
              </a:r>
            </a:p>
          </p:txBody>
        </p:sp>
      </p:grpSp>
      <p:pic>
        <p:nvPicPr>
          <p:cNvPr id="102412" name="Picture 38">
            <a:extLst>
              <a:ext uri="{FF2B5EF4-FFF2-40B4-BE49-F238E27FC236}">
                <a16:creationId xmlns:a16="http://schemas.microsoft.com/office/drawing/2014/main" id="{7384D552-B023-7F49-AFA2-A65A9406145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6263" y="4186238"/>
            <a:ext cx="302895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3" name="Picture 39">
            <a:extLst>
              <a:ext uri="{FF2B5EF4-FFF2-40B4-BE49-F238E27FC236}">
                <a16:creationId xmlns:a16="http://schemas.microsoft.com/office/drawing/2014/main" id="{5935305F-623C-3044-9B3A-69EAE8240B19}"/>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6263" y="52530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4" name="Picture 40">
            <a:extLst>
              <a:ext uri="{FF2B5EF4-FFF2-40B4-BE49-F238E27FC236}">
                <a16:creationId xmlns:a16="http://schemas.microsoft.com/office/drawing/2014/main" id="{3F178405-954B-C34F-8E48-ACB47136512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6875" y="5461000"/>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5" name="Picture 41">
            <a:extLst>
              <a:ext uri="{FF2B5EF4-FFF2-40B4-BE49-F238E27FC236}">
                <a16:creationId xmlns:a16="http://schemas.microsoft.com/office/drawing/2014/main" id="{141FAD04-3941-8648-9FA5-BFF41D44121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26063" y="42624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6" name="Picture 42">
            <a:extLst>
              <a:ext uri="{FF2B5EF4-FFF2-40B4-BE49-F238E27FC236}">
                <a16:creationId xmlns:a16="http://schemas.microsoft.com/office/drawing/2014/main" id="{0EC122CD-9840-A341-B95E-03047AD1766C}"/>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44863" y="44148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8">
            <a:extLst>
              <a:ext uri="{FF2B5EF4-FFF2-40B4-BE49-F238E27FC236}">
                <a16:creationId xmlns:a16="http://schemas.microsoft.com/office/drawing/2014/main" id="{4E536494-8F2D-DB46-BEEA-68CD0A789FA5}"/>
              </a:ext>
            </a:extLst>
          </p:cNvPr>
          <p:cNvGrpSpPr>
            <a:grpSpLocks/>
          </p:cNvGrpSpPr>
          <p:nvPr/>
        </p:nvGrpSpPr>
        <p:grpSpPr bwMode="auto">
          <a:xfrm>
            <a:off x="2862263" y="4108450"/>
            <a:ext cx="3251200" cy="1735138"/>
            <a:chOff x="1803" y="2588"/>
            <a:chExt cx="2048" cy="1093"/>
          </a:xfrm>
        </p:grpSpPr>
        <p:sp>
          <p:nvSpPr>
            <p:cNvPr id="102431" name="Rectangle 43">
              <a:extLst>
                <a:ext uri="{FF2B5EF4-FFF2-40B4-BE49-F238E27FC236}">
                  <a16:creationId xmlns:a16="http://schemas.microsoft.com/office/drawing/2014/main" id="{84DA5016-12B6-2143-A4E8-AD5988E3DC31}"/>
                </a:ext>
              </a:extLst>
            </p:cNvPr>
            <p:cNvSpPr>
              <a:spLocks noChangeArrowheads="1"/>
            </p:cNvSpPr>
            <p:nvPr/>
          </p:nvSpPr>
          <p:spPr bwMode="auto">
            <a:xfrm>
              <a:off x="2091" y="2656"/>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sp>
          <p:nvSpPr>
            <p:cNvPr id="102432" name="Rectangle 46">
              <a:extLst>
                <a:ext uri="{FF2B5EF4-FFF2-40B4-BE49-F238E27FC236}">
                  <a16:creationId xmlns:a16="http://schemas.microsoft.com/office/drawing/2014/main" id="{7B4A90C5-BC2D-544A-8A2B-1D37D993244E}"/>
                </a:ext>
              </a:extLst>
            </p:cNvPr>
            <p:cNvSpPr>
              <a:spLocks noChangeArrowheads="1"/>
            </p:cNvSpPr>
            <p:nvPr/>
          </p:nvSpPr>
          <p:spPr bwMode="auto">
            <a:xfrm>
              <a:off x="1803" y="3587"/>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sp>
          <p:nvSpPr>
            <p:cNvPr id="102433" name="Rectangle 48">
              <a:extLst>
                <a:ext uri="{FF2B5EF4-FFF2-40B4-BE49-F238E27FC236}">
                  <a16:creationId xmlns:a16="http://schemas.microsoft.com/office/drawing/2014/main" id="{B64BAEC2-3A58-C844-96EE-FD683C8D6B7A}"/>
                </a:ext>
              </a:extLst>
            </p:cNvPr>
            <p:cNvSpPr>
              <a:spLocks noChangeArrowheads="1"/>
            </p:cNvSpPr>
            <p:nvPr/>
          </p:nvSpPr>
          <p:spPr bwMode="auto">
            <a:xfrm>
              <a:off x="3595" y="2588"/>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grpSp>
      <p:grpSp>
        <p:nvGrpSpPr>
          <p:cNvPr id="7" name="Group 59">
            <a:extLst>
              <a:ext uri="{FF2B5EF4-FFF2-40B4-BE49-F238E27FC236}">
                <a16:creationId xmlns:a16="http://schemas.microsoft.com/office/drawing/2014/main" id="{FD26FAFF-CCD6-3E45-9FD5-5F27BC30FC9F}"/>
              </a:ext>
            </a:extLst>
          </p:cNvPr>
          <p:cNvGrpSpPr>
            <a:grpSpLocks/>
          </p:cNvGrpSpPr>
          <p:nvPr/>
        </p:nvGrpSpPr>
        <p:grpSpPr bwMode="auto">
          <a:xfrm>
            <a:off x="2971800" y="4265613"/>
            <a:ext cx="3425825" cy="1468437"/>
            <a:chOff x="1872" y="2687"/>
            <a:chExt cx="2158" cy="925"/>
          </a:xfrm>
        </p:grpSpPr>
        <p:sp>
          <p:nvSpPr>
            <p:cNvPr id="102428" name="Rectangle 44">
              <a:extLst>
                <a:ext uri="{FF2B5EF4-FFF2-40B4-BE49-F238E27FC236}">
                  <a16:creationId xmlns:a16="http://schemas.microsoft.com/office/drawing/2014/main" id="{72AC30E6-6893-CE4A-8400-1FF2AFCE1B94}"/>
                </a:ext>
              </a:extLst>
            </p:cNvPr>
            <p:cNvSpPr>
              <a:spLocks noChangeArrowheads="1"/>
            </p:cNvSpPr>
            <p:nvPr/>
          </p:nvSpPr>
          <p:spPr bwMode="auto">
            <a:xfrm>
              <a:off x="1872" y="2755"/>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sp>
          <p:nvSpPr>
            <p:cNvPr id="102429" name="Rectangle 49">
              <a:extLst>
                <a:ext uri="{FF2B5EF4-FFF2-40B4-BE49-F238E27FC236}">
                  <a16:creationId xmlns:a16="http://schemas.microsoft.com/office/drawing/2014/main" id="{72B7F72B-0C30-CE49-AF5B-7B9247A54091}"/>
                </a:ext>
              </a:extLst>
            </p:cNvPr>
            <p:cNvSpPr>
              <a:spLocks noChangeArrowheads="1"/>
            </p:cNvSpPr>
            <p:nvPr/>
          </p:nvSpPr>
          <p:spPr bwMode="auto">
            <a:xfrm>
              <a:off x="3696" y="2687"/>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sp>
          <p:nvSpPr>
            <p:cNvPr id="102430" name="Rectangle 50">
              <a:extLst>
                <a:ext uri="{FF2B5EF4-FFF2-40B4-BE49-F238E27FC236}">
                  <a16:creationId xmlns:a16="http://schemas.microsoft.com/office/drawing/2014/main" id="{21B5ED4D-8C68-E44C-B1E1-A914EFC9B401}"/>
                </a:ext>
              </a:extLst>
            </p:cNvPr>
            <p:cNvSpPr>
              <a:spLocks noChangeArrowheads="1"/>
            </p:cNvSpPr>
            <p:nvPr/>
          </p:nvSpPr>
          <p:spPr bwMode="auto">
            <a:xfrm>
              <a:off x="3746" y="3518"/>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grpSp>
      <p:grpSp>
        <p:nvGrpSpPr>
          <p:cNvPr id="8" name="Group 60">
            <a:extLst>
              <a:ext uri="{FF2B5EF4-FFF2-40B4-BE49-F238E27FC236}">
                <a16:creationId xmlns:a16="http://schemas.microsoft.com/office/drawing/2014/main" id="{7411AEFB-955D-3F4A-B328-02A1584E8BFC}"/>
              </a:ext>
            </a:extLst>
          </p:cNvPr>
          <p:cNvGrpSpPr>
            <a:grpSpLocks/>
          </p:cNvGrpSpPr>
          <p:nvPr/>
        </p:nvGrpSpPr>
        <p:grpSpPr bwMode="auto">
          <a:xfrm>
            <a:off x="2598738" y="4570413"/>
            <a:ext cx="3660775" cy="1360487"/>
            <a:chOff x="1637" y="2879"/>
            <a:chExt cx="2306" cy="857"/>
          </a:xfrm>
        </p:grpSpPr>
        <p:sp>
          <p:nvSpPr>
            <p:cNvPr id="102425" name="Rectangle 45">
              <a:extLst>
                <a:ext uri="{FF2B5EF4-FFF2-40B4-BE49-F238E27FC236}">
                  <a16:creationId xmlns:a16="http://schemas.microsoft.com/office/drawing/2014/main" id="{36468908-AC7B-0146-A88A-B960C52688BB}"/>
                </a:ext>
              </a:extLst>
            </p:cNvPr>
            <p:cNvSpPr>
              <a:spLocks noChangeArrowheads="1"/>
            </p:cNvSpPr>
            <p:nvPr/>
          </p:nvSpPr>
          <p:spPr bwMode="auto">
            <a:xfrm>
              <a:off x="1781" y="2879"/>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sp>
          <p:nvSpPr>
            <p:cNvPr id="102426" name="Rectangle 47">
              <a:extLst>
                <a:ext uri="{FF2B5EF4-FFF2-40B4-BE49-F238E27FC236}">
                  <a16:creationId xmlns:a16="http://schemas.microsoft.com/office/drawing/2014/main" id="{BEEEAD05-ED73-304D-92BD-586E550F8E93}"/>
                </a:ext>
              </a:extLst>
            </p:cNvPr>
            <p:cNvSpPr>
              <a:spLocks noChangeArrowheads="1"/>
            </p:cNvSpPr>
            <p:nvPr/>
          </p:nvSpPr>
          <p:spPr bwMode="auto">
            <a:xfrm>
              <a:off x="1637" y="3458"/>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sp>
          <p:nvSpPr>
            <p:cNvPr id="102427" name="Rectangle 51">
              <a:extLst>
                <a:ext uri="{FF2B5EF4-FFF2-40B4-BE49-F238E27FC236}">
                  <a16:creationId xmlns:a16="http://schemas.microsoft.com/office/drawing/2014/main" id="{D2319D55-710E-1A47-B47C-3FDE051D78AB}"/>
                </a:ext>
              </a:extLst>
            </p:cNvPr>
            <p:cNvSpPr>
              <a:spLocks noChangeArrowheads="1"/>
            </p:cNvSpPr>
            <p:nvPr/>
          </p:nvSpPr>
          <p:spPr bwMode="auto">
            <a:xfrm>
              <a:off x="3655" y="3642"/>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grpSp>
      <p:sp>
        <p:nvSpPr>
          <p:cNvPr id="102420" name="Text Box 52">
            <a:extLst>
              <a:ext uri="{FF2B5EF4-FFF2-40B4-BE49-F238E27FC236}">
                <a16:creationId xmlns:a16="http://schemas.microsoft.com/office/drawing/2014/main" id="{25F599A4-0AEB-924A-85C5-CC20F15BD41E}"/>
              </a:ext>
            </a:extLst>
          </p:cNvPr>
          <p:cNvSpPr txBox="1">
            <a:spLocks noChangeArrowheads="1"/>
          </p:cNvSpPr>
          <p:nvPr/>
        </p:nvSpPr>
        <p:spPr bwMode="auto">
          <a:xfrm>
            <a:off x="3944938" y="4914900"/>
            <a:ext cx="1339850"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200" b="1"/>
              <a:t>MPLS Backbone</a:t>
            </a:r>
          </a:p>
        </p:txBody>
      </p:sp>
      <p:grpSp>
        <p:nvGrpSpPr>
          <p:cNvPr id="9" name="Group 57">
            <a:extLst>
              <a:ext uri="{FF2B5EF4-FFF2-40B4-BE49-F238E27FC236}">
                <a16:creationId xmlns:a16="http://schemas.microsoft.com/office/drawing/2014/main" id="{45453CBF-B260-1D41-B8B2-21723BDD6996}"/>
              </a:ext>
            </a:extLst>
          </p:cNvPr>
          <p:cNvGrpSpPr>
            <a:grpSpLocks/>
          </p:cNvGrpSpPr>
          <p:nvPr/>
        </p:nvGrpSpPr>
        <p:grpSpPr bwMode="auto">
          <a:xfrm>
            <a:off x="3802063" y="2959100"/>
            <a:ext cx="1847850" cy="1252538"/>
            <a:chOff x="2395" y="1864"/>
            <a:chExt cx="1164" cy="789"/>
          </a:xfrm>
        </p:grpSpPr>
        <p:sp>
          <p:nvSpPr>
            <p:cNvPr id="102422" name="Text Box 53">
              <a:extLst>
                <a:ext uri="{FF2B5EF4-FFF2-40B4-BE49-F238E27FC236}">
                  <a16:creationId xmlns:a16="http://schemas.microsoft.com/office/drawing/2014/main" id="{7611A11D-5C2E-4942-82EA-C4D26D79CFF5}"/>
                </a:ext>
              </a:extLst>
            </p:cNvPr>
            <p:cNvSpPr txBox="1">
              <a:spLocks noChangeArrowheads="1"/>
            </p:cNvSpPr>
            <p:nvPr/>
          </p:nvSpPr>
          <p:spPr bwMode="auto">
            <a:xfrm>
              <a:off x="2629" y="1864"/>
              <a:ext cx="930"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VRF instances created for each group at the edge</a:t>
              </a:r>
            </a:p>
          </p:txBody>
        </p:sp>
        <p:sp>
          <p:nvSpPr>
            <p:cNvPr id="102423" name="Line 54">
              <a:extLst>
                <a:ext uri="{FF2B5EF4-FFF2-40B4-BE49-F238E27FC236}">
                  <a16:creationId xmlns:a16="http://schemas.microsoft.com/office/drawing/2014/main" id="{EBEEFE00-B356-FE42-9CD0-73CA1C6EA8E6}"/>
                </a:ext>
              </a:extLst>
            </p:cNvPr>
            <p:cNvSpPr>
              <a:spLocks noChangeShapeType="1"/>
            </p:cNvSpPr>
            <p:nvPr/>
          </p:nvSpPr>
          <p:spPr bwMode="auto">
            <a:xfrm flipH="1">
              <a:off x="2395" y="2205"/>
              <a:ext cx="528" cy="448"/>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2424" name="Line 55">
              <a:extLst>
                <a:ext uri="{FF2B5EF4-FFF2-40B4-BE49-F238E27FC236}">
                  <a16:creationId xmlns:a16="http://schemas.microsoft.com/office/drawing/2014/main" id="{C096AC3C-A9A4-CD46-A458-355D3C03A2F7}"/>
                </a:ext>
              </a:extLst>
            </p:cNvPr>
            <p:cNvSpPr>
              <a:spLocks noChangeShapeType="1"/>
            </p:cNvSpPr>
            <p:nvPr/>
          </p:nvSpPr>
          <p:spPr bwMode="auto">
            <a:xfrm>
              <a:off x="3067" y="2189"/>
              <a:ext cx="480" cy="400"/>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sp>
        <p:nvSpPr>
          <p:cNvPr id="2" name="TextBox 1">
            <a:extLst>
              <a:ext uri="{FF2B5EF4-FFF2-40B4-BE49-F238E27FC236}">
                <a16:creationId xmlns:a16="http://schemas.microsoft.com/office/drawing/2014/main" id="{E078DADA-4EF6-9511-4B52-5450B261102F}"/>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nodeType="afterGroup">
                            <p:stCondLst>
                              <p:cond delay="3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2BCC6DFF-0A02-2D4C-8795-F9AD078EA513}"/>
              </a:ext>
            </a:extLst>
          </p:cNvPr>
          <p:cNvSpPr>
            <a:spLocks noGrp="1" noChangeArrowheads="1"/>
          </p:cNvSpPr>
          <p:nvPr>
            <p:ph type="title"/>
          </p:nvPr>
        </p:nvSpPr>
        <p:spPr>
          <a:xfrm>
            <a:off x="793750" y="304800"/>
            <a:ext cx="7588250" cy="838200"/>
          </a:xfrm>
        </p:spPr>
        <p:txBody>
          <a:bodyPr/>
          <a:lstStyle/>
          <a:p>
            <a:pPr eaLnBrk="1" hangingPunct="1"/>
            <a:r>
              <a:rPr lang="en-US" altLang="nb-NO" dirty="0"/>
              <a:t>Use Case 2: Simplify Central Site Design</a:t>
            </a:r>
          </a:p>
        </p:txBody>
      </p:sp>
      <p:sp>
        <p:nvSpPr>
          <p:cNvPr id="103427" name="Rectangle 58">
            <a:extLst>
              <a:ext uri="{FF2B5EF4-FFF2-40B4-BE49-F238E27FC236}">
                <a16:creationId xmlns:a16="http://schemas.microsoft.com/office/drawing/2014/main" id="{82CE6B07-E3A6-F840-AC94-30BB1C213550}"/>
              </a:ext>
            </a:extLst>
          </p:cNvPr>
          <p:cNvSpPr>
            <a:spLocks noGrp="1" noChangeAspect="1" noChangeArrowheads="1"/>
          </p:cNvSpPr>
          <p:nvPr>
            <p:ph type="body" idx="1"/>
          </p:nvPr>
        </p:nvSpPr>
        <p:spPr>
          <a:xfrm>
            <a:off x="655638" y="1295400"/>
            <a:ext cx="7878762" cy="990600"/>
          </a:xfrm>
          <a:solidFill>
            <a:srgbClr val="C3C16F"/>
          </a:solidFill>
        </p:spPr>
        <p:txBody>
          <a:bodyPr lIns="173736" anchor="ctr"/>
          <a:lstStyle/>
          <a:p>
            <a:pPr marL="0" indent="0" eaLnBrk="1" hangingPunct="1">
              <a:lnSpc>
                <a:spcPct val="85000"/>
              </a:lnSpc>
              <a:buFont typeface="Wingdings" pitchFamily="2" charset="2"/>
              <a:buNone/>
            </a:pPr>
            <a:r>
              <a:rPr lang="en-US" altLang="nb-NO" sz="1600" b="1" u="sng" dirty="0"/>
              <a:t>Requirement:</a:t>
            </a:r>
            <a:r>
              <a:rPr lang="en-US" altLang="nb-NO" sz="1600" dirty="0"/>
              <a:t> To ease the scale and design of a central site</a:t>
            </a:r>
          </a:p>
          <a:p>
            <a:pPr marL="0" indent="0" eaLnBrk="1" hangingPunct="1">
              <a:lnSpc>
                <a:spcPct val="85000"/>
              </a:lnSpc>
              <a:buFont typeface="Wingdings" pitchFamily="2" charset="2"/>
              <a:buNone/>
            </a:pPr>
            <a:r>
              <a:rPr lang="en-US" altLang="nb-NO" sz="1600" b="1" u="sng" dirty="0"/>
              <a:t>Solution:</a:t>
            </a:r>
            <a:r>
              <a:rPr lang="en-US" altLang="nb-NO" sz="1600" dirty="0"/>
              <a:t> Implement MPLS Layer 3 VPNs, which reduces the number of routing peers of the central site</a:t>
            </a:r>
          </a:p>
        </p:txBody>
      </p:sp>
      <p:sp>
        <p:nvSpPr>
          <p:cNvPr id="1313795" name="Text Box 3">
            <a:extLst>
              <a:ext uri="{FF2B5EF4-FFF2-40B4-BE49-F238E27FC236}">
                <a16:creationId xmlns:a16="http://schemas.microsoft.com/office/drawing/2014/main" id="{E0511145-35FD-0740-8C02-FE407B75025F}"/>
              </a:ext>
            </a:extLst>
          </p:cNvPr>
          <p:cNvSpPr txBox="1">
            <a:spLocks noChangeArrowheads="1"/>
          </p:cNvSpPr>
          <p:nvPr/>
        </p:nvSpPr>
        <p:spPr bwMode="auto">
          <a:xfrm>
            <a:off x="993775" y="2406650"/>
            <a:ext cx="1524000" cy="317500"/>
          </a:xfrm>
          <a:prstGeom prst="rect">
            <a:avLst/>
          </a:prstGeom>
          <a:noFill/>
          <a:ln w="57150" algn="ctr">
            <a:noFill/>
            <a:miter lim="800000"/>
            <a:headEnd/>
            <a:tailEnd/>
          </a:ln>
          <a:effectLst/>
        </p:spPr>
        <p:txBody>
          <a:bodyPr wrap="none" lIns="73025" tIns="36512" rIns="73025" bIns="36512">
            <a:spAutoFit/>
          </a:bodyPr>
          <a:lstStyle/>
          <a:p>
            <a:pPr eaLnBrk="0" fontAlgn="auto" hangingPunct="0">
              <a:spcBef>
                <a:spcPts val="0"/>
              </a:spcBef>
              <a:spcAft>
                <a:spcPts val="0"/>
              </a:spcAft>
              <a:defRPr/>
            </a:pPr>
            <a:r>
              <a:rPr lang="en-US" sz="1600" b="1" u="sng">
                <a:effectLst>
                  <a:outerShdw blurRad="38100" dist="38100" dir="2700000" algn="tl">
                    <a:srgbClr val="C0C0C0"/>
                  </a:outerShdw>
                </a:effectLst>
                <a:latin typeface="+mn-lt"/>
                <a:ea typeface="+mn-ea"/>
              </a:rPr>
              <a:t>Without MPLS</a:t>
            </a:r>
          </a:p>
        </p:txBody>
      </p:sp>
      <p:pic>
        <p:nvPicPr>
          <p:cNvPr id="103429" name="Picture 5">
            <a:extLst>
              <a:ext uri="{FF2B5EF4-FFF2-40B4-BE49-F238E27FC236}">
                <a16:creationId xmlns:a16="http://schemas.microsoft.com/office/drawing/2014/main" id="{6D4B560B-AAF6-834C-A3A8-0B3455F95EB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5250" y="3884613"/>
            <a:ext cx="2425700"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6">
            <a:extLst>
              <a:ext uri="{FF2B5EF4-FFF2-40B4-BE49-F238E27FC236}">
                <a16:creationId xmlns:a16="http://schemas.microsoft.com/office/drawing/2014/main" id="{2783C3E8-C186-064B-969C-87C65E53CFD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7738" y="2957513"/>
            <a:ext cx="8032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7">
            <a:extLst>
              <a:ext uri="{FF2B5EF4-FFF2-40B4-BE49-F238E27FC236}">
                <a16:creationId xmlns:a16="http://schemas.microsoft.com/office/drawing/2014/main" id="{0BC804FA-B4AE-BE4F-8B02-72E9318C6A1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5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2" name="Picture 8">
            <a:extLst>
              <a:ext uri="{FF2B5EF4-FFF2-40B4-BE49-F238E27FC236}">
                <a16:creationId xmlns:a16="http://schemas.microsoft.com/office/drawing/2014/main" id="{C1665FD1-21C1-1C4B-A03B-1EBBF841A78B}"/>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175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3" name="Picture 9">
            <a:extLst>
              <a:ext uri="{FF2B5EF4-FFF2-40B4-BE49-F238E27FC236}">
                <a16:creationId xmlns:a16="http://schemas.microsoft.com/office/drawing/2014/main" id="{C55C6EF4-14DE-3D4E-9C6E-EA8DF2717CB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592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4" name="Picture 10">
            <a:extLst>
              <a:ext uri="{FF2B5EF4-FFF2-40B4-BE49-F238E27FC236}">
                <a16:creationId xmlns:a16="http://schemas.microsoft.com/office/drawing/2014/main" id="{F83946AB-A250-C740-A050-9C5BC0D25CA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010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5" name="Picture 11">
            <a:extLst>
              <a:ext uri="{FF2B5EF4-FFF2-40B4-BE49-F238E27FC236}">
                <a16:creationId xmlns:a16="http://schemas.microsoft.com/office/drawing/2014/main" id="{84A0BBCA-DB5D-054A-A3F2-5D5ABA3FF99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6" name="Picture 12">
            <a:extLst>
              <a:ext uri="{FF2B5EF4-FFF2-40B4-BE49-F238E27FC236}">
                <a16:creationId xmlns:a16="http://schemas.microsoft.com/office/drawing/2014/main" id="{F08549FA-1C47-3545-B02E-135E98D7D34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845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7" name="Picture 13">
            <a:extLst>
              <a:ext uri="{FF2B5EF4-FFF2-40B4-BE49-F238E27FC236}">
                <a16:creationId xmlns:a16="http://schemas.microsoft.com/office/drawing/2014/main" id="{0876DC03-1A88-0048-9509-9D7E580E00B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262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8" name="Picture 14">
            <a:extLst>
              <a:ext uri="{FF2B5EF4-FFF2-40B4-BE49-F238E27FC236}">
                <a16:creationId xmlns:a16="http://schemas.microsoft.com/office/drawing/2014/main" id="{13944625-C578-0C40-9C10-ED20F047A70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680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9" name="Picture 15">
            <a:extLst>
              <a:ext uri="{FF2B5EF4-FFF2-40B4-BE49-F238E27FC236}">
                <a16:creationId xmlns:a16="http://schemas.microsoft.com/office/drawing/2014/main" id="{89DA1BAF-F76E-BB44-AD46-7AC5A5D902C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09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0" name="Text Box 16">
            <a:extLst>
              <a:ext uri="{FF2B5EF4-FFF2-40B4-BE49-F238E27FC236}">
                <a16:creationId xmlns:a16="http://schemas.microsoft.com/office/drawing/2014/main" id="{635BAA96-84B8-BE44-9C6B-FEFA9FE33B33}"/>
              </a:ext>
            </a:extLst>
          </p:cNvPr>
          <p:cNvSpPr txBox="1">
            <a:spLocks noChangeArrowheads="1"/>
          </p:cNvSpPr>
          <p:nvPr/>
        </p:nvSpPr>
        <p:spPr bwMode="auto">
          <a:xfrm>
            <a:off x="1447800" y="2895600"/>
            <a:ext cx="7810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a:t>
            </a:r>
          </a:p>
        </p:txBody>
      </p:sp>
      <p:sp>
        <p:nvSpPr>
          <p:cNvPr id="103441" name="Text Box 17">
            <a:extLst>
              <a:ext uri="{FF2B5EF4-FFF2-40B4-BE49-F238E27FC236}">
                <a16:creationId xmlns:a16="http://schemas.microsoft.com/office/drawing/2014/main" id="{077232DC-3505-7F4B-A1BB-6B926E155A31}"/>
              </a:ext>
            </a:extLst>
          </p:cNvPr>
          <p:cNvSpPr txBox="1">
            <a:spLocks noChangeArrowheads="1"/>
          </p:cNvSpPr>
          <p:nvPr/>
        </p:nvSpPr>
        <p:spPr bwMode="auto">
          <a:xfrm>
            <a:off x="2030413" y="6267450"/>
            <a:ext cx="8699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Sites</a:t>
            </a:r>
          </a:p>
        </p:txBody>
      </p:sp>
      <p:grpSp>
        <p:nvGrpSpPr>
          <p:cNvPr id="2" name="Group 18">
            <a:extLst>
              <a:ext uri="{FF2B5EF4-FFF2-40B4-BE49-F238E27FC236}">
                <a16:creationId xmlns:a16="http://schemas.microsoft.com/office/drawing/2014/main" id="{7E8F934C-3216-7044-A120-3404FA0E32EC}"/>
              </a:ext>
            </a:extLst>
          </p:cNvPr>
          <p:cNvGrpSpPr>
            <a:grpSpLocks/>
          </p:cNvGrpSpPr>
          <p:nvPr/>
        </p:nvGrpSpPr>
        <p:grpSpPr bwMode="auto">
          <a:xfrm>
            <a:off x="1123950" y="3605213"/>
            <a:ext cx="2933700" cy="2057400"/>
            <a:chOff x="400" y="2264"/>
            <a:chExt cx="1848" cy="1296"/>
          </a:xfrm>
        </p:grpSpPr>
        <p:sp>
          <p:nvSpPr>
            <p:cNvPr id="103477" name="Line 19">
              <a:extLst>
                <a:ext uri="{FF2B5EF4-FFF2-40B4-BE49-F238E27FC236}">
                  <a16:creationId xmlns:a16="http://schemas.microsoft.com/office/drawing/2014/main" id="{18A6B0B2-E412-3F41-BE02-470C738BDBEC}"/>
                </a:ext>
              </a:extLst>
            </p:cNvPr>
            <p:cNvSpPr>
              <a:spLocks noChangeShapeType="1"/>
            </p:cNvSpPr>
            <p:nvPr/>
          </p:nvSpPr>
          <p:spPr bwMode="auto">
            <a:xfrm flipV="1">
              <a:off x="1344" y="2264"/>
              <a:ext cx="0" cy="1280"/>
            </a:xfrm>
            <a:prstGeom prst="line">
              <a:avLst/>
            </a:prstGeom>
            <a:noFill/>
            <a:ln w="57150">
              <a:solidFill>
                <a:srgbClr val="381FEF"/>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8" name="Freeform 20">
              <a:extLst>
                <a:ext uri="{FF2B5EF4-FFF2-40B4-BE49-F238E27FC236}">
                  <a16:creationId xmlns:a16="http://schemas.microsoft.com/office/drawing/2014/main" id="{F391C844-8EE7-BF47-9146-1D901A921807}"/>
                </a:ext>
              </a:extLst>
            </p:cNvPr>
            <p:cNvSpPr>
              <a:spLocks/>
            </p:cNvSpPr>
            <p:nvPr/>
          </p:nvSpPr>
          <p:spPr bwMode="auto">
            <a:xfrm>
              <a:off x="1104" y="2264"/>
              <a:ext cx="176" cy="1296"/>
            </a:xfrm>
            <a:custGeom>
              <a:avLst/>
              <a:gdLst>
                <a:gd name="T0" fmla="*/ 0 w 176"/>
                <a:gd name="T1" fmla="*/ 1296 h 1296"/>
                <a:gd name="T2" fmla="*/ 128 w 176"/>
                <a:gd name="T3" fmla="*/ 928 h 1296"/>
                <a:gd name="T4" fmla="*/ 176 w 176"/>
                <a:gd name="T5" fmla="*/ 0 h 1296"/>
                <a:gd name="T6" fmla="*/ 0 60000 65536"/>
                <a:gd name="T7" fmla="*/ 0 60000 65536"/>
                <a:gd name="T8" fmla="*/ 0 60000 65536"/>
                <a:gd name="T9" fmla="*/ 0 w 176"/>
                <a:gd name="T10" fmla="*/ 0 h 1296"/>
                <a:gd name="T11" fmla="*/ 176 w 176"/>
                <a:gd name="T12" fmla="*/ 1296 h 1296"/>
              </a:gdLst>
              <a:ahLst/>
              <a:cxnLst>
                <a:cxn ang="T6">
                  <a:pos x="T0" y="T1"/>
                </a:cxn>
                <a:cxn ang="T7">
                  <a:pos x="T2" y="T3"/>
                </a:cxn>
                <a:cxn ang="T8">
                  <a:pos x="T4" y="T5"/>
                </a:cxn>
              </a:cxnLst>
              <a:rect l="T9" t="T10" r="T11" b="T12"/>
              <a:pathLst>
                <a:path w="176" h="1296">
                  <a:moveTo>
                    <a:pt x="0" y="1296"/>
                  </a:moveTo>
                  <a:cubicBezTo>
                    <a:pt x="49" y="1220"/>
                    <a:pt x="99" y="1144"/>
                    <a:pt x="128" y="928"/>
                  </a:cubicBezTo>
                  <a:cubicBezTo>
                    <a:pt x="157" y="712"/>
                    <a:pt x="166" y="356"/>
                    <a:pt x="17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79" name="Freeform 21">
              <a:extLst>
                <a:ext uri="{FF2B5EF4-FFF2-40B4-BE49-F238E27FC236}">
                  <a16:creationId xmlns:a16="http://schemas.microsoft.com/office/drawing/2014/main" id="{76FFEE33-8BB1-714E-8F88-EE223E831412}"/>
                </a:ext>
              </a:extLst>
            </p:cNvPr>
            <p:cNvSpPr>
              <a:spLocks/>
            </p:cNvSpPr>
            <p:nvPr/>
          </p:nvSpPr>
          <p:spPr bwMode="auto">
            <a:xfrm flipH="1">
              <a:off x="1400" y="2264"/>
              <a:ext cx="176" cy="1296"/>
            </a:xfrm>
            <a:custGeom>
              <a:avLst/>
              <a:gdLst>
                <a:gd name="T0" fmla="*/ 0 w 176"/>
                <a:gd name="T1" fmla="*/ 1296 h 1296"/>
                <a:gd name="T2" fmla="*/ 128 w 176"/>
                <a:gd name="T3" fmla="*/ 928 h 1296"/>
                <a:gd name="T4" fmla="*/ 176 w 176"/>
                <a:gd name="T5" fmla="*/ 0 h 1296"/>
                <a:gd name="T6" fmla="*/ 0 60000 65536"/>
                <a:gd name="T7" fmla="*/ 0 60000 65536"/>
                <a:gd name="T8" fmla="*/ 0 60000 65536"/>
                <a:gd name="T9" fmla="*/ 0 w 176"/>
                <a:gd name="T10" fmla="*/ 0 h 1296"/>
                <a:gd name="T11" fmla="*/ 176 w 176"/>
                <a:gd name="T12" fmla="*/ 1296 h 1296"/>
              </a:gdLst>
              <a:ahLst/>
              <a:cxnLst>
                <a:cxn ang="T6">
                  <a:pos x="T0" y="T1"/>
                </a:cxn>
                <a:cxn ang="T7">
                  <a:pos x="T2" y="T3"/>
                </a:cxn>
                <a:cxn ang="T8">
                  <a:pos x="T4" y="T5"/>
                </a:cxn>
              </a:cxnLst>
              <a:rect l="T9" t="T10" r="T11" b="T12"/>
              <a:pathLst>
                <a:path w="176" h="1296">
                  <a:moveTo>
                    <a:pt x="0" y="1296"/>
                  </a:moveTo>
                  <a:cubicBezTo>
                    <a:pt x="49" y="1220"/>
                    <a:pt x="99" y="1144"/>
                    <a:pt x="128" y="928"/>
                  </a:cubicBezTo>
                  <a:cubicBezTo>
                    <a:pt x="157" y="712"/>
                    <a:pt x="166" y="356"/>
                    <a:pt x="17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0" name="Freeform 22">
              <a:extLst>
                <a:ext uri="{FF2B5EF4-FFF2-40B4-BE49-F238E27FC236}">
                  <a16:creationId xmlns:a16="http://schemas.microsoft.com/office/drawing/2014/main" id="{151598BE-45EE-3B48-861D-685AE549360C}"/>
                </a:ext>
              </a:extLst>
            </p:cNvPr>
            <p:cNvSpPr>
              <a:spLocks/>
            </p:cNvSpPr>
            <p:nvPr/>
          </p:nvSpPr>
          <p:spPr bwMode="auto">
            <a:xfrm>
              <a:off x="880" y="2264"/>
              <a:ext cx="336" cy="1296"/>
            </a:xfrm>
            <a:custGeom>
              <a:avLst/>
              <a:gdLst>
                <a:gd name="T0" fmla="*/ 0 w 336"/>
                <a:gd name="T1" fmla="*/ 1296 h 1296"/>
                <a:gd name="T2" fmla="*/ 208 w 336"/>
                <a:gd name="T3" fmla="*/ 1024 h 1296"/>
                <a:gd name="T4" fmla="*/ 336 w 336"/>
                <a:gd name="T5" fmla="*/ 0 h 1296"/>
                <a:gd name="T6" fmla="*/ 0 60000 65536"/>
                <a:gd name="T7" fmla="*/ 0 60000 65536"/>
                <a:gd name="T8" fmla="*/ 0 60000 65536"/>
                <a:gd name="T9" fmla="*/ 0 w 336"/>
                <a:gd name="T10" fmla="*/ 0 h 1296"/>
                <a:gd name="T11" fmla="*/ 336 w 336"/>
                <a:gd name="T12" fmla="*/ 1296 h 1296"/>
              </a:gdLst>
              <a:ahLst/>
              <a:cxnLst>
                <a:cxn ang="T6">
                  <a:pos x="T0" y="T1"/>
                </a:cxn>
                <a:cxn ang="T7">
                  <a:pos x="T2" y="T3"/>
                </a:cxn>
                <a:cxn ang="T8">
                  <a:pos x="T4" y="T5"/>
                </a:cxn>
              </a:cxnLst>
              <a:rect l="T9" t="T10" r="T11" b="T12"/>
              <a:pathLst>
                <a:path w="336" h="1296">
                  <a:moveTo>
                    <a:pt x="0" y="1296"/>
                  </a:moveTo>
                  <a:cubicBezTo>
                    <a:pt x="76" y="1268"/>
                    <a:pt x="152" y="1240"/>
                    <a:pt x="208" y="1024"/>
                  </a:cubicBezTo>
                  <a:cubicBezTo>
                    <a:pt x="264" y="808"/>
                    <a:pt x="315" y="171"/>
                    <a:pt x="33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1" name="Freeform 23">
              <a:extLst>
                <a:ext uri="{FF2B5EF4-FFF2-40B4-BE49-F238E27FC236}">
                  <a16:creationId xmlns:a16="http://schemas.microsoft.com/office/drawing/2014/main" id="{E960F50D-8D8C-8745-8512-9C520214BE6B}"/>
                </a:ext>
              </a:extLst>
            </p:cNvPr>
            <p:cNvSpPr>
              <a:spLocks/>
            </p:cNvSpPr>
            <p:nvPr/>
          </p:nvSpPr>
          <p:spPr bwMode="auto">
            <a:xfrm flipH="1">
              <a:off x="1456" y="2264"/>
              <a:ext cx="336" cy="1296"/>
            </a:xfrm>
            <a:custGeom>
              <a:avLst/>
              <a:gdLst>
                <a:gd name="T0" fmla="*/ 0 w 336"/>
                <a:gd name="T1" fmla="*/ 1296 h 1296"/>
                <a:gd name="T2" fmla="*/ 208 w 336"/>
                <a:gd name="T3" fmla="*/ 1024 h 1296"/>
                <a:gd name="T4" fmla="*/ 336 w 336"/>
                <a:gd name="T5" fmla="*/ 0 h 1296"/>
                <a:gd name="T6" fmla="*/ 0 60000 65536"/>
                <a:gd name="T7" fmla="*/ 0 60000 65536"/>
                <a:gd name="T8" fmla="*/ 0 60000 65536"/>
                <a:gd name="T9" fmla="*/ 0 w 336"/>
                <a:gd name="T10" fmla="*/ 0 h 1296"/>
                <a:gd name="T11" fmla="*/ 336 w 336"/>
                <a:gd name="T12" fmla="*/ 1296 h 1296"/>
              </a:gdLst>
              <a:ahLst/>
              <a:cxnLst>
                <a:cxn ang="T6">
                  <a:pos x="T0" y="T1"/>
                </a:cxn>
                <a:cxn ang="T7">
                  <a:pos x="T2" y="T3"/>
                </a:cxn>
                <a:cxn ang="T8">
                  <a:pos x="T4" y="T5"/>
                </a:cxn>
              </a:cxnLst>
              <a:rect l="T9" t="T10" r="T11" b="T12"/>
              <a:pathLst>
                <a:path w="336" h="1296">
                  <a:moveTo>
                    <a:pt x="0" y="1296"/>
                  </a:moveTo>
                  <a:cubicBezTo>
                    <a:pt x="76" y="1268"/>
                    <a:pt x="152" y="1240"/>
                    <a:pt x="208" y="1024"/>
                  </a:cubicBezTo>
                  <a:cubicBezTo>
                    <a:pt x="264" y="808"/>
                    <a:pt x="315" y="171"/>
                    <a:pt x="33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2" name="Freeform 24">
              <a:extLst>
                <a:ext uri="{FF2B5EF4-FFF2-40B4-BE49-F238E27FC236}">
                  <a16:creationId xmlns:a16="http://schemas.microsoft.com/office/drawing/2014/main" id="{315A19F6-8DF6-9A43-8711-3AA4E5271BEE}"/>
                </a:ext>
              </a:extLst>
            </p:cNvPr>
            <p:cNvSpPr>
              <a:spLocks/>
            </p:cNvSpPr>
            <p:nvPr/>
          </p:nvSpPr>
          <p:spPr bwMode="auto">
            <a:xfrm>
              <a:off x="624" y="2264"/>
              <a:ext cx="512" cy="1296"/>
            </a:xfrm>
            <a:custGeom>
              <a:avLst/>
              <a:gdLst>
                <a:gd name="T0" fmla="*/ 0 w 512"/>
                <a:gd name="T1" fmla="*/ 1296 h 1296"/>
                <a:gd name="T2" fmla="*/ 352 w 512"/>
                <a:gd name="T3" fmla="*/ 1024 h 1296"/>
                <a:gd name="T4" fmla="*/ 512 w 512"/>
                <a:gd name="T5" fmla="*/ 0 h 1296"/>
                <a:gd name="T6" fmla="*/ 0 60000 65536"/>
                <a:gd name="T7" fmla="*/ 0 60000 65536"/>
                <a:gd name="T8" fmla="*/ 0 60000 65536"/>
                <a:gd name="T9" fmla="*/ 0 w 512"/>
                <a:gd name="T10" fmla="*/ 0 h 1296"/>
                <a:gd name="T11" fmla="*/ 512 w 512"/>
                <a:gd name="T12" fmla="*/ 1296 h 1296"/>
              </a:gdLst>
              <a:ahLst/>
              <a:cxnLst>
                <a:cxn ang="T6">
                  <a:pos x="T0" y="T1"/>
                </a:cxn>
                <a:cxn ang="T7">
                  <a:pos x="T2" y="T3"/>
                </a:cxn>
                <a:cxn ang="T8">
                  <a:pos x="T4" y="T5"/>
                </a:cxn>
              </a:cxnLst>
              <a:rect l="T9" t="T10" r="T11" b="T12"/>
              <a:pathLst>
                <a:path w="512" h="1296">
                  <a:moveTo>
                    <a:pt x="0" y="1296"/>
                  </a:moveTo>
                  <a:cubicBezTo>
                    <a:pt x="59" y="1251"/>
                    <a:pt x="267" y="1240"/>
                    <a:pt x="352" y="1024"/>
                  </a:cubicBezTo>
                  <a:cubicBezTo>
                    <a:pt x="437" y="808"/>
                    <a:pt x="479" y="213"/>
                    <a:pt x="512"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3" name="Freeform 25">
              <a:extLst>
                <a:ext uri="{FF2B5EF4-FFF2-40B4-BE49-F238E27FC236}">
                  <a16:creationId xmlns:a16="http://schemas.microsoft.com/office/drawing/2014/main" id="{46327F1C-8F9E-C242-8EFB-70AF56BDB1A1}"/>
                </a:ext>
              </a:extLst>
            </p:cNvPr>
            <p:cNvSpPr>
              <a:spLocks/>
            </p:cNvSpPr>
            <p:nvPr/>
          </p:nvSpPr>
          <p:spPr bwMode="auto">
            <a:xfrm flipH="1">
              <a:off x="1520" y="2264"/>
              <a:ext cx="512" cy="1296"/>
            </a:xfrm>
            <a:custGeom>
              <a:avLst/>
              <a:gdLst>
                <a:gd name="T0" fmla="*/ 0 w 512"/>
                <a:gd name="T1" fmla="*/ 1296 h 1296"/>
                <a:gd name="T2" fmla="*/ 352 w 512"/>
                <a:gd name="T3" fmla="*/ 1024 h 1296"/>
                <a:gd name="T4" fmla="*/ 512 w 512"/>
                <a:gd name="T5" fmla="*/ 0 h 1296"/>
                <a:gd name="T6" fmla="*/ 0 60000 65536"/>
                <a:gd name="T7" fmla="*/ 0 60000 65536"/>
                <a:gd name="T8" fmla="*/ 0 60000 65536"/>
                <a:gd name="T9" fmla="*/ 0 w 512"/>
                <a:gd name="T10" fmla="*/ 0 h 1296"/>
                <a:gd name="T11" fmla="*/ 512 w 512"/>
                <a:gd name="T12" fmla="*/ 1296 h 1296"/>
              </a:gdLst>
              <a:ahLst/>
              <a:cxnLst>
                <a:cxn ang="T6">
                  <a:pos x="T0" y="T1"/>
                </a:cxn>
                <a:cxn ang="T7">
                  <a:pos x="T2" y="T3"/>
                </a:cxn>
                <a:cxn ang="T8">
                  <a:pos x="T4" y="T5"/>
                </a:cxn>
              </a:cxnLst>
              <a:rect l="T9" t="T10" r="T11" b="T12"/>
              <a:pathLst>
                <a:path w="512" h="1296">
                  <a:moveTo>
                    <a:pt x="0" y="1296"/>
                  </a:moveTo>
                  <a:cubicBezTo>
                    <a:pt x="59" y="1251"/>
                    <a:pt x="267" y="1240"/>
                    <a:pt x="352" y="1024"/>
                  </a:cubicBezTo>
                  <a:cubicBezTo>
                    <a:pt x="437" y="808"/>
                    <a:pt x="479" y="213"/>
                    <a:pt x="512"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4" name="Freeform 26">
              <a:extLst>
                <a:ext uri="{FF2B5EF4-FFF2-40B4-BE49-F238E27FC236}">
                  <a16:creationId xmlns:a16="http://schemas.microsoft.com/office/drawing/2014/main" id="{4158C02D-8CA2-1745-9D28-83F455E5C951}"/>
                </a:ext>
              </a:extLst>
            </p:cNvPr>
            <p:cNvSpPr>
              <a:spLocks/>
            </p:cNvSpPr>
            <p:nvPr/>
          </p:nvSpPr>
          <p:spPr bwMode="auto">
            <a:xfrm>
              <a:off x="400" y="2280"/>
              <a:ext cx="656" cy="1280"/>
            </a:xfrm>
            <a:custGeom>
              <a:avLst/>
              <a:gdLst>
                <a:gd name="T0" fmla="*/ 0 w 656"/>
                <a:gd name="T1" fmla="*/ 1280 h 1280"/>
                <a:gd name="T2" fmla="*/ 432 w 656"/>
                <a:gd name="T3" fmla="*/ 1040 h 1280"/>
                <a:gd name="T4" fmla="*/ 576 w 656"/>
                <a:gd name="T5" fmla="*/ 624 h 1280"/>
                <a:gd name="T6" fmla="*/ 656 w 656"/>
                <a:gd name="T7" fmla="*/ 0 h 1280"/>
                <a:gd name="T8" fmla="*/ 0 60000 65536"/>
                <a:gd name="T9" fmla="*/ 0 60000 65536"/>
                <a:gd name="T10" fmla="*/ 0 60000 65536"/>
                <a:gd name="T11" fmla="*/ 0 60000 65536"/>
                <a:gd name="T12" fmla="*/ 0 w 656"/>
                <a:gd name="T13" fmla="*/ 0 h 1280"/>
                <a:gd name="T14" fmla="*/ 656 w 656"/>
                <a:gd name="T15" fmla="*/ 1280 h 1280"/>
              </a:gdLst>
              <a:ahLst/>
              <a:cxnLst>
                <a:cxn ang="T8">
                  <a:pos x="T0" y="T1"/>
                </a:cxn>
                <a:cxn ang="T9">
                  <a:pos x="T2" y="T3"/>
                </a:cxn>
                <a:cxn ang="T10">
                  <a:pos x="T4" y="T5"/>
                </a:cxn>
                <a:cxn ang="T11">
                  <a:pos x="T6" y="T7"/>
                </a:cxn>
              </a:cxnLst>
              <a:rect l="T12" t="T13" r="T14" b="T15"/>
              <a:pathLst>
                <a:path w="656" h="1280">
                  <a:moveTo>
                    <a:pt x="0" y="1280"/>
                  </a:moveTo>
                  <a:cubicBezTo>
                    <a:pt x="72" y="1240"/>
                    <a:pt x="336" y="1149"/>
                    <a:pt x="432" y="1040"/>
                  </a:cubicBezTo>
                  <a:cubicBezTo>
                    <a:pt x="528" y="931"/>
                    <a:pt x="539" y="797"/>
                    <a:pt x="576" y="624"/>
                  </a:cubicBezTo>
                  <a:cubicBezTo>
                    <a:pt x="613" y="451"/>
                    <a:pt x="639" y="130"/>
                    <a:pt x="65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5" name="Freeform 27">
              <a:extLst>
                <a:ext uri="{FF2B5EF4-FFF2-40B4-BE49-F238E27FC236}">
                  <a16:creationId xmlns:a16="http://schemas.microsoft.com/office/drawing/2014/main" id="{3F7F2615-6139-7146-9C94-D6286E6691A2}"/>
                </a:ext>
              </a:extLst>
            </p:cNvPr>
            <p:cNvSpPr>
              <a:spLocks/>
            </p:cNvSpPr>
            <p:nvPr/>
          </p:nvSpPr>
          <p:spPr bwMode="auto">
            <a:xfrm flipH="1">
              <a:off x="1592" y="2272"/>
              <a:ext cx="656" cy="1280"/>
            </a:xfrm>
            <a:custGeom>
              <a:avLst/>
              <a:gdLst>
                <a:gd name="T0" fmla="*/ 0 w 656"/>
                <a:gd name="T1" fmla="*/ 1280 h 1280"/>
                <a:gd name="T2" fmla="*/ 432 w 656"/>
                <a:gd name="T3" fmla="*/ 1040 h 1280"/>
                <a:gd name="T4" fmla="*/ 576 w 656"/>
                <a:gd name="T5" fmla="*/ 624 h 1280"/>
                <a:gd name="T6" fmla="*/ 656 w 656"/>
                <a:gd name="T7" fmla="*/ 0 h 1280"/>
                <a:gd name="T8" fmla="*/ 0 60000 65536"/>
                <a:gd name="T9" fmla="*/ 0 60000 65536"/>
                <a:gd name="T10" fmla="*/ 0 60000 65536"/>
                <a:gd name="T11" fmla="*/ 0 60000 65536"/>
                <a:gd name="T12" fmla="*/ 0 w 656"/>
                <a:gd name="T13" fmla="*/ 0 h 1280"/>
                <a:gd name="T14" fmla="*/ 656 w 656"/>
                <a:gd name="T15" fmla="*/ 1280 h 1280"/>
              </a:gdLst>
              <a:ahLst/>
              <a:cxnLst>
                <a:cxn ang="T8">
                  <a:pos x="T0" y="T1"/>
                </a:cxn>
                <a:cxn ang="T9">
                  <a:pos x="T2" y="T3"/>
                </a:cxn>
                <a:cxn ang="T10">
                  <a:pos x="T4" y="T5"/>
                </a:cxn>
                <a:cxn ang="T11">
                  <a:pos x="T6" y="T7"/>
                </a:cxn>
              </a:cxnLst>
              <a:rect l="T12" t="T13" r="T14" b="T15"/>
              <a:pathLst>
                <a:path w="656" h="1280">
                  <a:moveTo>
                    <a:pt x="0" y="1280"/>
                  </a:moveTo>
                  <a:cubicBezTo>
                    <a:pt x="72" y="1240"/>
                    <a:pt x="336" y="1149"/>
                    <a:pt x="432" y="1040"/>
                  </a:cubicBezTo>
                  <a:cubicBezTo>
                    <a:pt x="528" y="931"/>
                    <a:pt x="539" y="797"/>
                    <a:pt x="576" y="624"/>
                  </a:cubicBezTo>
                  <a:cubicBezTo>
                    <a:pt x="613" y="451"/>
                    <a:pt x="639" y="130"/>
                    <a:pt x="65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3" name="Group 60">
            <a:extLst>
              <a:ext uri="{FF2B5EF4-FFF2-40B4-BE49-F238E27FC236}">
                <a16:creationId xmlns:a16="http://schemas.microsoft.com/office/drawing/2014/main" id="{C754C5CE-B50D-D740-A72A-F9874A9BA878}"/>
              </a:ext>
            </a:extLst>
          </p:cNvPr>
          <p:cNvGrpSpPr>
            <a:grpSpLocks/>
          </p:cNvGrpSpPr>
          <p:nvPr/>
        </p:nvGrpSpPr>
        <p:grpSpPr bwMode="auto">
          <a:xfrm>
            <a:off x="3276600" y="2971800"/>
            <a:ext cx="1781175" cy="835025"/>
            <a:chOff x="2064" y="1872"/>
            <a:chExt cx="1122" cy="526"/>
          </a:xfrm>
        </p:grpSpPr>
        <p:sp>
          <p:nvSpPr>
            <p:cNvPr id="103475" name="Text Box 52">
              <a:extLst>
                <a:ext uri="{FF2B5EF4-FFF2-40B4-BE49-F238E27FC236}">
                  <a16:creationId xmlns:a16="http://schemas.microsoft.com/office/drawing/2014/main" id="{36297F08-3000-694C-9BD1-1EE3969FBDC1}"/>
                </a:ext>
              </a:extLst>
            </p:cNvPr>
            <p:cNvSpPr txBox="1">
              <a:spLocks noChangeArrowheads="1"/>
            </p:cNvSpPr>
            <p:nvPr/>
          </p:nvSpPr>
          <p:spPr bwMode="auto">
            <a:xfrm>
              <a:off x="2304" y="1872"/>
              <a:ext cx="882"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Central site has high number of routing peers – creates a complicated headend design</a:t>
              </a:r>
            </a:p>
          </p:txBody>
        </p:sp>
        <p:sp>
          <p:nvSpPr>
            <p:cNvPr id="103476" name="Line 53">
              <a:extLst>
                <a:ext uri="{FF2B5EF4-FFF2-40B4-BE49-F238E27FC236}">
                  <a16:creationId xmlns:a16="http://schemas.microsoft.com/office/drawing/2014/main" id="{92A990A9-6865-7042-BEAD-E8D281A7CF1E}"/>
                </a:ext>
              </a:extLst>
            </p:cNvPr>
            <p:cNvSpPr>
              <a:spLocks noChangeShapeType="1"/>
            </p:cNvSpPr>
            <p:nvPr/>
          </p:nvSpPr>
          <p:spPr bwMode="auto">
            <a:xfrm flipH="1">
              <a:off x="2064" y="2112"/>
              <a:ext cx="192" cy="96"/>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sp>
        <p:nvSpPr>
          <p:cNvPr id="1313846" name="Oval 54">
            <a:extLst>
              <a:ext uri="{FF2B5EF4-FFF2-40B4-BE49-F238E27FC236}">
                <a16:creationId xmlns:a16="http://schemas.microsoft.com/office/drawing/2014/main" id="{053A8B94-E67C-7049-8A19-BD696D051320}"/>
              </a:ext>
            </a:extLst>
          </p:cNvPr>
          <p:cNvSpPr>
            <a:spLocks noChangeArrowheads="1"/>
          </p:cNvSpPr>
          <p:nvPr/>
        </p:nvSpPr>
        <p:spPr bwMode="auto">
          <a:xfrm>
            <a:off x="1936750" y="3541713"/>
            <a:ext cx="1270000" cy="127000"/>
          </a:xfrm>
          <a:prstGeom prst="ellipse">
            <a:avLst/>
          </a:prstGeom>
          <a:noFill/>
          <a:ln w="571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4" name="Group 61">
            <a:extLst>
              <a:ext uri="{FF2B5EF4-FFF2-40B4-BE49-F238E27FC236}">
                <a16:creationId xmlns:a16="http://schemas.microsoft.com/office/drawing/2014/main" id="{39A7AFC0-2F44-D146-AEBF-783F10E634C8}"/>
              </a:ext>
            </a:extLst>
          </p:cNvPr>
          <p:cNvGrpSpPr>
            <a:grpSpLocks/>
          </p:cNvGrpSpPr>
          <p:nvPr/>
        </p:nvGrpSpPr>
        <p:grpSpPr bwMode="auto">
          <a:xfrm>
            <a:off x="4876800" y="2343150"/>
            <a:ext cx="3762375" cy="4133850"/>
            <a:chOff x="3072" y="1476"/>
            <a:chExt cx="2370" cy="2604"/>
          </a:xfrm>
        </p:grpSpPr>
        <p:sp>
          <p:nvSpPr>
            <p:cNvPr id="1313796" name="Text Box 4">
              <a:extLst>
                <a:ext uri="{FF2B5EF4-FFF2-40B4-BE49-F238E27FC236}">
                  <a16:creationId xmlns:a16="http://schemas.microsoft.com/office/drawing/2014/main" id="{B50A8597-C93F-F44E-BF04-62496D2ED9C1}"/>
                </a:ext>
              </a:extLst>
            </p:cNvPr>
            <p:cNvSpPr txBox="1">
              <a:spLocks noChangeArrowheads="1"/>
            </p:cNvSpPr>
            <p:nvPr/>
          </p:nvSpPr>
          <p:spPr bwMode="auto">
            <a:xfrm>
              <a:off x="3858" y="1476"/>
              <a:ext cx="761" cy="200"/>
            </a:xfrm>
            <a:prstGeom prst="rect">
              <a:avLst/>
            </a:prstGeom>
            <a:noFill/>
            <a:ln w="57150" algn="ctr">
              <a:noFill/>
              <a:miter lim="800000"/>
              <a:headEnd/>
              <a:tailEnd/>
            </a:ln>
            <a:effectLst/>
          </p:spPr>
          <p:txBody>
            <a:bodyPr wrap="none" lIns="73025" tIns="36512" rIns="73025" bIns="36512">
              <a:spAutoFit/>
            </a:bodyPr>
            <a:lstStyle/>
            <a:p>
              <a:pPr eaLnBrk="0" fontAlgn="auto" hangingPunct="0">
                <a:spcBef>
                  <a:spcPts val="0"/>
                </a:spcBef>
                <a:spcAft>
                  <a:spcPts val="0"/>
                </a:spcAft>
                <a:defRPr/>
              </a:pPr>
              <a:r>
                <a:rPr lang="en-US" sz="1600" b="1" u="sng">
                  <a:effectLst>
                    <a:outerShdw blurRad="38100" dist="38100" dir="2700000" algn="tl">
                      <a:srgbClr val="C0C0C0"/>
                    </a:outerShdw>
                  </a:effectLst>
                  <a:latin typeface="+mn-lt"/>
                  <a:ea typeface="+mn-ea"/>
                </a:rPr>
                <a:t>With MPLS</a:t>
              </a:r>
            </a:p>
          </p:txBody>
        </p:sp>
        <p:pic>
          <p:nvPicPr>
            <p:cNvPr id="103448" name="Picture 28">
              <a:extLst>
                <a:ext uri="{FF2B5EF4-FFF2-40B4-BE49-F238E27FC236}">
                  <a16:creationId xmlns:a16="http://schemas.microsoft.com/office/drawing/2014/main" id="{34C6CAE9-BF72-4D44-B289-F1B92D7B135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1" y="1872"/>
              <a:ext cx="506"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9" name="Text Box 29">
              <a:extLst>
                <a:ext uri="{FF2B5EF4-FFF2-40B4-BE49-F238E27FC236}">
                  <a16:creationId xmlns:a16="http://schemas.microsoft.com/office/drawing/2014/main" id="{CE7C9226-6161-4B47-A684-C31C4485A6F2}"/>
                </a:ext>
              </a:extLst>
            </p:cNvPr>
            <p:cNvSpPr txBox="1">
              <a:spLocks noChangeArrowheads="1"/>
            </p:cNvSpPr>
            <p:nvPr/>
          </p:nvSpPr>
          <p:spPr bwMode="auto">
            <a:xfrm>
              <a:off x="3394" y="1824"/>
              <a:ext cx="49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a:t>
              </a:r>
            </a:p>
          </p:txBody>
        </p:sp>
        <p:sp>
          <p:nvSpPr>
            <p:cNvPr id="103450" name="Line 30">
              <a:extLst>
                <a:ext uri="{FF2B5EF4-FFF2-40B4-BE49-F238E27FC236}">
                  <a16:creationId xmlns:a16="http://schemas.microsoft.com/office/drawing/2014/main" id="{16F79569-2DF0-354A-840B-377E7B10F159}"/>
                </a:ext>
              </a:extLst>
            </p:cNvPr>
            <p:cNvSpPr>
              <a:spLocks noChangeShapeType="1"/>
            </p:cNvSpPr>
            <p:nvPr/>
          </p:nvSpPr>
          <p:spPr bwMode="auto">
            <a:xfrm>
              <a:off x="4122" y="2216"/>
              <a:ext cx="0" cy="33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1" name="Line 31">
              <a:extLst>
                <a:ext uri="{FF2B5EF4-FFF2-40B4-BE49-F238E27FC236}">
                  <a16:creationId xmlns:a16="http://schemas.microsoft.com/office/drawing/2014/main" id="{3197FE92-E565-B943-AC25-606942535660}"/>
                </a:ext>
              </a:extLst>
            </p:cNvPr>
            <p:cNvSpPr>
              <a:spLocks noChangeShapeType="1"/>
            </p:cNvSpPr>
            <p:nvPr/>
          </p:nvSpPr>
          <p:spPr bwMode="auto">
            <a:xfrm flipV="1">
              <a:off x="3178" y="3160"/>
              <a:ext cx="448"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2" name="Line 32">
              <a:extLst>
                <a:ext uri="{FF2B5EF4-FFF2-40B4-BE49-F238E27FC236}">
                  <a16:creationId xmlns:a16="http://schemas.microsoft.com/office/drawing/2014/main" id="{6480B50B-327F-1C4D-AF6D-4F5202D84510}"/>
                </a:ext>
              </a:extLst>
            </p:cNvPr>
            <p:cNvSpPr>
              <a:spLocks noChangeShapeType="1"/>
            </p:cNvSpPr>
            <p:nvPr/>
          </p:nvSpPr>
          <p:spPr bwMode="auto">
            <a:xfrm flipV="1">
              <a:off x="3418" y="3160"/>
              <a:ext cx="352"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3" name="Line 33">
              <a:extLst>
                <a:ext uri="{FF2B5EF4-FFF2-40B4-BE49-F238E27FC236}">
                  <a16:creationId xmlns:a16="http://schemas.microsoft.com/office/drawing/2014/main" id="{8DC8DD2E-344B-8742-84D2-B9A1A5A456BE}"/>
                </a:ext>
              </a:extLst>
            </p:cNvPr>
            <p:cNvSpPr>
              <a:spLocks noChangeShapeType="1"/>
            </p:cNvSpPr>
            <p:nvPr/>
          </p:nvSpPr>
          <p:spPr bwMode="auto">
            <a:xfrm flipV="1">
              <a:off x="3658" y="3192"/>
              <a:ext cx="224"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54" name="Line 34">
              <a:extLst>
                <a:ext uri="{FF2B5EF4-FFF2-40B4-BE49-F238E27FC236}">
                  <a16:creationId xmlns:a16="http://schemas.microsoft.com/office/drawing/2014/main" id="{B70CFB40-1CEE-A647-BC25-327065941AD7}"/>
                </a:ext>
              </a:extLst>
            </p:cNvPr>
            <p:cNvSpPr>
              <a:spLocks noChangeShapeType="1"/>
            </p:cNvSpPr>
            <p:nvPr/>
          </p:nvSpPr>
          <p:spPr bwMode="auto">
            <a:xfrm flipV="1">
              <a:off x="3898" y="3240"/>
              <a:ext cx="128" cy="41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55" name="Line 35">
              <a:extLst>
                <a:ext uri="{FF2B5EF4-FFF2-40B4-BE49-F238E27FC236}">
                  <a16:creationId xmlns:a16="http://schemas.microsoft.com/office/drawing/2014/main" id="{356A5401-4101-5643-AEE3-450781FEFE58}"/>
                </a:ext>
              </a:extLst>
            </p:cNvPr>
            <p:cNvSpPr>
              <a:spLocks noChangeShapeType="1"/>
            </p:cNvSpPr>
            <p:nvPr/>
          </p:nvSpPr>
          <p:spPr bwMode="auto">
            <a:xfrm flipV="1">
              <a:off x="4138" y="3224"/>
              <a:ext cx="0"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grpSp>
          <p:nvGrpSpPr>
            <p:cNvPr id="103456" name="Group 36">
              <a:extLst>
                <a:ext uri="{FF2B5EF4-FFF2-40B4-BE49-F238E27FC236}">
                  <a16:creationId xmlns:a16="http://schemas.microsoft.com/office/drawing/2014/main" id="{D9693256-429D-6E48-9FA0-02A006594A79}"/>
                </a:ext>
              </a:extLst>
            </p:cNvPr>
            <p:cNvGrpSpPr>
              <a:grpSpLocks/>
            </p:cNvGrpSpPr>
            <p:nvPr/>
          </p:nvGrpSpPr>
          <p:grpSpPr bwMode="auto">
            <a:xfrm flipH="1">
              <a:off x="4266" y="3144"/>
              <a:ext cx="848" cy="496"/>
              <a:chOff x="3432" y="3304"/>
              <a:chExt cx="848" cy="496"/>
            </a:xfrm>
          </p:grpSpPr>
          <p:sp>
            <p:nvSpPr>
              <p:cNvPr id="103471" name="Line 37">
                <a:extLst>
                  <a:ext uri="{FF2B5EF4-FFF2-40B4-BE49-F238E27FC236}">
                    <a16:creationId xmlns:a16="http://schemas.microsoft.com/office/drawing/2014/main" id="{494064B8-ECF7-2346-A852-B040BDBBE356}"/>
                  </a:ext>
                </a:extLst>
              </p:cNvPr>
              <p:cNvSpPr>
                <a:spLocks noChangeShapeType="1"/>
              </p:cNvSpPr>
              <p:nvPr/>
            </p:nvSpPr>
            <p:spPr bwMode="auto">
              <a:xfrm flipV="1">
                <a:off x="3432" y="3304"/>
                <a:ext cx="448"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2" name="Line 38">
                <a:extLst>
                  <a:ext uri="{FF2B5EF4-FFF2-40B4-BE49-F238E27FC236}">
                    <a16:creationId xmlns:a16="http://schemas.microsoft.com/office/drawing/2014/main" id="{73E1EAFE-911B-2E42-B523-9066423BCF91}"/>
                  </a:ext>
                </a:extLst>
              </p:cNvPr>
              <p:cNvSpPr>
                <a:spLocks noChangeShapeType="1"/>
              </p:cNvSpPr>
              <p:nvPr/>
            </p:nvSpPr>
            <p:spPr bwMode="auto">
              <a:xfrm flipV="1">
                <a:off x="3672" y="3304"/>
                <a:ext cx="352"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3" name="Line 39">
                <a:extLst>
                  <a:ext uri="{FF2B5EF4-FFF2-40B4-BE49-F238E27FC236}">
                    <a16:creationId xmlns:a16="http://schemas.microsoft.com/office/drawing/2014/main" id="{48BD8E5A-A74B-2E43-94CB-40C6B5A5FF2D}"/>
                  </a:ext>
                </a:extLst>
              </p:cNvPr>
              <p:cNvSpPr>
                <a:spLocks noChangeShapeType="1"/>
              </p:cNvSpPr>
              <p:nvPr/>
            </p:nvSpPr>
            <p:spPr bwMode="auto">
              <a:xfrm flipV="1">
                <a:off x="3912" y="3336"/>
                <a:ext cx="224"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74" name="Line 40">
                <a:extLst>
                  <a:ext uri="{FF2B5EF4-FFF2-40B4-BE49-F238E27FC236}">
                    <a16:creationId xmlns:a16="http://schemas.microsoft.com/office/drawing/2014/main" id="{A23DB6FE-1760-E545-9B93-98F000E62EF0}"/>
                  </a:ext>
                </a:extLst>
              </p:cNvPr>
              <p:cNvSpPr>
                <a:spLocks noChangeShapeType="1"/>
              </p:cNvSpPr>
              <p:nvPr/>
            </p:nvSpPr>
            <p:spPr bwMode="auto">
              <a:xfrm flipV="1">
                <a:off x="4152" y="3384"/>
                <a:ext cx="128" cy="41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pic>
          <p:nvPicPr>
            <p:cNvPr id="103457" name="Picture 41">
              <a:extLst>
                <a:ext uri="{FF2B5EF4-FFF2-40B4-BE49-F238E27FC236}">
                  <a16:creationId xmlns:a16="http://schemas.microsoft.com/office/drawing/2014/main" id="{692F4CE7-6D60-B746-917D-020C1A36BE7F}"/>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4" y="2456"/>
              <a:ext cx="1528" cy="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8" name="Picture 42">
              <a:extLst>
                <a:ext uri="{FF2B5EF4-FFF2-40B4-BE49-F238E27FC236}">
                  <a16:creationId xmlns:a16="http://schemas.microsoft.com/office/drawing/2014/main" id="{4842AC1B-9C9E-A04A-A09F-131CA0E8A5A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2"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9" name="Picture 43">
              <a:extLst>
                <a:ext uri="{FF2B5EF4-FFF2-40B4-BE49-F238E27FC236}">
                  <a16:creationId xmlns:a16="http://schemas.microsoft.com/office/drawing/2014/main" id="{431F600F-EEF7-4F48-9755-79794296AC8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4"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0" name="Picture 44">
              <a:extLst>
                <a:ext uri="{FF2B5EF4-FFF2-40B4-BE49-F238E27FC236}">
                  <a16:creationId xmlns:a16="http://schemas.microsoft.com/office/drawing/2014/main" id="{24D31C71-B008-E748-961E-4F48CBB115C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6"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1" name="Picture 45">
              <a:extLst>
                <a:ext uri="{FF2B5EF4-FFF2-40B4-BE49-F238E27FC236}">
                  <a16:creationId xmlns:a16="http://schemas.microsoft.com/office/drawing/2014/main" id="{195A948F-5A6C-754A-9C4A-2C3C5B6A884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8"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2" name="Picture 46">
              <a:extLst>
                <a:ext uri="{FF2B5EF4-FFF2-40B4-BE49-F238E27FC236}">
                  <a16:creationId xmlns:a16="http://schemas.microsoft.com/office/drawing/2014/main" id="{AC727025-6109-C14F-B32D-12B1C63C2B5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0"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3" name="Picture 47">
              <a:extLst>
                <a:ext uri="{FF2B5EF4-FFF2-40B4-BE49-F238E27FC236}">
                  <a16:creationId xmlns:a16="http://schemas.microsoft.com/office/drawing/2014/main" id="{0C59F786-107B-1E4B-A97F-E00BE7BF6F9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2"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4" name="Picture 48">
              <a:extLst>
                <a:ext uri="{FF2B5EF4-FFF2-40B4-BE49-F238E27FC236}">
                  <a16:creationId xmlns:a16="http://schemas.microsoft.com/office/drawing/2014/main" id="{D3991B6D-46B0-0944-BBC6-DB6926AD5B2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4"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5" name="Picture 49">
              <a:extLst>
                <a:ext uri="{FF2B5EF4-FFF2-40B4-BE49-F238E27FC236}">
                  <a16:creationId xmlns:a16="http://schemas.microsoft.com/office/drawing/2014/main" id="{89B431BF-489A-3E4B-9475-505581909CA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6"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6" name="Picture 50">
              <a:extLst>
                <a:ext uri="{FF2B5EF4-FFF2-40B4-BE49-F238E27FC236}">
                  <a16:creationId xmlns:a16="http://schemas.microsoft.com/office/drawing/2014/main" id="{D2E14436-7CE9-254B-B406-7D1677FD5F8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8"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67" name="Text Box 51">
              <a:extLst>
                <a:ext uri="{FF2B5EF4-FFF2-40B4-BE49-F238E27FC236}">
                  <a16:creationId xmlns:a16="http://schemas.microsoft.com/office/drawing/2014/main" id="{1860606D-9F21-5C48-A7C1-2CB463991ABF}"/>
                </a:ext>
              </a:extLst>
            </p:cNvPr>
            <p:cNvSpPr txBox="1">
              <a:spLocks noChangeArrowheads="1"/>
            </p:cNvSpPr>
            <p:nvPr/>
          </p:nvSpPr>
          <p:spPr bwMode="auto">
            <a:xfrm>
              <a:off x="3835" y="3948"/>
              <a:ext cx="54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Sites</a:t>
              </a:r>
            </a:p>
          </p:txBody>
        </p:sp>
        <p:sp>
          <p:nvSpPr>
            <p:cNvPr id="103468" name="Text Box 55">
              <a:extLst>
                <a:ext uri="{FF2B5EF4-FFF2-40B4-BE49-F238E27FC236}">
                  <a16:creationId xmlns:a16="http://schemas.microsoft.com/office/drawing/2014/main" id="{C75E44A5-3161-E64B-A5C8-3E3D33F13218}"/>
                </a:ext>
              </a:extLst>
            </p:cNvPr>
            <p:cNvSpPr txBox="1">
              <a:spLocks noChangeArrowheads="1"/>
            </p:cNvSpPr>
            <p:nvPr/>
          </p:nvSpPr>
          <p:spPr bwMode="auto">
            <a:xfrm>
              <a:off x="4560" y="1968"/>
              <a:ext cx="882" cy="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Central site has </a:t>
              </a:r>
              <a:br>
                <a:rPr lang="en-US" altLang="nb-NO" sz="1000" b="1"/>
              </a:br>
              <a:r>
                <a:rPr lang="en-US" altLang="nb-NO" sz="1000" b="1"/>
                <a:t>a single routing </a:t>
              </a:r>
              <a:br>
                <a:rPr lang="en-US" altLang="nb-NO" sz="1000" b="1"/>
              </a:br>
              <a:r>
                <a:rPr lang="en-US" altLang="nb-NO" sz="1000" b="1"/>
                <a:t>peer – enhancing head-end design</a:t>
              </a:r>
            </a:p>
          </p:txBody>
        </p:sp>
        <p:sp>
          <p:nvSpPr>
            <p:cNvPr id="103469" name="Line 56">
              <a:extLst>
                <a:ext uri="{FF2B5EF4-FFF2-40B4-BE49-F238E27FC236}">
                  <a16:creationId xmlns:a16="http://schemas.microsoft.com/office/drawing/2014/main" id="{D74625D2-BA2D-4947-AA3C-CFE0C12FB60B}"/>
                </a:ext>
              </a:extLst>
            </p:cNvPr>
            <p:cNvSpPr>
              <a:spLocks noChangeShapeType="1"/>
            </p:cNvSpPr>
            <p:nvPr/>
          </p:nvSpPr>
          <p:spPr bwMode="auto">
            <a:xfrm flipH="1">
              <a:off x="4178" y="2208"/>
              <a:ext cx="334" cy="120"/>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70" name="Text Box 57">
              <a:extLst>
                <a:ext uri="{FF2B5EF4-FFF2-40B4-BE49-F238E27FC236}">
                  <a16:creationId xmlns:a16="http://schemas.microsoft.com/office/drawing/2014/main" id="{D1224D69-5733-7D4E-8257-494340A6EDC5}"/>
                </a:ext>
              </a:extLst>
            </p:cNvPr>
            <p:cNvSpPr txBox="1">
              <a:spLocks noChangeArrowheads="1"/>
            </p:cNvSpPr>
            <p:nvPr/>
          </p:nvSpPr>
          <p:spPr bwMode="auto">
            <a:xfrm>
              <a:off x="3740" y="2827"/>
              <a:ext cx="84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200" b="1"/>
                <a:t>MPLS Backbone</a:t>
              </a:r>
            </a:p>
          </p:txBody>
        </p:sp>
      </p:grpSp>
      <p:sp>
        <p:nvSpPr>
          <p:cNvPr id="1313851" name="AutoShape 59">
            <a:extLst>
              <a:ext uri="{FF2B5EF4-FFF2-40B4-BE49-F238E27FC236}">
                <a16:creationId xmlns:a16="http://schemas.microsoft.com/office/drawing/2014/main" id="{97DC0745-BFD3-F246-AAD8-71EE2CB0BF25}"/>
              </a:ext>
            </a:extLst>
          </p:cNvPr>
          <p:cNvSpPr>
            <a:spLocks noChangeArrowheads="1"/>
          </p:cNvSpPr>
          <p:nvPr/>
        </p:nvSpPr>
        <p:spPr bwMode="auto">
          <a:xfrm>
            <a:off x="4419600" y="4267200"/>
            <a:ext cx="457200" cy="533400"/>
          </a:xfrm>
          <a:prstGeom prst="rightArrow">
            <a:avLst>
              <a:gd name="adj1" fmla="val 50000"/>
              <a:gd name="adj2" fmla="val 25000"/>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 name="TextBox 4">
            <a:extLst>
              <a:ext uri="{FF2B5EF4-FFF2-40B4-BE49-F238E27FC236}">
                <a16:creationId xmlns:a16="http://schemas.microsoft.com/office/drawing/2014/main" id="{3A688486-2C0A-92A3-B21A-BEE3A587A389}"/>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313846"/>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13851"/>
                                        </p:tgtEl>
                                        <p:attrNameLst>
                                          <p:attrName>style.visibility</p:attrName>
                                        </p:attrNameLst>
                                      </p:cBhvr>
                                      <p:to>
                                        <p:strVal val="visible"/>
                                      </p:to>
                                    </p:set>
                                    <p:animEffect transition="in" filter="fade">
                                      <p:cBhvr>
                                        <p:cTn id="18" dur="2000"/>
                                        <p:tgtEl>
                                          <p:spTgt spid="1313851"/>
                                        </p:tgtEl>
                                      </p:cBhvr>
                                    </p:animEffect>
                                  </p:childTnLst>
                                </p:cTn>
                              </p:par>
                            </p:childTnLst>
                          </p:cTn>
                        </p:par>
                        <p:par>
                          <p:cTn id="19" fill="hold" nodeType="afterGroup">
                            <p:stCondLst>
                              <p:cond delay="2000"/>
                            </p:stCondLst>
                            <p:childTnLst>
                              <p:par>
                                <p:cTn id="20" presetID="10"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3846" grpId="0" animBg="1"/>
      <p:bldP spid="131385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2BCC6DFF-0A02-2D4C-8795-F9AD078EA513}"/>
              </a:ext>
            </a:extLst>
          </p:cNvPr>
          <p:cNvSpPr>
            <a:spLocks noGrp="1" noChangeArrowheads="1"/>
          </p:cNvSpPr>
          <p:nvPr>
            <p:ph type="title"/>
          </p:nvPr>
        </p:nvSpPr>
        <p:spPr>
          <a:xfrm>
            <a:off x="457200" y="304800"/>
            <a:ext cx="8686800" cy="838200"/>
          </a:xfrm>
        </p:spPr>
        <p:txBody>
          <a:bodyPr/>
          <a:lstStyle/>
          <a:p>
            <a:pPr algn="ctr" eaLnBrk="1" hangingPunct="1"/>
            <a:r>
              <a:rPr lang="en-US" altLang="nb-NO" dirty="0"/>
              <a:t>Use Case 3: Traffic Separation with L3 VPN</a:t>
            </a:r>
            <a:br>
              <a:rPr lang="en-US" altLang="nb-NO" dirty="0"/>
            </a:br>
            <a:r>
              <a:rPr lang="en-US" altLang="nb-NO" dirty="0"/>
              <a:t> in an Airport</a:t>
            </a:r>
          </a:p>
        </p:txBody>
      </p:sp>
      <p:sp>
        <p:nvSpPr>
          <p:cNvPr id="103427" name="Rectangle 58">
            <a:extLst>
              <a:ext uri="{FF2B5EF4-FFF2-40B4-BE49-F238E27FC236}">
                <a16:creationId xmlns:a16="http://schemas.microsoft.com/office/drawing/2014/main" id="{82CE6B07-E3A6-F840-AC94-30BB1C213550}"/>
              </a:ext>
            </a:extLst>
          </p:cNvPr>
          <p:cNvSpPr>
            <a:spLocks noGrp="1" noChangeAspect="1" noChangeArrowheads="1"/>
          </p:cNvSpPr>
          <p:nvPr>
            <p:ph type="body" idx="1"/>
          </p:nvPr>
        </p:nvSpPr>
        <p:spPr>
          <a:xfrm>
            <a:off x="655638" y="1295400"/>
            <a:ext cx="7878762" cy="990600"/>
          </a:xfrm>
          <a:solidFill>
            <a:srgbClr val="C3C16F"/>
          </a:solidFill>
        </p:spPr>
        <p:txBody>
          <a:bodyPr lIns="173736" anchor="ctr"/>
          <a:lstStyle/>
          <a:p>
            <a:pPr marL="0" indent="0" eaLnBrk="1" hangingPunct="1">
              <a:lnSpc>
                <a:spcPct val="85000"/>
              </a:lnSpc>
              <a:buFont typeface="Wingdings" pitchFamily="2" charset="2"/>
              <a:buNone/>
            </a:pPr>
            <a:r>
              <a:rPr lang="en-US" altLang="nb-NO" sz="1600" b="1" u="sng" dirty="0"/>
              <a:t>Requirement:</a:t>
            </a:r>
            <a:r>
              <a:rPr lang="en-US" altLang="nb-NO" sz="1600" dirty="0"/>
              <a:t> To ease the scale and design of head-end site</a:t>
            </a:r>
          </a:p>
          <a:p>
            <a:pPr marL="0" indent="0" eaLnBrk="1" hangingPunct="1">
              <a:lnSpc>
                <a:spcPct val="85000"/>
              </a:lnSpc>
              <a:buFont typeface="Wingdings" pitchFamily="2" charset="2"/>
              <a:buNone/>
            </a:pPr>
            <a:r>
              <a:rPr lang="en-US" altLang="nb-NO" sz="1600" b="1" u="sng" dirty="0"/>
              <a:t>Solution:</a:t>
            </a:r>
            <a:r>
              <a:rPr lang="en-US" altLang="nb-NO" sz="1600" dirty="0"/>
              <a:t> Implement MPLS Layer 3 VPNs, which reduces the number of routing peers of the central site</a:t>
            </a:r>
          </a:p>
        </p:txBody>
      </p:sp>
      <p:pic>
        <p:nvPicPr>
          <p:cNvPr id="6" name="Bilde 5">
            <a:extLst>
              <a:ext uri="{FF2B5EF4-FFF2-40B4-BE49-F238E27FC236}">
                <a16:creationId xmlns:a16="http://schemas.microsoft.com/office/drawing/2014/main" id="{D2892AA8-C193-2F4F-809C-5322C9A27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9144000" cy="4953000"/>
          </a:xfrm>
          <a:prstGeom prst="rect">
            <a:avLst/>
          </a:prstGeom>
        </p:spPr>
      </p:pic>
      <p:sp>
        <p:nvSpPr>
          <p:cNvPr id="2" name="TextBox 1">
            <a:extLst>
              <a:ext uri="{FF2B5EF4-FFF2-40B4-BE49-F238E27FC236}">
                <a16:creationId xmlns:a16="http://schemas.microsoft.com/office/drawing/2014/main" id="{770E4D75-CD45-EA2F-C222-D27E1456FB2F}"/>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032177551"/>
      </p:ext>
    </p:extLst>
  </p:cSld>
  <p:clrMapOvr>
    <a:masterClrMapping/>
  </p:clrMapOvr>
  <p:transition>
    <p:wipe dir="r"/>
  </p:transition>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9570" name="Rectangle 6">
            <a:extLst>
              <a:ext uri="{FF2B5EF4-FFF2-40B4-BE49-F238E27FC236}">
                <a16:creationId xmlns:a16="http://schemas.microsoft.com/office/drawing/2014/main" id="{A5193EA4-05A1-9F41-A4FF-F2C95D51E8F5}"/>
              </a:ext>
            </a:extLst>
          </p:cNvPr>
          <p:cNvSpPr>
            <a:spLocks noGrp="1" noChangeArrowheads="1"/>
          </p:cNvSpPr>
          <p:nvPr>
            <p:ph type="title"/>
          </p:nvPr>
        </p:nvSpPr>
        <p:spPr/>
        <p:txBody>
          <a:bodyPr/>
          <a:lstStyle/>
          <a:p>
            <a:pPr eaLnBrk="1" hangingPunct="1"/>
            <a:r>
              <a:rPr lang="en-US" altLang="nb-NO"/>
              <a:t>MPLS Layer-3 VPN Summary</a:t>
            </a:r>
          </a:p>
        </p:txBody>
      </p:sp>
      <p:sp>
        <p:nvSpPr>
          <p:cNvPr id="109571" name="Rectangle 7">
            <a:extLst>
              <a:ext uri="{FF2B5EF4-FFF2-40B4-BE49-F238E27FC236}">
                <a16:creationId xmlns:a16="http://schemas.microsoft.com/office/drawing/2014/main" id="{9901DBD3-1191-EE47-A8B6-5F777DB5B1E9}"/>
              </a:ext>
            </a:extLst>
          </p:cNvPr>
          <p:cNvSpPr>
            <a:spLocks noGrp="1" noChangeArrowheads="1"/>
          </p:cNvSpPr>
          <p:nvPr>
            <p:ph type="body" idx="1"/>
          </p:nvPr>
        </p:nvSpPr>
        <p:spPr>
          <a:xfrm>
            <a:off x="793750" y="1600201"/>
            <a:ext cx="7435850" cy="3962400"/>
          </a:xfrm>
        </p:spPr>
        <p:txBody>
          <a:bodyPr/>
          <a:lstStyle/>
          <a:p>
            <a:pPr eaLnBrk="1" hangingPunct="1">
              <a:lnSpc>
                <a:spcPct val="85000"/>
              </a:lnSpc>
            </a:pPr>
            <a:r>
              <a:rPr lang="en-US" altLang="nb-NO" dirty="0"/>
              <a:t>Provide layer-3 connectivity among customer sites via Layer-3 VPN (and across PE-CE link)</a:t>
            </a:r>
          </a:p>
          <a:p>
            <a:pPr eaLnBrk="1" hangingPunct="1">
              <a:lnSpc>
                <a:spcPct val="85000"/>
              </a:lnSpc>
            </a:pPr>
            <a:r>
              <a:rPr lang="en-US" altLang="nb-NO" dirty="0"/>
              <a:t>Implemented via VRFs on edge/PE nodes providing customer route and forwarding segmentation</a:t>
            </a:r>
          </a:p>
          <a:p>
            <a:pPr eaLnBrk="1" hangingPunct="1">
              <a:lnSpc>
                <a:spcPct val="85000"/>
              </a:lnSpc>
            </a:pPr>
            <a:r>
              <a:rPr lang="en-US" altLang="nb-NO" dirty="0"/>
              <a:t>IP/BGP used for control plane to exchange customer VPN (VPNv4) routes between PE routers</a:t>
            </a:r>
          </a:p>
          <a:p>
            <a:pPr eaLnBrk="1" hangingPunct="1">
              <a:lnSpc>
                <a:spcPct val="85000"/>
              </a:lnSpc>
            </a:pPr>
            <a:r>
              <a:rPr lang="en-US" altLang="nb-NO" dirty="0"/>
              <a:t>MPLS VPNs enable full-mesh, hub-and-spoke, and hybrid IP connectivity among connected CE sites</a:t>
            </a:r>
          </a:p>
        </p:txBody>
      </p:sp>
      <p:sp>
        <p:nvSpPr>
          <p:cNvPr id="2" name="TextBox 1">
            <a:extLst>
              <a:ext uri="{FF2B5EF4-FFF2-40B4-BE49-F238E27FC236}">
                <a16:creationId xmlns:a16="http://schemas.microsoft.com/office/drawing/2014/main" id="{88ACF97A-EE90-5F02-F6DE-1A704B015B1F}"/>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7D8BBA3B-C709-2B4E-B610-6721A41184DC}"/>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Layer-2 </a:t>
            </a:r>
            <a:r>
              <a:rPr lang="en-US" sz="3400" b="1" dirty="0" err="1">
                <a:latin typeface="+mj-lt"/>
                <a:ea typeface="+mj-ea"/>
                <a:cs typeface="+mj-cs"/>
              </a:rPr>
              <a:t>VPNs</a:t>
            </a:r>
            <a:endParaRPr lang="en-US" sz="3400" b="1" dirty="0">
              <a:latin typeface="+mj-lt"/>
              <a:ea typeface="+mj-ea"/>
              <a:cs typeface="+mj-cs"/>
            </a:endParaRPr>
          </a:p>
        </p:txBody>
      </p:sp>
      <p:sp>
        <p:nvSpPr>
          <p:cNvPr id="111619" name="Rectangle 33">
            <a:extLst>
              <a:ext uri="{FF2B5EF4-FFF2-40B4-BE49-F238E27FC236}">
                <a16:creationId xmlns:a16="http://schemas.microsoft.com/office/drawing/2014/main" id="{ACDCF3DD-58DF-E54C-83A5-CA0AD6082BDF}"/>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cSld>
  <p:clrMapOvr>
    <a:masterClrMapping/>
  </p:clrMapOvr>
  <p:transition>
    <p:wipe dir="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5">
            <a:extLst>
              <a:ext uri="{FF2B5EF4-FFF2-40B4-BE49-F238E27FC236}">
                <a16:creationId xmlns:a16="http://schemas.microsoft.com/office/drawing/2014/main" id="{789F5AC6-055C-454A-B0B9-A0BD3E34C479}"/>
              </a:ext>
            </a:extLst>
          </p:cNvPr>
          <p:cNvGrpSpPr>
            <a:grpSpLocks/>
          </p:cNvGrpSpPr>
          <p:nvPr/>
        </p:nvGrpSpPr>
        <p:grpSpPr bwMode="auto">
          <a:xfrm>
            <a:off x="2819400" y="3124200"/>
            <a:ext cx="5638800" cy="3200400"/>
            <a:chOff x="1776" y="1968"/>
            <a:chExt cx="3552" cy="2016"/>
          </a:xfrm>
        </p:grpSpPr>
        <p:sp>
          <p:nvSpPr>
            <p:cNvPr id="112700" name="Rectangle 63">
              <a:extLst>
                <a:ext uri="{FF2B5EF4-FFF2-40B4-BE49-F238E27FC236}">
                  <a16:creationId xmlns:a16="http://schemas.microsoft.com/office/drawing/2014/main" id="{0AEA374A-F2F6-4346-A20A-977A4F687E83}"/>
                </a:ext>
              </a:extLst>
            </p:cNvPr>
            <p:cNvSpPr>
              <a:spLocks noChangeArrowheads="1"/>
            </p:cNvSpPr>
            <p:nvPr/>
          </p:nvSpPr>
          <p:spPr bwMode="auto">
            <a:xfrm>
              <a:off x="1776" y="1968"/>
              <a:ext cx="3552" cy="2016"/>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2701" name="Rectangle 64">
              <a:extLst>
                <a:ext uri="{FF2B5EF4-FFF2-40B4-BE49-F238E27FC236}">
                  <a16:creationId xmlns:a16="http://schemas.microsoft.com/office/drawing/2014/main" id="{DF09581A-38E6-4742-AE02-A5950CA37984}"/>
                </a:ext>
              </a:extLst>
            </p:cNvPr>
            <p:cNvSpPr>
              <a:spLocks noChangeArrowheads="1"/>
            </p:cNvSpPr>
            <p:nvPr/>
          </p:nvSpPr>
          <p:spPr bwMode="auto">
            <a:xfrm>
              <a:off x="3408" y="2928"/>
              <a:ext cx="1872"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solidFill>
                    <a:schemeClr val="accent2"/>
                  </a:solidFill>
                </a:rPr>
                <a:t>MPLS Layer-2 VPNs</a:t>
              </a:r>
            </a:p>
          </p:txBody>
        </p:sp>
      </p:grpSp>
      <p:sp>
        <p:nvSpPr>
          <p:cNvPr id="112643" name="Rectangle 60">
            <a:extLst>
              <a:ext uri="{FF2B5EF4-FFF2-40B4-BE49-F238E27FC236}">
                <a16:creationId xmlns:a16="http://schemas.microsoft.com/office/drawing/2014/main" id="{3DAAB45E-8C0D-B94D-8BB2-910F09016490}"/>
              </a:ext>
            </a:extLst>
          </p:cNvPr>
          <p:cNvSpPr>
            <a:spLocks noGrp="1" noChangeArrowheads="1"/>
          </p:cNvSpPr>
          <p:nvPr>
            <p:ph type="title"/>
          </p:nvPr>
        </p:nvSpPr>
        <p:spPr/>
        <p:txBody>
          <a:bodyPr/>
          <a:lstStyle/>
          <a:p>
            <a:pPr eaLnBrk="1" hangingPunct="1"/>
            <a:r>
              <a:rPr lang="en-US" altLang="nb-NO"/>
              <a:t>L2VPN Options</a:t>
            </a:r>
          </a:p>
        </p:txBody>
      </p:sp>
      <p:grpSp>
        <p:nvGrpSpPr>
          <p:cNvPr id="112644" name="Group 61">
            <a:extLst>
              <a:ext uri="{FF2B5EF4-FFF2-40B4-BE49-F238E27FC236}">
                <a16:creationId xmlns:a16="http://schemas.microsoft.com/office/drawing/2014/main" id="{EAE025CA-D789-CB49-AAAF-6083648E64B5}"/>
              </a:ext>
            </a:extLst>
          </p:cNvPr>
          <p:cNvGrpSpPr>
            <a:grpSpLocks/>
          </p:cNvGrpSpPr>
          <p:nvPr/>
        </p:nvGrpSpPr>
        <p:grpSpPr bwMode="auto">
          <a:xfrm>
            <a:off x="609600" y="1295400"/>
            <a:ext cx="7975600" cy="4937125"/>
            <a:chOff x="223" y="744"/>
            <a:chExt cx="5185" cy="3182"/>
          </a:xfrm>
        </p:grpSpPr>
        <p:sp>
          <p:nvSpPr>
            <p:cNvPr id="1012738" name="Line 2">
              <a:extLst>
                <a:ext uri="{FF2B5EF4-FFF2-40B4-BE49-F238E27FC236}">
                  <a16:creationId xmlns:a16="http://schemas.microsoft.com/office/drawing/2014/main" id="{4F6517BB-171A-E04B-AA64-B4F2858E633D}"/>
                </a:ext>
              </a:extLst>
            </p:cNvPr>
            <p:cNvSpPr>
              <a:spLocks noChangeShapeType="1"/>
            </p:cNvSpPr>
            <p:nvPr/>
          </p:nvSpPr>
          <p:spPr bwMode="auto">
            <a:xfrm>
              <a:off x="1524" y="1554"/>
              <a:ext cx="0" cy="41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39" name="AutoShape 3">
              <a:extLst>
                <a:ext uri="{FF2B5EF4-FFF2-40B4-BE49-F238E27FC236}">
                  <a16:creationId xmlns:a16="http://schemas.microsoft.com/office/drawing/2014/main" id="{BB242897-EC52-4746-9859-45C579430E39}"/>
                </a:ext>
              </a:extLst>
            </p:cNvPr>
            <p:cNvSpPr>
              <a:spLocks noChangeArrowheads="1"/>
            </p:cNvSpPr>
            <p:nvPr/>
          </p:nvSpPr>
          <p:spPr bwMode="auto">
            <a:xfrm>
              <a:off x="2896" y="1217"/>
              <a:ext cx="2512" cy="653"/>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5000"/>
                </a:lnSpc>
                <a:spcBef>
                  <a:spcPct val="10000"/>
                </a:spcBef>
              </a:pPr>
              <a:r>
                <a:rPr lang="en-US" altLang="nb-NO" sz="1800" b="1">
                  <a:solidFill>
                    <a:schemeClr val="bg1"/>
                  </a:solidFill>
                </a:rPr>
                <a:t>VPLS</a:t>
              </a:r>
              <a:br>
                <a:rPr lang="en-US" altLang="nb-NO" sz="1800" b="1">
                  <a:solidFill>
                    <a:schemeClr val="bg1"/>
                  </a:solidFill>
                </a:rPr>
              </a:br>
              <a:r>
                <a:rPr lang="en-US" altLang="nb-NO" sz="2000" b="1">
                  <a:solidFill>
                    <a:schemeClr val="bg1"/>
                  </a:solidFill>
                </a:rPr>
                <a:t>Virtual Private LAN Service</a:t>
              </a:r>
              <a:br>
                <a:rPr lang="en-US" altLang="nb-NO" sz="2000" b="1">
                  <a:solidFill>
                    <a:schemeClr val="bg1"/>
                  </a:solidFill>
                </a:rPr>
              </a:br>
              <a:r>
                <a:rPr lang="en-US" altLang="nb-NO" sz="1800" b="1">
                  <a:solidFill>
                    <a:srgbClr val="EFB525"/>
                  </a:solidFill>
                </a:rPr>
                <a:t>Point to Multipoint</a:t>
              </a:r>
              <a:endParaRPr lang="en-US" altLang="nb-NO" sz="1800">
                <a:solidFill>
                  <a:srgbClr val="EFB525"/>
                </a:solidFill>
              </a:endParaRPr>
            </a:p>
          </p:txBody>
        </p:sp>
        <p:sp>
          <p:nvSpPr>
            <p:cNvPr id="1012740" name="Line 4">
              <a:extLst>
                <a:ext uri="{FF2B5EF4-FFF2-40B4-BE49-F238E27FC236}">
                  <a16:creationId xmlns:a16="http://schemas.microsoft.com/office/drawing/2014/main" id="{0657514B-0E92-9D4B-B54D-6CD264FE8501}"/>
                </a:ext>
              </a:extLst>
            </p:cNvPr>
            <p:cNvSpPr>
              <a:spLocks noChangeShapeType="1"/>
            </p:cNvSpPr>
            <p:nvPr/>
          </p:nvSpPr>
          <p:spPr bwMode="auto">
            <a:xfrm>
              <a:off x="2003" y="1415"/>
              <a:ext cx="0" cy="36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1" name="AutoShape 5">
              <a:extLst>
                <a:ext uri="{FF2B5EF4-FFF2-40B4-BE49-F238E27FC236}">
                  <a16:creationId xmlns:a16="http://schemas.microsoft.com/office/drawing/2014/main" id="{A24E1AD4-DC6B-794C-902D-7115345F8FCB}"/>
                </a:ext>
              </a:extLst>
            </p:cNvPr>
            <p:cNvSpPr>
              <a:spLocks noChangeArrowheads="1"/>
            </p:cNvSpPr>
            <p:nvPr/>
          </p:nvSpPr>
          <p:spPr bwMode="auto">
            <a:xfrm>
              <a:off x="258" y="1217"/>
              <a:ext cx="2512" cy="653"/>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solidFill>
                    <a:schemeClr val="bg1"/>
                  </a:solidFill>
                </a:rPr>
                <a:t>VPWS</a:t>
              </a:r>
            </a:p>
            <a:p>
              <a:pPr algn="ctr">
                <a:lnSpc>
                  <a:spcPct val="90000"/>
                </a:lnSpc>
              </a:pPr>
              <a:r>
                <a:rPr lang="en-US" altLang="nb-NO" sz="2000" b="1">
                  <a:solidFill>
                    <a:schemeClr val="bg1"/>
                  </a:solidFill>
                </a:rPr>
                <a:t>Virtual Private Wire Service</a:t>
              </a:r>
            </a:p>
            <a:p>
              <a:pPr algn="ctr">
                <a:lnSpc>
                  <a:spcPct val="90000"/>
                </a:lnSpc>
              </a:pPr>
              <a:r>
                <a:rPr lang="en-US" altLang="nb-NO" sz="1800" b="1">
                  <a:solidFill>
                    <a:srgbClr val="EFB525"/>
                  </a:solidFill>
                </a:rPr>
                <a:t>Point to Point</a:t>
              </a:r>
              <a:endParaRPr lang="en-US" altLang="nb-NO" sz="1800">
                <a:solidFill>
                  <a:srgbClr val="EFB525"/>
                </a:solidFill>
              </a:endParaRPr>
            </a:p>
          </p:txBody>
        </p:sp>
        <p:grpSp>
          <p:nvGrpSpPr>
            <p:cNvPr id="112650" name="Group 6">
              <a:extLst>
                <a:ext uri="{FF2B5EF4-FFF2-40B4-BE49-F238E27FC236}">
                  <a16:creationId xmlns:a16="http://schemas.microsoft.com/office/drawing/2014/main" id="{F34FDC70-AA6C-1441-97FC-C5C489AD8442}"/>
                </a:ext>
              </a:extLst>
            </p:cNvPr>
            <p:cNvGrpSpPr>
              <a:grpSpLocks/>
            </p:cNvGrpSpPr>
            <p:nvPr/>
          </p:nvGrpSpPr>
          <p:grpSpPr bwMode="auto">
            <a:xfrm>
              <a:off x="1527" y="997"/>
              <a:ext cx="2635" cy="237"/>
              <a:chOff x="1422" y="1208"/>
              <a:chExt cx="2867" cy="470"/>
            </a:xfrm>
          </p:grpSpPr>
          <p:grpSp>
            <p:nvGrpSpPr>
              <p:cNvPr id="112692" name="Group 7">
                <a:extLst>
                  <a:ext uri="{FF2B5EF4-FFF2-40B4-BE49-F238E27FC236}">
                    <a16:creationId xmlns:a16="http://schemas.microsoft.com/office/drawing/2014/main" id="{D0E90F81-50B6-DF41-B4CF-658AB23CD826}"/>
                  </a:ext>
                </a:extLst>
              </p:cNvPr>
              <p:cNvGrpSpPr>
                <a:grpSpLocks/>
              </p:cNvGrpSpPr>
              <p:nvPr/>
            </p:nvGrpSpPr>
            <p:grpSpPr bwMode="auto">
              <a:xfrm>
                <a:off x="3203" y="1208"/>
                <a:ext cx="1086" cy="470"/>
                <a:chOff x="3272" y="1288"/>
                <a:chExt cx="1440" cy="336"/>
              </a:xfrm>
            </p:grpSpPr>
            <p:sp>
              <p:nvSpPr>
                <p:cNvPr id="1012744" name="Line 8">
                  <a:extLst>
                    <a:ext uri="{FF2B5EF4-FFF2-40B4-BE49-F238E27FC236}">
                      <a16:creationId xmlns:a16="http://schemas.microsoft.com/office/drawing/2014/main" id="{A495F6EC-F0DE-8D43-8CBB-A6E4287B6F32}"/>
                    </a:ext>
                  </a:extLst>
                </p:cNvPr>
                <p:cNvSpPr>
                  <a:spLocks noChangeShapeType="1"/>
                </p:cNvSpPr>
                <p:nvPr/>
              </p:nvSpPr>
              <p:spPr bwMode="auto">
                <a:xfrm>
                  <a:off x="3273" y="1288"/>
                  <a:ext cx="0" cy="14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5" name="Line 9">
                  <a:extLst>
                    <a:ext uri="{FF2B5EF4-FFF2-40B4-BE49-F238E27FC236}">
                      <a16:creationId xmlns:a16="http://schemas.microsoft.com/office/drawing/2014/main" id="{ACB78938-1577-AA43-A689-F7DA1EBD93FC}"/>
                    </a:ext>
                  </a:extLst>
                </p:cNvPr>
                <p:cNvSpPr>
                  <a:spLocks noChangeShapeType="1"/>
                </p:cNvSpPr>
                <p:nvPr/>
              </p:nvSpPr>
              <p:spPr bwMode="auto">
                <a:xfrm flipH="1">
                  <a:off x="3273" y="1431"/>
                  <a:ext cx="1440"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6" name="Line 10">
                  <a:extLst>
                    <a:ext uri="{FF2B5EF4-FFF2-40B4-BE49-F238E27FC236}">
                      <a16:creationId xmlns:a16="http://schemas.microsoft.com/office/drawing/2014/main" id="{4C0BC80A-21C1-0643-98CC-E0173240698A}"/>
                    </a:ext>
                  </a:extLst>
                </p:cNvPr>
                <p:cNvSpPr>
                  <a:spLocks noChangeShapeType="1"/>
                </p:cNvSpPr>
                <p:nvPr/>
              </p:nvSpPr>
              <p:spPr bwMode="auto">
                <a:xfrm>
                  <a:off x="4712" y="1431"/>
                  <a:ext cx="0" cy="193"/>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93" name="Group 11">
                <a:extLst>
                  <a:ext uri="{FF2B5EF4-FFF2-40B4-BE49-F238E27FC236}">
                    <a16:creationId xmlns:a16="http://schemas.microsoft.com/office/drawing/2014/main" id="{B5C2463B-749A-564C-BEF7-AF53BB567143}"/>
                  </a:ext>
                </a:extLst>
              </p:cNvPr>
              <p:cNvGrpSpPr>
                <a:grpSpLocks/>
              </p:cNvGrpSpPr>
              <p:nvPr/>
            </p:nvGrpSpPr>
            <p:grpSpPr bwMode="auto">
              <a:xfrm flipH="1">
                <a:off x="1422" y="1219"/>
                <a:ext cx="1140" cy="454"/>
                <a:chOff x="3272" y="1288"/>
                <a:chExt cx="1440" cy="336"/>
              </a:xfrm>
            </p:grpSpPr>
            <p:sp>
              <p:nvSpPr>
                <p:cNvPr id="1012748" name="Line 12">
                  <a:extLst>
                    <a:ext uri="{FF2B5EF4-FFF2-40B4-BE49-F238E27FC236}">
                      <a16:creationId xmlns:a16="http://schemas.microsoft.com/office/drawing/2014/main" id="{B095010D-7F7E-7A47-A9A3-4F87BCE4DAAF}"/>
                    </a:ext>
                  </a:extLst>
                </p:cNvPr>
                <p:cNvSpPr>
                  <a:spLocks noChangeShapeType="1"/>
                </p:cNvSpPr>
                <p:nvPr/>
              </p:nvSpPr>
              <p:spPr bwMode="auto">
                <a:xfrm>
                  <a:off x="3272" y="1287"/>
                  <a:ext cx="0" cy="14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9" name="Line 13">
                  <a:extLst>
                    <a:ext uri="{FF2B5EF4-FFF2-40B4-BE49-F238E27FC236}">
                      <a16:creationId xmlns:a16="http://schemas.microsoft.com/office/drawing/2014/main" id="{53F8BFF7-9716-5848-841B-D4BB51064114}"/>
                    </a:ext>
                  </a:extLst>
                </p:cNvPr>
                <p:cNvSpPr>
                  <a:spLocks noChangeShapeType="1"/>
                </p:cNvSpPr>
                <p:nvPr/>
              </p:nvSpPr>
              <p:spPr bwMode="auto">
                <a:xfrm flipH="1">
                  <a:off x="3272" y="1431"/>
                  <a:ext cx="1440"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0" name="Line 14">
                  <a:extLst>
                    <a:ext uri="{FF2B5EF4-FFF2-40B4-BE49-F238E27FC236}">
                      <a16:creationId xmlns:a16="http://schemas.microsoft.com/office/drawing/2014/main" id="{9110725D-4760-A649-B626-15261AA5F492}"/>
                    </a:ext>
                  </a:extLst>
                </p:cNvPr>
                <p:cNvSpPr>
                  <a:spLocks noChangeShapeType="1"/>
                </p:cNvSpPr>
                <p:nvPr/>
              </p:nvSpPr>
              <p:spPr bwMode="auto">
                <a:xfrm>
                  <a:off x="4711" y="1431"/>
                  <a:ext cx="0" cy="194"/>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cxnSp>
          <p:nvCxnSpPr>
            <p:cNvPr id="112651" name="AutoShape 15">
              <a:extLst>
                <a:ext uri="{FF2B5EF4-FFF2-40B4-BE49-F238E27FC236}">
                  <a16:creationId xmlns:a16="http://schemas.microsoft.com/office/drawing/2014/main" id="{6B06FB49-32CB-EB4C-9ACD-738A797217A3}"/>
                </a:ext>
              </a:extLst>
            </p:cNvPr>
            <p:cNvCxnSpPr>
              <a:cxnSpLocks noChangeShapeType="1"/>
            </p:cNvCxnSpPr>
            <p:nvPr/>
          </p:nvCxnSpPr>
          <p:spPr bwMode="auto">
            <a:xfrm rot="5400000">
              <a:off x="2887" y="863"/>
              <a:ext cx="105" cy="189"/>
            </a:xfrm>
            <a:prstGeom prst="bentConnector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52" name="AutoShape 16">
              <a:extLst>
                <a:ext uri="{FF2B5EF4-FFF2-40B4-BE49-F238E27FC236}">
                  <a16:creationId xmlns:a16="http://schemas.microsoft.com/office/drawing/2014/main" id="{3D9A3256-2FBE-3A42-BC06-67752CBA32AB}"/>
                </a:ext>
              </a:extLst>
            </p:cNvPr>
            <p:cNvSpPr>
              <a:spLocks noChangeArrowheads="1"/>
            </p:cNvSpPr>
            <p:nvPr/>
          </p:nvSpPr>
          <p:spPr bwMode="auto">
            <a:xfrm>
              <a:off x="1632" y="744"/>
              <a:ext cx="2459" cy="28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spcBef>
                  <a:spcPts val="0"/>
                </a:spcBef>
                <a:spcAft>
                  <a:spcPts val="0"/>
                </a:spcAft>
                <a:defRPr/>
              </a:pPr>
              <a:r>
                <a:rPr lang="en-US" b="1">
                  <a:solidFill>
                    <a:schemeClr val="bg1"/>
                  </a:solidFill>
                  <a:latin typeface="+mn-lt"/>
                  <a:ea typeface="+mn-ea"/>
                </a:rPr>
                <a:t>L2VPN Models</a:t>
              </a:r>
            </a:p>
          </p:txBody>
        </p:sp>
        <p:sp>
          <p:nvSpPr>
            <p:cNvPr id="1012753" name="Line 17">
              <a:extLst>
                <a:ext uri="{FF2B5EF4-FFF2-40B4-BE49-F238E27FC236}">
                  <a16:creationId xmlns:a16="http://schemas.microsoft.com/office/drawing/2014/main" id="{4D6E84F5-3661-7942-9E01-21E9D3FDC21F}"/>
                </a:ext>
              </a:extLst>
            </p:cNvPr>
            <p:cNvSpPr>
              <a:spLocks noChangeShapeType="1"/>
            </p:cNvSpPr>
            <p:nvPr/>
          </p:nvSpPr>
          <p:spPr bwMode="auto">
            <a:xfrm flipH="1">
              <a:off x="386" y="1965"/>
              <a:ext cx="1429"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5" name="Line 19">
              <a:extLst>
                <a:ext uri="{FF2B5EF4-FFF2-40B4-BE49-F238E27FC236}">
                  <a16:creationId xmlns:a16="http://schemas.microsoft.com/office/drawing/2014/main" id="{11AE144E-7D0D-2643-8C6E-527930214155}"/>
                </a:ext>
              </a:extLst>
            </p:cNvPr>
            <p:cNvSpPr>
              <a:spLocks noChangeShapeType="1"/>
            </p:cNvSpPr>
            <p:nvPr/>
          </p:nvSpPr>
          <p:spPr bwMode="auto">
            <a:xfrm flipH="1">
              <a:off x="386" y="1970"/>
              <a:ext cx="0" cy="299"/>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6" name="AutoShape 20">
              <a:extLst>
                <a:ext uri="{FF2B5EF4-FFF2-40B4-BE49-F238E27FC236}">
                  <a16:creationId xmlns:a16="http://schemas.microsoft.com/office/drawing/2014/main" id="{2006665C-6C19-D64F-8D25-371014FD2940}"/>
                </a:ext>
              </a:extLst>
            </p:cNvPr>
            <p:cNvSpPr>
              <a:spLocks noChangeArrowheads="1"/>
            </p:cNvSpPr>
            <p:nvPr/>
          </p:nvSpPr>
          <p:spPr bwMode="auto">
            <a:xfrm>
              <a:off x="1722" y="2268"/>
              <a:ext cx="922"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b="1">
                  <a:solidFill>
                    <a:schemeClr val="bg1"/>
                  </a:solidFill>
                  <a:latin typeface="+mn-lt"/>
                  <a:ea typeface="+mn-ea"/>
                </a:rPr>
                <a:t>AToM</a:t>
              </a:r>
            </a:p>
          </p:txBody>
        </p:sp>
        <p:sp>
          <p:nvSpPr>
            <p:cNvPr id="1012757" name="Line 21">
              <a:extLst>
                <a:ext uri="{FF2B5EF4-FFF2-40B4-BE49-F238E27FC236}">
                  <a16:creationId xmlns:a16="http://schemas.microsoft.com/office/drawing/2014/main" id="{A4EBC537-44E8-5242-8E97-2F8FCF030A9B}"/>
                </a:ext>
              </a:extLst>
            </p:cNvPr>
            <p:cNvSpPr>
              <a:spLocks noChangeShapeType="1"/>
            </p:cNvSpPr>
            <p:nvPr/>
          </p:nvSpPr>
          <p:spPr bwMode="auto">
            <a:xfrm flipH="1">
              <a:off x="1815" y="1970"/>
              <a:ext cx="0" cy="299"/>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8" name="AutoShape 22">
              <a:extLst>
                <a:ext uri="{FF2B5EF4-FFF2-40B4-BE49-F238E27FC236}">
                  <a16:creationId xmlns:a16="http://schemas.microsoft.com/office/drawing/2014/main" id="{F0E5C86B-BC15-1E48-ADCA-6259B7B3914B}"/>
                </a:ext>
              </a:extLst>
            </p:cNvPr>
            <p:cNvSpPr>
              <a:spLocks noChangeArrowheads="1"/>
            </p:cNvSpPr>
            <p:nvPr/>
          </p:nvSpPr>
          <p:spPr bwMode="auto">
            <a:xfrm>
              <a:off x="223" y="2268"/>
              <a:ext cx="992"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b="1">
                  <a:solidFill>
                    <a:schemeClr val="bg1"/>
                  </a:solidFill>
                  <a:latin typeface="+mn-lt"/>
                  <a:ea typeface="+mn-ea"/>
                </a:rPr>
                <a:t>L2TPv3</a:t>
              </a:r>
            </a:p>
          </p:txBody>
        </p:sp>
        <p:grpSp>
          <p:nvGrpSpPr>
            <p:cNvPr id="112658" name="Group 23">
              <a:extLst>
                <a:ext uri="{FF2B5EF4-FFF2-40B4-BE49-F238E27FC236}">
                  <a16:creationId xmlns:a16="http://schemas.microsoft.com/office/drawing/2014/main" id="{95A8F7DF-EA4A-A04F-A286-F7E4119753E9}"/>
                </a:ext>
              </a:extLst>
            </p:cNvPr>
            <p:cNvGrpSpPr>
              <a:grpSpLocks/>
            </p:cNvGrpSpPr>
            <p:nvPr/>
          </p:nvGrpSpPr>
          <p:grpSpPr bwMode="auto">
            <a:xfrm>
              <a:off x="316" y="2500"/>
              <a:ext cx="1293" cy="1426"/>
              <a:chOff x="391" y="2644"/>
              <a:chExt cx="1224" cy="1426"/>
            </a:xfrm>
          </p:grpSpPr>
          <p:grpSp>
            <p:nvGrpSpPr>
              <p:cNvPr id="112679" name="Group 24">
                <a:extLst>
                  <a:ext uri="{FF2B5EF4-FFF2-40B4-BE49-F238E27FC236}">
                    <a16:creationId xmlns:a16="http://schemas.microsoft.com/office/drawing/2014/main" id="{12ED4226-7D75-8940-B2C8-05EF41C3C446}"/>
                  </a:ext>
                </a:extLst>
              </p:cNvPr>
              <p:cNvGrpSpPr>
                <a:grpSpLocks/>
              </p:cNvGrpSpPr>
              <p:nvPr/>
            </p:nvGrpSpPr>
            <p:grpSpPr bwMode="auto">
              <a:xfrm>
                <a:off x="599" y="2644"/>
                <a:ext cx="829" cy="322"/>
                <a:chOff x="599" y="2644"/>
                <a:chExt cx="829" cy="322"/>
              </a:xfrm>
            </p:grpSpPr>
            <p:sp>
              <p:nvSpPr>
                <p:cNvPr id="1012761" name="Line 25">
                  <a:extLst>
                    <a:ext uri="{FF2B5EF4-FFF2-40B4-BE49-F238E27FC236}">
                      <a16:creationId xmlns:a16="http://schemas.microsoft.com/office/drawing/2014/main" id="{B8F073EB-D0B1-344A-88BF-78021677D9EC}"/>
                    </a:ext>
                  </a:extLst>
                </p:cNvPr>
                <p:cNvSpPr>
                  <a:spLocks noChangeShapeType="1"/>
                </p:cNvSpPr>
                <p:nvPr/>
              </p:nvSpPr>
              <p:spPr bwMode="auto">
                <a:xfrm rot="16200000" flipH="1">
                  <a:off x="726"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62" name="AutoShape 26">
                  <a:extLst>
                    <a:ext uri="{FF2B5EF4-FFF2-40B4-BE49-F238E27FC236}">
                      <a16:creationId xmlns:a16="http://schemas.microsoft.com/office/drawing/2014/main" id="{D3AF7A9B-D4A1-4844-BF6C-2F8050E47E23}"/>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IP Core</a:t>
                  </a:r>
                </a:p>
              </p:txBody>
            </p:sp>
          </p:grpSp>
          <p:sp>
            <p:nvSpPr>
              <p:cNvPr id="1012763" name="Line 27">
                <a:extLst>
                  <a:ext uri="{FF2B5EF4-FFF2-40B4-BE49-F238E27FC236}">
                    <a16:creationId xmlns:a16="http://schemas.microsoft.com/office/drawing/2014/main" id="{CA77DFE3-CD90-C64A-8169-AB95C889AFC7}"/>
                  </a:ext>
                </a:extLst>
              </p:cNvPr>
              <p:cNvSpPr>
                <a:spLocks noChangeShapeType="1"/>
              </p:cNvSpPr>
              <p:nvPr/>
            </p:nvSpPr>
            <p:spPr bwMode="auto">
              <a:xfrm>
                <a:off x="391" y="2644"/>
                <a:ext cx="6" cy="132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cxnSp>
            <p:nvCxnSpPr>
              <p:cNvPr id="112681" name="AutoShape 28">
                <a:extLst>
                  <a:ext uri="{FF2B5EF4-FFF2-40B4-BE49-F238E27FC236}">
                    <a16:creationId xmlns:a16="http://schemas.microsoft.com/office/drawing/2014/main" id="{1450B3F7-0094-A544-90B1-06A49BAC7516}"/>
                  </a:ext>
                </a:extLst>
              </p:cNvPr>
              <p:cNvCxnSpPr>
                <a:cxnSpLocks noChangeShapeType="1"/>
              </p:cNvCxnSpPr>
              <p:nvPr/>
            </p:nvCxnSpPr>
            <p:spPr bwMode="auto">
              <a:xfrm rot="10800000" flipV="1">
                <a:off x="501" y="3676"/>
                <a:ext cx="339" cy="126"/>
              </a:xfrm>
              <a:prstGeom prst="bentConnector3">
                <a:avLst>
                  <a:gd name="adj1" fmla="val 4985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65" name="AutoShape 29">
                <a:extLst>
                  <a:ext uri="{FF2B5EF4-FFF2-40B4-BE49-F238E27FC236}">
                    <a16:creationId xmlns:a16="http://schemas.microsoft.com/office/drawing/2014/main" id="{BE444458-8B50-FD4C-82ED-13E7E44C0018}"/>
                  </a:ext>
                </a:extLst>
              </p:cNvPr>
              <p:cNvSpPr>
                <a:spLocks noChangeArrowheads="1"/>
              </p:cNvSpPr>
              <p:nvPr/>
            </p:nvSpPr>
            <p:spPr bwMode="auto">
              <a:xfrm>
                <a:off x="530" y="332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Frame Relay</a:t>
                </a:r>
              </a:p>
            </p:txBody>
          </p:sp>
          <p:sp>
            <p:nvSpPr>
              <p:cNvPr id="1012766" name="AutoShape 30">
                <a:extLst>
                  <a:ext uri="{FF2B5EF4-FFF2-40B4-BE49-F238E27FC236}">
                    <a16:creationId xmlns:a16="http://schemas.microsoft.com/office/drawing/2014/main" id="{1BA85AC0-81EE-244A-8566-207D6094BB81}"/>
                  </a:ext>
                </a:extLst>
              </p:cNvPr>
              <p:cNvSpPr>
                <a:spLocks noChangeArrowheads="1"/>
              </p:cNvSpPr>
              <p:nvPr/>
            </p:nvSpPr>
            <p:spPr bwMode="auto">
              <a:xfrm>
                <a:off x="530" y="3587"/>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ATM </a:t>
                </a:r>
                <a:r>
                  <a:rPr lang="en-US" sz="1400">
                    <a:solidFill>
                      <a:schemeClr val="bg1"/>
                    </a:solidFill>
                    <a:latin typeface="+mn-lt"/>
                    <a:ea typeface="+mn-ea"/>
                  </a:rPr>
                  <a:t>(AAL5 and Cell)</a:t>
                </a:r>
              </a:p>
            </p:txBody>
          </p:sp>
          <p:sp>
            <p:nvSpPr>
              <p:cNvPr id="1012767" name="AutoShape 31">
                <a:extLst>
                  <a:ext uri="{FF2B5EF4-FFF2-40B4-BE49-F238E27FC236}">
                    <a16:creationId xmlns:a16="http://schemas.microsoft.com/office/drawing/2014/main" id="{7A0E4A5E-ACCC-BB45-8EB6-B20FF325647C}"/>
                  </a:ext>
                </a:extLst>
              </p:cNvPr>
              <p:cNvSpPr>
                <a:spLocks noChangeArrowheads="1"/>
              </p:cNvSpPr>
              <p:nvPr/>
            </p:nvSpPr>
            <p:spPr bwMode="auto">
              <a:xfrm>
                <a:off x="530" y="305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68" name="AutoShape 32">
                <a:extLst>
                  <a:ext uri="{FF2B5EF4-FFF2-40B4-BE49-F238E27FC236}">
                    <a16:creationId xmlns:a16="http://schemas.microsoft.com/office/drawing/2014/main" id="{06A1FA57-2A22-024F-AE3C-7FF9F30E5CAB}"/>
                  </a:ext>
                </a:extLst>
              </p:cNvPr>
              <p:cNvSpPr>
                <a:spLocks noChangeArrowheads="1"/>
              </p:cNvSpPr>
              <p:nvPr/>
            </p:nvSpPr>
            <p:spPr bwMode="auto">
              <a:xfrm>
                <a:off x="530" y="3845"/>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solidFill>
                      <a:schemeClr val="bg1"/>
                    </a:solidFill>
                  </a:rPr>
                  <a:t>PPP and HDLC</a:t>
                </a:r>
                <a:endParaRPr lang="en-US" altLang="nb-NO" sz="1600">
                  <a:solidFill>
                    <a:schemeClr val="bg1"/>
                  </a:solidFill>
                </a:endParaRPr>
              </a:p>
            </p:txBody>
          </p:sp>
          <p:sp>
            <p:nvSpPr>
              <p:cNvPr id="1012769" name="Line 33">
                <a:extLst>
                  <a:ext uri="{FF2B5EF4-FFF2-40B4-BE49-F238E27FC236}">
                    <a16:creationId xmlns:a16="http://schemas.microsoft.com/office/drawing/2014/main" id="{E50F8F18-0A01-BC4F-B59F-535947311D7A}"/>
                  </a:ext>
                </a:extLst>
              </p:cNvPr>
              <p:cNvSpPr>
                <a:spLocks noChangeShapeType="1"/>
              </p:cNvSpPr>
              <p:nvPr/>
            </p:nvSpPr>
            <p:spPr bwMode="auto">
              <a:xfrm flipH="1">
                <a:off x="398" y="3695"/>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0" name="Line 34">
                <a:extLst>
                  <a:ext uri="{FF2B5EF4-FFF2-40B4-BE49-F238E27FC236}">
                    <a16:creationId xmlns:a16="http://schemas.microsoft.com/office/drawing/2014/main" id="{DAF85437-30BC-6445-979A-1A77E9B4A49D}"/>
                  </a:ext>
                </a:extLst>
              </p:cNvPr>
              <p:cNvSpPr>
                <a:spLocks noChangeShapeType="1"/>
              </p:cNvSpPr>
              <p:nvPr/>
            </p:nvSpPr>
            <p:spPr bwMode="auto">
              <a:xfrm flipH="1">
                <a:off x="398" y="3178"/>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1" name="Line 35">
                <a:extLst>
                  <a:ext uri="{FF2B5EF4-FFF2-40B4-BE49-F238E27FC236}">
                    <a16:creationId xmlns:a16="http://schemas.microsoft.com/office/drawing/2014/main" id="{0FC0F3C9-0E51-E64F-BBDB-DFA5B292AB12}"/>
                  </a:ext>
                </a:extLst>
              </p:cNvPr>
              <p:cNvSpPr>
                <a:spLocks noChangeShapeType="1"/>
              </p:cNvSpPr>
              <p:nvPr/>
            </p:nvSpPr>
            <p:spPr bwMode="auto">
              <a:xfrm flipH="1">
                <a:off x="398" y="3959"/>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2" name="Line 36">
                <a:extLst>
                  <a:ext uri="{FF2B5EF4-FFF2-40B4-BE49-F238E27FC236}">
                    <a16:creationId xmlns:a16="http://schemas.microsoft.com/office/drawing/2014/main" id="{5C226E46-E527-3948-9D33-CB8482698B1F}"/>
                  </a:ext>
                </a:extLst>
              </p:cNvPr>
              <p:cNvSpPr>
                <a:spLocks noChangeShapeType="1"/>
              </p:cNvSpPr>
              <p:nvPr/>
            </p:nvSpPr>
            <p:spPr bwMode="auto">
              <a:xfrm flipH="1">
                <a:off x="394" y="344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59" name="Group 37">
              <a:extLst>
                <a:ext uri="{FF2B5EF4-FFF2-40B4-BE49-F238E27FC236}">
                  <a16:creationId xmlns:a16="http://schemas.microsoft.com/office/drawing/2014/main" id="{D881F9CB-5710-3442-A558-E7F1ACFA47ED}"/>
                </a:ext>
              </a:extLst>
            </p:cNvPr>
            <p:cNvGrpSpPr>
              <a:grpSpLocks/>
            </p:cNvGrpSpPr>
            <p:nvPr/>
          </p:nvGrpSpPr>
          <p:grpSpPr bwMode="auto">
            <a:xfrm>
              <a:off x="1811" y="2500"/>
              <a:ext cx="1408" cy="1426"/>
              <a:chOff x="391" y="2644"/>
              <a:chExt cx="1224" cy="1426"/>
            </a:xfrm>
          </p:grpSpPr>
          <p:grpSp>
            <p:nvGrpSpPr>
              <p:cNvPr id="112666" name="Group 38">
                <a:extLst>
                  <a:ext uri="{FF2B5EF4-FFF2-40B4-BE49-F238E27FC236}">
                    <a16:creationId xmlns:a16="http://schemas.microsoft.com/office/drawing/2014/main" id="{49A86A3B-711E-3045-B475-77E7097EE0E9}"/>
                  </a:ext>
                </a:extLst>
              </p:cNvPr>
              <p:cNvGrpSpPr>
                <a:grpSpLocks/>
              </p:cNvGrpSpPr>
              <p:nvPr/>
            </p:nvGrpSpPr>
            <p:grpSpPr bwMode="auto">
              <a:xfrm>
                <a:off x="599" y="2644"/>
                <a:ext cx="829" cy="322"/>
                <a:chOff x="599" y="2644"/>
                <a:chExt cx="829" cy="322"/>
              </a:xfrm>
            </p:grpSpPr>
            <p:sp>
              <p:nvSpPr>
                <p:cNvPr id="1012775" name="Line 39">
                  <a:extLst>
                    <a:ext uri="{FF2B5EF4-FFF2-40B4-BE49-F238E27FC236}">
                      <a16:creationId xmlns:a16="http://schemas.microsoft.com/office/drawing/2014/main" id="{495DEB13-ECEE-3D48-98B3-369270581FC1}"/>
                    </a:ext>
                  </a:extLst>
                </p:cNvPr>
                <p:cNvSpPr>
                  <a:spLocks noChangeShapeType="1"/>
                </p:cNvSpPr>
                <p:nvPr/>
              </p:nvSpPr>
              <p:spPr bwMode="auto">
                <a:xfrm rot="16200000" flipH="1">
                  <a:off x="725"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6" name="AutoShape 40">
                  <a:extLst>
                    <a:ext uri="{FF2B5EF4-FFF2-40B4-BE49-F238E27FC236}">
                      <a16:creationId xmlns:a16="http://schemas.microsoft.com/office/drawing/2014/main" id="{4F1CCFB9-A1F3-F64F-8487-68FC91954CDD}"/>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MPLS Core</a:t>
                  </a:r>
                </a:p>
              </p:txBody>
            </p:sp>
          </p:grpSp>
          <p:sp>
            <p:nvSpPr>
              <p:cNvPr id="1012777" name="Line 41">
                <a:extLst>
                  <a:ext uri="{FF2B5EF4-FFF2-40B4-BE49-F238E27FC236}">
                    <a16:creationId xmlns:a16="http://schemas.microsoft.com/office/drawing/2014/main" id="{8BBA643C-6E37-ED4C-8D51-96EBF77D3854}"/>
                  </a:ext>
                </a:extLst>
              </p:cNvPr>
              <p:cNvSpPr>
                <a:spLocks noChangeShapeType="1"/>
              </p:cNvSpPr>
              <p:nvPr/>
            </p:nvSpPr>
            <p:spPr bwMode="auto">
              <a:xfrm>
                <a:off x="391" y="2644"/>
                <a:ext cx="6" cy="132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cxnSp>
            <p:nvCxnSpPr>
              <p:cNvPr id="112668" name="AutoShape 42">
                <a:extLst>
                  <a:ext uri="{FF2B5EF4-FFF2-40B4-BE49-F238E27FC236}">
                    <a16:creationId xmlns:a16="http://schemas.microsoft.com/office/drawing/2014/main" id="{B6107120-21B4-9243-8F83-D932FB314208}"/>
                  </a:ext>
                </a:extLst>
              </p:cNvPr>
              <p:cNvCxnSpPr>
                <a:cxnSpLocks noChangeShapeType="1"/>
              </p:cNvCxnSpPr>
              <p:nvPr/>
            </p:nvCxnSpPr>
            <p:spPr bwMode="auto">
              <a:xfrm rot="10800000" flipV="1">
                <a:off x="501" y="3676"/>
                <a:ext cx="339" cy="126"/>
              </a:xfrm>
              <a:prstGeom prst="bentConnector3">
                <a:avLst>
                  <a:gd name="adj1" fmla="val 4985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79" name="AutoShape 43">
                <a:extLst>
                  <a:ext uri="{FF2B5EF4-FFF2-40B4-BE49-F238E27FC236}">
                    <a16:creationId xmlns:a16="http://schemas.microsoft.com/office/drawing/2014/main" id="{422C82EF-AF75-1F48-BF2D-DC3C42456172}"/>
                  </a:ext>
                </a:extLst>
              </p:cNvPr>
              <p:cNvSpPr>
                <a:spLocks noChangeArrowheads="1"/>
              </p:cNvSpPr>
              <p:nvPr/>
            </p:nvSpPr>
            <p:spPr bwMode="auto">
              <a:xfrm>
                <a:off x="530" y="332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Frame Relay</a:t>
                </a:r>
              </a:p>
            </p:txBody>
          </p:sp>
          <p:sp>
            <p:nvSpPr>
              <p:cNvPr id="1012780" name="AutoShape 44">
                <a:extLst>
                  <a:ext uri="{FF2B5EF4-FFF2-40B4-BE49-F238E27FC236}">
                    <a16:creationId xmlns:a16="http://schemas.microsoft.com/office/drawing/2014/main" id="{3A6DAD7E-1496-0E4F-B4F0-0EB026BC7E48}"/>
                  </a:ext>
                </a:extLst>
              </p:cNvPr>
              <p:cNvSpPr>
                <a:spLocks noChangeArrowheads="1"/>
              </p:cNvSpPr>
              <p:nvPr/>
            </p:nvSpPr>
            <p:spPr bwMode="auto">
              <a:xfrm>
                <a:off x="530" y="3587"/>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ATM </a:t>
                </a:r>
                <a:r>
                  <a:rPr lang="en-US" sz="1400">
                    <a:solidFill>
                      <a:schemeClr val="bg1"/>
                    </a:solidFill>
                    <a:latin typeface="+mn-lt"/>
                    <a:ea typeface="+mn-ea"/>
                  </a:rPr>
                  <a:t>(AAL5 and Cell)</a:t>
                </a:r>
              </a:p>
            </p:txBody>
          </p:sp>
          <p:sp>
            <p:nvSpPr>
              <p:cNvPr id="1012781" name="AutoShape 45">
                <a:extLst>
                  <a:ext uri="{FF2B5EF4-FFF2-40B4-BE49-F238E27FC236}">
                    <a16:creationId xmlns:a16="http://schemas.microsoft.com/office/drawing/2014/main" id="{F5E08342-6A70-7D40-96B7-AF885E555F7F}"/>
                  </a:ext>
                </a:extLst>
              </p:cNvPr>
              <p:cNvSpPr>
                <a:spLocks noChangeArrowheads="1"/>
              </p:cNvSpPr>
              <p:nvPr/>
            </p:nvSpPr>
            <p:spPr bwMode="auto">
              <a:xfrm>
                <a:off x="530" y="305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82" name="AutoShape 46">
                <a:extLst>
                  <a:ext uri="{FF2B5EF4-FFF2-40B4-BE49-F238E27FC236}">
                    <a16:creationId xmlns:a16="http://schemas.microsoft.com/office/drawing/2014/main" id="{3C25FF16-AE44-6547-A185-675C4248C1CB}"/>
                  </a:ext>
                </a:extLst>
              </p:cNvPr>
              <p:cNvSpPr>
                <a:spLocks noChangeArrowheads="1"/>
              </p:cNvSpPr>
              <p:nvPr/>
            </p:nvSpPr>
            <p:spPr bwMode="auto">
              <a:xfrm>
                <a:off x="530" y="3845"/>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solidFill>
                      <a:schemeClr val="bg1"/>
                    </a:solidFill>
                  </a:rPr>
                  <a:t>PPP and HDLC</a:t>
                </a:r>
                <a:endParaRPr lang="en-US" altLang="nb-NO" sz="1600">
                  <a:solidFill>
                    <a:schemeClr val="bg1"/>
                  </a:solidFill>
                </a:endParaRPr>
              </a:p>
            </p:txBody>
          </p:sp>
          <p:sp>
            <p:nvSpPr>
              <p:cNvPr id="1012783" name="Line 47">
                <a:extLst>
                  <a:ext uri="{FF2B5EF4-FFF2-40B4-BE49-F238E27FC236}">
                    <a16:creationId xmlns:a16="http://schemas.microsoft.com/office/drawing/2014/main" id="{29A00FAA-0796-4548-A48C-949E16A05885}"/>
                  </a:ext>
                </a:extLst>
              </p:cNvPr>
              <p:cNvSpPr>
                <a:spLocks noChangeShapeType="1"/>
              </p:cNvSpPr>
              <p:nvPr/>
            </p:nvSpPr>
            <p:spPr bwMode="auto">
              <a:xfrm flipH="1">
                <a:off x="398" y="3695"/>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4" name="Line 48">
                <a:extLst>
                  <a:ext uri="{FF2B5EF4-FFF2-40B4-BE49-F238E27FC236}">
                    <a16:creationId xmlns:a16="http://schemas.microsoft.com/office/drawing/2014/main" id="{0512D570-6B61-074B-8A61-AF1BAF4315C0}"/>
                  </a:ext>
                </a:extLst>
              </p:cNvPr>
              <p:cNvSpPr>
                <a:spLocks noChangeShapeType="1"/>
              </p:cNvSpPr>
              <p:nvPr/>
            </p:nvSpPr>
            <p:spPr bwMode="auto">
              <a:xfrm flipH="1">
                <a:off x="398" y="3178"/>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5" name="Line 49">
                <a:extLst>
                  <a:ext uri="{FF2B5EF4-FFF2-40B4-BE49-F238E27FC236}">
                    <a16:creationId xmlns:a16="http://schemas.microsoft.com/office/drawing/2014/main" id="{3511EE4B-07C7-124C-89BF-5C284CB136E8}"/>
                  </a:ext>
                </a:extLst>
              </p:cNvPr>
              <p:cNvSpPr>
                <a:spLocks noChangeShapeType="1"/>
              </p:cNvSpPr>
              <p:nvPr/>
            </p:nvSpPr>
            <p:spPr bwMode="auto">
              <a:xfrm flipH="1">
                <a:off x="398" y="3959"/>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6" name="Line 50">
                <a:extLst>
                  <a:ext uri="{FF2B5EF4-FFF2-40B4-BE49-F238E27FC236}">
                    <a16:creationId xmlns:a16="http://schemas.microsoft.com/office/drawing/2014/main" id="{5F25E908-7B0C-E549-B044-014C627F9D12}"/>
                  </a:ext>
                </a:extLst>
              </p:cNvPr>
              <p:cNvSpPr>
                <a:spLocks noChangeShapeType="1"/>
              </p:cNvSpPr>
              <p:nvPr/>
            </p:nvSpPr>
            <p:spPr bwMode="auto">
              <a:xfrm flipH="1">
                <a:off x="394" y="344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60" name="Group 51">
              <a:extLst>
                <a:ext uri="{FF2B5EF4-FFF2-40B4-BE49-F238E27FC236}">
                  <a16:creationId xmlns:a16="http://schemas.microsoft.com/office/drawing/2014/main" id="{567E1358-A8CE-2E42-A9E4-FAC69A9A73AF}"/>
                </a:ext>
              </a:extLst>
            </p:cNvPr>
            <p:cNvGrpSpPr>
              <a:grpSpLocks/>
            </p:cNvGrpSpPr>
            <p:nvPr/>
          </p:nvGrpSpPr>
          <p:grpSpPr bwMode="auto">
            <a:xfrm>
              <a:off x="3934" y="1878"/>
              <a:ext cx="829" cy="322"/>
              <a:chOff x="599" y="2644"/>
              <a:chExt cx="829" cy="322"/>
            </a:xfrm>
          </p:grpSpPr>
          <p:sp>
            <p:nvSpPr>
              <p:cNvPr id="1012788" name="Line 52">
                <a:extLst>
                  <a:ext uri="{FF2B5EF4-FFF2-40B4-BE49-F238E27FC236}">
                    <a16:creationId xmlns:a16="http://schemas.microsoft.com/office/drawing/2014/main" id="{89B1BF2E-F1BD-264D-A0DF-DD218F73D65C}"/>
                  </a:ext>
                </a:extLst>
              </p:cNvPr>
              <p:cNvSpPr>
                <a:spLocks noChangeShapeType="1"/>
              </p:cNvSpPr>
              <p:nvPr/>
            </p:nvSpPr>
            <p:spPr bwMode="auto">
              <a:xfrm rot="16200000" flipH="1">
                <a:off x="726"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9" name="AutoShape 53">
                <a:extLst>
                  <a:ext uri="{FF2B5EF4-FFF2-40B4-BE49-F238E27FC236}">
                    <a16:creationId xmlns:a16="http://schemas.microsoft.com/office/drawing/2014/main" id="{250905C6-9EAC-3E43-AEC1-4148483E0704}"/>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MPLS Core</a:t>
                </a:r>
              </a:p>
            </p:txBody>
          </p:sp>
        </p:grpSp>
        <p:sp>
          <p:nvSpPr>
            <p:cNvPr id="1012790" name="Line 54">
              <a:extLst>
                <a:ext uri="{FF2B5EF4-FFF2-40B4-BE49-F238E27FC236}">
                  <a16:creationId xmlns:a16="http://schemas.microsoft.com/office/drawing/2014/main" id="{E32FB0CF-702F-5E4C-8475-78F2F48452AC}"/>
                </a:ext>
              </a:extLst>
            </p:cNvPr>
            <p:cNvSpPr>
              <a:spLocks noChangeShapeType="1"/>
            </p:cNvSpPr>
            <p:nvPr/>
          </p:nvSpPr>
          <p:spPr bwMode="auto">
            <a:xfrm>
              <a:off x="3726" y="1878"/>
              <a:ext cx="2" cy="53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91" name="AutoShape 55">
              <a:extLst>
                <a:ext uri="{FF2B5EF4-FFF2-40B4-BE49-F238E27FC236}">
                  <a16:creationId xmlns:a16="http://schemas.microsoft.com/office/drawing/2014/main" id="{E3E8A173-ED36-4F4F-9546-8DCE2D89301E}"/>
                </a:ext>
              </a:extLst>
            </p:cNvPr>
            <p:cNvSpPr>
              <a:spLocks noChangeArrowheads="1"/>
            </p:cNvSpPr>
            <p:nvPr/>
          </p:nvSpPr>
          <p:spPr bwMode="auto">
            <a:xfrm>
              <a:off x="3865" y="2293"/>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92" name="Line 56">
              <a:extLst>
                <a:ext uri="{FF2B5EF4-FFF2-40B4-BE49-F238E27FC236}">
                  <a16:creationId xmlns:a16="http://schemas.microsoft.com/office/drawing/2014/main" id="{8A4968C0-0275-9643-B259-1A2782199213}"/>
                </a:ext>
              </a:extLst>
            </p:cNvPr>
            <p:cNvSpPr>
              <a:spLocks noChangeShapeType="1"/>
            </p:cNvSpPr>
            <p:nvPr/>
          </p:nvSpPr>
          <p:spPr bwMode="auto">
            <a:xfrm flipH="1">
              <a:off x="3733" y="241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sp>
        <p:nvSpPr>
          <p:cNvPr id="112645" name="Rectangle 59">
            <a:extLst>
              <a:ext uri="{FF2B5EF4-FFF2-40B4-BE49-F238E27FC236}">
                <a16:creationId xmlns:a16="http://schemas.microsoft.com/office/drawing/2014/main" id="{9CDBA1B7-1EEA-EB44-8D95-E109C15068C1}"/>
              </a:ext>
            </a:extLst>
          </p:cNvPr>
          <p:cNvSpPr>
            <a:spLocks noChangeArrowheads="1"/>
          </p:cNvSpPr>
          <p:nvPr/>
        </p:nvSpPr>
        <p:spPr bwMode="auto">
          <a:xfrm>
            <a:off x="5410200" y="5897563"/>
            <a:ext cx="297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400" b="1"/>
              <a:t>Any Transport over MPLS: AToM</a:t>
            </a:r>
          </a:p>
        </p:txBody>
      </p:sp>
      <p:sp>
        <p:nvSpPr>
          <p:cNvPr id="3" name="TextBox 2">
            <a:extLst>
              <a:ext uri="{FF2B5EF4-FFF2-40B4-BE49-F238E27FC236}">
                <a16:creationId xmlns:a16="http://schemas.microsoft.com/office/drawing/2014/main" id="{39B67356-269D-3E7A-A1C6-BD96E731744A}"/>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0" name="Object 2">
            <a:extLst>
              <a:ext uri="{FF2B5EF4-FFF2-40B4-BE49-F238E27FC236}">
                <a16:creationId xmlns:a16="http://schemas.microsoft.com/office/drawing/2014/main" id="{395C6790-326E-FD4F-99E4-527E41007694}"/>
              </a:ext>
            </a:extLst>
          </p:cNvPr>
          <p:cNvGraphicFramePr>
            <a:graphicFrameLocks noChangeAspect="1"/>
          </p:cNvGraphicFramePr>
          <p:nvPr/>
        </p:nvGraphicFramePr>
        <p:xfrm>
          <a:off x="1524000" y="2135188"/>
          <a:ext cx="6197600" cy="4176712"/>
        </p:xfrm>
        <a:graphic>
          <a:graphicData uri="http://schemas.openxmlformats.org/presentationml/2006/ole">
            <mc:AlternateContent xmlns:mc="http://schemas.openxmlformats.org/markup-compatibility/2006">
              <mc:Choice xmlns:v="urn:schemas-microsoft-com:vml" Requires="v">
                <p:oleObj name="Visio" r:id="rId3" imgW="2247900" imgH="1511300" progId="">
                  <p:embed/>
                </p:oleObj>
              </mc:Choice>
              <mc:Fallback>
                <p:oleObj name="Visio" r:id="rId3" imgW="2247900" imgH="151130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135188"/>
                        <a:ext cx="6197600" cy="417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4691" name="Rectangle 49">
            <a:extLst>
              <a:ext uri="{FF2B5EF4-FFF2-40B4-BE49-F238E27FC236}">
                <a16:creationId xmlns:a16="http://schemas.microsoft.com/office/drawing/2014/main" id="{11BA4005-6476-8746-9CBE-411388C79340}"/>
              </a:ext>
            </a:extLst>
          </p:cNvPr>
          <p:cNvSpPr>
            <a:spLocks noGrp="1" noChangeArrowheads="1"/>
          </p:cNvSpPr>
          <p:nvPr>
            <p:ph type="title"/>
          </p:nvPr>
        </p:nvSpPr>
        <p:spPr/>
        <p:txBody>
          <a:bodyPr/>
          <a:lstStyle/>
          <a:p>
            <a:pPr eaLnBrk="1" hangingPunct="1"/>
            <a:r>
              <a:rPr lang="en-US" altLang="nb-NO"/>
              <a:t>Layer-2 VPN Overview</a:t>
            </a:r>
          </a:p>
        </p:txBody>
      </p:sp>
      <p:sp>
        <p:nvSpPr>
          <p:cNvPr id="114692" name="Rectangle 54">
            <a:extLst>
              <a:ext uri="{FF2B5EF4-FFF2-40B4-BE49-F238E27FC236}">
                <a16:creationId xmlns:a16="http://schemas.microsoft.com/office/drawing/2014/main" id="{22D574E0-8AF2-5B4A-B122-9B9E8C91907E}"/>
              </a:ext>
            </a:extLst>
          </p:cNvPr>
          <p:cNvSpPr>
            <a:spLocks noGrp="1" noChangeArrowheads="1"/>
          </p:cNvSpPr>
          <p:nvPr>
            <p:ph type="body" idx="1"/>
          </p:nvPr>
        </p:nvSpPr>
        <p:spPr>
          <a:xfrm>
            <a:off x="655638" y="1295400"/>
            <a:ext cx="5059362" cy="1828800"/>
          </a:xfrm>
        </p:spPr>
        <p:txBody>
          <a:bodyPr/>
          <a:lstStyle/>
          <a:p>
            <a:pPr eaLnBrk="1" hangingPunct="1"/>
            <a:r>
              <a:rPr lang="en-GB" altLang="nb-NO"/>
              <a:t>Enables transport of any Layer-2 traffic over MPLS network</a:t>
            </a:r>
          </a:p>
          <a:p>
            <a:pPr lvl="1" indent="0" eaLnBrk="1" hangingPunct="1"/>
            <a:r>
              <a:rPr lang="en-GB" altLang="nb-NO">
                <a:ea typeface="ＭＳ Ｐゴシック" panose="020B0600070205080204" pitchFamily="34" charset="-128"/>
              </a:rPr>
              <a:t>Includes label encapsulation </a:t>
            </a:r>
            <a:br>
              <a:rPr lang="en-GB" altLang="nb-NO">
                <a:ea typeface="ＭＳ Ｐゴシック" panose="020B0600070205080204" pitchFamily="34" charset="-128"/>
              </a:rPr>
            </a:br>
            <a:r>
              <a:rPr lang="en-GB" altLang="nb-NO">
                <a:ea typeface="ＭＳ Ｐゴシック" panose="020B0600070205080204" pitchFamily="34" charset="-128"/>
              </a:rPr>
              <a:t>and translation</a:t>
            </a:r>
          </a:p>
        </p:txBody>
      </p:sp>
      <p:sp>
        <p:nvSpPr>
          <p:cNvPr id="114693" name="Text Box 26">
            <a:extLst>
              <a:ext uri="{FF2B5EF4-FFF2-40B4-BE49-F238E27FC236}">
                <a16:creationId xmlns:a16="http://schemas.microsoft.com/office/drawing/2014/main" id="{044778D7-1331-6940-93EE-0876001315C2}"/>
              </a:ext>
            </a:extLst>
          </p:cNvPr>
          <p:cNvSpPr txBox="1">
            <a:spLocks noChangeArrowheads="1"/>
          </p:cNvSpPr>
          <p:nvPr/>
        </p:nvSpPr>
        <p:spPr bwMode="auto">
          <a:xfrm>
            <a:off x="3462338" y="6159500"/>
            <a:ext cx="1287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Ethernet</a:t>
            </a:r>
          </a:p>
        </p:txBody>
      </p:sp>
      <p:sp>
        <p:nvSpPr>
          <p:cNvPr id="114694" name="Text Box 27">
            <a:extLst>
              <a:ext uri="{FF2B5EF4-FFF2-40B4-BE49-F238E27FC236}">
                <a16:creationId xmlns:a16="http://schemas.microsoft.com/office/drawing/2014/main" id="{A8CF2975-43F5-704C-A864-AF432185ED7E}"/>
              </a:ext>
            </a:extLst>
          </p:cNvPr>
          <p:cNvSpPr txBox="1">
            <a:spLocks noChangeArrowheads="1"/>
          </p:cNvSpPr>
          <p:nvPr/>
        </p:nvSpPr>
        <p:spPr bwMode="auto">
          <a:xfrm>
            <a:off x="1158875" y="5222875"/>
            <a:ext cx="10969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ATM</a:t>
            </a:r>
          </a:p>
        </p:txBody>
      </p:sp>
      <p:sp>
        <p:nvSpPr>
          <p:cNvPr id="114695" name="Text Box 28">
            <a:extLst>
              <a:ext uri="{FF2B5EF4-FFF2-40B4-BE49-F238E27FC236}">
                <a16:creationId xmlns:a16="http://schemas.microsoft.com/office/drawing/2014/main" id="{40BFB39C-188F-C34A-A117-E395A9E43CC6}"/>
              </a:ext>
            </a:extLst>
          </p:cNvPr>
          <p:cNvSpPr txBox="1">
            <a:spLocks noChangeArrowheads="1"/>
          </p:cNvSpPr>
          <p:nvPr/>
        </p:nvSpPr>
        <p:spPr bwMode="auto">
          <a:xfrm>
            <a:off x="5062538" y="5905500"/>
            <a:ext cx="10969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HDLC</a:t>
            </a:r>
          </a:p>
        </p:txBody>
      </p:sp>
      <p:sp>
        <p:nvSpPr>
          <p:cNvPr id="114696" name="Text Box 29">
            <a:extLst>
              <a:ext uri="{FF2B5EF4-FFF2-40B4-BE49-F238E27FC236}">
                <a16:creationId xmlns:a16="http://schemas.microsoft.com/office/drawing/2014/main" id="{79DAE775-EC22-2E48-8E40-E9BA674144C2}"/>
              </a:ext>
            </a:extLst>
          </p:cNvPr>
          <p:cNvSpPr txBox="1">
            <a:spLocks noChangeArrowheads="1"/>
          </p:cNvSpPr>
          <p:nvPr/>
        </p:nvSpPr>
        <p:spPr bwMode="auto">
          <a:xfrm>
            <a:off x="2220913" y="5975350"/>
            <a:ext cx="10969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PPP</a:t>
            </a:r>
          </a:p>
        </p:txBody>
      </p:sp>
      <p:sp>
        <p:nvSpPr>
          <p:cNvPr id="114697" name="Text Box 30">
            <a:extLst>
              <a:ext uri="{FF2B5EF4-FFF2-40B4-BE49-F238E27FC236}">
                <a16:creationId xmlns:a16="http://schemas.microsoft.com/office/drawing/2014/main" id="{276A030B-C8F0-7749-9098-C05305473588}"/>
              </a:ext>
            </a:extLst>
          </p:cNvPr>
          <p:cNvSpPr txBox="1">
            <a:spLocks noChangeArrowheads="1"/>
          </p:cNvSpPr>
          <p:nvPr/>
        </p:nvSpPr>
        <p:spPr bwMode="auto">
          <a:xfrm>
            <a:off x="6003925" y="5100638"/>
            <a:ext cx="5238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FR</a:t>
            </a:r>
          </a:p>
        </p:txBody>
      </p:sp>
      <p:sp>
        <p:nvSpPr>
          <p:cNvPr id="114698" name="Text Box 31">
            <a:extLst>
              <a:ext uri="{FF2B5EF4-FFF2-40B4-BE49-F238E27FC236}">
                <a16:creationId xmlns:a16="http://schemas.microsoft.com/office/drawing/2014/main" id="{F949DBF3-3C81-0B40-97F3-E709563C310B}"/>
              </a:ext>
            </a:extLst>
          </p:cNvPr>
          <p:cNvSpPr txBox="1">
            <a:spLocks noChangeArrowheads="1"/>
          </p:cNvSpPr>
          <p:nvPr/>
        </p:nvSpPr>
        <p:spPr bwMode="auto">
          <a:xfrm>
            <a:off x="6932613" y="4284663"/>
            <a:ext cx="16287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800" b="1">
                <a:solidFill>
                  <a:srgbClr val="FF6600"/>
                </a:solidFill>
              </a:rPr>
              <a:t>Pseudo Wire</a:t>
            </a:r>
            <a:endParaRPr lang="en-US" altLang="nb-NO" sz="1800" i="1">
              <a:solidFill>
                <a:srgbClr val="FF6600"/>
              </a:solidFill>
            </a:endParaRPr>
          </a:p>
        </p:txBody>
      </p:sp>
      <p:sp>
        <p:nvSpPr>
          <p:cNvPr id="114699" name="Text Box 32">
            <a:extLst>
              <a:ext uri="{FF2B5EF4-FFF2-40B4-BE49-F238E27FC236}">
                <a16:creationId xmlns:a16="http://schemas.microsoft.com/office/drawing/2014/main" id="{56F31EED-F6E3-7946-8AC9-80906E9C68F2}"/>
              </a:ext>
            </a:extLst>
          </p:cNvPr>
          <p:cNvSpPr txBox="1">
            <a:spLocks noChangeArrowheads="1"/>
          </p:cNvSpPr>
          <p:nvPr/>
        </p:nvSpPr>
        <p:spPr bwMode="auto">
          <a:xfrm>
            <a:off x="3836988" y="2882900"/>
            <a:ext cx="1411287"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600" b="1"/>
              <a:t>SP </a:t>
            </a:r>
            <a:br>
              <a:rPr lang="en-US" altLang="nb-NO" sz="1600" b="1"/>
            </a:br>
            <a:r>
              <a:rPr lang="en-US" altLang="nb-NO" sz="1600" b="1"/>
              <a:t>Network</a:t>
            </a:r>
          </a:p>
        </p:txBody>
      </p:sp>
      <p:sp>
        <p:nvSpPr>
          <p:cNvPr id="114700" name="Text Box 34">
            <a:extLst>
              <a:ext uri="{FF2B5EF4-FFF2-40B4-BE49-F238E27FC236}">
                <a16:creationId xmlns:a16="http://schemas.microsoft.com/office/drawing/2014/main" id="{572A6265-52C7-ED47-8810-64197D5CDF00}"/>
              </a:ext>
            </a:extLst>
          </p:cNvPr>
          <p:cNvSpPr txBox="1">
            <a:spLocks noChangeArrowheads="1"/>
          </p:cNvSpPr>
          <p:nvPr/>
        </p:nvSpPr>
        <p:spPr bwMode="auto">
          <a:xfrm>
            <a:off x="6646863" y="1676400"/>
            <a:ext cx="198596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600" b="1"/>
              <a:t>SP </a:t>
            </a:r>
            <a:br>
              <a:rPr lang="en-US" altLang="nb-NO" sz="1600" b="1"/>
            </a:br>
            <a:r>
              <a:rPr lang="en-US" altLang="nb-NO" sz="1600" b="1"/>
              <a:t>Interconnection</a:t>
            </a:r>
          </a:p>
        </p:txBody>
      </p:sp>
      <p:sp>
        <p:nvSpPr>
          <p:cNvPr id="114701" name="Text Box 35">
            <a:extLst>
              <a:ext uri="{FF2B5EF4-FFF2-40B4-BE49-F238E27FC236}">
                <a16:creationId xmlns:a16="http://schemas.microsoft.com/office/drawing/2014/main" id="{293FB141-C622-A446-BC42-FDC369392F3C}"/>
              </a:ext>
            </a:extLst>
          </p:cNvPr>
          <p:cNvSpPr txBox="1">
            <a:spLocks noChangeArrowheads="1"/>
          </p:cNvSpPr>
          <p:nvPr/>
        </p:nvSpPr>
        <p:spPr bwMode="auto">
          <a:xfrm>
            <a:off x="4227513" y="2287588"/>
            <a:ext cx="1468437"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lnSpc>
                <a:spcPct val="90000"/>
              </a:lnSpc>
            </a:pPr>
            <a:r>
              <a:rPr lang="en-US" altLang="nb-NO" sz="1600" b="1"/>
              <a:t>PE Router</a:t>
            </a:r>
          </a:p>
        </p:txBody>
      </p:sp>
      <p:sp>
        <p:nvSpPr>
          <p:cNvPr id="114702" name="Freeform 37">
            <a:extLst>
              <a:ext uri="{FF2B5EF4-FFF2-40B4-BE49-F238E27FC236}">
                <a16:creationId xmlns:a16="http://schemas.microsoft.com/office/drawing/2014/main" id="{30C8D403-93BF-8F45-A78E-379BDE8AA7AF}"/>
              </a:ext>
            </a:extLst>
          </p:cNvPr>
          <p:cNvSpPr>
            <a:spLocks/>
          </p:cNvSpPr>
          <p:nvPr/>
        </p:nvSpPr>
        <p:spPr bwMode="auto">
          <a:xfrm>
            <a:off x="5399088" y="3609975"/>
            <a:ext cx="1516062" cy="833438"/>
          </a:xfrm>
          <a:custGeom>
            <a:avLst/>
            <a:gdLst>
              <a:gd name="T0" fmla="*/ 1516062 w 955"/>
              <a:gd name="T1" fmla="*/ 833438 h 525"/>
              <a:gd name="T2" fmla="*/ 1038225 w 955"/>
              <a:gd name="T3" fmla="*/ 628650 h 525"/>
              <a:gd name="T4" fmla="*/ 765175 w 955"/>
              <a:gd name="T5" fmla="*/ 219075 h 525"/>
              <a:gd name="T6" fmla="*/ 231775 w 955"/>
              <a:gd name="T7" fmla="*/ 369888 h 525"/>
              <a:gd name="T8" fmla="*/ 0 w 955"/>
              <a:gd name="T9" fmla="*/ 0 h 525"/>
              <a:gd name="T10" fmla="*/ 0 60000 65536"/>
              <a:gd name="T11" fmla="*/ 0 60000 65536"/>
              <a:gd name="T12" fmla="*/ 0 60000 65536"/>
              <a:gd name="T13" fmla="*/ 0 60000 65536"/>
              <a:gd name="T14" fmla="*/ 0 60000 65536"/>
              <a:gd name="T15" fmla="*/ 0 w 955"/>
              <a:gd name="T16" fmla="*/ 0 h 525"/>
              <a:gd name="T17" fmla="*/ 955 w 955"/>
              <a:gd name="T18" fmla="*/ 525 h 525"/>
            </a:gdLst>
            <a:ahLst/>
            <a:cxnLst>
              <a:cxn ang="T10">
                <a:pos x="T0" y="T1"/>
              </a:cxn>
              <a:cxn ang="T11">
                <a:pos x="T2" y="T3"/>
              </a:cxn>
              <a:cxn ang="T12">
                <a:pos x="T4" y="T5"/>
              </a:cxn>
              <a:cxn ang="T13">
                <a:pos x="T6" y="T7"/>
              </a:cxn>
              <a:cxn ang="T14">
                <a:pos x="T8" y="T9"/>
              </a:cxn>
            </a:cxnLst>
            <a:rect l="T15" t="T16" r="T17" b="T18"/>
            <a:pathLst>
              <a:path w="955" h="525">
                <a:moveTo>
                  <a:pt x="955" y="525"/>
                </a:moveTo>
                <a:cubicBezTo>
                  <a:pt x="906" y="503"/>
                  <a:pt x="733" y="461"/>
                  <a:pt x="654" y="396"/>
                </a:cubicBezTo>
                <a:cubicBezTo>
                  <a:pt x="575" y="331"/>
                  <a:pt x="567" y="165"/>
                  <a:pt x="482" y="138"/>
                </a:cubicBezTo>
                <a:cubicBezTo>
                  <a:pt x="397" y="111"/>
                  <a:pt x="226" y="256"/>
                  <a:pt x="146" y="233"/>
                </a:cubicBezTo>
                <a:cubicBezTo>
                  <a:pt x="66" y="210"/>
                  <a:pt x="30" y="49"/>
                  <a:pt x="0" y="0"/>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3" name="Freeform 38">
            <a:extLst>
              <a:ext uri="{FF2B5EF4-FFF2-40B4-BE49-F238E27FC236}">
                <a16:creationId xmlns:a16="http://schemas.microsoft.com/office/drawing/2014/main" id="{DBC2FEE5-CAF5-3F45-AF21-5E64967A3BD0}"/>
              </a:ext>
            </a:extLst>
          </p:cNvPr>
          <p:cNvSpPr>
            <a:spLocks/>
          </p:cNvSpPr>
          <p:nvPr/>
        </p:nvSpPr>
        <p:spPr bwMode="auto">
          <a:xfrm>
            <a:off x="5795963" y="5316538"/>
            <a:ext cx="1350962" cy="473075"/>
          </a:xfrm>
          <a:custGeom>
            <a:avLst/>
            <a:gdLst>
              <a:gd name="T0" fmla="*/ 1350962 w 851"/>
              <a:gd name="T1" fmla="*/ 0 h 298"/>
              <a:gd name="T2" fmla="*/ 936625 w 851"/>
              <a:gd name="T3" fmla="*/ 139700 h 298"/>
              <a:gd name="T4" fmla="*/ 711200 w 851"/>
              <a:gd name="T5" fmla="*/ 447675 h 298"/>
              <a:gd name="T6" fmla="*/ 304800 w 851"/>
              <a:gd name="T7" fmla="*/ 288925 h 298"/>
              <a:gd name="T8" fmla="*/ 0 w 851"/>
              <a:gd name="T9" fmla="*/ 177800 h 298"/>
              <a:gd name="T10" fmla="*/ 0 60000 65536"/>
              <a:gd name="T11" fmla="*/ 0 60000 65536"/>
              <a:gd name="T12" fmla="*/ 0 60000 65536"/>
              <a:gd name="T13" fmla="*/ 0 60000 65536"/>
              <a:gd name="T14" fmla="*/ 0 60000 65536"/>
              <a:gd name="T15" fmla="*/ 0 w 851"/>
              <a:gd name="T16" fmla="*/ 0 h 298"/>
              <a:gd name="T17" fmla="*/ 851 w 851"/>
              <a:gd name="T18" fmla="*/ 298 h 298"/>
            </a:gdLst>
            <a:ahLst/>
            <a:cxnLst>
              <a:cxn ang="T10">
                <a:pos x="T0" y="T1"/>
              </a:cxn>
              <a:cxn ang="T11">
                <a:pos x="T2" y="T3"/>
              </a:cxn>
              <a:cxn ang="T12">
                <a:pos x="T4" y="T5"/>
              </a:cxn>
              <a:cxn ang="T13">
                <a:pos x="T6" y="T7"/>
              </a:cxn>
              <a:cxn ang="T14">
                <a:pos x="T8" y="T9"/>
              </a:cxn>
            </a:cxnLst>
            <a:rect l="T15" t="T16" r="T17" b="T18"/>
            <a:pathLst>
              <a:path w="851" h="298">
                <a:moveTo>
                  <a:pt x="851" y="0"/>
                </a:moveTo>
                <a:cubicBezTo>
                  <a:pt x="808" y="15"/>
                  <a:pt x="657" y="41"/>
                  <a:pt x="590" y="88"/>
                </a:cubicBezTo>
                <a:cubicBezTo>
                  <a:pt x="523" y="135"/>
                  <a:pt x="514" y="266"/>
                  <a:pt x="448" y="282"/>
                </a:cubicBezTo>
                <a:cubicBezTo>
                  <a:pt x="382" y="298"/>
                  <a:pt x="267" y="210"/>
                  <a:pt x="192" y="182"/>
                </a:cubicBezTo>
                <a:cubicBezTo>
                  <a:pt x="117" y="154"/>
                  <a:pt x="40" y="127"/>
                  <a:pt x="0" y="112"/>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4" name="Freeform 39">
            <a:extLst>
              <a:ext uri="{FF2B5EF4-FFF2-40B4-BE49-F238E27FC236}">
                <a16:creationId xmlns:a16="http://schemas.microsoft.com/office/drawing/2014/main" id="{68E542C7-6BC0-3640-9C78-C755C620A3FF}"/>
              </a:ext>
            </a:extLst>
          </p:cNvPr>
          <p:cNvSpPr>
            <a:spLocks/>
          </p:cNvSpPr>
          <p:nvPr/>
        </p:nvSpPr>
        <p:spPr bwMode="auto">
          <a:xfrm>
            <a:off x="5072063" y="5399088"/>
            <a:ext cx="2060575" cy="487362"/>
          </a:xfrm>
          <a:custGeom>
            <a:avLst/>
            <a:gdLst>
              <a:gd name="T0" fmla="*/ 2060575 w 1298"/>
              <a:gd name="T1" fmla="*/ 0 h 307"/>
              <a:gd name="T2" fmla="*/ 1719263 w 1298"/>
              <a:gd name="T3" fmla="*/ 122237 h 307"/>
              <a:gd name="T4" fmla="*/ 1446213 w 1298"/>
              <a:gd name="T5" fmla="*/ 463550 h 307"/>
              <a:gd name="T6" fmla="*/ 887413 w 1298"/>
              <a:gd name="T7" fmla="*/ 266700 h 307"/>
              <a:gd name="T8" fmla="*/ 471488 w 1298"/>
              <a:gd name="T9" fmla="*/ 452437 h 307"/>
              <a:gd name="T10" fmla="*/ 0 w 1298"/>
              <a:gd name="T11" fmla="*/ 258762 h 307"/>
              <a:gd name="T12" fmla="*/ 0 60000 65536"/>
              <a:gd name="T13" fmla="*/ 0 60000 65536"/>
              <a:gd name="T14" fmla="*/ 0 60000 65536"/>
              <a:gd name="T15" fmla="*/ 0 60000 65536"/>
              <a:gd name="T16" fmla="*/ 0 60000 65536"/>
              <a:gd name="T17" fmla="*/ 0 60000 65536"/>
              <a:gd name="T18" fmla="*/ 0 w 1298"/>
              <a:gd name="T19" fmla="*/ 0 h 307"/>
              <a:gd name="T20" fmla="*/ 1298 w 1298"/>
              <a:gd name="T21" fmla="*/ 307 h 307"/>
            </a:gdLst>
            <a:ahLst/>
            <a:cxnLst>
              <a:cxn ang="T12">
                <a:pos x="T0" y="T1"/>
              </a:cxn>
              <a:cxn ang="T13">
                <a:pos x="T2" y="T3"/>
              </a:cxn>
              <a:cxn ang="T14">
                <a:pos x="T4" y="T5"/>
              </a:cxn>
              <a:cxn ang="T15">
                <a:pos x="T6" y="T7"/>
              </a:cxn>
              <a:cxn ang="T16">
                <a:pos x="T8" y="T9"/>
              </a:cxn>
              <a:cxn ang="T17">
                <a:pos x="T10" y="T11"/>
              </a:cxn>
            </a:cxnLst>
            <a:rect l="T18" t="T19" r="T20" b="T21"/>
            <a:pathLst>
              <a:path w="1298" h="307">
                <a:moveTo>
                  <a:pt x="1298" y="0"/>
                </a:moveTo>
                <a:cubicBezTo>
                  <a:pt x="1262" y="11"/>
                  <a:pt x="1148" y="28"/>
                  <a:pt x="1083" y="77"/>
                </a:cubicBezTo>
                <a:cubicBezTo>
                  <a:pt x="1018" y="126"/>
                  <a:pt x="998" y="277"/>
                  <a:pt x="911" y="292"/>
                </a:cubicBezTo>
                <a:cubicBezTo>
                  <a:pt x="824" y="307"/>
                  <a:pt x="661" y="169"/>
                  <a:pt x="559" y="168"/>
                </a:cubicBezTo>
                <a:cubicBezTo>
                  <a:pt x="457" y="167"/>
                  <a:pt x="390" y="286"/>
                  <a:pt x="297" y="285"/>
                </a:cubicBezTo>
                <a:cubicBezTo>
                  <a:pt x="204" y="284"/>
                  <a:pt x="62" y="188"/>
                  <a:pt x="0" y="163"/>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5" name="Text Box 40">
            <a:extLst>
              <a:ext uri="{FF2B5EF4-FFF2-40B4-BE49-F238E27FC236}">
                <a16:creationId xmlns:a16="http://schemas.microsoft.com/office/drawing/2014/main" id="{76AFA1B9-5BA9-B94E-A10A-0CC383F10F0B}"/>
              </a:ext>
            </a:extLst>
          </p:cNvPr>
          <p:cNvSpPr txBox="1">
            <a:spLocks noChangeArrowheads="1"/>
          </p:cNvSpPr>
          <p:nvPr/>
        </p:nvSpPr>
        <p:spPr bwMode="auto">
          <a:xfrm>
            <a:off x="1449388" y="3965575"/>
            <a:ext cx="1303337"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lnSpc>
                <a:spcPct val="90000"/>
              </a:lnSpc>
            </a:pPr>
            <a:r>
              <a:rPr lang="en-US" altLang="nb-NO" sz="1600" b="1"/>
              <a:t>PE Router</a:t>
            </a:r>
          </a:p>
        </p:txBody>
      </p:sp>
      <p:sp>
        <p:nvSpPr>
          <p:cNvPr id="114706" name="Text Box 36">
            <a:extLst>
              <a:ext uri="{FF2B5EF4-FFF2-40B4-BE49-F238E27FC236}">
                <a16:creationId xmlns:a16="http://schemas.microsoft.com/office/drawing/2014/main" id="{E22A1A55-736F-4A43-9CFD-E9E082852276}"/>
              </a:ext>
            </a:extLst>
          </p:cNvPr>
          <p:cNvSpPr txBox="1">
            <a:spLocks noChangeArrowheads="1"/>
          </p:cNvSpPr>
          <p:nvPr/>
        </p:nvSpPr>
        <p:spPr bwMode="auto">
          <a:xfrm>
            <a:off x="6723063" y="4953000"/>
            <a:ext cx="2039937" cy="815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800" b="1">
                <a:solidFill>
                  <a:srgbClr val="FF6600"/>
                </a:solidFill>
              </a:rPr>
              <a:t>Many Subscriber Encapsulations Supportable</a:t>
            </a:r>
          </a:p>
        </p:txBody>
      </p:sp>
      <p:sp>
        <p:nvSpPr>
          <p:cNvPr id="2" name="TextBox 1">
            <a:extLst>
              <a:ext uri="{FF2B5EF4-FFF2-40B4-BE49-F238E27FC236}">
                <a16:creationId xmlns:a16="http://schemas.microsoft.com/office/drawing/2014/main" id="{E7573BCB-6E23-78E7-75BA-F70733AE04EB}"/>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310">
            <a:extLst>
              <a:ext uri="{FF2B5EF4-FFF2-40B4-BE49-F238E27FC236}">
                <a16:creationId xmlns:a16="http://schemas.microsoft.com/office/drawing/2014/main" id="{8D017377-DCEC-D448-A564-8389A5BD714C}"/>
              </a:ext>
            </a:extLst>
          </p:cNvPr>
          <p:cNvSpPr>
            <a:spLocks noGrp="1" noChangeArrowheads="1"/>
          </p:cNvSpPr>
          <p:nvPr>
            <p:ph type="title"/>
          </p:nvPr>
        </p:nvSpPr>
        <p:spPr/>
        <p:txBody>
          <a:bodyPr/>
          <a:lstStyle/>
          <a:p>
            <a:pPr eaLnBrk="1" hangingPunct="1"/>
            <a:r>
              <a:rPr lang="en-GB" altLang="nb-NO"/>
              <a:t>Any Transport over MPLS Architecture</a:t>
            </a:r>
          </a:p>
        </p:txBody>
      </p:sp>
      <p:sp>
        <p:nvSpPr>
          <p:cNvPr id="116739" name="Rectangle 311">
            <a:extLst>
              <a:ext uri="{FF2B5EF4-FFF2-40B4-BE49-F238E27FC236}">
                <a16:creationId xmlns:a16="http://schemas.microsoft.com/office/drawing/2014/main" id="{675DA505-0B49-994E-AFD1-4C67BC04B433}"/>
              </a:ext>
            </a:extLst>
          </p:cNvPr>
          <p:cNvSpPr>
            <a:spLocks noGrp="1" noChangeArrowheads="1"/>
          </p:cNvSpPr>
          <p:nvPr>
            <p:ph type="body" idx="1"/>
          </p:nvPr>
        </p:nvSpPr>
        <p:spPr>
          <a:xfrm>
            <a:off x="655638" y="1295400"/>
            <a:ext cx="7878762" cy="2286000"/>
          </a:xfrm>
        </p:spPr>
        <p:txBody>
          <a:bodyPr/>
          <a:lstStyle/>
          <a:p>
            <a:pPr eaLnBrk="1" hangingPunct="1">
              <a:lnSpc>
                <a:spcPct val="85000"/>
              </a:lnSpc>
            </a:pPr>
            <a:r>
              <a:rPr lang="en-GB" altLang="nb-NO" sz="2000"/>
              <a:t>Based on IETF’s Pseudo-Wire (PW) Reference Model</a:t>
            </a:r>
          </a:p>
          <a:p>
            <a:pPr eaLnBrk="1" hangingPunct="1">
              <a:lnSpc>
                <a:spcPct val="85000"/>
              </a:lnSpc>
            </a:pPr>
            <a:r>
              <a:rPr lang="en-GB" altLang="nb-NO" sz="2000"/>
              <a:t>PW is a connection (tunnel) between 2 PE Devices, which connects 2 PW End-Services</a:t>
            </a:r>
          </a:p>
          <a:p>
            <a:pPr lvl="1" indent="0" eaLnBrk="1" hangingPunct="1">
              <a:lnSpc>
                <a:spcPct val="85000"/>
              </a:lnSpc>
            </a:pPr>
            <a:r>
              <a:rPr lang="en-GB" altLang="nb-NO" sz="1800">
                <a:ea typeface="ＭＳ Ｐゴシック" panose="020B0600070205080204" pitchFamily="34" charset="-128"/>
              </a:rPr>
              <a:t>PW connects 2 Attachment Circuits (ACs)</a:t>
            </a:r>
          </a:p>
          <a:p>
            <a:pPr lvl="1" indent="0" eaLnBrk="1" hangingPunct="1">
              <a:lnSpc>
                <a:spcPct val="85000"/>
              </a:lnSpc>
            </a:pPr>
            <a:r>
              <a:rPr lang="en-GB" altLang="nb-NO" sz="1800">
                <a:ea typeface="ＭＳ Ｐゴシック" panose="020B0600070205080204" pitchFamily="34" charset="-128"/>
              </a:rPr>
              <a:t>Bi-directional (for p2p connections)</a:t>
            </a:r>
          </a:p>
          <a:p>
            <a:pPr lvl="1" indent="0" eaLnBrk="1" hangingPunct="1">
              <a:lnSpc>
                <a:spcPct val="85000"/>
              </a:lnSpc>
            </a:pPr>
            <a:r>
              <a:rPr lang="en-GB" altLang="nb-NO" sz="1800">
                <a:ea typeface="ＭＳ Ｐゴシック" panose="020B0600070205080204" pitchFamily="34" charset="-128"/>
              </a:rPr>
              <a:t>Use of PW/VC label for encapsulation</a:t>
            </a:r>
          </a:p>
          <a:p>
            <a:pPr eaLnBrk="1" hangingPunct="1">
              <a:lnSpc>
                <a:spcPct val="85000"/>
              </a:lnSpc>
            </a:pPr>
            <a:endParaRPr lang="en-US" altLang="nb-NO" sz="2000"/>
          </a:p>
        </p:txBody>
      </p:sp>
      <p:grpSp>
        <p:nvGrpSpPr>
          <p:cNvPr id="116740" name="Group 312">
            <a:extLst>
              <a:ext uri="{FF2B5EF4-FFF2-40B4-BE49-F238E27FC236}">
                <a16:creationId xmlns:a16="http://schemas.microsoft.com/office/drawing/2014/main" id="{5457F337-8D86-DB4F-B842-BEDB30A3FCAD}"/>
              </a:ext>
            </a:extLst>
          </p:cNvPr>
          <p:cNvGrpSpPr>
            <a:grpSpLocks/>
          </p:cNvGrpSpPr>
          <p:nvPr/>
        </p:nvGrpSpPr>
        <p:grpSpPr bwMode="auto">
          <a:xfrm>
            <a:off x="609600" y="3746500"/>
            <a:ext cx="8001000" cy="2654300"/>
            <a:chOff x="384" y="2360"/>
            <a:chExt cx="5040" cy="1672"/>
          </a:xfrm>
        </p:grpSpPr>
        <p:sp>
          <p:nvSpPr>
            <p:cNvPr id="116741" name="Line 200">
              <a:extLst>
                <a:ext uri="{FF2B5EF4-FFF2-40B4-BE49-F238E27FC236}">
                  <a16:creationId xmlns:a16="http://schemas.microsoft.com/office/drawing/2014/main" id="{6F9209DB-E19A-AD4A-8830-C737A6391941}"/>
                </a:ext>
              </a:extLst>
            </p:cNvPr>
            <p:cNvSpPr>
              <a:spLocks noChangeShapeType="1"/>
            </p:cNvSpPr>
            <p:nvPr/>
          </p:nvSpPr>
          <p:spPr bwMode="auto">
            <a:xfrm flipV="1">
              <a:off x="1263" y="2844"/>
              <a:ext cx="8" cy="1015"/>
            </a:xfrm>
            <a:prstGeom prst="line">
              <a:avLst/>
            </a:prstGeom>
            <a:noFill/>
            <a:ln w="28575" cap="rnd">
              <a:solidFill>
                <a:srgbClr val="D03434"/>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2" name="Line 201">
              <a:extLst>
                <a:ext uri="{FF2B5EF4-FFF2-40B4-BE49-F238E27FC236}">
                  <a16:creationId xmlns:a16="http://schemas.microsoft.com/office/drawing/2014/main" id="{EA9EECF4-70BB-D047-90B3-3DDDC19AEF8D}"/>
                </a:ext>
              </a:extLst>
            </p:cNvPr>
            <p:cNvSpPr>
              <a:spLocks noChangeShapeType="1"/>
            </p:cNvSpPr>
            <p:nvPr/>
          </p:nvSpPr>
          <p:spPr bwMode="auto">
            <a:xfrm flipH="1" flipV="1">
              <a:off x="4461" y="2814"/>
              <a:ext cx="1" cy="1033"/>
            </a:xfrm>
            <a:prstGeom prst="line">
              <a:avLst/>
            </a:prstGeom>
            <a:noFill/>
            <a:ln w="28575" cap="rnd">
              <a:solidFill>
                <a:srgbClr val="D03434"/>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3" name="Line 169">
              <a:extLst>
                <a:ext uri="{FF2B5EF4-FFF2-40B4-BE49-F238E27FC236}">
                  <a16:creationId xmlns:a16="http://schemas.microsoft.com/office/drawing/2014/main" id="{5EE6FEB0-9D13-4646-A3D8-6FEB39AE134A}"/>
                </a:ext>
              </a:extLst>
            </p:cNvPr>
            <p:cNvSpPr>
              <a:spLocks noChangeShapeType="1"/>
            </p:cNvSpPr>
            <p:nvPr/>
          </p:nvSpPr>
          <p:spPr bwMode="auto">
            <a:xfrm flipH="1" flipV="1">
              <a:off x="3922" y="3165"/>
              <a:ext cx="813" cy="317"/>
            </a:xfrm>
            <a:prstGeom prst="line">
              <a:avLst/>
            </a:prstGeom>
            <a:noFill/>
            <a:ln w="38100">
              <a:solidFill>
                <a:srgbClr val="47B0D5"/>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4" name="Line 170">
              <a:extLst>
                <a:ext uri="{FF2B5EF4-FFF2-40B4-BE49-F238E27FC236}">
                  <a16:creationId xmlns:a16="http://schemas.microsoft.com/office/drawing/2014/main" id="{5DC9D669-AB3A-9847-9EAF-D745D6A8E4A7}"/>
                </a:ext>
              </a:extLst>
            </p:cNvPr>
            <p:cNvSpPr>
              <a:spLocks noChangeShapeType="1"/>
            </p:cNvSpPr>
            <p:nvPr/>
          </p:nvSpPr>
          <p:spPr bwMode="auto">
            <a:xfrm flipV="1">
              <a:off x="1032" y="3149"/>
              <a:ext cx="786" cy="276"/>
            </a:xfrm>
            <a:prstGeom prst="line">
              <a:avLst/>
            </a:prstGeom>
            <a:noFill/>
            <a:ln w="38100">
              <a:solidFill>
                <a:srgbClr val="47B0D5"/>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16745" name="Picture 2">
              <a:extLst>
                <a:ext uri="{FF2B5EF4-FFF2-40B4-BE49-F238E27FC236}">
                  <a16:creationId xmlns:a16="http://schemas.microsoft.com/office/drawing/2014/main" id="{6683CE1A-2535-5644-912D-B8683AD5292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 y="2384"/>
              <a:ext cx="2042" cy="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6" name="Text Box 202">
              <a:extLst>
                <a:ext uri="{FF2B5EF4-FFF2-40B4-BE49-F238E27FC236}">
                  <a16:creationId xmlns:a16="http://schemas.microsoft.com/office/drawing/2014/main" id="{92A33EAB-DF54-8246-A88F-43CF6ADE755D}"/>
                </a:ext>
              </a:extLst>
            </p:cNvPr>
            <p:cNvSpPr txBox="1">
              <a:spLocks noChangeArrowheads="1"/>
            </p:cNvSpPr>
            <p:nvPr/>
          </p:nvSpPr>
          <p:spPr bwMode="auto">
            <a:xfrm>
              <a:off x="1841" y="2979"/>
              <a:ext cx="19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Pseudo-Wires</a:t>
              </a:r>
            </a:p>
          </p:txBody>
        </p:sp>
        <p:pic>
          <p:nvPicPr>
            <p:cNvPr id="116747" name="Picture 300">
              <a:extLst>
                <a:ext uri="{FF2B5EF4-FFF2-40B4-BE49-F238E27FC236}">
                  <a16:creationId xmlns:a16="http://schemas.microsoft.com/office/drawing/2014/main" id="{CABE96C7-51EA-DE4A-B0E6-E0715B75B59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 y="2360"/>
              <a:ext cx="872"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8" name="Picture 299">
              <a:extLst>
                <a:ext uri="{FF2B5EF4-FFF2-40B4-BE49-F238E27FC236}">
                  <a16:creationId xmlns:a16="http://schemas.microsoft.com/office/drawing/2014/main" id="{A89D7FA2-70DD-E442-AC47-BE7288321BF7}"/>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 y="3128"/>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9" name="Picture 298">
              <a:extLst>
                <a:ext uri="{FF2B5EF4-FFF2-40B4-BE49-F238E27FC236}">
                  <a16:creationId xmlns:a16="http://schemas.microsoft.com/office/drawing/2014/main" id="{642FC0EB-C89C-3E46-A0F0-A3F8EFA57BA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2" y="3128"/>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50" name="Line 44">
              <a:extLst>
                <a:ext uri="{FF2B5EF4-FFF2-40B4-BE49-F238E27FC236}">
                  <a16:creationId xmlns:a16="http://schemas.microsoft.com/office/drawing/2014/main" id="{9F2BB51B-3CA7-4B4C-AFB3-8C9BA300429A}"/>
                </a:ext>
              </a:extLst>
            </p:cNvPr>
            <p:cNvSpPr>
              <a:spLocks noChangeShapeType="1"/>
            </p:cNvSpPr>
            <p:nvPr/>
          </p:nvSpPr>
          <p:spPr bwMode="auto">
            <a:xfrm flipV="1">
              <a:off x="3831" y="2616"/>
              <a:ext cx="913" cy="447"/>
            </a:xfrm>
            <a:prstGeom prst="line">
              <a:avLst/>
            </a:prstGeom>
            <a:noFill/>
            <a:ln w="38100">
              <a:solidFill>
                <a:srgbClr val="A0C02A"/>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51" name="Line 86">
              <a:extLst>
                <a:ext uri="{FF2B5EF4-FFF2-40B4-BE49-F238E27FC236}">
                  <a16:creationId xmlns:a16="http://schemas.microsoft.com/office/drawing/2014/main" id="{A1A5510E-FBCC-3645-B559-5243DBD64450}"/>
                </a:ext>
              </a:extLst>
            </p:cNvPr>
            <p:cNvSpPr>
              <a:spLocks noChangeShapeType="1"/>
            </p:cNvSpPr>
            <p:nvPr/>
          </p:nvSpPr>
          <p:spPr bwMode="auto">
            <a:xfrm>
              <a:off x="993" y="2665"/>
              <a:ext cx="969" cy="456"/>
            </a:xfrm>
            <a:prstGeom prst="line">
              <a:avLst/>
            </a:prstGeom>
            <a:noFill/>
            <a:ln w="38100">
              <a:solidFill>
                <a:srgbClr val="A0C02A"/>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16752" name="Picture 176">
              <a:extLst>
                <a:ext uri="{FF2B5EF4-FFF2-40B4-BE49-F238E27FC236}">
                  <a16:creationId xmlns:a16="http://schemas.microsoft.com/office/drawing/2014/main" id="{98DE4038-66F5-0442-B93B-5A41FB7318AA}"/>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7" y="3314"/>
              <a:ext cx="35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6753" name="Text Box 177">
              <a:extLst>
                <a:ext uri="{FF2B5EF4-FFF2-40B4-BE49-F238E27FC236}">
                  <a16:creationId xmlns:a16="http://schemas.microsoft.com/office/drawing/2014/main" id="{77200E7C-466A-8F45-8302-D02ADF3AA500}"/>
                </a:ext>
              </a:extLst>
            </p:cNvPr>
            <p:cNvSpPr txBox="1">
              <a:spLocks noChangeArrowheads="1"/>
            </p:cNvSpPr>
            <p:nvPr/>
          </p:nvSpPr>
          <p:spPr bwMode="auto">
            <a:xfrm>
              <a:off x="1273" y="3813"/>
              <a:ext cx="3176"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800" b="1">
                  <a:solidFill>
                    <a:srgbClr val="D03434"/>
                  </a:solidFill>
                </a:rPr>
                <a:t>Emulated Layer-2 Service</a:t>
              </a:r>
            </a:p>
          </p:txBody>
        </p:sp>
        <p:sp>
          <p:nvSpPr>
            <p:cNvPr id="116754" name="Text Box 181">
              <a:extLst>
                <a:ext uri="{FF2B5EF4-FFF2-40B4-BE49-F238E27FC236}">
                  <a16:creationId xmlns:a16="http://schemas.microsoft.com/office/drawing/2014/main" id="{59C3A896-908F-DF49-B90A-4592873F6F73}"/>
                </a:ext>
              </a:extLst>
            </p:cNvPr>
            <p:cNvSpPr txBox="1">
              <a:spLocks noChangeArrowheads="1"/>
            </p:cNvSpPr>
            <p:nvPr/>
          </p:nvSpPr>
          <p:spPr bwMode="auto">
            <a:xfrm>
              <a:off x="1465" y="3455"/>
              <a:ext cx="599"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55" name="Text Box 183">
              <a:extLst>
                <a:ext uri="{FF2B5EF4-FFF2-40B4-BE49-F238E27FC236}">
                  <a16:creationId xmlns:a16="http://schemas.microsoft.com/office/drawing/2014/main" id="{D85C92D6-A135-C442-A4F7-B81BDC49A8F1}"/>
                </a:ext>
              </a:extLst>
            </p:cNvPr>
            <p:cNvSpPr txBox="1">
              <a:spLocks noChangeArrowheads="1"/>
            </p:cNvSpPr>
            <p:nvPr/>
          </p:nvSpPr>
          <p:spPr bwMode="auto">
            <a:xfrm>
              <a:off x="3811" y="3455"/>
              <a:ext cx="557"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56" name="Text Box 184">
              <a:extLst>
                <a:ext uri="{FF2B5EF4-FFF2-40B4-BE49-F238E27FC236}">
                  <a16:creationId xmlns:a16="http://schemas.microsoft.com/office/drawing/2014/main" id="{6CB192B1-DCFF-624E-9EC3-FA9FC1BF1094}"/>
                </a:ext>
              </a:extLst>
            </p:cNvPr>
            <p:cNvSpPr txBox="1">
              <a:spLocks noChangeArrowheads="1"/>
            </p:cNvSpPr>
            <p:nvPr/>
          </p:nvSpPr>
          <p:spPr bwMode="auto">
            <a:xfrm>
              <a:off x="1884" y="2600"/>
              <a:ext cx="197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PSN Tunnel</a:t>
              </a:r>
            </a:p>
          </p:txBody>
        </p:sp>
        <p:cxnSp>
          <p:nvCxnSpPr>
            <p:cNvPr id="116757" name="AutoShape 185">
              <a:extLst>
                <a:ext uri="{FF2B5EF4-FFF2-40B4-BE49-F238E27FC236}">
                  <a16:creationId xmlns:a16="http://schemas.microsoft.com/office/drawing/2014/main" id="{03D059BE-AF44-434F-8087-66BE81686B44}"/>
                </a:ext>
              </a:extLst>
            </p:cNvPr>
            <p:cNvCxnSpPr>
              <a:cxnSpLocks noChangeShapeType="1"/>
            </p:cNvCxnSpPr>
            <p:nvPr/>
          </p:nvCxnSpPr>
          <p:spPr bwMode="auto">
            <a:xfrm rot="5400000" flipH="1" flipV="1">
              <a:off x="2825" y="1930"/>
              <a:ext cx="77" cy="3342"/>
            </a:xfrm>
            <a:prstGeom prst="bentConnector3">
              <a:avLst>
                <a:gd name="adj1" fmla="val -187014"/>
              </a:avLst>
            </a:prstGeom>
            <a:noFill/>
            <a:ln w="38100" cap="rnd">
              <a:solidFill>
                <a:srgbClr val="D03434"/>
              </a:solidFill>
              <a:prstDash val="sysDot"/>
              <a:miter lim="800000"/>
              <a:headEnd type="triangle" w="med" len="med"/>
              <a:tailEnd type="triangle" w="med" len="med"/>
            </a:ln>
            <a:extLst>
              <a:ext uri="{909E8E84-426E-40DD-AFC4-6F175D3DCCD1}">
                <a14:hiddenFill xmlns:a14="http://schemas.microsoft.com/office/drawing/2010/main">
                  <a:noFill/>
                </a14:hiddenFill>
              </a:ext>
            </a:extLst>
          </p:spPr>
        </p:cxnSp>
        <p:grpSp>
          <p:nvGrpSpPr>
            <p:cNvPr id="116758" name="Group 186">
              <a:extLst>
                <a:ext uri="{FF2B5EF4-FFF2-40B4-BE49-F238E27FC236}">
                  <a16:creationId xmlns:a16="http://schemas.microsoft.com/office/drawing/2014/main" id="{C68DDFD8-491C-5D4B-A397-3829D1EDD6D0}"/>
                </a:ext>
              </a:extLst>
            </p:cNvPr>
            <p:cNvGrpSpPr>
              <a:grpSpLocks/>
            </p:cNvGrpSpPr>
            <p:nvPr/>
          </p:nvGrpSpPr>
          <p:grpSpPr bwMode="auto">
            <a:xfrm>
              <a:off x="2069" y="2550"/>
              <a:ext cx="1562" cy="385"/>
              <a:chOff x="1812" y="1631"/>
              <a:chExt cx="1349" cy="299"/>
            </a:xfrm>
          </p:grpSpPr>
          <p:sp>
            <p:nvSpPr>
              <p:cNvPr id="116779" name="Oval 187">
                <a:extLst>
                  <a:ext uri="{FF2B5EF4-FFF2-40B4-BE49-F238E27FC236}">
                    <a16:creationId xmlns:a16="http://schemas.microsoft.com/office/drawing/2014/main" id="{0D2823D8-6361-A44E-8E9A-49D8FB95A7CE}"/>
                  </a:ext>
                </a:extLst>
              </p:cNvPr>
              <p:cNvSpPr>
                <a:spLocks noChangeArrowheads="1"/>
              </p:cNvSpPr>
              <p:nvPr/>
            </p:nvSpPr>
            <p:spPr bwMode="auto">
              <a:xfrm>
                <a:off x="1812" y="1721"/>
                <a:ext cx="92" cy="183"/>
              </a:xfrm>
              <a:prstGeom prst="ellipse">
                <a:avLst/>
              </a:prstGeom>
              <a:solidFill>
                <a:srgbClr val="C0C0C0">
                  <a:alpha val="50195"/>
                </a:srgbClr>
              </a:solidFill>
              <a:ln w="19050">
                <a:solidFill>
                  <a:schemeClr val="accent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0" name="Oval 188">
                <a:extLst>
                  <a:ext uri="{FF2B5EF4-FFF2-40B4-BE49-F238E27FC236}">
                    <a16:creationId xmlns:a16="http://schemas.microsoft.com/office/drawing/2014/main" id="{6B8F4D1A-A3FE-BC40-B767-F35E3E651381}"/>
                  </a:ext>
                </a:extLst>
              </p:cNvPr>
              <p:cNvSpPr>
                <a:spLocks noChangeArrowheads="1"/>
              </p:cNvSpPr>
              <p:nvPr/>
            </p:nvSpPr>
            <p:spPr bwMode="auto">
              <a:xfrm>
                <a:off x="3068" y="1742"/>
                <a:ext cx="93" cy="188"/>
              </a:xfrm>
              <a:prstGeom prst="ellipse">
                <a:avLst/>
              </a:prstGeom>
              <a:solidFill>
                <a:srgbClr val="C0C0C0">
                  <a:alpha val="50195"/>
                </a:srgbClr>
              </a:solidFill>
              <a:ln w="19050">
                <a:solidFill>
                  <a:schemeClr val="accent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1" name="Freeform 189">
                <a:extLst>
                  <a:ext uri="{FF2B5EF4-FFF2-40B4-BE49-F238E27FC236}">
                    <a16:creationId xmlns:a16="http://schemas.microsoft.com/office/drawing/2014/main" id="{5B972DB7-9730-A14F-BE9A-1D7F8CC0DBDC}"/>
                  </a:ext>
                </a:extLst>
              </p:cNvPr>
              <p:cNvSpPr>
                <a:spLocks/>
              </p:cNvSpPr>
              <p:nvPr/>
            </p:nvSpPr>
            <p:spPr bwMode="auto">
              <a:xfrm>
                <a:off x="1856" y="1631"/>
                <a:ext cx="1266" cy="115"/>
              </a:xfrm>
              <a:custGeom>
                <a:avLst/>
                <a:gdLst>
                  <a:gd name="T0" fmla="*/ 0 w 1644"/>
                  <a:gd name="T1" fmla="*/ 89 h 131"/>
                  <a:gd name="T2" fmla="*/ 624 w 1644"/>
                  <a:gd name="T3" fmla="*/ 4 h 131"/>
                  <a:gd name="T4" fmla="*/ 1266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2" name="Freeform 190">
                <a:extLst>
                  <a:ext uri="{FF2B5EF4-FFF2-40B4-BE49-F238E27FC236}">
                    <a16:creationId xmlns:a16="http://schemas.microsoft.com/office/drawing/2014/main" id="{0F64418B-97D7-5248-B751-96B316448F09}"/>
                  </a:ext>
                </a:extLst>
              </p:cNvPr>
              <p:cNvSpPr>
                <a:spLocks/>
              </p:cNvSpPr>
              <p:nvPr/>
            </p:nvSpPr>
            <p:spPr bwMode="auto">
              <a:xfrm>
                <a:off x="1863" y="1815"/>
                <a:ext cx="1250" cy="115"/>
              </a:xfrm>
              <a:custGeom>
                <a:avLst/>
                <a:gdLst>
                  <a:gd name="T0" fmla="*/ 0 w 1644"/>
                  <a:gd name="T1" fmla="*/ 89 h 131"/>
                  <a:gd name="T2" fmla="*/ 616 w 1644"/>
                  <a:gd name="T3" fmla="*/ 4 h 131"/>
                  <a:gd name="T4" fmla="*/ 1250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16759" name="Line 194">
              <a:extLst>
                <a:ext uri="{FF2B5EF4-FFF2-40B4-BE49-F238E27FC236}">
                  <a16:creationId xmlns:a16="http://schemas.microsoft.com/office/drawing/2014/main" id="{3E9A303B-58A4-E740-8956-0C5A90362B02}"/>
                </a:ext>
              </a:extLst>
            </p:cNvPr>
            <p:cNvSpPr>
              <a:spLocks noChangeShapeType="1"/>
            </p:cNvSpPr>
            <p:nvPr/>
          </p:nvSpPr>
          <p:spPr bwMode="auto">
            <a:xfrm flipH="1">
              <a:off x="1386" y="3311"/>
              <a:ext cx="264" cy="10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0" name="Line 195">
              <a:extLst>
                <a:ext uri="{FF2B5EF4-FFF2-40B4-BE49-F238E27FC236}">
                  <a16:creationId xmlns:a16="http://schemas.microsoft.com/office/drawing/2014/main" id="{7564ADFE-9F3C-F846-8C0D-1F678C684555}"/>
                </a:ext>
              </a:extLst>
            </p:cNvPr>
            <p:cNvSpPr>
              <a:spLocks noChangeShapeType="1"/>
            </p:cNvSpPr>
            <p:nvPr/>
          </p:nvSpPr>
          <p:spPr bwMode="auto">
            <a:xfrm>
              <a:off x="4005" y="3290"/>
              <a:ext cx="265" cy="12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1" name="Line 196">
              <a:extLst>
                <a:ext uri="{FF2B5EF4-FFF2-40B4-BE49-F238E27FC236}">
                  <a16:creationId xmlns:a16="http://schemas.microsoft.com/office/drawing/2014/main" id="{40F7518F-3AB8-E14C-911B-946BFE26E1C9}"/>
                </a:ext>
              </a:extLst>
            </p:cNvPr>
            <p:cNvSpPr>
              <a:spLocks noChangeShapeType="1"/>
            </p:cNvSpPr>
            <p:nvPr/>
          </p:nvSpPr>
          <p:spPr bwMode="auto">
            <a:xfrm>
              <a:off x="1345" y="2949"/>
              <a:ext cx="265" cy="12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2" name="Text Box 197">
              <a:extLst>
                <a:ext uri="{FF2B5EF4-FFF2-40B4-BE49-F238E27FC236}">
                  <a16:creationId xmlns:a16="http://schemas.microsoft.com/office/drawing/2014/main" id="{85607B95-7641-604A-967A-6B1908AD15E8}"/>
                </a:ext>
              </a:extLst>
            </p:cNvPr>
            <p:cNvSpPr txBox="1">
              <a:spLocks noChangeArrowheads="1"/>
            </p:cNvSpPr>
            <p:nvPr/>
          </p:nvSpPr>
          <p:spPr bwMode="auto">
            <a:xfrm>
              <a:off x="1465" y="2626"/>
              <a:ext cx="55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63" name="Line 198">
              <a:extLst>
                <a:ext uri="{FF2B5EF4-FFF2-40B4-BE49-F238E27FC236}">
                  <a16:creationId xmlns:a16="http://schemas.microsoft.com/office/drawing/2014/main" id="{BE1D111C-DB62-8442-A6B2-132D3990738D}"/>
                </a:ext>
              </a:extLst>
            </p:cNvPr>
            <p:cNvSpPr>
              <a:spLocks noChangeShapeType="1"/>
            </p:cNvSpPr>
            <p:nvPr/>
          </p:nvSpPr>
          <p:spPr bwMode="auto">
            <a:xfrm flipH="1">
              <a:off x="4035" y="2922"/>
              <a:ext cx="264" cy="10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4" name="Text Box 199">
              <a:extLst>
                <a:ext uri="{FF2B5EF4-FFF2-40B4-BE49-F238E27FC236}">
                  <a16:creationId xmlns:a16="http://schemas.microsoft.com/office/drawing/2014/main" id="{082351E4-6A5F-A441-8748-151E7BD97D9D}"/>
                </a:ext>
              </a:extLst>
            </p:cNvPr>
            <p:cNvSpPr txBox="1">
              <a:spLocks noChangeArrowheads="1"/>
            </p:cNvSpPr>
            <p:nvPr/>
          </p:nvSpPr>
          <p:spPr bwMode="auto">
            <a:xfrm>
              <a:off x="3811" y="2626"/>
              <a:ext cx="545"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65" name="Text Box 204">
              <a:extLst>
                <a:ext uri="{FF2B5EF4-FFF2-40B4-BE49-F238E27FC236}">
                  <a16:creationId xmlns:a16="http://schemas.microsoft.com/office/drawing/2014/main" id="{534DA8B9-981A-5E47-8A83-622B72F02791}"/>
                </a:ext>
              </a:extLst>
            </p:cNvPr>
            <p:cNvSpPr txBox="1">
              <a:spLocks noChangeArrowheads="1"/>
            </p:cNvSpPr>
            <p:nvPr/>
          </p:nvSpPr>
          <p:spPr bwMode="auto">
            <a:xfrm>
              <a:off x="384" y="2460"/>
              <a:ext cx="93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Customer2 Site1</a:t>
              </a:r>
            </a:p>
          </p:txBody>
        </p:sp>
        <p:sp>
          <p:nvSpPr>
            <p:cNvPr id="116766" name="Text Box 205">
              <a:extLst>
                <a:ext uri="{FF2B5EF4-FFF2-40B4-BE49-F238E27FC236}">
                  <a16:creationId xmlns:a16="http://schemas.microsoft.com/office/drawing/2014/main" id="{A597096A-D7F6-084D-AC04-A2B9A9DFF1D5}"/>
                </a:ext>
              </a:extLst>
            </p:cNvPr>
            <p:cNvSpPr txBox="1">
              <a:spLocks noChangeArrowheads="1"/>
            </p:cNvSpPr>
            <p:nvPr/>
          </p:nvSpPr>
          <p:spPr bwMode="auto">
            <a:xfrm>
              <a:off x="428" y="3214"/>
              <a:ext cx="868"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Customer1  Site1</a:t>
              </a:r>
            </a:p>
          </p:txBody>
        </p:sp>
        <p:sp>
          <p:nvSpPr>
            <p:cNvPr id="116767" name="Text Box 206">
              <a:extLst>
                <a:ext uri="{FF2B5EF4-FFF2-40B4-BE49-F238E27FC236}">
                  <a16:creationId xmlns:a16="http://schemas.microsoft.com/office/drawing/2014/main" id="{2C533413-9D48-ED42-906D-F4B0EF635B3A}"/>
                </a:ext>
              </a:extLst>
            </p:cNvPr>
            <p:cNvSpPr txBox="1">
              <a:spLocks noChangeArrowheads="1"/>
            </p:cNvSpPr>
            <p:nvPr/>
          </p:nvSpPr>
          <p:spPr bwMode="auto">
            <a:xfrm>
              <a:off x="4514" y="3225"/>
              <a:ext cx="910"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Customer1 Site2</a:t>
              </a:r>
            </a:p>
          </p:txBody>
        </p:sp>
        <p:pic>
          <p:nvPicPr>
            <p:cNvPr id="116768" name="Picture 301">
              <a:extLst>
                <a:ext uri="{FF2B5EF4-FFF2-40B4-BE49-F238E27FC236}">
                  <a16:creationId xmlns:a16="http://schemas.microsoft.com/office/drawing/2014/main" id="{09433070-3ADC-7D4B-9DF6-AC8BE5E45195}"/>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0" y="3408"/>
              <a:ext cx="37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69" name="Picture 305">
              <a:extLst>
                <a:ext uri="{FF2B5EF4-FFF2-40B4-BE49-F238E27FC236}">
                  <a16:creationId xmlns:a16="http://schemas.microsoft.com/office/drawing/2014/main" id="{15BEDEC4-B2EA-D240-B82E-D3A9BF9B04C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0" y="2616"/>
              <a:ext cx="37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70" name="Picture 303">
              <a:extLst>
                <a:ext uri="{FF2B5EF4-FFF2-40B4-BE49-F238E27FC236}">
                  <a16:creationId xmlns:a16="http://schemas.microsoft.com/office/drawing/2014/main" id="{B57E701A-8F5C-AF4F-B7DF-2EED3FE4D8A6}"/>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38" y="2904"/>
              <a:ext cx="768"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71" name="Picture 304">
              <a:extLst>
                <a:ext uri="{FF2B5EF4-FFF2-40B4-BE49-F238E27FC236}">
                  <a16:creationId xmlns:a16="http://schemas.microsoft.com/office/drawing/2014/main" id="{C52A217E-E935-DB40-8878-9140E0F7F32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8" y="2904"/>
              <a:ext cx="767"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72" name="Text Box 179">
              <a:extLst>
                <a:ext uri="{FF2B5EF4-FFF2-40B4-BE49-F238E27FC236}">
                  <a16:creationId xmlns:a16="http://schemas.microsoft.com/office/drawing/2014/main" id="{55587E81-F5C1-DA4E-8F14-C2E75CCD126F}"/>
                </a:ext>
              </a:extLst>
            </p:cNvPr>
            <p:cNvSpPr txBox="1">
              <a:spLocks noChangeArrowheads="1"/>
            </p:cNvSpPr>
            <p:nvPr/>
          </p:nvSpPr>
          <p:spPr bwMode="auto">
            <a:xfrm>
              <a:off x="3402" y="3197"/>
              <a:ext cx="50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solidFill>
                    <a:schemeClr val="bg1"/>
                  </a:solidFill>
                </a:rPr>
                <a:t>PE</a:t>
              </a:r>
            </a:p>
          </p:txBody>
        </p:sp>
        <p:sp>
          <p:nvSpPr>
            <p:cNvPr id="116773" name="Text Box 180">
              <a:extLst>
                <a:ext uri="{FF2B5EF4-FFF2-40B4-BE49-F238E27FC236}">
                  <a16:creationId xmlns:a16="http://schemas.microsoft.com/office/drawing/2014/main" id="{F82C07B5-B4B7-A14C-BD98-4994D7E2AB26}"/>
                </a:ext>
              </a:extLst>
            </p:cNvPr>
            <p:cNvSpPr txBox="1">
              <a:spLocks noChangeArrowheads="1"/>
            </p:cNvSpPr>
            <p:nvPr/>
          </p:nvSpPr>
          <p:spPr bwMode="auto">
            <a:xfrm>
              <a:off x="1780" y="3197"/>
              <a:ext cx="50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solidFill>
                    <a:schemeClr val="bg1"/>
                  </a:solidFill>
                </a:rPr>
                <a:t>PE</a:t>
              </a:r>
            </a:p>
          </p:txBody>
        </p:sp>
        <p:cxnSp>
          <p:nvCxnSpPr>
            <p:cNvPr id="116774" name="AutoShape 191">
              <a:extLst>
                <a:ext uri="{FF2B5EF4-FFF2-40B4-BE49-F238E27FC236}">
                  <a16:creationId xmlns:a16="http://schemas.microsoft.com/office/drawing/2014/main" id="{FC97D6DA-8A54-B340-A2E9-70956AFD2FF9}"/>
                </a:ext>
              </a:extLst>
            </p:cNvPr>
            <p:cNvCxnSpPr>
              <a:cxnSpLocks noChangeShapeType="1"/>
            </p:cNvCxnSpPr>
            <p:nvPr/>
          </p:nvCxnSpPr>
          <p:spPr bwMode="auto">
            <a:xfrm flipV="1">
              <a:off x="1652" y="3187"/>
              <a:ext cx="2353" cy="3"/>
            </a:xfrm>
            <a:prstGeom prst="straightConnector1">
              <a:avLst/>
            </a:prstGeom>
            <a:noFill/>
            <a:ln w="57150" cap="rnd">
              <a:solidFill>
                <a:srgbClr val="47B0D5"/>
              </a:solidFill>
              <a:prstDash val="sysDot"/>
              <a:round/>
              <a:headEnd type="triangle" w="med" len="med"/>
              <a:tailEnd type="triangle" w="med" len="med"/>
            </a:ln>
            <a:extLst>
              <a:ext uri="{909E8E84-426E-40DD-AFC4-6F175D3DCCD1}">
                <a14:hiddenFill xmlns:a14="http://schemas.microsoft.com/office/drawing/2010/main">
                  <a:noFill/>
                </a14:hiddenFill>
              </a:ext>
            </a:extLst>
          </p:spPr>
        </p:cxnSp>
        <p:cxnSp>
          <p:nvCxnSpPr>
            <p:cNvPr id="116775" name="AutoShape 182">
              <a:extLst>
                <a:ext uri="{FF2B5EF4-FFF2-40B4-BE49-F238E27FC236}">
                  <a16:creationId xmlns:a16="http://schemas.microsoft.com/office/drawing/2014/main" id="{85F17319-05CD-CD41-9E37-9DABF17F04D1}"/>
                </a:ext>
              </a:extLst>
            </p:cNvPr>
            <p:cNvCxnSpPr>
              <a:cxnSpLocks noChangeShapeType="1"/>
            </p:cNvCxnSpPr>
            <p:nvPr/>
          </p:nvCxnSpPr>
          <p:spPr bwMode="auto">
            <a:xfrm flipV="1">
              <a:off x="1666" y="2986"/>
              <a:ext cx="2353" cy="3"/>
            </a:xfrm>
            <a:prstGeom prst="straightConnector1">
              <a:avLst/>
            </a:prstGeom>
            <a:noFill/>
            <a:ln w="57150" cap="rnd">
              <a:solidFill>
                <a:srgbClr val="A0C02A"/>
              </a:solidFill>
              <a:prstDash val="sysDot"/>
              <a:round/>
              <a:headEnd type="triangle" w="med" len="med"/>
              <a:tailEnd type="triangle" w="med" len="med"/>
            </a:ln>
            <a:extLst>
              <a:ext uri="{909E8E84-426E-40DD-AFC4-6F175D3DCCD1}">
                <a14:hiddenFill xmlns:a14="http://schemas.microsoft.com/office/drawing/2010/main">
                  <a:noFill/>
                </a14:hiddenFill>
              </a:ext>
            </a:extLst>
          </p:spPr>
        </p:cxnSp>
        <p:pic>
          <p:nvPicPr>
            <p:cNvPr id="116776" name="Picture 296">
              <a:extLst>
                <a:ext uri="{FF2B5EF4-FFF2-40B4-BE49-F238E27FC236}">
                  <a16:creationId xmlns:a16="http://schemas.microsoft.com/office/drawing/2014/main" id="{328226F6-4A7B-B844-8532-19580013BFFD}"/>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4" y="2360"/>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77" name="Text Box 203">
              <a:extLst>
                <a:ext uri="{FF2B5EF4-FFF2-40B4-BE49-F238E27FC236}">
                  <a16:creationId xmlns:a16="http://schemas.microsoft.com/office/drawing/2014/main" id="{AB7330C9-761C-C648-83CD-24D43980C19D}"/>
                </a:ext>
              </a:extLst>
            </p:cNvPr>
            <p:cNvSpPr txBox="1">
              <a:spLocks noChangeArrowheads="1"/>
            </p:cNvSpPr>
            <p:nvPr/>
          </p:nvSpPr>
          <p:spPr bwMode="auto">
            <a:xfrm>
              <a:off x="4552" y="2452"/>
              <a:ext cx="846"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Customer2 Site2</a:t>
              </a:r>
            </a:p>
          </p:txBody>
        </p:sp>
        <p:pic>
          <p:nvPicPr>
            <p:cNvPr id="116778" name="Picture 193">
              <a:extLst>
                <a:ext uri="{FF2B5EF4-FFF2-40B4-BE49-F238E27FC236}">
                  <a16:creationId xmlns:a16="http://schemas.microsoft.com/office/drawing/2014/main" id="{6B588F12-17DD-F047-B92F-BC3AB9E4DF79}"/>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7" y="2608"/>
              <a:ext cx="35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
        <p:nvSpPr>
          <p:cNvPr id="2" name="TextBox 1">
            <a:extLst>
              <a:ext uri="{FF2B5EF4-FFF2-40B4-BE49-F238E27FC236}">
                <a16:creationId xmlns:a16="http://schemas.microsoft.com/office/drawing/2014/main" id="{B75BEB78-57A4-8015-AC56-C78F6C938172}"/>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CE75AEAE-542F-7E49-A879-090F01541BB0}"/>
              </a:ext>
            </a:extLst>
          </p:cNvPr>
          <p:cNvSpPr>
            <a:spLocks noGrp="1" noChangeArrowheads="1"/>
          </p:cNvSpPr>
          <p:nvPr>
            <p:ph type="title"/>
          </p:nvPr>
        </p:nvSpPr>
        <p:spPr/>
        <p:txBody>
          <a:bodyPr/>
          <a:lstStyle/>
          <a:p>
            <a:pPr eaLnBrk="1" hangingPunct="1"/>
            <a:r>
              <a:rPr lang="en-US" altLang="nb-NO"/>
              <a:t>AToM Technology Components</a:t>
            </a:r>
          </a:p>
        </p:txBody>
      </p:sp>
      <p:sp>
        <p:nvSpPr>
          <p:cNvPr id="118787" name="Rectangle 3">
            <a:extLst>
              <a:ext uri="{FF2B5EF4-FFF2-40B4-BE49-F238E27FC236}">
                <a16:creationId xmlns:a16="http://schemas.microsoft.com/office/drawing/2014/main" id="{DE38AAAE-39EB-214D-9FE6-FBCC3DBA4B35}"/>
              </a:ext>
            </a:extLst>
          </p:cNvPr>
          <p:cNvSpPr>
            <a:spLocks noGrp="1" noChangeArrowheads="1"/>
          </p:cNvSpPr>
          <p:nvPr>
            <p:ph type="body" idx="1"/>
          </p:nvPr>
        </p:nvSpPr>
        <p:spPr>
          <a:xfrm>
            <a:off x="655638" y="1524000"/>
            <a:ext cx="7878762" cy="4724400"/>
          </a:xfrm>
        </p:spPr>
        <p:txBody>
          <a:bodyPr/>
          <a:lstStyle/>
          <a:p>
            <a:pPr eaLnBrk="1" hangingPunct="1">
              <a:lnSpc>
                <a:spcPct val="85000"/>
              </a:lnSpc>
            </a:pPr>
            <a:r>
              <a:rPr lang="en-US" altLang="nb-NO" sz="1800" dirty="0"/>
              <a:t>PE-CE link</a:t>
            </a:r>
          </a:p>
          <a:p>
            <a:pPr lvl="1" indent="0" eaLnBrk="1" hangingPunct="1">
              <a:lnSpc>
                <a:spcPct val="85000"/>
              </a:lnSpc>
            </a:pPr>
            <a:r>
              <a:rPr lang="en-US" altLang="nb-NO" sz="1600" dirty="0">
                <a:ea typeface="ＭＳ Ｐゴシック" panose="020B0600070205080204" pitchFamily="34" charset="-128"/>
              </a:rPr>
              <a:t>Referred to as Attachment Circuit (AC)</a:t>
            </a:r>
          </a:p>
          <a:p>
            <a:pPr lvl="1" indent="0" eaLnBrk="1" hangingPunct="1">
              <a:lnSpc>
                <a:spcPct val="85000"/>
              </a:lnSpc>
            </a:pPr>
            <a:r>
              <a:rPr lang="en-US" altLang="nb-NO" sz="1600" dirty="0">
                <a:ea typeface="ＭＳ Ｐゴシック" panose="020B0600070205080204" pitchFamily="34" charset="-128"/>
              </a:rPr>
              <a:t>Can be any type of layer-2 connection (e.g., FR, Ethernet)</a:t>
            </a:r>
          </a:p>
          <a:p>
            <a:pPr eaLnBrk="1" hangingPunct="1">
              <a:lnSpc>
                <a:spcPct val="85000"/>
              </a:lnSpc>
            </a:pPr>
            <a:r>
              <a:rPr lang="en-US" altLang="nb-NO" sz="1800" dirty="0" err="1"/>
              <a:t>AToM</a:t>
            </a:r>
            <a:r>
              <a:rPr lang="en-US" altLang="nb-NO" sz="1800" dirty="0"/>
              <a:t> Control Plane</a:t>
            </a:r>
          </a:p>
          <a:p>
            <a:pPr lvl="1" indent="0" eaLnBrk="1" hangingPunct="1">
              <a:lnSpc>
                <a:spcPct val="85000"/>
              </a:lnSpc>
            </a:pPr>
            <a:r>
              <a:rPr lang="en-US" altLang="nb-NO" sz="1800" dirty="0">
                <a:ea typeface="ＭＳ Ｐゴシック" panose="020B0600070205080204" pitchFamily="34" charset="-128"/>
              </a:rPr>
              <a:t>Targeted LDP (Label Distribution Protocol) Session</a:t>
            </a:r>
          </a:p>
          <a:p>
            <a:pPr lvl="1" indent="0" eaLnBrk="1" hangingPunct="1">
              <a:lnSpc>
                <a:spcPct val="85000"/>
              </a:lnSpc>
            </a:pPr>
            <a:r>
              <a:rPr lang="en-US" altLang="nb-NO" sz="1600" dirty="0">
                <a:ea typeface="ＭＳ Ｐゴシック" panose="020B0600070205080204" pitchFamily="34" charset="-128"/>
              </a:rPr>
              <a:t>	Virtual Connection (VC)-label negotiation, withdrawal, error notification</a:t>
            </a:r>
          </a:p>
          <a:p>
            <a:pPr eaLnBrk="1" hangingPunct="1">
              <a:lnSpc>
                <a:spcPct val="85000"/>
              </a:lnSpc>
            </a:pPr>
            <a:r>
              <a:rPr lang="en-US" altLang="nb-NO" sz="1800" dirty="0" err="1"/>
              <a:t>AToM</a:t>
            </a:r>
            <a:r>
              <a:rPr lang="en-US" altLang="nb-NO" sz="1800" dirty="0"/>
              <a:t> Forwarding Plane</a:t>
            </a:r>
          </a:p>
          <a:p>
            <a:pPr lvl="1" indent="0" eaLnBrk="1" hangingPunct="1">
              <a:lnSpc>
                <a:spcPct val="85000"/>
              </a:lnSpc>
            </a:pPr>
            <a:r>
              <a:rPr lang="en-US" altLang="nb-NO" sz="1600" dirty="0">
                <a:ea typeface="ＭＳ Ｐゴシック" panose="020B0600070205080204" pitchFamily="34" charset="-128"/>
              </a:rPr>
              <a:t>2 labels used for encapsulation</a:t>
            </a:r>
          </a:p>
          <a:p>
            <a:pPr lvl="1" indent="0" eaLnBrk="1" hangingPunct="1">
              <a:lnSpc>
                <a:spcPct val="85000"/>
              </a:lnSpc>
            </a:pPr>
            <a:r>
              <a:rPr lang="en-US" altLang="nb-NO" sz="1600" dirty="0">
                <a:ea typeface="ＭＳ Ｐゴシック" panose="020B0600070205080204" pitchFamily="34" charset="-128"/>
              </a:rPr>
              <a:t>Outer tunnel (LDP) label</a:t>
            </a:r>
          </a:p>
          <a:p>
            <a:pPr lvl="1" indent="0" eaLnBrk="1" hangingPunct="1">
              <a:lnSpc>
                <a:spcPct val="85000"/>
              </a:lnSpc>
            </a:pPr>
            <a:r>
              <a:rPr lang="en-US" altLang="nb-NO" sz="1600" dirty="0">
                <a:ea typeface="ＭＳ Ｐゴシック" panose="020B0600070205080204" pitchFamily="34" charset="-128"/>
              </a:rPr>
              <a:t>	To get from ingress to egress PE using MPLS LSP</a:t>
            </a:r>
          </a:p>
          <a:p>
            <a:pPr lvl="1" indent="0" eaLnBrk="1" hangingPunct="1">
              <a:lnSpc>
                <a:spcPct val="85000"/>
              </a:lnSpc>
            </a:pPr>
            <a:r>
              <a:rPr lang="en-US" altLang="nb-NO" sz="1600" dirty="0">
                <a:ea typeface="ＭＳ Ｐゴシック" panose="020B0600070205080204" pitchFamily="34" charset="-128"/>
              </a:rPr>
              <a:t>Inner de-multiplexer (VC) label</a:t>
            </a:r>
          </a:p>
          <a:p>
            <a:pPr lvl="1" indent="0" eaLnBrk="1" hangingPunct="1">
              <a:lnSpc>
                <a:spcPct val="85000"/>
              </a:lnSpc>
            </a:pPr>
            <a:r>
              <a:rPr lang="en-US" altLang="nb-NO" sz="1600" dirty="0">
                <a:ea typeface="ＭＳ Ｐゴシック" panose="020B0600070205080204" pitchFamily="34" charset="-128"/>
              </a:rPr>
              <a:t>	To identify L2 circuit (packet) encapsulated within tunnel label</a:t>
            </a:r>
          </a:p>
          <a:p>
            <a:pPr lvl="1" indent="0" eaLnBrk="1" hangingPunct="1">
              <a:lnSpc>
                <a:spcPct val="85000"/>
              </a:lnSpc>
            </a:pPr>
            <a:endParaRPr lang="en-US" altLang="nb-NO" sz="1600" dirty="0">
              <a:ea typeface="ＭＳ Ｐゴシック" panose="020B0600070205080204" pitchFamily="34" charset="-128"/>
            </a:endParaRPr>
          </a:p>
          <a:p>
            <a:pPr lvl="1" indent="0" eaLnBrk="1" hangingPunct="1">
              <a:lnSpc>
                <a:spcPct val="85000"/>
              </a:lnSpc>
            </a:pPr>
            <a:endParaRPr lang="en-US" altLang="nb-NO" sz="1600" dirty="0">
              <a:ea typeface="ＭＳ Ｐゴシック" panose="020B0600070205080204" pitchFamily="34" charset="-128"/>
            </a:endParaRPr>
          </a:p>
        </p:txBody>
      </p:sp>
      <p:sp>
        <p:nvSpPr>
          <p:cNvPr id="2" name="TextBox 1">
            <a:extLst>
              <a:ext uri="{FF2B5EF4-FFF2-40B4-BE49-F238E27FC236}">
                <a16:creationId xmlns:a16="http://schemas.microsoft.com/office/drawing/2014/main" id="{5099E925-7A00-6E9E-9278-235199182946}"/>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A98F24CA-F0A9-7943-8D43-9E5979F20CC8}"/>
              </a:ext>
            </a:extLst>
          </p:cNvPr>
          <p:cNvSpPr>
            <a:spLocks noGrp="1" noChangeArrowheads="1"/>
          </p:cNvSpPr>
          <p:nvPr>
            <p:ph type="title"/>
          </p:nvPr>
        </p:nvSpPr>
        <p:spPr/>
        <p:txBody>
          <a:bodyPr/>
          <a:lstStyle/>
          <a:p>
            <a:pPr eaLnBrk="1" hangingPunct="1"/>
            <a:r>
              <a:rPr lang="en-US" altLang="nb-NO"/>
              <a:t>AToM Control Plane Processing</a:t>
            </a:r>
          </a:p>
        </p:txBody>
      </p:sp>
      <p:sp>
        <p:nvSpPr>
          <p:cNvPr id="1401893" name="Rectangle 37">
            <a:extLst>
              <a:ext uri="{FF2B5EF4-FFF2-40B4-BE49-F238E27FC236}">
                <a16:creationId xmlns:a16="http://schemas.microsoft.com/office/drawing/2014/main" id="{85783E6F-A007-8441-AE02-FBC91E4ABA6B}"/>
              </a:ext>
            </a:extLst>
          </p:cNvPr>
          <p:cNvSpPr>
            <a:spLocks noGrp="1" noChangeArrowheads="1"/>
          </p:cNvSpPr>
          <p:nvPr>
            <p:ph type="body" idx="1"/>
          </p:nvPr>
        </p:nvSpPr>
        <p:spPr>
          <a:xfrm>
            <a:off x="655638" y="3276600"/>
            <a:ext cx="7878762" cy="3200400"/>
          </a:xfrm>
        </p:spPr>
        <p:txBody>
          <a:bodyPr/>
          <a:lstStyle/>
          <a:p>
            <a:pPr marL="231775" indent="-231775" eaLnBrk="1" hangingPunct="1">
              <a:lnSpc>
                <a:spcPct val="90000"/>
              </a:lnSpc>
              <a:spcBef>
                <a:spcPct val="30000"/>
              </a:spcBef>
              <a:buFont typeface="Wingdings" pitchFamily="2" charset="2"/>
              <a:buNone/>
            </a:pPr>
            <a:r>
              <a:rPr lang="en-US" altLang="nb-NO" sz="1800" b="1" u="sng"/>
              <a:t>Processing Steps (for both P1 and P2):</a:t>
            </a:r>
          </a:p>
          <a:p>
            <a:pPr marL="231775" indent="-231775" eaLnBrk="1" hangingPunct="1">
              <a:lnSpc>
                <a:spcPct val="90000"/>
              </a:lnSpc>
              <a:spcBef>
                <a:spcPct val="30000"/>
              </a:spcBef>
              <a:buFont typeface="Wingdings" pitchFamily="2" charset="2"/>
              <a:buAutoNum type="arabicPeriod"/>
            </a:pPr>
            <a:r>
              <a:rPr lang="en-US" altLang="nb-NO" sz="1800"/>
              <a:t>CE1 and CE2 are connected to PE routers via layer-2 connections</a:t>
            </a:r>
          </a:p>
          <a:p>
            <a:pPr marL="231775" indent="-231775" eaLnBrk="1" hangingPunct="1">
              <a:lnSpc>
                <a:spcPct val="90000"/>
              </a:lnSpc>
              <a:spcBef>
                <a:spcPct val="30000"/>
              </a:spcBef>
              <a:buFont typeface="Wingdings" pitchFamily="2" charset="2"/>
              <a:buAutoNum type="arabicPeriod"/>
            </a:pPr>
            <a:r>
              <a:rPr lang="en-US" altLang="nb-NO" sz="1800"/>
              <a:t>Via CLI, a new virtual circuit cross-connect is configured, connecting customer interface to manually provided VC ID with target remote PE</a:t>
            </a:r>
          </a:p>
          <a:p>
            <a:pPr marL="231775" indent="-231775" eaLnBrk="1" hangingPunct="1">
              <a:lnSpc>
                <a:spcPct val="90000"/>
              </a:lnSpc>
              <a:spcBef>
                <a:spcPct val="30000"/>
              </a:spcBef>
              <a:buFont typeface="Wingdings" pitchFamily="2" charset="2"/>
              <a:buAutoNum type="arabicPeriod"/>
            </a:pPr>
            <a:r>
              <a:rPr lang="en-US" altLang="nb-NO" sz="1800"/>
              <a:t>New targeted LDP session between PE routers established, in case one </a:t>
            </a:r>
            <a:br>
              <a:rPr lang="en-US" altLang="nb-NO" sz="1800"/>
            </a:br>
            <a:r>
              <a:rPr lang="en-US" altLang="nb-NO" sz="1800"/>
              <a:t>does not already exist</a:t>
            </a:r>
          </a:p>
          <a:p>
            <a:pPr marL="231775" indent="-231775" eaLnBrk="1" hangingPunct="1">
              <a:lnSpc>
                <a:spcPct val="90000"/>
              </a:lnSpc>
              <a:spcBef>
                <a:spcPct val="30000"/>
              </a:spcBef>
              <a:buFont typeface="Wingdings" pitchFamily="2" charset="2"/>
              <a:buAutoNum type="arabicPeriod"/>
            </a:pPr>
            <a:r>
              <a:rPr lang="en-US" altLang="nb-NO" sz="1800"/>
              <a:t>PE binds VC label with customer layer-2 interface and sends label-mapping message to remote PE over LDP session</a:t>
            </a:r>
          </a:p>
          <a:p>
            <a:pPr marL="231775" indent="-231775" eaLnBrk="1" hangingPunct="1">
              <a:lnSpc>
                <a:spcPct val="90000"/>
              </a:lnSpc>
              <a:spcBef>
                <a:spcPct val="30000"/>
              </a:spcBef>
              <a:buFont typeface="Wingdings" pitchFamily="2" charset="2"/>
              <a:buAutoNum type="arabicPeriod"/>
            </a:pPr>
            <a:r>
              <a:rPr lang="en-US" altLang="nb-NO" sz="1800"/>
              <a:t>Remote PE receives LDP label binding message and matches VC ID with local configured cross-connect</a:t>
            </a:r>
            <a:endParaRPr lang="en-US" altLang="nb-NO" sz="1600"/>
          </a:p>
        </p:txBody>
      </p:sp>
      <p:sp>
        <p:nvSpPr>
          <p:cNvPr id="119812" name="Line 6">
            <a:extLst>
              <a:ext uri="{FF2B5EF4-FFF2-40B4-BE49-F238E27FC236}">
                <a16:creationId xmlns:a16="http://schemas.microsoft.com/office/drawing/2014/main" id="{688BAF57-B80F-BA45-A341-14C57EDB381F}"/>
              </a:ext>
            </a:extLst>
          </p:cNvPr>
          <p:cNvSpPr>
            <a:spLocks noChangeShapeType="1"/>
          </p:cNvSpPr>
          <p:nvPr/>
        </p:nvSpPr>
        <p:spPr bwMode="auto">
          <a:xfrm>
            <a:off x="1360488" y="26162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19813" name="Group 7">
            <a:extLst>
              <a:ext uri="{FF2B5EF4-FFF2-40B4-BE49-F238E27FC236}">
                <a16:creationId xmlns:a16="http://schemas.microsoft.com/office/drawing/2014/main" id="{38EEA876-F861-4D48-8C1F-CE88D75B454E}"/>
              </a:ext>
            </a:extLst>
          </p:cNvPr>
          <p:cNvGrpSpPr>
            <a:grpSpLocks/>
          </p:cNvGrpSpPr>
          <p:nvPr/>
        </p:nvGrpSpPr>
        <p:grpSpPr bwMode="auto">
          <a:xfrm>
            <a:off x="5094288" y="2006600"/>
            <a:ext cx="484187" cy="825500"/>
            <a:chOff x="3216" y="1248"/>
            <a:chExt cx="305" cy="520"/>
          </a:xfrm>
        </p:grpSpPr>
        <p:pic>
          <p:nvPicPr>
            <p:cNvPr id="119846" name="Picture 8">
              <a:extLst>
                <a:ext uri="{FF2B5EF4-FFF2-40B4-BE49-F238E27FC236}">
                  <a16:creationId xmlns:a16="http://schemas.microsoft.com/office/drawing/2014/main" id="{4BB0D11B-3405-8047-A9F0-5C6CCF44B37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7" name="Rectangle 9">
              <a:extLst>
                <a:ext uri="{FF2B5EF4-FFF2-40B4-BE49-F238E27FC236}">
                  <a16:creationId xmlns:a16="http://schemas.microsoft.com/office/drawing/2014/main" id="{353F0B59-8FB5-094E-B1AA-52327C9D88C8}"/>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119814" name="Group 10">
            <a:extLst>
              <a:ext uri="{FF2B5EF4-FFF2-40B4-BE49-F238E27FC236}">
                <a16:creationId xmlns:a16="http://schemas.microsoft.com/office/drawing/2014/main" id="{91EBBEDC-A8F4-E34D-8F25-E094A35387A9}"/>
              </a:ext>
            </a:extLst>
          </p:cNvPr>
          <p:cNvGrpSpPr>
            <a:grpSpLocks/>
          </p:cNvGrpSpPr>
          <p:nvPr/>
        </p:nvGrpSpPr>
        <p:grpSpPr bwMode="auto">
          <a:xfrm>
            <a:off x="3695700" y="2006600"/>
            <a:ext cx="484188" cy="825500"/>
            <a:chOff x="2335" y="1248"/>
            <a:chExt cx="305" cy="520"/>
          </a:xfrm>
        </p:grpSpPr>
        <p:pic>
          <p:nvPicPr>
            <p:cNvPr id="119844" name="Picture 11">
              <a:extLst>
                <a:ext uri="{FF2B5EF4-FFF2-40B4-BE49-F238E27FC236}">
                  <a16:creationId xmlns:a16="http://schemas.microsoft.com/office/drawing/2014/main" id="{9110E052-6F67-9143-B7F6-86E7A372B12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5" name="Rectangle 12">
              <a:extLst>
                <a:ext uri="{FF2B5EF4-FFF2-40B4-BE49-F238E27FC236}">
                  <a16:creationId xmlns:a16="http://schemas.microsoft.com/office/drawing/2014/main" id="{396DAE3A-6212-B449-BC82-3436080F876C}"/>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119815" name="Group 13">
            <a:extLst>
              <a:ext uri="{FF2B5EF4-FFF2-40B4-BE49-F238E27FC236}">
                <a16:creationId xmlns:a16="http://schemas.microsoft.com/office/drawing/2014/main" id="{092AE622-2E3A-284B-8935-EE68CD7F9BF2}"/>
              </a:ext>
            </a:extLst>
          </p:cNvPr>
          <p:cNvGrpSpPr>
            <a:grpSpLocks/>
          </p:cNvGrpSpPr>
          <p:nvPr/>
        </p:nvGrpSpPr>
        <p:grpSpPr bwMode="auto">
          <a:xfrm>
            <a:off x="2266950" y="2138363"/>
            <a:ext cx="588963" cy="630237"/>
            <a:chOff x="1435" y="1331"/>
            <a:chExt cx="371" cy="397"/>
          </a:xfrm>
        </p:grpSpPr>
        <p:pic>
          <p:nvPicPr>
            <p:cNvPr id="119842" name="Picture 14">
              <a:extLst>
                <a:ext uri="{FF2B5EF4-FFF2-40B4-BE49-F238E27FC236}">
                  <a16:creationId xmlns:a16="http://schemas.microsoft.com/office/drawing/2014/main" id="{5544C1EB-DF9D-A846-AA22-7D83C79A98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3" name="Rectangle 15">
              <a:extLst>
                <a:ext uri="{FF2B5EF4-FFF2-40B4-BE49-F238E27FC236}">
                  <a16:creationId xmlns:a16="http://schemas.microsoft.com/office/drawing/2014/main" id="{BEB10657-465B-CE45-8BF6-E571CBFE35D4}"/>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19816" name="Group 16">
            <a:extLst>
              <a:ext uri="{FF2B5EF4-FFF2-40B4-BE49-F238E27FC236}">
                <a16:creationId xmlns:a16="http://schemas.microsoft.com/office/drawing/2014/main" id="{04771ACE-FC6C-CB44-B311-3C7645372F76}"/>
              </a:ext>
            </a:extLst>
          </p:cNvPr>
          <p:cNvGrpSpPr>
            <a:grpSpLocks/>
          </p:cNvGrpSpPr>
          <p:nvPr/>
        </p:nvGrpSpPr>
        <p:grpSpPr bwMode="auto">
          <a:xfrm>
            <a:off x="6389688" y="2138363"/>
            <a:ext cx="644525" cy="630237"/>
            <a:chOff x="4032" y="1331"/>
            <a:chExt cx="406" cy="397"/>
          </a:xfrm>
        </p:grpSpPr>
        <p:pic>
          <p:nvPicPr>
            <p:cNvPr id="119840" name="Picture 17">
              <a:extLst>
                <a:ext uri="{FF2B5EF4-FFF2-40B4-BE49-F238E27FC236}">
                  <a16:creationId xmlns:a16="http://schemas.microsoft.com/office/drawing/2014/main" id="{25552DB1-AF9D-BE4D-923D-3969B0FBF8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1" name="Rectangle 18">
              <a:extLst>
                <a:ext uri="{FF2B5EF4-FFF2-40B4-BE49-F238E27FC236}">
                  <a16:creationId xmlns:a16="http://schemas.microsoft.com/office/drawing/2014/main" id="{2D08642E-CC57-1B4D-BF9E-C4EF5F2F5B88}"/>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19817" name="Group 19">
            <a:extLst>
              <a:ext uri="{FF2B5EF4-FFF2-40B4-BE49-F238E27FC236}">
                <a16:creationId xmlns:a16="http://schemas.microsoft.com/office/drawing/2014/main" id="{5431E1EE-198E-4B4F-844F-1B88186A650A}"/>
              </a:ext>
            </a:extLst>
          </p:cNvPr>
          <p:cNvGrpSpPr>
            <a:grpSpLocks/>
          </p:cNvGrpSpPr>
          <p:nvPr/>
        </p:nvGrpSpPr>
        <p:grpSpPr bwMode="auto">
          <a:xfrm>
            <a:off x="1000125" y="2222500"/>
            <a:ext cx="600075" cy="533400"/>
            <a:chOff x="589" y="1432"/>
            <a:chExt cx="378" cy="336"/>
          </a:xfrm>
        </p:grpSpPr>
        <p:sp>
          <p:nvSpPr>
            <p:cNvPr id="119838" name="Rectangle 20">
              <a:extLst>
                <a:ext uri="{FF2B5EF4-FFF2-40B4-BE49-F238E27FC236}">
                  <a16:creationId xmlns:a16="http://schemas.microsoft.com/office/drawing/2014/main" id="{FE78A4D8-3E6E-AE48-A26B-1ACC3E100CC8}"/>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19839" name="Picture 21">
              <a:extLst>
                <a:ext uri="{FF2B5EF4-FFF2-40B4-BE49-F238E27FC236}">
                  <a16:creationId xmlns:a16="http://schemas.microsoft.com/office/drawing/2014/main" id="{558D0102-CD3C-8843-A0F5-699DEB302A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9818" name="Group 22">
            <a:extLst>
              <a:ext uri="{FF2B5EF4-FFF2-40B4-BE49-F238E27FC236}">
                <a16:creationId xmlns:a16="http://schemas.microsoft.com/office/drawing/2014/main" id="{5D40B581-C9CB-8741-B2AB-17AF875DE745}"/>
              </a:ext>
            </a:extLst>
          </p:cNvPr>
          <p:cNvGrpSpPr>
            <a:grpSpLocks/>
          </p:cNvGrpSpPr>
          <p:nvPr/>
        </p:nvGrpSpPr>
        <p:grpSpPr bwMode="auto">
          <a:xfrm>
            <a:off x="7629525" y="2222500"/>
            <a:ext cx="600075" cy="533400"/>
            <a:chOff x="4765" y="1432"/>
            <a:chExt cx="378" cy="336"/>
          </a:xfrm>
        </p:grpSpPr>
        <p:sp>
          <p:nvSpPr>
            <p:cNvPr id="119836" name="Rectangle 23">
              <a:extLst>
                <a:ext uri="{FF2B5EF4-FFF2-40B4-BE49-F238E27FC236}">
                  <a16:creationId xmlns:a16="http://schemas.microsoft.com/office/drawing/2014/main" id="{B3C51626-9539-BD41-A122-2E49935768AD}"/>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19837" name="Picture 24">
              <a:extLst>
                <a:ext uri="{FF2B5EF4-FFF2-40B4-BE49-F238E27FC236}">
                  <a16:creationId xmlns:a16="http://schemas.microsoft.com/office/drawing/2014/main" id="{3BCACD56-8010-FE44-A113-E81EB6D1E7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39">
            <a:extLst>
              <a:ext uri="{FF2B5EF4-FFF2-40B4-BE49-F238E27FC236}">
                <a16:creationId xmlns:a16="http://schemas.microsoft.com/office/drawing/2014/main" id="{633D8956-877F-8146-B08E-7C4C2622331D}"/>
              </a:ext>
            </a:extLst>
          </p:cNvPr>
          <p:cNvGrpSpPr>
            <a:grpSpLocks/>
          </p:cNvGrpSpPr>
          <p:nvPr/>
        </p:nvGrpSpPr>
        <p:grpSpPr bwMode="auto">
          <a:xfrm>
            <a:off x="1447800" y="2692400"/>
            <a:ext cx="6324600" cy="355600"/>
            <a:chOff x="912" y="1632"/>
            <a:chExt cx="3984" cy="224"/>
          </a:xfrm>
        </p:grpSpPr>
        <p:sp>
          <p:nvSpPr>
            <p:cNvPr id="119834" name="Rectangle 28">
              <a:extLst>
                <a:ext uri="{FF2B5EF4-FFF2-40B4-BE49-F238E27FC236}">
                  <a16:creationId xmlns:a16="http://schemas.microsoft.com/office/drawing/2014/main" id="{4257CC52-EE06-E345-A06D-5B7224CF10C3}"/>
                </a:ext>
              </a:extLst>
            </p:cNvPr>
            <p:cNvSpPr>
              <a:spLocks noChangeArrowheads="1"/>
            </p:cNvSpPr>
            <p:nvPr/>
          </p:nvSpPr>
          <p:spPr bwMode="auto">
            <a:xfrm>
              <a:off x="912" y="1632"/>
              <a:ext cx="54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Connection</a:t>
              </a:r>
              <a:endParaRPr lang="en-US" altLang="nb-NO" sz="1000"/>
            </a:p>
          </p:txBody>
        </p:sp>
        <p:sp>
          <p:nvSpPr>
            <p:cNvPr id="119835" name="Rectangle 36">
              <a:extLst>
                <a:ext uri="{FF2B5EF4-FFF2-40B4-BE49-F238E27FC236}">
                  <a16:creationId xmlns:a16="http://schemas.microsoft.com/office/drawing/2014/main" id="{0A2E49EF-4982-6346-B657-5BA6B2BB4C38}"/>
                </a:ext>
              </a:extLst>
            </p:cNvPr>
            <p:cNvSpPr>
              <a:spLocks noChangeArrowheads="1"/>
            </p:cNvSpPr>
            <p:nvPr/>
          </p:nvSpPr>
          <p:spPr bwMode="auto">
            <a:xfrm>
              <a:off x="4352" y="1632"/>
              <a:ext cx="54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Connection</a:t>
              </a:r>
              <a:endParaRPr lang="en-US" altLang="nb-NO" sz="1000"/>
            </a:p>
          </p:txBody>
        </p:sp>
      </p:grpSp>
      <p:grpSp>
        <p:nvGrpSpPr>
          <p:cNvPr id="9" name="Group 52">
            <a:extLst>
              <a:ext uri="{FF2B5EF4-FFF2-40B4-BE49-F238E27FC236}">
                <a16:creationId xmlns:a16="http://schemas.microsoft.com/office/drawing/2014/main" id="{5D84AB39-C6B9-5342-A194-97290D92ADDB}"/>
              </a:ext>
            </a:extLst>
          </p:cNvPr>
          <p:cNvGrpSpPr>
            <a:grpSpLocks/>
          </p:cNvGrpSpPr>
          <p:nvPr/>
        </p:nvGrpSpPr>
        <p:grpSpPr bwMode="auto">
          <a:xfrm>
            <a:off x="2884488" y="1549400"/>
            <a:ext cx="3581400" cy="838200"/>
            <a:chOff x="1817" y="976"/>
            <a:chExt cx="2256" cy="528"/>
          </a:xfrm>
        </p:grpSpPr>
        <p:sp>
          <p:nvSpPr>
            <p:cNvPr id="119830" name="Freeform 27">
              <a:extLst>
                <a:ext uri="{FF2B5EF4-FFF2-40B4-BE49-F238E27FC236}">
                  <a16:creationId xmlns:a16="http://schemas.microsoft.com/office/drawing/2014/main" id="{0E11603D-4523-A94F-A684-EA496153CEDD}"/>
                </a:ext>
              </a:extLst>
            </p:cNvPr>
            <p:cNvSpPr>
              <a:spLocks/>
            </p:cNvSpPr>
            <p:nvPr/>
          </p:nvSpPr>
          <p:spPr bwMode="auto">
            <a:xfrm>
              <a:off x="1817" y="976"/>
              <a:ext cx="2256" cy="528"/>
            </a:xfrm>
            <a:custGeom>
              <a:avLst/>
              <a:gdLst>
                <a:gd name="T0" fmla="*/ 0 w 3158"/>
                <a:gd name="T1" fmla="*/ 508 h 803"/>
                <a:gd name="T2" fmla="*/ 1207 w 3158"/>
                <a:gd name="T3" fmla="*/ 27 h 803"/>
                <a:gd name="T4" fmla="*/ 2256 w 3158"/>
                <a:gd name="T5" fmla="*/ 528 h 803"/>
                <a:gd name="T6" fmla="*/ 0 60000 65536"/>
                <a:gd name="T7" fmla="*/ 0 60000 65536"/>
                <a:gd name="T8" fmla="*/ 0 60000 65536"/>
                <a:gd name="T9" fmla="*/ 0 w 3158"/>
                <a:gd name="T10" fmla="*/ 0 h 803"/>
                <a:gd name="T11" fmla="*/ 3158 w 3158"/>
                <a:gd name="T12" fmla="*/ 803 h 803"/>
              </a:gdLst>
              <a:ahLst/>
              <a:cxnLst>
                <a:cxn ang="T6">
                  <a:pos x="T0" y="T1"/>
                </a:cxn>
                <a:cxn ang="T7">
                  <a:pos x="T2" y="T3"/>
                </a:cxn>
                <a:cxn ang="T8">
                  <a:pos x="T4" y="T5"/>
                </a:cxn>
              </a:cxnLst>
              <a:rect l="T9" t="T10" r="T11" b="T12"/>
              <a:pathLst>
                <a:path w="3158" h="803">
                  <a:moveTo>
                    <a:pt x="0" y="773"/>
                  </a:moveTo>
                  <a:cubicBezTo>
                    <a:pt x="282" y="650"/>
                    <a:pt x="840" y="0"/>
                    <a:pt x="1689" y="41"/>
                  </a:cubicBezTo>
                  <a:cubicBezTo>
                    <a:pt x="2538" y="82"/>
                    <a:pt x="2852" y="644"/>
                    <a:pt x="3158" y="803"/>
                  </a:cubicBezTo>
                </a:path>
              </a:pathLst>
            </a:custGeom>
            <a:noFill/>
            <a:ln w="25400">
              <a:solidFill>
                <a:schemeClr val="folHlink"/>
              </a:solidFill>
              <a:prstDash val="sysDot"/>
              <a:round/>
              <a:headEnd type="triangle" w="lg" len="lg"/>
              <a:tailEnd type="triangle" w="lg"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19831" name="Group 44">
              <a:extLst>
                <a:ext uri="{FF2B5EF4-FFF2-40B4-BE49-F238E27FC236}">
                  <a16:creationId xmlns:a16="http://schemas.microsoft.com/office/drawing/2014/main" id="{E94C4578-B1FC-A54D-9DBB-15661C22B103}"/>
                </a:ext>
              </a:extLst>
            </p:cNvPr>
            <p:cNvGrpSpPr>
              <a:grpSpLocks/>
            </p:cNvGrpSpPr>
            <p:nvPr/>
          </p:nvGrpSpPr>
          <p:grpSpPr bwMode="auto">
            <a:xfrm>
              <a:off x="2634" y="1072"/>
              <a:ext cx="774" cy="182"/>
              <a:chOff x="2634" y="1008"/>
              <a:chExt cx="774" cy="182"/>
            </a:xfrm>
          </p:grpSpPr>
          <p:sp>
            <p:nvSpPr>
              <p:cNvPr id="119832" name="Oval 42">
                <a:extLst>
                  <a:ext uri="{FF2B5EF4-FFF2-40B4-BE49-F238E27FC236}">
                    <a16:creationId xmlns:a16="http://schemas.microsoft.com/office/drawing/2014/main" id="{D702A3A6-7717-064B-BACB-8DA10F6BD66B}"/>
                  </a:ext>
                </a:extLst>
              </p:cNvPr>
              <p:cNvSpPr>
                <a:spLocks noChangeArrowheads="1"/>
              </p:cNvSpPr>
              <p:nvPr/>
            </p:nvSpPr>
            <p:spPr bwMode="auto">
              <a:xfrm>
                <a:off x="2634" y="1008"/>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3</a:t>
                </a:r>
              </a:p>
            </p:txBody>
          </p:sp>
          <p:sp>
            <p:nvSpPr>
              <p:cNvPr id="119833" name="Text Box 43">
                <a:extLst>
                  <a:ext uri="{FF2B5EF4-FFF2-40B4-BE49-F238E27FC236}">
                    <a16:creationId xmlns:a16="http://schemas.microsoft.com/office/drawing/2014/main" id="{9192B4E8-E261-284C-AF78-B818C1BD0FFB}"/>
                  </a:ext>
                </a:extLst>
              </p:cNvPr>
              <p:cNvSpPr txBox="1">
                <a:spLocks noChangeArrowheads="1"/>
              </p:cNvSpPr>
              <p:nvPr/>
            </p:nvSpPr>
            <p:spPr bwMode="auto">
              <a:xfrm>
                <a:off x="2826" y="1025"/>
                <a:ext cx="58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000" b="1"/>
                  <a:t>LDP session</a:t>
                </a:r>
              </a:p>
            </p:txBody>
          </p:sp>
        </p:grpSp>
      </p:grpSp>
      <p:grpSp>
        <p:nvGrpSpPr>
          <p:cNvPr id="11" name="Group 45">
            <a:extLst>
              <a:ext uri="{FF2B5EF4-FFF2-40B4-BE49-F238E27FC236}">
                <a16:creationId xmlns:a16="http://schemas.microsoft.com/office/drawing/2014/main" id="{0EA5BCCC-EE3A-4B47-8410-9F1A8CFB5001}"/>
              </a:ext>
            </a:extLst>
          </p:cNvPr>
          <p:cNvGrpSpPr>
            <a:grpSpLocks/>
          </p:cNvGrpSpPr>
          <p:nvPr/>
        </p:nvGrpSpPr>
        <p:grpSpPr bwMode="auto">
          <a:xfrm>
            <a:off x="4191000" y="1244600"/>
            <a:ext cx="1995488" cy="288925"/>
            <a:chOff x="2634" y="1008"/>
            <a:chExt cx="1257" cy="182"/>
          </a:xfrm>
        </p:grpSpPr>
        <p:sp>
          <p:nvSpPr>
            <p:cNvPr id="119828" name="Oval 46">
              <a:extLst>
                <a:ext uri="{FF2B5EF4-FFF2-40B4-BE49-F238E27FC236}">
                  <a16:creationId xmlns:a16="http://schemas.microsoft.com/office/drawing/2014/main" id="{92B8577A-0ED2-5D4E-8262-22B4A755DBFA}"/>
                </a:ext>
              </a:extLst>
            </p:cNvPr>
            <p:cNvSpPr>
              <a:spLocks noChangeArrowheads="1"/>
            </p:cNvSpPr>
            <p:nvPr/>
          </p:nvSpPr>
          <p:spPr bwMode="auto">
            <a:xfrm>
              <a:off x="2634" y="1008"/>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4</a:t>
              </a:r>
            </a:p>
          </p:txBody>
        </p:sp>
        <p:sp>
          <p:nvSpPr>
            <p:cNvPr id="119829" name="Text Box 47">
              <a:extLst>
                <a:ext uri="{FF2B5EF4-FFF2-40B4-BE49-F238E27FC236}">
                  <a16:creationId xmlns:a16="http://schemas.microsoft.com/office/drawing/2014/main" id="{988318E9-FF4E-CD49-96CA-B638ADDF1C42}"/>
                </a:ext>
              </a:extLst>
            </p:cNvPr>
            <p:cNvSpPr txBox="1">
              <a:spLocks noChangeArrowheads="1"/>
            </p:cNvSpPr>
            <p:nvPr/>
          </p:nvSpPr>
          <p:spPr bwMode="auto">
            <a:xfrm>
              <a:off x="2826" y="1025"/>
              <a:ext cx="1065"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000" b="1"/>
                <a:t>Label Mapping Messages</a:t>
              </a:r>
            </a:p>
          </p:txBody>
        </p:sp>
      </p:grpSp>
      <p:grpSp>
        <p:nvGrpSpPr>
          <p:cNvPr id="12" name="Group 51">
            <a:extLst>
              <a:ext uri="{FF2B5EF4-FFF2-40B4-BE49-F238E27FC236}">
                <a16:creationId xmlns:a16="http://schemas.microsoft.com/office/drawing/2014/main" id="{A75846FE-6AB8-4744-B9B6-FB9890D7E3BD}"/>
              </a:ext>
            </a:extLst>
          </p:cNvPr>
          <p:cNvGrpSpPr>
            <a:grpSpLocks/>
          </p:cNvGrpSpPr>
          <p:nvPr/>
        </p:nvGrpSpPr>
        <p:grpSpPr bwMode="auto">
          <a:xfrm>
            <a:off x="2362200" y="1778000"/>
            <a:ext cx="4419600" cy="288925"/>
            <a:chOff x="1488" y="1120"/>
            <a:chExt cx="2784" cy="182"/>
          </a:xfrm>
        </p:grpSpPr>
        <p:sp>
          <p:nvSpPr>
            <p:cNvPr id="119826" name="Oval 40">
              <a:extLst>
                <a:ext uri="{FF2B5EF4-FFF2-40B4-BE49-F238E27FC236}">
                  <a16:creationId xmlns:a16="http://schemas.microsoft.com/office/drawing/2014/main" id="{5E839397-CC61-2744-968D-E10EA08EE24B}"/>
                </a:ext>
              </a:extLst>
            </p:cNvPr>
            <p:cNvSpPr>
              <a:spLocks noChangeArrowheads="1"/>
            </p:cNvSpPr>
            <p:nvPr/>
          </p:nvSpPr>
          <p:spPr bwMode="auto">
            <a:xfrm>
              <a:off x="1488" y="112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2</a:t>
              </a:r>
            </a:p>
          </p:txBody>
        </p:sp>
        <p:sp>
          <p:nvSpPr>
            <p:cNvPr id="119827" name="Oval 48">
              <a:extLst>
                <a:ext uri="{FF2B5EF4-FFF2-40B4-BE49-F238E27FC236}">
                  <a16:creationId xmlns:a16="http://schemas.microsoft.com/office/drawing/2014/main" id="{CF77EE1D-F39F-124A-AC4D-C0EECF136C4A}"/>
                </a:ext>
              </a:extLst>
            </p:cNvPr>
            <p:cNvSpPr>
              <a:spLocks noChangeArrowheads="1"/>
            </p:cNvSpPr>
            <p:nvPr/>
          </p:nvSpPr>
          <p:spPr bwMode="auto">
            <a:xfrm>
              <a:off x="4080" y="112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2</a:t>
              </a:r>
            </a:p>
          </p:txBody>
        </p:sp>
      </p:grpSp>
      <p:grpSp>
        <p:nvGrpSpPr>
          <p:cNvPr id="13" name="Group 53">
            <a:extLst>
              <a:ext uri="{FF2B5EF4-FFF2-40B4-BE49-F238E27FC236}">
                <a16:creationId xmlns:a16="http://schemas.microsoft.com/office/drawing/2014/main" id="{BB899D84-144C-924C-8F0E-311E4F9A039A}"/>
              </a:ext>
            </a:extLst>
          </p:cNvPr>
          <p:cNvGrpSpPr>
            <a:grpSpLocks/>
          </p:cNvGrpSpPr>
          <p:nvPr/>
        </p:nvGrpSpPr>
        <p:grpSpPr bwMode="auto">
          <a:xfrm>
            <a:off x="2362200" y="1397000"/>
            <a:ext cx="4419600" cy="288925"/>
            <a:chOff x="1488" y="880"/>
            <a:chExt cx="2784" cy="182"/>
          </a:xfrm>
        </p:grpSpPr>
        <p:sp>
          <p:nvSpPr>
            <p:cNvPr id="119824" name="Oval 49">
              <a:extLst>
                <a:ext uri="{FF2B5EF4-FFF2-40B4-BE49-F238E27FC236}">
                  <a16:creationId xmlns:a16="http://schemas.microsoft.com/office/drawing/2014/main" id="{03ED936E-F7E8-B94D-8653-B5BAA8066655}"/>
                </a:ext>
              </a:extLst>
            </p:cNvPr>
            <p:cNvSpPr>
              <a:spLocks noChangeArrowheads="1"/>
            </p:cNvSpPr>
            <p:nvPr/>
          </p:nvSpPr>
          <p:spPr bwMode="auto">
            <a:xfrm>
              <a:off x="4080" y="88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5</a:t>
              </a:r>
            </a:p>
          </p:txBody>
        </p:sp>
        <p:sp>
          <p:nvSpPr>
            <p:cNvPr id="119825" name="Oval 50">
              <a:extLst>
                <a:ext uri="{FF2B5EF4-FFF2-40B4-BE49-F238E27FC236}">
                  <a16:creationId xmlns:a16="http://schemas.microsoft.com/office/drawing/2014/main" id="{23F5F72C-23EE-0C46-848B-B702B4FA4401}"/>
                </a:ext>
              </a:extLst>
            </p:cNvPr>
            <p:cNvSpPr>
              <a:spLocks noChangeArrowheads="1"/>
            </p:cNvSpPr>
            <p:nvPr/>
          </p:nvSpPr>
          <p:spPr bwMode="auto">
            <a:xfrm>
              <a:off x="1488" y="88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5</a:t>
              </a:r>
            </a:p>
          </p:txBody>
        </p:sp>
      </p:grpSp>
      <p:sp>
        <p:nvSpPr>
          <p:cNvPr id="2" name="TextBox 1">
            <a:extLst>
              <a:ext uri="{FF2B5EF4-FFF2-40B4-BE49-F238E27FC236}">
                <a16:creationId xmlns:a16="http://schemas.microsoft.com/office/drawing/2014/main" id="{BDBC0593-2E30-2951-369D-4833F62D1CF5}"/>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401893">
                                            <p:txEl>
                                              <p:pRg st="1" end="1"/>
                                            </p:txEl>
                                          </p:spTgt>
                                        </p:tgtEl>
                                        <p:attrNameLst>
                                          <p:attrName>style.visibility</p:attrName>
                                        </p:attrNameLst>
                                      </p:cBhvr>
                                      <p:to>
                                        <p:strVal val="visible"/>
                                      </p:to>
                                    </p:set>
                                    <p:animEffect transition="in" filter="fade">
                                      <p:cBhvr>
                                        <p:cTn id="10" dur="2000"/>
                                        <p:tgtEl>
                                          <p:spTgt spid="140189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401893">
                                            <p:txEl>
                                              <p:pRg st="2" end="2"/>
                                            </p:txEl>
                                          </p:spTgt>
                                        </p:tgtEl>
                                        <p:attrNameLst>
                                          <p:attrName>style.visibility</p:attrName>
                                        </p:attrNameLst>
                                      </p:cBhvr>
                                      <p:to>
                                        <p:strVal val="visible"/>
                                      </p:to>
                                    </p:set>
                                    <p:animEffect transition="in" filter="fade">
                                      <p:cBhvr>
                                        <p:cTn id="18" dur="2000"/>
                                        <p:tgtEl>
                                          <p:spTgt spid="1401893">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1401893">
                                            <p:txEl>
                                              <p:pRg st="3" end="3"/>
                                            </p:txEl>
                                          </p:spTgt>
                                        </p:tgtEl>
                                        <p:attrNameLst>
                                          <p:attrName>style.visibility</p:attrName>
                                        </p:attrNameLst>
                                      </p:cBhvr>
                                      <p:to>
                                        <p:strVal val="visible"/>
                                      </p:to>
                                    </p:set>
                                    <p:animEffect transition="in" filter="fade">
                                      <p:cBhvr>
                                        <p:cTn id="26" dur="2000"/>
                                        <p:tgtEl>
                                          <p:spTgt spid="1401893">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401893">
                                            <p:txEl>
                                              <p:pRg st="4" end="4"/>
                                            </p:txEl>
                                          </p:spTgt>
                                        </p:tgtEl>
                                        <p:attrNameLst>
                                          <p:attrName>style.visibility</p:attrName>
                                        </p:attrNameLst>
                                      </p:cBhvr>
                                      <p:to>
                                        <p:strVal val="visible"/>
                                      </p:to>
                                    </p:set>
                                    <p:animEffect transition="in" filter="fade">
                                      <p:cBhvr>
                                        <p:cTn id="34" dur="2000"/>
                                        <p:tgtEl>
                                          <p:spTgt spid="1401893">
                                            <p:txEl>
                                              <p:pRg st="4" end="4"/>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childTnLst>
                                </p:cTn>
                              </p:par>
                              <p:par>
                                <p:cTn id="40" presetID="10" presetClass="entr" presetSubtype="0" fill="hold" nodeType="withEffect">
                                  <p:stCondLst>
                                    <p:cond delay="0"/>
                                  </p:stCondLst>
                                  <p:childTnLst>
                                    <p:set>
                                      <p:cBhvr>
                                        <p:cTn id="41" dur="1" fill="hold">
                                          <p:stCondLst>
                                            <p:cond delay="0"/>
                                          </p:stCondLst>
                                        </p:cTn>
                                        <p:tgtEl>
                                          <p:spTgt spid="1401893">
                                            <p:txEl>
                                              <p:pRg st="5" end="5"/>
                                            </p:txEl>
                                          </p:spTgt>
                                        </p:tgtEl>
                                        <p:attrNameLst>
                                          <p:attrName>style.visibility</p:attrName>
                                        </p:attrNameLst>
                                      </p:cBhvr>
                                      <p:to>
                                        <p:strVal val="visible"/>
                                      </p:to>
                                    </p:set>
                                    <p:animEffect transition="in" filter="fade">
                                      <p:cBhvr>
                                        <p:cTn id="42" dur="2000"/>
                                        <p:tgtEl>
                                          <p:spTgt spid="140189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E73A4349-ECFD-5944-897A-6572B1A6FC5C}"/>
              </a:ext>
            </a:extLst>
          </p:cNvPr>
          <p:cNvSpPr>
            <a:spLocks noGrp="1" noChangeArrowheads="1"/>
          </p:cNvSpPr>
          <p:nvPr>
            <p:ph type="title"/>
          </p:nvPr>
        </p:nvSpPr>
        <p:spPr/>
        <p:txBody>
          <a:bodyPr/>
          <a:lstStyle/>
          <a:p>
            <a:pPr eaLnBrk="1" hangingPunct="1"/>
            <a:r>
              <a:rPr lang="en-US" altLang="nb-NO"/>
              <a:t>AToM Forwarding Plane Processing</a:t>
            </a:r>
          </a:p>
        </p:txBody>
      </p:sp>
      <p:sp>
        <p:nvSpPr>
          <p:cNvPr id="1403907" name="Rectangle 3">
            <a:extLst>
              <a:ext uri="{FF2B5EF4-FFF2-40B4-BE49-F238E27FC236}">
                <a16:creationId xmlns:a16="http://schemas.microsoft.com/office/drawing/2014/main" id="{A2C69687-FE1F-DB4B-ABD1-4B580DE6E781}"/>
              </a:ext>
            </a:extLst>
          </p:cNvPr>
          <p:cNvSpPr>
            <a:spLocks noGrp="1" noChangeArrowheads="1"/>
          </p:cNvSpPr>
          <p:nvPr>
            <p:ph type="body" idx="1"/>
          </p:nvPr>
        </p:nvSpPr>
        <p:spPr>
          <a:xfrm>
            <a:off x="655638" y="2971800"/>
            <a:ext cx="7878762" cy="3352800"/>
          </a:xfrm>
        </p:spPr>
        <p:txBody>
          <a:bodyPr/>
          <a:lstStyle/>
          <a:p>
            <a:pPr marL="304800" indent="-304800" eaLnBrk="1" hangingPunct="1">
              <a:lnSpc>
                <a:spcPct val="90000"/>
              </a:lnSpc>
              <a:spcBef>
                <a:spcPct val="30000"/>
              </a:spcBef>
              <a:buFont typeface="Wingdings" pitchFamily="2" charset="2"/>
              <a:buNone/>
              <a:tabLst>
                <a:tab pos="290513" algn="l"/>
              </a:tabLst>
            </a:pPr>
            <a:r>
              <a:rPr lang="en-US" altLang="nb-NO" sz="2000" b="1" u="sng" dirty="0"/>
              <a:t>Processing Steps:</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CE2 forwards layer-2 packet to PE2.</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PE2 imposes VC (inner) label to layer-2 packet received from CE2 and optionally a control word as well (not shown).</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PE2 imposes Tunnel outer label and forwards packet to P2.</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P2 and P1 router forwards packet using outer (tunnel) label.</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Router PE1 strips Tunnel label and, based on VC label, layer-2 packet is forwarded to customer interface to CE1, after VC label is removed</a:t>
            </a:r>
          </a:p>
          <a:p>
            <a:pPr marL="863600" lvl="1" indent="-342900" eaLnBrk="1" hangingPunct="1">
              <a:lnSpc>
                <a:spcPct val="90000"/>
              </a:lnSpc>
              <a:spcBef>
                <a:spcPct val="30000"/>
              </a:spcBef>
              <a:buFont typeface="Wingdings" pitchFamily="2" charset="2"/>
              <a:buNone/>
              <a:tabLst>
                <a:tab pos="290513" algn="l"/>
              </a:tabLst>
            </a:pPr>
            <a:r>
              <a:rPr lang="en-US" altLang="nb-NO" sz="1600" dirty="0">
                <a:ea typeface="ＭＳ Ｐゴシック" panose="020B0600070205080204" pitchFamily="34" charset="-128"/>
              </a:rPr>
              <a:t>In case control word is used, new layer-2 header is generated first.</a:t>
            </a:r>
          </a:p>
        </p:txBody>
      </p:sp>
      <p:sp>
        <p:nvSpPr>
          <p:cNvPr id="121860" name="Line 5">
            <a:extLst>
              <a:ext uri="{FF2B5EF4-FFF2-40B4-BE49-F238E27FC236}">
                <a16:creationId xmlns:a16="http://schemas.microsoft.com/office/drawing/2014/main" id="{51077F5B-CEE6-2B4A-A71D-079E20F8C86C}"/>
              </a:ext>
            </a:extLst>
          </p:cNvPr>
          <p:cNvSpPr>
            <a:spLocks noChangeShapeType="1"/>
          </p:cNvSpPr>
          <p:nvPr/>
        </p:nvSpPr>
        <p:spPr bwMode="auto">
          <a:xfrm>
            <a:off x="1360488" y="25146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21861" name="Group 6">
            <a:extLst>
              <a:ext uri="{FF2B5EF4-FFF2-40B4-BE49-F238E27FC236}">
                <a16:creationId xmlns:a16="http://schemas.microsoft.com/office/drawing/2014/main" id="{39C35173-9A82-5A41-A236-208AF3D4E7C3}"/>
              </a:ext>
            </a:extLst>
          </p:cNvPr>
          <p:cNvGrpSpPr>
            <a:grpSpLocks/>
          </p:cNvGrpSpPr>
          <p:nvPr/>
        </p:nvGrpSpPr>
        <p:grpSpPr bwMode="auto">
          <a:xfrm>
            <a:off x="5094288" y="1905000"/>
            <a:ext cx="484187" cy="825500"/>
            <a:chOff x="3216" y="1248"/>
            <a:chExt cx="305" cy="520"/>
          </a:xfrm>
        </p:grpSpPr>
        <p:pic>
          <p:nvPicPr>
            <p:cNvPr id="121907" name="Picture 7">
              <a:extLst>
                <a:ext uri="{FF2B5EF4-FFF2-40B4-BE49-F238E27FC236}">
                  <a16:creationId xmlns:a16="http://schemas.microsoft.com/office/drawing/2014/main" id="{D1C2F321-AC16-2D45-81C7-6C6F3399156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8" name="Rectangle 8">
              <a:extLst>
                <a:ext uri="{FF2B5EF4-FFF2-40B4-BE49-F238E27FC236}">
                  <a16:creationId xmlns:a16="http://schemas.microsoft.com/office/drawing/2014/main" id="{40E20184-C400-E441-86BB-6130B4874FBB}"/>
                </a:ext>
              </a:extLst>
            </p:cNvPr>
            <p:cNvSpPr>
              <a:spLocks noChangeArrowheads="1"/>
            </p:cNvSpPr>
            <p:nvPr/>
          </p:nvSpPr>
          <p:spPr bwMode="auto">
            <a:xfrm>
              <a:off x="3226"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P2</a:t>
              </a:r>
            </a:p>
          </p:txBody>
        </p:sp>
      </p:grpSp>
      <p:grpSp>
        <p:nvGrpSpPr>
          <p:cNvPr id="121862" name="Group 9">
            <a:extLst>
              <a:ext uri="{FF2B5EF4-FFF2-40B4-BE49-F238E27FC236}">
                <a16:creationId xmlns:a16="http://schemas.microsoft.com/office/drawing/2014/main" id="{C9E2C426-E92B-2C48-8981-61BDB1815C72}"/>
              </a:ext>
            </a:extLst>
          </p:cNvPr>
          <p:cNvGrpSpPr>
            <a:grpSpLocks/>
          </p:cNvGrpSpPr>
          <p:nvPr/>
        </p:nvGrpSpPr>
        <p:grpSpPr bwMode="auto">
          <a:xfrm>
            <a:off x="3695700" y="1905000"/>
            <a:ext cx="484188" cy="825500"/>
            <a:chOff x="2335" y="1248"/>
            <a:chExt cx="305" cy="520"/>
          </a:xfrm>
        </p:grpSpPr>
        <p:pic>
          <p:nvPicPr>
            <p:cNvPr id="121905" name="Picture 10">
              <a:extLst>
                <a:ext uri="{FF2B5EF4-FFF2-40B4-BE49-F238E27FC236}">
                  <a16:creationId xmlns:a16="http://schemas.microsoft.com/office/drawing/2014/main" id="{8AE2145F-418A-C54C-98A1-CD3B1A2B7D3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6" name="Rectangle 11">
              <a:extLst>
                <a:ext uri="{FF2B5EF4-FFF2-40B4-BE49-F238E27FC236}">
                  <a16:creationId xmlns:a16="http://schemas.microsoft.com/office/drawing/2014/main" id="{A6E09718-BD9B-C543-BDB9-C45926EB46FC}"/>
                </a:ext>
              </a:extLst>
            </p:cNvPr>
            <p:cNvSpPr>
              <a:spLocks noChangeArrowheads="1"/>
            </p:cNvSpPr>
            <p:nvPr/>
          </p:nvSpPr>
          <p:spPr bwMode="auto">
            <a:xfrm>
              <a:off x="2345"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P1</a:t>
              </a:r>
            </a:p>
          </p:txBody>
        </p:sp>
      </p:grpSp>
      <p:grpSp>
        <p:nvGrpSpPr>
          <p:cNvPr id="121863" name="Group 12">
            <a:extLst>
              <a:ext uri="{FF2B5EF4-FFF2-40B4-BE49-F238E27FC236}">
                <a16:creationId xmlns:a16="http://schemas.microsoft.com/office/drawing/2014/main" id="{314C07C2-4A2B-8141-A696-DA559796C470}"/>
              </a:ext>
            </a:extLst>
          </p:cNvPr>
          <p:cNvGrpSpPr>
            <a:grpSpLocks/>
          </p:cNvGrpSpPr>
          <p:nvPr/>
        </p:nvGrpSpPr>
        <p:grpSpPr bwMode="auto">
          <a:xfrm>
            <a:off x="2266950" y="2036763"/>
            <a:ext cx="588963" cy="630237"/>
            <a:chOff x="1435" y="1331"/>
            <a:chExt cx="371" cy="397"/>
          </a:xfrm>
        </p:grpSpPr>
        <p:pic>
          <p:nvPicPr>
            <p:cNvPr id="121903" name="Picture 13">
              <a:extLst>
                <a:ext uri="{FF2B5EF4-FFF2-40B4-BE49-F238E27FC236}">
                  <a16:creationId xmlns:a16="http://schemas.microsoft.com/office/drawing/2014/main" id="{7C9CC5A2-7F14-6F47-873A-FCF8E59E0E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4" name="Rectangle 14">
              <a:extLst>
                <a:ext uri="{FF2B5EF4-FFF2-40B4-BE49-F238E27FC236}">
                  <a16:creationId xmlns:a16="http://schemas.microsoft.com/office/drawing/2014/main" id="{53ADCBAE-6B66-CF47-AA42-F7E63477E7D3}"/>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21864" name="Group 15">
            <a:extLst>
              <a:ext uri="{FF2B5EF4-FFF2-40B4-BE49-F238E27FC236}">
                <a16:creationId xmlns:a16="http://schemas.microsoft.com/office/drawing/2014/main" id="{9F084AA8-ED04-BE46-AE83-99100619CF9A}"/>
              </a:ext>
            </a:extLst>
          </p:cNvPr>
          <p:cNvGrpSpPr>
            <a:grpSpLocks/>
          </p:cNvGrpSpPr>
          <p:nvPr/>
        </p:nvGrpSpPr>
        <p:grpSpPr bwMode="auto">
          <a:xfrm>
            <a:off x="6389688" y="2036763"/>
            <a:ext cx="644525" cy="630237"/>
            <a:chOff x="4032" y="1331"/>
            <a:chExt cx="406" cy="397"/>
          </a:xfrm>
        </p:grpSpPr>
        <p:pic>
          <p:nvPicPr>
            <p:cNvPr id="121901" name="Picture 16">
              <a:extLst>
                <a:ext uri="{FF2B5EF4-FFF2-40B4-BE49-F238E27FC236}">
                  <a16:creationId xmlns:a16="http://schemas.microsoft.com/office/drawing/2014/main" id="{CDA6EB3A-BFC0-7040-B9A4-63E84091D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2" name="Rectangle 17">
              <a:extLst>
                <a:ext uri="{FF2B5EF4-FFF2-40B4-BE49-F238E27FC236}">
                  <a16:creationId xmlns:a16="http://schemas.microsoft.com/office/drawing/2014/main" id="{7D9984DB-14C8-D844-B535-24C1ABAC7303}"/>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21865" name="Group 18">
            <a:extLst>
              <a:ext uri="{FF2B5EF4-FFF2-40B4-BE49-F238E27FC236}">
                <a16:creationId xmlns:a16="http://schemas.microsoft.com/office/drawing/2014/main" id="{F786FCDA-B3C3-C44B-BB91-CCC28EAE33E3}"/>
              </a:ext>
            </a:extLst>
          </p:cNvPr>
          <p:cNvGrpSpPr>
            <a:grpSpLocks/>
          </p:cNvGrpSpPr>
          <p:nvPr/>
        </p:nvGrpSpPr>
        <p:grpSpPr bwMode="auto">
          <a:xfrm>
            <a:off x="1000125" y="2120900"/>
            <a:ext cx="600075" cy="533400"/>
            <a:chOff x="589" y="1432"/>
            <a:chExt cx="378" cy="336"/>
          </a:xfrm>
        </p:grpSpPr>
        <p:sp>
          <p:nvSpPr>
            <p:cNvPr id="121899" name="Rectangle 19">
              <a:extLst>
                <a:ext uri="{FF2B5EF4-FFF2-40B4-BE49-F238E27FC236}">
                  <a16:creationId xmlns:a16="http://schemas.microsoft.com/office/drawing/2014/main" id="{6B3976A4-AEDC-9242-BFB3-421E27471BC9}"/>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21900" name="Picture 20">
              <a:extLst>
                <a:ext uri="{FF2B5EF4-FFF2-40B4-BE49-F238E27FC236}">
                  <a16:creationId xmlns:a16="http://schemas.microsoft.com/office/drawing/2014/main" id="{14ADBA5A-80F5-014E-BD3C-3C27903FFF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1866" name="Group 21">
            <a:extLst>
              <a:ext uri="{FF2B5EF4-FFF2-40B4-BE49-F238E27FC236}">
                <a16:creationId xmlns:a16="http://schemas.microsoft.com/office/drawing/2014/main" id="{07FFC812-6121-1148-9E7C-11BB38CFA7C5}"/>
              </a:ext>
            </a:extLst>
          </p:cNvPr>
          <p:cNvGrpSpPr>
            <a:grpSpLocks/>
          </p:cNvGrpSpPr>
          <p:nvPr/>
        </p:nvGrpSpPr>
        <p:grpSpPr bwMode="auto">
          <a:xfrm>
            <a:off x="7629525" y="2120900"/>
            <a:ext cx="600075" cy="533400"/>
            <a:chOff x="4765" y="1432"/>
            <a:chExt cx="378" cy="336"/>
          </a:xfrm>
        </p:grpSpPr>
        <p:sp>
          <p:nvSpPr>
            <p:cNvPr id="121897" name="Rectangle 22">
              <a:extLst>
                <a:ext uri="{FF2B5EF4-FFF2-40B4-BE49-F238E27FC236}">
                  <a16:creationId xmlns:a16="http://schemas.microsoft.com/office/drawing/2014/main" id="{A8E587F4-4886-974C-ACBD-D5A1C38E822D}"/>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21898" name="Picture 23">
              <a:extLst>
                <a:ext uri="{FF2B5EF4-FFF2-40B4-BE49-F238E27FC236}">
                  <a16:creationId xmlns:a16="http://schemas.microsoft.com/office/drawing/2014/main" id="{2DC6AEA2-88F6-764C-A1B1-8688F2C0E9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55">
            <a:extLst>
              <a:ext uri="{FF2B5EF4-FFF2-40B4-BE49-F238E27FC236}">
                <a16:creationId xmlns:a16="http://schemas.microsoft.com/office/drawing/2014/main" id="{E98D3150-2F77-E344-977C-76F6638A78AF}"/>
              </a:ext>
            </a:extLst>
          </p:cNvPr>
          <p:cNvGrpSpPr>
            <a:grpSpLocks/>
          </p:cNvGrpSpPr>
          <p:nvPr/>
        </p:nvGrpSpPr>
        <p:grpSpPr bwMode="auto">
          <a:xfrm>
            <a:off x="1543050" y="1981200"/>
            <a:ext cx="614363" cy="381000"/>
            <a:chOff x="972" y="1248"/>
            <a:chExt cx="387" cy="240"/>
          </a:xfrm>
        </p:grpSpPr>
        <p:sp>
          <p:nvSpPr>
            <p:cNvPr id="121895" name="Rectangle 25">
              <a:extLst>
                <a:ext uri="{FF2B5EF4-FFF2-40B4-BE49-F238E27FC236}">
                  <a16:creationId xmlns:a16="http://schemas.microsoft.com/office/drawing/2014/main" id="{E9D40704-E53D-594A-A05C-45644787B1EA}"/>
                </a:ext>
              </a:extLst>
            </p:cNvPr>
            <p:cNvSpPr>
              <a:spLocks noChangeArrowheads="1"/>
            </p:cNvSpPr>
            <p:nvPr/>
          </p:nvSpPr>
          <p:spPr bwMode="auto">
            <a:xfrm>
              <a:off x="972" y="1248"/>
              <a:ext cx="387"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Packet</a:t>
              </a:r>
              <a:endParaRPr lang="en-US" altLang="nb-NO" sz="1000"/>
            </a:p>
          </p:txBody>
        </p:sp>
        <p:sp>
          <p:nvSpPr>
            <p:cNvPr id="121896" name="Line 26">
              <a:extLst>
                <a:ext uri="{FF2B5EF4-FFF2-40B4-BE49-F238E27FC236}">
                  <a16:creationId xmlns:a16="http://schemas.microsoft.com/office/drawing/2014/main" id="{357B8028-A09D-2D4D-BD42-9DEC79192A95}"/>
                </a:ext>
              </a:extLst>
            </p:cNvPr>
            <p:cNvSpPr>
              <a:spLocks noChangeShapeType="1"/>
            </p:cNvSpPr>
            <p:nvPr/>
          </p:nvSpPr>
          <p:spPr bwMode="auto">
            <a:xfrm>
              <a:off x="1001" y="1488"/>
              <a:ext cx="343"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9" name="Group 54">
            <a:extLst>
              <a:ext uri="{FF2B5EF4-FFF2-40B4-BE49-F238E27FC236}">
                <a16:creationId xmlns:a16="http://schemas.microsoft.com/office/drawing/2014/main" id="{F5EA08F4-9BE2-A049-944F-02B2E1A120D6}"/>
              </a:ext>
            </a:extLst>
          </p:cNvPr>
          <p:cNvGrpSpPr>
            <a:grpSpLocks/>
          </p:cNvGrpSpPr>
          <p:nvPr/>
        </p:nvGrpSpPr>
        <p:grpSpPr bwMode="auto">
          <a:xfrm>
            <a:off x="7027863" y="1981200"/>
            <a:ext cx="614362" cy="381000"/>
            <a:chOff x="4427" y="1248"/>
            <a:chExt cx="387" cy="240"/>
          </a:xfrm>
        </p:grpSpPr>
        <p:sp>
          <p:nvSpPr>
            <p:cNvPr id="121893" name="Rectangle 30">
              <a:extLst>
                <a:ext uri="{FF2B5EF4-FFF2-40B4-BE49-F238E27FC236}">
                  <a16:creationId xmlns:a16="http://schemas.microsoft.com/office/drawing/2014/main" id="{E264BD82-8DC0-564C-B21F-800A040018F4}"/>
                </a:ext>
              </a:extLst>
            </p:cNvPr>
            <p:cNvSpPr>
              <a:spLocks noChangeArrowheads="1"/>
            </p:cNvSpPr>
            <p:nvPr/>
          </p:nvSpPr>
          <p:spPr bwMode="auto">
            <a:xfrm>
              <a:off x="4427" y="1248"/>
              <a:ext cx="387"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Packet</a:t>
              </a:r>
              <a:endParaRPr lang="en-US" altLang="nb-NO" sz="1000"/>
            </a:p>
          </p:txBody>
        </p:sp>
        <p:sp>
          <p:nvSpPr>
            <p:cNvPr id="121894" name="Line 31">
              <a:extLst>
                <a:ext uri="{FF2B5EF4-FFF2-40B4-BE49-F238E27FC236}">
                  <a16:creationId xmlns:a16="http://schemas.microsoft.com/office/drawing/2014/main" id="{00418E69-C915-B344-8379-E40DF47E9066}"/>
                </a:ext>
              </a:extLst>
            </p:cNvPr>
            <p:cNvSpPr>
              <a:spLocks noChangeShapeType="1"/>
            </p:cNvSpPr>
            <p:nvPr/>
          </p:nvSpPr>
          <p:spPr bwMode="auto">
            <a:xfrm>
              <a:off x="4457" y="1488"/>
              <a:ext cx="343"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1403936" name="Rectangle 32">
            <a:extLst>
              <a:ext uri="{FF2B5EF4-FFF2-40B4-BE49-F238E27FC236}">
                <a16:creationId xmlns:a16="http://schemas.microsoft.com/office/drawing/2014/main" id="{AC8D68F1-ADD2-1943-87FE-6DD0C1B4FB91}"/>
              </a:ext>
            </a:extLst>
          </p:cNvPr>
          <p:cNvSpPr>
            <a:spLocks noChangeArrowheads="1"/>
          </p:cNvSpPr>
          <p:nvPr/>
        </p:nvSpPr>
        <p:spPr bwMode="auto">
          <a:xfrm>
            <a:off x="6858000" y="1524000"/>
            <a:ext cx="381000" cy="228600"/>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grpSp>
        <p:nvGrpSpPr>
          <p:cNvPr id="10" name="Group 33">
            <a:extLst>
              <a:ext uri="{FF2B5EF4-FFF2-40B4-BE49-F238E27FC236}">
                <a16:creationId xmlns:a16="http://schemas.microsoft.com/office/drawing/2014/main" id="{3C529B32-CF39-D844-8489-AB066E7DC1A7}"/>
              </a:ext>
            </a:extLst>
          </p:cNvPr>
          <p:cNvGrpSpPr>
            <a:grpSpLocks/>
          </p:cNvGrpSpPr>
          <p:nvPr/>
        </p:nvGrpSpPr>
        <p:grpSpPr bwMode="auto">
          <a:xfrm>
            <a:off x="5486400" y="1371600"/>
            <a:ext cx="1295400" cy="533400"/>
            <a:chOff x="3456" y="960"/>
            <a:chExt cx="816" cy="336"/>
          </a:xfrm>
        </p:grpSpPr>
        <p:sp>
          <p:nvSpPr>
            <p:cNvPr id="121888" name="Line 34">
              <a:extLst>
                <a:ext uri="{FF2B5EF4-FFF2-40B4-BE49-F238E27FC236}">
                  <a16:creationId xmlns:a16="http://schemas.microsoft.com/office/drawing/2014/main" id="{916612A8-014E-3F43-8FF3-1A200523CA92}"/>
                </a:ext>
              </a:extLst>
            </p:cNvPr>
            <p:cNvSpPr>
              <a:spLocks noChangeShapeType="1"/>
            </p:cNvSpPr>
            <p:nvPr/>
          </p:nvSpPr>
          <p:spPr bwMode="auto">
            <a:xfrm>
              <a:off x="4224"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89" name="Rectangle 35">
              <a:extLst>
                <a:ext uri="{FF2B5EF4-FFF2-40B4-BE49-F238E27FC236}">
                  <a16:creationId xmlns:a16="http://schemas.microsoft.com/office/drawing/2014/main" id="{C2E5E021-50F1-724C-8898-56CF8FEEC7F4}"/>
                </a:ext>
              </a:extLst>
            </p:cNvPr>
            <p:cNvSpPr>
              <a:spLocks noChangeArrowheads="1"/>
            </p:cNvSpPr>
            <p:nvPr/>
          </p:nvSpPr>
          <p:spPr bwMode="auto">
            <a:xfrm>
              <a:off x="3936"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90" name="Rectangle 36">
              <a:extLst>
                <a:ext uri="{FF2B5EF4-FFF2-40B4-BE49-F238E27FC236}">
                  <a16:creationId xmlns:a16="http://schemas.microsoft.com/office/drawing/2014/main" id="{C5E6073C-F15C-E943-9DD4-6AA7E24C3E54}"/>
                </a:ext>
              </a:extLst>
            </p:cNvPr>
            <p:cNvSpPr>
              <a:spLocks noChangeArrowheads="1"/>
            </p:cNvSpPr>
            <p:nvPr/>
          </p:nvSpPr>
          <p:spPr bwMode="auto">
            <a:xfrm>
              <a:off x="3696"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91" name="Rectangle 37">
              <a:extLst>
                <a:ext uri="{FF2B5EF4-FFF2-40B4-BE49-F238E27FC236}">
                  <a16:creationId xmlns:a16="http://schemas.microsoft.com/office/drawing/2014/main" id="{A2F14291-7C08-2345-93DA-12C959AEDC10}"/>
                </a:ext>
              </a:extLst>
            </p:cNvPr>
            <p:cNvSpPr>
              <a:spLocks noChangeArrowheads="1"/>
            </p:cNvSpPr>
            <p:nvPr/>
          </p:nvSpPr>
          <p:spPr bwMode="auto">
            <a:xfrm>
              <a:off x="3456" y="1056"/>
              <a:ext cx="240" cy="144"/>
            </a:xfrm>
            <a:prstGeom prst="rect">
              <a:avLst/>
            </a:prstGeom>
            <a:solidFill>
              <a:srgbClr val="00FF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A</a:t>
              </a:r>
            </a:p>
          </p:txBody>
        </p:sp>
        <p:sp>
          <p:nvSpPr>
            <p:cNvPr id="121892" name="AutoShape 38">
              <a:extLst>
                <a:ext uri="{FF2B5EF4-FFF2-40B4-BE49-F238E27FC236}">
                  <a16:creationId xmlns:a16="http://schemas.microsoft.com/office/drawing/2014/main" id="{F914F08D-1056-A046-9512-BCF123C526B2}"/>
                </a:ext>
              </a:extLst>
            </p:cNvPr>
            <p:cNvSpPr>
              <a:spLocks noChangeArrowheads="1"/>
            </p:cNvSpPr>
            <p:nvPr/>
          </p:nvSpPr>
          <p:spPr bwMode="auto">
            <a:xfrm>
              <a:off x="4176"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1" name="Group 58">
            <a:extLst>
              <a:ext uri="{FF2B5EF4-FFF2-40B4-BE49-F238E27FC236}">
                <a16:creationId xmlns:a16="http://schemas.microsoft.com/office/drawing/2014/main" id="{7DBBAA91-9E9E-804B-9258-74F828510F1A}"/>
              </a:ext>
            </a:extLst>
          </p:cNvPr>
          <p:cNvGrpSpPr>
            <a:grpSpLocks/>
          </p:cNvGrpSpPr>
          <p:nvPr/>
        </p:nvGrpSpPr>
        <p:grpSpPr bwMode="auto">
          <a:xfrm>
            <a:off x="4114800" y="1371600"/>
            <a:ext cx="1295400" cy="533400"/>
            <a:chOff x="2592" y="864"/>
            <a:chExt cx="816" cy="336"/>
          </a:xfrm>
        </p:grpSpPr>
        <p:sp>
          <p:nvSpPr>
            <p:cNvPr id="121882" name="Line 40">
              <a:extLst>
                <a:ext uri="{FF2B5EF4-FFF2-40B4-BE49-F238E27FC236}">
                  <a16:creationId xmlns:a16="http://schemas.microsoft.com/office/drawing/2014/main" id="{5F723B1A-BED7-6745-BFD7-4A1886B79E06}"/>
                </a:ext>
              </a:extLst>
            </p:cNvPr>
            <p:cNvSpPr>
              <a:spLocks noChangeShapeType="1"/>
            </p:cNvSpPr>
            <p:nvPr/>
          </p:nvSpPr>
          <p:spPr bwMode="auto">
            <a:xfrm>
              <a:off x="3360" y="864"/>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nvGrpSpPr>
            <p:cNvPr id="121883" name="Group 56">
              <a:extLst>
                <a:ext uri="{FF2B5EF4-FFF2-40B4-BE49-F238E27FC236}">
                  <a16:creationId xmlns:a16="http://schemas.microsoft.com/office/drawing/2014/main" id="{558E0941-EA22-254A-8ED7-C9FE6350B4B2}"/>
                </a:ext>
              </a:extLst>
            </p:cNvPr>
            <p:cNvGrpSpPr>
              <a:grpSpLocks/>
            </p:cNvGrpSpPr>
            <p:nvPr/>
          </p:nvGrpSpPr>
          <p:grpSpPr bwMode="auto">
            <a:xfrm>
              <a:off x="2592" y="960"/>
              <a:ext cx="816" cy="144"/>
              <a:chOff x="2592" y="960"/>
              <a:chExt cx="816" cy="144"/>
            </a:xfrm>
          </p:grpSpPr>
          <p:sp>
            <p:nvSpPr>
              <p:cNvPr id="121884" name="AutoShape 41">
                <a:extLst>
                  <a:ext uri="{FF2B5EF4-FFF2-40B4-BE49-F238E27FC236}">
                    <a16:creationId xmlns:a16="http://schemas.microsoft.com/office/drawing/2014/main" id="{31B16E4C-EAE7-704F-9CC0-3EDBD67877AB}"/>
                  </a:ext>
                </a:extLst>
              </p:cNvPr>
              <p:cNvSpPr>
                <a:spLocks noChangeArrowheads="1"/>
              </p:cNvSpPr>
              <p:nvPr/>
            </p:nvSpPr>
            <p:spPr bwMode="auto">
              <a:xfrm>
                <a:off x="3312" y="960"/>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85" name="Rectangle 44">
                <a:extLst>
                  <a:ext uri="{FF2B5EF4-FFF2-40B4-BE49-F238E27FC236}">
                    <a16:creationId xmlns:a16="http://schemas.microsoft.com/office/drawing/2014/main" id="{30B7F425-7FBF-0242-813A-CEBA1086E15F}"/>
                  </a:ext>
                </a:extLst>
              </p:cNvPr>
              <p:cNvSpPr>
                <a:spLocks noChangeArrowheads="1"/>
              </p:cNvSpPr>
              <p:nvPr/>
            </p:nvSpPr>
            <p:spPr bwMode="auto">
              <a:xfrm>
                <a:off x="3072" y="960"/>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86" name="Rectangle 45">
                <a:extLst>
                  <a:ext uri="{FF2B5EF4-FFF2-40B4-BE49-F238E27FC236}">
                    <a16:creationId xmlns:a16="http://schemas.microsoft.com/office/drawing/2014/main" id="{A6EAFE2B-A55D-D84E-B591-E53EB69164AB}"/>
                  </a:ext>
                </a:extLst>
              </p:cNvPr>
              <p:cNvSpPr>
                <a:spLocks noChangeArrowheads="1"/>
              </p:cNvSpPr>
              <p:nvPr/>
            </p:nvSpPr>
            <p:spPr bwMode="auto">
              <a:xfrm>
                <a:off x="2832" y="960"/>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87" name="Rectangle 46">
                <a:extLst>
                  <a:ext uri="{FF2B5EF4-FFF2-40B4-BE49-F238E27FC236}">
                    <a16:creationId xmlns:a16="http://schemas.microsoft.com/office/drawing/2014/main" id="{F9AEE6A8-20E0-424A-8A6D-2FB4DB987BEF}"/>
                  </a:ext>
                </a:extLst>
              </p:cNvPr>
              <p:cNvSpPr>
                <a:spLocks noChangeArrowheads="1"/>
              </p:cNvSpPr>
              <p:nvPr/>
            </p:nvSpPr>
            <p:spPr bwMode="auto">
              <a:xfrm>
                <a:off x="2592" y="960"/>
                <a:ext cx="240" cy="144"/>
              </a:xfrm>
              <a:prstGeom prst="rect">
                <a:avLst/>
              </a:prstGeom>
              <a:solidFill>
                <a:srgbClr val="0000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B</a:t>
                </a:r>
              </a:p>
            </p:txBody>
          </p:sp>
        </p:grpSp>
      </p:grpSp>
      <p:grpSp>
        <p:nvGrpSpPr>
          <p:cNvPr id="13" name="Group 57">
            <a:extLst>
              <a:ext uri="{FF2B5EF4-FFF2-40B4-BE49-F238E27FC236}">
                <a16:creationId xmlns:a16="http://schemas.microsoft.com/office/drawing/2014/main" id="{C7387B5A-0872-A74D-94D7-B6C4E4329BB8}"/>
              </a:ext>
            </a:extLst>
          </p:cNvPr>
          <p:cNvGrpSpPr>
            <a:grpSpLocks/>
          </p:cNvGrpSpPr>
          <p:nvPr/>
        </p:nvGrpSpPr>
        <p:grpSpPr bwMode="auto">
          <a:xfrm>
            <a:off x="2743200" y="1371600"/>
            <a:ext cx="1295400" cy="533400"/>
            <a:chOff x="1728" y="864"/>
            <a:chExt cx="816" cy="336"/>
          </a:xfrm>
        </p:grpSpPr>
        <p:sp>
          <p:nvSpPr>
            <p:cNvPr id="121877" name="Line 42">
              <a:extLst>
                <a:ext uri="{FF2B5EF4-FFF2-40B4-BE49-F238E27FC236}">
                  <a16:creationId xmlns:a16="http://schemas.microsoft.com/office/drawing/2014/main" id="{FDCB6517-5D21-F940-AE5B-ABB6E8B56758}"/>
                </a:ext>
              </a:extLst>
            </p:cNvPr>
            <p:cNvSpPr>
              <a:spLocks noChangeShapeType="1"/>
            </p:cNvSpPr>
            <p:nvPr/>
          </p:nvSpPr>
          <p:spPr bwMode="auto">
            <a:xfrm>
              <a:off x="2496" y="864"/>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78" name="AutoShape 43">
              <a:extLst>
                <a:ext uri="{FF2B5EF4-FFF2-40B4-BE49-F238E27FC236}">
                  <a16:creationId xmlns:a16="http://schemas.microsoft.com/office/drawing/2014/main" id="{9A7625A1-01EC-A54D-B820-70B806BFD862}"/>
                </a:ext>
              </a:extLst>
            </p:cNvPr>
            <p:cNvSpPr>
              <a:spLocks noChangeArrowheads="1"/>
            </p:cNvSpPr>
            <p:nvPr/>
          </p:nvSpPr>
          <p:spPr bwMode="auto">
            <a:xfrm>
              <a:off x="2448" y="960"/>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79" name="Rectangle 47">
              <a:extLst>
                <a:ext uri="{FF2B5EF4-FFF2-40B4-BE49-F238E27FC236}">
                  <a16:creationId xmlns:a16="http://schemas.microsoft.com/office/drawing/2014/main" id="{1288AD83-C007-5F4E-8D69-ABB0A8FA91EF}"/>
                </a:ext>
              </a:extLst>
            </p:cNvPr>
            <p:cNvSpPr>
              <a:spLocks noChangeArrowheads="1"/>
            </p:cNvSpPr>
            <p:nvPr/>
          </p:nvSpPr>
          <p:spPr bwMode="auto">
            <a:xfrm>
              <a:off x="2208" y="960"/>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80" name="Rectangle 48">
              <a:extLst>
                <a:ext uri="{FF2B5EF4-FFF2-40B4-BE49-F238E27FC236}">
                  <a16:creationId xmlns:a16="http://schemas.microsoft.com/office/drawing/2014/main" id="{3AC3C8C7-D420-464F-91C9-863E8FB19279}"/>
                </a:ext>
              </a:extLst>
            </p:cNvPr>
            <p:cNvSpPr>
              <a:spLocks noChangeArrowheads="1"/>
            </p:cNvSpPr>
            <p:nvPr/>
          </p:nvSpPr>
          <p:spPr bwMode="auto">
            <a:xfrm>
              <a:off x="1968" y="960"/>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81" name="Rectangle 49">
              <a:extLst>
                <a:ext uri="{FF2B5EF4-FFF2-40B4-BE49-F238E27FC236}">
                  <a16:creationId xmlns:a16="http://schemas.microsoft.com/office/drawing/2014/main" id="{5885C14C-FBDF-694F-AD7D-CDE930C9F65E}"/>
                </a:ext>
              </a:extLst>
            </p:cNvPr>
            <p:cNvSpPr>
              <a:spLocks noChangeArrowheads="1"/>
            </p:cNvSpPr>
            <p:nvPr/>
          </p:nvSpPr>
          <p:spPr bwMode="auto">
            <a:xfrm>
              <a:off x="1728" y="960"/>
              <a:ext cx="240" cy="144"/>
            </a:xfrm>
            <a:prstGeom prst="rect">
              <a:avLst/>
            </a:prstGeom>
            <a:solidFill>
              <a:srgbClr val="99CC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C</a:t>
              </a:r>
            </a:p>
          </p:txBody>
        </p:sp>
      </p:grpSp>
      <p:grpSp>
        <p:nvGrpSpPr>
          <p:cNvPr id="14" name="Group 50">
            <a:extLst>
              <a:ext uri="{FF2B5EF4-FFF2-40B4-BE49-F238E27FC236}">
                <a16:creationId xmlns:a16="http://schemas.microsoft.com/office/drawing/2014/main" id="{05B769BF-5C11-CA45-8D14-CEC96118F42B}"/>
              </a:ext>
            </a:extLst>
          </p:cNvPr>
          <p:cNvGrpSpPr>
            <a:grpSpLocks/>
          </p:cNvGrpSpPr>
          <p:nvPr/>
        </p:nvGrpSpPr>
        <p:grpSpPr bwMode="auto">
          <a:xfrm>
            <a:off x="2057400" y="1371600"/>
            <a:ext cx="609600" cy="533400"/>
            <a:chOff x="1296" y="960"/>
            <a:chExt cx="384" cy="336"/>
          </a:xfrm>
        </p:grpSpPr>
        <p:sp>
          <p:nvSpPr>
            <p:cNvPr id="121874" name="Line 51">
              <a:extLst>
                <a:ext uri="{FF2B5EF4-FFF2-40B4-BE49-F238E27FC236}">
                  <a16:creationId xmlns:a16="http://schemas.microsoft.com/office/drawing/2014/main" id="{581226C5-B806-4C44-9ECA-CD7933DEF51F}"/>
                </a:ext>
              </a:extLst>
            </p:cNvPr>
            <p:cNvSpPr>
              <a:spLocks noChangeShapeType="1"/>
            </p:cNvSpPr>
            <p:nvPr/>
          </p:nvSpPr>
          <p:spPr bwMode="auto">
            <a:xfrm>
              <a:off x="1632"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75" name="AutoShape 52">
              <a:extLst>
                <a:ext uri="{FF2B5EF4-FFF2-40B4-BE49-F238E27FC236}">
                  <a16:creationId xmlns:a16="http://schemas.microsoft.com/office/drawing/2014/main" id="{20A1F63D-76A5-4344-94CE-37CED0F86F6A}"/>
                </a:ext>
              </a:extLst>
            </p:cNvPr>
            <p:cNvSpPr>
              <a:spLocks noChangeArrowheads="1"/>
            </p:cNvSpPr>
            <p:nvPr/>
          </p:nvSpPr>
          <p:spPr bwMode="auto">
            <a:xfrm>
              <a:off x="1584"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76" name="Rectangle 53">
              <a:extLst>
                <a:ext uri="{FF2B5EF4-FFF2-40B4-BE49-F238E27FC236}">
                  <a16:creationId xmlns:a16="http://schemas.microsoft.com/office/drawing/2014/main" id="{CD75E0E6-6FB0-294F-AF92-CDA8B6BFD4EF}"/>
                </a:ext>
              </a:extLst>
            </p:cNvPr>
            <p:cNvSpPr>
              <a:spLocks noChangeArrowheads="1"/>
            </p:cNvSpPr>
            <p:nvPr/>
          </p:nvSpPr>
          <p:spPr bwMode="auto">
            <a:xfrm>
              <a:off x="1296" y="1056"/>
              <a:ext cx="240"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grpSp>
      <p:sp>
        <p:nvSpPr>
          <p:cNvPr id="2" name="TextBox 1">
            <a:extLst>
              <a:ext uri="{FF2B5EF4-FFF2-40B4-BE49-F238E27FC236}">
                <a16:creationId xmlns:a16="http://schemas.microsoft.com/office/drawing/2014/main" id="{CF05E0AA-56DD-FECE-9E03-94B20126F734}"/>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403907">
                                            <p:txEl>
                                              <p:pRg st="1" end="1"/>
                                            </p:txEl>
                                          </p:spTgt>
                                        </p:tgtEl>
                                        <p:attrNameLst>
                                          <p:attrName>style.visibility</p:attrName>
                                        </p:attrNameLst>
                                      </p:cBhvr>
                                      <p:to>
                                        <p:strVal val="visible"/>
                                      </p:to>
                                    </p:set>
                                    <p:animEffect transition="in" filter="fade">
                                      <p:cBhvr>
                                        <p:cTn id="10" dur="1000"/>
                                        <p:tgtEl>
                                          <p:spTgt spid="140390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03936"/>
                                        </p:tgtEl>
                                        <p:attrNameLst>
                                          <p:attrName>style.visibility</p:attrName>
                                        </p:attrNameLst>
                                      </p:cBhvr>
                                      <p:to>
                                        <p:strVal val="visible"/>
                                      </p:to>
                                    </p:set>
                                    <p:animEffect transition="in" filter="fade">
                                      <p:cBhvr>
                                        <p:cTn id="13" dur="1000"/>
                                        <p:tgtEl>
                                          <p:spTgt spid="1403936"/>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1403907">
                                            <p:txEl>
                                              <p:pRg st="2" end="2"/>
                                            </p:txEl>
                                          </p:spTgt>
                                        </p:tgtEl>
                                        <p:attrNameLst>
                                          <p:attrName>style.visibility</p:attrName>
                                        </p:attrNameLst>
                                      </p:cBhvr>
                                      <p:to>
                                        <p:strVal val="visible"/>
                                      </p:to>
                                    </p:set>
                                    <p:animEffect transition="in" filter="fade">
                                      <p:cBhvr>
                                        <p:cTn id="17" dur="1000"/>
                                        <p:tgtEl>
                                          <p:spTgt spid="1403907">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403907">
                                            <p:txEl>
                                              <p:pRg st="3" end="3"/>
                                            </p:txEl>
                                          </p:spTgt>
                                        </p:tgtEl>
                                        <p:attrNameLst>
                                          <p:attrName>style.visibility</p:attrName>
                                        </p:attrNameLst>
                                      </p:cBhvr>
                                      <p:to>
                                        <p:strVal val="visible"/>
                                      </p:to>
                                    </p:set>
                                    <p:animEffect transition="in" filter="fade">
                                      <p:cBhvr>
                                        <p:cTn id="20" dur="1000"/>
                                        <p:tgtEl>
                                          <p:spTgt spid="1403907">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0"/>
                                        <p:tgtEl>
                                          <p:spTgt spid="10"/>
                                        </p:tgtEl>
                                      </p:cBhvr>
                                    </p:animEffect>
                                  </p:childTnLst>
                                </p:cTn>
                              </p:par>
                            </p:childTnLst>
                          </p:cTn>
                        </p:par>
                        <p:par>
                          <p:cTn id="24" fill="hold" nodeType="afterGroup">
                            <p:stCondLst>
                              <p:cond delay="3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childTnLst>
                          </p:cTn>
                        </p:par>
                        <p:par>
                          <p:cTn id="28" fill="hold" nodeType="afterGroup">
                            <p:stCondLst>
                              <p:cond delay="4000"/>
                            </p:stCondLst>
                            <p:childTnLst>
                              <p:par>
                                <p:cTn id="29" presetID="10" presetClass="entr" presetSubtype="0" fill="hold" nodeType="afterEffect">
                                  <p:stCondLst>
                                    <p:cond delay="0"/>
                                  </p:stCondLst>
                                  <p:childTnLst>
                                    <p:set>
                                      <p:cBhvr>
                                        <p:cTn id="30" dur="1" fill="hold">
                                          <p:stCondLst>
                                            <p:cond delay="0"/>
                                          </p:stCondLst>
                                        </p:cTn>
                                        <p:tgtEl>
                                          <p:spTgt spid="1403907">
                                            <p:txEl>
                                              <p:pRg st="4" end="4"/>
                                            </p:txEl>
                                          </p:spTgt>
                                        </p:tgtEl>
                                        <p:attrNameLst>
                                          <p:attrName>style.visibility</p:attrName>
                                        </p:attrNameLst>
                                      </p:cBhvr>
                                      <p:to>
                                        <p:strVal val="visible"/>
                                      </p:to>
                                    </p:set>
                                    <p:animEffect transition="in" filter="fade">
                                      <p:cBhvr>
                                        <p:cTn id="31" dur="1000"/>
                                        <p:tgtEl>
                                          <p:spTgt spid="1403907">
                                            <p:txEl>
                                              <p:pRg st="4" end="4"/>
                                            </p:txEl>
                                          </p:spTgt>
                                        </p:tgtEl>
                                      </p:cBhvr>
                                    </p:animEffect>
                                  </p:childTnLst>
                                </p:cTn>
                              </p:par>
                            </p:childTnLst>
                          </p:cTn>
                        </p:par>
                        <p:par>
                          <p:cTn id="32" fill="hold" nodeType="afterGroup">
                            <p:stCondLst>
                              <p:cond delay="5000"/>
                            </p:stCondLst>
                            <p:childTnLst>
                              <p:par>
                                <p:cTn id="33" presetID="10" presetClass="entr" presetSubtype="0" fill="hold" nodeType="afterEffect">
                                  <p:stCondLst>
                                    <p:cond delay="100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2000"/>
                                        <p:tgtEl>
                                          <p:spTgt spid="13"/>
                                        </p:tgtEl>
                                      </p:cBhvr>
                                    </p:animEffect>
                                  </p:childTnLst>
                                </p:cTn>
                              </p:par>
                            </p:childTnLst>
                          </p:cTn>
                        </p:par>
                        <p:par>
                          <p:cTn id="36" fill="hold" nodeType="afterGroup">
                            <p:stCondLst>
                              <p:cond delay="8000"/>
                            </p:stCondLst>
                            <p:childTnLst>
                              <p:par>
                                <p:cTn id="37" presetID="10" presetClass="entr" presetSubtype="0" fill="hold" nodeType="afterEffect">
                                  <p:stCondLst>
                                    <p:cond delay="0"/>
                                  </p:stCondLst>
                                  <p:childTnLst>
                                    <p:set>
                                      <p:cBhvr>
                                        <p:cTn id="38" dur="1" fill="hold">
                                          <p:stCondLst>
                                            <p:cond delay="0"/>
                                          </p:stCondLst>
                                        </p:cTn>
                                        <p:tgtEl>
                                          <p:spTgt spid="1403907">
                                            <p:txEl>
                                              <p:pRg st="5" end="5"/>
                                            </p:txEl>
                                          </p:spTgt>
                                        </p:tgtEl>
                                        <p:attrNameLst>
                                          <p:attrName>style.visibility</p:attrName>
                                        </p:attrNameLst>
                                      </p:cBhvr>
                                      <p:to>
                                        <p:strVal val="visible"/>
                                      </p:to>
                                    </p:set>
                                    <p:animEffect transition="in" filter="fade">
                                      <p:cBhvr>
                                        <p:cTn id="39" dur="1000"/>
                                        <p:tgtEl>
                                          <p:spTgt spid="1403907">
                                            <p:txEl>
                                              <p:pRg st="5" end="5"/>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403907">
                                            <p:txEl>
                                              <p:pRg st="6" end="6"/>
                                            </p:txEl>
                                          </p:spTgt>
                                        </p:tgtEl>
                                        <p:attrNameLst>
                                          <p:attrName>style.visibility</p:attrName>
                                        </p:attrNameLst>
                                      </p:cBhvr>
                                      <p:to>
                                        <p:strVal val="visible"/>
                                      </p:to>
                                    </p:set>
                                    <p:animEffect transition="in" filter="fade">
                                      <p:cBhvr>
                                        <p:cTn id="42" dur="1000"/>
                                        <p:tgtEl>
                                          <p:spTgt spid="1403907">
                                            <p:txEl>
                                              <p:pRg st="6" end="6"/>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childTnLst>
                                </p:cTn>
                              </p:par>
                              <p:par>
                                <p:cTn id="46" presetID="10"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393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55F8B1CC-C9A2-984B-B426-A426B3B3BDAA}"/>
              </a:ext>
            </a:extLst>
          </p:cNvPr>
          <p:cNvSpPr>
            <a:spLocks noGrp="1" noChangeArrowheads="1"/>
          </p:cNvSpPr>
          <p:nvPr>
            <p:ph type="title"/>
          </p:nvPr>
        </p:nvSpPr>
        <p:spPr/>
        <p:txBody>
          <a:bodyPr/>
          <a:lstStyle/>
          <a:p>
            <a:pPr eaLnBrk="1" hangingPunct="1"/>
            <a:r>
              <a:rPr lang="en-US" altLang="nb-NO"/>
              <a:t>Use Case: L2 Network Interconnect</a:t>
            </a:r>
          </a:p>
        </p:txBody>
      </p:sp>
      <p:sp>
        <p:nvSpPr>
          <p:cNvPr id="123907" name="Rectangle 3">
            <a:extLst>
              <a:ext uri="{FF2B5EF4-FFF2-40B4-BE49-F238E27FC236}">
                <a16:creationId xmlns:a16="http://schemas.microsoft.com/office/drawing/2014/main" id="{80F350D0-36AE-8748-9C49-6314CEF790C8}"/>
              </a:ext>
            </a:extLst>
          </p:cNvPr>
          <p:cNvSpPr>
            <a:spLocks noGrp="1" noChangeAspect="1" noChangeArrowheads="1"/>
          </p:cNvSpPr>
          <p:nvPr>
            <p:ph type="body" idx="1"/>
          </p:nvPr>
        </p:nvSpPr>
        <p:spPr>
          <a:xfrm>
            <a:off x="655638" y="1295400"/>
            <a:ext cx="7878762" cy="1447800"/>
          </a:xfrm>
          <a:solidFill>
            <a:srgbClr val="C3C16F"/>
          </a:solidFill>
        </p:spPr>
        <p:txBody>
          <a:bodyPr lIns="173736" anchor="ctr"/>
          <a:lstStyle/>
          <a:p>
            <a:pPr marL="0" indent="0" eaLnBrk="1" hangingPunct="1">
              <a:lnSpc>
                <a:spcPct val="90000"/>
              </a:lnSpc>
              <a:buFont typeface="Wingdings" pitchFamily="2" charset="2"/>
              <a:buNone/>
            </a:pPr>
            <a:r>
              <a:rPr lang="en-US" altLang="nb-NO" sz="1600" b="1" u="sng"/>
              <a:t>Requirement:</a:t>
            </a:r>
            <a:r>
              <a:rPr lang="en-US" altLang="nb-NO" sz="1600"/>
              <a:t> Need to create connectivity between remote customer sites, currently interconnected via Frame Relay WAN connectivity. Only point-to-point connectivity required.</a:t>
            </a:r>
          </a:p>
          <a:p>
            <a:pPr marL="0" indent="0" eaLnBrk="1" hangingPunct="1">
              <a:lnSpc>
                <a:spcPct val="75000"/>
              </a:lnSpc>
              <a:buFont typeface="Wingdings" pitchFamily="2" charset="2"/>
              <a:buNone/>
            </a:pPr>
            <a:r>
              <a:rPr lang="en-US" altLang="nb-NO" sz="1600" b="1" u="sng"/>
              <a:t>Solution:</a:t>
            </a:r>
            <a:r>
              <a:rPr lang="en-US" altLang="nb-NO" sz="1600"/>
              <a:t> Interconnect AToM PW between sites, enabling transparent Frame Relay WAN connectivity.</a:t>
            </a:r>
          </a:p>
        </p:txBody>
      </p:sp>
      <p:pic>
        <p:nvPicPr>
          <p:cNvPr id="123908" name="Picture 56">
            <a:extLst>
              <a:ext uri="{FF2B5EF4-FFF2-40B4-BE49-F238E27FC236}">
                <a16:creationId xmlns:a16="http://schemas.microsoft.com/office/drawing/2014/main" id="{25479292-7907-B04E-8A49-16A79A2E84F8}"/>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971800"/>
            <a:ext cx="43434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9" name="Text Box 57">
            <a:extLst>
              <a:ext uri="{FF2B5EF4-FFF2-40B4-BE49-F238E27FC236}">
                <a16:creationId xmlns:a16="http://schemas.microsoft.com/office/drawing/2014/main" id="{66EC7C99-02E8-FA4A-A284-4B8E2E661286}"/>
              </a:ext>
            </a:extLst>
          </p:cNvPr>
          <p:cNvSpPr txBox="1">
            <a:spLocks noChangeArrowheads="1"/>
          </p:cNvSpPr>
          <p:nvPr/>
        </p:nvSpPr>
        <p:spPr bwMode="auto">
          <a:xfrm>
            <a:off x="2209800" y="4038600"/>
            <a:ext cx="5334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PE1</a:t>
            </a:r>
          </a:p>
        </p:txBody>
      </p:sp>
      <p:sp>
        <p:nvSpPr>
          <p:cNvPr id="123910" name="Text Box 58">
            <a:extLst>
              <a:ext uri="{FF2B5EF4-FFF2-40B4-BE49-F238E27FC236}">
                <a16:creationId xmlns:a16="http://schemas.microsoft.com/office/drawing/2014/main" id="{5498B564-5017-BF41-9742-27BA69C2D779}"/>
              </a:ext>
            </a:extLst>
          </p:cNvPr>
          <p:cNvSpPr txBox="1">
            <a:spLocks noChangeArrowheads="1"/>
          </p:cNvSpPr>
          <p:nvPr/>
        </p:nvSpPr>
        <p:spPr bwMode="auto">
          <a:xfrm>
            <a:off x="4038600" y="5273675"/>
            <a:ext cx="14160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5000"/>
              </a:lnSpc>
              <a:spcBef>
                <a:spcPct val="50000"/>
              </a:spcBef>
            </a:pPr>
            <a:r>
              <a:rPr lang="en-US" altLang="nb-NO" sz="1600" b="1"/>
              <a:t>MPLS Backbone</a:t>
            </a:r>
          </a:p>
        </p:txBody>
      </p:sp>
      <p:sp>
        <p:nvSpPr>
          <p:cNvPr id="123911" name="Text Box 59">
            <a:extLst>
              <a:ext uri="{FF2B5EF4-FFF2-40B4-BE49-F238E27FC236}">
                <a16:creationId xmlns:a16="http://schemas.microsoft.com/office/drawing/2014/main" id="{1D5A969C-F04E-DF47-BF79-AF7EB8073315}"/>
              </a:ext>
            </a:extLst>
          </p:cNvPr>
          <p:cNvSpPr txBox="1">
            <a:spLocks noChangeArrowheads="1"/>
          </p:cNvSpPr>
          <p:nvPr/>
        </p:nvSpPr>
        <p:spPr bwMode="auto">
          <a:xfrm>
            <a:off x="6553200" y="3962400"/>
            <a:ext cx="5334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PE2</a:t>
            </a:r>
          </a:p>
        </p:txBody>
      </p:sp>
      <p:grpSp>
        <p:nvGrpSpPr>
          <p:cNvPr id="123912" name="Group 60">
            <a:extLst>
              <a:ext uri="{FF2B5EF4-FFF2-40B4-BE49-F238E27FC236}">
                <a16:creationId xmlns:a16="http://schemas.microsoft.com/office/drawing/2014/main" id="{B1038E23-32D0-3E48-A482-8BD231439628}"/>
              </a:ext>
            </a:extLst>
          </p:cNvPr>
          <p:cNvGrpSpPr>
            <a:grpSpLocks/>
          </p:cNvGrpSpPr>
          <p:nvPr/>
        </p:nvGrpSpPr>
        <p:grpSpPr bwMode="auto">
          <a:xfrm>
            <a:off x="2743200" y="4267200"/>
            <a:ext cx="3810000" cy="320675"/>
            <a:chOff x="1812" y="1631"/>
            <a:chExt cx="1349" cy="299"/>
          </a:xfrm>
        </p:grpSpPr>
        <p:sp>
          <p:nvSpPr>
            <p:cNvPr id="123940" name="Oval 61">
              <a:extLst>
                <a:ext uri="{FF2B5EF4-FFF2-40B4-BE49-F238E27FC236}">
                  <a16:creationId xmlns:a16="http://schemas.microsoft.com/office/drawing/2014/main" id="{3811DD71-D4EF-EB48-8BB3-F1473A83E918}"/>
                </a:ext>
              </a:extLst>
            </p:cNvPr>
            <p:cNvSpPr>
              <a:spLocks noChangeArrowheads="1"/>
            </p:cNvSpPr>
            <p:nvPr/>
          </p:nvSpPr>
          <p:spPr bwMode="auto">
            <a:xfrm>
              <a:off x="1812" y="1721"/>
              <a:ext cx="92" cy="183"/>
            </a:xfrm>
            <a:prstGeom prst="ellipse">
              <a:avLst/>
            </a:prstGeom>
            <a:solidFill>
              <a:srgbClr val="C0C0C0">
                <a:alpha val="50195"/>
              </a:srgbClr>
            </a:solidFill>
            <a:ln w="28575">
              <a:solidFill>
                <a:schemeClr val="folHlink"/>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1" name="Oval 62">
              <a:extLst>
                <a:ext uri="{FF2B5EF4-FFF2-40B4-BE49-F238E27FC236}">
                  <a16:creationId xmlns:a16="http://schemas.microsoft.com/office/drawing/2014/main" id="{78B4D1D5-C9FA-6146-B1D7-61DE11A6EA87}"/>
                </a:ext>
              </a:extLst>
            </p:cNvPr>
            <p:cNvSpPr>
              <a:spLocks noChangeArrowheads="1"/>
            </p:cNvSpPr>
            <p:nvPr/>
          </p:nvSpPr>
          <p:spPr bwMode="auto">
            <a:xfrm>
              <a:off x="3068" y="1742"/>
              <a:ext cx="93" cy="188"/>
            </a:xfrm>
            <a:prstGeom prst="ellipse">
              <a:avLst/>
            </a:prstGeom>
            <a:solidFill>
              <a:srgbClr val="C0C0C0">
                <a:alpha val="50195"/>
              </a:srgbClr>
            </a:solidFill>
            <a:ln w="28575">
              <a:solidFill>
                <a:schemeClr val="folHlink"/>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2" name="Freeform 63">
              <a:extLst>
                <a:ext uri="{FF2B5EF4-FFF2-40B4-BE49-F238E27FC236}">
                  <a16:creationId xmlns:a16="http://schemas.microsoft.com/office/drawing/2014/main" id="{3EBBA528-7042-5B40-B1E7-6101103E8B38}"/>
                </a:ext>
              </a:extLst>
            </p:cNvPr>
            <p:cNvSpPr>
              <a:spLocks/>
            </p:cNvSpPr>
            <p:nvPr/>
          </p:nvSpPr>
          <p:spPr bwMode="auto">
            <a:xfrm>
              <a:off x="1856" y="1631"/>
              <a:ext cx="1266" cy="115"/>
            </a:xfrm>
            <a:custGeom>
              <a:avLst/>
              <a:gdLst>
                <a:gd name="T0" fmla="*/ 0 w 1644"/>
                <a:gd name="T1" fmla="*/ 89 h 131"/>
                <a:gd name="T2" fmla="*/ 624 w 1644"/>
                <a:gd name="T3" fmla="*/ 4 h 131"/>
                <a:gd name="T4" fmla="*/ 1266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3" name="Freeform 64">
              <a:extLst>
                <a:ext uri="{FF2B5EF4-FFF2-40B4-BE49-F238E27FC236}">
                  <a16:creationId xmlns:a16="http://schemas.microsoft.com/office/drawing/2014/main" id="{BF79F57A-B6C1-CC4D-AD10-C730B8848042}"/>
                </a:ext>
              </a:extLst>
            </p:cNvPr>
            <p:cNvSpPr>
              <a:spLocks/>
            </p:cNvSpPr>
            <p:nvPr/>
          </p:nvSpPr>
          <p:spPr bwMode="auto">
            <a:xfrm>
              <a:off x="1863" y="1815"/>
              <a:ext cx="1250" cy="115"/>
            </a:xfrm>
            <a:custGeom>
              <a:avLst/>
              <a:gdLst>
                <a:gd name="T0" fmla="*/ 0 w 1644"/>
                <a:gd name="T1" fmla="*/ 89 h 131"/>
                <a:gd name="T2" fmla="*/ 616 w 1644"/>
                <a:gd name="T3" fmla="*/ 4 h 131"/>
                <a:gd name="T4" fmla="*/ 1250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411141" name="Line 69">
            <a:extLst>
              <a:ext uri="{FF2B5EF4-FFF2-40B4-BE49-F238E27FC236}">
                <a16:creationId xmlns:a16="http://schemas.microsoft.com/office/drawing/2014/main" id="{997CE212-1C35-DD47-A8D3-C01DA9CCE3D3}"/>
              </a:ext>
            </a:extLst>
          </p:cNvPr>
          <p:cNvSpPr>
            <a:spLocks noChangeShapeType="1"/>
          </p:cNvSpPr>
          <p:nvPr/>
        </p:nvSpPr>
        <p:spPr bwMode="auto">
          <a:xfrm flipV="1">
            <a:off x="1600200" y="4511675"/>
            <a:ext cx="969963" cy="304800"/>
          </a:xfrm>
          <a:prstGeom prst="line">
            <a:avLst/>
          </a:prstGeom>
          <a:noFill/>
          <a:ln w="38100">
            <a:solidFill>
              <a:srgbClr val="B2B2B2"/>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23914" name="Picture 75">
            <a:extLst>
              <a:ext uri="{FF2B5EF4-FFF2-40B4-BE49-F238E27FC236}">
                <a16:creationId xmlns:a16="http://schemas.microsoft.com/office/drawing/2014/main" id="{39C9900C-6984-1E41-B153-8826AA79772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4664075"/>
            <a:ext cx="5445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15" name="Text Box 76">
            <a:extLst>
              <a:ext uri="{FF2B5EF4-FFF2-40B4-BE49-F238E27FC236}">
                <a16:creationId xmlns:a16="http://schemas.microsoft.com/office/drawing/2014/main" id="{87737775-00B6-0642-9DD5-6871C0829755}"/>
              </a:ext>
            </a:extLst>
          </p:cNvPr>
          <p:cNvSpPr txBox="1">
            <a:spLocks noChangeArrowheads="1"/>
          </p:cNvSpPr>
          <p:nvPr/>
        </p:nvSpPr>
        <p:spPr bwMode="auto">
          <a:xfrm>
            <a:off x="838200" y="4968875"/>
            <a:ext cx="126523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CPE Router, FRAD</a:t>
            </a:r>
          </a:p>
        </p:txBody>
      </p:sp>
      <p:sp>
        <p:nvSpPr>
          <p:cNvPr id="123916" name="Text Box 82">
            <a:extLst>
              <a:ext uri="{FF2B5EF4-FFF2-40B4-BE49-F238E27FC236}">
                <a16:creationId xmlns:a16="http://schemas.microsoft.com/office/drawing/2014/main" id="{2842ADFD-3B7E-0044-9DA7-4A512B52E57D}"/>
              </a:ext>
            </a:extLst>
          </p:cNvPr>
          <p:cNvSpPr txBox="1">
            <a:spLocks noChangeArrowheads="1"/>
          </p:cNvSpPr>
          <p:nvPr/>
        </p:nvSpPr>
        <p:spPr bwMode="auto">
          <a:xfrm>
            <a:off x="1447800" y="4359275"/>
            <a:ext cx="8350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DLCI 101</a:t>
            </a:r>
          </a:p>
        </p:txBody>
      </p:sp>
      <p:sp>
        <p:nvSpPr>
          <p:cNvPr id="1411156" name="Line 84">
            <a:extLst>
              <a:ext uri="{FF2B5EF4-FFF2-40B4-BE49-F238E27FC236}">
                <a16:creationId xmlns:a16="http://schemas.microsoft.com/office/drawing/2014/main" id="{73A9CB5B-B771-A149-9D01-5B9BF0AE5188}"/>
              </a:ext>
            </a:extLst>
          </p:cNvPr>
          <p:cNvSpPr>
            <a:spLocks noChangeShapeType="1"/>
          </p:cNvSpPr>
          <p:nvPr/>
        </p:nvSpPr>
        <p:spPr bwMode="auto">
          <a:xfrm>
            <a:off x="6705600" y="4435475"/>
            <a:ext cx="914400" cy="381000"/>
          </a:xfrm>
          <a:prstGeom prst="line">
            <a:avLst/>
          </a:prstGeom>
          <a:noFill/>
          <a:ln w="38100">
            <a:solidFill>
              <a:srgbClr val="B2B2B2"/>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23918" name="Text Box 97">
            <a:extLst>
              <a:ext uri="{FF2B5EF4-FFF2-40B4-BE49-F238E27FC236}">
                <a16:creationId xmlns:a16="http://schemas.microsoft.com/office/drawing/2014/main" id="{A73FD31A-C196-5044-B5DF-59A9377F5714}"/>
              </a:ext>
            </a:extLst>
          </p:cNvPr>
          <p:cNvSpPr txBox="1">
            <a:spLocks noChangeArrowheads="1"/>
          </p:cNvSpPr>
          <p:nvPr/>
        </p:nvSpPr>
        <p:spPr bwMode="auto">
          <a:xfrm>
            <a:off x="7010400" y="4283075"/>
            <a:ext cx="8778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DLCI  201</a:t>
            </a:r>
          </a:p>
        </p:txBody>
      </p:sp>
      <p:pic>
        <p:nvPicPr>
          <p:cNvPr id="123919" name="Picture 98">
            <a:extLst>
              <a:ext uri="{FF2B5EF4-FFF2-40B4-BE49-F238E27FC236}">
                <a16:creationId xmlns:a16="http://schemas.microsoft.com/office/drawing/2014/main" id="{F471B382-3889-094A-BB87-7E5B6B6B11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4191000"/>
            <a:ext cx="609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1171" name="Line 99">
            <a:extLst>
              <a:ext uri="{FF2B5EF4-FFF2-40B4-BE49-F238E27FC236}">
                <a16:creationId xmlns:a16="http://schemas.microsoft.com/office/drawing/2014/main" id="{37608488-10CA-F549-A8DF-FED714440694}"/>
              </a:ext>
            </a:extLst>
          </p:cNvPr>
          <p:cNvSpPr>
            <a:spLocks noChangeShapeType="1"/>
          </p:cNvSpPr>
          <p:nvPr/>
        </p:nvSpPr>
        <p:spPr bwMode="auto">
          <a:xfrm>
            <a:off x="2895600" y="3886200"/>
            <a:ext cx="350520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11172" name="Text Box 100">
            <a:extLst>
              <a:ext uri="{FF2B5EF4-FFF2-40B4-BE49-F238E27FC236}">
                <a16:creationId xmlns:a16="http://schemas.microsoft.com/office/drawing/2014/main" id="{7054FA1F-443E-854D-90EC-4EEE31D6C2A6}"/>
              </a:ext>
            </a:extLst>
          </p:cNvPr>
          <p:cNvSpPr txBox="1">
            <a:spLocks noChangeArrowheads="1"/>
          </p:cNvSpPr>
          <p:nvPr/>
        </p:nvSpPr>
        <p:spPr bwMode="auto">
          <a:xfrm>
            <a:off x="3276600" y="3352800"/>
            <a:ext cx="2708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Directed LDP</a:t>
            </a:r>
          </a:p>
          <a:p>
            <a:pPr algn="ctr"/>
            <a:r>
              <a:rPr lang="en-US" altLang="nb-NO" sz="1200" b="1"/>
              <a:t>Label Exchange for VC1 – Label 10</a:t>
            </a:r>
          </a:p>
        </p:txBody>
      </p:sp>
      <p:grpSp>
        <p:nvGrpSpPr>
          <p:cNvPr id="3" name="Group 128">
            <a:extLst>
              <a:ext uri="{FF2B5EF4-FFF2-40B4-BE49-F238E27FC236}">
                <a16:creationId xmlns:a16="http://schemas.microsoft.com/office/drawing/2014/main" id="{B0794B0E-94E0-B14C-9820-8C24DFF825EF}"/>
              </a:ext>
            </a:extLst>
          </p:cNvPr>
          <p:cNvGrpSpPr>
            <a:grpSpLocks/>
          </p:cNvGrpSpPr>
          <p:nvPr/>
        </p:nvGrpSpPr>
        <p:grpSpPr bwMode="auto">
          <a:xfrm>
            <a:off x="2971800" y="4724400"/>
            <a:ext cx="3352800" cy="533400"/>
            <a:chOff x="1872" y="2976"/>
            <a:chExt cx="2112" cy="336"/>
          </a:xfrm>
        </p:grpSpPr>
        <p:sp>
          <p:nvSpPr>
            <p:cNvPr id="123936" name="Line 101">
              <a:extLst>
                <a:ext uri="{FF2B5EF4-FFF2-40B4-BE49-F238E27FC236}">
                  <a16:creationId xmlns:a16="http://schemas.microsoft.com/office/drawing/2014/main" id="{A53B103A-2D47-6A43-A462-5D5D2223C43C}"/>
                </a:ext>
              </a:extLst>
            </p:cNvPr>
            <p:cNvSpPr>
              <a:spLocks noChangeShapeType="1"/>
            </p:cNvSpPr>
            <p:nvPr/>
          </p:nvSpPr>
          <p:spPr bwMode="auto">
            <a:xfrm>
              <a:off x="1872" y="2976"/>
              <a:ext cx="96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937" name="Line 102">
              <a:extLst>
                <a:ext uri="{FF2B5EF4-FFF2-40B4-BE49-F238E27FC236}">
                  <a16:creationId xmlns:a16="http://schemas.microsoft.com/office/drawing/2014/main" id="{96873ED8-BE27-FB47-A350-2010A36B42BD}"/>
                </a:ext>
              </a:extLst>
            </p:cNvPr>
            <p:cNvSpPr>
              <a:spLocks noChangeShapeType="1"/>
            </p:cNvSpPr>
            <p:nvPr/>
          </p:nvSpPr>
          <p:spPr bwMode="auto">
            <a:xfrm>
              <a:off x="3024" y="2976"/>
              <a:ext cx="96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938" name="Text Box 105">
              <a:extLst>
                <a:ext uri="{FF2B5EF4-FFF2-40B4-BE49-F238E27FC236}">
                  <a16:creationId xmlns:a16="http://schemas.microsoft.com/office/drawing/2014/main" id="{0A3059B0-48EA-B84E-B05E-2D6164D6EA62}"/>
                </a:ext>
              </a:extLst>
            </p:cNvPr>
            <p:cNvSpPr txBox="1">
              <a:spLocks noChangeArrowheads="1"/>
            </p:cNvSpPr>
            <p:nvPr/>
          </p:nvSpPr>
          <p:spPr bwMode="auto">
            <a:xfrm>
              <a:off x="1920" y="3024"/>
              <a:ext cx="8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Neighbor LDP– Label 50</a:t>
              </a:r>
            </a:p>
          </p:txBody>
        </p:sp>
        <p:sp>
          <p:nvSpPr>
            <p:cNvPr id="123939" name="Text Box 106">
              <a:extLst>
                <a:ext uri="{FF2B5EF4-FFF2-40B4-BE49-F238E27FC236}">
                  <a16:creationId xmlns:a16="http://schemas.microsoft.com/office/drawing/2014/main" id="{1C230E08-B20C-A94B-9542-A1935F2827E8}"/>
                </a:ext>
              </a:extLst>
            </p:cNvPr>
            <p:cNvSpPr txBox="1">
              <a:spLocks noChangeArrowheads="1"/>
            </p:cNvSpPr>
            <p:nvPr/>
          </p:nvSpPr>
          <p:spPr bwMode="auto">
            <a:xfrm>
              <a:off x="3072" y="3024"/>
              <a:ext cx="8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Neighbor LDP– Label 90</a:t>
              </a:r>
            </a:p>
          </p:txBody>
        </p:sp>
      </p:grpSp>
      <p:grpSp>
        <p:nvGrpSpPr>
          <p:cNvPr id="4" name="Group 107">
            <a:extLst>
              <a:ext uri="{FF2B5EF4-FFF2-40B4-BE49-F238E27FC236}">
                <a16:creationId xmlns:a16="http://schemas.microsoft.com/office/drawing/2014/main" id="{4BA55737-2B23-1B42-89B2-4DD71E2F7144}"/>
              </a:ext>
            </a:extLst>
          </p:cNvPr>
          <p:cNvGrpSpPr>
            <a:grpSpLocks/>
          </p:cNvGrpSpPr>
          <p:nvPr/>
        </p:nvGrpSpPr>
        <p:grpSpPr bwMode="auto">
          <a:xfrm>
            <a:off x="3048000" y="4038600"/>
            <a:ext cx="1066800" cy="304800"/>
            <a:chOff x="1680" y="1728"/>
            <a:chExt cx="672" cy="192"/>
          </a:xfrm>
        </p:grpSpPr>
        <p:sp>
          <p:nvSpPr>
            <p:cNvPr id="123933" name="Rectangle 108">
              <a:extLst>
                <a:ext uri="{FF2B5EF4-FFF2-40B4-BE49-F238E27FC236}">
                  <a16:creationId xmlns:a16="http://schemas.microsoft.com/office/drawing/2014/main" id="{916A9D49-0F19-334B-8D2D-97EAEFC07DF3}"/>
                </a:ext>
              </a:extLst>
            </p:cNvPr>
            <p:cNvSpPr>
              <a:spLocks noChangeArrowheads="1"/>
            </p:cNvSpPr>
            <p:nvPr/>
          </p:nvSpPr>
          <p:spPr bwMode="auto">
            <a:xfrm>
              <a:off x="1680" y="1728"/>
              <a:ext cx="360" cy="192"/>
            </a:xfrm>
            <a:prstGeom prst="rect">
              <a:avLst/>
            </a:prstGeom>
            <a:solidFill>
              <a:schemeClr val="accent1"/>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101</a:t>
              </a:r>
            </a:p>
          </p:txBody>
        </p:sp>
        <p:sp>
          <p:nvSpPr>
            <p:cNvPr id="123934" name="Rectangle 109">
              <a:extLst>
                <a:ext uri="{FF2B5EF4-FFF2-40B4-BE49-F238E27FC236}">
                  <a16:creationId xmlns:a16="http://schemas.microsoft.com/office/drawing/2014/main" id="{754100ED-0C3B-4349-B240-76478ECEE1BA}"/>
                </a:ext>
              </a:extLst>
            </p:cNvPr>
            <p:cNvSpPr>
              <a:spLocks noChangeArrowheads="1"/>
            </p:cNvSpPr>
            <p:nvPr/>
          </p:nvSpPr>
          <p:spPr bwMode="auto">
            <a:xfrm>
              <a:off x="2040" y="1728"/>
              <a:ext cx="168" cy="192"/>
            </a:xfrm>
            <a:prstGeom prst="rect">
              <a:avLst/>
            </a:prstGeom>
            <a:solidFill>
              <a:schemeClr val="accent2"/>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a:t>
              </a:r>
            </a:p>
          </p:txBody>
        </p:sp>
        <p:sp>
          <p:nvSpPr>
            <p:cNvPr id="123935" name="Rectangle 110">
              <a:extLst>
                <a:ext uri="{FF2B5EF4-FFF2-40B4-BE49-F238E27FC236}">
                  <a16:creationId xmlns:a16="http://schemas.microsoft.com/office/drawing/2014/main" id="{39548B63-9AAB-FA4E-8A89-A4C78E5CDBD0}"/>
                </a:ext>
              </a:extLst>
            </p:cNvPr>
            <p:cNvSpPr>
              <a:spLocks noChangeArrowheads="1"/>
            </p:cNvSpPr>
            <p:nvPr/>
          </p:nvSpPr>
          <p:spPr bwMode="auto">
            <a:xfrm>
              <a:off x="2208" y="1728"/>
              <a:ext cx="144" cy="192"/>
            </a:xfrm>
            <a:prstGeom prst="rect">
              <a:avLst/>
            </a:prstGeom>
            <a:solidFill>
              <a:srgbClr val="FFFF00"/>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50</a:t>
              </a:r>
            </a:p>
          </p:txBody>
        </p:sp>
      </p:grpSp>
      <p:grpSp>
        <p:nvGrpSpPr>
          <p:cNvPr id="5" name="Group 111">
            <a:extLst>
              <a:ext uri="{FF2B5EF4-FFF2-40B4-BE49-F238E27FC236}">
                <a16:creationId xmlns:a16="http://schemas.microsoft.com/office/drawing/2014/main" id="{41560ED1-2CED-E844-9CDA-13DD4F6CDD1A}"/>
              </a:ext>
            </a:extLst>
          </p:cNvPr>
          <p:cNvGrpSpPr>
            <a:grpSpLocks/>
          </p:cNvGrpSpPr>
          <p:nvPr/>
        </p:nvGrpSpPr>
        <p:grpSpPr bwMode="auto">
          <a:xfrm>
            <a:off x="5029200" y="4038600"/>
            <a:ext cx="1066800" cy="304800"/>
            <a:chOff x="2928" y="1728"/>
            <a:chExt cx="672" cy="192"/>
          </a:xfrm>
        </p:grpSpPr>
        <p:sp>
          <p:nvSpPr>
            <p:cNvPr id="123930" name="Rectangle 112">
              <a:extLst>
                <a:ext uri="{FF2B5EF4-FFF2-40B4-BE49-F238E27FC236}">
                  <a16:creationId xmlns:a16="http://schemas.microsoft.com/office/drawing/2014/main" id="{5FBE2E26-462A-F44A-ACF6-21C0CBC6104F}"/>
                </a:ext>
              </a:extLst>
            </p:cNvPr>
            <p:cNvSpPr>
              <a:spLocks noChangeArrowheads="1"/>
            </p:cNvSpPr>
            <p:nvPr/>
          </p:nvSpPr>
          <p:spPr bwMode="auto">
            <a:xfrm>
              <a:off x="2928" y="1728"/>
              <a:ext cx="360" cy="192"/>
            </a:xfrm>
            <a:prstGeom prst="rect">
              <a:avLst/>
            </a:prstGeom>
            <a:solidFill>
              <a:schemeClr val="accent1"/>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101</a:t>
              </a:r>
            </a:p>
          </p:txBody>
        </p:sp>
        <p:sp>
          <p:nvSpPr>
            <p:cNvPr id="123931" name="Rectangle 113">
              <a:extLst>
                <a:ext uri="{FF2B5EF4-FFF2-40B4-BE49-F238E27FC236}">
                  <a16:creationId xmlns:a16="http://schemas.microsoft.com/office/drawing/2014/main" id="{EDA1AF07-BBE3-C94C-9616-F6F034AD2739}"/>
                </a:ext>
              </a:extLst>
            </p:cNvPr>
            <p:cNvSpPr>
              <a:spLocks noChangeArrowheads="1"/>
            </p:cNvSpPr>
            <p:nvPr/>
          </p:nvSpPr>
          <p:spPr bwMode="auto">
            <a:xfrm>
              <a:off x="3288" y="1728"/>
              <a:ext cx="168" cy="192"/>
            </a:xfrm>
            <a:prstGeom prst="rect">
              <a:avLst/>
            </a:prstGeom>
            <a:solidFill>
              <a:schemeClr val="accent2"/>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a:t>
              </a:r>
            </a:p>
          </p:txBody>
        </p:sp>
        <p:sp>
          <p:nvSpPr>
            <p:cNvPr id="123932" name="Rectangle 114">
              <a:extLst>
                <a:ext uri="{FF2B5EF4-FFF2-40B4-BE49-F238E27FC236}">
                  <a16:creationId xmlns:a16="http://schemas.microsoft.com/office/drawing/2014/main" id="{2A22A457-474E-2240-9734-F8D87882FD0E}"/>
                </a:ext>
              </a:extLst>
            </p:cNvPr>
            <p:cNvSpPr>
              <a:spLocks noChangeArrowheads="1"/>
            </p:cNvSpPr>
            <p:nvPr/>
          </p:nvSpPr>
          <p:spPr bwMode="auto">
            <a:xfrm>
              <a:off x="3456" y="1728"/>
              <a:ext cx="144" cy="192"/>
            </a:xfrm>
            <a:prstGeom prst="rect">
              <a:avLst/>
            </a:prstGeom>
            <a:solidFill>
              <a:srgbClr val="FFFF00"/>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90</a:t>
              </a:r>
            </a:p>
          </p:txBody>
        </p:sp>
      </p:grpSp>
      <p:pic>
        <p:nvPicPr>
          <p:cNvPr id="123925" name="Picture 123">
            <a:extLst>
              <a:ext uri="{FF2B5EF4-FFF2-40B4-BE49-F238E27FC236}">
                <a16:creationId xmlns:a16="http://schemas.microsoft.com/office/drawing/2014/main" id="{600368DA-4062-4F46-90F4-2FBC664D83D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343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26" name="Picture 124">
            <a:extLst>
              <a:ext uri="{FF2B5EF4-FFF2-40B4-BE49-F238E27FC236}">
                <a16:creationId xmlns:a16="http://schemas.microsoft.com/office/drawing/2014/main" id="{17DBC6B3-614F-C442-893A-EE7CBF8BAA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4267200"/>
            <a:ext cx="609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1197" name="Text Box 125">
            <a:extLst>
              <a:ext uri="{FF2B5EF4-FFF2-40B4-BE49-F238E27FC236}">
                <a16:creationId xmlns:a16="http://schemas.microsoft.com/office/drawing/2014/main" id="{4C9DAA04-625F-EC49-8A67-DF51B359CB51}"/>
              </a:ext>
            </a:extLst>
          </p:cNvPr>
          <p:cNvSpPr txBox="1">
            <a:spLocks noChangeArrowheads="1"/>
          </p:cNvSpPr>
          <p:nvPr/>
        </p:nvSpPr>
        <p:spPr bwMode="auto">
          <a:xfrm>
            <a:off x="838200" y="3048000"/>
            <a:ext cx="2135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VC1 – Connects DLCI 101 to DLCI 201</a:t>
            </a:r>
          </a:p>
        </p:txBody>
      </p:sp>
      <p:pic>
        <p:nvPicPr>
          <p:cNvPr id="123928" name="Picture 126">
            <a:extLst>
              <a:ext uri="{FF2B5EF4-FFF2-40B4-BE49-F238E27FC236}">
                <a16:creationId xmlns:a16="http://schemas.microsoft.com/office/drawing/2014/main" id="{B9C66DE6-1393-7944-8218-80DBEF88846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5363" y="4664075"/>
            <a:ext cx="5445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29" name="Text Box 127">
            <a:extLst>
              <a:ext uri="{FF2B5EF4-FFF2-40B4-BE49-F238E27FC236}">
                <a16:creationId xmlns:a16="http://schemas.microsoft.com/office/drawing/2014/main" id="{7FBA2CDB-D738-6D4C-BB76-67E37367D91E}"/>
              </a:ext>
            </a:extLst>
          </p:cNvPr>
          <p:cNvSpPr txBox="1">
            <a:spLocks noChangeArrowheads="1"/>
          </p:cNvSpPr>
          <p:nvPr/>
        </p:nvSpPr>
        <p:spPr bwMode="auto">
          <a:xfrm>
            <a:off x="6964363" y="4968875"/>
            <a:ext cx="126523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CPE Router, FRAD</a:t>
            </a:r>
          </a:p>
        </p:txBody>
      </p:sp>
      <p:sp>
        <p:nvSpPr>
          <p:cNvPr id="2" name="TextBox 1">
            <a:extLst>
              <a:ext uri="{FF2B5EF4-FFF2-40B4-BE49-F238E27FC236}">
                <a16:creationId xmlns:a16="http://schemas.microsoft.com/office/drawing/2014/main" id="{36201943-503C-9538-FB6E-2571D1D17D00}"/>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11197"/>
                                        </p:tgtEl>
                                        <p:attrNameLst>
                                          <p:attrName>style.visibility</p:attrName>
                                        </p:attrNameLst>
                                      </p:cBhvr>
                                      <p:to>
                                        <p:strVal val="visible"/>
                                      </p:to>
                                    </p:set>
                                    <p:animEffect transition="in" filter="fade">
                                      <p:cBhvr>
                                        <p:cTn id="12" dur="2000"/>
                                        <p:tgtEl>
                                          <p:spTgt spid="1411197"/>
                                        </p:tgtEl>
                                      </p:cBhvr>
                                    </p:animEffect>
                                  </p:childTnLst>
                                </p:cTn>
                              </p:par>
                            </p:childTnLst>
                          </p:cTn>
                        </p:par>
                        <p:par>
                          <p:cTn id="13" fill="hold" nodeType="afterGroup">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411172"/>
                                        </p:tgtEl>
                                        <p:attrNameLst>
                                          <p:attrName>style.visibility</p:attrName>
                                        </p:attrNameLst>
                                      </p:cBhvr>
                                      <p:to>
                                        <p:strVal val="visible"/>
                                      </p:to>
                                    </p:set>
                                    <p:animEffect transition="in" filter="fade">
                                      <p:cBhvr>
                                        <p:cTn id="16" dur="2000"/>
                                        <p:tgtEl>
                                          <p:spTgt spid="1411172"/>
                                        </p:tgtEl>
                                      </p:cBhvr>
                                    </p:animEffect>
                                  </p:childTnLst>
                                </p:cTn>
                              </p:par>
                              <p:par>
                                <p:cTn id="17" presetID="10" presetClass="entr" presetSubtype="0" fill="hold" nodeType="withEffect">
                                  <p:stCondLst>
                                    <p:cond delay="0"/>
                                  </p:stCondLst>
                                  <p:childTnLst>
                                    <p:set>
                                      <p:cBhvr>
                                        <p:cTn id="18" dur="1" fill="hold">
                                          <p:stCondLst>
                                            <p:cond delay="0"/>
                                          </p:stCondLst>
                                        </p:cTn>
                                        <p:tgtEl>
                                          <p:spTgt spid="1411171"/>
                                        </p:tgtEl>
                                        <p:attrNameLst>
                                          <p:attrName>style.visibility</p:attrName>
                                        </p:attrNameLst>
                                      </p:cBhvr>
                                      <p:to>
                                        <p:strVal val="visible"/>
                                      </p:to>
                                    </p:set>
                                    <p:animEffect transition="in" filter="fade">
                                      <p:cBhvr>
                                        <p:cTn id="19" dur="2000"/>
                                        <p:tgtEl>
                                          <p:spTgt spid="1411171"/>
                                        </p:tgtEl>
                                      </p:cBhvr>
                                    </p:animEffect>
                                  </p:childTnLst>
                                </p:cTn>
                              </p:par>
                            </p:childTnLst>
                          </p:cTn>
                        </p:par>
                        <p:par>
                          <p:cTn id="20" fill="hold" nodeType="afterGroup">
                            <p:stCondLst>
                              <p:cond delay="4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childTnLst>
                                </p:cTn>
                              </p:par>
                            </p:childTnLst>
                          </p:cTn>
                        </p:par>
                        <p:par>
                          <p:cTn id="24" fill="hold" nodeType="afterGroup">
                            <p:stCondLst>
                              <p:cond delay="60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1172" grpId="0"/>
      <p:bldP spid="141119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8">
            <a:extLst>
              <a:ext uri="{FF2B5EF4-FFF2-40B4-BE49-F238E27FC236}">
                <a16:creationId xmlns:a16="http://schemas.microsoft.com/office/drawing/2014/main" id="{CCC7CC64-9D01-FA4B-AEEB-082630C375E7}"/>
              </a:ext>
            </a:extLst>
          </p:cNvPr>
          <p:cNvSpPr>
            <a:spLocks noGrp="1" noChangeArrowheads="1"/>
          </p:cNvSpPr>
          <p:nvPr>
            <p:ph type="title"/>
          </p:nvPr>
        </p:nvSpPr>
        <p:spPr/>
        <p:txBody>
          <a:bodyPr/>
          <a:lstStyle/>
          <a:p>
            <a:pPr eaLnBrk="1" hangingPunct="1"/>
            <a:r>
              <a:rPr lang="en-US" altLang="nb-NO"/>
              <a:t>Layer-2 VPN Summary</a:t>
            </a:r>
          </a:p>
        </p:txBody>
      </p:sp>
      <p:sp>
        <p:nvSpPr>
          <p:cNvPr id="132099" name="Rectangle 9">
            <a:extLst>
              <a:ext uri="{FF2B5EF4-FFF2-40B4-BE49-F238E27FC236}">
                <a16:creationId xmlns:a16="http://schemas.microsoft.com/office/drawing/2014/main" id="{D6397ED3-544B-D845-A5C6-4E91E53DDE64}"/>
              </a:ext>
            </a:extLst>
          </p:cNvPr>
          <p:cNvSpPr>
            <a:spLocks noGrp="1" noChangeArrowheads="1"/>
          </p:cNvSpPr>
          <p:nvPr>
            <p:ph type="body" idx="1"/>
          </p:nvPr>
        </p:nvSpPr>
        <p:spPr/>
        <p:txBody>
          <a:bodyPr/>
          <a:lstStyle/>
          <a:p>
            <a:pPr eaLnBrk="1" hangingPunct="1"/>
            <a:r>
              <a:rPr lang="en-US" altLang="nb-NO" sz="2200" dirty="0"/>
              <a:t>Enables transport of any Layer-2 traffic over MPLS network</a:t>
            </a:r>
          </a:p>
          <a:p>
            <a:pPr eaLnBrk="1" hangingPunct="1"/>
            <a:r>
              <a:rPr lang="en-US" altLang="nb-NO" sz="2200" dirty="0"/>
              <a:t>Two types of L2 VPNs; </a:t>
            </a:r>
            <a:r>
              <a:rPr lang="en-US" altLang="nb-NO" sz="2200" dirty="0" err="1"/>
              <a:t>AToM</a:t>
            </a:r>
            <a:r>
              <a:rPr lang="en-US" altLang="nb-NO" sz="2200" dirty="0"/>
              <a:t> for point-to-point and VPLS point-to-multipoint layer-2 connectivity</a:t>
            </a:r>
          </a:p>
          <a:p>
            <a:pPr eaLnBrk="1" hangingPunct="1"/>
            <a:r>
              <a:rPr lang="en-US" altLang="nb-NO" sz="2200" dirty="0"/>
              <a:t>Layer-2 VPN forwarding based on Pseudo Wires (PW), which use VC label for L2 packet encapsulation</a:t>
            </a:r>
          </a:p>
          <a:p>
            <a:pPr lvl="1" indent="0" eaLnBrk="1" hangingPunct="1"/>
            <a:r>
              <a:rPr lang="en-US" altLang="nb-NO" sz="1900" dirty="0">
                <a:ea typeface="ＭＳ Ｐゴシック" panose="020B0600070205080204" pitchFamily="34" charset="-128"/>
              </a:rPr>
              <a:t>LDP used for PW signaling</a:t>
            </a:r>
          </a:p>
          <a:p>
            <a:pPr eaLnBrk="1" hangingPunct="1"/>
            <a:r>
              <a:rPr lang="en-US" altLang="nb-NO" sz="2200" dirty="0" err="1"/>
              <a:t>AToM</a:t>
            </a:r>
            <a:r>
              <a:rPr lang="en-US" altLang="nb-NO" sz="2200" dirty="0"/>
              <a:t> PWs suited for implementing transparent point-to-point connectivity / service between Layer-2 end-points</a:t>
            </a:r>
          </a:p>
          <a:p>
            <a:pPr marL="0" indent="0" eaLnBrk="1" hangingPunct="1">
              <a:buNone/>
            </a:pPr>
            <a:endParaRPr lang="en-US" altLang="nb-NO" sz="2200" dirty="0"/>
          </a:p>
        </p:txBody>
      </p:sp>
      <p:sp>
        <p:nvSpPr>
          <p:cNvPr id="2" name="TextBox 1">
            <a:extLst>
              <a:ext uri="{FF2B5EF4-FFF2-40B4-BE49-F238E27FC236}">
                <a16:creationId xmlns:a16="http://schemas.microsoft.com/office/drawing/2014/main" id="{7A40FC31-CD03-9FB1-FE52-14F26BB02E39}"/>
              </a:ext>
            </a:extLst>
          </p:cNvPr>
          <p:cNvSpPr txBox="1"/>
          <p:nvPr/>
        </p:nvSpPr>
        <p:spPr>
          <a:xfrm>
            <a:off x="3484345" y="6477000"/>
            <a:ext cx="2306855" cy="369332"/>
          </a:xfrm>
          <a:prstGeom prst="rect">
            <a:avLst/>
          </a:prstGeom>
          <a:solidFill>
            <a:schemeClr val="bg1"/>
          </a:solidFill>
        </p:spPr>
        <p:txBody>
          <a:bodyPr wrap="square" rtlCol="0">
            <a:spAutoFit/>
          </a:bodyPr>
          <a:lstStyle/>
          <a:p>
            <a:endParaRPr lang="en-US" dirty="0"/>
          </a:p>
        </p:txBody>
      </p:sp>
    </p:spTree>
  </p:cSld>
  <p:clrMapOvr>
    <a:masterClrMapping/>
  </p:clrMapOvr>
  <p:transition>
    <p:wipe dir="r"/>
  </p:transition>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87394" name="Group 2">
            <a:extLst>
              <a:ext uri="{FF2B5EF4-FFF2-40B4-BE49-F238E27FC236}">
                <a16:creationId xmlns:a16="http://schemas.microsoft.com/office/drawing/2014/main" id="{A6047AE1-8B9F-054E-9A6C-DF895A59CC6D}"/>
              </a:ext>
            </a:extLst>
          </p:cNvPr>
          <p:cNvGrpSpPr>
            <a:grpSpLocks/>
          </p:cNvGrpSpPr>
          <p:nvPr/>
        </p:nvGrpSpPr>
        <p:grpSpPr bwMode="auto">
          <a:xfrm>
            <a:off x="0" y="0"/>
            <a:ext cx="9144000" cy="4383088"/>
            <a:chOff x="0" y="0"/>
            <a:chExt cx="5760" cy="2761"/>
          </a:xfrm>
        </p:grpSpPr>
        <p:grpSp>
          <p:nvGrpSpPr>
            <p:cNvPr id="187395" name="Group 3">
              <a:extLst>
                <a:ext uri="{FF2B5EF4-FFF2-40B4-BE49-F238E27FC236}">
                  <a16:creationId xmlns:a16="http://schemas.microsoft.com/office/drawing/2014/main" id="{EEA22CE9-8FC7-F24C-AC95-214797B124E7}"/>
                </a:ext>
              </a:extLst>
            </p:cNvPr>
            <p:cNvGrpSpPr>
              <a:grpSpLocks/>
            </p:cNvGrpSpPr>
            <p:nvPr/>
          </p:nvGrpSpPr>
          <p:grpSpPr bwMode="auto">
            <a:xfrm>
              <a:off x="1727" y="1485"/>
              <a:ext cx="2400" cy="1276"/>
              <a:chOff x="3272" y="1316"/>
              <a:chExt cx="1889" cy="1002"/>
            </a:xfrm>
          </p:grpSpPr>
          <p:sp>
            <p:nvSpPr>
              <p:cNvPr id="187397" name="AutoShape 4">
                <a:extLst>
                  <a:ext uri="{FF2B5EF4-FFF2-40B4-BE49-F238E27FC236}">
                    <a16:creationId xmlns:a16="http://schemas.microsoft.com/office/drawing/2014/main" id="{3C9125AB-E698-0848-83EC-F5C6442A41E8}"/>
                  </a:ext>
                </a:extLst>
              </p:cNvPr>
              <p:cNvSpPr>
                <a:spLocks noChangeAspect="1" noChangeArrowheads="1" noTextEdit="1"/>
              </p:cNvSpPr>
              <p:nvPr/>
            </p:nvSpPr>
            <p:spPr bwMode="auto">
              <a:xfrm>
                <a:off x="3272" y="1316"/>
                <a:ext cx="1889" cy="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87398" name="Rectangle 5">
                <a:extLst>
                  <a:ext uri="{FF2B5EF4-FFF2-40B4-BE49-F238E27FC236}">
                    <a16:creationId xmlns:a16="http://schemas.microsoft.com/office/drawing/2014/main" id="{87C448EC-8C64-D048-A28D-14BF1E94FD5D}"/>
                  </a:ext>
                </a:extLst>
              </p:cNvPr>
              <p:cNvSpPr>
                <a:spLocks noChangeArrowheads="1"/>
              </p:cNvSpPr>
              <p:nvPr/>
            </p:nvSpPr>
            <p:spPr bwMode="auto">
              <a:xfrm>
                <a:off x="3803" y="1980"/>
                <a:ext cx="86" cy="325"/>
              </a:xfrm>
              <a:prstGeom prst="rect">
                <a:avLst/>
              </a:prstGeom>
              <a:solidFill>
                <a:srgbClr val="B21A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399" name="Freeform 6">
                <a:extLst>
                  <a:ext uri="{FF2B5EF4-FFF2-40B4-BE49-F238E27FC236}">
                    <a16:creationId xmlns:a16="http://schemas.microsoft.com/office/drawing/2014/main" id="{9A9FC176-EC19-0F44-A4B3-47E5261EB5B1}"/>
                  </a:ext>
                </a:extLst>
              </p:cNvPr>
              <p:cNvSpPr>
                <a:spLocks/>
              </p:cNvSpPr>
              <p:nvPr/>
            </p:nvSpPr>
            <p:spPr bwMode="auto">
              <a:xfrm>
                <a:off x="4304" y="1971"/>
                <a:ext cx="249" cy="343"/>
              </a:xfrm>
              <a:custGeom>
                <a:avLst/>
                <a:gdLst>
                  <a:gd name="T0" fmla="*/ 249 w 58"/>
                  <a:gd name="T1" fmla="*/ 103 h 80"/>
                  <a:gd name="T2" fmla="*/ 180 w 58"/>
                  <a:gd name="T3" fmla="*/ 86 h 80"/>
                  <a:gd name="T4" fmla="*/ 90 w 58"/>
                  <a:gd name="T5" fmla="*/ 172 h 80"/>
                  <a:gd name="T6" fmla="*/ 180 w 58"/>
                  <a:gd name="T7" fmla="*/ 257 h 80"/>
                  <a:gd name="T8" fmla="*/ 249 w 58"/>
                  <a:gd name="T9" fmla="*/ 240 h 80"/>
                  <a:gd name="T10" fmla="*/ 249 w 58"/>
                  <a:gd name="T11" fmla="*/ 330 h 80"/>
                  <a:gd name="T12" fmla="*/ 176 w 58"/>
                  <a:gd name="T13" fmla="*/ 343 h 80"/>
                  <a:gd name="T14" fmla="*/ 0 w 58"/>
                  <a:gd name="T15" fmla="*/ 172 h 80"/>
                  <a:gd name="T16" fmla="*/ 176 w 58"/>
                  <a:gd name="T17" fmla="*/ 0 h 80"/>
                  <a:gd name="T18" fmla="*/ 249 w 58"/>
                  <a:gd name="T19" fmla="*/ 13 h 80"/>
                  <a:gd name="T20" fmla="*/ 249 w 58"/>
                  <a:gd name="T21" fmla="*/ 103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80"/>
                  <a:gd name="T35" fmla="*/ 58 w 58"/>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0" name="Freeform 7">
                <a:extLst>
                  <a:ext uri="{FF2B5EF4-FFF2-40B4-BE49-F238E27FC236}">
                    <a16:creationId xmlns:a16="http://schemas.microsoft.com/office/drawing/2014/main" id="{09AF4B1B-74D5-B44B-B8DE-A6D28964B9B3}"/>
                  </a:ext>
                </a:extLst>
              </p:cNvPr>
              <p:cNvSpPr>
                <a:spLocks/>
              </p:cNvSpPr>
              <p:nvPr/>
            </p:nvSpPr>
            <p:spPr bwMode="auto">
              <a:xfrm>
                <a:off x="3443" y="1971"/>
                <a:ext cx="249" cy="343"/>
              </a:xfrm>
              <a:custGeom>
                <a:avLst/>
                <a:gdLst>
                  <a:gd name="T0" fmla="*/ 249 w 58"/>
                  <a:gd name="T1" fmla="*/ 103 h 80"/>
                  <a:gd name="T2" fmla="*/ 180 w 58"/>
                  <a:gd name="T3" fmla="*/ 86 h 80"/>
                  <a:gd name="T4" fmla="*/ 90 w 58"/>
                  <a:gd name="T5" fmla="*/ 172 h 80"/>
                  <a:gd name="T6" fmla="*/ 180 w 58"/>
                  <a:gd name="T7" fmla="*/ 257 h 80"/>
                  <a:gd name="T8" fmla="*/ 249 w 58"/>
                  <a:gd name="T9" fmla="*/ 240 h 80"/>
                  <a:gd name="T10" fmla="*/ 249 w 58"/>
                  <a:gd name="T11" fmla="*/ 330 h 80"/>
                  <a:gd name="T12" fmla="*/ 172 w 58"/>
                  <a:gd name="T13" fmla="*/ 343 h 80"/>
                  <a:gd name="T14" fmla="*/ 0 w 58"/>
                  <a:gd name="T15" fmla="*/ 172 h 80"/>
                  <a:gd name="T16" fmla="*/ 172 w 58"/>
                  <a:gd name="T17" fmla="*/ 0 h 80"/>
                  <a:gd name="T18" fmla="*/ 249 w 58"/>
                  <a:gd name="T19" fmla="*/ 13 h 80"/>
                  <a:gd name="T20" fmla="*/ 249 w 58"/>
                  <a:gd name="T21" fmla="*/ 103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80"/>
                  <a:gd name="T35" fmla="*/ 58 w 58"/>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1" name="Freeform 8">
                <a:extLst>
                  <a:ext uri="{FF2B5EF4-FFF2-40B4-BE49-F238E27FC236}">
                    <a16:creationId xmlns:a16="http://schemas.microsoft.com/office/drawing/2014/main" id="{128FBDE0-6D67-7D4F-8228-4AE4ABB74F2F}"/>
                  </a:ext>
                </a:extLst>
              </p:cNvPr>
              <p:cNvSpPr>
                <a:spLocks noEditPoints="1"/>
              </p:cNvSpPr>
              <p:nvPr/>
            </p:nvSpPr>
            <p:spPr bwMode="auto">
              <a:xfrm>
                <a:off x="4643" y="1971"/>
                <a:ext cx="342" cy="343"/>
              </a:xfrm>
              <a:custGeom>
                <a:avLst/>
                <a:gdLst>
                  <a:gd name="T0" fmla="*/ 342 w 80"/>
                  <a:gd name="T1" fmla="*/ 172 h 80"/>
                  <a:gd name="T2" fmla="*/ 171 w 80"/>
                  <a:gd name="T3" fmla="*/ 343 h 80"/>
                  <a:gd name="T4" fmla="*/ 0 w 80"/>
                  <a:gd name="T5" fmla="*/ 172 h 80"/>
                  <a:gd name="T6" fmla="*/ 171 w 80"/>
                  <a:gd name="T7" fmla="*/ 0 h 80"/>
                  <a:gd name="T8" fmla="*/ 342 w 80"/>
                  <a:gd name="T9" fmla="*/ 172 h 80"/>
                  <a:gd name="T10" fmla="*/ 171 w 80"/>
                  <a:gd name="T11" fmla="*/ 86 h 80"/>
                  <a:gd name="T12" fmla="*/ 86 w 80"/>
                  <a:gd name="T13" fmla="*/ 172 h 80"/>
                  <a:gd name="T14" fmla="*/ 171 w 80"/>
                  <a:gd name="T15" fmla="*/ 257 h 80"/>
                  <a:gd name="T16" fmla="*/ 257 w 80"/>
                  <a:gd name="T17" fmla="*/ 172 h 80"/>
                  <a:gd name="T18" fmla="*/ 171 w 80"/>
                  <a:gd name="T19" fmla="*/ 86 h 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0"/>
                  <a:gd name="T31" fmla="*/ 0 h 80"/>
                  <a:gd name="T32" fmla="*/ 80 w 80"/>
                  <a:gd name="T33" fmla="*/ 80 h 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2" name="Freeform 9">
                <a:extLst>
                  <a:ext uri="{FF2B5EF4-FFF2-40B4-BE49-F238E27FC236}">
                    <a16:creationId xmlns:a16="http://schemas.microsoft.com/office/drawing/2014/main" id="{F5A0FDC3-A894-9E48-B018-961561111911}"/>
                  </a:ext>
                </a:extLst>
              </p:cNvPr>
              <p:cNvSpPr>
                <a:spLocks/>
              </p:cNvSpPr>
              <p:nvPr/>
            </p:nvSpPr>
            <p:spPr bwMode="auto">
              <a:xfrm>
                <a:off x="4000" y="1971"/>
                <a:ext cx="223" cy="343"/>
              </a:xfrm>
              <a:custGeom>
                <a:avLst/>
                <a:gdLst>
                  <a:gd name="T0" fmla="*/ 202 w 52"/>
                  <a:gd name="T1" fmla="*/ 81 h 80"/>
                  <a:gd name="T2" fmla="*/ 137 w 52"/>
                  <a:gd name="T3" fmla="*/ 73 h 80"/>
                  <a:gd name="T4" fmla="*/ 86 w 52"/>
                  <a:gd name="T5" fmla="*/ 99 h 80"/>
                  <a:gd name="T6" fmla="*/ 124 w 52"/>
                  <a:gd name="T7" fmla="*/ 129 h 80"/>
                  <a:gd name="T8" fmla="*/ 146 w 52"/>
                  <a:gd name="T9" fmla="*/ 137 h 80"/>
                  <a:gd name="T10" fmla="*/ 223 w 52"/>
                  <a:gd name="T11" fmla="*/ 232 h 80"/>
                  <a:gd name="T12" fmla="*/ 90 w 52"/>
                  <a:gd name="T13" fmla="*/ 343 h 80"/>
                  <a:gd name="T14" fmla="*/ 0 w 52"/>
                  <a:gd name="T15" fmla="*/ 330 h 80"/>
                  <a:gd name="T16" fmla="*/ 0 w 52"/>
                  <a:gd name="T17" fmla="*/ 257 h 80"/>
                  <a:gd name="T18" fmla="*/ 77 w 52"/>
                  <a:gd name="T19" fmla="*/ 270 h 80"/>
                  <a:gd name="T20" fmla="*/ 137 w 52"/>
                  <a:gd name="T21" fmla="*/ 240 h 80"/>
                  <a:gd name="T22" fmla="*/ 99 w 52"/>
                  <a:gd name="T23" fmla="*/ 206 h 80"/>
                  <a:gd name="T24" fmla="*/ 81 w 52"/>
                  <a:gd name="T25" fmla="*/ 202 h 80"/>
                  <a:gd name="T26" fmla="*/ 0 w 52"/>
                  <a:gd name="T27" fmla="*/ 103 h 80"/>
                  <a:gd name="T28" fmla="*/ 120 w 52"/>
                  <a:gd name="T29" fmla="*/ 0 h 80"/>
                  <a:gd name="T30" fmla="*/ 202 w 52"/>
                  <a:gd name="T31" fmla="*/ 13 h 80"/>
                  <a:gd name="T32" fmla="*/ 202 w 52"/>
                  <a:gd name="T33" fmla="*/ 81 h 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80"/>
                  <a:gd name="T53" fmla="*/ 52 w 52"/>
                  <a:gd name="T54" fmla="*/ 80 h 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3" name="Freeform 10">
                <a:extLst>
                  <a:ext uri="{FF2B5EF4-FFF2-40B4-BE49-F238E27FC236}">
                    <a16:creationId xmlns:a16="http://schemas.microsoft.com/office/drawing/2014/main" id="{283925BA-8CC8-BD4D-8F1B-84EB6574080B}"/>
                  </a:ext>
                </a:extLst>
              </p:cNvPr>
              <p:cNvSpPr>
                <a:spLocks/>
              </p:cNvSpPr>
              <p:nvPr/>
            </p:nvSpPr>
            <p:spPr bwMode="auto">
              <a:xfrm>
                <a:off x="3272" y="1586"/>
                <a:ext cx="81" cy="167"/>
              </a:xfrm>
              <a:custGeom>
                <a:avLst/>
                <a:gdLst>
                  <a:gd name="T0" fmla="*/ 81 w 19"/>
                  <a:gd name="T1" fmla="*/ 43 h 39"/>
                  <a:gd name="T2" fmla="*/ 43 w 19"/>
                  <a:gd name="T3" fmla="*/ 0 h 39"/>
                  <a:gd name="T4" fmla="*/ 0 w 19"/>
                  <a:gd name="T5" fmla="*/ 43 h 39"/>
                  <a:gd name="T6" fmla="*/ 0 w 19"/>
                  <a:gd name="T7" fmla="*/ 128 h 39"/>
                  <a:gd name="T8" fmla="*/ 43 w 19"/>
                  <a:gd name="T9" fmla="*/ 167 h 39"/>
                  <a:gd name="T10" fmla="*/ 81 w 19"/>
                  <a:gd name="T11" fmla="*/ 128 h 39"/>
                  <a:gd name="T12" fmla="*/ 81 w 19"/>
                  <a:gd name="T13" fmla="*/ 43 h 39"/>
                  <a:gd name="T14" fmla="*/ 0 60000 65536"/>
                  <a:gd name="T15" fmla="*/ 0 60000 65536"/>
                  <a:gd name="T16" fmla="*/ 0 60000 65536"/>
                  <a:gd name="T17" fmla="*/ 0 60000 65536"/>
                  <a:gd name="T18" fmla="*/ 0 60000 65536"/>
                  <a:gd name="T19" fmla="*/ 0 60000 65536"/>
                  <a:gd name="T20" fmla="*/ 0 60000 65536"/>
                  <a:gd name="T21" fmla="*/ 0 w 19"/>
                  <a:gd name="T22" fmla="*/ 0 h 39"/>
                  <a:gd name="T23" fmla="*/ 19 w 19"/>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4" name="Freeform 11">
                <a:extLst>
                  <a:ext uri="{FF2B5EF4-FFF2-40B4-BE49-F238E27FC236}">
                    <a16:creationId xmlns:a16="http://schemas.microsoft.com/office/drawing/2014/main" id="{A34D9F4A-ED56-B947-94EF-46F856E42117}"/>
                  </a:ext>
                </a:extLst>
              </p:cNvPr>
              <p:cNvSpPr>
                <a:spLocks/>
              </p:cNvSpPr>
              <p:nvPr/>
            </p:nvSpPr>
            <p:spPr bwMode="auto">
              <a:xfrm>
                <a:off x="3499" y="1474"/>
                <a:ext cx="81" cy="279"/>
              </a:xfrm>
              <a:custGeom>
                <a:avLst/>
                <a:gdLst>
                  <a:gd name="T0" fmla="*/ 81 w 19"/>
                  <a:gd name="T1" fmla="*/ 39 h 65"/>
                  <a:gd name="T2" fmla="*/ 38 w 19"/>
                  <a:gd name="T3" fmla="*/ 0 h 65"/>
                  <a:gd name="T4" fmla="*/ 0 w 19"/>
                  <a:gd name="T5" fmla="*/ 39 h 65"/>
                  <a:gd name="T6" fmla="*/ 0 w 19"/>
                  <a:gd name="T7" fmla="*/ 240 h 65"/>
                  <a:gd name="T8" fmla="*/ 38 w 19"/>
                  <a:gd name="T9" fmla="*/ 279 h 65"/>
                  <a:gd name="T10" fmla="*/ 81 w 19"/>
                  <a:gd name="T11" fmla="*/ 240 h 65"/>
                  <a:gd name="T12" fmla="*/ 81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5" name="Freeform 12">
                <a:extLst>
                  <a:ext uri="{FF2B5EF4-FFF2-40B4-BE49-F238E27FC236}">
                    <a16:creationId xmlns:a16="http://schemas.microsoft.com/office/drawing/2014/main" id="{BEDBAB0B-2E16-1D4A-8F47-9647779C4C6F}"/>
                  </a:ext>
                </a:extLst>
              </p:cNvPr>
              <p:cNvSpPr>
                <a:spLocks/>
              </p:cNvSpPr>
              <p:nvPr/>
            </p:nvSpPr>
            <p:spPr bwMode="auto">
              <a:xfrm>
                <a:off x="3722" y="1320"/>
                <a:ext cx="81" cy="514"/>
              </a:xfrm>
              <a:custGeom>
                <a:avLst/>
                <a:gdLst>
                  <a:gd name="T0" fmla="*/ 81 w 19"/>
                  <a:gd name="T1" fmla="*/ 39 h 120"/>
                  <a:gd name="T2" fmla="*/ 43 w 19"/>
                  <a:gd name="T3" fmla="*/ 0 h 120"/>
                  <a:gd name="T4" fmla="*/ 0 w 19"/>
                  <a:gd name="T5" fmla="*/ 39 h 120"/>
                  <a:gd name="T6" fmla="*/ 0 w 19"/>
                  <a:gd name="T7" fmla="*/ 475 h 120"/>
                  <a:gd name="T8" fmla="*/ 43 w 19"/>
                  <a:gd name="T9" fmla="*/ 514 h 120"/>
                  <a:gd name="T10" fmla="*/ 81 w 19"/>
                  <a:gd name="T11" fmla="*/ 475 h 120"/>
                  <a:gd name="T12" fmla="*/ 81 w 19"/>
                  <a:gd name="T13" fmla="*/ 39 h 120"/>
                  <a:gd name="T14" fmla="*/ 0 60000 65536"/>
                  <a:gd name="T15" fmla="*/ 0 60000 65536"/>
                  <a:gd name="T16" fmla="*/ 0 60000 65536"/>
                  <a:gd name="T17" fmla="*/ 0 60000 65536"/>
                  <a:gd name="T18" fmla="*/ 0 60000 65536"/>
                  <a:gd name="T19" fmla="*/ 0 60000 65536"/>
                  <a:gd name="T20" fmla="*/ 0 60000 65536"/>
                  <a:gd name="T21" fmla="*/ 0 w 19"/>
                  <a:gd name="T22" fmla="*/ 0 h 120"/>
                  <a:gd name="T23" fmla="*/ 19 w 19"/>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6" name="Freeform 13">
                <a:extLst>
                  <a:ext uri="{FF2B5EF4-FFF2-40B4-BE49-F238E27FC236}">
                    <a16:creationId xmlns:a16="http://schemas.microsoft.com/office/drawing/2014/main" id="{38068F77-CB46-4144-9510-A5052C740DB9}"/>
                  </a:ext>
                </a:extLst>
              </p:cNvPr>
              <p:cNvSpPr>
                <a:spLocks/>
              </p:cNvSpPr>
              <p:nvPr/>
            </p:nvSpPr>
            <p:spPr bwMode="auto">
              <a:xfrm>
                <a:off x="3949" y="1474"/>
                <a:ext cx="81" cy="279"/>
              </a:xfrm>
              <a:custGeom>
                <a:avLst/>
                <a:gdLst>
                  <a:gd name="T0" fmla="*/ 81 w 19"/>
                  <a:gd name="T1" fmla="*/ 39 h 65"/>
                  <a:gd name="T2" fmla="*/ 38 w 19"/>
                  <a:gd name="T3" fmla="*/ 0 h 65"/>
                  <a:gd name="T4" fmla="*/ 0 w 19"/>
                  <a:gd name="T5" fmla="*/ 39 h 65"/>
                  <a:gd name="T6" fmla="*/ 0 w 19"/>
                  <a:gd name="T7" fmla="*/ 240 h 65"/>
                  <a:gd name="T8" fmla="*/ 38 w 19"/>
                  <a:gd name="T9" fmla="*/ 279 h 65"/>
                  <a:gd name="T10" fmla="*/ 81 w 19"/>
                  <a:gd name="T11" fmla="*/ 240 h 65"/>
                  <a:gd name="T12" fmla="*/ 81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7" name="Freeform 14">
                <a:extLst>
                  <a:ext uri="{FF2B5EF4-FFF2-40B4-BE49-F238E27FC236}">
                    <a16:creationId xmlns:a16="http://schemas.microsoft.com/office/drawing/2014/main" id="{0804C0B1-568B-8F44-A896-7181B19C2429}"/>
                  </a:ext>
                </a:extLst>
              </p:cNvPr>
              <p:cNvSpPr>
                <a:spLocks/>
              </p:cNvSpPr>
              <p:nvPr/>
            </p:nvSpPr>
            <p:spPr bwMode="auto">
              <a:xfrm>
                <a:off x="4171" y="1586"/>
                <a:ext cx="86" cy="167"/>
              </a:xfrm>
              <a:custGeom>
                <a:avLst/>
                <a:gdLst>
                  <a:gd name="T0" fmla="*/ 86 w 20"/>
                  <a:gd name="T1" fmla="*/ 43 h 39"/>
                  <a:gd name="T2" fmla="*/ 43 w 20"/>
                  <a:gd name="T3" fmla="*/ 0 h 39"/>
                  <a:gd name="T4" fmla="*/ 0 w 20"/>
                  <a:gd name="T5" fmla="*/ 43 h 39"/>
                  <a:gd name="T6" fmla="*/ 0 w 20"/>
                  <a:gd name="T7" fmla="*/ 128 h 39"/>
                  <a:gd name="T8" fmla="*/ 43 w 20"/>
                  <a:gd name="T9" fmla="*/ 167 h 39"/>
                  <a:gd name="T10" fmla="*/ 86 w 20"/>
                  <a:gd name="T11" fmla="*/ 128 h 39"/>
                  <a:gd name="T12" fmla="*/ 86 w 20"/>
                  <a:gd name="T13" fmla="*/ 43 h 39"/>
                  <a:gd name="T14" fmla="*/ 0 60000 65536"/>
                  <a:gd name="T15" fmla="*/ 0 60000 65536"/>
                  <a:gd name="T16" fmla="*/ 0 60000 65536"/>
                  <a:gd name="T17" fmla="*/ 0 60000 65536"/>
                  <a:gd name="T18" fmla="*/ 0 60000 65536"/>
                  <a:gd name="T19" fmla="*/ 0 60000 65536"/>
                  <a:gd name="T20" fmla="*/ 0 60000 65536"/>
                  <a:gd name="T21" fmla="*/ 0 w 20"/>
                  <a:gd name="T22" fmla="*/ 0 h 39"/>
                  <a:gd name="T23" fmla="*/ 20 w 20"/>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8" name="Freeform 15">
                <a:extLst>
                  <a:ext uri="{FF2B5EF4-FFF2-40B4-BE49-F238E27FC236}">
                    <a16:creationId xmlns:a16="http://schemas.microsoft.com/office/drawing/2014/main" id="{9369FEDC-8BF4-4144-835D-B708777898DD}"/>
                  </a:ext>
                </a:extLst>
              </p:cNvPr>
              <p:cNvSpPr>
                <a:spLocks/>
              </p:cNvSpPr>
              <p:nvPr/>
            </p:nvSpPr>
            <p:spPr bwMode="auto">
              <a:xfrm>
                <a:off x="4398" y="1474"/>
                <a:ext cx="82" cy="279"/>
              </a:xfrm>
              <a:custGeom>
                <a:avLst/>
                <a:gdLst>
                  <a:gd name="T0" fmla="*/ 82 w 19"/>
                  <a:gd name="T1" fmla="*/ 39 h 65"/>
                  <a:gd name="T2" fmla="*/ 43 w 19"/>
                  <a:gd name="T3" fmla="*/ 0 h 65"/>
                  <a:gd name="T4" fmla="*/ 0 w 19"/>
                  <a:gd name="T5" fmla="*/ 39 h 65"/>
                  <a:gd name="T6" fmla="*/ 0 w 19"/>
                  <a:gd name="T7" fmla="*/ 240 h 65"/>
                  <a:gd name="T8" fmla="*/ 43 w 19"/>
                  <a:gd name="T9" fmla="*/ 279 h 65"/>
                  <a:gd name="T10" fmla="*/ 82 w 19"/>
                  <a:gd name="T11" fmla="*/ 240 h 65"/>
                  <a:gd name="T12" fmla="*/ 82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9" name="Freeform 16">
                <a:extLst>
                  <a:ext uri="{FF2B5EF4-FFF2-40B4-BE49-F238E27FC236}">
                    <a16:creationId xmlns:a16="http://schemas.microsoft.com/office/drawing/2014/main" id="{BD52772A-509F-8F4E-B77D-A8D818305706}"/>
                  </a:ext>
                </a:extLst>
              </p:cNvPr>
              <p:cNvSpPr>
                <a:spLocks/>
              </p:cNvSpPr>
              <p:nvPr/>
            </p:nvSpPr>
            <p:spPr bwMode="auto">
              <a:xfrm>
                <a:off x="4625" y="1320"/>
                <a:ext cx="82" cy="514"/>
              </a:xfrm>
              <a:custGeom>
                <a:avLst/>
                <a:gdLst>
                  <a:gd name="T0" fmla="*/ 82 w 19"/>
                  <a:gd name="T1" fmla="*/ 39 h 120"/>
                  <a:gd name="T2" fmla="*/ 39 w 19"/>
                  <a:gd name="T3" fmla="*/ 0 h 120"/>
                  <a:gd name="T4" fmla="*/ 0 w 19"/>
                  <a:gd name="T5" fmla="*/ 39 h 120"/>
                  <a:gd name="T6" fmla="*/ 0 w 19"/>
                  <a:gd name="T7" fmla="*/ 475 h 120"/>
                  <a:gd name="T8" fmla="*/ 39 w 19"/>
                  <a:gd name="T9" fmla="*/ 514 h 120"/>
                  <a:gd name="T10" fmla="*/ 82 w 19"/>
                  <a:gd name="T11" fmla="*/ 475 h 120"/>
                  <a:gd name="T12" fmla="*/ 82 w 19"/>
                  <a:gd name="T13" fmla="*/ 39 h 120"/>
                  <a:gd name="T14" fmla="*/ 0 60000 65536"/>
                  <a:gd name="T15" fmla="*/ 0 60000 65536"/>
                  <a:gd name="T16" fmla="*/ 0 60000 65536"/>
                  <a:gd name="T17" fmla="*/ 0 60000 65536"/>
                  <a:gd name="T18" fmla="*/ 0 60000 65536"/>
                  <a:gd name="T19" fmla="*/ 0 60000 65536"/>
                  <a:gd name="T20" fmla="*/ 0 60000 65536"/>
                  <a:gd name="T21" fmla="*/ 0 w 19"/>
                  <a:gd name="T22" fmla="*/ 0 h 120"/>
                  <a:gd name="T23" fmla="*/ 19 w 19"/>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10" name="Freeform 17">
                <a:extLst>
                  <a:ext uri="{FF2B5EF4-FFF2-40B4-BE49-F238E27FC236}">
                    <a16:creationId xmlns:a16="http://schemas.microsoft.com/office/drawing/2014/main" id="{8661B153-B89D-E74D-994F-41DE90238A9F}"/>
                  </a:ext>
                </a:extLst>
              </p:cNvPr>
              <p:cNvSpPr>
                <a:spLocks/>
              </p:cNvSpPr>
              <p:nvPr/>
            </p:nvSpPr>
            <p:spPr bwMode="auto">
              <a:xfrm>
                <a:off x="4848" y="1474"/>
                <a:ext cx="82" cy="279"/>
              </a:xfrm>
              <a:custGeom>
                <a:avLst/>
                <a:gdLst>
                  <a:gd name="T0" fmla="*/ 82 w 19"/>
                  <a:gd name="T1" fmla="*/ 39 h 65"/>
                  <a:gd name="T2" fmla="*/ 43 w 19"/>
                  <a:gd name="T3" fmla="*/ 0 h 65"/>
                  <a:gd name="T4" fmla="*/ 0 w 19"/>
                  <a:gd name="T5" fmla="*/ 39 h 65"/>
                  <a:gd name="T6" fmla="*/ 0 w 19"/>
                  <a:gd name="T7" fmla="*/ 240 h 65"/>
                  <a:gd name="T8" fmla="*/ 43 w 19"/>
                  <a:gd name="T9" fmla="*/ 279 h 65"/>
                  <a:gd name="T10" fmla="*/ 82 w 19"/>
                  <a:gd name="T11" fmla="*/ 240 h 65"/>
                  <a:gd name="T12" fmla="*/ 82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11" name="Freeform 18">
                <a:extLst>
                  <a:ext uri="{FF2B5EF4-FFF2-40B4-BE49-F238E27FC236}">
                    <a16:creationId xmlns:a16="http://schemas.microsoft.com/office/drawing/2014/main" id="{04F2436C-F1F5-C14C-9B3D-E4C28CC0ECAF}"/>
                  </a:ext>
                </a:extLst>
              </p:cNvPr>
              <p:cNvSpPr>
                <a:spLocks/>
              </p:cNvSpPr>
              <p:nvPr/>
            </p:nvSpPr>
            <p:spPr bwMode="auto">
              <a:xfrm>
                <a:off x="5075" y="1586"/>
                <a:ext cx="82" cy="167"/>
              </a:xfrm>
              <a:custGeom>
                <a:avLst/>
                <a:gdLst>
                  <a:gd name="T0" fmla="*/ 82 w 19"/>
                  <a:gd name="T1" fmla="*/ 43 h 39"/>
                  <a:gd name="T2" fmla="*/ 39 w 19"/>
                  <a:gd name="T3" fmla="*/ 0 h 39"/>
                  <a:gd name="T4" fmla="*/ 0 w 19"/>
                  <a:gd name="T5" fmla="*/ 43 h 39"/>
                  <a:gd name="T6" fmla="*/ 0 w 19"/>
                  <a:gd name="T7" fmla="*/ 128 h 39"/>
                  <a:gd name="T8" fmla="*/ 39 w 19"/>
                  <a:gd name="T9" fmla="*/ 167 h 39"/>
                  <a:gd name="T10" fmla="*/ 82 w 19"/>
                  <a:gd name="T11" fmla="*/ 128 h 39"/>
                  <a:gd name="T12" fmla="*/ 82 w 19"/>
                  <a:gd name="T13" fmla="*/ 43 h 39"/>
                  <a:gd name="T14" fmla="*/ 0 60000 65536"/>
                  <a:gd name="T15" fmla="*/ 0 60000 65536"/>
                  <a:gd name="T16" fmla="*/ 0 60000 65536"/>
                  <a:gd name="T17" fmla="*/ 0 60000 65536"/>
                  <a:gd name="T18" fmla="*/ 0 60000 65536"/>
                  <a:gd name="T19" fmla="*/ 0 60000 65536"/>
                  <a:gd name="T20" fmla="*/ 0 60000 65536"/>
                  <a:gd name="T21" fmla="*/ 0 w 19"/>
                  <a:gd name="T22" fmla="*/ 0 h 39"/>
                  <a:gd name="T23" fmla="*/ 19 w 19"/>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87396" name="Rectangle 19">
              <a:extLst>
                <a:ext uri="{FF2B5EF4-FFF2-40B4-BE49-F238E27FC236}">
                  <a16:creationId xmlns:a16="http://schemas.microsoft.com/office/drawing/2014/main" id="{A5806218-B4A1-6C45-AAC1-FE496711E334}"/>
                </a:ext>
              </a:extLst>
            </p:cNvPr>
            <p:cNvSpPr>
              <a:spLocks noChangeArrowheads="1"/>
            </p:cNvSpPr>
            <p:nvPr/>
          </p:nvSpPr>
          <p:spPr bwMode="auto">
            <a:xfrm>
              <a:off x="0" y="0"/>
              <a:ext cx="5760" cy="4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Tree>
  </p:cSld>
  <p:clrMapOvr>
    <a:masterClrMapping/>
  </p:clrMapOvr>
  <p:transition>
    <p:wipe dir="r"/>
  </p:transition>
</p:sld>
</file>

<file path=ppt/theme/theme1.xml><?xml version="1.0" encoding="utf-8"?>
<a:theme xmlns:a="http://schemas.openxmlformats.org/drawingml/2006/main" name="CL10_Template_FINAL1">
  <a:themeElements>
    <a:clrScheme name="Custom 1">
      <a:dk1>
        <a:sysClr val="windowText" lastClr="000000"/>
      </a:dk1>
      <a:lt1>
        <a:srgbClr val="FFFFFF"/>
      </a:lt1>
      <a:dk2>
        <a:srgbClr val="000000"/>
      </a:dk2>
      <a:lt2>
        <a:srgbClr val="FFFFFF"/>
      </a:lt2>
      <a:accent1>
        <a:srgbClr val="0183B7"/>
      </a:accent1>
      <a:accent2>
        <a:srgbClr val="C00000"/>
      </a:accent2>
      <a:accent3>
        <a:srgbClr val="FFE429"/>
      </a:accent3>
      <a:accent4>
        <a:srgbClr val="68B442"/>
      </a:accent4>
      <a:accent5>
        <a:srgbClr val="7F44C6"/>
      </a:accent5>
      <a:accent6>
        <a:srgbClr val="EE6804"/>
      </a:accent6>
      <a:hlink>
        <a:srgbClr val="47B0D5"/>
      </a:hlink>
      <a:folHlink>
        <a:srgbClr val="C9A303"/>
      </a:folHlink>
    </a:clrScheme>
    <a:fontScheme name="Cisco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sco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CL10_Template_FINAL1</Template>
  <TotalTime>119471</TotalTime>
  <Words>6340</Words>
  <Application>Microsoft Macintosh PowerPoint</Application>
  <PresentationFormat>On-screen Show (4:3)</PresentationFormat>
  <Paragraphs>1458</Paragraphs>
  <Slides>81</Slides>
  <Notes>56</Notes>
  <HiddenSlides>17</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81</vt:i4>
      </vt:variant>
    </vt:vector>
  </HeadingPairs>
  <TitlesOfParts>
    <vt:vector size="92" baseType="lpstr">
      <vt:lpstr>ＭＳ Ｐゴシック</vt:lpstr>
      <vt:lpstr>Arial</vt:lpstr>
      <vt:lpstr>Arial Narrow</vt:lpstr>
      <vt:lpstr>Calibri</vt:lpstr>
      <vt:lpstr>Courier New</vt:lpstr>
      <vt:lpstr>Tahoma</vt:lpstr>
      <vt:lpstr>Times New Roman</vt:lpstr>
      <vt:lpstr>Wingdings</vt:lpstr>
      <vt:lpstr>Wingdings 2</vt:lpstr>
      <vt:lpstr>CL10_Template_FINAL1</vt:lpstr>
      <vt:lpstr>Visio</vt:lpstr>
      <vt:lpstr>Introduction to MPLS</vt:lpstr>
      <vt:lpstr>Theory</vt:lpstr>
      <vt:lpstr>Reality</vt:lpstr>
      <vt:lpstr>Introduction to MPLS</vt:lpstr>
      <vt:lpstr>Goals of this Lecture</vt:lpstr>
      <vt:lpstr>Agenda</vt:lpstr>
      <vt:lpstr>PowerPoint Presentation</vt:lpstr>
      <vt:lpstr>The Big Picture</vt:lpstr>
      <vt:lpstr>Why Multi Protocol Label Switching?</vt:lpstr>
      <vt:lpstr>What Is MPLS Technology?</vt:lpstr>
      <vt:lpstr>Evolution of MPLS</vt:lpstr>
      <vt:lpstr>Attractive MPLS Key Features …</vt:lpstr>
      <vt:lpstr>Enterprise MPLS Customers</vt:lpstr>
      <vt:lpstr>PowerPoint Presentation</vt:lpstr>
      <vt:lpstr>MPLS Forwarding and Signaling</vt:lpstr>
      <vt:lpstr>Basic Building Blocks</vt:lpstr>
      <vt:lpstr>MPLS Network Overview</vt:lpstr>
      <vt:lpstr>MPLS Label and Label Encapsulation</vt:lpstr>
      <vt:lpstr>MPLS Label Operations</vt:lpstr>
      <vt:lpstr>Forwarding Equivalence Class</vt:lpstr>
      <vt:lpstr>Label Distribution Protocol</vt:lpstr>
      <vt:lpstr>Some More LDP Details</vt:lpstr>
      <vt:lpstr>LDP Operations</vt:lpstr>
      <vt:lpstr>MPLS Control and Forwarding Plane</vt:lpstr>
      <vt:lpstr>IP Packet Forwarding Example</vt:lpstr>
      <vt:lpstr>Step 1: IP Routing (IGP) Convergence</vt:lpstr>
      <vt:lpstr>Step 2a: LDP Assigns Local Labels </vt:lpstr>
      <vt:lpstr>Step 2b: LDP Assigns Remote Labels</vt:lpstr>
      <vt:lpstr>Step 3: Forwarding MPLS Packets</vt:lpstr>
      <vt:lpstr>Summary Steps For MPLS Forwarding</vt:lpstr>
      <vt:lpstr>MPLS Network Protocols</vt:lpstr>
      <vt:lpstr>PowerPoint Presentation</vt:lpstr>
      <vt:lpstr>Label Stacking</vt:lpstr>
      <vt:lpstr>PowerPoint Presentation</vt:lpstr>
      <vt:lpstr>PowerPoint Presentation</vt:lpstr>
      <vt:lpstr>Summary</vt:lpstr>
      <vt:lpstr>PowerPoint Presentation</vt:lpstr>
      <vt:lpstr>MPLS Technology Framework</vt:lpstr>
      <vt:lpstr>Why Traffic Engineering?</vt:lpstr>
      <vt:lpstr>The Problem with Shortest-Path</vt:lpstr>
      <vt:lpstr>How MPLS TE Solves the Problem</vt:lpstr>
      <vt:lpstr> How MPLS TE Works</vt:lpstr>
      <vt:lpstr>Link Information Distribution</vt:lpstr>
      <vt:lpstr>Path Calculation</vt:lpstr>
      <vt:lpstr>TE LSP Signaling</vt:lpstr>
      <vt:lpstr>MPLS TE FRR - Link Protection</vt:lpstr>
      <vt:lpstr>Use Case 1: Tactical TE Deployment</vt:lpstr>
      <vt:lpstr>Use Case 2: 1-Hop Tunnel Deployment</vt:lpstr>
      <vt:lpstr>MPLS TE Summary</vt:lpstr>
      <vt:lpstr>PowerPoint Presentation</vt:lpstr>
      <vt:lpstr>MPLS Technology Framework</vt:lpstr>
      <vt:lpstr>What Is a Virtual Private Network?</vt:lpstr>
      <vt:lpstr>MPLS VPN Example</vt:lpstr>
      <vt:lpstr>VPN Route Distribution</vt:lpstr>
      <vt:lpstr>MPLS VPN Example</vt:lpstr>
      <vt:lpstr>MPLS VPN Benefits</vt:lpstr>
      <vt:lpstr>MPLS VPN Options</vt:lpstr>
      <vt:lpstr>PowerPoint Presentation</vt:lpstr>
      <vt:lpstr>MPLS L3 VPN Overview</vt:lpstr>
      <vt:lpstr>MPLS Layer-3 Virtual Private Networks</vt:lpstr>
      <vt:lpstr>MPLS L3 VPN Technology Components</vt:lpstr>
      <vt:lpstr>Virtual Routing and Forwarding Instance - VRF</vt:lpstr>
      <vt:lpstr>Virtual Routing and Forwarding Instance</vt:lpstr>
      <vt:lpstr>Virtual Routing and Forwarding Instance</vt:lpstr>
      <vt:lpstr>VPN Route Distribution</vt:lpstr>
      <vt:lpstr>VPN Control Plane Processing</vt:lpstr>
      <vt:lpstr>VPN Forwarding Plane Processing</vt:lpstr>
      <vt:lpstr>Use Case 1: Traffic Separation</vt:lpstr>
      <vt:lpstr>Use Case 2: Simplify Central Site Design</vt:lpstr>
      <vt:lpstr>Use Case 3: Traffic Separation with L3 VPN  in an Airport</vt:lpstr>
      <vt:lpstr>MPLS Layer-3 VPN Summary</vt:lpstr>
      <vt:lpstr>PowerPoint Presentation</vt:lpstr>
      <vt:lpstr>L2VPN Options</vt:lpstr>
      <vt:lpstr>Layer-2 VPN Overview</vt:lpstr>
      <vt:lpstr>Any Transport over MPLS Architecture</vt:lpstr>
      <vt:lpstr>AToM Technology Components</vt:lpstr>
      <vt:lpstr>AToM Control Plane Processing</vt:lpstr>
      <vt:lpstr>AToM Forwarding Plane Processing</vt:lpstr>
      <vt:lpstr>Use Case: L2 Network Interconnect</vt:lpstr>
      <vt:lpstr>Layer-2 VPN Summary</vt:lpstr>
      <vt:lpstr>PowerPoint Presentation</vt:lpstr>
    </vt:vector>
  </TitlesOfParts>
  <Company>Cisco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Title Goes Here</dc:title>
  <dc:creator>havander</dc:creator>
  <dc:description>www.duarte.com</dc:description>
  <cp:lastModifiedBy>Tor Skeie</cp:lastModifiedBy>
  <cp:revision>152</cp:revision>
  <cp:lastPrinted>2019-09-13T12:27:25Z</cp:lastPrinted>
  <dcterms:created xsi:type="dcterms:W3CDTF">2011-01-15T11:14:07Z</dcterms:created>
  <dcterms:modified xsi:type="dcterms:W3CDTF">2025-10-09T10:01:44Z</dcterms:modified>
</cp:coreProperties>
</file>