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1"/>
  </p:notesMasterIdLst>
  <p:handoutMasterIdLst>
    <p:handoutMasterId r:id="rId62"/>
  </p:handoutMasterIdLst>
  <p:sldIdLst>
    <p:sldId id="261" r:id="rId2"/>
    <p:sldId id="588" r:id="rId3"/>
    <p:sldId id="417" r:id="rId4"/>
    <p:sldId id="586" r:id="rId5"/>
    <p:sldId id="502" r:id="rId6"/>
    <p:sldId id="404" r:id="rId7"/>
    <p:sldId id="416" r:id="rId8"/>
    <p:sldId id="463" r:id="rId9"/>
    <p:sldId id="411" r:id="rId10"/>
    <p:sldId id="503" r:id="rId11"/>
    <p:sldId id="513" r:id="rId12"/>
    <p:sldId id="433" r:id="rId13"/>
    <p:sldId id="262" r:id="rId14"/>
    <p:sldId id="443" r:id="rId15"/>
    <p:sldId id="436" r:id="rId16"/>
    <p:sldId id="437" r:id="rId17"/>
    <p:sldId id="439" r:id="rId18"/>
    <p:sldId id="619" r:id="rId19"/>
    <p:sldId id="623" r:id="rId20"/>
    <p:sldId id="626" r:id="rId21"/>
    <p:sldId id="289" r:id="rId22"/>
    <p:sldId id="625" r:id="rId23"/>
    <p:sldId id="615" r:id="rId24"/>
    <p:sldId id="291" r:id="rId25"/>
    <p:sldId id="627" r:id="rId26"/>
    <p:sldId id="504" r:id="rId27"/>
    <p:sldId id="339" r:id="rId28"/>
    <p:sldId id="453" r:id="rId29"/>
    <p:sldId id="451" r:id="rId30"/>
    <p:sldId id="459" r:id="rId31"/>
    <p:sldId id="460" r:id="rId32"/>
    <p:sldId id="461" r:id="rId33"/>
    <p:sldId id="462" r:id="rId34"/>
    <p:sldId id="494" r:id="rId35"/>
    <p:sldId id="514" r:id="rId36"/>
    <p:sldId id="518" r:id="rId37"/>
    <p:sldId id="505" r:id="rId38"/>
    <p:sldId id="493" r:id="rId39"/>
    <p:sldId id="492" r:id="rId40"/>
    <p:sldId id="553" r:id="rId41"/>
    <p:sldId id="264" r:id="rId42"/>
    <p:sldId id="266" r:id="rId43"/>
    <p:sldId id="268" r:id="rId44"/>
    <p:sldId id="620" r:id="rId45"/>
    <p:sldId id="590" r:id="rId46"/>
    <p:sldId id="601" r:id="rId47"/>
    <p:sldId id="602" r:id="rId48"/>
    <p:sldId id="603" r:id="rId49"/>
    <p:sldId id="607" r:id="rId50"/>
    <p:sldId id="612" r:id="rId51"/>
    <p:sldId id="614" r:id="rId52"/>
    <p:sldId id="621" r:id="rId53"/>
    <p:sldId id="257" r:id="rId54"/>
    <p:sldId id="613" r:id="rId55"/>
    <p:sldId id="304" r:id="rId56"/>
    <p:sldId id="301" r:id="rId57"/>
    <p:sldId id="305" r:id="rId58"/>
    <p:sldId id="332" r:id="rId59"/>
    <p:sldId id="598" r:id="rId60"/>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31"/>
    <p:restoredTop sz="89863"/>
  </p:normalViewPr>
  <p:slideViewPr>
    <p:cSldViewPr>
      <p:cViewPr varScale="1">
        <p:scale>
          <a:sx n="114" d="100"/>
          <a:sy n="114" d="100"/>
        </p:scale>
        <p:origin x="2376" y="168"/>
      </p:cViewPr>
      <p:guideLst>
        <p:guide orient="horz" pos="2160"/>
        <p:guide pos="672"/>
        <p:guide pos="5472"/>
        <p:guide pos="1008"/>
        <p:guide pos="115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05.11.2026</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05.11.2026</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6D28B3-7F68-774A-85F5-4840703AE69A}" type="slidenum">
              <a:rPr lang="nb-NO" smtClean="0"/>
              <a:t>4</a:t>
            </a:fld>
            <a:endParaRPr lang="nb-NO"/>
          </a:p>
        </p:txBody>
      </p:sp>
    </p:spTree>
    <p:extLst>
      <p:ext uri="{BB962C8B-B14F-4D97-AF65-F5344CB8AC3E}">
        <p14:creationId xmlns:p14="http://schemas.microsoft.com/office/powerpoint/2010/main" val="522824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74935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3790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0947F254-2926-DD4B-8556-F8B0B18B76BC}" type="slidenum">
              <a:rPr lang="en-US" smtClean="0">
                <a:latin typeface="Times New Roman" charset="0"/>
              </a:rPr>
              <a:pPr>
                <a:defRPr/>
              </a:pPr>
              <a:t>8</a:t>
            </a:fld>
            <a:endParaRPr lang="en-US">
              <a:latin typeface="Times New Roman"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760617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ＭＳ Ｐゴシック" charset="-128"/>
                <a:cs typeface="ＭＳ Ｐゴシック" charset="-128"/>
              </a:rPr>
              <a:t>In-phase (I) Axis</a:t>
            </a:r>
            <a:r>
              <a:rPr lang="en-GB" sz="1200" b="0" i="0" kern="1200" dirty="0">
                <a:solidFill>
                  <a:schemeClr val="tx1"/>
                </a:solidFill>
                <a:effectLst/>
                <a:latin typeface="+mn-lt"/>
                <a:ea typeface="ＭＳ Ｐゴシック" charset="-128"/>
                <a:cs typeface="ＭＳ Ｐゴシック" charset="-128"/>
              </a:rPr>
              <a:t>:</a:t>
            </a:r>
          </a:p>
          <a:p>
            <a:pPr lvl="1"/>
            <a:r>
              <a:rPr lang="en-GB" sz="1200" b="0" i="0" kern="1200" dirty="0">
                <a:solidFill>
                  <a:schemeClr val="tx1"/>
                </a:solidFill>
                <a:effectLst/>
                <a:latin typeface="+mn-lt"/>
                <a:ea typeface="ＭＳ Ｐゴシック" charset="-128"/>
                <a:cs typeface="+mn-cs"/>
              </a:rPr>
              <a:t>The in-phase axis represents the real part of the complex signal. It corresponds to the portion of the signal that is in phase with the carrier wave. Values on this axis indicate how much of the signal is aligned with the reference signal at a given time.</a:t>
            </a:r>
          </a:p>
          <a:p>
            <a:r>
              <a:rPr lang="en-GB" sz="1200" b="1" i="0" kern="1200" dirty="0">
                <a:solidFill>
                  <a:schemeClr val="tx1"/>
                </a:solidFill>
                <a:effectLst/>
                <a:latin typeface="+mn-lt"/>
                <a:ea typeface="ＭＳ Ｐゴシック" charset="-128"/>
                <a:cs typeface="ＭＳ Ｐゴシック" charset="-128"/>
              </a:rPr>
              <a:t>Quadrature (Q) Axis</a:t>
            </a:r>
            <a:r>
              <a:rPr lang="en-GB" sz="1200" b="0" i="0" kern="1200" dirty="0">
                <a:solidFill>
                  <a:schemeClr val="tx1"/>
                </a:solidFill>
                <a:effectLst/>
                <a:latin typeface="+mn-lt"/>
                <a:ea typeface="ＭＳ Ｐゴシック" charset="-128"/>
                <a:cs typeface="ＭＳ Ｐゴシック" charset="-128"/>
              </a:rPr>
              <a:t>:</a:t>
            </a:r>
          </a:p>
          <a:p>
            <a:pPr lvl="1"/>
            <a:r>
              <a:rPr lang="en-GB" sz="1200" b="0" i="0" kern="1200" dirty="0">
                <a:solidFill>
                  <a:schemeClr val="tx1"/>
                </a:solidFill>
                <a:effectLst/>
                <a:latin typeface="+mn-lt"/>
                <a:ea typeface="ＭＳ Ｐゴシック" charset="-128"/>
                <a:cs typeface="+mn-cs"/>
              </a:rPr>
              <a:t>The quadrature axis represents the imaginary part of the complex signal. It corresponds to the portion of the signal that is 90 degrees out of phase with the carrier wave. Values on this axis indicate the component of the signal that is orthogonally related to the in-phase component.</a:t>
            </a:r>
          </a:p>
          <a:p>
            <a:endParaRPr lang="en-NO" dirty="0"/>
          </a:p>
        </p:txBody>
      </p:sp>
    </p:spTree>
    <p:extLst>
      <p:ext uri="{BB962C8B-B14F-4D97-AF65-F5344CB8AC3E}">
        <p14:creationId xmlns:p14="http://schemas.microsoft.com/office/powerpoint/2010/main" val="2439583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BD4BA6-60AB-43E6-9CFF-7A564D603B03}" type="slidenum">
              <a:rPr lang="en-US" smtClean="0"/>
              <a:pPr/>
              <a:t>29</a:t>
            </a:fld>
            <a:endParaRPr lang="en-US"/>
          </a:p>
        </p:txBody>
      </p:sp>
    </p:spTree>
    <p:extLst>
      <p:ext uri="{BB962C8B-B14F-4D97-AF65-F5344CB8AC3E}">
        <p14:creationId xmlns:p14="http://schemas.microsoft.com/office/powerpoint/2010/main" val="1874129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015D3BDD-7293-6544-830F-2A7AF0DAA06F}" type="slidenum">
              <a:rPr lang="en-US" smtClean="0">
                <a:latin typeface="Times New Roman" charset="0"/>
              </a:rPr>
              <a:pPr>
                <a:defRPr/>
              </a:pPr>
              <a:t>31</a:t>
            </a:fld>
            <a:endParaRPr lang="en-US">
              <a:latin typeface="Times New Roman"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344124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3C075134-E3D9-AB44-BA07-076A586A256A}" type="slidenum">
              <a:rPr lang="en-US" smtClean="0">
                <a:latin typeface="Times New Roman" charset="0"/>
              </a:rPr>
              <a:pPr>
                <a:defRPr/>
              </a:pPr>
              <a:t>32</a:t>
            </a:fld>
            <a:endParaRPr lang="en-US">
              <a:latin typeface="Times New Roman"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323871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0BFFE10D-28F5-3740-8B45-81849F505403}" type="slidenum">
              <a:rPr lang="en-US" smtClean="0">
                <a:latin typeface="Times New Roman" charset="0"/>
              </a:rPr>
              <a:pPr>
                <a:defRPr/>
              </a:pPr>
              <a:t>33</a:t>
            </a:fld>
            <a:endParaRPr lang="en-US">
              <a:latin typeface="Times New Roman"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245445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2475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4485">
              <a:defRPr>
                <a:solidFill>
                  <a:schemeClr val="tx1"/>
                </a:solidFill>
                <a:latin typeface="Comic Sans MS" charset="0"/>
                <a:ea typeface="ＭＳ Ｐゴシック" charset="0"/>
              </a:defRPr>
            </a:lvl1pPr>
            <a:lvl2pPr marL="702756" indent="-270291" defTabSz="914485">
              <a:defRPr>
                <a:solidFill>
                  <a:schemeClr val="tx1"/>
                </a:solidFill>
                <a:latin typeface="Comic Sans MS" charset="0"/>
                <a:ea typeface="ＭＳ Ｐゴシック" charset="0"/>
              </a:defRPr>
            </a:lvl2pPr>
            <a:lvl3pPr marL="1081164" indent="-216233" defTabSz="914485">
              <a:defRPr>
                <a:solidFill>
                  <a:schemeClr val="tx1"/>
                </a:solidFill>
                <a:latin typeface="Comic Sans MS" charset="0"/>
                <a:ea typeface="ＭＳ Ｐゴシック" charset="0"/>
              </a:defRPr>
            </a:lvl3pPr>
            <a:lvl4pPr marL="1513629" indent="-216233" defTabSz="914485">
              <a:defRPr>
                <a:solidFill>
                  <a:schemeClr val="tx1"/>
                </a:solidFill>
                <a:latin typeface="Comic Sans MS" charset="0"/>
                <a:ea typeface="ＭＳ Ｐゴシック" charset="0"/>
              </a:defRPr>
            </a:lvl4pPr>
            <a:lvl5pPr marL="1946095" indent="-216233" defTabSz="914485">
              <a:defRPr>
                <a:solidFill>
                  <a:schemeClr val="tx1"/>
                </a:solidFill>
                <a:latin typeface="Comic Sans MS" charset="0"/>
                <a:ea typeface="ＭＳ Ｐゴシック" charset="0"/>
              </a:defRPr>
            </a:lvl5pPr>
            <a:lvl6pPr marL="2378560" indent="-216233" defTabSz="914485"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4485"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4485"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4485"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485C9AD6-C97E-384C-AE06-29F8BC9D5148}" type="slidenum">
              <a:rPr lang="en-US" smtClean="0">
                <a:latin typeface="Times New Roman" charset="0"/>
              </a:rPr>
              <a:pPr>
                <a:defRPr/>
              </a:pPr>
              <a:t>38</a:t>
            </a:fld>
            <a:endParaRPr lang="en-US">
              <a:latin typeface="Times New Roman"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extLst>
            <a:ext uri="{FAA26D3D-D897-4be2-8F04-BA451C77F1D7}">
              <ma14:placeholderFlag xmlns:ma14="http://schemas.microsoft.com/office/mac/drawingml/2011/main" xmlns="" val="1"/>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822132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0"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41</a:t>
            </a:fld>
            <a:endParaRPr lang="en-US"/>
          </a:p>
        </p:txBody>
      </p:sp>
    </p:spTree>
    <p:extLst>
      <p:ext uri="{BB962C8B-B14F-4D97-AF65-F5344CB8AC3E}">
        <p14:creationId xmlns:p14="http://schemas.microsoft.com/office/powerpoint/2010/main" val="3972839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42</a:t>
            </a:fld>
            <a:endParaRPr lang="en-US"/>
          </a:p>
        </p:txBody>
      </p:sp>
    </p:spTree>
    <p:extLst>
      <p:ext uri="{BB962C8B-B14F-4D97-AF65-F5344CB8AC3E}">
        <p14:creationId xmlns:p14="http://schemas.microsoft.com/office/powerpoint/2010/main" val="3491319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43</a:t>
            </a:fld>
            <a:endParaRPr lang="en-US"/>
          </a:p>
        </p:txBody>
      </p:sp>
    </p:spTree>
    <p:extLst>
      <p:ext uri="{BB962C8B-B14F-4D97-AF65-F5344CB8AC3E}">
        <p14:creationId xmlns:p14="http://schemas.microsoft.com/office/powerpoint/2010/main" val="636559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5f9f91e067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g5f9f91e067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dirty="0"/>
          </a:p>
        </p:txBody>
      </p:sp>
      <p:sp>
        <p:nvSpPr>
          <p:cNvPr id="98" name="Google Shape;98;g5f9f91e067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CA"/>
              <a:t>53</a:t>
            </a:fld>
            <a:endParaRPr/>
          </a:p>
        </p:txBody>
      </p:sp>
    </p:spTree>
    <p:extLst>
      <p:ext uri="{BB962C8B-B14F-4D97-AF65-F5344CB8AC3E}">
        <p14:creationId xmlns:p14="http://schemas.microsoft.com/office/powerpoint/2010/main" val="712784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Tree>
    <p:extLst>
      <p:ext uri="{BB962C8B-B14F-4D97-AF65-F5344CB8AC3E}">
        <p14:creationId xmlns:p14="http://schemas.microsoft.com/office/powerpoint/2010/main" val="2760321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CA" sz="1200" b="0" i="0" u="none" strike="noStrike" cap="none" smtClean="0">
                <a:solidFill>
                  <a:schemeClr val="dk1"/>
                </a:solidFill>
                <a:latin typeface="Calibri"/>
                <a:ea typeface="Calibri"/>
                <a:cs typeface="Calibri"/>
                <a:sym typeface="Calibri"/>
              </a:rPr>
              <a:t>55</a:t>
            </a:fld>
            <a:endParaRPr lang="en-C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764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71E3E-6E1A-4A9C-B81E-D9616D527204}"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873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1760" y="761841"/>
            <a:ext cx="7925760" cy="1143480"/>
          </a:xfrm>
        </p:spPr>
        <p:txBody>
          <a:bodyPr/>
          <a:lstStyle/>
          <a:p>
            <a:r>
              <a:rPr lang="en-US"/>
              <a:t>Click to edit Master title style</a:t>
            </a:r>
            <a:endParaRPr lang="en-SG"/>
          </a:p>
        </p:txBody>
      </p:sp>
      <p:sp>
        <p:nvSpPr>
          <p:cNvPr id="3" name="Text Placeholder 2"/>
          <p:cNvSpPr>
            <a:spLocks noGrp="1"/>
          </p:cNvSpPr>
          <p:nvPr>
            <p:ph type="body" sz="half" idx="1"/>
          </p:nvPr>
        </p:nvSpPr>
        <p:spPr>
          <a:xfrm>
            <a:off x="838081" y="2361848"/>
            <a:ext cx="3777120" cy="37242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753440" y="2361848"/>
            <a:ext cx="3777120" cy="37242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9A299A57-A979-1C47-8333-AB35718EB080}" type="slidenum">
              <a:rPr lang="en-US" altLang="en-US"/>
              <a:pPr/>
              <a:t>‹#›</a:t>
            </a:fld>
            <a:endParaRPr lang="en-US" altLang="en-US"/>
          </a:p>
        </p:txBody>
      </p:sp>
    </p:spTree>
    <p:extLst>
      <p:ext uri="{BB962C8B-B14F-4D97-AF65-F5344CB8AC3E}">
        <p14:creationId xmlns:p14="http://schemas.microsoft.com/office/powerpoint/2010/main" val="1135974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RL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685800"/>
            <a:ext cx="8839200" cy="533400"/>
          </a:xfrm>
          <a:prstGeom prst="rect">
            <a:avLst/>
          </a:prstGeom>
        </p:spPr>
        <p:txBody>
          <a:bodyPr vert="horz" anchor="b"/>
          <a:lstStyle>
            <a:lvl1pPr>
              <a:tabLst/>
              <a:defRPr sz="3600"/>
            </a:lvl1pPr>
          </a:lstStyle>
          <a:p>
            <a:r>
              <a:rPr lang="en-US" dirty="0"/>
              <a:t>Frame title</a:t>
            </a:r>
          </a:p>
        </p:txBody>
      </p:sp>
      <p:pic>
        <p:nvPicPr>
          <p:cNvPr id="3" name="Picture 2" descr="simula_footer_neg_HEX.eps"/>
          <p:cNvPicPr>
            <a:picLocks noChangeAspect="1"/>
          </p:cNvPicPr>
          <p:nvPr userDrawn="1"/>
        </p:nvPicPr>
        <p:blipFill>
          <a:blip r:embed="rId2"/>
          <a:stretch>
            <a:fillRect/>
          </a:stretch>
        </p:blipFill>
        <p:spPr>
          <a:xfrm>
            <a:off x="0" y="6381750"/>
            <a:ext cx="9144000" cy="476250"/>
          </a:xfrm>
          <a:prstGeom prst="rect">
            <a:avLst/>
          </a:prstGeom>
        </p:spPr>
      </p:pic>
      <p:sp>
        <p:nvSpPr>
          <p:cNvPr id="8" name="Text Placeholder 7"/>
          <p:cNvSpPr>
            <a:spLocks noGrp="1"/>
          </p:cNvSpPr>
          <p:nvPr>
            <p:ph type="body" sz="quarter" idx="10" hasCustomPrompt="1"/>
          </p:nvPr>
        </p:nvSpPr>
        <p:spPr>
          <a:xfrm>
            <a:off x="152400" y="1447800"/>
            <a:ext cx="8839200" cy="381000"/>
          </a:xfrm>
          <a:prstGeom prst="rect">
            <a:avLst/>
          </a:prstGeom>
        </p:spPr>
        <p:txBody>
          <a:bodyPr vert="horz"/>
          <a:lstStyle>
            <a:lvl1pPr>
              <a:defRPr sz="2400" b="1"/>
            </a:lvl1pPr>
          </a:lstStyle>
          <a:p>
            <a:pPr lvl="0"/>
            <a:r>
              <a:rPr lang="en-US" dirty="0"/>
              <a:t>Optional subtitle</a:t>
            </a:r>
          </a:p>
        </p:txBody>
      </p:sp>
    </p:spTree>
    <p:extLst>
      <p:ext uri="{BB962C8B-B14F-4D97-AF65-F5344CB8AC3E}">
        <p14:creationId xmlns:p14="http://schemas.microsoft.com/office/powerpoint/2010/main" val="883852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endParaRPr lang="nb-NO" dirty="0"/>
          </a:p>
        </p:txBody>
      </p:sp>
      <p:pic>
        <p:nvPicPr>
          <p:cNvPr id="13" name="Picture 12" descr="UiO_MN_A_ENG.png"/>
          <p:cNvPicPr>
            <a:picLocks noChangeAspect="1"/>
          </p:cNvPicPr>
          <p:nvPr/>
        </p:nvPicPr>
        <p:blipFill>
          <a:blip r:embed="rId15"/>
          <a:stretch>
            <a:fillRect/>
          </a:stretch>
        </p:blipFill>
        <p:spPr>
          <a:xfrm>
            <a:off x="296041" y="228600"/>
            <a:ext cx="5114159" cy="393496"/>
          </a:xfrm>
          <a:prstGeom prst="rect">
            <a:avLst/>
          </a:prstGeom>
        </p:spPr>
      </p:pic>
      <p:pic>
        <p:nvPicPr>
          <p:cNvPr id="11" name="Picture 10"/>
          <p:cNvPicPr>
            <a:picLocks noChangeAspect="1"/>
          </p:cNvPicPr>
          <p:nvPr/>
        </p:nvPicPr>
        <p:blipFill>
          <a:blip r:embed="rId16"/>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 id="2147484061" r:id="rId13"/>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commons.wikimedia.org/wiki/file:drop-shape-drawing-1_nevit_104.svg" TargetMode="External"/><Relationship Id="rId2" Type="http://schemas.openxmlformats.org/officeDocument/2006/relationships/image" Target="../media/image6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2.png"/></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commons.wikimedia.org/wiki/file:drop-shape-drawing-1_nevit_104.svg"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tiff"/><Relationship Id="rId1" Type="http://schemas.openxmlformats.org/officeDocument/2006/relationships/slideLayout" Target="../slideLayouts/slideLayout6.xml"/><Relationship Id="rId5" Type="http://schemas.openxmlformats.org/officeDocument/2006/relationships/hyperlink" Target="http://commons.wikimedia.org/wiki/file:drop-shape-drawing-1_nevit_104.svg" TargetMode="External"/><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IN3230/4230 - </a:t>
            </a:r>
            <a:r>
              <a:rPr lang="en-US" dirty="0" err="1"/>
              <a:t>Nettverk</a:t>
            </a:r>
            <a:endParaRPr lang="en-US" dirty="0"/>
          </a:p>
          <a:p>
            <a:r>
              <a:rPr lang="en-US" dirty="0"/>
              <a:t>Wireless Communications - I </a:t>
            </a:r>
          </a:p>
        </p:txBody>
      </p:sp>
      <p:sp>
        <p:nvSpPr>
          <p:cNvPr id="2" name="Rectangle 1"/>
          <p:cNvSpPr/>
          <p:nvPr/>
        </p:nvSpPr>
        <p:spPr>
          <a:xfrm>
            <a:off x="3563888" y="5445224"/>
            <a:ext cx="5400600" cy="707886"/>
          </a:xfrm>
          <a:prstGeom prst="rect">
            <a:avLst/>
          </a:prstGeom>
        </p:spPr>
        <p:txBody>
          <a:bodyPr wrap="square">
            <a:spAutoFit/>
          </a:bodyPr>
          <a:lstStyle/>
          <a:p>
            <a:pPr algn="r"/>
            <a:r>
              <a:rPr lang="en-US" dirty="0" err="1"/>
              <a:t>Özgü</a:t>
            </a:r>
            <a:r>
              <a:rPr lang="en-US" dirty="0"/>
              <a:t> Alay</a:t>
            </a:r>
          </a:p>
          <a:p>
            <a:pPr algn="r"/>
            <a:r>
              <a:rPr lang="en-US" dirty="0" err="1"/>
              <a:t>ozgua@ifi.uio.no</a:t>
            </a:r>
            <a:r>
              <a:rPr lang="en-US" dirty="0"/>
              <a:t> </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088B4-35AC-C142-8F46-48D6833E14C3}"/>
              </a:ext>
            </a:extLst>
          </p:cNvPr>
          <p:cNvSpPr>
            <a:spLocks noGrp="1"/>
          </p:cNvSpPr>
          <p:nvPr>
            <p:ph type="title"/>
          </p:nvPr>
        </p:nvSpPr>
        <p:spPr/>
        <p:txBody>
          <a:bodyPr>
            <a:normAutofit/>
          </a:bodyPr>
          <a:lstStyle/>
          <a:p>
            <a:r>
              <a:rPr lang="nb-NO" dirty="0"/>
              <a:t>Wireless Communications Networks</a:t>
            </a:r>
          </a:p>
        </p:txBody>
      </p:sp>
      <p:pic>
        <p:nvPicPr>
          <p:cNvPr id="5" name="Picture 4">
            <a:extLst>
              <a:ext uri="{FF2B5EF4-FFF2-40B4-BE49-F238E27FC236}">
                <a16:creationId xmlns:a16="http://schemas.microsoft.com/office/drawing/2014/main" id="{59B7E3B3-84CC-244D-8101-9A37B42F9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988840"/>
            <a:ext cx="8567216" cy="3600400"/>
          </a:xfrm>
          <a:prstGeom prst="rect">
            <a:avLst/>
          </a:prstGeom>
        </p:spPr>
      </p:pic>
    </p:spTree>
    <p:extLst>
      <p:ext uri="{BB962C8B-B14F-4D97-AF65-F5344CB8AC3E}">
        <p14:creationId xmlns:p14="http://schemas.microsoft.com/office/powerpoint/2010/main" val="2454091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Brief history of wireless</a:t>
            </a:r>
          </a:p>
          <a:p>
            <a:r>
              <a:rPr lang="en-US" dirty="0"/>
              <a:t>What is wireless communication?</a:t>
            </a:r>
          </a:p>
          <a:p>
            <a:r>
              <a:rPr lang="en-US" dirty="0"/>
              <a:t>Bottom-down approach: Wireless basics</a:t>
            </a:r>
          </a:p>
          <a:p>
            <a:pPr lvl="1"/>
            <a:r>
              <a:rPr lang="en-US" dirty="0"/>
              <a:t>Physical layer : how can we transmit signals in air?</a:t>
            </a:r>
          </a:p>
          <a:p>
            <a:pPr lvl="1"/>
            <a:r>
              <a:rPr lang="en-US" dirty="0"/>
              <a:t>Link layer : multiple access </a:t>
            </a:r>
          </a:p>
          <a:p>
            <a:pPr lvl="1"/>
            <a:r>
              <a:rPr lang="en-US" dirty="0"/>
              <a:t>Wireless impact higher layers?</a:t>
            </a:r>
          </a:p>
          <a:p>
            <a:r>
              <a:rPr lang="en-US" dirty="0"/>
              <a:t>More advanced methods</a:t>
            </a:r>
          </a:p>
          <a:p>
            <a:pPr lvl="1"/>
            <a:r>
              <a:rPr lang="en-US" dirty="0"/>
              <a:t>MIMO</a:t>
            </a:r>
          </a:p>
          <a:p>
            <a:pPr lvl="1"/>
            <a:r>
              <a:rPr lang="en-US" dirty="0"/>
              <a:t>Beamforming</a:t>
            </a:r>
          </a:p>
          <a:p>
            <a:pPr lvl="1"/>
            <a:r>
              <a:rPr lang="en-US" dirty="0" err="1"/>
              <a:t>mmWave</a:t>
            </a:r>
            <a:endParaRPr lang="en-US" dirty="0"/>
          </a:p>
        </p:txBody>
      </p:sp>
    </p:spTree>
    <p:extLst>
      <p:ext uri="{BB962C8B-B14F-4D97-AF65-F5344CB8AC3E}">
        <p14:creationId xmlns:p14="http://schemas.microsoft.com/office/powerpoint/2010/main" val="303029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11279325-BD9C-443D-A3EC-9DA9D94AAC5A}"/>
              </a:ext>
            </a:extLst>
          </p:cNvPr>
          <p:cNvCxnSpPr>
            <a:cxnSpLocks/>
          </p:cNvCxnSpPr>
          <p:nvPr/>
        </p:nvCxnSpPr>
        <p:spPr>
          <a:xfrm>
            <a:off x="5069397" y="3425092"/>
            <a:ext cx="0" cy="1629163"/>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9" name="Picture 30" descr="mage result for 3g logo">
            <a:extLst>
              <a:ext uri="{FF2B5EF4-FFF2-40B4-BE49-F238E27FC236}">
                <a16:creationId xmlns:a16="http://schemas.microsoft.com/office/drawing/2014/main" id="{B3117E8C-5BF3-7A48-A320-5482277A0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2542" y="2376669"/>
            <a:ext cx="665795" cy="665795"/>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5719" y="1866488"/>
            <a:ext cx="604661" cy="6046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60519" y="766042"/>
            <a:ext cx="7513661" cy="960668"/>
          </a:xfrm>
        </p:spPr>
        <p:txBody>
          <a:bodyPr>
            <a:noAutofit/>
          </a:bodyPr>
          <a:lstStyle/>
          <a:p>
            <a:r>
              <a:rPr lang="en-US" dirty="0"/>
              <a:t>Looking back in time to wireless </a:t>
            </a:r>
          </a:p>
        </p:txBody>
      </p:sp>
      <p:sp>
        <p:nvSpPr>
          <p:cNvPr id="5" name="Freeform 5">
            <a:extLst>
              <a:ext uri="{FF2B5EF4-FFF2-40B4-BE49-F238E27FC236}">
                <a16:creationId xmlns:a16="http://schemas.microsoft.com/office/drawing/2014/main" id="{3B065FF0-D4AE-4356-A639-79626E16678C}"/>
              </a:ext>
            </a:extLst>
          </p:cNvPr>
          <p:cNvSpPr>
            <a:spLocks/>
          </p:cNvSpPr>
          <p:nvPr/>
        </p:nvSpPr>
        <p:spPr bwMode="auto">
          <a:xfrm>
            <a:off x="420865" y="2941989"/>
            <a:ext cx="1268730" cy="749803"/>
          </a:xfrm>
          <a:custGeom>
            <a:avLst/>
            <a:gdLst>
              <a:gd name="T0" fmla="*/ 0 w 929"/>
              <a:gd name="T1" fmla="*/ 0 h 365"/>
              <a:gd name="T2" fmla="*/ 747 w 929"/>
              <a:gd name="T3" fmla="*/ 0 h 365"/>
              <a:gd name="T4" fmla="*/ 929 w 929"/>
              <a:gd name="T5" fmla="*/ 182 h 365"/>
              <a:gd name="T6" fmla="*/ 747 w 929"/>
              <a:gd name="T7" fmla="*/ 365 h 365"/>
              <a:gd name="T8" fmla="*/ 0 w 929"/>
              <a:gd name="T9" fmla="*/ 365 h 365"/>
              <a:gd name="T10" fmla="*/ 0 w 929"/>
              <a:gd name="T11" fmla="*/ 0 h 365"/>
            </a:gdLst>
            <a:ahLst/>
            <a:cxnLst>
              <a:cxn ang="0">
                <a:pos x="T0" y="T1"/>
              </a:cxn>
              <a:cxn ang="0">
                <a:pos x="T2" y="T3"/>
              </a:cxn>
              <a:cxn ang="0">
                <a:pos x="T4" y="T5"/>
              </a:cxn>
              <a:cxn ang="0">
                <a:pos x="T6" y="T7"/>
              </a:cxn>
              <a:cxn ang="0">
                <a:pos x="T8" y="T9"/>
              </a:cxn>
              <a:cxn ang="0">
                <a:pos x="T10" y="T11"/>
              </a:cxn>
            </a:cxnLst>
            <a:rect l="0" t="0" r="r" b="b"/>
            <a:pathLst>
              <a:path w="929" h="365">
                <a:moveTo>
                  <a:pt x="0" y="0"/>
                </a:moveTo>
                <a:lnTo>
                  <a:pt x="747" y="0"/>
                </a:lnTo>
                <a:lnTo>
                  <a:pt x="929" y="182"/>
                </a:lnTo>
                <a:lnTo>
                  <a:pt x="747" y="365"/>
                </a:lnTo>
                <a:lnTo>
                  <a:pt x="0" y="365"/>
                </a:lnTo>
                <a:lnTo>
                  <a:pt x="0" y="0"/>
                </a:lnTo>
                <a:close/>
              </a:path>
            </a:pathLst>
          </a:custGeom>
          <a:solidFill>
            <a:schemeClr val="tx2"/>
          </a:solidFill>
          <a:ln>
            <a:noFill/>
          </a:ln>
        </p:spPr>
        <p:txBody>
          <a:bodyPr vert="horz" wrap="square" lIns="68580" tIns="34290" rIns="68580" bIns="34290" numCol="1" anchor="ctr" anchorCtr="0" compatLnSpc="1">
            <a:prstTxWarp prst="textNoShape">
              <a:avLst/>
            </a:prstTxWarp>
          </a:bodyPr>
          <a:lstStyle/>
          <a:p>
            <a:pPr algn="ctr"/>
            <a:r>
              <a:rPr lang="en-US" sz="2400" b="1" noProof="1">
                <a:solidFill>
                  <a:schemeClr val="bg1"/>
                </a:solidFill>
              </a:rPr>
              <a:t>1873</a:t>
            </a:r>
          </a:p>
        </p:txBody>
      </p:sp>
      <p:sp>
        <p:nvSpPr>
          <p:cNvPr id="6" name="Freeform 7">
            <a:extLst>
              <a:ext uri="{FF2B5EF4-FFF2-40B4-BE49-F238E27FC236}">
                <a16:creationId xmlns:a16="http://schemas.microsoft.com/office/drawing/2014/main" id="{35947C7E-5EEE-481F-BB7F-D686CF19A774}"/>
              </a:ext>
            </a:extLst>
          </p:cNvPr>
          <p:cNvSpPr>
            <a:spLocks/>
          </p:cNvSpPr>
          <p:nvPr/>
        </p:nvSpPr>
        <p:spPr bwMode="auto">
          <a:xfrm>
            <a:off x="1430117" y="2941989"/>
            <a:ext cx="1268730" cy="749803"/>
          </a:xfrm>
          <a:custGeom>
            <a:avLst/>
            <a:gdLst>
              <a:gd name="T0" fmla="*/ 0 w 923"/>
              <a:gd name="T1" fmla="*/ 0 h 365"/>
              <a:gd name="T2" fmla="*/ 741 w 923"/>
              <a:gd name="T3" fmla="*/ 0 h 365"/>
              <a:gd name="T4" fmla="*/ 923 w 923"/>
              <a:gd name="T5" fmla="*/ 182 h 365"/>
              <a:gd name="T6" fmla="*/ 741 w 923"/>
              <a:gd name="T7" fmla="*/ 365 h 365"/>
              <a:gd name="T8" fmla="*/ 0 w 923"/>
              <a:gd name="T9" fmla="*/ 365 h 365"/>
              <a:gd name="T10" fmla="*/ 182 w 923"/>
              <a:gd name="T11" fmla="*/ 182 h 365"/>
              <a:gd name="T12" fmla="*/ 0 w 923"/>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3" h="365">
                <a:moveTo>
                  <a:pt x="0" y="0"/>
                </a:moveTo>
                <a:lnTo>
                  <a:pt x="741" y="0"/>
                </a:lnTo>
                <a:lnTo>
                  <a:pt x="923" y="182"/>
                </a:lnTo>
                <a:lnTo>
                  <a:pt x="741" y="365"/>
                </a:lnTo>
                <a:lnTo>
                  <a:pt x="0" y="365"/>
                </a:lnTo>
                <a:lnTo>
                  <a:pt x="182" y="182"/>
                </a:lnTo>
                <a:lnTo>
                  <a:pt x="0" y="0"/>
                </a:lnTo>
                <a:close/>
              </a:path>
            </a:pathLst>
          </a:custGeom>
          <a:solidFill>
            <a:schemeClr val="accent1"/>
          </a:solidFill>
          <a:ln>
            <a:noFill/>
          </a:ln>
        </p:spPr>
        <p:txBody>
          <a:bodyPr vert="horz" wrap="square" lIns="68580" tIns="34290" rIns="68580" bIns="34290" numCol="1" anchor="ctr" anchorCtr="0" compatLnSpc="1">
            <a:prstTxWarp prst="textNoShape">
              <a:avLst/>
            </a:prstTxWarp>
          </a:bodyPr>
          <a:lstStyle/>
          <a:p>
            <a:pPr algn="ctr"/>
            <a:r>
              <a:rPr lang="en-US" sz="2400" b="1" noProof="1"/>
              <a:t>1896</a:t>
            </a:r>
          </a:p>
        </p:txBody>
      </p:sp>
      <p:sp>
        <p:nvSpPr>
          <p:cNvPr id="7" name="Freeform 9">
            <a:extLst>
              <a:ext uri="{FF2B5EF4-FFF2-40B4-BE49-F238E27FC236}">
                <a16:creationId xmlns:a16="http://schemas.microsoft.com/office/drawing/2014/main" id="{241AF39C-8150-468E-8EB8-132CB850CF90}"/>
              </a:ext>
            </a:extLst>
          </p:cNvPr>
          <p:cNvSpPr>
            <a:spLocks/>
          </p:cNvSpPr>
          <p:nvPr/>
        </p:nvSpPr>
        <p:spPr bwMode="auto">
          <a:xfrm>
            <a:off x="2439368" y="2941989"/>
            <a:ext cx="1268730" cy="749803"/>
          </a:xfrm>
          <a:custGeom>
            <a:avLst/>
            <a:gdLst>
              <a:gd name="T0" fmla="*/ 0 w 923"/>
              <a:gd name="T1" fmla="*/ 0 h 365"/>
              <a:gd name="T2" fmla="*/ 741 w 923"/>
              <a:gd name="T3" fmla="*/ 0 h 365"/>
              <a:gd name="T4" fmla="*/ 923 w 923"/>
              <a:gd name="T5" fmla="*/ 182 h 365"/>
              <a:gd name="T6" fmla="*/ 741 w 923"/>
              <a:gd name="T7" fmla="*/ 365 h 365"/>
              <a:gd name="T8" fmla="*/ 0 w 923"/>
              <a:gd name="T9" fmla="*/ 365 h 365"/>
              <a:gd name="T10" fmla="*/ 182 w 923"/>
              <a:gd name="T11" fmla="*/ 182 h 365"/>
              <a:gd name="T12" fmla="*/ 0 w 923"/>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3" h="365">
                <a:moveTo>
                  <a:pt x="0" y="0"/>
                </a:moveTo>
                <a:lnTo>
                  <a:pt x="741" y="0"/>
                </a:lnTo>
                <a:lnTo>
                  <a:pt x="923" y="182"/>
                </a:lnTo>
                <a:lnTo>
                  <a:pt x="741" y="365"/>
                </a:lnTo>
                <a:lnTo>
                  <a:pt x="0" y="365"/>
                </a:lnTo>
                <a:lnTo>
                  <a:pt x="182" y="182"/>
                </a:lnTo>
                <a:lnTo>
                  <a:pt x="0" y="0"/>
                </a:lnTo>
                <a:close/>
              </a:path>
            </a:pathLst>
          </a:custGeom>
          <a:solidFill>
            <a:schemeClr val="accent2">
              <a:lumMod val="60000"/>
              <a:lumOff val="40000"/>
            </a:schemeClr>
          </a:solidFill>
          <a:ln>
            <a:noFill/>
          </a:ln>
        </p:spPr>
        <p:txBody>
          <a:bodyPr vert="horz" wrap="square" lIns="68580" tIns="34290" rIns="68580" bIns="34290" numCol="1" anchor="ctr" anchorCtr="0" compatLnSpc="1">
            <a:prstTxWarp prst="textNoShape">
              <a:avLst/>
            </a:prstTxWarp>
          </a:bodyPr>
          <a:lstStyle/>
          <a:p>
            <a:pPr algn="ctr"/>
            <a:r>
              <a:rPr lang="en-US" sz="2400" b="1" noProof="1"/>
              <a:t>1980</a:t>
            </a:r>
          </a:p>
        </p:txBody>
      </p:sp>
      <p:sp>
        <p:nvSpPr>
          <p:cNvPr id="8" name="Freeform 11">
            <a:extLst>
              <a:ext uri="{FF2B5EF4-FFF2-40B4-BE49-F238E27FC236}">
                <a16:creationId xmlns:a16="http://schemas.microsoft.com/office/drawing/2014/main" id="{79596B92-DF08-44C0-95CF-BBAD52E91451}"/>
              </a:ext>
            </a:extLst>
          </p:cNvPr>
          <p:cNvSpPr>
            <a:spLocks/>
          </p:cNvSpPr>
          <p:nvPr/>
        </p:nvSpPr>
        <p:spPr bwMode="auto">
          <a:xfrm>
            <a:off x="3448620" y="2941989"/>
            <a:ext cx="1268730" cy="749803"/>
          </a:xfrm>
          <a:custGeom>
            <a:avLst/>
            <a:gdLst>
              <a:gd name="T0" fmla="*/ 0 w 930"/>
              <a:gd name="T1" fmla="*/ 0 h 365"/>
              <a:gd name="T2" fmla="*/ 747 w 930"/>
              <a:gd name="T3" fmla="*/ 0 h 365"/>
              <a:gd name="T4" fmla="*/ 930 w 930"/>
              <a:gd name="T5" fmla="*/ 182 h 365"/>
              <a:gd name="T6" fmla="*/ 747 w 930"/>
              <a:gd name="T7" fmla="*/ 365 h 365"/>
              <a:gd name="T8" fmla="*/ 0 w 930"/>
              <a:gd name="T9" fmla="*/ 365 h 365"/>
              <a:gd name="T10" fmla="*/ 182 w 930"/>
              <a:gd name="T11" fmla="*/ 182 h 365"/>
              <a:gd name="T12" fmla="*/ 0 w 930"/>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30" h="365">
                <a:moveTo>
                  <a:pt x="0" y="0"/>
                </a:moveTo>
                <a:lnTo>
                  <a:pt x="747" y="0"/>
                </a:lnTo>
                <a:lnTo>
                  <a:pt x="930" y="182"/>
                </a:lnTo>
                <a:lnTo>
                  <a:pt x="747" y="365"/>
                </a:lnTo>
                <a:lnTo>
                  <a:pt x="0" y="365"/>
                </a:lnTo>
                <a:lnTo>
                  <a:pt x="182" y="182"/>
                </a:lnTo>
                <a:lnTo>
                  <a:pt x="0" y="0"/>
                </a:lnTo>
                <a:close/>
              </a:path>
            </a:pathLst>
          </a:custGeom>
          <a:solidFill>
            <a:schemeClr val="bg2">
              <a:lumMod val="40000"/>
              <a:lumOff val="60000"/>
            </a:schemeClr>
          </a:solidFill>
          <a:ln>
            <a:noFill/>
          </a:ln>
        </p:spPr>
        <p:txBody>
          <a:bodyPr vert="horz" wrap="square" lIns="68580" tIns="34290" rIns="68580" bIns="34290" numCol="1" anchor="ctr" anchorCtr="0" compatLnSpc="1">
            <a:prstTxWarp prst="textNoShape">
              <a:avLst/>
            </a:prstTxWarp>
          </a:bodyPr>
          <a:lstStyle/>
          <a:p>
            <a:pPr algn="ctr"/>
            <a:r>
              <a:rPr lang="en-US" sz="2400" b="1" noProof="1"/>
              <a:t>1990</a:t>
            </a:r>
          </a:p>
        </p:txBody>
      </p:sp>
      <p:sp>
        <p:nvSpPr>
          <p:cNvPr id="9" name="Freeform 13">
            <a:extLst>
              <a:ext uri="{FF2B5EF4-FFF2-40B4-BE49-F238E27FC236}">
                <a16:creationId xmlns:a16="http://schemas.microsoft.com/office/drawing/2014/main" id="{69311AC2-C821-4740-B151-4BAD22CB3F1E}"/>
              </a:ext>
            </a:extLst>
          </p:cNvPr>
          <p:cNvSpPr>
            <a:spLocks/>
          </p:cNvSpPr>
          <p:nvPr/>
        </p:nvSpPr>
        <p:spPr bwMode="auto">
          <a:xfrm>
            <a:off x="4457872" y="2941989"/>
            <a:ext cx="1268730" cy="749803"/>
          </a:xfrm>
          <a:custGeom>
            <a:avLst/>
            <a:gdLst>
              <a:gd name="T0" fmla="*/ 0 w 923"/>
              <a:gd name="T1" fmla="*/ 0 h 365"/>
              <a:gd name="T2" fmla="*/ 741 w 923"/>
              <a:gd name="T3" fmla="*/ 0 h 365"/>
              <a:gd name="T4" fmla="*/ 923 w 923"/>
              <a:gd name="T5" fmla="*/ 182 h 365"/>
              <a:gd name="T6" fmla="*/ 741 w 923"/>
              <a:gd name="T7" fmla="*/ 365 h 365"/>
              <a:gd name="T8" fmla="*/ 0 w 923"/>
              <a:gd name="T9" fmla="*/ 365 h 365"/>
              <a:gd name="T10" fmla="*/ 182 w 923"/>
              <a:gd name="T11" fmla="*/ 182 h 365"/>
              <a:gd name="T12" fmla="*/ 0 w 923"/>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3" h="365">
                <a:moveTo>
                  <a:pt x="0" y="0"/>
                </a:moveTo>
                <a:lnTo>
                  <a:pt x="741" y="0"/>
                </a:lnTo>
                <a:lnTo>
                  <a:pt x="923" y="182"/>
                </a:lnTo>
                <a:lnTo>
                  <a:pt x="741" y="365"/>
                </a:lnTo>
                <a:lnTo>
                  <a:pt x="0" y="365"/>
                </a:lnTo>
                <a:lnTo>
                  <a:pt x="182" y="182"/>
                </a:lnTo>
                <a:lnTo>
                  <a:pt x="0" y="0"/>
                </a:lnTo>
                <a:close/>
              </a:path>
            </a:pathLst>
          </a:custGeom>
          <a:solidFill>
            <a:schemeClr val="accent1">
              <a:lumMod val="75000"/>
            </a:schemeClr>
          </a:solidFill>
          <a:ln>
            <a:noFill/>
          </a:ln>
        </p:spPr>
        <p:txBody>
          <a:bodyPr vert="horz" wrap="square" lIns="68580" tIns="34290" rIns="68580" bIns="34290" numCol="1" anchor="ctr" anchorCtr="0" compatLnSpc="1">
            <a:prstTxWarp prst="textNoShape">
              <a:avLst/>
            </a:prstTxWarp>
          </a:bodyPr>
          <a:lstStyle/>
          <a:p>
            <a:pPr algn="ctr"/>
            <a:r>
              <a:rPr lang="en-US" sz="2400" b="1" noProof="1"/>
              <a:t>2000</a:t>
            </a:r>
          </a:p>
        </p:txBody>
      </p:sp>
      <p:sp>
        <p:nvSpPr>
          <p:cNvPr id="10" name="Freeform 15">
            <a:extLst>
              <a:ext uri="{FF2B5EF4-FFF2-40B4-BE49-F238E27FC236}">
                <a16:creationId xmlns:a16="http://schemas.microsoft.com/office/drawing/2014/main" id="{D06BA517-60BB-478E-B103-6B7352A7D227}"/>
              </a:ext>
            </a:extLst>
          </p:cNvPr>
          <p:cNvSpPr>
            <a:spLocks/>
          </p:cNvSpPr>
          <p:nvPr/>
        </p:nvSpPr>
        <p:spPr bwMode="auto">
          <a:xfrm>
            <a:off x="5467124" y="2941989"/>
            <a:ext cx="1268730" cy="749803"/>
          </a:xfrm>
          <a:custGeom>
            <a:avLst/>
            <a:gdLst>
              <a:gd name="T0" fmla="*/ 0 w 923"/>
              <a:gd name="T1" fmla="*/ 0 h 365"/>
              <a:gd name="T2" fmla="*/ 741 w 923"/>
              <a:gd name="T3" fmla="*/ 0 h 365"/>
              <a:gd name="T4" fmla="*/ 923 w 923"/>
              <a:gd name="T5" fmla="*/ 182 h 365"/>
              <a:gd name="T6" fmla="*/ 741 w 923"/>
              <a:gd name="T7" fmla="*/ 365 h 365"/>
              <a:gd name="T8" fmla="*/ 0 w 923"/>
              <a:gd name="T9" fmla="*/ 365 h 365"/>
              <a:gd name="T10" fmla="*/ 182 w 923"/>
              <a:gd name="T11" fmla="*/ 182 h 365"/>
              <a:gd name="T12" fmla="*/ 0 w 923"/>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3" h="365">
                <a:moveTo>
                  <a:pt x="0" y="0"/>
                </a:moveTo>
                <a:lnTo>
                  <a:pt x="741" y="0"/>
                </a:lnTo>
                <a:lnTo>
                  <a:pt x="923" y="182"/>
                </a:lnTo>
                <a:lnTo>
                  <a:pt x="741" y="365"/>
                </a:lnTo>
                <a:lnTo>
                  <a:pt x="0" y="365"/>
                </a:lnTo>
                <a:lnTo>
                  <a:pt x="182" y="182"/>
                </a:lnTo>
                <a:lnTo>
                  <a:pt x="0" y="0"/>
                </a:lnTo>
                <a:close/>
              </a:path>
            </a:pathLst>
          </a:custGeom>
          <a:solidFill>
            <a:schemeClr val="accent5"/>
          </a:solidFill>
          <a:ln>
            <a:noFill/>
          </a:ln>
        </p:spPr>
        <p:txBody>
          <a:bodyPr vert="horz" wrap="square" lIns="68580" tIns="34290" rIns="68580" bIns="34290" numCol="1" anchor="ctr" anchorCtr="0" compatLnSpc="1">
            <a:prstTxWarp prst="textNoShape">
              <a:avLst/>
            </a:prstTxWarp>
          </a:bodyPr>
          <a:lstStyle/>
          <a:p>
            <a:pPr algn="ctr"/>
            <a:r>
              <a:rPr lang="en-US" sz="2400" b="1" noProof="1"/>
              <a:t>2010</a:t>
            </a:r>
          </a:p>
        </p:txBody>
      </p:sp>
      <p:sp>
        <p:nvSpPr>
          <p:cNvPr id="11" name="Freeform 17">
            <a:extLst>
              <a:ext uri="{FF2B5EF4-FFF2-40B4-BE49-F238E27FC236}">
                <a16:creationId xmlns:a16="http://schemas.microsoft.com/office/drawing/2014/main" id="{423AD8CF-C351-4211-B77D-DE70FBD1D8E1}"/>
              </a:ext>
            </a:extLst>
          </p:cNvPr>
          <p:cNvSpPr>
            <a:spLocks/>
          </p:cNvSpPr>
          <p:nvPr/>
        </p:nvSpPr>
        <p:spPr bwMode="auto">
          <a:xfrm>
            <a:off x="6476375" y="2941989"/>
            <a:ext cx="1268730" cy="749803"/>
          </a:xfrm>
          <a:custGeom>
            <a:avLst/>
            <a:gdLst>
              <a:gd name="T0" fmla="*/ 0 w 929"/>
              <a:gd name="T1" fmla="*/ 0 h 365"/>
              <a:gd name="T2" fmla="*/ 747 w 929"/>
              <a:gd name="T3" fmla="*/ 0 h 365"/>
              <a:gd name="T4" fmla="*/ 929 w 929"/>
              <a:gd name="T5" fmla="*/ 182 h 365"/>
              <a:gd name="T6" fmla="*/ 747 w 929"/>
              <a:gd name="T7" fmla="*/ 365 h 365"/>
              <a:gd name="T8" fmla="*/ 0 w 929"/>
              <a:gd name="T9" fmla="*/ 365 h 365"/>
              <a:gd name="T10" fmla="*/ 182 w 929"/>
              <a:gd name="T11" fmla="*/ 182 h 365"/>
              <a:gd name="T12" fmla="*/ 0 w 929"/>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9" h="365">
                <a:moveTo>
                  <a:pt x="0" y="0"/>
                </a:moveTo>
                <a:lnTo>
                  <a:pt x="747" y="0"/>
                </a:lnTo>
                <a:lnTo>
                  <a:pt x="929" y="182"/>
                </a:lnTo>
                <a:lnTo>
                  <a:pt x="747" y="365"/>
                </a:lnTo>
                <a:lnTo>
                  <a:pt x="0" y="365"/>
                </a:lnTo>
                <a:lnTo>
                  <a:pt x="182" y="182"/>
                </a:lnTo>
                <a:lnTo>
                  <a:pt x="0" y="0"/>
                </a:lnTo>
                <a:close/>
              </a:path>
            </a:pathLst>
          </a:custGeom>
          <a:solidFill>
            <a:schemeClr val="accent6">
              <a:lumMod val="40000"/>
              <a:lumOff val="60000"/>
            </a:schemeClr>
          </a:solidFill>
          <a:ln>
            <a:noFill/>
          </a:ln>
        </p:spPr>
        <p:txBody>
          <a:bodyPr vert="horz" wrap="square" lIns="68580" tIns="34290" rIns="68580" bIns="34290" numCol="1" anchor="ctr" anchorCtr="0" compatLnSpc="1">
            <a:prstTxWarp prst="textNoShape">
              <a:avLst/>
            </a:prstTxWarp>
          </a:bodyPr>
          <a:lstStyle/>
          <a:p>
            <a:pPr algn="ctr"/>
            <a:r>
              <a:rPr lang="en-US" sz="2400" b="1" noProof="1"/>
              <a:t>2020</a:t>
            </a:r>
          </a:p>
        </p:txBody>
      </p:sp>
      <p:sp>
        <p:nvSpPr>
          <p:cNvPr id="12" name="Rectangle: Rounded Corners 39">
            <a:extLst>
              <a:ext uri="{FF2B5EF4-FFF2-40B4-BE49-F238E27FC236}">
                <a16:creationId xmlns:a16="http://schemas.microsoft.com/office/drawing/2014/main" id="{0F0EAB54-67BA-44B6-BF01-99F8F36AADD5}"/>
              </a:ext>
            </a:extLst>
          </p:cNvPr>
          <p:cNvSpPr/>
          <p:nvPr/>
        </p:nvSpPr>
        <p:spPr>
          <a:xfrm>
            <a:off x="420865" y="5054254"/>
            <a:ext cx="1436154" cy="912114"/>
          </a:xfrm>
          <a:prstGeom prst="roundRect">
            <a:avLst>
              <a:gd name="adj" fmla="val 852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rIns="68580" rtlCol="0" anchor="ctr"/>
          <a:lstStyle/>
          <a:p>
            <a:pPr algn="ctr">
              <a:spcAft>
                <a:spcPts val="450"/>
              </a:spcAft>
            </a:pPr>
            <a:r>
              <a:rPr lang="en-US" sz="1500" b="1" cap="all" noProof="1"/>
              <a:t>Maxwell</a:t>
            </a:r>
          </a:p>
          <a:p>
            <a:pPr algn="just">
              <a:spcAft>
                <a:spcPts val="450"/>
              </a:spcAft>
            </a:pPr>
            <a:r>
              <a:rPr lang="en-US" sz="1500" b="1" cap="all" noProof="1"/>
              <a:t>equations</a:t>
            </a:r>
          </a:p>
        </p:txBody>
      </p:sp>
      <p:sp>
        <p:nvSpPr>
          <p:cNvPr id="13" name="Rectangle: Rounded Corners 40">
            <a:extLst>
              <a:ext uri="{FF2B5EF4-FFF2-40B4-BE49-F238E27FC236}">
                <a16:creationId xmlns:a16="http://schemas.microsoft.com/office/drawing/2014/main" id="{77722381-8EEC-4F1C-A5BC-56F723A30095}"/>
              </a:ext>
            </a:extLst>
          </p:cNvPr>
          <p:cNvSpPr/>
          <p:nvPr/>
        </p:nvSpPr>
        <p:spPr>
          <a:xfrm>
            <a:off x="1384436" y="4058312"/>
            <a:ext cx="1361300" cy="912114"/>
          </a:xfrm>
          <a:prstGeom prst="roundRect">
            <a:avLst>
              <a:gd name="adj" fmla="val 852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schemeClr val="tx1"/>
                </a:solidFill>
              </a:rPr>
              <a:t>Radio Patent</a:t>
            </a:r>
          </a:p>
        </p:txBody>
      </p:sp>
      <p:sp>
        <p:nvSpPr>
          <p:cNvPr id="14" name="Rectangle: Rounded Corners 41">
            <a:extLst>
              <a:ext uri="{FF2B5EF4-FFF2-40B4-BE49-F238E27FC236}">
                <a16:creationId xmlns:a16="http://schemas.microsoft.com/office/drawing/2014/main" id="{E5FECCEC-9706-4740-9954-AE4539C3864A}"/>
              </a:ext>
            </a:extLst>
          </p:cNvPr>
          <p:cNvSpPr/>
          <p:nvPr/>
        </p:nvSpPr>
        <p:spPr>
          <a:xfrm>
            <a:off x="2162176" y="5054255"/>
            <a:ext cx="1545923" cy="912114"/>
          </a:xfrm>
          <a:prstGeom prst="roundRect">
            <a:avLst>
              <a:gd name="adj" fmla="val 852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schemeClr val="tx1"/>
                </a:solidFill>
              </a:rPr>
              <a:t>Commercial Network, Cellphone</a:t>
            </a:r>
            <a:endParaRPr lang="en-US" sz="675" noProof="1">
              <a:solidFill>
                <a:schemeClr val="tx1"/>
              </a:solidFill>
            </a:endParaRPr>
          </a:p>
        </p:txBody>
      </p:sp>
      <p:sp>
        <p:nvSpPr>
          <p:cNvPr id="15" name="Rectangle: Rounded Corners 72">
            <a:extLst>
              <a:ext uri="{FF2B5EF4-FFF2-40B4-BE49-F238E27FC236}">
                <a16:creationId xmlns:a16="http://schemas.microsoft.com/office/drawing/2014/main" id="{AFA21587-222B-4C44-942B-0D89D681ED1B}"/>
              </a:ext>
            </a:extLst>
          </p:cNvPr>
          <p:cNvSpPr/>
          <p:nvPr/>
        </p:nvSpPr>
        <p:spPr>
          <a:xfrm>
            <a:off x="3356052" y="4058312"/>
            <a:ext cx="1481445" cy="912114"/>
          </a:xfrm>
          <a:prstGeom prst="roundRect">
            <a:avLst>
              <a:gd name="adj" fmla="val 8527"/>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schemeClr val="tx1"/>
                </a:solidFill>
              </a:rPr>
              <a:t>2G GSM, GPRS, EDGE</a:t>
            </a:r>
          </a:p>
        </p:txBody>
      </p:sp>
      <p:sp>
        <p:nvSpPr>
          <p:cNvPr id="16" name="Rectangle: Rounded Corners 73">
            <a:extLst>
              <a:ext uri="{FF2B5EF4-FFF2-40B4-BE49-F238E27FC236}">
                <a16:creationId xmlns:a16="http://schemas.microsoft.com/office/drawing/2014/main" id="{DEDA3877-B6CD-4F04-A7F2-73E8F5DEE8E6}"/>
              </a:ext>
            </a:extLst>
          </p:cNvPr>
          <p:cNvSpPr/>
          <p:nvPr/>
        </p:nvSpPr>
        <p:spPr>
          <a:xfrm>
            <a:off x="4060145" y="5054255"/>
            <a:ext cx="1713346" cy="912114"/>
          </a:xfrm>
          <a:prstGeom prst="roundRect">
            <a:avLst>
              <a:gd name="adj" fmla="val 852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prstClr val="white"/>
                </a:solidFill>
              </a:rPr>
              <a:t>3G, Bluetooth, Wifi</a:t>
            </a:r>
          </a:p>
        </p:txBody>
      </p:sp>
      <p:sp>
        <p:nvSpPr>
          <p:cNvPr id="17" name="Rectangle: Rounded Corners 74">
            <a:extLst>
              <a:ext uri="{FF2B5EF4-FFF2-40B4-BE49-F238E27FC236}">
                <a16:creationId xmlns:a16="http://schemas.microsoft.com/office/drawing/2014/main" id="{B65F86FB-CE67-4077-8825-A189ADA499D6}"/>
              </a:ext>
            </a:extLst>
          </p:cNvPr>
          <p:cNvSpPr/>
          <p:nvPr/>
        </p:nvSpPr>
        <p:spPr>
          <a:xfrm>
            <a:off x="5292655" y="4058312"/>
            <a:ext cx="1688402" cy="912114"/>
          </a:xfrm>
          <a:prstGeom prst="roundRect">
            <a:avLst>
              <a:gd name="adj" fmla="val 85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schemeClr val="tx1"/>
                </a:solidFill>
              </a:rPr>
              <a:t>4G/LTE, LTE-A</a:t>
            </a:r>
          </a:p>
        </p:txBody>
      </p:sp>
      <p:sp>
        <p:nvSpPr>
          <p:cNvPr id="18" name="Rectangle: Rounded Corners 75">
            <a:extLst>
              <a:ext uri="{FF2B5EF4-FFF2-40B4-BE49-F238E27FC236}">
                <a16:creationId xmlns:a16="http://schemas.microsoft.com/office/drawing/2014/main" id="{31B1E816-F2D1-499A-B56F-0DCDBD86395E}"/>
              </a:ext>
            </a:extLst>
          </p:cNvPr>
          <p:cNvSpPr/>
          <p:nvPr/>
        </p:nvSpPr>
        <p:spPr>
          <a:xfrm>
            <a:off x="6430695" y="5054255"/>
            <a:ext cx="1017856" cy="912114"/>
          </a:xfrm>
          <a:prstGeom prst="roundRect">
            <a:avLst>
              <a:gd name="adj" fmla="val 8527"/>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noProof="1">
                <a:solidFill>
                  <a:schemeClr val="tx1"/>
                </a:solidFill>
              </a:rPr>
              <a:t>5G</a:t>
            </a:r>
          </a:p>
        </p:txBody>
      </p:sp>
      <p:cxnSp>
        <p:nvCxnSpPr>
          <p:cNvPr id="19" name="Straight Connector 18">
            <a:extLst>
              <a:ext uri="{FF2B5EF4-FFF2-40B4-BE49-F238E27FC236}">
                <a16:creationId xmlns:a16="http://schemas.microsoft.com/office/drawing/2014/main" id="{B358697A-F268-49CB-8B92-E737BD097664}"/>
              </a:ext>
            </a:extLst>
          </p:cNvPr>
          <p:cNvCxnSpPr>
            <a:cxnSpLocks/>
          </p:cNvCxnSpPr>
          <p:nvPr/>
        </p:nvCxnSpPr>
        <p:spPr>
          <a:xfrm>
            <a:off x="1042226" y="3425092"/>
            <a:ext cx="0" cy="162916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91985FD-37AC-4925-92BC-6DF038F501D0}"/>
              </a:ext>
            </a:extLst>
          </p:cNvPr>
          <p:cNvCxnSpPr>
            <a:cxnSpLocks/>
          </p:cNvCxnSpPr>
          <p:nvPr/>
        </p:nvCxnSpPr>
        <p:spPr>
          <a:xfrm>
            <a:off x="2041642" y="3691792"/>
            <a:ext cx="0" cy="358524"/>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95173D-FDD6-472A-AA4F-4D98077CDFDD}"/>
              </a:ext>
            </a:extLst>
          </p:cNvPr>
          <p:cNvCxnSpPr>
            <a:cxnSpLocks/>
          </p:cNvCxnSpPr>
          <p:nvPr/>
        </p:nvCxnSpPr>
        <p:spPr>
          <a:xfrm>
            <a:off x="3050894" y="3425092"/>
            <a:ext cx="0" cy="1629163"/>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5590CD3-6178-4EF0-90E7-B8C685557E54}"/>
              </a:ext>
            </a:extLst>
          </p:cNvPr>
          <p:cNvCxnSpPr>
            <a:cxnSpLocks/>
          </p:cNvCxnSpPr>
          <p:nvPr/>
        </p:nvCxnSpPr>
        <p:spPr>
          <a:xfrm>
            <a:off x="7087900" y="3425092"/>
            <a:ext cx="0" cy="1629163"/>
          </a:xfrm>
          <a:prstGeom prst="line">
            <a:avLst/>
          </a:prstGeom>
          <a:ln w="5715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25A0191-7D34-4063-AF90-1A145D822869}"/>
              </a:ext>
            </a:extLst>
          </p:cNvPr>
          <p:cNvCxnSpPr>
            <a:cxnSpLocks/>
          </p:cNvCxnSpPr>
          <p:nvPr/>
        </p:nvCxnSpPr>
        <p:spPr>
          <a:xfrm>
            <a:off x="4060145" y="3691792"/>
            <a:ext cx="0" cy="358524"/>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EC9ADDC-B31A-44FF-BD80-A60D2C09DB48}"/>
              </a:ext>
            </a:extLst>
          </p:cNvPr>
          <p:cNvCxnSpPr>
            <a:cxnSpLocks/>
          </p:cNvCxnSpPr>
          <p:nvPr/>
        </p:nvCxnSpPr>
        <p:spPr>
          <a:xfrm>
            <a:off x="6078649" y="3691792"/>
            <a:ext cx="0" cy="358524"/>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026" name="Picture 2" descr="mage result for first cell pho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8856" y="1971327"/>
            <a:ext cx="447799" cy="97066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https://upload.wikimedia.org/wikipedia/commons/thumb/5/5d/GSMLogo.svg/2560px-GSMLogo.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5023" y="2363146"/>
            <a:ext cx="892077" cy="53524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ge result for maxwell equatio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8739" y="2275850"/>
            <a:ext cx="724664" cy="64857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upload.wikimedia.org/wikipedia/commons/thumb/3/36/Marconi%27s_first_radio_transmitter.jpg/800px-Marconi%27s_first_radio_transmitter.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70" y="2085004"/>
            <a:ext cx="553036" cy="82125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mage result for 4g network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72329" y="2337353"/>
            <a:ext cx="881018" cy="606923"/>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Rounded Corners 74">
            <a:extLst>
              <a:ext uri="{FF2B5EF4-FFF2-40B4-BE49-F238E27FC236}">
                <a16:creationId xmlns:a16="http://schemas.microsoft.com/office/drawing/2014/main" id="{B65F86FB-CE67-4077-8825-A189ADA499D6}"/>
              </a:ext>
            </a:extLst>
          </p:cNvPr>
          <p:cNvSpPr/>
          <p:nvPr/>
        </p:nvSpPr>
        <p:spPr>
          <a:xfrm>
            <a:off x="12374363" y="2685157"/>
            <a:ext cx="103732" cy="139847"/>
          </a:xfrm>
          <a:prstGeom prst="roundRect">
            <a:avLst>
              <a:gd name="adj" fmla="val 852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Aft>
                <a:spcPts val="450"/>
              </a:spcAft>
            </a:pPr>
            <a:r>
              <a:rPr lang="en-US" sz="1500" b="1" cap="all" noProof="1">
                <a:solidFill>
                  <a:prstClr val="white"/>
                </a:solidFill>
              </a:rPr>
              <a:t>5G</a:t>
            </a:r>
          </a:p>
          <a:p>
            <a:pPr algn="just">
              <a:spcAft>
                <a:spcPts val="450"/>
              </a:spcAft>
            </a:pPr>
            <a:r>
              <a:rPr lang="en-US" sz="675" noProof="1">
                <a:solidFill>
                  <a:prstClr val="white"/>
                </a:solidFill>
              </a:rPr>
              <a:t>Lorem ipsum dolor sit amet, nibh est. A magna maecenas, quam magna nec quis, lorem nunc. Suspendisse viverra sodales mauris, cras pharetra.</a:t>
            </a:r>
          </a:p>
        </p:txBody>
      </p:sp>
      <p:pic>
        <p:nvPicPr>
          <p:cNvPr id="1040" name="Picture 16" descr="mage result for 5g network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91613" y="2349251"/>
            <a:ext cx="773272" cy="57995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mage result for bluetooth"/>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72196" y="2146045"/>
            <a:ext cx="608384" cy="608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47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4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5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4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rgbClr val="808080"/>
                </a:solidFill>
              </a:rPr>
              <a:t>Brief history of wireless</a:t>
            </a:r>
          </a:p>
          <a:p>
            <a:r>
              <a:rPr lang="en-US" dirty="0"/>
              <a:t>What is wireless communication?</a:t>
            </a:r>
          </a:p>
          <a:p>
            <a:r>
              <a:rPr lang="en-US" dirty="0">
                <a:solidFill>
                  <a:srgbClr val="808080"/>
                </a:solidFill>
              </a:rPr>
              <a:t>Bottom-down approach</a:t>
            </a:r>
          </a:p>
          <a:p>
            <a:pPr lvl="1"/>
            <a:r>
              <a:rPr lang="en-US" dirty="0">
                <a:solidFill>
                  <a:srgbClr val="808080"/>
                </a:solidFill>
              </a:rPr>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solidFill>
                  <a:schemeClr val="bg2"/>
                </a:solidFill>
              </a:rPr>
              <a:t>More advanced methods</a:t>
            </a:r>
          </a:p>
          <a:p>
            <a:pPr lvl="1"/>
            <a:r>
              <a:rPr lang="en-US" dirty="0">
                <a:solidFill>
                  <a:schemeClr val="bg2"/>
                </a:solidFill>
              </a:rPr>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a:p>
            <a:pPr marL="0" indent="0">
              <a:buNone/>
            </a:pPr>
            <a:endParaRPr lang="en-US" dirty="0">
              <a:solidFill>
                <a:schemeClr val="bg2"/>
              </a:solidFill>
            </a:endParaRPr>
          </a:p>
        </p:txBody>
      </p:sp>
    </p:spTree>
    <p:extLst>
      <p:ext uri="{BB962C8B-B14F-4D97-AF65-F5344CB8AC3E}">
        <p14:creationId xmlns:p14="http://schemas.microsoft.com/office/powerpoint/2010/main" val="3422842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2232"/>
            <a:ext cx="8229600" cy="865187"/>
          </a:xfrm>
        </p:spPr>
        <p:txBody>
          <a:bodyPr/>
          <a:lstStyle/>
          <a:p>
            <a:r>
              <a:rPr lang="en-US" dirty="0"/>
              <a:t>Why Wireless?</a:t>
            </a:r>
          </a:p>
        </p:txBody>
      </p:sp>
      <p:sp>
        <p:nvSpPr>
          <p:cNvPr id="3" name="Content Placeholder 2"/>
          <p:cNvSpPr>
            <a:spLocks noGrp="1"/>
          </p:cNvSpPr>
          <p:nvPr>
            <p:ph idx="1"/>
          </p:nvPr>
        </p:nvSpPr>
        <p:spPr>
          <a:xfrm>
            <a:off x="457200" y="1537419"/>
            <a:ext cx="8229600" cy="4987925"/>
          </a:xfrm>
        </p:spPr>
        <p:txBody>
          <a:bodyPr/>
          <a:lstStyle/>
          <a:p>
            <a:r>
              <a:rPr lang="en-US" dirty="0"/>
              <a:t>Freedom from wires</a:t>
            </a:r>
          </a:p>
          <a:p>
            <a:pPr lvl="1"/>
            <a:r>
              <a:rPr lang="en-US" dirty="0"/>
              <a:t>No cost of installing the wires</a:t>
            </a:r>
          </a:p>
          <a:p>
            <a:pPr lvl="1"/>
            <a:r>
              <a:rPr lang="en-US" dirty="0"/>
              <a:t>Not deal with bunches of wires running around</a:t>
            </a:r>
          </a:p>
          <a:p>
            <a:r>
              <a:rPr lang="en-US" dirty="0"/>
              <a:t>Global coverage</a:t>
            </a:r>
          </a:p>
          <a:p>
            <a:pPr lvl="1"/>
            <a:r>
              <a:rPr lang="en-US" dirty="0"/>
              <a:t>where wired communication is not feasible or costly e.g. rural areas, battle field and outer space.</a:t>
            </a:r>
          </a:p>
          <a:p>
            <a:r>
              <a:rPr lang="en-US" dirty="0"/>
              <a:t>Stay Connected</a:t>
            </a:r>
          </a:p>
          <a:p>
            <a:pPr lvl="1"/>
            <a:r>
              <a:rPr lang="en-US" dirty="0"/>
              <a:t>Any where any time, even under mobility</a:t>
            </a:r>
          </a:p>
          <a:p>
            <a:r>
              <a:rPr lang="en-US" sz="2800" dirty="0"/>
              <a:t>Flexibility</a:t>
            </a:r>
          </a:p>
          <a:p>
            <a:pPr lvl="1"/>
            <a:r>
              <a:rPr lang="en-US" dirty="0"/>
              <a:t>Connect to multiple devices simultaneously</a:t>
            </a:r>
          </a:p>
          <a:p>
            <a:pPr marL="0" indent="0">
              <a:buNone/>
            </a:pPr>
            <a:r>
              <a:rPr lang="en-US" sz="2800" dirty="0"/>
              <a:t>     </a:t>
            </a:r>
          </a:p>
        </p:txBody>
      </p:sp>
    </p:spTree>
    <p:extLst>
      <p:ext uri="{BB962C8B-B14F-4D97-AF65-F5344CB8AC3E}">
        <p14:creationId xmlns:p14="http://schemas.microsoft.com/office/powerpoint/2010/main" val="425424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body" idx="1"/>
          </p:nvPr>
        </p:nvSpPr>
        <p:spPr>
          <a:xfrm>
            <a:off x="467544" y="1628800"/>
            <a:ext cx="8219256" cy="4114800"/>
          </a:xfrm>
        </p:spPr>
        <p:txBody>
          <a:bodyPr/>
          <a:lstStyle/>
          <a:p>
            <a:r>
              <a:rPr lang="en-US" dirty="0"/>
              <a:t>Transmitting voice and data using electromagnetic waves in open space</a:t>
            </a:r>
          </a:p>
          <a:p>
            <a:r>
              <a:rPr lang="en-US" dirty="0"/>
              <a:t>Electromagnetic waves </a:t>
            </a:r>
          </a:p>
          <a:p>
            <a:pPr lvl="2"/>
            <a:r>
              <a:rPr lang="en-US" sz="2400" dirty="0"/>
              <a:t>Travel at speed of light (c = 3x10</a:t>
            </a:r>
            <a:r>
              <a:rPr lang="en-US" sz="2400" baseline="30000" dirty="0"/>
              <a:t>8</a:t>
            </a:r>
            <a:r>
              <a:rPr lang="en-US" sz="2400" dirty="0"/>
              <a:t> m/s)</a:t>
            </a:r>
          </a:p>
          <a:p>
            <a:pPr lvl="2"/>
            <a:r>
              <a:rPr lang="en-US" sz="2400" dirty="0"/>
              <a:t>Has a frequency (f)  and wavelength (</a:t>
            </a:r>
            <a:r>
              <a:rPr lang="en-US" sz="2400" dirty="0">
                <a:latin typeface="Symbol" pitchFamily="18" charset="2"/>
              </a:rPr>
              <a:t>l</a:t>
            </a:r>
            <a:r>
              <a:rPr lang="en-US" sz="2400" dirty="0"/>
              <a:t>)</a:t>
            </a:r>
          </a:p>
          <a:p>
            <a:pPr lvl="4"/>
            <a:r>
              <a:rPr lang="en-US" sz="2400" dirty="0"/>
              <a:t>c = f x </a:t>
            </a:r>
            <a:r>
              <a:rPr lang="en-US" sz="2400" dirty="0">
                <a:latin typeface="Symbol" pitchFamily="18" charset="2"/>
              </a:rPr>
              <a:t>l</a:t>
            </a:r>
            <a:r>
              <a:rPr lang="en-US" sz="2400" dirty="0"/>
              <a:t> </a:t>
            </a:r>
          </a:p>
          <a:p>
            <a:pPr marL="914400" lvl="2" indent="0">
              <a:buNone/>
            </a:pPr>
            <a:endParaRPr lang="en-US" dirty="0"/>
          </a:p>
          <a:p>
            <a:pPr lvl="4"/>
            <a:endParaRPr lang="en-US" dirty="0"/>
          </a:p>
          <a:p>
            <a:pPr marL="914400" lvl="2" indent="0">
              <a:buNone/>
            </a:pPr>
            <a:endParaRPr lang="en-US" dirty="0"/>
          </a:p>
          <a:p>
            <a:endParaRPr lang="en-US" dirty="0"/>
          </a:p>
        </p:txBody>
      </p:sp>
      <p:sp>
        <p:nvSpPr>
          <p:cNvPr id="61442" name="Rectangle 2"/>
          <p:cNvSpPr>
            <a:spLocks noGrp="1" noChangeArrowheads="1"/>
          </p:cNvSpPr>
          <p:nvPr>
            <p:ph type="title"/>
          </p:nvPr>
        </p:nvSpPr>
        <p:spPr>
          <a:xfrm>
            <a:off x="457200" y="564529"/>
            <a:ext cx="8229600" cy="1139825"/>
          </a:xfrm>
        </p:spPr>
        <p:txBody>
          <a:bodyPr/>
          <a:lstStyle/>
          <a:p>
            <a:r>
              <a:rPr lang="en-US" dirty="0"/>
              <a:t>What is Wireless Communication?</a:t>
            </a:r>
          </a:p>
        </p:txBody>
      </p:sp>
    </p:spTree>
    <p:extLst>
      <p:ext uri="{BB962C8B-B14F-4D97-AF65-F5344CB8AC3E}">
        <p14:creationId xmlns:p14="http://schemas.microsoft.com/office/powerpoint/2010/main" val="472252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533400" y="413792"/>
            <a:ext cx="7772400" cy="1143000"/>
          </a:xfrm>
        </p:spPr>
        <p:txBody>
          <a:bodyPr/>
          <a:lstStyle/>
          <a:p>
            <a:pPr>
              <a:defRPr/>
            </a:pPr>
            <a:r>
              <a:rPr lang="en-US" sz="3600" dirty="0">
                <a:latin typeface="+mn-lt"/>
                <a:cs typeface="+mj-cs"/>
              </a:rPr>
              <a:t>Wireless Link Characteristics</a:t>
            </a:r>
          </a:p>
        </p:txBody>
      </p:sp>
      <p:sp>
        <p:nvSpPr>
          <p:cNvPr id="13317" name="Rectangle 3"/>
          <p:cNvSpPr>
            <a:spLocks noGrp="1" noChangeArrowheads="1"/>
          </p:cNvSpPr>
          <p:nvPr>
            <p:ph type="body" idx="1"/>
          </p:nvPr>
        </p:nvSpPr>
        <p:spPr>
          <a:xfrm>
            <a:off x="179512" y="1340768"/>
            <a:ext cx="8784976" cy="5197475"/>
          </a:xfrm>
        </p:spPr>
        <p:txBody>
          <a:bodyPr/>
          <a:lstStyle/>
          <a:p>
            <a:pPr>
              <a:lnSpc>
                <a:spcPct val="80000"/>
              </a:lnSpc>
              <a:buFont typeface="Wingdings" charset="0"/>
              <a:buNone/>
              <a:defRPr/>
            </a:pPr>
            <a:endParaRPr lang="en-US" sz="2400" dirty="0"/>
          </a:p>
          <a:p>
            <a:pPr lvl="1">
              <a:lnSpc>
                <a:spcPct val="80000"/>
              </a:lnSpc>
              <a:buFont typeface="Arial" charset="0"/>
              <a:buChar char="•"/>
              <a:defRPr/>
            </a:pPr>
            <a:r>
              <a:rPr lang="en-US" i="1" dirty="0">
                <a:solidFill>
                  <a:srgbClr val="C00000"/>
                </a:solidFill>
              </a:rPr>
              <a:t>decreased signal strength: </a:t>
            </a:r>
            <a:r>
              <a:rPr lang="en-US" dirty="0"/>
              <a:t>radio signal attenuates (lose signal strength) as it propagates through matter (path loss)</a:t>
            </a:r>
          </a:p>
          <a:p>
            <a:pPr lvl="3">
              <a:buFont typeface="Arial" charset="0"/>
              <a:buChar char="•"/>
            </a:pPr>
            <a:r>
              <a:rPr lang="en-US" sz="2200" dirty="0"/>
              <a:t>Higher frequencies will attenuate FASTER</a:t>
            </a:r>
          </a:p>
          <a:p>
            <a:pPr lvl="3">
              <a:buFont typeface="Arial" charset="0"/>
              <a:buChar char="•"/>
            </a:pPr>
            <a:r>
              <a:rPr lang="en-US" sz="2200" dirty="0"/>
              <a:t>Higher frequencies also don’t penetrate objects as well</a:t>
            </a:r>
          </a:p>
          <a:p>
            <a:pPr lvl="1">
              <a:lnSpc>
                <a:spcPct val="80000"/>
              </a:lnSpc>
              <a:buFont typeface="Arial" charset="0"/>
              <a:buChar char="•"/>
              <a:defRPr/>
            </a:pPr>
            <a:r>
              <a:rPr lang="en-US" i="1" dirty="0">
                <a:solidFill>
                  <a:srgbClr val="C00000"/>
                </a:solidFill>
              </a:rPr>
              <a:t>interference from other sources: </a:t>
            </a:r>
            <a:r>
              <a:rPr lang="en-US" dirty="0"/>
              <a:t>standardized wireless frequencies shared by other devices (e.g., phone); devices (motors) interfere as well</a:t>
            </a:r>
          </a:p>
          <a:p>
            <a:pPr lvl="1">
              <a:lnSpc>
                <a:spcPct val="80000"/>
              </a:lnSpc>
              <a:buFont typeface="Arial" charset="0"/>
              <a:buChar char="•"/>
              <a:defRPr/>
            </a:pPr>
            <a:r>
              <a:rPr lang="en-US" i="1" dirty="0">
                <a:solidFill>
                  <a:srgbClr val="C00000"/>
                </a:solidFill>
              </a:rPr>
              <a:t>multipath propagation: </a:t>
            </a:r>
            <a:r>
              <a:rPr lang="en-US" dirty="0"/>
              <a:t>radio signal reflects off objects/ground, reaching destination at slightly different times</a:t>
            </a:r>
          </a:p>
          <a:p>
            <a:pPr lvl="1">
              <a:lnSpc>
                <a:spcPct val="80000"/>
              </a:lnSpc>
              <a:defRPr/>
            </a:pPr>
            <a:endParaRPr lang="en-US" dirty="0"/>
          </a:p>
          <a:p>
            <a:pPr>
              <a:lnSpc>
                <a:spcPct val="80000"/>
              </a:lnSpc>
              <a:buFont typeface="Wingdings" charset="0"/>
              <a:buNone/>
              <a:defRPr/>
            </a:pPr>
            <a:r>
              <a:rPr lang="en-US" sz="2400" dirty="0"/>
              <a:t>…. make communication across (even a point to point) wireless link much more </a:t>
            </a:r>
            <a:r>
              <a:rPr lang="ja-JP" altLang="en-US" sz="2400" dirty="0"/>
              <a:t>“</a:t>
            </a:r>
            <a:r>
              <a:rPr lang="en-US" sz="2400" dirty="0"/>
              <a:t>difficult</a:t>
            </a:r>
            <a:r>
              <a:rPr lang="ja-JP" altLang="en-US" sz="2400" dirty="0"/>
              <a:t>”</a:t>
            </a:r>
            <a:r>
              <a:rPr lang="en-US" sz="2400" dirty="0"/>
              <a:t> </a:t>
            </a:r>
          </a:p>
          <a:p>
            <a:pPr>
              <a:lnSpc>
                <a:spcPct val="80000"/>
              </a:lnSpc>
              <a:defRPr/>
            </a:pPr>
            <a:endParaRPr lang="en-US" sz="2400" dirty="0"/>
          </a:p>
        </p:txBody>
      </p:sp>
    </p:spTree>
    <p:extLst>
      <p:ext uri="{BB962C8B-B14F-4D97-AF65-F5344CB8AC3E}">
        <p14:creationId xmlns:p14="http://schemas.microsoft.com/office/powerpoint/2010/main" val="1837918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67544" y="620688"/>
            <a:ext cx="8219256" cy="1143000"/>
          </a:xfrm>
        </p:spPr>
        <p:txBody>
          <a:bodyPr/>
          <a:lstStyle/>
          <a:p>
            <a:r>
              <a:rPr lang="en-US" dirty="0"/>
              <a:t>Electromagnetic Spectrum</a:t>
            </a:r>
          </a:p>
        </p:txBody>
      </p:sp>
      <p:sp>
        <p:nvSpPr>
          <p:cNvPr id="65546" name="Rectangle 10"/>
          <p:cNvSpPr>
            <a:spLocks noChangeArrowheads="1"/>
          </p:cNvSpPr>
          <p:nvPr/>
        </p:nvSpPr>
        <p:spPr bwMode="auto">
          <a:xfrm>
            <a:off x="8382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4</a:t>
            </a:r>
            <a:endParaRPr lang="en-US" b="0"/>
          </a:p>
        </p:txBody>
      </p:sp>
      <p:sp>
        <p:nvSpPr>
          <p:cNvPr id="65547" name="Rectangle 11"/>
          <p:cNvSpPr>
            <a:spLocks noChangeArrowheads="1"/>
          </p:cNvSpPr>
          <p:nvPr/>
        </p:nvSpPr>
        <p:spPr bwMode="auto">
          <a:xfrm>
            <a:off x="12954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a:t>
            </a:r>
            <a:endParaRPr lang="en-US" b="0"/>
          </a:p>
        </p:txBody>
      </p:sp>
      <p:sp>
        <p:nvSpPr>
          <p:cNvPr id="65548" name="Rectangle 12"/>
          <p:cNvSpPr>
            <a:spLocks noChangeArrowheads="1"/>
          </p:cNvSpPr>
          <p:nvPr/>
        </p:nvSpPr>
        <p:spPr bwMode="auto">
          <a:xfrm>
            <a:off x="19812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0</a:t>
            </a:r>
            <a:endParaRPr lang="en-US" b="0"/>
          </a:p>
        </p:txBody>
      </p:sp>
      <p:sp>
        <p:nvSpPr>
          <p:cNvPr id="65558" name="Rectangle 22"/>
          <p:cNvSpPr>
            <a:spLocks noChangeArrowheads="1"/>
          </p:cNvSpPr>
          <p:nvPr/>
        </p:nvSpPr>
        <p:spPr bwMode="auto">
          <a:xfrm>
            <a:off x="26670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a:t>
            </a:r>
            <a:endParaRPr lang="en-US" b="0"/>
          </a:p>
        </p:txBody>
      </p:sp>
      <p:sp>
        <p:nvSpPr>
          <p:cNvPr id="65559" name="Rectangle 23"/>
          <p:cNvSpPr>
            <a:spLocks noChangeArrowheads="1"/>
          </p:cNvSpPr>
          <p:nvPr/>
        </p:nvSpPr>
        <p:spPr bwMode="auto">
          <a:xfrm>
            <a:off x="33528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-4</a:t>
            </a:r>
            <a:endParaRPr lang="en-US" b="0"/>
          </a:p>
        </p:txBody>
      </p:sp>
      <p:sp>
        <p:nvSpPr>
          <p:cNvPr id="65560" name="Rectangle 24"/>
          <p:cNvSpPr>
            <a:spLocks noChangeArrowheads="1"/>
          </p:cNvSpPr>
          <p:nvPr/>
        </p:nvSpPr>
        <p:spPr bwMode="auto">
          <a:xfrm>
            <a:off x="40386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-6</a:t>
            </a:r>
            <a:endParaRPr lang="en-US" b="0"/>
          </a:p>
        </p:txBody>
      </p:sp>
      <p:sp>
        <p:nvSpPr>
          <p:cNvPr id="65561" name="Rectangle 25"/>
          <p:cNvSpPr>
            <a:spLocks noChangeArrowheads="1"/>
          </p:cNvSpPr>
          <p:nvPr/>
        </p:nvSpPr>
        <p:spPr bwMode="auto">
          <a:xfrm>
            <a:off x="47244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-8</a:t>
            </a:r>
            <a:endParaRPr lang="en-US" b="0"/>
          </a:p>
        </p:txBody>
      </p:sp>
      <p:sp>
        <p:nvSpPr>
          <p:cNvPr id="65562" name="Rectangle 26"/>
          <p:cNvSpPr>
            <a:spLocks noChangeArrowheads="1"/>
          </p:cNvSpPr>
          <p:nvPr/>
        </p:nvSpPr>
        <p:spPr bwMode="auto">
          <a:xfrm>
            <a:off x="54102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-10</a:t>
            </a:r>
            <a:endParaRPr lang="en-US" b="0"/>
          </a:p>
        </p:txBody>
      </p:sp>
      <p:sp>
        <p:nvSpPr>
          <p:cNvPr id="65563" name="Rectangle 27"/>
          <p:cNvSpPr>
            <a:spLocks noChangeArrowheads="1"/>
          </p:cNvSpPr>
          <p:nvPr/>
        </p:nvSpPr>
        <p:spPr bwMode="auto">
          <a:xfrm>
            <a:off x="60960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-12</a:t>
            </a:r>
            <a:endParaRPr lang="en-US" b="0"/>
          </a:p>
        </p:txBody>
      </p:sp>
      <p:sp>
        <p:nvSpPr>
          <p:cNvPr id="65564" name="Rectangle 28"/>
          <p:cNvSpPr>
            <a:spLocks noChangeArrowheads="1"/>
          </p:cNvSpPr>
          <p:nvPr/>
        </p:nvSpPr>
        <p:spPr bwMode="auto">
          <a:xfrm>
            <a:off x="67818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-14</a:t>
            </a:r>
            <a:endParaRPr lang="en-US" b="0"/>
          </a:p>
        </p:txBody>
      </p:sp>
      <p:sp>
        <p:nvSpPr>
          <p:cNvPr id="65565" name="Rectangle 29"/>
          <p:cNvSpPr>
            <a:spLocks noChangeArrowheads="1"/>
          </p:cNvSpPr>
          <p:nvPr/>
        </p:nvSpPr>
        <p:spPr bwMode="auto">
          <a:xfrm>
            <a:off x="74676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-16</a:t>
            </a:r>
            <a:endParaRPr lang="en-US" b="0"/>
          </a:p>
        </p:txBody>
      </p:sp>
      <p:sp>
        <p:nvSpPr>
          <p:cNvPr id="65566" name="Rectangle 30"/>
          <p:cNvSpPr>
            <a:spLocks noChangeArrowheads="1"/>
          </p:cNvSpPr>
          <p:nvPr/>
        </p:nvSpPr>
        <p:spPr bwMode="auto">
          <a:xfrm>
            <a:off x="609600" y="39890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4</a:t>
            </a:r>
            <a:endParaRPr lang="en-US" b="0"/>
          </a:p>
        </p:txBody>
      </p:sp>
      <p:sp>
        <p:nvSpPr>
          <p:cNvPr id="65567" name="Rectangle 31"/>
          <p:cNvSpPr>
            <a:spLocks noChangeArrowheads="1"/>
          </p:cNvSpPr>
          <p:nvPr/>
        </p:nvSpPr>
        <p:spPr bwMode="auto">
          <a:xfrm>
            <a:off x="12954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6</a:t>
            </a:r>
            <a:endParaRPr lang="en-US" b="0"/>
          </a:p>
        </p:txBody>
      </p:sp>
      <p:sp>
        <p:nvSpPr>
          <p:cNvPr id="65568" name="Rectangle 32"/>
          <p:cNvSpPr>
            <a:spLocks noChangeArrowheads="1"/>
          </p:cNvSpPr>
          <p:nvPr/>
        </p:nvSpPr>
        <p:spPr bwMode="auto">
          <a:xfrm>
            <a:off x="19812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8</a:t>
            </a:r>
            <a:endParaRPr lang="en-US" b="0"/>
          </a:p>
        </p:txBody>
      </p:sp>
      <p:sp>
        <p:nvSpPr>
          <p:cNvPr id="65569" name="Rectangle 33"/>
          <p:cNvSpPr>
            <a:spLocks noChangeArrowheads="1"/>
          </p:cNvSpPr>
          <p:nvPr/>
        </p:nvSpPr>
        <p:spPr bwMode="auto">
          <a:xfrm>
            <a:off x="26670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10</a:t>
            </a:r>
            <a:endParaRPr lang="en-US" b="0"/>
          </a:p>
        </p:txBody>
      </p:sp>
      <p:sp>
        <p:nvSpPr>
          <p:cNvPr id="65570" name="Rectangle 34"/>
          <p:cNvSpPr>
            <a:spLocks noChangeArrowheads="1"/>
          </p:cNvSpPr>
          <p:nvPr/>
        </p:nvSpPr>
        <p:spPr bwMode="auto">
          <a:xfrm>
            <a:off x="33528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12</a:t>
            </a:r>
            <a:endParaRPr lang="en-US" b="0"/>
          </a:p>
        </p:txBody>
      </p:sp>
      <p:sp>
        <p:nvSpPr>
          <p:cNvPr id="65571" name="Rectangle 35"/>
          <p:cNvSpPr>
            <a:spLocks noChangeArrowheads="1"/>
          </p:cNvSpPr>
          <p:nvPr/>
        </p:nvSpPr>
        <p:spPr bwMode="auto">
          <a:xfrm>
            <a:off x="40386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14</a:t>
            </a:r>
            <a:endParaRPr lang="en-US" b="0"/>
          </a:p>
        </p:txBody>
      </p:sp>
      <p:sp>
        <p:nvSpPr>
          <p:cNvPr id="65572" name="Rectangle 36"/>
          <p:cNvSpPr>
            <a:spLocks noChangeArrowheads="1"/>
          </p:cNvSpPr>
          <p:nvPr/>
        </p:nvSpPr>
        <p:spPr bwMode="auto">
          <a:xfrm>
            <a:off x="47244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16</a:t>
            </a:r>
            <a:endParaRPr lang="en-US" b="0"/>
          </a:p>
        </p:txBody>
      </p:sp>
      <p:sp>
        <p:nvSpPr>
          <p:cNvPr id="65573" name="Rectangle 37"/>
          <p:cNvSpPr>
            <a:spLocks noChangeArrowheads="1"/>
          </p:cNvSpPr>
          <p:nvPr/>
        </p:nvSpPr>
        <p:spPr bwMode="auto">
          <a:xfrm>
            <a:off x="54102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18</a:t>
            </a:r>
            <a:endParaRPr lang="en-US" b="0"/>
          </a:p>
        </p:txBody>
      </p:sp>
      <p:sp>
        <p:nvSpPr>
          <p:cNvPr id="65574" name="Rectangle 38"/>
          <p:cNvSpPr>
            <a:spLocks noChangeArrowheads="1"/>
          </p:cNvSpPr>
          <p:nvPr/>
        </p:nvSpPr>
        <p:spPr bwMode="auto">
          <a:xfrm>
            <a:off x="60960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20</a:t>
            </a:r>
            <a:endParaRPr lang="en-US" b="0"/>
          </a:p>
        </p:txBody>
      </p:sp>
      <p:sp>
        <p:nvSpPr>
          <p:cNvPr id="65575" name="Rectangle 39"/>
          <p:cNvSpPr>
            <a:spLocks noChangeArrowheads="1"/>
          </p:cNvSpPr>
          <p:nvPr/>
        </p:nvSpPr>
        <p:spPr bwMode="auto">
          <a:xfrm>
            <a:off x="67818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22</a:t>
            </a:r>
            <a:endParaRPr lang="en-US" b="0"/>
          </a:p>
        </p:txBody>
      </p:sp>
      <p:sp>
        <p:nvSpPr>
          <p:cNvPr id="65576" name="Rectangle 40"/>
          <p:cNvSpPr>
            <a:spLocks noChangeArrowheads="1"/>
          </p:cNvSpPr>
          <p:nvPr/>
        </p:nvSpPr>
        <p:spPr bwMode="auto">
          <a:xfrm>
            <a:off x="74676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24</a:t>
            </a:r>
            <a:endParaRPr lang="en-US" b="0"/>
          </a:p>
        </p:txBody>
      </p:sp>
      <p:sp>
        <p:nvSpPr>
          <p:cNvPr id="65578" name="Rectangle 42"/>
          <p:cNvSpPr>
            <a:spLocks noChangeArrowheads="1"/>
          </p:cNvSpPr>
          <p:nvPr/>
        </p:nvSpPr>
        <p:spPr bwMode="auto">
          <a:xfrm>
            <a:off x="3733800" y="2769840"/>
            <a:ext cx="609600" cy="1295400"/>
          </a:xfrm>
          <a:prstGeom prst="rect">
            <a:avLst/>
          </a:prstGeom>
          <a:solidFill>
            <a:srgbClr val="FFFFFF"/>
          </a:solidFill>
          <a:ln w="9525">
            <a:solidFill>
              <a:schemeClr val="tx1"/>
            </a:solidFill>
            <a:miter lim="800000"/>
            <a:headEnd/>
            <a:tailEnd/>
          </a:ln>
          <a:effectLst/>
        </p:spPr>
        <p:txBody>
          <a:bodyPr wrap="none" anchor="ctr"/>
          <a:lstStyle/>
          <a:p>
            <a:pPr algn="ctr"/>
            <a:r>
              <a:rPr lang="en-US"/>
              <a:t>IR</a:t>
            </a:r>
          </a:p>
        </p:txBody>
      </p:sp>
      <p:sp>
        <p:nvSpPr>
          <p:cNvPr id="65579" name="Rectangle 43"/>
          <p:cNvSpPr>
            <a:spLocks noChangeArrowheads="1"/>
          </p:cNvSpPr>
          <p:nvPr/>
        </p:nvSpPr>
        <p:spPr bwMode="auto">
          <a:xfrm>
            <a:off x="4343400" y="2769840"/>
            <a:ext cx="381000" cy="1295400"/>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65580" name="Rectangle 44"/>
          <p:cNvSpPr>
            <a:spLocks noChangeArrowheads="1"/>
          </p:cNvSpPr>
          <p:nvPr/>
        </p:nvSpPr>
        <p:spPr bwMode="auto">
          <a:xfrm>
            <a:off x="4724400" y="2769840"/>
            <a:ext cx="381000" cy="1295400"/>
          </a:xfrm>
          <a:prstGeom prst="rect">
            <a:avLst/>
          </a:prstGeom>
          <a:solidFill>
            <a:schemeClr val="bg1"/>
          </a:solidFill>
          <a:ln w="9525">
            <a:solidFill>
              <a:schemeClr val="tx1"/>
            </a:solidFill>
            <a:miter lim="800000"/>
            <a:headEnd/>
            <a:tailEnd/>
          </a:ln>
          <a:effectLst/>
        </p:spPr>
        <p:txBody>
          <a:bodyPr wrap="none" anchor="ctr"/>
          <a:lstStyle/>
          <a:p>
            <a:pPr algn="ctr"/>
            <a:r>
              <a:rPr lang="en-US"/>
              <a:t>UV</a:t>
            </a:r>
          </a:p>
        </p:txBody>
      </p:sp>
      <p:sp>
        <p:nvSpPr>
          <p:cNvPr id="65581" name="Rectangle 45"/>
          <p:cNvSpPr>
            <a:spLocks noChangeArrowheads="1"/>
          </p:cNvSpPr>
          <p:nvPr/>
        </p:nvSpPr>
        <p:spPr bwMode="auto">
          <a:xfrm>
            <a:off x="5105400" y="2769840"/>
            <a:ext cx="1981200" cy="1295400"/>
          </a:xfrm>
          <a:prstGeom prst="rect">
            <a:avLst/>
          </a:prstGeom>
          <a:solidFill>
            <a:schemeClr val="bg1"/>
          </a:solidFill>
          <a:ln w="9525">
            <a:solidFill>
              <a:schemeClr val="tx1"/>
            </a:solidFill>
            <a:miter lim="800000"/>
            <a:headEnd/>
            <a:tailEnd/>
          </a:ln>
          <a:effectLst/>
        </p:spPr>
        <p:txBody>
          <a:bodyPr wrap="none" anchor="ctr"/>
          <a:lstStyle/>
          <a:p>
            <a:pPr algn="ctr"/>
            <a:r>
              <a:rPr lang="en-US"/>
              <a:t>X-Rays</a:t>
            </a:r>
          </a:p>
        </p:txBody>
      </p:sp>
      <p:sp>
        <p:nvSpPr>
          <p:cNvPr id="65582" name="Rectangle 46"/>
          <p:cNvSpPr>
            <a:spLocks noChangeArrowheads="1"/>
          </p:cNvSpPr>
          <p:nvPr/>
        </p:nvSpPr>
        <p:spPr bwMode="auto">
          <a:xfrm>
            <a:off x="7086600" y="2769840"/>
            <a:ext cx="1066800" cy="1295400"/>
          </a:xfrm>
          <a:prstGeom prst="rect">
            <a:avLst/>
          </a:prstGeom>
          <a:solidFill>
            <a:schemeClr val="bg1"/>
          </a:solidFill>
          <a:ln w="9525">
            <a:solidFill>
              <a:schemeClr val="tx1"/>
            </a:solidFill>
            <a:miter lim="800000"/>
            <a:headEnd/>
            <a:tailEnd/>
          </a:ln>
          <a:effectLst/>
        </p:spPr>
        <p:txBody>
          <a:bodyPr wrap="none" anchor="ctr"/>
          <a:lstStyle/>
          <a:p>
            <a:pPr algn="ctr"/>
            <a:r>
              <a:rPr lang="en-US"/>
              <a:t>Cosmic </a:t>
            </a:r>
          </a:p>
          <a:p>
            <a:pPr algn="ctr"/>
            <a:r>
              <a:rPr lang="en-US"/>
              <a:t>Rays</a:t>
            </a:r>
          </a:p>
        </p:txBody>
      </p:sp>
      <p:sp>
        <p:nvSpPr>
          <p:cNvPr id="65583" name="Rectangle 47"/>
          <p:cNvSpPr>
            <a:spLocks noChangeArrowheads="1"/>
          </p:cNvSpPr>
          <p:nvPr/>
        </p:nvSpPr>
        <p:spPr bwMode="auto">
          <a:xfrm>
            <a:off x="1600200" y="2769840"/>
            <a:ext cx="1447800" cy="1295400"/>
          </a:xfrm>
          <a:prstGeom prst="rect">
            <a:avLst/>
          </a:prstGeom>
          <a:solidFill>
            <a:srgbClr val="969696"/>
          </a:solidFill>
          <a:ln w="9525">
            <a:solidFill>
              <a:schemeClr val="tx1"/>
            </a:solidFill>
            <a:miter lim="800000"/>
            <a:headEnd/>
            <a:tailEnd/>
          </a:ln>
          <a:effectLst/>
        </p:spPr>
        <p:txBody>
          <a:bodyPr wrap="none" anchor="ctr"/>
          <a:lstStyle/>
          <a:p>
            <a:pPr algn="ctr"/>
            <a:r>
              <a:rPr lang="en-US">
                <a:solidFill>
                  <a:srgbClr val="FF0000"/>
                </a:solidFill>
              </a:rPr>
              <a:t>Radio</a:t>
            </a:r>
          </a:p>
          <a:p>
            <a:pPr algn="ctr"/>
            <a:r>
              <a:rPr lang="en-US">
                <a:solidFill>
                  <a:srgbClr val="FF0000"/>
                </a:solidFill>
              </a:rPr>
              <a:t>Spectrum</a:t>
            </a:r>
          </a:p>
        </p:txBody>
      </p:sp>
      <p:sp>
        <p:nvSpPr>
          <p:cNvPr id="65585" name="Line 49"/>
          <p:cNvSpPr>
            <a:spLocks noChangeShapeType="1"/>
          </p:cNvSpPr>
          <p:nvPr/>
        </p:nvSpPr>
        <p:spPr bwMode="auto">
          <a:xfrm flipH="1">
            <a:off x="3810000" y="4065240"/>
            <a:ext cx="533400" cy="609600"/>
          </a:xfrm>
          <a:prstGeom prst="line">
            <a:avLst/>
          </a:prstGeom>
          <a:noFill/>
          <a:ln w="9525">
            <a:solidFill>
              <a:schemeClr val="tx1"/>
            </a:solidFill>
            <a:round/>
            <a:headEnd/>
            <a:tailEnd type="triangle" w="med" len="med"/>
          </a:ln>
          <a:effectLst/>
        </p:spPr>
        <p:txBody>
          <a:bodyPr/>
          <a:lstStyle/>
          <a:p>
            <a:endParaRPr lang="en-US"/>
          </a:p>
        </p:txBody>
      </p:sp>
      <p:sp>
        <p:nvSpPr>
          <p:cNvPr id="65586" name="Line 50"/>
          <p:cNvSpPr>
            <a:spLocks noChangeShapeType="1"/>
          </p:cNvSpPr>
          <p:nvPr/>
        </p:nvSpPr>
        <p:spPr bwMode="auto">
          <a:xfrm>
            <a:off x="4724400" y="4065240"/>
            <a:ext cx="685800" cy="609600"/>
          </a:xfrm>
          <a:prstGeom prst="line">
            <a:avLst/>
          </a:prstGeom>
          <a:noFill/>
          <a:ln w="9525">
            <a:solidFill>
              <a:schemeClr val="tx1"/>
            </a:solidFill>
            <a:round/>
            <a:headEnd/>
            <a:tailEnd type="triangle" w="med" len="med"/>
          </a:ln>
          <a:effectLst/>
        </p:spPr>
        <p:txBody>
          <a:bodyPr/>
          <a:lstStyle/>
          <a:p>
            <a:endParaRPr lang="en-US"/>
          </a:p>
        </p:txBody>
      </p:sp>
      <p:sp>
        <p:nvSpPr>
          <p:cNvPr id="65588" name="Text Box 52"/>
          <p:cNvSpPr txBox="1">
            <a:spLocks noChangeArrowheads="1"/>
          </p:cNvSpPr>
          <p:nvPr/>
        </p:nvSpPr>
        <p:spPr bwMode="auto">
          <a:xfrm>
            <a:off x="1676400" y="4827240"/>
            <a:ext cx="184150" cy="366713"/>
          </a:xfrm>
          <a:prstGeom prst="rect">
            <a:avLst/>
          </a:prstGeom>
          <a:noFill/>
          <a:ln w="9525">
            <a:noFill/>
            <a:miter lim="800000"/>
            <a:headEnd/>
            <a:tailEnd/>
          </a:ln>
          <a:effectLst/>
        </p:spPr>
        <p:txBody>
          <a:bodyPr wrap="none">
            <a:spAutoFit/>
          </a:bodyPr>
          <a:lstStyle/>
          <a:p>
            <a:endParaRPr lang="tr-TR"/>
          </a:p>
        </p:txBody>
      </p:sp>
      <p:sp>
        <p:nvSpPr>
          <p:cNvPr id="65589" name="Text Box 53"/>
          <p:cNvSpPr txBox="1">
            <a:spLocks noChangeArrowheads="1"/>
          </p:cNvSpPr>
          <p:nvPr/>
        </p:nvSpPr>
        <p:spPr bwMode="auto">
          <a:xfrm>
            <a:off x="6610350" y="1402606"/>
            <a:ext cx="1556836" cy="738664"/>
          </a:xfrm>
          <a:prstGeom prst="rect">
            <a:avLst/>
          </a:prstGeom>
          <a:noFill/>
          <a:ln w="9525">
            <a:noFill/>
            <a:miter lim="800000"/>
            <a:headEnd/>
            <a:tailEnd/>
          </a:ln>
          <a:effectLst/>
        </p:spPr>
        <p:txBody>
          <a:bodyPr wrap="none">
            <a:spAutoFit/>
          </a:bodyPr>
          <a:lstStyle/>
          <a:p>
            <a:r>
              <a:rPr lang="en-US" sz="1400" dirty="0"/>
              <a:t>3</a:t>
            </a:r>
            <a:r>
              <a:rPr lang="en-US" sz="1400" b="0" dirty="0"/>
              <a:t>MHz     ==100m</a:t>
            </a:r>
            <a:br>
              <a:rPr lang="en-US" sz="1400" b="0" dirty="0"/>
            </a:br>
            <a:r>
              <a:rPr lang="en-US" sz="1400" b="0" dirty="0"/>
              <a:t>300MHz ==1m </a:t>
            </a:r>
          </a:p>
          <a:p>
            <a:r>
              <a:rPr lang="en-US" sz="1400" dirty="0"/>
              <a:t>3</a:t>
            </a:r>
            <a:r>
              <a:rPr lang="en-US" sz="1400" b="0" dirty="0"/>
              <a:t>0GHz   ==1cm</a:t>
            </a:r>
          </a:p>
        </p:txBody>
      </p:sp>
      <p:sp>
        <p:nvSpPr>
          <p:cNvPr id="65590" name="Text Box 54"/>
          <p:cNvSpPr txBox="1">
            <a:spLocks noChangeArrowheads="1"/>
          </p:cNvSpPr>
          <p:nvPr/>
        </p:nvSpPr>
        <p:spPr bwMode="auto">
          <a:xfrm>
            <a:off x="5105400" y="5284440"/>
            <a:ext cx="2819400" cy="304800"/>
          </a:xfrm>
          <a:prstGeom prst="rect">
            <a:avLst/>
          </a:prstGeom>
          <a:noFill/>
          <a:ln w="9525">
            <a:noFill/>
            <a:miter lim="800000"/>
            <a:headEnd/>
            <a:tailEnd/>
          </a:ln>
          <a:effectLst/>
        </p:spPr>
        <p:txBody>
          <a:bodyPr>
            <a:spAutoFit/>
          </a:bodyPr>
          <a:lstStyle/>
          <a:p>
            <a:endParaRPr lang="tr-TR" sz="1400" b="0"/>
          </a:p>
        </p:txBody>
      </p:sp>
      <p:sp>
        <p:nvSpPr>
          <p:cNvPr id="65592" name="Text Box 56"/>
          <p:cNvSpPr txBox="1">
            <a:spLocks noChangeArrowheads="1"/>
          </p:cNvSpPr>
          <p:nvPr/>
        </p:nvSpPr>
        <p:spPr bwMode="auto">
          <a:xfrm>
            <a:off x="657225" y="4725144"/>
            <a:ext cx="2895600" cy="2006600"/>
          </a:xfrm>
          <a:prstGeom prst="rect">
            <a:avLst/>
          </a:prstGeom>
          <a:noFill/>
          <a:ln w="9525">
            <a:noFill/>
            <a:miter lim="800000"/>
            <a:headEnd/>
            <a:tailEnd/>
          </a:ln>
          <a:effectLst/>
        </p:spPr>
        <p:txBody>
          <a:bodyPr>
            <a:spAutoFit/>
          </a:bodyPr>
          <a:lstStyle/>
          <a:p>
            <a:r>
              <a:rPr lang="en-US" sz="1400" b="0" dirty="0"/>
              <a:t>&lt; 30 KHz                 VLF</a:t>
            </a:r>
            <a:br>
              <a:rPr lang="en-US" sz="1400" b="0" dirty="0"/>
            </a:br>
            <a:r>
              <a:rPr lang="en-US" sz="1400" b="0" dirty="0"/>
              <a:t>30-300KHz              LF  </a:t>
            </a:r>
          </a:p>
          <a:p>
            <a:r>
              <a:rPr lang="en-US" sz="1400" b="0" dirty="0"/>
              <a:t>300KHz – 3MHz      MF</a:t>
            </a:r>
            <a:br>
              <a:rPr lang="en-US" sz="1400" b="0" dirty="0"/>
            </a:br>
            <a:r>
              <a:rPr lang="en-US" sz="1400" b="0" dirty="0"/>
              <a:t>3 MHz – 30MHz      HF </a:t>
            </a:r>
            <a:br>
              <a:rPr lang="en-US" sz="1400" b="0" dirty="0"/>
            </a:br>
            <a:r>
              <a:rPr lang="en-US" sz="1400" b="0" dirty="0"/>
              <a:t>30MHz – 300MHz   VHF</a:t>
            </a:r>
          </a:p>
          <a:p>
            <a:r>
              <a:rPr lang="en-US" sz="1400" b="0" dirty="0"/>
              <a:t>300 MHz – 3GHz    UHF</a:t>
            </a:r>
          </a:p>
          <a:p>
            <a:r>
              <a:rPr lang="en-US" sz="1400" b="0" dirty="0"/>
              <a:t>3-30GHz                 SHF</a:t>
            </a:r>
          </a:p>
          <a:p>
            <a:r>
              <a:rPr lang="en-US" sz="1400" b="0" dirty="0"/>
              <a:t>&gt; 30 GHz                EHF</a:t>
            </a:r>
          </a:p>
          <a:p>
            <a:endParaRPr lang="en-US" sz="1400" b="0" dirty="0"/>
          </a:p>
        </p:txBody>
      </p:sp>
      <p:sp>
        <p:nvSpPr>
          <p:cNvPr id="65594" name="Rectangle 58"/>
          <p:cNvSpPr>
            <a:spLocks noChangeArrowheads="1"/>
          </p:cNvSpPr>
          <p:nvPr/>
        </p:nvSpPr>
        <p:spPr bwMode="auto">
          <a:xfrm>
            <a:off x="3048000" y="2769840"/>
            <a:ext cx="685800" cy="1295400"/>
          </a:xfrm>
          <a:prstGeom prst="rect">
            <a:avLst/>
          </a:prstGeom>
          <a:solidFill>
            <a:srgbClr val="FFFFFF"/>
          </a:solidFill>
          <a:ln w="9525">
            <a:solidFill>
              <a:schemeClr val="tx1"/>
            </a:solidFill>
            <a:miter lim="800000"/>
            <a:headEnd/>
            <a:tailEnd/>
          </a:ln>
          <a:effectLst/>
        </p:spPr>
        <p:txBody>
          <a:bodyPr wrap="none" anchor="ctr"/>
          <a:lstStyle/>
          <a:p>
            <a:pPr algn="ctr"/>
            <a:r>
              <a:rPr lang="en-US"/>
              <a:t>Micro</a:t>
            </a:r>
            <a:br>
              <a:rPr lang="en-US"/>
            </a:br>
            <a:r>
              <a:rPr lang="en-US"/>
              <a:t>wave</a:t>
            </a:r>
          </a:p>
        </p:txBody>
      </p:sp>
      <p:sp>
        <p:nvSpPr>
          <p:cNvPr id="65595" name="Rectangle 59"/>
          <p:cNvSpPr>
            <a:spLocks noChangeArrowheads="1"/>
          </p:cNvSpPr>
          <p:nvPr/>
        </p:nvSpPr>
        <p:spPr bwMode="auto">
          <a:xfrm>
            <a:off x="914400" y="2769840"/>
            <a:ext cx="685800" cy="1295400"/>
          </a:xfrm>
          <a:prstGeom prst="rect">
            <a:avLst/>
          </a:prstGeom>
          <a:solidFill>
            <a:srgbClr val="DDDDDD"/>
          </a:solidFill>
          <a:ln w="9525">
            <a:solidFill>
              <a:schemeClr val="tx1"/>
            </a:solidFill>
            <a:miter lim="800000"/>
            <a:headEnd/>
            <a:tailEnd/>
          </a:ln>
          <a:effectLst/>
        </p:spPr>
        <p:txBody>
          <a:bodyPr wrap="none" anchor="ctr"/>
          <a:lstStyle/>
          <a:p>
            <a:endParaRPr lang="en-US"/>
          </a:p>
        </p:txBody>
      </p:sp>
      <p:sp>
        <p:nvSpPr>
          <p:cNvPr id="65598" name="Rectangle 62"/>
          <p:cNvSpPr>
            <a:spLocks noChangeArrowheads="1"/>
          </p:cNvSpPr>
          <p:nvPr/>
        </p:nvSpPr>
        <p:spPr bwMode="auto">
          <a:xfrm>
            <a:off x="3810000" y="4674840"/>
            <a:ext cx="228600" cy="4572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65599" name="Rectangle 63"/>
          <p:cNvSpPr>
            <a:spLocks noChangeArrowheads="1"/>
          </p:cNvSpPr>
          <p:nvPr/>
        </p:nvSpPr>
        <p:spPr bwMode="auto">
          <a:xfrm>
            <a:off x="4038600" y="4674840"/>
            <a:ext cx="228600" cy="457200"/>
          </a:xfrm>
          <a:prstGeom prst="rect">
            <a:avLst/>
          </a:prstGeom>
          <a:solidFill>
            <a:srgbClr val="FF6600"/>
          </a:solidFill>
          <a:ln w="9525">
            <a:solidFill>
              <a:schemeClr val="tx1"/>
            </a:solidFill>
            <a:miter lim="800000"/>
            <a:headEnd/>
            <a:tailEnd/>
          </a:ln>
          <a:effectLst/>
        </p:spPr>
        <p:txBody>
          <a:bodyPr wrap="none" anchor="ctr"/>
          <a:lstStyle/>
          <a:p>
            <a:endParaRPr lang="en-US"/>
          </a:p>
        </p:txBody>
      </p:sp>
      <p:sp>
        <p:nvSpPr>
          <p:cNvPr id="65600" name="Rectangle 64"/>
          <p:cNvSpPr>
            <a:spLocks noChangeArrowheads="1"/>
          </p:cNvSpPr>
          <p:nvPr/>
        </p:nvSpPr>
        <p:spPr bwMode="auto">
          <a:xfrm>
            <a:off x="4267200" y="4674840"/>
            <a:ext cx="228600" cy="457200"/>
          </a:xfrm>
          <a:prstGeom prst="rect">
            <a:avLst/>
          </a:prstGeom>
          <a:solidFill>
            <a:srgbClr val="FFFF00"/>
          </a:solidFill>
          <a:ln w="9525">
            <a:solidFill>
              <a:schemeClr val="tx1"/>
            </a:solidFill>
            <a:miter lim="800000"/>
            <a:headEnd/>
            <a:tailEnd/>
          </a:ln>
          <a:effectLst/>
        </p:spPr>
        <p:txBody>
          <a:bodyPr wrap="none" anchor="ctr"/>
          <a:lstStyle/>
          <a:p>
            <a:endParaRPr lang="en-US"/>
          </a:p>
        </p:txBody>
      </p:sp>
      <p:sp>
        <p:nvSpPr>
          <p:cNvPr id="65601" name="Rectangle 65"/>
          <p:cNvSpPr>
            <a:spLocks noChangeArrowheads="1"/>
          </p:cNvSpPr>
          <p:nvPr/>
        </p:nvSpPr>
        <p:spPr bwMode="auto">
          <a:xfrm>
            <a:off x="4495800" y="4674840"/>
            <a:ext cx="228600" cy="457200"/>
          </a:xfrm>
          <a:prstGeom prst="rect">
            <a:avLst/>
          </a:prstGeom>
          <a:solidFill>
            <a:srgbClr val="008000"/>
          </a:solidFill>
          <a:ln w="9525">
            <a:solidFill>
              <a:schemeClr val="tx1"/>
            </a:solidFill>
            <a:miter lim="800000"/>
            <a:headEnd/>
            <a:tailEnd/>
          </a:ln>
          <a:effectLst/>
        </p:spPr>
        <p:txBody>
          <a:bodyPr wrap="none" anchor="ctr"/>
          <a:lstStyle/>
          <a:p>
            <a:endParaRPr lang="en-US"/>
          </a:p>
        </p:txBody>
      </p:sp>
      <p:sp>
        <p:nvSpPr>
          <p:cNvPr id="65602" name="Rectangle 66"/>
          <p:cNvSpPr>
            <a:spLocks noChangeArrowheads="1"/>
          </p:cNvSpPr>
          <p:nvPr/>
        </p:nvSpPr>
        <p:spPr bwMode="auto">
          <a:xfrm>
            <a:off x="4724400" y="4674840"/>
            <a:ext cx="228600" cy="457200"/>
          </a:xfrm>
          <a:prstGeom prst="rect">
            <a:avLst/>
          </a:prstGeom>
          <a:solidFill>
            <a:srgbClr val="0000FF"/>
          </a:solidFill>
          <a:ln w="9525">
            <a:solidFill>
              <a:schemeClr val="tx1"/>
            </a:solidFill>
            <a:miter lim="800000"/>
            <a:headEnd/>
            <a:tailEnd/>
          </a:ln>
          <a:effectLst/>
        </p:spPr>
        <p:txBody>
          <a:bodyPr wrap="none" anchor="ctr"/>
          <a:lstStyle/>
          <a:p>
            <a:endParaRPr lang="en-US"/>
          </a:p>
        </p:txBody>
      </p:sp>
      <p:sp>
        <p:nvSpPr>
          <p:cNvPr id="65603" name="Rectangle 67"/>
          <p:cNvSpPr>
            <a:spLocks noChangeArrowheads="1"/>
          </p:cNvSpPr>
          <p:nvPr/>
        </p:nvSpPr>
        <p:spPr bwMode="auto">
          <a:xfrm>
            <a:off x="4953000" y="4674840"/>
            <a:ext cx="228600" cy="457200"/>
          </a:xfrm>
          <a:prstGeom prst="rect">
            <a:avLst/>
          </a:prstGeom>
          <a:solidFill>
            <a:srgbClr val="333399"/>
          </a:solidFill>
          <a:ln w="9525">
            <a:solidFill>
              <a:schemeClr val="tx1"/>
            </a:solidFill>
            <a:miter lim="800000"/>
            <a:headEnd/>
            <a:tailEnd/>
          </a:ln>
          <a:effectLst/>
        </p:spPr>
        <p:txBody>
          <a:bodyPr wrap="none" anchor="ctr"/>
          <a:lstStyle/>
          <a:p>
            <a:endParaRPr lang="en-US"/>
          </a:p>
        </p:txBody>
      </p:sp>
      <p:sp>
        <p:nvSpPr>
          <p:cNvPr id="65604" name="Rectangle 68"/>
          <p:cNvSpPr>
            <a:spLocks noChangeArrowheads="1"/>
          </p:cNvSpPr>
          <p:nvPr/>
        </p:nvSpPr>
        <p:spPr bwMode="auto">
          <a:xfrm>
            <a:off x="5181600" y="4674840"/>
            <a:ext cx="228600" cy="457200"/>
          </a:xfrm>
          <a:prstGeom prst="rect">
            <a:avLst/>
          </a:prstGeom>
          <a:solidFill>
            <a:srgbClr val="800080"/>
          </a:solidFill>
          <a:ln w="9525">
            <a:solidFill>
              <a:schemeClr val="tx1"/>
            </a:solidFill>
            <a:miter lim="800000"/>
            <a:headEnd/>
            <a:tailEnd/>
          </a:ln>
          <a:effectLst/>
        </p:spPr>
        <p:txBody>
          <a:bodyPr wrap="none" anchor="ctr"/>
          <a:lstStyle/>
          <a:p>
            <a:endParaRPr lang="en-US"/>
          </a:p>
        </p:txBody>
      </p:sp>
      <p:sp>
        <p:nvSpPr>
          <p:cNvPr id="65605" name="Text Box 69"/>
          <p:cNvSpPr txBox="1">
            <a:spLocks noChangeArrowheads="1"/>
          </p:cNvSpPr>
          <p:nvPr/>
        </p:nvSpPr>
        <p:spPr bwMode="auto">
          <a:xfrm>
            <a:off x="3962400" y="5132040"/>
            <a:ext cx="1466850" cy="366713"/>
          </a:xfrm>
          <a:prstGeom prst="rect">
            <a:avLst/>
          </a:prstGeom>
          <a:noFill/>
          <a:ln w="9525">
            <a:noFill/>
            <a:miter lim="800000"/>
            <a:headEnd/>
            <a:tailEnd/>
          </a:ln>
          <a:effectLst/>
        </p:spPr>
        <p:txBody>
          <a:bodyPr wrap="none">
            <a:spAutoFit/>
          </a:bodyPr>
          <a:lstStyle/>
          <a:p>
            <a:r>
              <a:rPr lang="en-US"/>
              <a:t>Visible light</a:t>
            </a:r>
          </a:p>
        </p:txBody>
      </p:sp>
    </p:spTree>
    <p:extLst>
      <p:ext uri="{BB962C8B-B14F-4D97-AF65-F5344CB8AC3E}">
        <p14:creationId xmlns:p14="http://schemas.microsoft.com/office/powerpoint/2010/main" val="821862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t>Bottom-down approach</a:t>
            </a:r>
          </a:p>
          <a:p>
            <a:pPr lvl="1"/>
            <a:r>
              <a:rPr lang="en-US" dirty="0"/>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solidFill>
                  <a:schemeClr val="bg2"/>
                </a:solidFill>
              </a:rPr>
              <a:t>More advanced methods</a:t>
            </a:r>
          </a:p>
          <a:p>
            <a:pPr lvl="1"/>
            <a:r>
              <a:rPr lang="en-US" dirty="0">
                <a:solidFill>
                  <a:schemeClr val="bg2"/>
                </a:solidFill>
              </a:rPr>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342284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Block diagram of radio transmission</a:t>
            </a:r>
          </a:p>
        </p:txBody>
      </p:sp>
      <p:pic>
        <p:nvPicPr>
          <p:cNvPr id="4" name="Content Placeholder 3"/>
          <p:cNvPicPr>
            <a:picLocks noGrp="1" noChangeAspect="1"/>
          </p:cNvPicPr>
          <p:nvPr>
            <p:ph idx="1"/>
          </p:nvPr>
        </p:nvPicPr>
        <p:blipFill>
          <a:blip r:embed="rId2"/>
          <a:stretch>
            <a:fillRect/>
          </a:stretch>
        </p:blipFill>
        <p:spPr>
          <a:xfrm>
            <a:off x="468313" y="4099712"/>
            <a:ext cx="8218487" cy="2641656"/>
          </a:xfrm>
          <a:prstGeom prst="rect">
            <a:avLst/>
          </a:prstGeom>
        </p:spPr>
      </p:pic>
      <p:sp>
        <p:nvSpPr>
          <p:cNvPr id="5" name="TextBox 4"/>
          <p:cNvSpPr txBox="1"/>
          <p:nvPr/>
        </p:nvSpPr>
        <p:spPr>
          <a:xfrm>
            <a:off x="251520" y="1628800"/>
            <a:ext cx="8435280" cy="2462213"/>
          </a:xfrm>
          <a:prstGeom prst="rect">
            <a:avLst/>
          </a:prstGeom>
          <a:noFill/>
        </p:spPr>
        <p:txBody>
          <a:bodyPr wrap="square" rtlCol="0">
            <a:spAutoFit/>
          </a:bodyPr>
          <a:lstStyle/>
          <a:p>
            <a:pPr marL="342900" indent="-342900">
              <a:buFont typeface="Arial" charset="0"/>
              <a:buChar char="•"/>
            </a:pPr>
            <a:r>
              <a:rPr lang="en-US" sz="2200" dirty="0"/>
              <a:t>Information (e.g. sound) is converted by a transducer (e.g. a microphone) to an electrical signal</a:t>
            </a:r>
          </a:p>
          <a:p>
            <a:pPr marL="342900" indent="-342900">
              <a:buFont typeface="Arial" charset="0"/>
              <a:buChar char="•"/>
            </a:pPr>
            <a:r>
              <a:rPr lang="en-US" sz="2200" dirty="0"/>
              <a:t>This signal is used to modulate a radio wave sent from a transmitter. </a:t>
            </a:r>
          </a:p>
          <a:p>
            <a:pPr marL="342900" indent="-342900">
              <a:buFont typeface="Arial" charset="0"/>
              <a:buChar char="•"/>
            </a:pPr>
            <a:r>
              <a:rPr lang="en-US" sz="2200" dirty="0"/>
              <a:t>A receiver intercepts the radio wave and extracts the information-bearing electronic signal, which is converted back using another transducer such as a speaker.</a:t>
            </a:r>
          </a:p>
        </p:txBody>
      </p:sp>
    </p:spTree>
    <p:extLst>
      <p:ext uri="{BB962C8B-B14F-4D97-AF65-F5344CB8AC3E}">
        <p14:creationId xmlns:p14="http://schemas.microsoft.com/office/powerpoint/2010/main" val="201354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Arial Rounded MT Bold" pitchFamily="34" charset="0"/>
              </a:rPr>
              <a:t>What is modulation?</a:t>
            </a:r>
            <a:endParaRPr lang="en-IN" sz="3600" dirty="0">
              <a:latin typeface="Arial Rounded MT Bold" pitchFamily="34" charset="0"/>
            </a:endParaRPr>
          </a:p>
        </p:txBody>
      </p:sp>
      <p:sp>
        <p:nvSpPr>
          <p:cNvPr id="3" name="Rectangle 2"/>
          <p:cNvSpPr/>
          <p:nvPr/>
        </p:nvSpPr>
        <p:spPr>
          <a:xfrm>
            <a:off x="323528" y="1700808"/>
            <a:ext cx="8001056" cy="757130"/>
          </a:xfrm>
          <a:prstGeom prst="rect">
            <a:avLst/>
          </a:prstGeom>
        </p:spPr>
        <p:txBody>
          <a:bodyPr wrap="square">
            <a:spAutoFit/>
          </a:bodyPr>
          <a:lstStyle/>
          <a:p>
            <a:pPr>
              <a:lnSpc>
                <a:spcPct val="90000"/>
              </a:lnSpc>
              <a:buFont typeface="Arial" pitchFamily="34" charset="0"/>
              <a:buChar char="•"/>
            </a:pPr>
            <a:r>
              <a:rPr lang="en-US" sz="2400" dirty="0"/>
              <a:t> Modulation = Adding information to a carrier signal</a:t>
            </a:r>
          </a:p>
          <a:p>
            <a:pPr>
              <a:lnSpc>
                <a:spcPct val="90000"/>
              </a:lnSpc>
            </a:pPr>
            <a:endParaRPr lang="en-US" sz="2400" dirty="0"/>
          </a:p>
        </p:txBody>
      </p:sp>
      <p:graphicFrame>
        <p:nvGraphicFramePr>
          <p:cNvPr id="2051" name="Object 4"/>
          <p:cNvGraphicFramePr>
            <a:graphicFrameLocks noChangeAspect="1"/>
          </p:cNvGraphicFramePr>
          <p:nvPr>
            <p:extLst>
              <p:ext uri="{D42A27DB-BD31-4B8C-83A1-F6EECF244321}">
                <p14:modId xmlns:p14="http://schemas.microsoft.com/office/powerpoint/2010/main" val="4040824645"/>
              </p:ext>
            </p:extLst>
          </p:nvPr>
        </p:nvGraphicFramePr>
        <p:xfrm>
          <a:off x="1547664" y="2852936"/>
          <a:ext cx="5971429" cy="3543795"/>
        </p:xfrm>
        <a:graphic>
          <a:graphicData uri="http://schemas.openxmlformats.org/presentationml/2006/ole">
            <mc:AlternateContent xmlns:mc="http://schemas.openxmlformats.org/markup-compatibility/2006">
              <mc:Choice xmlns:v="urn:schemas-microsoft-com:vml" Requires="v">
                <p:oleObj name="Bitmap Image" r:id="rId2" imgW="5971429" imgH="3543795" progId="PBrush">
                  <p:embed/>
                </p:oleObj>
              </mc:Choice>
              <mc:Fallback>
                <p:oleObj name="Bitmap Image" r:id="rId2" imgW="5971429" imgH="3543795" progId="PBrush">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852936"/>
                        <a:ext cx="5971429" cy="35437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783769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1B24929-65DB-A040-ACCE-AEA141B42EB9}"/>
              </a:ext>
            </a:extLst>
          </p:cNvPr>
          <p:cNvSpPr>
            <a:spLocks noGrp="1" noChangeArrowheads="1"/>
          </p:cNvSpPr>
          <p:nvPr>
            <p:ph type="title"/>
          </p:nvPr>
        </p:nvSpPr>
        <p:spPr/>
        <p:txBody>
          <a:bodyPr/>
          <a:lstStyle/>
          <a:p>
            <a:r>
              <a:rPr lang="en-US" altLang="en-NO"/>
              <a:t>Modulation Process</a:t>
            </a:r>
            <a:endParaRPr lang="en-GB" altLang="en-NO"/>
          </a:p>
        </p:txBody>
      </p:sp>
      <p:sp>
        <p:nvSpPr>
          <p:cNvPr id="16387" name="Rectangle 3">
            <a:extLst>
              <a:ext uri="{FF2B5EF4-FFF2-40B4-BE49-F238E27FC236}">
                <a16:creationId xmlns:a16="http://schemas.microsoft.com/office/drawing/2014/main" id="{EEA15481-EAA6-0A4A-827E-2F4AA20D4431}"/>
              </a:ext>
            </a:extLst>
          </p:cNvPr>
          <p:cNvSpPr>
            <a:spLocks noGrp="1" noChangeArrowheads="1"/>
          </p:cNvSpPr>
          <p:nvPr>
            <p:ph type="body" idx="1"/>
          </p:nvPr>
        </p:nvSpPr>
        <p:spPr>
          <a:xfrm>
            <a:off x="125760" y="3604667"/>
            <a:ext cx="8892480" cy="2835275"/>
          </a:xfrm>
        </p:spPr>
        <p:txBody>
          <a:bodyPr/>
          <a:lstStyle/>
          <a:p>
            <a:r>
              <a:rPr lang="en-GB" altLang="en-NO" sz="2800" dirty="0"/>
              <a:t>Modulation implies varying one or more characteristics (modulation parameters a</a:t>
            </a:r>
            <a:r>
              <a:rPr lang="en-GB" altLang="en-NO" sz="2800" baseline="-25000" dirty="0"/>
              <a:t>1</a:t>
            </a:r>
            <a:r>
              <a:rPr lang="en-GB" altLang="en-NO" sz="2800" dirty="0"/>
              <a:t>, a</a:t>
            </a:r>
            <a:r>
              <a:rPr lang="en-GB" altLang="en-NO" sz="2800" baseline="-25000" dirty="0"/>
              <a:t>2</a:t>
            </a:r>
            <a:r>
              <a:rPr lang="en-GB" altLang="en-NO" sz="2800" dirty="0"/>
              <a:t>, … a</a:t>
            </a:r>
            <a:r>
              <a:rPr lang="en-GB" altLang="en-NO" sz="2800" baseline="-25000" dirty="0"/>
              <a:t>n</a:t>
            </a:r>
            <a:r>
              <a:rPr lang="en-GB" altLang="en-NO" sz="2800" dirty="0"/>
              <a:t>) of a carrier </a:t>
            </a:r>
            <a:r>
              <a:rPr lang="en-GB" altLang="en-NO" sz="2800" i="1" dirty="0"/>
              <a:t>f </a:t>
            </a:r>
            <a:r>
              <a:rPr lang="en-GB" altLang="en-NO" sz="2800" dirty="0"/>
              <a:t>in accordance with the information-bearing (modulating) baseband signal. </a:t>
            </a:r>
          </a:p>
          <a:p>
            <a:r>
              <a:rPr lang="en-US" altLang="en-NO" sz="2800" dirty="0"/>
              <a:t>Sinusoidal waves, pulse train, square wave, etc. can be used as carriers</a:t>
            </a:r>
            <a:endParaRPr lang="en-GB" altLang="en-NO" sz="2800" dirty="0"/>
          </a:p>
        </p:txBody>
      </p:sp>
      <p:graphicFrame>
        <p:nvGraphicFramePr>
          <p:cNvPr id="16388" name="Object 4">
            <a:extLst>
              <a:ext uri="{FF2B5EF4-FFF2-40B4-BE49-F238E27FC236}">
                <a16:creationId xmlns:a16="http://schemas.microsoft.com/office/drawing/2014/main" id="{C816FFAE-2806-F24E-94CA-566439D2F6E3}"/>
              </a:ext>
            </a:extLst>
          </p:cNvPr>
          <p:cNvGraphicFramePr>
            <a:graphicFrameLocks noChangeAspect="1"/>
          </p:cNvGraphicFramePr>
          <p:nvPr/>
        </p:nvGraphicFramePr>
        <p:xfrm>
          <a:off x="1511300" y="1719263"/>
          <a:ext cx="5221288" cy="1457325"/>
        </p:xfrm>
        <a:graphic>
          <a:graphicData uri="http://schemas.openxmlformats.org/presentationml/2006/ole">
            <mc:AlternateContent xmlns:mc="http://schemas.openxmlformats.org/markup-compatibility/2006">
              <mc:Choice xmlns:v="urn:schemas-microsoft-com:vml" Requires="v">
                <p:oleObj name="Equation" r:id="rId2" imgW="57632600" imgH="16090900" progId="Equation.DSMT4">
                  <p:embed/>
                </p:oleObj>
              </mc:Choice>
              <mc:Fallback>
                <p:oleObj name="Equation" r:id="rId2" imgW="57632600" imgH="16090900" progId="Equation.DSMT4">
                  <p:embed/>
                  <p:pic>
                    <p:nvPicPr>
                      <p:cNvPr id="16388" name="Object 4">
                        <a:extLst>
                          <a:ext uri="{FF2B5EF4-FFF2-40B4-BE49-F238E27FC236}">
                            <a16:creationId xmlns:a16="http://schemas.microsoft.com/office/drawing/2014/main" id="{C816FFAE-2806-F24E-94CA-566439D2F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1719263"/>
                        <a:ext cx="5221288" cy="145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Carrier Signal</a:t>
            </a:r>
          </a:p>
        </p:txBody>
      </p:sp>
      <p:pic>
        <p:nvPicPr>
          <p:cNvPr id="6" name="Content Placeholder 5"/>
          <p:cNvPicPr>
            <a:picLocks noGrp="1" noChangeAspect="1"/>
          </p:cNvPicPr>
          <p:nvPr>
            <p:ph idx="1"/>
          </p:nvPr>
        </p:nvPicPr>
        <p:blipFill>
          <a:blip r:embed="rId2"/>
          <a:srcRect l="5473" r="5473"/>
          <a:stretch>
            <a:fillRect/>
          </a:stretch>
        </p:blipFill>
        <p:spPr>
          <a:xfrm>
            <a:off x="1907704" y="3861048"/>
            <a:ext cx="4622905" cy="2314575"/>
          </a:xfrm>
        </p:spPr>
      </p:pic>
      <p:pic>
        <p:nvPicPr>
          <p:cNvPr id="7" name="Picture 6" descr="Screen Shot 2016-05-02 at 19.31.4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808" y="2204864"/>
            <a:ext cx="4552950" cy="1362075"/>
          </a:xfrm>
          <a:prstGeom prst="rect">
            <a:avLst/>
          </a:prstGeom>
        </p:spPr>
      </p:pic>
      <p:sp>
        <p:nvSpPr>
          <p:cNvPr id="9" name="TextBox 8"/>
          <p:cNvSpPr txBox="1"/>
          <p:nvPr/>
        </p:nvSpPr>
        <p:spPr>
          <a:xfrm>
            <a:off x="971600" y="2204864"/>
            <a:ext cx="1781031" cy="400110"/>
          </a:xfrm>
          <a:prstGeom prst="rect">
            <a:avLst/>
          </a:prstGeom>
          <a:noFill/>
        </p:spPr>
        <p:txBody>
          <a:bodyPr wrap="none" rtlCol="0">
            <a:spAutoFit/>
          </a:bodyPr>
          <a:lstStyle/>
          <a:p>
            <a:r>
              <a:rPr lang="en-US" dirty="0"/>
              <a:t>Carrier signal: </a:t>
            </a:r>
          </a:p>
        </p:txBody>
      </p:sp>
    </p:spTree>
    <p:extLst>
      <p:ext uri="{BB962C8B-B14F-4D97-AF65-F5344CB8AC3E}">
        <p14:creationId xmlns:p14="http://schemas.microsoft.com/office/powerpoint/2010/main" val="1993164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Arial Rounded MT Bold" pitchFamily="34" charset="0"/>
              </a:rPr>
              <a:t>Types of Modulation</a:t>
            </a:r>
            <a:endParaRPr lang="en-IN" sz="3600" dirty="0">
              <a:latin typeface="Arial Rounded MT Bold" pitchFamily="34" charset="0"/>
            </a:endParaRPr>
          </a:p>
        </p:txBody>
      </p:sp>
      <p:sp>
        <p:nvSpPr>
          <p:cNvPr id="3" name="Content Placeholder 2"/>
          <p:cNvSpPr>
            <a:spLocks noGrp="1"/>
          </p:cNvSpPr>
          <p:nvPr>
            <p:ph sz="quarter" idx="1"/>
          </p:nvPr>
        </p:nvSpPr>
        <p:spPr/>
        <p:txBody>
          <a:bodyPr/>
          <a:lstStyle/>
          <a:p>
            <a:r>
              <a:rPr lang="en-IN" sz="2400" u="sng" cap="all" dirty="0" err="1"/>
              <a:t>Analog</a:t>
            </a:r>
            <a:r>
              <a:rPr lang="en-IN" sz="2400" u="sng" cap="all" dirty="0"/>
              <a:t> Modulation</a:t>
            </a:r>
            <a:r>
              <a:rPr lang="en-IN" sz="2400" dirty="0"/>
              <a:t>:  If the variation in the parameter of the carrier is continuous in accordance to the input </a:t>
            </a:r>
            <a:r>
              <a:rPr lang="en-IN" sz="2400" dirty="0" err="1"/>
              <a:t>analog</a:t>
            </a:r>
            <a:r>
              <a:rPr lang="en-IN" sz="2400" dirty="0"/>
              <a:t> signal the modulation technique is termed as </a:t>
            </a:r>
            <a:r>
              <a:rPr lang="en-IN" sz="2400" dirty="0" err="1"/>
              <a:t>analog</a:t>
            </a:r>
            <a:r>
              <a:rPr lang="en-IN" sz="2400" dirty="0"/>
              <a:t> modulation scheme</a:t>
            </a:r>
          </a:p>
          <a:p>
            <a:endParaRPr lang="en-IN" sz="2400" dirty="0"/>
          </a:p>
          <a:p>
            <a:r>
              <a:rPr lang="en-IN" sz="2400" u="sng" dirty="0"/>
              <a:t> </a:t>
            </a:r>
            <a:r>
              <a:rPr lang="en-IN" sz="2400" u="sng" cap="all" dirty="0"/>
              <a:t>Digital Modulation</a:t>
            </a:r>
            <a:r>
              <a:rPr lang="en-IN" sz="2400" dirty="0"/>
              <a:t>:  If the variation in the parameter of the carrier is discrete then it is termed as digital modulation technique </a:t>
            </a:r>
          </a:p>
        </p:txBody>
      </p:sp>
    </p:spTree>
    <p:extLst>
      <p:ext uri="{BB962C8B-B14F-4D97-AF65-F5344CB8AC3E}">
        <p14:creationId xmlns:p14="http://schemas.microsoft.com/office/powerpoint/2010/main" val="53010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Arial Rounded MT Bold" pitchFamily="34" charset="0"/>
              </a:rPr>
              <a:t>ANALOG MODULATION</a:t>
            </a:r>
            <a:endParaRPr lang="en-IN" sz="3600" dirty="0">
              <a:latin typeface="Arial Rounded MT Bold" pitchFamily="34" charset="0"/>
            </a:endParaRPr>
          </a:p>
        </p:txBody>
      </p:sp>
      <p:pic>
        <p:nvPicPr>
          <p:cNvPr id="3" name="Picture 4" descr="D:\Forest\didactic\2009-2010\Retele dinamice\AMFM-modulation.gif"/>
          <p:cNvPicPr>
            <a:picLocks noChangeAspect="1" noChangeArrowheads="1" noCrop="1"/>
          </p:cNvPicPr>
          <p:nvPr/>
        </p:nvPicPr>
        <p:blipFill>
          <a:blip r:embed="rId2"/>
          <a:srcRect/>
          <a:stretch>
            <a:fillRect/>
          </a:stretch>
        </p:blipFill>
        <p:spPr bwMode="auto">
          <a:xfrm>
            <a:off x="755576" y="2132856"/>
            <a:ext cx="4495800" cy="3513138"/>
          </a:xfrm>
          <a:prstGeom prst="rect">
            <a:avLst/>
          </a:prstGeom>
          <a:noFill/>
          <a:ln w="9525">
            <a:noFill/>
            <a:miter lim="800000"/>
            <a:headEnd/>
            <a:tailEnd/>
          </a:ln>
        </p:spPr>
      </p:pic>
      <p:sp>
        <p:nvSpPr>
          <p:cNvPr id="4" name="TextBox 3"/>
          <p:cNvSpPr txBox="1"/>
          <p:nvPr/>
        </p:nvSpPr>
        <p:spPr>
          <a:xfrm>
            <a:off x="5724128" y="3501008"/>
            <a:ext cx="3024336" cy="1015663"/>
          </a:xfrm>
          <a:prstGeom prst="rect">
            <a:avLst/>
          </a:prstGeom>
          <a:noFill/>
        </p:spPr>
        <p:txBody>
          <a:bodyPr wrap="square" rtlCol="0">
            <a:spAutoFit/>
          </a:bodyPr>
          <a:lstStyle/>
          <a:p>
            <a:r>
              <a:rPr lang="en-US" b="1" dirty="0"/>
              <a:t>Amplitude Modulation: </a:t>
            </a:r>
            <a:r>
              <a:rPr lang="en-US" dirty="0"/>
              <a:t>Signal shapes the amplitude of the carrier</a:t>
            </a:r>
          </a:p>
        </p:txBody>
      </p:sp>
      <p:sp>
        <p:nvSpPr>
          <p:cNvPr id="5" name="TextBox 4"/>
          <p:cNvSpPr txBox="1"/>
          <p:nvPr/>
        </p:nvSpPr>
        <p:spPr>
          <a:xfrm>
            <a:off x="5724128" y="4653136"/>
            <a:ext cx="3024336" cy="1015663"/>
          </a:xfrm>
          <a:prstGeom prst="rect">
            <a:avLst/>
          </a:prstGeom>
          <a:noFill/>
        </p:spPr>
        <p:txBody>
          <a:bodyPr wrap="square" rtlCol="0">
            <a:spAutoFit/>
          </a:bodyPr>
          <a:lstStyle/>
          <a:p>
            <a:r>
              <a:rPr lang="en-US" b="1" dirty="0"/>
              <a:t>Frequency Modulation: </a:t>
            </a:r>
            <a:r>
              <a:rPr lang="en-US" dirty="0"/>
              <a:t>Signal shapes the frequency of the carrier</a:t>
            </a:r>
          </a:p>
        </p:txBody>
      </p:sp>
    </p:spTree>
    <p:extLst>
      <p:ext uri="{BB962C8B-B14F-4D97-AF65-F5344CB8AC3E}">
        <p14:creationId xmlns:p14="http://schemas.microsoft.com/office/powerpoint/2010/main" val="3672336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Rounded MT Bold" pitchFamily="34" charset="0"/>
              </a:rPr>
              <a:t>DIGITAL MODULATION TECHNIQUES</a:t>
            </a:r>
            <a:endParaRPr lang="en-IN" sz="3200" dirty="0"/>
          </a:p>
        </p:txBody>
      </p:sp>
      <p:pic>
        <p:nvPicPr>
          <p:cNvPr id="25602" name="Picture 2"/>
          <p:cNvPicPr>
            <a:picLocks noGrp="1" noChangeAspect="1" noChangeArrowheads="1"/>
          </p:cNvPicPr>
          <p:nvPr>
            <p:ph sz="quarter" idx="1"/>
          </p:nvPr>
        </p:nvPicPr>
        <p:blipFill>
          <a:blip r:embed="rId2"/>
          <a:srcRect/>
          <a:stretch>
            <a:fillRect/>
          </a:stretch>
        </p:blipFill>
        <p:spPr bwMode="auto">
          <a:xfrm>
            <a:off x="609600" y="1854628"/>
            <a:ext cx="3886200" cy="4040920"/>
          </a:xfrm>
          <a:prstGeom prst="rect">
            <a:avLst/>
          </a:prstGeom>
          <a:noFill/>
          <a:ln w="9525">
            <a:noFill/>
            <a:miter lim="800000"/>
            <a:headEnd/>
            <a:tailEnd/>
          </a:ln>
          <a:effectLst/>
        </p:spPr>
      </p:pic>
      <p:pic>
        <p:nvPicPr>
          <p:cNvPr id="25603" name="Picture 3"/>
          <p:cNvPicPr>
            <a:picLocks noGrp="1" noChangeAspect="1" noChangeArrowheads="1"/>
          </p:cNvPicPr>
          <p:nvPr>
            <p:ph sz="quarter" idx="2"/>
          </p:nvPr>
        </p:nvPicPr>
        <p:blipFill>
          <a:blip r:embed="rId3"/>
          <a:srcRect/>
          <a:stretch>
            <a:fillRect/>
          </a:stretch>
        </p:blipFill>
        <p:spPr bwMode="auto">
          <a:xfrm>
            <a:off x="4714876" y="1682555"/>
            <a:ext cx="4016374" cy="4247404"/>
          </a:xfrm>
          <a:prstGeom prst="rect">
            <a:avLst/>
          </a:prstGeom>
          <a:noFill/>
          <a:ln w="9525">
            <a:noFill/>
            <a:miter lim="800000"/>
            <a:headEnd/>
            <a:tailEnd/>
          </a:ln>
          <a:effectLst/>
        </p:spPr>
      </p:pic>
    </p:spTree>
    <p:extLst>
      <p:ext uri="{BB962C8B-B14F-4D97-AF65-F5344CB8AC3E}">
        <p14:creationId xmlns:p14="http://schemas.microsoft.com/office/powerpoint/2010/main" val="686963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Rounded MT Bold" pitchFamily="34" charset="0"/>
              </a:rPr>
              <a:t>DIGITAL MODULATION TECHNIQUES</a:t>
            </a:r>
            <a:endParaRPr lang="en-IN" sz="3200" dirty="0"/>
          </a:p>
        </p:txBody>
      </p:sp>
      <p:pic>
        <p:nvPicPr>
          <p:cNvPr id="25602" name="Picture 2"/>
          <p:cNvPicPr>
            <a:picLocks noGrp="1" noChangeAspect="1" noChangeArrowheads="1"/>
          </p:cNvPicPr>
          <p:nvPr>
            <p:ph sz="quarter" idx="1"/>
          </p:nvPr>
        </p:nvPicPr>
        <p:blipFill>
          <a:blip r:embed="rId2"/>
          <a:srcRect/>
          <a:stretch>
            <a:fillRect/>
          </a:stretch>
        </p:blipFill>
        <p:spPr bwMode="auto">
          <a:xfrm>
            <a:off x="609600" y="1854628"/>
            <a:ext cx="3886200" cy="4040920"/>
          </a:xfrm>
          <a:prstGeom prst="rect">
            <a:avLst/>
          </a:prstGeom>
          <a:noFill/>
          <a:ln w="9525">
            <a:noFill/>
            <a:miter lim="800000"/>
            <a:headEnd/>
            <a:tailEnd/>
          </a:ln>
          <a:effectLst/>
        </p:spPr>
      </p:pic>
      <p:pic>
        <p:nvPicPr>
          <p:cNvPr id="25603" name="Picture 3"/>
          <p:cNvPicPr>
            <a:picLocks noGrp="1" noChangeAspect="1" noChangeArrowheads="1"/>
          </p:cNvPicPr>
          <p:nvPr>
            <p:ph sz="quarter" idx="2"/>
          </p:nvPr>
        </p:nvPicPr>
        <p:blipFill>
          <a:blip r:embed="rId3"/>
          <a:srcRect/>
          <a:stretch>
            <a:fillRect/>
          </a:stretch>
        </p:blipFill>
        <p:spPr bwMode="auto">
          <a:xfrm>
            <a:off x="4714876" y="1682555"/>
            <a:ext cx="4016374" cy="4247404"/>
          </a:xfrm>
          <a:prstGeom prst="rect">
            <a:avLst/>
          </a:prstGeom>
          <a:noFill/>
          <a:ln w="9525">
            <a:noFill/>
            <a:miter lim="800000"/>
            <a:headEnd/>
            <a:tailEnd/>
          </a:ln>
          <a:effectLst/>
        </p:spPr>
      </p:pic>
    </p:spTree>
    <p:extLst>
      <p:ext uri="{BB962C8B-B14F-4D97-AF65-F5344CB8AC3E}">
        <p14:creationId xmlns:p14="http://schemas.microsoft.com/office/powerpoint/2010/main" val="3691310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36FF-CF30-F54B-91B6-80DEF55F21B8}"/>
              </a:ext>
            </a:extLst>
          </p:cNvPr>
          <p:cNvSpPr>
            <a:spLocks noGrp="1"/>
          </p:cNvSpPr>
          <p:nvPr>
            <p:ph type="title"/>
          </p:nvPr>
        </p:nvSpPr>
        <p:spPr/>
        <p:txBody>
          <a:bodyPr/>
          <a:lstStyle/>
          <a:p>
            <a:r>
              <a:rPr lang="en-US" altLang="en-NO" dirty="0"/>
              <a:t>BPSK Representation</a:t>
            </a:r>
            <a:endParaRPr lang="en-NO" dirty="0"/>
          </a:p>
        </p:txBody>
      </p:sp>
      <p:pic>
        <p:nvPicPr>
          <p:cNvPr id="8" name="Content Placeholder 7">
            <a:extLst>
              <a:ext uri="{FF2B5EF4-FFF2-40B4-BE49-F238E27FC236}">
                <a16:creationId xmlns:a16="http://schemas.microsoft.com/office/drawing/2014/main" id="{0AFD72C2-F3E6-7E4F-962F-1071B28DFA5A}"/>
              </a:ext>
            </a:extLst>
          </p:cNvPr>
          <p:cNvPicPr>
            <a:picLocks noGrp="1" noChangeAspect="1"/>
          </p:cNvPicPr>
          <p:nvPr>
            <p:ph idx="1"/>
          </p:nvPr>
        </p:nvPicPr>
        <p:blipFill>
          <a:blip r:embed="rId2"/>
          <a:stretch>
            <a:fillRect/>
          </a:stretch>
        </p:blipFill>
        <p:spPr>
          <a:xfrm>
            <a:off x="4910757" y="1967577"/>
            <a:ext cx="4089400" cy="4013200"/>
          </a:xfrm>
          <a:prstGeom prst="rect">
            <a:avLst/>
          </a:prstGeom>
        </p:spPr>
      </p:pic>
      <p:sp>
        <p:nvSpPr>
          <p:cNvPr id="9" name="Line 5">
            <a:extLst>
              <a:ext uri="{FF2B5EF4-FFF2-40B4-BE49-F238E27FC236}">
                <a16:creationId xmlns:a16="http://schemas.microsoft.com/office/drawing/2014/main" id="{CDF9CC1D-4BCD-8D4C-9819-A7186460F05F}"/>
              </a:ext>
            </a:extLst>
          </p:cNvPr>
          <p:cNvSpPr>
            <a:spLocks noChangeShapeType="1"/>
          </p:cNvSpPr>
          <p:nvPr/>
        </p:nvSpPr>
        <p:spPr bwMode="auto">
          <a:xfrm>
            <a:off x="1980060" y="2412107"/>
            <a:ext cx="0" cy="27447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10" name="Line 6">
            <a:extLst>
              <a:ext uri="{FF2B5EF4-FFF2-40B4-BE49-F238E27FC236}">
                <a16:creationId xmlns:a16="http://schemas.microsoft.com/office/drawing/2014/main" id="{A6569C01-8CE1-CC46-9920-9E1ACD61CC14}"/>
              </a:ext>
            </a:extLst>
          </p:cNvPr>
          <p:cNvSpPr>
            <a:spLocks noChangeShapeType="1"/>
          </p:cNvSpPr>
          <p:nvPr/>
        </p:nvSpPr>
        <p:spPr bwMode="auto">
          <a:xfrm>
            <a:off x="405260" y="3717032"/>
            <a:ext cx="31051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11" name="Oval 7">
            <a:extLst>
              <a:ext uri="{FF2B5EF4-FFF2-40B4-BE49-F238E27FC236}">
                <a16:creationId xmlns:a16="http://schemas.microsoft.com/office/drawing/2014/main" id="{31709335-D797-0544-A92C-9920E3485596}"/>
              </a:ext>
            </a:extLst>
          </p:cNvPr>
          <p:cNvSpPr>
            <a:spLocks noChangeArrowheads="1"/>
          </p:cNvSpPr>
          <p:nvPr/>
        </p:nvSpPr>
        <p:spPr bwMode="auto">
          <a:xfrm>
            <a:off x="898972" y="3626544"/>
            <a:ext cx="134938" cy="134938"/>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12" name="Oval 8">
            <a:extLst>
              <a:ext uri="{FF2B5EF4-FFF2-40B4-BE49-F238E27FC236}">
                <a16:creationId xmlns:a16="http://schemas.microsoft.com/office/drawing/2014/main" id="{D3313981-F8C7-F64A-8076-E791B8496184}"/>
              </a:ext>
            </a:extLst>
          </p:cNvPr>
          <p:cNvSpPr>
            <a:spLocks noChangeArrowheads="1"/>
          </p:cNvSpPr>
          <p:nvPr/>
        </p:nvSpPr>
        <p:spPr bwMode="auto">
          <a:xfrm>
            <a:off x="2924622" y="3626544"/>
            <a:ext cx="134938" cy="134938"/>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13" name="Text Box 9">
            <a:extLst>
              <a:ext uri="{FF2B5EF4-FFF2-40B4-BE49-F238E27FC236}">
                <a16:creationId xmlns:a16="http://schemas.microsoft.com/office/drawing/2014/main" id="{955D8C84-8305-8F4C-8194-09B5C575EB71}"/>
              </a:ext>
            </a:extLst>
          </p:cNvPr>
          <p:cNvSpPr txBox="1">
            <a:spLocks noChangeArrowheads="1"/>
          </p:cNvSpPr>
          <p:nvPr/>
        </p:nvSpPr>
        <p:spPr bwMode="auto">
          <a:xfrm>
            <a:off x="315710" y="3807521"/>
            <a:ext cx="13854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1</a:t>
            </a:r>
            <a:endParaRPr lang="en-GB" altLang="en-NO" i="1" baseline="-25000" dirty="0">
              <a:sym typeface="Symbol" pitchFamily="2" charset="2"/>
            </a:endParaRPr>
          </a:p>
        </p:txBody>
      </p:sp>
      <p:sp>
        <p:nvSpPr>
          <p:cNvPr id="14" name="Text Box 10">
            <a:extLst>
              <a:ext uri="{FF2B5EF4-FFF2-40B4-BE49-F238E27FC236}">
                <a16:creationId xmlns:a16="http://schemas.microsoft.com/office/drawing/2014/main" id="{7F7FDC31-E92C-274E-8A33-71EA07AB3D36}"/>
              </a:ext>
            </a:extLst>
          </p:cNvPr>
          <p:cNvSpPr txBox="1">
            <a:spLocks noChangeArrowheads="1"/>
          </p:cNvSpPr>
          <p:nvPr/>
        </p:nvSpPr>
        <p:spPr bwMode="auto">
          <a:xfrm>
            <a:off x="2235633" y="3774122"/>
            <a:ext cx="13854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0</a:t>
            </a:r>
            <a:endParaRPr lang="en-GB" altLang="en-NO" i="1" baseline="-25000" dirty="0">
              <a:sym typeface="Symbol" pitchFamily="2" charset="2"/>
            </a:endParaRPr>
          </a:p>
          <a:p>
            <a:endParaRPr lang="en-GB" altLang="en-NO" dirty="0">
              <a:sym typeface="Symbol" pitchFamily="2" charset="2"/>
            </a:endParaRPr>
          </a:p>
        </p:txBody>
      </p:sp>
      <p:sp>
        <p:nvSpPr>
          <p:cNvPr id="15" name="Text Box 11">
            <a:extLst>
              <a:ext uri="{FF2B5EF4-FFF2-40B4-BE49-F238E27FC236}">
                <a16:creationId xmlns:a16="http://schemas.microsoft.com/office/drawing/2014/main" id="{46295AD9-F106-7D41-BB36-66EC1FBC11B4}"/>
              </a:ext>
            </a:extLst>
          </p:cNvPr>
          <p:cNvSpPr txBox="1">
            <a:spLocks noChangeArrowheads="1"/>
          </p:cNvSpPr>
          <p:nvPr/>
        </p:nvSpPr>
        <p:spPr bwMode="auto">
          <a:xfrm>
            <a:off x="2024510" y="2362894"/>
            <a:ext cx="404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Q</a:t>
            </a:r>
            <a:endParaRPr lang="en-GB" altLang="en-NO"/>
          </a:p>
        </p:txBody>
      </p:sp>
      <p:sp>
        <p:nvSpPr>
          <p:cNvPr id="16" name="Text Box 12">
            <a:extLst>
              <a:ext uri="{FF2B5EF4-FFF2-40B4-BE49-F238E27FC236}">
                <a16:creationId xmlns:a16="http://schemas.microsoft.com/office/drawing/2014/main" id="{435C6D62-C71C-B84B-BFBA-C04F09C1377C}"/>
              </a:ext>
            </a:extLst>
          </p:cNvPr>
          <p:cNvSpPr txBox="1">
            <a:spLocks noChangeArrowheads="1"/>
          </p:cNvSpPr>
          <p:nvPr/>
        </p:nvSpPr>
        <p:spPr bwMode="auto">
          <a:xfrm>
            <a:off x="3464372" y="3447157"/>
            <a:ext cx="28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I</a:t>
            </a:r>
            <a:endParaRPr lang="en-GB" altLang="en-NO"/>
          </a:p>
        </p:txBody>
      </p:sp>
      <p:sp>
        <p:nvSpPr>
          <p:cNvPr id="18" name="Text Box 10">
            <a:extLst>
              <a:ext uri="{FF2B5EF4-FFF2-40B4-BE49-F238E27FC236}">
                <a16:creationId xmlns:a16="http://schemas.microsoft.com/office/drawing/2014/main" id="{9ABC3EF6-4189-A243-8EE0-03E49F7F72CC}"/>
              </a:ext>
            </a:extLst>
          </p:cNvPr>
          <p:cNvSpPr txBox="1">
            <a:spLocks noChangeArrowheads="1"/>
          </p:cNvSpPr>
          <p:nvPr/>
        </p:nvSpPr>
        <p:spPr bwMode="auto">
          <a:xfrm>
            <a:off x="3508759" y="2862897"/>
            <a:ext cx="13854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0</a:t>
            </a:r>
            <a:endParaRPr lang="en-GB" altLang="en-NO" i="1" baseline="-25000" dirty="0">
              <a:sym typeface="Symbol" pitchFamily="2" charset="2"/>
            </a:endParaRPr>
          </a:p>
        </p:txBody>
      </p:sp>
      <p:sp>
        <p:nvSpPr>
          <p:cNvPr id="19" name="Text Box 10">
            <a:extLst>
              <a:ext uri="{FF2B5EF4-FFF2-40B4-BE49-F238E27FC236}">
                <a16:creationId xmlns:a16="http://schemas.microsoft.com/office/drawing/2014/main" id="{3CABDC00-B01B-B540-B25A-7ECC2BFFD543}"/>
              </a:ext>
            </a:extLst>
          </p:cNvPr>
          <p:cNvSpPr txBox="1">
            <a:spLocks noChangeArrowheads="1"/>
          </p:cNvSpPr>
          <p:nvPr/>
        </p:nvSpPr>
        <p:spPr bwMode="auto">
          <a:xfrm>
            <a:off x="3507112" y="4396422"/>
            <a:ext cx="13854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1</a:t>
            </a:r>
            <a:endParaRPr lang="en-GB" altLang="en-NO" i="1" baseline="-25000" dirty="0">
              <a:sym typeface="Symbol" pitchFamily="2" charset="2"/>
            </a:endParaRPr>
          </a:p>
        </p:txBody>
      </p:sp>
      <p:sp>
        <p:nvSpPr>
          <p:cNvPr id="21" name="Text Box 24">
            <a:extLst>
              <a:ext uri="{FF2B5EF4-FFF2-40B4-BE49-F238E27FC236}">
                <a16:creationId xmlns:a16="http://schemas.microsoft.com/office/drawing/2014/main" id="{AA1B0D64-238E-9144-88CB-EC4AE81EC883}"/>
              </a:ext>
            </a:extLst>
          </p:cNvPr>
          <p:cNvSpPr txBox="1">
            <a:spLocks noChangeArrowheads="1"/>
          </p:cNvSpPr>
          <p:nvPr/>
        </p:nvSpPr>
        <p:spPr bwMode="auto">
          <a:xfrm>
            <a:off x="2329949" y="3220114"/>
            <a:ext cx="136608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NO" dirty="0"/>
              <a:t>{Phase 0</a:t>
            </a:r>
            <a:r>
              <a:rPr lang="en-US" altLang="en-NO" dirty="0">
                <a:sym typeface="Symbol" pitchFamily="2" charset="2"/>
              </a:rPr>
              <a:t>} </a:t>
            </a:r>
          </a:p>
        </p:txBody>
      </p:sp>
      <p:sp>
        <p:nvSpPr>
          <p:cNvPr id="22" name="Text Box 24">
            <a:extLst>
              <a:ext uri="{FF2B5EF4-FFF2-40B4-BE49-F238E27FC236}">
                <a16:creationId xmlns:a16="http://schemas.microsoft.com/office/drawing/2014/main" id="{E799DA90-474A-C94D-B049-ADD927B29822}"/>
              </a:ext>
            </a:extLst>
          </p:cNvPr>
          <p:cNvSpPr txBox="1">
            <a:spLocks noChangeArrowheads="1"/>
          </p:cNvSpPr>
          <p:nvPr/>
        </p:nvSpPr>
        <p:spPr bwMode="auto">
          <a:xfrm>
            <a:off x="328289" y="3168486"/>
            <a:ext cx="136447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NO" dirty="0"/>
              <a:t>{Phase </a:t>
            </a:r>
            <a:r>
              <a:rPr lang="en-US" altLang="en-NO" dirty="0">
                <a:sym typeface="Symbol" pitchFamily="2" charset="2"/>
              </a:rPr>
              <a:t>} </a:t>
            </a:r>
          </a:p>
        </p:txBody>
      </p:sp>
      <p:sp>
        <p:nvSpPr>
          <p:cNvPr id="3" name="TextBox 2">
            <a:extLst>
              <a:ext uri="{FF2B5EF4-FFF2-40B4-BE49-F238E27FC236}">
                <a16:creationId xmlns:a16="http://schemas.microsoft.com/office/drawing/2014/main" id="{32E398D3-D58A-DB28-F016-D9E133B6508F}"/>
              </a:ext>
            </a:extLst>
          </p:cNvPr>
          <p:cNvSpPr txBox="1"/>
          <p:nvPr/>
        </p:nvSpPr>
        <p:spPr>
          <a:xfrm>
            <a:off x="6012160" y="1635652"/>
            <a:ext cx="1502363" cy="400087"/>
          </a:xfrm>
          <a:prstGeom prst="rect">
            <a:avLst/>
          </a:prstGeom>
          <a:noFill/>
        </p:spPr>
        <p:txBody>
          <a:bodyPr wrap="square" rtlCol="0">
            <a:spAutoFit/>
          </a:bodyPr>
          <a:lstStyle/>
          <a:p>
            <a:r>
              <a:rPr lang="en-NO" dirty="0"/>
              <a:t>2 symbols</a:t>
            </a:r>
          </a:p>
        </p:txBody>
      </p:sp>
    </p:spTree>
    <p:extLst>
      <p:ext uri="{BB962C8B-B14F-4D97-AF65-F5344CB8AC3E}">
        <p14:creationId xmlns:p14="http://schemas.microsoft.com/office/powerpoint/2010/main" val="2157403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36FF-CF30-F54B-91B6-80DEF55F21B8}"/>
              </a:ext>
            </a:extLst>
          </p:cNvPr>
          <p:cNvSpPr>
            <a:spLocks noGrp="1"/>
          </p:cNvSpPr>
          <p:nvPr>
            <p:ph type="title"/>
          </p:nvPr>
        </p:nvSpPr>
        <p:spPr/>
        <p:txBody>
          <a:bodyPr/>
          <a:lstStyle/>
          <a:p>
            <a:r>
              <a:rPr lang="en-US" altLang="en-NO" dirty="0"/>
              <a:t>Constellation Diagram</a:t>
            </a:r>
            <a:endParaRPr lang="en-NO" dirty="0"/>
          </a:p>
        </p:txBody>
      </p:sp>
      <p:sp>
        <p:nvSpPr>
          <p:cNvPr id="9" name="Line 5">
            <a:extLst>
              <a:ext uri="{FF2B5EF4-FFF2-40B4-BE49-F238E27FC236}">
                <a16:creationId xmlns:a16="http://schemas.microsoft.com/office/drawing/2014/main" id="{CDF9CC1D-4BCD-8D4C-9819-A7186460F05F}"/>
              </a:ext>
            </a:extLst>
          </p:cNvPr>
          <p:cNvSpPr>
            <a:spLocks noChangeShapeType="1"/>
          </p:cNvSpPr>
          <p:nvPr/>
        </p:nvSpPr>
        <p:spPr bwMode="auto">
          <a:xfrm>
            <a:off x="1980060" y="2412107"/>
            <a:ext cx="0" cy="27447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10" name="Line 6">
            <a:extLst>
              <a:ext uri="{FF2B5EF4-FFF2-40B4-BE49-F238E27FC236}">
                <a16:creationId xmlns:a16="http://schemas.microsoft.com/office/drawing/2014/main" id="{A6569C01-8CE1-CC46-9920-9E1ACD61CC14}"/>
              </a:ext>
            </a:extLst>
          </p:cNvPr>
          <p:cNvSpPr>
            <a:spLocks noChangeShapeType="1"/>
          </p:cNvSpPr>
          <p:nvPr/>
        </p:nvSpPr>
        <p:spPr bwMode="auto">
          <a:xfrm>
            <a:off x="405260" y="3717032"/>
            <a:ext cx="31051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11" name="Oval 7">
            <a:extLst>
              <a:ext uri="{FF2B5EF4-FFF2-40B4-BE49-F238E27FC236}">
                <a16:creationId xmlns:a16="http://schemas.microsoft.com/office/drawing/2014/main" id="{31709335-D797-0544-A92C-9920E3485596}"/>
              </a:ext>
            </a:extLst>
          </p:cNvPr>
          <p:cNvSpPr>
            <a:spLocks noChangeArrowheads="1"/>
          </p:cNvSpPr>
          <p:nvPr/>
        </p:nvSpPr>
        <p:spPr bwMode="auto">
          <a:xfrm>
            <a:off x="898972" y="3626544"/>
            <a:ext cx="134938" cy="134938"/>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12" name="Oval 8">
            <a:extLst>
              <a:ext uri="{FF2B5EF4-FFF2-40B4-BE49-F238E27FC236}">
                <a16:creationId xmlns:a16="http://schemas.microsoft.com/office/drawing/2014/main" id="{D3313981-F8C7-F64A-8076-E791B8496184}"/>
              </a:ext>
            </a:extLst>
          </p:cNvPr>
          <p:cNvSpPr>
            <a:spLocks noChangeArrowheads="1"/>
          </p:cNvSpPr>
          <p:nvPr/>
        </p:nvSpPr>
        <p:spPr bwMode="auto">
          <a:xfrm>
            <a:off x="2924622" y="3626544"/>
            <a:ext cx="134938" cy="134938"/>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13" name="Text Box 9">
            <a:extLst>
              <a:ext uri="{FF2B5EF4-FFF2-40B4-BE49-F238E27FC236}">
                <a16:creationId xmlns:a16="http://schemas.microsoft.com/office/drawing/2014/main" id="{955D8C84-8305-8F4C-8194-09B5C575EB71}"/>
              </a:ext>
            </a:extLst>
          </p:cNvPr>
          <p:cNvSpPr txBox="1">
            <a:spLocks noChangeArrowheads="1"/>
          </p:cNvSpPr>
          <p:nvPr/>
        </p:nvSpPr>
        <p:spPr bwMode="auto">
          <a:xfrm>
            <a:off x="315710" y="3807521"/>
            <a:ext cx="13854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1</a:t>
            </a:r>
            <a:endParaRPr lang="en-GB" altLang="en-NO" i="1" baseline="-25000" dirty="0">
              <a:sym typeface="Symbol" pitchFamily="2" charset="2"/>
            </a:endParaRPr>
          </a:p>
        </p:txBody>
      </p:sp>
      <p:sp>
        <p:nvSpPr>
          <p:cNvPr id="14" name="Text Box 10">
            <a:extLst>
              <a:ext uri="{FF2B5EF4-FFF2-40B4-BE49-F238E27FC236}">
                <a16:creationId xmlns:a16="http://schemas.microsoft.com/office/drawing/2014/main" id="{7F7FDC31-E92C-274E-8A33-71EA07AB3D36}"/>
              </a:ext>
            </a:extLst>
          </p:cNvPr>
          <p:cNvSpPr txBox="1">
            <a:spLocks noChangeArrowheads="1"/>
          </p:cNvSpPr>
          <p:nvPr/>
        </p:nvSpPr>
        <p:spPr bwMode="auto">
          <a:xfrm>
            <a:off x="2235633" y="3774122"/>
            <a:ext cx="13854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0</a:t>
            </a:r>
            <a:endParaRPr lang="en-GB" altLang="en-NO" i="1" baseline="-25000" dirty="0">
              <a:sym typeface="Symbol" pitchFamily="2" charset="2"/>
            </a:endParaRPr>
          </a:p>
          <a:p>
            <a:endParaRPr lang="en-GB" altLang="en-NO" dirty="0">
              <a:sym typeface="Symbol" pitchFamily="2" charset="2"/>
            </a:endParaRPr>
          </a:p>
        </p:txBody>
      </p:sp>
      <p:sp>
        <p:nvSpPr>
          <p:cNvPr id="15" name="Text Box 11">
            <a:extLst>
              <a:ext uri="{FF2B5EF4-FFF2-40B4-BE49-F238E27FC236}">
                <a16:creationId xmlns:a16="http://schemas.microsoft.com/office/drawing/2014/main" id="{46295AD9-F106-7D41-BB36-66EC1FBC11B4}"/>
              </a:ext>
            </a:extLst>
          </p:cNvPr>
          <p:cNvSpPr txBox="1">
            <a:spLocks noChangeArrowheads="1"/>
          </p:cNvSpPr>
          <p:nvPr/>
        </p:nvSpPr>
        <p:spPr bwMode="auto">
          <a:xfrm>
            <a:off x="2024510" y="2362894"/>
            <a:ext cx="404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Q</a:t>
            </a:r>
            <a:endParaRPr lang="en-GB" altLang="en-NO"/>
          </a:p>
        </p:txBody>
      </p:sp>
      <p:sp>
        <p:nvSpPr>
          <p:cNvPr id="16" name="Text Box 12">
            <a:extLst>
              <a:ext uri="{FF2B5EF4-FFF2-40B4-BE49-F238E27FC236}">
                <a16:creationId xmlns:a16="http://schemas.microsoft.com/office/drawing/2014/main" id="{435C6D62-C71C-B84B-BFBA-C04F09C1377C}"/>
              </a:ext>
            </a:extLst>
          </p:cNvPr>
          <p:cNvSpPr txBox="1">
            <a:spLocks noChangeArrowheads="1"/>
          </p:cNvSpPr>
          <p:nvPr/>
        </p:nvSpPr>
        <p:spPr bwMode="auto">
          <a:xfrm>
            <a:off x="3464372" y="3447157"/>
            <a:ext cx="28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I</a:t>
            </a:r>
            <a:endParaRPr lang="en-GB" altLang="en-NO"/>
          </a:p>
        </p:txBody>
      </p:sp>
      <p:sp>
        <p:nvSpPr>
          <p:cNvPr id="17" name="Text Box 4">
            <a:extLst>
              <a:ext uri="{FF2B5EF4-FFF2-40B4-BE49-F238E27FC236}">
                <a16:creationId xmlns:a16="http://schemas.microsoft.com/office/drawing/2014/main" id="{EB9B11BE-4A7A-4C45-B34A-16EA9AE0A38C}"/>
              </a:ext>
            </a:extLst>
          </p:cNvPr>
          <p:cNvSpPr txBox="1">
            <a:spLocks noChangeArrowheads="1"/>
          </p:cNvSpPr>
          <p:nvPr/>
        </p:nvSpPr>
        <p:spPr bwMode="auto">
          <a:xfrm>
            <a:off x="4288298" y="1981200"/>
            <a:ext cx="4398501"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a:spcBef>
                <a:spcPct val="0"/>
              </a:spcBef>
              <a:buFontTx/>
              <a:buNone/>
            </a:pPr>
            <a:r>
              <a:rPr lang="en-US" altLang="en-NO" kern="0" dirty="0"/>
              <a:t> = </a:t>
            </a:r>
            <a:r>
              <a:rPr lang="en-US" altLang="en-NO" sz="2400" kern="0" dirty="0"/>
              <a:t>graphical representation of the complex envelope of each possible symbol state </a:t>
            </a:r>
          </a:p>
          <a:p>
            <a:pPr lvl="1">
              <a:spcBef>
                <a:spcPct val="0"/>
              </a:spcBef>
            </a:pPr>
            <a:r>
              <a:rPr lang="en-US" altLang="en-NO" sz="2000" kern="0" dirty="0"/>
              <a:t>The x-axis represents the in-phase component (real part) and the y-axis the quadrature component (imaginary part) of the complex envelope </a:t>
            </a:r>
          </a:p>
          <a:p>
            <a:pPr lvl="1">
              <a:spcBef>
                <a:spcPct val="0"/>
              </a:spcBef>
            </a:pPr>
            <a:r>
              <a:rPr lang="en-US" altLang="en-NO" sz="2000" kern="0" dirty="0"/>
              <a:t>The distance between signals on a constellation diagram relates to how different the modulation waveforms are and how easily a receiver can differentiate between them.   </a:t>
            </a:r>
            <a:endParaRPr lang="en-GB" altLang="en-NO" sz="2000" kern="0" dirty="0"/>
          </a:p>
        </p:txBody>
      </p:sp>
    </p:spTree>
    <p:extLst>
      <p:ext uri="{BB962C8B-B14F-4D97-AF65-F5344CB8AC3E}">
        <p14:creationId xmlns:p14="http://schemas.microsoft.com/office/powerpoint/2010/main" val="3491604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6E1E49B-8C05-844F-AEC8-ED330828AB62}"/>
              </a:ext>
            </a:extLst>
          </p:cNvPr>
          <p:cNvSpPr>
            <a:spLocks noGrp="1" noChangeArrowheads="1"/>
          </p:cNvSpPr>
          <p:nvPr>
            <p:ph type="title"/>
          </p:nvPr>
        </p:nvSpPr>
        <p:spPr/>
        <p:txBody>
          <a:bodyPr/>
          <a:lstStyle/>
          <a:p>
            <a:r>
              <a:rPr lang="en-US" altLang="en-NO" dirty="0"/>
              <a:t>QPSK Constellation Diagram</a:t>
            </a:r>
            <a:endParaRPr lang="en-GB" altLang="en-NO" dirty="0"/>
          </a:p>
        </p:txBody>
      </p:sp>
      <p:sp>
        <p:nvSpPr>
          <p:cNvPr id="47107" name="Rectangle 3">
            <a:extLst>
              <a:ext uri="{FF2B5EF4-FFF2-40B4-BE49-F238E27FC236}">
                <a16:creationId xmlns:a16="http://schemas.microsoft.com/office/drawing/2014/main" id="{0245B102-DF01-2945-97B2-50E38FA13449}"/>
              </a:ext>
            </a:extLst>
          </p:cNvPr>
          <p:cNvSpPr>
            <a:spLocks noGrp="1" noChangeArrowheads="1"/>
          </p:cNvSpPr>
          <p:nvPr>
            <p:ph type="body" idx="1"/>
          </p:nvPr>
        </p:nvSpPr>
        <p:spPr>
          <a:xfrm>
            <a:off x="685800" y="5273675"/>
            <a:ext cx="8001000" cy="822325"/>
          </a:xfrm>
        </p:spPr>
        <p:txBody>
          <a:bodyPr/>
          <a:lstStyle/>
          <a:p>
            <a:pPr>
              <a:lnSpc>
                <a:spcPct val="80000"/>
              </a:lnSpc>
            </a:pPr>
            <a:r>
              <a:rPr lang="en-US" altLang="en-NO" sz="2000" dirty="0"/>
              <a:t>Quadrature Phase Shift Keying (QPSK) can be interpreted as two independent BPSK systems (one on the I-channel and one on Q) </a:t>
            </a:r>
          </a:p>
          <a:p>
            <a:pPr>
              <a:lnSpc>
                <a:spcPct val="80000"/>
              </a:lnSpc>
            </a:pPr>
            <a:r>
              <a:rPr lang="en-US" altLang="en-NO" sz="2000" dirty="0"/>
              <a:t>Quadrature Phase Shift Keying has twice the bandwidth efficiency of BPSK since 2 bits are transmitted in a single modulation symbol </a:t>
            </a:r>
            <a:endParaRPr lang="en-GB" altLang="en-NO" sz="2000" dirty="0"/>
          </a:p>
        </p:txBody>
      </p:sp>
      <p:sp>
        <p:nvSpPr>
          <p:cNvPr id="47108" name="Line 4">
            <a:extLst>
              <a:ext uri="{FF2B5EF4-FFF2-40B4-BE49-F238E27FC236}">
                <a16:creationId xmlns:a16="http://schemas.microsoft.com/office/drawing/2014/main" id="{F81D5135-906A-9049-9863-C8C62BAAEA70}"/>
              </a:ext>
            </a:extLst>
          </p:cNvPr>
          <p:cNvSpPr>
            <a:spLocks noChangeShapeType="1"/>
          </p:cNvSpPr>
          <p:nvPr/>
        </p:nvSpPr>
        <p:spPr bwMode="auto">
          <a:xfrm>
            <a:off x="2411413" y="1719263"/>
            <a:ext cx="0" cy="2430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7109" name="Line 5">
            <a:extLst>
              <a:ext uri="{FF2B5EF4-FFF2-40B4-BE49-F238E27FC236}">
                <a16:creationId xmlns:a16="http://schemas.microsoft.com/office/drawing/2014/main" id="{1CD36DFE-2A1D-0648-96EB-5A49D406D3FF}"/>
              </a:ext>
            </a:extLst>
          </p:cNvPr>
          <p:cNvSpPr>
            <a:spLocks noChangeShapeType="1"/>
          </p:cNvSpPr>
          <p:nvPr/>
        </p:nvSpPr>
        <p:spPr bwMode="auto">
          <a:xfrm>
            <a:off x="1150938" y="3022600"/>
            <a:ext cx="24765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nvGrpSpPr>
          <p:cNvPr id="47119" name="Group 15">
            <a:extLst>
              <a:ext uri="{FF2B5EF4-FFF2-40B4-BE49-F238E27FC236}">
                <a16:creationId xmlns:a16="http://schemas.microsoft.com/office/drawing/2014/main" id="{C45EB7E7-1B12-154D-8B8F-2C0367497F90}"/>
              </a:ext>
            </a:extLst>
          </p:cNvPr>
          <p:cNvGrpSpPr>
            <a:grpSpLocks/>
          </p:cNvGrpSpPr>
          <p:nvPr/>
        </p:nvGrpSpPr>
        <p:grpSpPr bwMode="auto">
          <a:xfrm>
            <a:off x="1511300" y="2124075"/>
            <a:ext cx="1800225" cy="1800225"/>
            <a:chOff x="952" y="1338"/>
            <a:chExt cx="1134" cy="1134"/>
          </a:xfrm>
        </p:grpSpPr>
        <p:sp>
          <p:nvSpPr>
            <p:cNvPr id="47110" name="Oval 6">
              <a:extLst>
                <a:ext uri="{FF2B5EF4-FFF2-40B4-BE49-F238E27FC236}">
                  <a16:creationId xmlns:a16="http://schemas.microsoft.com/office/drawing/2014/main" id="{F18D8BB4-3DA8-2C4E-ABD0-89F074802D0E}"/>
                </a:ext>
              </a:extLst>
            </p:cNvPr>
            <p:cNvSpPr>
              <a:spLocks noChangeArrowheads="1"/>
            </p:cNvSpPr>
            <p:nvPr/>
          </p:nvSpPr>
          <p:spPr bwMode="auto">
            <a:xfrm>
              <a:off x="981" y="1380"/>
              <a:ext cx="1077" cy="104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15" name="Oval 11">
              <a:extLst>
                <a:ext uri="{FF2B5EF4-FFF2-40B4-BE49-F238E27FC236}">
                  <a16:creationId xmlns:a16="http://schemas.microsoft.com/office/drawing/2014/main" id="{224370E3-231B-B045-B923-6CA1B2C2B4A3}"/>
                </a:ext>
              </a:extLst>
            </p:cNvPr>
            <p:cNvSpPr>
              <a:spLocks noChangeArrowheads="1"/>
            </p:cNvSpPr>
            <p:nvPr/>
          </p:nvSpPr>
          <p:spPr bwMode="auto">
            <a:xfrm>
              <a:off x="952" y="1862"/>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16" name="Oval 12">
              <a:extLst>
                <a:ext uri="{FF2B5EF4-FFF2-40B4-BE49-F238E27FC236}">
                  <a16:creationId xmlns:a16="http://schemas.microsoft.com/office/drawing/2014/main" id="{602AE76F-5B4C-464B-8156-A2F689DC0D86}"/>
                </a:ext>
              </a:extLst>
            </p:cNvPr>
            <p:cNvSpPr>
              <a:spLocks noChangeArrowheads="1"/>
            </p:cNvSpPr>
            <p:nvPr/>
          </p:nvSpPr>
          <p:spPr bwMode="auto">
            <a:xfrm>
              <a:off x="2001" y="1862"/>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17" name="Oval 13">
              <a:extLst>
                <a:ext uri="{FF2B5EF4-FFF2-40B4-BE49-F238E27FC236}">
                  <a16:creationId xmlns:a16="http://schemas.microsoft.com/office/drawing/2014/main" id="{E515C0AD-95D7-234C-BF8D-60ACF0AC37A2}"/>
                </a:ext>
              </a:extLst>
            </p:cNvPr>
            <p:cNvSpPr>
              <a:spLocks noChangeArrowheads="1"/>
            </p:cNvSpPr>
            <p:nvPr/>
          </p:nvSpPr>
          <p:spPr bwMode="auto">
            <a:xfrm>
              <a:off x="1463" y="1338"/>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18" name="Oval 14">
              <a:extLst>
                <a:ext uri="{FF2B5EF4-FFF2-40B4-BE49-F238E27FC236}">
                  <a16:creationId xmlns:a16="http://schemas.microsoft.com/office/drawing/2014/main" id="{EFC163A5-6EB4-D041-8C90-E40A6056120A}"/>
                </a:ext>
              </a:extLst>
            </p:cNvPr>
            <p:cNvSpPr>
              <a:spLocks noChangeArrowheads="1"/>
            </p:cNvSpPr>
            <p:nvPr/>
          </p:nvSpPr>
          <p:spPr bwMode="auto">
            <a:xfrm>
              <a:off x="1463" y="2387"/>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47120" name="Group 16">
            <a:extLst>
              <a:ext uri="{FF2B5EF4-FFF2-40B4-BE49-F238E27FC236}">
                <a16:creationId xmlns:a16="http://schemas.microsoft.com/office/drawing/2014/main" id="{4BC86821-1789-2249-8686-415E21267967}"/>
              </a:ext>
            </a:extLst>
          </p:cNvPr>
          <p:cNvGrpSpPr>
            <a:grpSpLocks/>
          </p:cNvGrpSpPr>
          <p:nvPr/>
        </p:nvGrpSpPr>
        <p:grpSpPr bwMode="auto">
          <a:xfrm rot="-2884372">
            <a:off x="5832475" y="2124075"/>
            <a:ext cx="1800225" cy="1800225"/>
            <a:chOff x="952" y="1338"/>
            <a:chExt cx="1134" cy="1134"/>
          </a:xfrm>
        </p:grpSpPr>
        <p:sp>
          <p:nvSpPr>
            <p:cNvPr id="47121" name="Oval 17">
              <a:extLst>
                <a:ext uri="{FF2B5EF4-FFF2-40B4-BE49-F238E27FC236}">
                  <a16:creationId xmlns:a16="http://schemas.microsoft.com/office/drawing/2014/main" id="{EEBD37D5-430F-934D-B93B-EECDF9E2FDAE}"/>
                </a:ext>
              </a:extLst>
            </p:cNvPr>
            <p:cNvSpPr>
              <a:spLocks noChangeArrowheads="1"/>
            </p:cNvSpPr>
            <p:nvPr/>
          </p:nvSpPr>
          <p:spPr bwMode="auto">
            <a:xfrm>
              <a:off x="981" y="1380"/>
              <a:ext cx="1077" cy="104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22" name="Oval 18">
              <a:extLst>
                <a:ext uri="{FF2B5EF4-FFF2-40B4-BE49-F238E27FC236}">
                  <a16:creationId xmlns:a16="http://schemas.microsoft.com/office/drawing/2014/main" id="{9684F414-E1AC-8842-9ECC-31FA7F75F54D}"/>
                </a:ext>
              </a:extLst>
            </p:cNvPr>
            <p:cNvSpPr>
              <a:spLocks noChangeArrowheads="1"/>
            </p:cNvSpPr>
            <p:nvPr/>
          </p:nvSpPr>
          <p:spPr bwMode="auto">
            <a:xfrm>
              <a:off x="952" y="1862"/>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23" name="Oval 19">
              <a:extLst>
                <a:ext uri="{FF2B5EF4-FFF2-40B4-BE49-F238E27FC236}">
                  <a16:creationId xmlns:a16="http://schemas.microsoft.com/office/drawing/2014/main" id="{C896B0CC-B601-3448-B929-7912B25EDA7A}"/>
                </a:ext>
              </a:extLst>
            </p:cNvPr>
            <p:cNvSpPr>
              <a:spLocks noChangeArrowheads="1"/>
            </p:cNvSpPr>
            <p:nvPr/>
          </p:nvSpPr>
          <p:spPr bwMode="auto">
            <a:xfrm>
              <a:off x="2001" y="1862"/>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24" name="Oval 20">
              <a:extLst>
                <a:ext uri="{FF2B5EF4-FFF2-40B4-BE49-F238E27FC236}">
                  <a16:creationId xmlns:a16="http://schemas.microsoft.com/office/drawing/2014/main" id="{EA8B080D-C47E-5E47-89CA-A0393D74FB64}"/>
                </a:ext>
              </a:extLst>
            </p:cNvPr>
            <p:cNvSpPr>
              <a:spLocks noChangeArrowheads="1"/>
            </p:cNvSpPr>
            <p:nvPr/>
          </p:nvSpPr>
          <p:spPr bwMode="auto">
            <a:xfrm>
              <a:off x="1463" y="1338"/>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25" name="Oval 21">
              <a:extLst>
                <a:ext uri="{FF2B5EF4-FFF2-40B4-BE49-F238E27FC236}">
                  <a16:creationId xmlns:a16="http://schemas.microsoft.com/office/drawing/2014/main" id="{79171BFF-71BE-864A-AD41-CD30A3DF62FF}"/>
                </a:ext>
              </a:extLst>
            </p:cNvPr>
            <p:cNvSpPr>
              <a:spLocks noChangeArrowheads="1"/>
            </p:cNvSpPr>
            <p:nvPr/>
          </p:nvSpPr>
          <p:spPr bwMode="auto">
            <a:xfrm>
              <a:off x="1463" y="2387"/>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sp>
        <p:nvSpPr>
          <p:cNvPr id="47126" name="Line 22">
            <a:extLst>
              <a:ext uri="{FF2B5EF4-FFF2-40B4-BE49-F238E27FC236}">
                <a16:creationId xmlns:a16="http://schemas.microsoft.com/office/drawing/2014/main" id="{615CF380-4835-1440-B10F-CBB502F25743}"/>
              </a:ext>
            </a:extLst>
          </p:cNvPr>
          <p:cNvSpPr>
            <a:spLocks noChangeShapeType="1"/>
          </p:cNvSpPr>
          <p:nvPr/>
        </p:nvSpPr>
        <p:spPr bwMode="auto">
          <a:xfrm>
            <a:off x="6732588" y="1808163"/>
            <a:ext cx="0" cy="2430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7127" name="Line 23">
            <a:extLst>
              <a:ext uri="{FF2B5EF4-FFF2-40B4-BE49-F238E27FC236}">
                <a16:creationId xmlns:a16="http://schemas.microsoft.com/office/drawing/2014/main" id="{F7DDF6E0-974D-1C4D-9E13-5234AAE4D4C5}"/>
              </a:ext>
            </a:extLst>
          </p:cNvPr>
          <p:cNvSpPr>
            <a:spLocks noChangeShapeType="1"/>
          </p:cNvSpPr>
          <p:nvPr/>
        </p:nvSpPr>
        <p:spPr bwMode="auto">
          <a:xfrm>
            <a:off x="5472113" y="3017838"/>
            <a:ext cx="24765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7128" name="Text Box 24">
            <a:extLst>
              <a:ext uri="{FF2B5EF4-FFF2-40B4-BE49-F238E27FC236}">
                <a16:creationId xmlns:a16="http://schemas.microsoft.com/office/drawing/2014/main" id="{548E49AC-2E6F-9B4B-BCB4-621492A0A642}"/>
              </a:ext>
            </a:extLst>
          </p:cNvPr>
          <p:cNvSpPr txBox="1">
            <a:spLocks noChangeArrowheads="1"/>
          </p:cNvSpPr>
          <p:nvPr/>
        </p:nvSpPr>
        <p:spPr bwMode="auto">
          <a:xfrm>
            <a:off x="1196975" y="4059238"/>
            <a:ext cx="22875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NO" dirty="0"/>
              <a:t>Carrier phases </a:t>
            </a:r>
            <a:br>
              <a:rPr lang="en-US" altLang="en-NO" dirty="0"/>
            </a:br>
            <a:r>
              <a:rPr lang="en-US" altLang="en-NO" dirty="0"/>
              <a:t>{0, </a:t>
            </a:r>
            <a:r>
              <a:rPr lang="en-US" altLang="en-NO" dirty="0">
                <a:sym typeface="Symbol" pitchFamily="2" charset="2"/>
              </a:rPr>
              <a:t>/2, , 3/2} </a:t>
            </a:r>
          </a:p>
        </p:txBody>
      </p:sp>
      <p:sp>
        <p:nvSpPr>
          <p:cNvPr id="47130" name="Text Box 26">
            <a:extLst>
              <a:ext uri="{FF2B5EF4-FFF2-40B4-BE49-F238E27FC236}">
                <a16:creationId xmlns:a16="http://schemas.microsoft.com/office/drawing/2014/main" id="{DB7F1526-822A-9849-BE5F-1FD574CC8856}"/>
              </a:ext>
            </a:extLst>
          </p:cNvPr>
          <p:cNvSpPr txBox="1">
            <a:spLocks noChangeArrowheads="1"/>
          </p:cNvSpPr>
          <p:nvPr/>
        </p:nvSpPr>
        <p:spPr bwMode="auto">
          <a:xfrm>
            <a:off x="5516563" y="4194175"/>
            <a:ext cx="30797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NO"/>
              <a:t>Carrier phases </a:t>
            </a:r>
            <a:br>
              <a:rPr lang="en-US" altLang="en-NO"/>
            </a:br>
            <a:r>
              <a:rPr lang="en-US" altLang="en-NO"/>
              <a:t>{</a:t>
            </a:r>
            <a:r>
              <a:rPr lang="en-US" altLang="en-NO">
                <a:sym typeface="Symbol" pitchFamily="2" charset="2"/>
              </a:rPr>
              <a:t>/4</a:t>
            </a:r>
            <a:r>
              <a:rPr lang="en-US" altLang="en-NO"/>
              <a:t>, 3</a:t>
            </a:r>
            <a:r>
              <a:rPr lang="en-US" altLang="en-NO">
                <a:sym typeface="Symbol" pitchFamily="2" charset="2"/>
              </a:rPr>
              <a:t>/4, 5/4, 7/4} </a:t>
            </a:r>
          </a:p>
        </p:txBody>
      </p:sp>
      <p:sp>
        <p:nvSpPr>
          <p:cNvPr id="47132" name="Text Box 28">
            <a:extLst>
              <a:ext uri="{FF2B5EF4-FFF2-40B4-BE49-F238E27FC236}">
                <a16:creationId xmlns:a16="http://schemas.microsoft.com/office/drawing/2014/main" id="{BEE4D92D-A85E-1346-81EE-FEF8D0E240B6}"/>
              </a:ext>
            </a:extLst>
          </p:cNvPr>
          <p:cNvSpPr txBox="1">
            <a:spLocks noChangeArrowheads="1"/>
          </p:cNvSpPr>
          <p:nvPr/>
        </p:nvSpPr>
        <p:spPr bwMode="auto">
          <a:xfrm>
            <a:off x="2411413" y="1628775"/>
            <a:ext cx="404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Q</a:t>
            </a:r>
            <a:endParaRPr lang="en-GB" altLang="en-NO"/>
          </a:p>
        </p:txBody>
      </p:sp>
      <p:sp>
        <p:nvSpPr>
          <p:cNvPr id="47133" name="Text Box 29">
            <a:extLst>
              <a:ext uri="{FF2B5EF4-FFF2-40B4-BE49-F238E27FC236}">
                <a16:creationId xmlns:a16="http://schemas.microsoft.com/office/drawing/2014/main" id="{087FCF20-CE5F-8B40-B6C1-37628AE3E4A1}"/>
              </a:ext>
            </a:extLst>
          </p:cNvPr>
          <p:cNvSpPr txBox="1">
            <a:spLocks noChangeArrowheads="1"/>
          </p:cNvSpPr>
          <p:nvPr/>
        </p:nvSpPr>
        <p:spPr bwMode="auto">
          <a:xfrm>
            <a:off x="3671888" y="2798763"/>
            <a:ext cx="28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I</a:t>
            </a:r>
            <a:endParaRPr lang="en-GB" altLang="en-NO"/>
          </a:p>
        </p:txBody>
      </p:sp>
      <p:sp>
        <p:nvSpPr>
          <p:cNvPr id="47134" name="Text Box 30">
            <a:extLst>
              <a:ext uri="{FF2B5EF4-FFF2-40B4-BE49-F238E27FC236}">
                <a16:creationId xmlns:a16="http://schemas.microsoft.com/office/drawing/2014/main" id="{E515B691-9F7E-CB40-8C2A-25C728E922D2}"/>
              </a:ext>
            </a:extLst>
          </p:cNvPr>
          <p:cNvSpPr txBox="1">
            <a:spLocks noChangeArrowheads="1"/>
          </p:cNvSpPr>
          <p:nvPr/>
        </p:nvSpPr>
        <p:spPr bwMode="auto">
          <a:xfrm>
            <a:off x="7993063" y="2754313"/>
            <a:ext cx="28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I</a:t>
            </a:r>
            <a:endParaRPr lang="en-GB" altLang="en-NO"/>
          </a:p>
        </p:txBody>
      </p:sp>
      <p:sp>
        <p:nvSpPr>
          <p:cNvPr id="47135" name="Text Box 31">
            <a:extLst>
              <a:ext uri="{FF2B5EF4-FFF2-40B4-BE49-F238E27FC236}">
                <a16:creationId xmlns:a16="http://schemas.microsoft.com/office/drawing/2014/main" id="{A3F14440-D238-6D42-80FC-8A08A06AD0EF}"/>
              </a:ext>
            </a:extLst>
          </p:cNvPr>
          <p:cNvSpPr txBox="1">
            <a:spLocks noChangeArrowheads="1"/>
          </p:cNvSpPr>
          <p:nvPr/>
        </p:nvSpPr>
        <p:spPr bwMode="auto">
          <a:xfrm>
            <a:off x="6732588" y="1763713"/>
            <a:ext cx="404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Q</a:t>
            </a:r>
            <a:endParaRPr lang="en-GB" altLang="en-NO"/>
          </a:p>
        </p:txBody>
      </p:sp>
      <p:sp>
        <p:nvSpPr>
          <p:cNvPr id="2" name="TextBox 1">
            <a:extLst>
              <a:ext uri="{FF2B5EF4-FFF2-40B4-BE49-F238E27FC236}">
                <a16:creationId xmlns:a16="http://schemas.microsoft.com/office/drawing/2014/main" id="{C76226DB-9DA3-E840-B713-5D9E8C57A29B}"/>
              </a:ext>
            </a:extLst>
          </p:cNvPr>
          <p:cNvSpPr txBox="1"/>
          <p:nvPr/>
        </p:nvSpPr>
        <p:spPr>
          <a:xfrm>
            <a:off x="3993434" y="1792269"/>
            <a:ext cx="1502363" cy="400087"/>
          </a:xfrm>
          <a:prstGeom prst="rect">
            <a:avLst/>
          </a:prstGeom>
          <a:noFill/>
        </p:spPr>
        <p:txBody>
          <a:bodyPr wrap="square" rtlCol="0">
            <a:spAutoFit/>
          </a:bodyPr>
          <a:lstStyle/>
          <a:p>
            <a:r>
              <a:rPr lang="en-NO" dirty="0"/>
              <a:t>4 symbols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153A-A902-724A-8E7B-632C4CECE9C2}"/>
              </a:ext>
            </a:extLst>
          </p:cNvPr>
          <p:cNvSpPr>
            <a:spLocks noGrp="1"/>
          </p:cNvSpPr>
          <p:nvPr>
            <p:ph type="title"/>
          </p:nvPr>
        </p:nvSpPr>
        <p:spPr/>
        <p:txBody>
          <a:bodyPr/>
          <a:lstStyle/>
          <a:p>
            <a:r>
              <a:rPr lang="en-GB" dirty="0"/>
              <a:t>Quadrature Amplitude Modulation (QAM)</a:t>
            </a:r>
            <a:endParaRPr lang="en-NO" dirty="0"/>
          </a:p>
        </p:txBody>
      </p:sp>
      <p:pic>
        <p:nvPicPr>
          <p:cNvPr id="4" name="Content Placeholder 3">
            <a:extLst>
              <a:ext uri="{FF2B5EF4-FFF2-40B4-BE49-F238E27FC236}">
                <a16:creationId xmlns:a16="http://schemas.microsoft.com/office/drawing/2014/main" id="{EC7B633B-562B-CD48-877D-27B1A3C6DC56}"/>
              </a:ext>
            </a:extLst>
          </p:cNvPr>
          <p:cNvPicPr>
            <a:picLocks noGrp="1" noChangeAspect="1"/>
          </p:cNvPicPr>
          <p:nvPr>
            <p:ph idx="1"/>
          </p:nvPr>
        </p:nvPicPr>
        <p:blipFill>
          <a:blip r:embed="rId2"/>
          <a:stretch>
            <a:fillRect/>
          </a:stretch>
        </p:blipFill>
        <p:spPr>
          <a:xfrm>
            <a:off x="251520" y="1980253"/>
            <a:ext cx="3418668" cy="3463415"/>
          </a:xfrm>
          <a:prstGeom prst="rect">
            <a:avLst/>
          </a:prstGeom>
        </p:spPr>
      </p:pic>
      <p:sp>
        <p:nvSpPr>
          <p:cNvPr id="5" name="TextBox 4">
            <a:extLst>
              <a:ext uri="{FF2B5EF4-FFF2-40B4-BE49-F238E27FC236}">
                <a16:creationId xmlns:a16="http://schemas.microsoft.com/office/drawing/2014/main" id="{2862CE43-8566-564B-B61C-4AF351107A9A}"/>
              </a:ext>
            </a:extLst>
          </p:cNvPr>
          <p:cNvSpPr txBox="1"/>
          <p:nvPr/>
        </p:nvSpPr>
        <p:spPr>
          <a:xfrm>
            <a:off x="251520" y="1580143"/>
            <a:ext cx="4680520" cy="400110"/>
          </a:xfrm>
          <a:prstGeom prst="rect">
            <a:avLst/>
          </a:prstGeom>
          <a:noFill/>
        </p:spPr>
        <p:txBody>
          <a:bodyPr wrap="square" rtlCol="0">
            <a:spAutoFit/>
          </a:bodyPr>
          <a:lstStyle/>
          <a:p>
            <a:r>
              <a:rPr lang="en-GB" dirty="0"/>
              <a:t>Both amplitude and phase modulation</a:t>
            </a:r>
            <a:endParaRPr lang="en-NO" dirty="0"/>
          </a:p>
        </p:txBody>
      </p:sp>
      <p:pic>
        <p:nvPicPr>
          <p:cNvPr id="6" name="Content Placeholder 3">
            <a:extLst>
              <a:ext uri="{FF2B5EF4-FFF2-40B4-BE49-F238E27FC236}">
                <a16:creationId xmlns:a16="http://schemas.microsoft.com/office/drawing/2014/main" id="{8D46F4FC-CD4F-174A-B4A4-6A042794E7CC}"/>
              </a:ext>
            </a:extLst>
          </p:cNvPr>
          <p:cNvPicPr>
            <a:picLocks noChangeAspect="1"/>
          </p:cNvPicPr>
          <p:nvPr/>
        </p:nvPicPr>
        <p:blipFill>
          <a:blip r:embed="rId3"/>
          <a:stretch>
            <a:fillRect/>
          </a:stretch>
        </p:blipFill>
        <p:spPr bwMode="auto">
          <a:xfrm>
            <a:off x="3680460" y="2348880"/>
            <a:ext cx="5463540" cy="4114800"/>
          </a:xfrm>
          <a:prstGeom prst="rect">
            <a:avLst/>
          </a:prstGeom>
          <a:noFill/>
          <a:ln w="9525">
            <a:noFill/>
            <a:miter lim="800000"/>
            <a:headEnd/>
            <a:tailEnd/>
          </a:ln>
        </p:spPr>
      </p:pic>
      <p:sp>
        <p:nvSpPr>
          <p:cNvPr id="3" name="TextBox 2">
            <a:extLst>
              <a:ext uri="{FF2B5EF4-FFF2-40B4-BE49-F238E27FC236}">
                <a16:creationId xmlns:a16="http://schemas.microsoft.com/office/drawing/2014/main" id="{8B96663A-66F2-1E9A-4F9B-B7B004D21571}"/>
              </a:ext>
            </a:extLst>
          </p:cNvPr>
          <p:cNvSpPr txBox="1"/>
          <p:nvPr/>
        </p:nvSpPr>
        <p:spPr>
          <a:xfrm>
            <a:off x="1209672" y="5573744"/>
            <a:ext cx="1502363" cy="400087"/>
          </a:xfrm>
          <a:prstGeom prst="rect">
            <a:avLst/>
          </a:prstGeom>
          <a:noFill/>
        </p:spPr>
        <p:txBody>
          <a:bodyPr wrap="square" rtlCol="0">
            <a:spAutoFit/>
          </a:bodyPr>
          <a:lstStyle/>
          <a:p>
            <a:r>
              <a:rPr lang="en-NO" dirty="0"/>
              <a:t>16 symbols</a:t>
            </a:r>
          </a:p>
        </p:txBody>
      </p:sp>
    </p:spTree>
    <p:extLst>
      <p:ext uri="{BB962C8B-B14F-4D97-AF65-F5344CB8AC3E}">
        <p14:creationId xmlns:p14="http://schemas.microsoft.com/office/powerpoint/2010/main" val="249122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ooter Placeholder 4">
            <a:extLst>
              <a:ext uri="{FF2B5EF4-FFF2-40B4-BE49-F238E27FC236}">
                <a16:creationId xmlns:a16="http://schemas.microsoft.com/office/drawing/2014/main" id="{BF60E645-6691-E64B-8410-65ED8E9D3E40}"/>
              </a:ext>
            </a:extLst>
          </p:cNvPr>
          <p:cNvSpPr>
            <a:spLocks noGrp="1"/>
          </p:cNvSpPr>
          <p:nvPr>
            <p:ph type="ftr" sz="quarter" idx="11"/>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sz="1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r>
              <a:rPr lang="en-GB" altLang="en-NO"/>
              <a:t>Property of R. Struzak</a:t>
            </a:r>
          </a:p>
        </p:txBody>
      </p:sp>
      <p:sp>
        <p:nvSpPr>
          <p:cNvPr id="61442" name="Rectangle 2">
            <a:extLst>
              <a:ext uri="{FF2B5EF4-FFF2-40B4-BE49-F238E27FC236}">
                <a16:creationId xmlns:a16="http://schemas.microsoft.com/office/drawing/2014/main" id="{B86CDF00-6437-5947-9C14-7D236C15A9D5}"/>
              </a:ext>
            </a:extLst>
          </p:cNvPr>
          <p:cNvSpPr>
            <a:spLocks noGrp="1" noChangeArrowheads="1"/>
          </p:cNvSpPr>
          <p:nvPr>
            <p:ph type="title"/>
          </p:nvPr>
        </p:nvSpPr>
        <p:spPr>
          <a:xfrm>
            <a:off x="685800" y="593725"/>
            <a:ext cx="7772400" cy="1143000"/>
          </a:xfrm>
        </p:spPr>
        <p:txBody>
          <a:bodyPr/>
          <a:lstStyle/>
          <a:p>
            <a:r>
              <a:rPr lang="en-US" altLang="en-NO" sz="4000" dirty="0"/>
              <a:t>Multi-level (M-</a:t>
            </a:r>
            <a:r>
              <a:rPr lang="en-US" altLang="en-NO" sz="4000" dirty="0" err="1"/>
              <a:t>ary</a:t>
            </a:r>
            <a:r>
              <a:rPr lang="en-US" altLang="en-NO" sz="4000" dirty="0"/>
              <a:t>) Phase and Amplitude Modulation</a:t>
            </a:r>
            <a:endParaRPr lang="en-GB" altLang="en-NO" sz="4000" dirty="0"/>
          </a:p>
        </p:txBody>
      </p:sp>
      <p:grpSp>
        <p:nvGrpSpPr>
          <p:cNvPr id="61468" name="Group 28">
            <a:extLst>
              <a:ext uri="{FF2B5EF4-FFF2-40B4-BE49-F238E27FC236}">
                <a16:creationId xmlns:a16="http://schemas.microsoft.com/office/drawing/2014/main" id="{D9151ACC-C0A8-E745-84E1-48BE8C11822D}"/>
              </a:ext>
            </a:extLst>
          </p:cNvPr>
          <p:cNvGrpSpPr>
            <a:grpSpLocks/>
          </p:cNvGrpSpPr>
          <p:nvPr/>
        </p:nvGrpSpPr>
        <p:grpSpPr bwMode="auto">
          <a:xfrm>
            <a:off x="971550" y="2637413"/>
            <a:ext cx="1939437" cy="1925924"/>
            <a:chOff x="612" y="1253"/>
            <a:chExt cx="907" cy="907"/>
          </a:xfrm>
        </p:grpSpPr>
        <p:grpSp>
          <p:nvGrpSpPr>
            <p:cNvPr id="61446" name="Group 6">
              <a:extLst>
                <a:ext uri="{FF2B5EF4-FFF2-40B4-BE49-F238E27FC236}">
                  <a16:creationId xmlns:a16="http://schemas.microsoft.com/office/drawing/2014/main" id="{3C098DFC-4B3D-A145-B239-40B6C89D8038}"/>
                </a:ext>
              </a:extLst>
            </p:cNvPr>
            <p:cNvGrpSpPr>
              <a:grpSpLocks/>
            </p:cNvGrpSpPr>
            <p:nvPr/>
          </p:nvGrpSpPr>
          <p:grpSpPr bwMode="auto">
            <a:xfrm>
              <a:off x="612" y="1253"/>
              <a:ext cx="907" cy="907"/>
              <a:chOff x="612" y="1253"/>
              <a:chExt cx="907" cy="907"/>
            </a:xfrm>
          </p:grpSpPr>
          <p:sp>
            <p:nvSpPr>
              <p:cNvPr id="61444" name="Line 4">
                <a:extLst>
                  <a:ext uri="{FF2B5EF4-FFF2-40B4-BE49-F238E27FC236}">
                    <a16:creationId xmlns:a16="http://schemas.microsoft.com/office/drawing/2014/main" id="{3A0184F6-596C-FB43-B945-BCFA770A166A}"/>
                  </a:ext>
                </a:extLst>
              </p:cNvPr>
              <p:cNvSpPr>
                <a:spLocks noChangeShapeType="1"/>
              </p:cNvSpPr>
              <p:nvPr/>
            </p:nvSpPr>
            <p:spPr bwMode="auto">
              <a:xfrm>
                <a:off x="1066" y="1253"/>
                <a:ext cx="0" cy="90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61445" name="Line 5">
                <a:extLst>
                  <a:ext uri="{FF2B5EF4-FFF2-40B4-BE49-F238E27FC236}">
                    <a16:creationId xmlns:a16="http://schemas.microsoft.com/office/drawing/2014/main" id="{0CD08BE2-9C5C-F14B-9AF5-DC72B892DA70}"/>
                  </a:ext>
                </a:extLst>
              </p:cNvPr>
              <p:cNvSpPr>
                <a:spLocks noChangeShapeType="1"/>
              </p:cNvSpPr>
              <p:nvPr/>
            </p:nvSpPr>
            <p:spPr bwMode="auto">
              <a:xfrm>
                <a:off x="612" y="1706"/>
                <a:ext cx="90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grpSp>
          <p:nvGrpSpPr>
            <p:cNvPr id="61452" name="Group 12">
              <a:extLst>
                <a:ext uri="{FF2B5EF4-FFF2-40B4-BE49-F238E27FC236}">
                  <a16:creationId xmlns:a16="http://schemas.microsoft.com/office/drawing/2014/main" id="{89BD2E47-B8F6-3941-A6B3-2A21E715B30C}"/>
                </a:ext>
              </a:extLst>
            </p:cNvPr>
            <p:cNvGrpSpPr>
              <a:grpSpLocks/>
            </p:cNvGrpSpPr>
            <p:nvPr/>
          </p:nvGrpSpPr>
          <p:grpSpPr bwMode="auto">
            <a:xfrm>
              <a:off x="669" y="1763"/>
              <a:ext cx="312" cy="340"/>
              <a:chOff x="640" y="1281"/>
              <a:chExt cx="312" cy="340"/>
            </a:xfrm>
          </p:grpSpPr>
          <p:sp>
            <p:nvSpPr>
              <p:cNvPr id="61448" name="Oval 8">
                <a:extLst>
                  <a:ext uri="{FF2B5EF4-FFF2-40B4-BE49-F238E27FC236}">
                    <a16:creationId xmlns:a16="http://schemas.microsoft.com/office/drawing/2014/main" id="{952ABE59-4F5E-F342-90E7-8AF2E6823A65}"/>
                  </a:ext>
                </a:extLst>
              </p:cNvPr>
              <p:cNvSpPr>
                <a:spLocks noChangeArrowheads="1"/>
              </p:cNvSpPr>
              <p:nvPr/>
            </p:nvSpPr>
            <p:spPr bwMode="auto">
              <a:xfrm>
                <a:off x="867"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49" name="Oval 9">
                <a:extLst>
                  <a:ext uri="{FF2B5EF4-FFF2-40B4-BE49-F238E27FC236}">
                    <a16:creationId xmlns:a16="http://schemas.microsoft.com/office/drawing/2014/main" id="{28C5962E-8441-B444-9EBB-F977A2A2CFBB}"/>
                  </a:ext>
                </a:extLst>
              </p:cNvPr>
              <p:cNvSpPr>
                <a:spLocks noChangeArrowheads="1"/>
              </p:cNvSpPr>
              <p:nvPr/>
            </p:nvSpPr>
            <p:spPr bwMode="auto">
              <a:xfrm>
                <a:off x="640"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0" name="Oval 10">
                <a:extLst>
                  <a:ext uri="{FF2B5EF4-FFF2-40B4-BE49-F238E27FC236}">
                    <a16:creationId xmlns:a16="http://schemas.microsoft.com/office/drawing/2014/main" id="{0C30082B-716C-B44E-AB15-72909FB3234D}"/>
                  </a:ext>
                </a:extLst>
              </p:cNvPr>
              <p:cNvSpPr>
                <a:spLocks noChangeArrowheads="1"/>
              </p:cNvSpPr>
              <p:nvPr/>
            </p:nvSpPr>
            <p:spPr bwMode="auto">
              <a:xfrm>
                <a:off x="867"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1" name="Oval 11">
                <a:extLst>
                  <a:ext uri="{FF2B5EF4-FFF2-40B4-BE49-F238E27FC236}">
                    <a16:creationId xmlns:a16="http://schemas.microsoft.com/office/drawing/2014/main" id="{29ED0EBD-B48F-6042-8C02-0C9C8FD725CD}"/>
                  </a:ext>
                </a:extLst>
              </p:cNvPr>
              <p:cNvSpPr>
                <a:spLocks noChangeArrowheads="1"/>
              </p:cNvSpPr>
              <p:nvPr/>
            </p:nvSpPr>
            <p:spPr bwMode="auto">
              <a:xfrm>
                <a:off x="640"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61453" name="Group 13">
              <a:extLst>
                <a:ext uri="{FF2B5EF4-FFF2-40B4-BE49-F238E27FC236}">
                  <a16:creationId xmlns:a16="http://schemas.microsoft.com/office/drawing/2014/main" id="{3AB696CB-DA03-9A4F-82D6-4863C593D6E4}"/>
                </a:ext>
              </a:extLst>
            </p:cNvPr>
            <p:cNvGrpSpPr>
              <a:grpSpLocks/>
            </p:cNvGrpSpPr>
            <p:nvPr/>
          </p:nvGrpSpPr>
          <p:grpSpPr bwMode="auto">
            <a:xfrm>
              <a:off x="669" y="1310"/>
              <a:ext cx="312" cy="340"/>
              <a:chOff x="640" y="1281"/>
              <a:chExt cx="312" cy="340"/>
            </a:xfrm>
          </p:grpSpPr>
          <p:sp>
            <p:nvSpPr>
              <p:cNvPr id="61454" name="Oval 14">
                <a:extLst>
                  <a:ext uri="{FF2B5EF4-FFF2-40B4-BE49-F238E27FC236}">
                    <a16:creationId xmlns:a16="http://schemas.microsoft.com/office/drawing/2014/main" id="{CFEDEA52-DEB2-6741-8CCF-172D2ADA3E3C}"/>
                  </a:ext>
                </a:extLst>
              </p:cNvPr>
              <p:cNvSpPr>
                <a:spLocks noChangeArrowheads="1"/>
              </p:cNvSpPr>
              <p:nvPr/>
            </p:nvSpPr>
            <p:spPr bwMode="auto">
              <a:xfrm>
                <a:off x="867"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5" name="Oval 15">
                <a:extLst>
                  <a:ext uri="{FF2B5EF4-FFF2-40B4-BE49-F238E27FC236}">
                    <a16:creationId xmlns:a16="http://schemas.microsoft.com/office/drawing/2014/main" id="{7AF1955A-F907-8E46-AF68-D43A54A946D7}"/>
                  </a:ext>
                </a:extLst>
              </p:cNvPr>
              <p:cNvSpPr>
                <a:spLocks noChangeArrowheads="1"/>
              </p:cNvSpPr>
              <p:nvPr/>
            </p:nvSpPr>
            <p:spPr bwMode="auto">
              <a:xfrm>
                <a:off x="640"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6" name="Oval 16">
                <a:extLst>
                  <a:ext uri="{FF2B5EF4-FFF2-40B4-BE49-F238E27FC236}">
                    <a16:creationId xmlns:a16="http://schemas.microsoft.com/office/drawing/2014/main" id="{68FEB90F-3AB4-A241-B09E-4E14F3FC1318}"/>
                  </a:ext>
                </a:extLst>
              </p:cNvPr>
              <p:cNvSpPr>
                <a:spLocks noChangeArrowheads="1"/>
              </p:cNvSpPr>
              <p:nvPr/>
            </p:nvSpPr>
            <p:spPr bwMode="auto">
              <a:xfrm>
                <a:off x="867"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7" name="Oval 17">
                <a:extLst>
                  <a:ext uri="{FF2B5EF4-FFF2-40B4-BE49-F238E27FC236}">
                    <a16:creationId xmlns:a16="http://schemas.microsoft.com/office/drawing/2014/main" id="{923129D3-29E8-1A42-BFC7-38E53454ECB5}"/>
                  </a:ext>
                </a:extLst>
              </p:cNvPr>
              <p:cNvSpPr>
                <a:spLocks noChangeArrowheads="1"/>
              </p:cNvSpPr>
              <p:nvPr/>
            </p:nvSpPr>
            <p:spPr bwMode="auto">
              <a:xfrm>
                <a:off x="640"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61458" name="Group 18">
              <a:extLst>
                <a:ext uri="{FF2B5EF4-FFF2-40B4-BE49-F238E27FC236}">
                  <a16:creationId xmlns:a16="http://schemas.microsoft.com/office/drawing/2014/main" id="{A51EB433-8C50-D440-AE84-B191D9DA21C4}"/>
                </a:ext>
              </a:extLst>
            </p:cNvPr>
            <p:cNvGrpSpPr>
              <a:grpSpLocks/>
            </p:cNvGrpSpPr>
            <p:nvPr/>
          </p:nvGrpSpPr>
          <p:grpSpPr bwMode="auto">
            <a:xfrm>
              <a:off x="1151" y="1763"/>
              <a:ext cx="312" cy="340"/>
              <a:chOff x="640" y="1281"/>
              <a:chExt cx="312" cy="340"/>
            </a:xfrm>
          </p:grpSpPr>
          <p:sp>
            <p:nvSpPr>
              <p:cNvPr id="61459" name="Oval 19">
                <a:extLst>
                  <a:ext uri="{FF2B5EF4-FFF2-40B4-BE49-F238E27FC236}">
                    <a16:creationId xmlns:a16="http://schemas.microsoft.com/office/drawing/2014/main" id="{0E8F94AA-ABAF-4D4E-953D-F08C7F53772A}"/>
                  </a:ext>
                </a:extLst>
              </p:cNvPr>
              <p:cNvSpPr>
                <a:spLocks noChangeArrowheads="1"/>
              </p:cNvSpPr>
              <p:nvPr/>
            </p:nvSpPr>
            <p:spPr bwMode="auto">
              <a:xfrm>
                <a:off x="867"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0" name="Oval 20">
                <a:extLst>
                  <a:ext uri="{FF2B5EF4-FFF2-40B4-BE49-F238E27FC236}">
                    <a16:creationId xmlns:a16="http://schemas.microsoft.com/office/drawing/2014/main" id="{8F025FE5-E2E5-5247-A9D9-31E2EEFA5010}"/>
                  </a:ext>
                </a:extLst>
              </p:cNvPr>
              <p:cNvSpPr>
                <a:spLocks noChangeArrowheads="1"/>
              </p:cNvSpPr>
              <p:nvPr/>
            </p:nvSpPr>
            <p:spPr bwMode="auto">
              <a:xfrm>
                <a:off x="640"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1" name="Oval 21">
                <a:extLst>
                  <a:ext uri="{FF2B5EF4-FFF2-40B4-BE49-F238E27FC236}">
                    <a16:creationId xmlns:a16="http://schemas.microsoft.com/office/drawing/2014/main" id="{14778C83-BFF3-EA46-9473-11C8DFFE618B}"/>
                  </a:ext>
                </a:extLst>
              </p:cNvPr>
              <p:cNvSpPr>
                <a:spLocks noChangeArrowheads="1"/>
              </p:cNvSpPr>
              <p:nvPr/>
            </p:nvSpPr>
            <p:spPr bwMode="auto">
              <a:xfrm>
                <a:off x="867"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2" name="Oval 22">
                <a:extLst>
                  <a:ext uri="{FF2B5EF4-FFF2-40B4-BE49-F238E27FC236}">
                    <a16:creationId xmlns:a16="http://schemas.microsoft.com/office/drawing/2014/main" id="{D74A7505-8D50-EA42-81D7-2BD80C4412F2}"/>
                  </a:ext>
                </a:extLst>
              </p:cNvPr>
              <p:cNvSpPr>
                <a:spLocks noChangeArrowheads="1"/>
              </p:cNvSpPr>
              <p:nvPr/>
            </p:nvSpPr>
            <p:spPr bwMode="auto">
              <a:xfrm>
                <a:off x="640"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61463" name="Group 23">
              <a:extLst>
                <a:ext uri="{FF2B5EF4-FFF2-40B4-BE49-F238E27FC236}">
                  <a16:creationId xmlns:a16="http://schemas.microsoft.com/office/drawing/2014/main" id="{CB4CA903-5F1F-3B47-9E75-1939C4093C1C}"/>
                </a:ext>
              </a:extLst>
            </p:cNvPr>
            <p:cNvGrpSpPr>
              <a:grpSpLocks/>
            </p:cNvGrpSpPr>
            <p:nvPr/>
          </p:nvGrpSpPr>
          <p:grpSpPr bwMode="auto">
            <a:xfrm>
              <a:off x="1151" y="1310"/>
              <a:ext cx="312" cy="340"/>
              <a:chOff x="640" y="1281"/>
              <a:chExt cx="312" cy="340"/>
            </a:xfrm>
          </p:grpSpPr>
          <p:sp>
            <p:nvSpPr>
              <p:cNvPr id="61464" name="Oval 24">
                <a:extLst>
                  <a:ext uri="{FF2B5EF4-FFF2-40B4-BE49-F238E27FC236}">
                    <a16:creationId xmlns:a16="http://schemas.microsoft.com/office/drawing/2014/main" id="{A0694664-C9EF-7D4D-BB33-969C2F8DAFAB}"/>
                  </a:ext>
                </a:extLst>
              </p:cNvPr>
              <p:cNvSpPr>
                <a:spLocks noChangeArrowheads="1"/>
              </p:cNvSpPr>
              <p:nvPr/>
            </p:nvSpPr>
            <p:spPr bwMode="auto">
              <a:xfrm>
                <a:off x="867"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5" name="Oval 25">
                <a:extLst>
                  <a:ext uri="{FF2B5EF4-FFF2-40B4-BE49-F238E27FC236}">
                    <a16:creationId xmlns:a16="http://schemas.microsoft.com/office/drawing/2014/main" id="{3096DAA3-984D-794C-9189-3D12FCF51C92}"/>
                  </a:ext>
                </a:extLst>
              </p:cNvPr>
              <p:cNvSpPr>
                <a:spLocks noChangeArrowheads="1"/>
              </p:cNvSpPr>
              <p:nvPr/>
            </p:nvSpPr>
            <p:spPr bwMode="auto">
              <a:xfrm>
                <a:off x="640"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6" name="Oval 26">
                <a:extLst>
                  <a:ext uri="{FF2B5EF4-FFF2-40B4-BE49-F238E27FC236}">
                    <a16:creationId xmlns:a16="http://schemas.microsoft.com/office/drawing/2014/main" id="{F7023DF5-7464-784C-AE2D-07BD4B54B737}"/>
                  </a:ext>
                </a:extLst>
              </p:cNvPr>
              <p:cNvSpPr>
                <a:spLocks noChangeArrowheads="1"/>
              </p:cNvSpPr>
              <p:nvPr/>
            </p:nvSpPr>
            <p:spPr bwMode="auto">
              <a:xfrm>
                <a:off x="867"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7" name="Oval 27">
                <a:extLst>
                  <a:ext uri="{FF2B5EF4-FFF2-40B4-BE49-F238E27FC236}">
                    <a16:creationId xmlns:a16="http://schemas.microsoft.com/office/drawing/2014/main" id="{85C2DDD8-3470-1F4F-B77A-FC1823393799}"/>
                  </a:ext>
                </a:extLst>
              </p:cNvPr>
              <p:cNvSpPr>
                <a:spLocks noChangeArrowheads="1"/>
              </p:cNvSpPr>
              <p:nvPr/>
            </p:nvSpPr>
            <p:spPr bwMode="auto">
              <a:xfrm>
                <a:off x="640"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grpSp>
        <p:nvGrpSpPr>
          <p:cNvPr id="61551" name="Group 111">
            <a:extLst>
              <a:ext uri="{FF2B5EF4-FFF2-40B4-BE49-F238E27FC236}">
                <a16:creationId xmlns:a16="http://schemas.microsoft.com/office/drawing/2014/main" id="{75EBEDE7-7036-A249-B9DF-C1106EF0524F}"/>
              </a:ext>
            </a:extLst>
          </p:cNvPr>
          <p:cNvGrpSpPr>
            <a:grpSpLocks/>
          </p:cNvGrpSpPr>
          <p:nvPr/>
        </p:nvGrpSpPr>
        <p:grpSpPr bwMode="auto">
          <a:xfrm>
            <a:off x="3806824" y="2546925"/>
            <a:ext cx="2061319" cy="2106414"/>
            <a:chOff x="2398" y="1196"/>
            <a:chExt cx="964" cy="992"/>
          </a:xfrm>
        </p:grpSpPr>
        <p:grpSp>
          <p:nvGrpSpPr>
            <p:cNvPr id="61470" name="Group 30">
              <a:extLst>
                <a:ext uri="{FF2B5EF4-FFF2-40B4-BE49-F238E27FC236}">
                  <a16:creationId xmlns:a16="http://schemas.microsoft.com/office/drawing/2014/main" id="{C1A0B91D-9CB5-BE49-8C9B-9463542BC72A}"/>
                </a:ext>
              </a:extLst>
            </p:cNvPr>
            <p:cNvGrpSpPr>
              <a:grpSpLocks/>
            </p:cNvGrpSpPr>
            <p:nvPr/>
          </p:nvGrpSpPr>
          <p:grpSpPr bwMode="auto">
            <a:xfrm>
              <a:off x="2426" y="1253"/>
              <a:ext cx="907" cy="907"/>
              <a:chOff x="612" y="1253"/>
              <a:chExt cx="907" cy="907"/>
            </a:xfrm>
          </p:grpSpPr>
          <p:sp>
            <p:nvSpPr>
              <p:cNvPr id="61471" name="Line 31">
                <a:extLst>
                  <a:ext uri="{FF2B5EF4-FFF2-40B4-BE49-F238E27FC236}">
                    <a16:creationId xmlns:a16="http://schemas.microsoft.com/office/drawing/2014/main" id="{A8DDAB2F-03A7-254A-93E0-A4C9AA3921F2}"/>
                  </a:ext>
                </a:extLst>
              </p:cNvPr>
              <p:cNvSpPr>
                <a:spLocks noChangeShapeType="1"/>
              </p:cNvSpPr>
              <p:nvPr/>
            </p:nvSpPr>
            <p:spPr bwMode="auto">
              <a:xfrm>
                <a:off x="1066" y="1253"/>
                <a:ext cx="0" cy="90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61472" name="Line 32">
                <a:extLst>
                  <a:ext uri="{FF2B5EF4-FFF2-40B4-BE49-F238E27FC236}">
                    <a16:creationId xmlns:a16="http://schemas.microsoft.com/office/drawing/2014/main" id="{DE6F72A6-F6C0-0E40-B366-CFA7383F3F6F}"/>
                  </a:ext>
                </a:extLst>
              </p:cNvPr>
              <p:cNvSpPr>
                <a:spLocks noChangeShapeType="1"/>
              </p:cNvSpPr>
              <p:nvPr/>
            </p:nvSpPr>
            <p:spPr bwMode="auto">
              <a:xfrm>
                <a:off x="612" y="1706"/>
                <a:ext cx="90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61517" name="Oval 77">
              <a:extLst>
                <a:ext uri="{FF2B5EF4-FFF2-40B4-BE49-F238E27FC236}">
                  <a16:creationId xmlns:a16="http://schemas.microsoft.com/office/drawing/2014/main" id="{810BA95D-55AC-4145-97D9-EC2677524C66}"/>
                </a:ext>
              </a:extLst>
            </p:cNvPr>
            <p:cNvSpPr>
              <a:spLocks noChangeArrowheads="1"/>
            </p:cNvSpPr>
            <p:nvPr/>
          </p:nvSpPr>
          <p:spPr bwMode="auto">
            <a:xfrm>
              <a:off x="2426" y="1253"/>
              <a:ext cx="907" cy="907"/>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18" name="Oval 78">
              <a:extLst>
                <a:ext uri="{FF2B5EF4-FFF2-40B4-BE49-F238E27FC236}">
                  <a16:creationId xmlns:a16="http://schemas.microsoft.com/office/drawing/2014/main" id="{B59CAFEF-CD1B-B640-BD50-7B92A9557FD5}"/>
                </a:ext>
              </a:extLst>
            </p:cNvPr>
            <p:cNvSpPr>
              <a:spLocks noChangeArrowheads="1"/>
            </p:cNvSpPr>
            <p:nvPr/>
          </p:nvSpPr>
          <p:spPr bwMode="auto">
            <a:xfrm>
              <a:off x="3135" y="133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19" name="Oval 79">
              <a:extLst>
                <a:ext uri="{FF2B5EF4-FFF2-40B4-BE49-F238E27FC236}">
                  <a16:creationId xmlns:a16="http://schemas.microsoft.com/office/drawing/2014/main" id="{42765E8F-612F-784A-8FF7-117F07DFEFD7}"/>
                </a:ext>
              </a:extLst>
            </p:cNvPr>
            <p:cNvSpPr>
              <a:spLocks noChangeArrowheads="1"/>
            </p:cNvSpPr>
            <p:nvPr/>
          </p:nvSpPr>
          <p:spPr bwMode="auto">
            <a:xfrm>
              <a:off x="3163" y="199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0" name="Oval 80">
              <a:extLst>
                <a:ext uri="{FF2B5EF4-FFF2-40B4-BE49-F238E27FC236}">
                  <a16:creationId xmlns:a16="http://schemas.microsoft.com/office/drawing/2014/main" id="{E275B296-6091-B44D-A73C-8CA9D8A92714}"/>
                </a:ext>
              </a:extLst>
            </p:cNvPr>
            <p:cNvSpPr>
              <a:spLocks noChangeArrowheads="1"/>
            </p:cNvSpPr>
            <p:nvPr/>
          </p:nvSpPr>
          <p:spPr bwMode="auto">
            <a:xfrm>
              <a:off x="2511" y="133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1" name="Oval 81">
              <a:extLst>
                <a:ext uri="{FF2B5EF4-FFF2-40B4-BE49-F238E27FC236}">
                  <a16:creationId xmlns:a16="http://schemas.microsoft.com/office/drawing/2014/main" id="{E6F973B6-D7DF-FD47-9CB2-672AAB9A7338}"/>
                </a:ext>
              </a:extLst>
            </p:cNvPr>
            <p:cNvSpPr>
              <a:spLocks noChangeArrowheads="1"/>
            </p:cNvSpPr>
            <p:nvPr/>
          </p:nvSpPr>
          <p:spPr bwMode="auto">
            <a:xfrm>
              <a:off x="3277" y="165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2" name="Oval 82">
              <a:extLst>
                <a:ext uri="{FF2B5EF4-FFF2-40B4-BE49-F238E27FC236}">
                  <a16:creationId xmlns:a16="http://schemas.microsoft.com/office/drawing/2014/main" id="{EF845DF8-0F90-7345-8928-12E12F145AB9}"/>
                </a:ext>
              </a:extLst>
            </p:cNvPr>
            <p:cNvSpPr>
              <a:spLocks noChangeArrowheads="1"/>
            </p:cNvSpPr>
            <p:nvPr/>
          </p:nvSpPr>
          <p:spPr bwMode="auto">
            <a:xfrm>
              <a:off x="2398" y="167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3" name="Oval 83">
              <a:extLst>
                <a:ext uri="{FF2B5EF4-FFF2-40B4-BE49-F238E27FC236}">
                  <a16:creationId xmlns:a16="http://schemas.microsoft.com/office/drawing/2014/main" id="{630F888B-BB0C-E840-9759-1D792F7DFD19}"/>
                </a:ext>
              </a:extLst>
            </p:cNvPr>
            <p:cNvSpPr>
              <a:spLocks noChangeArrowheads="1"/>
            </p:cNvSpPr>
            <p:nvPr/>
          </p:nvSpPr>
          <p:spPr bwMode="auto">
            <a:xfrm>
              <a:off x="2823" y="210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5" name="Oval 85">
              <a:extLst>
                <a:ext uri="{FF2B5EF4-FFF2-40B4-BE49-F238E27FC236}">
                  <a16:creationId xmlns:a16="http://schemas.microsoft.com/office/drawing/2014/main" id="{F7F8418A-F9B4-E048-82D5-38856D040016}"/>
                </a:ext>
              </a:extLst>
            </p:cNvPr>
            <p:cNvSpPr>
              <a:spLocks noChangeArrowheads="1"/>
            </p:cNvSpPr>
            <p:nvPr/>
          </p:nvSpPr>
          <p:spPr bwMode="auto">
            <a:xfrm>
              <a:off x="3249"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6" name="Oval 86">
              <a:extLst>
                <a:ext uri="{FF2B5EF4-FFF2-40B4-BE49-F238E27FC236}">
                  <a16:creationId xmlns:a16="http://schemas.microsoft.com/office/drawing/2014/main" id="{08073612-C04B-554E-B74E-277D07F2723B}"/>
                </a:ext>
              </a:extLst>
            </p:cNvPr>
            <p:cNvSpPr>
              <a:spLocks noChangeArrowheads="1"/>
            </p:cNvSpPr>
            <p:nvPr/>
          </p:nvSpPr>
          <p:spPr bwMode="auto">
            <a:xfrm>
              <a:off x="3022" y="2075"/>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7" name="Oval 87">
              <a:extLst>
                <a:ext uri="{FF2B5EF4-FFF2-40B4-BE49-F238E27FC236}">
                  <a16:creationId xmlns:a16="http://schemas.microsoft.com/office/drawing/2014/main" id="{04A9280E-AB2D-6E47-BA2A-4483317B9946}"/>
                </a:ext>
              </a:extLst>
            </p:cNvPr>
            <p:cNvSpPr>
              <a:spLocks noChangeArrowheads="1"/>
            </p:cNvSpPr>
            <p:nvPr/>
          </p:nvSpPr>
          <p:spPr bwMode="auto">
            <a:xfrm>
              <a:off x="2823" y="119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8" name="Oval 88">
              <a:extLst>
                <a:ext uri="{FF2B5EF4-FFF2-40B4-BE49-F238E27FC236}">
                  <a16:creationId xmlns:a16="http://schemas.microsoft.com/office/drawing/2014/main" id="{2E8B0F62-D6BA-CC4F-9DCB-983BC2B739DB}"/>
                </a:ext>
              </a:extLst>
            </p:cNvPr>
            <p:cNvSpPr>
              <a:spLocks noChangeArrowheads="1"/>
            </p:cNvSpPr>
            <p:nvPr/>
          </p:nvSpPr>
          <p:spPr bwMode="auto">
            <a:xfrm>
              <a:off x="2993" y="1224"/>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9" name="Oval 89">
              <a:extLst>
                <a:ext uri="{FF2B5EF4-FFF2-40B4-BE49-F238E27FC236}">
                  <a16:creationId xmlns:a16="http://schemas.microsoft.com/office/drawing/2014/main" id="{2C8F0F8B-262E-F44D-94BD-ADC79C2028FC}"/>
                </a:ext>
              </a:extLst>
            </p:cNvPr>
            <p:cNvSpPr>
              <a:spLocks noChangeArrowheads="1"/>
            </p:cNvSpPr>
            <p:nvPr/>
          </p:nvSpPr>
          <p:spPr bwMode="auto">
            <a:xfrm>
              <a:off x="2653" y="125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0" name="Oval 90">
              <a:extLst>
                <a:ext uri="{FF2B5EF4-FFF2-40B4-BE49-F238E27FC236}">
                  <a16:creationId xmlns:a16="http://schemas.microsoft.com/office/drawing/2014/main" id="{CEDFCC86-706F-3645-AF39-0B41657D654A}"/>
                </a:ext>
              </a:extLst>
            </p:cNvPr>
            <p:cNvSpPr>
              <a:spLocks noChangeArrowheads="1"/>
            </p:cNvSpPr>
            <p:nvPr/>
          </p:nvSpPr>
          <p:spPr bwMode="auto">
            <a:xfrm>
              <a:off x="2426" y="148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1" name="Oval 91">
              <a:extLst>
                <a:ext uri="{FF2B5EF4-FFF2-40B4-BE49-F238E27FC236}">
                  <a16:creationId xmlns:a16="http://schemas.microsoft.com/office/drawing/2014/main" id="{C08EFD1D-D27E-BF4B-B9E4-B6D16ABF462A}"/>
                </a:ext>
              </a:extLst>
            </p:cNvPr>
            <p:cNvSpPr>
              <a:spLocks noChangeArrowheads="1"/>
            </p:cNvSpPr>
            <p:nvPr/>
          </p:nvSpPr>
          <p:spPr bwMode="auto">
            <a:xfrm>
              <a:off x="2426"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2" name="Oval 92">
              <a:extLst>
                <a:ext uri="{FF2B5EF4-FFF2-40B4-BE49-F238E27FC236}">
                  <a16:creationId xmlns:a16="http://schemas.microsoft.com/office/drawing/2014/main" id="{8FCD6D1D-A86E-5E44-AFD7-87F475D1E320}"/>
                </a:ext>
              </a:extLst>
            </p:cNvPr>
            <p:cNvSpPr>
              <a:spLocks noChangeArrowheads="1"/>
            </p:cNvSpPr>
            <p:nvPr/>
          </p:nvSpPr>
          <p:spPr bwMode="auto">
            <a:xfrm>
              <a:off x="2653" y="2075"/>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3" name="Oval 93">
              <a:extLst>
                <a:ext uri="{FF2B5EF4-FFF2-40B4-BE49-F238E27FC236}">
                  <a16:creationId xmlns:a16="http://schemas.microsoft.com/office/drawing/2014/main" id="{EEA159B0-7EF7-C64A-B39A-D5578A59BDDE}"/>
                </a:ext>
              </a:extLst>
            </p:cNvPr>
            <p:cNvSpPr>
              <a:spLocks noChangeArrowheads="1"/>
            </p:cNvSpPr>
            <p:nvPr/>
          </p:nvSpPr>
          <p:spPr bwMode="auto">
            <a:xfrm>
              <a:off x="2511" y="199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0" name="Oval 100">
              <a:extLst>
                <a:ext uri="{FF2B5EF4-FFF2-40B4-BE49-F238E27FC236}">
                  <a16:creationId xmlns:a16="http://schemas.microsoft.com/office/drawing/2014/main" id="{13F93B5D-7F24-F543-9914-8E0A3D9A55D7}"/>
                </a:ext>
              </a:extLst>
            </p:cNvPr>
            <p:cNvSpPr>
              <a:spLocks noChangeArrowheads="1"/>
            </p:cNvSpPr>
            <p:nvPr/>
          </p:nvSpPr>
          <p:spPr bwMode="auto">
            <a:xfrm>
              <a:off x="3249" y="148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61552" name="Group 112">
            <a:extLst>
              <a:ext uri="{FF2B5EF4-FFF2-40B4-BE49-F238E27FC236}">
                <a16:creationId xmlns:a16="http://schemas.microsoft.com/office/drawing/2014/main" id="{7913CF58-31D4-AF4D-B57D-A3BF76683F05}"/>
              </a:ext>
            </a:extLst>
          </p:cNvPr>
          <p:cNvGrpSpPr>
            <a:grpSpLocks/>
          </p:cNvGrpSpPr>
          <p:nvPr/>
        </p:nvGrpSpPr>
        <p:grpSpPr bwMode="auto">
          <a:xfrm>
            <a:off x="6686549" y="2637413"/>
            <a:ext cx="2061319" cy="1925924"/>
            <a:chOff x="4212" y="1253"/>
            <a:chExt cx="964" cy="907"/>
          </a:xfrm>
        </p:grpSpPr>
        <p:sp>
          <p:nvSpPr>
            <p:cNvPr id="61447" name="Oval 7">
              <a:extLst>
                <a:ext uri="{FF2B5EF4-FFF2-40B4-BE49-F238E27FC236}">
                  <a16:creationId xmlns:a16="http://schemas.microsoft.com/office/drawing/2014/main" id="{CBE8637E-E392-5F4B-92E9-85FD7F057803}"/>
                </a:ext>
              </a:extLst>
            </p:cNvPr>
            <p:cNvSpPr>
              <a:spLocks noChangeArrowheads="1"/>
            </p:cNvSpPr>
            <p:nvPr/>
          </p:nvSpPr>
          <p:spPr bwMode="auto">
            <a:xfrm>
              <a:off x="5063"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nvGrpSpPr>
            <p:cNvPr id="61494" name="Group 54">
              <a:extLst>
                <a:ext uri="{FF2B5EF4-FFF2-40B4-BE49-F238E27FC236}">
                  <a16:creationId xmlns:a16="http://schemas.microsoft.com/office/drawing/2014/main" id="{64B35DB2-43FD-BD42-8830-A82CD27209B3}"/>
                </a:ext>
              </a:extLst>
            </p:cNvPr>
            <p:cNvGrpSpPr>
              <a:grpSpLocks/>
            </p:cNvGrpSpPr>
            <p:nvPr/>
          </p:nvGrpSpPr>
          <p:grpSpPr bwMode="auto">
            <a:xfrm>
              <a:off x="4241" y="1253"/>
              <a:ext cx="907" cy="907"/>
              <a:chOff x="612" y="1253"/>
              <a:chExt cx="907" cy="907"/>
            </a:xfrm>
          </p:grpSpPr>
          <p:sp>
            <p:nvSpPr>
              <p:cNvPr id="61495" name="Line 55">
                <a:extLst>
                  <a:ext uri="{FF2B5EF4-FFF2-40B4-BE49-F238E27FC236}">
                    <a16:creationId xmlns:a16="http://schemas.microsoft.com/office/drawing/2014/main" id="{B93280DE-96D5-D34B-A5B0-48768DD04517}"/>
                  </a:ext>
                </a:extLst>
              </p:cNvPr>
              <p:cNvSpPr>
                <a:spLocks noChangeShapeType="1"/>
              </p:cNvSpPr>
              <p:nvPr/>
            </p:nvSpPr>
            <p:spPr bwMode="auto">
              <a:xfrm>
                <a:off x="1066" y="1253"/>
                <a:ext cx="0" cy="90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61496" name="Line 56">
                <a:extLst>
                  <a:ext uri="{FF2B5EF4-FFF2-40B4-BE49-F238E27FC236}">
                    <a16:creationId xmlns:a16="http://schemas.microsoft.com/office/drawing/2014/main" id="{9980A99B-3473-6849-AA9F-DEC61C8BBA12}"/>
                  </a:ext>
                </a:extLst>
              </p:cNvPr>
              <p:cNvSpPr>
                <a:spLocks noChangeShapeType="1"/>
              </p:cNvSpPr>
              <p:nvPr/>
            </p:nvSpPr>
            <p:spPr bwMode="auto">
              <a:xfrm>
                <a:off x="612" y="1706"/>
                <a:ext cx="90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61524" name="Oval 84">
              <a:extLst>
                <a:ext uri="{FF2B5EF4-FFF2-40B4-BE49-F238E27FC236}">
                  <a16:creationId xmlns:a16="http://schemas.microsoft.com/office/drawing/2014/main" id="{B1A0A547-BB12-1847-A53A-8C421CC1E28B}"/>
                </a:ext>
              </a:extLst>
            </p:cNvPr>
            <p:cNvSpPr>
              <a:spLocks noChangeArrowheads="1"/>
            </p:cNvSpPr>
            <p:nvPr/>
          </p:nvSpPr>
          <p:spPr bwMode="auto">
            <a:xfrm>
              <a:off x="4638" y="142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4" name="Oval 94">
              <a:extLst>
                <a:ext uri="{FF2B5EF4-FFF2-40B4-BE49-F238E27FC236}">
                  <a16:creationId xmlns:a16="http://schemas.microsoft.com/office/drawing/2014/main" id="{D21DEA64-5CA3-3042-A8C3-CD766A5A6726}"/>
                </a:ext>
              </a:extLst>
            </p:cNvPr>
            <p:cNvSpPr>
              <a:spLocks noChangeArrowheads="1"/>
            </p:cNvSpPr>
            <p:nvPr/>
          </p:nvSpPr>
          <p:spPr bwMode="auto">
            <a:xfrm>
              <a:off x="4836" y="148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5" name="Oval 95">
              <a:extLst>
                <a:ext uri="{FF2B5EF4-FFF2-40B4-BE49-F238E27FC236}">
                  <a16:creationId xmlns:a16="http://schemas.microsoft.com/office/drawing/2014/main" id="{E669BAD7-7BDE-4A4E-8CF9-6733F367443D}"/>
                </a:ext>
              </a:extLst>
            </p:cNvPr>
            <p:cNvSpPr>
              <a:spLocks noChangeArrowheads="1"/>
            </p:cNvSpPr>
            <p:nvPr/>
          </p:nvSpPr>
          <p:spPr bwMode="auto">
            <a:xfrm>
              <a:off x="4468" y="148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6" name="Oval 96">
              <a:extLst>
                <a:ext uri="{FF2B5EF4-FFF2-40B4-BE49-F238E27FC236}">
                  <a16:creationId xmlns:a16="http://schemas.microsoft.com/office/drawing/2014/main" id="{73D00C34-AD92-D845-9EB2-8FE8CFF8E848}"/>
                </a:ext>
              </a:extLst>
            </p:cNvPr>
            <p:cNvSpPr>
              <a:spLocks noChangeArrowheads="1"/>
            </p:cNvSpPr>
            <p:nvPr/>
          </p:nvSpPr>
          <p:spPr bwMode="auto">
            <a:xfrm>
              <a:off x="4468"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7" name="Oval 97">
              <a:extLst>
                <a:ext uri="{FF2B5EF4-FFF2-40B4-BE49-F238E27FC236}">
                  <a16:creationId xmlns:a16="http://schemas.microsoft.com/office/drawing/2014/main" id="{6FE4B54E-122D-2A4B-93E8-C914A58B0875}"/>
                </a:ext>
              </a:extLst>
            </p:cNvPr>
            <p:cNvSpPr>
              <a:spLocks noChangeArrowheads="1"/>
            </p:cNvSpPr>
            <p:nvPr/>
          </p:nvSpPr>
          <p:spPr bwMode="auto">
            <a:xfrm>
              <a:off x="4921" y="167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8" name="Oval 98">
              <a:extLst>
                <a:ext uri="{FF2B5EF4-FFF2-40B4-BE49-F238E27FC236}">
                  <a16:creationId xmlns:a16="http://schemas.microsoft.com/office/drawing/2014/main" id="{BC4119E8-1538-624A-B4B3-FEA9A5953FC2}"/>
                </a:ext>
              </a:extLst>
            </p:cNvPr>
            <p:cNvSpPr>
              <a:spLocks noChangeArrowheads="1"/>
            </p:cNvSpPr>
            <p:nvPr/>
          </p:nvSpPr>
          <p:spPr bwMode="auto">
            <a:xfrm>
              <a:off x="4411" y="167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9" name="Oval 99">
              <a:extLst>
                <a:ext uri="{FF2B5EF4-FFF2-40B4-BE49-F238E27FC236}">
                  <a16:creationId xmlns:a16="http://schemas.microsoft.com/office/drawing/2014/main" id="{CD91A671-CBAB-F041-AC33-4BE4306188BF}"/>
                </a:ext>
              </a:extLst>
            </p:cNvPr>
            <p:cNvSpPr>
              <a:spLocks noChangeArrowheads="1"/>
            </p:cNvSpPr>
            <p:nvPr/>
          </p:nvSpPr>
          <p:spPr bwMode="auto">
            <a:xfrm>
              <a:off x="4666" y="193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1" name="Oval 101">
              <a:extLst>
                <a:ext uri="{FF2B5EF4-FFF2-40B4-BE49-F238E27FC236}">
                  <a16:creationId xmlns:a16="http://schemas.microsoft.com/office/drawing/2014/main" id="{84823F41-847C-4C40-A901-550DBF170C12}"/>
                </a:ext>
              </a:extLst>
            </p:cNvPr>
            <p:cNvSpPr>
              <a:spLocks noChangeArrowheads="1"/>
            </p:cNvSpPr>
            <p:nvPr/>
          </p:nvSpPr>
          <p:spPr bwMode="auto">
            <a:xfrm>
              <a:off x="4241" y="1253"/>
              <a:ext cx="907" cy="907"/>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2" name="Oval 102">
              <a:extLst>
                <a:ext uri="{FF2B5EF4-FFF2-40B4-BE49-F238E27FC236}">
                  <a16:creationId xmlns:a16="http://schemas.microsoft.com/office/drawing/2014/main" id="{2699A473-2290-4043-838A-8C6C21C3F51A}"/>
                </a:ext>
              </a:extLst>
            </p:cNvPr>
            <p:cNvSpPr>
              <a:spLocks noChangeArrowheads="1"/>
            </p:cNvSpPr>
            <p:nvPr/>
          </p:nvSpPr>
          <p:spPr bwMode="auto">
            <a:xfrm>
              <a:off x="4439" y="1451"/>
              <a:ext cx="539" cy="53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3" name="Oval 103">
              <a:extLst>
                <a:ext uri="{FF2B5EF4-FFF2-40B4-BE49-F238E27FC236}">
                  <a16:creationId xmlns:a16="http://schemas.microsoft.com/office/drawing/2014/main" id="{5F333A51-E7B0-DA47-B881-512D5E4A675D}"/>
                </a:ext>
              </a:extLst>
            </p:cNvPr>
            <p:cNvSpPr>
              <a:spLocks noChangeArrowheads="1"/>
            </p:cNvSpPr>
            <p:nvPr/>
          </p:nvSpPr>
          <p:spPr bwMode="auto">
            <a:xfrm>
              <a:off x="5091" y="150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4" name="Oval 104">
              <a:extLst>
                <a:ext uri="{FF2B5EF4-FFF2-40B4-BE49-F238E27FC236}">
                  <a16:creationId xmlns:a16="http://schemas.microsoft.com/office/drawing/2014/main" id="{3B837A86-454A-9B4B-8582-396B67608DEF}"/>
                </a:ext>
              </a:extLst>
            </p:cNvPr>
            <p:cNvSpPr>
              <a:spLocks noChangeArrowheads="1"/>
            </p:cNvSpPr>
            <p:nvPr/>
          </p:nvSpPr>
          <p:spPr bwMode="auto">
            <a:xfrm>
              <a:off x="4836" y="125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5" name="Oval 105">
              <a:extLst>
                <a:ext uri="{FF2B5EF4-FFF2-40B4-BE49-F238E27FC236}">
                  <a16:creationId xmlns:a16="http://schemas.microsoft.com/office/drawing/2014/main" id="{E58973DD-186C-7F4B-8E85-D219C22C4FF0}"/>
                </a:ext>
              </a:extLst>
            </p:cNvPr>
            <p:cNvSpPr>
              <a:spLocks noChangeArrowheads="1"/>
            </p:cNvSpPr>
            <p:nvPr/>
          </p:nvSpPr>
          <p:spPr bwMode="auto">
            <a:xfrm>
              <a:off x="4411"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6" name="Oval 106">
              <a:extLst>
                <a:ext uri="{FF2B5EF4-FFF2-40B4-BE49-F238E27FC236}">
                  <a16:creationId xmlns:a16="http://schemas.microsoft.com/office/drawing/2014/main" id="{1B15783D-6659-184A-89D9-CB06F1ACB44E}"/>
                </a:ext>
              </a:extLst>
            </p:cNvPr>
            <p:cNvSpPr>
              <a:spLocks noChangeArrowheads="1"/>
            </p:cNvSpPr>
            <p:nvPr/>
          </p:nvSpPr>
          <p:spPr bwMode="auto">
            <a:xfrm>
              <a:off x="4212"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7" name="Oval 107">
              <a:extLst>
                <a:ext uri="{FF2B5EF4-FFF2-40B4-BE49-F238E27FC236}">
                  <a16:creationId xmlns:a16="http://schemas.microsoft.com/office/drawing/2014/main" id="{ECC2E856-EBC0-2043-B67E-5129FFCF04D1}"/>
                </a:ext>
              </a:extLst>
            </p:cNvPr>
            <p:cNvSpPr>
              <a:spLocks noChangeArrowheads="1"/>
            </p:cNvSpPr>
            <p:nvPr/>
          </p:nvSpPr>
          <p:spPr bwMode="auto">
            <a:xfrm>
              <a:off x="4241"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8" name="Oval 108">
              <a:extLst>
                <a:ext uri="{FF2B5EF4-FFF2-40B4-BE49-F238E27FC236}">
                  <a16:creationId xmlns:a16="http://schemas.microsoft.com/office/drawing/2014/main" id="{E91505EE-76AD-1648-AE34-B44450752501}"/>
                </a:ext>
              </a:extLst>
            </p:cNvPr>
            <p:cNvSpPr>
              <a:spLocks noChangeArrowheads="1"/>
            </p:cNvSpPr>
            <p:nvPr/>
          </p:nvSpPr>
          <p:spPr bwMode="auto">
            <a:xfrm>
              <a:off x="4439" y="2075"/>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9" name="Oval 109">
              <a:extLst>
                <a:ext uri="{FF2B5EF4-FFF2-40B4-BE49-F238E27FC236}">
                  <a16:creationId xmlns:a16="http://schemas.microsoft.com/office/drawing/2014/main" id="{FA693FDA-F8FC-4241-9D1F-8F932AD1D976}"/>
                </a:ext>
              </a:extLst>
            </p:cNvPr>
            <p:cNvSpPr>
              <a:spLocks noChangeArrowheads="1"/>
            </p:cNvSpPr>
            <p:nvPr/>
          </p:nvSpPr>
          <p:spPr bwMode="auto">
            <a:xfrm>
              <a:off x="4864" y="1877"/>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50" name="Oval 110">
              <a:extLst>
                <a:ext uri="{FF2B5EF4-FFF2-40B4-BE49-F238E27FC236}">
                  <a16:creationId xmlns:a16="http://schemas.microsoft.com/office/drawing/2014/main" id="{351D7678-781C-7F4B-90D1-B2B2D0813314}"/>
                </a:ext>
              </a:extLst>
            </p:cNvPr>
            <p:cNvSpPr>
              <a:spLocks noChangeArrowheads="1"/>
            </p:cNvSpPr>
            <p:nvPr/>
          </p:nvSpPr>
          <p:spPr bwMode="auto">
            <a:xfrm>
              <a:off x="4864" y="2075"/>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sp>
        <p:nvSpPr>
          <p:cNvPr id="61553" name="Text Box 113">
            <a:extLst>
              <a:ext uri="{FF2B5EF4-FFF2-40B4-BE49-F238E27FC236}">
                <a16:creationId xmlns:a16="http://schemas.microsoft.com/office/drawing/2014/main" id="{49ED1BB0-E6C1-6245-8FE7-ECFC30DCFD03}"/>
              </a:ext>
            </a:extLst>
          </p:cNvPr>
          <p:cNvSpPr txBox="1">
            <a:spLocks noChangeArrowheads="1"/>
          </p:cNvSpPr>
          <p:nvPr/>
        </p:nvSpPr>
        <p:spPr bwMode="auto">
          <a:xfrm>
            <a:off x="1275188" y="4710498"/>
            <a:ext cx="14754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NO" sz="2000"/>
              <a:t>16 QAM</a:t>
            </a:r>
            <a:endParaRPr lang="en-GB" altLang="en-NO" sz="2000"/>
          </a:p>
        </p:txBody>
      </p:sp>
      <p:sp>
        <p:nvSpPr>
          <p:cNvPr id="61554" name="Text Box 114">
            <a:extLst>
              <a:ext uri="{FF2B5EF4-FFF2-40B4-BE49-F238E27FC236}">
                <a16:creationId xmlns:a16="http://schemas.microsoft.com/office/drawing/2014/main" id="{1A5007FB-FD69-944B-8E8C-CB6ACEA942EF}"/>
              </a:ext>
            </a:extLst>
          </p:cNvPr>
          <p:cNvSpPr txBox="1">
            <a:spLocks noChangeArrowheads="1"/>
          </p:cNvSpPr>
          <p:nvPr/>
        </p:nvSpPr>
        <p:spPr bwMode="auto">
          <a:xfrm>
            <a:off x="6972011" y="4710498"/>
            <a:ext cx="15524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NO" sz="2000" dirty="0"/>
              <a:t>16 APSK</a:t>
            </a:r>
            <a:endParaRPr lang="en-GB" altLang="en-NO" sz="2000" dirty="0"/>
          </a:p>
        </p:txBody>
      </p:sp>
      <p:sp>
        <p:nvSpPr>
          <p:cNvPr id="61555" name="Text Box 115">
            <a:extLst>
              <a:ext uri="{FF2B5EF4-FFF2-40B4-BE49-F238E27FC236}">
                <a16:creationId xmlns:a16="http://schemas.microsoft.com/office/drawing/2014/main" id="{8628CB37-B709-FA40-8D00-DDA6D4FC3236}"/>
              </a:ext>
            </a:extLst>
          </p:cNvPr>
          <p:cNvSpPr txBox="1">
            <a:spLocks noChangeArrowheads="1"/>
          </p:cNvSpPr>
          <p:nvPr/>
        </p:nvSpPr>
        <p:spPr bwMode="auto">
          <a:xfrm>
            <a:off x="4063420" y="4757082"/>
            <a:ext cx="130436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NO" sz="2000" dirty="0"/>
              <a:t>16 PSK</a:t>
            </a:r>
            <a:endParaRPr lang="en-GB" altLang="en-NO" sz="2000" dirty="0"/>
          </a:p>
        </p:txBody>
      </p:sp>
      <p:sp>
        <p:nvSpPr>
          <p:cNvPr id="61556" name="Rectangle 116">
            <a:extLst>
              <a:ext uri="{FF2B5EF4-FFF2-40B4-BE49-F238E27FC236}">
                <a16:creationId xmlns:a16="http://schemas.microsoft.com/office/drawing/2014/main" id="{965DD8F9-1C1A-414B-83BE-466C10696397}"/>
              </a:ext>
            </a:extLst>
          </p:cNvPr>
          <p:cNvSpPr>
            <a:spLocks noChangeArrowheads="1"/>
          </p:cNvSpPr>
          <p:nvPr/>
        </p:nvSpPr>
        <p:spPr bwMode="auto">
          <a:xfrm>
            <a:off x="3716338" y="6219825"/>
            <a:ext cx="1620837" cy="404813"/>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3" name="Content Placeholder 2">
            <a:extLst>
              <a:ext uri="{FF2B5EF4-FFF2-40B4-BE49-F238E27FC236}">
                <a16:creationId xmlns:a16="http://schemas.microsoft.com/office/drawing/2014/main" id="{035944F7-A897-3C4C-9985-2F4ACC62BA27}"/>
              </a:ext>
            </a:extLst>
          </p:cNvPr>
          <p:cNvSpPr>
            <a:spLocks noGrp="1"/>
          </p:cNvSpPr>
          <p:nvPr>
            <p:ph idx="1"/>
          </p:nvPr>
        </p:nvSpPr>
        <p:spPr>
          <a:xfrm>
            <a:off x="467544" y="5476028"/>
            <a:ext cx="8219256" cy="619972"/>
          </a:xfrm>
        </p:spPr>
        <p:txBody>
          <a:bodyPr/>
          <a:lstStyle/>
          <a:p>
            <a:r>
              <a:rPr lang="en-NO" dirty="0"/>
              <a:t>There are different constellations having same number of logical states but different efficiency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9521D8B7-BC25-5347-AA6D-D5EE4AF45B8B}"/>
              </a:ext>
            </a:extLst>
          </p:cNvPr>
          <p:cNvSpPr>
            <a:spLocks noGrp="1" noChangeArrowheads="1"/>
          </p:cNvSpPr>
          <p:nvPr>
            <p:ph type="title"/>
          </p:nvPr>
        </p:nvSpPr>
        <p:spPr/>
        <p:txBody>
          <a:bodyPr/>
          <a:lstStyle/>
          <a:p>
            <a:r>
              <a:rPr lang="en-US" altLang="en-NO" dirty="0"/>
              <a:t>What is a good constellation?</a:t>
            </a:r>
            <a:endParaRPr lang="en-GB" altLang="en-NO" dirty="0"/>
          </a:p>
        </p:txBody>
      </p:sp>
      <p:grpSp>
        <p:nvGrpSpPr>
          <p:cNvPr id="49205" name="Group 53">
            <a:extLst>
              <a:ext uri="{FF2B5EF4-FFF2-40B4-BE49-F238E27FC236}">
                <a16:creationId xmlns:a16="http://schemas.microsoft.com/office/drawing/2014/main" id="{7451CA99-A351-5849-B426-848343E73711}"/>
              </a:ext>
            </a:extLst>
          </p:cNvPr>
          <p:cNvGrpSpPr>
            <a:grpSpLocks/>
          </p:cNvGrpSpPr>
          <p:nvPr/>
        </p:nvGrpSpPr>
        <p:grpSpPr bwMode="auto">
          <a:xfrm>
            <a:off x="3222625" y="2168525"/>
            <a:ext cx="2476500" cy="2565400"/>
            <a:chOff x="272" y="1352"/>
            <a:chExt cx="1560" cy="1616"/>
          </a:xfrm>
        </p:grpSpPr>
        <p:sp>
          <p:nvSpPr>
            <p:cNvPr id="49198" name="Oval 46">
              <a:extLst>
                <a:ext uri="{FF2B5EF4-FFF2-40B4-BE49-F238E27FC236}">
                  <a16:creationId xmlns:a16="http://schemas.microsoft.com/office/drawing/2014/main" id="{836377D0-CB60-3D40-AD02-4949D994ED90}"/>
                </a:ext>
              </a:extLst>
            </p:cNvPr>
            <p:cNvSpPr>
              <a:spLocks noChangeArrowheads="1"/>
            </p:cNvSpPr>
            <p:nvPr/>
          </p:nvSpPr>
          <p:spPr bwMode="auto">
            <a:xfrm>
              <a:off x="1463" y="2046"/>
              <a:ext cx="283" cy="284"/>
            </a:xfrm>
            <a:prstGeom prst="ellipse">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9" name="Oval 47">
              <a:extLst>
                <a:ext uri="{FF2B5EF4-FFF2-40B4-BE49-F238E27FC236}">
                  <a16:creationId xmlns:a16="http://schemas.microsoft.com/office/drawing/2014/main" id="{6A9B75F1-0A99-614C-9745-D55C5558C77F}"/>
                </a:ext>
              </a:extLst>
            </p:cNvPr>
            <p:cNvSpPr>
              <a:spLocks noChangeArrowheads="1"/>
            </p:cNvSpPr>
            <p:nvPr/>
          </p:nvSpPr>
          <p:spPr bwMode="auto">
            <a:xfrm>
              <a:off x="329" y="2046"/>
              <a:ext cx="283" cy="284"/>
            </a:xfrm>
            <a:prstGeom prst="ellipse">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200" name="Oval 48">
              <a:extLst>
                <a:ext uri="{FF2B5EF4-FFF2-40B4-BE49-F238E27FC236}">
                  <a16:creationId xmlns:a16="http://schemas.microsoft.com/office/drawing/2014/main" id="{8B0D7F84-F447-8048-9B3E-EC92D62C12DE}"/>
                </a:ext>
              </a:extLst>
            </p:cNvPr>
            <p:cNvSpPr>
              <a:spLocks noChangeArrowheads="1"/>
            </p:cNvSpPr>
            <p:nvPr/>
          </p:nvSpPr>
          <p:spPr bwMode="auto">
            <a:xfrm>
              <a:off x="924" y="1479"/>
              <a:ext cx="283" cy="284"/>
            </a:xfrm>
            <a:prstGeom prst="ellipse">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201" name="Oval 49">
              <a:extLst>
                <a:ext uri="{FF2B5EF4-FFF2-40B4-BE49-F238E27FC236}">
                  <a16:creationId xmlns:a16="http://schemas.microsoft.com/office/drawing/2014/main" id="{6B9BD86E-8786-9641-A00C-E96EE22BE3F4}"/>
                </a:ext>
              </a:extLst>
            </p:cNvPr>
            <p:cNvSpPr>
              <a:spLocks noChangeArrowheads="1"/>
            </p:cNvSpPr>
            <p:nvPr/>
          </p:nvSpPr>
          <p:spPr bwMode="auto">
            <a:xfrm>
              <a:off x="924" y="2613"/>
              <a:ext cx="283" cy="284"/>
            </a:xfrm>
            <a:prstGeom prst="ellipse">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nvGrpSpPr>
            <p:cNvPr id="49179" name="Group 27">
              <a:extLst>
                <a:ext uri="{FF2B5EF4-FFF2-40B4-BE49-F238E27FC236}">
                  <a16:creationId xmlns:a16="http://schemas.microsoft.com/office/drawing/2014/main" id="{C98F3A2A-93A8-2E4E-A00F-4B2D8E1E3F1D}"/>
                </a:ext>
              </a:extLst>
            </p:cNvPr>
            <p:cNvGrpSpPr>
              <a:grpSpLocks/>
            </p:cNvGrpSpPr>
            <p:nvPr/>
          </p:nvGrpSpPr>
          <p:grpSpPr bwMode="auto">
            <a:xfrm>
              <a:off x="272" y="1352"/>
              <a:ext cx="1560" cy="1616"/>
              <a:chOff x="484" y="1168"/>
              <a:chExt cx="1560" cy="1616"/>
            </a:xfrm>
          </p:grpSpPr>
          <p:grpSp>
            <p:nvGrpSpPr>
              <p:cNvPr id="49158" name="Group 6">
                <a:extLst>
                  <a:ext uri="{FF2B5EF4-FFF2-40B4-BE49-F238E27FC236}">
                    <a16:creationId xmlns:a16="http://schemas.microsoft.com/office/drawing/2014/main" id="{F5C8973F-C1F6-1748-B4BF-0F5194F9AC8B}"/>
                  </a:ext>
                </a:extLst>
              </p:cNvPr>
              <p:cNvGrpSpPr>
                <a:grpSpLocks/>
              </p:cNvGrpSpPr>
              <p:nvPr/>
            </p:nvGrpSpPr>
            <p:grpSpPr bwMode="auto">
              <a:xfrm>
                <a:off x="484" y="1168"/>
                <a:ext cx="1560" cy="1616"/>
                <a:chOff x="470" y="1593"/>
                <a:chExt cx="1560" cy="1616"/>
              </a:xfrm>
            </p:grpSpPr>
            <p:sp>
              <p:nvSpPr>
                <p:cNvPr id="49155" name="Oval 3">
                  <a:extLst>
                    <a:ext uri="{FF2B5EF4-FFF2-40B4-BE49-F238E27FC236}">
                      <a16:creationId xmlns:a16="http://schemas.microsoft.com/office/drawing/2014/main" id="{AAD328F7-0A0C-4649-A319-D8F51C0F65E1}"/>
                    </a:ext>
                  </a:extLst>
                </p:cNvPr>
                <p:cNvSpPr>
                  <a:spLocks noChangeArrowheads="1"/>
                </p:cNvSpPr>
                <p:nvPr/>
              </p:nvSpPr>
              <p:spPr bwMode="auto">
                <a:xfrm>
                  <a:off x="470" y="1593"/>
                  <a:ext cx="1559" cy="161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56" name="Line 4">
                  <a:extLst>
                    <a:ext uri="{FF2B5EF4-FFF2-40B4-BE49-F238E27FC236}">
                      <a16:creationId xmlns:a16="http://schemas.microsoft.com/office/drawing/2014/main" id="{C10F39CE-4A69-0C4E-8914-284476D23309}"/>
                    </a:ext>
                  </a:extLst>
                </p:cNvPr>
                <p:cNvSpPr>
                  <a:spLocks noChangeShapeType="1"/>
                </p:cNvSpPr>
                <p:nvPr/>
              </p:nvSpPr>
              <p:spPr bwMode="auto">
                <a:xfrm>
                  <a:off x="1264" y="1593"/>
                  <a:ext cx="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9157" name="Line 5">
                  <a:extLst>
                    <a:ext uri="{FF2B5EF4-FFF2-40B4-BE49-F238E27FC236}">
                      <a16:creationId xmlns:a16="http://schemas.microsoft.com/office/drawing/2014/main" id="{CFE5FC9E-BF30-2546-99BD-31E149969BD2}"/>
                    </a:ext>
                  </a:extLst>
                </p:cNvPr>
                <p:cNvSpPr>
                  <a:spLocks noChangeShapeType="1"/>
                </p:cNvSpPr>
                <p:nvPr/>
              </p:nvSpPr>
              <p:spPr bwMode="auto">
                <a:xfrm>
                  <a:off x="470" y="2415"/>
                  <a:ext cx="156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49159" name="Oval 7">
                <a:extLst>
                  <a:ext uri="{FF2B5EF4-FFF2-40B4-BE49-F238E27FC236}">
                    <a16:creationId xmlns:a16="http://schemas.microsoft.com/office/drawing/2014/main" id="{44CBCDE6-63FE-7244-ADDF-2A0F83303869}"/>
                  </a:ext>
                </a:extLst>
              </p:cNvPr>
              <p:cNvSpPr>
                <a:spLocks noChangeArrowheads="1"/>
              </p:cNvSpPr>
              <p:nvPr/>
            </p:nvSpPr>
            <p:spPr bwMode="auto">
              <a:xfrm>
                <a:off x="1235" y="1395"/>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60" name="Oval 8">
                <a:extLst>
                  <a:ext uri="{FF2B5EF4-FFF2-40B4-BE49-F238E27FC236}">
                    <a16:creationId xmlns:a16="http://schemas.microsoft.com/office/drawing/2014/main" id="{CBEC702C-45B0-A14B-AA57-857F7C9A79F7}"/>
                  </a:ext>
                </a:extLst>
              </p:cNvPr>
              <p:cNvSpPr>
                <a:spLocks noChangeArrowheads="1"/>
              </p:cNvSpPr>
              <p:nvPr/>
            </p:nvSpPr>
            <p:spPr bwMode="auto">
              <a:xfrm>
                <a:off x="1760"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61" name="Oval 9">
                <a:extLst>
                  <a:ext uri="{FF2B5EF4-FFF2-40B4-BE49-F238E27FC236}">
                    <a16:creationId xmlns:a16="http://schemas.microsoft.com/office/drawing/2014/main" id="{AD0AF34D-44B3-E649-8697-3FBC4345E2F1}"/>
                  </a:ext>
                </a:extLst>
              </p:cNvPr>
              <p:cNvSpPr>
                <a:spLocks noChangeArrowheads="1"/>
              </p:cNvSpPr>
              <p:nvPr/>
            </p:nvSpPr>
            <p:spPr bwMode="auto">
              <a:xfrm>
                <a:off x="654"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62" name="Oval 10">
                <a:extLst>
                  <a:ext uri="{FF2B5EF4-FFF2-40B4-BE49-F238E27FC236}">
                    <a16:creationId xmlns:a16="http://schemas.microsoft.com/office/drawing/2014/main" id="{5973332A-E31B-F143-98B7-D033B523D9A2}"/>
                  </a:ext>
                </a:extLst>
              </p:cNvPr>
              <p:cNvSpPr>
                <a:spLocks noChangeArrowheads="1"/>
              </p:cNvSpPr>
              <p:nvPr/>
            </p:nvSpPr>
            <p:spPr bwMode="auto">
              <a:xfrm>
                <a:off x="1235" y="2529"/>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grpSp>
        <p:nvGrpSpPr>
          <p:cNvPr id="49189" name="Group 37">
            <a:extLst>
              <a:ext uri="{FF2B5EF4-FFF2-40B4-BE49-F238E27FC236}">
                <a16:creationId xmlns:a16="http://schemas.microsoft.com/office/drawing/2014/main" id="{89B0BB7B-BC60-F94D-A806-C8BDC57DE0EF}"/>
              </a:ext>
            </a:extLst>
          </p:cNvPr>
          <p:cNvGrpSpPr>
            <a:grpSpLocks/>
          </p:cNvGrpSpPr>
          <p:nvPr/>
        </p:nvGrpSpPr>
        <p:grpSpPr bwMode="auto">
          <a:xfrm>
            <a:off x="385763" y="2168525"/>
            <a:ext cx="2476500" cy="2565400"/>
            <a:chOff x="484" y="1168"/>
            <a:chExt cx="1560" cy="1616"/>
          </a:xfrm>
        </p:grpSpPr>
        <p:grpSp>
          <p:nvGrpSpPr>
            <p:cNvPr id="49190" name="Group 38">
              <a:extLst>
                <a:ext uri="{FF2B5EF4-FFF2-40B4-BE49-F238E27FC236}">
                  <a16:creationId xmlns:a16="http://schemas.microsoft.com/office/drawing/2014/main" id="{82BCCB9C-2652-E245-8246-D59B79F0D68F}"/>
                </a:ext>
              </a:extLst>
            </p:cNvPr>
            <p:cNvGrpSpPr>
              <a:grpSpLocks/>
            </p:cNvGrpSpPr>
            <p:nvPr/>
          </p:nvGrpSpPr>
          <p:grpSpPr bwMode="auto">
            <a:xfrm>
              <a:off x="484" y="1168"/>
              <a:ext cx="1560" cy="1616"/>
              <a:chOff x="470" y="1593"/>
              <a:chExt cx="1560" cy="1616"/>
            </a:xfrm>
          </p:grpSpPr>
          <p:sp>
            <p:nvSpPr>
              <p:cNvPr id="49191" name="Oval 39">
                <a:extLst>
                  <a:ext uri="{FF2B5EF4-FFF2-40B4-BE49-F238E27FC236}">
                    <a16:creationId xmlns:a16="http://schemas.microsoft.com/office/drawing/2014/main" id="{B7CDC170-6B22-5945-A7D9-583163F9A1EB}"/>
                  </a:ext>
                </a:extLst>
              </p:cNvPr>
              <p:cNvSpPr>
                <a:spLocks noChangeArrowheads="1"/>
              </p:cNvSpPr>
              <p:nvPr/>
            </p:nvSpPr>
            <p:spPr bwMode="auto">
              <a:xfrm>
                <a:off x="470" y="1593"/>
                <a:ext cx="1559" cy="161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2" name="Line 40">
                <a:extLst>
                  <a:ext uri="{FF2B5EF4-FFF2-40B4-BE49-F238E27FC236}">
                    <a16:creationId xmlns:a16="http://schemas.microsoft.com/office/drawing/2014/main" id="{8E648D17-DEAD-4944-BBD9-615D28A40C87}"/>
                  </a:ext>
                </a:extLst>
              </p:cNvPr>
              <p:cNvSpPr>
                <a:spLocks noChangeShapeType="1"/>
              </p:cNvSpPr>
              <p:nvPr/>
            </p:nvSpPr>
            <p:spPr bwMode="auto">
              <a:xfrm>
                <a:off x="1264" y="1593"/>
                <a:ext cx="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9193" name="Line 41">
                <a:extLst>
                  <a:ext uri="{FF2B5EF4-FFF2-40B4-BE49-F238E27FC236}">
                    <a16:creationId xmlns:a16="http://schemas.microsoft.com/office/drawing/2014/main" id="{E72BE012-1B3D-304F-A163-9BFB51303ADF}"/>
                  </a:ext>
                </a:extLst>
              </p:cNvPr>
              <p:cNvSpPr>
                <a:spLocks noChangeShapeType="1"/>
              </p:cNvSpPr>
              <p:nvPr/>
            </p:nvSpPr>
            <p:spPr bwMode="auto">
              <a:xfrm>
                <a:off x="470" y="2415"/>
                <a:ext cx="156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49194" name="Oval 42">
              <a:extLst>
                <a:ext uri="{FF2B5EF4-FFF2-40B4-BE49-F238E27FC236}">
                  <a16:creationId xmlns:a16="http://schemas.microsoft.com/office/drawing/2014/main" id="{BE2C54F2-5151-DB41-A3AD-2E2CE2913AAD}"/>
                </a:ext>
              </a:extLst>
            </p:cNvPr>
            <p:cNvSpPr>
              <a:spLocks noChangeArrowheads="1"/>
            </p:cNvSpPr>
            <p:nvPr/>
          </p:nvSpPr>
          <p:spPr bwMode="auto">
            <a:xfrm>
              <a:off x="1235" y="1395"/>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5" name="Oval 43">
              <a:extLst>
                <a:ext uri="{FF2B5EF4-FFF2-40B4-BE49-F238E27FC236}">
                  <a16:creationId xmlns:a16="http://schemas.microsoft.com/office/drawing/2014/main" id="{55F2A5C7-E2F2-9B42-8315-45E064274D22}"/>
                </a:ext>
              </a:extLst>
            </p:cNvPr>
            <p:cNvSpPr>
              <a:spLocks noChangeArrowheads="1"/>
            </p:cNvSpPr>
            <p:nvPr/>
          </p:nvSpPr>
          <p:spPr bwMode="auto">
            <a:xfrm>
              <a:off x="1760"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6" name="Oval 44">
              <a:extLst>
                <a:ext uri="{FF2B5EF4-FFF2-40B4-BE49-F238E27FC236}">
                  <a16:creationId xmlns:a16="http://schemas.microsoft.com/office/drawing/2014/main" id="{2FB609AF-4807-E045-9C20-77BE41497CC5}"/>
                </a:ext>
              </a:extLst>
            </p:cNvPr>
            <p:cNvSpPr>
              <a:spLocks noChangeArrowheads="1"/>
            </p:cNvSpPr>
            <p:nvPr/>
          </p:nvSpPr>
          <p:spPr bwMode="auto">
            <a:xfrm>
              <a:off x="654"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7" name="Oval 45">
              <a:extLst>
                <a:ext uri="{FF2B5EF4-FFF2-40B4-BE49-F238E27FC236}">
                  <a16:creationId xmlns:a16="http://schemas.microsoft.com/office/drawing/2014/main" id="{7D0F7FFC-33D1-CE4D-973F-809E2FCCDEAF}"/>
                </a:ext>
              </a:extLst>
            </p:cNvPr>
            <p:cNvSpPr>
              <a:spLocks noChangeArrowheads="1"/>
            </p:cNvSpPr>
            <p:nvPr/>
          </p:nvSpPr>
          <p:spPr bwMode="auto">
            <a:xfrm>
              <a:off x="1235" y="2529"/>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49206" name="Group 54">
            <a:extLst>
              <a:ext uri="{FF2B5EF4-FFF2-40B4-BE49-F238E27FC236}">
                <a16:creationId xmlns:a16="http://schemas.microsoft.com/office/drawing/2014/main" id="{D4033957-EAF5-AE43-AFE2-06589F286E04}"/>
              </a:ext>
            </a:extLst>
          </p:cNvPr>
          <p:cNvGrpSpPr>
            <a:grpSpLocks/>
          </p:cNvGrpSpPr>
          <p:nvPr/>
        </p:nvGrpSpPr>
        <p:grpSpPr bwMode="auto">
          <a:xfrm>
            <a:off x="6146800" y="2168525"/>
            <a:ext cx="2476500" cy="2565400"/>
            <a:chOff x="2086" y="1352"/>
            <a:chExt cx="1560" cy="1616"/>
          </a:xfrm>
        </p:grpSpPr>
        <p:grpSp>
          <p:nvGrpSpPr>
            <p:cNvPr id="49180" name="Group 28">
              <a:extLst>
                <a:ext uri="{FF2B5EF4-FFF2-40B4-BE49-F238E27FC236}">
                  <a16:creationId xmlns:a16="http://schemas.microsoft.com/office/drawing/2014/main" id="{4491E627-528F-5343-8E40-AFFBCC12DDB5}"/>
                </a:ext>
              </a:extLst>
            </p:cNvPr>
            <p:cNvGrpSpPr>
              <a:grpSpLocks/>
            </p:cNvGrpSpPr>
            <p:nvPr/>
          </p:nvGrpSpPr>
          <p:grpSpPr bwMode="auto">
            <a:xfrm>
              <a:off x="2086" y="1352"/>
              <a:ext cx="1560" cy="1616"/>
              <a:chOff x="484" y="1168"/>
              <a:chExt cx="1560" cy="1616"/>
            </a:xfrm>
          </p:grpSpPr>
          <p:grpSp>
            <p:nvGrpSpPr>
              <p:cNvPr id="49181" name="Group 29">
                <a:extLst>
                  <a:ext uri="{FF2B5EF4-FFF2-40B4-BE49-F238E27FC236}">
                    <a16:creationId xmlns:a16="http://schemas.microsoft.com/office/drawing/2014/main" id="{9B239D10-4FA7-7F40-9686-839C1FFE55BA}"/>
                  </a:ext>
                </a:extLst>
              </p:cNvPr>
              <p:cNvGrpSpPr>
                <a:grpSpLocks/>
              </p:cNvGrpSpPr>
              <p:nvPr/>
            </p:nvGrpSpPr>
            <p:grpSpPr bwMode="auto">
              <a:xfrm>
                <a:off x="484" y="1168"/>
                <a:ext cx="1560" cy="1616"/>
                <a:chOff x="470" y="1593"/>
                <a:chExt cx="1560" cy="1616"/>
              </a:xfrm>
            </p:grpSpPr>
            <p:sp>
              <p:nvSpPr>
                <p:cNvPr id="49182" name="Oval 30">
                  <a:extLst>
                    <a:ext uri="{FF2B5EF4-FFF2-40B4-BE49-F238E27FC236}">
                      <a16:creationId xmlns:a16="http://schemas.microsoft.com/office/drawing/2014/main" id="{9429F091-4EF6-3548-84AD-D22B755E583B}"/>
                    </a:ext>
                  </a:extLst>
                </p:cNvPr>
                <p:cNvSpPr>
                  <a:spLocks noChangeArrowheads="1"/>
                </p:cNvSpPr>
                <p:nvPr/>
              </p:nvSpPr>
              <p:spPr bwMode="auto">
                <a:xfrm>
                  <a:off x="470" y="1593"/>
                  <a:ext cx="1559" cy="161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83" name="Line 31">
                  <a:extLst>
                    <a:ext uri="{FF2B5EF4-FFF2-40B4-BE49-F238E27FC236}">
                      <a16:creationId xmlns:a16="http://schemas.microsoft.com/office/drawing/2014/main" id="{04361DBC-7306-9D49-B379-43FDEB761248}"/>
                    </a:ext>
                  </a:extLst>
                </p:cNvPr>
                <p:cNvSpPr>
                  <a:spLocks noChangeShapeType="1"/>
                </p:cNvSpPr>
                <p:nvPr/>
              </p:nvSpPr>
              <p:spPr bwMode="auto">
                <a:xfrm>
                  <a:off x="1264" y="1593"/>
                  <a:ext cx="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9184" name="Line 32">
                  <a:extLst>
                    <a:ext uri="{FF2B5EF4-FFF2-40B4-BE49-F238E27FC236}">
                      <a16:creationId xmlns:a16="http://schemas.microsoft.com/office/drawing/2014/main" id="{D2DEA9FF-FCAE-5745-B297-CE8602190F75}"/>
                    </a:ext>
                  </a:extLst>
                </p:cNvPr>
                <p:cNvSpPr>
                  <a:spLocks noChangeShapeType="1"/>
                </p:cNvSpPr>
                <p:nvPr/>
              </p:nvSpPr>
              <p:spPr bwMode="auto">
                <a:xfrm>
                  <a:off x="470" y="2415"/>
                  <a:ext cx="156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49185" name="Oval 33">
                <a:extLst>
                  <a:ext uri="{FF2B5EF4-FFF2-40B4-BE49-F238E27FC236}">
                    <a16:creationId xmlns:a16="http://schemas.microsoft.com/office/drawing/2014/main" id="{BD0C4F10-99AC-2E4C-9119-4479C623FF17}"/>
                  </a:ext>
                </a:extLst>
              </p:cNvPr>
              <p:cNvSpPr>
                <a:spLocks noChangeArrowheads="1"/>
              </p:cNvSpPr>
              <p:nvPr/>
            </p:nvSpPr>
            <p:spPr bwMode="auto">
              <a:xfrm>
                <a:off x="1235" y="1395"/>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86" name="Oval 34">
                <a:extLst>
                  <a:ext uri="{FF2B5EF4-FFF2-40B4-BE49-F238E27FC236}">
                    <a16:creationId xmlns:a16="http://schemas.microsoft.com/office/drawing/2014/main" id="{E565ECD2-A36D-144D-842C-5A915356AFE7}"/>
                  </a:ext>
                </a:extLst>
              </p:cNvPr>
              <p:cNvSpPr>
                <a:spLocks noChangeArrowheads="1"/>
              </p:cNvSpPr>
              <p:nvPr/>
            </p:nvSpPr>
            <p:spPr bwMode="auto">
              <a:xfrm>
                <a:off x="1760"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87" name="Oval 35">
                <a:extLst>
                  <a:ext uri="{FF2B5EF4-FFF2-40B4-BE49-F238E27FC236}">
                    <a16:creationId xmlns:a16="http://schemas.microsoft.com/office/drawing/2014/main" id="{787D7AF7-7B5B-1A4D-A42D-CCEDB1C889BC}"/>
                  </a:ext>
                </a:extLst>
              </p:cNvPr>
              <p:cNvSpPr>
                <a:spLocks noChangeArrowheads="1"/>
              </p:cNvSpPr>
              <p:nvPr/>
            </p:nvSpPr>
            <p:spPr bwMode="auto">
              <a:xfrm>
                <a:off x="654"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88" name="Oval 36">
                <a:extLst>
                  <a:ext uri="{FF2B5EF4-FFF2-40B4-BE49-F238E27FC236}">
                    <a16:creationId xmlns:a16="http://schemas.microsoft.com/office/drawing/2014/main" id="{48C80077-611A-C148-9E35-0C8CD8653632}"/>
                  </a:ext>
                </a:extLst>
              </p:cNvPr>
              <p:cNvSpPr>
                <a:spLocks noChangeArrowheads="1"/>
              </p:cNvSpPr>
              <p:nvPr/>
            </p:nvSpPr>
            <p:spPr bwMode="auto">
              <a:xfrm>
                <a:off x="1235" y="2529"/>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sp>
          <p:nvSpPr>
            <p:cNvPr id="49202" name="Oval 50">
              <a:extLst>
                <a:ext uri="{FF2B5EF4-FFF2-40B4-BE49-F238E27FC236}">
                  <a16:creationId xmlns:a16="http://schemas.microsoft.com/office/drawing/2014/main" id="{AFB85AD4-7AFE-8042-B510-F474271A88FF}"/>
                </a:ext>
              </a:extLst>
            </p:cNvPr>
            <p:cNvSpPr>
              <a:spLocks noChangeArrowheads="1"/>
            </p:cNvSpPr>
            <p:nvPr/>
          </p:nvSpPr>
          <p:spPr bwMode="auto">
            <a:xfrm>
              <a:off x="2285" y="1621"/>
              <a:ext cx="1134" cy="1106"/>
            </a:xfrm>
            <a:prstGeom prst="ellipse">
              <a:avLst/>
            </a:prstGeom>
            <a:noFill/>
            <a:ln w="57150">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203" name="Oval 51">
              <a:extLst>
                <a:ext uri="{FF2B5EF4-FFF2-40B4-BE49-F238E27FC236}">
                  <a16:creationId xmlns:a16="http://schemas.microsoft.com/office/drawing/2014/main" id="{2DA87E5D-61AE-4149-8DBE-D57BDDBF196A}"/>
                </a:ext>
              </a:extLst>
            </p:cNvPr>
            <p:cNvSpPr>
              <a:spLocks noChangeArrowheads="1"/>
            </p:cNvSpPr>
            <p:nvPr/>
          </p:nvSpPr>
          <p:spPr bwMode="auto">
            <a:xfrm>
              <a:off x="2398" y="1742"/>
              <a:ext cx="935" cy="892"/>
            </a:xfrm>
            <a:prstGeom prst="ellipse">
              <a:avLst/>
            </a:prstGeom>
            <a:noFill/>
            <a:ln w="57150">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204" name="Freeform 52">
              <a:extLst>
                <a:ext uri="{FF2B5EF4-FFF2-40B4-BE49-F238E27FC236}">
                  <a16:creationId xmlns:a16="http://schemas.microsoft.com/office/drawing/2014/main" id="{1010CBC0-D8C1-6446-B65A-FBBF7D3F6AF2}"/>
                </a:ext>
              </a:extLst>
            </p:cNvPr>
            <p:cNvSpPr>
              <a:spLocks/>
            </p:cNvSpPr>
            <p:nvPr/>
          </p:nvSpPr>
          <p:spPr bwMode="auto">
            <a:xfrm>
              <a:off x="2285" y="1621"/>
              <a:ext cx="1134" cy="1134"/>
            </a:xfrm>
            <a:custGeom>
              <a:avLst/>
              <a:gdLst>
                <a:gd name="T0" fmla="*/ 0 w 1134"/>
                <a:gd name="T1" fmla="*/ 879 h 1134"/>
                <a:gd name="T2" fmla="*/ 368 w 1134"/>
                <a:gd name="T3" fmla="*/ 539 h 1134"/>
                <a:gd name="T4" fmla="*/ 0 w 1134"/>
                <a:gd name="T5" fmla="*/ 227 h 1134"/>
                <a:gd name="T6" fmla="*/ 255 w 1134"/>
                <a:gd name="T7" fmla="*/ 0 h 1134"/>
                <a:gd name="T8" fmla="*/ 595 w 1134"/>
                <a:gd name="T9" fmla="*/ 341 h 1134"/>
                <a:gd name="T10" fmla="*/ 935 w 1134"/>
                <a:gd name="T11" fmla="*/ 29 h 1134"/>
                <a:gd name="T12" fmla="*/ 1134 w 1134"/>
                <a:gd name="T13" fmla="*/ 284 h 1134"/>
                <a:gd name="T14" fmla="*/ 822 w 1134"/>
                <a:gd name="T15" fmla="*/ 539 h 1134"/>
                <a:gd name="T16" fmla="*/ 1134 w 1134"/>
                <a:gd name="T17" fmla="*/ 879 h 1134"/>
                <a:gd name="T18" fmla="*/ 907 w 1134"/>
                <a:gd name="T19" fmla="*/ 1078 h 1134"/>
                <a:gd name="T20" fmla="*/ 595 w 1134"/>
                <a:gd name="T21" fmla="*/ 822 h 1134"/>
                <a:gd name="T22" fmla="*/ 255 w 1134"/>
                <a:gd name="T23" fmla="*/ 1134 h 1134"/>
                <a:gd name="T24" fmla="*/ 0 w 1134"/>
                <a:gd name="T2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4" h="1134">
                  <a:moveTo>
                    <a:pt x="0" y="879"/>
                  </a:moveTo>
                  <a:lnTo>
                    <a:pt x="368" y="539"/>
                  </a:lnTo>
                  <a:lnTo>
                    <a:pt x="0" y="227"/>
                  </a:lnTo>
                  <a:lnTo>
                    <a:pt x="255" y="0"/>
                  </a:lnTo>
                  <a:lnTo>
                    <a:pt x="595" y="341"/>
                  </a:lnTo>
                  <a:lnTo>
                    <a:pt x="935" y="29"/>
                  </a:lnTo>
                  <a:lnTo>
                    <a:pt x="1134" y="284"/>
                  </a:lnTo>
                  <a:lnTo>
                    <a:pt x="822" y="539"/>
                  </a:lnTo>
                  <a:lnTo>
                    <a:pt x="1134" y="879"/>
                  </a:lnTo>
                  <a:lnTo>
                    <a:pt x="907" y="1078"/>
                  </a:lnTo>
                  <a:lnTo>
                    <a:pt x="595" y="822"/>
                  </a:lnTo>
                  <a:lnTo>
                    <a:pt x="255" y="1134"/>
                  </a:lnTo>
                  <a:lnTo>
                    <a:pt x="0" y="879"/>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49207" name="Text Box 55">
            <a:extLst>
              <a:ext uri="{FF2B5EF4-FFF2-40B4-BE49-F238E27FC236}">
                <a16:creationId xmlns:a16="http://schemas.microsoft.com/office/drawing/2014/main" id="{5369950D-ADC5-CE45-A277-41E595FD862E}"/>
              </a:ext>
            </a:extLst>
          </p:cNvPr>
          <p:cNvSpPr txBox="1">
            <a:spLocks noChangeArrowheads="1"/>
          </p:cNvSpPr>
          <p:nvPr/>
        </p:nvSpPr>
        <p:spPr bwMode="auto">
          <a:xfrm>
            <a:off x="611188" y="4824413"/>
            <a:ext cx="2068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Perfect channel</a:t>
            </a:r>
            <a:endParaRPr lang="en-GB" altLang="en-NO"/>
          </a:p>
        </p:txBody>
      </p:sp>
      <p:sp>
        <p:nvSpPr>
          <p:cNvPr id="49208" name="Text Box 56">
            <a:extLst>
              <a:ext uri="{FF2B5EF4-FFF2-40B4-BE49-F238E27FC236}">
                <a16:creationId xmlns:a16="http://schemas.microsoft.com/office/drawing/2014/main" id="{D574074E-9A65-FE48-8DDC-C8B9331852B5}"/>
              </a:ext>
            </a:extLst>
          </p:cNvPr>
          <p:cNvSpPr txBox="1">
            <a:spLocks noChangeArrowheads="1"/>
          </p:cNvSpPr>
          <p:nvPr/>
        </p:nvSpPr>
        <p:spPr bwMode="auto">
          <a:xfrm>
            <a:off x="3627438" y="4868863"/>
            <a:ext cx="1646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White noise</a:t>
            </a:r>
            <a:endParaRPr lang="en-GB" altLang="en-NO"/>
          </a:p>
        </p:txBody>
      </p:sp>
      <p:sp>
        <p:nvSpPr>
          <p:cNvPr id="49209" name="Text Box 57">
            <a:extLst>
              <a:ext uri="{FF2B5EF4-FFF2-40B4-BE49-F238E27FC236}">
                <a16:creationId xmlns:a16="http://schemas.microsoft.com/office/drawing/2014/main" id="{9204E6FB-3A49-F24B-9ED4-BB2BBD25162F}"/>
              </a:ext>
            </a:extLst>
          </p:cNvPr>
          <p:cNvSpPr txBox="1">
            <a:spLocks noChangeArrowheads="1"/>
          </p:cNvSpPr>
          <p:nvPr/>
        </p:nvSpPr>
        <p:spPr bwMode="auto">
          <a:xfrm>
            <a:off x="6732588" y="4868863"/>
            <a:ext cx="1544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Phase jitter</a:t>
            </a:r>
            <a:endParaRPr lang="en-GB" altLang="en-NO"/>
          </a:p>
        </p:txBody>
      </p:sp>
      <p:sp>
        <p:nvSpPr>
          <p:cNvPr id="3" name="TextBox 2">
            <a:extLst>
              <a:ext uri="{FF2B5EF4-FFF2-40B4-BE49-F238E27FC236}">
                <a16:creationId xmlns:a16="http://schemas.microsoft.com/office/drawing/2014/main" id="{27758E49-5DCB-1949-8DC1-DC16428D21E2}"/>
              </a:ext>
            </a:extLst>
          </p:cNvPr>
          <p:cNvSpPr txBox="1"/>
          <p:nvPr/>
        </p:nvSpPr>
        <p:spPr>
          <a:xfrm>
            <a:off x="451531" y="5703639"/>
            <a:ext cx="8674169" cy="461665"/>
          </a:xfrm>
          <a:prstGeom prst="rect">
            <a:avLst/>
          </a:prstGeom>
          <a:noFill/>
        </p:spPr>
        <p:txBody>
          <a:bodyPr wrap="none" rtlCol="0">
            <a:spAutoFit/>
          </a:bodyPr>
          <a:lstStyle/>
          <a:p>
            <a:r>
              <a:rPr lang="en-NO" sz="2400" dirty="0"/>
              <a:t>Need to consider </a:t>
            </a:r>
            <a:r>
              <a:rPr lang="en-US" altLang="en-NO" sz="2400" b="1" dirty="0"/>
              <a:t>Distortions </a:t>
            </a:r>
            <a:r>
              <a:rPr lang="en-US" altLang="en-NO" sz="2400" dirty="0"/>
              <a:t> and the signal can be decoded!</a:t>
            </a:r>
            <a:endParaRPr lang="en-NO"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E95F0-1550-0BDF-8713-EC420456DA12}"/>
              </a:ext>
            </a:extLst>
          </p:cNvPr>
          <p:cNvSpPr>
            <a:spLocks noGrp="1"/>
          </p:cNvSpPr>
          <p:nvPr>
            <p:ph type="title"/>
          </p:nvPr>
        </p:nvSpPr>
        <p:spPr/>
        <p:txBody>
          <a:bodyPr/>
          <a:lstStyle/>
          <a:p>
            <a:r>
              <a:rPr lang="en-NO" dirty="0"/>
              <a:t>Example</a:t>
            </a:r>
          </a:p>
        </p:txBody>
      </p:sp>
      <p:pic>
        <p:nvPicPr>
          <p:cNvPr id="5" name="Content Placeholder 4">
            <a:extLst>
              <a:ext uri="{FF2B5EF4-FFF2-40B4-BE49-F238E27FC236}">
                <a16:creationId xmlns:a16="http://schemas.microsoft.com/office/drawing/2014/main" id="{4C226E3E-B565-B2EF-ACC5-677CF908753D}"/>
              </a:ext>
            </a:extLst>
          </p:cNvPr>
          <p:cNvPicPr>
            <a:picLocks noGrp="1" noChangeAspect="1"/>
          </p:cNvPicPr>
          <p:nvPr>
            <p:ph idx="1"/>
          </p:nvPr>
        </p:nvPicPr>
        <p:blipFill>
          <a:blip r:embed="rId2"/>
          <a:stretch>
            <a:fillRect/>
          </a:stretch>
        </p:blipFill>
        <p:spPr>
          <a:xfrm>
            <a:off x="3635896" y="1264196"/>
            <a:ext cx="5426628" cy="3204295"/>
          </a:xfrm>
        </p:spPr>
      </p:pic>
      <p:sp>
        <p:nvSpPr>
          <p:cNvPr id="6" name="TextBox 5">
            <a:extLst>
              <a:ext uri="{FF2B5EF4-FFF2-40B4-BE49-F238E27FC236}">
                <a16:creationId xmlns:a16="http://schemas.microsoft.com/office/drawing/2014/main" id="{EE83E87B-70FD-A5A6-FF2C-E7E6A444C4E8}"/>
              </a:ext>
            </a:extLst>
          </p:cNvPr>
          <p:cNvSpPr txBox="1"/>
          <p:nvPr/>
        </p:nvSpPr>
        <p:spPr>
          <a:xfrm>
            <a:off x="539552" y="3789040"/>
            <a:ext cx="4320480" cy="2862322"/>
          </a:xfrm>
          <a:prstGeom prst="rect">
            <a:avLst/>
          </a:prstGeom>
          <a:noFill/>
        </p:spPr>
        <p:txBody>
          <a:bodyPr wrap="square" rtlCol="0">
            <a:spAutoFit/>
          </a:bodyPr>
          <a:lstStyle/>
          <a:p>
            <a:pPr rtl="0"/>
            <a:r>
              <a:rPr lang="en-GB" dirty="0">
                <a:effectLst/>
                <a:latin typeface="Arial" panose="020B0604020202020204" pitchFamily="34" charset="0"/>
              </a:rPr>
              <a:t>a) What type of modulation does this represent?</a:t>
            </a:r>
          </a:p>
          <a:p>
            <a:pPr rtl="0"/>
            <a:r>
              <a:rPr lang="en-GB" dirty="0">
                <a:effectLst/>
                <a:latin typeface="Arial" panose="020B0604020202020204" pitchFamily="34" charset="0"/>
              </a:rPr>
              <a:t>b) How many symbols are represented?</a:t>
            </a:r>
          </a:p>
          <a:p>
            <a:pPr rtl="0"/>
            <a:r>
              <a:rPr lang="en-GB" dirty="0">
                <a:effectLst/>
                <a:latin typeface="Arial" panose="020B0604020202020204" pitchFamily="34" charset="0"/>
              </a:rPr>
              <a:t>c)How many bits per symbol are used?</a:t>
            </a:r>
          </a:p>
          <a:p>
            <a:pPr rtl="0"/>
            <a:r>
              <a:rPr lang="en-GB" dirty="0">
                <a:effectLst/>
                <a:latin typeface="Arial" panose="020B0604020202020204" pitchFamily="34" charset="0"/>
              </a:rPr>
              <a:t>d)Would 16-QAM be more or less susceptible to noise than this type of modulation?</a:t>
            </a:r>
          </a:p>
        </p:txBody>
      </p:sp>
    </p:spTree>
    <p:extLst>
      <p:ext uri="{BB962C8B-B14F-4D97-AF65-F5344CB8AC3E}">
        <p14:creationId xmlns:p14="http://schemas.microsoft.com/office/powerpoint/2010/main" val="1659005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t>Link layer : multiple access </a:t>
            </a:r>
          </a:p>
          <a:p>
            <a:pPr lvl="1"/>
            <a:r>
              <a:rPr lang="en-US" dirty="0">
                <a:solidFill>
                  <a:schemeClr val="bg2"/>
                </a:solidFill>
              </a:rPr>
              <a:t>Wireless impact higher layers?</a:t>
            </a:r>
          </a:p>
          <a:p>
            <a:r>
              <a:rPr lang="en-US" dirty="0">
                <a:solidFill>
                  <a:schemeClr val="bg2"/>
                </a:solidFill>
              </a:rPr>
              <a:t>More advanced methods</a:t>
            </a:r>
          </a:p>
          <a:p>
            <a:pPr lvl="1"/>
            <a:r>
              <a:rPr lang="en-US" dirty="0">
                <a:solidFill>
                  <a:schemeClr val="bg2"/>
                </a:solidFill>
              </a:rPr>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3422842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a:xfrm>
            <a:off x="467544" y="692696"/>
            <a:ext cx="8424936" cy="1143000"/>
          </a:xfrm>
        </p:spPr>
        <p:txBody>
          <a:bodyPr/>
          <a:lstStyle/>
          <a:p>
            <a:r>
              <a:rPr lang="de-DE" dirty="0"/>
              <a:t>Multiplexing (MUX) / Multiple Access (MA)</a:t>
            </a:r>
            <a:endParaRPr lang="de-AT" dirty="0"/>
          </a:p>
        </p:txBody>
      </p:sp>
      <p:sp>
        <p:nvSpPr>
          <p:cNvPr id="565251" name="Rectangle 3"/>
          <p:cNvSpPr>
            <a:spLocks noGrp="1" noChangeArrowheads="1"/>
          </p:cNvSpPr>
          <p:nvPr>
            <p:ph type="body" idx="1"/>
          </p:nvPr>
        </p:nvSpPr>
        <p:spPr>
          <a:xfrm>
            <a:off x="467544" y="1628800"/>
            <a:ext cx="8626633" cy="4800600"/>
          </a:xfrm>
        </p:spPr>
        <p:txBody>
          <a:bodyPr/>
          <a:lstStyle/>
          <a:p>
            <a:r>
              <a:rPr lang="de-DE" sz="2400" dirty="0">
                <a:solidFill>
                  <a:schemeClr val="tx2"/>
                </a:solidFill>
              </a:rPr>
              <a:t>Transmission </a:t>
            </a:r>
            <a:r>
              <a:rPr lang="de-DE" sz="2400" dirty="0" err="1">
                <a:solidFill>
                  <a:schemeClr val="tx2"/>
                </a:solidFill>
              </a:rPr>
              <a:t>of</a:t>
            </a:r>
            <a:r>
              <a:rPr lang="de-DE" sz="2400" dirty="0">
                <a:solidFill>
                  <a:schemeClr val="tx2"/>
                </a:solidFill>
              </a:rPr>
              <a:t> </a:t>
            </a:r>
            <a:r>
              <a:rPr lang="de-DE" sz="2400" dirty="0" err="1">
                <a:solidFill>
                  <a:schemeClr val="tx2"/>
                </a:solidFill>
              </a:rPr>
              <a:t>several</a:t>
            </a:r>
            <a:r>
              <a:rPr lang="de-DE" sz="2400" dirty="0">
                <a:solidFill>
                  <a:schemeClr val="tx2"/>
                </a:solidFill>
              </a:rPr>
              <a:t> </a:t>
            </a:r>
            <a:r>
              <a:rPr lang="de-DE" sz="2400" dirty="0" err="1">
                <a:solidFill>
                  <a:schemeClr val="tx2"/>
                </a:solidFill>
              </a:rPr>
              <a:t>data</a:t>
            </a:r>
            <a:r>
              <a:rPr lang="de-DE" sz="2400" dirty="0">
                <a:solidFill>
                  <a:schemeClr val="tx2"/>
                </a:solidFill>
              </a:rPr>
              <a:t> </a:t>
            </a:r>
            <a:r>
              <a:rPr lang="de-DE" sz="2400" dirty="0" err="1">
                <a:solidFill>
                  <a:schemeClr val="tx2"/>
                </a:solidFill>
              </a:rPr>
              <a:t>flows</a:t>
            </a:r>
            <a:r>
              <a:rPr lang="de-DE" sz="2400" dirty="0">
                <a:solidFill>
                  <a:schemeClr val="tx2"/>
                </a:solidFill>
              </a:rPr>
              <a:t> (</a:t>
            </a:r>
            <a:r>
              <a:rPr lang="de-DE" sz="2400" dirty="0" err="1">
                <a:solidFill>
                  <a:schemeClr val="tx2"/>
                </a:solidFill>
              </a:rPr>
              <a:t>logical</a:t>
            </a:r>
            <a:r>
              <a:rPr lang="de-DE" sz="2400" dirty="0">
                <a:solidFill>
                  <a:schemeClr val="tx2"/>
                </a:solidFill>
              </a:rPr>
              <a:t> </a:t>
            </a:r>
            <a:r>
              <a:rPr lang="de-DE" sz="2400" dirty="0" err="1">
                <a:solidFill>
                  <a:schemeClr val="tx2"/>
                </a:solidFill>
              </a:rPr>
              <a:t>connections</a:t>
            </a:r>
            <a:r>
              <a:rPr lang="de-DE" sz="2400" dirty="0">
                <a:solidFill>
                  <a:schemeClr val="tx2"/>
                </a:solidFill>
              </a:rPr>
              <a:t>) </a:t>
            </a:r>
            <a:r>
              <a:rPr lang="de-DE" sz="2400" dirty="0" err="1">
                <a:solidFill>
                  <a:schemeClr val="tx2"/>
                </a:solidFill>
              </a:rPr>
              <a:t>over</a:t>
            </a:r>
            <a:r>
              <a:rPr lang="de-DE" sz="2400" dirty="0">
                <a:solidFill>
                  <a:schemeClr val="tx2"/>
                </a:solidFill>
              </a:rPr>
              <a:t> </a:t>
            </a:r>
            <a:r>
              <a:rPr lang="de-DE" sz="2400" dirty="0" err="1">
                <a:solidFill>
                  <a:schemeClr val="tx2"/>
                </a:solidFill>
              </a:rPr>
              <a:t>one</a:t>
            </a:r>
            <a:r>
              <a:rPr lang="de-DE" sz="2400" dirty="0">
                <a:solidFill>
                  <a:schemeClr val="tx2"/>
                </a:solidFill>
              </a:rPr>
              <a:t> medium</a:t>
            </a:r>
          </a:p>
          <a:p>
            <a:pPr lvl="1"/>
            <a:r>
              <a:rPr lang="de-DE" sz="2000" dirty="0" err="1"/>
              <a:t>Realize</a:t>
            </a:r>
            <a:r>
              <a:rPr lang="de-DE" sz="2000" dirty="0"/>
              <a:t> individual </a:t>
            </a:r>
            <a:r>
              <a:rPr lang="ja-JP" altLang="de-DE" sz="2000" dirty="0">
                <a:latin typeface="Arial"/>
              </a:rPr>
              <a:t>“</a:t>
            </a:r>
            <a:r>
              <a:rPr lang="de-DE" sz="2000" dirty="0" err="1"/>
              <a:t>connections</a:t>
            </a:r>
            <a:r>
              <a:rPr lang="ja-JP" altLang="de-DE" sz="2000" dirty="0">
                <a:latin typeface="Arial"/>
              </a:rPr>
              <a:t>“</a:t>
            </a:r>
            <a:r>
              <a:rPr lang="de-DE" sz="2000" dirty="0"/>
              <a:t>, </a:t>
            </a:r>
            <a:r>
              <a:rPr lang="de-DE" sz="2000" i="1" dirty="0" err="1"/>
              <a:t>normally</a:t>
            </a:r>
            <a:r>
              <a:rPr lang="de-DE" sz="2000" dirty="0"/>
              <a:t> </a:t>
            </a:r>
            <a:r>
              <a:rPr lang="de-DE" sz="2000" dirty="0" err="1"/>
              <a:t>with</a:t>
            </a:r>
            <a:r>
              <a:rPr lang="de-DE" sz="2000" dirty="0"/>
              <a:t> </a:t>
            </a:r>
            <a:r>
              <a:rPr lang="de-DE" sz="2000" dirty="0" err="1"/>
              <a:t>deterministic</a:t>
            </a:r>
            <a:r>
              <a:rPr lang="de-DE" sz="2000" dirty="0"/>
              <a:t> </a:t>
            </a:r>
            <a:r>
              <a:rPr lang="de-DE" sz="2000" dirty="0" err="1"/>
              <a:t>properties</a:t>
            </a:r>
            <a:r>
              <a:rPr lang="de-DE" sz="2000" dirty="0"/>
              <a:t> (</a:t>
            </a:r>
            <a:r>
              <a:rPr lang="de-DE" sz="2000" dirty="0" err="1"/>
              <a:t>throughput</a:t>
            </a:r>
            <a:r>
              <a:rPr lang="de-DE" sz="2000" dirty="0"/>
              <a:t>, </a:t>
            </a:r>
            <a:r>
              <a:rPr lang="de-DE" sz="2000" dirty="0" err="1"/>
              <a:t>delay</a:t>
            </a:r>
            <a:r>
              <a:rPr lang="de-DE" sz="2000" dirty="0"/>
              <a:t>)</a:t>
            </a:r>
          </a:p>
          <a:p>
            <a:pPr lvl="1"/>
            <a:r>
              <a:rPr lang="de-DE" sz="2000" dirty="0" err="1"/>
              <a:t>Terminology</a:t>
            </a:r>
            <a:r>
              <a:rPr lang="de-DE" sz="2000" dirty="0"/>
              <a:t>: M (</a:t>
            </a:r>
            <a:r>
              <a:rPr lang="ja-JP" altLang="de-DE" sz="2000">
                <a:latin typeface="Arial"/>
              </a:rPr>
              <a:t>“</a:t>
            </a:r>
            <a:r>
              <a:rPr lang="de-DE" sz="2000" dirty="0"/>
              <a:t>.. Multiplexing</a:t>
            </a:r>
            <a:r>
              <a:rPr lang="ja-JP" altLang="de-DE" sz="2000" dirty="0">
                <a:latin typeface="Arial"/>
              </a:rPr>
              <a:t>“</a:t>
            </a:r>
            <a:r>
              <a:rPr lang="de-DE" sz="2000" dirty="0"/>
              <a:t>) </a:t>
            </a:r>
            <a:r>
              <a:rPr lang="de-DE" sz="2000" dirty="0" err="1"/>
              <a:t>or</a:t>
            </a:r>
            <a:r>
              <a:rPr lang="de-DE" sz="2000" dirty="0"/>
              <a:t> MA (</a:t>
            </a:r>
            <a:r>
              <a:rPr lang="ja-JP" altLang="de-DE" sz="2000" dirty="0">
                <a:latin typeface="Arial"/>
              </a:rPr>
              <a:t>“</a:t>
            </a:r>
            <a:r>
              <a:rPr lang="de-DE" sz="2000" dirty="0"/>
              <a:t>.. Multiple Access</a:t>
            </a:r>
            <a:r>
              <a:rPr lang="ja-JP" altLang="de-DE" sz="2000" dirty="0">
                <a:latin typeface="Arial"/>
              </a:rPr>
              <a:t>“</a:t>
            </a:r>
            <a:r>
              <a:rPr lang="de-DE" sz="2000" dirty="0"/>
              <a:t>)</a:t>
            </a:r>
          </a:p>
          <a:p>
            <a:r>
              <a:rPr lang="de-DE" sz="2400" dirty="0"/>
              <a:t>Also:</a:t>
            </a:r>
            <a:br>
              <a:rPr lang="de-DE" sz="2000" dirty="0"/>
            </a:br>
            <a:r>
              <a:rPr lang="de-DE" sz="2000" dirty="0"/>
              <a:t>Transmission </a:t>
            </a:r>
            <a:r>
              <a:rPr lang="de-DE" sz="2000" dirty="0" err="1"/>
              <a:t>of</a:t>
            </a:r>
            <a:r>
              <a:rPr lang="de-DE" sz="2000" dirty="0"/>
              <a:t> </a:t>
            </a:r>
            <a:r>
              <a:rPr lang="de-DE" sz="2000" dirty="0" err="1"/>
              <a:t>one</a:t>
            </a:r>
            <a:r>
              <a:rPr lang="de-DE" sz="2000" dirty="0"/>
              <a:t> </a:t>
            </a:r>
            <a:r>
              <a:rPr lang="de-DE" sz="2000" dirty="0" err="1"/>
              <a:t>data</a:t>
            </a:r>
            <a:r>
              <a:rPr lang="de-DE" sz="2000" dirty="0"/>
              <a:t> </a:t>
            </a:r>
            <a:r>
              <a:rPr lang="de-DE" sz="2000" dirty="0" err="1"/>
              <a:t>flow</a:t>
            </a:r>
            <a:r>
              <a:rPr lang="de-DE" sz="2000" dirty="0"/>
              <a:t> (</a:t>
            </a:r>
            <a:r>
              <a:rPr lang="de-DE" sz="2000" dirty="0" err="1"/>
              <a:t>logical</a:t>
            </a:r>
            <a:r>
              <a:rPr lang="de-DE" sz="2000" dirty="0"/>
              <a:t> </a:t>
            </a:r>
            <a:r>
              <a:rPr lang="de-DE" sz="2000" dirty="0" err="1"/>
              <a:t>connection</a:t>
            </a:r>
            <a:r>
              <a:rPr lang="de-DE" sz="2000" dirty="0"/>
              <a:t>) </a:t>
            </a:r>
            <a:r>
              <a:rPr lang="de-DE" sz="2000" dirty="0" err="1"/>
              <a:t>over</a:t>
            </a:r>
            <a:r>
              <a:rPr lang="de-DE" sz="2000" dirty="0"/>
              <a:t> </a:t>
            </a:r>
            <a:r>
              <a:rPr lang="de-DE" sz="2000" dirty="0" err="1"/>
              <a:t>several</a:t>
            </a:r>
            <a:r>
              <a:rPr lang="de-DE" sz="2000" dirty="0"/>
              <a:t> </a:t>
            </a:r>
            <a:r>
              <a:rPr lang="de-DE" sz="2000" dirty="0" err="1"/>
              <a:t>media</a:t>
            </a:r>
            <a:endParaRPr lang="de-DE" sz="2000" dirty="0"/>
          </a:p>
          <a:p>
            <a:pPr lvl="1"/>
            <a:r>
              <a:rPr lang="de-DE" sz="2000" dirty="0"/>
              <a:t>(</a:t>
            </a:r>
            <a:r>
              <a:rPr lang="de-DE" sz="2000" dirty="0" err="1"/>
              <a:t>increase</a:t>
            </a:r>
            <a:r>
              <a:rPr lang="de-DE" sz="2000" dirty="0"/>
              <a:t> </a:t>
            </a:r>
            <a:r>
              <a:rPr lang="de-DE" sz="2000" dirty="0" err="1"/>
              <a:t>performance</a:t>
            </a:r>
            <a:r>
              <a:rPr lang="de-DE" sz="2000" dirty="0"/>
              <a:t> </a:t>
            </a:r>
            <a:r>
              <a:rPr lang="de-DE" sz="2000" dirty="0" err="1"/>
              <a:t>and</a:t>
            </a:r>
            <a:r>
              <a:rPr lang="de-DE" sz="2000" dirty="0"/>
              <a:t>/</a:t>
            </a:r>
            <a:r>
              <a:rPr lang="de-DE" sz="2000" dirty="0" err="1"/>
              <a:t>or</a:t>
            </a:r>
            <a:r>
              <a:rPr lang="de-DE" sz="2000" dirty="0"/>
              <a:t> </a:t>
            </a:r>
            <a:r>
              <a:rPr lang="de-DE" sz="2000" dirty="0" err="1"/>
              <a:t>reliability</a:t>
            </a:r>
            <a:r>
              <a:rPr lang="de-DE" sz="2000" dirty="0"/>
              <a:t>)</a:t>
            </a:r>
            <a:endParaRPr lang="de-AT" sz="2000" dirty="0"/>
          </a:p>
        </p:txBody>
      </p:sp>
      <p:pic>
        <p:nvPicPr>
          <p:cNvPr id="565255"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1874" y="4805188"/>
            <a:ext cx="3911111" cy="2008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565256" name="Picture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874" y="4805188"/>
            <a:ext cx="3886200" cy="2008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928951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6800"/>
            <a:ext cx="8229600" cy="762000"/>
          </a:xfrm>
        </p:spPr>
        <p:txBody>
          <a:bodyPr>
            <a:normAutofit/>
          </a:bodyPr>
          <a:lstStyle/>
          <a:p>
            <a:r>
              <a:rPr lang="en-US" dirty="0">
                <a:solidFill>
                  <a:srgbClr val="000000"/>
                </a:solidFill>
                <a:effectLst>
                  <a:outerShdw blurRad="38100" dist="38100" dir="2700000" algn="tl">
                    <a:srgbClr val="000000">
                      <a:alpha val="43137"/>
                    </a:srgbClr>
                  </a:outerShdw>
                </a:effectLst>
              </a:rPr>
              <a:t>Time Division Multiple Access (TDMA)</a:t>
            </a:r>
          </a:p>
        </p:txBody>
      </p:sp>
      <p:sp>
        <p:nvSpPr>
          <p:cNvPr id="3" name="Content Placeholder 2"/>
          <p:cNvSpPr>
            <a:spLocks noGrp="1"/>
          </p:cNvSpPr>
          <p:nvPr>
            <p:ph idx="1"/>
          </p:nvPr>
        </p:nvSpPr>
        <p:spPr>
          <a:xfrm>
            <a:off x="457200" y="1699593"/>
            <a:ext cx="5334000" cy="5257799"/>
          </a:xfrm>
        </p:spPr>
        <p:txBody>
          <a:bodyPr>
            <a:normAutofit/>
          </a:bodyPr>
          <a:lstStyle/>
          <a:p>
            <a:r>
              <a:rPr lang="en-US" sz="2400" dirty="0"/>
              <a:t>Each user is allowed to transmit only within specified time intervals (Time Slots). Different users transmit in different Time Slots.</a:t>
            </a:r>
          </a:p>
          <a:p>
            <a:r>
              <a:rPr lang="en-US" sz="2400" dirty="0"/>
              <a:t>When users transmit, they occupy the whole frequency bandwidth (separation among users is performed in the time domain).</a:t>
            </a:r>
          </a:p>
          <a:p>
            <a:r>
              <a:rPr lang="en-US" sz="2400" dirty="0"/>
              <a:t>Commonly used in GSM together with frequency hopping</a:t>
            </a:r>
          </a:p>
          <a:p>
            <a:endParaRPr lang="en-US" sz="2400" dirty="0"/>
          </a:p>
        </p:txBody>
      </p:sp>
      <p:pic>
        <p:nvPicPr>
          <p:cNvPr id="1026" name="Picture 2" descr="C:\Users\shadab\Desktop\tdma.JPG"/>
          <p:cNvPicPr>
            <a:picLocks noChangeAspect="1" noChangeArrowheads="1"/>
          </p:cNvPicPr>
          <p:nvPr/>
        </p:nvPicPr>
        <p:blipFill>
          <a:blip r:embed="rId2"/>
          <a:srcRect/>
          <a:stretch>
            <a:fillRect/>
          </a:stretch>
        </p:blipFill>
        <p:spPr bwMode="auto">
          <a:xfrm>
            <a:off x="5943600" y="1587624"/>
            <a:ext cx="3200400" cy="3733800"/>
          </a:xfrm>
          <a:prstGeom prst="rect">
            <a:avLst/>
          </a:prstGeom>
          <a:noFill/>
        </p:spPr>
      </p:pic>
    </p:spTree>
    <p:extLst>
      <p:ext uri="{BB962C8B-B14F-4D97-AF65-F5344CB8AC3E}">
        <p14:creationId xmlns:p14="http://schemas.microsoft.com/office/powerpoint/2010/main" val="3328596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87" y="692696"/>
            <a:ext cx="9144000" cy="762000"/>
          </a:xfrm>
        </p:spPr>
        <p:txBody>
          <a:bodyPr>
            <a:noAutofit/>
          </a:bodyPr>
          <a:lstStyle/>
          <a:p>
            <a:r>
              <a:rPr lang="en-US" dirty="0">
                <a:solidFill>
                  <a:srgbClr val="000000"/>
                </a:solidFill>
                <a:effectLst>
                  <a:outerShdw blurRad="38100" dist="38100" dir="2700000" algn="tl">
                    <a:srgbClr val="000000">
                      <a:alpha val="43137"/>
                    </a:srgbClr>
                  </a:outerShdw>
                </a:effectLst>
              </a:rPr>
              <a:t>Frequency Division Multiple Access (FDMA)</a:t>
            </a:r>
          </a:p>
        </p:txBody>
      </p:sp>
      <p:sp>
        <p:nvSpPr>
          <p:cNvPr id="3" name="Content Placeholder 2"/>
          <p:cNvSpPr>
            <a:spLocks noGrp="1"/>
          </p:cNvSpPr>
          <p:nvPr>
            <p:ph idx="1"/>
          </p:nvPr>
        </p:nvSpPr>
        <p:spPr>
          <a:xfrm>
            <a:off x="228600" y="1775048"/>
            <a:ext cx="5257800" cy="3886200"/>
          </a:xfrm>
        </p:spPr>
        <p:txBody>
          <a:bodyPr>
            <a:normAutofit lnSpcReduction="10000"/>
          </a:bodyPr>
          <a:lstStyle/>
          <a:p>
            <a:r>
              <a:rPr lang="en-US" sz="2400" dirty="0"/>
              <a:t>Each user transmits with no limitations in time, but using only a portion of the whole available frequency bandwidth</a:t>
            </a:r>
          </a:p>
          <a:p>
            <a:r>
              <a:rPr lang="en-US" sz="2400" dirty="0"/>
              <a:t>Different users are separated in the frequency domain</a:t>
            </a:r>
          </a:p>
          <a:p>
            <a:r>
              <a:rPr lang="en-US" sz="2400" dirty="0"/>
              <a:t>FDMA can be used for both digital and analog signals</a:t>
            </a:r>
          </a:p>
          <a:p>
            <a:r>
              <a:rPr lang="en-US" sz="2400" dirty="0"/>
              <a:t>Very common in satellite communications</a:t>
            </a:r>
          </a:p>
          <a:p>
            <a:endParaRPr lang="en-US" sz="2400" dirty="0"/>
          </a:p>
        </p:txBody>
      </p:sp>
      <p:pic>
        <p:nvPicPr>
          <p:cNvPr id="3075" name="Picture 3" descr="C:\Users\shadab\Desktop\fdmaxx.JPG"/>
          <p:cNvPicPr>
            <a:picLocks noChangeAspect="1" noChangeArrowheads="1"/>
          </p:cNvPicPr>
          <p:nvPr/>
        </p:nvPicPr>
        <p:blipFill>
          <a:blip r:embed="rId3"/>
          <a:srcRect/>
          <a:stretch>
            <a:fillRect/>
          </a:stretch>
        </p:blipFill>
        <p:spPr bwMode="auto">
          <a:xfrm>
            <a:off x="5715000" y="1334616"/>
            <a:ext cx="3200400" cy="4038600"/>
          </a:xfrm>
          <a:prstGeom prst="rect">
            <a:avLst/>
          </a:prstGeom>
          <a:noFill/>
        </p:spPr>
      </p:pic>
      <p:sp>
        <p:nvSpPr>
          <p:cNvPr id="6" name="Title 1"/>
          <p:cNvSpPr txBox="1">
            <a:spLocks/>
          </p:cNvSpPr>
          <p:nvPr/>
        </p:nvSpPr>
        <p:spPr>
          <a:xfrm>
            <a:off x="228600" y="5581600"/>
            <a:ext cx="7871792" cy="1447800"/>
          </a:xfrm>
          <a:prstGeom prst="rect">
            <a:avLst/>
          </a:prstGeom>
        </p:spPr>
        <p:txBody>
          <a:bodyPr vert="horz" lIns="91440" tIns="45720" rIns="91440" bIns="45720" rtlCol="0" anchor="ctr">
            <a:normAutofit fontScale="97500"/>
          </a:bodyPr>
          <a:lstStyle/>
          <a:p>
            <a:pPr algn="just">
              <a:buFont typeface="Wingdings" pitchFamily="2" charset="2"/>
              <a:buChar char="q"/>
            </a:pPr>
            <a:r>
              <a:rPr lang="en-US" sz="2400" dirty="0"/>
              <a:t> The major disadvantage of FDMA is the relatively       expensive and complicated </a:t>
            </a:r>
            <a:r>
              <a:rPr lang="en-US" sz="2400" dirty="0" err="1"/>
              <a:t>bandpass</a:t>
            </a:r>
            <a:r>
              <a:rPr lang="en-US" sz="2400" dirty="0"/>
              <a:t> filters required.</a:t>
            </a: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2489061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8822"/>
            <a:ext cx="8229600" cy="715962"/>
          </a:xfrm>
        </p:spPr>
        <p:txBody>
          <a:bodyPr>
            <a:normAutofit/>
          </a:bodyPr>
          <a:lstStyle/>
          <a:p>
            <a:r>
              <a:rPr lang="en-US" dirty="0"/>
              <a:t>FDMA in time domain</a:t>
            </a:r>
            <a:endParaRPr lang="en-US" dirty="0">
              <a:solidFill>
                <a:srgbClr val="FF0000"/>
              </a:solidFill>
              <a:effectLst>
                <a:outerShdw blurRad="38100" dist="38100" dir="2700000" algn="tl">
                  <a:srgbClr val="000000">
                    <a:alpha val="43137"/>
                  </a:srgbClr>
                </a:outerShdw>
              </a:effectLst>
            </a:endParaRPr>
          </a:p>
        </p:txBody>
      </p:sp>
      <p:pic>
        <p:nvPicPr>
          <p:cNvPr id="4" name="Content Placeholder 3" descr="fdma.JPG"/>
          <p:cNvPicPr>
            <a:picLocks noGrp="1" noChangeAspect="1"/>
          </p:cNvPicPr>
          <p:nvPr>
            <p:ph idx="1"/>
          </p:nvPr>
        </p:nvPicPr>
        <p:blipFill>
          <a:blip r:embed="rId2"/>
          <a:stretch>
            <a:fillRect/>
          </a:stretch>
        </p:blipFill>
        <p:spPr>
          <a:xfrm>
            <a:off x="827584" y="1988840"/>
            <a:ext cx="6953250" cy="4286250"/>
          </a:xfrm>
        </p:spPr>
      </p:pic>
    </p:spTree>
    <p:extLst>
      <p:ext uri="{BB962C8B-B14F-4D97-AF65-F5344CB8AC3E}">
        <p14:creationId xmlns:p14="http://schemas.microsoft.com/office/powerpoint/2010/main" val="13566226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284163" y="645740"/>
            <a:ext cx="8680325" cy="1143000"/>
          </a:xfrm>
        </p:spPr>
        <p:txBody>
          <a:bodyPr/>
          <a:lstStyle/>
          <a:p>
            <a:pPr>
              <a:defRPr/>
            </a:pPr>
            <a:r>
              <a:rPr lang="en-US" sz="3600" dirty="0">
                <a:latin typeface="Gill Sans MT" charset="0"/>
                <a:cs typeface="+mj-cs"/>
              </a:rPr>
              <a:t>Code Division Multiple Access (CDMA)</a:t>
            </a:r>
          </a:p>
        </p:txBody>
      </p:sp>
      <p:sp>
        <p:nvSpPr>
          <p:cNvPr id="16389" name="Rectangle 3"/>
          <p:cNvSpPr>
            <a:spLocks noGrp="1" noChangeArrowheads="1"/>
          </p:cNvSpPr>
          <p:nvPr>
            <p:ph type="body" idx="1"/>
          </p:nvPr>
        </p:nvSpPr>
        <p:spPr>
          <a:xfrm>
            <a:off x="492125" y="1700808"/>
            <a:ext cx="8256339" cy="4648200"/>
          </a:xfrm>
        </p:spPr>
        <p:txBody>
          <a:bodyPr/>
          <a:lstStyle/>
          <a:p>
            <a:pPr>
              <a:lnSpc>
                <a:spcPct val="80000"/>
              </a:lnSpc>
              <a:defRPr/>
            </a:pPr>
            <a:r>
              <a:rPr lang="en-US" sz="2400" dirty="0">
                <a:cs typeface="Book Antiqua"/>
              </a:rPr>
              <a:t>unique </a:t>
            </a:r>
            <a:r>
              <a:rPr lang="ja-JP" altLang="en-US" sz="2400" dirty="0">
                <a:cs typeface="Book Antiqua"/>
              </a:rPr>
              <a:t>“</a:t>
            </a:r>
            <a:r>
              <a:rPr lang="en-US" sz="2400" dirty="0">
                <a:cs typeface="Book Antiqua"/>
              </a:rPr>
              <a:t>code</a:t>
            </a:r>
            <a:r>
              <a:rPr lang="ja-JP" altLang="en-US" sz="2400" dirty="0">
                <a:cs typeface="Book Antiqua"/>
              </a:rPr>
              <a:t>”</a:t>
            </a:r>
            <a:r>
              <a:rPr lang="en-US" sz="2400" dirty="0">
                <a:cs typeface="Book Antiqua"/>
              </a:rPr>
              <a:t> assigned to each user; i.e., code set partitioning</a:t>
            </a:r>
          </a:p>
          <a:p>
            <a:pPr lvl="1">
              <a:lnSpc>
                <a:spcPct val="80000"/>
              </a:lnSpc>
              <a:defRPr/>
            </a:pPr>
            <a:r>
              <a:rPr lang="en-US" sz="2200" dirty="0">
                <a:cs typeface="Book Antiqua"/>
              </a:rPr>
              <a:t>all users share same frequency, but each user has own </a:t>
            </a:r>
            <a:r>
              <a:rPr lang="ja-JP" altLang="en-US" sz="2200" dirty="0">
                <a:cs typeface="Book Antiqua"/>
              </a:rPr>
              <a:t>“</a:t>
            </a:r>
            <a:r>
              <a:rPr lang="en-US" sz="2200" dirty="0">
                <a:cs typeface="Book Antiqua"/>
              </a:rPr>
              <a:t>chipping</a:t>
            </a:r>
            <a:r>
              <a:rPr lang="ja-JP" altLang="en-US" sz="2200" dirty="0">
                <a:cs typeface="Book Antiqua"/>
              </a:rPr>
              <a:t>”</a:t>
            </a:r>
            <a:r>
              <a:rPr lang="en-US" sz="2200" dirty="0">
                <a:cs typeface="Book Antiqua"/>
              </a:rPr>
              <a:t> sequence (i.e., code) to encode data</a:t>
            </a:r>
          </a:p>
          <a:p>
            <a:pPr lvl="1">
              <a:lnSpc>
                <a:spcPct val="80000"/>
              </a:lnSpc>
              <a:defRPr/>
            </a:pPr>
            <a:r>
              <a:rPr lang="en-US" sz="2200" dirty="0">
                <a:cs typeface="Book Antiqua"/>
              </a:rPr>
              <a:t>allows multiple users to </a:t>
            </a:r>
            <a:r>
              <a:rPr lang="ja-JP" altLang="en-US" sz="2200" dirty="0">
                <a:cs typeface="Book Antiqua"/>
              </a:rPr>
              <a:t>“</a:t>
            </a:r>
            <a:r>
              <a:rPr lang="en-US" sz="2200" dirty="0">
                <a:cs typeface="Book Antiqua"/>
              </a:rPr>
              <a:t>coexist</a:t>
            </a:r>
            <a:r>
              <a:rPr lang="ja-JP" altLang="en-US" sz="2200" dirty="0">
                <a:cs typeface="Book Antiqua"/>
              </a:rPr>
              <a:t>”</a:t>
            </a:r>
            <a:r>
              <a:rPr lang="en-US" sz="2200" dirty="0">
                <a:cs typeface="Book Antiqua"/>
              </a:rPr>
              <a:t> and transmit </a:t>
            </a:r>
            <a:r>
              <a:rPr lang="en-US" dirty="0">
                <a:cs typeface="Book Antiqua"/>
              </a:rPr>
              <a:t>simultaneously with minimal interference</a:t>
            </a:r>
          </a:p>
          <a:p>
            <a:pPr>
              <a:lnSpc>
                <a:spcPct val="80000"/>
              </a:lnSpc>
              <a:defRPr/>
            </a:pPr>
            <a:r>
              <a:rPr lang="de-DE" sz="2400" dirty="0">
                <a:solidFill>
                  <a:srgbClr val="333399"/>
                </a:solidFill>
                <a:cs typeface="Book Antiqua"/>
              </a:rPr>
              <a:t>Chip </a:t>
            </a:r>
            <a:r>
              <a:rPr lang="de-DE" sz="2400" dirty="0" err="1">
                <a:solidFill>
                  <a:srgbClr val="333399"/>
                </a:solidFill>
                <a:cs typeface="Book Antiqua"/>
              </a:rPr>
              <a:t>sequences</a:t>
            </a:r>
            <a:r>
              <a:rPr lang="de-DE" sz="2400" dirty="0">
                <a:solidFill>
                  <a:srgbClr val="333399"/>
                </a:solidFill>
                <a:cs typeface="Book Antiqua"/>
              </a:rPr>
              <a:t> </a:t>
            </a:r>
            <a:r>
              <a:rPr lang="de-DE" sz="2400" dirty="0" err="1">
                <a:cs typeface="Book Antiqua"/>
              </a:rPr>
              <a:t>are</a:t>
            </a:r>
            <a:r>
              <a:rPr lang="de-DE" sz="2400" dirty="0">
                <a:cs typeface="Book Antiqua"/>
              </a:rPr>
              <a:t> orthogonal </a:t>
            </a:r>
            <a:r>
              <a:rPr lang="de-DE" sz="2400" dirty="0" err="1">
                <a:cs typeface="Book Antiqua"/>
              </a:rPr>
              <a:t>to</a:t>
            </a:r>
            <a:r>
              <a:rPr lang="de-DE" sz="2400" dirty="0">
                <a:cs typeface="Book Antiqua"/>
              </a:rPr>
              <a:t> </a:t>
            </a:r>
            <a:r>
              <a:rPr lang="de-DE" sz="2400" dirty="0" err="1">
                <a:cs typeface="Book Antiqua"/>
              </a:rPr>
              <a:t>ensure</a:t>
            </a:r>
            <a:r>
              <a:rPr lang="de-DE" sz="2400" dirty="0">
                <a:cs typeface="Book Antiqua"/>
              </a:rPr>
              <a:t> </a:t>
            </a:r>
            <a:r>
              <a:rPr lang="de-DE" sz="2400" dirty="0" err="1">
                <a:cs typeface="Book Antiqua"/>
              </a:rPr>
              <a:t>reconstructability</a:t>
            </a:r>
            <a:r>
              <a:rPr lang="de-DE" sz="2400" dirty="0">
                <a:cs typeface="Book Antiqua"/>
              </a:rPr>
              <a:t>:</a:t>
            </a:r>
          </a:p>
          <a:p>
            <a:pPr lvl="1"/>
            <a:r>
              <a:rPr lang="de-DE" sz="2200" dirty="0">
                <a:cs typeface="Book Antiqua"/>
              </a:rPr>
              <a:t>seq. 1: x = (x</a:t>
            </a:r>
            <a:r>
              <a:rPr lang="de-DE" sz="2200" baseline="-25000" dirty="0">
                <a:cs typeface="Book Antiqua"/>
              </a:rPr>
              <a:t>1</a:t>
            </a:r>
            <a:r>
              <a:rPr lang="de-DE" sz="2200" dirty="0">
                <a:cs typeface="Book Antiqua"/>
              </a:rPr>
              <a:t>, .. </a:t>
            </a:r>
            <a:r>
              <a:rPr lang="de-DE" sz="2200" dirty="0" err="1">
                <a:cs typeface="Book Antiqua"/>
              </a:rPr>
              <a:t>x</a:t>
            </a:r>
            <a:r>
              <a:rPr lang="de-DE" sz="2200" baseline="-25000" dirty="0" err="1">
                <a:cs typeface="Book Antiqua"/>
              </a:rPr>
              <a:t>n</a:t>
            </a:r>
            <a:r>
              <a:rPr lang="de-DE" sz="2200" dirty="0">
                <a:cs typeface="Book Antiqua"/>
              </a:rPr>
              <a:t>), seq. 2: </a:t>
            </a:r>
            <a:r>
              <a:rPr lang="de-DE" sz="2200" dirty="0" err="1">
                <a:cs typeface="Book Antiqua"/>
              </a:rPr>
              <a:t>y</a:t>
            </a:r>
            <a:r>
              <a:rPr lang="de-DE" sz="2200" dirty="0">
                <a:cs typeface="Book Antiqua"/>
              </a:rPr>
              <a:t> = (y</a:t>
            </a:r>
            <a:r>
              <a:rPr lang="de-DE" sz="2200" baseline="-25000" dirty="0">
                <a:cs typeface="Book Antiqua"/>
              </a:rPr>
              <a:t>1</a:t>
            </a:r>
            <a:r>
              <a:rPr lang="de-DE" sz="2200" dirty="0">
                <a:cs typeface="Book Antiqua"/>
              </a:rPr>
              <a:t>, .. </a:t>
            </a:r>
            <a:r>
              <a:rPr lang="de-DE" sz="2200" dirty="0" err="1">
                <a:cs typeface="Book Antiqua"/>
              </a:rPr>
              <a:t>y</a:t>
            </a:r>
            <a:r>
              <a:rPr lang="de-DE" sz="2200" baseline="-25000" dirty="0" err="1">
                <a:cs typeface="Book Antiqua"/>
              </a:rPr>
              <a:t>n</a:t>
            </a:r>
            <a:r>
              <a:rPr lang="de-DE" sz="2200" dirty="0">
                <a:cs typeface="Book Antiqua"/>
              </a:rPr>
              <a:t>)  </a:t>
            </a:r>
            <a:r>
              <a:rPr lang="de-AT" sz="2200" dirty="0">
                <a:cs typeface="Book Antiqua"/>
                <a:sym typeface="Symbol" charset="0"/>
              </a:rPr>
              <a:t></a:t>
            </a:r>
            <a:r>
              <a:rPr lang="de-DE" sz="2200" dirty="0">
                <a:cs typeface="Book Antiqua"/>
                <a:sym typeface="Symbol" charset="0"/>
              </a:rPr>
              <a:t> x</a:t>
            </a:r>
            <a:r>
              <a:rPr lang="de-DE" sz="2200" baseline="-25000" dirty="0">
                <a:cs typeface="Book Antiqua"/>
                <a:sym typeface="Symbol" charset="0"/>
              </a:rPr>
              <a:t>i</a:t>
            </a:r>
            <a:r>
              <a:rPr lang="de-DE" sz="2200" dirty="0">
                <a:cs typeface="Book Antiqua"/>
                <a:sym typeface="Symbol" charset="0"/>
              </a:rPr>
              <a:t> </a:t>
            </a:r>
            <a:r>
              <a:rPr lang="de-DE" sz="2200" dirty="0" err="1">
                <a:cs typeface="Book Antiqua"/>
                <a:sym typeface="Symbol" charset="0"/>
              </a:rPr>
              <a:t>y</a:t>
            </a:r>
            <a:r>
              <a:rPr lang="de-DE" sz="2200" baseline="-25000" dirty="0" err="1">
                <a:cs typeface="Book Antiqua"/>
                <a:sym typeface="Symbol" charset="0"/>
              </a:rPr>
              <a:t>i</a:t>
            </a:r>
            <a:r>
              <a:rPr lang="de-DE" sz="2200" dirty="0">
                <a:cs typeface="Book Antiqua"/>
                <a:sym typeface="Symbol" charset="0"/>
              </a:rPr>
              <a:t> = 0</a:t>
            </a:r>
          </a:p>
          <a:p>
            <a:pPr lvl="1"/>
            <a:r>
              <a:rPr lang="de-DE" sz="2200" dirty="0">
                <a:cs typeface="Book Antiqua"/>
              </a:rPr>
              <a:t>Common </a:t>
            </a:r>
            <a:r>
              <a:rPr lang="de-DE" sz="2200" dirty="0" err="1">
                <a:cs typeface="Book Antiqua"/>
              </a:rPr>
              <a:t>choice</a:t>
            </a:r>
            <a:r>
              <a:rPr lang="de-DE" sz="2200" dirty="0">
                <a:cs typeface="Book Antiqua"/>
              </a:rPr>
              <a:t>: </a:t>
            </a:r>
            <a:r>
              <a:rPr lang="de-DE" sz="2200" dirty="0">
                <a:solidFill>
                  <a:schemeClr val="tx2"/>
                </a:solidFill>
                <a:cs typeface="Book Antiqua"/>
              </a:rPr>
              <a:t>Walsh </a:t>
            </a:r>
            <a:r>
              <a:rPr lang="de-DE" sz="2200" dirty="0" err="1">
                <a:solidFill>
                  <a:schemeClr val="tx2"/>
                </a:solidFill>
                <a:cs typeface="Book Antiqua"/>
              </a:rPr>
              <a:t>sequence</a:t>
            </a:r>
            <a:r>
              <a:rPr lang="de-DE" sz="2200" dirty="0">
                <a:cs typeface="Book Antiqua"/>
              </a:rPr>
              <a:t> </a:t>
            </a:r>
            <a:endParaRPr lang="en-US" sz="2200" dirty="0">
              <a:cs typeface="Book Antiqua"/>
            </a:endParaRPr>
          </a:p>
          <a:p>
            <a:pPr>
              <a:lnSpc>
                <a:spcPct val="80000"/>
              </a:lnSpc>
              <a:defRPr/>
            </a:pPr>
            <a:r>
              <a:rPr lang="en-US" sz="2400" i="1" dirty="0">
                <a:solidFill>
                  <a:srgbClr val="C00000"/>
                </a:solidFill>
                <a:cs typeface="Book Antiqua"/>
              </a:rPr>
              <a:t>encoded signal</a:t>
            </a:r>
            <a:r>
              <a:rPr lang="en-US" sz="2400" dirty="0">
                <a:solidFill>
                  <a:srgbClr val="C00000"/>
                </a:solidFill>
                <a:cs typeface="Book Antiqua"/>
              </a:rPr>
              <a:t> </a:t>
            </a:r>
            <a:r>
              <a:rPr lang="en-US" sz="2400" dirty="0">
                <a:cs typeface="Book Antiqua"/>
              </a:rPr>
              <a:t>= (original data) X (chipping sequence)</a:t>
            </a:r>
          </a:p>
          <a:p>
            <a:pPr>
              <a:lnSpc>
                <a:spcPct val="80000"/>
              </a:lnSpc>
              <a:defRPr/>
            </a:pPr>
            <a:r>
              <a:rPr lang="en-US" sz="2400" i="1" dirty="0">
                <a:solidFill>
                  <a:srgbClr val="C00000"/>
                </a:solidFill>
                <a:cs typeface="Book Antiqua"/>
              </a:rPr>
              <a:t>decoding:</a:t>
            </a:r>
            <a:r>
              <a:rPr lang="en-US" sz="2400" dirty="0">
                <a:solidFill>
                  <a:srgbClr val="C00000"/>
                </a:solidFill>
                <a:cs typeface="Book Antiqua"/>
              </a:rPr>
              <a:t> </a:t>
            </a:r>
            <a:r>
              <a:rPr lang="en-US" sz="2400" dirty="0">
                <a:cs typeface="Book Antiqua"/>
              </a:rPr>
              <a:t>inner-product of encoded signal and chipping sequence</a:t>
            </a:r>
          </a:p>
        </p:txBody>
      </p:sp>
    </p:spTree>
    <p:extLst>
      <p:ext uri="{BB962C8B-B14F-4D97-AF65-F5344CB8AC3E}">
        <p14:creationId xmlns:p14="http://schemas.microsoft.com/office/powerpoint/2010/main" val="1629025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20675" y="620688"/>
            <a:ext cx="7772400" cy="1143000"/>
          </a:xfrm>
        </p:spPr>
        <p:txBody>
          <a:bodyPr/>
          <a:lstStyle/>
          <a:p>
            <a:pPr>
              <a:defRPr/>
            </a:pPr>
            <a:r>
              <a:rPr lang="en-US" sz="3600" dirty="0">
                <a:latin typeface="Gill Sans MT" charset="0"/>
                <a:cs typeface="+mj-cs"/>
              </a:rPr>
              <a:t>CDMA encode/decode</a:t>
            </a:r>
          </a:p>
        </p:txBody>
      </p:sp>
      <p:sp>
        <p:nvSpPr>
          <p:cNvPr id="17413" name="Line 6"/>
          <p:cNvSpPr>
            <a:spLocks noChangeShapeType="1"/>
          </p:cNvSpPr>
          <p:nvPr/>
        </p:nvSpPr>
        <p:spPr bwMode="auto">
          <a:xfrm>
            <a:off x="3219450" y="2173263"/>
            <a:ext cx="0" cy="1624013"/>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14" name="Line 9"/>
          <p:cNvSpPr>
            <a:spLocks noChangeShapeType="1"/>
          </p:cNvSpPr>
          <p:nvPr/>
        </p:nvSpPr>
        <p:spPr bwMode="auto">
          <a:xfrm>
            <a:off x="4276725" y="2149451"/>
            <a:ext cx="0" cy="1624012"/>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15" name="Text Box 10"/>
          <p:cNvSpPr txBox="1">
            <a:spLocks noChangeArrowheads="1"/>
          </p:cNvSpPr>
          <p:nvPr/>
        </p:nvSpPr>
        <p:spPr bwMode="auto">
          <a:xfrm>
            <a:off x="2389188" y="3581376"/>
            <a:ext cx="6699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600">
                <a:latin typeface="Arial" charset="0"/>
                <a:cs typeface="Arial" charset="0"/>
              </a:rPr>
              <a:t>slot 1</a:t>
            </a:r>
          </a:p>
        </p:txBody>
      </p:sp>
      <p:sp>
        <p:nvSpPr>
          <p:cNvPr id="17416" name="Text Box 11"/>
          <p:cNvSpPr txBox="1">
            <a:spLocks noChangeArrowheads="1"/>
          </p:cNvSpPr>
          <p:nvPr/>
        </p:nvSpPr>
        <p:spPr bwMode="auto">
          <a:xfrm>
            <a:off x="3408363" y="3586138"/>
            <a:ext cx="6699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600">
                <a:latin typeface="Arial" charset="0"/>
                <a:cs typeface="Arial" charset="0"/>
              </a:rPr>
              <a:t>slot 0</a:t>
            </a:r>
          </a:p>
        </p:txBody>
      </p:sp>
      <p:grpSp>
        <p:nvGrpSpPr>
          <p:cNvPr id="404630" name="Group 150"/>
          <p:cNvGrpSpPr>
            <a:grpSpLocks/>
          </p:cNvGrpSpPr>
          <p:nvPr/>
        </p:nvGrpSpPr>
        <p:grpSpPr bwMode="auto">
          <a:xfrm>
            <a:off x="2084388" y="2082776"/>
            <a:ext cx="1254125" cy="1624012"/>
            <a:chOff x="1313" y="921"/>
            <a:chExt cx="790" cy="1023"/>
          </a:xfrm>
        </p:grpSpPr>
        <p:sp>
          <p:nvSpPr>
            <p:cNvPr id="17669" name="Line 5"/>
            <p:cNvSpPr>
              <a:spLocks noChangeShapeType="1"/>
            </p:cNvSpPr>
            <p:nvPr/>
          </p:nvSpPr>
          <p:spPr bwMode="auto">
            <a:xfrm>
              <a:off x="1350" y="921"/>
              <a:ext cx="0" cy="1023"/>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70" name="Rectangle 12"/>
            <p:cNvSpPr>
              <a:spLocks noChangeArrowheads="1"/>
            </p:cNvSpPr>
            <p:nvPr/>
          </p:nvSpPr>
          <p:spPr bwMode="auto">
            <a:xfrm>
              <a:off x="1350" y="1218"/>
              <a:ext cx="678" cy="135"/>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71" name="Text Box 15"/>
            <p:cNvSpPr txBox="1">
              <a:spLocks noChangeArrowheads="1"/>
            </p:cNvSpPr>
            <p:nvPr/>
          </p:nvSpPr>
          <p:spPr bwMode="auto">
            <a:xfrm>
              <a:off x="1436" y="1194"/>
              <a:ext cx="40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Arial" charset="0"/>
                </a:rPr>
                <a:t>d</a:t>
              </a:r>
              <a:r>
                <a:rPr lang="en-US" sz="1200" baseline="-25000">
                  <a:latin typeface="Arial" charset="0"/>
                  <a:cs typeface="Arial" charset="0"/>
                </a:rPr>
                <a:t>1</a:t>
              </a:r>
              <a:r>
                <a:rPr lang="en-US" sz="1200">
                  <a:latin typeface="Arial" charset="0"/>
                  <a:cs typeface="Arial" charset="0"/>
                </a:rPr>
                <a:t> = -1</a:t>
              </a:r>
            </a:p>
          </p:txBody>
        </p:sp>
        <p:grpSp>
          <p:nvGrpSpPr>
            <p:cNvPr id="49415" name="Group 44"/>
            <p:cNvGrpSpPr>
              <a:grpSpLocks/>
            </p:cNvGrpSpPr>
            <p:nvPr/>
          </p:nvGrpSpPr>
          <p:grpSpPr bwMode="auto">
            <a:xfrm>
              <a:off x="1313" y="1534"/>
              <a:ext cx="790" cy="307"/>
              <a:chOff x="1313" y="1534"/>
              <a:chExt cx="790" cy="307"/>
            </a:xfrm>
          </p:grpSpPr>
          <p:sp>
            <p:nvSpPr>
              <p:cNvPr id="17673" name="Text Box 17"/>
              <p:cNvSpPr txBox="1">
                <a:spLocks noChangeArrowheads="1"/>
              </p:cNvSpPr>
              <p:nvPr/>
            </p:nvSpPr>
            <p:spPr bwMode="auto">
              <a:xfrm>
                <a:off x="1313"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417" name="Group 22"/>
              <p:cNvGrpSpPr>
                <a:grpSpLocks/>
              </p:cNvGrpSpPr>
              <p:nvPr/>
            </p:nvGrpSpPr>
            <p:grpSpPr bwMode="auto">
              <a:xfrm>
                <a:off x="1353" y="1539"/>
                <a:ext cx="258" cy="147"/>
                <a:chOff x="1353" y="1539"/>
                <a:chExt cx="258" cy="144"/>
              </a:xfrm>
            </p:grpSpPr>
            <p:sp>
              <p:nvSpPr>
                <p:cNvPr id="17696" name="Rectangle 18"/>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97" name="Line 20"/>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98" name="Line 21"/>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418" name="Group 23"/>
              <p:cNvGrpSpPr>
                <a:grpSpLocks/>
              </p:cNvGrpSpPr>
              <p:nvPr/>
            </p:nvGrpSpPr>
            <p:grpSpPr bwMode="auto">
              <a:xfrm>
                <a:off x="1773" y="1686"/>
                <a:ext cx="258" cy="144"/>
                <a:chOff x="1353" y="1539"/>
                <a:chExt cx="258" cy="144"/>
              </a:xfrm>
            </p:grpSpPr>
            <p:sp>
              <p:nvSpPr>
                <p:cNvPr id="17693" name="Rectangle 24"/>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94" name="Line 25"/>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95" name="Line 26"/>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676" name="Rectangle 27"/>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77" name="Rectangle 28"/>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78" name="Text Box 29"/>
              <p:cNvSpPr txBox="1">
                <a:spLocks noChangeArrowheads="1"/>
              </p:cNvSpPr>
              <p:nvPr/>
            </p:nvSpPr>
            <p:spPr bwMode="auto">
              <a:xfrm>
                <a:off x="1391"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79" name="Text Box 30"/>
              <p:cNvSpPr txBox="1">
                <a:spLocks noChangeArrowheads="1"/>
              </p:cNvSpPr>
              <p:nvPr/>
            </p:nvSpPr>
            <p:spPr bwMode="auto">
              <a:xfrm>
                <a:off x="1478"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80" name="Text Box 31"/>
              <p:cNvSpPr txBox="1">
                <a:spLocks noChangeArrowheads="1"/>
              </p:cNvSpPr>
              <p:nvPr/>
            </p:nvSpPr>
            <p:spPr bwMode="auto">
              <a:xfrm>
                <a:off x="1652" y="1540"/>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424" name="Group 34"/>
              <p:cNvGrpSpPr>
                <a:grpSpLocks/>
              </p:cNvGrpSpPr>
              <p:nvPr/>
            </p:nvGrpSpPr>
            <p:grpSpPr bwMode="auto">
              <a:xfrm>
                <a:off x="1565" y="1684"/>
                <a:ext cx="211" cy="157"/>
                <a:chOff x="857" y="1909"/>
                <a:chExt cx="211" cy="157"/>
              </a:xfrm>
            </p:grpSpPr>
            <p:sp>
              <p:nvSpPr>
                <p:cNvPr id="17691" name="Text Box 32"/>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92" name="Text Box 33"/>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425" name="Group 35"/>
              <p:cNvGrpSpPr>
                <a:grpSpLocks/>
              </p:cNvGrpSpPr>
              <p:nvPr/>
            </p:nvGrpSpPr>
            <p:grpSpPr bwMode="auto">
              <a:xfrm>
                <a:off x="1730" y="1684"/>
                <a:ext cx="211" cy="157"/>
                <a:chOff x="857" y="1909"/>
                <a:chExt cx="211" cy="157"/>
              </a:xfrm>
            </p:grpSpPr>
            <p:sp>
              <p:nvSpPr>
                <p:cNvPr id="17689" name="Text Box 36"/>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90" name="Text Box 37"/>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426" name="Group 38"/>
              <p:cNvGrpSpPr>
                <a:grpSpLocks/>
              </p:cNvGrpSpPr>
              <p:nvPr/>
            </p:nvGrpSpPr>
            <p:grpSpPr bwMode="auto">
              <a:xfrm>
                <a:off x="1808" y="1684"/>
                <a:ext cx="211" cy="157"/>
                <a:chOff x="857" y="1909"/>
                <a:chExt cx="211" cy="157"/>
              </a:xfrm>
            </p:grpSpPr>
            <p:sp>
              <p:nvSpPr>
                <p:cNvPr id="17687" name="Text Box 39"/>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88" name="Text Box 40"/>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427" name="Group 41"/>
              <p:cNvGrpSpPr>
                <a:grpSpLocks/>
              </p:cNvGrpSpPr>
              <p:nvPr/>
            </p:nvGrpSpPr>
            <p:grpSpPr bwMode="auto">
              <a:xfrm>
                <a:off x="1892" y="1681"/>
                <a:ext cx="211" cy="157"/>
                <a:chOff x="857" y="1909"/>
                <a:chExt cx="211" cy="157"/>
              </a:xfrm>
            </p:grpSpPr>
            <p:sp>
              <p:nvSpPr>
                <p:cNvPr id="17685" name="Text Box 42"/>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86" name="Text Box 43"/>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sp>
        <p:nvSpPr>
          <p:cNvPr id="17418" name="Oval 74"/>
          <p:cNvSpPr>
            <a:spLocks noChangeArrowheads="1"/>
          </p:cNvSpPr>
          <p:nvPr/>
        </p:nvSpPr>
        <p:spPr bwMode="auto">
          <a:xfrm>
            <a:off x="4672013" y="2476476"/>
            <a:ext cx="419100" cy="423862"/>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19" name="Text Box 75"/>
          <p:cNvSpPr txBox="1">
            <a:spLocks noChangeArrowheads="1"/>
          </p:cNvSpPr>
          <p:nvPr/>
        </p:nvSpPr>
        <p:spPr bwMode="auto">
          <a:xfrm>
            <a:off x="4298950" y="2065313"/>
            <a:ext cx="1182688"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Z</a:t>
            </a:r>
            <a:r>
              <a:rPr lang="en-US" baseline="-25000">
                <a:latin typeface="Arial" charset="0"/>
                <a:cs typeface="Arial" charset="0"/>
              </a:rPr>
              <a:t>i,m</a:t>
            </a:r>
            <a:r>
              <a:rPr lang="en-US">
                <a:latin typeface="Arial" charset="0"/>
                <a:cs typeface="Arial" charset="0"/>
              </a:rPr>
              <a:t>= d</a:t>
            </a:r>
            <a:r>
              <a:rPr lang="en-US" baseline="-25000">
                <a:latin typeface="Arial" charset="0"/>
                <a:cs typeface="Arial" charset="0"/>
              </a:rPr>
              <a:t>i</a:t>
            </a:r>
            <a:r>
              <a:rPr lang="en-US" sz="2400" baseline="30000">
                <a:latin typeface="Arial" charset="0"/>
                <a:cs typeface="Arial" charset="0"/>
              </a:rPr>
              <a:t>.</a:t>
            </a:r>
            <a:r>
              <a:rPr lang="en-US">
                <a:latin typeface="Arial" charset="0"/>
                <a:cs typeface="Arial" charset="0"/>
              </a:rPr>
              <a:t>c</a:t>
            </a:r>
            <a:r>
              <a:rPr lang="en-US" baseline="-25000">
                <a:latin typeface="Arial" charset="0"/>
                <a:cs typeface="Arial" charset="0"/>
              </a:rPr>
              <a:t>m</a:t>
            </a:r>
          </a:p>
        </p:txBody>
      </p:sp>
      <p:sp>
        <p:nvSpPr>
          <p:cNvPr id="17420" name="Line 72"/>
          <p:cNvSpPr>
            <a:spLocks noChangeShapeType="1"/>
          </p:cNvSpPr>
          <p:nvPr/>
        </p:nvSpPr>
        <p:spPr bwMode="auto">
          <a:xfrm>
            <a:off x="4319588" y="2606651"/>
            <a:ext cx="319087" cy="4762"/>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21" name="Line 73"/>
          <p:cNvSpPr>
            <a:spLocks noChangeShapeType="1"/>
          </p:cNvSpPr>
          <p:nvPr/>
        </p:nvSpPr>
        <p:spPr bwMode="auto">
          <a:xfrm flipV="1">
            <a:off x="4333875" y="2871763"/>
            <a:ext cx="403225" cy="43021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404629" name="Group 149"/>
          <p:cNvGrpSpPr>
            <a:grpSpLocks/>
          </p:cNvGrpSpPr>
          <p:nvPr/>
        </p:nvGrpSpPr>
        <p:grpSpPr bwMode="auto">
          <a:xfrm>
            <a:off x="3141663" y="2316138"/>
            <a:ext cx="1254125" cy="1236663"/>
            <a:chOff x="1979" y="1068"/>
            <a:chExt cx="790" cy="779"/>
          </a:xfrm>
        </p:grpSpPr>
        <p:sp>
          <p:nvSpPr>
            <p:cNvPr id="17640" name="Rectangle 13"/>
            <p:cNvSpPr>
              <a:spLocks noChangeArrowheads="1"/>
            </p:cNvSpPr>
            <p:nvPr/>
          </p:nvSpPr>
          <p:spPr bwMode="auto">
            <a:xfrm>
              <a:off x="2028" y="1092"/>
              <a:ext cx="669" cy="135"/>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41" name="Text Box 16"/>
            <p:cNvSpPr txBox="1">
              <a:spLocks noChangeArrowheads="1"/>
            </p:cNvSpPr>
            <p:nvPr/>
          </p:nvSpPr>
          <p:spPr bwMode="auto">
            <a:xfrm>
              <a:off x="2186" y="1068"/>
              <a:ext cx="36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Arial" charset="0"/>
                </a:rPr>
                <a:t>d</a:t>
              </a:r>
              <a:r>
                <a:rPr lang="en-US" sz="1200" baseline="-25000">
                  <a:latin typeface="Arial" charset="0"/>
                  <a:cs typeface="Arial" charset="0"/>
                </a:rPr>
                <a:t>0</a:t>
              </a:r>
              <a:r>
                <a:rPr lang="en-US" sz="1200">
                  <a:latin typeface="Arial" charset="0"/>
                  <a:cs typeface="Arial" charset="0"/>
                </a:rPr>
                <a:t> = 1</a:t>
              </a:r>
            </a:p>
          </p:txBody>
        </p:sp>
        <p:grpSp>
          <p:nvGrpSpPr>
            <p:cNvPr id="49385" name="Group 45"/>
            <p:cNvGrpSpPr>
              <a:grpSpLocks/>
            </p:cNvGrpSpPr>
            <p:nvPr/>
          </p:nvGrpSpPr>
          <p:grpSpPr bwMode="auto">
            <a:xfrm>
              <a:off x="1979" y="1540"/>
              <a:ext cx="790" cy="307"/>
              <a:chOff x="1313" y="1534"/>
              <a:chExt cx="790" cy="307"/>
            </a:xfrm>
          </p:grpSpPr>
          <p:sp>
            <p:nvSpPr>
              <p:cNvPr id="17643" name="Text Box 46"/>
              <p:cNvSpPr txBox="1">
                <a:spLocks noChangeArrowheads="1"/>
              </p:cNvSpPr>
              <p:nvPr/>
            </p:nvSpPr>
            <p:spPr bwMode="auto">
              <a:xfrm>
                <a:off x="1313"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87" name="Group 47"/>
              <p:cNvGrpSpPr>
                <a:grpSpLocks/>
              </p:cNvGrpSpPr>
              <p:nvPr/>
            </p:nvGrpSpPr>
            <p:grpSpPr bwMode="auto">
              <a:xfrm>
                <a:off x="1353" y="1539"/>
                <a:ext cx="258" cy="147"/>
                <a:chOff x="1353" y="1539"/>
                <a:chExt cx="258" cy="144"/>
              </a:xfrm>
            </p:grpSpPr>
            <p:sp>
              <p:nvSpPr>
                <p:cNvPr id="17666" name="Rectangle 48"/>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67" name="Line 49"/>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68" name="Line 50"/>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388" name="Group 51"/>
              <p:cNvGrpSpPr>
                <a:grpSpLocks/>
              </p:cNvGrpSpPr>
              <p:nvPr/>
            </p:nvGrpSpPr>
            <p:grpSpPr bwMode="auto">
              <a:xfrm>
                <a:off x="1773" y="1686"/>
                <a:ext cx="258" cy="144"/>
                <a:chOff x="1353" y="1539"/>
                <a:chExt cx="258" cy="144"/>
              </a:xfrm>
            </p:grpSpPr>
            <p:sp>
              <p:nvSpPr>
                <p:cNvPr id="17663" name="Rectangle 52"/>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64" name="Line 53"/>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65" name="Line 54"/>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646" name="Rectangle 55"/>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47" name="Rectangle 56"/>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48" name="Text Box 57"/>
              <p:cNvSpPr txBox="1">
                <a:spLocks noChangeArrowheads="1"/>
              </p:cNvSpPr>
              <p:nvPr/>
            </p:nvSpPr>
            <p:spPr bwMode="auto">
              <a:xfrm>
                <a:off x="1391"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49" name="Text Box 58"/>
              <p:cNvSpPr txBox="1">
                <a:spLocks noChangeArrowheads="1"/>
              </p:cNvSpPr>
              <p:nvPr/>
            </p:nvSpPr>
            <p:spPr bwMode="auto">
              <a:xfrm>
                <a:off x="1478"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50" name="Text Box 59"/>
              <p:cNvSpPr txBox="1">
                <a:spLocks noChangeArrowheads="1"/>
              </p:cNvSpPr>
              <p:nvPr/>
            </p:nvSpPr>
            <p:spPr bwMode="auto">
              <a:xfrm>
                <a:off x="1652" y="1540"/>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94" name="Group 60"/>
              <p:cNvGrpSpPr>
                <a:grpSpLocks/>
              </p:cNvGrpSpPr>
              <p:nvPr/>
            </p:nvGrpSpPr>
            <p:grpSpPr bwMode="auto">
              <a:xfrm>
                <a:off x="1565" y="1684"/>
                <a:ext cx="211" cy="157"/>
                <a:chOff x="857" y="1909"/>
                <a:chExt cx="211" cy="157"/>
              </a:xfrm>
            </p:grpSpPr>
            <p:sp>
              <p:nvSpPr>
                <p:cNvPr id="17661" name="Text Box 61"/>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62" name="Text Box 62"/>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95" name="Group 63"/>
              <p:cNvGrpSpPr>
                <a:grpSpLocks/>
              </p:cNvGrpSpPr>
              <p:nvPr/>
            </p:nvGrpSpPr>
            <p:grpSpPr bwMode="auto">
              <a:xfrm>
                <a:off x="1730" y="1684"/>
                <a:ext cx="211" cy="157"/>
                <a:chOff x="857" y="1909"/>
                <a:chExt cx="211" cy="157"/>
              </a:xfrm>
            </p:grpSpPr>
            <p:sp>
              <p:nvSpPr>
                <p:cNvPr id="17659" name="Text Box 64"/>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60" name="Text Box 65"/>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96" name="Group 66"/>
              <p:cNvGrpSpPr>
                <a:grpSpLocks/>
              </p:cNvGrpSpPr>
              <p:nvPr/>
            </p:nvGrpSpPr>
            <p:grpSpPr bwMode="auto">
              <a:xfrm>
                <a:off x="1808" y="1684"/>
                <a:ext cx="211" cy="157"/>
                <a:chOff x="857" y="1909"/>
                <a:chExt cx="211" cy="157"/>
              </a:xfrm>
            </p:grpSpPr>
            <p:sp>
              <p:nvSpPr>
                <p:cNvPr id="17657" name="Text Box 67"/>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58" name="Text Box 68"/>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97" name="Group 69"/>
              <p:cNvGrpSpPr>
                <a:grpSpLocks/>
              </p:cNvGrpSpPr>
              <p:nvPr/>
            </p:nvGrpSpPr>
            <p:grpSpPr bwMode="auto">
              <a:xfrm>
                <a:off x="1892" y="1681"/>
                <a:ext cx="211" cy="157"/>
                <a:chOff x="857" y="1909"/>
                <a:chExt cx="211" cy="157"/>
              </a:xfrm>
            </p:grpSpPr>
            <p:sp>
              <p:nvSpPr>
                <p:cNvPr id="17655" name="Text Box 70"/>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56" name="Text Box 71"/>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grpSp>
        <p:nvGrpSpPr>
          <p:cNvPr id="404556" name="Group 76"/>
          <p:cNvGrpSpPr>
            <a:grpSpLocks/>
          </p:cNvGrpSpPr>
          <p:nvPr/>
        </p:nvGrpSpPr>
        <p:grpSpPr bwMode="auto">
          <a:xfrm>
            <a:off x="6461125" y="2451076"/>
            <a:ext cx="1254125" cy="487362"/>
            <a:chOff x="1313" y="1534"/>
            <a:chExt cx="790" cy="307"/>
          </a:xfrm>
        </p:grpSpPr>
        <p:sp>
          <p:nvSpPr>
            <p:cNvPr id="17614" name="Text Box 77"/>
            <p:cNvSpPr txBox="1">
              <a:spLocks noChangeArrowheads="1"/>
            </p:cNvSpPr>
            <p:nvPr/>
          </p:nvSpPr>
          <p:spPr bwMode="auto">
            <a:xfrm>
              <a:off x="1313"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58" name="Group 78"/>
            <p:cNvGrpSpPr>
              <a:grpSpLocks/>
            </p:cNvGrpSpPr>
            <p:nvPr/>
          </p:nvGrpSpPr>
          <p:grpSpPr bwMode="auto">
            <a:xfrm>
              <a:off x="1353" y="1539"/>
              <a:ext cx="258" cy="147"/>
              <a:chOff x="1353" y="1539"/>
              <a:chExt cx="258" cy="144"/>
            </a:xfrm>
          </p:grpSpPr>
          <p:sp>
            <p:nvSpPr>
              <p:cNvPr id="17637" name="Rectangle 79"/>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38" name="Line 80"/>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39" name="Line 81"/>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359" name="Group 82"/>
            <p:cNvGrpSpPr>
              <a:grpSpLocks/>
            </p:cNvGrpSpPr>
            <p:nvPr/>
          </p:nvGrpSpPr>
          <p:grpSpPr bwMode="auto">
            <a:xfrm>
              <a:off x="1773" y="1686"/>
              <a:ext cx="258" cy="144"/>
              <a:chOff x="1353" y="1539"/>
              <a:chExt cx="258" cy="144"/>
            </a:xfrm>
          </p:grpSpPr>
          <p:sp>
            <p:nvSpPr>
              <p:cNvPr id="17634" name="Rectangle 83"/>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35" name="Line 84"/>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36" name="Line 85"/>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617" name="Rectangle 86"/>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18" name="Rectangle 87"/>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19" name="Text Box 88"/>
            <p:cNvSpPr txBox="1">
              <a:spLocks noChangeArrowheads="1"/>
            </p:cNvSpPr>
            <p:nvPr/>
          </p:nvSpPr>
          <p:spPr bwMode="auto">
            <a:xfrm>
              <a:off x="1391"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20" name="Text Box 89"/>
            <p:cNvSpPr txBox="1">
              <a:spLocks noChangeArrowheads="1"/>
            </p:cNvSpPr>
            <p:nvPr/>
          </p:nvSpPr>
          <p:spPr bwMode="auto">
            <a:xfrm>
              <a:off x="1478"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21" name="Text Box 90"/>
            <p:cNvSpPr txBox="1">
              <a:spLocks noChangeArrowheads="1"/>
            </p:cNvSpPr>
            <p:nvPr/>
          </p:nvSpPr>
          <p:spPr bwMode="auto">
            <a:xfrm>
              <a:off x="1652" y="1540"/>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65" name="Group 91"/>
            <p:cNvGrpSpPr>
              <a:grpSpLocks/>
            </p:cNvGrpSpPr>
            <p:nvPr/>
          </p:nvGrpSpPr>
          <p:grpSpPr bwMode="auto">
            <a:xfrm>
              <a:off x="1565" y="1684"/>
              <a:ext cx="211" cy="157"/>
              <a:chOff x="857" y="1909"/>
              <a:chExt cx="211" cy="157"/>
            </a:xfrm>
          </p:grpSpPr>
          <p:sp>
            <p:nvSpPr>
              <p:cNvPr id="17632" name="Text Box 92"/>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33" name="Text Box 93"/>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66" name="Group 94"/>
            <p:cNvGrpSpPr>
              <a:grpSpLocks/>
            </p:cNvGrpSpPr>
            <p:nvPr/>
          </p:nvGrpSpPr>
          <p:grpSpPr bwMode="auto">
            <a:xfrm>
              <a:off x="1730" y="1684"/>
              <a:ext cx="211" cy="157"/>
              <a:chOff x="857" y="1909"/>
              <a:chExt cx="211" cy="157"/>
            </a:xfrm>
          </p:grpSpPr>
          <p:sp>
            <p:nvSpPr>
              <p:cNvPr id="17630" name="Text Box 95"/>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31" name="Text Box 96"/>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67" name="Group 97"/>
            <p:cNvGrpSpPr>
              <a:grpSpLocks/>
            </p:cNvGrpSpPr>
            <p:nvPr/>
          </p:nvGrpSpPr>
          <p:grpSpPr bwMode="auto">
            <a:xfrm>
              <a:off x="1808" y="1684"/>
              <a:ext cx="211" cy="157"/>
              <a:chOff x="857" y="1909"/>
              <a:chExt cx="211" cy="157"/>
            </a:xfrm>
          </p:grpSpPr>
          <p:sp>
            <p:nvSpPr>
              <p:cNvPr id="17628" name="Text Box 98"/>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29" name="Text Box 99"/>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68" name="Group 100"/>
            <p:cNvGrpSpPr>
              <a:grpSpLocks/>
            </p:cNvGrpSpPr>
            <p:nvPr/>
          </p:nvGrpSpPr>
          <p:grpSpPr bwMode="auto">
            <a:xfrm>
              <a:off x="1892" y="1681"/>
              <a:ext cx="211" cy="157"/>
              <a:chOff x="857" y="1909"/>
              <a:chExt cx="211" cy="157"/>
            </a:xfrm>
          </p:grpSpPr>
          <p:sp>
            <p:nvSpPr>
              <p:cNvPr id="17626" name="Text Box 101"/>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27" name="Text Box 102"/>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04616" name="Group 136"/>
          <p:cNvGrpSpPr>
            <a:grpSpLocks/>
          </p:cNvGrpSpPr>
          <p:nvPr/>
        </p:nvGrpSpPr>
        <p:grpSpPr bwMode="auto">
          <a:xfrm>
            <a:off x="5360988" y="2451076"/>
            <a:ext cx="1249362" cy="487362"/>
            <a:chOff x="4928" y="1534"/>
            <a:chExt cx="787" cy="307"/>
          </a:xfrm>
        </p:grpSpPr>
        <p:grpSp>
          <p:nvGrpSpPr>
            <p:cNvPr id="49326" name="Group 134"/>
            <p:cNvGrpSpPr>
              <a:grpSpLocks/>
            </p:cNvGrpSpPr>
            <p:nvPr/>
          </p:nvGrpSpPr>
          <p:grpSpPr bwMode="auto">
            <a:xfrm>
              <a:off x="5354" y="1534"/>
              <a:ext cx="361" cy="154"/>
              <a:chOff x="5009" y="1132"/>
              <a:chExt cx="361" cy="154"/>
            </a:xfrm>
          </p:grpSpPr>
          <p:sp>
            <p:nvSpPr>
              <p:cNvPr id="17607" name="Text Box 104"/>
              <p:cNvSpPr txBox="1">
                <a:spLocks noChangeArrowheads="1"/>
              </p:cNvSpPr>
              <p:nvPr/>
            </p:nvSpPr>
            <p:spPr bwMode="auto">
              <a:xfrm>
                <a:off x="5009" y="113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51" name="Group 105"/>
              <p:cNvGrpSpPr>
                <a:grpSpLocks/>
              </p:cNvGrpSpPr>
              <p:nvPr/>
            </p:nvGrpSpPr>
            <p:grpSpPr bwMode="auto">
              <a:xfrm>
                <a:off x="5049" y="1137"/>
                <a:ext cx="258" cy="147"/>
                <a:chOff x="1353" y="1539"/>
                <a:chExt cx="258" cy="144"/>
              </a:xfrm>
            </p:grpSpPr>
            <p:sp>
              <p:nvSpPr>
                <p:cNvPr id="17611" name="Rectangle 106"/>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12" name="Line 107"/>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13" name="Line 108"/>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609" name="Text Box 115"/>
              <p:cNvSpPr txBox="1">
                <a:spLocks noChangeArrowheads="1"/>
              </p:cNvSpPr>
              <p:nvPr/>
            </p:nvSpPr>
            <p:spPr bwMode="auto">
              <a:xfrm>
                <a:off x="5087" y="113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10" name="Text Box 116"/>
              <p:cNvSpPr txBox="1">
                <a:spLocks noChangeArrowheads="1"/>
              </p:cNvSpPr>
              <p:nvPr/>
            </p:nvSpPr>
            <p:spPr bwMode="auto">
              <a:xfrm>
                <a:off x="5174" y="113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grpSp>
          <p:nvGrpSpPr>
            <p:cNvPr id="49327" name="Group 135"/>
            <p:cNvGrpSpPr>
              <a:grpSpLocks/>
            </p:cNvGrpSpPr>
            <p:nvPr/>
          </p:nvGrpSpPr>
          <p:grpSpPr bwMode="auto">
            <a:xfrm>
              <a:off x="4928" y="1536"/>
              <a:ext cx="550" cy="305"/>
              <a:chOff x="5114" y="1518"/>
              <a:chExt cx="550" cy="305"/>
            </a:xfrm>
          </p:grpSpPr>
          <p:grpSp>
            <p:nvGrpSpPr>
              <p:cNvPr id="49328" name="Group 133"/>
              <p:cNvGrpSpPr>
                <a:grpSpLocks/>
              </p:cNvGrpSpPr>
              <p:nvPr/>
            </p:nvGrpSpPr>
            <p:grpSpPr bwMode="auto">
              <a:xfrm>
                <a:off x="5375" y="1518"/>
                <a:ext cx="196" cy="158"/>
                <a:chOff x="5378" y="1518"/>
                <a:chExt cx="196" cy="158"/>
              </a:xfrm>
            </p:grpSpPr>
            <p:sp>
              <p:nvSpPr>
                <p:cNvPr id="17605" name="Rectangle 114"/>
                <p:cNvSpPr>
                  <a:spLocks noChangeArrowheads="1"/>
                </p:cNvSpPr>
                <p:nvPr/>
              </p:nvSpPr>
              <p:spPr bwMode="auto">
                <a:xfrm>
                  <a:off x="5418" y="1518"/>
                  <a:ext cx="81" cy="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06" name="Text Box 117"/>
                <p:cNvSpPr txBox="1">
                  <a:spLocks noChangeArrowheads="1"/>
                </p:cNvSpPr>
                <p:nvPr/>
              </p:nvSpPr>
              <p:spPr bwMode="auto">
                <a:xfrm>
                  <a:off x="5378" y="152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grpSp>
            <p:nvGrpSpPr>
              <p:cNvPr id="49329" name="Group 132"/>
              <p:cNvGrpSpPr>
                <a:grpSpLocks/>
              </p:cNvGrpSpPr>
              <p:nvPr/>
            </p:nvGrpSpPr>
            <p:grpSpPr bwMode="auto">
              <a:xfrm>
                <a:off x="5453" y="1666"/>
                <a:ext cx="211" cy="157"/>
                <a:chOff x="5261" y="1282"/>
                <a:chExt cx="211" cy="157"/>
              </a:xfrm>
            </p:grpSpPr>
            <p:sp>
              <p:nvSpPr>
                <p:cNvPr id="17601" name="Rectangle 113"/>
                <p:cNvSpPr>
                  <a:spLocks noChangeArrowheads="1"/>
                </p:cNvSpPr>
                <p:nvPr/>
              </p:nvSpPr>
              <p:spPr bwMode="auto">
                <a:xfrm>
                  <a:off x="5307" y="1284"/>
                  <a:ext cx="81"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49345" name="Group 118"/>
                <p:cNvGrpSpPr>
                  <a:grpSpLocks/>
                </p:cNvGrpSpPr>
                <p:nvPr/>
              </p:nvGrpSpPr>
              <p:grpSpPr bwMode="auto">
                <a:xfrm>
                  <a:off x="5261" y="1282"/>
                  <a:ext cx="211" cy="157"/>
                  <a:chOff x="857" y="1909"/>
                  <a:chExt cx="211" cy="157"/>
                </a:xfrm>
              </p:grpSpPr>
              <p:sp>
                <p:nvSpPr>
                  <p:cNvPr id="17603" name="Text Box 119"/>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04" name="Text Box 120"/>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9330" name="Group 131"/>
              <p:cNvGrpSpPr>
                <a:grpSpLocks/>
              </p:cNvGrpSpPr>
              <p:nvPr/>
            </p:nvGrpSpPr>
            <p:grpSpPr bwMode="auto">
              <a:xfrm>
                <a:off x="5114" y="1663"/>
                <a:ext cx="373" cy="160"/>
                <a:chOff x="5426" y="1279"/>
                <a:chExt cx="373" cy="160"/>
              </a:xfrm>
            </p:grpSpPr>
            <p:grpSp>
              <p:nvGrpSpPr>
                <p:cNvPr id="49331" name="Group 109"/>
                <p:cNvGrpSpPr>
                  <a:grpSpLocks/>
                </p:cNvGrpSpPr>
                <p:nvPr/>
              </p:nvGrpSpPr>
              <p:grpSpPr bwMode="auto">
                <a:xfrm>
                  <a:off x="5469" y="1284"/>
                  <a:ext cx="258" cy="144"/>
                  <a:chOff x="1353" y="1539"/>
                  <a:chExt cx="258" cy="144"/>
                </a:xfrm>
              </p:grpSpPr>
              <p:sp>
                <p:nvSpPr>
                  <p:cNvPr id="17598" name="Rectangle 110"/>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99" name="Line 111"/>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00" name="Line 112"/>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332" name="Group 121"/>
                <p:cNvGrpSpPr>
                  <a:grpSpLocks/>
                </p:cNvGrpSpPr>
                <p:nvPr/>
              </p:nvGrpSpPr>
              <p:grpSpPr bwMode="auto">
                <a:xfrm>
                  <a:off x="5426" y="1282"/>
                  <a:ext cx="211" cy="157"/>
                  <a:chOff x="857" y="1909"/>
                  <a:chExt cx="211" cy="157"/>
                </a:xfrm>
              </p:grpSpPr>
              <p:sp>
                <p:nvSpPr>
                  <p:cNvPr id="17596" name="Text Box 122"/>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97" name="Text Box 123"/>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33" name="Group 124"/>
                <p:cNvGrpSpPr>
                  <a:grpSpLocks/>
                </p:cNvGrpSpPr>
                <p:nvPr/>
              </p:nvGrpSpPr>
              <p:grpSpPr bwMode="auto">
                <a:xfrm>
                  <a:off x="5504" y="1282"/>
                  <a:ext cx="211" cy="157"/>
                  <a:chOff x="857" y="1909"/>
                  <a:chExt cx="211" cy="157"/>
                </a:xfrm>
              </p:grpSpPr>
              <p:sp>
                <p:nvSpPr>
                  <p:cNvPr id="17594" name="Text Box 125"/>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95" name="Text Box 126"/>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34" name="Group 127"/>
                <p:cNvGrpSpPr>
                  <a:grpSpLocks/>
                </p:cNvGrpSpPr>
                <p:nvPr/>
              </p:nvGrpSpPr>
              <p:grpSpPr bwMode="auto">
                <a:xfrm>
                  <a:off x="5588" y="1279"/>
                  <a:ext cx="211" cy="157"/>
                  <a:chOff x="857" y="1909"/>
                  <a:chExt cx="211" cy="157"/>
                </a:xfrm>
              </p:grpSpPr>
              <p:sp>
                <p:nvSpPr>
                  <p:cNvPr id="17592" name="Text Box 128"/>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93" name="Text Box 129"/>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grpSp>
      <p:sp>
        <p:nvSpPr>
          <p:cNvPr id="17425" name="Text Box 137"/>
          <p:cNvSpPr txBox="1">
            <a:spLocks noChangeArrowheads="1"/>
          </p:cNvSpPr>
          <p:nvPr/>
        </p:nvSpPr>
        <p:spPr bwMode="auto">
          <a:xfrm>
            <a:off x="6556375" y="2928913"/>
            <a:ext cx="893763"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1600">
                <a:latin typeface="Arial" charset="0"/>
                <a:cs typeface="Arial" charset="0"/>
              </a:rPr>
              <a:t>slot 0</a:t>
            </a:r>
          </a:p>
          <a:p>
            <a:pPr algn="ctr">
              <a:defRPr/>
            </a:pPr>
            <a:r>
              <a:rPr lang="en-US" sz="1600">
                <a:latin typeface="Arial" charset="0"/>
                <a:cs typeface="Arial" charset="0"/>
              </a:rPr>
              <a:t>channel</a:t>
            </a:r>
          </a:p>
          <a:p>
            <a:pPr algn="ctr">
              <a:defRPr/>
            </a:pPr>
            <a:r>
              <a:rPr lang="en-US" sz="1600">
                <a:latin typeface="Arial" charset="0"/>
                <a:cs typeface="Arial" charset="0"/>
              </a:rPr>
              <a:t>output</a:t>
            </a:r>
          </a:p>
        </p:txBody>
      </p:sp>
      <p:sp>
        <p:nvSpPr>
          <p:cNvPr id="17426" name="Text Box 138"/>
          <p:cNvSpPr txBox="1">
            <a:spLocks noChangeArrowheads="1"/>
          </p:cNvSpPr>
          <p:nvPr/>
        </p:nvSpPr>
        <p:spPr bwMode="auto">
          <a:xfrm>
            <a:off x="5513388" y="2947963"/>
            <a:ext cx="893762"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1600">
                <a:latin typeface="Arial" charset="0"/>
                <a:cs typeface="Arial" charset="0"/>
              </a:rPr>
              <a:t>slot 1</a:t>
            </a:r>
          </a:p>
          <a:p>
            <a:pPr algn="ctr">
              <a:defRPr/>
            </a:pPr>
            <a:r>
              <a:rPr lang="en-US" sz="1600">
                <a:latin typeface="Arial" charset="0"/>
                <a:cs typeface="Arial" charset="0"/>
              </a:rPr>
              <a:t>channel</a:t>
            </a:r>
          </a:p>
          <a:p>
            <a:pPr algn="ctr">
              <a:defRPr/>
            </a:pPr>
            <a:r>
              <a:rPr lang="en-US" sz="1600">
                <a:latin typeface="Arial" charset="0"/>
                <a:cs typeface="Arial" charset="0"/>
              </a:rPr>
              <a:t>output</a:t>
            </a:r>
          </a:p>
        </p:txBody>
      </p:sp>
      <p:sp>
        <p:nvSpPr>
          <p:cNvPr id="17427" name="Line 139"/>
          <p:cNvSpPr>
            <a:spLocks noChangeShapeType="1"/>
          </p:cNvSpPr>
          <p:nvPr/>
        </p:nvSpPr>
        <p:spPr bwMode="auto">
          <a:xfrm flipH="1">
            <a:off x="5438775" y="2287563"/>
            <a:ext cx="9525" cy="947738"/>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28" name="Line 140"/>
          <p:cNvSpPr>
            <a:spLocks noChangeShapeType="1"/>
          </p:cNvSpPr>
          <p:nvPr/>
        </p:nvSpPr>
        <p:spPr bwMode="auto">
          <a:xfrm flipH="1">
            <a:off x="6510338" y="2268513"/>
            <a:ext cx="9525" cy="947738"/>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29" name="Line 141"/>
          <p:cNvSpPr>
            <a:spLocks noChangeShapeType="1"/>
          </p:cNvSpPr>
          <p:nvPr/>
        </p:nvSpPr>
        <p:spPr bwMode="auto">
          <a:xfrm flipH="1">
            <a:off x="7624763" y="2278038"/>
            <a:ext cx="9525" cy="947738"/>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30" name="Text Box 142"/>
          <p:cNvSpPr txBox="1">
            <a:spLocks noChangeArrowheads="1"/>
          </p:cNvSpPr>
          <p:nvPr/>
        </p:nvSpPr>
        <p:spPr bwMode="auto">
          <a:xfrm>
            <a:off x="5418138" y="1804963"/>
            <a:ext cx="2427287"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2000">
                <a:latin typeface="Arial" charset="0"/>
                <a:cs typeface="Arial" charset="0"/>
              </a:rPr>
              <a:t>channel output Z</a:t>
            </a:r>
            <a:r>
              <a:rPr lang="en-US" sz="2000" baseline="-25000">
                <a:latin typeface="Arial" charset="0"/>
                <a:cs typeface="Arial" charset="0"/>
              </a:rPr>
              <a:t>i,m</a:t>
            </a:r>
          </a:p>
        </p:txBody>
      </p:sp>
      <p:sp>
        <p:nvSpPr>
          <p:cNvPr id="17431" name="Text Box 143"/>
          <p:cNvSpPr txBox="1">
            <a:spLocks noChangeArrowheads="1"/>
          </p:cNvSpPr>
          <p:nvPr/>
        </p:nvSpPr>
        <p:spPr bwMode="auto">
          <a:xfrm>
            <a:off x="315913" y="2724126"/>
            <a:ext cx="992187"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2000">
                <a:solidFill>
                  <a:srgbClr val="C00000"/>
                </a:solidFill>
                <a:latin typeface="Arial" charset="0"/>
                <a:cs typeface="Arial" charset="0"/>
              </a:rPr>
              <a:t>sender</a:t>
            </a:r>
          </a:p>
        </p:txBody>
      </p:sp>
      <p:sp>
        <p:nvSpPr>
          <p:cNvPr id="17432" name="Text Box 144"/>
          <p:cNvSpPr txBox="1">
            <a:spLocks noChangeArrowheads="1"/>
          </p:cNvSpPr>
          <p:nvPr/>
        </p:nvSpPr>
        <p:spPr bwMode="auto">
          <a:xfrm>
            <a:off x="1485900" y="3074963"/>
            <a:ext cx="6794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code</a:t>
            </a:r>
          </a:p>
        </p:txBody>
      </p:sp>
      <p:sp>
        <p:nvSpPr>
          <p:cNvPr id="17433" name="Text Box 145"/>
          <p:cNvSpPr txBox="1">
            <a:spLocks noChangeArrowheads="1"/>
          </p:cNvSpPr>
          <p:nvPr/>
        </p:nvSpPr>
        <p:spPr bwMode="auto">
          <a:xfrm>
            <a:off x="1525588" y="2300263"/>
            <a:ext cx="6286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data</a:t>
            </a:r>
          </a:p>
          <a:p>
            <a:pPr>
              <a:defRPr/>
            </a:pPr>
            <a:r>
              <a:rPr lang="en-US">
                <a:latin typeface="Arial" charset="0"/>
                <a:cs typeface="Arial" charset="0"/>
              </a:rPr>
              <a:t>bits</a:t>
            </a:r>
          </a:p>
        </p:txBody>
      </p:sp>
      <p:sp>
        <p:nvSpPr>
          <p:cNvPr id="17434" name="Line 146"/>
          <p:cNvSpPr>
            <a:spLocks noChangeShapeType="1"/>
          </p:cNvSpPr>
          <p:nvPr/>
        </p:nvSpPr>
        <p:spPr bwMode="auto">
          <a:xfrm>
            <a:off x="5132388" y="2674913"/>
            <a:ext cx="319087" cy="476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35" name="Line 151"/>
          <p:cNvSpPr>
            <a:spLocks noChangeShapeType="1"/>
          </p:cNvSpPr>
          <p:nvPr/>
        </p:nvSpPr>
        <p:spPr bwMode="auto">
          <a:xfrm>
            <a:off x="4033838" y="4787876"/>
            <a:ext cx="0" cy="1624012"/>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36" name="Line 152"/>
          <p:cNvSpPr>
            <a:spLocks noChangeShapeType="1"/>
          </p:cNvSpPr>
          <p:nvPr/>
        </p:nvSpPr>
        <p:spPr bwMode="auto">
          <a:xfrm>
            <a:off x="5110163" y="4764063"/>
            <a:ext cx="0" cy="1624013"/>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37" name="Text Box 153"/>
          <p:cNvSpPr txBox="1">
            <a:spLocks noChangeArrowheads="1"/>
          </p:cNvSpPr>
          <p:nvPr/>
        </p:nvSpPr>
        <p:spPr bwMode="auto">
          <a:xfrm>
            <a:off x="3222625" y="6195988"/>
            <a:ext cx="6699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600">
                <a:latin typeface="Arial" charset="0"/>
                <a:cs typeface="Arial" charset="0"/>
              </a:rPr>
              <a:t>slot 1</a:t>
            </a:r>
          </a:p>
        </p:txBody>
      </p:sp>
      <p:sp>
        <p:nvSpPr>
          <p:cNvPr id="17438" name="Text Box 154"/>
          <p:cNvSpPr txBox="1">
            <a:spLocks noChangeArrowheads="1"/>
          </p:cNvSpPr>
          <p:nvPr/>
        </p:nvSpPr>
        <p:spPr bwMode="auto">
          <a:xfrm>
            <a:off x="4241800" y="6200751"/>
            <a:ext cx="6699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600">
                <a:latin typeface="Arial" charset="0"/>
                <a:cs typeface="Arial" charset="0"/>
              </a:rPr>
              <a:t>slot 0</a:t>
            </a:r>
          </a:p>
        </p:txBody>
      </p:sp>
      <p:sp>
        <p:nvSpPr>
          <p:cNvPr id="17439" name="Line 156"/>
          <p:cNvSpPr>
            <a:spLocks noChangeShapeType="1"/>
          </p:cNvSpPr>
          <p:nvPr/>
        </p:nvSpPr>
        <p:spPr bwMode="auto">
          <a:xfrm>
            <a:off x="2957513" y="4827563"/>
            <a:ext cx="0" cy="1624013"/>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404778" name="Group 298"/>
          <p:cNvGrpSpPr>
            <a:grpSpLocks/>
          </p:cNvGrpSpPr>
          <p:nvPr/>
        </p:nvGrpSpPr>
        <p:grpSpPr bwMode="auto">
          <a:xfrm>
            <a:off x="6289675" y="5259363"/>
            <a:ext cx="1076325" cy="274638"/>
            <a:chOff x="3962" y="2922"/>
            <a:chExt cx="678" cy="173"/>
          </a:xfrm>
        </p:grpSpPr>
        <p:sp>
          <p:nvSpPr>
            <p:cNvPr id="17581" name="Rectangle 157"/>
            <p:cNvSpPr>
              <a:spLocks noChangeArrowheads="1"/>
            </p:cNvSpPr>
            <p:nvPr/>
          </p:nvSpPr>
          <p:spPr bwMode="auto">
            <a:xfrm>
              <a:off x="3962" y="2946"/>
              <a:ext cx="678" cy="135"/>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82" name="Text Box 158"/>
            <p:cNvSpPr txBox="1">
              <a:spLocks noChangeArrowheads="1"/>
            </p:cNvSpPr>
            <p:nvPr/>
          </p:nvSpPr>
          <p:spPr bwMode="auto">
            <a:xfrm>
              <a:off x="4048" y="2922"/>
              <a:ext cx="40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Arial" charset="0"/>
                </a:rPr>
                <a:t>d</a:t>
              </a:r>
              <a:r>
                <a:rPr lang="en-US" sz="1200" baseline="-25000">
                  <a:latin typeface="Arial" charset="0"/>
                  <a:cs typeface="Arial" charset="0"/>
                </a:rPr>
                <a:t>1</a:t>
              </a:r>
              <a:r>
                <a:rPr lang="en-US" sz="1200">
                  <a:latin typeface="Arial" charset="0"/>
                  <a:cs typeface="Arial" charset="0"/>
                </a:rPr>
                <a:t> = -1</a:t>
              </a:r>
            </a:p>
          </p:txBody>
        </p:sp>
      </p:grpSp>
      <p:sp>
        <p:nvSpPr>
          <p:cNvPr id="17441" name="Oval 186"/>
          <p:cNvSpPr>
            <a:spLocks noChangeArrowheads="1"/>
          </p:cNvSpPr>
          <p:nvPr/>
        </p:nvSpPr>
        <p:spPr bwMode="auto">
          <a:xfrm>
            <a:off x="5505450" y="5091088"/>
            <a:ext cx="419100" cy="423863"/>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42" name="Line 188"/>
          <p:cNvSpPr>
            <a:spLocks noChangeShapeType="1"/>
          </p:cNvSpPr>
          <p:nvPr/>
        </p:nvSpPr>
        <p:spPr bwMode="auto">
          <a:xfrm>
            <a:off x="5153025" y="5221263"/>
            <a:ext cx="319088" cy="476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43" name="Line 189"/>
          <p:cNvSpPr>
            <a:spLocks noChangeShapeType="1"/>
          </p:cNvSpPr>
          <p:nvPr/>
        </p:nvSpPr>
        <p:spPr bwMode="auto">
          <a:xfrm flipV="1">
            <a:off x="5167313" y="5486376"/>
            <a:ext cx="403225" cy="430212"/>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404776" name="Group 296"/>
          <p:cNvGrpSpPr>
            <a:grpSpLocks/>
          </p:cNvGrpSpPr>
          <p:nvPr/>
        </p:nvGrpSpPr>
        <p:grpSpPr bwMode="auto">
          <a:xfrm>
            <a:off x="7366000" y="5059338"/>
            <a:ext cx="1062038" cy="274638"/>
            <a:chOff x="4640" y="2796"/>
            <a:chExt cx="669" cy="173"/>
          </a:xfrm>
        </p:grpSpPr>
        <p:sp>
          <p:nvSpPr>
            <p:cNvPr id="17579" name="Rectangle 191"/>
            <p:cNvSpPr>
              <a:spLocks noChangeArrowheads="1"/>
            </p:cNvSpPr>
            <p:nvPr/>
          </p:nvSpPr>
          <p:spPr bwMode="auto">
            <a:xfrm>
              <a:off x="4640" y="2820"/>
              <a:ext cx="669" cy="135"/>
            </a:xfrm>
            <a:prstGeom prst="rect">
              <a:avLst/>
            </a:prstGeom>
            <a:noFill/>
            <a:ln w="1905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80" name="Text Box 192"/>
            <p:cNvSpPr txBox="1">
              <a:spLocks noChangeArrowheads="1"/>
            </p:cNvSpPr>
            <p:nvPr/>
          </p:nvSpPr>
          <p:spPr bwMode="auto">
            <a:xfrm>
              <a:off x="4798" y="2796"/>
              <a:ext cx="36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Arial" charset="0"/>
                </a:rPr>
                <a:t>d</a:t>
              </a:r>
              <a:r>
                <a:rPr lang="en-US" sz="1200" baseline="-25000">
                  <a:latin typeface="Arial" charset="0"/>
                  <a:cs typeface="Arial" charset="0"/>
                </a:rPr>
                <a:t>0</a:t>
              </a:r>
              <a:r>
                <a:rPr lang="en-US" sz="1200">
                  <a:latin typeface="Arial" charset="0"/>
                  <a:cs typeface="Arial" charset="0"/>
                </a:rPr>
                <a:t> = 1</a:t>
              </a:r>
            </a:p>
          </p:txBody>
        </p:sp>
      </p:grpSp>
      <p:grpSp>
        <p:nvGrpSpPr>
          <p:cNvPr id="404775" name="Group 295"/>
          <p:cNvGrpSpPr>
            <a:grpSpLocks/>
          </p:cNvGrpSpPr>
          <p:nvPr/>
        </p:nvGrpSpPr>
        <p:grpSpPr bwMode="auto">
          <a:xfrm>
            <a:off x="3965575" y="4983138"/>
            <a:ext cx="1263650" cy="1184275"/>
            <a:chOff x="2498" y="2748"/>
            <a:chExt cx="796" cy="746"/>
          </a:xfrm>
        </p:grpSpPr>
        <p:grpSp>
          <p:nvGrpSpPr>
            <p:cNvPr id="49268" name="Group 193"/>
            <p:cNvGrpSpPr>
              <a:grpSpLocks/>
            </p:cNvGrpSpPr>
            <p:nvPr/>
          </p:nvGrpSpPr>
          <p:grpSpPr bwMode="auto">
            <a:xfrm>
              <a:off x="2504" y="3187"/>
              <a:ext cx="790" cy="307"/>
              <a:chOff x="1313" y="1534"/>
              <a:chExt cx="790" cy="307"/>
            </a:xfrm>
          </p:grpSpPr>
          <p:sp>
            <p:nvSpPr>
              <p:cNvPr id="17553" name="Text Box 194"/>
              <p:cNvSpPr txBox="1">
                <a:spLocks noChangeArrowheads="1"/>
              </p:cNvSpPr>
              <p:nvPr/>
            </p:nvSpPr>
            <p:spPr bwMode="auto">
              <a:xfrm>
                <a:off x="1313"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97" name="Group 195"/>
              <p:cNvGrpSpPr>
                <a:grpSpLocks/>
              </p:cNvGrpSpPr>
              <p:nvPr/>
            </p:nvGrpSpPr>
            <p:grpSpPr bwMode="auto">
              <a:xfrm>
                <a:off x="1353" y="1539"/>
                <a:ext cx="258" cy="147"/>
                <a:chOff x="1353" y="1539"/>
                <a:chExt cx="258" cy="144"/>
              </a:xfrm>
            </p:grpSpPr>
            <p:sp>
              <p:nvSpPr>
                <p:cNvPr id="17576" name="Rectangle 196"/>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77" name="Line 197"/>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78" name="Line 198"/>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298" name="Group 199"/>
              <p:cNvGrpSpPr>
                <a:grpSpLocks/>
              </p:cNvGrpSpPr>
              <p:nvPr/>
            </p:nvGrpSpPr>
            <p:grpSpPr bwMode="auto">
              <a:xfrm>
                <a:off x="1773" y="1686"/>
                <a:ext cx="258" cy="144"/>
                <a:chOff x="1353" y="1539"/>
                <a:chExt cx="258" cy="144"/>
              </a:xfrm>
            </p:grpSpPr>
            <p:sp>
              <p:nvSpPr>
                <p:cNvPr id="17573" name="Rectangle 200"/>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74" name="Line 201"/>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75" name="Line 202"/>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556" name="Rectangle 203"/>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57" name="Rectangle 204"/>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58" name="Text Box 205"/>
              <p:cNvSpPr txBox="1">
                <a:spLocks noChangeArrowheads="1"/>
              </p:cNvSpPr>
              <p:nvPr/>
            </p:nvSpPr>
            <p:spPr bwMode="auto">
              <a:xfrm>
                <a:off x="1391"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59" name="Text Box 206"/>
              <p:cNvSpPr txBox="1">
                <a:spLocks noChangeArrowheads="1"/>
              </p:cNvSpPr>
              <p:nvPr/>
            </p:nvSpPr>
            <p:spPr bwMode="auto">
              <a:xfrm>
                <a:off x="1478"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60" name="Text Box 207"/>
              <p:cNvSpPr txBox="1">
                <a:spLocks noChangeArrowheads="1"/>
              </p:cNvSpPr>
              <p:nvPr/>
            </p:nvSpPr>
            <p:spPr bwMode="auto">
              <a:xfrm>
                <a:off x="1652" y="1540"/>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04" name="Group 208"/>
              <p:cNvGrpSpPr>
                <a:grpSpLocks/>
              </p:cNvGrpSpPr>
              <p:nvPr/>
            </p:nvGrpSpPr>
            <p:grpSpPr bwMode="auto">
              <a:xfrm>
                <a:off x="1565" y="1684"/>
                <a:ext cx="211" cy="157"/>
                <a:chOff x="857" y="1909"/>
                <a:chExt cx="211" cy="157"/>
              </a:xfrm>
            </p:grpSpPr>
            <p:sp>
              <p:nvSpPr>
                <p:cNvPr id="17571" name="Text Box 209"/>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72" name="Text Box 210"/>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05" name="Group 211"/>
              <p:cNvGrpSpPr>
                <a:grpSpLocks/>
              </p:cNvGrpSpPr>
              <p:nvPr/>
            </p:nvGrpSpPr>
            <p:grpSpPr bwMode="auto">
              <a:xfrm>
                <a:off x="1730" y="1684"/>
                <a:ext cx="211" cy="157"/>
                <a:chOff x="857" y="1909"/>
                <a:chExt cx="211" cy="157"/>
              </a:xfrm>
            </p:grpSpPr>
            <p:sp>
              <p:nvSpPr>
                <p:cNvPr id="17569" name="Text Box 212"/>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70" name="Text Box 213"/>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06" name="Group 214"/>
              <p:cNvGrpSpPr>
                <a:grpSpLocks/>
              </p:cNvGrpSpPr>
              <p:nvPr/>
            </p:nvGrpSpPr>
            <p:grpSpPr bwMode="auto">
              <a:xfrm>
                <a:off x="1808" y="1684"/>
                <a:ext cx="211" cy="157"/>
                <a:chOff x="857" y="1909"/>
                <a:chExt cx="211" cy="157"/>
              </a:xfrm>
            </p:grpSpPr>
            <p:sp>
              <p:nvSpPr>
                <p:cNvPr id="17567" name="Text Box 215"/>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68" name="Text Box 216"/>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07" name="Group 217"/>
              <p:cNvGrpSpPr>
                <a:grpSpLocks/>
              </p:cNvGrpSpPr>
              <p:nvPr/>
            </p:nvGrpSpPr>
            <p:grpSpPr bwMode="auto">
              <a:xfrm>
                <a:off x="1892" y="1681"/>
                <a:ext cx="211" cy="157"/>
                <a:chOff x="857" y="1909"/>
                <a:chExt cx="211" cy="157"/>
              </a:xfrm>
            </p:grpSpPr>
            <p:sp>
              <p:nvSpPr>
                <p:cNvPr id="17565" name="Text Box 218"/>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66" name="Text Box 219"/>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9269" name="Group 220"/>
            <p:cNvGrpSpPr>
              <a:grpSpLocks/>
            </p:cNvGrpSpPr>
            <p:nvPr/>
          </p:nvGrpSpPr>
          <p:grpSpPr bwMode="auto">
            <a:xfrm>
              <a:off x="2498" y="2748"/>
              <a:ext cx="790" cy="307"/>
              <a:chOff x="1313" y="1534"/>
              <a:chExt cx="790" cy="307"/>
            </a:xfrm>
          </p:grpSpPr>
          <p:sp>
            <p:nvSpPr>
              <p:cNvPr id="17527" name="Text Box 221"/>
              <p:cNvSpPr txBox="1">
                <a:spLocks noChangeArrowheads="1"/>
              </p:cNvSpPr>
              <p:nvPr/>
            </p:nvSpPr>
            <p:spPr bwMode="auto">
              <a:xfrm>
                <a:off x="1313"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71" name="Group 222"/>
              <p:cNvGrpSpPr>
                <a:grpSpLocks/>
              </p:cNvGrpSpPr>
              <p:nvPr/>
            </p:nvGrpSpPr>
            <p:grpSpPr bwMode="auto">
              <a:xfrm>
                <a:off x="1353" y="1539"/>
                <a:ext cx="258" cy="147"/>
                <a:chOff x="1353" y="1539"/>
                <a:chExt cx="258" cy="144"/>
              </a:xfrm>
            </p:grpSpPr>
            <p:sp>
              <p:nvSpPr>
                <p:cNvPr id="17550" name="Rectangle 223"/>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51" name="Line 224"/>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52" name="Line 225"/>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272" name="Group 226"/>
              <p:cNvGrpSpPr>
                <a:grpSpLocks/>
              </p:cNvGrpSpPr>
              <p:nvPr/>
            </p:nvGrpSpPr>
            <p:grpSpPr bwMode="auto">
              <a:xfrm>
                <a:off x="1773" y="1686"/>
                <a:ext cx="258" cy="144"/>
                <a:chOff x="1353" y="1539"/>
                <a:chExt cx="258" cy="144"/>
              </a:xfrm>
            </p:grpSpPr>
            <p:sp>
              <p:nvSpPr>
                <p:cNvPr id="17547" name="Rectangle 227"/>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48" name="Line 228"/>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49" name="Line 229"/>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530" name="Rectangle 230"/>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31" name="Rectangle 231"/>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32" name="Text Box 232"/>
              <p:cNvSpPr txBox="1">
                <a:spLocks noChangeArrowheads="1"/>
              </p:cNvSpPr>
              <p:nvPr/>
            </p:nvSpPr>
            <p:spPr bwMode="auto">
              <a:xfrm>
                <a:off x="1391"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33" name="Text Box 233"/>
              <p:cNvSpPr txBox="1">
                <a:spLocks noChangeArrowheads="1"/>
              </p:cNvSpPr>
              <p:nvPr/>
            </p:nvSpPr>
            <p:spPr bwMode="auto">
              <a:xfrm>
                <a:off x="1478"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34" name="Text Box 234"/>
              <p:cNvSpPr txBox="1">
                <a:spLocks noChangeArrowheads="1"/>
              </p:cNvSpPr>
              <p:nvPr/>
            </p:nvSpPr>
            <p:spPr bwMode="auto">
              <a:xfrm>
                <a:off x="1652" y="1540"/>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78" name="Group 235"/>
              <p:cNvGrpSpPr>
                <a:grpSpLocks/>
              </p:cNvGrpSpPr>
              <p:nvPr/>
            </p:nvGrpSpPr>
            <p:grpSpPr bwMode="auto">
              <a:xfrm>
                <a:off x="1565" y="1684"/>
                <a:ext cx="211" cy="157"/>
                <a:chOff x="857" y="1909"/>
                <a:chExt cx="211" cy="157"/>
              </a:xfrm>
            </p:grpSpPr>
            <p:sp>
              <p:nvSpPr>
                <p:cNvPr id="17545" name="Text Box 236"/>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46" name="Text Box 237"/>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79" name="Group 238"/>
              <p:cNvGrpSpPr>
                <a:grpSpLocks/>
              </p:cNvGrpSpPr>
              <p:nvPr/>
            </p:nvGrpSpPr>
            <p:grpSpPr bwMode="auto">
              <a:xfrm>
                <a:off x="1730" y="1684"/>
                <a:ext cx="211" cy="157"/>
                <a:chOff x="857" y="1909"/>
                <a:chExt cx="211" cy="157"/>
              </a:xfrm>
            </p:grpSpPr>
            <p:sp>
              <p:nvSpPr>
                <p:cNvPr id="17543" name="Text Box 239"/>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44" name="Text Box 240"/>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80" name="Group 241"/>
              <p:cNvGrpSpPr>
                <a:grpSpLocks/>
              </p:cNvGrpSpPr>
              <p:nvPr/>
            </p:nvGrpSpPr>
            <p:grpSpPr bwMode="auto">
              <a:xfrm>
                <a:off x="1808" y="1684"/>
                <a:ext cx="211" cy="157"/>
                <a:chOff x="857" y="1909"/>
                <a:chExt cx="211" cy="157"/>
              </a:xfrm>
            </p:grpSpPr>
            <p:sp>
              <p:nvSpPr>
                <p:cNvPr id="17541" name="Text Box 242"/>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42" name="Text Box 243"/>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81" name="Group 244"/>
              <p:cNvGrpSpPr>
                <a:grpSpLocks/>
              </p:cNvGrpSpPr>
              <p:nvPr/>
            </p:nvGrpSpPr>
            <p:grpSpPr bwMode="auto">
              <a:xfrm>
                <a:off x="1892" y="1681"/>
                <a:ext cx="211" cy="157"/>
                <a:chOff x="857" y="1909"/>
                <a:chExt cx="211" cy="157"/>
              </a:xfrm>
            </p:grpSpPr>
            <p:sp>
              <p:nvSpPr>
                <p:cNvPr id="17539" name="Text Box 245"/>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40" name="Text Box 246"/>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grpSp>
        <p:nvGrpSpPr>
          <p:cNvPr id="404777" name="Group 297"/>
          <p:cNvGrpSpPr>
            <a:grpSpLocks/>
          </p:cNvGrpSpPr>
          <p:nvPr/>
        </p:nvGrpSpPr>
        <p:grpSpPr bwMode="auto">
          <a:xfrm>
            <a:off x="2874963" y="4983138"/>
            <a:ext cx="1277937" cy="1174750"/>
            <a:chOff x="1811" y="2748"/>
            <a:chExt cx="805" cy="740"/>
          </a:xfrm>
        </p:grpSpPr>
        <p:grpSp>
          <p:nvGrpSpPr>
            <p:cNvPr id="49209" name="Group 159"/>
            <p:cNvGrpSpPr>
              <a:grpSpLocks/>
            </p:cNvGrpSpPr>
            <p:nvPr/>
          </p:nvGrpSpPr>
          <p:grpSpPr bwMode="auto">
            <a:xfrm>
              <a:off x="1826" y="3181"/>
              <a:ext cx="790" cy="307"/>
              <a:chOff x="1313" y="1534"/>
              <a:chExt cx="790" cy="307"/>
            </a:xfrm>
          </p:grpSpPr>
          <p:sp>
            <p:nvSpPr>
              <p:cNvPr id="17499" name="Text Box 160"/>
              <p:cNvSpPr txBox="1">
                <a:spLocks noChangeArrowheads="1"/>
              </p:cNvSpPr>
              <p:nvPr/>
            </p:nvSpPr>
            <p:spPr bwMode="auto">
              <a:xfrm>
                <a:off x="1313"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43" name="Group 161"/>
              <p:cNvGrpSpPr>
                <a:grpSpLocks/>
              </p:cNvGrpSpPr>
              <p:nvPr/>
            </p:nvGrpSpPr>
            <p:grpSpPr bwMode="auto">
              <a:xfrm>
                <a:off x="1353" y="1539"/>
                <a:ext cx="258" cy="147"/>
                <a:chOff x="1353" y="1539"/>
                <a:chExt cx="258" cy="144"/>
              </a:xfrm>
            </p:grpSpPr>
            <p:sp>
              <p:nvSpPr>
                <p:cNvPr id="17522" name="Rectangle 162"/>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23" name="Line 163"/>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24" name="Line 164"/>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244" name="Group 165"/>
              <p:cNvGrpSpPr>
                <a:grpSpLocks/>
              </p:cNvGrpSpPr>
              <p:nvPr/>
            </p:nvGrpSpPr>
            <p:grpSpPr bwMode="auto">
              <a:xfrm>
                <a:off x="1773" y="1686"/>
                <a:ext cx="258" cy="144"/>
                <a:chOff x="1353" y="1539"/>
                <a:chExt cx="258" cy="144"/>
              </a:xfrm>
            </p:grpSpPr>
            <p:sp>
              <p:nvSpPr>
                <p:cNvPr id="17519" name="Rectangle 166"/>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20" name="Line 167"/>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21" name="Line 168"/>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502" name="Rectangle 169"/>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03" name="Rectangle 170"/>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04" name="Text Box 171"/>
              <p:cNvSpPr txBox="1">
                <a:spLocks noChangeArrowheads="1"/>
              </p:cNvSpPr>
              <p:nvPr/>
            </p:nvSpPr>
            <p:spPr bwMode="auto">
              <a:xfrm>
                <a:off x="1391"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05" name="Text Box 172"/>
              <p:cNvSpPr txBox="1">
                <a:spLocks noChangeArrowheads="1"/>
              </p:cNvSpPr>
              <p:nvPr/>
            </p:nvSpPr>
            <p:spPr bwMode="auto">
              <a:xfrm>
                <a:off x="1478" y="1534"/>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06" name="Text Box 173"/>
              <p:cNvSpPr txBox="1">
                <a:spLocks noChangeArrowheads="1"/>
              </p:cNvSpPr>
              <p:nvPr/>
            </p:nvSpPr>
            <p:spPr bwMode="auto">
              <a:xfrm>
                <a:off x="1652" y="1540"/>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50" name="Group 174"/>
              <p:cNvGrpSpPr>
                <a:grpSpLocks/>
              </p:cNvGrpSpPr>
              <p:nvPr/>
            </p:nvGrpSpPr>
            <p:grpSpPr bwMode="auto">
              <a:xfrm>
                <a:off x="1565" y="1684"/>
                <a:ext cx="211" cy="157"/>
                <a:chOff x="857" y="1909"/>
                <a:chExt cx="211" cy="157"/>
              </a:xfrm>
            </p:grpSpPr>
            <p:sp>
              <p:nvSpPr>
                <p:cNvPr id="17517" name="Text Box 175"/>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18" name="Text Box 176"/>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51" name="Group 177"/>
              <p:cNvGrpSpPr>
                <a:grpSpLocks/>
              </p:cNvGrpSpPr>
              <p:nvPr/>
            </p:nvGrpSpPr>
            <p:grpSpPr bwMode="auto">
              <a:xfrm>
                <a:off x="1730" y="1684"/>
                <a:ext cx="211" cy="157"/>
                <a:chOff x="857" y="1909"/>
                <a:chExt cx="211" cy="157"/>
              </a:xfrm>
            </p:grpSpPr>
            <p:sp>
              <p:nvSpPr>
                <p:cNvPr id="17515" name="Text Box 178"/>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16" name="Text Box 179"/>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52" name="Group 180"/>
              <p:cNvGrpSpPr>
                <a:grpSpLocks/>
              </p:cNvGrpSpPr>
              <p:nvPr/>
            </p:nvGrpSpPr>
            <p:grpSpPr bwMode="auto">
              <a:xfrm>
                <a:off x="1808" y="1684"/>
                <a:ext cx="211" cy="157"/>
                <a:chOff x="857" y="1909"/>
                <a:chExt cx="211" cy="157"/>
              </a:xfrm>
            </p:grpSpPr>
            <p:sp>
              <p:nvSpPr>
                <p:cNvPr id="17513" name="Text Box 181"/>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14" name="Text Box 182"/>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53" name="Group 183"/>
              <p:cNvGrpSpPr>
                <a:grpSpLocks/>
              </p:cNvGrpSpPr>
              <p:nvPr/>
            </p:nvGrpSpPr>
            <p:grpSpPr bwMode="auto">
              <a:xfrm>
                <a:off x="1892" y="1681"/>
                <a:ext cx="211" cy="157"/>
                <a:chOff x="857" y="1909"/>
                <a:chExt cx="211" cy="157"/>
              </a:xfrm>
            </p:grpSpPr>
            <p:sp>
              <p:nvSpPr>
                <p:cNvPr id="17511" name="Text Box 184"/>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12" name="Text Box 185"/>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9210" name="Group 247"/>
            <p:cNvGrpSpPr>
              <a:grpSpLocks/>
            </p:cNvGrpSpPr>
            <p:nvPr/>
          </p:nvGrpSpPr>
          <p:grpSpPr bwMode="auto">
            <a:xfrm>
              <a:off x="1811" y="2748"/>
              <a:ext cx="787" cy="307"/>
              <a:chOff x="4928" y="1534"/>
              <a:chExt cx="787" cy="307"/>
            </a:xfrm>
          </p:grpSpPr>
          <p:grpSp>
            <p:nvGrpSpPr>
              <p:cNvPr id="49211" name="Group 248"/>
              <p:cNvGrpSpPr>
                <a:grpSpLocks/>
              </p:cNvGrpSpPr>
              <p:nvPr/>
            </p:nvGrpSpPr>
            <p:grpSpPr bwMode="auto">
              <a:xfrm>
                <a:off x="5354" y="1534"/>
                <a:ext cx="361" cy="154"/>
                <a:chOff x="5009" y="1132"/>
                <a:chExt cx="361" cy="154"/>
              </a:xfrm>
            </p:grpSpPr>
            <p:sp>
              <p:nvSpPr>
                <p:cNvPr id="17492" name="Text Box 249"/>
                <p:cNvSpPr txBox="1">
                  <a:spLocks noChangeArrowheads="1"/>
                </p:cNvSpPr>
                <p:nvPr/>
              </p:nvSpPr>
              <p:spPr bwMode="auto">
                <a:xfrm>
                  <a:off x="5009" y="113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36" name="Group 250"/>
                <p:cNvGrpSpPr>
                  <a:grpSpLocks/>
                </p:cNvGrpSpPr>
                <p:nvPr/>
              </p:nvGrpSpPr>
              <p:grpSpPr bwMode="auto">
                <a:xfrm>
                  <a:off x="5049" y="1137"/>
                  <a:ext cx="258" cy="147"/>
                  <a:chOff x="1353" y="1539"/>
                  <a:chExt cx="258" cy="144"/>
                </a:xfrm>
              </p:grpSpPr>
              <p:sp>
                <p:nvSpPr>
                  <p:cNvPr id="17496" name="Rectangle 251"/>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97" name="Line 252"/>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98" name="Line 253"/>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494" name="Text Box 254"/>
                <p:cNvSpPr txBox="1">
                  <a:spLocks noChangeArrowheads="1"/>
                </p:cNvSpPr>
                <p:nvPr/>
              </p:nvSpPr>
              <p:spPr bwMode="auto">
                <a:xfrm>
                  <a:off x="5087" y="113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95" name="Text Box 255"/>
                <p:cNvSpPr txBox="1">
                  <a:spLocks noChangeArrowheads="1"/>
                </p:cNvSpPr>
                <p:nvPr/>
              </p:nvSpPr>
              <p:spPr bwMode="auto">
                <a:xfrm>
                  <a:off x="5174" y="113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grpSp>
            <p:nvGrpSpPr>
              <p:cNvPr id="49212" name="Group 256"/>
              <p:cNvGrpSpPr>
                <a:grpSpLocks/>
              </p:cNvGrpSpPr>
              <p:nvPr/>
            </p:nvGrpSpPr>
            <p:grpSpPr bwMode="auto">
              <a:xfrm>
                <a:off x="4928" y="1536"/>
                <a:ext cx="550" cy="305"/>
                <a:chOff x="5114" y="1518"/>
                <a:chExt cx="550" cy="305"/>
              </a:xfrm>
            </p:grpSpPr>
            <p:grpSp>
              <p:nvGrpSpPr>
                <p:cNvPr id="49213" name="Group 257"/>
                <p:cNvGrpSpPr>
                  <a:grpSpLocks/>
                </p:cNvGrpSpPr>
                <p:nvPr/>
              </p:nvGrpSpPr>
              <p:grpSpPr bwMode="auto">
                <a:xfrm>
                  <a:off x="5375" y="1518"/>
                  <a:ext cx="196" cy="158"/>
                  <a:chOff x="5378" y="1518"/>
                  <a:chExt cx="196" cy="158"/>
                </a:xfrm>
              </p:grpSpPr>
              <p:sp>
                <p:nvSpPr>
                  <p:cNvPr id="17490" name="Rectangle 258"/>
                  <p:cNvSpPr>
                    <a:spLocks noChangeArrowheads="1"/>
                  </p:cNvSpPr>
                  <p:nvPr/>
                </p:nvSpPr>
                <p:spPr bwMode="auto">
                  <a:xfrm>
                    <a:off x="5418" y="1518"/>
                    <a:ext cx="81" cy="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91" name="Text Box 259"/>
                  <p:cNvSpPr txBox="1">
                    <a:spLocks noChangeArrowheads="1"/>
                  </p:cNvSpPr>
                  <p:nvPr/>
                </p:nvSpPr>
                <p:spPr bwMode="auto">
                  <a:xfrm>
                    <a:off x="5378" y="152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grpSp>
              <p:nvGrpSpPr>
                <p:cNvPr id="49214" name="Group 260"/>
                <p:cNvGrpSpPr>
                  <a:grpSpLocks/>
                </p:cNvGrpSpPr>
                <p:nvPr/>
              </p:nvGrpSpPr>
              <p:grpSpPr bwMode="auto">
                <a:xfrm>
                  <a:off x="5453" y="1666"/>
                  <a:ext cx="211" cy="157"/>
                  <a:chOff x="5261" y="1282"/>
                  <a:chExt cx="211" cy="157"/>
                </a:xfrm>
              </p:grpSpPr>
              <p:sp>
                <p:nvSpPr>
                  <p:cNvPr id="17486" name="Rectangle 261"/>
                  <p:cNvSpPr>
                    <a:spLocks noChangeArrowheads="1"/>
                  </p:cNvSpPr>
                  <p:nvPr/>
                </p:nvSpPr>
                <p:spPr bwMode="auto">
                  <a:xfrm>
                    <a:off x="5307" y="1284"/>
                    <a:ext cx="81"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49230" name="Group 262"/>
                  <p:cNvGrpSpPr>
                    <a:grpSpLocks/>
                  </p:cNvGrpSpPr>
                  <p:nvPr/>
                </p:nvGrpSpPr>
                <p:grpSpPr bwMode="auto">
                  <a:xfrm>
                    <a:off x="5261" y="1282"/>
                    <a:ext cx="211" cy="157"/>
                    <a:chOff x="857" y="1909"/>
                    <a:chExt cx="211" cy="157"/>
                  </a:xfrm>
                </p:grpSpPr>
                <p:sp>
                  <p:nvSpPr>
                    <p:cNvPr id="17488" name="Text Box 263"/>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89" name="Text Box 264"/>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9215" name="Group 265"/>
                <p:cNvGrpSpPr>
                  <a:grpSpLocks/>
                </p:cNvGrpSpPr>
                <p:nvPr/>
              </p:nvGrpSpPr>
              <p:grpSpPr bwMode="auto">
                <a:xfrm>
                  <a:off x="5114" y="1663"/>
                  <a:ext cx="373" cy="160"/>
                  <a:chOff x="5426" y="1279"/>
                  <a:chExt cx="373" cy="160"/>
                </a:xfrm>
              </p:grpSpPr>
              <p:grpSp>
                <p:nvGrpSpPr>
                  <p:cNvPr id="49216" name="Group 266"/>
                  <p:cNvGrpSpPr>
                    <a:grpSpLocks/>
                  </p:cNvGrpSpPr>
                  <p:nvPr/>
                </p:nvGrpSpPr>
                <p:grpSpPr bwMode="auto">
                  <a:xfrm>
                    <a:off x="5469" y="1284"/>
                    <a:ext cx="258" cy="144"/>
                    <a:chOff x="1353" y="1539"/>
                    <a:chExt cx="258" cy="144"/>
                  </a:xfrm>
                </p:grpSpPr>
                <p:sp>
                  <p:nvSpPr>
                    <p:cNvPr id="17483" name="Rectangle 267"/>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84" name="Line 268"/>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85" name="Line 269"/>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217" name="Group 270"/>
                  <p:cNvGrpSpPr>
                    <a:grpSpLocks/>
                  </p:cNvGrpSpPr>
                  <p:nvPr/>
                </p:nvGrpSpPr>
                <p:grpSpPr bwMode="auto">
                  <a:xfrm>
                    <a:off x="5426" y="1282"/>
                    <a:ext cx="211" cy="157"/>
                    <a:chOff x="857" y="1909"/>
                    <a:chExt cx="211" cy="157"/>
                  </a:xfrm>
                </p:grpSpPr>
                <p:sp>
                  <p:nvSpPr>
                    <p:cNvPr id="17481" name="Text Box 271"/>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82" name="Text Box 272"/>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18" name="Group 273"/>
                  <p:cNvGrpSpPr>
                    <a:grpSpLocks/>
                  </p:cNvGrpSpPr>
                  <p:nvPr/>
                </p:nvGrpSpPr>
                <p:grpSpPr bwMode="auto">
                  <a:xfrm>
                    <a:off x="5504" y="1282"/>
                    <a:ext cx="211" cy="157"/>
                    <a:chOff x="857" y="1909"/>
                    <a:chExt cx="211" cy="157"/>
                  </a:xfrm>
                </p:grpSpPr>
                <p:sp>
                  <p:nvSpPr>
                    <p:cNvPr id="17479" name="Text Box 274"/>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80" name="Text Box 275"/>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19" name="Group 276"/>
                  <p:cNvGrpSpPr>
                    <a:grpSpLocks/>
                  </p:cNvGrpSpPr>
                  <p:nvPr/>
                </p:nvGrpSpPr>
                <p:grpSpPr bwMode="auto">
                  <a:xfrm>
                    <a:off x="5588" y="1279"/>
                    <a:ext cx="211" cy="157"/>
                    <a:chOff x="857" y="1909"/>
                    <a:chExt cx="211" cy="157"/>
                  </a:xfrm>
                </p:grpSpPr>
                <p:sp>
                  <p:nvSpPr>
                    <p:cNvPr id="17477" name="Text Box 277"/>
                    <p:cNvSpPr txBox="1">
                      <a:spLocks noChangeArrowheads="1"/>
                    </p:cNvSpPr>
                    <p:nvPr/>
                  </p:nvSpPr>
                  <p:spPr bwMode="auto">
                    <a:xfrm>
                      <a:off x="872" y="1912"/>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78" name="Text Box 278"/>
                    <p:cNvSpPr txBox="1">
                      <a:spLocks noChangeArrowheads="1"/>
                    </p:cNvSpPr>
                    <p:nvPr/>
                  </p:nvSpPr>
                  <p:spPr bwMode="auto">
                    <a:xfrm>
                      <a:off x="857" y="1909"/>
                      <a:ext cx="19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grpSp>
      </p:grpSp>
      <p:sp>
        <p:nvSpPr>
          <p:cNvPr id="17447" name="Text Box 279"/>
          <p:cNvSpPr txBox="1">
            <a:spLocks noChangeArrowheads="1"/>
          </p:cNvSpPr>
          <p:nvPr/>
        </p:nvSpPr>
        <p:spPr bwMode="auto">
          <a:xfrm>
            <a:off x="7389813" y="5543526"/>
            <a:ext cx="893762"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1600">
                <a:latin typeface="Arial" charset="0"/>
                <a:cs typeface="Arial" charset="0"/>
              </a:rPr>
              <a:t>slot 0</a:t>
            </a:r>
          </a:p>
          <a:p>
            <a:pPr algn="ctr">
              <a:defRPr/>
            </a:pPr>
            <a:r>
              <a:rPr lang="en-US" sz="1600">
                <a:latin typeface="Arial" charset="0"/>
                <a:cs typeface="Arial" charset="0"/>
              </a:rPr>
              <a:t>channel</a:t>
            </a:r>
          </a:p>
          <a:p>
            <a:pPr algn="ctr">
              <a:defRPr/>
            </a:pPr>
            <a:r>
              <a:rPr lang="en-US" sz="1600">
                <a:latin typeface="Arial" charset="0"/>
                <a:cs typeface="Arial" charset="0"/>
              </a:rPr>
              <a:t>output</a:t>
            </a:r>
          </a:p>
        </p:txBody>
      </p:sp>
      <p:sp>
        <p:nvSpPr>
          <p:cNvPr id="17448" name="Text Box 280"/>
          <p:cNvSpPr txBox="1">
            <a:spLocks noChangeArrowheads="1"/>
          </p:cNvSpPr>
          <p:nvPr/>
        </p:nvSpPr>
        <p:spPr bwMode="auto">
          <a:xfrm>
            <a:off x="6346825" y="5562576"/>
            <a:ext cx="893763"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1600">
                <a:latin typeface="Arial" charset="0"/>
                <a:cs typeface="Arial" charset="0"/>
              </a:rPr>
              <a:t>slot 1</a:t>
            </a:r>
          </a:p>
          <a:p>
            <a:pPr algn="ctr">
              <a:defRPr/>
            </a:pPr>
            <a:r>
              <a:rPr lang="en-US" sz="1600">
                <a:latin typeface="Arial" charset="0"/>
                <a:cs typeface="Arial" charset="0"/>
              </a:rPr>
              <a:t>channel</a:t>
            </a:r>
          </a:p>
          <a:p>
            <a:pPr algn="ctr">
              <a:defRPr/>
            </a:pPr>
            <a:r>
              <a:rPr lang="en-US" sz="1600">
                <a:latin typeface="Arial" charset="0"/>
                <a:cs typeface="Arial" charset="0"/>
              </a:rPr>
              <a:t>output</a:t>
            </a:r>
          </a:p>
        </p:txBody>
      </p:sp>
      <p:sp>
        <p:nvSpPr>
          <p:cNvPr id="17449" name="Line 281"/>
          <p:cNvSpPr>
            <a:spLocks noChangeShapeType="1"/>
          </p:cNvSpPr>
          <p:nvPr/>
        </p:nvSpPr>
        <p:spPr bwMode="auto">
          <a:xfrm flipH="1">
            <a:off x="6272213" y="4902176"/>
            <a:ext cx="9525" cy="947737"/>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50" name="Line 282"/>
          <p:cNvSpPr>
            <a:spLocks noChangeShapeType="1"/>
          </p:cNvSpPr>
          <p:nvPr/>
        </p:nvSpPr>
        <p:spPr bwMode="auto">
          <a:xfrm flipH="1">
            <a:off x="7343775" y="4883126"/>
            <a:ext cx="9525" cy="947737"/>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51" name="Line 283"/>
          <p:cNvSpPr>
            <a:spLocks noChangeShapeType="1"/>
          </p:cNvSpPr>
          <p:nvPr/>
        </p:nvSpPr>
        <p:spPr bwMode="auto">
          <a:xfrm flipH="1">
            <a:off x="8458200" y="4892651"/>
            <a:ext cx="9525" cy="947737"/>
          </a:xfrm>
          <a:prstGeom prst="line">
            <a:avLst/>
          </a:prstGeom>
          <a:noFill/>
          <a:ln w="12700">
            <a:solidFill>
              <a:schemeClr val="accent2"/>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52" name="Text Box 285"/>
          <p:cNvSpPr txBox="1">
            <a:spLocks noChangeArrowheads="1"/>
          </p:cNvSpPr>
          <p:nvPr/>
        </p:nvSpPr>
        <p:spPr bwMode="auto">
          <a:xfrm>
            <a:off x="1233488" y="6067401"/>
            <a:ext cx="1096962" cy="40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2000">
                <a:solidFill>
                  <a:srgbClr val="C00000"/>
                </a:solidFill>
                <a:latin typeface="Arial" charset="0"/>
                <a:cs typeface="Arial" charset="0"/>
              </a:rPr>
              <a:t>receiver</a:t>
            </a:r>
          </a:p>
        </p:txBody>
      </p:sp>
      <p:sp>
        <p:nvSpPr>
          <p:cNvPr id="17453" name="Text Box 286"/>
          <p:cNvSpPr txBox="1">
            <a:spLocks noChangeArrowheads="1"/>
          </p:cNvSpPr>
          <p:nvPr/>
        </p:nvSpPr>
        <p:spPr bwMode="auto">
          <a:xfrm>
            <a:off x="2319338" y="5689576"/>
            <a:ext cx="6794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code</a:t>
            </a:r>
          </a:p>
        </p:txBody>
      </p:sp>
      <p:sp>
        <p:nvSpPr>
          <p:cNvPr id="17454" name="Text Box 287"/>
          <p:cNvSpPr txBox="1">
            <a:spLocks noChangeArrowheads="1"/>
          </p:cNvSpPr>
          <p:nvPr/>
        </p:nvSpPr>
        <p:spPr bwMode="auto">
          <a:xfrm>
            <a:off x="1341438" y="4924401"/>
            <a:ext cx="10477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received</a:t>
            </a:r>
          </a:p>
          <a:p>
            <a:pPr>
              <a:defRPr/>
            </a:pPr>
            <a:r>
              <a:rPr lang="en-US">
                <a:latin typeface="Arial" charset="0"/>
                <a:cs typeface="Arial" charset="0"/>
              </a:rPr>
              <a:t>input</a:t>
            </a:r>
          </a:p>
        </p:txBody>
      </p:sp>
      <p:sp>
        <p:nvSpPr>
          <p:cNvPr id="17455" name="Line 288"/>
          <p:cNvSpPr>
            <a:spLocks noChangeShapeType="1"/>
          </p:cNvSpPr>
          <p:nvPr/>
        </p:nvSpPr>
        <p:spPr bwMode="auto">
          <a:xfrm>
            <a:off x="5965825" y="5289526"/>
            <a:ext cx="319088" cy="4762"/>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49199" name="Group 294"/>
          <p:cNvGrpSpPr>
            <a:grpSpLocks/>
          </p:cNvGrpSpPr>
          <p:nvPr/>
        </p:nvGrpSpPr>
        <p:grpSpPr bwMode="auto">
          <a:xfrm>
            <a:off x="5003800" y="4151288"/>
            <a:ext cx="1517650" cy="977900"/>
            <a:chOff x="4239" y="2007"/>
            <a:chExt cx="956" cy="616"/>
          </a:xfrm>
        </p:grpSpPr>
        <p:sp>
          <p:nvSpPr>
            <p:cNvPr id="17461" name="Text Box 187"/>
            <p:cNvSpPr txBox="1">
              <a:spLocks noChangeArrowheads="1"/>
            </p:cNvSpPr>
            <p:nvPr/>
          </p:nvSpPr>
          <p:spPr bwMode="auto">
            <a:xfrm>
              <a:off x="4239" y="2047"/>
              <a:ext cx="956"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a:t>
              </a:r>
              <a:r>
                <a:rPr lang="en-US" baseline="-25000">
                  <a:latin typeface="Arial" charset="0"/>
                  <a:cs typeface="Arial" charset="0"/>
                </a:rPr>
                <a:t>i </a:t>
              </a:r>
              <a:r>
                <a:rPr lang="en-US">
                  <a:latin typeface="Arial" charset="0"/>
                  <a:cs typeface="Arial" charset="0"/>
                </a:rPr>
                <a:t>= </a:t>
              </a:r>
              <a:r>
                <a:rPr lang="en-US" sz="2800">
                  <a:latin typeface="Symbol" charset="0"/>
                  <a:cs typeface="Arial" charset="0"/>
                </a:rPr>
                <a:t>S</a:t>
              </a:r>
              <a:r>
                <a:rPr lang="en-US" baseline="-25000">
                  <a:latin typeface="Arial" charset="0"/>
                  <a:cs typeface="Arial" charset="0"/>
                </a:rPr>
                <a:t> </a:t>
              </a:r>
              <a:r>
                <a:rPr lang="en-US">
                  <a:latin typeface="Arial" charset="0"/>
                  <a:cs typeface="Arial" charset="0"/>
                </a:rPr>
                <a:t>Z</a:t>
              </a:r>
              <a:r>
                <a:rPr lang="en-US" baseline="-25000">
                  <a:latin typeface="Arial" charset="0"/>
                  <a:cs typeface="Arial" charset="0"/>
                </a:rPr>
                <a:t>i,m</a:t>
              </a:r>
              <a:r>
                <a:rPr lang="en-US" sz="2400" baseline="30000">
                  <a:latin typeface="Arial" charset="0"/>
                  <a:cs typeface="Arial" charset="0"/>
                </a:rPr>
                <a:t>.</a:t>
              </a:r>
              <a:r>
                <a:rPr lang="en-US">
                  <a:latin typeface="Arial" charset="0"/>
                  <a:cs typeface="Arial" charset="0"/>
                </a:rPr>
                <a:t>c</a:t>
              </a:r>
              <a:r>
                <a:rPr lang="en-US" baseline="-25000">
                  <a:latin typeface="Arial" charset="0"/>
                  <a:cs typeface="Arial" charset="0"/>
                </a:rPr>
                <a:t>m</a:t>
              </a:r>
            </a:p>
          </p:txBody>
        </p:sp>
        <p:sp>
          <p:nvSpPr>
            <p:cNvPr id="17462" name="Text Box 289"/>
            <p:cNvSpPr txBox="1">
              <a:spLocks noChangeArrowheads="1"/>
            </p:cNvSpPr>
            <p:nvPr/>
          </p:nvSpPr>
          <p:spPr bwMode="auto">
            <a:xfrm>
              <a:off x="4498" y="2258"/>
              <a:ext cx="30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mn-cs"/>
                </a:rPr>
                <a:t>m=1</a:t>
              </a:r>
            </a:p>
          </p:txBody>
        </p:sp>
        <p:sp>
          <p:nvSpPr>
            <p:cNvPr id="17463" name="Text Box 290"/>
            <p:cNvSpPr txBox="1">
              <a:spLocks noChangeArrowheads="1"/>
            </p:cNvSpPr>
            <p:nvPr/>
          </p:nvSpPr>
          <p:spPr bwMode="auto">
            <a:xfrm>
              <a:off x="4541" y="2007"/>
              <a:ext cx="19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mn-cs"/>
                </a:rPr>
                <a:t>M</a:t>
              </a:r>
            </a:p>
          </p:txBody>
        </p:sp>
        <p:sp>
          <p:nvSpPr>
            <p:cNvPr id="17464" name="Text Box 291"/>
            <p:cNvSpPr txBox="1">
              <a:spLocks noChangeArrowheads="1"/>
            </p:cNvSpPr>
            <p:nvPr/>
          </p:nvSpPr>
          <p:spPr bwMode="auto">
            <a:xfrm>
              <a:off x="4718" y="2392"/>
              <a:ext cx="236"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mn-cs"/>
                </a:rPr>
                <a:t>M</a:t>
              </a:r>
            </a:p>
          </p:txBody>
        </p:sp>
        <p:sp>
          <p:nvSpPr>
            <p:cNvPr id="17465" name="Line 293"/>
            <p:cNvSpPr>
              <a:spLocks noChangeShapeType="1"/>
            </p:cNvSpPr>
            <p:nvPr/>
          </p:nvSpPr>
          <p:spPr bwMode="auto">
            <a:xfrm>
              <a:off x="4561" y="2410"/>
              <a:ext cx="5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404780" name="Freeform 300"/>
          <p:cNvSpPr>
            <a:spLocks/>
          </p:cNvSpPr>
          <p:nvPr/>
        </p:nvSpPr>
        <p:spPr bwMode="auto">
          <a:xfrm>
            <a:off x="7745413" y="2681263"/>
            <a:ext cx="341312" cy="1376363"/>
          </a:xfrm>
          <a:custGeom>
            <a:avLst/>
            <a:gdLst>
              <a:gd name="T0" fmla="*/ 0 w 215"/>
              <a:gd name="T1" fmla="*/ 0 h 819"/>
              <a:gd name="T2" fmla="*/ 2147483647 w 215"/>
              <a:gd name="T3" fmla="*/ 0 h 819"/>
              <a:gd name="T4" fmla="*/ 2147483647 w 215"/>
              <a:gd name="T5" fmla="*/ 2147483647 h 819"/>
              <a:gd name="T6" fmla="*/ 0 60000 65536"/>
              <a:gd name="T7" fmla="*/ 0 60000 65536"/>
              <a:gd name="T8" fmla="*/ 0 60000 65536"/>
            </a:gdLst>
            <a:ahLst/>
            <a:cxnLst>
              <a:cxn ang="T6">
                <a:pos x="T0" y="T1"/>
              </a:cxn>
              <a:cxn ang="T7">
                <a:pos x="T2" y="T3"/>
              </a:cxn>
              <a:cxn ang="T8">
                <a:pos x="T4" y="T5"/>
              </a:cxn>
            </a:cxnLst>
            <a:rect l="0" t="0" r="r" b="b"/>
            <a:pathLst>
              <a:path w="215" h="819">
                <a:moveTo>
                  <a:pt x="0" y="0"/>
                </a:moveTo>
                <a:lnTo>
                  <a:pt x="215" y="0"/>
                </a:lnTo>
                <a:lnTo>
                  <a:pt x="215" y="819"/>
                </a:lnTo>
              </a:path>
            </a:pathLst>
          </a:custGeom>
          <a:noFill/>
          <a:ln w="19050" cap="flat" cmpd="sng">
            <a:solidFill>
              <a:srgbClr val="C00000"/>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404782" name="Line 302"/>
          <p:cNvSpPr>
            <a:spLocks noChangeShapeType="1"/>
          </p:cNvSpPr>
          <p:nvPr/>
        </p:nvSpPr>
        <p:spPr bwMode="auto">
          <a:xfrm flipH="1">
            <a:off x="2522538" y="4057626"/>
            <a:ext cx="5553075" cy="0"/>
          </a:xfrm>
          <a:prstGeom prst="line">
            <a:avLst/>
          </a:prstGeom>
          <a:noFill/>
          <a:ln w="19050">
            <a:solidFill>
              <a:srgbClr val="C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404783" name="Freeform 303"/>
          <p:cNvSpPr>
            <a:spLocks/>
          </p:cNvSpPr>
          <p:nvPr/>
        </p:nvSpPr>
        <p:spPr bwMode="auto">
          <a:xfrm>
            <a:off x="2522538" y="4057626"/>
            <a:ext cx="396875" cy="1157287"/>
          </a:xfrm>
          <a:custGeom>
            <a:avLst/>
            <a:gdLst>
              <a:gd name="T0" fmla="*/ 0 w 250"/>
              <a:gd name="T1" fmla="*/ 0 h 729"/>
              <a:gd name="T2" fmla="*/ 0 w 250"/>
              <a:gd name="T3" fmla="*/ 2147483647 h 729"/>
              <a:gd name="T4" fmla="*/ 2147483647 w 250"/>
              <a:gd name="T5" fmla="*/ 2147483647 h 729"/>
              <a:gd name="T6" fmla="*/ 0 60000 65536"/>
              <a:gd name="T7" fmla="*/ 0 60000 65536"/>
              <a:gd name="T8" fmla="*/ 0 60000 65536"/>
            </a:gdLst>
            <a:ahLst/>
            <a:cxnLst>
              <a:cxn ang="T6">
                <a:pos x="T0" y="T1"/>
              </a:cxn>
              <a:cxn ang="T7">
                <a:pos x="T2" y="T3"/>
              </a:cxn>
              <a:cxn ang="T8">
                <a:pos x="T4" y="T5"/>
              </a:cxn>
            </a:cxnLst>
            <a:rect l="0" t="0" r="r" b="b"/>
            <a:pathLst>
              <a:path w="250" h="729">
                <a:moveTo>
                  <a:pt x="0" y="0"/>
                </a:moveTo>
                <a:lnTo>
                  <a:pt x="0" y="729"/>
                </a:lnTo>
                <a:lnTo>
                  <a:pt x="250" y="729"/>
                </a:lnTo>
              </a:path>
            </a:pathLst>
          </a:custGeom>
          <a:noFill/>
          <a:ln w="19050" cap="flat" cmpd="sng">
            <a:solidFill>
              <a:srgbClr val="C00000"/>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val="737295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404629"/>
                                        </p:tgtEl>
                                        <p:attrNameLst>
                                          <p:attrName>style.visibility</p:attrName>
                                        </p:attrNameLst>
                                      </p:cBhvr>
                                      <p:to>
                                        <p:strVal val="visible"/>
                                      </p:to>
                                    </p:set>
                                    <p:animEffect transition="in" filter="wipe(right)">
                                      <p:cBhvr>
                                        <p:cTn id="7" dur="2000"/>
                                        <p:tgtEl>
                                          <p:spTgt spid="404629"/>
                                        </p:tgtEl>
                                      </p:cBhvr>
                                    </p:animEffect>
                                  </p:childTnLst>
                                </p:cTn>
                              </p:par>
                            </p:childTnLst>
                          </p:cTn>
                        </p:par>
                        <p:par>
                          <p:cTn id="8" fill="hold" nodeType="afterGroup">
                            <p:stCondLst>
                              <p:cond delay="2000"/>
                            </p:stCondLst>
                            <p:childTnLst>
                              <p:par>
                                <p:cTn id="9" presetID="22" presetClass="entr" presetSubtype="2" fill="hold" nodeType="afterEffect">
                                  <p:stCondLst>
                                    <p:cond delay="0"/>
                                  </p:stCondLst>
                                  <p:childTnLst>
                                    <p:set>
                                      <p:cBhvr>
                                        <p:cTn id="10" dur="1" fill="hold">
                                          <p:stCondLst>
                                            <p:cond delay="0"/>
                                          </p:stCondLst>
                                        </p:cTn>
                                        <p:tgtEl>
                                          <p:spTgt spid="404556"/>
                                        </p:tgtEl>
                                        <p:attrNameLst>
                                          <p:attrName>style.visibility</p:attrName>
                                        </p:attrNameLst>
                                      </p:cBhvr>
                                      <p:to>
                                        <p:strVal val="visible"/>
                                      </p:to>
                                    </p:set>
                                    <p:animEffect transition="in" filter="wipe(right)">
                                      <p:cBhvr>
                                        <p:cTn id="11" dur="2000"/>
                                        <p:tgtEl>
                                          <p:spTgt spid="40455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404630"/>
                                        </p:tgtEl>
                                        <p:attrNameLst>
                                          <p:attrName>style.visibility</p:attrName>
                                        </p:attrNameLst>
                                      </p:cBhvr>
                                      <p:to>
                                        <p:strVal val="visible"/>
                                      </p:to>
                                    </p:set>
                                    <p:animEffect transition="in" filter="wipe(right)">
                                      <p:cBhvr>
                                        <p:cTn id="16" dur="2000"/>
                                        <p:tgtEl>
                                          <p:spTgt spid="404630"/>
                                        </p:tgtEl>
                                      </p:cBhvr>
                                    </p:animEffect>
                                  </p:childTnLst>
                                </p:cTn>
                              </p:par>
                            </p:childTnLst>
                          </p:cTn>
                        </p:par>
                        <p:par>
                          <p:cTn id="17" fill="hold" nodeType="afterGroup">
                            <p:stCondLst>
                              <p:cond delay="2000"/>
                            </p:stCondLst>
                            <p:childTnLst>
                              <p:par>
                                <p:cTn id="18" presetID="22" presetClass="entr" presetSubtype="2" fill="hold" nodeType="afterEffect">
                                  <p:stCondLst>
                                    <p:cond delay="0"/>
                                  </p:stCondLst>
                                  <p:childTnLst>
                                    <p:set>
                                      <p:cBhvr>
                                        <p:cTn id="19" dur="1" fill="hold">
                                          <p:stCondLst>
                                            <p:cond delay="0"/>
                                          </p:stCondLst>
                                        </p:cTn>
                                        <p:tgtEl>
                                          <p:spTgt spid="404616"/>
                                        </p:tgtEl>
                                        <p:attrNameLst>
                                          <p:attrName>style.visibility</p:attrName>
                                        </p:attrNameLst>
                                      </p:cBhvr>
                                      <p:to>
                                        <p:strVal val="visible"/>
                                      </p:to>
                                    </p:set>
                                    <p:animEffect transition="in" filter="wipe(right)">
                                      <p:cBhvr>
                                        <p:cTn id="20" dur="2000"/>
                                        <p:tgtEl>
                                          <p:spTgt spid="40461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04780"/>
                                        </p:tgtEl>
                                        <p:attrNameLst>
                                          <p:attrName>style.visibility</p:attrName>
                                        </p:attrNameLst>
                                      </p:cBhvr>
                                      <p:to>
                                        <p:strVal val="visible"/>
                                      </p:to>
                                    </p:set>
                                    <p:animEffect transition="in" filter="wipe(up)">
                                      <p:cBhvr>
                                        <p:cTn id="25" dur="1000"/>
                                        <p:tgtEl>
                                          <p:spTgt spid="404780"/>
                                        </p:tgtEl>
                                      </p:cBhvr>
                                    </p:animEffect>
                                  </p:childTnLst>
                                </p:cTn>
                              </p:par>
                            </p:childTnLst>
                          </p:cTn>
                        </p:par>
                        <p:par>
                          <p:cTn id="26" fill="hold" nodeType="afterGroup">
                            <p:stCondLst>
                              <p:cond delay="1000"/>
                            </p:stCondLst>
                            <p:childTnLst>
                              <p:par>
                                <p:cTn id="27" presetID="22" presetClass="entr" presetSubtype="2" fill="hold" nodeType="afterEffect">
                                  <p:stCondLst>
                                    <p:cond delay="0"/>
                                  </p:stCondLst>
                                  <p:childTnLst>
                                    <p:set>
                                      <p:cBhvr>
                                        <p:cTn id="28" dur="1" fill="hold">
                                          <p:stCondLst>
                                            <p:cond delay="0"/>
                                          </p:stCondLst>
                                        </p:cTn>
                                        <p:tgtEl>
                                          <p:spTgt spid="404782"/>
                                        </p:tgtEl>
                                        <p:attrNameLst>
                                          <p:attrName>style.visibility</p:attrName>
                                        </p:attrNameLst>
                                      </p:cBhvr>
                                      <p:to>
                                        <p:strVal val="visible"/>
                                      </p:to>
                                    </p:set>
                                    <p:animEffect transition="in" filter="wipe(right)">
                                      <p:cBhvr>
                                        <p:cTn id="29" dur="1000"/>
                                        <p:tgtEl>
                                          <p:spTgt spid="404782"/>
                                        </p:tgtEl>
                                      </p:cBhvr>
                                    </p:animEffect>
                                  </p:childTnLst>
                                </p:cTn>
                              </p:par>
                            </p:childTnLst>
                          </p:cTn>
                        </p:par>
                        <p:par>
                          <p:cTn id="30" fill="hold" nodeType="afterGroup">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04783"/>
                                        </p:tgtEl>
                                        <p:attrNameLst>
                                          <p:attrName>style.visibility</p:attrName>
                                        </p:attrNameLst>
                                      </p:cBhvr>
                                      <p:to>
                                        <p:strVal val="visible"/>
                                      </p:to>
                                    </p:set>
                                    <p:animEffect transition="in" filter="wipe(up)">
                                      <p:cBhvr>
                                        <p:cTn id="33" dur="1000"/>
                                        <p:tgtEl>
                                          <p:spTgt spid="40478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2" fill="hold" nodeType="clickEffect">
                                  <p:stCondLst>
                                    <p:cond delay="0"/>
                                  </p:stCondLst>
                                  <p:childTnLst>
                                    <p:set>
                                      <p:cBhvr>
                                        <p:cTn id="37" dur="1" fill="hold">
                                          <p:stCondLst>
                                            <p:cond delay="0"/>
                                          </p:stCondLst>
                                        </p:cTn>
                                        <p:tgtEl>
                                          <p:spTgt spid="404775"/>
                                        </p:tgtEl>
                                        <p:attrNameLst>
                                          <p:attrName>style.visibility</p:attrName>
                                        </p:attrNameLst>
                                      </p:cBhvr>
                                      <p:to>
                                        <p:strVal val="visible"/>
                                      </p:to>
                                    </p:set>
                                    <p:animEffect transition="in" filter="wipe(right)">
                                      <p:cBhvr>
                                        <p:cTn id="38" dur="2000"/>
                                        <p:tgtEl>
                                          <p:spTgt spid="404775"/>
                                        </p:tgtEl>
                                      </p:cBhvr>
                                    </p:animEffect>
                                  </p:childTnLst>
                                </p:cTn>
                              </p:par>
                            </p:childTnLst>
                          </p:cTn>
                        </p:par>
                        <p:par>
                          <p:cTn id="39" fill="hold" nodeType="afterGroup">
                            <p:stCondLst>
                              <p:cond delay="2000"/>
                            </p:stCondLst>
                            <p:childTnLst>
                              <p:par>
                                <p:cTn id="40" presetID="22" presetClass="entr" presetSubtype="2" fill="hold" nodeType="afterEffect">
                                  <p:stCondLst>
                                    <p:cond delay="0"/>
                                  </p:stCondLst>
                                  <p:childTnLst>
                                    <p:set>
                                      <p:cBhvr>
                                        <p:cTn id="41" dur="1" fill="hold">
                                          <p:stCondLst>
                                            <p:cond delay="0"/>
                                          </p:stCondLst>
                                        </p:cTn>
                                        <p:tgtEl>
                                          <p:spTgt spid="404776"/>
                                        </p:tgtEl>
                                        <p:attrNameLst>
                                          <p:attrName>style.visibility</p:attrName>
                                        </p:attrNameLst>
                                      </p:cBhvr>
                                      <p:to>
                                        <p:strVal val="visible"/>
                                      </p:to>
                                    </p:set>
                                    <p:animEffect transition="in" filter="wipe(right)">
                                      <p:cBhvr>
                                        <p:cTn id="42" dur="2000"/>
                                        <p:tgtEl>
                                          <p:spTgt spid="4047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2" fill="hold" nodeType="clickEffect">
                                  <p:stCondLst>
                                    <p:cond delay="0"/>
                                  </p:stCondLst>
                                  <p:childTnLst>
                                    <p:set>
                                      <p:cBhvr>
                                        <p:cTn id="46" dur="1" fill="hold">
                                          <p:stCondLst>
                                            <p:cond delay="0"/>
                                          </p:stCondLst>
                                        </p:cTn>
                                        <p:tgtEl>
                                          <p:spTgt spid="404777"/>
                                        </p:tgtEl>
                                        <p:attrNameLst>
                                          <p:attrName>style.visibility</p:attrName>
                                        </p:attrNameLst>
                                      </p:cBhvr>
                                      <p:to>
                                        <p:strVal val="visible"/>
                                      </p:to>
                                    </p:set>
                                    <p:animEffect transition="in" filter="wipe(right)">
                                      <p:cBhvr>
                                        <p:cTn id="47" dur="2000"/>
                                        <p:tgtEl>
                                          <p:spTgt spid="404777"/>
                                        </p:tgtEl>
                                      </p:cBhvr>
                                    </p:animEffect>
                                  </p:childTnLst>
                                </p:cTn>
                              </p:par>
                            </p:childTnLst>
                          </p:cTn>
                        </p:par>
                        <p:par>
                          <p:cTn id="48" fill="hold" nodeType="afterGroup">
                            <p:stCondLst>
                              <p:cond delay="2000"/>
                            </p:stCondLst>
                            <p:childTnLst>
                              <p:par>
                                <p:cTn id="49" presetID="22" presetClass="entr" presetSubtype="2" fill="hold" nodeType="afterEffect">
                                  <p:stCondLst>
                                    <p:cond delay="0"/>
                                  </p:stCondLst>
                                  <p:childTnLst>
                                    <p:set>
                                      <p:cBhvr>
                                        <p:cTn id="50" dur="1" fill="hold">
                                          <p:stCondLst>
                                            <p:cond delay="0"/>
                                          </p:stCondLst>
                                        </p:cTn>
                                        <p:tgtEl>
                                          <p:spTgt spid="404778"/>
                                        </p:tgtEl>
                                        <p:attrNameLst>
                                          <p:attrName>style.visibility</p:attrName>
                                        </p:attrNameLst>
                                      </p:cBhvr>
                                      <p:to>
                                        <p:strVal val="visible"/>
                                      </p:to>
                                    </p:set>
                                    <p:animEffect transition="in" filter="wipe(right)">
                                      <p:cBhvr>
                                        <p:cTn id="51" dur="2000"/>
                                        <p:tgtEl>
                                          <p:spTgt spid="404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780" grpId="0" animBg="1"/>
      <p:bldP spid="40478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330200" y="476672"/>
            <a:ext cx="7772400" cy="1036638"/>
          </a:xfrm>
        </p:spPr>
        <p:txBody>
          <a:bodyPr/>
          <a:lstStyle/>
          <a:p>
            <a:pPr>
              <a:defRPr/>
            </a:pPr>
            <a:r>
              <a:rPr lang="en-US" sz="3600" dirty="0">
                <a:latin typeface="Gill Sans MT" charset="0"/>
                <a:cs typeface="+mj-cs"/>
              </a:rPr>
              <a:t>CDMA: two-sender interference</a:t>
            </a:r>
            <a:endParaRPr lang="en-US" dirty="0">
              <a:latin typeface="Gill Sans MT" charset="0"/>
              <a:cs typeface="+mj-cs"/>
            </a:endParaRPr>
          </a:p>
        </p:txBody>
      </p:sp>
      <p:pic>
        <p:nvPicPr>
          <p:cNvPr id="51204" name="Picture 3" descr="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1450" y="1562496"/>
            <a:ext cx="5026025" cy="5322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6" name="TextBox 1"/>
          <p:cNvSpPr txBox="1">
            <a:spLocks noChangeArrowheads="1"/>
          </p:cNvSpPr>
          <p:nvPr/>
        </p:nvSpPr>
        <p:spPr bwMode="auto">
          <a:xfrm>
            <a:off x="6488113" y="5183584"/>
            <a:ext cx="2486025" cy="1201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i="1">
                <a:solidFill>
                  <a:srgbClr val="000099"/>
                </a:solidFill>
                <a:latin typeface="Gill Sans MT" charset="0"/>
                <a:cs typeface="Gill Sans MT" charset="0"/>
              </a:rPr>
              <a:t>using same code as sender 1, receiver recovers sender 1’s original data from summed channel data!</a:t>
            </a:r>
          </a:p>
        </p:txBody>
      </p:sp>
      <p:sp>
        <p:nvSpPr>
          <p:cNvPr id="51207" name="TextBox 7"/>
          <p:cNvSpPr txBox="1">
            <a:spLocks noChangeArrowheads="1"/>
          </p:cNvSpPr>
          <p:nvPr/>
        </p:nvSpPr>
        <p:spPr bwMode="auto">
          <a:xfrm>
            <a:off x="417513" y="2154634"/>
            <a:ext cx="24860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i="1">
                <a:solidFill>
                  <a:srgbClr val="000099"/>
                </a:solidFill>
                <a:latin typeface="Gill Sans MT" charset="0"/>
                <a:cs typeface="Gill Sans MT" charset="0"/>
              </a:rPr>
              <a:t>Sender 1</a:t>
            </a:r>
          </a:p>
        </p:txBody>
      </p:sp>
      <p:sp>
        <p:nvSpPr>
          <p:cNvPr id="51208" name="TextBox 8"/>
          <p:cNvSpPr txBox="1">
            <a:spLocks noChangeArrowheads="1"/>
          </p:cNvSpPr>
          <p:nvPr/>
        </p:nvSpPr>
        <p:spPr bwMode="auto">
          <a:xfrm>
            <a:off x="423863" y="3221434"/>
            <a:ext cx="248602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i="1">
                <a:solidFill>
                  <a:srgbClr val="000099"/>
                </a:solidFill>
                <a:latin typeface="Gill Sans MT" charset="0"/>
                <a:cs typeface="Gill Sans MT" charset="0"/>
              </a:rPr>
              <a:t>Sender 2</a:t>
            </a:r>
          </a:p>
        </p:txBody>
      </p:sp>
      <p:sp>
        <p:nvSpPr>
          <p:cNvPr id="51209" name="TextBox 9"/>
          <p:cNvSpPr txBox="1">
            <a:spLocks noChangeArrowheads="1"/>
          </p:cNvSpPr>
          <p:nvPr/>
        </p:nvSpPr>
        <p:spPr bwMode="auto">
          <a:xfrm>
            <a:off x="6399213" y="1457721"/>
            <a:ext cx="2484437" cy="922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i="1">
                <a:solidFill>
                  <a:srgbClr val="000099"/>
                </a:solidFill>
                <a:latin typeface="Gill Sans MT" charset="0"/>
                <a:cs typeface="Gill Sans MT" charset="0"/>
              </a:rPr>
              <a:t>channel sums together transmissions by sender 1 and 2</a:t>
            </a:r>
          </a:p>
        </p:txBody>
      </p:sp>
      <p:cxnSp>
        <p:nvCxnSpPr>
          <p:cNvPr id="51210" name="Straight Connector 3"/>
          <p:cNvCxnSpPr>
            <a:cxnSpLocks noChangeShapeType="1"/>
          </p:cNvCxnSpPr>
          <p:nvPr/>
        </p:nvCxnSpPr>
        <p:spPr bwMode="auto">
          <a:xfrm flipH="1">
            <a:off x="6015038" y="1697434"/>
            <a:ext cx="438150" cy="646112"/>
          </a:xfrm>
          <a:prstGeom prst="line">
            <a:avLst/>
          </a:prstGeom>
          <a:noFill/>
          <a:ln w="25400">
            <a:solidFill>
              <a:srgbClr val="0000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287783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Orthogonal Frequency Division Multiple Access (OFDMA) </a:t>
            </a:r>
          </a:p>
        </p:txBody>
      </p:sp>
      <p:sp>
        <p:nvSpPr>
          <p:cNvPr id="3" name="Rectangle 2"/>
          <p:cNvSpPr/>
          <p:nvPr/>
        </p:nvSpPr>
        <p:spPr>
          <a:xfrm>
            <a:off x="0" y="1772816"/>
            <a:ext cx="9144000" cy="2554545"/>
          </a:xfrm>
          <a:prstGeom prst="rect">
            <a:avLst/>
          </a:prstGeom>
        </p:spPr>
        <p:txBody>
          <a:bodyPr wrap="square">
            <a:spAutoFit/>
          </a:bodyPr>
          <a:lstStyle/>
          <a:p>
            <a:endParaRPr lang="en-US" sz="2400" dirty="0"/>
          </a:p>
          <a:p>
            <a:pPr marL="342900" indent="-342900">
              <a:buFont typeface="Arial" panose="020B0604020202020204" pitchFamily="34" charset="0"/>
              <a:buChar char="•"/>
            </a:pPr>
            <a:r>
              <a:rPr lang="en-US" altLang="en-US" sz="2200" dirty="0"/>
              <a:t>The carriers are chosen such that they are orthogonal to one another</a:t>
            </a:r>
          </a:p>
          <a:p>
            <a:pPr marL="342900" indent="-342900">
              <a:buFont typeface="Arial" panose="020B0604020202020204" pitchFamily="34" charset="0"/>
              <a:buChar char="•"/>
            </a:pPr>
            <a:r>
              <a:rPr lang="en-GB" sz="2200" dirty="0"/>
              <a:t>It allocates in both the time domain and the frequency domain, allowing for multiple users—even those with widely varying use patterns or data loads</a:t>
            </a:r>
            <a:endParaRPr lang="en-US" altLang="en-US" sz="2200" dirty="0"/>
          </a:p>
          <a:p>
            <a:endParaRPr lang="en-US" altLang="en-US" sz="2400" dirty="0"/>
          </a:p>
          <a:p>
            <a:endParaRPr lang="en-US" sz="2400" dirty="0"/>
          </a:p>
        </p:txBody>
      </p:sp>
      <p:pic>
        <p:nvPicPr>
          <p:cNvPr id="5" name="Picture 4"/>
          <p:cNvPicPr>
            <a:picLocks noChangeAspect="1"/>
          </p:cNvPicPr>
          <p:nvPr/>
        </p:nvPicPr>
        <p:blipFill>
          <a:blip r:embed="rId2"/>
          <a:stretch>
            <a:fillRect/>
          </a:stretch>
        </p:blipFill>
        <p:spPr>
          <a:xfrm>
            <a:off x="209818" y="3861048"/>
            <a:ext cx="8446770" cy="3040380"/>
          </a:xfrm>
          <a:prstGeom prst="rect">
            <a:avLst/>
          </a:prstGeom>
        </p:spPr>
      </p:pic>
    </p:spTree>
    <p:extLst>
      <p:ext uri="{BB962C8B-B14F-4D97-AF65-F5344CB8AC3E}">
        <p14:creationId xmlns:p14="http://schemas.microsoft.com/office/powerpoint/2010/main" val="1454599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p:txBody>
          <a:bodyPr/>
          <a:lstStyle/>
          <a:p>
            <a:pPr eaLnBrk="1" hangingPunct="1"/>
            <a:r>
              <a:rPr lang="en-US" altLang="en-US" dirty="0">
                <a:solidFill>
                  <a:schemeClr val="tx1"/>
                </a:solidFill>
              </a:rPr>
              <a:t>Orthogonality Principle</a:t>
            </a:r>
          </a:p>
        </p:txBody>
      </p:sp>
      <p:sp>
        <p:nvSpPr>
          <p:cNvPr id="15363" name="Rectangle 4"/>
          <p:cNvSpPr>
            <a:spLocks noGrp="1" noChangeArrowheads="1"/>
          </p:cNvSpPr>
          <p:nvPr>
            <p:ph type="body" sz="half" idx="1"/>
          </p:nvPr>
        </p:nvSpPr>
        <p:spPr>
          <a:xfrm>
            <a:off x="323528" y="1939470"/>
            <a:ext cx="3744416" cy="3724231"/>
          </a:xfrm>
        </p:spPr>
        <p:txBody>
          <a:bodyPr/>
          <a:lstStyle/>
          <a:p>
            <a:r>
              <a:rPr lang="en-GB" sz="2000" b="0" i="0" dirty="0">
                <a:solidFill>
                  <a:srgbClr val="666666"/>
                </a:solidFill>
                <a:effectLst/>
              </a:rPr>
              <a:t>For a subcarrier in OFDM to be orthogonal, it must be spaced from its adjacent, </a:t>
            </a:r>
            <a:r>
              <a:rPr lang="en-GB" sz="2000" b="0" i="0" dirty="0" err="1">
                <a:solidFill>
                  <a:srgbClr val="666666"/>
                </a:solidFill>
                <a:effectLst/>
              </a:rPr>
              <a:t>neighboring</a:t>
            </a:r>
            <a:r>
              <a:rPr lang="en-GB" sz="2000" b="0" i="0" dirty="0">
                <a:solidFill>
                  <a:srgbClr val="666666"/>
                </a:solidFill>
                <a:effectLst/>
              </a:rPr>
              <a:t> subcarrier(s) in such a way that the peak of each adjacent subcarrier falls exactly at its zero crossings</a:t>
            </a:r>
            <a:endParaRPr lang="en-US" altLang="en-US" sz="2000" dirty="0"/>
          </a:p>
        </p:txBody>
      </p:sp>
      <p:pic>
        <p:nvPicPr>
          <p:cNvPr id="3" name="Picture 2" descr="A graph of a waveform&#10;&#10;Description automatically generated with medium confidence">
            <a:extLst>
              <a:ext uri="{FF2B5EF4-FFF2-40B4-BE49-F238E27FC236}">
                <a16:creationId xmlns:a16="http://schemas.microsoft.com/office/drawing/2014/main" id="{2FD7D18C-1C17-46ED-50FE-0FB98C9523EC}"/>
              </a:ext>
            </a:extLst>
          </p:cNvPr>
          <p:cNvPicPr>
            <a:picLocks noChangeAspect="1"/>
          </p:cNvPicPr>
          <p:nvPr/>
        </p:nvPicPr>
        <p:blipFill>
          <a:blip r:embed="rId2"/>
          <a:stretch>
            <a:fillRect/>
          </a:stretch>
        </p:blipFill>
        <p:spPr>
          <a:xfrm>
            <a:off x="3995292" y="1676002"/>
            <a:ext cx="4692228" cy="3978193"/>
          </a:xfrm>
          <a:prstGeom prst="rect">
            <a:avLst/>
          </a:prstGeom>
        </p:spPr>
      </p:pic>
      <p:sp>
        <p:nvSpPr>
          <p:cNvPr id="6" name="TextBox 5">
            <a:extLst>
              <a:ext uri="{FF2B5EF4-FFF2-40B4-BE49-F238E27FC236}">
                <a16:creationId xmlns:a16="http://schemas.microsoft.com/office/drawing/2014/main" id="{2C934736-8D9C-0B27-C2D7-915A08A590A8}"/>
              </a:ext>
            </a:extLst>
          </p:cNvPr>
          <p:cNvSpPr txBox="1"/>
          <p:nvPr/>
        </p:nvSpPr>
        <p:spPr>
          <a:xfrm>
            <a:off x="4067944" y="5903893"/>
            <a:ext cx="4896544" cy="954107"/>
          </a:xfrm>
          <a:prstGeom prst="rect">
            <a:avLst/>
          </a:prstGeom>
          <a:noFill/>
        </p:spPr>
        <p:txBody>
          <a:bodyPr wrap="square" rtlCol="0">
            <a:spAutoFit/>
          </a:bodyPr>
          <a:lstStyle/>
          <a:p>
            <a:r>
              <a:rPr lang="en-GB" sz="1400" b="0" i="0" dirty="0">
                <a:solidFill>
                  <a:srgbClr val="666666"/>
                </a:solidFill>
                <a:effectLst/>
                <a:latin typeface="+mn-lt"/>
              </a:rPr>
              <a:t>Example: 5 adjacent subcarriers in the frequency domain, normalized to an amplitude of 1 and a frequency separation of 1. </a:t>
            </a:r>
          </a:p>
          <a:p>
            <a:endParaRPr lang="en-NO" sz="1400" dirty="0">
              <a:latin typeface="+mn-lt"/>
            </a:endParaRPr>
          </a:p>
        </p:txBody>
      </p:sp>
    </p:spTree>
    <p:extLst>
      <p:ext uri="{BB962C8B-B14F-4D97-AF65-F5344CB8AC3E}">
        <p14:creationId xmlns:p14="http://schemas.microsoft.com/office/powerpoint/2010/main" val="1196152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845840"/>
            <a:ext cx="8748464" cy="1143000"/>
          </a:xfrm>
        </p:spPr>
        <p:txBody>
          <a:bodyPr/>
          <a:lstStyle/>
          <a:p>
            <a:r>
              <a:rPr lang="en-US" altLang="zh-CN" dirty="0"/>
              <a:t>Summary: FDMA,TDMA, CDMA and OFDMA</a:t>
            </a:r>
            <a:endParaRPr lang="id-ID" dirty="0"/>
          </a:p>
        </p:txBody>
      </p:sp>
      <p:pic>
        <p:nvPicPr>
          <p:cNvPr id="5" name="Picture 4"/>
          <p:cNvPicPr>
            <a:picLocks noChangeAspect="1" noChangeArrowheads="1"/>
          </p:cNvPicPr>
          <p:nvPr/>
        </p:nvPicPr>
        <p:blipFill>
          <a:blip r:embed="rId3" cstate="print"/>
          <a:srcRect/>
          <a:stretch>
            <a:fillRect/>
          </a:stretch>
        </p:blipFill>
        <p:spPr bwMode="auto">
          <a:xfrm>
            <a:off x="470788" y="2444305"/>
            <a:ext cx="3853433" cy="1815141"/>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a:stretch>
            <a:fillRect/>
          </a:stretch>
        </p:blipFill>
        <p:spPr bwMode="auto">
          <a:xfrm>
            <a:off x="4402891" y="2451107"/>
            <a:ext cx="4043084" cy="1798135"/>
          </a:xfrm>
          <a:prstGeom prst="rect">
            <a:avLst/>
          </a:prstGeom>
          <a:noFill/>
          <a:ln w="9525">
            <a:noFill/>
            <a:miter lim="800000"/>
            <a:headEnd/>
            <a:tailEnd/>
          </a:ln>
        </p:spPr>
      </p:pic>
      <p:pic>
        <p:nvPicPr>
          <p:cNvPr id="7" name="Picture 6"/>
          <p:cNvPicPr>
            <a:picLocks noChangeAspect="1" noChangeArrowheads="1"/>
          </p:cNvPicPr>
          <p:nvPr/>
        </p:nvPicPr>
        <p:blipFill>
          <a:blip r:embed="rId5" cstate="print"/>
          <a:srcRect/>
          <a:stretch>
            <a:fillRect/>
          </a:stretch>
        </p:blipFill>
        <p:spPr bwMode="auto">
          <a:xfrm>
            <a:off x="448311" y="4913173"/>
            <a:ext cx="3911030" cy="1740314"/>
          </a:xfrm>
          <a:prstGeom prst="rect">
            <a:avLst/>
          </a:prstGeom>
          <a:noFill/>
          <a:ln w="9525">
            <a:noFill/>
            <a:miter lim="800000"/>
            <a:headEnd/>
            <a:tailEnd/>
          </a:ln>
        </p:spPr>
      </p:pic>
      <p:pic>
        <p:nvPicPr>
          <p:cNvPr id="8" name="Picture 7"/>
          <p:cNvPicPr>
            <a:picLocks noChangeAspect="1" noChangeArrowheads="1"/>
          </p:cNvPicPr>
          <p:nvPr/>
        </p:nvPicPr>
        <p:blipFill>
          <a:blip r:embed="rId6" cstate="print"/>
          <a:srcRect/>
          <a:stretch>
            <a:fillRect/>
          </a:stretch>
        </p:blipFill>
        <p:spPr bwMode="auto">
          <a:xfrm>
            <a:off x="4397272" y="4921110"/>
            <a:ext cx="4102086" cy="1748250"/>
          </a:xfrm>
          <a:prstGeom prst="rect">
            <a:avLst/>
          </a:prstGeom>
          <a:noFill/>
          <a:ln w="9525">
            <a:noFill/>
            <a:miter lim="800000"/>
            <a:headEnd/>
            <a:tailEnd/>
          </a:ln>
        </p:spPr>
      </p:pic>
      <p:sp>
        <p:nvSpPr>
          <p:cNvPr id="9" name="TextBox 8"/>
          <p:cNvSpPr txBox="1"/>
          <p:nvPr/>
        </p:nvSpPr>
        <p:spPr>
          <a:xfrm>
            <a:off x="1335825" y="1955084"/>
            <a:ext cx="1334276" cy="400110"/>
          </a:xfrm>
          <a:prstGeom prst="rect">
            <a:avLst/>
          </a:prstGeom>
          <a:noFill/>
        </p:spPr>
        <p:txBody>
          <a:bodyPr wrap="none" rtlCol="0">
            <a:spAutoFit/>
          </a:bodyPr>
          <a:lstStyle/>
          <a:p>
            <a:r>
              <a:rPr lang="en-US" dirty="0"/>
              <a:t>1G/TACS </a:t>
            </a:r>
          </a:p>
        </p:txBody>
      </p:sp>
      <p:sp>
        <p:nvSpPr>
          <p:cNvPr id="10" name="TextBox 9"/>
          <p:cNvSpPr txBox="1"/>
          <p:nvPr/>
        </p:nvSpPr>
        <p:spPr>
          <a:xfrm>
            <a:off x="5508104" y="1955084"/>
            <a:ext cx="1250663" cy="400110"/>
          </a:xfrm>
          <a:prstGeom prst="rect">
            <a:avLst/>
          </a:prstGeom>
          <a:noFill/>
        </p:spPr>
        <p:txBody>
          <a:bodyPr wrap="none" rtlCol="0">
            <a:spAutoFit/>
          </a:bodyPr>
          <a:lstStyle/>
          <a:p>
            <a:r>
              <a:rPr lang="en-US" dirty="0"/>
              <a:t>2G/GSM </a:t>
            </a:r>
          </a:p>
        </p:txBody>
      </p:sp>
      <p:sp>
        <p:nvSpPr>
          <p:cNvPr id="11" name="TextBox 10"/>
          <p:cNvSpPr txBox="1"/>
          <p:nvPr/>
        </p:nvSpPr>
        <p:spPr>
          <a:xfrm>
            <a:off x="1554240" y="4437112"/>
            <a:ext cx="667170" cy="400110"/>
          </a:xfrm>
          <a:prstGeom prst="rect">
            <a:avLst/>
          </a:prstGeom>
          <a:noFill/>
        </p:spPr>
        <p:txBody>
          <a:bodyPr wrap="none" rtlCol="0">
            <a:spAutoFit/>
          </a:bodyPr>
          <a:lstStyle/>
          <a:p>
            <a:r>
              <a:rPr lang="en-US" dirty="0"/>
              <a:t>3G  </a:t>
            </a:r>
          </a:p>
        </p:txBody>
      </p:sp>
      <p:sp>
        <p:nvSpPr>
          <p:cNvPr id="12" name="TextBox 11"/>
          <p:cNvSpPr txBox="1"/>
          <p:nvPr/>
        </p:nvSpPr>
        <p:spPr>
          <a:xfrm>
            <a:off x="5267944" y="4437112"/>
            <a:ext cx="2472408" cy="400110"/>
          </a:xfrm>
          <a:prstGeom prst="rect">
            <a:avLst/>
          </a:prstGeom>
          <a:noFill/>
        </p:spPr>
        <p:txBody>
          <a:bodyPr wrap="none" rtlCol="0">
            <a:spAutoFit/>
          </a:bodyPr>
          <a:lstStyle/>
          <a:p>
            <a:r>
              <a:rPr lang="en-US" dirty="0"/>
              <a:t>4G/LTE and </a:t>
            </a:r>
            <a:r>
              <a:rPr lang="en-US" dirty="0" err="1"/>
              <a:t>Wimax</a:t>
            </a:r>
            <a:r>
              <a:rPr lang="en-US" dirty="0"/>
              <a:t> </a:t>
            </a:r>
          </a:p>
        </p:txBody>
      </p:sp>
    </p:spTree>
    <p:extLst>
      <p:ext uri="{BB962C8B-B14F-4D97-AF65-F5344CB8AC3E}">
        <p14:creationId xmlns:p14="http://schemas.microsoft.com/office/powerpoint/2010/main" val="1191958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solidFill>
                  <a:schemeClr val="bg2"/>
                </a:solidFill>
              </a:rPr>
              <a:t>Link layer : multiple access </a:t>
            </a:r>
          </a:p>
          <a:p>
            <a:pPr lvl="1"/>
            <a:r>
              <a:rPr lang="en-US" dirty="0"/>
              <a:t>Wireless impact higher layers?</a:t>
            </a:r>
          </a:p>
          <a:p>
            <a:r>
              <a:rPr lang="en-US" dirty="0">
                <a:solidFill>
                  <a:schemeClr val="bg2"/>
                </a:solidFill>
              </a:rPr>
              <a:t>More advanced methods</a:t>
            </a:r>
          </a:p>
          <a:p>
            <a:pPr lvl="1"/>
            <a:r>
              <a:rPr lang="en-US" dirty="0">
                <a:solidFill>
                  <a:schemeClr val="bg2"/>
                </a:solidFill>
              </a:rPr>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3422842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2"/>
          <p:cNvSpPr>
            <a:spLocks noGrp="1" noChangeArrowheads="1"/>
          </p:cNvSpPr>
          <p:nvPr>
            <p:ph type="title"/>
          </p:nvPr>
        </p:nvSpPr>
        <p:spPr>
          <a:xfrm>
            <a:off x="187325" y="413792"/>
            <a:ext cx="8869363" cy="1143000"/>
          </a:xfrm>
        </p:spPr>
        <p:txBody>
          <a:bodyPr/>
          <a:lstStyle/>
          <a:p>
            <a:pPr>
              <a:defRPr/>
            </a:pPr>
            <a:r>
              <a:rPr lang="en-US" sz="3200" dirty="0">
                <a:latin typeface="+mn-lt"/>
                <a:cs typeface="+mj-cs"/>
              </a:rPr>
              <a:t>Wireless: impact on higher layers</a:t>
            </a:r>
          </a:p>
        </p:txBody>
      </p:sp>
      <p:sp>
        <p:nvSpPr>
          <p:cNvPr id="69637" name="Rectangle 3"/>
          <p:cNvSpPr>
            <a:spLocks noGrp="1" noChangeArrowheads="1"/>
          </p:cNvSpPr>
          <p:nvPr>
            <p:ph type="body" idx="1"/>
          </p:nvPr>
        </p:nvSpPr>
        <p:spPr>
          <a:xfrm>
            <a:off x="396875" y="1422400"/>
            <a:ext cx="8332788" cy="4648200"/>
          </a:xfrm>
        </p:spPr>
        <p:txBody>
          <a:bodyPr/>
          <a:lstStyle/>
          <a:p>
            <a:pPr>
              <a:defRPr/>
            </a:pPr>
            <a:r>
              <a:rPr lang="en-US" dirty="0"/>
              <a:t>logically, impact </a:t>
            </a:r>
            <a:r>
              <a:rPr lang="en-US" i="1" dirty="0"/>
              <a:t>should</a:t>
            </a:r>
            <a:r>
              <a:rPr lang="en-US" dirty="0"/>
              <a:t> be minimal …</a:t>
            </a:r>
          </a:p>
          <a:p>
            <a:pPr lvl="1">
              <a:defRPr/>
            </a:pPr>
            <a:r>
              <a:rPr lang="en-US" dirty="0"/>
              <a:t>best effort service model remains unchanged </a:t>
            </a:r>
          </a:p>
          <a:p>
            <a:pPr lvl="1">
              <a:defRPr/>
            </a:pPr>
            <a:r>
              <a:rPr lang="en-US" dirty="0"/>
              <a:t>TCP and UDP can (and do) run over wireless, mobile</a:t>
            </a:r>
          </a:p>
          <a:p>
            <a:pPr>
              <a:defRPr/>
            </a:pPr>
            <a:r>
              <a:rPr lang="en-US" dirty="0"/>
              <a:t>… but performance-wise:</a:t>
            </a:r>
          </a:p>
          <a:p>
            <a:pPr lvl="1">
              <a:defRPr/>
            </a:pPr>
            <a:r>
              <a:rPr lang="en-US" dirty="0"/>
              <a:t>packet loss/delay due to bit-errors (discarded packets, delays for link-layer retransmissions), and handoff</a:t>
            </a:r>
          </a:p>
          <a:p>
            <a:pPr lvl="1">
              <a:defRPr/>
            </a:pPr>
            <a:r>
              <a:rPr lang="en-US" dirty="0"/>
              <a:t>TCP interprets loss as congestion, will decrease congestion window un-necessarily</a:t>
            </a:r>
          </a:p>
          <a:p>
            <a:pPr lvl="1">
              <a:defRPr/>
            </a:pPr>
            <a:r>
              <a:rPr lang="en-US" dirty="0"/>
              <a:t>delay impairments for real-time traffic</a:t>
            </a:r>
          </a:p>
          <a:p>
            <a:pPr lvl="1">
              <a:defRPr/>
            </a:pPr>
            <a:r>
              <a:rPr lang="en-US" dirty="0"/>
              <a:t>limited bandwidth of wireless links</a:t>
            </a:r>
          </a:p>
        </p:txBody>
      </p:sp>
    </p:spTree>
    <p:extLst>
      <p:ext uri="{BB962C8B-B14F-4D97-AF65-F5344CB8AC3E}">
        <p14:creationId xmlns:p14="http://schemas.microsoft.com/office/powerpoint/2010/main" val="46420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63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63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963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t>More advanced methods</a:t>
            </a:r>
          </a:p>
          <a:p>
            <a:pPr lvl="1"/>
            <a:r>
              <a:rPr lang="en-US" dirty="0"/>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2247202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2525D-E686-234C-9AE8-6AC0E9A1CA25}"/>
              </a:ext>
            </a:extLst>
          </p:cNvPr>
          <p:cNvSpPr>
            <a:spLocks noGrp="1"/>
          </p:cNvSpPr>
          <p:nvPr>
            <p:ph type="title"/>
          </p:nvPr>
        </p:nvSpPr>
        <p:spPr/>
        <p:txBody>
          <a:bodyPr/>
          <a:lstStyle/>
          <a:p>
            <a:r>
              <a:rPr lang="nb-NO" dirty="0" err="1"/>
              <a:t>What</a:t>
            </a:r>
            <a:r>
              <a:rPr lang="nb-NO" dirty="0"/>
              <a:t> is MIMO?</a:t>
            </a:r>
          </a:p>
        </p:txBody>
      </p:sp>
      <p:sp>
        <p:nvSpPr>
          <p:cNvPr id="3" name="Content Placeholder 2">
            <a:extLst>
              <a:ext uri="{FF2B5EF4-FFF2-40B4-BE49-F238E27FC236}">
                <a16:creationId xmlns:a16="http://schemas.microsoft.com/office/drawing/2014/main" id="{A429E702-BD9C-3346-943F-1AFA4BAABCD4}"/>
              </a:ext>
            </a:extLst>
          </p:cNvPr>
          <p:cNvSpPr>
            <a:spLocks noGrp="1"/>
          </p:cNvSpPr>
          <p:nvPr>
            <p:ph idx="1"/>
          </p:nvPr>
        </p:nvSpPr>
        <p:spPr/>
        <p:txBody>
          <a:bodyPr/>
          <a:lstStyle/>
          <a:p>
            <a:pPr>
              <a:lnSpc>
                <a:spcPct val="120000"/>
              </a:lnSpc>
            </a:pPr>
            <a:r>
              <a:rPr lang="en-US" dirty="0"/>
              <a:t>MIMO is an acronym that stands for </a:t>
            </a:r>
            <a:r>
              <a:rPr lang="en-US" b="1" dirty="0"/>
              <a:t>Multiple Input Multiple Output</a:t>
            </a:r>
          </a:p>
          <a:p>
            <a:pPr>
              <a:lnSpc>
                <a:spcPct val="120000"/>
              </a:lnSpc>
            </a:pPr>
            <a:r>
              <a:rPr lang="en-US" dirty="0"/>
              <a:t>Motivation: current wireless systems</a:t>
            </a:r>
          </a:p>
          <a:p>
            <a:pPr lvl="1">
              <a:lnSpc>
                <a:spcPct val="120000"/>
              </a:lnSpc>
            </a:pPr>
            <a:r>
              <a:rPr lang="en-US" dirty="0"/>
              <a:t> </a:t>
            </a:r>
            <a:r>
              <a:rPr lang="en-US" dirty="0">
                <a:solidFill>
                  <a:schemeClr val="accent2"/>
                </a:solidFill>
              </a:rPr>
              <a:t>Capacity constrained networks</a:t>
            </a:r>
          </a:p>
          <a:p>
            <a:pPr lvl="1">
              <a:lnSpc>
                <a:spcPct val="120000"/>
              </a:lnSpc>
            </a:pPr>
            <a:r>
              <a:rPr lang="en-US" dirty="0">
                <a:solidFill>
                  <a:schemeClr val="accent2"/>
                </a:solidFill>
              </a:rPr>
              <a:t> Increasing interference, limited spectrum</a:t>
            </a:r>
          </a:p>
          <a:p>
            <a:pPr>
              <a:lnSpc>
                <a:spcPct val="120000"/>
              </a:lnSpc>
            </a:pPr>
            <a:r>
              <a:rPr lang="en-US" dirty="0"/>
              <a:t> MIMO exploits the space dimension to improve wireless systems capacity, range and reliability</a:t>
            </a:r>
          </a:p>
          <a:p>
            <a:pPr marL="0" indent="0">
              <a:lnSpc>
                <a:spcPct val="120000"/>
              </a:lnSpc>
              <a:buNone/>
            </a:pPr>
            <a:endParaRPr lang="nb-NO" dirty="0"/>
          </a:p>
        </p:txBody>
      </p:sp>
    </p:spTree>
    <p:extLst>
      <p:ext uri="{BB962C8B-B14F-4D97-AF65-F5344CB8AC3E}">
        <p14:creationId xmlns:p14="http://schemas.microsoft.com/office/powerpoint/2010/main" val="1505210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4128" y="1700808"/>
            <a:ext cx="8448352" cy="4995672"/>
          </a:xfrm>
        </p:spPr>
        <p:txBody>
          <a:bodyPr>
            <a:noAutofit/>
          </a:bodyPr>
          <a:lstStyle/>
          <a:p>
            <a:r>
              <a:rPr lang="en-US" sz="2400" dirty="0"/>
              <a:t>MIMO uses multiple antennas to send multiple parallel signals (from transmitter). These parallel signals are intelligently coded</a:t>
            </a:r>
          </a:p>
          <a:p>
            <a:r>
              <a:rPr lang="en-US" sz="2400" dirty="0"/>
              <a:t>When there is enough distance between the antennas, different signals experience different paths -&gt; MIMO takes advantage of multi-path</a:t>
            </a:r>
          </a:p>
          <a:p>
            <a:r>
              <a:rPr lang="en-US" sz="2400" dirty="0"/>
              <a:t>With MIMO, the receiving end uses an algorithm or special signal processing to sort out the multiple signals to produce one signal that has the originally transmitted data</a:t>
            </a:r>
          </a:p>
          <a:p>
            <a:endParaRPr lang="en-US" sz="2000" dirty="0"/>
          </a:p>
          <a:p>
            <a:endParaRPr lang="en-US" sz="2000" dirty="0"/>
          </a:p>
        </p:txBody>
      </p:sp>
      <p:sp>
        <p:nvSpPr>
          <p:cNvPr id="3" name="Title 2"/>
          <p:cNvSpPr>
            <a:spLocks noGrp="1"/>
          </p:cNvSpPr>
          <p:nvPr>
            <p:ph type="title"/>
          </p:nvPr>
        </p:nvSpPr>
        <p:spPr/>
        <p:txBody>
          <a:bodyPr/>
          <a:lstStyle/>
          <a:p>
            <a:r>
              <a:rPr lang="en-US" dirty="0"/>
              <a:t>How does MIMO work?</a:t>
            </a:r>
          </a:p>
        </p:txBody>
      </p:sp>
    </p:spTree>
    <p:extLst>
      <p:ext uri="{BB962C8B-B14F-4D97-AF65-F5344CB8AC3E}">
        <p14:creationId xmlns:p14="http://schemas.microsoft.com/office/powerpoint/2010/main" val="17040665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26aug2009_pxb_f1.jpg"/>
          <p:cNvPicPr>
            <a:picLocks noGrp="1" noChangeAspect="1"/>
          </p:cNvPicPr>
          <p:nvPr>
            <p:ph idx="1"/>
          </p:nvPr>
        </p:nvPicPr>
        <p:blipFill>
          <a:blip r:embed="rId3" cstate="print"/>
          <a:stretch>
            <a:fillRect/>
          </a:stretch>
        </p:blipFill>
        <p:spPr>
          <a:xfrm>
            <a:off x="1219200" y="1676400"/>
            <a:ext cx="6412647" cy="4010819"/>
          </a:xfrm>
        </p:spPr>
      </p:pic>
      <p:sp>
        <p:nvSpPr>
          <p:cNvPr id="5" name="Title 4"/>
          <p:cNvSpPr>
            <a:spLocks noGrp="1"/>
          </p:cNvSpPr>
          <p:nvPr>
            <p:ph type="title"/>
          </p:nvPr>
        </p:nvSpPr>
        <p:spPr/>
        <p:txBody>
          <a:bodyPr/>
          <a:lstStyle/>
          <a:p>
            <a:r>
              <a:rPr lang="en-US" dirty="0"/>
              <a:t>Different types</a:t>
            </a:r>
          </a:p>
        </p:txBody>
      </p:sp>
    </p:spTree>
    <p:extLst>
      <p:ext uri="{BB962C8B-B14F-4D97-AF65-F5344CB8AC3E}">
        <p14:creationId xmlns:p14="http://schemas.microsoft.com/office/powerpoint/2010/main" val="1359853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35696"/>
            <a:ext cx="8229600" cy="2817440"/>
          </a:xfrm>
        </p:spPr>
        <p:txBody>
          <a:bodyPr>
            <a:normAutofit fontScale="85000" lnSpcReduction="10000"/>
          </a:bodyPr>
          <a:lstStyle/>
          <a:p>
            <a:r>
              <a:rPr lang="en-US" sz="2600" b="1" dirty="0"/>
              <a:t>Space Time Transmit Diversity (STTD) </a:t>
            </a:r>
            <a:r>
              <a:rPr lang="en-US" sz="2400" dirty="0"/>
              <a:t>- The same data is coded and transmitted through different antennas, which effectively doubles the power in the channel. This improves Signal Noise Ratio (SNR) for cell edge performance. </a:t>
            </a:r>
          </a:p>
          <a:p>
            <a:endParaRPr lang="en-US" sz="2400" dirty="0"/>
          </a:p>
          <a:p>
            <a:r>
              <a:rPr lang="en-US" sz="2600" b="1" dirty="0"/>
              <a:t>Spatial Multiplexing (SM) </a:t>
            </a:r>
            <a:r>
              <a:rPr lang="en-US" sz="2400" dirty="0"/>
              <a:t>- SM delivers parallel streams of data by exploiting multi-path. It can double (2x2 MIMO) or quadruple (4x4) capacity and throughput. SM gives higher capacity when RF conditions are favorable and users are closer to the base station. </a:t>
            </a:r>
          </a:p>
        </p:txBody>
      </p:sp>
      <p:sp>
        <p:nvSpPr>
          <p:cNvPr id="3" name="Title 2"/>
          <p:cNvSpPr>
            <a:spLocks noGrp="1"/>
          </p:cNvSpPr>
          <p:nvPr>
            <p:ph type="title"/>
          </p:nvPr>
        </p:nvSpPr>
        <p:spPr/>
        <p:txBody>
          <a:bodyPr/>
          <a:lstStyle/>
          <a:p>
            <a:r>
              <a:rPr lang="en-US" dirty="0"/>
              <a:t>Main Types of MIMO</a:t>
            </a:r>
          </a:p>
        </p:txBody>
      </p:sp>
      <p:pic>
        <p:nvPicPr>
          <p:cNvPr id="4" name="Picture 3">
            <a:extLst>
              <a:ext uri="{FF2B5EF4-FFF2-40B4-BE49-F238E27FC236}">
                <a16:creationId xmlns:a16="http://schemas.microsoft.com/office/drawing/2014/main" id="{1F2F9A46-D63F-B246-BB45-C3A19CCF1A12}"/>
              </a:ext>
            </a:extLst>
          </p:cNvPr>
          <p:cNvPicPr>
            <a:picLocks noChangeAspect="1"/>
          </p:cNvPicPr>
          <p:nvPr/>
        </p:nvPicPr>
        <p:blipFill>
          <a:blip r:embed="rId3"/>
          <a:stretch>
            <a:fillRect/>
          </a:stretch>
        </p:blipFill>
        <p:spPr>
          <a:xfrm>
            <a:off x="704257" y="4934949"/>
            <a:ext cx="7982543" cy="1722374"/>
          </a:xfrm>
          <a:prstGeom prst="rect">
            <a:avLst/>
          </a:prstGeom>
        </p:spPr>
      </p:pic>
    </p:spTree>
    <p:extLst>
      <p:ext uri="{BB962C8B-B14F-4D97-AF65-F5344CB8AC3E}">
        <p14:creationId xmlns:p14="http://schemas.microsoft.com/office/powerpoint/2010/main" val="3233718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t>More advanced methods</a:t>
            </a:r>
          </a:p>
          <a:p>
            <a:pPr lvl="1"/>
            <a:r>
              <a:rPr lang="en-US" dirty="0">
                <a:solidFill>
                  <a:schemeClr val="bg2"/>
                </a:solidFill>
              </a:rPr>
              <a:t>MIMO</a:t>
            </a:r>
          </a:p>
          <a:p>
            <a:pPr lvl="1"/>
            <a:r>
              <a:rPr lang="en-US" dirty="0"/>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10017383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A44-8DB6-3847-8684-F3B7A5D86E02}"/>
              </a:ext>
            </a:extLst>
          </p:cNvPr>
          <p:cNvSpPr>
            <a:spLocks noGrp="1"/>
          </p:cNvSpPr>
          <p:nvPr>
            <p:ph type="title"/>
          </p:nvPr>
        </p:nvSpPr>
        <p:spPr/>
        <p:txBody>
          <a:bodyPr/>
          <a:lstStyle/>
          <a:p>
            <a:r>
              <a:rPr lang="nb-NO" dirty="0"/>
              <a:t>Beamforming</a:t>
            </a:r>
          </a:p>
        </p:txBody>
      </p:sp>
      <p:pic>
        <p:nvPicPr>
          <p:cNvPr id="4" name="Content Placeholder 3">
            <a:extLst>
              <a:ext uri="{FF2B5EF4-FFF2-40B4-BE49-F238E27FC236}">
                <a16:creationId xmlns:a16="http://schemas.microsoft.com/office/drawing/2014/main" id="{F0945B90-8074-5548-B897-9825B2B0842E}"/>
              </a:ext>
            </a:extLst>
          </p:cNvPr>
          <p:cNvPicPr>
            <a:picLocks noGrp="1" noChangeAspect="1"/>
          </p:cNvPicPr>
          <p:nvPr>
            <p:ph idx="1"/>
          </p:nvPr>
        </p:nvPicPr>
        <p:blipFill>
          <a:blip r:embed="rId2"/>
          <a:stretch>
            <a:fillRect/>
          </a:stretch>
        </p:blipFill>
        <p:spPr>
          <a:xfrm>
            <a:off x="1403648" y="3460556"/>
            <a:ext cx="5400600" cy="3372788"/>
          </a:xfrm>
          <a:prstGeom prst="rect">
            <a:avLst/>
          </a:prstGeom>
        </p:spPr>
      </p:pic>
      <p:sp>
        <p:nvSpPr>
          <p:cNvPr id="5" name="TextBox 4">
            <a:extLst>
              <a:ext uri="{FF2B5EF4-FFF2-40B4-BE49-F238E27FC236}">
                <a16:creationId xmlns:a16="http://schemas.microsoft.com/office/drawing/2014/main" id="{3BA3F3EE-6C69-7746-9D62-9ACB4E54F4F6}"/>
              </a:ext>
            </a:extLst>
          </p:cNvPr>
          <p:cNvSpPr txBox="1"/>
          <p:nvPr/>
        </p:nvSpPr>
        <p:spPr>
          <a:xfrm>
            <a:off x="90960" y="1737390"/>
            <a:ext cx="9089552" cy="2123658"/>
          </a:xfrm>
          <a:prstGeom prst="rect">
            <a:avLst/>
          </a:prstGeom>
          <a:noFill/>
        </p:spPr>
        <p:txBody>
          <a:bodyPr wrap="square" rtlCol="0">
            <a:spAutoFit/>
          </a:bodyPr>
          <a:lstStyle/>
          <a:p>
            <a:pPr marL="285750" indent="-285750">
              <a:buFont typeface="Arial" panose="020B0604020202020204" pitchFamily="34" charset="0"/>
              <a:buChar char="•"/>
            </a:pPr>
            <a:r>
              <a:rPr lang="nb-NO" sz="2200" b="1" dirty="0"/>
              <a:t>Beamforming</a:t>
            </a:r>
            <a:r>
              <a:rPr lang="nb-NO" sz="2200" dirty="0"/>
              <a:t> is a signal processing </a:t>
            </a:r>
            <a:r>
              <a:rPr lang="nb-NO" sz="2200" dirty="0" err="1"/>
              <a:t>technique</a:t>
            </a:r>
            <a:r>
              <a:rPr lang="nb-NO" sz="2200" dirty="0"/>
              <a:t> used for </a:t>
            </a:r>
            <a:r>
              <a:rPr lang="nb-NO" sz="2200" dirty="0" err="1"/>
              <a:t>directional</a:t>
            </a:r>
            <a:r>
              <a:rPr lang="nb-NO" sz="2200" dirty="0"/>
              <a:t> signal </a:t>
            </a:r>
            <a:r>
              <a:rPr lang="nb-NO" sz="2200" dirty="0" err="1"/>
              <a:t>transmission</a:t>
            </a:r>
            <a:r>
              <a:rPr lang="nb-NO" sz="2200" dirty="0"/>
              <a:t> or </a:t>
            </a:r>
            <a:r>
              <a:rPr lang="nb-NO" sz="2200" dirty="0" err="1"/>
              <a:t>reception</a:t>
            </a:r>
            <a:r>
              <a:rPr lang="nb-NO" sz="2200" dirty="0"/>
              <a:t>.</a:t>
            </a:r>
            <a:endParaRPr lang="nb-NO" sz="2200" baseline="30000" dirty="0"/>
          </a:p>
          <a:p>
            <a:pPr marL="285750" indent="-285750">
              <a:buFont typeface="Arial" panose="020B0604020202020204" pitchFamily="34" charset="0"/>
              <a:buChar char="•"/>
            </a:pPr>
            <a:r>
              <a:rPr lang="nb-NO" sz="2200" dirty="0"/>
              <a:t>Elements </a:t>
            </a:r>
            <a:r>
              <a:rPr lang="nb-NO" sz="2200" dirty="0" err="1"/>
              <a:t>of</a:t>
            </a:r>
            <a:r>
              <a:rPr lang="nb-NO" sz="2200" dirty="0"/>
              <a:t> an antenna array is </a:t>
            </a:r>
            <a:r>
              <a:rPr lang="nb-NO" sz="2200" dirty="0" err="1"/>
              <a:t>combined</a:t>
            </a:r>
            <a:r>
              <a:rPr lang="nb-NO" sz="2200" dirty="0"/>
              <a:t> in </a:t>
            </a:r>
            <a:r>
              <a:rPr lang="nb-NO" sz="2200" dirty="0" err="1"/>
              <a:t>such</a:t>
            </a:r>
            <a:r>
              <a:rPr lang="nb-NO" sz="2200" dirty="0"/>
              <a:t> a </a:t>
            </a:r>
            <a:r>
              <a:rPr lang="nb-NO" sz="2200" dirty="0" err="1"/>
              <a:t>way</a:t>
            </a:r>
            <a:r>
              <a:rPr lang="nb-NO" sz="2200" dirty="0"/>
              <a:t> </a:t>
            </a:r>
            <a:r>
              <a:rPr lang="nb-NO" sz="2200" dirty="0" err="1"/>
              <a:t>that</a:t>
            </a:r>
            <a:r>
              <a:rPr lang="nb-NO" sz="2200" dirty="0"/>
              <a:t> signals at </a:t>
            </a:r>
            <a:r>
              <a:rPr lang="nb-NO" sz="2200" dirty="0" err="1"/>
              <a:t>particular</a:t>
            </a:r>
            <a:r>
              <a:rPr lang="nb-NO" sz="2200" dirty="0"/>
              <a:t> angles </a:t>
            </a:r>
            <a:r>
              <a:rPr lang="nb-NO" sz="2200" dirty="0" err="1"/>
              <a:t>experience</a:t>
            </a:r>
            <a:r>
              <a:rPr lang="nb-NO" sz="2200" dirty="0"/>
              <a:t> </a:t>
            </a:r>
            <a:r>
              <a:rPr lang="nb-NO" sz="2200" dirty="0" err="1"/>
              <a:t>constructive</a:t>
            </a:r>
            <a:r>
              <a:rPr lang="nb-NO" sz="2200" dirty="0"/>
              <a:t> </a:t>
            </a:r>
            <a:r>
              <a:rPr lang="nb-NO" sz="2200" dirty="0" err="1"/>
              <a:t>interference</a:t>
            </a:r>
            <a:r>
              <a:rPr lang="nb-NO" sz="2200" dirty="0"/>
              <a:t> </a:t>
            </a:r>
            <a:r>
              <a:rPr lang="nb-NO" sz="2200" dirty="0" err="1"/>
              <a:t>while</a:t>
            </a:r>
            <a:r>
              <a:rPr lang="nb-NO" sz="2200" dirty="0"/>
              <a:t> </a:t>
            </a:r>
            <a:r>
              <a:rPr lang="nb-NO" sz="2200" dirty="0" err="1"/>
              <a:t>others</a:t>
            </a:r>
            <a:r>
              <a:rPr lang="nb-NO" sz="2200" dirty="0"/>
              <a:t> </a:t>
            </a:r>
            <a:r>
              <a:rPr lang="nb-NO" sz="2200" dirty="0" err="1"/>
              <a:t>experience</a:t>
            </a:r>
            <a:r>
              <a:rPr lang="nb-NO" sz="2200" dirty="0"/>
              <a:t> </a:t>
            </a:r>
            <a:r>
              <a:rPr lang="nb-NO" sz="2200" dirty="0" err="1"/>
              <a:t>destructive</a:t>
            </a:r>
            <a:r>
              <a:rPr lang="nb-NO" sz="2200" dirty="0"/>
              <a:t> </a:t>
            </a:r>
            <a:r>
              <a:rPr lang="nb-NO" sz="2200" dirty="0" err="1"/>
              <a:t>interference</a:t>
            </a:r>
            <a:r>
              <a:rPr lang="nb-NO" sz="2200" dirty="0"/>
              <a:t>. </a:t>
            </a:r>
          </a:p>
          <a:p>
            <a:pPr marL="285750" indent="-285750">
              <a:buFont typeface="Arial" panose="020B0604020202020204" pitchFamily="34" charset="0"/>
              <a:buChar char="•"/>
            </a:pPr>
            <a:endParaRPr lang="nb-NO" sz="2200" dirty="0"/>
          </a:p>
        </p:txBody>
      </p:sp>
    </p:spTree>
    <p:extLst>
      <p:ext uri="{BB962C8B-B14F-4D97-AF65-F5344CB8AC3E}">
        <p14:creationId xmlns:p14="http://schemas.microsoft.com/office/powerpoint/2010/main" val="17763880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8C6D-DA53-634C-90B7-583A70129C28}"/>
              </a:ext>
            </a:extLst>
          </p:cNvPr>
          <p:cNvSpPr>
            <a:spLocks noGrp="1"/>
          </p:cNvSpPr>
          <p:nvPr>
            <p:ph type="title"/>
          </p:nvPr>
        </p:nvSpPr>
        <p:spPr>
          <a:xfrm>
            <a:off x="467544" y="692696"/>
            <a:ext cx="8219256" cy="864096"/>
          </a:xfrm>
        </p:spPr>
        <p:txBody>
          <a:bodyPr/>
          <a:lstStyle/>
          <a:p>
            <a:r>
              <a:rPr lang="en-GB" dirty="0"/>
              <a:t>An antenna radiates energy like....</a:t>
            </a:r>
            <a:endParaRPr lang="en-NO" dirty="0"/>
          </a:p>
        </p:txBody>
      </p:sp>
      <p:pic>
        <p:nvPicPr>
          <p:cNvPr id="5" name="Content Placeholder 4">
            <a:extLst>
              <a:ext uri="{FF2B5EF4-FFF2-40B4-BE49-F238E27FC236}">
                <a16:creationId xmlns:a16="http://schemas.microsoft.com/office/drawing/2014/main" id="{59743210-B4CC-9842-B732-110D40D67E0D}"/>
              </a:ext>
            </a:extLst>
          </p:cNvPr>
          <p:cNvPicPr>
            <a:picLocks noGrp="1" noChangeAspect="1"/>
          </p:cNvPicPr>
          <p:nvPr>
            <p:ph idx="1"/>
          </p:nvPr>
        </p:nvPicPr>
        <p:blipFill>
          <a:blip r:embed="rId2"/>
          <a:stretch>
            <a:fillRect/>
          </a:stretch>
        </p:blipFill>
        <p:spPr>
          <a:xfrm>
            <a:off x="914400" y="1560925"/>
            <a:ext cx="7315200" cy="4114800"/>
          </a:xfrm>
        </p:spPr>
      </p:pic>
      <p:sp>
        <p:nvSpPr>
          <p:cNvPr id="6" name="Rectangle 5">
            <a:extLst>
              <a:ext uri="{FF2B5EF4-FFF2-40B4-BE49-F238E27FC236}">
                <a16:creationId xmlns:a16="http://schemas.microsoft.com/office/drawing/2014/main" id="{76CBDE9B-A31E-D447-B271-99434375B113}"/>
              </a:ext>
            </a:extLst>
          </p:cNvPr>
          <p:cNvSpPr/>
          <p:nvPr/>
        </p:nvSpPr>
        <p:spPr>
          <a:xfrm>
            <a:off x="971600" y="6309320"/>
            <a:ext cx="7315200" cy="338554"/>
          </a:xfrm>
          <a:prstGeom prst="rect">
            <a:avLst/>
          </a:prstGeom>
        </p:spPr>
        <p:txBody>
          <a:bodyPr wrap="square">
            <a:spAutoFit/>
          </a:bodyPr>
          <a:lstStyle/>
          <a:p>
            <a:r>
              <a:rPr lang="en-GB" sz="1600" dirty="0">
                <a:latin typeface="Helvetica" pitchFamily="2" charset="0"/>
              </a:rPr>
              <a:t>from Mark </a:t>
            </a:r>
            <a:r>
              <a:rPr lang="en-GB" sz="1600" dirty="0" err="1">
                <a:latin typeface="Helvetica" pitchFamily="2" charset="0"/>
              </a:rPr>
              <a:t>Hickle</a:t>
            </a:r>
            <a:r>
              <a:rPr lang="en-GB" sz="1600" dirty="0">
                <a:latin typeface="Helvetica" pitchFamily="2" charset="0"/>
              </a:rPr>
              <a:t> https://</a:t>
            </a:r>
            <a:r>
              <a:rPr lang="en-GB" sz="1600" dirty="0" err="1">
                <a:latin typeface="Helvetica" pitchFamily="2" charset="0"/>
              </a:rPr>
              <a:t>youtu.be</a:t>
            </a:r>
            <a:r>
              <a:rPr lang="en-GB" sz="1600" dirty="0">
                <a:latin typeface="Helvetica" pitchFamily="2" charset="0"/>
              </a:rPr>
              <a:t>/vtPPAnvJS6c</a:t>
            </a:r>
            <a:endParaRPr lang="en-GB" sz="1600" dirty="0">
              <a:effectLst/>
              <a:latin typeface="Helvetica" pitchFamily="2" charset="0"/>
            </a:endParaRPr>
          </a:p>
        </p:txBody>
      </p:sp>
    </p:spTree>
    <p:extLst>
      <p:ext uri="{BB962C8B-B14F-4D97-AF65-F5344CB8AC3E}">
        <p14:creationId xmlns:p14="http://schemas.microsoft.com/office/powerpoint/2010/main" val="31628289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0766D-2255-9F47-A80C-4B25C71D2F72}"/>
              </a:ext>
            </a:extLst>
          </p:cNvPr>
          <p:cNvSpPr>
            <a:spLocks noGrp="1"/>
          </p:cNvSpPr>
          <p:nvPr>
            <p:ph type="title"/>
          </p:nvPr>
        </p:nvSpPr>
        <p:spPr/>
        <p:txBody>
          <a:bodyPr/>
          <a:lstStyle/>
          <a:p>
            <a:r>
              <a:rPr lang="en-GB" dirty="0"/>
              <a:t>Forming a beam</a:t>
            </a:r>
            <a:endParaRPr lang="en-NO" dirty="0"/>
          </a:p>
        </p:txBody>
      </p:sp>
      <p:pic>
        <p:nvPicPr>
          <p:cNvPr id="5" name="Content Placeholder 4">
            <a:extLst>
              <a:ext uri="{FF2B5EF4-FFF2-40B4-BE49-F238E27FC236}">
                <a16:creationId xmlns:a16="http://schemas.microsoft.com/office/drawing/2014/main" id="{36472073-3C31-C448-9D91-504DAF4E0963}"/>
              </a:ext>
            </a:extLst>
          </p:cNvPr>
          <p:cNvPicPr>
            <a:picLocks noGrp="1" noChangeAspect="1"/>
          </p:cNvPicPr>
          <p:nvPr>
            <p:ph idx="1"/>
          </p:nvPr>
        </p:nvPicPr>
        <p:blipFill>
          <a:blip r:embed="rId2"/>
          <a:stretch>
            <a:fillRect/>
          </a:stretch>
        </p:blipFill>
        <p:spPr>
          <a:xfrm>
            <a:off x="919956" y="1981200"/>
            <a:ext cx="7315200" cy="4114800"/>
          </a:xfrm>
        </p:spPr>
      </p:pic>
    </p:spTree>
    <p:extLst>
      <p:ext uri="{BB962C8B-B14F-4D97-AF65-F5344CB8AC3E}">
        <p14:creationId xmlns:p14="http://schemas.microsoft.com/office/powerpoint/2010/main" val="3940356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AEAD1-B6CF-574F-9D19-6635B621C1AC}"/>
              </a:ext>
            </a:extLst>
          </p:cNvPr>
          <p:cNvSpPr>
            <a:spLocks noGrp="1"/>
          </p:cNvSpPr>
          <p:nvPr>
            <p:ph type="title"/>
          </p:nvPr>
        </p:nvSpPr>
        <p:spPr/>
        <p:txBody>
          <a:bodyPr/>
          <a:lstStyle/>
          <a:p>
            <a:r>
              <a:rPr lang="en-GB" dirty="0"/>
              <a:t>Transmit beam and receive strength</a:t>
            </a:r>
            <a:endParaRPr lang="en-NO" dirty="0"/>
          </a:p>
        </p:txBody>
      </p:sp>
      <p:pic>
        <p:nvPicPr>
          <p:cNvPr id="5" name="Content Placeholder 4">
            <a:extLst>
              <a:ext uri="{FF2B5EF4-FFF2-40B4-BE49-F238E27FC236}">
                <a16:creationId xmlns:a16="http://schemas.microsoft.com/office/drawing/2014/main" id="{E08EE4B6-D918-B94B-BA39-B62AFDBBE408}"/>
              </a:ext>
            </a:extLst>
          </p:cNvPr>
          <p:cNvPicPr>
            <a:picLocks noGrp="1" noChangeAspect="1"/>
          </p:cNvPicPr>
          <p:nvPr>
            <p:ph idx="1"/>
          </p:nvPr>
        </p:nvPicPr>
        <p:blipFill>
          <a:blip r:embed="rId2"/>
          <a:stretch>
            <a:fillRect/>
          </a:stretch>
        </p:blipFill>
        <p:spPr>
          <a:xfrm>
            <a:off x="1" y="2074911"/>
            <a:ext cx="8686800" cy="4151170"/>
          </a:xfrm>
        </p:spPr>
      </p:pic>
      <p:pic>
        <p:nvPicPr>
          <p:cNvPr id="6" name="Content Placeholder 4">
            <a:extLst>
              <a:ext uri="{FF2B5EF4-FFF2-40B4-BE49-F238E27FC236}">
                <a16:creationId xmlns:a16="http://schemas.microsoft.com/office/drawing/2014/main" id="{51603CE1-7F15-F04E-8991-AEA678D63BDF}"/>
              </a:ext>
            </a:extLst>
          </p:cNvPr>
          <p:cNvPicPr>
            <a:picLocks noChangeAspect="1"/>
          </p:cNvPicPr>
          <p:nvPr/>
        </p:nvPicPr>
        <p:blipFill>
          <a:blip r:embed="rId3"/>
          <a:stretch>
            <a:fillRect/>
          </a:stretch>
        </p:blipFill>
        <p:spPr bwMode="auto">
          <a:xfrm>
            <a:off x="18000" y="2070000"/>
            <a:ext cx="8686800" cy="4158367"/>
          </a:xfrm>
          <a:prstGeom prst="rect">
            <a:avLst/>
          </a:prstGeom>
          <a:noFill/>
          <a:ln w="9525">
            <a:noFill/>
            <a:miter lim="800000"/>
            <a:headEnd/>
            <a:tailEnd/>
          </a:ln>
        </p:spPr>
      </p:pic>
      <p:pic>
        <p:nvPicPr>
          <p:cNvPr id="7" name="Content Placeholder 4">
            <a:extLst>
              <a:ext uri="{FF2B5EF4-FFF2-40B4-BE49-F238E27FC236}">
                <a16:creationId xmlns:a16="http://schemas.microsoft.com/office/drawing/2014/main" id="{62B7CCC9-9A88-DA4D-BA93-3CF3CC66C7FC}"/>
              </a:ext>
            </a:extLst>
          </p:cNvPr>
          <p:cNvPicPr>
            <a:picLocks noChangeAspect="1"/>
          </p:cNvPicPr>
          <p:nvPr/>
        </p:nvPicPr>
        <p:blipFill>
          <a:blip r:embed="rId4"/>
          <a:stretch>
            <a:fillRect/>
          </a:stretch>
        </p:blipFill>
        <p:spPr bwMode="auto">
          <a:xfrm>
            <a:off x="-18000" y="2070000"/>
            <a:ext cx="8686800" cy="4150306"/>
          </a:xfrm>
          <a:prstGeom prst="rect">
            <a:avLst/>
          </a:prstGeom>
          <a:noFill/>
          <a:ln w="9525">
            <a:noFill/>
            <a:miter lim="800000"/>
            <a:headEnd/>
            <a:tailEnd/>
          </a:ln>
        </p:spPr>
      </p:pic>
      <p:pic>
        <p:nvPicPr>
          <p:cNvPr id="9" name="Content Placeholder 4">
            <a:extLst>
              <a:ext uri="{FF2B5EF4-FFF2-40B4-BE49-F238E27FC236}">
                <a16:creationId xmlns:a16="http://schemas.microsoft.com/office/drawing/2014/main" id="{6519C143-ED9E-6C48-9046-738649A3BCCE}"/>
              </a:ext>
            </a:extLst>
          </p:cNvPr>
          <p:cNvPicPr>
            <a:picLocks noChangeAspect="1"/>
          </p:cNvPicPr>
          <p:nvPr/>
        </p:nvPicPr>
        <p:blipFill>
          <a:blip r:embed="rId5"/>
          <a:stretch>
            <a:fillRect/>
          </a:stretch>
        </p:blipFill>
        <p:spPr bwMode="auto">
          <a:xfrm>
            <a:off x="-18000" y="2062800"/>
            <a:ext cx="8686800" cy="4141211"/>
          </a:xfrm>
          <a:prstGeom prst="rect">
            <a:avLst/>
          </a:prstGeom>
          <a:noFill/>
          <a:ln w="9525">
            <a:noFill/>
            <a:miter lim="800000"/>
            <a:headEnd/>
            <a:tailEnd/>
          </a:ln>
        </p:spPr>
      </p:pic>
    </p:spTree>
    <p:extLst>
      <p:ext uri="{BB962C8B-B14F-4D97-AF65-F5344CB8AC3E}">
        <p14:creationId xmlns:p14="http://schemas.microsoft.com/office/powerpoint/2010/main" val="261142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5A554-0808-D54A-AE30-3B79A4B938A3}"/>
              </a:ext>
            </a:extLst>
          </p:cNvPr>
          <p:cNvSpPr>
            <a:spLocks noGrp="1"/>
          </p:cNvSpPr>
          <p:nvPr>
            <p:ph type="title"/>
          </p:nvPr>
        </p:nvSpPr>
        <p:spPr/>
        <p:txBody>
          <a:bodyPr/>
          <a:lstStyle/>
          <a:p>
            <a:r>
              <a:rPr lang="en-GB" dirty="0"/>
              <a:t>Transmit beam and receive strength</a:t>
            </a:r>
            <a:endParaRPr lang="en-NO" dirty="0"/>
          </a:p>
        </p:txBody>
      </p:sp>
      <p:pic>
        <p:nvPicPr>
          <p:cNvPr id="5" name="Content Placeholder 4">
            <a:extLst>
              <a:ext uri="{FF2B5EF4-FFF2-40B4-BE49-F238E27FC236}">
                <a16:creationId xmlns:a16="http://schemas.microsoft.com/office/drawing/2014/main" id="{18C359F4-813A-A447-B314-15AD20100543}"/>
              </a:ext>
            </a:extLst>
          </p:cNvPr>
          <p:cNvPicPr>
            <a:picLocks noGrp="1" noChangeAspect="1"/>
          </p:cNvPicPr>
          <p:nvPr>
            <p:ph idx="1"/>
          </p:nvPr>
        </p:nvPicPr>
        <p:blipFill>
          <a:blip r:embed="rId2"/>
          <a:stretch>
            <a:fillRect/>
          </a:stretch>
        </p:blipFill>
        <p:spPr>
          <a:xfrm>
            <a:off x="1" y="2124066"/>
            <a:ext cx="8686800" cy="4047258"/>
          </a:xfrm>
        </p:spPr>
      </p:pic>
      <p:pic>
        <p:nvPicPr>
          <p:cNvPr id="6" name="Content Placeholder 4">
            <a:extLst>
              <a:ext uri="{FF2B5EF4-FFF2-40B4-BE49-F238E27FC236}">
                <a16:creationId xmlns:a16="http://schemas.microsoft.com/office/drawing/2014/main" id="{A3614779-0529-FD44-BC27-38402C31C5EC}"/>
              </a:ext>
            </a:extLst>
          </p:cNvPr>
          <p:cNvPicPr>
            <a:picLocks noChangeAspect="1"/>
          </p:cNvPicPr>
          <p:nvPr/>
        </p:nvPicPr>
        <p:blipFill>
          <a:blip r:embed="rId3"/>
          <a:stretch>
            <a:fillRect/>
          </a:stretch>
        </p:blipFill>
        <p:spPr bwMode="auto">
          <a:xfrm>
            <a:off x="0" y="1998000"/>
            <a:ext cx="8686800" cy="4130031"/>
          </a:xfrm>
          <a:prstGeom prst="rect">
            <a:avLst/>
          </a:prstGeom>
          <a:noFill/>
          <a:ln w="9525">
            <a:noFill/>
            <a:miter lim="800000"/>
            <a:headEnd/>
            <a:tailEnd/>
          </a:ln>
        </p:spPr>
      </p:pic>
      <p:pic>
        <p:nvPicPr>
          <p:cNvPr id="7" name="Content Placeholder 4">
            <a:extLst>
              <a:ext uri="{FF2B5EF4-FFF2-40B4-BE49-F238E27FC236}">
                <a16:creationId xmlns:a16="http://schemas.microsoft.com/office/drawing/2014/main" id="{FF6FED27-5549-2841-8BED-3BB764DD7259}"/>
              </a:ext>
            </a:extLst>
          </p:cNvPr>
          <p:cNvPicPr>
            <a:picLocks noChangeAspect="1"/>
          </p:cNvPicPr>
          <p:nvPr/>
        </p:nvPicPr>
        <p:blipFill>
          <a:blip r:embed="rId4"/>
          <a:stretch>
            <a:fillRect/>
          </a:stretch>
        </p:blipFill>
        <p:spPr bwMode="auto">
          <a:xfrm>
            <a:off x="61664" y="2060848"/>
            <a:ext cx="8686800" cy="4150908"/>
          </a:xfrm>
          <a:prstGeom prst="rect">
            <a:avLst/>
          </a:prstGeom>
          <a:noFill/>
          <a:ln w="9525">
            <a:noFill/>
            <a:miter lim="800000"/>
            <a:headEnd/>
            <a:tailEnd/>
          </a:ln>
        </p:spPr>
      </p:pic>
      <p:pic>
        <p:nvPicPr>
          <p:cNvPr id="8" name="Content Placeholder 4">
            <a:extLst>
              <a:ext uri="{FF2B5EF4-FFF2-40B4-BE49-F238E27FC236}">
                <a16:creationId xmlns:a16="http://schemas.microsoft.com/office/drawing/2014/main" id="{5D02ECED-7533-7C4F-B20C-5A7A4C701EC8}"/>
              </a:ext>
            </a:extLst>
          </p:cNvPr>
          <p:cNvPicPr>
            <a:picLocks noChangeAspect="1"/>
          </p:cNvPicPr>
          <p:nvPr/>
        </p:nvPicPr>
        <p:blipFill>
          <a:blip r:embed="rId5"/>
          <a:stretch>
            <a:fillRect/>
          </a:stretch>
        </p:blipFill>
        <p:spPr bwMode="auto">
          <a:xfrm>
            <a:off x="61664" y="2065696"/>
            <a:ext cx="8686800" cy="4170650"/>
          </a:xfrm>
          <a:prstGeom prst="rect">
            <a:avLst/>
          </a:prstGeom>
          <a:noFill/>
          <a:ln w="9525">
            <a:noFill/>
            <a:miter lim="800000"/>
            <a:headEnd/>
            <a:tailEnd/>
          </a:ln>
        </p:spPr>
      </p:pic>
      <p:pic>
        <p:nvPicPr>
          <p:cNvPr id="9" name="Content Placeholder 4">
            <a:extLst>
              <a:ext uri="{FF2B5EF4-FFF2-40B4-BE49-F238E27FC236}">
                <a16:creationId xmlns:a16="http://schemas.microsoft.com/office/drawing/2014/main" id="{D17CF8CA-F63A-914A-8C3F-6301C05EA223}"/>
              </a:ext>
            </a:extLst>
          </p:cNvPr>
          <p:cNvPicPr>
            <a:picLocks noChangeAspect="1"/>
          </p:cNvPicPr>
          <p:nvPr/>
        </p:nvPicPr>
        <p:blipFill>
          <a:blip r:embed="rId6"/>
          <a:stretch>
            <a:fillRect/>
          </a:stretch>
        </p:blipFill>
        <p:spPr bwMode="auto">
          <a:xfrm>
            <a:off x="61664" y="2093694"/>
            <a:ext cx="8686800" cy="4143618"/>
          </a:xfrm>
          <a:prstGeom prst="rect">
            <a:avLst/>
          </a:prstGeom>
          <a:noFill/>
          <a:ln w="9525">
            <a:noFill/>
            <a:miter lim="800000"/>
            <a:headEnd/>
            <a:tailEnd/>
          </a:ln>
        </p:spPr>
      </p:pic>
    </p:spTree>
    <p:extLst>
      <p:ext uri="{BB962C8B-B14F-4D97-AF65-F5344CB8AC3E}">
        <p14:creationId xmlns:p14="http://schemas.microsoft.com/office/powerpoint/2010/main" val="223279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062AC-CCBF-314C-A22B-8D74F2613792}"/>
              </a:ext>
            </a:extLst>
          </p:cNvPr>
          <p:cNvSpPr>
            <a:spLocks noGrp="1"/>
          </p:cNvSpPr>
          <p:nvPr>
            <p:ph type="title"/>
          </p:nvPr>
        </p:nvSpPr>
        <p:spPr/>
        <p:txBody>
          <a:bodyPr/>
          <a:lstStyle/>
          <a:p>
            <a:r>
              <a:rPr lang="en-GB" dirty="0"/>
              <a:t>Transmit beam and receive strength</a:t>
            </a:r>
            <a:endParaRPr lang="en-NO" dirty="0"/>
          </a:p>
        </p:txBody>
      </p:sp>
      <p:pic>
        <p:nvPicPr>
          <p:cNvPr id="5" name="Content Placeholder 4">
            <a:extLst>
              <a:ext uri="{FF2B5EF4-FFF2-40B4-BE49-F238E27FC236}">
                <a16:creationId xmlns:a16="http://schemas.microsoft.com/office/drawing/2014/main" id="{22585803-7028-7645-9C54-B599CD3D07D0}"/>
              </a:ext>
            </a:extLst>
          </p:cNvPr>
          <p:cNvPicPr>
            <a:picLocks noGrp="1" noChangeAspect="1"/>
          </p:cNvPicPr>
          <p:nvPr>
            <p:ph idx="1"/>
          </p:nvPr>
        </p:nvPicPr>
        <p:blipFill>
          <a:blip r:embed="rId2"/>
          <a:stretch>
            <a:fillRect/>
          </a:stretch>
        </p:blipFill>
        <p:spPr>
          <a:xfrm>
            <a:off x="1" y="2081706"/>
            <a:ext cx="8686800" cy="4136805"/>
          </a:xfrm>
        </p:spPr>
      </p:pic>
      <p:pic>
        <p:nvPicPr>
          <p:cNvPr id="8" name="Content Placeholder 4">
            <a:extLst>
              <a:ext uri="{FF2B5EF4-FFF2-40B4-BE49-F238E27FC236}">
                <a16:creationId xmlns:a16="http://schemas.microsoft.com/office/drawing/2014/main" id="{E7A3EF9B-0574-7B4A-88BD-BC580DCDE501}"/>
              </a:ext>
            </a:extLst>
          </p:cNvPr>
          <p:cNvPicPr>
            <a:picLocks noChangeAspect="1"/>
          </p:cNvPicPr>
          <p:nvPr/>
        </p:nvPicPr>
        <p:blipFill>
          <a:blip r:embed="rId3"/>
          <a:srcRect/>
          <a:stretch/>
        </p:blipFill>
        <p:spPr bwMode="auto">
          <a:xfrm>
            <a:off x="1" y="2080800"/>
            <a:ext cx="8686800" cy="4102373"/>
          </a:xfrm>
          <a:prstGeom prst="rect">
            <a:avLst/>
          </a:prstGeom>
          <a:noFill/>
          <a:ln w="9525">
            <a:noFill/>
            <a:miter lim="800000"/>
            <a:headEnd/>
            <a:tailEnd/>
          </a:ln>
        </p:spPr>
      </p:pic>
      <p:pic>
        <p:nvPicPr>
          <p:cNvPr id="9" name="Content Placeholder 4">
            <a:extLst>
              <a:ext uri="{FF2B5EF4-FFF2-40B4-BE49-F238E27FC236}">
                <a16:creationId xmlns:a16="http://schemas.microsoft.com/office/drawing/2014/main" id="{A0D0F6B3-10F4-CD48-99FE-37289B754513}"/>
              </a:ext>
            </a:extLst>
          </p:cNvPr>
          <p:cNvPicPr>
            <a:picLocks noChangeAspect="1"/>
          </p:cNvPicPr>
          <p:nvPr/>
        </p:nvPicPr>
        <p:blipFill>
          <a:blip r:embed="rId4"/>
          <a:srcRect/>
          <a:stretch/>
        </p:blipFill>
        <p:spPr bwMode="auto">
          <a:xfrm>
            <a:off x="1" y="2080800"/>
            <a:ext cx="8686800" cy="4095135"/>
          </a:xfrm>
          <a:prstGeom prst="rect">
            <a:avLst/>
          </a:prstGeom>
          <a:noFill/>
          <a:ln w="9525">
            <a:noFill/>
            <a:miter lim="800000"/>
            <a:headEnd/>
            <a:tailEnd/>
          </a:ln>
        </p:spPr>
      </p:pic>
      <p:pic>
        <p:nvPicPr>
          <p:cNvPr id="10" name="Content Placeholder 4">
            <a:extLst>
              <a:ext uri="{FF2B5EF4-FFF2-40B4-BE49-F238E27FC236}">
                <a16:creationId xmlns:a16="http://schemas.microsoft.com/office/drawing/2014/main" id="{DD999142-F176-EC4D-8651-B30A70A4347A}"/>
              </a:ext>
            </a:extLst>
          </p:cNvPr>
          <p:cNvPicPr>
            <a:picLocks noChangeAspect="1"/>
          </p:cNvPicPr>
          <p:nvPr/>
        </p:nvPicPr>
        <p:blipFill>
          <a:blip r:embed="rId5"/>
          <a:srcRect/>
          <a:stretch/>
        </p:blipFill>
        <p:spPr bwMode="auto">
          <a:xfrm>
            <a:off x="2" y="2081706"/>
            <a:ext cx="8686798" cy="4136805"/>
          </a:xfrm>
          <a:prstGeom prst="rect">
            <a:avLst/>
          </a:prstGeom>
          <a:noFill/>
          <a:ln w="9525">
            <a:noFill/>
            <a:miter lim="800000"/>
            <a:headEnd/>
            <a:tailEnd/>
          </a:ln>
        </p:spPr>
      </p:pic>
      <p:pic>
        <p:nvPicPr>
          <p:cNvPr id="11" name="Content Placeholder 4">
            <a:extLst>
              <a:ext uri="{FF2B5EF4-FFF2-40B4-BE49-F238E27FC236}">
                <a16:creationId xmlns:a16="http://schemas.microsoft.com/office/drawing/2014/main" id="{FAE01BE2-E96A-5147-9545-39CFC190A75B}"/>
              </a:ext>
            </a:extLst>
          </p:cNvPr>
          <p:cNvPicPr>
            <a:picLocks noChangeAspect="1"/>
          </p:cNvPicPr>
          <p:nvPr/>
        </p:nvPicPr>
        <p:blipFill>
          <a:blip r:embed="rId6"/>
          <a:srcRect/>
          <a:stretch/>
        </p:blipFill>
        <p:spPr bwMode="auto">
          <a:xfrm>
            <a:off x="1" y="2080800"/>
            <a:ext cx="8686800" cy="4097175"/>
          </a:xfrm>
          <a:prstGeom prst="rect">
            <a:avLst/>
          </a:prstGeom>
          <a:noFill/>
          <a:ln w="9525">
            <a:noFill/>
            <a:miter lim="800000"/>
            <a:headEnd/>
            <a:tailEnd/>
          </a:ln>
        </p:spPr>
      </p:pic>
    </p:spTree>
    <p:extLst>
      <p:ext uri="{BB962C8B-B14F-4D97-AF65-F5344CB8AC3E}">
        <p14:creationId xmlns:p14="http://schemas.microsoft.com/office/powerpoint/2010/main" val="310271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D9D0-F9C3-4C4D-92BA-7A20BC5745C6}"/>
              </a:ext>
            </a:extLst>
          </p:cNvPr>
          <p:cNvSpPr>
            <a:spLocks noGrp="1"/>
          </p:cNvSpPr>
          <p:nvPr>
            <p:ph type="title"/>
          </p:nvPr>
        </p:nvSpPr>
        <p:spPr/>
        <p:txBody>
          <a:bodyPr/>
          <a:lstStyle/>
          <a:p>
            <a:r>
              <a:rPr lang="nb-NO" dirty="0"/>
              <a:t>Beamforming and </a:t>
            </a:r>
            <a:r>
              <a:rPr lang="nb-NO" dirty="0" err="1"/>
              <a:t>Steering</a:t>
            </a:r>
            <a:endParaRPr lang="en-NO"/>
          </a:p>
        </p:txBody>
      </p:sp>
      <p:pic>
        <p:nvPicPr>
          <p:cNvPr id="5" name="Content Placeholder 4">
            <a:extLst>
              <a:ext uri="{FF2B5EF4-FFF2-40B4-BE49-F238E27FC236}">
                <a16:creationId xmlns:a16="http://schemas.microsoft.com/office/drawing/2014/main" id="{742813F9-E2D8-3247-BB46-40A92F7D13FD}"/>
              </a:ext>
            </a:extLst>
          </p:cNvPr>
          <p:cNvPicPr>
            <a:picLocks noGrp="1" noChangeAspect="1"/>
          </p:cNvPicPr>
          <p:nvPr>
            <p:ph idx="1"/>
          </p:nvPr>
        </p:nvPicPr>
        <p:blipFill>
          <a:blip r:embed="rId2"/>
          <a:stretch>
            <a:fillRect/>
          </a:stretch>
        </p:blipFill>
        <p:spPr>
          <a:xfrm>
            <a:off x="468313" y="2020517"/>
            <a:ext cx="8218487" cy="4036165"/>
          </a:xfrm>
        </p:spPr>
      </p:pic>
    </p:spTree>
    <p:extLst>
      <p:ext uri="{BB962C8B-B14F-4D97-AF65-F5344CB8AC3E}">
        <p14:creationId xmlns:p14="http://schemas.microsoft.com/office/powerpoint/2010/main" val="64910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t>More advanced methods</a:t>
            </a:r>
          </a:p>
          <a:p>
            <a:pPr lvl="1"/>
            <a:r>
              <a:rPr lang="en-US" dirty="0">
                <a:solidFill>
                  <a:schemeClr val="bg2"/>
                </a:solidFill>
              </a:rPr>
              <a:t>MIMO</a:t>
            </a:r>
          </a:p>
          <a:p>
            <a:pPr lvl="1"/>
            <a:r>
              <a:rPr lang="en-US" dirty="0">
                <a:solidFill>
                  <a:schemeClr val="bg2"/>
                </a:solidFill>
              </a:rPr>
              <a:t>Beamforming</a:t>
            </a:r>
          </a:p>
          <a:p>
            <a:pPr lvl="1"/>
            <a:r>
              <a:rPr lang="en-US" dirty="0" err="1"/>
              <a:t>mmWave</a:t>
            </a:r>
            <a:endParaRPr lang="en-US" dirty="0"/>
          </a:p>
        </p:txBody>
      </p:sp>
    </p:spTree>
    <p:extLst>
      <p:ext uri="{BB962C8B-B14F-4D97-AF65-F5344CB8AC3E}">
        <p14:creationId xmlns:p14="http://schemas.microsoft.com/office/powerpoint/2010/main" val="20242992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5f9f91e067_0_7"/>
          <p:cNvSpPr txBox="1">
            <a:spLocks noGrp="1"/>
          </p:cNvSpPr>
          <p:nvPr>
            <p:ph type="title"/>
          </p:nvPr>
        </p:nvSpPr>
        <p:spPr>
          <a:xfrm>
            <a:off x="628650" y="1131094"/>
            <a:ext cx="7886700" cy="769275"/>
          </a:xfrm>
          <a:prstGeom prst="rect">
            <a:avLst/>
          </a:prstGeom>
          <a:noFill/>
          <a:ln>
            <a:noFill/>
          </a:ln>
        </p:spPr>
        <p:txBody>
          <a:bodyPr spcFirstLastPara="1" vert="horz" wrap="square" lIns="68569" tIns="34275" rIns="68569" bIns="34275" numCol="1" anchor="ctr" anchorCtr="0" compatLnSpc="1">
            <a:prstTxWarp prst="textNoShape">
              <a:avLst/>
            </a:prstTxWarp>
            <a:noAutofit/>
          </a:bodyPr>
          <a:lstStyle/>
          <a:p>
            <a:pPr>
              <a:lnSpc>
                <a:spcPct val="90000"/>
              </a:lnSpc>
              <a:spcBef>
                <a:spcPts val="0"/>
              </a:spcBef>
              <a:spcAft>
                <a:spcPts val="0"/>
              </a:spcAft>
              <a:buClr>
                <a:schemeClr val="dk1"/>
              </a:buClr>
              <a:buSzPts val="4400"/>
            </a:pPr>
            <a:r>
              <a:rPr lang="en-CA" dirty="0"/>
              <a:t>What is </a:t>
            </a:r>
            <a:r>
              <a:rPr lang="en-CA" dirty="0" err="1"/>
              <a:t>mmWave</a:t>
            </a:r>
            <a:r>
              <a:rPr lang="en-CA" dirty="0"/>
              <a:t>?</a:t>
            </a:r>
            <a:endParaRPr dirty="0"/>
          </a:p>
        </p:txBody>
      </p:sp>
      <p:cxnSp>
        <p:nvCxnSpPr>
          <p:cNvPr id="101" name="Google Shape;101;g5f9f91e067_0_7"/>
          <p:cNvCxnSpPr/>
          <p:nvPr/>
        </p:nvCxnSpPr>
        <p:spPr>
          <a:xfrm>
            <a:off x="3275524" y="3750112"/>
            <a:ext cx="3678075" cy="0"/>
          </a:xfrm>
          <a:prstGeom prst="straightConnector1">
            <a:avLst/>
          </a:prstGeom>
          <a:noFill/>
          <a:ln w="57150" cap="flat" cmpd="sng">
            <a:solidFill>
              <a:srgbClr val="FF0000"/>
            </a:solidFill>
            <a:prstDash val="solid"/>
            <a:miter lim="800000"/>
            <a:headEnd type="stealth" w="med" len="med"/>
            <a:tailEnd type="stealth" w="med" len="med"/>
          </a:ln>
        </p:spPr>
      </p:cxnSp>
      <p:sp>
        <p:nvSpPr>
          <p:cNvPr id="102" name="Google Shape;102;g5f9f91e067_0_7"/>
          <p:cNvSpPr txBox="1"/>
          <p:nvPr/>
        </p:nvSpPr>
        <p:spPr>
          <a:xfrm>
            <a:off x="3865520" y="3430617"/>
            <a:ext cx="2453400" cy="276975"/>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a:solidFill>
                  <a:srgbClr val="FF0000"/>
                </a:solidFill>
                <a:latin typeface="Calibri"/>
                <a:ea typeface="Calibri"/>
                <a:cs typeface="Calibri"/>
                <a:sym typeface="Calibri"/>
              </a:rPr>
              <a:t>Millimeter Wave Bands</a:t>
            </a:r>
            <a:endParaRPr sz="1350">
              <a:solidFill>
                <a:srgbClr val="FF0000"/>
              </a:solidFill>
              <a:latin typeface="Calibri"/>
              <a:ea typeface="Calibri"/>
              <a:cs typeface="Calibri"/>
              <a:sym typeface="Calibri"/>
            </a:endParaRPr>
          </a:p>
        </p:txBody>
      </p:sp>
      <p:sp>
        <p:nvSpPr>
          <p:cNvPr id="103" name="Google Shape;103;g5f9f91e067_0_7"/>
          <p:cNvSpPr txBox="1"/>
          <p:nvPr/>
        </p:nvSpPr>
        <p:spPr>
          <a:xfrm>
            <a:off x="1043608" y="3148857"/>
            <a:ext cx="1257300" cy="484650"/>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dirty="0">
                <a:solidFill>
                  <a:schemeClr val="dk1"/>
                </a:solidFill>
                <a:latin typeface="Calibri"/>
                <a:ea typeface="Calibri"/>
                <a:cs typeface="Calibri"/>
                <a:sym typeface="Calibri"/>
              </a:rPr>
              <a:t>Most wireless operates in this range</a:t>
            </a:r>
            <a:endParaRPr sz="1500" dirty="0"/>
          </a:p>
        </p:txBody>
      </p:sp>
      <p:sp>
        <p:nvSpPr>
          <p:cNvPr id="104" name="Google Shape;104;g5f9f91e067_0_7"/>
          <p:cNvSpPr/>
          <p:nvPr/>
        </p:nvSpPr>
        <p:spPr>
          <a:xfrm>
            <a:off x="2244840" y="3691706"/>
            <a:ext cx="441675" cy="1371600"/>
          </a:xfrm>
          <a:prstGeom prst="ellipse">
            <a:avLst/>
          </a:prstGeom>
          <a:noFill/>
          <a:ln w="7620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105" name="Google Shape;105;g5f9f91e067_0_7"/>
          <p:cNvCxnSpPr/>
          <p:nvPr/>
        </p:nvCxnSpPr>
        <p:spPr>
          <a:xfrm>
            <a:off x="1986932" y="3599734"/>
            <a:ext cx="228600" cy="357975"/>
          </a:xfrm>
          <a:prstGeom prst="straightConnector1">
            <a:avLst/>
          </a:prstGeom>
          <a:noFill/>
          <a:ln w="57150" cap="flat" cmpd="sng">
            <a:solidFill>
              <a:srgbClr val="FF0000"/>
            </a:solidFill>
            <a:prstDash val="solid"/>
            <a:miter lim="800000"/>
            <a:headEnd type="none" w="sm" len="sm"/>
            <a:tailEnd type="stealth" w="med" len="med"/>
          </a:ln>
        </p:spPr>
      </p:cxnSp>
      <p:grpSp>
        <p:nvGrpSpPr>
          <p:cNvPr id="106" name="Google Shape;106;g5f9f91e067_0_7"/>
          <p:cNvGrpSpPr/>
          <p:nvPr/>
        </p:nvGrpSpPr>
        <p:grpSpPr>
          <a:xfrm>
            <a:off x="2172855" y="3938687"/>
            <a:ext cx="5119019" cy="1362521"/>
            <a:chOff x="-4947512" y="4295289"/>
            <a:chExt cx="5789109" cy="1231407"/>
          </a:xfrm>
        </p:grpSpPr>
        <p:sp>
          <p:nvSpPr>
            <p:cNvPr id="107" name="Google Shape;107;g5f9f91e067_0_7"/>
            <p:cNvSpPr/>
            <p:nvPr/>
          </p:nvSpPr>
          <p:spPr>
            <a:xfrm>
              <a:off x="-3331172" y="430217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08" name="Google Shape;108;g5f9f91e067_0_7"/>
            <p:cNvSpPr/>
            <p:nvPr/>
          </p:nvSpPr>
          <p:spPr>
            <a:xfrm>
              <a:off x="-3573130"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09" name="Google Shape;109;g5f9f91e067_0_7"/>
            <p:cNvSpPr/>
            <p:nvPr/>
          </p:nvSpPr>
          <p:spPr>
            <a:xfrm>
              <a:off x="-2810565"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10" name="Google Shape;110;g5f9f91e067_0_7"/>
            <p:cNvSpPr/>
            <p:nvPr/>
          </p:nvSpPr>
          <p:spPr>
            <a:xfrm>
              <a:off x="-1764823" y="4302174"/>
              <a:ext cx="638100" cy="6528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11" name="Google Shape;111;g5f9f91e067_0_7"/>
            <p:cNvSpPr/>
            <p:nvPr/>
          </p:nvSpPr>
          <p:spPr>
            <a:xfrm>
              <a:off x="-1082593"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12" name="Google Shape;112;g5f9f91e067_0_7"/>
            <p:cNvSpPr/>
            <p:nvPr/>
          </p:nvSpPr>
          <p:spPr>
            <a:xfrm>
              <a:off x="-556001"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13" name="Google Shape;113;g5f9f91e067_0_7"/>
            <p:cNvSpPr/>
            <p:nvPr/>
          </p:nvSpPr>
          <p:spPr>
            <a:xfrm>
              <a:off x="12361" y="4295289"/>
              <a:ext cx="1959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114" name="Google Shape;114;g5f9f91e067_0_7"/>
            <p:cNvCxnSpPr/>
            <p:nvPr/>
          </p:nvCxnSpPr>
          <p:spPr>
            <a:xfrm rot="10800000">
              <a:off x="-4684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115" name="Google Shape;115;g5f9f91e067_0_7"/>
            <p:cNvCxnSpPr/>
            <p:nvPr/>
          </p:nvCxnSpPr>
          <p:spPr>
            <a:xfrm rot="10800000">
              <a:off x="-4557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116" name="Google Shape;116;g5f9f91e067_0_7"/>
            <p:cNvCxnSpPr/>
            <p:nvPr/>
          </p:nvCxnSpPr>
          <p:spPr>
            <a:xfrm rot="10800000">
              <a:off x="-4526506" y="4339687"/>
              <a:ext cx="0" cy="633300"/>
            </a:xfrm>
            <a:prstGeom prst="straightConnector1">
              <a:avLst/>
            </a:prstGeom>
            <a:noFill/>
            <a:ln w="19050" cap="flat" cmpd="sng">
              <a:solidFill>
                <a:srgbClr val="0070C0"/>
              </a:solidFill>
              <a:prstDash val="solid"/>
              <a:miter lim="800000"/>
              <a:headEnd type="none" w="sm" len="sm"/>
              <a:tailEnd type="none" w="sm" len="sm"/>
            </a:ln>
          </p:spPr>
        </p:cxnSp>
        <p:grpSp>
          <p:nvGrpSpPr>
            <p:cNvPr id="117" name="Google Shape;117;g5f9f91e067_0_7"/>
            <p:cNvGrpSpPr/>
            <p:nvPr/>
          </p:nvGrpSpPr>
          <p:grpSpPr>
            <a:xfrm>
              <a:off x="-4947512" y="4957687"/>
              <a:ext cx="5789109" cy="569009"/>
              <a:chOff x="1928907" y="2876210"/>
              <a:chExt cx="5789109" cy="569009"/>
            </a:xfrm>
          </p:grpSpPr>
          <p:sp>
            <p:nvSpPr>
              <p:cNvPr id="118" name="Google Shape;118;g5f9f91e067_0_7"/>
              <p:cNvSpPr txBox="1"/>
              <p:nvPr/>
            </p:nvSpPr>
            <p:spPr>
              <a:xfrm>
                <a:off x="1928907" y="2918754"/>
                <a:ext cx="2631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0</a:t>
                </a:r>
                <a:endParaRPr sz="1500"/>
              </a:p>
            </p:txBody>
          </p:sp>
          <p:sp>
            <p:nvSpPr>
              <p:cNvPr id="119" name="Google Shape;119;g5f9f91e067_0_7"/>
              <p:cNvSpPr txBox="1"/>
              <p:nvPr/>
            </p:nvSpPr>
            <p:spPr>
              <a:xfrm>
                <a:off x="2337847" y="2918754"/>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10GHz</a:t>
                </a:r>
                <a:endParaRPr sz="1500"/>
              </a:p>
            </p:txBody>
          </p:sp>
          <p:sp>
            <p:nvSpPr>
              <p:cNvPr id="120" name="Google Shape;120;g5f9f91e067_0_7"/>
              <p:cNvSpPr txBox="1"/>
              <p:nvPr/>
            </p:nvSpPr>
            <p:spPr>
              <a:xfrm>
                <a:off x="2877660"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20GHz</a:t>
                </a:r>
                <a:endParaRPr sz="1500"/>
              </a:p>
            </p:txBody>
          </p:sp>
          <p:sp>
            <p:nvSpPr>
              <p:cNvPr id="121" name="Google Shape;121;g5f9f91e067_0_7"/>
              <p:cNvSpPr txBox="1"/>
              <p:nvPr/>
            </p:nvSpPr>
            <p:spPr>
              <a:xfrm>
                <a:off x="338826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30GHz</a:t>
                </a:r>
                <a:endParaRPr sz="1500"/>
              </a:p>
            </p:txBody>
          </p:sp>
          <p:sp>
            <p:nvSpPr>
              <p:cNvPr id="122" name="Google Shape;122;g5f9f91e067_0_7"/>
              <p:cNvSpPr txBox="1"/>
              <p:nvPr/>
            </p:nvSpPr>
            <p:spPr>
              <a:xfrm>
                <a:off x="394071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40GHz</a:t>
                </a:r>
                <a:endParaRPr sz="1500"/>
              </a:p>
            </p:txBody>
          </p:sp>
          <p:sp>
            <p:nvSpPr>
              <p:cNvPr id="123" name="Google Shape;123;g5f9f91e067_0_7"/>
              <p:cNvSpPr txBox="1"/>
              <p:nvPr/>
            </p:nvSpPr>
            <p:spPr>
              <a:xfrm>
                <a:off x="4470366" y="2915776"/>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50GHz</a:t>
                </a:r>
                <a:endParaRPr sz="1500"/>
              </a:p>
            </p:txBody>
          </p:sp>
          <p:sp>
            <p:nvSpPr>
              <p:cNvPr id="124" name="Google Shape;124;g5f9f91e067_0_7"/>
              <p:cNvSpPr txBox="1"/>
              <p:nvPr/>
            </p:nvSpPr>
            <p:spPr>
              <a:xfrm>
                <a:off x="500551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60GHz</a:t>
                </a:r>
                <a:endParaRPr sz="1500"/>
              </a:p>
            </p:txBody>
          </p:sp>
          <p:sp>
            <p:nvSpPr>
              <p:cNvPr id="125" name="Google Shape;125;g5f9f91e067_0_7"/>
              <p:cNvSpPr txBox="1"/>
              <p:nvPr/>
            </p:nvSpPr>
            <p:spPr>
              <a:xfrm>
                <a:off x="551986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70GHz</a:t>
                </a:r>
                <a:endParaRPr sz="1500"/>
              </a:p>
            </p:txBody>
          </p:sp>
          <p:sp>
            <p:nvSpPr>
              <p:cNvPr id="126" name="Google Shape;126;g5f9f91e067_0_7"/>
              <p:cNvSpPr txBox="1"/>
              <p:nvPr/>
            </p:nvSpPr>
            <p:spPr>
              <a:xfrm>
                <a:off x="6049513" y="2912621"/>
                <a:ext cx="6078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80GHZ</a:t>
                </a:r>
                <a:endParaRPr sz="1500"/>
              </a:p>
            </p:txBody>
          </p:sp>
          <p:sp>
            <p:nvSpPr>
              <p:cNvPr id="127" name="Google Shape;127;g5f9f91e067_0_7"/>
              <p:cNvSpPr txBox="1"/>
              <p:nvPr/>
            </p:nvSpPr>
            <p:spPr>
              <a:xfrm>
                <a:off x="6560116" y="2912621"/>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90GHz</a:t>
                </a:r>
                <a:endParaRPr sz="1500"/>
              </a:p>
            </p:txBody>
          </p:sp>
          <p:sp>
            <p:nvSpPr>
              <p:cNvPr id="128" name="Google Shape;128;g5f9f91e067_0_7"/>
              <p:cNvSpPr txBox="1"/>
              <p:nvPr/>
            </p:nvSpPr>
            <p:spPr>
              <a:xfrm>
                <a:off x="7042716" y="2912621"/>
                <a:ext cx="6753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100GHz</a:t>
                </a:r>
                <a:endParaRPr sz="1500"/>
              </a:p>
            </p:txBody>
          </p:sp>
          <p:cxnSp>
            <p:nvCxnSpPr>
              <p:cNvPr id="129" name="Google Shape;129;g5f9f91e067_0_7"/>
              <p:cNvCxnSpPr/>
              <p:nvPr/>
            </p:nvCxnSpPr>
            <p:spPr>
              <a:xfrm rot="10800000">
                <a:off x="2065059"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0" name="Google Shape;130;g5f9f91e067_0_7"/>
              <p:cNvCxnSpPr/>
              <p:nvPr/>
            </p:nvCxnSpPr>
            <p:spPr>
              <a:xfrm rot="10800000">
                <a:off x="2584170"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1" name="Google Shape;131;g5f9f91e067_0_7"/>
              <p:cNvCxnSpPr/>
              <p:nvPr/>
            </p:nvCxnSpPr>
            <p:spPr>
              <a:xfrm rot="10800000">
                <a:off x="3108046"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2" name="Google Shape;132;g5f9f91e067_0_7"/>
              <p:cNvCxnSpPr/>
              <p:nvPr/>
            </p:nvCxnSpPr>
            <p:spPr>
              <a:xfrm rot="10800000">
                <a:off x="3617636"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3" name="Google Shape;133;g5f9f91e067_0_7"/>
              <p:cNvCxnSpPr/>
              <p:nvPr/>
            </p:nvCxnSpPr>
            <p:spPr>
              <a:xfrm rot="10800000">
                <a:off x="417008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4" name="Google Shape;134;g5f9f91e067_0_7"/>
              <p:cNvCxnSpPr/>
              <p:nvPr/>
            </p:nvCxnSpPr>
            <p:spPr>
              <a:xfrm rot="10800000">
                <a:off x="470507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5" name="Google Shape;135;g5f9f91e067_0_7"/>
              <p:cNvCxnSpPr/>
              <p:nvPr/>
            </p:nvCxnSpPr>
            <p:spPr>
              <a:xfrm rot="10800000">
                <a:off x="523043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6" name="Google Shape;136;g5f9f91e067_0_7"/>
              <p:cNvCxnSpPr/>
              <p:nvPr/>
            </p:nvCxnSpPr>
            <p:spPr>
              <a:xfrm rot="10800000">
                <a:off x="5749545"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7" name="Google Shape;137;g5f9f91e067_0_7"/>
              <p:cNvCxnSpPr/>
              <p:nvPr/>
            </p:nvCxnSpPr>
            <p:spPr>
              <a:xfrm rot="10800000">
                <a:off x="6273421"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8" name="Google Shape;138;g5f9f91e067_0_7"/>
              <p:cNvCxnSpPr/>
              <p:nvPr/>
            </p:nvCxnSpPr>
            <p:spPr>
              <a:xfrm rot="10800000">
                <a:off x="678301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9" name="Google Shape;139;g5f9f91e067_0_7"/>
              <p:cNvCxnSpPr/>
              <p:nvPr/>
            </p:nvCxnSpPr>
            <p:spPr>
              <a:xfrm rot="10800000">
                <a:off x="7335459" y="2876322"/>
                <a:ext cx="0" cy="82500"/>
              </a:xfrm>
              <a:prstGeom prst="straightConnector1">
                <a:avLst/>
              </a:prstGeom>
              <a:noFill/>
              <a:ln w="12700" cap="flat" cmpd="sng">
                <a:solidFill>
                  <a:schemeClr val="dk1"/>
                </a:solidFill>
                <a:prstDash val="solid"/>
                <a:miter lim="800000"/>
                <a:headEnd type="none" w="sm" len="sm"/>
                <a:tailEnd type="none" w="sm" len="sm"/>
              </a:ln>
            </p:spPr>
          </p:cxnSp>
          <p:cxnSp>
            <p:nvCxnSpPr>
              <p:cNvPr id="140" name="Google Shape;140;g5f9f91e067_0_7"/>
              <p:cNvCxnSpPr/>
              <p:nvPr/>
            </p:nvCxnSpPr>
            <p:spPr>
              <a:xfrm rot="10800000" flipH="1">
                <a:off x="2071409" y="2876210"/>
                <a:ext cx="5270400" cy="15300"/>
              </a:xfrm>
              <a:prstGeom prst="straightConnector1">
                <a:avLst/>
              </a:prstGeom>
              <a:noFill/>
              <a:ln w="12700" cap="flat" cmpd="sng">
                <a:solidFill>
                  <a:schemeClr val="dk1"/>
                </a:solidFill>
                <a:prstDash val="solid"/>
                <a:miter lim="800000"/>
                <a:headEnd type="none" w="sm" len="sm"/>
                <a:tailEnd type="none" w="sm" len="sm"/>
              </a:ln>
            </p:spPr>
          </p:cxnSp>
          <p:sp>
            <p:nvSpPr>
              <p:cNvPr id="141" name="Google Shape;141;g5f9f91e067_0_7"/>
              <p:cNvSpPr/>
              <p:nvPr/>
            </p:nvSpPr>
            <p:spPr>
              <a:xfrm>
                <a:off x="3650534" y="3045019"/>
                <a:ext cx="2338800" cy="4002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1500">
                    <a:solidFill>
                      <a:schemeClr val="dk1"/>
                    </a:solidFill>
                    <a:latin typeface="Calibri"/>
                    <a:ea typeface="Calibri"/>
                    <a:cs typeface="Calibri"/>
                    <a:sym typeface="Calibri"/>
                  </a:rPr>
                  <a:t>Frequency Spectrum</a:t>
                </a:r>
                <a:endParaRPr sz="1500"/>
              </a:p>
            </p:txBody>
          </p:sp>
        </p:grpSp>
      </p:grpSp>
    </p:spTree>
    <p:extLst>
      <p:ext uri="{BB962C8B-B14F-4D97-AF65-F5344CB8AC3E}">
        <p14:creationId xmlns:p14="http://schemas.microsoft.com/office/powerpoint/2010/main" val="57814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ular Callout 6">
            <a:extLst>
              <a:ext uri="{FF2B5EF4-FFF2-40B4-BE49-F238E27FC236}">
                <a16:creationId xmlns:a16="http://schemas.microsoft.com/office/drawing/2014/main" id="{57526764-8E81-3E4B-A2A7-CE57091678C3}"/>
              </a:ext>
            </a:extLst>
          </p:cNvPr>
          <p:cNvSpPr/>
          <p:nvPr/>
        </p:nvSpPr>
        <p:spPr bwMode="auto">
          <a:xfrm>
            <a:off x="5220072" y="1691810"/>
            <a:ext cx="3024336" cy="1593173"/>
          </a:xfrm>
          <a:prstGeom prst="wedgeRoundRectCallout">
            <a:avLst>
              <a:gd name="adj1" fmla="val -47137"/>
              <a:gd name="adj2" fmla="val 81440"/>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 name="Title 1">
            <a:extLst>
              <a:ext uri="{FF2B5EF4-FFF2-40B4-BE49-F238E27FC236}">
                <a16:creationId xmlns:a16="http://schemas.microsoft.com/office/drawing/2014/main" id="{9D68B029-35DB-5F42-850F-58F441EA5021}"/>
              </a:ext>
            </a:extLst>
          </p:cNvPr>
          <p:cNvSpPr>
            <a:spLocks noGrp="1"/>
          </p:cNvSpPr>
          <p:nvPr>
            <p:ph type="title"/>
          </p:nvPr>
        </p:nvSpPr>
        <p:spPr/>
        <p:txBody>
          <a:bodyPr/>
          <a:lstStyle/>
          <a:p>
            <a:r>
              <a:rPr lang="nb-NO" dirty="0" err="1"/>
              <a:t>Why</a:t>
            </a:r>
            <a:r>
              <a:rPr lang="nb-NO" dirty="0"/>
              <a:t> </a:t>
            </a:r>
            <a:r>
              <a:rPr lang="nb-NO" dirty="0" err="1"/>
              <a:t>mmWave</a:t>
            </a:r>
            <a:r>
              <a:rPr lang="nb-NO" dirty="0"/>
              <a:t>?</a:t>
            </a:r>
            <a:endParaRPr lang="en-NO"/>
          </a:p>
        </p:txBody>
      </p:sp>
      <p:sp>
        <p:nvSpPr>
          <p:cNvPr id="3" name="Content Placeholder 2">
            <a:extLst>
              <a:ext uri="{FF2B5EF4-FFF2-40B4-BE49-F238E27FC236}">
                <a16:creationId xmlns:a16="http://schemas.microsoft.com/office/drawing/2014/main" id="{EA675520-693C-F24E-8FF1-DE4A354576A0}"/>
              </a:ext>
            </a:extLst>
          </p:cNvPr>
          <p:cNvSpPr>
            <a:spLocks noGrp="1"/>
          </p:cNvSpPr>
          <p:nvPr>
            <p:ph idx="1"/>
          </p:nvPr>
        </p:nvSpPr>
        <p:spPr>
          <a:xfrm>
            <a:off x="467544" y="1981200"/>
            <a:ext cx="5040560" cy="4114800"/>
          </a:xfrm>
        </p:spPr>
        <p:txBody>
          <a:bodyPr/>
          <a:lstStyle/>
          <a:p>
            <a:pPr marL="0" indent="0">
              <a:buNone/>
            </a:pPr>
            <a:r>
              <a:rPr lang="en-GB" dirty="0"/>
              <a:t>Shannon-Hartley Theorem</a:t>
            </a:r>
          </a:p>
          <a:p>
            <a:pPr marL="0" indent="0">
              <a:buNone/>
            </a:pPr>
            <a:endParaRPr lang="en-GB" dirty="0"/>
          </a:p>
          <a:p>
            <a:pPr marL="0" indent="0">
              <a:buNone/>
            </a:pPr>
            <a:endParaRPr lang="en-GB" dirty="0"/>
          </a:p>
          <a:p>
            <a:r>
              <a:rPr lang="en-GB" sz="1600" dirty="0"/>
              <a:t>C—channel capacity (bps),</a:t>
            </a:r>
          </a:p>
          <a:p>
            <a:r>
              <a:rPr lang="en-GB" sz="1600" dirty="0"/>
              <a:t>B—channel bandwidth (Hz),</a:t>
            </a:r>
          </a:p>
          <a:p>
            <a:r>
              <a:rPr lang="en-GB" sz="1600" dirty="0"/>
              <a:t>S—average signal power, and</a:t>
            </a:r>
          </a:p>
          <a:p>
            <a:r>
              <a:rPr lang="en-GB" sz="1600" dirty="0"/>
              <a:t>N— average noise and interference power.</a:t>
            </a:r>
          </a:p>
          <a:p>
            <a:endParaRPr lang="en-NO" dirty="0"/>
          </a:p>
        </p:txBody>
      </p:sp>
      <p:pic>
        <p:nvPicPr>
          <p:cNvPr id="5" name="Picture 4">
            <a:extLst>
              <a:ext uri="{FF2B5EF4-FFF2-40B4-BE49-F238E27FC236}">
                <a16:creationId xmlns:a16="http://schemas.microsoft.com/office/drawing/2014/main" id="{AC53E4B0-9033-CE4F-81C6-88E16D857C82}"/>
              </a:ext>
            </a:extLst>
          </p:cNvPr>
          <p:cNvPicPr>
            <a:picLocks noChangeAspect="1"/>
          </p:cNvPicPr>
          <p:nvPr/>
        </p:nvPicPr>
        <p:blipFill>
          <a:blip r:embed="rId3"/>
          <a:stretch>
            <a:fillRect/>
          </a:stretch>
        </p:blipFill>
        <p:spPr>
          <a:xfrm>
            <a:off x="867693" y="2564904"/>
            <a:ext cx="3232150" cy="831850"/>
          </a:xfrm>
          <a:prstGeom prst="rect">
            <a:avLst/>
          </a:prstGeom>
        </p:spPr>
      </p:pic>
      <p:sp>
        <p:nvSpPr>
          <p:cNvPr id="6" name="TextBox 5">
            <a:extLst>
              <a:ext uri="{FF2B5EF4-FFF2-40B4-BE49-F238E27FC236}">
                <a16:creationId xmlns:a16="http://schemas.microsoft.com/office/drawing/2014/main" id="{15EA6EAA-31BE-484C-9CFA-88C3C3B40705}"/>
              </a:ext>
            </a:extLst>
          </p:cNvPr>
          <p:cNvSpPr txBox="1"/>
          <p:nvPr/>
        </p:nvSpPr>
        <p:spPr>
          <a:xfrm>
            <a:off x="5512632" y="1879275"/>
            <a:ext cx="3024336" cy="1323439"/>
          </a:xfrm>
          <a:prstGeom prst="rect">
            <a:avLst/>
          </a:prstGeom>
          <a:noFill/>
        </p:spPr>
        <p:txBody>
          <a:bodyPr wrap="square" rtlCol="0">
            <a:spAutoFit/>
          </a:bodyPr>
          <a:lstStyle/>
          <a:p>
            <a:r>
              <a:rPr lang="en" dirty="0"/>
              <a:t>At higher carrier rates, larger B -&gt; higher</a:t>
            </a:r>
          </a:p>
          <a:p>
            <a:r>
              <a:rPr lang="en" dirty="0"/>
              <a:t>rates.</a:t>
            </a:r>
          </a:p>
          <a:p>
            <a:endParaRPr lang="nb-NO" dirty="0"/>
          </a:p>
        </p:txBody>
      </p:sp>
      <p:sp>
        <p:nvSpPr>
          <p:cNvPr id="8" name="Google Shape;143;g5f9f91e067_0_7">
            <a:extLst>
              <a:ext uri="{FF2B5EF4-FFF2-40B4-BE49-F238E27FC236}">
                <a16:creationId xmlns:a16="http://schemas.microsoft.com/office/drawing/2014/main" id="{5FD8B677-DF0F-264D-8180-31EDA84695E6}"/>
              </a:ext>
            </a:extLst>
          </p:cNvPr>
          <p:cNvSpPr txBox="1"/>
          <p:nvPr/>
        </p:nvSpPr>
        <p:spPr>
          <a:xfrm>
            <a:off x="628650" y="5301208"/>
            <a:ext cx="7886700" cy="1037700"/>
          </a:xfrm>
          <a:prstGeom prst="rect">
            <a:avLst/>
          </a:prstGeom>
          <a:noFill/>
          <a:ln>
            <a:noFill/>
          </a:ln>
        </p:spPr>
        <p:txBody>
          <a:bodyPr spcFirstLastPara="1" wrap="square" lIns="68569" tIns="68569" rIns="68569" bIns="68569" anchor="t" anchorCtr="0">
            <a:noAutofit/>
          </a:bodyPr>
          <a:lstStyle/>
          <a:p>
            <a:pPr algn="ctr">
              <a:spcBef>
                <a:spcPts val="0"/>
              </a:spcBef>
              <a:spcAft>
                <a:spcPts val="0"/>
              </a:spcAft>
            </a:pPr>
            <a:r>
              <a:rPr lang="en-CA" sz="2700" b="1" dirty="0">
                <a:latin typeface="Calibri"/>
                <a:ea typeface="Calibri"/>
                <a:cs typeface="Calibri"/>
                <a:sym typeface="Calibri"/>
              </a:rPr>
              <a:t>100-1000 times faster</a:t>
            </a:r>
            <a:r>
              <a:rPr lang="en-CA" sz="2700" dirty="0">
                <a:latin typeface="Calibri"/>
                <a:ea typeface="Calibri"/>
                <a:cs typeface="Calibri"/>
                <a:sym typeface="Calibri"/>
              </a:rPr>
              <a:t> than existing wireless networks</a:t>
            </a:r>
            <a:endParaRPr sz="1500" dirty="0"/>
          </a:p>
        </p:txBody>
      </p:sp>
    </p:spTree>
    <p:extLst>
      <p:ext uri="{BB962C8B-B14F-4D97-AF65-F5344CB8AC3E}">
        <p14:creationId xmlns:p14="http://schemas.microsoft.com/office/powerpoint/2010/main" val="375415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p:txBody>
          <a:bodyPr>
            <a:normAutofit/>
          </a:bodyPr>
          <a:lstStyle/>
          <a:p>
            <a:pPr marL="0" indent="0">
              <a:buNone/>
            </a:pPr>
            <a:r>
              <a:rPr lang="en-CA" sz="2400" dirty="0" err="1"/>
              <a:t>mmWave</a:t>
            </a:r>
            <a:r>
              <a:rPr lang="en-CA" sz="2400" dirty="0"/>
              <a:t>: High attenuation at high frequencies -&gt; very short range</a:t>
            </a:r>
            <a:endParaRPr lang="en-CA" sz="2400" dirty="0">
              <a:sym typeface="Wingdings" panose="05000000000000000000" pitchFamily="2" charset="2"/>
            </a:endParaRP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3948633"/>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3937789"/>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3959478"/>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3948634"/>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4" name="Oval 13">
            <a:extLst>
              <a:ext uri="{FF2B5EF4-FFF2-40B4-BE49-F238E27FC236}">
                <a16:creationId xmlns:a16="http://schemas.microsoft.com/office/drawing/2014/main" id="{B30827A3-8F6C-4826-9AB9-3F0CBF3D8567}"/>
              </a:ext>
            </a:extLst>
          </p:cNvPr>
          <p:cNvSpPr/>
          <p:nvPr/>
        </p:nvSpPr>
        <p:spPr>
          <a:xfrm>
            <a:off x="1736523" y="3640363"/>
            <a:ext cx="616541" cy="616541"/>
          </a:xfrm>
          <a:prstGeom prst="ellipse">
            <a:avLst/>
          </a:prstGeom>
          <a:noFill/>
          <a:ln>
            <a:solidFill>
              <a:srgbClr val="FF0000">
                <a:alpha val="6117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dirty="0">
              <a:solidFill>
                <a:prstClr val="white"/>
              </a:solidFill>
              <a:latin typeface="Calibri" panose="020F0502020204030204"/>
            </a:endParaRPr>
          </a:p>
        </p:txBody>
      </p:sp>
      <p:sp>
        <p:nvSpPr>
          <p:cNvPr id="15" name="Oval 14">
            <a:extLst>
              <a:ext uri="{FF2B5EF4-FFF2-40B4-BE49-F238E27FC236}">
                <a16:creationId xmlns:a16="http://schemas.microsoft.com/office/drawing/2014/main" id="{04F679D6-7724-4BB5-A75F-C6590553D769}"/>
              </a:ext>
            </a:extLst>
          </p:cNvPr>
          <p:cNvSpPr/>
          <p:nvPr/>
        </p:nvSpPr>
        <p:spPr>
          <a:xfrm>
            <a:off x="1736523" y="3640362"/>
            <a:ext cx="616541" cy="616541"/>
          </a:xfrm>
          <a:prstGeom prst="ellipse">
            <a:avLst/>
          </a:prstGeom>
          <a:noFill/>
          <a:ln>
            <a:solidFill>
              <a:srgbClr val="FF0000">
                <a:alpha val="6117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dirty="0">
              <a:solidFill>
                <a:prstClr val="white"/>
              </a:solidFill>
              <a:latin typeface="Calibri" panose="020F0502020204030204"/>
            </a:endParaRPr>
          </a:p>
        </p:txBody>
      </p:sp>
      <p:sp>
        <p:nvSpPr>
          <p:cNvPr id="18" name="Oval 17">
            <a:extLst>
              <a:ext uri="{FF2B5EF4-FFF2-40B4-BE49-F238E27FC236}">
                <a16:creationId xmlns:a16="http://schemas.microsoft.com/office/drawing/2014/main" id="{7F55DD8C-5635-414B-9D9B-CD7213F15382}"/>
              </a:ext>
            </a:extLst>
          </p:cNvPr>
          <p:cNvSpPr/>
          <p:nvPr/>
        </p:nvSpPr>
        <p:spPr>
          <a:xfrm>
            <a:off x="1736523" y="3634941"/>
            <a:ext cx="616541" cy="616541"/>
          </a:xfrm>
          <a:prstGeom prst="ellipse">
            <a:avLst/>
          </a:prstGeom>
          <a:noFill/>
          <a:ln>
            <a:solidFill>
              <a:srgbClr val="FF0000">
                <a:alpha val="6117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dirty="0">
              <a:solidFill>
                <a:prstClr val="white"/>
              </a:solidFill>
              <a:latin typeface="Calibri" panose="020F0502020204030204"/>
            </a:endParaRPr>
          </a:p>
        </p:txBody>
      </p:sp>
    </p:spTree>
    <p:extLst>
      <p:ext uri="{BB962C8B-B14F-4D97-AF65-F5344CB8AC3E}">
        <p14:creationId xmlns:p14="http://schemas.microsoft.com/office/powerpoint/2010/main" val="1159552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6" presetClass="emph" presetSubtype="0" repeatCount="indefinite" fill="hold" grpId="0" nodeType="withEffect">
                                  <p:stCondLst>
                                    <p:cond delay="0"/>
                                  </p:stCondLst>
                                  <p:endCondLst>
                                    <p:cond evt="onNext" delay="0">
                                      <p:tgtEl>
                                        <p:sldTgt/>
                                      </p:tgtEl>
                                    </p:cond>
                                  </p:endCondLst>
                                  <p:childTnLst>
                                    <p:animScale>
                                      <p:cBhvr>
                                        <p:cTn id="12" dur="1000" fill="hold"/>
                                        <p:tgtEl>
                                          <p:spTgt spid="14"/>
                                        </p:tgtEl>
                                      </p:cBhvr>
                                      <p:by x="400000" y="400000"/>
                                    </p:animScale>
                                  </p:childTnLst>
                                </p:cTn>
                              </p:par>
                              <p:par>
                                <p:cTn id="13" presetID="6" presetClass="emph" presetSubtype="0" repeatCount="indefinite" fill="hold" grpId="0" nodeType="withEffect">
                                  <p:stCondLst>
                                    <p:cond delay="100"/>
                                  </p:stCondLst>
                                  <p:endCondLst>
                                    <p:cond evt="onNext" delay="0">
                                      <p:tgtEl>
                                        <p:sldTgt/>
                                      </p:tgtEl>
                                    </p:cond>
                                  </p:endCondLst>
                                  <p:childTnLst>
                                    <p:animScale>
                                      <p:cBhvr>
                                        <p:cTn id="14" dur="1000" fill="hold"/>
                                        <p:tgtEl>
                                          <p:spTgt spid="15"/>
                                        </p:tgtEl>
                                      </p:cBhvr>
                                      <p:by x="400000" y="400000"/>
                                    </p:animScale>
                                  </p:childTnLst>
                                </p:cTn>
                              </p:par>
                              <p:par>
                                <p:cTn id="15" presetID="6" presetClass="emph" presetSubtype="0" repeatCount="indefinite" fill="hold" grpId="0" nodeType="withEffect">
                                  <p:stCondLst>
                                    <p:cond delay="200"/>
                                  </p:stCondLst>
                                  <p:endCondLst>
                                    <p:cond evt="onNext" delay="0">
                                      <p:tgtEl>
                                        <p:sldTgt/>
                                      </p:tgtEl>
                                    </p:cond>
                                  </p:endCondLst>
                                  <p:childTnLst>
                                    <p:animScale>
                                      <p:cBhvr>
                                        <p:cTn id="16" dur="1000" fill="hold"/>
                                        <p:tgtEl>
                                          <p:spTgt spid="1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4" grpId="1" animBg="1"/>
      <p:bldP spid="15" grpId="0" animBg="1" autoUpdateAnimBg="0"/>
      <p:bldP spid="15" grpId="1" animBg="1"/>
      <p:bldP spid="18" grpId="0" animBg="1" autoUpdateAnimBg="0"/>
      <p:bldP spid="18"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p:txBody>
          <a:bodyPr>
            <a:normAutofit/>
          </a:bodyPr>
          <a:lstStyle/>
          <a:p>
            <a:pPr marL="0" indent="0">
              <a:buNone/>
            </a:pPr>
            <a:r>
              <a:rPr lang="en-CA" sz="2400" dirty="0"/>
              <a:t>To address high attenuation, </a:t>
            </a:r>
            <a:r>
              <a:rPr lang="en-CA" sz="2400" dirty="0">
                <a:sym typeface="Wingdings" panose="05000000000000000000" pitchFamily="2" charset="2"/>
              </a:rPr>
              <a:t>beamforming is used!</a:t>
            </a:r>
          </a:p>
          <a:p>
            <a:pPr marL="0" indent="0">
              <a:buNone/>
            </a:pPr>
            <a:r>
              <a:rPr lang="en-CA" sz="2400" dirty="0">
                <a:sym typeface="Wingdings" panose="05000000000000000000" pitchFamily="2" charset="2"/>
              </a:rPr>
              <a:t>Challenge: Beam alignment</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3948633"/>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3937789"/>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3959478"/>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3948634"/>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grpSp>
        <p:nvGrpSpPr>
          <p:cNvPr id="2" name="Group 1">
            <a:extLst>
              <a:ext uri="{FF2B5EF4-FFF2-40B4-BE49-F238E27FC236}">
                <a16:creationId xmlns:a16="http://schemas.microsoft.com/office/drawing/2014/main" id="{2A40A247-4C9F-40F0-A03A-4815524DB352}"/>
              </a:ext>
            </a:extLst>
          </p:cNvPr>
          <p:cNvGrpSpPr/>
          <p:nvPr/>
        </p:nvGrpSpPr>
        <p:grpSpPr>
          <a:xfrm rot="19160335">
            <a:off x="908788" y="3660730"/>
            <a:ext cx="2440171" cy="544334"/>
            <a:chOff x="1211717" y="3737974"/>
            <a:chExt cx="3253561" cy="725778"/>
          </a:xfrm>
        </p:grpSpPr>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200000">
              <a:off x="3288999" y="3287473"/>
              <a:ext cx="725778" cy="1626780"/>
            </a:xfrm>
            <a:prstGeom prst="rect">
              <a:avLst/>
            </a:prstGeom>
          </p:spPr>
        </p:pic>
        <p:pic>
          <p:nvPicPr>
            <p:cNvPr id="14" name="Picture 13">
              <a:extLst>
                <a:ext uri="{FF2B5EF4-FFF2-40B4-BE49-F238E27FC236}">
                  <a16:creationId xmlns:a16="http://schemas.microsoft.com/office/drawing/2014/main" id="{7DD2E7D0-1E1D-46F9-914C-3A383BC049A8}"/>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10000" b="90000" l="10000" r="90000">
                          <a14:backgroundMark x1="19420" y1="71285" x2="19420" y2="71285"/>
                          <a14:backgroundMark x1="19420" y1="71285" x2="19420" y2="7128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1662218" y="3287473"/>
              <a:ext cx="725778" cy="1626780"/>
            </a:xfrm>
            <a:prstGeom prst="rect">
              <a:avLst/>
            </a:prstGeom>
          </p:spPr>
        </p:pic>
      </p:grpSp>
    </p:spTree>
    <p:extLst>
      <p:ext uri="{BB962C8B-B14F-4D97-AF65-F5344CB8AC3E}">
        <p14:creationId xmlns:p14="http://schemas.microsoft.com/office/powerpoint/2010/main" val="65417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54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p:txBody>
          <a:bodyPr>
            <a:normAutofit/>
          </a:bodyPr>
          <a:lstStyle/>
          <a:p>
            <a:pPr marL="0" indent="0">
              <a:buNone/>
            </a:pPr>
            <a:r>
              <a:rPr lang="en-CA" sz="2400" dirty="0"/>
              <a:t>Line of sight exists</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3948633"/>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3937789"/>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3959478"/>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3948634"/>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cxnSp>
        <p:nvCxnSpPr>
          <p:cNvPr id="15" name="Straight Arrow Connector 14">
            <a:extLst>
              <a:ext uri="{FF2B5EF4-FFF2-40B4-BE49-F238E27FC236}">
                <a16:creationId xmlns:a16="http://schemas.microsoft.com/office/drawing/2014/main" id="{A518CE62-8655-4574-8C5D-DD7B2988EED3}"/>
              </a:ext>
            </a:extLst>
          </p:cNvPr>
          <p:cNvCxnSpPr>
            <a:stCxn id="9" idx="2"/>
            <a:endCxn id="13" idx="4"/>
          </p:cNvCxnSpPr>
          <p:nvPr/>
        </p:nvCxnSpPr>
        <p:spPr>
          <a:xfrm>
            <a:off x="2171736" y="3937789"/>
            <a:ext cx="4587898" cy="10844"/>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3">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6200000">
            <a:off x="2466749" y="3322855"/>
            <a:ext cx="544334" cy="1220085"/>
          </a:xfrm>
          <a:prstGeom prst="rect">
            <a:avLst/>
          </a:prstGeom>
        </p:spPr>
      </p:pic>
    </p:spTree>
    <p:extLst>
      <p:ext uri="{BB962C8B-B14F-4D97-AF65-F5344CB8AC3E}">
        <p14:creationId xmlns:p14="http://schemas.microsoft.com/office/powerpoint/2010/main" val="2794323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82964C-B548-924A-BE7D-B06529A006BA}"/>
              </a:ext>
            </a:extLst>
          </p:cNvPr>
          <p:cNvPicPr>
            <a:picLocks noChangeAspect="1"/>
          </p:cNvPicPr>
          <p:nvPr/>
        </p:nvPicPr>
        <p:blipFill>
          <a:blip r:embed="rId2"/>
          <a:stretch>
            <a:fillRect/>
          </a:stretch>
        </p:blipFill>
        <p:spPr>
          <a:xfrm>
            <a:off x="2816426" y="3367359"/>
            <a:ext cx="3319016" cy="3319016"/>
          </a:xfrm>
          <a:prstGeom prst="rect">
            <a:avLst/>
          </a:prstGeom>
        </p:spPr>
      </p:pic>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5220587"/>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4770435"/>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4759591"/>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5220587"/>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4781280"/>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4770436"/>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cxnSp>
        <p:nvCxnSpPr>
          <p:cNvPr id="15" name="Straight Arrow Connector 14">
            <a:extLst>
              <a:ext uri="{FF2B5EF4-FFF2-40B4-BE49-F238E27FC236}">
                <a16:creationId xmlns:a16="http://schemas.microsoft.com/office/drawing/2014/main" id="{A518CE62-8655-4574-8C5D-DD7B2988EED3}"/>
              </a:ext>
            </a:extLst>
          </p:cNvPr>
          <p:cNvCxnSpPr>
            <a:cxnSpLocks/>
            <a:stCxn id="9" idx="2"/>
          </p:cNvCxnSpPr>
          <p:nvPr/>
        </p:nvCxnSpPr>
        <p:spPr>
          <a:xfrm flipV="1">
            <a:off x="2171736" y="3134048"/>
            <a:ext cx="2114515" cy="1625543"/>
          </a:xfrm>
          <a:prstGeom prst="straightConnector1">
            <a:avLst/>
          </a:prstGeom>
          <a:ln w="57150">
            <a:solidFill>
              <a:srgbClr val="FF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05D7493D-134B-4D95-87D1-E2C0C84EF648}"/>
              </a:ext>
            </a:extLst>
          </p:cNvPr>
          <p:cNvSpPr/>
          <p:nvPr/>
        </p:nvSpPr>
        <p:spPr>
          <a:xfrm>
            <a:off x="1131744" y="2969690"/>
            <a:ext cx="6807344" cy="164358"/>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cxnSp>
        <p:nvCxnSpPr>
          <p:cNvPr id="14" name="Straight Arrow Connector 13">
            <a:extLst>
              <a:ext uri="{FF2B5EF4-FFF2-40B4-BE49-F238E27FC236}">
                <a16:creationId xmlns:a16="http://schemas.microsoft.com/office/drawing/2014/main" id="{15EF56C3-4863-4EAF-9138-E5AE1DDF6D51}"/>
              </a:ext>
            </a:extLst>
          </p:cNvPr>
          <p:cNvCxnSpPr>
            <a:cxnSpLocks/>
            <a:endCxn id="13" idx="4"/>
          </p:cNvCxnSpPr>
          <p:nvPr/>
        </p:nvCxnSpPr>
        <p:spPr>
          <a:xfrm>
            <a:off x="4286250" y="3134047"/>
            <a:ext cx="2473383" cy="1636388"/>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B8103D8C-8D87-4B71-BE46-4F9123FF2180}"/>
              </a:ext>
            </a:extLst>
          </p:cNvPr>
          <p:cNvPicPr>
            <a:picLocks noChangeAspect="1"/>
          </p:cNvPicPr>
          <p:nvPr/>
        </p:nvPicPr>
        <p:blipFill>
          <a:blip r:embed="rId4">
            <a:alphaModFix amt="50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3904752">
            <a:off x="2346117" y="3802168"/>
            <a:ext cx="544334" cy="1220085"/>
          </a:xfrm>
          <a:prstGeom prst="rect">
            <a:avLst/>
          </a:prstGeom>
        </p:spPr>
      </p:pic>
      <p:sp>
        <p:nvSpPr>
          <p:cNvPr id="3" name="Rectangle 2">
            <a:extLst>
              <a:ext uri="{FF2B5EF4-FFF2-40B4-BE49-F238E27FC236}">
                <a16:creationId xmlns:a16="http://schemas.microsoft.com/office/drawing/2014/main" id="{24919197-E5E9-A249-A26D-3AC095DBA896}"/>
              </a:ext>
            </a:extLst>
          </p:cNvPr>
          <p:cNvSpPr/>
          <p:nvPr/>
        </p:nvSpPr>
        <p:spPr>
          <a:xfrm>
            <a:off x="523685" y="1716832"/>
            <a:ext cx="2993127" cy="461665"/>
          </a:xfrm>
          <a:prstGeom prst="rect">
            <a:avLst/>
          </a:prstGeom>
        </p:spPr>
        <p:txBody>
          <a:bodyPr wrap="none">
            <a:spAutoFit/>
          </a:bodyPr>
          <a:lstStyle/>
          <a:p>
            <a:pPr marL="0" indent="0">
              <a:buNone/>
            </a:pPr>
            <a:r>
              <a:rPr lang="en-CA" sz="2400" dirty="0"/>
              <a:t>Line of sight blocked</a:t>
            </a:r>
          </a:p>
        </p:txBody>
      </p:sp>
    </p:spTree>
    <p:extLst>
      <p:ext uri="{BB962C8B-B14F-4D97-AF65-F5344CB8AC3E}">
        <p14:creationId xmlns:p14="http://schemas.microsoft.com/office/powerpoint/2010/main" val="23473619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EA95-4A54-8E45-BEFB-33505734465D}"/>
              </a:ext>
            </a:extLst>
          </p:cNvPr>
          <p:cNvSpPr>
            <a:spLocks noGrp="1"/>
          </p:cNvSpPr>
          <p:nvPr>
            <p:ph type="title"/>
          </p:nvPr>
        </p:nvSpPr>
        <p:spPr/>
        <p:txBody>
          <a:bodyPr/>
          <a:lstStyle/>
          <a:p>
            <a:r>
              <a:rPr lang="nb-NO" dirty="0"/>
              <a:t>Beamforming Training</a:t>
            </a:r>
          </a:p>
        </p:txBody>
      </p:sp>
      <p:pic>
        <p:nvPicPr>
          <p:cNvPr id="36868" name="Picture 4" descr="https://www.researchgate.net/profile/Adriana_Flores15/publication/282861106/figure/fig1/AS:284863112069120@1444928066352/Beamforming-training-in-80211ad_W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835695"/>
            <a:ext cx="5688632" cy="4405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05963" y="6251328"/>
            <a:ext cx="4228017" cy="400110"/>
          </a:xfrm>
          <a:prstGeom prst="rect">
            <a:avLst/>
          </a:prstGeom>
          <a:noFill/>
        </p:spPr>
        <p:txBody>
          <a:bodyPr wrap="none" rtlCol="0">
            <a:spAutoFit/>
          </a:bodyPr>
          <a:lstStyle/>
          <a:p>
            <a:r>
              <a:rPr lang="en-US" dirty="0"/>
              <a:t>Beamforming Training in 802.11ad</a:t>
            </a:r>
          </a:p>
        </p:txBody>
      </p:sp>
    </p:spTree>
    <p:extLst>
      <p:ext uri="{BB962C8B-B14F-4D97-AF65-F5344CB8AC3E}">
        <p14:creationId xmlns:p14="http://schemas.microsoft.com/office/powerpoint/2010/main" val="3222929938"/>
      </p:ext>
    </p:extLst>
  </p:cSld>
  <p:clrMapOvr>
    <a:masterClrMapping/>
  </p:clrMapOvr>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8059</TotalTime>
  <Words>2526</Words>
  <Application>Microsoft Macintosh PowerPoint</Application>
  <PresentationFormat>On-screen Show (4:3)</PresentationFormat>
  <Paragraphs>516</Paragraphs>
  <Slides>59</Slides>
  <Notes>18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71" baseType="lpstr">
      <vt:lpstr>Arial</vt:lpstr>
      <vt:lpstr>Arial Rounded MT Bold</vt:lpstr>
      <vt:lpstr>Book Antiqua</vt:lpstr>
      <vt:lpstr>Calibri</vt:lpstr>
      <vt:lpstr>Gill Sans MT</vt:lpstr>
      <vt:lpstr>Helvetica</vt:lpstr>
      <vt:lpstr>Symbol</vt:lpstr>
      <vt:lpstr>Times New Roman</vt:lpstr>
      <vt:lpstr>Wingdings</vt:lpstr>
      <vt:lpstr>ifi-nd</vt:lpstr>
      <vt:lpstr>Bitmap Image</vt:lpstr>
      <vt:lpstr>Equation</vt:lpstr>
      <vt:lpstr>Department of Informatics Networks and Distributed Systems (ND) group</vt:lpstr>
      <vt:lpstr>Wireless Communications Networks</vt:lpstr>
      <vt:lpstr>Outline</vt:lpstr>
      <vt:lpstr>Looking back in time to wireless </vt:lpstr>
      <vt:lpstr>Outline</vt:lpstr>
      <vt:lpstr>Why Wireless?</vt:lpstr>
      <vt:lpstr>What is Wireless Communication?</vt:lpstr>
      <vt:lpstr>Wireless Link Characteristics</vt:lpstr>
      <vt:lpstr>Electromagnetic Spectrum</vt:lpstr>
      <vt:lpstr>Outline</vt:lpstr>
      <vt:lpstr>Block diagram of radio transmission</vt:lpstr>
      <vt:lpstr>What is modulation?</vt:lpstr>
      <vt:lpstr>Modulation Process</vt:lpstr>
      <vt:lpstr>Carrier Signal</vt:lpstr>
      <vt:lpstr>Types of Modulation</vt:lpstr>
      <vt:lpstr>ANALOG MODULATION</vt:lpstr>
      <vt:lpstr>DIGITAL MODULATION TECHNIQUES</vt:lpstr>
      <vt:lpstr>DIGITAL MODULATION TECHNIQUES</vt:lpstr>
      <vt:lpstr>BPSK Representation</vt:lpstr>
      <vt:lpstr>Constellation Diagram</vt:lpstr>
      <vt:lpstr>QPSK Constellation Diagram</vt:lpstr>
      <vt:lpstr>Quadrature Amplitude Modulation (QAM)</vt:lpstr>
      <vt:lpstr>Multi-level (M-ary) Phase and Amplitude Modulation</vt:lpstr>
      <vt:lpstr>What is a good constellation?</vt:lpstr>
      <vt:lpstr>Example</vt:lpstr>
      <vt:lpstr>Outline</vt:lpstr>
      <vt:lpstr>Multiplexing (MUX) / Multiple Access (MA)</vt:lpstr>
      <vt:lpstr>Time Division Multiple Access (TDMA)</vt:lpstr>
      <vt:lpstr>Frequency Division Multiple Access (FDMA)</vt:lpstr>
      <vt:lpstr>FDMA in time domain</vt:lpstr>
      <vt:lpstr>Code Division Multiple Access (CDMA)</vt:lpstr>
      <vt:lpstr>CDMA encode/decode</vt:lpstr>
      <vt:lpstr>CDMA: two-sender interference</vt:lpstr>
      <vt:lpstr>Orthogonal Frequency Division Multiple Access (OFDMA) </vt:lpstr>
      <vt:lpstr>Orthogonality Principle</vt:lpstr>
      <vt:lpstr>Summary: FDMA,TDMA, CDMA and OFDMA</vt:lpstr>
      <vt:lpstr>Outline</vt:lpstr>
      <vt:lpstr>Wireless: impact on higher layers</vt:lpstr>
      <vt:lpstr>Outline</vt:lpstr>
      <vt:lpstr>What is MIMO?</vt:lpstr>
      <vt:lpstr>How does MIMO work?</vt:lpstr>
      <vt:lpstr>Different types</vt:lpstr>
      <vt:lpstr>Main Types of MIMO</vt:lpstr>
      <vt:lpstr>Outline</vt:lpstr>
      <vt:lpstr>Beamforming</vt:lpstr>
      <vt:lpstr>An antenna radiates energy like....</vt:lpstr>
      <vt:lpstr>Forming a beam</vt:lpstr>
      <vt:lpstr>Transmit beam and receive strength</vt:lpstr>
      <vt:lpstr>Transmit beam and receive strength</vt:lpstr>
      <vt:lpstr>Transmit beam and receive strength</vt:lpstr>
      <vt:lpstr>Beamforming and Steering</vt:lpstr>
      <vt:lpstr>Outline</vt:lpstr>
      <vt:lpstr>What is mmWave?</vt:lpstr>
      <vt:lpstr>Why mmWave?</vt:lpstr>
      <vt:lpstr>How does mmWave work?</vt:lpstr>
      <vt:lpstr>How does mmWave work?</vt:lpstr>
      <vt:lpstr>How does mmWave work?</vt:lpstr>
      <vt:lpstr>How does mmWave work?</vt:lpstr>
      <vt:lpstr>Beamforming Training</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Özgü Alay Erduran</cp:lastModifiedBy>
  <cp:revision>380</cp:revision>
  <cp:lastPrinted>2011-08-15T11:15:31Z</cp:lastPrinted>
  <dcterms:created xsi:type="dcterms:W3CDTF">2011-02-18T08:40:46Z</dcterms:created>
  <dcterms:modified xsi:type="dcterms:W3CDTF">2026-11-05T10:30:24Z</dcterms:modified>
</cp:coreProperties>
</file>