
<file path=[Content_Types].xml><?xml version="1.0" encoding="utf-8"?>
<Types xmlns="http://schemas.openxmlformats.org/package/2006/content-types">
  <Default Extension="(null)" ContentType="image/x-emf"/>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2"/>
  </p:notesMasterIdLst>
  <p:handoutMasterIdLst>
    <p:handoutMasterId r:id="rId63"/>
  </p:handoutMasterIdLst>
  <p:sldIdLst>
    <p:sldId id="261" r:id="rId2"/>
    <p:sldId id="1210" r:id="rId3"/>
    <p:sldId id="545" r:id="rId4"/>
    <p:sldId id="1146" r:id="rId5"/>
    <p:sldId id="546" r:id="rId6"/>
    <p:sldId id="547" r:id="rId7"/>
    <p:sldId id="548" r:id="rId8"/>
    <p:sldId id="550" r:id="rId9"/>
    <p:sldId id="551" r:id="rId10"/>
    <p:sldId id="1158" r:id="rId11"/>
    <p:sldId id="1220" r:id="rId12"/>
    <p:sldId id="1216" r:id="rId13"/>
    <p:sldId id="268" r:id="rId14"/>
    <p:sldId id="556" r:id="rId15"/>
    <p:sldId id="1217" r:id="rId16"/>
    <p:sldId id="649" r:id="rId17"/>
    <p:sldId id="651" r:id="rId18"/>
    <p:sldId id="337" r:id="rId19"/>
    <p:sldId id="336" r:id="rId20"/>
    <p:sldId id="1218" r:id="rId21"/>
    <p:sldId id="301" r:id="rId22"/>
    <p:sldId id="652" r:id="rId23"/>
    <p:sldId id="1219" r:id="rId24"/>
    <p:sldId id="1211" r:id="rId25"/>
    <p:sldId id="553" r:id="rId26"/>
    <p:sldId id="1165" r:id="rId27"/>
    <p:sldId id="554" r:id="rId28"/>
    <p:sldId id="643" r:id="rId29"/>
    <p:sldId id="555" r:id="rId30"/>
    <p:sldId id="636" r:id="rId31"/>
    <p:sldId id="637" r:id="rId32"/>
    <p:sldId id="638" r:id="rId33"/>
    <p:sldId id="639" r:id="rId34"/>
    <p:sldId id="640" r:id="rId35"/>
    <p:sldId id="641" r:id="rId36"/>
    <p:sldId id="642" r:id="rId37"/>
    <p:sldId id="1172" r:id="rId38"/>
    <p:sldId id="1177" r:id="rId39"/>
    <p:sldId id="565" r:id="rId40"/>
    <p:sldId id="566" r:id="rId41"/>
    <p:sldId id="1187" r:id="rId42"/>
    <p:sldId id="1212" r:id="rId43"/>
    <p:sldId id="260" r:id="rId44"/>
    <p:sldId id="1183" r:id="rId45"/>
    <p:sldId id="1184" r:id="rId46"/>
    <p:sldId id="1213" r:id="rId47"/>
    <p:sldId id="1193" r:id="rId48"/>
    <p:sldId id="1194" r:id="rId49"/>
    <p:sldId id="1179" r:id="rId50"/>
    <p:sldId id="302" r:id="rId51"/>
    <p:sldId id="1195" r:id="rId52"/>
    <p:sldId id="1196" r:id="rId53"/>
    <p:sldId id="333" r:id="rId54"/>
    <p:sldId id="1214" r:id="rId55"/>
    <p:sldId id="1178" r:id="rId56"/>
    <p:sldId id="1191" r:id="rId57"/>
    <p:sldId id="274" r:id="rId58"/>
    <p:sldId id="1215" r:id="rId59"/>
    <p:sldId id="315" r:id="rId60"/>
    <p:sldId id="269" r:id="rId61"/>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44"/>
    <p:restoredTop sz="89315"/>
  </p:normalViewPr>
  <p:slideViewPr>
    <p:cSldViewPr>
      <p:cViewPr varScale="1">
        <p:scale>
          <a:sx n="113" d="100"/>
          <a:sy n="113" d="100"/>
        </p:scale>
        <p:origin x="1400" y="176"/>
      </p:cViewPr>
      <p:guideLst>
        <p:guide orient="horz" pos="2160"/>
        <p:guide pos="672"/>
        <p:guide pos="5472"/>
        <p:guide pos="1008"/>
        <p:guide pos="115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05.11.2026</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05.11.2026</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65A245E9-5C9E-C844-89E2-0F2B13A48770}" type="slidenum">
              <a:rPr lang="en-US" smtClean="0">
                <a:latin typeface="Times New Roman" charset="0"/>
              </a:rPr>
              <a:pPr>
                <a:defRPr/>
              </a:pPr>
              <a:t>3</a:t>
            </a:fld>
            <a:endParaRPr lang="en-US">
              <a:latin typeface="Times New Roman"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715149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a:t>
            </a:fld>
            <a:endParaRPr lang="en-US" dirty="0"/>
          </a:p>
        </p:txBody>
      </p:sp>
    </p:spTree>
    <p:extLst>
      <p:ext uri="{BB962C8B-B14F-4D97-AF65-F5344CB8AC3E}">
        <p14:creationId xmlns:p14="http://schemas.microsoft.com/office/powerpoint/2010/main" val="1653782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5</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94141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6</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6315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25941BB9-9302-7F47-BEF4-50960F8F2D97}" type="slidenum">
              <a:rPr lang="en-US" smtClean="0">
                <a:latin typeface="Times New Roman" charset="0"/>
              </a:rPr>
              <a:pPr>
                <a:defRPr/>
              </a:pPr>
              <a:t>8</a:t>
            </a:fld>
            <a:endParaRPr lang="en-US">
              <a:latin typeface="Times New Roman"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12758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1F879F09-0A83-BE4C-9714-DD4D914C7405}" type="slidenum">
              <a:rPr lang="en-US" smtClean="0">
                <a:latin typeface="Times New Roman" charset="0"/>
              </a:rPr>
              <a:pPr>
                <a:defRPr/>
              </a:pPr>
              <a:t>9</a:t>
            </a:fld>
            <a:endParaRPr lang="en-US">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469611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10</a:t>
            </a:fld>
            <a:endParaRPr lang="en-US" dirty="0"/>
          </a:p>
        </p:txBody>
      </p:sp>
    </p:spTree>
    <p:extLst>
      <p:ext uri="{BB962C8B-B14F-4D97-AF65-F5344CB8AC3E}">
        <p14:creationId xmlns:p14="http://schemas.microsoft.com/office/powerpoint/2010/main" val="3670895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13</a:t>
            </a:fld>
            <a:endParaRPr lang="en-US"/>
          </a:p>
        </p:txBody>
      </p:sp>
    </p:spTree>
    <p:extLst>
      <p:ext uri="{BB962C8B-B14F-4D97-AF65-F5344CB8AC3E}">
        <p14:creationId xmlns:p14="http://schemas.microsoft.com/office/powerpoint/2010/main" val="636559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14</a:t>
            </a:fld>
            <a:endParaRPr lang="en-US"/>
          </a:p>
        </p:txBody>
      </p:sp>
    </p:spTree>
    <p:extLst>
      <p:ext uri="{BB962C8B-B14F-4D97-AF65-F5344CB8AC3E}">
        <p14:creationId xmlns:p14="http://schemas.microsoft.com/office/powerpoint/2010/main" val="1872547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18</a:t>
            </a:fld>
            <a:endParaRPr lang="en-US"/>
          </a:p>
        </p:txBody>
      </p:sp>
    </p:spTree>
    <p:extLst>
      <p:ext uri="{BB962C8B-B14F-4D97-AF65-F5344CB8AC3E}">
        <p14:creationId xmlns:p14="http://schemas.microsoft.com/office/powerpoint/2010/main" val="3799708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19</a:t>
            </a:fld>
            <a:endParaRPr lang="en-US"/>
          </a:p>
        </p:txBody>
      </p:sp>
    </p:spTree>
    <p:extLst>
      <p:ext uri="{BB962C8B-B14F-4D97-AF65-F5344CB8AC3E}">
        <p14:creationId xmlns:p14="http://schemas.microsoft.com/office/powerpoint/2010/main" val="3340550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F5B7B-83CE-244B-AE3C-DE44922F5564}" type="slidenum">
              <a:rPr lang="en-US" smtClean="0"/>
              <a:t>25</a:t>
            </a:fld>
            <a:endParaRPr lang="en-US"/>
          </a:p>
        </p:txBody>
      </p:sp>
    </p:spTree>
    <p:extLst>
      <p:ext uri="{BB962C8B-B14F-4D97-AF65-F5344CB8AC3E}">
        <p14:creationId xmlns:p14="http://schemas.microsoft.com/office/powerpoint/2010/main" val="881993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26</a:t>
            </a:fld>
            <a:endParaRPr lang="en-US" dirty="0"/>
          </a:p>
        </p:txBody>
      </p:sp>
    </p:spTree>
    <p:extLst>
      <p:ext uri="{BB962C8B-B14F-4D97-AF65-F5344CB8AC3E}">
        <p14:creationId xmlns:p14="http://schemas.microsoft.com/office/powerpoint/2010/main" val="3104289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28</a:t>
            </a:fld>
            <a:endParaRPr lang="en-US"/>
          </a:p>
        </p:txBody>
      </p:sp>
    </p:spTree>
    <p:extLst>
      <p:ext uri="{BB962C8B-B14F-4D97-AF65-F5344CB8AC3E}">
        <p14:creationId xmlns:p14="http://schemas.microsoft.com/office/powerpoint/2010/main" val="2064759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29</a:t>
            </a:fld>
            <a:endParaRPr lang="en-US"/>
          </a:p>
        </p:txBody>
      </p:sp>
    </p:spTree>
    <p:extLst>
      <p:ext uri="{BB962C8B-B14F-4D97-AF65-F5344CB8AC3E}">
        <p14:creationId xmlns:p14="http://schemas.microsoft.com/office/powerpoint/2010/main" val="922860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30</a:t>
            </a:fld>
            <a:endParaRPr lang="en-US"/>
          </a:p>
        </p:txBody>
      </p:sp>
    </p:spTree>
    <p:extLst>
      <p:ext uri="{BB962C8B-B14F-4D97-AF65-F5344CB8AC3E}">
        <p14:creationId xmlns:p14="http://schemas.microsoft.com/office/powerpoint/2010/main" val="3117924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31</a:t>
            </a:fld>
            <a:endParaRPr lang="en-US"/>
          </a:p>
        </p:txBody>
      </p:sp>
    </p:spTree>
    <p:extLst>
      <p:ext uri="{BB962C8B-B14F-4D97-AF65-F5344CB8AC3E}">
        <p14:creationId xmlns:p14="http://schemas.microsoft.com/office/powerpoint/2010/main" val="2163028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32</a:t>
            </a:fld>
            <a:endParaRPr lang="en-US"/>
          </a:p>
        </p:txBody>
      </p:sp>
    </p:spTree>
    <p:extLst>
      <p:ext uri="{BB962C8B-B14F-4D97-AF65-F5344CB8AC3E}">
        <p14:creationId xmlns:p14="http://schemas.microsoft.com/office/powerpoint/2010/main" val="1612527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33</a:t>
            </a:fld>
            <a:endParaRPr lang="en-US"/>
          </a:p>
        </p:txBody>
      </p:sp>
    </p:spTree>
    <p:extLst>
      <p:ext uri="{BB962C8B-B14F-4D97-AF65-F5344CB8AC3E}">
        <p14:creationId xmlns:p14="http://schemas.microsoft.com/office/powerpoint/2010/main" val="2457168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34</a:t>
            </a:fld>
            <a:endParaRPr lang="en-US"/>
          </a:p>
        </p:txBody>
      </p:sp>
    </p:spTree>
    <p:extLst>
      <p:ext uri="{BB962C8B-B14F-4D97-AF65-F5344CB8AC3E}">
        <p14:creationId xmlns:p14="http://schemas.microsoft.com/office/powerpoint/2010/main" val="453195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35</a:t>
            </a:fld>
            <a:endParaRPr lang="en-US"/>
          </a:p>
        </p:txBody>
      </p:sp>
    </p:spTree>
    <p:extLst>
      <p:ext uri="{BB962C8B-B14F-4D97-AF65-F5344CB8AC3E}">
        <p14:creationId xmlns:p14="http://schemas.microsoft.com/office/powerpoint/2010/main" val="4154151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36</a:t>
            </a:fld>
            <a:endParaRPr lang="en-US"/>
          </a:p>
        </p:txBody>
      </p:sp>
    </p:spTree>
    <p:extLst>
      <p:ext uri="{BB962C8B-B14F-4D97-AF65-F5344CB8AC3E}">
        <p14:creationId xmlns:p14="http://schemas.microsoft.com/office/powerpoint/2010/main" val="2421827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37</a:t>
            </a:fld>
            <a:endParaRPr lang="en-US" dirty="0"/>
          </a:p>
        </p:txBody>
      </p:sp>
    </p:spTree>
    <p:extLst>
      <p:ext uri="{BB962C8B-B14F-4D97-AF65-F5344CB8AC3E}">
        <p14:creationId xmlns:p14="http://schemas.microsoft.com/office/powerpoint/2010/main" val="2885625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38</a:t>
            </a:fld>
            <a:endParaRPr lang="en-US" dirty="0"/>
          </a:p>
        </p:txBody>
      </p:sp>
    </p:spTree>
    <p:extLst>
      <p:ext uri="{BB962C8B-B14F-4D97-AF65-F5344CB8AC3E}">
        <p14:creationId xmlns:p14="http://schemas.microsoft.com/office/powerpoint/2010/main" val="1475476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50</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151718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pPr algn="l"/>
            <a:endParaRPr lang="en-US" sz="1800" b="0" i="0" u="none" strike="noStrike" baseline="0" dirty="0">
              <a:latin typeface="LinLibertineT"/>
            </a:endParaRPr>
          </a:p>
        </p:txBody>
      </p:sp>
      <p:sp>
        <p:nvSpPr>
          <p:cNvPr id="4" name="Marcador de número de diapositiva 3"/>
          <p:cNvSpPr>
            <a:spLocks noGrp="1"/>
          </p:cNvSpPr>
          <p:nvPr>
            <p:ph type="sldNum" sz="quarter" idx="5"/>
          </p:nvPr>
        </p:nvSpPr>
        <p:spPr/>
        <p:txBody>
          <a:bodyPr/>
          <a:lstStyle/>
          <a:p>
            <a:fld id="{74130375-AC4D-4A01-BA2B-8993D59696B1}" type="slidenum">
              <a:rPr lang="es-ES" smtClean="0"/>
              <a:pPr/>
              <a:t>57</a:t>
            </a:fld>
            <a:endParaRPr lang="es-ES"/>
          </a:p>
        </p:txBody>
      </p:sp>
    </p:spTree>
    <p:extLst>
      <p:ext uri="{BB962C8B-B14F-4D97-AF65-F5344CB8AC3E}">
        <p14:creationId xmlns:p14="http://schemas.microsoft.com/office/powerpoint/2010/main" val="3750151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pPr algn="l"/>
            <a:endParaRPr lang="en-US" dirty="0"/>
          </a:p>
        </p:txBody>
      </p:sp>
      <p:sp>
        <p:nvSpPr>
          <p:cNvPr id="4" name="Marcador de número de diapositiva 3"/>
          <p:cNvSpPr>
            <a:spLocks noGrp="1"/>
          </p:cNvSpPr>
          <p:nvPr>
            <p:ph type="sldNum" sz="quarter" idx="5"/>
          </p:nvPr>
        </p:nvSpPr>
        <p:spPr/>
        <p:txBody>
          <a:bodyPr/>
          <a:lstStyle/>
          <a:p>
            <a:fld id="{74130375-AC4D-4A01-BA2B-8993D59696B1}" type="slidenum">
              <a:rPr lang="es-ES" smtClean="0"/>
              <a:pPr/>
              <a:t>60</a:t>
            </a:fld>
            <a:endParaRPr lang="es-ES"/>
          </a:p>
        </p:txBody>
      </p:sp>
    </p:spTree>
    <p:extLst>
      <p:ext uri="{BB962C8B-B14F-4D97-AF65-F5344CB8AC3E}">
        <p14:creationId xmlns:p14="http://schemas.microsoft.com/office/powerpoint/2010/main" val="41776631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509334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mplate Gu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74733" y="6623136"/>
            <a:ext cx="1774550" cy="146860"/>
          </a:xfrm>
          <a:prstGeom prst="rect">
            <a:avLst/>
          </a:prstGeom>
          <a:noFill/>
          <a:ln>
            <a:noFill/>
          </a:ln>
        </p:spPr>
        <p:txBody>
          <a:bodyPr wrap="none" lIns="27000" tIns="27000" rIns="27000" bIns="27000" rtlCol="0">
            <a:spAutoFit/>
          </a:bodyPr>
          <a:lstStyle/>
          <a:p>
            <a:pPr defTabSz="514350"/>
            <a:r>
              <a:rPr lang="en-US" altLang="ko-KR" sz="600" dirty="0">
                <a:solidFill>
                  <a:srgbClr val="999999"/>
                </a:solidFill>
                <a:latin typeface="Arial" panose="020B0604020202020204" pitchFamily="34" charset="0"/>
                <a:cs typeface="Arial" panose="020B0604020202020204" pitchFamily="34" charset="0"/>
              </a:rPr>
              <a:t>ⓒ 2017. Samsung Electronics. All rights reserved.</a:t>
            </a:r>
            <a:endParaRPr lang="ko-KR" altLang="en-US" sz="600" dirty="0">
              <a:solidFill>
                <a:srgbClr val="999999"/>
              </a:solidFill>
              <a:latin typeface="Arial" panose="020B0604020202020204" pitchFamily="34" charset="0"/>
              <a:cs typeface="Arial" panose="020B0604020202020204" pitchFamily="34" charset="0"/>
            </a:endParaRPr>
          </a:p>
        </p:txBody>
      </p:sp>
      <p:sp>
        <p:nvSpPr>
          <p:cNvPr id="10" name="텍스트 개체 틀 2"/>
          <p:cNvSpPr>
            <a:spLocks noGrp="1"/>
          </p:cNvSpPr>
          <p:nvPr>
            <p:ph type="body" sz="quarter" idx="10" hasCustomPrompt="1"/>
          </p:nvPr>
        </p:nvSpPr>
        <p:spPr>
          <a:xfrm>
            <a:off x="230760" y="319395"/>
            <a:ext cx="8085137" cy="537411"/>
          </a:xfrm>
          <a:prstGeom prst="rect">
            <a:avLst/>
          </a:prstGeom>
        </p:spPr>
        <p:txBody>
          <a:bodyPr anchor="ctr">
            <a:normAutofit/>
          </a:bodyPr>
          <a:lstStyle>
            <a:lvl1pPr marL="0" indent="0" algn="l" defTabSz="514350" rtl="0" eaLnBrk="1" latinLnBrk="1" hangingPunct="1">
              <a:lnSpc>
                <a:spcPct val="90000"/>
              </a:lnSpc>
              <a:spcBef>
                <a:spcPts val="563"/>
              </a:spcBef>
              <a:buFont typeface="Arial" panose="020B0604020202020204" pitchFamily="34" charset="0"/>
              <a:buNone/>
              <a:defRPr lang="ko-KR" altLang="en-US" sz="2400" b="1" kern="1200" dirty="0">
                <a:solidFill>
                  <a:schemeClr val="bg1"/>
                </a:solidFill>
                <a:latin typeface="Arial" panose="020B0604020202020204" pitchFamily="34" charset="0"/>
                <a:ea typeface="+mn-ea"/>
                <a:cs typeface="Arial" panose="020B0604020202020204" pitchFamily="34" charset="0"/>
              </a:defRPr>
            </a:lvl1pPr>
          </a:lstStyle>
          <a:p>
            <a:r>
              <a:rPr lang="en-US" altLang="ko-KR" dirty="0"/>
              <a:t>Insert your main title</a:t>
            </a:r>
            <a:endParaRPr lang="ko-KR" altLang="en-US" dirty="0"/>
          </a:p>
        </p:txBody>
      </p:sp>
      <p:sp>
        <p:nvSpPr>
          <p:cNvPr id="11" name="텍스트 개체 틀 14"/>
          <p:cNvSpPr>
            <a:spLocks noGrp="1"/>
          </p:cNvSpPr>
          <p:nvPr>
            <p:ph type="body" sz="quarter" idx="14" hasCustomPrompt="1"/>
          </p:nvPr>
        </p:nvSpPr>
        <p:spPr>
          <a:xfrm>
            <a:off x="140400" y="908720"/>
            <a:ext cx="8863200" cy="5544616"/>
          </a:xfrm>
          <a:prstGeom prst="rect">
            <a:avLst/>
          </a:prstGeom>
        </p:spPr>
        <p:txBody>
          <a:bodyPr lIns="72000" tIns="72000" rIns="36000" bIns="0">
            <a:normAutofit/>
          </a:bodyPr>
          <a:lstStyle>
            <a:lvl1pPr marL="203597" indent="-203597">
              <a:spcBef>
                <a:spcPts val="750"/>
              </a:spcBef>
              <a:buSzPct val="130000"/>
              <a:buFontTx/>
              <a:buBlip>
                <a:blip r:embed="rId3"/>
              </a:buBlip>
              <a:defRPr lang="ko-KR" altLang="en-US" sz="1800" b="1"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06004" indent="-139304">
              <a:spcBef>
                <a:spcPts val="600"/>
              </a:spcBef>
              <a:buFont typeface="Calibri" panose="020F0502020204030204" pitchFamily="34" charset="0"/>
              <a:buChar char="–"/>
              <a:defRPr lang="ko-KR" altLang="en-US" sz="150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536972" indent="-111919">
              <a:lnSpc>
                <a:spcPct val="112000"/>
              </a:lnSpc>
              <a:spcBef>
                <a:spcPts val="375"/>
              </a:spcBef>
              <a:buFont typeface="Arial" panose="020B0604020202020204" pitchFamily="34" charset="0"/>
              <a:buChar char="•"/>
              <a:defRPr lang="ko-KR" altLang="en-US" sz="135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270272" indent="-135731">
              <a:spcBef>
                <a:spcPts val="375"/>
              </a:spcBef>
              <a:buFont typeface="+mj-ea"/>
              <a:buAutoNum type="circleNumDbPlain"/>
              <a:defRPr lang="ko-KR" altLang="en-US" sz="90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4pPr>
            <a:lvl5pPr marL="336947" indent="-64294">
              <a:spcBef>
                <a:spcPts val="225"/>
              </a:spcBef>
              <a:buFont typeface="Calibri" panose="020F0502020204030204" pitchFamily="34" charset="0"/>
              <a:buChar char="◦"/>
              <a:defRPr lang="ko-KR" altLang="en-US" sz="75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5pPr>
          </a:lstStyle>
          <a:p>
            <a:pPr lvl="0"/>
            <a:r>
              <a:rPr lang="en-US" altLang="ko-KR" dirty="0" err="1"/>
              <a:t>Asdf</a:t>
            </a:r>
            <a:endParaRPr lang="en-US" altLang="ko-KR" dirty="0"/>
          </a:p>
          <a:p>
            <a:pPr lvl="1"/>
            <a:r>
              <a:rPr lang="en-US" altLang="ko-KR" dirty="0" err="1"/>
              <a:t>Asdf</a:t>
            </a:r>
            <a:endParaRPr lang="en-US" altLang="ko-KR" dirty="0"/>
          </a:p>
          <a:p>
            <a:pPr lvl="2"/>
            <a:r>
              <a:rPr lang="en-US" altLang="ko-KR" dirty="0" err="1"/>
              <a:t>asd</a:t>
            </a:r>
            <a:endParaRPr lang="ko-KR" altLang="en-US" dirty="0"/>
          </a:p>
        </p:txBody>
      </p:sp>
      <p:sp>
        <p:nvSpPr>
          <p:cNvPr id="12" name="슬라이드 번호 개체 틀 5"/>
          <p:cNvSpPr>
            <a:spLocks noGrp="1"/>
          </p:cNvSpPr>
          <p:nvPr>
            <p:ph type="sldNum" sz="quarter" idx="12"/>
          </p:nvPr>
        </p:nvSpPr>
        <p:spPr>
          <a:xfrm>
            <a:off x="4305300" y="6598189"/>
            <a:ext cx="533400" cy="233603"/>
          </a:xfrm>
          <a:prstGeom prst="rect">
            <a:avLst/>
          </a:prstGeom>
        </p:spPr>
        <p:txBody>
          <a:bodyPr/>
          <a:lstStyle>
            <a:lvl1pPr algn="r">
              <a:defRPr sz="675">
                <a:solidFill>
                  <a:srgbClr val="666666"/>
                </a:solidFill>
                <a:latin typeface="Arial" panose="020B0604020202020204" pitchFamily="34" charset="0"/>
                <a:ea typeface="+mn-ea"/>
                <a:cs typeface="Arial" panose="020B0604020202020204" pitchFamily="34" charset="0"/>
              </a:defRPr>
            </a:lvl1pPr>
          </a:lstStyle>
          <a:p>
            <a:pPr defTabSz="514350"/>
            <a:fld id="{41CB6D96-E065-46D7-BFC0-473F3D5B23B3}" type="slidenum">
              <a:rPr lang="ko-KR" altLang="en-US" smtClean="0"/>
              <a:pPr defTabSz="514350"/>
              <a:t>‹#›</a:t>
            </a:fld>
            <a:r>
              <a:rPr lang="en-US" altLang="ko-KR"/>
              <a:t>/13</a:t>
            </a:r>
            <a:endParaRPr lang="ko-KR" altLang="en-US" dirty="0"/>
          </a:p>
        </p:txBody>
      </p:sp>
    </p:spTree>
    <p:extLst>
      <p:ext uri="{BB962C8B-B14F-4D97-AF65-F5344CB8AC3E}">
        <p14:creationId xmlns:p14="http://schemas.microsoft.com/office/powerpoint/2010/main" val="218109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텍스트 개체 틀 2"/>
          <p:cNvSpPr>
            <a:spLocks noGrp="1"/>
          </p:cNvSpPr>
          <p:nvPr>
            <p:ph type="body" sz="quarter" idx="10" hasCustomPrompt="1"/>
          </p:nvPr>
        </p:nvSpPr>
        <p:spPr>
          <a:xfrm>
            <a:off x="230758" y="356436"/>
            <a:ext cx="8085137" cy="537411"/>
          </a:xfrm>
          <a:prstGeom prst="rect">
            <a:avLst/>
          </a:prstGeom>
        </p:spPr>
        <p:txBody>
          <a:bodyPr anchor="ctr"/>
          <a:lstStyle>
            <a:lvl1pPr marL="0" indent="0">
              <a:buFont typeface="Arial" panose="020B0604020202020204" pitchFamily="34" charset="0"/>
              <a:buNone/>
              <a:defRPr sz="2500" b="1">
                <a:solidFill>
                  <a:schemeClr val="bg1"/>
                </a:solidFill>
                <a:latin typeface="Arial" panose="020B0604020202020204" pitchFamily="34" charset="0"/>
                <a:cs typeface="Arial" panose="020B0604020202020204" pitchFamily="34" charset="0"/>
              </a:defRPr>
            </a:lvl1pPr>
          </a:lstStyle>
          <a:p>
            <a:r>
              <a:rPr lang="en-US" altLang="ko-KR" dirty="0"/>
              <a:t>Insert your main title</a:t>
            </a:r>
            <a:endParaRPr lang="ko-KR" altLang="en-US" dirty="0"/>
          </a:p>
        </p:txBody>
      </p:sp>
      <p:sp>
        <p:nvSpPr>
          <p:cNvPr id="6" name="슬라이드 번호 개체 틀 5"/>
          <p:cNvSpPr>
            <a:spLocks noGrp="1"/>
          </p:cNvSpPr>
          <p:nvPr>
            <p:ph type="sldNum" sz="quarter" idx="12"/>
          </p:nvPr>
        </p:nvSpPr>
        <p:spPr>
          <a:xfrm>
            <a:off x="4305300" y="6542772"/>
            <a:ext cx="533400" cy="233603"/>
          </a:xfrm>
          <a:prstGeom prst="rect">
            <a:avLst/>
          </a:prstGeom>
        </p:spPr>
        <p:txBody>
          <a:bodyPr/>
          <a:lstStyle>
            <a:lvl1pPr algn="ctr">
              <a:defRPr sz="900">
                <a:solidFill>
                  <a:srgbClr val="666666"/>
                </a:solidFill>
                <a:latin typeface="Arial" panose="020B0604020202020204" pitchFamily="34" charset="0"/>
                <a:ea typeface="+mn-ea"/>
                <a:cs typeface="Arial" panose="020B0604020202020204" pitchFamily="34" charset="0"/>
              </a:defRPr>
            </a:lvl1pPr>
          </a:lstStyle>
          <a:p>
            <a:fld id="{41CB6D96-E065-46D7-BFC0-473F3D5B23B3}" type="slidenum">
              <a:rPr lang="ko-KR" altLang="en-US" smtClean="0"/>
              <a:pPr/>
              <a:t>‹#›</a:t>
            </a:fld>
            <a:endParaRPr lang="ko-KR" altLang="en-US" dirty="0"/>
          </a:p>
        </p:txBody>
      </p:sp>
      <p:pic>
        <p:nvPicPr>
          <p:cNvPr id="9" name="그림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9957" y="548004"/>
            <a:ext cx="856490" cy="174752"/>
          </a:xfrm>
          <a:prstGeom prst="rect">
            <a:avLst/>
          </a:prstGeom>
        </p:spPr>
      </p:pic>
    </p:spTree>
    <p:extLst>
      <p:ext uri="{BB962C8B-B14F-4D97-AF65-F5344CB8AC3E}">
        <p14:creationId xmlns:p14="http://schemas.microsoft.com/office/powerpoint/2010/main" val="198102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CCED1529-5045-C64B-893E-FADEF82FC3DB}" type="datetime1">
              <a:rPr lang="nb-NO"/>
              <a:pPr>
                <a:defRPr/>
              </a:pPr>
              <a:t>05.11.2026</a:t>
            </a:fld>
            <a:endParaRPr lang="nb-NO" dirty="0"/>
          </a:p>
        </p:txBody>
      </p:sp>
      <p:pic>
        <p:nvPicPr>
          <p:cNvPr id="13" name="Picture 12" descr="UiO_MN_A_ENG.png"/>
          <p:cNvPicPr>
            <a:picLocks noChangeAspect="1"/>
          </p:cNvPicPr>
          <p:nvPr/>
        </p:nvPicPr>
        <p:blipFill>
          <a:blip r:embed="rId16"/>
          <a:stretch>
            <a:fillRect/>
          </a:stretch>
        </p:blipFill>
        <p:spPr>
          <a:xfrm>
            <a:off x="296041" y="228600"/>
            <a:ext cx="5114159" cy="393496"/>
          </a:xfrm>
          <a:prstGeom prst="rect">
            <a:avLst/>
          </a:prstGeom>
        </p:spPr>
      </p:pic>
      <p:pic>
        <p:nvPicPr>
          <p:cNvPr id="11" name="Picture 10"/>
          <p:cNvPicPr>
            <a:picLocks noChangeAspect="1"/>
          </p:cNvPicPr>
          <p:nvPr/>
        </p:nvPicPr>
        <p:blipFill>
          <a:blip r:embed="rId17"/>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2" r:id="rId12"/>
    <p:sldLayoutId id="2147484063" r:id="rId13"/>
    <p:sldLayoutId id="2147484064" r:id="rId14"/>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commons.wikimedia.org/wiki/file:drop-shape-drawing-1_nevit_104.svg" TargetMode="External"/><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5.emf"/><Relationship Id="rId5" Type="http://schemas.openxmlformats.org/officeDocument/2006/relationships/image" Target="../media/image34.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7.(nul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nul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IN3230/4230</a:t>
            </a:r>
          </a:p>
          <a:p>
            <a:r>
              <a:rPr lang="en-US" dirty="0"/>
              <a:t>Wireless Communications - II</a:t>
            </a:r>
          </a:p>
        </p:txBody>
      </p:sp>
      <p:sp>
        <p:nvSpPr>
          <p:cNvPr id="2" name="Rectangle 1"/>
          <p:cNvSpPr/>
          <p:nvPr/>
        </p:nvSpPr>
        <p:spPr>
          <a:xfrm>
            <a:off x="3563888" y="5445224"/>
            <a:ext cx="5400600" cy="707886"/>
          </a:xfrm>
          <a:prstGeom prst="rect">
            <a:avLst/>
          </a:prstGeom>
        </p:spPr>
        <p:txBody>
          <a:bodyPr wrap="square">
            <a:spAutoFit/>
          </a:bodyPr>
          <a:lstStyle/>
          <a:p>
            <a:pPr algn="r"/>
            <a:r>
              <a:rPr lang="en-US" dirty="0" err="1"/>
              <a:t>Özgü</a:t>
            </a:r>
            <a:r>
              <a:rPr lang="en-US" dirty="0"/>
              <a:t> Alay</a:t>
            </a:r>
          </a:p>
          <a:p>
            <a:pPr algn="r"/>
            <a:r>
              <a:rPr lang="en-US" dirty="0" err="1"/>
              <a:t>ozgua@ifi.uio.no</a:t>
            </a:r>
            <a:r>
              <a:rPr lang="en-US" dirty="0"/>
              <a:t> </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Wireless Systems - Short Range</a:t>
            </a:r>
          </a:p>
          <a:p>
            <a:pPr lvl="1"/>
            <a:r>
              <a:rPr lang="en-US" dirty="0" err="1"/>
              <a:t>Wifi</a:t>
            </a:r>
            <a:endParaRPr lang="en-US" dirty="0"/>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1397823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523875" y="341784"/>
            <a:ext cx="7772400" cy="1143000"/>
          </a:xfrm>
        </p:spPr>
        <p:txBody>
          <a:bodyPr/>
          <a:lstStyle/>
          <a:p>
            <a:pPr>
              <a:defRPr/>
            </a:pPr>
            <a:r>
              <a:rPr lang="en-US" dirty="0">
                <a:cs typeface="+mj-cs"/>
              </a:rPr>
              <a:t>Wireless LAN Architecture</a:t>
            </a:r>
          </a:p>
        </p:txBody>
      </p:sp>
      <p:sp>
        <p:nvSpPr>
          <p:cNvPr id="21509" name="Rectangle 4"/>
          <p:cNvSpPr>
            <a:spLocks noChangeArrowheads="1"/>
          </p:cNvSpPr>
          <p:nvPr/>
        </p:nvSpPr>
        <p:spPr bwMode="auto">
          <a:xfrm>
            <a:off x="4984750" y="1390650"/>
            <a:ext cx="3965575" cy="4340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rgbClr val="000099"/>
              </a:buClr>
              <a:buSzPct val="75000"/>
              <a:buFont typeface="Wingdings" charset="0"/>
              <a:buChar char="v"/>
              <a:defRPr/>
            </a:pPr>
            <a:r>
              <a:rPr lang="en-US" sz="2400" dirty="0">
                <a:latin typeface="+mn-lt"/>
                <a:cs typeface="+mn-cs"/>
              </a:rPr>
              <a:t>wireless host communicates with access points (AP)</a:t>
            </a:r>
          </a:p>
          <a:p>
            <a:pPr marL="342900" indent="-342900">
              <a:spcBef>
                <a:spcPct val="20000"/>
              </a:spcBef>
              <a:buClr>
                <a:srgbClr val="000099"/>
              </a:buClr>
              <a:buSzPct val="75000"/>
              <a:buFont typeface="Wingdings" charset="0"/>
              <a:buChar char="v"/>
              <a:defRPr/>
            </a:pPr>
            <a:r>
              <a:rPr lang="en-US" sz="2400" dirty="0">
                <a:latin typeface="+mn-lt"/>
                <a:cs typeface="+mn-cs"/>
              </a:rPr>
              <a:t>The owner of the AP becomes the operator</a:t>
            </a:r>
            <a:endParaRPr lang="en-US" sz="2000" dirty="0">
              <a:latin typeface="+mn-lt"/>
              <a:cs typeface="+mn-cs"/>
            </a:endParaRPr>
          </a:p>
          <a:p>
            <a:pPr marL="342900" indent="-342900">
              <a:spcBef>
                <a:spcPct val="20000"/>
              </a:spcBef>
              <a:buClr>
                <a:srgbClr val="000099"/>
              </a:buClr>
              <a:buSzPct val="75000"/>
              <a:buFont typeface="Wingdings" charset="0"/>
              <a:buChar char="v"/>
              <a:defRPr/>
            </a:pPr>
            <a:r>
              <a:rPr lang="en-US" sz="2400" dirty="0">
                <a:latin typeface="+mn-lt"/>
                <a:cs typeface="+mn-cs"/>
              </a:rPr>
              <a:t>Basic Service Set (BSS) in infrastructure mode contains:</a:t>
            </a:r>
          </a:p>
          <a:p>
            <a:pPr marL="742950" lvl="1" indent="-285750">
              <a:lnSpc>
                <a:spcPts val="2000"/>
              </a:lnSpc>
              <a:spcBef>
                <a:spcPct val="20000"/>
              </a:spcBef>
              <a:buClr>
                <a:srgbClr val="000099"/>
              </a:buClr>
              <a:buFont typeface="Wingdings" charset="0"/>
              <a:buChar char="§"/>
              <a:defRPr/>
            </a:pPr>
            <a:r>
              <a:rPr lang="en-US" sz="2000" dirty="0">
                <a:latin typeface="+mn-lt"/>
                <a:cs typeface="+mn-cs"/>
              </a:rPr>
              <a:t>wireless hosts</a:t>
            </a:r>
          </a:p>
          <a:p>
            <a:pPr marL="742950" lvl="1" indent="-285750">
              <a:lnSpc>
                <a:spcPts val="2000"/>
              </a:lnSpc>
              <a:spcBef>
                <a:spcPct val="20000"/>
              </a:spcBef>
              <a:buClr>
                <a:srgbClr val="000099"/>
              </a:buClr>
              <a:buFont typeface="Wingdings" charset="0"/>
              <a:buChar char="§"/>
              <a:defRPr/>
            </a:pPr>
            <a:r>
              <a:rPr lang="en-US" sz="2000" dirty="0">
                <a:latin typeface="+mn-lt"/>
                <a:cs typeface="+mn-cs"/>
              </a:rPr>
              <a:t>access point (AP): base station</a:t>
            </a:r>
          </a:p>
          <a:p>
            <a:pPr marL="742950" lvl="1" indent="-285750">
              <a:lnSpc>
                <a:spcPts val="2000"/>
              </a:lnSpc>
              <a:spcBef>
                <a:spcPct val="20000"/>
              </a:spcBef>
              <a:buClr>
                <a:srgbClr val="000099"/>
              </a:buClr>
              <a:buFont typeface="Wingdings" charset="0"/>
              <a:buChar char="§"/>
              <a:defRPr/>
            </a:pPr>
            <a:r>
              <a:rPr lang="en-US" sz="2000" dirty="0">
                <a:latin typeface="+mn-lt"/>
                <a:cs typeface="+mn-cs"/>
              </a:rPr>
              <a:t>ad hoc mode: hosts only</a:t>
            </a:r>
          </a:p>
        </p:txBody>
      </p:sp>
      <p:grpSp>
        <p:nvGrpSpPr>
          <p:cNvPr id="57349" name="Group 7"/>
          <p:cNvGrpSpPr>
            <a:grpSpLocks/>
          </p:cNvGrpSpPr>
          <p:nvPr/>
        </p:nvGrpSpPr>
        <p:grpSpPr bwMode="auto">
          <a:xfrm>
            <a:off x="3013075" y="3606800"/>
            <a:ext cx="417513" cy="192088"/>
            <a:chOff x="3600" y="219"/>
            <a:chExt cx="360" cy="175"/>
          </a:xfrm>
        </p:grpSpPr>
        <p:sp>
          <p:nvSpPr>
            <p:cNvPr id="21556" name="Oval 8"/>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7" name="Line 9"/>
            <p:cNvSpPr>
              <a:spLocks noChangeShapeType="1"/>
            </p:cNvSpPr>
            <p:nvPr/>
          </p:nvSpPr>
          <p:spPr bwMode="auto">
            <a:xfrm>
              <a:off x="3603" y="288"/>
              <a:ext cx="0" cy="61"/>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8" name="Line 10"/>
            <p:cNvSpPr>
              <a:spLocks noChangeShapeType="1"/>
            </p:cNvSpPr>
            <p:nvPr/>
          </p:nvSpPr>
          <p:spPr bwMode="auto">
            <a:xfrm>
              <a:off x="3960" y="288"/>
              <a:ext cx="0" cy="61"/>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9" name="Rectangle 11"/>
            <p:cNvSpPr>
              <a:spLocks noChangeArrowheads="1"/>
            </p:cNvSpPr>
            <p:nvPr/>
          </p:nvSpPr>
          <p:spPr bwMode="auto">
            <a:xfrm>
              <a:off x="3603" y="288"/>
              <a:ext cx="356" cy="59"/>
            </a:xfrm>
            <a:prstGeom prst="rect">
              <a:avLst/>
            </a:prstGeom>
            <a:solidFill>
              <a:schemeClr val="hlink"/>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sz="2400">
                <a:latin typeface="Times New Roman" charset="0"/>
                <a:cs typeface="+mn-cs"/>
              </a:endParaRPr>
            </a:p>
          </p:txBody>
        </p:sp>
        <p:sp>
          <p:nvSpPr>
            <p:cNvPr id="21560" name="Oval 12"/>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400" name="Group 13"/>
            <p:cNvGrpSpPr>
              <a:grpSpLocks/>
            </p:cNvGrpSpPr>
            <p:nvPr/>
          </p:nvGrpSpPr>
          <p:grpSpPr bwMode="auto">
            <a:xfrm>
              <a:off x="3686" y="244"/>
              <a:ext cx="177" cy="66"/>
              <a:chOff x="2848" y="848"/>
              <a:chExt cx="140" cy="98"/>
            </a:xfrm>
          </p:grpSpPr>
          <p:sp>
            <p:nvSpPr>
              <p:cNvPr id="21566" name="Line 14"/>
              <p:cNvSpPr>
                <a:spLocks noChangeShapeType="1"/>
              </p:cNvSpPr>
              <p:nvPr/>
            </p:nvSpPr>
            <p:spPr bwMode="auto">
              <a:xfrm flipV="1">
                <a:off x="2848" y="847"/>
                <a:ext cx="50"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7" name="Line 15"/>
              <p:cNvSpPr>
                <a:spLocks noChangeShapeType="1"/>
              </p:cNvSpPr>
              <p:nvPr/>
            </p:nvSpPr>
            <p:spPr bwMode="auto">
              <a:xfrm>
                <a:off x="2943" y="946"/>
                <a:ext cx="4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8" name="Line 16"/>
              <p:cNvSpPr>
                <a:spLocks noChangeShapeType="1"/>
              </p:cNvSpPr>
              <p:nvPr/>
            </p:nvSpPr>
            <p:spPr bwMode="auto">
              <a:xfrm>
                <a:off x="2894" y="850"/>
                <a:ext cx="52" cy="97"/>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57401" name="Group 17"/>
            <p:cNvGrpSpPr>
              <a:grpSpLocks/>
            </p:cNvGrpSpPr>
            <p:nvPr/>
          </p:nvGrpSpPr>
          <p:grpSpPr bwMode="auto">
            <a:xfrm flipV="1">
              <a:off x="3686" y="243"/>
              <a:ext cx="177" cy="66"/>
              <a:chOff x="2848" y="848"/>
              <a:chExt cx="140" cy="98"/>
            </a:xfrm>
          </p:grpSpPr>
          <p:sp>
            <p:nvSpPr>
              <p:cNvPr id="21563" name="Line 18"/>
              <p:cNvSpPr>
                <a:spLocks noChangeShapeType="1"/>
              </p:cNvSpPr>
              <p:nvPr/>
            </p:nvSpPr>
            <p:spPr bwMode="auto">
              <a:xfrm flipV="1">
                <a:off x="2848" y="848"/>
                <a:ext cx="50" cy="2"/>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4" name="Line 19"/>
              <p:cNvSpPr>
                <a:spLocks noChangeShapeType="1"/>
              </p:cNvSpPr>
              <p:nvPr/>
            </p:nvSpPr>
            <p:spPr bwMode="auto">
              <a:xfrm>
                <a:off x="2943" y="945"/>
                <a:ext cx="4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5" name="Line 20"/>
              <p:cNvSpPr>
                <a:spLocks noChangeShapeType="1"/>
              </p:cNvSpPr>
              <p:nvPr/>
            </p:nvSpPr>
            <p:spPr bwMode="auto">
              <a:xfrm>
                <a:off x="2894" y="851"/>
                <a:ext cx="52" cy="94"/>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sp>
        <p:nvSpPr>
          <p:cNvPr id="21511" name="Text Box 24"/>
          <p:cNvSpPr txBox="1">
            <a:spLocks noChangeArrowheads="1"/>
          </p:cNvSpPr>
          <p:nvPr/>
        </p:nvSpPr>
        <p:spPr bwMode="auto">
          <a:xfrm>
            <a:off x="917575" y="4652963"/>
            <a:ext cx="1054100" cy="36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1</a:t>
            </a:r>
          </a:p>
        </p:txBody>
      </p:sp>
      <p:sp>
        <p:nvSpPr>
          <p:cNvPr id="21512" name="Text Box 27"/>
          <p:cNvSpPr txBox="1">
            <a:spLocks noChangeArrowheads="1"/>
          </p:cNvSpPr>
          <p:nvPr/>
        </p:nvSpPr>
        <p:spPr bwMode="auto">
          <a:xfrm>
            <a:off x="3211513" y="6086475"/>
            <a:ext cx="8540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2</a:t>
            </a:r>
          </a:p>
        </p:txBody>
      </p:sp>
      <p:sp>
        <p:nvSpPr>
          <p:cNvPr id="21513" name="Line 28"/>
          <p:cNvSpPr>
            <a:spLocks noChangeShapeType="1"/>
          </p:cNvSpPr>
          <p:nvPr/>
        </p:nvSpPr>
        <p:spPr bwMode="auto">
          <a:xfrm flipV="1">
            <a:off x="3176588" y="2684463"/>
            <a:ext cx="214312" cy="9080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53" name="Group 29"/>
          <p:cNvGrpSpPr>
            <a:grpSpLocks/>
          </p:cNvGrpSpPr>
          <p:nvPr/>
        </p:nvGrpSpPr>
        <p:grpSpPr bwMode="auto">
          <a:xfrm>
            <a:off x="2447925" y="1503363"/>
            <a:ext cx="1978025" cy="1444625"/>
            <a:chOff x="3744" y="1392"/>
            <a:chExt cx="1488" cy="1110"/>
          </a:xfrm>
        </p:grpSpPr>
        <p:sp>
          <p:nvSpPr>
            <p:cNvPr id="57393" name="Freeform 30"/>
            <p:cNvSpPr>
              <a:spLocks/>
            </p:cNvSpPr>
            <p:nvPr/>
          </p:nvSpPr>
          <p:spPr bwMode="auto">
            <a:xfrm>
              <a:off x="3744" y="1392"/>
              <a:ext cx="1488" cy="1110"/>
            </a:xfrm>
            <a:custGeom>
              <a:avLst/>
              <a:gdLst>
                <a:gd name="T0" fmla="*/ 1 w 2135"/>
                <a:gd name="T1" fmla="*/ 26 h 1662"/>
                <a:gd name="T2" fmla="*/ 6 w 2135"/>
                <a:gd name="T3" fmla="*/ 3 h 1662"/>
                <a:gd name="T4" fmla="*/ 36 w 2135"/>
                <a:gd name="T5" fmla="*/ 7 h 1662"/>
                <a:gd name="T6" fmla="*/ 68 w 2135"/>
                <a:gd name="T7" fmla="*/ 4 h 1662"/>
                <a:gd name="T8" fmla="*/ 112 w 2135"/>
                <a:gd name="T9" fmla="*/ 16 h 1662"/>
                <a:gd name="T10" fmla="*/ 112 w 2135"/>
                <a:gd name="T11" fmla="*/ 45 h 1662"/>
                <a:gd name="T12" fmla="*/ 88 w 2135"/>
                <a:gd name="T13" fmla="*/ 63 h 1662"/>
                <a:gd name="T14" fmla="*/ 45 w 2135"/>
                <a:gd name="T15" fmla="*/ 59 h 1662"/>
                <a:gd name="T16" fmla="*/ 28 w 2135"/>
                <a:gd name="T17" fmla="*/ 50 h 1662"/>
                <a:gd name="T18" fmla="*/ 10 w 2135"/>
                <a:gd name="T19" fmla="*/ 42 h 1662"/>
                <a:gd name="T20" fmla="*/ 1 w 2135"/>
                <a:gd name="T21" fmla="*/ 26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FF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55" name="Text Box 31"/>
            <p:cNvSpPr txBox="1">
              <a:spLocks noChangeArrowheads="1"/>
            </p:cNvSpPr>
            <p:nvPr/>
          </p:nvSpPr>
          <p:spPr bwMode="auto">
            <a:xfrm>
              <a:off x="4129" y="1776"/>
              <a:ext cx="727" cy="2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Internet</a:t>
              </a:r>
            </a:p>
          </p:txBody>
        </p:sp>
      </p:grpSp>
      <p:sp>
        <p:nvSpPr>
          <p:cNvPr id="21515" name="Text Box 32"/>
          <p:cNvSpPr txBox="1">
            <a:spLocks noChangeArrowheads="1"/>
          </p:cNvSpPr>
          <p:nvPr/>
        </p:nvSpPr>
        <p:spPr bwMode="auto">
          <a:xfrm>
            <a:off x="3348038" y="3408363"/>
            <a:ext cx="13906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hub, switch</a:t>
            </a:r>
          </a:p>
          <a:p>
            <a:pPr eaLnBrk="1" hangingPunct="1">
              <a:defRPr/>
            </a:pPr>
            <a:r>
              <a:rPr lang="en-US">
                <a:latin typeface="Arial" charset="0"/>
                <a:cs typeface="Arial" charset="0"/>
              </a:rPr>
              <a:t>or router</a:t>
            </a:r>
          </a:p>
        </p:txBody>
      </p:sp>
      <p:sp>
        <p:nvSpPr>
          <p:cNvPr id="21516" name="Oval 23"/>
          <p:cNvSpPr>
            <a:spLocks noChangeArrowheads="1"/>
          </p:cNvSpPr>
          <p:nvPr/>
        </p:nvSpPr>
        <p:spPr bwMode="auto">
          <a:xfrm>
            <a:off x="487363" y="2874963"/>
            <a:ext cx="1960562" cy="1798637"/>
          </a:xfrm>
          <a:prstGeom prst="ellipse">
            <a:avLst/>
          </a:prstGeom>
          <a:solidFill>
            <a:srgbClr val="99CC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56" name="Group 361"/>
          <p:cNvGrpSpPr>
            <a:grpSpLocks/>
          </p:cNvGrpSpPr>
          <p:nvPr/>
        </p:nvGrpSpPr>
        <p:grpSpPr bwMode="auto">
          <a:xfrm>
            <a:off x="1554163" y="3302000"/>
            <a:ext cx="639762" cy="581025"/>
            <a:chOff x="2967" y="478"/>
            <a:chExt cx="788" cy="625"/>
          </a:xfrm>
        </p:grpSpPr>
        <p:pic>
          <p:nvPicPr>
            <p:cNvPr id="5739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9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7" name="Group 356"/>
          <p:cNvGrpSpPr>
            <a:grpSpLocks/>
          </p:cNvGrpSpPr>
          <p:nvPr/>
        </p:nvGrpSpPr>
        <p:grpSpPr bwMode="auto">
          <a:xfrm>
            <a:off x="1798638" y="3860800"/>
            <a:ext cx="436562" cy="498475"/>
            <a:chOff x="313" y="1497"/>
            <a:chExt cx="1152" cy="1014"/>
          </a:xfrm>
        </p:grpSpPr>
        <p:pic>
          <p:nvPicPr>
            <p:cNvPr id="5738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9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8" name="Group 403"/>
          <p:cNvGrpSpPr>
            <a:grpSpLocks/>
          </p:cNvGrpSpPr>
          <p:nvPr/>
        </p:nvGrpSpPr>
        <p:grpSpPr bwMode="auto">
          <a:xfrm>
            <a:off x="1127125" y="3068638"/>
            <a:ext cx="446088" cy="382587"/>
            <a:chOff x="2751" y="1851"/>
            <a:chExt cx="462" cy="478"/>
          </a:xfrm>
        </p:grpSpPr>
        <p:pic>
          <p:nvPicPr>
            <p:cNvPr id="57387" name="Picture 364" descr="iphone_stylized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8" name="Picture 402" descr="antenna_radiation_styliz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9" name="Group 356"/>
          <p:cNvGrpSpPr>
            <a:grpSpLocks/>
          </p:cNvGrpSpPr>
          <p:nvPr/>
        </p:nvGrpSpPr>
        <p:grpSpPr bwMode="auto">
          <a:xfrm>
            <a:off x="1147763" y="3738563"/>
            <a:ext cx="436562" cy="498475"/>
            <a:chOff x="313" y="1497"/>
            <a:chExt cx="1152" cy="1014"/>
          </a:xfrm>
        </p:grpSpPr>
        <p:pic>
          <p:nvPicPr>
            <p:cNvPr id="5738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0" name="Group 356"/>
          <p:cNvGrpSpPr>
            <a:grpSpLocks/>
          </p:cNvGrpSpPr>
          <p:nvPr/>
        </p:nvGrpSpPr>
        <p:grpSpPr bwMode="auto">
          <a:xfrm>
            <a:off x="720725" y="3352800"/>
            <a:ext cx="438150" cy="498475"/>
            <a:chOff x="313" y="1497"/>
            <a:chExt cx="1152" cy="1014"/>
          </a:xfrm>
        </p:grpSpPr>
        <p:pic>
          <p:nvPicPr>
            <p:cNvPr id="57383" name="Picture 354" descr="laptop_stylized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1522" name="Line 26"/>
          <p:cNvSpPr>
            <a:spLocks noChangeShapeType="1"/>
          </p:cNvSpPr>
          <p:nvPr/>
        </p:nvSpPr>
        <p:spPr bwMode="auto">
          <a:xfrm>
            <a:off x="1990725" y="3732213"/>
            <a:ext cx="102235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523" name="Oval 23"/>
          <p:cNvSpPr>
            <a:spLocks noChangeArrowheads="1"/>
          </p:cNvSpPr>
          <p:nvPr/>
        </p:nvSpPr>
        <p:spPr bwMode="auto">
          <a:xfrm>
            <a:off x="2682875" y="4195763"/>
            <a:ext cx="1960563" cy="1798637"/>
          </a:xfrm>
          <a:prstGeom prst="ellipse">
            <a:avLst/>
          </a:prstGeom>
          <a:solidFill>
            <a:srgbClr val="99CC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63" name="Group 361"/>
          <p:cNvGrpSpPr>
            <a:grpSpLocks/>
          </p:cNvGrpSpPr>
          <p:nvPr/>
        </p:nvGrpSpPr>
        <p:grpSpPr bwMode="auto">
          <a:xfrm>
            <a:off x="3749675" y="4622800"/>
            <a:ext cx="639763" cy="581025"/>
            <a:chOff x="2967" y="478"/>
            <a:chExt cx="788" cy="625"/>
          </a:xfrm>
        </p:grpSpPr>
        <p:pic>
          <p:nvPicPr>
            <p:cNvPr id="5738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4" name="Group 356"/>
          <p:cNvGrpSpPr>
            <a:grpSpLocks/>
          </p:cNvGrpSpPr>
          <p:nvPr/>
        </p:nvGrpSpPr>
        <p:grpSpPr bwMode="auto">
          <a:xfrm>
            <a:off x="3992563" y="5181600"/>
            <a:ext cx="436562" cy="498475"/>
            <a:chOff x="313" y="1497"/>
            <a:chExt cx="1152" cy="1014"/>
          </a:xfrm>
        </p:grpSpPr>
        <p:pic>
          <p:nvPicPr>
            <p:cNvPr id="5737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5" name="Group 403"/>
          <p:cNvGrpSpPr>
            <a:grpSpLocks/>
          </p:cNvGrpSpPr>
          <p:nvPr/>
        </p:nvGrpSpPr>
        <p:grpSpPr bwMode="auto">
          <a:xfrm>
            <a:off x="3535363" y="5172075"/>
            <a:ext cx="569912" cy="544513"/>
            <a:chOff x="2751" y="1851"/>
            <a:chExt cx="462" cy="478"/>
          </a:xfrm>
        </p:grpSpPr>
        <p:pic>
          <p:nvPicPr>
            <p:cNvPr id="57377"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8"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6" name="Group 356"/>
          <p:cNvGrpSpPr>
            <a:grpSpLocks/>
          </p:cNvGrpSpPr>
          <p:nvPr/>
        </p:nvGrpSpPr>
        <p:grpSpPr bwMode="auto">
          <a:xfrm>
            <a:off x="3078163" y="5191125"/>
            <a:ext cx="436562" cy="498475"/>
            <a:chOff x="313" y="1497"/>
            <a:chExt cx="1152" cy="1014"/>
          </a:xfrm>
        </p:grpSpPr>
        <p:pic>
          <p:nvPicPr>
            <p:cNvPr id="5737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7" name="Group 356"/>
          <p:cNvGrpSpPr>
            <a:grpSpLocks/>
          </p:cNvGrpSpPr>
          <p:nvPr/>
        </p:nvGrpSpPr>
        <p:grpSpPr bwMode="auto">
          <a:xfrm>
            <a:off x="3027363" y="4602163"/>
            <a:ext cx="436562" cy="498475"/>
            <a:chOff x="313" y="1497"/>
            <a:chExt cx="1152" cy="1014"/>
          </a:xfrm>
        </p:grpSpPr>
        <p:pic>
          <p:nvPicPr>
            <p:cNvPr id="57373"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1529" name="Line 25"/>
          <p:cNvSpPr>
            <a:spLocks noChangeShapeType="1"/>
          </p:cNvSpPr>
          <p:nvPr/>
        </p:nvSpPr>
        <p:spPr bwMode="auto">
          <a:xfrm>
            <a:off x="3203575" y="3794125"/>
            <a:ext cx="738188" cy="10922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69" name="Group 403"/>
          <p:cNvGrpSpPr>
            <a:grpSpLocks/>
          </p:cNvGrpSpPr>
          <p:nvPr/>
        </p:nvGrpSpPr>
        <p:grpSpPr bwMode="auto">
          <a:xfrm>
            <a:off x="3322638" y="4246563"/>
            <a:ext cx="568325" cy="544512"/>
            <a:chOff x="2751" y="1851"/>
            <a:chExt cx="462" cy="478"/>
          </a:xfrm>
        </p:grpSpPr>
        <p:pic>
          <p:nvPicPr>
            <p:cNvPr id="57371"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2"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798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590550" y="1034191"/>
            <a:ext cx="7886700" cy="670967"/>
          </a:xfrm>
        </p:spPr>
        <p:txBody>
          <a:bodyPr/>
          <a:lstStyle/>
          <a:p>
            <a:r>
              <a:rPr lang="en-US" b="0" kern="0" dirty="0">
                <a:solidFill>
                  <a:schemeClr val="tx1"/>
                </a:solidFill>
                <a:latin typeface="+mn-lt"/>
                <a:ea typeface="ＭＳ Ｐゴシック" charset="0"/>
              </a:rPr>
              <a:t>802.11: Channels, association (legacy)</a:t>
            </a:r>
            <a:endParaRPr lang="en-US" dirty="0">
              <a:solidFill>
                <a:schemeClr val="tx1"/>
              </a:solidFill>
              <a:latin typeface="+mn-lt"/>
            </a:endParaRPr>
          </a:p>
        </p:txBody>
      </p:sp>
      <p:sp>
        <p:nvSpPr>
          <p:cNvPr id="57" name="Rectangle 3">
            <a:extLst>
              <a:ext uri="{FF2B5EF4-FFF2-40B4-BE49-F238E27FC236}">
                <a16:creationId xmlns:a16="http://schemas.microsoft.com/office/drawing/2014/main" id="{01092EE6-BC8D-EE40-AD06-948C48B5F56E}"/>
              </a:ext>
            </a:extLst>
          </p:cNvPr>
          <p:cNvSpPr txBox="1">
            <a:spLocks noChangeArrowheads="1"/>
          </p:cNvSpPr>
          <p:nvPr/>
        </p:nvSpPr>
        <p:spPr>
          <a:xfrm>
            <a:off x="609600" y="1887668"/>
            <a:ext cx="7305675" cy="1386746"/>
          </a:xfrm>
          <a:prstGeom prst="rect">
            <a:avLst/>
          </a:prstGeom>
        </p:spPr>
        <p:txBody>
          <a:bodyPr vert="horz" lIns="68580" tIns="34290" rIns="68580" bIns="34290" rtlCol="0">
            <a:normAutofit fontScale="85000" lnSpcReduction="100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spectrum divided into channels at different frequencies</a:t>
            </a:r>
          </a:p>
          <a:p>
            <a:pPr lvl="1">
              <a:defRPr/>
            </a:pPr>
            <a:r>
              <a:rPr lang="en-US" sz="2100" dirty="0"/>
              <a:t>AP admin chooses frequency for AP</a:t>
            </a:r>
          </a:p>
          <a:p>
            <a:pPr lvl="1">
              <a:defRPr/>
            </a:pPr>
            <a:r>
              <a:rPr lang="en-US" sz="2100" dirty="0"/>
              <a:t>interference possible: channel can be same as that chosen by neighboring AP!</a:t>
            </a:r>
          </a:p>
          <a:p>
            <a:pPr lvl="1">
              <a:defRPr/>
            </a:pPr>
            <a:r>
              <a:rPr lang="en-US" sz="2100" dirty="0"/>
              <a:t>Modern: </a:t>
            </a:r>
            <a:r>
              <a:rPr lang="en-US" sz="2100" i="1" dirty="0"/>
              <a:t>Adjust channels in real time based on the environment</a:t>
            </a:r>
          </a:p>
        </p:txBody>
      </p:sp>
      <p:sp>
        <p:nvSpPr>
          <p:cNvPr id="5" name="Rectangle 3">
            <a:extLst>
              <a:ext uri="{FF2B5EF4-FFF2-40B4-BE49-F238E27FC236}">
                <a16:creationId xmlns:a16="http://schemas.microsoft.com/office/drawing/2014/main" id="{BA15D950-BC83-7C40-B80F-083E2DFE02F8}"/>
              </a:ext>
            </a:extLst>
          </p:cNvPr>
          <p:cNvSpPr txBox="1">
            <a:spLocks noChangeArrowheads="1"/>
          </p:cNvSpPr>
          <p:nvPr/>
        </p:nvSpPr>
        <p:spPr>
          <a:xfrm>
            <a:off x="656442" y="3704097"/>
            <a:ext cx="6161797" cy="2605223"/>
          </a:xfrm>
          <a:prstGeom prst="rect">
            <a:avLst/>
          </a:prstGeom>
        </p:spPr>
        <p:txBody>
          <a:bodyPr vert="horz" lIns="68580" tIns="34290" rIns="68580" bIns="34290" rtlCol="0">
            <a:normAutofit fontScale="92500" lnSpcReduction="200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arriving host: must </a:t>
            </a:r>
            <a:r>
              <a:rPr lang="en-US" sz="2400" dirty="0">
                <a:solidFill>
                  <a:srgbClr val="C00000"/>
                </a:solidFill>
              </a:rPr>
              <a:t>associate </a:t>
            </a:r>
            <a:r>
              <a:rPr lang="en-US" sz="2400" dirty="0"/>
              <a:t>with an AP</a:t>
            </a:r>
          </a:p>
          <a:p>
            <a:pPr lvl="1">
              <a:defRPr/>
            </a:pPr>
            <a:r>
              <a:rPr lang="en-US" sz="1900" dirty="0"/>
              <a:t>scans channels, listening for </a:t>
            </a:r>
            <a:r>
              <a:rPr lang="en-US" sz="1900" i="1" dirty="0"/>
              <a:t>beacon frames</a:t>
            </a:r>
            <a:r>
              <a:rPr lang="en-US" sz="1900" dirty="0"/>
              <a:t> containing AP</a:t>
            </a:r>
            <a:r>
              <a:rPr lang="en-US" altLang="ja-JP" sz="1900" dirty="0"/>
              <a:t>’</a:t>
            </a:r>
            <a:r>
              <a:rPr lang="en-US" sz="1900" dirty="0"/>
              <a:t>s name (SSID) and MAC address</a:t>
            </a:r>
          </a:p>
          <a:p>
            <a:pPr lvl="1">
              <a:defRPr/>
            </a:pPr>
            <a:r>
              <a:rPr lang="en-US" sz="1900" dirty="0"/>
              <a:t>selects AP to associate with</a:t>
            </a:r>
          </a:p>
          <a:p>
            <a:pPr lvl="1">
              <a:defRPr/>
            </a:pPr>
            <a:r>
              <a:rPr lang="en-US" sz="1900" dirty="0"/>
              <a:t>then may perform authentication</a:t>
            </a:r>
          </a:p>
          <a:p>
            <a:pPr lvl="1">
              <a:defRPr/>
            </a:pPr>
            <a:r>
              <a:rPr lang="en-US" sz="1900" dirty="0"/>
              <a:t>then typically run DHCP to get IP address in AP’s subnet</a:t>
            </a:r>
          </a:p>
          <a:p>
            <a:pPr lvl="1">
              <a:defRPr/>
            </a:pPr>
            <a:r>
              <a:rPr lang="en-US" sz="1900" dirty="0"/>
              <a:t>Modern: </a:t>
            </a:r>
            <a:r>
              <a:rPr lang="en-US" sz="1900" i="1" dirty="0"/>
              <a:t>Active scanning by broadcasting Probe Requests frames and receiving Probe Response frames</a:t>
            </a:r>
          </a:p>
          <a:p>
            <a:pPr>
              <a:defRPr/>
            </a:pPr>
            <a:endParaRPr lang="en-US" sz="2100" dirty="0">
              <a:latin typeface="Gill Sans MT" charset="0"/>
            </a:endParaRPr>
          </a:p>
        </p:txBody>
      </p:sp>
      <p:sp>
        <p:nvSpPr>
          <p:cNvPr id="6" name="Text Box 24">
            <a:extLst>
              <a:ext uri="{FF2B5EF4-FFF2-40B4-BE49-F238E27FC236}">
                <a16:creationId xmlns:a16="http://schemas.microsoft.com/office/drawing/2014/main" id="{DCD46FA0-764B-934B-B2AF-0DC228D519E2}"/>
              </a:ext>
            </a:extLst>
          </p:cNvPr>
          <p:cNvSpPr txBox="1">
            <a:spLocks noChangeArrowheads="1"/>
          </p:cNvSpPr>
          <p:nvPr/>
        </p:nvSpPr>
        <p:spPr bwMode="auto">
          <a:xfrm>
            <a:off x="7328043" y="4668831"/>
            <a:ext cx="790575" cy="3231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fontAlgn="base">
              <a:spcBef>
                <a:spcPct val="0"/>
              </a:spcBef>
              <a:spcAft>
                <a:spcPct val="0"/>
              </a:spcAft>
              <a:defRPr/>
            </a:pPr>
            <a:r>
              <a:rPr lang="en-US" sz="1500" dirty="0">
                <a:solidFill>
                  <a:srgbClr val="000000"/>
                </a:solidFill>
                <a:latin typeface="Arial" charset="0"/>
                <a:cs typeface="Arial" charset="0"/>
              </a:rPr>
              <a:t>BSS</a:t>
            </a:r>
          </a:p>
        </p:txBody>
      </p:sp>
      <p:sp>
        <p:nvSpPr>
          <p:cNvPr id="7" name="Oval 23">
            <a:extLst>
              <a:ext uri="{FF2B5EF4-FFF2-40B4-BE49-F238E27FC236}">
                <a16:creationId xmlns:a16="http://schemas.microsoft.com/office/drawing/2014/main" id="{387CDCFB-6D1C-8249-A4E8-54D6392F7C00}"/>
              </a:ext>
            </a:extLst>
          </p:cNvPr>
          <p:cNvSpPr>
            <a:spLocks noChangeArrowheads="1"/>
          </p:cNvSpPr>
          <p:nvPr/>
        </p:nvSpPr>
        <p:spPr bwMode="auto">
          <a:xfrm>
            <a:off x="6982899" y="3301604"/>
            <a:ext cx="1470422" cy="1348978"/>
          </a:xfrm>
          <a:prstGeom prst="ellipse">
            <a:avLst/>
          </a:prstGeom>
          <a:solidFill>
            <a:srgbClr val="9CE0FA"/>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sz="1500" dirty="0">
              <a:solidFill>
                <a:srgbClr val="000000"/>
              </a:solidFill>
              <a:ea typeface="ＭＳ Ｐゴシック" charset="0"/>
            </a:endParaRPr>
          </a:p>
        </p:txBody>
      </p:sp>
      <p:grpSp>
        <p:nvGrpSpPr>
          <p:cNvPr id="8" name="Group 361">
            <a:extLst>
              <a:ext uri="{FF2B5EF4-FFF2-40B4-BE49-F238E27FC236}">
                <a16:creationId xmlns:a16="http://schemas.microsoft.com/office/drawing/2014/main" id="{BCBD0969-5626-8149-8F69-710B4CBBEEAA}"/>
              </a:ext>
            </a:extLst>
          </p:cNvPr>
          <p:cNvGrpSpPr>
            <a:grpSpLocks/>
          </p:cNvGrpSpPr>
          <p:nvPr/>
        </p:nvGrpSpPr>
        <p:grpSpPr bwMode="auto">
          <a:xfrm>
            <a:off x="7544874" y="3839766"/>
            <a:ext cx="479822" cy="435769"/>
            <a:chOff x="2967" y="478"/>
            <a:chExt cx="788" cy="625"/>
          </a:xfrm>
        </p:grpSpPr>
        <p:pic>
          <p:nvPicPr>
            <p:cNvPr id="9" name="Picture 358" descr="access_point_stylized_small">
              <a:extLst>
                <a:ext uri="{FF2B5EF4-FFF2-40B4-BE49-F238E27FC236}">
                  <a16:creationId xmlns:a16="http://schemas.microsoft.com/office/drawing/2014/main" id="{967422E4-59DF-D544-8DF3-464077CFF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60" descr="antenna_radiation_stylized">
              <a:extLst>
                <a:ext uri="{FF2B5EF4-FFF2-40B4-BE49-F238E27FC236}">
                  <a16:creationId xmlns:a16="http://schemas.microsoft.com/office/drawing/2014/main" id="{57AF0FC7-561D-2542-B331-AF65666B20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1" name="Group 356">
            <a:extLst>
              <a:ext uri="{FF2B5EF4-FFF2-40B4-BE49-F238E27FC236}">
                <a16:creationId xmlns:a16="http://schemas.microsoft.com/office/drawing/2014/main" id="{8E5841AB-AA5F-304A-A75C-9B12043A936A}"/>
              </a:ext>
            </a:extLst>
          </p:cNvPr>
          <p:cNvGrpSpPr>
            <a:grpSpLocks/>
          </p:cNvGrpSpPr>
          <p:nvPr/>
        </p:nvGrpSpPr>
        <p:grpSpPr bwMode="auto">
          <a:xfrm>
            <a:off x="7966355" y="4040982"/>
            <a:ext cx="327422" cy="373856"/>
            <a:chOff x="313" y="1497"/>
            <a:chExt cx="1152" cy="1014"/>
          </a:xfrm>
        </p:grpSpPr>
        <p:pic>
          <p:nvPicPr>
            <p:cNvPr id="12" name="Picture 354" descr="laptop_stylized_small">
              <a:extLst>
                <a:ext uri="{FF2B5EF4-FFF2-40B4-BE49-F238E27FC236}">
                  <a16:creationId xmlns:a16="http://schemas.microsoft.com/office/drawing/2014/main" id="{FD25A6B2-3332-2B4E-8FA0-7BA7998209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355" descr="antenna_stylized">
              <a:extLst>
                <a:ext uri="{FF2B5EF4-FFF2-40B4-BE49-F238E27FC236}">
                  <a16:creationId xmlns:a16="http://schemas.microsoft.com/office/drawing/2014/main" id="{590C97BE-A942-AA4F-945F-94A9C50A23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4" name="Group 403">
            <a:extLst>
              <a:ext uri="{FF2B5EF4-FFF2-40B4-BE49-F238E27FC236}">
                <a16:creationId xmlns:a16="http://schemas.microsoft.com/office/drawing/2014/main" id="{790F23E1-8FB7-1F45-B985-16A0CAFD6642}"/>
              </a:ext>
            </a:extLst>
          </p:cNvPr>
          <p:cNvGrpSpPr>
            <a:grpSpLocks/>
          </p:cNvGrpSpPr>
          <p:nvPr/>
        </p:nvGrpSpPr>
        <p:grpSpPr bwMode="auto">
          <a:xfrm>
            <a:off x="7715250" y="3427810"/>
            <a:ext cx="334566" cy="286940"/>
            <a:chOff x="2751" y="1851"/>
            <a:chExt cx="462" cy="478"/>
          </a:xfrm>
        </p:grpSpPr>
        <p:pic>
          <p:nvPicPr>
            <p:cNvPr id="15" name="Picture 364" descr="iphone_stylized_small">
              <a:extLst>
                <a:ext uri="{FF2B5EF4-FFF2-40B4-BE49-F238E27FC236}">
                  <a16:creationId xmlns:a16="http://schemas.microsoft.com/office/drawing/2014/main" id="{B9A5E50D-6BB1-A046-B7D1-CA3BB3D0E1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402" descr="antenna_radiation_stylized">
              <a:extLst>
                <a:ext uri="{FF2B5EF4-FFF2-40B4-BE49-F238E27FC236}">
                  <a16:creationId xmlns:a16="http://schemas.microsoft.com/office/drawing/2014/main" id="{B7E8F32D-F33C-144B-8F36-9553BF43E8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0" name="Group 356">
            <a:extLst>
              <a:ext uri="{FF2B5EF4-FFF2-40B4-BE49-F238E27FC236}">
                <a16:creationId xmlns:a16="http://schemas.microsoft.com/office/drawing/2014/main" id="{059B4F44-8832-0242-A455-122B40096281}"/>
              </a:ext>
            </a:extLst>
          </p:cNvPr>
          <p:cNvGrpSpPr>
            <a:grpSpLocks/>
          </p:cNvGrpSpPr>
          <p:nvPr/>
        </p:nvGrpSpPr>
        <p:grpSpPr bwMode="auto">
          <a:xfrm>
            <a:off x="7186495" y="3507582"/>
            <a:ext cx="328613" cy="373856"/>
            <a:chOff x="313" y="1497"/>
            <a:chExt cx="1152" cy="1014"/>
          </a:xfrm>
        </p:grpSpPr>
        <p:pic>
          <p:nvPicPr>
            <p:cNvPr id="21" name="Picture 354" descr="laptop_stylized_small">
              <a:extLst>
                <a:ext uri="{FF2B5EF4-FFF2-40B4-BE49-F238E27FC236}">
                  <a16:creationId xmlns:a16="http://schemas.microsoft.com/office/drawing/2014/main" id="{F5FB0D92-9836-8949-854D-C05D5FA0DBF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355" descr="antenna_stylized">
              <a:extLst>
                <a:ext uri="{FF2B5EF4-FFF2-40B4-BE49-F238E27FC236}">
                  <a16:creationId xmlns:a16="http://schemas.microsoft.com/office/drawing/2014/main" id="{371132D2-7C64-5F43-8DCE-4AF88C5F2D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3" name="Group 22">
            <a:extLst>
              <a:ext uri="{FF2B5EF4-FFF2-40B4-BE49-F238E27FC236}">
                <a16:creationId xmlns:a16="http://schemas.microsoft.com/office/drawing/2014/main" id="{4E3BB17F-E600-8A4E-9A66-CE1B89E4C278}"/>
              </a:ext>
            </a:extLst>
          </p:cNvPr>
          <p:cNvGrpSpPr/>
          <p:nvPr/>
        </p:nvGrpSpPr>
        <p:grpSpPr>
          <a:xfrm>
            <a:off x="7019925" y="4207884"/>
            <a:ext cx="585622" cy="468892"/>
            <a:chOff x="9359899" y="4467511"/>
            <a:chExt cx="780829" cy="625189"/>
          </a:xfrm>
        </p:grpSpPr>
        <p:grpSp>
          <p:nvGrpSpPr>
            <p:cNvPr id="17" name="Group 356">
              <a:extLst>
                <a:ext uri="{FF2B5EF4-FFF2-40B4-BE49-F238E27FC236}">
                  <a16:creationId xmlns:a16="http://schemas.microsoft.com/office/drawing/2014/main" id="{263A159C-52C7-8648-8564-D99212E45D32}"/>
                </a:ext>
              </a:extLst>
            </p:cNvPr>
            <p:cNvGrpSpPr>
              <a:grpSpLocks/>
            </p:cNvGrpSpPr>
            <p:nvPr/>
          </p:nvGrpSpPr>
          <p:grpSpPr bwMode="auto">
            <a:xfrm>
              <a:off x="9401305" y="4467511"/>
              <a:ext cx="436562" cy="498475"/>
              <a:chOff x="313" y="1497"/>
              <a:chExt cx="1152" cy="1014"/>
            </a:xfrm>
          </p:grpSpPr>
          <p:pic>
            <p:nvPicPr>
              <p:cNvPr id="18" name="Picture 354" descr="laptop_stylized_small">
                <a:extLst>
                  <a:ext uri="{FF2B5EF4-FFF2-40B4-BE49-F238E27FC236}">
                    <a16:creationId xmlns:a16="http://schemas.microsoft.com/office/drawing/2014/main" id="{ACCB280B-B2D9-714A-B2E2-C93C642F01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355" descr="antenna_stylized">
                <a:extLst>
                  <a:ext uri="{FF2B5EF4-FFF2-40B4-BE49-F238E27FC236}">
                    <a16:creationId xmlns:a16="http://schemas.microsoft.com/office/drawing/2014/main" id="{93F01B45-1244-4348-8DAE-933491FC14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Right Arrow 1">
              <a:extLst>
                <a:ext uri="{FF2B5EF4-FFF2-40B4-BE49-F238E27FC236}">
                  <a16:creationId xmlns:a16="http://schemas.microsoft.com/office/drawing/2014/main" id="{EAB0A830-EAD2-904D-8909-0696D8E11E5F}"/>
                </a:ext>
              </a:extLst>
            </p:cNvPr>
            <p:cNvSpPr/>
            <p:nvPr/>
          </p:nvSpPr>
          <p:spPr>
            <a:xfrm rot="19467811">
              <a:off x="9359899" y="4902200"/>
              <a:ext cx="780829" cy="190500"/>
            </a:xfrm>
            <a:prstGeom prst="rightArrow">
              <a:avLst/>
            </a:prstGeom>
            <a:gradFill flip="none" rotWithShape="1">
              <a:gsLst>
                <a:gs pos="0">
                  <a:schemeClr val="bg1"/>
                </a:gs>
                <a:gs pos="100000">
                  <a:srgbClr val="0000A8"/>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Tree>
    <p:extLst>
      <p:ext uri="{BB962C8B-B14F-4D97-AF65-F5344CB8AC3E}">
        <p14:creationId xmlns:p14="http://schemas.microsoft.com/office/powerpoint/2010/main" val="90193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dissolve">
                                      <p:cBhvr>
                                        <p:cTn id="7" dur="500"/>
                                        <p:tgtEl>
                                          <p:spTgt spid="5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dissolve">
                                      <p:cBhvr>
                                        <p:cTn id="10" dur="500"/>
                                        <p:tgtEl>
                                          <p:spTgt spid="57">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7">
                                            <p:txEl>
                                              <p:pRg st="2" end="2"/>
                                            </p:txEl>
                                          </p:spTgt>
                                        </p:tgtEl>
                                        <p:attrNameLst>
                                          <p:attrName>style.visibility</p:attrName>
                                        </p:attrNameLst>
                                      </p:cBhvr>
                                      <p:to>
                                        <p:strVal val="visible"/>
                                      </p:to>
                                    </p:set>
                                    <p:animEffect transition="in" filter="dissolve">
                                      <p:cBhvr>
                                        <p:cTn id="13" dur="500"/>
                                        <p:tgtEl>
                                          <p:spTgt spid="5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7">
                                            <p:txEl>
                                              <p:pRg st="3" end="3"/>
                                            </p:txEl>
                                          </p:spTgt>
                                        </p:tgtEl>
                                        <p:attrNameLst>
                                          <p:attrName>style.visibility</p:attrName>
                                        </p:attrNameLst>
                                      </p:cBhvr>
                                      <p:to>
                                        <p:strVal val="visible"/>
                                      </p:to>
                                    </p:set>
                                    <p:animEffect transition="in" filter="dissolve">
                                      <p:cBhvr>
                                        <p:cTn id="18" dur="500"/>
                                        <p:tgtEl>
                                          <p:spTgt spid="57">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dissolve">
                                      <p:cBhvr>
                                        <p:cTn id="23" dur="500"/>
                                        <p:tgtEl>
                                          <p:spTgt spid="5">
                                            <p:txEl>
                                              <p:pRg st="0" end="0"/>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dissolve">
                                      <p:cBhvr>
                                        <p:cTn id="26" dur="500"/>
                                        <p:tgtEl>
                                          <p:spTgt spid="23"/>
                                        </p:tgtEl>
                                      </p:cBhvr>
                                    </p:animEffect>
                                  </p:childTnLst>
                                </p:cTn>
                              </p:par>
                              <p:par>
                                <p:cTn id="27" presetID="9" presetClass="entr" presetSubtype="0" fill="hold"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dissolve">
                                      <p:cBhvr>
                                        <p:cTn id="29" dur="500"/>
                                        <p:tgtEl>
                                          <p:spTgt spid="5">
                                            <p:txEl>
                                              <p:pRg st="1" end="1"/>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dissolve">
                                      <p:cBhvr>
                                        <p:cTn id="32" dur="500"/>
                                        <p:tgtEl>
                                          <p:spTgt spid="5">
                                            <p:txEl>
                                              <p:pRg st="2" end="2"/>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dissolve">
                                      <p:cBhvr>
                                        <p:cTn id="35" dur="500"/>
                                        <p:tgtEl>
                                          <p:spTgt spid="5">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5">
                                            <p:txEl>
                                              <p:pRg st="4" end="4"/>
                                            </p:txEl>
                                          </p:spTgt>
                                        </p:tgtEl>
                                        <p:attrNameLst>
                                          <p:attrName>style.visibility</p:attrName>
                                        </p:attrNameLst>
                                      </p:cBhvr>
                                      <p:to>
                                        <p:strVal val="visible"/>
                                      </p:to>
                                    </p:set>
                                    <p:animEffect transition="in" filter="dissolve">
                                      <p:cBhvr>
                                        <p:cTn id="40" dur="500"/>
                                        <p:tgtEl>
                                          <p:spTgt spid="5">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5">
                                            <p:txEl>
                                              <p:pRg st="5" end="5"/>
                                            </p:txEl>
                                          </p:spTgt>
                                        </p:tgtEl>
                                        <p:attrNameLst>
                                          <p:attrName>style.visibility</p:attrName>
                                        </p:attrNameLst>
                                      </p:cBhvr>
                                      <p:to>
                                        <p:strVal val="visible"/>
                                      </p:to>
                                    </p:set>
                                    <p:animEffect transition="in" filter="dissolve">
                                      <p:cBhvr>
                                        <p:cTn id="45" dur="500"/>
                                        <p:tgtEl>
                                          <p:spTgt spid="5">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5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458788" y="341784"/>
            <a:ext cx="8289676" cy="1143000"/>
          </a:xfrm>
        </p:spPr>
        <p:txBody>
          <a:bodyPr/>
          <a:lstStyle/>
          <a:p>
            <a:pPr>
              <a:defRPr/>
            </a:pPr>
            <a:r>
              <a:rPr lang="en-US" sz="3600" dirty="0">
                <a:latin typeface="+mn-lt"/>
                <a:cs typeface="+mj-cs"/>
              </a:rPr>
              <a:t>Wireless </a:t>
            </a:r>
            <a:r>
              <a:rPr lang="en-US" sz="3600">
                <a:latin typeface="+mn-lt"/>
                <a:cs typeface="+mj-cs"/>
              </a:rPr>
              <a:t>network characteristics (1)</a:t>
            </a:r>
            <a:endParaRPr lang="en-US" sz="3600" dirty="0">
              <a:latin typeface="+mn-lt"/>
              <a:cs typeface="+mj-cs"/>
            </a:endParaRP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13335" name="Text Box 47"/>
          <p:cNvSpPr txBox="1">
            <a:spLocks noChangeArrowheads="1"/>
          </p:cNvSpPr>
          <p:nvPr/>
        </p:nvSpPr>
        <p:spPr bwMode="auto">
          <a:xfrm>
            <a:off x="2339752" y="2619846"/>
            <a:ext cx="37702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solidFill>
                  <a:srgbClr val="FF0000"/>
                </a:solidFill>
                <a:latin typeface="+mn-lt"/>
                <a:cs typeface="Arial" charset="0"/>
              </a:rPr>
              <a:t>A</a:t>
            </a:r>
          </a:p>
        </p:txBody>
      </p:sp>
      <p:sp>
        <p:nvSpPr>
          <p:cNvPr id="13336" name="Text Box 48"/>
          <p:cNvSpPr txBox="1">
            <a:spLocks noChangeArrowheads="1"/>
          </p:cNvSpPr>
          <p:nvPr/>
        </p:nvSpPr>
        <p:spPr bwMode="auto">
          <a:xfrm>
            <a:off x="4249515" y="2616671"/>
            <a:ext cx="328612"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3337" name="Text Box 49"/>
          <p:cNvSpPr txBox="1">
            <a:spLocks noChangeArrowheads="1"/>
          </p:cNvSpPr>
          <p:nvPr/>
        </p:nvSpPr>
        <p:spPr bwMode="auto">
          <a:xfrm>
            <a:off x="5430615" y="2659534"/>
            <a:ext cx="36988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3323" name="Text Box 55"/>
          <p:cNvSpPr txBox="1">
            <a:spLocks noChangeArrowheads="1"/>
          </p:cNvSpPr>
          <p:nvPr/>
        </p:nvSpPr>
        <p:spPr bwMode="auto">
          <a:xfrm>
            <a:off x="2412777" y="3446934"/>
            <a:ext cx="1002924"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rgbClr val="FF0000"/>
                </a:solidFill>
                <a:latin typeface="+mn-lt"/>
                <a:cs typeface="Arial" charset="0"/>
              </a:rPr>
              <a:t>A</a:t>
            </a:r>
            <a:r>
              <a:rPr lang="ja-JP" altLang="en-US" sz="1400">
                <a:solidFill>
                  <a:srgbClr val="FF0000"/>
                </a:solidFill>
                <a:latin typeface="+mn-lt"/>
                <a:cs typeface="Arial" charset="0"/>
              </a:rPr>
              <a:t>’</a:t>
            </a:r>
            <a:r>
              <a:rPr lang="en-US" sz="1400">
                <a:solidFill>
                  <a:srgbClr val="FF0000"/>
                </a:solidFill>
                <a:latin typeface="+mn-lt"/>
                <a:cs typeface="Arial" charset="0"/>
              </a:rPr>
              <a:t>s signal</a:t>
            </a:r>
          </a:p>
          <a:p>
            <a:pPr>
              <a:defRPr/>
            </a:pPr>
            <a:r>
              <a:rPr lang="en-US" sz="1400">
                <a:solidFill>
                  <a:srgbClr val="FF0000"/>
                </a:solidFill>
                <a:latin typeface="+mn-lt"/>
                <a:cs typeface="Arial" charset="0"/>
              </a:rPr>
              <a:t>strength</a:t>
            </a:r>
          </a:p>
        </p:txBody>
      </p:sp>
      <p:sp>
        <p:nvSpPr>
          <p:cNvPr id="13324" name="Line 60"/>
          <p:cNvSpPr>
            <a:spLocks noChangeShapeType="1"/>
          </p:cNvSpPr>
          <p:nvPr/>
        </p:nvSpPr>
        <p:spPr bwMode="auto">
          <a:xfrm>
            <a:off x="2474690" y="4475634"/>
            <a:ext cx="3263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5" name="Line 61"/>
          <p:cNvSpPr>
            <a:spLocks noChangeShapeType="1"/>
          </p:cNvSpPr>
          <p:nvPr/>
        </p:nvSpPr>
        <p:spPr bwMode="auto">
          <a:xfrm>
            <a:off x="2420715" y="3296121"/>
            <a:ext cx="0" cy="11382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6" name="Freeform 62"/>
          <p:cNvSpPr>
            <a:spLocks/>
          </p:cNvSpPr>
          <p:nvPr/>
        </p:nvSpPr>
        <p:spPr bwMode="auto">
          <a:xfrm>
            <a:off x="2503265" y="3351684"/>
            <a:ext cx="2995612" cy="1081087"/>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rgbClr val="FF0000"/>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3327" name="Text Box 63"/>
          <p:cNvSpPr txBox="1">
            <a:spLocks noChangeArrowheads="1"/>
          </p:cNvSpPr>
          <p:nvPr/>
        </p:nvSpPr>
        <p:spPr bwMode="auto">
          <a:xfrm>
            <a:off x="3758977" y="4439121"/>
            <a:ext cx="593725" cy="276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mn-lt"/>
                <a:cs typeface="Arial" charset="0"/>
              </a:rPr>
              <a:t>space</a:t>
            </a:r>
          </a:p>
        </p:txBody>
      </p:sp>
      <p:sp>
        <p:nvSpPr>
          <p:cNvPr id="13328" name="Freeform 65"/>
          <p:cNvSpPr>
            <a:spLocks/>
          </p:cNvSpPr>
          <p:nvPr/>
        </p:nvSpPr>
        <p:spPr bwMode="auto">
          <a:xfrm flipH="1">
            <a:off x="2598515" y="3321521"/>
            <a:ext cx="2995612" cy="1081088"/>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chemeClr val="accent2"/>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3329" name="Text Box 66"/>
          <p:cNvSpPr txBox="1">
            <a:spLocks noChangeArrowheads="1"/>
          </p:cNvSpPr>
          <p:nvPr/>
        </p:nvSpPr>
        <p:spPr bwMode="auto">
          <a:xfrm>
            <a:off x="5040090" y="3375496"/>
            <a:ext cx="1012830"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chemeClr val="accent2"/>
                </a:solidFill>
                <a:latin typeface="+mn-lt"/>
                <a:cs typeface="Arial" charset="0"/>
              </a:rPr>
              <a:t>C</a:t>
            </a:r>
            <a:r>
              <a:rPr lang="ja-JP" altLang="en-US" sz="1400">
                <a:solidFill>
                  <a:schemeClr val="accent2"/>
                </a:solidFill>
                <a:latin typeface="+mn-lt"/>
                <a:cs typeface="Arial" charset="0"/>
              </a:rPr>
              <a:t>’</a:t>
            </a:r>
            <a:r>
              <a:rPr lang="en-US" sz="1400">
                <a:solidFill>
                  <a:schemeClr val="accent2"/>
                </a:solidFill>
                <a:latin typeface="+mn-lt"/>
                <a:cs typeface="Arial" charset="0"/>
              </a:rPr>
              <a:t>s signal</a:t>
            </a:r>
          </a:p>
          <a:p>
            <a:pPr>
              <a:defRPr/>
            </a:pPr>
            <a:r>
              <a:rPr lang="en-US" sz="1400">
                <a:solidFill>
                  <a:schemeClr val="accent2"/>
                </a:solidFill>
                <a:latin typeface="+mn-lt"/>
                <a:cs typeface="Arial" charset="0"/>
              </a:rPr>
              <a:t>strength</a:t>
            </a:r>
          </a:p>
        </p:txBody>
      </p:sp>
      <p:sp>
        <p:nvSpPr>
          <p:cNvPr id="13330" name="Line 67"/>
          <p:cNvSpPr>
            <a:spLocks noChangeShapeType="1"/>
          </p:cNvSpPr>
          <p:nvPr/>
        </p:nvSpPr>
        <p:spPr bwMode="auto">
          <a:xfrm flipH="1">
            <a:off x="2800127" y="3183409"/>
            <a:ext cx="26988" cy="1263650"/>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1" name="Line 68"/>
          <p:cNvSpPr>
            <a:spLocks noChangeShapeType="1"/>
          </p:cNvSpPr>
          <p:nvPr/>
        </p:nvSpPr>
        <p:spPr bwMode="auto">
          <a:xfrm>
            <a:off x="4020915" y="3251671"/>
            <a:ext cx="0" cy="1208088"/>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2" name="Line 69"/>
          <p:cNvSpPr>
            <a:spLocks noChangeShapeType="1"/>
          </p:cNvSpPr>
          <p:nvPr/>
        </p:nvSpPr>
        <p:spPr bwMode="auto">
          <a:xfrm>
            <a:off x="5102002" y="3235796"/>
            <a:ext cx="0" cy="1181100"/>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1" name="Rectangle 70"/>
          <p:cNvSpPr>
            <a:spLocks noChangeArrowheads="1"/>
          </p:cNvSpPr>
          <p:nvPr/>
        </p:nvSpPr>
        <p:spPr bwMode="auto">
          <a:xfrm>
            <a:off x="2392140" y="4759796"/>
            <a:ext cx="4148137" cy="133350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a:solidFill>
                  <a:srgbClr val="C00000"/>
                </a:solidFill>
                <a:latin typeface="+mn-lt"/>
                <a:cs typeface="+mn-cs"/>
              </a:rPr>
              <a:t>Signal attenuation:</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A, C can not hear each other interfering at B</a:t>
            </a:r>
          </a:p>
        </p:txBody>
      </p:sp>
      <p:grpSp>
        <p:nvGrpSpPr>
          <p:cNvPr id="60" name="Group 356"/>
          <p:cNvGrpSpPr>
            <a:grpSpLocks/>
          </p:cNvGrpSpPr>
          <p:nvPr/>
        </p:nvGrpSpPr>
        <p:grpSpPr bwMode="auto">
          <a:xfrm>
            <a:off x="2527077" y="2481734"/>
            <a:ext cx="627063" cy="642937"/>
            <a:chOff x="313" y="1497"/>
            <a:chExt cx="1152" cy="1014"/>
          </a:xfrm>
        </p:grpSpPr>
        <p:pic>
          <p:nvPicPr>
            <p:cNvPr id="4509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3" name="Group 356"/>
          <p:cNvGrpSpPr>
            <a:grpSpLocks/>
          </p:cNvGrpSpPr>
          <p:nvPr/>
        </p:nvGrpSpPr>
        <p:grpSpPr bwMode="auto">
          <a:xfrm>
            <a:off x="3716115" y="2521421"/>
            <a:ext cx="627062" cy="644525"/>
            <a:chOff x="313" y="1497"/>
            <a:chExt cx="1152" cy="1014"/>
          </a:xfrm>
        </p:grpSpPr>
        <p:pic>
          <p:nvPicPr>
            <p:cNvPr id="45091"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2"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6" name="Group 356"/>
          <p:cNvGrpSpPr>
            <a:grpSpLocks/>
          </p:cNvGrpSpPr>
          <p:nvPr/>
        </p:nvGrpSpPr>
        <p:grpSpPr bwMode="auto">
          <a:xfrm>
            <a:off x="4792440" y="2451571"/>
            <a:ext cx="627062" cy="642938"/>
            <a:chOff x="313" y="1497"/>
            <a:chExt cx="1152" cy="1014"/>
          </a:xfrm>
        </p:grpSpPr>
        <p:pic>
          <p:nvPicPr>
            <p:cNvPr id="4508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45846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35"/>
                                        </p:tgtEl>
                                        <p:attrNameLst>
                                          <p:attrName>style.visibility</p:attrName>
                                        </p:attrNameLst>
                                      </p:cBhvr>
                                      <p:to>
                                        <p:strVal val="visible"/>
                                      </p:to>
                                    </p:set>
                                    <p:animEffect transition="in" filter="fade">
                                      <p:cBhvr>
                                        <p:cTn id="7" dur="500"/>
                                        <p:tgtEl>
                                          <p:spTgt spid="133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36"/>
                                        </p:tgtEl>
                                        <p:attrNameLst>
                                          <p:attrName>style.visibility</p:attrName>
                                        </p:attrNameLst>
                                      </p:cBhvr>
                                      <p:to>
                                        <p:strVal val="visible"/>
                                      </p:to>
                                    </p:set>
                                    <p:animEffect transition="in" filter="fade">
                                      <p:cBhvr>
                                        <p:cTn id="10" dur="500"/>
                                        <p:tgtEl>
                                          <p:spTgt spid="133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337"/>
                                        </p:tgtEl>
                                        <p:attrNameLst>
                                          <p:attrName>style.visibility</p:attrName>
                                        </p:attrNameLst>
                                      </p:cBhvr>
                                      <p:to>
                                        <p:strVal val="visible"/>
                                      </p:to>
                                    </p:set>
                                    <p:animEffect transition="in" filter="fade">
                                      <p:cBhvr>
                                        <p:cTn id="13" dur="500"/>
                                        <p:tgtEl>
                                          <p:spTgt spid="133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323"/>
                                        </p:tgtEl>
                                        <p:attrNameLst>
                                          <p:attrName>style.visibility</p:attrName>
                                        </p:attrNameLst>
                                      </p:cBhvr>
                                      <p:to>
                                        <p:strVal val="visible"/>
                                      </p:to>
                                    </p:set>
                                    <p:animEffect transition="in" filter="fade">
                                      <p:cBhvr>
                                        <p:cTn id="16" dur="500"/>
                                        <p:tgtEl>
                                          <p:spTgt spid="13323"/>
                                        </p:tgtEl>
                                      </p:cBhvr>
                                    </p:animEffect>
                                  </p:childTnLst>
                                </p:cTn>
                              </p:par>
                              <p:par>
                                <p:cTn id="17" presetID="10" presetClass="entr" presetSubtype="0" fill="hold" nodeType="withEffect">
                                  <p:stCondLst>
                                    <p:cond delay="0"/>
                                  </p:stCondLst>
                                  <p:childTnLst>
                                    <p:set>
                                      <p:cBhvr>
                                        <p:cTn id="18" dur="1" fill="hold">
                                          <p:stCondLst>
                                            <p:cond delay="0"/>
                                          </p:stCondLst>
                                        </p:cTn>
                                        <p:tgtEl>
                                          <p:spTgt spid="13324"/>
                                        </p:tgtEl>
                                        <p:attrNameLst>
                                          <p:attrName>style.visibility</p:attrName>
                                        </p:attrNameLst>
                                      </p:cBhvr>
                                      <p:to>
                                        <p:strVal val="visible"/>
                                      </p:to>
                                    </p:set>
                                    <p:animEffect transition="in" filter="fade">
                                      <p:cBhvr>
                                        <p:cTn id="19" dur="500"/>
                                        <p:tgtEl>
                                          <p:spTgt spid="13324"/>
                                        </p:tgtEl>
                                      </p:cBhvr>
                                    </p:animEffect>
                                  </p:childTnLst>
                                </p:cTn>
                              </p:par>
                              <p:par>
                                <p:cTn id="20" presetID="10" presetClass="entr" presetSubtype="0" fill="hold" nodeType="withEffect">
                                  <p:stCondLst>
                                    <p:cond delay="0"/>
                                  </p:stCondLst>
                                  <p:childTnLst>
                                    <p:set>
                                      <p:cBhvr>
                                        <p:cTn id="21" dur="1" fill="hold">
                                          <p:stCondLst>
                                            <p:cond delay="0"/>
                                          </p:stCondLst>
                                        </p:cTn>
                                        <p:tgtEl>
                                          <p:spTgt spid="13325"/>
                                        </p:tgtEl>
                                        <p:attrNameLst>
                                          <p:attrName>style.visibility</p:attrName>
                                        </p:attrNameLst>
                                      </p:cBhvr>
                                      <p:to>
                                        <p:strVal val="visible"/>
                                      </p:to>
                                    </p:set>
                                    <p:animEffect transition="in" filter="fade">
                                      <p:cBhvr>
                                        <p:cTn id="22" dur="500"/>
                                        <p:tgtEl>
                                          <p:spTgt spid="133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326"/>
                                        </p:tgtEl>
                                        <p:attrNameLst>
                                          <p:attrName>style.visibility</p:attrName>
                                        </p:attrNameLst>
                                      </p:cBhvr>
                                      <p:to>
                                        <p:strVal val="visible"/>
                                      </p:to>
                                    </p:set>
                                    <p:animEffect transition="in" filter="fade">
                                      <p:cBhvr>
                                        <p:cTn id="25" dur="500"/>
                                        <p:tgtEl>
                                          <p:spTgt spid="133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327"/>
                                        </p:tgtEl>
                                        <p:attrNameLst>
                                          <p:attrName>style.visibility</p:attrName>
                                        </p:attrNameLst>
                                      </p:cBhvr>
                                      <p:to>
                                        <p:strVal val="visible"/>
                                      </p:to>
                                    </p:set>
                                    <p:animEffect transition="in" filter="fade">
                                      <p:cBhvr>
                                        <p:cTn id="28" dur="500"/>
                                        <p:tgtEl>
                                          <p:spTgt spid="133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328"/>
                                        </p:tgtEl>
                                        <p:attrNameLst>
                                          <p:attrName>style.visibility</p:attrName>
                                        </p:attrNameLst>
                                      </p:cBhvr>
                                      <p:to>
                                        <p:strVal val="visible"/>
                                      </p:to>
                                    </p:set>
                                    <p:animEffect transition="in" filter="fade">
                                      <p:cBhvr>
                                        <p:cTn id="31" dur="500"/>
                                        <p:tgtEl>
                                          <p:spTgt spid="133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329"/>
                                        </p:tgtEl>
                                        <p:attrNameLst>
                                          <p:attrName>style.visibility</p:attrName>
                                        </p:attrNameLst>
                                      </p:cBhvr>
                                      <p:to>
                                        <p:strVal val="visible"/>
                                      </p:to>
                                    </p:set>
                                    <p:animEffect transition="in" filter="fade">
                                      <p:cBhvr>
                                        <p:cTn id="34" dur="500"/>
                                        <p:tgtEl>
                                          <p:spTgt spid="13329"/>
                                        </p:tgtEl>
                                      </p:cBhvr>
                                    </p:animEffect>
                                  </p:childTnLst>
                                </p:cTn>
                              </p:par>
                              <p:par>
                                <p:cTn id="35" presetID="10" presetClass="entr" presetSubtype="0" fill="hold" nodeType="withEffect">
                                  <p:stCondLst>
                                    <p:cond delay="0"/>
                                  </p:stCondLst>
                                  <p:childTnLst>
                                    <p:set>
                                      <p:cBhvr>
                                        <p:cTn id="36" dur="1" fill="hold">
                                          <p:stCondLst>
                                            <p:cond delay="0"/>
                                          </p:stCondLst>
                                        </p:cTn>
                                        <p:tgtEl>
                                          <p:spTgt spid="13330"/>
                                        </p:tgtEl>
                                        <p:attrNameLst>
                                          <p:attrName>style.visibility</p:attrName>
                                        </p:attrNameLst>
                                      </p:cBhvr>
                                      <p:to>
                                        <p:strVal val="visible"/>
                                      </p:to>
                                    </p:set>
                                    <p:animEffect transition="in" filter="fade">
                                      <p:cBhvr>
                                        <p:cTn id="37" dur="500"/>
                                        <p:tgtEl>
                                          <p:spTgt spid="13330"/>
                                        </p:tgtEl>
                                      </p:cBhvr>
                                    </p:animEffect>
                                  </p:childTnLst>
                                </p:cTn>
                              </p:par>
                              <p:par>
                                <p:cTn id="38" presetID="10" presetClass="entr" presetSubtype="0" fill="hold" nodeType="withEffect">
                                  <p:stCondLst>
                                    <p:cond delay="0"/>
                                  </p:stCondLst>
                                  <p:childTnLst>
                                    <p:set>
                                      <p:cBhvr>
                                        <p:cTn id="39" dur="1" fill="hold">
                                          <p:stCondLst>
                                            <p:cond delay="0"/>
                                          </p:stCondLst>
                                        </p:cTn>
                                        <p:tgtEl>
                                          <p:spTgt spid="13331"/>
                                        </p:tgtEl>
                                        <p:attrNameLst>
                                          <p:attrName>style.visibility</p:attrName>
                                        </p:attrNameLst>
                                      </p:cBhvr>
                                      <p:to>
                                        <p:strVal val="visible"/>
                                      </p:to>
                                    </p:set>
                                    <p:animEffect transition="in" filter="fade">
                                      <p:cBhvr>
                                        <p:cTn id="40" dur="500"/>
                                        <p:tgtEl>
                                          <p:spTgt spid="13331"/>
                                        </p:tgtEl>
                                      </p:cBhvr>
                                    </p:animEffect>
                                  </p:childTnLst>
                                </p:cTn>
                              </p:par>
                              <p:par>
                                <p:cTn id="41" presetID="10" presetClass="entr" presetSubtype="0" fill="hold" nodeType="withEffect">
                                  <p:stCondLst>
                                    <p:cond delay="0"/>
                                  </p:stCondLst>
                                  <p:childTnLst>
                                    <p:set>
                                      <p:cBhvr>
                                        <p:cTn id="42" dur="1" fill="hold">
                                          <p:stCondLst>
                                            <p:cond delay="0"/>
                                          </p:stCondLst>
                                        </p:cTn>
                                        <p:tgtEl>
                                          <p:spTgt spid="13332"/>
                                        </p:tgtEl>
                                        <p:attrNameLst>
                                          <p:attrName>style.visibility</p:attrName>
                                        </p:attrNameLst>
                                      </p:cBhvr>
                                      <p:to>
                                        <p:strVal val="visible"/>
                                      </p:to>
                                    </p:set>
                                    <p:animEffect transition="in" filter="fade">
                                      <p:cBhvr>
                                        <p:cTn id="43" dur="500"/>
                                        <p:tgtEl>
                                          <p:spTgt spid="133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321"/>
                                        </p:tgtEl>
                                        <p:attrNameLst>
                                          <p:attrName>style.visibility</p:attrName>
                                        </p:attrNameLst>
                                      </p:cBhvr>
                                      <p:to>
                                        <p:strVal val="visible"/>
                                      </p:to>
                                    </p:set>
                                    <p:animEffect transition="in" filter="fade">
                                      <p:cBhvr>
                                        <p:cTn id="46" dur="500"/>
                                        <p:tgtEl>
                                          <p:spTgt spid="13321"/>
                                        </p:tgtEl>
                                      </p:cBhvr>
                                    </p:animEffect>
                                  </p:childTnLst>
                                </p:cTn>
                              </p:par>
                              <p:par>
                                <p:cTn id="47" presetID="10" presetClass="entr" presetSubtype="0"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par>
                                <p:cTn id="53" presetID="10"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5" grpId="0"/>
      <p:bldP spid="13336" grpId="0"/>
      <p:bldP spid="13337" grpId="0"/>
      <p:bldP spid="13323" grpId="0"/>
      <p:bldP spid="13326" grpId="0" animBg="1"/>
      <p:bldP spid="13327" grpId="0"/>
      <p:bldP spid="13328" grpId="0" animBg="1"/>
      <p:bldP spid="13329" grpId="0"/>
      <p:bldP spid="133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356"/>
          <p:cNvGrpSpPr>
            <a:grpSpLocks/>
          </p:cNvGrpSpPr>
          <p:nvPr/>
        </p:nvGrpSpPr>
        <p:grpSpPr bwMode="auto">
          <a:xfrm>
            <a:off x="2163763" y="3015669"/>
            <a:ext cx="627062" cy="642937"/>
            <a:chOff x="313" y="1497"/>
            <a:chExt cx="1152" cy="1014"/>
          </a:xfrm>
        </p:grpSpPr>
        <p:pic>
          <p:nvPicPr>
            <p:cNvPr id="4509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10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5365" name="Rectangle 2"/>
          <p:cNvSpPr>
            <a:spLocks noGrp="1" noChangeArrowheads="1"/>
          </p:cNvSpPr>
          <p:nvPr>
            <p:ph type="title"/>
          </p:nvPr>
        </p:nvSpPr>
        <p:spPr>
          <a:xfrm>
            <a:off x="458788" y="341784"/>
            <a:ext cx="8361684" cy="1143000"/>
          </a:xfrm>
        </p:spPr>
        <p:txBody>
          <a:bodyPr/>
          <a:lstStyle/>
          <a:p>
            <a:pPr>
              <a:defRPr/>
            </a:pPr>
            <a:r>
              <a:rPr lang="en-US" sz="3600" dirty="0">
                <a:latin typeface="+mn-lt"/>
                <a:cs typeface="+mj-cs"/>
              </a:rPr>
              <a:t>Wireless network characteristics (2)</a:t>
            </a: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45062" name="Freeform 7"/>
          <p:cNvSpPr>
            <a:spLocks/>
          </p:cNvSpPr>
          <p:nvPr/>
        </p:nvSpPr>
        <p:spPr bwMode="auto">
          <a:xfrm>
            <a:off x="698500" y="2858506"/>
            <a:ext cx="2020888" cy="1085850"/>
          </a:xfrm>
          <a:custGeom>
            <a:avLst/>
            <a:gdLst>
              <a:gd name="T0" fmla="*/ 2147483647 w 1273"/>
              <a:gd name="T1" fmla="*/ 2147483647 h 684"/>
              <a:gd name="T2" fmla="*/ 2147483647 w 1273"/>
              <a:gd name="T3" fmla="*/ 0 h 684"/>
              <a:gd name="T4" fmla="*/ 2147483647 w 1273"/>
              <a:gd name="T5" fmla="*/ 2147483647 h 684"/>
              <a:gd name="T6" fmla="*/ 2147483647 w 1273"/>
              <a:gd name="T7" fmla="*/ 2147483647 h 684"/>
              <a:gd name="T8" fmla="*/ 2147483647 w 1273"/>
              <a:gd name="T9" fmla="*/ 2147483647 h 684"/>
              <a:gd name="T10" fmla="*/ 2147483647 w 1273"/>
              <a:gd name="T11" fmla="*/ 2147483647 h 684"/>
              <a:gd name="T12" fmla="*/ 2147483647 w 1273"/>
              <a:gd name="T13" fmla="*/ 2147483647 h 684"/>
              <a:gd name="T14" fmla="*/ 2147483647 w 1273"/>
              <a:gd name="T15" fmla="*/ 2147483647 h 684"/>
              <a:gd name="T16" fmla="*/ 2147483647 w 1273"/>
              <a:gd name="T17" fmla="*/ 2147483647 h 684"/>
              <a:gd name="T18" fmla="*/ 0 w 1273"/>
              <a:gd name="T19" fmla="*/ 2147483647 h 6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73" h="684">
                <a:moveTo>
                  <a:pt x="9" y="675"/>
                </a:moveTo>
                <a:lnTo>
                  <a:pt x="316" y="0"/>
                </a:lnTo>
                <a:lnTo>
                  <a:pt x="461" y="228"/>
                </a:lnTo>
                <a:lnTo>
                  <a:pt x="510" y="119"/>
                </a:lnTo>
                <a:lnTo>
                  <a:pt x="631" y="467"/>
                </a:lnTo>
                <a:lnTo>
                  <a:pt x="667" y="391"/>
                </a:lnTo>
                <a:lnTo>
                  <a:pt x="739" y="464"/>
                </a:lnTo>
                <a:lnTo>
                  <a:pt x="1058" y="57"/>
                </a:lnTo>
                <a:lnTo>
                  <a:pt x="1273" y="684"/>
                </a:lnTo>
                <a:lnTo>
                  <a:pt x="0" y="674"/>
                </a:lnTo>
              </a:path>
            </a:pathLst>
          </a:custGeom>
          <a:gradFill rotWithShape="1">
            <a:gsLst>
              <a:gs pos="0">
                <a:srgbClr val="FFFFFF"/>
              </a:gs>
              <a:gs pos="100000">
                <a:srgbClr val="00CC66"/>
              </a:gs>
            </a:gsLst>
            <a:lin ang="5400000" scaled="1"/>
          </a:gradFill>
          <a:ln w="9525" cap="flat"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5368" name="Line 26"/>
          <p:cNvSpPr>
            <a:spLocks noChangeShapeType="1"/>
          </p:cNvSpPr>
          <p:nvPr/>
        </p:nvSpPr>
        <p:spPr bwMode="auto">
          <a:xfrm flipV="1">
            <a:off x="1971675" y="4072944"/>
            <a:ext cx="998538" cy="169862"/>
          </a:xfrm>
          <a:prstGeom prst="line">
            <a:avLst/>
          </a:prstGeom>
          <a:noFill/>
          <a:ln w="38100">
            <a:solidFill>
              <a:srgbClr val="FF0000"/>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69" name="Line 27"/>
          <p:cNvSpPr>
            <a:spLocks noChangeShapeType="1"/>
          </p:cNvSpPr>
          <p:nvPr/>
        </p:nvSpPr>
        <p:spPr bwMode="auto">
          <a:xfrm>
            <a:off x="2644775" y="3593519"/>
            <a:ext cx="407988" cy="322262"/>
          </a:xfrm>
          <a:prstGeom prst="line">
            <a:avLst/>
          </a:prstGeom>
          <a:noFill/>
          <a:ln w="38100">
            <a:solidFill>
              <a:srgbClr val="FF0000"/>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70" name="Text Box 28"/>
          <p:cNvSpPr txBox="1">
            <a:spLocks noChangeArrowheads="1"/>
          </p:cNvSpPr>
          <p:nvPr/>
        </p:nvSpPr>
        <p:spPr bwMode="auto">
          <a:xfrm>
            <a:off x="1090613" y="3964994"/>
            <a:ext cx="37702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A</a:t>
            </a:r>
          </a:p>
        </p:txBody>
      </p:sp>
      <p:sp>
        <p:nvSpPr>
          <p:cNvPr id="15371" name="Text Box 29"/>
          <p:cNvSpPr txBox="1">
            <a:spLocks noChangeArrowheads="1"/>
          </p:cNvSpPr>
          <p:nvPr/>
        </p:nvSpPr>
        <p:spPr bwMode="auto">
          <a:xfrm>
            <a:off x="3563938" y="3737981"/>
            <a:ext cx="35573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5372" name="Text Box 30"/>
          <p:cNvSpPr txBox="1">
            <a:spLocks noChangeArrowheads="1"/>
          </p:cNvSpPr>
          <p:nvPr/>
        </p:nvSpPr>
        <p:spPr bwMode="auto">
          <a:xfrm>
            <a:off x="2741613" y="3033131"/>
            <a:ext cx="36988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5373" name="Rectangle 32"/>
          <p:cNvSpPr>
            <a:spLocks noChangeArrowheads="1"/>
          </p:cNvSpPr>
          <p:nvPr/>
        </p:nvSpPr>
        <p:spPr bwMode="auto">
          <a:xfrm>
            <a:off x="4775730" y="2553107"/>
            <a:ext cx="4148137" cy="224155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dirty="0">
                <a:solidFill>
                  <a:srgbClr val="C00000"/>
                </a:solidFill>
                <a:latin typeface="+mn-lt"/>
                <a:cs typeface="+mn-cs"/>
              </a:rPr>
              <a:t>Hidden terminal problem</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A, C can not hear each other means A, C unaware of their interference at B</a:t>
            </a:r>
          </a:p>
          <a:p>
            <a:pPr marL="342900" indent="-342900">
              <a:lnSpc>
                <a:spcPct val="90000"/>
              </a:lnSpc>
              <a:spcBef>
                <a:spcPct val="20000"/>
              </a:spcBef>
              <a:buClr>
                <a:srgbClr val="000099"/>
              </a:buClr>
              <a:buSzPct val="75000"/>
              <a:buFont typeface="Wingdings" charset="0"/>
              <a:buChar char="v"/>
              <a:defRPr/>
            </a:pPr>
            <a:endParaRPr lang="en-US" sz="2000" dirty="0">
              <a:latin typeface="+mn-lt"/>
              <a:cs typeface="+mn-cs"/>
            </a:endParaRPr>
          </a:p>
        </p:txBody>
      </p:sp>
      <p:grpSp>
        <p:nvGrpSpPr>
          <p:cNvPr id="45083" name="Group 356"/>
          <p:cNvGrpSpPr>
            <a:grpSpLocks/>
          </p:cNvGrpSpPr>
          <p:nvPr/>
        </p:nvGrpSpPr>
        <p:grpSpPr bwMode="auto">
          <a:xfrm>
            <a:off x="2925763" y="3564944"/>
            <a:ext cx="627062" cy="642937"/>
            <a:chOff x="313" y="1497"/>
            <a:chExt cx="1152" cy="1014"/>
          </a:xfrm>
        </p:grpSpPr>
        <p:pic>
          <p:nvPicPr>
            <p:cNvPr id="45097"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8"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45084" name="Group 356"/>
          <p:cNvGrpSpPr>
            <a:grpSpLocks/>
          </p:cNvGrpSpPr>
          <p:nvPr/>
        </p:nvGrpSpPr>
        <p:grpSpPr bwMode="auto">
          <a:xfrm>
            <a:off x="1401763" y="3706231"/>
            <a:ext cx="627062" cy="644525"/>
            <a:chOff x="313" y="1497"/>
            <a:chExt cx="1152" cy="1014"/>
          </a:xfrm>
        </p:grpSpPr>
        <p:pic>
          <p:nvPicPr>
            <p:cNvPr id="45095"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6"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46951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type="body" idx="1"/>
          </p:nvPr>
        </p:nvSpPr>
        <p:spPr>
          <a:xfrm>
            <a:off x="533400" y="1789114"/>
            <a:ext cx="8297008" cy="4916487"/>
          </a:xfrm>
        </p:spPr>
        <p:txBody>
          <a:bodyPr/>
          <a:lstStyle/>
          <a:p>
            <a:pPr marL="342900" indent="-342900" defTabSz="914400"/>
            <a:r>
              <a:rPr lang="en-US" sz="2400" dirty="0"/>
              <a:t>Listen Before Talk (LBT):</a:t>
            </a:r>
          </a:p>
          <a:p>
            <a:pPr marL="742950" lvl="1" indent="-285750" defTabSz="914400"/>
            <a:r>
              <a:rPr lang="en-US" sz="1800" dirty="0"/>
              <a:t>channel idle: transmit entire frame</a:t>
            </a:r>
          </a:p>
          <a:p>
            <a:pPr marL="742950" lvl="1" indent="-285750" defTabSz="914400"/>
            <a:r>
              <a:rPr lang="en-US" sz="1800" dirty="0"/>
              <a:t>channel busy: defer transmission</a:t>
            </a:r>
          </a:p>
          <a:p>
            <a:pPr marL="1143000" lvl="2" indent="-228600" defTabSz="914400"/>
            <a:r>
              <a:rPr lang="en-US" sz="1600" dirty="0">
                <a:solidFill>
                  <a:schemeClr val="accent2"/>
                </a:solidFill>
              </a:rPr>
              <a:t>1-Persistent CSMA:</a:t>
            </a:r>
            <a:r>
              <a:rPr lang="en-US" sz="1600" dirty="0"/>
              <a:t> retry immediately when channel becomes idle</a:t>
            </a:r>
          </a:p>
          <a:p>
            <a:pPr marL="1143000" lvl="2" indent="-228600" defTabSz="914400"/>
            <a:r>
              <a:rPr lang="en-US" sz="1600" dirty="0">
                <a:solidFill>
                  <a:schemeClr val="accent2"/>
                </a:solidFill>
              </a:rPr>
              <a:t>P-Persistent CSMA:</a:t>
            </a:r>
            <a:r>
              <a:rPr lang="en-US" sz="1600" dirty="0"/>
              <a:t> retry immediately with probability p when channel becomes idle</a:t>
            </a:r>
          </a:p>
          <a:p>
            <a:pPr marL="1143000" lvl="2" indent="-228600" defTabSz="914400"/>
            <a:r>
              <a:rPr lang="en-US" sz="1600" dirty="0">
                <a:solidFill>
                  <a:schemeClr val="accent2"/>
                </a:solidFill>
              </a:rPr>
              <a:t>Non-persistent CSMA:</a:t>
            </a:r>
            <a:r>
              <a:rPr lang="en-US" sz="1600" dirty="0"/>
              <a:t> retry after random interval</a:t>
            </a:r>
            <a:br>
              <a:rPr lang="en-US" sz="1600" dirty="0"/>
            </a:br>
            <a:endParaRPr lang="en-US" sz="1600" dirty="0"/>
          </a:p>
          <a:p>
            <a:pPr marL="342900" indent="-342900" defTabSz="914400"/>
            <a:r>
              <a:rPr lang="en-US" sz="2400" dirty="0"/>
              <a:t>Human analogy: don’t interrupt others!</a:t>
            </a:r>
          </a:p>
          <a:p>
            <a:pPr marL="742950" lvl="1" indent="-285750" defTabSz="914400"/>
            <a:r>
              <a:rPr lang="en-US" sz="1800" dirty="0"/>
              <a:t>Politicians are sometimes 1-Persistent…</a:t>
            </a:r>
          </a:p>
          <a:p>
            <a:pPr marL="742950" lvl="1" indent="-285750" defTabSz="914400"/>
            <a:endParaRPr lang="en-US" sz="1800" dirty="0"/>
          </a:p>
          <a:p>
            <a:pPr marL="342900" indent="-342900" defTabSz="914400"/>
            <a:r>
              <a:rPr lang="en-US" sz="2400" dirty="0"/>
              <a:t>Collisions</a:t>
            </a:r>
          </a:p>
          <a:p>
            <a:pPr marL="742950" lvl="1" indent="-285750" defTabSz="914400"/>
            <a:r>
              <a:rPr lang="en-US" sz="1800" dirty="0"/>
              <a:t>sender 1 may not immediately see 2’s transmission (propagation delay)</a:t>
            </a:r>
          </a:p>
          <a:p>
            <a:pPr marL="742950" lvl="1" indent="-285750" defTabSz="914400"/>
            <a:r>
              <a:rPr lang="en-US" sz="1800" dirty="0"/>
              <a:t>entire frame </a:t>
            </a:r>
            <a:r>
              <a:rPr lang="en-US" sz="1800" dirty="0" err="1"/>
              <a:t>transmision</a:t>
            </a:r>
            <a:r>
              <a:rPr lang="en-US" sz="1800" dirty="0"/>
              <a:t> time wasted</a:t>
            </a:r>
          </a:p>
        </p:txBody>
      </p:sp>
      <p:sp>
        <p:nvSpPr>
          <p:cNvPr id="624646" name="AutoShape 6"/>
          <p:cNvSpPr>
            <a:spLocks noChangeArrowheads="1"/>
          </p:cNvSpPr>
          <p:nvPr/>
        </p:nvSpPr>
        <p:spPr bwMode="auto">
          <a:xfrm>
            <a:off x="5978769" y="1676400"/>
            <a:ext cx="3024554" cy="685800"/>
          </a:xfrm>
          <a:prstGeom prst="wedgeRectCallout">
            <a:avLst>
              <a:gd name="adj1" fmla="val -76019"/>
              <a:gd name="adj2" fmla="val 126620"/>
            </a:avLst>
          </a:prstGeom>
          <a:solidFill>
            <a:srgbClr val="FFFFFF"/>
          </a:solidFill>
          <a:ln w="12700">
            <a:solidFill>
              <a:srgbClr val="000000"/>
            </a:solidFill>
            <a:miter lim="800000"/>
            <a:headEnd/>
            <a:tailEnd/>
          </a:ln>
          <a:effectLst/>
        </p:spPr>
        <p:txBody>
          <a:bodyPr lIns="90000" tIns="46800" rIns="90000" bIns="46800"/>
          <a:lstStyle/>
          <a:p>
            <a:pPr defTabSz="762000">
              <a:tabLst>
                <a:tab pos="355600" algn="l"/>
                <a:tab pos="711200" algn="l"/>
                <a:tab pos="1079500" algn="l"/>
                <a:tab pos="1435100" algn="l"/>
                <a:tab pos="1790700" algn="l"/>
                <a:tab pos="2159000" algn="l"/>
                <a:tab pos="2514600" algn="l"/>
                <a:tab pos="2870200" algn="l"/>
                <a:tab pos="3238500" algn="l"/>
                <a:tab pos="3594100" algn="l"/>
                <a:tab pos="3949700" algn="l"/>
              </a:tabLst>
            </a:pPr>
            <a:r>
              <a:rPr lang="de-AT"/>
              <a:t>What happens if two senders do this?</a:t>
            </a:r>
            <a:endParaRPr lang="de-AT">
              <a:sym typeface="Symbol" charset="0"/>
            </a:endParaRPr>
          </a:p>
        </p:txBody>
      </p:sp>
      <p:sp>
        <p:nvSpPr>
          <p:cNvPr id="6" name="Title 1"/>
          <p:cNvSpPr>
            <a:spLocks noGrp="1"/>
          </p:cNvSpPr>
          <p:nvPr>
            <p:ph type="title"/>
          </p:nvPr>
        </p:nvSpPr>
        <p:spPr>
          <a:xfrm>
            <a:off x="467544" y="692696"/>
            <a:ext cx="8219256" cy="1143000"/>
          </a:xfrm>
        </p:spPr>
        <p:txBody>
          <a:bodyPr/>
          <a:lstStyle/>
          <a:p>
            <a:r>
              <a:rPr lang="en-US" dirty="0"/>
              <a:t>Carrier Sense Multiple Access (CSMA)</a:t>
            </a:r>
          </a:p>
        </p:txBody>
      </p:sp>
    </p:spTree>
    <p:extLst>
      <p:ext uri="{BB962C8B-B14F-4D97-AF65-F5344CB8AC3E}">
        <p14:creationId xmlns:p14="http://schemas.microsoft.com/office/powerpoint/2010/main" val="1482487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4646"/>
                                        </p:tgtEl>
                                        <p:attrNameLst>
                                          <p:attrName>style.visibility</p:attrName>
                                        </p:attrNameLst>
                                      </p:cBhvr>
                                      <p:to>
                                        <p:strVal val="visible"/>
                                      </p:to>
                                    </p:set>
                                    <p:animEffect transition="in" filter="dissolve">
                                      <p:cBhvr>
                                        <p:cTn id="7" dur="500"/>
                                        <p:tgtEl>
                                          <p:spTgt spid="624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6"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503238" y="720997"/>
            <a:ext cx="8370887" cy="1143000"/>
          </a:xfrm>
        </p:spPr>
        <p:txBody>
          <a:bodyPr/>
          <a:lstStyle/>
          <a:p>
            <a:pPr>
              <a:defRPr/>
            </a:pPr>
            <a:r>
              <a:rPr lang="en-US" sz="3600" dirty="0">
                <a:cs typeface="+mj-cs"/>
              </a:rPr>
              <a:t>Avoiding collisions</a:t>
            </a:r>
          </a:p>
        </p:txBody>
      </p:sp>
      <p:sp>
        <p:nvSpPr>
          <p:cNvPr id="26629" name="Rectangle 3"/>
          <p:cNvSpPr>
            <a:spLocks noGrp="1" noChangeArrowheads="1"/>
          </p:cNvSpPr>
          <p:nvPr>
            <p:ph type="body" idx="1"/>
          </p:nvPr>
        </p:nvSpPr>
        <p:spPr>
          <a:xfrm>
            <a:off x="561975" y="1948135"/>
            <a:ext cx="7772400" cy="3611562"/>
          </a:xfrm>
        </p:spPr>
        <p:txBody>
          <a:bodyPr/>
          <a:lstStyle/>
          <a:p>
            <a:pPr>
              <a:buFont typeface="Wingdings" charset="0"/>
              <a:buNone/>
              <a:defRPr/>
            </a:pPr>
            <a:r>
              <a:rPr lang="en-US" sz="2400" b="1" i="1" dirty="0"/>
              <a:t>I</a:t>
            </a:r>
            <a:r>
              <a:rPr lang="en-US" sz="2400" b="1" i="1" dirty="0">
                <a:cs typeface="+mn-cs"/>
              </a:rPr>
              <a:t>dea:</a:t>
            </a:r>
            <a:r>
              <a:rPr lang="en-US" sz="2400" b="1" dirty="0">
                <a:cs typeface="+mn-cs"/>
              </a:rPr>
              <a:t>  </a:t>
            </a:r>
            <a:r>
              <a:rPr lang="en-US" sz="2400" dirty="0">
                <a:cs typeface="+mn-cs"/>
              </a:rPr>
              <a:t>allow sender to </a:t>
            </a:r>
            <a:r>
              <a:rPr lang="ja-JP" altLang="en-US" sz="2400" dirty="0">
                <a:cs typeface="+mn-cs"/>
              </a:rPr>
              <a:t>“</a:t>
            </a:r>
            <a:r>
              <a:rPr lang="en-US" sz="2400" dirty="0">
                <a:cs typeface="+mn-cs"/>
              </a:rPr>
              <a:t>reserve</a:t>
            </a:r>
            <a:r>
              <a:rPr lang="ja-JP" altLang="en-US" sz="2400" dirty="0">
                <a:cs typeface="+mn-cs"/>
              </a:rPr>
              <a:t>”</a:t>
            </a:r>
            <a:r>
              <a:rPr lang="en-US" sz="2400" dirty="0">
                <a:cs typeface="+mn-cs"/>
              </a:rPr>
              <a:t> channel rather than random access of data frames: avoid  collisions of long  data frames</a:t>
            </a:r>
          </a:p>
          <a:p>
            <a:pPr>
              <a:defRPr/>
            </a:pPr>
            <a:r>
              <a:rPr lang="en-US" sz="2400" dirty="0">
                <a:cs typeface="+mn-cs"/>
              </a:rPr>
              <a:t>sender first transmits </a:t>
            </a:r>
            <a:r>
              <a:rPr lang="en-US" sz="2400" i="1" dirty="0">
                <a:cs typeface="+mn-cs"/>
              </a:rPr>
              <a:t>small</a:t>
            </a:r>
            <a:r>
              <a:rPr lang="en-US" sz="2400" dirty="0">
                <a:cs typeface="+mn-cs"/>
              </a:rPr>
              <a:t> request-to-send (RTS) packets to BS using CSMA</a:t>
            </a:r>
          </a:p>
          <a:p>
            <a:pPr lvl="1">
              <a:defRPr/>
            </a:pPr>
            <a:r>
              <a:rPr lang="en-US" sz="2000" dirty="0"/>
              <a:t>RTSs may still collide with each other (but they</a:t>
            </a:r>
            <a:r>
              <a:rPr lang="ja-JP" altLang="en-US" sz="2000" dirty="0"/>
              <a:t>’</a:t>
            </a:r>
            <a:r>
              <a:rPr lang="en-US" sz="2000" dirty="0"/>
              <a:t>re short)</a:t>
            </a:r>
          </a:p>
          <a:p>
            <a:pPr>
              <a:defRPr/>
            </a:pPr>
            <a:r>
              <a:rPr lang="en-US" sz="2400" dirty="0">
                <a:cs typeface="+mn-cs"/>
              </a:rPr>
              <a:t>BS broadcasts clear-to-send CTS in response to RTS</a:t>
            </a:r>
          </a:p>
          <a:p>
            <a:pPr>
              <a:defRPr/>
            </a:pPr>
            <a:r>
              <a:rPr lang="en-US" sz="2400" dirty="0">
                <a:cs typeface="+mn-cs"/>
              </a:rPr>
              <a:t>CTS heard by all nodes</a:t>
            </a:r>
          </a:p>
          <a:p>
            <a:pPr lvl="1">
              <a:lnSpc>
                <a:spcPts val="2000"/>
              </a:lnSpc>
              <a:defRPr/>
            </a:pPr>
            <a:r>
              <a:rPr lang="en-US" sz="2000" dirty="0"/>
              <a:t>sender transmits data frame</a:t>
            </a:r>
          </a:p>
          <a:p>
            <a:pPr lvl="1">
              <a:lnSpc>
                <a:spcPts val="2000"/>
              </a:lnSpc>
              <a:defRPr/>
            </a:pPr>
            <a:r>
              <a:rPr lang="en-US" sz="2000" dirty="0"/>
              <a:t>other stations defer transmissions </a:t>
            </a:r>
          </a:p>
          <a:p>
            <a:pPr lvl="1">
              <a:buFont typeface="Wingdings" charset="0"/>
              <a:buNone/>
              <a:defRPr/>
            </a:pPr>
            <a:endParaRPr lang="en-US" sz="2000" dirty="0"/>
          </a:p>
        </p:txBody>
      </p:sp>
      <p:sp>
        <p:nvSpPr>
          <p:cNvPr id="26630" name="Text Box 4"/>
          <p:cNvSpPr txBox="1">
            <a:spLocks noChangeArrowheads="1"/>
          </p:cNvSpPr>
          <p:nvPr/>
        </p:nvSpPr>
        <p:spPr bwMode="auto">
          <a:xfrm>
            <a:off x="1857375" y="5712097"/>
            <a:ext cx="5356225" cy="954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2800" i="1" dirty="0">
                <a:solidFill>
                  <a:srgbClr val="000099"/>
                </a:solidFill>
                <a:latin typeface="Gill Sans MT" charset="0"/>
                <a:cs typeface="Arial" charset="0"/>
              </a:rPr>
              <a:t>avoid data frame collisions completely </a:t>
            </a:r>
          </a:p>
          <a:p>
            <a:pPr algn="ctr">
              <a:defRPr/>
            </a:pPr>
            <a:r>
              <a:rPr lang="en-US" sz="2800" i="1" dirty="0">
                <a:solidFill>
                  <a:srgbClr val="000099"/>
                </a:solidFill>
                <a:latin typeface="Gill Sans MT" charset="0"/>
                <a:cs typeface="Arial" charset="0"/>
              </a:rPr>
              <a:t>using small reservation packets!</a:t>
            </a:r>
          </a:p>
        </p:txBody>
      </p:sp>
      <p:sp>
        <p:nvSpPr>
          <p:cNvPr id="26631" name="Rectangle 5"/>
          <p:cNvSpPr>
            <a:spLocks noChangeArrowheads="1"/>
          </p:cNvSpPr>
          <p:nvPr/>
        </p:nvSpPr>
        <p:spPr bwMode="auto">
          <a:xfrm>
            <a:off x="1630363" y="5754960"/>
            <a:ext cx="5853112" cy="914400"/>
          </a:xfrm>
          <a:prstGeom prst="rect">
            <a:avLst/>
          </a:prstGeom>
          <a:noFill/>
          <a:ln w="28575">
            <a:solidFill>
              <a:srgbClr val="C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val="194075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251520" y="764704"/>
            <a:ext cx="8560246" cy="941387"/>
          </a:xfrm>
        </p:spPr>
        <p:txBody>
          <a:bodyPr/>
          <a:lstStyle/>
          <a:p>
            <a:pPr>
              <a:defRPr/>
            </a:pPr>
            <a:r>
              <a:rPr lang="en-US" sz="3200" dirty="0">
                <a:latin typeface="Gill Sans MT" charset="0"/>
                <a:cs typeface="+mj-cs"/>
              </a:rPr>
              <a:t>Collision Avoidance: RTS-CTS exchange</a:t>
            </a:r>
          </a:p>
        </p:txBody>
      </p:sp>
      <p:sp>
        <p:nvSpPr>
          <p:cNvPr id="27653" name="Text Box 4"/>
          <p:cNvSpPr txBox="1">
            <a:spLocks noChangeArrowheads="1"/>
          </p:cNvSpPr>
          <p:nvPr/>
        </p:nvSpPr>
        <p:spPr bwMode="auto">
          <a:xfrm>
            <a:off x="3246438" y="1428576"/>
            <a:ext cx="18415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endParaRPr lang="en-US" sz="3200">
              <a:latin typeface="Times New Roman" charset="0"/>
              <a:cs typeface="+mn-cs"/>
            </a:endParaRPr>
          </a:p>
        </p:txBody>
      </p:sp>
      <p:sp>
        <p:nvSpPr>
          <p:cNvPr id="27654" name="Text Box 15"/>
          <p:cNvSpPr txBox="1">
            <a:spLocks noChangeArrowheads="1"/>
          </p:cNvSpPr>
          <p:nvPr/>
        </p:nvSpPr>
        <p:spPr bwMode="auto">
          <a:xfrm>
            <a:off x="4767263" y="2076276"/>
            <a:ext cx="492125"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AP</a:t>
            </a:r>
          </a:p>
        </p:txBody>
      </p:sp>
      <p:sp>
        <p:nvSpPr>
          <p:cNvPr id="27655" name="Text Box 41"/>
          <p:cNvSpPr txBox="1">
            <a:spLocks noChangeArrowheads="1"/>
          </p:cNvSpPr>
          <p:nvPr/>
        </p:nvSpPr>
        <p:spPr bwMode="auto">
          <a:xfrm>
            <a:off x="2073275" y="1925464"/>
            <a:ext cx="350838"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a:t>
            </a:r>
          </a:p>
        </p:txBody>
      </p:sp>
      <p:sp>
        <p:nvSpPr>
          <p:cNvPr id="27656" name="Text Box 42"/>
          <p:cNvSpPr txBox="1">
            <a:spLocks noChangeArrowheads="1"/>
          </p:cNvSpPr>
          <p:nvPr/>
        </p:nvSpPr>
        <p:spPr bwMode="auto">
          <a:xfrm>
            <a:off x="7670800" y="1923876"/>
            <a:ext cx="338138"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B</a:t>
            </a:r>
          </a:p>
        </p:txBody>
      </p:sp>
      <p:sp>
        <p:nvSpPr>
          <p:cNvPr id="27657" name="Line 45"/>
          <p:cNvSpPr>
            <a:spLocks noChangeShapeType="1"/>
          </p:cNvSpPr>
          <p:nvPr/>
        </p:nvSpPr>
        <p:spPr bwMode="auto">
          <a:xfrm>
            <a:off x="758825" y="2425526"/>
            <a:ext cx="41275" cy="3938588"/>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58" name="Text Box 46"/>
          <p:cNvSpPr txBox="1">
            <a:spLocks noChangeArrowheads="1"/>
          </p:cNvSpPr>
          <p:nvPr/>
        </p:nvSpPr>
        <p:spPr bwMode="auto">
          <a:xfrm>
            <a:off x="188913" y="6060901"/>
            <a:ext cx="620712"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time</a:t>
            </a:r>
          </a:p>
        </p:txBody>
      </p:sp>
      <p:sp>
        <p:nvSpPr>
          <p:cNvPr id="27659" name="Line 44"/>
          <p:cNvSpPr>
            <a:spLocks noChangeShapeType="1"/>
          </p:cNvSpPr>
          <p:nvPr/>
        </p:nvSpPr>
        <p:spPr bwMode="auto">
          <a:xfrm>
            <a:off x="744538" y="2411239"/>
            <a:ext cx="7835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356422" name="Group 70"/>
          <p:cNvGrpSpPr>
            <a:grpSpLocks/>
          </p:cNvGrpSpPr>
          <p:nvPr/>
        </p:nvGrpSpPr>
        <p:grpSpPr bwMode="auto">
          <a:xfrm>
            <a:off x="1801813" y="2539826"/>
            <a:ext cx="6611937" cy="855663"/>
            <a:chOff x="1135" y="1170"/>
            <a:chExt cx="4165" cy="539"/>
          </a:xfrm>
        </p:grpSpPr>
        <p:grpSp>
          <p:nvGrpSpPr>
            <p:cNvPr id="69674" name="Group 9"/>
            <p:cNvGrpSpPr>
              <a:grpSpLocks/>
            </p:cNvGrpSpPr>
            <p:nvPr/>
          </p:nvGrpSpPr>
          <p:grpSpPr bwMode="auto">
            <a:xfrm>
              <a:off x="1135" y="1194"/>
              <a:ext cx="4163" cy="515"/>
              <a:chOff x="594" y="1184"/>
              <a:chExt cx="4163" cy="515"/>
            </a:xfrm>
          </p:grpSpPr>
          <p:sp>
            <p:nvSpPr>
              <p:cNvPr id="69677" name="Freeform 7"/>
              <p:cNvSpPr>
                <a:spLocks/>
              </p:cNvSpPr>
              <p:nvPr/>
            </p:nvSpPr>
            <p:spPr bwMode="auto">
              <a:xfrm>
                <a:off x="594" y="1238"/>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78" name="Freeform 8"/>
              <p:cNvSpPr>
                <a:spLocks/>
              </p:cNvSpPr>
              <p:nvPr/>
            </p:nvSpPr>
            <p:spPr bwMode="auto">
              <a:xfrm flipH="1">
                <a:off x="1115" y="1184"/>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rgbClr val="FFFFFF">
                      <a:alpha val="6000"/>
                    </a:srgbClr>
                  </a:gs>
                </a:gsLst>
                <a:lin ang="540000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
          <p:nvSpPr>
            <p:cNvPr id="27691" name="Text Box 51"/>
            <p:cNvSpPr txBox="1">
              <a:spLocks noChangeArrowheads="1"/>
            </p:cNvSpPr>
            <p:nvPr/>
          </p:nvSpPr>
          <p:spPr bwMode="auto">
            <a:xfrm rot="356404">
              <a:off x="1544" y="1279"/>
              <a:ext cx="615"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27692" name="Text Box 52"/>
            <p:cNvSpPr txBox="1">
              <a:spLocks noChangeArrowheads="1"/>
            </p:cNvSpPr>
            <p:nvPr/>
          </p:nvSpPr>
          <p:spPr bwMode="auto">
            <a:xfrm rot="-354180">
              <a:off x="4699" y="1170"/>
              <a:ext cx="601"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RTS(B)</a:t>
              </a:r>
            </a:p>
          </p:txBody>
        </p:sp>
      </p:grpSp>
      <p:grpSp>
        <p:nvGrpSpPr>
          <p:cNvPr id="356420" name="Group 68"/>
          <p:cNvGrpSpPr>
            <a:grpSpLocks/>
          </p:cNvGrpSpPr>
          <p:nvPr/>
        </p:nvGrpSpPr>
        <p:grpSpPr bwMode="auto">
          <a:xfrm>
            <a:off x="1800225" y="3376439"/>
            <a:ext cx="6472238" cy="1174750"/>
            <a:chOff x="1134" y="1697"/>
            <a:chExt cx="4077" cy="740"/>
          </a:xfrm>
        </p:grpSpPr>
        <p:sp>
          <p:nvSpPr>
            <p:cNvPr id="69668" name="Freeform 48"/>
            <p:cNvSpPr>
              <a:spLocks/>
            </p:cNvSpPr>
            <p:nvPr/>
          </p:nvSpPr>
          <p:spPr bwMode="auto">
            <a:xfrm>
              <a:off x="1134" y="1697"/>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5" name="Text Box 54"/>
            <p:cNvSpPr txBox="1">
              <a:spLocks noChangeArrowheads="1"/>
            </p:cNvSpPr>
            <p:nvPr/>
          </p:nvSpPr>
          <p:spPr bwMode="auto">
            <a:xfrm rot="356404">
              <a:off x="1551" y="1738"/>
              <a:ext cx="615"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69670" name="Freeform 56"/>
            <p:cNvSpPr>
              <a:spLocks/>
            </p:cNvSpPr>
            <p:nvPr/>
          </p:nvSpPr>
          <p:spPr bwMode="auto">
            <a:xfrm>
              <a:off x="2951" y="2082"/>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71" name="Freeform 57"/>
            <p:cNvSpPr>
              <a:spLocks/>
            </p:cNvSpPr>
            <p:nvPr/>
          </p:nvSpPr>
          <p:spPr bwMode="auto">
            <a:xfrm>
              <a:off x="1134" y="2081"/>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8" name="Text Box 58"/>
            <p:cNvSpPr txBox="1">
              <a:spLocks noChangeArrowheads="1"/>
            </p:cNvSpPr>
            <p:nvPr/>
          </p:nvSpPr>
          <p:spPr bwMode="auto">
            <a:xfrm rot="-379204">
              <a:off x="1584" y="2157"/>
              <a:ext cx="612"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sp>
          <p:nvSpPr>
            <p:cNvPr id="27689" name="Text Box 59"/>
            <p:cNvSpPr txBox="1">
              <a:spLocks noChangeArrowheads="1"/>
            </p:cNvSpPr>
            <p:nvPr/>
          </p:nvSpPr>
          <p:spPr bwMode="auto">
            <a:xfrm rot="276164">
              <a:off x="3816" y="2147"/>
              <a:ext cx="612"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grpSp>
      <p:grpSp>
        <p:nvGrpSpPr>
          <p:cNvPr id="356421" name="Group 69"/>
          <p:cNvGrpSpPr>
            <a:grpSpLocks/>
          </p:cNvGrpSpPr>
          <p:nvPr/>
        </p:nvGrpSpPr>
        <p:grpSpPr bwMode="auto">
          <a:xfrm>
            <a:off x="1825625" y="4638501"/>
            <a:ext cx="6472238" cy="2174875"/>
            <a:chOff x="1150" y="2492"/>
            <a:chExt cx="4077" cy="1370"/>
          </a:xfrm>
        </p:grpSpPr>
        <p:sp>
          <p:nvSpPr>
            <p:cNvPr id="69662" name="Freeform 60"/>
            <p:cNvSpPr>
              <a:spLocks/>
            </p:cNvSpPr>
            <p:nvPr/>
          </p:nvSpPr>
          <p:spPr bwMode="auto">
            <a:xfrm>
              <a:off x="1150" y="2492"/>
              <a:ext cx="3652" cy="1134"/>
            </a:xfrm>
            <a:custGeom>
              <a:avLst/>
              <a:gdLst>
                <a:gd name="T0" fmla="*/ 0 w 3652"/>
                <a:gd name="T1" fmla="*/ 0 h 1134"/>
                <a:gd name="T2" fmla="*/ 3652 w 3652"/>
                <a:gd name="T3" fmla="*/ 318 h 1134"/>
                <a:gd name="T4" fmla="*/ 3652 w 3652"/>
                <a:gd name="T5" fmla="*/ 1134 h 1134"/>
                <a:gd name="T6" fmla="*/ 1 w 3652"/>
                <a:gd name="T7" fmla="*/ 787 h 1134"/>
                <a:gd name="T8" fmla="*/ 0 w 3652"/>
                <a:gd name="T9" fmla="*/ 0 h 1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2" h="1134">
                  <a:moveTo>
                    <a:pt x="0" y="0"/>
                  </a:moveTo>
                  <a:lnTo>
                    <a:pt x="3652" y="318"/>
                  </a:lnTo>
                  <a:lnTo>
                    <a:pt x="3652" y="1134"/>
                  </a:lnTo>
                  <a:lnTo>
                    <a:pt x="1" y="787"/>
                  </a:lnTo>
                  <a:lnTo>
                    <a:pt x="0" y="0"/>
                  </a:lnTo>
                  <a:close/>
                </a:path>
              </a:pathLst>
            </a:custGeom>
            <a:gradFill rotWithShape="1">
              <a:gsLst>
                <a:gs pos="0">
                  <a:schemeClr val="accent2"/>
                </a:gs>
                <a:gs pos="100000">
                  <a:srgbClr val="FFFFFF"/>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79" name="Text Box 61"/>
            <p:cNvSpPr txBox="1">
              <a:spLocks noChangeArrowheads="1"/>
            </p:cNvSpPr>
            <p:nvPr/>
          </p:nvSpPr>
          <p:spPr bwMode="auto">
            <a:xfrm>
              <a:off x="1594" y="2814"/>
              <a:ext cx="1135"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spcBef>
                  <a:spcPct val="50000"/>
                </a:spcBef>
                <a:defRPr/>
              </a:pPr>
              <a:r>
                <a:rPr lang="en-US">
                  <a:latin typeface="Arial" charset="0"/>
                  <a:cs typeface="Arial" charset="0"/>
                </a:rPr>
                <a:t>DATA (A)</a:t>
              </a:r>
            </a:p>
          </p:txBody>
        </p:sp>
        <p:sp>
          <p:nvSpPr>
            <p:cNvPr id="69664" name="Freeform 62"/>
            <p:cNvSpPr>
              <a:spLocks/>
            </p:cNvSpPr>
            <p:nvPr/>
          </p:nvSpPr>
          <p:spPr bwMode="auto">
            <a:xfrm>
              <a:off x="2967" y="3507"/>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65" name="Freeform 63"/>
            <p:cNvSpPr>
              <a:spLocks/>
            </p:cNvSpPr>
            <p:nvPr/>
          </p:nvSpPr>
          <p:spPr bwMode="auto">
            <a:xfrm>
              <a:off x="1150" y="3506"/>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2" name="Text Box 64"/>
            <p:cNvSpPr txBox="1">
              <a:spLocks noChangeArrowheads="1"/>
            </p:cNvSpPr>
            <p:nvPr/>
          </p:nvSpPr>
          <p:spPr bwMode="auto">
            <a:xfrm rot="-379204">
              <a:off x="1600" y="3582"/>
              <a:ext cx="607"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sp>
          <p:nvSpPr>
            <p:cNvPr id="27683" name="Text Box 65"/>
            <p:cNvSpPr txBox="1">
              <a:spLocks noChangeArrowheads="1"/>
            </p:cNvSpPr>
            <p:nvPr/>
          </p:nvSpPr>
          <p:spPr bwMode="auto">
            <a:xfrm rot="276164">
              <a:off x="3832" y="3572"/>
              <a:ext cx="607"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grpSp>
      <p:grpSp>
        <p:nvGrpSpPr>
          <p:cNvPr id="356418" name="Group 66"/>
          <p:cNvGrpSpPr>
            <a:grpSpLocks/>
          </p:cNvGrpSpPr>
          <p:nvPr/>
        </p:nvGrpSpPr>
        <p:grpSpPr bwMode="auto">
          <a:xfrm>
            <a:off x="4418013" y="2728739"/>
            <a:ext cx="3109912" cy="715962"/>
            <a:chOff x="2596" y="1330"/>
            <a:chExt cx="1959" cy="451"/>
          </a:xfrm>
        </p:grpSpPr>
        <p:sp>
          <p:nvSpPr>
            <p:cNvPr id="27676" name="AutoShape 10"/>
            <p:cNvSpPr>
              <a:spLocks noChangeArrowheads="1"/>
            </p:cNvSpPr>
            <p:nvPr/>
          </p:nvSpPr>
          <p:spPr bwMode="auto">
            <a:xfrm>
              <a:off x="2596" y="1330"/>
              <a:ext cx="683" cy="293"/>
            </a:xfrm>
            <a:prstGeom prst="irregularSeal1">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cs typeface="Arial" charset="0"/>
              </a:endParaRPr>
            </a:p>
          </p:txBody>
        </p:sp>
        <p:sp>
          <p:nvSpPr>
            <p:cNvPr id="27677" name="Text Box 11"/>
            <p:cNvSpPr txBox="1">
              <a:spLocks noChangeArrowheads="1"/>
            </p:cNvSpPr>
            <p:nvPr/>
          </p:nvSpPr>
          <p:spPr bwMode="auto">
            <a:xfrm>
              <a:off x="2778" y="1550"/>
              <a:ext cx="1777"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reservation collision</a:t>
              </a:r>
            </a:p>
          </p:txBody>
        </p:sp>
      </p:grpSp>
      <p:grpSp>
        <p:nvGrpSpPr>
          <p:cNvPr id="2" name="Group 1"/>
          <p:cNvGrpSpPr>
            <a:grpSpLocks/>
          </p:cNvGrpSpPr>
          <p:nvPr/>
        </p:nvGrpSpPr>
        <p:grpSpPr bwMode="auto">
          <a:xfrm>
            <a:off x="8015288" y="4354339"/>
            <a:ext cx="711200" cy="2424112"/>
            <a:chOff x="8015288" y="3671888"/>
            <a:chExt cx="711200" cy="2424112"/>
          </a:xfrm>
        </p:grpSpPr>
        <p:sp>
          <p:nvSpPr>
            <p:cNvPr id="27664" name="Line 71"/>
            <p:cNvSpPr>
              <a:spLocks noChangeShapeType="1"/>
            </p:cNvSpPr>
            <p:nvPr/>
          </p:nvSpPr>
          <p:spPr bwMode="auto">
            <a:xfrm>
              <a:off x="8428038" y="3671888"/>
              <a:ext cx="0" cy="2424112"/>
            </a:xfrm>
            <a:prstGeom prst="line">
              <a:avLst/>
            </a:prstGeom>
            <a:noFill/>
            <a:ln w="28575">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65" name="Text Box 72"/>
            <p:cNvSpPr txBox="1">
              <a:spLocks noChangeArrowheads="1"/>
            </p:cNvSpPr>
            <p:nvPr/>
          </p:nvSpPr>
          <p:spPr bwMode="auto">
            <a:xfrm>
              <a:off x="8015288" y="4689475"/>
              <a:ext cx="711200" cy="36988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defer</a:t>
              </a:r>
            </a:p>
          </p:txBody>
        </p:sp>
      </p:grpSp>
      <p:grpSp>
        <p:nvGrpSpPr>
          <p:cNvPr id="69648" name="Group 361"/>
          <p:cNvGrpSpPr>
            <a:grpSpLocks/>
          </p:cNvGrpSpPr>
          <p:nvPr/>
        </p:nvGrpSpPr>
        <p:grpSpPr bwMode="auto">
          <a:xfrm>
            <a:off x="4327525" y="1800051"/>
            <a:ext cx="650875" cy="561975"/>
            <a:chOff x="2967" y="478"/>
            <a:chExt cx="788" cy="625"/>
          </a:xfrm>
        </p:grpSpPr>
        <p:pic>
          <p:nvPicPr>
            <p:cNvPr id="69656"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7"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49" name="Group 356"/>
          <p:cNvGrpSpPr>
            <a:grpSpLocks/>
          </p:cNvGrpSpPr>
          <p:nvPr/>
        </p:nvGrpSpPr>
        <p:grpSpPr bwMode="auto">
          <a:xfrm>
            <a:off x="1514475" y="1739726"/>
            <a:ext cx="609600" cy="598488"/>
            <a:chOff x="313" y="1497"/>
            <a:chExt cx="1152" cy="1014"/>
          </a:xfrm>
        </p:grpSpPr>
        <p:pic>
          <p:nvPicPr>
            <p:cNvPr id="69654"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5"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50" name="Group 356"/>
          <p:cNvGrpSpPr>
            <a:grpSpLocks/>
          </p:cNvGrpSpPr>
          <p:nvPr/>
        </p:nvGrpSpPr>
        <p:grpSpPr bwMode="auto">
          <a:xfrm>
            <a:off x="7966075" y="1769889"/>
            <a:ext cx="609600" cy="598487"/>
            <a:chOff x="313" y="1497"/>
            <a:chExt cx="1152" cy="1014"/>
          </a:xfrm>
        </p:grpSpPr>
        <p:pic>
          <p:nvPicPr>
            <p:cNvPr id="69652"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3"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1532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6422"/>
                                        </p:tgtEl>
                                        <p:attrNameLst>
                                          <p:attrName>style.visibility</p:attrName>
                                        </p:attrNameLst>
                                      </p:cBhvr>
                                      <p:to>
                                        <p:strVal val="visible"/>
                                      </p:to>
                                    </p:set>
                                    <p:animEffect transition="in" filter="wipe(up)">
                                      <p:cBhvr>
                                        <p:cTn id="7" dur="1000"/>
                                        <p:tgtEl>
                                          <p:spTgt spid="356422"/>
                                        </p:tgtEl>
                                      </p:cBhvr>
                                    </p:animEffect>
                                  </p:childTnLst>
                                </p:cTn>
                              </p:par>
                            </p:childTnLst>
                          </p:cTn>
                        </p:par>
                        <p:par>
                          <p:cTn id="8" fill="hold" nodeType="afterGroup">
                            <p:stCondLst>
                              <p:cond delay="1000"/>
                            </p:stCondLst>
                            <p:childTnLst>
                              <p:par>
                                <p:cTn id="9" presetID="9" presetClass="entr" presetSubtype="0" fill="hold" nodeType="afterEffect">
                                  <p:stCondLst>
                                    <p:cond delay="0"/>
                                  </p:stCondLst>
                                  <p:childTnLst>
                                    <p:set>
                                      <p:cBhvr>
                                        <p:cTn id="10" dur="1" fill="hold">
                                          <p:stCondLst>
                                            <p:cond delay="0"/>
                                          </p:stCondLst>
                                        </p:cTn>
                                        <p:tgtEl>
                                          <p:spTgt spid="356418"/>
                                        </p:tgtEl>
                                        <p:attrNameLst>
                                          <p:attrName>style.visibility</p:attrName>
                                        </p:attrNameLst>
                                      </p:cBhvr>
                                      <p:to>
                                        <p:strVal val="visible"/>
                                      </p:to>
                                    </p:set>
                                    <p:animEffect transition="in" filter="dissolve">
                                      <p:cBhvr>
                                        <p:cTn id="11" dur="500"/>
                                        <p:tgtEl>
                                          <p:spTgt spid="3564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356420"/>
                                        </p:tgtEl>
                                        <p:attrNameLst>
                                          <p:attrName>style.visibility</p:attrName>
                                        </p:attrNameLst>
                                      </p:cBhvr>
                                      <p:to>
                                        <p:strVal val="visible"/>
                                      </p:to>
                                    </p:set>
                                    <p:animEffect transition="in" filter="wipe(up)">
                                      <p:cBhvr>
                                        <p:cTn id="16" dur="1000"/>
                                        <p:tgtEl>
                                          <p:spTgt spid="35642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56421"/>
                                        </p:tgtEl>
                                        <p:attrNameLst>
                                          <p:attrName>style.visibility</p:attrName>
                                        </p:attrNameLst>
                                      </p:cBhvr>
                                      <p:to>
                                        <p:strVal val="visible"/>
                                      </p:to>
                                    </p:set>
                                    <p:animEffect transition="in" filter="wipe(up)">
                                      <p:cBhvr>
                                        <p:cTn id="21" dur="1000"/>
                                        <p:tgtEl>
                                          <p:spTgt spid="356421"/>
                                        </p:tgtEl>
                                      </p:cBhvr>
                                    </p:animEffect>
                                  </p:childTnLst>
                                </p:cTn>
                              </p:par>
                            </p:childTnLst>
                          </p:cTn>
                        </p:par>
                        <p:par>
                          <p:cTn id="22" fill="hold" nodeType="afterGroup">
                            <p:stCondLst>
                              <p:cond delay="1000"/>
                            </p:stCondLst>
                            <p:childTnLst>
                              <p:par>
                                <p:cTn id="23" presetID="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54928" y="896615"/>
            <a:ext cx="7886700" cy="670967"/>
          </a:xfrm>
        </p:spPr>
        <p:txBody>
          <a:bodyPr>
            <a:normAutofit/>
          </a:bodyPr>
          <a:lstStyle/>
          <a:p>
            <a:r>
              <a:rPr lang="en-US" kern="0" dirty="0">
                <a:solidFill>
                  <a:schemeClr val="tx1"/>
                </a:solidFill>
                <a:ea typeface="ＭＳ Ｐゴシック" charset="0"/>
              </a:rPr>
              <a:t>802.11: advanced capabilities</a:t>
            </a:r>
          </a:p>
        </p:txBody>
      </p:sp>
      <p:sp>
        <p:nvSpPr>
          <p:cNvPr id="65" name="Rectangle 90">
            <a:extLst>
              <a:ext uri="{FF2B5EF4-FFF2-40B4-BE49-F238E27FC236}">
                <a16:creationId xmlns:a16="http://schemas.microsoft.com/office/drawing/2014/main" id="{8EA7F9EA-683D-D348-B790-BEC7D72E48B4}"/>
              </a:ext>
            </a:extLst>
          </p:cNvPr>
          <p:cNvSpPr txBox="1">
            <a:spLocks noChangeArrowheads="1"/>
          </p:cNvSpPr>
          <p:nvPr/>
        </p:nvSpPr>
        <p:spPr>
          <a:xfrm>
            <a:off x="454928" y="1870796"/>
            <a:ext cx="4927564" cy="3486150"/>
          </a:xfrm>
          <a:prstGeom prst="rect">
            <a:avLst/>
          </a:prstGeom>
        </p:spPr>
        <p:txBody>
          <a:bodyPr vert="horz" lIns="68580" tIns="34290" rIns="68580" bIns="3429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54794">
              <a:buNone/>
              <a:tabLst>
                <a:tab pos="559594" algn="l"/>
              </a:tabLst>
              <a:defRPr/>
            </a:pPr>
            <a:r>
              <a:rPr lang="en-US" sz="2700" dirty="0">
                <a:solidFill>
                  <a:srgbClr val="C00000"/>
                </a:solidFill>
              </a:rPr>
              <a:t>Rate adaptation</a:t>
            </a:r>
          </a:p>
          <a:p>
            <a:pPr indent="-254794">
              <a:tabLst>
                <a:tab pos="559594" algn="l"/>
              </a:tabLst>
              <a:defRPr/>
            </a:pPr>
            <a:r>
              <a:rPr lang="en-US" sz="2400" dirty="0"/>
              <a:t>base station, mobile dynamically change transmission rate (physical layer modulation technique) as mobile moves, SNR varies </a:t>
            </a:r>
          </a:p>
        </p:txBody>
      </p:sp>
      <p:grpSp>
        <p:nvGrpSpPr>
          <p:cNvPr id="2" name="Group 1">
            <a:extLst>
              <a:ext uri="{FF2B5EF4-FFF2-40B4-BE49-F238E27FC236}">
                <a16:creationId xmlns:a16="http://schemas.microsoft.com/office/drawing/2014/main" id="{73D00E50-64BD-D048-85C6-F756B5BBC2FF}"/>
              </a:ext>
            </a:extLst>
          </p:cNvPr>
          <p:cNvGrpSpPr/>
          <p:nvPr/>
        </p:nvGrpSpPr>
        <p:grpSpPr>
          <a:xfrm>
            <a:off x="5577224" y="2398894"/>
            <a:ext cx="2818629" cy="2021590"/>
            <a:chOff x="7443155" y="1501343"/>
            <a:chExt cx="2782444" cy="2695453"/>
          </a:xfrm>
        </p:grpSpPr>
        <p:sp>
          <p:nvSpPr>
            <p:cNvPr id="72" name="Freeform 124">
              <a:extLst>
                <a:ext uri="{FF2B5EF4-FFF2-40B4-BE49-F238E27FC236}">
                  <a16:creationId xmlns:a16="http://schemas.microsoft.com/office/drawing/2014/main" id="{A87447AE-2ED0-0C41-AED7-9EECAB361277}"/>
                </a:ext>
              </a:extLst>
            </p:cNvPr>
            <p:cNvSpPr>
              <a:spLocks/>
            </p:cNvSpPr>
            <p:nvPr/>
          </p:nvSpPr>
          <p:spPr bwMode="auto">
            <a:xfrm>
              <a:off x="8114868" y="1820430"/>
              <a:ext cx="631825" cy="1687513"/>
            </a:xfrm>
            <a:custGeom>
              <a:avLst/>
              <a:gdLst>
                <a:gd name="T0" fmla="*/ 0 w 384"/>
                <a:gd name="T1" fmla="*/ 0 h 1592"/>
                <a:gd name="T2" fmla="*/ 2147483647 w 384"/>
                <a:gd name="T3" fmla="*/ 2147483647 h 1592"/>
                <a:gd name="T4" fmla="*/ 2147483647 w 384"/>
                <a:gd name="T5" fmla="*/ 2147483647 h 1592"/>
                <a:gd name="T6" fmla="*/ 2147483647 w 384"/>
                <a:gd name="T7" fmla="*/ 2147483647 h 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1592">
                  <a:moveTo>
                    <a:pt x="0" y="0"/>
                  </a:moveTo>
                  <a:cubicBezTo>
                    <a:pt x="66" y="110"/>
                    <a:pt x="133" y="220"/>
                    <a:pt x="184" y="384"/>
                  </a:cubicBezTo>
                  <a:cubicBezTo>
                    <a:pt x="235" y="548"/>
                    <a:pt x="271" y="783"/>
                    <a:pt x="304" y="984"/>
                  </a:cubicBezTo>
                  <a:cubicBezTo>
                    <a:pt x="337" y="1185"/>
                    <a:pt x="371" y="1492"/>
                    <a:pt x="384" y="1592"/>
                  </a:cubicBezTo>
                </a:path>
              </a:pathLst>
            </a:custGeom>
            <a:noFill/>
            <a:ln w="28575"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3" name="Freeform 125">
              <a:extLst>
                <a:ext uri="{FF2B5EF4-FFF2-40B4-BE49-F238E27FC236}">
                  <a16:creationId xmlns:a16="http://schemas.microsoft.com/office/drawing/2014/main" id="{D385B981-2B9B-B340-A145-B54F6625B34A}"/>
                </a:ext>
              </a:extLst>
            </p:cNvPr>
            <p:cNvSpPr>
              <a:spLocks/>
            </p:cNvSpPr>
            <p:nvPr/>
          </p:nvSpPr>
          <p:spPr bwMode="auto">
            <a:xfrm>
              <a:off x="8522855" y="1666443"/>
              <a:ext cx="604838" cy="1879600"/>
            </a:xfrm>
            <a:custGeom>
              <a:avLst/>
              <a:gdLst>
                <a:gd name="T0" fmla="*/ 0 w 432"/>
                <a:gd name="T1" fmla="*/ 0 h 1800"/>
                <a:gd name="T2" fmla="*/ 2147483647 w 432"/>
                <a:gd name="T3" fmla="*/ 2147483647 h 1800"/>
                <a:gd name="T4" fmla="*/ 2147483647 w 432"/>
                <a:gd name="T5" fmla="*/ 2147483647 h 1800"/>
                <a:gd name="T6" fmla="*/ 2147483647 w 432"/>
                <a:gd name="T7" fmla="*/ 2147483647 h 1800"/>
                <a:gd name="T8" fmla="*/ 2147483647 w 432"/>
                <a:gd name="T9" fmla="*/ 2147483647 h 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1800">
                  <a:moveTo>
                    <a:pt x="0" y="0"/>
                  </a:moveTo>
                  <a:cubicBezTo>
                    <a:pt x="62" y="98"/>
                    <a:pt x="125" y="196"/>
                    <a:pt x="168" y="296"/>
                  </a:cubicBezTo>
                  <a:cubicBezTo>
                    <a:pt x="211" y="396"/>
                    <a:pt x="224" y="451"/>
                    <a:pt x="256" y="600"/>
                  </a:cubicBezTo>
                  <a:cubicBezTo>
                    <a:pt x="288" y="749"/>
                    <a:pt x="331" y="992"/>
                    <a:pt x="360" y="1192"/>
                  </a:cubicBezTo>
                  <a:cubicBezTo>
                    <a:pt x="389" y="1392"/>
                    <a:pt x="410" y="1596"/>
                    <a:pt x="432" y="1800"/>
                  </a:cubicBezTo>
                </a:path>
              </a:pathLst>
            </a:custGeom>
            <a:noFill/>
            <a:ln w="28575" cap="flat" cmpd="sng">
              <a:solidFill>
                <a:srgbClr val="FF0000"/>
              </a:solidFill>
              <a:prstDash val="dash"/>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4" name="Freeform 126">
              <a:extLst>
                <a:ext uri="{FF2B5EF4-FFF2-40B4-BE49-F238E27FC236}">
                  <a16:creationId xmlns:a16="http://schemas.microsoft.com/office/drawing/2014/main" id="{1046761F-B0F0-3D4C-8939-27522DB97F05}"/>
                </a:ext>
              </a:extLst>
            </p:cNvPr>
            <p:cNvSpPr>
              <a:spLocks/>
            </p:cNvSpPr>
            <p:nvPr/>
          </p:nvSpPr>
          <p:spPr bwMode="auto">
            <a:xfrm>
              <a:off x="8961005" y="1666443"/>
              <a:ext cx="571500" cy="1889125"/>
            </a:xfrm>
            <a:custGeom>
              <a:avLst/>
              <a:gdLst>
                <a:gd name="T0" fmla="*/ 0 w 408"/>
                <a:gd name="T1" fmla="*/ 0 h 1792"/>
                <a:gd name="T2" fmla="*/ 2147483647 w 408"/>
                <a:gd name="T3" fmla="*/ 2147483647 h 1792"/>
                <a:gd name="T4" fmla="*/ 2147483647 w 408"/>
                <a:gd name="T5" fmla="*/ 2147483647 h 1792"/>
                <a:gd name="T6" fmla="*/ 2147483647 w 408"/>
                <a:gd name="T7" fmla="*/ 2147483647 h 1792"/>
                <a:gd name="T8" fmla="*/ 2147483647 w 408"/>
                <a:gd name="T9" fmla="*/ 2147483647 h 1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8" h="1792">
                  <a:moveTo>
                    <a:pt x="0" y="0"/>
                  </a:moveTo>
                  <a:cubicBezTo>
                    <a:pt x="56" y="98"/>
                    <a:pt x="113" y="197"/>
                    <a:pt x="152" y="296"/>
                  </a:cubicBezTo>
                  <a:cubicBezTo>
                    <a:pt x="191" y="395"/>
                    <a:pt x="200" y="443"/>
                    <a:pt x="232" y="592"/>
                  </a:cubicBezTo>
                  <a:cubicBezTo>
                    <a:pt x="264" y="741"/>
                    <a:pt x="315" y="992"/>
                    <a:pt x="344" y="1192"/>
                  </a:cubicBezTo>
                  <a:cubicBezTo>
                    <a:pt x="373" y="1392"/>
                    <a:pt x="397" y="1691"/>
                    <a:pt x="408" y="1792"/>
                  </a:cubicBezTo>
                </a:path>
              </a:pathLst>
            </a:custGeom>
            <a:noFill/>
            <a:ln w="28575" cap="flat" cmpd="sng">
              <a:solidFill>
                <a:srgbClr val="0099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5" name="Rectangle 127">
              <a:extLst>
                <a:ext uri="{FF2B5EF4-FFF2-40B4-BE49-F238E27FC236}">
                  <a16:creationId xmlns:a16="http://schemas.microsoft.com/office/drawing/2014/main" id="{1D440901-0C31-0F4D-8946-D3F10558EA97}"/>
                </a:ext>
              </a:extLst>
            </p:cNvPr>
            <p:cNvSpPr>
              <a:spLocks noChangeArrowheads="1"/>
            </p:cNvSpPr>
            <p:nvPr/>
          </p:nvSpPr>
          <p:spPr bwMode="auto">
            <a:xfrm>
              <a:off x="8100580" y="1658505"/>
              <a:ext cx="1847850" cy="19113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76" name="Line 128">
              <a:extLst>
                <a:ext uri="{FF2B5EF4-FFF2-40B4-BE49-F238E27FC236}">
                  <a16:creationId xmlns:a16="http://schemas.microsoft.com/office/drawing/2014/main" id="{910206CA-3247-C24D-82A9-E68F31B24A50}"/>
                </a:ext>
              </a:extLst>
            </p:cNvPr>
            <p:cNvSpPr>
              <a:spLocks noChangeShapeType="1"/>
            </p:cNvSpPr>
            <p:nvPr/>
          </p:nvSpPr>
          <p:spPr bwMode="auto">
            <a:xfrm>
              <a:off x="8100580" y="1987118"/>
              <a:ext cx="18383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7" name="Line 129">
              <a:extLst>
                <a:ext uri="{FF2B5EF4-FFF2-40B4-BE49-F238E27FC236}">
                  <a16:creationId xmlns:a16="http://schemas.microsoft.com/office/drawing/2014/main" id="{05E0E39F-FE53-A846-BD7B-D66F56535A80}"/>
                </a:ext>
              </a:extLst>
            </p:cNvPr>
            <p:cNvSpPr>
              <a:spLocks noChangeShapeType="1"/>
            </p:cNvSpPr>
            <p:nvPr/>
          </p:nvSpPr>
          <p:spPr bwMode="auto">
            <a:xfrm>
              <a:off x="8106930" y="2296680"/>
              <a:ext cx="18383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8" name="Line 130">
              <a:extLst>
                <a:ext uri="{FF2B5EF4-FFF2-40B4-BE49-F238E27FC236}">
                  <a16:creationId xmlns:a16="http://schemas.microsoft.com/office/drawing/2014/main" id="{80C0E12A-DB35-F247-8473-E7870BD9183B}"/>
                </a:ext>
              </a:extLst>
            </p:cNvPr>
            <p:cNvSpPr>
              <a:spLocks noChangeShapeType="1"/>
            </p:cNvSpPr>
            <p:nvPr/>
          </p:nvSpPr>
          <p:spPr bwMode="auto">
            <a:xfrm>
              <a:off x="8111693" y="2615768"/>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9" name="Line 131">
              <a:extLst>
                <a:ext uri="{FF2B5EF4-FFF2-40B4-BE49-F238E27FC236}">
                  <a16:creationId xmlns:a16="http://schemas.microsoft.com/office/drawing/2014/main" id="{9E7648BC-85FB-D445-ADF6-E9850B6F6B09}"/>
                </a:ext>
              </a:extLst>
            </p:cNvPr>
            <p:cNvSpPr>
              <a:spLocks noChangeShapeType="1"/>
            </p:cNvSpPr>
            <p:nvPr/>
          </p:nvSpPr>
          <p:spPr bwMode="auto">
            <a:xfrm>
              <a:off x="8118043" y="2925330"/>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0" name="Line 132">
              <a:extLst>
                <a:ext uri="{FF2B5EF4-FFF2-40B4-BE49-F238E27FC236}">
                  <a16:creationId xmlns:a16="http://schemas.microsoft.com/office/drawing/2014/main" id="{60971AE1-D663-2146-941D-807E03CEA9B5}"/>
                </a:ext>
              </a:extLst>
            </p:cNvPr>
            <p:cNvSpPr>
              <a:spLocks noChangeShapeType="1"/>
            </p:cNvSpPr>
            <p:nvPr/>
          </p:nvSpPr>
          <p:spPr bwMode="auto">
            <a:xfrm>
              <a:off x="8124393" y="3246005"/>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1" name="Line 133">
              <a:extLst>
                <a:ext uri="{FF2B5EF4-FFF2-40B4-BE49-F238E27FC236}">
                  <a16:creationId xmlns:a16="http://schemas.microsoft.com/office/drawing/2014/main" id="{F183B9C8-59FF-FF42-81A0-D1D65348C4EB}"/>
                </a:ext>
              </a:extLst>
            </p:cNvPr>
            <p:cNvSpPr>
              <a:spLocks noChangeShapeType="1"/>
            </p:cNvSpPr>
            <p:nvPr/>
          </p:nvSpPr>
          <p:spPr bwMode="auto">
            <a:xfrm>
              <a:off x="8583180" y="1658505"/>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2" name="Line 134">
              <a:extLst>
                <a:ext uri="{FF2B5EF4-FFF2-40B4-BE49-F238E27FC236}">
                  <a16:creationId xmlns:a16="http://schemas.microsoft.com/office/drawing/2014/main" id="{95BC1052-E2A8-4244-BD31-881FB4E63391}"/>
                </a:ext>
              </a:extLst>
            </p:cNvPr>
            <p:cNvSpPr>
              <a:spLocks noChangeShapeType="1"/>
            </p:cNvSpPr>
            <p:nvPr/>
          </p:nvSpPr>
          <p:spPr bwMode="auto">
            <a:xfrm>
              <a:off x="9040380" y="1669618"/>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3" name="Line 135">
              <a:extLst>
                <a:ext uri="{FF2B5EF4-FFF2-40B4-BE49-F238E27FC236}">
                  <a16:creationId xmlns:a16="http://schemas.microsoft.com/office/drawing/2014/main" id="{6201EE71-0F86-1942-A349-D190824BDB29}"/>
                </a:ext>
              </a:extLst>
            </p:cNvPr>
            <p:cNvSpPr>
              <a:spLocks noChangeShapeType="1"/>
            </p:cNvSpPr>
            <p:nvPr/>
          </p:nvSpPr>
          <p:spPr bwMode="auto">
            <a:xfrm>
              <a:off x="9495993" y="1663268"/>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4" name="Text Box 136">
              <a:extLst>
                <a:ext uri="{FF2B5EF4-FFF2-40B4-BE49-F238E27FC236}">
                  <a16:creationId xmlns:a16="http://schemas.microsoft.com/office/drawing/2014/main" id="{2C8BC37A-3079-3141-8CAD-104408E0B568}"/>
                </a:ext>
              </a:extLst>
            </p:cNvPr>
            <p:cNvSpPr txBox="1">
              <a:spLocks noChangeArrowheads="1"/>
            </p:cNvSpPr>
            <p:nvPr/>
          </p:nvSpPr>
          <p:spPr bwMode="auto">
            <a:xfrm>
              <a:off x="8464118" y="3555568"/>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10</a:t>
              </a:r>
              <a:endParaRPr lang="en-US" sz="1200" baseline="30000" dirty="0">
                <a:latin typeface="+mn-lt"/>
                <a:cs typeface="+mn-cs"/>
              </a:endParaRPr>
            </a:p>
          </p:txBody>
        </p:sp>
        <p:sp>
          <p:nvSpPr>
            <p:cNvPr id="85" name="Text Box 137">
              <a:extLst>
                <a:ext uri="{FF2B5EF4-FFF2-40B4-BE49-F238E27FC236}">
                  <a16:creationId xmlns:a16="http://schemas.microsoft.com/office/drawing/2014/main" id="{FDD958A4-F26F-7A4D-ABAB-97CE564DD4D1}"/>
                </a:ext>
              </a:extLst>
            </p:cNvPr>
            <p:cNvSpPr txBox="1">
              <a:spLocks noChangeArrowheads="1"/>
            </p:cNvSpPr>
            <p:nvPr/>
          </p:nvSpPr>
          <p:spPr bwMode="auto">
            <a:xfrm>
              <a:off x="8919730" y="3555568"/>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20</a:t>
              </a:r>
              <a:endParaRPr lang="en-US" sz="1200" baseline="30000" dirty="0">
                <a:latin typeface="+mn-lt"/>
                <a:cs typeface="+mn-cs"/>
              </a:endParaRPr>
            </a:p>
          </p:txBody>
        </p:sp>
        <p:sp>
          <p:nvSpPr>
            <p:cNvPr id="86" name="Text Box 138">
              <a:extLst>
                <a:ext uri="{FF2B5EF4-FFF2-40B4-BE49-F238E27FC236}">
                  <a16:creationId xmlns:a16="http://schemas.microsoft.com/office/drawing/2014/main" id="{3A2A8346-A59E-BC41-890D-70D2E2A20F5D}"/>
                </a:ext>
              </a:extLst>
            </p:cNvPr>
            <p:cNvSpPr txBox="1">
              <a:spLocks noChangeArrowheads="1"/>
            </p:cNvSpPr>
            <p:nvPr/>
          </p:nvSpPr>
          <p:spPr bwMode="auto">
            <a:xfrm>
              <a:off x="9365818" y="3557155"/>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30</a:t>
              </a:r>
              <a:endParaRPr lang="en-US" sz="1200" baseline="30000" dirty="0">
                <a:latin typeface="+mn-lt"/>
                <a:cs typeface="+mn-cs"/>
              </a:endParaRPr>
            </a:p>
          </p:txBody>
        </p:sp>
        <p:sp>
          <p:nvSpPr>
            <p:cNvPr id="87" name="Text Box 139">
              <a:extLst>
                <a:ext uri="{FF2B5EF4-FFF2-40B4-BE49-F238E27FC236}">
                  <a16:creationId xmlns:a16="http://schemas.microsoft.com/office/drawing/2014/main" id="{C3099B89-2944-444D-A87C-4AFB683CA39E}"/>
                </a:ext>
              </a:extLst>
            </p:cNvPr>
            <p:cNvSpPr txBox="1">
              <a:spLocks noChangeArrowheads="1"/>
            </p:cNvSpPr>
            <p:nvPr/>
          </p:nvSpPr>
          <p:spPr bwMode="auto">
            <a:xfrm>
              <a:off x="9832543" y="3560330"/>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40</a:t>
              </a:r>
              <a:endParaRPr lang="en-US" sz="1200" baseline="30000" dirty="0">
                <a:latin typeface="+mn-lt"/>
                <a:cs typeface="+mn-cs"/>
              </a:endParaRPr>
            </a:p>
          </p:txBody>
        </p:sp>
        <p:sp>
          <p:nvSpPr>
            <p:cNvPr id="88" name="Text Box 146">
              <a:extLst>
                <a:ext uri="{FF2B5EF4-FFF2-40B4-BE49-F238E27FC236}">
                  <a16:creationId xmlns:a16="http://schemas.microsoft.com/office/drawing/2014/main" id="{4A7A6B1D-4D41-954E-A5F6-3028E04D05E3}"/>
                </a:ext>
              </a:extLst>
            </p:cNvPr>
            <p:cNvSpPr txBox="1">
              <a:spLocks noChangeArrowheads="1"/>
            </p:cNvSpPr>
            <p:nvPr/>
          </p:nvSpPr>
          <p:spPr bwMode="auto">
            <a:xfrm>
              <a:off x="8808099" y="3827464"/>
              <a:ext cx="8691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SNR(dB)</a:t>
              </a:r>
            </a:p>
          </p:txBody>
        </p:sp>
        <p:sp>
          <p:nvSpPr>
            <p:cNvPr id="89" name="Text Box 147">
              <a:extLst>
                <a:ext uri="{FF2B5EF4-FFF2-40B4-BE49-F238E27FC236}">
                  <a16:creationId xmlns:a16="http://schemas.microsoft.com/office/drawing/2014/main" id="{E2163787-4691-5D46-8699-B77A930A9E6D}"/>
                </a:ext>
              </a:extLst>
            </p:cNvPr>
            <p:cNvSpPr txBox="1">
              <a:spLocks noChangeArrowheads="1"/>
            </p:cNvSpPr>
            <p:nvPr/>
          </p:nvSpPr>
          <p:spPr bwMode="auto">
            <a:xfrm>
              <a:off x="7443155" y="2117412"/>
              <a:ext cx="377646" cy="861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BER</a:t>
              </a:r>
            </a:p>
          </p:txBody>
        </p:sp>
        <p:sp>
          <p:nvSpPr>
            <p:cNvPr id="90" name="Text Box 148">
              <a:extLst>
                <a:ext uri="{FF2B5EF4-FFF2-40B4-BE49-F238E27FC236}">
                  <a16:creationId xmlns:a16="http://schemas.microsoft.com/office/drawing/2014/main" id="{7C1ED569-5C1A-F54A-AB69-46434B3A312B}"/>
                </a:ext>
              </a:extLst>
            </p:cNvPr>
            <p:cNvSpPr txBox="1">
              <a:spLocks noChangeArrowheads="1"/>
            </p:cNvSpPr>
            <p:nvPr/>
          </p:nvSpPr>
          <p:spPr bwMode="auto">
            <a:xfrm>
              <a:off x="7689128" y="1501343"/>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-1</a:t>
              </a:r>
            </a:p>
          </p:txBody>
        </p:sp>
        <p:sp>
          <p:nvSpPr>
            <p:cNvPr id="91" name="Text Box 149">
              <a:extLst>
                <a:ext uri="{FF2B5EF4-FFF2-40B4-BE49-F238E27FC236}">
                  <a16:creationId xmlns:a16="http://schemas.microsoft.com/office/drawing/2014/main" id="{94E14E63-66FD-4443-B41D-AF70FFBA1CC6}"/>
                </a:ext>
              </a:extLst>
            </p:cNvPr>
            <p:cNvSpPr txBox="1">
              <a:spLocks noChangeArrowheads="1"/>
            </p:cNvSpPr>
            <p:nvPr/>
          </p:nvSpPr>
          <p:spPr bwMode="auto">
            <a:xfrm>
              <a:off x="7701828" y="182043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-2</a:t>
              </a:r>
            </a:p>
          </p:txBody>
        </p:sp>
        <p:sp>
          <p:nvSpPr>
            <p:cNvPr id="92" name="Text Box 150">
              <a:extLst>
                <a:ext uri="{FF2B5EF4-FFF2-40B4-BE49-F238E27FC236}">
                  <a16:creationId xmlns:a16="http://schemas.microsoft.com/office/drawing/2014/main" id="{E0977E27-9D19-A64A-AF3A-97F63CB63AA1}"/>
                </a:ext>
              </a:extLst>
            </p:cNvPr>
            <p:cNvSpPr txBox="1">
              <a:spLocks noChangeArrowheads="1"/>
            </p:cNvSpPr>
            <p:nvPr/>
          </p:nvSpPr>
          <p:spPr bwMode="auto">
            <a:xfrm>
              <a:off x="7693890" y="213158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-3</a:t>
              </a:r>
            </a:p>
          </p:txBody>
        </p:sp>
        <p:sp>
          <p:nvSpPr>
            <p:cNvPr id="93" name="Text Box 151">
              <a:extLst>
                <a:ext uri="{FF2B5EF4-FFF2-40B4-BE49-F238E27FC236}">
                  <a16:creationId xmlns:a16="http://schemas.microsoft.com/office/drawing/2014/main" id="{71116C7E-0C8A-C345-987E-209472BF625B}"/>
                </a:ext>
              </a:extLst>
            </p:cNvPr>
            <p:cNvSpPr txBox="1">
              <a:spLocks noChangeArrowheads="1"/>
            </p:cNvSpPr>
            <p:nvPr/>
          </p:nvSpPr>
          <p:spPr bwMode="auto">
            <a:xfrm>
              <a:off x="7701828" y="2752294"/>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-5</a:t>
              </a:r>
            </a:p>
          </p:txBody>
        </p:sp>
        <p:sp>
          <p:nvSpPr>
            <p:cNvPr id="94" name="Text Box 152">
              <a:extLst>
                <a:ext uri="{FF2B5EF4-FFF2-40B4-BE49-F238E27FC236}">
                  <a16:creationId xmlns:a16="http://schemas.microsoft.com/office/drawing/2014/main" id="{1704C017-27C0-A24D-9102-5AE6A700E83D}"/>
                </a:ext>
              </a:extLst>
            </p:cNvPr>
            <p:cNvSpPr txBox="1">
              <a:spLocks noChangeArrowheads="1"/>
            </p:cNvSpPr>
            <p:nvPr/>
          </p:nvSpPr>
          <p:spPr bwMode="auto">
            <a:xfrm>
              <a:off x="7703415" y="307138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-6</a:t>
              </a:r>
            </a:p>
          </p:txBody>
        </p:sp>
        <p:sp>
          <p:nvSpPr>
            <p:cNvPr id="95" name="Text Box 153">
              <a:extLst>
                <a:ext uri="{FF2B5EF4-FFF2-40B4-BE49-F238E27FC236}">
                  <a16:creationId xmlns:a16="http://schemas.microsoft.com/office/drawing/2014/main" id="{75B908A4-A34C-2445-B429-1AC5208B1859}"/>
                </a:ext>
              </a:extLst>
            </p:cNvPr>
            <p:cNvSpPr txBox="1">
              <a:spLocks noChangeArrowheads="1"/>
            </p:cNvSpPr>
            <p:nvPr/>
          </p:nvSpPr>
          <p:spPr bwMode="auto">
            <a:xfrm>
              <a:off x="7697065" y="3399993"/>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-7</a:t>
              </a:r>
            </a:p>
          </p:txBody>
        </p:sp>
        <p:sp>
          <p:nvSpPr>
            <p:cNvPr id="96" name="Text Box 154">
              <a:extLst>
                <a:ext uri="{FF2B5EF4-FFF2-40B4-BE49-F238E27FC236}">
                  <a16:creationId xmlns:a16="http://schemas.microsoft.com/office/drawing/2014/main" id="{6CA0DB94-D333-E944-A25F-F9D61C7ADF04}"/>
                </a:ext>
              </a:extLst>
            </p:cNvPr>
            <p:cNvSpPr txBox="1">
              <a:spLocks noChangeArrowheads="1"/>
            </p:cNvSpPr>
            <p:nvPr/>
          </p:nvSpPr>
          <p:spPr bwMode="auto">
            <a:xfrm>
              <a:off x="7690715" y="245543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-4</a:t>
              </a:r>
            </a:p>
          </p:txBody>
        </p:sp>
      </p:grpSp>
      <p:sp>
        <p:nvSpPr>
          <p:cNvPr id="97" name="Oval 158">
            <a:extLst>
              <a:ext uri="{FF2B5EF4-FFF2-40B4-BE49-F238E27FC236}">
                <a16:creationId xmlns:a16="http://schemas.microsoft.com/office/drawing/2014/main" id="{209748AE-384B-F949-89CC-37F237ECEE71}"/>
              </a:ext>
            </a:extLst>
          </p:cNvPr>
          <p:cNvSpPr>
            <a:spLocks noChangeArrowheads="1"/>
          </p:cNvSpPr>
          <p:nvPr/>
        </p:nvSpPr>
        <p:spPr bwMode="auto">
          <a:xfrm>
            <a:off x="7598353" y="3676110"/>
            <a:ext cx="114300" cy="121444"/>
          </a:xfrm>
          <a:prstGeom prst="ellipse">
            <a:avLst/>
          </a:prstGeom>
          <a:solidFill>
            <a:schemeClr val="tx2"/>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grpSp>
        <p:nvGrpSpPr>
          <p:cNvPr id="5" name="Group 4">
            <a:extLst>
              <a:ext uri="{FF2B5EF4-FFF2-40B4-BE49-F238E27FC236}">
                <a16:creationId xmlns:a16="http://schemas.microsoft.com/office/drawing/2014/main" id="{0F193BFB-7D25-3945-9C36-2F993BA9DB5E}"/>
              </a:ext>
            </a:extLst>
          </p:cNvPr>
          <p:cNvGrpSpPr/>
          <p:nvPr/>
        </p:nvGrpSpPr>
        <p:grpSpPr>
          <a:xfrm>
            <a:off x="6412707" y="4620927"/>
            <a:ext cx="1262219" cy="613390"/>
            <a:chOff x="1997075" y="4768850"/>
            <a:chExt cx="1682959" cy="817852"/>
          </a:xfrm>
        </p:grpSpPr>
        <p:sp>
          <p:nvSpPr>
            <p:cNvPr id="66" name="Line 140">
              <a:extLst>
                <a:ext uri="{FF2B5EF4-FFF2-40B4-BE49-F238E27FC236}">
                  <a16:creationId xmlns:a16="http://schemas.microsoft.com/office/drawing/2014/main" id="{9ABBD722-F994-5D44-9F28-C96E66B76EFB}"/>
                </a:ext>
              </a:extLst>
            </p:cNvPr>
            <p:cNvSpPr>
              <a:spLocks noChangeShapeType="1"/>
            </p:cNvSpPr>
            <p:nvPr/>
          </p:nvSpPr>
          <p:spPr bwMode="auto">
            <a:xfrm>
              <a:off x="1997075" y="5237163"/>
              <a:ext cx="296863"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7" name="Line 141">
              <a:extLst>
                <a:ext uri="{FF2B5EF4-FFF2-40B4-BE49-F238E27FC236}">
                  <a16:creationId xmlns:a16="http://schemas.microsoft.com/office/drawing/2014/main" id="{D2378DA5-4292-1146-841A-83348B0599E2}"/>
                </a:ext>
              </a:extLst>
            </p:cNvPr>
            <p:cNvSpPr>
              <a:spLocks noChangeShapeType="1"/>
            </p:cNvSpPr>
            <p:nvPr/>
          </p:nvSpPr>
          <p:spPr bwMode="auto">
            <a:xfrm>
              <a:off x="1997075" y="5064125"/>
              <a:ext cx="296863" cy="0"/>
            </a:xfrm>
            <a:prstGeom prst="line">
              <a:avLst/>
            </a:prstGeom>
            <a:noFill/>
            <a:ln w="28575">
              <a:solidFill>
                <a:srgbClr val="FF0000"/>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8" name="Line 142">
              <a:extLst>
                <a:ext uri="{FF2B5EF4-FFF2-40B4-BE49-F238E27FC236}">
                  <a16:creationId xmlns:a16="http://schemas.microsoft.com/office/drawing/2014/main" id="{BD436497-C11B-DE4B-B7CC-A36D247B744A}"/>
                </a:ext>
              </a:extLst>
            </p:cNvPr>
            <p:cNvSpPr>
              <a:spLocks noChangeShapeType="1"/>
            </p:cNvSpPr>
            <p:nvPr/>
          </p:nvSpPr>
          <p:spPr bwMode="auto">
            <a:xfrm>
              <a:off x="2006600" y="4894263"/>
              <a:ext cx="269875" cy="0"/>
            </a:xfrm>
            <a:prstGeom prst="line">
              <a:avLst/>
            </a:prstGeom>
            <a:noFill/>
            <a:ln w="28575">
              <a:solidFill>
                <a:srgbClr val="0099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9" name="Text Box 143">
              <a:extLst>
                <a:ext uri="{FF2B5EF4-FFF2-40B4-BE49-F238E27FC236}">
                  <a16:creationId xmlns:a16="http://schemas.microsoft.com/office/drawing/2014/main" id="{B06EB229-594F-B74D-AB37-1AFD23D937D6}"/>
                </a:ext>
              </a:extLst>
            </p:cNvPr>
            <p:cNvSpPr txBox="1">
              <a:spLocks noChangeArrowheads="1"/>
            </p:cNvSpPr>
            <p:nvPr/>
          </p:nvSpPr>
          <p:spPr bwMode="auto">
            <a:xfrm>
              <a:off x="2279650" y="4768850"/>
              <a:ext cx="1400384"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QAM256 (8 Mbps)</a:t>
              </a:r>
            </a:p>
          </p:txBody>
        </p:sp>
        <p:sp>
          <p:nvSpPr>
            <p:cNvPr id="70" name="Text Box 144">
              <a:extLst>
                <a:ext uri="{FF2B5EF4-FFF2-40B4-BE49-F238E27FC236}">
                  <a16:creationId xmlns:a16="http://schemas.microsoft.com/office/drawing/2014/main" id="{1299B93C-66F7-2D42-BCDE-AB352ACB0F71}"/>
                </a:ext>
              </a:extLst>
            </p:cNvPr>
            <p:cNvSpPr txBox="1">
              <a:spLocks noChangeArrowheads="1"/>
            </p:cNvSpPr>
            <p:nvPr/>
          </p:nvSpPr>
          <p:spPr bwMode="auto">
            <a:xfrm>
              <a:off x="2271712" y="4922838"/>
              <a:ext cx="1321303"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QAM16 (4 Mbps)</a:t>
              </a:r>
            </a:p>
          </p:txBody>
        </p:sp>
        <p:sp>
          <p:nvSpPr>
            <p:cNvPr id="71" name="Text Box 145">
              <a:extLst>
                <a:ext uri="{FF2B5EF4-FFF2-40B4-BE49-F238E27FC236}">
                  <a16:creationId xmlns:a16="http://schemas.microsoft.com/office/drawing/2014/main" id="{8E3C0C78-B8F0-5C4A-94BE-C201B16ADCC3}"/>
                </a:ext>
              </a:extLst>
            </p:cNvPr>
            <p:cNvSpPr txBox="1">
              <a:spLocks noChangeArrowheads="1"/>
            </p:cNvSpPr>
            <p:nvPr/>
          </p:nvSpPr>
          <p:spPr bwMode="auto">
            <a:xfrm>
              <a:off x="2281238" y="5103812"/>
              <a:ext cx="1218711"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BPSK (1 Mbps)</a:t>
              </a:r>
            </a:p>
          </p:txBody>
        </p:sp>
        <p:sp>
          <p:nvSpPr>
            <p:cNvPr id="98" name="Oval 159">
              <a:extLst>
                <a:ext uri="{FF2B5EF4-FFF2-40B4-BE49-F238E27FC236}">
                  <a16:creationId xmlns:a16="http://schemas.microsoft.com/office/drawing/2014/main" id="{3DC8AEBF-AF89-0041-BAEC-013B1349E773}"/>
                </a:ext>
              </a:extLst>
            </p:cNvPr>
            <p:cNvSpPr>
              <a:spLocks noChangeArrowheads="1"/>
            </p:cNvSpPr>
            <p:nvPr/>
          </p:nvSpPr>
          <p:spPr bwMode="auto">
            <a:xfrm>
              <a:off x="2065338" y="5330825"/>
              <a:ext cx="152400" cy="161925"/>
            </a:xfrm>
            <a:prstGeom prst="ellipse">
              <a:avLst/>
            </a:prstGeom>
            <a:solidFill>
              <a:schemeClr val="tx2"/>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99" name="Text Box 160">
              <a:extLst>
                <a:ext uri="{FF2B5EF4-FFF2-40B4-BE49-F238E27FC236}">
                  <a16:creationId xmlns:a16="http://schemas.microsoft.com/office/drawing/2014/main" id="{3789CE0E-0C61-9946-9828-EE6C26B32958}"/>
                </a:ext>
              </a:extLst>
            </p:cNvPr>
            <p:cNvSpPr txBox="1">
              <a:spLocks noChangeArrowheads="1"/>
            </p:cNvSpPr>
            <p:nvPr/>
          </p:nvSpPr>
          <p:spPr bwMode="auto">
            <a:xfrm>
              <a:off x="2290763" y="5294314"/>
              <a:ext cx="1184514"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operating point</a:t>
              </a:r>
            </a:p>
          </p:txBody>
        </p:sp>
      </p:grpSp>
      <p:sp>
        <p:nvSpPr>
          <p:cNvPr id="100" name="Text Box 161">
            <a:extLst>
              <a:ext uri="{FF2B5EF4-FFF2-40B4-BE49-F238E27FC236}">
                <a16:creationId xmlns:a16="http://schemas.microsoft.com/office/drawing/2014/main" id="{73953D5A-AF9D-A74F-B537-6801EC6508BC}"/>
              </a:ext>
            </a:extLst>
          </p:cNvPr>
          <p:cNvSpPr txBox="1">
            <a:spLocks noChangeArrowheads="1"/>
          </p:cNvSpPr>
          <p:nvPr/>
        </p:nvSpPr>
        <p:spPr bwMode="auto">
          <a:xfrm>
            <a:off x="796429" y="4456800"/>
            <a:ext cx="493470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1. </a:t>
            </a:r>
            <a:r>
              <a:rPr lang="en-US" sz="1800" dirty="0">
                <a:latin typeface="+mn-lt"/>
                <a:cs typeface="Arial" charset="0"/>
              </a:rPr>
              <a:t>SNR decreases, BER increase as node moves away from base station</a:t>
            </a:r>
          </a:p>
        </p:txBody>
      </p:sp>
      <p:sp>
        <p:nvSpPr>
          <p:cNvPr id="101" name="Text Box 162">
            <a:extLst>
              <a:ext uri="{FF2B5EF4-FFF2-40B4-BE49-F238E27FC236}">
                <a16:creationId xmlns:a16="http://schemas.microsoft.com/office/drawing/2014/main" id="{E2FD50A6-89FD-3D40-BBE1-B3A224D6062B}"/>
              </a:ext>
            </a:extLst>
          </p:cNvPr>
          <p:cNvSpPr txBox="1">
            <a:spLocks noChangeArrowheads="1"/>
          </p:cNvSpPr>
          <p:nvPr/>
        </p:nvSpPr>
        <p:spPr bwMode="auto">
          <a:xfrm>
            <a:off x="796429" y="5234317"/>
            <a:ext cx="4963824"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2. </a:t>
            </a:r>
            <a:r>
              <a:rPr lang="en-US" sz="1800" dirty="0">
                <a:latin typeface="+mn-lt"/>
                <a:cs typeface="Arial" charset="0"/>
              </a:rPr>
              <a:t>When BER becomes too high, switch to lower transmission rate but with lower BER</a:t>
            </a:r>
          </a:p>
        </p:txBody>
      </p:sp>
    </p:spTree>
    <p:extLst>
      <p:ext uri="{BB962C8B-B14F-4D97-AF65-F5344CB8AC3E}">
        <p14:creationId xmlns:p14="http://schemas.microsoft.com/office/powerpoint/2010/main" val="295473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16667E-7 -3.7037E-6 C -0.00143 -0.01527 -0.00247 -0.02986 -0.00456 -0.04444 C -0.00651 -0.05902 -0.00951 -0.07407 -0.01172 -0.08703 C -0.01419 -0.09976 -0.01589 -0.10879 -0.0181 -0.12152 C -0.02031 -0.13379 -0.02344 -0.15208 -0.02539 -0.16088 C -0.02747 -0.16944 -0.02773 -0.16828 -0.02956 -0.17361 C -0.03138 -0.17847 -0.03425 -0.18541 -0.03672 -0.19189 " pathEditMode="relative" rAng="0" ptsTypes="AAAAAAA">
                                      <p:cBhvr>
                                        <p:cTn id="6" dur="2000" fill="hold"/>
                                        <p:tgtEl>
                                          <p:spTgt spid="97"/>
                                        </p:tgtEl>
                                        <p:attrNameLst>
                                          <p:attrName>ppt_x</p:attrName>
                                          <p:attrName>ppt_y</p:attrName>
                                        </p:attrNameLst>
                                      </p:cBhvr>
                                      <p:rCtr x="-1836" y="-9606"/>
                                    </p:animMotion>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03672 -0.19189 C -0.03672 -0.19166 -0.0362 -0.07662 -0.03555 0.03889 " pathEditMode="relative" rAng="0" ptsTypes="AA">
                                      <p:cBhvr>
                                        <p:cTn id="12" dur="2000" fill="hold"/>
                                        <p:tgtEl>
                                          <p:spTgt spid="97"/>
                                        </p:tgtEl>
                                        <p:attrNameLst>
                                          <p:attrName>ppt_x</p:attrName>
                                          <p:attrName>ppt_y</p:attrName>
                                        </p:attrNameLst>
                                      </p:cBhvr>
                                      <p:rCtr x="52" y="11528"/>
                                    </p:animMotion>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childTnLst>
                          </p:cTn>
                        </p:par>
                        <p:par>
                          <p:cTn id="15" fill="hold">
                            <p:stCondLst>
                              <p:cond delay="2000"/>
                            </p:stCondLst>
                            <p:childTnLst>
                              <p:par>
                                <p:cTn id="16" presetID="0" presetClass="path" presetSubtype="0" accel="50000" decel="50000" fill="hold" grpId="2" nodeType="afterEffect">
                                  <p:stCondLst>
                                    <p:cond delay="0"/>
                                  </p:stCondLst>
                                  <p:childTnLst>
                                    <p:animMotion origin="layout" path="M -0.03555 0.03889 C -0.0388 0.01968 -0.04193 0.00162 -0.04531 -0.02199 C -0.04896 -0.0456 -0.05221 -0.07662 -0.05703 -0.10347 C -0.06172 -0.13055 -0.07161 -0.16921 -0.07435 -0.18217 " pathEditMode="relative" rAng="0" ptsTypes="AAAA">
                                      <p:cBhvr>
                                        <p:cTn id="17" dur="2000" fill="hold"/>
                                        <p:tgtEl>
                                          <p:spTgt spid="97"/>
                                        </p:tgtEl>
                                        <p:attrNameLst>
                                          <p:attrName>ppt_x</p:attrName>
                                          <p:attrName>ppt_y</p:attrName>
                                        </p:attrNameLst>
                                      </p:cBhvr>
                                      <p:rCtr x="-1940" y="-110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7" grpId="1" animBg="1"/>
      <p:bldP spid="97" grpId="2" animBg="1"/>
      <p:bldP spid="100" grpId="0"/>
      <p:bldP spid="1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B521F-93FF-B7AE-3A57-CE95BDE29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5189B-8866-008A-37DD-AD184130D6D9}"/>
              </a:ext>
            </a:extLst>
          </p:cNvPr>
          <p:cNvSpPr>
            <a:spLocks noGrp="1"/>
          </p:cNvSpPr>
          <p:nvPr>
            <p:ph type="title"/>
          </p:nvPr>
        </p:nvSpPr>
        <p:spPr/>
        <p:txBody>
          <a:bodyPr/>
          <a:lstStyle/>
          <a:p>
            <a:r>
              <a:rPr lang="en-US" dirty="0"/>
              <a:t>IEEE 802.11 Wireless LAN</a:t>
            </a:r>
          </a:p>
        </p:txBody>
      </p:sp>
      <p:graphicFrame>
        <p:nvGraphicFramePr>
          <p:cNvPr id="5" name="Content Placeholder 4">
            <a:extLst>
              <a:ext uri="{FF2B5EF4-FFF2-40B4-BE49-F238E27FC236}">
                <a16:creationId xmlns:a16="http://schemas.microsoft.com/office/drawing/2014/main" id="{D69096F3-27FA-DB5D-8C88-573229A76BD2}"/>
              </a:ext>
            </a:extLst>
          </p:cNvPr>
          <p:cNvGraphicFramePr>
            <a:graphicFrameLocks noGrp="1"/>
          </p:cNvGraphicFramePr>
          <p:nvPr>
            <p:ph sz="half" idx="1"/>
            <p:extLst>
              <p:ext uri="{D42A27DB-BD31-4B8C-83A1-F6EECF244321}">
                <p14:modId xmlns:p14="http://schemas.microsoft.com/office/powerpoint/2010/main" val="1609301349"/>
              </p:ext>
            </p:extLst>
          </p:nvPr>
        </p:nvGraphicFramePr>
        <p:xfrm>
          <a:off x="323528" y="1909494"/>
          <a:ext cx="7920880" cy="5677741"/>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1367913479"/>
                    </a:ext>
                  </a:extLst>
                </a:gridCol>
                <a:gridCol w="1296144">
                  <a:extLst>
                    <a:ext uri="{9D8B030D-6E8A-4147-A177-3AD203B41FA5}">
                      <a16:colId xmlns:a16="http://schemas.microsoft.com/office/drawing/2014/main" val="2093502592"/>
                    </a:ext>
                  </a:extLst>
                </a:gridCol>
                <a:gridCol w="1296144">
                  <a:extLst>
                    <a:ext uri="{9D8B030D-6E8A-4147-A177-3AD203B41FA5}">
                      <a16:colId xmlns:a16="http://schemas.microsoft.com/office/drawing/2014/main" val="2682164434"/>
                    </a:ext>
                  </a:extLst>
                </a:gridCol>
                <a:gridCol w="864096">
                  <a:extLst>
                    <a:ext uri="{9D8B030D-6E8A-4147-A177-3AD203B41FA5}">
                      <a16:colId xmlns:a16="http://schemas.microsoft.com/office/drawing/2014/main" val="3754491474"/>
                    </a:ext>
                  </a:extLst>
                </a:gridCol>
                <a:gridCol w="1656184">
                  <a:extLst>
                    <a:ext uri="{9D8B030D-6E8A-4147-A177-3AD203B41FA5}">
                      <a16:colId xmlns:a16="http://schemas.microsoft.com/office/drawing/2014/main" val="3781332265"/>
                    </a:ext>
                  </a:extLst>
                </a:gridCol>
                <a:gridCol w="1728192">
                  <a:extLst>
                    <a:ext uri="{9D8B030D-6E8A-4147-A177-3AD203B41FA5}">
                      <a16:colId xmlns:a16="http://schemas.microsoft.com/office/drawing/2014/main" val="2616803047"/>
                    </a:ext>
                  </a:extLst>
                </a:gridCol>
              </a:tblGrid>
              <a:tr h="583704">
                <a:tc>
                  <a:txBody>
                    <a:bodyPr/>
                    <a:lstStyle/>
                    <a:p>
                      <a:pPr algn="l" fontAlgn="t">
                        <a:lnSpc>
                          <a:spcPts val="1500"/>
                        </a:lnSpc>
                        <a:buNone/>
                      </a:pPr>
                      <a:r>
                        <a:rPr lang="en-US" sz="1800" b="0" i="0" dirty="0">
                          <a:solidFill>
                            <a:srgbClr val="303030"/>
                          </a:solidFill>
                          <a:effectLst/>
                          <a:latin typeface="Google Sans Flex"/>
                        </a:rPr>
                        <a:t>Standard</a:t>
                      </a:r>
                    </a:p>
                  </a:txBody>
                  <a:tcPr/>
                </a:tc>
                <a:tc>
                  <a:txBody>
                    <a:bodyPr/>
                    <a:lstStyle/>
                    <a:p>
                      <a:pPr algn="l" fontAlgn="t">
                        <a:lnSpc>
                          <a:spcPts val="1500"/>
                        </a:lnSpc>
                        <a:buNone/>
                      </a:pPr>
                      <a:r>
                        <a:rPr lang="en-US" sz="1800" b="0" i="0" dirty="0">
                          <a:solidFill>
                            <a:srgbClr val="303030"/>
                          </a:solidFill>
                          <a:effectLst/>
                          <a:latin typeface="Google Sans Flex"/>
                        </a:rPr>
                        <a:t>Generation</a:t>
                      </a:r>
                    </a:p>
                  </a:txBody>
                  <a:tcPr/>
                </a:tc>
                <a:tc>
                  <a:txBody>
                    <a:bodyPr/>
                    <a:lstStyle/>
                    <a:p>
                      <a:pPr algn="l" fontAlgn="t">
                        <a:lnSpc>
                          <a:spcPts val="1500"/>
                        </a:lnSpc>
                        <a:buNone/>
                      </a:pPr>
                      <a:r>
                        <a:rPr lang="en-US" sz="1800" b="0" i="0" dirty="0">
                          <a:solidFill>
                            <a:srgbClr val="303030"/>
                          </a:solidFill>
                          <a:effectLst/>
                          <a:latin typeface="Google Sans Flex"/>
                        </a:rPr>
                        <a:t>Frequency Band</a:t>
                      </a:r>
                    </a:p>
                  </a:txBody>
                  <a:tcPr/>
                </a:tc>
                <a:tc>
                  <a:txBody>
                    <a:bodyPr/>
                    <a:lstStyle/>
                    <a:p>
                      <a:pPr algn="l" fontAlgn="t">
                        <a:lnSpc>
                          <a:spcPts val="1500"/>
                        </a:lnSpc>
                        <a:buNone/>
                      </a:pPr>
                      <a:r>
                        <a:rPr lang="en-US" sz="1800" b="0" i="0" dirty="0">
                          <a:solidFill>
                            <a:srgbClr val="303030"/>
                          </a:solidFill>
                          <a:effectLst/>
                          <a:latin typeface="Google Sans Flex"/>
                        </a:rPr>
                        <a:t>Max Data Rate</a:t>
                      </a:r>
                    </a:p>
                  </a:txBody>
                  <a:tcPr/>
                </a:tc>
                <a:tc>
                  <a:txBody>
                    <a:bodyPr/>
                    <a:lstStyle/>
                    <a:p>
                      <a:pPr algn="l" fontAlgn="t">
                        <a:lnSpc>
                          <a:spcPts val="1500"/>
                        </a:lnSpc>
                        <a:buNone/>
                      </a:pPr>
                      <a:r>
                        <a:rPr lang="en-US" sz="1800" b="0" i="0" dirty="0">
                          <a:solidFill>
                            <a:srgbClr val="303030"/>
                          </a:solidFill>
                          <a:effectLst/>
                          <a:latin typeface="Google Sans Flex"/>
                        </a:rPr>
                        <a:t>Key PHY / MAC Features</a:t>
                      </a:r>
                    </a:p>
                  </a:txBody>
                  <a:tcPr/>
                </a:tc>
                <a:tc>
                  <a:txBody>
                    <a:bodyPr/>
                    <a:lstStyle/>
                    <a:p>
                      <a:pPr algn="l" fontAlgn="t">
                        <a:lnSpc>
                          <a:spcPts val="1500"/>
                        </a:lnSpc>
                        <a:buNone/>
                      </a:pPr>
                      <a:r>
                        <a:rPr lang="en-US" sz="1800" b="0" i="0" dirty="0">
                          <a:solidFill>
                            <a:srgbClr val="303030"/>
                          </a:solidFill>
                          <a:effectLst/>
                          <a:latin typeface="Google Sans Flex"/>
                        </a:rPr>
                        <a:t>Primary Application</a:t>
                      </a:r>
                    </a:p>
                  </a:txBody>
                  <a:tcPr/>
                </a:tc>
                <a:extLst>
                  <a:ext uri="{0D108BD9-81ED-4DB2-BD59-A6C34878D82A}">
                    <a16:rowId xmlns:a16="http://schemas.microsoft.com/office/drawing/2014/main" val="2949403722"/>
                  </a:ext>
                </a:extLst>
              </a:tr>
              <a:tr h="720080">
                <a:tc>
                  <a:txBody>
                    <a:bodyPr/>
                    <a:lstStyle/>
                    <a:p>
                      <a:pPr algn="l" fontAlgn="t">
                        <a:lnSpc>
                          <a:spcPts val="1500"/>
                        </a:lnSpc>
                        <a:buNone/>
                      </a:pPr>
                      <a:r>
                        <a:rPr lang="en-US" sz="1600" b="0" i="0" dirty="0">
                          <a:solidFill>
                            <a:srgbClr val="303030"/>
                          </a:solidFill>
                          <a:effectLst/>
                          <a:latin typeface="Google Sans Flex"/>
                        </a:rPr>
                        <a:t>802.11a / b / g</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Wi-Fi 1 / 2 / 3</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2.4 / 5 GHz</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11 / 54 Mbps</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OFDM (11a/g), 20 MHz channels</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Legacy Web &amp; Basic WLAN</a:t>
                      </a:r>
                    </a:p>
                  </a:txBody>
                  <a:tcPr>
                    <a:solidFill>
                      <a:schemeClr val="accent2">
                        <a:lumMod val="20000"/>
                        <a:lumOff val="80000"/>
                      </a:schemeClr>
                    </a:solidFill>
                  </a:tcPr>
                </a:tc>
                <a:extLst>
                  <a:ext uri="{0D108BD9-81ED-4DB2-BD59-A6C34878D82A}">
                    <a16:rowId xmlns:a16="http://schemas.microsoft.com/office/drawing/2014/main" val="3217490166"/>
                  </a:ext>
                </a:extLst>
              </a:tr>
              <a:tr h="648072">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extLst>
                  <a:ext uri="{0D108BD9-81ED-4DB2-BD59-A6C34878D82A}">
                    <a16:rowId xmlns:a16="http://schemas.microsoft.com/office/drawing/2014/main" val="188665891"/>
                  </a:ext>
                </a:extLst>
              </a:tr>
              <a:tr h="648072">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extLst>
                  <a:ext uri="{0D108BD9-81ED-4DB2-BD59-A6C34878D82A}">
                    <a16:rowId xmlns:a16="http://schemas.microsoft.com/office/drawing/2014/main" val="3311638318"/>
                  </a:ext>
                </a:extLst>
              </a:tr>
              <a:tr h="792088">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extLst>
                  <a:ext uri="{0D108BD9-81ED-4DB2-BD59-A6C34878D82A}">
                    <a16:rowId xmlns:a16="http://schemas.microsoft.com/office/drawing/2014/main" val="2228321226"/>
                  </a:ext>
                </a:extLst>
              </a:tr>
              <a:tr h="2185534">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extLst>
                  <a:ext uri="{0D108BD9-81ED-4DB2-BD59-A6C34878D82A}">
                    <a16:rowId xmlns:a16="http://schemas.microsoft.com/office/drawing/2014/main" val="2944503511"/>
                  </a:ext>
                </a:extLst>
              </a:tr>
            </a:tbl>
          </a:graphicData>
        </a:graphic>
      </p:graphicFrame>
    </p:spTree>
    <p:extLst>
      <p:ext uri="{BB962C8B-B14F-4D97-AF65-F5344CB8AC3E}">
        <p14:creationId xmlns:p14="http://schemas.microsoft.com/office/powerpoint/2010/main" val="1563934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1096C-3AE1-BF11-19D3-74C862A2597A}"/>
              </a:ext>
            </a:extLst>
          </p:cNvPr>
          <p:cNvSpPr>
            <a:spLocks noGrp="1"/>
          </p:cNvSpPr>
          <p:nvPr>
            <p:ph type="title"/>
          </p:nvPr>
        </p:nvSpPr>
        <p:spPr/>
        <p:txBody>
          <a:bodyPr/>
          <a:lstStyle/>
          <a:p>
            <a:r>
              <a:rPr lang="en-US" dirty="0"/>
              <a:t>IEEE 802.11 Wireless LAN</a:t>
            </a:r>
          </a:p>
        </p:txBody>
      </p:sp>
      <p:graphicFrame>
        <p:nvGraphicFramePr>
          <p:cNvPr id="5" name="Content Placeholder 4">
            <a:extLst>
              <a:ext uri="{FF2B5EF4-FFF2-40B4-BE49-F238E27FC236}">
                <a16:creationId xmlns:a16="http://schemas.microsoft.com/office/drawing/2014/main" id="{3E4761CC-C26C-C13A-8BD9-23C75D3B0D4F}"/>
              </a:ext>
            </a:extLst>
          </p:cNvPr>
          <p:cNvGraphicFramePr>
            <a:graphicFrameLocks noGrp="1"/>
          </p:cNvGraphicFramePr>
          <p:nvPr>
            <p:ph sz="half" idx="1"/>
            <p:extLst>
              <p:ext uri="{D42A27DB-BD31-4B8C-83A1-F6EECF244321}">
                <p14:modId xmlns:p14="http://schemas.microsoft.com/office/powerpoint/2010/main" val="3481643219"/>
              </p:ext>
            </p:extLst>
          </p:nvPr>
        </p:nvGraphicFramePr>
        <p:xfrm>
          <a:off x="323528" y="1909494"/>
          <a:ext cx="7920880" cy="5896444"/>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1367913479"/>
                    </a:ext>
                  </a:extLst>
                </a:gridCol>
                <a:gridCol w="1296144">
                  <a:extLst>
                    <a:ext uri="{9D8B030D-6E8A-4147-A177-3AD203B41FA5}">
                      <a16:colId xmlns:a16="http://schemas.microsoft.com/office/drawing/2014/main" val="2093502592"/>
                    </a:ext>
                  </a:extLst>
                </a:gridCol>
                <a:gridCol w="1296144">
                  <a:extLst>
                    <a:ext uri="{9D8B030D-6E8A-4147-A177-3AD203B41FA5}">
                      <a16:colId xmlns:a16="http://schemas.microsoft.com/office/drawing/2014/main" val="2682164434"/>
                    </a:ext>
                  </a:extLst>
                </a:gridCol>
                <a:gridCol w="864096">
                  <a:extLst>
                    <a:ext uri="{9D8B030D-6E8A-4147-A177-3AD203B41FA5}">
                      <a16:colId xmlns:a16="http://schemas.microsoft.com/office/drawing/2014/main" val="3754491474"/>
                    </a:ext>
                  </a:extLst>
                </a:gridCol>
                <a:gridCol w="1656184">
                  <a:extLst>
                    <a:ext uri="{9D8B030D-6E8A-4147-A177-3AD203B41FA5}">
                      <a16:colId xmlns:a16="http://schemas.microsoft.com/office/drawing/2014/main" val="3781332265"/>
                    </a:ext>
                  </a:extLst>
                </a:gridCol>
                <a:gridCol w="1728192">
                  <a:extLst>
                    <a:ext uri="{9D8B030D-6E8A-4147-A177-3AD203B41FA5}">
                      <a16:colId xmlns:a16="http://schemas.microsoft.com/office/drawing/2014/main" val="2616803047"/>
                    </a:ext>
                  </a:extLst>
                </a:gridCol>
              </a:tblGrid>
              <a:tr h="583704">
                <a:tc>
                  <a:txBody>
                    <a:bodyPr/>
                    <a:lstStyle/>
                    <a:p>
                      <a:pPr algn="l" fontAlgn="t">
                        <a:lnSpc>
                          <a:spcPts val="1500"/>
                        </a:lnSpc>
                        <a:buNone/>
                      </a:pPr>
                      <a:r>
                        <a:rPr lang="en-US" sz="1800" b="0" i="0" dirty="0">
                          <a:solidFill>
                            <a:srgbClr val="303030"/>
                          </a:solidFill>
                          <a:effectLst/>
                          <a:latin typeface="Google Sans Flex"/>
                        </a:rPr>
                        <a:t>Standard</a:t>
                      </a:r>
                    </a:p>
                  </a:txBody>
                  <a:tcPr/>
                </a:tc>
                <a:tc>
                  <a:txBody>
                    <a:bodyPr/>
                    <a:lstStyle/>
                    <a:p>
                      <a:pPr algn="l" fontAlgn="t">
                        <a:lnSpc>
                          <a:spcPts val="1500"/>
                        </a:lnSpc>
                        <a:buNone/>
                      </a:pPr>
                      <a:r>
                        <a:rPr lang="en-US" sz="1800" b="0" i="0" dirty="0">
                          <a:solidFill>
                            <a:srgbClr val="303030"/>
                          </a:solidFill>
                          <a:effectLst/>
                          <a:latin typeface="Google Sans Flex"/>
                        </a:rPr>
                        <a:t>Generation</a:t>
                      </a:r>
                    </a:p>
                  </a:txBody>
                  <a:tcPr/>
                </a:tc>
                <a:tc>
                  <a:txBody>
                    <a:bodyPr/>
                    <a:lstStyle/>
                    <a:p>
                      <a:pPr algn="l" fontAlgn="t">
                        <a:lnSpc>
                          <a:spcPts val="1500"/>
                        </a:lnSpc>
                        <a:buNone/>
                      </a:pPr>
                      <a:r>
                        <a:rPr lang="en-US" sz="1800" b="0" i="0" dirty="0">
                          <a:solidFill>
                            <a:srgbClr val="303030"/>
                          </a:solidFill>
                          <a:effectLst/>
                          <a:latin typeface="Google Sans Flex"/>
                        </a:rPr>
                        <a:t>Frequency Band</a:t>
                      </a:r>
                    </a:p>
                  </a:txBody>
                  <a:tcPr/>
                </a:tc>
                <a:tc>
                  <a:txBody>
                    <a:bodyPr/>
                    <a:lstStyle/>
                    <a:p>
                      <a:pPr algn="l" fontAlgn="t">
                        <a:lnSpc>
                          <a:spcPts val="1500"/>
                        </a:lnSpc>
                        <a:buNone/>
                      </a:pPr>
                      <a:r>
                        <a:rPr lang="en-US" sz="1800" b="0" i="0" dirty="0">
                          <a:solidFill>
                            <a:srgbClr val="303030"/>
                          </a:solidFill>
                          <a:effectLst/>
                          <a:latin typeface="Google Sans Flex"/>
                        </a:rPr>
                        <a:t>Max Data Rate</a:t>
                      </a:r>
                    </a:p>
                  </a:txBody>
                  <a:tcPr/>
                </a:tc>
                <a:tc>
                  <a:txBody>
                    <a:bodyPr/>
                    <a:lstStyle/>
                    <a:p>
                      <a:pPr algn="l" fontAlgn="t">
                        <a:lnSpc>
                          <a:spcPts val="1500"/>
                        </a:lnSpc>
                        <a:buNone/>
                      </a:pPr>
                      <a:r>
                        <a:rPr lang="en-US" sz="1800" b="0" i="0" dirty="0">
                          <a:solidFill>
                            <a:srgbClr val="303030"/>
                          </a:solidFill>
                          <a:effectLst/>
                          <a:latin typeface="Google Sans Flex"/>
                        </a:rPr>
                        <a:t>Key PHY / MAC Features</a:t>
                      </a:r>
                    </a:p>
                  </a:txBody>
                  <a:tcPr/>
                </a:tc>
                <a:tc>
                  <a:txBody>
                    <a:bodyPr/>
                    <a:lstStyle/>
                    <a:p>
                      <a:pPr algn="l" fontAlgn="t">
                        <a:lnSpc>
                          <a:spcPts val="1500"/>
                        </a:lnSpc>
                        <a:buNone/>
                      </a:pPr>
                      <a:r>
                        <a:rPr lang="en-US" sz="1800" b="0" i="0" dirty="0">
                          <a:solidFill>
                            <a:srgbClr val="303030"/>
                          </a:solidFill>
                          <a:effectLst/>
                          <a:latin typeface="Google Sans Flex"/>
                        </a:rPr>
                        <a:t>Primary Application</a:t>
                      </a:r>
                    </a:p>
                  </a:txBody>
                  <a:tcPr/>
                </a:tc>
                <a:extLst>
                  <a:ext uri="{0D108BD9-81ED-4DB2-BD59-A6C34878D82A}">
                    <a16:rowId xmlns:a16="http://schemas.microsoft.com/office/drawing/2014/main" val="2949403722"/>
                  </a:ext>
                </a:extLst>
              </a:tr>
              <a:tr h="720080">
                <a:tc>
                  <a:txBody>
                    <a:bodyPr/>
                    <a:lstStyle/>
                    <a:p>
                      <a:pPr algn="l" fontAlgn="t">
                        <a:lnSpc>
                          <a:spcPts val="1500"/>
                        </a:lnSpc>
                        <a:buNone/>
                      </a:pPr>
                      <a:r>
                        <a:rPr lang="en-US" sz="1400" b="0" i="0" dirty="0">
                          <a:solidFill>
                            <a:srgbClr val="303030"/>
                          </a:solidFill>
                          <a:effectLst/>
                          <a:latin typeface="Google Sans Flex"/>
                        </a:rPr>
                        <a:t>802.11a / b / g</a:t>
                      </a:r>
                    </a:p>
                  </a:txBody>
                  <a:tcPr/>
                </a:tc>
                <a:tc>
                  <a:txBody>
                    <a:bodyPr/>
                    <a:lstStyle/>
                    <a:p>
                      <a:pPr algn="l" fontAlgn="t">
                        <a:lnSpc>
                          <a:spcPts val="1500"/>
                        </a:lnSpc>
                        <a:buNone/>
                      </a:pPr>
                      <a:r>
                        <a:rPr lang="en-US" sz="1400" b="0" i="0">
                          <a:solidFill>
                            <a:srgbClr val="303030"/>
                          </a:solidFill>
                          <a:effectLst/>
                          <a:latin typeface="Google Sans Flex"/>
                        </a:rPr>
                        <a:t>Wi-Fi 1 / 2 / 3</a:t>
                      </a:r>
                    </a:p>
                  </a:txBody>
                  <a:tcPr/>
                </a:tc>
                <a:tc>
                  <a:txBody>
                    <a:bodyPr/>
                    <a:lstStyle/>
                    <a:p>
                      <a:pPr algn="l" fontAlgn="t">
                        <a:lnSpc>
                          <a:spcPts val="1500"/>
                        </a:lnSpc>
                        <a:buNone/>
                      </a:pPr>
                      <a:r>
                        <a:rPr lang="en-US" sz="1400" b="0" i="0">
                          <a:solidFill>
                            <a:srgbClr val="303030"/>
                          </a:solidFill>
                          <a:effectLst/>
                          <a:latin typeface="Google Sans Flex"/>
                        </a:rPr>
                        <a:t>2.4 / 5 GHz</a:t>
                      </a:r>
                    </a:p>
                  </a:txBody>
                  <a:tcPr/>
                </a:tc>
                <a:tc>
                  <a:txBody>
                    <a:bodyPr/>
                    <a:lstStyle/>
                    <a:p>
                      <a:pPr algn="l" fontAlgn="t">
                        <a:lnSpc>
                          <a:spcPts val="1500"/>
                        </a:lnSpc>
                        <a:buNone/>
                      </a:pPr>
                      <a:r>
                        <a:rPr lang="en-US" sz="1400" b="0" i="0" dirty="0">
                          <a:solidFill>
                            <a:srgbClr val="303030"/>
                          </a:solidFill>
                          <a:effectLst/>
                          <a:latin typeface="Google Sans Flex"/>
                        </a:rPr>
                        <a:t>11 / 54 Mbps</a:t>
                      </a:r>
                    </a:p>
                  </a:txBody>
                  <a:tcPr/>
                </a:tc>
                <a:tc>
                  <a:txBody>
                    <a:bodyPr/>
                    <a:lstStyle/>
                    <a:p>
                      <a:pPr algn="l" fontAlgn="t">
                        <a:lnSpc>
                          <a:spcPts val="1500"/>
                        </a:lnSpc>
                        <a:buNone/>
                      </a:pPr>
                      <a:r>
                        <a:rPr lang="en-US" sz="1400" b="0" i="0" dirty="0">
                          <a:solidFill>
                            <a:srgbClr val="303030"/>
                          </a:solidFill>
                          <a:effectLst/>
                          <a:latin typeface="Google Sans Flex"/>
                        </a:rPr>
                        <a:t>OFDM (11a/g), 20 MHz channels</a:t>
                      </a:r>
                    </a:p>
                  </a:txBody>
                  <a:tcPr/>
                </a:tc>
                <a:tc>
                  <a:txBody>
                    <a:bodyPr/>
                    <a:lstStyle/>
                    <a:p>
                      <a:pPr algn="l" fontAlgn="t">
                        <a:lnSpc>
                          <a:spcPts val="1500"/>
                        </a:lnSpc>
                        <a:buNone/>
                      </a:pPr>
                      <a:r>
                        <a:rPr lang="en-US" sz="1400" b="0" i="0">
                          <a:solidFill>
                            <a:srgbClr val="303030"/>
                          </a:solidFill>
                          <a:effectLst/>
                          <a:latin typeface="Google Sans Flex"/>
                        </a:rPr>
                        <a:t>Legacy Web &amp; Basic WLAN</a:t>
                      </a:r>
                    </a:p>
                  </a:txBody>
                  <a:tcPr/>
                </a:tc>
                <a:extLst>
                  <a:ext uri="{0D108BD9-81ED-4DB2-BD59-A6C34878D82A}">
                    <a16:rowId xmlns:a16="http://schemas.microsoft.com/office/drawing/2014/main" val="3217490166"/>
                  </a:ext>
                </a:extLst>
              </a:tr>
              <a:tr h="648072">
                <a:tc>
                  <a:txBody>
                    <a:bodyPr/>
                    <a:lstStyle/>
                    <a:p>
                      <a:pPr algn="l" fontAlgn="t">
                        <a:lnSpc>
                          <a:spcPts val="1500"/>
                        </a:lnSpc>
                        <a:buNone/>
                      </a:pPr>
                      <a:r>
                        <a:rPr lang="en-US" sz="1600" b="0" i="0" dirty="0">
                          <a:solidFill>
                            <a:srgbClr val="303030"/>
                          </a:solidFill>
                          <a:effectLst/>
                          <a:latin typeface="Google Sans Flex"/>
                        </a:rPr>
                        <a:t>802.11n</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Wi-Fi 4</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2.4 / 5 GHz</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Up to 600 Mbps</a:t>
                      </a:r>
                    </a:p>
                  </a:txBody>
                  <a:tcPr>
                    <a:solidFill>
                      <a:schemeClr val="accent2">
                        <a:lumMod val="20000"/>
                        <a:lumOff val="80000"/>
                      </a:schemeClr>
                    </a:solidFill>
                  </a:tcPr>
                </a:tc>
                <a:tc>
                  <a:txBody>
                    <a:bodyPr/>
                    <a:lstStyle/>
                    <a:p>
                      <a:pPr algn="l" fontAlgn="t">
                        <a:lnSpc>
                          <a:spcPts val="1500"/>
                        </a:lnSpc>
                        <a:buNone/>
                      </a:pPr>
                      <a:r>
                        <a:rPr lang="en-US" sz="1600" b="1" i="0" dirty="0">
                          <a:solidFill>
                            <a:srgbClr val="303030"/>
                          </a:solidFill>
                          <a:effectLst/>
                          <a:latin typeface="Google Sans Flex"/>
                        </a:rPr>
                        <a:t>Spatial Multiplexing (MIMO), </a:t>
                      </a:r>
                      <a:r>
                        <a:rPr lang="en-US" sz="1600" b="0" i="0" dirty="0">
                          <a:solidFill>
                            <a:srgbClr val="303030"/>
                          </a:solidFill>
                          <a:effectLst/>
                          <a:latin typeface="Google Sans Flex"/>
                        </a:rPr>
                        <a:t>Frame Aggregation</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Mobile Data &amp; HD Video</a:t>
                      </a:r>
                    </a:p>
                  </a:txBody>
                  <a:tcPr>
                    <a:solidFill>
                      <a:schemeClr val="accent2">
                        <a:lumMod val="20000"/>
                        <a:lumOff val="80000"/>
                      </a:schemeClr>
                    </a:solidFill>
                  </a:tcPr>
                </a:tc>
                <a:extLst>
                  <a:ext uri="{0D108BD9-81ED-4DB2-BD59-A6C34878D82A}">
                    <a16:rowId xmlns:a16="http://schemas.microsoft.com/office/drawing/2014/main" val="188665891"/>
                  </a:ext>
                </a:extLst>
              </a:tr>
              <a:tr h="648072">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extLst>
                  <a:ext uri="{0D108BD9-81ED-4DB2-BD59-A6C34878D82A}">
                    <a16:rowId xmlns:a16="http://schemas.microsoft.com/office/drawing/2014/main" val="3311638318"/>
                  </a:ext>
                </a:extLst>
              </a:tr>
              <a:tr h="792088">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extLst>
                  <a:ext uri="{0D108BD9-81ED-4DB2-BD59-A6C34878D82A}">
                    <a16:rowId xmlns:a16="http://schemas.microsoft.com/office/drawing/2014/main" val="2228321226"/>
                  </a:ext>
                </a:extLst>
              </a:tr>
              <a:tr h="2185534">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extLst>
                  <a:ext uri="{0D108BD9-81ED-4DB2-BD59-A6C34878D82A}">
                    <a16:rowId xmlns:a16="http://schemas.microsoft.com/office/drawing/2014/main" val="2944503511"/>
                  </a:ext>
                </a:extLst>
              </a:tr>
            </a:tbl>
          </a:graphicData>
        </a:graphic>
      </p:graphicFrame>
    </p:spTree>
    <p:extLst>
      <p:ext uri="{BB962C8B-B14F-4D97-AF65-F5344CB8AC3E}">
        <p14:creationId xmlns:p14="http://schemas.microsoft.com/office/powerpoint/2010/main" val="2716543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35696"/>
            <a:ext cx="8229600" cy="2817440"/>
          </a:xfrm>
        </p:spPr>
        <p:txBody>
          <a:bodyPr>
            <a:normAutofit fontScale="85000" lnSpcReduction="10000"/>
          </a:bodyPr>
          <a:lstStyle/>
          <a:p>
            <a:r>
              <a:rPr lang="en-US" sz="2600" b="1" dirty="0"/>
              <a:t>Space Time Transmit Diversity (STTD) </a:t>
            </a:r>
            <a:r>
              <a:rPr lang="en-US" sz="2400" dirty="0"/>
              <a:t>- The same data is coded and transmitted through different antennas, which effectively doubles the power in the channel. This improves Signal Noise Ratio (SNR) for cell edge performance. </a:t>
            </a:r>
          </a:p>
          <a:p>
            <a:endParaRPr lang="en-US" sz="2400" dirty="0"/>
          </a:p>
          <a:p>
            <a:r>
              <a:rPr lang="en-US" sz="2600" b="1" dirty="0"/>
              <a:t>Spatial Multiplexing (SM) </a:t>
            </a:r>
            <a:r>
              <a:rPr lang="en-US" sz="2400" dirty="0"/>
              <a:t>- SM delivers parallel streams of data by exploiting multi-path. It can double (2x2 MIMO) or quadruple (4x4) capacity and throughput. SM gives higher capacity when RF conditions are favorable and users are closer to the base station. </a:t>
            </a:r>
          </a:p>
        </p:txBody>
      </p:sp>
      <p:sp>
        <p:nvSpPr>
          <p:cNvPr id="3" name="Title 2"/>
          <p:cNvSpPr>
            <a:spLocks noGrp="1"/>
          </p:cNvSpPr>
          <p:nvPr>
            <p:ph type="title"/>
          </p:nvPr>
        </p:nvSpPr>
        <p:spPr/>
        <p:txBody>
          <a:bodyPr/>
          <a:lstStyle/>
          <a:p>
            <a:r>
              <a:rPr lang="en-US" dirty="0"/>
              <a:t>Recap on different Types of MIMO</a:t>
            </a:r>
          </a:p>
        </p:txBody>
      </p:sp>
      <p:pic>
        <p:nvPicPr>
          <p:cNvPr id="4" name="Picture 3">
            <a:extLst>
              <a:ext uri="{FF2B5EF4-FFF2-40B4-BE49-F238E27FC236}">
                <a16:creationId xmlns:a16="http://schemas.microsoft.com/office/drawing/2014/main" id="{1F2F9A46-D63F-B246-BB45-C3A19CCF1A12}"/>
              </a:ext>
            </a:extLst>
          </p:cNvPr>
          <p:cNvPicPr>
            <a:picLocks noChangeAspect="1"/>
          </p:cNvPicPr>
          <p:nvPr/>
        </p:nvPicPr>
        <p:blipFill>
          <a:blip r:embed="rId3"/>
          <a:stretch>
            <a:fillRect/>
          </a:stretch>
        </p:blipFill>
        <p:spPr>
          <a:xfrm>
            <a:off x="704257" y="4934949"/>
            <a:ext cx="7982543" cy="1722374"/>
          </a:xfrm>
          <a:prstGeom prst="rect">
            <a:avLst/>
          </a:prstGeom>
        </p:spPr>
      </p:pic>
    </p:spTree>
    <p:extLst>
      <p:ext uri="{BB962C8B-B14F-4D97-AF65-F5344CB8AC3E}">
        <p14:creationId xmlns:p14="http://schemas.microsoft.com/office/powerpoint/2010/main" val="3233718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val 46"/>
          <p:cNvSpPr/>
          <p:nvPr/>
        </p:nvSpPr>
        <p:spPr>
          <a:xfrm>
            <a:off x="2735326" y="1853647"/>
            <a:ext cx="6373178" cy="4042484"/>
          </a:xfrm>
          <a:prstGeom prst="ellipse">
            <a:avLst/>
          </a:prstGeom>
          <a:solidFill>
            <a:srgbClr val="DBE9F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 name="Title 1"/>
          <p:cNvSpPr>
            <a:spLocks noGrp="1"/>
          </p:cNvSpPr>
          <p:nvPr>
            <p:ph type="title"/>
          </p:nvPr>
        </p:nvSpPr>
        <p:spPr/>
        <p:txBody>
          <a:bodyPr/>
          <a:lstStyle/>
          <a:p>
            <a:r>
              <a:rPr lang="en-US" dirty="0"/>
              <a:t>802.11n MIMO</a:t>
            </a:r>
          </a:p>
        </p:txBody>
      </p:sp>
      <p:cxnSp>
        <p:nvCxnSpPr>
          <p:cNvPr id="56" name="Straight Arrow Connector 55"/>
          <p:cNvCxnSpPr/>
          <p:nvPr/>
        </p:nvCxnSpPr>
        <p:spPr>
          <a:xfrm flipV="1">
            <a:off x="5432119" y="3152775"/>
            <a:ext cx="682677" cy="5694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46420" y="3272644"/>
            <a:ext cx="1670158" cy="63058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588487" y="4052373"/>
            <a:ext cx="2063011" cy="3826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588487" y="4225493"/>
            <a:ext cx="1109690" cy="4522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nvGrpSpPr>
          <p:cNvPr id="67" name="Group 66"/>
          <p:cNvGrpSpPr/>
          <p:nvPr/>
        </p:nvGrpSpPr>
        <p:grpSpPr>
          <a:xfrm>
            <a:off x="4145181" y="3247474"/>
            <a:ext cx="1254831" cy="1254831"/>
            <a:chOff x="3769831" y="3123148"/>
            <a:chExt cx="1673108" cy="1673108"/>
          </a:xfrm>
        </p:grpSpPr>
        <p:pic>
          <p:nvPicPr>
            <p:cNvPr id="68"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39" descr="https://pbs.twimg.com/profile_images/81060618/WRT54.avatar.00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71" name="Picture 41" descr="https://upload.wikimedia.org/wikipedia/commons/a/a7/IPhone_6S_Rose_Gold.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6264357"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1" descr="https://upload.wikimedia.org/wikipedia/commons/a/a7/IPhone_6S_Rose_Gold.png"/>
          <p:cNvPicPr>
            <a:picLocks noChangeAspect="1" noChangeArrowheads="1"/>
          </p:cNvPicPr>
          <p:nvPr/>
        </p:nvPicPr>
        <p:blipFill>
          <a:blip r:embed="rId4"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7360524"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1" descr="https://upload.wikimedia.org/wikipedia/commons/a/a7/IPhone_6S_Rose_Gold.png"/>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807866"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1" descr="https://upload.wikimedia.org/wikipedia/commons/a/a7/IPhone_6S_Rose_Gold.png"/>
          <p:cNvPicPr>
            <a:picLocks noChangeAspect="1" noChangeArrowheads="1"/>
          </p:cNvPicPr>
          <p:nvPr/>
        </p:nvPicPr>
        <p:blipFill>
          <a:blip r:embed="rId4"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932199"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6839" y="1835696"/>
            <a:ext cx="2726866" cy="3416320"/>
          </a:xfrm>
          <a:prstGeom prst="rect">
            <a:avLst/>
          </a:prstGeom>
          <a:noFill/>
        </p:spPr>
        <p:txBody>
          <a:bodyPr wrap="square" rtlCol="0">
            <a:spAutoFit/>
          </a:bodyPr>
          <a:lstStyle/>
          <a:p>
            <a:pPr marL="285750" indent="-285750">
              <a:buFont typeface="Arial" charset="0"/>
              <a:buChar char="•"/>
            </a:pPr>
            <a:r>
              <a:rPr lang="en-US" sz="1800" dirty="0"/>
              <a:t>The 802.11n standard enables spatial multiplexing, improving data rates and link robustness</a:t>
            </a:r>
          </a:p>
          <a:p>
            <a:pPr marL="285750" indent="-285750">
              <a:buFont typeface="Arial" charset="0"/>
              <a:buChar char="•"/>
            </a:pPr>
            <a:r>
              <a:rPr lang="en-US" sz="1800" dirty="0"/>
              <a:t>Transmission to each of them sequentially—underutilizing the spatial resources available at the access point.</a:t>
            </a:r>
          </a:p>
        </p:txBody>
      </p:sp>
    </p:spTree>
    <p:extLst>
      <p:ext uri="{BB962C8B-B14F-4D97-AF65-F5344CB8AC3E}">
        <p14:creationId xmlns:p14="http://schemas.microsoft.com/office/powerpoint/2010/main" val="109068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56"/>
                                        </p:tgtEl>
                                        <p:attrNameLst>
                                          <p:attrName>style.visibility</p:attrName>
                                        </p:attrNameLst>
                                      </p:cBhvr>
                                      <p:to>
                                        <p:strVal val="visible"/>
                                      </p:to>
                                    </p:set>
                                  </p:childTnLst>
                                </p:cTn>
                              </p:par>
                            </p:childTnLst>
                          </p:cTn>
                        </p:par>
                        <p:par>
                          <p:cTn id="7" fill="hold">
                            <p:stCondLst>
                              <p:cond delay="500"/>
                            </p:stCondLst>
                            <p:childTnLst>
                              <p:par>
                                <p:cTn id="8" presetID="1" presetClass="exit" presetSubtype="0" fill="hold" nodeType="afterEffect">
                                  <p:stCondLst>
                                    <p:cond delay="500"/>
                                  </p:stCondLst>
                                  <p:childTnLst>
                                    <p:set>
                                      <p:cBhvr>
                                        <p:cTn id="9" dur="1" fill="hold">
                                          <p:stCondLst>
                                            <p:cond delay="0"/>
                                          </p:stCondLst>
                                        </p:cTn>
                                        <p:tgtEl>
                                          <p:spTgt spid="56"/>
                                        </p:tgtEl>
                                        <p:attrNameLst>
                                          <p:attrName>style.visibility</p:attrName>
                                        </p:attrNameLst>
                                      </p:cBhvr>
                                      <p:to>
                                        <p:strVal val="hidden"/>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par>
                          <p:cTn id="13" fill="hold">
                            <p:stCondLst>
                              <p:cond delay="1000"/>
                            </p:stCondLst>
                            <p:childTnLst>
                              <p:par>
                                <p:cTn id="14" presetID="1" presetClass="exit" presetSubtype="0" fill="hold" nodeType="afterEffect">
                                  <p:stCondLst>
                                    <p:cond delay="500"/>
                                  </p:stCondLst>
                                  <p:childTnLst>
                                    <p:set>
                                      <p:cBhvr>
                                        <p:cTn id="15" dur="1" fill="hold">
                                          <p:stCondLst>
                                            <p:cond delay="0"/>
                                          </p:stCondLst>
                                        </p:cTn>
                                        <p:tgtEl>
                                          <p:spTgt spid="59"/>
                                        </p:tgtEl>
                                        <p:attrNameLst>
                                          <p:attrName>style.visibility</p:attrName>
                                        </p:attrNameLst>
                                      </p:cBhvr>
                                      <p:to>
                                        <p:strVal val="hidden"/>
                                      </p:to>
                                    </p:set>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par>
                          <p:cTn id="19" fill="hold">
                            <p:stCondLst>
                              <p:cond delay="1500"/>
                            </p:stCondLst>
                            <p:childTnLst>
                              <p:par>
                                <p:cTn id="20" presetID="1" presetClass="exit" presetSubtype="0" fill="hold" nodeType="afterEffect">
                                  <p:stCondLst>
                                    <p:cond delay="5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2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D6B68-584C-91AE-3F25-155FAA456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BA57C5-172C-1A88-24F1-C262423F4E40}"/>
              </a:ext>
            </a:extLst>
          </p:cNvPr>
          <p:cNvSpPr>
            <a:spLocks noGrp="1"/>
          </p:cNvSpPr>
          <p:nvPr>
            <p:ph type="title"/>
          </p:nvPr>
        </p:nvSpPr>
        <p:spPr/>
        <p:txBody>
          <a:bodyPr/>
          <a:lstStyle/>
          <a:p>
            <a:r>
              <a:rPr lang="en-US" dirty="0"/>
              <a:t>IEEE 802.11 Wireless LAN</a:t>
            </a:r>
          </a:p>
        </p:txBody>
      </p:sp>
      <p:graphicFrame>
        <p:nvGraphicFramePr>
          <p:cNvPr id="5" name="Content Placeholder 4">
            <a:extLst>
              <a:ext uri="{FF2B5EF4-FFF2-40B4-BE49-F238E27FC236}">
                <a16:creationId xmlns:a16="http://schemas.microsoft.com/office/drawing/2014/main" id="{81A1E4EB-154A-52E6-6160-8500C08D8148}"/>
              </a:ext>
            </a:extLst>
          </p:cNvPr>
          <p:cNvGraphicFramePr>
            <a:graphicFrameLocks noGrp="1"/>
          </p:cNvGraphicFramePr>
          <p:nvPr>
            <p:ph sz="half" idx="1"/>
            <p:extLst>
              <p:ext uri="{D42A27DB-BD31-4B8C-83A1-F6EECF244321}">
                <p14:modId xmlns:p14="http://schemas.microsoft.com/office/powerpoint/2010/main" val="3238115675"/>
              </p:ext>
            </p:extLst>
          </p:nvPr>
        </p:nvGraphicFramePr>
        <p:xfrm>
          <a:off x="323528" y="1909494"/>
          <a:ext cx="7920880" cy="6107527"/>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1367913479"/>
                    </a:ext>
                  </a:extLst>
                </a:gridCol>
                <a:gridCol w="1296144">
                  <a:extLst>
                    <a:ext uri="{9D8B030D-6E8A-4147-A177-3AD203B41FA5}">
                      <a16:colId xmlns:a16="http://schemas.microsoft.com/office/drawing/2014/main" val="2093502592"/>
                    </a:ext>
                  </a:extLst>
                </a:gridCol>
                <a:gridCol w="1296144">
                  <a:extLst>
                    <a:ext uri="{9D8B030D-6E8A-4147-A177-3AD203B41FA5}">
                      <a16:colId xmlns:a16="http://schemas.microsoft.com/office/drawing/2014/main" val="2682164434"/>
                    </a:ext>
                  </a:extLst>
                </a:gridCol>
                <a:gridCol w="864096">
                  <a:extLst>
                    <a:ext uri="{9D8B030D-6E8A-4147-A177-3AD203B41FA5}">
                      <a16:colId xmlns:a16="http://schemas.microsoft.com/office/drawing/2014/main" val="3754491474"/>
                    </a:ext>
                  </a:extLst>
                </a:gridCol>
                <a:gridCol w="1656184">
                  <a:extLst>
                    <a:ext uri="{9D8B030D-6E8A-4147-A177-3AD203B41FA5}">
                      <a16:colId xmlns:a16="http://schemas.microsoft.com/office/drawing/2014/main" val="3781332265"/>
                    </a:ext>
                  </a:extLst>
                </a:gridCol>
                <a:gridCol w="1728192">
                  <a:extLst>
                    <a:ext uri="{9D8B030D-6E8A-4147-A177-3AD203B41FA5}">
                      <a16:colId xmlns:a16="http://schemas.microsoft.com/office/drawing/2014/main" val="2616803047"/>
                    </a:ext>
                  </a:extLst>
                </a:gridCol>
              </a:tblGrid>
              <a:tr h="583704">
                <a:tc>
                  <a:txBody>
                    <a:bodyPr/>
                    <a:lstStyle/>
                    <a:p>
                      <a:pPr algn="l" fontAlgn="t">
                        <a:lnSpc>
                          <a:spcPts val="1500"/>
                        </a:lnSpc>
                        <a:buNone/>
                      </a:pPr>
                      <a:r>
                        <a:rPr lang="en-US" sz="1800" b="0" i="0" dirty="0">
                          <a:solidFill>
                            <a:srgbClr val="303030"/>
                          </a:solidFill>
                          <a:effectLst/>
                          <a:latin typeface="Google Sans Flex"/>
                        </a:rPr>
                        <a:t>Standard</a:t>
                      </a:r>
                    </a:p>
                  </a:txBody>
                  <a:tcPr/>
                </a:tc>
                <a:tc>
                  <a:txBody>
                    <a:bodyPr/>
                    <a:lstStyle/>
                    <a:p>
                      <a:pPr algn="l" fontAlgn="t">
                        <a:lnSpc>
                          <a:spcPts val="1500"/>
                        </a:lnSpc>
                        <a:buNone/>
                      </a:pPr>
                      <a:r>
                        <a:rPr lang="en-US" sz="1800" b="0" i="0" dirty="0">
                          <a:solidFill>
                            <a:srgbClr val="303030"/>
                          </a:solidFill>
                          <a:effectLst/>
                          <a:latin typeface="Google Sans Flex"/>
                        </a:rPr>
                        <a:t>Generation</a:t>
                      </a:r>
                    </a:p>
                  </a:txBody>
                  <a:tcPr/>
                </a:tc>
                <a:tc>
                  <a:txBody>
                    <a:bodyPr/>
                    <a:lstStyle/>
                    <a:p>
                      <a:pPr algn="l" fontAlgn="t">
                        <a:lnSpc>
                          <a:spcPts val="1500"/>
                        </a:lnSpc>
                        <a:buNone/>
                      </a:pPr>
                      <a:r>
                        <a:rPr lang="en-US" sz="1800" b="0" i="0" dirty="0">
                          <a:solidFill>
                            <a:srgbClr val="303030"/>
                          </a:solidFill>
                          <a:effectLst/>
                          <a:latin typeface="Google Sans Flex"/>
                        </a:rPr>
                        <a:t>Frequency Band</a:t>
                      </a:r>
                    </a:p>
                  </a:txBody>
                  <a:tcPr/>
                </a:tc>
                <a:tc>
                  <a:txBody>
                    <a:bodyPr/>
                    <a:lstStyle/>
                    <a:p>
                      <a:pPr algn="l" fontAlgn="t">
                        <a:lnSpc>
                          <a:spcPts val="1500"/>
                        </a:lnSpc>
                        <a:buNone/>
                      </a:pPr>
                      <a:r>
                        <a:rPr lang="en-US" sz="1800" b="0" i="0" dirty="0">
                          <a:solidFill>
                            <a:srgbClr val="303030"/>
                          </a:solidFill>
                          <a:effectLst/>
                          <a:latin typeface="Google Sans Flex"/>
                        </a:rPr>
                        <a:t>Max Data Rate</a:t>
                      </a:r>
                    </a:p>
                  </a:txBody>
                  <a:tcPr/>
                </a:tc>
                <a:tc>
                  <a:txBody>
                    <a:bodyPr/>
                    <a:lstStyle/>
                    <a:p>
                      <a:pPr algn="l" fontAlgn="t">
                        <a:lnSpc>
                          <a:spcPts val="1500"/>
                        </a:lnSpc>
                        <a:buNone/>
                      </a:pPr>
                      <a:r>
                        <a:rPr lang="en-US" sz="1800" b="0" i="0" dirty="0">
                          <a:solidFill>
                            <a:srgbClr val="303030"/>
                          </a:solidFill>
                          <a:effectLst/>
                          <a:latin typeface="Google Sans Flex"/>
                        </a:rPr>
                        <a:t>Key PHY / MAC Features</a:t>
                      </a:r>
                    </a:p>
                  </a:txBody>
                  <a:tcPr/>
                </a:tc>
                <a:tc>
                  <a:txBody>
                    <a:bodyPr/>
                    <a:lstStyle/>
                    <a:p>
                      <a:pPr algn="l" fontAlgn="t">
                        <a:lnSpc>
                          <a:spcPts val="1500"/>
                        </a:lnSpc>
                        <a:buNone/>
                      </a:pPr>
                      <a:r>
                        <a:rPr lang="en-US" sz="1800" b="0" i="0" dirty="0">
                          <a:solidFill>
                            <a:srgbClr val="303030"/>
                          </a:solidFill>
                          <a:effectLst/>
                          <a:latin typeface="Google Sans Flex"/>
                        </a:rPr>
                        <a:t>Primary Application</a:t>
                      </a:r>
                    </a:p>
                  </a:txBody>
                  <a:tcPr/>
                </a:tc>
                <a:extLst>
                  <a:ext uri="{0D108BD9-81ED-4DB2-BD59-A6C34878D82A}">
                    <a16:rowId xmlns:a16="http://schemas.microsoft.com/office/drawing/2014/main" val="2949403722"/>
                  </a:ext>
                </a:extLst>
              </a:tr>
              <a:tr h="720080">
                <a:tc>
                  <a:txBody>
                    <a:bodyPr/>
                    <a:lstStyle/>
                    <a:p>
                      <a:pPr algn="l" fontAlgn="t">
                        <a:lnSpc>
                          <a:spcPts val="1500"/>
                        </a:lnSpc>
                        <a:buNone/>
                      </a:pPr>
                      <a:r>
                        <a:rPr lang="en-US" sz="1400" b="0" i="0" dirty="0">
                          <a:solidFill>
                            <a:srgbClr val="303030"/>
                          </a:solidFill>
                          <a:effectLst/>
                          <a:latin typeface="Google Sans Flex"/>
                        </a:rPr>
                        <a:t>802.11a / b / g</a:t>
                      </a:r>
                    </a:p>
                  </a:txBody>
                  <a:tcPr/>
                </a:tc>
                <a:tc>
                  <a:txBody>
                    <a:bodyPr/>
                    <a:lstStyle/>
                    <a:p>
                      <a:pPr algn="l" fontAlgn="t">
                        <a:lnSpc>
                          <a:spcPts val="1500"/>
                        </a:lnSpc>
                        <a:buNone/>
                      </a:pPr>
                      <a:r>
                        <a:rPr lang="en-US" sz="1400" b="0" i="0">
                          <a:solidFill>
                            <a:srgbClr val="303030"/>
                          </a:solidFill>
                          <a:effectLst/>
                          <a:latin typeface="Google Sans Flex"/>
                        </a:rPr>
                        <a:t>Wi-Fi 1 / 2 / 3</a:t>
                      </a:r>
                    </a:p>
                  </a:txBody>
                  <a:tcPr/>
                </a:tc>
                <a:tc>
                  <a:txBody>
                    <a:bodyPr/>
                    <a:lstStyle/>
                    <a:p>
                      <a:pPr algn="l" fontAlgn="t">
                        <a:lnSpc>
                          <a:spcPts val="1500"/>
                        </a:lnSpc>
                        <a:buNone/>
                      </a:pPr>
                      <a:r>
                        <a:rPr lang="en-US" sz="1400" b="0" i="0">
                          <a:solidFill>
                            <a:srgbClr val="303030"/>
                          </a:solidFill>
                          <a:effectLst/>
                          <a:latin typeface="Google Sans Flex"/>
                        </a:rPr>
                        <a:t>2.4 / 5 GHz</a:t>
                      </a:r>
                    </a:p>
                  </a:txBody>
                  <a:tcPr/>
                </a:tc>
                <a:tc>
                  <a:txBody>
                    <a:bodyPr/>
                    <a:lstStyle/>
                    <a:p>
                      <a:pPr algn="l" fontAlgn="t">
                        <a:lnSpc>
                          <a:spcPts val="1500"/>
                        </a:lnSpc>
                        <a:buNone/>
                      </a:pPr>
                      <a:r>
                        <a:rPr lang="en-US" sz="1400" b="0" i="0" dirty="0">
                          <a:solidFill>
                            <a:srgbClr val="303030"/>
                          </a:solidFill>
                          <a:effectLst/>
                          <a:latin typeface="Google Sans Flex"/>
                        </a:rPr>
                        <a:t>11 / 54 Mbps</a:t>
                      </a:r>
                    </a:p>
                  </a:txBody>
                  <a:tcPr/>
                </a:tc>
                <a:tc>
                  <a:txBody>
                    <a:bodyPr/>
                    <a:lstStyle/>
                    <a:p>
                      <a:pPr algn="l" fontAlgn="t">
                        <a:lnSpc>
                          <a:spcPts val="1500"/>
                        </a:lnSpc>
                        <a:buNone/>
                      </a:pPr>
                      <a:r>
                        <a:rPr lang="en-US" sz="1400" b="0" i="0" dirty="0">
                          <a:solidFill>
                            <a:srgbClr val="303030"/>
                          </a:solidFill>
                          <a:effectLst/>
                          <a:latin typeface="Google Sans Flex"/>
                        </a:rPr>
                        <a:t>OFDM (11a/g), 20 MHz channels</a:t>
                      </a:r>
                    </a:p>
                  </a:txBody>
                  <a:tcPr/>
                </a:tc>
                <a:tc>
                  <a:txBody>
                    <a:bodyPr/>
                    <a:lstStyle/>
                    <a:p>
                      <a:pPr algn="l" fontAlgn="t">
                        <a:lnSpc>
                          <a:spcPts val="1500"/>
                        </a:lnSpc>
                        <a:buNone/>
                      </a:pPr>
                      <a:r>
                        <a:rPr lang="en-US" sz="1400" b="0" i="0">
                          <a:solidFill>
                            <a:srgbClr val="303030"/>
                          </a:solidFill>
                          <a:effectLst/>
                          <a:latin typeface="Google Sans Flex"/>
                        </a:rPr>
                        <a:t>Legacy Web &amp; Basic WLAN</a:t>
                      </a:r>
                    </a:p>
                  </a:txBody>
                  <a:tcPr/>
                </a:tc>
                <a:extLst>
                  <a:ext uri="{0D108BD9-81ED-4DB2-BD59-A6C34878D82A}">
                    <a16:rowId xmlns:a16="http://schemas.microsoft.com/office/drawing/2014/main" val="3217490166"/>
                  </a:ext>
                </a:extLst>
              </a:tr>
              <a:tr h="648072">
                <a:tc>
                  <a:txBody>
                    <a:bodyPr/>
                    <a:lstStyle/>
                    <a:p>
                      <a:pPr algn="l" fontAlgn="t">
                        <a:lnSpc>
                          <a:spcPts val="1500"/>
                        </a:lnSpc>
                        <a:buNone/>
                      </a:pPr>
                      <a:r>
                        <a:rPr lang="en-US" sz="1400" b="0" i="0" dirty="0">
                          <a:solidFill>
                            <a:srgbClr val="303030"/>
                          </a:solidFill>
                          <a:effectLst/>
                          <a:latin typeface="Google Sans Flex"/>
                        </a:rPr>
                        <a:t>802.11n</a:t>
                      </a:r>
                    </a:p>
                  </a:txBody>
                  <a:tcPr/>
                </a:tc>
                <a:tc>
                  <a:txBody>
                    <a:bodyPr/>
                    <a:lstStyle/>
                    <a:p>
                      <a:pPr algn="l" fontAlgn="t">
                        <a:lnSpc>
                          <a:spcPts val="1500"/>
                        </a:lnSpc>
                        <a:buNone/>
                      </a:pPr>
                      <a:r>
                        <a:rPr lang="en-US" sz="1400" b="0" i="0">
                          <a:solidFill>
                            <a:srgbClr val="303030"/>
                          </a:solidFill>
                          <a:effectLst/>
                          <a:latin typeface="Google Sans Flex"/>
                        </a:rPr>
                        <a:t>Wi-Fi 4</a:t>
                      </a:r>
                    </a:p>
                  </a:txBody>
                  <a:tcPr/>
                </a:tc>
                <a:tc>
                  <a:txBody>
                    <a:bodyPr/>
                    <a:lstStyle/>
                    <a:p>
                      <a:pPr algn="l" fontAlgn="t">
                        <a:lnSpc>
                          <a:spcPts val="1500"/>
                        </a:lnSpc>
                        <a:buNone/>
                      </a:pPr>
                      <a:r>
                        <a:rPr lang="en-US" sz="1400" b="0" i="0">
                          <a:solidFill>
                            <a:srgbClr val="303030"/>
                          </a:solidFill>
                          <a:effectLst/>
                          <a:latin typeface="Google Sans Flex"/>
                        </a:rPr>
                        <a:t>2.4 / 5 GHz</a:t>
                      </a:r>
                    </a:p>
                  </a:txBody>
                  <a:tcPr/>
                </a:tc>
                <a:tc>
                  <a:txBody>
                    <a:bodyPr/>
                    <a:lstStyle/>
                    <a:p>
                      <a:pPr algn="l" fontAlgn="t">
                        <a:lnSpc>
                          <a:spcPts val="1500"/>
                        </a:lnSpc>
                        <a:buNone/>
                      </a:pPr>
                      <a:r>
                        <a:rPr lang="en-US" sz="1400" b="0" i="0" dirty="0">
                          <a:solidFill>
                            <a:srgbClr val="303030"/>
                          </a:solidFill>
                          <a:effectLst/>
                          <a:latin typeface="Google Sans Flex"/>
                        </a:rPr>
                        <a:t>Up to 600 Mbps</a:t>
                      </a:r>
                    </a:p>
                  </a:txBody>
                  <a:tcPr/>
                </a:tc>
                <a:tc>
                  <a:txBody>
                    <a:bodyPr/>
                    <a:lstStyle/>
                    <a:p>
                      <a:pPr algn="l" fontAlgn="t">
                        <a:lnSpc>
                          <a:spcPts val="1500"/>
                        </a:lnSpc>
                        <a:buNone/>
                      </a:pPr>
                      <a:r>
                        <a:rPr lang="en-US" sz="1400" b="1" i="0" dirty="0">
                          <a:solidFill>
                            <a:srgbClr val="303030"/>
                          </a:solidFill>
                          <a:effectLst/>
                          <a:latin typeface="Google Sans Flex"/>
                        </a:rPr>
                        <a:t>Spatial Multiplexing (MIMO), </a:t>
                      </a:r>
                      <a:r>
                        <a:rPr lang="en-US" sz="1400" b="0" i="0" dirty="0">
                          <a:solidFill>
                            <a:srgbClr val="303030"/>
                          </a:solidFill>
                          <a:effectLst/>
                          <a:latin typeface="Google Sans Flex"/>
                        </a:rPr>
                        <a:t>Frame Aggregation</a:t>
                      </a:r>
                    </a:p>
                  </a:txBody>
                  <a:tcPr/>
                </a:tc>
                <a:tc>
                  <a:txBody>
                    <a:bodyPr/>
                    <a:lstStyle/>
                    <a:p>
                      <a:pPr algn="l" fontAlgn="t">
                        <a:lnSpc>
                          <a:spcPts val="1500"/>
                        </a:lnSpc>
                        <a:buNone/>
                      </a:pPr>
                      <a:r>
                        <a:rPr lang="en-US" sz="1400" b="0" i="0" dirty="0">
                          <a:solidFill>
                            <a:srgbClr val="303030"/>
                          </a:solidFill>
                          <a:effectLst/>
                          <a:latin typeface="Google Sans Flex"/>
                        </a:rPr>
                        <a:t>Mobile Data &amp; HD Video</a:t>
                      </a:r>
                    </a:p>
                  </a:txBody>
                  <a:tcPr/>
                </a:tc>
                <a:extLst>
                  <a:ext uri="{0D108BD9-81ED-4DB2-BD59-A6C34878D82A}">
                    <a16:rowId xmlns:a16="http://schemas.microsoft.com/office/drawing/2014/main" val="188665891"/>
                  </a:ext>
                </a:extLst>
              </a:tr>
              <a:tr h="648072">
                <a:tc>
                  <a:txBody>
                    <a:bodyPr/>
                    <a:lstStyle/>
                    <a:p>
                      <a:pPr algn="l" fontAlgn="t">
                        <a:lnSpc>
                          <a:spcPts val="1500"/>
                        </a:lnSpc>
                        <a:buNone/>
                      </a:pPr>
                      <a:r>
                        <a:rPr lang="en-US" sz="1600" b="0" i="0" dirty="0">
                          <a:solidFill>
                            <a:srgbClr val="303030"/>
                          </a:solidFill>
                          <a:effectLst/>
                          <a:latin typeface="Google Sans Flex"/>
                        </a:rPr>
                        <a:t>802.11ac</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Wi-Fi 5</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5 GHz</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Up to 6.9 Gbps</a:t>
                      </a:r>
                    </a:p>
                  </a:txBody>
                  <a:tcPr>
                    <a:solidFill>
                      <a:schemeClr val="accent2">
                        <a:lumMod val="20000"/>
                        <a:lumOff val="80000"/>
                      </a:schemeClr>
                    </a:solidFill>
                  </a:tcPr>
                </a:tc>
                <a:tc>
                  <a:txBody>
                    <a:bodyPr/>
                    <a:lstStyle/>
                    <a:p>
                      <a:pPr algn="l" fontAlgn="t">
                        <a:lnSpc>
                          <a:spcPts val="1500"/>
                        </a:lnSpc>
                        <a:buNone/>
                      </a:pPr>
                      <a:r>
                        <a:rPr lang="en-US" sz="1600" b="1" i="0" dirty="0">
                          <a:solidFill>
                            <a:srgbClr val="303030"/>
                          </a:solidFill>
                          <a:effectLst/>
                          <a:latin typeface="Google Sans Flex"/>
                        </a:rPr>
                        <a:t>DL MU-MIMO</a:t>
                      </a:r>
                      <a:r>
                        <a:rPr lang="en-US" sz="1600" b="0" i="0" dirty="0">
                          <a:solidFill>
                            <a:srgbClr val="303030"/>
                          </a:solidFill>
                          <a:effectLst/>
                          <a:latin typeface="Google Sans Flex"/>
                        </a:rPr>
                        <a:t>, 256-QAM, 80/160 MHz channels</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High-Density Video Streaming</a:t>
                      </a:r>
                    </a:p>
                  </a:txBody>
                  <a:tcPr>
                    <a:solidFill>
                      <a:schemeClr val="accent2">
                        <a:lumMod val="20000"/>
                        <a:lumOff val="80000"/>
                      </a:schemeClr>
                    </a:solidFill>
                  </a:tcPr>
                </a:tc>
                <a:extLst>
                  <a:ext uri="{0D108BD9-81ED-4DB2-BD59-A6C34878D82A}">
                    <a16:rowId xmlns:a16="http://schemas.microsoft.com/office/drawing/2014/main" val="3311638318"/>
                  </a:ext>
                </a:extLst>
              </a:tr>
              <a:tr h="792088">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extLst>
                  <a:ext uri="{0D108BD9-81ED-4DB2-BD59-A6C34878D82A}">
                    <a16:rowId xmlns:a16="http://schemas.microsoft.com/office/drawing/2014/main" val="2228321226"/>
                  </a:ext>
                </a:extLst>
              </a:tr>
              <a:tr h="2185534">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extLst>
                  <a:ext uri="{0D108BD9-81ED-4DB2-BD59-A6C34878D82A}">
                    <a16:rowId xmlns:a16="http://schemas.microsoft.com/office/drawing/2014/main" val="2944503511"/>
                  </a:ext>
                </a:extLst>
              </a:tr>
            </a:tbl>
          </a:graphicData>
        </a:graphic>
      </p:graphicFrame>
    </p:spTree>
    <p:extLst>
      <p:ext uri="{BB962C8B-B14F-4D97-AF65-F5344CB8AC3E}">
        <p14:creationId xmlns:p14="http://schemas.microsoft.com/office/powerpoint/2010/main" val="3679692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A44-8DB6-3847-8684-F3B7A5D86E02}"/>
              </a:ext>
            </a:extLst>
          </p:cNvPr>
          <p:cNvSpPr>
            <a:spLocks noGrp="1"/>
          </p:cNvSpPr>
          <p:nvPr>
            <p:ph type="title"/>
          </p:nvPr>
        </p:nvSpPr>
        <p:spPr/>
        <p:txBody>
          <a:bodyPr/>
          <a:lstStyle/>
          <a:p>
            <a:r>
              <a:rPr lang="nb-NO" dirty="0" err="1"/>
              <a:t>Recap</a:t>
            </a:r>
            <a:r>
              <a:rPr lang="nb-NO" dirty="0"/>
              <a:t> </a:t>
            </a:r>
            <a:r>
              <a:rPr lang="nb-NO" dirty="0" err="1"/>
              <a:t>on</a:t>
            </a:r>
            <a:r>
              <a:rPr lang="nb-NO" dirty="0"/>
              <a:t> MIMO Beamforming</a:t>
            </a:r>
          </a:p>
        </p:txBody>
      </p:sp>
      <p:pic>
        <p:nvPicPr>
          <p:cNvPr id="4" name="Content Placeholder 3">
            <a:extLst>
              <a:ext uri="{FF2B5EF4-FFF2-40B4-BE49-F238E27FC236}">
                <a16:creationId xmlns:a16="http://schemas.microsoft.com/office/drawing/2014/main" id="{F0945B90-8074-5548-B897-9825B2B0842E}"/>
              </a:ext>
            </a:extLst>
          </p:cNvPr>
          <p:cNvPicPr>
            <a:picLocks noGrp="1" noChangeAspect="1"/>
          </p:cNvPicPr>
          <p:nvPr>
            <p:ph idx="1"/>
          </p:nvPr>
        </p:nvPicPr>
        <p:blipFill>
          <a:blip r:embed="rId2"/>
          <a:stretch>
            <a:fillRect/>
          </a:stretch>
        </p:blipFill>
        <p:spPr>
          <a:xfrm>
            <a:off x="1403648" y="3460556"/>
            <a:ext cx="5400600" cy="3372788"/>
          </a:xfrm>
          <a:prstGeom prst="rect">
            <a:avLst/>
          </a:prstGeom>
        </p:spPr>
      </p:pic>
      <p:sp>
        <p:nvSpPr>
          <p:cNvPr id="5" name="TextBox 4">
            <a:extLst>
              <a:ext uri="{FF2B5EF4-FFF2-40B4-BE49-F238E27FC236}">
                <a16:creationId xmlns:a16="http://schemas.microsoft.com/office/drawing/2014/main" id="{3BA3F3EE-6C69-7746-9D62-9ACB4E54F4F6}"/>
              </a:ext>
            </a:extLst>
          </p:cNvPr>
          <p:cNvSpPr txBox="1"/>
          <p:nvPr/>
        </p:nvSpPr>
        <p:spPr>
          <a:xfrm>
            <a:off x="90960" y="1737390"/>
            <a:ext cx="9089552" cy="2123658"/>
          </a:xfrm>
          <a:prstGeom prst="rect">
            <a:avLst/>
          </a:prstGeom>
          <a:noFill/>
        </p:spPr>
        <p:txBody>
          <a:bodyPr wrap="square" rtlCol="0">
            <a:spAutoFit/>
          </a:bodyPr>
          <a:lstStyle/>
          <a:p>
            <a:pPr marL="285750" indent="-285750">
              <a:buFont typeface="Arial" panose="020B0604020202020204" pitchFamily="34" charset="0"/>
              <a:buChar char="•"/>
            </a:pPr>
            <a:r>
              <a:rPr lang="nb-NO" sz="2200" b="1" dirty="0"/>
              <a:t>Beamforming</a:t>
            </a:r>
            <a:r>
              <a:rPr lang="nb-NO" sz="2200" dirty="0"/>
              <a:t> is a signal processing </a:t>
            </a:r>
            <a:r>
              <a:rPr lang="nb-NO" sz="2200" dirty="0" err="1"/>
              <a:t>technique</a:t>
            </a:r>
            <a:r>
              <a:rPr lang="nb-NO" sz="2200" dirty="0"/>
              <a:t> used for </a:t>
            </a:r>
            <a:r>
              <a:rPr lang="nb-NO" sz="2200" dirty="0" err="1"/>
              <a:t>directional</a:t>
            </a:r>
            <a:r>
              <a:rPr lang="nb-NO" sz="2200" dirty="0"/>
              <a:t> signal </a:t>
            </a:r>
            <a:r>
              <a:rPr lang="nb-NO" sz="2200" dirty="0" err="1"/>
              <a:t>transmission</a:t>
            </a:r>
            <a:r>
              <a:rPr lang="nb-NO" sz="2200" dirty="0"/>
              <a:t> or </a:t>
            </a:r>
            <a:r>
              <a:rPr lang="nb-NO" sz="2200" dirty="0" err="1"/>
              <a:t>reception</a:t>
            </a:r>
            <a:r>
              <a:rPr lang="nb-NO" sz="2200" dirty="0"/>
              <a:t>.</a:t>
            </a:r>
            <a:endParaRPr lang="nb-NO" sz="2200" baseline="30000" dirty="0"/>
          </a:p>
          <a:p>
            <a:pPr marL="285750" indent="-285750">
              <a:buFont typeface="Arial" panose="020B0604020202020204" pitchFamily="34" charset="0"/>
              <a:buChar char="•"/>
            </a:pPr>
            <a:r>
              <a:rPr lang="nb-NO" sz="2200" dirty="0"/>
              <a:t>Elements </a:t>
            </a:r>
            <a:r>
              <a:rPr lang="nb-NO" sz="2200" dirty="0" err="1"/>
              <a:t>of</a:t>
            </a:r>
            <a:r>
              <a:rPr lang="nb-NO" sz="2200" dirty="0"/>
              <a:t> an antenna array is </a:t>
            </a:r>
            <a:r>
              <a:rPr lang="nb-NO" sz="2200" dirty="0" err="1"/>
              <a:t>combined</a:t>
            </a:r>
            <a:r>
              <a:rPr lang="nb-NO" sz="2200" dirty="0"/>
              <a:t> in </a:t>
            </a:r>
            <a:r>
              <a:rPr lang="nb-NO" sz="2200" dirty="0" err="1"/>
              <a:t>such</a:t>
            </a:r>
            <a:r>
              <a:rPr lang="nb-NO" sz="2200" dirty="0"/>
              <a:t> a </a:t>
            </a:r>
            <a:r>
              <a:rPr lang="nb-NO" sz="2200" dirty="0" err="1"/>
              <a:t>way</a:t>
            </a:r>
            <a:r>
              <a:rPr lang="nb-NO" sz="2200" dirty="0"/>
              <a:t> </a:t>
            </a:r>
            <a:r>
              <a:rPr lang="nb-NO" sz="2200" dirty="0" err="1"/>
              <a:t>that</a:t>
            </a:r>
            <a:r>
              <a:rPr lang="nb-NO" sz="2200" dirty="0"/>
              <a:t> signals at </a:t>
            </a:r>
            <a:r>
              <a:rPr lang="nb-NO" sz="2200" dirty="0" err="1"/>
              <a:t>particular</a:t>
            </a:r>
            <a:r>
              <a:rPr lang="nb-NO" sz="2200" dirty="0"/>
              <a:t> angles </a:t>
            </a:r>
            <a:r>
              <a:rPr lang="nb-NO" sz="2200" dirty="0" err="1"/>
              <a:t>experience</a:t>
            </a:r>
            <a:r>
              <a:rPr lang="nb-NO" sz="2200" dirty="0"/>
              <a:t> </a:t>
            </a:r>
            <a:r>
              <a:rPr lang="nb-NO" sz="2200" dirty="0" err="1"/>
              <a:t>constructive</a:t>
            </a:r>
            <a:r>
              <a:rPr lang="nb-NO" sz="2200" dirty="0"/>
              <a:t> </a:t>
            </a:r>
            <a:r>
              <a:rPr lang="nb-NO" sz="2200" dirty="0" err="1"/>
              <a:t>interference</a:t>
            </a:r>
            <a:r>
              <a:rPr lang="nb-NO" sz="2200" dirty="0"/>
              <a:t> </a:t>
            </a:r>
            <a:r>
              <a:rPr lang="nb-NO" sz="2200" dirty="0" err="1"/>
              <a:t>while</a:t>
            </a:r>
            <a:r>
              <a:rPr lang="nb-NO" sz="2200" dirty="0"/>
              <a:t> </a:t>
            </a:r>
            <a:r>
              <a:rPr lang="nb-NO" sz="2200" dirty="0" err="1"/>
              <a:t>others</a:t>
            </a:r>
            <a:r>
              <a:rPr lang="nb-NO" sz="2200" dirty="0"/>
              <a:t> </a:t>
            </a:r>
            <a:r>
              <a:rPr lang="nb-NO" sz="2200" dirty="0" err="1"/>
              <a:t>experience</a:t>
            </a:r>
            <a:r>
              <a:rPr lang="nb-NO" sz="2200" dirty="0"/>
              <a:t> </a:t>
            </a:r>
            <a:r>
              <a:rPr lang="nb-NO" sz="2200" dirty="0" err="1"/>
              <a:t>destructive</a:t>
            </a:r>
            <a:r>
              <a:rPr lang="nb-NO" sz="2200" dirty="0"/>
              <a:t> </a:t>
            </a:r>
            <a:r>
              <a:rPr lang="nb-NO" sz="2200" dirty="0" err="1"/>
              <a:t>interference</a:t>
            </a:r>
            <a:r>
              <a:rPr lang="nb-NO" sz="2200" dirty="0"/>
              <a:t>. </a:t>
            </a:r>
          </a:p>
          <a:p>
            <a:pPr marL="285750" indent="-285750">
              <a:buFont typeface="Arial" panose="020B0604020202020204" pitchFamily="34" charset="0"/>
              <a:buChar char="•"/>
            </a:pPr>
            <a:endParaRPr lang="nb-NO" sz="2200" dirty="0"/>
          </a:p>
        </p:txBody>
      </p:sp>
    </p:spTree>
    <p:extLst>
      <p:ext uri="{BB962C8B-B14F-4D97-AF65-F5344CB8AC3E}">
        <p14:creationId xmlns:p14="http://schemas.microsoft.com/office/powerpoint/2010/main" val="1776388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D9D0-F9C3-4C4D-92BA-7A20BC5745C6}"/>
              </a:ext>
            </a:extLst>
          </p:cNvPr>
          <p:cNvSpPr>
            <a:spLocks noGrp="1"/>
          </p:cNvSpPr>
          <p:nvPr>
            <p:ph type="title"/>
          </p:nvPr>
        </p:nvSpPr>
        <p:spPr/>
        <p:txBody>
          <a:bodyPr/>
          <a:lstStyle/>
          <a:p>
            <a:r>
              <a:rPr lang="nb-NO" dirty="0"/>
              <a:t>Beamforming and </a:t>
            </a:r>
            <a:r>
              <a:rPr lang="nb-NO" dirty="0" err="1"/>
              <a:t>Steering</a:t>
            </a:r>
            <a:endParaRPr lang="en-NO"/>
          </a:p>
        </p:txBody>
      </p:sp>
      <p:pic>
        <p:nvPicPr>
          <p:cNvPr id="5" name="Content Placeholder 4">
            <a:extLst>
              <a:ext uri="{FF2B5EF4-FFF2-40B4-BE49-F238E27FC236}">
                <a16:creationId xmlns:a16="http://schemas.microsoft.com/office/drawing/2014/main" id="{742813F9-E2D8-3247-BB46-40A92F7D13FD}"/>
              </a:ext>
            </a:extLst>
          </p:cNvPr>
          <p:cNvPicPr>
            <a:picLocks noGrp="1" noChangeAspect="1"/>
          </p:cNvPicPr>
          <p:nvPr>
            <p:ph idx="1"/>
          </p:nvPr>
        </p:nvPicPr>
        <p:blipFill>
          <a:blip r:embed="rId2"/>
          <a:stretch>
            <a:fillRect/>
          </a:stretch>
        </p:blipFill>
        <p:spPr>
          <a:xfrm>
            <a:off x="468313" y="2020517"/>
            <a:ext cx="8218487" cy="4036165"/>
          </a:xfrm>
        </p:spPr>
      </p:pic>
    </p:spTree>
    <p:extLst>
      <p:ext uri="{BB962C8B-B14F-4D97-AF65-F5344CB8AC3E}">
        <p14:creationId xmlns:p14="http://schemas.microsoft.com/office/powerpoint/2010/main" val="6491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Arrow Connector 44"/>
          <p:cNvCxnSpPr/>
          <p:nvPr/>
        </p:nvCxnSpPr>
        <p:spPr>
          <a:xfrm>
            <a:off x="4858959" y="4052374"/>
            <a:ext cx="2063011" cy="3826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37" name="Straight Arrow Connector 36"/>
          <p:cNvCxnSpPr/>
          <p:nvPr/>
        </p:nvCxnSpPr>
        <p:spPr>
          <a:xfrm flipV="1">
            <a:off x="4706679" y="2983636"/>
            <a:ext cx="595426" cy="48549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1" name="Straight Arrow Connector 50"/>
          <p:cNvCxnSpPr/>
          <p:nvPr/>
        </p:nvCxnSpPr>
        <p:spPr>
          <a:xfrm flipV="1">
            <a:off x="4763353" y="3272645"/>
            <a:ext cx="1723697" cy="423875"/>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48" name="Straight Arrow Connector 47"/>
          <p:cNvCxnSpPr/>
          <p:nvPr/>
        </p:nvCxnSpPr>
        <p:spPr>
          <a:xfrm>
            <a:off x="4858960" y="4225494"/>
            <a:ext cx="1109689" cy="4522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
        <p:nvSpPr>
          <p:cNvPr id="2" name="Title 1"/>
          <p:cNvSpPr>
            <a:spLocks noGrp="1"/>
          </p:cNvSpPr>
          <p:nvPr>
            <p:ph type="title"/>
          </p:nvPr>
        </p:nvSpPr>
        <p:spPr/>
        <p:txBody>
          <a:bodyPr/>
          <a:lstStyle/>
          <a:p>
            <a:r>
              <a:rPr lang="en-US" dirty="0"/>
              <a:t>802.11ac MIMO Beamforming</a:t>
            </a:r>
          </a:p>
        </p:txBody>
      </p:sp>
      <p:pic>
        <p:nvPicPr>
          <p:cNvPr id="20"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3679738" y="3290337"/>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3888692" y="3265334"/>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9" descr="https://pbs.twimg.com/profile_images/81060618/WRT54.avatar.00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5653" y="3247474"/>
            <a:ext cx="1254831" cy="12548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1" descr="https://upload.wikimedia.org/wikipedia/commons/a/a7/IPhone_6S_Rose_Gold.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534829"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1" descr="https://upload.wikimedia.org/wikipedia/commons/a/a7/IPhone_6S_Rose_Gold.png"/>
          <p:cNvPicPr>
            <a:picLocks noChangeAspect="1" noChangeArrowheads="1"/>
          </p:cNvPicPr>
          <p:nvPr/>
        </p:nvPicPr>
        <p:blipFill>
          <a:blip r:embed="rId4"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630996"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1" descr="https://upload.wikimedia.org/wikipedia/commons/a/a7/IPhone_6S_Rose_Gold.png"/>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78338"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1" descr="https://upload.wikimedia.org/wikipedia/commons/a/a7/IPhone_6S_Rose_Gold.png"/>
          <p:cNvPicPr>
            <a:picLocks noChangeAspect="1" noChangeArrowheads="1"/>
          </p:cNvPicPr>
          <p:nvPr/>
        </p:nvPicPr>
        <p:blipFill>
          <a:blip r:embed="rId4"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202671"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We can increase the link SNR by coherently beamforming with the antennas at the base station</a:t>
            </a:r>
          </a:p>
          <a:p>
            <a:pPr marL="285750" indent="-285750">
              <a:buFont typeface="Arial" charset="0"/>
              <a:buChar char="•"/>
            </a:pPr>
            <a:r>
              <a:rPr lang="en-US" sz="1800" dirty="0"/>
              <a:t>Still limited to communications with one station at a time on a small number of spatial streams, resulting in an underutilization of spatial resources.</a:t>
            </a:r>
          </a:p>
        </p:txBody>
      </p:sp>
    </p:spTree>
    <p:extLst>
      <p:ext uri="{BB962C8B-B14F-4D97-AF65-F5344CB8AC3E}">
        <p14:creationId xmlns:p14="http://schemas.microsoft.com/office/powerpoint/2010/main" val="2361066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6"/>
            <a:ext cx="8219256" cy="1143000"/>
          </a:xfrm>
        </p:spPr>
        <p:txBody>
          <a:bodyPr/>
          <a:lstStyle/>
          <a:p>
            <a:r>
              <a:rPr lang="en-US" dirty="0"/>
              <a:t>802.11ac Multi-User MIMO</a:t>
            </a:r>
          </a:p>
        </p:txBody>
      </p:sp>
      <p:sp>
        <p:nvSpPr>
          <p:cNvPr id="48" name="TextBox 47"/>
          <p:cNvSpPr txBox="1"/>
          <p:nvPr/>
        </p:nvSpPr>
        <p:spPr>
          <a:xfrm>
            <a:off x="3088963" y="2392588"/>
            <a:ext cx="2270173" cy="323165"/>
          </a:xfrm>
          <a:prstGeom prst="rect">
            <a:avLst/>
          </a:prstGeom>
          <a:noFill/>
        </p:spPr>
        <p:txBody>
          <a:bodyPr wrap="none" rtlCol="0">
            <a:spAutoFit/>
          </a:bodyPr>
          <a:lstStyle/>
          <a:p>
            <a:r>
              <a:rPr lang="en-US" sz="1500" dirty="0"/>
              <a:t>MU-MIMO Beamforming</a:t>
            </a:r>
          </a:p>
        </p:txBody>
      </p:sp>
      <p:grpSp>
        <p:nvGrpSpPr>
          <p:cNvPr id="5" name="Group 4"/>
          <p:cNvGrpSpPr/>
          <p:nvPr/>
        </p:nvGrpSpPr>
        <p:grpSpPr>
          <a:xfrm>
            <a:off x="4647925" y="3152776"/>
            <a:ext cx="2219378" cy="1524941"/>
            <a:chOff x="5442939" y="3060700"/>
            <a:chExt cx="2959171" cy="2033255"/>
          </a:xfrm>
        </p:grpSpPr>
        <p:cxnSp>
          <p:nvCxnSpPr>
            <p:cNvPr id="56" name="Straight Arrow Connector 55"/>
            <p:cNvCxnSpPr/>
            <p:nvPr/>
          </p:nvCxnSpPr>
          <p:spPr>
            <a:xfrm flipV="1">
              <a:off x="5442939" y="3060700"/>
              <a:ext cx="910236" cy="759302"/>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95339" y="3220525"/>
              <a:ext cx="2226877" cy="8407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23" name="Group 22"/>
          <p:cNvGrpSpPr/>
          <p:nvPr/>
        </p:nvGrpSpPr>
        <p:grpSpPr>
          <a:xfrm>
            <a:off x="3360986" y="3247474"/>
            <a:ext cx="1254831" cy="1254831"/>
            <a:chOff x="3769831" y="3123148"/>
            <a:chExt cx="1673108" cy="1673108"/>
          </a:xfrm>
        </p:grpSpPr>
        <p:pic>
          <p:nvPicPr>
            <p:cNvPr id="24"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9" descr="https://pbs.twimg.com/profile_images/81060618/WRT54.avatar.00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41" descr="https://upload.wikimedia.org/wikipedia/commons/a/a7/IPhone_6S_Rose_Gold.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480162"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1" descr="https://upload.wikimedia.org/wikipedia/commons/a/a7/IPhone_6S_Rose_Gold.png"/>
          <p:cNvPicPr>
            <a:picLocks noChangeAspect="1" noChangeArrowheads="1"/>
          </p:cNvPicPr>
          <p:nvPr/>
        </p:nvPicPr>
        <p:blipFill>
          <a:blip r:embed="rId4"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576329"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1" descr="https://upload.wikimedia.org/wikipedia/commons/a/a7/IPhone_6S_Rose_Gold.png"/>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23671"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1" descr="https://upload.wikimedia.org/wikipedia/commons/a/a7/IPhone_6S_Rose_Gold.png"/>
          <p:cNvPicPr>
            <a:picLocks noChangeAspect="1" noChangeArrowheads="1"/>
          </p:cNvPicPr>
          <p:nvPr/>
        </p:nvPicPr>
        <p:blipFill>
          <a:blip r:embed="rId4"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148004"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Multi-user beamforming allows full utilization of available spatial resources by allowing simultaneous transmissions to multiple stations on the same channel.</a:t>
            </a:r>
          </a:p>
          <a:p>
            <a:pPr marL="285750" indent="-285750">
              <a:buFont typeface="Arial" charset="0"/>
              <a:buChar char="•"/>
            </a:pPr>
            <a:endParaRPr lang="en-US" sz="1800" dirty="0"/>
          </a:p>
          <a:p>
            <a:pPr marL="285750" indent="-285750">
              <a:buFont typeface="Arial" charset="0"/>
              <a:buChar char="•"/>
            </a:pPr>
            <a:r>
              <a:rPr lang="en-US" sz="1800" dirty="0"/>
              <a:t>And while fantastic, the increased spectral efficiency doesn’t come for free….</a:t>
            </a:r>
          </a:p>
        </p:txBody>
      </p:sp>
    </p:spTree>
    <p:extLst>
      <p:ext uri="{BB962C8B-B14F-4D97-AF65-F5344CB8AC3E}">
        <p14:creationId xmlns:p14="http://schemas.microsoft.com/office/powerpoint/2010/main" val="106660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3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00"/>
                            </p:stCondLst>
                            <p:childTnLst>
                              <p:par>
                                <p:cTn id="8" presetID="1" presetClass="exit" presetSubtype="0" fill="hold" nodeType="afterEffect">
                                  <p:stCondLst>
                                    <p:cond delay="250"/>
                                  </p:stCondLst>
                                  <p:childTnLst>
                                    <p:set>
                                      <p:cBhvr>
                                        <p:cTn id="9" dur="1" fill="hold">
                                          <p:stCondLst>
                                            <p:cond delay="0"/>
                                          </p:stCondLst>
                                        </p:cTn>
                                        <p:tgtEl>
                                          <p:spTgt spid="5"/>
                                        </p:tgtEl>
                                        <p:attrNameLst>
                                          <p:attrName>style.visibility</p:attrName>
                                        </p:attrNameLst>
                                      </p:cBhvr>
                                      <p:to>
                                        <p:strVal val="hidden"/>
                                      </p:to>
                                    </p:set>
                                  </p:childTnLst>
                                </p:cTn>
                              </p:par>
                            </p:childTnLst>
                          </p:cTn>
                        </p:par>
                        <p:par>
                          <p:cTn id="10" fill="hold">
                            <p:stCondLst>
                              <p:cond delay="550"/>
                            </p:stCondLst>
                            <p:childTnLst>
                              <p:par>
                                <p:cTn id="11" presetID="1"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800"/>
                            </p:stCondLst>
                            <p:childTnLst>
                              <p:par>
                                <p:cTn id="14" presetID="1" presetClass="exit" presetSubtype="0" fill="hold" nodeType="afterEffect">
                                  <p:stCondLst>
                                    <p:cond delay="25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p:stCondLst>
                              <p:cond delay="1050"/>
                            </p:stCondLst>
                            <p:childTnLst>
                              <p:par>
                                <p:cTn id="17" presetID="1" presetClass="entr" presetSubtype="0" fill="hold" nodeType="afterEffect">
                                  <p:stCondLst>
                                    <p:cond delay="25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1300"/>
                            </p:stCondLst>
                            <p:childTnLst>
                              <p:par>
                                <p:cTn id="20" presetID="1" presetClass="exit" presetSubtype="0" fill="hold" nodeType="afterEffect">
                                  <p:stCondLst>
                                    <p:cond delay="250"/>
                                  </p:stCondLst>
                                  <p:childTnLst>
                                    <p:set>
                                      <p:cBhvr>
                                        <p:cTn id="21" dur="1" fill="hold">
                                          <p:stCondLst>
                                            <p:cond delay="0"/>
                                          </p:stCondLst>
                                        </p:cTn>
                                        <p:tgtEl>
                                          <p:spTgt spid="5"/>
                                        </p:tgtEl>
                                        <p:attrNameLst>
                                          <p:attrName>style.visibility</p:attrName>
                                        </p:attrNameLst>
                                      </p:cBhvr>
                                      <p:to>
                                        <p:strVal val="hidden"/>
                                      </p:to>
                                    </p:set>
                                  </p:childTnLst>
                                </p:cTn>
                              </p:par>
                            </p:childTnLst>
                          </p:cTn>
                        </p:par>
                        <p:par>
                          <p:cTn id="22" fill="hold">
                            <p:stCondLst>
                              <p:cond delay="1550"/>
                            </p:stCondLst>
                            <p:childTnLst>
                              <p:par>
                                <p:cTn id="23" presetID="1" presetClass="entr" presetSubtype="0" fill="hold" nodeType="afterEffect">
                                  <p:stCondLst>
                                    <p:cond delay="25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64AC5-1E08-A238-C9C3-C9996A15B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C0D89-F1CC-EA38-8736-55D4CBB49A21}"/>
              </a:ext>
            </a:extLst>
          </p:cNvPr>
          <p:cNvSpPr>
            <a:spLocks noGrp="1"/>
          </p:cNvSpPr>
          <p:nvPr>
            <p:ph type="title"/>
          </p:nvPr>
        </p:nvSpPr>
        <p:spPr/>
        <p:txBody>
          <a:bodyPr/>
          <a:lstStyle/>
          <a:p>
            <a:r>
              <a:rPr lang="en-US" dirty="0"/>
              <a:t>IEEE 802.11 Wireless LAN</a:t>
            </a:r>
          </a:p>
        </p:txBody>
      </p:sp>
      <p:graphicFrame>
        <p:nvGraphicFramePr>
          <p:cNvPr id="5" name="Content Placeholder 4">
            <a:extLst>
              <a:ext uri="{FF2B5EF4-FFF2-40B4-BE49-F238E27FC236}">
                <a16:creationId xmlns:a16="http://schemas.microsoft.com/office/drawing/2014/main" id="{AABCDF39-07D8-BDBD-A487-923956BEAAEB}"/>
              </a:ext>
            </a:extLst>
          </p:cNvPr>
          <p:cNvGraphicFramePr>
            <a:graphicFrameLocks noGrp="1"/>
          </p:cNvGraphicFramePr>
          <p:nvPr>
            <p:ph sz="half" idx="1"/>
            <p:extLst>
              <p:ext uri="{D42A27DB-BD31-4B8C-83A1-F6EECF244321}">
                <p14:modId xmlns:p14="http://schemas.microsoft.com/office/powerpoint/2010/main" val="867021611"/>
              </p:ext>
            </p:extLst>
          </p:nvPr>
        </p:nvGraphicFramePr>
        <p:xfrm>
          <a:off x="323528" y="1909494"/>
          <a:ext cx="7920880" cy="5909407"/>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1367913479"/>
                    </a:ext>
                  </a:extLst>
                </a:gridCol>
                <a:gridCol w="1296144">
                  <a:extLst>
                    <a:ext uri="{9D8B030D-6E8A-4147-A177-3AD203B41FA5}">
                      <a16:colId xmlns:a16="http://schemas.microsoft.com/office/drawing/2014/main" val="2093502592"/>
                    </a:ext>
                  </a:extLst>
                </a:gridCol>
                <a:gridCol w="1296144">
                  <a:extLst>
                    <a:ext uri="{9D8B030D-6E8A-4147-A177-3AD203B41FA5}">
                      <a16:colId xmlns:a16="http://schemas.microsoft.com/office/drawing/2014/main" val="2682164434"/>
                    </a:ext>
                  </a:extLst>
                </a:gridCol>
                <a:gridCol w="864096">
                  <a:extLst>
                    <a:ext uri="{9D8B030D-6E8A-4147-A177-3AD203B41FA5}">
                      <a16:colId xmlns:a16="http://schemas.microsoft.com/office/drawing/2014/main" val="3754491474"/>
                    </a:ext>
                  </a:extLst>
                </a:gridCol>
                <a:gridCol w="1656184">
                  <a:extLst>
                    <a:ext uri="{9D8B030D-6E8A-4147-A177-3AD203B41FA5}">
                      <a16:colId xmlns:a16="http://schemas.microsoft.com/office/drawing/2014/main" val="3781332265"/>
                    </a:ext>
                  </a:extLst>
                </a:gridCol>
                <a:gridCol w="1728192">
                  <a:extLst>
                    <a:ext uri="{9D8B030D-6E8A-4147-A177-3AD203B41FA5}">
                      <a16:colId xmlns:a16="http://schemas.microsoft.com/office/drawing/2014/main" val="2616803047"/>
                    </a:ext>
                  </a:extLst>
                </a:gridCol>
              </a:tblGrid>
              <a:tr h="583704">
                <a:tc>
                  <a:txBody>
                    <a:bodyPr/>
                    <a:lstStyle/>
                    <a:p>
                      <a:pPr algn="l" fontAlgn="t">
                        <a:lnSpc>
                          <a:spcPts val="1500"/>
                        </a:lnSpc>
                        <a:buNone/>
                      </a:pPr>
                      <a:r>
                        <a:rPr lang="en-US" sz="1800" b="0" i="0" dirty="0">
                          <a:solidFill>
                            <a:srgbClr val="303030"/>
                          </a:solidFill>
                          <a:effectLst/>
                          <a:latin typeface="Google Sans Flex"/>
                        </a:rPr>
                        <a:t>Standard</a:t>
                      </a:r>
                    </a:p>
                  </a:txBody>
                  <a:tcPr/>
                </a:tc>
                <a:tc>
                  <a:txBody>
                    <a:bodyPr/>
                    <a:lstStyle/>
                    <a:p>
                      <a:pPr algn="l" fontAlgn="t">
                        <a:lnSpc>
                          <a:spcPts val="1500"/>
                        </a:lnSpc>
                        <a:buNone/>
                      </a:pPr>
                      <a:r>
                        <a:rPr lang="en-US" sz="1800" b="0" i="0" dirty="0">
                          <a:solidFill>
                            <a:srgbClr val="303030"/>
                          </a:solidFill>
                          <a:effectLst/>
                          <a:latin typeface="Google Sans Flex"/>
                        </a:rPr>
                        <a:t>Generation</a:t>
                      </a:r>
                    </a:p>
                  </a:txBody>
                  <a:tcPr/>
                </a:tc>
                <a:tc>
                  <a:txBody>
                    <a:bodyPr/>
                    <a:lstStyle/>
                    <a:p>
                      <a:pPr algn="l" fontAlgn="t">
                        <a:lnSpc>
                          <a:spcPts val="1500"/>
                        </a:lnSpc>
                        <a:buNone/>
                      </a:pPr>
                      <a:r>
                        <a:rPr lang="en-US" sz="1800" b="0" i="0" dirty="0">
                          <a:solidFill>
                            <a:srgbClr val="303030"/>
                          </a:solidFill>
                          <a:effectLst/>
                          <a:latin typeface="Google Sans Flex"/>
                        </a:rPr>
                        <a:t>Frequency Band</a:t>
                      </a:r>
                    </a:p>
                  </a:txBody>
                  <a:tcPr/>
                </a:tc>
                <a:tc>
                  <a:txBody>
                    <a:bodyPr/>
                    <a:lstStyle/>
                    <a:p>
                      <a:pPr algn="l" fontAlgn="t">
                        <a:lnSpc>
                          <a:spcPts val="1500"/>
                        </a:lnSpc>
                        <a:buNone/>
                      </a:pPr>
                      <a:r>
                        <a:rPr lang="en-US" sz="1800" b="0" i="0" dirty="0">
                          <a:solidFill>
                            <a:srgbClr val="303030"/>
                          </a:solidFill>
                          <a:effectLst/>
                          <a:latin typeface="Google Sans Flex"/>
                        </a:rPr>
                        <a:t>Max Data Rate</a:t>
                      </a:r>
                    </a:p>
                  </a:txBody>
                  <a:tcPr/>
                </a:tc>
                <a:tc>
                  <a:txBody>
                    <a:bodyPr/>
                    <a:lstStyle/>
                    <a:p>
                      <a:pPr algn="l" fontAlgn="t">
                        <a:lnSpc>
                          <a:spcPts val="1500"/>
                        </a:lnSpc>
                        <a:buNone/>
                      </a:pPr>
                      <a:r>
                        <a:rPr lang="en-US" sz="1800" b="0" i="0" dirty="0">
                          <a:solidFill>
                            <a:srgbClr val="303030"/>
                          </a:solidFill>
                          <a:effectLst/>
                          <a:latin typeface="Google Sans Flex"/>
                        </a:rPr>
                        <a:t>Key PHY / MAC Features</a:t>
                      </a:r>
                    </a:p>
                  </a:txBody>
                  <a:tcPr/>
                </a:tc>
                <a:tc>
                  <a:txBody>
                    <a:bodyPr/>
                    <a:lstStyle/>
                    <a:p>
                      <a:pPr algn="l" fontAlgn="t">
                        <a:lnSpc>
                          <a:spcPts val="1500"/>
                        </a:lnSpc>
                        <a:buNone/>
                      </a:pPr>
                      <a:r>
                        <a:rPr lang="en-US" sz="1800" b="0" i="0" dirty="0">
                          <a:solidFill>
                            <a:srgbClr val="303030"/>
                          </a:solidFill>
                          <a:effectLst/>
                          <a:latin typeface="Google Sans Flex"/>
                        </a:rPr>
                        <a:t>Primary Application</a:t>
                      </a:r>
                    </a:p>
                  </a:txBody>
                  <a:tcPr/>
                </a:tc>
                <a:extLst>
                  <a:ext uri="{0D108BD9-81ED-4DB2-BD59-A6C34878D82A}">
                    <a16:rowId xmlns:a16="http://schemas.microsoft.com/office/drawing/2014/main" val="2949403722"/>
                  </a:ext>
                </a:extLst>
              </a:tr>
              <a:tr h="720080">
                <a:tc>
                  <a:txBody>
                    <a:bodyPr/>
                    <a:lstStyle/>
                    <a:p>
                      <a:pPr algn="l" fontAlgn="t">
                        <a:lnSpc>
                          <a:spcPts val="1500"/>
                        </a:lnSpc>
                        <a:buNone/>
                      </a:pPr>
                      <a:r>
                        <a:rPr lang="en-US" sz="1400" b="0" i="0" dirty="0">
                          <a:solidFill>
                            <a:srgbClr val="303030"/>
                          </a:solidFill>
                          <a:effectLst/>
                          <a:latin typeface="Google Sans Flex"/>
                        </a:rPr>
                        <a:t>802.11a / b / g</a:t>
                      </a:r>
                    </a:p>
                  </a:txBody>
                  <a:tcPr/>
                </a:tc>
                <a:tc>
                  <a:txBody>
                    <a:bodyPr/>
                    <a:lstStyle/>
                    <a:p>
                      <a:pPr algn="l" fontAlgn="t">
                        <a:lnSpc>
                          <a:spcPts val="1500"/>
                        </a:lnSpc>
                        <a:buNone/>
                      </a:pPr>
                      <a:r>
                        <a:rPr lang="en-US" sz="1400" b="0" i="0">
                          <a:solidFill>
                            <a:srgbClr val="303030"/>
                          </a:solidFill>
                          <a:effectLst/>
                          <a:latin typeface="Google Sans Flex"/>
                        </a:rPr>
                        <a:t>Wi-Fi 1 / 2 / 3</a:t>
                      </a:r>
                    </a:p>
                  </a:txBody>
                  <a:tcPr/>
                </a:tc>
                <a:tc>
                  <a:txBody>
                    <a:bodyPr/>
                    <a:lstStyle/>
                    <a:p>
                      <a:pPr algn="l" fontAlgn="t">
                        <a:lnSpc>
                          <a:spcPts val="1500"/>
                        </a:lnSpc>
                        <a:buNone/>
                      </a:pPr>
                      <a:r>
                        <a:rPr lang="en-US" sz="1400" b="0" i="0">
                          <a:solidFill>
                            <a:srgbClr val="303030"/>
                          </a:solidFill>
                          <a:effectLst/>
                          <a:latin typeface="Google Sans Flex"/>
                        </a:rPr>
                        <a:t>2.4 / 5 GHz</a:t>
                      </a:r>
                    </a:p>
                  </a:txBody>
                  <a:tcPr/>
                </a:tc>
                <a:tc>
                  <a:txBody>
                    <a:bodyPr/>
                    <a:lstStyle/>
                    <a:p>
                      <a:pPr algn="l" fontAlgn="t">
                        <a:lnSpc>
                          <a:spcPts val="1500"/>
                        </a:lnSpc>
                        <a:buNone/>
                      </a:pPr>
                      <a:r>
                        <a:rPr lang="en-US" sz="1400" b="0" i="0" dirty="0">
                          <a:solidFill>
                            <a:srgbClr val="303030"/>
                          </a:solidFill>
                          <a:effectLst/>
                          <a:latin typeface="Google Sans Flex"/>
                        </a:rPr>
                        <a:t>11 / 54 Mbps</a:t>
                      </a:r>
                    </a:p>
                  </a:txBody>
                  <a:tcPr/>
                </a:tc>
                <a:tc>
                  <a:txBody>
                    <a:bodyPr/>
                    <a:lstStyle/>
                    <a:p>
                      <a:pPr algn="l" fontAlgn="t">
                        <a:lnSpc>
                          <a:spcPts val="1500"/>
                        </a:lnSpc>
                        <a:buNone/>
                      </a:pPr>
                      <a:r>
                        <a:rPr lang="en-US" sz="1400" b="0" i="0" dirty="0">
                          <a:solidFill>
                            <a:srgbClr val="303030"/>
                          </a:solidFill>
                          <a:effectLst/>
                          <a:latin typeface="Google Sans Flex"/>
                        </a:rPr>
                        <a:t>OFDM (11a/g), 20 MHz channels</a:t>
                      </a:r>
                    </a:p>
                  </a:txBody>
                  <a:tcPr/>
                </a:tc>
                <a:tc>
                  <a:txBody>
                    <a:bodyPr/>
                    <a:lstStyle/>
                    <a:p>
                      <a:pPr algn="l" fontAlgn="t">
                        <a:lnSpc>
                          <a:spcPts val="1500"/>
                        </a:lnSpc>
                        <a:buNone/>
                      </a:pPr>
                      <a:r>
                        <a:rPr lang="en-US" sz="1400" b="0" i="0">
                          <a:solidFill>
                            <a:srgbClr val="303030"/>
                          </a:solidFill>
                          <a:effectLst/>
                          <a:latin typeface="Google Sans Flex"/>
                        </a:rPr>
                        <a:t>Legacy Web &amp; Basic WLAN</a:t>
                      </a:r>
                    </a:p>
                  </a:txBody>
                  <a:tcPr/>
                </a:tc>
                <a:extLst>
                  <a:ext uri="{0D108BD9-81ED-4DB2-BD59-A6C34878D82A}">
                    <a16:rowId xmlns:a16="http://schemas.microsoft.com/office/drawing/2014/main" val="3217490166"/>
                  </a:ext>
                </a:extLst>
              </a:tr>
              <a:tr h="648072">
                <a:tc>
                  <a:txBody>
                    <a:bodyPr/>
                    <a:lstStyle/>
                    <a:p>
                      <a:pPr algn="l" fontAlgn="t">
                        <a:lnSpc>
                          <a:spcPts val="1500"/>
                        </a:lnSpc>
                        <a:buNone/>
                      </a:pPr>
                      <a:r>
                        <a:rPr lang="en-US" sz="1400" b="0" i="0" dirty="0">
                          <a:solidFill>
                            <a:srgbClr val="303030"/>
                          </a:solidFill>
                          <a:effectLst/>
                          <a:latin typeface="Google Sans Flex"/>
                        </a:rPr>
                        <a:t>802.11n</a:t>
                      </a:r>
                    </a:p>
                  </a:txBody>
                  <a:tcPr/>
                </a:tc>
                <a:tc>
                  <a:txBody>
                    <a:bodyPr/>
                    <a:lstStyle/>
                    <a:p>
                      <a:pPr algn="l" fontAlgn="t">
                        <a:lnSpc>
                          <a:spcPts val="1500"/>
                        </a:lnSpc>
                        <a:buNone/>
                      </a:pPr>
                      <a:r>
                        <a:rPr lang="en-US" sz="1400" b="0" i="0">
                          <a:solidFill>
                            <a:srgbClr val="303030"/>
                          </a:solidFill>
                          <a:effectLst/>
                          <a:latin typeface="Google Sans Flex"/>
                        </a:rPr>
                        <a:t>Wi-Fi 4</a:t>
                      </a:r>
                    </a:p>
                  </a:txBody>
                  <a:tcPr/>
                </a:tc>
                <a:tc>
                  <a:txBody>
                    <a:bodyPr/>
                    <a:lstStyle/>
                    <a:p>
                      <a:pPr algn="l" fontAlgn="t">
                        <a:lnSpc>
                          <a:spcPts val="1500"/>
                        </a:lnSpc>
                        <a:buNone/>
                      </a:pPr>
                      <a:r>
                        <a:rPr lang="en-US" sz="1400" b="0" i="0">
                          <a:solidFill>
                            <a:srgbClr val="303030"/>
                          </a:solidFill>
                          <a:effectLst/>
                          <a:latin typeface="Google Sans Flex"/>
                        </a:rPr>
                        <a:t>2.4 / 5 GHz</a:t>
                      </a:r>
                    </a:p>
                  </a:txBody>
                  <a:tcPr/>
                </a:tc>
                <a:tc>
                  <a:txBody>
                    <a:bodyPr/>
                    <a:lstStyle/>
                    <a:p>
                      <a:pPr algn="l" fontAlgn="t">
                        <a:lnSpc>
                          <a:spcPts val="1500"/>
                        </a:lnSpc>
                        <a:buNone/>
                      </a:pPr>
                      <a:r>
                        <a:rPr lang="en-US" sz="1400" b="0" i="0" dirty="0">
                          <a:solidFill>
                            <a:srgbClr val="303030"/>
                          </a:solidFill>
                          <a:effectLst/>
                          <a:latin typeface="Google Sans Flex"/>
                        </a:rPr>
                        <a:t>Up to 600 Mbps</a:t>
                      </a:r>
                    </a:p>
                  </a:txBody>
                  <a:tcPr/>
                </a:tc>
                <a:tc>
                  <a:txBody>
                    <a:bodyPr/>
                    <a:lstStyle/>
                    <a:p>
                      <a:pPr algn="l" fontAlgn="t">
                        <a:lnSpc>
                          <a:spcPts val="1500"/>
                        </a:lnSpc>
                        <a:buNone/>
                      </a:pPr>
                      <a:r>
                        <a:rPr lang="en-US" sz="1400" b="1" i="0" dirty="0">
                          <a:solidFill>
                            <a:srgbClr val="303030"/>
                          </a:solidFill>
                          <a:effectLst/>
                          <a:latin typeface="Google Sans Flex"/>
                        </a:rPr>
                        <a:t>Spatial Multiplexing (MIMO), </a:t>
                      </a:r>
                      <a:r>
                        <a:rPr lang="en-US" sz="1400" b="0" i="0" dirty="0">
                          <a:solidFill>
                            <a:srgbClr val="303030"/>
                          </a:solidFill>
                          <a:effectLst/>
                          <a:latin typeface="Google Sans Flex"/>
                        </a:rPr>
                        <a:t>Frame Aggregation</a:t>
                      </a:r>
                    </a:p>
                  </a:txBody>
                  <a:tcPr/>
                </a:tc>
                <a:tc>
                  <a:txBody>
                    <a:bodyPr/>
                    <a:lstStyle/>
                    <a:p>
                      <a:pPr algn="l" fontAlgn="t">
                        <a:lnSpc>
                          <a:spcPts val="1500"/>
                        </a:lnSpc>
                        <a:buNone/>
                      </a:pPr>
                      <a:r>
                        <a:rPr lang="en-US" sz="1400" b="0" i="0">
                          <a:solidFill>
                            <a:srgbClr val="303030"/>
                          </a:solidFill>
                          <a:effectLst/>
                          <a:latin typeface="Google Sans Flex"/>
                        </a:rPr>
                        <a:t>Mobile Data &amp; HD Video</a:t>
                      </a:r>
                    </a:p>
                  </a:txBody>
                  <a:tcPr/>
                </a:tc>
                <a:extLst>
                  <a:ext uri="{0D108BD9-81ED-4DB2-BD59-A6C34878D82A}">
                    <a16:rowId xmlns:a16="http://schemas.microsoft.com/office/drawing/2014/main" val="188665891"/>
                  </a:ext>
                </a:extLst>
              </a:tr>
              <a:tr h="648072">
                <a:tc>
                  <a:txBody>
                    <a:bodyPr/>
                    <a:lstStyle/>
                    <a:p>
                      <a:pPr algn="l" fontAlgn="t">
                        <a:lnSpc>
                          <a:spcPts val="1500"/>
                        </a:lnSpc>
                        <a:buNone/>
                      </a:pPr>
                      <a:r>
                        <a:rPr lang="en-US" sz="1400" b="0" i="0" dirty="0">
                          <a:solidFill>
                            <a:srgbClr val="303030"/>
                          </a:solidFill>
                          <a:effectLst/>
                          <a:latin typeface="Google Sans Flex"/>
                        </a:rPr>
                        <a:t>802.11ac</a:t>
                      </a:r>
                    </a:p>
                  </a:txBody>
                  <a:tcPr/>
                </a:tc>
                <a:tc>
                  <a:txBody>
                    <a:bodyPr/>
                    <a:lstStyle/>
                    <a:p>
                      <a:pPr algn="l" fontAlgn="t">
                        <a:lnSpc>
                          <a:spcPts val="1500"/>
                        </a:lnSpc>
                        <a:buNone/>
                      </a:pPr>
                      <a:r>
                        <a:rPr lang="en-US" sz="1400" b="0" i="0">
                          <a:solidFill>
                            <a:srgbClr val="303030"/>
                          </a:solidFill>
                          <a:effectLst/>
                          <a:latin typeface="Google Sans Flex"/>
                        </a:rPr>
                        <a:t>Wi-Fi 5</a:t>
                      </a:r>
                    </a:p>
                  </a:txBody>
                  <a:tcPr/>
                </a:tc>
                <a:tc>
                  <a:txBody>
                    <a:bodyPr/>
                    <a:lstStyle/>
                    <a:p>
                      <a:pPr algn="l" fontAlgn="t">
                        <a:lnSpc>
                          <a:spcPts val="1500"/>
                        </a:lnSpc>
                        <a:buNone/>
                      </a:pPr>
                      <a:r>
                        <a:rPr lang="en-US" sz="1400" b="0" i="0">
                          <a:solidFill>
                            <a:srgbClr val="303030"/>
                          </a:solidFill>
                          <a:effectLst/>
                          <a:latin typeface="Google Sans Flex"/>
                        </a:rPr>
                        <a:t>5 GHz</a:t>
                      </a:r>
                    </a:p>
                  </a:txBody>
                  <a:tcPr/>
                </a:tc>
                <a:tc>
                  <a:txBody>
                    <a:bodyPr/>
                    <a:lstStyle/>
                    <a:p>
                      <a:pPr algn="l" fontAlgn="t">
                        <a:lnSpc>
                          <a:spcPts val="1500"/>
                        </a:lnSpc>
                        <a:buNone/>
                      </a:pPr>
                      <a:r>
                        <a:rPr lang="en-US" sz="1400" b="0" i="0" dirty="0">
                          <a:solidFill>
                            <a:srgbClr val="303030"/>
                          </a:solidFill>
                          <a:effectLst/>
                          <a:latin typeface="Google Sans Flex"/>
                        </a:rPr>
                        <a:t>Up to 6.9 Gbps</a:t>
                      </a:r>
                    </a:p>
                  </a:txBody>
                  <a:tcPr/>
                </a:tc>
                <a:tc>
                  <a:txBody>
                    <a:bodyPr/>
                    <a:lstStyle/>
                    <a:p>
                      <a:pPr algn="l" fontAlgn="t">
                        <a:lnSpc>
                          <a:spcPts val="1500"/>
                        </a:lnSpc>
                        <a:buNone/>
                      </a:pPr>
                      <a:r>
                        <a:rPr lang="en-US" sz="1400" b="1" i="0" dirty="0">
                          <a:solidFill>
                            <a:srgbClr val="303030"/>
                          </a:solidFill>
                          <a:effectLst/>
                          <a:latin typeface="Google Sans Flex"/>
                        </a:rPr>
                        <a:t>DL MU-MIMO</a:t>
                      </a:r>
                      <a:r>
                        <a:rPr lang="en-US" sz="1400" b="0" i="0" dirty="0">
                          <a:solidFill>
                            <a:srgbClr val="303030"/>
                          </a:solidFill>
                          <a:effectLst/>
                          <a:latin typeface="Google Sans Flex"/>
                        </a:rPr>
                        <a:t>, 256-QAM, 80/160 MHz channels</a:t>
                      </a:r>
                    </a:p>
                  </a:txBody>
                  <a:tcPr/>
                </a:tc>
                <a:tc>
                  <a:txBody>
                    <a:bodyPr/>
                    <a:lstStyle/>
                    <a:p>
                      <a:pPr algn="l" fontAlgn="t">
                        <a:lnSpc>
                          <a:spcPts val="1500"/>
                        </a:lnSpc>
                        <a:buNone/>
                      </a:pPr>
                      <a:r>
                        <a:rPr lang="en-US" sz="1400" b="0" i="0">
                          <a:solidFill>
                            <a:srgbClr val="303030"/>
                          </a:solidFill>
                          <a:effectLst/>
                          <a:latin typeface="Google Sans Flex"/>
                        </a:rPr>
                        <a:t>High-Density Video Streaming</a:t>
                      </a:r>
                    </a:p>
                  </a:txBody>
                  <a:tcPr/>
                </a:tc>
                <a:extLst>
                  <a:ext uri="{0D108BD9-81ED-4DB2-BD59-A6C34878D82A}">
                    <a16:rowId xmlns:a16="http://schemas.microsoft.com/office/drawing/2014/main" val="3311638318"/>
                  </a:ext>
                </a:extLst>
              </a:tr>
              <a:tr h="792088">
                <a:tc>
                  <a:txBody>
                    <a:bodyPr/>
                    <a:lstStyle/>
                    <a:p>
                      <a:pPr algn="l" fontAlgn="t">
                        <a:lnSpc>
                          <a:spcPts val="1500"/>
                        </a:lnSpc>
                        <a:buNone/>
                      </a:pPr>
                      <a:r>
                        <a:rPr lang="en-US" sz="1600" b="0" i="0">
                          <a:solidFill>
                            <a:srgbClr val="303030"/>
                          </a:solidFill>
                          <a:effectLst/>
                          <a:latin typeface="Google Sans Flex"/>
                        </a:rPr>
                        <a:t>802.11ad / ay</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mmWave Wi-Fi</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60 GHz</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7 to 40+ Gbps</a:t>
                      </a:r>
                    </a:p>
                  </a:txBody>
                  <a:tcPr>
                    <a:solidFill>
                      <a:schemeClr val="accent2">
                        <a:lumMod val="20000"/>
                        <a:lumOff val="80000"/>
                      </a:schemeClr>
                    </a:solidFill>
                  </a:tcPr>
                </a:tc>
                <a:tc>
                  <a:txBody>
                    <a:bodyPr/>
                    <a:lstStyle/>
                    <a:p>
                      <a:pPr algn="l" fontAlgn="t">
                        <a:lnSpc>
                          <a:spcPts val="1500"/>
                        </a:lnSpc>
                        <a:buNone/>
                      </a:pPr>
                      <a:r>
                        <a:rPr lang="en-US" sz="1600" b="1" i="0" dirty="0">
                          <a:solidFill>
                            <a:srgbClr val="303030"/>
                          </a:solidFill>
                          <a:effectLst/>
                          <a:latin typeface="Google Sans Flex"/>
                        </a:rPr>
                        <a:t>Beamforming</a:t>
                      </a:r>
                      <a:r>
                        <a:rPr lang="en-US" sz="1600" b="0" i="0" dirty="0">
                          <a:solidFill>
                            <a:srgbClr val="303030"/>
                          </a:solidFill>
                          <a:effectLst/>
                          <a:latin typeface="Google Sans Flex"/>
                        </a:rPr>
                        <a:t>, Channel Bonding (8.64 GHz)</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Uncompressed Video, VR, Backhaul</a:t>
                      </a:r>
                    </a:p>
                  </a:txBody>
                  <a:tcPr>
                    <a:solidFill>
                      <a:schemeClr val="accent2">
                        <a:lumMod val="20000"/>
                        <a:lumOff val="80000"/>
                      </a:schemeClr>
                    </a:solidFill>
                  </a:tcPr>
                </a:tc>
                <a:extLst>
                  <a:ext uri="{0D108BD9-81ED-4DB2-BD59-A6C34878D82A}">
                    <a16:rowId xmlns:a16="http://schemas.microsoft.com/office/drawing/2014/main" val="2228321226"/>
                  </a:ext>
                </a:extLst>
              </a:tr>
              <a:tr h="2185534">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tc>
                  <a:txBody>
                    <a:bodyPr/>
                    <a:lstStyle/>
                    <a:p>
                      <a:pPr algn="l" fontAlgn="t">
                        <a:lnSpc>
                          <a:spcPts val="1500"/>
                        </a:lnSpc>
                        <a:buNone/>
                      </a:pPr>
                      <a:endParaRPr lang="en-US" sz="1400" b="0" i="0" dirty="0">
                        <a:solidFill>
                          <a:srgbClr val="303030"/>
                        </a:solidFill>
                        <a:effectLst/>
                        <a:latin typeface="Google Sans Flex"/>
                      </a:endParaRPr>
                    </a:p>
                  </a:txBody>
                  <a:tcPr/>
                </a:tc>
                <a:extLst>
                  <a:ext uri="{0D108BD9-81ED-4DB2-BD59-A6C34878D82A}">
                    <a16:rowId xmlns:a16="http://schemas.microsoft.com/office/drawing/2014/main" val="2944503511"/>
                  </a:ext>
                </a:extLst>
              </a:tr>
            </a:tbl>
          </a:graphicData>
        </a:graphic>
      </p:graphicFrame>
    </p:spTree>
    <p:extLst>
      <p:ext uri="{BB962C8B-B14F-4D97-AF65-F5344CB8AC3E}">
        <p14:creationId xmlns:p14="http://schemas.microsoft.com/office/powerpoint/2010/main" val="1674830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a:xfrm>
            <a:off x="553814" y="3972808"/>
            <a:ext cx="6292088" cy="807527"/>
          </a:xfrm>
        </p:spPr>
        <p:txBody>
          <a:bodyPr>
            <a:normAutofit/>
          </a:bodyPr>
          <a:lstStyle/>
          <a:p>
            <a:pPr marL="0" indent="0">
              <a:buNone/>
            </a:pPr>
            <a:r>
              <a:rPr lang="en-CA" sz="2000" dirty="0" err="1"/>
              <a:t>mmWave</a:t>
            </a:r>
            <a:r>
              <a:rPr lang="en-CA" sz="2000" dirty="0"/>
              <a:t>: High attenuation -&gt; </a:t>
            </a:r>
            <a:r>
              <a:rPr lang="en-CA" sz="2000" dirty="0">
                <a:sym typeface="Wingdings" panose="05000000000000000000" pitchFamily="2" charset="2"/>
              </a:rPr>
              <a:t>beamforming</a:t>
            </a:r>
          </a:p>
          <a:p>
            <a:pPr marL="0" indent="0">
              <a:buNone/>
            </a:pPr>
            <a:r>
              <a:rPr lang="en-CA" sz="2000" dirty="0">
                <a:sym typeface="Wingdings" panose="05000000000000000000" pitchFamily="2" charset="2"/>
              </a:rPr>
              <a:t>Challenge: Beam alignment</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5674121"/>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5663277"/>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5684966"/>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5674122"/>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grpSp>
        <p:nvGrpSpPr>
          <p:cNvPr id="2" name="Group 1">
            <a:extLst>
              <a:ext uri="{FF2B5EF4-FFF2-40B4-BE49-F238E27FC236}">
                <a16:creationId xmlns:a16="http://schemas.microsoft.com/office/drawing/2014/main" id="{2A40A247-4C9F-40F0-A03A-4815524DB352}"/>
              </a:ext>
            </a:extLst>
          </p:cNvPr>
          <p:cNvGrpSpPr/>
          <p:nvPr/>
        </p:nvGrpSpPr>
        <p:grpSpPr>
          <a:xfrm rot="19160335">
            <a:off x="908788" y="5386218"/>
            <a:ext cx="2440171" cy="544334"/>
            <a:chOff x="1211717" y="3737974"/>
            <a:chExt cx="3253561" cy="725778"/>
          </a:xfrm>
        </p:grpSpPr>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200000">
              <a:off x="3288999" y="3287473"/>
              <a:ext cx="725778" cy="1626780"/>
            </a:xfrm>
            <a:prstGeom prst="rect">
              <a:avLst/>
            </a:prstGeom>
          </p:spPr>
        </p:pic>
        <p:pic>
          <p:nvPicPr>
            <p:cNvPr id="14" name="Picture 13">
              <a:extLst>
                <a:ext uri="{FF2B5EF4-FFF2-40B4-BE49-F238E27FC236}">
                  <a16:creationId xmlns:a16="http://schemas.microsoft.com/office/drawing/2014/main" id="{7DD2E7D0-1E1D-46F9-914C-3A383BC049A8}"/>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10000" b="90000" l="10000" r="90000">
                          <a14:backgroundMark x1="19420" y1="71285" x2="19420" y2="71285"/>
                          <a14:backgroundMark x1="19420" y1="71285" x2="19420" y2="7128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1662218" y="3287473"/>
              <a:ext cx="725778" cy="1626780"/>
            </a:xfrm>
            <a:prstGeom prst="rect">
              <a:avLst/>
            </a:prstGeom>
          </p:spPr>
        </p:pic>
      </p:grpSp>
      <p:cxnSp>
        <p:nvCxnSpPr>
          <p:cNvPr id="15" name="Google Shape;101;g5f9f91e067_0_7">
            <a:extLst>
              <a:ext uri="{FF2B5EF4-FFF2-40B4-BE49-F238E27FC236}">
                <a16:creationId xmlns:a16="http://schemas.microsoft.com/office/drawing/2014/main" id="{87F1F1E2-E7A3-5C40-872F-2C42EDA62289}"/>
              </a:ext>
            </a:extLst>
          </p:cNvPr>
          <p:cNvCxnSpPr/>
          <p:nvPr/>
        </p:nvCxnSpPr>
        <p:spPr>
          <a:xfrm>
            <a:off x="2771468" y="2307694"/>
            <a:ext cx="3678075" cy="0"/>
          </a:xfrm>
          <a:prstGeom prst="straightConnector1">
            <a:avLst/>
          </a:prstGeom>
          <a:noFill/>
          <a:ln w="57150" cap="flat" cmpd="sng">
            <a:solidFill>
              <a:srgbClr val="FF0000"/>
            </a:solidFill>
            <a:prstDash val="solid"/>
            <a:miter lim="800000"/>
            <a:headEnd type="stealth" w="med" len="med"/>
            <a:tailEnd type="stealth" w="med" len="med"/>
          </a:ln>
        </p:spPr>
      </p:cxnSp>
      <p:sp>
        <p:nvSpPr>
          <p:cNvPr id="17" name="Google Shape;102;g5f9f91e067_0_7">
            <a:extLst>
              <a:ext uri="{FF2B5EF4-FFF2-40B4-BE49-F238E27FC236}">
                <a16:creationId xmlns:a16="http://schemas.microsoft.com/office/drawing/2014/main" id="{2B27DCFF-2DA4-BE41-BD03-BD3D5668F40B}"/>
              </a:ext>
            </a:extLst>
          </p:cNvPr>
          <p:cNvSpPr txBox="1"/>
          <p:nvPr/>
        </p:nvSpPr>
        <p:spPr>
          <a:xfrm>
            <a:off x="3361464" y="1988199"/>
            <a:ext cx="2453400" cy="276975"/>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a:solidFill>
                  <a:srgbClr val="FF0000"/>
                </a:solidFill>
                <a:latin typeface="Calibri"/>
                <a:ea typeface="Calibri"/>
                <a:cs typeface="Calibri"/>
                <a:sym typeface="Calibri"/>
              </a:rPr>
              <a:t>Millimeter Wave Bands</a:t>
            </a:r>
            <a:endParaRPr sz="1350">
              <a:solidFill>
                <a:srgbClr val="FF0000"/>
              </a:solidFill>
              <a:latin typeface="Calibri"/>
              <a:ea typeface="Calibri"/>
              <a:cs typeface="Calibri"/>
              <a:sym typeface="Calibri"/>
            </a:endParaRPr>
          </a:p>
        </p:txBody>
      </p:sp>
      <p:sp>
        <p:nvSpPr>
          <p:cNvPr id="18" name="Google Shape;103;g5f9f91e067_0_7">
            <a:extLst>
              <a:ext uri="{FF2B5EF4-FFF2-40B4-BE49-F238E27FC236}">
                <a16:creationId xmlns:a16="http://schemas.microsoft.com/office/drawing/2014/main" id="{98896B78-1147-C848-AED7-08B08F0DA962}"/>
              </a:ext>
            </a:extLst>
          </p:cNvPr>
          <p:cNvSpPr txBox="1"/>
          <p:nvPr/>
        </p:nvSpPr>
        <p:spPr>
          <a:xfrm>
            <a:off x="539552" y="1706439"/>
            <a:ext cx="1257300" cy="484650"/>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dirty="0">
                <a:solidFill>
                  <a:schemeClr val="dk1"/>
                </a:solidFill>
                <a:latin typeface="Calibri"/>
                <a:ea typeface="Calibri"/>
                <a:cs typeface="Calibri"/>
                <a:sym typeface="Calibri"/>
              </a:rPr>
              <a:t>Most wireless operates in this range</a:t>
            </a:r>
            <a:endParaRPr sz="1500" dirty="0"/>
          </a:p>
        </p:txBody>
      </p:sp>
      <p:sp>
        <p:nvSpPr>
          <p:cNvPr id="19" name="Google Shape;104;g5f9f91e067_0_7">
            <a:extLst>
              <a:ext uri="{FF2B5EF4-FFF2-40B4-BE49-F238E27FC236}">
                <a16:creationId xmlns:a16="http://schemas.microsoft.com/office/drawing/2014/main" id="{DF5972DE-BE80-DD47-BB6C-5D6D5D997D4A}"/>
              </a:ext>
            </a:extLst>
          </p:cNvPr>
          <p:cNvSpPr/>
          <p:nvPr/>
        </p:nvSpPr>
        <p:spPr>
          <a:xfrm>
            <a:off x="1740784" y="2249288"/>
            <a:ext cx="441675" cy="1371600"/>
          </a:xfrm>
          <a:prstGeom prst="ellipse">
            <a:avLst/>
          </a:prstGeom>
          <a:noFill/>
          <a:ln w="7620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0" name="Google Shape;105;g5f9f91e067_0_7">
            <a:extLst>
              <a:ext uri="{FF2B5EF4-FFF2-40B4-BE49-F238E27FC236}">
                <a16:creationId xmlns:a16="http://schemas.microsoft.com/office/drawing/2014/main" id="{C78A3D33-372D-0146-8357-B00F6A43A8A6}"/>
              </a:ext>
            </a:extLst>
          </p:cNvPr>
          <p:cNvCxnSpPr/>
          <p:nvPr/>
        </p:nvCxnSpPr>
        <p:spPr>
          <a:xfrm>
            <a:off x="1482876" y="2157316"/>
            <a:ext cx="228600" cy="357975"/>
          </a:xfrm>
          <a:prstGeom prst="straightConnector1">
            <a:avLst/>
          </a:prstGeom>
          <a:noFill/>
          <a:ln w="57150" cap="flat" cmpd="sng">
            <a:solidFill>
              <a:srgbClr val="FF0000"/>
            </a:solidFill>
            <a:prstDash val="solid"/>
            <a:miter lim="800000"/>
            <a:headEnd type="none" w="sm" len="sm"/>
            <a:tailEnd type="stealth" w="med" len="med"/>
          </a:ln>
        </p:spPr>
      </p:cxnSp>
      <p:grpSp>
        <p:nvGrpSpPr>
          <p:cNvPr id="21" name="Google Shape;106;g5f9f91e067_0_7">
            <a:extLst>
              <a:ext uri="{FF2B5EF4-FFF2-40B4-BE49-F238E27FC236}">
                <a16:creationId xmlns:a16="http://schemas.microsoft.com/office/drawing/2014/main" id="{35AA65A0-9B66-D945-8978-6F9753ED8033}"/>
              </a:ext>
            </a:extLst>
          </p:cNvPr>
          <p:cNvGrpSpPr/>
          <p:nvPr/>
        </p:nvGrpSpPr>
        <p:grpSpPr>
          <a:xfrm>
            <a:off x="1668799" y="2570535"/>
            <a:ext cx="5119019" cy="1362521"/>
            <a:chOff x="-4947512" y="4295289"/>
            <a:chExt cx="5789109" cy="1231407"/>
          </a:xfrm>
        </p:grpSpPr>
        <p:sp>
          <p:nvSpPr>
            <p:cNvPr id="22" name="Google Shape;107;g5f9f91e067_0_7">
              <a:extLst>
                <a:ext uri="{FF2B5EF4-FFF2-40B4-BE49-F238E27FC236}">
                  <a16:creationId xmlns:a16="http://schemas.microsoft.com/office/drawing/2014/main" id="{AAD17029-7D99-6E4D-AEC0-464063D4FAFB}"/>
                </a:ext>
              </a:extLst>
            </p:cNvPr>
            <p:cNvSpPr/>
            <p:nvPr/>
          </p:nvSpPr>
          <p:spPr>
            <a:xfrm>
              <a:off x="-3331172" y="430217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3" name="Google Shape;108;g5f9f91e067_0_7">
              <a:extLst>
                <a:ext uri="{FF2B5EF4-FFF2-40B4-BE49-F238E27FC236}">
                  <a16:creationId xmlns:a16="http://schemas.microsoft.com/office/drawing/2014/main" id="{220D7148-F394-8846-AEAD-A1CBF5272C2B}"/>
                </a:ext>
              </a:extLst>
            </p:cNvPr>
            <p:cNvSpPr/>
            <p:nvPr/>
          </p:nvSpPr>
          <p:spPr>
            <a:xfrm>
              <a:off x="-3573130"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4" name="Google Shape;109;g5f9f91e067_0_7">
              <a:extLst>
                <a:ext uri="{FF2B5EF4-FFF2-40B4-BE49-F238E27FC236}">
                  <a16:creationId xmlns:a16="http://schemas.microsoft.com/office/drawing/2014/main" id="{6C396E97-71C8-944B-8983-574535E7A3F1}"/>
                </a:ext>
              </a:extLst>
            </p:cNvPr>
            <p:cNvSpPr/>
            <p:nvPr/>
          </p:nvSpPr>
          <p:spPr>
            <a:xfrm>
              <a:off x="-2810565"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5" name="Google Shape;110;g5f9f91e067_0_7">
              <a:extLst>
                <a:ext uri="{FF2B5EF4-FFF2-40B4-BE49-F238E27FC236}">
                  <a16:creationId xmlns:a16="http://schemas.microsoft.com/office/drawing/2014/main" id="{E4A0E4F8-ECFD-3B44-A3C3-8F03BB505BCB}"/>
                </a:ext>
              </a:extLst>
            </p:cNvPr>
            <p:cNvSpPr/>
            <p:nvPr/>
          </p:nvSpPr>
          <p:spPr>
            <a:xfrm>
              <a:off x="-1764823" y="4302174"/>
              <a:ext cx="638100" cy="6528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6" name="Google Shape;111;g5f9f91e067_0_7">
              <a:extLst>
                <a:ext uri="{FF2B5EF4-FFF2-40B4-BE49-F238E27FC236}">
                  <a16:creationId xmlns:a16="http://schemas.microsoft.com/office/drawing/2014/main" id="{C4E99A73-714B-2642-93C8-675CC11C0FE6}"/>
                </a:ext>
              </a:extLst>
            </p:cNvPr>
            <p:cNvSpPr/>
            <p:nvPr/>
          </p:nvSpPr>
          <p:spPr>
            <a:xfrm>
              <a:off x="-1082593"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7" name="Google Shape;112;g5f9f91e067_0_7">
              <a:extLst>
                <a:ext uri="{FF2B5EF4-FFF2-40B4-BE49-F238E27FC236}">
                  <a16:creationId xmlns:a16="http://schemas.microsoft.com/office/drawing/2014/main" id="{55D30242-7F6B-4A43-8539-D8AA2507A69C}"/>
                </a:ext>
              </a:extLst>
            </p:cNvPr>
            <p:cNvSpPr/>
            <p:nvPr/>
          </p:nvSpPr>
          <p:spPr>
            <a:xfrm>
              <a:off x="-556001"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8" name="Google Shape;113;g5f9f91e067_0_7">
              <a:extLst>
                <a:ext uri="{FF2B5EF4-FFF2-40B4-BE49-F238E27FC236}">
                  <a16:creationId xmlns:a16="http://schemas.microsoft.com/office/drawing/2014/main" id="{187052AC-8EDE-FB4D-A5A8-F40AAF106F61}"/>
                </a:ext>
              </a:extLst>
            </p:cNvPr>
            <p:cNvSpPr/>
            <p:nvPr/>
          </p:nvSpPr>
          <p:spPr>
            <a:xfrm>
              <a:off x="12361" y="4295289"/>
              <a:ext cx="1959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9" name="Google Shape;114;g5f9f91e067_0_7">
              <a:extLst>
                <a:ext uri="{FF2B5EF4-FFF2-40B4-BE49-F238E27FC236}">
                  <a16:creationId xmlns:a16="http://schemas.microsoft.com/office/drawing/2014/main" id="{588F4675-35D5-3347-8FE7-1167E45C6815}"/>
                </a:ext>
              </a:extLst>
            </p:cNvPr>
            <p:cNvCxnSpPr/>
            <p:nvPr/>
          </p:nvCxnSpPr>
          <p:spPr>
            <a:xfrm rot="10800000">
              <a:off x="-4684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0" name="Google Shape;115;g5f9f91e067_0_7">
              <a:extLst>
                <a:ext uri="{FF2B5EF4-FFF2-40B4-BE49-F238E27FC236}">
                  <a16:creationId xmlns:a16="http://schemas.microsoft.com/office/drawing/2014/main" id="{B269CA34-E923-934D-A994-7009232B4342}"/>
                </a:ext>
              </a:extLst>
            </p:cNvPr>
            <p:cNvCxnSpPr/>
            <p:nvPr/>
          </p:nvCxnSpPr>
          <p:spPr>
            <a:xfrm rot="10800000">
              <a:off x="-4557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1" name="Google Shape;116;g5f9f91e067_0_7">
              <a:extLst>
                <a:ext uri="{FF2B5EF4-FFF2-40B4-BE49-F238E27FC236}">
                  <a16:creationId xmlns:a16="http://schemas.microsoft.com/office/drawing/2014/main" id="{0DCF0A81-033E-D14C-A925-0424FEDAC587}"/>
                </a:ext>
              </a:extLst>
            </p:cNvPr>
            <p:cNvCxnSpPr/>
            <p:nvPr/>
          </p:nvCxnSpPr>
          <p:spPr>
            <a:xfrm rot="10800000">
              <a:off x="-4526506" y="4339687"/>
              <a:ext cx="0" cy="633300"/>
            </a:xfrm>
            <a:prstGeom prst="straightConnector1">
              <a:avLst/>
            </a:prstGeom>
            <a:noFill/>
            <a:ln w="19050" cap="flat" cmpd="sng">
              <a:solidFill>
                <a:srgbClr val="0070C0"/>
              </a:solidFill>
              <a:prstDash val="solid"/>
              <a:miter lim="800000"/>
              <a:headEnd type="none" w="sm" len="sm"/>
              <a:tailEnd type="none" w="sm" len="sm"/>
            </a:ln>
          </p:spPr>
        </p:cxnSp>
        <p:grpSp>
          <p:nvGrpSpPr>
            <p:cNvPr id="32" name="Google Shape;117;g5f9f91e067_0_7">
              <a:extLst>
                <a:ext uri="{FF2B5EF4-FFF2-40B4-BE49-F238E27FC236}">
                  <a16:creationId xmlns:a16="http://schemas.microsoft.com/office/drawing/2014/main" id="{8D540DDF-1351-4B4C-830D-353BC33683E9}"/>
                </a:ext>
              </a:extLst>
            </p:cNvPr>
            <p:cNvGrpSpPr/>
            <p:nvPr/>
          </p:nvGrpSpPr>
          <p:grpSpPr>
            <a:xfrm>
              <a:off x="-4947512" y="4957687"/>
              <a:ext cx="5789109" cy="569009"/>
              <a:chOff x="1928907" y="2876210"/>
              <a:chExt cx="5789109" cy="569009"/>
            </a:xfrm>
          </p:grpSpPr>
          <p:sp>
            <p:nvSpPr>
              <p:cNvPr id="33" name="Google Shape;118;g5f9f91e067_0_7">
                <a:extLst>
                  <a:ext uri="{FF2B5EF4-FFF2-40B4-BE49-F238E27FC236}">
                    <a16:creationId xmlns:a16="http://schemas.microsoft.com/office/drawing/2014/main" id="{1D31FADB-BFFC-234C-B3C0-A44E4B52B82F}"/>
                  </a:ext>
                </a:extLst>
              </p:cNvPr>
              <p:cNvSpPr txBox="1"/>
              <p:nvPr/>
            </p:nvSpPr>
            <p:spPr>
              <a:xfrm>
                <a:off x="1928907" y="2918754"/>
                <a:ext cx="2631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0</a:t>
                </a:r>
                <a:endParaRPr sz="1500"/>
              </a:p>
            </p:txBody>
          </p:sp>
          <p:sp>
            <p:nvSpPr>
              <p:cNvPr id="34" name="Google Shape;119;g5f9f91e067_0_7">
                <a:extLst>
                  <a:ext uri="{FF2B5EF4-FFF2-40B4-BE49-F238E27FC236}">
                    <a16:creationId xmlns:a16="http://schemas.microsoft.com/office/drawing/2014/main" id="{6F7FBAEE-2C47-0C42-AE5E-7DF3774A9B76}"/>
                  </a:ext>
                </a:extLst>
              </p:cNvPr>
              <p:cNvSpPr txBox="1"/>
              <p:nvPr/>
            </p:nvSpPr>
            <p:spPr>
              <a:xfrm>
                <a:off x="2337847" y="2918754"/>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10GHz</a:t>
                </a:r>
                <a:endParaRPr sz="1500"/>
              </a:p>
            </p:txBody>
          </p:sp>
          <p:sp>
            <p:nvSpPr>
              <p:cNvPr id="35" name="Google Shape;120;g5f9f91e067_0_7">
                <a:extLst>
                  <a:ext uri="{FF2B5EF4-FFF2-40B4-BE49-F238E27FC236}">
                    <a16:creationId xmlns:a16="http://schemas.microsoft.com/office/drawing/2014/main" id="{6166587F-091F-994A-A3B5-26DF2BC810BB}"/>
                  </a:ext>
                </a:extLst>
              </p:cNvPr>
              <p:cNvSpPr txBox="1"/>
              <p:nvPr/>
            </p:nvSpPr>
            <p:spPr>
              <a:xfrm>
                <a:off x="2877660"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20GHz</a:t>
                </a:r>
                <a:endParaRPr sz="1500"/>
              </a:p>
            </p:txBody>
          </p:sp>
          <p:sp>
            <p:nvSpPr>
              <p:cNvPr id="36" name="Google Shape;121;g5f9f91e067_0_7">
                <a:extLst>
                  <a:ext uri="{FF2B5EF4-FFF2-40B4-BE49-F238E27FC236}">
                    <a16:creationId xmlns:a16="http://schemas.microsoft.com/office/drawing/2014/main" id="{152152B2-B90A-E84F-863F-C3D3414C5081}"/>
                  </a:ext>
                </a:extLst>
              </p:cNvPr>
              <p:cNvSpPr txBox="1"/>
              <p:nvPr/>
            </p:nvSpPr>
            <p:spPr>
              <a:xfrm>
                <a:off x="338826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30GHz</a:t>
                </a:r>
                <a:endParaRPr sz="1500"/>
              </a:p>
            </p:txBody>
          </p:sp>
          <p:sp>
            <p:nvSpPr>
              <p:cNvPr id="37" name="Google Shape;122;g5f9f91e067_0_7">
                <a:extLst>
                  <a:ext uri="{FF2B5EF4-FFF2-40B4-BE49-F238E27FC236}">
                    <a16:creationId xmlns:a16="http://schemas.microsoft.com/office/drawing/2014/main" id="{F73F4C01-B9EE-104E-A616-A758C1772EA8}"/>
                  </a:ext>
                </a:extLst>
              </p:cNvPr>
              <p:cNvSpPr txBox="1"/>
              <p:nvPr/>
            </p:nvSpPr>
            <p:spPr>
              <a:xfrm>
                <a:off x="394071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40GHz</a:t>
                </a:r>
                <a:endParaRPr sz="1500"/>
              </a:p>
            </p:txBody>
          </p:sp>
          <p:sp>
            <p:nvSpPr>
              <p:cNvPr id="38" name="Google Shape;123;g5f9f91e067_0_7">
                <a:extLst>
                  <a:ext uri="{FF2B5EF4-FFF2-40B4-BE49-F238E27FC236}">
                    <a16:creationId xmlns:a16="http://schemas.microsoft.com/office/drawing/2014/main" id="{C67EAF01-F472-F74E-9426-C26986B4CD37}"/>
                  </a:ext>
                </a:extLst>
              </p:cNvPr>
              <p:cNvSpPr txBox="1"/>
              <p:nvPr/>
            </p:nvSpPr>
            <p:spPr>
              <a:xfrm>
                <a:off x="4470366" y="2915776"/>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50GHz</a:t>
                </a:r>
                <a:endParaRPr sz="1500"/>
              </a:p>
            </p:txBody>
          </p:sp>
          <p:sp>
            <p:nvSpPr>
              <p:cNvPr id="39" name="Google Shape;124;g5f9f91e067_0_7">
                <a:extLst>
                  <a:ext uri="{FF2B5EF4-FFF2-40B4-BE49-F238E27FC236}">
                    <a16:creationId xmlns:a16="http://schemas.microsoft.com/office/drawing/2014/main" id="{BA491109-8648-A04C-B500-8C10D4E3F79C}"/>
                  </a:ext>
                </a:extLst>
              </p:cNvPr>
              <p:cNvSpPr txBox="1"/>
              <p:nvPr/>
            </p:nvSpPr>
            <p:spPr>
              <a:xfrm>
                <a:off x="500551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60GHz</a:t>
                </a:r>
                <a:endParaRPr sz="1500"/>
              </a:p>
            </p:txBody>
          </p:sp>
          <p:sp>
            <p:nvSpPr>
              <p:cNvPr id="40" name="Google Shape;125;g5f9f91e067_0_7">
                <a:extLst>
                  <a:ext uri="{FF2B5EF4-FFF2-40B4-BE49-F238E27FC236}">
                    <a16:creationId xmlns:a16="http://schemas.microsoft.com/office/drawing/2014/main" id="{36314CED-334C-5343-B72F-3A35C9747285}"/>
                  </a:ext>
                </a:extLst>
              </p:cNvPr>
              <p:cNvSpPr txBox="1"/>
              <p:nvPr/>
            </p:nvSpPr>
            <p:spPr>
              <a:xfrm>
                <a:off x="551986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70GHz</a:t>
                </a:r>
                <a:endParaRPr sz="1500"/>
              </a:p>
            </p:txBody>
          </p:sp>
          <p:sp>
            <p:nvSpPr>
              <p:cNvPr id="41" name="Google Shape;126;g5f9f91e067_0_7">
                <a:extLst>
                  <a:ext uri="{FF2B5EF4-FFF2-40B4-BE49-F238E27FC236}">
                    <a16:creationId xmlns:a16="http://schemas.microsoft.com/office/drawing/2014/main" id="{1DE62D30-7C17-594A-9B14-919A34D22F6E}"/>
                  </a:ext>
                </a:extLst>
              </p:cNvPr>
              <p:cNvSpPr txBox="1"/>
              <p:nvPr/>
            </p:nvSpPr>
            <p:spPr>
              <a:xfrm>
                <a:off x="6049513" y="2912621"/>
                <a:ext cx="6078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80GHZ</a:t>
                </a:r>
                <a:endParaRPr sz="1500"/>
              </a:p>
            </p:txBody>
          </p:sp>
          <p:sp>
            <p:nvSpPr>
              <p:cNvPr id="42" name="Google Shape;127;g5f9f91e067_0_7">
                <a:extLst>
                  <a:ext uri="{FF2B5EF4-FFF2-40B4-BE49-F238E27FC236}">
                    <a16:creationId xmlns:a16="http://schemas.microsoft.com/office/drawing/2014/main" id="{01DC69FA-A76E-D540-9DEA-2F9DDE7BC9FF}"/>
                  </a:ext>
                </a:extLst>
              </p:cNvPr>
              <p:cNvSpPr txBox="1"/>
              <p:nvPr/>
            </p:nvSpPr>
            <p:spPr>
              <a:xfrm>
                <a:off x="6560116" y="2912621"/>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90GHz</a:t>
                </a:r>
                <a:endParaRPr sz="1500"/>
              </a:p>
            </p:txBody>
          </p:sp>
          <p:sp>
            <p:nvSpPr>
              <p:cNvPr id="43" name="Google Shape;128;g5f9f91e067_0_7">
                <a:extLst>
                  <a:ext uri="{FF2B5EF4-FFF2-40B4-BE49-F238E27FC236}">
                    <a16:creationId xmlns:a16="http://schemas.microsoft.com/office/drawing/2014/main" id="{031D5117-3960-3D46-A355-E8AF2A8E9C4E}"/>
                  </a:ext>
                </a:extLst>
              </p:cNvPr>
              <p:cNvSpPr txBox="1"/>
              <p:nvPr/>
            </p:nvSpPr>
            <p:spPr>
              <a:xfrm>
                <a:off x="7042716" y="2912621"/>
                <a:ext cx="6753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100GHz</a:t>
                </a:r>
                <a:endParaRPr sz="1500"/>
              </a:p>
            </p:txBody>
          </p:sp>
          <p:cxnSp>
            <p:nvCxnSpPr>
              <p:cNvPr id="44" name="Google Shape;129;g5f9f91e067_0_7">
                <a:extLst>
                  <a:ext uri="{FF2B5EF4-FFF2-40B4-BE49-F238E27FC236}">
                    <a16:creationId xmlns:a16="http://schemas.microsoft.com/office/drawing/2014/main" id="{3A6613CC-98AD-FA44-AF0E-1A338F3FA487}"/>
                  </a:ext>
                </a:extLst>
              </p:cNvPr>
              <p:cNvCxnSpPr/>
              <p:nvPr/>
            </p:nvCxnSpPr>
            <p:spPr>
              <a:xfrm rot="10800000">
                <a:off x="2065059"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5" name="Google Shape;130;g5f9f91e067_0_7">
                <a:extLst>
                  <a:ext uri="{FF2B5EF4-FFF2-40B4-BE49-F238E27FC236}">
                    <a16:creationId xmlns:a16="http://schemas.microsoft.com/office/drawing/2014/main" id="{CFFF4EE1-751D-9E46-9242-4CA472411CFB}"/>
                  </a:ext>
                </a:extLst>
              </p:cNvPr>
              <p:cNvCxnSpPr/>
              <p:nvPr/>
            </p:nvCxnSpPr>
            <p:spPr>
              <a:xfrm rot="10800000">
                <a:off x="2584170"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6" name="Google Shape;131;g5f9f91e067_0_7">
                <a:extLst>
                  <a:ext uri="{FF2B5EF4-FFF2-40B4-BE49-F238E27FC236}">
                    <a16:creationId xmlns:a16="http://schemas.microsoft.com/office/drawing/2014/main" id="{0937511D-4A7E-BC43-9242-75E918726420}"/>
                  </a:ext>
                </a:extLst>
              </p:cNvPr>
              <p:cNvCxnSpPr/>
              <p:nvPr/>
            </p:nvCxnSpPr>
            <p:spPr>
              <a:xfrm rot="10800000">
                <a:off x="3108046"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7" name="Google Shape;132;g5f9f91e067_0_7">
                <a:extLst>
                  <a:ext uri="{FF2B5EF4-FFF2-40B4-BE49-F238E27FC236}">
                    <a16:creationId xmlns:a16="http://schemas.microsoft.com/office/drawing/2014/main" id="{D1C9F930-DC39-3848-9FCA-2FF2DAB3A121}"/>
                  </a:ext>
                </a:extLst>
              </p:cNvPr>
              <p:cNvCxnSpPr/>
              <p:nvPr/>
            </p:nvCxnSpPr>
            <p:spPr>
              <a:xfrm rot="10800000">
                <a:off x="3617636"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8" name="Google Shape;133;g5f9f91e067_0_7">
                <a:extLst>
                  <a:ext uri="{FF2B5EF4-FFF2-40B4-BE49-F238E27FC236}">
                    <a16:creationId xmlns:a16="http://schemas.microsoft.com/office/drawing/2014/main" id="{08EE86A8-FCC4-8949-B39B-870EA450A230}"/>
                  </a:ext>
                </a:extLst>
              </p:cNvPr>
              <p:cNvCxnSpPr/>
              <p:nvPr/>
            </p:nvCxnSpPr>
            <p:spPr>
              <a:xfrm rot="10800000">
                <a:off x="417008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9" name="Google Shape;134;g5f9f91e067_0_7">
                <a:extLst>
                  <a:ext uri="{FF2B5EF4-FFF2-40B4-BE49-F238E27FC236}">
                    <a16:creationId xmlns:a16="http://schemas.microsoft.com/office/drawing/2014/main" id="{A9F32E5A-4DF6-7241-B301-E82DA19D9C41}"/>
                  </a:ext>
                </a:extLst>
              </p:cNvPr>
              <p:cNvCxnSpPr/>
              <p:nvPr/>
            </p:nvCxnSpPr>
            <p:spPr>
              <a:xfrm rot="10800000">
                <a:off x="470507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0" name="Google Shape;135;g5f9f91e067_0_7">
                <a:extLst>
                  <a:ext uri="{FF2B5EF4-FFF2-40B4-BE49-F238E27FC236}">
                    <a16:creationId xmlns:a16="http://schemas.microsoft.com/office/drawing/2014/main" id="{0E317EE3-430A-E94A-B832-6008481D7C81}"/>
                  </a:ext>
                </a:extLst>
              </p:cNvPr>
              <p:cNvCxnSpPr/>
              <p:nvPr/>
            </p:nvCxnSpPr>
            <p:spPr>
              <a:xfrm rot="10800000">
                <a:off x="523043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1" name="Google Shape;136;g5f9f91e067_0_7">
                <a:extLst>
                  <a:ext uri="{FF2B5EF4-FFF2-40B4-BE49-F238E27FC236}">
                    <a16:creationId xmlns:a16="http://schemas.microsoft.com/office/drawing/2014/main" id="{C0B07422-CAF8-AE43-9A2B-E10EB3262E5F}"/>
                  </a:ext>
                </a:extLst>
              </p:cNvPr>
              <p:cNvCxnSpPr/>
              <p:nvPr/>
            </p:nvCxnSpPr>
            <p:spPr>
              <a:xfrm rot="10800000">
                <a:off x="5749545"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2" name="Google Shape;137;g5f9f91e067_0_7">
                <a:extLst>
                  <a:ext uri="{FF2B5EF4-FFF2-40B4-BE49-F238E27FC236}">
                    <a16:creationId xmlns:a16="http://schemas.microsoft.com/office/drawing/2014/main" id="{78CEE93E-4A06-0B46-8427-612EAAD5D9D9}"/>
                  </a:ext>
                </a:extLst>
              </p:cNvPr>
              <p:cNvCxnSpPr/>
              <p:nvPr/>
            </p:nvCxnSpPr>
            <p:spPr>
              <a:xfrm rot="10800000">
                <a:off x="6273421"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3" name="Google Shape;138;g5f9f91e067_0_7">
                <a:extLst>
                  <a:ext uri="{FF2B5EF4-FFF2-40B4-BE49-F238E27FC236}">
                    <a16:creationId xmlns:a16="http://schemas.microsoft.com/office/drawing/2014/main" id="{8A87ADC6-FF36-3F4A-BFE4-2BC893C43EBB}"/>
                  </a:ext>
                </a:extLst>
              </p:cNvPr>
              <p:cNvCxnSpPr/>
              <p:nvPr/>
            </p:nvCxnSpPr>
            <p:spPr>
              <a:xfrm rot="10800000">
                <a:off x="678301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4" name="Google Shape;139;g5f9f91e067_0_7">
                <a:extLst>
                  <a:ext uri="{FF2B5EF4-FFF2-40B4-BE49-F238E27FC236}">
                    <a16:creationId xmlns:a16="http://schemas.microsoft.com/office/drawing/2014/main" id="{73029DE3-A436-7448-941F-656D1CB265B5}"/>
                  </a:ext>
                </a:extLst>
              </p:cNvPr>
              <p:cNvCxnSpPr/>
              <p:nvPr/>
            </p:nvCxnSpPr>
            <p:spPr>
              <a:xfrm rot="10800000">
                <a:off x="7335459" y="2876322"/>
                <a:ext cx="0" cy="82500"/>
              </a:xfrm>
              <a:prstGeom prst="straightConnector1">
                <a:avLst/>
              </a:prstGeom>
              <a:noFill/>
              <a:ln w="12700" cap="flat" cmpd="sng">
                <a:solidFill>
                  <a:schemeClr val="dk1"/>
                </a:solidFill>
                <a:prstDash val="solid"/>
                <a:miter lim="800000"/>
                <a:headEnd type="none" w="sm" len="sm"/>
                <a:tailEnd type="none" w="sm" len="sm"/>
              </a:ln>
            </p:spPr>
          </p:cxnSp>
          <p:cxnSp>
            <p:nvCxnSpPr>
              <p:cNvPr id="55" name="Google Shape;140;g5f9f91e067_0_7">
                <a:extLst>
                  <a:ext uri="{FF2B5EF4-FFF2-40B4-BE49-F238E27FC236}">
                    <a16:creationId xmlns:a16="http://schemas.microsoft.com/office/drawing/2014/main" id="{51D5596B-177D-A141-BCBB-AE668F234948}"/>
                  </a:ext>
                </a:extLst>
              </p:cNvPr>
              <p:cNvCxnSpPr/>
              <p:nvPr/>
            </p:nvCxnSpPr>
            <p:spPr>
              <a:xfrm rot="10800000" flipH="1">
                <a:off x="2071409" y="2876210"/>
                <a:ext cx="5270400" cy="15300"/>
              </a:xfrm>
              <a:prstGeom prst="straightConnector1">
                <a:avLst/>
              </a:prstGeom>
              <a:noFill/>
              <a:ln w="12700" cap="flat" cmpd="sng">
                <a:solidFill>
                  <a:schemeClr val="dk1"/>
                </a:solidFill>
                <a:prstDash val="solid"/>
                <a:miter lim="800000"/>
                <a:headEnd type="none" w="sm" len="sm"/>
                <a:tailEnd type="none" w="sm" len="sm"/>
              </a:ln>
            </p:spPr>
          </p:cxnSp>
          <p:sp>
            <p:nvSpPr>
              <p:cNvPr id="56" name="Google Shape;141;g5f9f91e067_0_7">
                <a:extLst>
                  <a:ext uri="{FF2B5EF4-FFF2-40B4-BE49-F238E27FC236}">
                    <a16:creationId xmlns:a16="http://schemas.microsoft.com/office/drawing/2014/main" id="{275E97A9-EAA8-CC49-9278-65D504E3E7E0}"/>
                  </a:ext>
                </a:extLst>
              </p:cNvPr>
              <p:cNvSpPr/>
              <p:nvPr/>
            </p:nvSpPr>
            <p:spPr>
              <a:xfrm>
                <a:off x="3650534" y="3045019"/>
                <a:ext cx="2338800" cy="4002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1500">
                    <a:solidFill>
                      <a:schemeClr val="dk1"/>
                    </a:solidFill>
                    <a:latin typeface="Calibri"/>
                    <a:ea typeface="Calibri"/>
                    <a:cs typeface="Calibri"/>
                    <a:sym typeface="Calibri"/>
                  </a:rPr>
                  <a:t>Frequency Spectrum</a:t>
                </a:r>
                <a:endParaRPr sz="1500"/>
              </a:p>
            </p:txBody>
          </p:sp>
        </p:grpSp>
      </p:grpSp>
    </p:spTree>
    <p:extLst>
      <p:ext uri="{BB962C8B-B14F-4D97-AF65-F5344CB8AC3E}">
        <p14:creationId xmlns:p14="http://schemas.microsoft.com/office/powerpoint/2010/main" val="65417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8" presetClass="emph" presetSubtype="0" repeatCount="indefinite" fill="hold" nodeType="clickEffect">
                                  <p:stCondLst>
                                    <p:cond delay="0"/>
                                  </p:stCondLst>
                                  <p:endCondLst>
                                    <p:cond evt="onNext" delay="0">
                                      <p:tgtEl>
                                        <p:sldTgt/>
                                      </p:tgtEl>
                                    </p:cond>
                                  </p:endCondLst>
                                  <p:childTnLst>
                                    <p:animRot by="5400000">
                                      <p:cBhvr>
                                        <p:cTn id="50"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6" grpId="0" animBg="1"/>
      <p:bldP spid="9" grpId="0" animBg="1"/>
      <p:bldP spid="11"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EA95-4A54-8E45-BEFB-33505734465D}"/>
              </a:ext>
            </a:extLst>
          </p:cNvPr>
          <p:cNvSpPr>
            <a:spLocks noGrp="1"/>
          </p:cNvSpPr>
          <p:nvPr>
            <p:ph type="title"/>
          </p:nvPr>
        </p:nvSpPr>
        <p:spPr/>
        <p:txBody>
          <a:bodyPr/>
          <a:lstStyle/>
          <a:p>
            <a:r>
              <a:rPr lang="nb-NO" dirty="0"/>
              <a:t>802.11ad </a:t>
            </a:r>
            <a:r>
              <a:rPr lang="nb-NO" dirty="0" err="1"/>
              <a:t>mmWave</a:t>
            </a:r>
            <a:endParaRPr lang="nb-NO" dirty="0"/>
          </a:p>
        </p:txBody>
      </p:sp>
      <p:pic>
        <p:nvPicPr>
          <p:cNvPr id="36868" name="Picture 4" descr="https://www.researchgate.net/profile/Adriana_Flores15/publication/282861106/figure/fig1/AS:284863112069120@1444928066352/Beamforming-training-in-80211ad_W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835695"/>
            <a:ext cx="5688632" cy="4405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05963" y="6251328"/>
            <a:ext cx="4228017" cy="400110"/>
          </a:xfrm>
          <a:prstGeom prst="rect">
            <a:avLst/>
          </a:prstGeom>
          <a:noFill/>
        </p:spPr>
        <p:txBody>
          <a:bodyPr wrap="none" rtlCol="0">
            <a:spAutoFit/>
          </a:bodyPr>
          <a:lstStyle/>
          <a:p>
            <a:r>
              <a:rPr lang="en-US"/>
              <a:t>Beamforming Training in 802.11ad</a:t>
            </a:r>
          </a:p>
        </p:txBody>
      </p:sp>
    </p:spTree>
    <p:extLst>
      <p:ext uri="{BB962C8B-B14F-4D97-AF65-F5344CB8AC3E}">
        <p14:creationId xmlns:p14="http://schemas.microsoft.com/office/powerpoint/2010/main" val="3222929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FBEEB-8865-4E3E-703E-F0E63DB137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3E53F-145A-8AD7-198D-76039966431B}"/>
              </a:ext>
            </a:extLst>
          </p:cNvPr>
          <p:cNvSpPr>
            <a:spLocks noGrp="1"/>
          </p:cNvSpPr>
          <p:nvPr>
            <p:ph type="title"/>
          </p:nvPr>
        </p:nvSpPr>
        <p:spPr/>
        <p:txBody>
          <a:bodyPr/>
          <a:lstStyle/>
          <a:p>
            <a:r>
              <a:rPr lang="en-US" dirty="0"/>
              <a:t>IEEE 802.11 Wireless LAN</a:t>
            </a:r>
          </a:p>
        </p:txBody>
      </p:sp>
      <p:graphicFrame>
        <p:nvGraphicFramePr>
          <p:cNvPr id="5" name="Content Placeholder 4">
            <a:extLst>
              <a:ext uri="{FF2B5EF4-FFF2-40B4-BE49-F238E27FC236}">
                <a16:creationId xmlns:a16="http://schemas.microsoft.com/office/drawing/2014/main" id="{DDCBD9CB-AF61-A654-2A59-38CBD7AC875B}"/>
              </a:ext>
            </a:extLst>
          </p:cNvPr>
          <p:cNvGraphicFramePr>
            <a:graphicFrameLocks noGrp="1"/>
          </p:cNvGraphicFramePr>
          <p:nvPr>
            <p:ph sz="half" idx="1"/>
            <p:extLst>
              <p:ext uri="{D42A27DB-BD31-4B8C-83A1-F6EECF244321}">
                <p14:modId xmlns:p14="http://schemas.microsoft.com/office/powerpoint/2010/main" val="3173672472"/>
              </p:ext>
            </p:extLst>
          </p:nvPr>
        </p:nvGraphicFramePr>
        <p:xfrm>
          <a:off x="323528" y="1909494"/>
          <a:ext cx="7920880" cy="5909407"/>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1367913479"/>
                    </a:ext>
                  </a:extLst>
                </a:gridCol>
                <a:gridCol w="1296144">
                  <a:extLst>
                    <a:ext uri="{9D8B030D-6E8A-4147-A177-3AD203B41FA5}">
                      <a16:colId xmlns:a16="http://schemas.microsoft.com/office/drawing/2014/main" val="2093502592"/>
                    </a:ext>
                  </a:extLst>
                </a:gridCol>
                <a:gridCol w="1296144">
                  <a:extLst>
                    <a:ext uri="{9D8B030D-6E8A-4147-A177-3AD203B41FA5}">
                      <a16:colId xmlns:a16="http://schemas.microsoft.com/office/drawing/2014/main" val="2682164434"/>
                    </a:ext>
                  </a:extLst>
                </a:gridCol>
                <a:gridCol w="864096">
                  <a:extLst>
                    <a:ext uri="{9D8B030D-6E8A-4147-A177-3AD203B41FA5}">
                      <a16:colId xmlns:a16="http://schemas.microsoft.com/office/drawing/2014/main" val="3754491474"/>
                    </a:ext>
                  </a:extLst>
                </a:gridCol>
                <a:gridCol w="1656184">
                  <a:extLst>
                    <a:ext uri="{9D8B030D-6E8A-4147-A177-3AD203B41FA5}">
                      <a16:colId xmlns:a16="http://schemas.microsoft.com/office/drawing/2014/main" val="3781332265"/>
                    </a:ext>
                  </a:extLst>
                </a:gridCol>
                <a:gridCol w="1728192">
                  <a:extLst>
                    <a:ext uri="{9D8B030D-6E8A-4147-A177-3AD203B41FA5}">
                      <a16:colId xmlns:a16="http://schemas.microsoft.com/office/drawing/2014/main" val="2616803047"/>
                    </a:ext>
                  </a:extLst>
                </a:gridCol>
              </a:tblGrid>
              <a:tr h="583704">
                <a:tc>
                  <a:txBody>
                    <a:bodyPr/>
                    <a:lstStyle/>
                    <a:p>
                      <a:pPr algn="l" fontAlgn="t">
                        <a:lnSpc>
                          <a:spcPts val="1500"/>
                        </a:lnSpc>
                        <a:buNone/>
                      </a:pPr>
                      <a:r>
                        <a:rPr lang="en-US" sz="1800" b="0" i="0" dirty="0">
                          <a:solidFill>
                            <a:srgbClr val="303030"/>
                          </a:solidFill>
                          <a:effectLst/>
                          <a:latin typeface="Google Sans Flex"/>
                        </a:rPr>
                        <a:t>Standard</a:t>
                      </a:r>
                    </a:p>
                  </a:txBody>
                  <a:tcPr/>
                </a:tc>
                <a:tc>
                  <a:txBody>
                    <a:bodyPr/>
                    <a:lstStyle/>
                    <a:p>
                      <a:pPr algn="l" fontAlgn="t">
                        <a:lnSpc>
                          <a:spcPts val="1500"/>
                        </a:lnSpc>
                        <a:buNone/>
                      </a:pPr>
                      <a:r>
                        <a:rPr lang="en-US" sz="1800" b="0" i="0" dirty="0">
                          <a:solidFill>
                            <a:srgbClr val="303030"/>
                          </a:solidFill>
                          <a:effectLst/>
                          <a:latin typeface="Google Sans Flex"/>
                        </a:rPr>
                        <a:t>Generation</a:t>
                      </a:r>
                    </a:p>
                  </a:txBody>
                  <a:tcPr/>
                </a:tc>
                <a:tc>
                  <a:txBody>
                    <a:bodyPr/>
                    <a:lstStyle/>
                    <a:p>
                      <a:pPr algn="l" fontAlgn="t">
                        <a:lnSpc>
                          <a:spcPts val="1500"/>
                        </a:lnSpc>
                        <a:buNone/>
                      </a:pPr>
                      <a:r>
                        <a:rPr lang="en-US" sz="1800" b="0" i="0" dirty="0">
                          <a:solidFill>
                            <a:srgbClr val="303030"/>
                          </a:solidFill>
                          <a:effectLst/>
                          <a:latin typeface="Google Sans Flex"/>
                        </a:rPr>
                        <a:t>Frequency Band</a:t>
                      </a:r>
                    </a:p>
                  </a:txBody>
                  <a:tcPr/>
                </a:tc>
                <a:tc>
                  <a:txBody>
                    <a:bodyPr/>
                    <a:lstStyle/>
                    <a:p>
                      <a:pPr algn="l" fontAlgn="t">
                        <a:lnSpc>
                          <a:spcPts val="1500"/>
                        </a:lnSpc>
                        <a:buNone/>
                      </a:pPr>
                      <a:r>
                        <a:rPr lang="en-US" sz="1800" b="0" i="0" dirty="0">
                          <a:solidFill>
                            <a:srgbClr val="303030"/>
                          </a:solidFill>
                          <a:effectLst/>
                          <a:latin typeface="Google Sans Flex"/>
                        </a:rPr>
                        <a:t>Max Data Rate</a:t>
                      </a:r>
                    </a:p>
                  </a:txBody>
                  <a:tcPr/>
                </a:tc>
                <a:tc>
                  <a:txBody>
                    <a:bodyPr/>
                    <a:lstStyle/>
                    <a:p>
                      <a:pPr algn="l" fontAlgn="t">
                        <a:lnSpc>
                          <a:spcPts val="1500"/>
                        </a:lnSpc>
                        <a:buNone/>
                      </a:pPr>
                      <a:r>
                        <a:rPr lang="en-US" sz="1800" b="0" i="0" dirty="0">
                          <a:solidFill>
                            <a:srgbClr val="303030"/>
                          </a:solidFill>
                          <a:effectLst/>
                          <a:latin typeface="Google Sans Flex"/>
                        </a:rPr>
                        <a:t>Key PHY / MAC Features</a:t>
                      </a:r>
                    </a:p>
                  </a:txBody>
                  <a:tcPr/>
                </a:tc>
                <a:tc>
                  <a:txBody>
                    <a:bodyPr/>
                    <a:lstStyle/>
                    <a:p>
                      <a:pPr algn="l" fontAlgn="t">
                        <a:lnSpc>
                          <a:spcPts val="1500"/>
                        </a:lnSpc>
                        <a:buNone/>
                      </a:pPr>
                      <a:r>
                        <a:rPr lang="en-US" sz="1800" b="0" i="0" dirty="0">
                          <a:solidFill>
                            <a:srgbClr val="303030"/>
                          </a:solidFill>
                          <a:effectLst/>
                          <a:latin typeface="Google Sans Flex"/>
                        </a:rPr>
                        <a:t>Primary Application</a:t>
                      </a:r>
                    </a:p>
                  </a:txBody>
                  <a:tcPr/>
                </a:tc>
                <a:extLst>
                  <a:ext uri="{0D108BD9-81ED-4DB2-BD59-A6C34878D82A}">
                    <a16:rowId xmlns:a16="http://schemas.microsoft.com/office/drawing/2014/main" val="2949403722"/>
                  </a:ext>
                </a:extLst>
              </a:tr>
              <a:tr h="720080">
                <a:tc>
                  <a:txBody>
                    <a:bodyPr/>
                    <a:lstStyle/>
                    <a:p>
                      <a:pPr algn="l" fontAlgn="t">
                        <a:lnSpc>
                          <a:spcPts val="1500"/>
                        </a:lnSpc>
                        <a:buNone/>
                      </a:pPr>
                      <a:r>
                        <a:rPr lang="en-US" sz="1400" b="0" i="0" dirty="0">
                          <a:solidFill>
                            <a:srgbClr val="303030"/>
                          </a:solidFill>
                          <a:effectLst/>
                          <a:latin typeface="Google Sans Flex"/>
                        </a:rPr>
                        <a:t>802.11a / b / g</a:t>
                      </a:r>
                    </a:p>
                  </a:txBody>
                  <a:tcPr/>
                </a:tc>
                <a:tc>
                  <a:txBody>
                    <a:bodyPr/>
                    <a:lstStyle/>
                    <a:p>
                      <a:pPr algn="l" fontAlgn="t">
                        <a:lnSpc>
                          <a:spcPts val="1500"/>
                        </a:lnSpc>
                        <a:buNone/>
                      </a:pPr>
                      <a:r>
                        <a:rPr lang="en-US" sz="1400" b="0" i="0">
                          <a:solidFill>
                            <a:srgbClr val="303030"/>
                          </a:solidFill>
                          <a:effectLst/>
                          <a:latin typeface="Google Sans Flex"/>
                        </a:rPr>
                        <a:t>Wi-Fi 1 / 2 / 3</a:t>
                      </a:r>
                    </a:p>
                  </a:txBody>
                  <a:tcPr/>
                </a:tc>
                <a:tc>
                  <a:txBody>
                    <a:bodyPr/>
                    <a:lstStyle/>
                    <a:p>
                      <a:pPr algn="l" fontAlgn="t">
                        <a:lnSpc>
                          <a:spcPts val="1500"/>
                        </a:lnSpc>
                        <a:buNone/>
                      </a:pPr>
                      <a:r>
                        <a:rPr lang="en-US" sz="1400" b="0" i="0">
                          <a:solidFill>
                            <a:srgbClr val="303030"/>
                          </a:solidFill>
                          <a:effectLst/>
                          <a:latin typeface="Google Sans Flex"/>
                        </a:rPr>
                        <a:t>2.4 / 5 GHz</a:t>
                      </a:r>
                    </a:p>
                  </a:txBody>
                  <a:tcPr/>
                </a:tc>
                <a:tc>
                  <a:txBody>
                    <a:bodyPr/>
                    <a:lstStyle/>
                    <a:p>
                      <a:pPr algn="l" fontAlgn="t">
                        <a:lnSpc>
                          <a:spcPts val="1500"/>
                        </a:lnSpc>
                        <a:buNone/>
                      </a:pPr>
                      <a:r>
                        <a:rPr lang="en-US" sz="1400" b="0" i="0" dirty="0">
                          <a:solidFill>
                            <a:srgbClr val="303030"/>
                          </a:solidFill>
                          <a:effectLst/>
                          <a:latin typeface="Google Sans Flex"/>
                        </a:rPr>
                        <a:t>11 / 54 Mbps</a:t>
                      </a:r>
                    </a:p>
                  </a:txBody>
                  <a:tcPr/>
                </a:tc>
                <a:tc>
                  <a:txBody>
                    <a:bodyPr/>
                    <a:lstStyle/>
                    <a:p>
                      <a:pPr algn="l" fontAlgn="t">
                        <a:lnSpc>
                          <a:spcPts val="1500"/>
                        </a:lnSpc>
                        <a:buNone/>
                      </a:pPr>
                      <a:r>
                        <a:rPr lang="en-US" sz="1400" b="0" i="0" dirty="0">
                          <a:solidFill>
                            <a:srgbClr val="303030"/>
                          </a:solidFill>
                          <a:effectLst/>
                          <a:latin typeface="Google Sans Flex"/>
                        </a:rPr>
                        <a:t>OFDM (11a/g), 20 MHz channels</a:t>
                      </a:r>
                    </a:p>
                  </a:txBody>
                  <a:tcPr/>
                </a:tc>
                <a:tc>
                  <a:txBody>
                    <a:bodyPr/>
                    <a:lstStyle/>
                    <a:p>
                      <a:pPr algn="l" fontAlgn="t">
                        <a:lnSpc>
                          <a:spcPts val="1500"/>
                        </a:lnSpc>
                        <a:buNone/>
                      </a:pPr>
                      <a:r>
                        <a:rPr lang="en-US" sz="1400" b="0" i="0">
                          <a:solidFill>
                            <a:srgbClr val="303030"/>
                          </a:solidFill>
                          <a:effectLst/>
                          <a:latin typeface="Google Sans Flex"/>
                        </a:rPr>
                        <a:t>Legacy Web &amp; Basic WLAN</a:t>
                      </a:r>
                    </a:p>
                  </a:txBody>
                  <a:tcPr/>
                </a:tc>
                <a:extLst>
                  <a:ext uri="{0D108BD9-81ED-4DB2-BD59-A6C34878D82A}">
                    <a16:rowId xmlns:a16="http://schemas.microsoft.com/office/drawing/2014/main" val="3217490166"/>
                  </a:ext>
                </a:extLst>
              </a:tr>
              <a:tr h="648072">
                <a:tc>
                  <a:txBody>
                    <a:bodyPr/>
                    <a:lstStyle/>
                    <a:p>
                      <a:pPr algn="l" fontAlgn="t">
                        <a:lnSpc>
                          <a:spcPts val="1500"/>
                        </a:lnSpc>
                        <a:buNone/>
                      </a:pPr>
                      <a:r>
                        <a:rPr lang="en-US" sz="1400" b="0" i="0" dirty="0">
                          <a:solidFill>
                            <a:srgbClr val="303030"/>
                          </a:solidFill>
                          <a:effectLst/>
                          <a:latin typeface="Google Sans Flex"/>
                        </a:rPr>
                        <a:t>802.11n</a:t>
                      </a:r>
                    </a:p>
                  </a:txBody>
                  <a:tcPr/>
                </a:tc>
                <a:tc>
                  <a:txBody>
                    <a:bodyPr/>
                    <a:lstStyle/>
                    <a:p>
                      <a:pPr algn="l" fontAlgn="t">
                        <a:lnSpc>
                          <a:spcPts val="1500"/>
                        </a:lnSpc>
                        <a:buNone/>
                      </a:pPr>
                      <a:r>
                        <a:rPr lang="en-US" sz="1400" b="0" i="0">
                          <a:solidFill>
                            <a:srgbClr val="303030"/>
                          </a:solidFill>
                          <a:effectLst/>
                          <a:latin typeface="Google Sans Flex"/>
                        </a:rPr>
                        <a:t>Wi-Fi 4</a:t>
                      </a:r>
                    </a:p>
                  </a:txBody>
                  <a:tcPr/>
                </a:tc>
                <a:tc>
                  <a:txBody>
                    <a:bodyPr/>
                    <a:lstStyle/>
                    <a:p>
                      <a:pPr algn="l" fontAlgn="t">
                        <a:lnSpc>
                          <a:spcPts val="1500"/>
                        </a:lnSpc>
                        <a:buNone/>
                      </a:pPr>
                      <a:r>
                        <a:rPr lang="en-US" sz="1400" b="0" i="0">
                          <a:solidFill>
                            <a:srgbClr val="303030"/>
                          </a:solidFill>
                          <a:effectLst/>
                          <a:latin typeface="Google Sans Flex"/>
                        </a:rPr>
                        <a:t>2.4 / 5 GHz</a:t>
                      </a:r>
                    </a:p>
                  </a:txBody>
                  <a:tcPr/>
                </a:tc>
                <a:tc>
                  <a:txBody>
                    <a:bodyPr/>
                    <a:lstStyle/>
                    <a:p>
                      <a:pPr algn="l" fontAlgn="t">
                        <a:lnSpc>
                          <a:spcPts val="1500"/>
                        </a:lnSpc>
                        <a:buNone/>
                      </a:pPr>
                      <a:r>
                        <a:rPr lang="en-US" sz="1400" b="0" i="0" dirty="0">
                          <a:solidFill>
                            <a:srgbClr val="303030"/>
                          </a:solidFill>
                          <a:effectLst/>
                          <a:latin typeface="Google Sans Flex"/>
                        </a:rPr>
                        <a:t>Up to 600 Mbps</a:t>
                      </a:r>
                    </a:p>
                  </a:txBody>
                  <a:tcPr/>
                </a:tc>
                <a:tc>
                  <a:txBody>
                    <a:bodyPr/>
                    <a:lstStyle/>
                    <a:p>
                      <a:pPr algn="l" fontAlgn="t">
                        <a:lnSpc>
                          <a:spcPts val="1500"/>
                        </a:lnSpc>
                        <a:buNone/>
                      </a:pPr>
                      <a:r>
                        <a:rPr lang="en-US" sz="1400" b="1" i="0" dirty="0">
                          <a:solidFill>
                            <a:srgbClr val="303030"/>
                          </a:solidFill>
                          <a:effectLst/>
                          <a:latin typeface="Google Sans Flex"/>
                        </a:rPr>
                        <a:t>Spatial Multiplexing (MIMO), </a:t>
                      </a:r>
                      <a:r>
                        <a:rPr lang="en-US" sz="1400" b="0" i="0" dirty="0">
                          <a:solidFill>
                            <a:srgbClr val="303030"/>
                          </a:solidFill>
                          <a:effectLst/>
                          <a:latin typeface="Google Sans Flex"/>
                        </a:rPr>
                        <a:t>Frame Aggregation</a:t>
                      </a:r>
                    </a:p>
                  </a:txBody>
                  <a:tcPr/>
                </a:tc>
                <a:tc>
                  <a:txBody>
                    <a:bodyPr/>
                    <a:lstStyle/>
                    <a:p>
                      <a:pPr algn="l" fontAlgn="t">
                        <a:lnSpc>
                          <a:spcPts val="1500"/>
                        </a:lnSpc>
                        <a:buNone/>
                      </a:pPr>
                      <a:r>
                        <a:rPr lang="en-US" sz="1400" b="0" i="0">
                          <a:solidFill>
                            <a:srgbClr val="303030"/>
                          </a:solidFill>
                          <a:effectLst/>
                          <a:latin typeface="Google Sans Flex"/>
                        </a:rPr>
                        <a:t>Mobile Data &amp; HD Video</a:t>
                      </a:r>
                    </a:p>
                  </a:txBody>
                  <a:tcPr/>
                </a:tc>
                <a:extLst>
                  <a:ext uri="{0D108BD9-81ED-4DB2-BD59-A6C34878D82A}">
                    <a16:rowId xmlns:a16="http://schemas.microsoft.com/office/drawing/2014/main" val="188665891"/>
                  </a:ext>
                </a:extLst>
              </a:tr>
              <a:tr h="648072">
                <a:tc>
                  <a:txBody>
                    <a:bodyPr/>
                    <a:lstStyle/>
                    <a:p>
                      <a:pPr algn="l" fontAlgn="t">
                        <a:lnSpc>
                          <a:spcPts val="1500"/>
                        </a:lnSpc>
                        <a:buNone/>
                      </a:pPr>
                      <a:r>
                        <a:rPr lang="en-US" sz="1400" b="0" i="0" dirty="0">
                          <a:solidFill>
                            <a:srgbClr val="303030"/>
                          </a:solidFill>
                          <a:effectLst/>
                          <a:latin typeface="Google Sans Flex"/>
                        </a:rPr>
                        <a:t>802.11ac</a:t>
                      </a:r>
                    </a:p>
                  </a:txBody>
                  <a:tcPr/>
                </a:tc>
                <a:tc>
                  <a:txBody>
                    <a:bodyPr/>
                    <a:lstStyle/>
                    <a:p>
                      <a:pPr algn="l" fontAlgn="t">
                        <a:lnSpc>
                          <a:spcPts val="1500"/>
                        </a:lnSpc>
                        <a:buNone/>
                      </a:pPr>
                      <a:r>
                        <a:rPr lang="en-US" sz="1400" b="0" i="0">
                          <a:solidFill>
                            <a:srgbClr val="303030"/>
                          </a:solidFill>
                          <a:effectLst/>
                          <a:latin typeface="Google Sans Flex"/>
                        </a:rPr>
                        <a:t>Wi-Fi 5</a:t>
                      </a:r>
                    </a:p>
                  </a:txBody>
                  <a:tcPr/>
                </a:tc>
                <a:tc>
                  <a:txBody>
                    <a:bodyPr/>
                    <a:lstStyle/>
                    <a:p>
                      <a:pPr algn="l" fontAlgn="t">
                        <a:lnSpc>
                          <a:spcPts val="1500"/>
                        </a:lnSpc>
                        <a:buNone/>
                      </a:pPr>
                      <a:r>
                        <a:rPr lang="en-US" sz="1400" b="0" i="0">
                          <a:solidFill>
                            <a:srgbClr val="303030"/>
                          </a:solidFill>
                          <a:effectLst/>
                          <a:latin typeface="Google Sans Flex"/>
                        </a:rPr>
                        <a:t>5 GHz</a:t>
                      </a:r>
                    </a:p>
                  </a:txBody>
                  <a:tcPr/>
                </a:tc>
                <a:tc>
                  <a:txBody>
                    <a:bodyPr/>
                    <a:lstStyle/>
                    <a:p>
                      <a:pPr algn="l" fontAlgn="t">
                        <a:lnSpc>
                          <a:spcPts val="1500"/>
                        </a:lnSpc>
                        <a:buNone/>
                      </a:pPr>
                      <a:r>
                        <a:rPr lang="en-US" sz="1400" b="0" i="0">
                          <a:solidFill>
                            <a:srgbClr val="303030"/>
                          </a:solidFill>
                          <a:effectLst/>
                          <a:latin typeface="Google Sans Flex"/>
                        </a:rPr>
                        <a:t>Up to 6.9 Gbps</a:t>
                      </a:r>
                    </a:p>
                  </a:txBody>
                  <a:tcPr/>
                </a:tc>
                <a:tc>
                  <a:txBody>
                    <a:bodyPr/>
                    <a:lstStyle/>
                    <a:p>
                      <a:pPr algn="l" fontAlgn="t">
                        <a:lnSpc>
                          <a:spcPts val="1500"/>
                        </a:lnSpc>
                        <a:buNone/>
                      </a:pPr>
                      <a:r>
                        <a:rPr lang="en-US" sz="1400" b="1" i="0" dirty="0">
                          <a:solidFill>
                            <a:srgbClr val="303030"/>
                          </a:solidFill>
                          <a:effectLst/>
                          <a:latin typeface="Google Sans Flex"/>
                        </a:rPr>
                        <a:t>DL MU-MIMO</a:t>
                      </a:r>
                      <a:r>
                        <a:rPr lang="en-US" sz="1400" b="0" i="0" dirty="0">
                          <a:solidFill>
                            <a:srgbClr val="303030"/>
                          </a:solidFill>
                          <a:effectLst/>
                          <a:latin typeface="Google Sans Flex"/>
                        </a:rPr>
                        <a:t>, 256-QAM, 80/160 MHz channels</a:t>
                      </a:r>
                    </a:p>
                  </a:txBody>
                  <a:tcPr/>
                </a:tc>
                <a:tc>
                  <a:txBody>
                    <a:bodyPr/>
                    <a:lstStyle/>
                    <a:p>
                      <a:pPr algn="l" fontAlgn="t">
                        <a:lnSpc>
                          <a:spcPts val="1500"/>
                        </a:lnSpc>
                        <a:buNone/>
                      </a:pPr>
                      <a:r>
                        <a:rPr lang="en-US" sz="1400" b="0" i="0">
                          <a:solidFill>
                            <a:srgbClr val="303030"/>
                          </a:solidFill>
                          <a:effectLst/>
                          <a:latin typeface="Google Sans Flex"/>
                        </a:rPr>
                        <a:t>High-Density Video Streaming</a:t>
                      </a:r>
                    </a:p>
                  </a:txBody>
                  <a:tcPr/>
                </a:tc>
                <a:extLst>
                  <a:ext uri="{0D108BD9-81ED-4DB2-BD59-A6C34878D82A}">
                    <a16:rowId xmlns:a16="http://schemas.microsoft.com/office/drawing/2014/main" val="3311638318"/>
                  </a:ext>
                </a:extLst>
              </a:tr>
              <a:tr h="792088">
                <a:tc>
                  <a:txBody>
                    <a:bodyPr/>
                    <a:lstStyle/>
                    <a:p>
                      <a:pPr algn="l" fontAlgn="t">
                        <a:lnSpc>
                          <a:spcPts val="1500"/>
                        </a:lnSpc>
                        <a:buNone/>
                      </a:pPr>
                      <a:r>
                        <a:rPr lang="en-US" sz="1400" b="0" i="0">
                          <a:solidFill>
                            <a:srgbClr val="303030"/>
                          </a:solidFill>
                          <a:effectLst/>
                          <a:latin typeface="Google Sans Flex"/>
                        </a:rPr>
                        <a:t>802.11ad / ay</a:t>
                      </a:r>
                    </a:p>
                  </a:txBody>
                  <a:tcPr/>
                </a:tc>
                <a:tc>
                  <a:txBody>
                    <a:bodyPr/>
                    <a:lstStyle/>
                    <a:p>
                      <a:pPr algn="l" fontAlgn="t">
                        <a:lnSpc>
                          <a:spcPts val="1500"/>
                        </a:lnSpc>
                        <a:buNone/>
                      </a:pPr>
                      <a:r>
                        <a:rPr lang="en-US" sz="1400" b="0" i="0">
                          <a:solidFill>
                            <a:srgbClr val="303030"/>
                          </a:solidFill>
                          <a:effectLst/>
                          <a:latin typeface="Google Sans Flex"/>
                        </a:rPr>
                        <a:t>mmWave Wi-Fi</a:t>
                      </a:r>
                    </a:p>
                  </a:txBody>
                  <a:tcPr/>
                </a:tc>
                <a:tc>
                  <a:txBody>
                    <a:bodyPr/>
                    <a:lstStyle/>
                    <a:p>
                      <a:pPr algn="l" fontAlgn="t">
                        <a:lnSpc>
                          <a:spcPts val="1500"/>
                        </a:lnSpc>
                        <a:buNone/>
                      </a:pPr>
                      <a:r>
                        <a:rPr lang="en-US" sz="1400" b="0" i="0">
                          <a:solidFill>
                            <a:srgbClr val="303030"/>
                          </a:solidFill>
                          <a:effectLst/>
                          <a:latin typeface="Google Sans Flex"/>
                        </a:rPr>
                        <a:t>60 GHz</a:t>
                      </a:r>
                    </a:p>
                  </a:txBody>
                  <a:tcPr/>
                </a:tc>
                <a:tc>
                  <a:txBody>
                    <a:bodyPr/>
                    <a:lstStyle/>
                    <a:p>
                      <a:pPr algn="l" fontAlgn="t">
                        <a:lnSpc>
                          <a:spcPts val="1500"/>
                        </a:lnSpc>
                        <a:buNone/>
                      </a:pPr>
                      <a:r>
                        <a:rPr lang="en-US" sz="1400" b="0" i="0">
                          <a:solidFill>
                            <a:srgbClr val="303030"/>
                          </a:solidFill>
                          <a:effectLst/>
                          <a:latin typeface="Google Sans Flex"/>
                        </a:rPr>
                        <a:t>7 to 40+ Gbps</a:t>
                      </a:r>
                    </a:p>
                  </a:txBody>
                  <a:tcPr/>
                </a:tc>
                <a:tc>
                  <a:txBody>
                    <a:bodyPr/>
                    <a:lstStyle/>
                    <a:p>
                      <a:pPr algn="l" fontAlgn="t">
                        <a:lnSpc>
                          <a:spcPts val="1500"/>
                        </a:lnSpc>
                        <a:buNone/>
                      </a:pPr>
                      <a:r>
                        <a:rPr lang="en-US" sz="1400" b="1" i="0" dirty="0">
                          <a:solidFill>
                            <a:srgbClr val="303030"/>
                          </a:solidFill>
                          <a:effectLst/>
                          <a:latin typeface="Google Sans Flex"/>
                        </a:rPr>
                        <a:t>Beamforming</a:t>
                      </a:r>
                      <a:r>
                        <a:rPr lang="en-US" sz="1400" b="0" i="0" dirty="0">
                          <a:solidFill>
                            <a:srgbClr val="303030"/>
                          </a:solidFill>
                          <a:effectLst/>
                          <a:latin typeface="Google Sans Flex"/>
                        </a:rPr>
                        <a:t>, Channel Bonding (8.64 GHz)</a:t>
                      </a:r>
                    </a:p>
                  </a:txBody>
                  <a:tcPr/>
                </a:tc>
                <a:tc>
                  <a:txBody>
                    <a:bodyPr/>
                    <a:lstStyle/>
                    <a:p>
                      <a:pPr algn="l" fontAlgn="t">
                        <a:lnSpc>
                          <a:spcPts val="1500"/>
                        </a:lnSpc>
                        <a:buNone/>
                      </a:pPr>
                      <a:r>
                        <a:rPr lang="en-US" sz="1400" b="0" i="0">
                          <a:solidFill>
                            <a:srgbClr val="303030"/>
                          </a:solidFill>
                          <a:effectLst/>
                          <a:latin typeface="Google Sans Flex"/>
                        </a:rPr>
                        <a:t>Uncompressed Video, VR, Backhaul</a:t>
                      </a:r>
                    </a:p>
                  </a:txBody>
                  <a:tcPr/>
                </a:tc>
                <a:extLst>
                  <a:ext uri="{0D108BD9-81ED-4DB2-BD59-A6C34878D82A}">
                    <a16:rowId xmlns:a16="http://schemas.microsoft.com/office/drawing/2014/main" val="2228321226"/>
                  </a:ext>
                </a:extLst>
              </a:tr>
              <a:tr h="2185534">
                <a:tc>
                  <a:txBody>
                    <a:bodyPr/>
                    <a:lstStyle/>
                    <a:p>
                      <a:pPr algn="l" fontAlgn="t">
                        <a:lnSpc>
                          <a:spcPts val="1500"/>
                        </a:lnSpc>
                        <a:buNone/>
                      </a:pPr>
                      <a:r>
                        <a:rPr lang="en-US" sz="1600" b="0" i="0">
                          <a:solidFill>
                            <a:srgbClr val="303030"/>
                          </a:solidFill>
                          <a:effectLst/>
                          <a:latin typeface="Google Sans Flex"/>
                        </a:rPr>
                        <a:t>802.11ax</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Wi-Fi 6 / 6E</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2.4 / 5 / 6 GHz</a:t>
                      </a:r>
                    </a:p>
                  </a:txBody>
                  <a:tcPr>
                    <a:solidFill>
                      <a:schemeClr val="accent2">
                        <a:lumMod val="20000"/>
                        <a:lumOff val="80000"/>
                      </a:schemeClr>
                    </a:solidFill>
                  </a:tcPr>
                </a:tc>
                <a:tc>
                  <a:txBody>
                    <a:bodyPr/>
                    <a:lstStyle/>
                    <a:p>
                      <a:pPr algn="l" fontAlgn="t">
                        <a:lnSpc>
                          <a:spcPts val="1500"/>
                        </a:lnSpc>
                        <a:buNone/>
                      </a:pPr>
                      <a:r>
                        <a:rPr lang="en-US" sz="1600" b="0" i="0">
                          <a:solidFill>
                            <a:srgbClr val="303030"/>
                          </a:solidFill>
                          <a:effectLst/>
                          <a:latin typeface="Google Sans Flex"/>
                        </a:rPr>
                        <a:t>Up to 9.6 Gbps</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OFDMA (RUs), TWT (IoT power save), 1024-QAM, 6 GHz Band</a:t>
                      </a:r>
                    </a:p>
                  </a:txBody>
                  <a:tcPr>
                    <a:solidFill>
                      <a:schemeClr val="accent2">
                        <a:lumMod val="20000"/>
                        <a:lumOff val="80000"/>
                      </a:schemeClr>
                    </a:solidFill>
                  </a:tcPr>
                </a:tc>
                <a:tc>
                  <a:txBody>
                    <a:bodyPr/>
                    <a:lstStyle/>
                    <a:p>
                      <a:pPr algn="l" fontAlgn="t">
                        <a:lnSpc>
                          <a:spcPts val="1500"/>
                        </a:lnSpc>
                        <a:buNone/>
                      </a:pPr>
                      <a:r>
                        <a:rPr lang="en-US" sz="1600" b="0" i="0" dirty="0">
                          <a:solidFill>
                            <a:srgbClr val="303030"/>
                          </a:solidFill>
                          <a:effectLst/>
                          <a:latin typeface="Google Sans Flex"/>
                        </a:rPr>
                        <a:t>Dense IoT &amp; Campus Networks</a:t>
                      </a:r>
                    </a:p>
                  </a:txBody>
                  <a:tcPr>
                    <a:solidFill>
                      <a:schemeClr val="accent2">
                        <a:lumMod val="20000"/>
                        <a:lumOff val="80000"/>
                      </a:schemeClr>
                    </a:solidFill>
                  </a:tcPr>
                </a:tc>
                <a:extLst>
                  <a:ext uri="{0D108BD9-81ED-4DB2-BD59-A6C34878D82A}">
                    <a16:rowId xmlns:a16="http://schemas.microsoft.com/office/drawing/2014/main" val="2944503511"/>
                  </a:ext>
                </a:extLst>
              </a:tr>
            </a:tbl>
          </a:graphicData>
        </a:graphic>
      </p:graphicFrame>
    </p:spTree>
    <p:extLst>
      <p:ext uri="{BB962C8B-B14F-4D97-AF65-F5344CB8AC3E}">
        <p14:creationId xmlns:p14="http://schemas.microsoft.com/office/powerpoint/2010/main" val="1536585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7728-F780-3F9E-F21A-2C0CF64D4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504E6-CE20-70F5-5F91-7D8E350B4F87}"/>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A789FE8-F304-F86B-3750-8C6BD8668908}"/>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t>Mobile Broadband Networks</a:t>
            </a:r>
          </a:p>
          <a:p>
            <a:pPr lvl="1"/>
            <a:r>
              <a:rPr lang="en-US" dirty="0"/>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4173617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idx="1"/>
          </p:nvPr>
        </p:nvSpPr>
        <p:spPr>
          <a:xfrm>
            <a:off x="467544" y="1981200"/>
            <a:ext cx="8219256" cy="4400128"/>
          </a:xfrm>
        </p:spPr>
        <p:txBody>
          <a:bodyPr>
            <a:normAutofit/>
          </a:bodyPr>
          <a:lstStyle/>
          <a:p>
            <a:r>
              <a:rPr lang="en-US" sz="2800" dirty="0"/>
              <a:t>Mobile cellular networks (e.g. 3G/4G)</a:t>
            </a:r>
          </a:p>
          <a:p>
            <a:pPr lvl="1"/>
            <a:r>
              <a:rPr lang="en-US" sz="2400" b="0" dirty="0"/>
              <a:t>Underpins a lot of vital operations of the modern society</a:t>
            </a:r>
          </a:p>
          <a:p>
            <a:pPr lvl="2"/>
            <a:r>
              <a:rPr lang="en-US" dirty="0"/>
              <a:t>Extended coverage</a:t>
            </a:r>
          </a:p>
          <a:p>
            <a:pPr lvl="2"/>
            <a:r>
              <a:rPr lang="en-US" dirty="0"/>
              <a:t>Mobility</a:t>
            </a:r>
          </a:p>
          <a:p>
            <a:pPr lvl="2"/>
            <a:r>
              <a:rPr lang="en-US" sz="2000" b="0" dirty="0"/>
              <a:t>Security</a:t>
            </a:r>
          </a:p>
          <a:p>
            <a:pPr marL="0" indent="0">
              <a:buNone/>
            </a:pPr>
            <a:endParaRPr lang="en-US" b="0" dirty="0"/>
          </a:p>
          <a:p>
            <a:endParaRPr lang="en-US" b="0" dirty="0"/>
          </a:p>
        </p:txBody>
      </p:sp>
      <p:pic>
        <p:nvPicPr>
          <p:cNvPr id="4" name="Picture 3" descr="Screen Shot 2014-10-15 at 07.13.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4851771"/>
            <a:ext cx="4270373" cy="1502202"/>
          </a:xfrm>
          <a:prstGeom prst="rect">
            <a:avLst/>
          </a:prstGeom>
        </p:spPr>
      </p:pic>
      <p:sp>
        <p:nvSpPr>
          <p:cNvPr id="7" name="Title 6"/>
          <p:cNvSpPr>
            <a:spLocks noGrp="1"/>
          </p:cNvSpPr>
          <p:nvPr>
            <p:ph type="title"/>
          </p:nvPr>
        </p:nvSpPr>
        <p:spPr>
          <a:xfrm>
            <a:off x="179512" y="692696"/>
            <a:ext cx="8856984" cy="1143000"/>
          </a:xfrm>
        </p:spPr>
        <p:txBody>
          <a:bodyPr>
            <a:noAutofit/>
          </a:bodyPr>
          <a:lstStyle/>
          <a:p>
            <a:r>
              <a:rPr lang="en-US" sz="4000"/>
              <a:t>Mobile Broadband (MBB) Networks</a:t>
            </a:r>
            <a:endParaRPr lang="en-US" sz="4000" b="1" dirty="0"/>
          </a:p>
        </p:txBody>
      </p:sp>
    </p:spTree>
    <p:extLst>
      <p:ext uri="{BB962C8B-B14F-4D97-AF65-F5344CB8AC3E}">
        <p14:creationId xmlns:p14="http://schemas.microsoft.com/office/powerpoint/2010/main" val="1904639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79666"/>
            <a:ext cx="7886700" cy="670967"/>
          </a:xfrm>
        </p:spPr>
        <p:txBody>
          <a:bodyPr>
            <a:normAutofit/>
          </a:bodyPr>
          <a:lstStyle/>
          <a:p>
            <a:r>
              <a:rPr lang="en-US" b="0" kern="0" dirty="0">
                <a:solidFill>
                  <a:schemeClr val="tx1"/>
                </a:solidFill>
                <a:latin typeface="+mn-lt"/>
                <a:ea typeface="ＭＳ Ｐゴシック" charset="0"/>
              </a:rPr>
              <a:t>Mobile Broadband Networks</a:t>
            </a:r>
          </a:p>
        </p:txBody>
      </p:sp>
      <p:sp>
        <p:nvSpPr>
          <p:cNvPr id="43" name="Rectangle 4">
            <a:extLst>
              <a:ext uri="{FF2B5EF4-FFF2-40B4-BE49-F238E27FC236}">
                <a16:creationId xmlns:a16="http://schemas.microsoft.com/office/drawing/2014/main" id="{7EE47952-3299-F34C-9371-84E782764DCC}"/>
              </a:ext>
            </a:extLst>
          </p:cNvPr>
          <p:cNvSpPr>
            <a:spLocks noChangeArrowheads="1"/>
          </p:cNvSpPr>
          <p:nvPr/>
        </p:nvSpPr>
        <p:spPr bwMode="auto">
          <a:xfrm>
            <a:off x="480150" y="1911277"/>
            <a:ext cx="378293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similarities</a:t>
            </a:r>
            <a:r>
              <a:rPr lang="en-US" sz="2100" dirty="0">
                <a:solidFill>
                  <a:srgbClr val="C00000"/>
                </a:solidFill>
              </a:rPr>
              <a:t> to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edge/core distinction, but both below to same carrier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global cellular network: a network of networks</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widespread use of protocols we’ve studied: HTTP, DNS, TCP, UDP, IP, NAT, separation of data/control planes, SDN, Ethernet, tunneling</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interconnected to wired Internet</a:t>
            </a: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
        <p:nvSpPr>
          <p:cNvPr id="6" name="Rectangle 4">
            <a:extLst>
              <a:ext uri="{FF2B5EF4-FFF2-40B4-BE49-F238E27FC236}">
                <a16:creationId xmlns:a16="http://schemas.microsoft.com/office/drawing/2014/main" id="{82DF903D-1AB2-B240-827C-5DA0BD1B5072}"/>
              </a:ext>
            </a:extLst>
          </p:cNvPr>
          <p:cNvSpPr>
            <a:spLocks noChangeArrowheads="1"/>
          </p:cNvSpPr>
          <p:nvPr/>
        </p:nvSpPr>
        <p:spPr bwMode="auto">
          <a:xfrm>
            <a:off x="4662912" y="1923634"/>
            <a:ext cx="378293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differences</a:t>
            </a:r>
            <a:r>
              <a:rPr lang="en-US" sz="2100" dirty="0">
                <a:solidFill>
                  <a:srgbClr val="C00000"/>
                </a:solidFill>
              </a:rPr>
              <a:t> from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different wireless link layer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mobility as a 1</a:t>
            </a:r>
            <a:r>
              <a:rPr lang="en-US" sz="2100" baseline="30000" dirty="0"/>
              <a:t>st</a:t>
            </a:r>
            <a:r>
              <a:rPr lang="en-US" sz="2100" dirty="0"/>
              <a:t> class service </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user “identity” (via SIM card)</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business model: users subscribe to a cellular provider</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strong notion of “home network” versus roaming on visited nets</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global access, with authentication infrastructure, and inter-carrier settlements</a:t>
            </a:r>
          </a:p>
          <a:p>
            <a:pPr marL="221456" indent="-221456">
              <a:lnSpc>
                <a:spcPct val="90000"/>
              </a:lnSpc>
              <a:spcBef>
                <a:spcPts val="450"/>
              </a:spcBef>
              <a:buClr>
                <a:srgbClr val="000099"/>
              </a:buClr>
              <a:buSzPct val="75000"/>
              <a:buFont typeface="Wingdings" pitchFamily="2" charset="2"/>
              <a:buChar char="§"/>
              <a:tabLst>
                <a:tab pos="559594" algn="l"/>
              </a:tabLst>
              <a:defRPr/>
            </a:pP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Tree>
    <p:extLst>
      <p:ext uri="{BB962C8B-B14F-4D97-AF65-F5344CB8AC3E}">
        <p14:creationId xmlns:p14="http://schemas.microsoft.com/office/powerpoint/2010/main" val="274021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View</a:t>
            </a:r>
          </a:p>
        </p:txBody>
      </p:sp>
      <p:pic>
        <p:nvPicPr>
          <p:cNvPr id="4" name="Content Placeholder 3" descr="hpbn_0710.png"/>
          <p:cNvPicPr>
            <a:picLocks noGrp="1" noChangeAspect="1"/>
          </p:cNvPicPr>
          <p:nvPr>
            <p:ph idx="1"/>
          </p:nvPr>
        </p:nvPicPr>
        <p:blipFill>
          <a:blip r:embed="rId2">
            <a:extLst>
              <a:ext uri="{28A0092B-C50C-407E-A947-70E740481C1C}">
                <a14:useLocalDpi xmlns:a14="http://schemas.microsoft.com/office/drawing/2010/main" val="0"/>
              </a:ext>
            </a:extLst>
          </a:blip>
          <a:srcRect t="-9544" b="-9544"/>
          <a:stretch>
            <a:fillRect/>
          </a:stretch>
        </p:blipFill>
        <p:spPr>
          <a:xfrm>
            <a:off x="611560" y="2924944"/>
            <a:ext cx="7313613" cy="4056062"/>
          </a:xfrm>
        </p:spPr>
      </p:pic>
      <p:sp>
        <p:nvSpPr>
          <p:cNvPr id="5" name="Content Placeholder 2"/>
          <p:cNvSpPr txBox="1">
            <a:spLocks/>
          </p:cNvSpPr>
          <p:nvPr/>
        </p:nvSpPr>
        <p:spPr bwMode="auto">
          <a:xfrm>
            <a:off x="489357" y="1840991"/>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en-US" kern="0"/>
              <a:t>Building Blocks of MBB Networks</a:t>
            </a:r>
          </a:p>
          <a:p>
            <a:pPr lvl="1"/>
            <a:r>
              <a:rPr lang="en-US" kern="0"/>
              <a:t>Radio Access Network</a:t>
            </a:r>
          </a:p>
          <a:p>
            <a:pPr lvl="1"/>
            <a:r>
              <a:rPr lang="en-US" kern="0"/>
              <a:t>Core Network</a:t>
            </a:r>
            <a:endParaRPr lang="en-US" kern="0" dirty="0"/>
          </a:p>
        </p:txBody>
      </p:sp>
    </p:spTree>
    <p:extLst>
      <p:ext uri="{BB962C8B-B14F-4D97-AF65-F5344CB8AC3E}">
        <p14:creationId xmlns:p14="http://schemas.microsoft.com/office/powerpoint/2010/main" val="1739933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Tree>
    <p:extLst>
      <p:ext uri="{BB962C8B-B14F-4D97-AF65-F5344CB8AC3E}">
        <p14:creationId xmlns:p14="http://schemas.microsoft.com/office/powerpoint/2010/main" val="363787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2987824" y="2164295"/>
            <a:ext cx="4896544" cy="25294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User and mobility management</a:t>
            </a:r>
          </a:p>
          <a:p>
            <a:pPr marL="342900" indent="-342900">
              <a:buFont typeface="Arial" panose="020B0604020202020204" pitchFamily="34" charset="0"/>
              <a:buChar char="•"/>
            </a:pPr>
            <a:r>
              <a:rPr lang="en-US" dirty="0"/>
              <a:t>Dynamic Air Interface Resource Allocation (Scheduler) </a:t>
            </a:r>
          </a:p>
          <a:p>
            <a:pPr marL="342900" indent="-342900">
              <a:buFont typeface="Arial" panose="020B0604020202020204" pitchFamily="34" charset="0"/>
              <a:buChar char="•"/>
            </a:pPr>
            <a:r>
              <a:rPr lang="en-US" dirty="0"/>
              <a:t>Interference management among base stations</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7850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3275856" y="1835696"/>
            <a:ext cx="4896544" cy="19579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Handover management if target </a:t>
            </a:r>
            <a:r>
              <a:rPr lang="en-US" sz="2400" kern="0" dirty="0" err="1"/>
              <a:t>eNodeB</a:t>
            </a:r>
            <a:r>
              <a:rPr lang="en-US" sz="2400" kern="0" dirty="0"/>
              <a:t> is reachable </a:t>
            </a:r>
          </a:p>
          <a:p>
            <a:pPr marL="342900" indent="-342900">
              <a:buFont typeface="Arial" panose="020B0604020202020204" pitchFamily="34" charset="0"/>
              <a:buChar char="•"/>
            </a:pPr>
            <a:r>
              <a:rPr lang="en-US" sz="2400" kern="0" dirty="0"/>
              <a:t>Inter-cell interference coordination</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8525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572000" y="404664"/>
            <a:ext cx="4465563" cy="239818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Central database that contains the subscription related about all the network operators </a:t>
            </a:r>
          </a:p>
          <a:p>
            <a:pPr marL="342900" indent="-342900">
              <a:buFont typeface="Arial" panose="020B0604020202020204" pitchFamily="34" charset="0"/>
              <a:buChar char="•"/>
            </a:pPr>
            <a:r>
              <a:rPr lang="en-US" dirty="0"/>
              <a:t>Performs authentication and authorization of the user</a:t>
            </a:r>
          </a:p>
          <a:p>
            <a:pPr marL="342900" indent="-342900">
              <a:buFont typeface="Arial" panose="020B0604020202020204" pitchFamily="34" charset="0"/>
              <a:buChar char="•"/>
            </a:pPr>
            <a:r>
              <a:rPr lang="en-US" dirty="0"/>
              <a:t>Provides information about the subscriber’s location and IP</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94189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692696"/>
            <a:ext cx="8676457" cy="2897967"/>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Mobility Management</a:t>
            </a:r>
            <a:r>
              <a:rPr lang="en-US" dirty="0"/>
              <a:t>: One of the most complex functions MME performs. Providing seamless inter-working has multiple use cases such as Inter-</a:t>
            </a:r>
            <a:r>
              <a:rPr lang="en-US" dirty="0" err="1"/>
              <a:t>eNB</a:t>
            </a:r>
            <a:r>
              <a:rPr lang="en-US" dirty="0"/>
              <a:t> and Inter-RAT, among others. </a:t>
            </a:r>
          </a:p>
          <a:p>
            <a:pPr marL="342900" indent="-342900">
              <a:buFont typeface="Arial" panose="020B0604020202020204" pitchFamily="34" charset="0"/>
              <a:buChar char="•"/>
            </a:pPr>
            <a:r>
              <a:rPr lang="en-US" b="1" dirty="0"/>
              <a:t>Radio Resource Management</a:t>
            </a:r>
            <a:r>
              <a:rPr lang="en-US" dirty="0"/>
              <a:t>: MME works with the HSS and the RAN to decide the appropriate radio resource management strategy (RRM) that can be UE-specific.</a:t>
            </a:r>
          </a:p>
          <a:p>
            <a:pPr marL="342900" indent="-342900">
              <a:buFont typeface="Arial" panose="020B0604020202020204" pitchFamily="34" charset="0"/>
              <a:buChar char="•"/>
            </a:pPr>
            <a:r>
              <a:rPr lang="en-US" b="1" dirty="0"/>
              <a:t>UE Reachability</a:t>
            </a:r>
            <a:r>
              <a:rPr lang="en-US" dirty="0"/>
              <a:t>: MME manages communication with the UE and HSS to provide UE reachability and activity-related information.</a:t>
            </a:r>
          </a:p>
        </p:txBody>
      </p:sp>
    </p:spTree>
    <p:extLst>
      <p:ext uri="{BB962C8B-B14F-4D97-AF65-F5344CB8AC3E}">
        <p14:creationId xmlns:p14="http://schemas.microsoft.com/office/powerpoint/2010/main" val="264632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1683161"/>
            <a:ext cx="8676457" cy="2105879"/>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Roaming Management</a:t>
            </a:r>
            <a:r>
              <a:rPr lang="en-US" dirty="0"/>
              <a:t>: MME supports outbound and inbound roaming subscribers from other LTE/EPC systems and legacy networks.</a:t>
            </a:r>
          </a:p>
          <a:p>
            <a:pPr marL="342900" indent="-342900">
              <a:buFont typeface="Arial" panose="020B0604020202020204" pitchFamily="34" charset="0"/>
              <a:buChar char="•"/>
            </a:pPr>
            <a:r>
              <a:rPr lang="en-US" b="1" dirty="0"/>
              <a:t>Lawful Intercept</a:t>
            </a:r>
            <a:r>
              <a:rPr lang="en-US" dirty="0"/>
              <a:t>: Since MME manages the control plane of the network, MME can provide the whereabouts of a UE to a law enforcement monitoring facility.</a:t>
            </a:r>
          </a:p>
        </p:txBody>
      </p:sp>
    </p:spTree>
    <p:extLst>
      <p:ext uri="{BB962C8B-B14F-4D97-AF65-F5344CB8AC3E}">
        <p14:creationId xmlns:p14="http://schemas.microsoft.com/office/powerpoint/2010/main" val="23274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2157423"/>
            <a:ext cx="4461346" cy="1957909"/>
          </a:xfrm>
          <a:prstGeom prst="wedgeRoundRectCallout">
            <a:avLst>
              <a:gd name="adj1" fmla="val -44336"/>
              <a:gd name="adj2" fmla="val 102276"/>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Acts like a high level router: </a:t>
            </a:r>
            <a:r>
              <a:rPr lang="en-US" sz="2200" dirty="0"/>
              <a:t>Routes and forwards data packets from </a:t>
            </a:r>
            <a:r>
              <a:rPr lang="en-US" sz="2200" dirty="0" err="1"/>
              <a:t>eNodeBs</a:t>
            </a:r>
            <a:r>
              <a:rPr lang="en-US" sz="2200" dirty="0"/>
              <a:t> to PDN-GW</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51922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1268761"/>
            <a:ext cx="4461346" cy="2846572"/>
          </a:xfrm>
          <a:prstGeom prst="wedgeRoundRectCallout">
            <a:avLst>
              <a:gd name="adj1" fmla="val -7492"/>
              <a:gd name="adj2" fmla="val 85067"/>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Point of exit and entry with the outside world</a:t>
            </a:r>
          </a:p>
          <a:p>
            <a:pPr marL="800100" lvl="1" indent="-342900">
              <a:buFont typeface="Arial" panose="020B0604020202020204" pitchFamily="34" charset="0"/>
              <a:buChar char="•"/>
            </a:pPr>
            <a:r>
              <a:rPr lang="en-US" sz="2400" kern="0" dirty="0"/>
              <a:t>policy enforcement</a:t>
            </a:r>
          </a:p>
          <a:p>
            <a:pPr marL="800100" lvl="1" indent="-342900">
              <a:buFont typeface="Arial" panose="020B0604020202020204" pitchFamily="34" charset="0"/>
              <a:buChar char="•"/>
            </a:pPr>
            <a:r>
              <a:rPr lang="en-US" sz="2400" kern="0" dirty="0"/>
              <a:t>packet filtering and screening per user</a:t>
            </a:r>
          </a:p>
          <a:p>
            <a:pPr marL="800100" lvl="1" indent="-342900">
              <a:buFont typeface="Arial" panose="020B0604020202020204" pitchFamily="34" charset="0"/>
              <a:buChar char="•"/>
            </a:pPr>
            <a:r>
              <a:rPr lang="en-US" sz="2400" kern="0" dirty="0"/>
              <a:t>lawful Interception </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36402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79174" y="1484784"/>
            <a:ext cx="6685114" cy="2449145"/>
          </a:xfrm>
          <a:prstGeom prst="wedgeRoundRectCallout">
            <a:avLst>
              <a:gd name="adj1" fmla="val 41513"/>
              <a:gd name="adj2" fmla="val 70601"/>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Differentiation of subscribers and services</a:t>
            </a:r>
          </a:p>
          <a:p>
            <a:pPr marL="342900" indent="-342900">
              <a:buFont typeface="Arial" panose="020B0604020202020204" pitchFamily="34" charset="0"/>
              <a:buChar char="•"/>
            </a:pPr>
            <a:r>
              <a:rPr lang="en-US" sz="2400" dirty="0"/>
              <a:t>Charge subscribers based on their volume of usage or QoS guarantees</a:t>
            </a:r>
          </a:p>
          <a:p>
            <a:pPr marL="342900" indent="-342900">
              <a:buFont typeface="Arial" panose="020B0604020202020204" pitchFamily="34" charset="0"/>
              <a:buChar char="•"/>
            </a:pPr>
            <a:r>
              <a:rPr lang="en-US" sz="2400" dirty="0"/>
              <a:t>Limit app usage while a user is roaming </a:t>
            </a:r>
          </a:p>
          <a:p>
            <a:pPr marL="342900" indent="-342900">
              <a:buFont typeface="Arial" panose="020B0604020202020204" pitchFamily="34" charset="0"/>
              <a:buChar char="•"/>
            </a:pPr>
            <a:r>
              <a:rPr lang="en-US" sz="2400" dirty="0"/>
              <a:t>Throttle subscribers using heavy-bandwidth apps during peak usage times</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4932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control plane separation</a:t>
            </a:r>
          </a:p>
        </p:txBody>
      </p:sp>
      <p:grpSp>
        <p:nvGrpSpPr>
          <p:cNvPr id="39" name="Group 38">
            <a:extLst>
              <a:ext uri="{FF2B5EF4-FFF2-40B4-BE49-F238E27FC236}">
                <a16:creationId xmlns:a16="http://schemas.microsoft.com/office/drawing/2014/main" id="{2FA12E2C-FB2A-D94F-B012-F62A1BBA4380}"/>
              </a:ext>
            </a:extLst>
          </p:cNvPr>
          <p:cNvGrpSpPr/>
          <p:nvPr/>
        </p:nvGrpSpPr>
        <p:grpSpPr>
          <a:xfrm>
            <a:off x="664002" y="1923018"/>
            <a:ext cx="4630028" cy="1367918"/>
            <a:chOff x="2454644" y="1594021"/>
            <a:chExt cx="6173370" cy="1823890"/>
          </a:xfrm>
        </p:grpSpPr>
        <p:grpSp>
          <p:nvGrpSpPr>
            <p:cNvPr id="234" name="Group 652">
              <a:extLst>
                <a:ext uri="{FF2B5EF4-FFF2-40B4-BE49-F238E27FC236}">
                  <a16:creationId xmlns:a16="http://schemas.microsoft.com/office/drawing/2014/main" id="{B99BFC49-9641-384A-81F3-F0BAE889FFCA}"/>
                </a:ext>
              </a:extLst>
            </p:cNvPr>
            <p:cNvGrpSpPr>
              <a:grpSpLocks/>
            </p:cNvGrpSpPr>
            <p:nvPr/>
          </p:nvGrpSpPr>
          <p:grpSpPr bwMode="auto">
            <a:xfrm>
              <a:off x="2454644" y="2342419"/>
              <a:ext cx="733407" cy="660273"/>
              <a:chOff x="2751" y="1851"/>
              <a:chExt cx="462" cy="478"/>
            </a:xfrm>
          </p:grpSpPr>
          <p:pic>
            <p:nvPicPr>
              <p:cNvPr id="235" name="Picture 653" descr="iphone_stylized_small">
                <a:extLst>
                  <a:ext uri="{FF2B5EF4-FFF2-40B4-BE49-F238E27FC236}">
                    <a16:creationId xmlns:a16="http://schemas.microsoft.com/office/drawing/2014/main" id="{7F92004C-CA90-E441-9D28-0A87A08691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 name="Picture 654" descr="antenna_radiation_stylized">
                <a:extLst>
                  <a:ext uri="{FF2B5EF4-FFF2-40B4-BE49-F238E27FC236}">
                    <a16:creationId xmlns:a16="http://schemas.microsoft.com/office/drawing/2014/main" id="{FCE2E1DC-AAE8-CB49-93A7-22F433DEF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Group 36">
              <a:extLst>
                <a:ext uri="{FF2B5EF4-FFF2-40B4-BE49-F238E27FC236}">
                  <a16:creationId xmlns:a16="http://schemas.microsoft.com/office/drawing/2014/main" id="{31C4C8B2-ABA5-8C46-AB8C-9BF875492CDC}"/>
                </a:ext>
              </a:extLst>
            </p:cNvPr>
            <p:cNvGrpSpPr/>
            <p:nvPr/>
          </p:nvGrpSpPr>
          <p:grpSpPr>
            <a:xfrm>
              <a:off x="3449031" y="1773131"/>
              <a:ext cx="790834" cy="1208131"/>
              <a:chOff x="5970432" y="1600694"/>
              <a:chExt cx="888604" cy="1226172"/>
            </a:xfrm>
          </p:grpSpPr>
          <p:grpSp>
            <p:nvGrpSpPr>
              <p:cNvPr id="240" name="Group 239">
                <a:extLst>
                  <a:ext uri="{FF2B5EF4-FFF2-40B4-BE49-F238E27FC236}">
                    <a16:creationId xmlns:a16="http://schemas.microsoft.com/office/drawing/2014/main" id="{32D36E4E-82E9-864A-9B50-4996C885F969}"/>
                  </a:ext>
                </a:extLst>
              </p:cNvPr>
              <p:cNvGrpSpPr/>
              <p:nvPr/>
            </p:nvGrpSpPr>
            <p:grpSpPr>
              <a:xfrm>
                <a:off x="5970432" y="1600694"/>
                <a:ext cx="466245" cy="953439"/>
                <a:chOff x="6476205" y="1279015"/>
                <a:chExt cx="466245" cy="953439"/>
              </a:xfrm>
            </p:grpSpPr>
            <p:grpSp>
              <p:nvGrpSpPr>
                <p:cNvPr id="241" name="Group 817">
                  <a:extLst>
                    <a:ext uri="{FF2B5EF4-FFF2-40B4-BE49-F238E27FC236}">
                      <a16:creationId xmlns:a16="http://schemas.microsoft.com/office/drawing/2014/main" id="{EEE71BA9-8B71-184E-BBD0-2DBDEF018AB7}"/>
                    </a:ext>
                  </a:extLst>
                </p:cNvPr>
                <p:cNvGrpSpPr>
                  <a:grpSpLocks/>
                </p:cNvGrpSpPr>
                <p:nvPr/>
              </p:nvGrpSpPr>
              <p:grpSpPr bwMode="auto">
                <a:xfrm>
                  <a:off x="6476205" y="1279015"/>
                  <a:ext cx="466245" cy="420795"/>
                  <a:chOff x="2920" y="1424"/>
                  <a:chExt cx="326" cy="310"/>
                </a:xfrm>
              </p:grpSpPr>
              <p:sp>
                <p:nvSpPr>
                  <p:cNvPr id="258" name="Oval 818">
                    <a:extLst>
                      <a:ext uri="{FF2B5EF4-FFF2-40B4-BE49-F238E27FC236}">
                        <a16:creationId xmlns:a16="http://schemas.microsoft.com/office/drawing/2014/main" id="{926FCB7B-99F2-8E4B-AF8D-FFB73F63C826}"/>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259" name="Group 819">
                    <a:extLst>
                      <a:ext uri="{FF2B5EF4-FFF2-40B4-BE49-F238E27FC236}">
                        <a16:creationId xmlns:a16="http://schemas.microsoft.com/office/drawing/2014/main" id="{FD6B8C6A-1F2E-1341-B034-49E6A5495367}"/>
                      </a:ext>
                    </a:extLst>
                  </p:cNvPr>
                  <p:cNvGrpSpPr>
                    <a:grpSpLocks/>
                  </p:cNvGrpSpPr>
                  <p:nvPr/>
                </p:nvGrpSpPr>
                <p:grpSpPr bwMode="auto">
                  <a:xfrm>
                    <a:off x="2949" y="1424"/>
                    <a:ext cx="265" cy="280"/>
                    <a:chOff x="2949" y="1424"/>
                    <a:chExt cx="265" cy="280"/>
                  </a:xfrm>
                </p:grpSpPr>
                <p:sp>
                  <p:nvSpPr>
                    <p:cNvPr id="261" name="Oval 820">
                      <a:extLst>
                        <a:ext uri="{FF2B5EF4-FFF2-40B4-BE49-F238E27FC236}">
                          <a16:creationId xmlns:a16="http://schemas.microsoft.com/office/drawing/2014/main" id="{30246DC9-1390-374A-BA8A-E7146CEEFC4C}"/>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2" name="Oval 821">
                      <a:extLst>
                        <a:ext uri="{FF2B5EF4-FFF2-40B4-BE49-F238E27FC236}">
                          <a16:creationId xmlns:a16="http://schemas.microsoft.com/office/drawing/2014/main" id="{82DA0CB5-5AD3-AB49-A4BC-E35C331706BD}"/>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3" name="Oval 822">
                      <a:extLst>
                        <a:ext uri="{FF2B5EF4-FFF2-40B4-BE49-F238E27FC236}">
                          <a16:creationId xmlns:a16="http://schemas.microsoft.com/office/drawing/2014/main" id="{8DBCA994-2195-5242-9618-D80B1CF41E9E}"/>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4" name="Oval 823">
                      <a:extLst>
                        <a:ext uri="{FF2B5EF4-FFF2-40B4-BE49-F238E27FC236}">
                          <a16:creationId xmlns:a16="http://schemas.microsoft.com/office/drawing/2014/main" id="{1DEB8BF3-1E3C-A842-9B1A-6CFCF0482361}"/>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5" name="Freeform 824">
                      <a:extLst>
                        <a:ext uri="{FF2B5EF4-FFF2-40B4-BE49-F238E27FC236}">
                          <a16:creationId xmlns:a16="http://schemas.microsoft.com/office/drawing/2014/main" id="{0D934CE6-3D13-3447-BFE1-52BAE0449E28}"/>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 xmlns:a14="http://schemas.microsoft.com/office/drawing/2010/main" w="19050" cmpd="sng">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500" dirty="0"/>
                    </a:p>
                  </p:txBody>
                </p:sp>
              </p:grpSp>
            </p:grpSp>
            <p:grpSp>
              <p:nvGrpSpPr>
                <p:cNvPr id="242" name="Group 398">
                  <a:extLst>
                    <a:ext uri="{FF2B5EF4-FFF2-40B4-BE49-F238E27FC236}">
                      <a16:creationId xmlns:a16="http://schemas.microsoft.com/office/drawing/2014/main" id="{69D5C73A-7CA2-4F4D-B5D9-E0B0DE843BD9}"/>
                    </a:ext>
                  </a:extLst>
                </p:cNvPr>
                <p:cNvGrpSpPr>
                  <a:grpSpLocks/>
                </p:cNvGrpSpPr>
                <p:nvPr/>
              </p:nvGrpSpPr>
              <p:grpSpPr bwMode="auto">
                <a:xfrm>
                  <a:off x="6527789" y="1518577"/>
                  <a:ext cx="375668" cy="713877"/>
                  <a:chOff x="3130" y="3288"/>
                  <a:chExt cx="410" cy="742"/>
                </a:xfrm>
              </p:grpSpPr>
              <p:sp>
                <p:nvSpPr>
                  <p:cNvPr id="243" name="Line 270">
                    <a:extLst>
                      <a:ext uri="{FF2B5EF4-FFF2-40B4-BE49-F238E27FC236}">
                        <a16:creationId xmlns:a16="http://schemas.microsoft.com/office/drawing/2014/main" id="{23009026-EC81-D24D-8DE9-8AB83EBBA257}"/>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4" name="Line 271">
                    <a:extLst>
                      <a:ext uri="{FF2B5EF4-FFF2-40B4-BE49-F238E27FC236}">
                        <a16:creationId xmlns:a16="http://schemas.microsoft.com/office/drawing/2014/main" id="{C06C450B-9BD9-0548-906C-8A9AAF23AB84}"/>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5" name="Line 272">
                    <a:extLst>
                      <a:ext uri="{FF2B5EF4-FFF2-40B4-BE49-F238E27FC236}">
                        <a16:creationId xmlns:a16="http://schemas.microsoft.com/office/drawing/2014/main" id="{491692C4-E5B1-1246-8C28-7E9AC07B822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6" name="Line 273">
                    <a:extLst>
                      <a:ext uri="{FF2B5EF4-FFF2-40B4-BE49-F238E27FC236}">
                        <a16:creationId xmlns:a16="http://schemas.microsoft.com/office/drawing/2014/main" id="{76C26014-3FCA-E243-8A65-CC330339DD9C}"/>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7" name="Line 274">
                    <a:extLst>
                      <a:ext uri="{FF2B5EF4-FFF2-40B4-BE49-F238E27FC236}">
                        <a16:creationId xmlns:a16="http://schemas.microsoft.com/office/drawing/2014/main" id="{433D88E3-D1F5-FE42-80FC-6D4298050A33}"/>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8" name="Line 275">
                    <a:extLst>
                      <a:ext uri="{FF2B5EF4-FFF2-40B4-BE49-F238E27FC236}">
                        <a16:creationId xmlns:a16="http://schemas.microsoft.com/office/drawing/2014/main" id="{B5AFEEE6-EF80-6942-B97F-B0ED2FFB585B}"/>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9" name="Line 276">
                    <a:extLst>
                      <a:ext uri="{FF2B5EF4-FFF2-40B4-BE49-F238E27FC236}">
                        <a16:creationId xmlns:a16="http://schemas.microsoft.com/office/drawing/2014/main" id="{97372431-FCB1-2044-977B-14FDCBD48F4F}"/>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0" name="Line 277">
                    <a:extLst>
                      <a:ext uri="{FF2B5EF4-FFF2-40B4-BE49-F238E27FC236}">
                        <a16:creationId xmlns:a16="http://schemas.microsoft.com/office/drawing/2014/main" id="{DBFEB6EF-6E0D-AF49-8789-D6255526F93B}"/>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1" name="Line 278">
                    <a:extLst>
                      <a:ext uri="{FF2B5EF4-FFF2-40B4-BE49-F238E27FC236}">
                        <a16:creationId xmlns:a16="http://schemas.microsoft.com/office/drawing/2014/main" id="{A458B4CF-A2B5-B242-B489-53C22DA43BAE}"/>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2" name="Line 279">
                    <a:extLst>
                      <a:ext uri="{FF2B5EF4-FFF2-40B4-BE49-F238E27FC236}">
                        <a16:creationId xmlns:a16="http://schemas.microsoft.com/office/drawing/2014/main" id="{DF168412-1130-8948-AE3D-0633AA8D5355}"/>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3" name="Line 280">
                    <a:extLst>
                      <a:ext uri="{FF2B5EF4-FFF2-40B4-BE49-F238E27FC236}">
                        <a16:creationId xmlns:a16="http://schemas.microsoft.com/office/drawing/2014/main" id="{70BEE8E7-D4A2-4B40-BB7B-B2698E962E6F}"/>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4" name="Line 281">
                    <a:extLst>
                      <a:ext uri="{FF2B5EF4-FFF2-40B4-BE49-F238E27FC236}">
                        <a16:creationId xmlns:a16="http://schemas.microsoft.com/office/drawing/2014/main" id="{F69A3BE6-9E36-214C-A965-A2B4960D9538}"/>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5" name="Line 282">
                    <a:extLst>
                      <a:ext uri="{FF2B5EF4-FFF2-40B4-BE49-F238E27FC236}">
                        <a16:creationId xmlns:a16="http://schemas.microsoft.com/office/drawing/2014/main" id="{A4ADB621-2EFE-A040-8980-F1CA75B124D9}"/>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6" name="Line 283">
                    <a:extLst>
                      <a:ext uri="{FF2B5EF4-FFF2-40B4-BE49-F238E27FC236}">
                        <a16:creationId xmlns:a16="http://schemas.microsoft.com/office/drawing/2014/main" id="{9860F8AD-EF12-BA4E-9697-F92983DBA46F}"/>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7" name="Line 284">
                    <a:extLst>
                      <a:ext uri="{FF2B5EF4-FFF2-40B4-BE49-F238E27FC236}">
                        <a16:creationId xmlns:a16="http://schemas.microsoft.com/office/drawing/2014/main" id="{5EB666D9-F403-9345-A040-449E57FFD405}"/>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66" name="Group 265">
                <a:extLst>
                  <a:ext uri="{FF2B5EF4-FFF2-40B4-BE49-F238E27FC236}">
                    <a16:creationId xmlns:a16="http://schemas.microsoft.com/office/drawing/2014/main" id="{A9D13309-B79C-8144-B5AF-4F04509E7601}"/>
                  </a:ext>
                </a:extLst>
              </p:cNvPr>
              <p:cNvGrpSpPr/>
              <p:nvPr/>
            </p:nvGrpSpPr>
            <p:grpSpPr>
              <a:xfrm>
                <a:off x="6091888" y="2409568"/>
                <a:ext cx="767148" cy="417298"/>
                <a:chOff x="1503784" y="3006600"/>
                <a:chExt cx="1771786" cy="957087"/>
              </a:xfrm>
            </p:grpSpPr>
            <p:grpSp>
              <p:nvGrpSpPr>
                <p:cNvPr id="267" name="Group 266">
                  <a:extLst>
                    <a:ext uri="{FF2B5EF4-FFF2-40B4-BE49-F238E27FC236}">
                      <a16:creationId xmlns:a16="http://schemas.microsoft.com/office/drawing/2014/main" id="{DF182BDE-0954-5648-8333-DDF519E1B490}"/>
                    </a:ext>
                  </a:extLst>
                </p:cNvPr>
                <p:cNvGrpSpPr/>
                <p:nvPr/>
              </p:nvGrpSpPr>
              <p:grpSpPr>
                <a:xfrm>
                  <a:off x="1503784" y="3006600"/>
                  <a:ext cx="1771786" cy="957087"/>
                  <a:chOff x="1465684" y="2997075"/>
                  <a:chExt cx="1771786" cy="957087"/>
                </a:xfrm>
              </p:grpSpPr>
              <p:sp>
                <p:nvSpPr>
                  <p:cNvPr id="288" name="Freeform 287">
                    <a:extLst>
                      <a:ext uri="{FF2B5EF4-FFF2-40B4-BE49-F238E27FC236}">
                        <a16:creationId xmlns:a16="http://schemas.microsoft.com/office/drawing/2014/main" id="{58FA0610-362E-FB4D-9161-855FB1E665F0}"/>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289" name="Oval 288">
                    <a:extLst>
                      <a:ext uri="{FF2B5EF4-FFF2-40B4-BE49-F238E27FC236}">
                        <a16:creationId xmlns:a16="http://schemas.microsoft.com/office/drawing/2014/main" id="{7E1AD5C2-E159-6641-86D5-9D0BF62B7DA1}"/>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68" name="Group 267">
                  <a:extLst>
                    <a:ext uri="{FF2B5EF4-FFF2-40B4-BE49-F238E27FC236}">
                      <a16:creationId xmlns:a16="http://schemas.microsoft.com/office/drawing/2014/main" id="{82612928-16C8-7544-BC44-0CCCF56508BE}"/>
                    </a:ext>
                  </a:extLst>
                </p:cNvPr>
                <p:cNvGrpSpPr/>
                <p:nvPr/>
              </p:nvGrpSpPr>
              <p:grpSpPr>
                <a:xfrm>
                  <a:off x="1977616" y="3038475"/>
                  <a:ext cx="768409" cy="553944"/>
                  <a:chOff x="1968091" y="3022600"/>
                  <a:chExt cx="768409" cy="553944"/>
                </a:xfrm>
              </p:grpSpPr>
              <p:grpSp>
                <p:nvGrpSpPr>
                  <p:cNvPr id="269" name="Group 268">
                    <a:extLst>
                      <a:ext uri="{FF2B5EF4-FFF2-40B4-BE49-F238E27FC236}">
                        <a16:creationId xmlns:a16="http://schemas.microsoft.com/office/drawing/2014/main" id="{0A383EF7-C254-AD49-B063-60007086E103}"/>
                      </a:ext>
                    </a:extLst>
                  </p:cNvPr>
                  <p:cNvGrpSpPr/>
                  <p:nvPr/>
                </p:nvGrpSpPr>
                <p:grpSpPr>
                  <a:xfrm>
                    <a:off x="2032000" y="3022600"/>
                    <a:ext cx="257175" cy="544419"/>
                    <a:chOff x="2441575" y="2479675"/>
                    <a:chExt cx="765175" cy="1028347"/>
                  </a:xfrm>
                </p:grpSpPr>
                <p:sp>
                  <p:nvSpPr>
                    <p:cNvPr id="286" name="Parallelogram 285">
                      <a:extLst>
                        <a:ext uri="{FF2B5EF4-FFF2-40B4-BE49-F238E27FC236}">
                          <a16:creationId xmlns:a16="http://schemas.microsoft.com/office/drawing/2014/main" id="{1DA1FF26-98DE-6246-BC39-7551BBEC855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7" name="Parallelogram 286">
                      <a:extLst>
                        <a:ext uri="{FF2B5EF4-FFF2-40B4-BE49-F238E27FC236}">
                          <a16:creationId xmlns:a16="http://schemas.microsoft.com/office/drawing/2014/main" id="{B4A04209-CBD3-5749-8FAD-FD8778E3DE6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70" name="Group 269">
                    <a:extLst>
                      <a:ext uri="{FF2B5EF4-FFF2-40B4-BE49-F238E27FC236}">
                        <a16:creationId xmlns:a16="http://schemas.microsoft.com/office/drawing/2014/main" id="{F0EDCDCC-7D4F-4B48-AE88-E4E0A9CF1236}"/>
                      </a:ext>
                    </a:extLst>
                  </p:cNvPr>
                  <p:cNvGrpSpPr/>
                  <p:nvPr/>
                </p:nvGrpSpPr>
                <p:grpSpPr>
                  <a:xfrm flipH="1">
                    <a:off x="2441575" y="3032125"/>
                    <a:ext cx="257175" cy="544419"/>
                    <a:chOff x="2441575" y="2479675"/>
                    <a:chExt cx="765175" cy="1028347"/>
                  </a:xfrm>
                </p:grpSpPr>
                <p:sp>
                  <p:nvSpPr>
                    <p:cNvPr id="284" name="Parallelogram 283">
                      <a:extLst>
                        <a:ext uri="{FF2B5EF4-FFF2-40B4-BE49-F238E27FC236}">
                          <a16:creationId xmlns:a16="http://schemas.microsoft.com/office/drawing/2014/main" id="{DD50D33C-BB38-334A-A3CA-3340F4C78F73}"/>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5" name="Parallelogram 284">
                      <a:extLst>
                        <a:ext uri="{FF2B5EF4-FFF2-40B4-BE49-F238E27FC236}">
                          <a16:creationId xmlns:a16="http://schemas.microsoft.com/office/drawing/2014/main" id="{943C407D-319E-8B47-B564-C5F27B5D4316}"/>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1" name="Parallelogram 270">
                    <a:extLst>
                      <a:ext uri="{FF2B5EF4-FFF2-40B4-BE49-F238E27FC236}">
                        <a16:creationId xmlns:a16="http://schemas.microsoft.com/office/drawing/2014/main" id="{5E925B9A-0902-6144-89D3-35D70634767E}"/>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2" name="Parallelogram 271">
                    <a:extLst>
                      <a:ext uri="{FF2B5EF4-FFF2-40B4-BE49-F238E27FC236}">
                        <a16:creationId xmlns:a16="http://schemas.microsoft.com/office/drawing/2014/main" id="{C6AEC57F-375E-5448-8C91-D81760DD5ECD}"/>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3" name="Parallelogram 272">
                    <a:extLst>
                      <a:ext uri="{FF2B5EF4-FFF2-40B4-BE49-F238E27FC236}">
                        <a16:creationId xmlns:a16="http://schemas.microsoft.com/office/drawing/2014/main" id="{96D28D6E-1686-5848-B833-824EF6653EBA}"/>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4" name="Parallelogram 273">
                    <a:extLst>
                      <a:ext uri="{FF2B5EF4-FFF2-40B4-BE49-F238E27FC236}">
                        <a16:creationId xmlns:a16="http://schemas.microsoft.com/office/drawing/2014/main" id="{9E847BB9-19A2-4642-849A-339E7F557899}"/>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5" name="Parallelogram 274">
                    <a:extLst>
                      <a:ext uri="{FF2B5EF4-FFF2-40B4-BE49-F238E27FC236}">
                        <a16:creationId xmlns:a16="http://schemas.microsoft.com/office/drawing/2014/main" id="{C32DC311-DA78-FD4D-BC8B-89CAE5C21E8C}"/>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6" name="Parallelogram 275">
                    <a:extLst>
                      <a:ext uri="{FF2B5EF4-FFF2-40B4-BE49-F238E27FC236}">
                        <a16:creationId xmlns:a16="http://schemas.microsoft.com/office/drawing/2014/main" id="{9A561A8B-0450-FA49-9675-013F799AB2FE}"/>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77" name="Group 276">
                    <a:extLst>
                      <a:ext uri="{FF2B5EF4-FFF2-40B4-BE49-F238E27FC236}">
                        <a16:creationId xmlns:a16="http://schemas.microsoft.com/office/drawing/2014/main" id="{DF129F85-328F-8549-810F-16A84CBC51D7}"/>
                      </a:ext>
                    </a:extLst>
                  </p:cNvPr>
                  <p:cNvGrpSpPr/>
                  <p:nvPr/>
                </p:nvGrpSpPr>
                <p:grpSpPr>
                  <a:xfrm>
                    <a:off x="1968091" y="3322545"/>
                    <a:ext cx="768409" cy="96354"/>
                    <a:chOff x="1968092" y="3319370"/>
                    <a:chExt cx="677104" cy="96354"/>
                  </a:xfrm>
                </p:grpSpPr>
                <p:sp>
                  <p:nvSpPr>
                    <p:cNvPr id="280" name="Parallelogram 279">
                      <a:extLst>
                        <a:ext uri="{FF2B5EF4-FFF2-40B4-BE49-F238E27FC236}">
                          <a16:creationId xmlns:a16="http://schemas.microsoft.com/office/drawing/2014/main" id="{FFC64F27-2D94-BA4D-BFB2-DC711E66B8F3}"/>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1" name="Parallelogram 280">
                      <a:extLst>
                        <a:ext uri="{FF2B5EF4-FFF2-40B4-BE49-F238E27FC236}">
                          <a16:creationId xmlns:a16="http://schemas.microsoft.com/office/drawing/2014/main" id="{EBACF8BA-446E-2144-BC78-5338C4447CBC}"/>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2" name="Parallelogram 281">
                      <a:extLst>
                        <a:ext uri="{FF2B5EF4-FFF2-40B4-BE49-F238E27FC236}">
                          <a16:creationId xmlns:a16="http://schemas.microsoft.com/office/drawing/2014/main" id="{8B17CA78-3F62-E644-9266-3F7C3FB7D541}"/>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3" name="Parallelogram 282">
                      <a:extLst>
                        <a:ext uri="{FF2B5EF4-FFF2-40B4-BE49-F238E27FC236}">
                          <a16:creationId xmlns:a16="http://schemas.microsoft.com/office/drawing/2014/main" id="{FA99D0C6-09B4-D64C-880E-872B73BBD2F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8" name="Parallelogram 277">
                    <a:extLst>
                      <a:ext uri="{FF2B5EF4-FFF2-40B4-BE49-F238E27FC236}">
                        <a16:creationId xmlns:a16="http://schemas.microsoft.com/office/drawing/2014/main" id="{708506E0-B477-924F-9117-70C55E2BB306}"/>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9" name="Parallelogram 278">
                    <a:extLst>
                      <a:ext uri="{FF2B5EF4-FFF2-40B4-BE49-F238E27FC236}">
                        <a16:creationId xmlns:a16="http://schemas.microsoft.com/office/drawing/2014/main" id="{3BA2D3A0-7D85-3343-9AB0-B5DFEEAB21A3}"/>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pic>
          <p:nvPicPr>
            <p:cNvPr id="340" name="Picture 339" descr="A screen shot of a computer&#10;&#10;Description automatically generated">
              <a:extLst>
                <a:ext uri="{FF2B5EF4-FFF2-40B4-BE49-F238E27FC236}">
                  <a16:creationId xmlns:a16="http://schemas.microsoft.com/office/drawing/2014/main" id="{C700EA2B-7A7E-4B40-ABDA-31DD92E8E019}"/>
                </a:ext>
              </a:extLst>
            </p:cNvPr>
            <p:cNvPicPr>
              <a:picLocks noChangeAspect="1"/>
            </p:cNvPicPr>
            <p:nvPr/>
          </p:nvPicPr>
          <p:blipFill>
            <a:blip r:embed="rId5"/>
            <a:stretch>
              <a:fillRect/>
            </a:stretch>
          </p:blipFill>
          <p:spPr>
            <a:xfrm>
              <a:off x="5239269" y="2306483"/>
              <a:ext cx="518980" cy="968057"/>
            </a:xfrm>
            <a:prstGeom prst="rect">
              <a:avLst/>
            </a:prstGeom>
          </p:spPr>
        </p:pic>
        <p:grpSp>
          <p:nvGrpSpPr>
            <p:cNvPr id="341" name="Group 340">
              <a:extLst>
                <a:ext uri="{FF2B5EF4-FFF2-40B4-BE49-F238E27FC236}">
                  <a16:creationId xmlns:a16="http://schemas.microsoft.com/office/drawing/2014/main" id="{58F58547-C187-D54F-B56C-5FD8A9AD9EB6}"/>
                </a:ext>
              </a:extLst>
            </p:cNvPr>
            <p:cNvGrpSpPr/>
            <p:nvPr/>
          </p:nvGrpSpPr>
          <p:grpSpPr>
            <a:xfrm>
              <a:off x="6672649" y="1594021"/>
              <a:ext cx="847689" cy="1079156"/>
              <a:chOff x="9181074" y="2063579"/>
              <a:chExt cx="1008323" cy="1351004"/>
            </a:xfrm>
          </p:grpSpPr>
          <p:grpSp>
            <p:nvGrpSpPr>
              <p:cNvPr id="342" name="Group 341">
                <a:extLst>
                  <a:ext uri="{FF2B5EF4-FFF2-40B4-BE49-F238E27FC236}">
                    <a16:creationId xmlns:a16="http://schemas.microsoft.com/office/drawing/2014/main" id="{FE604934-A4D4-0D4E-835D-16C193224212}"/>
                  </a:ext>
                </a:extLst>
              </p:cNvPr>
              <p:cNvGrpSpPr/>
              <p:nvPr/>
            </p:nvGrpSpPr>
            <p:grpSpPr>
              <a:xfrm>
                <a:off x="9309047" y="2092807"/>
                <a:ext cx="439787" cy="517111"/>
                <a:chOff x="4501086" y="2717689"/>
                <a:chExt cx="347435" cy="424729"/>
              </a:xfrm>
            </p:grpSpPr>
            <p:sp>
              <p:nvSpPr>
                <p:cNvPr id="345" name="Rectangle 344">
                  <a:extLst>
                    <a:ext uri="{FF2B5EF4-FFF2-40B4-BE49-F238E27FC236}">
                      <a16:creationId xmlns:a16="http://schemas.microsoft.com/office/drawing/2014/main" id="{E36EF58A-80C3-574B-A972-CD53E2A91272}"/>
                    </a:ext>
                  </a:extLst>
                </p:cNvPr>
                <p:cNvSpPr/>
                <p:nvPr/>
              </p:nvSpPr>
              <p:spPr>
                <a:xfrm>
                  <a:off x="4501086" y="2764691"/>
                  <a:ext cx="345572" cy="328307"/>
                </a:xfrm>
                <a:prstGeom prst="rect">
                  <a:avLst/>
                </a:prstGeom>
                <a:gradFill>
                  <a:gsLst>
                    <a:gs pos="1000">
                      <a:srgbClr val="CDD3D7"/>
                    </a:gs>
                    <a:gs pos="100000">
                      <a:srgbClr val="E7ECF0"/>
                    </a:gs>
                  </a:gsLst>
                </a:gra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6" name="Oval 345">
                  <a:extLst>
                    <a:ext uri="{FF2B5EF4-FFF2-40B4-BE49-F238E27FC236}">
                      <a16:creationId xmlns:a16="http://schemas.microsoft.com/office/drawing/2014/main" id="{B63EA951-18C5-1F41-8C40-8CDAE44BC94D}"/>
                    </a:ext>
                  </a:extLst>
                </p:cNvPr>
                <p:cNvSpPr/>
                <p:nvPr/>
              </p:nvSpPr>
              <p:spPr>
                <a:xfrm>
                  <a:off x="4501086" y="2717689"/>
                  <a:ext cx="345572" cy="98840"/>
                </a:xfrm>
                <a:prstGeom prst="ellipse">
                  <a:avLst/>
                </a:prstGeom>
                <a:solidFill>
                  <a:srgbClr val="E2E7EA"/>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7" name="Oval 346">
                  <a:extLst>
                    <a:ext uri="{FF2B5EF4-FFF2-40B4-BE49-F238E27FC236}">
                      <a16:creationId xmlns:a16="http://schemas.microsoft.com/office/drawing/2014/main" id="{CCB38905-D363-1149-B0B6-C3564F944656}"/>
                    </a:ext>
                  </a:extLst>
                </p:cNvPr>
                <p:cNvSpPr/>
                <p:nvPr/>
              </p:nvSpPr>
              <p:spPr>
                <a:xfrm>
                  <a:off x="4502949" y="3043578"/>
                  <a:ext cx="345572" cy="98840"/>
                </a:xfrm>
                <a:prstGeom prst="ellipse">
                  <a:avLst/>
                </a:prstGeom>
                <a:solidFill>
                  <a:srgbClr val="CDD3D7"/>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8" name="Rectangle 347">
                  <a:extLst>
                    <a:ext uri="{FF2B5EF4-FFF2-40B4-BE49-F238E27FC236}">
                      <a16:creationId xmlns:a16="http://schemas.microsoft.com/office/drawing/2014/main" id="{7E8C0CC4-5C7B-5545-89EC-F332A28273A1}"/>
                    </a:ext>
                  </a:extLst>
                </p:cNvPr>
                <p:cNvSpPr/>
                <p:nvPr/>
              </p:nvSpPr>
              <p:spPr>
                <a:xfrm>
                  <a:off x="4504261" y="3036961"/>
                  <a:ext cx="339222" cy="52862"/>
                </a:xfrm>
                <a:prstGeom prst="rect">
                  <a:avLst/>
                </a:prstGeom>
                <a:solidFill>
                  <a:srgbClr val="CDD3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grpSp>
          <p:sp>
            <p:nvSpPr>
              <p:cNvPr id="343" name="Can 342">
                <a:extLst>
                  <a:ext uri="{FF2B5EF4-FFF2-40B4-BE49-F238E27FC236}">
                    <a16:creationId xmlns:a16="http://schemas.microsoft.com/office/drawing/2014/main" id="{7500AEC0-059C-D34C-AFE2-3C88CA3D2BDD}"/>
                  </a:ext>
                </a:extLst>
              </p:cNvPr>
              <p:cNvSpPr/>
              <p:nvPr/>
            </p:nvSpPr>
            <p:spPr>
              <a:xfrm>
                <a:off x="9181074" y="2063579"/>
                <a:ext cx="630195" cy="568410"/>
              </a:xfrm>
              <a:prstGeom prst="can">
                <a:avLst/>
              </a:prstGeom>
              <a:gradFill>
                <a:gsLst>
                  <a:gs pos="38000">
                    <a:schemeClr val="bg1">
                      <a:lumMod val="95000"/>
                    </a:schemeClr>
                  </a:gs>
                  <a:gs pos="0">
                    <a:srgbClr val="C4CDD3"/>
                  </a:gs>
                  <a:gs pos="100000">
                    <a:schemeClr val="bg1">
                      <a:lumMod val="75000"/>
                    </a:schemeClr>
                  </a:gs>
                </a:gsLst>
                <a:lin ang="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pic>
            <p:nvPicPr>
              <p:cNvPr id="344" name="Picture 343" descr="A screen shot of a computer&#10;&#10;Description automatically generated">
                <a:extLst>
                  <a:ext uri="{FF2B5EF4-FFF2-40B4-BE49-F238E27FC236}">
                    <a16:creationId xmlns:a16="http://schemas.microsoft.com/office/drawing/2014/main" id="{C215C5EB-709B-0846-BAA0-1EF9845F0343}"/>
                  </a:ext>
                </a:extLst>
              </p:cNvPr>
              <p:cNvPicPr>
                <a:picLocks noChangeAspect="1"/>
              </p:cNvPicPr>
              <p:nvPr/>
            </p:nvPicPr>
            <p:blipFill>
              <a:blip r:embed="rId5"/>
              <a:stretch>
                <a:fillRect/>
              </a:stretch>
            </p:blipFill>
            <p:spPr>
              <a:xfrm>
                <a:off x="9543539" y="2209860"/>
                <a:ext cx="645858" cy="1204723"/>
              </a:xfrm>
              <a:prstGeom prst="rect">
                <a:avLst/>
              </a:prstGeom>
            </p:spPr>
          </p:pic>
        </p:grpSp>
        <p:grpSp>
          <p:nvGrpSpPr>
            <p:cNvPr id="349" name="Group 348">
              <a:extLst>
                <a:ext uri="{FF2B5EF4-FFF2-40B4-BE49-F238E27FC236}">
                  <a16:creationId xmlns:a16="http://schemas.microsoft.com/office/drawing/2014/main" id="{AA64E038-DBA8-4F44-882B-280709497D90}"/>
                </a:ext>
              </a:extLst>
            </p:cNvPr>
            <p:cNvGrpSpPr/>
            <p:nvPr/>
          </p:nvGrpSpPr>
          <p:grpSpPr>
            <a:xfrm>
              <a:off x="7933038" y="2656701"/>
              <a:ext cx="694976" cy="460529"/>
              <a:chOff x="7493876" y="2774731"/>
              <a:chExt cx="1481958" cy="894622"/>
            </a:xfrm>
          </p:grpSpPr>
          <p:sp>
            <p:nvSpPr>
              <p:cNvPr id="350" name="Freeform 349">
                <a:extLst>
                  <a:ext uri="{FF2B5EF4-FFF2-40B4-BE49-F238E27FC236}">
                    <a16:creationId xmlns:a16="http://schemas.microsoft.com/office/drawing/2014/main" id="{4FB7DB4B-04AA-D740-A5A7-A8718EE29F2B}"/>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1" name="Oval 350">
                <a:extLst>
                  <a:ext uri="{FF2B5EF4-FFF2-40B4-BE49-F238E27FC236}">
                    <a16:creationId xmlns:a16="http://schemas.microsoft.com/office/drawing/2014/main" id="{D7FCFCBF-65E2-CF48-8D85-37B6EA9C0AAA}"/>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52" name="Group 351">
                <a:extLst>
                  <a:ext uri="{FF2B5EF4-FFF2-40B4-BE49-F238E27FC236}">
                    <a16:creationId xmlns:a16="http://schemas.microsoft.com/office/drawing/2014/main" id="{62901429-4BDA-8A43-BF92-B67FEEB18681}"/>
                  </a:ext>
                </a:extLst>
              </p:cNvPr>
              <p:cNvGrpSpPr/>
              <p:nvPr/>
            </p:nvGrpSpPr>
            <p:grpSpPr>
              <a:xfrm>
                <a:off x="7713663" y="2848339"/>
                <a:ext cx="1042107" cy="425543"/>
                <a:chOff x="7786941" y="2884917"/>
                <a:chExt cx="897649" cy="353919"/>
              </a:xfrm>
            </p:grpSpPr>
            <p:sp>
              <p:nvSpPr>
                <p:cNvPr id="353" name="Freeform 352">
                  <a:extLst>
                    <a:ext uri="{FF2B5EF4-FFF2-40B4-BE49-F238E27FC236}">
                      <a16:creationId xmlns:a16="http://schemas.microsoft.com/office/drawing/2014/main" id="{15B17CBF-8584-7046-936B-A93EFB76D94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4" name="Freeform 353">
                  <a:extLst>
                    <a:ext uri="{FF2B5EF4-FFF2-40B4-BE49-F238E27FC236}">
                      <a16:creationId xmlns:a16="http://schemas.microsoft.com/office/drawing/2014/main" id="{37A5CA1F-7E1B-FC41-B6F2-C2BCE49E7E7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5" name="Freeform 354">
                  <a:extLst>
                    <a:ext uri="{FF2B5EF4-FFF2-40B4-BE49-F238E27FC236}">
                      <a16:creationId xmlns:a16="http://schemas.microsoft.com/office/drawing/2014/main" id="{25112FFB-DFA6-FB41-AFEC-E249E7809473}"/>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6" name="Freeform 355">
                  <a:extLst>
                    <a:ext uri="{FF2B5EF4-FFF2-40B4-BE49-F238E27FC236}">
                      <a16:creationId xmlns:a16="http://schemas.microsoft.com/office/drawing/2014/main" id="{4B744B63-EEC9-9345-A824-AA58D962961B}"/>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57" name="Group 356">
              <a:extLst>
                <a:ext uri="{FF2B5EF4-FFF2-40B4-BE49-F238E27FC236}">
                  <a16:creationId xmlns:a16="http://schemas.microsoft.com/office/drawing/2014/main" id="{D18BB331-CCD3-514D-9733-17F871519D82}"/>
                </a:ext>
              </a:extLst>
            </p:cNvPr>
            <p:cNvGrpSpPr/>
            <p:nvPr/>
          </p:nvGrpSpPr>
          <p:grpSpPr>
            <a:xfrm>
              <a:off x="6182498" y="2957382"/>
              <a:ext cx="694976" cy="460529"/>
              <a:chOff x="7493876" y="2774731"/>
              <a:chExt cx="1481958" cy="894622"/>
            </a:xfrm>
          </p:grpSpPr>
          <p:sp>
            <p:nvSpPr>
              <p:cNvPr id="358" name="Freeform 357">
                <a:extLst>
                  <a:ext uri="{FF2B5EF4-FFF2-40B4-BE49-F238E27FC236}">
                    <a16:creationId xmlns:a16="http://schemas.microsoft.com/office/drawing/2014/main" id="{D58A78B4-56AB-4A45-87FB-42D98DA430E5}"/>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9" name="Oval 358">
                <a:extLst>
                  <a:ext uri="{FF2B5EF4-FFF2-40B4-BE49-F238E27FC236}">
                    <a16:creationId xmlns:a16="http://schemas.microsoft.com/office/drawing/2014/main" id="{53684EB3-1DC1-8B4F-836A-C81E8A35E0CB}"/>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0" name="Group 359">
                <a:extLst>
                  <a:ext uri="{FF2B5EF4-FFF2-40B4-BE49-F238E27FC236}">
                    <a16:creationId xmlns:a16="http://schemas.microsoft.com/office/drawing/2014/main" id="{5E765882-EE9B-5B4D-9D10-5A2466E1EB47}"/>
                  </a:ext>
                </a:extLst>
              </p:cNvPr>
              <p:cNvGrpSpPr/>
              <p:nvPr/>
            </p:nvGrpSpPr>
            <p:grpSpPr>
              <a:xfrm>
                <a:off x="7713663" y="2848339"/>
                <a:ext cx="1042107" cy="425543"/>
                <a:chOff x="7786941" y="2884917"/>
                <a:chExt cx="897649" cy="353919"/>
              </a:xfrm>
            </p:grpSpPr>
            <p:sp>
              <p:nvSpPr>
                <p:cNvPr id="361" name="Freeform 360">
                  <a:extLst>
                    <a:ext uri="{FF2B5EF4-FFF2-40B4-BE49-F238E27FC236}">
                      <a16:creationId xmlns:a16="http://schemas.microsoft.com/office/drawing/2014/main" id="{CC5B3B84-C8C1-954E-A09D-E4D48374CC73}"/>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2" name="Freeform 361">
                  <a:extLst>
                    <a:ext uri="{FF2B5EF4-FFF2-40B4-BE49-F238E27FC236}">
                      <a16:creationId xmlns:a16="http://schemas.microsoft.com/office/drawing/2014/main" id="{89F81B5B-FB5E-8049-A2C3-1BFF2B0861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3" name="Freeform 362">
                  <a:extLst>
                    <a:ext uri="{FF2B5EF4-FFF2-40B4-BE49-F238E27FC236}">
                      <a16:creationId xmlns:a16="http://schemas.microsoft.com/office/drawing/2014/main" id="{547A9FB8-BE1A-D34C-8816-D276A46A69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4" name="Freeform 363">
                  <a:extLst>
                    <a:ext uri="{FF2B5EF4-FFF2-40B4-BE49-F238E27FC236}">
                      <a16:creationId xmlns:a16="http://schemas.microsoft.com/office/drawing/2014/main" id="{4FBA7C3B-E311-ED46-8FAD-40AD23975B5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4" name="TextBox 423">
            <a:extLst>
              <a:ext uri="{FF2B5EF4-FFF2-40B4-BE49-F238E27FC236}">
                <a16:creationId xmlns:a16="http://schemas.microsoft.com/office/drawing/2014/main" id="{AAA8F82F-654F-9942-AD50-2930B192FCDE}"/>
              </a:ext>
            </a:extLst>
          </p:cNvPr>
          <p:cNvSpPr txBox="1"/>
          <p:nvPr/>
        </p:nvSpPr>
        <p:spPr>
          <a:xfrm>
            <a:off x="5657850" y="2237743"/>
            <a:ext cx="3169562" cy="1125949"/>
          </a:xfrm>
          <a:prstGeom prst="rect">
            <a:avLst/>
          </a:prstGeom>
          <a:noFill/>
        </p:spPr>
        <p:txBody>
          <a:bodyPr wrap="square" rtlCol="0">
            <a:spAutoFit/>
          </a:bodyPr>
          <a:lstStyle/>
          <a:p>
            <a:pPr>
              <a:lnSpc>
                <a:spcPct val="80000"/>
              </a:lnSpc>
            </a:pPr>
            <a:r>
              <a:rPr lang="en-US" sz="1800" dirty="0">
                <a:solidFill>
                  <a:srgbClr val="C00000"/>
                </a:solidFill>
                <a:latin typeface="Calibri"/>
              </a:rPr>
              <a:t>control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for mobility management , security, authentication</a:t>
            </a:r>
          </a:p>
        </p:txBody>
      </p:sp>
      <p:sp>
        <p:nvSpPr>
          <p:cNvPr id="426" name="TextBox 425">
            <a:extLst>
              <a:ext uri="{FF2B5EF4-FFF2-40B4-BE49-F238E27FC236}">
                <a16:creationId xmlns:a16="http://schemas.microsoft.com/office/drawing/2014/main" id="{31212A2B-23C0-3944-98F0-030BFBD6C984}"/>
              </a:ext>
            </a:extLst>
          </p:cNvPr>
          <p:cNvSpPr txBox="1"/>
          <p:nvPr/>
        </p:nvSpPr>
        <p:spPr>
          <a:xfrm>
            <a:off x="2762237" y="3150094"/>
            <a:ext cx="550582" cy="276999"/>
          </a:xfrm>
          <a:prstGeom prst="rect">
            <a:avLst/>
          </a:prstGeom>
          <a:noFill/>
        </p:spPr>
        <p:txBody>
          <a:bodyPr wrap="square" rtlCol="0">
            <a:spAutoFit/>
          </a:bodyPr>
          <a:lstStyle/>
          <a:p>
            <a:r>
              <a:rPr lang="en-US" sz="1200" dirty="0">
                <a:solidFill>
                  <a:prstClr val="black"/>
                </a:solidFill>
                <a:latin typeface="Calibri"/>
              </a:rPr>
              <a:t>MME</a:t>
            </a:r>
            <a:endParaRPr lang="en-US" sz="900" dirty="0">
              <a:solidFill>
                <a:prstClr val="black"/>
              </a:solidFill>
              <a:latin typeface="Calibri"/>
            </a:endParaRPr>
          </a:p>
        </p:txBody>
      </p:sp>
      <p:sp>
        <p:nvSpPr>
          <p:cNvPr id="427" name="TextBox 426">
            <a:extLst>
              <a:ext uri="{FF2B5EF4-FFF2-40B4-BE49-F238E27FC236}">
                <a16:creationId xmlns:a16="http://schemas.microsoft.com/office/drawing/2014/main" id="{25024057-147E-964F-A9CA-EC03802C4D83}"/>
              </a:ext>
            </a:extLst>
          </p:cNvPr>
          <p:cNvSpPr txBox="1"/>
          <p:nvPr/>
        </p:nvSpPr>
        <p:spPr>
          <a:xfrm>
            <a:off x="4372903" y="2199505"/>
            <a:ext cx="449708" cy="276999"/>
          </a:xfrm>
          <a:prstGeom prst="rect">
            <a:avLst/>
          </a:prstGeom>
          <a:noFill/>
        </p:spPr>
        <p:txBody>
          <a:bodyPr wrap="square" rtlCol="0">
            <a:spAutoFit/>
          </a:bodyPr>
          <a:lstStyle/>
          <a:p>
            <a:r>
              <a:rPr lang="en-US" sz="1200" dirty="0">
                <a:solidFill>
                  <a:prstClr val="black"/>
                </a:solidFill>
                <a:latin typeface="Calibri"/>
              </a:rPr>
              <a:t>HSS</a:t>
            </a:r>
            <a:endParaRPr lang="en-US" sz="900" dirty="0">
              <a:solidFill>
                <a:prstClr val="black"/>
              </a:solidFill>
              <a:latin typeface="Calibri"/>
            </a:endParaRPr>
          </a:p>
        </p:txBody>
      </p:sp>
      <p:sp>
        <p:nvSpPr>
          <p:cNvPr id="429" name="TextBox 428">
            <a:extLst>
              <a:ext uri="{FF2B5EF4-FFF2-40B4-BE49-F238E27FC236}">
                <a16:creationId xmlns:a16="http://schemas.microsoft.com/office/drawing/2014/main" id="{E1EEDFB5-38A5-7C45-8543-184158D481FE}"/>
              </a:ext>
            </a:extLst>
          </p:cNvPr>
          <p:cNvSpPr txBox="1"/>
          <p:nvPr/>
        </p:nvSpPr>
        <p:spPr>
          <a:xfrm>
            <a:off x="1321878" y="2954282"/>
            <a:ext cx="970578"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0" name="Straight Arrow Connector 429">
            <a:extLst>
              <a:ext uri="{FF2B5EF4-FFF2-40B4-BE49-F238E27FC236}">
                <a16:creationId xmlns:a16="http://schemas.microsoft.com/office/drawing/2014/main" id="{66EB9510-50A9-6C4A-87A2-FB408C44422A}"/>
              </a:ext>
            </a:extLst>
          </p:cNvPr>
          <p:cNvCxnSpPr>
            <a:cxnSpLocks/>
          </p:cNvCxnSpPr>
          <p:nvPr/>
        </p:nvCxnSpPr>
        <p:spPr>
          <a:xfrm>
            <a:off x="2022439" y="2842551"/>
            <a:ext cx="66025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1" name="Straight Arrow Connector 430">
            <a:extLst>
              <a:ext uri="{FF2B5EF4-FFF2-40B4-BE49-F238E27FC236}">
                <a16:creationId xmlns:a16="http://schemas.microsoft.com/office/drawing/2014/main" id="{219CC063-2975-3846-8E8C-2FDC3A89D86F}"/>
              </a:ext>
            </a:extLst>
          </p:cNvPr>
          <p:cNvCxnSpPr>
            <a:cxnSpLocks/>
          </p:cNvCxnSpPr>
          <p:nvPr/>
        </p:nvCxnSpPr>
        <p:spPr>
          <a:xfrm flipV="1">
            <a:off x="3124323" y="2482960"/>
            <a:ext cx="929165" cy="275458"/>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2" name="Straight Arrow Connector 431">
            <a:extLst>
              <a:ext uri="{FF2B5EF4-FFF2-40B4-BE49-F238E27FC236}">
                <a16:creationId xmlns:a16="http://schemas.microsoft.com/office/drawing/2014/main" id="{60FC927A-2748-E345-89A9-FEE0D2E2C8C2}"/>
              </a:ext>
            </a:extLst>
          </p:cNvPr>
          <p:cNvCxnSpPr>
            <a:cxnSpLocks/>
          </p:cNvCxnSpPr>
          <p:nvPr/>
        </p:nvCxnSpPr>
        <p:spPr>
          <a:xfrm>
            <a:off x="3124323" y="2898255"/>
            <a:ext cx="155889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3" name="Straight Arrow Connector 432">
            <a:extLst>
              <a:ext uri="{FF2B5EF4-FFF2-40B4-BE49-F238E27FC236}">
                <a16:creationId xmlns:a16="http://schemas.microsoft.com/office/drawing/2014/main" id="{74497FB2-E245-A640-B392-F3F227CC5F23}"/>
              </a:ext>
            </a:extLst>
          </p:cNvPr>
          <p:cNvCxnSpPr>
            <a:cxnSpLocks/>
          </p:cNvCxnSpPr>
          <p:nvPr/>
        </p:nvCxnSpPr>
        <p:spPr>
          <a:xfrm>
            <a:off x="3124323" y="3020217"/>
            <a:ext cx="300184" cy="125237"/>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9" name="TextBox 438">
            <a:extLst>
              <a:ext uri="{FF2B5EF4-FFF2-40B4-BE49-F238E27FC236}">
                <a16:creationId xmlns:a16="http://schemas.microsoft.com/office/drawing/2014/main" id="{68267CB8-7442-D047-8C33-1165AC1CDB79}"/>
              </a:ext>
            </a:extLst>
          </p:cNvPr>
          <p:cNvSpPr txBox="1"/>
          <p:nvPr/>
        </p:nvSpPr>
        <p:spPr>
          <a:xfrm>
            <a:off x="4798732" y="3067566"/>
            <a:ext cx="572591" cy="276999"/>
          </a:xfrm>
          <a:prstGeom prst="rect">
            <a:avLst/>
          </a:prstGeom>
          <a:noFill/>
        </p:spPr>
        <p:txBody>
          <a:bodyPr wrap="square" rtlCol="0">
            <a:spAutoFit/>
          </a:bodyPr>
          <a:lstStyle/>
          <a:p>
            <a:r>
              <a:rPr lang="en-US" sz="1200" dirty="0">
                <a:solidFill>
                  <a:prstClr val="black"/>
                </a:solidFill>
                <a:latin typeface="Calibri"/>
              </a:rPr>
              <a:t>P-GW</a:t>
            </a:r>
          </a:p>
        </p:txBody>
      </p:sp>
      <p:cxnSp>
        <p:nvCxnSpPr>
          <p:cNvPr id="445" name="Straight Arrow Connector 444">
            <a:extLst>
              <a:ext uri="{FF2B5EF4-FFF2-40B4-BE49-F238E27FC236}">
                <a16:creationId xmlns:a16="http://schemas.microsoft.com/office/drawing/2014/main" id="{818DAA1A-D5C9-AB4A-A207-AE50A61A4AAD}"/>
              </a:ext>
            </a:extLst>
          </p:cNvPr>
          <p:cNvCxnSpPr>
            <a:cxnSpLocks/>
          </p:cNvCxnSpPr>
          <p:nvPr/>
        </p:nvCxnSpPr>
        <p:spPr>
          <a:xfrm>
            <a:off x="1074005" y="2839607"/>
            <a:ext cx="397711" cy="4064"/>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654" name="Group 653">
            <a:extLst>
              <a:ext uri="{FF2B5EF4-FFF2-40B4-BE49-F238E27FC236}">
                <a16:creationId xmlns:a16="http://schemas.microsoft.com/office/drawing/2014/main" id="{CE9DA9BC-5996-3848-902A-F1093218E243}"/>
              </a:ext>
            </a:extLst>
          </p:cNvPr>
          <p:cNvGrpSpPr/>
          <p:nvPr/>
        </p:nvGrpSpPr>
        <p:grpSpPr>
          <a:xfrm>
            <a:off x="685627" y="3310995"/>
            <a:ext cx="8141785" cy="1592762"/>
            <a:chOff x="914169" y="3271659"/>
            <a:chExt cx="10855713" cy="2123682"/>
          </a:xfrm>
        </p:grpSpPr>
        <p:sp>
          <p:nvSpPr>
            <p:cNvPr id="438" name="TextBox 437">
              <a:extLst>
                <a:ext uri="{FF2B5EF4-FFF2-40B4-BE49-F238E27FC236}">
                  <a16:creationId xmlns:a16="http://schemas.microsoft.com/office/drawing/2014/main" id="{757CF7FE-0685-8F41-9D7B-D5B885C0136B}"/>
                </a:ext>
              </a:extLst>
            </p:cNvPr>
            <p:cNvSpPr txBox="1"/>
            <p:nvPr/>
          </p:nvSpPr>
          <p:spPr>
            <a:xfrm>
              <a:off x="4671280" y="3271659"/>
              <a:ext cx="753672" cy="369332"/>
            </a:xfrm>
            <a:prstGeom prst="rect">
              <a:avLst/>
            </a:prstGeom>
            <a:noFill/>
          </p:spPr>
          <p:txBody>
            <a:bodyPr wrap="square" rtlCol="0">
              <a:spAutoFit/>
            </a:bodyPr>
            <a:lstStyle/>
            <a:p>
              <a:r>
                <a:rPr lang="en-US" sz="1200" dirty="0">
                  <a:solidFill>
                    <a:prstClr val="black"/>
                  </a:solidFill>
                  <a:latin typeface="Calibri"/>
                </a:rPr>
                <a:t>S-GW</a:t>
              </a:r>
            </a:p>
          </p:txBody>
        </p:sp>
        <p:grpSp>
          <p:nvGrpSpPr>
            <p:cNvPr id="649" name="Group 648">
              <a:extLst>
                <a:ext uri="{FF2B5EF4-FFF2-40B4-BE49-F238E27FC236}">
                  <a16:creationId xmlns:a16="http://schemas.microsoft.com/office/drawing/2014/main" id="{5834B25C-78BB-0D43-A2B0-7950BD0F242D}"/>
                </a:ext>
              </a:extLst>
            </p:cNvPr>
            <p:cNvGrpSpPr/>
            <p:nvPr/>
          </p:nvGrpSpPr>
          <p:grpSpPr>
            <a:xfrm>
              <a:off x="2793288" y="4511982"/>
              <a:ext cx="4433068" cy="574881"/>
              <a:chOff x="5366964" y="5459934"/>
              <a:chExt cx="4476119" cy="574881"/>
            </a:xfrm>
          </p:grpSpPr>
          <p:sp>
            <p:nvSpPr>
              <p:cNvPr id="590" name="Freeform 589">
                <a:extLst>
                  <a:ext uri="{FF2B5EF4-FFF2-40B4-BE49-F238E27FC236}">
                    <a16:creationId xmlns:a16="http://schemas.microsoft.com/office/drawing/2014/main" id="{14BE4348-A8EF-074B-A9F5-5DCA38BC7661}"/>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591" name="Straight Connector 590">
                <a:extLst>
                  <a:ext uri="{FF2B5EF4-FFF2-40B4-BE49-F238E27FC236}">
                    <a16:creationId xmlns:a16="http://schemas.microsoft.com/office/drawing/2014/main" id="{CFA268A8-ABF2-2241-8D20-ADABF787D7DB}"/>
                  </a:ext>
                </a:extLst>
              </p:cNvPr>
              <p:cNvCxnSpPr>
                <a:cxnSpLocks/>
                <a:stCxn id="622"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4" name="Straight Connector 593">
                <a:extLst>
                  <a:ext uri="{FF2B5EF4-FFF2-40B4-BE49-F238E27FC236}">
                    <a16:creationId xmlns:a16="http://schemas.microsoft.com/office/drawing/2014/main" id="{059F888C-411C-1440-A32A-CADF8C516051}"/>
                  </a:ext>
                </a:extLst>
              </p:cNvPr>
              <p:cNvCxnSpPr>
                <a:cxnSpLocks/>
                <a:stCxn id="641"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5" name="Straight Connector 594">
                <a:extLst>
                  <a:ext uri="{FF2B5EF4-FFF2-40B4-BE49-F238E27FC236}">
                    <a16:creationId xmlns:a16="http://schemas.microsoft.com/office/drawing/2014/main" id="{DA040B7D-AE14-8149-A8F2-AD2B46A60BA7}"/>
                  </a:ext>
                </a:extLst>
              </p:cNvPr>
              <p:cNvCxnSpPr>
                <a:cxnSpLocks/>
                <a:stCxn id="641"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8" name="Straight Connector 597">
                <a:extLst>
                  <a:ext uri="{FF2B5EF4-FFF2-40B4-BE49-F238E27FC236}">
                    <a16:creationId xmlns:a16="http://schemas.microsoft.com/office/drawing/2014/main" id="{DA3FBF40-1787-5F4F-95BD-1262A4703D41}"/>
                  </a:ext>
                </a:extLst>
              </p:cNvPr>
              <p:cNvCxnSpPr>
                <a:cxnSpLocks/>
                <a:endCxn id="627"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a:extLst>
                  <a:ext uri="{FF2B5EF4-FFF2-40B4-BE49-F238E27FC236}">
                    <a16:creationId xmlns:a16="http://schemas.microsoft.com/office/drawing/2014/main" id="{46322858-FB0E-9141-B7EB-244A61CE0CB9}"/>
                  </a:ext>
                </a:extLst>
              </p:cNvPr>
              <p:cNvCxnSpPr>
                <a:cxnSpLocks/>
                <a:stCxn id="636" idx="4"/>
                <a:endCxn id="648"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0" name="Straight Connector 599">
                <a:extLst>
                  <a:ext uri="{FF2B5EF4-FFF2-40B4-BE49-F238E27FC236}">
                    <a16:creationId xmlns:a16="http://schemas.microsoft.com/office/drawing/2014/main" id="{A7D8A2AA-1273-864F-A874-B501544A191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601" name="Group 600">
                <a:extLst>
                  <a:ext uri="{FF2B5EF4-FFF2-40B4-BE49-F238E27FC236}">
                    <a16:creationId xmlns:a16="http://schemas.microsoft.com/office/drawing/2014/main" id="{894B2426-E845-6840-B607-5B8219E84FE1}"/>
                  </a:ext>
                </a:extLst>
              </p:cNvPr>
              <p:cNvGrpSpPr/>
              <p:nvPr/>
            </p:nvGrpSpPr>
            <p:grpSpPr>
              <a:xfrm>
                <a:off x="8178961" y="5824636"/>
                <a:ext cx="182938" cy="111323"/>
                <a:chOff x="7493876" y="2774731"/>
                <a:chExt cx="1481958" cy="894622"/>
              </a:xfrm>
            </p:grpSpPr>
            <p:sp>
              <p:nvSpPr>
                <p:cNvPr id="642" name="Freeform 641">
                  <a:extLst>
                    <a:ext uri="{FF2B5EF4-FFF2-40B4-BE49-F238E27FC236}">
                      <a16:creationId xmlns:a16="http://schemas.microsoft.com/office/drawing/2014/main" id="{BFD2963A-59B5-BF4A-A6E1-FDDD2916B990}"/>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43" name="Oval 642">
                  <a:extLst>
                    <a:ext uri="{FF2B5EF4-FFF2-40B4-BE49-F238E27FC236}">
                      <a16:creationId xmlns:a16="http://schemas.microsoft.com/office/drawing/2014/main" id="{87E899D9-74CF-C140-B797-B3971E5E0A2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44" name="Group 643">
                  <a:extLst>
                    <a:ext uri="{FF2B5EF4-FFF2-40B4-BE49-F238E27FC236}">
                      <a16:creationId xmlns:a16="http://schemas.microsoft.com/office/drawing/2014/main" id="{73C2874F-B969-DF46-8C72-687D62D7A5B8}"/>
                    </a:ext>
                  </a:extLst>
                </p:cNvPr>
                <p:cNvGrpSpPr/>
                <p:nvPr/>
              </p:nvGrpSpPr>
              <p:grpSpPr>
                <a:xfrm>
                  <a:off x="7713663" y="2848339"/>
                  <a:ext cx="1042107" cy="425543"/>
                  <a:chOff x="7786941" y="2884917"/>
                  <a:chExt cx="897649" cy="353919"/>
                </a:xfrm>
              </p:grpSpPr>
              <p:sp>
                <p:nvSpPr>
                  <p:cNvPr id="645" name="Freeform 644">
                    <a:extLst>
                      <a:ext uri="{FF2B5EF4-FFF2-40B4-BE49-F238E27FC236}">
                        <a16:creationId xmlns:a16="http://schemas.microsoft.com/office/drawing/2014/main" id="{E1BE4264-17D6-994E-81E1-D96DD6F975CA}"/>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6" name="Freeform 645">
                    <a:extLst>
                      <a:ext uri="{FF2B5EF4-FFF2-40B4-BE49-F238E27FC236}">
                        <a16:creationId xmlns:a16="http://schemas.microsoft.com/office/drawing/2014/main" id="{E5B4E29F-735E-F047-B24C-5E015F89169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7" name="Freeform 646">
                    <a:extLst>
                      <a:ext uri="{FF2B5EF4-FFF2-40B4-BE49-F238E27FC236}">
                        <a16:creationId xmlns:a16="http://schemas.microsoft.com/office/drawing/2014/main" id="{208BB4B0-A69D-5941-BF89-9D224CC7FBF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8" name="Freeform 647">
                    <a:extLst>
                      <a:ext uri="{FF2B5EF4-FFF2-40B4-BE49-F238E27FC236}">
                        <a16:creationId xmlns:a16="http://schemas.microsoft.com/office/drawing/2014/main" id="{67C1AC62-BB60-0144-84C1-9F9A772EEED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2" name="Group 601">
                <a:extLst>
                  <a:ext uri="{FF2B5EF4-FFF2-40B4-BE49-F238E27FC236}">
                    <a16:creationId xmlns:a16="http://schemas.microsoft.com/office/drawing/2014/main" id="{EACCCDD1-F72D-914C-B61D-31A25871AAFF}"/>
                  </a:ext>
                </a:extLst>
              </p:cNvPr>
              <p:cNvGrpSpPr/>
              <p:nvPr/>
            </p:nvGrpSpPr>
            <p:grpSpPr>
              <a:xfrm>
                <a:off x="8182762" y="5545189"/>
                <a:ext cx="175179" cy="107525"/>
                <a:chOff x="7493876" y="2774731"/>
                <a:chExt cx="1481958" cy="894622"/>
              </a:xfrm>
            </p:grpSpPr>
            <p:sp>
              <p:nvSpPr>
                <p:cNvPr id="635" name="Freeform 634">
                  <a:extLst>
                    <a:ext uri="{FF2B5EF4-FFF2-40B4-BE49-F238E27FC236}">
                      <a16:creationId xmlns:a16="http://schemas.microsoft.com/office/drawing/2014/main" id="{C6B0F009-E9EB-C548-AA74-A726F28C570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36" name="Oval 635">
                  <a:extLst>
                    <a:ext uri="{FF2B5EF4-FFF2-40B4-BE49-F238E27FC236}">
                      <a16:creationId xmlns:a16="http://schemas.microsoft.com/office/drawing/2014/main" id="{CD8F146A-64AA-D54D-B82F-4529F086BCB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7" name="Group 636">
                  <a:extLst>
                    <a:ext uri="{FF2B5EF4-FFF2-40B4-BE49-F238E27FC236}">
                      <a16:creationId xmlns:a16="http://schemas.microsoft.com/office/drawing/2014/main" id="{E0C6945D-6F85-0B43-B06E-C6DF075860B1}"/>
                    </a:ext>
                  </a:extLst>
                </p:cNvPr>
                <p:cNvGrpSpPr/>
                <p:nvPr/>
              </p:nvGrpSpPr>
              <p:grpSpPr>
                <a:xfrm>
                  <a:off x="7713663" y="2848339"/>
                  <a:ext cx="1042107" cy="425543"/>
                  <a:chOff x="7786941" y="2884917"/>
                  <a:chExt cx="897649" cy="353919"/>
                </a:xfrm>
              </p:grpSpPr>
              <p:sp>
                <p:nvSpPr>
                  <p:cNvPr id="638" name="Freeform 637">
                    <a:extLst>
                      <a:ext uri="{FF2B5EF4-FFF2-40B4-BE49-F238E27FC236}">
                        <a16:creationId xmlns:a16="http://schemas.microsoft.com/office/drawing/2014/main" id="{90D84452-F0A2-6F49-9FB7-C63D0934669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9" name="Freeform 638">
                    <a:extLst>
                      <a:ext uri="{FF2B5EF4-FFF2-40B4-BE49-F238E27FC236}">
                        <a16:creationId xmlns:a16="http://schemas.microsoft.com/office/drawing/2014/main" id="{0F230E87-7389-4D47-951B-3AADDC18042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0" name="Freeform 639">
                    <a:extLst>
                      <a:ext uri="{FF2B5EF4-FFF2-40B4-BE49-F238E27FC236}">
                        <a16:creationId xmlns:a16="http://schemas.microsoft.com/office/drawing/2014/main" id="{C5593166-104F-0142-B5ED-C681EE24000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1" name="Freeform 640">
                    <a:extLst>
                      <a:ext uri="{FF2B5EF4-FFF2-40B4-BE49-F238E27FC236}">
                        <a16:creationId xmlns:a16="http://schemas.microsoft.com/office/drawing/2014/main" id="{9AA00B36-A763-884D-88DA-C7922A01CC22}"/>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3" name="Group 602">
                <a:extLst>
                  <a:ext uri="{FF2B5EF4-FFF2-40B4-BE49-F238E27FC236}">
                    <a16:creationId xmlns:a16="http://schemas.microsoft.com/office/drawing/2014/main" id="{E681FD39-8832-D545-BE3E-640BBA141552}"/>
                  </a:ext>
                </a:extLst>
              </p:cNvPr>
              <p:cNvGrpSpPr/>
              <p:nvPr/>
            </p:nvGrpSpPr>
            <p:grpSpPr>
              <a:xfrm>
                <a:off x="8515547" y="5580583"/>
                <a:ext cx="175179" cy="107525"/>
                <a:chOff x="7493876" y="2774731"/>
                <a:chExt cx="1481958" cy="894622"/>
              </a:xfrm>
            </p:grpSpPr>
            <p:sp>
              <p:nvSpPr>
                <p:cNvPr id="628" name="Freeform 627">
                  <a:extLst>
                    <a:ext uri="{FF2B5EF4-FFF2-40B4-BE49-F238E27FC236}">
                      <a16:creationId xmlns:a16="http://schemas.microsoft.com/office/drawing/2014/main" id="{C1330810-F34C-324A-84F3-B39D20384C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9" name="Oval 628">
                  <a:extLst>
                    <a:ext uri="{FF2B5EF4-FFF2-40B4-BE49-F238E27FC236}">
                      <a16:creationId xmlns:a16="http://schemas.microsoft.com/office/drawing/2014/main" id="{A3249ED8-C024-3A4A-9CCB-AA25B076F3A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0" name="Group 629">
                  <a:extLst>
                    <a:ext uri="{FF2B5EF4-FFF2-40B4-BE49-F238E27FC236}">
                      <a16:creationId xmlns:a16="http://schemas.microsoft.com/office/drawing/2014/main" id="{B01CDC5F-DA3A-E74E-AF65-7E3256F046F4}"/>
                    </a:ext>
                  </a:extLst>
                </p:cNvPr>
                <p:cNvGrpSpPr/>
                <p:nvPr/>
              </p:nvGrpSpPr>
              <p:grpSpPr>
                <a:xfrm>
                  <a:off x="7713663" y="2848339"/>
                  <a:ext cx="1042107" cy="425543"/>
                  <a:chOff x="7786941" y="2884917"/>
                  <a:chExt cx="897649" cy="353919"/>
                </a:xfrm>
              </p:grpSpPr>
              <p:sp>
                <p:nvSpPr>
                  <p:cNvPr id="631" name="Freeform 630">
                    <a:extLst>
                      <a:ext uri="{FF2B5EF4-FFF2-40B4-BE49-F238E27FC236}">
                        <a16:creationId xmlns:a16="http://schemas.microsoft.com/office/drawing/2014/main" id="{301EE12F-0F7F-994F-8AA2-5819EAB9496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2" name="Freeform 631">
                    <a:extLst>
                      <a:ext uri="{FF2B5EF4-FFF2-40B4-BE49-F238E27FC236}">
                        <a16:creationId xmlns:a16="http://schemas.microsoft.com/office/drawing/2014/main" id="{9E4C604A-82B1-E340-B4F3-42AC61E06864}"/>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3" name="Freeform 632">
                    <a:extLst>
                      <a:ext uri="{FF2B5EF4-FFF2-40B4-BE49-F238E27FC236}">
                        <a16:creationId xmlns:a16="http://schemas.microsoft.com/office/drawing/2014/main" id="{8AB91445-B40A-394E-B296-8024B424EFE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4" name="Freeform 633">
                    <a:extLst>
                      <a:ext uri="{FF2B5EF4-FFF2-40B4-BE49-F238E27FC236}">
                        <a16:creationId xmlns:a16="http://schemas.microsoft.com/office/drawing/2014/main" id="{82EA1CC9-EC88-344F-9F86-8435310D5FE5}"/>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4" name="Group 603">
                <a:extLst>
                  <a:ext uri="{FF2B5EF4-FFF2-40B4-BE49-F238E27FC236}">
                    <a16:creationId xmlns:a16="http://schemas.microsoft.com/office/drawing/2014/main" id="{F0C1C8FB-0408-714E-A1DD-78F85B60437B}"/>
                  </a:ext>
                </a:extLst>
              </p:cNvPr>
              <p:cNvGrpSpPr/>
              <p:nvPr/>
            </p:nvGrpSpPr>
            <p:grpSpPr>
              <a:xfrm>
                <a:off x="8570325" y="5882671"/>
                <a:ext cx="175179" cy="107525"/>
                <a:chOff x="7493876" y="2774731"/>
                <a:chExt cx="1481958" cy="894622"/>
              </a:xfrm>
            </p:grpSpPr>
            <p:sp>
              <p:nvSpPr>
                <p:cNvPr id="621" name="Freeform 620">
                  <a:extLst>
                    <a:ext uri="{FF2B5EF4-FFF2-40B4-BE49-F238E27FC236}">
                      <a16:creationId xmlns:a16="http://schemas.microsoft.com/office/drawing/2014/main" id="{9B4D64EF-FFF5-9446-B44D-24388D84572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2" name="Oval 621">
                  <a:extLst>
                    <a:ext uri="{FF2B5EF4-FFF2-40B4-BE49-F238E27FC236}">
                      <a16:creationId xmlns:a16="http://schemas.microsoft.com/office/drawing/2014/main" id="{457542F7-4030-C840-A950-8AB02A1839A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23" name="Group 622">
                  <a:extLst>
                    <a:ext uri="{FF2B5EF4-FFF2-40B4-BE49-F238E27FC236}">
                      <a16:creationId xmlns:a16="http://schemas.microsoft.com/office/drawing/2014/main" id="{D9C210E7-B327-514B-A0C7-94FDD9A9BD9F}"/>
                    </a:ext>
                  </a:extLst>
                </p:cNvPr>
                <p:cNvGrpSpPr/>
                <p:nvPr/>
              </p:nvGrpSpPr>
              <p:grpSpPr>
                <a:xfrm>
                  <a:off x="7713663" y="2848339"/>
                  <a:ext cx="1042107" cy="425543"/>
                  <a:chOff x="7786941" y="2884917"/>
                  <a:chExt cx="897649" cy="353919"/>
                </a:xfrm>
              </p:grpSpPr>
              <p:sp>
                <p:nvSpPr>
                  <p:cNvPr id="624" name="Freeform 623">
                    <a:extLst>
                      <a:ext uri="{FF2B5EF4-FFF2-40B4-BE49-F238E27FC236}">
                        <a16:creationId xmlns:a16="http://schemas.microsoft.com/office/drawing/2014/main" id="{C13FE213-9244-E845-A3F1-B52267AF78F5}"/>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5" name="Freeform 624">
                    <a:extLst>
                      <a:ext uri="{FF2B5EF4-FFF2-40B4-BE49-F238E27FC236}">
                        <a16:creationId xmlns:a16="http://schemas.microsoft.com/office/drawing/2014/main" id="{4A014DC0-CDBF-6344-A08C-8B7DC7401C2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6" name="Freeform 625">
                    <a:extLst>
                      <a:ext uri="{FF2B5EF4-FFF2-40B4-BE49-F238E27FC236}">
                        <a16:creationId xmlns:a16="http://schemas.microsoft.com/office/drawing/2014/main" id="{79781B3B-658A-AE4C-BE7D-F77DFBB2CEBA}"/>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7" name="Freeform 626">
                    <a:extLst>
                      <a:ext uri="{FF2B5EF4-FFF2-40B4-BE49-F238E27FC236}">
                        <a16:creationId xmlns:a16="http://schemas.microsoft.com/office/drawing/2014/main" id="{95A1B600-62A0-8147-9FD0-6D74D0E7EE1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588" name="Group 587">
              <a:extLst>
                <a:ext uri="{FF2B5EF4-FFF2-40B4-BE49-F238E27FC236}">
                  <a16:creationId xmlns:a16="http://schemas.microsoft.com/office/drawing/2014/main" id="{86E19177-E8A3-F849-934B-777240075DE8}"/>
                </a:ext>
              </a:extLst>
            </p:cNvPr>
            <p:cNvGrpSpPr/>
            <p:nvPr/>
          </p:nvGrpSpPr>
          <p:grpSpPr>
            <a:xfrm>
              <a:off x="3096215" y="4614313"/>
              <a:ext cx="998795" cy="445007"/>
              <a:chOff x="4332883" y="5571655"/>
              <a:chExt cx="998795" cy="445007"/>
            </a:xfrm>
          </p:grpSpPr>
          <p:cxnSp>
            <p:nvCxnSpPr>
              <p:cNvPr id="483" name="Straight Connector 482">
                <a:extLst>
                  <a:ext uri="{FF2B5EF4-FFF2-40B4-BE49-F238E27FC236}">
                    <a16:creationId xmlns:a16="http://schemas.microsoft.com/office/drawing/2014/main" id="{E9158F9B-A053-7F4F-A963-6076D1544DD1}"/>
                  </a:ext>
                </a:extLst>
              </p:cNvPr>
              <p:cNvCxnSpPr>
                <a:cxnSpLocks/>
                <a:stCxn id="559"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a:extLst>
                  <a:ext uri="{FF2B5EF4-FFF2-40B4-BE49-F238E27FC236}">
                    <a16:creationId xmlns:a16="http://schemas.microsoft.com/office/drawing/2014/main" id="{FFA0D485-A268-E243-A345-92CE10746EED}"/>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5" name="Straight Connector 484">
                <a:extLst>
                  <a:ext uri="{FF2B5EF4-FFF2-40B4-BE49-F238E27FC236}">
                    <a16:creationId xmlns:a16="http://schemas.microsoft.com/office/drawing/2014/main" id="{5AFFB4E9-9B13-604F-841E-E26BADF492D0}"/>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6" name="Straight Connector 485">
                <a:extLst>
                  <a:ext uri="{FF2B5EF4-FFF2-40B4-BE49-F238E27FC236}">
                    <a16:creationId xmlns:a16="http://schemas.microsoft.com/office/drawing/2014/main" id="{06DE0271-6C20-FF41-B721-FE4E3D131FAF}"/>
                  </a:ext>
                </a:extLst>
              </p:cNvPr>
              <p:cNvCxnSpPr>
                <a:cxnSpLocks/>
                <a:stCxn id="548"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7" name="Straight Connector 486">
                <a:extLst>
                  <a:ext uri="{FF2B5EF4-FFF2-40B4-BE49-F238E27FC236}">
                    <a16:creationId xmlns:a16="http://schemas.microsoft.com/office/drawing/2014/main" id="{5F004055-EC3D-1B42-97B1-C282A5024254}"/>
                  </a:ext>
                </a:extLst>
              </p:cNvPr>
              <p:cNvCxnSpPr>
                <a:cxnSpLocks/>
                <a:stCxn id="548"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8" name="Straight Connector 487">
                <a:extLst>
                  <a:ext uri="{FF2B5EF4-FFF2-40B4-BE49-F238E27FC236}">
                    <a16:creationId xmlns:a16="http://schemas.microsoft.com/office/drawing/2014/main" id="{34897F6D-18B9-8F40-9AAD-AF6159BA89ED}"/>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9" name="Straight Connector 488">
                <a:extLst>
                  <a:ext uri="{FF2B5EF4-FFF2-40B4-BE49-F238E27FC236}">
                    <a16:creationId xmlns:a16="http://schemas.microsoft.com/office/drawing/2014/main" id="{60856A78-B3E6-0C4C-814A-D4D34722EF86}"/>
                  </a:ext>
                </a:extLst>
              </p:cNvPr>
              <p:cNvCxnSpPr>
                <a:cxnSpLocks/>
                <a:stCxn id="564"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0" name="Straight Connector 489">
                <a:extLst>
                  <a:ext uri="{FF2B5EF4-FFF2-40B4-BE49-F238E27FC236}">
                    <a16:creationId xmlns:a16="http://schemas.microsoft.com/office/drawing/2014/main" id="{67D63552-DE21-BB46-9348-5AED016AEBC3}"/>
                  </a:ext>
                </a:extLst>
              </p:cNvPr>
              <p:cNvCxnSpPr>
                <a:cxnSpLocks/>
                <a:endCxn id="564"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1" name="Straight Connector 490">
                <a:extLst>
                  <a:ext uri="{FF2B5EF4-FFF2-40B4-BE49-F238E27FC236}">
                    <a16:creationId xmlns:a16="http://schemas.microsoft.com/office/drawing/2014/main" id="{6C0F36F0-761E-3E4F-A9B7-3E6439ACA3D7}"/>
                  </a:ext>
                </a:extLst>
              </p:cNvPr>
              <p:cNvCxnSpPr>
                <a:cxnSpLocks/>
                <a:stCxn id="543" idx="4"/>
                <a:endCxn id="505"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2" name="Straight Connector 491">
                <a:extLst>
                  <a:ext uri="{FF2B5EF4-FFF2-40B4-BE49-F238E27FC236}">
                    <a16:creationId xmlns:a16="http://schemas.microsoft.com/office/drawing/2014/main" id="{00361C4E-1489-5B4B-B67F-292CF75EB3D9}"/>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98" name="Group 497">
                <a:extLst>
                  <a:ext uri="{FF2B5EF4-FFF2-40B4-BE49-F238E27FC236}">
                    <a16:creationId xmlns:a16="http://schemas.microsoft.com/office/drawing/2014/main" id="{AE784CF8-EEC2-5D49-AC2E-F0B8DB507ED3}"/>
                  </a:ext>
                </a:extLst>
              </p:cNvPr>
              <p:cNvGrpSpPr/>
              <p:nvPr/>
            </p:nvGrpSpPr>
            <p:grpSpPr>
              <a:xfrm>
                <a:off x="4332883" y="5851102"/>
                <a:ext cx="182938" cy="111323"/>
                <a:chOff x="7493876" y="2774731"/>
                <a:chExt cx="1481958" cy="894622"/>
              </a:xfrm>
            </p:grpSpPr>
            <p:sp>
              <p:nvSpPr>
                <p:cNvPr id="499" name="Freeform 498">
                  <a:extLst>
                    <a:ext uri="{FF2B5EF4-FFF2-40B4-BE49-F238E27FC236}">
                      <a16:creationId xmlns:a16="http://schemas.microsoft.com/office/drawing/2014/main" id="{D4D358C0-F298-9E48-AB78-6A89574E2877}"/>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0" name="Oval 499">
                  <a:extLst>
                    <a:ext uri="{FF2B5EF4-FFF2-40B4-BE49-F238E27FC236}">
                      <a16:creationId xmlns:a16="http://schemas.microsoft.com/office/drawing/2014/main" id="{A8B87FB9-4CC0-9E4F-A91A-6AD87CFE2D06}"/>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1" name="Group 500">
                  <a:extLst>
                    <a:ext uri="{FF2B5EF4-FFF2-40B4-BE49-F238E27FC236}">
                      <a16:creationId xmlns:a16="http://schemas.microsoft.com/office/drawing/2014/main" id="{75306399-756C-B94A-90F5-3161D2D408D4}"/>
                    </a:ext>
                  </a:extLst>
                </p:cNvPr>
                <p:cNvGrpSpPr/>
                <p:nvPr/>
              </p:nvGrpSpPr>
              <p:grpSpPr>
                <a:xfrm>
                  <a:off x="7713663" y="2848339"/>
                  <a:ext cx="1042107" cy="425543"/>
                  <a:chOff x="7786941" y="2884917"/>
                  <a:chExt cx="897649" cy="353919"/>
                </a:xfrm>
              </p:grpSpPr>
              <p:sp>
                <p:nvSpPr>
                  <p:cNvPr id="502" name="Freeform 501">
                    <a:extLst>
                      <a:ext uri="{FF2B5EF4-FFF2-40B4-BE49-F238E27FC236}">
                        <a16:creationId xmlns:a16="http://schemas.microsoft.com/office/drawing/2014/main" id="{B5866553-FD4E-A249-9E40-7BE2F8077F2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3" name="Freeform 502">
                    <a:extLst>
                      <a:ext uri="{FF2B5EF4-FFF2-40B4-BE49-F238E27FC236}">
                        <a16:creationId xmlns:a16="http://schemas.microsoft.com/office/drawing/2014/main" id="{141F2AB3-3145-604D-970F-2C7C1ECD07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4" name="Freeform 503">
                    <a:extLst>
                      <a:ext uri="{FF2B5EF4-FFF2-40B4-BE49-F238E27FC236}">
                        <a16:creationId xmlns:a16="http://schemas.microsoft.com/office/drawing/2014/main" id="{F13F30A8-4E10-2047-AAEA-E45AD806B86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5" name="Freeform 504">
                    <a:extLst>
                      <a:ext uri="{FF2B5EF4-FFF2-40B4-BE49-F238E27FC236}">
                        <a16:creationId xmlns:a16="http://schemas.microsoft.com/office/drawing/2014/main" id="{FBDC2FD1-F7ED-BF46-A3DA-257B3F5E183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1" name="Group 540">
                <a:extLst>
                  <a:ext uri="{FF2B5EF4-FFF2-40B4-BE49-F238E27FC236}">
                    <a16:creationId xmlns:a16="http://schemas.microsoft.com/office/drawing/2014/main" id="{4A4136C2-59E3-B44B-9E36-DDF23F13B499}"/>
                  </a:ext>
                </a:extLst>
              </p:cNvPr>
              <p:cNvGrpSpPr/>
              <p:nvPr/>
            </p:nvGrpSpPr>
            <p:grpSpPr>
              <a:xfrm>
                <a:off x="4336684" y="5571655"/>
                <a:ext cx="175179" cy="107525"/>
                <a:chOff x="7493876" y="2774731"/>
                <a:chExt cx="1481958" cy="894622"/>
              </a:xfrm>
            </p:grpSpPr>
            <p:sp>
              <p:nvSpPr>
                <p:cNvPr id="542" name="Freeform 541">
                  <a:extLst>
                    <a:ext uri="{FF2B5EF4-FFF2-40B4-BE49-F238E27FC236}">
                      <a16:creationId xmlns:a16="http://schemas.microsoft.com/office/drawing/2014/main" id="{04C6A086-7921-C54B-9127-86240FFF346D}"/>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43" name="Oval 542">
                  <a:extLst>
                    <a:ext uri="{FF2B5EF4-FFF2-40B4-BE49-F238E27FC236}">
                      <a16:creationId xmlns:a16="http://schemas.microsoft.com/office/drawing/2014/main" id="{B2CB2CFE-B622-E948-B839-259B2FEACEDF}"/>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44" name="Group 543">
                  <a:extLst>
                    <a:ext uri="{FF2B5EF4-FFF2-40B4-BE49-F238E27FC236}">
                      <a16:creationId xmlns:a16="http://schemas.microsoft.com/office/drawing/2014/main" id="{14AA22F2-E2D7-9D4A-B053-EBEAB2C705A1}"/>
                    </a:ext>
                  </a:extLst>
                </p:cNvPr>
                <p:cNvGrpSpPr/>
                <p:nvPr/>
              </p:nvGrpSpPr>
              <p:grpSpPr>
                <a:xfrm>
                  <a:off x="7713663" y="2848339"/>
                  <a:ext cx="1042107" cy="425543"/>
                  <a:chOff x="7786941" y="2884917"/>
                  <a:chExt cx="897649" cy="353919"/>
                </a:xfrm>
              </p:grpSpPr>
              <p:sp>
                <p:nvSpPr>
                  <p:cNvPr id="545" name="Freeform 544">
                    <a:extLst>
                      <a:ext uri="{FF2B5EF4-FFF2-40B4-BE49-F238E27FC236}">
                        <a16:creationId xmlns:a16="http://schemas.microsoft.com/office/drawing/2014/main" id="{43534151-36C4-FA43-A8E0-25928BA9AC2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6" name="Freeform 545">
                    <a:extLst>
                      <a:ext uri="{FF2B5EF4-FFF2-40B4-BE49-F238E27FC236}">
                        <a16:creationId xmlns:a16="http://schemas.microsoft.com/office/drawing/2014/main" id="{30157A6F-5368-9543-956B-90F5C13E82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7" name="Freeform 546">
                    <a:extLst>
                      <a:ext uri="{FF2B5EF4-FFF2-40B4-BE49-F238E27FC236}">
                        <a16:creationId xmlns:a16="http://schemas.microsoft.com/office/drawing/2014/main" id="{4BE5492B-C4F6-BB45-AF98-856738F76DF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8" name="Freeform 547">
                    <a:extLst>
                      <a:ext uri="{FF2B5EF4-FFF2-40B4-BE49-F238E27FC236}">
                        <a16:creationId xmlns:a16="http://schemas.microsoft.com/office/drawing/2014/main" id="{FFC8FA43-21C5-AA47-9828-B73BF4DBAD3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9" name="Group 548">
                <a:extLst>
                  <a:ext uri="{FF2B5EF4-FFF2-40B4-BE49-F238E27FC236}">
                    <a16:creationId xmlns:a16="http://schemas.microsoft.com/office/drawing/2014/main" id="{3CF6BA55-C4F1-524A-B0EA-FB928B3AA689}"/>
                  </a:ext>
                </a:extLst>
              </p:cNvPr>
              <p:cNvGrpSpPr/>
              <p:nvPr/>
            </p:nvGrpSpPr>
            <p:grpSpPr>
              <a:xfrm>
                <a:off x="4669469" y="5607049"/>
                <a:ext cx="175179" cy="107525"/>
                <a:chOff x="7493876" y="2774731"/>
                <a:chExt cx="1481958" cy="894622"/>
              </a:xfrm>
            </p:grpSpPr>
            <p:sp>
              <p:nvSpPr>
                <p:cNvPr id="550" name="Freeform 549">
                  <a:extLst>
                    <a:ext uri="{FF2B5EF4-FFF2-40B4-BE49-F238E27FC236}">
                      <a16:creationId xmlns:a16="http://schemas.microsoft.com/office/drawing/2014/main" id="{9B24FC3D-B0DC-FD4B-B950-93F603FB6A5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1" name="Oval 550">
                  <a:extLst>
                    <a:ext uri="{FF2B5EF4-FFF2-40B4-BE49-F238E27FC236}">
                      <a16:creationId xmlns:a16="http://schemas.microsoft.com/office/drawing/2014/main" id="{8712B978-C080-294F-B88C-F3C41703C9F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52" name="Group 551">
                  <a:extLst>
                    <a:ext uri="{FF2B5EF4-FFF2-40B4-BE49-F238E27FC236}">
                      <a16:creationId xmlns:a16="http://schemas.microsoft.com/office/drawing/2014/main" id="{4D8BD272-A253-924A-9B6B-6BC045FC9D14}"/>
                    </a:ext>
                  </a:extLst>
                </p:cNvPr>
                <p:cNvGrpSpPr/>
                <p:nvPr/>
              </p:nvGrpSpPr>
              <p:grpSpPr>
                <a:xfrm>
                  <a:off x="7713663" y="2848339"/>
                  <a:ext cx="1042107" cy="425543"/>
                  <a:chOff x="7786941" y="2884917"/>
                  <a:chExt cx="897649" cy="353919"/>
                </a:xfrm>
              </p:grpSpPr>
              <p:sp>
                <p:nvSpPr>
                  <p:cNvPr id="553" name="Freeform 552">
                    <a:extLst>
                      <a:ext uri="{FF2B5EF4-FFF2-40B4-BE49-F238E27FC236}">
                        <a16:creationId xmlns:a16="http://schemas.microsoft.com/office/drawing/2014/main" id="{41105105-3D0C-C84A-A779-3D167AD54F6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4" name="Freeform 553">
                    <a:extLst>
                      <a:ext uri="{FF2B5EF4-FFF2-40B4-BE49-F238E27FC236}">
                        <a16:creationId xmlns:a16="http://schemas.microsoft.com/office/drawing/2014/main" id="{5089D57D-03B9-A04F-8A0E-E25C6B383178}"/>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5" name="Freeform 554">
                    <a:extLst>
                      <a:ext uri="{FF2B5EF4-FFF2-40B4-BE49-F238E27FC236}">
                        <a16:creationId xmlns:a16="http://schemas.microsoft.com/office/drawing/2014/main" id="{C4FD0094-87A7-D541-93A9-C47067FD3E6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6" name="Freeform 555">
                    <a:extLst>
                      <a:ext uri="{FF2B5EF4-FFF2-40B4-BE49-F238E27FC236}">
                        <a16:creationId xmlns:a16="http://schemas.microsoft.com/office/drawing/2014/main" id="{F7C6E3EF-CB9D-C749-BACB-FBBA1392CAB8}"/>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57" name="Group 556">
                <a:extLst>
                  <a:ext uri="{FF2B5EF4-FFF2-40B4-BE49-F238E27FC236}">
                    <a16:creationId xmlns:a16="http://schemas.microsoft.com/office/drawing/2014/main" id="{06E77306-98F1-314C-851C-FBAE52F0CD50}"/>
                  </a:ext>
                </a:extLst>
              </p:cNvPr>
              <p:cNvGrpSpPr/>
              <p:nvPr/>
            </p:nvGrpSpPr>
            <p:grpSpPr>
              <a:xfrm>
                <a:off x="4724247" y="5909137"/>
                <a:ext cx="175179" cy="107525"/>
                <a:chOff x="7493876" y="2774731"/>
                <a:chExt cx="1481958" cy="894622"/>
              </a:xfrm>
            </p:grpSpPr>
            <p:sp>
              <p:nvSpPr>
                <p:cNvPr id="558" name="Freeform 557">
                  <a:extLst>
                    <a:ext uri="{FF2B5EF4-FFF2-40B4-BE49-F238E27FC236}">
                      <a16:creationId xmlns:a16="http://schemas.microsoft.com/office/drawing/2014/main" id="{12094407-C292-FC4B-95BC-5AE20CF7A1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9" name="Oval 558">
                  <a:extLst>
                    <a:ext uri="{FF2B5EF4-FFF2-40B4-BE49-F238E27FC236}">
                      <a16:creationId xmlns:a16="http://schemas.microsoft.com/office/drawing/2014/main" id="{11A75301-F4F3-8F49-9326-9E1AAA4256D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0" name="Group 559">
                  <a:extLst>
                    <a:ext uri="{FF2B5EF4-FFF2-40B4-BE49-F238E27FC236}">
                      <a16:creationId xmlns:a16="http://schemas.microsoft.com/office/drawing/2014/main" id="{A55A5FF5-44E4-9646-A205-A1B3A230421A}"/>
                    </a:ext>
                  </a:extLst>
                </p:cNvPr>
                <p:cNvGrpSpPr/>
                <p:nvPr/>
              </p:nvGrpSpPr>
              <p:grpSpPr>
                <a:xfrm>
                  <a:off x="7713663" y="2848339"/>
                  <a:ext cx="1042107" cy="425543"/>
                  <a:chOff x="7786941" y="2884917"/>
                  <a:chExt cx="897649" cy="353919"/>
                </a:xfrm>
              </p:grpSpPr>
              <p:sp>
                <p:nvSpPr>
                  <p:cNvPr id="561" name="Freeform 560">
                    <a:extLst>
                      <a:ext uri="{FF2B5EF4-FFF2-40B4-BE49-F238E27FC236}">
                        <a16:creationId xmlns:a16="http://schemas.microsoft.com/office/drawing/2014/main" id="{7187927B-5DCA-7A45-A503-6E519D91F3EC}"/>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2" name="Freeform 561">
                    <a:extLst>
                      <a:ext uri="{FF2B5EF4-FFF2-40B4-BE49-F238E27FC236}">
                        <a16:creationId xmlns:a16="http://schemas.microsoft.com/office/drawing/2014/main" id="{88C94953-9383-3C42-B307-1CAC72BA395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3" name="Freeform 562">
                    <a:extLst>
                      <a:ext uri="{FF2B5EF4-FFF2-40B4-BE49-F238E27FC236}">
                        <a16:creationId xmlns:a16="http://schemas.microsoft.com/office/drawing/2014/main" id="{EB3D48B8-422C-F94B-A98E-7E95242C4AD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4" name="Freeform 563">
                    <a:extLst>
                      <a:ext uri="{FF2B5EF4-FFF2-40B4-BE49-F238E27FC236}">
                        <a16:creationId xmlns:a16="http://schemas.microsoft.com/office/drawing/2014/main" id="{1C10B400-CBBD-6547-8195-536C6358B22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65" name="Group 564">
                <a:extLst>
                  <a:ext uri="{FF2B5EF4-FFF2-40B4-BE49-F238E27FC236}">
                    <a16:creationId xmlns:a16="http://schemas.microsoft.com/office/drawing/2014/main" id="{6443F69C-C622-F145-B0EA-BAC747EE936A}"/>
                  </a:ext>
                </a:extLst>
              </p:cNvPr>
              <p:cNvGrpSpPr/>
              <p:nvPr/>
            </p:nvGrpSpPr>
            <p:grpSpPr>
              <a:xfrm>
                <a:off x="5156499" y="5631997"/>
                <a:ext cx="175179" cy="107525"/>
                <a:chOff x="7493876" y="2774731"/>
                <a:chExt cx="1481958" cy="894622"/>
              </a:xfrm>
            </p:grpSpPr>
            <p:sp>
              <p:nvSpPr>
                <p:cNvPr id="566" name="Freeform 565">
                  <a:extLst>
                    <a:ext uri="{FF2B5EF4-FFF2-40B4-BE49-F238E27FC236}">
                      <a16:creationId xmlns:a16="http://schemas.microsoft.com/office/drawing/2014/main" id="{AE519E64-ACE5-A549-BED9-A11B60E676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67" name="Oval 566">
                  <a:extLst>
                    <a:ext uri="{FF2B5EF4-FFF2-40B4-BE49-F238E27FC236}">
                      <a16:creationId xmlns:a16="http://schemas.microsoft.com/office/drawing/2014/main" id="{965AF4A1-4C6C-EE45-B207-589D5B7737EA}"/>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8" name="Group 567">
                  <a:extLst>
                    <a:ext uri="{FF2B5EF4-FFF2-40B4-BE49-F238E27FC236}">
                      <a16:creationId xmlns:a16="http://schemas.microsoft.com/office/drawing/2014/main" id="{22A0607B-F5A9-244D-BCB4-88FE319C8044}"/>
                    </a:ext>
                  </a:extLst>
                </p:cNvPr>
                <p:cNvGrpSpPr/>
                <p:nvPr/>
              </p:nvGrpSpPr>
              <p:grpSpPr>
                <a:xfrm>
                  <a:off x="7713663" y="2848339"/>
                  <a:ext cx="1042107" cy="425543"/>
                  <a:chOff x="7786941" y="2884917"/>
                  <a:chExt cx="897649" cy="353919"/>
                </a:xfrm>
              </p:grpSpPr>
              <p:sp>
                <p:nvSpPr>
                  <p:cNvPr id="569" name="Freeform 568">
                    <a:extLst>
                      <a:ext uri="{FF2B5EF4-FFF2-40B4-BE49-F238E27FC236}">
                        <a16:creationId xmlns:a16="http://schemas.microsoft.com/office/drawing/2014/main" id="{E8E85403-E70A-CF4C-AED8-06423287363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0" name="Freeform 569">
                    <a:extLst>
                      <a:ext uri="{FF2B5EF4-FFF2-40B4-BE49-F238E27FC236}">
                        <a16:creationId xmlns:a16="http://schemas.microsoft.com/office/drawing/2014/main" id="{32B150BF-F62A-2144-9BEB-4F6CD9109DB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1" name="Freeform 570">
                    <a:extLst>
                      <a:ext uri="{FF2B5EF4-FFF2-40B4-BE49-F238E27FC236}">
                        <a16:creationId xmlns:a16="http://schemas.microsoft.com/office/drawing/2014/main" id="{1889C2DD-68D6-6A42-9293-5811FE4FE08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2" name="Freeform 571">
                    <a:extLst>
                      <a:ext uri="{FF2B5EF4-FFF2-40B4-BE49-F238E27FC236}">
                        <a16:creationId xmlns:a16="http://schemas.microsoft.com/office/drawing/2014/main" id="{07DAA029-A6D3-2941-A534-BCE94B297850}"/>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73" name="Group 572">
                <a:extLst>
                  <a:ext uri="{FF2B5EF4-FFF2-40B4-BE49-F238E27FC236}">
                    <a16:creationId xmlns:a16="http://schemas.microsoft.com/office/drawing/2014/main" id="{7750E12E-F90E-B547-AD69-C3B3AC8B5D91}"/>
                  </a:ext>
                </a:extLst>
              </p:cNvPr>
              <p:cNvGrpSpPr/>
              <p:nvPr/>
            </p:nvGrpSpPr>
            <p:grpSpPr>
              <a:xfrm>
                <a:off x="4944983" y="5749145"/>
                <a:ext cx="175179" cy="107525"/>
                <a:chOff x="7493876" y="2774731"/>
                <a:chExt cx="1481958" cy="894622"/>
              </a:xfrm>
            </p:grpSpPr>
            <p:sp>
              <p:nvSpPr>
                <p:cNvPr id="574" name="Freeform 573">
                  <a:extLst>
                    <a:ext uri="{FF2B5EF4-FFF2-40B4-BE49-F238E27FC236}">
                      <a16:creationId xmlns:a16="http://schemas.microsoft.com/office/drawing/2014/main" id="{0CA654E3-63ED-A640-BA8F-C5C67160838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75" name="Oval 574">
                  <a:extLst>
                    <a:ext uri="{FF2B5EF4-FFF2-40B4-BE49-F238E27FC236}">
                      <a16:creationId xmlns:a16="http://schemas.microsoft.com/office/drawing/2014/main" id="{7AB97283-90D7-924A-9B0D-CD8D4A431E2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76" name="Group 575">
                  <a:extLst>
                    <a:ext uri="{FF2B5EF4-FFF2-40B4-BE49-F238E27FC236}">
                      <a16:creationId xmlns:a16="http://schemas.microsoft.com/office/drawing/2014/main" id="{78427D24-68B7-0A43-95BF-D71D34FC5099}"/>
                    </a:ext>
                  </a:extLst>
                </p:cNvPr>
                <p:cNvGrpSpPr/>
                <p:nvPr/>
              </p:nvGrpSpPr>
              <p:grpSpPr>
                <a:xfrm>
                  <a:off x="7713663" y="2848339"/>
                  <a:ext cx="1042107" cy="425543"/>
                  <a:chOff x="7786941" y="2884917"/>
                  <a:chExt cx="897649" cy="353919"/>
                </a:xfrm>
              </p:grpSpPr>
              <p:sp>
                <p:nvSpPr>
                  <p:cNvPr id="577" name="Freeform 576">
                    <a:extLst>
                      <a:ext uri="{FF2B5EF4-FFF2-40B4-BE49-F238E27FC236}">
                        <a16:creationId xmlns:a16="http://schemas.microsoft.com/office/drawing/2014/main" id="{89D50158-0E5C-A54D-8952-E8B50152680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8" name="Freeform 577">
                    <a:extLst>
                      <a:ext uri="{FF2B5EF4-FFF2-40B4-BE49-F238E27FC236}">
                        <a16:creationId xmlns:a16="http://schemas.microsoft.com/office/drawing/2014/main" id="{ACCDDAE7-57F3-FE41-9376-A4A42B63CE8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9" name="Freeform 578">
                    <a:extLst>
                      <a:ext uri="{FF2B5EF4-FFF2-40B4-BE49-F238E27FC236}">
                        <a16:creationId xmlns:a16="http://schemas.microsoft.com/office/drawing/2014/main" id="{A3D566E9-6B68-164C-94C9-BAE70CA335DE}"/>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80" name="Freeform 579">
                    <a:extLst>
                      <a:ext uri="{FF2B5EF4-FFF2-40B4-BE49-F238E27FC236}">
                        <a16:creationId xmlns:a16="http://schemas.microsoft.com/office/drawing/2014/main" id="{2C90D9F1-CB92-4D42-9643-6FB82E85DE9D}"/>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1" name="Group 40">
              <a:extLst>
                <a:ext uri="{FF2B5EF4-FFF2-40B4-BE49-F238E27FC236}">
                  <a16:creationId xmlns:a16="http://schemas.microsoft.com/office/drawing/2014/main" id="{D9D6E6C8-84CD-CB4A-84F1-067117845CF7}"/>
                </a:ext>
              </a:extLst>
            </p:cNvPr>
            <p:cNvGrpSpPr/>
            <p:nvPr/>
          </p:nvGrpSpPr>
          <p:grpSpPr>
            <a:xfrm>
              <a:off x="914169" y="3784413"/>
              <a:ext cx="6320401" cy="1610928"/>
              <a:chOff x="2495834" y="3549633"/>
              <a:chExt cx="6320401" cy="1610928"/>
            </a:xfrm>
          </p:grpSpPr>
          <p:grpSp>
            <p:nvGrpSpPr>
              <p:cNvPr id="38" name="Group 37">
                <a:extLst>
                  <a:ext uri="{FF2B5EF4-FFF2-40B4-BE49-F238E27FC236}">
                    <a16:creationId xmlns:a16="http://schemas.microsoft.com/office/drawing/2014/main" id="{FCD09193-6AE8-9045-9CDC-6EFB0AA50425}"/>
                  </a:ext>
                </a:extLst>
              </p:cNvPr>
              <p:cNvGrpSpPr/>
              <p:nvPr/>
            </p:nvGrpSpPr>
            <p:grpSpPr>
              <a:xfrm>
                <a:off x="2495834" y="3549633"/>
                <a:ext cx="6206323" cy="1243997"/>
                <a:chOff x="2495834" y="3537276"/>
                <a:chExt cx="6206323" cy="1243997"/>
              </a:xfrm>
            </p:grpSpPr>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2495834" y="4101197"/>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0" name="Group 289">
                  <a:extLst>
                    <a:ext uri="{FF2B5EF4-FFF2-40B4-BE49-F238E27FC236}">
                      <a16:creationId xmlns:a16="http://schemas.microsoft.com/office/drawing/2014/main" id="{C9C48704-237C-E042-A607-8A9FFF15112D}"/>
                    </a:ext>
                  </a:extLst>
                </p:cNvPr>
                <p:cNvGrpSpPr/>
                <p:nvPr/>
              </p:nvGrpSpPr>
              <p:grpSpPr>
                <a:xfrm>
                  <a:off x="3472122" y="3537276"/>
                  <a:ext cx="790834" cy="1208131"/>
                  <a:chOff x="5970432" y="1600694"/>
                  <a:chExt cx="888604" cy="1226172"/>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00694"/>
                    <a:ext cx="466245" cy="953439"/>
                    <a:chOff x="6476205" y="1279015"/>
                    <a:chExt cx="466245" cy="953439"/>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279015"/>
                      <a:ext cx="466245" cy="420795"/>
                      <a:chOff x="2920" y="1424"/>
                      <a:chExt cx="326" cy="310"/>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24"/>
                        <a:ext cx="265" cy="280"/>
                        <a:chOff x="2949" y="1424"/>
                        <a:chExt cx="265" cy="280"/>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9" name="Freeform 824">
                          <a:extLst>
                            <a:ext uri="{FF2B5EF4-FFF2-40B4-BE49-F238E27FC236}">
                              <a16:creationId xmlns:a16="http://schemas.microsoft.com/office/drawing/2014/main" id="{EE24D3D4-F5C1-6749-8657-7DFA35663153}"/>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 xmlns:a14="http://schemas.microsoft.com/office/drawing/2010/main" w="19050" cmpd="sng">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500" dirty="0"/>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6186618" y="4320744"/>
                  <a:ext cx="694976" cy="460529"/>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8007181" y="4312506"/>
                  <a:ext cx="694976" cy="460529"/>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8" name="TextBox 427">
                <a:extLst>
                  <a:ext uri="{FF2B5EF4-FFF2-40B4-BE49-F238E27FC236}">
                    <a16:creationId xmlns:a16="http://schemas.microsoft.com/office/drawing/2014/main" id="{FCEA10CE-F10F-2B40-8FF7-8413B69B3A33}"/>
                  </a:ext>
                </a:extLst>
              </p:cNvPr>
              <p:cNvSpPr txBox="1"/>
              <p:nvPr/>
            </p:nvSpPr>
            <p:spPr>
              <a:xfrm>
                <a:off x="3405529" y="4791229"/>
                <a:ext cx="1277683" cy="369332"/>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4" name="Straight Arrow Connector 433">
                <a:extLst>
                  <a:ext uri="{FF2B5EF4-FFF2-40B4-BE49-F238E27FC236}">
                    <a16:creationId xmlns:a16="http://schemas.microsoft.com/office/drawing/2014/main" id="{D11E9C6D-FA23-594D-B4A0-613714619432}"/>
                  </a:ext>
                </a:extLst>
              </p:cNvPr>
              <p:cNvCxnSpPr>
                <a:cxnSpLocks/>
              </p:cNvCxnSpPr>
              <p:nvPr/>
            </p:nvCxnSpPr>
            <p:spPr>
              <a:xfrm>
                <a:off x="3034266" y="4554323"/>
                <a:ext cx="530281" cy="5419"/>
              </a:xfrm>
              <a:prstGeom prst="straightConnector1">
                <a:avLst/>
              </a:prstGeom>
              <a:ln w="19050">
                <a:solidFill>
                  <a:srgbClr val="011199"/>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5382689" y="4554323"/>
                <a:ext cx="764985"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8052780" y="4766736"/>
                <a:ext cx="763455" cy="369332"/>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6228228" y="4790108"/>
                <a:ext cx="753672" cy="369332"/>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6"/>
              <a:stretch>
                <a:fillRect/>
              </a:stretch>
            </p:blipFill>
            <p:spPr>
              <a:xfrm>
                <a:off x="4450342" y="4450690"/>
                <a:ext cx="1508938" cy="207264"/>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4279805" y="4554323"/>
                <a:ext cx="214699"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7569965" y="4554323"/>
                <a:ext cx="397397"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6"/>
              <a:stretch>
                <a:fillRect/>
              </a:stretch>
            </p:blipFill>
            <p:spPr>
              <a:xfrm>
                <a:off x="7020621" y="4458294"/>
                <a:ext cx="816721" cy="207264"/>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6894126" y="4561927"/>
                <a:ext cx="139746"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sp>
          <p:nvSpPr>
            <p:cNvPr id="650" name="TextBox 649">
              <a:extLst>
                <a:ext uri="{FF2B5EF4-FFF2-40B4-BE49-F238E27FC236}">
                  <a16:creationId xmlns:a16="http://schemas.microsoft.com/office/drawing/2014/main" id="{7AE8E14D-3C7E-3C4D-899A-EECBE1981D0B}"/>
                </a:ext>
              </a:extLst>
            </p:cNvPr>
            <p:cNvSpPr txBox="1"/>
            <p:nvPr/>
          </p:nvSpPr>
          <p:spPr>
            <a:xfrm>
              <a:off x="7543799" y="4118420"/>
              <a:ext cx="4226083" cy="1168866"/>
            </a:xfrm>
            <a:prstGeom prst="rect">
              <a:avLst/>
            </a:prstGeom>
            <a:noFill/>
          </p:spPr>
          <p:txBody>
            <a:bodyPr wrap="square" rtlCol="0">
              <a:spAutoFit/>
            </a:bodyPr>
            <a:lstStyle/>
            <a:p>
              <a:pPr>
                <a:lnSpc>
                  <a:spcPct val="80000"/>
                </a:lnSpc>
              </a:pPr>
              <a:r>
                <a:rPr lang="en-US" sz="1800" dirty="0">
                  <a:solidFill>
                    <a:srgbClr val="C00000"/>
                  </a:solidFill>
                  <a:latin typeface="Calibri"/>
                </a:rPr>
                <a:t>data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at link, physical layers</a:t>
              </a:r>
            </a:p>
          </p:txBody>
        </p:sp>
        <p:cxnSp>
          <p:nvCxnSpPr>
            <p:cNvPr id="44" name="Straight Connector 43">
              <a:extLst>
                <a:ext uri="{FF2B5EF4-FFF2-40B4-BE49-F238E27FC236}">
                  <a16:creationId xmlns:a16="http://schemas.microsoft.com/office/drawing/2014/main" id="{633D1603-A64B-F145-A1E2-09B91D2DFF3E}"/>
                </a:ext>
              </a:extLst>
            </p:cNvPr>
            <p:cNvCxnSpPr/>
            <p:nvPr/>
          </p:nvCxnSpPr>
          <p:spPr>
            <a:xfrm>
              <a:off x="1124466" y="3620530"/>
              <a:ext cx="95641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653" name="Group 652">
            <a:extLst>
              <a:ext uri="{FF2B5EF4-FFF2-40B4-BE49-F238E27FC236}">
                <a16:creationId xmlns:a16="http://schemas.microsoft.com/office/drawing/2014/main" id="{7D1DF1AE-E1D6-5743-A791-649C5E92B823}"/>
              </a:ext>
            </a:extLst>
          </p:cNvPr>
          <p:cNvGrpSpPr/>
          <p:nvPr/>
        </p:nvGrpSpPr>
        <p:grpSpPr>
          <a:xfrm>
            <a:off x="3000440" y="4534173"/>
            <a:ext cx="5817704" cy="812447"/>
            <a:chOff x="4000586" y="4902566"/>
            <a:chExt cx="7756939" cy="1083263"/>
          </a:xfrm>
        </p:grpSpPr>
        <p:grpSp>
          <p:nvGrpSpPr>
            <p:cNvPr id="448" name="Group 447">
              <a:extLst>
                <a:ext uri="{FF2B5EF4-FFF2-40B4-BE49-F238E27FC236}">
                  <a16:creationId xmlns:a16="http://schemas.microsoft.com/office/drawing/2014/main" id="{C93A37D2-1C2E-5848-A79A-A27DCB2A11AB}"/>
                </a:ext>
              </a:extLst>
            </p:cNvPr>
            <p:cNvGrpSpPr/>
            <p:nvPr/>
          </p:nvGrpSpPr>
          <p:grpSpPr>
            <a:xfrm>
              <a:off x="4000586" y="4902566"/>
              <a:ext cx="1695882" cy="1083263"/>
              <a:chOff x="5705818" y="5074585"/>
              <a:chExt cx="1695882" cy="971071"/>
            </a:xfrm>
          </p:grpSpPr>
          <p:sp>
            <p:nvSpPr>
              <p:cNvPr id="47" name="TextBox 46">
                <a:extLst>
                  <a:ext uri="{FF2B5EF4-FFF2-40B4-BE49-F238E27FC236}">
                    <a16:creationId xmlns:a16="http://schemas.microsoft.com/office/drawing/2014/main" id="{72BE0431-F59D-3E41-B261-0FC69F8ACC1D}"/>
                  </a:ext>
                </a:extLst>
              </p:cNvPr>
              <p:cNvSpPr txBox="1"/>
              <p:nvPr/>
            </p:nvSpPr>
            <p:spPr>
              <a:xfrm>
                <a:off x="5993029" y="5659396"/>
                <a:ext cx="1382943" cy="386260"/>
              </a:xfrm>
              <a:prstGeom prst="rect">
                <a:avLst/>
              </a:prstGeom>
              <a:noFill/>
            </p:spPr>
            <p:txBody>
              <a:bodyPr wrap="none" rtlCol="0">
                <a:spAutoFit/>
              </a:bodyPr>
              <a:lstStyle/>
              <a:p>
                <a:r>
                  <a:rPr lang="en-US" sz="1500" dirty="0">
                    <a:solidFill>
                      <a:srgbClr val="011199"/>
                    </a:solidFill>
                  </a:rPr>
                  <a:t>IP tunnels</a:t>
                </a:r>
              </a:p>
            </p:txBody>
          </p:sp>
          <p:cxnSp>
            <p:nvCxnSpPr>
              <p:cNvPr id="446" name="Straight Connector 445">
                <a:extLst>
                  <a:ext uri="{FF2B5EF4-FFF2-40B4-BE49-F238E27FC236}">
                    <a16:creationId xmlns:a16="http://schemas.microsoft.com/office/drawing/2014/main" id="{CCF3D979-6442-4146-AB30-8C00D62FB12C}"/>
                  </a:ext>
                </a:extLst>
              </p:cNvPr>
              <p:cNvCxnSpPr>
                <a:endCxn id="47" idx="0"/>
              </p:cNvCxnSpPr>
              <p:nvPr/>
            </p:nvCxnSpPr>
            <p:spPr>
              <a:xfrm flipH="1">
                <a:off x="6684501" y="5078627"/>
                <a:ext cx="717199"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2B6F403B-71C7-7441-A65F-001085A240CE}"/>
                  </a:ext>
                </a:extLst>
              </p:cNvPr>
              <p:cNvCxnSpPr>
                <a:cxnSpLocks/>
              </p:cNvCxnSpPr>
              <p:nvPr/>
            </p:nvCxnSpPr>
            <p:spPr>
              <a:xfrm>
                <a:off x="5705818" y="5074585"/>
                <a:ext cx="851465"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grpSp>
        <p:sp>
          <p:nvSpPr>
            <p:cNvPr id="652" name="TextBox 651">
              <a:extLst>
                <a:ext uri="{FF2B5EF4-FFF2-40B4-BE49-F238E27FC236}">
                  <a16:creationId xmlns:a16="http://schemas.microsoft.com/office/drawing/2014/main" id="{79922F25-9593-A648-96F1-55A2286E30B1}"/>
                </a:ext>
              </a:extLst>
            </p:cNvPr>
            <p:cNvSpPr txBox="1"/>
            <p:nvPr/>
          </p:nvSpPr>
          <p:spPr>
            <a:xfrm>
              <a:off x="7531443" y="5135794"/>
              <a:ext cx="4226082" cy="787908"/>
            </a:xfrm>
            <a:prstGeom prst="rect">
              <a:avLst/>
            </a:prstGeom>
            <a:noFill/>
          </p:spPr>
          <p:txBody>
            <a:bodyPr wrap="square" rtlCol="0">
              <a:spAutoFit/>
            </a:bodyPr>
            <a:lstStyle/>
            <a:p>
              <a:pPr marL="257175" indent="-211931">
                <a:lnSpc>
                  <a:spcPct val="90000"/>
                </a:lnSpc>
                <a:spcBef>
                  <a:spcPts val="450"/>
                </a:spcBef>
                <a:buClr>
                  <a:srgbClr val="011199"/>
                </a:buClr>
                <a:buFont typeface="Wingdings" pitchFamily="2" charset="2"/>
                <a:buChar char="§"/>
              </a:pPr>
              <a:r>
                <a:rPr lang="en-US" sz="1800" dirty="0">
                  <a:latin typeface="Calibri"/>
                </a:rPr>
                <a:t>extensive use of tunneling to facilitate mobility</a:t>
              </a:r>
            </a:p>
          </p:txBody>
        </p:sp>
      </p:grpSp>
    </p:spTree>
    <p:extLst>
      <p:ext uri="{BB962C8B-B14F-4D97-AF65-F5344CB8AC3E}">
        <p14:creationId xmlns:p14="http://schemas.microsoft.com/office/powerpoint/2010/main" val="177225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54"/>
                                        </p:tgtEl>
                                        <p:attrNameLst>
                                          <p:attrName>style.visibility</p:attrName>
                                        </p:attrNameLst>
                                      </p:cBhvr>
                                      <p:to>
                                        <p:strVal val="visible"/>
                                      </p:to>
                                    </p:set>
                                    <p:animEffect transition="in" filter="dissolve">
                                      <p:cBhvr>
                                        <p:cTn id="7" dur="500"/>
                                        <p:tgtEl>
                                          <p:spTgt spid="6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53"/>
                                        </p:tgtEl>
                                        <p:attrNameLst>
                                          <p:attrName>style.visibility</p:attrName>
                                        </p:attrNameLst>
                                      </p:cBhvr>
                                      <p:to>
                                        <p:strVal val="visible"/>
                                      </p:to>
                                    </p:set>
                                    <p:animEffect transition="in" filter="dissolve">
                                      <p:cBhvr>
                                        <p:cTn id="12" dur="500"/>
                                        <p:tgtEl>
                                          <p:spTgt spid="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3" name="Group 392">
            <a:extLst>
              <a:ext uri="{FF2B5EF4-FFF2-40B4-BE49-F238E27FC236}">
                <a16:creationId xmlns:a16="http://schemas.microsoft.com/office/drawing/2014/main" id="{74A8586B-18B3-3C44-820A-1242FBB5BDB5}"/>
              </a:ext>
            </a:extLst>
          </p:cNvPr>
          <p:cNvGrpSpPr/>
          <p:nvPr/>
        </p:nvGrpSpPr>
        <p:grpSpPr>
          <a:xfrm>
            <a:off x="3531433" y="2295047"/>
            <a:ext cx="3324801" cy="431161"/>
            <a:chOff x="5366964" y="5459934"/>
            <a:chExt cx="4476119" cy="574881"/>
          </a:xfrm>
        </p:grpSpPr>
        <p:sp>
          <p:nvSpPr>
            <p:cNvPr id="394" name="Freeform 393">
              <a:extLst>
                <a:ext uri="{FF2B5EF4-FFF2-40B4-BE49-F238E27FC236}">
                  <a16:creationId xmlns:a16="http://schemas.microsoft.com/office/drawing/2014/main" id="{2399916C-6406-7B44-A9D5-AFF9B5C97AE5}"/>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395" name="Straight Connector 394">
              <a:extLst>
                <a:ext uri="{FF2B5EF4-FFF2-40B4-BE49-F238E27FC236}">
                  <a16:creationId xmlns:a16="http://schemas.microsoft.com/office/drawing/2014/main" id="{30797965-398A-FB44-BD66-6A191636994E}"/>
                </a:ext>
              </a:extLst>
            </p:cNvPr>
            <p:cNvCxnSpPr>
              <a:cxnSpLocks/>
              <a:stCxn id="406"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a:extLst>
                <a:ext uri="{FF2B5EF4-FFF2-40B4-BE49-F238E27FC236}">
                  <a16:creationId xmlns:a16="http://schemas.microsoft.com/office/drawing/2014/main" id="{699512ED-933A-D34A-8CC8-9DA165A7BE77}"/>
                </a:ext>
              </a:extLst>
            </p:cNvPr>
            <p:cNvCxnSpPr>
              <a:cxnSpLocks/>
              <a:stCxn id="450"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7" name="Straight Connector 396">
              <a:extLst>
                <a:ext uri="{FF2B5EF4-FFF2-40B4-BE49-F238E27FC236}">
                  <a16:creationId xmlns:a16="http://schemas.microsoft.com/office/drawing/2014/main" id="{856BB82B-8297-2842-A3D6-F232E57A88C9}"/>
                </a:ext>
              </a:extLst>
            </p:cNvPr>
            <p:cNvCxnSpPr>
              <a:cxnSpLocks/>
              <a:stCxn id="450"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8" name="Straight Connector 397">
              <a:extLst>
                <a:ext uri="{FF2B5EF4-FFF2-40B4-BE49-F238E27FC236}">
                  <a16:creationId xmlns:a16="http://schemas.microsoft.com/office/drawing/2014/main" id="{70708A4A-E7CD-9242-A059-A980B0615DD0}"/>
                </a:ext>
              </a:extLst>
            </p:cNvPr>
            <p:cNvCxnSpPr>
              <a:cxnSpLocks/>
              <a:endCxn id="411"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a:extLst>
                <a:ext uri="{FF2B5EF4-FFF2-40B4-BE49-F238E27FC236}">
                  <a16:creationId xmlns:a16="http://schemas.microsoft.com/office/drawing/2014/main" id="{232EC5A5-66D8-6243-932B-3E866D67F057}"/>
                </a:ext>
              </a:extLst>
            </p:cNvPr>
            <p:cNvCxnSpPr>
              <a:cxnSpLocks/>
              <a:stCxn id="420" idx="4"/>
              <a:endCxn id="457"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0" name="Straight Connector 399">
              <a:extLst>
                <a:ext uri="{FF2B5EF4-FFF2-40B4-BE49-F238E27FC236}">
                  <a16:creationId xmlns:a16="http://schemas.microsoft.com/office/drawing/2014/main" id="{0404EDF9-60B5-BD47-8D9B-5254306BFBF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01" name="Group 400">
              <a:extLst>
                <a:ext uri="{FF2B5EF4-FFF2-40B4-BE49-F238E27FC236}">
                  <a16:creationId xmlns:a16="http://schemas.microsoft.com/office/drawing/2014/main" id="{C07E04D4-47F1-8148-BB46-A8FC1BB3B47E}"/>
                </a:ext>
              </a:extLst>
            </p:cNvPr>
            <p:cNvGrpSpPr/>
            <p:nvPr/>
          </p:nvGrpSpPr>
          <p:grpSpPr>
            <a:xfrm>
              <a:off x="8178961" y="5824636"/>
              <a:ext cx="182938" cy="111323"/>
              <a:chOff x="7493876" y="2774731"/>
              <a:chExt cx="1481958" cy="894622"/>
            </a:xfrm>
          </p:grpSpPr>
          <p:sp>
            <p:nvSpPr>
              <p:cNvPr id="451" name="Freeform 450">
                <a:extLst>
                  <a:ext uri="{FF2B5EF4-FFF2-40B4-BE49-F238E27FC236}">
                    <a16:creationId xmlns:a16="http://schemas.microsoft.com/office/drawing/2014/main" id="{4A784D18-EA37-EF48-9CBC-160BA35B30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52" name="Oval 451">
                <a:extLst>
                  <a:ext uri="{FF2B5EF4-FFF2-40B4-BE49-F238E27FC236}">
                    <a16:creationId xmlns:a16="http://schemas.microsoft.com/office/drawing/2014/main" id="{1CA87B4B-A0F0-3D46-9E44-C1C2959E0F9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53" name="Group 452">
                <a:extLst>
                  <a:ext uri="{FF2B5EF4-FFF2-40B4-BE49-F238E27FC236}">
                    <a16:creationId xmlns:a16="http://schemas.microsoft.com/office/drawing/2014/main" id="{74189EF8-E7FF-AB4A-BA62-5DB9921983A4}"/>
                  </a:ext>
                </a:extLst>
              </p:cNvPr>
              <p:cNvGrpSpPr/>
              <p:nvPr/>
            </p:nvGrpSpPr>
            <p:grpSpPr>
              <a:xfrm>
                <a:off x="7713663" y="2848339"/>
                <a:ext cx="1042107" cy="425543"/>
                <a:chOff x="7786941" y="2884917"/>
                <a:chExt cx="897649" cy="353919"/>
              </a:xfrm>
            </p:grpSpPr>
            <p:sp>
              <p:nvSpPr>
                <p:cNvPr id="454" name="Freeform 453">
                  <a:extLst>
                    <a:ext uri="{FF2B5EF4-FFF2-40B4-BE49-F238E27FC236}">
                      <a16:creationId xmlns:a16="http://schemas.microsoft.com/office/drawing/2014/main" id="{CEC71DD0-0B2E-1248-A7BD-84F849DE4C2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5" name="Freeform 454">
                  <a:extLst>
                    <a:ext uri="{FF2B5EF4-FFF2-40B4-BE49-F238E27FC236}">
                      <a16:creationId xmlns:a16="http://schemas.microsoft.com/office/drawing/2014/main" id="{842896F0-3379-514F-9F30-147255ED1B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6" name="Freeform 455">
                  <a:extLst>
                    <a:ext uri="{FF2B5EF4-FFF2-40B4-BE49-F238E27FC236}">
                      <a16:creationId xmlns:a16="http://schemas.microsoft.com/office/drawing/2014/main" id="{DF533D3E-874B-AE4D-BDC9-D36654D7F6F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7" name="Freeform 456">
                  <a:extLst>
                    <a:ext uri="{FF2B5EF4-FFF2-40B4-BE49-F238E27FC236}">
                      <a16:creationId xmlns:a16="http://schemas.microsoft.com/office/drawing/2014/main" id="{086B087A-76A7-4B45-A6FB-FAD6A1B049A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2" name="Group 401">
              <a:extLst>
                <a:ext uri="{FF2B5EF4-FFF2-40B4-BE49-F238E27FC236}">
                  <a16:creationId xmlns:a16="http://schemas.microsoft.com/office/drawing/2014/main" id="{8306A9E7-F602-C248-936A-3419F9379CCE}"/>
                </a:ext>
              </a:extLst>
            </p:cNvPr>
            <p:cNvGrpSpPr/>
            <p:nvPr/>
          </p:nvGrpSpPr>
          <p:grpSpPr>
            <a:xfrm>
              <a:off x="8182762" y="5545189"/>
              <a:ext cx="175179" cy="107525"/>
              <a:chOff x="7493876" y="2774731"/>
              <a:chExt cx="1481958" cy="894622"/>
            </a:xfrm>
          </p:grpSpPr>
          <p:sp>
            <p:nvSpPr>
              <p:cNvPr id="419" name="Freeform 418">
                <a:extLst>
                  <a:ext uri="{FF2B5EF4-FFF2-40B4-BE49-F238E27FC236}">
                    <a16:creationId xmlns:a16="http://schemas.microsoft.com/office/drawing/2014/main" id="{2654CBB9-CAE4-9846-9F19-53B086AB5B6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20" name="Oval 419">
                <a:extLst>
                  <a:ext uri="{FF2B5EF4-FFF2-40B4-BE49-F238E27FC236}">
                    <a16:creationId xmlns:a16="http://schemas.microsoft.com/office/drawing/2014/main" id="{C64FA96F-2245-DD4B-8051-5E7BFB3281E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21" name="Group 420">
                <a:extLst>
                  <a:ext uri="{FF2B5EF4-FFF2-40B4-BE49-F238E27FC236}">
                    <a16:creationId xmlns:a16="http://schemas.microsoft.com/office/drawing/2014/main" id="{DD2D5F95-F11D-834F-93D0-BE45F64CF6BA}"/>
                  </a:ext>
                </a:extLst>
              </p:cNvPr>
              <p:cNvGrpSpPr/>
              <p:nvPr/>
            </p:nvGrpSpPr>
            <p:grpSpPr>
              <a:xfrm>
                <a:off x="7713663" y="2848339"/>
                <a:ext cx="1042107" cy="425543"/>
                <a:chOff x="7786941" y="2884917"/>
                <a:chExt cx="897649" cy="353919"/>
              </a:xfrm>
            </p:grpSpPr>
            <p:sp>
              <p:nvSpPr>
                <p:cNvPr id="422" name="Freeform 421">
                  <a:extLst>
                    <a:ext uri="{FF2B5EF4-FFF2-40B4-BE49-F238E27FC236}">
                      <a16:creationId xmlns:a16="http://schemas.microsoft.com/office/drawing/2014/main" id="{D01DDC80-03E8-9541-A83D-7EF6E013EE1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23" name="Freeform 422">
                  <a:extLst>
                    <a:ext uri="{FF2B5EF4-FFF2-40B4-BE49-F238E27FC236}">
                      <a16:creationId xmlns:a16="http://schemas.microsoft.com/office/drawing/2014/main" id="{092E0C1D-2BAD-A345-9603-F71263AB175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49" name="Freeform 448">
                  <a:extLst>
                    <a:ext uri="{FF2B5EF4-FFF2-40B4-BE49-F238E27FC236}">
                      <a16:creationId xmlns:a16="http://schemas.microsoft.com/office/drawing/2014/main" id="{E33FC734-C41F-374C-B813-AD12B7FAB9E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0" name="Freeform 449">
                  <a:extLst>
                    <a:ext uri="{FF2B5EF4-FFF2-40B4-BE49-F238E27FC236}">
                      <a16:creationId xmlns:a16="http://schemas.microsoft.com/office/drawing/2014/main" id="{0F11AC09-29C9-3248-8150-11C9F6C8755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3" name="Group 402">
              <a:extLst>
                <a:ext uri="{FF2B5EF4-FFF2-40B4-BE49-F238E27FC236}">
                  <a16:creationId xmlns:a16="http://schemas.microsoft.com/office/drawing/2014/main" id="{9C0ED71C-359E-1C44-ABA6-401D5761D0AC}"/>
                </a:ext>
              </a:extLst>
            </p:cNvPr>
            <p:cNvGrpSpPr/>
            <p:nvPr/>
          </p:nvGrpSpPr>
          <p:grpSpPr>
            <a:xfrm>
              <a:off x="8515547" y="5580583"/>
              <a:ext cx="175179" cy="107525"/>
              <a:chOff x="7493876" y="2774731"/>
              <a:chExt cx="1481958" cy="894622"/>
            </a:xfrm>
          </p:grpSpPr>
          <p:sp>
            <p:nvSpPr>
              <p:cNvPr id="412" name="Freeform 411">
                <a:extLst>
                  <a:ext uri="{FF2B5EF4-FFF2-40B4-BE49-F238E27FC236}">
                    <a16:creationId xmlns:a16="http://schemas.microsoft.com/office/drawing/2014/main" id="{7F7C312D-7A22-F74F-84F1-AEC58FCACC91}"/>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13" name="Oval 412">
                <a:extLst>
                  <a:ext uri="{FF2B5EF4-FFF2-40B4-BE49-F238E27FC236}">
                    <a16:creationId xmlns:a16="http://schemas.microsoft.com/office/drawing/2014/main" id="{E5C0FD88-2622-A245-9D35-C07DFC55A3F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14" name="Group 413">
                <a:extLst>
                  <a:ext uri="{FF2B5EF4-FFF2-40B4-BE49-F238E27FC236}">
                    <a16:creationId xmlns:a16="http://schemas.microsoft.com/office/drawing/2014/main" id="{DE208897-2C8B-3140-8072-FB9FF5BDD556}"/>
                  </a:ext>
                </a:extLst>
              </p:cNvPr>
              <p:cNvGrpSpPr/>
              <p:nvPr/>
            </p:nvGrpSpPr>
            <p:grpSpPr>
              <a:xfrm>
                <a:off x="7713663" y="2848339"/>
                <a:ext cx="1042107" cy="425543"/>
                <a:chOff x="7786941" y="2884917"/>
                <a:chExt cx="897649" cy="353919"/>
              </a:xfrm>
            </p:grpSpPr>
            <p:sp>
              <p:nvSpPr>
                <p:cNvPr id="415" name="Freeform 414">
                  <a:extLst>
                    <a:ext uri="{FF2B5EF4-FFF2-40B4-BE49-F238E27FC236}">
                      <a16:creationId xmlns:a16="http://schemas.microsoft.com/office/drawing/2014/main" id="{9D217BA4-6814-324E-9466-7DF0C8DF5D1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6" name="Freeform 415">
                  <a:extLst>
                    <a:ext uri="{FF2B5EF4-FFF2-40B4-BE49-F238E27FC236}">
                      <a16:creationId xmlns:a16="http://schemas.microsoft.com/office/drawing/2014/main" id="{FBE8A708-FAD2-184C-80D0-7FAD61D362CB}"/>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7" name="Freeform 416">
                  <a:extLst>
                    <a:ext uri="{FF2B5EF4-FFF2-40B4-BE49-F238E27FC236}">
                      <a16:creationId xmlns:a16="http://schemas.microsoft.com/office/drawing/2014/main" id="{8FF35480-7A9C-954D-8D62-3220FD24B63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8" name="Freeform 417">
                  <a:extLst>
                    <a:ext uri="{FF2B5EF4-FFF2-40B4-BE49-F238E27FC236}">
                      <a16:creationId xmlns:a16="http://schemas.microsoft.com/office/drawing/2014/main" id="{8364C515-ECC5-9344-9C15-F484D383680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4" name="Group 403">
              <a:extLst>
                <a:ext uri="{FF2B5EF4-FFF2-40B4-BE49-F238E27FC236}">
                  <a16:creationId xmlns:a16="http://schemas.microsoft.com/office/drawing/2014/main" id="{3FB138E3-47D3-0C46-B221-F062A1DE4353}"/>
                </a:ext>
              </a:extLst>
            </p:cNvPr>
            <p:cNvGrpSpPr/>
            <p:nvPr/>
          </p:nvGrpSpPr>
          <p:grpSpPr>
            <a:xfrm>
              <a:off x="8570325" y="5882671"/>
              <a:ext cx="175179" cy="107525"/>
              <a:chOff x="7493876" y="2774731"/>
              <a:chExt cx="1481958" cy="894622"/>
            </a:xfrm>
          </p:grpSpPr>
          <p:sp>
            <p:nvSpPr>
              <p:cNvPr id="405" name="Freeform 404">
                <a:extLst>
                  <a:ext uri="{FF2B5EF4-FFF2-40B4-BE49-F238E27FC236}">
                    <a16:creationId xmlns:a16="http://schemas.microsoft.com/office/drawing/2014/main" id="{FEF89179-36DF-1D49-98A2-1E95484B31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06" name="Oval 405">
                <a:extLst>
                  <a:ext uri="{FF2B5EF4-FFF2-40B4-BE49-F238E27FC236}">
                    <a16:creationId xmlns:a16="http://schemas.microsoft.com/office/drawing/2014/main" id="{3C4C2A17-57A0-4A4B-9CCA-7B80B7A6FF21}"/>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07" name="Group 406">
                <a:extLst>
                  <a:ext uri="{FF2B5EF4-FFF2-40B4-BE49-F238E27FC236}">
                    <a16:creationId xmlns:a16="http://schemas.microsoft.com/office/drawing/2014/main" id="{D29CCF66-BE49-D344-A5AE-E83E18F83093}"/>
                  </a:ext>
                </a:extLst>
              </p:cNvPr>
              <p:cNvGrpSpPr/>
              <p:nvPr/>
            </p:nvGrpSpPr>
            <p:grpSpPr>
              <a:xfrm>
                <a:off x="7713663" y="2848339"/>
                <a:ext cx="1042107" cy="425543"/>
                <a:chOff x="7786941" y="2884917"/>
                <a:chExt cx="897649" cy="353919"/>
              </a:xfrm>
            </p:grpSpPr>
            <p:sp>
              <p:nvSpPr>
                <p:cNvPr id="408" name="Freeform 407">
                  <a:extLst>
                    <a:ext uri="{FF2B5EF4-FFF2-40B4-BE49-F238E27FC236}">
                      <a16:creationId xmlns:a16="http://schemas.microsoft.com/office/drawing/2014/main" id="{CBB58E79-A2BA-8B44-9B95-C909D29F7F4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09" name="Freeform 408">
                  <a:extLst>
                    <a:ext uri="{FF2B5EF4-FFF2-40B4-BE49-F238E27FC236}">
                      <a16:creationId xmlns:a16="http://schemas.microsoft.com/office/drawing/2014/main" id="{4F1F820C-DD12-3544-AA32-0F98A12749AC}"/>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0" name="Freeform 409">
                  <a:extLst>
                    <a:ext uri="{FF2B5EF4-FFF2-40B4-BE49-F238E27FC236}">
                      <a16:creationId xmlns:a16="http://schemas.microsoft.com/office/drawing/2014/main" id="{4D365B5E-1584-3944-8C11-4603B9DD659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1" name="Freeform 410">
                  <a:extLst>
                    <a:ext uri="{FF2B5EF4-FFF2-40B4-BE49-F238E27FC236}">
                      <a16:creationId xmlns:a16="http://schemas.microsoft.com/office/drawing/2014/main" id="{D5849860-F71A-1A43-BEAA-9EFD57F215F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58" name="Group 457">
            <a:extLst>
              <a:ext uri="{FF2B5EF4-FFF2-40B4-BE49-F238E27FC236}">
                <a16:creationId xmlns:a16="http://schemas.microsoft.com/office/drawing/2014/main" id="{31AFF03D-5792-DB40-86A5-AA610BD6B2A6}"/>
              </a:ext>
            </a:extLst>
          </p:cNvPr>
          <p:cNvGrpSpPr/>
          <p:nvPr/>
        </p:nvGrpSpPr>
        <p:grpSpPr>
          <a:xfrm>
            <a:off x="3758629" y="2371795"/>
            <a:ext cx="749096" cy="333755"/>
            <a:chOff x="4332883" y="5571655"/>
            <a:chExt cx="998795" cy="445007"/>
          </a:xfrm>
        </p:grpSpPr>
        <p:cxnSp>
          <p:nvCxnSpPr>
            <p:cNvPr id="459" name="Straight Connector 458">
              <a:extLst>
                <a:ext uri="{FF2B5EF4-FFF2-40B4-BE49-F238E27FC236}">
                  <a16:creationId xmlns:a16="http://schemas.microsoft.com/office/drawing/2014/main" id="{2D187D1C-CA1B-1B49-9E5B-88BC584CC40A}"/>
                </a:ext>
              </a:extLst>
            </p:cNvPr>
            <p:cNvCxnSpPr>
              <a:cxnSpLocks/>
              <a:stCxn id="490"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0" name="Straight Connector 459">
              <a:extLst>
                <a:ext uri="{FF2B5EF4-FFF2-40B4-BE49-F238E27FC236}">
                  <a16:creationId xmlns:a16="http://schemas.microsoft.com/office/drawing/2014/main" id="{BA74410C-2B01-404C-A49F-834EF6BED8E2}"/>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1" name="Straight Connector 460">
              <a:extLst>
                <a:ext uri="{FF2B5EF4-FFF2-40B4-BE49-F238E27FC236}">
                  <a16:creationId xmlns:a16="http://schemas.microsoft.com/office/drawing/2014/main" id="{5EA94465-4306-E343-B9EC-A28EF80AA981}"/>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2" name="Straight Connector 461">
              <a:extLst>
                <a:ext uri="{FF2B5EF4-FFF2-40B4-BE49-F238E27FC236}">
                  <a16:creationId xmlns:a16="http://schemas.microsoft.com/office/drawing/2014/main" id="{0FE5A0B7-6932-404B-A37E-5E2233F5C572}"/>
                </a:ext>
              </a:extLst>
            </p:cNvPr>
            <p:cNvCxnSpPr>
              <a:cxnSpLocks/>
              <a:stCxn id="509"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a:extLst>
                <a:ext uri="{FF2B5EF4-FFF2-40B4-BE49-F238E27FC236}">
                  <a16:creationId xmlns:a16="http://schemas.microsoft.com/office/drawing/2014/main" id="{57DC618D-673C-5349-BF50-D42A34173D5B}"/>
                </a:ext>
              </a:extLst>
            </p:cNvPr>
            <p:cNvCxnSpPr>
              <a:cxnSpLocks/>
              <a:stCxn id="509"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4" name="Straight Connector 463">
              <a:extLst>
                <a:ext uri="{FF2B5EF4-FFF2-40B4-BE49-F238E27FC236}">
                  <a16:creationId xmlns:a16="http://schemas.microsoft.com/office/drawing/2014/main" id="{1FE0C4C9-1462-5A4C-9F81-6EE84BF1CEA3}"/>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5" name="Straight Connector 464">
              <a:extLst>
                <a:ext uri="{FF2B5EF4-FFF2-40B4-BE49-F238E27FC236}">
                  <a16:creationId xmlns:a16="http://schemas.microsoft.com/office/drawing/2014/main" id="{A7FE1B2C-155F-FA40-82BF-DD2898CDA6B5}"/>
                </a:ext>
              </a:extLst>
            </p:cNvPr>
            <p:cNvCxnSpPr>
              <a:cxnSpLocks/>
              <a:stCxn id="495"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6" name="Straight Connector 465">
              <a:extLst>
                <a:ext uri="{FF2B5EF4-FFF2-40B4-BE49-F238E27FC236}">
                  <a16:creationId xmlns:a16="http://schemas.microsoft.com/office/drawing/2014/main" id="{C4B80EF5-1A29-4743-BC88-0F31D8F8BCD0}"/>
                </a:ext>
              </a:extLst>
            </p:cNvPr>
            <p:cNvCxnSpPr>
              <a:cxnSpLocks/>
              <a:endCxn id="495"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7" name="Straight Connector 466">
              <a:extLst>
                <a:ext uri="{FF2B5EF4-FFF2-40B4-BE49-F238E27FC236}">
                  <a16:creationId xmlns:a16="http://schemas.microsoft.com/office/drawing/2014/main" id="{E8FEF9EC-1719-5F44-9A46-0FF0A10EC4F5}"/>
                </a:ext>
              </a:extLst>
            </p:cNvPr>
            <p:cNvCxnSpPr>
              <a:cxnSpLocks/>
              <a:stCxn id="504" idx="4"/>
              <a:endCxn id="516"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8" name="Straight Connector 467">
              <a:extLst>
                <a:ext uri="{FF2B5EF4-FFF2-40B4-BE49-F238E27FC236}">
                  <a16:creationId xmlns:a16="http://schemas.microsoft.com/office/drawing/2014/main" id="{79BDFEED-D7A8-BF4A-863C-9C9ECA6EAE65}"/>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69" name="Group 468">
              <a:extLst>
                <a:ext uri="{FF2B5EF4-FFF2-40B4-BE49-F238E27FC236}">
                  <a16:creationId xmlns:a16="http://schemas.microsoft.com/office/drawing/2014/main" id="{CB59506A-88D3-5148-B3B2-E0265E329D78}"/>
                </a:ext>
              </a:extLst>
            </p:cNvPr>
            <p:cNvGrpSpPr/>
            <p:nvPr/>
          </p:nvGrpSpPr>
          <p:grpSpPr>
            <a:xfrm>
              <a:off x="4332883" y="5851102"/>
              <a:ext cx="182938" cy="111323"/>
              <a:chOff x="7493876" y="2774731"/>
              <a:chExt cx="1481958" cy="894622"/>
            </a:xfrm>
          </p:grpSpPr>
          <p:sp>
            <p:nvSpPr>
              <p:cNvPr id="510" name="Freeform 509">
                <a:extLst>
                  <a:ext uri="{FF2B5EF4-FFF2-40B4-BE49-F238E27FC236}">
                    <a16:creationId xmlns:a16="http://schemas.microsoft.com/office/drawing/2014/main" id="{5F79677C-7579-FE4F-8B2A-F43FB285CCF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11" name="Oval 510">
                <a:extLst>
                  <a:ext uri="{FF2B5EF4-FFF2-40B4-BE49-F238E27FC236}">
                    <a16:creationId xmlns:a16="http://schemas.microsoft.com/office/drawing/2014/main" id="{1CD9D161-2A03-1E41-8B5F-9651D980CA4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12" name="Group 511">
                <a:extLst>
                  <a:ext uri="{FF2B5EF4-FFF2-40B4-BE49-F238E27FC236}">
                    <a16:creationId xmlns:a16="http://schemas.microsoft.com/office/drawing/2014/main" id="{4118CE45-1422-BE42-B0AD-A62C5F459F08}"/>
                  </a:ext>
                </a:extLst>
              </p:cNvPr>
              <p:cNvGrpSpPr/>
              <p:nvPr/>
            </p:nvGrpSpPr>
            <p:grpSpPr>
              <a:xfrm>
                <a:off x="7713663" y="2848339"/>
                <a:ext cx="1042107" cy="425543"/>
                <a:chOff x="7786941" y="2884917"/>
                <a:chExt cx="897649" cy="353919"/>
              </a:xfrm>
            </p:grpSpPr>
            <p:sp>
              <p:nvSpPr>
                <p:cNvPr id="513" name="Freeform 512">
                  <a:extLst>
                    <a:ext uri="{FF2B5EF4-FFF2-40B4-BE49-F238E27FC236}">
                      <a16:creationId xmlns:a16="http://schemas.microsoft.com/office/drawing/2014/main" id="{EBFBB3FF-4616-444A-AFCB-6ED810A2A7F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4" name="Freeform 513">
                  <a:extLst>
                    <a:ext uri="{FF2B5EF4-FFF2-40B4-BE49-F238E27FC236}">
                      <a16:creationId xmlns:a16="http://schemas.microsoft.com/office/drawing/2014/main" id="{06209631-D6A4-F342-B484-58AC30B04AD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5" name="Freeform 514">
                  <a:extLst>
                    <a:ext uri="{FF2B5EF4-FFF2-40B4-BE49-F238E27FC236}">
                      <a16:creationId xmlns:a16="http://schemas.microsoft.com/office/drawing/2014/main" id="{A450A1D5-6469-0646-8100-0ED9BA14B57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6" name="Freeform 515">
                  <a:extLst>
                    <a:ext uri="{FF2B5EF4-FFF2-40B4-BE49-F238E27FC236}">
                      <a16:creationId xmlns:a16="http://schemas.microsoft.com/office/drawing/2014/main" id="{83870EC6-42CA-574B-992E-CAE1CE97F0E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0" name="Group 469">
              <a:extLst>
                <a:ext uri="{FF2B5EF4-FFF2-40B4-BE49-F238E27FC236}">
                  <a16:creationId xmlns:a16="http://schemas.microsoft.com/office/drawing/2014/main" id="{0724B30B-2525-A345-9216-2FEAAF391C0D}"/>
                </a:ext>
              </a:extLst>
            </p:cNvPr>
            <p:cNvGrpSpPr/>
            <p:nvPr/>
          </p:nvGrpSpPr>
          <p:grpSpPr>
            <a:xfrm>
              <a:off x="4336684" y="5571655"/>
              <a:ext cx="175179" cy="107525"/>
              <a:chOff x="7493876" y="2774731"/>
              <a:chExt cx="1481958" cy="894622"/>
            </a:xfrm>
          </p:grpSpPr>
          <p:sp>
            <p:nvSpPr>
              <p:cNvPr id="503" name="Freeform 502">
                <a:extLst>
                  <a:ext uri="{FF2B5EF4-FFF2-40B4-BE49-F238E27FC236}">
                    <a16:creationId xmlns:a16="http://schemas.microsoft.com/office/drawing/2014/main" id="{F416E48B-FEA6-E54C-819D-07F1B2C7689A}"/>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4" name="Oval 503">
                <a:extLst>
                  <a:ext uri="{FF2B5EF4-FFF2-40B4-BE49-F238E27FC236}">
                    <a16:creationId xmlns:a16="http://schemas.microsoft.com/office/drawing/2014/main" id="{0CEB8CDC-38F1-6045-A720-E46C4F968395}"/>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5" name="Group 504">
                <a:extLst>
                  <a:ext uri="{FF2B5EF4-FFF2-40B4-BE49-F238E27FC236}">
                    <a16:creationId xmlns:a16="http://schemas.microsoft.com/office/drawing/2014/main" id="{14873D75-55E1-5441-9D50-DBA4BC7B5851}"/>
                  </a:ext>
                </a:extLst>
              </p:cNvPr>
              <p:cNvGrpSpPr/>
              <p:nvPr/>
            </p:nvGrpSpPr>
            <p:grpSpPr>
              <a:xfrm>
                <a:off x="7713663" y="2848339"/>
                <a:ext cx="1042107" cy="425543"/>
                <a:chOff x="7786941" y="2884917"/>
                <a:chExt cx="897649" cy="353919"/>
              </a:xfrm>
            </p:grpSpPr>
            <p:sp>
              <p:nvSpPr>
                <p:cNvPr id="506" name="Freeform 505">
                  <a:extLst>
                    <a:ext uri="{FF2B5EF4-FFF2-40B4-BE49-F238E27FC236}">
                      <a16:creationId xmlns:a16="http://schemas.microsoft.com/office/drawing/2014/main" id="{EE1074E9-8B2B-7844-9DC5-7669778E6A9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7" name="Freeform 506">
                  <a:extLst>
                    <a:ext uri="{FF2B5EF4-FFF2-40B4-BE49-F238E27FC236}">
                      <a16:creationId xmlns:a16="http://schemas.microsoft.com/office/drawing/2014/main" id="{F9745D55-6750-2D4F-97B5-82A33AC311C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8" name="Freeform 507">
                  <a:extLst>
                    <a:ext uri="{FF2B5EF4-FFF2-40B4-BE49-F238E27FC236}">
                      <a16:creationId xmlns:a16="http://schemas.microsoft.com/office/drawing/2014/main" id="{457E09A5-AD90-A042-B6B5-80699A9215B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9" name="Freeform 508">
                  <a:extLst>
                    <a:ext uri="{FF2B5EF4-FFF2-40B4-BE49-F238E27FC236}">
                      <a16:creationId xmlns:a16="http://schemas.microsoft.com/office/drawing/2014/main" id="{7E49F83D-D3F7-154A-B094-55A14C81FE6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1" name="Group 470">
              <a:extLst>
                <a:ext uri="{FF2B5EF4-FFF2-40B4-BE49-F238E27FC236}">
                  <a16:creationId xmlns:a16="http://schemas.microsoft.com/office/drawing/2014/main" id="{E560D99B-0722-B841-9D3C-DC2B926022B7}"/>
                </a:ext>
              </a:extLst>
            </p:cNvPr>
            <p:cNvGrpSpPr/>
            <p:nvPr/>
          </p:nvGrpSpPr>
          <p:grpSpPr>
            <a:xfrm>
              <a:off x="4669469" y="5607049"/>
              <a:ext cx="175179" cy="107525"/>
              <a:chOff x="7493876" y="2774731"/>
              <a:chExt cx="1481958" cy="894622"/>
            </a:xfrm>
          </p:grpSpPr>
          <p:sp>
            <p:nvSpPr>
              <p:cNvPr id="496" name="Freeform 495">
                <a:extLst>
                  <a:ext uri="{FF2B5EF4-FFF2-40B4-BE49-F238E27FC236}">
                    <a16:creationId xmlns:a16="http://schemas.microsoft.com/office/drawing/2014/main" id="{1FB12630-30D7-6347-B959-6A2027BD94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7" name="Oval 496">
                <a:extLst>
                  <a:ext uri="{FF2B5EF4-FFF2-40B4-BE49-F238E27FC236}">
                    <a16:creationId xmlns:a16="http://schemas.microsoft.com/office/drawing/2014/main" id="{0672F953-A0DD-E447-92C5-F6521D9A214B}"/>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8" name="Group 497">
                <a:extLst>
                  <a:ext uri="{FF2B5EF4-FFF2-40B4-BE49-F238E27FC236}">
                    <a16:creationId xmlns:a16="http://schemas.microsoft.com/office/drawing/2014/main" id="{0469CD57-99AE-EE4B-BD63-C05C0F44EBB2}"/>
                  </a:ext>
                </a:extLst>
              </p:cNvPr>
              <p:cNvGrpSpPr/>
              <p:nvPr/>
            </p:nvGrpSpPr>
            <p:grpSpPr>
              <a:xfrm>
                <a:off x="7713663" y="2848339"/>
                <a:ext cx="1042107" cy="425543"/>
                <a:chOff x="7786941" y="2884917"/>
                <a:chExt cx="897649" cy="353919"/>
              </a:xfrm>
            </p:grpSpPr>
            <p:sp>
              <p:nvSpPr>
                <p:cNvPr id="499" name="Freeform 498">
                  <a:extLst>
                    <a:ext uri="{FF2B5EF4-FFF2-40B4-BE49-F238E27FC236}">
                      <a16:creationId xmlns:a16="http://schemas.microsoft.com/office/drawing/2014/main" id="{471555FF-0C57-6D4F-BC63-8D5FC4D39D5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0" name="Freeform 499">
                  <a:extLst>
                    <a:ext uri="{FF2B5EF4-FFF2-40B4-BE49-F238E27FC236}">
                      <a16:creationId xmlns:a16="http://schemas.microsoft.com/office/drawing/2014/main" id="{6DA54A7A-223C-EA45-AD43-69FC479DE39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1" name="Freeform 500">
                  <a:extLst>
                    <a:ext uri="{FF2B5EF4-FFF2-40B4-BE49-F238E27FC236}">
                      <a16:creationId xmlns:a16="http://schemas.microsoft.com/office/drawing/2014/main" id="{34F1967A-CDD3-9742-9FC4-33D01A86B8E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2" name="Freeform 501">
                  <a:extLst>
                    <a:ext uri="{FF2B5EF4-FFF2-40B4-BE49-F238E27FC236}">
                      <a16:creationId xmlns:a16="http://schemas.microsoft.com/office/drawing/2014/main" id="{D5882B67-4EC7-6A4F-AF3C-CE584638C26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2" name="Group 471">
              <a:extLst>
                <a:ext uri="{FF2B5EF4-FFF2-40B4-BE49-F238E27FC236}">
                  <a16:creationId xmlns:a16="http://schemas.microsoft.com/office/drawing/2014/main" id="{3F646E04-6421-8543-8F09-69E1B95413D0}"/>
                </a:ext>
              </a:extLst>
            </p:cNvPr>
            <p:cNvGrpSpPr/>
            <p:nvPr/>
          </p:nvGrpSpPr>
          <p:grpSpPr>
            <a:xfrm>
              <a:off x="4724247" y="5909137"/>
              <a:ext cx="175179" cy="107525"/>
              <a:chOff x="7493876" y="2774731"/>
              <a:chExt cx="1481958" cy="894622"/>
            </a:xfrm>
          </p:grpSpPr>
          <p:sp>
            <p:nvSpPr>
              <p:cNvPr id="489" name="Freeform 488">
                <a:extLst>
                  <a:ext uri="{FF2B5EF4-FFF2-40B4-BE49-F238E27FC236}">
                    <a16:creationId xmlns:a16="http://schemas.microsoft.com/office/drawing/2014/main" id="{64818E4D-E04E-DD43-8CB9-7A5F6F13A37F}"/>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0" name="Oval 489">
                <a:extLst>
                  <a:ext uri="{FF2B5EF4-FFF2-40B4-BE49-F238E27FC236}">
                    <a16:creationId xmlns:a16="http://schemas.microsoft.com/office/drawing/2014/main" id="{2BCC7053-CD17-9741-BB2E-F22F2D7D7D3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1" name="Group 490">
                <a:extLst>
                  <a:ext uri="{FF2B5EF4-FFF2-40B4-BE49-F238E27FC236}">
                    <a16:creationId xmlns:a16="http://schemas.microsoft.com/office/drawing/2014/main" id="{5B357F8B-5210-B549-B51D-C580357FB6DF}"/>
                  </a:ext>
                </a:extLst>
              </p:cNvPr>
              <p:cNvGrpSpPr/>
              <p:nvPr/>
            </p:nvGrpSpPr>
            <p:grpSpPr>
              <a:xfrm>
                <a:off x="7713663" y="2848339"/>
                <a:ext cx="1042107" cy="425543"/>
                <a:chOff x="7786941" y="2884917"/>
                <a:chExt cx="897649" cy="353919"/>
              </a:xfrm>
            </p:grpSpPr>
            <p:sp>
              <p:nvSpPr>
                <p:cNvPr id="492" name="Freeform 491">
                  <a:extLst>
                    <a:ext uri="{FF2B5EF4-FFF2-40B4-BE49-F238E27FC236}">
                      <a16:creationId xmlns:a16="http://schemas.microsoft.com/office/drawing/2014/main" id="{93510429-8A39-6D4A-97D5-6C7A09298F7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3" name="Freeform 492">
                  <a:extLst>
                    <a:ext uri="{FF2B5EF4-FFF2-40B4-BE49-F238E27FC236}">
                      <a16:creationId xmlns:a16="http://schemas.microsoft.com/office/drawing/2014/main" id="{B007F737-AF69-714C-924E-B08D17ED94BD}"/>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4" name="Freeform 493">
                  <a:extLst>
                    <a:ext uri="{FF2B5EF4-FFF2-40B4-BE49-F238E27FC236}">
                      <a16:creationId xmlns:a16="http://schemas.microsoft.com/office/drawing/2014/main" id="{1E5D710D-FA8A-D341-AB65-09E35CFDBF1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5" name="Freeform 494">
                  <a:extLst>
                    <a:ext uri="{FF2B5EF4-FFF2-40B4-BE49-F238E27FC236}">
                      <a16:creationId xmlns:a16="http://schemas.microsoft.com/office/drawing/2014/main" id="{5EB65ED3-5D54-E444-9B54-D506C7AAC41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3" name="Group 472">
              <a:extLst>
                <a:ext uri="{FF2B5EF4-FFF2-40B4-BE49-F238E27FC236}">
                  <a16:creationId xmlns:a16="http://schemas.microsoft.com/office/drawing/2014/main" id="{CA7FC0B3-273A-8849-9DA8-8D5CBCF66A70}"/>
                </a:ext>
              </a:extLst>
            </p:cNvPr>
            <p:cNvGrpSpPr/>
            <p:nvPr/>
          </p:nvGrpSpPr>
          <p:grpSpPr>
            <a:xfrm>
              <a:off x="5156499" y="5631997"/>
              <a:ext cx="175179" cy="107525"/>
              <a:chOff x="7493876" y="2774731"/>
              <a:chExt cx="1481958" cy="894622"/>
            </a:xfrm>
          </p:grpSpPr>
          <p:sp>
            <p:nvSpPr>
              <p:cNvPr id="482" name="Freeform 481">
                <a:extLst>
                  <a:ext uri="{FF2B5EF4-FFF2-40B4-BE49-F238E27FC236}">
                    <a16:creationId xmlns:a16="http://schemas.microsoft.com/office/drawing/2014/main" id="{D4A4EC10-2DC6-3343-B57F-E8F02626F2A4}"/>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83" name="Oval 482">
                <a:extLst>
                  <a:ext uri="{FF2B5EF4-FFF2-40B4-BE49-F238E27FC236}">
                    <a16:creationId xmlns:a16="http://schemas.microsoft.com/office/drawing/2014/main" id="{05792498-8D9C-D347-8D54-2C0DEB66A27D}"/>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84" name="Group 483">
                <a:extLst>
                  <a:ext uri="{FF2B5EF4-FFF2-40B4-BE49-F238E27FC236}">
                    <a16:creationId xmlns:a16="http://schemas.microsoft.com/office/drawing/2014/main" id="{738BCCE9-B605-534D-B7EB-D904D542498B}"/>
                  </a:ext>
                </a:extLst>
              </p:cNvPr>
              <p:cNvGrpSpPr/>
              <p:nvPr/>
            </p:nvGrpSpPr>
            <p:grpSpPr>
              <a:xfrm>
                <a:off x="7713663" y="2848339"/>
                <a:ext cx="1042107" cy="425543"/>
                <a:chOff x="7786941" y="2884917"/>
                <a:chExt cx="897649" cy="353919"/>
              </a:xfrm>
            </p:grpSpPr>
            <p:sp>
              <p:nvSpPr>
                <p:cNvPr id="485" name="Freeform 484">
                  <a:extLst>
                    <a:ext uri="{FF2B5EF4-FFF2-40B4-BE49-F238E27FC236}">
                      <a16:creationId xmlns:a16="http://schemas.microsoft.com/office/drawing/2014/main" id="{059499C6-10CE-0F43-9986-57A32253A29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6" name="Freeform 485">
                  <a:extLst>
                    <a:ext uri="{FF2B5EF4-FFF2-40B4-BE49-F238E27FC236}">
                      <a16:creationId xmlns:a16="http://schemas.microsoft.com/office/drawing/2014/main" id="{526A3A0D-8BAA-2C4E-AE49-2269E758374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7" name="Freeform 486">
                  <a:extLst>
                    <a:ext uri="{FF2B5EF4-FFF2-40B4-BE49-F238E27FC236}">
                      <a16:creationId xmlns:a16="http://schemas.microsoft.com/office/drawing/2014/main" id="{C2792F69-194C-5B47-8681-50C567000C30}"/>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8" name="Freeform 487">
                  <a:extLst>
                    <a:ext uri="{FF2B5EF4-FFF2-40B4-BE49-F238E27FC236}">
                      <a16:creationId xmlns:a16="http://schemas.microsoft.com/office/drawing/2014/main" id="{EF8A2D30-70D9-AB4C-A8AF-B57CF6A18F7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4" name="Group 473">
              <a:extLst>
                <a:ext uri="{FF2B5EF4-FFF2-40B4-BE49-F238E27FC236}">
                  <a16:creationId xmlns:a16="http://schemas.microsoft.com/office/drawing/2014/main" id="{C11BB902-B63D-8E4D-9CC6-A074756E979F}"/>
                </a:ext>
              </a:extLst>
            </p:cNvPr>
            <p:cNvGrpSpPr/>
            <p:nvPr/>
          </p:nvGrpSpPr>
          <p:grpSpPr>
            <a:xfrm>
              <a:off x="4944983" y="5749145"/>
              <a:ext cx="175179" cy="107525"/>
              <a:chOff x="7493876" y="2774731"/>
              <a:chExt cx="1481958" cy="894622"/>
            </a:xfrm>
          </p:grpSpPr>
          <p:sp>
            <p:nvSpPr>
              <p:cNvPr id="475" name="Freeform 474">
                <a:extLst>
                  <a:ext uri="{FF2B5EF4-FFF2-40B4-BE49-F238E27FC236}">
                    <a16:creationId xmlns:a16="http://schemas.microsoft.com/office/drawing/2014/main" id="{81F26A44-BCAF-8449-8821-7C1A5E65044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76" name="Oval 475">
                <a:extLst>
                  <a:ext uri="{FF2B5EF4-FFF2-40B4-BE49-F238E27FC236}">
                    <a16:creationId xmlns:a16="http://schemas.microsoft.com/office/drawing/2014/main" id="{088AE4BE-CE58-6D45-AD23-E5445AD82AE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77" name="Group 476">
                <a:extLst>
                  <a:ext uri="{FF2B5EF4-FFF2-40B4-BE49-F238E27FC236}">
                    <a16:creationId xmlns:a16="http://schemas.microsoft.com/office/drawing/2014/main" id="{FEC23B2F-71F1-144E-A4D3-FC4001EEB646}"/>
                  </a:ext>
                </a:extLst>
              </p:cNvPr>
              <p:cNvGrpSpPr/>
              <p:nvPr/>
            </p:nvGrpSpPr>
            <p:grpSpPr>
              <a:xfrm>
                <a:off x="7713663" y="2848339"/>
                <a:ext cx="1042107" cy="425543"/>
                <a:chOff x="7786941" y="2884917"/>
                <a:chExt cx="897649" cy="353919"/>
              </a:xfrm>
            </p:grpSpPr>
            <p:sp>
              <p:nvSpPr>
                <p:cNvPr id="478" name="Freeform 477">
                  <a:extLst>
                    <a:ext uri="{FF2B5EF4-FFF2-40B4-BE49-F238E27FC236}">
                      <a16:creationId xmlns:a16="http://schemas.microsoft.com/office/drawing/2014/main" id="{0738D3F4-09CC-AA40-B652-A2B1EE81EA0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79" name="Freeform 478">
                  <a:extLst>
                    <a:ext uri="{FF2B5EF4-FFF2-40B4-BE49-F238E27FC236}">
                      <a16:creationId xmlns:a16="http://schemas.microsoft.com/office/drawing/2014/main" id="{BC88F3C9-F83D-3640-BE16-5C590ABF4A2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0" name="Freeform 479">
                  <a:extLst>
                    <a:ext uri="{FF2B5EF4-FFF2-40B4-BE49-F238E27FC236}">
                      <a16:creationId xmlns:a16="http://schemas.microsoft.com/office/drawing/2014/main" id="{B74D1678-3AF4-D64E-B93A-4ABAEE27B87D}"/>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1" name="Freeform 480">
                  <a:extLst>
                    <a:ext uri="{FF2B5EF4-FFF2-40B4-BE49-F238E27FC236}">
                      <a16:creationId xmlns:a16="http://schemas.microsoft.com/office/drawing/2014/main" id="{F8FF05AC-BC7F-A648-BFB5-6EF8D4BD308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associating with a BS</a:t>
            </a:r>
          </a:p>
        </p:txBody>
      </p:sp>
      <p:grpSp>
        <p:nvGrpSpPr>
          <p:cNvPr id="290" name="Group 289">
            <a:extLst>
              <a:ext uri="{FF2B5EF4-FFF2-40B4-BE49-F238E27FC236}">
                <a16:creationId xmlns:a16="http://schemas.microsoft.com/office/drawing/2014/main" id="{C9C48704-237C-E042-A607-8A9FFF15112D}"/>
              </a:ext>
            </a:extLst>
          </p:cNvPr>
          <p:cNvGrpSpPr/>
          <p:nvPr/>
        </p:nvGrpSpPr>
        <p:grpSpPr>
          <a:xfrm>
            <a:off x="2835774" y="1761168"/>
            <a:ext cx="593126" cy="885032"/>
            <a:chOff x="5970432" y="1629202"/>
            <a:chExt cx="888604" cy="1197664"/>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29202"/>
              <a:ext cx="466245" cy="924931"/>
              <a:chOff x="6476205" y="1307523"/>
              <a:chExt cx="466245" cy="924931"/>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307523"/>
                <a:ext cx="466245" cy="392290"/>
                <a:chOff x="2920" y="1445"/>
                <a:chExt cx="326" cy="289"/>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76"/>
                  <a:ext cx="265" cy="228"/>
                  <a:chOff x="2949" y="1476"/>
                  <a:chExt cx="265" cy="228"/>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4871646" y="2327703"/>
            <a:ext cx="521232" cy="345397"/>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6237068" y="2321525"/>
            <a:ext cx="521232" cy="345397"/>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sp>
        <p:nvSpPr>
          <p:cNvPr id="425" name="TextBox 424">
            <a:extLst>
              <a:ext uri="{FF2B5EF4-FFF2-40B4-BE49-F238E27FC236}">
                <a16:creationId xmlns:a16="http://schemas.microsoft.com/office/drawing/2014/main" id="{F82738F5-A4ED-A446-B754-E7FF03CB81CE}"/>
              </a:ext>
            </a:extLst>
          </p:cNvPr>
          <p:cNvSpPr txBox="1"/>
          <p:nvPr/>
        </p:nvSpPr>
        <p:spPr>
          <a:xfrm>
            <a:off x="6767525" y="2268643"/>
            <a:ext cx="1072832" cy="541046"/>
          </a:xfrm>
          <a:prstGeom prst="rect">
            <a:avLst/>
          </a:prstGeom>
          <a:noFill/>
        </p:spPr>
        <p:txBody>
          <a:bodyPr wrap="square" rtlCol="0">
            <a:spAutoFit/>
          </a:bodyPr>
          <a:lstStyle/>
          <a:p>
            <a:pPr algn="ctr">
              <a:lnSpc>
                <a:spcPct val="80000"/>
              </a:lnSpc>
            </a:pPr>
            <a:r>
              <a:rPr lang="en-US" sz="1800" dirty="0">
                <a:solidFill>
                  <a:srgbClr val="011199"/>
                </a:solidFill>
                <a:latin typeface="Calibri"/>
              </a:rPr>
              <a:t>data</a:t>
            </a:r>
          </a:p>
          <a:p>
            <a:pPr algn="ctr">
              <a:lnSpc>
                <a:spcPct val="80000"/>
              </a:lnSpc>
            </a:pPr>
            <a:r>
              <a:rPr lang="en-US" sz="1800" dirty="0">
                <a:solidFill>
                  <a:srgbClr val="011199"/>
                </a:solidFill>
                <a:latin typeface="Calibri"/>
              </a:rPr>
              <a:t>plane</a:t>
            </a:r>
          </a:p>
        </p:txBody>
      </p: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4268700" y="2493620"/>
            <a:ext cx="573739"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6271268" y="2652929"/>
            <a:ext cx="572591" cy="276999"/>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4902854" y="2670459"/>
            <a:ext cx="565254" cy="276999"/>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3"/>
          <a:stretch>
            <a:fillRect/>
          </a:stretch>
        </p:blipFill>
        <p:spPr>
          <a:xfrm>
            <a:off x="3569439" y="2415895"/>
            <a:ext cx="1131704" cy="155448"/>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3441537" y="2493620"/>
            <a:ext cx="161024"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5909157" y="2493620"/>
            <a:ext cx="298048"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3"/>
          <a:stretch>
            <a:fillRect/>
          </a:stretch>
        </p:blipFill>
        <p:spPr>
          <a:xfrm>
            <a:off x="5497149" y="2421598"/>
            <a:ext cx="612541" cy="155448"/>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5402277" y="2499323"/>
            <a:ext cx="104810"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16" name="Group 15">
            <a:extLst>
              <a:ext uri="{FF2B5EF4-FFF2-40B4-BE49-F238E27FC236}">
                <a16:creationId xmlns:a16="http://schemas.microsoft.com/office/drawing/2014/main" id="{99A2CD29-28A9-7049-A340-612EF3CCAFEF}"/>
              </a:ext>
            </a:extLst>
          </p:cNvPr>
          <p:cNvGrpSpPr/>
          <p:nvPr/>
        </p:nvGrpSpPr>
        <p:grpSpPr>
          <a:xfrm>
            <a:off x="1018903" y="1977982"/>
            <a:ext cx="949343" cy="495205"/>
            <a:chOff x="1358538" y="1494309"/>
            <a:chExt cx="1265790" cy="660273"/>
          </a:xfrm>
        </p:grpSpPr>
        <p:sp>
          <p:nvSpPr>
            <p:cNvPr id="15" name="Right Arrow 14">
              <a:extLst>
                <a:ext uri="{FF2B5EF4-FFF2-40B4-BE49-F238E27FC236}">
                  <a16:creationId xmlns:a16="http://schemas.microsoft.com/office/drawing/2014/main" id="{749EEDF9-9C8C-4542-968F-37420C5D5D16}"/>
                </a:ext>
              </a:extLst>
            </p:cNvPr>
            <p:cNvSpPr/>
            <p:nvPr/>
          </p:nvSpPr>
          <p:spPr>
            <a:xfrm>
              <a:off x="1358538" y="1666386"/>
              <a:ext cx="1265790" cy="354003"/>
            </a:xfrm>
            <a:prstGeom prst="rightArrow">
              <a:avLst/>
            </a:prstGeom>
            <a:gradFill>
              <a:gsLst>
                <a:gs pos="1000">
                  <a:schemeClr val="bg1"/>
                </a:gs>
                <a:gs pos="100000">
                  <a:srgbClr val="0111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1695196" y="1494309"/>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4" name="Rectangle 13">
            <a:extLst>
              <a:ext uri="{FF2B5EF4-FFF2-40B4-BE49-F238E27FC236}">
                <a16:creationId xmlns:a16="http://schemas.microsoft.com/office/drawing/2014/main" id="{9DEE0B01-D76E-F643-B2FE-B81B5FF6ABD2}"/>
              </a:ext>
            </a:extLst>
          </p:cNvPr>
          <p:cNvSpPr/>
          <p:nvPr/>
        </p:nvSpPr>
        <p:spPr>
          <a:xfrm>
            <a:off x="3438268" y="2099105"/>
            <a:ext cx="3466070" cy="759941"/>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28" name="TextBox 427">
            <a:extLst>
              <a:ext uri="{FF2B5EF4-FFF2-40B4-BE49-F238E27FC236}">
                <a16:creationId xmlns:a16="http://schemas.microsoft.com/office/drawing/2014/main" id="{FCEA10CE-F10F-2B40-8FF7-8413B69B3A33}"/>
              </a:ext>
            </a:extLst>
          </p:cNvPr>
          <p:cNvSpPr txBox="1"/>
          <p:nvPr/>
        </p:nvSpPr>
        <p:spPr>
          <a:xfrm>
            <a:off x="2785829" y="2671300"/>
            <a:ext cx="958262"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grpSp>
        <p:nvGrpSpPr>
          <p:cNvPr id="225" name="Group 224">
            <a:extLst>
              <a:ext uri="{FF2B5EF4-FFF2-40B4-BE49-F238E27FC236}">
                <a16:creationId xmlns:a16="http://schemas.microsoft.com/office/drawing/2014/main" id="{F2650593-9A08-B344-9242-E09F728AF027}"/>
              </a:ext>
            </a:extLst>
          </p:cNvPr>
          <p:cNvGrpSpPr/>
          <p:nvPr/>
        </p:nvGrpSpPr>
        <p:grpSpPr>
          <a:xfrm>
            <a:off x="1000897" y="3007332"/>
            <a:ext cx="7231565" cy="657206"/>
            <a:chOff x="1692874" y="1754660"/>
            <a:chExt cx="9642087" cy="876274"/>
          </a:xfrm>
        </p:grpSpPr>
        <p:sp>
          <p:nvSpPr>
            <p:cNvPr id="226" name="TextBox 225">
              <a:extLst>
                <a:ext uri="{FF2B5EF4-FFF2-40B4-BE49-F238E27FC236}">
                  <a16:creationId xmlns:a16="http://schemas.microsoft.com/office/drawing/2014/main" id="{660EB57C-EB9F-394B-96BA-085086A90499}"/>
                </a:ext>
              </a:extLst>
            </p:cNvPr>
            <p:cNvSpPr txBox="1"/>
            <p:nvPr/>
          </p:nvSpPr>
          <p:spPr>
            <a:xfrm>
              <a:off x="2051222" y="1791731"/>
              <a:ext cx="9283739" cy="839203"/>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BS broadcasts primary synch signal every 5 ms on all frequencies</a:t>
              </a:r>
            </a:p>
            <a:p>
              <a:pPr marL="304800" indent="-213122">
                <a:lnSpc>
                  <a:spcPct val="90000"/>
                </a:lnSpc>
                <a:spcBef>
                  <a:spcPts val="300"/>
                </a:spcBef>
                <a:buClr>
                  <a:srgbClr val="000099"/>
                </a:buClr>
                <a:buSzPct val="100000"/>
                <a:buFont typeface="Wingdings" pitchFamily="2" charset="2"/>
                <a:buChar char="§"/>
                <a:tabLst>
                  <a:tab pos="559594" algn="l"/>
                </a:tabLst>
                <a:defRPr/>
              </a:pPr>
              <a:r>
                <a:rPr lang="en-US" sz="1800" dirty="0"/>
                <a:t>BSs from multiple carriers may be broadcasting synch signals</a:t>
              </a:r>
            </a:p>
          </p:txBody>
        </p:sp>
        <p:grpSp>
          <p:nvGrpSpPr>
            <p:cNvPr id="229" name="Group 228">
              <a:extLst>
                <a:ext uri="{FF2B5EF4-FFF2-40B4-BE49-F238E27FC236}">
                  <a16:creationId xmlns:a16="http://schemas.microsoft.com/office/drawing/2014/main" id="{944B2775-9A56-7642-A56B-ECCD8289F717}"/>
                </a:ext>
              </a:extLst>
            </p:cNvPr>
            <p:cNvGrpSpPr/>
            <p:nvPr/>
          </p:nvGrpSpPr>
          <p:grpSpPr>
            <a:xfrm>
              <a:off x="1692874" y="1754660"/>
              <a:ext cx="429565" cy="492442"/>
              <a:chOff x="1223317" y="2026508"/>
              <a:chExt cx="429565" cy="492442"/>
            </a:xfrm>
          </p:grpSpPr>
          <p:sp>
            <p:nvSpPr>
              <p:cNvPr id="230" name="TextBox 229">
                <a:extLst>
                  <a:ext uri="{FF2B5EF4-FFF2-40B4-BE49-F238E27FC236}">
                    <a16:creationId xmlns:a16="http://schemas.microsoft.com/office/drawing/2014/main" id="{426C1143-1217-DC47-816F-CBFE6F46F487}"/>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1</a:t>
                </a:r>
              </a:p>
            </p:txBody>
          </p:sp>
          <p:sp>
            <p:nvSpPr>
              <p:cNvPr id="234" name="Oval 233">
                <a:extLst>
                  <a:ext uri="{FF2B5EF4-FFF2-40B4-BE49-F238E27FC236}">
                    <a16:creationId xmlns:a16="http://schemas.microsoft.com/office/drawing/2014/main" id="{7570F6DC-9CE5-984D-B407-4D97F7F7EE26}"/>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235" name="Group 234">
            <a:extLst>
              <a:ext uri="{FF2B5EF4-FFF2-40B4-BE49-F238E27FC236}">
                <a16:creationId xmlns:a16="http://schemas.microsoft.com/office/drawing/2014/main" id="{927735CC-EA0C-EA4F-A0C7-E10BFFB9C2F8}"/>
              </a:ext>
            </a:extLst>
          </p:cNvPr>
          <p:cNvGrpSpPr/>
          <p:nvPr/>
        </p:nvGrpSpPr>
        <p:grpSpPr>
          <a:xfrm>
            <a:off x="994720" y="3696217"/>
            <a:ext cx="8022623" cy="1665071"/>
            <a:chOff x="1692874" y="1729946"/>
            <a:chExt cx="10696831" cy="2220094"/>
          </a:xfrm>
        </p:grpSpPr>
        <p:sp>
          <p:nvSpPr>
            <p:cNvPr id="236" name="TextBox 235">
              <a:extLst>
                <a:ext uri="{FF2B5EF4-FFF2-40B4-BE49-F238E27FC236}">
                  <a16:creationId xmlns:a16="http://schemas.microsoft.com/office/drawing/2014/main" id="{EFC33E48-1D78-E04B-9821-AD1AB20D33EA}"/>
                </a:ext>
              </a:extLst>
            </p:cNvPr>
            <p:cNvSpPr txBox="1"/>
            <p:nvPr/>
          </p:nvSpPr>
          <p:spPr>
            <a:xfrm>
              <a:off x="2051222" y="1729946"/>
              <a:ext cx="10338483" cy="2220094"/>
            </a:xfrm>
            <a:prstGeom prst="rect">
              <a:avLst/>
            </a:prstGeom>
            <a:noFill/>
          </p:spPr>
          <p:txBody>
            <a:bodyPr wrap="square" rtlCol="0">
              <a:spAutoFit/>
            </a:bodyPr>
            <a:lstStyle/>
            <a:p>
              <a:pPr marL="45244">
                <a:lnSpc>
                  <a:spcPct val="90000"/>
                </a:lnSpc>
                <a:spcBef>
                  <a:spcPts val="300"/>
                </a:spcBef>
                <a:buClr>
                  <a:srgbClr val="000099"/>
                </a:buClr>
                <a:buSzPct val="100000"/>
                <a:tabLst>
                  <a:tab pos="559594" algn="l"/>
                </a:tabLst>
                <a:defRPr/>
              </a:pPr>
              <a:r>
                <a:rPr lang="en-US" sz="1800" dirty="0"/>
                <a:t>mobile finds a primary synch signal, then locates 2</a:t>
              </a:r>
              <a:r>
                <a:rPr lang="en-US" sz="1800" baseline="30000" dirty="0"/>
                <a:t>nd</a:t>
              </a:r>
              <a:r>
                <a:rPr lang="en-US" sz="1800" dirty="0"/>
                <a:t> synch signal on this freq. </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then finds info broadcast by BS: channel bandwidth, configurations; BS’s cellular carrier info</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may get info from multiple base stations, multiple cellular networks</a:t>
              </a:r>
            </a:p>
          </p:txBody>
        </p:sp>
        <p:grpSp>
          <p:nvGrpSpPr>
            <p:cNvPr id="240" name="Group 239">
              <a:extLst>
                <a:ext uri="{FF2B5EF4-FFF2-40B4-BE49-F238E27FC236}">
                  <a16:creationId xmlns:a16="http://schemas.microsoft.com/office/drawing/2014/main" id="{4E3314EA-5157-5A4F-BC7A-B9CCCBC5D4AC}"/>
                </a:ext>
              </a:extLst>
            </p:cNvPr>
            <p:cNvGrpSpPr/>
            <p:nvPr/>
          </p:nvGrpSpPr>
          <p:grpSpPr>
            <a:xfrm>
              <a:off x="1692874" y="1754660"/>
              <a:ext cx="429565" cy="455509"/>
              <a:chOff x="1223317" y="2026508"/>
              <a:chExt cx="429565" cy="455509"/>
            </a:xfrm>
          </p:grpSpPr>
          <p:sp>
            <p:nvSpPr>
              <p:cNvPr id="241" name="TextBox 240">
                <a:extLst>
                  <a:ext uri="{FF2B5EF4-FFF2-40B4-BE49-F238E27FC236}">
                    <a16:creationId xmlns:a16="http://schemas.microsoft.com/office/drawing/2014/main" id="{CBF3F2B4-CF9A-C744-850E-65625633B09F}"/>
                  </a:ext>
                </a:extLst>
              </p:cNvPr>
              <p:cNvSpPr txBox="1"/>
              <p:nvPr/>
            </p:nvSpPr>
            <p:spPr>
              <a:xfrm>
                <a:off x="1235674" y="2026508"/>
                <a:ext cx="417208" cy="455509"/>
              </a:xfrm>
              <a:prstGeom prst="rect">
                <a:avLst/>
              </a:prstGeom>
              <a:noFill/>
            </p:spPr>
            <p:txBody>
              <a:bodyPr wrap="none" rtlCol="0">
                <a:spAutoFit/>
              </a:bodyPr>
              <a:lstStyle/>
              <a:p>
                <a:pPr>
                  <a:lnSpc>
                    <a:spcPct val="90000"/>
                  </a:lnSpc>
                </a:pPr>
                <a:r>
                  <a:rPr lang="en-US" sz="1800" dirty="0">
                    <a:solidFill>
                      <a:srgbClr val="C00000"/>
                    </a:solidFill>
                  </a:rPr>
                  <a:t>2</a:t>
                </a:r>
              </a:p>
            </p:txBody>
          </p:sp>
          <p:sp>
            <p:nvSpPr>
              <p:cNvPr id="242" name="Oval 241">
                <a:extLst>
                  <a:ext uri="{FF2B5EF4-FFF2-40B4-BE49-F238E27FC236}">
                    <a16:creationId xmlns:a16="http://schemas.microsoft.com/office/drawing/2014/main" id="{39A7CEE9-D494-0D49-9EBA-71712BDBC803}"/>
                  </a:ext>
                </a:extLst>
              </p:cNvPr>
              <p:cNvSpPr/>
              <p:nvPr/>
            </p:nvSpPr>
            <p:spPr>
              <a:xfrm>
                <a:off x="1223317" y="2063578"/>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500" dirty="0"/>
              </a:p>
            </p:txBody>
          </p:sp>
        </p:grpSp>
      </p:grpSp>
      <p:grpSp>
        <p:nvGrpSpPr>
          <p:cNvPr id="243" name="Group 242">
            <a:extLst>
              <a:ext uri="{FF2B5EF4-FFF2-40B4-BE49-F238E27FC236}">
                <a16:creationId xmlns:a16="http://schemas.microsoft.com/office/drawing/2014/main" id="{B3438A08-E49B-354E-9957-21DF0854A8E2}"/>
              </a:ext>
            </a:extLst>
          </p:cNvPr>
          <p:cNvGrpSpPr/>
          <p:nvPr/>
        </p:nvGrpSpPr>
        <p:grpSpPr>
          <a:xfrm>
            <a:off x="989704" y="5360129"/>
            <a:ext cx="8283134" cy="369332"/>
            <a:chOff x="1692874" y="1754660"/>
            <a:chExt cx="11044178" cy="492442"/>
          </a:xfrm>
        </p:grpSpPr>
        <p:sp>
          <p:nvSpPr>
            <p:cNvPr id="244" name="TextBox 243">
              <a:extLst>
                <a:ext uri="{FF2B5EF4-FFF2-40B4-BE49-F238E27FC236}">
                  <a16:creationId xmlns:a16="http://schemas.microsoft.com/office/drawing/2014/main" id="{C9B50B3A-1E1A-FA4D-A2C2-C59F8A48A935}"/>
                </a:ext>
              </a:extLst>
            </p:cNvPr>
            <p:cNvSpPr txBox="1"/>
            <p:nvPr/>
          </p:nvSpPr>
          <p:spPr>
            <a:xfrm>
              <a:off x="2051222" y="1767017"/>
              <a:ext cx="10685830" cy="455509"/>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mobile selects which BS to associate with (</a:t>
              </a:r>
              <a:r>
                <a:rPr lang="en-US" sz="1800" i="1" dirty="0"/>
                <a:t>e.g., </a:t>
              </a:r>
              <a:r>
                <a:rPr lang="en-US" sz="1800" dirty="0"/>
                <a:t>preference for home carrier)</a:t>
              </a:r>
            </a:p>
          </p:txBody>
        </p:sp>
        <p:grpSp>
          <p:nvGrpSpPr>
            <p:cNvPr id="245" name="Group 244">
              <a:extLst>
                <a:ext uri="{FF2B5EF4-FFF2-40B4-BE49-F238E27FC236}">
                  <a16:creationId xmlns:a16="http://schemas.microsoft.com/office/drawing/2014/main" id="{31CDC44A-F7D2-C64C-A3B9-4347B0E2E901}"/>
                </a:ext>
              </a:extLst>
            </p:cNvPr>
            <p:cNvGrpSpPr/>
            <p:nvPr/>
          </p:nvGrpSpPr>
          <p:grpSpPr>
            <a:xfrm>
              <a:off x="1692874" y="1754660"/>
              <a:ext cx="429565" cy="492442"/>
              <a:chOff x="1223317" y="2026508"/>
              <a:chExt cx="429565" cy="492442"/>
            </a:xfrm>
          </p:grpSpPr>
          <p:sp>
            <p:nvSpPr>
              <p:cNvPr id="246" name="TextBox 245">
                <a:extLst>
                  <a:ext uri="{FF2B5EF4-FFF2-40B4-BE49-F238E27FC236}">
                    <a16:creationId xmlns:a16="http://schemas.microsoft.com/office/drawing/2014/main" id="{AE900756-8B8E-F748-B322-BB4FF5683425}"/>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3</a:t>
                </a:r>
              </a:p>
            </p:txBody>
          </p:sp>
          <p:sp>
            <p:nvSpPr>
              <p:cNvPr id="247" name="Oval 246">
                <a:extLst>
                  <a:ext uri="{FF2B5EF4-FFF2-40B4-BE49-F238E27FC236}">
                    <a16:creationId xmlns:a16="http://schemas.microsoft.com/office/drawing/2014/main" id="{F458E91A-1959-E344-BDA4-E156B57D263B}"/>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11" name="Group 10">
            <a:extLst>
              <a:ext uri="{FF2B5EF4-FFF2-40B4-BE49-F238E27FC236}">
                <a16:creationId xmlns:a16="http://schemas.microsoft.com/office/drawing/2014/main" id="{9165F5B5-1241-494E-B0B0-6A124C700708}"/>
              </a:ext>
            </a:extLst>
          </p:cNvPr>
          <p:cNvGrpSpPr/>
          <p:nvPr/>
        </p:nvGrpSpPr>
        <p:grpSpPr>
          <a:xfrm>
            <a:off x="2149384" y="1909376"/>
            <a:ext cx="500063" cy="323165"/>
            <a:chOff x="10795000" y="942031"/>
            <a:chExt cx="666750" cy="430886"/>
          </a:xfrm>
        </p:grpSpPr>
        <p:cxnSp>
          <p:nvCxnSpPr>
            <p:cNvPr id="10" name="Straight Arrow Connector 9">
              <a:extLst>
                <a:ext uri="{FF2B5EF4-FFF2-40B4-BE49-F238E27FC236}">
                  <a16:creationId xmlns:a16="http://schemas.microsoft.com/office/drawing/2014/main" id="{B64251DE-007D-0F45-B529-90C0E85287A5}"/>
                </a:ext>
              </a:extLst>
            </p:cNvPr>
            <p:cNvCxnSpPr/>
            <p:nvPr/>
          </p:nvCxnSpPr>
          <p:spPr>
            <a:xfrm flipH="1">
              <a:off x="10795000" y="11271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73CFBC7-B595-B04A-9C6A-4D18E0599AF3}"/>
                </a:ext>
              </a:extLst>
            </p:cNvPr>
            <p:cNvSpPr/>
            <p:nvPr/>
          </p:nvSpPr>
          <p:spPr>
            <a:xfrm>
              <a:off x="11020425" y="10033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 name="TextBox 1">
              <a:extLst>
                <a:ext uri="{FF2B5EF4-FFF2-40B4-BE49-F238E27FC236}">
                  <a16:creationId xmlns:a16="http://schemas.microsoft.com/office/drawing/2014/main" id="{45D65A95-1F89-584D-A7F8-9DC5385E5246}"/>
                </a:ext>
              </a:extLst>
            </p:cNvPr>
            <p:cNvSpPr txBox="1"/>
            <p:nvPr/>
          </p:nvSpPr>
          <p:spPr>
            <a:xfrm>
              <a:off x="10997685" y="942031"/>
              <a:ext cx="389424" cy="430886"/>
            </a:xfrm>
            <a:prstGeom prst="rect">
              <a:avLst/>
            </a:prstGeom>
            <a:noFill/>
          </p:spPr>
          <p:txBody>
            <a:bodyPr wrap="none" rtlCol="0">
              <a:spAutoFit/>
            </a:bodyPr>
            <a:lstStyle/>
            <a:p>
              <a:r>
                <a:rPr lang="en-US" sz="1500" dirty="0">
                  <a:solidFill>
                    <a:srgbClr val="C00000"/>
                  </a:solidFill>
                </a:rPr>
                <a:t>1</a:t>
              </a:r>
            </a:p>
          </p:txBody>
        </p:sp>
      </p:grpSp>
      <p:grpSp>
        <p:nvGrpSpPr>
          <p:cNvPr id="12" name="Group 11">
            <a:extLst>
              <a:ext uri="{FF2B5EF4-FFF2-40B4-BE49-F238E27FC236}">
                <a16:creationId xmlns:a16="http://schemas.microsoft.com/office/drawing/2014/main" id="{F9888C8C-90C9-9B43-B824-E46C90C9310C}"/>
              </a:ext>
            </a:extLst>
          </p:cNvPr>
          <p:cNvGrpSpPr/>
          <p:nvPr/>
        </p:nvGrpSpPr>
        <p:grpSpPr>
          <a:xfrm>
            <a:off x="2006870" y="2126274"/>
            <a:ext cx="292068" cy="323165"/>
            <a:chOff x="11140560" y="1335731"/>
            <a:chExt cx="389424" cy="430886"/>
          </a:xfrm>
        </p:grpSpPr>
        <p:sp>
          <p:nvSpPr>
            <p:cNvPr id="213" name="Oval 212">
              <a:extLst>
                <a:ext uri="{FF2B5EF4-FFF2-40B4-BE49-F238E27FC236}">
                  <a16:creationId xmlns:a16="http://schemas.microsoft.com/office/drawing/2014/main" id="{6EEFC8E6-7F66-D644-9D3B-EA76FE5E45A0}"/>
                </a:ext>
              </a:extLst>
            </p:cNvPr>
            <p:cNvSpPr/>
            <p:nvPr/>
          </p:nvSpPr>
          <p:spPr>
            <a:xfrm>
              <a:off x="11163300" y="13970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4" name="TextBox 213">
              <a:extLst>
                <a:ext uri="{FF2B5EF4-FFF2-40B4-BE49-F238E27FC236}">
                  <a16:creationId xmlns:a16="http://schemas.microsoft.com/office/drawing/2014/main" id="{F10CB571-7305-4B4A-9EE5-940148C575FC}"/>
                </a:ext>
              </a:extLst>
            </p:cNvPr>
            <p:cNvSpPr txBox="1"/>
            <p:nvPr/>
          </p:nvSpPr>
          <p:spPr>
            <a:xfrm>
              <a:off x="11140560" y="1335731"/>
              <a:ext cx="389424" cy="430886"/>
            </a:xfrm>
            <a:prstGeom prst="rect">
              <a:avLst/>
            </a:prstGeom>
            <a:noFill/>
          </p:spPr>
          <p:txBody>
            <a:bodyPr wrap="none" rtlCol="0">
              <a:spAutoFit/>
            </a:bodyPr>
            <a:lstStyle/>
            <a:p>
              <a:r>
                <a:rPr lang="en-US" sz="1500" dirty="0">
                  <a:solidFill>
                    <a:srgbClr val="C00000"/>
                  </a:solidFill>
                </a:rPr>
                <a:t>2</a:t>
              </a:r>
            </a:p>
          </p:txBody>
        </p:sp>
      </p:grpSp>
      <p:grpSp>
        <p:nvGrpSpPr>
          <p:cNvPr id="13" name="Group 12">
            <a:extLst>
              <a:ext uri="{FF2B5EF4-FFF2-40B4-BE49-F238E27FC236}">
                <a16:creationId xmlns:a16="http://schemas.microsoft.com/office/drawing/2014/main" id="{52FB2EEB-63DE-984E-937C-2DB8D480C825}"/>
              </a:ext>
            </a:extLst>
          </p:cNvPr>
          <p:cNvGrpSpPr/>
          <p:nvPr/>
        </p:nvGrpSpPr>
        <p:grpSpPr>
          <a:xfrm>
            <a:off x="2187346" y="2333374"/>
            <a:ext cx="500063" cy="323165"/>
            <a:chOff x="11080750" y="1729431"/>
            <a:chExt cx="666750" cy="430886"/>
          </a:xfrm>
        </p:grpSpPr>
        <p:cxnSp>
          <p:nvCxnSpPr>
            <p:cNvPr id="215" name="Straight Arrow Connector 214">
              <a:extLst>
                <a:ext uri="{FF2B5EF4-FFF2-40B4-BE49-F238E27FC236}">
                  <a16:creationId xmlns:a16="http://schemas.microsoft.com/office/drawing/2014/main" id="{3084C769-A49B-8744-A798-C333A0608D94}"/>
                </a:ext>
              </a:extLst>
            </p:cNvPr>
            <p:cNvCxnSpPr>
              <a:cxnSpLocks/>
            </p:cNvCxnSpPr>
            <p:nvPr/>
          </p:nvCxnSpPr>
          <p:spPr>
            <a:xfrm>
              <a:off x="11080750" y="19145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6" name="Oval 215">
              <a:extLst>
                <a:ext uri="{FF2B5EF4-FFF2-40B4-BE49-F238E27FC236}">
                  <a16:creationId xmlns:a16="http://schemas.microsoft.com/office/drawing/2014/main" id="{13F8AF10-1842-1248-8BF6-634D84E71034}"/>
                </a:ext>
              </a:extLst>
            </p:cNvPr>
            <p:cNvSpPr/>
            <p:nvPr/>
          </p:nvSpPr>
          <p:spPr>
            <a:xfrm>
              <a:off x="11306175" y="17907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7" name="TextBox 216">
              <a:extLst>
                <a:ext uri="{FF2B5EF4-FFF2-40B4-BE49-F238E27FC236}">
                  <a16:creationId xmlns:a16="http://schemas.microsoft.com/office/drawing/2014/main" id="{98E1F095-DFDA-924E-8674-E34EB06EC66B}"/>
                </a:ext>
              </a:extLst>
            </p:cNvPr>
            <p:cNvSpPr txBox="1"/>
            <p:nvPr/>
          </p:nvSpPr>
          <p:spPr>
            <a:xfrm>
              <a:off x="11283435" y="1729431"/>
              <a:ext cx="389424" cy="430886"/>
            </a:xfrm>
            <a:prstGeom prst="rect">
              <a:avLst/>
            </a:prstGeom>
            <a:noFill/>
          </p:spPr>
          <p:txBody>
            <a:bodyPr wrap="none" rtlCol="0">
              <a:spAutoFit/>
            </a:bodyPr>
            <a:lstStyle/>
            <a:p>
              <a:r>
                <a:rPr lang="en-US" sz="1500" dirty="0">
                  <a:solidFill>
                    <a:srgbClr val="C00000"/>
                  </a:solidFill>
                </a:rPr>
                <a:t>3</a:t>
              </a:r>
            </a:p>
          </p:txBody>
        </p:sp>
      </p:grpSp>
    </p:spTree>
    <p:extLst>
      <p:ext uri="{BB962C8B-B14F-4D97-AF65-F5344CB8AC3E}">
        <p14:creationId xmlns:p14="http://schemas.microsoft.com/office/powerpoint/2010/main" val="687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par>
                                <p:cTn id="13" presetID="9" presetClass="entr" presetSubtype="0" fill="hold" nodeType="withEffect">
                                  <p:stCondLst>
                                    <p:cond delay="0"/>
                                  </p:stCondLst>
                                  <p:childTnLst>
                                    <p:set>
                                      <p:cBhvr>
                                        <p:cTn id="14" dur="1" fill="hold">
                                          <p:stCondLst>
                                            <p:cond delay="0"/>
                                          </p:stCondLst>
                                        </p:cTn>
                                        <p:tgtEl>
                                          <p:spTgt spid="225"/>
                                        </p:tgtEl>
                                        <p:attrNameLst>
                                          <p:attrName>style.visibility</p:attrName>
                                        </p:attrNameLst>
                                      </p:cBhvr>
                                      <p:to>
                                        <p:strVal val="visible"/>
                                      </p:to>
                                    </p:set>
                                    <p:animEffect transition="in" filter="dissolve">
                                      <p:cBhvr>
                                        <p:cTn id="15" dur="500"/>
                                        <p:tgtEl>
                                          <p:spTgt spid="2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nodeType="withEffect">
                                  <p:stCondLst>
                                    <p:cond delay="0"/>
                                  </p:stCondLst>
                                  <p:childTnLst>
                                    <p:set>
                                      <p:cBhvr>
                                        <p:cTn id="22" dur="1" fill="hold">
                                          <p:stCondLst>
                                            <p:cond delay="0"/>
                                          </p:stCondLst>
                                        </p:cTn>
                                        <p:tgtEl>
                                          <p:spTgt spid="235"/>
                                        </p:tgtEl>
                                        <p:attrNameLst>
                                          <p:attrName>style.visibility</p:attrName>
                                        </p:attrNameLst>
                                      </p:cBhvr>
                                      <p:to>
                                        <p:strVal val="visible"/>
                                      </p:to>
                                    </p:set>
                                    <p:animEffect transition="in" filter="dissolve">
                                      <p:cBhvr>
                                        <p:cTn id="23" dur="500"/>
                                        <p:tgtEl>
                                          <p:spTgt spid="23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9" presetClass="entr" presetSubtype="0" fill="hold" nodeType="withEffect">
                                  <p:stCondLst>
                                    <p:cond delay="0"/>
                                  </p:stCondLst>
                                  <p:childTnLst>
                                    <p:set>
                                      <p:cBhvr>
                                        <p:cTn id="30" dur="1" fill="hold">
                                          <p:stCondLst>
                                            <p:cond delay="0"/>
                                          </p:stCondLst>
                                        </p:cTn>
                                        <p:tgtEl>
                                          <p:spTgt spid="243"/>
                                        </p:tgtEl>
                                        <p:attrNameLst>
                                          <p:attrName>style.visibility</p:attrName>
                                        </p:attrNameLst>
                                      </p:cBhvr>
                                      <p:to>
                                        <p:strVal val="visible"/>
                                      </p:to>
                                    </p:set>
                                    <p:animEffect transition="in" filter="dissolve">
                                      <p:cBhvr>
                                        <p:cTn id="3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634677"/>
            <a:ext cx="8229600" cy="778099"/>
          </a:xfrm>
        </p:spPr>
        <p:txBody>
          <a:bodyPr/>
          <a:lstStyle/>
          <a:p>
            <a:r>
              <a:rPr lang="en-US" dirty="0"/>
              <a:t>A Simplified Data Flow with 4G…(1/2)</a:t>
            </a:r>
          </a:p>
        </p:txBody>
      </p:sp>
      <p:sp>
        <p:nvSpPr>
          <p:cNvPr id="5" name="Flowchart: Alternate Process 4"/>
          <p:cNvSpPr/>
          <p:nvPr/>
        </p:nvSpPr>
        <p:spPr>
          <a:xfrm>
            <a:off x="4067944" y="363932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57518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92736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21539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90782"/>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60185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99936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92736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688738"/>
            <a:ext cx="238125" cy="590550"/>
          </a:xfrm>
          <a:prstGeom prst="rect">
            <a:avLst/>
          </a:prstGeom>
          <a:noFill/>
          <a:ln w="9525">
            <a:noFill/>
            <a:miter lim="800000"/>
            <a:headEnd/>
            <a:tailEnd/>
          </a:ln>
        </p:spPr>
      </p:pic>
      <p:sp>
        <p:nvSpPr>
          <p:cNvPr id="17" name="Rectangle 16"/>
          <p:cNvSpPr/>
          <p:nvPr/>
        </p:nvSpPr>
        <p:spPr>
          <a:xfrm>
            <a:off x="1475656" y="284724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18" name="Group 83"/>
          <p:cNvGrpSpPr/>
          <p:nvPr/>
        </p:nvGrpSpPr>
        <p:grpSpPr>
          <a:xfrm>
            <a:off x="487198" y="2775232"/>
            <a:ext cx="584448" cy="504776"/>
            <a:chOff x="179512" y="4581128"/>
            <a:chExt cx="584448" cy="504776"/>
          </a:xfrm>
        </p:grpSpPr>
        <p:grpSp>
          <p:nvGrpSpPr>
            <p:cNvPr id="19"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27928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4067944" y="2487200"/>
            <a:ext cx="667726"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48720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401807" y="2775232"/>
            <a:ext cx="6218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77523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27928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Rounded Rectangular Callout 28"/>
          <p:cNvSpPr/>
          <p:nvPr/>
        </p:nvSpPr>
        <p:spPr>
          <a:xfrm>
            <a:off x="847238" y="2055152"/>
            <a:ext cx="792088" cy="288032"/>
          </a:xfrm>
          <a:prstGeom prst="wedgeRoundRectCallout">
            <a:avLst>
              <a:gd name="adj1" fmla="val -52553"/>
              <a:gd name="adj2" fmla="val 2419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Attach  request..</a:t>
            </a:r>
          </a:p>
        </p:txBody>
      </p:sp>
      <p:sp>
        <p:nvSpPr>
          <p:cNvPr id="31" name="Rounded Rectangular Callout 30"/>
          <p:cNvSpPr/>
          <p:nvPr/>
        </p:nvSpPr>
        <p:spPr>
          <a:xfrm>
            <a:off x="3203848" y="3063264"/>
            <a:ext cx="1008112" cy="288032"/>
          </a:xfrm>
          <a:prstGeom prst="wedgeRoundRectCallout">
            <a:avLst>
              <a:gd name="adj1" fmla="val 64092"/>
              <a:gd name="adj2" fmla="val 119570"/>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Get info for this subscriber</a:t>
            </a:r>
          </a:p>
        </p:txBody>
      </p:sp>
      <p:sp>
        <p:nvSpPr>
          <p:cNvPr id="32" name="Rounded Rectangular Callout 31"/>
          <p:cNvSpPr/>
          <p:nvPr/>
        </p:nvSpPr>
        <p:spPr>
          <a:xfrm>
            <a:off x="2863462" y="2055152"/>
            <a:ext cx="1008112" cy="288032"/>
          </a:xfrm>
          <a:prstGeom prst="wedgeRoundRectCallout">
            <a:avLst>
              <a:gd name="adj1" fmla="val 64092"/>
              <a:gd name="adj2" fmla="val 119570"/>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info</a:t>
            </a:r>
          </a:p>
        </p:txBody>
      </p:sp>
      <p:sp>
        <p:nvSpPr>
          <p:cNvPr id="33" name="Rounded Rectangular Callout 32"/>
          <p:cNvSpPr/>
          <p:nvPr/>
        </p:nvSpPr>
        <p:spPr>
          <a:xfrm>
            <a:off x="251520" y="371133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sp>
        <p:nvSpPr>
          <p:cNvPr id="34" name="Rounded Rectangular Callout 33"/>
          <p:cNvSpPr/>
          <p:nvPr/>
        </p:nvSpPr>
        <p:spPr>
          <a:xfrm>
            <a:off x="5148064" y="3063264"/>
            <a:ext cx="1828238" cy="360040"/>
          </a:xfrm>
          <a:prstGeom prst="wedgeRoundRectCallout">
            <a:avLst>
              <a:gd name="adj1" fmla="val -79460"/>
              <a:gd name="adj2" fmla="val 99768"/>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What is the S-GW IP Address ?</a:t>
            </a:r>
          </a:p>
          <a:p>
            <a:r>
              <a:rPr lang="en-US" sz="800" dirty="0">
                <a:solidFill>
                  <a:schemeClr val="tx1"/>
                </a:solidFill>
                <a:latin typeface="Comic Sans MS" pitchFamily="66" charset="0"/>
              </a:rPr>
              <a:t>What is the P-GW IP Address ?</a:t>
            </a:r>
          </a:p>
        </p:txBody>
      </p:sp>
      <p:sp>
        <p:nvSpPr>
          <p:cNvPr id="35" name="Rounded Rectangular Callout 34"/>
          <p:cNvSpPr/>
          <p:nvPr/>
        </p:nvSpPr>
        <p:spPr>
          <a:xfrm>
            <a:off x="4951694" y="1839128"/>
            <a:ext cx="1512168" cy="288032"/>
          </a:xfrm>
          <a:prstGeom prst="wedgeRoundRectCallout">
            <a:avLst>
              <a:gd name="adj1" fmla="val -43004"/>
              <a:gd name="adj2" fmla="val 138694"/>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IP Addresses</a:t>
            </a:r>
          </a:p>
        </p:txBody>
      </p:sp>
      <p:sp>
        <p:nvSpPr>
          <p:cNvPr id="36" name="Rounded Rectangular Callout 35"/>
          <p:cNvSpPr/>
          <p:nvPr/>
        </p:nvSpPr>
        <p:spPr>
          <a:xfrm>
            <a:off x="5364088" y="3639328"/>
            <a:ext cx="1692606" cy="360040"/>
          </a:xfrm>
          <a:prstGeom prst="wedgeRoundRectCallout">
            <a:avLst>
              <a:gd name="adj1" fmla="val -74813"/>
              <a:gd name="adj2" fmla="val -1675"/>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S-GW and P-GW</a:t>
            </a:r>
          </a:p>
        </p:txBody>
      </p:sp>
      <p:sp>
        <p:nvSpPr>
          <p:cNvPr id="37" name="Rounded Rectangular Callout 36"/>
          <p:cNvSpPr/>
          <p:nvPr/>
        </p:nvSpPr>
        <p:spPr>
          <a:xfrm>
            <a:off x="5220072" y="5439528"/>
            <a:ext cx="1800200" cy="360040"/>
          </a:xfrm>
          <a:prstGeom prst="wedgeRoundRectCallout">
            <a:avLst>
              <a:gd name="adj1" fmla="val 3534"/>
              <a:gd name="adj2" fmla="val -2324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Comic Sans MS" pitchFamily="66" charset="0"/>
              </a:rPr>
              <a:t>Create Session Request response (Accept)</a:t>
            </a:r>
          </a:p>
        </p:txBody>
      </p:sp>
      <p:cxnSp>
        <p:nvCxnSpPr>
          <p:cNvPr id="40" name="Straight Connector 39"/>
          <p:cNvCxnSpPr>
            <a:stCxn id="15" idx="2"/>
            <a:endCxn id="7" idx="1"/>
          </p:cNvCxnSpPr>
          <p:nvPr/>
        </p:nvCxnSpPr>
        <p:spPr>
          <a:xfrm>
            <a:off x="1362853" y="327928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57543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66" name="Rounded Rectangular Callout 65"/>
          <p:cNvSpPr/>
          <p:nvPr/>
        </p:nvSpPr>
        <p:spPr>
          <a:xfrm>
            <a:off x="3347864" y="5223504"/>
            <a:ext cx="1692606" cy="360040"/>
          </a:xfrm>
          <a:prstGeom prst="wedgeRoundRectCallout">
            <a:avLst>
              <a:gd name="adj1" fmla="val 24792"/>
              <a:gd name="adj2" fmla="val -18950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P-GW</a:t>
            </a:r>
          </a:p>
        </p:txBody>
      </p:sp>
      <p:sp>
        <p:nvSpPr>
          <p:cNvPr id="70" name="Rounded Rectangular Callout 69"/>
          <p:cNvSpPr/>
          <p:nvPr/>
        </p:nvSpPr>
        <p:spPr>
          <a:xfrm>
            <a:off x="1763688" y="5583544"/>
            <a:ext cx="1692606" cy="360040"/>
          </a:xfrm>
          <a:prstGeom prst="wedgeRoundRectCallout">
            <a:avLst>
              <a:gd name="adj1" fmla="val 77127"/>
              <a:gd name="adj2" fmla="val -282103"/>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sp>
        <p:nvSpPr>
          <p:cNvPr id="71" name="Rounded Rectangular Callout 70"/>
          <p:cNvSpPr/>
          <p:nvPr/>
        </p:nvSpPr>
        <p:spPr>
          <a:xfrm>
            <a:off x="1691680" y="4359408"/>
            <a:ext cx="1692606" cy="360040"/>
          </a:xfrm>
          <a:prstGeom prst="wedgeRoundRectCallout">
            <a:avLst>
              <a:gd name="adj1" fmla="val 110329"/>
              <a:gd name="adj2" fmla="val -14188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cxnSp>
        <p:nvCxnSpPr>
          <p:cNvPr id="72" name="Straight Connector 71"/>
          <p:cNvCxnSpPr/>
          <p:nvPr/>
        </p:nvCxnSpPr>
        <p:spPr>
          <a:xfrm flipH="1">
            <a:off x="4860032" y="471944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71944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83912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53" name="Oval 52"/>
          <p:cNvSpPr/>
          <p:nvPr/>
        </p:nvSpPr>
        <p:spPr>
          <a:xfrm>
            <a:off x="1475656" y="2199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p>
        </p:txBody>
      </p:sp>
      <p:sp>
        <p:nvSpPr>
          <p:cNvPr id="54" name="Oval 53"/>
          <p:cNvSpPr/>
          <p:nvPr/>
        </p:nvSpPr>
        <p:spPr>
          <a:xfrm>
            <a:off x="2987824"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2</a:t>
            </a:r>
          </a:p>
        </p:txBody>
      </p:sp>
      <p:sp>
        <p:nvSpPr>
          <p:cNvPr id="55" name="Oval 54"/>
          <p:cNvSpPr/>
          <p:nvPr/>
        </p:nvSpPr>
        <p:spPr>
          <a:xfrm>
            <a:off x="3707904" y="212716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3</a:t>
            </a:r>
          </a:p>
        </p:txBody>
      </p:sp>
      <p:sp>
        <p:nvSpPr>
          <p:cNvPr id="56" name="Oval 55"/>
          <p:cNvSpPr/>
          <p:nvPr/>
        </p:nvSpPr>
        <p:spPr>
          <a:xfrm>
            <a:off x="6876256"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4</a:t>
            </a:r>
          </a:p>
        </p:txBody>
      </p:sp>
      <p:sp>
        <p:nvSpPr>
          <p:cNvPr id="57" name="Oval 56"/>
          <p:cNvSpPr/>
          <p:nvPr/>
        </p:nvSpPr>
        <p:spPr>
          <a:xfrm>
            <a:off x="6156176" y="1983144"/>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5</a:t>
            </a:r>
          </a:p>
        </p:txBody>
      </p:sp>
      <p:sp>
        <p:nvSpPr>
          <p:cNvPr id="58" name="Oval 57"/>
          <p:cNvSpPr/>
          <p:nvPr/>
        </p:nvSpPr>
        <p:spPr>
          <a:xfrm>
            <a:off x="6660232" y="385535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6</a:t>
            </a:r>
          </a:p>
        </p:txBody>
      </p:sp>
      <p:sp>
        <p:nvSpPr>
          <p:cNvPr id="59" name="Oval 58"/>
          <p:cNvSpPr/>
          <p:nvPr/>
        </p:nvSpPr>
        <p:spPr>
          <a:xfrm>
            <a:off x="4499992" y="543952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7</a:t>
            </a:r>
          </a:p>
        </p:txBody>
      </p:sp>
      <p:sp>
        <p:nvSpPr>
          <p:cNvPr id="60" name="Oval 59"/>
          <p:cNvSpPr/>
          <p:nvPr/>
        </p:nvSpPr>
        <p:spPr>
          <a:xfrm>
            <a:off x="6300192" y="507948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sp>
        <p:nvSpPr>
          <p:cNvPr id="61" name="Oval 60"/>
          <p:cNvSpPr/>
          <p:nvPr/>
        </p:nvSpPr>
        <p:spPr>
          <a:xfrm>
            <a:off x="2915816" y="57995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9</a:t>
            </a:r>
          </a:p>
        </p:txBody>
      </p:sp>
      <p:sp>
        <p:nvSpPr>
          <p:cNvPr id="63" name="Oval 62"/>
          <p:cNvSpPr/>
          <p:nvPr/>
        </p:nvSpPr>
        <p:spPr>
          <a:xfrm>
            <a:off x="2915816" y="457543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10</a:t>
            </a:r>
          </a:p>
        </p:txBody>
      </p:sp>
      <p:sp>
        <p:nvSpPr>
          <p:cNvPr id="64" name="Oval 63"/>
          <p:cNvSpPr/>
          <p:nvPr/>
        </p:nvSpPr>
        <p:spPr>
          <a:xfrm>
            <a:off x="971600" y="428740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Tree>
    <p:extLst>
      <p:ext uri="{BB962C8B-B14F-4D97-AF65-F5344CB8AC3E}">
        <p14:creationId xmlns:p14="http://schemas.microsoft.com/office/powerpoint/2010/main" val="191113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66" grpId="0" animBg="1"/>
      <p:bldP spid="70" grpId="0" animBg="1"/>
      <p:bldP spid="71"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778693"/>
            <a:ext cx="8229600" cy="778099"/>
          </a:xfrm>
        </p:spPr>
        <p:txBody>
          <a:bodyPr/>
          <a:lstStyle/>
          <a:p>
            <a:r>
              <a:rPr lang="en-US" dirty="0"/>
              <a:t>A Simplified Data Flow with 4G… (2/2)</a:t>
            </a:r>
          </a:p>
        </p:txBody>
      </p:sp>
      <p:sp>
        <p:nvSpPr>
          <p:cNvPr id="5" name="Flowchart: Alternate Process 4"/>
          <p:cNvSpPr/>
          <p:nvPr/>
        </p:nvSpPr>
        <p:spPr>
          <a:xfrm>
            <a:off x="4067944" y="350100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43686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78904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07707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17406"/>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46353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86104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78904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550418"/>
            <a:ext cx="238125" cy="590550"/>
          </a:xfrm>
          <a:prstGeom prst="rect">
            <a:avLst/>
          </a:prstGeom>
          <a:noFill/>
          <a:ln w="9525">
            <a:noFill/>
            <a:miter lim="800000"/>
            <a:headEnd/>
            <a:tailEnd/>
          </a:ln>
        </p:spPr>
      </p:pic>
      <p:sp>
        <p:nvSpPr>
          <p:cNvPr id="17" name="Rectangle 16"/>
          <p:cNvSpPr/>
          <p:nvPr/>
        </p:nvSpPr>
        <p:spPr>
          <a:xfrm>
            <a:off x="1475656" y="270892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2" name="Group 83"/>
          <p:cNvGrpSpPr/>
          <p:nvPr/>
        </p:nvGrpSpPr>
        <p:grpSpPr>
          <a:xfrm>
            <a:off x="487198" y="2636912"/>
            <a:ext cx="584448" cy="504776"/>
            <a:chOff x="179512" y="4581128"/>
            <a:chExt cx="584448" cy="504776"/>
          </a:xfrm>
        </p:grpSpPr>
        <p:grpSp>
          <p:nvGrpSpPr>
            <p:cNvPr id="3"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14096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3943582" y="2348880"/>
            <a:ext cx="792088"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34888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339626" y="2636912"/>
            <a:ext cx="124362"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63691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14096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3" name="Rounded Rectangular Callout 32"/>
          <p:cNvSpPr/>
          <p:nvPr/>
        </p:nvSpPr>
        <p:spPr>
          <a:xfrm>
            <a:off x="251520" y="357301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cxnSp>
        <p:nvCxnSpPr>
          <p:cNvPr id="40" name="Straight Connector 39"/>
          <p:cNvCxnSpPr>
            <a:stCxn id="15" idx="2"/>
            <a:endCxn id="7" idx="1"/>
          </p:cNvCxnSpPr>
          <p:nvPr/>
        </p:nvCxnSpPr>
        <p:spPr>
          <a:xfrm>
            <a:off x="1362853" y="314096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43" name="Freeform 42"/>
          <p:cNvSpPr/>
          <p:nvPr/>
        </p:nvSpPr>
        <p:spPr>
          <a:xfrm>
            <a:off x="899592" y="2603020"/>
            <a:ext cx="5400600" cy="1574838"/>
          </a:xfrm>
          <a:custGeom>
            <a:avLst/>
            <a:gdLst>
              <a:gd name="connsiteX0" fmla="*/ 0 w 5305425"/>
              <a:gd name="connsiteY0" fmla="*/ 401637 h 1795462"/>
              <a:gd name="connsiteX1" fmla="*/ 828675 w 5305425"/>
              <a:gd name="connsiteY1" fmla="*/ 125412 h 1795462"/>
              <a:gd name="connsiteX2" fmla="*/ 1381125 w 5305425"/>
              <a:gd name="connsiteY2" fmla="*/ 1154112 h 1795462"/>
              <a:gd name="connsiteX3" fmla="*/ 3571875 w 5305425"/>
              <a:gd name="connsiteY3" fmla="*/ 1697037 h 1795462"/>
              <a:gd name="connsiteX4" fmla="*/ 5305425 w 5305425"/>
              <a:gd name="connsiteY4" fmla="*/ 1744662 h 1795462"/>
              <a:gd name="connsiteX0" fmla="*/ 0 w 5596483"/>
              <a:gd name="connsiteY0" fmla="*/ 401637 h 1792667"/>
              <a:gd name="connsiteX1" fmla="*/ 828675 w 5596483"/>
              <a:gd name="connsiteY1" fmla="*/ 125412 h 1792667"/>
              <a:gd name="connsiteX2" fmla="*/ 1381125 w 5596483"/>
              <a:gd name="connsiteY2" fmla="*/ 1154112 h 1792667"/>
              <a:gd name="connsiteX3" fmla="*/ 3571875 w 5596483"/>
              <a:gd name="connsiteY3" fmla="*/ 1697037 h 1792667"/>
              <a:gd name="connsiteX4" fmla="*/ 5596483 w 5596483"/>
              <a:gd name="connsiteY4" fmla="*/ 1727894 h 1792667"/>
              <a:gd name="connsiteX0" fmla="*/ 0 w 5452467"/>
              <a:gd name="connsiteY0" fmla="*/ 401637 h 2231951"/>
              <a:gd name="connsiteX1" fmla="*/ 828675 w 5452467"/>
              <a:gd name="connsiteY1" fmla="*/ 125412 h 2231951"/>
              <a:gd name="connsiteX2" fmla="*/ 1381125 w 5452467"/>
              <a:gd name="connsiteY2" fmla="*/ 1154112 h 2231951"/>
              <a:gd name="connsiteX3" fmla="*/ 3571875 w 5452467"/>
              <a:gd name="connsiteY3" fmla="*/ 1697037 h 2231951"/>
              <a:gd name="connsiteX4" fmla="*/ 5452467 w 5452467"/>
              <a:gd name="connsiteY4" fmla="*/ 2231951 h 223195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260729"/>
              <a:gd name="connsiteX1" fmla="*/ 828675 w 5452467"/>
              <a:gd name="connsiteY1" fmla="*/ 125412 h 2260729"/>
              <a:gd name="connsiteX2" fmla="*/ 1381125 w 5452467"/>
              <a:gd name="connsiteY2" fmla="*/ 1154112 h 2260729"/>
              <a:gd name="connsiteX3" fmla="*/ 3436243 w 5452467"/>
              <a:gd name="connsiteY3" fmla="*/ 2231951 h 2260729"/>
              <a:gd name="connsiteX4" fmla="*/ 5452467 w 5452467"/>
              <a:gd name="connsiteY4" fmla="*/ 2231951 h 2260729"/>
              <a:gd name="connsiteX0" fmla="*/ 0 w 5452467"/>
              <a:gd name="connsiteY0" fmla="*/ 401257 h 2260349"/>
              <a:gd name="connsiteX1" fmla="*/ 828675 w 5452467"/>
              <a:gd name="connsiteY1" fmla="*/ 125032 h 2260349"/>
              <a:gd name="connsiteX2" fmla="*/ 1276003 w 5452467"/>
              <a:gd name="connsiteY2" fmla="*/ 1151451 h 2260349"/>
              <a:gd name="connsiteX3" fmla="*/ 3436243 w 5452467"/>
              <a:gd name="connsiteY3" fmla="*/ 2231571 h 2260349"/>
              <a:gd name="connsiteX4" fmla="*/ 5452467 w 5452467"/>
              <a:gd name="connsiteY4" fmla="*/ 2231571 h 2260349"/>
              <a:gd name="connsiteX0" fmla="*/ 0 w 5452467"/>
              <a:gd name="connsiteY0" fmla="*/ 310942 h 2170034"/>
              <a:gd name="connsiteX1" fmla="*/ 699939 w 5452467"/>
              <a:gd name="connsiteY1" fmla="*/ 125032 h 2170034"/>
              <a:gd name="connsiteX2" fmla="*/ 1276003 w 5452467"/>
              <a:gd name="connsiteY2" fmla="*/ 1061136 h 2170034"/>
              <a:gd name="connsiteX3" fmla="*/ 3436243 w 5452467"/>
              <a:gd name="connsiteY3" fmla="*/ 2141256 h 2170034"/>
              <a:gd name="connsiteX4" fmla="*/ 5452467 w 5452467"/>
              <a:gd name="connsiteY4" fmla="*/ 2141256 h 2170034"/>
              <a:gd name="connsiteX0" fmla="*/ 0 w 5452467"/>
              <a:gd name="connsiteY0" fmla="*/ 310942 h 2141256"/>
              <a:gd name="connsiteX1" fmla="*/ 699939 w 5452467"/>
              <a:gd name="connsiteY1" fmla="*/ 125032 h 2141256"/>
              <a:gd name="connsiteX2" fmla="*/ 1276003 w 5452467"/>
              <a:gd name="connsiteY2" fmla="*/ 1061136 h 2141256"/>
              <a:gd name="connsiteX3" fmla="*/ 3436243 w 5452467"/>
              <a:gd name="connsiteY3" fmla="*/ 1637199 h 2141256"/>
              <a:gd name="connsiteX4" fmla="*/ 5452467 w 5452467"/>
              <a:gd name="connsiteY4" fmla="*/ 2141256 h 2141256"/>
              <a:gd name="connsiteX0" fmla="*/ 0 w 5452467"/>
              <a:gd name="connsiteY0" fmla="*/ 310942 h 1665977"/>
              <a:gd name="connsiteX1" fmla="*/ 699939 w 5452467"/>
              <a:gd name="connsiteY1" fmla="*/ 125032 h 1665977"/>
              <a:gd name="connsiteX2" fmla="*/ 1276003 w 5452467"/>
              <a:gd name="connsiteY2" fmla="*/ 1061136 h 1665977"/>
              <a:gd name="connsiteX3" fmla="*/ 3436243 w 5452467"/>
              <a:gd name="connsiteY3" fmla="*/ 1637199 h 1665977"/>
              <a:gd name="connsiteX4" fmla="*/ 5452467 w 5452467"/>
              <a:gd name="connsiteY4" fmla="*/ 1637199 h 1665977"/>
              <a:gd name="connsiteX0" fmla="*/ 0 w 5452467"/>
              <a:gd name="connsiteY0" fmla="*/ 200819 h 1555854"/>
              <a:gd name="connsiteX1" fmla="*/ 648072 w 5452467"/>
              <a:gd name="connsiteY1" fmla="*/ 249917 h 1555854"/>
              <a:gd name="connsiteX2" fmla="*/ 1276003 w 5452467"/>
              <a:gd name="connsiteY2" fmla="*/ 951013 h 1555854"/>
              <a:gd name="connsiteX3" fmla="*/ 3436243 w 5452467"/>
              <a:gd name="connsiteY3" fmla="*/ 1527076 h 1555854"/>
              <a:gd name="connsiteX4" fmla="*/ 5452467 w 5452467"/>
              <a:gd name="connsiteY4" fmla="*/ 1527076 h 1555854"/>
              <a:gd name="connsiteX0" fmla="*/ 0 w 5452467"/>
              <a:gd name="connsiteY0" fmla="*/ 200819 h 1555854"/>
              <a:gd name="connsiteX1" fmla="*/ 648072 w 5452467"/>
              <a:gd name="connsiteY1" fmla="*/ 249917 h 1555854"/>
              <a:gd name="connsiteX2" fmla="*/ 1368152 w 5452467"/>
              <a:gd name="connsiteY2" fmla="*/ 825980 h 1555854"/>
              <a:gd name="connsiteX3" fmla="*/ 3436243 w 5452467"/>
              <a:gd name="connsiteY3" fmla="*/ 1527076 h 1555854"/>
              <a:gd name="connsiteX4" fmla="*/ 5452467 w 5452467"/>
              <a:gd name="connsiteY4" fmla="*/ 1527076 h 1555854"/>
              <a:gd name="connsiteX0" fmla="*/ 0 w 5452467"/>
              <a:gd name="connsiteY0" fmla="*/ 200819 h 1574838"/>
              <a:gd name="connsiteX1" fmla="*/ 648072 w 5452467"/>
              <a:gd name="connsiteY1" fmla="*/ 249917 h 1574838"/>
              <a:gd name="connsiteX2" fmla="*/ 1368152 w 5452467"/>
              <a:gd name="connsiteY2" fmla="*/ 825980 h 1574838"/>
              <a:gd name="connsiteX3" fmla="*/ 3312368 w 5452467"/>
              <a:gd name="connsiteY3" fmla="*/ 1546060 h 1574838"/>
              <a:gd name="connsiteX4" fmla="*/ 5452467 w 5452467"/>
              <a:gd name="connsiteY4" fmla="*/ 1527076 h 1574838"/>
              <a:gd name="connsiteX0" fmla="*/ 0 w 5256584"/>
              <a:gd name="connsiteY0" fmla="*/ 200819 h 1574838"/>
              <a:gd name="connsiteX1" fmla="*/ 648072 w 5256584"/>
              <a:gd name="connsiteY1" fmla="*/ 249917 h 1574838"/>
              <a:gd name="connsiteX2" fmla="*/ 1368152 w 5256584"/>
              <a:gd name="connsiteY2" fmla="*/ 825980 h 1574838"/>
              <a:gd name="connsiteX3" fmla="*/ 3312368 w 5256584"/>
              <a:gd name="connsiteY3" fmla="*/ 1546060 h 1574838"/>
              <a:gd name="connsiteX4" fmla="*/ 5256584 w 5256584"/>
              <a:gd name="connsiteY4" fmla="*/ 1546060 h 157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584" h="1574838">
                <a:moveTo>
                  <a:pt x="0" y="200819"/>
                </a:moveTo>
                <a:cubicBezTo>
                  <a:pt x="299244" y="0"/>
                  <a:pt x="420047" y="145724"/>
                  <a:pt x="648072" y="249917"/>
                </a:cubicBezTo>
                <a:cubicBezTo>
                  <a:pt x="876097" y="354110"/>
                  <a:pt x="924103" y="609956"/>
                  <a:pt x="1368152" y="825980"/>
                </a:cubicBezTo>
                <a:cubicBezTo>
                  <a:pt x="1812201" y="1042004"/>
                  <a:pt x="2569790" y="1423198"/>
                  <a:pt x="3312368" y="1546060"/>
                </a:cubicBezTo>
                <a:cubicBezTo>
                  <a:pt x="4049985" y="1574838"/>
                  <a:pt x="4953372" y="1536535"/>
                  <a:pt x="5256584" y="1546060"/>
                </a:cubicBezTo>
              </a:path>
            </a:pathLst>
          </a:custGeom>
          <a:ln w="76200">
            <a:solidFill>
              <a:srgbClr val="92D050"/>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4" name="Straight Connector 43"/>
          <p:cNvCxnSpPr/>
          <p:nvPr/>
        </p:nvCxnSpPr>
        <p:spPr>
          <a:xfrm>
            <a:off x="6300192" y="4149080"/>
            <a:ext cx="1296144" cy="0"/>
          </a:xfrm>
          <a:prstGeom prst="line">
            <a:avLst/>
          </a:prstGeom>
          <a:ln w="76200">
            <a:solidFill>
              <a:srgbClr val="92D05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43711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860032" y="458112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58112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70080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48" name="Oval 47"/>
          <p:cNvSpPr/>
          <p:nvPr/>
        </p:nvSpPr>
        <p:spPr>
          <a:xfrm>
            <a:off x="1115616"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
        <p:nvSpPr>
          <p:cNvPr id="53" name="Oval 52"/>
          <p:cNvSpPr/>
          <p:nvPr/>
        </p:nvSpPr>
        <p:spPr>
          <a:xfrm>
            <a:off x="6732240"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12</a:t>
            </a:r>
          </a:p>
        </p:txBody>
      </p:sp>
      <p:sp>
        <p:nvSpPr>
          <p:cNvPr id="58" name="Flowchart: Alternate Process 57"/>
          <p:cNvSpPr/>
          <p:nvPr/>
        </p:nvSpPr>
        <p:spPr>
          <a:xfrm>
            <a:off x="7524328" y="5229200"/>
            <a:ext cx="86409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t>Internet DNS</a:t>
            </a:r>
          </a:p>
        </p:txBody>
      </p:sp>
      <p:cxnSp>
        <p:nvCxnSpPr>
          <p:cNvPr id="59" name="Straight Connector 58"/>
          <p:cNvCxnSpPr>
            <a:stCxn id="10" idx="2"/>
            <a:endCxn id="58" idx="0"/>
          </p:cNvCxnSpPr>
          <p:nvPr/>
        </p:nvCxnSpPr>
        <p:spPr>
          <a:xfrm flipH="1">
            <a:off x="7956376" y="4796656"/>
            <a:ext cx="10086" cy="432544"/>
          </a:xfrm>
          <a:prstGeom prst="line">
            <a:avLst/>
          </a:prstGeom>
          <a:ln w="3810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8028384" y="4941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13</a:t>
            </a:r>
          </a:p>
        </p:txBody>
      </p:sp>
    </p:spTree>
    <p:extLst>
      <p:ext uri="{BB962C8B-B14F-4D97-AF65-F5344CB8AC3E}">
        <p14:creationId xmlns:p14="http://schemas.microsoft.com/office/powerpoint/2010/main" val="504901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11CA0-9357-654C-9884-79BF0E45DDA2}"/>
              </a:ext>
            </a:extLst>
          </p:cNvPr>
          <p:cNvSpPr>
            <a:spLocks noGrp="1"/>
          </p:cNvSpPr>
          <p:nvPr>
            <p:ph type="title"/>
          </p:nvPr>
        </p:nvSpPr>
        <p:spPr/>
        <p:txBody>
          <a:bodyPr/>
          <a:lstStyle/>
          <a:p>
            <a:r>
              <a:rPr lang="en-NO" dirty="0"/>
              <a:t>What defines the mobile operator performance?</a:t>
            </a:r>
          </a:p>
        </p:txBody>
      </p:sp>
      <p:sp>
        <p:nvSpPr>
          <p:cNvPr id="3" name="Content Placeholder 2">
            <a:extLst>
              <a:ext uri="{FF2B5EF4-FFF2-40B4-BE49-F238E27FC236}">
                <a16:creationId xmlns:a16="http://schemas.microsoft.com/office/drawing/2014/main" id="{7A710CE7-1F00-5F4D-8596-01E463877CF9}"/>
              </a:ext>
            </a:extLst>
          </p:cNvPr>
          <p:cNvSpPr>
            <a:spLocks noGrp="1"/>
          </p:cNvSpPr>
          <p:nvPr>
            <p:ph idx="1"/>
          </p:nvPr>
        </p:nvSpPr>
        <p:spPr/>
        <p:txBody>
          <a:bodyPr/>
          <a:lstStyle/>
          <a:p>
            <a:r>
              <a:rPr lang="en-NO" dirty="0"/>
              <a:t>Deployment</a:t>
            </a:r>
          </a:p>
          <a:p>
            <a:r>
              <a:rPr lang="en-GB" dirty="0"/>
              <a:t>C</a:t>
            </a:r>
            <a:r>
              <a:rPr lang="en-NO" dirty="0"/>
              <a:t>onfiguration</a:t>
            </a:r>
          </a:p>
          <a:p>
            <a:r>
              <a:rPr lang="en-GB" dirty="0"/>
              <a:t>S</a:t>
            </a:r>
            <a:r>
              <a:rPr lang="en-NO" dirty="0"/>
              <a:t>ubscription</a:t>
            </a:r>
          </a:p>
          <a:p>
            <a:r>
              <a:rPr lang="en-NO" dirty="0"/>
              <a:t>Number of users</a:t>
            </a:r>
          </a:p>
          <a:p>
            <a:r>
              <a:rPr lang="en-GB" dirty="0"/>
              <a:t>M</a:t>
            </a:r>
            <a:r>
              <a:rPr lang="en-NO" dirty="0"/>
              <a:t>obility</a:t>
            </a:r>
          </a:p>
          <a:p>
            <a:endParaRPr lang="en-NO" dirty="0"/>
          </a:p>
          <a:p>
            <a:r>
              <a:rPr lang="en-NO" dirty="0"/>
              <a:t>How do we define mobile performance?</a:t>
            </a:r>
          </a:p>
        </p:txBody>
      </p:sp>
    </p:spTree>
    <p:extLst>
      <p:ext uri="{BB962C8B-B14F-4D97-AF65-F5344CB8AC3E}">
        <p14:creationId xmlns:p14="http://schemas.microsoft.com/office/powerpoint/2010/main" val="104684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807DA-EF0A-6DA6-EB5B-0B2B1022C9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D7C7C8-8980-8002-D53C-1DA5F4B7275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6961A273-CEFF-D478-3554-A1767470A610}"/>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718956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924F7-7C09-D145-B1FE-B0584E2DE30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MONROE – Mobile Broadband Measurement Platform</a:t>
            </a:r>
          </a:p>
        </p:txBody>
      </p:sp>
      <p:sp>
        <p:nvSpPr>
          <p:cNvPr id="4" name="Content Placeholder 3">
            <a:extLst>
              <a:ext uri="{FF2B5EF4-FFF2-40B4-BE49-F238E27FC236}">
                <a16:creationId xmlns:a16="http://schemas.microsoft.com/office/drawing/2014/main" id="{22D81B19-FC67-6442-8CFD-06429AD16673}"/>
              </a:ext>
            </a:extLst>
          </p:cNvPr>
          <p:cNvSpPr>
            <a:spLocks noGrp="1"/>
          </p:cNvSpPr>
          <p:nvPr>
            <p:ph sz="half" idx="1"/>
          </p:nvPr>
        </p:nvSpPr>
        <p:spPr>
          <a:xfrm>
            <a:off x="530677" y="2226469"/>
            <a:ext cx="4474509" cy="663393"/>
          </a:xfrm>
        </p:spPr>
        <p:txBody>
          <a:bodyPr>
            <a:normAutofit fontScale="70000" lnSpcReduction="20000"/>
          </a:bodyPr>
          <a:lstStyle/>
          <a:p>
            <a:r>
              <a:rPr lang="en-US" dirty="0"/>
              <a:t>Coverage in 4 European Countries (</a:t>
            </a:r>
            <a:r>
              <a:rPr lang="en-US" dirty="0">
                <a:solidFill>
                  <a:srgbClr val="00B050"/>
                </a:solidFill>
              </a:rPr>
              <a:t>Norway, Sweden, Spain, Italy</a:t>
            </a:r>
            <a:r>
              <a:rPr lang="en-US" dirty="0"/>
              <a:t>)</a:t>
            </a:r>
          </a:p>
          <a:p>
            <a:endParaRPr lang="sv-SE" dirty="0"/>
          </a:p>
          <a:p>
            <a:endParaRPr lang="en-US"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7E6E3269-BD2B-8441-BB8F-3EF32557EAD5}"/>
              </a:ext>
            </a:extLst>
          </p:cNvPr>
          <p:cNvPicPr>
            <a:picLocks noGrp="1" noChangeAspect="1"/>
          </p:cNvPicPr>
          <p:nvPr>
            <p:ph sz="half" idx="2"/>
          </p:nvPr>
        </p:nvPicPr>
        <p:blipFill>
          <a:blip r:embed="rId2"/>
          <a:stretch>
            <a:fillRect/>
          </a:stretch>
        </p:blipFill>
        <p:spPr>
          <a:xfrm>
            <a:off x="5312770" y="1234686"/>
            <a:ext cx="3422740" cy="5121664"/>
          </a:xfrm>
        </p:spPr>
      </p:pic>
      <p:sp>
        <p:nvSpPr>
          <p:cNvPr id="8" name="Content Placeholder 3">
            <a:extLst>
              <a:ext uri="{FF2B5EF4-FFF2-40B4-BE49-F238E27FC236}">
                <a16:creationId xmlns:a16="http://schemas.microsoft.com/office/drawing/2014/main" id="{98FB838C-9B18-2446-9BA1-443B11E1E36C}"/>
              </a:ext>
            </a:extLst>
          </p:cNvPr>
          <p:cNvSpPr txBox="1">
            <a:spLocks/>
          </p:cNvSpPr>
          <p:nvPr/>
        </p:nvSpPr>
        <p:spPr>
          <a:xfrm>
            <a:off x="522536" y="4102830"/>
            <a:ext cx="4474509" cy="128845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Under </a:t>
            </a:r>
            <a:r>
              <a:rPr lang="sv-SE" sz="2000" dirty="0" err="1">
                <a:solidFill>
                  <a:srgbClr val="00B050"/>
                </a:solidFill>
              </a:rPr>
              <a:t>mobility</a:t>
            </a:r>
            <a:r>
              <a:rPr lang="sv-SE" sz="2000" dirty="0">
                <a:solidFill>
                  <a:srgbClr val="00B050"/>
                </a:solidFill>
              </a:rPr>
              <a:t> </a:t>
            </a:r>
            <a:r>
              <a:rPr lang="sv-SE" sz="2000" dirty="0"/>
              <a:t>(</a:t>
            </a:r>
            <a:r>
              <a:rPr lang="sv-SE" sz="2000" dirty="0" err="1"/>
              <a:t>e.g</a:t>
            </a:r>
            <a:r>
              <a:rPr lang="sv-SE" sz="2000" dirty="0"/>
              <a:t>., on-board </a:t>
            </a:r>
            <a:r>
              <a:rPr lang="sv-SE" sz="2000" dirty="0" err="1"/>
              <a:t>of</a:t>
            </a:r>
            <a:r>
              <a:rPr lang="sv-SE" sz="2000" dirty="0"/>
              <a:t> </a:t>
            </a:r>
            <a:r>
              <a:rPr lang="sv-SE" sz="2000" dirty="0" err="1"/>
              <a:t>trains</a:t>
            </a:r>
            <a:r>
              <a:rPr lang="sv-SE" sz="2000" dirty="0"/>
              <a:t> or buses) or in </a:t>
            </a:r>
            <a:r>
              <a:rPr lang="sv-SE" sz="2000" dirty="0" err="1">
                <a:solidFill>
                  <a:srgbClr val="00B050"/>
                </a:solidFill>
              </a:rPr>
              <a:t>stationary</a:t>
            </a:r>
            <a:r>
              <a:rPr lang="sv-SE" sz="2000" dirty="0">
                <a:solidFill>
                  <a:srgbClr val="00B050"/>
                </a:solidFill>
              </a:rPr>
              <a:t> </a:t>
            </a:r>
            <a:r>
              <a:rPr lang="sv-SE" sz="2000" dirty="0"/>
              <a:t>scenarios (</a:t>
            </a:r>
            <a:r>
              <a:rPr lang="sv-SE" sz="2000" dirty="0" err="1"/>
              <a:t>e.g</a:t>
            </a:r>
            <a:r>
              <a:rPr lang="sv-SE" sz="2000" dirty="0"/>
              <a:t>., in </a:t>
            </a:r>
            <a:r>
              <a:rPr lang="sv-SE" sz="2000" dirty="0" err="1"/>
              <a:t>laboratories</a:t>
            </a:r>
            <a:r>
              <a:rPr lang="sv-SE" sz="2000" dirty="0"/>
              <a:t>, or </a:t>
            </a:r>
            <a:r>
              <a:rPr lang="sv-SE" sz="2000" dirty="0" err="1"/>
              <a:t>hosted</a:t>
            </a:r>
            <a:r>
              <a:rPr lang="sv-SE" sz="2000" dirty="0"/>
              <a:t> by </a:t>
            </a:r>
            <a:r>
              <a:rPr lang="sv-SE" sz="2000" dirty="0" err="1"/>
              <a:t>volunteers</a:t>
            </a:r>
            <a:r>
              <a:rPr lang="sv-SE" sz="2000" dirty="0"/>
              <a:t> in </a:t>
            </a:r>
            <a:r>
              <a:rPr lang="sv-SE" sz="2000" dirty="0" err="1"/>
              <a:t>homes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9" name="Content Placeholder 3">
            <a:extLst>
              <a:ext uri="{FF2B5EF4-FFF2-40B4-BE49-F238E27FC236}">
                <a16:creationId xmlns:a16="http://schemas.microsoft.com/office/drawing/2014/main" id="{05858B55-26FD-BE49-AF33-8B2BF0BEAA5D}"/>
              </a:ext>
            </a:extLst>
          </p:cNvPr>
          <p:cNvSpPr txBox="1">
            <a:spLocks/>
          </p:cNvSpPr>
          <p:nvPr/>
        </p:nvSpPr>
        <p:spPr>
          <a:xfrm>
            <a:off x="550556" y="2969678"/>
            <a:ext cx="4474509" cy="128847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A set </a:t>
            </a:r>
            <a:r>
              <a:rPr lang="sv-SE" sz="2000" dirty="0" err="1"/>
              <a:t>of</a:t>
            </a:r>
            <a:r>
              <a:rPr lang="sv-SE" sz="2000" dirty="0"/>
              <a:t> 100 </a:t>
            </a:r>
            <a:r>
              <a:rPr lang="sv-SE" sz="2000" dirty="0" err="1"/>
              <a:t>nodes</a:t>
            </a:r>
            <a:r>
              <a:rPr lang="sv-SE" sz="2000" dirty="0"/>
              <a:t> </a:t>
            </a:r>
            <a:r>
              <a:rPr lang="sv-SE" sz="2000" dirty="0" err="1"/>
              <a:t>equipped</a:t>
            </a:r>
            <a:r>
              <a:rPr lang="sv-SE" sz="2000" dirty="0"/>
              <a:t> </a:t>
            </a:r>
            <a:r>
              <a:rPr lang="sv-SE" sz="2000" dirty="0" err="1"/>
              <a:t>with</a:t>
            </a:r>
            <a:r>
              <a:rPr lang="sv-SE" sz="2000" dirty="0"/>
              <a:t> Ethernet, </a:t>
            </a:r>
            <a:r>
              <a:rPr lang="sv-SE" sz="2000" dirty="0" err="1"/>
              <a:t>WiFi</a:t>
            </a:r>
            <a:r>
              <a:rPr lang="sv-SE" sz="2000" dirty="0"/>
              <a:t> and 4G interfaces </a:t>
            </a:r>
            <a:r>
              <a:rPr lang="sv-SE" sz="2000" dirty="0" err="1"/>
              <a:t>with</a:t>
            </a:r>
            <a:r>
              <a:rPr lang="sv-SE" sz="2000" dirty="0"/>
              <a:t> </a:t>
            </a:r>
            <a:r>
              <a:rPr lang="sv-SE" sz="2000" dirty="0" err="1"/>
              <a:t>commercial</a:t>
            </a:r>
            <a:r>
              <a:rPr lang="sv-SE" sz="2000" dirty="0"/>
              <a:t> MBB </a:t>
            </a:r>
            <a:r>
              <a:rPr lang="sv-SE" sz="2000" dirty="0" err="1"/>
              <a:t>subscriptions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34F1B22-161B-7B4B-BD54-52D883A76DE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198203-E814-4240-BC42-C0B2240045A7}" type="slidenum">
              <a:rPr lang="sv-SE" smtClean="0"/>
              <a:pPr/>
              <a:t>43</a:t>
            </a:fld>
            <a:endParaRPr lang="sv-SE" dirty="0"/>
          </a:p>
        </p:txBody>
      </p:sp>
    </p:spTree>
    <p:extLst>
      <p:ext uri="{BB962C8B-B14F-4D97-AF65-F5344CB8AC3E}">
        <p14:creationId xmlns:p14="http://schemas.microsoft.com/office/powerpoint/2010/main" val="189009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5064-FF76-844A-AFAB-83AEE61DE51F}"/>
              </a:ext>
            </a:extLst>
          </p:cNvPr>
          <p:cNvSpPr>
            <a:spLocks noGrp="1"/>
          </p:cNvSpPr>
          <p:nvPr>
            <p:ph type="title"/>
          </p:nvPr>
        </p:nvSpPr>
        <p:spPr/>
        <p:txBody>
          <a:bodyPr/>
          <a:lstStyle/>
          <a:p>
            <a:r>
              <a:rPr lang="en-NO" dirty="0"/>
              <a:t>Hourly and Daily Patterns</a:t>
            </a:r>
          </a:p>
        </p:txBody>
      </p:sp>
      <p:pic>
        <p:nvPicPr>
          <p:cNvPr id="4" name="Content Placeholder 3">
            <a:extLst>
              <a:ext uri="{FF2B5EF4-FFF2-40B4-BE49-F238E27FC236}">
                <a16:creationId xmlns:a16="http://schemas.microsoft.com/office/drawing/2014/main" id="{49E1A914-63FF-D940-892E-3D938E19DCBC}"/>
              </a:ext>
            </a:extLst>
          </p:cNvPr>
          <p:cNvPicPr>
            <a:picLocks noGrp="1" noChangeAspect="1"/>
          </p:cNvPicPr>
          <p:nvPr>
            <p:ph idx="1"/>
          </p:nvPr>
        </p:nvPicPr>
        <p:blipFill>
          <a:blip r:embed="rId2"/>
          <a:stretch>
            <a:fillRect/>
          </a:stretch>
        </p:blipFill>
        <p:spPr>
          <a:xfrm>
            <a:off x="1187624" y="1556793"/>
            <a:ext cx="5688876" cy="2716006"/>
          </a:xfrm>
          <a:prstGeom prst="rect">
            <a:avLst/>
          </a:prstGeom>
        </p:spPr>
      </p:pic>
      <p:pic>
        <p:nvPicPr>
          <p:cNvPr id="5" name="Picture 4">
            <a:extLst>
              <a:ext uri="{FF2B5EF4-FFF2-40B4-BE49-F238E27FC236}">
                <a16:creationId xmlns:a16="http://schemas.microsoft.com/office/drawing/2014/main" id="{22867059-4F62-D444-92A2-A49279BCDE97}"/>
              </a:ext>
            </a:extLst>
          </p:cNvPr>
          <p:cNvPicPr>
            <a:picLocks noChangeAspect="1"/>
          </p:cNvPicPr>
          <p:nvPr/>
        </p:nvPicPr>
        <p:blipFill>
          <a:blip r:embed="rId3"/>
          <a:stretch>
            <a:fillRect/>
          </a:stretch>
        </p:blipFill>
        <p:spPr>
          <a:xfrm>
            <a:off x="298376" y="4141993"/>
            <a:ext cx="8532440" cy="2716007"/>
          </a:xfrm>
          <a:prstGeom prst="rect">
            <a:avLst/>
          </a:prstGeom>
        </p:spPr>
      </p:pic>
    </p:spTree>
    <p:extLst>
      <p:ext uri="{BB962C8B-B14F-4D97-AF65-F5344CB8AC3E}">
        <p14:creationId xmlns:p14="http://schemas.microsoft.com/office/powerpoint/2010/main" val="3784140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577F-6ADD-C041-BFBF-C9CFF29AAE25}"/>
              </a:ext>
            </a:extLst>
          </p:cNvPr>
          <p:cNvSpPr>
            <a:spLocks noGrp="1"/>
          </p:cNvSpPr>
          <p:nvPr>
            <p:ph type="title"/>
          </p:nvPr>
        </p:nvSpPr>
        <p:spPr/>
        <p:txBody>
          <a:bodyPr/>
          <a:lstStyle/>
          <a:p>
            <a:r>
              <a:rPr lang="en-NO" dirty="0"/>
              <a:t>LTE performance: Data rate and RTT</a:t>
            </a:r>
          </a:p>
        </p:txBody>
      </p:sp>
      <p:pic>
        <p:nvPicPr>
          <p:cNvPr id="4" name="Content Placeholder 3">
            <a:extLst>
              <a:ext uri="{FF2B5EF4-FFF2-40B4-BE49-F238E27FC236}">
                <a16:creationId xmlns:a16="http://schemas.microsoft.com/office/drawing/2014/main" id="{83D3C333-25D1-5F40-BA9F-D0FA0D529D16}"/>
              </a:ext>
            </a:extLst>
          </p:cNvPr>
          <p:cNvPicPr>
            <a:picLocks noGrp="1" noChangeAspect="1"/>
          </p:cNvPicPr>
          <p:nvPr>
            <p:ph idx="1"/>
          </p:nvPr>
        </p:nvPicPr>
        <p:blipFill>
          <a:blip r:embed="rId2"/>
          <a:stretch>
            <a:fillRect/>
          </a:stretch>
        </p:blipFill>
        <p:spPr>
          <a:xfrm>
            <a:off x="468313" y="2435227"/>
            <a:ext cx="8218487" cy="3206746"/>
          </a:xfrm>
          <a:prstGeom prst="rect">
            <a:avLst/>
          </a:prstGeom>
        </p:spPr>
      </p:pic>
    </p:spTree>
    <p:extLst>
      <p:ext uri="{BB962C8B-B14F-4D97-AF65-F5344CB8AC3E}">
        <p14:creationId xmlns:p14="http://schemas.microsoft.com/office/powerpoint/2010/main" val="9044451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F2299-CC43-7F02-0300-504237C1E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5BCFF-35CF-3EE0-CF4C-2C7085BAD6D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FB8C958-5511-C628-8C6F-5875EB61F97A}"/>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3523182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00209-3FA7-8F44-9637-697D6B297C25}"/>
              </a:ext>
            </a:extLst>
          </p:cNvPr>
          <p:cNvSpPr>
            <a:spLocks noGrp="1"/>
          </p:cNvSpPr>
          <p:nvPr>
            <p:ph type="title"/>
          </p:nvPr>
        </p:nvSpPr>
        <p:spPr/>
        <p:txBody>
          <a:bodyPr/>
          <a:lstStyle/>
          <a:p>
            <a:r>
              <a:rPr lang="nb-NO" dirty="0" err="1"/>
              <a:t>Free</a:t>
            </a:r>
            <a:r>
              <a:rPr lang="nb-NO" dirty="0"/>
              <a:t> </a:t>
            </a:r>
            <a:r>
              <a:rPr lang="nb-NO" dirty="0" err="1"/>
              <a:t>roaming</a:t>
            </a:r>
            <a:r>
              <a:rPr lang="nb-NO" dirty="0"/>
              <a:t> in Europe</a:t>
            </a:r>
          </a:p>
        </p:txBody>
      </p:sp>
      <p:pic>
        <p:nvPicPr>
          <p:cNvPr id="4" name="Content Placeholder 3">
            <a:extLst>
              <a:ext uri="{FF2B5EF4-FFF2-40B4-BE49-F238E27FC236}">
                <a16:creationId xmlns:a16="http://schemas.microsoft.com/office/drawing/2014/main" id="{4A3D6D41-F03B-F143-9068-B8194853F7DA}"/>
              </a:ext>
            </a:extLst>
          </p:cNvPr>
          <p:cNvPicPr>
            <a:picLocks noGrp="1" noChangeAspect="1"/>
          </p:cNvPicPr>
          <p:nvPr>
            <p:ph idx="1"/>
          </p:nvPr>
        </p:nvPicPr>
        <p:blipFill>
          <a:blip r:embed="rId2"/>
          <a:stretch>
            <a:fillRect/>
          </a:stretch>
        </p:blipFill>
        <p:spPr>
          <a:xfrm>
            <a:off x="976772" y="1835913"/>
            <a:ext cx="7200800" cy="4800533"/>
          </a:xfrm>
          <a:prstGeom prst="rect">
            <a:avLst/>
          </a:prstGeom>
        </p:spPr>
      </p:pic>
    </p:spTree>
    <p:extLst>
      <p:ext uri="{BB962C8B-B14F-4D97-AF65-F5344CB8AC3E}">
        <p14:creationId xmlns:p14="http://schemas.microsoft.com/office/powerpoint/2010/main" val="2138619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5034FC-9F71-5842-A5CB-BFFFCACDCCFD}"/>
              </a:ext>
            </a:extLst>
          </p:cNvPr>
          <p:cNvPicPr>
            <a:picLocks noGrp="1" noChangeAspect="1"/>
          </p:cNvPicPr>
          <p:nvPr>
            <p:ph idx="1"/>
          </p:nvPr>
        </p:nvPicPr>
        <p:blipFill>
          <a:blip r:embed="rId2"/>
          <a:stretch>
            <a:fillRect/>
          </a:stretch>
        </p:blipFill>
        <p:spPr>
          <a:xfrm>
            <a:off x="179512" y="1124744"/>
            <a:ext cx="8627292" cy="5616624"/>
          </a:xfrm>
        </p:spPr>
      </p:pic>
      <p:sp>
        <p:nvSpPr>
          <p:cNvPr id="2" name="Title 1">
            <a:extLst>
              <a:ext uri="{FF2B5EF4-FFF2-40B4-BE49-F238E27FC236}">
                <a16:creationId xmlns:a16="http://schemas.microsoft.com/office/drawing/2014/main" id="{A7EEAA2C-5B18-864B-86D6-A039F6960EAE}"/>
              </a:ext>
            </a:extLst>
          </p:cNvPr>
          <p:cNvSpPr>
            <a:spLocks noGrp="1"/>
          </p:cNvSpPr>
          <p:nvPr>
            <p:ph type="title"/>
          </p:nvPr>
        </p:nvSpPr>
        <p:spPr>
          <a:xfrm>
            <a:off x="395536" y="370601"/>
            <a:ext cx="8219256" cy="1143000"/>
          </a:xfrm>
        </p:spPr>
        <p:txBody>
          <a:bodyPr/>
          <a:lstStyle/>
          <a:p>
            <a:r>
              <a:rPr lang="nb-NO" dirty="0" err="1"/>
              <a:t>Roaming</a:t>
            </a:r>
            <a:r>
              <a:rPr lang="nb-NO" dirty="0"/>
              <a:t> </a:t>
            </a:r>
            <a:r>
              <a:rPr lang="nb-NO" dirty="0" err="1"/>
              <a:t>Infrastructure</a:t>
            </a:r>
            <a:endParaRPr lang="nb-NO" dirty="0"/>
          </a:p>
        </p:txBody>
      </p:sp>
    </p:spTree>
    <p:extLst>
      <p:ext uri="{BB962C8B-B14F-4D97-AF65-F5344CB8AC3E}">
        <p14:creationId xmlns:p14="http://schemas.microsoft.com/office/powerpoint/2010/main" val="17099857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AD83-2DEC-9545-817D-BEB255C7B8BB}"/>
              </a:ext>
            </a:extLst>
          </p:cNvPr>
          <p:cNvSpPr>
            <a:spLocks noGrp="1"/>
          </p:cNvSpPr>
          <p:nvPr>
            <p:ph type="title"/>
          </p:nvPr>
        </p:nvSpPr>
        <p:spPr/>
        <p:txBody>
          <a:bodyPr/>
          <a:lstStyle/>
          <a:p>
            <a:r>
              <a:rPr lang="en-NO" dirty="0"/>
              <a:t>Roaming Models</a:t>
            </a:r>
          </a:p>
        </p:txBody>
      </p:sp>
      <p:sp>
        <p:nvSpPr>
          <p:cNvPr id="3" name="Content Placeholder 2">
            <a:extLst>
              <a:ext uri="{FF2B5EF4-FFF2-40B4-BE49-F238E27FC236}">
                <a16:creationId xmlns:a16="http://schemas.microsoft.com/office/drawing/2014/main" id="{D7A6BBCE-15D9-7943-8195-988ADF245DF8}"/>
              </a:ext>
            </a:extLst>
          </p:cNvPr>
          <p:cNvSpPr>
            <a:spLocks noGrp="1"/>
          </p:cNvSpPr>
          <p:nvPr>
            <p:ph idx="1"/>
          </p:nvPr>
        </p:nvSpPr>
        <p:spPr>
          <a:xfrm>
            <a:off x="0" y="1628800"/>
            <a:ext cx="8892480" cy="5229200"/>
          </a:xfrm>
        </p:spPr>
        <p:txBody>
          <a:bodyPr/>
          <a:lstStyle/>
          <a:p>
            <a:r>
              <a:rPr lang="en-NO" altLang="en-NO" sz="2000" dirty="0">
                <a:solidFill>
                  <a:srgbClr val="000000"/>
                </a:solidFill>
                <a:latin typeface="Arial Unicode MS" panose="020B0604020202020204" pitchFamily="34" charset="-128"/>
              </a:rPr>
              <a:t>Home Routed (HR):</a:t>
            </a:r>
          </a:p>
          <a:p>
            <a:pPr lvl="1"/>
            <a:r>
              <a:rPr lang="en-NO" altLang="en-NO" sz="1800" dirty="0">
                <a:solidFill>
                  <a:srgbClr val="000000"/>
                </a:solidFill>
                <a:latin typeface="Arial Unicode MS" panose="020B0604020202020204" pitchFamily="34" charset="-128"/>
              </a:rPr>
              <a:t>The IP address of the roaming user is</a:t>
            </a:r>
            <a:r>
              <a:rPr lang="en-NO" altLang="en-NO" sz="1800" dirty="0"/>
              <a:t> </a:t>
            </a:r>
            <a:r>
              <a:rPr lang="en-NO" altLang="en-NO" sz="1800" dirty="0">
                <a:solidFill>
                  <a:srgbClr val="000000"/>
                </a:solidFill>
                <a:latin typeface="Arial Unicode MS" panose="020B0604020202020204" pitchFamily="34" charset="-128"/>
              </a:rPr>
              <a:t>provided by the home network. </a:t>
            </a:r>
          </a:p>
          <a:p>
            <a:pPr lvl="1"/>
            <a:r>
              <a:rPr lang="en-NO" altLang="en-NO" sz="1800" dirty="0">
                <a:solidFill>
                  <a:srgbClr val="000000"/>
                </a:solidFill>
                <a:latin typeface="Arial Unicode MS" panose="020B0604020202020204" pitchFamily="34" charset="-128"/>
              </a:rPr>
              <a:t>All traffic to and from the mobile user</a:t>
            </a:r>
            <a:r>
              <a:rPr lang="en-NO" altLang="en-NO" sz="1800" dirty="0"/>
              <a:t> </a:t>
            </a:r>
            <a:r>
              <a:rPr lang="en-NO" altLang="en-NO" sz="1800" dirty="0">
                <a:solidFill>
                  <a:srgbClr val="000000"/>
                </a:solidFill>
                <a:latin typeface="Arial Unicode MS" panose="020B0604020202020204" pitchFamily="34" charset="-128"/>
              </a:rPr>
              <a:t>is routed through the home network, for which a GTP tunnel is set</a:t>
            </a:r>
            <a:r>
              <a:rPr lang="en-NO" altLang="en-NO" sz="1800" dirty="0"/>
              <a:t> </a:t>
            </a:r>
            <a:r>
              <a:rPr lang="en-NO" altLang="en-NO" sz="1800" dirty="0">
                <a:solidFill>
                  <a:srgbClr val="000000"/>
                </a:solidFill>
                <a:latin typeface="Arial Unicode MS" panose="020B0604020202020204" pitchFamily="34" charset="-128"/>
              </a:rPr>
              <a:t>up between the SGW of the visited network and the PGW of the</a:t>
            </a:r>
            <a:r>
              <a:rPr lang="en-NO" altLang="en-NO" sz="1800" dirty="0"/>
              <a:t> </a:t>
            </a:r>
            <a:r>
              <a:rPr lang="en-NO" altLang="en-NO" sz="1800" dirty="0">
                <a:solidFill>
                  <a:srgbClr val="000000"/>
                </a:solidFill>
                <a:latin typeface="Arial Unicode MS" panose="020B0604020202020204" pitchFamily="34" charset="-128"/>
              </a:rPr>
              <a:t>home network (red path in the figure). </a:t>
            </a:r>
          </a:p>
          <a:p>
            <a:r>
              <a:rPr lang="en-GB" sz="2000" dirty="0"/>
              <a:t>Local </a:t>
            </a:r>
            <a:r>
              <a:rPr lang="en-GB" sz="2000" dirty="0" err="1"/>
              <a:t>BreakOut</a:t>
            </a:r>
            <a:r>
              <a:rPr lang="en-GB" sz="2000" dirty="0"/>
              <a:t> (LBO):</a:t>
            </a:r>
          </a:p>
          <a:p>
            <a:pPr lvl="1"/>
            <a:r>
              <a:rPr lang="en-GB" sz="1800" dirty="0"/>
              <a:t>When LBO is used, the IP address of the roaming user is provided by the visited network.  </a:t>
            </a:r>
          </a:p>
          <a:p>
            <a:pPr lvl="1"/>
            <a:r>
              <a:rPr lang="en-GB" sz="1800" dirty="0"/>
              <a:t>The GTP tunnel is terminated at the PGW of the visited network and IP-based services can be accessed directly from there (purple path in the figure). </a:t>
            </a:r>
          </a:p>
          <a:p>
            <a:r>
              <a:rPr lang="en-NO" sz="2000" dirty="0"/>
              <a:t>IPX Hub Breakout (IHBO):</a:t>
            </a:r>
          </a:p>
          <a:p>
            <a:pPr lvl="1"/>
            <a:r>
              <a:rPr lang="en-GB" sz="1800" dirty="0"/>
              <a:t>The IP address of the roaming user is provided by the IPX network. The GTP tunnel from the SGW in the visited network terminates at a PGW in the IPX network (green path in the figure). </a:t>
            </a:r>
          </a:p>
          <a:p>
            <a:pPr lvl="1"/>
            <a:r>
              <a:rPr lang="en-GB" sz="1800" dirty="0"/>
              <a:t>There may be multiple PGWs so that latency and resource usage can be reduced by selecting one geographically close to the visited network.  </a:t>
            </a:r>
          </a:p>
          <a:p>
            <a:pPr lvl="1"/>
            <a:endParaRPr lang="en-GB" sz="1800" dirty="0"/>
          </a:p>
          <a:p>
            <a:endParaRPr lang="en-NO" dirty="0"/>
          </a:p>
        </p:txBody>
      </p:sp>
      <p:sp>
        <p:nvSpPr>
          <p:cNvPr id="10" name="Rectangle 7">
            <a:extLst>
              <a:ext uri="{FF2B5EF4-FFF2-40B4-BE49-F238E27FC236}">
                <a16:creationId xmlns:a16="http://schemas.microsoft.com/office/drawing/2014/main" id="{CB2EC0BD-8CDB-4A4A-A5C0-9845BD03FF83}"/>
              </a:ext>
            </a:extLst>
          </p:cNvPr>
          <p:cNvSpPr>
            <a:spLocks noChangeArrowheads="1"/>
          </p:cNvSpPr>
          <p:nvPr/>
        </p:nvSpPr>
        <p:spPr bwMode="auto">
          <a:xfrm>
            <a:off x="251520" y="191683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NO"/>
          </a:p>
        </p:txBody>
      </p:sp>
    </p:spTree>
    <p:extLst>
      <p:ext uri="{BB962C8B-B14F-4D97-AF65-F5344CB8AC3E}">
        <p14:creationId xmlns:p14="http://schemas.microsoft.com/office/powerpoint/2010/main" val="10798444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2746375" y="-12700"/>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rgbClr val="00A0C6"/>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w="12700">
              <a:solidFill>
                <a:srgbClr val="000000"/>
              </a:solidFill>
              <a:prstDash val="solid"/>
              <a:round/>
              <a:headEnd/>
              <a:tailEnd/>
            </a:ln>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rgbClr val="00A0C6"/>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00A0C6"/>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00A0C6"/>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00A0C6"/>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rgbClr val="00A0C6"/>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23" y="0"/>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pic>
        <p:nvPicPr>
          <p:cNvPr id="119"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3958" y="5549900"/>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9313" y="51022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439" y="3665537"/>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6483" y="21177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209" y="298767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508" y="1684338"/>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149" y="5822568"/>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3364" y="3335021"/>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1436" y="1993583"/>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625" y="39314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765" y="2454829"/>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4879" y="54046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Text Placeholder 6">
            <a:extLst>
              <a:ext uri="{FF2B5EF4-FFF2-40B4-BE49-F238E27FC236}">
                <a16:creationId xmlns:a16="http://schemas.microsoft.com/office/drawing/2014/main" id="{57B88C66-4F50-3C4B-B691-5556C09F7F3F}"/>
              </a:ext>
            </a:extLst>
          </p:cNvPr>
          <p:cNvSpPr txBox="1">
            <a:spLocks/>
          </p:cNvSpPr>
          <p:nvPr/>
        </p:nvSpPr>
        <p:spPr>
          <a:xfrm>
            <a:off x="192348" y="1569296"/>
            <a:ext cx="3550183" cy="4724401"/>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9pPr>
          </a:lstStyle>
          <a:p>
            <a:pPr marL="285750" indent="-285750" fontAlgn="auto">
              <a:spcAft>
                <a:spcPts val="0"/>
              </a:spcAft>
              <a:buFont typeface="Arial" charset="0"/>
              <a:buChar char="•"/>
            </a:pPr>
            <a:r>
              <a:rPr lang="en-US" sz="2000" b="0" dirty="0"/>
              <a:t>6 countries, 16 operators, each country has two nodes</a:t>
            </a:r>
          </a:p>
          <a:p>
            <a:pPr marL="285750" indent="-285750" fontAlgn="auto">
              <a:spcAft>
                <a:spcPts val="0"/>
              </a:spcAft>
              <a:buFont typeface="Arial" charset="0"/>
              <a:buChar char="•"/>
            </a:pPr>
            <a:r>
              <a:rPr lang="en-US" sz="2000" b="0" dirty="0"/>
              <a:t>One measurement server per country</a:t>
            </a:r>
          </a:p>
          <a:p>
            <a:pPr marL="285750" indent="-285750" fontAlgn="auto">
              <a:spcAft>
                <a:spcPts val="0"/>
              </a:spcAft>
              <a:buFont typeface="Arial" charset="0"/>
              <a:buChar char="•"/>
            </a:pPr>
            <a:endParaRPr lang="en-US" sz="2000" b="0" dirty="0"/>
          </a:p>
          <a:p>
            <a:pPr marL="285750" indent="-285750" fontAlgn="auto">
              <a:spcAft>
                <a:spcPts val="0"/>
              </a:spcAft>
              <a:buFont typeface="Arial" charset="0"/>
              <a:buChar char="•"/>
            </a:pPr>
            <a:r>
              <a:rPr lang="en-US" sz="2000" b="1" dirty="0"/>
              <a:t>Norway</a:t>
            </a:r>
            <a:r>
              <a:rPr lang="en-US" sz="2000" b="0" dirty="0"/>
              <a:t>: </a:t>
            </a:r>
            <a:r>
              <a:rPr lang="en-US" sz="2000" b="0" dirty="0" err="1"/>
              <a:t>Telia</a:t>
            </a:r>
            <a:r>
              <a:rPr lang="en-US" sz="2000" b="0" dirty="0"/>
              <a:t>, Telenor</a:t>
            </a:r>
          </a:p>
          <a:p>
            <a:pPr marL="285750" indent="-285750" fontAlgn="auto">
              <a:spcAft>
                <a:spcPts val="0"/>
              </a:spcAft>
              <a:buFont typeface="Arial" charset="0"/>
              <a:buChar char="•"/>
            </a:pPr>
            <a:r>
              <a:rPr lang="en-US" sz="2000" b="1" dirty="0"/>
              <a:t>Sweden</a:t>
            </a:r>
            <a:r>
              <a:rPr lang="en-US" sz="2000" b="0" dirty="0"/>
              <a:t>: Telenor, Tre, </a:t>
            </a:r>
            <a:r>
              <a:rPr lang="en-US" sz="2000" b="0" dirty="0" err="1"/>
              <a:t>Telia</a:t>
            </a:r>
            <a:endParaRPr lang="en-US" sz="2000" b="0" dirty="0"/>
          </a:p>
          <a:p>
            <a:pPr marL="285750" indent="-285750" fontAlgn="auto">
              <a:spcAft>
                <a:spcPts val="0"/>
              </a:spcAft>
              <a:buFont typeface="Arial" charset="0"/>
              <a:buChar char="•"/>
            </a:pPr>
            <a:r>
              <a:rPr lang="en-US" sz="2000" b="1" dirty="0"/>
              <a:t>Spain</a:t>
            </a:r>
            <a:r>
              <a:rPr lang="en-US" sz="2000" b="0" dirty="0"/>
              <a:t>: Orange, Vodafone, Movistar</a:t>
            </a:r>
          </a:p>
          <a:p>
            <a:pPr marL="285750" indent="-285750" fontAlgn="auto">
              <a:spcAft>
                <a:spcPts val="0"/>
              </a:spcAft>
              <a:buFont typeface="Arial" charset="0"/>
              <a:buChar char="•"/>
            </a:pPr>
            <a:r>
              <a:rPr lang="en-US" sz="2000" b="1" dirty="0"/>
              <a:t>Germany</a:t>
            </a:r>
            <a:r>
              <a:rPr lang="en-US" sz="2000" b="0" dirty="0"/>
              <a:t>: Vodafone, O2, T-Mobile</a:t>
            </a:r>
          </a:p>
          <a:p>
            <a:pPr marL="285750" indent="-285750" fontAlgn="auto">
              <a:spcAft>
                <a:spcPts val="0"/>
              </a:spcAft>
              <a:buFont typeface="Arial" charset="0"/>
              <a:buChar char="•"/>
            </a:pPr>
            <a:r>
              <a:rPr lang="en-US" sz="2000" b="1" dirty="0"/>
              <a:t>UK</a:t>
            </a:r>
            <a:r>
              <a:rPr lang="en-US" sz="2000" b="0" dirty="0"/>
              <a:t>: Vodafone, EE</a:t>
            </a:r>
          </a:p>
          <a:p>
            <a:pPr marL="285750" indent="-285750" fontAlgn="auto">
              <a:spcAft>
                <a:spcPts val="0"/>
              </a:spcAft>
              <a:buFont typeface="Arial" charset="0"/>
              <a:buChar char="•"/>
            </a:pPr>
            <a:r>
              <a:rPr lang="en-US" sz="2000" b="1" dirty="0"/>
              <a:t>Italy</a:t>
            </a:r>
            <a:r>
              <a:rPr lang="en-US" sz="2000" b="0" dirty="0"/>
              <a:t>: Vodafone, TIM, WIND</a:t>
            </a:r>
          </a:p>
        </p:txBody>
      </p:sp>
      <p:sp>
        <p:nvSpPr>
          <p:cNvPr id="126" name="Title 4">
            <a:extLst>
              <a:ext uri="{FF2B5EF4-FFF2-40B4-BE49-F238E27FC236}">
                <a16:creationId xmlns:a16="http://schemas.microsoft.com/office/drawing/2014/main" id="{C3B72B3B-48F9-8143-BBF5-4592CF5FE6B8}"/>
              </a:ext>
            </a:extLst>
          </p:cNvPr>
          <p:cNvSpPr txBox="1">
            <a:spLocks/>
          </p:cNvSpPr>
          <p:nvPr/>
        </p:nvSpPr>
        <p:spPr>
          <a:xfrm>
            <a:off x="142234" y="386969"/>
            <a:ext cx="7335821" cy="89878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US" sz="4000" b="1" dirty="0"/>
              <a:t>MONROE-Roaming Nodes</a:t>
            </a:r>
          </a:p>
        </p:txBody>
      </p:sp>
    </p:spTree>
    <p:extLst>
      <p:ext uri="{BB962C8B-B14F-4D97-AF65-F5344CB8AC3E}">
        <p14:creationId xmlns:p14="http://schemas.microsoft.com/office/powerpoint/2010/main" val="37727168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EB94-0ED3-6447-B527-487BA1500D6F}"/>
              </a:ext>
            </a:extLst>
          </p:cNvPr>
          <p:cNvSpPr txBox="1">
            <a:spLocks/>
          </p:cNvSpPr>
          <p:nvPr/>
        </p:nvSpPr>
        <p:spPr>
          <a:xfrm>
            <a:off x="152400" y="685800"/>
            <a:ext cx="8839200" cy="533400"/>
          </a:xfrm>
          <a:prstGeom prst="rect">
            <a:avLst/>
          </a:prstGeom>
        </p:spPr>
        <p:txBody>
          <a:bodyPr>
            <a:no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kern="0"/>
              <a:t>Roaming Configuration</a:t>
            </a:r>
            <a:endParaRPr lang="nb-NO" kern="0" dirty="0"/>
          </a:p>
        </p:txBody>
      </p:sp>
      <p:sp>
        <p:nvSpPr>
          <p:cNvPr id="3" name="Text Placeholder 2">
            <a:extLst>
              <a:ext uri="{FF2B5EF4-FFF2-40B4-BE49-F238E27FC236}">
                <a16:creationId xmlns:a16="http://schemas.microsoft.com/office/drawing/2014/main" id="{416A5795-D815-0147-8669-A2ECEC28222F}"/>
              </a:ext>
            </a:extLst>
          </p:cNvPr>
          <p:cNvSpPr txBox="1">
            <a:spLocks/>
          </p:cNvSpPr>
          <p:nvPr/>
        </p:nvSpPr>
        <p:spPr>
          <a:xfrm>
            <a:off x="152400" y="1447800"/>
            <a:ext cx="8839200" cy="381000"/>
          </a:xfrm>
          <a:prstGeom prst="rect">
            <a:avLst/>
          </a:prstGeom>
        </p:spPr>
        <p:txBody>
          <a:bodyPr>
            <a:no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nb-NO" kern="0" dirty="0"/>
              <a:t>Home </a:t>
            </a:r>
            <a:r>
              <a:rPr lang="nb-NO" kern="0" dirty="0" err="1"/>
              <a:t>Routed</a:t>
            </a:r>
            <a:r>
              <a:rPr lang="nb-NO" kern="0" dirty="0"/>
              <a:t> (HR) </a:t>
            </a:r>
            <a:r>
              <a:rPr lang="nb-NO" kern="0" dirty="0" err="1"/>
              <a:t>Roaming</a:t>
            </a:r>
            <a:r>
              <a:rPr lang="nb-NO" kern="0" dirty="0"/>
              <a:t> </a:t>
            </a:r>
            <a:r>
              <a:rPr lang="nb-NO" kern="0" dirty="0" err="1"/>
              <a:t>was</a:t>
            </a:r>
            <a:r>
              <a:rPr lang="nb-NO" kern="0" dirty="0"/>
              <a:t> used by all 16 </a:t>
            </a:r>
            <a:r>
              <a:rPr lang="nb-NO" kern="0" dirty="0" err="1"/>
              <a:t>MNOs</a:t>
            </a:r>
            <a:r>
              <a:rPr lang="nb-NO" kern="0" dirty="0"/>
              <a:t>!</a:t>
            </a:r>
          </a:p>
          <a:p>
            <a:endParaRPr lang="nb-NO" kern="0" dirty="0"/>
          </a:p>
          <a:p>
            <a:r>
              <a:rPr lang="nb-NO" kern="0" dirty="0" err="1"/>
              <a:t>Why</a:t>
            </a:r>
            <a:r>
              <a:rPr lang="nb-NO" kern="0" dirty="0"/>
              <a:t> all </a:t>
            </a:r>
            <a:r>
              <a:rPr lang="nb-NO" kern="0" dirty="0" err="1"/>
              <a:t>traffic</a:t>
            </a:r>
            <a:r>
              <a:rPr lang="nb-NO" kern="0" dirty="0"/>
              <a:t> is sent back to </a:t>
            </a:r>
            <a:r>
              <a:rPr lang="nb-NO" kern="0" dirty="0" err="1"/>
              <a:t>home</a:t>
            </a:r>
            <a:r>
              <a:rPr lang="nb-NO" kern="0" dirty="0"/>
              <a:t> </a:t>
            </a:r>
            <a:r>
              <a:rPr lang="nb-NO" kern="0" dirty="0" err="1"/>
              <a:t>network</a:t>
            </a:r>
            <a:r>
              <a:rPr lang="nb-NO" kern="0" dirty="0"/>
              <a:t>?</a:t>
            </a:r>
          </a:p>
          <a:p>
            <a:pPr lvl="1"/>
            <a:r>
              <a:rPr lang="nb-NO" kern="0" dirty="0"/>
              <a:t>HR </a:t>
            </a:r>
            <a:r>
              <a:rPr lang="nb-NO" kern="0" dirty="0" err="1"/>
              <a:t>provides</a:t>
            </a:r>
            <a:r>
              <a:rPr lang="nb-NO" kern="0" dirty="0"/>
              <a:t> </a:t>
            </a:r>
            <a:r>
              <a:rPr lang="nb-NO" kern="0" dirty="0" err="1"/>
              <a:t>the</a:t>
            </a:r>
            <a:r>
              <a:rPr lang="nb-NO" kern="0" dirty="0"/>
              <a:t> </a:t>
            </a:r>
            <a:r>
              <a:rPr lang="nb-NO" kern="0" dirty="0" err="1"/>
              <a:t>home</a:t>
            </a:r>
            <a:r>
              <a:rPr lang="nb-NO" kern="0" dirty="0"/>
              <a:t> operators </a:t>
            </a:r>
            <a:r>
              <a:rPr lang="nb-NO" kern="0" dirty="0" err="1"/>
              <a:t>with</a:t>
            </a:r>
            <a:r>
              <a:rPr lang="nb-NO" kern="0" dirty="0"/>
              <a:t> all </a:t>
            </a:r>
            <a:r>
              <a:rPr lang="nb-NO" kern="0" dirty="0" err="1"/>
              <a:t>the</a:t>
            </a:r>
            <a:r>
              <a:rPr lang="nb-NO" kern="0" dirty="0"/>
              <a:t> </a:t>
            </a:r>
            <a:r>
              <a:rPr lang="nb-NO" kern="0" dirty="0" err="1"/>
              <a:t>accounting</a:t>
            </a:r>
            <a:r>
              <a:rPr lang="nb-NO" kern="0" dirty="0"/>
              <a:t> and </a:t>
            </a:r>
            <a:r>
              <a:rPr lang="nb-NO" kern="0" dirty="0" err="1"/>
              <a:t>billing</a:t>
            </a:r>
            <a:r>
              <a:rPr lang="nb-NO" kern="0" dirty="0"/>
              <a:t> </a:t>
            </a:r>
            <a:r>
              <a:rPr lang="nb-NO" kern="0" dirty="0" err="1"/>
              <a:t>information</a:t>
            </a:r>
            <a:endParaRPr lang="nb-NO" kern="0" dirty="0"/>
          </a:p>
          <a:p>
            <a:pPr lvl="1"/>
            <a:r>
              <a:rPr lang="nb-NO" kern="0" dirty="0"/>
              <a:t>Operators </a:t>
            </a:r>
            <a:r>
              <a:rPr lang="nb-NO" kern="0" dirty="0" err="1"/>
              <a:t>want</a:t>
            </a:r>
            <a:r>
              <a:rPr lang="nb-NO" kern="0" dirty="0"/>
              <a:t> to have </a:t>
            </a:r>
            <a:r>
              <a:rPr lang="nb-NO" kern="0" dirty="0" err="1"/>
              <a:t>near</a:t>
            </a:r>
            <a:r>
              <a:rPr lang="nb-NO" kern="0" dirty="0"/>
              <a:t> real-time </a:t>
            </a:r>
            <a:r>
              <a:rPr lang="nb-NO" kern="0" dirty="0" err="1"/>
              <a:t>view</a:t>
            </a:r>
            <a:r>
              <a:rPr lang="nb-NO" kern="0" dirty="0"/>
              <a:t> </a:t>
            </a:r>
            <a:r>
              <a:rPr lang="nb-NO" kern="0" dirty="0" err="1"/>
              <a:t>of</a:t>
            </a:r>
            <a:r>
              <a:rPr lang="nb-NO" kern="0" dirty="0"/>
              <a:t> </a:t>
            </a:r>
            <a:r>
              <a:rPr lang="nb-NO" kern="0" dirty="0" err="1"/>
              <a:t>the</a:t>
            </a:r>
            <a:r>
              <a:rPr lang="nb-NO" kern="0" dirty="0"/>
              <a:t> </a:t>
            </a:r>
            <a:r>
              <a:rPr lang="nb-NO" kern="0" dirty="0" err="1"/>
              <a:t>customer</a:t>
            </a:r>
            <a:r>
              <a:rPr lang="nb-NO" kern="0" dirty="0"/>
              <a:t> </a:t>
            </a:r>
            <a:r>
              <a:rPr lang="nb-NO" kern="0" dirty="0" err="1"/>
              <a:t>traffic</a:t>
            </a:r>
            <a:r>
              <a:rPr lang="nb-NO" kern="0" dirty="0"/>
              <a:t> for </a:t>
            </a:r>
            <a:r>
              <a:rPr lang="nb-NO" kern="0" dirty="0" err="1"/>
              <a:t>accounting</a:t>
            </a:r>
            <a:r>
              <a:rPr lang="nb-NO" kern="0" dirty="0"/>
              <a:t> </a:t>
            </a:r>
            <a:r>
              <a:rPr lang="nb-NO" kern="0" dirty="0" err="1"/>
              <a:t>reasons</a:t>
            </a:r>
            <a:endParaRPr lang="nb-NO" kern="0" dirty="0"/>
          </a:p>
          <a:p>
            <a:pPr lvl="1"/>
            <a:r>
              <a:rPr lang="nb-NO" kern="0" dirty="0"/>
              <a:t>More </a:t>
            </a:r>
            <a:r>
              <a:rPr lang="nb-NO" kern="0" dirty="0" err="1"/>
              <a:t>complex</a:t>
            </a:r>
            <a:r>
              <a:rPr lang="nb-NO" kern="0" dirty="0"/>
              <a:t> </a:t>
            </a:r>
            <a:r>
              <a:rPr lang="nb-NO" kern="0" dirty="0" err="1"/>
              <a:t>debugging</a:t>
            </a:r>
            <a:r>
              <a:rPr lang="nb-NO" kern="0" dirty="0"/>
              <a:t> </a:t>
            </a:r>
            <a:r>
              <a:rPr lang="nb-NO" kern="0" dirty="0" err="1"/>
              <a:t>if</a:t>
            </a:r>
            <a:r>
              <a:rPr lang="nb-NO" kern="0" dirty="0"/>
              <a:t> HR is not used, </a:t>
            </a:r>
            <a:r>
              <a:rPr lang="nb-NO" kern="0" dirty="0" err="1"/>
              <a:t>who</a:t>
            </a:r>
            <a:r>
              <a:rPr lang="nb-NO" kern="0" dirty="0"/>
              <a:t> is </a:t>
            </a:r>
            <a:r>
              <a:rPr lang="nb-NO" kern="0" dirty="0" err="1"/>
              <a:t>responsible</a:t>
            </a:r>
            <a:r>
              <a:rPr lang="nb-NO" kern="0" dirty="0"/>
              <a:t> </a:t>
            </a:r>
            <a:r>
              <a:rPr lang="nb-NO" kern="0" dirty="0" err="1"/>
              <a:t>if</a:t>
            </a:r>
            <a:r>
              <a:rPr lang="nb-NO" kern="0" dirty="0"/>
              <a:t> </a:t>
            </a:r>
            <a:r>
              <a:rPr lang="nb-NO" kern="0" dirty="0" err="1"/>
              <a:t>there</a:t>
            </a:r>
            <a:r>
              <a:rPr lang="nb-NO" kern="0" dirty="0"/>
              <a:t> is a problem?</a:t>
            </a:r>
          </a:p>
        </p:txBody>
      </p:sp>
    </p:spTree>
    <p:extLst>
      <p:ext uri="{BB962C8B-B14F-4D97-AF65-F5344CB8AC3E}">
        <p14:creationId xmlns:p14="http://schemas.microsoft.com/office/powerpoint/2010/main" val="140448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48B17B8-9303-B446-8212-F85744F3916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995362" y="957262"/>
            <a:ext cx="6624638" cy="5900738"/>
          </a:xfrm>
        </p:spPr>
      </p:pic>
      <p:sp>
        <p:nvSpPr>
          <p:cNvPr id="2" name="Title 1">
            <a:extLst>
              <a:ext uri="{FF2B5EF4-FFF2-40B4-BE49-F238E27FC236}">
                <a16:creationId xmlns:a16="http://schemas.microsoft.com/office/drawing/2014/main" id="{547D1D08-BEBA-654B-BCA3-264D70E023EB}"/>
              </a:ext>
            </a:extLst>
          </p:cNvPr>
          <p:cNvSpPr>
            <a:spLocks noGrp="1"/>
          </p:cNvSpPr>
          <p:nvPr>
            <p:ph type="title" idx="4294967295"/>
          </p:nvPr>
        </p:nvSpPr>
        <p:spPr>
          <a:xfrm>
            <a:off x="304800" y="475162"/>
            <a:ext cx="8839200" cy="533400"/>
          </a:xfrm>
        </p:spPr>
        <p:txBody>
          <a:bodyPr>
            <a:normAutofit fontScale="90000"/>
          </a:bodyPr>
          <a:lstStyle/>
          <a:p>
            <a:r>
              <a:rPr lang="nb-NO" sz="4000" b="1" dirty="0" err="1"/>
              <a:t>Delay</a:t>
            </a:r>
            <a:r>
              <a:rPr lang="nb-NO" sz="4000" b="1" dirty="0"/>
              <a:t> </a:t>
            </a:r>
            <a:r>
              <a:rPr lang="nb-NO" sz="4000" b="1" dirty="0" err="1"/>
              <a:t>penalty</a:t>
            </a:r>
            <a:r>
              <a:rPr lang="nb-NO" sz="4000" b="1" dirty="0"/>
              <a:t> </a:t>
            </a:r>
            <a:r>
              <a:rPr lang="nb-NO" sz="4000" b="1" dirty="0" err="1"/>
              <a:t>of</a:t>
            </a:r>
            <a:r>
              <a:rPr lang="nb-NO" sz="4000" b="1" dirty="0"/>
              <a:t> </a:t>
            </a:r>
            <a:r>
              <a:rPr lang="nb-NO" sz="4000" b="1" dirty="0" err="1"/>
              <a:t>home-routed</a:t>
            </a:r>
            <a:r>
              <a:rPr lang="nb-NO" sz="4000" b="1" dirty="0"/>
              <a:t> </a:t>
            </a:r>
            <a:r>
              <a:rPr lang="nb-NO" sz="4000" b="1" dirty="0" err="1"/>
              <a:t>roaming</a:t>
            </a:r>
            <a:endParaRPr lang="nb-NO" sz="4000" b="1" dirty="0"/>
          </a:p>
        </p:txBody>
      </p:sp>
      <p:grpSp>
        <p:nvGrpSpPr>
          <p:cNvPr id="13" name="Group 12">
            <a:extLst>
              <a:ext uri="{FF2B5EF4-FFF2-40B4-BE49-F238E27FC236}">
                <a16:creationId xmlns:a16="http://schemas.microsoft.com/office/drawing/2014/main" id="{8F0E4328-BC96-6040-A728-CD0A27A17375}"/>
              </a:ext>
            </a:extLst>
          </p:cNvPr>
          <p:cNvGrpSpPr/>
          <p:nvPr/>
        </p:nvGrpSpPr>
        <p:grpSpPr>
          <a:xfrm flipH="1">
            <a:off x="4849912" y="2819960"/>
            <a:ext cx="2744688" cy="1080120"/>
            <a:chOff x="539552" y="2852936"/>
            <a:chExt cx="2016224" cy="1080120"/>
          </a:xfrm>
        </p:grpSpPr>
        <p:sp>
          <p:nvSpPr>
            <p:cNvPr id="11" name="Right Arrow Callout 10">
              <a:extLst>
                <a:ext uri="{FF2B5EF4-FFF2-40B4-BE49-F238E27FC236}">
                  <a16:creationId xmlns:a16="http://schemas.microsoft.com/office/drawing/2014/main" id="{B14F1347-A375-3546-A37C-34E3375A4D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D13CC7FC-7529-5E49-8C7F-35287A7C78CD}"/>
                </a:ext>
              </a:extLst>
            </p:cNvPr>
            <p:cNvSpPr txBox="1"/>
            <p:nvPr/>
          </p:nvSpPr>
          <p:spPr>
            <a:xfrm>
              <a:off x="539553" y="2924944"/>
              <a:ext cx="1296144" cy="707886"/>
            </a:xfrm>
            <a:prstGeom prst="rect">
              <a:avLst/>
            </a:prstGeom>
            <a:noFill/>
          </p:spPr>
          <p:txBody>
            <a:bodyPr wrap="square" rtlCol="0">
              <a:spAutoFit/>
            </a:bodyPr>
            <a:lstStyle/>
            <a:p>
              <a:pPr algn="ctr"/>
              <a:r>
                <a:rPr lang="nb-NO" sz="2000" dirty="0" err="1"/>
                <a:t>Packets</a:t>
              </a:r>
              <a:r>
                <a:rPr lang="nb-NO" sz="2000" dirty="0"/>
                <a:t> </a:t>
              </a:r>
              <a:r>
                <a:rPr lang="nb-NO" sz="2000" dirty="0" err="1"/>
                <a:t>go</a:t>
              </a:r>
              <a:r>
                <a:rPr lang="nb-NO" sz="2000" dirty="0"/>
                <a:t> back and </a:t>
              </a:r>
              <a:r>
                <a:rPr lang="nb-NO" sz="2000" dirty="0" err="1"/>
                <a:t>forth</a:t>
              </a:r>
              <a:endParaRPr lang="nb-NO" sz="2000" dirty="0"/>
            </a:p>
          </p:txBody>
        </p:sp>
      </p:grpSp>
      <p:grpSp>
        <p:nvGrpSpPr>
          <p:cNvPr id="14" name="Group 13">
            <a:extLst>
              <a:ext uri="{FF2B5EF4-FFF2-40B4-BE49-F238E27FC236}">
                <a16:creationId xmlns:a16="http://schemas.microsoft.com/office/drawing/2014/main" id="{562925D5-9685-BD4D-B0AE-31C33003B92D}"/>
              </a:ext>
            </a:extLst>
          </p:cNvPr>
          <p:cNvGrpSpPr/>
          <p:nvPr/>
        </p:nvGrpSpPr>
        <p:grpSpPr>
          <a:xfrm>
            <a:off x="912912" y="2899164"/>
            <a:ext cx="2016224" cy="1080120"/>
            <a:chOff x="539552" y="2852936"/>
            <a:chExt cx="2016224" cy="1080120"/>
          </a:xfrm>
        </p:grpSpPr>
        <p:sp>
          <p:nvSpPr>
            <p:cNvPr id="15" name="Right Arrow Callout 14">
              <a:extLst>
                <a:ext uri="{FF2B5EF4-FFF2-40B4-BE49-F238E27FC236}">
                  <a16:creationId xmlns:a16="http://schemas.microsoft.com/office/drawing/2014/main" id="{830C8B3C-5140-9E41-AC37-6EBF716457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6" name="TextBox 15">
              <a:extLst>
                <a:ext uri="{FF2B5EF4-FFF2-40B4-BE49-F238E27FC236}">
                  <a16:creationId xmlns:a16="http://schemas.microsoft.com/office/drawing/2014/main" id="{E1589AC6-DB98-694D-BD5E-5018FE9F589D}"/>
                </a:ext>
              </a:extLst>
            </p:cNvPr>
            <p:cNvSpPr txBox="1"/>
            <p:nvPr/>
          </p:nvSpPr>
          <p:spPr>
            <a:xfrm>
              <a:off x="648602" y="3035666"/>
              <a:ext cx="1080120" cy="707886"/>
            </a:xfrm>
            <a:prstGeom prst="rect">
              <a:avLst/>
            </a:prstGeom>
            <a:noFill/>
          </p:spPr>
          <p:txBody>
            <a:bodyPr wrap="square" rtlCol="0">
              <a:spAutoFit/>
            </a:bodyPr>
            <a:lstStyle/>
            <a:p>
              <a:pPr algn="ctr"/>
              <a:r>
                <a:rPr lang="nb-NO" sz="2000" dirty="0" err="1"/>
                <a:t>Mimics</a:t>
              </a:r>
              <a:r>
                <a:rPr lang="nb-NO" sz="2000" dirty="0"/>
                <a:t> LBO</a:t>
              </a:r>
            </a:p>
          </p:txBody>
        </p:sp>
      </p:grpSp>
      <p:grpSp>
        <p:nvGrpSpPr>
          <p:cNvPr id="17" name="Group 16">
            <a:extLst>
              <a:ext uri="{FF2B5EF4-FFF2-40B4-BE49-F238E27FC236}">
                <a16:creationId xmlns:a16="http://schemas.microsoft.com/office/drawing/2014/main" id="{2CB91E51-52B3-364B-A6AC-2AC27991C8DF}"/>
              </a:ext>
            </a:extLst>
          </p:cNvPr>
          <p:cNvGrpSpPr/>
          <p:nvPr/>
        </p:nvGrpSpPr>
        <p:grpSpPr>
          <a:xfrm rot="5400000">
            <a:off x="2824146" y="1538105"/>
            <a:ext cx="2016224" cy="1493407"/>
            <a:chOff x="539552" y="2852936"/>
            <a:chExt cx="2016224" cy="1127932"/>
          </a:xfrm>
        </p:grpSpPr>
        <p:sp>
          <p:nvSpPr>
            <p:cNvPr id="18" name="Right Arrow Callout 17">
              <a:extLst>
                <a:ext uri="{FF2B5EF4-FFF2-40B4-BE49-F238E27FC236}">
                  <a16:creationId xmlns:a16="http://schemas.microsoft.com/office/drawing/2014/main" id="{EB12C2FD-99FE-A545-838A-623B12BE2FD6}"/>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9" name="TextBox 18">
              <a:extLst>
                <a:ext uri="{FF2B5EF4-FFF2-40B4-BE49-F238E27FC236}">
                  <a16:creationId xmlns:a16="http://schemas.microsoft.com/office/drawing/2014/main" id="{6EF0B277-6C2C-D149-A4BE-C454258B3748}"/>
                </a:ext>
              </a:extLst>
            </p:cNvPr>
            <p:cNvSpPr txBox="1"/>
            <p:nvPr/>
          </p:nvSpPr>
          <p:spPr>
            <a:xfrm rot="16200000">
              <a:off x="678196" y="2932976"/>
              <a:ext cx="1080120" cy="1015663"/>
            </a:xfrm>
            <a:prstGeom prst="rect">
              <a:avLst/>
            </a:prstGeom>
            <a:noFill/>
          </p:spPr>
          <p:txBody>
            <a:bodyPr wrap="square" rtlCol="0">
              <a:spAutoFit/>
            </a:bodyPr>
            <a:lstStyle/>
            <a:p>
              <a:pPr algn="ctr"/>
              <a:r>
                <a:rPr lang="nb-NO" sz="2000" dirty="0"/>
                <a:t>Tunnel </a:t>
              </a:r>
            </a:p>
            <a:p>
              <a:pPr algn="ctr"/>
              <a:r>
                <a:rPr lang="nb-NO" sz="2000" dirty="0" err="1"/>
                <a:t>vs</a:t>
              </a:r>
              <a:r>
                <a:rPr lang="nb-NO" sz="2000" dirty="0"/>
                <a:t> </a:t>
              </a:r>
            </a:p>
            <a:p>
              <a:pPr algn="ctr"/>
              <a:r>
                <a:rPr lang="nb-NO" sz="2000" dirty="0" err="1"/>
                <a:t>Internet</a:t>
              </a:r>
              <a:endParaRPr lang="nb-NO" sz="2000" dirty="0"/>
            </a:p>
          </p:txBody>
        </p:sp>
      </p:grpSp>
      <p:cxnSp>
        <p:nvCxnSpPr>
          <p:cNvPr id="21" name="Straight Arrow Connector 20">
            <a:extLst>
              <a:ext uri="{FF2B5EF4-FFF2-40B4-BE49-F238E27FC236}">
                <a16:creationId xmlns:a16="http://schemas.microsoft.com/office/drawing/2014/main" id="{F9F566FC-C48B-5941-BC7E-88EC71DF8A47}"/>
              </a:ext>
            </a:extLst>
          </p:cNvPr>
          <p:cNvCxnSpPr>
            <a:cxnSpLocks/>
          </p:cNvCxnSpPr>
          <p:nvPr/>
        </p:nvCxnSpPr>
        <p:spPr>
          <a:xfrm>
            <a:off x="3623790" y="3439224"/>
            <a:ext cx="397868"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853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FE228E2E-D350-F544-A518-7B1FD3F03EA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187700" y="1426218"/>
            <a:ext cx="5499100" cy="4985769"/>
          </a:xfrm>
        </p:spPr>
      </p:pic>
      <p:sp>
        <p:nvSpPr>
          <p:cNvPr id="2" name="Title 1">
            <a:extLst>
              <a:ext uri="{FF2B5EF4-FFF2-40B4-BE49-F238E27FC236}">
                <a16:creationId xmlns:a16="http://schemas.microsoft.com/office/drawing/2014/main" id="{3B17AACE-37C3-BE4A-9677-BD329D67A55F}"/>
              </a:ext>
            </a:extLst>
          </p:cNvPr>
          <p:cNvSpPr>
            <a:spLocks noGrp="1"/>
          </p:cNvSpPr>
          <p:nvPr>
            <p:ph type="title" idx="4294967295"/>
          </p:nvPr>
        </p:nvSpPr>
        <p:spPr>
          <a:xfrm>
            <a:off x="3990" y="947226"/>
            <a:ext cx="8839200" cy="533400"/>
          </a:xfrm>
        </p:spPr>
        <p:txBody>
          <a:bodyPr>
            <a:normAutofit fontScale="90000"/>
          </a:bodyPr>
          <a:lstStyle/>
          <a:p>
            <a:r>
              <a:rPr lang="nb-NO" sz="3600" b="1" dirty="0" err="1"/>
              <a:t>Delay</a:t>
            </a:r>
            <a:r>
              <a:rPr lang="nb-NO" sz="3600" b="1" dirty="0"/>
              <a:t> </a:t>
            </a:r>
            <a:r>
              <a:rPr lang="nb-NO" sz="3600" b="1" dirty="0" err="1"/>
              <a:t>penalty</a:t>
            </a:r>
            <a:r>
              <a:rPr lang="nb-NO" sz="3600" b="1" dirty="0"/>
              <a:t> </a:t>
            </a:r>
            <a:r>
              <a:rPr lang="nb-NO" sz="3600" b="1" dirty="0" err="1"/>
              <a:t>of</a:t>
            </a:r>
            <a:r>
              <a:rPr lang="nb-NO" sz="3600" b="1" dirty="0"/>
              <a:t> </a:t>
            </a:r>
            <a:r>
              <a:rPr lang="nb-NO" sz="3600" b="1" dirty="0" err="1"/>
              <a:t>home-routed</a:t>
            </a:r>
            <a:r>
              <a:rPr lang="nb-NO" sz="3600" b="1" dirty="0"/>
              <a:t> </a:t>
            </a:r>
            <a:r>
              <a:rPr lang="nb-NO" sz="3600" b="1" dirty="0" err="1"/>
              <a:t>roaming</a:t>
            </a:r>
            <a:r>
              <a:rPr lang="nb-NO" sz="3600" b="1" dirty="0"/>
              <a:t> </a:t>
            </a:r>
            <a:r>
              <a:rPr lang="nb-NO" sz="3600" b="1" dirty="0" err="1"/>
              <a:t>geographically</a:t>
            </a:r>
            <a:endParaRPr lang="nb-NO" sz="3600" b="1" dirty="0"/>
          </a:p>
        </p:txBody>
      </p:sp>
      <p:sp>
        <p:nvSpPr>
          <p:cNvPr id="7" name="TextBox 6">
            <a:extLst>
              <a:ext uri="{FF2B5EF4-FFF2-40B4-BE49-F238E27FC236}">
                <a16:creationId xmlns:a16="http://schemas.microsoft.com/office/drawing/2014/main" id="{69483BB5-A22A-454C-B526-857F6CD1E4B8}"/>
              </a:ext>
            </a:extLst>
          </p:cNvPr>
          <p:cNvSpPr txBox="1"/>
          <p:nvPr/>
        </p:nvSpPr>
        <p:spPr>
          <a:xfrm>
            <a:off x="1732889" y="6367045"/>
            <a:ext cx="7438832" cy="400110"/>
          </a:xfrm>
          <a:prstGeom prst="rect">
            <a:avLst/>
          </a:prstGeom>
          <a:noFill/>
        </p:spPr>
        <p:txBody>
          <a:bodyPr wrap="square" rtlCol="0">
            <a:spAutoFit/>
          </a:bodyPr>
          <a:lstStyle/>
          <a:p>
            <a:r>
              <a:rPr lang="nb-NO" dirty="0"/>
              <a:t> RTT </a:t>
            </a:r>
            <a:r>
              <a:rPr lang="nb-NO" dirty="0" err="1"/>
              <a:t>difference</a:t>
            </a:r>
            <a:r>
              <a:rPr lang="nb-NO" dirty="0"/>
              <a:t> </a:t>
            </a:r>
            <a:r>
              <a:rPr lang="nb-NO" dirty="0" err="1"/>
              <a:t>between</a:t>
            </a:r>
            <a:r>
              <a:rPr lang="nb-NO" dirty="0"/>
              <a:t> </a:t>
            </a:r>
            <a:r>
              <a:rPr lang="nb-NO" dirty="0" err="1"/>
              <a:t>the</a:t>
            </a:r>
            <a:r>
              <a:rPr lang="nb-NO" dirty="0"/>
              <a:t> </a:t>
            </a:r>
            <a:r>
              <a:rPr lang="nb-NO" dirty="0" err="1"/>
              <a:t>roaming</a:t>
            </a:r>
            <a:r>
              <a:rPr lang="nb-NO" dirty="0"/>
              <a:t> SIM and </a:t>
            </a:r>
            <a:r>
              <a:rPr lang="nb-NO" dirty="0" err="1"/>
              <a:t>the</a:t>
            </a:r>
            <a:r>
              <a:rPr lang="nb-NO" dirty="0"/>
              <a:t> </a:t>
            </a:r>
            <a:r>
              <a:rPr lang="nb-NO" dirty="0" err="1"/>
              <a:t>visited</a:t>
            </a:r>
            <a:r>
              <a:rPr lang="nb-NO" dirty="0"/>
              <a:t> SIM</a:t>
            </a:r>
          </a:p>
        </p:txBody>
      </p:sp>
      <p:grpSp>
        <p:nvGrpSpPr>
          <p:cNvPr id="14" name="Group 13">
            <a:extLst>
              <a:ext uri="{FF2B5EF4-FFF2-40B4-BE49-F238E27FC236}">
                <a16:creationId xmlns:a16="http://schemas.microsoft.com/office/drawing/2014/main" id="{5BA0A061-4281-3845-8C88-3B417FEB400F}"/>
              </a:ext>
            </a:extLst>
          </p:cNvPr>
          <p:cNvGrpSpPr/>
          <p:nvPr/>
        </p:nvGrpSpPr>
        <p:grpSpPr>
          <a:xfrm>
            <a:off x="5521661" y="3052653"/>
            <a:ext cx="3447999" cy="1284528"/>
            <a:chOff x="4139952" y="4379607"/>
            <a:chExt cx="3447999" cy="1284528"/>
          </a:xfrm>
        </p:grpSpPr>
        <p:sp>
          <p:nvSpPr>
            <p:cNvPr id="11" name="Right Arrow Callout 10">
              <a:extLst>
                <a:ext uri="{FF2B5EF4-FFF2-40B4-BE49-F238E27FC236}">
                  <a16:creationId xmlns:a16="http://schemas.microsoft.com/office/drawing/2014/main" id="{8C0CD997-6505-2A45-87A8-4C91CC6BE080}"/>
                </a:ext>
              </a:extLst>
            </p:cNvPr>
            <p:cNvSpPr/>
            <p:nvPr/>
          </p:nvSpPr>
          <p:spPr>
            <a:xfrm flipH="1">
              <a:off x="4139952" y="4379607"/>
              <a:ext cx="3447999" cy="12845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0" name="TextBox 9">
              <a:extLst>
                <a:ext uri="{FF2B5EF4-FFF2-40B4-BE49-F238E27FC236}">
                  <a16:creationId xmlns:a16="http://schemas.microsoft.com/office/drawing/2014/main" id="{772651F5-6C17-6E45-B9C8-4FA0021024B7}"/>
                </a:ext>
              </a:extLst>
            </p:cNvPr>
            <p:cNvSpPr txBox="1"/>
            <p:nvPr/>
          </p:nvSpPr>
          <p:spPr>
            <a:xfrm>
              <a:off x="5445370" y="4421730"/>
              <a:ext cx="2142580" cy="707886"/>
            </a:xfrm>
            <a:prstGeom prst="rect">
              <a:avLst/>
            </a:prstGeom>
            <a:noFill/>
          </p:spPr>
          <p:txBody>
            <a:bodyPr wrap="square" rtlCol="0">
              <a:spAutoFit/>
            </a:bodyPr>
            <a:lstStyle/>
            <a:p>
              <a:pPr algn="ctr"/>
              <a:r>
                <a:rPr lang="nb-NO" sz="2000" dirty="0"/>
                <a:t>South to North has </a:t>
              </a:r>
              <a:r>
                <a:rPr lang="nb-NO" sz="2000" dirty="0" err="1"/>
                <a:t>the</a:t>
              </a:r>
              <a:r>
                <a:rPr lang="nb-NO" sz="2000" dirty="0"/>
                <a:t> </a:t>
              </a:r>
              <a:r>
                <a:rPr lang="nb-NO" sz="2000" dirty="0" err="1"/>
                <a:t>highest</a:t>
              </a:r>
              <a:r>
                <a:rPr lang="nb-NO" sz="2000" dirty="0"/>
                <a:t> </a:t>
              </a:r>
              <a:r>
                <a:rPr lang="nb-NO" sz="2000" dirty="0" err="1"/>
                <a:t>delays</a:t>
              </a:r>
              <a:endParaRPr lang="nb-NO" sz="2000" dirty="0"/>
            </a:p>
          </p:txBody>
        </p:sp>
      </p:grpSp>
      <p:grpSp>
        <p:nvGrpSpPr>
          <p:cNvPr id="13" name="Group 12">
            <a:extLst>
              <a:ext uri="{FF2B5EF4-FFF2-40B4-BE49-F238E27FC236}">
                <a16:creationId xmlns:a16="http://schemas.microsoft.com/office/drawing/2014/main" id="{EADACA45-9237-9C4C-A8CF-5CAEB9F77FFD}"/>
              </a:ext>
            </a:extLst>
          </p:cNvPr>
          <p:cNvGrpSpPr/>
          <p:nvPr/>
        </p:nvGrpSpPr>
        <p:grpSpPr>
          <a:xfrm>
            <a:off x="974576" y="822734"/>
            <a:ext cx="2987824" cy="1783828"/>
            <a:chOff x="467544" y="1202750"/>
            <a:chExt cx="3456385" cy="1783828"/>
          </a:xfrm>
        </p:grpSpPr>
        <p:sp>
          <p:nvSpPr>
            <p:cNvPr id="9" name="Right Arrow Callout 8">
              <a:extLst>
                <a:ext uri="{FF2B5EF4-FFF2-40B4-BE49-F238E27FC236}">
                  <a16:creationId xmlns:a16="http://schemas.microsoft.com/office/drawing/2014/main" id="{BA6EE9BE-0C55-0646-9F3E-C17FFC4106B9}"/>
                </a:ext>
              </a:extLst>
            </p:cNvPr>
            <p:cNvSpPr/>
            <p:nvPr/>
          </p:nvSpPr>
          <p:spPr>
            <a:xfrm>
              <a:off x="467544" y="1202750"/>
              <a:ext cx="3456385" cy="17838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6DC6FC3C-A4DE-2C42-9BAC-082DA960C601}"/>
                </a:ext>
              </a:extLst>
            </p:cNvPr>
            <p:cNvSpPr txBox="1"/>
            <p:nvPr/>
          </p:nvSpPr>
          <p:spPr>
            <a:xfrm>
              <a:off x="467544" y="1299726"/>
              <a:ext cx="2373478" cy="1631216"/>
            </a:xfrm>
            <a:prstGeom prst="rect">
              <a:avLst/>
            </a:prstGeom>
            <a:noFill/>
          </p:spPr>
          <p:txBody>
            <a:bodyPr wrap="square" rtlCol="0">
              <a:spAutoFit/>
            </a:bodyPr>
            <a:lstStyle/>
            <a:p>
              <a:pPr algn="ctr"/>
              <a:r>
                <a:rPr lang="nb-NO" sz="2000" dirty="0"/>
                <a:t>Germany is in a </a:t>
              </a:r>
              <a:r>
                <a:rPr lang="nb-NO" sz="2000" dirty="0" err="1"/>
                <a:t>good</a:t>
              </a:r>
              <a:r>
                <a:rPr lang="nb-NO" sz="2000" dirty="0"/>
                <a:t> </a:t>
              </a:r>
              <a:r>
                <a:rPr lang="nb-NO" sz="2000" dirty="0" err="1"/>
                <a:t>position</a:t>
              </a:r>
              <a:r>
                <a:rPr lang="nb-NO" sz="2000" dirty="0"/>
                <a:t> </a:t>
              </a:r>
              <a:r>
                <a:rPr lang="nb-NO" sz="2000" dirty="0" err="1"/>
                <a:t>being</a:t>
              </a:r>
              <a:r>
                <a:rPr lang="nb-NO" sz="2000" dirty="0"/>
                <a:t> in </a:t>
              </a:r>
              <a:r>
                <a:rPr lang="nb-NO" sz="2000" dirty="0" err="1"/>
                <a:t>central</a:t>
              </a:r>
              <a:r>
                <a:rPr lang="nb-NO" sz="2000" dirty="0"/>
                <a:t> Europe</a:t>
              </a:r>
            </a:p>
          </p:txBody>
        </p:sp>
      </p:grpSp>
    </p:spTree>
    <p:extLst>
      <p:ext uri="{BB962C8B-B14F-4D97-AF65-F5344CB8AC3E}">
        <p14:creationId xmlns:p14="http://schemas.microsoft.com/office/powerpoint/2010/main" val="42394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BD5B3-E746-82ED-0CA8-D2D5759A2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8A915E-02AB-503F-4E9A-56C296C1C90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91E8AA96-0BED-FFDA-266E-EA40617841B7}"/>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t>Operations</a:t>
            </a:r>
          </a:p>
          <a:p>
            <a:endParaRPr lang="en-US" dirty="0"/>
          </a:p>
        </p:txBody>
      </p:sp>
    </p:spTree>
    <p:extLst>
      <p:ext uri="{BB962C8B-B14F-4D97-AF65-F5344CB8AC3E}">
        <p14:creationId xmlns:p14="http://schemas.microsoft.com/office/powerpoint/2010/main" val="1836956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Mobile Virtual Network Operators (MVNO)</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p:txBody>
          <a:bodyPr/>
          <a:lstStyle/>
          <a:p>
            <a:r>
              <a:rPr lang="en-GB" sz="2000" dirty="0"/>
              <a:t>MVNO is an entity that offers mobile network services to end-users, but does not own nor operate fully a cellular network. MVNOs lack of ownership of radio spectrum resources. </a:t>
            </a:r>
          </a:p>
          <a:p>
            <a:r>
              <a:rPr lang="en-GB" sz="2000" dirty="0"/>
              <a:t>In order to operate, an MVNO needs to have agreements in place to access the network of at least one MNO.</a:t>
            </a:r>
          </a:p>
          <a:p>
            <a:endParaRPr lang="en-NO" sz="2000" dirty="0"/>
          </a:p>
        </p:txBody>
      </p:sp>
    </p:spTree>
    <p:extLst>
      <p:ext uri="{BB962C8B-B14F-4D97-AF65-F5344CB8AC3E}">
        <p14:creationId xmlns:p14="http://schemas.microsoft.com/office/powerpoint/2010/main" val="27846840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MVNO Models</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a:xfrm>
            <a:off x="179512" y="1835696"/>
            <a:ext cx="8784976" cy="4114800"/>
          </a:xfrm>
        </p:spPr>
        <p:txBody>
          <a:bodyPr/>
          <a:lstStyle/>
          <a:p>
            <a:r>
              <a:rPr lang="en-GB" sz="2000" dirty="0"/>
              <a:t>A "light" MVNO is a service provider that has its own customer support, marketing, sales and distribution operations, and has the ability to set its tariffs independently from the retail prices set by the host MNO.</a:t>
            </a:r>
          </a:p>
          <a:p>
            <a:r>
              <a:rPr lang="en-GB" sz="2000" dirty="0"/>
              <a:t>The “full” MVNO have a core network implementation operating essentially the same technology as a mobile network operator, only missing their own radio network. They run their own core network and rely on at least one host MNO who can offer access to the radio resources. </a:t>
            </a:r>
          </a:p>
          <a:p>
            <a:endParaRPr lang="en-NO" sz="2000" dirty="0"/>
          </a:p>
        </p:txBody>
      </p:sp>
    </p:spTree>
    <p:extLst>
      <p:ext uri="{BB962C8B-B14F-4D97-AF65-F5344CB8AC3E}">
        <p14:creationId xmlns:p14="http://schemas.microsoft.com/office/powerpoint/2010/main" val="1715548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3603322-EE18-12F8-A183-662AF90C98AD}"/>
              </a:ext>
            </a:extLst>
          </p:cNvPr>
          <p:cNvSpPr>
            <a:spLocks noGrp="1"/>
          </p:cNvSpPr>
          <p:nvPr>
            <p:ph idx="1"/>
          </p:nvPr>
        </p:nvSpPr>
        <p:spPr>
          <a:xfrm>
            <a:off x="145942" y="1592125"/>
            <a:ext cx="8219256" cy="4114800"/>
          </a:xfrm>
        </p:spPr>
        <p:txBody>
          <a:bodyPr/>
          <a:lstStyle/>
          <a:p>
            <a:pPr lvl="1"/>
            <a:r>
              <a:rPr lang="en-GB" sz="1600" dirty="0"/>
              <a:t>MNAs rely on the infrastructure of Mobile Network Operators (MNO) to provide services. However, instead of relying on a single base MNO (like Mobile Virtual Network Operator (MVNO)), MNAs can multiplex clients across </a:t>
            </a:r>
            <a:r>
              <a:rPr lang="en-GB" sz="1600" dirty="0">
                <a:solidFill>
                  <a:schemeClr val="accent3">
                    <a:lumMod val="75000"/>
                  </a:schemeClr>
                </a:solidFill>
              </a:rPr>
              <a:t>multiple</a:t>
            </a:r>
            <a:r>
              <a:rPr lang="en-GB" sz="1600" dirty="0"/>
              <a:t> MNOs. </a:t>
            </a:r>
          </a:p>
          <a:p>
            <a:pPr lvl="1"/>
            <a:r>
              <a:rPr lang="en-GB" sz="1600" dirty="0">
                <a:latin typeface="+mj-lt"/>
              </a:rPr>
              <a:t>MNAs operations benefit from the extensive </a:t>
            </a:r>
            <a:r>
              <a:rPr lang="en-GB" sz="1600" dirty="0">
                <a:solidFill>
                  <a:schemeClr val="accent3">
                    <a:lumMod val="75000"/>
                  </a:schemeClr>
                </a:solidFill>
                <a:latin typeface="+mj-lt"/>
              </a:rPr>
              <a:t>global network infrastructure</a:t>
            </a:r>
            <a:r>
              <a:rPr lang="en-GB" sz="1600" dirty="0">
                <a:latin typeface="+mj-lt"/>
              </a:rPr>
              <a:t> in multiple countries.</a:t>
            </a:r>
          </a:p>
          <a:p>
            <a:pPr lvl="1"/>
            <a:endParaRPr lang="en-US" sz="1600" dirty="0"/>
          </a:p>
        </p:txBody>
      </p:sp>
      <p:sp>
        <p:nvSpPr>
          <p:cNvPr id="4" name="Marcador de número de diapositiva 3">
            <a:extLst>
              <a:ext uri="{FF2B5EF4-FFF2-40B4-BE49-F238E27FC236}">
                <a16:creationId xmlns:a16="http://schemas.microsoft.com/office/drawing/2014/main" id="{DE39E83C-AB05-5AEB-3859-3B8BA6A75C01}"/>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57</a:t>
            </a:fld>
            <a:endParaRPr lang="es-ES" dirty="0"/>
          </a:p>
        </p:txBody>
      </p:sp>
      <p:grpSp>
        <p:nvGrpSpPr>
          <p:cNvPr id="5" name="Grupo 4">
            <a:extLst>
              <a:ext uri="{FF2B5EF4-FFF2-40B4-BE49-F238E27FC236}">
                <a16:creationId xmlns:a16="http://schemas.microsoft.com/office/drawing/2014/main" id="{6223F536-0340-FE06-DD5A-EB8227F7CC29}"/>
              </a:ext>
            </a:extLst>
          </p:cNvPr>
          <p:cNvGrpSpPr>
            <a:grpSpLocks noChangeAspect="1"/>
          </p:cNvGrpSpPr>
          <p:nvPr/>
        </p:nvGrpSpPr>
        <p:grpSpPr>
          <a:xfrm>
            <a:off x="840882" y="3050958"/>
            <a:ext cx="5531318" cy="3204350"/>
            <a:chOff x="1703512" y="692696"/>
            <a:chExt cx="10441160" cy="6048672"/>
          </a:xfrm>
        </p:grpSpPr>
        <p:grpSp>
          <p:nvGrpSpPr>
            <p:cNvPr id="6" name="Grupo 5">
              <a:extLst>
                <a:ext uri="{FF2B5EF4-FFF2-40B4-BE49-F238E27FC236}">
                  <a16:creationId xmlns:a16="http://schemas.microsoft.com/office/drawing/2014/main" id="{A559DAC5-4E5A-9DD6-423F-E2B0A856378B}"/>
                </a:ext>
              </a:extLst>
            </p:cNvPr>
            <p:cNvGrpSpPr/>
            <p:nvPr/>
          </p:nvGrpSpPr>
          <p:grpSpPr>
            <a:xfrm>
              <a:off x="4764040" y="2521543"/>
              <a:ext cx="2592376" cy="2592376"/>
              <a:chOff x="2207568" y="980640"/>
              <a:chExt cx="2592376" cy="2592376"/>
            </a:xfrm>
          </p:grpSpPr>
          <p:pic>
            <p:nvPicPr>
              <p:cNvPr id="28" name="Gráfico 27" descr="Nube contorno">
                <a:extLst>
                  <a:ext uri="{FF2B5EF4-FFF2-40B4-BE49-F238E27FC236}">
                    <a16:creationId xmlns:a16="http://schemas.microsoft.com/office/drawing/2014/main" id="{2B1DCADD-3F19-EF74-F9FD-E531DFE96E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07568" y="980640"/>
                <a:ext cx="2592376" cy="2592376"/>
              </a:xfrm>
              <a:prstGeom prst="rect">
                <a:avLst/>
              </a:prstGeom>
            </p:spPr>
          </p:pic>
          <p:sp>
            <p:nvSpPr>
              <p:cNvPr id="29" name="CuadroTexto 28">
                <a:extLst>
                  <a:ext uri="{FF2B5EF4-FFF2-40B4-BE49-F238E27FC236}">
                    <a16:creationId xmlns:a16="http://schemas.microsoft.com/office/drawing/2014/main" id="{AF3C5CE1-B89E-79A5-5C37-AF4B1BE529BF}"/>
                  </a:ext>
                </a:extLst>
              </p:cNvPr>
              <p:cNvSpPr txBox="1"/>
              <p:nvPr/>
            </p:nvSpPr>
            <p:spPr>
              <a:xfrm>
                <a:off x="2975740" y="2132857"/>
                <a:ext cx="1824204" cy="721486"/>
              </a:xfrm>
              <a:prstGeom prst="rect">
                <a:avLst/>
              </a:prstGeom>
              <a:noFill/>
            </p:spPr>
            <p:txBody>
              <a:bodyPr wrap="square" rtlCol="0">
                <a:spAutoFit/>
              </a:bodyPr>
              <a:lstStyle/>
              <a:p>
                <a:r>
                  <a:rPr lang="en-US" sz="1200" b="1" dirty="0">
                    <a:solidFill>
                      <a:schemeClr val="bg1"/>
                    </a:solidFill>
                    <a:effectLst>
                      <a:glow rad="139700">
                        <a:schemeClr val="accent3">
                          <a:satMod val="175000"/>
                          <a:alpha val="40000"/>
                        </a:schemeClr>
                      </a:glow>
                      <a:outerShdw blurRad="63500" sx="102000" sy="102000" algn="ctr" rotWithShape="0">
                        <a:prstClr val="black">
                          <a:alpha val="40000"/>
                        </a:prstClr>
                      </a:outerShdw>
                    </a:effectLst>
                  </a:rPr>
                  <a:t>MNA</a:t>
                </a:r>
                <a:endParaRPr lang="en-US" sz="2100" b="1" dirty="0">
                  <a:solidFill>
                    <a:schemeClr val="bg1"/>
                  </a:solidFill>
                  <a:effectLst>
                    <a:glow rad="139700">
                      <a:schemeClr val="accent3">
                        <a:satMod val="175000"/>
                        <a:alpha val="40000"/>
                      </a:schemeClr>
                    </a:glow>
                    <a:outerShdw blurRad="63500" sx="102000" sy="102000" algn="ctr" rotWithShape="0">
                      <a:prstClr val="black">
                        <a:alpha val="40000"/>
                      </a:prstClr>
                    </a:outerShdw>
                  </a:effectLst>
                </a:endParaRPr>
              </a:p>
            </p:txBody>
          </p:sp>
        </p:grpSp>
        <p:grpSp>
          <p:nvGrpSpPr>
            <p:cNvPr id="7" name="Grupo 6">
              <a:extLst>
                <a:ext uri="{FF2B5EF4-FFF2-40B4-BE49-F238E27FC236}">
                  <a16:creationId xmlns:a16="http://schemas.microsoft.com/office/drawing/2014/main" id="{1558B6A7-413C-5DC3-CD2B-72E1E07AA5D7}"/>
                </a:ext>
              </a:extLst>
            </p:cNvPr>
            <p:cNvGrpSpPr/>
            <p:nvPr/>
          </p:nvGrpSpPr>
          <p:grpSpPr>
            <a:xfrm>
              <a:off x="2207568" y="692696"/>
              <a:ext cx="2592376" cy="2592376"/>
              <a:chOff x="2207568" y="980640"/>
              <a:chExt cx="2592376" cy="2592376"/>
            </a:xfrm>
          </p:grpSpPr>
          <p:pic>
            <p:nvPicPr>
              <p:cNvPr id="26" name="Gráfico 25" descr="Nube contorno">
                <a:extLst>
                  <a:ext uri="{FF2B5EF4-FFF2-40B4-BE49-F238E27FC236}">
                    <a16:creationId xmlns:a16="http://schemas.microsoft.com/office/drawing/2014/main" id="{D4C1FF73-CDB3-DBA9-CD30-BC813C9D06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07568" y="980640"/>
                <a:ext cx="2592376" cy="2592376"/>
              </a:xfrm>
              <a:prstGeom prst="rect">
                <a:avLst/>
              </a:prstGeom>
            </p:spPr>
          </p:pic>
          <p:sp>
            <p:nvSpPr>
              <p:cNvPr id="27" name="CuadroTexto 26">
                <a:extLst>
                  <a:ext uri="{FF2B5EF4-FFF2-40B4-BE49-F238E27FC236}">
                    <a16:creationId xmlns:a16="http://schemas.microsoft.com/office/drawing/2014/main" id="{C362C333-6D5A-818C-8AC2-7F4022A6C3C7}"/>
                  </a:ext>
                </a:extLst>
              </p:cNvPr>
              <p:cNvSpPr txBox="1"/>
              <p:nvPr/>
            </p:nvSpPr>
            <p:spPr>
              <a:xfrm>
                <a:off x="3071664" y="2132857"/>
                <a:ext cx="1481607" cy="721486"/>
              </a:xfrm>
              <a:prstGeom prst="rect">
                <a:avLst/>
              </a:prstGeom>
              <a:noFill/>
            </p:spPr>
            <p:txBody>
              <a:bodyPr wrap="square" rtlCol="0">
                <a:spAutoFit/>
              </a:bodyPr>
              <a:lstStyle/>
              <a:p>
                <a:r>
                  <a:rPr lang="en-US" sz="12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rPr>
                  <a:t>MNO</a:t>
                </a:r>
                <a:endParaRPr lang="en-US" sz="21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endParaRPr>
              </a:p>
            </p:txBody>
          </p:sp>
        </p:grpSp>
        <p:grpSp>
          <p:nvGrpSpPr>
            <p:cNvPr id="8" name="Grupo 7">
              <a:extLst>
                <a:ext uri="{FF2B5EF4-FFF2-40B4-BE49-F238E27FC236}">
                  <a16:creationId xmlns:a16="http://schemas.microsoft.com/office/drawing/2014/main" id="{1CECF2B1-84DF-8213-7933-4732D6109073}"/>
                </a:ext>
              </a:extLst>
            </p:cNvPr>
            <p:cNvGrpSpPr/>
            <p:nvPr/>
          </p:nvGrpSpPr>
          <p:grpSpPr>
            <a:xfrm>
              <a:off x="6960096" y="692696"/>
              <a:ext cx="2592376" cy="2592376"/>
              <a:chOff x="2207568" y="980640"/>
              <a:chExt cx="2592376" cy="2592376"/>
            </a:xfrm>
          </p:grpSpPr>
          <p:pic>
            <p:nvPicPr>
              <p:cNvPr id="24" name="Gráfico 23" descr="Nube contorno">
                <a:extLst>
                  <a:ext uri="{FF2B5EF4-FFF2-40B4-BE49-F238E27FC236}">
                    <a16:creationId xmlns:a16="http://schemas.microsoft.com/office/drawing/2014/main" id="{2A2C4469-599D-61DE-4DE5-3B7B7C4BF91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07568" y="980640"/>
                <a:ext cx="2592376" cy="2592376"/>
              </a:xfrm>
              <a:prstGeom prst="rect">
                <a:avLst/>
              </a:prstGeom>
            </p:spPr>
          </p:pic>
          <p:sp>
            <p:nvSpPr>
              <p:cNvPr id="25" name="CuadroTexto 24">
                <a:extLst>
                  <a:ext uri="{FF2B5EF4-FFF2-40B4-BE49-F238E27FC236}">
                    <a16:creationId xmlns:a16="http://schemas.microsoft.com/office/drawing/2014/main" id="{51E950A4-4A2C-E5EA-2562-F1183D767FFC}"/>
                  </a:ext>
                </a:extLst>
              </p:cNvPr>
              <p:cNvSpPr txBox="1"/>
              <p:nvPr/>
            </p:nvSpPr>
            <p:spPr>
              <a:xfrm>
                <a:off x="3071664" y="2132857"/>
                <a:ext cx="1636909" cy="721486"/>
              </a:xfrm>
              <a:prstGeom prst="rect">
                <a:avLst/>
              </a:prstGeom>
              <a:noFill/>
            </p:spPr>
            <p:txBody>
              <a:bodyPr wrap="square" rtlCol="0">
                <a:spAutoFit/>
              </a:bodyPr>
              <a:lstStyle/>
              <a:p>
                <a:r>
                  <a:rPr lang="en-US" sz="12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rPr>
                  <a:t>MNO</a:t>
                </a:r>
                <a:endParaRPr lang="en-US" sz="15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endParaRPr>
              </a:p>
            </p:txBody>
          </p:sp>
        </p:grpSp>
        <p:pic>
          <p:nvPicPr>
            <p:cNvPr id="9" name="Imagen 8" descr="Forma, Cuadrado&#10;&#10;Descripción generada automáticamente">
              <a:extLst>
                <a:ext uri="{FF2B5EF4-FFF2-40B4-BE49-F238E27FC236}">
                  <a16:creationId xmlns:a16="http://schemas.microsoft.com/office/drawing/2014/main" id="{85D3B3E1-FACA-48EA-9BC0-2CE1C09F10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06964" y="5209926"/>
              <a:ext cx="681528" cy="1412578"/>
            </a:xfrm>
            <a:prstGeom prst="rect">
              <a:avLst/>
            </a:prstGeom>
          </p:spPr>
        </p:pic>
        <p:pic>
          <p:nvPicPr>
            <p:cNvPr id="10" name="Gráfico 9" descr="Smartphone con relleno sólido">
              <a:extLst>
                <a:ext uri="{FF2B5EF4-FFF2-40B4-BE49-F238E27FC236}">
                  <a16:creationId xmlns:a16="http://schemas.microsoft.com/office/drawing/2014/main" id="{244F8B36-ECF1-1A8A-39B2-EBB4A79C74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03512" y="5157192"/>
              <a:ext cx="1465312" cy="1465312"/>
            </a:xfrm>
            <a:prstGeom prst="rect">
              <a:avLst/>
            </a:prstGeom>
          </p:spPr>
        </p:pic>
        <p:pic>
          <p:nvPicPr>
            <p:cNvPr id="11" name="Gráfico 10" descr="Trueno con relleno sólido">
              <a:extLst>
                <a:ext uri="{FF2B5EF4-FFF2-40B4-BE49-F238E27FC236}">
                  <a16:creationId xmlns:a16="http://schemas.microsoft.com/office/drawing/2014/main" id="{8674B67E-A552-D099-7951-D32370FB15C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619093">
              <a:off x="2510536" y="3252529"/>
              <a:ext cx="1452402" cy="1452402"/>
            </a:xfrm>
            <a:prstGeom prst="rect">
              <a:avLst/>
            </a:prstGeom>
          </p:spPr>
        </p:pic>
        <p:grpSp>
          <p:nvGrpSpPr>
            <p:cNvPr id="12" name="Grupo 11">
              <a:extLst>
                <a:ext uri="{FF2B5EF4-FFF2-40B4-BE49-F238E27FC236}">
                  <a16:creationId xmlns:a16="http://schemas.microsoft.com/office/drawing/2014/main" id="{13248F53-9299-C420-4ECF-A5A25C91FCB3}"/>
                </a:ext>
              </a:extLst>
            </p:cNvPr>
            <p:cNvGrpSpPr/>
            <p:nvPr/>
          </p:nvGrpSpPr>
          <p:grpSpPr>
            <a:xfrm>
              <a:off x="9552296" y="2636824"/>
              <a:ext cx="2592376" cy="2592376"/>
              <a:chOff x="2207568" y="980640"/>
              <a:chExt cx="2592376" cy="2592376"/>
            </a:xfrm>
          </p:grpSpPr>
          <p:pic>
            <p:nvPicPr>
              <p:cNvPr id="22" name="Gráfico 21" descr="Nube contorno">
                <a:extLst>
                  <a:ext uri="{FF2B5EF4-FFF2-40B4-BE49-F238E27FC236}">
                    <a16:creationId xmlns:a16="http://schemas.microsoft.com/office/drawing/2014/main" id="{B386F32F-942E-547B-681C-7A8BB4D52D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07568" y="980640"/>
                <a:ext cx="2592376" cy="2592376"/>
              </a:xfrm>
              <a:prstGeom prst="rect">
                <a:avLst/>
              </a:prstGeom>
            </p:spPr>
          </p:pic>
          <p:sp>
            <p:nvSpPr>
              <p:cNvPr id="23" name="CuadroTexto 22">
                <a:extLst>
                  <a:ext uri="{FF2B5EF4-FFF2-40B4-BE49-F238E27FC236}">
                    <a16:creationId xmlns:a16="http://schemas.microsoft.com/office/drawing/2014/main" id="{796BAD7C-D8E0-4D24-3646-81D18A87BCD3}"/>
                  </a:ext>
                </a:extLst>
              </p:cNvPr>
              <p:cNvSpPr txBox="1"/>
              <p:nvPr/>
            </p:nvSpPr>
            <p:spPr>
              <a:xfrm>
                <a:off x="2975740" y="2132857"/>
                <a:ext cx="1611118" cy="1202477"/>
              </a:xfrm>
              <a:prstGeom prst="rect">
                <a:avLst/>
              </a:prstGeom>
              <a:noFill/>
            </p:spPr>
            <p:txBody>
              <a:bodyPr wrap="square" rtlCol="0">
                <a:spAutoFit/>
              </a:bodyPr>
              <a:lstStyle/>
              <a:p>
                <a:r>
                  <a:rPr lang="en-US" sz="1200" dirty="0">
                    <a:solidFill>
                      <a:schemeClr val="bg1"/>
                    </a:solidFill>
                    <a:effectLst>
                      <a:glow rad="139700">
                        <a:schemeClr val="accent6">
                          <a:satMod val="175000"/>
                          <a:alpha val="40000"/>
                        </a:schemeClr>
                      </a:glow>
                      <a:outerShdw blurRad="63500" sx="102000" sy="102000" algn="ctr" rotWithShape="0">
                        <a:prstClr val="black">
                          <a:alpha val="40000"/>
                        </a:prstClr>
                      </a:outerShdw>
                    </a:effectLst>
                  </a:rPr>
                  <a:t>MVNO</a:t>
                </a:r>
                <a:endParaRPr lang="en-US" sz="1500" dirty="0">
                  <a:solidFill>
                    <a:schemeClr val="bg1"/>
                  </a:solidFill>
                  <a:effectLst>
                    <a:glow rad="139700">
                      <a:schemeClr val="accent6">
                        <a:satMod val="175000"/>
                        <a:alpha val="40000"/>
                      </a:schemeClr>
                    </a:glow>
                    <a:outerShdw blurRad="63500" sx="102000" sy="102000" algn="ctr" rotWithShape="0">
                      <a:prstClr val="black">
                        <a:alpha val="40000"/>
                      </a:prstClr>
                    </a:outerShdw>
                  </a:effectLst>
                </a:endParaRPr>
              </a:p>
            </p:txBody>
          </p:sp>
        </p:grpSp>
        <p:pic>
          <p:nvPicPr>
            <p:cNvPr id="13" name="Imagen 12" descr="Forma, Cuadrado&#10;&#10;Descripción generada automáticamente">
              <a:extLst>
                <a:ext uri="{FF2B5EF4-FFF2-40B4-BE49-F238E27FC236}">
                  <a16:creationId xmlns:a16="http://schemas.microsoft.com/office/drawing/2014/main" id="{7B6B9161-AB6C-6955-1BBC-BC08AEE8F0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64552" y="5328790"/>
              <a:ext cx="681528" cy="1412578"/>
            </a:xfrm>
            <a:prstGeom prst="rect">
              <a:avLst/>
            </a:prstGeom>
          </p:spPr>
        </p:pic>
        <p:pic>
          <p:nvPicPr>
            <p:cNvPr id="14" name="Gráfico 13" descr="Smartphone con relleno sólido">
              <a:extLst>
                <a:ext uri="{FF2B5EF4-FFF2-40B4-BE49-F238E27FC236}">
                  <a16:creationId xmlns:a16="http://schemas.microsoft.com/office/drawing/2014/main" id="{95F794E5-5404-FC66-3D69-501F64AE0C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61100" y="5276056"/>
              <a:ext cx="1465312" cy="1465312"/>
            </a:xfrm>
            <a:prstGeom prst="rect">
              <a:avLst/>
            </a:prstGeom>
          </p:spPr>
        </p:pic>
        <p:sp>
          <p:nvSpPr>
            <p:cNvPr id="15" name="Flecha: a la izquierda y derecha 14">
              <a:extLst>
                <a:ext uri="{FF2B5EF4-FFF2-40B4-BE49-F238E27FC236}">
                  <a16:creationId xmlns:a16="http://schemas.microsoft.com/office/drawing/2014/main" id="{1367D370-C4D8-5550-1DFA-F102167CE998}"/>
                </a:ext>
              </a:extLst>
            </p:cNvPr>
            <p:cNvSpPr/>
            <p:nvPr/>
          </p:nvSpPr>
          <p:spPr>
            <a:xfrm rot="2270393">
              <a:off x="4381173" y="2743853"/>
              <a:ext cx="1249893" cy="280288"/>
            </a:xfrm>
            <a:prstGeom prst="leftRightArrow">
              <a:avLst/>
            </a:prstGeom>
            <a:no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6" name="Flecha: a la izquierda y derecha 15">
              <a:extLst>
                <a:ext uri="{FF2B5EF4-FFF2-40B4-BE49-F238E27FC236}">
                  <a16:creationId xmlns:a16="http://schemas.microsoft.com/office/drawing/2014/main" id="{665C7D86-B65B-1385-335D-8633CF549830}"/>
                </a:ext>
              </a:extLst>
            </p:cNvPr>
            <p:cNvSpPr/>
            <p:nvPr/>
          </p:nvSpPr>
          <p:spPr>
            <a:xfrm rot="19329607" flipH="1">
              <a:off x="6160774" y="2743853"/>
              <a:ext cx="1249893" cy="280288"/>
            </a:xfrm>
            <a:prstGeom prst="leftRightArrow">
              <a:avLst/>
            </a:prstGeom>
            <a:no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7" name="Flecha: a la izquierda y derecha 16">
              <a:extLst>
                <a:ext uri="{FF2B5EF4-FFF2-40B4-BE49-F238E27FC236}">
                  <a16:creationId xmlns:a16="http://schemas.microsoft.com/office/drawing/2014/main" id="{6CF81A03-CD5C-4A2D-7F2A-20488F1183B7}"/>
                </a:ext>
              </a:extLst>
            </p:cNvPr>
            <p:cNvSpPr/>
            <p:nvPr/>
          </p:nvSpPr>
          <p:spPr>
            <a:xfrm rot="2270393">
              <a:off x="9287277" y="2743854"/>
              <a:ext cx="1249893" cy="280288"/>
            </a:xfrm>
            <a:prstGeom prst="leftRightArrow">
              <a:avLst/>
            </a:prstGeom>
            <a:noFill/>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pic>
          <p:nvPicPr>
            <p:cNvPr id="18" name="Imagen 17" descr="Forma, Cuadrado&#10;&#10;Descripción generada automáticamente">
              <a:extLst>
                <a:ext uri="{FF2B5EF4-FFF2-40B4-BE49-F238E27FC236}">
                  <a16:creationId xmlns:a16="http://schemas.microsoft.com/office/drawing/2014/main" id="{2CFDA929-DA04-1BDB-6468-A09B358945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19332" y="5256782"/>
              <a:ext cx="681528" cy="1412578"/>
            </a:xfrm>
            <a:prstGeom prst="rect">
              <a:avLst/>
            </a:prstGeom>
          </p:spPr>
        </p:pic>
        <p:pic>
          <p:nvPicPr>
            <p:cNvPr id="19" name="Gráfico 18" descr="Smartphone con relleno sólido">
              <a:extLst>
                <a:ext uri="{FF2B5EF4-FFF2-40B4-BE49-F238E27FC236}">
                  <a16:creationId xmlns:a16="http://schemas.microsoft.com/office/drawing/2014/main" id="{B41443B4-030F-0A8E-1EA2-E3D32189B3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15880" y="5204048"/>
              <a:ext cx="1465312" cy="1465312"/>
            </a:xfrm>
            <a:prstGeom prst="rect">
              <a:avLst/>
            </a:prstGeom>
          </p:spPr>
        </p:pic>
        <p:pic>
          <p:nvPicPr>
            <p:cNvPr id="20" name="Gráfico 19" descr="Trueno con relleno sólido">
              <a:extLst>
                <a:ext uri="{FF2B5EF4-FFF2-40B4-BE49-F238E27FC236}">
                  <a16:creationId xmlns:a16="http://schemas.microsoft.com/office/drawing/2014/main" id="{357D0266-B914-4D13-0ACB-A690B5F56F8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619093">
              <a:off x="5941625" y="4433642"/>
              <a:ext cx="970621" cy="970621"/>
            </a:xfrm>
            <a:prstGeom prst="rect">
              <a:avLst/>
            </a:prstGeom>
          </p:spPr>
        </p:pic>
        <p:pic>
          <p:nvPicPr>
            <p:cNvPr id="21" name="Gráfico 20" descr="Trueno con relleno sólido">
              <a:extLst>
                <a:ext uri="{FF2B5EF4-FFF2-40B4-BE49-F238E27FC236}">
                  <a16:creationId xmlns:a16="http://schemas.microsoft.com/office/drawing/2014/main" id="{C053C118-8044-DBB3-4E1E-C293D7C27A2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619093">
              <a:off x="10510171" y="4482014"/>
              <a:ext cx="970621" cy="970621"/>
            </a:xfrm>
            <a:prstGeom prst="rect">
              <a:avLst/>
            </a:prstGeom>
          </p:spPr>
        </p:pic>
      </p:grpSp>
      <p:sp>
        <p:nvSpPr>
          <p:cNvPr id="33" name="Title 1">
            <a:extLst>
              <a:ext uri="{FF2B5EF4-FFF2-40B4-BE49-F238E27FC236}">
                <a16:creationId xmlns:a16="http://schemas.microsoft.com/office/drawing/2014/main" id="{02FF3E9F-9A85-0B5B-0BF5-39D86F0A7C71}"/>
              </a:ext>
            </a:extLst>
          </p:cNvPr>
          <p:cNvSpPr>
            <a:spLocks noGrp="1"/>
          </p:cNvSpPr>
          <p:nvPr>
            <p:ph type="title"/>
          </p:nvPr>
        </p:nvSpPr>
        <p:spPr>
          <a:xfrm>
            <a:off x="467544" y="692696"/>
            <a:ext cx="8219256" cy="1143000"/>
          </a:xfrm>
        </p:spPr>
        <p:txBody>
          <a:bodyPr/>
          <a:lstStyle/>
          <a:p>
            <a:r>
              <a:rPr lang="en-US" sz="3200" dirty="0"/>
              <a:t>Mobile Network Aggregator (MNA):</a:t>
            </a:r>
          </a:p>
        </p:txBody>
      </p:sp>
    </p:spTree>
    <p:extLst>
      <p:ext uri="{BB962C8B-B14F-4D97-AF65-F5344CB8AC3E}">
        <p14:creationId xmlns:p14="http://schemas.microsoft.com/office/powerpoint/2010/main" val="4463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able with blue rectangles and black text&#10;&#10;Description automatically generated">
            <a:extLst>
              <a:ext uri="{FF2B5EF4-FFF2-40B4-BE49-F238E27FC236}">
                <a16:creationId xmlns:a16="http://schemas.microsoft.com/office/drawing/2014/main" id="{85ACC148-E940-D0B7-F12C-FB794392220D}"/>
              </a:ext>
            </a:extLst>
          </p:cNvPr>
          <p:cNvPicPr>
            <a:picLocks noGrp="1" noChangeAspect="1"/>
          </p:cNvPicPr>
          <p:nvPr>
            <p:ph idx="1"/>
          </p:nvPr>
        </p:nvPicPr>
        <p:blipFill>
          <a:blip r:embed="rId2"/>
          <a:stretch>
            <a:fillRect/>
          </a:stretch>
        </p:blipFill>
        <p:spPr>
          <a:xfrm>
            <a:off x="955576" y="1981200"/>
            <a:ext cx="7243961" cy="4114800"/>
          </a:xfrm>
        </p:spPr>
      </p:pic>
      <p:sp>
        <p:nvSpPr>
          <p:cNvPr id="4" name="Title 3">
            <a:extLst>
              <a:ext uri="{FF2B5EF4-FFF2-40B4-BE49-F238E27FC236}">
                <a16:creationId xmlns:a16="http://schemas.microsoft.com/office/drawing/2014/main" id="{32EFDD68-D3CF-FA61-6F8C-27990414367E}"/>
              </a:ext>
            </a:extLst>
          </p:cNvPr>
          <p:cNvSpPr>
            <a:spLocks noGrp="1"/>
          </p:cNvSpPr>
          <p:nvPr>
            <p:ph type="title"/>
          </p:nvPr>
        </p:nvSpPr>
        <p:spPr/>
        <p:txBody>
          <a:bodyPr/>
          <a:lstStyle/>
          <a:p>
            <a:r>
              <a:rPr lang="en-NO" dirty="0"/>
              <a:t>Mobile Ecosystem Summary</a:t>
            </a:r>
          </a:p>
        </p:txBody>
      </p:sp>
    </p:spTree>
    <p:extLst>
      <p:ext uri="{BB962C8B-B14F-4D97-AF65-F5344CB8AC3E}">
        <p14:creationId xmlns:p14="http://schemas.microsoft.com/office/powerpoint/2010/main" val="39378902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67E5-0C0A-1D7E-D5E9-742D5338C218}"/>
              </a:ext>
            </a:extLst>
          </p:cNvPr>
          <p:cNvSpPr>
            <a:spLocks noGrp="1"/>
          </p:cNvSpPr>
          <p:nvPr>
            <p:ph type="title"/>
          </p:nvPr>
        </p:nvSpPr>
        <p:spPr/>
        <p:txBody>
          <a:bodyPr/>
          <a:lstStyle/>
          <a:p>
            <a:r>
              <a:rPr lang="en-US" dirty="0"/>
              <a:t>Experimental Setup</a:t>
            </a:r>
          </a:p>
        </p:txBody>
      </p:sp>
      <p:sp>
        <p:nvSpPr>
          <p:cNvPr id="4" name="Slide Number Placeholder 3">
            <a:extLst>
              <a:ext uri="{FF2B5EF4-FFF2-40B4-BE49-F238E27FC236}">
                <a16:creationId xmlns:a16="http://schemas.microsoft.com/office/drawing/2014/main" id="{D809F666-E188-27B8-C7B2-AE9004068290}"/>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59</a:t>
            </a:fld>
            <a:endParaRPr lang="es-ES" dirty="0"/>
          </a:p>
        </p:txBody>
      </p:sp>
      <p:sp>
        <p:nvSpPr>
          <p:cNvPr id="3" name="Rectangle 2">
            <a:extLst>
              <a:ext uri="{FF2B5EF4-FFF2-40B4-BE49-F238E27FC236}">
                <a16:creationId xmlns:a16="http://schemas.microsoft.com/office/drawing/2014/main" id="{CD9E1183-C1D1-94BC-3A5E-740FD94F6625}"/>
              </a:ext>
            </a:extLst>
          </p:cNvPr>
          <p:cNvSpPr/>
          <p:nvPr/>
        </p:nvSpPr>
        <p:spPr>
          <a:xfrm>
            <a:off x="3977934" y="1781784"/>
            <a:ext cx="1026114" cy="4860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SIM</a:t>
            </a:r>
          </a:p>
        </p:txBody>
      </p:sp>
      <p:cxnSp>
        <p:nvCxnSpPr>
          <p:cNvPr id="9" name="Connector: Elbow 8">
            <a:extLst>
              <a:ext uri="{FF2B5EF4-FFF2-40B4-BE49-F238E27FC236}">
                <a16:creationId xmlns:a16="http://schemas.microsoft.com/office/drawing/2014/main" id="{362F999F-71BF-CAAE-0F4B-A4E7A6DE586C}"/>
              </a:ext>
            </a:extLst>
          </p:cNvPr>
          <p:cNvCxnSpPr/>
          <p:nvPr/>
        </p:nvCxnSpPr>
        <p:spPr>
          <a:xfrm rot="10800000" flipV="1">
            <a:off x="2735796" y="2267838"/>
            <a:ext cx="1242138" cy="297066"/>
          </a:xfrm>
          <a:prstGeom prst="bentConnector3">
            <a:avLst>
              <a:gd name="adj1" fmla="val 10000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6B4039D7-B462-91CF-EB67-885865A6425E}"/>
              </a:ext>
            </a:extLst>
          </p:cNvPr>
          <p:cNvCxnSpPr>
            <a:cxnSpLocks/>
          </p:cNvCxnSpPr>
          <p:nvPr/>
        </p:nvCxnSpPr>
        <p:spPr>
          <a:xfrm rot="10800000" flipV="1">
            <a:off x="1385646" y="2267838"/>
            <a:ext cx="1578725" cy="297066"/>
          </a:xfrm>
          <a:prstGeom prst="bentConnector3">
            <a:avLst>
              <a:gd name="adj1" fmla="val 9999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B8684CB7-C8D9-690B-6A1D-0B0D744D79A6}"/>
              </a:ext>
            </a:extLst>
          </p:cNvPr>
          <p:cNvCxnSpPr>
            <a:cxnSpLocks/>
          </p:cNvCxnSpPr>
          <p:nvPr/>
        </p:nvCxnSpPr>
        <p:spPr>
          <a:xfrm>
            <a:off x="5004048" y="2267838"/>
            <a:ext cx="1080120" cy="297066"/>
          </a:xfrm>
          <a:prstGeom prst="bentConnector3">
            <a:avLst>
              <a:gd name="adj1" fmla="val 9971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2AEBC374-41CB-0A7E-1B31-35497419E8D3}"/>
              </a:ext>
            </a:extLst>
          </p:cNvPr>
          <p:cNvCxnSpPr>
            <a:cxnSpLocks/>
          </p:cNvCxnSpPr>
          <p:nvPr/>
        </p:nvCxnSpPr>
        <p:spPr>
          <a:xfrm>
            <a:off x="6084168" y="2267838"/>
            <a:ext cx="1242138" cy="297066"/>
          </a:xfrm>
          <a:prstGeom prst="bentConnector3">
            <a:avLst>
              <a:gd name="adj1" fmla="val 10000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551D9DA-4E23-5723-974B-FB76A861390E}"/>
              </a:ext>
            </a:extLst>
          </p:cNvPr>
          <p:cNvSpPr txBox="1"/>
          <p:nvPr/>
        </p:nvSpPr>
        <p:spPr>
          <a:xfrm>
            <a:off x="1082337" y="2719920"/>
            <a:ext cx="824356" cy="323165"/>
          </a:xfrm>
          <a:prstGeom prst="rect">
            <a:avLst/>
          </a:prstGeom>
          <a:noFill/>
        </p:spPr>
        <p:txBody>
          <a:bodyPr wrap="square" rtlCol="0">
            <a:spAutoFit/>
          </a:bodyPr>
          <a:lstStyle/>
          <a:p>
            <a:r>
              <a:rPr lang="en-US" sz="1500" dirty="0"/>
              <a:t>Orange</a:t>
            </a:r>
          </a:p>
        </p:txBody>
      </p:sp>
      <p:sp>
        <p:nvSpPr>
          <p:cNvPr id="19" name="TextBox 18">
            <a:extLst>
              <a:ext uri="{FF2B5EF4-FFF2-40B4-BE49-F238E27FC236}">
                <a16:creationId xmlns:a16="http://schemas.microsoft.com/office/drawing/2014/main" id="{CF5B7813-CF8D-EECD-7D83-4A19D59219A6}"/>
              </a:ext>
            </a:extLst>
          </p:cNvPr>
          <p:cNvSpPr txBox="1"/>
          <p:nvPr/>
        </p:nvSpPr>
        <p:spPr>
          <a:xfrm>
            <a:off x="2330752" y="2746923"/>
            <a:ext cx="1134126" cy="323165"/>
          </a:xfrm>
          <a:prstGeom prst="rect">
            <a:avLst/>
          </a:prstGeom>
          <a:noFill/>
        </p:spPr>
        <p:txBody>
          <a:bodyPr wrap="square" rtlCol="0">
            <a:spAutoFit/>
          </a:bodyPr>
          <a:lstStyle/>
          <a:p>
            <a:r>
              <a:rPr lang="en-US" sz="1500" dirty="0"/>
              <a:t>3 Network</a:t>
            </a:r>
          </a:p>
        </p:txBody>
      </p:sp>
      <p:sp>
        <p:nvSpPr>
          <p:cNvPr id="20" name="TextBox 19">
            <a:extLst>
              <a:ext uri="{FF2B5EF4-FFF2-40B4-BE49-F238E27FC236}">
                <a16:creationId xmlns:a16="http://schemas.microsoft.com/office/drawing/2014/main" id="{632BD07A-EE76-9C7E-8779-0CADC06EF0EE}"/>
              </a:ext>
            </a:extLst>
          </p:cNvPr>
          <p:cNvSpPr txBox="1"/>
          <p:nvPr/>
        </p:nvSpPr>
        <p:spPr>
          <a:xfrm>
            <a:off x="5612568" y="2750132"/>
            <a:ext cx="1134126" cy="323165"/>
          </a:xfrm>
          <a:prstGeom prst="rect">
            <a:avLst/>
          </a:prstGeom>
          <a:noFill/>
        </p:spPr>
        <p:txBody>
          <a:bodyPr wrap="square" rtlCol="0">
            <a:spAutoFit/>
          </a:bodyPr>
          <a:lstStyle/>
          <a:p>
            <a:r>
              <a:rPr lang="en-US" sz="1500" dirty="0" err="1"/>
              <a:t>Truphone</a:t>
            </a:r>
            <a:endParaRPr lang="en-US" sz="1500" dirty="0"/>
          </a:p>
        </p:txBody>
      </p:sp>
      <p:sp>
        <p:nvSpPr>
          <p:cNvPr id="21" name="TextBox 20">
            <a:extLst>
              <a:ext uri="{FF2B5EF4-FFF2-40B4-BE49-F238E27FC236}">
                <a16:creationId xmlns:a16="http://schemas.microsoft.com/office/drawing/2014/main" id="{2FF6180D-E1FB-9ADE-4328-F735F9634AFE}"/>
              </a:ext>
            </a:extLst>
          </p:cNvPr>
          <p:cNvSpPr txBox="1"/>
          <p:nvPr/>
        </p:nvSpPr>
        <p:spPr>
          <a:xfrm>
            <a:off x="4005780" y="2746923"/>
            <a:ext cx="1134126" cy="323165"/>
          </a:xfrm>
          <a:prstGeom prst="rect">
            <a:avLst/>
          </a:prstGeom>
          <a:noFill/>
        </p:spPr>
        <p:txBody>
          <a:bodyPr wrap="square" rtlCol="0">
            <a:spAutoFit/>
          </a:bodyPr>
          <a:lstStyle/>
          <a:p>
            <a:r>
              <a:rPr lang="en-US" sz="1500" dirty="0"/>
              <a:t>Google Fi</a:t>
            </a:r>
          </a:p>
        </p:txBody>
      </p:sp>
      <p:sp>
        <p:nvSpPr>
          <p:cNvPr id="22" name="TextBox 21">
            <a:extLst>
              <a:ext uri="{FF2B5EF4-FFF2-40B4-BE49-F238E27FC236}">
                <a16:creationId xmlns:a16="http://schemas.microsoft.com/office/drawing/2014/main" id="{7FE419FC-58F7-D91A-768A-52E06B050005}"/>
              </a:ext>
            </a:extLst>
          </p:cNvPr>
          <p:cNvSpPr txBox="1"/>
          <p:nvPr/>
        </p:nvSpPr>
        <p:spPr>
          <a:xfrm>
            <a:off x="7018301" y="2750132"/>
            <a:ext cx="1134126" cy="323165"/>
          </a:xfrm>
          <a:prstGeom prst="rect">
            <a:avLst/>
          </a:prstGeom>
          <a:noFill/>
        </p:spPr>
        <p:txBody>
          <a:bodyPr wrap="square" rtlCol="0">
            <a:spAutoFit/>
          </a:bodyPr>
          <a:lstStyle/>
          <a:p>
            <a:r>
              <a:rPr lang="en-US" sz="1500" dirty="0"/>
              <a:t>Twilio</a:t>
            </a:r>
          </a:p>
        </p:txBody>
      </p:sp>
      <p:sp>
        <p:nvSpPr>
          <p:cNvPr id="25" name="TextBox 24">
            <a:extLst>
              <a:ext uri="{FF2B5EF4-FFF2-40B4-BE49-F238E27FC236}">
                <a16:creationId xmlns:a16="http://schemas.microsoft.com/office/drawing/2014/main" id="{2439537D-D0E5-9171-3EA7-1E791219D584}"/>
              </a:ext>
            </a:extLst>
          </p:cNvPr>
          <p:cNvSpPr txBox="1"/>
          <p:nvPr/>
        </p:nvSpPr>
        <p:spPr>
          <a:xfrm>
            <a:off x="1103242" y="3320988"/>
            <a:ext cx="918102" cy="553998"/>
          </a:xfrm>
          <a:prstGeom prst="rect">
            <a:avLst/>
          </a:prstGeom>
          <a:noFill/>
        </p:spPr>
        <p:txBody>
          <a:bodyPr wrap="square" rtlCol="0">
            <a:spAutoFit/>
          </a:bodyPr>
          <a:lstStyle/>
          <a:p>
            <a:r>
              <a:rPr lang="en-US" sz="1500" dirty="0"/>
              <a:t>MNO (ES)</a:t>
            </a:r>
          </a:p>
        </p:txBody>
      </p:sp>
      <p:sp>
        <p:nvSpPr>
          <p:cNvPr id="26" name="TextBox 25">
            <a:extLst>
              <a:ext uri="{FF2B5EF4-FFF2-40B4-BE49-F238E27FC236}">
                <a16:creationId xmlns:a16="http://schemas.microsoft.com/office/drawing/2014/main" id="{12D2E3EF-73AE-5DF3-08EE-7950133FDF5C}"/>
              </a:ext>
            </a:extLst>
          </p:cNvPr>
          <p:cNvSpPr txBox="1"/>
          <p:nvPr/>
        </p:nvSpPr>
        <p:spPr>
          <a:xfrm>
            <a:off x="2455336" y="3333777"/>
            <a:ext cx="918102" cy="553998"/>
          </a:xfrm>
          <a:prstGeom prst="rect">
            <a:avLst/>
          </a:prstGeom>
          <a:noFill/>
        </p:spPr>
        <p:txBody>
          <a:bodyPr wrap="square" rtlCol="0">
            <a:spAutoFit/>
          </a:bodyPr>
          <a:lstStyle/>
          <a:p>
            <a:r>
              <a:rPr lang="en-US" sz="1500" dirty="0"/>
              <a:t>MNO (EU)</a:t>
            </a:r>
          </a:p>
        </p:txBody>
      </p:sp>
      <p:sp>
        <p:nvSpPr>
          <p:cNvPr id="27" name="TextBox 26">
            <a:extLst>
              <a:ext uri="{FF2B5EF4-FFF2-40B4-BE49-F238E27FC236}">
                <a16:creationId xmlns:a16="http://schemas.microsoft.com/office/drawing/2014/main" id="{5E333C31-C732-BC1E-B9AD-813F19CF1F1E}"/>
              </a:ext>
            </a:extLst>
          </p:cNvPr>
          <p:cNvSpPr txBox="1"/>
          <p:nvPr/>
        </p:nvSpPr>
        <p:spPr>
          <a:xfrm>
            <a:off x="4038655" y="3272174"/>
            <a:ext cx="1190986" cy="323165"/>
          </a:xfrm>
          <a:prstGeom prst="rect">
            <a:avLst/>
          </a:prstGeom>
          <a:noFill/>
        </p:spPr>
        <p:txBody>
          <a:bodyPr wrap="square" rtlCol="0">
            <a:spAutoFit/>
          </a:bodyPr>
          <a:lstStyle/>
          <a:p>
            <a:r>
              <a:rPr lang="en-US" sz="1500" dirty="0"/>
              <a:t>Light MNA</a:t>
            </a:r>
          </a:p>
        </p:txBody>
      </p:sp>
      <p:sp>
        <p:nvSpPr>
          <p:cNvPr id="28" name="TextBox 27">
            <a:extLst>
              <a:ext uri="{FF2B5EF4-FFF2-40B4-BE49-F238E27FC236}">
                <a16:creationId xmlns:a16="http://schemas.microsoft.com/office/drawing/2014/main" id="{64518FE3-07D6-4AFF-37C7-01F22EE51814}"/>
              </a:ext>
            </a:extLst>
          </p:cNvPr>
          <p:cNvSpPr txBox="1"/>
          <p:nvPr/>
        </p:nvSpPr>
        <p:spPr>
          <a:xfrm>
            <a:off x="5629702" y="3320988"/>
            <a:ext cx="1190985" cy="323165"/>
          </a:xfrm>
          <a:prstGeom prst="rect">
            <a:avLst/>
          </a:prstGeom>
          <a:noFill/>
        </p:spPr>
        <p:txBody>
          <a:bodyPr wrap="square" rtlCol="0">
            <a:spAutoFit/>
          </a:bodyPr>
          <a:lstStyle/>
          <a:p>
            <a:r>
              <a:rPr lang="en-US" sz="1500" dirty="0"/>
              <a:t>Light MNA</a:t>
            </a:r>
          </a:p>
        </p:txBody>
      </p:sp>
      <p:sp>
        <p:nvSpPr>
          <p:cNvPr id="29" name="TextBox 28">
            <a:extLst>
              <a:ext uri="{FF2B5EF4-FFF2-40B4-BE49-F238E27FC236}">
                <a16:creationId xmlns:a16="http://schemas.microsoft.com/office/drawing/2014/main" id="{86538D8B-A098-778C-27CD-3B5B4A21DE04}"/>
              </a:ext>
            </a:extLst>
          </p:cNvPr>
          <p:cNvSpPr txBox="1"/>
          <p:nvPr/>
        </p:nvSpPr>
        <p:spPr>
          <a:xfrm>
            <a:off x="7018299" y="3320988"/>
            <a:ext cx="2214061" cy="553998"/>
          </a:xfrm>
          <a:prstGeom prst="rect">
            <a:avLst/>
          </a:prstGeom>
          <a:noFill/>
        </p:spPr>
        <p:txBody>
          <a:bodyPr wrap="square" rtlCol="0">
            <a:spAutoFit/>
          </a:bodyPr>
          <a:lstStyle/>
          <a:p>
            <a:r>
              <a:rPr lang="en-US" sz="1500" dirty="0"/>
              <a:t>Full MNA</a:t>
            </a:r>
          </a:p>
          <a:p>
            <a:r>
              <a:rPr lang="en-GB" sz="1500" dirty="0"/>
              <a:t>Core runs in AWS cloud</a:t>
            </a:r>
            <a:endParaRPr lang="en-US" sz="1500" dirty="0"/>
          </a:p>
        </p:txBody>
      </p:sp>
      <p:sp>
        <p:nvSpPr>
          <p:cNvPr id="30" name="TextBox 29">
            <a:extLst>
              <a:ext uri="{FF2B5EF4-FFF2-40B4-BE49-F238E27FC236}">
                <a16:creationId xmlns:a16="http://schemas.microsoft.com/office/drawing/2014/main" id="{2E55149E-EFA0-87B1-8C69-7C547BDDC9B8}"/>
              </a:ext>
            </a:extLst>
          </p:cNvPr>
          <p:cNvSpPr txBox="1"/>
          <p:nvPr/>
        </p:nvSpPr>
        <p:spPr>
          <a:xfrm>
            <a:off x="4005781" y="3858585"/>
            <a:ext cx="1299881" cy="323165"/>
          </a:xfrm>
          <a:prstGeom prst="rect">
            <a:avLst/>
          </a:prstGeom>
          <a:noFill/>
        </p:spPr>
        <p:txBody>
          <a:bodyPr wrap="square" rtlCol="0">
            <a:spAutoFit/>
          </a:bodyPr>
          <a:lstStyle/>
          <a:p>
            <a:r>
              <a:rPr lang="en-US" sz="1500" dirty="0"/>
              <a:t>Built-in VPN</a:t>
            </a:r>
          </a:p>
        </p:txBody>
      </p:sp>
      <p:sp>
        <p:nvSpPr>
          <p:cNvPr id="31" name="TextBox 30">
            <a:extLst>
              <a:ext uri="{FF2B5EF4-FFF2-40B4-BE49-F238E27FC236}">
                <a16:creationId xmlns:a16="http://schemas.microsoft.com/office/drawing/2014/main" id="{2983823C-CF94-B2AA-F9B8-186CA43CD0B0}"/>
              </a:ext>
            </a:extLst>
          </p:cNvPr>
          <p:cNvSpPr txBox="1"/>
          <p:nvPr/>
        </p:nvSpPr>
        <p:spPr>
          <a:xfrm>
            <a:off x="5504555" y="3858585"/>
            <a:ext cx="1471551" cy="784830"/>
          </a:xfrm>
          <a:prstGeom prst="rect">
            <a:avLst/>
          </a:prstGeom>
          <a:noFill/>
        </p:spPr>
        <p:txBody>
          <a:bodyPr wrap="square" rtlCol="0">
            <a:spAutoFit/>
          </a:bodyPr>
          <a:lstStyle/>
          <a:p>
            <a:r>
              <a:rPr lang="en-US" sz="1500" dirty="0"/>
              <a:t>8 base MNO in different countries</a:t>
            </a:r>
          </a:p>
        </p:txBody>
      </p:sp>
      <p:sp>
        <p:nvSpPr>
          <p:cNvPr id="32" name="TextBox 31">
            <a:extLst>
              <a:ext uri="{FF2B5EF4-FFF2-40B4-BE49-F238E27FC236}">
                <a16:creationId xmlns:a16="http://schemas.microsoft.com/office/drawing/2014/main" id="{66131B6E-CFC7-1B0F-52FB-2DC6C1E88E29}"/>
              </a:ext>
            </a:extLst>
          </p:cNvPr>
          <p:cNvSpPr txBox="1"/>
          <p:nvPr/>
        </p:nvSpPr>
        <p:spPr>
          <a:xfrm>
            <a:off x="7018299" y="4132384"/>
            <a:ext cx="1175079" cy="553998"/>
          </a:xfrm>
          <a:prstGeom prst="rect">
            <a:avLst/>
          </a:prstGeom>
          <a:noFill/>
        </p:spPr>
        <p:txBody>
          <a:bodyPr wrap="square" rtlCol="0">
            <a:spAutoFit/>
          </a:bodyPr>
          <a:lstStyle/>
          <a:p>
            <a:r>
              <a:rPr lang="en-US" sz="1500" dirty="0"/>
              <a:t>Target IoT devices</a:t>
            </a:r>
          </a:p>
        </p:txBody>
      </p:sp>
      <p:cxnSp>
        <p:nvCxnSpPr>
          <p:cNvPr id="34" name="Straight Arrow Connector 33">
            <a:extLst>
              <a:ext uri="{FF2B5EF4-FFF2-40B4-BE49-F238E27FC236}">
                <a16:creationId xmlns:a16="http://schemas.microsoft.com/office/drawing/2014/main" id="{F1115DA5-3F78-4555-F8A1-8868F945EE4D}"/>
              </a:ext>
            </a:extLst>
          </p:cNvPr>
          <p:cNvCxnSpPr>
            <a:cxnSpLocks/>
            <a:stCxn id="3" idx="2"/>
          </p:cNvCxnSpPr>
          <p:nvPr/>
        </p:nvCxnSpPr>
        <p:spPr>
          <a:xfrm>
            <a:off x="4490991" y="2267838"/>
            <a:ext cx="0" cy="4050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E46B312-7CF6-5E9E-FB37-142D9ECAD6B6}"/>
              </a:ext>
            </a:extLst>
          </p:cNvPr>
          <p:cNvSpPr txBox="1"/>
          <p:nvPr/>
        </p:nvSpPr>
        <p:spPr>
          <a:xfrm>
            <a:off x="3624474" y="4576429"/>
            <a:ext cx="2005228" cy="784830"/>
          </a:xfrm>
          <a:prstGeom prst="rect">
            <a:avLst/>
          </a:prstGeom>
          <a:noFill/>
        </p:spPr>
        <p:txBody>
          <a:bodyPr wrap="square" rtlCol="0">
            <a:spAutoFit/>
          </a:bodyPr>
          <a:lstStyle/>
          <a:p>
            <a:r>
              <a:rPr lang="en-US" sz="1500" dirty="0">
                <a:solidFill>
                  <a:srgbClr val="92D050"/>
                </a:solidFill>
              </a:rPr>
              <a:t>T-Mobile</a:t>
            </a:r>
            <a:r>
              <a:rPr lang="en-US" sz="1500" dirty="0"/>
              <a:t>, US Cellular, Sprint (US);</a:t>
            </a:r>
          </a:p>
          <a:p>
            <a:r>
              <a:rPr lang="en-US" sz="1500" dirty="0">
                <a:solidFill>
                  <a:srgbClr val="92D050"/>
                </a:solidFill>
              </a:rPr>
              <a:t>3 Network </a:t>
            </a:r>
            <a:r>
              <a:rPr lang="en-US" sz="1500" dirty="0"/>
              <a:t>(EU)</a:t>
            </a:r>
          </a:p>
        </p:txBody>
      </p:sp>
      <p:sp>
        <p:nvSpPr>
          <p:cNvPr id="39" name="TextBox 38">
            <a:extLst>
              <a:ext uri="{FF2B5EF4-FFF2-40B4-BE49-F238E27FC236}">
                <a16:creationId xmlns:a16="http://schemas.microsoft.com/office/drawing/2014/main" id="{642859B3-AF09-9710-53AE-6CBA3214B372}"/>
              </a:ext>
            </a:extLst>
          </p:cNvPr>
          <p:cNvSpPr txBox="1"/>
          <p:nvPr/>
        </p:nvSpPr>
        <p:spPr>
          <a:xfrm>
            <a:off x="5519527" y="4934199"/>
            <a:ext cx="1301160" cy="323165"/>
          </a:xfrm>
          <a:prstGeom prst="rect">
            <a:avLst/>
          </a:prstGeom>
          <a:noFill/>
        </p:spPr>
        <p:txBody>
          <a:bodyPr wrap="square" rtlCol="0">
            <a:spAutoFit/>
          </a:bodyPr>
          <a:lstStyle/>
          <a:p>
            <a:r>
              <a:rPr lang="en-US" sz="1500" dirty="0"/>
              <a:t>Orange (ES)</a:t>
            </a:r>
          </a:p>
        </p:txBody>
      </p:sp>
      <p:sp>
        <p:nvSpPr>
          <p:cNvPr id="40" name="TextBox 39">
            <a:extLst>
              <a:ext uri="{FF2B5EF4-FFF2-40B4-BE49-F238E27FC236}">
                <a16:creationId xmlns:a16="http://schemas.microsoft.com/office/drawing/2014/main" id="{A8DE6EF9-0871-E7F1-E0E7-420838CFED0F}"/>
              </a:ext>
            </a:extLst>
          </p:cNvPr>
          <p:cNvSpPr txBox="1"/>
          <p:nvPr/>
        </p:nvSpPr>
        <p:spPr>
          <a:xfrm>
            <a:off x="6976110" y="4934199"/>
            <a:ext cx="1242138" cy="553998"/>
          </a:xfrm>
          <a:prstGeom prst="rect">
            <a:avLst/>
          </a:prstGeom>
          <a:noFill/>
        </p:spPr>
        <p:txBody>
          <a:bodyPr wrap="square" rtlCol="0">
            <a:spAutoFit/>
          </a:bodyPr>
          <a:lstStyle/>
          <a:p>
            <a:r>
              <a:rPr lang="en-US" sz="1500" dirty="0"/>
              <a:t>T-Mobile (US)</a:t>
            </a:r>
          </a:p>
        </p:txBody>
      </p:sp>
      <p:cxnSp>
        <p:nvCxnSpPr>
          <p:cNvPr id="41" name="Straight Arrow Connector 40">
            <a:extLst>
              <a:ext uri="{FF2B5EF4-FFF2-40B4-BE49-F238E27FC236}">
                <a16:creationId xmlns:a16="http://schemas.microsoft.com/office/drawing/2014/main" id="{DF560ECE-30F2-7193-277B-984CEA1EDE51}"/>
              </a:ext>
            </a:extLst>
          </p:cNvPr>
          <p:cNvCxnSpPr>
            <a:cxnSpLocks/>
          </p:cNvCxnSpPr>
          <p:nvPr/>
        </p:nvCxnSpPr>
        <p:spPr>
          <a:xfrm>
            <a:off x="449099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8EC67E7-9745-5815-F5FC-FB3BC9DD6095}"/>
              </a:ext>
            </a:extLst>
          </p:cNvPr>
          <p:cNvCxnSpPr>
            <a:cxnSpLocks/>
          </p:cNvCxnSpPr>
          <p:nvPr/>
        </p:nvCxnSpPr>
        <p:spPr>
          <a:xfrm>
            <a:off x="2736738"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5C74CB61-28A8-7DFF-574B-2C18017B4BC8}"/>
              </a:ext>
            </a:extLst>
          </p:cNvPr>
          <p:cNvCxnSpPr>
            <a:cxnSpLocks/>
          </p:cNvCxnSpPr>
          <p:nvPr/>
        </p:nvCxnSpPr>
        <p:spPr>
          <a:xfrm>
            <a:off x="1384504"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A1597F3-1669-C952-5574-3995EBA9210E}"/>
              </a:ext>
            </a:extLst>
          </p:cNvPr>
          <p:cNvCxnSpPr>
            <a:cxnSpLocks/>
          </p:cNvCxnSpPr>
          <p:nvPr/>
        </p:nvCxnSpPr>
        <p:spPr>
          <a:xfrm>
            <a:off x="605969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7013790-5B73-7CBF-8376-6A402C06A872}"/>
              </a:ext>
            </a:extLst>
          </p:cNvPr>
          <p:cNvCxnSpPr>
            <a:cxnSpLocks/>
          </p:cNvCxnSpPr>
          <p:nvPr/>
        </p:nvCxnSpPr>
        <p:spPr>
          <a:xfrm>
            <a:off x="732238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F989BA7-816E-0188-14BA-999B636C3CF1}"/>
              </a:ext>
            </a:extLst>
          </p:cNvPr>
          <p:cNvCxnSpPr>
            <a:cxnSpLocks/>
          </p:cNvCxnSpPr>
          <p:nvPr/>
        </p:nvCxnSpPr>
        <p:spPr>
          <a:xfrm>
            <a:off x="4490991" y="3597987"/>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C8EB329-66A0-439E-3F72-0C1656E9B906}"/>
              </a:ext>
            </a:extLst>
          </p:cNvPr>
          <p:cNvCxnSpPr>
            <a:cxnSpLocks/>
          </p:cNvCxnSpPr>
          <p:nvPr/>
        </p:nvCxnSpPr>
        <p:spPr>
          <a:xfrm>
            <a:off x="4487185" y="4225549"/>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E869BB7-DC7F-B303-164C-BDD516C1AC35}"/>
              </a:ext>
            </a:extLst>
          </p:cNvPr>
          <p:cNvCxnSpPr>
            <a:cxnSpLocks/>
          </p:cNvCxnSpPr>
          <p:nvPr/>
        </p:nvCxnSpPr>
        <p:spPr>
          <a:xfrm>
            <a:off x="6059691" y="3597987"/>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6C8405A0-8EAC-1087-1F35-A97A5B1FE01E}"/>
              </a:ext>
            </a:extLst>
          </p:cNvPr>
          <p:cNvCxnSpPr>
            <a:cxnSpLocks/>
          </p:cNvCxnSpPr>
          <p:nvPr/>
        </p:nvCxnSpPr>
        <p:spPr>
          <a:xfrm>
            <a:off x="6059691" y="461713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65C53B7-FDE1-CD7A-D16F-1AA581E7D60D}"/>
              </a:ext>
            </a:extLst>
          </p:cNvPr>
          <p:cNvCxnSpPr>
            <a:cxnSpLocks/>
          </p:cNvCxnSpPr>
          <p:nvPr/>
        </p:nvCxnSpPr>
        <p:spPr>
          <a:xfrm>
            <a:off x="7322381" y="3805736"/>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0EBD9B4-001D-E4F5-AC16-C1BE980190D0}"/>
              </a:ext>
            </a:extLst>
          </p:cNvPr>
          <p:cNvCxnSpPr>
            <a:cxnSpLocks/>
          </p:cNvCxnSpPr>
          <p:nvPr/>
        </p:nvCxnSpPr>
        <p:spPr>
          <a:xfrm>
            <a:off x="7322381" y="4658840"/>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780E5A-3C21-D0B8-2077-BBF386F96E34}"/>
              </a:ext>
            </a:extLst>
          </p:cNvPr>
          <p:cNvSpPr txBox="1"/>
          <p:nvPr/>
        </p:nvSpPr>
        <p:spPr>
          <a:xfrm>
            <a:off x="791580" y="4617133"/>
            <a:ext cx="2052228" cy="646331"/>
          </a:xfrm>
          <a:prstGeom prst="rect">
            <a:avLst/>
          </a:prstGeom>
          <a:noFill/>
        </p:spPr>
        <p:txBody>
          <a:bodyPr wrap="square" rtlCol="0">
            <a:spAutoFit/>
          </a:bodyPr>
          <a:lstStyle/>
          <a:p>
            <a:r>
              <a:rPr lang="en-US" sz="1800" dirty="0"/>
              <a:t>Experiments are done in Spain</a:t>
            </a:r>
          </a:p>
        </p:txBody>
      </p:sp>
      <p:sp>
        <p:nvSpPr>
          <p:cNvPr id="6" name="Rectangle 5">
            <a:extLst>
              <a:ext uri="{FF2B5EF4-FFF2-40B4-BE49-F238E27FC236}">
                <a16:creationId xmlns:a16="http://schemas.microsoft.com/office/drawing/2014/main" id="{42CDEEF3-C2C0-E406-3E2D-B541E70BCEF5}"/>
              </a:ext>
            </a:extLst>
          </p:cNvPr>
          <p:cNvSpPr/>
          <p:nvPr/>
        </p:nvSpPr>
        <p:spPr>
          <a:xfrm>
            <a:off x="864488" y="2611876"/>
            <a:ext cx="1166429" cy="1193861"/>
          </a:xfrm>
          <a:prstGeom prst="rect">
            <a:avLst/>
          </a:prstGeom>
          <a:no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500"/>
          </a:p>
        </p:txBody>
      </p:sp>
      <p:sp>
        <p:nvSpPr>
          <p:cNvPr id="7" name="TextBox 6">
            <a:extLst>
              <a:ext uri="{FF2B5EF4-FFF2-40B4-BE49-F238E27FC236}">
                <a16:creationId xmlns:a16="http://schemas.microsoft.com/office/drawing/2014/main" id="{24C3B059-4D3B-37B3-7F23-951E514746D7}"/>
              </a:ext>
            </a:extLst>
          </p:cNvPr>
          <p:cNvSpPr txBox="1"/>
          <p:nvPr/>
        </p:nvSpPr>
        <p:spPr>
          <a:xfrm>
            <a:off x="950617" y="3969060"/>
            <a:ext cx="918101" cy="323165"/>
          </a:xfrm>
          <a:prstGeom prst="rect">
            <a:avLst/>
          </a:prstGeom>
          <a:noFill/>
        </p:spPr>
        <p:txBody>
          <a:bodyPr wrap="square" rtlCol="0">
            <a:spAutoFit/>
          </a:bodyPr>
          <a:lstStyle/>
          <a:p>
            <a:r>
              <a:rPr lang="en-US" sz="1500" dirty="0">
                <a:solidFill>
                  <a:srgbClr val="FFC000"/>
                </a:solidFill>
              </a:rPr>
              <a:t>Baseline</a:t>
            </a:r>
          </a:p>
        </p:txBody>
      </p:sp>
    </p:spTree>
    <p:extLst>
      <p:ext uri="{BB962C8B-B14F-4D97-AF65-F5344CB8AC3E}">
        <p14:creationId xmlns:p14="http://schemas.microsoft.com/office/powerpoint/2010/main" val="346155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Effect transition="in" filter="fade">
                                      <p:cBhvr>
                                        <p:cTn id="19" dur="500"/>
                                        <p:tgtEl>
                                          <p:spTgt spid="20">
                                            <p:txEl>
                                              <p:pRg st="0" end="0"/>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animEffect transition="in" filter="fade">
                                      <p:cBhvr>
                                        <p:cTn id="23" dur="500"/>
                                        <p:tgtEl>
                                          <p:spTgt spid="2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Effect transition="in" filter="fade">
                                      <p:cBhvr>
                                        <p:cTn id="45" dur="500"/>
                                        <p:tgtEl>
                                          <p:spTgt spid="5">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nodeType="click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1000"/>
                                        <p:tgtEl>
                                          <p:spTgt spid="54"/>
                                        </p:tgtEl>
                                      </p:cBhvr>
                                    </p:animEffect>
                                    <p:anim calcmode="lin" valueType="num">
                                      <p:cBhvr>
                                        <p:cTn id="51" dur="1000" fill="hold"/>
                                        <p:tgtEl>
                                          <p:spTgt spid="54"/>
                                        </p:tgtEl>
                                        <p:attrNameLst>
                                          <p:attrName>ppt_x</p:attrName>
                                        </p:attrNameLst>
                                      </p:cBhvr>
                                      <p:tavLst>
                                        <p:tav tm="0">
                                          <p:val>
                                            <p:strVal val="#ppt_x"/>
                                          </p:val>
                                        </p:tav>
                                        <p:tav tm="100000">
                                          <p:val>
                                            <p:strVal val="#ppt_x"/>
                                          </p:val>
                                        </p:tav>
                                      </p:tavLst>
                                    </p:anim>
                                    <p:anim calcmode="lin" valueType="num">
                                      <p:cBhvr>
                                        <p:cTn id="52" dur="1000" fill="hold"/>
                                        <p:tgtEl>
                                          <p:spTgt spid="5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1500"/>
                            </p:stCondLst>
                            <p:childTnLst>
                              <p:par>
                                <p:cTn id="69" presetID="47" presetClass="entr" presetSubtype="0"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1000"/>
                                        <p:tgtEl>
                                          <p:spTgt spid="44"/>
                                        </p:tgtEl>
                                      </p:cBhvr>
                                    </p:animEffect>
                                    <p:anim calcmode="lin" valueType="num">
                                      <p:cBhvr>
                                        <p:cTn id="72" dur="1000" fill="hold"/>
                                        <p:tgtEl>
                                          <p:spTgt spid="44"/>
                                        </p:tgtEl>
                                        <p:attrNameLst>
                                          <p:attrName>ppt_x</p:attrName>
                                        </p:attrNameLst>
                                      </p:cBhvr>
                                      <p:tavLst>
                                        <p:tav tm="0">
                                          <p:val>
                                            <p:strVal val="#ppt_x"/>
                                          </p:val>
                                        </p:tav>
                                        <p:tav tm="100000">
                                          <p:val>
                                            <p:strVal val="#ppt_x"/>
                                          </p:val>
                                        </p:tav>
                                      </p:tavLst>
                                    </p:anim>
                                    <p:anim calcmode="lin" valueType="num">
                                      <p:cBhvr>
                                        <p:cTn id="73" dur="1000" fill="hold"/>
                                        <p:tgtEl>
                                          <p:spTgt spid="44"/>
                                        </p:tgtEl>
                                        <p:attrNameLst>
                                          <p:attrName>ppt_y</p:attrName>
                                        </p:attrNameLst>
                                      </p:cBhvr>
                                      <p:tavLst>
                                        <p:tav tm="0">
                                          <p:val>
                                            <p:strVal val="#ppt_y-.1"/>
                                          </p:val>
                                        </p:tav>
                                        <p:tav tm="100000">
                                          <p:val>
                                            <p:strVal val="#ppt_y"/>
                                          </p:val>
                                        </p:tav>
                                      </p:tavLst>
                                    </p:anim>
                                  </p:childTnLst>
                                </p:cTn>
                              </p:par>
                            </p:childTnLst>
                          </p:cTn>
                        </p:par>
                        <p:par>
                          <p:cTn id="74" fill="hold">
                            <p:stCondLst>
                              <p:cond delay="2500"/>
                            </p:stCondLst>
                            <p:childTnLst>
                              <p:par>
                                <p:cTn id="75" presetID="10"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par>
                          <p:cTn id="78" fill="hold">
                            <p:stCondLst>
                              <p:cond delay="3000"/>
                            </p:stCondLst>
                            <p:childTnLst>
                              <p:par>
                                <p:cTn id="79" presetID="47" presetClass="entr" presetSubtype="0"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1000"/>
                                        <p:tgtEl>
                                          <p:spTgt spid="48"/>
                                        </p:tgtEl>
                                      </p:cBhvr>
                                    </p:animEffect>
                                    <p:anim calcmode="lin" valueType="num">
                                      <p:cBhvr>
                                        <p:cTn id="82" dur="1000" fill="hold"/>
                                        <p:tgtEl>
                                          <p:spTgt spid="48"/>
                                        </p:tgtEl>
                                        <p:attrNameLst>
                                          <p:attrName>ppt_x</p:attrName>
                                        </p:attrNameLst>
                                      </p:cBhvr>
                                      <p:tavLst>
                                        <p:tav tm="0">
                                          <p:val>
                                            <p:strVal val="#ppt_x"/>
                                          </p:val>
                                        </p:tav>
                                        <p:tav tm="100000">
                                          <p:val>
                                            <p:strVal val="#ppt_x"/>
                                          </p:val>
                                        </p:tav>
                                      </p:tavLst>
                                    </p:anim>
                                    <p:anim calcmode="lin" valueType="num">
                                      <p:cBhvr>
                                        <p:cTn id="83" dur="100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nodeType="click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1000"/>
                                        <p:tgtEl>
                                          <p:spTgt spid="37"/>
                                        </p:tgtEl>
                                      </p:cBhvr>
                                    </p:animEffect>
                                    <p:anim calcmode="lin" valueType="num">
                                      <p:cBhvr>
                                        <p:cTn id="93" dur="1000" fill="hold"/>
                                        <p:tgtEl>
                                          <p:spTgt spid="37"/>
                                        </p:tgtEl>
                                        <p:attrNameLst>
                                          <p:attrName>ppt_x</p:attrName>
                                        </p:attrNameLst>
                                      </p:cBhvr>
                                      <p:tavLst>
                                        <p:tav tm="0">
                                          <p:val>
                                            <p:strVal val="#ppt_x"/>
                                          </p:val>
                                        </p:tav>
                                        <p:tav tm="100000">
                                          <p:val>
                                            <p:strVal val="#ppt_x"/>
                                          </p:val>
                                        </p:tav>
                                      </p:tavLst>
                                    </p:anim>
                                    <p:anim calcmode="lin" valueType="num">
                                      <p:cBhvr>
                                        <p:cTn id="94" dur="1000" fill="hold"/>
                                        <p:tgtEl>
                                          <p:spTgt spid="37"/>
                                        </p:tgtEl>
                                        <p:attrNameLst>
                                          <p:attrName>ppt_y</p:attrName>
                                        </p:attrNameLst>
                                      </p:cBhvr>
                                      <p:tavLst>
                                        <p:tav tm="0">
                                          <p:val>
                                            <p:strVal val="#ppt_y-.1"/>
                                          </p:val>
                                        </p:tav>
                                        <p:tav tm="100000">
                                          <p:val>
                                            <p:strVal val="#ppt_y"/>
                                          </p:val>
                                        </p:tav>
                                      </p:tavLst>
                                    </p:anim>
                                  </p:childTnLst>
                                </p:cTn>
                              </p:par>
                            </p:childTnLst>
                          </p:cTn>
                        </p:par>
                        <p:par>
                          <p:cTn id="95" fill="hold">
                            <p:stCondLst>
                              <p:cond delay="1000"/>
                            </p:stCondLst>
                            <p:childTnLst>
                              <p:par>
                                <p:cTn id="96" presetID="10" presetClass="entr" presetSubtype="0"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childTnLst>
                          </p:cTn>
                        </p:par>
                        <p:par>
                          <p:cTn id="99" fill="hold">
                            <p:stCondLst>
                              <p:cond delay="1500"/>
                            </p:stCondLst>
                            <p:childTnLst>
                              <p:par>
                                <p:cTn id="100" presetID="47" presetClass="entr" presetSubtype="0" fill="hold" nodeType="after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anim calcmode="lin" valueType="num">
                                      <p:cBhvr>
                                        <p:cTn id="103" dur="1000" fill="hold"/>
                                        <p:tgtEl>
                                          <p:spTgt spid="49"/>
                                        </p:tgtEl>
                                        <p:attrNameLst>
                                          <p:attrName>ppt_x</p:attrName>
                                        </p:attrNameLst>
                                      </p:cBhvr>
                                      <p:tavLst>
                                        <p:tav tm="0">
                                          <p:val>
                                            <p:strVal val="#ppt_x"/>
                                          </p:val>
                                        </p:tav>
                                        <p:tav tm="100000">
                                          <p:val>
                                            <p:strVal val="#ppt_x"/>
                                          </p:val>
                                        </p:tav>
                                      </p:tavLst>
                                    </p:anim>
                                    <p:anim calcmode="lin" valueType="num">
                                      <p:cBhvr>
                                        <p:cTn id="104" dur="1000" fill="hold"/>
                                        <p:tgtEl>
                                          <p:spTgt spid="49"/>
                                        </p:tgtEl>
                                        <p:attrNameLst>
                                          <p:attrName>ppt_y</p:attrName>
                                        </p:attrNameLst>
                                      </p:cBhvr>
                                      <p:tavLst>
                                        <p:tav tm="0">
                                          <p:val>
                                            <p:strVal val="#ppt_y-.1"/>
                                          </p:val>
                                        </p:tav>
                                        <p:tav tm="100000">
                                          <p:val>
                                            <p:strVal val="#ppt_y"/>
                                          </p:val>
                                        </p:tav>
                                      </p:tavLst>
                                    </p:anim>
                                  </p:childTnLst>
                                </p:cTn>
                              </p:par>
                            </p:childTnLst>
                          </p:cTn>
                        </p:par>
                        <p:par>
                          <p:cTn id="105" fill="hold">
                            <p:stCondLst>
                              <p:cond delay="2500"/>
                            </p:stCondLst>
                            <p:childTnLst>
                              <p:par>
                                <p:cTn id="106" presetID="10" presetClass="entr" presetSubtype="0" fill="hold" grpId="0" nodeType="after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fade">
                                      <p:cBhvr>
                                        <p:cTn id="108" dur="500"/>
                                        <p:tgtEl>
                                          <p:spTgt spid="31"/>
                                        </p:tgtEl>
                                      </p:cBhvr>
                                    </p:animEffect>
                                  </p:childTnLst>
                                </p:cTn>
                              </p:par>
                            </p:childTnLst>
                          </p:cTn>
                        </p:par>
                        <p:par>
                          <p:cTn id="109" fill="hold">
                            <p:stCondLst>
                              <p:cond delay="3000"/>
                            </p:stCondLst>
                            <p:childTnLst>
                              <p:par>
                                <p:cTn id="110" presetID="47" presetClass="entr" presetSubtype="0" fill="hold" nodeType="afterEffect">
                                  <p:stCondLst>
                                    <p:cond delay="0"/>
                                  </p:stCondLst>
                                  <p:childTnLst>
                                    <p:set>
                                      <p:cBhvr>
                                        <p:cTn id="111" dur="1" fill="hold">
                                          <p:stCondLst>
                                            <p:cond delay="0"/>
                                          </p:stCondLst>
                                        </p:cTn>
                                        <p:tgtEl>
                                          <p:spTgt spid="56"/>
                                        </p:tgtEl>
                                        <p:attrNameLst>
                                          <p:attrName>style.visibility</p:attrName>
                                        </p:attrNameLst>
                                      </p:cBhvr>
                                      <p:to>
                                        <p:strVal val="visible"/>
                                      </p:to>
                                    </p:set>
                                    <p:animEffect transition="in" filter="fade">
                                      <p:cBhvr>
                                        <p:cTn id="112" dur="1000"/>
                                        <p:tgtEl>
                                          <p:spTgt spid="56"/>
                                        </p:tgtEl>
                                      </p:cBhvr>
                                    </p:animEffect>
                                    <p:anim calcmode="lin" valueType="num">
                                      <p:cBhvr>
                                        <p:cTn id="113" dur="1000" fill="hold"/>
                                        <p:tgtEl>
                                          <p:spTgt spid="56"/>
                                        </p:tgtEl>
                                        <p:attrNameLst>
                                          <p:attrName>ppt_x</p:attrName>
                                        </p:attrNameLst>
                                      </p:cBhvr>
                                      <p:tavLst>
                                        <p:tav tm="0">
                                          <p:val>
                                            <p:strVal val="#ppt_x"/>
                                          </p:val>
                                        </p:tav>
                                        <p:tav tm="100000">
                                          <p:val>
                                            <p:strVal val="#ppt_x"/>
                                          </p:val>
                                        </p:tav>
                                      </p:tavLst>
                                    </p:anim>
                                    <p:anim calcmode="lin" valueType="num">
                                      <p:cBhvr>
                                        <p:cTn id="114" dur="1000" fill="hold"/>
                                        <p:tgtEl>
                                          <p:spTgt spid="56"/>
                                        </p:tgtEl>
                                        <p:attrNameLst>
                                          <p:attrName>ppt_y</p:attrName>
                                        </p:attrNameLst>
                                      </p:cBhvr>
                                      <p:tavLst>
                                        <p:tav tm="0">
                                          <p:val>
                                            <p:strVal val="#ppt_y-.1"/>
                                          </p:val>
                                        </p:tav>
                                        <p:tav tm="100000">
                                          <p:val>
                                            <p:strVal val="#ppt_y"/>
                                          </p:val>
                                        </p:tav>
                                      </p:tavLst>
                                    </p:anim>
                                  </p:childTnLst>
                                </p:cTn>
                              </p:par>
                            </p:childTnLst>
                          </p:cTn>
                        </p:par>
                        <p:par>
                          <p:cTn id="115" fill="hold">
                            <p:stCondLst>
                              <p:cond delay="4000"/>
                            </p:stCondLst>
                            <p:childTnLst>
                              <p:par>
                                <p:cTn id="116" presetID="10" presetClass="entr" presetSubtype="0" fill="hold" grpId="0" nodeType="after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fade">
                                      <p:cBhvr>
                                        <p:cTn id="118" dur="500"/>
                                        <p:tgtEl>
                                          <p:spTgt spid="39"/>
                                        </p:tgtEl>
                                      </p:cBhvr>
                                    </p:animEffect>
                                  </p:childTnLst>
                                </p:cTn>
                              </p:par>
                            </p:childTnLst>
                          </p:cTn>
                        </p:par>
                      </p:childTnLst>
                    </p:cTn>
                  </p:par>
                  <p:par>
                    <p:cTn id="119" fill="hold">
                      <p:stCondLst>
                        <p:cond delay="indefinite"/>
                      </p:stCondLst>
                      <p:childTnLst>
                        <p:par>
                          <p:cTn id="120" fill="hold">
                            <p:stCondLst>
                              <p:cond delay="0"/>
                            </p:stCondLst>
                            <p:childTnLst>
                              <p:par>
                                <p:cTn id="121" presetID="47" presetClass="entr" presetSubtype="0" fill="hold" nodeType="click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fade">
                                      <p:cBhvr>
                                        <p:cTn id="123" dur="1000"/>
                                        <p:tgtEl>
                                          <p:spTgt spid="42"/>
                                        </p:tgtEl>
                                      </p:cBhvr>
                                    </p:animEffect>
                                    <p:anim calcmode="lin" valueType="num">
                                      <p:cBhvr>
                                        <p:cTn id="124" dur="1000" fill="hold"/>
                                        <p:tgtEl>
                                          <p:spTgt spid="42"/>
                                        </p:tgtEl>
                                        <p:attrNameLst>
                                          <p:attrName>ppt_x</p:attrName>
                                        </p:attrNameLst>
                                      </p:cBhvr>
                                      <p:tavLst>
                                        <p:tav tm="0">
                                          <p:val>
                                            <p:strVal val="#ppt_x"/>
                                          </p:val>
                                        </p:tav>
                                        <p:tav tm="100000">
                                          <p:val>
                                            <p:strVal val="#ppt_x"/>
                                          </p:val>
                                        </p:tav>
                                      </p:tavLst>
                                    </p:anim>
                                    <p:anim calcmode="lin" valueType="num">
                                      <p:cBhvr>
                                        <p:cTn id="125" dur="1000" fill="hold"/>
                                        <p:tgtEl>
                                          <p:spTgt spid="42"/>
                                        </p:tgtEl>
                                        <p:attrNameLst>
                                          <p:attrName>ppt_y</p:attrName>
                                        </p:attrNameLst>
                                      </p:cBhvr>
                                      <p:tavLst>
                                        <p:tav tm="0">
                                          <p:val>
                                            <p:strVal val="#ppt_y-.1"/>
                                          </p:val>
                                        </p:tav>
                                        <p:tav tm="100000">
                                          <p:val>
                                            <p:strVal val="#ppt_y"/>
                                          </p:val>
                                        </p:tav>
                                      </p:tavLst>
                                    </p:anim>
                                  </p:childTnLst>
                                </p:cTn>
                              </p:par>
                            </p:childTnLst>
                          </p:cTn>
                        </p:par>
                        <p:par>
                          <p:cTn id="126" fill="hold">
                            <p:stCondLst>
                              <p:cond delay="1000"/>
                            </p:stCondLst>
                            <p:childTnLst>
                              <p:par>
                                <p:cTn id="127" presetID="10" presetClass="entr" presetSubtype="0" fill="hold" grpId="0" nodeType="afterEffect">
                                  <p:stCondLst>
                                    <p:cond delay="0"/>
                                  </p:stCondLst>
                                  <p:childTnLst>
                                    <p:set>
                                      <p:cBhvr>
                                        <p:cTn id="128" dur="1" fill="hold">
                                          <p:stCondLst>
                                            <p:cond delay="0"/>
                                          </p:stCondLst>
                                        </p:cTn>
                                        <p:tgtEl>
                                          <p:spTgt spid="29"/>
                                        </p:tgtEl>
                                        <p:attrNameLst>
                                          <p:attrName>style.visibility</p:attrName>
                                        </p:attrNameLst>
                                      </p:cBhvr>
                                      <p:to>
                                        <p:strVal val="visible"/>
                                      </p:to>
                                    </p:set>
                                    <p:animEffect transition="in" filter="fade">
                                      <p:cBhvr>
                                        <p:cTn id="129" dur="500"/>
                                        <p:tgtEl>
                                          <p:spTgt spid="29"/>
                                        </p:tgtEl>
                                      </p:cBhvr>
                                    </p:animEffect>
                                  </p:childTnLst>
                                </p:cTn>
                              </p:par>
                            </p:childTnLst>
                          </p:cTn>
                        </p:par>
                        <p:par>
                          <p:cTn id="130" fill="hold">
                            <p:stCondLst>
                              <p:cond delay="1500"/>
                            </p:stCondLst>
                            <p:childTnLst>
                              <p:par>
                                <p:cTn id="131" presetID="47" presetClass="entr" presetSubtype="0" fill="hold" nodeType="after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1000"/>
                                        <p:tgtEl>
                                          <p:spTgt spid="57"/>
                                        </p:tgtEl>
                                      </p:cBhvr>
                                    </p:animEffect>
                                    <p:anim calcmode="lin" valueType="num">
                                      <p:cBhvr>
                                        <p:cTn id="134" dur="1000" fill="hold"/>
                                        <p:tgtEl>
                                          <p:spTgt spid="57"/>
                                        </p:tgtEl>
                                        <p:attrNameLst>
                                          <p:attrName>ppt_x</p:attrName>
                                        </p:attrNameLst>
                                      </p:cBhvr>
                                      <p:tavLst>
                                        <p:tav tm="0">
                                          <p:val>
                                            <p:strVal val="#ppt_x"/>
                                          </p:val>
                                        </p:tav>
                                        <p:tav tm="100000">
                                          <p:val>
                                            <p:strVal val="#ppt_x"/>
                                          </p:val>
                                        </p:tav>
                                      </p:tavLst>
                                    </p:anim>
                                    <p:anim calcmode="lin" valueType="num">
                                      <p:cBhvr>
                                        <p:cTn id="135" dur="1000" fill="hold"/>
                                        <p:tgtEl>
                                          <p:spTgt spid="57"/>
                                        </p:tgtEl>
                                        <p:attrNameLst>
                                          <p:attrName>ppt_y</p:attrName>
                                        </p:attrNameLst>
                                      </p:cBhvr>
                                      <p:tavLst>
                                        <p:tav tm="0">
                                          <p:val>
                                            <p:strVal val="#ppt_y-.1"/>
                                          </p:val>
                                        </p:tav>
                                        <p:tav tm="100000">
                                          <p:val>
                                            <p:strVal val="#ppt_y"/>
                                          </p:val>
                                        </p:tav>
                                      </p:tavLst>
                                    </p:anim>
                                  </p:childTnLst>
                                </p:cTn>
                              </p:par>
                            </p:childTnLst>
                          </p:cTn>
                        </p:par>
                        <p:par>
                          <p:cTn id="136" fill="hold">
                            <p:stCondLst>
                              <p:cond delay="2500"/>
                            </p:stCondLst>
                            <p:childTnLst>
                              <p:par>
                                <p:cTn id="137" presetID="10" presetClass="entr" presetSubtype="0" fill="hold" grpId="0" nodeType="afterEffect">
                                  <p:stCondLst>
                                    <p:cond delay="0"/>
                                  </p:stCondLst>
                                  <p:childTnLst>
                                    <p:set>
                                      <p:cBhvr>
                                        <p:cTn id="138" dur="1" fill="hold">
                                          <p:stCondLst>
                                            <p:cond delay="0"/>
                                          </p:stCondLst>
                                        </p:cTn>
                                        <p:tgtEl>
                                          <p:spTgt spid="32"/>
                                        </p:tgtEl>
                                        <p:attrNameLst>
                                          <p:attrName>style.visibility</p:attrName>
                                        </p:attrNameLst>
                                      </p:cBhvr>
                                      <p:to>
                                        <p:strVal val="visible"/>
                                      </p:to>
                                    </p:set>
                                    <p:animEffect transition="in" filter="fade">
                                      <p:cBhvr>
                                        <p:cTn id="139" dur="500"/>
                                        <p:tgtEl>
                                          <p:spTgt spid="32"/>
                                        </p:tgtEl>
                                      </p:cBhvr>
                                    </p:animEffect>
                                  </p:childTnLst>
                                </p:cTn>
                              </p:par>
                            </p:childTnLst>
                          </p:cTn>
                        </p:par>
                        <p:par>
                          <p:cTn id="140" fill="hold">
                            <p:stCondLst>
                              <p:cond delay="3000"/>
                            </p:stCondLst>
                            <p:childTnLst>
                              <p:par>
                                <p:cTn id="141" presetID="47" presetClass="entr" presetSubtype="0" fill="hold" nodeType="afterEffect">
                                  <p:stCondLst>
                                    <p:cond delay="0"/>
                                  </p:stCondLst>
                                  <p:childTnLst>
                                    <p:set>
                                      <p:cBhvr>
                                        <p:cTn id="142" dur="1" fill="hold">
                                          <p:stCondLst>
                                            <p:cond delay="0"/>
                                          </p:stCondLst>
                                        </p:cTn>
                                        <p:tgtEl>
                                          <p:spTgt spid="58"/>
                                        </p:tgtEl>
                                        <p:attrNameLst>
                                          <p:attrName>style.visibility</p:attrName>
                                        </p:attrNameLst>
                                      </p:cBhvr>
                                      <p:to>
                                        <p:strVal val="visible"/>
                                      </p:to>
                                    </p:set>
                                    <p:animEffect transition="in" filter="fade">
                                      <p:cBhvr>
                                        <p:cTn id="143" dur="1000"/>
                                        <p:tgtEl>
                                          <p:spTgt spid="58"/>
                                        </p:tgtEl>
                                      </p:cBhvr>
                                    </p:animEffect>
                                    <p:anim calcmode="lin" valueType="num">
                                      <p:cBhvr>
                                        <p:cTn id="144" dur="1000" fill="hold"/>
                                        <p:tgtEl>
                                          <p:spTgt spid="58"/>
                                        </p:tgtEl>
                                        <p:attrNameLst>
                                          <p:attrName>ppt_x</p:attrName>
                                        </p:attrNameLst>
                                      </p:cBhvr>
                                      <p:tavLst>
                                        <p:tav tm="0">
                                          <p:val>
                                            <p:strVal val="#ppt_x"/>
                                          </p:val>
                                        </p:tav>
                                        <p:tav tm="100000">
                                          <p:val>
                                            <p:strVal val="#ppt_x"/>
                                          </p:val>
                                        </p:tav>
                                      </p:tavLst>
                                    </p:anim>
                                    <p:anim calcmode="lin" valueType="num">
                                      <p:cBhvr>
                                        <p:cTn id="145" dur="1000" fill="hold"/>
                                        <p:tgtEl>
                                          <p:spTgt spid="58"/>
                                        </p:tgtEl>
                                        <p:attrNameLst>
                                          <p:attrName>ppt_y</p:attrName>
                                        </p:attrNameLst>
                                      </p:cBhvr>
                                      <p:tavLst>
                                        <p:tav tm="0">
                                          <p:val>
                                            <p:strVal val="#ppt_y-.1"/>
                                          </p:val>
                                        </p:tav>
                                        <p:tav tm="100000">
                                          <p:val>
                                            <p:strVal val="#ppt_y"/>
                                          </p:val>
                                        </p:tav>
                                      </p:tavLst>
                                    </p:anim>
                                  </p:childTnLst>
                                </p:cTn>
                              </p:par>
                            </p:childTnLst>
                          </p:cTn>
                        </p:par>
                        <p:par>
                          <p:cTn id="146" fill="hold">
                            <p:stCondLst>
                              <p:cond delay="4000"/>
                            </p:stCondLst>
                            <p:childTnLst>
                              <p:par>
                                <p:cTn id="147" presetID="10" presetClass="entr" presetSubtype="0" fill="hold" grpId="0" nodeType="afterEffect">
                                  <p:stCondLst>
                                    <p:cond delay="0"/>
                                  </p:stCondLst>
                                  <p:childTnLst>
                                    <p:set>
                                      <p:cBhvr>
                                        <p:cTn id="148" dur="1" fill="hold">
                                          <p:stCondLst>
                                            <p:cond delay="0"/>
                                          </p:stCondLst>
                                        </p:cTn>
                                        <p:tgtEl>
                                          <p:spTgt spid="40"/>
                                        </p:tgtEl>
                                        <p:attrNameLst>
                                          <p:attrName>style.visibility</p:attrName>
                                        </p:attrNameLst>
                                      </p:cBhvr>
                                      <p:to>
                                        <p:strVal val="visible"/>
                                      </p:to>
                                    </p:set>
                                    <p:animEffect transition="in" filter="fade">
                                      <p:cBhvr>
                                        <p:cTn id="1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5" grpId="0"/>
      <p:bldP spid="26" grpId="0"/>
      <p:bldP spid="27" grpId="0"/>
      <p:bldP spid="28" grpId="0"/>
      <p:bldP spid="29" grpId="0"/>
      <p:bldP spid="30" grpId="0"/>
      <p:bldP spid="31" grpId="0"/>
      <p:bldP spid="32" grpId="0"/>
      <p:bldP spid="38" grpId="0"/>
      <p:bldP spid="39" grpId="0"/>
      <p:bldP spid="40" grpId="0"/>
      <p:bldP spid="6" grpId="0" animBg="1"/>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Imagen que contiene instrumento, estacionaria, lápiz&#10;&#10;Descripción generada automáticamente">
            <a:extLst>
              <a:ext uri="{FF2B5EF4-FFF2-40B4-BE49-F238E27FC236}">
                <a16:creationId xmlns:a16="http://schemas.microsoft.com/office/drawing/2014/main" id="{E6B459DA-80D1-90CC-8859-E42FC5D191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86" y="1842372"/>
            <a:ext cx="4499581" cy="3674860"/>
          </a:xfrm>
          <a:prstGeom prst="rect">
            <a:avLst/>
          </a:prstGeom>
        </p:spPr>
      </p:pic>
      <p:sp>
        <p:nvSpPr>
          <p:cNvPr id="2" name="Título 1">
            <a:extLst>
              <a:ext uri="{FF2B5EF4-FFF2-40B4-BE49-F238E27FC236}">
                <a16:creationId xmlns:a16="http://schemas.microsoft.com/office/drawing/2014/main" id="{AB63603E-585B-7041-F261-F1FEFDF7030A}"/>
              </a:ext>
            </a:extLst>
          </p:cNvPr>
          <p:cNvSpPr>
            <a:spLocks noGrp="1"/>
          </p:cNvSpPr>
          <p:nvPr>
            <p:ph type="title"/>
          </p:nvPr>
        </p:nvSpPr>
        <p:spPr>
          <a:xfrm>
            <a:off x="864488" y="1061372"/>
            <a:ext cx="8100000" cy="594000"/>
          </a:xfrm>
        </p:spPr>
        <p:txBody>
          <a:bodyPr/>
          <a:lstStyle/>
          <a:p>
            <a:r>
              <a:rPr lang="en-US" dirty="0"/>
              <a:t>Web Performance</a:t>
            </a:r>
          </a:p>
        </p:txBody>
      </p:sp>
      <p:sp>
        <p:nvSpPr>
          <p:cNvPr id="4" name="Marcador de número de diapositiva 3">
            <a:extLst>
              <a:ext uri="{FF2B5EF4-FFF2-40B4-BE49-F238E27FC236}">
                <a16:creationId xmlns:a16="http://schemas.microsoft.com/office/drawing/2014/main" id="{E5CC9958-C83D-B5D8-CA1D-C0D61E73D336}"/>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60</a:t>
            </a:fld>
            <a:endParaRPr lang="es-ES" dirty="0"/>
          </a:p>
        </p:txBody>
      </p:sp>
      <p:sp>
        <p:nvSpPr>
          <p:cNvPr id="7" name="CuadroTexto 6">
            <a:extLst>
              <a:ext uri="{FF2B5EF4-FFF2-40B4-BE49-F238E27FC236}">
                <a16:creationId xmlns:a16="http://schemas.microsoft.com/office/drawing/2014/main" id="{D928E6FB-3BCB-A855-C6E0-FF46F0D58A19}"/>
              </a:ext>
            </a:extLst>
          </p:cNvPr>
          <p:cNvSpPr txBox="1"/>
          <p:nvPr/>
        </p:nvSpPr>
        <p:spPr>
          <a:xfrm>
            <a:off x="399311" y="6113631"/>
            <a:ext cx="5220580" cy="438582"/>
          </a:xfrm>
          <a:prstGeom prst="rect">
            <a:avLst/>
          </a:prstGeom>
          <a:noFill/>
        </p:spPr>
        <p:txBody>
          <a:bodyPr wrap="square" rtlCol="0">
            <a:spAutoFit/>
          </a:bodyPr>
          <a:lstStyle/>
          <a:p>
            <a:r>
              <a:rPr lang="en-US" sz="1500" dirty="0"/>
              <a:t>Page Load Time (PLT): </a:t>
            </a:r>
            <a:r>
              <a:rPr lang="en-US" sz="1500" dirty="0" err="1"/>
              <a:t>LoadEventStart</a:t>
            </a:r>
            <a:r>
              <a:rPr lang="en-US" sz="1500" dirty="0"/>
              <a:t> – </a:t>
            </a:r>
            <a:r>
              <a:rPr lang="en-US" sz="1500" dirty="0" err="1"/>
              <a:t>NavigationStart</a:t>
            </a:r>
            <a:endParaRPr lang="en-US" sz="1500" dirty="0"/>
          </a:p>
          <a:p>
            <a:r>
              <a:rPr lang="en-US" sz="750" dirty="0"/>
              <a:t>https://developer.mozilla.org/en-US/docs/Web/Performance/Navigation_and_resource_timings</a:t>
            </a:r>
          </a:p>
        </p:txBody>
      </p:sp>
      <p:sp>
        <p:nvSpPr>
          <p:cNvPr id="12" name="CuadroTexto 11">
            <a:extLst>
              <a:ext uri="{FF2B5EF4-FFF2-40B4-BE49-F238E27FC236}">
                <a16:creationId xmlns:a16="http://schemas.microsoft.com/office/drawing/2014/main" id="{79BDE5F5-DCFC-57CD-B864-B9843BE0AE42}"/>
              </a:ext>
            </a:extLst>
          </p:cNvPr>
          <p:cNvSpPr txBox="1"/>
          <p:nvPr/>
        </p:nvSpPr>
        <p:spPr>
          <a:xfrm>
            <a:off x="4914488" y="3590012"/>
            <a:ext cx="2376264" cy="784830"/>
          </a:xfrm>
          <a:prstGeom prst="rect">
            <a:avLst/>
          </a:prstGeom>
          <a:noFill/>
          <a:ln>
            <a:solidFill>
              <a:schemeClr val="tx1"/>
            </a:solidFill>
          </a:ln>
        </p:spPr>
        <p:txBody>
          <a:bodyPr wrap="square" rtlCol="0">
            <a:spAutoFit/>
          </a:bodyPr>
          <a:lstStyle/>
          <a:p>
            <a:r>
              <a:rPr lang="en-US" sz="1500" dirty="0"/>
              <a:t>FI/3/</a:t>
            </a:r>
            <a:r>
              <a:rPr lang="en-US" sz="1500" dirty="0" err="1"/>
              <a:t>NoVPN</a:t>
            </a:r>
            <a:r>
              <a:rPr lang="en-US" sz="1500" dirty="0"/>
              <a:t> &amp; </a:t>
            </a:r>
            <a:r>
              <a:rPr lang="en-US" sz="1500" dirty="0" err="1"/>
              <a:t>Truphone</a:t>
            </a:r>
            <a:r>
              <a:rPr lang="en-US" sz="1500" dirty="0"/>
              <a:t> have close performance to Orange</a:t>
            </a:r>
          </a:p>
        </p:txBody>
      </p:sp>
      <p:grpSp>
        <p:nvGrpSpPr>
          <p:cNvPr id="17" name="Grupo 16">
            <a:extLst>
              <a:ext uri="{FF2B5EF4-FFF2-40B4-BE49-F238E27FC236}">
                <a16:creationId xmlns:a16="http://schemas.microsoft.com/office/drawing/2014/main" id="{7EA40B2C-39A3-28E0-8F56-5ED8F6F9B205}"/>
              </a:ext>
            </a:extLst>
          </p:cNvPr>
          <p:cNvGrpSpPr/>
          <p:nvPr/>
        </p:nvGrpSpPr>
        <p:grpSpPr>
          <a:xfrm>
            <a:off x="1686178" y="2282674"/>
            <a:ext cx="5060614" cy="1362350"/>
            <a:chOff x="2248238" y="1900565"/>
            <a:chExt cx="6747484" cy="1816467"/>
          </a:xfrm>
        </p:grpSpPr>
        <p:sp>
          <p:nvSpPr>
            <p:cNvPr id="11" name="CuadroTexto 10">
              <a:extLst>
                <a:ext uri="{FF2B5EF4-FFF2-40B4-BE49-F238E27FC236}">
                  <a16:creationId xmlns:a16="http://schemas.microsoft.com/office/drawing/2014/main" id="{B3A09099-DA40-EC17-8E32-AB08FFCE0FBA}"/>
                </a:ext>
              </a:extLst>
            </p:cNvPr>
            <p:cNvSpPr txBox="1"/>
            <p:nvPr/>
          </p:nvSpPr>
          <p:spPr>
            <a:xfrm>
              <a:off x="6488971" y="1900565"/>
              <a:ext cx="2506751" cy="1354217"/>
            </a:xfrm>
            <a:prstGeom prst="rect">
              <a:avLst/>
            </a:prstGeom>
            <a:noFill/>
            <a:ln>
              <a:solidFill>
                <a:schemeClr val="tx2">
                  <a:lumMod val="75000"/>
                </a:schemeClr>
              </a:solidFill>
            </a:ln>
          </p:spPr>
          <p:txBody>
            <a:bodyPr wrap="square" rtlCol="0">
              <a:spAutoFit/>
            </a:bodyPr>
            <a:lstStyle/>
            <a:p>
              <a:r>
                <a:rPr lang="en-US" sz="1500" dirty="0"/>
                <a:t>For US breakout, large penalties accessing EU Webpages</a:t>
              </a:r>
            </a:p>
          </p:txBody>
        </p:sp>
        <p:grpSp>
          <p:nvGrpSpPr>
            <p:cNvPr id="19" name="Grupo 18">
              <a:extLst>
                <a:ext uri="{FF2B5EF4-FFF2-40B4-BE49-F238E27FC236}">
                  <a16:creationId xmlns:a16="http://schemas.microsoft.com/office/drawing/2014/main" id="{28D37C52-BC64-BFB9-9D81-EFA9E28D60F3}"/>
                </a:ext>
              </a:extLst>
            </p:cNvPr>
            <p:cNvGrpSpPr/>
            <p:nvPr/>
          </p:nvGrpSpPr>
          <p:grpSpPr>
            <a:xfrm>
              <a:off x="2248238" y="1916832"/>
              <a:ext cx="4240733" cy="1800200"/>
              <a:chOff x="2104222" y="2005107"/>
              <a:chExt cx="4240733" cy="1800200"/>
            </a:xfrm>
          </p:grpSpPr>
          <p:sp>
            <p:nvSpPr>
              <p:cNvPr id="10" name="Elipse 9">
                <a:extLst>
                  <a:ext uri="{FF2B5EF4-FFF2-40B4-BE49-F238E27FC236}">
                    <a16:creationId xmlns:a16="http://schemas.microsoft.com/office/drawing/2014/main" id="{F3E45B45-FBE4-728F-2FA9-E86C1A248633}"/>
                  </a:ext>
                </a:extLst>
              </p:cNvPr>
              <p:cNvSpPr/>
              <p:nvPr/>
            </p:nvSpPr>
            <p:spPr>
              <a:xfrm>
                <a:off x="2104222" y="2005107"/>
                <a:ext cx="1152128" cy="18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cxnSp>
            <p:nvCxnSpPr>
              <p:cNvPr id="14" name="Conector recto de flecha 13">
                <a:extLst>
                  <a:ext uri="{FF2B5EF4-FFF2-40B4-BE49-F238E27FC236}">
                    <a16:creationId xmlns:a16="http://schemas.microsoft.com/office/drawing/2014/main" id="{10452DD0-AF7D-3A88-9206-D734A273DC96}"/>
                  </a:ext>
                </a:extLst>
              </p:cNvPr>
              <p:cNvCxnSpPr>
                <a:cxnSpLocks/>
                <a:stCxn id="11" idx="1"/>
              </p:cNvCxnSpPr>
              <p:nvPr/>
            </p:nvCxnSpPr>
            <p:spPr>
              <a:xfrm flipH="1" flipV="1">
                <a:off x="3868786" y="2633841"/>
                <a:ext cx="2476169" cy="321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18" name="CuadroTexto 17">
            <a:extLst>
              <a:ext uri="{FF2B5EF4-FFF2-40B4-BE49-F238E27FC236}">
                <a16:creationId xmlns:a16="http://schemas.microsoft.com/office/drawing/2014/main" id="{D2D7D3F2-DB99-98FF-AF84-30598290163A}"/>
              </a:ext>
            </a:extLst>
          </p:cNvPr>
          <p:cNvSpPr txBox="1"/>
          <p:nvPr/>
        </p:nvSpPr>
        <p:spPr>
          <a:xfrm>
            <a:off x="5058939" y="4410050"/>
            <a:ext cx="3158912" cy="715581"/>
          </a:xfrm>
          <a:prstGeom prst="rect">
            <a:avLst/>
          </a:prstGeom>
          <a:noFill/>
          <a:ln>
            <a:solidFill>
              <a:schemeClr val="tx2"/>
            </a:solidFill>
          </a:ln>
        </p:spPr>
        <p:txBody>
          <a:bodyPr wrap="square">
            <a:spAutoFit/>
          </a:bodyPr>
          <a:lstStyle/>
          <a:p>
            <a:r>
              <a:rPr lang="en-GB" sz="1350" dirty="0">
                <a:latin typeface="+mj-lt"/>
              </a:rPr>
              <a:t>Low delay in CDN  does not eliminates the differences in the PLT for the different configuration</a:t>
            </a:r>
            <a:endParaRPr lang="en-US" sz="1500" dirty="0">
              <a:latin typeface="+mj-lt"/>
            </a:endParaRPr>
          </a:p>
        </p:txBody>
      </p:sp>
      <p:sp>
        <p:nvSpPr>
          <p:cNvPr id="3" name="Oval 2">
            <a:extLst>
              <a:ext uri="{FF2B5EF4-FFF2-40B4-BE49-F238E27FC236}">
                <a16:creationId xmlns:a16="http://schemas.microsoft.com/office/drawing/2014/main" id="{17CA997B-8BDF-BCF1-9426-4F206FEE436D}"/>
              </a:ext>
            </a:extLst>
          </p:cNvPr>
          <p:cNvSpPr/>
          <p:nvPr/>
        </p:nvSpPr>
        <p:spPr>
          <a:xfrm>
            <a:off x="939816" y="3337333"/>
            <a:ext cx="486054" cy="135015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5" name="Oval 14">
            <a:extLst>
              <a:ext uri="{FF2B5EF4-FFF2-40B4-BE49-F238E27FC236}">
                <a16:creationId xmlns:a16="http://schemas.microsoft.com/office/drawing/2014/main" id="{A653FC8A-6B25-441A-3B97-AA5B8FAF6E26}"/>
              </a:ext>
            </a:extLst>
          </p:cNvPr>
          <p:cNvSpPr/>
          <p:nvPr/>
        </p:nvSpPr>
        <p:spPr>
          <a:xfrm>
            <a:off x="3212624" y="3603319"/>
            <a:ext cx="486054" cy="1026114"/>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 name="Oval 4">
            <a:extLst>
              <a:ext uri="{FF2B5EF4-FFF2-40B4-BE49-F238E27FC236}">
                <a16:creationId xmlns:a16="http://schemas.microsoft.com/office/drawing/2014/main" id="{D42580DA-E17F-8EED-B482-328C989817F1}"/>
              </a:ext>
            </a:extLst>
          </p:cNvPr>
          <p:cNvSpPr/>
          <p:nvPr/>
        </p:nvSpPr>
        <p:spPr>
          <a:xfrm>
            <a:off x="2612233" y="3699030"/>
            <a:ext cx="340338" cy="972108"/>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TextBox 7">
            <a:extLst>
              <a:ext uri="{FF2B5EF4-FFF2-40B4-BE49-F238E27FC236}">
                <a16:creationId xmlns:a16="http://schemas.microsoft.com/office/drawing/2014/main" id="{51A59E59-53AC-D0E3-86C2-620F92E30535}"/>
              </a:ext>
            </a:extLst>
          </p:cNvPr>
          <p:cNvSpPr txBox="1"/>
          <p:nvPr/>
        </p:nvSpPr>
        <p:spPr>
          <a:xfrm>
            <a:off x="3059832" y="3060335"/>
            <a:ext cx="999111" cy="32316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500" dirty="0"/>
              <a:t>Baseline</a:t>
            </a:r>
          </a:p>
        </p:txBody>
      </p:sp>
      <p:cxnSp>
        <p:nvCxnSpPr>
          <p:cNvPr id="16" name="Straight Arrow Connector 15">
            <a:extLst>
              <a:ext uri="{FF2B5EF4-FFF2-40B4-BE49-F238E27FC236}">
                <a16:creationId xmlns:a16="http://schemas.microsoft.com/office/drawing/2014/main" id="{C8AF827B-F0C0-23BB-A11F-F81135660F59}"/>
              </a:ext>
            </a:extLst>
          </p:cNvPr>
          <p:cNvCxnSpPr>
            <a:endCxn id="5" idx="0"/>
          </p:cNvCxnSpPr>
          <p:nvPr/>
        </p:nvCxnSpPr>
        <p:spPr>
          <a:xfrm flipH="1">
            <a:off x="2782402" y="3337333"/>
            <a:ext cx="197172" cy="36169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aphicFrame>
        <p:nvGraphicFramePr>
          <p:cNvPr id="21" name="Tabla 20">
            <a:extLst>
              <a:ext uri="{FF2B5EF4-FFF2-40B4-BE49-F238E27FC236}">
                <a16:creationId xmlns:a16="http://schemas.microsoft.com/office/drawing/2014/main" id="{4F98AEEB-34B5-0AF4-A035-7C77F3A41591}"/>
              </a:ext>
            </a:extLst>
          </p:cNvPr>
          <p:cNvGraphicFramePr>
            <a:graphicFrameLocks noGrp="1"/>
          </p:cNvGraphicFramePr>
          <p:nvPr/>
        </p:nvGraphicFramePr>
        <p:xfrm>
          <a:off x="7056276" y="1842372"/>
          <a:ext cx="1721590" cy="1643730"/>
        </p:xfrm>
        <a:graphic>
          <a:graphicData uri="http://schemas.openxmlformats.org/drawingml/2006/table">
            <a:tbl>
              <a:tblPr>
                <a:tableStyleId>{C4B1156A-380E-4F78-BDF5-A606A8083BF9}</a:tableStyleId>
              </a:tblPr>
              <a:tblGrid>
                <a:gridCol w="860795">
                  <a:extLst>
                    <a:ext uri="{9D8B030D-6E8A-4147-A177-3AD203B41FA5}">
                      <a16:colId xmlns:a16="http://schemas.microsoft.com/office/drawing/2014/main" val="1610189874"/>
                    </a:ext>
                  </a:extLst>
                </a:gridCol>
                <a:gridCol w="860795">
                  <a:extLst>
                    <a:ext uri="{9D8B030D-6E8A-4147-A177-3AD203B41FA5}">
                      <a16:colId xmlns:a16="http://schemas.microsoft.com/office/drawing/2014/main" val="2640506425"/>
                    </a:ext>
                  </a:extLst>
                </a:gridCol>
              </a:tblGrid>
              <a:tr h="176155">
                <a:tc>
                  <a:txBody>
                    <a:bodyPr/>
                    <a:lstStyle/>
                    <a:p>
                      <a:pPr algn="ctr"/>
                      <a:r>
                        <a:rPr lang="en-GB" sz="800" b="1" dirty="0">
                          <a:effectLst/>
                        </a:rPr>
                        <a:t>Name</a:t>
                      </a:r>
                    </a:p>
                  </a:txBody>
                  <a:tcPr marL="57329" marR="57329" marT="28665" marB="28665" anchor="ctr"/>
                </a:tc>
                <a:tc>
                  <a:txBody>
                    <a:bodyPr/>
                    <a:lstStyle/>
                    <a:p>
                      <a:pPr algn="ctr"/>
                      <a:r>
                        <a:rPr lang="en-GB" sz="800" b="1" dirty="0">
                          <a:effectLst/>
                        </a:rPr>
                        <a:t>Breakout</a:t>
                      </a:r>
                    </a:p>
                  </a:txBody>
                  <a:tcPr marL="57329" marR="57329" marT="28665" marB="28665" anchor="ctr"/>
                </a:tc>
                <a:extLst>
                  <a:ext uri="{0D108BD9-81ED-4DB2-BD59-A6C34878D82A}">
                    <a16:rowId xmlns:a16="http://schemas.microsoft.com/office/drawing/2014/main" val="2717161999"/>
                  </a:ext>
                </a:extLst>
              </a:tr>
              <a:tr h="183060">
                <a:tc>
                  <a:txBody>
                    <a:bodyPr/>
                    <a:lstStyle/>
                    <a:p>
                      <a:pPr algn="ctr"/>
                      <a:r>
                        <a:rPr lang="en-GB" sz="800" dirty="0">
                          <a:effectLst/>
                        </a:rPr>
                        <a:t>Fi/TM/VPN</a:t>
                      </a: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955115293"/>
                  </a:ext>
                </a:extLst>
              </a:tr>
              <a:tr h="183060">
                <a:tc>
                  <a:txBody>
                    <a:bodyPr/>
                    <a:lstStyle/>
                    <a:p>
                      <a:pPr algn="ctr"/>
                      <a:r>
                        <a:rPr lang="en-GB" sz="800" dirty="0">
                          <a:effectLst/>
                        </a:rPr>
                        <a:t>Fi/TM/</a:t>
                      </a:r>
                      <a:r>
                        <a:rPr lang="en-GB" sz="800" dirty="0" err="1">
                          <a:effectLst/>
                        </a:rPr>
                        <a:t>noVPN</a:t>
                      </a:r>
                      <a:endParaRPr lang="en-GB" sz="800" dirty="0">
                        <a:effectLst/>
                      </a:endParaRP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2323352053"/>
                  </a:ext>
                </a:extLst>
              </a:tr>
              <a:tr h="183060">
                <a:tc>
                  <a:txBody>
                    <a:bodyPr/>
                    <a:lstStyle/>
                    <a:p>
                      <a:pPr algn="ctr"/>
                      <a:r>
                        <a:rPr lang="en-GB" sz="800" dirty="0">
                          <a:effectLst/>
                        </a:rPr>
                        <a:t>Fi/3/VPN</a:t>
                      </a: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2796416868"/>
                  </a:ext>
                </a:extLst>
              </a:tr>
              <a:tr h="183060">
                <a:tc>
                  <a:txBody>
                    <a:bodyPr/>
                    <a:lstStyle/>
                    <a:p>
                      <a:pPr algn="ctr"/>
                      <a:r>
                        <a:rPr lang="en-GB" sz="800" dirty="0">
                          <a:effectLst/>
                        </a:rPr>
                        <a:t>Fi/3/</a:t>
                      </a:r>
                      <a:r>
                        <a:rPr lang="en-GB" sz="800" dirty="0" err="1">
                          <a:effectLst/>
                        </a:rPr>
                        <a:t>noVPN</a:t>
                      </a:r>
                      <a:endParaRPr lang="en-GB" sz="800" dirty="0">
                        <a:effectLst/>
                      </a:endParaRPr>
                    </a:p>
                  </a:txBody>
                  <a:tcPr marL="57329" marR="57329" marT="28665" marB="28665" anchor="ctr"/>
                </a:tc>
                <a:tc>
                  <a:txBody>
                    <a:bodyPr/>
                    <a:lstStyle/>
                    <a:p>
                      <a:pPr algn="ctr"/>
                      <a:r>
                        <a:rPr lang="en-GB" sz="800">
                          <a:effectLst/>
                        </a:rPr>
                        <a:t>UK</a:t>
                      </a:r>
                    </a:p>
                  </a:txBody>
                  <a:tcPr marL="57329" marR="57329" marT="28665" marB="28665" anchor="ctr"/>
                </a:tc>
                <a:extLst>
                  <a:ext uri="{0D108BD9-81ED-4DB2-BD59-A6C34878D82A}">
                    <a16:rowId xmlns:a16="http://schemas.microsoft.com/office/drawing/2014/main" val="3368552490"/>
                  </a:ext>
                </a:extLst>
              </a:tr>
              <a:tr h="183060">
                <a:tc>
                  <a:txBody>
                    <a:bodyPr/>
                    <a:lstStyle/>
                    <a:p>
                      <a:pPr algn="ctr"/>
                      <a:r>
                        <a:rPr lang="en-GB" sz="800">
                          <a:effectLst/>
                        </a:rPr>
                        <a:t>Truphone</a:t>
                      </a:r>
                    </a:p>
                  </a:txBody>
                  <a:tcPr marL="57329" marR="57329" marT="28665" marB="28665" anchor="ctr"/>
                </a:tc>
                <a:tc>
                  <a:txBody>
                    <a:bodyPr/>
                    <a:lstStyle/>
                    <a:p>
                      <a:pPr algn="ctr"/>
                      <a:r>
                        <a:rPr lang="en-GB" sz="800">
                          <a:effectLst/>
                        </a:rPr>
                        <a:t>Europe</a:t>
                      </a:r>
                    </a:p>
                  </a:txBody>
                  <a:tcPr marL="57329" marR="57329" marT="28665" marB="28665" anchor="ctr"/>
                </a:tc>
                <a:extLst>
                  <a:ext uri="{0D108BD9-81ED-4DB2-BD59-A6C34878D82A}">
                    <a16:rowId xmlns:a16="http://schemas.microsoft.com/office/drawing/2014/main" val="1707070634"/>
                  </a:ext>
                </a:extLst>
              </a:tr>
              <a:tr h="183060">
                <a:tc>
                  <a:txBody>
                    <a:bodyPr/>
                    <a:lstStyle/>
                    <a:p>
                      <a:pPr algn="ctr"/>
                      <a:r>
                        <a:rPr lang="en-GB" sz="800" dirty="0" err="1">
                          <a:effectLst/>
                        </a:rPr>
                        <a:t>Twilio_SS</a:t>
                      </a:r>
                      <a:endParaRPr lang="en-GB" sz="800" dirty="0">
                        <a:effectLst/>
                      </a:endParaRPr>
                    </a:p>
                  </a:txBody>
                  <a:tcPr marL="57329" marR="57329" marT="28665" marB="28665" anchor="ctr"/>
                </a:tc>
                <a:tc>
                  <a:txBody>
                    <a:bodyPr/>
                    <a:lstStyle/>
                    <a:p>
                      <a:pPr algn="ctr"/>
                      <a:r>
                        <a:rPr lang="en-GB" sz="800" dirty="0">
                          <a:effectLst/>
                        </a:rPr>
                        <a:t>USA</a:t>
                      </a:r>
                    </a:p>
                  </a:txBody>
                  <a:tcPr marL="57329" marR="57329" marT="28665" marB="28665" anchor="ctr"/>
                </a:tc>
                <a:extLst>
                  <a:ext uri="{0D108BD9-81ED-4DB2-BD59-A6C34878D82A}">
                    <a16:rowId xmlns:a16="http://schemas.microsoft.com/office/drawing/2014/main" val="4245237393"/>
                  </a:ext>
                </a:extLst>
              </a:tr>
              <a:tr h="183060">
                <a:tc>
                  <a:txBody>
                    <a:bodyPr/>
                    <a:lstStyle/>
                    <a:p>
                      <a:pPr algn="ctr"/>
                      <a:r>
                        <a:rPr lang="en-GB" sz="800" dirty="0">
                          <a:effectLst/>
                        </a:rPr>
                        <a:t>Orange</a:t>
                      </a:r>
                    </a:p>
                  </a:txBody>
                  <a:tcPr marL="57329" marR="57329" marT="28665" marB="28665" anchor="ctr"/>
                </a:tc>
                <a:tc>
                  <a:txBody>
                    <a:bodyPr/>
                    <a:lstStyle/>
                    <a:p>
                      <a:pPr algn="ctr"/>
                      <a:r>
                        <a:rPr lang="en-GB" sz="800">
                          <a:effectLst/>
                        </a:rPr>
                        <a:t>Spain</a:t>
                      </a:r>
                    </a:p>
                  </a:txBody>
                  <a:tcPr marL="57329" marR="57329" marT="28665" marB="28665" anchor="ctr"/>
                </a:tc>
                <a:extLst>
                  <a:ext uri="{0D108BD9-81ED-4DB2-BD59-A6C34878D82A}">
                    <a16:rowId xmlns:a16="http://schemas.microsoft.com/office/drawing/2014/main" val="1394746570"/>
                  </a:ext>
                </a:extLst>
              </a:tr>
              <a:tr h="183060">
                <a:tc>
                  <a:txBody>
                    <a:bodyPr/>
                    <a:lstStyle/>
                    <a:p>
                      <a:pPr algn="ctr"/>
                      <a:r>
                        <a:rPr lang="en-GB" sz="800" dirty="0">
                          <a:effectLst/>
                        </a:rPr>
                        <a:t>3NET</a:t>
                      </a:r>
                    </a:p>
                  </a:txBody>
                  <a:tcPr marL="57329" marR="57329" marT="28665" marB="28665" anchor="ctr"/>
                </a:tc>
                <a:tc>
                  <a:txBody>
                    <a:bodyPr/>
                    <a:lstStyle/>
                    <a:p>
                      <a:pPr algn="ctr"/>
                      <a:r>
                        <a:rPr lang="en-GB" sz="800" dirty="0">
                          <a:effectLst/>
                        </a:rPr>
                        <a:t>UK</a:t>
                      </a:r>
                    </a:p>
                  </a:txBody>
                  <a:tcPr marL="57329" marR="57329" marT="28665" marB="28665" anchor="ctr"/>
                </a:tc>
                <a:extLst>
                  <a:ext uri="{0D108BD9-81ED-4DB2-BD59-A6C34878D82A}">
                    <a16:rowId xmlns:a16="http://schemas.microsoft.com/office/drawing/2014/main" val="1396695300"/>
                  </a:ext>
                </a:extLst>
              </a:tr>
            </a:tbl>
          </a:graphicData>
        </a:graphic>
      </p:graphicFrame>
    </p:spTree>
    <p:extLst>
      <p:ext uri="{BB962C8B-B14F-4D97-AF65-F5344CB8AC3E}">
        <p14:creationId xmlns:p14="http://schemas.microsoft.com/office/powerpoint/2010/main" val="343750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2" grpId="0" animBg="1"/>
      <p:bldP spid="18" grpId="0" animBg="1"/>
      <p:bldP spid="3" grpId="0" animBg="1"/>
      <p:bldP spid="15" grpId="0" animBg="1"/>
      <p:bldP spid="5" grpId="0" animBg="1"/>
      <p:bldP spid="8" grpId="0" animBg="1"/>
    </p:bldLst>
  </p:timing>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7023</TotalTime>
  <Words>3230</Words>
  <Application>Microsoft Macintosh PowerPoint</Application>
  <PresentationFormat>On-screen Show (4:3)</PresentationFormat>
  <Paragraphs>677</Paragraphs>
  <Slides>60</Slides>
  <Notes>27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60</vt:i4>
      </vt:variant>
    </vt:vector>
  </HeadingPairs>
  <TitlesOfParts>
    <vt:vector size="72" baseType="lpstr">
      <vt:lpstr>Arial Unicode MS</vt:lpstr>
      <vt:lpstr>ＭＳ Ｐゴシック</vt:lpstr>
      <vt:lpstr>Arial</vt:lpstr>
      <vt:lpstr>Calibri</vt:lpstr>
      <vt:lpstr>Comic Sans MS</vt:lpstr>
      <vt:lpstr>Gill Sans MT</vt:lpstr>
      <vt:lpstr>Google Sans Flex</vt:lpstr>
      <vt:lpstr>LinLibertineT</vt:lpstr>
      <vt:lpstr>Symbol</vt:lpstr>
      <vt:lpstr>Times New Roman</vt:lpstr>
      <vt:lpstr>Wingdings</vt:lpstr>
      <vt:lpstr>ifi-nd</vt:lpstr>
      <vt:lpstr>Department of Informatics Networks and Distributed Systems (ND) group</vt:lpstr>
      <vt:lpstr>Outline</vt:lpstr>
      <vt:lpstr>Wireless LAN Architecture</vt:lpstr>
      <vt:lpstr>802.11: Channels, association (legacy)</vt:lpstr>
      <vt:lpstr>Wireless network characteristics (1)</vt:lpstr>
      <vt:lpstr>Wireless network characteristics (2)</vt:lpstr>
      <vt:lpstr>Carrier Sense Multiple Access (CSMA)</vt:lpstr>
      <vt:lpstr>Avoiding collisions</vt:lpstr>
      <vt:lpstr>Collision Avoidance: RTS-CTS exchange</vt:lpstr>
      <vt:lpstr>802.11: advanced capabilities</vt:lpstr>
      <vt:lpstr>IEEE 802.11 Wireless LAN</vt:lpstr>
      <vt:lpstr>IEEE 802.11 Wireless LAN</vt:lpstr>
      <vt:lpstr>Recap on different Types of MIMO</vt:lpstr>
      <vt:lpstr>802.11n MIMO</vt:lpstr>
      <vt:lpstr>IEEE 802.11 Wireless LAN</vt:lpstr>
      <vt:lpstr>Recap on MIMO Beamforming</vt:lpstr>
      <vt:lpstr>Beamforming and Steering</vt:lpstr>
      <vt:lpstr>802.11ac MIMO Beamforming</vt:lpstr>
      <vt:lpstr>802.11ac Multi-User MIMO</vt:lpstr>
      <vt:lpstr>IEEE 802.11 Wireless LAN</vt:lpstr>
      <vt:lpstr>How does mmWave work?</vt:lpstr>
      <vt:lpstr>802.11ad mmWave</vt:lpstr>
      <vt:lpstr>IEEE 802.11 Wireless LAN</vt:lpstr>
      <vt:lpstr>Outline</vt:lpstr>
      <vt:lpstr>Mobile Broadband (MBB) Networks</vt:lpstr>
      <vt:lpstr>Mobile Broadband Networks</vt:lpstr>
      <vt:lpstr>Macro View</vt:lpstr>
      <vt:lpstr>Closer look to LTE</vt:lpstr>
      <vt:lpstr>Closer look to LTE</vt:lpstr>
      <vt:lpstr>Closer look to LTE</vt:lpstr>
      <vt:lpstr>Closer look to LTE</vt:lpstr>
      <vt:lpstr>Closer look to LTE</vt:lpstr>
      <vt:lpstr>Closer look to LTE</vt:lpstr>
      <vt:lpstr>Closer look to LTE</vt:lpstr>
      <vt:lpstr>Closer look to LTE</vt:lpstr>
      <vt:lpstr>Closer look to LTE</vt:lpstr>
      <vt:lpstr>LTE: data plane control plane separation</vt:lpstr>
      <vt:lpstr>LTE data plane: associating with a BS</vt:lpstr>
      <vt:lpstr>A Simplified Data Flow with 4G…(1/2)</vt:lpstr>
      <vt:lpstr>A Simplified Data Flow with 4G… (2/2)</vt:lpstr>
      <vt:lpstr>What defines the mobile operator performance?</vt:lpstr>
      <vt:lpstr>Outline</vt:lpstr>
      <vt:lpstr>MONROE – Mobile Broadband Measurement Platform</vt:lpstr>
      <vt:lpstr>Hourly and Daily Patterns</vt:lpstr>
      <vt:lpstr>LTE performance: Data rate and RTT</vt:lpstr>
      <vt:lpstr>Outline</vt:lpstr>
      <vt:lpstr>Free roaming in Europe</vt:lpstr>
      <vt:lpstr>Roaming Infrastructure</vt:lpstr>
      <vt:lpstr>Roaming Models</vt:lpstr>
      <vt:lpstr>PowerPoint Presentation</vt:lpstr>
      <vt:lpstr>PowerPoint Presentation</vt:lpstr>
      <vt:lpstr>Delay penalty of home-routed roaming</vt:lpstr>
      <vt:lpstr>Delay penalty of home-routed roaming geographically</vt:lpstr>
      <vt:lpstr>Outline</vt:lpstr>
      <vt:lpstr>Mobile Virtual Network Operators (MVNO)</vt:lpstr>
      <vt:lpstr>MVNO Models</vt:lpstr>
      <vt:lpstr>Mobile Network Aggregator (MNA):</vt:lpstr>
      <vt:lpstr>Mobile Ecosystem Summary</vt:lpstr>
      <vt:lpstr>Experimental Setup</vt:lpstr>
      <vt:lpstr>Web Performance</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Özgü Alay Erduran</cp:lastModifiedBy>
  <cp:revision>374</cp:revision>
  <cp:lastPrinted>2011-08-15T11:15:31Z</cp:lastPrinted>
  <dcterms:created xsi:type="dcterms:W3CDTF">2011-02-18T08:40:46Z</dcterms:created>
  <dcterms:modified xsi:type="dcterms:W3CDTF">2026-11-05T11:39:37Z</dcterms:modified>
</cp:coreProperties>
</file>