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9"/>
  </p:notesMasterIdLst>
  <p:handoutMasterIdLst>
    <p:handoutMasterId r:id="rId50"/>
  </p:handoutMasterIdLst>
  <p:sldIdLst>
    <p:sldId id="263" r:id="rId5"/>
    <p:sldId id="1406" r:id="rId6"/>
    <p:sldId id="1412" r:id="rId7"/>
    <p:sldId id="1420" r:id="rId8"/>
    <p:sldId id="1408" r:id="rId9"/>
    <p:sldId id="1421" r:id="rId10"/>
    <p:sldId id="1409" r:id="rId11"/>
    <p:sldId id="1410" r:id="rId12"/>
    <p:sldId id="1411" r:id="rId13"/>
    <p:sldId id="1362" r:id="rId14"/>
    <p:sldId id="1370" r:id="rId15"/>
    <p:sldId id="1422" r:id="rId16"/>
    <p:sldId id="1419" r:id="rId17"/>
    <p:sldId id="1423" r:id="rId18"/>
    <p:sldId id="342" r:id="rId19"/>
    <p:sldId id="346" r:id="rId20"/>
    <p:sldId id="347" r:id="rId21"/>
    <p:sldId id="348" r:id="rId22"/>
    <p:sldId id="350" r:id="rId23"/>
    <p:sldId id="1425" r:id="rId24"/>
    <p:sldId id="393" r:id="rId25"/>
    <p:sldId id="376" r:id="rId26"/>
    <p:sldId id="377" r:id="rId27"/>
    <p:sldId id="378" r:id="rId28"/>
    <p:sldId id="409" r:id="rId29"/>
    <p:sldId id="413" r:id="rId30"/>
    <p:sldId id="405" r:id="rId31"/>
    <p:sldId id="410" r:id="rId32"/>
    <p:sldId id="382" r:id="rId33"/>
    <p:sldId id="383" r:id="rId34"/>
    <p:sldId id="407" r:id="rId35"/>
    <p:sldId id="388" r:id="rId36"/>
    <p:sldId id="351" r:id="rId37"/>
    <p:sldId id="1426" r:id="rId38"/>
    <p:sldId id="394" r:id="rId39"/>
    <p:sldId id="395" r:id="rId40"/>
    <p:sldId id="447" r:id="rId41"/>
    <p:sldId id="449" r:id="rId42"/>
    <p:sldId id="448" r:id="rId43"/>
    <p:sldId id="450" r:id="rId44"/>
    <p:sldId id="457" r:id="rId45"/>
    <p:sldId id="458" r:id="rId46"/>
    <p:sldId id="459" r:id="rId47"/>
    <p:sldId id="1427" r:id="rId48"/>
  </p:sldIdLst>
  <p:sldSz cx="9144000" cy="5143500" type="screen16x9"/>
  <p:notesSz cx="68834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F49FD8-A9D4-4B07-81C8-761B2CC5F392}" v="1185" dt="2025-10-13T11:04:12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5" autoAdjust="0"/>
    <p:restoredTop sz="73778" autoAdjust="0"/>
  </p:normalViewPr>
  <p:slideViewPr>
    <p:cSldViewPr>
      <p:cViewPr varScale="1">
        <p:scale>
          <a:sx n="119" d="100"/>
          <a:sy n="119" d="100"/>
        </p:scale>
        <p:origin x="1236" y="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20F49FD8-A9D4-4B07-81C8-761B2CC5F392}"/>
    <pc:docChg chg="undo custSel addSld delSld modSld sldOrd">
      <pc:chgData name="Pierre Lison" userId="a8a9df96-d69d-4b67-b9bd-4018f7d77187" providerId="ADAL" clId="{20F49FD8-A9D4-4B07-81C8-761B2CC5F392}" dt="2025-10-13T11:06:33.120" v="3248" actId="14100"/>
      <pc:docMkLst>
        <pc:docMk/>
      </pc:docMkLst>
      <pc:sldChg chg="modSp mod">
        <pc:chgData name="Pierre Lison" userId="a8a9df96-d69d-4b67-b9bd-4018f7d77187" providerId="ADAL" clId="{20F49FD8-A9D4-4B07-81C8-761B2CC5F392}" dt="2025-10-13T09:02:19.356" v="97" actId="20577"/>
        <pc:sldMkLst>
          <pc:docMk/>
          <pc:sldMk cId="28609080" sldId="263"/>
        </pc:sldMkLst>
        <pc:spChg chg="mod">
          <ac:chgData name="Pierre Lison" userId="a8a9df96-d69d-4b67-b9bd-4018f7d77187" providerId="ADAL" clId="{20F49FD8-A9D4-4B07-81C8-761B2CC5F392}" dt="2025-10-13T09:01:12.337" v="39" actId="20577"/>
          <ac:spMkLst>
            <pc:docMk/>
            <pc:sldMk cId="28609080" sldId="263"/>
            <ac:spMk id="3" creationId="{3019FA39-C47E-4073-D132-B1A72CE27F9B}"/>
          </ac:spMkLst>
        </pc:spChg>
        <pc:spChg chg="mod">
          <ac:chgData name="Pierre Lison" userId="a8a9df96-d69d-4b67-b9bd-4018f7d77187" providerId="ADAL" clId="{20F49FD8-A9D4-4B07-81C8-761B2CC5F392}" dt="2025-10-13T09:02:19.356" v="97" actId="20577"/>
          <ac:spMkLst>
            <pc:docMk/>
            <pc:sldMk cId="28609080" sldId="263"/>
            <ac:spMk id="4" creationId="{970B6ACB-974F-BC9D-E6DF-C771318AC264}"/>
          </ac:spMkLst>
        </pc:spChg>
      </pc:sldChg>
      <pc:sldChg chg="del">
        <pc:chgData name="Pierre Lison" userId="a8a9df96-d69d-4b67-b9bd-4018f7d77187" providerId="ADAL" clId="{20F49FD8-A9D4-4B07-81C8-761B2CC5F392}" dt="2025-10-13T10:41:32.564" v="2658" actId="47"/>
        <pc:sldMkLst>
          <pc:docMk/>
          <pc:sldMk cId="3273606354" sldId="343"/>
        </pc:sldMkLst>
      </pc:sldChg>
      <pc:sldChg chg="modSp add del mod">
        <pc:chgData name="Pierre Lison" userId="a8a9df96-d69d-4b67-b9bd-4018f7d77187" providerId="ADAL" clId="{20F49FD8-A9D4-4B07-81C8-761B2CC5F392}" dt="2025-10-13T10:59:33.768" v="3243" actId="20577"/>
        <pc:sldMkLst>
          <pc:docMk/>
          <pc:sldMk cId="3023875380" sldId="351"/>
        </pc:sldMkLst>
        <pc:spChg chg="mod">
          <ac:chgData name="Pierre Lison" userId="a8a9df96-d69d-4b67-b9bd-4018f7d77187" providerId="ADAL" clId="{20F49FD8-A9D4-4B07-81C8-761B2CC5F392}" dt="2025-10-13T10:59:33.768" v="3243" actId="20577"/>
          <ac:spMkLst>
            <pc:docMk/>
            <pc:sldMk cId="3023875380" sldId="351"/>
            <ac:spMk id="4" creationId="{057D9E4B-661B-03C2-E748-6134E8A553FF}"/>
          </ac:spMkLst>
        </pc:spChg>
      </pc:sldChg>
      <pc:sldChg chg="add del">
        <pc:chgData name="Pierre Lison" userId="a8a9df96-d69d-4b67-b9bd-4018f7d77187" providerId="ADAL" clId="{20F49FD8-A9D4-4B07-81C8-761B2CC5F392}" dt="2025-10-13T10:43:39.378" v="2661"/>
        <pc:sldMkLst>
          <pc:docMk/>
          <pc:sldMk cId="0" sldId="394"/>
        </pc:sldMkLst>
      </pc:sldChg>
      <pc:sldChg chg="add del">
        <pc:chgData name="Pierre Lison" userId="a8a9df96-d69d-4b67-b9bd-4018f7d77187" providerId="ADAL" clId="{20F49FD8-A9D4-4B07-81C8-761B2CC5F392}" dt="2025-10-13T10:43:39.378" v="2661"/>
        <pc:sldMkLst>
          <pc:docMk/>
          <pc:sldMk cId="0" sldId="395"/>
        </pc:sldMkLst>
      </pc:sldChg>
      <pc:sldChg chg="add del">
        <pc:chgData name="Pierre Lison" userId="a8a9df96-d69d-4b67-b9bd-4018f7d77187" providerId="ADAL" clId="{20F49FD8-A9D4-4B07-81C8-761B2CC5F392}" dt="2025-10-13T10:51:15.507" v="3200" actId="47"/>
        <pc:sldMkLst>
          <pc:docMk/>
          <pc:sldMk cId="2831559547" sldId="411"/>
        </pc:sldMkLst>
      </pc:sldChg>
      <pc:sldChg chg="del ord">
        <pc:chgData name="Pierre Lison" userId="a8a9df96-d69d-4b67-b9bd-4018f7d77187" providerId="ADAL" clId="{20F49FD8-A9D4-4B07-81C8-761B2CC5F392}" dt="2025-10-13T10:40:46.152" v="2656" actId="2696"/>
        <pc:sldMkLst>
          <pc:docMk/>
          <pc:sldMk cId="3999098142" sldId="411"/>
        </pc:sldMkLst>
      </pc:sldChg>
      <pc:sldChg chg="del">
        <pc:chgData name="Pierre Lison" userId="a8a9df96-d69d-4b67-b9bd-4018f7d77187" providerId="ADAL" clId="{20F49FD8-A9D4-4B07-81C8-761B2CC5F392}" dt="2025-10-13T10:51:13.323" v="3199" actId="47"/>
        <pc:sldMkLst>
          <pc:docMk/>
          <pc:sldMk cId="1403851121" sldId="412"/>
        </pc:sldMkLst>
      </pc:sldChg>
      <pc:sldChg chg="add del">
        <pc:chgData name="Pierre Lison" userId="a8a9df96-d69d-4b67-b9bd-4018f7d77187" providerId="ADAL" clId="{20F49FD8-A9D4-4B07-81C8-761B2CC5F392}" dt="2025-10-13T10:43:39.378" v="2661"/>
        <pc:sldMkLst>
          <pc:docMk/>
          <pc:sldMk cId="0" sldId="447"/>
        </pc:sldMkLst>
      </pc:sldChg>
      <pc:sldChg chg="add del">
        <pc:chgData name="Pierre Lison" userId="a8a9df96-d69d-4b67-b9bd-4018f7d77187" providerId="ADAL" clId="{20F49FD8-A9D4-4B07-81C8-761B2CC5F392}" dt="2025-10-13T10:43:39.378" v="2661"/>
        <pc:sldMkLst>
          <pc:docMk/>
          <pc:sldMk cId="0" sldId="448"/>
        </pc:sldMkLst>
      </pc:sldChg>
      <pc:sldChg chg="modSp add del mod">
        <pc:chgData name="Pierre Lison" userId="a8a9df96-d69d-4b67-b9bd-4018f7d77187" providerId="ADAL" clId="{20F49FD8-A9D4-4B07-81C8-761B2CC5F392}" dt="2025-10-13T11:06:06.994" v="3247" actId="14100"/>
        <pc:sldMkLst>
          <pc:docMk/>
          <pc:sldMk cId="0" sldId="449"/>
        </pc:sldMkLst>
        <pc:graphicFrameChg chg="mod modGraphic">
          <ac:chgData name="Pierre Lison" userId="a8a9df96-d69d-4b67-b9bd-4018f7d77187" providerId="ADAL" clId="{20F49FD8-A9D4-4B07-81C8-761B2CC5F392}" dt="2025-10-13T11:06:02.153" v="3246" actId="14100"/>
          <ac:graphicFrameMkLst>
            <pc:docMk/>
            <pc:sldMk cId="0" sldId="449"/>
            <ac:graphicFrameMk id="5" creationId="{784E83F2-6112-B6D8-D10E-28F5FAA088A5}"/>
          </ac:graphicFrameMkLst>
        </pc:graphicFrameChg>
        <pc:graphicFrameChg chg="modGraphic">
          <ac:chgData name="Pierre Lison" userId="a8a9df96-d69d-4b67-b9bd-4018f7d77187" providerId="ADAL" clId="{20F49FD8-A9D4-4B07-81C8-761B2CC5F392}" dt="2025-10-13T11:06:06.994" v="3247" actId="14100"/>
          <ac:graphicFrameMkLst>
            <pc:docMk/>
            <pc:sldMk cId="0" sldId="449"/>
            <ac:graphicFrameMk id="15" creationId="{37F5B77C-2EEC-5581-8365-9AEBE5139267}"/>
          </ac:graphicFrameMkLst>
        </pc:graphicFrameChg>
      </pc:sldChg>
      <pc:sldChg chg="add del">
        <pc:chgData name="Pierre Lison" userId="a8a9df96-d69d-4b67-b9bd-4018f7d77187" providerId="ADAL" clId="{20F49FD8-A9D4-4B07-81C8-761B2CC5F392}" dt="2025-10-13T10:43:39.378" v="2661"/>
        <pc:sldMkLst>
          <pc:docMk/>
          <pc:sldMk cId="0" sldId="450"/>
        </pc:sldMkLst>
      </pc:sldChg>
      <pc:sldChg chg="modSp add del mod">
        <pc:chgData name="Pierre Lison" userId="a8a9df96-d69d-4b67-b9bd-4018f7d77187" providerId="ADAL" clId="{20F49FD8-A9D4-4B07-81C8-761B2CC5F392}" dt="2025-10-13T11:06:33.120" v="3248" actId="14100"/>
        <pc:sldMkLst>
          <pc:docMk/>
          <pc:sldMk cId="0" sldId="457"/>
        </pc:sldMkLst>
        <pc:spChg chg="mod">
          <ac:chgData name="Pierre Lison" userId="a8a9df96-d69d-4b67-b9bd-4018f7d77187" providerId="ADAL" clId="{20F49FD8-A9D4-4B07-81C8-761B2CC5F392}" dt="2025-10-13T11:06:33.120" v="3248" actId="14100"/>
          <ac:spMkLst>
            <pc:docMk/>
            <pc:sldMk cId="0" sldId="457"/>
            <ac:spMk id="20" creationId="{023FBE80-58AB-808F-DD27-2D508FF25677}"/>
          </ac:spMkLst>
        </pc:spChg>
      </pc:sldChg>
      <pc:sldChg chg="add del">
        <pc:chgData name="Pierre Lison" userId="a8a9df96-d69d-4b67-b9bd-4018f7d77187" providerId="ADAL" clId="{20F49FD8-A9D4-4B07-81C8-761B2CC5F392}" dt="2025-10-13T10:43:39.378" v="2661"/>
        <pc:sldMkLst>
          <pc:docMk/>
          <pc:sldMk cId="0" sldId="458"/>
        </pc:sldMkLst>
      </pc:sldChg>
      <pc:sldChg chg="add del">
        <pc:chgData name="Pierre Lison" userId="a8a9df96-d69d-4b67-b9bd-4018f7d77187" providerId="ADAL" clId="{20F49FD8-A9D4-4B07-81C8-761B2CC5F392}" dt="2025-10-13T10:43:39.378" v="2661"/>
        <pc:sldMkLst>
          <pc:docMk/>
          <pc:sldMk cId="0" sldId="459"/>
        </pc:sldMkLst>
      </pc:sldChg>
      <pc:sldChg chg="add del">
        <pc:chgData name="Pierre Lison" userId="a8a9df96-d69d-4b67-b9bd-4018f7d77187" providerId="ADAL" clId="{20F49FD8-A9D4-4B07-81C8-761B2CC5F392}" dt="2025-10-13T10:47:42.252" v="2784" actId="47"/>
        <pc:sldMkLst>
          <pc:docMk/>
          <pc:sldMk cId="2070326196" sldId="460"/>
        </pc:sldMkLst>
      </pc:sldChg>
      <pc:sldChg chg="add">
        <pc:chgData name="Pierre Lison" userId="a8a9df96-d69d-4b67-b9bd-4018f7d77187" providerId="ADAL" clId="{20F49FD8-A9D4-4B07-81C8-761B2CC5F392}" dt="2025-10-13T09:06:18.946" v="107"/>
        <pc:sldMkLst>
          <pc:docMk/>
          <pc:sldMk cId="558744978" sldId="1362"/>
        </pc:sldMkLst>
      </pc:sldChg>
      <pc:sldChg chg="add">
        <pc:chgData name="Pierre Lison" userId="a8a9df96-d69d-4b67-b9bd-4018f7d77187" providerId="ADAL" clId="{20F49FD8-A9D4-4B07-81C8-761B2CC5F392}" dt="2025-10-13T09:06:18.946" v="107"/>
        <pc:sldMkLst>
          <pc:docMk/>
          <pc:sldMk cId="4165278158" sldId="1370"/>
        </pc:sldMkLst>
      </pc:sldChg>
      <pc:sldChg chg="modSp add mod">
        <pc:chgData name="Pierre Lison" userId="a8a9df96-d69d-4b67-b9bd-4018f7d77187" providerId="ADAL" clId="{20F49FD8-A9D4-4B07-81C8-761B2CC5F392}" dt="2025-10-13T10:40:00.149" v="2654" actId="20577"/>
        <pc:sldMkLst>
          <pc:docMk/>
          <pc:sldMk cId="4043516721" sldId="1406"/>
        </pc:sldMkLst>
        <pc:spChg chg="mod">
          <ac:chgData name="Pierre Lison" userId="a8a9df96-d69d-4b67-b9bd-4018f7d77187" providerId="ADAL" clId="{20F49FD8-A9D4-4B07-81C8-761B2CC5F392}" dt="2025-10-13T10:38:55.552" v="2497" actId="20577"/>
          <ac:spMkLst>
            <pc:docMk/>
            <pc:sldMk cId="4043516721" sldId="1406"/>
            <ac:spMk id="4" creationId="{0B2171BA-1EC6-0EC5-9128-2F3670EFD199}"/>
          </ac:spMkLst>
        </pc:spChg>
        <pc:spChg chg="mod">
          <ac:chgData name="Pierre Lison" userId="a8a9df96-d69d-4b67-b9bd-4018f7d77187" providerId="ADAL" clId="{20F49FD8-A9D4-4B07-81C8-761B2CC5F392}" dt="2025-10-13T10:40:00.149" v="2654" actId="20577"/>
          <ac:spMkLst>
            <pc:docMk/>
            <pc:sldMk cId="4043516721" sldId="1406"/>
            <ac:spMk id="5" creationId="{7025313C-32DB-1AD4-0D61-CCF839EBF9D3}"/>
          </ac:spMkLst>
        </pc:spChg>
      </pc:sldChg>
      <pc:sldChg chg="modSp add modAnim">
        <pc:chgData name="Pierre Lison" userId="a8a9df96-d69d-4b67-b9bd-4018f7d77187" providerId="ADAL" clId="{20F49FD8-A9D4-4B07-81C8-761B2CC5F392}" dt="2025-10-13T09:47:33.500" v="1094"/>
        <pc:sldMkLst>
          <pc:docMk/>
          <pc:sldMk cId="2262840969" sldId="1408"/>
        </pc:sldMkLst>
        <pc:spChg chg="mod">
          <ac:chgData name="Pierre Lison" userId="a8a9df96-d69d-4b67-b9bd-4018f7d77187" providerId="ADAL" clId="{20F49FD8-A9D4-4B07-81C8-761B2CC5F392}" dt="2025-10-13T09:47:11.897" v="1089" actId="20577"/>
          <ac:spMkLst>
            <pc:docMk/>
            <pc:sldMk cId="2262840969" sldId="1408"/>
            <ac:spMk id="5" creationId="{8D53028B-535C-87C5-7CC2-FBCC05EC11FC}"/>
          </ac:spMkLst>
        </pc:spChg>
      </pc:sldChg>
      <pc:sldChg chg="add">
        <pc:chgData name="Pierre Lison" userId="a8a9df96-d69d-4b67-b9bd-4018f7d77187" providerId="ADAL" clId="{20F49FD8-A9D4-4B07-81C8-761B2CC5F392}" dt="2025-10-13T09:05:43.835" v="98"/>
        <pc:sldMkLst>
          <pc:docMk/>
          <pc:sldMk cId="3703981002" sldId="1409"/>
        </pc:sldMkLst>
      </pc:sldChg>
      <pc:sldChg chg="modSp add mod modAnim">
        <pc:chgData name="Pierre Lison" userId="a8a9df96-d69d-4b67-b9bd-4018f7d77187" providerId="ADAL" clId="{20F49FD8-A9D4-4B07-81C8-761B2CC5F392}" dt="2025-10-13T11:04:12.722" v="3245"/>
        <pc:sldMkLst>
          <pc:docMk/>
          <pc:sldMk cId="9334425" sldId="1410"/>
        </pc:sldMkLst>
        <pc:spChg chg="mod">
          <ac:chgData name="Pierre Lison" userId="a8a9df96-d69d-4b67-b9bd-4018f7d77187" providerId="ADAL" clId="{20F49FD8-A9D4-4B07-81C8-761B2CC5F392}" dt="2025-10-13T10:52:50.805" v="3201" actId="20577"/>
          <ac:spMkLst>
            <pc:docMk/>
            <pc:sldMk cId="9334425" sldId="1410"/>
            <ac:spMk id="5" creationId="{81B14D34-9755-A1B2-205D-EC2EE9B7A319}"/>
          </ac:spMkLst>
        </pc:spChg>
      </pc:sldChg>
      <pc:sldChg chg="modSp add mod">
        <pc:chgData name="Pierre Lison" userId="a8a9df96-d69d-4b67-b9bd-4018f7d77187" providerId="ADAL" clId="{20F49FD8-A9D4-4B07-81C8-761B2CC5F392}" dt="2025-10-13T10:54:10.758" v="3224" actId="14100"/>
        <pc:sldMkLst>
          <pc:docMk/>
          <pc:sldMk cId="234991620" sldId="1411"/>
        </pc:sldMkLst>
        <pc:spChg chg="mod">
          <ac:chgData name="Pierre Lison" userId="a8a9df96-d69d-4b67-b9bd-4018f7d77187" providerId="ADAL" clId="{20F49FD8-A9D4-4B07-81C8-761B2CC5F392}" dt="2025-10-13T10:54:10.758" v="3224" actId="14100"/>
          <ac:spMkLst>
            <pc:docMk/>
            <pc:sldMk cId="234991620" sldId="1411"/>
            <ac:spMk id="18" creationId="{75EB7C8C-68CF-EC23-3510-5BA25DE919D4}"/>
          </ac:spMkLst>
        </pc:spChg>
        <pc:spChg chg="mod">
          <ac:chgData name="Pierre Lison" userId="a8a9df96-d69d-4b67-b9bd-4018f7d77187" providerId="ADAL" clId="{20F49FD8-A9D4-4B07-81C8-761B2CC5F392}" dt="2025-10-13T10:54:05.963" v="3223" actId="14100"/>
          <ac:spMkLst>
            <pc:docMk/>
            <pc:sldMk cId="234991620" sldId="1411"/>
            <ac:spMk id="20" creationId="{DC8F6067-C208-148A-9418-5D754EE008D7}"/>
          </ac:spMkLst>
        </pc:spChg>
        <pc:grpChg chg="mod">
          <ac:chgData name="Pierre Lison" userId="a8a9df96-d69d-4b67-b9bd-4018f7d77187" providerId="ADAL" clId="{20F49FD8-A9D4-4B07-81C8-761B2CC5F392}" dt="2025-10-13T10:54:10.758" v="3224" actId="14100"/>
          <ac:grpSpMkLst>
            <pc:docMk/>
            <pc:sldMk cId="234991620" sldId="1411"/>
            <ac:grpSpMk id="26" creationId="{5269E424-9F03-2D83-9247-E26D914214F8}"/>
          </ac:grpSpMkLst>
        </pc:grpChg>
        <pc:grpChg chg="mod">
          <ac:chgData name="Pierre Lison" userId="a8a9df96-d69d-4b67-b9bd-4018f7d77187" providerId="ADAL" clId="{20F49FD8-A9D4-4B07-81C8-761B2CC5F392}" dt="2025-10-13T10:54:05.963" v="3223" actId="14100"/>
          <ac:grpSpMkLst>
            <pc:docMk/>
            <pc:sldMk cId="234991620" sldId="1411"/>
            <ac:grpSpMk id="27" creationId="{B85A59FA-BA0D-CA2A-58B2-389F7F8E6938}"/>
          </ac:grpSpMkLst>
        </pc:grpChg>
        <pc:cxnChg chg="mod">
          <ac:chgData name="Pierre Lison" userId="a8a9df96-d69d-4b67-b9bd-4018f7d77187" providerId="ADAL" clId="{20F49FD8-A9D4-4B07-81C8-761B2CC5F392}" dt="2025-10-13T10:54:10.758" v="3224" actId="14100"/>
          <ac:cxnSpMkLst>
            <pc:docMk/>
            <pc:sldMk cId="234991620" sldId="1411"/>
            <ac:cxnSpMk id="22" creationId="{0DD6D9A8-1901-6612-DB8F-B73521726D25}"/>
          </ac:cxnSpMkLst>
        </pc:cxnChg>
        <pc:cxnChg chg="mod">
          <ac:chgData name="Pierre Lison" userId="a8a9df96-d69d-4b67-b9bd-4018f7d77187" providerId="ADAL" clId="{20F49FD8-A9D4-4B07-81C8-761B2CC5F392}" dt="2025-10-13T10:54:05.963" v="3223" actId="14100"/>
          <ac:cxnSpMkLst>
            <pc:docMk/>
            <pc:sldMk cId="234991620" sldId="1411"/>
            <ac:cxnSpMk id="23" creationId="{F0A4879C-C593-7183-8328-F101DEF3C685}"/>
          </ac:cxnSpMkLst>
        </pc:cxnChg>
      </pc:sldChg>
      <pc:sldChg chg="modSp new mod">
        <pc:chgData name="Pierre Lison" userId="a8a9df96-d69d-4b67-b9bd-4018f7d77187" providerId="ADAL" clId="{20F49FD8-A9D4-4B07-81C8-761B2CC5F392}" dt="2025-10-13T10:46:06.684" v="2739" actId="6549"/>
        <pc:sldMkLst>
          <pc:docMk/>
          <pc:sldMk cId="2603900282" sldId="1412"/>
        </pc:sldMkLst>
        <pc:spChg chg="mod">
          <ac:chgData name="Pierre Lison" userId="a8a9df96-d69d-4b67-b9bd-4018f7d77187" providerId="ADAL" clId="{20F49FD8-A9D4-4B07-81C8-761B2CC5F392}" dt="2025-10-13T09:05:50.729" v="106" actId="20577"/>
          <ac:spMkLst>
            <pc:docMk/>
            <pc:sldMk cId="2603900282" sldId="1412"/>
            <ac:spMk id="4" creationId="{81C00830-394C-BD38-9722-D91F1008608F}"/>
          </ac:spMkLst>
        </pc:spChg>
        <pc:spChg chg="mod">
          <ac:chgData name="Pierre Lison" userId="a8a9df96-d69d-4b67-b9bd-4018f7d77187" providerId="ADAL" clId="{20F49FD8-A9D4-4B07-81C8-761B2CC5F392}" dt="2025-10-13T10:46:06.684" v="2739" actId="6549"/>
          <ac:spMkLst>
            <pc:docMk/>
            <pc:sldMk cId="2603900282" sldId="1412"/>
            <ac:spMk id="5" creationId="{D260B0CD-D3F6-A9EE-AFD2-85CB07CE746C}"/>
          </ac:spMkLst>
        </pc:spChg>
      </pc:sldChg>
      <pc:sldChg chg="modSp add mod modAnim">
        <pc:chgData name="Pierre Lison" userId="a8a9df96-d69d-4b67-b9bd-4018f7d77187" providerId="ADAL" clId="{20F49FD8-A9D4-4B07-81C8-761B2CC5F392}" dt="2025-10-13T10:00:51.426" v="2302"/>
        <pc:sldMkLst>
          <pc:docMk/>
          <pc:sldMk cId="350457185" sldId="1419"/>
        </pc:sldMkLst>
        <pc:spChg chg="mod">
          <ac:chgData name="Pierre Lison" userId="a8a9df96-d69d-4b67-b9bd-4018f7d77187" providerId="ADAL" clId="{20F49FD8-A9D4-4B07-81C8-761B2CC5F392}" dt="2025-10-13T10:00:38.058" v="2300" actId="20577"/>
          <ac:spMkLst>
            <pc:docMk/>
            <pc:sldMk cId="350457185" sldId="1419"/>
            <ac:spMk id="5" creationId="{B8D00BE0-6EB8-7B62-3068-CA7C9B71CB51}"/>
          </ac:spMkLst>
        </pc:spChg>
        <pc:picChg chg="mod">
          <ac:chgData name="Pierre Lison" userId="a8a9df96-d69d-4b67-b9bd-4018f7d77187" providerId="ADAL" clId="{20F49FD8-A9D4-4B07-81C8-761B2CC5F392}" dt="2025-10-13T09:59:02.644" v="2179" actId="14100"/>
          <ac:picMkLst>
            <pc:docMk/>
            <pc:sldMk cId="350457185" sldId="1419"/>
            <ac:picMk id="6" creationId="{0C3518A4-20A1-FCEE-7897-4B1C1F63143F}"/>
          </ac:picMkLst>
        </pc:picChg>
        <pc:picChg chg="mod">
          <ac:chgData name="Pierre Lison" userId="a8a9df96-d69d-4b67-b9bd-4018f7d77187" providerId="ADAL" clId="{20F49FD8-A9D4-4B07-81C8-761B2CC5F392}" dt="2025-10-13T09:59:11.992" v="2184" actId="1076"/>
          <ac:picMkLst>
            <pc:docMk/>
            <pc:sldMk cId="350457185" sldId="1419"/>
            <ac:picMk id="7" creationId="{29C44692-3DB4-AC1E-7E00-6AEB8112D8C8}"/>
          </ac:picMkLst>
        </pc:picChg>
        <pc:picChg chg="mod">
          <ac:chgData name="Pierre Lison" userId="a8a9df96-d69d-4b67-b9bd-4018f7d77187" providerId="ADAL" clId="{20F49FD8-A9D4-4B07-81C8-761B2CC5F392}" dt="2025-10-13T09:59:10.777" v="2183" actId="1076"/>
          <ac:picMkLst>
            <pc:docMk/>
            <pc:sldMk cId="350457185" sldId="1419"/>
            <ac:picMk id="11" creationId="{0BEDF112-2374-D541-8BC0-7A0A715F5B33}"/>
          </ac:picMkLst>
        </pc:picChg>
      </pc:sldChg>
      <pc:sldChg chg="modSp add mod">
        <pc:chgData name="Pierre Lison" userId="a8a9df96-d69d-4b67-b9bd-4018f7d77187" providerId="ADAL" clId="{20F49FD8-A9D4-4B07-81C8-761B2CC5F392}" dt="2025-10-13T10:46:03.590" v="2737" actId="6549"/>
        <pc:sldMkLst>
          <pc:docMk/>
          <pc:sldMk cId="1121213631" sldId="1420"/>
        </pc:sldMkLst>
        <pc:spChg chg="mod">
          <ac:chgData name="Pierre Lison" userId="a8a9df96-d69d-4b67-b9bd-4018f7d77187" providerId="ADAL" clId="{20F49FD8-A9D4-4B07-81C8-761B2CC5F392}" dt="2025-10-13T10:46:03.590" v="2737" actId="6549"/>
          <ac:spMkLst>
            <pc:docMk/>
            <pc:sldMk cId="1121213631" sldId="1420"/>
            <ac:spMk id="5" creationId="{EC43A314-9E48-7D66-910F-56A4CC6749F3}"/>
          </ac:spMkLst>
        </pc:spChg>
      </pc:sldChg>
      <pc:sldChg chg="modSp add modAnim">
        <pc:chgData name="Pierre Lison" userId="a8a9df96-d69d-4b67-b9bd-4018f7d77187" providerId="ADAL" clId="{20F49FD8-A9D4-4B07-81C8-761B2CC5F392}" dt="2025-10-13T09:50:49.216" v="1342" actId="20577"/>
        <pc:sldMkLst>
          <pc:docMk/>
          <pc:sldMk cId="3030535675" sldId="1421"/>
        </pc:sldMkLst>
        <pc:spChg chg="mod">
          <ac:chgData name="Pierre Lison" userId="a8a9df96-d69d-4b67-b9bd-4018f7d77187" providerId="ADAL" clId="{20F49FD8-A9D4-4B07-81C8-761B2CC5F392}" dt="2025-10-13T09:50:49.216" v="1342" actId="20577"/>
          <ac:spMkLst>
            <pc:docMk/>
            <pc:sldMk cId="3030535675" sldId="1421"/>
            <ac:spMk id="5" creationId="{B1CC5B1A-66B5-7E00-8183-5756D2693D5D}"/>
          </ac:spMkLst>
        </pc:spChg>
      </pc:sldChg>
      <pc:sldChg chg="modSp new mod modAnim">
        <pc:chgData name="Pierre Lison" userId="a8a9df96-d69d-4b67-b9bd-4018f7d77187" providerId="ADAL" clId="{20F49FD8-A9D4-4B07-81C8-761B2CC5F392}" dt="2025-10-13T10:05:21.693" v="2481" actId="20577"/>
        <pc:sldMkLst>
          <pc:docMk/>
          <pc:sldMk cId="3127983006" sldId="1422"/>
        </pc:sldMkLst>
        <pc:spChg chg="mod">
          <ac:chgData name="Pierre Lison" userId="a8a9df96-d69d-4b67-b9bd-4018f7d77187" providerId="ADAL" clId="{20F49FD8-A9D4-4B07-81C8-761B2CC5F392}" dt="2025-10-13T09:51:40.940" v="1353" actId="20577"/>
          <ac:spMkLst>
            <pc:docMk/>
            <pc:sldMk cId="3127983006" sldId="1422"/>
            <ac:spMk id="4" creationId="{4C2A574D-EB3E-EA8F-4803-1AF4BF0F4B3D}"/>
          </ac:spMkLst>
        </pc:spChg>
        <pc:spChg chg="mod">
          <ac:chgData name="Pierre Lison" userId="a8a9df96-d69d-4b67-b9bd-4018f7d77187" providerId="ADAL" clId="{20F49FD8-A9D4-4B07-81C8-761B2CC5F392}" dt="2025-10-13T10:05:21.693" v="2481" actId="20577"/>
          <ac:spMkLst>
            <pc:docMk/>
            <pc:sldMk cId="3127983006" sldId="1422"/>
            <ac:spMk id="5" creationId="{F01ADE04-2899-A213-4126-5EAC590D5C50}"/>
          </ac:spMkLst>
        </pc:spChg>
      </pc:sldChg>
      <pc:sldChg chg="modSp add mod">
        <pc:chgData name="Pierre Lison" userId="a8a9df96-d69d-4b67-b9bd-4018f7d77187" providerId="ADAL" clId="{20F49FD8-A9D4-4B07-81C8-761B2CC5F392}" dt="2025-10-13T10:45:54.644" v="2735" actId="6549"/>
        <pc:sldMkLst>
          <pc:docMk/>
          <pc:sldMk cId="329621840" sldId="1423"/>
        </pc:sldMkLst>
        <pc:spChg chg="mod">
          <ac:chgData name="Pierre Lison" userId="a8a9df96-d69d-4b67-b9bd-4018f7d77187" providerId="ADAL" clId="{20F49FD8-A9D4-4B07-81C8-761B2CC5F392}" dt="2025-10-13T10:45:54.644" v="2735" actId="6549"/>
          <ac:spMkLst>
            <pc:docMk/>
            <pc:sldMk cId="329621840" sldId="1423"/>
            <ac:spMk id="5" creationId="{EEF7F633-52A1-3932-2D8F-C4FDCD643B48}"/>
          </ac:spMkLst>
        </pc:spChg>
      </pc:sldChg>
      <pc:sldChg chg="add del">
        <pc:chgData name="Pierre Lison" userId="a8a9df96-d69d-4b67-b9bd-4018f7d77187" providerId="ADAL" clId="{20F49FD8-A9D4-4B07-81C8-761B2CC5F392}" dt="2025-10-13T10:59:15.705" v="3225" actId="47"/>
        <pc:sldMkLst>
          <pc:docMk/>
          <pc:sldMk cId="0" sldId="1424"/>
        </pc:sldMkLst>
      </pc:sldChg>
      <pc:sldChg chg="modSp add mod">
        <pc:chgData name="Pierre Lison" userId="a8a9df96-d69d-4b67-b9bd-4018f7d77187" providerId="ADAL" clId="{20F49FD8-A9D4-4B07-81C8-761B2CC5F392}" dt="2025-10-13T10:47:22.130" v="2783" actId="948"/>
        <pc:sldMkLst>
          <pc:docMk/>
          <pc:sldMk cId="3031583965" sldId="1425"/>
        </pc:sldMkLst>
        <pc:spChg chg="mod">
          <ac:chgData name="Pierre Lison" userId="a8a9df96-d69d-4b67-b9bd-4018f7d77187" providerId="ADAL" clId="{20F49FD8-A9D4-4B07-81C8-761B2CC5F392}" dt="2025-10-13T10:47:22.130" v="2783" actId="948"/>
          <ac:spMkLst>
            <pc:docMk/>
            <pc:sldMk cId="3031583965" sldId="1425"/>
            <ac:spMk id="5" creationId="{4FE68C74-32B6-87D9-8FC6-FF6010A9BA2E}"/>
          </ac:spMkLst>
        </pc:spChg>
      </pc:sldChg>
      <pc:sldChg chg="modSp add mod">
        <pc:chgData name="Pierre Lison" userId="a8a9df96-d69d-4b67-b9bd-4018f7d77187" providerId="ADAL" clId="{20F49FD8-A9D4-4B07-81C8-761B2CC5F392}" dt="2025-10-13T10:48:14.639" v="2791" actId="113"/>
        <pc:sldMkLst>
          <pc:docMk/>
          <pc:sldMk cId="1749626884" sldId="1426"/>
        </pc:sldMkLst>
        <pc:spChg chg="mod">
          <ac:chgData name="Pierre Lison" userId="a8a9df96-d69d-4b67-b9bd-4018f7d77187" providerId="ADAL" clId="{20F49FD8-A9D4-4B07-81C8-761B2CC5F392}" dt="2025-10-13T10:48:14.639" v="2791" actId="113"/>
          <ac:spMkLst>
            <pc:docMk/>
            <pc:sldMk cId="1749626884" sldId="1426"/>
            <ac:spMk id="5" creationId="{3A5F676E-840A-E416-4DFC-8B5FB4F5554A}"/>
          </ac:spMkLst>
        </pc:spChg>
      </pc:sldChg>
      <pc:sldChg chg="addSp modSp new mod">
        <pc:chgData name="Pierre Lison" userId="a8a9df96-d69d-4b67-b9bd-4018f7d77187" providerId="ADAL" clId="{20F49FD8-A9D4-4B07-81C8-761B2CC5F392}" dt="2025-10-13T10:51:09.395" v="3198" actId="14100"/>
        <pc:sldMkLst>
          <pc:docMk/>
          <pc:sldMk cId="1791520333" sldId="1427"/>
        </pc:sldMkLst>
        <pc:spChg chg="mod">
          <ac:chgData name="Pierre Lison" userId="a8a9df96-d69d-4b67-b9bd-4018f7d77187" providerId="ADAL" clId="{20F49FD8-A9D4-4B07-81C8-761B2CC5F392}" dt="2025-10-13T10:48:37.770" v="2801" actId="20577"/>
          <ac:spMkLst>
            <pc:docMk/>
            <pc:sldMk cId="1791520333" sldId="1427"/>
            <ac:spMk id="4" creationId="{A2F3FBD7-31FB-0C0D-2080-37A3D57C80EE}"/>
          </ac:spMkLst>
        </pc:spChg>
        <pc:spChg chg="mod">
          <ac:chgData name="Pierre Lison" userId="a8a9df96-d69d-4b67-b9bd-4018f7d77187" providerId="ADAL" clId="{20F49FD8-A9D4-4B07-81C8-761B2CC5F392}" dt="2025-10-13T10:51:09.395" v="3198" actId="14100"/>
          <ac:spMkLst>
            <pc:docMk/>
            <pc:sldMk cId="1791520333" sldId="1427"/>
            <ac:spMk id="5" creationId="{46773B74-B1E0-0124-1A58-805096BE8B46}"/>
          </ac:spMkLst>
        </pc:spChg>
        <pc:picChg chg="add mod">
          <ac:chgData name="Pierre Lison" userId="a8a9df96-d69d-4b67-b9bd-4018f7d77187" providerId="ADAL" clId="{20F49FD8-A9D4-4B07-81C8-761B2CC5F392}" dt="2025-10-13T10:51:03.486" v="3197"/>
          <ac:picMkLst>
            <pc:docMk/>
            <pc:sldMk cId="1791520333" sldId="1427"/>
            <ac:picMk id="6" creationId="{F468D021-14D8-E255-178F-79D228DD02A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7694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27BA5-E0D5-9E93-604B-E1459FA1C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DA8BED-3801-49E1-A8F5-C868052E1BB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58AD9-6850-406A-2F23-C6BF51B75066}"/>
              </a:ext>
            </a:extLst>
          </p:cNvPr>
          <p:cNvSpPr txBox="1"/>
          <p:nvPr/>
        </p:nvSpPr>
        <p:spPr>
          <a:xfrm>
            <a:off x="3900592" y="9410703"/>
            <a:ext cx="2982809" cy="495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5938" tIns="47969" rIns="95938" bIns="47969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E105A4F-78FA-4514-9D58-0BE27E144926}" type="slidenum">
              <a:t>24</a:t>
            </a:fld>
            <a:endParaRPr lang="nb-NO" sz="13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27BA5-E0D5-9E93-604B-E1459FA1C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DA8BED-3801-49E1-A8F5-C868052E1BB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58AD9-6850-406A-2F23-C6BF51B75066}"/>
              </a:ext>
            </a:extLst>
          </p:cNvPr>
          <p:cNvSpPr txBox="1"/>
          <p:nvPr/>
        </p:nvSpPr>
        <p:spPr>
          <a:xfrm>
            <a:off x="3900592" y="9410703"/>
            <a:ext cx="2982809" cy="495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5938" tIns="47969" rIns="95938" bIns="47969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E105A4F-78FA-4514-9D58-0BE27E144926}" type="slidenum">
              <a:t>25</a:t>
            </a:fld>
            <a:endParaRPr lang="nb-NO" sz="13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3918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A76827-FC0C-42F6-AC0F-8E03D8C8032E}" type="slidenum">
              <a:rPr lang="nb-NO" smtClean="0"/>
              <a:pPr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0100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E7B86DB-869D-6B26-9DAF-F9440D6AF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BA43BBC-5E0F-1376-4E0E-58992E36C9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B78E7B-9700-1390-6094-A7EEABE35460}"/>
              </a:ext>
            </a:extLst>
          </p:cNvPr>
          <p:cNvSpPr txBox="1"/>
          <p:nvPr/>
        </p:nvSpPr>
        <p:spPr>
          <a:xfrm>
            <a:off x="3900592" y="9410703"/>
            <a:ext cx="2982809" cy="495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5938" tIns="47969" rIns="95938" bIns="47969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D5FD833-76C2-42E4-A4A0-963E76A28CC5}" type="slidenum">
              <a:t>32</a:t>
            </a:fld>
            <a:endParaRPr lang="nb-NO" sz="13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425D-877E-094C-5F22-F318277A909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017E-FDE0-E82E-9121-C5245184269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2D52B-96E8-1F7F-BAC6-D349B3215A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412431" y="4732002"/>
            <a:ext cx="480047" cy="216027"/>
          </a:xfrm>
        </p:spPr>
        <p:txBody>
          <a:bodyPr/>
          <a:lstStyle>
            <a:lvl1pPr>
              <a:defRPr lang="en-GB"/>
            </a:lvl1pPr>
          </a:lstStyle>
          <a:p>
            <a:pPr lvl="0"/>
            <a:fld id="{01488B34-5DF3-4B81-94CC-EA51D70695CE}" type="slidenum"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D33E-FB08-3650-1CED-284CFAE130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86859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3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7.xml"/><Relationship Id="rId6" Type="http://schemas.openxmlformats.org/officeDocument/2006/relationships/image" Target="../media/image39.png"/><Relationship Id="rId5" Type="http://schemas.openxmlformats.org/officeDocument/2006/relationships/image" Target="../../clipboard/media/image4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2025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LLMs (final part) &amp; </a:t>
            </a:r>
            <a:br>
              <a:rPr lang="en-US" sz="3600" dirty="0"/>
            </a:br>
            <a:r>
              <a:rPr lang="en-US" sz="3600" dirty="0"/>
              <a:t>Dialogue systems (part 1)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5"/>
    </mc:Choice>
    <mc:Fallback xmlns="">
      <p:transition spd="slow" advTm="880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26F325-2E3C-FDDF-8DBA-6668BA45F6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C31585-999F-FE63-9920-71FF87A9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2171BA-1EC6-0EC5-9128-2F3670EF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Reminder</a:t>
            </a:r>
            <a:r>
              <a:rPr lang="nb-NO" dirty="0"/>
              <a:t> Oblig3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25313C-32DB-1AD4-0D61-CCF839EBF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5472608" cy="3168352"/>
          </a:xfrm>
        </p:spPr>
        <p:txBody>
          <a:bodyPr/>
          <a:lstStyle/>
          <a:p>
            <a:r>
              <a:rPr lang="nb-NO" dirty="0"/>
              <a:t>Oblig3 is </a:t>
            </a:r>
            <a:r>
              <a:rPr lang="nb-NO" dirty="0" err="1"/>
              <a:t>about</a:t>
            </a:r>
            <a:r>
              <a:rPr lang="nb-NO" dirty="0"/>
              <a:t>  </a:t>
            </a:r>
            <a:r>
              <a:rPr lang="nb-NO" dirty="0" err="1"/>
              <a:t>building</a:t>
            </a:r>
            <a:r>
              <a:rPr lang="nb-NO" dirty="0"/>
              <a:t> a RAG system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answer</a:t>
            </a:r>
            <a:r>
              <a:rPr lang="nb-NO" dirty="0"/>
              <a:t> questions </a:t>
            </a:r>
            <a:r>
              <a:rPr lang="nb-NO" dirty="0" err="1"/>
              <a:t>about</a:t>
            </a:r>
            <a:r>
              <a:rPr lang="nb-NO" dirty="0"/>
              <a:t> Star </a:t>
            </a:r>
            <a:r>
              <a:rPr lang="nb-NO" dirty="0" err="1"/>
              <a:t>Wars</a:t>
            </a:r>
            <a:r>
              <a:rPr lang="nb-NO" dirty="0"/>
              <a:t> </a:t>
            </a:r>
            <a:r>
              <a:rPr lang="nb-NO" dirty="0" err="1"/>
              <a:t>trivia</a:t>
            </a:r>
            <a:endParaRPr lang="nb-NO" dirty="0"/>
          </a:p>
          <a:p>
            <a:r>
              <a:rPr lang="en-GB" dirty="0"/>
              <a:t>Submission deadline: </a:t>
            </a:r>
            <a:r>
              <a:rPr lang="en-GB" b="1" dirty="0"/>
              <a:t>October 17 (this Friday)</a:t>
            </a:r>
            <a:endParaRPr lang="en-GB" dirty="0"/>
          </a:p>
          <a:p>
            <a:r>
              <a:rPr lang="en-GB" dirty="0"/>
              <a:t>The best way to do this assignment is on                                                                    </a:t>
            </a:r>
            <a:r>
              <a:rPr lang="en-GB" b="1" dirty="0"/>
              <a:t>Fox</a:t>
            </a:r>
            <a:r>
              <a:rPr lang="en-GB" dirty="0"/>
              <a:t>, the HPC cluster from </a:t>
            </a:r>
            <a:r>
              <a:rPr lang="en-GB" dirty="0" err="1"/>
              <a:t>UiO</a:t>
            </a:r>
            <a:endParaRPr lang="en-GB" dirty="0"/>
          </a:p>
          <a:p>
            <a:pPr lvl="1"/>
            <a:r>
              <a:rPr lang="en-GB" dirty="0"/>
              <a:t>Do register ASAP if you haven’t yet done so!</a:t>
            </a:r>
          </a:p>
          <a:p>
            <a:pPr lvl="1"/>
            <a:r>
              <a:rPr lang="en-GB" dirty="0"/>
              <a:t>If you have problems registering to Fox                                                                               or running code on it, you can also use                                                               on your own computer</a:t>
            </a:r>
            <a:endParaRPr lang="nb-NO" dirty="0"/>
          </a:p>
        </p:txBody>
      </p:sp>
      <p:pic>
        <p:nvPicPr>
          <p:cNvPr id="7" name="Picture 6" descr="A group of people holding weapons&#10;&#10;Description automatically generated">
            <a:extLst>
              <a:ext uri="{FF2B5EF4-FFF2-40B4-BE49-F238E27FC236}">
                <a16:creationId xmlns:a16="http://schemas.microsoft.com/office/drawing/2014/main" id="{1586288D-7219-4CE0-CC51-B6DCA32BC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17" y="1260000"/>
            <a:ext cx="2871003" cy="287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16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B96040-1E52-084D-FC7C-0CA1A4C528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F711A5-907F-98F4-8E26-6F554D8D8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C00830-394C-BD38-9722-D91F10086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60B0CD-D3F6-A9EE-AFD2-85CB07CE7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nb-NO" dirty="0"/>
              <a:t>Large Language Models</a:t>
            </a:r>
            <a:r>
              <a:rPr lang="en-GB" dirty="0"/>
              <a:t> (final part)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Generation</a:t>
            </a:r>
          </a:p>
          <a:p>
            <a:pPr lvl="1">
              <a:spcBef>
                <a:spcPts val="1200"/>
              </a:spcBef>
            </a:pPr>
            <a:r>
              <a:rPr lang="nb-NO" dirty="0"/>
              <a:t>Open questions</a:t>
            </a:r>
          </a:p>
          <a:p>
            <a:pPr>
              <a:spcBef>
                <a:spcPts val="1200"/>
              </a:spcBef>
            </a:pPr>
            <a:r>
              <a:rPr lang="nb-NO" dirty="0" err="1"/>
              <a:t>Dialogue</a:t>
            </a:r>
            <a:r>
              <a:rPr lang="nb-NO" dirty="0"/>
              <a:t> systems</a:t>
            </a:r>
          </a:p>
          <a:p>
            <a:pPr lvl="1">
              <a:spcBef>
                <a:spcPts val="1200"/>
              </a:spcBef>
            </a:pPr>
            <a:r>
              <a:rPr lang="nb-NO" dirty="0"/>
              <a:t>NLU-</a:t>
            </a:r>
            <a:r>
              <a:rPr lang="nb-NO" dirty="0" err="1"/>
              <a:t>based</a:t>
            </a:r>
            <a:r>
              <a:rPr lang="nb-NO" dirty="0"/>
              <a:t> chatbots</a:t>
            </a:r>
          </a:p>
          <a:p>
            <a:pPr lvl="1">
              <a:spcBef>
                <a:spcPts val="1200"/>
              </a:spcBef>
            </a:pPr>
            <a:r>
              <a:rPr lang="nb-NO" dirty="0" err="1"/>
              <a:t>Retrieval-based</a:t>
            </a:r>
            <a:r>
              <a:rPr lang="nb-NO" dirty="0"/>
              <a:t> chatbots</a:t>
            </a:r>
          </a:p>
        </p:txBody>
      </p:sp>
    </p:spTree>
    <p:extLst>
      <p:ext uri="{BB962C8B-B14F-4D97-AF65-F5344CB8AC3E}">
        <p14:creationId xmlns:p14="http://schemas.microsoft.com/office/powerpoint/2010/main" val="2603900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C4CA4-FE52-4907-7617-44E85E3EC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7B9B44-9BC2-07DA-C40C-6A47A61590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BE790C-1D52-5830-1FD5-400E3F2D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EC046B-0148-1121-DF70-5294BDB9B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43A314-9E48-7D66-910F-56A4CC674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nb-NO" b="1" dirty="0">
                <a:solidFill>
                  <a:schemeClr val="accent4">
                    <a:lumMod val="50000"/>
                  </a:schemeClr>
                </a:solidFill>
              </a:rPr>
              <a:t>Large Language Models</a:t>
            </a:r>
            <a:r>
              <a:rPr lang="en-GB" b="1" dirty="0">
                <a:solidFill>
                  <a:schemeClr val="accent4">
                    <a:lumMod val="50000"/>
                  </a:schemeClr>
                </a:solidFill>
              </a:rPr>
              <a:t> (final part)</a:t>
            </a:r>
          </a:p>
          <a:p>
            <a:pPr lvl="1">
              <a:spcBef>
                <a:spcPts val="1200"/>
              </a:spcBef>
            </a:pPr>
            <a:r>
              <a:rPr lang="en-GB" b="1" dirty="0">
                <a:solidFill>
                  <a:schemeClr val="accent4">
                    <a:lumMod val="50000"/>
                  </a:schemeClr>
                </a:solidFill>
              </a:rPr>
              <a:t>Generation</a:t>
            </a:r>
          </a:p>
          <a:p>
            <a:pPr lvl="1">
              <a:spcBef>
                <a:spcPts val="1200"/>
              </a:spcBef>
            </a:pPr>
            <a:r>
              <a:rPr lang="nb-NO" b="1" dirty="0">
                <a:solidFill>
                  <a:schemeClr val="accent4">
                    <a:lumMod val="50000"/>
                  </a:schemeClr>
                </a:solidFill>
              </a:rPr>
              <a:t>Open questions</a:t>
            </a:r>
          </a:p>
          <a:p>
            <a:pPr>
              <a:spcBef>
                <a:spcPts val="1200"/>
              </a:spcBef>
            </a:pP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Dialogue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systems</a:t>
            </a:r>
          </a:p>
          <a:p>
            <a:pPr lvl="1"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NLU-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based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chatbots</a:t>
            </a:r>
          </a:p>
          <a:p>
            <a:pPr lvl="1">
              <a:spcBef>
                <a:spcPts val="1200"/>
              </a:spcBef>
            </a:pP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Retrieval-based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chatbots</a:t>
            </a:r>
          </a:p>
        </p:txBody>
      </p:sp>
    </p:spTree>
    <p:extLst>
      <p:ext uri="{BB962C8B-B14F-4D97-AF65-F5344CB8AC3E}">
        <p14:creationId xmlns:p14="http://schemas.microsoft.com/office/powerpoint/2010/main" val="1121213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2BFB0E-2238-8914-63B5-B5E3C35593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5334D-DD94-2AF8-EF60-BF0DE36D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193962-BC15-5E1C-1436-A3F7FF79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Generation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D53028B-535C-87C5-7CC2-FBCC05EC11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Assume </a:t>
                </a:r>
                <a:r>
                  <a:rPr lang="nb-NO" dirty="0" err="1"/>
                  <a:t>we</a:t>
                </a:r>
                <a:r>
                  <a:rPr lang="nb-NO" dirty="0"/>
                  <a:t> have a </a:t>
                </a:r>
                <a:r>
                  <a:rPr lang="nb-NO" dirty="0" err="1"/>
                  <a:t>trained</a:t>
                </a:r>
                <a:r>
                  <a:rPr lang="nb-NO" dirty="0"/>
                  <a:t> a generative LLM </a:t>
                </a:r>
                <a:r>
                  <a:rPr lang="nb-NO" dirty="0" err="1"/>
                  <a:t>that</a:t>
                </a:r>
                <a:r>
                  <a:rPr lang="nb-NO" dirty="0"/>
                  <a:t> </a:t>
                </a:r>
              </a:p>
              <a:p>
                <a:pPr lvl="1"/>
                <a:r>
                  <a:rPr lang="nb-NO" dirty="0" err="1"/>
                  <a:t>takes</a:t>
                </a:r>
                <a:r>
                  <a:rPr lang="nb-NO" dirty="0"/>
                  <a:t> as input a list of 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b-NO" dirty="0"/>
                  <a:t> representing our prompt</a:t>
                </a:r>
              </a:p>
              <a:p>
                <a:pPr lvl="1"/>
                <a:r>
                  <a:rPr lang="nb-NO" dirty="0"/>
                  <a:t>and </a:t>
                </a:r>
                <a:r>
                  <a:rPr lang="nb-NO" dirty="0" err="1"/>
                  <a:t>return</a:t>
                </a:r>
                <a:r>
                  <a:rPr lang="nb-NO" dirty="0"/>
                  <a:t> a </a:t>
                </a:r>
                <a:r>
                  <a:rPr lang="nb-NO" dirty="0" err="1"/>
                  <a:t>probability</a:t>
                </a:r>
                <a:r>
                  <a:rPr lang="nb-NO" dirty="0"/>
                  <a:t> </a:t>
                </a:r>
                <a:r>
                  <a:rPr lang="nb-NO" dirty="0" err="1"/>
                  <a:t>distribution</a:t>
                </a:r>
                <a:r>
                  <a:rPr lang="nb-NO" dirty="0"/>
                  <a:t> over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next</a:t>
                </a:r>
                <a:r>
                  <a:rPr lang="nb-NO" dirty="0"/>
                  <a:t> token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nb-NO" dirty="0"/>
              </a:p>
              <a:p>
                <a:r>
                  <a:rPr lang="nb-NO" dirty="0"/>
                  <a:t>How do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generate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full </a:t>
                </a:r>
                <a:r>
                  <a:rPr lang="nb-NO" dirty="0" err="1"/>
                  <a:t>response</a:t>
                </a:r>
                <a:r>
                  <a:rPr lang="nb-NO" dirty="0"/>
                  <a:t>, </a:t>
                </a:r>
                <a:r>
                  <a:rPr lang="nb-NO" dirty="0" err="1"/>
                  <a:t>which</a:t>
                </a:r>
                <a:r>
                  <a:rPr lang="nb-NO" dirty="0"/>
                  <a:t> </a:t>
                </a:r>
                <a:r>
                  <a:rPr lang="nb-NO" dirty="0" err="1"/>
                  <a:t>consist</a:t>
                </a:r>
                <a:r>
                  <a:rPr lang="nb-NO" dirty="0"/>
                  <a:t> of </a:t>
                </a:r>
                <a:r>
                  <a:rPr lang="nb-NO" dirty="0" err="1"/>
                  <a:t>many</a:t>
                </a:r>
                <a:r>
                  <a:rPr lang="nb-NO" dirty="0"/>
                  <a:t> tokens?</a:t>
                </a:r>
              </a:p>
              <a:p>
                <a:r>
                  <a:rPr lang="nb-NO" dirty="0"/>
                  <a:t>This is </a:t>
                </a:r>
                <a:r>
                  <a:rPr lang="nb-NO" dirty="0" err="1"/>
                  <a:t>called</a:t>
                </a:r>
                <a:r>
                  <a:rPr lang="nb-NO" dirty="0"/>
                  <a:t> </a:t>
                </a:r>
                <a:r>
                  <a:rPr lang="nb-NO" b="1" dirty="0" err="1"/>
                  <a:t>decoding</a:t>
                </a:r>
                <a:r>
                  <a:rPr lang="nb-NO" dirty="0"/>
                  <a:t>: </a:t>
                </a:r>
              </a:p>
              <a:p>
                <a:pPr lvl="1"/>
                <a:r>
                  <a:rPr lang="nb-NO" dirty="0" err="1"/>
                  <a:t>We</a:t>
                </a:r>
                <a:r>
                  <a:rPr lang="nb-NO" dirty="0"/>
                  <a:t> have a </a:t>
                </a:r>
                <a:r>
                  <a:rPr lang="nb-NO" dirty="0" err="1"/>
                  <a:t>very</a:t>
                </a:r>
                <a:r>
                  <a:rPr lang="nb-NO" dirty="0"/>
                  <a:t> </a:t>
                </a:r>
                <a:r>
                  <a:rPr lang="nb-NO" dirty="0" err="1"/>
                  <a:t>large</a:t>
                </a:r>
                <a:r>
                  <a:rPr lang="nb-NO" dirty="0"/>
                  <a:t> </a:t>
                </a:r>
                <a:r>
                  <a:rPr lang="nb-NO" dirty="0" err="1"/>
                  <a:t>space</a:t>
                </a:r>
                <a:r>
                  <a:rPr lang="nb-NO" dirty="0"/>
                  <a:t> of </a:t>
                </a:r>
                <a:r>
                  <a:rPr lang="nb-NO" dirty="0" err="1"/>
                  <a:t>possible</a:t>
                </a:r>
                <a:r>
                  <a:rPr lang="nb-NO" dirty="0"/>
                  <a:t> </a:t>
                </a:r>
                <a:r>
                  <a:rPr lang="nb-NO" dirty="0" err="1"/>
                  <a:t>answers</a:t>
                </a:r>
                <a:r>
                  <a:rPr lang="nb-NO" dirty="0"/>
                  <a:t> 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b-NO" dirty="0"/>
                  <a:t> </a:t>
                </a:r>
              </a:p>
              <a:p>
                <a:pPr lvl="1"/>
                <a:r>
                  <a:rPr lang="nb-NO" dirty="0" err="1"/>
                  <a:t>Each</a:t>
                </a:r>
                <a:r>
                  <a:rPr lang="nb-NO" dirty="0"/>
                  <a:t> </a:t>
                </a:r>
                <a:r>
                  <a:rPr lang="nb-NO" dirty="0" err="1"/>
                  <a:t>answer</a:t>
                </a:r>
                <a:r>
                  <a:rPr lang="nb-NO" dirty="0"/>
                  <a:t> has an </a:t>
                </a:r>
                <a:r>
                  <a:rPr lang="nb-NO" dirty="0" err="1"/>
                  <a:t>associated</a:t>
                </a:r>
                <a:r>
                  <a:rPr lang="nb-NO" dirty="0"/>
                  <a:t> </a:t>
                </a:r>
                <a:r>
                  <a:rPr lang="nb-NO" dirty="0" err="1"/>
                  <a:t>probability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endChr m:val="|"/>
                        <m:ctrlPr>
                          <a:rPr lang="nb-NO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cannot</a:t>
                </a:r>
                <a:r>
                  <a:rPr lang="nb-NO" dirty="0"/>
                  <a:t> </a:t>
                </a:r>
                <a:r>
                  <a:rPr lang="nb-NO" dirty="0" err="1"/>
                  <a:t>consider</a:t>
                </a:r>
                <a:r>
                  <a:rPr lang="nb-NO" dirty="0"/>
                  <a:t> all </a:t>
                </a:r>
                <a:r>
                  <a:rPr lang="nb-NO" dirty="0" err="1"/>
                  <a:t>possible</a:t>
                </a:r>
                <a:r>
                  <a:rPr lang="nb-NO" dirty="0"/>
                  <a:t> </a:t>
                </a:r>
                <a:r>
                  <a:rPr lang="nb-NO" dirty="0" err="1"/>
                  <a:t>answers</a:t>
                </a:r>
                <a:r>
                  <a:rPr lang="nb-NO" dirty="0"/>
                  <a:t>, </a:t>
                </a:r>
                <a:r>
                  <a:rPr lang="nb-NO" dirty="0" err="1"/>
                  <a:t>but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can</a:t>
                </a:r>
                <a:r>
                  <a:rPr lang="nb-NO" dirty="0"/>
                  <a:t> </a:t>
                </a:r>
                <a:r>
                  <a:rPr lang="nb-NO" dirty="0" err="1"/>
                  <a:t>explore</a:t>
                </a:r>
                <a:r>
                  <a:rPr lang="nb-NO" dirty="0"/>
                  <a:t> a </a:t>
                </a:r>
                <a:r>
                  <a:rPr lang="nb-NO" dirty="0" err="1"/>
                  <a:t>small</a:t>
                </a:r>
                <a:r>
                  <a:rPr lang="nb-NO" dirty="0"/>
                  <a:t> </a:t>
                </a:r>
                <a:r>
                  <a:rPr lang="nb-NO" dirty="0" err="1"/>
                  <a:t>fraction</a:t>
                </a:r>
                <a:r>
                  <a:rPr lang="nb-NO" dirty="0"/>
                  <a:t> of </a:t>
                </a:r>
                <a:r>
                  <a:rPr lang="nb-NO" dirty="0" err="1"/>
                  <a:t>this</a:t>
                </a:r>
                <a:r>
                  <a:rPr lang="nb-NO" dirty="0"/>
                  <a:t> </a:t>
                </a:r>
                <a:r>
                  <a:rPr lang="nb-NO" dirty="0" err="1"/>
                  <a:t>space</a:t>
                </a:r>
                <a:r>
                  <a:rPr lang="nb-NO" dirty="0"/>
                  <a:t>, token </a:t>
                </a:r>
                <a:r>
                  <a:rPr lang="nb-NO" dirty="0" err="1"/>
                  <a:t>after</a:t>
                </a:r>
                <a:r>
                  <a:rPr lang="nb-NO" dirty="0"/>
                  <a:t> token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D53028B-535C-87C5-7CC2-FBCC05EC11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4" t="-1156" b="-1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284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D4617-694A-774F-E72D-A684B0437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0DE20-3210-9B6D-CC28-24398C96AA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AEF5DA-F37F-AE3C-AA88-D02F965B4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127CA7-AFB0-4EFE-6D41-439A7895A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Generation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1CC5B1A-66B5-7E00-8183-5756D2693D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Assume an LLM </a:t>
                </a:r>
                <a:r>
                  <a:rPr lang="nb-NO" dirty="0" err="1"/>
                  <a:t>returning</a:t>
                </a:r>
                <a:r>
                  <a:rPr lang="nb-NO" dirty="0"/>
                  <a:t> a </a:t>
                </a:r>
                <a:r>
                  <a:rPr lang="nb-NO" dirty="0" err="1"/>
                  <a:t>probability</a:t>
                </a:r>
                <a:r>
                  <a:rPr lang="nb-NO" dirty="0"/>
                  <a:t> </a:t>
                </a:r>
                <a:r>
                  <a:rPr lang="nb-NO" dirty="0" err="1"/>
                  <a:t>distribution</a:t>
                </a:r>
                <a:r>
                  <a:rPr lang="nb-NO" dirty="0"/>
                  <a:t> over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next</a:t>
                </a:r>
                <a:r>
                  <a:rPr lang="nb-NO" dirty="0"/>
                  <a:t> token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nb-NO" dirty="0"/>
                  <a:t>. Given an input prompt </a:t>
                </a:r>
                <a:r>
                  <a:rPr lang="en-US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b-NO" dirty="0"/>
                  <a:t> , </a:t>
                </a:r>
                <a:r>
                  <a:rPr lang="nb-NO" dirty="0" err="1"/>
                  <a:t>how</a:t>
                </a:r>
                <a:r>
                  <a:rPr lang="nb-NO" dirty="0"/>
                  <a:t> do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generate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full </a:t>
                </a:r>
                <a:r>
                  <a:rPr lang="nb-NO" dirty="0" err="1"/>
                  <a:t>response</a:t>
                </a:r>
                <a:r>
                  <a:rPr lang="nb-NO" dirty="0"/>
                  <a:t>?</a:t>
                </a:r>
              </a:p>
              <a:p>
                <a:r>
                  <a:rPr lang="nb-NO" dirty="0"/>
                  <a:t>Simplest </a:t>
                </a:r>
                <a:r>
                  <a:rPr lang="nb-NO" dirty="0" err="1"/>
                  <a:t>approach</a:t>
                </a:r>
                <a:r>
                  <a:rPr lang="nb-NO" dirty="0"/>
                  <a:t>: </a:t>
                </a:r>
                <a:r>
                  <a:rPr lang="nb-NO" b="1" dirty="0" err="1"/>
                  <a:t>greedy</a:t>
                </a:r>
                <a:r>
                  <a:rPr lang="nb-NO" b="1" dirty="0"/>
                  <a:t> </a:t>
                </a:r>
                <a:r>
                  <a:rPr lang="nb-NO" b="1" dirty="0" err="1"/>
                  <a:t>decoding</a:t>
                </a:r>
                <a:endParaRPr lang="nb-NO" b="1" dirty="0"/>
              </a:p>
              <a:p>
                <a:pPr lvl="1"/>
                <a:r>
                  <a:rPr lang="nb-NO" dirty="0"/>
                  <a:t>At </a:t>
                </a:r>
                <a:r>
                  <a:rPr lang="nb-NO" dirty="0" err="1"/>
                  <a:t>each</a:t>
                </a:r>
                <a:r>
                  <a:rPr lang="nb-NO" dirty="0"/>
                  <a:t> </a:t>
                </a:r>
                <a:r>
                  <a:rPr lang="nb-NO" dirty="0" err="1"/>
                  <a:t>step</a:t>
                </a:r>
                <a:r>
                  <a:rPr lang="nb-NO" dirty="0"/>
                  <a:t>, just </a:t>
                </a:r>
                <a:r>
                  <a:rPr lang="nb-NO" dirty="0" err="1"/>
                  <a:t>select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token </a:t>
                </a:r>
                <a:r>
                  <a:rPr lang="nb-NO" i="1" dirty="0" err="1"/>
                  <a:t>with</a:t>
                </a:r>
                <a:r>
                  <a:rPr lang="nb-NO" i="1" dirty="0"/>
                  <a:t> </a:t>
                </a:r>
                <a:r>
                  <a:rPr lang="nb-NO" i="1" dirty="0" err="1"/>
                  <a:t>highest</a:t>
                </a:r>
                <a:r>
                  <a:rPr lang="nb-NO" i="1" dirty="0"/>
                  <a:t> </a:t>
                </a:r>
                <a:r>
                  <a:rPr lang="nb-NO" i="1" dirty="0" err="1"/>
                  <a:t>probability</a:t>
                </a:r>
                <a:endParaRPr lang="nb-NO" i="1" dirty="0"/>
              </a:p>
              <a:p>
                <a:pPr lvl="1"/>
                <a:r>
                  <a:rPr lang="nb-NO" dirty="0"/>
                  <a:t>And </a:t>
                </a:r>
                <a:r>
                  <a:rPr lang="nb-NO" dirty="0" err="1"/>
                  <a:t>continue</a:t>
                </a:r>
                <a:r>
                  <a:rPr lang="nb-NO" dirty="0"/>
                  <a:t> </a:t>
                </a:r>
                <a:r>
                  <a:rPr lang="nb-NO" dirty="0" err="1"/>
                  <a:t>until</a:t>
                </a:r>
                <a:r>
                  <a:rPr lang="nb-NO" dirty="0"/>
                  <a:t> </a:t>
                </a:r>
                <a:r>
                  <a:rPr lang="nb-NO" dirty="0" err="1"/>
                  <a:t>either</a:t>
                </a:r>
                <a:r>
                  <a:rPr lang="nb-NO" dirty="0"/>
                  <a:t> (a) a </a:t>
                </a:r>
                <a:r>
                  <a:rPr lang="nb-NO" dirty="0" err="1"/>
                  <a:t>special</a:t>
                </a:r>
                <a:r>
                  <a:rPr lang="nb-NO" dirty="0"/>
                  <a:t> &lt;</a:t>
                </a:r>
                <a:r>
                  <a:rPr lang="nb-NO" dirty="0" err="1"/>
                  <a:t>eos</a:t>
                </a:r>
                <a:r>
                  <a:rPr lang="nb-NO" dirty="0"/>
                  <a:t>&gt; token is </a:t>
                </a:r>
                <a:r>
                  <a:rPr lang="nb-NO" dirty="0" err="1"/>
                  <a:t>generated</a:t>
                </a:r>
                <a:r>
                  <a:rPr lang="nb-NO" dirty="0"/>
                  <a:t>, or (b) </a:t>
                </a:r>
                <a:r>
                  <a:rPr lang="nb-NO" dirty="0" err="1"/>
                  <a:t>we</a:t>
                </a:r>
                <a:r>
                  <a:rPr lang="nb-NO" dirty="0"/>
                  <a:t> </a:t>
                </a:r>
                <a:r>
                  <a:rPr lang="nb-NO" dirty="0" err="1"/>
                  <a:t>reached</a:t>
                </a:r>
                <a:r>
                  <a:rPr lang="nb-NO" dirty="0"/>
                  <a:t> </a:t>
                </a:r>
                <a:r>
                  <a:rPr lang="nb-NO" dirty="0" err="1"/>
                  <a:t>the</a:t>
                </a:r>
                <a:r>
                  <a:rPr lang="nb-NO" dirty="0"/>
                  <a:t> </a:t>
                </a:r>
                <a:r>
                  <a:rPr lang="nb-NO" dirty="0" err="1"/>
                  <a:t>maximum</a:t>
                </a:r>
                <a:r>
                  <a:rPr lang="nb-NO" dirty="0"/>
                  <a:t> output </a:t>
                </a:r>
                <a:r>
                  <a:rPr lang="nb-NO" dirty="0" err="1"/>
                  <a:t>length</a:t>
                </a:r>
                <a:endParaRPr lang="nb-NO" dirty="0"/>
              </a:p>
              <a:p>
                <a:r>
                  <a:rPr lang="en-GB" dirty="0"/>
                  <a:t>However, greedy decoding can be </a:t>
                </a:r>
                <a:r>
                  <a:rPr lang="en-GB" i="1" dirty="0"/>
                  <a:t>short-sighted</a:t>
                </a:r>
              </a:p>
              <a:p>
                <a:pPr lvl="1"/>
                <a:r>
                  <a:rPr lang="en-GB" dirty="0"/>
                  <a:t>Can get trapped in local minima (good “local” choice of token, but poor text at the end, with no way to backtrack)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1CC5B1A-66B5-7E00-8183-5756D2693D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34" t="-1156" r="-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053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FFADEC-064E-A133-D9CC-FEEBC90F6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7656D1-E03B-621E-1512-BCCA387F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4E3501-C76B-1EAC-EC5D-B6DBC5D7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 </a:t>
            </a:r>
            <a:r>
              <a:rPr lang="nb-NO" dirty="0" err="1"/>
              <a:t>search</a:t>
            </a:r>
            <a:r>
              <a:rPr lang="nb-NO" dirty="0"/>
              <a:t> </a:t>
            </a:r>
            <a:r>
              <a:rPr lang="nb-NO" dirty="0" err="1"/>
              <a:t>decoding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A48116-E9B3-2AA1-19BB-70E73B948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3" y="1131590"/>
            <a:ext cx="5013506" cy="3168352"/>
          </a:xfrm>
        </p:spPr>
        <p:txBody>
          <a:bodyPr/>
          <a:lstStyle/>
          <a:p>
            <a:r>
              <a:rPr lang="nb-NO" dirty="0"/>
              <a:t>Alternative </a:t>
            </a:r>
            <a:r>
              <a:rPr lang="nb-NO" dirty="0" err="1"/>
              <a:t>strategy</a:t>
            </a:r>
            <a:r>
              <a:rPr lang="nb-NO" dirty="0"/>
              <a:t>: </a:t>
            </a:r>
            <a:r>
              <a:rPr lang="nb-NO" b="1" dirty="0"/>
              <a:t>beam </a:t>
            </a:r>
            <a:r>
              <a:rPr lang="nb-NO" b="1" dirty="0" err="1"/>
              <a:t>search</a:t>
            </a:r>
            <a:endParaRPr lang="nb-NO" b="1" dirty="0"/>
          </a:p>
          <a:p>
            <a:pPr lvl="1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keep</a:t>
            </a:r>
            <a:r>
              <a:rPr lang="nb-NO" dirty="0"/>
              <a:t> at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step</a:t>
            </a:r>
            <a:r>
              <a:rPr lang="nb-NO" dirty="0"/>
              <a:t> a «</a:t>
            </a:r>
            <a:r>
              <a:rPr lang="nb-NO" i="1" dirty="0"/>
              <a:t>beam</a:t>
            </a:r>
            <a:r>
              <a:rPr lang="nb-NO" dirty="0"/>
              <a:t>» of </a:t>
            </a:r>
            <a:r>
              <a:rPr lang="nb-NO" b="1" dirty="0"/>
              <a:t>K</a:t>
            </a:r>
            <a:r>
              <a:rPr lang="nb-NO" dirty="0"/>
              <a:t> </a:t>
            </a:r>
            <a:r>
              <a:rPr lang="nb-NO" dirty="0" err="1"/>
              <a:t>hypotheses</a:t>
            </a:r>
            <a:r>
              <a:rPr lang="nb-NO" dirty="0"/>
              <a:t> </a:t>
            </a:r>
            <a:r>
              <a:rPr lang="nb-NO" dirty="0" err="1"/>
              <a:t>representing</a:t>
            </a:r>
            <a:r>
              <a:rPr lang="nb-NO" dirty="0"/>
              <a:t> </a:t>
            </a:r>
            <a:r>
              <a:rPr lang="nb-NO" i="1" dirty="0" err="1"/>
              <a:t>the</a:t>
            </a:r>
            <a:r>
              <a:rPr lang="nb-NO" i="1" dirty="0"/>
              <a:t> best </a:t>
            </a:r>
            <a:r>
              <a:rPr lang="nb-NO" i="1" dirty="0" err="1"/>
              <a:t>partial</a:t>
            </a:r>
            <a:r>
              <a:rPr lang="nb-NO" i="1" dirty="0"/>
              <a:t> outputs so far</a:t>
            </a:r>
          </a:p>
          <a:p>
            <a:pPr lvl="1"/>
            <a:r>
              <a:rPr lang="nb-NO" dirty="0" err="1"/>
              <a:t>Those</a:t>
            </a:r>
            <a:r>
              <a:rPr lang="nb-NO" dirty="0"/>
              <a:t> K </a:t>
            </a:r>
            <a:r>
              <a:rPr lang="nb-NO" dirty="0" err="1"/>
              <a:t>hypotheses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gradually</a:t>
            </a:r>
            <a:r>
              <a:rPr lang="nb-NO" dirty="0"/>
              <a:t> </a:t>
            </a:r>
            <a:r>
              <a:rPr lang="nb-NO" dirty="0" err="1"/>
              <a:t>expanded</a:t>
            </a:r>
            <a:r>
              <a:rPr lang="nb-NO" dirty="0"/>
              <a:t>, token by token</a:t>
            </a:r>
          </a:p>
          <a:p>
            <a:pPr lvl="1"/>
            <a:r>
              <a:rPr lang="nb-NO" dirty="0" err="1"/>
              <a:t>Until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reach</a:t>
            </a:r>
            <a:r>
              <a:rPr lang="nb-NO" dirty="0"/>
              <a:t> &lt;</a:t>
            </a:r>
            <a:r>
              <a:rPr lang="nb-NO" dirty="0" err="1"/>
              <a:t>eos</a:t>
            </a:r>
            <a:r>
              <a:rPr lang="nb-NO" dirty="0"/>
              <a:t>&gt; 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maximum</a:t>
            </a:r>
            <a:r>
              <a:rPr lang="nb-NO" dirty="0"/>
              <a:t> output </a:t>
            </a:r>
            <a:r>
              <a:rPr lang="nb-NO" dirty="0" err="1"/>
              <a:t>length</a:t>
            </a:r>
            <a:endParaRPr lang="nb-NO" dirty="0"/>
          </a:p>
          <a:p>
            <a:pPr lvl="1"/>
            <a:r>
              <a:rPr lang="nb-NO" dirty="0" err="1"/>
              <a:t>Finally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hypothesis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i="1" dirty="0" err="1"/>
              <a:t>max</a:t>
            </a:r>
            <a:r>
              <a:rPr lang="nb-NO" i="1" dirty="0"/>
              <a:t> </a:t>
            </a:r>
            <a:r>
              <a:rPr lang="nb-NO" i="1" dirty="0" err="1"/>
              <a:t>probability</a:t>
            </a:r>
            <a:r>
              <a:rPr lang="nb-NO" i="1" dirty="0"/>
              <a:t> </a:t>
            </a:r>
            <a:r>
              <a:rPr lang="nb-NO" dirty="0" err="1"/>
              <a:t>among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K alternatives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7" name="Picture 6" descr="A diagram of a tree&#10;&#10;Description automatically generated">
            <a:extLst>
              <a:ext uri="{FF2B5EF4-FFF2-40B4-BE49-F238E27FC236}">
                <a16:creationId xmlns:a16="http://schemas.microsoft.com/office/drawing/2014/main" id="{868BF473-0FA8-0216-4C6A-061272D97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003941"/>
            <a:ext cx="2997851" cy="19842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BBEEB3-F8DF-E01D-CDE9-4BB1B706E6D2}"/>
              </a:ext>
            </a:extLst>
          </p:cNvPr>
          <p:cNvSpPr txBox="1"/>
          <p:nvPr/>
        </p:nvSpPr>
        <p:spPr bwMode="white">
          <a:xfrm>
            <a:off x="6103404" y="2953276"/>
            <a:ext cx="237549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600" baseline="0" dirty="0"/>
              <a:t>Beam </a:t>
            </a:r>
            <a:r>
              <a:rPr lang="nb-NO" sz="1600" baseline="0" dirty="0" err="1"/>
              <a:t>search</a:t>
            </a:r>
            <a:r>
              <a:rPr lang="nb-NO" sz="1600" baseline="0" dirty="0"/>
              <a:t> </a:t>
            </a:r>
            <a:r>
              <a:rPr lang="nb-NO" sz="1600" baseline="0" dirty="0" err="1"/>
              <a:t>with</a:t>
            </a:r>
            <a:r>
              <a:rPr lang="nb-NO" sz="1600" baseline="0" dirty="0"/>
              <a:t> K=3</a:t>
            </a:r>
            <a:endParaRPr lang="en-GB" sz="1600" baseline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748935-EE1F-16D9-27A9-A09870292099}"/>
              </a:ext>
            </a:extLst>
          </p:cNvPr>
          <p:cNvSpPr txBox="1"/>
          <p:nvPr/>
        </p:nvSpPr>
        <p:spPr bwMode="white">
          <a:xfrm>
            <a:off x="5920458" y="3651870"/>
            <a:ext cx="288032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800" baseline="0" dirty="0"/>
              <a:t>Less risk for </a:t>
            </a:r>
            <a:r>
              <a:rPr lang="nb-NO" sz="1800" baseline="0" dirty="0" err="1"/>
              <a:t>local</a:t>
            </a:r>
            <a:r>
              <a:rPr lang="nb-NO" sz="1800" baseline="0" dirty="0"/>
              <a:t> minima, </a:t>
            </a:r>
            <a:r>
              <a:rPr lang="nb-NO" sz="1800" baseline="0" dirty="0" err="1"/>
              <a:t>but</a:t>
            </a:r>
            <a:r>
              <a:rPr lang="nb-NO" sz="1800" baseline="0" dirty="0"/>
              <a:t> </a:t>
            </a:r>
            <a:r>
              <a:rPr lang="nb-NO" sz="1800" baseline="0" dirty="0" err="1"/>
              <a:t>computational</a:t>
            </a:r>
            <a:r>
              <a:rPr lang="nb-NO" sz="1800" baseline="0" dirty="0"/>
              <a:t> </a:t>
            </a:r>
            <a:r>
              <a:rPr lang="nb-NO" sz="1800" baseline="0" dirty="0" err="1"/>
              <a:t>cost</a:t>
            </a:r>
            <a:r>
              <a:rPr lang="nb-NO" sz="1800" baseline="0" dirty="0"/>
              <a:t> </a:t>
            </a:r>
            <a:r>
              <a:rPr lang="nb-NO" sz="1800" baseline="0" dirty="0" err="1"/>
              <a:t>increases</a:t>
            </a:r>
            <a:r>
              <a:rPr lang="nb-NO" sz="1800" baseline="0" dirty="0"/>
              <a:t> </a:t>
            </a:r>
            <a:r>
              <a:rPr lang="nb-NO" sz="1800" baseline="0" dirty="0" err="1"/>
              <a:t>with</a:t>
            </a:r>
            <a:r>
              <a:rPr lang="nb-NO" sz="1800" baseline="0" dirty="0"/>
              <a:t> K</a:t>
            </a:r>
            <a:endParaRPr lang="en-GB" sz="1800" baseline="0" dirty="0"/>
          </a:p>
        </p:txBody>
      </p:sp>
    </p:spTree>
    <p:extLst>
      <p:ext uri="{BB962C8B-B14F-4D97-AF65-F5344CB8AC3E}">
        <p14:creationId xmlns:p14="http://schemas.microsoft.com/office/powerpoint/2010/main" val="3703981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208CCF-C065-F048-2A03-FA62EB350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9BB9F0-CD4F-5A4B-B646-A034E3D74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56B209-DEF9-00DF-BFFB-CDD0C824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Sampling </a:t>
            </a:r>
            <a:r>
              <a:rPr lang="nb-NO" dirty="0" err="1"/>
              <a:t>strategies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B14D34-9755-A1B2-205D-EC2EE9B7A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8144" cy="3168352"/>
          </a:xfrm>
        </p:spPr>
        <p:txBody>
          <a:bodyPr/>
          <a:lstStyle/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b="1" dirty="0"/>
              <a:t>sample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tokens </a:t>
            </a:r>
            <a:r>
              <a:rPr lang="nb-NO" dirty="0" err="1"/>
              <a:t>one</a:t>
            </a:r>
            <a:r>
              <a:rPr lang="nb-NO" dirty="0"/>
              <a:t> by </a:t>
            </a:r>
            <a:r>
              <a:rPr lang="nb-NO" dirty="0" err="1"/>
              <a:t>one</a:t>
            </a:r>
            <a:endParaRPr lang="nb-NO" dirty="0"/>
          </a:p>
          <a:p>
            <a:r>
              <a:rPr lang="nb-NO" b="1" dirty="0"/>
              <a:t>Top-K sampling</a:t>
            </a:r>
          </a:p>
          <a:p>
            <a:pPr lvl="1"/>
            <a:r>
              <a:rPr lang="en-GB" dirty="0"/>
              <a:t>At each step, we select the </a:t>
            </a:r>
            <a:r>
              <a:rPr lang="en-GB" b="1" dirty="0"/>
              <a:t>K</a:t>
            </a:r>
            <a:r>
              <a:rPr lang="en-GB" dirty="0"/>
              <a:t> tokens with highest probability</a:t>
            </a:r>
          </a:p>
          <a:p>
            <a:pPr lvl="1"/>
            <a:r>
              <a:rPr lang="en-GB" dirty="0"/>
              <a:t>We sample the next token only among those K possibilities (after renormalising the distribution)</a:t>
            </a:r>
          </a:p>
          <a:p>
            <a:pPr lvl="1"/>
            <a:r>
              <a:rPr lang="en-GB" dirty="0"/>
              <a:t>And continue until &lt;</a:t>
            </a:r>
            <a:r>
              <a:rPr lang="en-GB" dirty="0" err="1"/>
              <a:t>eos</a:t>
            </a:r>
            <a:r>
              <a:rPr lang="en-GB" dirty="0"/>
              <a:t>&gt; or max sentence length</a:t>
            </a:r>
          </a:p>
          <a:p>
            <a:r>
              <a:rPr lang="en-GB" b="1" dirty="0"/>
              <a:t>Top-p sampling</a:t>
            </a:r>
          </a:p>
          <a:p>
            <a:pPr lvl="1"/>
            <a:r>
              <a:rPr lang="en-GB" dirty="0"/>
              <a:t>Same principle, but instead of a fixed K, we select tokens among those making up the top </a:t>
            </a:r>
            <a:r>
              <a:rPr lang="en-GB" b="1" dirty="0"/>
              <a:t>p</a:t>
            </a:r>
            <a:r>
              <a:rPr lang="en-GB" dirty="0"/>
              <a:t> % of the distribution mass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3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softmax function&#10;&#10;Description automatically generated">
            <a:extLst>
              <a:ext uri="{FF2B5EF4-FFF2-40B4-BE49-F238E27FC236}">
                <a16:creationId xmlns:a16="http://schemas.microsoft.com/office/drawing/2014/main" id="{6AC992B2-333D-FA64-740A-D765B1621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085841"/>
            <a:ext cx="2016224" cy="12286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836DF5-06A1-5397-22C0-1EABA5551C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B67DB2-F4E5-EADA-1EB4-C7953AAE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BF3EAD-5F9D-DCB2-54D9-F5E19E7D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Temperature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E29B10-CFFE-CFA8-43BA-74724F4E0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The «</a:t>
            </a:r>
            <a:r>
              <a:rPr lang="nb-NO" dirty="0" err="1"/>
              <a:t>creativity</a:t>
            </a:r>
            <a:r>
              <a:rPr lang="nb-NO" dirty="0"/>
              <a:t>» of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generation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controlled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b="1" dirty="0" err="1"/>
              <a:t>temperature</a:t>
            </a:r>
            <a:endParaRPr lang="nb-NO" b="1" dirty="0"/>
          </a:p>
          <a:p>
            <a:r>
              <a:rPr lang="nb-NO" dirty="0" err="1"/>
              <a:t>Recall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softmax</a:t>
            </a:r>
            <a:r>
              <a:rPr lang="nb-NO" dirty="0"/>
              <a:t> </a:t>
            </a:r>
            <a:r>
              <a:rPr lang="nb-NO" dirty="0" err="1"/>
              <a:t>function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turns </a:t>
            </a:r>
            <a:r>
              <a:rPr lang="nb-NO" dirty="0" err="1"/>
              <a:t>logits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a proper </a:t>
            </a:r>
            <a:r>
              <a:rPr lang="nb-NO" dirty="0" err="1"/>
              <a:t>distribution</a:t>
            </a:r>
            <a:endParaRPr lang="nb-NO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We can divide the logits by a value T, which gives: </a:t>
            </a:r>
            <a:endParaRPr lang="nb-NO" b="0" i="1" dirty="0">
              <a:latin typeface="Cambria Math" panose="020405030504060302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1433CF-79E9-9D05-5156-877E87008C21}"/>
                  </a:ext>
                </a:extLst>
              </p:cNvPr>
              <p:cNvSpPr txBox="1"/>
              <p:nvPr/>
            </p:nvSpPr>
            <p:spPr bwMode="white">
              <a:xfrm>
                <a:off x="4932040" y="2984981"/>
                <a:ext cx="4572000" cy="10888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955675"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31433CF-79E9-9D05-5156-877E87008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4932040" y="2984981"/>
                <a:ext cx="4572000" cy="10888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8A89E56-E3F9-94A5-34D7-C4EE5658D3A7}"/>
              </a:ext>
            </a:extLst>
          </p:cNvPr>
          <p:cNvSpPr/>
          <p:nvPr/>
        </p:nvSpPr>
        <p:spPr bwMode="auto">
          <a:xfrm>
            <a:off x="4356360" y="2787774"/>
            <a:ext cx="143632" cy="14401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B8FD72-9015-ACEB-64D0-624B7E916763}"/>
              </a:ext>
            </a:extLst>
          </p:cNvPr>
          <p:cNvSpPr txBox="1"/>
          <p:nvPr/>
        </p:nvSpPr>
        <p:spPr bwMode="white">
          <a:xfrm>
            <a:off x="4318016" y="2767449"/>
            <a:ext cx="766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800" dirty="0"/>
              <a:t>V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69E424-9F03-2D83-9247-E26D914214F8}"/>
              </a:ext>
            </a:extLst>
          </p:cNvPr>
          <p:cNvGrpSpPr/>
          <p:nvPr/>
        </p:nvGrpSpPr>
        <p:grpSpPr>
          <a:xfrm>
            <a:off x="755576" y="3867894"/>
            <a:ext cx="5904656" cy="915623"/>
            <a:chOff x="755576" y="3867894"/>
            <a:chExt cx="5904656" cy="91562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5EB7C8C-68CF-EC23-3510-5BA25DE919D4}"/>
                </a:ext>
              </a:extLst>
            </p:cNvPr>
            <p:cNvSpPr txBox="1"/>
            <p:nvPr/>
          </p:nvSpPr>
          <p:spPr bwMode="white">
            <a:xfrm>
              <a:off x="755576" y="4198742"/>
              <a:ext cx="511256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600" dirty="0"/>
                <a:t>T &lt; 1 will make the decoder more “conservative”, increasing its focus on high-probability tokens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DD6D9A8-1901-6612-DB8F-B73521726D25}"/>
                </a:ext>
              </a:extLst>
            </p:cNvPr>
            <p:cNvCxnSpPr/>
            <p:nvPr/>
          </p:nvCxnSpPr>
          <p:spPr bwMode="auto">
            <a:xfrm flipH="1">
              <a:off x="5076056" y="3867894"/>
              <a:ext cx="1584176" cy="33084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5A59FA-BA0D-CA2A-58B2-389F7F8E6938}"/>
              </a:ext>
            </a:extLst>
          </p:cNvPr>
          <p:cNvGrpSpPr/>
          <p:nvPr/>
        </p:nvGrpSpPr>
        <p:grpSpPr>
          <a:xfrm>
            <a:off x="5760849" y="4011910"/>
            <a:ext cx="2954054" cy="800799"/>
            <a:chOff x="5760849" y="4011910"/>
            <a:chExt cx="2954054" cy="80079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8F6067-C208-148A-9418-5D754EE008D7}"/>
                </a:ext>
              </a:extLst>
            </p:cNvPr>
            <p:cNvSpPr txBox="1"/>
            <p:nvPr/>
          </p:nvSpPr>
          <p:spPr bwMode="white">
            <a:xfrm>
              <a:off x="5760849" y="4227934"/>
              <a:ext cx="2954054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600" dirty="0"/>
                <a:t>T &gt; 1 will make the decoder more “creative”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0A4879C-C593-7183-8328-F101DEF3C685}"/>
                </a:ext>
              </a:extLst>
            </p:cNvPr>
            <p:cNvCxnSpPr/>
            <p:nvPr/>
          </p:nvCxnSpPr>
          <p:spPr bwMode="auto">
            <a:xfrm flipH="1">
              <a:off x="6220341" y="4011910"/>
              <a:ext cx="583907" cy="22961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499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1BCCC3-137E-8E7D-5CD7-4E7FCD3FC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771550"/>
            <a:ext cx="6938522" cy="38096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27F5CC-2E56-C3DD-C23A-165794DB6A86}"/>
              </a:ext>
            </a:extLst>
          </p:cNvPr>
          <p:cNvSpPr txBox="1"/>
          <p:nvPr/>
        </p:nvSpPr>
        <p:spPr>
          <a:xfrm>
            <a:off x="7950994" y="2114551"/>
            <a:ext cx="8929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??</a:t>
            </a:r>
            <a:endParaRPr lang="nb-NO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74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BF293-183D-9664-FAD9-2A2AC0BC4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Factuality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18C22-D096-5403-9E7F-D992A391F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369219"/>
            <a:ext cx="5334248" cy="3263504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/>
              <a:t>Language Models are optimized to produce </a:t>
            </a:r>
            <a:r>
              <a:rPr lang="en-US" i="1" dirty="0"/>
              <a:t>plausible</a:t>
            </a:r>
            <a:r>
              <a:rPr lang="en-US" dirty="0"/>
              <a:t> texts, not necessarily </a:t>
            </a:r>
            <a:r>
              <a:rPr lang="en-US" i="1" dirty="0"/>
              <a:t>correct</a:t>
            </a:r>
            <a:r>
              <a:rPr lang="en-US" dirty="0"/>
              <a:t> ones!</a:t>
            </a:r>
          </a:p>
          <a:p>
            <a:pPr>
              <a:spcBef>
                <a:spcPts val="1800"/>
              </a:spcBef>
            </a:pPr>
            <a:r>
              <a:rPr lang="en-US" dirty="0"/>
              <a:t>Incorrect answers may come from the training data, which may contain various types of errors or disinformation…</a:t>
            </a:r>
          </a:p>
          <a:p>
            <a:pPr>
              <a:spcBef>
                <a:spcPts val="1800"/>
              </a:spcBef>
            </a:pPr>
            <a:r>
              <a:rPr lang="en-US" dirty="0"/>
              <a:t>… But language models may still hallucinate with a “perfect” training set!</a:t>
            </a:r>
          </a:p>
          <a:p>
            <a:pPr>
              <a:spcBef>
                <a:spcPts val="1800"/>
              </a:spcBef>
            </a:pPr>
            <a:r>
              <a:rPr lang="en-US" dirty="0"/>
              <a:t>And often do so in an overly </a:t>
            </a:r>
            <a:r>
              <a:rPr lang="en-US" i="1" dirty="0"/>
              <a:t>confident tone</a:t>
            </a:r>
          </a:p>
          <a:p>
            <a:pPr marL="0" indent="0">
              <a:spcBef>
                <a:spcPts val="1800"/>
              </a:spcBef>
              <a:buNone/>
            </a:pPr>
            <a:endParaRPr lang="en-US" dirty="0"/>
          </a:p>
        </p:txBody>
      </p:sp>
      <p:pic>
        <p:nvPicPr>
          <p:cNvPr id="2054" name="Picture 6" descr="Lecture: 27 September 2019. Andreas Wenninger: “Inclusion and exclusion as  an evidence practice in the context of Citizen Science“ – Practicing  Evidence – Evidencing Practice">
            <a:extLst>
              <a:ext uri="{FF2B5EF4-FFF2-40B4-BE49-F238E27FC236}">
                <a16:creationId xmlns:a16="http://schemas.microsoft.com/office/drawing/2014/main" id="{A8B73D4D-4656-85B8-D75A-1BA95550D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94172"/>
            <a:ext cx="226825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278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5B9620-A829-FB17-5ABB-2B592D144A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C7B428-347E-AFCF-8F75-F7AC35402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2A574D-EB3E-EA8F-4803-1AF4BF0F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Factuality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1ADE04-2899-A213-4126-5EAC590D5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Multiple </a:t>
            </a:r>
            <a:r>
              <a:rPr lang="nb-NO" dirty="0" err="1"/>
              <a:t>approaches</a:t>
            </a:r>
            <a:r>
              <a:rPr lang="nb-NO" dirty="0"/>
              <a:t> to </a:t>
            </a:r>
            <a:r>
              <a:rPr lang="nb-NO" i="1" dirty="0" err="1"/>
              <a:t>mitigate</a:t>
            </a:r>
            <a:r>
              <a:rPr lang="nb-NO" i="1" dirty="0"/>
              <a:t> </a:t>
            </a:r>
            <a:r>
              <a:rPr lang="nb-NO" i="1" dirty="0" err="1"/>
              <a:t>hallucinations</a:t>
            </a:r>
            <a:r>
              <a:rPr lang="nb-NO" dirty="0"/>
              <a:t>:</a:t>
            </a:r>
          </a:p>
          <a:p>
            <a:pPr lvl="1"/>
            <a:r>
              <a:rPr lang="nb-NO" b="1" dirty="0"/>
              <a:t>RAG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quality-checked</a:t>
            </a:r>
            <a:r>
              <a:rPr lang="nb-NO" dirty="0"/>
              <a:t> </a:t>
            </a:r>
            <a:r>
              <a:rPr lang="nb-NO" dirty="0" err="1"/>
              <a:t>sources</a:t>
            </a:r>
            <a:r>
              <a:rPr lang="nb-NO" dirty="0"/>
              <a:t> (online or </a:t>
            </a:r>
            <a:r>
              <a:rPr lang="nb-NO" dirty="0" err="1"/>
              <a:t>internal</a:t>
            </a:r>
            <a:r>
              <a:rPr lang="nb-NO" dirty="0"/>
              <a:t>)</a:t>
            </a:r>
          </a:p>
          <a:p>
            <a:pPr lvl="1"/>
            <a:r>
              <a:rPr lang="en-GB" b="1" dirty="0"/>
              <a:t>Reasoning models </a:t>
            </a:r>
            <a:r>
              <a:rPr lang="en-GB" dirty="0"/>
              <a:t>that proceed step-by-step and weight the pros and cons of a given response</a:t>
            </a:r>
          </a:p>
          <a:p>
            <a:pPr lvl="1"/>
            <a:r>
              <a:rPr lang="en-GB" b="1" dirty="0"/>
              <a:t>Tool use </a:t>
            </a:r>
            <a:r>
              <a:rPr lang="en-GB" dirty="0"/>
              <a:t>(e.g. through programming languages) for tasks requiring logical or mathematical reasoning</a:t>
            </a:r>
          </a:p>
          <a:p>
            <a:pPr lvl="1"/>
            <a:r>
              <a:rPr lang="en-GB" b="1" dirty="0"/>
              <a:t>Alignment methods</a:t>
            </a:r>
            <a:r>
              <a:rPr lang="en-GB" dirty="0"/>
              <a:t> that incentivises LLMs to express uncertainties or knowledge gaps (e.g. allowing them to answer “I don’t know”)</a:t>
            </a:r>
          </a:p>
          <a:p>
            <a:r>
              <a:rPr lang="en-GB" dirty="0"/>
              <a:t>But we can never </a:t>
            </a:r>
            <a:r>
              <a:rPr lang="en-GB" i="1" dirty="0"/>
              <a:t>guarantee</a:t>
            </a:r>
            <a:r>
              <a:rPr lang="en-GB" dirty="0"/>
              <a:t> the absence of hallucinations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98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9599D0-61F5-7E5A-110C-C489CF998B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EB5BAF-94B4-6F2A-C6CF-EA382093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7274E0-5CAC-0AE2-9B2E-C097344A8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haven’t</a:t>
            </a:r>
            <a:r>
              <a:rPr lang="nb-NO" dirty="0"/>
              <a:t> </a:t>
            </a:r>
            <a:r>
              <a:rPr lang="nb-NO" dirty="0" err="1"/>
              <a:t>touched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D00BE0-6EB8-7B62-3068-CA7C9B71C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608512" cy="3168352"/>
          </a:xfrm>
        </p:spPr>
        <p:txBody>
          <a:bodyPr/>
          <a:lstStyle/>
          <a:p>
            <a:r>
              <a:rPr lang="nb-NO" b="1" dirty="0"/>
              <a:t>Multimodal </a:t>
            </a:r>
            <a:r>
              <a:rPr lang="nb-NO" b="1" dirty="0" err="1"/>
              <a:t>foundation</a:t>
            </a:r>
            <a:r>
              <a:rPr lang="nb-NO" b="1" dirty="0"/>
              <a:t> </a:t>
            </a:r>
            <a:r>
              <a:rPr lang="nb-NO" b="1" dirty="0" err="1"/>
              <a:t>models</a:t>
            </a:r>
            <a:r>
              <a:rPr lang="nb-NO" dirty="0"/>
              <a:t> </a:t>
            </a:r>
            <a:r>
              <a:rPr lang="nb-NO" dirty="0" err="1"/>
              <a:t>combining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modalities</a:t>
            </a:r>
            <a:r>
              <a:rPr lang="nb-NO" dirty="0"/>
              <a:t> (images, videos,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physical</a:t>
            </a:r>
            <a:r>
              <a:rPr lang="nb-NO" dirty="0"/>
              <a:t> </a:t>
            </a:r>
            <a:r>
              <a:rPr lang="nb-NO" dirty="0" err="1"/>
              <a:t>environments</a:t>
            </a:r>
            <a:r>
              <a:rPr lang="nb-NO" dirty="0"/>
              <a:t> for </a:t>
            </a:r>
            <a:r>
              <a:rPr lang="nb-NO" dirty="0" err="1"/>
              <a:t>robotics</a:t>
            </a:r>
            <a:r>
              <a:rPr lang="nb-NO" dirty="0"/>
              <a:t>)</a:t>
            </a:r>
          </a:p>
          <a:p>
            <a:r>
              <a:rPr lang="nb-NO" b="1" dirty="0" err="1"/>
              <a:t>Watermarking</a:t>
            </a:r>
            <a:r>
              <a:rPr lang="nb-NO" dirty="0"/>
              <a:t> of LLM-</a:t>
            </a:r>
            <a:r>
              <a:rPr lang="nb-NO" dirty="0" err="1"/>
              <a:t>generated</a:t>
            </a:r>
            <a:r>
              <a:rPr lang="nb-NO" dirty="0"/>
              <a:t> </a:t>
            </a:r>
            <a:r>
              <a:rPr lang="nb-NO" dirty="0" err="1"/>
              <a:t>content</a:t>
            </a:r>
            <a:endParaRPr lang="nb-NO" dirty="0"/>
          </a:p>
          <a:p>
            <a:r>
              <a:rPr lang="nb-NO" b="1" dirty="0" err="1"/>
              <a:t>Sycophantic</a:t>
            </a:r>
            <a:r>
              <a:rPr lang="nb-NO" b="1" dirty="0"/>
              <a:t> </a:t>
            </a:r>
            <a:r>
              <a:rPr lang="nb-NO" b="1" dirty="0" err="1"/>
              <a:t>behaviours</a:t>
            </a:r>
            <a:r>
              <a:rPr lang="nb-NO" b="1" dirty="0"/>
              <a:t> </a:t>
            </a:r>
            <a:r>
              <a:rPr lang="nb-NO" dirty="0"/>
              <a:t>in </a:t>
            </a:r>
            <a:r>
              <a:rPr lang="nb-NO" dirty="0" err="1"/>
              <a:t>LLMs</a:t>
            </a:r>
            <a:r>
              <a:rPr lang="nb-NO" dirty="0"/>
              <a:t> </a:t>
            </a:r>
            <a:r>
              <a:rPr lang="nb-NO" dirty="0" err="1"/>
              <a:t>optimised</a:t>
            </a:r>
            <a:r>
              <a:rPr lang="nb-NO" dirty="0"/>
              <a:t> from human feedback</a:t>
            </a:r>
          </a:p>
          <a:p>
            <a:r>
              <a:rPr lang="nb-NO" b="1" dirty="0" err="1"/>
              <a:t>Broader</a:t>
            </a:r>
            <a:r>
              <a:rPr lang="nb-NO" b="1" dirty="0"/>
              <a:t> </a:t>
            </a:r>
            <a:r>
              <a:rPr lang="nb-NO" b="1" dirty="0" err="1"/>
              <a:t>societal</a:t>
            </a:r>
            <a:r>
              <a:rPr lang="nb-NO" b="1" dirty="0"/>
              <a:t> questions</a:t>
            </a:r>
            <a:r>
              <a:rPr lang="nb-NO" dirty="0"/>
              <a:t>, </a:t>
            </a:r>
            <a:r>
              <a:rPr lang="nb-NO" dirty="0" err="1"/>
              <a:t>such</a:t>
            </a:r>
            <a:r>
              <a:rPr lang="nb-NO" dirty="0"/>
              <a:t> as questions </a:t>
            </a:r>
            <a:r>
              <a:rPr lang="nb-NO" dirty="0" err="1"/>
              <a:t>related</a:t>
            </a:r>
            <a:r>
              <a:rPr lang="nb-NO" dirty="0"/>
              <a:t> to web </a:t>
            </a:r>
            <a:r>
              <a:rPr lang="nb-NO" dirty="0" err="1"/>
              <a:t>crawling</a:t>
            </a:r>
            <a:r>
              <a:rPr lang="nb-NO" dirty="0"/>
              <a:t>, </a:t>
            </a:r>
            <a:r>
              <a:rPr lang="nb-NO" dirty="0" err="1"/>
              <a:t>privacy</a:t>
            </a:r>
            <a:r>
              <a:rPr lang="nb-NO" dirty="0"/>
              <a:t> and copyright</a:t>
            </a:r>
            <a:endParaRPr lang="en-GB" dirty="0"/>
          </a:p>
        </p:txBody>
      </p:sp>
      <p:pic>
        <p:nvPicPr>
          <p:cNvPr id="6" name="Picture 2" descr="Content Marketing Inspiration: 16 Pointless Websites That Went Viral -  Kaizen">
            <a:extLst>
              <a:ext uri="{FF2B5EF4-FFF2-40B4-BE49-F238E27FC236}">
                <a16:creationId xmlns:a16="http://schemas.microsoft.com/office/drawing/2014/main" id="{0C3518A4-20A1-FCEE-7897-4B1C1F631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977" y="1142720"/>
            <a:ext cx="3423806" cy="121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gital Watermarking | VideoPropulsion">
            <a:extLst>
              <a:ext uri="{FF2B5EF4-FFF2-40B4-BE49-F238E27FC236}">
                <a16:creationId xmlns:a16="http://schemas.microsoft.com/office/drawing/2014/main" id="{29C44692-3DB4-AC1E-7E00-6AEB8112D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571750"/>
            <a:ext cx="1243864" cy="153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spider on a computer screen&#10;&#10;Description automatically generated">
            <a:extLst>
              <a:ext uri="{FF2B5EF4-FFF2-40B4-BE49-F238E27FC236}">
                <a16:creationId xmlns:a16="http://schemas.microsoft.com/office/drawing/2014/main" id="{0BEDF112-2374-D541-8BC0-7A0A715F5B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87" y="2681233"/>
            <a:ext cx="1760501" cy="131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0DF2E-4CAD-3754-7E0D-E23AA5D2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DBC271-2288-D02D-8C75-28821572A0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E03AF-E9F6-0146-08F3-3D3A6FBD6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F3BBDE-FE1C-47F3-90B8-EBABEC34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7F633-52A1-3932-2D8F-C4FDCD643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Large Language Models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(final part)</a:t>
            </a:r>
          </a:p>
          <a:p>
            <a:pPr lvl="1">
              <a:spcBef>
                <a:spcPts val="1200"/>
              </a:spcBef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pPr lvl="1"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Open questions</a:t>
            </a:r>
          </a:p>
          <a:p>
            <a:pPr>
              <a:spcBef>
                <a:spcPts val="1200"/>
              </a:spcBef>
            </a:pPr>
            <a:r>
              <a:rPr lang="nb-NO" b="1" dirty="0" err="1">
                <a:solidFill>
                  <a:schemeClr val="accent4">
                    <a:lumMod val="50000"/>
                  </a:schemeClr>
                </a:solidFill>
              </a:rPr>
              <a:t>Dialogue</a:t>
            </a:r>
            <a:r>
              <a:rPr lang="nb-NO" b="1" dirty="0">
                <a:solidFill>
                  <a:schemeClr val="accent4">
                    <a:lumMod val="50000"/>
                  </a:schemeClr>
                </a:solidFill>
              </a:rPr>
              <a:t> systems</a:t>
            </a:r>
          </a:p>
          <a:p>
            <a:pPr lvl="1"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NLU-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based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chatbots</a:t>
            </a:r>
          </a:p>
          <a:p>
            <a:pPr lvl="1">
              <a:spcBef>
                <a:spcPts val="1200"/>
              </a:spcBef>
            </a:pP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Retrieval-based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chatbots</a:t>
            </a:r>
          </a:p>
        </p:txBody>
      </p:sp>
    </p:spTree>
    <p:extLst>
      <p:ext uri="{BB962C8B-B14F-4D97-AF65-F5344CB8AC3E}">
        <p14:creationId xmlns:p14="http://schemas.microsoft.com/office/powerpoint/2010/main" val="329621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18EC2C-8860-C7F3-B0C2-CA37B3B09AA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The </a:t>
            </a:r>
            <a:r>
              <a:rPr lang="nb-NO" dirty="0" err="1"/>
              <a:t>next</a:t>
            </a:r>
            <a:r>
              <a:rPr lang="nb-NO" dirty="0"/>
              <a:t> 2 </a:t>
            </a:r>
            <a:r>
              <a:rPr lang="nb-NO" dirty="0" err="1"/>
              <a:t>weeks</a:t>
            </a:r>
            <a:endParaRPr lang="nb-NO" dirty="0"/>
          </a:p>
        </p:txBody>
      </p:sp>
      <p:sp>
        <p:nvSpPr>
          <p:cNvPr id="4" name="TekstSylinder 5">
            <a:extLst>
              <a:ext uri="{FF2B5EF4-FFF2-40B4-BE49-F238E27FC236}">
                <a16:creationId xmlns:a16="http://schemas.microsoft.com/office/drawing/2014/main" id="{5EAD6D10-D458-0E9E-8149-8089BA4B02D7}"/>
              </a:ext>
            </a:extLst>
          </p:cNvPr>
          <p:cNvSpPr txBox="1"/>
          <p:nvPr/>
        </p:nvSpPr>
        <p:spPr>
          <a:xfrm>
            <a:off x="2699793" y="2283714"/>
            <a:ext cx="4104458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3600" kern="0" dirty="0" err="1">
                <a:solidFill>
                  <a:srgbClr val="000000"/>
                </a:solidFill>
                <a:latin typeface="Arial"/>
              </a:rPr>
              <a:t>Dialogue</a:t>
            </a:r>
            <a:r>
              <a:rPr lang="nb-NO" sz="3600" kern="0" dirty="0">
                <a:solidFill>
                  <a:srgbClr val="000000"/>
                </a:solidFill>
                <a:latin typeface="Arial"/>
              </a:rPr>
              <a:t> systems</a:t>
            </a:r>
          </a:p>
        </p:txBody>
      </p:sp>
      <p:grpSp>
        <p:nvGrpSpPr>
          <p:cNvPr id="5" name="Gruppe 27">
            <a:extLst>
              <a:ext uri="{FF2B5EF4-FFF2-40B4-BE49-F238E27FC236}">
                <a16:creationId xmlns:a16="http://schemas.microsoft.com/office/drawing/2014/main" id="{D76156A4-7631-7B01-04BA-16B5EABA4DCC}"/>
              </a:ext>
            </a:extLst>
          </p:cNvPr>
          <p:cNvGrpSpPr/>
          <p:nvPr/>
        </p:nvGrpSpPr>
        <p:grpSpPr>
          <a:xfrm>
            <a:off x="1331640" y="1131589"/>
            <a:ext cx="2664296" cy="1110063"/>
            <a:chOff x="188640" y="1131588"/>
            <a:chExt cx="2664296" cy="1110063"/>
          </a:xfrm>
        </p:grpSpPr>
        <p:cxnSp>
          <p:nvCxnSpPr>
            <p:cNvPr id="6" name="Rett pilkobling 7">
              <a:extLst>
                <a:ext uri="{FF2B5EF4-FFF2-40B4-BE49-F238E27FC236}">
                  <a16:creationId xmlns:a16="http://schemas.microsoft.com/office/drawing/2014/main" id="{3FF1612A-6010-21F1-2C03-0394A06058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14712" y="1797408"/>
              <a:ext cx="288036" cy="444243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7" name="TekstSylinder 8">
              <a:extLst>
                <a:ext uri="{FF2B5EF4-FFF2-40B4-BE49-F238E27FC236}">
                  <a16:creationId xmlns:a16="http://schemas.microsoft.com/office/drawing/2014/main" id="{D6A24CE3-1DAB-6407-B275-F57D8F8C1B2F}"/>
                </a:ext>
              </a:extLst>
            </p:cNvPr>
            <p:cNvSpPr txBox="1"/>
            <p:nvPr/>
          </p:nvSpPr>
          <p:spPr>
            <a:xfrm>
              <a:off x="188640" y="1131588"/>
              <a:ext cx="2664296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>
                  <a:solidFill>
                    <a:srgbClr val="000000"/>
                  </a:solidFill>
                  <a:latin typeface="Arial"/>
                </a:rPr>
                <a:t>What are they?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>
                  <a:solidFill>
                    <a:srgbClr val="000000"/>
                  </a:solidFill>
                  <a:latin typeface="Arial"/>
                </a:rPr>
                <a:t>What applications?</a:t>
              </a:r>
            </a:p>
          </p:txBody>
        </p:sp>
      </p:grpSp>
      <p:grpSp>
        <p:nvGrpSpPr>
          <p:cNvPr id="8" name="Gruppe 28">
            <a:extLst>
              <a:ext uri="{FF2B5EF4-FFF2-40B4-BE49-F238E27FC236}">
                <a16:creationId xmlns:a16="http://schemas.microsoft.com/office/drawing/2014/main" id="{60AEFBBF-6949-067A-9435-5C7B485179A9}"/>
              </a:ext>
            </a:extLst>
          </p:cNvPr>
          <p:cNvGrpSpPr/>
          <p:nvPr/>
        </p:nvGrpSpPr>
        <p:grpSpPr>
          <a:xfrm>
            <a:off x="4344132" y="1113502"/>
            <a:ext cx="3468237" cy="1095515"/>
            <a:chOff x="3201131" y="1113501"/>
            <a:chExt cx="3468237" cy="1095515"/>
          </a:xfrm>
        </p:grpSpPr>
        <p:cxnSp>
          <p:nvCxnSpPr>
            <p:cNvPr id="9" name="Rett pilkobling 10">
              <a:extLst>
                <a:ext uri="{FF2B5EF4-FFF2-40B4-BE49-F238E27FC236}">
                  <a16:creationId xmlns:a16="http://schemas.microsoft.com/office/drawing/2014/main" id="{654394EE-5A8C-E7E1-2B42-05DABF8C42ED}"/>
                </a:ext>
              </a:extLst>
            </p:cNvPr>
            <p:cNvCxnSpPr/>
            <p:nvPr/>
          </p:nvCxnSpPr>
          <p:spPr>
            <a:xfrm flipV="1">
              <a:off x="3201131" y="1764773"/>
              <a:ext cx="288027" cy="444243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" name="TekstSylinder 11">
              <a:extLst>
                <a:ext uri="{FF2B5EF4-FFF2-40B4-BE49-F238E27FC236}">
                  <a16:creationId xmlns:a16="http://schemas.microsoft.com/office/drawing/2014/main" id="{2077AFEF-7D8B-AE93-D70C-46CACA83B4BC}"/>
                </a:ext>
              </a:extLst>
            </p:cNvPr>
            <p:cNvSpPr txBox="1"/>
            <p:nvPr/>
          </p:nvSpPr>
          <p:spPr>
            <a:xfrm>
              <a:off x="3429009" y="1113501"/>
              <a:ext cx="3240359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>
                  <a:solidFill>
                    <a:srgbClr val="000000"/>
                  </a:solidFill>
                  <a:latin typeface="Arial"/>
                </a:rPr>
                <a:t>How does (human-human) dialogue actually </a:t>
              </a:r>
              <a:r>
                <a:rPr lang="nb-NO" i="1" kern="0">
                  <a:solidFill>
                    <a:srgbClr val="000000"/>
                  </a:solidFill>
                  <a:latin typeface="Arial"/>
                </a:rPr>
                <a:t>work</a:t>
              </a:r>
              <a:r>
                <a:rPr lang="nb-NO" kern="0">
                  <a:solidFill>
                    <a:srgbClr val="000000"/>
                  </a:solidFill>
                  <a:latin typeface="Arial"/>
                </a:rPr>
                <a:t>?</a:t>
              </a:r>
            </a:p>
          </p:txBody>
        </p:sp>
      </p:grpSp>
      <p:sp>
        <p:nvSpPr>
          <p:cNvPr id="11" name="Rektangel: avrundede hjørner 13">
            <a:extLst>
              <a:ext uri="{FF2B5EF4-FFF2-40B4-BE49-F238E27FC236}">
                <a16:creationId xmlns:a16="http://schemas.microsoft.com/office/drawing/2014/main" id="{CC616194-C805-5124-8D08-92AAF0A48199}"/>
              </a:ext>
            </a:extLst>
          </p:cNvPr>
          <p:cNvSpPr/>
          <p:nvPr/>
        </p:nvSpPr>
        <p:spPr>
          <a:xfrm>
            <a:off x="2555775" y="2283714"/>
            <a:ext cx="3960440" cy="70788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DD5EB">
              <a:alpha val="30000"/>
            </a:srgbClr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" name="Gruppe 29">
            <a:extLst>
              <a:ext uri="{FF2B5EF4-FFF2-40B4-BE49-F238E27FC236}">
                <a16:creationId xmlns:a16="http://schemas.microsoft.com/office/drawing/2014/main" id="{834D5578-31D9-DDE1-4AF2-425AD08B994F}"/>
              </a:ext>
            </a:extLst>
          </p:cNvPr>
          <p:cNvGrpSpPr/>
          <p:nvPr/>
        </p:nvGrpSpPr>
        <p:grpSpPr>
          <a:xfrm>
            <a:off x="147323" y="3075806"/>
            <a:ext cx="3888431" cy="1324812"/>
            <a:chOff x="116640" y="3052462"/>
            <a:chExt cx="3888431" cy="1324812"/>
          </a:xfrm>
        </p:grpSpPr>
        <p:cxnSp>
          <p:nvCxnSpPr>
            <p:cNvPr id="13" name="Rett pilkobling 18">
              <a:extLst>
                <a:ext uri="{FF2B5EF4-FFF2-40B4-BE49-F238E27FC236}">
                  <a16:creationId xmlns:a16="http://schemas.microsoft.com/office/drawing/2014/main" id="{92103F92-0CF8-183B-1F90-FCAA7D2519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7122" y="3052462"/>
              <a:ext cx="541988" cy="43473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4" name="TekstSylinder 19">
              <a:extLst>
                <a:ext uri="{FF2B5EF4-FFF2-40B4-BE49-F238E27FC236}">
                  <a16:creationId xmlns:a16="http://schemas.microsoft.com/office/drawing/2014/main" id="{24156806-4E77-CC2A-173A-E1B96CA042A4}"/>
                </a:ext>
              </a:extLst>
            </p:cNvPr>
            <p:cNvSpPr txBox="1"/>
            <p:nvPr/>
          </p:nvSpPr>
          <p:spPr>
            <a:xfrm>
              <a:off x="116640" y="3453944"/>
              <a:ext cx="3888431" cy="92333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What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are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the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core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i="1" kern="0" dirty="0" err="1">
                  <a:solidFill>
                    <a:srgbClr val="000000"/>
                  </a:solidFill>
                  <a:latin typeface="Arial"/>
                </a:rPr>
                <a:t>components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of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dialogue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systems?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Can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they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be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learned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from </a:t>
              </a:r>
              <a:r>
                <a:rPr lang="nb-NO" i="1" kern="0" dirty="0">
                  <a:solidFill>
                    <a:srgbClr val="000000"/>
                  </a:solidFill>
                  <a:latin typeface="Arial"/>
                </a:rPr>
                <a:t>data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?</a:t>
              </a:r>
            </a:p>
          </p:txBody>
        </p:sp>
      </p:grpSp>
      <p:grpSp>
        <p:nvGrpSpPr>
          <p:cNvPr id="15" name="Gruppe 30">
            <a:extLst>
              <a:ext uri="{FF2B5EF4-FFF2-40B4-BE49-F238E27FC236}">
                <a16:creationId xmlns:a16="http://schemas.microsoft.com/office/drawing/2014/main" id="{0697B6E2-C38E-A591-E76C-14AD930747DB}"/>
              </a:ext>
            </a:extLst>
          </p:cNvPr>
          <p:cNvGrpSpPr/>
          <p:nvPr/>
        </p:nvGrpSpPr>
        <p:grpSpPr>
          <a:xfrm>
            <a:off x="4254554" y="3066293"/>
            <a:ext cx="2527292" cy="1323826"/>
            <a:chOff x="4149089" y="2965337"/>
            <a:chExt cx="3381144" cy="1323826"/>
          </a:xfrm>
        </p:grpSpPr>
        <p:cxnSp>
          <p:nvCxnSpPr>
            <p:cNvPr id="16" name="Rett pilkobling 24">
              <a:extLst>
                <a:ext uri="{FF2B5EF4-FFF2-40B4-BE49-F238E27FC236}">
                  <a16:creationId xmlns:a16="http://schemas.microsoft.com/office/drawing/2014/main" id="{A127A455-9188-5849-425B-E9E10502A43F}"/>
                </a:ext>
              </a:extLst>
            </p:cNvPr>
            <p:cNvCxnSpPr>
              <a:cxnSpLocks/>
            </p:cNvCxnSpPr>
            <p:nvPr/>
          </p:nvCxnSpPr>
          <p:spPr>
            <a:xfrm>
              <a:off x="4941178" y="2965337"/>
              <a:ext cx="0" cy="61452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7" name="TekstSylinder 26">
              <a:extLst>
                <a:ext uri="{FF2B5EF4-FFF2-40B4-BE49-F238E27FC236}">
                  <a16:creationId xmlns:a16="http://schemas.microsoft.com/office/drawing/2014/main" id="{F5534501-A8C7-30DB-AE68-F6B9322789DE}"/>
                </a:ext>
              </a:extLst>
            </p:cNvPr>
            <p:cNvSpPr txBox="1"/>
            <p:nvPr/>
          </p:nvSpPr>
          <p:spPr>
            <a:xfrm>
              <a:off x="4149089" y="3642832"/>
              <a:ext cx="3381144" cy="6463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How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are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kern="0" dirty="0" err="1">
                  <a:solidFill>
                    <a:srgbClr val="000000"/>
                  </a:solidFill>
                  <a:latin typeface="Arial"/>
                </a:rPr>
                <a:t>dialogue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systems </a:t>
              </a:r>
              <a:r>
                <a:rPr lang="nb-NO" i="1" kern="0" dirty="0" err="1">
                  <a:solidFill>
                    <a:srgbClr val="000000"/>
                  </a:solidFill>
                  <a:latin typeface="Arial"/>
                </a:rPr>
                <a:t>designed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, </a:t>
              </a:r>
              <a:r>
                <a:rPr lang="nb-NO" i="1" kern="0" dirty="0" err="1">
                  <a:solidFill>
                    <a:srgbClr val="000000"/>
                  </a:solidFill>
                  <a:latin typeface="Arial"/>
                </a:rPr>
                <a:t>built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 and </a:t>
              </a:r>
              <a:r>
                <a:rPr lang="nb-NO" i="1" kern="0" dirty="0" err="1">
                  <a:solidFill>
                    <a:srgbClr val="000000"/>
                  </a:solidFill>
                  <a:latin typeface="Arial"/>
                </a:rPr>
                <a:t>evaluated</a:t>
              </a:r>
              <a:r>
                <a:rPr lang="nb-NO" kern="0" dirty="0">
                  <a:solidFill>
                    <a:srgbClr val="000000"/>
                  </a:solidFill>
                  <a:latin typeface="Arial"/>
                </a:rPr>
                <a:t>?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946"/>
    </mc:Choice>
    <mc:Fallback xmlns="">
      <p:transition spd="slow" advTm="71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1CBB08-6C14-C0FF-2EB6-2BA7362223C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Dialogue systems?</a:t>
            </a:r>
          </a:p>
        </p:txBody>
      </p:sp>
      <p:sp>
        <p:nvSpPr>
          <p:cNvPr id="4" name="A spoken dialogue system (SDS) is a computer system designed to interact with humans using (spoken) natural language">
            <a:extLst>
              <a:ext uri="{FF2B5EF4-FFF2-40B4-BE49-F238E27FC236}">
                <a16:creationId xmlns:a16="http://schemas.microsoft.com/office/drawing/2014/main" id="{A6E61573-BA35-0AEF-1E63-F564DA49B6FE}"/>
              </a:ext>
            </a:extLst>
          </p:cNvPr>
          <p:cNvSpPr txBox="1"/>
          <p:nvPr/>
        </p:nvSpPr>
        <p:spPr>
          <a:xfrm>
            <a:off x="1701132" y="1081041"/>
            <a:ext cx="6027541" cy="12791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130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215" kern="0">
                <a:solidFill>
                  <a:srgbClr val="000000"/>
                </a:solidFill>
                <a:latin typeface="Arial"/>
              </a:rPr>
              <a:t>A dialogue system is an artificial agent designed to interact with humans using</a:t>
            </a:r>
            <a:r>
              <a:rPr lang="en-US" sz="2215" i="1" kern="0">
                <a:solidFill>
                  <a:srgbClr val="000000"/>
                </a:solidFill>
                <a:latin typeface="Arial"/>
              </a:rPr>
              <a:t> (spoken or text-based) natural language</a:t>
            </a:r>
          </a:p>
        </p:txBody>
      </p:sp>
      <p:grpSp>
        <p:nvGrpSpPr>
          <p:cNvPr id="5" name="Grupper">
            <a:extLst>
              <a:ext uri="{FF2B5EF4-FFF2-40B4-BE49-F238E27FC236}">
                <a16:creationId xmlns:a16="http://schemas.microsoft.com/office/drawing/2014/main" id="{8AD9BD23-DDB0-E636-1FC7-EE6412564069}"/>
              </a:ext>
            </a:extLst>
          </p:cNvPr>
          <p:cNvGrpSpPr/>
          <p:nvPr/>
        </p:nvGrpSpPr>
        <p:grpSpPr>
          <a:xfrm>
            <a:off x="3949695" y="3716982"/>
            <a:ext cx="1505386" cy="1159029"/>
            <a:chOff x="2806695" y="3716981"/>
            <a:chExt cx="1505386" cy="1159029"/>
          </a:xfrm>
        </p:grpSpPr>
        <p:pic>
          <p:nvPicPr>
            <p:cNvPr id="6" name="canstockphoto3857357.jpg" descr="canstockphoto3857357.jpg">
              <a:extLst>
                <a:ext uri="{FF2B5EF4-FFF2-40B4-BE49-F238E27FC236}">
                  <a16:creationId xmlns:a16="http://schemas.microsoft.com/office/drawing/2014/main" id="{2969D4FD-3C21-B513-4CDF-60D655268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6695" y="3716981"/>
              <a:ext cx="863943" cy="1151933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7" name="User">
              <a:extLst>
                <a:ext uri="{FF2B5EF4-FFF2-40B4-BE49-F238E27FC236}">
                  <a16:creationId xmlns:a16="http://schemas.microsoft.com/office/drawing/2014/main" id="{4FAAB633-C208-A04A-5609-383B817405B5}"/>
                </a:ext>
              </a:extLst>
            </p:cNvPr>
            <p:cNvSpPr txBox="1"/>
            <p:nvPr/>
          </p:nvSpPr>
          <p:spPr>
            <a:xfrm>
              <a:off x="3571893" y="4452570"/>
              <a:ext cx="740188" cy="423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b="1" kern="0">
                  <a:solidFill>
                    <a:srgbClr val="000000"/>
                  </a:solidFill>
                  <a:latin typeface="Arial"/>
                </a:rPr>
                <a:t>User</a:t>
              </a:r>
            </a:p>
          </p:txBody>
        </p:sp>
      </p:grpSp>
      <p:sp>
        <p:nvSpPr>
          <p:cNvPr id="8" name="Dialogue system">
            <a:extLst>
              <a:ext uri="{FF2B5EF4-FFF2-40B4-BE49-F238E27FC236}">
                <a16:creationId xmlns:a16="http://schemas.microsoft.com/office/drawing/2014/main" id="{FBBD8DB5-F4E0-DE9B-BDC4-9B43BABF8DF6}"/>
              </a:ext>
            </a:extLst>
          </p:cNvPr>
          <p:cNvSpPr/>
          <p:nvPr/>
        </p:nvSpPr>
        <p:spPr>
          <a:xfrm>
            <a:off x="3637437" y="2464601"/>
            <a:ext cx="1540370" cy="10045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216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6D8F"/>
          </a:solidFill>
          <a:ln w="25402" cap="flat">
            <a:solidFill>
              <a:srgbClr val="000000"/>
            </a:solidFill>
            <a:prstDash val="solid"/>
            <a:miter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kern="0" dirty="0" err="1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rPr>
              <a:t>Dialogue</a:t>
            </a:r>
            <a:r>
              <a:rPr lang="nb-NO" sz="2400" kern="0" dirty="0">
                <a:solidFill>
                  <a:srgbClr val="FFFFFF"/>
                </a:solidFill>
                <a:effectLst>
                  <a:outerShdw dist="12701" dir="5400000">
                    <a:srgbClr val="000000"/>
                  </a:outerShdw>
                </a:effectLst>
                <a:latin typeface="Arial"/>
              </a:rPr>
              <a:t> system</a:t>
            </a:r>
          </a:p>
        </p:txBody>
      </p:sp>
      <p:grpSp>
        <p:nvGrpSpPr>
          <p:cNvPr id="9" name="Grupper">
            <a:extLst>
              <a:ext uri="{FF2B5EF4-FFF2-40B4-BE49-F238E27FC236}">
                <a16:creationId xmlns:a16="http://schemas.microsoft.com/office/drawing/2014/main" id="{2CC1A65C-8075-1B8F-68ED-5BEA5F03125E}"/>
              </a:ext>
            </a:extLst>
          </p:cNvPr>
          <p:cNvGrpSpPr/>
          <p:nvPr/>
        </p:nvGrpSpPr>
        <p:grpSpPr>
          <a:xfrm>
            <a:off x="1374609" y="2899919"/>
            <a:ext cx="2539663" cy="1417822"/>
            <a:chOff x="231608" y="2899919"/>
            <a:chExt cx="2539663" cy="1417822"/>
          </a:xfrm>
        </p:grpSpPr>
        <p:sp>
          <p:nvSpPr>
            <p:cNvPr id="10" name="input speech signal…">
              <a:extLst>
                <a:ext uri="{FF2B5EF4-FFF2-40B4-BE49-F238E27FC236}">
                  <a16:creationId xmlns:a16="http://schemas.microsoft.com/office/drawing/2014/main" id="{A8744A5C-8651-1402-D27D-286A650F27D2}"/>
                </a:ext>
              </a:extLst>
            </p:cNvPr>
            <p:cNvSpPr txBox="1"/>
            <p:nvPr/>
          </p:nvSpPr>
          <p:spPr>
            <a:xfrm>
              <a:off x="231608" y="3744394"/>
              <a:ext cx="2270372" cy="57334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687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687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687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687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687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687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87374595-B393-964A-EDB9-8A197756BC94}"/>
                </a:ext>
              </a:extLst>
            </p:cNvPr>
            <p:cNvSpPr/>
            <p:nvPr/>
          </p:nvSpPr>
          <p:spPr>
            <a:xfrm>
              <a:off x="1672053" y="2899919"/>
              <a:ext cx="1099218" cy="13751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425"/>
                <a:gd name="f7" fmla="val 21600"/>
                <a:gd name="f8" fmla="+- 0 0 9175"/>
                <a:gd name="f9" fmla="val 9538"/>
                <a:gd name="f10" fmla="val 3038"/>
                <a:gd name="f11" fmla="val 2945"/>
                <a:gd name="f12" fmla="val 7378"/>
                <a:gd name="f13" fmla="+- 0 0 -90"/>
                <a:gd name="f14" fmla="+- 0 0 -180"/>
                <a:gd name="f15" fmla="+- 0 0 -270"/>
                <a:gd name="f16" fmla="+- 0 0 -360"/>
                <a:gd name="f17" fmla="*/ f3 1 12425"/>
                <a:gd name="f18" fmla="*/ f4 1 21600"/>
                <a:gd name="f19" fmla="+- f7 0 f5"/>
                <a:gd name="f20" fmla="+- f6 0 f5"/>
                <a:gd name="f21" fmla="*/ f13 f0 1"/>
                <a:gd name="f22" fmla="*/ f14 f0 1"/>
                <a:gd name="f23" fmla="*/ f15 f0 1"/>
                <a:gd name="f24" fmla="*/ f16 f0 1"/>
                <a:gd name="f25" fmla="*/ f19 1 2"/>
                <a:gd name="f26" fmla="*/ f20 1 2"/>
                <a:gd name="f27" fmla="*/ f20 1 12425"/>
                <a:gd name="f28" fmla="*/ f19 1 21600"/>
                <a:gd name="f29" fmla="*/ f21 1 f2"/>
                <a:gd name="f30" fmla="*/ f22 1 f2"/>
                <a:gd name="f31" fmla="*/ f23 1 f2"/>
                <a:gd name="f32" fmla="*/ f24 1 f2"/>
                <a:gd name="f33" fmla="*/ f26 1 f27"/>
                <a:gd name="f34" fmla="*/ f25 1 f28"/>
                <a:gd name="f35" fmla="*/ 0 1 f27"/>
                <a:gd name="f36" fmla="*/ f6 1 f27"/>
                <a:gd name="f37" fmla="*/ 0 1 f28"/>
                <a:gd name="f38" fmla="*/ f7 1 f28"/>
                <a:gd name="f39" fmla="+- f29 0 f1"/>
                <a:gd name="f40" fmla="+- f30 0 f1"/>
                <a:gd name="f41" fmla="+- f31 0 f1"/>
                <a:gd name="f42" fmla="+- f32 0 f1"/>
                <a:gd name="f43" fmla="*/ f35 f17 1"/>
                <a:gd name="f44" fmla="*/ f36 f17 1"/>
                <a:gd name="f45" fmla="*/ f38 f18 1"/>
                <a:gd name="f46" fmla="*/ f37 f18 1"/>
                <a:gd name="f47" fmla="*/ f33 f17 1"/>
                <a:gd name="f48" fmla="*/ f34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47" y="f48"/>
                </a:cxn>
                <a:cxn ang="f40">
                  <a:pos x="f47" y="f48"/>
                </a:cxn>
                <a:cxn ang="f41">
                  <a:pos x="f47" y="f48"/>
                </a:cxn>
                <a:cxn ang="f42">
                  <a:pos x="f47" y="f48"/>
                </a:cxn>
              </a:cxnLst>
              <a:rect l="f43" t="f46" r="f44" b="f45"/>
              <a:pathLst>
                <a:path w="12425" h="21600">
                  <a:moveTo>
                    <a:pt x="f6" y="f7"/>
                  </a:moveTo>
                  <a:cubicBezTo>
                    <a:pt x="f8" y="f9"/>
                    <a:pt x="f10" y="f11"/>
                    <a:pt x="f12" y="f5"/>
                  </a:cubicBezTo>
                </a:path>
              </a:pathLst>
            </a:custGeom>
            <a:noFill/>
            <a:ln w="76196" cap="flat">
              <a:solidFill>
                <a:srgbClr val="8311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055" kern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" name="Grupper">
            <a:extLst>
              <a:ext uri="{FF2B5EF4-FFF2-40B4-BE49-F238E27FC236}">
                <a16:creationId xmlns:a16="http://schemas.microsoft.com/office/drawing/2014/main" id="{C90C9354-898D-E807-164B-502E66DEA635}"/>
              </a:ext>
            </a:extLst>
          </p:cNvPr>
          <p:cNvGrpSpPr/>
          <p:nvPr/>
        </p:nvGrpSpPr>
        <p:grpSpPr>
          <a:xfrm>
            <a:off x="4945632" y="2487076"/>
            <a:ext cx="3385850" cy="1782988"/>
            <a:chOff x="3802632" y="2487076"/>
            <a:chExt cx="3385850" cy="1782988"/>
          </a:xfrm>
        </p:grpSpPr>
        <p:sp>
          <p:nvSpPr>
            <p:cNvPr id="13" name="output speech signal…">
              <a:extLst>
                <a:ext uri="{FF2B5EF4-FFF2-40B4-BE49-F238E27FC236}">
                  <a16:creationId xmlns:a16="http://schemas.microsoft.com/office/drawing/2014/main" id="{AA3786E8-493D-F400-C8BA-2D886EF51C33}"/>
                </a:ext>
              </a:extLst>
            </p:cNvPr>
            <p:cNvSpPr txBox="1"/>
            <p:nvPr/>
          </p:nvSpPr>
          <p:spPr>
            <a:xfrm>
              <a:off x="4770772" y="2487076"/>
              <a:ext cx="2417710" cy="57334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687" kern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687" b="1" kern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2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687" i="1" kern="0">
                  <a:solidFill>
                    <a:srgbClr val="831100"/>
                  </a:solidFill>
                  <a:latin typeface="Arial"/>
                </a:rPr>
                <a:t>(machine utterance)</a:t>
              </a:r>
            </a:p>
          </p:txBody>
        </p:sp>
        <p:sp>
          <p:nvSpPr>
            <p:cNvPr id="14" name="Linje">
              <a:extLst>
                <a:ext uri="{FF2B5EF4-FFF2-40B4-BE49-F238E27FC236}">
                  <a16:creationId xmlns:a16="http://schemas.microsoft.com/office/drawing/2014/main" id="{ABB5849B-51A6-10BC-D5BC-7A78277430EA}"/>
                </a:ext>
              </a:extLst>
            </p:cNvPr>
            <p:cNvSpPr/>
            <p:nvPr/>
          </p:nvSpPr>
          <p:spPr>
            <a:xfrm>
              <a:off x="3802632" y="2850239"/>
              <a:ext cx="1145615" cy="14198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699"/>
                <a:gd name="f7" fmla="val 21600"/>
                <a:gd name="f8" fmla="val 3419"/>
                <a:gd name="f9" fmla="val 14536"/>
                <a:gd name="f10" fmla="+- 0 0 -90"/>
                <a:gd name="f11" fmla="+- 0 0 -180"/>
                <a:gd name="f12" fmla="+- 0 0 -270"/>
                <a:gd name="f13" fmla="+- 0 0 -360"/>
                <a:gd name="f14" fmla="*/ f3 1 10699"/>
                <a:gd name="f15" fmla="*/ f4 1 21600"/>
                <a:gd name="f16" fmla="+- f7 0 f5"/>
                <a:gd name="f17" fmla="+- f6 0 f5"/>
                <a:gd name="f18" fmla="*/ f10 f0 1"/>
                <a:gd name="f19" fmla="*/ f11 f0 1"/>
                <a:gd name="f20" fmla="*/ f12 f0 1"/>
                <a:gd name="f21" fmla="*/ f13 f0 1"/>
                <a:gd name="f22" fmla="*/ f16 1 2"/>
                <a:gd name="f23" fmla="*/ f17 1 2"/>
                <a:gd name="f24" fmla="*/ f17 1 10699"/>
                <a:gd name="f25" fmla="*/ f16 1 21600"/>
                <a:gd name="f26" fmla="*/ f18 1 f2"/>
                <a:gd name="f27" fmla="*/ f19 1 f2"/>
                <a:gd name="f28" fmla="*/ f20 1 f2"/>
                <a:gd name="f29" fmla="*/ f21 1 f2"/>
                <a:gd name="f30" fmla="*/ f23 1 f24"/>
                <a:gd name="f31" fmla="*/ f22 1 f25"/>
                <a:gd name="f32" fmla="*/ 0 1 f24"/>
                <a:gd name="f33" fmla="*/ f6 1 f24"/>
                <a:gd name="f34" fmla="*/ 0 1 f25"/>
                <a:gd name="f35" fmla="*/ f7 1 f25"/>
                <a:gd name="f36" fmla="+- f26 0 f1"/>
                <a:gd name="f37" fmla="+- f27 0 f1"/>
                <a:gd name="f38" fmla="+- f28 0 f1"/>
                <a:gd name="f39" fmla="+- f29 0 f1"/>
                <a:gd name="f40" fmla="*/ f32 f14 1"/>
                <a:gd name="f41" fmla="*/ f33 f14 1"/>
                <a:gd name="f42" fmla="*/ f35 f15 1"/>
                <a:gd name="f43" fmla="*/ f34 f15 1"/>
                <a:gd name="f44" fmla="*/ f30 f14 1"/>
                <a:gd name="f45" fmla="*/ f31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44" y="f45"/>
                </a:cxn>
                <a:cxn ang="f37">
                  <a:pos x="f44" y="f45"/>
                </a:cxn>
                <a:cxn ang="f38">
                  <a:pos x="f44" y="f45"/>
                </a:cxn>
                <a:cxn ang="f39">
                  <a:pos x="f44" y="f45"/>
                </a:cxn>
              </a:cxnLst>
              <a:rect l="f40" t="f43" r="f41" b="f42"/>
              <a:pathLst>
                <a:path w="10699" h="21600">
                  <a:moveTo>
                    <a:pt x="f8" y="f5"/>
                  </a:moveTo>
                  <a:cubicBezTo>
                    <a:pt x="f7" y="f9"/>
                    <a:pt x="f5" y="f7"/>
                    <a:pt x="f5" y="f7"/>
                  </a:cubicBezTo>
                </a:path>
              </a:pathLst>
            </a:custGeom>
            <a:noFill/>
            <a:ln w="76196" cap="flat">
              <a:solidFill>
                <a:srgbClr val="831100"/>
              </a:solidFill>
              <a:prstDash val="solid"/>
              <a:miter/>
              <a:tail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055" kern="0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61"/>
    </mc:Choice>
    <mc:Fallback xmlns="">
      <p:transition spd="slow" advTm="9006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FF8C5C-575D-141B-6C97-BAEA36BE898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What for?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07619B-56BF-D93B-AEE6-4878ACD526C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552" y="1378532"/>
            <a:ext cx="4638369" cy="1013651"/>
          </a:xfrm>
        </p:spPr>
        <p:txBody>
          <a:bodyPr/>
          <a:lstStyle/>
          <a:p>
            <a:pPr>
              <a:spcBef>
                <a:spcPts val="1300"/>
              </a:spcBef>
            </a:pPr>
            <a:r>
              <a:rPr lang="en-US" sz="2400" b="1" dirty="0"/>
              <a:t>Highly intuitive</a:t>
            </a:r>
            <a:r>
              <a:rPr lang="en-US" sz="2400" dirty="0"/>
              <a:t>: no need for training or expertise: all you need is to talk/write!</a:t>
            </a:r>
          </a:p>
        </p:txBody>
      </p:sp>
      <p:pic>
        <p:nvPicPr>
          <p:cNvPr id="5" name="Bilde 5">
            <a:extLst>
              <a:ext uri="{FF2B5EF4-FFF2-40B4-BE49-F238E27FC236}">
                <a16:creationId xmlns:a16="http://schemas.microsoft.com/office/drawing/2014/main" id="{14E956D5-6839-6FE0-5E0B-9CF536B12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410" y="850004"/>
            <a:ext cx="2848877" cy="19442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69F06CA-7F3C-12E8-D94F-D7E7D92E29B1}"/>
              </a:ext>
            </a:extLst>
          </p:cNvPr>
          <p:cNvSpPr txBox="1"/>
          <p:nvPr/>
        </p:nvSpPr>
        <p:spPr>
          <a:xfrm>
            <a:off x="467544" y="2751318"/>
            <a:ext cx="7848872" cy="18722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indent="-342900" fontAlgn="auto">
              <a:spcBef>
                <a:spcPts val="130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Touch-based interfaces may be                                       inadequate, cumbersome or dangerous (car driving)</a:t>
            </a:r>
          </a:p>
          <a:p>
            <a:pPr marL="342900" indent="-342900" fontAlgn="auto">
              <a:spcBef>
                <a:spcPts val="130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Language is the ideal medium to express complex ideas in a flexible and efficient way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04"/>
    </mc:Choice>
    <mc:Fallback xmlns="">
      <p:transition spd="slow" advTm="104004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420CD9-C60F-A1B7-B321-43C40F026A6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Applications</a:t>
            </a:r>
          </a:p>
        </p:txBody>
      </p:sp>
      <p:grpSp>
        <p:nvGrpSpPr>
          <p:cNvPr id="4" name="Gruppe 21">
            <a:extLst>
              <a:ext uri="{FF2B5EF4-FFF2-40B4-BE49-F238E27FC236}">
                <a16:creationId xmlns:a16="http://schemas.microsoft.com/office/drawing/2014/main" id="{ABDDE4CC-DB45-D812-6B68-E2F839D9D1B8}"/>
              </a:ext>
            </a:extLst>
          </p:cNvPr>
          <p:cNvGrpSpPr/>
          <p:nvPr/>
        </p:nvGrpSpPr>
        <p:grpSpPr>
          <a:xfrm>
            <a:off x="678671" y="1206048"/>
            <a:ext cx="2448269" cy="1854703"/>
            <a:chOff x="332667" y="1203606"/>
            <a:chExt cx="2448269" cy="1854703"/>
          </a:xfrm>
        </p:grpSpPr>
        <p:pic>
          <p:nvPicPr>
            <p:cNvPr id="5" name="Bilde" descr="Bilde">
              <a:extLst>
                <a:ext uri="{FF2B5EF4-FFF2-40B4-BE49-F238E27FC236}">
                  <a16:creationId xmlns:a16="http://schemas.microsoft.com/office/drawing/2014/main" id="{D5146369-FCEA-209F-94CA-EC9FC10E1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671" y="1595391"/>
              <a:ext cx="2211081" cy="146291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B5AACC56-EDAD-F388-A65A-712C287BC0E6}"/>
                </a:ext>
              </a:extLst>
            </p:cNvPr>
            <p:cNvSpPr txBox="1"/>
            <p:nvPr/>
          </p:nvSpPr>
          <p:spPr>
            <a:xfrm>
              <a:off x="332667" y="1203606"/>
              <a:ext cx="2448269" cy="3385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00" kern="0" dirty="0">
                  <a:solidFill>
                    <a:srgbClr val="000000"/>
                  </a:solidFill>
                  <a:latin typeface="Arial"/>
                </a:rPr>
                <a:t>Virtual </a:t>
              </a:r>
              <a:r>
                <a:rPr lang="nb-NO" sz="1600" kern="0" dirty="0" err="1">
                  <a:solidFill>
                    <a:srgbClr val="000000"/>
                  </a:solidFill>
                  <a:latin typeface="Arial"/>
                </a:rPr>
                <a:t>assistants</a:t>
              </a:r>
              <a:endParaRPr lang="nb-NO" sz="16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" name="Gruppe 23">
            <a:extLst>
              <a:ext uri="{FF2B5EF4-FFF2-40B4-BE49-F238E27FC236}">
                <a16:creationId xmlns:a16="http://schemas.microsoft.com/office/drawing/2014/main" id="{D6134FAF-3942-7F17-EDD9-2C86004C243B}"/>
              </a:ext>
            </a:extLst>
          </p:cNvPr>
          <p:cNvGrpSpPr/>
          <p:nvPr/>
        </p:nvGrpSpPr>
        <p:grpSpPr>
          <a:xfrm>
            <a:off x="6239041" y="713103"/>
            <a:ext cx="2904959" cy="1920886"/>
            <a:chOff x="4183709" y="612977"/>
            <a:chExt cx="2674290" cy="1693068"/>
          </a:xfrm>
        </p:grpSpPr>
        <p:pic>
          <p:nvPicPr>
            <p:cNvPr id="8" name="Bilde" descr="Bilde">
              <a:extLst>
                <a:ext uri="{FF2B5EF4-FFF2-40B4-BE49-F238E27FC236}">
                  <a16:creationId xmlns:a16="http://schemas.microsoft.com/office/drawing/2014/main" id="{1D73D38A-3E5D-C7B4-362A-5FB00187F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41063" y="1020778"/>
              <a:ext cx="1819332" cy="128526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9" name="TekstSylinder 7">
              <a:extLst>
                <a:ext uri="{FF2B5EF4-FFF2-40B4-BE49-F238E27FC236}">
                  <a16:creationId xmlns:a16="http://schemas.microsoft.com/office/drawing/2014/main" id="{1901D407-C669-47F6-D95C-F30922CE7EB5}"/>
                </a:ext>
              </a:extLst>
            </p:cNvPr>
            <p:cNvSpPr txBox="1"/>
            <p:nvPr/>
          </p:nvSpPr>
          <p:spPr>
            <a:xfrm>
              <a:off x="4183709" y="612977"/>
              <a:ext cx="2674290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00" kern="0" dirty="0">
                  <a:solidFill>
                    <a:srgbClr val="000000"/>
                  </a:solidFill>
                  <a:latin typeface="Arial"/>
                </a:rPr>
                <a:t>In-</a:t>
              </a:r>
              <a:r>
                <a:rPr lang="nb-NO" sz="1600" kern="0" dirty="0" err="1">
                  <a:solidFill>
                    <a:srgbClr val="000000"/>
                  </a:solidFill>
                  <a:latin typeface="Arial"/>
                </a:rPr>
                <a:t>car</a:t>
              </a:r>
              <a:r>
                <a:rPr lang="nb-NO" sz="16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600" kern="0" dirty="0" err="1">
                  <a:solidFill>
                    <a:srgbClr val="000000"/>
                  </a:solidFill>
                  <a:latin typeface="Arial"/>
                </a:rPr>
                <a:t>navigation</a:t>
              </a:r>
              <a:r>
                <a:rPr lang="nb-NO" sz="1600" kern="0" dirty="0">
                  <a:solidFill>
                    <a:srgbClr val="000000"/>
                  </a:solidFill>
                  <a:latin typeface="Arial"/>
                </a:rPr>
                <a:t> &amp; </a:t>
              </a:r>
              <a:r>
                <a:rPr lang="nb-NO" sz="1600" kern="0" dirty="0" err="1">
                  <a:solidFill>
                    <a:srgbClr val="000000"/>
                  </a:solidFill>
                  <a:latin typeface="Arial"/>
                </a:rPr>
                <a:t>control</a:t>
              </a:r>
              <a:endParaRPr lang="nb-NO" sz="16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0" name="Gruppe 22">
            <a:extLst>
              <a:ext uri="{FF2B5EF4-FFF2-40B4-BE49-F238E27FC236}">
                <a16:creationId xmlns:a16="http://schemas.microsoft.com/office/drawing/2014/main" id="{F6185CF3-23A5-5265-7AC1-A85A83C0C91A}"/>
              </a:ext>
            </a:extLst>
          </p:cNvPr>
          <p:cNvGrpSpPr/>
          <p:nvPr/>
        </p:nvGrpSpPr>
        <p:grpSpPr>
          <a:xfrm>
            <a:off x="-21286" y="3468065"/>
            <a:ext cx="2727555" cy="1379189"/>
            <a:chOff x="3114793" y="3641680"/>
            <a:chExt cx="2727555" cy="1379189"/>
          </a:xfrm>
        </p:grpSpPr>
        <p:pic>
          <p:nvPicPr>
            <p:cNvPr id="11" name="Bilde 9" descr="Et bilde som inneholder innendørs, sitter, flaske, overvåke&#10;&#10;Automatisk generert beskrivelse">
              <a:extLst>
                <a:ext uri="{FF2B5EF4-FFF2-40B4-BE49-F238E27FC236}">
                  <a16:creationId xmlns:a16="http://schemas.microsoft.com/office/drawing/2014/main" id="{EE09DE34-05C8-FC70-1251-C5963C921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14793" y="3641680"/>
              <a:ext cx="1379189" cy="137918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Smart home environments">
              <a:extLst>
                <a:ext uri="{FF2B5EF4-FFF2-40B4-BE49-F238E27FC236}">
                  <a16:creationId xmlns:a16="http://schemas.microsoft.com/office/drawing/2014/main" id="{E659F46A-24FF-C26B-AE66-942FF7D5E09E}"/>
                </a:ext>
              </a:extLst>
            </p:cNvPr>
            <p:cNvSpPr txBox="1"/>
            <p:nvPr/>
          </p:nvSpPr>
          <p:spPr>
            <a:xfrm>
              <a:off x="4281916" y="3937835"/>
              <a:ext cx="1560432" cy="5410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Smart </a:t>
              </a: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home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environments</a:t>
              </a:r>
              <a:endParaRPr lang="nb-NO" sz="1582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" name="Gruppe 26">
            <a:extLst>
              <a:ext uri="{FF2B5EF4-FFF2-40B4-BE49-F238E27FC236}">
                <a16:creationId xmlns:a16="http://schemas.microsoft.com/office/drawing/2014/main" id="{63FD4041-5111-C3ED-11C9-F4CE1B291320}"/>
              </a:ext>
            </a:extLst>
          </p:cNvPr>
          <p:cNvGrpSpPr/>
          <p:nvPr/>
        </p:nvGrpSpPr>
        <p:grpSpPr>
          <a:xfrm>
            <a:off x="2706269" y="3145976"/>
            <a:ext cx="1814756" cy="1777519"/>
            <a:chOff x="4798332" y="2856320"/>
            <a:chExt cx="1772847" cy="1713265"/>
          </a:xfrm>
        </p:grpSpPr>
        <p:pic>
          <p:nvPicPr>
            <p:cNvPr id="14" name="servicerobot-4.jpg" descr="servicerobot-4.jpg">
              <a:extLst>
                <a:ext uri="{FF2B5EF4-FFF2-40B4-BE49-F238E27FC236}">
                  <a16:creationId xmlns:a16="http://schemas.microsoft.com/office/drawing/2014/main" id="{3BA78C9F-4A3B-51C0-9128-D1F782FEA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98332" y="3302986"/>
              <a:ext cx="1772838" cy="126659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5" name="Smart home environments">
              <a:extLst>
                <a:ext uri="{FF2B5EF4-FFF2-40B4-BE49-F238E27FC236}">
                  <a16:creationId xmlns:a16="http://schemas.microsoft.com/office/drawing/2014/main" id="{12B2B581-19FD-0853-E8D1-DDD6DE6BA432}"/>
                </a:ext>
              </a:extLst>
            </p:cNvPr>
            <p:cNvSpPr txBox="1"/>
            <p:nvPr/>
          </p:nvSpPr>
          <p:spPr>
            <a:xfrm>
              <a:off x="5010747" y="2856320"/>
              <a:ext cx="1560432" cy="2975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>
                  <a:solidFill>
                    <a:srgbClr val="000000"/>
                  </a:solidFill>
                  <a:latin typeface="Arial"/>
                </a:rPr>
                <a:t>Service robots</a:t>
              </a:r>
            </a:p>
          </p:txBody>
        </p:sp>
      </p:grpSp>
      <p:grpSp>
        <p:nvGrpSpPr>
          <p:cNvPr id="16" name="Gruppe 25">
            <a:extLst>
              <a:ext uri="{FF2B5EF4-FFF2-40B4-BE49-F238E27FC236}">
                <a16:creationId xmlns:a16="http://schemas.microsoft.com/office/drawing/2014/main" id="{AED83E02-CF91-3642-AC76-9D9D95DE116B}"/>
              </a:ext>
            </a:extLst>
          </p:cNvPr>
          <p:cNvGrpSpPr/>
          <p:nvPr/>
        </p:nvGrpSpPr>
        <p:grpSpPr>
          <a:xfrm>
            <a:off x="3206194" y="27694"/>
            <a:ext cx="2808384" cy="3002009"/>
            <a:chOff x="2541629" y="958720"/>
            <a:chExt cx="2129884" cy="2181475"/>
          </a:xfrm>
        </p:grpSpPr>
        <p:pic>
          <p:nvPicPr>
            <p:cNvPr id="17" name="Bilde 19">
              <a:extLst>
                <a:ext uri="{FF2B5EF4-FFF2-40B4-BE49-F238E27FC236}">
                  <a16:creationId xmlns:a16="http://schemas.microsoft.com/office/drawing/2014/main" id="{2247CD1E-79A7-17DA-42EE-3D49D513B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41629" y="1010311"/>
              <a:ext cx="2129884" cy="212988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8" name="Smart home environments">
              <a:extLst>
                <a:ext uri="{FF2B5EF4-FFF2-40B4-BE49-F238E27FC236}">
                  <a16:creationId xmlns:a16="http://schemas.microsoft.com/office/drawing/2014/main" id="{CD091453-A5CC-72D7-623B-652BF55B7F0B}"/>
                </a:ext>
              </a:extLst>
            </p:cNvPr>
            <p:cNvSpPr txBox="1"/>
            <p:nvPr/>
          </p:nvSpPr>
          <p:spPr>
            <a:xfrm>
              <a:off x="3143954" y="958720"/>
              <a:ext cx="1168795" cy="2975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>
                  <a:solidFill>
                    <a:srgbClr val="000000"/>
                  </a:solidFill>
                  <a:latin typeface="Arial"/>
                </a:rPr>
                <a:t>Chatbots</a:t>
              </a:r>
            </a:p>
          </p:txBody>
        </p:sp>
      </p:grpSp>
      <p:grpSp>
        <p:nvGrpSpPr>
          <p:cNvPr id="19" name="Gruppe 22">
            <a:extLst>
              <a:ext uri="{FF2B5EF4-FFF2-40B4-BE49-F238E27FC236}">
                <a16:creationId xmlns:a16="http://schemas.microsoft.com/office/drawing/2014/main" id="{26C8160B-E5C1-2A3D-9DD6-DAE97C9DF262}"/>
              </a:ext>
            </a:extLst>
          </p:cNvPr>
          <p:cNvGrpSpPr/>
          <p:nvPr/>
        </p:nvGrpSpPr>
        <p:grpSpPr>
          <a:xfrm>
            <a:off x="5113706" y="2511846"/>
            <a:ext cx="1421085" cy="2364160"/>
            <a:chOff x="1409264" y="2475860"/>
            <a:chExt cx="1421085" cy="2364160"/>
          </a:xfrm>
        </p:grpSpPr>
        <p:sp>
          <p:nvSpPr>
            <p:cNvPr id="20" name="Tutoring systems and healthcare assistants">
              <a:extLst>
                <a:ext uri="{FF2B5EF4-FFF2-40B4-BE49-F238E27FC236}">
                  <a16:creationId xmlns:a16="http://schemas.microsoft.com/office/drawing/2014/main" id="{28343846-7C4C-CD8C-C000-3E178CDDBE13}"/>
                </a:ext>
              </a:extLst>
            </p:cNvPr>
            <p:cNvSpPr txBox="1"/>
            <p:nvPr/>
          </p:nvSpPr>
          <p:spPr>
            <a:xfrm>
              <a:off x="1731654" y="2475860"/>
              <a:ext cx="1010137" cy="5410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582" kern="0" dirty="0" err="1">
                  <a:solidFill>
                    <a:srgbClr val="000000"/>
                  </a:solidFill>
                  <a:latin typeface="Arial"/>
                </a:rPr>
                <a:t>Tutoring</a:t>
              </a:r>
              <a:r>
                <a:rPr lang="nb-NO" sz="1582" kern="0" dirty="0">
                  <a:solidFill>
                    <a:srgbClr val="000000"/>
                  </a:solidFill>
                  <a:latin typeface="Arial"/>
                </a:rPr>
                <a:t> systems</a:t>
              </a:r>
            </a:p>
          </p:txBody>
        </p:sp>
        <p:pic>
          <p:nvPicPr>
            <p:cNvPr id="21" name="Bilde 21">
              <a:extLst>
                <a:ext uri="{FF2B5EF4-FFF2-40B4-BE49-F238E27FC236}">
                  <a16:creationId xmlns:a16="http://schemas.microsoft.com/office/drawing/2014/main" id="{873AFFBA-A575-26F2-09BC-21F3B650C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09264" y="3069054"/>
              <a:ext cx="1421085" cy="1770966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303"/>
    </mc:Choice>
    <mc:Fallback xmlns="">
      <p:transition spd="slow" advTm="154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Basic </a:t>
            </a:r>
            <a:r>
              <a:rPr lang="nb-NO" dirty="0" err="1"/>
              <a:t>architecture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403649" y="3204816"/>
            <a:ext cx="2454578" cy="1231432"/>
            <a:chOff x="260649" y="3204816"/>
            <a:chExt cx="2454578" cy="1231432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260649" y="3798006"/>
              <a:ext cx="2270372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>
                  <a:solidFill>
                    <a:srgbClr val="831100"/>
                  </a:solidFill>
                  <a:latin typeface="Arial"/>
                </a:rPr>
                <a:t>(user utterance)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004303" y="3204816"/>
              <a:ext cx="0" cy="4037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992160" y="3565245"/>
              <a:ext cx="1723067" cy="71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0" y="3204816"/>
            <a:ext cx="3061968" cy="1310024"/>
            <a:chOff x="3607390" y="3204816"/>
            <a:chExt cx="3061968" cy="1310024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440289" y="3876598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>
                  <a:solidFill>
                    <a:srgbClr val="831100"/>
                  </a:solidFill>
                  <a:latin typeface="Arial"/>
                </a:rPr>
                <a:t>(machine utterance)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0" y="3502600"/>
              <a:ext cx="1981843" cy="71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5589242" y="3204816"/>
              <a:ext cx="0" cy="3113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320321" y="2244505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Understanding</a:t>
              </a: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4969928" y="2228777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Generation / response selection</a:t>
              </a: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79910" y="1978258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46">
            <a:extLst>
              <a:ext uri="{FF2B5EF4-FFF2-40B4-BE49-F238E27FC236}">
                <a16:creationId xmlns:a16="http://schemas.microsoft.com/office/drawing/2014/main" id="{3602A891-40E9-F0D3-76D8-F09492C55421}"/>
              </a:ext>
            </a:extLst>
          </p:cNvPr>
          <p:cNvSpPr txBox="1"/>
          <p:nvPr/>
        </p:nvSpPr>
        <p:spPr>
          <a:xfrm>
            <a:off x="1763688" y="1119346"/>
            <a:ext cx="7128792" cy="769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Representation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user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intent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                             (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discrete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category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embeddings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from LLM, etc.)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477"/>
    </mc:Choice>
    <mc:Fallback xmlns="">
      <p:transition spd="slow" advTm="105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DC70B-6983-072C-ADF2-F3976443B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BF7EBE-A146-8C28-A119-B81BF5BB70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E0263F-14BB-477B-7C15-D2588D9E2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180839-A953-DE7F-B33B-F669D7061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E68C74-32B6-87D9-8FC6-FF6010A9B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Large Language Models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(final part)</a:t>
            </a:r>
          </a:p>
          <a:p>
            <a:pPr lvl="1">
              <a:spcBef>
                <a:spcPts val="1200"/>
              </a:spcBef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pPr lvl="1"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Open questions</a:t>
            </a:r>
          </a:p>
          <a:p>
            <a:pPr>
              <a:spcBef>
                <a:spcPts val="1200"/>
              </a:spcBef>
            </a:pPr>
            <a:r>
              <a:rPr lang="nb-NO" b="1" dirty="0" err="1">
                <a:solidFill>
                  <a:schemeClr val="accent4">
                    <a:lumMod val="50000"/>
                  </a:schemeClr>
                </a:solidFill>
              </a:rPr>
              <a:t>Dialogue</a:t>
            </a:r>
            <a:r>
              <a:rPr lang="nb-NO" b="1" dirty="0">
                <a:solidFill>
                  <a:schemeClr val="accent4">
                    <a:lumMod val="50000"/>
                  </a:schemeClr>
                </a:solidFill>
              </a:rPr>
              <a:t> systems</a:t>
            </a:r>
          </a:p>
          <a:p>
            <a:pPr lvl="1">
              <a:spcBef>
                <a:spcPts val="1200"/>
              </a:spcBef>
            </a:pPr>
            <a:r>
              <a:rPr lang="nb-NO" b="1" dirty="0">
                <a:solidFill>
                  <a:schemeClr val="accent4">
                    <a:lumMod val="50000"/>
                  </a:schemeClr>
                </a:solidFill>
              </a:rPr>
              <a:t>NLU-</a:t>
            </a:r>
            <a:r>
              <a:rPr lang="nb-NO" b="1" dirty="0" err="1">
                <a:solidFill>
                  <a:schemeClr val="accent4">
                    <a:lumMod val="50000"/>
                  </a:schemeClr>
                </a:solidFill>
              </a:rPr>
              <a:t>based</a:t>
            </a:r>
            <a:r>
              <a:rPr lang="nb-NO" b="1" dirty="0">
                <a:solidFill>
                  <a:schemeClr val="accent4">
                    <a:lumMod val="50000"/>
                  </a:schemeClr>
                </a:solidFill>
              </a:rPr>
              <a:t> chatbots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474663" lvl="1" indent="0">
              <a:spcBef>
                <a:spcPts val="0"/>
              </a:spcBef>
              <a:buNone/>
            </a:pPr>
            <a:r>
              <a:rPr lang="nb-NO" dirty="0">
                <a:solidFill>
                  <a:schemeClr val="accent4">
                    <a:lumMod val="50000"/>
                  </a:schemeClr>
                </a:solidFill>
              </a:rPr>
              <a:t>    (</a:t>
            </a:r>
            <a:r>
              <a:rPr lang="nb-NO" dirty="0" err="1">
                <a:solidFill>
                  <a:schemeClr val="accent4">
                    <a:lumMod val="50000"/>
                  </a:schemeClr>
                </a:solidFill>
              </a:rPr>
              <a:t>rule-based</a:t>
            </a:r>
            <a:r>
              <a:rPr lang="nb-NO" dirty="0">
                <a:solidFill>
                  <a:schemeClr val="accent4">
                    <a:lumMod val="50000"/>
                  </a:schemeClr>
                </a:solidFill>
              </a:rPr>
              <a:t> or data-driven)</a:t>
            </a:r>
          </a:p>
          <a:p>
            <a:pPr lvl="1">
              <a:spcBef>
                <a:spcPts val="1200"/>
              </a:spcBef>
            </a:pP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Retrieval-based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chatbots</a:t>
            </a:r>
          </a:p>
        </p:txBody>
      </p:sp>
    </p:spTree>
    <p:extLst>
      <p:ext uri="{BB962C8B-B14F-4D97-AF65-F5344CB8AC3E}">
        <p14:creationId xmlns:p14="http://schemas.microsoft.com/office/powerpoint/2010/main" val="3031583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3E9D0F-D1C7-641B-071B-8CE5EB886F6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Rule-based models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94F37B-2A7B-A022-295E-2401FE1B593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 err="1"/>
              <a:t>Pattern</a:t>
            </a:r>
            <a:r>
              <a:rPr lang="nb-NO" sz="2000" dirty="0"/>
              <a:t>-action </a:t>
            </a:r>
            <a:r>
              <a:rPr lang="nb-NO" sz="2000" dirty="0" err="1"/>
              <a:t>rules</a:t>
            </a:r>
            <a:endParaRPr lang="nb-NO" sz="2000" dirty="0"/>
          </a:p>
          <a:p>
            <a:pPr lvl="0"/>
            <a:endParaRPr lang="nb-NO" dirty="0"/>
          </a:p>
          <a:p>
            <a:pPr lvl="0"/>
            <a:endParaRPr lang="nb-NO" dirty="0"/>
          </a:p>
          <a:p>
            <a:pPr lvl="0"/>
            <a:endParaRPr lang="nb-NO" dirty="0"/>
          </a:p>
          <a:p>
            <a:pPr lvl="0"/>
            <a:r>
              <a:rPr lang="nb-NO" dirty="0"/>
              <a:t>For </a:t>
            </a:r>
            <a:r>
              <a:rPr lang="nb-NO" dirty="0" err="1"/>
              <a:t>instance</a:t>
            </a:r>
            <a:r>
              <a:rPr lang="nb-NO" dirty="0"/>
              <a:t>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F6C2631-D273-4F71-BB4E-2EAFAB81F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346305"/>
            <a:ext cx="5710940" cy="85792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7F13FAD-10F7-FD53-528A-46BD99E39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790282"/>
            <a:ext cx="5157188" cy="10106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FF2C9E82-BF0A-8A87-732E-B9FBDB1D10F5}"/>
              </a:ext>
            </a:extLst>
          </p:cNvPr>
          <p:cNvSpPr txBox="1"/>
          <p:nvPr/>
        </p:nvSpPr>
        <p:spPr>
          <a:xfrm>
            <a:off x="5148067" y="4669947"/>
            <a:ext cx="2448269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kern="0">
                <a:solidFill>
                  <a:srgbClr val="FF0000"/>
                </a:solidFill>
                <a:latin typeface="Arial"/>
              </a:rPr>
              <a:t>[example from D. Jurafsky]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663"/>
    </mc:Choice>
    <mc:Fallback xmlns="">
      <p:transition spd="slow" advTm="99663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E6B61D-0C64-AC57-CEB5-E3E4658E147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NLU-based chatbots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D4FBB4-0B22-D0AC-4FDD-E680BC7A2F4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3143507"/>
            <a:ext cx="8136904" cy="1732499"/>
          </a:xfrm>
        </p:spPr>
        <p:txBody>
          <a:bodyPr/>
          <a:lstStyle/>
          <a:p>
            <a:r>
              <a:rPr lang="nb-NO" sz="2200" dirty="0" err="1"/>
              <a:t>Difficult</a:t>
            </a:r>
            <a:r>
              <a:rPr lang="nb-NO" sz="2200" dirty="0"/>
              <a:t> to </a:t>
            </a:r>
            <a:r>
              <a:rPr lang="nb-NO" sz="2200" dirty="0" err="1"/>
              <a:t>write</a:t>
            </a:r>
            <a:r>
              <a:rPr lang="nb-NO" sz="2200" dirty="0"/>
              <a:t> </a:t>
            </a:r>
            <a:r>
              <a:rPr lang="nb-NO" sz="2200" dirty="0" err="1"/>
              <a:t>handcrafted</a:t>
            </a:r>
            <a:r>
              <a:rPr lang="nb-NO" sz="2200" dirty="0"/>
              <a:t> </a:t>
            </a:r>
            <a:r>
              <a:rPr lang="nb-NO" sz="2200" dirty="0" err="1"/>
              <a:t>patterns</a:t>
            </a:r>
            <a:r>
              <a:rPr lang="nb-NO" sz="2200" dirty="0"/>
              <a:t> to </a:t>
            </a:r>
            <a:r>
              <a:rPr lang="nb-NO" sz="2200" dirty="0" err="1"/>
              <a:t>robustly</a:t>
            </a:r>
            <a:r>
              <a:rPr lang="nb-NO" sz="2200" dirty="0"/>
              <a:t> </a:t>
            </a:r>
            <a:r>
              <a:rPr lang="nb-NO" sz="2200" dirty="0" err="1"/>
              <a:t>detect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</a:t>
            </a:r>
            <a:r>
              <a:rPr lang="nb-NO" sz="2200" dirty="0" err="1"/>
              <a:t>user’s</a:t>
            </a:r>
            <a:r>
              <a:rPr lang="nb-NO" sz="2200" dirty="0"/>
              <a:t> </a:t>
            </a:r>
            <a:r>
              <a:rPr lang="nb-NO" sz="2200" dirty="0" err="1"/>
              <a:t>intent</a:t>
            </a:r>
            <a:endParaRPr lang="nb-NO" sz="2200" dirty="0"/>
          </a:p>
          <a:p>
            <a:r>
              <a:rPr lang="nb-NO" sz="2200" dirty="0"/>
              <a:t>Alternative: </a:t>
            </a:r>
            <a:r>
              <a:rPr lang="nb-NO" sz="2200" dirty="0" err="1"/>
              <a:t>frame</a:t>
            </a:r>
            <a:r>
              <a:rPr lang="nb-NO" sz="2200" dirty="0"/>
              <a:t> </a:t>
            </a:r>
            <a:r>
              <a:rPr lang="nb-NO" sz="2200" dirty="0" err="1"/>
              <a:t>language</a:t>
            </a:r>
            <a:r>
              <a:rPr lang="nb-NO" sz="2200" dirty="0"/>
              <a:t> </a:t>
            </a:r>
            <a:r>
              <a:rPr lang="nb-NO" sz="2200" dirty="0" err="1"/>
              <a:t>understanding</a:t>
            </a:r>
            <a:r>
              <a:rPr lang="nb-NO" sz="2200" dirty="0"/>
              <a:t> as a </a:t>
            </a:r>
            <a:r>
              <a:rPr lang="nb-NO" sz="2200" i="1" dirty="0" err="1"/>
              <a:t>classification</a:t>
            </a:r>
            <a:r>
              <a:rPr lang="nb-NO" sz="2200" i="1" dirty="0"/>
              <a:t> problem</a:t>
            </a:r>
            <a:r>
              <a:rPr lang="nb-NO" sz="2200" dirty="0"/>
              <a:t>, and </a:t>
            </a:r>
            <a:r>
              <a:rPr lang="nb-NO" sz="2200" dirty="0" err="1"/>
              <a:t>learn</a:t>
            </a:r>
            <a:r>
              <a:rPr lang="nb-NO" sz="2200" dirty="0"/>
              <a:t>/fine-tune a </a:t>
            </a:r>
            <a:r>
              <a:rPr lang="nb-NO" sz="2200" dirty="0" err="1"/>
              <a:t>classifier</a:t>
            </a:r>
            <a:r>
              <a:rPr lang="nb-NO" sz="2200" dirty="0"/>
              <a:t> from data</a:t>
            </a:r>
          </a:p>
          <a:p>
            <a:pPr lvl="1"/>
            <a:endParaRPr lang="nb-NO" sz="2200" dirty="0"/>
          </a:p>
        </p:txBody>
      </p:sp>
      <p:grpSp>
        <p:nvGrpSpPr>
          <p:cNvPr id="4" name="Gruppe 12">
            <a:extLst>
              <a:ext uri="{FF2B5EF4-FFF2-40B4-BE49-F238E27FC236}">
                <a16:creationId xmlns:a16="http://schemas.microsoft.com/office/drawing/2014/main" id="{EA9BBD59-E45F-7391-A58B-471EC0660344}"/>
              </a:ext>
            </a:extLst>
          </p:cNvPr>
          <p:cNvGrpSpPr/>
          <p:nvPr/>
        </p:nvGrpSpPr>
        <p:grpSpPr>
          <a:xfrm>
            <a:off x="2195736" y="1303239"/>
            <a:ext cx="5150677" cy="1534564"/>
            <a:chOff x="1032769" y="1108289"/>
            <a:chExt cx="5150677" cy="1534564"/>
          </a:xfrm>
        </p:grpSpPr>
        <p:pic>
          <p:nvPicPr>
            <p:cNvPr id="5" name="canstockphoto3857357.jpg" descr="canstockphoto3857357.jpg">
              <a:extLst>
                <a:ext uri="{FF2B5EF4-FFF2-40B4-BE49-F238E27FC236}">
                  <a16:creationId xmlns:a16="http://schemas.microsoft.com/office/drawing/2014/main" id="{80456344-047A-C70D-C1B6-E3B1F7599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46306" y="1636849"/>
              <a:ext cx="754508" cy="100600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" name="Linje">
              <a:extLst>
                <a:ext uri="{FF2B5EF4-FFF2-40B4-BE49-F238E27FC236}">
                  <a16:creationId xmlns:a16="http://schemas.microsoft.com/office/drawing/2014/main" id="{BB9CB9C2-F57A-8E01-2204-89678E4C569E}"/>
                </a:ext>
              </a:extLst>
            </p:cNvPr>
            <p:cNvSpPr/>
            <p:nvPr/>
          </p:nvSpPr>
          <p:spPr>
            <a:xfrm>
              <a:off x="2726768" y="1801331"/>
              <a:ext cx="288346" cy="2413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F850B4D7-7BB5-4F5C-B11D-81E34E06B297}"/>
                </a:ext>
              </a:extLst>
            </p:cNvPr>
            <p:cNvSpPr/>
            <p:nvPr/>
          </p:nvSpPr>
          <p:spPr>
            <a:xfrm flipV="1">
              <a:off x="3632024" y="1805034"/>
              <a:ext cx="288346" cy="2318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8" name="Gruppe 17">
              <a:extLst>
                <a:ext uri="{FF2B5EF4-FFF2-40B4-BE49-F238E27FC236}">
                  <a16:creationId xmlns:a16="http://schemas.microsoft.com/office/drawing/2014/main" id="{709F4E0D-54D0-5A74-1FCC-2B11B428C55D}"/>
                </a:ext>
              </a:extLst>
            </p:cNvPr>
            <p:cNvGrpSpPr/>
            <p:nvPr/>
          </p:nvGrpSpPr>
          <p:grpSpPr>
            <a:xfrm>
              <a:off x="1032769" y="1108289"/>
              <a:ext cx="2342372" cy="646334"/>
              <a:chOff x="1032769" y="1108289"/>
              <a:chExt cx="2342372" cy="646334"/>
            </a:xfrm>
          </p:grpSpPr>
          <p:sp>
            <p:nvSpPr>
              <p:cNvPr id="9" name="Rektangel: avrundede hjørner 15">
                <a:extLst>
                  <a:ext uri="{FF2B5EF4-FFF2-40B4-BE49-F238E27FC236}">
                    <a16:creationId xmlns:a16="http://schemas.microsoft.com/office/drawing/2014/main" id="{F9D4F938-4F82-4112-46D1-A8C8390BDA69}"/>
                  </a:ext>
                </a:extLst>
              </p:cNvPr>
              <p:cNvSpPr/>
              <p:nvPr/>
            </p:nvSpPr>
            <p:spPr>
              <a:xfrm>
                <a:off x="1032769" y="1108289"/>
                <a:ext cx="1788703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" name="TekstSylinder 13">
                <a:extLst>
                  <a:ext uri="{FF2B5EF4-FFF2-40B4-BE49-F238E27FC236}">
                    <a16:creationId xmlns:a16="http://schemas.microsoft.com/office/drawing/2014/main" id="{9683AF24-5A3B-65BF-8CCA-97F7A48C9B1F}"/>
                  </a:ext>
                </a:extLst>
              </p:cNvPr>
              <p:cNvSpPr txBox="1"/>
              <p:nvPr/>
            </p:nvSpPr>
            <p:spPr>
              <a:xfrm>
                <a:off x="1076989" y="1108289"/>
                <a:ext cx="2298152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dirty="0">
                    <a:solidFill>
                      <a:srgbClr val="000000"/>
                    </a:solidFill>
                    <a:latin typeface="Arial"/>
                  </a:rPr>
                  <a:t>Language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dirty="0" err="1">
                    <a:solidFill>
                      <a:srgbClr val="000000"/>
                    </a:solidFill>
                    <a:latin typeface="Arial"/>
                  </a:rPr>
                  <a:t>Understanding</a:t>
                </a:r>
                <a:endParaRPr lang="nb-NO" sz="1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1" name="Gruppe 18">
              <a:extLst>
                <a:ext uri="{FF2B5EF4-FFF2-40B4-BE49-F238E27FC236}">
                  <a16:creationId xmlns:a16="http://schemas.microsoft.com/office/drawing/2014/main" id="{98D3D298-68B5-E878-07A7-651FC3C8FA94}"/>
                </a:ext>
              </a:extLst>
            </p:cNvPr>
            <p:cNvGrpSpPr/>
            <p:nvPr/>
          </p:nvGrpSpPr>
          <p:grpSpPr>
            <a:xfrm>
              <a:off x="3989097" y="1148797"/>
              <a:ext cx="2194349" cy="656246"/>
              <a:chOff x="3989097" y="1148797"/>
              <a:chExt cx="2194349" cy="656246"/>
            </a:xfrm>
          </p:grpSpPr>
          <p:sp>
            <p:nvSpPr>
              <p:cNvPr id="12" name="Rektangel: avrundede hjørner 16">
                <a:extLst>
                  <a:ext uri="{FF2B5EF4-FFF2-40B4-BE49-F238E27FC236}">
                    <a16:creationId xmlns:a16="http://schemas.microsoft.com/office/drawing/2014/main" id="{402D34DE-05D8-AD7C-93E5-142E1CBA7C69}"/>
                  </a:ext>
                </a:extLst>
              </p:cNvPr>
              <p:cNvSpPr/>
              <p:nvPr/>
            </p:nvSpPr>
            <p:spPr>
              <a:xfrm>
                <a:off x="3989097" y="1158709"/>
                <a:ext cx="2194349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" name="TekstSylinder 14">
                <a:extLst>
                  <a:ext uri="{FF2B5EF4-FFF2-40B4-BE49-F238E27FC236}">
                    <a16:creationId xmlns:a16="http://schemas.microsoft.com/office/drawing/2014/main" id="{163DC9FE-C35E-13A1-2567-7FF63C79E6FF}"/>
                  </a:ext>
                </a:extLst>
              </p:cNvPr>
              <p:cNvSpPr txBox="1"/>
              <p:nvPr/>
            </p:nvSpPr>
            <p:spPr>
              <a:xfrm>
                <a:off x="4048030" y="1148797"/>
                <a:ext cx="2135416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>
                    <a:solidFill>
                      <a:srgbClr val="000000"/>
                    </a:solidFill>
                    <a:latin typeface="Arial"/>
                  </a:rPr>
                  <a:t>Generation / response selection</a:t>
                </a:r>
              </a:p>
            </p:txBody>
          </p:sp>
        </p:grpSp>
        <p:sp>
          <p:nvSpPr>
            <p:cNvPr id="14" name="Frihåndsform: figur 45">
              <a:extLst>
                <a:ext uri="{FF2B5EF4-FFF2-40B4-BE49-F238E27FC236}">
                  <a16:creationId xmlns:a16="http://schemas.microsoft.com/office/drawing/2014/main" id="{7C7F4554-4C62-84AE-811A-F4CBC37FA1B0}"/>
                </a:ext>
              </a:extLst>
            </p:cNvPr>
            <p:cNvSpPr/>
            <p:nvPr/>
          </p:nvSpPr>
          <p:spPr>
            <a:xfrm>
              <a:off x="2890217" y="1198632"/>
              <a:ext cx="1030153" cy="1779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658"/>
    </mc:Choice>
    <mc:Fallback xmlns="">
      <p:transition spd="slow" advTm="86658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009679-F3D2-456E-25F8-81C1FAB27AF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Intent recognition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2F2490-A25A-0496-B03F-B9DBBB07C31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9901" y="1162447"/>
            <a:ext cx="6747695" cy="3086099"/>
          </a:xfrm>
        </p:spPr>
        <p:txBody>
          <a:bodyPr/>
          <a:lstStyle/>
          <a:p>
            <a:pPr marL="0" indent="0">
              <a:buNone/>
            </a:pPr>
            <a:r>
              <a:rPr lang="nb-NO" sz="2200" b="1" dirty="0"/>
              <a:t>Goal</a:t>
            </a:r>
            <a:r>
              <a:rPr lang="nb-NO" sz="2200" dirty="0"/>
              <a:t>: </a:t>
            </a:r>
            <a:r>
              <a:rPr lang="nb-NO" sz="2200" dirty="0" err="1"/>
              <a:t>map</a:t>
            </a:r>
            <a:r>
              <a:rPr lang="nb-NO" sz="2200" dirty="0"/>
              <a:t> </a:t>
            </a:r>
            <a:r>
              <a:rPr lang="nb-NO" sz="2200" dirty="0" err="1"/>
              <a:t>user</a:t>
            </a:r>
            <a:r>
              <a:rPr lang="nb-NO" sz="2200" dirty="0"/>
              <a:t> </a:t>
            </a:r>
            <a:r>
              <a:rPr lang="nb-NO" sz="2200" dirty="0" err="1"/>
              <a:t>utterance</a:t>
            </a:r>
            <a:r>
              <a:rPr lang="nb-NO" sz="2200" dirty="0"/>
              <a:t> to </a:t>
            </a:r>
            <a:r>
              <a:rPr lang="nb-NO" sz="2200" dirty="0" err="1"/>
              <a:t>its</a:t>
            </a:r>
            <a:r>
              <a:rPr lang="nb-NO" sz="2200" dirty="0"/>
              <a:t> most </a:t>
            </a:r>
            <a:r>
              <a:rPr lang="nb-NO" sz="2200" dirty="0" err="1"/>
              <a:t>likely</a:t>
            </a:r>
            <a:r>
              <a:rPr lang="nb-NO" sz="2200" dirty="0"/>
              <a:t> </a:t>
            </a:r>
            <a:r>
              <a:rPr lang="nb-NO" sz="2200" dirty="0" err="1"/>
              <a:t>intent</a:t>
            </a:r>
            <a:endParaRPr lang="nb-NO" sz="2200" dirty="0"/>
          </a:p>
          <a:p>
            <a:pPr lvl="0"/>
            <a:r>
              <a:rPr lang="nb-NO" sz="2000" i="1" dirty="0"/>
              <a:t>Input</a:t>
            </a:r>
            <a:r>
              <a:rPr lang="nb-NO" sz="2000" dirty="0"/>
              <a:t>: </a:t>
            </a:r>
            <a:r>
              <a:rPr lang="nb-NO" sz="2000" dirty="0" err="1"/>
              <a:t>sequence</a:t>
            </a:r>
            <a:r>
              <a:rPr lang="nb-NO" sz="2000" dirty="0"/>
              <a:t> (of </a:t>
            </a:r>
            <a:r>
              <a:rPr lang="nb-NO" sz="2000" dirty="0" err="1"/>
              <a:t>characters</a:t>
            </a:r>
            <a:r>
              <a:rPr lang="nb-NO" sz="2000" dirty="0"/>
              <a:t> or tokens)                          + </a:t>
            </a:r>
            <a:r>
              <a:rPr lang="nb-NO" sz="2000" dirty="0" err="1"/>
              <a:t>possibly</a:t>
            </a:r>
            <a:r>
              <a:rPr lang="nb-NO" sz="2000" dirty="0"/>
              <a:t> </a:t>
            </a:r>
            <a:r>
              <a:rPr lang="nb-NO" sz="2000" dirty="0" err="1"/>
              <a:t>preceding</a:t>
            </a:r>
            <a:r>
              <a:rPr lang="nb-NO" sz="2000" dirty="0"/>
              <a:t> </a:t>
            </a:r>
            <a:r>
              <a:rPr lang="nb-NO" sz="2000" dirty="0" err="1"/>
              <a:t>context</a:t>
            </a:r>
            <a:endParaRPr lang="nb-NO" sz="2000" dirty="0"/>
          </a:p>
          <a:p>
            <a:pPr lvl="0"/>
            <a:r>
              <a:rPr lang="nb-NO" sz="2000" i="1" dirty="0"/>
              <a:t>Output</a:t>
            </a:r>
            <a:r>
              <a:rPr lang="nb-NO" sz="2000" dirty="0"/>
              <a:t>: </a:t>
            </a:r>
            <a:r>
              <a:rPr lang="nb-NO" sz="2000" dirty="0" err="1"/>
              <a:t>intent</a:t>
            </a:r>
            <a:r>
              <a:rPr lang="nb-NO" sz="2000" dirty="0"/>
              <a:t> (</a:t>
            </a:r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 </a:t>
            </a:r>
            <a:r>
              <a:rPr lang="nb-NO" sz="2000" dirty="0" err="1"/>
              <a:t>tries</a:t>
            </a:r>
            <a:r>
              <a:rPr lang="nb-NO" sz="2000" dirty="0"/>
              <a:t> to </a:t>
            </a:r>
            <a:r>
              <a:rPr lang="nb-NO" sz="2000" dirty="0" err="1"/>
              <a:t>accomplish</a:t>
            </a:r>
            <a:r>
              <a:rPr lang="nb-NO" sz="2000" dirty="0"/>
              <a:t>)</a:t>
            </a:r>
          </a:p>
          <a:p>
            <a:pPr lvl="0"/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E9E33D9-97F6-2E86-47C5-808EC28100D7}"/>
              </a:ext>
            </a:extLst>
          </p:cNvPr>
          <p:cNvSpPr txBox="1"/>
          <p:nvPr/>
        </p:nvSpPr>
        <p:spPr>
          <a:xfrm>
            <a:off x="2230849" y="2989998"/>
            <a:ext cx="478717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Intent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GetInfoOpenHours</a:t>
            </a:r>
            <a:endParaRPr lang="nb-NO" sz="1800" kern="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Rektangel: avrundede hjørner 15">
            <a:extLst>
              <a:ext uri="{FF2B5EF4-FFF2-40B4-BE49-F238E27FC236}">
                <a16:creationId xmlns:a16="http://schemas.microsoft.com/office/drawing/2014/main" id="{4F6E2A5A-D46E-3359-40A7-579C874537B5}"/>
              </a:ext>
            </a:extLst>
          </p:cNvPr>
          <p:cNvSpPr/>
          <p:nvPr/>
        </p:nvSpPr>
        <p:spPr>
          <a:xfrm>
            <a:off x="755576" y="3219822"/>
            <a:ext cx="1389165" cy="64633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6EAF5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canstockphoto3857357.jpg" descr="canstockphoto3857357.jpg">
            <a:extLst>
              <a:ext uri="{FF2B5EF4-FFF2-40B4-BE49-F238E27FC236}">
                <a16:creationId xmlns:a16="http://schemas.microsoft.com/office/drawing/2014/main" id="{1FCE36D4-3840-44E7-373C-3260C5735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836" y="4010413"/>
            <a:ext cx="754508" cy="10060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kstSylinder 11">
            <a:extLst>
              <a:ext uri="{FF2B5EF4-FFF2-40B4-BE49-F238E27FC236}">
                <a16:creationId xmlns:a16="http://schemas.microsoft.com/office/drawing/2014/main" id="{4F4E549A-2ACD-C8A0-7242-0C458FF4B274}"/>
              </a:ext>
            </a:extLst>
          </p:cNvPr>
          <p:cNvSpPr txBox="1"/>
          <p:nvPr/>
        </p:nvSpPr>
        <p:spPr>
          <a:xfrm>
            <a:off x="837908" y="3224513"/>
            <a:ext cx="1389165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 err="1">
                <a:solidFill>
                  <a:srgbClr val="000000"/>
                </a:solidFill>
                <a:latin typeface="Arial"/>
              </a:rPr>
              <a:t>Intent</a:t>
            </a:r>
            <a:r>
              <a:rPr lang="nb-NO" sz="180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Arial"/>
              </a:rPr>
              <a:t>recognition</a:t>
            </a:r>
            <a:endParaRPr lang="nb-NO" sz="18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rihåndsform: figur 45">
            <a:extLst>
              <a:ext uri="{FF2B5EF4-FFF2-40B4-BE49-F238E27FC236}">
                <a16:creationId xmlns:a16="http://schemas.microsoft.com/office/drawing/2014/main" id="{028D4153-57D7-0B20-C203-66AE39ACEF54}"/>
              </a:ext>
            </a:extLst>
          </p:cNvPr>
          <p:cNvSpPr/>
          <p:nvPr/>
        </p:nvSpPr>
        <p:spPr>
          <a:xfrm>
            <a:off x="2227073" y="3524034"/>
            <a:ext cx="2315032" cy="1982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Linje">
            <a:extLst>
              <a:ext uri="{FF2B5EF4-FFF2-40B4-BE49-F238E27FC236}">
                <a16:creationId xmlns:a16="http://schemas.microsoft.com/office/drawing/2014/main" id="{62F9B007-CBE1-0FE3-F6C2-856666CDA2B7}"/>
              </a:ext>
            </a:extLst>
          </p:cNvPr>
          <p:cNvSpPr/>
          <p:nvPr/>
        </p:nvSpPr>
        <p:spPr>
          <a:xfrm rot="20464253">
            <a:off x="2281319" y="3740099"/>
            <a:ext cx="692767" cy="5065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0804" cap="flat">
            <a:solidFill>
              <a:srgbClr val="7C2A00"/>
            </a:solidFill>
            <a:prstDash val="solid"/>
            <a:miter/>
            <a:head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  <p:sp>
        <p:nvSpPr>
          <p:cNvPr id="10" name="Rektangel 14">
            <a:extLst>
              <a:ext uri="{FF2B5EF4-FFF2-40B4-BE49-F238E27FC236}">
                <a16:creationId xmlns:a16="http://schemas.microsoft.com/office/drawing/2014/main" id="{20FBB06E-54F7-869A-389A-9456C0787929}"/>
              </a:ext>
            </a:extLst>
          </p:cNvPr>
          <p:cNvSpPr/>
          <p:nvPr/>
        </p:nvSpPr>
        <p:spPr>
          <a:xfrm>
            <a:off x="1604476" y="4051744"/>
            <a:ext cx="1672922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>
                <a:solidFill>
                  <a:srgbClr val="000000"/>
                </a:solidFill>
                <a:latin typeface="Calibri"/>
              </a:rPr>
              <a:t>"When is the recycling station open?"</a:t>
            </a:r>
          </a:p>
        </p:txBody>
      </p:sp>
      <p:sp>
        <p:nvSpPr>
          <p:cNvPr id="11" name="Rektangel: avrundede hjørner 16">
            <a:extLst>
              <a:ext uri="{FF2B5EF4-FFF2-40B4-BE49-F238E27FC236}">
                <a16:creationId xmlns:a16="http://schemas.microsoft.com/office/drawing/2014/main" id="{5403EF3A-1FBF-98FE-A2DE-1ACD76B7B021}"/>
              </a:ext>
            </a:extLst>
          </p:cNvPr>
          <p:cNvSpPr/>
          <p:nvPr/>
        </p:nvSpPr>
        <p:spPr>
          <a:xfrm>
            <a:off x="4624438" y="3465695"/>
            <a:ext cx="1307656" cy="64633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E6EAF5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TekstSylinder 16">
            <a:extLst>
              <a:ext uri="{FF2B5EF4-FFF2-40B4-BE49-F238E27FC236}">
                <a16:creationId xmlns:a16="http://schemas.microsoft.com/office/drawing/2014/main" id="{D372188F-3919-8491-EEE9-CF1C7DE42919}"/>
              </a:ext>
            </a:extLst>
          </p:cNvPr>
          <p:cNvSpPr txBox="1"/>
          <p:nvPr/>
        </p:nvSpPr>
        <p:spPr>
          <a:xfrm>
            <a:off x="4697599" y="3476211"/>
            <a:ext cx="123449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/>
              </a:rPr>
              <a:t>Response selection</a:t>
            </a:r>
            <a:endParaRPr lang="nb-NO" sz="18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Rektangel 17">
            <a:extLst>
              <a:ext uri="{FF2B5EF4-FFF2-40B4-BE49-F238E27FC236}">
                <a16:creationId xmlns:a16="http://schemas.microsoft.com/office/drawing/2014/main" id="{D939EE30-0804-D83A-0B52-16A273A1B007}"/>
              </a:ext>
            </a:extLst>
          </p:cNvPr>
          <p:cNvSpPr/>
          <p:nvPr/>
        </p:nvSpPr>
        <p:spPr>
          <a:xfrm>
            <a:off x="3905198" y="4302124"/>
            <a:ext cx="3116942" cy="64633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>
                <a:solidFill>
                  <a:srgbClr val="000000"/>
                </a:solidFill>
                <a:latin typeface="Calibri"/>
              </a:rPr>
              <a:t>"The recycling station is open on weekdays from 10 to 18"</a:t>
            </a:r>
          </a:p>
        </p:txBody>
      </p:sp>
      <p:sp>
        <p:nvSpPr>
          <p:cNvPr id="14" name="Linje">
            <a:extLst>
              <a:ext uri="{FF2B5EF4-FFF2-40B4-BE49-F238E27FC236}">
                <a16:creationId xmlns:a16="http://schemas.microsoft.com/office/drawing/2014/main" id="{0CB01718-C32A-C2FF-DA9E-53E187083588}"/>
              </a:ext>
            </a:extLst>
          </p:cNvPr>
          <p:cNvSpPr/>
          <p:nvPr/>
        </p:nvSpPr>
        <p:spPr>
          <a:xfrm rot="18298163">
            <a:off x="3742851" y="3832588"/>
            <a:ext cx="692767" cy="5065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*/ f7 f0 1"/>
              <a:gd name="f13" fmla="*/ f8 f0 1"/>
              <a:gd name="f14" fmla="?: f9 f3 1"/>
              <a:gd name="f15" fmla="?: f10 f4 1"/>
              <a:gd name="f16" fmla="?: f11 f5 1"/>
              <a:gd name="f17" fmla="*/ f12 1 f2"/>
              <a:gd name="f18" fmla="*/ f13 1 f2"/>
              <a:gd name="f19" fmla="*/ f14 1 21600"/>
              <a:gd name="f20" fmla="*/ f15 1 21600"/>
              <a:gd name="f21" fmla="*/ 21600 f14 1"/>
              <a:gd name="f22" fmla="*/ 21600 f15 1"/>
              <a:gd name="f23" fmla="+- f17 0 f1"/>
              <a:gd name="f24" fmla="+- f18 0 f1"/>
              <a:gd name="f25" fmla="min f20 f19"/>
              <a:gd name="f26" fmla="*/ f21 1 f16"/>
              <a:gd name="f27" fmla="*/ f22 1 f16"/>
              <a:gd name="f28" fmla="val f26"/>
              <a:gd name="f29" fmla="val f27"/>
              <a:gd name="f30" fmla="*/ f6 f25 1"/>
              <a:gd name="f31" fmla="*/ f28 f25 1"/>
              <a:gd name="f32" fmla="*/ f2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0" y="f30"/>
              </a:cxn>
              <a:cxn ang="f24">
                <a:pos x="f31" y="f32"/>
              </a:cxn>
            </a:cxnLst>
            <a:rect l="f30" t="f30" r="f31" b="f32"/>
            <a:pathLst>
              <a:path>
                <a:moveTo>
                  <a:pt x="f30" y="f30"/>
                </a:moveTo>
                <a:lnTo>
                  <a:pt x="f31" y="f32"/>
                </a:lnTo>
              </a:path>
            </a:pathLst>
          </a:custGeom>
          <a:noFill/>
          <a:ln w="50804" cap="flat">
            <a:solidFill>
              <a:srgbClr val="7C2A00"/>
            </a:solidFill>
            <a:prstDash val="solid"/>
            <a:miter/>
            <a:headEnd type="arrow"/>
          </a:ln>
        </p:spPr>
        <p:txBody>
          <a:bodyPr vert="horz" wrap="square" lIns="26791" tIns="26791" rIns="26791" bIns="26791" anchor="ctr" anchorCtr="0" compatLnSpc="1">
            <a:noAutofit/>
          </a:bodyPr>
          <a:lstStyle/>
          <a:p>
            <a:pPr defTabSz="241081" fontAlgn="auto">
              <a:spcBef>
                <a:spcPts val="0"/>
              </a:spcBef>
              <a:spcAft>
                <a:spcPts val="0"/>
              </a:spcAft>
              <a:defRPr sz="1200" b="0" i="0" u="none" strike="noStrike" kern="0" cap="none" spc="0" baseline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</a:defRPr>
            </a:pPr>
            <a:endParaRPr lang="nb-NO" sz="633">
              <a:solidFill>
                <a:srgbClr val="000000"/>
              </a:solidFill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421"/>
    </mc:Choice>
    <mc:Fallback xmlns="">
      <p:transition spd="slow" advTm="12842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8">
            <a:extLst>
              <a:ext uri="{FF2B5EF4-FFF2-40B4-BE49-F238E27FC236}">
                <a16:creationId xmlns:a16="http://schemas.microsoft.com/office/drawing/2014/main" id="{F833C87B-D3B8-0A21-2BED-545031347829}"/>
              </a:ext>
            </a:extLst>
          </p:cNvPr>
          <p:cNvSpPr/>
          <p:nvPr/>
        </p:nvSpPr>
        <p:spPr>
          <a:xfrm>
            <a:off x="1185419" y="4140832"/>
            <a:ext cx="1153314" cy="9496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B32537-259B-56E9-9F22-653FBC93E14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552" y="1131590"/>
            <a:ext cx="7704856" cy="3672408"/>
          </a:xfrm>
          <a:solidFill>
            <a:srgbClr val="FFFFFF"/>
          </a:solidFill>
        </p:spPr>
        <p:txBody>
          <a:bodyPr/>
          <a:lstStyle/>
          <a:p>
            <a:pPr marL="0" lv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nb-NO" sz="2200" dirty="0" err="1"/>
              <a:t>Many</a:t>
            </a:r>
            <a:r>
              <a:rPr lang="nb-NO" sz="2200" dirty="0"/>
              <a:t> </a:t>
            </a:r>
            <a:r>
              <a:rPr lang="nb-NO" sz="2200" dirty="0" err="1"/>
              <a:t>possible</a:t>
            </a:r>
            <a:r>
              <a:rPr lang="nb-NO" sz="2200" dirty="0"/>
              <a:t> </a:t>
            </a:r>
            <a:r>
              <a:rPr lang="nb-NO" sz="2200" dirty="0" err="1"/>
              <a:t>classification</a:t>
            </a:r>
            <a:r>
              <a:rPr lang="nb-NO" sz="2200" dirty="0"/>
              <a:t> </a:t>
            </a:r>
            <a:r>
              <a:rPr lang="nb-NO" sz="2200" dirty="0" err="1"/>
              <a:t>models</a:t>
            </a:r>
            <a:r>
              <a:rPr lang="nb-NO" sz="2200" dirty="0"/>
              <a:t>: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nb-NO" sz="2000" dirty="0" err="1"/>
              <a:t>Classical</a:t>
            </a:r>
            <a:r>
              <a:rPr lang="nb-NO" sz="2000" dirty="0"/>
              <a:t> </a:t>
            </a:r>
            <a:r>
              <a:rPr lang="nb-NO" sz="2000" dirty="0" err="1"/>
              <a:t>machine-learning</a:t>
            </a:r>
            <a:r>
              <a:rPr lang="nb-NO" sz="2000" dirty="0"/>
              <a:t> </a:t>
            </a:r>
            <a:r>
              <a:rPr lang="nb-NO" sz="2000" dirty="0" err="1"/>
              <a:t>models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a </a:t>
            </a:r>
            <a:r>
              <a:rPr lang="nb-NO" sz="2000" i="1" dirty="0" err="1"/>
              <a:t>predefined</a:t>
            </a:r>
            <a:r>
              <a:rPr lang="nb-NO" sz="2000" i="1" dirty="0"/>
              <a:t> </a:t>
            </a:r>
            <a:r>
              <a:rPr lang="nb-NO" sz="2000" i="1" dirty="0" err="1"/>
              <a:t>set</a:t>
            </a:r>
            <a:r>
              <a:rPr lang="nb-NO" sz="2000" i="1" dirty="0"/>
              <a:t> of  </a:t>
            </a:r>
            <a:r>
              <a:rPr lang="nb-NO" sz="2000" i="1" dirty="0" err="1"/>
              <a:t>features</a:t>
            </a:r>
            <a:r>
              <a:rPr lang="nb-NO" sz="2000" dirty="0"/>
              <a:t> (bag-of-</a:t>
            </a:r>
            <a:r>
              <a:rPr lang="nb-NO" sz="2000" dirty="0" err="1"/>
              <a:t>words</a:t>
            </a:r>
            <a:r>
              <a:rPr lang="nb-NO" sz="2000" dirty="0"/>
              <a:t>, </a:t>
            </a:r>
            <a:r>
              <a:rPr lang="nb-NO" sz="2000" dirty="0" err="1"/>
              <a:t>manually</a:t>
            </a:r>
            <a:r>
              <a:rPr lang="nb-NO" sz="2000" dirty="0"/>
              <a:t> </a:t>
            </a:r>
            <a:r>
              <a:rPr lang="nb-NO" sz="2000" dirty="0" err="1"/>
              <a:t>defined</a:t>
            </a:r>
            <a:r>
              <a:rPr lang="nb-NO" sz="2000" dirty="0"/>
              <a:t> </a:t>
            </a:r>
            <a:r>
              <a:rPr lang="nb-NO" sz="2000" dirty="0" err="1"/>
              <a:t>features</a:t>
            </a:r>
            <a:r>
              <a:rPr lang="nb-NO" sz="2000" dirty="0"/>
              <a:t>, etc.)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nb-NO" sz="2000" i="1" dirty="0"/>
              <a:t>Encoder </a:t>
            </a:r>
            <a:r>
              <a:rPr lang="nb-NO" sz="2000" i="1" dirty="0" err="1"/>
              <a:t>LLMs</a:t>
            </a:r>
            <a:r>
              <a:rPr lang="nb-NO" sz="2000" i="1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a </a:t>
            </a:r>
            <a:r>
              <a:rPr lang="nb-NO" sz="2000" dirty="0" err="1"/>
              <a:t>classification</a:t>
            </a:r>
            <a:r>
              <a:rPr lang="nb-NO" sz="2000" dirty="0"/>
              <a:t> head</a:t>
            </a:r>
          </a:p>
          <a:p>
            <a:pPr marL="474663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nb-NO" sz="2000" dirty="0"/>
              <a:t>   (= </a:t>
            </a:r>
            <a:r>
              <a:rPr lang="nb-NO" sz="2000" dirty="0" err="1"/>
              <a:t>logistic</a:t>
            </a:r>
            <a:r>
              <a:rPr lang="nb-NO" sz="2000" dirty="0"/>
              <a:t> </a:t>
            </a:r>
            <a:r>
              <a:rPr lang="nb-NO" sz="2000" dirty="0" err="1"/>
              <a:t>regression</a:t>
            </a:r>
            <a:r>
              <a:rPr lang="nb-NO" sz="2000" dirty="0"/>
              <a:t> </a:t>
            </a:r>
            <a:r>
              <a:rPr lang="nb-NO" sz="2000" dirty="0" err="1"/>
              <a:t>where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input </a:t>
            </a:r>
            <a:r>
              <a:rPr lang="nb-NO" sz="2000" dirty="0" err="1"/>
              <a:t>features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final </a:t>
            </a:r>
            <a:r>
              <a:rPr lang="nb-NO" sz="2000" dirty="0" err="1"/>
              <a:t>embeddings</a:t>
            </a:r>
            <a:r>
              <a:rPr lang="nb-NO" sz="2000" dirty="0"/>
              <a:t> </a:t>
            </a:r>
            <a:r>
              <a:rPr lang="nb-NO" sz="2000" dirty="0" err="1"/>
              <a:t>computed</a:t>
            </a:r>
            <a:r>
              <a:rPr lang="nb-NO" sz="2000" dirty="0"/>
              <a:t> from </a:t>
            </a:r>
            <a:r>
              <a:rPr lang="nb-NO" sz="2000" dirty="0" err="1"/>
              <a:t>the</a:t>
            </a:r>
            <a:r>
              <a:rPr lang="nb-NO" sz="2000" dirty="0"/>
              <a:t> input </a:t>
            </a:r>
            <a:r>
              <a:rPr lang="nb-NO" sz="2000" dirty="0" err="1"/>
              <a:t>text</a:t>
            </a:r>
            <a:r>
              <a:rPr lang="nb-NO" sz="2000" dirty="0"/>
              <a:t>)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nb-NO" sz="2000" i="1" dirty="0" err="1"/>
              <a:t>Decoder</a:t>
            </a:r>
            <a:r>
              <a:rPr lang="nb-NO" sz="2000" i="1" dirty="0"/>
              <a:t> </a:t>
            </a:r>
            <a:r>
              <a:rPr lang="nb-NO" sz="2000" i="1" dirty="0" err="1"/>
              <a:t>LLMs</a:t>
            </a:r>
            <a:r>
              <a:rPr lang="nb-NO" sz="2000" i="1" dirty="0"/>
              <a:t> </a:t>
            </a:r>
            <a:r>
              <a:rPr lang="nb-NO" sz="2000" dirty="0" err="1"/>
              <a:t>where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generated</a:t>
            </a:r>
            <a:r>
              <a:rPr lang="nb-NO" sz="2000" dirty="0"/>
              <a:t> </a:t>
            </a:r>
            <a:r>
              <a:rPr lang="nb-NO" sz="2000" dirty="0" err="1"/>
              <a:t>response</a:t>
            </a:r>
            <a:r>
              <a:rPr lang="nb-NO" sz="2000" dirty="0"/>
              <a:t> is </a:t>
            </a:r>
            <a:r>
              <a:rPr lang="nb-NO" sz="2000" dirty="0" err="1"/>
              <a:t>constrained</a:t>
            </a:r>
            <a:r>
              <a:rPr lang="nb-NO" sz="2000" dirty="0"/>
              <a:t> to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predefined</a:t>
            </a:r>
            <a:r>
              <a:rPr lang="nb-NO" sz="2000" dirty="0"/>
              <a:t> </a:t>
            </a:r>
            <a:r>
              <a:rPr lang="nb-NO" sz="2000" dirty="0" err="1"/>
              <a:t>intent</a:t>
            </a:r>
            <a:r>
              <a:rPr lang="nb-NO" sz="2000" dirty="0"/>
              <a:t> </a:t>
            </a:r>
            <a:r>
              <a:rPr lang="nb-NO" sz="2000" dirty="0" err="1"/>
              <a:t>categories</a:t>
            </a:r>
            <a:endParaRPr lang="nb-NO" sz="2000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nb-NO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nb-NO" sz="3600" b="1" dirty="0"/>
          </a:p>
          <a:p>
            <a:pPr marL="474610" lvl="1" indent="0">
              <a:spcBef>
                <a:spcPts val="1200"/>
              </a:spcBef>
              <a:spcAft>
                <a:spcPts val="600"/>
              </a:spcAft>
              <a:buNone/>
            </a:pPr>
            <a:endParaRPr lang="nb-NO" sz="2000" dirty="0"/>
          </a:p>
          <a:p>
            <a:pPr lvl="0">
              <a:spcBef>
                <a:spcPts val="1200"/>
              </a:spcBef>
              <a:spcAft>
                <a:spcPts val="600"/>
              </a:spcAft>
            </a:pPr>
            <a:endParaRPr lang="nb-NO" sz="1200" dirty="0"/>
          </a:p>
          <a:p>
            <a:pPr marL="474610" lvl="1" indent="0">
              <a:spcBef>
                <a:spcPts val="1200"/>
              </a:spcBef>
              <a:spcAft>
                <a:spcPts val="600"/>
              </a:spcAft>
              <a:buNone/>
            </a:pPr>
            <a:endParaRPr lang="nb-NO" dirty="0"/>
          </a:p>
          <a:p>
            <a:pPr lvl="1">
              <a:spcBef>
                <a:spcPts val="1200"/>
              </a:spcBef>
              <a:spcAft>
                <a:spcPts val="600"/>
              </a:spcAft>
            </a:pPr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EB85665-09F2-C6AF-9B8F-E11D9FBE1F9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 err="1"/>
              <a:t>recognition</a:t>
            </a:r>
            <a:endParaRPr lang="nb-NO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98"/>
    </mc:Choice>
    <mc:Fallback xmlns="">
      <p:transition spd="slow" advTm="1558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8">
            <a:extLst>
              <a:ext uri="{FF2B5EF4-FFF2-40B4-BE49-F238E27FC236}">
                <a16:creationId xmlns:a16="http://schemas.microsoft.com/office/drawing/2014/main" id="{F833C87B-D3B8-0A21-2BED-545031347829}"/>
              </a:ext>
            </a:extLst>
          </p:cNvPr>
          <p:cNvSpPr/>
          <p:nvPr/>
        </p:nvSpPr>
        <p:spPr>
          <a:xfrm>
            <a:off x="467544" y="3723878"/>
            <a:ext cx="1153314" cy="9496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B32537-259B-56E9-9F22-653FBC93E14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-23454" y="1187556"/>
            <a:ext cx="8915934" cy="484060"/>
          </a:xfrm>
          <a:solidFill>
            <a:srgbClr val="FFFFFF"/>
          </a:solidFill>
        </p:spPr>
        <p:txBody>
          <a:bodyPr/>
          <a:lstStyle/>
          <a:p>
            <a:pPr marL="474663" lvl="1" indent="0">
              <a:buNone/>
            </a:pPr>
            <a:r>
              <a:rPr lang="nb-NO" dirty="0" err="1"/>
              <a:t>Example</a:t>
            </a:r>
            <a:r>
              <a:rPr lang="nb-NO" dirty="0"/>
              <a:t> of BERT-like </a:t>
            </a:r>
            <a:r>
              <a:rPr lang="nb-NO" dirty="0" err="1"/>
              <a:t>encoding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classification</a:t>
            </a:r>
            <a:r>
              <a:rPr lang="nb-NO" dirty="0"/>
              <a:t> on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special</a:t>
            </a:r>
            <a:r>
              <a:rPr lang="nb-NO" dirty="0"/>
              <a:t> [CLS] token:</a:t>
            </a:r>
          </a:p>
          <a:p>
            <a:pPr lvl="1"/>
            <a:endParaRPr lang="nb-NO" sz="3600" b="1" dirty="0"/>
          </a:p>
          <a:p>
            <a:pPr marL="474610" lvl="1" indent="0">
              <a:buNone/>
            </a:pPr>
            <a:endParaRPr lang="nb-NO" sz="2000" dirty="0"/>
          </a:p>
          <a:p>
            <a:pPr lvl="0"/>
            <a:endParaRPr lang="nb-NO" sz="1200" dirty="0"/>
          </a:p>
          <a:p>
            <a:pPr marL="474610" lvl="1" indent="0">
              <a:buNone/>
            </a:pP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EB85665-09F2-C6AF-9B8F-E11D9FBE1F9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 err="1"/>
              <a:t>recognition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an </a:t>
            </a:r>
            <a:r>
              <a:rPr lang="nb-NO" dirty="0" err="1"/>
              <a:t>encoder</a:t>
            </a:r>
            <a:r>
              <a:rPr lang="nb-NO" dirty="0"/>
              <a:t> LLM</a:t>
            </a:r>
          </a:p>
        </p:txBody>
      </p:sp>
      <p:sp>
        <p:nvSpPr>
          <p:cNvPr id="6" name="TekstSylinder 38">
            <a:extLst>
              <a:ext uri="{FF2B5EF4-FFF2-40B4-BE49-F238E27FC236}">
                <a16:creationId xmlns:a16="http://schemas.microsoft.com/office/drawing/2014/main" id="{C56A7086-DA9D-D92E-A3EE-FC9F6B6D4C4D}"/>
              </a:ext>
            </a:extLst>
          </p:cNvPr>
          <p:cNvSpPr txBox="1"/>
          <p:nvPr/>
        </p:nvSpPr>
        <p:spPr>
          <a:xfrm>
            <a:off x="2799594" y="4061100"/>
            <a:ext cx="448353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Calibri"/>
              </a:rPr>
              <a:t>  </a:t>
            </a:r>
            <a:r>
              <a:rPr lang="nb-NO" dirty="0" err="1">
                <a:solidFill>
                  <a:srgbClr val="000000"/>
                </a:solidFill>
                <a:latin typeface="Calibri"/>
              </a:rPr>
              <a:t>When</a:t>
            </a:r>
            <a:r>
              <a:rPr lang="nb-NO" dirty="0">
                <a:solidFill>
                  <a:srgbClr val="000000"/>
                </a:solidFill>
                <a:latin typeface="Calibri"/>
              </a:rPr>
              <a:t>           is           ...        </a:t>
            </a:r>
            <a:r>
              <a:rPr lang="nb-NO" dirty="0" err="1">
                <a:solidFill>
                  <a:srgbClr val="000000"/>
                </a:solidFill>
                <a:latin typeface="Calibri"/>
              </a:rPr>
              <a:t>open</a:t>
            </a:r>
            <a:r>
              <a:rPr lang="nb-NO" dirty="0">
                <a:solidFill>
                  <a:srgbClr val="000000"/>
                </a:solidFill>
                <a:latin typeface="Calibri"/>
              </a:rPr>
              <a:t>          ?</a:t>
            </a:r>
          </a:p>
        </p:txBody>
      </p:sp>
      <p:grpSp>
        <p:nvGrpSpPr>
          <p:cNvPr id="7" name="Group 237">
            <a:extLst>
              <a:ext uri="{FF2B5EF4-FFF2-40B4-BE49-F238E27FC236}">
                <a16:creationId xmlns:a16="http://schemas.microsoft.com/office/drawing/2014/main" id="{C32F2E43-6E87-37D6-95F4-46B0E5DE6AFB}"/>
              </a:ext>
            </a:extLst>
          </p:cNvPr>
          <p:cNvGrpSpPr/>
          <p:nvPr/>
        </p:nvGrpSpPr>
        <p:grpSpPr>
          <a:xfrm>
            <a:off x="507806" y="3754694"/>
            <a:ext cx="6256379" cy="646334"/>
            <a:chOff x="82680" y="4171648"/>
            <a:chExt cx="6256379" cy="646334"/>
          </a:xfrm>
        </p:grpSpPr>
        <p:sp>
          <p:nvSpPr>
            <p:cNvPr id="8" name="Rektangel 8">
              <a:extLst>
                <a:ext uri="{FF2B5EF4-FFF2-40B4-BE49-F238E27FC236}">
                  <a16:creationId xmlns:a16="http://schemas.microsoft.com/office/drawing/2014/main" id="{F9D9C4FD-4F39-4A6F-7E3F-C1CFA0556188}"/>
                </a:ext>
              </a:extLst>
            </p:cNvPr>
            <p:cNvSpPr/>
            <p:nvPr/>
          </p:nvSpPr>
          <p:spPr>
            <a:xfrm>
              <a:off x="2582009" y="434756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Ellipse 9">
              <a:extLst>
                <a:ext uri="{FF2B5EF4-FFF2-40B4-BE49-F238E27FC236}">
                  <a16:creationId xmlns:a16="http://schemas.microsoft.com/office/drawing/2014/main" id="{D59AEACF-1167-A9E5-6AA6-6A6BCEACDA8B}"/>
                </a:ext>
              </a:extLst>
            </p:cNvPr>
            <p:cNvSpPr/>
            <p:nvPr/>
          </p:nvSpPr>
          <p:spPr>
            <a:xfrm>
              <a:off x="2582009" y="434756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" name="Ellipse 10">
              <a:extLst>
                <a:ext uri="{FF2B5EF4-FFF2-40B4-BE49-F238E27FC236}">
                  <a16:creationId xmlns:a16="http://schemas.microsoft.com/office/drawing/2014/main" id="{27A6CF64-A734-FC17-7E39-B2E04B2E99B1}"/>
                </a:ext>
              </a:extLst>
            </p:cNvPr>
            <p:cNvSpPr/>
            <p:nvPr/>
          </p:nvSpPr>
          <p:spPr>
            <a:xfrm>
              <a:off x="2722205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Ellipse 11">
              <a:extLst>
                <a:ext uri="{FF2B5EF4-FFF2-40B4-BE49-F238E27FC236}">
                  <a16:creationId xmlns:a16="http://schemas.microsoft.com/office/drawing/2014/main" id="{73D95E36-2596-950F-72EF-3E8CD1D6060C}"/>
                </a:ext>
              </a:extLst>
            </p:cNvPr>
            <p:cNvSpPr/>
            <p:nvPr/>
          </p:nvSpPr>
          <p:spPr>
            <a:xfrm>
              <a:off x="3001737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Rektangel 12">
              <a:extLst>
                <a:ext uri="{FF2B5EF4-FFF2-40B4-BE49-F238E27FC236}">
                  <a16:creationId xmlns:a16="http://schemas.microsoft.com/office/drawing/2014/main" id="{A0284834-8E60-29AB-D3CF-B9FC18D01675}"/>
                </a:ext>
              </a:extLst>
            </p:cNvPr>
            <p:cNvSpPr/>
            <p:nvPr/>
          </p:nvSpPr>
          <p:spPr>
            <a:xfrm>
              <a:off x="3564806" y="4351794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Ellipse 13">
              <a:extLst>
                <a:ext uri="{FF2B5EF4-FFF2-40B4-BE49-F238E27FC236}">
                  <a16:creationId xmlns:a16="http://schemas.microsoft.com/office/drawing/2014/main" id="{CBDDE5AC-700C-A791-BE0A-A8F53812F293}"/>
                </a:ext>
              </a:extLst>
            </p:cNvPr>
            <p:cNvSpPr/>
            <p:nvPr/>
          </p:nvSpPr>
          <p:spPr>
            <a:xfrm>
              <a:off x="3564806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Ellipse 14">
              <a:extLst>
                <a:ext uri="{FF2B5EF4-FFF2-40B4-BE49-F238E27FC236}">
                  <a16:creationId xmlns:a16="http://schemas.microsoft.com/office/drawing/2014/main" id="{B5737009-8D44-469A-DC85-01BD3D20F44D}"/>
                </a:ext>
              </a:extLst>
            </p:cNvPr>
            <p:cNvSpPr/>
            <p:nvPr/>
          </p:nvSpPr>
          <p:spPr>
            <a:xfrm>
              <a:off x="3724570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Ellipse 15">
              <a:extLst>
                <a:ext uri="{FF2B5EF4-FFF2-40B4-BE49-F238E27FC236}">
                  <a16:creationId xmlns:a16="http://schemas.microsoft.com/office/drawing/2014/main" id="{8EADABF3-EF2D-884B-BD99-2B69F3FAAD4A}"/>
                </a:ext>
              </a:extLst>
            </p:cNvPr>
            <p:cNvSpPr/>
            <p:nvPr/>
          </p:nvSpPr>
          <p:spPr>
            <a:xfrm>
              <a:off x="3966566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Rektangel 16">
              <a:extLst>
                <a:ext uri="{FF2B5EF4-FFF2-40B4-BE49-F238E27FC236}">
                  <a16:creationId xmlns:a16="http://schemas.microsoft.com/office/drawing/2014/main" id="{99F54299-712B-E35B-5A4E-0DEE02A8EBB0}"/>
                </a:ext>
              </a:extLst>
            </p:cNvPr>
            <p:cNvSpPr/>
            <p:nvPr/>
          </p:nvSpPr>
          <p:spPr>
            <a:xfrm>
              <a:off x="4974070" y="4352946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Ellipse 17">
              <a:extLst>
                <a:ext uri="{FF2B5EF4-FFF2-40B4-BE49-F238E27FC236}">
                  <a16:creationId xmlns:a16="http://schemas.microsoft.com/office/drawing/2014/main" id="{31C53E62-B661-9070-E250-89876B6FD057}"/>
                </a:ext>
              </a:extLst>
            </p:cNvPr>
            <p:cNvSpPr/>
            <p:nvPr/>
          </p:nvSpPr>
          <p:spPr>
            <a:xfrm>
              <a:off x="4974070" y="435294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Ellipse 18">
              <a:extLst>
                <a:ext uri="{FF2B5EF4-FFF2-40B4-BE49-F238E27FC236}">
                  <a16:creationId xmlns:a16="http://schemas.microsoft.com/office/drawing/2014/main" id="{8608E624-95D6-173B-8545-96F19A7A579B}"/>
                </a:ext>
              </a:extLst>
            </p:cNvPr>
            <p:cNvSpPr/>
            <p:nvPr/>
          </p:nvSpPr>
          <p:spPr>
            <a:xfrm>
              <a:off x="5125724" y="435038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Ellipse 19">
              <a:extLst>
                <a:ext uri="{FF2B5EF4-FFF2-40B4-BE49-F238E27FC236}">
                  <a16:creationId xmlns:a16="http://schemas.microsoft.com/office/drawing/2014/main" id="{573FBEF2-C1FD-8014-13F8-0F62789EB7A7}"/>
                </a:ext>
              </a:extLst>
            </p:cNvPr>
            <p:cNvSpPr/>
            <p:nvPr/>
          </p:nvSpPr>
          <p:spPr>
            <a:xfrm>
              <a:off x="5337919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Rektangel 20">
              <a:extLst>
                <a:ext uri="{FF2B5EF4-FFF2-40B4-BE49-F238E27FC236}">
                  <a16:creationId xmlns:a16="http://schemas.microsoft.com/office/drawing/2014/main" id="{905B24EF-8B6D-79C6-1844-F39F85FF12AA}"/>
                </a:ext>
              </a:extLst>
            </p:cNvPr>
            <p:cNvSpPr/>
            <p:nvPr/>
          </p:nvSpPr>
          <p:spPr>
            <a:xfrm>
              <a:off x="5800432" y="4351794"/>
              <a:ext cx="538627" cy="162927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Ellipse 21">
              <a:extLst>
                <a:ext uri="{FF2B5EF4-FFF2-40B4-BE49-F238E27FC236}">
                  <a16:creationId xmlns:a16="http://schemas.microsoft.com/office/drawing/2014/main" id="{9CDB0990-8372-3363-54AF-9390A70F8F75}"/>
                </a:ext>
              </a:extLst>
            </p:cNvPr>
            <p:cNvSpPr/>
            <p:nvPr/>
          </p:nvSpPr>
          <p:spPr>
            <a:xfrm>
              <a:off x="5800432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Ellipse 22">
              <a:extLst>
                <a:ext uri="{FF2B5EF4-FFF2-40B4-BE49-F238E27FC236}">
                  <a16:creationId xmlns:a16="http://schemas.microsoft.com/office/drawing/2014/main" id="{A8C5ED43-90E4-32C2-D9D5-4AD0E0296C4E}"/>
                </a:ext>
              </a:extLst>
            </p:cNvPr>
            <p:cNvSpPr/>
            <p:nvPr/>
          </p:nvSpPr>
          <p:spPr>
            <a:xfrm>
              <a:off x="5944441" y="435750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Ellipse 23">
              <a:extLst>
                <a:ext uri="{FF2B5EF4-FFF2-40B4-BE49-F238E27FC236}">
                  <a16:creationId xmlns:a16="http://schemas.microsoft.com/office/drawing/2014/main" id="{7F12A48D-5583-2C1D-F4F7-13AD8357DEF9}"/>
                </a:ext>
              </a:extLst>
            </p:cNvPr>
            <p:cNvSpPr/>
            <p:nvPr/>
          </p:nvSpPr>
          <p:spPr>
            <a:xfrm>
              <a:off x="6173132" y="436018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TextBox 41">
              <a:extLst>
                <a:ext uri="{FF2B5EF4-FFF2-40B4-BE49-F238E27FC236}">
                  <a16:creationId xmlns:a16="http://schemas.microsoft.com/office/drawing/2014/main" id="{5555F43F-67A2-1CBA-EE3C-9C995F7BA32B}"/>
                </a:ext>
              </a:extLst>
            </p:cNvPr>
            <p:cNvSpPr txBox="1"/>
            <p:nvPr/>
          </p:nvSpPr>
          <p:spPr>
            <a:xfrm>
              <a:off x="82680" y="4171648"/>
              <a:ext cx="1194928" cy="646334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Initial embeddings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7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5" name="Rektangel 12">
              <a:extLst>
                <a:ext uri="{FF2B5EF4-FFF2-40B4-BE49-F238E27FC236}">
                  <a16:creationId xmlns:a16="http://schemas.microsoft.com/office/drawing/2014/main" id="{21B5D713-D080-D3AC-52A2-BB485A2DED25}"/>
                </a:ext>
              </a:extLst>
            </p:cNvPr>
            <p:cNvSpPr/>
            <p:nvPr/>
          </p:nvSpPr>
          <p:spPr>
            <a:xfrm>
              <a:off x="1785795" y="4347185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Ellipse 13">
              <a:extLst>
                <a:ext uri="{FF2B5EF4-FFF2-40B4-BE49-F238E27FC236}">
                  <a16:creationId xmlns:a16="http://schemas.microsoft.com/office/drawing/2014/main" id="{36834B17-5DAB-53F1-2646-9BC6570F6DC8}"/>
                </a:ext>
              </a:extLst>
            </p:cNvPr>
            <p:cNvSpPr/>
            <p:nvPr/>
          </p:nvSpPr>
          <p:spPr>
            <a:xfrm>
              <a:off x="1785795" y="434718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Ellipse 14">
              <a:extLst>
                <a:ext uri="{FF2B5EF4-FFF2-40B4-BE49-F238E27FC236}">
                  <a16:creationId xmlns:a16="http://schemas.microsoft.com/office/drawing/2014/main" id="{6B192066-51F9-831E-5822-0E95F659FE27}"/>
                </a:ext>
              </a:extLst>
            </p:cNvPr>
            <p:cNvSpPr/>
            <p:nvPr/>
          </p:nvSpPr>
          <p:spPr>
            <a:xfrm>
              <a:off x="1945559" y="434718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Ellipse 15">
              <a:extLst>
                <a:ext uri="{FF2B5EF4-FFF2-40B4-BE49-F238E27FC236}">
                  <a16:creationId xmlns:a16="http://schemas.microsoft.com/office/drawing/2014/main" id="{8EEFD035-6559-8E6C-9518-829F4FCF0CC0}"/>
                </a:ext>
              </a:extLst>
            </p:cNvPr>
            <p:cNvSpPr/>
            <p:nvPr/>
          </p:nvSpPr>
          <p:spPr>
            <a:xfrm>
              <a:off x="2187555" y="434067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9" name="Group 239">
            <a:extLst>
              <a:ext uri="{FF2B5EF4-FFF2-40B4-BE49-F238E27FC236}">
                <a16:creationId xmlns:a16="http://schemas.microsoft.com/office/drawing/2014/main" id="{DD01096F-F81B-DD6C-AC5A-57004B4DED7D}"/>
              </a:ext>
            </a:extLst>
          </p:cNvPr>
          <p:cNvGrpSpPr/>
          <p:nvPr/>
        </p:nvGrpSpPr>
        <p:grpSpPr>
          <a:xfrm>
            <a:off x="378116" y="3200660"/>
            <a:ext cx="6397992" cy="719907"/>
            <a:chOff x="-47009" y="3617613"/>
            <a:chExt cx="6397992" cy="719907"/>
          </a:xfrm>
        </p:grpSpPr>
        <p:cxnSp>
          <p:nvCxnSpPr>
            <p:cNvPr id="30" name="Rett pilkobling 36">
              <a:extLst>
                <a:ext uri="{FF2B5EF4-FFF2-40B4-BE49-F238E27FC236}">
                  <a16:creationId xmlns:a16="http://schemas.microsoft.com/office/drawing/2014/main" id="{826760B0-BAC1-2805-D36A-17F73B2F721F}"/>
                </a:ext>
              </a:extLst>
            </p:cNvPr>
            <p:cNvCxnSpPr/>
            <p:nvPr/>
          </p:nvCxnSpPr>
          <p:spPr>
            <a:xfrm flipV="1">
              <a:off x="6128345" y="3967215"/>
              <a:ext cx="0" cy="32312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1" name="Rett pilkobling 35">
              <a:extLst>
                <a:ext uri="{FF2B5EF4-FFF2-40B4-BE49-F238E27FC236}">
                  <a16:creationId xmlns:a16="http://schemas.microsoft.com/office/drawing/2014/main" id="{F9C75E0C-22FB-B83F-2D63-BBB51A117834}"/>
                </a:ext>
              </a:extLst>
            </p:cNvPr>
            <p:cNvCxnSpPr/>
            <p:nvPr/>
          </p:nvCxnSpPr>
          <p:spPr>
            <a:xfrm flipV="1">
              <a:off x="5225731" y="3980931"/>
              <a:ext cx="0" cy="32274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2" name="Rett pilkobling 33">
              <a:extLst>
                <a:ext uri="{FF2B5EF4-FFF2-40B4-BE49-F238E27FC236}">
                  <a16:creationId xmlns:a16="http://schemas.microsoft.com/office/drawing/2014/main" id="{0DA181C1-6D49-175F-CDBE-14C492C93A3D}"/>
                </a:ext>
              </a:extLst>
            </p:cNvPr>
            <p:cNvCxnSpPr/>
            <p:nvPr/>
          </p:nvCxnSpPr>
          <p:spPr>
            <a:xfrm flipV="1">
              <a:off x="2884712" y="3947940"/>
              <a:ext cx="0" cy="35572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3" name="Rett pilkobling 34">
              <a:extLst>
                <a:ext uri="{FF2B5EF4-FFF2-40B4-BE49-F238E27FC236}">
                  <a16:creationId xmlns:a16="http://schemas.microsoft.com/office/drawing/2014/main" id="{648199E1-D0AA-31FF-19E0-69CAFD948A58}"/>
                </a:ext>
              </a:extLst>
            </p:cNvPr>
            <p:cNvCxnSpPr/>
            <p:nvPr/>
          </p:nvCxnSpPr>
          <p:spPr>
            <a:xfrm flipV="1">
              <a:off x="3823380" y="3947940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34" name="Rektangel 8">
              <a:extLst>
                <a:ext uri="{FF2B5EF4-FFF2-40B4-BE49-F238E27FC236}">
                  <a16:creationId xmlns:a16="http://schemas.microsoft.com/office/drawing/2014/main" id="{6E5464E3-0E94-41D0-5611-470061A340A2}"/>
                </a:ext>
              </a:extLst>
            </p:cNvPr>
            <p:cNvSpPr/>
            <p:nvPr/>
          </p:nvSpPr>
          <p:spPr>
            <a:xfrm>
              <a:off x="2593933" y="3763697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Ellipse 9">
              <a:extLst>
                <a:ext uri="{FF2B5EF4-FFF2-40B4-BE49-F238E27FC236}">
                  <a16:creationId xmlns:a16="http://schemas.microsoft.com/office/drawing/2014/main" id="{7F5625DC-61E2-3028-AA78-2A7E68D6086B}"/>
                </a:ext>
              </a:extLst>
            </p:cNvPr>
            <p:cNvSpPr/>
            <p:nvPr/>
          </p:nvSpPr>
          <p:spPr>
            <a:xfrm>
              <a:off x="2593933" y="3763697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Ellipse 10">
              <a:extLst>
                <a:ext uri="{FF2B5EF4-FFF2-40B4-BE49-F238E27FC236}">
                  <a16:creationId xmlns:a16="http://schemas.microsoft.com/office/drawing/2014/main" id="{734FFC22-D218-20D6-5D25-9BD202CC6D4C}"/>
                </a:ext>
              </a:extLst>
            </p:cNvPr>
            <p:cNvSpPr/>
            <p:nvPr/>
          </p:nvSpPr>
          <p:spPr>
            <a:xfrm>
              <a:off x="2734129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" name="Ellipse 11">
              <a:extLst>
                <a:ext uri="{FF2B5EF4-FFF2-40B4-BE49-F238E27FC236}">
                  <a16:creationId xmlns:a16="http://schemas.microsoft.com/office/drawing/2014/main" id="{4AFF9DAF-F2CD-2110-481B-B97C2B870562}"/>
                </a:ext>
              </a:extLst>
            </p:cNvPr>
            <p:cNvSpPr/>
            <p:nvPr/>
          </p:nvSpPr>
          <p:spPr>
            <a:xfrm>
              <a:off x="3013661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Rektangel 12">
              <a:extLst>
                <a:ext uri="{FF2B5EF4-FFF2-40B4-BE49-F238E27FC236}">
                  <a16:creationId xmlns:a16="http://schemas.microsoft.com/office/drawing/2014/main" id="{7949015D-28E5-2929-2DB9-A2B0C2D70989}"/>
                </a:ext>
              </a:extLst>
            </p:cNvPr>
            <p:cNvSpPr/>
            <p:nvPr/>
          </p:nvSpPr>
          <p:spPr>
            <a:xfrm>
              <a:off x="3576730" y="3767931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3">
              <a:extLst>
                <a:ext uri="{FF2B5EF4-FFF2-40B4-BE49-F238E27FC236}">
                  <a16:creationId xmlns:a16="http://schemas.microsoft.com/office/drawing/2014/main" id="{89BC156B-8302-4F2D-2DBC-9BC32577BA91}"/>
                </a:ext>
              </a:extLst>
            </p:cNvPr>
            <p:cNvSpPr/>
            <p:nvPr/>
          </p:nvSpPr>
          <p:spPr>
            <a:xfrm>
              <a:off x="3576730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4">
              <a:extLst>
                <a:ext uri="{FF2B5EF4-FFF2-40B4-BE49-F238E27FC236}">
                  <a16:creationId xmlns:a16="http://schemas.microsoft.com/office/drawing/2014/main" id="{38B6211B-0201-E7B0-4BDF-C3C703B6CA06}"/>
                </a:ext>
              </a:extLst>
            </p:cNvPr>
            <p:cNvSpPr/>
            <p:nvPr/>
          </p:nvSpPr>
          <p:spPr>
            <a:xfrm>
              <a:off x="3736494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" name="Ellipse 15">
              <a:extLst>
                <a:ext uri="{FF2B5EF4-FFF2-40B4-BE49-F238E27FC236}">
                  <a16:creationId xmlns:a16="http://schemas.microsoft.com/office/drawing/2014/main" id="{F508D893-8559-79DC-F727-ACE038224B88}"/>
                </a:ext>
              </a:extLst>
            </p:cNvPr>
            <p:cNvSpPr/>
            <p:nvPr/>
          </p:nvSpPr>
          <p:spPr>
            <a:xfrm>
              <a:off x="3978490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Rektangel 16">
              <a:extLst>
                <a:ext uri="{FF2B5EF4-FFF2-40B4-BE49-F238E27FC236}">
                  <a16:creationId xmlns:a16="http://schemas.microsoft.com/office/drawing/2014/main" id="{A75381DA-3372-3728-432A-82F0ADE9494E}"/>
                </a:ext>
              </a:extLst>
            </p:cNvPr>
            <p:cNvSpPr/>
            <p:nvPr/>
          </p:nvSpPr>
          <p:spPr>
            <a:xfrm>
              <a:off x="4985994" y="3769083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7">
              <a:extLst>
                <a:ext uri="{FF2B5EF4-FFF2-40B4-BE49-F238E27FC236}">
                  <a16:creationId xmlns:a16="http://schemas.microsoft.com/office/drawing/2014/main" id="{4DEDBA0C-E594-6B8A-8803-75558656AE20}"/>
                </a:ext>
              </a:extLst>
            </p:cNvPr>
            <p:cNvSpPr/>
            <p:nvPr/>
          </p:nvSpPr>
          <p:spPr>
            <a:xfrm>
              <a:off x="4985994" y="37690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8">
              <a:extLst>
                <a:ext uri="{FF2B5EF4-FFF2-40B4-BE49-F238E27FC236}">
                  <a16:creationId xmlns:a16="http://schemas.microsoft.com/office/drawing/2014/main" id="{D507D228-B1A2-8EE5-9772-3323A444F878}"/>
                </a:ext>
              </a:extLst>
            </p:cNvPr>
            <p:cNvSpPr/>
            <p:nvPr/>
          </p:nvSpPr>
          <p:spPr>
            <a:xfrm>
              <a:off x="5137647" y="376652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" name="Ellipse 19">
              <a:extLst>
                <a:ext uri="{FF2B5EF4-FFF2-40B4-BE49-F238E27FC236}">
                  <a16:creationId xmlns:a16="http://schemas.microsoft.com/office/drawing/2014/main" id="{ABE032D1-B0AB-28B4-437A-756DEF424DD4}"/>
                </a:ext>
              </a:extLst>
            </p:cNvPr>
            <p:cNvSpPr/>
            <p:nvPr/>
          </p:nvSpPr>
          <p:spPr>
            <a:xfrm>
              <a:off x="5349843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" name="Rektangel 20">
              <a:extLst>
                <a:ext uri="{FF2B5EF4-FFF2-40B4-BE49-F238E27FC236}">
                  <a16:creationId xmlns:a16="http://schemas.microsoft.com/office/drawing/2014/main" id="{109CFD24-352E-2B33-7FB1-9F8159F74954}"/>
                </a:ext>
              </a:extLst>
            </p:cNvPr>
            <p:cNvSpPr/>
            <p:nvPr/>
          </p:nvSpPr>
          <p:spPr>
            <a:xfrm>
              <a:off x="5812356" y="3767931"/>
              <a:ext cx="538627" cy="162927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" name="Ellipse 21">
              <a:extLst>
                <a:ext uri="{FF2B5EF4-FFF2-40B4-BE49-F238E27FC236}">
                  <a16:creationId xmlns:a16="http://schemas.microsoft.com/office/drawing/2014/main" id="{4548AD52-01F1-9275-F362-16ACF8D42061}"/>
                </a:ext>
              </a:extLst>
            </p:cNvPr>
            <p:cNvSpPr/>
            <p:nvPr/>
          </p:nvSpPr>
          <p:spPr>
            <a:xfrm>
              <a:off x="5812356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Ellipse 22">
              <a:extLst>
                <a:ext uri="{FF2B5EF4-FFF2-40B4-BE49-F238E27FC236}">
                  <a16:creationId xmlns:a16="http://schemas.microsoft.com/office/drawing/2014/main" id="{1DD21D7C-4882-AB75-A42B-AB9157859A6B}"/>
                </a:ext>
              </a:extLst>
            </p:cNvPr>
            <p:cNvSpPr/>
            <p:nvPr/>
          </p:nvSpPr>
          <p:spPr>
            <a:xfrm>
              <a:off x="5956365" y="37689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Ellipse 23">
              <a:extLst>
                <a:ext uri="{FF2B5EF4-FFF2-40B4-BE49-F238E27FC236}">
                  <a16:creationId xmlns:a16="http://schemas.microsoft.com/office/drawing/2014/main" id="{B40A146A-F4D8-70BC-3F9B-E5D9E28CDCF5}"/>
                </a:ext>
              </a:extLst>
            </p:cNvPr>
            <p:cNvSpPr/>
            <p:nvPr/>
          </p:nvSpPr>
          <p:spPr>
            <a:xfrm>
              <a:off x="6185056" y="377632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" name="TextBox 65">
              <a:extLst>
                <a:ext uri="{FF2B5EF4-FFF2-40B4-BE49-F238E27FC236}">
                  <a16:creationId xmlns:a16="http://schemas.microsoft.com/office/drawing/2014/main" id="{216D81C5-511A-E7F0-A3F0-D380656E6D5C}"/>
                </a:ext>
              </a:extLst>
            </p:cNvPr>
            <p:cNvSpPr txBox="1"/>
            <p:nvPr/>
          </p:nvSpPr>
          <p:spPr>
            <a:xfrm>
              <a:off x="-47009" y="3617613"/>
              <a:ext cx="1446132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Embeddings after one layer</a:t>
              </a:r>
              <a:endParaRPr lang="nb-NO" sz="14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51" name="Rett pilkobling 34">
              <a:extLst>
                <a:ext uri="{FF2B5EF4-FFF2-40B4-BE49-F238E27FC236}">
                  <a16:creationId xmlns:a16="http://schemas.microsoft.com/office/drawing/2014/main" id="{2386C421-1049-B0D0-0E07-9AE091D54CFC}"/>
                </a:ext>
              </a:extLst>
            </p:cNvPr>
            <p:cNvCxnSpPr/>
            <p:nvPr/>
          </p:nvCxnSpPr>
          <p:spPr>
            <a:xfrm flipH="1" flipV="1">
              <a:off x="2954362" y="3980931"/>
              <a:ext cx="823454" cy="319803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2" name="Rett pilkobling 34">
              <a:extLst>
                <a:ext uri="{FF2B5EF4-FFF2-40B4-BE49-F238E27FC236}">
                  <a16:creationId xmlns:a16="http://schemas.microsoft.com/office/drawing/2014/main" id="{F9612927-2FBE-86E8-D31A-DC6C06C57BFB}"/>
                </a:ext>
              </a:extLst>
            </p:cNvPr>
            <p:cNvCxnSpPr/>
            <p:nvPr/>
          </p:nvCxnSpPr>
          <p:spPr>
            <a:xfrm flipH="1" flipV="1">
              <a:off x="3215112" y="3963475"/>
              <a:ext cx="1842891" cy="34376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3" name="Rett pilkobling 34">
              <a:extLst>
                <a:ext uri="{FF2B5EF4-FFF2-40B4-BE49-F238E27FC236}">
                  <a16:creationId xmlns:a16="http://schemas.microsoft.com/office/drawing/2014/main" id="{E96360B7-DA7F-8ECB-5983-C5527325D1E9}"/>
                </a:ext>
              </a:extLst>
            </p:cNvPr>
            <p:cNvCxnSpPr/>
            <p:nvPr/>
          </p:nvCxnSpPr>
          <p:spPr>
            <a:xfrm flipH="1" flipV="1">
              <a:off x="3095801" y="3995708"/>
              <a:ext cx="2951363" cy="34181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4" name="Rett pilkobling 34">
              <a:extLst>
                <a:ext uri="{FF2B5EF4-FFF2-40B4-BE49-F238E27FC236}">
                  <a16:creationId xmlns:a16="http://schemas.microsoft.com/office/drawing/2014/main" id="{3E15DAD7-50C6-6BAE-35CF-9EAC2F373AC6}"/>
                </a:ext>
              </a:extLst>
            </p:cNvPr>
            <p:cNvCxnSpPr/>
            <p:nvPr/>
          </p:nvCxnSpPr>
          <p:spPr>
            <a:xfrm flipV="1">
              <a:off x="2954362" y="3995708"/>
              <a:ext cx="823454" cy="27466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5" name="Rett pilkobling 34">
              <a:extLst>
                <a:ext uri="{FF2B5EF4-FFF2-40B4-BE49-F238E27FC236}">
                  <a16:creationId xmlns:a16="http://schemas.microsoft.com/office/drawing/2014/main" id="{4C903D1C-8BED-F826-27F6-E51E50ECD269}"/>
                </a:ext>
              </a:extLst>
            </p:cNvPr>
            <p:cNvCxnSpPr/>
            <p:nvPr/>
          </p:nvCxnSpPr>
          <p:spPr>
            <a:xfrm flipV="1">
              <a:off x="2906978" y="4018413"/>
              <a:ext cx="2270345" cy="27965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6" name="Rett pilkobling 34">
              <a:extLst>
                <a:ext uri="{FF2B5EF4-FFF2-40B4-BE49-F238E27FC236}">
                  <a16:creationId xmlns:a16="http://schemas.microsoft.com/office/drawing/2014/main" id="{04421A18-9371-A6B8-91D5-C47BFC1D420E}"/>
                </a:ext>
              </a:extLst>
            </p:cNvPr>
            <p:cNvCxnSpPr/>
            <p:nvPr/>
          </p:nvCxnSpPr>
          <p:spPr>
            <a:xfrm flipV="1">
              <a:off x="2976637" y="4018413"/>
              <a:ext cx="3063413" cy="29139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7" name="Rett pilkobling 34">
              <a:extLst>
                <a:ext uri="{FF2B5EF4-FFF2-40B4-BE49-F238E27FC236}">
                  <a16:creationId xmlns:a16="http://schemas.microsoft.com/office/drawing/2014/main" id="{55B9EFD6-CB3A-DC5A-BEFC-1EF9F802801E}"/>
                </a:ext>
              </a:extLst>
            </p:cNvPr>
            <p:cNvCxnSpPr/>
            <p:nvPr/>
          </p:nvCxnSpPr>
          <p:spPr>
            <a:xfrm flipV="1">
              <a:off x="3853190" y="3971833"/>
              <a:ext cx="1176906" cy="31868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8" name="Rett pilkobling 34">
              <a:extLst>
                <a:ext uri="{FF2B5EF4-FFF2-40B4-BE49-F238E27FC236}">
                  <a16:creationId xmlns:a16="http://schemas.microsoft.com/office/drawing/2014/main" id="{56CC3188-3AF1-5081-ECB8-3CD940366815}"/>
                </a:ext>
              </a:extLst>
            </p:cNvPr>
            <p:cNvCxnSpPr/>
            <p:nvPr/>
          </p:nvCxnSpPr>
          <p:spPr>
            <a:xfrm flipV="1">
              <a:off x="3966566" y="3984754"/>
              <a:ext cx="1936580" cy="312276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9" name="Rett pilkobling 34">
              <a:extLst>
                <a:ext uri="{FF2B5EF4-FFF2-40B4-BE49-F238E27FC236}">
                  <a16:creationId xmlns:a16="http://schemas.microsoft.com/office/drawing/2014/main" id="{1C177678-469E-A2D5-C925-AE9DDA66E491}"/>
                </a:ext>
              </a:extLst>
            </p:cNvPr>
            <p:cNvCxnSpPr/>
            <p:nvPr/>
          </p:nvCxnSpPr>
          <p:spPr>
            <a:xfrm flipH="1" flipV="1">
              <a:off x="3890854" y="3976990"/>
              <a:ext cx="1280526" cy="335484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0" name="Rett pilkobling 34">
              <a:extLst>
                <a:ext uri="{FF2B5EF4-FFF2-40B4-BE49-F238E27FC236}">
                  <a16:creationId xmlns:a16="http://schemas.microsoft.com/office/drawing/2014/main" id="{5D4987EE-5B4A-12D2-CAB0-478D517031B0}"/>
                </a:ext>
              </a:extLst>
            </p:cNvPr>
            <p:cNvCxnSpPr/>
            <p:nvPr/>
          </p:nvCxnSpPr>
          <p:spPr>
            <a:xfrm flipV="1">
              <a:off x="5281665" y="3984754"/>
              <a:ext cx="818718" cy="32772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1" name="Rett pilkobling 34">
              <a:extLst>
                <a:ext uri="{FF2B5EF4-FFF2-40B4-BE49-F238E27FC236}">
                  <a16:creationId xmlns:a16="http://schemas.microsoft.com/office/drawing/2014/main" id="{81D69416-C59F-EF62-3984-0CF0497C4668}"/>
                </a:ext>
              </a:extLst>
            </p:cNvPr>
            <p:cNvCxnSpPr/>
            <p:nvPr/>
          </p:nvCxnSpPr>
          <p:spPr>
            <a:xfrm flipH="1" flipV="1">
              <a:off x="5283202" y="3994711"/>
              <a:ext cx="776407" cy="32025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2" name="Rett pilkobling 34">
              <a:extLst>
                <a:ext uri="{FF2B5EF4-FFF2-40B4-BE49-F238E27FC236}">
                  <a16:creationId xmlns:a16="http://schemas.microsoft.com/office/drawing/2014/main" id="{A820A619-8E96-BC9D-395B-50E067F5BB69}"/>
                </a:ext>
              </a:extLst>
            </p:cNvPr>
            <p:cNvCxnSpPr/>
            <p:nvPr/>
          </p:nvCxnSpPr>
          <p:spPr>
            <a:xfrm flipH="1" flipV="1">
              <a:off x="4087340" y="3964874"/>
              <a:ext cx="1920149" cy="332156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3" name="Rett pilkobling 33">
              <a:extLst>
                <a:ext uri="{FF2B5EF4-FFF2-40B4-BE49-F238E27FC236}">
                  <a16:creationId xmlns:a16="http://schemas.microsoft.com/office/drawing/2014/main" id="{72F55FC6-0DB3-E926-00CC-D3DC3F08C5DF}"/>
                </a:ext>
              </a:extLst>
            </p:cNvPr>
            <p:cNvCxnSpPr/>
            <p:nvPr/>
          </p:nvCxnSpPr>
          <p:spPr>
            <a:xfrm flipV="1">
              <a:off x="1929813" y="3956736"/>
              <a:ext cx="0" cy="35573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64" name="Rektangel 12">
              <a:extLst>
                <a:ext uri="{FF2B5EF4-FFF2-40B4-BE49-F238E27FC236}">
                  <a16:creationId xmlns:a16="http://schemas.microsoft.com/office/drawing/2014/main" id="{A1610809-CA19-1AC0-D146-D836BB619081}"/>
                </a:ext>
              </a:extLst>
            </p:cNvPr>
            <p:cNvSpPr/>
            <p:nvPr/>
          </p:nvSpPr>
          <p:spPr>
            <a:xfrm>
              <a:off x="1785795" y="3776325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" name="Ellipse 13">
              <a:extLst>
                <a:ext uri="{FF2B5EF4-FFF2-40B4-BE49-F238E27FC236}">
                  <a16:creationId xmlns:a16="http://schemas.microsoft.com/office/drawing/2014/main" id="{0580040A-893D-A1E7-08C0-6995ED06305C}"/>
                </a:ext>
              </a:extLst>
            </p:cNvPr>
            <p:cNvSpPr/>
            <p:nvPr/>
          </p:nvSpPr>
          <p:spPr>
            <a:xfrm>
              <a:off x="1785795" y="377632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" name="Ellipse 14">
              <a:extLst>
                <a:ext uri="{FF2B5EF4-FFF2-40B4-BE49-F238E27FC236}">
                  <a16:creationId xmlns:a16="http://schemas.microsoft.com/office/drawing/2014/main" id="{7690DE36-29E8-8FAD-DE85-9DCC7BC6EC03}"/>
                </a:ext>
              </a:extLst>
            </p:cNvPr>
            <p:cNvSpPr/>
            <p:nvPr/>
          </p:nvSpPr>
          <p:spPr>
            <a:xfrm>
              <a:off x="1945559" y="377632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" name="Ellipse 15">
              <a:extLst>
                <a:ext uri="{FF2B5EF4-FFF2-40B4-BE49-F238E27FC236}">
                  <a16:creationId xmlns:a16="http://schemas.microsoft.com/office/drawing/2014/main" id="{5CCE4746-8A52-6633-AD8D-3141E28A3DD8}"/>
                </a:ext>
              </a:extLst>
            </p:cNvPr>
            <p:cNvSpPr/>
            <p:nvPr/>
          </p:nvSpPr>
          <p:spPr>
            <a:xfrm>
              <a:off x="2187555" y="376981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8" name="Rett pilkobling 33">
              <a:extLst>
                <a:ext uri="{FF2B5EF4-FFF2-40B4-BE49-F238E27FC236}">
                  <a16:creationId xmlns:a16="http://schemas.microsoft.com/office/drawing/2014/main" id="{492E70B1-6571-E4BE-B233-BCD1705A8B72}"/>
                </a:ext>
              </a:extLst>
            </p:cNvPr>
            <p:cNvCxnSpPr/>
            <p:nvPr/>
          </p:nvCxnSpPr>
          <p:spPr>
            <a:xfrm flipH="1" flipV="1">
              <a:off x="2089486" y="3971385"/>
              <a:ext cx="758303" cy="34108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9" name="Rett pilkobling 33">
              <a:extLst>
                <a:ext uri="{FF2B5EF4-FFF2-40B4-BE49-F238E27FC236}">
                  <a16:creationId xmlns:a16="http://schemas.microsoft.com/office/drawing/2014/main" id="{64A59144-5A62-2995-B0E1-EE8F52BBD0D1}"/>
                </a:ext>
              </a:extLst>
            </p:cNvPr>
            <p:cNvCxnSpPr/>
            <p:nvPr/>
          </p:nvCxnSpPr>
          <p:spPr>
            <a:xfrm flipV="1">
              <a:off x="2108688" y="3971833"/>
              <a:ext cx="681640" cy="317736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0" name="Rett pilkobling 33">
              <a:extLst>
                <a:ext uri="{FF2B5EF4-FFF2-40B4-BE49-F238E27FC236}">
                  <a16:creationId xmlns:a16="http://schemas.microsoft.com/office/drawing/2014/main" id="{4FF7B02F-E446-6799-8890-1EBF4C97BE0D}"/>
                </a:ext>
              </a:extLst>
            </p:cNvPr>
            <p:cNvCxnSpPr/>
            <p:nvPr/>
          </p:nvCxnSpPr>
          <p:spPr>
            <a:xfrm flipV="1">
              <a:off x="2172340" y="3969163"/>
              <a:ext cx="1467557" cy="32786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1" name="Rett pilkobling 33">
              <a:extLst>
                <a:ext uri="{FF2B5EF4-FFF2-40B4-BE49-F238E27FC236}">
                  <a16:creationId xmlns:a16="http://schemas.microsoft.com/office/drawing/2014/main" id="{35629326-61D8-D45B-DD98-BD4E131E4CBB}"/>
                </a:ext>
              </a:extLst>
            </p:cNvPr>
            <p:cNvCxnSpPr/>
            <p:nvPr/>
          </p:nvCxnSpPr>
          <p:spPr>
            <a:xfrm flipH="1" flipV="1">
              <a:off x="2009796" y="4012579"/>
              <a:ext cx="1712397" cy="29451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2" name="Rett pilkobling 33">
              <a:extLst>
                <a:ext uri="{FF2B5EF4-FFF2-40B4-BE49-F238E27FC236}">
                  <a16:creationId xmlns:a16="http://schemas.microsoft.com/office/drawing/2014/main" id="{0643E5D5-271D-E3ED-658A-79374B05F831}"/>
                </a:ext>
              </a:extLst>
            </p:cNvPr>
            <p:cNvCxnSpPr/>
            <p:nvPr/>
          </p:nvCxnSpPr>
          <p:spPr>
            <a:xfrm flipV="1">
              <a:off x="2146782" y="3956736"/>
              <a:ext cx="2805379" cy="340294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3" name="Rett pilkobling 33">
              <a:extLst>
                <a:ext uri="{FF2B5EF4-FFF2-40B4-BE49-F238E27FC236}">
                  <a16:creationId xmlns:a16="http://schemas.microsoft.com/office/drawing/2014/main" id="{4B372E62-FDF4-39FA-5F0C-F958552B90F4}"/>
                </a:ext>
              </a:extLst>
            </p:cNvPr>
            <p:cNvCxnSpPr/>
            <p:nvPr/>
          </p:nvCxnSpPr>
          <p:spPr>
            <a:xfrm flipV="1">
              <a:off x="2145228" y="3975207"/>
              <a:ext cx="3655204" cy="34256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4" name="Rett pilkobling 33">
              <a:extLst>
                <a:ext uri="{FF2B5EF4-FFF2-40B4-BE49-F238E27FC236}">
                  <a16:creationId xmlns:a16="http://schemas.microsoft.com/office/drawing/2014/main" id="{0F1DE5EF-E304-248D-082F-B906D9492771}"/>
                </a:ext>
              </a:extLst>
            </p:cNvPr>
            <p:cNvCxnSpPr/>
            <p:nvPr/>
          </p:nvCxnSpPr>
          <p:spPr>
            <a:xfrm flipH="1" flipV="1">
              <a:off x="2168929" y="3968678"/>
              <a:ext cx="2783232" cy="35412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5" name="Rett pilkobling 33">
              <a:extLst>
                <a:ext uri="{FF2B5EF4-FFF2-40B4-BE49-F238E27FC236}">
                  <a16:creationId xmlns:a16="http://schemas.microsoft.com/office/drawing/2014/main" id="{B8287868-F173-8415-84D6-50DBF93C4B5B}"/>
                </a:ext>
              </a:extLst>
            </p:cNvPr>
            <p:cNvCxnSpPr/>
            <p:nvPr/>
          </p:nvCxnSpPr>
          <p:spPr>
            <a:xfrm flipH="1" flipV="1">
              <a:off x="2271387" y="3975161"/>
              <a:ext cx="3818965" cy="34046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  <p:grpSp>
        <p:nvGrpSpPr>
          <p:cNvPr id="76" name="Group 240">
            <a:extLst>
              <a:ext uri="{FF2B5EF4-FFF2-40B4-BE49-F238E27FC236}">
                <a16:creationId xmlns:a16="http://schemas.microsoft.com/office/drawing/2014/main" id="{AAB865B2-8EF1-54F0-F234-ADD65A8498AF}"/>
              </a:ext>
            </a:extLst>
          </p:cNvPr>
          <p:cNvGrpSpPr/>
          <p:nvPr/>
        </p:nvGrpSpPr>
        <p:grpSpPr>
          <a:xfrm>
            <a:off x="284655" y="2338499"/>
            <a:ext cx="6757690" cy="914409"/>
            <a:chOff x="-140470" y="2755452"/>
            <a:chExt cx="6757690" cy="914409"/>
          </a:xfrm>
        </p:grpSpPr>
        <p:cxnSp>
          <p:nvCxnSpPr>
            <p:cNvPr id="77" name="Rett pilkobling 36">
              <a:extLst>
                <a:ext uri="{FF2B5EF4-FFF2-40B4-BE49-F238E27FC236}">
                  <a16:creationId xmlns:a16="http://schemas.microsoft.com/office/drawing/2014/main" id="{117CAC03-F093-2A37-70D8-1ED935DFC190}"/>
                </a:ext>
              </a:extLst>
            </p:cNvPr>
            <p:cNvCxnSpPr/>
            <p:nvPr/>
          </p:nvCxnSpPr>
          <p:spPr>
            <a:xfrm flipV="1">
              <a:off x="6088459" y="3318074"/>
              <a:ext cx="0" cy="32312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78" name="TextBox 100">
              <a:extLst>
                <a:ext uri="{FF2B5EF4-FFF2-40B4-BE49-F238E27FC236}">
                  <a16:creationId xmlns:a16="http://schemas.microsoft.com/office/drawing/2014/main" id="{80BB2365-6EF2-0312-861F-7506CD4191C3}"/>
                </a:ext>
              </a:extLst>
            </p:cNvPr>
            <p:cNvSpPr txBox="1"/>
            <p:nvPr/>
          </p:nvSpPr>
          <p:spPr>
            <a:xfrm>
              <a:off x="6028374" y="324025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79" name="Rett pilkobling 35">
              <a:extLst>
                <a:ext uri="{FF2B5EF4-FFF2-40B4-BE49-F238E27FC236}">
                  <a16:creationId xmlns:a16="http://schemas.microsoft.com/office/drawing/2014/main" id="{DF786262-FDEA-905E-34CD-45EAB517A5E0}"/>
                </a:ext>
              </a:extLst>
            </p:cNvPr>
            <p:cNvCxnSpPr/>
            <p:nvPr/>
          </p:nvCxnSpPr>
          <p:spPr>
            <a:xfrm flipV="1">
              <a:off x="5225731" y="3318074"/>
              <a:ext cx="0" cy="32275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0" name="TextBox 102">
              <a:extLst>
                <a:ext uri="{FF2B5EF4-FFF2-40B4-BE49-F238E27FC236}">
                  <a16:creationId xmlns:a16="http://schemas.microsoft.com/office/drawing/2014/main" id="{8B53D068-A8B0-1B8E-A2DF-DCBDB19CFB82}"/>
                </a:ext>
              </a:extLst>
            </p:cNvPr>
            <p:cNvSpPr txBox="1"/>
            <p:nvPr/>
          </p:nvSpPr>
          <p:spPr>
            <a:xfrm>
              <a:off x="5165281" y="324025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81" name="Rett pilkobling 33">
              <a:extLst>
                <a:ext uri="{FF2B5EF4-FFF2-40B4-BE49-F238E27FC236}">
                  <a16:creationId xmlns:a16="http://schemas.microsoft.com/office/drawing/2014/main" id="{C358C265-A84F-E34A-5A7A-CB8F49A566F4}"/>
                </a:ext>
              </a:extLst>
            </p:cNvPr>
            <p:cNvCxnSpPr/>
            <p:nvPr/>
          </p:nvCxnSpPr>
          <p:spPr>
            <a:xfrm flipV="1">
              <a:off x="2884712" y="3285082"/>
              <a:ext cx="0" cy="35573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82" name="Rett pilkobling 34">
              <a:extLst>
                <a:ext uri="{FF2B5EF4-FFF2-40B4-BE49-F238E27FC236}">
                  <a16:creationId xmlns:a16="http://schemas.microsoft.com/office/drawing/2014/main" id="{060A97E6-6D42-B738-2299-CB177664CAB6}"/>
                </a:ext>
              </a:extLst>
            </p:cNvPr>
            <p:cNvCxnSpPr/>
            <p:nvPr/>
          </p:nvCxnSpPr>
          <p:spPr>
            <a:xfrm flipV="1">
              <a:off x="3823380" y="3285082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3" name="TextBox 105">
              <a:extLst>
                <a:ext uri="{FF2B5EF4-FFF2-40B4-BE49-F238E27FC236}">
                  <a16:creationId xmlns:a16="http://schemas.microsoft.com/office/drawing/2014/main" id="{F95DCA74-017C-0047-B62B-F004B1DCB3C3}"/>
                </a:ext>
              </a:extLst>
            </p:cNvPr>
            <p:cNvSpPr txBox="1"/>
            <p:nvPr/>
          </p:nvSpPr>
          <p:spPr>
            <a:xfrm>
              <a:off x="2888361" y="3300526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4" name="Rektangel 12">
              <a:extLst>
                <a:ext uri="{FF2B5EF4-FFF2-40B4-BE49-F238E27FC236}">
                  <a16:creationId xmlns:a16="http://schemas.microsoft.com/office/drawing/2014/main" id="{3B750DE1-3398-A246-F194-25BBC3D47A8F}"/>
                </a:ext>
              </a:extLst>
            </p:cNvPr>
            <p:cNvSpPr/>
            <p:nvPr/>
          </p:nvSpPr>
          <p:spPr>
            <a:xfrm>
              <a:off x="1830482" y="3054681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Ellipse 13">
              <a:extLst>
                <a:ext uri="{FF2B5EF4-FFF2-40B4-BE49-F238E27FC236}">
                  <a16:creationId xmlns:a16="http://schemas.microsoft.com/office/drawing/2014/main" id="{2C9A055A-1A75-5E74-D1C3-DE19728757B3}"/>
                </a:ext>
              </a:extLst>
            </p:cNvPr>
            <p:cNvSpPr/>
            <p:nvPr/>
          </p:nvSpPr>
          <p:spPr>
            <a:xfrm>
              <a:off x="1830482" y="305468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" name="Ellipse 14">
              <a:extLst>
                <a:ext uri="{FF2B5EF4-FFF2-40B4-BE49-F238E27FC236}">
                  <a16:creationId xmlns:a16="http://schemas.microsoft.com/office/drawing/2014/main" id="{E515D8BE-6DF9-5023-37F3-571AEDB0E0CD}"/>
                </a:ext>
              </a:extLst>
            </p:cNvPr>
            <p:cNvSpPr/>
            <p:nvPr/>
          </p:nvSpPr>
          <p:spPr>
            <a:xfrm>
              <a:off x="1990246" y="305468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Ellipse 15">
              <a:extLst>
                <a:ext uri="{FF2B5EF4-FFF2-40B4-BE49-F238E27FC236}">
                  <a16:creationId xmlns:a16="http://schemas.microsoft.com/office/drawing/2014/main" id="{8018F21F-AE92-0744-37F7-5399CCC8D2A2}"/>
                </a:ext>
              </a:extLst>
            </p:cNvPr>
            <p:cNvSpPr/>
            <p:nvPr/>
          </p:nvSpPr>
          <p:spPr>
            <a:xfrm>
              <a:off x="2232242" y="304816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Rektangel 8">
              <a:extLst>
                <a:ext uri="{FF2B5EF4-FFF2-40B4-BE49-F238E27FC236}">
                  <a16:creationId xmlns:a16="http://schemas.microsoft.com/office/drawing/2014/main" id="{117162DB-AF3D-1113-CB35-C4491A4C4BEF}"/>
                </a:ext>
              </a:extLst>
            </p:cNvPr>
            <p:cNvSpPr/>
            <p:nvPr/>
          </p:nvSpPr>
          <p:spPr>
            <a:xfrm>
              <a:off x="3471519" y="3049496"/>
              <a:ext cx="588846" cy="157798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Ellipse 9">
              <a:extLst>
                <a:ext uri="{FF2B5EF4-FFF2-40B4-BE49-F238E27FC236}">
                  <a16:creationId xmlns:a16="http://schemas.microsoft.com/office/drawing/2014/main" id="{326D7C6C-4E15-0D02-6675-45A4455F6AC0}"/>
                </a:ext>
              </a:extLst>
            </p:cNvPr>
            <p:cNvSpPr/>
            <p:nvPr/>
          </p:nvSpPr>
          <p:spPr>
            <a:xfrm>
              <a:off x="3471519" y="30494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Ellipse 10">
              <a:extLst>
                <a:ext uri="{FF2B5EF4-FFF2-40B4-BE49-F238E27FC236}">
                  <a16:creationId xmlns:a16="http://schemas.microsoft.com/office/drawing/2014/main" id="{3B4FE930-0C8A-1C0E-9E8D-BF0510EF996C}"/>
                </a:ext>
              </a:extLst>
            </p:cNvPr>
            <p:cNvSpPr/>
            <p:nvPr/>
          </p:nvSpPr>
          <p:spPr>
            <a:xfrm>
              <a:off x="3611715" y="3047219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1" name="Ellipse 11">
              <a:extLst>
                <a:ext uri="{FF2B5EF4-FFF2-40B4-BE49-F238E27FC236}">
                  <a16:creationId xmlns:a16="http://schemas.microsoft.com/office/drawing/2014/main" id="{366B710D-82DB-87EB-E62A-22189CB65877}"/>
                </a:ext>
              </a:extLst>
            </p:cNvPr>
            <p:cNvSpPr/>
            <p:nvPr/>
          </p:nvSpPr>
          <p:spPr>
            <a:xfrm>
              <a:off x="3891247" y="3047219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Rektangel 12">
              <a:extLst>
                <a:ext uri="{FF2B5EF4-FFF2-40B4-BE49-F238E27FC236}">
                  <a16:creationId xmlns:a16="http://schemas.microsoft.com/office/drawing/2014/main" id="{144D3AEB-3E58-4271-3EBC-6F0C9BAD22F1}"/>
                </a:ext>
              </a:extLst>
            </p:cNvPr>
            <p:cNvSpPr/>
            <p:nvPr/>
          </p:nvSpPr>
          <p:spPr>
            <a:xfrm>
              <a:off x="4958379" y="3050538"/>
              <a:ext cx="552919" cy="153564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Ellipse 13">
              <a:extLst>
                <a:ext uri="{FF2B5EF4-FFF2-40B4-BE49-F238E27FC236}">
                  <a16:creationId xmlns:a16="http://schemas.microsoft.com/office/drawing/2014/main" id="{D4E1D651-5386-0CD4-5392-284732191567}"/>
                </a:ext>
              </a:extLst>
            </p:cNvPr>
            <p:cNvSpPr/>
            <p:nvPr/>
          </p:nvSpPr>
          <p:spPr>
            <a:xfrm>
              <a:off x="4958379" y="305053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Ellipse 14">
              <a:extLst>
                <a:ext uri="{FF2B5EF4-FFF2-40B4-BE49-F238E27FC236}">
                  <a16:creationId xmlns:a16="http://schemas.microsoft.com/office/drawing/2014/main" id="{D5797C7F-96B9-7789-782D-A949FBE80472}"/>
                </a:ext>
              </a:extLst>
            </p:cNvPr>
            <p:cNvSpPr/>
            <p:nvPr/>
          </p:nvSpPr>
          <p:spPr>
            <a:xfrm>
              <a:off x="5118143" y="305053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Ellipse 15">
              <a:extLst>
                <a:ext uri="{FF2B5EF4-FFF2-40B4-BE49-F238E27FC236}">
                  <a16:creationId xmlns:a16="http://schemas.microsoft.com/office/drawing/2014/main" id="{7842A0BD-9CED-3117-B806-1F015745B62C}"/>
                </a:ext>
              </a:extLst>
            </p:cNvPr>
            <p:cNvSpPr/>
            <p:nvPr/>
          </p:nvSpPr>
          <p:spPr>
            <a:xfrm>
              <a:off x="5360139" y="30440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Rektangel 16">
              <a:extLst>
                <a:ext uri="{FF2B5EF4-FFF2-40B4-BE49-F238E27FC236}">
                  <a16:creationId xmlns:a16="http://schemas.microsoft.com/office/drawing/2014/main" id="{99FAFE72-8041-84F1-C56B-03B3819C28D1}"/>
                </a:ext>
              </a:extLst>
            </p:cNvPr>
            <p:cNvSpPr/>
            <p:nvPr/>
          </p:nvSpPr>
          <p:spPr>
            <a:xfrm>
              <a:off x="5863580" y="3054882"/>
              <a:ext cx="516837" cy="152412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Ellipse 17">
              <a:extLst>
                <a:ext uri="{FF2B5EF4-FFF2-40B4-BE49-F238E27FC236}">
                  <a16:creationId xmlns:a16="http://schemas.microsoft.com/office/drawing/2014/main" id="{1A666F17-6E50-066A-8CD6-CD661AFC0EA8}"/>
                </a:ext>
              </a:extLst>
            </p:cNvPr>
            <p:cNvSpPr/>
            <p:nvPr/>
          </p:nvSpPr>
          <p:spPr>
            <a:xfrm>
              <a:off x="5863580" y="305488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Ellipse 18">
              <a:extLst>
                <a:ext uri="{FF2B5EF4-FFF2-40B4-BE49-F238E27FC236}">
                  <a16:creationId xmlns:a16="http://schemas.microsoft.com/office/drawing/2014/main" id="{DECF1180-5DF8-51C0-7D5F-A2372F20DA32}"/>
                </a:ext>
              </a:extLst>
            </p:cNvPr>
            <p:cNvSpPr/>
            <p:nvPr/>
          </p:nvSpPr>
          <p:spPr>
            <a:xfrm>
              <a:off x="6015234" y="305232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Ellipse 19">
              <a:extLst>
                <a:ext uri="{FF2B5EF4-FFF2-40B4-BE49-F238E27FC236}">
                  <a16:creationId xmlns:a16="http://schemas.microsoft.com/office/drawing/2014/main" id="{FC3DD4FB-0455-9AD7-0521-CB9A87563887}"/>
                </a:ext>
              </a:extLst>
            </p:cNvPr>
            <p:cNvSpPr/>
            <p:nvPr/>
          </p:nvSpPr>
          <p:spPr>
            <a:xfrm>
              <a:off x="6227429" y="305373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Rektangel 12">
              <a:extLst>
                <a:ext uri="{FF2B5EF4-FFF2-40B4-BE49-F238E27FC236}">
                  <a16:creationId xmlns:a16="http://schemas.microsoft.com/office/drawing/2014/main" id="{1B3F92C8-9D4C-F1FD-E68F-38AA71600367}"/>
                </a:ext>
              </a:extLst>
            </p:cNvPr>
            <p:cNvSpPr/>
            <p:nvPr/>
          </p:nvSpPr>
          <p:spPr>
            <a:xfrm>
              <a:off x="2663382" y="3062124"/>
              <a:ext cx="552919" cy="153564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Ellipse 13">
              <a:extLst>
                <a:ext uri="{FF2B5EF4-FFF2-40B4-BE49-F238E27FC236}">
                  <a16:creationId xmlns:a16="http://schemas.microsoft.com/office/drawing/2014/main" id="{73A8070D-89BD-EE94-B047-EB31CCC36DA9}"/>
                </a:ext>
              </a:extLst>
            </p:cNvPr>
            <p:cNvSpPr/>
            <p:nvPr/>
          </p:nvSpPr>
          <p:spPr>
            <a:xfrm>
              <a:off x="2663382" y="306212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Ellipse 14">
              <a:extLst>
                <a:ext uri="{FF2B5EF4-FFF2-40B4-BE49-F238E27FC236}">
                  <a16:creationId xmlns:a16="http://schemas.microsoft.com/office/drawing/2014/main" id="{A5BD5D33-E708-CE83-2335-3D406B96FDDB}"/>
                </a:ext>
              </a:extLst>
            </p:cNvPr>
            <p:cNvSpPr/>
            <p:nvPr/>
          </p:nvSpPr>
          <p:spPr>
            <a:xfrm>
              <a:off x="2823145" y="306212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Ellipse 15">
              <a:extLst>
                <a:ext uri="{FF2B5EF4-FFF2-40B4-BE49-F238E27FC236}">
                  <a16:creationId xmlns:a16="http://schemas.microsoft.com/office/drawing/2014/main" id="{42DAA069-743E-2856-3021-BB852E80FD68}"/>
                </a:ext>
              </a:extLst>
            </p:cNvPr>
            <p:cNvSpPr/>
            <p:nvPr/>
          </p:nvSpPr>
          <p:spPr>
            <a:xfrm>
              <a:off x="3065141" y="305561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04" name="Rett pilkobling 34">
              <a:extLst>
                <a:ext uri="{FF2B5EF4-FFF2-40B4-BE49-F238E27FC236}">
                  <a16:creationId xmlns:a16="http://schemas.microsoft.com/office/drawing/2014/main" id="{ECC456FC-8A62-EFB3-F276-D54239E70BDB}"/>
                </a:ext>
              </a:extLst>
            </p:cNvPr>
            <p:cNvCxnSpPr/>
            <p:nvPr/>
          </p:nvCxnSpPr>
          <p:spPr>
            <a:xfrm flipV="1">
              <a:off x="2089486" y="3285082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5" name="TextBox 210">
              <a:extLst>
                <a:ext uri="{FF2B5EF4-FFF2-40B4-BE49-F238E27FC236}">
                  <a16:creationId xmlns:a16="http://schemas.microsoft.com/office/drawing/2014/main" id="{4CA645AC-EB34-F533-8EB4-72A12C4CEA28}"/>
                </a:ext>
              </a:extLst>
            </p:cNvPr>
            <p:cNvSpPr txBox="1"/>
            <p:nvPr/>
          </p:nvSpPr>
          <p:spPr>
            <a:xfrm>
              <a:off x="2102004" y="3278764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6" name="TextBox 211">
              <a:extLst>
                <a:ext uri="{FF2B5EF4-FFF2-40B4-BE49-F238E27FC236}">
                  <a16:creationId xmlns:a16="http://schemas.microsoft.com/office/drawing/2014/main" id="{31E5D16C-3716-9C08-7DF9-5FCEA08F0E5F}"/>
                </a:ext>
              </a:extLst>
            </p:cNvPr>
            <p:cNvSpPr txBox="1"/>
            <p:nvPr/>
          </p:nvSpPr>
          <p:spPr>
            <a:xfrm>
              <a:off x="3823298" y="329014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7" name="TextBox 212">
              <a:extLst>
                <a:ext uri="{FF2B5EF4-FFF2-40B4-BE49-F238E27FC236}">
                  <a16:creationId xmlns:a16="http://schemas.microsoft.com/office/drawing/2014/main" id="{AB3C10F4-3F89-23B7-33F0-5CFCE1C99FC0}"/>
                </a:ext>
              </a:extLst>
            </p:cNvPr>
            <p:cNvSpPr txBox="1"/>
            <p:nvPr/>
          </p:nvSpPr>
          <p:spPr>
            <a:xfrm>
              <a:off x="-140470" y="2755452"/>
              <a:ext cx="1524853" cy="7386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Final embeddings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(after N layers)</a:t>
              </a:r>
              <a:endParaRPr lang="nb-NO" sz="140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108" name="Group 241">
            <a:extLst>
              <a:ext uri="{FF2B5EF4-FFF2-40B4-BE49-F238E27FC236}">
                <a16:creationId xmlns:a16="http://schemas.microsoft.com/office/drawing/2014/main" id="{36F88FE6-2C23-EAA1-3827-B6D7A2674CA4}"/>
              </a:ext>
            </a:extLst>
          </p:cNvPr>
          <p:cNvGrpSpPr/>
          <p:nvPr/>
        </p:nvGrpSpPr>
        <p:grpSpPr>
          <a:xfrm>
            <a:off x="2219681" y="1995014"/>
            <a:ext cx="4834853" cy="599563"/>
            <a:chOff x="1794555" y="2411967"/>
            <a:chExt cx="4834853" cy="599563"/>
          </a:xfrm>
        </p:grpSpPr>
        <p:sp>
          <p:nvSpPr>
            <p:cNvPr id="109" name="TekstSylinder 31">
              <a:extLst>
                <a:ext uri="{FF2B5EF4-FFF2-40B4-BE49-F238E27FC236}">
                  <a16:creationId xmlns:a16="http://schemas.microsoft.com/office/drawing/2014/main" id="{25B5D5C1-2C90-36DF-56DD-C90A0C35D0F1}"/>
                </a:ext>
              </a:extLst>
            </p:cNvPr>
            <p:cNvSpPr txBox="1"/>
            <p:nvPr/>
          </p:nvSpPr>
          <p:spPr>
            <a:xfrm>
              <a:off x="2374468" y="2421056"/>
              <a:ext cx="4254940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Distribution over </a:t>
              </a:r>
              <a:r>
                <a:rPr lang="nb-NO" sz="1400" dirty="0" err="1">
                  <a:solidFill>
                    <a:srgbClr val="000000"/>
                  </a:solidFill>
                  <a:latin typeface="Arial"/>
                </a:rPr>
                <a:t>intents</a:t>
              </a: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  (linear </a:t>
              </a:r>
              <a:r>
                <a:rPr lang="nb-NO" sz="1400" dirty="0" err="1">
                  <a:solidFill>
                    <a:srgbClr val="000000"/>
                  </a:solidFill>
                  <a:latin typeface="Arial"/>
                </a:rPr>
                <a:t>layer</a:t>
              </a: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 + </a:t>
              </a:r>
              <a:r>
                <a:rPr lang="nb-NO" sz="1400" dirty="0" err="1">
                  <a:solidFill>
                    <a:srgbClr val="000000"/>
                  </a:solidFill>
                  <a:latin typeface="Arial"/>
                </a:rPr>
                <a:t>softmax</a:t>
              </a: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0" name="Rectangle: Rounded Corners 217">
              <a:extLst>
                <a:ext uri="{FF2B5EF4-FFF2-40B4-BE49-F238E27FC236}">
                  <a16:creationId xmlns:a16="http://schemas.microsoft.com/office/drawing/2014/main" id="{14057539-BF24-5D99-F719-96BD18CF0747}"/>
                </a:ext>
              </a:extLst>
            </p:cNvPr>
            <p:cNvSpPr/>
            <p:nvPr/>
          </p:nvSpPr>
          <p:spPr>
            <a:xfrm>
              <a:off x="1794555" y="2411967"/>
              <a:ext cx="588846" cy="27986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11" name="Rett pilkobling 33">
              <a:extLst>
                <a:ext uri="{FF2B5EF4-FFF2-40B4-BE49-F238E27FC236}">
                  <a16:creationId xmlns:a16="http://schemas.microsoft.com/office/drawing/2014/main" id="{9A58B049-4434-632B-2F68-D0E551D5D9FA}"/>
                </a:ext>
              </a:extLst>
            </p:cNvPr>
            <p:cNvCxnSpPr/>
            <p:nvPr/>
          </p:nvCxnSpPr>
          <p:spPr>
            <a:xfrm flipH="1" flipV="1">
              <a:off x="2088974" y="2729072"/>
              <a:ext cx="512" cy="282458"/>
            </a:xfrm>
            <a:prstGeom prst="straightConnector1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  <p:grpSp>
        <p:nvGrpSpPr>
          <p:cNvPr id="112" name="Group 236">
            <a:extLst>
              <a:ext uri="{FF2B5EF4-FFF2-40B4-BE49-F238E27FC236}">
                <a16:creationId xmlns:a16="http://schemas.microsoft.com/office/drawing/2014/main" id="{D1ADA094-3135-B197-965B-2D98826EB881}"/>
              </a:ext>
            </a:extLst>
          </p:cNvPr>
          <p:cNvGrpSpPr/>
          <p:nvPr/>
        </p:nvGrpSpPr>
        <p:grpSpPr>
          <a:xfrm>
            <a:off x="507795" y="4061019"/>
            <a:ext cx="2676156" cy="550807"/>
            <a:chOff x="82670" y="4477972"/>
            <a:chExt cx="2676156" cy="550807"/>
          </a:xfrm>
        </p:grpSpPr>
        <p:sp>
          <p:nvSpPr>
            <p:cNvPr id="113" name="TextBox 141">
              <a:extLst>
                <a:ext uri="{FF2B5EF4-FFF2-40B4-BE49-F238E27FC236}">
                  <a16:creationId xmlns:a16="http://schemas.microsoft.com/office/drawing/2014/main" id="{3FAF4717-0A68-0173-D443-B1A4830275AC}"/>
                </a:ext>
              </a:extLst>
            </p:cNvPr>
            <p:cNvSpPr txBox="1"/>
            <p:nvPr/>
          </p:nvSpPr>
          <p:spPr>
            <a:xfrm>
              <a:off x="82670" y="4751780"/>
              <a:ext cx="2676156" cy="276999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2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(special classif. token)</a:t>
              </a:r>
              <a:endParaRPr lang="nb-NO" sz="12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4" name="TextBox 235">
              <a:extLst>
                <a:ext uri="{FF2B5EF4-FFF2-40B4-BE49-F238E27FC236}">
                  <a16:creationId xmlns:a16="http://schemas.microsoft.com/office/drawing/2014/main" id="{AEA6B7F9-588E-6323-AA8B-7DF839EA3AA2}"/>
                </a:ext>
              </a:extLst>
            </p:cNvPr>
            <p:cNvSpPr txBox="1"/>
            <p:nvPr/>
          </p:nvSpPr>
          <p:spPr>
            <a:xfrm>
              <a:off x="1731279" y="4477972"/>
              <a:ext cx="67243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b="1">
                  <a:solidFill>
                    <a:srgbClr val="000000"/>
                  </a:solidFill>
                  <a:latin typeface="Calibri"/>
                </a:rPr>
                <a:t>[CLS] 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115" name="Group 245">
            <a:extLst>
              <a:ext uri="{FF2B5EF4-FFF2-40B4-BE49-F238E27FC236}">
                <a16:creationId xmlns:a16="http://schemas.microsoft.com/office/drawing/2014/main" id="{ED9951F3-C447-8046-3782-0F3C3A067F43}"/>
              </a:ext>
            </a:extLst>
          </p:cNvPr>
          <p:cNvGrpSpPr/>
          <p:nvPr/>
        </p:nvGrpSpPr>
        <p:grpSpPr>
          <a:xfrm>
            <a:off x="4753703" y="2022839"/>
            <a:ext cx="2756833" cy="540273"/>
            <a:chOff x="4328577" y="2439792"/>
            <a:chExt cx="2756833" cy="540273"/>
          </a:xfrm>
        </p:grpSpPr>
        <p:sp>
          <p:nvSpPr>
            <p:cNvPr id="116" name="Rectangle: Rounded Corners 242">
              <a:extLst>
                <a:ext uri="{FF2B5EF4-FFF2-40B4-BE49-F238E27FC236}">
                  <a16:creationId xmlns:a16="http://schemas.microsoft.com/office/drawing/2014/main" id="{C49BB3E6-A113-D05C-AC63-63CE7FE8A418}"/>
                </a:ext>
              </a:extLst>
            </p:cNvPr>
            <p:cNvSpPr/>
            <p:nvPr/>
          </p:nvSpPr>
          <p:spPr>
            <a:xfrm>
              <a:off x="4403402" y="2439792"/>
              <a:ext cx="1879558" cy="27421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17" name="TextBox 243">
              <a:extLst>
                <a:ext uri="{FF2B5EF4-FFF2-40B4-BE49-F238E27FC236}">
                  <a16:creationId xmlns:a16="http://schemas.microsoft.com/office/drawing/2014/main" id="{AA824A88-E49A-6CE0-33A2-ECE3592BE844}"/>
                </a:ext>
              </a:extLst>
            </p:cNvPr>
            <p:cNvSpPr txBox="1"/>
            <p:nvPr/>
          </p:nvSpPr>
          <p:spPr>
            <a:xfrm>
              <a:off x="4328577" y="2672288"/>
              <a:ext cx="2756833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>
                  <a:solidFill>
                    <a:srgbClr val="44546A"/>
                  </a:solidFill>
                  <a:latin typeface="Calibri"/>
                </a:rPr>
                <a:t>= multinomial logistic regression</a:t>
              </a:r>
              <a:endParaRPr lang="nb-NO" sz="1400">
                <a:solidFill>
                  <a:srgbClr val="44546A"/>
                </a:solidFill>
                <a:latin typeface="Calibri"/>
              </a:endParaRPr>
            </a:p>
          </p:txBody>
        </p:sp>
      </p:grpSp>
      <p:sp>
        <p:nvSpPr>
          <p:cNvPr id="118" name="TextBox 244">
            <a:extLst>
              <a:ext uri="{FF2B5EF4-FFF2-40B4-BE49-F238E27FC236}">
                <a16:creationId xmlns:a16="http://schemas.microsoft.com/office/drawing/2014/main" id="{E9F3DD86-A9CA-D040-4A58-81F2564C669F}"/>
              </a:ext>
            </a:extLst>
          </p:cNvPr>
          <p:cNvSpPr txBox="1"/>
          <p:nvPr/>
        </p:nvSpPr>
        <p:spPr>
          <a:xfrm>
            <a:off x="1402563" y="2883573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31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549"/>
    </mc:Choice>
    <mc:Fallback xmlns="">
      <p:transition spd="slow" advTm="246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C3F88A-7F7B-0684-3DCC-80BC7B877E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26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7BFD4-7350-82DD-9548-769104B7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7A311E-67D0-0BDE-F11D-BBD06394A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Intent recognition with a decoder LLM:</a:t>
            </a:r>
            <a:endParaRPr lang="en-GB" dirty="0"/>
          </a:p>
        </p:txBody>
      </p:sp>
      <p:sp>
        <p:nvSpPr>
          <p:cNvPr id="8" name="Rectangle 238">
            <a:extLst>
              <a:ext uri="{FF2B5EF4-FFF2-40B4-BE49-F238E27FC236}">
                <a16:creationId xmlns:a16="http://schemas.microsoft.com/office/drawing/2014/main" id="{9272889C-38BF-7A81-75E2-9D6C74E5C2D0}"/>
              </a:ext>
            </a:extLst>
          </p:cNvPr>
          <p:cNvSpPr/>
          <p:nvPr/>
        </p:nvSpPr>
        <p:spPr>
          <a:xfrm>
            <a:off x="467544" y="3723878"/>
            <a:ext cx="1153314" cy="9496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TekstSylinder 38">
            <a:extLst>
              <a:ext uri="{FF2B5EF4-FFF2-40B4-BE49-F238E27FC236}">
                <a16:creationId xmlns:a16="http://schemas.microsoft.com/office/drawing/2014/main" id="{0B150ADC-7D45-EB73-FDAE-B6B185CC104F}"/>
              </a:ext>
            </a:extLst>
          </p:cNvPr>
          <p:cNvSpPr txBox="1"/>
          <p:nvPr/>
        </p:nvSpPr>
        <p:spPr>
          <a:xfrm>
            <a:off x="1983292" y="3931830"/>
            <a:ext cx="448353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Calibri"/>
              </a:rPr>
              <a:t>  </a:t>
            </a:r>
            <a:r>
              <a:rPr lang="nb-NO" dirty="0" err="1">
                <a:solidFill>
                  <a:srgbClr val="000000"/>
                </a:solidFill>
                <a:latin typeface="Calibri"/>
              </a:rPr>
              <a:t>When</a:t>
            </a:r>
            <a:r>
              <a:rPr lang="nb-NO" dirty="0">
                <a:solidFill>
                  <a:srgbClr val="000000"/>
                </a:solidFill>
                <a:latin typeface="Calibri"/>
              </a:rPr>
              <a:t>         is         ...          </a:t>
            </a:r>
            <a:r>
              <a:rPr lang="nb-NO" dirty="0" err="1">
                <a:solidFill>
                  <a:srgbClr val="000000"/>
                </a:solidFill>
                <a:latin typeface="Calibri"/>
              </a:rPr>
              <a:t>open</a:t>
            </a:r>
            <a:r>
              <a:rPr lang="nb-NO" dirty="0">
                <a:solidFill>
                  <a:srgbClr val="000000"/>
                </a:solidFill>
                <a:latin typeface="Calibri"/>
              </a:rPr>
              <a:t>          ?</a:t>
            </a:r>
          </a:p>
        </p:txBody>
      </p:sp>
      <p:grpSp>
        <p:nvGrpSpPr>
          <p:cNvPr id="10" name="Group 237">
            <a:extLst>
              <a:ext uri="{FF2B5EF4-FFF2-40B4-BE49-F238E27FC236}">
                <a16:creationId xmlns:a16="http://schemas.microsoft.com/office/drawing/2014/main" id="{5C2E5E50-BEF0-C4B5-CB52-E49284761818}"/>
              </a:ext>
            </a:extLst>
          </p:cNvPr>
          <p:cNvGrpSpPr/>
          <p:nvPr/>
        </p:nvGrpSpPr>
        <p:grpSpPr>
          <a:xfrm>
            <a:off x="421233" y="3584633"/>
            <a:ext cx="5424150" cy="646334"/>
            <a:chOff x="914909" y="4148615"/>
            <a:chExt cx="5424150" cy="646334"/>
          </a:xfrm>
        </p:grpSpPr>
        <p:sp>
          <p:nvSpPr>
            <p:cNvPr id="11" name="Rektangel 8">
              <a:extLst>
                <a:ext uri="{FF2B5EF4-FFF2-40B4-BE49-F238E27FC236}">
                  <a16:creationId xmlns:a16="http://schemas.microsoft.com/office/drawing/2014/main" id="{C3474BA8-81A8-8C31-69D4-2D6EE4DA0BE5}"/>
                </a:ext>
              </a:extLst>
            </p:cNvPr>
            <p:cNvSpPr/>
            <p:nvPr/>
          </p:nvSpPr>
          <p:spPr>
            <a:xfrm>
              <a:off x="2582009" y="434756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Ellipse 9">
              <a:extLst>
                <a:ext uri="{FF2B5EF4-FFF2-40B4-BE49-F238E27FC236}">
                  <a16:creationId xmlns:a16="http://schemas.microsoft.com/office/drawing/2014/main" id="{5B9A93E4-7EDB-0FD0-2ED9-C7E55D1A8A43}"/>
                </a:ext>
              </a:extLst>
            </p:cNvPr>
            <p:cNvSpPr/>
            <p:nvPr/>
          </p:nvSpPr>
          <p:spPr>
            <a:xfrm>
              <a:off x="2582009" y="434756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Ellipse 10">
              <a:extLst>
                <a:ext uri="{FF2B5EF4-FFF2-40B4-BE49-F238E27FC236}">
                  <a16:creationId xmlns:a16="http://schemas.microsoft.com/office/drawing/2014/main" id="{17A66A5B-CF69-FE58-64F3-4E89B440117C}"/>
                </a:ext>
              </a:extLst>
            </p:cNvPr>
            <p:cNvSpPr/>
            <p:nvPr/>
          </p:nvSpPr>
          <p:spPr>
            <a:xfrm>
              <a:off x="2722205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Ellipse 11">
              <a:extLst>
                <a:ext uri="{FF2B5EF4-FFF2-40B4-BE49-F238E27FC236}">
                  <a16:creationId xmlns:a16="http://schemas.microsoft.com/office/drawing/2014/main" id="{4376A55A-BE0E-EFF2-B0AE-F27219B87120}"/>
                </a:ext>
              </a:extLst>
            </p:cNvPr>
            <p:cNvSpPr/>
            <p:nvPr/>
          </p:nvSpPr>
          <p:spPr>
            <a:xfrm>
              <a:off x="3001737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ktangel 12">
              <a:extLst>
                <a:ext uri="{FF2B5EF4-FFF2-40B4-BE49-F238E27FC236}">
                  <a16:creationId xmlns:a16="http://schemas.microsoft.com/office/drawing/2014/main" id="{C0DF47B0-5F41-8693-401B-411F66C2559E}"/>
                </a:ext>
              </a:extLst>
            </p:cNvPr>
            <p:cNvSpPr/>
            <p:nvPr/>
          </p:nvSpPr>
          <p:spPr>
            <a:xfrm>
              <a:off x="3564806" y="4351794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Ellipse 13">
              <a:extLst>
                <a:ext uri="{FF2B5EF4-FFF2-40B4-BE49-F238E27FC236}">
                  <a16:creationId xmlns:a16="http://schemas.microsoft.com/office/drawing/2014/main" id="{3312B703-2144-4966-911A-9BB7CCA9562B}"/>
                </a:ext>
              </a:extLst>
            </p:cNvPr>
            <p:cNvSpPr/>
            <p:nvPr/>
          </p:nvSpPr>
          <p:spPr>
            <a:xfrm>
              <a:off x="3564806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Ellipse 14">
              <a:extLst>
                <a:ext uri="{FF2B5EF4-FFF2-40B4-BE49-F238E27FC236}">
                  <a16:creationId xmlns:a16="http://schemas.microsoft.com/office/drawing/2014/main" id="{34790704-55C1-063F-517F-A430B545C593}"/>
                </a:ext>
              </a:extLst>
            </p:cNvPr>
            <p:cNvSpPr/>
            <p:nvPr/>
          </p:nvSpPr>
          <p:spPr>
            <a:xfrm>
              <a:off x="3724570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Ellipse 15">
              <a:extLst>
                <a:ext uri="{FF2B5EF4-FFF2-40B4-BE49-F238E27FC236}">
                  <a16:creationId xmlns:a16="http://schemas.microsoft.com/office/drawing/2014/main" id="{82E685B0-C22D-738D-5117-CB756A19F002}"/>
                </a:ext>
              </a:extLst>
            </p:cNvPr>
            <p:cNvSpPr/>
            <p:nvPr/>
          </p:nvSpPr>
          <p:spPr>
            <a:xfrm>
              <a:off x="3966566" y="43452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Rektangel 16">
              <a:extLst>
                <a:ext uri="{FF2B5EF4-FFF2-40B4-BE49-F238E27FC236}">
                  <a16:creationId xmlns:a16="http://schemas.microsoft.com/office/drawing/2014/main" id="{FEF37276-6B86-4D49-F618-30E5F94F28FF}"/>
                </a:ext>
              </a:extLst>
            </p:cNvPr>
            <p:cNvSpPr/>
            <p:nvPr/>
          </p:nvSpPr>
          <p:spPr>
            <a:xfrm>
              <a:off x="4974070" y="4352946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Ellipse 17">
              <a:extLst>
                <a:ext uri="{FF2B5EF4-FFF2-40B4-BE49-F238E27FC236}">
                  <a16:creationId xmlns:a16="http://schemas.microsoft.com/office/drawing/2014/main" id="{02EA6D48-2A79-648B-F267-B0D10B988C28}"/>
                </a:ext>
              </a:extLst>
            </p:cNvPr>
            <p:cNvSpPr/>
            <p:nvPr/>
          </p:nvSpPr>
          <p:spPr>
            <a:xfrm>
              <a:off x="4974070" y="435294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Ellipse 18">
              <a:extLst>
                <a:ext uri="{FF2B5EF4-FFF2-40B4-BE49-F238E27FC236}">
                  <a16:creationId xmlns:a16="http://schemas.microsoft.com/office/drawing/2014/main" id="{756BD7AB-8E56-E68E-158D-B776630F89FF}"/>
                </a:ext>
              </a:extLst>
            </p:cNvPr>
            <p:cNvSpPr/>
            <p:nvPr/>
          </p:nvSpPr>
          <p:spPr>
            <a:xfrm>
              <a:off x="5125724" y="435038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Ellipse 19">
              <a:extLst>
                <a:ext uri="{FF2B5EF4-FFF2-40B4-BE49-F238E27FC236}">
                  <a16:creationId xmlns:a16="http://schemas.microsoft.com/office/drawing/2014/main" id="{53E59412-E8D2-CDEC-844F-15276C11853A}"/>
                </a:ext>
              </a:extLst>
            </p:cNvPr>
            <p:cNvSpPr/>
            <p:nvPr/>
          </p:nvSpPr>
          <p:spPr>
            <a:xfrm>
              <a:off x="5337919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Rektangel 20">
              <a:extLst>
                <a:ext uri="{FF2B5EF4-FFF2-40B4-BE49-F238E27FC236}">
                  <a16:creationId xmlns:a16="http://schemas.microsoft.com/office/drawing/2014/main" id="{3A2BF503-0E08-2737-3E49-E7B7A9469C58}"/>
                </a:ext>
              </a:extLst>
            </p:cNvPr>
            <p:cNvSpPr/>
            <p:nvPr/>
          </p:nvSpPr>
          <p:spPr>
            <a:xfrm>
              <a:off x="5800432" y="4351794"/>
              <a:ext cx="538627" cy="162927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Ellipse 21">
              <a:extLst>
                <a:ext uri="{FF2B5EF4-FFF2-40B4-BE49-F238E27FC236}">
                  <a16:creationId xmlns:a16="http://schemas.microsoft.com/office/drawing/2014/main" id="{268E936D-A783-A4AF-F001-846A0E9C66CC}"/>
                </a:ext>
              </a:extLst>
            </p:cNvPr>
            <p:cNvSpPr/>
            <p:nvPr/>
          </p:nvSpPr>
          <p:spPr>
            <a:xfrm>
              <a:off x="5800432" y="43517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Ellipse 22">
              <a:extLst>
                <a:ext uri="{FF2B5EF4-FFF2-40B4-BE49-F238E27FC236}">
                  <a16:creationId xmlns:a16="http://schemas.microsoft.com/office/drawing/2014/main" id="{0059D84C-71EA-D92C-73B8-2647980815D2}"/>
                </a:ext>
              </a:extLst>
            </p:cNvPr>
            <p:cNvSpPr/>
            <p:nvPr/>
          </p:nvSpPr>
          <p:spPr>
            <a:xfrm>
              <a:off x="5944441" y="435750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Ellipse 23">
              <a:extLst>
                <a:ext uri="{FF2B5EF4-FFF2-40B4-BE49-F238E27FC236}">
                  <a16:creationId xmlns:a16="http://schemas.microsoft.com/office/drawing/2014/main" id="{173300BC-5A96-2438-E369-8E5B60C2AB85}"/>
                </a:ext>
              </a:extLst>
            </p:cNvPr>
            <p:cNvSpPr/>
            <p:nvPr/>
          </p:nvSpPr>
          <p:spPr>
            <a:xfrm>
              <a:off x="6173132" y="436018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TextBox 41">
              <a:extLst>
                <a:ext uri="{FF2B5EF4-FFF2-40B4-BE49-F238E27FC236}">
                  <a16:creationId xmlns:a16="http://schemas.microsoft.com/office/drawing/2014/main" id="{1F92B1B3-CC9F-BBBD-4F77-827077A87EAE}"/>
                </a:ext>
              </a:extLst>
            </p:cNvPr>
            <p:cNvSpPr txBox="1"/>
            <p:nvPr/>
          </p:nvSpPr>
          <p:spPr>
            <a:xfrm>
              <a:off x="914909" y="4148615"/>
              <a:ext cx="1194928" cy="646334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Initial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embeddings</a:t>
              </a:r>
              <a:endPara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700" dirty="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32" name="Group 239">
            <a:extLst>
              <a:ext uri="{FF2B5EF4-FFF2-40B4-BE49-F238E27FC236}">
                <a16:creationId xmlns:a16="http://schemas.microsoft.com/office/drawing/2014/main" id="{7C703891-0DB7-2D0B-B72F-C79A85CF1DCD}"/>
              </a:ext>
            </a:extLst>
          </p:cNvPr>
          <p:cNvGrpSpPr/>
          <p:nvPr/>
        </p:nvGrpSpPr>
        <p:grpSpPr>
          <a:xfrm>
            <a:off x="209685" y="3005994"/>
            <a:ext cx="5647621" cy="747840"/>
            <a:chOff x="703362" y="3569975"/>
            <a:chExt cx="5647621" cy="747840"/>
          </a:xfrm>
        </p:grpSpPr>
        <p:cxnSp>
          <p:nvCxnSpPr>
            <p:cNvPr id="33" name="Rett pilkobling 36">
              <a:extLst>
                <a:ext uri="{FF2B5EF4-FFF2-40B4-BE49-F238E27FC236}">
                  <a16:creationId xmlns:a16="http://schemas.microsoft.com/office/drawing/2014/main" id="{C3C1A696-F707-2195-28BD-0C7B115A0767}"/>
                </a:ext>
              </a:extLst>
            </p:cNvPr>
            <p:cNvCxnSpPr/>
            <p:nvPr/>
          </p:nvCxnSpPr>
          <p:spPr>
            <a:xfrm flipV="1">
              <a:off x="6128345" y="3967215"/>
              <a:ext cx="0" cy="32312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4" name="Rett pilkobling 35">
              <a:extLst>
                <a:ext uri="{FF2B5EF4-FFF2-40B4-BE49-F238E27FC236}">
                  <a16:creationId xmlns:a16="http://schemas.microsoft.com/office/drawing/2014/main" id="{2403160A-0875-D491-0BB2-1942678925B1}"/>
                </a:ext>
              </a:extLst>
            </p:cNvPr>
            <p:cNvCxnSpPr/>
            <p:nvPr/>
          </p:nvCxnSpPr>
          <p:spPr>
            <a:xfrm flipV="1">
              <a:off x="5225731" y="3980931"/>
              <a:ext cx="0" cy="32274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5" name="Rett pilkobling 33">
              <a:extLst>
                <a:ext uri="{FF2B5EF4-FFF2-40B4-BE49-F238E27FC236}">
                  <a16:creationId xmlns:a16="http://schemas.microsoft.com/office/drawing/2014/main" id="{BE3AAF34-1644-DC55-A360-385F49A24B8D}"/>
                </a:ext>
              </a:extLst>
            </p:cNvPr>
            <p:cNvCxnSpPr/>
            <p:nvPr/>
          </p:nvCxnSpPr>
          <p:spPr>
            <a:xfrm flipV="1">
              <a:off x="2884712" y="3947940"/>
              <a:ext cx="0" cy="35572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36" name="Rett pilkobling 34">
              <a:extLst>
                <a:ext uri="{FF2B5EF4-FFF2-40B4-BE49-F238E27FC236}">
                  <a16:creationId xmlns:a16="http://schemas.microsoft.com/office/drawing/2014/main" id="{01E530F0-7808-BEAD-80F0-57B8DF9B999F}"/>
                </a:ext>
              </a:extLst>
            </p:cNvPr>
            <p:cNvCxnSpPr/>
            <p:nvPr/>
          </p:nvCxnSpPr>
          <p:spPr>
            <a:xfrm flipV="1">
              <a:off x="3823380" y="3947940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37" name="Rektangel 8">
              <a:extLst>
                <a:ext uri="{FF2B5EF4-FFF2-40B4-BE49-F238E27FC236}">
                  <a16:creationId xmlns:a16="http://schemas.microsoft.com/office/drawing/2014/main" id="{6D652117-B7B9-6EB3-D6A8-3BC9A60C63C3}"/>
                </a:ext>
              </a:extLst>
            </p:cNvPr>
            <p:cNvSpPr/>
            <p:nvPr/>
          </p:nvSpPr>
          <p:spPr>
            <a:xfrm>
              <a:off x="2593933" y="3763697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Ellipse 9">
              <a:extLst>
                <a:ext uri="{FF2B5EF4-FFF2-40B4-BE49-F238E27FC236}">
                  <a16:creationId xmlns:a16="http://schemas.microsoft.com/office/drawing/2014/main" id="{4D35CFC5-8D85-9F07-6A2B-BF2F56E98A46}"/>
                </a:ext>
              </a:extLst>
            </p:cNvPr>
            <p:cNvSpPr/>
            <p:nvPr/>
          </p:nvSpPr>
          <p:spPr>
            <a:xfrm>
              <a:off x="2593933" y="3763697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Ellipse 10">
              <a:extLst>
                <a:ext uri="{FF2B5EF4-FFF2-40B4-BE49-F238E27FC236}">
                  <a16:creationId xmlns:a16="http://schemas.microsoft.com/office/drawing/2014/main" id="{08BE8C81-67D7-0153-F7F2-663F3BE61DD5}"/>
                </a:ext>
              </a:extLst>
            </p:cNvPr>
            <p:cNvSpPr/>
            <p:nvPr/>
          </p:nvSpPr>
          <p:spPr>
            <a:xfrm>
              <a:off x="2734129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Ellipse 11">
              <a:extLst>
                <a:ext uri="{FF2B5EF4-FFF2-40B4-BE49-F238E27FC236}">
                  <a16:creationId xmlns:a16="http://schemas.microsoft.com/office/drawing/2014/main" id="{B6861262-22C7-C17E-4CE1-6BC24615C6BC}"/>
                </a:ext>
              </a:extLst>
            </p:cNvPr>
            <p:cNvSpPr/>
            <p:nvPr/>
          </p:nvSpPr>
          <p:spPr>
            <a:xfrm>
              <a:off x="3013661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" name="Rektangel 12">
              <a:extLst>
                <a:ext uri="{FF2B5EF4-FFF2-40B4-BE49-F238E27FC236}">
                  <a16:creationId xmlns:a16="http://schemas.microsoft.com/office/drawing/2014/main" id="{908D3113-3899-D624-B489-52F60925DFDD}"/>
                </a:ext>
              </a:extLst>
            </p:cNvPr>
            <p:cNvSpPr/>
            <p:nvPr/>
          </p:nvSpPr>
          <p:spPr>
            <a:xfrm>
              <a:off x="3576730" y="3767931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Ellipse 13">
              <a:extLst>
                <a:ext uri="{FF2B5EF4-FFF2-40B4-BE49-F238E27FC236}">
                  <a16:creationId xmlns:a16="http://schemas.microsoft.com/office/drawing/2014/main" id="{52E14F77-5512-7C83-238E-9E628B8D7F13}"/>
                </a:ext>
              </a:extLst>
            </p:cNvPr>
            <p:cNvSpPr/>
            <p:nvPr/>
          </p:nvSpPr>
          <p:spPr>
            <a:xfrm>
              <a:off x="3576730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Ellipse 14">
              <a:extLst>
                <a:ext uri="{FF2B5EF4-FFF2-40B4-BE49-F238E27FC236}">
                  <a16:creationId xmlns:a16="http://schemas.microsoft.com/office/drawing/2014/main" id="{3BF11889-F447-3897-3113-1BF186B64B2A}"/>
                </a:ext>
              </a:extLst>
            </p:cNvPr>
            <p:cNvSpPr/>
            <p:nvPr/>
          </p:nvSpPr>
          <p:spPr>
            <a:xfrm>
              <a:off x="3736494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Ellipse 15">
              <a:extLst>
                <a:ext uri="{FF2B5EF4-FFF2-40B4-BE49-F238E27FC236}">
                  <a16:creationId xmlns:a16="http://schemas.microsoft.com/office/drawing/2014/main" id="{877DB7EF-C659-563D-0A95-7DB3B532B472}"/>
                </a:ext>
              </a:extLst>
            </p:cNvPr>
            <p:cNvSpPr/>
            <p:nvPr/>
          </p:nvSpPr>
          <p:spPr>
            <a:xfrm>
              <a:off x="3978490" y="3761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" name="Rektangel 16">
              <a:extLst>
                <a:ext uri="{FF2B5EF4-FFF2-40B4-BE49-F238E27FC236}">
                  <a16:creationId xmlns:a16="http://schemas.microsoft.com/office/drawing/2014/main" id="{C33E41B0-6116-272D-B2A1-1E020000DB88}"/>
                </a:ext>
              </a:extLst>
            </p:cNvPr>
            <p:cNvSpPr/>
            <p:nvPr/>
          </p:nvSpPr>
          <p:spPr>
            <a:xfrm>
              <a:off x="4985994" y="3769083"/>
              <a:ext cx="516837" cy="15241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" name="Ellipse 17">
              <a:extLst>
                <a:ext uri="{FF2B5EF4-FFF2-40B4-BE49-F238E27FC236}">
                  <a16:creationId xmlns:a16="http://schemas.microsoft.com/office/drawing/2014/main" id="{F8374F07-8CDC-4618-C7DF-E9A04FFEE295}"/>
                </a:ext>
              </a:extLst>
            </p:cNvPr>
            <p:cNvSpPr/>
            <p:nvPr/>
          </p:nvSpPr>
          <p:spPr>
            <a:xfrm>
              <a:off x="4985994" y="37690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" name="Ellipse 18">
              <a:extLst>
                <a:ext uri="{FF2B5EF4-FFF2-40B4-BE49-F238E27FC236}">
                  <a16:creationId xmlns:a16="http://schemas.microsoft.com/office/drawing/2014/main" id="{DEA45A94-3C5B-9AFF-9040-C482DD20D842}"/>
                </a:ext>
              </a:extLst>
            </p:cNvPr>
            <p:cNvSpPr/>
            <p:nvPr/>
          </p:nvSpPr>
          <p:spPr>
            <a:xfrm>
              <a:off x="5137647" y="376652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Ellipse 19">
              <a:extLst>
                <a:ext uri="{FF2B5EF4-FFF2-40B4-BE49-F238E27FC236}">
                  <a16:creationId xmlns:a16="http://schemas.microsoft.com/office/drawing/2014/main" id="{7C801CEA-A47F-75AD-3379-6B14154D06E4}"/>
                </a:ext>
              </a:extLst>
            </p:cNvPr>
            <p:cNvSpPr/>
            <p:nvPr/>
          </p:nvSpPr>
          <p:spPr>
            <a:xfrm>
              <a:off x="5349843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Rektangel 20">
              <a:extLst>
                <a:ext uri="{FF2B5EF4-FFF2-40B4-BE49-F238E27FC236}">
                  <a16:creationId xmlns:a16="http://schemas.microsoft.com/office/drawing/2014/main" id="{C33BB95E-F5F6-B6CB-E0BA-462884D663DE}"/>
                </a:ext>
              </a:extLst>
            </p:cNvPr>
            <p:cNvSpPr/>
            <p:nvPr/>
          </p:nvSpPr>
          <p:spPr>
            <a:xfrm>
              <a:off x="5812356" y="3767931"/>
              <a:ext cx="538627" cy="162927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" name="Ellipse 21">
              <a:extLst>
                <a:ext uri="{FF2B5EF4-FFF2-40B4-BE49-F238E27FC236}">
                  <a16:creationId xmlns:a16="http://schemas.microsoft.com/office/drawing/2014/main" id="{984A611D-9FD6-DA14-5EE7-88E2581DA800}"/>
                </a:ext>
              </a:extLst>
            </p:cNvPr>
            <p:cNvSpPr/>
            <p:nvPr/>
          </p:nvSpPr>
          <p:spPr>
            <a:xfrm>
              <a:off x="5812356" y="3767931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" name="Ellipse 22">
              <a:extLst>
                <a:ext uri="{FF2B5EF4-FFF2-40B4-BE49-F238E27FC236}">
                  <a16:creationId xmlns:a16="http://schemas.microsoft.com/office/drawing/2014/main" id="{9ED3B73E-B2D8-D789-EF25-F0B743097EC0}"/>
                </a:ext>
              </a:extLst>
            </p:cNvPr>
            <p:cNvSpPr/>
            <p:nvPr/>
          </p:nvSpPr>
          <p:spPr>
            <a:xfrm>
              <a:off x="5956365" y="37689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" name="Ellipse 23">
              <a:extLst>
                <a:ext uri="{FF2B5EF4-FFF2-40B4-BE49-F238E27FC236}">
                  <a16:creationId xmlns:a16="http://schemas.microsoft.com/office/drawing/2014/main" id="{73D12169-18A8-4002-EBED-0707D311E86A}"/>
                </a:ext>
              </a:extLst>
            </p:cNvPr>
            <p:cNvSpPr/>
            <p:nvPr/>
          </p:nvSpPr>
          <p:spPr>
            <a:xfrm>
              <a:off x="6185056" y="3776325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" name="TextBox 65">
              <a:extLst>
                <a:ext uri="{FF2B5EF4-FFF2-40B4-BE49-F238E27FC236}">
                  <a16:creationId xmlns:a16="http://schemas.microsoft.com/office/drawing/2014/main" id="{8DE8D187-5524-FBEC-6AF3-312B653EF1DD}"/>
                </a:ext>
              </a:extLst>
            </p:cNvPr>
            <p:cNvSpPr txBox="1"/>
            <p:nvPr/>
          </p:nvSpPr>
          <p:spPr>
            <a:xfrm>
              <a:off x="703362" y="3569975"/>
              <a:ext cx="1446132" cy="52321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Embeddings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after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one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layer</a:t>
              </a:r>
              <a:endParaRPr lang="nb-NO" sz="1400" dirty="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57" name="Rett pilkobling 34">
              <a:extLst>
                <a:ext uri="{FF2B5EF4-FFF2-40B4-BE49-F238E27FC236}">
                  <a16:creationId xmlns:a16="http://schemas.microsoft.com/office/drawing/2014/main" id="{E918F777-D4C9-55E3-AAAC-2AE10F61DFDC}"/>
                </a:ext>
              </a:extLst>
            </p:cNvPr>
            <p:cNvCxnSpPr/>
            <p:nvPr/>
          </p:nvCxnSpPr>
          <p:spPr>
            <a:xfrm flipV="1">
              <a:off x="2954362" y="3995708"/>
              <a:ext cx="823454" cy="27466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8" name="Rett pilkobling 34">
              <a:extLst>
                <a:ext uri="{FF2B5EF4-FFF2-40B4-BE49-F238E27FC236}">
                  <a16:creationId xmlns:a16="http://schemas.microsoft.com/office/drawing/2014/main" id="{BF829082-9C75-16C7-7C87-B1F53767E97A}"/>
                </a:ext>
              </a:extLst>
            </p:cNvPr>
            <p:cNvCxnSpPr/>
            <p:nvPr/>
          </p:nvCxnSpPr>
          <p:spPr>
            <a:xfrm flipV="1">
              <a:off x="2906978" y="4018413"/>
              <a:ext cx="2270345" cy="27965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59" name="Rett pilkobling 34">
              <a:extLst>
                <a:ext uri="{FF2B5EF4-FFF2-40B4-BE49-F238E27FC236}">
                  <a16:creationId xmlns:a16="http://schemas.microsoft.com/office/drawing/2014/main" id="{F8A82ACE-7EA9-48F2-C79A-9C3B331E5B1D}"/>
                </a:ext>
              </a:extLst>
            </p:cNvPr>
            <p:cNvCxnSpPr/>
            <p:nvPr/>
          </p:nvCxnSpPr>
          <p:spPr>
            <a:xfrm flipV="1">
              <a:off x="2976637" y="4018413"/>
              <a:ext cx="3063413" cy="29139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0" name="Rett pilkobling 34">
              <a:extLst>
                <a:ext uri="{FF2B5EF4-FFF2-40B4-BE49-F238E27FC236}">
                  <a16:creationId xmlns:a16="http://schemas.microsoft.com/office/drawing/2014/main" id="{AABDF2BF-9C1B-87FB-B62A-070D234F83FC}"/>
                </a:ext>
              </a:extLst>
            </p:cNvPr>
            <p:cNvCxnSpPr/>
            <p:nvPr/>
          </p:nvCxnSpPr>
          <p:spPr>
            <a:xfrm flipV="1">
              <a:off x="3853190" y="3971833"/>
              <a:ext cx="1176906" cy="318687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1" name="Rett pilkobling 34">
              <a:extLst>
                <a:ext uri="{FF2B5EF4-FFF2-40B4-BE49-F238E27FC236}">
                  <a16:creationId xmlns:a16="http://schemas.microsoft.com/office/drawing/2014/main" id="{558D23C5-AB59-53AD-91D1-4608FE8674CD}"/>
                </a:ext>
              </a:extLst>
            </p:cNvPr>
            <p:cNvCxnSpPr/>
            <p:nvPr/>
          </p:nvCxnSpPr>
          <p:spPr>
            <a:xfrm flipV="1">
              <a:off x="3966566" y="3984754"/>
              <a:ext cx="1936580" cy="312276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63" name="Rett pilkobling 34">
              <a:extLst>
                <a:ext uri="{FF2B5EF4-FFF2-40B4-BE49-F238E27FC236}">
                  <a16:creationId xmlns:a16="http://schemas.microsoft.com/office/drawing/2014/main" id="{DB05A4C5-37C7-C738-6C89-48719FBEDAEA}"/>
                </a:ext>
              </a:extLst>
            </p:cNvPr>
            <p:cNvCxnSpPr/>
            <p:nvPr/>
          </p:nvCxnSpPr>
          <p:spPr>
            <a:xfrm flipV="1">
              <a:off x="5281665" y="3984754"/>
              <a:ext cx="818718" cy="32772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  <p:grpSp>
        <p:nvGrpSpPr>
          <p:cNvPr id="79" name="Group 240">
            <a:extLst>
              <a:ext uri="{FF2B5EF4-FFF2-40B4-BE49-F238E27FC236}">
                <a16:creationId xmlns:a16="http://schemas.microsoft.com/office/drawing/2014/main" id="{14571FF3-CE79-0777-26FE-5120F3B5E20E}"/>
              </a:ext>
            </a:extLst>
          </p:cNvPr>
          <p:cNvGrpSpPr/>
          <p:nvPr/>
        </p:nvGrpSpPr>
        <p:grpSpPr>
          <a:xfrm>
            <a:off x="107504" y="2197981"/>
            <a:ext cx="6016039" cy="907899"/>
            <a:chOff x="601181" y="2761962"/>
            <a:chExt cx="6016039" cy="907899"/>
          </a:xfrm>
        </p:grpSpPr>
        <p:cxnSp>
          <p:nvCxnSpPr>
            <p:cNvPr id="80" name="Rett pilkobling 36">
              <a:extLst>
                <a:ext uri="{FF2B5EF4-FFF2-40B4-BE49-F238E27FC236}">
                  <a16:creationId xmlns:a16="http://schemas.microsoft.com/office/drawing/2014/main" id="{B7E356BF-CA43-45C7-BF6B-2BB5C90865BD}"/>
                </a:ext>
              </a:extLst>
            </p:cNvPr>
            <p:cNvCxnSpPr/>
            <p:nvPr/>
          </p:nvCxnSpPr>
          <p:spPr>
            <a:xfrm flipV="1">
              <a:off x="6088459" y="3318074"/>
              <a:ext cx="0" cy="32312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1" name="TextBox 100">
              <a:extLst>
                <a:ext uri="{FF2B5EF4-FFF2-40B4-BE49-F238E27FC236}">
                  <a16:creationId xmlns:a16="http://schemas.microsoft.com/office/drawing/2014/main" id="{155E0F6D-CAE6-780B-AB0D-C82FD3530FCC}"/>
                </a:ext>
              </a:extLst>
            </p:cNvPr>
            <p:cNvSpPr txBox="1"/>
            <p:nvPr/>
          </p:nvSpPr>
          <p:spPr>
            <a:xfrm>
              <a:off x="6028374" y="324025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82" name="Rett pilkobling 35">
              <a:extLst>
                <a:ext uri="{FF2B5EF4-FFF2-40B4-BE49-F238E27FC236}">
                  <a16:creationId xmlns:a16="http://schemas.microsoft.com/office/drawing/2014/main" id="{D4C36FC5-8CED-C61E-DEA6-674DDD0EF048}"/>
                </a:ext>
              </a:extLst>
            </p:cNvPr>
            <p:cNvCxnSpPr/>
            <p:nvPr/>
          </p:nvCxnSpPr>
          <p:spPr>
            <a:xfrm flipV="1">
              <a:off x="5225731" y="3318074"/>
              <a:ext cx="0" cy="32275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3" name="TextBox 102">
              <a:extLst>
                <a:ext uri="{FF2B5EF4-FFF2-40B4-BE49-F238E27FC236}">
                  <a16:creationId xmlns:a16="http://schemas.microsoft.com/office/drawing/2014/main" id="{2A1249A6-59E8-64E9-1593-76A3D020B2D2}"/>
                </a:ext>
              </a:extLst>
            </p:cNvPr>
            <p:cNvSpPr txBox="1"/>
            <p:nvPr/>
          </p:nvSpPr>
          <p:spPr>
            <a:xfrm>
              <a:off x="5165281" y="324025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84" name="Rett pilkobling 33">
              <a:extLst>
                <a:ext uri="{FF2B5EF4-FFF2-40B4-BE49-F238E27FC236}">
                  <a16:creationId xmlns:a16="http://schemas.microsoft.com/office/drawing/2014/main" id="{CAF98EE7-BD9D-4933-432A-A783293A078F}"/>
                </a:ext>
              </a:extLst>
            </p:cNvPr>
            <p:cNvCxnSpPr/>
            <p:nvPr/>
          </p:nvCxnSpPr>
          <p:spPr>
            <a:xfrm flipV="1">
              <a:off x="2884712" y="3285082"/>
              <a:ext cx="0" cy="35573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85" name="Rett pilkobling 34">
              <a:extLst>
                <a:ext uri="{FF2B5EF4-FFF2-40B4-BE49-F238E27FC236}">
                  <a16:creationId xmlns:a16="http://schemas.microsoft.com/office/drawing/2014/main" id="{987CC88D-C7DD-AE77-7A58-5B4A3D4F2490}"/>
                </a:ext>
              </a:extLst>
            </p:cNvPr>
            <p:cNvCxnSpPr/>
            <p:nvPr/>
          </p:nvCxnSpPr>
          <p:spPr>
            <a:xfrm flipV="1">
              <a:off x="3823380" y="3285082"/>
              <a:ext cx="0" cy="36987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86" name="TextBox 105">
              <a:extLst>
                <a:ext uri="{FF2B5EF4-FFF2-40B4-BE49-F238E27FC236}">
                  <a16:creationId xmlns:a16="http://schemas.microsoft.com/office/drawing/2014/main" id="{D3226185-C7BB-6FDF-DAE7-39D59C88FB82}"/>
                </a:ext>
              </a:extLst>
            </p:cNvPr>
            <p:cNvSpPr txBox="1"/>
            <p:nvPr/>
          </p:nvSpPr>
          <p:spPr>
            <a:xfrm>
              <a:off x="2888361" y="3300526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1" name="Rektangel 8">
              <a:extLst>
                <a:ext uri="{FF2B5EF4-FFF2-40B4-BE49-F238E27FC236}">
                  <a16:creationId xmlns:a16="http://schemas.microsoft.com/office/drawing/2014/main" id="{3C42C7CE-6DC9-1554-3D83-56527D1C4C1C}"/>
                </a:ext>
              </a:extLst>
            </p:cNvPr>
            <p:cNvSpPr/>
            <p:nvPr/>
          </p:nvSpPr>
          <p:spPr>
            <a:xfrm>
              <a:off x="3471519" y="3049496"/>
              <a:ext cx="588846" cy="157798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Ellipse 9">
              <a:extLst>
                <a:ext uri="{FF2B5EF4-FFF2-40B4-BE49-F238E27FC236}">
                  <a16:creationId xmlns:a16="http://schemas.microsoft.com/office/drawing/2014/main" id="{6DCE45C9-B87F-DBB4-AA6C-BD51173DE8E6}"/>
                </a:ext>
              </a:extLst>
            </p:cNvPr>
            <p:cNvSpPr/>
            <p:nvPr/>
          </p:nvSpPr>
          <p:spPr>
            <a:xfrm>
              <a:off x="3471519" y="30494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Ellipse 10">
              <a:extLst>
                <a:ext uri="{FF2B5EF4-FFF2-40B4-BE49-F238E27FC236}">
                  <a16:creationId xmlns:a16="http://schemas.microsoft.com/office/drawing/2014/main" id="{81F3071F-161F-78FF-ED0A-1121EA09E95E}"/>
                </a:ext>
              </a:extLst>
            </p:cNvPr>
            <p:cNvSpPr/>
            <p:nvPr/>
          </p:nvSpPr>
          <p:spPr>
            <a:xfrm>
              <a:off x="3611715" y="3047219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Ellipse 11">
              <a:extLst>
                <a:ext uri="{FF2B5EF4-FFF2-40B4-BE49-F238E27FC236}">
                  <a16:creationId xmlns:a16="http://schemas.microsoft.com/office/drawing/2014/main" id="{5F8C08C4-1D0F-428D-68BF-F90ACFF36FAD}"/>
                </a:ext>
              </a:extLst>
            </p:cNvPr>
            <p:cNvSpPr/>
            <p:nvPr/>
          </p:nvSpPr>
          <p:spPr>
            <a:xfrm>
              <a:off x="3891247" y="3047219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Rektangel 12">
              <a:extLst>
                <a:ext uri="{FF2B5EF4-FFF2-40B4-BE49-F238E27FC236}">
                  <a16:creationId xmlns:a16="http://schemas.microsoft.com/office/drawing/2014/main" id="{D78EFE55-C303-C6EC-370F-4FAA414E7A1E}"/>
                </a:ext>
              </a:extLst>
            </p:cNvPr>
            <p:cNvSpPr/>
            <p:nvPr/>
          </p:nvSpPr>
          <p:spPr>
            <a:xfrm>
              <a:off x="4958379" y="3050538"/>
              <a:ext cx="552919" cy="153564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Ellipse 13">
              <a:extLst>
                <a:ext uri="{FF2B5EF4-FFF2-40B4-BE49-F238E27FC236}">
                  <a16:creationId xmlns:a16="http://schemas.microsoft.com/office/drawing/2014/main" id="{FC3E8081-B452-03A6-CE2C-B2787E61ECBC}"/>
                </a:ext>
              </a:extLst>
            </p:cNvPr>
            <p:cNvSpPr/>
            <p:nvPr/>
          </p:nvSpPr>
          <p:spPr>
            <a:xfrm>
              <a:off x="4958379" y="305053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Ellipse 14">
              <a:extLst>
                <a:ext uri="{FF2B5EF4-FFF2-40B4-BE49-F238E27FC236}">
                  <a16:creationId xmlns:a16="http://schemas.microsoft.com/office/drawing/2014/main" id="{03D7F0CF-C4A8-1893-21EA-F005D81825E4}"/>
                </a:ext>
              </a:extLst>
            </p:cNvPr>
            <p:cNvSpPr/>
            <p:nvPr/>
          </p:nvSpPr>
          <p:spPr>
            <a:xfrm>
              <a:off x="5118143" y="305053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Ellipse 15">
              <a:extLst>
                <a:ext uri="{FF2B5EF4-FFF2-40B4-BE49-F238E27FC236}">
                  <a16:creationId xmlns:a16="http://schemas.microsoft.com/office/drawing/2014/main" id="{DF016416-4E83-2E22-913A-428F462AC5A6}"/>
                </a:ext>
              </a:extLst>
            </p:cNvPr>
            <p:cNvSpPr/>
            <p:nvPr/>
          </p:nvSpPr>
          <p:spPr>
            <a:xfrm>
              <a:off x="5360139" y="30440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Rektangel 16">
              <a:extLst>
                <a:ext uri="{FF2B5EF4-FFF2-40B4-BE49-F238E27FC236}">
                  <a16:creationId xmlns:a16="http://schemas.microsoft.com/office/drawing/2014/main" id="{8F9E9F29-827B-A1D4-DA6B-3571EF5FD8ED}"/>
                </a:ext>
              </a:extLst>
            </p:cNvPr>
            <p:cNvSpPr/>
            <p:nvPr/>
          </p:nvSpPr>
          <p:spPr>
            <a:xfrm>
              <a:off x="5863580" y="3054882"/>
              <a:ext cx="516837" cy="152412"/>
            </a:xfrm>
            <a:prstGeom prst="rect">
              <a:avLst/>
            </a:prstGeom>
            <a:solidFill>
              <a:srgbClr val="8396CC"/>
            </a:solidFill>
            <a:ln w="19050" cap="flat">
              <a:solidFill>
                <a:schemeClr val="tx1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Ellipse 17">
              <a:extLst>
                <a:ext uri="{FF2B5EF4-FFF2-40B4-BE49-F238E27FC236}">
                  <a16:creationId xmlns:a16="http://schemas.microsoft.com/office/drawing/2014/main" id="{6C4672FE-C881-BC79-97BF-4F44FD8C6310}"/>
                </a:ext>
              </a:extLst>
            </p:cNvPr>
            <p:cNvSpPr/>
            <p:nvPr/>
          </p:nvSpPr>
          <p:spPr>
            <a:xfrm>
              <a:off x="5863580" y="305488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Ellipse 18">
              <a:extLst>
                <a:ext uri="{FF2B5EF4-FFF2-40B4-BE49-F238E27FC236}">
                  <a16:creationId xmlns:a16="http://schemas.microsoft.com/office/drawing/2014/main" id="{CF3895A9-E234-CD13-D0ED-8FE6F4FF4FC6}"/>
                </a:ext>
              </a:extLst>
            </p:cNvPr>
            <p:cNvSpPr/>
            <p:nvPr/>
          </p:nvSpPr>
          <p:spPr>
            <a:xfrm>
              <a:off x="6015234" y="305232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Ellipse 19">
              <a:extLst>
                <a:ext uri="{FF2B5EF4-FFF2-40B4-BE49-F238E27FC236}">
                  <a16:creationId xmlns:a16="http://schemas.microsoft.com/office/drawing/2014/main" id="{7F09CC75-9959-9FE5-8CF4-782605D5A812}"/>
                </a:ext>
              </a:extLst>
            </p:cNvPr>
            <p:cNvSpPr/>
            <p:nvPr/>
          </p:nvSpPr>
          <p:spPr>
            <a:xfrm>
              <a:off x="6227429" y="305373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Rektangel 12">
              <a:extLst>
                <a:ext uri="{FF2B5EF4-FFF2-40B4-BE49-F238E27FC236}">
                  <a16:creationId xmlns:a16="http://schemas.microsoft.com/office/drawing/2014/main" id="{4E54995F-7ED8-D0CF-61CB-FA46B14D2C06}"/>
                </a:ext>
              </a:extLst>
            </p:cNvPr>
            <p:cNvSpPr/>
            <p:nvPr/>
          </p:nvSpPr>
          <p:spPr>
            <a:xfrm>
              <a:off x="2663382" y="3062124"/>
              <a:ext cx="552919" cy="153564"/>
            </a:xfrm>
            <a:prstGeom prst="rect">
              <a:avLst/>
            </a:prstGeom>
            <a:solidFill>
              <a:srgbClr val="8396CC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4" name="Ellipse 13">
              <a:extLst>
                <a:ext uri="{FF2B5EF4-FFF2-40B4-BE49-F238E27FC236}">
                  <a16:creationId xmlns:a16="http://schemas.microsoft.com/office/drawing/2014/main" id="{3E48EB03-A258-0AE5-9843-D6A3D9C20A17}"/>
                </a:ext>
              </a:extLst>
            </p:cNvPr>
            <p:cNvSpPr/>
            <p:nvPr/>
          </p:nvSpPr>
          <p:spPr>
            <a:xfrm>
              <a:off x="2663382" y="306212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5" name="Ellipse 14">
              <a:extLst>
                <a:ext uri="{FF2B5EF4-FFF2-40B4-BE49-F238E27FC236}">
                  <a16:creationId xmlns:a16="http://schemas.microsoft.com/office/drawing/2014/main" id="{C90ACE25-238D-28C2-0F5A-9E8242397C45}"/>
                </a:ext>
              </a:extLst>
            </p:cNvPr>
            <p:cNvSpPr/>
            <p:nvPr/>
          </p:nvSpPr>
          <p:spPr>
            <a:xfrm>
              <a:off x="2823145" y="306212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Ellipse 15">
              <a:extLst>
                <a:ext uri="{FF2B5EF4-FFF2-40B4-BE49-F238E27FC236}">
                  <a16:creationId xmlns:a16="http://schemas.microsoft.com/office/drawing/2014/main" id="{F0FD7D05-D63B-98B7-0A0E-413D60341CB2}"/>
                </a:ext>
              </a:extLst>
            </p:cNvPr>
            <p:cNvSpPr/>
            <p:nvPr/>
          </p:nvSpPr>
          <p:spPr>
            <a:xfrm>
              <a:off x="3065141" y="305561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9" name="TextBox 211">
              <a:extLst>
                <a:ext uri="{FF2B5EF4-FFF2-40B4-BE49-F238E27FC236}">
                  <a16:creationId xmlns:a16="http://schemas.microsoft.com/office/drawing/2014/main" id="{3D765C29-D4DD-1588-5E61-6E498E7746C9}"/>
                </a:ext>
              </a:extLst>
            </p:cNvPr>
            <p:cNvSpPr txBox="1"/>
            <p:nvPr/>
          </p:nvSpPr>
          <p:spPr>
            <a:xfrm>
              <a:off x="3823298" y="3290148"/>
              <a:ext cx="588846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0" name="TextBox 212">
              <a:extLst>
                <a:ext uri="{FF2B5EF4-FFF2-40B4-BE49-F238E27FC236}">
                  <a16:creationId xmlns:a16="http://schemas.microsoft.com/office/drawing/2014/main" id="{1046F9BF-D5CB-EACB-1495-CE8782E818FC}"/>
                </a:ext>
              </a:extLst>
            </p:cNvPr>
            <p:cNvSpPr txBox="1"/>
            <p:nvPr/>
          </p:nvSpPr>
          <p:spPr>
            <a:xfrm>
              <a:off x="601181" y="2761962"/>
              <a:ext cx="1524853" cy="7386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Final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embeddings</a:t>
              </a:r>
              <a:endPara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endParaRP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(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after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 N </a:t>
              </a:r>
              <a:r>
                <a:rPr lang="nb-NO" sz="1400" dirty="0" err="1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layers</a:t>
              </a:r>
              <a:r>
                <a:rPr lang="nb-NO" sz="14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)</a:t>
              </a:r>
              <a:endParaRPr lang="nb-NO" sz="1400" dirty="0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121" name="TextBox 244">
            <a:extLst>
              <a:ext uri="{FF2B5EF4-FFF2-40B4-BE49-F238E27FC236}">
                <a16:creationId xmlns:a16="http://schemas.microsoft.com/office/drawing/2014/main" id="{9FDDC81B-ADFF-4314-7499-1F0718F4F197}"/>
              </a:ext>
            </a:extLst>
          </p:cNvPr>
          <p:cNvSpPr txBox="1"/>
          <p:nvPr/>
        </p:nvSpPr>
        <p:spPr>
          <a:xfrm>
            <a:off x="483761" y="2736545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23" name="Group 241">
            <a:extLst>
              <a:ext uri="{FF2B5EF4-FFF2-40B4-BE49-F238E27FC236}">
                <a16:creationId xmlns:a16="http://schemas.microsoft.com/office/drawing/2014/main" id="{A509EDE2-5A61-188F-98A0-89CE5271BEAD}"/>
              </a:ext>
            </a:extLst>
          </p:cNvPr>
          <p:cNvGrpSpPr/>
          <p:nvPr/>
        </p:nvGrpSpPr>
        <p:grpSpPr>
          <a:xfrm>
            <a:off x="2963147" y="1787556"/>
            <a:ext cx="4254940" cy="629675"/>
            <a:chOff x="-583954" y="2381855"/>
            <a:chExt cx="4254940" cy="629675"/>
          </a:xfrm>
        </p:grpSpPr>
        <p:sp>
          <p:nvSpPr>
            <p:cNvPr id="124" name="TekstSylinder 31">
              <a:extLst>
                <a:ext uri="{FF2B5EF4-FFF2-40B4-BE49-F238E27FC236}">
                  <a16:creationId xmlns:a16="http://schemas.microsoft.com/office/drawing/2014/main" id="{15541ED5-07B9-D92A-3FAC-F0680D5BD151}"/>
                </a:ext>
              </a:extLst>
            </p:cNvPr>
            <p:cNvSpPr txBox="1"/>
            <p:nvPr/>
          </p:nvSpPr>
          <p:spPr>
            <a:xfrm>
              <a:off x="-583954" y="2381855"/>
              <a:ext cx="4254940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Distribution over </a:t>
              </a:r>
              <a:r>
                <a:rPr lang="nb-NO" sz="1400" dirty="0" err="1">
                  <a:solidFill>
                    <a:srgbClr val="000000"/>
                  </a:solidFill>
                  <a:latin typeface="Arial"/>
                </a:rPr>
                <a:t>next</a:t>
              </a:r>
              <a:r>
                <a:rPr lang="nb-NO" sz="1400" dirty="0">
                  <a:solidFill>
                    <a:srgbClr val="000000"/>
                  </a:solidFill>
                  <a:latin typeface="Arial"/>
                </a:rPr>
                <a:t> token</a:t>
              </a:r>
            </a:p>
          </p:txBody>
        </p:sp>
        <p:sp>
          <p:nvSpPr>
            <p:cNvPr id="125" name="Rectangle: Rounded Corners 217">
              <a:extLst>
                <a:ext uri="{FF2B5EF4-FFF2-40B4-BE49-F238E27FC236}">
                  <a16:creationId xmlns:a16="http://schemas.microsoft.com/office/drawing/2014/main" id="{6304C494-383B-4037-9196-778BB3B5E379}"/>
                </a:ext>
              </a:extLst>
            </p:cNvPr>
            <p:cNvSpPr/>
            <p:nvPr/>
          </p:nvSpPr>
          <p:spPr>
            <a:xfrm>
              <a:off x="1794555" y="2411967"/>
              <a:ext cx="588846" cy="27986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26" name="Rett pilkobling 33">
              <a:extLst>
                <a:ext uri="{FF2B5EF4-FFF2-40B4-BE49-F238E27FC236}">
                  <a16:creationId xmlns:a16="http://schemas.microsoft.com/office/drawing/2014/main" id="{F89E841E-D134-4506-15E1-475BF967C52C}"/>
                </a:ext>
              </a:extLst>
            </p:cNvPr>
            <p:cNvCxnSpPr/>
            <p:nvPr/>
          </p:nvCxnSpPr>
          <p:spPr>
            <a:xfrm flipH="1" flipV="1">
              <a:off x="2088974" y="2729072"/>
              <a:ext cx="512" cy="282458"/>
            </a:xfrm>
            <a:prstGeom prst="straightConnector1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E8BAA91E-37DF-349F-5F69-A4E1CB746A2C}"/>
              </a:ext>
            </a:extLst>
          </p:cNvPr>
          <p:cNvSpPr txBox="1"/>
          <p:nvPr/>
        </p:nvSpPr>
        <p:spPr bwMode="white">
          <a:xfrm>
            <a:off x="6012160" y="1573749"/>
            <a:ext cx="34468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nb-NO" sz="2000" dirty="0">
                <a:solidFill>
                  <a:srgbClr val="000000"/>
                </a:solidFill>
                <a:latin typeface="Calibri"/>
              </a:rPr>
              <a:t>P(</a:t>
            </a:r>
            <a:r>
              <a:rPr lang="nb-NO" sz="2000" dirty="0" err="1">
                <a:solidFill>
                  <a:srgbClr val="000000"/>
                </a:solidFill>
                <a:latin typeface="Calibri"/>
              </a:rPr>
              <a:t>GetInfo</a:t>
            </a:r>
            <a:r>
              <a:rPr lang="nb-NO" sz="2000" dirty="0">
                <a:solidFill>
                  <a:srgbClr val="000000"/>
                </a:solidFill>
                <a:latin typeface="Calibri"/>
              </a:rPr>
              <a:t>) = 0.78</a:t>
            </a:r>
          </a:p>
          <a:p>
            <a:r>
              <a:rPr lang="nb-NO" dirty="0">
                <a:solidFill>
                  <a:srgbClr val="000000"/>
                </a:solidFill>
                <a:latin typeface="Calibri"/>
              </a:rPr>
              <a:t>…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85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862"/>
    </mc:Choice>
    <mc:Fallback xmlns="">
      <p:transition spd="slow" advTm="162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1" grpId="0"/>
      <p:bldP spid="1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6AA8FA08-8D27-8FE8-7978-9E05E556D9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183710"/>
            <a:ext cx="8136903" cy="3289307"/>
          </a:xfrm>
          <a:solidFill>
            <a:srgbClr val="FFFFFF"/>
          </a:solidFill>
        </p:spPr>
        <p:txBody>
          <a:bodyPr/>
          <a:lstStyle/>
          <a:p>
            <a:pPr lvl="0"/>
            <a:r>
              <a:rPr lang="nb-NO" sz="2200" dirty="0" err="1"/>
              <a:t>Need</a:t>
            </a:r>
            <a:r>
              <a:rPr lang="nb-NO" sz="2200" dirty="0"/>
              <a:t> to </a:t>
            </a:r>
            <a:r>
              <a:rPr lang="nb-NO" sz="2200" dirty="0" err="1"/>
              <a:t>collect</a:t>
            </a:r>
            <a:r>
              <a:rPr lang="nb-NO" sz="2200" dirty="0"/>
              <a:t> </a:t>
            </a:r>
            <a:r>
              <a:rPr lang="nb-NO" sz="2200" i="1" dirty="0"/>
              <a:t>training data</a:t>
            </a:r>
            <a:r>
              <a:rPr lang="nb-NO" sz="2200" dirty="0"/>
              <a:t> to </a:t>
            </a:r>
            <a:r>
              <a:rPr lang="nb-NO" sz="2200" dirty="0" err="1"/>
              <a:t>learn</a:t>
            </a:r>
            <a:r>
              <a:rPr lang="nb-NO" sz="2200" dirty="0"/>
              <a:t> </a:t>
            </a:r>
            <a:r>
              <a:rPr lang="nb-NO" sz="2200" dirty="0" err="1"/>
              <a:t>this</a:t>
            </a:r>
            <a:r>
              <a:rPr lang="nb-NO" sz="2200" dirty="0"/>
              <a:t> </a:t>
            </a:r>
            <a:r>
              <a:rPr lang="nb-NO" sz="2200" dirty="0" err="1"/>
              <a:t>classification</a:t>
            </a:r>
            <a:r>
              <a:rPr lang="nb-NO" sz="2200" dirty="0"/>
              <a:t> </a:t>
            </a:r>
            <a:r>
              <a:rPr lang="nb-NO" sz="2200" dirty="0" err="1"/>
              <a:t>model</a:t>
            </a:r>
            <a:endParaRPr lang="nb-NO" sz="2200" dirty="0"/>
          </a:p>
          <a:p>
            <a:pPr lvl="1"/>
            <a:r>
              <a:rPr lang="nb-NO" sz="2000" b="1" dirty="0"/>
              <a:t>Data</a:t>
            </a:r>
            <a:r>
              <a:rPr lang="nb-NO" sz="2000" dirty="0"/>
              <a:t>: </a:t>
            </a:r>
            <a:r>
              <a:rPr lang="nb-NO" sz="2000" dirty="0" err="1"/>
              <a:t>user</a:t>
            </a:r>
            <a:r>
              <a:rPr lang="nb-NO" sz="2000" dirty="0"/>
              <a:t> </a:t>
            </a:r>
            <a:r>
              <a:rPr lang="nb-NO" sz="2000" dirty="0" err="1"/>
              <a:t>utterances</a:t>
            </a:r>
            <a:r>
              <a:rPr lang="nb-NO" sz="2000" dirty="0"/>
              <a:t> (+ </a:t>
            </a:r>
            <a:r>
              <a:rPr lang="nb-NO" sz="2000" dirty="0" err="1"/>
              <a:t>context</a:t>
            </a:r>
            <a:r>
              <a:rPr lang="nb-NO" sz="2000" dirty="0"/>
              <a:t>) </a:t>
            </a:r>
            <a:r>
              <a:rPr lang="nb-NO" sz="2000" dirty="0" err="1"/>
              <a:t>manually</a:t>
            </a:r>
            <a:r>
              <a:rPr lang="nb-NO" sz="2000" dirty="0"/>
              <a:t> </a:t>
            </a:r>
            <a:r>
              <a:rPr lang="nb-NO" sz="2000" dirty="0" err="1"/>
              <a:t>annotated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their</a:t>
            </a:r>
            <a:r>
              <a:rPr lang="nb-NO" sz="2000" dirty="0"/>
              <a:t> </a:t>
            </a:r>
            <a:r>
              <a:rPr lang="nb-NO" sz="2000" dirty="0" err="1"/>
              <a:t>intent</a:t>
            </a:r>
            <a:r>
              <a:rPr lang="nb-NO" sz="2000" dirty="0"/>
              <a:t>(s)</a:t>
            </a:r>
          </a:p>
          <a:p>
            <a:pPr lvl="1"/>
            <a:r>
              <a:rPr lang="nb-NO" sz="2000" dirty="0" err="1"/>
              <a:t>Often</a:t>
            </a:r>
            <a:r>
              <a:rPr lang="nb-NO" sz="2000" dirty="0"/>
              <a:t> </a:t>
            </a:r>
            <a:r>
              <a:rPr lang="nb-NO" sz="2000" dirty="0" err="1"/>
              <a:t>annotated</a:t>
            </a:r>
            <a:r>
              <a:rPr lang="nb-NO" sz="2000" dirty="0"/>
              <a:t> by "chatbot </a:t>
            </a:r>
            <a:r>
              <a:rPr lang="nb-NO" sz="2000" dirty="0" err="1"/>
              <a:t>trainers</a:t>
            </a:r>
            <a:r>
              <a:rPr lang="nb-NO" sz="2000" dirty="0"/>
              <a:t>" in </a:t>
            </a:r>
            <a:r>
              <a:rPr lang="nb-NO" sz="2000" dirty="0" err="1"/>
              <a:t>industry</a:t>
            </a:r>
            <a:endParaRPr lang="nb-NO" sz="2000" dirty="0"/>
          </a:p>
          <a:p>
            <a:pPr lvl="1"/>
            <a:endParaRPr lang="nb-NO" sz="1000" dirty="0"/>
          </a:p>
          <a:p>
            <a:r>
              <a:rPr lang="nb-NO" dirty="0" err="1"/>
              <a:t>Multiclass</a:t>
            </a:r>
            <a:r>
              <a:rPr lang="nb-NO" dirty="0"/>
              <a:t> or </a:t>
            </a:r>
            <a:r>
              <a:rPr lang="nb-NO" dirty="0" err="1"/>
              <a:t>multilabel</a:t>
            </a:r>
            <a:r>
              <a:rPr lang="nb-NO" dirty="0"/>
              <a:t>?</a:t>
            </a:r>
          </a:p>
          <a:p>
            <a:pPr lvl="1"/>
            <a:r>
              <a:rPr lang="nb-NO" dirty="0"/>
              <a:t>If a </a:t>
            </a:r>
            <a:r>
              <a:rPr lang="nb-NO" dirty="0" err="1"/>
              <a:t>user</a:t>
            </a:r>
            <a:r>
              <a:rPr lang="nb-NO" dirty="0"/>
              <a:t> input </a:t>
            </a:r>
            <a:r>
              <a:rPr lang="nb-NO" dirty="0" err="1"/>
              <a:t>always</a:t>
            </a:r>
            <a:r>
              <a:rPr lang="nb-NO" dirty="0"/>
              <a:t> have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>
                <a:sym typeface="Wingdings" panose="05000000000000000000" pitchFamily="2" charset="2"/>
              </a:rPr>
              <a:t> </a:t>
            </a:r>
            <a:r>
              <a:rPr lang="nb-NO" dirty="0" err="1">
                <a:sym typeface="Wingdings" panose="05000000000000000000" pitchFamily="2" charset="2"/>
              </a:rPr>
              <a:t>Multiclass</a:t>
            </a:r>
            <a:endParaRPr lang="nb-NO" dirty="0">
              <a:sym typeface="Wingdings" panose="05000000000000000000" pitchFamily="2" charset="2"/>
            </a:endParaRPr>
          </a:p>
          <a:p>
            <a:pPr lvl="1"/>
            <a:r>
              <a:rPr lang="nb-NO" dirty="0"/>
              <a:t>If </a:t>
            </a:r>
            <a:r>
              <a:rPr lang="nb-NO" dirty="0" err="1"/>
              <a:t>the</a:t>
            </a:r>
            <a:r>
              <a:rPr lang="nb-NO" dirty="0"/>
              <a:t> input </a:t>
            </a:r>
            <a:r>
              <a:rPr lang="nb-NO" dirty="0" err="1"/>
              <a:t>may</a:t>
            </a:r>
            <a:r>
              <a:rPr lang="nb-NO" dirty="0"/>
              <a:t> have multiple (or zero) </a:t>
            </a:r>
            <a:r>
              <a:rPr lang="nb-NO" dirty="0" err="1"/>
              <a:t>intents</a:t>
            </a:r>
            <a:r>
              <a:rPr lang="nb-NO" dirty="0"/>
              <a:t> </a:t>
            </a:r>
            <a:r>
              <a:rPr lang="nb-NO" dirty="0">
                <a:sym typeface="Wingdings" panose="05000000000000000000" pitchFamily="2" charset="2"/>
              </a:rPr>
              <a:t> </a:t>
            </a:r>
            <a:r>
              <a:rPr lang="nb-NO" dirty="0" err="1">
                <a:sym typeface="Wingdings" panose="05000000000000000000" pitchFamily="2" charset="2"/>
              </a:rPr>
              <a:t>Multilabel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FF973FC4-78BF-6034-ACAB-BCD4FE0E8D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 err="1"/>
              <a:t>recognition</a:t>
            </a:r>
            <a:endParaRPr lang="nb-NO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394"/>
    </mc:Choice>
    <mc:Fallback xmlns="">
      <p:transition spd="slow" advTm="265394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1169D60-5B04-94AF-7AD5-0F6E5769FEAF}"/>
              </a:ext>
            </a:extLst>
          </p:cNvPr>
          <p:cNvSpPr/>
          <p:nvPr/>
        </p:nvSpPr>
        <p:spPr bwMode="auto">
          <a:xfrm>
            <a:off x="683568" y="2426657"/>
            <a:ext cx="5760640" cy="24493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1686A0-BA2B-3DB7-B58F-2E29C57DC1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28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B1603B-F1EE-743B-E33C-A5D58674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Intent</a:t>
            </a:r>
            <a:r>
              <a:rPr lang="nb-NO" dirty="0"/>
              <a:t> </a:t>
            </a:r>
            <a:r>
              <a:rPr lang="nb-NO" dirty="0" err="1"/>
              <a:t>recognition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939E69-1C97-E6DF-2359-8337C7F5E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7376" cy="951710"/>
          </a:xfrm>
        </p:spPr>
        <p:txBody>
          <a:bodyPr/>
          <a:lstStyle/>
          <a:p>
            <a:r>
              <a:rPr lang="en-US" dirty="0"/>
              <a:t>What if we don’t have any data for the fine-tuning?</a:t>
            </a:r>
          </a:p>
          <a:p>
            <a:r>
              <a:rPr lang="en-US" dirty="0"/>
              <a:t>In-context prompting with an instruction-tuned LLM often provides surprisingly good results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C5B07-0DA9-1A74-8904-CB39C6D85FCF}"/>
              </a:ext>
            </a:extLst>
          </p:cNvPr>
          <p:cNvSpPr txBox="1"/>
          <p:nvPr/>
        </p:nvSpPr>
        <p:spPr bwMode="white">
          <a:xfrm>
            <a:off x="899592" y="2432257"/>
            <a:ext cx="5689400" cy="2385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baseline="0" dirty="0">
                <a:latin typeface="+mn-lt"/>
                <a:cs typeface="Courier New" panose="02070309020205020404" pitchFamily="49" charset="0"/>
              </a:rPr>
              <a:t>Your task is to find the most likely intent for the given user input provided through a chat interface. </a:t>
            </a: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Possible intents are:</a:t>
            </a: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1) </a:t>
            </a:r>
            <a:r>
              <a:rPr lang="en-US" sz="1400" dirty="0" err="1">
                <a:latin typeface="+mn-lt"/>
                <a:cs typeface="Courier New" panose="02070309020205020404" pitchFamily="49" charset="0"/>
              </a:rPr>
              <a:t>AskForOpeningHours</a:t>
            </a:r>
            <a:endParaRPr lang="en-US" sz="1400" dirty="0">
              <a:latin typeface="+mn-lt"/>
              <a:cs typeface="Courier New" panose="02070309020205020404" pitchFamily="49" charset="0"/>
            </a:endParaRPr>
          </a:p>
          <a:p>
            <a:r>
              <a:rPr lang="en-US" sz="1400" baseline="0" dirty="0">
                <a:latin typeface="+mn-lt"/>
                <a:cs typeface="Courier New" panose="02070309020205020404" pitchFamily="49" charset="0"/>
              </a:rPr>
              <a:t>Examples: </a:t>
            </a:r>
            <a:r>
              <a:rPr lang="en-US" sz="1400" dirty="0">
                <a:latin typeface="+mn-lt"/>
                <a:cs typeface="Courier New" panose="02070309020205020404" pitchFamily="49" charset="0"/>
              </a:rPr>
              <a:t>When is your store open?</a:t>
            </a:r>
          </a:p>
          <a:p>
            <a:endParaRPr lang="en-US" sz="900" dirty="0">
              <a:latin typeface="+mn-lt"/>
              <a:cs typeface="Courier New" panose="02070309020205020404" pitchFamily="49" charset="0"/>
            </a:endParaRP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2) …</a:t>
            </a:r>
          </a:p>
          <a:p>
            <a:endParaRPr lang="en-US" sz="1400" dirty="0">
              <a:latin typeface="+mn-lt"/>
              <a:cs typeface="Courier New" panose="02070309020205020404" pitchFamily="49" charset="0"/>
            </a:endParaRP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Just print the intent, without any explanation or comment. </a:t>
            </a:r>
          </a:p>
          <a:p>
            <a:r>
              <a:rPr lang="en-US" sz="1400" dirty="0">
                <a:latin typeface="+mn-lt"/>
                <a:cs typeface="Courier New" panose="02070309020205020404" pitchFamily="49" charset="0"/>
              </a:rPr>
              <a:t>User Input: “Are you guys open right now?”</a:t>
            </a:r>
          </a:p>
          <a:p>
            <a:r>
              <a:rPr lang="en-GB" sz="1400" baseline="0" dirty="0">
                <a:latin typeface="+mn-lt"/>
                <a:cs typeface="Courier New" panose="02070309020205020404" pitchFamily="49" charset="0"/>
              </a:rPr>
              <a:t>Corresponding Intent: </a:t>
            </a:r>
          </a:p>
        </p:txBody>
      </p:sp>
    </p:spTree>
    <p:extLst>
      <p:ext uri="{BB962C8B-B14F-4D97-AF65-F5344CB8AC3E}">
        <p14:creationId xmlns:p14="http://schemas.microsoft.com/office/powerpoint/2010/main" val="338529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01"/>
    </mc:Choice>
    <mc:Fallback xmlns="">
      <p:transition spd="slow" advTm="6440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573695E3-96BA-044D-DDFD-3AAE53C5D94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552" y="1261656"/>
            <a:ext cx="8352928" cy="3372965"/>
          </a:xfrm>
        </p:spPr>
        <p:txBody>
          <a:bodyPr/>
          <a:lstStyle/>
          <a:p>
            <a:pPr lvl="0"/>
            <a:r>
              <a:rPr lang="nb-NO" dirty="0"/>
              <a:t>In </a:t>
            </a:r>
            <a:r>
              <a:rPr lang="nb-NO" dirty="0" err="1"/>
              <a:t>addition</a:t>
            </a:r>
            <a:r>
              <a:rPr lang="nb-NO" dirty="0"/>
              <a:t> to </a:t>
            </a:r>
            <a:r>
              <a:rPr lang="nb-NO" dirty="0" err="1"/>
              <a:t>intents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sometimes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detect</a:t>
            </a:r>
            <a:r>
              <a:rPr lang="nb-NO" dirty="0"/>
              <a:t>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entities</a:t>
            </a:r>
            <a:r>
              <a:rPr lang="nb-NO" dirty="0"/>
              <a:t> ("</a:t>
            </a:r>
            <a:r>
              <a:rPr lang="nb-NO" b="1" dirty="0" err="1"/>
              <a:t>slots</a:t>
            </a:r>
            <a:r>
              <a:rPr lang="nb-NO" dirty="0"/>
              <a:t>"), </a:t>
            </a:r>
            <a:r>
              <a:rPr lang="nb-NO" dirty="0" err="1"/>
              <a:t>such</a:t>
            </a:r>
            <a:r>
              <a:rPr lang="nb-NO" dirty="0"/>
              <a:t> as mentions of </a:t>
            </a:r>
            <a:r>
              <a:rPr lang="nb-NO" dirty="0" err="1"/>
              <a:t>places</a:t>
            </a:r>
            <a:r>
              <a:rPr lang="nb-NO" dirty="0"/>
              <a:t> or times</a:t>
            </a:r>
          </a:p>
          <a:p>
            <a:pPr>
              <a:spcBef>
                <a:spcPts val="1200"/>
              </a:spcBef>
            </a:pPr>
            <a:endParaRPr lang="nb-NO" sz="2000" dirty="0"/>
          </a:p>
          <a:p>
            <a:pPr>
              <a:spcBef>
                <a:spcPts val="1200"/>
              </a:spcBef>
            </a:pPr>
            <a:endParaRPr lang="nb-NO" sz="2000" dirty="0"/>
          </a:p>
          <a:p>
            <a:pPr>
              <a:spcBef>
                <a:spcPts val="1200"/>
              </a:spcBef>
            </a:pPr>
            <a:endParaRPr lang="nb-NO" sz="2000" dirty="0"/>
          </a:p>
          <a:p>
            <a:pPr lvl="0"/>
            <a:endParaRPr lang="nb-NO" sz="1600" dirty="0"/>
          </a:p>
          <a:p>
            <a:pPr lvl="0"/>
            <a:r>
              <a:rPr lang="nb-NO" dirty="0" err="1"/>
              <a:t>Slots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domain-specific</a:t>
            </a:r>
            <a:endParaRPr lang="nb-NO" dirty="0"/>
          </a:p>
          <a:p>
            <a:pPr lvl="1"/>
            <a:r>
              <a:rPr lang="nb-NO" dirty="0"/>
              <a:t>And so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ontologies</a:t>
            </a:r>
            <a:r>
              <a:rPr lang="nb-NO" dirty="0"/>
              <a:t> listing all </a:t>
            </a:r>
            <a:r>
              <a:rPr lang="nb-NO" dirty="0" err="1"/>
              <a:t>possible</a:t>
            </a:r>
            <a:r>
              <a:rPr lang="nb-NO" dirty="0"/>
              <a:t> </a:t>
            </a:r>
            <a:r>
              <a:rPr lang="nb-NO" dirty="0" err="1"/>
              <a:t>values</a:t>
            </a:r>
            <a:r>
              <a:rPr lang="nb-NO" dirty="0"/>
              <a:t> for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slot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8C2DFD-51CE-AA46-675C-577A3FF91E8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Slot filling</a:t>
            </a:r>
          </a:p>
        </p:txBody>
      </p:sp>
      <p:sp>
        <p:nvSpPr>
          <p:cNvPr id="4" name="TekstSylinder 4">
            <a:extLst>
              <a:ext uri="{FF2B5EF4-FFF2-40B4-BE49-F238E27FC236}">
                <a16:creationId xmlns:a16="http://schemas.microsoft.com/office/drawing/2014/main" id="{D356279B-B02F-1A7F-D5FE-A0C7D0DF99D2}"/>
              </a:ext>
            </a:extLst>
          </p:cNvPr>
          <p:cNvSpPr txBox="1"/>
          <p:nvPr/>
        </p:nvSpPr>
        <p:spPr>
          <a:xfrm>
            <a:off x="895197" y="2390741"/>
            <a:ext cx="3240359" cy="92333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Arial"/>
              </a:rPr>
              <a:t>«Show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me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dirty="0" err="1">
                <a:solidFill>
                  <a:srgbClr val="00B050"/>
                </a:solidFill>
                <a:latin typeface="Arial"/>
              </a:rPr>
              <a:t>morning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dirty="0" err="1">
                <a:solidFill>
                  <a:srgbClr val="000000"/>
                </a:solidFill>
                <a:latin typeface="Arial"/>
              </a:rPr>
              <a:t>flights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from </a:t>
            </a:r>
            <a:r>
              <a:rPr lang="nb-NO" dirty="0">
                <a:solidFill>
                  <a:srgbClr val="FF0000"/>
                </a:solidFill>
                <a:latin typeface="Arial"/>
              </a:rPr>
              <a:t>Boston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to </a:t>
            </a:r>
            <a:r>
              <a:rPr lang="nb-NO" dirty="0">
                <a:solidFill>
                  <a:srgbClr val="0070C0"/>
                </a:solidFill>
                <a:latin typeface="Arial"/>
              </a:rPr>
              <a:t>San Francisco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 on </a:t>
            </a:r>
            <a:r>
              <a:rPr lang="nb-NO" dirty="0" err="1">
                <a:solidFill>
                  <a:srgbClr val="7030A0"/>
                </a:solidFill>
                <a:latin typeface="Arial"/>
              </a:rPr>
              <a:t>Tuesday</a:t>
            </a:r>
            <a:r>
              <a:rPr lang="nb-NO" dirty="0">
                <a:solidFill>
                  <a:srgbClr val="000000"/>
                </a:solidFill>
                <a:latin typeface="Arial"/>
              </a:rPr>
              <a:t>»</a:t>
            </a:r>
          </a:p>
        </p:txBody>
      </p:sp>
      <p:pic>
        <p:nvPicPr>
          <p:cNvPr id="5" name="Bilde 5">
            <a:extLst>
              <a:ext uri="{FF2B5EF4-FFF2-40B4-BE49-F238E27FC236}">
                <a16:creationId xmlns:a16="http://schemas.microsoft.com/office/drawing/2014/main" id="{889358DB-B7D7-91D7-2802-90A18B012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874" y="2280447"/>
            <a:ext cx="2466978" cy="1238253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6" name="Rett pilkobling 6">
            <a:extLst>
              <a:ext uri="{FF2B5EF4-FFF2-40B4-BE49-F238E27FC236}">
                <a16:creationId xmlns:a16="http://schemas.microsoft.com/office/drawing/2014/main" id="{F3C4B269-A40B-CFCD-4B53-03548A08A5E2}"/>
              </a:ext>
            </a:extLst>
          </p:cNvPr>
          <p:cNvCxnSpPr/>
          <p:nvPr/>
        </p:nvCxnSpPr>
        <p:spPr>
          <a:xfrm>
            <a:off x="4393158" y="2859782"/>
            <a:ext cx="504053" cy="0"/>
          </a:xfrm>
          <a:prstGeom prst="straightConnector1">
            <a:avLst/>
          </a:prstGeom>
          <a:noFill/>
          <a:ln w="19046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7" name="Rektangel 8">
            <a:extLst>
              <a:ext uri="{FF2B5EF4-FFF2-40B4-BE49-F238E27FC236}">
                <a16:creationId xmlns:a16="http://schemas.microsoft.com/office/drawing/2014/main" id="{9529BD5E-60D0-81F0-CF47-41202BC9A3AF}"/>
              </a:ext>
            </a:extLst>
          </p:cNvPr>
          <p:cNvSpPr/>
          <p:nvPr/>
        </p:nvSpPr>
        <p:spPr>
          <a:xfrm>
            <a:off x="5031874" y="3099245"/>
            <a:ext cx="1872206" cy="191466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ektangel 10">
            <a:extLst>
              <a:ext uri="{FF2B5EF4-FFF2-40B4-BE49-F238E27FC236}">
                <a16:creationId xmlns:a16="http://schemas.microsoft.com/office/drawing/2014/main" id="{19CDEA64-F5E4-EB80-6E79-A34A711DBEE7}"/>
              </a:ext>
            </a:extLst>
          </p:cNvPr>
          <p:cNvSpPr/>
          <p:nvPr/>
        </p:nvSpPr>
        <p:spPr>
          <a:xfrm>
            <a:off x="5031874" y="3251639"/>
            <a:ext cx="2376260" cy="191466"/>
          </a:xfrm>
          <a:prstGeom prst="rect">
            <a:avLst/>
          </a:prstGeom>
          <a:noFill/>
          <a:ln w="28575" cap="flat">
            <a:solidFill>
              <a:srgbClr val="8396CC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ktangel 11">
            <a:extLst>
              <a:ext uri="{FF2B5EF4-FFF2-40B4-BE49-F238E27FC236}">
                <a16:creationId xmlns:a16="http://schemas.microsoft.com/office/drawing/2014/main" id="{436D2D58-15E2-1BAA-CB66-AAE5DB431796}"/>
              </a:ext>
            </a:extLst>
          </p:cNvPr>
          <p:cNvSpPr/>
          <p:nvPr/>
        </p:nvSpPr>
        <p:spPr>
          <a:xfrm>
            <a:off x="5031874" y="2906608"/>
            <a:ext cx="1872206" cy="191466"/>
          </a:xfrm>
          <a:prstGeom prst="rect">
            <a:avLst/>
          </a:prstGeom>
          <a:noFill/>
          <a:ln w="28575" cap="flat">
            <a:solidFill>
              <a:srgbClr val="7030A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7030A0"/>
              </a:solidFill>
              <a:latin typeface="Arial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BBA28D6F-A0AE-9597-2A48-1C01B7138F9C}"/>
              </a:ext>
            </a:extLst>
          </p:cNvPr>
          <p:cNvSpPr/>
          <p:nvPr/>
        </p:nvSpPr>
        <p:spPr>
          <a:xfrm>
            <a:off x="5027202" y="2708101"/>
            <a:ext cx="1872206" cy="191466"/>
          </a:xfrm>
          <a:prstGeom prst="rect">
            <a:avLst/>
          </a:prstGeom>
          <a:noFill/>
          <a:ln w="28575" cap="flat">
            <a:solidFill>
              <a:srgbClr val="FF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ktangel 15">
            <a:extLst>
              <a:ext uri="{FF2B5EF4-FFF2-40B4-BE49-F238E27FC236}">
                <a16:creationId xmlns:a16="http://schemas.microsoft.com/office/drawing/2014/main" id="{465DAB8A-CAB1-7931-F5D2-93873FEFF141}"/>
              </a:ext>
            </a:extLst>
          </p:cNvPr>
          <p:cNvSpPr/>
          <p:nvPr/>
        </p:nvSpPr>
        <p:spPr>
          <a:xfrm>
            <a:off x="1259632" y="4299939"/>
            <a:ext cx="1008107" cy="648071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157"/>
    </mc:Choice>
    <mc:Fallback xmlns="">
      <p:transition spd="slow" advTm="135157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A23443-D316-0E61-9FDD-0FB1F936D97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Slot filling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9E4AAF-E511-65D7-FA50-8FA405D1AA0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9552" y="1143001"/>
            <a:ext cx="8208912" cy="852687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framed</a:t>
            </a:r>
            <a:r>
              <a:rPr lang="nb-NO" dirty="0"/>
              <a:t> as a </a:t>
            </a:r>
            <a:r>
              <a:rPr lang="nb-NO" i="1" dirty="0" err="1"/>
              <a:t>sequence</a:t>
            </a:r>
            <a:r>
              <a:rPr lang="nb-NO" i="1" dirty="0"/>
              <a:t> </a:t>
            </a:r>
            <a:r>
              <a:rPr lang="nb-NO" i="1" dirty="0" err="1"/>
              <a:t>labelling</a:t>
            </a:r>
            <a:r>
              <a:rPr lang="nb-NO" i="1" dirty="0"/>
              <a:t> </a:t>
            </a:r>
            <a:r>
              <a:rPr lang="nb-NO" i="1" dirty="0" err="1"/>
              <a:t>task</a:t>
            </a:r>
            <a:r>
              <a:rPr lang="nb-NO" i="1" dirty="0"/>
              <a:t> </a:t>
            </a:r>
            <a:r>
              <a:rPr lang="nb-NO" dirty="0"/>
              <a:t>(as in NER), </a:t>
            </a:r>
            <a:r>
              <a:rPr lang="nb-NO" dirty="0" err="1"/>
              <a:t>using</a:t>
            </a:r>
            <a:r>
              <a:rPr lang="nb-NO" dirty="0"/>
              <a:t> e.g. </a:t>
            </a:r>
            <a:r>
              <a:rPr lang="nb-NO" b="1" dirty="0"/>
              <a:t>BIO </a:t>
            </a:r>
            <a:r>
              <a:rPr lang="nb-NO" dirty="0" err="1"/>
              <a:t>schemes</a:t>
            </a:r>
            <a:endParaRPr lang="nb-NO" dirty="0"/>
          </a:p>
        </p:txBody>
      </p:sp>
      <p:sp>
        <p:nvSpPr>
          <p:cNvPr id="5" name="Rektangel 7">
            <a:extLst>
              <a:ext uri="{FF2B5EF4-FFF2-40B4-BE49-F238E27FC236}">
                <a16:creationId xmlns:a16="http://schemas.microsoft.com/office/drawing/2014/main" id="{8F5DACA0-E6A7-69B8-44BF-52E2F48125A8}"/>
              </a:ext>
            </a:extLst>
          </p:cNvPr>
          <p:cNvSpPr/>
          <p:nvPr/>
        </p:nvSpPr>
        <p:spPr>
          <a:xfrm>
            <a:off x="1259632" y="4299939"/>
            <a:ext cx="1008107" cy="648071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0948ED1-E185-70C1-9197-2B272432C8A6}"/>
              </a:ext>
            </a:extLst>
          </p:cNvPr>
          <p:cNvSpPr/>
          <p:nvPr/>
        </p:nvSpPr>
        <p:spPr>
          <a:xfrm>
            <a:off x="1225369" y="3998369"/>
            <a:ext cx="1153314" cy="94964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TekstSylinder 38">
            <a:extLst>
              <a:ext uri="{FF2B5EF4-FFF2-40B4-BE49-F238E27FC236}">
                <a16:creationId xmlns:a16="http://schemas.microsoft.com/office/drawing/2014/main" id="{D71B7D95-E98B-8AB7-5859-FF8C1409AD8B}"/>
              </a:ext>
            </a:extLst>
          </p:cNvPr>
          <p:cNvSpPr txBox="1"/>
          <p:nvPr/>
        </p:nvSpPr>
        <p:spPr>
          <a:xfrm>
            <a:off x="1915154" y="4228161"/>
            <a:ext cx="5115437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>
                <a:solidFill>
                  <a:srgbClr val="000000"/>
                </a:solidFill>
                <a:latin typeface="Calibri"/>
              </a:rPr>
              <a:t>  Where       is          Norsk      Regnesentral   ?</a:t>
            </a:r>
          </a:p>
        </p:txBody>
      </p:sp>
      <p:sp>
        <p:nvSpPr>
          <p:cNvPr id="8" name="Rektangel 8">
            <a:extLst>
              <a:ext uri="{FF2B5EF4-FFF2-40B4-BE49-F238E27FC236}">
                <a16:creationId xmlns:a16="http://schemas.microsoft.com/office/drawing/2014/main" id="{DD99720D-7887-A62A-0C89-A7D355A7500C}"/>
              </a:ext>
            </a:extLst>
          </p:cNvPr>
          <p:cNvSpPr/>
          <p:nvPr/>
        </p:nvSpPr>
        <p:spPr>
          <a:xfrm>
            <a:off x="2983190" y="4108558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Ellipse 9">
            <a:extLst>
              <a:ext uri="{FF2B5EF4-FFF2-40B4-BE49-F238E27FC236}">
                <a16:creationId xmlns:a16="http://schemas.microsoft.com/office/drawing/2014/main" id="{822129F3-82B0-87CA-3F34-68D48C6E49C1}"/>
              </a:ext>
            </a:extLst>
          </p:cNvPr>
          <p:cNvSpPr/>
          <p:nvPr/>
        </p:nvSpPr>
        <p:spPr>
          <a:xfrm>
            <a:off x="2983190" y="410855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Ellipse 10">
            <a:extLst>
              <a:ext uri="{FF2B5EF4-FFF2-40B4-BE49-F238E27FC236}">
                <a16:creationId xmlns:a16="http://schemas.microsoft.com/office/drawing/2014/main" id="{903E92AE-4065-E4DB-77B6-DDCEAF9F2921}"/>
              </a:ext>
            </a:extLst>
          </p:cNvPr>
          <p:cNvSpPr/>
          <p:nvPr/>
        </p:nvSpPr>
        <p:spPr>
          <a:xfrm>
            <a:off x="3123386" y="410628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Ellipse 11">
            <a:extLst>
              <a:ext uri="{FF2B5EF4-FFF2-40B4-BE49-F238E27FC236}">
                <a16:creationId xmlns:a16="http://schemas.microsoft.com/office/drawing/2014/main" id="{2DE4C2A4-6BDA-7423-FFB1-DA57B77BAD88}"/>
              </a:ext>
            </a:extLst>
          </p:cNvPr>
          <p:cNvSpPr/>
          <p:nvPr/>
        </p:nvSpPr>
        <p:spPr>
          <a:xfrm>
            <a:off x="3402918" y="410628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Rektangel 12">
            <a:extLst>
              <a:ext uri="{FF2B5EF4-FFF2-40B4-BE49-F238E27FC236}">
                <a16:creationId xmlns:a16="http://schemas.microsoft.com/office/drawing/2014/main" id="{2AC23119-7301-0DB4-90AC-EF6FDFDB0AF9}"/>
              </a:ext>
            </a:extLst>
          </p:cNvPr>
          <p:cNvSpPr/>
          <p:nvPr/>
        </p:nvSpPr>
        <p:spPr>
          <a:xfrm>
            <a:off x="3965988" y="411279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3">
            <a:extLst>
              <a:ext uri="{FF2B5EF4-FFF2-40B4-BE49-F238E27FC236}">
                <a16:creationId xmlns:a16="http://schemas.microsoft.com/office/drawing/2014/main" id="{6BCB9DAB-20A1-13EE-5B9F-903B233A8C24}"/>
              </a:ext>
            </a:extLst>
          </p:cNvPr>
          <p:cNvSpPr/>
          <p:nvPr/>
        </p:nvSpPr>
        <p:spPr>
          <a:xfrm>
            <a:off x="3965987" y="411279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4">
            <a:extLst>
              <a:ext uri="{FF2B5EF4-FFF2-40B4-BE49-F238E27FC236}">
                <a16:creationId xmlns:a16="http://schemas.microsoft.com/office/drawing/2014/main" id="{F8A1DE27-EA1D-96F9-9E4C-EAB6237F7945}"/>
              </a:ext>
            </a:extLst>
          </p:cNvPr>
          <p:cNvSpPr/>
          <p:nvPr/>
        </p:nvSpPr>
        <p:spPr>
          <a:xfrm>
            <a:off x="4125751" y="411279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Ellipse 15">
            <a:extLst>
              <a:ext uri="{FF2B5EF4-FFF2-40B4-BE49-F238E27FC236}">
                <a16:creationId xmlns:a16="http://schemas.microsoft.com/office/drawing/2014/main" id="{CAA8B132-A972-3508-C2D0-F3D62DCFB0CB}"/>
              </a:ext>
            </a:extLst>
          </p:cNvPr>
          <p:cNvSpPr/>
          <p:nvPr/>
        </p:nvSpPr>
        <p:spPr>
          <a:xfrm>
            <a:off x="4367747" y="410628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ktangel 16">
            <a:extLst>
              <a:ext uri="{FF2B5EF4-FFF2-40B4-BE49-F238E27FC236}">
                <a16:creationId xmlns:a16="http://schemas.microsoft.com/office/drawing/2014/main" id="{1A5F3073-45FB-F7AB-83CF-1FA73C4A8DA7}"/>
              </a:ext>
            </a:extLst>
          </p:cNvPr>
          <p:cNvSpPr/>
          <p:nvPr/>
        </p:nvSpPr>
        <p:spPr>
          <a:xfrm>
            <a:off x="5375252" y="4113943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7">
            <a:extLst>
              <a:ext uri="{FF2B5EF4-FFF2-40B4-BE49-F238E27FC236}">
                <a16:creationId xmlns:a16="http://schemas.microsoft.com/office/drawing/2014/main" id="{616485FD-D531-1B9E-9229-1852C5697CF7}"/>
              </a:ext>
            </a:extLst>
          </p:cNvPr>
          <p:cNvSpPr/>
          <p:nvPr/>
        </p:nvSpPr>
        <p:spPr>
          <a:xfrm>
            <a:off x="5375251" y="411394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8">
            <a:extLst>
              <a:ext uri="{FF2B5EF4-FFF2-40B4-BE49-F238E27FC236}">
                <a16:creationId xmlns:a16="http://schemas.microsoft.com/office/drawing/2014/main" id="{C93B4294-1F00-83AE-7DCE-05CDBC8A1CAF}"/>
              </a:ext>
            </a:extLst>
          </p:cNvPr>
          <p:cNvSpPr/>
          <p:nvPr/>
        </p:nvSpPr>
        <p:spPr>
          <a:xfrm>
            <a:off x="5526905" y="411138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Ellipse 19">
            <a:extLst>
              <a:ext uri="{FF2B5EF4-FFF2-40B4-BE49-F238E27FC236}">
                <a16:creationId xmlns:a16="http://schemas.microsoft.com/office/drawing/2014/main" id="{A7ED269B-F4DE-D6FC-B7A2-EDD5D6D5DCE9}"/>
              </a:ext>
            </a:extLst>
          </p:cNvPr>
          <p:cNvSpPr/>
          <p:nvPr/>
        </p:nvSpPr>
        <p:spPr>
          <a:xfrm>
            <a:off x="5739100" y="411279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Rektangel 20">
            <a:extLst>
              <a:ext uri="{FF2B5EF4-FFF2-40B4-BE49-F238E27FC236}">
                <a16:creationId xmlns:a16="http://schemas.microsoft.com/office/drawing/2014/main" id="{3B2C61D7-398B-5B73-A4A8-4392E57724EE}"/>
              </a:ext>
            </a:extLst>
          </p:cNvPr>
          <p:cNvSpPr/>
          <p:nvPr/>
        </p:nvSpPr>
        <p:spPr>
          <a:xfrm>
            <a:off x="6201614" y="4112792"/>
            <a:ext cx="538627" cy="162927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Ellipse 21">
            <a:extLst>
              <a:ext uri="{FF2B5EF4-FFF2-40B4-BE49-F238E27FC236}">
                <a16:creationId xmlns:a16="http://schemas.microsoft.com/office/drawing/2014/main" id="{BC0F5754-7D16-111F-DC3F-4DF76532FF29}"/>
              </a:ext>
            </a:extLst>
          </p:cNvPr>
          <p:cNvSpPr/>
          <p:nvPr/>
        </p:nvSpPr>
        <p:spPr>
          <a:xfrm>
            <a:off x="6201613" y="411279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Ellipse 22">
            <a:extLst>
              <a:ext uri="{FF2B5EF4-FFF2-40B4-BE49-F238E27FC236}">
                <a16:creationId xmlns:a16="http://schemas.microsoft.com/office/drawing/2014/main" id="{31AC5AD4-9670-00E2-1BE0-A3B6D0054B22}"/>
              </a:ext>
            </a:extLst>
          </p:cNvPr>
          <p:cNvSpPr/>
          <p:nvPr/>
        </p:nvSpPr>
        <p:spPr>
          <a:xfrm>
            <a:off x="6345622" y="411849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Ellipse 23">
            <a:extLst>
              <a:ext uri="{FF2B5EF4-FFF2-40B4-BE49-F238E27FC236}">
                <a16:creationId xmlns:a16="http://schemas.microsoft.com/office/drawing/2014/main" id="{ABD82F9A-293E-822C-6BAD-E67931F564AB}"/>
              </a:ext>
            </a:extLst>
          </p:cNvPr>
          <p:cNvSpPr/>
          <p:nvPr/>
        </p:nvSpPr>
        <p:spPr>
          <a:xfrm>
            <a:off x="6574313" y="412118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B25128C6-29C0-EAA3-1F49-2198CA54BA02}"/>
              </a:ext>
            </a:extLst>
          </p:cNvPr>
          <p:cNvSpPr txBox="1"/>
          <p:nvPr/>
        </p:nvSpPr>
        <p:spPr>
          <a:xfrm>
            <a:off x="483861" y="3932645"/>
            <a:ext cx="1194928" cy="646334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>
                <a:solidFill>
                  <a:srgbClr val="000000"/>
                </a:solidFill>
                <a:latin typeface="Arial" pitchFamily="34"/>
                <a:cs typeface="Arial" pitchFamily="34"/>
              </a:rPr>
              <a:t>Initial embeddings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7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Rektangel 12">
            <a:extLst>
              <a:ext uri="{FF2B5EF4-FFF2-40B4-BE49-F238E27FC236}">
                <a16:creationId xmlns:a16="http://schemas.microsoft.com/office/drawing/2014/main" id="{DEC0E833-8F03-323A-07C5-C4F10824D763}"/>
              </a:ext>
            </a:extLst>
          </p:cNvPr>
          <p:cNvSpPr/>
          <p:nvPr/>
        </p:nvSpPr>
        <p:spPr>
          <a:xfrm>
            <a:off x="2186977" y="4108183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Ellipse 13">
            <a:extLst>
              <a:ext uri="{FF2B5EF4-FFF2-40B4-BE49-F238E27FC236}">
                <a16:creationId xmlns:a16="http://schemas.microsoft.com/office/drawing/2014/main" id="{985BD272-2163-54E6-CB82-68EBF7456640}"/>
              </a:ext>
            </a:extLst>
          </p:cNvPr>
          <p:cNvSpPr/>
          <p:nvPr/>
        </p:nvSpPr>
        <p:spPr>
          <a:xfrm>
            <a:off x="2186976" y="410818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Ellipse 14">
            <a:extLst>
              <a:ext uri="{FF2B5EF4-FFF2-40B4-BE49-F238E27FC236}">
                <a16:creationId xmlns:a16="http://schemas.microsoft.com/office/drawing/2014/main" id="{BAD0224D-49C2-92F5-3833-9824F5E5744A}"/>
              </a:ext>
            </a:extLst>
          </p:cNvPr>
          <p:cNvSpPr/>
          <p:nvPr/>
        </p:nvSpPr>
        <p:spPr>
          <a:xfrm>
            <a:off x="2346740" y="410818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Ellipse 15">
            <a:extLst>
              <a:ext uri="{FF2B5EF4-FFF2-40B4-BE49-F238E27FC236}">
                <a16:creationId xmlns:a16="http://schemas.microsoft.com/office/drawing/2014/main" id="{3C09B5A7-4BB5-6896-3DFC-CDA4CED734DA}"/>
              </a:ext>
            </a:extLst>
          </p:cNvPr>
          <p:cNvSpPr/>
          <p:nvPr/>
        </p:nvSpPr>
        <p:spPr>
          <a:xfrm>
            <a:off x="2588736" y="4101672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9" name="Rett pilkobling 36">
            <a:extLst>
              <a:ext uri="{FF2B5EF4-FFF2-40B4-BE49-F238E27FC236}">
                <a16:creationId xmlns:a16="http://schemas.microsoft.com/office/drawing/2014/main" id="{8B93BA6A-8EB9-6C7E-002E-144DB9589337}"/>
              </a:ext>
            </a:extLst>
          </p:cNvPr>
          <p:cNvCxnSpPr/>
          <p:nvPr/>
        </p:nvCxnSpPr>
        <p:spPr>
          <a:xfrm flipV="1">
            <a:off x="6529526" y="3728214"/>
            <a:ext cx="0" cy="32312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30" name="Rett pilkobling 35">
            <a:extLst>
              <a:ext uri="{FF2B5EF4-FFF2-40B4-BE49-F238E27FC236}">
                <a16:creationId xmlns:a16="http://schemas.microsoft.com/office/drawing/2014/main" id="{1CE942DF-2777-8299-1BBE-FF252A1A93E3}"/>
              </a:ext>
            </a:extLst>
          </p:cNvPr>
          <p:cNvCxnSpPr/>
          <p:nvPr/>
        </p:nvCxnSpPr>
        <p:spPr>
          <a:xfrm flipV="1">
            <a:off x="5626913" y="3741929"/>
            <a:ext cx="0" cy="32274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31" name="Rett pilkobling 33">
            <a:extLst>
              <a:ext uri="{FF2B5EF4-FFF2-40B4-BE49-F238E27FC236}">
                <a16:creationId xmlns:a16="http://schemas.microsoft.com/office/drawing/2014/main" id="{AF86CB9C-8E52-67B9-C387-C2AFF98F55E9}"/>
              </a:ext>
            </a:extLst>
          </p:cNvPr>
          <p:cNvCxnSpPr/>
          <p:nvPr/>
        </p:nvCxnSpPr>
        <p:spPr>
          <a:xfrm flipV="1">
            <a:off x="3285893" y="3708928"/>
            <a:ext cx="0" cy="3557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32" name="Rett pilkobling 34">
            <a:extLst>
              <a:ext uri="{FF2B5EF4-FFF2-40B4-BE49-F238E27FC236}">
                <a16:creationId xmlns:a16="http://schemas.microsoft.com/office/drawing/2014/main" id="{59FCEECB-4838-A1FA-1964-91E457C589C4}"/>
              </a:ext>
            </a:extLst>
          </p:cNvPr>
          <p:cNvCxnSpPr/>
          <p:nvPr/>
        </p:nvCxnSpPr>
        <p:spPr>
          <a:xfrm flipV="1">
            <a:off x="4224561" y="3708928"/>
            <a:ext cx="0" cy="36988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33" name="Rektangel 8">
            <a:extLst>
              <a:ext uri="{FF2B5EF4-FFF2-40B4-BE49-F238E27FC236}">
                <a16:creationId xmlns:a16="http://schemas.microsoft.com/office/drawing/2014/main" id="{1274ACB3-1E91-A684-A828-CE1095E4CEC0}"/>
              </a:ext>
            </a:extLst>
          </p:cNvPr>
          <p:cNvSpPr/>
          <p:nvPr/>
        </p:nvSpPr>
        <p:spPr>
          <a:xfrm>
            <a:off x="2995114" y="3524695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Ellipse 9">
            <a:extLst>
              <a:ext uri="{FF2B5EF4-FFF2-40B4-BE49-F238E27FC236}">
                <a16:creationId xmlns:a16="http://schemas.microsoft.com/office/drawing/2014/main" id="{AA85FDAB-B1AB-AB91-EF6F-7566AD1B008C}"/>
              </a:ext>
            </a:extLst>
          </p:cNvPr>
          <p:cNvSpPr/>
          <p:nvPr/>
        </p:nvSpPr>
        <p:spPr>
          <a:xfrm>
            <a:off x="2995114" y="352469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Ellipse 10">
            <a:extLst>
              <a:ext uri="{FF2B5EF4-FFF2-40B4-BE49-F238E27FC236}">
                <a16:creationId xmlns:a16="http://schemas.microsoft.com/office/drawing/2014/main" id="{A8CBEEE1-7DF2-39D0-EE2D-F38D04A57876}"/>
              </a:ext>
            </a:extLst>
          </p:cNvPr>
          <p:cNvSpPr/>
          <p:nvPr/>
        </p:nvSpPr>
        <p:spPr>
          <a:xfrm>
            <a:off x="3135310" y="352241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Ellipse 11">
            <a:extLst>
              <a:ext uri="{FF2B5EF4-FFF2-40B4-BE49-F238E27FC236}">
                <a16:creationId xmlns:a16="http://schemas.microsoft.com/office/drawing/2014/main" id="{5FD556CA-0B39-3CFF-906D-653A52338485}"/>
              </a:ext>
            </a:extLst>
          </p:cNvPr>
          <p:cNvSpPr/>
          <p:nvPr/>
        </p:nvSpPr>
        <p:spPr>
          <a:xfrm>
            <a:off x="3414842" y="352241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Rektangel 12">
            <a:extLst>
              <a:ext uri="{FF2B5EF4-FFF2-40B4-BE49-F238E27FC236}">
                <a16:creationId xmlns:a16="http://schemas.microsoft.com/office/drawing/2014/main" id="{773ACC3E-5F3F-CD5A-657E-C839B0F6FBA0}"/>
              </a:ext>
            </a:extLst>
          </p:cNvPr>
          <p:cNvSpPr/>
          <p:nvPr/>
        </p:nvSpPr>
        <p:spPr>
          <a:xfrm>
            <a:off x="3977912" y="3528928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Ellipse 13">
            <a:extLst>
              <a:ext uri="{FF2B5EF4-FFF2-40B4-BE49-F238E27FC236}">
                <a16:creationId xmlns:a16="http://schemas.microsoft.com/office/drawing/2014/main" id="{D483E010-3790-89D1-0697-65E5FEE3F445}"/>
              </a:ext>
            </a:extLst>
          </p:cNvPr>
          <p:cNvSpPr/>
          <p:nvPr/>
        </p:nvSpPr>
        <p:spPr>
          <a:xfrm>
            <a:off x="3977911" y="352892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Ellipse 14">
            <a:extLst>
              <a:ext uri="{FF2B5EF4-FFF2-40B4-BE49-F238E27FC236}">
                <a16:creationId xmlns:a16="http://schemas.microsoft.com/office/drawing/2014/main" id="{7EEE33F7-1CE8-1F98-E004-A0F15DFF7561}"/>
              </a:ext>
            </a:extLst>
          </p:cNvPr>
          <p:cNvSpPr/>
          <p:nvPr/>
        </p:nvSpPr>
        <p:spPr>
          <a:xfrm>
            <a:off x="4137675" y="352892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Ellipse 15">
            <a:extLst>
              <a:ext uri="{FF2B5EF4-FFF2-40B4-BE49-F238E27FC236}">
                <a16:creationId xmlns:a16="http://schemas.microsoft.com/office/drawing/2014/main" id="{23678001-A35D-252A-B257-AE5D2DBA4366}"/>
              </a:ext>
            </a:extLst>
          </p:cNvPr>
          <p:cNvSpPr/>
          <p:nvPr/>
        </p:nvSpPr>
        <p:spPr>
          <a:xfrm>
            <a:off x="4379671" y="352241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ktangel 16">
            <a:extLst>
              <a:ext uri="{FF2B5EF4-FFF2-40B4-BE49-F238E27FC236}">
                <a16:creationId xmlns:a16="http://schemas.microsoft.com/office/drawing/2014/main" id="{F2801CA0-7D27-C222-7BD9-C13778A76190}"/>
              </a:ext>
            </a:extLst>
          </p:cNvPr>
          <p:cNvSpPr/>
          <p:nvPr/>
        </p:nvSpPr>
        <p:spPr>
          <a:xfrm>
            <a:off x="5387176" y="3530081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Ellipse 17">
            <a:extLst>
              <a:ext uri="{FF2B5EF4-FFF2-40B4-BE49-F238E27FC236}">
                <a16:creationId xmlns:a16="http://schemas.microsoft.com/office/drawing/2014/main" id="{9360F69F-0618-4D8F-1751-97791D44854D}"/>
              </a:ext>
            </a:extLst>
          </p:cNvPr>
          <p:cNvSpPr/>
          <p:nvPr/>
        </p:nvSpPr>
        <p:spPr>
          <a:xfrm>
            <a:off x="5387175" y="353008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Ellipse 18">
            <a:extLst>
              <a:ext uri="{FF2B5EF4-FFF2-40B4-BE49-F238E27FC236}">
                <a16:creationId xmlns:a16="http://schemas.microsoft.com/office/drawing/2014/main" id="{BE7E9FB9-F3A3-9F9C-24F9-1CBF853B43F1}"/>
              </a:ext>
            </a:extLst>
          </p:cNvPr>
          <p:cNvSpPr/>
          <p:nvPr/>
        </p:nvSpPr>
        <p:spPr>
          <a:xfrm>
            <a:off x="5538828" y="352752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Ellipse 19">
            <a:extLst>
              <a:ext uri="{FF2B5EF4-FFF2-40B4-BE49-F238E27FC236}">
                <a16:creationId xmlns:a16="http://schemas.microsoft.com/office/drawing/2014/main" id="{C1587473-5AE3-C994-218F-629DC084EDCD}"/>
              </a:ext>
            </a:extLst>
          </p:cNvPr>
          <p:cNvSpPr/>
          <p:nvPr/>
        </p:nvSpPr>
        <p:spPr>
          <a:xfrm>
            <a:off x="5751024" y="352892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Rektangel 20">
            <a:extLst>
              <a:ext uri="{FF2B5EF4-FFF2-40B4-BE49-F238E27FC236}">
                <a16:creationId xmlns:a16="http://schemas.microsoft.com/office/drawing/2014/main" id="{37EB3DF5-AFB4-57B8-072F-4AD7FAD77071}"/>
              </a:ext>
            </a:extLst>
          </p:cNvPr>
          <p:cNvSpPr/>
          <p:nvPr/>
        </p:nvSpPr>
        <p:spPr>
          <a:xfrm>
            <a:off x="6213538" y="3528929"/>
            <a:ext cx="538627" cy="162927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Ellipse 21">
            <a:extLst>
              <a:ext uri="{FF2B5EF4-FFF2-40B4-BE49-F238E27FC236}">
                <a16:creationId xmlns:a16="http://schemas.microsoft.com/office/drawing/2014/main" id="{9A184F48-04A4-B65C-57AE-4D14E714E907}"/>
              </a:ext>
            </a:extLst>
          </p:cNvPr>
          <p:cNvSpPr/>
          <p:nvPr/>
        </p:nvSpPr>
        <p:spPr>
          <a:xfrm>
            <a:off x="6213537" y="352892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Ellipse 22">
            <a:extLst>
              <a:ext uri="{FF2B5EF4-FFF2-40B4-BE49-F238E27FC236}">
                <a16:creationId xmlns:a16="http://schemas.microsoft.com/office/drawing/2014/main" id="{935ED5F6-68F7-3A59-7CAE-C888D9CEF125}"/>
              </a:ext>
            </a:extLst>
          </p:cNvPr>
          <p:cNvSpPr/>
          <p:nvPr/>
        </p:nvSpPr>
        <p:spPr>
          <a:xfrm>
            <a:off x="6357546" y="352991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Ellipse 23">
            <a:extLst>
              <a:ext uri="{FF2B5EF4-FFF2-40B4-BE49-F238E27FC236}">
                <a16:creationId xmlns:a16="http://schemas.microsoft.com/office/drawing/2014/main" id="{2A16B5AF-040C-820A-6042-CEC46E6C9393}"/>
              </a:ext>
            </a:extLst>
          </p:cNvPr>
          <p:cNvSpPr/>
          <p:nvPr/>
        </p:nvSpPr>
        <p:spPr>
          <a:xfrm>
            <a:off x="6586237" y="35373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Box 53">
            <a:extLst>
              <a:ext uri="{FF2B5EF4-FFF2-40B4-BE49-F238E27FC236}">
                <a16:creationId xmlns:a16="http://schemas.microsoft.com/office/drawing/2014/main" id="{BC8390B4-0575-1829-A165-05C0E9BC0F4C}"/>
              </a:ext>
            </a:extLst>
          </p:cNvPr>
          <p:cNvSpPr txBox="1"/>
          <p:nvPr/>
        </p:nvSpPr>
        <p:spPr>
          <a:xfrm>
            <a:off x="354172" y="3378611"/>
            <a:ext cx="1446132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>
                <a:solidFill>
                  <a:srgbClr val="000000"/>
                </a:solidFill>
                <a:latin typeface="Arial" pitchFamily="34"/>
                <a:cs typeface="Arial" pitchFamily="34"/>
              </a:rPr>
              <a:t>Embeddings after one layer</a:t>
            </a:r>
            <a:endParaRPr lang="nb-NO" sz="14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50" name="Rett pilkobling 34">
            <a:extLst>
              <a:ext uri="{FF2B5EF4-FFF2-40B4-BE49-F238E27FC236}">
                <a16:creationId xmlns:a16="http://schemas.microsoft.com/office/drawing/2014/main" id="{B4DD99D2-1FE5-4D95-073D-C48675BE4385}"/>
              </a:ext>
            </a:extLst>
          </p:cNvPr>
          <p:cNvCxnSpPr/>
          <p:nvPr/>
        </p:nvCxnSpPr>
        <p:spPr>
          <a:xfrm flipH="1" flipV="1">
            <a:off x="3355544" y="3741929"/>
            <a:ext cx="823463" cy="319802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1" name="Rett pilkobling 34">
            <a:extLst>
              <a:ext uri="{FF2B5EF4-FFF2-40B4-BE49-F238E27FC236}">
                <a16:creationId xmlns:a16="http://schemas.microsoft.com/office/drawing/2014/main" id="{6E7C4910-B123-3D19-98C0-5BC9B3D00175}"/>
              </a:ext>
            </a:extLst>
          </p:cNvPr>
          <p:cNvCxnSpPr/>
          <p:nvPr/>
        </p:nvCxnSpPr>
        <p:spPr>
          <a:xfrm flipH="1" flipV="1">
            <a:off x="3616302" y="3724474"/>
            <a:ext cx="1842882" cy="343769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2" name="Rett pilkobling 34">
            <a:extLst>
              <a:ext uri="{FF2B5EF4-FFF2-40B4-BE49-F238E27FC236}">
                <a16:creationId xmlns:a16="http://schemas.microsoft.com/office/drawing/2014/main" id="{44BA67F0-8CEE-72A2-35AD-66B38A30D756}"/>
              </a:ext>
            </a:extLst>
          </p:cNvPr>
          <p:cNvCxnSpPr/>
          <p:nvPr/>
        </p:nvCxnSpPr>
        <p:spPr>
          <a:xfrm flipH="1" flipV="1">
            <a:off x="3496982" y="3756706"/>
            <a:ext cx="2951364" cy="341802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3" name="Rett pilkobling 34">
            <a:extLst>
              <a:ext uri="{FF2B5EF4-FFF2-40B4-BE49-F238E27FC236}">
                <a16:creationId xmlns:a16="http://schemas.microsoft.com/office/drawing/2014/main" id="{F65BAA8D-70DC-7428-1FA0-8B394F7FBED4}"/>
              </a:ext>
            </a:extLst>
          </p:cNvPr>
          <p:cNvCxnSpPr/>
          <p:nvPr/>
        </p:nvCxnSpPr>
        <p:spPr>
          <a:xfrm flipV="1">
            <a:off x="3355544" y="3756707"/>
            <a:ext cx="823463" cy="27466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4" name="Rett pilkobling 34">
            <a:extLst>
              <a:ext uri="{FF2B5EF4-FFF2-40B4-BE49-F238E27FC236}">
                <a16:creationId xmlns:a16="http://schemas.microsoft.com/office/drawing/2014/main" id="{05934C66-8B96-EC0D-0464-91DB8080EB6B}"/>
              </a:ext>
            </a:extLst>
          </p:cNvPr>
          <p:cNvCxnSpPr/>
          <p:nvPr/>
        </p:nvCxnSpPr>
        <p:spPr>
          <a:xfrm flipV="1">
            <a:off x="3308160" y="3779402"/>
            <a:ext cx="2270345" cy="27965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5" name="Rett pilkobling 34">
            <a:extLst>
              <a:ext uri="{FF2B5EF4-FFF2-40B4-BE49-F238E27FC236}">
                <a16:creationId xmlns:a16="http://schemas.microsoft.com/office/drawing/2014/main" id="{2AEB35DC-906D-E98F-5FB9-0F3C3126EF15}"/>
              </a:ext>
            </a:extLst>
          </p:cNvPr>
          <p:cNvCxnSpPr/>
          <p:nvPr/>
        </p:nvCxnSpPr>
        <p:spPr>
          <a:xfrm flipV="1">
            <a:off x="3377818" y="3779402"/>
            <a:ext cx="3063414" cy="29140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6" name="Rett pilkobling 34">
            <a:extLst>
              <a:ext uri="{FF2B5EF4-FFF2-40B4-BE49-F238E27FC236}">
                <a16:creationId xmlns:a16="http://schemas.microsoft.com/office/drawing/2014/main" id="{9D26D5BD-A622-E784-5BDF-50DBE3D2A88E}"/>
              </a:ext>
            </a:extLst>
          </p:cNvPr>
          <p:cNvCxnSpPr/>
          <p:nvPr/>
        </p:nvCxnSpPr>
        <p:spPr>
          <a:xfrm flipV="1">
            <a:off x="4254371" y="3732831"/>
            <a:ext cx="1176906" cy="31868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7" name="Rett pilkobling 34">
            <a:extLst>
              <a:ext uri="{FF2B5EF4-FFF2-40B4-BE49-F238E27FC236}">
                <a16:creationId xmlns:a16="http://schemas.microsoft.com/office/drawing/2014/main" id="{DD91D23D-C3A9-3862-7C41-A005D802DC13}"/>
              </a:ext>
            </a:extLst>
          </p:cNvPr>
          <p:cNvCxnSpPr/>
          <p:nvPr/>
        </p:nvCxnSpPr>
        <p:spPr>
          <a:xfrm flipV="1">
            <a:off x="4367748" y="3745752"/>
            <a:ext cx="1936581" cy="31227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8" name="Rett pilkobling 34">
            <a:extLst>
              <a:ext uri="{FF2B5EF4-FFF2-40B4-BE49-F238E27FC236}">
                <a16:creationId xmlns:a16="http://schemas.microsoft.com/office/drawing/2014/main" id="{6BCD92B9-0FE3-2F8A-33CD-18716B06DAB7}"/>
              </a:ext>
            </a:extLst>
          </p:cNvPr>
          <p:cNvCxnSpPr/>
          <p:nvPr/>
        </p:nvCxnSpPr>
        <p:spPr>
          <a:xfrm flipH="1" flipV="1">
            <a:off x="4292035" y="3737980"/>
            <a:ext cx="1280526" cy="335493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9" name="Rett pilkobling 34">
            <a:extLst>
              <a:ext uri="{FF2B5EF4-FFF2-40B4-BE49-F238E27FC236}">
                <a16:creationId xmlns:a16="http://schemas.microsoft.com/office/drawing/2014/main" id="{1568FB41-3738-738C-6FDC-3FA8AC6D1DF5}"/>
              </a:ext>
            </a:extLst>
          </p:cNvPr>
          <p:cNvCxnSpPr/>
          <p:nvPr/>
        </p:nvCxnSpPr>
        <p:spPr>
          <a:xfrm flipV="1">
            <a:off x="5682846" y="3745752"/>
            <a:ext cx="818718" cy="32772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0" name="Rett pilkobling 34">
            <a:extLst>
              <a:ext uri="{FF2B5EF4-FFF2-40B4-BE49-F238E27FC236}">
                <a16:creationId xmlns:a16="http://schemas.microsoft.com/office/drawing/2014/main" id="{EF6D610D-4116-88B8-3FB9-A264FD9D8B71}"/>
              </a:ext>
            </a:extLst>
          </p:cNvPr>
          <p:cNvCxnSpPr/>
          <p:nvPr/>
        </p:nvCxnSpPr>
        <p:spPr>
          <a:xfrm flipH="1" flipV="1">
            <a:off x="5684383" y="3755710"/>
            <a:ext cx="776408" cy="32024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1" name="Rett pilkobling 34">
            <a:extLst>
              <a:ext uri="{FF2B5EF4-FFF2-40B4-BE49-F238E27FC236}">
                <a16:creationId xmlns:a16="http://schemas.microsoft.com/office/drawing/2014/main" id="{39BD529D-44D4-44C3-EB30-60439FD20181}"/>
              </a:ext>
            </a:extLst>
          </p:cNvPr>
          <p:cNvCxnSpPr/>
          <p:nvPr/>
        </p:nvCxnSpPr>
        <p:spPr>
          <a:xfrm flipH="1" flipV="1">
            <a:off x="4488522" y="3725872"/>
            <a:ext cx="1920149" cy="33215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2" name="Rett pilkobling 33">
            <a:extLst>
              <a:ext uri="{FF2B5EF4-FFF2-40B4-BE49-F238E27FC236}">
                <a16:creationId xmlns:a16="http://schemas.microsoft.com/office/drawing/2014/main" id="{15CDD460-BFAC-FC64-15B5-45341C8C78CE}"/>
              </a:ext>
            </a:extLst>
          </p:cNvPr>
          <p:cNvCxnSpPr/>
          <p:nvPr/>
        </p:nvCxnSpPr>
        <p:spPr>
          <a:xfrm flipV="1">
            <a:off x="2330994" y="3717734"/>
            <a:ext cx="0" cy="3557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63" name="Rektangel 12">
            <a:extLst>
              <a:ext uri="{FF2B5EF4-FFF2-40B4-BE49-F238E27FC236}">
                <a16:creationId xmlns:a16="http://schemas.microsoft.com/office/drawing/2014/main" id="{60EDD5E5-0D67-3DCE-1EF4-DD84082CCBC1}"/>
              </a:ext>
            </a:extLst>
          </p:cNvPr>
          <p:cNvSpPr/>
          <p:nvPr/>
        </p:nvSpPr>
        <p:spPr>
          <a:xfrm>
            <a:off x="2186977" y="3537323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Ellipse 13">
            <a:extLst>
              <a:ext uri="{FF2B5EF4-FFF2-40B4-BE49-F238E27FC236}">
                <a16:creationId xmlns:a16="http://schemas.microsoft.com/office/drawing/2014/main" id="{3574685F-CC36-805B-40E2-F47C147F8D8F}"/>
              </a:ext>
            </a:extLst>
          </p:cNvPr>
          <p:cNvSpPr/>
          <p:nvPr/>
        </p:nvSpPr>
        <p:spPr>
          <a:xfrm>
            <a:off x="2186976" y="35373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Ellipse 14">
            <a:extLst>
              <a:ext uri="{FF2B5EF4-FFF2-40B4-BE49-F238E27FC236}">
                <a16:creationId xmlns:a16="http://schemas.microsoft.com/office/drawing/2014/main" id="{8F47E638-5E60-855C-3D15-49D814E02874}"/>
              </a:ext>
            </a:extLst>
          </p:cNvPr>
          <p:cNvSpPr/>
          <p:nvPr/>
        </p:nvSpPr>
        <p:spPr>
          <a:xfrm>
            <a:off x="2346740" y="353732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Ellipse 15">
            <a:extLst>
              <a:ext uri="{FF2B5EF4-FFF2-40B4-BE49-F238E27FC236}">
                <a16:creationId xmlns:a16="http://schemas.microsoft.com/office/drawing/2014/main" id="{82082AC0-6B6B-3532-5D76-B94328162821}"/>
              </a:ext>
            </a:extLst>
          </p:cNvPr>
          <p:cNvSpPr/>
          <p:nvPr/>
        </p:nvSpPr>
        <p:spPr>
          <a:xfrm>
            <a:off x="2588736" y="3530812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7" name="Rett pilkobling 33">
            <a:extLst>
              <a:ext uri="{FF2B5EF4-FFF2-40B4-BE49-F238E27FC236}">
                <a16:creationId xmlns:a16="http://schemas.microsoft.com/office/drawing/2014/main" id="{B67C2252-28A7-CAED-E973-7D0509CDCDD8}"/>
              </a:ext>
            </a:extLst>
          </p:cNvPr>
          <p:cNvCxnSpPr/>
          <p:nvPr/>
        </p:nvCxnSpPr>
        <p:spPr>
          <a:xfrm flipH="1" flipV="1">
            <a:off x="2490668" y="3732382"/>
            <a:ext cx="758303" cy="34109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8" name="Rett pilkobling 33">
            <a:extLst>
              <a:ext uri="{FF2B5EF4-FFF2-40B4-BE49-F238E27FC236}">
                <a16:creationId xmlns:a16="http://schemas.microsoft.com/office/drawing/2014/main" id="{8782CD3E-F0FE-6606-7821-C30E01C60957}"/>
              </a:ext>
            </a:extLst>
          </p:cNvPr>
          <p:cNvCxnSpPr/>
          <p:nvPr/>
        </p:nvCxnSpPr>
        <p:spPr>
          <a:xfrm flipV="1">
            <a:off x="2509870" y="3732832"/>
            <a:ext cx="681649" cy="31773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69" name="Rett pilkobling 33">
            <a:extLst>
              <a:ext uri="{FF2B5EF4-FFF2-40B4-BE49-F238E27FC236}">
                <a16:creationId xmlns:a16="http://schemas.microsoft.com/office/drawing/2014/main" id="{66AF7998-7E9A-D2CE-367E-DFB476E856C5}"/>
              </a:ext>
            </a:extLst>
          </p:cNvPr>
          <p:cNvCxnSpPr/>
          <p:nvPr/>
        </p:nvCxnSpPr>
        <p:spPr>
          <a:xfrm flipV="1">
            <a:off x="2573522" y="3730152"/>
            <a:ext cx="1467557" cy="32787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0" name="Rett pilkobling 33">
            <a:extLst>
              <a:ext uri="{FF2B5EF4-FFF2-40B4-BE49-F238E27FC236}">
                <a16:creationId xmlns:a16="http://schemas.microsoft.com/office/drawing/2014/main" id="{4C99883F-9681-1F3B-1BE6-026E4B7C6DA6}"/>
              </a:ext>
            </a:extLst>
          </p:cNvPr>
          <p:cNvCxnSpPr/>
          <p:nvPr/>
        </p:nvCxnSpPr>
        <p:spPr>
          <a:xfrm flipH="1" flipV="1">
            <a:off x="2410978" y="3773577"/>
            <a:ext cx="1712397" cy="294519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1" name="Rett pilkobling 33">
            <a:extLst>
              <a:ext uri="{FF2B5EF4-FFF2-40B4-BE49-F238E27FC236}">
                <a16:creationId xmlns:a16="http://schemas.microsoft.com/office/drawing/2014/main" id="{C8FA398C-3138-8588-0AD4-E00FF4561C96}"/>
              </a:ext>
            </a:extLst>
          </p:cNvPr>
          <p:cNvCxnSpPr/>
          <p:nvPr/>
        </p:nvCxnSpPr>
        <p:spPr>
          <a:xfrm flipV="1">
            <a:off x="2547964" y="3717734"/>
            <a:ext cx="2805379" cy="34029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2" name="Rett pilkobling 33">
            <a:extLst>
              <a:ext uri="{FF2B5EF4-FFF2-40B4-BE49-F238E27FC236}">
                <a16:creationId xmlns:a16="http://schemas.microsoft.com/office/drawing/2014/main" id="{79EC466C-3FDF-06A2-3F2A-5F9EBBF8473B}"/>
              </a:ext>
            </a:extLst>
          </p:cNvPr>
          <p:cNvCxnSpPr/>
          <p:nvPr/>
        </p:nvCxnSpPr>
        <p:spPr>
          <a:xfrm flipV="1">
            <a:off x="2546409" y="3736206"/>
            <a:ext cx="3655204" cy="34256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3" name="Rett pilkobling 33">
            <a:extLst>
              <a:ext uri="{FF2B5EF4-FFF2-40B4-BE49-F238E27FC236}">
                <a16:creationId xmlns:a16="http://schemas.microsoft.com/office/drawing/2014/main" id="{CB6A5799-794A-8222-9563-9BA3FD42EAFE}"/>
              </a:ext>
            </a:extLst>
          </p:cNvPr>
          <p:cNvCxnSpPr/>
          <p:nvPr/>
        </p:nvCxnSpPr>
        <p:spPr>
          <a:xfrm flipH="1" flipV="1">
            <a:off x="2570110" y="3729667"/>
            <a:ext cx="2783232" cy="3541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4" name="Rett pilkobling 33">
            <a:extLst>
              <a:ext uri="{FF2B5EF4-FFF2-40B4-BE49-F238E27FC236}">
                <a16:creationId xmlns:a16="http://schemas.microsoft.com/office/drawing/2014/main" id="{644E95D6-F1A5-F113-2333-BD38C177D2E9}"/>
              </a:ext>
            </a:extLst>
          </p:cNvPr>
          <p:cNvCxnSpPr/>
          <p:nvPr/>
        </p:nvCxnSpPr>
        <p:spPr>
          <a:xfrm flipH="1" flipV="1">
            <a:off x="2672569" y="3736159"/>
            <a:ext cx="3818964" cy="34046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5" name="Rett pilkobling 36">
            <a:extLst>
              <a:ext uri="{FF2B5EF4-FFF2-40B4-BE49-F238E27FC236}">
                <a16:creationId xmlns:a16="http://schemas.microsoft.com/office/drawing/2014/main" id="{7313B727-8D34-DCC7-F080-E84662CC7DA8}"/>
              </a:ext>
            </a:extLst>
          </p:cNvPr>
          <p:cNvCxnSpPr/>
          <p:nvPr/>
        </p:nvCxnSpPr>
        <p:spPr>
          <a:xfrm flipV="1">
            <a:off x="6489640" y="3079071"/>
            <a:ext cx="0" cy="323122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76" name="TextBox 81">
            <a:extLst>
              <a:ext uri="{FF2B5EF4-FFF2-40B4-BE49-F238E27FC236}">
                <a16:creationId xmlns:a16="http://schemas.microsoft.com/office/drawing/2014/main" id="{773EA027-3B8A-0EBE-DE62-601366B1AF91}"/>
              </a:ext>
            </a:extLst>
          </p:cNvPr>
          <p:cNvSpPr txBox="1"/>
          <p:nvPr/>
        </p:nvSpPr>
        <p:spPr>
          <a:xfrm>
            <a:off x="6429555" y="3001257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7" name="Rett pilkobling 35">
            <a:extLst>
              <a:ext uri="{FF2B5EF4-FFF2-40B4-BE49-F238E27FC236}">
                <a16:creationId xmlns:a16="http://schemas.microsoft.com/office/drawing/2014/main" id="{2B58F897-8981-2D08-9B6D-E017E96DCA9B}"/>
              </a:ext>
            </a:extLst>
          </p:cNvPr>
          <p:cNvCxnSpPr/>
          <p:nvPr/>
        </p:nvCxnSpPr>
        <p:spPr>
          <a:xfrm flipV="1">
            <a:off x="5626913" y="3079071"/>
            <a:ext cx="0" cy="32275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78" name="TextBox 83">
            <a:extLst>
              <a:ext uri="{FF2B5EF4-FFF2-40B4-BE49-F238E27FC236}">
                <a16:creationId xmlns:a16="http://schemas.microsoft.com/office/drawing/2014/main" id="{1C31CEEC-03F4-9F6B-F9FD-CB5A6276C3D2}"/>
              </a:ext>
            </a:extLst>
          </p:cNvPr>
          <p:cNvSpPr txBox="1"/>
          <p:nvPr/>
        </p:nvSpPr>
        <p:spPr>
          <a:xfrm>
            <a:off x="5566462" y="3001257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9" name="Rett pilkobling 33">
            <a:extLst>
              <a:ext uri="{FF2B5EF4-FFF2-40B4-BE49-F238E27FC236}">
                <a16:creationId xmlns:a16="http://schemas.microsoft.com/office/drawing/2014/main" id="{2315BC2C-C088-ED80-4D63-7DD7885CE721}"/>
              </a:ext>
            </a:extLst>
          </p:cNvPr>
          <p:cNvCxnSpPr/>
          <p:nvPr/>
        </p:nvCxnSpPr>
        <p:spPr>
          <a:xfrm flipV="1">
            <a:off x="3285893" y="3046080"/>
            <a:ext cx="0" cy="3557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80" name="Rett pilkobling 34">
            <a:extLst>
              <a:ext uri="{FF2B5EF4-FFF2-40B4-BE49-F238E27FC236}">
                <a16:creationId xmlns:a16="http://schemas.microsoft.com/office/drawing/2014/main" id="{94BCD531-650C-3DD6-165D-1A63F60FE6CC}"/>
              </a:ext>
            </a:extLst>
          </p:cNvPr>
          <p:cNvCxnSpPr/>
          <p:nvPr/>
        </p:nvCxnSpPr>
        <p:spPr>
          <a:xfrm flipV="1">
            <a:off x="4224561" y="3046080"/>
            <a:ext cx="0" cy="36987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81" name="TextBox 86">
            <a:extLst>
              <a:ext uri="{FF2B5EF4-FFF2-40B4-BE49-F238E27FC236}">
                <a16:creationId xmlns:a16="http://schemas.microsoft.com/office/drawing/2014/main" id="{1E38658A-938E-2CE4-C586-B322F75A6DE4}"/>
              </a:ext>
            </a:extLst>
          </p:cNvPr>
          <p:cNvSpPr txBox="1"/>
          <p:nvPr/>
        </p:nvSpPr>
        <p:spPr>
          <a:xfrm>
            <a:off x="3289542" y="3061525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Rektangel 12">
            <a:extLst>
              <a:ext uri="{FF2B5EF4-FFF2-40B4-BE49-F238E27FC236}">
                <a16:creationId xmlns:a16="http://schemas.microsoft.com/office/drawing/2014/main" id="{4F48193B-0C25-4B4C-7A3C-E63C25C91F8A}"/>
              </a:ext>
            </a:extLst>
          </p:cNvPr>
          <p:cNvSpPr/>
          <p:nvPr/>
        </p:nvSpPr>
        <p:spPr>
          <a:xfrm>
            <a:off x="2231664" y="2815669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Ellipse 13">
            <a:extLst>
              <a:ext uri="{FF2B5EF4-FFF2-40B4-BE49-F238E27FC236}">
                <a16:creationId xmlns:a16="http://schemas.microsoft.com/office/drawing/2014/main" id="{67220AE3-CBB2-2C7D-7B15-3BDF02838EFC}"/>
              </a:ext>
            </a:extLst>
          </p:cNvPr>
          <p:cNvSpPr/>
          <p:nvPr/>
        </p:nvSpPr>
        <p:spPr>
          <a:xfrm>
            <a:off x="2231663" y="281566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Ellipse 14">
            <a:extLst>
              <a:ext uri="{FF2B5EF4-FFF2-40B4-BE49-F238E27FC236}">
                <a16:creationId xmlns:a16="http://schemas.microsoft.com/office/drawing/2014/main" id="{DA9F5F17-E7F9-12B8-9546-F55A563F6793}"/>
              </a:ext>
            </a:extLst>
          </p:cNvPr>
          <p:cNvSpPr/>
          <p:nvPr/>
        </p:nvSpPr>
        <p:spPr>
          <a:xfrm>
            <a:off x="2391427" y="281566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Ellipse 15">
            <a:extLst>
              <a:ext uri="{FF2B5EF4-FFF2-40B4-BE49-F238E27FC236}">
                <a16:creationId xmlns:a16="http://schemas.microsoft.com/office/drawing/2014/main" id="{0335FB85-E6F5-330B-B0F8-99D907782F3C}"/>
              </a:ext>
            </a:extLst>
          </p:cNvPr>
          <p:cNvSpPr/>
          <p:nvPr/>
        </p:nvSpPr>
        <p:spPr>
          <a:xfrm>
            <a:off x="2633423" y="280915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Rektangel 8">
            <a:extLst>
              <a:ext uri="{FF2B5EF4-FFF2-40B4-BE49-F238E27FC236}">
                <a16:creationId xmlns:a16="http://schemas.microsoft.com/office/drawing/2014/main" id="{F344A7A6-C6B5-F07B-44E0-8BE26D1CF3E1}"/>
              </a:ext>
            </a:extLst>
          </p:cNvPr>
          <p:cNvSpPr/>
          <p:nvPr/>
        </p:nvSpPr>
        <p:spPr>
          <a:xfrm>
            <a:off x="3872700" y="2810494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Ellipse 9">
            <a:extLst>
              <a:ext uri="{FF2B5EF4-FFF2-40B4-BE49-F238E27FC236}">
                <a16:creationId xmlns:a16="http://schemas.microsoft.com/office/drawing/2014/main" id="{1FFF2A4C-B0BB-F3E2-0EC3-86F9EC22E90C}"/>
              </a:ext>
            </a:extLst>
          </p:cNvPr>
          <p:cNvSpPr/>
          <p:nvPr/>
        </p:nvSpPr>
        <p:spPr>
          <a:xfrm>
            <a:off x="3872700" y="281049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Ellipse 10">
            <a:extLst>
              <a:ext uri="{FF2B5EF4-FFF2-40B4-BE49-F238E27FC236}">
                <a16:creationId xmlns:a16="http://schemas.microsoft.com/office/drawing/2014/main" id="{6039541E-0E5A-D051-C51C-0D97E7639DD7}"/>
              </a:ext>
            </a:extLst>
          </p:cNvPr>
          <p:cNvSpPr/>
          <p:nvPr/>
        </p:nvSpPr>
        <p:spPr>
          <a:xfrm>
            <a:off x="4012896" y="280821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Ellipse 11">
            <a:extLst>
              <a:ext uri="{FF2B5EF4-FFF2-40B4-BE49-F238E27FC236}">
                <a16:creationId xmlns:a16="http://schemas.microsoft.com/office/drawing/2014/main" id="{EBE4F759-1D3B-F40C-7149-F9972D9ADC36}"/>
              </a:ext>
            </a:extLst>
          </p:cNvPr>
          <p:cNvSpPr/>
          <p:nvPr/>
        </p:nvSpPr>
        <p:spPr>
          <a:xfrm>
            <a:off x="4292428" y="280821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Rektangel 12">
            <a:extLst>
              <a:ext uri="{FF2B5EF4-FFF2-40B4-BE49-F238E27FC236}">
                <a16:creationId xmlns:a16="http://schemas.microsoft.com/office/drawing/2014/main" id="{9C433218-05AE-0294-DDDA-33352265C365}"/>
              </a:ext>
            </a:extLst>
          </p:cNvPr>
          <p:cNvSpPr/>
          <p:nvPr/>
        </p:nvSpPr>
        <p:spPr>
          <a:xfrm>
            <a:off x="5359561" y="2811536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Ellipse 13">
            <a:extLst>
              <a:ext uri="{FF2B5EF4-FFF2-40B4-BE49-F238E27FC236}">
                <a16:creationId xmlns:a16="http://schemas.microsoft.com/office/drawing/2014/main" id="{88B99D12-A2BB-E5BC-BCDB-33D1EB34D4C3}"/>
              </a:ext>
            </a:extLst>
          </p:cNvPr>
          <p:cNvSpPr/>
          <p:nvPr/>
        </p:nvSpPr>
        <p:spPr>
          <a:xfrm>
            <a:off x="5359560" y="281153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Ellipse 14">
            <a:extLst>
              <a:ext uri="{FF2B5EF4-FFF2-40B4-BE49-F238E27FC236}">
                <a16:creationId xmlns:a16="http://schemas.microsoft.com/office/drawing/2014/main" id="{85D60856-AEFD-CBE2-CE8B-A68F04F932EB}"/>
              </a:ext>
            </a:extLst>
          </p:cNvPr>
          <p:cNvSpPr/>
          <p:nvPr/>
        </p:nvSpPr>
        <p:spPr>
          <a:xfrm>
            <a:off x="5519324" y="281153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Ellipse 15">
            <a:extLst>
              <a:ext uri="{FF2B5EF4-FFF2-40B4-BE49-F238E27FC236}">
                <a16:creationId xmlns:a16="http://schemas.microsoft.com/office/drawing/2014/main" id="{96A1A3ED-C065-4DA6-4CE7-FB1E7BB097C2}"/>
              </a:ext>
            </a:extLst>
          </p:cNvPr>
          <p:cNvSpPr/>
          <p:nvPr/>
        </p:nvSpPr>
        <p:spPr>
          <a:xfrm>
            <a:off x="5761320" y="280502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Rektangel 16">
            <a:extLst>
              <a:ext uri="{FF2B5EF4-FFF2-40B4-BE49-F238E27FC236}">
                <a16:creationId xmlns:a16="http://schemas.microsoft.com/office/drawing/2014/main" id="{64064730-1DD6-A3F1-CF79-FE09399C04D1}"/>
              </a:ext>
            </a:extLst>
          </p:cNvPr>
          <p:cNvSpPr/>
          <p:nvPr/>
        </p:nvSpPr>
        <p:spPr>
          <a:xfrm>
            <a:off x="6264762" y="2815879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Ellipse 17">
            <a:extLst>
              <a:ext uri="{FF2B5EF4-FFF2-40B4-BE49-F238E27FC236}">
                <a16:creationId xmlns:a16="http://schemas.microsoft.com/office/drawing/2014/main" id="{224EAA10-2712-C392-712F-F07043121485}"/>
              </a:ext>
            </a:extLst>
          </p:cNvPr>
          <p:cNvSpPr/>
          <p:nvPr/>
        </p:nvSpPr>
        <p:spPr>
          <a:xfrm>
            <a:off x="6264761" y="28158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Ellipse 18">
            <a:extLst>
              <a:ext uri="{FF2B5EF4-FFF2-40B4-BE49-F238E27FC236}">
                <a16:creationId xmlns:a16="http://schemas.microsoft.com/office/drawing/2014/main" id="{8F2C23FC-281B-BA4F-537F-CABB59CA9E6F}"/>
              </a:ext>
            </a:extLst>
          </p:cNvPr>
          <p:cNvSpPr/>
          <p:nvPr/>
        </p:nvSpPr>
        <p:spPr>
          <a:xfrm>
            <a:off x="6416415" y="281331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Ellipse 19">
            <a:extLst>
              <a:ext uri="{FF2B5EF4-FFF2-40B4-BE49-F238E27FC236}">
                <a16:creationId xmlns:a16="http://schemas.microsoft.com/office/drawing/2014/main" id="{86604B55-E0BF-EF00-7A5D-D3BFD9EE9BC4}"/>
              </a:ext>
            </a:extLst>
          </p:cNvPr>
          <p:cNvSpPr/>
          <p:nvPr/>
        </p:nvSpPr>
        <p:spPr>
          <a:xfrm>
            <a:off x="6628610" y="281472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Rektangel 12">
            <a:extLst>
              <a:ext uri="{FF2B5EF4-FFF2-40B4-BE49-F238E27FC236}">
                <a16:creationId xmlns:a16="http://schemas.microsoft.com/office/drawing/2014/main" id="{16065B2E-EEE3-D2D2-C9E7-83211E9CA09C}"/>
              </a:ext>
            </a:extLst>
          </p:cNvPr>
          <p:cNvSpPr/>
          <p:nvPr/>
        </p:nvSpPr>
        <p:spPr>
          <a:xfrm>
            <a:off x="3064564" y="282312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Ellipse 13">
            <a:extLst>
              <a:ext uri="{FF2B5EF4-FFF2-40B4-BE49-F238E27FC236}">
                <a16:creationId xmlns:a16="http://schemas.microsoft.com/office/drawing/2014/main" id="{3C3D3696-F16E-D327-5B7A-DA60B5B5F226}"/>
              </a:ext>
            </a:extLst>
          </p:cNvPr>
          <p:cNvSpPr/>
          <p:nvPr/>
        </p:nvSpPr>
        <p:spPr>
          <a:xfrm>
            <a:off x="3064563" y="282312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Ellipse 14">
            <a:extLst>
              <a:ext uri="{FF2B5EF4-FFF2-40B4-BE49-F238E27FC236}">
                <a16:creationId xmlns:a16="http://schemas.microsoft.com/office/drawing/2014/main" id="{C11AD261-CBC1-101E-4429-6DFA680C6E08}"/>
              </a:ext>
            </a:extLst>
          </p:cNvPr>
          <p:cNvSpPr/>
          <p:nvPr/>
        </p:nvSpPr>
        <p:spPr>
          <a:xfrm>
            <a:off x="3224327" y="282312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Ellipse 15">
            <a:extLst>
              <a:ext uri="{FF2B5EF4-FFF2-40B4-BE49-F238E27FC236}">
                <a16:creationId xmlns:a16="http://schemas.microsoft.com/office/drawing/2014/main" id="{D9667E3E-AAD9-2862-6206-68CA40E22D1A}"/>
              </a:ext>
            </a:extLst>
          </p:cNvPr>
          <p:cNvSpPr/>
          <p:nvPr/>
        </p:nvSpPr>
        <p:spPr>
          <a:xfrm>
            <a:off x="3466323" y="281661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2" name="Rett pilkobling 34">
            <a:extLst>
              <a:ext uri="{FF2B5EF4-FFF2-40B4-BE49-F238E27FC236}">
                <a16:creationId xmlns:a16="http://schemas.microsoft.com/office/drawing/2014/main" id="{BB61569F-EB0A-F912-8FE0-22208A38A52D}"/>
              </a:ext>
            </a:extLst>
          </p:cNvPr>
          <p:cNvCxnSpPr/>
          <p:nvPr/>
        </p:nvCxnSpPr>
        <p:spPr>
          <a:xfrm flipV="1">
            <a:off x="2490667" y="3046080"/>
            <a:ext cx="0" cy="36987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03" name="TextBox 108">
            <a:extLst>
              <a:ext uri="{FF2B5EF4-FFF2-40B4-BE49-F238E27FC236}">
                <a16:creationId xmlns:a16="http://schemas.microsoft.com/office/drawing/2014/main" id="{24C5512D-AB6B-0D76-5E51-2850381DF24F}"/>
              </a:ext>
            </a:extLst>
          </p:cNvPr>
          <p:cNvSpPr txBox="1"/>
          <p:nvPr/>
        </p:nvSpPr>
        <p:spPr>
          <a:xfrm>
            <a:off x="2503185" y="3039762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TextBox 109">
            <a:extLst>
              <a:ext uri="{FF2B5EF4-FFF2-40B4-BE49-F238E27FC236}">
                <a16:creationId xmlns:a16="http://schemas.microsoft.com/office/drawing/2014/main" id="{57AFFD3F-586F-DDC2-129A-362D600B1522}"/>
              </a:ext>
            </a:extLst>
          </p:cNvPr>
          <p:cNvSpPr txBox="1"/>
          <p:nvPr/>
        </p:nvSpPr>
        <p:spPr>
          <a:xfrm>
            <a:off x="4224479" y="3051137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TextBox 110">
            <a:extLst>
              <a:ext uri="{FF2B5EF4-FFF2-40B4-BE49-F238E27FC236}">
                <a16:creationId xmlns:a16="http://schemas.microsoft.com/office/drawing/2014/main" id="{14DF32A2-1920-8605-610A-890E4EC3B10D}"/>
              </a:ext>
            </a:extLst>
          </p:cNvPr>
          <p:cNvSpPr txBox="1"/>
          <p:nvPr/>
        </p:nvSpPr>
        <p:spPr>
          <a:xfrm>
            <a:off x="260713" y="2516451"/>
            <a:ext cx="1524853" cy="7386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>
                <a:solidFill>
                  <a:srgbClr val="000000"/>
                </a:solidFill>
                <a:latin typeface="Arial" pitchFamily="34"/>
                <a:cs typeface="Arial" pitchFamily="34"/>
              </a:rPr>
              <a:t>Final embeddings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>
                <a:solidFill>
                  <a:srgbClr val="000000"/>
                </a:solidFill>
                <a:latin typeface="Arial" pitchFamily="34"/>
                <a:cs typeface="Arial" pitchFamily="34"/>
              </a:rPr>
              <a:t>(after N layers)</a:t>
            </a:r>
            <a:endParaRPr lang="nb-NO" sz="14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TextBox 121">
            <a:extLst>
              <a:ext uri="{FF2B5EF4-FFF2-40B4-BE49-F238E27FC236}">
                <a16:creationId xmlns:a16="http://schemas.microsoft.com/office/drawing/2014/main" id="{7A285E8C-8801-2979-BE68-E0C0A87C886D}"/>
              </a:ext>
            </a:extLst>
          </p:cNvPr>
          <p:cNvSpPr txBox="1"/>
          <p:nvPr/>
        </p:nvSpPr>
        <p:spPr>
          <a:xfrm>
            <a:off x="1378619" y="3061525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Rectangle: Rounded Corners 122">
            <a:extLst>
              <a:ext uri="{FF2B5EF4-FFF2-40B4-BE49-F238E27FC236}">
                <a16:creationId xmlns:a16="http://schemas.microsoft.com/office/drawing/2014/main" id="{6C8C7350-15FA-8E59-3E3C-8F44165C19AD}"/>
              </a:ext>
            </a:extLst>
          </p:cNvPr>
          <p:cNvSpPr/>
          <p:nvPr/>
        </p:nvSpPr>
        <p:spPr>
          <a:xfrm>
            <a:off x="2195736" y="2107028"/>
            <a:ext cx="588846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O</a:t>
            </a:r>
            <a:endParaRPr lang="nb-NO" sz="1200">
              <a:solidFill>
                <a:srgbClr val="44546A"/>
              </a:solidFill>
              <a:latin typeface="Calibri"/>
            </a:endParaRPr>
          </a:p>
        </p:txBody>
      </p:sp>
      <p:cxnSp>
        <p:nvCxnSpPr>
          <p:cNvPr id="108" name="Rett pilkobling 34">
            <a:extLst>
              <a:ext uri="{FF2B5EF4-FFF2-40B4-BE49-F238E27FC236}">
                <a16:creationId xmlns:a16="http://schemas.microsoft.com/office/drawing/2014/main" id="{FF8E30D0-14E0-7F57-DC7D-D185D70A3C21}"/>
              </a:ext>
            </a:extLst>
          </p:cNvPr>
          <p:cNvCxnSpPr/>
          <p:nvPr/>
        </p:nvCxnSpPr>
        <p:spPr>
          <a:xfrm flipV="1">
            <a:off x="2503185" y="2420421"/>
            <a:ext cx="0" cy="336343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09" name="Rectangle: Rounded Corners 125">
            <a:extLst>
              <a:ext uri="{FF2B5EF4-FFF2-40B4-BE49-F238E27FC236}">
                <a16:creationId xmlns:a16="http://schemas.microsoft.com/office/drawing/2014/main" id="{0EAE768B-CE6A-247C-A0D3-A81168D6A6CD}"/>
              </a:ext>
            </a:extLst>
          </p:cNvPr>
          <p:cNvSpPr/>
          <p:nvPr/>
        </p:nvSpPr>
        <p:spPr>
          <a:xfrm>
            <a:off x="3029221" y="2122765"/>
            <a:ext cx="588846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O</a:t>
            </a: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10" name="Rett pilkobling 34">
            <a:extLst>
              <a:ext uri="{FF2B5EF4-FFF2-40B4-BE49-F238E27FC236}">
                <a16:creationId xmlns:a16="http://schemas.microsoft.com/office/drawing/2014/main" id="{BE9F8FF5-BEA8-E6F0-C4E0-0E331E92BC16}"/>
              </a:ext>
            </a:extLst>
          </p:cNvPr>
          <p:cNvCxnSpPr/>
          <p:nvPr/>
        </p:nvCxnSpPr>
        <p:spPr>
          <a:xfrm flipV="1">
            <a:off x="3336670" y="2436147"/>
            <a:ext cx="0" cy="33634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11" name="Rectangle: Rounded Corners 127">
            <a:extLst>
              <a:ext uri="{FF2B5EF4-FFF2-40B4-BE49-F238E27FC236}">
                <a16:creationId xmlns:a16="http://schemas.microsoft.com/office/drawing/2014/main" id="{102F4BC3-E479-9A25-E183-D1E551D9AE24}"/>
              </a:ext>
            </a:extLst>
          </p:cNvPr>
          <p:cNvSpPr/>
          <p:nvPr/>
        </p:nvSpPr>
        <p:spPr>
          <a:xfrm>
            <a:off x="3861014" y="2137432"/>
            <a:ext cx="646252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B-ORG</a:t>
            </a:r>
            <a:endParaRPr lang="nb-NO" sz="1200">
              <a:solidFill>
                <a:srgbClr val="44546A"/>
              </a:solidFill>
              <a:latin typeface="Calibri"/>
            </a:endParaRPr>
          </a:p>
        </p:txBody>
      </p:sp>
      <p:cxnSp>
        <p:nvCxnSpPr>
          <p:cNvPr id="112" name="Rett pilkobling 34">
            <a:extLst>
              <a:ext uri="{FF2B5EF4-FFF2-40B4-BE49-F238E27FC236}">
                <a16:creationId xmlns:a16="http://schemas.microsoft.com/office/drawing/2014/main" id="{5F475DD7-9475-EB6F-BDB5-73731A612430}"/>
              </a:ext>
            </a:extLst>
          </p:cNvPr>
          <p:cNvCxnSpPr/>
          <p:nvPr/>
        </p:nvCxnSpPr>
        <p:spPr>
          <a:xfrm flipV="1">
            <a:off x="4192027" y="2450823"/>
            <a:ext cx="0" cy="33634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13" name="Rectangle: Rounded Corners 129">
            <a:extLst>
              <a:ext uri="{FF2B5EF4-FFF2-40B4-BE49-F238E27FC236}">
                <a16:creationId xmlns:a16="http://schemas.microsoft.com/office/drawing/2014/main" id="{9D7FD309-6872-4EF5-B8D0-27C00011985B}"/>
              </a:ext>
            </a:extLst>
          </p:cNvPr>
          <p:cNvSpPr/>
          <p:nvPr/>
        </p:nvSpPr>
        <p:spPr>
          <a:xfrm>
            <a:off x="5299219" y="2109205"/>
            <a:ext cx="646252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I-ORG</a:t>
            </a:r>
            <a:endParaRPr lang="nb-NO" sz="12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14" name="Rett pilkobling 34">
            <a:extLst>
              <a:ext uri="{FF2B5EF4-FFF2-40B4-BE49-F238E27FC236}">
                <a16:creationId xmlns:a16="http://schemas.microsoft.com/office/drawing/2014/main" id="{D3A2739B-15AF-8030-37CA-79CA3C14764D}"/>
              </a:ext>
            </a:extLst>
          </p:cNvPr>
          <p:cNvCxnSpPr/>
          <p:nvPr/>
        </p:nvCxnSpPr>
        <p:spPr>
          <a:xfrm flipV="1">
            <a:off x="5631082" y="2422596"/>
            <a:ext cx="0" cy="336344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15" name="Rectangle: Rounded Corners 131">
            <a:extLst>
              <a:ext uri="{FF2B5EF4-FFF2-40B4-BE49-F238E27FC236}">
                <a16:creationId xmlns:a16="http://schemas.microsoft.com/office/drawing/2014/main" id="{AF104D52-2ADB-8918-BBB7-FEC4B5EBC3A5}"/>
              </a:ext>
            </a:extLst>
          </p:cNvPr>
          <p:cNvSpPr/>
          <p:nvPr/>
        </p:nvSpPr>
        <p:spPr>
          <a:xfrm>
            <a:off x="6213537" y="2108866"/>
            <a:ext cx="588846" cy="2798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5E0B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>
                <a:solidFill>
                  <a:srgbClr val="44546A"/>
                </a:solidFill>
                <a:latin typeface="Calibri"/>
              </a:rPr>
              <a:t>O</a:t>
            </a: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16" name="Rett pilkobling 34">
            <a:extLst>
              <a:ext uri="{FF2B5EF4-FFF2-40B4-BE49-F238E27FC236}">
                <a16:creationId xmlns:a16="http://schemas.microsoft.com/office/drawing/2014/main" id="{D74FADEE-831E-F590-24E6-B0A004B6429B}"/>
              </a:ext>
            </a:extLst>
          </p:cNvPr>
          <p:cNvCxnSpPr/>
          <p:nvPr/>
        </p:nvCxnSpPr>
        <p:spPr>
          <a:xfrm flipV="1">
            <a:off x="6520986" y="2422259"/>
            <a:ext cx="0" cy="336343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271"/>
    </mc:Choice>
    <mc:Fallback xmlns="">
      <p:transition spd="slow" advTm="9827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A54ED-AB5C-F58E-C10F-4840AE93A8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Slot filling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63DF-4F4F-B341-02AC-0A3A8964AF3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1695" y="2218030"/>
            <a:ext cx="7602713" cy="2502337"/>
          </a:xfrm>
        </p:spPr>
        <p:txBody>
          <a:bodyPr/>
          <a:lstStyle/>
          <a:p>
            <a:pPr lvl="0"/>
            <a:r>
              <a:rPr lang="en-US" sz="2200" i="1" dirty="0"/>
              <a:t>Token-level </a:t>
            </a:r>
            <a:r>
              <a:rPr lang="en-US" sz="2200" dirty="0"/>
              <a:t>classification task</a:t>
            </a:r>
          </a:p>
          <a:p>
            <a:pPr lvl="1"/>
            <a:r>
              <a:rPr lang="en-US" dirty="0"/>
              <a:t>Output classes: BIO-prefixed categories</a:t>
            </a:r>
          </a:p>
          <a:p>
            <a:pPr lvl="0"/>
            <a:r>
              <a:rPr lang="en-US" sz="2200" dirty="0"/>
              <a:t>Slot-filling models also need to be trained / fine-tuned              on annotated training data</a:t>
            </a:r>
          </a:p>
          <a:p>
            <a:pPr lvl="0"/>
            <a:r>
              <a:rPr lang="en-US" sz="2200" dirty="0"/>
              <a:t>Possible to fine-tune intent classifier and                                    slot filler with the same model</a:t>
            </a:r>
            <a:endParaRPr lang="nb-NO" sz="22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F813482-80BC-A942-85FC-56CDB52F57F9}"/>
              </a:ext>
            </a:extLst>
          </p:cNvPr>
          <p:cNvGrpSpPr/>
          <p:nvPr/>
        </p:nvGrpSpPr>
        <p:grpSpPr>
          <a:xfrm>
            <a:off x="3059832" y="423133"/>
            <a:ext cx="4018958" cy="1624631"/>
            <a:chOff x="2955304" y="443063"/>
            <a:chExt cx="3556549" cy="143237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61E48F2-7D37-C2CB-E089-9F7545602557}"/>
                </a:ext>
              </a:extLst>
            </p:cNvPr>
            <p:cNvGrpSpPr/>
            <p:nvPr/>
          </p:nvGrpSpPr>
          <p:grpSpPr>
            <a:xfrm>
              <a:off x="3076617" y="1490709"/>
              <a:ext cx="3401449" cy="384724"/>
              <a:chOff x="3076617" y="1490709"/>
              <a:chExt cx="3401449" cy="384724"/>
            </a:xfrm>
          </p:grpSpPr>
          <p:sp>
            <p:nvSpPr>
              <p:cNvPr id="6" name="Rektangel 8">
                <a:extLst>
                  <a:ext uri="{FF2B5EF4-FFF2-40B4-BE49-F238E27FC236}">
                    <a16:creationId xmlns:a16="http://schemas.microsoft.com/office/drawing/2014/main" id="{84C56D81-3FA2-BF57-0498-4385DC3B6F90}"/>
                  </a:ext>
                </a:extLst>
              </p:cNvPr>
              <p:cNvSpPr/>
              <p:nvPr/>
            </p:nvSpPr>
            <p:spPr>
              <a:xfrm>
                <a:off x="4435443" y="1591659"/>
                <a:ext cx="320140" cy="90553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7" name="Ellipse 9">
                <a:extLst>
                  <a:ext uri="{FF2B5EF4-FFF2-40B4-BE49-F238E27FC236}">
                    <a16:creationId xmlns:a16="http://schemas.microsoft.com/office/drawing/2014/main" id="{4661DEAE-684E-C6F4-7EF9-0E1ADC5A7439}"/>
                  </a:ext>
                </a:extLst>
              </p:cNvPr>
              <p:cNvSpPr/>
              <p:nvPr/>
            </p:nvSpPr>
            <p:spPr>
              <a:xfrm>
                <a:off x="4435443" y="1591659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8" name="Ellipse 10">
                <a:extLst>
                  <a:ext uri="{FF2B5EF4-FFF2-40B4-BE49-F238E27FC236}">
                    <a16:creationId xmlns:a16="http://schemas.microsoft.com/office/drawing/2014/main" id="{5E25AF7C-8F9E-EFA9-59E9-EEBA3C41E205}"/>
                  </a:ext>
                </a:extLst>
              </p:cNvPr>
              <p:cNvSpPr/>
              <p:nvPr/>
            </p:nvSpPr>
            <p:spPr>
              <a:xfrm>
                <a:off x="4511667" y="1590351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A6A6A6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" name="Ellipse 11">
                <a:extLst>
                  <a:ext uri="{FF2B5EF4-FFF2-40B4-BE49-F238E27FC236}">
                    <a16:creationId xmlns:a16="http://schemas.microsoft.com/office/drawing/2014/main" id="{6065CDCC-E53C-63C0-3BC4-6D06207EADE7}"/>
                  </a:ext>
                </a:extLst>
              </p:cNvPr>
              <p:cNvSpPr/>
              <p:nvPr/>
            </p:nvSpPr>
            <p:spPr>
              <a:xfrm>
                <a:off x="4663641" y="1590351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F2F2F2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0" name="Rektangel 12">
                <a:extLst>
                  <a:ext uri="{FF2B5EF4-FFF2-40B4-BE49-F238E27FC236}">
                    <a16:creationId xmlns:a16="http://schemas.microsoft.com/office/drawing/2014/main" id="{E9E9BC5B-625B-43D8-79F5-A6B8CF6667B5}"/>
                  </a:ext>
                </a:extLst>
              </p:cNvPr>
              <p:cNvSpPr/>
              <p:nvPr/>
            </p:nvSpPr>
            <p:spPr>
              <a:xfrm>
                <a:off x="4969773" y="1594082"/>
                <a:ext cx="300609" cy="88120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" name="Ellipse 13">
                <a:extLst>
                  <a:ext uri="{FF2B5EF4-FFF2-40B4-BE49-F238E27FC236}">
                    <a16:creationId xmlns:a16="http://schemas.microsoft.com/office/drawing/2014/main" id="{1E969910-6DAC-8F7F-8E4F-B41C8DEA85AB}"/>
                  </a:ext>
                </a:extLst>
              </p:cNvPr>
              <p:cNvSpPr/>
              <p:nvPr/>
            </p:nvSpPr>
            <p:spPr>
              <a:xfrm>
                <a:off x="4969773" y="1594082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" name="Ellipse 14">
                <a:extLst>
                  <a:ext uri="{FF2B5EF4-FFF2-40B4-BE49-F238E27FC236}">
                    <a16:creationId xmlns:a16="http://schemas.microsoft.com/office/drawing/2014/main" id="{0BE15A68-FDA9-35B8-DFC8-EE0CF93E25CE}"/>
                  </a:ext>
                </a:extLst>
              </p:cNvPr>
              <p:cNvSpPr/>
              <p:nvPr/>
            </p:nvSpPr>
            <p:spPr>
              <a:xfrm>
                <a:off x="5056632" y="1594082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" name="Ellipse 15">
                <a:extLst>
                  <a:ext uri="{FF2B5EF4-FFF2-40B4-BE49-F238E27FC236}">
                    <a16:creationId xmlns:a16="http://schemas.microsoft.com/office/drawing/2014/main" id="{1B7A1923-C249-0A68-39C3-6471F6059AB7}"/>
                  </a:ext>
                </a:extLst>
              </p:cNvPr>
              <p:cNvSpPr/>
              <p:nvPr/>
            </p:nvSpPr>
            <p:spPr>
              <a:xfrm>
                <a:off x="5188195" y="1590351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A6A6A6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" name="Rektangel 16">
                <a:extLst>
                  <a:ext uri="{FF2B5EF4-FFF2-40B4-BE49-F238E27FC236}">
                    <a16:creationId xmlns:a16="http://schemas.microsoft.com/office/drawing/2014/main" id="{21D2E141-5583-6D87-903B-DB55844760A1}"/>
                  </a:ext>
                </a:extLst>
              </p:cNvPr>
              <p:cNvSpPr/>
              <p:nvPr/>
            </p:nvSpPr>
            <p:spPr>
              <a:xfrm>
                <a:off x="5735958" y="1594750"/>
                <a:ext cx="280995" cy="87462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5" name="Ellipse 17">
                <a:extLst>
                  <a:ext uri="{FF2B5EF4-FFF2-40B4-BE49-F238E27FC236}">
                    <a16:creationId xmlns:a16="http://schemas.microsoft.com/office/drawing/2014/main" id="{A048B0F6-0ACF-C9B5-095F-432BB22D290B}"/>
                  </a:ext>
                </a:extLst>
              </p:cNvPr>
              <p:cNvSpPr/>
              <p:nvPr/>
            </p:nvSpPr>
            <p:spPr>
              <a:xfrm>
                <a:off x="5735958" y="1594750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FFFFF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6" name="Ellipse 18">
                <a:extLst>
                  <a:ext uri="{FF2B5EF4-FFF2-40B4-BE49-F238E27FC236}">
                    <a16:creationId xmlns:a16="http://schemas.microsoft.com/office/drawing/2014/main" id="{AEC4CD14-5BAA-ECAB-03D6-F74054A0086B}"/>
                  </a:ext>
                </a:extLst>
              </p:cNvPr>
              <p:cNvSpPr/>
              <p:nvPr/>
            </p:nvSpPr>
            <p:spPr>
              <a:xfrm>
                <a:off x="5818409" y="159327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7" name="Ellipse 19">
                <a:extLst>
                  <a:ext uri="{FF2B5EF4-FFF2-40B4-BE49-F238E27FC236}">
                    <a16:creationId xmlns:a16="http://schemas.microsoft.com/office/drawing/2014/main" id="{B44DDD44-F8CF-16EA-5C19-241DD1C2E9A0}"/>
                  </a:ext>
                </a:extLst>
              </p:cNvPr>
              <p:cNvSpPr/>
              <p:nvPr/>
            </p:nvSpPr>
            <p:spPr>
              <a:xfrm>
                <a:off x="5933770" y="1594082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8" name="Rektangel 20">
                <a:extLst>
                  <a:ext uri="{FF2B5EF4-FFF2-40B4-BE49-F238E27FC236}">
                    <a16:creationId xmlns:a16="http://schemas.microsoft.com/office/drawing/2014/main" id="{A20C814F-39C0-F249-64D9-247881BCFE81}"/>
                  </a:ext>
                </a:extLst>
              </p:cNvPr>
              <p:cNvSpPr/>
              <p:nvPr/>
            </p:nvSpPr>
            <p:spPr>
              <a:xfrm>
                <a:off x="6185230" y="1594082"/>
                <a:ext cx="292836" cy="93497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9" name="Ellipse 21">
                <a:extLst>
                  <a:ext uri="{FF2B5EF4-FFF2-40B4-BE49-F238E27FC236}">
                    <a16:creationId xmlns:a16="http://schemas.microsoft.com/office/drawing/2014/main" id="{07C4DB3F-A908-CF21-522A-6F03881077D3}"/>
                  </a:ext>
                </a:extLst>
              </p:cNvPr>
              <p:cNvSpPr/>
              <p:nvPr/>
            </p:nvSpPr>
            <p:spPr>
              <a:xfrm>
                <a:off x="6185230" y="1594082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0" name="Ellipse 22">
                <a:extLst>
                  <a:ext uri="{FF2B5EF4-FFF2-40B4-BE49-F238E27FC236}">
                    <a16:creationId xmlns:a16="http://schemas.microsoft.com/office/drawing/2014/main" id="{082772B9-BA61-6092-1D92-DB04131C173D}"/>
                  </a:ext>
                </a:extLst>
              </p:cNvPr>
              <p:cNvSpPr/>
              <p:nvPr/>
            </p:nvSpPr>
            <p:spPr>
              <a:xfrm>
                <a:off x="6263521" y="1597356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7F7F7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1" name="Ellipse 23">
                <a:extLst>
                  <a:ext uri="{FF2B5EF4-FFF2-40B4-BE49-F238E27FC236}">
                    <a16:creationId xmlns:a16="http://schemas.microsoft.com/office/drawing/2014/main" id="{0D5A93BA-44E2-8656-B683-E0B9231D569D}"/>
                  </a:ext>
                </a:extLst>
              </p:cNvPr>
              <p:cNvSpPr/>
              <p:nvPr/>
            </p:nvSpPr>
            <p:spPr>
              <a:xfrm>
                <a:off x="6387861" y="1598901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FFFFF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2" name="TextBox 109">
                <a:extLst>
                  <a:ext uri="{FF2B5EF4-FFF2-40B4-BE49-F238E27FC236}">
                    <a16:creationId xmlns:a16="http://schemas.microsoft.com/office/drawing/2014/main" id="{6816D0BD-F765-0691-D8D4-718D6D3ADCE7}"/>
                  </a:ext>
                </a:extLst>
              </p:cNvPr>
              <p:cNvSpPr txBox="1"/>
              <p:nvPr/>
            </p:nvSpPr>
            <p:spPr>
              <a:xfrm>
                <a:off x="3076617" y="1490709"/>
                <a:ext cx="757013" cy="384724"/>
              </a:xfrm>
              <a:prstGeom prst="rect">
                <a:avLst/>
              </a:prstGeom>
              <a:solidFill>
                <a:srgbClr val="FFFFFF"/>
              </a:solidFill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80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Initial embeddings</a:t>
                </a:r>
              </a:p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 sz="30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23" name="Rektangel 12">
                <a:extLst>
                  <a:ext uri="{FF2B5EF4-FFF2-40B4-BE49-F238E27FC236}">
                    <a16:creationId xmlns:a16="http://schemas.microsoft.com/office/drawing/2014/main" id="{B0F18159-9731-12E9-0668-1F15B2C82107}"/>
                  </a:ext>
                </a:extLst>
              </p:cNvPr>
              <p:cNvSpPr/>
              <p:nvPr/>
            </p:nvSpPr>
            <p:spPr>
              <a:xfrm>
                <a:off x="4002566" y="1591440"/>
                <a:ext cx="300609" cy="88120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4" name="Ellipse 13">
                <a:extLst>
                  <a:ext uri="{FF2B5EF4-FFF2-40B4-BE49-F238E27FC236}">
                    <a16:creationId xmlns:a16="http://schemas.microsoft.com/office/drawing/2014/main" id="{77A918FC-C72C-E752-BFA2-30D394A71F9D}"/>
                  </a:ext>
                </a:extLst>
              </p:cNvPr>
              <p:cNvSpPr/>
              <p:nvPr/>
            </p:nvSpPr>
            <p:spPr>
              <a:xfrm>
                <a:off x="4002566" y="1591440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A6A6A6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5" name="Ellipse 14">
                <a:extLst>
                  <a:ext uri="{FF2B5EF4-FFF2-40B4-BE49-F238E27FC236}">
                    <a16:creationId xmlns:a16="http://schemas.microsoft.com/office/drawing/2014/main" id="{2D20B1BF-7D57-91AB-0430-8F8BA2C69591}"/>
                  </a:ext>
                </a:extLst>
              </p:cNvPr>
              <p:cNvSpPr/>
              <p:nvPr/>
            </p:nvSpPr>
            <p:spPr>
              <a:xfrm>
                <a:off x="4089425" y="1591440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26" name="Ellipse 15">
                <a:extLst>
                  <a:ext uri="{FF2B5EF4-FFF2-40B4-BE49-F238E27FC236}">
                    <a16:creationId xmlns:a16="http://schemas.microsoft.com/office/drawing/2014/main" id="{AE94F3A8-3D9E-CE46-D8B2-BE4A9233CB03}"/>
                  </a:ext>
                </a:extLst>
              </p:cNvPr>
              <p:cNvSpPr/>
              <p:nvPr/>
            </p:nvSpPr>
            <p:spPr>
              <a:xfrm>
                <a:off x="4220998" y="1587709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27" name="Group 5">
              <a:extLst>
                <a:ext uri="{FF2B5EF4-FFF2-40B4-BE49-F238E27FC236}">
                  <a16:creationId xmlns:a16="http://schemas.microsoft.com/office/drawing/2014/main" id="{8DE29BAA-35E9-37D2-2CC5-25DFF9F03863}"/>
                </a:ext>
              </a:extLst>
            </p:cNvPr>
            <p:cNvGrpSpPr/>
            <p:nvPr/>
          </p:nvGrpSpPr>
          <p:grpSpPr>
            <a:xfrm>
              <a:off x="3006117" y="1172763"/>
              <a:ext cx="3478432" cy="413126"/>
              <a:chOff x="3006117" y="1172763"/>
              <a:chExt cx="3478432" cy="413126"/>
            </a:xfrm>
          </p:grpSpPr>
          <p:cxnSp>
            <p:nvCxnSpPr>
              <p:cNvPr id="28" name="Rett pilkobling 36">
                <a:extLst>
                  <a:ext uri="{FF2B5EF4-FFF2-40B4-BE49-F238E27FC236}">
                    <a16:creationId xmlns:a16="http://schemas.microsoft.com/office/drawing/2014/main" id="{DE63A5CB-06A1-B3F1-9748-5111E31B5DEC}"/>
                  </a:ext>
                </a:extLst>
              </p:cNvPr>
              <p:cNvCxnSpPr/>
              <p:nvPr/>
            </p:nvCxnSpPr>
            <p:spPr>
              <a:xfrm flipV="1">
                <a:off x="6363510" y="1373392"/>
                <a:ext cx="0" cy="185422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29" name="Rett pilkobling 35">
                <a:extLst>
                  <a:ext uri="{FF2B5EF4-FFF2-40B4-BE49-F238E27FC236}">
                    <a16:creationId xmlns:a16="http://schemas.microsoft.com/office/drawing/2014/main" id="{AE3EE88C-0E85-3F18-B775-9181B631B08F}"/>
                  </a:ext>
                </a:extLst>
              </p:cNvPr>
              <p:cNvCxnSpPr/>
              <p:nvPr/>
            </p:nvCxnSpPr>
            <p:spPr>
              <a:xfrm flipV="1">
                <a:off x="5872779" y="1381265"/>
                <a:ext cx="0" cy="185211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30" name="Rett pilkobling 33">
                <a:extLst>
                  <a:ext uri="{FF2B5EF4-FFF2-40B4-BE49-F238E27FC236}">
                    <a16:creationId xmlns:a16="http://schemas.microsoft.com/office/drawing/2014/main" id="{54D77254-9B7B-9B70-7909-E07FEB1C1271}"/>
                  </a:ext>
                </a:extLst>
              </p:cNvPr>
              <p:cNvCxnSpPr/>
              <p:nvPr/>
            </p:nvCxnSpPr>
            <p:spPr>
              <a:xfrm flipV="1">
                <a:off x="4600017" y="1362327"/>
                <a:ext cx="0" cy="20414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31" name="Rett pilkobling 34">
                <a:extLst>
                  <a:ext uri="{FF2B5EF4-FFF2-40B4-BE49-F238E27FC236}">
                    <a16:creationId xmlns:a16="http://schemas.microsoft.com/office/drawing/2014/main" id="{C5AF5E91-A9A7-1D87-CFBD-A5E571818C2C}"/>
                  </a:ext>
                </a:extLst>
              </p:cNvPr>
              <p:cNvCxnSpPr/>
              <p:nvPr/>
            </p:nvCxnSpPr>
            <p:spPr>
              <a:xfrm flipV="1">
                <a:off x="5110353" y="1362327"/>
                <a:ext cx="0" cy="21226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sp>
            <p:nvSpPr>
              <p:cNvPr id="32" name="Rektangel 8">
                <a:extLst>
                  <a:ext uri="{FF2B5EF4-FFF2-40B4-BE49-F238E27FC236}">
                    <a16:creationId xmlns:a16="http://schemas.microsoft.com/office/drawing/2014/main" id="{2C4FF2DC-8F6F-EF3F-4081-2DA0023D7C06}"/>
                  </a:ext>
                </a:extLst>
              </p:cNvPr>
              <p:cNvSpPr/>
              <p:nvPr/>
            </p:nvSpPr>
            <p:spPr>
              <a:xfrm>
                <a:off x="4441935" y="1256595"/>
                <a:ext cx="320140" cy="90553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3" name="Ellipse 9">
                <a:extLst>
                  <a:ext uri="{FF2B5EF4-FFF2-40B4-BE49-F238E27FC236}">
                    <a16:creationId xmlns:a16="http://schemas.microsoft.com/office/drawing/2014/main" id="{CB5812AF-780A-FF51-B607-B077A2E4D5CE}"/>
                  </a:ext>
                </a:extLst>
              </p:cNvPr>
              <p:cNvSpPr/>
              <p:nvPr/>
            </p:nvSpPr>
            <p:spPr>
              <a:xfrm>
                <a:off x="4441935" y="1256595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7F7F7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4" name="Ellipse 10">
                <a:extLst>
                  <a:ext uri="{FF2B5EF4-FFF2-40B4-BE49-F238E27FC236}">
                    <a16:creationId xmlns:a16="http://schemas.microsoft.com/office/drawing/2014/main" id="{D27D20A8-6CAA-28EB-F3C6-3CE4DCB0115A}"/>
                  </a:ext>
                </a:extLst>
              </p:cNvPr>
              <p:cNvSpPr/>
              <p:nvPr/>
            </p:nvSpPr>
            <p:spPr>
              <a:xfrm>
                <a:off x="4518160" y="125529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5" name="Ellipse 11">
                <a:extLst>
                  <a:ext uri="{FF2B5EF4-FFF2-40B4-BE49-F238E27FC236}">
                    <a16:creationId xmlns:a16="http://schemas.microsoft.com/office/drawing/2014/main" id="{3EE126DE-754A-0A5D-F7C3-DE09635FFEE9}"/>
                  </a:ext>
                </a:extLst>
              </p:cNvPr>
              <p:cNvSpPr/>
              <p:nvPr/>
            </p:nvSpPr>
            <p:spPr>
              <a:xfrm>
                <a:off x="4670133" y="125529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6" name="Rektangel 12">
                <a:extLst>
                  <a:ext uri="{FF2B5EF4-FFF2-40B4-BE49-F238E27FC236}">
                    <a16:creationId xmlns:a16="http://schemas.microsoft.com/office/drawing/2014/main" id="{7950BDCD-635D-A557-0287-C6EF474C4630}"/>
                  </a:ext>
                </a:extLst>
              </p:cNvPr>
              <p:cNvSpPr/>
              <p:nvPr/>
            </p:nvSpPr>
            <p:spPr>
              <a:xfrm>
                <a:off x="4976256" y="1259028"/>
                <a:ext cx="300609" cy="88120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7" name="Ellipse 13">
                <a:extLst>
                  <a:ext uri="{FF2B5EF4-FFF2-40B4-BE49-F238E27FC236}">
                    <a16:creationId xmlns:a16="http://schemas.microsoft.com/office/drawing/2014/main" id="{C6087C9A-12F5-94A7-67D6-007D3D6B9D48}"/>
                  </a:ext>
                </a:extLst>
              </p:cNvPr>
              <p:cNvSpPr/>
              <p:nvPr/>
            </p:nvSpPr>
            <p:spPr>
              <a:xfrm>
                <a:off x="4976256" y="1259028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F2F2F2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8" name="Ellipse 14">
                <a:extLst>
                  <a:ext uri="{FF2B5EF4-FFF2-40B4-BE49-F238E27FC236}">
                    <a16:creationId xmlns:a16="http://schemas.microsoft.com/office/drawing/2014/main" id="{927A53EB-EC48-1454-06E7-1BB63A19D259}"/>
                  </a:ext>
                </a:extLst>
              </p:cNvPr>
              <p:cNvSpPr/>
              <p:nvPr/>
            </p:nvSpPr>
            <p:spPr>
              <a:xfrm>
                <a:off x="5063115" y="1259028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39" name="Ellipse 15">
                <a:extLst>
                  <a:ext uri="{FF2B5EF4-FFF2-40B4-BE49-F238E27FC236}">
                    <a16:creationId xmlns:a16="http://schemas.microsoft.com/office/drawing/2014/main" id="{B3DC5893-7F64-5046-2C1C-2EC31B0CA35A}"/>
                  </a:ext>
                </a:extLst>
              </p:cNvPr>
              <p:cNvSpPr/>
              <p:nvPr/>
            </p:nvSpPr>
            <p:spPr>
              <a:xfrm>
                <a:off x="5194688" y="125529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0" name="Rektangel 16">
                <a:extLst>
                  <a:ext uri="{FF2B5EF4-FFF2-40B4-BE49-F238E27FC236}">
                    <a16:creationId xmlns:a16="http://schemas.microsoft.com/office/drawing/2014/main" id="{0FBBB8F1-4CC5-F56C-F5EE-3F28D094C27E}"/>
                  </a:ext>
                </a:extLst>
              </p:cNvPr>
              <p:cNvSpPr/>
              <p:nvPr/>
            </p:nvSpPr>
            <p:spPr>
              <a:xfrm>
                <a:off x="5742441" y="1259686"/>
                <a:ext cx="280995" cy="87462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1" name="Ellipse 17">
                <a:extLst>
                  <a:ext uri="{FF2B5EF4-FFF2-40B4-BE49-F238E27FC236}">
                    <a16:creationId xmlns:a16="http://schemas.microsoft.com/office/drawing/2014/main" id="{CA300D41-E9A5-ED98-FDC7-9CFEA085B434}"/>
                  </a:ext>
                </a:extLst>
              </p:cNvPr>
              <p:cNvSpPr/>
              <p:nvPr/>
            </p:nvSpPr>
            <p:spPr>
              <a:xfrm>
                <a:off x="5742441" y="1259686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2" name="Ellipse 18">
                <a:extLst>
                  <a:ext uri="{FF2B5EF4-FFF2-40B4-BE49-F238E27FC236}">
                    <a16:creationId xmlns:a16="http://schemas.microsoft.com/office/drawing/2014/main" id="{2ED6478E-6FA4-5518-70FA-4F4215FD1C02}"/>
                  </a:ext>
                </a:extLst>
              </p:cNvPr>
              <p:cNvSpPr/>
              <p:nvPr/>
            </p:nvSpPr>
            <p:spPr>
              <a:xfrm>
                <a:off x="5824892" y="1258223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3" name="Ellipse 19">
                <a:extLst>
                  <a:ext uri="{FF2B5EF4-FFF2-40B4-BE49-F238E27FC236}">
                    <a16:creationId xmlns:a16="http://schemas.microsoft.com/office/drawing/2014/main" id="{30EFEFF8-FEEB-53BD-CB2C-BAD318E3A37C}"/>
                  </a:ext>
                </a:extLst>
              </p:cNvPr>
              <p:cNvSpPr/>
              <p:nvPr/>
            </p:nvSpPr>
            <p:spPr>
              <a:xfrm>
                <a:off x="5940262" y="1259028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7F7F7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4" name="Rektangel 20">
                <a:extLst>
                  <a:ext uri="{FF2B5EF4-FFF2-40B4-BE49-F238E27FC236}">
                    <a16:creationId xmlns:a16="http://schemas.microsoft.com/office/drawing/2014/main" id="{FC5F3ECC-8C45-C172-1429-CF749D396B7A}"/>
                  </a:ext>
                </a:extLst>
              </p:cNvPr>
              <p:cNvSpPr/>
              <p:nvPr/>
            </p:nvSpPr>
            <p:spPr>
              <a:xfrm>
                <a:off x="6191713" y="1259028"/>
                <a:ext cx="292836" cy="93497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5" name="Ellipse 21">
                <a:extLst>
                  <a:ext uri="{FF2B5EF4-FFF2-40B4-BE49-F238E27FC236}">
                    <a16:creationId xmlns:a16="http://schemas.microsoft.com/office/drawing/2014/main" id="{DBFB56B2-0B1A-5331-1301-036BC39FC2C7}"/>
                  </a:ext>
                </a:extLst>
              </p:cNvPr>
              <p:cNvSpPr/>
              <p:nvPr/>
            </p:nvSpPr>
            <p:spPr>
              <a:xfrm>
                <a:off x="6191713" y="1259028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6" name="Ellipse 22">
                <a:extLst>
                  <a:ext uri="{FF2B5EF4-FFF2-40B4-BE49-F238E27FC236}">
                    <a16:creationId xmlns:a16="http://schemas.microsoft.com/office/drawing/2014/main" id="{904B7255-7BD2-3549-4FA1-0776D3B6A616}"/>
                  </a:ext>
                </a:extLst>
              </p:cNvPr>
              <p:cNvSpPr/>
              <p:nvPr/>
            </p:nvSpPr>
            <p:spPr>
              <a:xfrm>
                <a:off x="6270013" y="1259604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D9D9D9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7" name="Ellipse 23">
                <a:extLst>
                  <a:ext uri="{FF2B5EF4-FFF2-40B4-BE49-F238E27FC236}">
                    <a16:creationId xmlns:a16="http://schemas.microsoft.com/office/drawing/2014/main" id="{17D8CB52-529E-9DD1-DE79-E1AE35D480FB}"/>
                  </a:ext>
                </a:extLst>
              </p:cNvPr>
              <p:cNvSpPr/>
              <p:nvPr/>
            </p:nvSpPr>
            <p:spPr>
              <a:xfrm>
                <a:off x="6394344" y="126384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48" name="TextBox 67">
                <a:extLst>
                  <a:ext uri="{FF2B5EF4-FFF2-40B4-BE49-F238E27FC236}">
                    <a16:creationId xmlns:a16="http://schemas.microsoft.com/office/drawing/2014/main" id="{87A95677-5820-86A3-935E-0EA1E6EBA633}"/>
                  </a:ext>
                </a:extLst>
              </p:cNvPr>
              <p:cNvSpPr txBox="1"/>
              <p:nvPr/>
            </p:nvSpPr>
            <p:spPr>
              <a:xfrm>
                <a:off x="3006117" y="1172763"/>
                <a:ext cx="893633" cy="33855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algn="r"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800">
                    <a:solidFill>
                      <a:srgbClr val="000000"/>
                    </a:solidFill>
                    <a:latin typeface="Arial" pitchFamily="34"/>
                    <a:cs typeface="Arial" pitchFamily="34"/>
                  </a:rPr>
                  <a:t>Embeddings after one layer</a:t>
                </a:r>
                <a:endParaRPr lang="nb-NO" sz="800">
                  <a:solidFill>
                    <a:srgbClr val="000000"/>
                  </a:solidFill>
                  <a:latin typeface="Calibri"/>
                </a:endParaRPr>
              </a:p>
            </p:txBody>
          </p:sp>
          <p:cxnSp>
            <p:nvCxnSpPr>
              <p:cNvPr id="49" name="Rett pilkobling 34">
                <a:extLst>
                  <a:ext uri="{FF2B5EF4-FFF2-40B4-BE49-F238E27FC236}">
                    <a16:creationId xmlns:a16="http://schemas.microsoft.com/office/drawing/2014/main" id="{0CE2C4EB-EB47-1989-DC3D-65EFD7869471}"/>
                  </a:ext>
                </a:extLst>
              </p:cNvPr>
              <p:cNvCxnSpPr/>
              <p:nvPr/>
            </p:nvCxnSpPr>
            <p:spPr>
              <a:xfrm flipH="1" flipV="1">
                <a:off x="4637891" y="1381265"/>
                <a:ext cx="447690" cy="18352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0" name="Rett pilkobling 34">
                <a:extLst>
                  <a:ext uri="{FF2B5EF4-FFF2-40B4-BE49-F238E27FC236}">
                    <a16:creationId xmlns:a16="http://schemas.microsoft.com/office/drawing/2014/main" id="{E7B6AB0A-3B7F-86BF-3CFB-7821E840D8D7}"/>
                  </a:ext>
                </a:extLst>
              </p:cNvPr>
              <p:cNvCxnSpPr/>
              <p:nvPr/>
            </p:nvCxnSpPr>
            <p:spPr>
              <a:xfrm flipH="1" flipV="1">
                <a:off x="4779660" y="1371252"/>
                <a:ext cx="1001935" cy="197273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1" name="Rett pilkobling 34">
                <a:extLst>
                  <a:ext uri="{FF2B5EF4-FFF2-40B4-BE49-F238E27FC236}">
                    <a16:creationId xmlns:a16="http://schemas.microsoft.com/office/drawing/2014/main" id="{01328AB2-99C5-3ACD-678E-31E42D39032D}"/>
                  </a:ext>
                </a:extLst>
              </p:cNvPr>
              <p:cNvCxnSpPr/>
              <p:nvPr/>
            </p:nvCxnSpPr>
            <p:spPr>
              <a:xfrm flipH="1" flipV="1">
                <a:off x="4714783" y="1389741"/>
                <a:ext cx="1604589" cy="196148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2" name="Rett pilkobling 34">
                <a:extLst>
                  <a:ext uri="{FF2B5EF4-FFF2-40B4-BE49-F238E27FC236}">
                    <a16:creationId xmlns:a16="http://schemas.microsoft.com/office/drawing/2014/main" id="{6E20A2BD-2FAD-2708-608C-801C9B318215}"/>
                  </a:ext>
                </a:extLst>
              </p:cNvPr>
              <p:cNvCxnSpPr/>
              <p:nvPr/>
            </p:nvCxnSpPr>
            <p:spPr>
              <a:xfrm flipV="1">
                <a:off x="4637891" y="1389741"/>
                <a:ext cx="447690" cy="157624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3" name="Rett pilkobling 34">
                <a:extLst>
                  <a:ext uri="{FF2B5EF4-FFF2-40B4-BE49-F238E27FC236}">
                    <a16:creationId xmlns:a16="http://schemas.microsoft.com/office/drawing/2014/main" id="{44FA977F-B2AC-9841-801E-5BACF85CC9ED}"/>
                  </a:ext>
                </a:extLst>
              </p:cNvPr>
              <p:cNvCxnSpPr/>
              <p:nvPr/>
            </p:nvCxnSpPr>
            <p:spPr>
              <a:xfrm flipV="1">
                <a:off x="4612123" y="1402771"/>
                <a:ext cx="1234340" cy="160478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4" name="Rett pilkobling 34">
                <a:extLst>
                  <a:ext uri="{FF2B5EF4-FFF2-40B4-BE49-F238E27FC236}">
                    <a16:creationId xmlns:a16="http://schemas.microsoft.com/office/drawing/2014/main" id="{3ECF2FB9-BBD1-055B-A017-CE393D17C334}"/>
                  </a:ext>
                </a:extLst>
              </p:cNvPr>
              <p:cNvCxnSpPr/>
              <p:nvPr/>
            </p:nvCxnSpPr>
            <p:spPr>
              <a:xfrm flipV="1">
                <a:off x="4649998" y="1402771"/>
                <a:ext cx="1665506" cy="167217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5" name="Rett pilkobling 34">
                <a:extLst>
                  <a:ext uri="{FF2B5EF4-FFF2-40B4-BE49-F238E27FC236}">
                    <a16:creationId xmlns:a16="http://schemas.microsoft.com/office/drawing/2014/main" id="{246845B5-ED9F-A6AE-A3DF-F05601345CF2}"/>
                  </a:ext>
                </a:extLst>
              </p:cNvPr>
              <p:cNvCxnSpPr/>
              <p:nvPr/>
            </p:nvCxnSpPr>
            <p:spPr>
              <a:xfrm flipV="1">
                <a:off x="5126565" y="1376043"/>
                <a:ext cx="639851" cy="18288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6" name="Rett pilkobling 34">
                <a:extLst>
                  <a:ext uri="{FF2B5EF4-FFF2-40B4-BE49-F238E27FC236}">
                    <a16:creationId xmlns:a16="http://schemas.microsoft.com/office/drawing/2014/main" id="{EF654AB0-88FE-3C7E-2441-985D2E659FF4}"/>
                  </a:ext>
                </a:extLst>
              </p:cNvPr>
              <p:cNvCxnSpPr/>
              <p:nvPr/>
            </p:nvCxnSpPr>
            <p:spPr>
              <a:xfrm flipV="1">
                <a:off x="5188195" y="1383459"/>
                <a:ext cx="1052877" cy="179204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7" name="Rett pilkobling 34">
                <a:extLst>
                  <a:ext uri="{FF2B5EF4-FFF2-40B4-BE49-F238E27FC236}">
                    <a16:creationId xmlns:a16="http://schemas.microsoft.com/office/drawing/2014/main" id="{0547A6DB-3A82-4174-19E9-79892CE8AC9B}"/>
                  </a:ext>
                </a:extLst>
              </p:cNvPr>
              <p:cNvCxnSpPr/>
              <p:nvPr/>
            </p:nvCxnSpPr>
            <p:spPr>
              <a:xfrm flipH="1" flipV="1">
                <a:off x="5147038" y="1378997"/>
                <a:ext cx="696188" cy="192527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8" name="Rett pilkobling 34">
                <a:extLst>
                  <a:ext uri="{FF2B5EF4-FFF2-40B4-BE49-F238E27FC236}">
                    <a16:creationId xmlns:a16="http://schemas.microsoft.com/office/drawing/2014/main" id="{1E53D611-8636-9259-01BA-4315A5AB07B3}"/>
                  </a:ext>
                </a:extLst>
              </p:cNvPr>
              <p:cNvCxnSpPr/>
              <p:nvPr/>
            </p:nvCxnSpPr>
            <p:spPr>
              <a:xfrm flipV="1">
                <a:off x="5903192" y="1383459"/>
                <a:ext cx="445121" cy="188065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59" name="Rett pilkobling 34">
                <a:extLst>
                  <a:ext uri="{FF2B5EF4-FFF2-40B4-BE49-F238E27FC236}">
                    <a16:creationId xmlns:a16="http://schemas.microsoft.com/office/drawing/2014/main" id="{00BBE2EC-6C85-CFC0-0089-D635B61CAF7F}"/>
                  </a:ext>
                </a:extLst>
              </p:cNvPr>
              <p:cNvCxnSpPr/>
              <p:nvPr/>
            </p:nvCxnSpPr>
            <p:spPr>
              <a:xfrm flipH="1" flipV="1">
                <a:off x="5904024" y="1389174"/>
                <a:ext cx="422115" cy="183776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0" name="Rett pilkobling 34">
                <a:extLst>
                  <a:ext uri="{FF2B5EF4-FFF2-40B4-BE49-F238E27FC236}">
                    <a16:creationId xmlns:a16="http://schemas.microsoft.com/office/drawing/2014/main" id="{A5DC7AA4-781A-185C-D24B-1FB7D6AD1E21}"/>
                  </a:ext>
                </a:extLst>
              </p:cNvPr>
              <p:cNvCxnSpPr/>
              <p:nvPr/>
            </p:nvCxnSpPr>
            <p:spPr>
              <a:xfrm flipH="1" flipV="1">
                <a:off x="5253868" y="1372048"/>
                <a:ext cx="1043933" cy="190615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1" name="Rett pilkobling 33">
                <a:extLst>
                  <a:ext uri="{FF2B5EF4-FFF2-40B4-BE49-F238E27FC236}">
                    <a16:creationId xmlns:a16="http://schemas.microsoft.com/office/drawing/2014/main" id="{51196A71-2E04-1E82-9B65-5DBAC8FB8453}"/>
                  </a:ext>
                </a:extLst>
              </p:cNvPr>
              <p:cNvCxnSpPr/>
              <p:nvPr/>
            </p:nvCxnSpPr>
            <p:spPr>
              <a:xfrm flipV="1">
                <a:off x="4080866" y="1367384"/>
                <a:ext cx="0" cy="204140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sp>
            <p:nvSpPr>
              <p:cNvPr id="62" name="Rektangel 12">
                <a:extLst>
                  <a:ext uri="{FF2B5EF4-FFF2-40B4-BE49-F238E27FC236}">
                    <a16:creationId xmlns:a16="http://schemas.microsoft.com/office/drawing/2014/main" id="{93D59F28-834B-8A92-5614-B9097ED743DF}"/>
                  </a:ext>
                </a:extLst>
              </p:cNvPr>
              <p:cNvSpPr/>
              <p:nvPr/>
            </p:nvSpPr>
            <p:spPr>
              <a:xfrm>
                <a:off x="4002566" y="1263847"/>
                <a:ext cx="300609" cy="88120"/>
              </a:xfrm>
              <a:prstGeom prst="rect">
                <a:avLst/>
              </a:prstGeom>
              <a:solidFill>
                <a:srgbClr val="8396CC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3" name="Ellipse 13">
                <a:extLst>
                  <a:ext uri="{FF2B5EF4-FFF2-40B4-BE49-F238E27FC236}">
                    <a16:creationId xmlns:a16="http://schemas.microsoft.com/office/drawing/2014/main" id="{50CBA3F3-39DC-CB58-3D96-48392F213B01}"/>
                  </a:ext>
                </a:extLst>
              </p:cNvPr>
              <p:cNvSpPr/>
              <p:nvPr/>
            </p:nvSpPr>
            <p:spPr>
              <a:xfrm>
                <a:off x="4002566" y="126384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4" name="Ellipse 14">
                <a:extLst>
                  <a:ext uri="{FF2B5EF4-FFF2-40B4-BE49-F238E27FC236}">
                    <a16:creationId xmlns:a16="http://schemas.microsoft.com/office/drawing/2014/main" id="{FC43D6B8-173A-230C-5BAE-0417695041FE}"/>
                  </a:ext>
                </a:extLst>
              </p:cNvPr>
              <p:cNvSpPr/>
              <p:nvPr/>
            </p:nvSpPr>
            <p:spPr>
              <a:xfrm>
                <a:off x="4089425" y="126384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5" name="Ellipse 15">
                <a:extLst>
                  <a:ext uri="{FF2B5EF4-FFF2-40B4-BE49-F238E27FC236}">
                    <a16:creationId xmlns:a16="http://schemas.microsoft.com/office/drawing/2014/main" id="{AFAF9E6A-9364-46FF-9A4F-F3F5248EC32E}"/>
                  </a:ext>
                </a:extLst>
              </p:cNvPr>
              <p:cNvSpPr/>
              <p:nvPr/>
            </p:nvSpPr>
            <p:spPr>
              <a:xfrm>
                <a:off x="4220998" y="1260107"/>
                <a:ext cx="78300" cy="82643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+- 2700000 f2 0"/>
                  <a:gd name="f15" fmla="*/ f9 f1 1"/>
                  <a:gd name="f16" fmla="*/ f10 f1 1"/>
                  <a:gd name="f17" fmla="?: f11 f4 1"/>
                  <a:gd name="f18" fmla="?: f12 f5 1"/>
                  <a:gd name="f19" fmla="?: f13 f6 1"/>
                  <a:gd name="f20" fmla="+- f14 0 f2"/>
                  <a:gd name="f21" fmla="*/ f15 1 f3"/>
                  <a:gd name="f22" fmla="*/ f16 1 f3"/>
                  <a:gd name="f23" fmla="*/ f17 1 21600"/>
                  <a:gd name="f24" fmla="*/ f18 1 21600"/>
                  <a:gd name="f25" fmla="*/ 21600 f17 1"/>
                  <a:gd name="f26" fmla="*/ 21600 f18 1"/>
                  <a:gd name="f27" fmla="+- f20 f2 0"/>
                  <a:gd name="f28" fmla="+- f21 0 f2"/>
                  <a:gd name="f29" fmla="+- f22 0 f2"/>
                  <a:gd name="f30" fmla="min f24 f23"/>
                  <a:gd name="f31" fmla="*/ f25 1 f19"/>
                  <a:gd name="f32" fmla="*/ f26 1 f19"/>
                  <a:gd name="f33" fmla="*/ f27 f8 1"/>
                  <a:gd name="f34" fmla="val f31"/>
                  <a:gd name="f35" fmla="val f32"/>
                  <a:gd name="f36" fmla="*/ f33 1 f1"/>
                  <a:gd name="f37" fmla="*/ f7 f30 1"/>
                  <a:gd name="f38" fmla="+- f35 0 f7"/>
                  <a:gd name="f39" fmla="+- f34 0 f7"/>
                  <a:gd name="f40" fmla="+- 0 0 f36"/>
                  <a:gd name="f41" fmla="*/ f38 1 2"/>
                  <a:gd name="f42" fmla="*/ f39 1 2"/>
                  <a:gd name="f43" fmla="+- 0 0 f40"/>
                  <a:gd name="f44" fmla="+- f7 f41 0"/>
                  <a:gd name="f45" fmla="+- f7 f42 0"/>
                  <a:gd name="f46" fmla="*/ f43 f1 1"/>
                  <a:gd name="f47" fmla="*/ f42 f30 1"/>
                  <a:gd name="f48" fmla="*/ f41 f30 1"/>
                  <a:gd name="f49" fmla="*/ f46 1 f8"/>
                  <a:gd name="f50" fmla="*/ f44 f30 1"/>
                  <a:gd name="f51" fmla="+- f49 0 f2"/>
                  <a:gd name="f52" fmla="cos 1 f51"/>
                  <a:gd name="f53" fmla="sin 1 f51"/>
                  <a:gd name="f54" fmla="+- 0 0 f52"/>
                  <a:gd name="f55" fmla="+- 0 0 f53"/>
                  <a:gd name="f56" fmla="+- 0 0 f54"/>
                  <a:gd name="f57" fmla="+- 0 0 f55"/>
                  <a:gd name="f58" fmla="val f56"/>
                  <a:gd name="f59" fmla="val f57"/>
                  <a:gd name="f60" fmla="*/ f58 f42 1"/>
                  <a:gd name="f61" fmla="*/ f59 f41 1"/>
                  <a:gd name="f62" fmla="+- f45 0 f60"/>
                  <a:gd name="f63" fmla="+- f45 f60 0"/>
                  <a:gd name="f64" fmla="+- f44 0 f61"/>
                  <a:gd name="f65" fmla="+- f44 f61 0"/>
                  <a:gd name="f66" fmla="*/ f62 f30 1"/>
                  <a:gd name="f67" fmla="*/ f64 f30 1"/>
                  <a:gd name="f68" fmla="*/ f63 f30 1"/>
                  <a:gd name="f69" fmla="*/ f65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66" y="f67"/>
                  </a:cxn>
                  <a:cxn ang="f29">
                    <a:pos x="f66" y="f69"/>
                  </a:cxn>
                  <a:cxn ang="f29">
                    <a:pos x="f68" y="f69"/>
                  </a:cxn>
                  <a:cxn ang="f28">
                    <a:pos x="f68" y="f67"/>
                  </a:cxn>
                </a:cxnLst>
                <a:rect l="f66" t="f67" r="f68" b="f69"/>
                <a:pathLst>
                  <a:path>
                    <a:moveTo>
                      <a:pt x="f37" y="f50"/>
                    </a:moveTo>
                    <a:arcTo wR="f47" hR="f48" stAng="f1" swAng="f0"/>
                    <a:close/>
                  </a:path>
                </a:pathLst>
              </a:custGeom>
              <a:solidFill>
                <a:srgbClr val="BFBFBF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cxnSp>
            <p:nvCxnSpPr>
              <p:cNvPr id="66" name="Rett pilkobling 33">
                <a:extLst>
                  <a:ext uri="{FF2B5EF4-FFF2-40B4-BE49-F238E27FC236}">
                    <a16:creationId xmlns:a16="http://schemas.microsoft.com/office/drawing/2014/main" id="{1FCE3EEB-DE51-8397-2914-D515FFD62FF9}"/>
                  </a:ext>
                </a:extLst>
              </p:cNvPr>
              <p:cNvCxnSpPr/>
              <p:nvPr/>
            </p:nvCxnSpPr>
            <p:spPr>
              <a:xfrm flipH="1" flipV="1">
                <a:off x="4167679" y="1375787"/>
                <a:ext cx="412267" cy="195737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7" name="Rett pilkobling 33">
                <a:extLst>
                  <a:ext uri="{FF2B5EF4-FFF2-40B4-BE49-F238E27FC236}">
                    <a16:creationId xmlns:a16="http://schemas.microsoft.com/office/drawing/2014/main" id="{AC6AB65A-FCD3-C2F4-6F83-9EC0CE7FA475}"/>
                  </a:ext>
                </a:extLst>
              </p:cNvPr>
              <p:cNvCxnSpPr/>
              <p:nvPr/>
            </p:nvCxnSpPr>
            <p:spPr>
              <a:xfrm flipV="1">
                <a:off x="4178113" y="1376043"/>
                <a:ext cx="370597" cy="182332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8" name="Rett pilkobling 33">
                <a:extLst>
                  <a:ext uri="{FF2B5EF4-FFF2-40B4-BE49-F238E27FC236}">
                    <a16:creationId xmlns:a16="http://schemas.microsoft.com/office/drawing/2014/main" id="{F53B0EA3-14D4-1DFA-7161-20FE71E9FBEE}"/>
                  </a:ext>
                </a:extLst>
              </p:cNvPr>
              <p:cNvCxnSpPr/>
              <p:nvPr/>
            </p:nvCxnSpPr>
            <p:spPr>
              <a:xfrm flipV="1">
                <a:off x="4212723" y="1374507"/>
                <a:ext cx="797878" cy="188156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69" name="Rett pilkobling 33">
                <a:extLst>
                  <a:ext uri="{FF2B5EF4-FFF2-40B4-BE49-F238E27FC236}">
                    <a16:creationId xmlns:a16="http://schemas.microsoft.com/office/drawing/2014/main" id="{9927DBCA-D052-BFBA-D240-D44B5B60A4ED}"/>
                  </a:ext>
                </a:extLst>
              </p:cNvPr>
              <p:cNvCxnSpPr/>
              <p:nvPr/>
            </p:nvCxnSpPr>
            <p:spPr>
              <a:xfrm flipH="1" flipV="1">
                <a:off x="4124355" y="1399425"/>
                <a:ext cx="930987" cy="169008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70" name="Rett pilkobling 33">
                <a:extLst>
                  <a:ext uri="{FF2B5EF4-FFF2-40B4-BE49-F238E27FC236}">
                    <a16:creationId xmlns:a16="http://schemas.microsoft.com/office/drawing/2014/main" id="{2E59676F-7E53-D5BE-CC28-6FEF5E89D45C}"/>
                  </a:ext>
                </a:extLst>
              </p:cNvPr>
              <p:cNvCxnSpPr/>
              <p:nvPr/>
            </p:nvCxnSpPr>
            <p:spPr>
              <a:xfrm flipV="1">
                <a:off x="4198824" y="1367384"/>
                <a:ext cx="1525219" cy="195279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71" name="Rett pilkobling 33">
                <a:extLst>
                  <a:ext uri="{FF2B5EF4-FFF2-40B4-BE49-F238E27FC236}">
                    <a16:creationId xmlns:a16="http://schemas.microsoft.com/office/drawing/2014/main" id="{74003031-87ED-38CA-9BA4-5BD529C98F5F}"/>
                  </a:ext>
                </a:extLst>
              </p:cNvPr>
              <p:cNvCxnSpPr/>
              <p:nvPr/>
            </p:nvCxnSpPr>
            <p:spPr>
              <a:xfrm flipV="1">
                <a:off x="4197982" y="1377982"/>
                <a:ext cx="1987248" cy="196578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72" name="Rett pilkobling 33">
                <a:extLst>
                  <a:ext uri="{FF2B5EF4-FFF2-40B4-BE49-F238E27FC236}">
                    <a16:creationId xmlns:a16="http://schemas.microsoft.com/office/drawing/2014/main" id="{A5C00CFA-96ED-B257-1B97-1FADB956815A}"/>
                  </a:ext>
                </a:extLst>
              </p:cNvPr>
              <p:cNvCxnSpPr/>
              <p:nvPr/>
            </p:nvCxnSpPr>
            <p:spPr>
              <a:xfrm flipH="1" flipV="1">
                <a:off x="4210866" y="1374233"/>
                <a:ext cx="1513177" cy="203225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  <p:cxnSp>
            <p:nvCxnSpPr>
              <p:cNvPr id="73" name="Rett pilkobling 33">
                <a:extLst>
                  <a:ext uri="{FF2B5EF4-FFF2-40B4-BE49-F238E27FC236}">
                    <a16:creationId xmlns:a16="http://schemas.microsoft.com/office/drawing/2014/main" id="{20EAA56E-C2C5-C7AD-C235-F7F5BCCB6398}"/>
                  </a:ext>
                </a:extLst>
              </p:cNvPr>
              <p:cNvCxnSpPr/>
              <p:nvPr/>
            </p:nvCxnSpPr>
            <p:spPr>
              <a:xfrm flipH="1" flipV="1">
                <a:off x="4266572" y="1377955"/>
                <a:ext cx="2076282" cy="195379"/>
              </a:xfrm>
              <a:prstGeom prst="straightConnector1">
                <a:avLst/>
              </a:prstGeom>
              <a:noFill/>
              <a:ln w="9528" cap="flat">
                <a:solidFill>
                  <a:srgbClr val="000000"/>
                </a:solidFill>
                <a:prstDash val="solid"/>
                <a:round/>
                <a:tailEnd type="arrow"/>
              </a:ln>
            </p:spPr>
          </p:cxnSp>
        </p:grpSp>
        <p:cxnSp>
          <p:nvCxnSpPr>
            <p:cNvPr id="74" name="Rett pilkobling 36">
              <a:extLst>
                <a:ext uri="{FF2B5EF4-FFF2-40B4-BE49-F238E27FC236}">
                  <a16:creationId xmlns:a16="http://schemas.microsoft.com/office/drawing/2014/main" id="{C7647F14-DDE9-7605-0145-0023EE319C25}"/>
                </a:ext>
              </a:extLst>
            </p:cNvPr>
            <p:cNvCxnSpPr/>
            <p:nvPr/>
          </p:nvCxnSpPr>
          <p:spPr>
            <a:xfrm flipV="1">
              <a:off x="6341821" y="1000874"/>
              <a:ext cx="0" cy="18542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5" name="Rett pilkobling 35">
              <a:extLst>
                <a:ext uri="{FF2B5EF4-FFF2-40B4-BE49-F238E27FC236}">
                  <a16:creationId xmlns:a16="http://schemas.microsoft.com/office/drawing/2014/main" id="{35B47269-BA39-B28F-6BF4-FCB1AC79DCE8}"/>
                </a:ext>
              </a:extLst>
            </p:cNvPr>
            <p:cNvCxnSpPr/>
            <p:nvPr/>
          </p:nvCxnSpPr>
          <p:spPr>
            <a:xfrm flipV="1">
              <a:off x="5872779" y="1000874"/>
              <a:ext cx="0" cy="18521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76" name="TextBox 8">
              <a:extLst>
                <a:ext uri="{FF2B5EF4-FFF2-40B4-BE49-F238E27FC236}">
                  <a16:creationId xmlns:a16="http://schemas.microsoft.com/office/drawing/2014/main" id="{6BE4D158-30B9-8321-0343-045A96C38EBD}"/>
                </a:ext>
              </a:extLst>
            </p:cNvPr>
            <p:cNvSpPr txBox="1"/>
            <p:nvPr/>
          </p:nvSpPr>
          <p:spPr>
            <a:xfrm>
              <a:off x="5839916" y="918514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cxnSp>
          <p:nvCxnSpPr>
            <p:cNvPr id="77" name="Rett pilkobling 33">
              <a:extLst>
                <a:ext uri="{FF2B5EF4-FFF2-40B4-BE49-F238E27FC236}">
                  <a16:creationId xmlns:a16="http://schemas.microsoft.com/office/drawing/2014/main" id="{34D3F73C-15D2-78EE-7543-A08EFAC34533}"/>
                </a:ext>
              </a:extLst>
            </p:cNvPr>
            <p:cNvCxnSpPr/>
            <p:nvPr/>
          </p:nvCxnSpPr>
          <p:spPr>
            <a:xfrm flipV="1">
              <a:off x="4600017" y="981937"/>
              <a:ext cx="0" cy="20414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78" name="Rett pilkobling 34">
              <a:extLst>
                <a:ext uri="{FF2B5EF4-FFF2-40B4-BE49-F238E27FC236}">
                  <a16:creationId xmlns:a16="http://schemas.microsoft.com/office/drawing/2014/main" id="{E2B4EBAA-A98C-FF4E-063D-4DFD464653CB}"/>
                </a:ext>
              </a:extLst>
            </p:cNvPr>
            <p:cNvCxnSpPr/>
            <p:nvPr/>
          </p:nvCxnSpPr>
          <p:spPr>
            <a:xfrm flipV="1">
              <a:off x="5110353" y="981937"/>
              <a:ext cx="0" cy="21226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79" name="TextBox 11">
              <a:extLst>
                <a:ext uri="{FF2B5EF4-FFF2-40B4-BE49-F238E27FC236}">
                  <a16:creationId xmlns:a16="http://schemas.microsoft.com/office/drawing/2014/main" id="{481C5C11-8F7A-14A7-F9F7-0CD230751A51}"/>
                </a:ext>
              </a:extLst>
            </p:cNvPr>
            <p:cNvSpPr txBox="1"/>
            <p:nvPr/>
          </p:nvSpPr>
          <p:spPr>
            <a:xfrm>
              <a:off x="4602001" y="929533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dirty="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 dirty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0" name="Rektangel 12">
              <a:extLst>
                <a:ext uri="{FF2B5EF4-FFF2-40B4-BE49-F238E27FC236}">
                  <a16:creationId xmlns:a16="http://schemas.microsoft.com/office/drawing/2014/main" id="{51E3B0DC-E87D-4088-8BB8-52ADA8E8BAD2}"/>
                </a:ext>
              </a:extLst>
            </p:cNvPr>
            <p:cNvSpPr/>
            <p:nvPr/>
          </p:nvSpPr>
          <p:spPr>
            <a:xfrm>
              <a:off x="4026862" y="849724"/>
              <a:ext cx="300609" cy="88120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Ellipse 13">
              <a:extLst>
                <a:ext uri="{FF2B5EF4-FFF2-40B4-BE49-F238E27FC236}">
                  <a16:creationId xmlns:a16="http://schemas.microsoft.com/office/drawing/2014/main" id="{8C7F60D3-23C3-7005-E559-B3A291D09DA8}"/>
                </a:ext>
              </a:extLst>
            </p:cNvPr>
            <p:cNvSpPr/>
            <p:nvPr/>
          </p:nvSpPr>
          <p:spPr>
            <a:xfrm>
              <a:off x="4026862" y="84972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2" name="Ellipse 14">
              <a:extLst>
                <a:ext uri="{FF2B5EF4-FFF2-40B4-BE49-F238E27FC236}">
                  <a16:creationId xmlns:a16="http://schemas.microsoft.com/office/drawing/2014/main" id="{B3E015C7-25C8-9E28-6271-45912DC9E620}"/>
                </a:ext>
              </a:extLst>
            </p:cNvPr>
            <p:cNvSpPr/>
            <p:nvPr/>
          </p:nvSpPr>
          <p:spPr>
            <a:xfrm>
              <a:off x="4113721" y="84972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" name="Ellipse 15">
              <a:extLst>
                <a:ext uri="{FF2B5EF4-FFF2-40B4-BE49-F238E27FC236}">
                  <a16:creationId xmlns:a16="http://schemas.microsoft.com/office/drawing/2014/main" id="{149367E7-729B-0A02-F3C3-366799C55BC0}"/>
                </a:ext>
              </a:extLst>
            </p:cNvPr>
            <p:cNvSpPr/>
            <p:nvPr/>
          </p:nvSpPr>
          <p:spPr>
            <a:xfrm>
              <a:off x="4245294" y="84598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" name="Rektangel 8">
              <a:extLst>
                <a:ext uri="{FF2B5EF4-FFF2-40B4-BE49-F238E27FC236}">
                  <a16:creationId xmlns:a16="http://schemas.microsoft.com/office/drawing/2014/main" id="{701D108F-F48B-4E2C-21E2-B16FC1AF5360}"/>
                </a:ext>
              </a:extLst>
            </p:cNvPr>
            <p:cNvSpPr/>
            <p:nvPr/>
          </p:nvSpPr>
          <p:spPr>
            <a:xfrm>
              <a:off x="4919060" y="846752"/>
              <a:ext cx="320140" cy="90553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Ellipse 9">
              <a:extLst>
                <a:ext uri="{FF2B5EF4-FFF2-40B4-BE49-F238E27FC236}">
                  <a16:creationId xmlns:a16="http://schemas.microsoft.com/office/drawing/2014/main" id="{63C5BC23-AE83-2E99-23C3-FC2CC18236F7}"/>
                </a:ext>
              </a:extLst>
            </p:cNvPr>
            <p:cNvSpPr/>
            <p:nvPr/>
          </p:nvSpPr>
          <p:spPr>
            <a:xfrm>
              <a:off x="4919060" y="846752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" name="Ellipse 10">
              <a:extLst>
                <a:ext uri="{FF2B5EF4-FFF2-40B4-BE49-F238E27FC236}">
                  <a16:creationId xmlns:a16="http://schemas.microsoft.com/office/drawing/2014/main" id="{0320B070-A7AF-192E-9753-CEDFBC956B6C}"/>
                </a:ext>
              </a:extLst>
            </p:cNvPr>
            <p:cNvSpPr/>
            <p:nvPr/>
          </p:nvSpPr>
          <p:spPr>
            <a:xfrm>
              <a:off x="4995275" y="845445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Ellipse 11">
              <a:extLst>
                <a:ext uri="{FF2B5EF4-FFF2-40B4-BE49-F238E27FC236}">
                  <a16:creationId xmlns:a16="http://schemas.microsoft.com/office/drawing/2014/main" id="{9FAB61C5-CF66-1CBE-1D5D-6E7C52630E5A}"/>
                </a:ext>
              </a:extLst>
            </p:cNvPr>
            <p:cNvSpPr/>
            <p:nvPr/>
          </p:nvSpPr>
          <p:spPr>
            <a:xfrm>
              <a:off x="5147249" y="845445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Rektangel 12">
              <a:extLst>
                <a:ext uri="{FF2B5EF4-FFF2-40B4-BE49-F238E27FC236}">
                  <a16:creationId xmlns:a16="http://schemas.microsoft.com/office/drawing/2014/main" id="{F2966D74-CFAD-6634-35E1-CAB07EB179B6}"/>
                </a:ext>
              </a:extLst>
            </p:cNvPr>
            <p:cNvSpPr/>
            <p:nvPr/>
          </p:nvSpPr>
          <p:spPr>
            <a:xfrm>
              <a:off x="5727426" y="847347"/>
              <a:ext cx="300609" cy="88120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Ellipse 13">
              <a:extLst>
                <a:ext uri="{FF2B5EF4-FFF2-40B4-BE49-F238E27FC236}">
                  <a16:creationId xmlns:a16="http://schemas.microsoft.com/office/drawing/2014/main" id="{491EBCF5-E7C9-5BB5-716B-90A3E4CEB4E5}"/>
                </a:ext>
              </a:extLst>
            </p:cNvPr>
            <p:cNvSpPr/>
            <p:nvPr/>
          </p:nvSpPr>
          <p:spPr>
            <a:xfrm>
              <a:off x="5727426" y="847347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F2F2F2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Ellipse 14">
              <a:extLst>
                <a:ext uri="{FF2B5EF4-FFF2-40B4-BE49-F238E27FC236}">
                  <a16:creationId xmlns:a16="http://schemas.microsoft.com/office/drawing/2014/main" id="{013D57E4-2CBE-BD7E-76A7-EB5062D94A05}"/>
                </a:ext>
              </a:extLst>
            </p:cNvPr>
            <p:cNvSpPr/>
            <p:nvPr/>
          </p:nvSpPr>
          <p:spPr>
            <a:xfrm>
              <a:off x="5814285" y="847347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1" name="Ellipse 15">
              <a:extLst>
                <a:ext uri="{FF2B5EF4-FFF2-40B4-BE49-F238E27FC236}">
                  <a16:creationId xmlns:a16="http://schemas.microsoft.com/office/drawing/2014/main" id="{6BBAAC66-4DD4-5DE2-24D3-8E3071095DB8}"/>
                </a:ext>
              </a:extLst>
            </p:cNvPr>
            <p:cNvSpPr/>
            <p:nvPr/>
          </p:nvSpPr>
          <p:spPr>
            <a:xfrm>
              <a:off x="5945849" y="843616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Rektangel 16">
              <a:extLst>
                <a:ext uri="{FF2B5EF4-FFF2-40B4-BE49-F238E27FC236}">
                  <a16:creationId xmlns:a16="http://schemas.microsoft.com/office/drawing/2014/main" id="{0EC709A0-30DC-DCD9-9780-43C27B09A960}"/>
                </a:ext>
              </a:extLst>
            </p:cNvPr>
            <p:cNvSpPr/>
            <p:nvPr/>
          </p:nvSpPr>
          <p:spPr>
            <a:xfrm>
              <a:off x="6219565" y="849843"/>
              <a:ext cx="280995" cy="87462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Ellipse 17">
              <a:extLst>
                <a:ext uri="{FF2B5EF4-FFF2-40B4-BE49-F238E27FC236}">
                  <a16:creationId xmlns:a16="http://schemas.microsoft.com/office/drawing/2014/main" id="{7809C868-9E98-A5AD-C0F1-A96939135D0D}"/>
                </a:ext>
              </a:extLst>
            </p:cNvPr>
            <p:cNvSpPr/>
            <p:nvPr/>
          </p:nvSpPr>
          <p:spPr>
            <a:xfrm>
              <a:off x="6219565" y="849843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Ellipse 18">
              <a:extLst>
                <a:ext uri="{FF2B5EF4-FFF2-40B4-BE49-F238E27FC236}">
                  <a16:creationId xmlns:a16="http://schemas.microsoft.com/office/drawing/2014/main" id="{C09E46C7-D5D5-2141-9050-FCB8BE67EEF0}"/>
                </a:ext>
              </a:extLst>
            </p:cNvPr>
            <p:cNvSpPr/>
            <p:nvPr/>
          </p:nvSpPr>
          <p:spPr>
            <a:xfrm>
              <a:off x="6302017" y="848371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Ellipse 19">
              <a:extLst>
                <a:ext uri="{FF2B5EF4-FFF2-40B4-BE49-F238E27FC236}">
                  <a16:creationId xmlns:a16="http://schemas.microsoft.com/office/drawing/2014/main" id="{84E5E207-C6AD-4BDD-7680-84412E70BA2E}"/>
                </a:ext>
              </a:extLst>
            </p:cNvPr>
            <p:cNvSpPr/>
            <p:nvPr/>
          </p:nvSpPr>
          <p:spPr>
            <a:xfrm>
              <a:off x="6417378" y="849175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Rektangel 12">
              <a:extLst>
                <a:ext uri="{FF2B5EF4-FFF2-40B4-BE49-F238E27FC236}">
                  <a16:creationId xmlns:a16="http://schemas.microsoft.com/office/drawing/2014/main" id="{194AA26C-8870-7F84-9A3A-FCA1BA8862CF}"/>
                </a:ext>
              </a:extLst>
            </p:cNvPr>
            <p:cNvSpPr/>
            <p:nvPr/>
          </p:nvSpPr>
          <p:spPr>
            <a:xfrm>
              <a:off x="4479691" y="853994"/>
              <a:ext cx="300609" cy="88120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Ellipse 13">
              <a:extLst>
                <a:ext uri="{FF2B5EF4-FFF2-40B4-BE49-F238E27FC236}">
                  <a16:creationId xmlns:a16="http://schemas.microsoft.com/office/drawing/2014/main" id="{DC66BB7C-A944-91E7-AD5C-6FA8E6521327}"/>
                </a:ext>
              </a:extLst>
            </p:cNvPr>
            <p:cNvSpPr/>
            <p:nvPr/>
          </p:nvSpPr>
          <p:spPr>
            <a:xfrm>
              <a:off x="4479691" y="85399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Ellipse 14">
              <a:extLst>
                <a:ext uri="{FF2B5EF4-FFF2-40B4-BE49-F238E27FC236}">
                  <a16:creationId xmlns:a16="http://schemas.microsoft.com/office/drawing/2014/main" id="{BBA6123F-11CD-EE62-C2A0-65B7C5CD6EE9}"/>
                </a:ext>
              </a:extLst>
            </p:cNvPr>
            <p:cNvSpPr/>
            <p:nvPr/>
          </p:nvSpPr>
          <p:spPr>
            <a:xfrm>
              <a:off x="4566550" y="853994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Ellipse 15">
              <a:extLst>
                <a:ext uri="{FF2B5EF4-FFF2-40B4-BE49-F238E27FC236}">
                  <a16:creationId xmlns:a16="http://schemas.microsoft.com/office/drawing/2014/main" id="{05ADC292-61BB-66F2-BCBB-2EB7E5C320B6}"/>
                </a:ext>
              </a:extLst>
            </p:cNvPr>
            <p:cNvSpPr/>
            <p:nvPr/>
          </p:nvSpPr>
          <p:spPr>
            <a:xfrm>
              <a:off x="4698114" y="850263"/>
              <a:ext cx="78300" cy="826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00" name="Rett pilkobling 34">
              <a:extLst>
                <a:ext uri="{FF2B5EF4-FFF2-40B4-BE49-F238E27FC236}">
                  <a16:creationId xmlns:a16="http://schemas.microsoft.com/office/drawing/2014/main" id="{0DF6B649-C2BB-24EE-05D6-99C62CA2EADE}"/>
                </a:ext>
              </a:extLst>
            </p:cNvPr>
            <p:cNvCxnSpPr/>
            <p:nvPr/>
          </p:nvCxnSpPr>
          <p:spPr>
            <a:xfrm flipV="1">
              <a:off x="4167679" y="981937"/>
              <a:ext cx="0" cy="21226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1" name="TextBox 33">
              <a:extLst>
                <a:ext uri="{FF2B5EF4-FFF2-40B4-BE49-F238E27FC236}">
                  <a16:creationId xmlns:a16="http://schemas.microsoft.com/office/drawing/2014/main" id="{E623C0EA-AA0E-B5E8-B5D8-760625767F2F}"/>
                </a:ext>
              </a:extLst>
            </p:cNvPr>
            <p:cNvSpPr txBox="1"/>
            <p:nvPr/>
          </p:nvSpPr>
          <p:spPr>
            <a:xfrm>
              <a:off x="4174482" y="926470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2" name="TextBox 34">
              <a:extLst>
                <a:ext uri="{FF2B5EF4-FFF2-40B4-BE49-F238E27FC236}">
                  <a16:creationId xmlns:a16="http://schemas.microsoft.com/office/drawing/2014/main" id="{4A9E36A6-6AE2-6FCB-1F12-7C1DC454FD26}"/>
                </a:ext>
              </a:extLst>
            </p:cNvPr>
            <p:cNvSpPr txBox="1"/>
            <p:nvPr/>
          </p:nvSpPr>
          <p:spPr>
            <a:xfrm>
              <a:off x="5110307" y="947144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3" name="TextBox 35">
              <a:extLst>
                <a:ext uri="{FF2B5EF4-FFF2-40B4-BE49-F238E27FC236}">
                  <a16:creationId xmlns:a16="http://schemas.microsoft.com/office/drawing/2014/main" id="{9A1B58BD-D54D-E339-4EE7-0DC2723F91A4}"/>
                </a:ext>
              </a:extLst>
            </p:cNvPr>
            <p:cNvSpPr txBox="1"/>
            <p:nvPr/>
          </p:nvSpPr>
          <p:spPr>
            <a:xfrm>
              <a:off x="2955304" y="678009"/>
              <a:ext cx="911812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8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Final embeddings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80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(after N layers)</a:t>
              </a:r>
              <a:endParaRPr lang="nb-NO" sz="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4" name="TextBox 36">
              <a:extLst>
                <a:ext uri="{FF2B5EF4-FFF2-40B4-BE49-F238E27FC236}">
                  <a16:creationId xmlns:a16="http://schemas.microsoft.com/office/drawing/2014/main" id="{0F70DFF4-C8C4-FEEC-0793-7DEC3394E531}"/>
                </a:ext>
              </a:extLst>
            </p:cNvPr>
            <p:cNvSpPr txBox="1"/>
            <p:nvPr/>
          </p:nvSpPr>
          <p:spPr>
            <a:xfrm>
              <a:off x="3563087" y="943679"/>
              <a:ext cx="32014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>
                  <a:solidFill>
                    <a:srgbClr val="000000"/>
                  </a:solidFill>
                  <a:latin typeface="Calibri"/>
                </a:rPr>
                <a:t>…</a:t>
              </a:r>
              <a:endParaRPr lang="nb-NO" sz="180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5" name="Rectangle: Rounded Corners 37">
              <a:extLst>
                <a:ext uri="{FF2B5EF4-FFF2-40B4-BE49-F238E27FC236}">
                  <a16:creationId xmlns:a16="http://schemas.microsoft.com/office/drawing/2014/main" id="{49B5BC6F-C3B4-55DE-3453-59549588BF1A}"/>
                </a:ext>
              </a:extLst>
            </p:cNvPr>
            <p:cNvSpPr/>
            <p:nvPr/>
          </p:nvSpPr>
          <p:spPr>
            <a:xfrm>
              <a:off x="4007330" y="443063"/>
              <a:ext cx="320140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O</a:t>
              </a:r>
              <a:endParaRPr lang="nb-NO" sz="900">
                <a:solidFill>
                  <a:srgbClr val="44546A"/>
                </a:solidFill>
                <a:latin typeface="Calibri"/>
              </a:endParaRPr>
            </a:p>
          </p:txBody>
        </p:sp>
        <p:cxnSp>
          <p:nvCxnSpPr>
            <p:cNvPr id="106" name="Rett pilkobling 34">
              <a:extLst>
                <a:ext uri="{FF2B5EF4-FFF2-40B4-BE49-F238E27FC236}">
                  <a16:creationId xmlns:a16="http://schemas.microsoft.com/office/drawing/2014/main" id="{4A30DDE0-823D-7330-FF08-D565E2A53F81}"/>
                </a:ext>
              </a:extLst>
            </p:cNvPr>
            <p:cNvCxnSpPr/>
            <p:nvPr/>
          </p:nvCxnSpPr>
          <p:spPr>
            <a:xfrm flipV="1">
              <a:off x="4174482" y="622898"/>
              <a:ext cx="0" cy="19302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7" name="Rectangle: Rounded Corners 39">
              <a:extLst>
                <a:ext uri="{FF2B5EF4-FFF2-40B4-BE49-F238E27FC236}">
                  <a16:creationId xmlns:a16="http://schemas.microsoft.com/office/drawing/2014/main" id="{2E6BF3D8-5942-ACE6-C261-E6BB34341DF1}"/>
                </a:ext>
              </a:extLst>
            </p:cNvPr>
            <p:cNvSpPr/>
            <p:nvPr/>
          </p:nvSpPr>
          <p:spPr>
            <a:xfrm>
              <a:off x="4460470" y="452088"/>
              <a:ext cx="320140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O</a:t>
              </a:r>
              <a:endParaRPr lang="nb-NO" sz="11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08" name="Rett pilkobling 34">
              <a:extLst>
                <a:ext uri="{FF2B5EF4-FFF2-40B4-BE49-F238E27FC236}">
                  <a16:creationId xmlns:a16="http://schemas.microsoft.com/office/drawing/2014/main" id="{9454B52B-E9E1-5EDE-6999-214DF2A39AA8}"/>
                </a:ext>
              </a:extLst>
            </p:cNvPr>
            <p:cNvCxnSpPr/>
            <p:nvPr/>
          </p:nvCxnSpPr>
          <p:spPr>
            <a:xfrm flipV="1">
              <a:off x="4627622" y="631932"/>
              <a:ext cx="0" cy="19301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09" name="Rectangle: Rounded Corners 41">
              <a:extLst>
                <a:ext uri="{FF2B5EF4-FFF2-40B4-BE49-F238E27FC236}">
                  <a16:creationId xmlns:a16="http://schemas.microsoft.com/office/drawing/2014/main" id="{FD62EE37-8616-4B5C-590B-6F64A96B788B}"/>
                </a:ext>
              </a:extLst>
            </p:cNvPr>
            <p:cNvSpPr/>
            <p:nvPr/>
          </p:nvSpPr>
          <p:spPr>
            <a:xfrm>
              <a:off x="4912705" y="460510"/>
              <a:ext cx="509192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B-ORG</a:t>
              </a:r>
              <a:endParaRPr lang="nb-NO" sz="900">
                <a:solidFill>
                  <a:srgbClr val="44546A"/>
                </a:solidFill>
                <a:latin typeface="Calibri"/>
              </a:endParaRPr>
            </a:p>
          </p:txBody>
        </p:sp>
        <p:cxnSp>
          <p:nvCxnSpPr>
            <p:cNvPr id="110" name="Rett pilkobling 34">
              <a:extLst>
                <a:ext uri="{FF2B5EF4-FFF2-40B4-BE49-F238E27FC236}">
                  <a16:creationId xmlns:a16="http://schemas.microsoft.com/office/drawing/2014/main" id="{599BC4BC-0031-C699-22CB-D3EAF3DEA285}"/>
                </a:ext>
              </a:extLst>
            </p:cNvPr>
            <p:cNvCxnSpPr/>
            <p:nvPr/>
          </p:nvCxnSpPr>
          <p:spPr>
            <a:xfrm flipV="1">
              <a:off x="5092668" y="640354"/>
              <a:ext cx="0" cy="19301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11" name="Rectangle: Rounded Corners 43">
              <a:extLst>
                <a:ext uri="{FF2B5EF4-FFF2-40B4-BE49-F238E27FC236}">
                  <a16:creationId xmlns:a16="http://schemas.microsoft.com/office/drawing/2014/main" id="{FB9BF362-F897-E625-FEAA-8D4CD6A9117F}"/>
                </a:ext>
              </a:extLst>
            </p:cNvPr>
            <p:cNvSpPr/>
            <p:nvPr/>
          </p:nvSpPr>
          <p:spPr>
            <a:xfrm>
              <a:off x="5585383" y="444306"/>
              <a:ext cx="509192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I-ORG</a:t>
              </a:r>
              <a:endParaRPr lang="nb-NO" sz="9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12" name="Rett pilkobling 34">
              <a:extLst>
                <a:ext uri="{FF2B5EF4-FFF2-40B4-BE49-F238E27FC236}">
                  <a16:creationId xmlns:a16="http://schemas.microsoft.com/office/drawing/2014/main" id="{ABFD8825-F833-915F-7F69-801191F0E0EF}"/>
                </a:ext>
              </a:extLst>
            </p:cNvPr>
            <p:cNvCxnSpPr/>
            <p:nvPr/>
          </p:nvCxnSpPr>
          <p:spPr>
            <a:xfrm flipV="1">
              <a:off x="5875047" y="624151"/>
              <a:ext cx="0" cy="19301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13" name="Rectangle: Rounded Corners 45">
              <a:extLst>
                <a:ext uri="{FF2B5EF4-FFF2-40B4-BE49-F238E27FC236}">
                  <a16:creationId xmlns:a16="http://schemas.microsoft.com/office/drawing/2014/main" id="{F63A482C-CB65-61DC-4D60-47FE6DA740AC}"/>
                </a:ext>
              </a:extLst>
            </p:cNvPr>
            <p:cNvSpPr/>
            <p:nvPr/>
          </p:nvSpPr>
          <p:spPr>
            <a:xfrm>
              <a:off x="6191713" y="444114"/>
              <a:ext cx="320140" cy="1605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900">
                  <a:solidFill>
                    <a:srgbClr val="44546A"/>
                  </a:solidFill>
                  <a:latin typeface="Calibri"/>
                </a:rPr>
                <a:t>O</a:t>
              </a:r>
              <a:endParaRPr lang="nb-NO" sz="110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14" name="Rett pilkobling 34">
              <a:extLst>
                <a:ext uri="{FF2B5EF4-FFF2-40B4-BE49-F238E27FC236}">
                  <a16:creationId xmlns:a16="http://schemas.microsoft.com/office/drawing/2014/main" id="{8FF04B11-9C34-F2D2-6D5A-FAF093693CFE}"/>
                </a:ext>
              </a:extLst>
            </p:cNvPr>
            <p:cNvCxnSpPr/>
            <p:nvPr/>
          </p:nvCxnSpPr>
          <p:spPr>
            <a:xfrm flipV="1">
              <a:off x="6358865" y="623959"/>
              <a:ext cx="0" cy="19301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63"/>
    </mc:Choice>
    <mc:Fallback xmlns="">
      <p:transition spd="slow" advTm="73563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25EDE5-B8AA-65FF-1F64-9C528CA3737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700438" y="1203598"/>
            <a:ext cx="6120034" cy="3784909"/>
          </a:xfrm>
        </p:spPr>
        <p:txBody>
          <a:bodyPr/>
          <a:lstStyle/>
          <a:p>
            <a:pPr lvl="0"/>
            <a:r>
              <a:rPr lang="nb-NO" sz="2000" dirty="0"/>
              <a:t>Given an </a:t>
            </a:r>
            <a:r>
              <a:rPr lang="nb-NO" sz="2000" dirty="0" err="1"/>
              <a:t>intent</a:t>
            </a:r>
            <a:r>
              <a:rPr lang="nb-NO" sz="2000" dirty="0"/>
              <a:t>, </a:t>
            </a:r>
            <a:r>
              <a:rPr lang="nb-NO" sz="2000" dirty="0" err="1"/>
              <a:t>how</a:t>
            </a:r>
            <a:r>
              <a:rPr lang="nb-NO" sz="2000" dirty="0"/>
              <a:t> to </a:t>
            </a:r>
            <a:r>
              <a:rPr lang="nb-NO" sz="2000" dirty="0" err="1"/>
              <a:t>create</a:t>
            </a:r>
            <a:r>
              <a:rPr lang="nb-NO" sz="2000" dirty="0"/>
              <a:t> a </a:t>
            </a:r>
            <a:r>
              <a:rPr lang="nb-NO" sz="2000" dirty="0" err="1"/>
              <a:t>response</a:t>
            </a:r>
            <a:r>
              <a:rPr lang="nb-NO" sz="2000" dirty="0"/>
              <a:t>?</a:t>
            </a:r>
          </a:p>
          <a:p>
            <a:pPr lvl="0"/>
            <a:r>
              <a:rPr lang="nb-NO" sz="2000" dirty="0"/>
              <a:t>In </a:t>
            </a:r>
            <a:r>
              <a:rPr lang="nb-NO" sz="2000" dirty="0" err="1"/>
              <a:t>commercial</a:t>
            </a:r>
            <a:r>
              <a:rPr lang="nb-NO" sz="2000" dirty="0"/>
              <a:t> systems, </a:t>
            </a:r>
            <a:r>
              <a:rPr lang="nb-NO" sz="2000" dirty="0" err="1"/>
              <a:t>often</a:t>
            </a:r>
            <a:r>
              <a:rPr lang="nb-NO" sz="2000" dirty="0"/>
              <a:t> </a:t>
            </a:r>
            <a:r>
              <a:rPr lang="nb-NO" sz="2000" i="1" dirty="0" err="1"/>
              <a:t>written</a:t>
            </a:r>
            <a:r>
              <a:rPr lang="nb-NO" sz="2000" i="1" dirty="0"/>
              <a:t> by hand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nb-NO" sz="2000" dirty="0" err="1"/>
              <a:t>Need</a:t>
            </a:r>
            <a:r>
              <a:rPr lang="nb-NO" sz="2000" dirty="0"/>
              <a:t> to </a:t>
            </a:r>
            <a:r>
              <a:rPr lang="nb-NO" sz="2000" b="1" dirty="0" err="1"/>
              <a:t>retain</a:t>
            </a:r>
            <a:r>
              <a:rPr lang="nb-NO" sz="2000" b="1" dirty="0"/>
              <a:t> </a:t>
            </a:r>
            <a:r>
              <a:rPr lang="nb-NO" sz="2000" b="1" dirty="0" err="1"/>
              <a:t>control</a:t>
            </a:r>
            <a:r>
              <a:rPr lang="nb-NO" sz="2000" b="1" dirty="0"/>
              <a:t> </a:t>
            </a:r>
            <a:r>
              <a:rPr lang="nb-NO" sz="2000" dirty="0"/>
              <a:t>over </a:t>
            </a:r>
            <a:r>
              <a:rPr lang="nb-NO" sz="2000" dirty="0" err="1"/>
              <a:t>the</a:t>
            </a:r>
            <a:r>
              <a:rPr lang="nb-NO" sz="2000" dirty="0"/>
              <a:t> system                                          </a:t>
            </a:r>
            <a:r>
              <a:rPr lang="nb-NO" sz="2000" dirty="0" err="1"/>
              <a:t>responses</a:t>
            </a:r>
            <a:r>
              <a:rPr lang="nb-NO" sz="2000" dirty="0"/>
              <a:t> (</a:t>
            </a:r>
            <a:r>
              <a:rPr lang="nb-NO" sz="2000" dirty="0" err="1"/>
              <a:t>liability</a:t>
            </a:r>
            <a:r>
              <a:rPr lang="nb-NO" sz="2000" dirty="0"/>
              <a:t> </a:t>
            </a:r>
            <a:r>
              <a:rPr lang="nb-NO" sz="2000" dirty="0" err="1"/>
              <a:t>concerns</a:t>
            </a:r>
            <a:r>
              <a:rPr lang="nb-NO" sz="2000" dirty="0"/>
              <a:t>, etc.)</a:t>
            </a:r>
          </a:p>
          <a:p>
            <a:pPr lvl="1">
              <a:spcBef>
                <a:spcPts val="600"/>
              </a:spcBef>
            </a:pPr>
            <a:r>
              <a:rPr lang="nb-NO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</a:rPr>
              <a:t>Sometimes</a:t>
            </a:r>
            <a:r>
              <a:rPr lang="nb-NO" sz="20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rPr>
              <a:t> in </a:t>
            </a:r>
            <a:r>
              <a:rPr lang="nb-NO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</a:rPr>
              <a:t>templated</a:t>
            </a:r>
            <a:r>
              <a:rPr lang="nb-NO" sz="20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rPr>
              <a:t> form:                                                          "{Place} is </a:t>
            </a:r>
            <a:r>
              <a:rPr lang="nb-NO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</a:rPr>
              <a:t>open</a:t>
            </a:r>
            <a:r>
              <a:rPr lang="nb-NO" sz="200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0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rPr>
              <a:t>from                                              {Start-time}                                                       to {Close-time}"</a:t>
            </a:r>
          </a:p>
          <a:p>
            <a:pPr lvl="1"/>
            <a:endParaRPr lang="nb-NO" sz="2000" dirty="0"/>
          </a:p>
          <a:p>
            <a:pPr lvl="0"/>
            <a:endParaRPr lang="nb-NO" sz="2000" dirty="0"/>
          </a:p>
          <a:p>
            <a:pPr lvl="0"/>
            <a:endParaRPr lang="nb-NO" sz="20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70C8132-52F2-ED9C-4E1E-845B5F32DFE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Response</a:t>
            </a:r>
            <a:r>
              <a:rPr lang="nb-NO" dirty="0"/>
              <a:t> </a:t>
            </a:r>
            <a:r>
              <a:rPr lang="nb-NO" dirty="0" err="1"/>
              <a:t>selection</a:t>
            </a:r>
            <a:endParaRPr lang="nb-NO" dirty="0"/>
          </a:p>
        </p:txBody>
      </p:sp>
      <p:grpSp>
        <p:nvGrpSpPr>
          <p:cNvPr id="4" name="Gruppe 12">
            <a:extLst>
              <a:ext uri="{FF2B5EF4-FFF2-40B4-BE49-F238E27FC236}">
                <a16:creationId xmlns:a16="http://schemas.microsoft.com/office/drawing/2014/main" id="{79D5F3CA-78BA-7DE4-F6CA-E8922EADDF62}"/>
              </a:ext>
            </a:extLst>
          </p:cNvPr>
          <p:cNvGrpSpPr/>
          <p:nvPr/>
        </p:nvGrpSpPr>
        <p:grpSpPr>
          <a:xfrm>
            <a:off x="467544" y="1199158"/>
            <a:ext cx="1892798" cy="2675296"/>
            <a:chOff x="4839745" y="2256858"/>
            <a:chExt cx="1892798" cy="2675296"/>
          </a:xfrm>
        </p:grpSpPr>
        <p:pic>
          <p:nvPicPr>
            <p:cNvPr id="5" name="canstockphoto3857357.jpg" descr="canstockphoto3857357.jpg">
              <a:extLst>
                <a:ext uri="{FF2B5EF4-FFF2-40B4-BE49-F238E27FC236}">
                  <a16:creationId xmlns:a16="http://schemas.microsoft.com/office/drawing/2014/main" id="{683BB00D-EB09-562F-8FEF-1469824FF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6797" y="3926150"/>
              <a:ext cx="754508" cy="100600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6" name="Linje">
              <a:extLst>
                <a:ext uri="{FF2B5EF4-FFF2-40B4-BE49-F238E27FC236}">
                  <a16:creationId xmlns:a16="http://schemas.microsoft.com/office/drawing/2014/main" id="{9887A803-A5F3-583E-04F9-312A5B1DBEA0}"/>
                </a:ext>
              </a:extLst>
            </p:cNvPr>
            <p:cNvSpPr/>
            <p:nvPr/>
          </p:nvSpPr>
          <p:spPr>
            <a:xfrm>
              <a:off x="5380567" y="3861566"/>
              <a:ext cx="386654" cy="32287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81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grpSp>
          <p:nvGrpSpPr>
            <p:cNvPr id="7" name="Gruppe 17">
              <a:extLst>
                <a:ext uri="{FF2B5EF4-FFF2-40B4-BE49-F238E27FC236}">
                  <a16:creationId xmlns:a16="http://schemas.microsoft.com/office/drawing/2014/main" id="{EFBABCAE-8E62-499C-D648-70CC73CA5694}"/>
                </a:ext>
              </a:extLst>
            </p:cNvPr>
            <p:cNvGrpSpPr/>
            <p:nvPr/>
          </p:nvGrpSpPr>
          <p:grpSpPr>
            <a:xfrm>
              <a:off x="4839745" y="3456614"/>
              <a:ext cx="754508" cy="369335"/>
              <a:chOff x="4839745" y="3456614"/>
              <a:chExt cx="754508" cy="369335"/>
            </a:xfrm>
          </p:grpSpPr>
          <p:sp>
            <p:nvSpPr>
              <p:cNvPr id="8" name="Rektangel: avrundede hjørner 15">
                <a:extLst>
                  <a:ext uri="{FF2B5EF4-FFF2-40B4-BE49-F238E27FC236}">
                    <a16:creationId xmlns:a16="http://schemas.microsoft.com/office/drawing/2014/main" id="{7BBA0C4D-F1DA-A914-28D0-A5DBBE0C2372}"/>
                  </a:ext>
                </a:extLst>
              </p:cNvPr>
              <p:cNvSpPr/>
              <p:nvPr/>
            </p:nvSpPr>
            <p:spPr>
              <a:xfrm>
                <a:off x="4839745" y="3456614"/>
                <a:ext cx="754508" cy="369335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9" name="TekstSylinder 13">
                <a:extLst>
                  <a:ext uri="{FF2B5EF4-FFF2-40B4-BE49-F238E27FC236}">
                    <a16:creationId xmlns:a16="http://schemas.microsoft.com/office/drawing/2014/main" id="{26E51614-5F42-931D-3C16-912058DAB77A}"/>
                  </a:ext>
                </a:extLst>
              </p:cNvPr>
              <p:cNvSpPr txBox="1"/>
              <p:nvPr/>
            </p:nvSpPr>
            <p:spPr>
              <a:xfrm>
                <a:off x="4871118" y="3456614"/>
                <a:ext cx="710278" cy="36933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>
                    <a:solidFill>
                      <a:srgbClr val="000000"/>
                    </a:solidFill>
                    <a:latin typeface="Arial"/>
                  </a:rPr>
                  <a:t>NLU</a:t>
                </a:r>
              </a:p>
            </p:txBody>
          </p:sp>
        </p:grpSp>
        <p:grpSp>
          <p:nvGrpSpPr>
            <p:cNvPr id="10" name="Gruppe 18">
              <a:extLst>
                <a:ext uri="{FF2B5EF4-FFF2-40B4-BE49-F238E27FC236}">
                  <a16:creationId xmlns:a16="http://schemas.microsoft.com/office/drawing/2014/main" id="{2E20F9A5-112A-C376-5F79-C22D33EDD693}"/>
                </a:ext>
              </a:extLst>
            </p:cNvPr>
            <p:cNvGrpSpPr/>
            <p:nvPr/>
          </p:nvGrpSpPr>
          <p:grpSpPr>
            <a:xfrm>
              <a:off x="5506306" y="2256858"/>
              <a:ext cx="1226237" cy="646334"/>
              <a:chOff x="5506306" y="2256858"/>
              <a:chExt cx="1226237" cy="646334"/>
            </a:xfrm>
          </p:grpSpPr>
          <p:sp>
            <p:nvSpPr>
              <p:cNvPr id="11" name="Rektangel: avrundede hjørner 16">
                <a:extLst>
                  <a:ext uri="{FF2B5EF4-FFF2-40B4-BE49-F238E27FC236}">
                    <a16:creationId xmlns:a16="http://schemas.microsoft.com/office/drawing/2014/main" id="{50E3CF2A-8E2F-7430-CAE5-D271F6414034}"/>
                  </a:ext>
                </a:extLst>
              </p:cNvPr>
              <p:cNvSpPr/>
              <p:nvPr/>
            </p:nvSpPr>
            <p:spPr>
              <a:xfrm>
                <a:off x="5506306" y="2256858"/>
                <a:ext cx="1155490" cy="646334"/>
              </a:xfrm>
              <a:custGeom>
                <a:avLst/>
                <a:gdLst>
                  <a:gd name="f0" fmla="val 10800000"/>
                  <a:gd name="f1" fmla="val 5400000"/>
                  <a:gd name="f2" fmla="val 16200000"/>
                  <a:gd name="f3" fmla="val w"/>
                  <a:gd name="f4" fmla="val h"/>
                  <a:gd name="f5" fmla="val ss"/>
                  <a:gd name="f6" fmla="val 0"/>
                  <a:gd name="f7" fmla="*/ 5419351 1 1725033"/>
                  <a:gd name="f8" fmla="val 45"/>
                  <a:gd name="f9" fmla="val 3600"/>
                  <a:gd name="f10" fmla="abs f3"/>
                  <a:gd name="f11" fmla="abs f4"/>
                  <a:gd name="f12" fmla="abs f5"/>
                  <a:gd name="f13" fmla="*/ f7 1 180"/>
                  <a:gd name="f14" fmla="+- 0 0 f1"/>
                  <a:gd name="f15" fmla="+- f6 f9 0"/>
                  <a:gd name="f16" fmla="?: f10 f3 1"/>
                  <a:gd name="f17" fmla="?: f11 f4 1"/>
                  <a:gd name="f18" fmla="?: f12 f5 1"/>
                  <a:gd name="f19" fmla="*/ f8 f13 1"/>
                  <a:gd name="f20" fmla="+- f6 0 f15"/>
                  <a:gd name="f21" fmla="+- f15 0 f6"/>
                  <a:gd name="f22" fmla="*/ f16 1 21600"/>
                  <a:gd name="f23" fmla="*/ f17 1 21600"/>
                  <a:gd name="f24" fmla="*/ 21600 f16 1"/>
                  <a:gd name="f25" fmla="*/ 21600 f17 1"/>
                  <a:gd name="f26" fmla="+- 0 0 f19"/>
                  <a:gd name="f27" fmla="abs f20"/>
                  <a:gd name="f28" fmla="abs f21"/>
                  <a:gd name="f29" fmla="?: f20 f14 f1"/>
                  <a:gd name="f30" fmla="?: f20 f1 f14"/>
                  <a:gd name="f31" fmla="?: f20 f2 f1"/>
                  <a:gd name="f32" fmla="?: f20 f1 f2"/>
                  <a:gd name="f33" fmla="?: f21 f14 f1"/>
                  <a:gd name="f34" fmla="?: f21 f1 f14"/>
                  <a:gd name="f35" fmla="?: f20 0 f0"/>
                  <a:gd name="f36" fmla="?: f20 f0 0"/>
                  <a:gd name="f37" fmla="min f23 f22"/>
                  <a:gd name="f38" fmla="*/ f24 1 f18"/>
                  <a:gd name="f39" fmla="*/ f25 1 f18"/>
                  <a:gd name="f40" fmla="*/ f26 f0 1"/>
                  <a:gd name="f41" fmla="?: f20 f32 f31"/>
                  <a:gd name="f42" fmla="?: f20 f31 f32"/>
                  <a:gd name="f43" fmla="?: f21 f30 f29"/>
                  <a:gd name="f44" fmla="val f38"/>
                  <a:gd name="f45" fmla="val f39"/>
                  <a:gd name="f46" fmla="*/ f40 1 f7"/>
                  <a:gd name="f47" fmla="?: f21 f42 f41"/>
                  <a:gd name="f48" fmla="*/ f15 f37 1"/>
                  <a:gd name="f49" fmla="*/ f6 f37 1"/>
                  <a:gd name="f50" fmla="*/ f27 f37 1"/>
                  <a:gd name="f51" fmla="*/ f28 f37 1"/>
                  <a:gd name="f52" fmla="+- f45 0 f9"/>
                  <a:gd name="f53" fmla="+- f44 0 f9"/>
                  <a:gd name="f54" fmla="+- f46 0 f1"/>
                  <a:gd name="f55" fmla="*/ f45 f37 1"/>
                  <a:gd name="f56" fmla="*/ f44 f37 1"/>
                  <a:gd name="f57" fmla="+- f45 0 f52"/>
                  <a:gd name="f58" fmla="+- f44 0 f53"/>
                  <a:gd name="f59" fmla="+- f52 0 f45"/>
                  <a:gd name="f60" fmla="+- f53 0 f44"/>
                  <a:gd name="f61" fmla="+- f54 f1 0"/>
                  <a:gd name="f62" fmla="*/ f52 f37 1"/>
                  <a:gd name="f63" fmla="*/ f53 f37 1"/>
                  <a:gd name="f64" fmla="abs f57"/>
                  <a:gd name="f65" fmla="?: f57 0 f0"/>
                  <a:gd name="f66" fmla="?: f57 f0 0"/>
                  <a:gd name="f67" fmla="?: f57 f33 f34"/>
                  <a:gd name="f68" fmla="abs f58"/>
                  <a:gd name="f69" fmla="abs f59"/>
                  <a:gd name="f70" fmla="?: f58 f14 f1"/>
                  <a:gd name="f71" fmla="?: f58 f1 f14"/>
                  <a:gd name="f72" fmla="?: f58 f2 f1"/>
                  <a:gd name="f73" fmla="?: f58 f1 f2"/>
                  <a:gd name="f74" fmla="abs f60"/>
                  <a:gd name="f75" fmla="?: f60 f14 f1"/>
                  <a:gd name="f76" fmla="?: f60 f1 f14"/>
                  <a:gd name="f77" fmla="?: f60 f36 f35"/>
                  <a:gd name="f78" fmla="?: f60 f35 f36"/>
                  <a:gd name="f79" fmla="*/ f61 f7 1"/>
                  <a:gd name="f80" fmla="?: f21 f66 f65"/>
                  <a:gd name="f81" fmla="?: f21 f65 f66"/>
                  <a:gd name="f82" fmla="?: f58 f73 f72"/>
                  <a:gd name="f83" fmla="?: f58 f72 f73"/>
                  <a:gd name="f84" fmla="?: f59 f71 f70"/>
                  <a:gd name="f85" fmla="?: f20 f77 f78"/>
                  <a:gd name="f86" fmla="?: f20 f75 f76"/>
                  <a:gd name="f87" fmla="*/ f79 1 f0"/>
                  <a:gd name="f88" fmla="*/ f64 f37 1"/>
                  <a:gd name="f89" fmla="*/ f68 f37 1"/>
                  <a:gd name="f90" fmla="*/ f69 f37 1"/>
                  <a:gd name="f91" fmla="*/ f74 f37 1"/>
                  <a:gd name="f92" fmla="?: f57 f80 f81"/>
                  <a:gd name="f93" fmla="?: f59 f83 f82"/>
                  <a:gd name="f94" fmla="+- 0 0 f87"/>
                  <a:gd name="f95" fmla="+- 0 0 f94"/>
                  <a:gd name="f96" fmla="*/ f95 f0 1"/>
                  <a:gd name="f97" fmla="*/ f96 1 f7"/>
                  <a:gd name="f98" fmla="+- f97 0 f1"/>
                  <a:gd name="f99" fmla="cos 1 f98"/>
                  <a:gd name="f100" fmla="+- 0 0 f99"/>
                  <a:gd name="f101" fmla="+- 0 0 f100"/>
                  <a:gd name="f102" fmla="val f101"/>
                  <a:gd name="f103" fmla="+- 0 0 f102"/>
                  <a:gd name="f104" fmla="*/ f9 f103 1"/>
                  <a:gd name="f105" fmla="*/ f104 3163 1"/>
                  <a:gd name="f106" fmla="*/ f105 1 7636"/>
                  <a:gd name="f107" fmla="+- f6 f106 0"/>
                  <a:gd name="f108" fmla="+- f44 0 f106"/>
                  <a:gd name="f109" fmla="+- f45 0 f106"/>
                  <a:gd name="f110" fmla="*/ f107 f37 1"/>
                  <a:gd name="f111" fmla="*/ f108 f37 1"/>
                  <a:gd name="f112" fmla="*/ f109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0" t="f110" r="f111" b="f112"/>
                <a:pathLst>
                  <a:path>
                    <a:moveTo>
                      <a:pt x="f48" y="f49"/>
                    </a:moveTo>
                    <a:arcTo wR="f50" hR="f51" stAng="f47" swAng="f43"/>
                    <a:lnTo>
                      <a:pt x="f49" y="f62"/>
                    </a:lnTo>
                    <a:arcTo wR="f51" hR="f88" stAng="f92" swAng="f67"/>
                    <a:lnTo>
                      <a:pt x="f63" y="f55"/>
                    </a:lnTo>
                    <a:arcTo wR="f89" hR="f90" stAng="f93" swAng="f84"/>
                    <a:lnTo>
                      <a:pt x="f56" y="f48"/>
                    </a:lnTo>
                    <a:arcTo wR="f91" hR="f50" stAng="f85" swAng="f86"/>
                    <a:close/>
                  </a:path>
                </a:pathLst>
              </a:custGeom>
              <a:solidFill>
                <a:srgbClr val="E6EAF5"/>
              </a:solidFill>
              <a:ln w="9528" cap="flat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none" lIns="91440" tIns="45720" rIns="91440" bIns="45720" anchor="ctr" anchorCtr="0" compatLnSpc="1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nb-NO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" name="TekstSylinder 14">
                <a:extLst>
                  <a:ext uri="{FF2B5EF4-FFF2-40B4-BE49-F238E27FC236}">
                    <a16:creationId xmlns:a16="http://schemas.microsoft.com/office/drawing/2014/main" id="{F00FDC7E-16BB-DFA5-0808-5F22CDD6B1AD}"/>
                  </a:ext>
                </a:extLst>
              </p:cNvPr>
              <p:cNvSpPr txBox="1"/>
              <p:nvPr/>
            </p:nvSpPr>
            <p:spPr>
              <a:xfrm>
                <a:off x="5506306" y="2256858"/>
                <a:ext cx="1226237" cy="64633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nb-NO" sz="1800" dirty="0" err="1">
                    <a:solidFill>
                      <a:srgbClr val="000000"/>
                    </a:solidFill>
                    <a:latin typeface="Arial"/>
                  </a:rPr>
                  <a:t>Response</a:t>
                </a:r>
                <a:r>
                  <a:rPr lang="nb-NO" sz="1800" dirty="0">
                    <a:solidFill>
                      <a:srgbClr val="000000"/>
                    </a:solidFill>
                    <a:latin typeface="Arial"/>
                  </a:rPr>
                  <a:t> </a:t>
                </a:r>
                <a:r>
                  <a:rPr lang="nb-NO" sz="1800" dirty="0" err="1">
                    <a:solidFill>
                      <a:srgbClr val="000000"/>
                    </a:solidFill>
                    <a:latin typeface="Arial"/>
                  </a:rPr>
                  <a:t>selection</a:t>
                </a:r>
                <a:endParaRPr lang="nb-NO" sz="18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13" name="Frihåndsform: figur 45">
              <a:extLst>
                <a:ext uri="{FF2B5EF4-FFF2-40B4-BE49-F238E27FC236}">
                  <a16:creationId xmlns:a16="http://schemas.microsoft.com/office/drawing/2014/main" id="{24D98FFD-3C0B-25D4-415E-AE7371BA81C1}"/>
                </a:ext>
              </a:extLst>
            </p:cNvPr>
            <p:cNvSpPr/>
            <p:nvPr/>
          </p:nvSpPr>
          <p:spPr>
            <a:xfrm rot="17478880">
              <a:off x="4803103" y="2934460"/>
              <a:ext cx="916384" cy="1119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19200"/>
                <a:gd name="f7" fmla="val 216755"/>
                <a:gd name="f8" fmla="val 209982"/>
                <a:gd name="f9" fmla="val 179493"/>
                <a:gd name="f10" fmla="val 104430"/>
                <a:gd name="f11" fmla="val 358987"/>
                <a:gd name="f12" fmla="+- 0 0 1121"/>
                <a:gd name="f13" fmla="val 562187"/>
                <a:gd name="f14" fmla="val 8"/>
                <a:gd name="f15" fmla="val 765387"/>
                <a:gd name="f16" fmla="val 1137"/>
                <a:gd name="f17" fmla="+- 0 0 -90"/>
                <a:gd name="f18" fmla="*/ f3 1 1219200"/>
                <a:gd name="f19" fmla="*/ f4 1 216755"/>
                <a:gd name="f20" fmla="+- f7 0 f5"/>
                <a:gd name="f21" fmla="+- f6 0 f5"/>
                <a:gd name="f22" fmla="*/ f17 f0 1"/>
                <a:gd name="f23" fmla="*/ f21 1 1219200"/>
                <a:gd name="f24" fmla="*/ f20 1 216755"/>
                <a:gd name="f25" fmla="*/ 0 f21 1"/>
                <a:gd name="f26" fmla="*/ 209982 f20 1"/>
                <a:gd name="f27" fmla="*/ 562187 f21 1"/>
                <a:gd name="f28" fmla="*/ 8 f20 1"/>
                <a:gd name="f29" fmla="*/ 1219200 f21 1"/>
                <a:gd name="f30" fmla="*/ 216755 f20 1"/>
                <a:gd name="f31" fmla="*/ f22 1 f2"/>
                <a:gd name="f32" fmla="*/ f25 1 1219200"/>
                <a:gd name="f33" fmla="*/ f26 1 216755"/>
                <a:gd name="f34" fmla="*/ f27 1 1219200"/>
                <a:gd name="f35" fmla="*/ f28 1 216755"/>
                <a:gd name="f36" fmla="*/ f29 1 1219200"/>
                <a:gd name="f37" fmla="*/ f30 1 216755"/>
                <a:gd name="f38" fmla="*/ f5 1 f23"/>
                <a:gd name="f39" fmla="*/ f6 1 f23"/>
                <a:gd name="f40" fmla="*/ f5 1 f24"/>
                <a:gd name="f41" fmla="*/ f7 1 f24"/>
                <a:gd name="f42" fmla="+- f31 0 f1"/>
                <a:gd name="f43" fmla="*/ f32 1 f23"/>
                <a:gd name="f44" fmla="*/ f33 1 f24"/>
                <a:gd name="f45" fmla="*/ f34 1 f23"/>
                <a:gd name="f46" fmla="*/ f35 1 f24"/>
                <a:gd name="f47" fmla="*/ f36 1 f23"/>
                <a:gd name="f48" fmla="*/ f37 1 f24"/>
                <a:gd name="f49" fmla="*/ f38 f18 1"/>
                <a:gd name="f50" fmla="*/ f39 f18 1"/>
                <a:gd name="f51" fmla="*/ f41 f19 1"/>
                <a:gd name="f52" fmla="*/ f40 f19 1"/>
                <a:gd name="f53" fmla="*/ f43 f18 1"/>
                <a:gd name="f54" fmla="*/ f44 f19 1"/>
                <a:gd name="f55" fmla="*/ f45 f18 1"/>
                <a:gd name="f56" fmla="*/ f46 f19 1"/>
                <a:gd name="f57" fmla="*/ f47 f18 1"/>
                <a:gd name="f58" fmla="*/ f48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">
                  <a:pos x="f53" y="f54"/>
                </a:cxn>
                <a:cxn ang="f42">
                  <a:pos x="f55" y="f56"/>
                </a:cxn>
                <a:cxn ang="f42">
                  <a:pos x="f57" y="f58"/>
                </a:cxn>
                <a:cxn ang="f42">
                  <a:pos x="f57" y="f58"/>
                </a:cxn>
              </a:cxnLst>
              <a:rect l="f49" t="f52" r="f50" b="f51"/>
              <a:pathLst>
                <a:path w="1219200" h="216755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7"/>
                    <a:pt x="f6" y="f7"/>
                  </a:cubicBezTo>
                  <a:lnTo>
                    <a:pt x="f6" y="f7"/>
                  </a:lnTo>
                </a:path>
              </a:pathLst>
            </a:custGeom>
            <a:noFill/>
            <a:ln w="38103" cap="flat">
              <a:solidFill>
                <a:srgbClr val="000000"/>
              </a:solidFill>
              <a:prstDash val="solid"/>
              <a:round/>
              <a:tailEnd type="arrow"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4" name="TekstSylinder 14">
            <a:extLst>
              <a:ext uri="{FF2B5EF4-FFF2-40B4-BE49-F238E27FC236}">
                <a16:creationId xmlns:a16="http://schemas.microsoft.com/office/drawing/2014/main" id="{49138846-8F5A-9CCE-EE45-10D44AD9638C}"/>
              </a:ext>
            </a:extLst>
          </p:cNvPr>
          <p:cNvSpPr txBox="1"/>
          <p:nvPr/>
        </p:nvSpPr>
        <p:spPr>
          <a:xfrm>
            <a:off x="276664" y="2902410"/>
            <a:ext cx="1351739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>
                <a:solidFill>
                  <a:srgbClr val="000000"/>
                </a:solidFill>
                <a:latin typeface="Arial" pitchFamily="34"/>
                <a:cs typeface="Arial" pitchFamily="34"/>
              </a:rPr>
              <a:t>User utterance</a:t>
            </a:r>
          </a:p>
        </p:txBody>
      </p:sp>
      <p:sp>
        <p:nvSpPr>
          <p:cNvPr id="15" name="TekstSylinder 15">
            <a:extLst>
              <a:ext uri="{FF2B5EF4-FFF2-40B4-BE49-F238E27FC236}">
                <a16:creationId xmlns:a16="http://schemas.microsoft.com/office/drawing/2014/main" id="{56E7F76F-95EC-A2C3-780D-9EA7FCCBA527}"/>
              </a:ext>
            </a:extLst>
          </p:cNvPr>
          <p:cNvSpPr txBox="1"/>
          <p:nvPr/>
        </p:nvSpPr>
        <p:spPr>
          <a:xfrm>
            <a:off x="90290" y="1471952"/>
            <a:ext cx="754508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>
                <a:solidFill>
                  <a:srgbClr val="000000"/>
                </a:solidFill>
                <a:latin typeface="Arial" pitchFamily="34"/>
                <a:cs typeface="Arial" pitchFamily="34"/>
              </a:rPr>
              <a:t>Intent</a:t>
            </a:r>
          </a:p>
        </p:txBody>
      </p:sp>
      <p:sp>
        <p:nvSpPr>
          <p:cNvPr id="16" name="TekstSylinder 16">
            <a:extLst>
              <a:ext uri="{FF2B5EF4-FFF2-40B4-BE49-F238E27FC236}">
                <a16:creationId xmlns:a16="http://schemas.microsoft.com/office/drawing/2014/main" id="{8C0470DD-FD02-603B-7298-E8C11FB7ED0D}"/>
              </a:ext>
            </a:extLst>
          </p:cNvPr>
          <p:cNvSpPr txBox="1"/>
          <p:nvPr/>
        </p:nvSpPr>
        <p:spPr>
          <a:xfrm>
            <a:off x="1250389" y="1969713"/>
            <a:ext cx="167743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System </a:t>
            </a:r>
            <a:r>
              <a:rPr lang="nb-NO" sz="18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response</a:t>
            </a:r>
            <a:endParaRPr lang="nb-NO" sz="18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18" name="Frihåndsform: figur 45">
            <a:extLst>
              <a:ext uri="{FF2B5EF4-FFF2-40B4-BE49-F238E27FC236}">
                <a16:creationId xmlns:a16="http://schemas.microsoft.com/office/drawing/2014/main" id="{4BBFF310-9E89-D6F3-EFAB-541C9B65A4D6}"/>
              </a:ext>
            </a:extLst>
          </p:cNvPr>
          <p:cNvSpPr/>
          <p:nvPr/>
        </p:nvSpPr>
        <p:spPr>
          <a:xfrm rot="5556946">
            <a:off x="1644971" y="2300937"/>
            <a:ext cx="1112760" cy="3395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843C0C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620"/>
    </mc:Choice>
    <mc:Fallback xmlns="">
      <p:transition spd="slow" advTm="14162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4DC885-02AB-D0F6-4A42-4C816B52B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F4CC2A-45BB-05E6-2DA6-A52EF8185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7D9E4B-661B-03C2-E748-6134E8A5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NLU-based chatbots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AFE89A-1C25-37E4-9504-BFEAE7A04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5400600" cy="3168352"/>
          </a:xfrm>
        </p:spPr>
        <p:txBody>
          <a:bodyPr/>
          <a:lstStyle/>
          <a:p>
            <a:r>
              <a:rPr lang="en-US" dirty="0"/>
              <a:t>NLU-based chatbots frame “language understanding” as a </a:t>
            </a:r>
            <a:r>
              <a:rPr lang="en-US" b="1" dirty="0"/>
              <a:t>text classification problem</a:t>
            </a:r>
          </a:p>
          <a:p>
            <a:pPr lvl="1"/>
            <a:r>
              <a:rPr lang="en-US" dirty="0"/>
              <a:t>Mapping from user inputs to </a:t>
            </a:r>
            <a:r>
              <a:rPr lang="en-US" i="1" dirty="0"/>
              <a:t>predefined intents</a:t>
            </a:r>
            <a:r>
              <a:rPr lang="en-US" dirty="0"/>
              <a:t> (and </a:t>
            </a:r>
            <a:r>
              <a:rPr lang="en-US" i="1" dirty="0"/>
              <a:t>slots</a:t>
            </a:r>
            <a:r>
              <a:rPr lang="en-US" dirty="0"/>
              <a:t>)</a:t>
            </a:r>
          </a:p>
          <a:p>
            <a:pPr lvl="1"/>
            <a:r>
              <a:rPr lang="en-GB" dirty="0"/>
              <a:t>The intents are associated to </a:t>
            </a:r>
            <a:r>
              <a:rPr lang="en-GB" i="1" dirty="0"/>
              <a:t>handcrafted system responses</a:t>
            </a:r>
          </a:p>
          <a:p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83D946-F41A-CCFA-15B1-EE016FA405C7}"/>
              </a:ext>
            </a:extLst>
          </p:cNvPr>
          <p:cNvCxnSpPr/>
          <p:nvPr/>
        </p:nvCxnSpPr>
        <p:spPr bwMode="auto">
          <a:xfrm flipV="1">
            <a:off x="5652120" y="1260000"/>
            <a:ext cx="648072" cy="4476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2C13F9-EF8B-F556-9F72-1E5BBBF29098}"/>
              </a:ext>
            </a:extLst>
          </p:cNvPr>
          <p:cNvGrpSpPr/>
          <p:nvPr/>
        </p:nvGrpSpPr>
        <p:grpSpPr>
          <a:xfrm>
            <a:off x="6444208" y="915566"/>
            <a:ext cx="360040" cy="523220"/>
            <a:chOff x="683568" y="2859782"/>
            <a:chExt cx="360040" cy="52322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0B44A43-DA84-4B97-D0EB-EAEFF2F4FC01}"/>
                </a:ext>
              </a:extLst>
            </p:cNvPr>
            <p:cNvSpPr/>
            <p:nvPr/>
          </p:nvSpPr>
          <p:spPr bwMode="auto">
            <a:xfrm>
              <a:off x="683568" y="2931790"/>
              <a:ext cx="360040" cy="36004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D130A41-76F1-8BEB-A8B6-CD7FD64B0894}"/>
                </a:ext>
              </a:extLst>
            </p:cNvPr>
            <p:cNvSpPr txBox="1"/>
            <p:nvPr/>
          </p:nvSpPr>
          <p:spPr bwMode="white">
            <a:xfrm>
              <a:off x="683568" y="2859782"/>
              <a:ext cx="36004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aseline="0" dirty="0"/>
                <a:t>+</a:t>
              </a:r>
              <a:endParaRPr lang="en-GB" sz="2800" baseline="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0A76BD-0BFD-0083-0FBA-2FBC2514AA54}"/>
              </a:ext>
            </a:extLst>
          </p:cNvPr>
          <p:cNvGrpSpPr/>
          <p:nvPr/>
        </p:nvGrpSpPr>
        <p:grpSpPr>
          <a:xfrm>
            <a:off x="6444208" y="1851670"/>
            <a:ext cx="360040" cy="646331"/>
            <a:chOff x="683568" y="2775951"/>
            <a:chExt cx="360040" cy="64633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FB13AC9-8400-CE33-16FD-EDBC14FE7F4F}"/>
                </a:ext>
              </a:extLst>
            </p:cNvPr>
            <p:cNvSpPr/>
            <p:nvPr/>
          </p:nvSpPr>
          <p:spPr bwMode="auto">
            <a:xfrm>
              <a:off x="683568" y="2931790"/>
              <a:ext cx="360040" cy="36004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FD100D-2B60-F4B5-C039-A5BDBA83D80A}"/>
                </a:ext>
              </a:extLst>
            </p:cNvPr>
            <p:cNvSpPr txBox="1"/>
            <p:nvPr/>
          </p:nvSpPr>
          <p:spPr bwMode="white">
            <a:xfrm>
              <a:off x="683568" y="2775951"/>
              <a:ext cx="36004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3600" baseline="0" dirty="0"/>
                <a:t>-</a:t>
              </a:r>
              <a:endParaRPr lang="en-GB" sz="2800" baseline="0" dirty="0"/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109CDF-0E6A-60D0-1D7E-83F7204C1539}"/>
              </a:ext>
            </a:extLst>
          </p:cNvPr>
          <p:cNvCxnSpPr/>
          <p:nvPr/>
        </p:nvCxnSpPr>
        <p:spPr bwMode="auto">
          <a:xfrm>
            <a:off x="5652120" y="1779662"/>
            <a:ext cx="720080" cy="3408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E42091B-7DB4-A22B-1BE8-A991680B6593}"/>
              </a:ext>
            </a:extLst>
          </p:cNvPr>
          <p:cNvSpPr txBox="1"/>
          <p:nvPr/>
        </p:nvSpPr>
        <p:spPr bwMode="white">
          <a:xfrm>
            <a:off x="6944516" y="780255"/>
            <a:ext cx="19442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aseline="0" dirty="0"/>
              <a:t>Fine-grained control of the dialogue flow</a:t>
            </a:r>
            <a:endParaRPr lang="en-GB" sz="1600" baseline="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9BBB30-45A8-D62D-1A3D-5F8C10A06632}"/>
              </a:ext>
            </a:extLst>
          </p:cNvPr>
          <p:cNvSpPr txBox="1"/>
          <p:nvPr/>
        </p:nvSpPr>
        <p:spPr bwMode="white">
          <a:xfrm>
            <a:off x="6925027" y="1851670"/>
            <a:ext cx="1944216" cy="148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Somewhat rigid dialogue </a:t>
            </a:r>
            <a:r>
              <a:rPr lang="en-US" sz="1600" dirty="0" err="1"/>
              <a:t>behaviour</a:t>
            </a:r>
            <a:endParaRPr lang="en-US" sz="1600" dirty="0"/>
          </a:p>
          <a:p>
            <a:endParaRPr lang="en-US" sz="1050" dirty="0"/>
          </a:p>
          <a:p>
            <a:r>
              <a:rPr lang="en-US" sz="1600" dirty="0"/>
              <a:t>Time-consuming to collect &amp; annotate dialogue data</a:t>
            </a:r>
            <a:endParaRPr lang="en-GB" sz="1600" baseline="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99C7FB-76A0-ABBE-1D59-504FD71C5B2C}"/>
              </a:ext>
            </a:extLst>
          </p:cNvPr>
          <p:cNvGrpSpPr/>
          <p:nvPr/>
        </p:nvGrpSpPr>
        <p:grpSpPr>
          <a:xfrm>
            <a:off x="527892" y="3718152"/>
            <a:ext cx="8076556" cy="707886"/>
            <a:chOff x="527892" y="3718152"/>
            <a:chExt cx="8076556" cy="70788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3B303C-7752-DD1E-D559-68C910937073}"/>
                </a:ext>
              </a:extLst>
            </p:cNvPr>
            <p:cNvSpPr txBox="1"/>
            <p:nvPr/>
          </p:nvSpPr>
          <p:spPr bwMode="white">
            <a:xfrm>
              <a:off x="1115616" y="3718152"/>
              <a:ext cx="748883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Can we build dialogue models that can be trained from “raw” dialogues (i.e. without needing to annotate user intents)?</a:t>
              </a:r>
              <a:endParaRPr lang="en-GB" baseline="0" dirty="0"/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0AF0BF4E-1911-28CD-2B06-9A07929440D1}"/>
                </a:ext>
              </a:extLst>
            </p:cNvPr>
            <p:cNvSpPr/>
            <p:nvPr/>
          </p:nvSpPr>
          <p:spPr bwMode="auto">
            <a:xfrm>
              <a:off x="527892" y="3827566"/>
              <a:ext cx="504056" cy="216024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2387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1D7B1-7A64-8916-C698-C2F0DE5AA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A26BC2-E22F-5E26-C76A-524D487E6E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34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1F322-4A21-16F6-FC15-4D7C30EAC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734772-63A2-B8E0-BD07-D0CC7F0C0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Outline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5F676E-840A-E416-4DFC-8B5FB4F55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Large Language Models</a:t>
            </a: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 (final part)</a:t>
            </a:r>
          </a:p>
          <a:p>
            <a:pPr lvl="1">
              <a:spcBef>
                <a:spcPts val="1200"/>
              </a:spcBef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Generation</a:t>
            </a:r>
          </a:p>
          <a:p>
            <a:pPr lvl="1"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Open questions</a:t>
            </a:r>
          </a:p>
          <a:p>
            <a:pPr>
              <a:spcBef>
                <a:spcPts val="1200"/>
              </a:spcBef>
            </a:pPr>
            <a:r>
              <a:rPr lang="nb-NO" b="1" dirty="0" err="1">
                <a:solidFill>
                  <a:schemeClr val="accent4">
                    <a:lumMod val="50000"/>
                  </a:schemeClr>
                </a:solidFill>
              </a:rPr>
              <a:t>Dialogue</a:t>
            </a:r>
            <a:r>
              <a:rPr lang="nb-NO" b="1" dirty="0">
                <a:solidFill>
                  <a:schemeClr val="accent4">
                    <a:lumMod val="50000"/>
                  </a:schemeClr>
                </a:solidFill>
              </a:rPr>
              <a:t> systems</a:t>
            </a:r>
          </a:p>
          <a:p>
            <a:pPr lvl="1">
              <a:spcBef>
                <a:spcPts val="1200"/>
              </a:spcBef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NLU-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based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chatbots </a:t>
            </a:r>
          </a:p>
          <a:p>
            <a:pPr marL="474663" lvl="1" indent="0">
              <a:spcBef>
                <a:spcPts val="0"/>
              </a:spcBef>
              <a:buNone/>
            </a:pP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   (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rule-based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or data-driven)</a:t>
            </a:r>
          </a:p>
          <a:p>
            <a:pPr lvl="1">
              <a:spcBef>
                <a:spcPts val="1200"/>
              </a:spcBef>
            </a:pPr>
            <a:r>
              <a:rPr lang="nb-NO" b="1" dirty="0" err="1">
                <a:solidFill>
                  <a:schemeClr val="accent4">
                    <a:lumMod val="50000"/>
                  </a:schemeClr>
                </a:solidFill>
              </a:rPr>
              <a:t>Retrieval-based</a:t>
            </a:r>
            <a:r>
              <a:rPr lang="nb-NO" b="1" dirty="0">
                <a:solidFill>
                  <a:schemeClr val="accent4">
                    <a:lumMod val="50000"/>
                  </a:schemeClr>
                </a:solidFill>
              </a:rPr>
              <a:t> chatbots</a:t>
            </a:r>
          </a:p>
        </p:txBody>
      </p:sp>
    </p:spTree>
    <p:extLst>
      <p:ext uri="{BB962C8B-B14F-4D97-AF65-F5344CB8AC3E}">
        <p14:creationId xmlns:p14="http://schemas.microsoft.com/office/powerpoint/2010/main" val="1749626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7260EF-29BF-0F93-6F6E-FD7BA06FCF2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Information-</a:t>
            </a:r>
            <a:r>
              <a:rPr lang="nb-NO" dirty="0" err="1"/>
              <a:t>Retrieval</a:t>
            </a:r>
            <a:r>
              <a:rPr lang="nb-NO" dirty="0"/>
              <a:t> </a:t>
            </a:r>
            <a:r>
              <a:rPr lang="nb-NO" dirty="0" err="1"/>
              <a:t>models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DF384-B3F5-D7AC-0888-F5F34B9041A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260000"/>
            <a:ext cx="4248472" cy="3168352"/>
          </a:xfrm>
        </p:spPr>
        <p:txBody>
          <a:bodyPr/>
          <a:lstStyle/>
          <a:p>
            <a:pPr marL="0" lvl="0" indent="0">
              <a:buNone/>
            </a:pPr>
            <a:r>
              <a:rPr lang="nb-NO" sz="2000" dirty="0"/>
              <a:t>= data-driven </a:t>
            </a:r>
            <a:r>
              <a:rPr lang="nb-NO" sz="2000" dirty="0" err="1"/>
              <a:t>approach</a:t>
            </a:r>
            <a:r>
              <a:rPr lang="nb-NO" sz="2000" dirty="0"/>
              <a:t> </a:t>
            </a:r>
            <a:r>
              <a:rPr lang="nb-NO" sz="2000" dirty="0" err="1"/>
              <a:t>where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chatbot </a:t>
            </a:r>
            <a:r>
              <a:rPr lang="nb-NO" sz="2000" dirty="0" err="1"/>
              <a:t>selects</a:t>
            </a:r>
            <a:r>
              <a:rPr lang="nb-NO" sz="2000" dirty="0"/>
              <a:t> a </a:t>
            </a:r>
            <a:r>
              <a:rPr lang="nb-NO" sz="2000" dirty="0" err="1"/>
              <a:t>response</a:t>
            </a:r>
            <a:r>
              <a:rPr lang="nb-NO" sz="2000" dirty="0"/>
              <a:t>               </a:t>
            </a:r>
            <a:r>
              <a:rPr lang="nb-NO" sz="2000" dirty="0" err="1"/>
              <a:t>based</a:t>
            </a:r>
            <a:r>
              <a:rPr lang="nb-NO" sz="2000" dirty="0"/>
              <a:t> on a </a:t>
            </a:r>
            <a:r>
              <a:rPr lang="nb-NO" sz="2000" i="1" dirty="0" err="1"/>
              <a:t>dialogue</a:t>
            </a:r>
            <a:r>
              <a:rPr lang="nb-NO" sz="2000" i="1" dirty="0"/>
              <a:t> </a:t>
            </a:r>
            <a:r>
              <a:rPr lang="nb-NO" sz="2000" i="1" dirty="0" err="1"/>
              <a:t>corpus</a:t>
            </a:r>
            <a:endParaRPr lang="nb-NO" sz="2000" i="1" dirty="0"/>
          </a:p>
          <a:p>
            <a:pPr lvl="0"/>
            <a:endParaRPr lang="nb-NO" sz="200" i="1" dirty="0"/>
          </a:p>
          <a:p>
            <a:pPr marL="0" lvl="0" indent="0">
              <a:buNone/>
            </a:pPr>
            <a:r>
              <a:rPr lang="nb-NO" sz="2000" u="sng" dirty="0"/>
              <a:t>Key </a:t>
            </a:r>
            <a:r>
              <a:rPr lang="nb-NO" sz="2000" u="sng" dirty="0" err="1"/>
              <a:t>idea</a:t>
            </a:r>
            <a:r>
              <a:rPr lang="nb-NO" sz="2000" dirty="0"/>
              <a:t>:</a:t>
            </a:r>
          </a:p>
          <a:p>
            <a:pPr lvl="1"/>
            <a:r>
              <a:rPr lang="nb-NO" dirty="0"/>
              <a:t>Given a </a:t>
            </a:r>
            <a:r>
              <a:rPr lang="nb-NO" dirty="0" err="1"/>
              <a:t>user</a:t>
            </a:r>
            <a:r>
              <a:rPr lang="nb-NO" dirty="0"/>
              <a:t> input </a:t>
            </a:r>
            <a:r>
              <a:rPr lang="nb-NO" b="1" dirty="0"/>
              <a:t>q</a:t>
            </a:r>
            <a:r>
              <a:rPr lang="nb-NO" dirty="0"/>
              <a:t>,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utterance</a:t>
            </a:r>
            <a:r>
              <a:rPr lang="nb-NO" b="1" dirty="0"/>
              <a:t> t </a:t>
            </a:r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corpus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is most </a:t>
            </a:r>
            <a:r>
              <a:rPr lang="nb-NO" dirty="0" err="1"/>
              <a:t>similar</a:t>
            </a:r>
            <a:r>
              <a:rPr lang="nb-NO" dirty="0"/>
              <a:t> to </a:t>
            </a:r>
            <a:r>
              <a:rPr lang="nb-NO" b="1" dirty="0"/>
              <a:t>q</a:t>
            </a:r>
          </a:p>
          <a:p>
            <a:pPr lvl="1"/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return</a:t>
            </a:r>
            <a:r>
              <a:rPr lang="nb-NO" dirty="0"/>
              <a:t> as </a:t>
            </a:r>
            <a:r>
              <a:rPr lang="nb-NO" dirty="0" err="1"/>
              <a:t>response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utterance</a:t>
            </a:r>
            <a:r>
              <a:rPr lang="nb-NO" dirty="0"/>
              <a:t> </a:t>
            </a:r>
            <a:r>
              <a:rPr lang="nb-NO" b="1" dirty="0"/>
              <a:t>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directly</a:t>
            </a:r>
            <a:r>
              <a:rPr lang="nb-NO" dirty="0"/>
              <a:t> </a:t>
            </a:r>
            <a:r>
              <a:rPr lang="nb-NO" dirty="0" err="1"/>
              <a:t>follows</a:t>
            </a:r>
            <a:r>
              <a:rPr lang="nb-NO" dirty="0"/>
              <a:t> </a:t>
            </a:r>
            <a:r>
              <a:rPr lang="nb-NO" b="1" dirty="0"/>
              <a:t>t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corpus</a:t>
            </a:r>
            <a:r>
              <a:rPr lang="nb-NO" dirty="0"/>
              <a:t>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E4197FB-3037-CBD9-E47C-6932A8D3752E}"/>
              </a:ext>
            </a:extLst>
          </p:cNvPr>
          <p:cNvGrpSpPr/>
          <p:nvPr/>
        </p:nvGrpSpPr>
        <p:grpSpPr>
          <a:xfrm>
            <a:off x="5225068" y="428842"/>
            <a:ext cx="3991448" cy="3799092"/>
            <a:chOff x="5225068" y="428842"/>
            <a:chExt cx="3991448" cy="379909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B50DD46-C3F8-2FBA-2F86-E82304E6B25E}"/>
                </a:ext>
              </a:extLst>
            </p:cNvPr>
            <p:cNvSpPr/>
            <p:nvPr/>
          </p:nvSpPr>
          <p:spPr bwMode="auto">
            <a:xfrm>
              <a:off x="5225068" y="824939"/>
              <a:ext cx="3379380" cy="3402995"/>
            </a:xfrm>
            <a:prstGeom prst="roundRect">
              <a:avLst/>
            </a:prstGeom>
            <a:solidFill>
              <a:schemeClr val="accent4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39B963-0A66-12CD-DD8D-E9B73AFE8EA4}"/>
                </a:ext>
              </a:extLst>
            </p:cNvPr>
            <p:cNvSpPr txBox="1"/>
            <p:nvPr/>
          </p:nvSpPr>
          <p:spPr bwMode="white">
            <a:xfrm>
              <a:off x="5328592" y="1033726"/>
              <a:ext cx="3438128" cy="3046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buFont typeface="+mj-lt"/>
                <a:buAutoNum type="arabicPeriod"/>
              </a:pPr>
              <a:r>
                <a:rPr lang="en-US" sz="1200" dirty="0"/>
                <a:t>"Did you see the new policy?"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"Yes, skimmed it this morning."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"Thoughts on the flex hours?"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"Quite beneficial for work-life balance."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"Agree. And the remote work rules?"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"A bit strict but necessary."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"Might affect teamwork, don’t you think?"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"Yes, regular virtual catch-ups could help."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"Should we propose that soon?"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"Definitely, in our next team meeting."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"What about the new training modules?"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"They seem thorough, perhaps too long."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"Maybe suggest a condensed version?"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"Good idea, especially for seasoned staff."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"I’ll draft something for our feedback.“</a:t>
              </a:r>
            </a:p>
            <a:p>
              <a:pPr>
                <a:buFont typeface="+mj-lt"/>
                <a:buAutoNum type="arabicPeriod"/>
              </a:pPr>
              <a:r>
                <a:rPr lang="en-US" sz="1200" dirty="0"/>
                <a:t>…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F94AE7A-EA2B-75ED-E6FA-E447C3190BA4}"/>
                </a:ext>
              </a:extLst>
            </p:cNvPr>
            <p:cNvSpPr txBox="1"/>
            <p:nvPr/>
          </p:nvSpPr>
          <p:spPr bwMode="white">
            <a:xfrm>
              <a:off x="5976156" y="428842"/>
              <a:ext cx="324036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Dialogue corpus</a:t>
              </a:r>
              <a:endParaRPr lang="en-GB" sz="1800" baseline="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E8BDA43-B199-714D-ED72-9172563D668E}"/>
              </a:ext>
            </a:extLst>
          </p:cNvPr>
          <p:cNvGrpSpPr/>
          <p:nvPr/>
        </p:nvGrpSpPr>
        <p:grpSpPr>
          <a:xfrm>
            <a:off x="5364088" y="1732761"/>
            <a:ext cx="4076165" cy="3272060"/>
            <a:chOff x="5364088" y="1732761"/>
            <a:chExt cx="4076165" cy="327206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EECC08-7E65-129D-9316-26BCF92F2D1B}"/>
                </a:ext>
              </a:extLst>
            </p:cNvPr>
            <p:cNvSpPr txBox="1"/>
            <p:nvPr/>
          </p:nvSpPr>
          <p:spPr bwMode="white">
            <a:xfrm>
              <a:off x="5364088" y="4420046"/>
              <a:ext cx="352839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User input </a:t>
              </a:r>
              <a:r>
                <a:rPr lang="en-US" sz="1600" b="1" baseline="0" dirty="0"/>
                <a:t>q</a:t>
              </a:r>
              <a:r>
                <a:rPr lang="en-US" sz="1600" baseline="0" dirty="0"/>
                <a:t>: “what do you think about rules for remote work?” </a:t>
              </a:r>
              <a:endParaRPr lang="en-GB" sz="1600" baseline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4D9E26E-87A1-E328-9EA3-4E1B9E61AAC6}"/>
                </a:ext>
              </a:extLst>
            </p:cNvPr>
            <p:cNvSpPr/>
            <p:nvPr/>
          </p:nvSpPr>
          <p:spPr bwMode="auto">
            <a:xfrm flipH="1">
              <a:off x="8060916" y="1923678"/>
              <a:ext cx="728040" cy="2539808"/>
            </a:xfrm>
            <a:custGeom>
              <a:avLst/>
              <a:gdLst>
                <a:gd name="connsiteX0" fmla="*/ 438585 w 482426"/>
                <a:gd name="connsiteY0" fmla="*/ 2693096 h 2693096"/>
                <a:gd name="connsiteX1" fmla="*/ 174 w 482426"/>
                <a:gd name="connsiteY1" fmla="*/ 807929 h 2693096"/>
                <a:gd name="connsiteX2" fmla="*/ 482426 w 482426"/>
                <a:gd name="connsiteY2" fmla="*/ 0 h 2693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2426" h="2693096">
                  <a:moveTo>
                    <a:pt x="438585" y="2693096"/>
                  </a:moveTo>
                  <a:cubicBezTo>
                    <a:pt x="215726" y="1974937"/>
                    <a:pt x="-7133" y="1256778"/>
                    <a:pt x="174" y="807929"/>
                  </a:cubicBezTo>
                  <a:cubicBezTo>
                    <a:pt x="7481" y="359080"/>
                    <a:pt x="244953" y="179540"/>
                    <a:pt x="482426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D8D152B-4624-5B2C-9528-4DDAF0F51926}"/>
                </a:ext>
              </a:extLst>
            </p:cNvPr>
            <p:cNvSpPr txBox="1"/>
            <p:nvPr/>
          </p:nvSpPr>
          <p:spPr bwMode="white">
            <a:xfrm rot="2086641">
              <a:off x="8144109" y="1732761"/>
              <a:ext cx="1296144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Closest utterance </a:t>
              </a:r>
              <a:r>
                <a:rPr lang="en-US" sz="1600" b="1" baseline="0" dirty="0"/>
                <a:t>t</a:t>
              </a:r>
              <a:endParaRPr lang="en-GB" sz="1600" b="1" baseline="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CED795-8F15-D8EC-3491-AB3381E3231B}"/>
              </a:ext>
            </a:extLst>
          </p:cNvPr>
          <p:cNvGrpSpPr/>
          <p:nvPr/>
        </p:nvGrpSpPr>
        <p:grpSpPr>
          <a:xfrm>
            <a:off x="3938090" y="1873167"/>
            <a:ext cx="1422683" cy="584775"/>
            <a:chOff x="3938090" y="1873167"/>
            <a:chExt cx="1422683" cy="584775"/>
          </a:xfrm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4B8736D2-C7DF-0019-F1F4-85F145D84D5E}"/>
                </a:ext>
              </a:extLst>
            </p:cNvPr>
            <p:cNvSpPr/>
            <p:nvPr/>
          </p:nvSpPr>
          <p:spPr bwMode="auto">
            <a:xfrm>
              <a:off x="4928725" y="2025149"/>
              <a:ext cx="432048" cy="14040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38878A-4431-B15F-0137-6AF4F37DD2B7}"/>
                </a:ext>
              </a:extLst>
            </p:cNvPr>
            <p:cNvSpPr txBox="1"/>
            <p:nvPr/>
          </p:nvSpPr>
          <p:spPr bwMode="white">
            <a:xfrm>
              <a:off x="3938090" y="1873167"/>
              <a:ext cx="1219913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600" baseline="0" dirty="0"/>
                <a:t>Selected response </a:t>
              </a:r>
              <a:r>
                <a:rPr lang="en-US" sz="1600" b="1" dirty="0"/>
                <a:t>r</a:t>
              </a:r>
              <a:endParaRPr lang="en-GB" sz="1600" b="1" baseline="0" dirty="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49343D-BEC2-9DA9-D196-BEFEB9F7D2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IR models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3F4A07-3AFF-4385-DCE6-1FB280D3438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7544" y="1193668"/>
            <a:ext cx="8207376" cy="1224136"/>
          </a:xfrm>
        </p:spPr>
        <p:txBody>
          <a:bodyPr/>
          <a:lstStyle/>
          <a:p>
            <a:pPr marL="0" lvl="0" indent="0">
              <a:buNone/>
            </a:pPr>
            <a:r>
              <a:rPr lang="nb-NO" dirty="0"/>
              <a:t>How to </a:t>
            </a:r>
            <a:r>
              <a:rPr lang="nb-NO" dirty="0" err="1"/>
              <a:t>determine</a:t>
            </a:r>
            <a:r>
              <a:rPr lang="nb-NO" dirty="0"/>
              <a:t>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utterance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training </a:t>
            </a:r>
            <a:r>
              <a:rPr lang="nb-NO" dirty="0" err="1"/>
              <a:t>corpus</a:t>
            </a:r>
            <a:r>
              <a:rPr lang="nb-NO" dirty="0"/>
              <a:t> is «most </a:t>
            </a:r>
            <a:r>
              <a:rPr lang="nb-NO" dirty="0" err="1"/>
              <a:t>similar</a:t>
            </a:r>
            <a:r>
              <a:rPr lang="nb-NO" dirty="0"/>
              <a:t>»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actual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input?</a:t>
            </a:r>
          </a:p>
          <a:p>
            <a:pPr marL="0" lvl="0" indent="0">
              <a:buNone/>
            </a:pPr>
            <a:r>
              <a:rPr lang="nb-NO" dirty="0">
                <a:sym typeface="Wingdings" panose="05000000000000000000" pitchFamily="2" charset="2"/>
              </a:rPr>
              <a:t> </a:t>
            </a:r>
            <a:r>
              <a:rPr lang="nb-NO" dirty="0" err="1"/>
              <a:t>Cosine</a:t>
            </a:r>
            <a:r>
              <a:rPr lang="nb-NO" dirty="0"/>
              <a:t> </a:t>
            </a:r>
            <a:r>
              <a:rPr lang="nb-NO" dirty="0" err="1"/>
              <a:t>similarity</a:t>
            </a:r>
            <a:r>
              <a:rPr lang="nb-NO" dirty="0"/>
              <a:t> over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vectors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5D9A0A2-3196-E086-B2E0-B8430B557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2684270"/>
            <a:ext cx="3814593" cy="8508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8179C7-FC23-23EB-9A1C-8650D0224D5E}"/>
              </a:ext>
            </a:extLst>
          </p:cNvPr>
          <p:cNvSpPr txBox="1"/>
          <p:nvPr/>
        </p:nvSpPr>
        <p:spPr bwMode="white">
          <a:xfrm>
            <a:off x="179512" y="3839850"/>
            <a:ext cx="4572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nb-NO" dirty="0"/>
              <a:t>The </a:t>
            </a:r>
            <a:r>
              <a:rPr lang="nb-NO" dirty="0" err="1"/>
              <a:t>vectors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e.g. TF-IDF </a:t>
            </a:r>
            <a:r>
              <a:rPr lang="nb-NO" dirty="0" err="1"/>
              <a:t>weighted</a:t>
            </a:r>
            <a:r>
              <a:rPr lang="nb-NO" dirty="0"/>
              <a:t> </a:t>
            </a:r>
            <a:r>
              <a:rPr lang="nb-NO" dirty="0" err="1"/>
              <a:t>words</a:t>
            </a:r>
            <a:r>
              <a:rPr lang="nb-NO" dirty="0"/>
              <a:t> …</a:t>
            </a:r>
          </a:p>
          <a:p>
            <a:pPr lvl="1"/>
            <a:r>
              <a:rPr lang="nb-NO" dirty="0"/>
              <a:t>(=</a:t>
            </a:r>
            <a:r>
              <a:rPr lang="nb-NO" dirty="0" err="1"/>
              <a:t>sparse</a:t>
            </a:r>
            <a:r>
              <a:rPr lang="nb-NO" dirty="0"/>
              <a:t> </a:t>
            </a:r>
            <a:r>
              <a:rPr lang="nb-NO" dirty="0" err="1"/>
              <a:t>retrieval</a:t>
            </a:r>
            <a:r>
              <a:rPr lang="nb-NO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F6DC3B-2316-4ABC-FE5B-311AF217D2FC}"/>
              </a:ext>
            </a:extLst>
          </p:cNvPr>
          <p:cNvSpPr txBox="1"/>
          <p:nvPr/>
        </p:nvSpPr>
        <p:spPr bwMode="white">
          <a:xfrm>
            <a:off x="4860032" y="3833378"/>
            <a:ext cx="399695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nb-NO" dirty="0"/>
              <a:t>Or </a:t>
            </a:r>
            <a:r>
              <a:rPr lang="nb-NO" dirty="0" err="1"/>
              <a:t>document</a:t>
            </a:r>
            <a:r>
              <a:rPr lang="nb-NO" dirty="0"/>
              <a:t> </a:t>
            </a:r>
            <a:r>
              <a:rPr lang="nb-NO" dirty="0" err="1"/>
              <a:t>embeddings</a:t>
            </a:r>
            <a:r>
              <a:rPr lang="nb-NO" dirty="0"/>
              <a:t> (=</a:t>
            </a:r>
            <a:r>
              <a:rPr lang="nb-NO" dirty="0" err="1"/>
              <a:t>dense</a:t>
            </a:r>
            <a:r>
              <a:rPr lang="nb-NO" dirty="0"/>
              <a:t> </a:t>
            </a:r>
            <a:r>
              <a:rPr lang="nb-NO" dirty="0" err="1"/>
              <a:t>retrieval</a:t>
            </a:r>
            <a:r>
              <a:rPr lang="nb-NO" dirty="0"/>
              <a:t>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890B0E0-AFE7-E8DC-2253-C585E780890B}"/>
              </a:ext>
            </a:extLst>
          </p:cNvPr>
          <p:cNvSpPr/>
          <p:nvPr/>
        </p:nvSpPr>
        <p:spPr bwMode="auto">
          <a:xfrm>
            <a:off x="4644008" y="2551477"/>
            <a:ext cx="720080" cy="1035422"/>
          </a:xfrm>
          <a:prstGeom prst="roundRect">
            <a:avLst/>
          </a:prstGeom>
          <a:noFill/>
          <a:ln w="2857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A2B7A3A-8236-1DDB-540E-B4A8C09ACC86}"/>
              </a:ext>
            </a:extLst>
          </p:cNvPr>
          <p:cNvCxnSpPr/>
          <p:nvPr/>
        </p:nvCxnSpPr>
        <p:spPr bwMode="auto">
          <a:xfrm>
            <a:off x="4211960" y="2211710"/>
            <a:ext cx="432048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E90DB0-23FB-792D-EEF7-CBB9A815985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>
                <a:latin typeface="Arial" pitchFamily="34"/>
                <a:ea typeface="SimSun" pitchFamily="2"/>
              </a:rPr>
              <a:t>Example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7EA194F7-A8C8-0562-0E78-9429E96479F4}"/>
              </a:ext>
            </a:extLst>
          </p:cNvPr>
          <p:cNvSpPr txBox="1"/>
          <p:nvPr/>
        </p:nvSpPr>
        <p:spPr>
          <a:xfrm>
            <a:off x="7385400" y="4731544"/>
            <a:ext cx="427480" cy="216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835B51-9147-4F93-A07B-C4CD408D6C76}" type="slidenum">
              <a:rPr sz="1000"/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37</a:t>
            </a:fld>
            <a:endParaRPr lang="en-GB" sz="1000" kern="0">
              <a:solidFill>
                <a:srgbClr val="000000"/>
              </a:solidFill>
              <a:latin typeface="Arial" pitchFamily="34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B56FA070-811C-1B01-B2B9-5DC8B5259B5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84696" y="1168009"/>
            <a:ext cx="2795585" cy="3086099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Corpus</a:t>
            </a:r>
            <a:r>
              <a:rPr lang="nb-NO" dirty="0"/>
              <a:t>: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hei !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hei ! har du det bra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ja , hva med deg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bare bra  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har du spist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 dirty="0"/>
              <a:t>ja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6343B0C6-CC05-5F7E-08B3-0A1C7A1F1251}"/>
              </a:ext>
            </a:extLst>
          </p:cNvPr>
          <p:cNvGraphicFramePr>
            <a:graphicFrameLocks noGrp="1"/>
          </p:cNvGraphicFramePr>
          <p:nvPr/>
        </p:nvGraphicFramePr>
        <p:xfrm>
          <a:off x="3707901" y="1099620"/>
          <a:ext cx="4151812" cy="249709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96558">
                  <a:extLst>
                    <a:ext uri="{9D8B030D-6E8A-4147-A177-3AD203B41FA5}">
                      <a16:colId xmlns:a16="http://schemas.microsoft.com/office/drawing/2014/main" val="1493544413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695736864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588552592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4218680266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1408518615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3316168900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02312399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990235118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3715492995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829685662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4084676667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2512327665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4066268512"/>
                    </a:ext>
                  </a:extLst>
                </a:gridCol>
                <a:gridCol w="296558">
                  <a:extLst>
                    <a:ext uri="{9D8B030D-6E8A-4147-A177-3AD203B41FA5}">
                      <a16:colId xmlns:a16="http://schemas.microsoft.com/office/drawing/2014/main" val="998797099"/>
                    </a:ext>
                  </a:extLst>
                </a:gridCol>
              </a:tblGrid>
              <a:tr h="491380"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bare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/>
                        <a:t>bra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deg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/>
                        <a:t>det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000" dirty="0"/>
                        <a:t>du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/>
                        <a:t>ja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har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hei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hva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med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spist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,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!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000" dirty="0"/>
                        <a:t>?</a:t>
                      </a:r>
                    </a:p>
                  </a:txBody>
                  <a:tcPr marL="68580" marR="68580" marT="34290" marB="34290" vert="vert" anchor="ctr"/>
                </a:tc>
                <a:extLst>
                  <a:ext uri="{0D108BD9-81ED-4DB2-BD59-A6C34878D82A}">
                    <a16:rowId xmlns:a16="http://schemas.microsoft.com/office/drawing/2014/main" val="2195528175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447942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36484447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632011759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74938661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32203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95109685"/>
                  </a:ext>
                </a:extLst>
              </a:tr>
            </a:tbl>
          </a:graphicData>
        </a:graphic>
      </p:graphicFrame>
      <p:grpSp>
        <p:nvGrpSpPr>
          <p:cNvPr id="6" name="Gruppe 21">
            <a:extLst>
              <a:ext uri="{FF2B5EF4-FFF2-40B4-BE49-F238E27FC236}">
                <a16:creationId xmlns:a16="http://schemas.microsoft.com/office/drawing/2014/main" id="{A44F56B2-AE26-B0A8-BC1C-C7FB217D088A}"/>
              </a:ext>
            </a:extLst>
          </p:cNvPr>
          <p:cNvGrpSpPr/>
          <p:nvPr/>
        </p:nvGrpSpPr>
        <p:grpSpPr>
          <a:xfrm>
            <a:off x="1987155" y="663177"/>
            <a:ext cx="3988594" cy="2756294"/>
            <a:chOff x="844155" y="663177"/>
            <a:chExt cx="3988594" cy="2756294"/>
          </a:xfrm>
        </p:grpSpPr>
        <p:cxnSp>
          <p:nvCxnSpPr>
            <p:cNvPr id="7" name="Rett pil 6">
              <a:extLst>
                <a:ext uri="{FF2B5EF4-FFF2-40B4-BE49-F238E27FC236}">
                  <a16:creationId xmlns:a16="http://schemas.microsoft.com/office/drawing/2014/main" id="{071BD706-D175-6F28-600D-7AD8B2770027}"/>
                </a:ext>
              </a:extLst>
            </p:cNvPr>
            <p:cNvCxnSpPr/>
            <p:nvPr/>
          </p:nvCxnSpPr>
          <p:spPr>
            <a:xfrm>
              <a:off x="1167725" y="1715780"/>
              <a:ext cx="1349874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8" name="Rett pil 7">
              <a:extLst>
                <a:ext uri="{FF2B5EF4-FFF2-40B4-BE49-F238E27FC236}">
                  <a16:creationId xmlns:a16="http://schemas.microsoft.com/office/drawing/2014/main" id="{6B4C94B4-F59D-EFB8-B592-0F2BDFE7ACD9}"/>
                </a:ext>
              </a:extLst>
            </p:cNvPr>
            <p:cNvCxnSpPr/>
            <p:nvPr/>
          </p:nvCxnSpPr>
          <p:spPr>
            <a:xfrm>
              <a:off x="2355613" y="2039733"/>
              <a:ext cx="161986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9" name="Rett pil 8">
              <a:extLst>
                <a:ext uri="{FF2B5EF4-FFF2-40B4-BE49-F238E27FC236}">
                  <a16:creationId xmlns:a16="http://schemas.microsoft.com/office/drawing/2014/main" id="{770DACC1-B7F4-7334-8551-CF6ED3D0E048}"/>
                </a:ext>
              </a:extLst>
            </p:cNvPr>
            <p:cNvCxnSpPr/>
            <p:nvPr/>
          </p:nvCxnSpPr>
          <p:spPr>
            <a:xfrm>
              <a:off x="2139641" y="2417682"/>
              <a:ext cx="377958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" name="Rett pil 9">
              <a:extLst>
                <a:ext uri="{FF2B5EF4-FFF2-40B4-BE49-F238E27FC236}">
                  <a16:creationId xmlns:a16="http://schemas.microsoft.com/office/drawing/2014/main" id="{D551E853-64B1-1C08-DFA6-3F3310F79B9C}"/>
                </a:ext>
              </a:extLst>
            </p:cNvPr>
            <p:cNvCxnSpPr/>
            <p:nvPr/>
          </p:nvCxnSpPr>
          <p:spPr>
            <a:xfrm>
              <a:off x="1329711" y="2741645"/>
              <a:ext cx="1187888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1" name="Rett pil 10">
              <a:extLst>
                <a:ext uri="{FF2B5EF4-FFF2-40B4-BE49-F238E27FC236}">
                  <a16:creationId xmlns:a16="http://schemas.microsoft.com/office/drawing/2014/main" id="{E556D405-D752-D168-8956-AE4D608BD683}"/>
                </a:ext>
              </a:extLst>
            </p:cNvPr>
            <p:cNvCxnSpPr/>
            <p:nvPr/>
          </p:nvCxnSpPr>
          <p:spPr>
            <a:xfrm>
              <a:off x="1778736" y="3065608"/>
              <a:ext cx="738863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" name="Rett pil 11">
              <a:extLst>
                <a:ext uri="{FF2B5EF4-FFF2-40B4-BE49-F238E27FC236}">
                  <a16:creationId xmlns:a16="http://schemas.microsoft.com/office/drawing/2014/main" id="{E04ACAFD-DF50-FD00-4B77-544269958147}"/>
                </a:ext>
              </a:extLst>
            </p:cNvPr>
            <p:cNvCxnSpPr/>
            <p:nvPr/>
          </p:nvCxnSpPr>
          <p:spPr>
            <a:xfrm>
              <a:off x="844155" y="3419471"/>
              <a:ext cx="1673444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120EB3FA-3353-B826-DC11-4B65902B207B}"/>
                </a:ext>
              </a:extLst>
            </p:cNvPr>
            <p:cNvSpPr txBox="1"/>
            <p:nvPr/>
          </p:nvSpPr>
          <p:spPr>
            <a:xfrm>
              <a:off x="2535512" y="663177"/>
              <a:ext cx="2297237" cy="41549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100" kern="0" dirty="0">
                  <a:solidFill>
                    <a:srgbClr val="000000"/>
                  </a:solidFill>
                  <a:latin typeface="Arial" pitchFamily="34"/>
                </a:rPr>
                <a:t>TF </a:t>
              </a:r>
              <a:r>
                <a:rPr lang="nb-NO" sz="2100" kern="0" dirty="0" err="1">
                  <a:solidFill>
                    <a:srgbClr val="000000"/>
                  </a:solidFill>
                  <a:latin typeface="Arial" pitchFamily="34"/>
                </a:rPr>
                <a:t>vectors</a:t>
              </a:r>
              <a:r>
                <a:rPr lang="nb-NO" sz="2100" kern="0" dirty="0">
                  <a:solidFill>
                    <a:srgbClr val="000000"/>
                  </a:solidFill>
                  <a:latin typeface="Arial" pitchFamily="34"/>
                </a:rPr>
                <a:t>: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7C1067-29D2-DC4C-4A4F-EF099A711C0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>
                <a:latin typeface="Arial" pitchFamily="34"/>
                <a:ea typeface="SimSun" pitchFamily="2"/>
              </a:rPr>
              <a:t>Example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6F344BDE-0D11-B82C-9880-933C53DE873D}"/>
              </a:ext>
            </a:extLst>
          </p:cNvPr>
          <p:cNvSpPr txBox="1"/>
          <p:nvPr/>
        </p:nvSpPr>
        <p:spPr>
          <a:xfrm>
            <a:off x="7469980" y="4731544"/>
            <a:ext cx="342900" cy="216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9EE9AA9-E668-47EA-A73A-C8A047946359}" type="slidenum">
              <a:rPr sz="1000"/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38</a:t>
            </a:fld>
            <a:endParaRPr lang="en-GB" sz="1000" kern="0" dirty="0">
              <a:solidFill>
                <a:srgbClr val="000000"/>
              </a:solidFill>
              <a:latin typeface="Arial" pitchFamily="34"/>
            </a:endParaRP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073396B3-C224-9C9E-FFEA-BFD941EBC26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84696" y="1168009"/>
            <a:ext cx="2795585" cy="3086099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Corpus</a:t>
            </a:r>
            <a:r>
              <a:rPr lang="nb-NO"/>
              <a:t>: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hei !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hei ! har du det bra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ja , hva med deg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bare bra  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har du spist ?</a:t>
            </a:r>
          </a:p>
          <a:p>
            <a:pPr>
              <a:spcBef>
                <a:spcPts val="900"/>
              </a:spcBef>
              <a:buFont typeface="Arial"/>
              <a:buAutoNum type="arabicPeriod"/>
            </a:pPr>
            <a:r>
              <a:rPr lang="nb-NO" sz="1500"/>
              <a:t>ja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784E83F2-6112-B6D8-D10E-28F5FAA08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780177"/>
              </p:ext>
            </p:extLst>
          </p:nvPr>
        </p:nvGraphicFramePr>
        <p:xfrm>
          <a:off x="3707900" y="1099620"/>
          <a:ext cx="4608520" cy="249709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29180">
                  <a:extLst>
                    <a:ext uri="{9D8B030D-6E8A-4147-A177-3AD203B41FA5}">
                      <a16:colId xmlns:a16="http://schemas.microsoft.com/office/drawing/2014/main" val="1901320676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1761696859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2026497943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480038695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2487102266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4233372639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1618593978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1054701655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2082549177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2356781558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3032277329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3715985839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2390390484"/>
                    </a:ext>
                  </a:extLst>
                </a:gridCol>
                <a:gridCol w="329180">
                  <a:extLst>
                    <a:ext uri="{9D8B030D-6E8A-4147-A177-3AD203B41FA5}">
                      <a16:colId xmlns:a16="http://schemas.microsoft.com/office/drawing/2014/main" val="674858587"/>
                    </a:ext>
                  </a:extLst>
                </a:gridCol>
              </a:tblGrid>
              <a:tr h="491380"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bare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bra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deg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det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100"/>
                        <a:t>du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ja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har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hei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hva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med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spist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,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!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?</a:t>
                      </a:r>
                    </a:p>
                  </a:txBody>
                  <a:tcPr marL="68580" marR="68580" marT="34290" marB="34290" vert="vert" anchor="ctr"/>
                </a:tc>
                <a:extLst>
                  <a:ext uri="{0D108BD9-81ED-4DB2-BD59-A6C34878D82A}">
                    <a16:rowId xmlns:a16="http://schemas.microsoft.com/office/drawing/2014/main" val="3805615679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3124480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5886280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04626464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91855579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74949289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859120635"/>
                  </a:ext>
                </a:extLst>
              </a:tr>
            </a:tbl>
          </a:graphicData>
        </a:graphic>
      </p:graphicFrame>
      <p:cxnSp>
        <p:nvCxnSpPr>
          <p:cNvPr id="6" name="Rett pil 6">
            <a:extLst>
              <a:ext uri="{FF2B5EF4-FFF2-40B4-BE49-F238E27FC236}">
                <a16:creationId xmlns:a16="http://schemas.microsoft.com/office/drawing/2014/main" id="{F6DF1236-C672-0C52-0A34-2930FCE43B76}"/>
              </a:ext>
            </a:extLst>
          </p:cNvPr>
          <p:cNvCxnSpPr/>
          <p:nvPr/>
        </p:nvCxnSpPr>
        <p:spPr>
          <a:xfrm>
            <a:off x="2309820" y="1715688"/>
            <a:ext cx="1350166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7" name="Rett pil 7">
            <a:extLst>
              <a:ext uri="{FF2B5EF4-FFF2-40B4-BE49-F238E27FC236}">
                <a16:creationId xmlns:a16="http://schemas.microsoft.com/office/drawing/2014/main" id="{57380EE8-73EB-5DBC-E59E-5408C90C4484}"/>
              </a:ext>
            </a:extLst>
          </p:cNvPr>
          <p:cNvCxnSpPr/>
          <p:nvPr/>
        </p:nvCxnSpPr>
        <p:spPr>
          <a:xfrm>
            <a:off x="3498055" y="2039541"/>
            <a:ext cx="161922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8" name="Rett pil 8">
            <a:extLst>
              <a:ext uri="{FF2B5EF4-FFF2-40B4-BE49-F238E27FC236}">
                <a16:creationId xmlns:a16="http://schemas.microsoft.com/office/drawing/2014/main" id="{108963DF-D57A-1892-7B54-353F256F1C21}"/>
              </a:ext>
            </a:extLst>
          </p:cNvPr>
          <p:cNvCxnSpPr/>
          <p:nvPr/>
        </p:nvCxnSpPr>
        <p:spPr>
          <a:xfrm>
            <a:off x="3282549" y="2418158"/>
            <a:ext cx="377428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9" name="Rett pil 9">
            <a:extLst>
              <a:ext uri="{FF2B5EF4-FFF2-40B4-BE49-F238E27FC236}">
                <a16:creationId xmlns:a16="http://schemas.microsoft.com/office/drawing/2014/main" id="{9BF38A99-3A2A-A815-96AF-5E45E695D8DB}"/>
              </a:ext>
            </a:extLst>
          </p:cNvPr>
          <p:cNvCxnSpPr/>
          <p:nvPr/>
        </p:nvCxnSpPr>
        <p:spPr>
          <a:xfrm>
            <a:off x="2472940" y="2742011"/>
            <a:ext cx="1187047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0" name="Rett pil 10">
            <a:extLst>
              <a:ext uri="{FF2B5EF4-FFF2-40B4-BE49-F238E27FC236}">
                <a16:creationId xmlns:a16="http://schemas.microsoft.com/office/drawing/2014/main" id="{9174ED71-E2B0-48B4-1AB2-1FC3699BE35A}"/>
              </a:ext>
            </a:extLst>
          </p:cNvPr>
          <p:cNvCxnSpPr/>
          <p:nvPr/>
        </p:nvCxnSpPr>
        <p:spPr>
          <a:xfrm>
            <a:off x="2921791" y="3065864"/>
            <a:ext cx="738186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1" name="Rett pil 11">
            <a:extLst>
              <a:ext uri="{FF2B5EF4-FFF2-40B4-BE49-F238E27FC236}">
                <a16:creationId xmlns:a16="http://schemas.microsoft.com/office/drawing/2014/main" id="{DCC28167-840B-B7E1-BCFB-6FF7A5BF9883}"/>
              </a:ext>
            </a:extLst>
          </p:cNvPr>
          <p:cNvCxnSpPr/>
          <p:nvPr/>
        </p:nvCxnSpPr>
        <p:spPr>
          <a:xfrm>
            <a:off x="1987155" y="3419471"/>
            <a:ext cx="1672822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2" name="TekstSylinder 12">
            <a:extLst>
              <a:ext uri="{FF2B5EF4-FFF2-40B4-BE49-F238E27FC236}">
                <a16:creationId xmlns:a16="http://schemas.microsoft.com/office/drawing/2014/main" id="{D58FC7E6-4FC8-C632-99C3-D76BC35E9AE5}"/>
              </a:ext>
            </a:extLst>
          </p:cNvPr>
          <p:cNvSpPr txBox="1"/>
          <p:nvPr/>
        </p:nvSpPr>
        <p:spPr>
          <a:xfrm>
            <a:off x="3679033" y="663177"/>
            <a:ext cx="2296716" cy="4154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100" kern="0">
                <a:solidFill>
                  <a:srgbClr val="000000"/>
                </a:solidFill>
                <a:latin typeface="Arial" pitchFamily="34"/>
              </a:rPr>
              <a:t>TF-IDF vectors:</a:t>
            </a:r>
          </a:p>
        </p:txBody>
      </p:sp>
      <p:sp>
        <p:nvSpPr>
          <p:cNvPr id="13" name="TekstSylinder 14">
            <a:extLst>
              <a:ext uri="{FF2B5EF4-FFF2-40B4-BE49-F238E27FC236}">
                <a16:creationId xmlns:a16="http://schemas.microsoft.com/office/drawing/2014/main" id="{17662D59-955A-B323-68B1-9E31F478ED3E}"/>
              </a:ext>
            </a:extLst>
          </p:cNvPr>
          <p:cNvSpPr txBox="1">
            <a:spLocks noMove="1" noResize="1"/>
          </p:cNvSpPr>
          <p:nvPr/>
        </p:nvSpPr>
        <p:spPr>
          <a:xfrm>
            <a:off x="6729801" y="240606"/>
            <a:ext cx="1251210" cy="669322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350" kern="0">
                <a:solidFill>
                  <a:srgbClr val="010000"/>
                </a:solidFill>
                <a:latin typeface="Calibri"/>
              </a:rPr>
              <a:t> </a:t>
            </a:r>
          </a:p>
        </p:txBody>
      </p:sp>
      <p:sp>
        <p:nvSpPr>
          <p:cNvPr id="14" name="TekstSylinder 15">
            <a:extLst>
              <a:ext uri="{FF2B5EF4-FFF2-40B4-BE49-F238E27FC236}">
                <a16:creationId xmlns:a16="http://schemas.microsoft.com/office/drawing/2014/main" id="{606EECDA-7629-8E09-E62C-E26EC380904D}"/>
              </a:ext>
            </a:extLst>
          </p:cNvPr>
          <p:cNvSpPr txBox="1"/>
          <p:nvPr/>
        </p:nvSpPr>
        <p:spPr>
          <a:xfrm>
            <a:off x="1284686" y="3751665"/>
            <a:ext cx="6185294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New user utterance </a:t>
            </a:r>
            <a:r>
              <a:rPr lang="nb-NO" sz="1800" i="1" kern="0">
                <a:solidFill>
                  <a:srgbClr val="000000"/>
                </a:solidFill>
                <a:latin typeface="Arial" pitchFamily="34"/>
              </a:rPr>
              <a:t>q</a:t>
            </a: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: "går det bra med deg?"</a:t>
            </a:r>
          </a:p>
        </p:txBody>
      </p:sp>
      <p:graphicFrame>
        <p:nvGraphicFramePr>
          <p:cNvPr id="15" name="Tabell 16">
            <a:extLst>
              <a:ext uri="{FF2B5EF4-FFF2-40B4-BE49-F238E27FC236}">
                <a16:creationId xmlns:a16="http://schemas.microsoft.com/office/drawing/2014/main" id="{37F5B77C-2EEC-5581-8365-9AEBE5139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580577"/>
              </p:ext>
            </p:extLst>
          </p:nvPr>
        </p:nvGraphicFramePr>
        <p:xfrm>
          <a:off x="3659986" y="4250406"/>
          <a:ext cx="4656428" cy="328617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332602">
                  <a:extLst>
                    <a:ext uri="{9D8B030D-6E8A-4147-A177-3AD203B41FA5}">
                      <a16:colId xmlns:a16="http://schemas.microsoft.com/office/drawing/2014/main" val="1573679867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604254303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1598503901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1339103472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642348006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1402096911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2509882323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89476729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1490039251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1987249333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2333575519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3126656265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508238171"/>
                    </a:ext>
                  </a:extLst>
                </a:gridCol>
                <a:gridCol w="332602">
                  <a:extLst>
                    <a:ext uri="{9D8B030D-6E8A-4147-A177-3AD203B41FA5}">
                      <a16:colId xmlns:a16="http://schemas.microsoft.com/office/drawing/2014/main" val="150488289"/>
                    </a:ext>
                  </a:extLst>
                </a:gridCol>
              </a:tblGrid>
              <a:tr h="328617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nb-NO" sz="900"/>
                    </a:p>
                  </a:txBody>
                  <a:tcPr marL="68580" marR="68580" marT="34198" marB="34198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 dirty="0"/>
                        <a:t>.48</a:t>
                      </a:r>
                    </a:p>
                  </a:txBody>
                  <a:tcPr marL="68580" marR="68580" marT="34198" marB="34198" anchor="ctr"/>
                </a:tc>
                <a:extLst>
                  <a:ext uri="{0D108BD9-81ED-4DB2-BD59-A6C34878D82A}">
                    <a16:rowId xmlns:a16="http://schemas.microsoft.com/office/drawing/2014/main" val="1776186061"/>
                  </a:ext>
                </a:extLst>
              </a:tr>
            </a:tbl>
          </a:graphicData>
        </a:graphic>
      </p:graphicFrame>
      <p:cxnSp>
        <p:nvCxnSpPr>
          <p:cNvPr id="16" name="Rett pil 18">
            <a:extLst>
              <a:ext uri="{FF2B5EF4-FFF2-40B4-BE49-F238E27FC236}">
                <a16:creationId xmlns:a16="http://schemas.microsoft.com/office/drawing/2014/main" id="{A44A22A8-9056-54FD-B894-3DD621DC8B70}"/>
              </a:ext>
            </a:extLst>
          </p:cNvPr>
          <p:cNvCxnSpPr/>
          <p:nvPr/>
        </p:nvCxnSpPr>
        <p:spPr>
          <a:xfrm>
            <a:off x="3330180" y="4098130"/>
            <a:ext cx="248836" cy="22383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7" name="TekstSylinder 19">
            <a:extLst>
              <a:ext uri="{FF2B5EF4-FFF2-40B4-BE49-F238E27FC236}">
                <a16:creationId xmlns:a16="http://schemas.microsoft.com/office/drawing/2014/main" id="{9C49EB46-D901-FC87-9130-EB23D37BD427}"/>
              </a:ext>
            </a:extLst>
          </p:cNvPr>
          <p:cNvSpPr txBox="1"/>
          <p:nvPr/>
        </p:nvSpPr>
        <p:spPr>
          <a:xfrm>
            <a:off x="1922233" y="4186032"/>
            <a:ext cx="1715130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TF-IDF vector: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F61030-7E9C-761E-D67F-1290F50D79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1119" y="221458"/>
            <a:ext cx="6481760" cy="756044"/>
          </a:xfrm>
        </p:spPr>
        <p:txBody>
          <a:bodyPr/>
          <a:lstStyle/>
          <a:p>
            <a:pPr lvl="0"/>
            <a:r>
              <a:rPr lang="nb-NO">
                <a:latin typeface="Arial" pitchFamily="34"/>
                <a:ea typeface="SimSun" pitchFamily="2"/>
              </a:rPr>
              <a:t>Example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189B9C8D-12A8-A0F1-8D4B-B9B1288C4A32}"/>
              </a:ext>
            </a:extLst>
          </p:cNvPr>
          <p:cNvSpPr txBox="1"/>
          <p:nvPr/>
        </p:nvSpPr>
        <p:spPr>
          <a:xfrm>
            <a:off x="7378200" y="4731544"/>
            <a:ext cx="434680" cy="216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62D65B3-7787-4E14-BF9C-FA2DD72E34BB}" type="slidenum">
              <a:rPr sz="1000"/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39</a:t>
            </a:fld>
            <a:endParaRPr lang="en-GB" sz="1000" kern="0">
              <a:solidFill>
                <a:srgbClr val="000000"/>
              </a:solidFill>
              <a:latin typeface="Arial" pitchFamily="34"/>
            </a:endParaRPr>
          </a:p>
        </p:txBody>
      </p:sp>
      <p:graphicFrame>
        <p:nvGraphicFramePr>
          <p:cNvPr id="4" name="Tabell 5">
            <a:extLst>
              <a:ext uri="{FF2B5EF4-FFF2-40B4-BE49-F238E27FC236}">
                <a16:creationId xmlns:a16="http://schemas.microsoft.com/office/drawing/2014/main" id="{F0C308F7-5E81-1B26-AABE-8A2EBBE3F985}"/>
              </a:ext>
            </a:extLst>
          </p:cNvPr>
          <p:cNvGraphicFramePr>
            <a:graphicFrameLocks noGrp="1"/>
          </p:cNvGraphicFramePr>
          <p:nvPr/>
        </p:nvGraphicFramePr>
        <p:xfrm>
          <a:off x="1572201" y="1051303"/>
          <a:ext cx="4212362" cy="249709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883">
                  <a:extLst>
                    <a:ext uri="{9D8B030D-6E8A-4147-A177-3AD203B41FA5}">
                      <a16:colId xmlns:a16="http://schemas.microsoft.com/office/drawing/2014/main" val="3490884890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3445197269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1171794612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3566765551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97548744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1757138590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3141318229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571491847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3676393399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564555002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344770762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1943469922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831211820"/>
                    </a:ext>
                  </a:extLst>
                </a:gridCol>
                <a:gridCol w="300883">
                  <a:extLst>
                    <a:ext uri="{9D8B030D-6E8A-4147-A177-3AD203B41FA5}">
                      <a16:colId xmlns:a16="http://schemas.microsoft.com/office/drawing/2014/main" val="2066358736"/>
                    </a:ext>
                  </a:extLst>
                </a:gridCol>
              </a:tblGrid>
              <a:tr h="491380"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bare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bra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deg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det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1100"/>
                        <a:t>du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ja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har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hei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hva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med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spist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,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/>
                        <a:t>!</a:t>
                      </a:r>
                    </a:p>
                  </a:txBody>
                  <a:tcPr marL="68580" marR="68580" marT="34290" marB="34290" vert="vert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nb-NO" sz="1100" dirty="0"/>
                        <a:t>?</a:t>
                      </a:r>
                    </a:p>
                  </a:txBody>
                  <a:tcPr marL="68580" marR="68580" marT="34290" marB="34290" vert="vert" anchor="ctr"/>
                </a:tc>
                <a:extLst>
                  <a:ext uri="{0D108BD9-81ED-4DB2-BD59-A6C34878D82A}">
                    <a16:rowId xmlns:a16="http://schemas.microsoft.com/office/drawing/2014/main" val="365307532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31819302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7154271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72182258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216437555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3004511"/>
                  </a:ext>
                </a:extLst>
              </a:tr>
              <a:tr h="334286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19250795"/>
                  </a:ext>
                </a:extLst>
              </a:tr>
            </a:tbl>
          </a:graphicData>
        </a:graphic>
      </p:graphicFrame>
      <p:graphicFrame>
        <p:nvGraphicFramePr>
          <p:cNvPr id="5" name="Tabell 16">
            <a:extLst>
              <a:ext uri="{FF2B5EF4-FFF2-40B4-BE49-F238E27FC236}">
                <a16:creationId xmlns:a16="http://schemas.microsoft.com/office/drawing/2014/main" id="{E1C9C9D2-45CA-4BF1-EFD0-4213FB504DFF}"/>
              </a:ext>
            </a:extLst>
          </p:cNvPr>
          <p:cNvGraphicFramePr>
            <a:graphicFrameLocks noGrp="1"/>
          </p:cNvGraphicFramePr>
          <p:nvPr/>
        </p:nvGraphicFramePr>
        <p:xfrm>
          <a:off x="1571634" y="3975510"/>
          <a:ext cx="4212488" cy="329805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300892">
                  <a:extLst>
                    <a:ext uri="{9D8B030D-6E8A-4147-A177-3AD203B41FA5}">
                      <a16:colId xmlns:a16="http://schemas.microsoft.com/office/drawing/2014/main" val="3748293169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473834346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86921006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548529202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142677455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15907450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606571626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09361072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838621210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1391733923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142529612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631859878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263002184"/>
                    </a:ext>
                  </a:extLst>
                </a:gridCol>
                <a:gridCol w="300892">
                  <a:extLst>
                    <a:ext uri="{9D8B030D-6E8A-4147-A177-3AD203B41FA5}">
                      <a16:colId xmlns:a16="http://schemas.microsoft.com/office/drawing/2014/main" val="3390776995"/>
                    </a:ext>
                  </a:extLst>
                </a:gridCol>
              </a:tblGrid>
              <a:tr h="329805"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.78</a:t>
                      </a:r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nb-NO" sz="900"/>
                    </a:p>
                  </a:txBody>
                  <a:tcPr marL="68580" marR="68580" marT="34317" marB="34317"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.48</a:t>
                      </a:r>
                    </a:p>
                  </a:txBody>
                  <a:tcPr marL="68580" marR="68580" marT="34317" marB="34317" anchor="ctr"/>
                </a:tc>
                <a:extLst>
                  <a:ext uri="{0D108BD9-81ED-4DB2-BD59-A6C34878D82A}">
                    <a16:rowId xmlns:a16="http://schemas.microsoft.com/office/drawing/2014/main" val="1227786548"/>
                  </a:ext>
                </a:extLst>
              </a:tr>
            </a:tbl>
          </a:graphicData>
        </a:graphic>
      </p:graphicFrame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0C839E54-8555-0290-873B-23C9902BB71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284696" y="1168009"/>
            <a:ext cx="2795585" cy="3086099"/>
          </a:xfrm>
        </p:spPr>
        <p:txBody>
          <a:bodyPr/>
          <a:lstStyle/>
          <a:p>
            <a:pPr>
              <a:spcBef>
                <a:spcPts val="900"/>
              </a:spcBef>
              <a:buFont typeface="Arial" pitchFamily="34"/>
              <a:buAutoNum type="arabicPeriod"/>
            </a:pPr>
            <a:endParaRPr lang="nb-NO" sz="1500" dirty="0">
              <a:latin typeface="Arial" pitchFamily="34"/>
              <a:ea typeface="SimSun" pitchFamily="2"/>
            </a:endParaRP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 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  <a:p>
            <a:pPr>
              <a:spcBef>
                <a:spcPts val="900"/>
              </a:spcBef>
              <a:buFont typeface="Arial" pitchFamily="34"/>
              <a:buAutoNum type="arabicPeriod"/>
            </a:pPr>
            <a:r>
              <a:rPr lang="nb-NO" sz="1500" dirty="0">
                <a:latin typeface="Arial" pitchFamily="34"/>
                <a:ea typeface="SimSun" pitchFamily="2"/>
              </a:rPr>
              <a:t> </a:t>
            </a:r>
          </a:p>
        </p:txBody>
      </p:sp>
      <p:grpSp>
        <p:nvGrpSpPr>
          <p:cNvPr id="7" name="Gruppe 28">
            <a:extLst>
              <a:ext uri="{FF2B5EF4-FFF2-40B4-BE49-F238E27FC236}">
                <a16:creationId xmlns:a16="http://schemas.microsoft.com/office/drawing/2014/main" id="{B3B9D821-A0D6-58C9-2ABB-60848C6DFA75}"/>
              </a:ext>
            </a:extLst>
          </p:cNvPr>
          <p:cNvGrpSpPr/>
          <p:nvPr/>
        </p:nvGrpSpPr>
        <p:grpSpPr>
          <a:xfrm>
            <a:off x="5868591" y="1051322"/>
            <a:ext cx="1067992" cy="656036"/>
            <a:chOff x="4725591" y="1051322"/>
            <a:chExt cx="1067992" cy="656036"/>
          </a:xfrm>
        </p:grpSpPr>
        <p:cxnSp>
          <p:nvCxnSpPr>
            <p:cNvPr id="8" name="Rett pil 21">
              <a:extLst>
                <a:ext uri="{FF2B5EF4-FFF2-40B4-BE49-F238E27FC236}">
                  <a16:creationId xmlns:a16="http://schemas.microsoft.com/office/drawing/2014/main" id="{091AB941-26D3-2B76-FF2C-2060F94A6F9C}"/>
                </a:ext>
              </a:extLst>
            </p:cNvPr>
            <p:cNvCxnSpPr/>
            <p:nvPr/>
          </p:nvCxnSpPr>
          <p:spPr>
            <a:xfrm>
              <a:off x="4725591" y="1707358"/>
              <a:ext cx="323862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9" name="TekstSylinder 22">
              <a:extLst>
                <a:ext uri="{FF2B5EF4-FFF2-40B4-BE49-F238E27FC236}">
                  <a16:creationId xmlns:a16="http://schemas.microsoft.com/office/drawing/2014/main" id="{EA319193-EFCF-0599-9070-DA9E52B3801C}"/>
                </a:ext>
              </a:extLst>
            </p:cNvPr>
            <p:cNvSpPr txBox="1">
              <a:spLocks noMove="1" noResize="1"/>
            </p:cNvSpPr>
            <p:nvPr/>
          </p:nvSpPr>
          <p:spPr>
            <a:xfrm>
              <a:off x="4929969" y="1051322"/>
              <a:ext cx="863614" cy="392222"/>
            </a:xfrm>
            <a:prstGeom prst="rect">
              <a:avLst/>
            </a:prstGeom>
            <a:blipFill>
              <a:blip r:embed="rId3">
                <a:alphaModFix/>
              </a:blip>
              <a:stretch>
                <a:fillRect/>
              </a:stretch>
            </a:blip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350" kern="0">
                  <a:solidFill>
                    <a:srgbClr val="010000"/>
                  </a:solidFill>
                  <a:latin typeface="Calibri"/>
                </a:rPr>
                <a:t> </a:t>
              </a:r>
            </a:p>
          </p:txBody>
        </p:sp>
      </p:grpSp>
      <p:graphicFrame>
        <p:nvGraphicFramePr>
          <p:cNvPr id="10" name="Tabell 24">
            <a:extLst>
              <a:ext uri="{FF2B5EF4-FFF2-40B4-BE49-F238E27FC236}">
                <a16:creationId xmlns:a16="http://schemas.microsoft.com/office/drawing/2014/main" id="{51B8174B-7D81-B13C-E480-46DD2D71D03F}"/>
              </a:ext>
            </a:extLst>
          </p:cNvPr>
          <p:cNvGraphicFramePr>
            <a:graphicFrameLocks noGrp="1"/>
          </p:cNvGraphicFramePr>
          <p:nvPr/>
        </p:nvGraphicFramePr>
        <p:xfrm>
          <a:off x="6275783" y="1543050"/>
          <a:ext cx="510774" cy="2006208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510774">
                  <a:extLst>
                    <a:ext uri="{9D8B030D-6E8A-4147-A177-3AD203B41FA5}">
                      <a16:colId xmlns:a16="http://schemas.microsoft.com/office/drawing/2014/main" val="3445653163"/>
                    </a:ext>
                  </a:extLst>
                </a:gridCol>
              </a:tblGrid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2213728285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1.07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721262265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1.45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081750497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0.23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642389566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3494497353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804014202"/>
                  </a:ext>
                </a:extLst>
              </a:tr>
            </a:tbl>
          </a:graphicData>
        </a:graphic>
      </p:graphicFrame>
      <p:graphicFrame>
        <p:nvGraphicFramePr>
          <p:cNvPr id="11" name="Tabell 26">
            <a:extLst>
              <a:ext uri="{FF2B5EF4-FFF2-40B4-BE49-F238E27FC236}">
                <a16:creationId xmlns:a16="http://schemas.microsoft.com/office/drawing/2014/main" id="{56996693-1B8F-CB0A-6090-5BAF7174D59D}"/>
              </a:ext>
            </a:extLst>
          </p:cNvPr>
          <p:cNvGraphicFramePr>
            <a:graphicFrameLocks noGrp="1"/>
          </p:cNvGraphicFramePr>
          <p:nvPr/>
        </p:nvGraphicFramePr>
        <p:xfrm>
          <a:off x="7261625" y="1569247"/>
          <a:ext cx="510774" cy="2005002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510774">
                  <a:extLst>
                    <a:ext uri="{9D8B030D-6E8A-4147-A177-3AD203B41FA5}">
                      <a16:colId xmlns:a16="http://schemas.microsoft.com/office/drawing/2014/main" val="3401573253"/>
                    </a:ext>
                  </a:extLst>
                </a:gridCol>
              </a:tblGrid>
              <a:tr h="334167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2792129063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0.50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3681528512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0.56</a:t>
                      </a:r>
                      <a:endParaRPr lang="nb-NO" sz="900" b="1">
                        <a:solidFill>
                          <a:srgbClr val="16A827"/>
                        </a:solidFill>
                      </a:endParaRP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775205743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0.17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767730756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763314261"/>
                  </a:ext>
                </a:extLst>
              </a:tr>
              <a:tr h="334167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80" marB="34280" anchor="ctr"/>
                </a:tc>
                <a:extLst>
                  <a:ext uri="{0D108BD9-81ED-4DB2-BD59-A6C34878D82A}">
                    <a16:rowId xmlns:a16="http://schemas.microsoft.com/office/drawing/2014/main" val="4265368931"/>
                  </a:ext>
                </a:extLst>
              </a:tr>
            </a:tbl>
          </a:graphicData>
        </a:graphic>
      </p:graphicFrame>
      <p:grpSp>
        <p:nvGrpSpPr>
          <p:cNvPr id="12" name="Gruppe 29">
            <a:extLst>
              <a:ext uri="{FF2B5EF4-FFF2-40B4-BE49-F238E27FC236}">
                <a16:creationId xmlns:a16="http://schemas.microsoft.com/office/drawing/2014/main" id="{268F7CEB-05C5-779E-6D9E-A85B14AE0C92}"/>
              </a:ext>
            </a:extLst>
          </p:cNvPr>
          <p:cNvGrpSpPr/>
          <p:nvPr/>
        </p:nvGrpSpPr>
        <p:grpSpPr>
          <a:xfrm>
            <a:off x="6834190" y="703658"/>
            <a:ext cx="1025133" cy="1003700"/>
            <a:chOff x="5691189" y="703658"/>
            <a:chExt cx="1025133" cy="1003700"/>
          </a:xfrm>
        </p:grpSpPr>
        <p:sp>
          <p:nvSpPr>
            <p:cNvPr id="13" name="TekstSylinder 25">
              <a:extLst>
                <a:ext uri="{FF2B5EF4-FFF2-40B4-BE49-F238E27FC236}">
                  <a16:creationId xmlns:a16="http://schemas.microsoft.com/office/drawing/2014/main" id="{ECE69CB5-169F-326D-6802-0CD133AD72D6}"/>
                </a:ext>
              </a:extLst>
            </p:cNvPr>
            <p:cNvSpPr txBox="1">
              <a:spLocks noMove="1" noResize="1"/>
            </p:cNvSpPr>
            <p:nvPr/>
          </p:nvSpPr>
          <p:spPr>
            <a:xfrm>
              <a:off x="5853056" y="703658"/>
              <a:ext cx="863266" cy="772530"/>
            </a:xfrm>
            <a:prstGeom prst="rect">
              <a:avLst/>
            </a:prstGeom>
            <a:blipFill>
              <a:blip r:embed="rId4">
                <a:alphaModFix/>
              </a:blip>
              <a:stretch>
                <a:fillRect/>
              </a:stretch>
            </a:blip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350" kern="0">
                  <a:solidFill>
                    <a:srgbClr val="010000"/>
                  </a:solidFill>
                  <a:latin typeface="Calibri"/>
                </a:rPr>
                <a:t> </a:t>
              </a:r>
            </a:p>
          </p:txBody>
        </p:sp>
        <p:cxnSp>
          <p:nvCxnSpPr>
            <p:cNvPr id="14" name="Rett pil 27">
              <a:extLst>
                <a:ext uri="{FF2B5EF4-FFF2-40B4-BE49-F238E27FC236}">
                  <a16:creationId xmlns:a16="http://schemas.microsoft.com/office/drawing/2014/main" id="{88F2512E-A79C-88F3-BB68-1C0161753F3B}"/>
                </a:ext>
              </a:extLst>
            </p:cNvPr>
            <p:cNvCxnSpPr/>
            <p:nvPr/>
          </p:nvCxnSpPr>
          <p:spPr>
            <a:xfrm>
              <a:off x="5691189" y="1707358"/>
              <a:ext cx="323725" cy="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D25F79-E9DD-0619-77AF-5592D09CB8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31119" y="221458"/>
            <a:ext cx="6481760" cy="756044"/>
          </a:xfrm>
        </p:spPr>
        <p:txBody>
          <a:bodyPr/>
          <a:lstStyle/>
          <a:p>
            <a:pPr lvl="0"/>
            <a:r>
              <a:rPr lang="nb-NO">
                <a:latin typeface="Arial" pitchFamily="34"/>
                <a:ea typeface="SimSun" pitchFamily="2"/>
              </a:rPr>
              <a:t>Example</a:t>
            </a:r>
          </a:p>
        </p:txBody>
      </p:sp>
      <p:sp>
        <p:nvSpPr>
          <p:cNvPr id="3" name="Plassholder for lysbildenummer 3">
            <a:extLst>
              <a:ext uri="{FF2B5EF4-FFF2-40B4-BE49-F238E27FC236}">
                <a16:creationId xmlns:a16="http://schemas.microsoft.com/office/drawing/2014/main" id="{EEB2C70E-B4C5-3ED2-DB7E-4F4CF40FF953}"/>
              </a:ext>
            </a:extLst>
          </p:cNvPr>
          <p:cNvSpPr txBox="1"/>
          <p:nvPr/>
        </p:nvSpPr>
        <p:spPr>
          <a:xfrm>
            <a:off x="7469980" y="4731544"/>
            <a:ext cx="342900" cy="2166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BAAB0FF-939F-4CBD-BEAB-D7563AF15BA4}" type="slidenum">
              <a:rPr sz="1000"/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40</a:t>
            </a:fld>
            <a:endParaRPr lang="en-GB" sz="1000" kern="0" dirty="0">
              <a:solidFill>
                <a:srgbClr val="000000"/>
              </a:solidFill>
              <a:latin typeface="Arial" pitchFamily="34"/>
            </a:endParaRPr>
          </a:p>
        </p:txBody>
      </p:sp>
      <p:graphicFrame>
        <p:nvGraphicFramePr>
          <p:cNvPr id="4" name="Tabell 26">
            <a:extLst>
              <a:ext uri="{FF2B5EF4-FFF2-40B4-BE49-F238E27FC236}">
                <a16:creationId xmlns:a16="http://schemas.microsoft.com/office/drawing/2014/main" id="{6BB91673-AE9C-09F2-7611-86D85373D474}"/>
              </a:ext>
            </a:extLst>
          </p:cNvPr>
          <p:cNvGraphicFramePr>
            <a:graphicFrameLocks noGrp="1"/>
          </p:cNvGraphicFramePr>
          <p:nvPr/>
        </p:nvGraphicFramePr>
        <p:xfrm>
          <a:off x="3824285" y="1545436"/>
          <a:ext cx="510774" cy="2006208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510774">
                  <a:extLst>
                    <a:ext uri="{9D8B030D-6E8A-4147-A177-3AD203B41FA5}">
                      <a16:colId xmlns:a16="http://schemas.microsoft.com/office/drawing/2014/main" val="744359293"/>
                    </a:ext>
                  </a:extLst>
                </a:gridCol>
              </a:tblGrid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827802619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0.50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84932561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nb-NO" sz="900"/>
                        <a:t>0.56</a:t>
                      </a:r>
                      <a:endParaRPr lang="nb-NO" sz="900" b="1">
                        <a:solidFill>
                          <a:srgbClr val="16A827"/>
                        </a:solidFill>
                      </a:endParaRPr>
                    </a:p>
                  </a:txBody>
                  <a:tcPr marL="68607" marR="68607" marT="34299" marB="34299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06628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0.17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2358882798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104905178"/>
                  </a:ext>
                </a:extLst>
              </a:tr>
              <a:tr h="334368">
                <a:tc>
                  <a:txBody>
                    <a:bodyPr/>
                    <a:lstStyle/>
                    <a:p>
                      <a:pPr lvl="0"/>
                      <a:r>
                        <a:rPr lang="nb-NO" sz="900"/>
                        <a:t>0</a:t>
                      </a:r>
                    </a:p>
                  </a:txBody>
                  <a:tcPr marL="68607" marR="68607" marT="34299" marB="34299" anchor="ctr"/>
                </a:tc>
                <a:extLst>
                  <a:ext uri="{0D108BD9-81ED-4DB2-BD59-A6C34878D82A}">
                    <a16:rowId xmlns:a16="http://schemas.microsoft.com/office/drawing/2014/main" val="382124099"/>
                  </a:ext>
                </a:extLst>
              </a:tr>
            </a:tbl>
          </a:graphicData>
        </a:graphic>
      </p:graphicFrame>
      <p:sp>
        <p:nvSpPr>
          <p:cNvPr id="5" name="TekstSylinder 25">
            <a:extLst>
              <a:ext uri="{FF2B5EF4-FFF2-40B4-BE49-F238E27FC236}">
                <a16:creationId xmlns:a16="http://schemas.microsoft.com/office/drawing/2014/main" id="{D555BC79-B39E-3BEF-6BAF-D5FB73313E5F}"/>
              </a:ext>
            </a:extLst>
          </p:cNvPr>
          <p:cNvSpPr txBox="1">
            <a:spLocks noMove="1" noResize="1"/>
          </p:cNvSpPr>
          <p:nvPr/>
        </p:nvSpPr>
        <p:spPr>
          <a:xfrm>
            <a:off x="3579511" y="555828"/>
            <a:ext cx="864089" cy="77232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350" kern="0">
                <a:solidFill>
                  <a:srgbClr val="010000"/>
                </a:solidFill>
                <a:latin typeface="Calibri"/>
              </a:rPr>
              <a:t> 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67BB3E77-CF5D-2F3B-9409-5E3CC8CF8467}"/>
              </a:ext>
            </a:extLst>
          </p:cNvPr>
          <p:cNvSpPr txBox="1"/>
          <p:nvPr/>
        </p:nvSpPr>
        <p:spPr>
          <a:xfrm>
            <a:off x="1284696" y="1168009"/>
            <a:ext cx="2795585" cy="30860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fontAlgn="auto">
              <a:spcBef>
                <a:spcPts val="105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1" kern="0">
                <a:solidFill>
                  <a:srgbClr val="000000"/>
                </a:solidFill>
                <a:latin typeface="Arial"/>
              </a:rPr>
              <a:t>Corpus</a:t>
            </a:r>
            <a:r>
              <a:rPr lang="nb-NO" sz="1800" kern="0">
                <a:solidFill>
                  <a:srgbClr val="000000"/>
                </a:solidFill>
                <a:latin typeface="Arial"/>
              </a:rPr>
              <a:t>: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hei !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hei ! har du det bra ?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ja , hva med deg ?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bare bra  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har du spist ?</a:t>
            </a:r>
          </a:p>
          <a:p>
            <a:pPr marL="342881" indent="-342881" fontAlgn="auto">
              <a:spcBef>
                <a:spcPts val="900"/>
              </a:spcBef>
              <a:spcAft>
                <a:spcPts val="0"/>
              </a:spcAft>
              <a:buSzPct val="80000"/>
              <a:buFont typeface="Arial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500" kern="0">
                <a:solidFill>
                  <a:srgbClr val="000000"/>
                </a:solidFill>
                <a:latin typeface="Arial"/>
              </a:rPr>
              <a:t>ja</a:t>
            </a:r>
          </a:p>
        </p:txBody>
      </p:sp>
      <p:cxnSp>
        <p:nvCxnSpPr>
          <p:cNvPr id="7" name="Rett pil 18">
            <a:extLst>
              <a:ext uri="{FF2B5EF4-FFF2-40B4-BE49-F238E27FC236}">
                <a16:creationId xmlns:a16="http://schemas.microsoft.com/office/drawing/2014/main" id="{C3D7C848-FDBE-1400-B03D-4D070C10AFF2}"/>
              </a:ext>
            </a:extLst>
          </p:cNvPr>
          <p:cNvCxnSpPr/>
          <p:nvPr/>
        </p:nvCxnSpPr>
        <p:spPr>
          <a:xfrm>
            <a:off x="2309820" y="1715688"/>
            <a:ext cx="1350166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8" name="Rett pil 19">
            <a:extLst>
              <a:ext uri="{FF2B5EF4-FFF2-40B4-BE49-F238E27FC236}">
                <a16:creationId xmlns:a16="http://schemas.microsoft.com/office/drawing/2014/main" id="{831EBF4E-2DF4-D119-769A-7371A95ECDC9}"/>
              </a:ext>
            </a:extLst>
          </p:cNvPr>
          <p:cNvCxnSpPr/>
          <p:nvPr/>
        </p:nvCxnSpPr>
        <p:spPr>
          <a:xfrm>
            <a:off x="3498055" y="2039541"/>
            <a:ext cx="161922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9" name="Rett pil 23">
            <a:extLst>
              <a:ext uri="{FF2B5EF4-FFF2-40B4-BE49-F238E27FC236}">
                <a16:creationId xmlns:a16="http://schemas.microsoft.com/office/drawing/2014/main" id="{C5EF07F7-3443-6E33-FB91-51D70CC2DE82}"/>
              </a:ext>
            </a:extLst>
          </p:cNvPr>
          <p:cNvCxnSpPr/>
          <p:nvPr/>
        </p:nvCxnSpPr>
        <p:spPr>
          <a:xfrm>
            <a:off x="3282549" y="2418158"/>
            <a:ext cx="377428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0" name="Rett pil 30">
            <a:extLst>
              <a:ext uri="{FF2B5EF4-FFF2-40B4-BE49-F238E27FC236}">
                <a16:creationId xmlns:a16="http://schemas.microsoft.com/office/drawing/2014/main" id="{3D020E99-7761-C774-1E81-3B1C6775E5BD}"/>
              </a:ext>
            </a:extLst>
          </p:cNvPr>
          <p:cNvCxnSpPr/>
          <p:nvPr/>
        </p:nvCxnSpPr>
        <p:spPr>
          <a:xfrm>
            <a:off x="2472940" y="2742011"/>
            <a:ext cx="1187047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1" name="Rett pil 31">
            <a:extLst>
              <a:ext uri="{FF2B5EF4-FFF2-40B4-BE49-F238E27FC236}">
                <a16:creationId xmlns:a16="http://schemas.microsoft.com/office/drawing/2014/main" id="{57CD94DA-BA24-7B39-5EDD-65F63E7161BD}"/>
              </a:ext>
            </a:extLst>
          </p:cNvPr>
          <p:cNvCxnSpPr/>
          <p:nvPr/>
        </p:nvCxnSpPr>
        <p:spPr>
          <a:xfrm>
            <a:off x="2921791" y="3065864"/>
            <a:ext cx="738186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12" name="Rett pil 32">
            <a:extLst>
              <a:ext uri="{FF2B5EF4-FFF2-40B4-BE49-F238E27FC236}">
                <a16:creationId xmlns:a16="http://schemas.microsoft.com/office/drawing/2014/main" id="{46E32224-A319-B34B-09D8-12545FE166E8}"/>
              </a:ext>
            </a:extLst>
          </p:cNvPr>
          <p:cNvCxnSpPr/>
          <p:nvPr/>
        </p:nvCxnSpPr>
        <p:spPr>
          <a:xfrm>
            <a:off x="1987155" y="3419471"/>
            <a:ext cx="1672822" cy="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13" name="TekstSylinder 33">
            <a:extLst>
              <a:ext uri="{FF2B5EF4-FFF2-40B4-BE49-F238E27FC236}">
                <a16:creationId xmlns:a16="http://schemas.microsoft.com/office/drawing/2014/main" id="{EED06D63-16A5-11F5-8E33-C1CDE5EE8A08}"/>
              </a:ext>
            </a:extLst>
          </p:cNvPr>
          <p:cNvSpPr txBox="1"/>
          <p:nvPr/>
        </p:nvSpPr>
        <p:spPr>
          <a:xfrm>
            <a:off x="1284686" y="3751665"/>
            <a:ext cx="6185294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New user utterance </a:t>
            </a:r>
            <a:r>
              <a:rPr lang="nb-NO" sz="1800" i="1" kern="0">
                <a:solidFill>
                  <a:srgbClr val="000000"/>
                </a:solidFill>
                <a:latin typeface="Arial" pitchFamily="34"/>
              </a:rPr>
              <a:t>q</a:t>
            </a:r>
            <a:r>
              <a:rPr lang="nb-NO" sz="1800" kern="0">
                <a:solidFill>
                  <a:srgbClr val="000000"/>
                </a:solidFill>
                <a:latin typeface="Arial" pitchFamily="34"/>
              </a:rPr>
              <a:t>: "går det bra med deg?"</a:t>
            </a:r>
          </a:p>
        </p:txBody>
      </p:sp>
      <p:sp>
        <p:nvSpPr>
          <p:cNvPr id="14" name="TekstSylinder 6">
            <a:extLst>
              <a:ext uri="{FF2B5EF4-FFF2-40B4-BE49-F238E27FC236}">
                <a16:creationId xmlns:a16="http://schemas.microsoft.com/office/drawing/2014/main" id="{95162CED-2B79-799C-316C-17FB23377786}"/>
              </a:ext>
            </a:extLst>
          </p:cNvPr>
          <p:cNvSpPr txBox="1"/>
          <p:nvPr/>
        </p:nvSpPr>
        <p:spPr>
          <a:xfrm>
            <a:off x="4848220" y="1519239"/>
            <a:ext cx="3612211" cy="16312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indent="-285750" fontAlgn="auto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The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utterance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closest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to </a:t>
            </a:r>
            <a:r>
              <a:rPr lang="nb-NO" sz="1800" i="1" kern="0" dirty="0">
                <a:solidFill>
                  <a:srgbClr val="000000"/>
                </a:solidFill>
                <a:latin typeface="Arial" pitchFamily="34"/>
              </a:rPr>
              <a:t>q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in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our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corpus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is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utterance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3: « ja, hva med deg?»</a:t>
            </a:r>
          </a:p>
          <a:p>
            <a:pPr marL="285750" indent="-285750" fontAlgn="auto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the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system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should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choose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as </a:t>
            </a:r>
            <a:r>
              <a:rPr lang="nb-NO" sz="1800" kern="0" dirty="0" err="1">
                <a:solidFill>
                  <a:srgbClr val="000000"/>
                </a:solidFill>
                <a:latin typeface="Arial" pitchFamily="34"/>
              </a:rPr>
              <a:t>response</a:t>
            </a:r>
            <a:r>
              <a:rPr lang="nb-NO" sz="1800" kern="0" dirty="0">
                <a:solidFill>
                  <a:srgbClr val="000000"/>
                </a:solidFill>
                <a:latin typeface="Arial" pitchFamily="34"/>
              </a:rPr>
              <a:t> </a:t>
            </a:r>
            <a:r>
              <a:rPr lang="nb-NO" sz="1800" b="1" kern="0" dirty="0" err="1">
                <a:solidFill>
                  <a:srgbClr val="000000"/>
                </a:solidFill>
                <a:latin typeface="Arial" pitchFamily="34"/>
              </a:rPr>
              <a:t>utterance</a:t>
            </a:r>
            <a:r>
              <a:rPr lang="nb-NO" sz="1800" b="1" kern="0" dirty="0">
                <a:solidFill>
                  <a:srgbClr val="000000"/>
                </a:solidFill>
                <a:latin typeface="Arial" pitchFamily="34"/>
              </a:rPr>
              <a:t> 4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3C92D63E-D289-64CA-29CC-EFD71267BF04}"/>
              </a:ext>
            </a:extLst>
          </p:cNvPr>
          <p:cNvGrpSpPr/>
          <p:nvPr/>
        </p:nvGrpSpPr>
        <p:grpSpPr>
          <a:xfrm>
            <a:off x="2976517" y="4130263"/>
            <a:ext cx="4232722" cy="524847"/>
            <a:chOff x="1833517" y="4130262"/>
            <a:chExt cx="4232722" cy="524847"/>
          </a:xfrm>
        </p:grpSpPr>
        <p:sp>
          <p:nvSpPr>
            <p:cNvPr id="16" name="TekstSylinder 9">
              <a:extLst>
                <a:ext uri="{FF2B5EF4-FFF2-40B4-BE49-F238E27FC236}">
                  <a16:creationId xmlns:a16="http://schemas.microsoft.com/office/drawing/2014/main" id="{FCE9FC6F-7007-0C90-443B-1251A6CCACA1}"/>
                </a:ext>
              </a:extLst>
            </p:cNvPr>
            <p:cNvSpPr txBox="1"/>
            <p:nvPr/>
          </p:nvSpPr>
          <p:spPr>
            <a:xfrm>
              <a:off x="2139129" y="4285774"/>
              <a:ext cx="39271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b="1" kern="0">
                  <a:solidFill>
                    <a:srgbClr val="000000"/>
                  </a:solidFill>
                  <a:latin typeface="Arial" pitchFamily="34"/>
                </a:rPr>
                <a:t>System response</a:t>
              </a:r>
              <a:r>
                <a:rPr lang="nb-NO" sz="1800" kern="0">
                  <a:solidFill>
                    <a:srgbClr val="000000"/>
                  </a:solidFill>
                  <a:latin typeface="Arial" pitchFamily="34"/>
                </a:rPr>
                <a:t>: "bare bra"</a:t>
              </a:r>
            </a:p>
          </p:txBody>
        </p:sp>
        <p:cxnSp>
          <p:nvCxnSpPr>
            <p:cNvPr id="17" name="Vinkel 13">
              <a:extLst>
                <a:ext uri="{FF2B5EF4-FFF2-40B4-BE49-F238E27FC236}">
                  <a16:creationId xmlns:a16="http://schemas.microsoft.com/office/drawing/2014/main" id="{8AA90889-4132-FD21-4953-1637B01C6330}"/>
                </a:ext>
              </a:extLst>
            </p:cNvPr>
            <p:cNvCxnSpPr>
              <a:endCxn id="16" idx="1"/>
            </p:cNvCxnSpPr>
            <p:nvPr/>
          </p:nvCxnSpPr>
          <p:spPr>
            <a:xfrm rot="16199987" flipH="1">
              <a:off x="1816235" y="4147544"/>
              <a:ext cx="340166" cy="305602"/>
            </a:xfrm>
            <a:prstGeom prst="bentConnector3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EFBE49-8CFE-4CF9-9B4E-B08D4193E8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Dual encoders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D0DD29-018E-4DC7-B70F-B11049632A2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31640" y="1143001"/>
            <a:ext cx="6480718" cy="1536585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err="1"/>
              <a:t>Another</a:t>
            </a:r>
            <a:r>
              <a:rPr lang="nb-NO" sz="2000" dirty="0"/>
              <a:t> type of IR-</a:t>
            </a:r>
            <a:r>
              <a:rPr lang="nb-NO" sz="2000" dirty="0" err="1"/>
              <a:t>based</a:t>
            </a:r>
            <a:r>
              <a:rPr lang="nb-NO" sz="2000" dirty="0"/>
              <a:t> chatbots</a:t>
            </a:r>
          </a:p>
          <a:p>
            <a:pPr marL="0" lvl="0" indent="0">
              <a:buNone/>
            </a:pPr>
            <a:r>
              <a:rPr lang="nb-NO" sz="2000" dirty="0" err="1"/>
              <a:t>We</a:t>
            </a:r>
            <a:r>
              <a:rPr lang="nb-NO" sz="2000" dirty="0"/>
              <a:t> </a:t>
            </a:r>
            <a:r>
              <a:rPr lang="nb-NO" sz="2000" dirty="0" err="1"/>
              <a:t>compute</a:t>
            </a:r>
            <a:r>
              <a:rPr lang="nb-NO" sz="2000" dirty="0"/>
              <a:t> </a:t>
            </a:r>
            <a:r>
              <a:rPr lang="nb-NO" sz="2000" dirty="0" err="1"/>
              <a:t>here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dot</a:t>
            </a:r>
            <a:r>
              <a:rPr lang="nb-NO" sz="2000" dirty="0"/>
              <a:t> </a:t>
            </a:r>
            <a:r>
              <a:rPr lang="nb-NO" sz="2000" dirty="0" err="1"/>
              <a:t>product</a:t>
            </a:r>
            <a:r>
              <a:rPr lang="nb-NO" sz="2000" dirty="0"/>
              <a:t> </a:t>
            </a:r>
            <a:r>
              <a:rPr lang="nb-NO" sz="2000" dirty="0" err="1"/>
              <a:t>between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user</a:t>
            </a:r>
            <a:r>
              <a:rPr lang="nb-NO" sz="2000" dirty="0"/>
              <a:t> input (</a:t>
            </a:r>
            <a:r>
              <a:rPr lang="nb-NO" sz="2000" dirty="0" err="1"/>
              <a:t>called</a:t>
            </a:r>
            <a:r>
              <a:rPr lang="nb-NO" sz="2000" dirty="0"/>
              <a:t> "</a:t>
            </a:r>
            <a:r>
              <a:rPr lang="nb-NO" sz="2000" i="1" dirty="0" err="1"/>
              <a:t>context</a:t>
            </a:r>
            <a:r>
              <a:rPr lang="nb-NO" sz="2000" dirty="0"/>
              <a:t>") and a </a:t>
            </a:r>
            <a:r>
              <a:rPr lang="nb-NO" sz="2000" dirty="0" err="1"/>
              <a:t>possible</a:t>
            </a:r>
            <a:r>
              <a:rPr lang="nb-NO" sz="2000" dirty="0"/>
              <a:t> </a:t>
            </a:r>
            <a:r>
              <a:rPr lang="nb-NO" sz="2000" i="1" dirty="0" err="1"/>
              <a:t>response</a:t>
            </a:r>
            <a:endParaRPr lang="nb-NO" sz="2000" i="1" dirty="0"/>
          </a:p>
        </p:txBody>
      </p:sp>
      <p:sp>
        <p:nvSpPr>
          <p:cNvPr id="4" name="Rektangel 24">
            <a:extLst>
              <a:ext uri="{FF2B5EF4-FFF2-40B4-BE49-F238E27FC236}">
                <a16:creationId xmlns:a16="http://schemas.microsoft.com/office/drawing/2014/main" id="{B1AD79C3-2F58-A848-5E16-0ECC2B3BD6D2}"/>
              </a:ext>
            </a:extLst>
          </p:cNvPr>
          <p:cNvSpPr/>
          <p:nvPr/>
        </p:nvSpPr>
        <p:spPr>
          <a:xfrm>
            <a:off x="1213135" y="4448703"/>
            <a:ext cx="1113181" cy="501841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5" name="Gruppe 22">
            <a:extLst>
              <a:ext uri="{FF2B5EF4-FFF2-40B4-BE49-F238E27FC236}">
                <a16:creationId xmlns:a16="http://schemas.microsoft.com/office/drawing/2014/main" id="{6AF1CE5B-F06A-5EC8-56C9-02DAC817F55C}"/>
              </a:ext>
            </a:extLst>
          </p:cNvPr>
          <p:cNvGrpSpPr/>
          <p:nvPr/>
        </p:nvGrpSpPr>
        <p:grpSpPr>
          <a:xfrm>
            <a:off x="1396344" y="2461227"/>
            <a:ext cx="7201119" cy="2602629"/>
            <a:chOff x="253343" y="2461226"/>
            <a:chExt cx="7201119" cy="2602629"/>
          </a:xfrm>
        </p:grpSpPr>
        <p:sp>
          <p:nvSpPr>
            <p:cNvPr id="6" name="TekstSylinder 3">
              <a:extLst>
                <a:ext uri="{FF2B5EF4-FFF2-40B4-BE49-F238E27FC236}">
                  <a16:creationId xmlns:a16="http://schemas.microsoft.com/office/drawing/2014/main" id="{BE39A776-9AED-C74A-1E97-87BEA4ED2BF6}"/>
                </a:ext>
              </a:extLst>
            </p:cNvPr>
            <p:cNvSpPr txBox="1"/>
            <p:nvPr/>
          </p:nvSpPr>
          <p:spPr>
            <a:xfrm>
              <a:off x="467166" y="3330089"/>
              <a:ext cx="4915558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Where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are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you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?</a:t>
              </a:r>
            </a:p>
          </p:txBody>
        </p:sp>
        <p:sp>
          <p:nvSpPr>
            <p:cNvPr id="7" name="TekstSylinder 4">
              <a:extLst>
                <a:ext uri="{FF2B5EF4-FFF2-40B4-BE49-F238E27FC236}">
                  <a16:creationId xmlns:a16="http://schemas.microsoft.com/office/drawing/2014/main" id="{39B550A6-F0DD-1EF3-1171-4911C92160C2}"/>
                </a:ext>
              </a:extLst>
            </p:cNvPr>
            <p:cNvSpPr txBox="1"/>
            <p:nvPr/>
          </p:nvSpPr>
          <p:spPr>
            <a:xfrm>
              <a:off x="480599" y="4576270"/>
              <a:ext cx="271766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Over 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there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!</a:t>
              </a:r>
            </a:p>
          </p:txBody>
        </p:sp>
        <p:sp>
          <p:nvSpPr>
            <p:cNvPr id="8" name="Avrundet rektangel 5">
              <a:extLst>
                <a:ext uri="{FF2B5EF4-FFF2-40B4-BE49-F238E27FC236}">
                  <a16:creationId xmlns:a16="http://schemas.microsoft.com/office/drawing/2014/main" id="{9744D2B0-CA35-F676-E2CE-C075D191FA92}"/>
                </a:ext>
              </a:extLst>
            </p:cNvPr>
            <p:cNvSpPr/>
            <p:nvPr/>
          </p:nvSpPr>
          <p:spPr>
            <a:xfrm>
              <a:off x="253343" y="2669563"/>
              <a:ext cx="3928015" cy="42795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(context)</a:t>
              </a:r>
            </a:p>
          </p:txBody>
        </p:sp>
        <p:sp>
          <p:nvSpPr>
            <p:cNvPr id="9" name="Avrundet rektangel 6">
              <a:extLst>
                <a:ext uri="{FF2B5EF4-FFF2-40B4-BE49-F238E27FC236}">
                  <a16:creationId xmlns:a16="http://schemas.microsoft.com/office/drawing/2014/main" id="{8B64ADD1-08DD-0ADC-A115-D5F748B7B8C1}"/>
                </a:ext>
              </a:extLst>
            </p:cNvPr>
            <p:cNvSpPr/>
            <p:nvPr/>
          </p:nvSpPr>
          <p:spPr>
            <a:xfrm>
              <a:off x="254514" y="3961528"/>
              <a:ext cx="3926845" cy="42795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(response)</a:t>
              </a:r>
            </a:p>
          </p:txBody>
        </p:sp>
        <p:cxnSp>
          <p:nvCxnSpPr>
            <p:cNvPr id="10" name="Rett pil 7">
              <a:extLst>
                <a:ext uri="{FF2B5EF4-FFF2-40B4-BE49-F238E27FC236}">
                  <a16:creationId xmlns:a16="http://schemas.microsoft.com/office/drawing/2014/main" id="{577C8834-F7C2-5F74-E684-A6E88B9579EB}"/>
                </a:ext>
              </a:extLst>
            </p:cNvPr>
            <p:cNvCxnSpPr/>
            <p:nvPr/>
          </p:nvCxnSpPr>
          <p:spPr>
            <a:xfrm flipV="1">
              <a:off x="834865" y="3169383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1" name="Rett pil 8">
              <a:extLst>
                <a:ext uri="{FF2B5EF4-FFF2-40B4-BE49-F238E27FC236}">
                  <a16:creationId xmlns:a16="http://schemas.microsoft.com/office/drawing/2014/main" id="{A6D6CFED-7E0B-60F4-A94E-CAD6F4284C6C}"/>
                </a:ext>
              </a:extLst>
            </p:cNvPr>
            <p:cNvCxnSpPr/>
            <p:nvPr/>
          </p:nvCxnSpPr>
          <p:spPr>
            <a:xfrm flipV="1">
              <a:off x="1839425" y="3169383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2" name="Rett pil 9">
              <a:extLst>
                <a:ext uri="{FF2B5EF4-FFF2-40B4-BE49-F238E27FC236}">
                  <a16:creationId xmlns:a16="http://schemas.microsoft.com/office/drawing/2014/main" id="{B73EF46E-14B3-4B97-DE18-1264BFF60C0E}"/>
                </a:ext>
              </a:extLst>
            </p:cNvPr>
            <p:cNvCxnSpPr/>
            <p:nvPr/>
          </p:nvCxnSpPr>
          <p:spPr>
            <a:xfrm flipV="1">
              <a:off x="2631880" y="3169383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3" name="Rett pil 10">
              <a:extLst>
                <a:ext uri="{FF2B5EF4-FFF2-40B4-BE49-F238E27FC236}">
                  <a16:creationId xmlns:a16="http://schemas.microsoft.com/office/drawing/2014/main" id="{A83280E8-3D80-B975-8CE6-A5358753CE06}"/>
                </a:ext>
              </a:extLst>
            </p:cNvPr>
            <p:cNvCxnSpPr/>
            <p:nvPr/>
          </p:nvCxnSpPr>
          <p:spPr>
            <a:xfrm flipV="1">
              <a:off x="3160961" y="3169383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4" name="Rett pil 11">
              <a:extLst>
                <a:ext uri="{FF2B5EF4-FFF2-40B4-BE49-F238E27FC236}">
                  <a16:creationId xmlns:a16="http://schemas.microsoft.com/office/drawing/2014/main" id="{51CBA156-657E-BC1F-E55F-537E8C18DDF6}"/>
                </a:ext>
              </a:extLst>
            </p:cNvPr>
            <p:cNvCxnSpPr/>
            <p:nvPr/>
          </p:nvCxnSpPr>
          <p:spPr>
            <a:xfrm flipV="1">
              <a:off x="826901" y="4438442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5" name="Rett pil 12">
              <a:extLst>
                <a:ext uri="{FF2B5EF4-FFF2-40B4-BE49-F238E27FC236}">
                  <a16:creationId xmlns:a16="http://schemas.microsoft.com/office/drawing/2014/main" id="{A490C09D-93CB-12AA-4428-65114D0E23FB}"/>
                </a:ext>
              </a:extLst>
            </p:cNvPr>
            <p:cNvCxnSpPr/>
            <p:nvPr/>
          </p:nvCxnSpPr>
          <p:spPr>
            <a:xfrm flipV="1">
              <a:off x="1797198" y="4438442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6" name="Rett pil 13">
              <a:extLst>
                <a:ext uri="{FF2B5EF4-FFF2-40B4-BE49-F238E27FC236}">
                  <a16:creationId xmlns:a16="http://schemas.microsoft.com/office/drawing/2014/main" id="{DF64D14A-C20F-54FC-C182-5AF0B844888B}"/>
                </a:ext>
              </a:extLst>
            </p:cNvPr>
            <p:cNvCxnSpPr/>
            <p:nvPr/>
          </p:nvCxnSpPr>
          <p:spPr>
            <a:xfrm flipV="1">
              <a:off x="2449540" y="4421444"/>
              <a:ext cx="0" cy="181206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7" name="Rett pil 14">
              <a:extLst>
                <a:ext uri="{FF2B5EF4-FFF2-40B4-BE49-F238E27FC236}">
                  <a16:creationId xmlns:a16="http://schemas.microsoft.com/office/drawing/2014/main" id="{E45F3705-1194-E623-34B0-2E95CA029A45}"/>
                </a:ext>
              </a:extLst>
            </p:cNvPr>
            <p:cNvCxnSpPr/>
            <p:nvPr/>
          </p:nvCxnSpPr>
          <p:spPr>
            <a:xfrm>
              <a:off x="4286615" y="2866671"/>
              <a:ext cx="1040779" cy="18117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8" name="Rett pil 15">
              <a:extLst>
                <a:ext uri="{FF2B5EF4-FFF2-40B4-BE49-F238E27FC236}">
                  <a16:creationId xmlns:a16="http://schemas.microsoft.com/office/drawing/2014/main" id="{E3E1C20E-1D44-E7B2-66E5-1BEFB1D9A459}"/>
                </a:ext>
              </a:extLst>
            </p:cNvPr>
            <p:cNvCxnSpPr/>
            <p:nvPr/>
          </p:nvCxnSpPr>
          <p:spPr>
            <a:xfrm flipV="1">
              <a:off x="4219937" y="3206535"/>
              <a:ext cx="1107457" cy="73281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sp>
          <p:nvSpPr>
            <p:cNvPr id="19" name="Ellipse 16">
              <a:extLst>
                <a:ext uri="{FF2B5EF4-FFF2-40B4-BE49-F238E27FC236}">
                  <a16:creationId xmlns:a16="http://schemas.microsoft.com/office/drawing/2014/main" id="{19B102B4-DFD3-47CA-730D-09FD01F36FEA}"/>
                </a:ext>
              </a:extLst>
            </p:cNvPr>
            <p:cNvSpPr/>
            <p:nvPr/>
          </p:nvSpPr>
          <p:spPr>
            <a:xfrm>
              <a:off x="5394886" y="2924333"/>
              <a:ext cx="633962" cy="36030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noFill/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0" name="TekstSylinder 22">
              <a:extLst>
                <a:ext uri="{FF2B5EF4-FFF2-40B4-BE49-F238E27FC236}">
                  <a16:creationId xmlns:a16="http://schemas.microsoft.com/office/drawing/2014/main" id="{023FBE80-58AB-808F-DD27-2D508FF25677}"/>
                </a:ext>
              </a:extLst>
            </p:cNvPr>
            <p:cNvSpPr txBox="1"/>
            <p:nvPr/>
          </p:nvSpPr>
          <p:spPr>
            <a:xfrm>
              <a:off x="5292565" y="3253828"/>
              <a:ext cx="2161897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Dot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product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</a:t>
              </a:r>
              <a:r>
                <a:rPr lang="nb-NO" b="1" dirty="0" err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 dirty="0" err="1">
                  <a:solidFill>
                    <a:srgbClr val="000000"/>
                  </a:solidFill>
                  <a:latin typeface="Arial Unicode MS" pitchFamily="34"/>
                </a:rPr>
                <a:t>c</a:t>
              </a:r>
              <a:r>
                <a:rPr lang="nb-NO" baseline="-25000" dirty="0">
                  <a:solidFill>
                    <a:srgbClr val="000000"/>
                  </a:solidFill>
                  <a:latin typeface="Arial Unicode MS" pitchFamily="34"/>
                </a:rPr>
                <a:t> </a:t>
              </a:r>
              <a:r>
                <a:rPr lang="nb-NO" sz="1100" b="1" dirty="0">
                  <a:solidFill>
                    <a:srgbClr val="000000"/>
                  </a:solidFill>
                  <a:latin typeface="Arial Unicode MS" pitchFamily="34"/>
                </a:rPr>
                <a:t>∙ </a:t>
              </a:r>
              <a:r>
                <a:rPr lang="nb-NO" b="1" dirty="0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 dirty="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endParaRPr lang="nb-NO" baseline="-25000" dirty="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1" name="TekstSylinder 23">
              <a:extLst>
                <a:ext uri="{FF2B5EF4-FFF2-40B4-BE49-F238E27FC236}">
                  <a16:creationId xmlns:a16="http://schemas.microsoft.com/office/drawing/2014/main" id="{98683B2F-93D5-9E95-135D-34456591144C}"/>
                </a:ext>
              </a:extLst>
            </p:cNvPr>
            <p:cNvSpPr txBox="1"/>
            <p:nvPr/>
          </p:nvSpPr>
          <p:spPr>
            <a:xfrm>
              <a:off x="3982193" y="3511753"/>
              <a:ext cx="47546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2" name="TekstSylinder 24">
              <a:extLst>
                <a:ext uri="{FF2B5EF4-FFF2-40B4-BE49-F238E27FC236}">
                  <a16:creationId xmlns:a16="http://schemas.microsoft.com/office/drawing/2014/main" id="{6E22849D-6CF8-5E19-53B0-301189DD34D4}"/>
                </a:ext>
              </a:extLst>
            </p:cNvPr>
            <p:cNvSpPr txBox="1"/>
            <p:nvPr/>
          </p:nvSpPr>
          <p:spPr>
            <a:xfrm>
              <a:off x="4116345" y="2461226"/>
              <a:ext cx="47546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</a:p>
          </p:txBody>
        </p:sp>
        <p:sp>
          <p:nvSpPr>
            <p:cNvPr id="23" name="TekstSylinder 26">
              <a:extLst>
                <a:ext uri="{FF2B5EF4-FFF2-40B4-BE49-F238E27FC236}">
                  <a16:creationId xmlns:a16="http://schemas.microsoft.com/office/drawing/2014/main" id="{0BA40290-AA05-1011-9F26-03E9DE126C92}"/>
                </a:ext>
              </a:extLst>
            </p:cNvPr>
            <p:cNvSpPr txBox="1"/>
            <p:nvPr/>
          </p:nvSpPr>
          <p:spPr>
            <a:xfrm>
              <a:off x="4527660" y="3986637"/>
              <a:ext cx="2161897" cy="1077218"/>
            </a:xfrm>
            <a:prstGeom prst="rect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00">
                  <a:solidFill>
                    <a:srgbClr val="000000"/>
                  </a:solidFill>
                  <a:latin typeface="Arial Unicode MS" pitchFamily="34"/>
                </a:rPr>
                <a:t>(= score expressing how good/appropriate the response is for the given context)</a:t>
              </a:r>
            </a:p>
          </p:txBody>
        </p:sp>
        <p:cxnSp>
          <p:nvCxnSpPr>
            <p:cNvPr id="24" name="Rett linje 21">
              <a:extLst>
                <a:ext uri="{FF2B5EF4-FFF2-40B4-BE49-F238E27FC236}">
                  <a16:creationId xmlns:a16="http://schemas.microsoft.com/office/drawing/2014/main" id="{4667C6EE-8E47-C0B4-7174-146CF61D2DBE}"/>
                </a:ext>
              </a:extLst>
            </p:cNvPr>
            <p:cNvCxnSpPr/>
            <p:nvPr/>
          </p:nvCxnSpPr>
          <p:spPr>
            <a:xfrm flipV="1">
              <a:off x="5009320" y="3829662"/>
              <a:ext cx="318074" cy="131866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FE03C3-603D-1197-D4FA-072403666A3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/>
              <a:t>Dual </a:t>
            </a:r>
            <a:r>
              <a:rPr lang="nb-NO" dirty="0" err="1"/>
              <a:t>encoders</a:t>
            </a:r>
            <a:endParaRPr lang="nb-NO" dirty="0"/>
          </a:p>
        </p:txBody>
      </p:sp>
      <p:sp>
        <p:nvSpPr>
          <p:cNvPr id="3" name="Rektangel 24">
            <a:extLst>
              <a:ext uri="{FF2B5EF4-FFF2-40B4-BE49-F238E27FC236}">
                <a16:creationId xmlns:a16="http://schemas.microsoft.com/office/drawing/2014/main" id="{F888189F-B6CF-D18C-35C5-A56BFF3CEE6D}"/>
              </a:ext>
            </a:extLst>
          </p:cNvPr>
          <p:cNvSpPr/>
          <p:nvPr/>
        </p:nvSpPr>
        <p:spPr>
          <a:xfrm>
            <a:off x="1213135" y="4448703"/>
            <a:ext cx="1113181" cy="501841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180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4" name="Gruppe 22">
            <a:extLst>
              <a:ext uri="{FF2B5EF4-FFF2-40B4-BE49-F238E27FC236}">
                <a16:creationId xmlns:a16="http://schemas.microsoft.com/office/drawing/2014/main" id="{131567B8-0698-7BDC-1E61-E61F7CB767BF}"/>
              </a:ext>
            </a:extLst>
          </p:cNvPr>
          <p:cNvGrpSpPr/>
          <p:nvPr/>
        </p:nvGrpSpPr>
        <p:grpSpPr>
          <a:xfrm>
            <a:off x="2051410" y="1445146"/>
            <a:ext cx="5246772" cy="2150117"/>
            <a:chOff x="908410" y="1445145"/>
            <a:chExt cx="5246772" cy="2150117"/>
          </a:xfrm>
        </p:grpSpPr>
        <p:sp>
          <p:nvSpPr>
            <p:cNvPr id="5" name="TekstSylinder 3">
              <a:extLst>
                <a:ext uri="{FF2B5EF4-FFF2-40B4-BE49-F238E27FC236}">
                  <a16:creationId xmlns:a16="http://schemas.microsoft.com/office/drawing/2014/main" id="{7AB5724D-040E-590D-01EA-3330258AFECB}"/>
                </a:ext>
              </a:extLst>
            </p:cNvPr>
            <p:cNvSpPr txBox="1"/>
            <p:nvPr/>
          </p:nvSpPr>
          <p:spPr>
            <a:xfrm>
              <a:off x="951232" y="2106658"/>
              <a:ext cx="3047311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 err="1">
                  <a:solidFill>
                    <a:srgbClr val="000000"/>
                  </a:solidFill>
                  <a:latin typeface="+mn-lt"/>
                </a:rPr>
                <a:t>Where</a:t>
              </a:r>
              <a:r>
                <a:rPr lang="nb-NO" dirty="0">
                  <a:solidFill>
                    <a:srgbClr val="000000"/>
                  </a:solidFill>
                  <a:latin typeface="+mn-lt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+mn-lt"/>
                </a:rPr>
                <a:t>are</a:t>
              </a:r>
              <a:r>
                <a:rPr lang="nb-NO" dirty="0">
                  <a:solidFill>
                    <a:srgbClr val="000000"/>
                  </a:solidFill>
                  <a:latin typeface="+mn-lt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+mn-lt"/>
                </a:rPr>
                <a:t>you</a:t>
              </a:r>
              <a:r>
                <a:rPr lang="nb-NO" dirty="0">
                  <a:solidFill>
                    <a:srgbClr val="000000"/>
                  </a:solidFill>
                  <a:latin typeface="+mn-lt"/>
                </a:rPr>
                <a:t>     ?</a:t>
              </a:r>
            </a:p>
          </p:txBody>
        </p:sp>
        <p:sp>
          <p:nvSpPr>
            <p:cNvPr id="6" name="TekstSylinder 4">
              <a:extLst>
                <a:ext uri="{FF2B5EF4-FFF2-40B4-BE49-F238E27FC236}">
                  <a16:creationId xmlns:a16="http://schemas.microsoft.com/office/drawing/2014/main" id="{2DEDAC77-A9DF-762E-0739-775FE8C361E3}"/>
                </a:ext>
              </a:extLst>
            </p:cNvPr>
            <p:cNvSpPr txBox="1"/>
            <p:nvPr/>
          </p:nvSpPr>
          <p:spPr>
            <a:xfrm>
              <a:off x="939189" y="3225930"/>
              <a:ext cx="271766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>
                  <a:solidFill>
                    <a:srgbClr val="000000"/>
                  </a:solidFill>
                  <a:latin typeface="+mn-lt"/>
                </a:rPr>
                <a:t>Over       </a:t>
              </a:r>
              <a:r>
                <a:rPr lang="nb-NO" dirty="0" err="1">
                  <a:solidFill>
                    <a:srgbClr val="000000"/>
                  </a:solidFill>
                  <a:latin typeface="+mn-lt"/>
                </a:rPr>
                <a:t>there</a:t>
              </a:r>
              <a:r>
                <a:rPr lang="nb-NO" dirty="0">
                  <a:solidFill>
                    <a:srgbClr val="000000"/>
                  </a:solidFill>
                  <a:latin typeface="+mn-lt"/>
                </a:rPr>
                <a:t>      !</a:t>
              </a:r>
            </a:p>
          </p:txBody>
        </p:sp>
        <p:sp>
          <p:nvSpPr>
            <p:cNvPr id="7" name="Avrundet rektangel 5">
              <a:extLst>
                <a:ext uri="{FF2B5EF4-FFF2-40B4-BE49-F238E27FC236}">
                  <a16:creationId xmlns:a16="http://schemas.microsoft.com/office/drawing/2014/main" id="{4D2A5602-4DCB-2645-AFC8-F6BB1B19DE56}"/>
                </a:ext>
              </a:extLst>
            </p:cNvPr>
            <p:cNvSpPr/>
            <p:nvPr/>
          </p:nvSpPr>
          <p:spPr>
            <a:xfrm>
              <a:off x="908410" y="1520382"/>
              <a:ext cx="3261134" cy="42795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+mn-lt"/>
                </a:rPr>
                <a:t>Utterance encoder (context)</a:t>
              </a:r>
            </a:p>
          </p:txBody>
        </p:sp>
        <p:sp>
          <p:nvSpPr>
            <p:cNvPr id="8" name="Avrundet rektangel 6">
              <a:extLst>
                <a:ext uri="{FF2B5EF4-FFF2-40B4-BE49-F238E27FC236}">
                  <a16:creationId xmlns:a16="http://schemas.microsoft.com/office/drawing/2014/main" id="{514B57DB-6534-B50B-3078-3D5593FE1ABB}"/>
                </a:ext>
              </a:extLst>
            </p:cNvPr>
            <p:cNvSpPr/>
            <p:nvPr/>
          </p:nvSpPr>
          <p:spPr>
            <a:xfrm>
              <a:off x="908410" y="2629055"/>
              <a:ext cx="3315614" cy="42795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+mn-lt"/>
                </a:rPr>
                <a:t>Utterance encoder (response)</a:t>
              </a:r>
            </a:p>
          </p:txBody>
        </p:sp>
        <p:cxnSp>
          <p:nvCxnSpPr>
            <p:cNvPr id="9" name="Rett pil 7">
              <a:extLst>
                <a:ext uri="{FF2B5EF4-FFF2-40B4-BE49-F238E27FC236}">
                  <a16:creationId xmlns:a16="http://schemas.microsoft.com/office/drawing/2014/main" id="{05294161-7D5D-834A-B45B-ACEA6067CD4A}"/>
                </a:ext>
              </a:extLst>
            </p:cNvPr>
            <p:cNvCxnSpPr/>
            <p:nvPr/>
          </p:nvCxnSpPr>
          <p:spPr>
            <a:xfrm flipV="1">
              <a:off x="1318930" y="1969818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0" name="Rett pil 8">
              <a:extLst>
                <a:ext uri="{FF2B5EF4-FFF2-40B4-BE49-F238E27FC236}">
                  <a16:creationId xmlns:a16="http://schemas.microsoft.com/office/drawing/2014/main" id="{DE82C86C-E14C-D516-E982-B9C9E79ABB89}"/>
                </a:ext>
              </a:extLst>
            </p:cNvPr>
            <p:cNvCxnSpPr/>
            <p:nvPr/>
          </p:nvCxnSpPr>
          <p:spPr>
            <a:xfrm flipV="1">
              <a:off x="2323490" y="1969818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1" name="Rett pil 9">
              <a:extLst>
                <a:ext uri="{FF2B5EF4-FFF2-40B4-BE49-F238E27FC236}">
                  <a16:creationId xmlns:a16="http://schemas.microsoft.com/office/drawing/2014/main" id="{2E3ADC1F-C4DC-7AAB-4B85-AD7C38AA30CC}"/>
                </a:ext>
              </a:extLst>
            </p:cNvPr>
            <p:cNvCxnSpPr/>
            <p:nvPr/>
          </p:nvCxnSpPr>
          <p:spPr>
            <a:xfrm flipV="1">
              <a:off x="3115946" y="1969818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2" name="Rett pil 10">
              <a:extLst>
                <a:ext uri="{FF2B5EF4-FFF2-40B4-BE49-F238E27FC236}">
                  <a16:creationId xmlns:a16="http://schemas.microsoft.com/office/drawing/2014/main" id="{BFC7EC73-A6B5-F872-1989-8CB39007B85A}"/>
                </a:ext>
              </a:extLst>
            </p:cNvPr>
            <p:cNvCxnSpPr/>
            <p:nvPr/>
          </p:nvCxnSpPr>
          <p:spPr>
            <a:xfrm flipV="1">
              <a:off x="3645026" y="1969818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3" name="Rett pil 11">
              <a:extLst>
                <a:ext uri="{FF2B5EF4-FFF2-40B4-BE49-F238E27FC236}">
                  <a16:creationId xmlns:a16="http://schemas.microsoft.com/office/drawing/2014/main" id="{4E8F85AC-4953-25A0-5617-A2BBC3FB72B3}"/>
                </a:ext>
              </a:extLst>
            </p:cNvPr>
            <p:cNvCxnSpPr/>
            <p:nvPr/>
          </p:nvCxnSpPr>
          <p:spPr>
            <a:xfrm flipV="1">
              <a:off x="1285490" y="3088111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4" name="Rett pil 12">
              <a:extLst>
                <a:ext uri="{FF2B5EF4-FFF2-40B4-BE49-F238E27FC236}">
                  <a16:creationId xmlns:a16="http://schemas.microsoft.com/office/drawing/2014/main" id="{0CD748A7-2FEC-CCA3-B30D-CAA0D26941CE}"/>
                </a:ext>
              </a:extLst>
            </p:cNvPr>
            <p:cNvCxnSpPr/>
            <p:nvPr/>
          </p:nvCxnSpPr>
          <p:spPr>
            <a:xfrm flipV="1">
              <a:off x="2255788" y="3088111"/>
              <a:ext cx="0" cy="18120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5" name="Rett pil 13">
              <a:extLst>
                <a:ext uri="{FF2B5EF4-FFF2-40B4-BE49-F238E27FC236}">
                  <a16:creationId xmlns:a16="http://schemas.microsoft.com/office/drawing/2014/main" id="{64B7CD09-DB21-F062-00B2-D9CCCCFF03B1}"/>
                </a:ext>
              </a:extLst>
            </p:cNvPr>
            <p:cNvCxnSpPr/>
            <p:nvPr/>
          </p:nvCxnSpPr>
          <p:spPr>
            <a:xfrm flipV="1">
              <a:off x="2908130" y="3071112"/>
              <a:ext cx="0" cy="1811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6" name="Rett pil 14">
              <a:extLst>
                <a:ext uri="{FF2B5EF4-FFF2-40B4-BE49-F238E27FC236}">
                  <a16:creationId xmlns:a16="http://schemas.microsoft.com/office/drawing/2014/main" id="{52CBD59C-CECD-51BE-4E7D-D472834E411C}"/>
                </a:ext>
              </a:extLst>
            </p:cNvPr>
            <p:cNvCxnSpPr/>
            <p:nvPr/>
          </p:nvCxnSpPr>
          <p:spPr>
            <a:xfrm>
              <a:off x="4225396" y="1862193"/>
              <a:ext cx="1078553" cy="42557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7" name="Rett pil 15">
              <a:extLst>
                <a:ext uri="{FF2B5EF4-FFF2-40B4-BE49-F238E27FC236}">
                  <a16:creationId xmlns:a16="http://schemas.microsoft.com/office/drawing/2014/main" id="{AE67EA4F-8508-98AF-DEBE-A46D32ADF721}"/>
                </a:ext>
              </a:extLst>
            </p:cNvPr>
            <p:cNvCxnSpPr/>
            <p:nvPr/>
          </p:nvCxnSpPr>
          <p:spPr>
            <a:xfrm flipV="1">
              <a:off x="4274737" y="2138004"/>
              <a:ext cx="1107467" cy="73280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sp>
          <p:nvSpPr>
            <p:cNvPr id="18" name="Ellipse 16">
              <a:extLst>
                <a:ext uri="{FF2B5EF4-FFF2-40B4-BE49-F238E27FC236}">
                  <a16:creationId xmlns:a16="http://schemas.microsoft.com/office/drawing/2014/main" id="{5EACDC7E-5BAE-0384-2272-BA3C60BCD64C}"/>
                </a:ext>
              </a:extLst>
            </p:cNvPr>
            <p:cNvSpPr/>
            <p:nvPr/>
          </p:nvSpPr>
          <p:spPr>
            <a:xfrm>
              <a:off x="5382204" y="1810667"/>
              <a:ext cx="633962" cy="360301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noFill/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200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9" name="TekstSylinder 22">
              <a:extLst>
                <a:ext uri="{FF2B5EF4-FFF2-40B4-BE49-F238E27FC236}">
                  <a16:creationId xmlns:a16="http://schemas.microsoft.com/office/drawing/2014/main" id="{EB680AFA-7236-DF5C-3CA8-1D46A90000A0}"/>
                </a:ext>
              </a:extLst>
            </p:cNvPr>
            <p:cNvSpPr txBox="1"/>
            <p:nvPr/>
          </p:nvSpPr>
          <p:spPr>
            <a:xfrm>
              <a:off x="5358758" y="2106658"/>
              <a:ext cx="796424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+mn-lt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+mn-lt"/>
                </a:rPr>
                <a:t>c</a:t>
              </a:r>
              <a:r>
                <a:rPr lang="nb-NO" baseline="-2500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100" b="1">
                  <a:solidFill>
                    <a:srgbClr val="000000"/>
                  </a:solidFill>
                  <a:latin typeface="+mn-lt"/>
                </a:rPr>
                <a:t>∙ </a:t>
              </a:r>
              <a:r>
                <a:rPr lang="nb-NO" b="1">
                  <a:solidFill>
                    <a:srgbClr val="000000"/>
                  </a:solidFill>
                  <a:latin typeface="+mn-lt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+mn-lt"/>
                </a:rPr>
                <a:t>r</a:t>
              </a:r>
              <a:endParaRPr lang="nb-NO" baseline="-250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0" name="TekstSylinder 23">
              <a:extLst>
                <a:ext uri="{FF2B5EF4-FFF2-40B4-BE49-F238E27FC236}">
                  <a16:creationId xmlns:a16="http://schemas.microsoft.com/office/drawing/2014/main" id="{C1368F3B-3F40-67B3-9CB2-9DA0246720DD}"/>
                </a:ext>
              </a:extLst>
            </p:cNvPr>
            <p:cNvSpPr txBox="1"/>
            <p:nvPr/>
          </p:nvSpPr>
          <p:spPr>
            <a:xfrm>
              <a:off x="4169535" y="2318150"/>
              <a:ext cx="47546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+mn-lt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+mn-lt"/>
                </a:rPr>
                <a:t>r</a:t>
              </a:r>
              <a:endParaRPr lang="nb-NO" baseline="-250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1" name="TekstSylinder 24">
              <a:extLst>
                <a:ext uri="{FF2B5EF4-FFF2-40B4-BE49-F238E27FC236}">
                  <a16:creationId xmlns:a16="http://schemas.microsoft.com/office/drawing/2014/main" id="{254F3B9D-548F-B3E7-2B32-C552C2232090}"/>
                </a:ext>
              </a:extLst>
            </p:cNvPr>
            <p:cNvSpPr txBox="1"/>
            <p:nvPr/>
          </p:nvSpPr>
          <p:spPr>
            <a:xfrm>
              <a:off x="4141326" y="1445145"/>
              <a:ext cx="47546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+mn-lt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+mn-lt"/>
                </a:rPr>
                <a:t>c</a:t>
              </a:r>
            </a:p>
          </p:txBody>
        </p:sp>
      </p:grpSp>
      <p:grpSp>
        <p:nvGrpSpPr>
          <p:cNvPr id="22" name="Gruppe 36">
            <a:extLst>
              <a:ext uri="{FF2B5EF4-FFF2-40B4-BE49-F238E27FC236}">
                <a16:creationId xmlns:a16="http://schemas.microsoft.com/office/drawing/2014/main" id="{42AF6B02-024D-5E8F-E7FB-AC6DCC8896D0}"/>
              </a:ext>
            </a:extLst>
          </p:cNvPr>
          <p:cNvGrpSpPr/>
          <p:nvPr/>
        </p:nvGrpSpPr>
        <p:grpSpPr>
          <a:xfrm>
            <a:off x="3923928" y="347738"/>
            <a:ext cx="3888430" cy="2250219"/>
            <a:chOff x="2780928" y="347737"/>
            <a:chExt cx="3888430" cy="2250219"/>
          </a:xfrm>
        </p:grpSpPr>
        <p:sp>
          <p:nvSpPr>
            <p:cNvPr id="23" name="TekstSylinder 23">
              <a:extLst>
                <a:ext uri="{FF2B5EF4-FFF2-40B4-BE49-F238E27FC236}">
                  <a16:creationId xmlns:a16="http://schemas.microsoft.com/office/drawing/2014/main" id="{053BD7C5-10EC-B444-FA5A-CCEDDD362A21}"/>
                </a:ext>
              </a:extLst>
            </p:cNvPr>
            <p:cNvSpPr txBox="1"/>
            <p:nvPr/>
          </p:nvSpPr>
          <p:spPr>
            <a:xfrm>
              <a:off x="2780928" y="347737"/>
              <a:ext cx="3888430" cy="646331"/>
            </a:xfrm>
            <a:prstGeom prst="rect">
              <a:avLst/>
            </a:prstGeom>
            <a:solidFill>
              <a:srgbClr val="FFFFFF"/>
            </a:solidFill>
            <a:ln w="19046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Typically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based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on transformer-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based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encoder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LLMs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 (BERT or </a:t>
              </a:r>
              <a:r>
                <a:rPr lang="nb-NO" sz="1800" dirty="0" err="1">
                  <a:solidFill>
                    <a:srgbClr val="000000"/>
                  </a:solidFill>
                  <a:latin typeface="Calibri"/>
                </a:rPr>
                <a:t>similar</a:t>
              </a:r>
              <a:r>
                <a:rPr lang="nb-NO" sz="1800" dirty="0">
                  <a:solidFill>
                    <a:srgbClr val="000000"/>
                  </a:solidFill>
                  <a:latin typeface="Calibri"/>
                </a:rPr>
                <a:t>)</a:t>
              </a:r>
            </a:p>
          </p:txBody>
        </p:sp>
        <p:cxnSp>
          <p:nvCxnSpPr>
            <p:cNvPr id="24" name="Rett linje 31">
              <a:extLst>
                <a:ext uri="{FF2B5EF4-FFF2-40B4-BE49-F238E27FC236}">
                  <a16:creationId xmlns:a16="http://schemas.microsoft.com/office/drawing/2014/main" id="{0A97BDC1-A47F-BBBC-F93D-FCF0B7892E77}"/>
                </a:ext>
              </a:extLst>
            </p:cNvPr>
            <p:cNvCxnSpPr/>
            <p:nvPr/>
          </p:nvCxnSpPr>
          <p:spPr>
            <a:xfrm flipV="1">
              <a:off x="3283884" y="1066656"/>
              <a:ext cx="385667" cy="439625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</p:cxnSp>
        <p:cxnSp>
          <p:nvCxnSpPr>
            <p:cNvPr id="25" name="Rett linje 32">
              <a:extLst>
                <a:ext uri="{FF2B5EF4-FFF2-40B4-BE49-F238E27FC236}">
                  <a16:creationId xmlns:a16="http://schemas.microsoft.com/office/drawing/2014/main" id="{E9D75926-109A-EC74-BF4A-D741C94734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47820" y="1045052"/>
              <a:ext cx="37654" cy="1552904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</p:cxnSp>
      </p:grpSp>
      <p:grpSp>
        <p:nvGrpSpPr>
          <p:cNvPr id="26" name="Gruppe 47">
            <a:extLst>
              <a:ext uri="{FF2B5EF4-FFF2-40B4-BE49-F238E27FC236}">
                <a16:creationId xmlns:a16="http://schemas.microsoft.com/office/drawing/2014/main" id="{362812FC-923A-12A6-D8FF-4F23868C483A}"/>
              </a:ext>
            </a:extLst>
          </p:cNvPr>
          <p:cNvGrpSpPr/>
          <p:nvPr/>
        </p:nvGrpSpPr>
        <p:grpSpPr>
          <a:xfrm>
            <a:off x="1599119" y="1719154"/>
            <a:ext cx="5393096" cy="3049084"/>
            <a:chOff x="456119" y="1719154"/>
            <a:chExt cx="5393096" cy="3049084"/>
          </a:xfrm>
        </p:grpSpPr>
        <p:sp>
          <p:nvSpPr>
            <p:cNvPr id="27" name="TekstSylinder 41">
              <a:extLst>
                <a:ext uri="{FF2B5EF4-FFF2-40B4-BE49-F238E27FC236}">
                  <a16:creationId xmlns:a16="http://schemas.microsoft.com/office/drawing/2014/main" id="{566E0243-84AD-CCB0-49A8-665918C23880}"/>
                </a:ext>
              </a:extLst>
            </p:cNvPr>
            <p:cNvSpPr txBox="1"/>
            <p:nvPr/>
          </p:nvSpPr>
          <p:spPr>
            <a:xfrm>
              <a:off x="951232" y="3844905"/>
              <a:ext cx="4897983" cy="923333"/>
            </a:xfrm>
            <a:prstGeom prst="rect">
              <a:avLst/>
            </a:prstGeom>
            <a:solidFill>
              <a:srgbClr val="FFFFFF"/>
            </a:solidFill>
            <a:ln w="19046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The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two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encoders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often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have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shared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layers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,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apart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from a last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transformation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step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that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is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specific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for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the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context</a:t>
              </a:r>
              <a:r>
                <a:rPr lang="nb-NO" sz="1800" dirty="0">
                  <a:solidFill>
                    <a:srgbClr val="000000"/>
                  </a:solidFill>
                  <a:latin typeface="+mn-lt"/>
                </a:rPr>
                <a:t> or </a:t>
              </a:r>
              <a:r>
                <a:rPr lang="nb-NO" sz="1800" dirty="0" err="1">
                  <a:solidFill>
                    <a:srgbClr val="000000"/>
                  </a:solidFill>
                  <a:latin typeface="+mn-lt"/>
                </a:rPr>
                <a:t>response</a:t>
              </a:r>
              <a:endParaRPr lang="nb-NO" sz="180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8" name="Bue 45">
              <a:extLst>
                <a:ext uri="{FF2B5EF4-FFF2-40B4-BE49-F238E27FC236}">
                  <a16:creationId xmlns:a16="http://schemas.microsoft.com/office/drawing/2014/main" id="{66F38AE3-4622-B4BA-08EA-A9007A8ACE4E}"/>
                </a:ext>
              </a:extLst>
            </p:cNvPr>
            <p:cNvSpPr/>
            <p:nvPr/>
          </p:nvSpPr>
          <p:spPr>
            <a:xfrm rot="14797231">
              <a:off x="86505" y="2088768"/>
              <a:ext cx="2362324" cy="16230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1"/>
                <a:gd name="f10" fmla="val 134"/>
                <a:gd name="f11" fmla="val 273"/>
                <a:gd name="f12" fmla="+- 0 0 -224"/>
                <a:gd name="f13" fmla="+- 0 0 -204"/>
                <a:gd name="f14" fmla="+- 0 0 -183"/>
                <a:gd name="f15" fmla="abs f4"/>
                <a:gd name="f16" fmla="abs f5"/>
                <a:gd name="f17" fmla="abs f6"/>
                <a:gd name="f18" fmla="+- 0 0 f10"/>
                <a:gd name="f19" fmla="+- 0 0 f11"/>
                <a:gd name="f20" fmla="*/ f12 f0 1"/>
                <a:gd name="f21" fmla="*/ f13 f0 1"/>
                <a:gd name="f22" fmla="*/ f14 f0 1"/>
                <a:gd name="f23" fmla="?: f15 f4 1"/>
                <a:gd name="f24" fmla="?: f16 f5 1"/>
                <a:gd name="f25" fmla="?: f17 f6 1"/>
                <a:gd name="f26" fmla="*/ f18 f0 1"/>
                <a:gd name="f27" fmla="*/ f19 f0 1"/>
                <a:gd name="f28" fmla="*/ f20 1 f3"/>
                <a:gd name="f29" fmla="*/ f21 1 f3"/>
                <a:gd name="f30" fmla="*/ f22 1 f3"/>
                <a:gd name="f31" fmla="*/ f23 1 21600"/>
                <a:gd name="f32" fmla="*/ f24 1 21600"/>
                <a:gd name="f33" fmla="*/ 21600 f23 1"/>
                <a:gd name="f34" fmla="*/ 21600 f24 1"/>
                <a:gd name="f35" fmla="*/ f26 1 f3"/>
                <a:gd name="f36" fmla="*/ f27 1 f3"/>
                <a:gd name="f37" fmla="+- f28 0 f1"/>
                <a:gd name="f38" fmla="+- f29 0 f1"/>
                <a:gd name="f39" fmla="+- f30 0 f1"/>
                <a:gd name="f40" fmla="min f32 f31"/>
                <a:gd name="f41" fmla="*/ f33 1 f25"/>
                <a:gd name="f42" fmla="*/ f34 1 f25"/>
                <a:gd name="f43" fmla="+- f35 0 f1"/>
                <a:gd name="f44" fmla="+- f36 0 f1"/>
                <a:gd name="f45" fmla="val f41"/>
                <a:gd name="f46" fmla="val f42"/>
                <a:gd name="f47" fmla="+- 0 0 f43"/>
                <a:gd name="f48" fmla="+- 0 0 f44"/>
                <a:gd name="f49" fmla="+- f46 0 f7"/>
                <a:gd name="f50" fmla="+- f45 0 f7"/>
                <a:gd name="f51" fmla="+- f48 0 f47"/>
                <a:gd name="f52" fmla="+- f47 f1 0"/>
                <a:gd name="f53" fmla="+- f48 f1 0"/>
                <a:gd name="f54" fmla="+- 21600000 0 f47"/>
                <a:gd name="f55" fmla="+- f1 0 f47"/>
                <a:gd name="f56" fmla="+- 27000000 0 f47"/>
                <a:gd name="f57" fmla="+- f0 0 f47"/>
                <a:gd name="f58" fmla="+- 32400000 0 f47"/>
                <a:gd name="f59" fmla="+- f2 0 f47"/>
                <a:gd name="f60" fmla="+- 37800000 0 f47"/>
                <a:gd name="f61" fmla="*/ f49 1 2"/>
                <a:gd name="f62" fmla="*/ f50 1 2"/>
                <a:gd name="f63" fmla="+- f51 21600000 0"/>
                <a:gd name="f64" fmla="?: f55 f55 f56"/>
                <a:gd name="f65" fmla="?: f57 f57 f58"/>
                <a:gd name="f66" fmla="?: f59 f59 f60"/>
                <a:gd name="f67" fmla="*/ f52 f8 1"/>
                <a:gd name="f68" fmla="*/ f53 f8 1"/>
                <a:gd name="f69" fmla="+- f7 f61 0"/>
                <a:gd name="f70" fmla="+- f7 f62 0"/>
                <a:gd name="f71" fmla="?: f51 f51 f63"/>
                <a:gd name="f72" fmla="*/ f67 1 f0"/>
                <a:gd name="f73" fmla="*/ f68 1 f0"/>
                <a:gd name="f74" fmla="*/ f62 f40 1"/>
                <a:gd name="f75" fmla="*/ f61 f40 1"/>
                <a:gd name="f76" fmla="+- f71 0 f54"/>
                <a:gd name="f77" fmla="+- f71 0 f64"/>
                <a:gd name="f78" fmla="+- f71 0 f65"/>
                <a:gd name="f79" fmla="+- f71 0 f66"/>
                <a:gd name="f80" fmla="+- 0 0 f72"/>
                <a:gd name="f81" fmla="+- 0 0 f73"/>
                <a:gd name="f82" fmla="*/ f70 f40 1"/>
                <a:gd name="f83" fmla="*/ f69 f40 1"/>
                <a:gd name="f84" fmla="+- 0 0 f80"/>
                <a:gd name="f85" fmla="+- 0 0 f81"/>
                <a:gd name="f86" fmla="*/ f84 f0 1"/>
                <a:gd name="f87" fmla="*/ f85 f0 1"/>
                <a:gd name="f88" fmla="*/ f86 1 f8"/>
                <a:gd name="f89" fmla="*/ f87 1 f8"/>
                <a:gd name="f90" fmla="+- f88 0 f1"/>
                <a:gd name="f91" fmla="+- f89 0 f1"/>
                <a:gd name="f92" fmla="sin 1 f90"/>
                <a:gd name="f93" fmla="cos 1 f90"/>
                <a:gd name="f94" fmla="sin 1 f91"/>
                <a:gd name="f95" fmla="cos 1 f91"/>
                <a:gd name="f96" fmla="+- 0 0 f92"/>
                <a:gd name="f97" fmla="+- 0 0 f93"/>
                <a:gd name="f98" fmla="+- 0 0 f94"/>
                <a:gd name="f99" fmla="+- 0 0 f95"/>
                <a:gd name="f100" fmla="+- 0 0 f96"/>
                <a:gd name="f101" fmla="+- 0 0 f97"/>
                <a:gd name="f102" fmla="+- 0 0 f98"/>
                <a:gd name="f103" fmla="+- 0 0 f99"/>
                <a:gd name="f104" fmla="val f100"/>
                <a:gd name="f105" fmla="val f101"/>
                <a:gd name="f106" fmla="val f102"/>
                <a:gd name="f107" fmla="val f103"/>
                <a:gd name="f108" fmla="*/ f104 f62 1"/>
                <a:gd name="f109" fmla="*/ f105 f61 1"/>
                <a:gd name="f110" fmla="*/ f106 f62 1"/>
                <a:gd name="f111" fmla="*/ f107 f61 1"/>
                <a:gd name="f112" fmla="+- 0 0 f109"/>
                <a:gd name="f113" fmla="+- 0 0 f108"/>
                <a:gd name="f114" fmla="+- 0 0 f111"/>
                <a:gd name="f115" fmla="+- 0 0 f110"/>
                <a:gd name="f116" fmla="+- 0 0 f112"/>
                <a:gd name="f117" fmla="+- 0 0 f113"/>
                <a:gd name="f118" fmla="+- 0 0 f114"/>
                <a:gd name="f119" fmla="+- 0 0 f115"/>
                <a:gd name="f120" fmla="at2 f116 f117"/>
                <a:gd name="f121" fmla="at2 f118 f119"/>
                <a:gd name="f122" fmla="+- f120 f1 0"/>
                <a:gd name="f123" fmla="+- f121 f1 0"/>
                <a:gd name="f124" fmla="*/ f122 f8 1"/>
                <a:gd name="f125" fmla="*/ f123 f8 1"/>
                <a:gd name="f126" fmla="*/ f124 1 f0"/>
                <a:gd name="f127" fmla="*/ f125 1 f0"/>
                <a:gd name="f128" fmla="+- 0 0 f126"/>
                <a:gd name="f129" fmla="+- 0 0 f127"/>
                <a:gd name="f130" fmla="val f128"/>
                <a:gd name="f131" fmla="val f129"/>
                <a:gd name="f132" fmla="+- 0 0 f130"/>
                <a:gd name="f133" fmla="+- 0 0 f131"/>
                <a:gd name="f134" fmla="*/ f132 f0 1"/>
                <a:gd name="f135" fmla="*/ f133 f0 1"/>
                <a:gd name="f136" fmla="*/ f134 1 f8"/>
                <a:gd name="f137" fmla="*/ f135 1 f8"/>
                <a:gd name="f138" fmla="+- f136 0 f1"/>
                <a:gd name="f139" fmla="+- f137 0 f1"/>
                <a:gd name="f140" fmla="+- f138 f1 0"/>
                <a:gd name="f141" fmla="+- f139 f1 0"/>
                <a:gd name="f142" fmla="*/ f140 f8 1"/>
                <a:gd name="f143" fmla="*/ f141 f8 1"/>
                <a:gd name="f144" fmla="*/ f142 1 f0"/>
                <a:gd name="f145" fmla="*/ f143 1 f0"/>
                <a:gd name="f146" fmla="+- 0 0 f144"/>
                <a:gd name="f147" fmla="+- 0 0 f145"/>
                <a:gd name="f148" fmla="+- 0 0 f146"/>
                <a:gd name="f149" fmla="+- 0 0 f147"/>
                <a:gd name="f150" fmla="*/ f148 f0 1"/>
                <a:gd name="f151" fmla="*/ f149 f0 1"/>
                <a:gd name="f152" fmla="*/ f150 1 f8"/>
                <a:gd name="f153" fmla="*/ f151 1 f8"/>
                <a:gd name="f154" fmla="+- f152 0 f1"/>
                <a:gd name="f155" fmla="+- f153 0 f1"/>
                <a:gd name="f156" fmla="cos 1 f154"/>
                <a:gd name="f157" fmla="sin 1 f154"/>
                <a:gd name="f158" fmla="cos 1 f155"/>
                <a:gd name="f159" fmla="sin 1 f155"/>
                <a:gd name="f160" fmla="+- 0 0 f156"/>
                <a:gd name="f161" fmla="+- 0 0 f157"/>
                <a:gd name="f162" fmla="+- 0 0 f158"/>
                <a:gd name="f163" fmla="+- 0 0 f159"/>
                <a:gd name="f164" fmla="+- 0 0 f160"/>
                <a:gd name="f165" fmla="+- 0 0 f161"/>
                <a:gd name="f166" fmla="+- 0 0 f162"/>
                <a:gd name="f167" fmla="+- 0 0 f163"/>
                <a:gd name="f168" fmla="val f164"/>
                <a:gd name="f169" fmla="val f165"/>
                <a:gd name="f170" fmla="val f166"/>
                <a:gd name="f171" fmla="val f167"/>
                <a:gd name="f172" fmla="+- 0 0 f168"/>
                <a:gd name="f173" fmla="+- 0 0 f169"/>
                <a:gd name="f174" fmla="+- 0 0 f170"/>
                <a:gd name="f175" fmla="+- 0 0 f171"/>
                <a:gd name="f176" fmla="*/ f9 f172 1"/>
                <a:gd name="f177" fmla="*/ f9 f173 1"/>
                <a:gd name="f178" fmla="*/ f9 f174 1"/>
                <a:gd name="f179" fmla="*/ f9 f175 1"/>
                <a:gd name="f180" fmla="*/ f176 f62 1"/>
                <a:gd name="f181" fmla="*/ f177 f61 1"/>
                <a:gd name="f182" fmla="*/ f178 f62 1"/>
                <a:gd name="f183" fmla="*/ f179 f61 1"/>
                <a:gd name="f184" fmla="+- f70 f180 0"/>
                <a:gd name="f185" fmla="+- f69 f181 0"/>
                <a:gd name="f186" fmla="+- f70 f182 0"/>
                <a:gd name="f187" fmla="+- f69 f183 0"/>
                <a:gd name="f188" fmla="max f184 f186"/>
                <a:gd name="f189" fmla="max f185 f187"/>
                <a:gd name="f190" fmla="min f184 f186"/>
                <a:gd name="f191" fmla="min f185 f187"/>
                <a:gd name="f192" fmla="*/ f184 f40 1"/>
                <a:gd name="f193" fmla="*/ f185 f40 1"/>
                <a:gd name="f194" fmla="*/ f186 f40 1"/>
                <a:gd name="f195" fmla="*/ f187 f40 1"/>
                <a:gd name="f196" fmla="?: f76 f45 f188"/>
                <a:gd name="f197" fmla="?: f77 f46 f189"/>
                <a:gd name="f198" fmla="?: f78 f7 f190"/>
                <a:gd name="f199" fmla="?: f79 f7 f191"/>
                <a:gd name="f200" fmla="*/ f198 f40 1"/>
                <a:gd name="f201" fmla="*/ f199 f40 1"/>
                <a:gd name="f202" fmla="*/ f196 f40 1"/>
                <a:gd name="f203" fmla="*/ f197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192" y="f193"/>
                </a:cxn>
                <a:cxn ang="f38">
                  <a:pos x="f82" y="f83"/>
                </a:cxn>
                <a:cxn ang="f39">
                  <a:pos x="f194" y="f195"/>
                </a:cxn>
              </a:cxnLst>
              <a:rect l="f200" t="f201" r="f202" b="f203"/>
              <a:pathLst>
                <a:path stroke="0">
                  <a:moveTo>
                    <a:pt x="f192" y="f193"/>
                  </a:moveTo>
                  <a:arcTo wR="f74" hR="f75" stAng="f47" swAng="f71"/>
                  <a:lnTo>
                    <a:pt x="f82" y="f83"/>
                  </a:lnTo>
                  <a:close/>
                </a:path>
                <a:path fill="none">
                  <a:moveTo>
                    <a:pt x="f192" y="f193"/>
                  </a:moveTo>
                  <a:arcTo wR="f74" hR="f75" stAng="f47" swAng="f71"/>
                </a:path>
              </a:pathLst>
            </a:cu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29" name="Bue 46">
              <a:extLst>
                <a:ext uri="{FF2B5EF4-FFF2-40B4-BE49-F238E27FC236}">
                  <a16:creationId xmlns:a16="http://schemas.microsoft.com/office/drawing/2014/main" id="{8A51E345-A619-0E66-5B0C-32361E9DD141}"/>
                </a:ext>
              </a:extLst>
            </p:cNvPr>
            <p:cNvSpPr/>
            <p:nvPr/>
          </p:nvSpPr>
          <p:spPr>
            <a:xfrm rot="13300986">
              <a:off x="634012" y="2791707"/>
              <a:ext cx="1417402" cy="115421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1"/>
                <a:gd name="f10" fmla="val 184"/>
                <a:gd name="f11" fmla="val 273"/>
                <a:gd name="f12" fmla="+- 0 0 -274"/>
                <a:gd name="f13" fmla="+- 0 0 -229"/>
                <a:gd name="f14" fmla="+- 0 0 -183"/>
                <a:gd name="f15" fmla="abs f4"/>
                <a:gd name="f16" fmla="abs f5"/>
                <a:gd name="f17" fmla="abs f6"/>
                <a:gd name="f18" fmla="+- 0 0 f10"/>
                <a:gd name="f19" fmla="+- 0 0 f11"/>
                <a:gd name="f20" fmla="*/ f12 f0 1"/>
                <a:gd name="f21" fmla="*/ f13 f0 1"/>
                <a:gd name="f22" fmla="*/ f14 f0 1"/>
                <a:gd name="f23" fmla="?: f15 f4 1"/>
                <a:gd name="f24" fmla="?: f16 f5 1"/>
                <a:gd name="f25" fmla="?: f17 f6 1"/>
                <a:gd name="f26" fmla="*/ f18 f0 1"/>
                <a:gd name="f27" fmla="*/ f19 f0 1"/>
                <a:gd name="f28" fmla="*/ f20 1 f3"/>
                <a:gd name="f29" fmla="*/ f21 1 f3"/>
                <a:gd name="f30" fmla="*/ f22 1 f3"/>
                <a:gd name="f31" fmla="*/ f23 1 21600"/>
                <a:gd name="f32" fmla="*/ f24 1 21600"/>
                <a:gd name="f33" fmla="*/ 21600 f23 1"/>
                <a:gd name="f34" fmla="*/ 21600 f24 1"/>
                <a:gd name="f35" fmla="*/ f26 1 f3"/>
                <a:gd name="f36" fmla="*/ f27 1 f3"/>
                <a:gd name="f37" fmla="+- f28 0 f1"/>
                <a:gd name="f38" fmla="+- f29 0 f1"/>
                <a:gd name="f39" fmla="+- f30 0 f1"/>
                <a:gd name="f40" fmla="min f32 f31"/>
                <a:gd name="f41" fmla="*/ f33 1 f25"/>
                <a:gd name="f42" fmla="*/ f34 1 f25"/>
                <a:gd name="f43" fmla="+- f35 0 f1"/>
                <a:gd name="f44" fmla="+- f36 0 f1"/>
                <a:gd name="f45" fmla="val f41"/>
                <a:gd name="f46" fmla="val f42"/>
                <a:gd name="f47" fmla="+- 0 0 f43"/>
                <a:gd name="f48" fmla="+- 0 0 f44"/>
                <a:gd name="f49" fmla="+- f46 0 f7"/>
                <a:gd name="f50" fmla="+- f45 0 f7"/>
                <a:gd name="f51" fmla="+- f48 0 f47"/>
                <a:gd name="f52" fmla="+- f47 f1 0"/>
                <a:gd name="f53" fmla="+- f48 f1 0"/>
                <a:gd name="f54" fmla="+- 21600000 0 f47"/>
                <a:gd name="f55" fmla="+- f1 0 f47"/>
                <a:gd name="f56" fmla="+- 27000000 0 f47"/>
                <a:gd name="f57" fmla="+- f0 0 f47"/>
                <a:gd name="f58" fmla="+- 32400000 0 f47"/>
                <a:gd name="f59" fmla="+- f2 0 f47"/>
                <a:gd name="f60" fmla="+- 37800000 0 f47"/>
                <a:gd name="f61" fmla="*/ f49 1 2"/>
                <a:gd name="f62" fmla="*/ f50 1 2"/>
                <a:gd name="f63" fmla="+- f51 21600000 0"/>
                <a:gd name="f64" fmla="?: f55 f55 f56"/>
                <a:gd name="f65" fmla="?: f57 f57 f58"/>
                <a:gd name="f66" fmla="?: f59 f59 f60"/>
                <a:gd name="f67" fmla="*/ f52 f8 1"/>
                <a:gd name="f68" fmla="*/ f53 f8 1"/>
                <a:gd name="f69" fmla="+- f7 f61 0"/>
                <a:gd name="f70" fmla="+- f7 f62 0"/>
                <a:gd name="f71" fmla="?: f51 f51 f63"/>
                <a:gd name="f72" fmla="*/ f67 1 f0"/>
                <a:gd name="f73" fmla="*/ f68 1 f0"/>
                <a:gd name="f74" fmla="*/ f62 f40 1"/>
                <a:gd name="f75" fmla="*/ f61 f40 1"/>
                <a:gd name="f76" fmla="+- f71 0 f54"/>
                <a:gd name="f77" fmla="+- f71 0 f64"/>
                <a:gd name="f78" fmla="+- f71 0 f65"/>
                <a:gd name="f79" fmla="+- f71 0 f66"/>
                <a:gd name="f80" fmla="+- 0 0 f72"/>
                <a:gd name="f81" fmla="+- 0 0 f73"/>
                <a:gd name="f82" fmla="*/ f70 f40 1"/>
                <a:gd name="f83" fmla="*/ f69 f40 1"/>
                <a:gd name="f84" fmla="+- 0 0 f80"/>
                <a:gd name="f85" fmla="+- 0 0 f81"/>
                <a:gd name="f86" fmla="*/ f84 f0 1"/>
                <a:gd name="f87" fmla="*/ f85 f0 1"/>
                <a:gd name="f88" fmla="*/ f86 1 f8"/>
                <a:gd name="f89" fmla="*/ f87 1 f8"/>
                <a:gd name="f90" fmla="+- f88 0 f1"/>
                <a:gd name="f91" fmla="+- f89 0 f1"/>
                <a:gd name="f92" fmla="sin 1 f90"/>
                <a:gd name="f93" fmla="cos 1 f90"/>
                <a:gd name="f94" fmla="sin 1 f91"/>
                <a:gd name="f95" fmla="cos 1 f91"/>
                <a:gd name="f96" fmla="+- 0 0 f92"/>
                <a:gd name="f97" fmla="+- 0 0 f93"/>
                <a:gd name="f98" fmla="+- 0 0 f94"/>
                <a:gd name="f99" fmla="+- 0 0 f95"/>
                <a:gd name="f100" fmla="+- 0 0 f96"/>
                <a:gd name="f101" fmla="+- 0 0 f97"/>
                <a:gd name="f102" fmla="+- 0 0 f98"/>
                <a:gd name="f103" fmla="+- 0 0 f99"/>
                <a:gd name="f104" fmla="val f100"/>
                <a:gd name="f105" fmla="val f101"/>
                <a:gd name="f106" fmla="val f102"/>
                <a:gd name="f107" fmla="val f103"/>
                <a:gd name="f108" fmla="*/ f104 f62 1"/>
                <a:gd name="f109" fmla="*/ f105 f61 1"/>
                <a:gd name="f110" fmla="*/ f106 f62 1"/>
                <a:gd name="f111" fmla="*/ f107 f61 1"/>
                <a:gd name="f112" fmla="+- 0 0 f109"/>
                <a:gd name="f113" fmla="+- 0 0 f108"/>
                <a:gd name="f114" fmla="+- 0 0 f111"/>
                <a:gd name="f115" fmla="+- 0 0 f110"/>
                <a:gd name="f116" fmla="+- 0 0 f112"/>
                <a:gd name="f117" fmla="+- 0 0 f113"/>
                <a:gd name="f118" fmla="+- 0 0 f114"/>
                <a:gd name="f119" fmla="+- 0 0 f115"/>
                <a:gd name="f120" fmla="at2 f116 f117"/>
                <a:gd name="f121" fmla="at2 f118 f119"/>
                <a:gd name="f122" fmla="+- f120 f1 0"/>
                <a:gd name="f123" fmla="+- f121 f1 0"/>
                <a:gd name="f124" fmla="*/ f122 f8 1"/>
                <a:gd name="f125" fmla="*/ f123 f8 1"/>
                <a:gd name="f126" fmla="*/ f124 1 f0"/>
                <a:gd name="f127" fmla="*/ f125 1 f0"/>
                <a:gd name="f128" fmla="+- 0 0 f126"/>
                <a:gd name="f129" fmla="+- 0 0 f127"/>
                <a:gd name="f130" fmla="val f128"/>
                <a:gd name="f131" fmla="val f129"/>
                <a:gd name="f132" fmla="+- 0 0 f130"/>
                <a:gd name="f133" fmla="+- 0 0 f131"/>
                <a:gd name="f134" fmla="*/ f132 f0 1"/>
                <a:gd name="f135" fmla="*/ f133 f0 1"/>
                <a:gd name="f136" fmla="*/ f134 1 f8"/>
                <a:gd name="f137" fmla="*/ f135 1 f8"/>
                <a:gd name="f138" fmla="+- f136 0 f1"/>
                <a:gd name="f139" fmla="+- f137 0 f1"/>
                <a:gd name="f140" fmla="+- f138 f1 0"/>
                <a:gd name="f141" fmla="+- f139 f1 0"/>
                <a:gd name="f142" fmla="*/ f140 f8 1"/>
                <a:gd name="f143" fmla="*/ f141 f8 1"/>
                <a:gd name="f144" fmla="*/ f142 1 f0"/>
                <a:gd name="f145" fmla="*/ f143 1 f0"/>
                <a:gd name="f146" fmla="+- 0 0 f144"/>
                <a:gd name="f147" fmla="+- 0 0 f145"/>
                <a:gd name="f148" fmla="+- 0 0 f146"/>
                <a:gd name="f149" fmla="+- 0 0 f147"/>
                <a:gd name="f150" fmla="*/ f148 f0 1"/>
                <a:gd name="f151" fmla="*/ f149 f0 1"/>
                <a:gd name="f152" fmla="*/ f150 1 f8"/>
                <a:gd name="f153" fmla="*/ f151 1 f8"/>
                <a:gd name="f154" fmla="+- f152 0 f1"/>
                <a:gd name="f155" fmla="+- f153 0 f1"/>
                <a:gd name="f156" fmla="cos 1 f154"/>
                <a:gd name="f157" fmla="sin 1 f154"/>
                <a:gd name="f158" fmla="cos 1 f155"/>
                <a:gd name="f159" fmla="sin 1 f155"/>
                <a:gd name="f160" fmla="+- 0 0 f156"/>
                <a:gd name="f161" fmla="+- 0 0 f157"/>
                <a:gd name="f162" fmla="+- 0 0 f158"/>
                <a:gd name="f163" fmla="+- 0 0 f159"/>
                <a:gd name="f164" fmla="+- 0 0 f160"/>
                <a:gd name="f165" fmla="+- 0 0 f161"/>
                <a:gd name="f166" fmla="+- 0 0 f162"/>
                <a:gd name="f167" fmla="+- 0 0 f163"/>
                <a:gd name="f168" fmla="val f164"/>
                <a:gd name="f169" fmla="val f165"/>
                <a:gd name="f170" fmla="val f166"/>
                <a:gd name="f171" fmla="val f167"/>
                <a:gd name="f172" fmla="+- 0 0 f168"/>
                <a:gd name="f173" fmla="+- 0 0 f169"/>
                <a:gd name="f174" fmla="+- 0 0 f170"/>
                <a:gd name="f175" fmla="+- 0 0 f171"/>
                <a:gd name="f176" fmla="*/ f9 f172 1"/>
                <a:gd name="f177" fmla="*/ f9 f173 1"/>
                <a:gd name="f178" fmla="*/ f9 f174 1"/>
                <a:gd name="f179" fmla="*/ f9 f175 1"/>
                <a:gd name="f180" fmla="*/ f176 f62 1"/>
                <a:gd name="f181" fmla="*/ f177 f61 1"/>
                <a:gd name="f182" fmla="*/ f178 f62 1"/>
                <a:gd name="f183" fmla="*/ f179 f61 1"/>
                <a:gd name="f184" fmla="+- f70 f180 0"/>
                <a:gd name="f185" fmla="+- f69 f181 0"/>
                <a:gd name="f186" fmla="+- f70 f182 0"/>
                <a:gd name="f187" fmla="+- f69 f183 0"/>
                <a:gd name="f188" fmla="max f184 f186"/>
                <a:gd name="f189" fmla="max f185 f187"/>
                <a:gd name="f190" fmla="min f184 f186"/>
                <a:gd name="f191" fmla="min f185 f187"/>
                <a:gd name="f192" fmla="*/ f184 f40 1"/>
                <a:gd name="f193" fmla="*/ f185 f40 1"/>
                <a:gd name="f194" fmla="*/ f186 f40 1"/>
                <a:gd name="f195" fmla="*/ f187 f40 1"/>
                <a:gd name="f196" fmla="?: f76 f45 f188"/>
                <a:gd name="f197" fmla="?: f77 f46 f189"/>
                <a:gd name="f198" fmla="?: f78 f7 f190"/>
                <a:gd name="f199" fmla="?: f79 f7 f191"/>
                <a:gd name="f200" fmla="*/ f198 f40 1"/>
                <a:gd name="f201" fmla="*/ f199 f40 1"/>
                <a:gd name="f202" fmla="*/ f196 f40 1"/>
                <a:gd name="f203" fmla="*/ f197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192" y="f193"/>
                </a:cxn>
                <a:cxn ang="f38">
                  <a:pos x="f82" y="f83"/>
                </a:cxn>
                <a:cxn ang="f39">
                  <a:pos x="f194" y="f195"/>
                </a:cxn>
              </a:cxnLst>
              <a:rect l="f200" t="f201" r="f202" b="f203"/>
              <a:pathLst>
                <a:path stroke="0">
                  <a:moveTo>
                    <a:pt x="f192" y="f193"/>
                  </a:moveTo>
                  <a:arcTo wR="f74" hR="f75" stAng="f47" swAng="f71"/>
                  <a:lnTo>
                    <a:pt x="f82" y="f83"/>
                  </a:lnTo>
                  <a:close/>
                </a:path>
                <a:path fill="none">
                  <a:moveTo>
                    <a:pt x="f192" y="f193"/>
                  </a:moveTo>
                  <a:arcTo wR="f74" hR="f75" stAng="f47" swAng="f71"/>
                </a:path>
              </a:pathLst>
            </a:cu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000000"/>
                </a:solidFill>
                <a:latin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C1C299-300A-CC52-0BE9-88B057645C0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/>
              <a:t>Dual encoders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8CC80C-C17A-90C0-2292-8988C1998A2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11560" y="3473613"/>
            <a:ext cx="8136904" cy="1346044"/>
          </a:xfrm>
          <a:solidFill>
            <a:srgbClr val="FFFFFF"/>
          </a:solidFill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Dual </a:t>
            </a:r>
            <a:r>
              <a:rPr lang="nb-NO" sz="2000" dirty="0" err="1"/>
              <a:t>encoders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trained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both</a:t>
            </a:r>
            <a:r>
              <a:rPr lang="nb-NO" sz="2000" dirty="0"/>
              <a:t> </a:t>
            </a:r>
            <a:r>
              <a:rPr lang="nb-NO" sz="2000" i="1" dirty="0"/>
              <a:t>positive</a:t>
            </a:r>
            <a:r>
              <a:rPr lang="nb-NO" sz="2000" dirty="0"/>
              <a:t> and </a:t>
            </a:r>
            <a:r>
              <a:rPr lang="nb-NO" sz="2000" i="1" dirty="0"/>
              <a:t>negative</a:t>
            </a:r>
            <a:r>
              <a:rPr lang="nb-NO" sz="2000" dirty="0"/>
              <a:t> </a:t>
            </a:r>
            <a:r>
              <a:rPr lang="nb-NO" sz="2000" dirty="0" err="1"/>
              <a:t>examples</a:t>
            </a:r>
            <a:r>
              <a:rPr lang="nb-NO" sz="2000" dirty="0"/>
              <a:t>:</a:t>
            </a:r>
          </a:p>
          <a:p>
            <a:pPr>
              <a:spcBef>
                <a:spcPts val="200"/>
              </a:spcBef>
            </a:pPr>
            <a:r>
              <a:rPr lang="nb-NO" sz="2000" i="1" dirty="0"/>
              <a:t>Positive</a:t>
            </a:r>
            <a:r>
              <a:rPr lang="nb-NO" sz="2000" dirty="0"/>
              <a:t> : </a:t>
            </a:r>
            <a:r>
              <a:rPr lang="nb-NO" sz="2000" dirty="0" err="1"/>
              <a:t>actual</a:t>
            </a:r>
            <a:r>
              <a:rPr lang="nb-NO" sz="2000" dirty="0"/>
              <a:t> </a:t>
            </a:r>
            <a:r>
              <a:rPr lang="nb-NO" sz="2000" dirty="0" err="1"/>
              <a:t>consecutive</a:t>
            </a:r>
            <a:r>
              <a:rPr lang="nb-NO" sz="2000" dirty="0"/>
              <a:t> pairs of </a:t>
            </a:r>
            <a:r>
              <a:rPr lang="nb-NO" sz="2000" dirty="0" err="1"/>
              <a:t>utterances</a:t>
            </a:r>
            <a:r>
              <a:rPr lang="nb-NO" sz="2000" dirty="0"/>
              <a:t> </a:t>
            </a:r>
            <a:r>
              <a:rPr lang="nb-NO" sz="2000" dirty="0" err="1"/>
              <a:t>observed</a:t>
            </a:r>
            <a:r>
              <a:rPr lang="nb-NO" sz="2000" dirty="0"/>
              <a:t> 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corpus</a:t>
            </a:r>
            <a:r>
              <a:rPr lang="nb-NO" sz="2000" dirty="0"/>
              <a:t> </a:t>
            </a:r>
            <a:r>
              <a:rPr lang="nb-NO" sz="2000" dirty="0">
                <a:sym typeface="Wingdings" panose="05000000000000000000" pitchFamily="2" charset="2"/>
              </a:rPr>
              <a:t></a:t>
            </a:r>
            <a:r>
              <a:rPr lang="nb-NO" sz="2000" dirty="0"/>
              <a:t> output=1</a:t>
            </a:r>
          </a:p>
          <a:p>
            <a:pPr>
              <a:spcBef>
                <a:spcPts val="200"/>
              </a:spcBef>
            </a:pPr>
            <a:r>
              <a:rPr lang="nb-NO" sz="2000" i="1" dirty="0"/>
              <a:t>Negative</a:t>
            </a:r>
            <a:r>
              <a:rPr lang="nb-NO" sz="2000" dirty="0"/>
              <a:t>: random pairs of </a:t>
            </a:r>
            <a:r>
              <a:rPr lang="nb-NO" sz="2000" dirty="0" err="1"/>
              <a:t>utterances</a:t>
            </a:r>
            <a:r>
              <a:rPr lang="nb-NO" sz="2000" dirty="0"/>
              <a:t> </a:t>
            </a:r>
            <a:r>
              <a:rPr lang="nb-NO" sz="2000" dirty="0">
                <a:sym typeface="Wingdings" panose="05000000000000000000" pitchFamily="2" charset="2"/>
              </a:rPr>
              <a:t></a:t>
            </a:r>
            <a:r>
              <a:rPr lang="nb-NO" sz="2000" dirty="0"/>
              <a:t> output=0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BA4419A1-1FD1-91D5-1326-F8BBC2A14E0B}"/>
              </a:ext>
            </a:extLst>
          </p:cNvPr>
          <p:cNvGrpSpPr/>
          <p:nvPr/>
        </p:nvGrpSpPr>
        <p:grpSpPr>
          <a:xfrm>
            <a:off x="1403648" y="1242688"/>
            <a:ext cx="5761652" cy="1755763"/>
            <a:chOff x="341903" y="1041291"/>
            <a:chExt cx="5761652" cy="1755763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A2B0D8E8-BE22-573C-4010-E8BFE638B2D3}"/>
                </a:ext>
              </a:extLst>
            </p:cNvPr>
            <p:cNvSpPr txBox="1"/>
            <p:nvPr/>
          </p:nvSpPr>
          <p:spPr>
            <a:xfrm>
              <a:off x="384934" y="1590946"/>
              <a:ext cx="3062298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Where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are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you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?</a:t>
              </a:r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22863E3E-A2D6-EC46-4AF5-9F9A2B4273BD}"/>
                </a:ext>
              </a:extLst>
            </p:cNvPr>
            <p:cNvSpPr txBox="1"/>
            <p:nvPr/>
          </p:nvSpPr>
          <p:spPr>
            <a:xfrm>
              <a:off x="372837" y="2427722"/>
              <a:ext cx="2731029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Over        </a:t>
              </a:r>
              <a:r>
                <a:rPr lang="nb-NO" dirty="0" err="1">
                  <a:solidFill>
                    <a:srgbClr val="000000"/>
                  </a:solidFill>
                  <a:latin typeface="Arial Unicode MS" pitchFamily="34"/>
                </a:rPr>
                <a:t>there</a:t>
              </a:r>
              <a:r>
                <a:rPr lang="nb-NO" dirty="0">
                  <a:solidFill>
                    <a:srgbClr val="000000"/>
                  </a:solidFill>
                  <a:latin typeface="Arial Unicode MS" pitchFamily="34"/>
                </a:rPr>
                <a:t>     !</a:t>
              </a:r>
            </a:p>
          </p:txBody>
        </p:sp>
        <p:sp>
          <p:nvSpPr>
            <p:cNvPr id="7" name="Avrundet rektangel 6">
              <a:extLst>
                <a:ext uri="{FF2B5EF4-FFF2-40B4-BE49-F238E27FC236}">
                  <a16:creationId xmlns:a16="http://schemas.microsoft.com/office/drawing/2014/main" id="{6048AF26-91B0-85BC-5981-EC58960C7725}"/>
                </a:ext>
              </a:extLst>
            </p:cNvPr>
            <p:cNvSpPr/>
            <p:nvPr/>
          </p:nvSpPr>
          <p:spPr>
            <a:xfrm>
              <a:off x="341903" y="1216627"/>
              <a:ext cx="3277173" cy="31385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(context)</a:t>
              </a:r>
            </a:p>
          </p:txBody>
        </p:sp>
        <p:sp>
          <p:nvSpPr>
            <p:cNvPr id="8" name="Avrundet rektangel 7">
              <a:extLst>
                <a:ext uri="{FF2B5EF4-FFF2-40B4-BE49-F238E27FC236}">
                  <a16:creationId xmlns:a16="http://schemas.microsoft.com/office/drawing/2014/main" id="{4765A479-0F54-DFFF-78BA-28235983B915}"/>
                </a:ext>
              </a:extLst>
            </p:cNvPr>
            <p:cNvSpPr/>
            <p:nvPr/>
          </p:nvSpPr>
          <p:spPr>
            <a:xfrm>
              <a:off x="341903" y="2029730"/>
              <a:ext cx="3331927" cy="31385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70AD47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>
                  <a:solidFill>
                    <a:srgbClr val="000000"/>
                  </a:solidFill>
                  <a:latin typeface="Calibri"/>
                </a:rPr>
                <a:t>Utterance encoder (response)</a:t>
              </a:r>
            </a:p>
          </p:txBody>
        </p:sp>
        <p:cxnSp>
          <p:nvCxnSpPr>
            <p:cNvPr id="9" name="Rett pil 8">
              <a:extLst>
                <a:ext uri="{FF2B5EF4-FFF2-40B4-BE49-F238E27FC236}">
                  <a16:creationId xmlns:a16="http://schemas.microsoft.com/office/drawing/2014/main" id="{60796E9C-02AD-8386-5E80-9ED9E876D476}"/>
                </a:ext>
              </a:extLst>
            </p:cNvPr>
            <p:cNvCxnSpPr/>
            <p:nvPr/>
          </p:nvCxnSpPr>
          <p:spPr>
            <a:xfrm flipV="1">
              <a:off x="754444" y="154624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0" name="Rett pil 9">
              <a:extLst>
                <a:ext uri="{FF2B5EF4-FFF2-40B4-BE49-F238E27FC236}">
                  <a16:creationId xmlns:a16="http://schemas.microsoft.com/office/drawing/2014/main" id="{16140452-B1D6-1742-106E-E7DCB7D604D2}"/>
                </a:ext>
              </a:extLst>
            </p:cNvPr>
            <p:cNvCxnSpPr/>
            <p:nvPr/>
          </p:nvCxnSpPr>
          <p:spPr>
            <a:xfrm flipV="1">
              <a:off x="1763941" y="154624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1" name="Rett pil 10">
              <a:extLst>
                <a:ext uri="{FF2B5EF4-FFF2-40B4-BE49-F238E27FC236}">
                  <a16:creationId xmlns:a16="http://schemas.microsoft.com/office/drawing/2014/main" id="{9C3F4D37-BFCF-A589-1247-2B80ED08D28F}"/>
                </a:ext>
              </a:extLst>
            </p:cNvPr>
            <p:cNvCxnSpPr/>
            <p:nvPr/>
          </p:nvCxnSpPr>
          <p:spPr>
            <a:xfrm flipV="1">
              <a:off x="2560301" y="154624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2" name="Rett pil 11">
              <a:extLst>
                <a:ext uri="{FF2B5EF4-FFF2-40B4-BE49-F238E27FC236}">
                  <a16:creationId xmlns:a16="http://schemas.microsoft.com/office/drawing/2014/main" id="{DAAF3220-B030-D887-FD5D-F91E9F66BF03}"/>
                </a:ext>
              </a:extLst>
            </p:cNvPr>
            <p:cNvCxnSpPr/>
            <p:nvPr/>
          </p:nvCxnSpPr>
          <p:spPr>
            <a:xfrm flipV="1">
              <a:off x="3091988" y="154624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C3B5563C-F4CD-4725-2204-C93576D9FB3C}"/>
                </a:ext>
              </a:extLst>
            </p:cNvPr>
            <p:cNvCxnSpPr/>
            <p:nvPr/>
          </p:nvCxnSpPr>
          <p:spPr>
            <a:xfrm flipV="1">
              <a:off x="720848" y="2366394"/>
              <a:ext cx="0" cy="1328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4" name="Rett pil 13">
              <a:extLst>
                <a:ext uri="{FF2B5EF4-FFF2-40B4-BE49-F238E27FC236}">
                  <a16:creationId xmlns:a16="http://schemas.microsoft.com/office/drawing/2014/main" id="{CBFA490C-CAE8-E79B-74C2-ACF989543078}"/>
                </a:ext>
              </a:extLst>
            </p:cNvPr>
            <p:cNvCxnSpPr/>
            <p:nvPr/>
          </p:nvCxnSpPr>
          <p:spPr>
            <a:xfrm flipV="1">
              <a:off x="1695910" y="2366394"/>
              <a:ext cx="0" cy="13289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990FD343-4BCB-6E19-BDE7-B9ACB13BD7A5}"/>
                </a:ext>
              </a:extLst>
            </p:cNvPr>
            <p:cNvCxnSpPr/>
            <p:nvPr/>
          </p:nvCxnSpPr>
          <p:spPr>
            <a:xfrm flipV="1">
              <a:off x="2351461" y="2353921"/>
              <a:ext cx="0" cy="13289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6" name="Rett pil 15">
              <a:extLst>
                <a:ext uri="{FF2B5EF4-FFF2-40B4-BE49-F238E27FC236}">
                  <a16:creationId xmlns:a16="http://schemas.microsoft.com/office/drawing/2014/main" id="{AEBE2DEA-85FE-B461-2698-B2F5C125E68B}"/>
                </a:ext>
              </a:extLst>
            </p:cNvPr>
            <p:cNvCxnSpPr/>
            <p:nvPr/>
          </p:nvCxnSpPr>
          <p:spPr>
            <a:xfrm>
              <a:off x="3675211" y="1467319"/>
              <a:ext cx="1083856" cy="31208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57C7BD0A-60EB-9BC1-61C2-CD9B3262721D}"/>
                </a:ext>
              </a:extLst>
            </p:cNvPr>
            <p:cNvCxnSpPr/>
            <p:nvPr/>
          </p:nvCxnSpPr>
          <p:spPr>
            <a:xfrm flipV="1">
              <a:off x="3724799" y="1669593"/>
              <a:ext cx="1112916" cy="537439"/>
            </a:xfrm>
            <a:prstGeom prst="straightConnector1">
              <a:avLst/>
            </a:prstGeom>
            <a:noFill/>
            <a:ln w="38103" cap="flat">
              <a:solidFill>
                <a:srgbClr val="000000"/>
              </a:solidFill>
              <a:prstDash val="solid"/>
              <a:miter/>
              <a:tailEnd type="arrow"/>
            </a:ln>
          </p:spPr>
        </p:cxn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8149FCE2-72F8-51ED-E172-97E03F755072}"/>
                </a:ext>
              </a:extLst>
            </p:cNvPr>
            <p:cNvSpPr/>
            <p:nvPr/>
          </p:nvSpPr>
          <p:spPr>
            <a:xfrm>
              <a:off x="4837715" y="1429527"/>
              <a:ext cx="637080" cy="264243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noFill/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9" name="TekstSylinder 22">
              <a:extLst>
                <a:ext uri="{FF2B5EF4-FFF2-40B4-BE49-F238E27FC236}">
                  <a16:creationId xmlns:a16="http://schemas.microsoft.com/office/drawing/2014/main" id="{359F5CAD-C4A7-6E32-6D93-D7A541945E54}"/>
                </a:ext>
              </a:extLst>
            </p:cNvPr>
            <p:cNvSpPr txBox="1"/>
            <p:nvPr/>
          </p:nvSpPr>
          <p:spPr>
            <a:xfrm>
              <a:off x="4814151" y="1646605"/>
              <a:ext cx="1289404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σ(u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  <a:r>
                <a:rPr lang="nb-NO" baseline="-25000">
                  <a:solidFill>
                    <a:srgbClr val="000000"/>
                  </a:solidFill>
                  <a:latin typeface="Arial Unicode MS" pitchFamily="34"/>
                </a:rPr>
                <a:t> </a:t>
              </a:r>
              <a:r>
                <a:rPr lang="nb-NO" sz="1100" b="1">
                  <a:solidFill>
                    <a:srgbClr val="000000"/>
                  </a:solidFill>
                  <a:latin typeface="Arial Unicode MS" pitchFamily="34"/>
                </a:rPr>
                <a:t>∙ </a:t>
              </a: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)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0" name="TekstSylinder 23">
              <a:extLst>
                <a:ext uri="{FF2B5EF4-FFF2-40B4-BE49-F238E27FC236}">
                  <a16:creationId xmlns:a16="http://schemas.microsoft.com/office/drawing/2014/main" id="{A737CAE0-B7E4-90A6-6ACD-4E1D9FDC9287}"/>
                </a:ext>
              </a:extLst>
            </p:cNvPr>
            <p:cNvSpPr txBox="1"/>
            <p:nvPr/>
          </p:nvSpPr>
          <p:spPr>
            <a:xfrm>
              <a:off x="3619076" y="1714545"/>
              <a:ext cx="47781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r</a:t>
              </a:r>
              <a:endParaRPr lang="nb-NO" baseline="-25000">
                <a:solidFill>
                  <a:srgbClr val="000000"/>
                </a:solidFill>
                <a:latin typeface="Arial Unicode MS" pitchFamily="34"/>
              </a:endParaRPr>
            </a:p>
          </p:txBody>
        </p:sp>
        <p:sp>
          <p:nvSpPr>
            <p:cNvPr id="21" name="TekstSylinder 24">
              <a:extLst>
                <a:ext uri="{FF2B5EF4-FFF2-40B4-BE49-F238E27FC236}">
                  <a16:creationId xmlns:a16="http://schemas.microsoft.com/office/drawing/2014/main" id="{4FC15724-2337-6C57-1053-AAD76E4512BA}"/>
                </a:ext>
              </a:extLst>
            </p:cNvPr>
            <p:cNvSpPr txBox="1"/>
            <p:nvPr/>
          </p:nvSpPr>
          <p:spPr>
            <a:xfrm>
              <a:off x="3606768" y="1041291"/>
              <a:ext cx="477810" cy="36933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b="1">
                  <a:solidFill>
                    <a:srgbClr val="000000"/>
                  </a:solidFill>
                  <a:latin typeface="Arial Unicode MS" pitchFamily="34"/>
                </a:rPr>
                <a:t>u</a:t>
              </a:r>
              <a:r>
                <a:rPr lang="nb-NO" b="1" baseline="-25000">
                  <a:solidFill>
                    <a:srgbClr val="000000"/>
                  </a:solidFill>
                  <a:latin typeface="Arial Unicode MS" pitchFamily="34"/>
                </a:rPr>
                <a:t>c</a:t>
              </a:r>
            </a:p>
          </p:txBody>
        </p:sp>
      </p:grpSp>
      <p:grpSp>
        <p:nvGrpSpPr>
          <p:cNvPr id="22" name="Gruppe 27">
            <a:extLst>
              <a:ext uri="{FF2B5EF4-FFF2-40B4-BE49-F238E27FC236}">
                <a16:creationId xmlns:a16="http://schemas.microsoft.com/office/drawing/2014/main" id="{0ABEF9EC-0BE9-D889-8118-6E4FC439A897}"/>
              </a:ext>
            </a:extLst>
          </p:cNvPr>
          <p:cNvGrpSpPr/>
          <p:nvPr/>
        </p:nvGrpSpPr>
        <p:grpSpPr>
          <a:xfrm>
            <a:off x="4888902" y="320817"/>
            <a:ext cx="2913506" cy="2817047"/>
            <a:chOff x="3827157" y="119420"/>
            <a:chExt cx="2913506" cy="2817047"/>
          </a:xfrm>
        </p:grpSpPr>
        <p:sp>
          <p:nvSpPr>
            <p:cNvPr id="23" name="TekstSylinder 26">
              <a:extLst>
                <a:ext uri="{FF2B5EF4-FFF2-40B4-BE49-F238E27FC236}">
                  <a16:creationId xmlns:a16="http://schemas.microsoft.com/office/drawing/2014/main" id="{99568A18-1980-3ED8-6836-FAFB220F4B88}"/>
                </a:ext>
              </a:extLst>
            </p:cNvPr>
            <p:cNvSpPr txBox="1"/>
            <p:nvPr/>
          </p:nvSpPr>
          <p:spPr>
            <a:xfrm>
              <a:off x="4262740" y="2105470"/>
              <a:ext cx="2477923" cy="830997"/>
            </a:xfrm>
            <a:prstGeom prst="rect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1600">
                  <a:solidFill>
                    <a:srgbClr val="000000"/>
                  </a:solidFill>
                  <a:latin typeface="Arial Unicode MS" pitchFamily="34"/>
                </a:rPr>
                <a:t>We can add a sigmoid function to compress the score into the [0,1] range</a:t>
              </a:r>
            </a:p>
          </p:txBody>
        </p:sp>
        <p:cxnSp>
          <p:nvCxnSpPr>
            <p:cNvPr id="24" name="Rett linje 22">
              <a:extLst>
                <a:ext uri="{FF2B5EF4-FFF2-40B4-BE49-F238E27FC236}">
                  <a16:creationId xmlns:a16="http://schemas.microsoft.com/office/drawing/2014/main" id="{A931E29E-AF51-04AF-EC0C-9EC51CC73DE6}"/>
                </a:ext>
              </a:extLst>
            </p:cNvPr>
            <p:cNvCxnSpPr/>
            <p:nvPr/>
          </p:nvCxnSpPr>
          <p:spPr>
            <a:xfrm flipV="1">
              <a:off x="4795643" y="1989807"/>
              <a:ext cx="82991" cy="115663"/>
            </a:xfrm>
            <a:prstGeom prst="straightConnector1">
              <a:avLst/>
            </a:prstGeom>
            <a:noFill/>
            <a:ln w="6345" cap="flat">
              <a:solidFill>
                <a:srgbClr val="000000"/>
              </a:solidFill>
              <a:prstDash val="solid"/>
              <a:miter/>
            </a:ln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ktangel 24">
                  <a:extLst>
                    <a:ext uri="{FF2B5EF4-FFF2-40B4-BE49-F238E27FC236}">
                      <a16:creationId xmlns:a16="http://schemas.microsoft.com/office/drawing/2014/main" id="{E2A071DF-4188-CC88-BE93-C161582537E9}"/>
                    </a:ext>
                  </a:extLst>
                </p:cNvPr>
                <p:cNvSpPr/>
                <p:nvPr/>
              </p:nvSpPr>
              <p:spPr>
                <a:xfrm>
                  <a:off x="3827157" y="385876"/>
                  <a:ext cx="1288106" cy="492504"/>
                </a:xfrm>
                <a:prstGeom prst="rect">
                  <a:avLst/>
                </a:prstGeom>
                <a:noFill/>
                <a:ln cap="flat">
                  <a:noFill/>
                  <a:prstDash val="solid"/>
                </a:ln>
              </p:spPr>
              <p:txBody>
                <a:bodyPr vert="horz" wrap="none" lIns="91440" tIns="45720" rIns="91440" bIns="45720" anchor="t" anchorCtr="0" compatLnSpc="1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lang="nb-NO" sz="1800" b="1" dirty="0">
                      <a:solidFill>
                        <a:srgbClr val="000000"/>
                      </a:solidFill>
                      <a:latin typeface="Calibri"/>
                    </a:rPr>
                    <a:t>σ(x)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nb-NO" sz="1800" b="1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nb-NO" sz="1800" b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nb-NO" sz="180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8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nb-NO" sz="18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8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p>
                          </m:sSup>
                        </m:den>
                      </m:f>
                    </m:oMath>
                  </a14:m>
                  <a:endParaRPr lang="nb-NO" sz="1800" dirty="0">
                    <a:solidFill>
                      <a:srgbClr val="000000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25" name="Rektangel 24">
                  <a:extLst>
                    <a:ext uri="{FF2B5EF4-FFF2-40B4-BE49-F238E27FC236}">
                      <a16:creationId xmlns:a16="http://schemas.microsoft.com/office/drawing/2014/main" id="{E2A071DF-4188-CC88-BE93-C161582537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7157" y="385876"/>
                  <a:ext cx="1288106" cy="492504"/>
                </a:xfrm>
                <a:prstGeom prst="rect">
                  <a:avLst/>
                </a:prstGeom>
                <a:blipFill>
                  <a:blip r:embed="rId5"/>
                  <a:stretch>
                    <a:fillRect l="-4265" b="-7407"/>
                  </a:stretch>
                </a:blipFill>
                <a:ln cap="flat">
                  <a:noFill/>
                  <a:prstDash val="solid"/>
                </a:ln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6" name="Bilde 26">
              <a:extLst>
                <a:ext uri="{FF2B5EF4-FFF2-40B4-BE49-F238E27FC236}">
                  <a16:creationId xmlns:a16="http://schemas.microsoft.com/office/drawing/2014/main" id="{C4D7AF1C-91A2-9CAC-063F-20F34F9F7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0825" y="119420"/>
              <a:ext cx="1664464" cy="1109642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B996F2-2015-A2AC-7FB8-3157941A44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44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8C96AB-617A-7035-03B6-D083A7AB5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F3FBD7-31FB-0C0D-2080-37A3D57C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week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773B74-B1E0-0124-1A58-805096BE8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5472608" cy="316835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dirty="0"/>
              <a:t>No </a:t>
            </a:r>
            <a:r>
              <a:rPr lang="nb-NO" dirty="0" err="1"/>
              <a:t>physical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Monday</a:t>
            </a:r>
            <a:r>
              <a:rPr lang="nb-NO" dirty="0"/>
              <a:t> –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I’ll</a:t>
            </a:r>
            <a:r>
              <a:rPr lang="nb-NO" dirty="0"/>
              <a:t> </a:t>
            </a:r>
            <a:r>
              <a:rPr lang="nb-NO" dirty="0" err="1"/>
              <a:t>put</a:t>
            </a:r>
            <a:r>
              <a:rPr lang="nb-NO" dirty="0"/>
              <a:t> online a series of 3 </a:t>
            </a:r>
            <a:r>
              <a:rPr lang="nb-NO" dirty="0" err="1"/>
              <a:t>shorter</a:t>
            </a:r>
            <a:r>
              <a:rPr lang="nb-NO" dirty="0"/>
              <a:t> videos on more </a:t>
            </a:r>
            <a:r>
              <a:rPr lang="nb-NO" dirty="0" err="1"/>
              <a:t>advanced</a:t>
            </a:r>
            <a:r>
              <a:rPr lang="nb-NO" dirty="0"/>
              <a:t> </a:t>
            </a:r>
            <a:r>
              <a:rPr lang="nb-NO" dirty="0" err="1"/>
              <a:t>topics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dialogue</a:t>
            </a:r>
            <a:r>
              <a:rPr lang="nb-NO" dirty="0"/>
              <a:t> systems:</a:t>
            </a:r>
          </a:p>
          <a:p>
            <a:pPr marL="817563" lvl="1" indent="-342900">
              <a:spcBef>
                <a:spcPts val="1200"/>
              </a:spcBef>
              <a:buFont typeface="+mj-lt"/>
              <a:buAutoNum type="arabicPeriod"/>
            </a:pPr>
            <a:r>
              <a:rPr lang="nb-NO" dirty="0"/>
              <a:t>Generative </a:t>
            </a:r>
            <a:r>
              <a:rPr lang="nb-NO" dirty="0" err="1"/>
              <a:t>models</a:t>
            </a:r>
            <a:endParaRPr lang="nb-NO" dirty="0"/>
          </a:p>
          <a:p>
            <a:pPr marL="817563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GB" dirty="0"/>
              <a:t>Dialogue management (including reinforcement learning)</a:t>
            </a:r>
          </a:p>
          <a:p>
            <a:pPr marL="817563" lvl="1" indent="-342900">
              <a:spcBef>
                <a:spcPts val="1200"/>
              </a:spcBef>
              <a:buFont typeface="+mj-lt"/>
              <a:buAutoNum type="arabicPeriod"/>
            </a:pPr>
            <a:r>
              <a:rPr lang="en-GB" dirty="0"/>
              <a:t>System development and evaluation</a:t>
            </a:r>
          </a:p>
          <a:p>
            <a:pPr>
              <a:spcBef>
                <a:spcPts val="1200"/>
              </a:spcBef>
            </a:pPr>
            <a:r>
              <a:rPr lang="en-GB" dirty="0"/>
              <a:t>We’ll meet again in two weeks for a physical lecture on speech processing</a:t>
            </a:r>
          </a:p>
        </p:txBody>
      </p:sp>
      <p:pic>
        <p:nvPicPr>
          <p:cNvPr id="6" name="Picture 5" descr="A hand holding a phone with a chatbot and a robot&#10;&#10;Description automatically generated">
            <a:extLst>
              <a:ext uri="{FF2B5EF4-FFF2-40B4-BE49-F238E27FC236}">
                <a16:creationId xmlns:a16="http://schemas.microsoft.com/office/drawing/2014/main" id="{F468D021-14D8-E255-178F-79D228DD0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31590"/>
            <a:ext cx="22955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203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1.9|21|18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13.7|8|6.3|36.6|16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3.8|11.9|48.8|3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4|66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.2|11.3|32.6|2.8|7.9|24.4|109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9.7|4.4|38.4|2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5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2|6.2|4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.8|29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9|6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8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35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9"/>
</p:tagLst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86cc4957-8a63-4cd0-8c04-bad9c688f3bd}" enabled="0" method="" siteId="{86cc4957-8a63-4cd0-8c04-bad9c688f3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2631</Words>
  <Application>Microsoft Office PowerPoint</Application>
  <PresentationFormat>On-screen Show (16:9)</PresentationFormat>
  <Paragraphs>574</Paragraphs>
  <Slides>44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Arial</vt:lpstr>
      <vt:lpstr>Arial Unicode MS</vt:lpstr>
      <vt:lpstr>Calibri</vt:lpstr>
      <vt:lpstr>Cambria Math</vt:lpstr>
      <vt:lpstr>Helvetica</vt:lpstr>
      <vt:lpstr>Palatino</vt:lpstr>
      <vt:lpstr>Roboto</vt:lpstr>
      <vt:lpstr>Times New Roman</vt:lpstr>
      <vt:lpstr>Wingdings</vt:lpstr>
      <vt:lpstr>NR</vt:lpstr>
      <vt:lpstr>LLMs (final part) &amp;  Dialogue systems (part 1)</vt:lpstr>
      <vt:lpstr>Reminder Oblig3</vt:lpstr>
      <vt:lpstr>Outline</vt:lpstr>
      <vt:lpstr>Outline</vt:lpstr>
      <vt:lpstr>Generation</vt:lpstr>
      <vt:lpstr>Generation</vt:lpstr>
      <vt:lpstr>Beam search decoding</vt:lpstr>
      <vt:lpstr>Sampling strategies</vt:lpstr>
      <vt:lpstr>Temperature</vt:lpstr>
      <vt:lpstr>PowerPoint Presentation</vt:lpstr>
      <vt:lpstr>Factuality</vt:lpstr>
      <vt:lpstr>Factuality</vt:lpstr>
      <vt:lpstr>What we haven’t touched</vt:lpstr>
      <vt:lpstr>Outline</vt:lpstr>
      <vt:lpstr>The next 2 weeks</vt:lpstr>
      <vt:lpstr>Dialogue systems?</vt:lpstr>
      <vt:lpstr>What for?</vt:lpstr>
      <vt:lpstr>Applications</vt:lpstr>
      <vt:lpstr>Basic architecture</vt:lpstr>
      <vt:lpstr>Outline</vt:lpstr>
      <vt:lpstr>Rule-based models</vt:lpstr>
      <vt:lpstr>NLU-based chatbots</vt:lpstr>
      <vt:lpstr>Intent recognition</vt:lpstr>
      <vt:lpstr>Intent recognition</vt:lpstr>
      <vt:lpstr>Intent recognition with an encoder LLM</vt:lpstr>
      <vt:lpstr>Intent recognition with a decoder LLM:</vt:lpstr>
      <vt:lpstr>Intent recognition</vt:lpstr>
      <vt:lpstr>Intent recognition</vt:lpstr>
      <vt:lpstr>Slot filling</vt:lpstr>
      <vt:lpstr>Slot filling</vt:lpstr>
      <vt:lpstr>Slot filling</vt:lpstr>
      <vt:lpstr>Response selection</vt:lpstr>
      <vt:lpstr>NLU-based chatbots</vt:lpstr>
      <vt:lpstr>Outline</vt:lpstr>
      <vt:lpstr>Information-Retrieval models</vt:lpstr>
      <vt:lpstr>IR models</vt:lpstr>
      <vt:lpstr>Example</vt:lpstr>
      <vt:lpstr>Example</vt:lpstr>
      <vt:lpstr>Example</vt:lpstr>
      <vt:lpstr>Example</vt:lpstr>
      <vt:lpstr>Dual encoders</vt:lpstr>
      <vt:lpstr>Dual encoders</vt:lpstr>
      <vt:lpstr>Dual encoders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2</cp:revision>
  <cp:lastPrinted>2011-03-21T10:03:50Z</cp:lastPrinted>
  <dcterms:created xsi:type="dcterms:W3CDTF">2024-10-03T16:11:06Z</dcterms:created>
  <dcterms:modified xsi:type="dcterms:W3CDTF">2025-10-13T11:06:39Z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