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63" r:id="rId5"/>
    <p:sldId id="411" r:id="rId6"/>
    <p:sldId id="350" r:id="rId7"/>
    <p:sldId id="461" r:id="rId8"/>
    <p:sldId id="474" r:id="rId9"/>
    <p:sldId id="475" r:id="rId10"/>
    <p:sldId id="464" r:id="rId11"/>
    <p:sldId id="462" r:id="rId12"/>
    <p:sldId id="467" r:id="rId13"/>
    <p:sldId id="463" r:id="rId14"/>
    <p:sldId id="466" r:id="rId15"/>
    <p:sldId id="480" r:id="rId16"/>
    <p:sldId id="468" r:id="rId17"/>
    <p:sldId id="477" r:id="rId18"/>
    <p:sldId id="469" r:id="rId19"/>
    <p:sldId id="470" r:id="rId20"/>
    <p:sldId id="472" r:id="rId21"/>
  </p:sldIdLst>
  <p:sldSz cx="9144000" cy="5143500" type="screen16x9"/>
  <p:notesSz cx="6883400" cy="9906000"/>
  <p:embeddedFontLst>
    <p:embeddedFont>
      <p:font typeface="Helvetica" panose="020B0604020202020204" pitchFamily="34" charset="0"/>
      <p:regular r:id="rId24"/>
      <p:bold r:id="rId25"/>
      <p:italic r:id="rId26"/>
      <p:boldItalic r:id="rId27"/>
    </p:embeddedFont>
    <p:embeddedFont>
      <p:font typeface="Roboto" panose="02000000000000000000" pitchFamily="2" charset="0"/>
      <p:regular r:id="rId28"/>
      <p:bold r:id="rId29"/>
    </p:embeddedFont>
  </p:embeddedFontLst>
  <p:defaultTextStyle>
    <a:defPPr>
      <a:defRPr lang="nb-NO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3399"/>
    <a:srgbClr val="082E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2BC6B3-F4A9-4271-8055-A6BF297734A5}" v="1118" dt="2025-10-14T12:47:29.4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5" autoAdjust="0"/>
    <p:restoredTop sz="95333" autoAdjust="0"/>
  </p:normalViewPr>
  <p:slideViewPr>
    <p:cSldViewPr>
      <p:cViewPr varScale="1">
        <p:scale>
          <a:sx n="151" d="100"/>
          <a:sy n="151" d="100"/>
        </p:scale>
        <p:origin x="72" y="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Palatino" pitchFamily="18" charset="0"/>
              </a:defRPr>
            </a:lvl1pPr>
          </a:lstStyle>
          <a:p>
            <a:endParaRPr lang="nb-NO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Palatino" pitchFamily="18" charset="0"/>
              </a:defRPr>
            </a:lvl1pPr>
          </a:lstStyle>
          <a:p>
            <a:fld id="{DCBD22C0-2821-4EDC-9675-67372AD7718A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5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593" y="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42950"/>
            <a:ext cx="6604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7" y="4705350"/>
            <a:ext cx="5047827" cy="445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>
              <a:defRPr sz="1300" b="1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593" y="9410700"/>
            <a:ext cx="2982807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39" tIns="47969" rIns="95939" bIns="47969" numCol="1" anchor="b" anchorCtr="0" compatLnSpc="1">
            <a:prstTxWarp prst="textNoShape">
              <a:avLst/>
            </a:prstTxWarp>
          </a:bodyPr>
          <a:lstStyle>
            <a:lvl1pPr algn="r">
              <a:defRPr sz="1300" b="1">
                <a:solidFill>
                  <a:schemeClr val="bg1"/>
                </a:solidFill>
              </a:defRPr>
            </a:lvl1pPr>
          </a:lstStyle>
          <a:p>
            <a:fld id="{AEA76827-FC0C-42F6-AC0F-8E03D8C8032E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427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Palatino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A0A25D-2BA4-8DF7-9A43-BBFE6A7D0D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9704A5A0-4858-3D2B-1266-620D22C5C2E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28820E4-75E3-D2E1-E66F-F08827DB14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1CFECBE-E5E6-6D65-4020-38AB94E8CDD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8886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k 4">
            <a:extLst>
              <a:ext uri="{FF2B5EF4-FFF2-40B4-BE49-F238E27FC236}">
                <a16:creationId xmlns:a16="http://schemas.microsoft.com/office/drawing/2014/main" id="{296B43BC-C7A4-506B-7969-E35775F20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4971D025-0DE6-8671-362C-9D1B7EA3B4F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6AA0D0F7-7468-8C15-C46A-20FD444925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467D423-BC39-B9B4-AF48-ADD5CF7A0E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 dirty="0"/>
              <a:t>Authors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D713E22A-82D5-B129-9EE1-F5B30F625B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89684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9A3C5660-088A-7F8F-DF75-D3CCB9D8D0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B6AB6703-4732-DADE-B65E-5D1D9C1F1F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242CAC2E-894A-387A-CC59-27CB2977A0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A8A3424E-B52A-C62B-43F6-6E0A0289B93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790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slid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B850C964-3B28-99B5-EFC5-F12399E06E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7602" y="-365347"/>
            <a:ext cx="5874194" cy="5874194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BB53AC07-ADE8-A0FA-AD9D-DC02F03EB4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9512" y="555526"/>
            <a:ext cx="2448272" cy="419703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0FC4FF3D-F6F2-9E45-FC51-5102837B5AC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68313" y="3147813"/>
            <a:ext cx="7003112" cy="720080"/>
          </a:xfrm>
        </p:spPr>
        <p:txBody>
          <a:bodyPr/>
          <a:lstStyle>
            <a:lvl1pPr marL="0" indent="0">
              <a:buFont typeface="Times New Roman" pitchFamily="18" charset="0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AC508FB0-0207-BDCC-84BA-687C921EC1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8313" y="4449008"/>
            <a:ext cx="7003112" cy="36033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74663" indent="0">
              <a:buNone/>
              <a:defRPr/>
            </a:lvl2pPr>
            <a:lvl3pPr marL="849312" indent="0">
              <a:buNone/>
              <a:defRPr/>
            </a:lvl3pPr>
            <a:lvl4pPr marL="1241425" indent="0">
              <a:buNone/>
              <a:defRPr/>
            </a:lvl4pPr>
            <a:lvl5pPr marL="1625600" indent="0"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EAC54AF-DAD2-B839-B106-41C2724980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8313" y="1347614"/>
            <a:ext cx="7003112" cy="1656184"/>
          </a:xfrm>
          <a:prstGeom prst="rect">
            <a:avLst/>
          </a:prstGeom>
          <a:noFill/>
        </p:spPr>
        <p:txBody>
          <a:bodyPr anchor="b"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7542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3" name="Tittel 4">
            <a:extLst>
              <a:ext uri="{FF2B5EF4-FFF2-40B4-BE49-F238E27FC236}">
                <a16:creationId xmlns:a16="http://schemas.microsoft.com/office/drawing/2014/main" id="{DD9D6313-AF1F-0895-39B3-3760AA8F8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9483027-BD49-0682-35BD-780C9D8542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 marL="285750" indent="-285750"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760413" indent="-28575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819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and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97971C-2FE7-4FD3-B01F-4B5E83D933F8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71F7FB1-3D7E-14ED-1309-8959B89F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D178EE-D5DE-110A-FEE5-CB95E86120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284CAEF-A1C4-2DE4-F032-8A40EA3EF4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227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1766AE-17AE-981B-F640-E827A4E09851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 marL="1241425" indent="0">
              <a:buNone/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889B018B-36BF-EE8E-A3E8-98BF19E6C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9621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wo Content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BAFE6F21-FFD2-5CD1-833D-D41E042D8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1D2969D-43FE-087A-FD65-B7A12DD529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1B7DD0-0159-C8AB-389C-CE87AE9AC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32B471-56DF-A111-8356-528CD772690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734024" y="1260000"/>
            <a:ext cx="3950999" cy="2903785"/>
          </a:xfrm>
          <a:noFill/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9522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4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44952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6582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99004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Title Only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84052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Title Only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E554B3D8-185D-5519-3048-C277CDAC3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7128792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5E0A998-400A-6CF6-21E4-2EEC13B68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225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0E6A35F-9A0D-453E-6684-0F9802027E0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74D0F81-F464-33C8-E532-87E3E6B088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 sz="1600">
                <a:solidFill>
                  <a:schemeClr val="tx1"/>
                </a:solidFill>
                <a:latin typeface="+mn-lt"/>
              </a:defRPr>
            </a:lvl2pPr>
            <a:lvl3pPr>
              <a:defRPr sz="1400">
                <a:solidFill>
                  <a:schemeClr val="tx1"/>
                </a:solidFill>
                <a:latin typeface="+mn-lt"/>
              </a:defRPr>
            </a:lvl3pPr>
            <a:lvl4pPr>
              <a:defRPr sz="1200">
                <a:solidFill>
                  <a:schemeClr val="tx1"/>
                </a:solidFill>
                <a:latin typeface="+mn-lt"/>
              </a:defRPr>
            </a:lvl4pPr>
            <a:lvl5pPr>
              <a:defRPr sz="120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ittel 4">
            <a:extLst>
              <a:ext uri="{FF2B5EF4-FFF2-40B4-BE49-F238E27FC236}">
                <a16:creationId xmlns:a16="http://schemas.microsoft.com/office/drawing/2014/main" id="{3DD142A4-0DC2-D866-D6C3-D1F9A940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6872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ent with Picture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4" name="Bilde 3" descr="Et bilde som inneholder utendørs, landskap, vinter, skog&#10;&#10;Automatisk generert beskrivelse">
            <a:extLst>
              <a:ext uri="{FF2B5EF4-FFF2-40B4-BE49-F238E27FC236}">
                <a16:creationId xmlns:a16="http://schemas.microsoft.com/office/drawing/2014/main" id="{1BA1CABE-E17A-7C86-61B1-D25FCC81B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4"/>
          <a:stretch/>
        </p:blipFill>
        <p:spPr>
          <a:xfrm>
            <a:off x="4571999" y="0"/>
            <a:ext cx="4569575" cy="5143500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C00B2-53F7-6D5A-43AB-2148BB6A54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87313D1-030E-AE5B-7F18-195E0C1E08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bg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ittel 4">
            <a:extLst>
              <a:ext uri="{FF2B5EF4-FFF2-40B4-BE49-F238E27FC236}">
                <a16:creationId xmlns:a16="http://schemas.microsoft.com/office/drawing/2014/main" id="{ED662883-8710-6BEA-4F73-92E61305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736171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4E20A6-456B-52B7-B82D-408444C7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599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blue backgrou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EC49314-5A45-60F4-65B3-CA26FA4342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4">
            <a:extLst>
              <a:ext uri="{FF2B5EF4-FFF2-40B4-BE49-F238E27FC236}">
                <a16:creationId xmlns:a16="http://schemas.microsoft.com/office/drawing/2014/main" id="{BE1F3B75-99A8-A98B-26E5-9CD30B51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7206BBF-983D-6F0C-527C-3BD3BD9D0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15191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purple backgrou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046D7E1-43B9-0C60-323C-B25AC4574B2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8A957AEA-67C6-573D-7E48-9B355E0D1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F499EF-8298-B5F7-CE78-A67BE16F23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6231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yellow backgroun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2E9F694-2FDF-2A02-9212-03ED51926C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58C8103E-FBB7-AE2A-AA1D-4B43C825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4A5E87-64F2-D210-4A7B-0E9DD8EE4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9236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R Content with Placeholder – green 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8313" y="4731990"/>
            <a:ext cx="3815655" cy="216024"/>
          </a:xfrm>
        </p:spPr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7AFDA13A-C50D-307E-E02F-07F6272359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1999" cy="5143500"/>
          </a:xfrm>
          <a:solidFill>
            <a:schemeClr val="bg1"/>
          </a:solidFill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B9B8FE1-FA25-807C-6995-58A3CDE269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tel 4">
            <a:extLst>
              <a:ext uri="{FF2B5EF4-FFF2-40B4-BE49-F238E27FC236}">
                <a16:creationId xmlns:a16="http://schemas.microsoft.com/office/drawing/2014/main" id="{4157026E-C125-F14F-E029-66AFB6871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67494"/>
            <a:ext cx="3816424" cy="7775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C45D5A50-428F-1868-8369-CC742790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282112" y="4731990"/>
            <a:ext cx="393576" cy="216024"/>
          </a:xfrm>
        </p:spPr>
        <p:txBody>
          <a:bodyPr/>
          <a:lstStyle>
            <a:lvl1pPr>
              <a:defRPr/>
            </a:lvl1pPr>
          </a:lstStyle>
          <a:p>
            <a:fld id="{4086E72B-8DDA-4312-9150-1363B5FB6C12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D7EC19-FEC2-F892-F0B4-0EC88B986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1260000"/>
            <a:ext cx="3806984" cy="2903785"/>
          </a:xfrm>
          <a:noFill/>
        </p:spPr>
        <p:txBody>
          <a:bodyPr/>
          <a:lstStyle>
            <a:lvl1pPr>
              <a:buSzPct val="100000"/>
              <a:defRPr sz="1800">
                <a:solidFill>
                  <a:schemeClr val="tx1"/>
                </a:solidFill>
                <a:latin typeface="+mn-lt"/>
              </a:defRPr>
            </a:lvl1pPr>
            <a:lvl2pPr>
              <a:buSzPct val="100000"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915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R 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288978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with logo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94D6A6-41BD-49BB-84F3-C9210A972E85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noProof="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DF88CB-587D-6A20-69E5-535EC758E4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999339" y="317086"/>
            <a:ext cx="675580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435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29218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NR Blank – 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8352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Picture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3F2EB97A-7CAA-BFB9-0755-D63E22BD4E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998875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8A5BFB-7779-531D-83A1-ACF2E0C8B5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7422C2A-5993-DA22-FA68-133BC21589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6550E822-D447-6438-3B16-EF2410792D6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4336593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CBFC3C5-862D-A48E-600B-F4F7361D0A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431105A-E86B-1F34-AF44-CF1C561660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B47E38-1AE9-C72C-023D-FA68373CE357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3825542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3890B93-6BB0-CDBE-5709-C004DE3B14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793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A57F13-423B-215B-E8CA-8E1AE93B88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1D1B835-B722-F3F1-862C-69FAE0C98C06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19584928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R Contact page –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CD61FA53-D71E-4495-564E-3BCA241DB6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7451552" y="4228894"/>
            <a:ext cx="1221418" cy="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73456B2-122D-965F-3AAB-776A0A6F6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8313" y="807770"/>
            <a:ext cx="5217775" cy="1907996"/>
          </a:xfrm>
          <a:prstGeom prst="rect">
            <a:avLst/>
          </a:prstGeom>
        </p:spPr>
        <p:txBody>
          <a:bodyPr anchor="b"/>
          <a:lstStyle>
            <a:lvl1pPr>
              <a:lnSpc>
                <a:spcPct val="100000"/>
              </a:lnSpc>
              <a:defRPr sz="2800" b="1"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686C1C2-88F7-919E-3A88-BCEC4F7E298A}"/>
              </a:ext>
            </a:extLst>
          </p:cNvPr>
          <p:cNvSpPr txBox="1"/>
          <p:nvPr userDrawn="1"/>
        </p:nvSpPr>
        <p:spPr bwMode="white">
          <a:xfrm>
            <a:off x="468313" y="3723491"/>
            <a:ext cx="4103687" cy="97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(+47) 2285 2500</a:t>
            </a:r>
          </a:p>
          <a:p>
            <a:pPr lvl="0">
              <a:lnSpc>
                <a:spcPct val="150000"/>
              </a:lnSpc>
            </a:pPr>
            <a:r>
              <a:rPr lang="en-US" sz="1400" noProof="0" dirty="0" err="1">
                <a:latin typeface="+mn-lt"/>
                <a:ea typeface="Roboto" panose="02000000000000000000" pitchFamily="2" charset="0"/>
              </a:rPr>
              <a:t>nr@nr.no</a:t>
            </a:r>
            <a:endParaRPr lang="en-US" sz="1400" noProof="0" dirty="0">
              <a:latin typeface="+mn-lt"/>
              <a:ea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sz="1400" noProof="0" dirty="0">
                <a:latin typeface="+mn-lt"/>
                <a:ea typeface="Roboto" panose="02000000000000000000" pitchFamily="2" charset="0"/>
              </a:rPr>
              <a:t>nr.no </a:t>
            </a:r>
          </a:p>
        </p:txBody>
      </p:sp>
    </p:spTree>
    <p:extLst>
      <p:ext uri="{BB962C8B-B14F-4D97-AF65-F5344CB8AC3E}">
        <p14:creationId xmlns:p14="http://schemas.microsoft.com/office/powerpoint/2010/main" val="2790405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425D-877E-094C-5F22-F318277A909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nb-NO"/>
            </a:lvl1pPr>
          </a:lstStyle>
          <a:p>
            <a:pPr lvl="0"/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7017E-FDE0-E82E-9121-C5245184269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nb-NO"/>
            </a:lvl1pPr>
            <a:lvl2pPr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72D52B-96E8-1F7F-BAC6-D349B3215A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412431" y="4732002"/>
            <a:ext cx="480047" cy="216027"/>
          </a:xfrm>
        </p:spPr>
        <p:txBody>
          <a:bodyPr/>
          <a:lstStyle>
            <a:lvl1pPr>
              <a:defRPr lang="en-GB"/>
            </a:lvl1pPr>
          </a:lstStyle>
          <a:p>
            <a:pPr lvl="0"/>
            <a:fld id="{01488B34-5DF3-4B81-94CC-EA51D70695CE}" type="slidenum"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4D33E-FB08-3650-1CED-284CFAE13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691677" y="4490828"/>
            <a:ext cx="6552724" cy="44948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05554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260000"/>
            <a:ext cx="8207376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82112" y="4731990"/>
            <a:ext cx="393576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680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4D89F689-C7C1-4E27-8890-76F63A669A8F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468313" y="4731990"/>
            <a:ext cx="7776095" cy="216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>
              <a:defRPr sz="900" b="0">
                <a:solidFill>
                  <a:schemeClr val="tx1"/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r>
              <a:rPr lang="en-US" noProof="0" dirty="0"/>
              <a:t>Footer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 bwMode="auto">
          <a:xfrm>
            <a:off x="7999339" y="317086"/>
            <a:ext cx="675581" cy="23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49FDFBAD-F48E-7010-9F3D-9D72D603A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white">
          <a:xfrm>
            <a:off x="467544" y="267494"/>
            <a:ext cx="7128792" cy="77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68" r:id="rId3"/>
    <p:sldLayoutId id="2147483675" r:id="rId4"/>
    <p:sldLayoutId id="2147483650" r:id="rId5"/>
    <p:sldLayoutId id="2147483683" r:id="rId6"/>
    <p:sldLayoutId id="2147483652" r:id="rId7"/>
    <p:sldLayoutId id="2147483685" r:id="rId8"/>
    <p:sldLayoutId id="2147483665" r:id="rId9"/>
    <p:sldLayoutId id="2147483688" r:id="rId10"/>
    <p:sldLayoutId id="2147483689" r:id="rId11"/>
    <p:sldLayoutId id="2147483690" r:id="rId12"/>
    <p:sldLayoutId id="2147483691" r:id="rId13"/>
    <p:sldLayoutId id="2147483682" r:id="rId14"/>
    <p:sldLayoutId id="2147483669" r:id="rId15"/>
    <p:sldLayoutId id="2147483684" r:id="rId16"/>
    <p:sldLayoutId id="2147483670" r:id="rId17"/>
    <p:sldLayoutId id="2147483687" r:id="rId18"/>
    <p:sldLayoutId id="2147483671" r:id="rId19"/>
    <p:sldLayoutId id="2147483674" r:id="rId20"/>
    <p:sldLayoutId id="2147483676" r:id="rId21"/>
    <p:sldLayoutId id="2147483655" r:id="rId22"/>
    <p:sldLayoutId id="2147483686" r:id="rId23"/>
    <p:sldLayoutId id="2147483680" r:id="rId24"/>
    <p:sldLayoutId id="2147483681" r:id="rId25"/>
    <p:sldLayoutId id="2147483679" r:id="rId26"/>
    <p:sldLayoutId id="2147483673" r:id="rId27"/>
    <p:sldLayoutId id="2147483677" r:id="rId28"/>
    <p:sldLayoutId id="2147483678" r:id="rId29"/>
    <p:sldLayoutId id="2147483672" r:id="rId30"/>
    <p:sldLayoutId id="2147483692" r:id="rId31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400" b="1" i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269875" indent="-269875" algn="l" rtl="0" eaLnBrk="1" fontAlgn="base" hangingPunct="1"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 baseline="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1pPr>
      <a:lvl2pPr marL="712788" indent="-238125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8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2pPr>
      <a:lvl3pPr marL="1073150" indent="-223838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3pPr>
      <a:lvl4pPr marL="1241425" indent="0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None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4pPr>
      <a:lvl5pPr marL="1785938" indent="-160338" algn="l" rtl="0" eaLnBrk="1" fontAlgn="base" hangingPunct="1">
        <a:spcBef>
          <a:spcPct val="20000"/>
        </a:spcBef>
        <a:spcAft>
          <a:spcPct val="0"/>
        </a:spcAft>
        <a:buSzPct val="100000"/>
        <a:buFont typeface="Arial" panose="020B0604020202020204" pitchFamily="34" charset="0"/>
        <a:buChar char="•"/>
        <a:tabLst/>
        <a:defRPr sz="1600">
          <a:solidFill>
            <a:schemeClr val="tx1"/>
          </a:solidFill>
          <a:latin typeface="+mn-lt"/>
          <a:ea typeface="Roboto Condensed" panose="02000000000000000000" pitchFamily="2" charset="0"/>
          <a:cs typeface="Roboto Condensed" panose="02000000000000000000" pitchFamily="2" charset="0"/>
        </a:defRPr>
      </a:lvl5pPr>
      <a:lvl6pPr marL="24638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6pPr>
      <a:lvl7pPr marL="29210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7pPr>
      <a:lvl8pPr marL="33782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8pPr>
      <a:lvl9pPr marL="3835400" indent="-381000" algn="l" rtl="0" eaLnBrk="1" fontAlgn="base" hangingPunct="1">
        <a:spcBef>
          <a:spcPct val="20000"/>
        </a:spcBef>
        <a:spcAft>
          <a:spcPct val="0"/>
        </a:spcAft>
        <a:buSzPct val="75000"/>
        <a:buChar char="▫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95" userDrawn="1">
          <p15:clr>
            <a:srgbClr val="F26B43"/>
          </p15:clr>
        </p15:guide>
        <p15:guide id="4" pos="5465" userDrawn="1">
          <p15:clr>
            <a:srgbClr val="F26B43"/>
          </p15:clr>
        </p15:guide>
        <p15:guide id="5" orient="horz" pos="3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lison@nr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lison@nr.no" TargetMode="Externa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3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>
            <a:extLst>
              <a:ext uri="{FF2B5EF4-FFF2-40B4-BE49-F238E27FC236}">
                <a16:creationId xmlns:a16="http://schemas.microsoft.com/office/drawing/2014/main" id="{4EA92CE7-EE16-73E0-F232-E5F59D51AC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13" y="3147813"/>
            <a:ext cx="2591519" cy="720080"/>
          </a:xfrm>
        </p:spPr>
        <p:txBody>
          <a:bodyPr/>
          <a:lstStyle/>
          <a:p>
            <a:r>
              <a:rPr lang="en-US" dirty="0"/>
              <a:t>Pierre Lison </a:t>
            </a:r>
            <a:r>
              <a:rPr lang="en-US" dirty="0">
                <a:hlinkClick r:id="rId2"/>
              </a:rPr>
              <a:t>plison@nr.no</a:t>
            </a:r>
            <a:r>
              <a:rPr lang="en-US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19FA39-C47E-4073-D132-B1A72CE27F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000" dirty="0"/>
              <a:t>IN4080, Autumn 2025, video lecture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0B6ACB-974F-BC9D-E6DF-C771318AC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313" y="1347614"/>
            <a:ext cx="7003112" cy="1368152"/>
          </a:xfrm>
        </p:spPr>
        <p:txBody>
          <a:bodyPr/>
          <a:lstStyle/>
          <a:p>
            <a:r>
              <a:rPr lang="en-US" sz="3600" dirty="0"/>
              <a:t>Dialogue systems (2)</a:t>
            </a:r>
          </a:p>
        </p:txBody>
      </p:sp>
    </p:spTree>
    <p:extLst>
      <p:ext uri="{BB962C8B-B14F-4D97-AF65-F5344CB8AC3E}">
        <p14:creationId xmlns:p14="http://schemas.microsoft.com/office/powerpoint/2010/main" val="2860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A9AF53-1A71-AE54-0615-EDBAD4D3F2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01C855-DEC3-9680-1E89-AEA1477C2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7F2638-44FE-7006-E67A-6C053083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Week</a:t>
            </a:r>
            <a:r>
              <a:rPr lang="nb-NO" dirty="0"/>
              <a:t> 43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0C223F-E3AC-75AF-B12A-F0AE47346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second lecture on dialogue systems will be done </a:t>
            </a:r>
            <a:r>
              <a:rPr lang="en-US" b="1" dirty="0"/>
              <a:t>remotely</a:t>
            </a:r>
            <a:r>
              <a:rPr lang="en-US" dirty="0"/>
              <a:t>, through a series of shorter videos</a:t>
            </a:r>
          </a:p>
          <a:p>
            <a:r>
              <a:rPr lang="en-US" dirty="0"/>
              <a:t>Don’t hesitate to reach out to me (</a:t>
            </a:r>
            <a:r>
              <a:rPr lang="en-US" dirty="0">
                <a:hlinkClick r:id="rId3"/>
              </a:rPr>
              <a:t>plison@nr.no</a:t>
            </a:r>
            <a:r>
              <a:rPr lang="en-US" dirty="0"/>
              <a:t>) or on our Discourse channel if you have any questions! </a:t>
            </a:r>
          </a:p>
          <a:p>
            <a:endParaRPr lang="en-US" sz="1050" dirty="0"/>
          </a:p>
          <a:p>
            <a:pPr marL="0" indent="0">
              <a:buNone/>
            </a:pPr>
            <a:r>
              <a:rPr lang="en-US" b="1" dirty="0"/>
              <a:t>Plan</a:t>
            </a:r>
            <a:r>
              <a:rPr lang="en-US" dirty="0"/>
              <a:t>:</a:t>
            </a:r>
          </a:p>
          <a:p>
            <a:pPr>
              <a:spcBef>
                <a:spcPts val="600"/>
              </a:spcBef>
            </a:pPr>
            <a:r>
              <a:rPr lang="en-US" b="1" dirty="0"/>
              <a:t>Video 1: generative dialogue models</a:t>
            </a:r>
          </a:p>
          <a:p>
            <a:pPr>
              <a:spcBef>
                <a:spcPts val="600"/>
              </a:spcBef>
            </a:pPr>
            <a:r>
              <a:rPr lang="en-US" dirty="0"/>
              <a:t>Video 2: dialogue management</a:t>
            </a:r>
          </a:p>
          <a:p>
            <a:pPr>
              <a:spcBef>
                <a:spcPts val="600"/>
              </a:spcBef>
            </a:pPr>
            <a:r>
              <a:rPr lang="en-US" dirty="0"/>
              <a:t>Video 3: system development and evaluation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909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403649" y="3204816"/>
            <a:ext cx="2454578" cy="1231432"/>
            <a:chOff x="260649" y="3204816"/>
            <a:chExt cx="2454578" cy="1231432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260649" y="3798006"/>
              <a:ext cx="2270372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(user utterance)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004303" y="3204816"/>
              <a:ext cx="0" cy="40370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992160" y="3565245"/>
              <a:ext cx="1723067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0" y="3204816"/>
            <a:ext cx="3061968" cy="1310024"/>
            <a:chOff x="3607390" y="3204816"/>
            <a:chExt cx="3061968" cy="1310024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440289" y="3876598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>
                  <a:solidFill>
                    <a:srgbClr val="831100"/>
                  </a:solidFill>
                  <a:latin typeface="Arial"/>
                </a:rPr>
                <a:t>(machine utterance)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0" y="3502600"/>
              <a:ext cx="1981843" cy="7189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5589242" y="3204816"/>
              <a:ext cx="0" cy="31132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320321" y="2244505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Understanding</a:t>
              </a: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4969928" y="2228777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>
                  <a:solidFill>
                    <a:srgbClr val="000000"/>
                  </a:solidFill>
                  <a:latin typeface="Arial"/>
                </a:rPr>
                <a:t>Generation / response selection</a:t>
              </a: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79910" y="1978258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46">
            <a:extLst>
              <a:ext uri="{FF2B5EF4-FFF2-40B4-BE49-F238E27FC236}">
                <a16:creationId xmlns:a16="http://schemas.microsoft.com/office/drawing/2014/main" id="{3602A891-40E9-F0D3-76D8-F09492C55421}"/>
              </a:ext>
            </a:extLst>
          </p:cNvPr>
          <p:cNvSpPr txBox="1"/>
          <p:nvPr/>
        </p:nvSpPr>
        <p:spPr>
          <a:xfrm>
            <a:off x="1763688" y="1119346"/>
            <a:ext cx="7128792" cy="76944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Representation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intent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                             (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discrete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category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nb-NO" sz="2200" kern="0" dirty="0" err="1">
                <a:solidFill>
                  <a:srgbClr val="000000"/>
                </a:solidFill>
                <a:latin typeface="Arial"/>
              </a:rPr>
              <a:t>embeddings</a:t>
            </a:r>
            <a:r>
              <a:rPr lang="nb-NO" sz="2200" kern="0" dirty="0">
                <a:solidFill>
                  <a:srgbClr val="000000"/>
                </a:solidFill>
                <a:latin typeface="Arial"/>
              </a:rPr>
              <a:t> from LLM, etc.)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48059-7910-7C9A-1C57-9D3B9EC8F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0255DF-4292-F2B7-4384-DC2B18742B1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D953FA5D-BAF0-B150-7D22-4FF42D3AD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EEFF809E-D69A-4C8D-A7C9-3302AE686807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CBF31590-53C6-7EF1-FA3A-076263996081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E4A9F7CF-0BFE-E9F7-4399-805C302AB321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B70E8419-79C3-DCD5-B8C7-EEA05BBF88A0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6DF820C7-4675-DB2F-04C3-65187C274AA1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758588E1-A76C-04D8-CCDD-A0E1FA376788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D4523BEB-3B75-576D-8EDC-22B5ABF73858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C929598A-6842-CBF9-3DDF-EEF30B3AE7C6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695BD16B-4687-0345-AA81-6B5893F18926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3043D359-F07A-B9D0-0786-6793F692CCA8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67CCA354-E83B-8C7A-2F92-8C097C533027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F89D550E-3C14-AC08-34BE-F0D905B904A6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21C63F3-F921-0006-52A8-3E3186320854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B65063A9-8165-76E1-C4D9-FEEDA4DEE5A6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526F0A98-28D9-A677-7F63-7B94EE6B91E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FF283889-89BB-7C1F-01AE-A569E100B7C0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kstSylinder 14">
            <a:extLst>
              <a:ext uri="{FF2B5EF4-FFF2-40B4-BE49-F238E27FC236}">
                <a16:creationId xmlns:a16="http://schemas.microsoft.com/office/drawing/2014/main" id="{3D175348-D780-037F-1664-963FB9127B9E}"/>
              </a:ext>
            </a:extLst>
          </p:cNvPr>
          <p:cNvSpPr txBox="1"/>
          <p:nvPr/>
        </p:nvSpPr>
        <p:spPr>
          <a:xfrm>
            <a:off x="229211" y="2871563"/>
            <a:ext cx="257215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recognition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of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patterns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(e.g.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regular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expressions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D7E5F872-10C0-3FF0-2481-6AC333F632E7}"/>
              </a:ext>
            </a:extLst>
          </p:cNvPr>
          <p:cNvSpPr txBox="1"/>
          <p:nvPr/>
        </p:nvSpPr>
        <p:spPr>
          <a:xfrm>
            <a:off x="5957967" y="2930858"/>
            <a:ext cx="257215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responses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templates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fill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13656FAA-CE5C-7866-CF87-8D4C373F0763}"/>
              </a:ext>
            </a:extLst>
          </p:cNvPr>
          <p:cNvSpPr txBox="1"/>
          <p:nvPr/>
        </p:nvSpPr>
        <p:spPr>
          <a:xfrm>
            <a:off x="3285924" y="1419622"/>
            <a:ext cx="2572152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«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triggered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»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patterns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B6A202-62B0-6F4C-3F55-A9BE05B9BAF2}"/>
              </a:ext>
            </a:extLst>
          </p:cNvPr>
          <p:cNvSpPr txBox="1"/>
          <p:nvPr/>
        </p:nvSpPr>
        <p:spPr bwMode="white">
          <a:xfrm>
            <a:off x="2519772" y="654289"/>
            <a:ext cx="4104456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Rule-based approaches</a:t>
            </a:r>
            <a:endParaRPr lang="en-GB" sz="2800" baseline="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497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D7B2D-F166-8FFD-D6A7-C74D23B3D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E11887-F928-891E-AD28-43634F54861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7FE00338-D5EB-95A7-5EA4-2F50C5C8F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9CF4DC7B-84A0-9B4D-4EFA-A46A224C96F8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54FA814C-E6D6-71AE-52F3-721EF67CF798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8C615401-DA1C-10BE-DB92-788F36499BDE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018DCAEB-1B12-5A15-F82A-84CAF0F40499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F1D6052E-0E8F-054F-70C2-60889BE5BD7D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9E0D913B-8ED7-C637-3A51-E83806F2520E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2EBF96EF-4D9F-2948-95CB-93A47C37765C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16C7E53E-38AA-444C-FB5B-BE69F4BE8B27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3DC23EC0-E280-2C1C-54BE-D1BFCF714134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8699E134-353D-DFE3-8D65-7385E4618C17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2FC0A4A4-43DA-DAB0-E3AB-24B359018829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001987E8-B529-7E72-412C-31D72C3E2EFA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9D5D81CF-D39A-2D95-8558-B8F681439C4B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F8C6556D-F01B-7843-861D-3A1E50126F4E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9FEF9965-232C-9E1E-7010-96E05D0D3FF9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398C0E4C-5211-DC0B-44A6-DF4F7B63E3C0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61A9FC5C-6EF4-20FC-FC01-CA605B511416}"/>
              </a:ext>
            </a:extLst>
          </p:cNvPr>
          <p:cNvSpPr txBox="1"/>
          <p:nvPr/>
        </p:nvSpPr>
        <p:spPr>
          <a:xfrm>
            <a:off x="5957967" y="2930858"/>
            <a:ext cx="257215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handcrafted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responses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templates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fill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02C18437-4318-0670-68E7-949C148C3AEE}"/>
              </a:ext>
            </a:extLst>
          </p:cNvPr>
          <p:cNvSpPr txBox="1"/>
          <p:nvPr/>
        </p:nvSpPr>
        <p:spPr>
          <a:xfrm>
            <a:off x="3285924" y="1421972"/>
            <a:ext cx="2572152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+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detected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slots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3B6B1CD-21CA-2923-75AD-3E947DB4C353}"/>
              </a:ext>
            </a:extLst>
          </p:cNvPr>
          <p:cNvSpPr txBox="1"/>
          <p:nvPr/>
        </p:nvSpPr>
        <p:spPr bwMode="white">
          <a:xfrm>
            <a:off x="2838732" y="654289"/>
            <a:ext cx="3317444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  NLU approaches  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523DBF8B-3130-D816-FDB7-5A415B2A0AD5}"/>
              </a:ext>
            </a:extLst>
          </p:cNvPr>
          <p:cNvSpPr txBox="1"/>
          <p:nvPr/>
        </p:nvSpPr>
        <p:spPr>
          <a:xfrm>
            <a:off x="317386" y="2871561"/>
            <a:ext cx="2128842" cy="120032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intent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recognition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classification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          +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slot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filling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sequence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labelling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343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dirty="0" err="1"/>
              <a:t>Quick</a:t>
            </a:r>
            <a:r>
              <a:rPr lang="nb-NO" dirty="0"/>
              <a:t> </a:t>
            </a:r>
            <a:r>
              <a:rPr lang="nb-NO" dirty="0" err="1"/>
              <a:t>recap</a:t>
            </a:r>
            <a:endParaRPr lang="nb-NO" dirty="0"/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search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for 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most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similar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utterance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in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corpus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, and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select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follow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-up</a:t>
            </a: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2886088" y="1421353"/>
            <a:ext cx="314434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(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sparse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or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dense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embedding</a:t>
            </a:r>
            <a:endParaRPr lang="nb-NO" sz="1800" i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3064866" y="644132"/>
            <a:ext cx="3014268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   IR approaches   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E0638EEA-0196-A894-A348-C3111AF4C66C}"/>
              </a:ext>
            </a:extLst>
          </p:cNvPr>
          <p:cNvSpPr txBox="1"/>
          <p:nvPr/>
        </p:nvSpPr>
        <p:spPr>
          <a:xfrm>
            <a:off x="224761" y="2951824"/>
            <a:ext cx="2194108" cy="646331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vectorize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utterance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(+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context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759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69B269-279F-6165-B716-BE6353DD80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544" y="397321"/>
            <a:ext cx="1728192" cy="777559"/>
          </a:xfrm>
        </p:spPr>
        <p:txBody>
          <a:bodyPr/>
          <a:lstStyle/>
          <a:p>
            <a:pPr lvl="0"/>
            <a:r>
              <a:rPr lang="nb-NO" dirty="0"/>
              <a:t>Focus of </a:t>
            </a:r>
            <a:r>
              <a:rPr lang="nb-NO" dirty="0" err="1"/>
              <a:t>this</a:t>
            </a:r>
            <a:r>
              <a:rPr lang="nb-NO" dirty="0"/>
              <a:t> video</a:t>
            </a:r>
          </a:p>
        </p:txBody>
      </p:sp>
      <p:pic>
        <p:nvPicPr>
          <p:cNvPr id="4" name="canstockphoto3857357.jpg" descr="canstockphoto3857357.jpg">
            <a:extLst>
              <a:ext uri="{FF2B5EF4-FFF2-40B4-BE49-F238E27FC236}">
                <a16:creationId xmlns:a16="http://schemas.microsoft.com/office/drawing/2014/main" id="{C9B6EEAA-8E38-67A4-594A-566FBF604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0" y="3608524"/>
            <a:ext cx="1111050" cy="148139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e 47">
            <a:extLst>
              <a:ext uri="{FF2B5EF4-FFF2-40B4-BE49-F238E27FC236}">
                <a16:creationId xmlns:a16="http://schemas.microsoft.com/office/drawing/2014/main" id="{23DD8F03-9BCE-AE10-21BA-382A6ED2CEF1}"/>
              </a:ext>
            </a:extLst>
          </p:cNvPr>
          <p:cNvGrpSpPr/>
          <p:nvPr/>
        </p:nvGrpSpPr>
        <p:grpSpPr>
          <a:xfrm>
            <a:off x="1918848" y="2871562"/>
            <a:ext cx="1954193" cy="1796779"/>
            <a:chOff x="775848" y="2871562"/>
            <a:chExt cx="1954193" cy="1796779"/>
          </a:xfrm>
        </p:grpSpPr>
        <p:sp>
          <p:nvSpPr>
            <p:cNvPr id="6" name="input speech signal…">
              <a:extLst>
                <a:ext uri="{FF2B5EF4-FFF2-40B4-BE49-F238E27FC236}">
                  <a16:creationId xmlns:a16="http://schemas.microsoft.com/office/drawing/2014/main" id="{4FA3B0A3-BD31-B95F-A6A0-E7F5AB9027F6}"/>
                </a:ext>
              </a:extLst>
            </p:cNvPr>
            <p:cNvSpPr txBox="1"/>
            <p:nvPr/>
          </p:nvSpPr>
          <p:spPr>
            <a:xfrm>
              <a:off x="775848" y="4030099"/>
              <a:ext cx="1954193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input signal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user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7" name="Linje">
              <a:extLst>
                <a:ext uri="{FF2B5EF4-FFF2-40B4-BE49-F238E27FC236}">
                  <a16:creationId xmlns:a16="http://schemas.microsoft.com/office/drawing/2014/main" id="{DA2A1ACA-C486-C3FF-F7F1-FCBF3623FF6C}"/>
                </a:ext>
              </a:extLst>
            </p:cNvPr>
            <p:cNvSpPr/>
            <p:nvPr/>
          </p:nvSpPr>
          <p:spPr>
            <a:xfrm>
              <a:off x="1658363" y="2871562"/>
              <a:ext cx="186460" cy="10050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8" name="Linje">
              <a:extLst>
                <a:ext uri="{FF2B5EF4-FFF2-40B4-BE49-F238E27FC236}">
                  <a16:creationId xmlns:a16="http://schemas.microsoft.com/office/drawing/2014/main" id="{9EA44A28-610A-94D2-3A5C-BC64FD429015}"/>
                </a:ext>
              </a:extLst>
            </p:cNvPr>
            <p:cNvSpPr/>
            <p:nvPr/>
          </p:nvSpPr>
          <p:spPr>
            <a:xfrm>
              <a:off x="1844823" y="3876598"/>
              <a:ext cx="870403" cy="4075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grpSp>
        <p:nvGrpSpPr>
          <p:cNvPr id="9" name="Gruppe 48">
            <a:extLst>
              <a:ext uri="{FF2B5EF4-FFF2-40B4-BE49-F238E27FC236}">
                <a16:creationId xmlns:a16="http://schemas.microsoft.com/office/drawing/2014/main" id="{24A8AC31-5F04-6F32-19D7-A1115B5ECEA7}"/>
              </a:ext>
            </a:extLst>
          </p:cNvPr>
          <p:cNvGrpSpPr/>
          <p:nvPr/>
        </p:nvGrpSpPr>
        <p:grpSpPr>
          <a:xfrm>
            <a:off x="4750391" y="2871561"/>
            <a:ext cx="2626742" cy="1781043"/>
            <a:chOff x="3607391" y="2871561"/>
            <a:chExt cx="2626742" cy="1781043"/>
          </a:xfrm>
        </p:grpSpPr>
        <p:sp>
          <p:nvSpPr>
            <p:cNvPr id="10" name="output speech signal…">
              <a:extLst>
                <a:ext uri="{FF2B5EF4-FFF2-40B4-BE49-F238E27FC236}">
                  <a16:creationId xmlns:a16="http://schemas.microsoft.com/office/drawing/2014/main" id="{E0712133-8CC5-9E3C-641F-EDC37883083F}"/>
                </a:ext>
              </a:extLst>
            </p:cNvPr>
            <p:cNvSpPr txBox="1"/>
            <p:nvPr/>
          </p:nvSpPr>
          <p:spPr>
            <a:xfrm>
              <a:off x="4005064" y="4014362"/>
              <a:ext cx="2229069" cy="638242"/>
            </a:xfrm>
            <a:prstGeom prst="rect">
              <a:avLst/>
            </a:prstGeom>
            <a:solidFill>
              <a:srgbClr val="FFFFFF"/>
            </a:solidFill>
            <a:ln cap="flat">
              <a:noFill/>
            </a:ln>
          </p:spPr>
          <p:txBody>
            <a:bodyPr vert="horz" wrap="square" lIns="26791" tIns="26791" rIns="26791" bIns="26791" anchor="ctr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0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kern="0" dirty="0">
                  <a:solidFill>
                    <a:srgbClr val="831100"/>
                  </a:solidFill>
                  <a:latin typeface="Arial"/>
                </a:rPr>
                <a:t>output signal</a:t>
              </a:r>
              <a:endParaRPr lang="nb-NO" sz="1898" b="1" kern="0" dirty="0">
                <a:solidFill>
                  <a:srgbClr val="831100"/>
                </a:solidFill>
                <a:latin typeface="Arial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3600" b="0" i="1" u="none" strike="noStrike" kern="0" cap="none" spc="0" baseline="0">
                  <a:solidFill>
                    <a:srgbClr val="831100"/>
                  </a:solidFill>
                  <a:uFillTx/>
                </a:defRPr>
              </a:pP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(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machine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 </a:t>
              </a:r>
              <a:r>
                <a:rPr lang="nb-NO" sz="1898" i="1" kern="0" dirty="0" err="1">
                  <a:solidFill>
                    <a:srgbClr val="831100"/>
                  </a:solidFill>
                  <a:latin typeface="Arial"/>
                </a:rPr>
                <a:t>utterance</a:t>
              </a:r>
              <a:r>
                <a:rPr lang="nb-NO" sz="1898" i="1" kern="0" dirty="0">
                  <a:solidFill>
                    <a:srgbClr val="831100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Linje">
              <a:extLst>
                <a:ext uri="{FF2B5EF4-FFF2-40B4-BE49-F238E27FC236}">
                  <a16:creationId xmlns:a16="http://schemas.microsoft.com/office/drawing/2014/main" id="{116D7760-C32B-D9B7-BB54-25EE1379CD9B}"/>
                </a:ext>
              </a:extLst>
            </p:cNvPr>
            <p:cNvSpPr/>
            <p:nvPr/>
          </p:nvSpPr>
          <p:spPr>
            <a:xfrm flipV="1">
              <a:off x="3607391" y="3813949"/>
              <a:ext cx="968897" cy="40759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  <a:headEnd type="arrow"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  <p:sp>
          <p:nvSpPr>
            <p:cNvPr id="12" name="Linje">
              <a:extLst>
                <a:ext uri="{FF2B5EF4-FFF2-40B4-BE49-F238E27FC236}">
                  <a16:creationId xmlns:a16="http://schemas.microsoft.com/office/drawing/2014/main" id="{AC89DDA5-D58F-10F9-A577-955BF7A1E9A3}"/>
                </a:ext>
              </a:extLst>
            </p:cNvPr>
            <p:cNvSpPr/>
            <p:nvPr/>
          </p:nvSpPr>
          <p:spPr>
            <a:xfrm flipV="1">
              <a:off x="4576288" y="2871561"/>
              <a:ext cx="138788" cy="94238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+- 0 0 -180"/>
                <a:gd name="f8" fmla="+- 0 0 -360"/>
                <a:gd name="f9" fmla="abs f3"/>
                <a:gd name="f10" fmla="abs f4"/>
                <a:gd name="f11" fmla="abs f5"/>
                <a:gd name="f12" fmla="*/ f7 f0 1"/>
                <a:gd name="f13" fmla="*/ f8 f0 1"/>
                <a:gd name="f14" fmla="?: f9 f3 1"/>
                <a:gd name="f15" fmla="?: f10 f4 1"/>
                <a:gd name="f16" fmla="?: f11 f5 1"/>
                <a:gd name="f17" fmla="*/ f12 1 f2"/>
                <a:gd name="f18" fmla="*/ f13 1 f2"/>
                <a:gd name="f19" fmla="*/ f14 1 21600"/>
                <a:gd name="f20" fmla="*/ f15 1 21600"/>
                <a:gd name="f21" fmla="*/ 21600 f14 1"/>
                <a:gd name="f22" fmla="*/ 21600 f15 1"/>
                <a:gd name="f23" fmla="+- f17 0 f1"/>
                <a:gd name="f24" fmla="+- f18 0 f1"/>
                <a:gd name="f25" fmla="min f20 f19"/>
                <a:gd name="f26" fmla="*/ f21 1 f16"/>
                <a:gd name="f27" fmla="*/ f22 1 f16"/>
                <a:gd name="f28" fmla="val f26"/>
                <a:gd name="f29" fmla="val f27"/>
                <a:gd name="f30" fmla="*/ f6 f25 1"/>
                <a:gd name="f31" fmla="*/ f28 f25 1"/>
                <a:gd name="f32" fmla="*/ f29 f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3">
                  <a:pos x="f30" y="f30"/>
                </a:cxn>
                <a:cxn ang="f24">
                  <a:pos x="f31" y="f32"/>
                </a:cxn>
              </a:cxnLst>
              <a:rect l="f30" t="f30" r="f31" b="f32"/>
              <a:pathLst>
                <a:path>
                  <a:moveTo>
                    <a:pt x="f30" y="f30"/>
                  </a:moveTo>
                  <a:lnTo>
                    <a:pt x="f31" y="f32"/>
                  </a:lnTo>
                </a:path>
              </a:pathLst>
            </a:custGeom>
            <a:noFill/>
            <a:ln w="50804" cap="flat">
              <a:solidFill>
                <a:srgbClr val="7C2A00"/>
              </a:solidFill>
              <a:prstDash val="solid"/>
              <a:miter/>
            </a:ln>
          </p:spPr>
          <p:txBody>
            <a:bodyPr vert="horz" wrap="square" lIns="26791" tIns="26791" rIns="26791" bIns="26791" anchor="ctr" anchorCtr="0" compatLnSpc="1">
              <a:noAutofit/>
            </a:bodyPr>
            <a:lstStyle/>
            <a:p>
              <a:pPr defTabSz="241072" fontAlgn="auto">
                <a:spcBef>
                  <a:spcPts val="0"/>
                </a:spcBef>
                <a:spcAft>
                  <a:spcPts val="0"/>
                </a:spcAft>
                <a:defRPr sz="1200" b="0" i="0" u="none" strike="noStrike" kern="0" cap="none" spc="0" baseline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</a:defRPr>
              </a:pPr>
              <a:endParaRPr lang="nb-NO" sz="633" kern="0" dirty="0">
                <a:solidFill>
                  <a:srgbClr val="000000"/>
                </a:solidFill>
                <a:latin typeface="Helvetica"/>
                <a:ea typeface="Helvetica"/>
                <a:cs typeface="Helvetica"/>
              </a:endParaRPr>
            </a:p>
          </p:txBody>
        </p:sp>
      </p:grpSp>
      <p:sp>
        <p:nvSpPr>
          <p:cNvPr id="13" name="User">
            <a:extLst>
              <a:ext uri="{FF2B5EF4-FFF2-40B4-BE49-F238E27FC236}">
                <a16:creationId xmlns:a16="http://schemas.microsoft.com/office/drawing/2014/main" id="{1EB7C400-84DA-5A55-A2A5-6383D77DB8D0}"/>
              </a:ext>
            </a:extLst>
          </p:cNvPr>
          <p:cNvSpPr txBox="1"/>
          <p:nvPr/>
        </p:nvSpPr>
        <p:spPr>
          <a:xfrm>
            <a:off x="3934214" y="3204816"/>
            <a:ext cx="740188" cy="42344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26791" tIns="26791" rIns="26791" bIns="26791" anchor="ctr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kern="0" dirty="0">
                <a:solidFill>
                  <a:srgbClr val="000000"/>
                </a:solidFill>
                <a:latin typeface="Arial"/>
              </a:rPr>
              <a:t>User</a:t>
            </a:r>
          </a:p>
        </p:txBody>
      </p:sp>
      <p:grpSp>
        <p:nvGrpSpPr>
          <p:cNvPr id="14" name="Gruppe 17">
            <a:extLst>
              <a:ext uri="{FF2B5EF4-FFF2-40B4-BE49-F238E27FC236}">
                <a16:creationId xmlns:a16="http://schemas.microsoft.com/office/drawing/2014/main" id="{56BFF08A-AAE3-B531-8BCE-51B2F5BF4F49}"/>
              </a:ext>
            </a:extLst>
          </p:cNvPr>
          <p:cNvGrpSpPr/>
          <p:nvPr/>
        </p:nvGrpSpPr>
        <p:grpSpPr>
          <a:xfrm>
            <a:off x="1187624" y="1949809"/>
            <a:ext cx="2430411" cy="872867"/>
            <a:chOff x="177320" y="2244504"/>
            <a:chExt cx="2430411" cy="872867"/>
          </a:xfrm>
        </p:grpSpPr>
        <p:sp>
          <p:nvSpPr>
            <p:cNvPr id="15" name="Rektangel: avrundede hjørner 15">
              <a:extLst>
                <a:ext uri="{FF2B5EF4-FFF2-40B4-BE49-F238E27FC236}">
                  <a16:creationId xmlns:a16="http://schemas.microsoft.com/office/drawing/2014/main" id="{42B0BF7D-DFD5-B084-A649-54FF2772B48F}"/>
                </a:ext>
              </a:extLst>
            </p:cNvPr>
            <p:cNvSpPr/>
            <p:nvPr/>
          </p:nvSpPr>
          <p:spPr>
            <a:xfrm>
              <a:off x="177320" y="2244504"/>
              <a:ext cx="2430411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TekstSylinder 13">
              <a:extLst>
                <a:ext uri="{FF2B5EF4-FFF2-40B4-BE49-F238E27FC236}">
                  <a16:creationId xmlns:a16="http://schemas.microsoft.com/office/drawing/2014/main" id="{880C066A-7A26-D186-7991-B892FCCC71B0}"/>
                </a:ext>
              </a:extLst>
            </p:cNvPr>
            <p:cNvSpPr txBox="1"/>
            <p:nvPr/>
          </p:nvSpPr>
          <p:spPr>
            <a:xfrm>
              <a:off x="221568" y="2244504"/>
              <a:ext cx="2298152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Language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Understanding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7" name="Gruppe 18">
            <a:extLst>
              <a:ext uri="{FF2B5EF4-FFF2-40B4-BE49-F238E27FC236}">
                <a16:creationId xmlns:a16="http://schemas.microsoft.com/office/drawing/2014/main" id="{49871388-838C-C87B-147F-A75EF12E0E4A}"/>
              </a:ext>
            </a:extLst>
          </p:cNvPr>
          <p:cNvGrpSpPr/>
          <p:nvPr/>
        </p:nvGrpSpPr>
        <p:grpSpPr>
          <a:xfrm>
            <a:off x="5034978" y="1949809"/>
            <a:ext cx="2921398" cy="882779"/>
            <a:chOff x="3826928" y="2228776"/>
            <a:chExt cx="2921398" cy="882779"/>
          </a:xfrm>
        </p:grpSpPr>
        <p:sp>
          <p:nvSpPr>
            <p:cNvPr id="18" name="Rektangel: avrundede hjørner 16">
              <a:extLst>
                <a:ext uri="{FF2B5EF4-FFF2-40B4-BE49-F238E27FC236}">
                  <a16:creationId xmlns:a16="http://schemas.microsoft.com/office/drawing/2014/main" id="{6367FDEC-6270-8BD7-785C-FB484E072863}"/>
                </a:ext>
              </a:extLst>
            </p:cNvPr>
            <p:cNvSpPr/>
            <p:nvPr/>
          </p:nvSpPr>
          <p:spPr>
            <a:xfrm>
              <a:off x="3826928" y="2238688"/>
              <a:ext cx="2921398" cy="87286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E6EAF5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TekstSylinder 14">
              <a:extLst>
                <a:ext uri="{FF2B5EF4-FFF2-40B4-BE49-F238E27FC236}">
                  <a16:creationId xmlns:a16="http://schemas.microsoft.com/office/drawing/2014/main" id="{20069D8F-8B2F-7E9B-8CB1-75222AA9739F}"/>
                </a:ext>
              </a:extLst>
            </p:cNvPr>
            <p:cNvSpPr txBox="1"/>
            <p:nvPr/>
          </p:nvSpPr>
          <p:spPr>
            <a:xfrm>
              <a:off x="3885870" y="2228776"/>
              <a:ext cx="279045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Generation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/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response</a:t>
              </a:r>
              <a:r>
                <a:rPr lang="nb-NO" sz="2400" kern="0" dirty="0">
                  <a:solidFill>
                    <a:srgbClr val="000000"/>
                  </a:solidFill>
                  <a:latin typeface="Arial"/>
                </a:rPr>
                <a:t> </a:t>
              </a:r>
              <a:r>
                <a:rPr lang="nb-NO" sz="2400" kern="0" dirty="0" err="1">
                  <a:solidFill>
                    <a:srgbClr val="000000"/>
                  </a:solidFill>
                  <a:latin typeface="Arial"/>
                </a:rPr>
                <a:t>selection</a:t>
              </a:r>
              <a:endParaRPr lang="nb-NO" sz="2400" kern="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0" name="Frihåndsform: figur 45">
            <a:extLst>
              <a:ext uri="{FF2B5EF4-FFF2-40B4-BE49-F238E27FC236}">
                <a16:creationId xmlns:a16="http://schemas.microsoft.com/office/drawing/2014/main" id="{B42F24A7-2843-091D-39F5-DC0C553103E1}"/>
              </a:ext>
            </a:extLst>
          </p:cNvPr>
          <p:cNvSpPr/>
          <p:nvPr/>
        </p:nvSpPr>
        <p:spPr>
          <a:xfrm>
            <a:off x="3750732" y="2076177"/>
            <a:ext cx="1219196" cy="21675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"/>
              <a:gd name="f7" fmla="val 216755"/>
              <a:gd name="f8" fmla="val 209982"/>
              <a:gd name="f9" fmla="val 179493"/>
              <a:gd name="f10" fmla="val 104430"/>
              <a:gd name="f11" fmla="val 358987"/>
              <a:gd name="f12" fmla="+- 0 0 1121"/>
              <a:gd name="f13" fmla="val 562187"/>
              <a:gd name="f14" fmla="val 8"/>
              <a:gd name="f15" fmla="val 765387"/>
              <a:gd name="f16" fmla="val 1137"/>
              <a:gd name="f17" fmla="+- 0 0 -90"/>
              <a:gd name="f18" fmla="*/ f3 1 1219200"/>
              <a:gd name="f19" fmla="*/ f4 1 216755"/>
              <a:gd name="f20" fmla="+- f7 0 f5"/>
              <a:gd name="f21" fmla="+- f6 0 f5"/>
              <a:gd name="f22" fmla="*/ f17 f0 1"/>
              <a:gd name="f23" fmla="*/ f21 1 1219200"/>
              <a:gd name="f24" fmla="*/ f20 1 216755"/>
              <a:gd name="f25" fmla="*/ 0 f21 1"/>
              <a:gd name="f26" fmla="*/ 209982 f20 1"/>
              <a:gd name="f27" fmla="*/ 562187 f21 1"/>
              <a:gd name="f28" fmla="*/ 8 f20 1"/>
              <a:gd name="f29" fmla="*/ 1219200 f21 1"/>
              <a:gd name="f30" fmla="*/ 216755 f20 1"/>
              <a:gd name="f31" fmla="*/ f22 1 f2"/>
              <a:gd name="f32" fmla="*/ f25 1 1219200"/>
              <a:gd name="f33" fmla="*/ f26 1 216755"/>
              <a:gd name="f34" fmla="*/ f27 1 1219200"/>
              <a:gd name="f35" fmla="*/ f28 1 216755"/>
              <a:gd name="f36" fmla="*/ f29 1 1219200"/>
              <a:gd name="f37" fmla="*/ f30 1 216755"/>
              <a:gd name="f38" fmla="*/ f5 1 f23"/>
              <a:gd name="f39" fmla="*/ f6 1 f23"/>
              <a:gd name="f40" fmla="*/ f5 1 f24"/>
              <a:gd name="f41" fmla="*/ f7 1 f24"/>
              <a:gd name="f42" fmla="+- f31 0 f1"/>
              <a:gd name="f43" fmla="*/ f32 1 f23"/>
              <a:gd name="f44" fmla="*/ f33 1 f24"/>
              <a:gd name="f45" fmla="*/ f34 1 f23"/>
              <a:gd name="f46" fmla="*/ f35 1 f24"/>
              <a:gd name="f47" fmla="*/ f36 1 f23"/>
              <a:gd name="f48" fmla="*/ f37 1 f24"/>
              <a:gd name="f49" fmla="*/ f38 f18 1"/>
              <a:gd name="f50" fmla="*/ f39 f18 1"/>
              <a:gd name="f51" fmla="*/ f41 f19 1"/>
              <a:gd name="f52" fmla="*/ f40 f19 1"/>
              <a:gd name="f53" fmla="*/ f43 f18 1"/>
              <a:gd name="f54" fmla="*/ f44 f19 1"/>
              <a:gd name="f55" fmla="*/ f45 f18 1"/>
              <a:gd name="f56" fmla="*/ f46 f19 1"/>
              <a:gd name="f57" fmla="*/ f47 f18 1"/>
              <a:gd name="f58" fmla="*/ f48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53" y="f54"/>
              </a:cxn>
              <a:cxn ang="f42">
                <a:pos x="f55" y="f56"/>
              </a:cxn>
              <a:cxn ang="f42">
                <a:pos x="f57" y="f58"/>
              </a:cxn>
              <a:cxn ang="f42">
                <a:pos x="f57" y="f58"/>
              </a:cxn>
            </a:cxnLst>
            <a:rect l="f49" t="f52" r="f50" b="f51"/>
            <a:pathLst>
              <a:path w="1219200" h="216755">
                <a:moveTo>
                  <a:pt x="f5" y="f8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6" y="f7"/>
                  <a:pt x="f6" y="f7"/>
                </a:cubicBezTo>
                <a:lnTo>
                  <a:pt x="f6" y="f7"/>
                </a:lnTo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round/>
            <a:tailEnd type="arrow"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ker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TekstSylinder 15">
            <a:extLst>
              <a:ext uri="{FF2B5EF4-FFF2-40B4-BE49-F238E27FC236}">
                <a16:creationId xmlns:a16="http://schemas.microsoft.com/office/drawing/2014/main" id="{2CA2DB6E-B30B-724B-1193-3EB80225567D}"/>
              </a:ext>
            </a:extLst>
          </p:cNvPr>
          <p:cNvSpPr txBox="1"/>
          <p:nvPr/>
        </p:nvSpPr>
        <p:spPr>
          <a:xfrm>
            <a:off x="5957967" y="2930858"/>
            <a:ext cx="2572152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Decode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the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answer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token-by-token</a:t>
            </a:r>
            <a:endParaRPr lang="nb-NO" sz="1800" i="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TekstSylinder 14">
            <a:extLst>
              <a:ext uri="{FF2B5EF4-FFF2-40B4-BE49-F238E27FC236}">
                <a16:creationId xmlns:a16="http://schemas.microsoft.com/office/drawing/2014/main" id="{D420B579-A3B3-0E8A-BDBF-0E99DE2FE288}"/>
              </a:ext>
            </a:extLst>
          </p:cNvPr>
          <p:cNvSpPr txBox="1"/>
          <p:nvPr/>
        </p:nvSpPr>
        <p:spPr>
          <a:xfrm>
            <a:off x="2928903" y="1405722"/>
            <a:ext cx="3286194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i="1" dirty="0">
                <a:solidFill>
                  <a:srgbClr val="000000"/>
                </a:solidFill>
                <a:latin typeface="Calibri"/>
              </a:rPr>
              <a:t>LLM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embeddings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(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token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vectors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C6E7FF-68D6-7C81-0FA7-DF528014539D}"/>
              </a:ext>
            </a:extLst>
          </p:cNvPr>
          <p:cNvSpPr txBox="1"/>
          <p:nvPr/>
        </p:nvSpPr>
        <p:spPr bwMode="white">
          <a:xfrm>
            <a:off x="2627784" y="654289"/>
            <a:ext cx="3888432" cy="523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aseline="0" dirty="0"/>
              <a:t>Generative approaches</a:t>
            </a:r>
            <a:endParaRPr lang="en-GB" sz="2800" baseline="0" dirty="0"/>
          </a:p>
        </p:txBody>
      </p:sp>
      <p:sp>
        <p:nvSpPr>
          <p:cNvPr id="24" name="TekstSylinder 14">
            <a:extLst>
              <a:ext uri="{FF2B5EF4-FFF2-40B4-BE49-F238E27FC236}">
                <a16:creationId xmlns:a16="http://schemas.microsoft.com/office/drawing/2014/main" id="{E0638EEA-0196-A894-A348-C3111AF4C66C}"/>
              </a:ext>
            </a:extLst>
          </p:cNvPr>
          <p:cNvSpPr txBox="1"/>
          <p:nvPr/>
        </p:nvSpPr>
        <p:spPr>
          <a:xfrm>
            <a:off x="69898" y="2880066"/>
            <a:ext cx="2624274" cy="1200329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dirty="0">
                <a:solidFill>
                  <a:srgbClr val="000000"/>
                </a:solidFill>
                <a:latin typeface="Calibri"/>
              </a:rPr>
              <a:t>=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Process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user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input        (+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context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&amp;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instructions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) </a:t>
            </a:r>
            <a:r>
              <a:rPr lang="nb-NO" sz="1800" dirty="0" err="1">
                <a:solidFill>
                  <a:srgbClr val="000000"/>
                </a:solidFill>
                <a:latin typeface="Calibri"/>
              </a:rPr>
              <a:t>through</a:t>
            </a:r>
            <a:r>
              <a:rPr lang="nb-NO" sz="1800" dirty="0">
                <a:solidFill>
                  <a:srgbClr val="000000"/>
                </a:solidFill>
                <a:latin typeface="Calibri"/>
              </a:rPr>
              <a:t> an </a:t>
            </a:r>
            <a:r>
              <a:rPr lang="nb-NO" sz="1800" i="1" dirty="0" err="1">
                <a:solidFill>
                  <a:srgbClr val="000000"/>
                </a:solidFill>
                <a:latin typeface="Calibri"/>
              </a:rPr>
              <a:t>instruction-tuned</a:t>
            </a:r>
            <a:r>
              <a:rPr lang="nb-NO" sz="1800" i="1" dirty="0">
                <a:solidFill>
                  <a:srgbClr val="000000"/>
                </a:solidFill>
                <a:latin typeface="Calibri"/>
              </a:rPr>
              <a:t> LLM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9302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E20CC8-EB73-3412-AD63-5D8B5F6F14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CAF84-5E2E-404F-ED25-278D9A47C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CBA241-3148-B6B0-ACEF-B25F84CAF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models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6B5404B-D17F-D3CA-BC74-CB944DC22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18802"/>
            <a:ext cx="8207376" cy="2749091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IR models select a response among the ones                                                              found in the corpus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en-GB" dirty="0">
                <a:sym typeface="Wingdings" panose="05000000000000000000" pitchFamily="2" charset="2"/>
              </a:rPr>
              <a:t>In other words, they can never produce                                                                          a “new” response</a:t>
            </a:r>
          </a:p>
          <a:p>
            <a:pPr lvl="1">
              <a:spcBef>
                <a:spcPts val="1200"/>
              </a:spcBef>
              <a:buFont typeface="Wingdings" panose="05000000000000000000" pitchFamily="2" charset="2"/>
              <a:buChar char="è"/>
            </a:pPr>
            <a:endParaRPr lang="en-GB" sz="100" dirty="0">
              <a:sym typeface="Wingdings" panose="05000000000000000000" pitchFamily="2" charset="2"/>
            </a:endParaRPr>
          </a:p>
          <a:p>
            <a:pPr>
              <a:spcBef>
                <a:spcPts val="1200"/>
              </a:spcBef>
            </a:pPr>
            <a:r>
              <a:rPr lang="en-GB" dirty="0"/>
              <a:t>An alternative is to use an LLM to </a:t>
            </a:r>
            <a:r>
              <a:rPr lang="en-GB" b="1" dirty="0"/>
              <a:t>generate</a:t>
            </a:r>
            <a:r>
              <a:rPr lang="en-GB" dirty="0"/>
              <a:t> the response token-by-token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Using an </a:t>
            </a:r>
            <a:r>
              <a:rPr lang="en-GB" i="1" dirty="0"/>
              <a:t>encoder-decoder model</a:t>
            </a:r>
            <a:r>
              <a:rPr lang="en-GB" dirty="0"/>
              <a:t>, like in MT, with both                                      self-attention and cross-attention</a:t>
            </a:r>
          </a:p>
          <a:p>
            <a:pPr lvl="1">
              <a:spcBef>
                <a:spcPts val="1200"/>
              </a:spcBef>
            </a:pPr>
            <a:r>
              <a:rPr lang="en-GB" dirty="0"/>
              <a:t>Or with a </a:t>
            </a:r>
            <a:r>
              <a:rPr lang="en-GB" i="1" dirty="0"/>
              <a:t>decoder-only model</a:t>
            </a:r>
            <a:r>
              <a:rPr lang="en-GB" dirty="0"/>
              <a:t>, like GPT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CC1872-D33A-D130-41EC-332740CAB561}"/>
              </a:ext>
            </a:extLst>
          </p:cNvPr>
          <p:cNvGrpSpPr/>
          <p:nvPr/>
        </p:nvGrpSpPr>
        <p:grpSpPr>
          <a:xfrm>
            <a:off x="1115616" y="3701532"/>
            <a:ext cx="8280919" cy="646331"/>
            <a:chOff x="1115616" y="3330445"/>
            <a:chExt cx="8280919" cy="64633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1567808B-500C-F40A-F21B-01E8FE188A5C}"/>
                </a:ext>
              </a:extLst>
            </p:cNvPr>
            <p:cNvSpPr/>
            <p:nvPr/>
          </p:nvSpPr>
          <p:spPr bwMode="auto">
            <a:xfrm>
              <a:off x="1115616" y="3435846"/>
              <a:ext cx="4176464" cy="360040"/>
            </a:xfrm>
            <a:prstGeom prst="round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8B3E6CF-3327-FD31-7CA2-8B8EC8870848}"/>
                </a:ext>
              </a:extLst>
            </p:cNvPr>
            <p:cNvCxnSpPr/>
            <p:nvPr/>
          </p:nvCxnSpPr>
          <p:spPr bwMode="auto">
            <a:xfrm>
              <a:off x="5292080" y="3623329"/>
              <a:ext cx="36004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267B4E-8BD1-F6F1-0FF1-E153C7C9DE6B}"/>
                </a:ext>
              </a:extLst>
            </p:cNvPr>
            <p:cNvSpPr txBox="1"/>
            <p:nvPr/>
          </p:nvSpPr>
          <p:spPr bwMode="white">
            <a:xfrm>
              <a:off x="5652120" y="3330445"/>
              <a:ext cx="3744415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0" dirty="0"/>
                <a:t>Dominant approach nowadays (using large, pretrained LLMs)</a:t>
              </a:r>
              <a:endParaRPr lang="en-GB" sz="1800" baseline="0" dirty="0"/>
            </a:p>
          </p:txBody>
        </p:sp>
      </p:grp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D4918CE5-6ADE-495B-5187-77C0ECA770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18" y="831955"/>
            <a:ext cx="2497018" cy="16613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01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5BECA-8D07-0B09-DE4F-CB3135950A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9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410087-2E6E-6834-CA39-C44575CAB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638C2B-93D7-8C69-4915-880F46614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 process</a:t>
            </a:r>
            <a:endParaRPr lang="en-GB" dirty="0"/>
          </a:p>
        </p:txBody>
      </p:sp>
      <p:sp>
        <p:nvSpPr>
          <p:cNvPr id="7" name="Rektangel 8">
            <a:extLst>
              <a:ext uri="{FF2B5EF4-FFF2-40B4-BE49-F238E27FC236}">
                <a16:creationId xmlns:a16="http://schemas.microsoft.com/office/drawing/2014/main" id="{8D0BAFF9-5126-AEA3-63D4-0B24E9B60406}"/>
              </a:ext>
            </a:extLst>
          </p:cNvPr>
          <p:cNvSpPr/>
          <p:nvPr/>
        </p:nvSpPr>
        <p:spPr>
          <a:xfrm>
            <a:off x="2160341" y="3797307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Ellipse 9">
            <a:extLst>
              <a:ext uri="{FF2B5EF4-FFF2-40B4-BE49-F238E27FC236}">
                <a16:creationId xmlns:a16="http://schemas.microsoft.com/office/drawing/2014/main" id="{F75B5EBC-B0B3-6A09-EAF3-D3323CF115AD}"/>
              </a:ext>
            </a:extLst>
          </p:cNvPr>
          <p:cNvSpPr/>
          <p:nvPr/>
        </p:nvSpPr>
        <p:spPr>
          <a:xfrm>
            <a:off x="2160341" y="379730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Ellipse 10">
            <a:extLst>
              <a:ext uri="{FF2B5EF4-FFF2-40B4-BE49-F238E27FC236}">
                <a16:creationId xmlns:a16="http://schemas.microsoft.com/office/drawing/2014/main" id="{6E09FAF7-E6B8-1F46-3DAB-23E8F0C68FB9}"/>
              </a:ext>
            </a:extLst>
          </p:cNvPr>
          <p:cNvSpPr/>
          <p:nvPr/>
        </p:nvSpPr>
        <p:spPr>
          <a:xfrm>
            <a:off x="2300537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Ellipse 11">
            <a:extLst>
              <a:ext uri="{FF2B5EF4-FFF2-40B4-BE49-F238E27FC236}">
                <a16:creationId xmlns:a16="http://schemas.microsoft.com/office/drawing/2014/main" id="{B988B2B4-718F-F503-6602-195331177129}"/>
              </a:ext>
            </a:extLst>
          </p:cNvPr>
          <p:cNvSpPr/>
          <p:nvPr/>
        </p:nvSpPr>
        <p:spPr>
          <a:xfrm>
            <a:off x="2580069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ktangel 12">
            <a:extLst>
              <a:ext uri="{FF2B5EF4-FFF2-40B4-BE49-F238E27FC236}">
                <a16:creationId xmlns:a16="http://schemas.microsoft.com/office/drawing/2014/main" id="{11131034-D4FB-68BF-CDF7-32341867138B}"/>
              </a:ext>
            </a:extLst>
          </p:cNvPr>
          <p:cNvSpPr/>
          <p:nvPr/>
        </p:nvSpPr>
        <p:spPr>
          <a:xfrm>
            <a:off x="3143138" y="3801541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Ellipse 13">
            <a:extLst>
              <a:ext uri="{FF2B5EF4-FFF2-40B4-BE49-F238E27FC236}">
                <a16:creationId xmlns:a16="http://schemas.microsoft.com/office/drawing/2014/main" id="{8EC7CF9A-FE1D-81D8-7195-7D56D5BF296D}"/>
              </a:ext>
            </a:extLst>
          </p:cNvPr>
          <p:cNvSpPr/>
          <p:nvPr/>
        </p:nvSpPr>
        <p:spPr>
          <a:xfrm>
            <a:off x="3143138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Ellipse 14">
            <a:extLst>
              <a:ext uri="{FF2B5EF4-FFF2-40B4-BE49-F238E27FC236}">
                <a16:creationId xmlns:a16="http://schemas.microsoft.com/office/drawing/2014/main" id="{10A09E1C-7D14-A8C3-E91D-A6898064B4DA}"/>
              </a:ext>
            </a:extLst>
          </p:cNvPr>
          <p:cNvSpPr/>
          <p:nvPr/>
        </p:nvSpPr>
        <p:spPr>
          <a:xfrm>
            <a:off x="3302902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Ellipse 15">
            <a:extLst>
              <a:ext uri="{FF2B5EF4-FFF2-40B4-BE49-F238E27FC236}">
                <a16:creationId xmlns:a16="http://schemas.microsoft.com/office/drawing/2014/main" id="{960413DA-FA25-2B18-0015-F0678F43BEE0}"/>
              </a:ext>
            </a:extLst>
          </p:cNvPr>
          <p:cNvSpPr/>
          <p:nvPr/>
        </p:nvSpPr>
        <p:spPr>
          <a:xfrm>
            <a:off x="3544898" y="3795030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Rektangel 16">
            <a:extLst>
              <a:ext uri="{FF2B5EF4-FFF2-40B4-BE49-F238E27FC236}">
                <a16:creationId xmlns:a16="http://schemas.microsoft.com/office/drawing/2014/main" id="{5366033B-DCEC-702E-279E-C348B40E9DEE}"/>
              </a:ext>
            </a:extLst>
          </p:cNvPr>
          <p:cNvSpPr/>
          <p:nvPr/>
        </p:nvSpPr>
        <p:spPr>
          <a:xfrm>
            <a:off x="4552402" y="3802693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Ellipse 17">
            <a:extLst>
              <a:ext uri="{FF2B5EF4-FFF2-40B4-BE49-F238E27FC236}">
                <a16:creationId xmlns:a16="http://schemas.microsoft.com/office/drawing/2014/main" id="{F9E1ED15-A8B2-B0E9-6206-FB432BD324C2}"/>
              </a:ext>
            </a:extLst>
          </p:cNvPr>
          <p:cNvSpPr/>
          <p:nvPr/>
        </p:nvSpPr>
        <p:spPr>
          <a:xfrm>
            <a:off x="4552402" y="380269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Ellipse 18">
            <a:extLst>
              <a:ext uri="{FF2B5EF4-FFF2-40B4-BE49-F238E27FC236}">
                <a16:creationId xmlns:a16="http://schemas.microsoft.com/office/drawing/2014/main" id="{5A16478C-CFD7-E567-E280-86A4D16AE020}"/>
              </a:ext>
            </a:extLst>
          </p:cNvPr>
          <p:cNvSpPr/>
          <p:nvPr/>
        </p:nvSpPr>
        <p:spPr>
          <a:xfrm>
            <a:off x="4704056" y="380013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Ellipse 19">
            <a:extLst>
              <a:ext uri="{FF2B5EF4-FFF2-40B4-BE49-F238E27FC236}">
                <a16:creationId xmlns:a16="http://schemas.microsoft.com/office/drawing/2014/main" id="{A0117C0B-ADEE-9974-E7C1-8AF3E8E57059}"/>
              </a:ext>
            </a:extLst>
          </p:cNvPr>
          <p:cNvSpPr/>
          <p:nvPr/>
        </p:nvSpPr>
        <p:spPr>
          <a:xfrm>
            <a:off x="4916251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Rektangel 20">
            <a:extLst>
              <a:ext uri="{FF2B5EF4-FFF2-40B4-BE49-F238E27FC236}">
                <a16:creationId xmlns:a16="http://schemas.microsoft.com/office/drawing/2014/main" id="{C6A7C602-7EFB-E88A-3072-D4AB03AD7B0E}"/>
              </a:ext>
            </a:extLst>
          </p:cNvPr>
          <p:cNvSpPr/>
          <p:nvPr/>
        </p:nvSpPr>
        <p:spPr>
          <a:xfrm>
            <a:off x="5378764" y="3801541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Ellipse 21">
            <a:extLst>
              <a:ext uri="{FF2B5EF4-FFF2-40B4-BE49-F238E27FC236}">
                <a16:creationId xmlns:a16="http://schemas.microsoft.com/office/drawing/2014/main" id="{177D0FAC-34F2-B8EE-AF2B-9FF51AA5F1D5}"/>
              </a:ext>
            </a:extLst>
          </p:cNvPr>
          <p:cNvSpPr/>
          <p:nvPr/>
        </p:nvSpPr>
        <p:spPr>
          <a:xfrm>
            <a:off x="5378764" y="380154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Ellipse 22">
            <a:extLst>
              <a:ext uri="{FF2B5EF4-FFF2-40B4-BE49-F238E27FC236}">
                <a16:creationId xmlns:a16="http://schemas.microsoft.com/office/drawing/2014/main" id="{F5E440D1-15CC-1354-C7A3-F3BE172BA663}"/>
              </a:ext>
            </a:extLst>
          </p:cNvPr>
          <p:cNvSpPr/>
          <p:nvPr/>
        </p:nvSpPr>
        <p:spPr>
          <a:xfrm>
            <a:off x="5522773" y="380724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Ellipse 23">
            <a:extLst>
              <a:ext uri="{FF2B5EF4-FFF2-40B4-BE49-F238E27FC236}">
                <a16:creationId xmlns:a16="http://schemas.microsoft.com/office/drawing/2014/main" id="{92E70FB0-8991-8988-A6F0-F1AC933DA4FC}"/>
              </a:ext>
            </a:extLst>
          </p:cNvPr>
          <p:cNvSpPr/>
          <p:nvPr/>
        </p:nvSpPr>
        <p:spPr>
          <a:xfrm>
            <a:off x="5751464" y="380993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TextBox 41">
            <a:extLst>
              <a:ext uri="{FF2B5EF4-FFF2-40B4-BE49-F238E27FC236}">
                <a16:creationId xmlns:a16="http://schemas.microsoft.com/office/drawing/2014/main" id="{E63B2885-EFD9-BC19-C19C-A319786F2F99}"/>
              </a:ext>
            </a:extLst>
          </p:cNvPr>
          <p:cNvSpPr txBox="1"/>
          <p:nvPr/>
        </p:nvSpPr>
        <p:spPr>
          <a:xfrm>
            <a:off x="493241" y="3598362"/>
            <a:ext cx="1194928" cy="646334"/>
          </a:xfrm>
          <a:prstGeom prst="rect">
            <a:avLst/>
          </a:prstGeom>
          <a:solidFill>
            <a:srgbClr val="FFFFFF"/>
          </a:solidFill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Initial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endParaRPr lang="nb-NO" sz="14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7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25" name="Rett pilkobling 36">
            <a:extLst>
              <a:ext uri="{FF2B5EF4-FFF2-40B4-BE49-F238E27FC236}">
                <a16:creationId xmlns:a16="http://schemas.microsoft.com/office/drawing/2014/main" id="{A284B279-0744-1393-C9D2-8D33F5725FE0}"/>
              </a:ext>
            </a:extLst>
          </p:cNvPr>
          <p:cNvCxnSpPr/>
          <p:nvPr/>
        </p:nvCxnSpPr>
        <p:spPr>
          <a:xfrm flipV="1">
            <a:off x="5706676" y="3416963"/>
            <a:ext cx="0" cy="323122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6" name="Rett pilkobling 35">
            <a:extLst>
              <a:ext uri="{FF2B5EF4-FFF2-40B4-BE49-F238E27FC236}">
                <a16:creationId xmlns:a16="http://schemas.microsoft.com/office/drawing/2014/main" id="{9E4C7BC1-C110-4881-6B27-F1EA2EA222E6}"/>
              </a:ext>
            </a:extLst>
          </p:cNvPr>
          <p:cNvCxnSpPr/>
          <p:nvPr/>
        </p:nvCxnSpPr>
        <p:spPr>
          <a:xfrm flipV="1">
            <a:off x="4804062" y="3430679"/>
            <a:ext cx="0" cy="32274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7" name="Rett pilkobling 33">
            <a:extLst>
              <a:ext uri="{FF2B5EF4-FFF2-40B4-BE49-F238E27FC236}">
                <a16:creationId xmlns:a16="http://schemas.microsoft.com/office/drawing/2014/main" id="{98DFF0F8-E82F-B251-AB17-7937F2AD618F}"/>
              </a:ext>
            </a:extLst>
          </p:cNvPr>
          <p:cNvCxnSpPr/>
          <p:nvPr/>
        </p:nvCxnSpPr>
        <p:spPr>
          <a:xfrm flipV="1">
            <a:off x="2463043" y="3397688"/>
            <a:ext cx="0" cy="355729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28" name="Rett pilkobling 34">
            <a:extLst>
              <a:ext uri="{FF2B5EF4-FFF2-40B4-BE49-F238E27FC236}">
                <a16:creationId xmlns:a16="http://schemas.microsoft.com/office/drawing/2014/main" id="{0EFDBBE9-E89E-1FA9-FC0D-3CD6A2026E50}"/>
              </a:ext>
            </a:extLst>
          </p:cNvPr>
          <p:cNvCxnSpPr/>
          <p:nvPr/>
        </p:nvCxnSpPr>
        <p:spPr>
          <a:xfrm flipV="1">
            <a:off x="3401711" y="3397688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29" name="Rektangel 8">
            <a:extLst>
              <a:ext uri="{FF2B5EF4-FFF2-40B4-BE49-F238E27FC236}">
                <a16:creationId xmlns:a16="http://schemas.microsoft.com/office/drawing/2014/main" id="{8C5DD292-66F8-28FA-69CC-899500CC1F7A}"/>
              </a:ext>
            </a:extLst>
          </p:cNvPr>
          <p:cNvSpPr/>
          <p:nvPr/>
        </p:nvSpPr>
        <p:spPr>
          <a:xfrm>
            <a:off x="2172264" y="3213445"/>
            <a:ext cx="588846" cy="157798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Ellipse 9">
            <a:extLst>
              <a:ext uri="{FF2B5EF4-FFF2-40B4-BE49-F238E27FC236}">
                <a16:creationId xmlns:a16="http://schemas.microsoft.com/office/drawing/2014/main" id="{CB16F6C3-FFD0-9FAA-1F96-F94F3DD5A0BD}"/>
              </a:ext>
            </a:extLst>
          </p:cNvPr>
          <p:cNvSpPr/>
          <p:nvPr/>
        </p:nvSpPr>
        <p:spPr>
          <a:xfrm>
            <a:off x="2172264" y="3213445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Ellipse 10">
            <a:extLst>
              <a:ext uri="{FF2B5EF4-FFF2-40B4-BE49-F238E27FC236}">
                <a16:creationId xmlns:a16="http://schemas.microsoft.com/office/drawing/2014/main" id="{81AAAB88-653B-1F67-B444-E9C4DF67AA95}"/>
              </a:ext>
            </a:extLst>
          </p:cNvPr>
          <p:cNvSpPr/>
          <p:nvPr/>
        </p:nvSpPr>
        <p:spPr>
          <a:xfrm>
            <a:off x="2312460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Ellipse 11">
            <a:extLst>
              <a:ext uri="{FF2B5EF4-FFF2-40B4-BE49-F238E27FC236}">
                <a16:creationId xmlns:a16="http://schemas.microsoft.com/office/drawing/2014/main" id="{932279BA-7E17-5214-D580-149E0A74A79B}"/>
              </a:ext>
            </a:extLst>
          </p:cNvPr>
          <p:cNvSpPr/>
          <p:nvPr/>
        </p:nvSpPr>
        <p:spPr>
          <a:xfrm>
            <a:off x="2591992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Rektangel 12">
            <a:extLst>
              <a:ext uri="{FF2B5EF4-FFF2-40B4-BE49-F238E27FC236}">
                <a16:creationId xmlns:a16="http://schemas.microsoft.com/office/drawing/2014/main" id="{E08E122D-250E-F6DD-DB62-69928C52E261}"/>
              </a:ext>
            </a:extLst>
          </p:cNvPr>
          <p:cNvSpPr/>
          <p:nvPr/>
        </p:nvSpPr>
        <p:spPr>
          <a:xfrm>
            <a:off x="3155061" y="3217679"/>
            <a:ext cx="552919" cy="153564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Ellipse 13">
            <a:extLst>
              <a:ext uri="{FF2B5EF4-FFF2-40B4-BE49-F238E27FC236}">
                <a16:creationId xmlns:a16="http://schemas.microsoft.com/office/drawing/2014/main" id="{72CDC934-4268-73C2-AF25-F0961036280E}"/>
              </a:ext>
            </a:extLst>
          </p:cNvPr>
          <p:cNvSpPr/>
          <p:nvPr/>
        </p:nvSpPr>
        <p:spPr>
          <a:xfrm>
            <a:off x="3155061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Ellipse 14">
            <a:extLst>
              <a:ext uri="{FF2B5EF4-FFF2-40B4-BE49-F238E27FC236}">
                <a16:creationId xmlns:a16="http://schemas.microsoft.com/office/drawing/2014/main" id="{9D5996CE-BBCE-67CE-3411-69AF5BA68911}"/>
              </a:ext>
            </a:extLst>
          </p:cNvPr>
          <p:cNvSpPr/>
          <p:nvPr/>
        </p:nvSpPr>
        <p:spPr>
          <a:xfrm>
            <a:off x="3314825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Ellipse 15">
            <a:extLst>
              <a:ext uri="{FF2B5EF4-FFF2-40B4-BE49-F238E27FC236}">
                <a16:creationId xmlns:a16="http://schemas.microsoft.com/office/drawing/2014/main" id="{899599DF-A111-2920-9A9C-D4977C27673C}"/>
              </a:ext>
            </a:extLst>
          </p:cNvPr>
          <p:cNvSpPr/>
          <p:nvPr/>
        </p:nvSpPr>
        <p:spPr>
          <a:xfrm>
            <a:off x="3556821" y="3211168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Rektangel 16">
            <a:extLst>
              <a:ext uri="{FF2B5EF4-FFF2-40B4-BE49-F238E27FC236}">
                <a16:creationId xmlns:a16="http://schemas.microsoft.com/office/drawing/2014/main" id="{75670914-868B-04F3-6490-F39FAB3FB421}"/>
              </a:ext>
            </a:extLst>
          </p:cNvPr>
          <p:cNvSpPr/>
          <p:nvPr/>
        </p:nvSpPr>
        <p:spPr>
          <a:xfrm>
            <a:off x="4564325" y="3218831"/>
            <a:ext cx="516837" cy="152412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Ellipse 17">
            <a:extLst>
              <a:ext uri="{FF2B5EF4-FFF2-40B4-BE49-F238E27FC236}">
                <a16:creationId xmlns:a16="http://schemas.microsoft.com/office/drawing/2014/main" id="{ACBEC9D7-4F47-7BA7-F1CF-6AD4B9ED6659}"/>
              </a:ext>
            </a:extLst>
          </p:cNvPr>
          <p:cNvSpPr/>
          <p:nvPr/>
        </p:nvSpPr>
        <p:spPr>
          <a:xfrm>
            <a:off x="4564325" y="321883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Ellipse 18">
            <a:extLst>
              <a:ext uri="{FF2B5EF4-FFF2-40B4-BE49-F238E27FC236}">
                <a16:creationId xmlns:a16="http://schemas.microsoft.com/office/drawing/2014/main" id="{69709959-EE2D-13B9-2F85-BA2CBEF79048}"/>
              </a:ext>
            </a:extLst>
          </p:cNvPr>
          <p:cNvSpPr/>
          <p:nvPr/>
        </p:nvSpPr>
        <p:spPr>
          <a:xfrm>
            <a:off x="4715978" y="321627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Ellipse 19">
            <a:extLst>
              <a:ext uri="{FF2B5EF4-FFF2-40B4-BE49-F238E27FC236}">
                <a16:creationId xmlns:a16="http://schemas.microsoft.com/office/drawing/2014/main" id="{EBDB9543-370E-7608-92DC-59EC8BA7E7A6}"/>
              </a:ext>
            </a:extLst>
          </p:cNvPr>
          <p:cNvSpPr/>
          <p:nvPr/>
        </p:nvSpPr>
        <p:spPr>
          <a:xfrm>
            <a:off x="4928174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ktangel 20">
            <a:extLst>
              <a:ext uri="{FF2B5EF4-FFF2-40B4-BE49-F238E27FC236}">
                <a16:creationId xmlns:a16="http://schemas.microsoft.com/office/drawing/2014/main" id="{A6B2C29E-A48C-9961-722C-7BCDD60B5758}"/>
              </a:ext>
            </a:extLst>
          </p:cNvPr>
          <p:cNvSpPr/>
          <p:nvPr/>
        </p:nvSpPr>
        <p:spPr>
          <a:xfrm>
            <a:off x="5390687" y="3217679"/>
            <a:ext cx="538627" cy="162927"/>
          </a:xfrm>
          <a:prstGeom prst="rect">
            <a:avLst/>
          </a:prstGeom>
          <a:solidFill>
            <a:srgbClr val="8396CC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Ellipse 21">
            <a:extLst>
              <a:ext uri="{FF2B5EF4-FFF2-40B4-BE49-F238E27FC236}">
                <a16:creationId xmlns:a16="http://schemas.microsoft.com/office/drawing/2014/main" id="{BC243BDB-6821-4A52-C624-E96ECD42C9CD}"/>
              </a:ext>
            </a:extLst>
          </p:cNvPr>
          <p:cNvSpPr/>
          <p:nvPr/>
        </p:nvSpPr>
        <p:spPr>
          <a:xfrm>
            <a:off x="5390687" y="3217679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Ellipse 22">
            <a:extLst>
              <a:ext uri="{FF2B5EF4-FFF2-40B4-BE49-F238E27FC236}">
                <a16:creationId xmlns:a16="http://schemas.microsoft.com/office/drawing/2014/main" id="{52A56C7B-15E5-1F48-EE30-BCC1EC326788}"/>
              </a:ext>
            </a:extLst>
          </p:cNvPr>
          <p:cNvSpPr/>
          <p:nvPr/>
        </p:nvSpPr>
        <p:spPr>
          <a:xfrm>
            <a:off x="5534696" y="321867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Ellipse 23">
            <a:extLst>
              <a:ext uri="{FF2B5EF4-FFF2-40B4-BE49-F238E27FC236}">
                <a16:creationId xmlns:a16="http://schemas.microsoft.com/office/drawing/2014/main" id="{8B38820A-E2FE-EB95-90A4-8AE9DDFA316A}"/>
              </a:ext>
            </a:extLst>
          </p:cNvPr>
          <p:cNvSpPr/>
          <p:nvPr/>
        </p:nvSpPr>
        <p:spPr>
          <a:xfrm>
            <a:off x="5763387" y="3226073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/>
          </a:solidFill>
          <a:ln w="9528" cap="flat">
            <a:solidFill>
              <a:srgbClr val="000000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TextBox 65">
            <a:extLst>
              <a:ext uri="{FF2B5EF4-FFF2-40B4-BE49-F238E27FC236}">
                <a16:creationId xmlns:a16="http://schemas.microsoft.com/office/drawing/2014/main" id="{ED4A7FA6-CF97-EDBB-22ED-D94EE9335972}"/>
              </a:ext>
            </a:extLst>
          </p:cNvPr>
          <p:cNvSpPr txBox="1"/>
          <p:nvPr/>
        </p:nvSpPr>
        <p:spPr>
          <a:xfrm>
            <a:off x="281693" y="3019723"/>
            <a:ext cx="144613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after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one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layer</a:t>
            </a:r>
            <a:endParaRPr lang="nb-NO" sz="14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46" name="Rett pilkobling 34">
            <a:extLst>
              <a:ext uri="{FF2B5EF4-FFF2-40B4-BE49-F238E27FC236}">
                <a16:creationId xmlns:a16="http://schemas.microsoft.com/office/drawing/2014/main" id="{E1721580-8AE5-97A1-367D-0D09C1297AE6}"/>
              </a:ext>
            </a:extLst>
          </p:cNvPr>
          <p:cNvCxnSpPr/>
          <p:nvPr/>
        </p:nvCxnSpPr>
        <p:spPr>
          <a:xfrm flipV="1">
            <a:off x="2532693" y="3445456"/>
            <a:ext cx="823454" cy="27466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7" name="Rett pilkobling 34">
            <a:extLst>
              <a:ext uri="{FF2B5EF4-FFF2-40B4-BE49-F238E27FC236}">
                <a16:creationId xmlns:a16="http://schemas.microsoft.com/office/drawing/2014/main" id="{8158330B-F128-60A3-88BD-B8BFC841E12C}"/>
              </a:ext>
            </a:extLst>
          </p:cNvPr>
          <p:cNvCxnSpPr/>
          <p:nvPr/>
        </p:nvCxnSpPr>
        <p:spPr>
          <a:xfrm flipV="1">
            <a:off x="2485309" y="3468161"/>
            <a:ext cx="2270345" cy="27965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8" name="Rett pilkobling 34">
            <a:extLst>
              <a:ext uri="{FF2B5EF4-FFF2-40B4-BE49-F238E27FC236}">
                <a16:creationId xmlns:a16="http://schemas.microsoft.com/office/drawing/2014/main" id="{8302FCAF-1E43-C551-26AF-A313773B9540}"/>
              </a:ext>
            </a:extLst>
          </p:cNvPr>
          <p:cNvCxnSpPr/>
          <p:nvPr/>
        </p:nvCxnSpPr>
        <p:spPr>
          <a:xfrm flipV="1">
            <a:off x="2554968" y="3468161"/>
            <a:ext cx="3063413" cy="291391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49" name="Rett pilkobling 34">
            <a:extLst>
              <a:ext uri="{FF2B5EF4-FFF2-40B4-BE49-F238E27FC236}">
                <a16:creationId xmlns:a16="http://schemas.microsoft.com/office/drawing/2014/main" id="{15D0AC8A-9833-0BBA-4321-20398DE66656}"/>
              </a:ext>
            </a:extLst>
          </p:cNvPr>
          <p:cNvCxnSpPr/>
          <p:nvPr/>
        </p:nvCxnSpPr>
        <p:spPr>
          <a:xfrm flipV="1">
            <a:off x="3431521" y="3421581"/>
            <a:ext cx="1176906" cy="318687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0" name="Rett pilkobling 34">
            <a:extLst>
              <a:ext uri="{FF2B5EF4-FFF2-40B4-BE49-F238E27FC236}">
                <a16:creationId xmlns:a16="http://schemas.microsoft.com/office/drawing/2014/main" id="{6F48E370-9244-D79A-944F-F5AF5283C2E6}"/>
              </a:ext>
            </a:extLst>
          </p:cNvPr>
          <p:cNvCxnSpPr/>
          <p:nvPr/>
        </p:nvCxnSpPr>
        <p:spPr>
          <a:xfrm flipV="1">
            <a:off x="3544897" y="3434502"/>
            <a:ext cx="1936580" cy="312276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1" name="Rett pilkobling 34">
            <a:extLst>
              <a:ext uri="{FF2B5EF4-FFF2-40B4-BE49-F238E27FC236}">
                <a16:creationId xmlns:a16="http://schemas.microsoft.com/office/drawing/2014/main" id="{A42F00C9-F825-EEB6-359D-7322B84F74F1}"/>
              </a:ext>
            </a:extLst>
          </p:cNvPr>
          <p:cNvCxnSpPr/>
          <p:nvPr/>
        </p:nvCxnSpPr>
        <p:spPr>
          <a:xfrm flipV="1">
            <a:off x="4859996" y="3434502"/>
            <a:ext cx="818718" cy="327720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4" name="TextBox 100">
            <a:extLst>
              <a:ext uri="{FF2B5EF4-FFF2-40B4-BE49-F238E27FC236}">
                <a16:creationId xmlns:a16="http://schemas.microsoft.com/office/drawing/2014/main" id="{DF6AF66D-1004-FCB3-7151-590492E7DFEC}"/>
              </a:ext>
            </a:extLst>
          </p:cNvPr>
          <p:cNvSpPr txBox="1"/>
          <p:nvPr/>
        </p:nvSpPr>
        <p:spPr>
          <a:xfrm>
            <a:off x="5606705" y="269000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5" name="Rett pilkobling 35">
            <a:extLst>
              <a:ext uri="{FF2B5EF4-FFF2-40B4-BE49-F238E27FC236}">
                <a16:creationId xmlns:a16="http://schemas.microsoft.com/office/drawing/2014/main" id="{F558FE2D-2E3D-224D-BFF5-7D6FE47B3B98}"/>
              </a:ext>
            </a:extLst>
          </p:cNvPr>
          <p:cNvCxnSpPr/>
          <p:nvPr/>
        </p:nvCxnSpPr>
        <p:spPr>
          <a:xfrm flipV="1">
            <a:off x="4804062" y="2767822"/>
            <a:ext cx="0" cy="32275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6" name="TextBox 102">
            <a:extLst>
              <a:ext uri="{FF2B5EF4-FFF2-40B4-BE49-F238E27FC236}">
                <a16:creationId xmlns:a16="http://schemas.microsoft.com/office/drawing/2014/main" id="{B7BC0622-3941-BF8D-133D-A7B33CE7010D}"/>
              </a:ext>
            </a:extLst>
          </p:cNvPr>
          <p:cNvSpPr txBox="1"/>
          <p:nvPr/>
        </p:nvSpPr>
        <p:spPr>
          <a:xfrm>
            <a:off x="4743612" y="269000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dirty="0">
                <a:solidFill>
                  <a:srgbClr val="000000"/>
                </a:solidFill>
                <a:latin typeface="Calibri"/>
              </a:rPr>
              <a:t>…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cxnSp>
        <p:nvCxnSpPr>
          <p:cNvPr id="57" name="Rett pilkobling 33">
            <a:extLst>
              <a:ext uri="{FF2B5EF4-FFF2-40B4-BE49-F238E27FC236}">
                <a16:creationId xmlns:a16="http://schemas.microsoft.com/office/drawing/2014/main" id="{3D778CF0-6698-41F3-7302-76685A32F608}"/>
              </a:ext>
            </a:extLst>
          </p:cNvPr>
          <p:cNvCxnSpPr/>
          <p:nvPr/>
        </p:nvCxnSpPr>
        <p:spPr>
          <a:xfrm flipV="1">
            <a:off x="2463043" y="2734830"/>
            <a:ext cx="0" cy="355738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cxnSp>
        <p:nvCxnSpPr>
          <p:cNvPr id="58" name="Rett pilkobling 34">
            <a:extLst>
              <a:ext uri="{FF2B5EF4-FFF2-40B4-BE49-F238E27FC236}">
                <a16:creationId xmlns:a16="http://schemas.microsoft.com/office/drawing/2014/main" id="{5A69E819-B35E-4D54-F09B-B900282F7A12}"/>
              </a:ext>
            </a:extLst>
          </p:cNvPr>
          <p:cNvCxnSpPr/>
          <p:nvPr/>
        </p:nvCxnSpPr>
        <p:spPr>
          <a:xfrm flipV="1">
            <a:off x="3401711" y="2734830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sp>
        <p:nvSpPr>
          <p:cNvPr id="59" name="TextBox 105">
            <a:extLst>
              <a:ext uri="{FF2B5EF4-FFF2-40B4-BE49-F238E27FC236}">
                <a16:creationId xmlns:a16="http://schemas.microsoft.com/office/drawing/2014/main" id="{9DC97702-FF0F-12C8-9408-BE294B1DB108}"/>
              </a:ext>
            </a:extLst>
          </p:cNvPr>
          <p:cNvSpPr txBox="1"/>
          <p:nvPr/>
        </p:nvSpPr>
        <p:spPr>
          <a:xfrm>
            <a:off x="2466692" y="2750274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Rektangel 8">
            <a:extLst>
              <a:ext uri="{FF2B5EF4-FFF2-40B4-BE49-F238E27FC236}">
                <a16:creationId xmlns:a16="http://schemas.microsoft.com/office/drawing/2014/main" id="{7B2A3F56-F32B-B663-AEE7-AD585FFA7957}"/>
              </a:ext>
            </a:extLst>
          </p:cNvPr>
          <p:cNvSpPr/>
          <p:nvPr/>
        </p:nvSpPr>
        <p:spPr>
          <a:xfrm>
            <a:off x="3049850" y="2499244"/>
            <a:ext cx="588846" cy="157798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Ellipse 9">
            <a:extLst>
              <a:ext uri="{FF2B5EF4-FFF2-40B4-BE49-F238E27FC236}">
                <a16:creationId xmlns:a16="http://schemas.microsoft.com/office/drawing/2014/main" id="{3C857F46-26C6-201C-7ED3-AD69FAD9F044}"/>
              </a:ext>
            </a:extLst>
          </p:cNvPr>
          <p:cNvSpPr/>
          <p:nvPr/>
        </p:nvSpPr>
        <p:spPr>
          <a:xfrm>
            <a:off x="3049850" y="249924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7F7F7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Ellipse 10">
            <a:extLst>
              <a:ext uri="{FF2B5EF4-FFF2-40B4-BE49-F238E27FC236}">
                <a16:creationId xmlns:a16="http://schemas.microsoft.com/office/drawing/2014/main" id="{C54D511F-6F89-E277-212F-6042308AB3B5}"/>
              </a:ext>
            </a:extLst>
          </p:cNvPr>
          <p:cNvSpPr/>
          <p:nvPr/>
        </p:nvSpPr>
        <p:spPr>
          <a:xfrm>
            <a:off x="3190046" y="249696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Ellipse 11">
            <a:extLst>
              <a:ext uri="{FF2B5EF4-FFF2-40B4-BE49-F238E27FC236}">
                <a16:creationId xmlns:a16="http://schemas.microsoft.com/office/drawing/2014/main" id="{B134EFFD-36EC-D3FB-6513-AE8880CA68BA}"/>
              </a:ext>
            </a:extLst>
          </p:cNvPr>
          <p:cNvSpPr/>
          <p:nvPr/>
        </p:nvSpPr>
        <p:spPr>
          <a:xfrm>
            <a:off x="3469578" y="2496967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D9D9D9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Rektangel 12">
            <a:extLst>
              <a:ext uri="{FF2B5EF4-FFF2-40B4-BE49-F238E27FC236}">
                <a16:creationId xmlns:a16="http://schemas.microsoft.com/office/drawing/2014/main" id="{C4DC6FFC-DAB0-20F8-DDC3-E885DBA808EB}"/>
              </a:ext>
            </a:extLst>
          </p:cNvPr>
          <p:cNvSpPr/>
          <p:nvPr/>
        </p:nvSpPr>
        <p:spPr>
          <a:xfrm>
            <a:off x="4536710" y="2500286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Ellipse 13">
            <a:extLst>
              <a:ext uri="{FF2B5EF4-FFF2-40B4-BE49-F238E27FC236}">
                <a16:creationId xmlns:a16="http://schemas.microsoft.com/office/drawing/2014/main" id="{1E03100F-3E51-D23B-55BE-1922DB841772}"/>
              </a:ext>
            </a:extLst>
          </p:cNvPr>
          <p:cNvSpPr/>
          <p:nvPr/>
        </p:nvSpPr>
        <p:spPr>
          <a:xfrm>
            <a:off x="4536710" y="250028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Ellipse 14">
            <a:extLst>
              <a:ext uri="{FF2B5EF4-FFF2-40B4-BE49-F238E27FC236}">
                <a16:creationId xmlns:a16="http://schemas.microsoft.com/office/drawing/2014/main" id="{7F3C97C2-40B0-F029-052B-5B530E6AC5F5}"/>
              </a:ext>
            </a:extLst>
          </p:cNvPr>
          <p:cNvSpPr/>
          <p:nvPr/>
        </p:nvSpPr>
        <p:spPr>
          <a:xfrm>
            <a:off x="4696474" y="250028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Ellipse 15">
            <a:extLst>
              <a:ext uri="{FF2B5EF4-FFF2-40B4-BE49-F238E27FC236}">
                <a16:creationId xmlns:a16="http://schemas.microsoft.com/office/drawing/2014/main" id="{33C94309-2233-15ED-8308-CA5EE41E71B4}"/>
              </a:ext>
            </a:extLst>
          </p:cNvPr>
          <p:cNvSpPr/>
          <p:nvPr/>
        </p:nvSpPr>
        <p:spPr>
          <a:xfrm>
            <a:off x="4938470" y="2493776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Rektangel 12">
            <a:extLst>
              <a:ext uri="{FF2B5EF4-FFF2-40B4-BE49-F238E27FC236}">
                <a16:creationId xmlns:a16="http://schemas.microsoft.com/office/drawing/2014/main" id="{242B9971-3886-FF62-0BDC-C1C98FB5EA96}"/>
              </a:ext>
            </a:extLst>
          </p:cNvPr>
          <p:cNvSpPr/>
          <p:nvPr/>
        </p:nvSpPr>
        <p:spPr>
          <a:xfrm>
            <a:off x="2241713" y="2511872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Ellipse 13">
            <a:extLst>
              <a:ext uri="{FF2B5EF4-FFF2-40B4-BE49-F238E27FC236}">
                <a16:creationId xmlns:a16="http://schemas.microsoft.com/office/drawing/2014/main" id="{5EDFD1F0-4E7C-CDBF-C6ED-9F8D70DCB280}"/>
              </a:ext>
            </a:extLst>
          </p:cNvPr>
          <p:cNvSpPr/>
          <p:nvPr/>
        </p:nvSpPr>
        <p:spPr>
          <a:xfrm>
            <a:off x="2241713" y="25118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Ellipse 14">
            <a:extLst>
              <a:ext uri="{FF2B5EF4-FFF2-40B4-BE49-F238E27FC236}">
                <a16:creationId xmlns:a16="http://schemas.microsoft.com/office/drawing/2014/main" id="{3E45E4DA-93FF-626E-CD2E-B857EAD698DF}"/>
              </a:ext>
            </a:extLst>
          </p:cNvPr>
          <p:cNvSpPr/>
          <p:nvPr/>
        </p:nvSpPr>
        <p:spPr>
          <a:xfrm>
            <a:off x="2401476" y="2511872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Ellipse 15">
            <a:extLst>
              <a:ext uri="{FF2B5EF4-FFF2-40B4-BE49-F238E27FC236}">
                <a16:creationId xmlns:a16="http://schemas.microsoft.com/office/drawing/2014/main" id="{6D2E8A39-8A58-0FF7-6CBC-E81E23EA80C6}"/>
              </a:ext>
            </a:extLst>
          </p:cNvPr>
          <p:cNvSpPr/>
          <p:nvPr/>
        </p:nvSpPr>
        <p:spPr>
          <a:xfrm>
            <a:off x="2643472" y="2505361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TextBox 211">
            <a:extLst>
              <a:ext uri="{FF2B5EF4-FFF2-40B4-BE49-F238E27FC236}">
                <a16:creationId xmlns:a16="http://schemas.microsoft.com/office/drawing/2014/main" id="{4EDF2A56-170D-E905-A645-5E6FFE01B6A1}"/>
              </a:ext>
            </a:extLst>
          </p:cNvPr>
          <p:cNvSpPr txBox="1"/>
          <p:nvPr/>
        </p:nvSpPr>
        <p:spPr>
          <a:xfrm>
            <a:off x="3401629" y="2739896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>
                <a:solidFill>
                  <a:srgbClr val="000000"/>
                </a:solidFill>
                <a:latin typeface="Calibri"/>
              </a:rPr>
              <a:t>…</a:t>
            </a:r>
            <a:endParaRPr lang="nb-NO" sz="18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TextBox 212">
            <a:extLst>
              <a:ext uri="{FF2B5EF4-FFF2-40B4-BE49-F238E27FC236}">
                <a16:creationId xmlns:a16="http://schemas.microsoft.com/office/drawing/2014/main" id="{85F8219E-6D8A-1ECB-DF6B-2EF770DF47B2}"/>
              </a:ext>
            </a:extLst>
          </p:cNvPr>
          <p:cNvSpPr txBox="1"/>
          <p:nvPr/>
        </p:nvSpPr>
        <p:spPr>
          <a:xfrm>
            <a:off x="179512" y="2211710"/>
            <a:ext cx="1524853" cy="73866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Final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embeddings</a:t>
            </a:r>
            <a:endParaRPr lang="nb-NO" sz="1400" dirty="0">
              <a:solidFill>
                <a:srgbClr val="000000"/>
              </a:solidFill>
              <a:latin typeface="Arial" pitchFamily="34"/>
              <a:cs typeface="Arial" pitchFamily="34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(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after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 N </a:t>
            </a:r>
            <a:r>
              <a:rPr lang="nb-NO" sz="1400" dirty="0" err="1">
                <a:solidFill>
                  <a:srgbClr val="000000"/>
                </a:solidFill>
                <a:latin typeface="Arial" pitchFamily="34"/>
                <a:cs typeface="Arial" pitchFamily="34"/>
              </a:rPr>
              <a:t>layers</a:t>
            </a:r>
            <a:r>
              <a:rPr lang="nb-NO" sz="1400" dirty="0">
                <a:solidFill>
                  <a:srgbClr val="000000"/>
                </a:solidFill>
                <a:latin typeface="Arial" pitchFamily="34"/>
                <a:cs typeface="Arial" pitchFamily="34"/>
              </a:rPr>
              <a:t>)</a:t>
            </a:r>
            <a:endParaRPr lang="nb-NO" sz="14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TextBox 244">
            <a:extLst>
              <a:ext uri="{FF2B5EF4-FFF2-40B4-BE49-F238E27FC236}">
                <a16:creationId xmlns:a16="http://schemas.microsoft.com/office/drawing/2014/main" id="{71FD5B2D-E09D-903D-2EAB-0FF24E7EE1D3}"/>
              </a:ext>
            </a:extLst>
          </p:cNvPr>
          <p:cNvSpPr txBox="1"/>
          <p:nvPr/>
        </p:nvSpPr>
        <p:spPr>
          <a:xfrm>
            <a:off x="555769" y="2750274"/>
            <a:ext cx="58884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dirty="0">
                <a:solidFill>
                  <a:srgbClr val="000000"/>
                </a:solidFill>
                <a:latin typeface="Calibri"/>
              </a:rPr>
              <a:t>…</a:t>
            </a:r>
            <a:endParaRPr lang="nb-NO" sz="18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TekstSylinder 31">
            <a:extLst>
              <a:ext uri="{FF2B5EF4-FFF2-40B4-BE49-F238E27FC236}">
                <a16:creationId xmlns:a16="http://schemas.microsoft.com/office/drawing/2014/main" id="{8BD7AE7C-8AAD-DD31-8562-364C0C543B81}"/>
              </a:ext>
            </a:extLst>
          </p:cNvPr>
          <p:cNvSpPr txBox="1"/>
          <p:nvPr/>
        </p:nvSpPr>
        <p:spPr>
          <a:xfrm>
            <a:off x="3836504" y="1845065"/>
            <a:ext cx="4254940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400" dirty="0">
                <a:solidFill>
                  <a:srgbClr val="000000"/>
                </a:solidFill>
                <a:latin typeface="Arial"/>
              </a:rPr>
              <a:t>Distribution over </a:t>
            </a:r>
            <a:r>
              <a:rPr lang="nb-NO" sz="1400" dirty="0" err="1">
                <a:solidFill>
                  <a:srgbClr val="000000"/>
                </a:solidFill>
                <a:latin typeface="Arial"/>
              </a:rPr>
              <a:t>next</a:t>
            </a:r>
            <a:r>
              <a:rPr lang="nb-NO" sz="1400" dirty="0">
                <a:solidFill>
                  <a:srgbClr val="000000"/>
                </a:solidFill>
                <a:latin typeface="Arial"/>
              </a:rPr>
              <a:t> tokens:</a:t>
            </a:r>
          </a:p>
        </p:txBody>
      </p:sp>
      <p:sp>
        <p:nvSpPr>
          <p:cNvPr id="83" name="TekstSylinder 38">
            <a:extLst>
              <a:ext uri="{FF2B5EF4-FFF2-40B4-BE49-F238E27FC236}">
                <a16:creationId xmlns:a16="http://schemas.microsoft.com/office/drawing/2014/main" id="{C651587B-8CDB-BF78-15A3-A22B8F5D7700}"/>
              </a:ext>
            </a:extLst>
          </p:cNvPr>
          <p:cNvSpPr txBox="1"/>
          <p:nvPr/>
        </p:nvSpPr>
        <p:spPr>
          <a:xfrm>
            <a:off x="1968683" y="3956792"/>
            <a:ext cx="4016491" cy="369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dirty="0">
                <a:solidFill>
                  <a:srgbClr val="000000"/>
                </a:solidFill>
                <a:latin typeface="+mn-lt"/>
              </a:rPr>
              <a:t>  </a:t>
            </a:r>
            <a:r>
              <a:rPr lang="nb-NO" dirty="0" err="1">
                <a:solidFill>
                  <a:srgbClr val="000000"/>
                </a:solidFill>
                <a:latin typeface="+mn-lt"/>
              </a:rPr>
              <a:t>When</a:t>
            </a:r>
            <a:r>
              <a:rPr lang="nb-NO" dirty="0">
                <a:solidFill>
                  <a:srgbClr val="000000"/>
                </a:solidFill>
                <a:latin typeface="+mn-lt"/>
              </a:rPr>
              <a:t>         is         ...        </a:t>
            </a:r>
            <a:r>
              <a:rPr lang="nb-NO" dirty="0" err="1">
                <a:solidFill>
                  <a:srgbClr val="000000"/>
                </a:solidFill>
                <a:latin typeface="+mn-lt"/>
              </a:rPr>
              <a:t>open</a:t>
            </a:r>
            <a:r>
              <a:rPr lang="nb-NO" dirty="0">
                <a:solidFill>
                  <a:srgbClr val="000000"/>
                </a:solidFill>
                <a:latin typeface="+mn-lt"/>
              </a:rPr>
              <a:t>         ? </a:t>
            </a:r>
          </a:p>
        </p:txBody>
      </p:sp>
      <p:sp>
        <p:nvSpPr>
          <p:cNvPr id="84" name="Rektangel 12">
            <a:extLst>
              <a:ext uri="{FF2B5EF4-FFF2-40B4-BE49-F238E27FC236}">
                <a16:creationId xmlns:a16="http://schemas.microsoft.com/office/drawing/2014/main" id="{64F42693-3556-8A79-604F-76BD92A807DF}"/>
              </a:ext>
            </a:extLst>
          </p:cNvPr>
          <p:cNvSpPr/>
          <p:nvPr/>
        </p:nvSpPr>
        <p:spPr>
          <a:xfrm>
            <a:off x="5386388" y="2491104"/>
            <a:ext cx="552919" cy="153564"/>
          </a:xfrm>
          <a:prstGeom prst="rect">
            <a:avLst/>
          </a:prstGeom>
          <a:solidFill>
            <a:srgbClr val="8396CC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Ellipse 13">
            <a:extLst>
              <a:ext uri="{FF2B5EF4-FFF2-40B4-BE49-F238E27FC236}">
                <a16:creationId xmlns:a16="http://schemas.microsoft.com/office/drawing/2014/main" id="{9DCD9623-5763-6958-7521-A022C23A0060}"/>
              </a:ext>
            </a:extLst>
          </p:cNvPr>
          <p:cNvSpPr/>
          <p:nvPr/>
        </p:nvSpPr>
        <p:spPr>
          <a:xfrm>
            <a:off x="5386388" y="249110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2F2F2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Ellipse 14">
            <a:extLst>
              <a:ext uri="{FF2B5EF4-FFF2-40B4-BE49-F238E27FC236}">
                <a16:creationId xmlns:a16="http://schemas.microsoft.com/office/drawing/2014/main" id="{0EC6E2A0-AF5C-4DC0-09B4-8EEEED1DB046}"/>
              </a:ext>
            </a:extLst>
          </p:cNvPr>
          <p:cNvSpPr/>
          <p:nvPr/>
        </p:nvSpPr>
        <p:spPr>
          <a:xfrm>
            <a:off x="5546152" y="249110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Ellipse 15">
            <a:extLst>
              <a:ext uri="{FF2B5EF4-FFF2-40B4-BE49-F238E27FC236}">
                <a16:creationId xmlns:a16="http://schemas.microsoft.com/office/drawing/2014/main" id="{DBC6A934-F2C3-D571-A214-3D229C822067}"/>
              </a:ext>
            </a:extLst>
          </p:cNvPr>
          <p:cNvSpPr/>
          <p:nvPr/>
        </p:nvSpPr>
        <p:spPr>
          <a:xfrm>
            <a:off x="5788148" y="2484594"/>
            <a:ext cx="144018" cy="14401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BFBFBF">
              <a:alpha val="20000"/>
            </a:srgbClr>
          </a:solidFill>
          <a:ln w="9528" cap="flat">
            <a:solidFill>
              <a:srgbClr val="000000">
                <a:alpha val="20000"/>
              </a:srgbClr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92" name="Rett pilkobling 34">
            <a:extLst>
              <a:ext uri="{FF2B5EF4-FFF2-40B4-BE49-F238E27FC236}">
                <a16:creationId xmlns:a16="http://schemas.microsoft.com/office/drawing/2014/main" id="{EE0A8E1C-6930-E291-E5FE-69FD1BA6D525}"/>
              </a:ext>
            </a:extLst>
          </p:cNvPr>
          <p:cNvCxnSpPr/>
          <p:nvPr/>
        </p:nvCxnSpPr>
        <p:spPr>
          <a:xfrm flipV="1">
            <a:off x="5666791" y="2765433"/>
            <a:ext cx="0" cy="369875"/>
          </a:xfrm>
          <a:prstGeom prst="straightConnector1">
            <a:avLst/>
          </a:prstGeom>
          <a:noFill/>
          <a:ln w="9528" cap="flat">
            <a:solidFill>
              <a:srgbClr val="000000"/>
            </a:solidFill>
            <a:prstDash val="solid"/>
            <a:round/>
            <a:tailEnd type="arrow"/>
          </a:ln>
        </p:spPr>
      </p:cxn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EECB6AE6-9C49-80A3-4B83-2AF8726A7A26}"/>
              </a:ext>
            </a:extLst>
          </p:cNvPr>
          <p:cNvGrpSpPr/>
          <p:nvPr/>
        </p:nvGrpSpPr>
        <p:grpSpPr>
          <a:xfrm>
            <a:off x="2545494" y="1246606"/>
            <a:ext cx="5682668" cy="3697085"/>
            <a:chOff x="2545494" y="1246606"/>
            <a:chExt cx="5682668" cy="3697085"/>
          </a:xfrm>
        </p:grpSpPr>
        <p:cxnSp>
          <p:nvCxnSpPr>
            <p:cNvPr id="53" name="Rett pilkobling 36">
              <a:extLst>
                <a:ext uri="{FF2B5EF4-FFF2-40B4-BE49-F238E27FC236}">
                  <a16:creationId xmlns:a16="http://schemas.microsoft.com/office/drawing/2014/main" id="{8AD98835-9BC3-ADC1-8C2E-2188E82D2AC6}"/>
                </a:ext>
              </a:extLst>
            </p:cNvPr>
            <p:cNvCxnSpPr/>
            <p:nvPr/>
          </p:nvCxnSpPr>
          <p:spPr>
            <a:xfrm flipV="1">
              <a:off x="6653337" y="2800786"/>
              <a:ext cx="0" cy="32312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68" name="Rektangel 16">
              <a:extLst>
                <a:ext uri="{FF2B5EF4-FFF2-40B4-BE49-F238E27FC236}">
                  <a16:creationId xmlns:a16="http://schemas.microsoft.com/office/drawing/2014/main" id="{2B4C3A9B-276A-D174-B52B-33BF35C77030}"/>
                </a:ext>
              </a:extLst>
            </p:cNvPr>
            <p:cNvSpPr/>
            <p:nvPr/>
          </p:nvSpPr>
          <p:spPr>
            <a:xfrm>
              <a:off x="6428458" y="2537594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" name="Ellipse 17">
              <a:extLst>
                <a:ext uri="{FF2B5EF4-FFF2-40B4-BE49-F238E27FC236}">
                  <a16:creationId xmlns:a16="http://schemas.microsoft.com/office/drawing/2014/main" id="{F38E6614-A30C-D0BE-BC58-8639C568E2C0}"/>
                </a:ext>
              </a:extLst>
            </p:cNvPr>
            <p:cNvSpPr/>
            <p:nvPr/>
          </p:nvSpPr>
          <p:spPr>
            <a:xfrm>
              <a:off x="6428458" y="253759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Ellipse 18">
              <a:extLst>
                <a:ext uri="{FF2B5EF4-FFF2-40B4-BE49-F238E27FC236}">
                  <a16:creationId xmlns:a16="http://schemas.microsoft.com/office/drawing/2014/main" id="{C56445D3-60FF-D97C-B9F5-4BBC3D6945AE}"/>
                </a:ext>
              </a:extLst>
            </p:cNvPr>
            <p:cNvSpPr/>
            <p:nvPr/>
          </p:nvSpPr>
          <p:spPr>
            <a:xfrm>
              <a:off x="6580112" y="2535034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Ellipse 19">
              <a:extLst>
                <a:ext uri="{FF2B5EF4-FFF2-40B4-BE49-F238E27FC236}">
                  <a16:creationId xmlns:a16="http://schemas.microsoft.com/office/drawing/2014/main" id="{C48EE99B-A294-8D5D-D2B5-F799F0181476}"/>
                </a:ext>
              </a:extLst>
            </p:cNvPr>
            <p:cNvSpPr/>
            <p:nvPr/>
          </p:nvSpPr>
          <p:spPr>
            <a:xfrm>
              <a:off x="6792307" y="253644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Rectangle: Rounded Corners 217">
              <a:extLst>
                <a:ext uri="{FF2B5EF4-FFF2-40B4-BE49-F238E27FC236}">
                  <a16:creationId xmlns:a16="http://schemas.microsoft.com/office/drawing/2014/main" id="{B088170F-D372-B5B2-5DCA-D712A7B84AB3}"/>
                </a:ext>
              </a:extLst>
            </p:cNvPr>
            <p:cNvSpPr/>
            <p:nvPr/>
          </p:nvSpPr>
          <p:spPr>
            <a:xfrm>
              <a:off x="6374996" y="1869715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 dirty="0">
                <a:solidFill>
                  <a:srgbClr val="FFFFFF"/>
                </a:solidFill>
                <a:latin typeface="Calibri"/>
              </a:endParaRPr>
            </a:p>
          </p:txBody>
        </p:sp>
        <p:cxnSp>
          <p:nvCxnSpPr>
            <p:cNvPr id="82" name="Rett pilkobling 33">
              <a:extLst>
                <a:ext uri="{FF2B5EF4-FFF2-40B4-BE49-F238E27FC236}">
                  <a16:creationId xmlns:a16="http://schemas.microsoft.com/office/drawing/2014/main" id="{7BE2647A-846E-7A88-DB0E-F15549BBDFC9}"/>
                </a:ext>
              </a:extLst>
            </p:cNvPr>
            <p:cNvCxnSpPr/>
            <p:nvPr/>
          </p:nvCxnSpPr>
          <p:spPr>
            <a:xfrm flipH="1" flipV="1">
              <a:off x="6669415" y="2186820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93" name="Rektangel 8">
              <a:extLst>
                <a:ext uri="{FF2B5EF4-FFF2-40B4-BE49-F238E27FC236}">
                  <a16:creationId xmlns:a16="http://schemas.microsoft.com/office/drawing/2014/main" id="{74D637D3-FC01-D353-95DD-C52B8EF14452}"/>
                </a:ext>
              </a:extLst>
            </p:cNvPr>
            <p:cNvSpPr/>
            <p:nvPr/>
          </p:nvSpPr>
          <p:spPr>
            <a:xfrm>
              <a:off x="6328283" y="3218660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Ellipse 9">
              <a:extLst>
                <a:ext uri="{FF2B5EF4-FFF2-40B4-BE49-F238E27FC236}">
                  <a16:creationId xmlns:a16="http://schemas.microsoft.com/office/drawing/2014/main" id="{469D6320-CCF3-F9DE-FFB4-D95606AAE279}"/>
                </a:ext>
              </a:extLst>
            </p:cNvPr>
            <p:cNvSpPr/>
            <p:nvPr/>
          </p:nvSpPr>
          <p:spPr>
            <a:xfrm>
              <a:off x="6328283" y="321866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Ellipse 10">
              <a:extLst>
                <a:ext uri="{FF2B5EF4-FFF2-40B4-BE49-F238E27FC236}">
                  <a16:creationId xmlns:a16="http://schemas.microsoft.com/office/drawing/2014/main" id="{D605B93E-321C-E3C3-3C65-5DF06F487761}"/>
                </a:ext>
              </a:extLst>
            </p:cNvPr>
            <p:cNvSpPr/>
            <p:nvPr/>
          </p:nvSpPr>
          <p:spPr>
            <a:xfrm>
              <a:off x="6468479" y="32163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Ellipse 11">
              <a:extLst>
                <a:ext uri="{FF2B5EF4-FFF2-40B4-BE49-F238E27FC236}">
                  <a16:creationId xmlns:a16="http://schemas.microsoft.com/office/drawing/2014/main" id="{81943EEE-63C4-5661-78E1-610DD6458422}"/>
                </a:ext>
              </a:extLst>
            </p:cNvPr>
            <p:cNvSpPr/>
            <p:nvPr/>
          </p:nvSpPr>
          <p:spPr>
            <a:xfrm>
              <a:off x="6748011" y="32163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97" name="Rett pilkobling 34">
              <a:extLst>
                <a:ext uri="{FF2B5EF4-FFF2-40B4-BE49-F238E27FC236}">
                  <a16:creationId xmlns:a16="http://schemas.microsoft.com/office/drawing/2014/main" id="{F071C735-D152-FB12-AA72-5B0CB8CF47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45494" y="3438945"/>
              <a:ext cx="4063796" cy="325554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0" name="Rett pilkobling 34">
              <a:extLst>
                <a:ext uri="{FF2B5EF4-FFF2-40B4-BE49-F238E27FC236}">
                  <a16:creationId xmlns:a16="http://schemas.microsoft.com/office/drawing/2014/main" id="{625D7916-75C0-E8F6-AB2E-1E841E2D01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46920" y="3436163"/>
              <a:ext cx="3219911" cy="331400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2" name="Rett pilkobling 34">
              <a:extLst>
                <a:ext uri="{FF2B5EF4-FFF2-40B4-BE49-F238E27FC236}">
                  <a16:creationId xmlns:a16="http://schemas.microsoft.com/office/drawing/2014/main" id="{F2932E32-3D6D-6473-DBD0-F798D6C0F8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38470" y="3430679"/>
              <a:ext cx="1524438" cy="32273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5" name="Rett pilkobling 34">
              <a:extLst>
                <a:ext uri="{FF2B5EF4-FFF2-40B4-BE49-F238E27FC236}">
                  <a16:creationId xmlns:a16="http://schemas.microsoft.com/office/drawing/2014/main" id="{78A0982E-DC66-C123-55F5-9699BD9E6D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0170" y="3430679"/>
              <a:ext cx="1050472" cy="33148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07" name="Rett pilkobling 34">
              <a:extLst>
                <a:ext uri="{FF2B5EF4-FFF2-40B4-BE49-F238E27FC236}">
                  <a16:creationId xmlns:a16="http://schemas.microsoft.com/office/drawing/2014/main" id="{F90EC8CA-E23A-C6E1-5417-BC180C2893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56953" y="3524668"/>
              <a:ext cx="0" cy="2287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11" name="Rektangel 12">
              <a:extLst>
                <a:ext uri="{FF2B5EF4-FFF2-40B4-BE49-F238E27FC236}">
                  <a16:creationId xmlns:a16="http://schemas.microsoft.com/office/drawing/2014/main" id="{B75B667A-D236-358D-6FE7-3053DAA56644}"/>
                </a:ext>
              </a:extLst>
            </p:cNvPr>
            <p:cNvSpPr/>
            <p:nvPr/>
          </p:nvSpPr>
          <p:spPr>
            <a:xfrm>
              <a:off x="6363049" y="3797307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Ellipse 13">
              <a:extLst>
                <a:ext uri="{FF2B5EF4-FFF2-40B4-BE49-F238E27FC236}">
                  <a16:creationId xmlns:a16="http://schemas.microsoft.com/office/drawing/2014/main" id="{551C84FC-F1FD-5F1E-216A-4E0FE27AE0E9}"/>
                </a:ext>
              </a:extLst>
            </p:cNvPr>
            <p:cNvSpPr/>
            <p:nvPr/>
          </p:nvSpPr>
          <p:spPr>
            <a:xfrm>
              <a:off x="6363049" y="379730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Ellipse 14">
              <a:extLst>
                <a:ext uri="{FF2B5EF4-FFF2-40B4-BE49-F238E27FC236}">
                  <a16:creationId xmlns:a16="http://schemas.microsoft.com/office/drawing/2014/main" id="{772C4A49-D9F9-C05A-B836-A3FEC7361BBB}"/>
                </a:ext>
              </a:extLst>
            </p:cNvPr>
            <p:cNvSpPr/>
            <p:nvPr/>
          </p:nvSpPr>
          <p:spPr>
            <a:xfrm>
              <a:off x="6522813" y="3797307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Ellipse 15">
              <a:extLst>
                <a:ext uri="{FF2B5EF4-FFF2-40B4-BE49-F238E27FC236}">
                  <a16:creationId xmlns:a16="http://schemas.microsoft.com/office/drawing/2014/main" id="{6CABECAB-AB3A-C2F7-1279-B08C10FF7067}"/>
                </a:ext>
              </a:extLst>
            </p:cNvPr>
            <p:cNvSpPr/>
            <p:nvPr/>
          </p:nvSpPr>
          <p:spPr>
            <a:xfrm>
              <a:off x="6764809" y="379079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A6A6A6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58BCB3E-4522-76BD-9B77-3CA75A672FEC}"/>
                </a:ext>
              </a:extLst>
            </p:cNvPr>
            <p:cNvSpPr txBox="1"/>
            <p:nvPr/>
          </p:nvSpPr>
          <p:spPr bwMode="white">
            <a:xfrm>
              <a:off x="5847119" y="1246606"/>
              <a:ext cx="1584777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baseline="0" dirty="0"/>
                <a:t>P(The) = 0.4</a:t>
              </a:r>
            </a:p>
            <a:p>
              <a:pPr algn="ctr"/>
              <a:r>
                <a:rPr lang="en-US" sz="1100" dirty="0"/>
                <a:t>P(It)=0.23</a:t>
              </a:r>
            </a:p>
            <a:p>
              <a:pPr algn="ctr"/>
              <a:r>
                <a:rPr lang="en-US" sz="1100" baseline="0" dirty="0"/>
                <a:t>…</a:t>
              </a:r>
              <a:endParaRPr lang="en-GB" sz="1100" baseline="0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16BAB220-99E1-5226-7DE5-10C6B692B535}"/>
                </a:ext>
              </a:extLst>
            </p:cNvPr>
            <p:cNvSpPr txBox="1"/>
            <p:nvPr/>
          </p:nvSpPr>
          <p:spPr bwMode="white">
            <a:xfrm>
              <a:off x="5779890" y="4543581"/>
              <a:ext cx="2448272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(end of turn)</a:t>
              </a:r>
              <a:endParaRPr lang="en-GB" baseline="0" dirty="0"/>
            </a:p>
          </p:txBody>
        </p: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769A7FDD-5605-8E35-AF8C-B034276000FB}"/>
                </a:ext>
              </a:extLst>
            </p:cNvPr>
            <p:cNvCxnSpPr/>
            <p:nvPr/>
          </p:nvCxnSpPr>
          <p:spPr bwMode="auto">
            <a:xfrm flipV="1">
              <a:off x="6195551" y="4231237"/>
              <a:ext cx="239507" cy="3941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C51369F1-15AD-57EF-782B-488C4E121100}"/>
                </a:ext>
              </a:extLst>
            </p:cNvPr>
            <p:cNvSpPr txBox="1"/>
            <p:nvPr/>
          </p:nvSpPr>
          <p:spPr bwMode="white">
            <a:xfrm>
              <a:off x="6197905" y="3939902"/>
              <a:ext cx="95067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nb-NO" dirty="0">
                  <a:solidFill>
                    <a:srgbClr val="000000"/>
                  </a:solidFill>
                  <a:latin typeface="Calibri"/>
                </a:rPr>
                <a:t> &lt;</a:t>
              </a:r>
              <a:r>
                <a:rPr lang="nb-NO" dirty="0" err="1">
                  <a:solidFill>
                    <a:srgbClr val="000000"/>
                  </a:solidFill>
                  <a:latin typeface="Calibri"/>
                </a:rPr>
                <a:t>eot</a:t>
              </a:r>
              <a:r>
                <a:rPr lang="nb-NO" dirty="0">
                  <a:solidFill>
                    <a:srgbClr val="000000"/>
                  </a:solidFill>
                  <a:latin typeface="Calibri"/>
                </a:rPr>
                <a:t>&gt; </a:t>
              </a:r>
              <a:endParaRPr lang="en-GB" dirty="0"/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47BDF99-1A88-F4FB-4596-089D9C20F5C9}"/>
              </a:ext>
            </a:extLst>
          </p:cNvPr>
          <p:cNvGrpSpPr/>
          <p:nvPr/>
        </p:nvGrpSpPr>
        <p:grpSpPr>
          <a:xfrm>
            <a:off x="2580069" y="1253557"/>
            <a:ext cx="6054190" cy="3086455"/>
            <a:chOff x="2580069" y="1253557"/>
            <a:chExt cx="6054190" cy="3086455"/>
          </a:xfrm>
        </p:grpSpPr>
        <p:sp>
          <p:nvSpPr>
            <p:cNvPr id="116" name="Rektangel 12">
              <a:extLst>
                <a:ext uri="{FF2B5EF4-FFF2-40B4-BE49-F238E27FC236}">
                  <a16:creationId xmlns:a16="http://schemas.microsoft.com/office/drawing/2014/main" id="{E2A2DF1B-0732-506E-204A-9DC8E227B28B}"/>
                </a:ext>
              </a:extLst>
            </p:cNvPr>
            <p:cNvSpPr/>
            <p:nvPr/>
          </p:nvSpPr>
          <p:spPr>
            <a:xfrm>
              <a:off x="7565412" y="3786183"/>
              <a:ext cx="552919" cy="153564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Ellipse 13">
              <a:extLst>
                <a:ext uri="{FF2B5EF4-FFF2-40B4-BE49-F238E27FC236}">
                  <a16:creationId xmlns:a16="http://schemas.microsoft.com/office/drawing/2014/main" id="{635B8C90-C624-DD9A-FF66-32C3F4DD4EA8}"/>
                </a:ext>
              </a:extLst>
            </p:cNvPr>
            <p:cNvSpPr/>
            <p:nvPr/>
          </p:nvSpPr>
          <p:spPr>
            <a:xfrm>
              <a:off x="7565412" y="37861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Ellipse 14">
              <a:extLst>
                <a:ext uri="{FF2B5EF4-FFF2-40B4-BE49-F238E27FC236}">
                  <a16:creationId xmlns:a16="http://schemas.microsoft.com/office/drawing/2014/main" id="{BE34A907-5D7D-3355-4608-79343EBCAD87}"/>
                </a:ext>
              </a:extLst>
            </p:cNvPr>
            <p:cNvSpPr/>
            <p:nvPr/>
          </p:nvSpPr>
          <p:spPr>
            <a:xfrm>
              <a:off x="7725176" y="37861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Ellipse 15">
              <a:extLst>
                <a:ext uri="{FF2B5EF4-FFF2-40B4-BE49-F238E27FC236}">
                  <a16:creationId xmlns:a16="http://schemas.microsoft.com/office/drawing/2014/main" id="{169423C1-55A3-ED8E-C319-775E7E18DA4F}"/>
                </a:ext>
              </a:extLst>
            </p:cNvPr>
            <p:cNvSpPr/>
            <p:nvPr/>
          </p:nvSpPr>
          <p:spPr>
            <a:xfrm>
              <a:off x="7967172" y="3779672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Rektangel 8">
              <a:extLst>
                <a:ext uri="{FF2B5EF4-FFF2-40B4-BE49-F238E27FC236}">
                  <a16:creationId xmlns:a16="http://schemas.microsoft.com/office/drawing/2014/main" id="{6AE58C6D-3D5F-ECB9-678B-20FDECF02452}"/>
                </a:ext>
              </a:extLst>
            </p:cNvPr>
            <p:cNvSpPr/>
            <p:nvPr/>
          </p:nvSpPr>
          <p:spPr>
            <a:xfrm>
              <a:off x="7529305" y="3215883"/>
              <a:ext cx="588846" cy="157798"/>
            </a:xfrm>
            <a:prstGeom prst="rect">
              <a:avLst/>
            </a:prstGeom>
            <a:solidFill>
              <a:srgbClr val="8396CC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Ellipse 9">
              <a:extLst>
                <a:ext uri="{FF2B5EF4-FFF2-40B4-BE49-F238E27FC236}">
                  <a16:creationId xmlns:a16="http://schemas.microsoft.com/office/drawing/2014/main" id="{A7DAFE1C-8D56-8586-F062-B26F4E495619}"/>
                </a:ext>
              </a:extLst>
            </p:cNvPr>
            <p:cNvSpPr/>
            <p:nvPr/>
          </p:nvSpPr>
          <p:spPr>
            <a:xfrm>
              <a:off x="7529305" y="3215883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Ellipse 10">
              <a:extLst>
                <a:ext uri="{FF2B5EF4-FFF2-40B4-BE49-F238E27FC236}">
                  <a16:creationId xmlns:a16="http://schemas.microsoft.com/office/drawing/2014/main" id="{CD8546C9-95A1-4664-AE21-9324836AC35C}"/>
                </a:ext>
              </a:extLst>
            </p:cNvPr>
            <p:cNvSpPr/>
            <p:nvPr/>
          </p:nvSpPr>
          <p:spPr>
            <a:xfrm>
              <a:off x="7669501" y="321360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BFBFBF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Ellipse 11">
              <a:extLst>
                <a:ext uri="{FF2B5EF4-FFF2-40B4-BE49-F238E27FC236}">
                  <a16:creationId xmlns:a16="http://schemas.microsoft.com/office/drawing/2014/main" id="{2555154C-3DD7-5526-8E20-9C6C55A892B8}"/>
                </a:ext>
              </a:extLst>
            </p:cNvPr>
            <p:cNvSpPr/>
            <p:nvPr/>
          </p:nvSpPr>
          <p:spPr>
            <a:xfrm>
              <a:off x="7949033" y="3213606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24" name="Rett pilkobling 34">
              <a:extLst>
                <a:ext uri="{FF2B5EF4-FFF2-40B4-BE49-F238E27FC236}">
                  <a16:creationId xmlns:a16="http://schemas.microsoft.com/office/drawing/2014/main" id="{376F7476-910E-57E8-5A16-940291BBA5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519" y="3476078"/>
              <a:ext cx="0" cy="2287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5" name="Rett pilkobling 34">
              <a:extLst>
                <a:ext uri="{FF2B5EF4-FFF2-40B4-BE49-F238E27FC236}">
                  <a16:creationId xmlns:a16="http://schemas.microsoft.com/office/drawing/2014/main" id="{E23E7592-E1E6-309C-4223-FCAC269C52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9245" y="3438945"/>
              <a:ext cx="4250185" cy="326231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6" name="Rett pilkobling 34">
              <a:extLst>
                <a:ext uri="{FF2B5EF4-FFF2-40B4-BE49-F238E27FC236}">
                  <a16:creationId xmlns:a16="http://schemas.microsoft.com/office/drawing/2014/main" id="{26B12757-4008-1ACF-3632-870DDC59848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4062" y="3430679"/>
              <a:ext cx="2865439" cy="331488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7" name="Rett pilkobling 34">
              <a:extLst>
                <a:ext uri="{FF2B5EF4-FFF2-40B4-BE49-F238E27FC236}">
                  <a16:creationId xmlns:a16="http://schemas.microsoft.com/office/drawing/2014/main" id="{21236F4F-09AF-D949-3B2C-4F1FF514F1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2221" y="3438945"/>
              <a:ext cx="1956114" cy="31514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8" name="Rett pilkobling 34">
              <a:extLst>
                <a:ext uri="{FF2B5EF4-FFF2-40B4-BE49-F238E27FC236}">
                  <a16:creationId xmlns:a16="http://schemas.microsoft.com/office/drawing/2014/main" id="{40F596DD-DAAF-27A1-BC72-E6245DD4D3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03921" y="3430679"/>
              <a:ext cx="1136431" cy="332165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29" name="Rett pilkobling 34">
              <a:extLst>
                <a:ext uri="{FF2B5EF4-FFF2-40B4-BE49-F238E27FC236}">
                  <a16:creationId xmlns:a16="http://schemas.microsoft.com/office/drawing/2014/main" id="{761930D4-8D81-8325-A81A-FE7647BCE8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80069" y="3438945"/>
              <a:ext cx="5228266" cy="310599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cxnSp>
          <p:nvCxnSpPr>
            <p:cNvPr id="132" name="Rett pilkobling 34">
              <a:extLst>
                <a:ext uri="{FF2B5EF4-FFF2-40B4-BE49-F238E27FC236}">
                  <a16:creationId xmlns:a16="http://schemas.microsoft.com/office/drawing/2014/main" id="{3102974D-8CFD-7F5B-58CB-5F651F32E3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1745" y="2773350"/>
              <a:ext cx="0" cy="339272"/>
            </a:xfrm>
            <a:prstGeom prst="straightConnector1">
              <a:avLst/>
            </a:prstGeom>
            <a:noFill/>
            <a:ln w="9528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4" name="Rektangel 16">
              <a:extLst>
                <a:ext uri="{FF2B5EF4-FFF2-40B4-BE49-F238E27FC236}">
                  <a16:creationId xmlns:a16="http://schemas.microsoft.com/office/drawing/2014/main" id="{D362067F-21DF-5E8C-63C8-8FD49DE8596F}"/>
                </a:ext>
              </a:extLst>
            </p:cNvPr>
            <p:cNvSpPr/>
            <p:nvPr/>
          </p:nvSpPr>
          <p:spPr>
            <a:xfrm>
              <a:off x="7585184" y="2552980"/>
              <a:ext cx="516837" cy="152412"/>
            </a:xfrm>
            <a:prstGeom prst="rect">
              <a:avLst/>
            </a:prstGeom>
            <a:solidFill>
              <a:srgbClr val="8396CC"/>
            </a:solidFill>
            <a:ln w="19050" cap="flat">
              <a:solidFill>
                <a:schemeClr val="tx1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Ellipse 17">
              <a:extLst>
                <a:ext uri="{FF2B5EF4-FFF2-40B4-BE49-F238E27FC236}">
                  <a16:creationId xmlns:a16="http://schemas.microsoft.com/office/drawing/2014/main" id="{86DD1659-7FAB-20D7-33E8-1F9DF45E4FEC}"/>
                </a:ext>
              </a:extLst>
            </p:cNvPr>
            <p:cNvSpPr/>
            <p:nvPr/>
          </p:nvSpPr>
          <p:spPr>
            <a:xfrm>
              <a:off x="7585184" y="255298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D9D9D9"/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Ellipse 18">
              <a:extLst>
                <a:ext uri="{FF2B5EF4-FFF2-40B4-BE49-F238E27FC236}">
                  <a16:creationId xmlns:a16="http://schemas.microsoft.com/office/drawing/2014/main" id="{CD5F1A8A-FC3D-806D-774D-4D1361C6BB41}"/>
                </a:ext>
              </a:extLst>
            </p:cNvPr>
            <p:cNvSpPr/>
            <p:nvPr/>
          </p:nvSpPr>
          <p:spPr>
            <a:xfrm>
              <a:off x="7736838" y="2550420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Ellipse 19">
              <a:extLst>
                <a:ext uri="{FF2B5EF4-FFF2-40B4-BE49-F238E27FC236}">
                  <a16:creationId xmlns:a16="http://schemas.microsoft.com/office/drawing/2014/main" id="{A0B2256A-E032-2D0E-BAA3-6BCF7F53D07F}"/>
                </a:ext>
              </a:extLst>
            </p:cNvPr>
            <p:cNvSpPr/>
            <p:nvPr/>
          </p:nvSpPr>
          <p:spPr>
            <a:xfrm>
              <a:off x="7949033" y="2551828"/>
              <a:ext cx="144018" cy="14401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solidFill>
              <a:srgbClr val="7F7F7F">
                <a:alpha val="20000"/>
              </a:srgbClr>
            </a:solidFill>
            <a:ln w="9528" cap="flat">
              <a:solidFill>
                <a:srgbClr val="000000">
                  <a:alpha val="20000"/>
                </a:srgbClr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dirty="0">
                <a:solidFill>
                  <a:srgbClr val="000000"/>
                </a:solidFill>
                <a:latin typeface="Arial"/>
              </a:endParaRPr>
            </a:p>
          </p:txBody>
        </p:sp>
        <p:cxnSp>
          <p:nvCxnSpPr>
            <p:cNvPr id="138" name="Rett pilkobling 33">
              <a:extLst>
                <a:ext uri="{FF2B5EF4-FFF2-40B4-BE49-F238E27FC236}">
                  <a16:creationId xmlns:a16="http://schemas.microsoft.com/office/drawing/2014/main" id="{A3848C78-CAA9-7090-0780-22DED2FF8434}"/>
                </a:ext>
              </a:extLst>
            </p:cNvPr>
            <p:cNvCxnSpPr/>
            <p:nvPr/>
          </p:nvCxnSpPr>
          <p:spPr>
            <a:xfrm flipH="1" flipV="1">
              <a:off x="7808335" y="2183273"/>
              <a:ext cx="512" cy="282458"/>
            </a:xfrm>
            <a:prstGeom prst="straightConnector1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tailEnd type="arrow"/>
            </a:ln>
          </p:spPr>
        </p:cxnSp>
        <p:sp>
          <p:nvSpPr>
            <p:cNvPr id="139" name="Rectangle: Rounded Corners 217">
              <a:extLst>
                <a:ext uri="{FF2B5EF4-FFF2-40B4-BE49-F238E27FC236}">
                  <a16:creationId xmlns:a16="http://schemas.microsoft.com/office/drawing/2014/main" id="{FBE8251D-7F1B-B641-1C58-01E21F3E37DC}"/>
                </a:ext>
              </a:extLst>
            </p:cNvPr>
            <p:cNvSpPr/>
            <p:nvPr/>
          </p:nvSpPr>
          <p:spPr>
            <a:xfrm>
              <a:off x="7529305" y="1871186"/>
              <a:ext cx="588846" cy="27986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600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C5E0B4"/>
            </a:solidFill>
            <a:ln w="12701" cap="flat">
              <a:solidFill>
                <a:srgbClr val="2F528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nb-NO" sz="18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E0A5C2B3-C268-81B8-F811-A73A358B613F}"/>
                </a:ext>
              </a:extLst>
            </p:cNvPr>
            <p:cNvSpPr txBox="1"/>
            <p:nvPr/>
          </p:nvSpPr>
          <p:spPr bwMode="white">
            <a:xfrm>
              <a:off x="7049482" y="1253557"/>
              <a:ext cx="1584777" cy="6001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100" baseline="0" dirty="0"/>
                <a:t>P(recycling) = 0.8</a:t>
              </a:r>
            </a:p>
            <a:p>
              <a:pPr algn="ctr"/>
              <a:r>
                <a:rPr lang="en-US" sz="1100" dirty="0"/>
                <a:t>P(station)=0.14</a:t>
              </a:r>
            </a:p>
            <a:p>
              <a:pPr algn="ctr"/>
              <a:r>
                <a:rPr lang="en-US" sz="1100" baseline="0" dirty="0"/>
                <a:t>…</a:t>
              </a:r>
              <a:endParaRPr lang="en-GB" sz="1100" baseline="0" dirty="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1D42BEE-F339-673A-1968-470F2CF1E458}"/>
                </a:ext>
              </a:extLst>
            </p:cNvPr>
            <p:cNvSpPr/>
            <p:nvPr/>
          </p:nvSpPr>
          <p:spPr bwMode="auto">
            <a:xfrm>
              <a:off x="7075001" y="2038753"/>
              <a:ext cx="510766" cy="2045165"/>
            </a:xfrm>
            <a:custGeom>
              <a:avLst/>
              <a:gdLst>
                <a:gd name="connsiteX0" fmla="*/ 57402 w 387602"/>
                <a:gd name="connsiteY0" fmla="*/ 0 h 2057400"/>
                <a:gd name="connsiteX1" fmla="*/ 324102 w 387602"/>
                <a:gd name="connsiteY1" fmla="*/ 292100 h 2057400"/>
                <a:gd name="connsiteX2" fmla="*/ 252 w 387602"/>
                <a:gd name="connsiteY2" fmla="*/ 1517650 h 2057400"/>
                <a:gd name="connsiteX3" fmla="*/ 387602 w 387602"/>
                <a:gd name="connsiteY3" fmla="*/ 2057400 h 2057400"/>
                <a:gd name="connsiteX4" fmla="*/ 387602 w 387602"/>
                <a:gd name="connsiteY4" fmla="*/ 2057400 h 2057400"/>
                <a:gd name="connsiteX5" fmla="*/ 387602 w 387602"/>
                <a:gd name="connsiteY5" fmla="*/ 2057400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7602" h="2057400">
                  <a:moveTo>
                    <a:pt x="57402" y="0"/>
                  </a:moveTo>
                  <a:cubicBezTo>
                    <a:pt x="195514" y="19579"/>
                    <a:pt x="333627" y="39158"/>
                    <a:pt x="324102" y="292100"/>
                  </a:cubicBezTo>
                  <a:cubicBezTo>
                    <a:pt x="314577" y="545042"/>
                    <a:pt x="-10331" y="1223433"/>
                    <a:pt x="252" y="1517650"/>
                  </a:cubicBezTo>
                  <a:cubicBezTo>
                    <a:pt x="10835" y="1811867"/>
                    <a:pt x="387602" y="2057400"/>
                    <a:pt x="387602" y="2057400"/>
                  </a:cubicBezTo>
                  <a:lnTo>
                    <a:pt x="387602" y="2057400"/>
                  </a:lnTo>
                  <a:lnTo>
                    <a:pt x="387602" y="2057400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090D6F3C-7DD8-0627-1E4D-0FAA1D78C79E}"/>
                </a:ext>
              </a:extLst>
            </p:cNvPr>
            <p:cNvSpPr txBox="1"/>
            <p:nvPr/>
          </p:nvSpPr>
          <p:spPr bwMode="white">
            <a:xfrm>
              <a:off x="7548084" y="3939902"/>
              <a:ext cx="64222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nb-NO" dirty="0">
                  <a:solidFill>
                    <a:srgbClr val="000000"/>
                  </a:solidFill>
                  <a:latin typeface="Calibri"/>
                </a:rPr>
                <a:t>The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6372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540D92-482A-2175-FACA-5FC31BA8D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10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BF2E8F4-E99A-DFDE-9485-30754C445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1EBF40-1170-3281-AB6F-1A50EF109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 format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4774FF4-ED92-11D7-4F05-9E7A6D5642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input to the generative model should include everything that is relevant for producing a correct response: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system prompt </a:t>
            </a:r>
            <a:r>
              <a:rPr lang="en-US" dirty="0"/>
              <a:t>specifying how the system should answer</a:t>
            </a:r>
          </a:p>
          <a:p>
            <a:pPr lvl="1"/>
            <a:r>
              <a:rPr lang="en-US" dirty="0"/>
              <a:t>Other </a:t>
            </a:r>
            <a:r>
              <a:rPr lang="en-US" b="1" dirty="0"/>
              <a:t>contextual information </a:t>
            </a:r>
            <a:r>
              <a:rPr lang="en-US" dirty="0"/>
              <a:t>(like the current date)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history</a:t>
            </a:r>
            <a:r>
              <a:rPr lang="en-US" dirty="0"/>
              <a:t> of previous dialogue turns (both user and system)</a:t>
            </a:r>
          </a:p>
          <a:p>
            <a:r>
              <a:rPr lang="en-US" i="1" dirty="0"/>
              <a:t>Special tokens </a:t>
            </a:r>
            <a:r>
              <a:rPr lang="en-US" dirty="0"/>
              <a:t>often used by LLMs to structure this input: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D424A6-B79C-1F8B-4FBE-E29648672A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27" t="9524" r="4857" b="5794"/>
          <a:stretch/>
        </p:blipFill>
        <p:spPr>
          <a:xfrm>
            <a:off x="2699024" y="3423564"/>
            <a:ext cx="5400600" cy="1524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00CC7A-993E-B487-4430-A5B7154AB819}"/>
              </a:ext>
            </a:extLst>
          </p:cNvPr>
          <p:cNvSpPr txBox="1"/>
          <p:nvPr/>
        </p:nvSpPr>
        <p:spPr bwMode="white">
          <a:xfrm>
            <a:off x="1332408" y="3579862"/>
            <a:ext cx="136661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800" baseline="0" dirty="0"/>
              <a:t>Special tokens for Llama 3.1: </a:t>
            </a:r>
            <a:endParaRPr lang="en-GB" sz="1800" baseline="0" dirty="0"/>
          </a:p>
        </p:txBody>
      </p:sp>
    </p:spTree>
    <p:extLst>
      <p:ext uri="{BB962C8B-B14F-4D97-AF65-F5344CB8AC3E}">
        <p14:creationId xmlns:p14="http://schemas.microsoft.com/office/powerpoint/2010/main" val="3208889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39FB90-E752-D0C7-7FDE-41FE0826FB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11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5DBDF6-4DD7-B62F-E69D-9FCA6321C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541E48-2150-A176-FC39-97FA4C7DA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resources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AD2631-454B-B6A8-EACD-61783F297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8207376" cy="2463878"/>
          </a:xfrm>
        </p:spPr>
        <p:txBody>
          <a:bodyPr/>
          <a:lstStyle/>
          <a:p>
            <a:r>
              <a:rPr lang="en-US" dirty="0"/>
              <a:t>Dialogue systems often need to connect to external resources, such as:</a:t>
            </a:r>
          </a:p>
          <a:p>
            <a:pPr lvl="1"/>
            <a:r>
              <a:rPr lang="en-US" i="1" dirty="0"/>
              <a:t>Structured databases </a:t>
            </a:r>
            <a:r>
              <a:rPr lang="en-US" dirty="0"/>
              <a:t>that can be queried and updated</a:t>
            </a:r>
          </a:p>
          <a:p>
            <a:pPr lvl="1"/>
            <a:r>
              <a:rPr lang="en-US" i="1" dirty="0"/>
              <a:t>Web services </a:t>
            </a:r>
            <a:r>
              <a:rPr lang="en-US" dirty="0"/>
              <a:t>available through an API</a:t>
            </a:r>
          </a:p>
          <a:p>
            <a:pPr lvl="1"/>
            <a:r>
              <a:rPr lang="en-US" i="1" dirty="0"/>
              <a:t>Sensors</a:t>
            </a:r>
            <a:r>
              <a:rPr lang="en-US" dirty="0"/>
              <a:t> and </a:t>
            </a:r>
            <a:r>
              <a:rPr lang="en-US" i="1" dirty="0"/>
              <a:t>actuators</a:t>
            </a:r>
            <a:r>
              <a:rPr lang="en-US" dirty="0"/>
              <a:t> (for robots and physical interfaces)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C49238-873D-2EEB-FB3A-1FB056620C50}"/>
              </a:ext>
            </a:extLst>
          </p:cNvPr>
          <p:cNvGrpSpPr/>
          <p:nvPr/>
        </p:nvGrpSpPr>
        <p:grpSpPr>
          <a:xfrm>
            <a:off x="539552" y="2751633"/>
            <a:ext cx="8368876" cy="1944489"/>
            <a:chOff x="539552" y="2751633"/>
            <a:chExt cx="8368876" cy="1944489"/>
          </a:xfrm>
        </p:grpSpPr>
        <p:pic>
          <p:nvPicPr>
            <p:cNvPr id="1026" name="Picture 2" descr="Leveraging LLMs for Intuitive Interactions with Enterprise SQL Databases">
              <a:extLst>
                <a:ext uri="{FF2B5EF4-FFF2-40B4-BE49-F238E27FC236}">
                  <a16:creationId xmlns:a16="http://schemas.microsoft.com/office/drawing/2014/main" id="{7E3952BD-B249-EA3B-CB43-9FF3942C51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2751633"/>
              <a:ext cx="6496668" cy="19444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437336-CBA7-EF40-29C0-5D4ABA2E1770}"/>
                </a:ext>
              </a:extLst>
            </p:cNvPr>
            <p:cNvSpPr txBox="1"/>
            <p:nvPr/>
          </p:nvSpPr>
          <p:spPr bwMode="white">
            <a:xfrm>
              <a:off x="539552" y="2779117"/>
              <a:ext cx="2016224" cy="1477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GB" sz="1800" dirty="0">
                  <a:sym typeface="Wingdings" panose="05000000000000000000" pitchFamily="2" charset="2"/>
                </a:rPr>
                <a:t> Solution: Have the LLM produce output such as </a:t>
              </a:r>
              <a:r>
                <a:rPr lang="en-GB" sz="1800" dirty="0"/>
                <a:t>SQL queries, API or function calls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5306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F86C-0FF4-780D-C19B-98BA65C36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B0D7B9-88CD-CDC7-31E0-140E8663A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12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F3A309-4C4E-1BCC-5146-BF976467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FC5F54-E130-C52F-C62B-84104409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Adherence to quality criteria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3612D6-85D4-9077-262A-8F6BF9593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must ensure the system responses satisfy a </a:t>
            </a:r>
            <a:r>
              <a:rPr lang="en-US" b="1" dirty="0"/>
              <a:t>number of criteria</a:t>
            </a:r>
            <a:r>
              <a:rPr lang="en-US" dirty="0"/>
              <a:t>, such as providing </a:t>
            </a:r>
            <a:r>
              <a:rPr lang="en-US" i="1" dirty="0"/>
              <a:t>informative</a:t>
            </a:r>
            <a:r>
              <a:rPr lang="en-US" dirty="0"/>
              <a:t> and </a:t>
            </a:r>
            <a:r>
              <a:rPr lang="en-US" i="1" dirty="0"/>
              <a:t>relevant</a:t>
            </a:r>
            <a:r>
              <a:rPr lang="en-US" dirty="0"/>
              <a:t> answers, not being </a:t>
            </a:r>
            <a:r>
              <a:rPr lang="en-US" i="1" dirty="0"/>
              <a:t>offensive</a:t>
            </a:r>
            <a:r>
              <a:rPr lang="en-US" dirty="0"/>
              <a:t>, not                                                   repeating </a:t>
            </a:r>
            <a:r>
              <a:rPr lang="en-US" i="1" dirty="0"/>
              <a:t>misinformation</a:t>
            </a:r>
            <a:r>
              <a:rPr lang="en-US" dirty="0"/>
              <a:t>, remaining </a:t>
            </a:r>
            <a:r>
              <a:rPr lang="en-US" i="1" dirty="0"/>
              <a:t>politically neutral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The exact criteria will depend on the application</a:t>
            </a:r>
          </a:p>
          <a:p>
            <a:r>
              <a:rPr lang="en-US" dirty="0"/>
              <a:t>The types of criteria to fulfill will also depend on whether the dialogue system is </a:t>
            </a:r>
            <a:r>
              <a:rPr lang="en-US" b="1" dirty="0"/>
              <a:t>task-oriented</a:t>
            </a:r>
            <a:r>
              <a:rPr lang="en-US" dirty="0"/>
              <a:t> or </a:t>
            </a:r>
            <a:r>
              <a:rPr lang="en-US" b="1" dirty="0"/>
              <a:t>open-domain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961F10A-5FEA-5D9F-5DC7-48F86A030A0C}"/>
              </a:ext>
            </a:extLst>
          </p:cNvPr>
          <p:cNvGrpSpPr/>
          <p:nvPr/>
        </p:nvGrpSpPr>
        <p:grpSpPr>
          <a:xfrm>
            <a:off x="78574" y="3147814"/>
            <a:ext cx="8813906" cy="1121865"/>
            <a:chOff x="78574" y="3147814"/>
            <a:chExt cx="8813906" cy="11218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00B422-3104-CE24-8484-ECB8D18EB885}"/>
                </a:ext>
              </a:extLst>
            </p:cNvPr>
            <p:cNvSpPr txBox="1"/>
            <p:nvPr/>
          </p:nvSpPr>
          <p:spPr bwMode="white">
            <a:xfrm>
              <a:off x="78574" y="3438682"/>
              <a:ext cx="439248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600" dirty="0" err="1">
                  <a:latin typeface="+mn-lt"/>
                </a:rPr>
                <a:t>Dialogue</a:t>
              </a:r>
              <a:r>
                <a:rPr lang="nb-NO" sz="1600" dirty="0">
                  <a:latin typeface="+mn-lt"/>
                </a:rPr>
                <a:t> </a:t>
              </a:r>
              <a:r>
                <a:rPr lang="nb-NO" sz="1600" dirty="0" err="1">
                  <a:latin typeface="+mn-lt"/>
                </a:rPr>
                <a:t>geared</a:t>
              </a:r>
              <a:r>
                <a:rPr lang="nb-NO" sz="1600" dirty="0">
                  <a:latin typeface="+mn-lt"/>
                </a:rPr>
                <a:t> </a:t>
              </a:r>
              <a:r>
                <a:rPr lang="nb-NO" sz="1600" dirty="0" err="1">
                  <a:latin typeface="+mn-lt"/>
                </a:rPr>
                <a:t>towards</a:t>
              </a:r>
              <a:r>
                <a:rPr lang="nb-NO" sz="1600" dirty="0">
                  <a:latin typeface="+mn-lt"/>
                </a:rPr>
                <a:t> a </a:t>
              </a:r>
              <a:r>
                <a:rPr lang="nb-NO" sz="1600" dirty="0" err="1">
                  <a:latin typeface="+mn-lt"/>
                </a:rPr>
                <a:t>specific</a:t>
              </a:r>
              <a:r>
                <a:rPr lang="nb-NO" sz="1600" dirty="0">
                  <a:latin typeface="+mn-lt"/>
                </a:rPr>
                <a:t> </a:t>
              </a:r>
              <a:r>
                <a:rPr lang="nb-NO" sz="1600" i="1" dirty="0" err="1">
                  <a:latin typeface="+mn-lt"/>
                </a:rPr>
                <a:t>task</a:t>
              </a:r>
              <a:r>
                <a:rPr lang="nb-NO" sz="1600" dirty="0">
                  <a:latin typeface="+mn-lt"/>
                </a:rPr>
                <a:t> to </a:t>
              </a:r>
              <a:r>
                <a:rPr lang="nb-NO" sz="1600" dirty="0" err="1">
                  <a:latin typeface="+mn-lt"/>
                </a:rPr>
                <a:t>complete</a:t>
              </a:r>
              <a:r>
                <a:rPr lang="nb-NO" sz="1600" dirty="0">
                  <a:latin typeface="+mn-lt"/>
                </a:rPr>
                <a:t> (booking a </a:t>
              </a:r>
              <a:r>
                <a:rPr lang="nb-NO" sz="1600" dirty="0" err="1">
                  <a:latin typeface="+mn-lt"/>
                </a:rPr>
                <a:t>flight</a:t>
              </a:r>
              <a:r>
                <a:rPr lang="nb-NO" sz="1600" dirty="0">
                  <a:latin typeface="+mn-lt"/>
                </a:rPr>
                <a:t>, </a:t>
              </a:r>
              <a:r>
                <a:rPr lang="nb-NO" sz="1600" dirty="0" err="1">
                  <a:latin typeface="+mn-lt"/>
                </a:rPr>
                <a:t>answering</a:t>
              </a:r>
              <a:r>
                <a:rPr lang="nb-NO" sz="1600" dirty="0">
                  <a:latin typeface="+mn-lt"/>
                </a:rPr>
                <a:t> questions, </a:t>
              </a:r>
              <a:r>
                <a:rPr lang="nb-NO" sz="1600" dirty="0" err="1">
                  <a:latin typeface="+mn-lt"/>
                </a:rPr>
                <a:t>conducting</a:t>
              </a:r>
              <a:r>
                <a:rPr lang="nb-NO" sz="1600" dirty="0">
                  <a:latin typeface="+mn-lt"/>
                </a:rPr>
                <a:t> a </a:t>
              </a:r>
              <a:r>
                <a:rPr lang="nb-NO" sz="1600" dirty="0" err="1">
                  <a:latin typeface="+mn-lt"/>
                </a:rPr>
                <a:t>tutoring</a:t>
              </a:r>
              <a:r>
                <a:rPr lang="nb-NO" sz="1600" dirty="0">
                  <a:latin typeface="+mn-lt"/>
                </a:rPr>
                <a:t> </a:t>
              </a:r>
              <a:r>
                <a:rPr lang="nb-NO" sz="1600" dirty="0" err="1">
                  <a:latin typeface="+mn-lt"/>
                </a:rPr>
                <a:t>lesson</a:t>
              </a:r>
              <a:r>
                <a:rPr lang="nb-NO" sz="1600" dirty="0">
                  <a:latin typeface="+mn-lt"/>
                </a:rPr>
                <a:t>, etc.)</a:t>
              </a:r>
              <a:r>
                <a:rPr lang="nb-NO" sz="1600" baseline="0" dirty="0">
                  <a:latin typeface="+mn-lt"/>
                </a:rPr>
                <a:t> </a:t>
              </a:r>
              <a:endParaRPr lang="en-GB" sz="1600" baseline="0" dirty="0">
                <a:latin typeface="+mn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8BDBB7-A5E1-6F2E-DA67-9A66D23B4ED1}"/>
                </a:ext>
              </a:extLst>
            </p:cNvPr>
            <p:cNvSpPr txBox="1"/>
            <p:nvPr/>
          </p:nvSpPr>
          <p:spPr bwMode="white">
            <a:xfrm>
              <a:off x="4860032" y="3438682"/>
              <a:ext cx="4032448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nb-NO" sz="1600" baseline="0" dirty="0" err="1">
                  <a:latin typeface="+mn-lt"/>
                </a:rPr>
                <a:t>Generic</a:t>
              </a:r>
              <a:r>
                <a:rPr lang="nb-NO" sz="1600" baseline="0" dirty="0">
                  <a:latin typeface="+mn-lt"/>
                </a:rPr>
                <a:t> </a:t>
              </a:r>
              <a:r>
                <a:rPr lang="nb-NO" sz="1600" baseline="0" dirty="0" err="1">
                  <a:latin typeface="+mn-lt"/>
                </a:rPr>
                <a:t>dialogues</a:t>
              </a:r>
              <a:r>
                <a:rPr lang="nb-NO" sz="1600" baseline="0" dirty="0">
                  <a:latin typeface="+mn-lt"/>
                </a:rPr>
                <a:t> </a:t>
              </a:r>
              <a:r>
                <a:rPr lang="nb-NO" sz="1600" baseline="0" dirty="0" err="1">
                  <a:latin typeface="+mn-lt"/>
                </a:rPr>
                <a:t>without</a:t>
              </a:r>
              <a:r>
                <a:rPr lang="nb-NO" sz="1600" baseline="0" dirty="0">
                  <a:latin typeface="+mn-lt"/>
                </a:rPr>
                <a:t> a </a:t>
              </a:r>
              <a:r>
                <a:rPr lang="nb-NO" sz="1600" baseline="0" dirty="0" err="1">
                  <a:latin typeface="+mn-lt"/>
                </a:rPr>
                <a:t>fixed</a:t>
              </a:r>
              <a:r>
                <a:rPr lang="nb-NO" sz="1600" baseline="0" dirty="0">
                  <a:latin typeface="+mn-lt"/>
                </a:rPr>
                <a:t>, </a:t>
              </a:r>
              <a:r>
                <a:rPr lang="nb-NO" sz="1600" baseline="0" dirty="0" err="1">
                  <a:latin typeface="+mn-lt"/>
                </a:rPr>
                <a:t>predefined</a:t>
              </a:r>
              <a:r>
                <a:rPr lang="nb-NO" sz="1600" baseline="0" dirty="0">
                  <a:latin typeface="+mn-lt"/>
                </a:rPr>
                <a:t> </a:t>
              </a:r>
              <a:r>
                <a:rPr lang="nb-NO" sz="1600" baseline="0" dirty="0" err="1">
                  <a:latin typeface="+mn-lt"/>
                </a:rPr>
                <a:t>task</a:t>
              </a:r>
              <a:r>
                <a:rPr lang="nb-NO" sz="1600" dirty="0">
                  <a:latin typeface="+mn-lt"/>
                </a:rPr>
                <a:t> to </a:t>
              </a:r>
              <a:r>
                <a:rPr lang="nb-NO" sz="1600" dirty="0" err="1">
                  <a:latin typeface="+mn-lt"/>
                </a:rPr>
                <a:t>accomplish</a:t>
              </a:r>
              <a:r>
                <a:rPr lang="nb-NO" sz="1600" dirty="0">
                  <a:latin typeface="+mn-lt"/>
                </a:rPr>
                <a:t>. </a:t>
              </a:r>
            </a:p>
            <a:p>
              <a:r>
                <a:rPr lang="nb-NO" sz="1600" baseline="0" dirty="0">
                  <a:latin typeface="+mn-lt"/>
                </a:rPr>
                <a:t>Open-</a:t>
              </a:r>
              <a:r>
                <a:rPr lang="nb-NO" sz="1600" baseline="0" dirty="0" err="1">
                  <a:latin typeface="+mn-lt"/>
                </a:rPr>
                <a:t>domain</a:t>
              </a:r>
              <a:r>
                <a:rPr lang="nb-NO" sz="1600" baseline="0" dirty="0">
                  <a:latin typeface="+mn-lt"/>
                </a:rPr>
                <a:t> chatbots, </a:t>
              </a:r>
              <a:r>
                <a:rPr lang="nb-NO" sz="1600" baseline="0" dirty="0" err="1">
                  <a:latin typeface="+mn-lt"/>
                </a:rPr>
                <a:t>social</a:t>
              </a:r>
              <a:r>
                <a:rPr lang="nb-NO" sz="1600" baseline="0" dirty="0">
                  <a:latin typeface="+mn-lt"/>
                </a:rPr>
                <a:t> robots, etc. </a:t>
              </a:r>
              <a:endParaRPr lang="en-GB" sz="1600" baseline="0" dirty="0">
                <a:latin typeface="+mn-lt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1410262-148D-27F6-4069-2CEC32E8DB38}"/>
                </a:ext>
              </a:extLst>
            </p:cNvPr>
            <p:cNvCxnSpPr>
              <a:endCxn id="6" idx="0"/>
            </p:cNvCxnSpPr>
            <p:nvPr/>
          </p:nvCxnSpPr>
          <p:spPr bwMode="auto">
            <a:xfrm flipH="1">
              <a:off x="2274818" y="3147814"/>
              <a:ext cx="108012" cy="29086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FC1ED93-FFF4-B49E-B33C-6D218900172D}"/>
                </a:ext>
              </a:extLst>
            </p:cNvPr>
            <p:cNvCxnSpPr/>
            <p:nvPr/>
          </p:nvCxnSpPr>
          <p:spPr bwMode="auto">
            <a:xfrm>
              <a:off x="4500376" y="3148015"/>
              <a:ext cx="431664" cy="35983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81BA581-3314-43CC-2B23-B04E541D9ADA}"/>
              </a:ext>
            </a:extLst>
          </p:cNvPr>
          <p:cNvSpPr txBox="1"/>
          <p:nvPr/>
        </p:nvSpPr>
        <p:spPr bwMode="white">
          <a:xfrm>
            <a:off x="935980" y="4416389"/>
            <a:ext cx="712879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600" baseline="0" dirty="0">
                <a:latin typeface="+mn-lt"/>
              </a:rPr>
              <a:t>NB: The </a:t>
            </a:r>
            <a:r>
              <a:rPr lang="nb-NO" sz="1600" baseline="0" dirty="0" err="1">
                <a:latin typeface="+mn-lt"/>
              </a:rPr>
              <a:t>boundary</a:t>
            </a:r>
            <a:r>
              <a:rPr lang="nb-NO" sz="1600" baseline="0" dirty="0">
                <a:latin typeface="+mn-lt"/>
              </a:rPr>
              <a:t> </a:t>
            </a:r>
            <a:r>
              <a:rPr lang="nb-NO" sz="1600" baseline="0" dirty="0" err="1">
                <a:latin typeface="+mn-lt"/>
              </a:rPr>
              <a:t>between</a:t>
            </a:r>
            <a:r>
              <a:rPr lang="nb-NO" sz="1600" baseline="0" dirty="0">
                <a:latin typeface="+mn-lt"/>
              </a:rPr>
              <a:t> </a:t>
            </a:r>
            <a:r>
              <a:rPr lang="nb-NO" sz="1600" baseline="0" dirty="0" err="1">
                <a:latin typeface="+mn-lt"/>
              </a:rPr>
              <a:t>those</a:t>
            </a:r>
            <a:r>
              <a:rPr lang="nb-NO" sz="1600" baseline="0" dirty="0">
                <a:latin typeface="+mn-lt"/>
              </a:rPr>
              <a:t> </a:t>
            </a:r>
            <a:r>
              <a:rPr lang="nb-NO" sz="1600" baseline="0" dirty="0" err="1">
                <a:latin typeface="+mn-lt"/>
              </a:rPr>
              <a:t>two</a:t>
            </a:r>
            <a:r>
              <a:rPr lang="nb-NO" sz="1600" baseline="0" dirty="0">
                <a:latin typeface="+mn-lt"/>
              </a:rPr>
              <a:t> types of systems is </a:t>
            </a:r>
            <a:r>
              <a:rPr lang="nb-NO" sz="1600" baseline="0" dirty="0" err="1">
                <a:latin typeface="+mn-lt"/>
              </a:rPr>
              <a:t>quite</a:t>
            </a:r>
            <a:r>
              <a:rPr lang="nb-NO" sz="1600" baseline="0" dirty="0">
                <a:latin typeface="+mn-lt"/>
              </a:rPr>
              <a:t> </a:t>
            </a:r>
            <a:r>
              <a:rPr lang="nb-NO" sz="1600" baseline="0" dirty="0" err="1">
                <a:latin typeface="+mn-lt"/>
              </a:rPr>
              <a:t>blurry</a:t>
            </a:r>
            <a:endParaRPr lang="en-GB" sz="1600" baseline="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158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812A88-C52C-E681-7F11-FB0DE98861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13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272F4-752E-A6A1-1EF1-AEFA060C0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C8FFC8-962E-FF0D-2905-BCA0782D4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Adherence to quality criteria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20E6D4-B026-896B-FAF8-11B99991C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How to ensure our conversational system will adhere to those criteria?</a:t>
            </a:r>
          </a:p>
          <a:p>
            <a:pPr>
              <a:spcBef>
                <a:spcPts val="1200"/>
              </a:spcBef>
            </a:pPr>
            <a:r>
              <a:rPr lang="en-US" dirty="0"/>
              <a:t>Four possible strategies:</a:t>
            </a:r>
          </a:p>
          <a:p>
            <a:pPr lvl="1">
              <a:spcBef>
                <a:spcPts val="1200"/>
              </a:spcBef>
            </a:pPr>
            <a:r>
              <a:rPr lang="en-US" b="1" dirty="0"/>
              <a:t>System prompts</a:t>
            </a:r>
            <a:r>
              <a:rPr lang="en-US" dirty="0"/>
              <a:t> with general guidelines</a:t>
            </a:r>
            <a:endParaRPr lang="en-US" b="1" dirty="0"/>
          </a:p>
          <a:p>
            <a:pPr lvl="1">
              <a:spcBef>
                <a:spcPts val="1200"/>
              </a:spcBef>
            </a:pPr>
            <a:r>
              <a:rPr lang="en-US" b="1" dirty="0"/>
              <a:t>Fine-tuning</a:t>
            </a:r>
            <a:r>
              <a:rPr lang="en-US" dirty="0"/>
              <a:t> on “good examples” of answers</a:t>
            </a:r>
          </a:p>
          <a:p>
            <a:pPr lvl="1">
              <a:spcBef>
                <a:spcPts val="1200"/>
              </a:spcBef>
            </a:pPr>
            <a:r>
              <a:rPr lang="en-US" b="1" dirty="0"/>
              <a:t>Preference optimization </a:t>
            </a:r>
            <a:r>
              <a:rPr lang="en-US" dirty="0"/>
              <a:t>from expert ratings</a:t>
            </a:r>
          </a:p>
          <a:p>
            <a:pPr lvl="1">
              <a:spcBef>
                <a:spcPts val="1200"/>
              </a:spcBef>
            </a:pPr>
            <a:r>
              <a:rPr lang="en-US" b="1" dirty="0"/>
              <a:t>Moderation layer </a:t>
            </a:r>
            <a:r>
              <a:rPr lang="en-US" dirty="0"/>
              <a:t>that can “flag” outputs                                                                     that do not meet the criteria</a:t>
            </a:r>
          </a:p>
          <a:p>
            <a:pPr lvl="1">
              <a:spcBef>
                <a:spcPts val="1200"/>
              </a:spcBef>
            </a:pPr>
            <a:endParaRPr lang="en-GB" dirty="0"/>
          </a:p>
        </p:txBody>
      </p:sp>
      <p:pic>
        <p:nvPicPr>
          <p:cNvPr id="11" name="Picture 10" descr="A sign with a word on it&#10;&#10;Description automatically generated">
            <a:extLst>
              <a:ext uri="{FF2B5EF4-FFF2-40B4-BE49-F238E27FC236}">
                <a16:creationId xmlns:a16="http://schemas.microsoft.com/office/drawing/2014/main" id="{8CC8D5A7-1E71-94C1-37BC-2ACA0F6D5B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508" y="2211710"/>
            <a:ext cx="2348392" cy="1563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741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2E8226-DB01-2B8E-DCFB-A9B5F6117D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C2DFB8-9730-21A5-8520-5E4EA5748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7DAE27-F4A2-CE3C-1A99-E8C24957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Alignment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expectations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1435DC-5F10-4BB8-B141-54B636B1C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91270"/>
            <a:ext cx="4680520" cy="3168352"/>
          </a:xfrm>
        </p:spPr>
        <p:txBody>
          <a:bodyPr/>
          <a:lstStyle/>
          <a:p>
            <a:r>
              <a:rPr lang="nb-NO" dirty="0"/>
              <a:t>This </a:t>
            </a:r>
            <a:r>
              <a:rPr lang="nb-NO" dirty="0" err="1"/>
              <a:t>alignment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account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i="1" dirty="0" err="1"/>
              <a:t>users</a:t>
            </a:r>
            <a:r>
              <a:rPr lang="nb-NO" dirty="0"/>
              <a:t> </a:t>
            </a:r>
            <a:r>
              <a:rPr lang="nb-NO" dirty="0" err="1"/>
              <a:t>expect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dialogue</a:t>
            </a:r>
            <a:r>
              <a:rPr lang="nb-NO" dirty="0"/>
              <a:t> system to </a:t>
            </a:r>
            <a:r>
              <a:rPr lang="nb-NO" dirty="0" err="1"/>
              <a:t>behave</a:t>
            </a:r>
            <a:endParaRPr lang="nb-NO" dirty="0"/>
          </a:p>
          <a:p>
            <a:r>
              <a:rPr lang="nb-NO" dirty="0" err="1"/>
              <a:t>Conversational</a:t>
            </a:r>
            <a:r>
              <a:rPr lang="nb-NO" dirty="0"/>
              <a:t> style, </a:t>
            </a:r>
            <a:r>
              <a:rPr lang="nb-NO" dirty="0" err="1"/>
              <a:t>politeness</a:t>
            </a:r>
            <a:r>
              <a:rPr lang="nb-NO" dirty="0"/>
              <a:t>, </a:t>
            </a:r>
            <a:r>
              <a:rPr lang="nb-NO" dirty="0" err="1"/>
              <a:t>verbosity</a:t>
            </a:r>
            <a:r>
              <a:rPr lang="nb-NO" dirty="0"/>
              <a:t>, turn-taking, etc.</a:t>
            </a:r>
          </a:p>
          <a:p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optimised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fine-tuning on «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dialogues</a:t>
            </a:r>
            <a:r>
              <a:rPr lang="nb-NO" dirty="0"/>
              <a:t>»</a:t>
            </a:r>
          </a:p>
          <a:p>
            <a:r>
              <a:rPr lang="nb-NO" dirty="0"/>
              <a:t>Or by </a:t>
            </a:r>
            <a:r>
              <a:rPr lang="nb-NO" dirty="0" err="1"/>
              <a:t>preference</a:t>
            </a:r>
            <a:r>
              <a:rPr lang="nb-NO" dirty="0"/>
              <a:t> </a:t>
            </a:r>
            <a:r>
              <a:rPr lang="nb-NO" dirty="0" err="1"/>
              <a:t>optimization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on </a:t>
            </a:r>
            <a:r>
              <a:rPr lang="nb-NO" dirty="0" err="1"/>
              <a:t>user-provided</a:t>
            </a:r>
            <a:r>
              <a:rPr lang="nb-NO" dirty="0"/>
              <a:t> </a:t>
            </a:r>
            <a:r>
              <a:rPr lang="nb-NO" dirty="0" err="1"/>
              <a:t>preference</a:t>
            </a:r>
            <a:r>
              <a:rPr lang="nb-NO" dirty="0"/>
              <a:t> </a:t>
            </a:r>
            <a:r>
              <a:rPr lang="nb-NO" dirty="0" err="1"/>
              <a:t>ratings</a:t>
            </a:r>
            <a:endParaRPr lang="nb-NO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C967DB-B81A-E6D8-122D-D9FC9330293D}"/>
              </a:ext>
            </a:extLst>
          </p:cNvPr>
          <p:cNvSpPr txBox="1"/>
          <p:nvPr/>
        </p:nvSpPr>
        <p:spPr bwMode="white">
          <a:xfrm>
            <a:off x="1475656" y="4335522"/>
            <a:ext cx="795637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C00000"/>
                </a:solidFill>
              </a:rPr>
              <a:t>[See e.g. Wu, A. et al, Aligning Spoken Dialogue Models from User Interactions, ICML 2025.]</a:t>
            </a:r>
          </a:p>
        </p:txBody>
      </p:sp>
      <p:pic>
        <p:nvPicPr>
          <p:cNvPr id="1026" name="Picture 2" descr="survey, feedback, poll, employee, questionnaire, satisfaction, customer, psychology, happy, experience, research, face, rating, alternative, check, paper, smile, form, multiple, opinion, pencil, positive, quality, rank, service, illustration, design, graphic design, hand, font, games, animation, recreation, gesture">
            <a:extLst>
              <a:ext uri="{FF2B5EF4-FFF2-40B4-BE49-F238E27FC236}">
                <a16:creationId xmlns:a16="http://schemas.microsoft.com/office/drawing/2014/main" id="{318B17DB-F85F-8DC5-50C3-9950FF5B4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9" r="14788"/>
          <a:stretch>
            <a:fillRect/>
          </a:stretch>
        </p:blipFill>
        <p:spPr bwMode="auto">
          <a:xfrm>
            <a:off x="5940152" y="1131590"/>
            <a:ext cx="2880320" cy="249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555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AC5373-BE68-5954-0907-FBEC903864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F8148-2ED2-FF28-B329-2CFE6D420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C792D-B681-20DF-28ED-0A5BE839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dialogues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FC7E49-55D0-634C-1E34-84597C782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Many users will intentionally try                                                                                      to “break” the dialogue system:</a:t>
            </a:r>
          </a:p>
          <a:p>
            <a:pPr lvl="1"/>
            <a:r>
              <a:rPr lang="en-US" dirty="0"/>
              <a:t>Jailbreaking</a:t>
            </a:r>
          </a:p>
          <a:p>
            <a:pPr marL="474663" lvl="1" indent="0">
              <a:buNone/>
            </a:pPr>
            <a:br>
              <a:rPr lang="en-US" dirty="0"/>
            </a:br>
            <a:endParaRPr lang="en-GB" dirty="0"/>
          </a:p>
        </p:txBody>
      </p:sp>
      <p:pic>
        <p:nvPicPr>
          <p:cNvPr id="7" name="Picture 6" descr="A screenshot of a chat&#10;&#10;Description automatically generated">
            <a:extLst>
              <a:ext uri="{FF2B5EF4-FFF2-40B4-BE49-F238E27FC236}">
                <a16:creationId xmlns:a16="http://schemas.microsoft.com/office/drawing/2014/main" id="{69E13E68-AF02-82BB-9C9B-FE3A49594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360" y="1959450"/>
            <a:ext cx="3943350" cy="1924050"/>
          </a:xfrm>
          <a:prstGeom prst="rect">
            <a:avLst/>
          </a:prstGeom>
        </p:spPr>
      </p:pic>
      <p:pic>
        <p:nvPicPr>
          <p:cNvPr id="9" name="Picture 8" descr="A screenshot of a video game&#10;&#10;Description automatically generated">
            <a:extLst>
              <a:ext uri="{FF2B5EF4-FFF2-40B4-BE49-F238E27FC236}">
                <a16:creationId xmlns:a16="http://schemas.microsoft.com/office/drawing/2014/main" id="{135B1B41-C44C-557D-9147-63A2BA7895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33657"/>
            <a:ext cx="4870106" cy="487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339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FAC5373-BE68-5954-0907-FBEC903864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6C792D-B681-20DF-28ED-0A5BE839E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dialogues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FC7E49-55D0-634C-1E34-84597C782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320480" cy="17437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Many users will intentionally try                                                                                      to “break” the dialogue system:</a:t>
            </a:r>
          </a:p>
          <a:p>
            <a:pPr lvl="1"/>
            <a:r>
              <a:rPr lang="en-US" dirty="0"/>
              <a:t>Jailbreaking</a:t>
            </a:r>
          </a:p>
          <a:p>
            <a:pPr lvl="1"/>
            <a:r>
              <a:rPr lang="en-US" dirty="0"/>
              <a:t>Prompt injection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pPr marL="474663" lvl="1" indent="0">
              <a:buNone/>
            </a:pPr>
            <a:br>
              <a:rPr lang="en-US" dirty="0"/>
            </a:br>
            <a:endParaRPr lang="en-GB" dirty="0"/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51085603-C29F-542A-6BE9-2C72C4C1278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8" t="24497" r="4335"/>
          <a:stretch/>
        </p:blipFill>
        <p:spPr>
          <a:xfrm>
            <a:off x="4851844" y="686351"/>
            <a:ext cx="3886896" cy="2832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4ED09B-6067-23C9-DC9F-EE607AC3D49D}"/>
              </a:ext>
            </a:extLst>
          </p:cNvPr>
          <p:cNvSpPr txBox="1"/>
          <p:nvPr/>
        </p:nvSpPr>
        <p:spPr bwMode="white">
          <a:xfrm>
            <a:off x="401936" y="3016572"/>
            <a:ext cx="788657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LLMs are also vulnerable to a wide range                                                              of attacks: backdoors, data poisoning,                                                  leakage of personal information or copyrighted material, etc.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43B7FE-96D1-930D-12B6-2925A4DEEDA7}"/>
              </a:ext>
            </a:extLst>
          </p:cNvPr>
          <p:cNvGrpSpPr/>
          <p:nvPr/>
        </p:nvGrpSpPr>
        <p:grpSpPr>
          <a:xfrm>
            <a:off x="514202" y="4155926"/>
            <a:ext cx="7514182" cy="707886"/>
            <a:chOff x="514202" y="4155926"/>
            <a:chExt cx="7514182" cy="70788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D64B3FB-C81A-5C98-86CC-F98D3B16DC4A}"/>
                </a:ext>
              </a:extLst>
            </p:cNvPr>
            <p:cNvSpPr/>
            <p:nvPr/>
          </p:nvSpPr>
          <p:spPr bwMode="auto">
            <a:xfrm>
              <a:off x="1077912" y="4155926"/>
              <a:ext cx="6950472" cy="707886"/>
            </a:xfrm>
            <a:prstGeom prst="round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2" name="Picture 11" descr="A yellow and black sign&#10;&#10;Description automatically generated">
              <a:extLst>
                <a:ext uri="{FF2B5EF4-FFF2-40B4-BE49-F238E27FC236}">
                  <a16:creationId xmlns:a16="http://schemas.microsoft.com/office/drawing/2014/main" id="{02C63382-3C3B-0FEE-34FC-9B51DEF870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02" y="4195812"/>
              <a:ext cx="555526" cy="5555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17809D-9CE6-7330-CA7A-25F23B33D33C}"/>
                </a:ext>
              </a:extLst>
            </p:cNvPr>
            <p:cNvSpPr txBox="1"/>
            <p:nvPr/>
          </p:nvSpPr>
          <p:spPr bwMode="white">
            <a:xfrm>
              <a:off x="1115616" y="4155926"/>
              <a:ext cx="6768752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aseline="0" dirty="0"/>
                <a:t>Developers of conversational interfaces must always consider how their system may be abused or attacked</a:t>
              </a:r>
              <a:endParaRPr lang="en-GB" baseline="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690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32C2B0-4DF2-3433-EC88-40CE93BA84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97971C-2FE7-4FD3-B01F-4B5E83D933F8}" type="slidenum">
              <a:rPr lang="en-US" noProof="0" smtClean="0"/>
              <a:pPr/>
              <a:t>17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B0BB0E-7052-F1DD-B286-51E93607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AD68B9-1D50-F2B9-BB6D-3AF329D8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videos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FB5E3F-FF12-D7AF-40AD-0C7CB572D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260000"/>
            <a:ext cx="4608512" cy="316835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2 other videos this week:</a:t>
            </a:r>
          </a:p>
          <a:p>
            <a:pPr lvl="1">
              <a:spcBef>
                <a:spcPts val="1200"/>
              </a:spcBef>
            </a:pPr>
            <a:r>
              <a:rPr lang="en-US" sz="2000" b="1" dirty="0"/>
              <a:t>Dialogue management </a:t>
            </a:r>
            <a:r>
              <a:rPr lang="en-US" sz="2000" dirty="0"/>
              <a:t>(including a bit of linguistics on some basic properties of human-human dialogues)</a:t>
            </a:r>
          </a:p>
          <a:p>
            <a:pPr lvl="1">
              <a:spcBef>
                <a:spcPts val="1200"/>
              </a:spcBef>
            </a:pPr>
            <a:r>
              <a:rPr lang="en-GB" sz="2000" b="1" dirty="0"/>
              <a:t>System development </a:t>
            </a:r>
            <a:r>
              <a:rPr lang="en-GB" sz="2000" dirty="0"/>
              <a:t>and </a:t>
            </a:r>
            <a:r>
              <a:rPr lang="en-GB" sz="2000" b="1" dirty="0"/>
              <a:t>evaluation</a:t>
            </a:r>
          </a:p>
        </p:txBody>
      </p:sp>
      <p:pic>
        <p:nvPicPr>
          <p:cNvPr id="3074" name="Picture 2" descr="improvement dialogue | This image is included in the Improve… | Flickr">
            <a:extLst>
              <a:ext uri="{FF2B5EF4-FFF2-40B4-BE49-F238E27FC236}">
                <a16:creationId xmlns:a16="http://schemas.microsoft.com/office/drawing/2014/main" id="{DCDAE962-3156-710E-876C-4046F86CE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260000"/>
            <a:ext cx="2926089" cy="211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1611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0.4|7.7|33.2|11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7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|64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5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3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3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3.2|151.5"/>
</p:tagLst>
</file>

<file path=ppt/theme/theme1.xml><?xml version="1.0" encoding="utf-8"?>
<a:theme xmlns:a="http://schemas.openxmlformats.org/drawingml/2006/main" name="NR">
  <a:themeElements>
    <a:clrScheme name="NR">
      <a:dk1>
        <a:srgbClr val="000000"/>
      </a:dk1>
      <a:lt1>
        <a:srgbClr val="FFFFFF"/>
      </a:lt1>
      <a:dk2>
        <a:srgbClr val="BEB3C3"/>
      </a:dk2>
      <a:lt2>
        <a:srgbClr val="D2F3F1"/>
      </a:lt2>
      <a:accent1>
        <a:srgbClr val="AABA9D"/>
      </a:accent1>
      <a:accent2>
        <a:srgbClr val="F0E695"/>
      </a:accent2>
      <a:accent3>
        <a:srgbClr val="DDE3D8"/>
      </a:accent3>
      <a:accent4>
        <a:srgbClr val="E8F9F8"/>
      </a:accent4>
      <a:accent5>
        <a:srgbClr val="E5E1E7"/>
      </a:accent5>
      <a:accent6>
        <a:srgbClr val="F8F3CF"/>
      </a:accent6>
      <a:hlink>
        <a:srgbClr val="082E9A"/>
      </a:hlink>
      <a:folHlink>
        <a:srgbClr val="C1CBE6"/>
      </a:folHlink>
    </a:clrScheme>
    <a:fontScheme name="robotofont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white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 sz="2800" baseline="0" dirty="0" smtClean="0"/>
        </a:defPPr>
      </a:lstStyle>
    </a:txDef>
  </a:objectDefaults>
  <a:extraClrSchemeLst>
    <a:extraClrScheme>
      <a:clrScheme name="NR-slides-white 1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8396CC"/>
        </a:accent1>
        <a:accent2>
          <a:srgbClr val="4662B3"/>
        </a:accent2>
        <a:accent3>
          <a:srgbClr val="DCDCDC"/>
        </a:accent3>
        <a:accent4>
          <a:srgbClr val="000000"/>
        </a:accent4>
        <a:accent5>
          <a:srgbClr val="C1C9E2"/>
        </a:accent5>
        <a:accent6>
          <a:srgbClr val="3F58A2"/>
        </a:accent6>
        <a:hlink>
          <a:srgbClr val="082E9A"/>
        </a:hlink>
        <a:folHlink>
          <a:srgbClr val="C1CBE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2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1ECDFF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BE3FF"/>
        </a:accent5>
        <a:accent6>
          <a:srgbClr val="919191"/>
        </a:accent6>
        <a:hlink>
          <a:srgbClr val="C2F1F6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3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F0B400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F6D6AA"/>
        </a:accent5>
        <a:accent6>
          <a:srgbClr val="919191"/>
        </a:accent6>
        <a:hlink>
          <a:srgbClr val="FFE69F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R-slides-white 4">
        <a:dk1>
          <a:srgbClr val="000000"/>
        </a:dk1>
        <a:lt1>
          <a:srgbClr val="C0C0C0"/>
        </a:lt1>
        <a:dk2>
          <a:srgbClr val="FFFFFF"/>
        </a:dk2>
        <a:lt2>
          <a:srgbClr val="808080"/>
        </a:lt2>
        <a:accent1>
          <a:srgbClr val="00C832"/>
        </a:accent1>
        <a:accent2>
          <a:srgbClr val="A0A0A0"/>
        </a:accent2>
        <a:accent3>
          <a:srgbClr val="DCDCDC"/>
        </a:accent3>
        <a:accent4>
          <a:srgbClr val="000000"/>
        </a:accent4>
        <a:accent5>
          <a:srgbClr val="AAE0AD"/>
        </a:accent5>
        <a:accent6>
          <a:srgbClr val="919191"/>
        </a:accent6>
        <a:hlink>
          <a:srgbClr val="9BFFB3"/>
        </a:hlink>
        <a:folHlink>
          <a:srgbClr val="D4D4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R_Presentasjonsmal_engelsk" id="{1CD9D371-78BF-4D39-8CC0-F31BB39CB4A3}" vid="{9207E448-1612-4A43-84F8-0FC8388DC09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77B0BB10101C4C9AD3AD4DB7F07B85" ma:contentTypeVersion="4" ma:contentTypeDescription="Create a new document." ma:contentTypeScope="" ma:versionID="62f4229c1c0191d11a43eb05b04b7c40">
  <xsd:schema xmlns:xsd="http://www.w3.org/2001/XMLSchema" xmlns:xs="http://www.w3.org/2001/XMLSchema" xmlns:p="http://schemas.microsoft.com/office/2006/metadata/properties" xmlns:ns2="8dfdd108-b325-4471-a660-54aaa72908c1" targetNamespace="http://schemas.microsoft.com/office/2006/metadata/properties" ma:root="true" ma:fieldsID="3fcd719bc02c659395c9a8a1d3ea4e47" ns2:_="">
    <xsd:import namespace="8dfdd108-b325-4471-a660-54aaa72908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fdd108-b325-4471-a660-54aaa7290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FAF4A-F629-403F-8CB4-1920FF9F6C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fdd108-b325-4471-a660-54aaa72908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97671A-A49C-45C0-A14E-64989546C149}">
  <ds:schemaRefs>
    <ds:schemaRef ds:uri="http://schemas.microsoft.com/office/2006/documentManagement/types"/>
    <ds:schemaRef ds:uri="8dfdd108-b325-4471-a660-54aaa72908c1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A137F60-C025-47C3-A662-B8A29F8BFA1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6cc4957-8a63-4cd0-8c04-bad9c688f3bd}" enabled="0" method="" siteId="{86cc4957-8a63-4cd0-8c04-bad9c688f3b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NR_Presentasjonsmal_engelsk</Template>
  <TotalTime>0</TotalTime>
  <Words>931</Words>
  <Application>Microsoft Office PowerPoint</Application>
  <PresentationFormat>On-screen Show (16:9)</PresentationFormat>
  <Paragraphs>165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Wingdings</vt:lpstr>
      <vt:lpstr>Times New Roman</vt:lpstr>
      <vt:lpstr>Roboto</vt:lpstr>
      <vt:lpstr>Palatino</vt:lpstr>
      <vt:lpstr>Helvetica</vt:lpstr>
      <vt:lpstr>Calibri</vt:lpstr>
      <vt:lpstr>Arial</vt:lpstr>
      <vt:lpstr>NR</vt:lpstr>
      <vt:lpstr>Dialogue systems (2)</vt:lpstr>
      <vt:lpstr>Week 43</vt:lpstr>
      <vt:lpstr>Quick recap</vt:lpstr>
      <vt:lpstr>Quick recap</vt:lpstr>
      <vt:lpstr>Quick recap</vt:lpstr>
      <vt:lpstr>Quick recap</vt:lpstr>
      <vt:lpstr>Focus of this video</vt:lpstr>
      <vt:lpstr>Generative models</vt:lpstr>
      <vt:lpstr>Generation process</vt:lpstr>
      <vt:lpstr>Input format</vt:lpstr>
      <vt:lpstr>External resources</vt:lpstr>
      <vt:lpstr>Adherence to quality criteria</vt:lpstr>
      <vt:lpstr>Adherence to quality criteria</vt:lpstr>
      <vt:lpstr>Alignment with user expectations</vt:lpstr>
      <vt:lpstr>Adversarial dialogues</vt:lpstr>
      <vt:lpstr>Adversarial dialogues</vt:lpstr>
      <vt:lpstr>Next videos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 Lison</dc:creator>
  <cp:lastModifiedBy>Pierre Lison</cp:lastModifiedBy>
  <cp:revision>4</cp:revision>
  <cp:lastPrinted>2011-03-21T10:03:50Z</cp:lastPrinted>
  <dcterms:created xsi:type="dcterms:W3CDTF">2024-10-03T16:11:06Z</dcterms:created>
  <dcterms:modified xsi:type="dcterms:W3CDTF">2025-10-14T13:33:29Z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0x0101008677B0BB10101C4C9AD3AD4DB7F07B85</vt:lpwstr>
  </property>
</Properties>
</file>