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63" r:id="rId5"/>
    <p:sldId id="411" r:id="rId6"/>
    <p:sldId id="412" r:id="rId7"/>
    <p:sldId id="457" r:id="rId8"/>
    <p:sldId id="465" r:id="rId9"/>
    <p:sldId id="466" r:id="rId10"/>
    <p:sldId id="469" r:id="rId11"/>
    <p:sldId id="258" r:id="rId12"/>
    <p:sldId id="359" r:id="rId13"/>
    <p:sldId id="360" r:id="rId14"/>
    <p:sldId id="361" r:id="rId15"/>
    <p:sldId id="362" r:id="rId16"/>
    <p:sldId id="363" r:id="rId17"/>
    <p:sldId id="456" r:id="rId18"/>
    <p:sldId id="365" r:id="rId19"/>
    <p:sldId id="366" r:id="rId20"/>
    <p:sldId id="367" r:id="rId21"/>
    <p:sldId id="368" r:id="rId22"/>
    <p:sldId id="369" r:id="rId23"/>
    <p:sldId id="371" r:id="rId24"/>
    <p:sldId id="372" r:id="rId25"/>
    <p:sldId id="374" r:id="rId26"/>
    <p:sldId id="375" r:id="rId27"/>
    <p:sldId id="383" r:id="rId28"/>
    <p:sldId id="470" r:id="rId29"/>
    <p:sldId id="312" r:id="rId30"/>
    <p:sldId id="315" r:id="rId31"/>
    <p:sldId id="324" r:id="rId32"/>
    <p:sldId id="477" r:id="rId33"/>
    <p:sldId id="330" r:id="rId34"/>
    <p:sldId id="472" r:id="rId35"/>
    <p:sldId id="332" r:id="rId36"/>
    <p:sldId id="333" r:id="rId37"/>
    <p:sldId id="334" r:id="rId38"/>
    <p:sldId id="335" r:id="rId39"/>
    <p:sldId id="337" r:id="rId40"/>
    <p:sldId id="338" r:id="rId41"/>
    <p:sldId id="473" r:id="rId42"/>
    <p:sldId id="474" r:id="rId43"/>
    <p:sldId id="475" r:id="rId44"/>
  </p:sldIdLst>
  <p:sldSz cx="9144000" cy="5143500" type="screen16x9"/>
  <p:notesSz cx="6883400" cy="9906000"/>
  <p:embeddedFontLst>
    <p:embeddedFont>
      <p:font typeface="Helvetica" panose="020B0604020202020204" pitchFamily="34" charset="0"/>
      <p:regular r:id="rId47"/>
      <p:bold r:id="rId48"/>
      <p:italic r:id="rId49"/>
      <p:boldItalic r:id="rId50"/>
    </p:embeddedFont>
    <p:embeddedFont>
      <p:font typeface="Roboto" panose="02000000000000000000" pitchFamily="2" charset="0"/>
      <p:regular r:id="rId51"/>
      <p:bold r:id="rId52"/>
      <p:italic r:id="rId53"/>
      <p:boldItalic r:id="rId54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A9D"/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9FF782-6B4B-43BC-988E-9937A48F3BC5}" v="29" dt="2025-10-20T21:51:10.9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95333" autoAdjust="0"/>
  </p:normalViewPr>
  <p:slideViewPr>
    <p:cSldViewPr>
      <p:cViewPr varScale="1">
        <p:scale>
          <a:sx n="210" d="100"/>
          <a:sy n="210" d="100"/>
        </p:scale>
        <p:origin x="1938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59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6.fntdata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C69FF782-6B4B-43BC-988E-9937A48F3BC5}"/>
    <pc:docChg chg="modSld">
      <pc:chgData name="Pierre Lison" userId="a8a9df96-d69d-4b67-b9bd-4018f7d77187" providerId="ADAL" clId="{C69FF782-6B4B-43BC-988E-9937A48F3BC5}" dt="2025-10-20T21:51:10.941" v="4" actId="20577"/>
      <pc:docMkLst>
        <pc:docMk/>
      </pc:docMkLst>
      <pc:sldChg chg="modSp modAnim">
        <pc:chgData name="Pierre Lison" userId="a8a9df96-d69d-4b67-b9bd-4018f7d77187" providerId="ADAL" clId="{C69FF782-6B4B-43BC-988E-9937A48F3BC5}" dt="2025-10-20T21:51:10.941" v="4" actId="20577"/>
        <pc:sldMkLst>
          <pc:docMk/>
          <pc:sldMk cId="3368171606" sldId="465"/>
        </pc:sldMkLst>
        <pc:spChg chg="mod">
          <ac:chgData name="Pierre Lison" userId="a8a9df96-d69d-4b67-b9bd-4018f7d77187" providerId="ADAL" clId="{C69FF782-6B4B-43BC-988E-9937A48F3BC5}" dt="2025-10-20T21:51:10.941" v="4" actId="20577"/>
          <ac:spMkLst>
            <pc:docMk/>
            <pc:sldMk cId="3368171606" sldId="465"/>
            <ac:spMk id="9" creationId="{C7868387-0772-B76A-567E-38EC2F1C3B7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6E98452-A0ED-8282-B8EA-5302DB624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0155629-8223-16B6-17E7-C7B811A010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3A1EE67-5526-2DB4-8C44-5FCE7E26A790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9F31296-081C-4B08-97FD-813D6243F68C}" type="slidenum">
              <a:t>34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555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ov"/><Relationship Id="rId2" Type="http://schemas.microsoft.com/office/2007/relationships/media" Target="../media/media1.mov"/><Relationship Id="rId1" Type="http://schemas.openxmlformats.org/officeDocument/2006/relationships/tags" Target="../tags/tag2.xml"/><Relationship Id="rId5" Type="http://schemas.openxmlformats.org/officeDocument/2006/relationships/image" Target="../media/image16.tif"/><Relationship Id="rId4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6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6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completeideas.net/book/the-book-2nd.html" TargetMode="Externa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2025, video lecture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Dialogue systems (3)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A9AF53-1A71-AE54-0615-EDBAD4D3F2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1C855-DEC3-9680-1E89-AEA1477C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F2638-44FE-7006-E67A-6C053083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Week</a:t>
            </a:r>
            <a:r>
              <a:rPr lang="nb-NO" dirty="0"/>
              <a:t> 43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C223F-E3AC-75AF-B12A-F0AE47346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second lecture on dialogue systems will be done </a:t>
            </a:r>
            <a:r>
              <a:rPr lang="en-US" b="1" dirty="0"/>
              <a:t>remotely</a:t>
            </a:r>
            <a:r>
              <a:rPr lang="en-US" dirty="0"/>
              <a:t>, through a series of shorter videos</a:t>
            </a:r>
          </a:p>
          <a:p>
            <a:r>
              <a:rPr lang="en-US" dirty="0"/>
              <a:t>Don’t hesitate to reach out to me (</a:t>
            </a:r>
            <a:r>
              <a:rPr lang="en-US" dirty="0">
                <a:hlinkClick r:id="rId3"/>
              </a:rPr>
              <a:t>plison@nr.no</a:t>
            </a:r>
            <a:r>
              <a:rPr lang="en-US" dirty="0"/>
              <a:t>) or on our Discourse channel if you have any questions! 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b="1" dirty="0"/>
              <a:t>Plan</a:t>
            </a:r>
            <a:r>
              <a:rPr lang="en-US" dirty="0"/>
              <a:t>: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Video 1: generative dialogue models</a:t>
            </a:r>
          </a:p>
          <a:p>
            <a:pPr>
              <a:spcBef>
                <a:spcPts val="600"/>
              </a:spcBef>
            </a:pPr>
            <a:r>
              <a:rPr lang="en-US" b="1" dirty="0"/>
              <a:t>Video 2: dialogue management</a:t>
            </a:r>
          </a:p>
          <a:p>
            <a:pPr>
              <a:spcBef>
                <a:spcPts val="600"/>
              </a:spcBef>
            </a:pPr>
            <a:r>
              <a:rPr lang="en-US" dirty="0"/>
              <a:t>Video 3: system development and 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0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3803-379D-0EFD-3198-DB4217C9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 of chatbot models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53890-CAB2-9130-5283-148F18E9B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271" y="2908532"/>
            <a:ext cx="8207376" cy="1439506"/>
          </a:xfrm>
        </p:spPr>
        <p:txBody>
          <a:bodyPr/>
          <a:lstStyle/>
          <a:p>
            <a:r>
              <a:rPr lang="en-US" dirty="0"/>
              <a:t>Chatbots are typically built for </a:t>
            </a:r>
            <a:r>
              <a:rPr lang="en-US" i="1" dirty="0"/>
              <a:t>short interactions</a:t>
            </a:r>
          </a:p>
          <a:p>
            <a:pPr lvl="1"/>
            <a:r>
              <a:rPr lang="en-US" dirty="0"/>
              <a:t>Often an initial question/request + perhaps some follow-up response(s)</a:t>
            </a:r>
          </a:p>
          <a:p>
            <a:r>
              <a:rPr lang="en-US" dirty="0"/>
              <a:t>Can we build systems able to handle </a:t>
            </a:r>
            <a:r>
              <a:rPr lang="en-US" i="1" dirty="0"/>
              <a:t>longer</a:t>
            </a:r>
            <a:r>
              <a:rPr lang="en-US" dirty="0"/>
              <a:t> and more </a:t>
            </a:r>
            <a:r>
              <a:rPr lang="en-US" i="1" dirty="0"/>
              <a:t>complex</a:t>
            </a:r>
            <a:r>
              <a:rPr lang="en-US" dirty="0"/>
              <a:t> interactions?</a:t>
            </a:r>
            <a:endParaRPr lang="en-GB" dirty="0"/>
          </a:p>
        </p:txBody>
      </p:sp>
      <p:grpSp>
        <p:nvGrpSpPr>
          <p:cNvPr id="4" name="Gruppe 12">
            <a:extLst>
              <a:ext uri="{FF2B5EF4-FFF2-40B4-BE49-F238E27FC236}">
                <a16:creationId xmlns:a16="http://schemas.microsoft.com/office/drawing/2014/main" id="{5209166B-4D1D-0937-B76C-CC34BF59134D}"/>
              </a:ext>
            </a:extLst>
          </p:cNvPr>
          <p:cNvGrpSpPr/>
          <p:nvPr/>
        </p:nvGrpSpPr>
        <p:grpSpPr>
          <a:xfrm>
            <a:off x="1907704" y="1286096"/>
            <a:ext cx="5150686" cy="1534564"/>
            <a:chOff x="853656" y="1151997"/>
            <a:chExt cx="5150686" cy="1534564"/>
          </a:xfrm>
        </p:grpSpPr>
        <p:pic>
          <p:nvPicPr>
            <p:cNvPr id="5" name="canstockphoto3857357.jpg">
              <a:extLst>
                <a:ext uri="{FF2B5EF4-FFF2-40B4-BE49-F238E27FC236}">
                  <a16:creationId xmlns:a16="http://schemas.microsoft.com/office/drawing/2014/main" id="{0F1B329D-90EA-4CA5-5F87-A7D66A2C5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7202" y="1680557"/>
              <a:ext cx="754508" cy="100600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Linje">
              <a:extLst>
                <a:ext uri="{FF2B5EF4-FFF2-40B4-BE49-F238E27FC236}">
                  <a16:creationId xmlns:a16="http://schemas.microsoft.com/office/drawing/2014/main" id="{24473811-8DB3-4371-13E7-F6FA11CAFD58}"/>
                </a:ext>
              </a:extLst>
            </p:cNvPr>
            <p:cNvSpPr/>
            <p:nvPr/>
          </p:nvSpPr>
          <p:spPr>
            <a:xfrm>
              <a:off x="2547655" y="1845039"/>
              <a:ext cx="288346" cy="2413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ADF033FF-305D-73CE-6C92-A69D0477BA5A}"/>
                </a:ext>
              </a:extLst>
            </p:cNvPr>
            <p:cNvSpPr/>
            <p:nvPr/>
          </p:nvSpPr>
          <p:spPr>
            <a:xfrm flipV="1">
              <a:off x="3452911" y="1848743"/>
              <a:ext cx="288346" cy="2318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8" name="Gruppe 17">
              <a:extLst>
                <a:ext uri="{FF2B5EF4-FFF2-40B4-BE49-F238E27FC236}">
                  <a16:creationId xmlns:a16="http://schemas.microsoft.com/office/drawing/2014/main" id="{6481B12E-2600-DEF8-91B6-94414EB28D45}"/>
                </a:ext>
              </a:extLst>
            </p:cNvPr>
            <p:cNvGrpSpPr/>
            <p:nvPr/>
          </p:nvGrpSpPr>
          <p:grpSpPr>
            <a:xfrm>
              <a:off x="853656" y="1151997"/>
              <a:ext cx="2342381" cy="646334"/>
              <a:chOff x="853656" y="1151997"/>
              <a:chExt cx="2342381" cy="646334"/>
            </a:xfrm>
          </p:grpSpPr>
          <p:sp>
            <p:nvSpPr>
              <p:cNvPr id="13" name="Rektangel: avrundede hjørner 15">
                <a:extLst>
                  <a:ext uri="{FF2B5EF4-FFF2-40B4-BE49-F238E27FC236}">
                    <a16:creationId xmlns:a16="http://schemas.microsoft.com/office/drawing/2014/main" id="{67DAEEE2-0F70-832F-F572-00DFB8EADE9B}"/>
                  </a:ext>
                </a:extLst>
              </p:cNvPr>
              <p:cNvSpPr/>
              <p:nvPr/>
            </p:nvSpPr>
            <p:spPr>
              <a:xfrm>
                <a:off x="853656" y="1151997"/>
                <a:ext cx="1788703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" name="TekstSylinder 24">
                <a:extLst>
                  <a:ext uri="{FF2B5EF4-FFF2-40B4-BE49-F238E27FC236}">
                    <a16:creationId xmlns:a16="http://schemas.microsoft.com/office/drawing/2014/main" id="{DB7C2E8A-5760-A2DE-CB51-03010A91D9F0}"/>
                  </a:ext>
                </a:extLst>
              </p:cNvPr>
              <p:cNvSpPr txBox="1"/>
              <p:nvPr/>
            </p:nvSpPr>
            <p:spPr>
              <a:xfrm>
                <a:off x="897885" y="1151997"/>
                <a:ext cx="2298152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/>
                  </a:rPr>
                  <a:t>Language 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/>
                  </a:rPr>
                  <a:t>Understanding</a:t>
                </a:r>
              </a:p>
            </p:txBody>
          </p:sp>
        </p:grpSp>
        <p:grpSp>
          <p:nvGrpSpPr>
            <p:cNvPr id="9" name="Gruppe 18">
              <a:extLst>
                <a:ext uri="{FF2B5EF4-FFF2-40B4-BE49-F238E27FC236}">
                  <a16:creationId xmlns:a16="http://schemas.microsoft.com/office/drawing/2014/main" id="{3578A535-EDE2-5A0C-6B01-664CC6AFBFD6}"/>
                </a:ext>
              </a:extLst>
            </p:cNvPr>
            <p:cNvGrpSpPr/>
            <p:nvPr/>
          </p:nvGrpSpPr>
          <p:grpSpPr>
            <a:xfrm>
              <a:off x="3809993" y="1192505"/>
              <a:ext cx="2194349" cy="656246"/>
              <a:chOff x="3809993" y="1192505"/>
              <a:chExt cx="2194349" cy="656246"/>
            </a:xfrm>
          </p:grpSpPr>
          <p:sp>
            <p:nvSpPr>
              <p:cNvPr id="11" name="Rektangel: avrundede hjørner 16">
                <a:extLst>
                  <a:ext uri="{FF2B5EF4-FFF2-40B4-BE49-F238E27FC236}">
                    <a16:creationId xmlns:a16="http://schemas.microsoft.com/office/drawing/2014/main" id="{156B7021-AE9A-4B28-B575-5A7A13CCAE45}"/>
                  </a:ext>
                </a:extLst>
              </p:cNvPr>
              <p:cNvSpPr/>
              <p:nvPr/>
            </p:nvSpPr>
            <p:spPr>
              <a:xfrm>
                <a:off x="3809993" y="1202417"/>
                <a:ext cx="2194349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" name="TekstSylinder 14">
                <a:extLst>
                  <a:ext uri="{FF2B5EF4-FFF2-40B4-BE49-F238E27FC236}">
                    <a16:creationId xmlns:a16="http://schemas.microsoft.com/office/drawing/2014/main" id="{F05B6E50-26F2-EC68-4030-F9316B19468E}"/>
                  </a:ext>
                </a:extLst>
              </p:cNvPr>
              <p:cNvSpPr txBox="1"/>
              <p:nvPr/>
            </p:nvSpPr>
            <p:spPr>
              <a:xfrm>
                <a:off x="3868926" y="1192505"/>
                <a:ext cx="2135416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/>
                  </a:rPr>
                  <a:t>Generation / response selection</a:t>
                </a:r>
              </a:p>
            </p:txBody>
          </p:sp>
        </p:grpSp>
        <p:sp>
          <p:nvSpPr>
            <p:cNvPr id="10" name="Frihåndsform: figur 45">
              <a:extLst>
                <a:ext uri="{FF2B5EF4-FFF2-40B4-BE49-F238E27FC236}">
                  <a16:creationId xmlns:a16="http://schemas.microsoft.com/office/drawing/2014/main" id="{EE7B8441-AD49-1669-EBA7-93F857908B8D}"/>
                </a:ext>
              </a:extLst>
            </p:cNvPr>
            <p:cNvSpPr/>
            <p:nvPr/>
          </p:nvSpPr>
          <p:spPr>
            <a:xfrm>
              <a:off x="2711104" y="1242340"/>
              <a:ext cx="1030153" cy="177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9961DC-4FE8-6A8F-94F0-B8AA7AD0B752}"/>
              </a:ext>
            </a:extLst>
          </p:cNvPr>
          <p:cNvGrpSpPr/>
          <p:nvPr/>
        </p:nvGrpSpPr>
        <p:grpSpPr>
          <a:xfrm>
            <a:off x="1776082" y="3968929"/>
            <a:ext cx="7040519" cy="797324"/>
            <a:chOff x="1776082" y="3968929"/>
            <a:chExt cx="7040519" cy="79732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F408C0B-D7B3-2ADB-A350-193221442F5B}"/>
                </a:ext>
              </a:extLst>
            </p:cNvPr>
            <p:cNvCxnSpPr/>
            <p:nvPr/>
          </p:nvCxnSpPr>
          <p:spPr bwMode="auto">
            <a:xfrm flipH="1">
              <a:off x="4250085" y="4011910"/>
              <a:ext cx="321915" cy="3361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6BDA22-31C6-F251-0EDA-402CD89576B4}"/>
                </a:ext>
              </a:extLst>
            </p:cNvPr>
            <p:cNvSpPr txBox="1"/>
            <p:nvPr/>
          </p:nvSpPr>
          <p:spPr bwMode="white">
            <a:xfrm>
              <a:off x="1776082" y="4112744"/>
              <a:ext cx="3651242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Many </a:t>
              </a:r>
              <a:r>
                <a:rPr lang="en-US" sz="1800" i="1" baseline="0" dirty="0"/>
                <a:t>dialogue turns</a:t>
              </a:r>
              <a:r>
                <a:rPr lang="en-US" sz="1800" baseline="0" dirty="0"/>
                <a:t>,                  lists</a:t>
              </a:r>
              <a:r>
                <a:rPr lang="en-US" sz="1800" dirty="0"/>
                <a:t> of t</a:t>
              </a:r>
              <a:r>
                <a:rPr lang="en-US" sz="1800" baseline="0" dirty="0"/>
                <a:t>asks to complete, etc.</a:t>
              </a:r>
              <a:endParaRPr lang="en-GB" sz="1800" baseline="0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B07881D-D70A-193D-8D6D-0DE891CFF2D3}"/>
                </a:ext>
              </a:extLst>
            </p:cNvPr>
            <p:cNvCxnSpPr/>
            <p:nvPr/>
          </p:nvCxnSpPr>
          <p:spPr bwMode="auto">
            <a:xfrm>
              <a:off x="6453737" y="3968929"/>
              <a:ext cx="137586" cy="2160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697B19-F65C-2F22-C67E-7C4BD2BB481C}"/>
                </a:ext>
              </a:extLst>
            </p:cNvPr>
            <p:cNvSpPr txBox="1"/>
            <p:nvPr/>
          </p:nvSpPr>
          <p:spPr bwMode="white">
            <a:xfrm>
              <a:off x="5936281" y="4119922"/>
              <a:ext cx="288032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Rich external context, multi-party dialogues, etc.</a:t>
              </a:r>
              <a:endParaRPr lang="en-GB" sz="18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70217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33823A-6F5E-0394-556C-A6C6197D6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3B8EB-DB3B-6D60-92DD-A7C94D82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E6C10A-5424-779E-5A11-64C598B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management tasks</a:t>
            </a:r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5A1565B-F2D4-9EC5-D66E-02DB36CB108B}"/>
              </a:ext>
            </a:extLst>
          </p:cNvPr>
          <p:cNvSpPr txBox="1"/>
          <p:nvPr/>
        </p:nvSpPr>
        <p:spPr bwMode="white">
          <a:xfrm>
            <a:off x="-100158" y="1955756"/>
            <a:ext cx="409609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Keeping track of the dialogue state over time (</a:t>
            </a:r>
            <a:r>
              <a:rPr lang="en-US" b="1" dirty="0"/>
              <a:t>dialogue state tracking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Often done by defining the </a:t>
            </a:r>
            <a:r>
              <a:rPr lang="en-US" i="1" dirty="0"/>
              <a:t>variables/slots </a:t>
            </a:r>
            <a:r>
              <a:rPr lang="en-US" dirty="0"/>
              <a:t>that are relevant for the task and </a:t>
            </a:r>
            <a:r>
              <a:rPr lang="en-US" i="1" dirty="0"/>
              <a:t>updating</a:t>
            </a:r>
            <a:r>
              <a:rPr lang="en-US" dirty="0"/>
              <a:t> those based on incoming </a:t>
            </a:r>
            <a:r>
              <a:rPr lang="en-US" i="1" dirty="0"/>
              <a:t>inputs/observations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6C6807-39CB-0E52-3AB4-B0CF6168EB70}"/>
              </a:ext>
            </a:extLst>
          </p:cNvPr>
          <p:cNvSpPr txBox="1"/>
          <p:nvPr/>
        </p:nvSpPr>
        <p:spPr bwMode="white">
          <a:xfrm>
            <a:off x="3995936" y="1974558"/>
            <a:ext cx="500404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dirty="0"/>
              <a:t>Selecting what to say/do next based on this state (</a:t>
            </a:r>
            <a:r>
              <a:rPr lang="en-US" b="1" dirty="0"/>
              <a:t>dialogue policy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i="1" dirty="0"/>
              <a:t>Decision-making under uncertainty</a:t>
            </a:r>
            <a:r>
              <a:rPr lang="en-US" dirty="0"/>
              <a:t>: find the best way to fulfill the system goals, taking uncertainties into account (misunderstandings, unclear intents, ambiguous context, etc.)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795CE15-8F07-5650-587F-34E493BD52C9}"/>
              </a:ext>
            </a:extLst>
          </p:cNvPr>
          <p:cNvCxnSpPr/>
          <p:nvPr/>
        </p:nvCxnSpPr>
        <p:spPr bwMode="auto">
          <a:xfrm flipH="1">
            <a:off x="1835696" y="1059582"/>
            <a:ext cx="360040" cy="881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D10C2F-3996-E66E-6D94-1281B8AA87C0}"/>
              </a:ext>
            </a:extLst>
          </p:cNvPr>
          <p:cNvCxnSpPr/>
          <p:nvPr/>
        </p:nvCxnSpPr>
        <p:spPr bwMode="auto">
          <a:xfrm>
            <a:off x="2987824" y="1052317"/>
            <a:ext cx="2286385" cy="8821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176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33823A-6F5E-0394-556C-A6C6197D6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3B8EB-DB3B-6D60-92DD-A7C94D82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E6C10A-5424-779E-5A11-64C598B6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management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F89C65FB-F38B-8774-EE5D-24AF3D4761F9}"/>
              </a:ext>
            </a:extLst>
          </p:cNvPr>
          <p:cNvSpPr txBox="1">
            <a:spLocks/>
          </p:cNvSpPr>
          <p:nvPr/>
        </p:nvSpPr>
        <p:spPr bwMode="auto">
          <a:xfrm>
            <a:off x="393043" y="1242912"/>
            <a:ext cx="2904185" cy="231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107315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241425" indent="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785938" indent="-160338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Dialogue management can be implemented via a </a:t>
            </a:r>
            <a:r>
              <a:rPr lang="en-US" i="1" kern="0" dirty="0"/>
              <a:t>separate module </a:t>
            </a:r>
            <a:r>
              <a:rPr lang="en-US" kern="0" dirty="0"/>
              <a:t>that mediates understanding and generation</a:t>
            </a:r>
          </a:p>
          <a:p>
            <a:endParaRPr lang="en-US" kern="0" dirty="0"/>
          </a:p>
          <a:p>
            <a:endParaRPr lang="en-GB" kern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68387-0772-B76A-567E-38EC2F1C3B77}"/>
              </a:ext>
            </a:extLst>
          </p:cNvPr>
          <p:cNvSpPr txBox="1"/>
          <p:nvPr/>
        </p:nvSpPr>
        <p:spPr bwMode="white">
          <a:xfrm>
            <a:off x="414074" y="3305398"/>
            <a:ext cx="7713066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kern="0" dirty="0">
                <a:latin typeface="+mn-lt"/>
              </a:rPr>
              <a:t>… or, as is increasingly the case nowadays, integrated into generative models through </a:t>
            </a:r>
            <a:r>
              <a:rPr lang="en-US" sz="1800" i="1" kern="0" dirty="0">
                <a:latin typeface="+mn-lt"/>
              </a:rPr>
              <a:t>prompting</a:t>
            </a:r>
            <a:r>
              <a:rPr lang="en-US" sz="1800" kern="0" dirty="0">
                <a:latin typeface="+mn-lt"/>
              </a:rPr>
              <a:t> and </a:t>
            </a:r>
            <a:r>
              <a:rPr lang="en-US" sz="1800" i="1" kern="0" dirty="0">
                <a:latin typeface="+mn-lt"/>
              </a:rPr>
              <a:t>LLM chaining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kern="0" dirty="0">
                <a:latin typeface="+mn-lt"/>
              </a:rPr>
              <a:t>One can use a first LLM for state tracking, and insert its output in the prompt of another LLM employed to generate the response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A9CB03C-1B1A-B962-470D-5C217D7BF831}"/>
              </a:ext>
            </a:extLst>
          </p:cNvPr>
          <p:cNvGrpSpPr/>
          <p:nvPr/>
        </p:nvGrpSpPr>
        <p:grpSpPr>
          <a:xfrm>
            <a:off x="3563888" y="973749"/>
            <a:ext cx="5015413" cy="2207712"/>
            <a:chOff x="3995797" y="796086"/>
            <a:chExt cx="4583504" cy="1913062"/>
          </a:xfrm>
        </p:grpSpPr>
        <p:pic>
          <p:nvPicPr>
            <p:cNvPr id="11" name="canstockphoto3857357.jpg">
              <a:extLst>
                <a:ext uri="{FF2B5EF4-FFF2-40B4-BE49-F238E27FC236}">
                  <a16:creationId xmlns:a16="http://schemas.microsoft.com/office/drawing/2014/main" id="{EED75A9D-80B6-298B-EAD3-4E86A76DC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5873" y="1982121"/>
              <a:ext cx="611797" cy="72702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1C3EA662-30D3-357A-5C4A-FC61D59CA512}"/>
                </a:ext>
              </a:extLst>
            </p:cNvPr>
            <p:cNvSpPr/>
            <p:nvPr/>
          </p:nvSpPr>
          <p:spPr>
            <a:xfrm>
              <a:off x="5530382" y="2136072"/>
              <a:ext cx="611797" cy="1680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 dirty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62C4639F-2FC5-F8CF-A76C-E344AEA920A6}"/>
                </a:ext>
              </a:extLst>
            </p:cNvPr>
            <p:cNvSpPr/>
            <p:nvPr/>
          </p:nvSpPr>
          <p:spPr>
            <a:xfrm flipV="1">
              <a:off x="6727671" y="2166635"/>
              <a:ext cx="611797" cy="941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241081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b="0" i="0" u="none" strike="noStrike" kern="120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14" name="Gruppe 17">
              <a:extLst>
                <a:ext uri="{FF2B5EF4-FFF2-40B4-BE49-F238E27FC236}">
                  <a16:creationId xmlns:a16="http://schemas.microsoft.com/office/drawing/2014/main" id="{D7813C8E-121A-5B64-A99A-FFC21ECB385D}"/>
                </a:ext>
              </a:extLst>
            </p:cNvPr>
            <p:cNvGrpSpPr/>
            <p:nvPr/>
          </p:nvGrpSpPr>
          <p:grpSpPr>
            <a:xfrm>
              <a:off x="3995797" y="1906908"/>
              <a:ext cx="1450379" cy="523220"/>
              <a:chOff x="685867" y="1703717"/>
              <a:chExt cx="1788702" cy="723991"/>
            </a:xfrm>
          </p:grpSpPr>
          <p:sp>
            <p:nvSpPr>
              <p:cNvPr id="19" name="Rektangel: avrundede hjørner 15">
                <a:extLst>
                  <a:ext uri="{FF2B5EF4-FFF2-40B4-BE49-F238E27FC236}">
                    <a16:creationId xmlns:a16="http://schemas.microsoft.com/office/drawing/2014/main" id="{E8360E08-0234-3C15-0D8C-F07F593A7283}"/>
                  </a:ext>
                </a:extLst>
              </p:cNvPr>
              <p:cNvSpPr/>
              <p:nvPr/>
            </p:nvSpPr>
            <p:spPr>
              <a:xfrm>
                <a:off x="685867" y="1703717"/>
                <a:ext cx="1788702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" name="TekstSylinder 24">
                <a:extLst>
                  <a:ext uri="{FF2B5EF4-FFF2-40B4-BE49-F238E27FC236}">
                    <a16:creationId xmlns:a16="http://schemas.microsoft.com/office/drawing/2014/main" id="{6B38CACE-CE9E-5940-F09A-9B3F06827D74}"/>
                  </a:ext>
                </a:extLst>
              </p:cNvPr>
              <p:cNvSpPr txBox="1"/>
              <p:nvPr/>
            </p:nvSpPr>
            <p:spPr>
              <a:xfrm>
                <a:off x="730096" y="1703717"/>
                <a:ext cx="1649771" cy="72399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4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Arial"/>
                  </a:rPr>
                  <a:t>Language 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400" b="0" i="0" u="none" strike="noStrike" kern="1200" cap="none" spc="0" baseline="0" dirty="0" err="1">
                    <a:solidFill>
                      <a:srgbClr val="000000"/>
                    </a:solidFill>
                    <a:uFillTx/>
                    <a:latin typeface="Arial"/>
                  </a:rPr>
                  <a:t>Understanding</a:t>
                </a:r>
                <a:endParaRPr lang="nb-NO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15" name="Gruppe 18">
              <a:extLst>
                <a:ext uri="{FF2B5EF4-FFF2-40B4-BE49-F238E27FC236}">
                  <a16:creationId xmlns:a16="http://schemas.microsoft.com/office/drawing/2014/main" id="{B621515D-E235-C9FC-5357-55EAD4CD736F}"/>
                </a:ext>
              </a:extLst>
            </p:cNvPr>
            <p:cNvGrpSpPr/>
            <p:nvPr/>
          </p:nvGrpSpPr>
          <p:grpSpPr>
            <a:xfrm>
              <a:off x="7423673" y="1982121"/>
              <a:ext cx="1155628" cy="341410"/>
              <a:chOff x="4579146" y="1251553"/>
              <a:chExt cx="1425196" cy="472416"/>
            </a:xfrm>
          </p:grpSpPr>
          <p:sp>
            <p:nvSpPr>
              <p:cNvPr id="17" name="Rektangel: avrundede hjørner 16">
                <a:extLst>
                  <a:ext uri="{FF2B5EF4-FFF2-40B4-BE49-F238E27FC236}">
                    <a16:creationId xmlns:a16="http://schemas.microsoft.com/office/drawing/2014/main" id="{26A05660-4415-0A0D-EFC1-681855CA7131}"/>
                  </a:ext>
                </a:extLst>
              </p:cNvPr>
              <p:cNvSpPr/>
              <p:nvPr/>
            </p:nvSpPr>
            <p:spPr>
              <a:xfrm>
                <a:off x="4579146" y="1251553"/>
                <a:ext cx="1425196" cy="472416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2000" b="0" i="0" u="none" strike="noStrike" kern="1200" cap="none" spc="0" baseline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" name="TekstSylinder 14">
                <a:extLst>
                  <a:ext uri="{FF2B5EF4-FFF2-40B4-BE49-F238E27FC236}">
                    <a16:creationId xmlns:a16="http://schemas.microsoft.com/office/drawing/2014/main" id="{EAD40E2B-5075-72A8-D85F-6A681DDD5F86}"/>
                  </a:ext>
                </a:extLst>
              </p:cNvPr>
              <p:cNvSpPr txBox="1"/>
              <p:nvPr/>
            </p:nvSpPr>
            <p:spPr>
              <a:xfrm>
                <a:off x="4657231" y="1271232"/>
                <a:ext cx="1347111" cy="425877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400" b="0" i="0" u="none" strike="noStrike" kern="1200" cap="none" spc="0" baseline="0" dirty="0" err="1">
                    <a:solidFill>
                      <a:srgbClr val="000000"/>
                    </a:solidFill>
                    <a:uFillTx/>
                    <a:latin typeface="Arial"/>
                  </a:rPr>
                  <a:t>Generation</a:t>
                </a:r>
                <a:endParaRPr lang="nb-NO" sz="14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sp>
          <p:nvSpPr>
            <p:cNvPr id="16" name="Frihåndsform: figur 45">
              <a:extLst>
                <a:ext uri="{FF2B5EF4-FFF2-40B4-BE49-F238E27FC236}">
                  <a16:creationId xmlns:a16="http://schemas.microsoft.com/office/drawing/2014/main" id="{B3C81655-2B48-94B7-4EBB-E8986E7C259E}"/>
                </a:ext>
              </a:extLst>
            </p:cNvPr>
            <p:cNvSpPr/>
            <p:nvPr/>
          </p:nvSpPr>
          <p:spPr>
            <a:xfrm rot="19336943">
              <a:off x="4253040" y="1459971"/>
              <a:ext cx="740200" cy="211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1" name="Rektangel: avrundede hjørner 15">
              <a:extLst>
                <a:ext uri="{FF2B5EF4-FFF2-40B4-BE49-F238E27FC236}">
                  <a16:creationId xmlns:a16="http://schemas.microsoft.com/office/drawing/2014/main" id="{A91AAC4F-2D9F-333F-C675-74F0B547DB89}"/>
                </a:ext>
              </a:extLst>
            </p:cNvPr>
            <p:cNvSpPr/>
            <p:nvPr/>
          </p:nvSpPr>
          <p:spPr>
            <a:xfrm>
              <a:off x="5004048" y="805751"/>
              <a:ext cx="2664296" cy="97195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2" name="TekstSylinder 24">
              <a:extLst>
                <a:ext uri="{FF2B5EF4-FFF2-40B4-BE49-F238E27FC236}">
                  <a16:creationId xmlns:a16="http://schemas.microsoft.com/office/drawing/2014/main" id="{ADE9887E-CD5B-DF29-A62C-A7C7FF69A711}"/>
                </a:ext>
              </a:extLst>
            </p:cNvPr>
            <p:cNvSpPr txBox="1"/>
            <p:nvPr/>
          </p:nvSpPr>
          <p:spPr>
            <a:xfrm>
              <a:off x="5364088" y="796086"/>
              <a:ext cx="1872208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b="1" u="none" strike="noStrike" kern="1200" cap="none" spc="0" baseline="0" dirty="0" err="1">
                  <a:solidFill>
                    <a:srgbClr val="000000"/>
                  </a:solidFill>
                  <a:uFillTx/>
                  <a:latin typeface="Arial"/>
                </a:rPr>
                <a:t>Dialogue</a:t>
              </a:r>
              <a:r>
                <a:rPr lang="nb-NO" sz="1400" b="1" u="none" strike="noStrike" kern="1200" cap="none" spc="0" baseline="0" dirty="0">
                  <a:solidFill>
                    <a:srgbClr val="000000"/>
                  </a:solidFill>
                  <a:uFillTx/>
                  <a:latin typeface="Arial"/>
                </a:rPr>
                <a:t> manager</a:t>
              </a:r>
            </a:p>
          </p:txBody>
        </p:sp>
        <p:sp>
          <p:nvSpPr>
            <p:cNvPr id="26" name="Frihåndsform: figur 45">
              <a:extLst>
                <a:ext uri="{FF2B5EF4-FFF2-40B4-BE49-F238E27FC236}">
                  <a16:creationId xmlns:a16="http://schemas.microsoft.com/office/drawing/2014/main" id="{6244EF41-291B-6987-7720-87A662010CD2}"/>
                </a:ext>
              </a:extLst>
            </p:cNvPr>
            <p:cNvSpPr/>
            <p:nvPr/>
          </p:nvSpPr>
          <p:spPr>
            <a:xfrm rot="3187296">
              <a:off x="7665299" y="1612904"/>
              <a:ext cx="585674" cy="1558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4C2487E-B82F-54BA-9383-F5A446CEA3AB}"/>
                </a:ext>
              </a:extLst>
            </p:cNvPr>
            <p:cNvSpPr/>
            <p:nvPr/>
          </p:nvSpPr>
          <p:spPr bwMode="auto">
            <a:xfrm>
              <a:off x="5824167" y="1121574"/>
              <a:ext cx="908073" cy="581544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/>
                <a:t>Dialogue 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/>
                <a:t>state</a:t>
              </a:r>
              <a:endParaRPr kumimoji="0" lang="en-GB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D21A3E-7EDF-FBAA-E834-49AB341BAC99}"/>
                </a:ext>
              </a:extLst>
            </p:cNvPr>
            <p:cNvSpPr txBox="1"/>
            <p:nvPr/>
          </p:nvSpPr>
          <p:spPr bwMode="white">
            <a:xfrm>
              <a:off x="5076056" y="1121574"/>
              <a:ext cx="98933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State tracking</a:t>
              </a:r>
              <a:endParaRPr lang="en-GB" sz="1400" baseline="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96A479B-1168-211F-AEED-91FFCD539E0B}"/>
                </a:ext>
              </a:extLst>
            </p:cNvPr>
            <p:cNvSpPr txBox="1"/>
            <p:nvPr/>
          </p:nvSpPr>
          <p:spPr bwMode="white">
            <a:xfrm>
              <a:off x="6823025" y="1135736"/>
              <a:ext cx="98933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400" baseline="0" dirty="0"/>
                <a:t>Action selection</a:t>
              </a:r>
              <a:endParaRPr lang="en-GB" sz="1400" baseline="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1502A8A-7CD0-0C17-E190-296A4CEC4EE6}"/>
              </a:ext>
            </a:extLst>
          </p:cNvPr>
          <p:cNvGrpSpPr/>
          <p:nvPr/>
        </p:nvGrpSpPr>
        <p:grpSpPr>
          <a:xfrm>
            <a:off x="3353699" y="163556"/>
            <a:ext cx="5769911" cy="1632010"/>
            <a:chOff x="3353699" y="163556"/>
            <a:chExt cx="5769911" cy="1632010"/>
          </a:xfrm>
        </p:grpSpPr>
        <p:sp>
          <p:nvSpPr>
            <p:cNvPr id="10" name="Frihåndsform: figur 45">
              <a:extLst>
                <a:ext uri="{FF2B5EF4-FFF2-40B4-BE49-F238E27FC236}">
                  <a16:creationId xmlns:a16="http://schemas.microsoft.com/office/drawing/2014/main" id="{27A7B5B5-0279-FC4B-860E-0F991D868DCC}"/>
                </a:ext>
              </a:extLst>
            </p:cNvPr>
            <p:cNvSpPr/>
            <p:nvPr/>
          </p:nvSpPr>
          <p:spPr>
            <a:xfrm rot="3729102" flipV="1">
              <a:off x="3665418" y="908424"/>
              <a:ext cx="1106062" cy="3561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608E6D-9214-8229-4888-95A2008E2055}"/>
                </a:ext>
              </a:extLst>
            </p:cNvPr>
            <p:cNvSpPr txBox="1"/>
            <p:nvPr/>
          </p:nvSpPr>
          <p:spPr bwMode="white">
            <a:xfrm>
              <a:off x="3353699" y="163556"/>
              <a:ext cx="222528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Extra linguistic context</a:t>
              </a:r>
              <a:endParaRPr lang="en-GB" sz="1600" baseline="0" dirty="0"/>
            </a:p>
          </p:txBody>
        </p:sp>
        <p:sp>
          <p:nvSpPr>
            <p:cNvPr id="24" name="Frihåndsform: figur 45">
              <a:extLst>
                <a:ext uri="{FF2B5EF4-FFF2-40B4-BE49-F238E27FC236}">
                  <a16:creationId xmlns:a16="http://schemas.microsoft.com/office/drawing/2014/main" id="{2B75CB10-CCF5-963B-4E95-97328A727A9B}"/>
                </a:ext>
              </a:extLst>
            </p:cNvPr>
            <p:cNvSpPr/>
            <p:nvPr/>
          </p:nvSpPr>
          <p:spPr>
            <a:xfrm rot="20875446" flipV="1">
              <a:off x="7680702" y="1439380"/>
              <a:ext cx="1106062" cy="3561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1FB68B-07D0-C1BA-9A64-49E9E854F283}"/>
                </a:ext>
              </a:extLst>
            </p:cNvPr>
            <p:cNvSpPr txBox="1"/>
            <p:nvPr/>
          </p:nvSpPr>
          <p:spPr bwMode="white">
            <a:xfrm>
              <a:off x="7784293" y="734641"/>
              <a:ext cx="1339317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600" baseline="0" dirty="0"/>
                <a:t>Non-verbal actions</a:t>
              </a:r>
              <a:endParaRPr lang="en-GB" sz="16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817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F12582-3FF0-B176-F40F-285FE20FB4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BA5B2-CF8A-A8C1-9ABB-97E39FF4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F86E66-CE7A-89E2-1830-C988A6EE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management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478137-F574-A2A3-575E-254D62710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role of the dialogue manager is to control the </a:t>
            </a:r>
            <a:r>
              <a:rPr lang="en-US" i="1" dirty="0"/>
              <a:t>dialogue flow</a:t>
            </a:r>
          </a:p>
          <a:p>
            <a:pPr lvl="1"/>
            <a:r>
              <a:rPr lang="en-US" i="1" dirty="0"/>
              <a:t>What</a:t>
            </a:r>
            <a:r>
              <a:rPr lang="en-US" dirty="0"/>
              <a:t> to say/do and </a:t>
            </a:r>
            <a:r>
              <a:rPr lang="en-US" i="1" dirty="0"/>
              <a:t>when</a:t>
            </a:r>
            <a:r>
              <a:rPr lang="en-US" dirty="0"/>
              <a:t> to say/do it</a:t>
            </a:r>
          </a:p>
          <a:p>
            <a:r>
              <a:rPr lang="en-US" dirty="0"/>
              <a:t>Conversational skills to emulate: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Interpret utterances </a:t>
            </a:r>
            <a:r>
              <a:rPr lang="en-US" i="1" dirty="0"/>
              <a:t>contextually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Manage </a:t>
            </a:r>
            <a:r>
              <a:rPr lang="en-US" i="1" dirty="0"/>
              <a:t>turn-taking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Fulfill </a:t>
            </a:r>
            <a:r>
              <a:rPr lang="en-US" i="1" dirty="0"/>
              <a:t>conversational obligations                                                                                    </a:t>
            </a:r>
            <a:r>
              <a:rPr lang="en-US" dirty="0"/>
              <a:t>&amp; </a:t>
            </a:r>
            <a:r>
              <a:rPr lang="en-US" i="1" dirty="0"/>
              <a:t>social conventions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Manage </a:t>
            </a:r>
            <a:r>
              <a:rPr lang="en-US" i="1" dirty="0"/>
              <a:t>uncertainties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b="1" dirty="0">
                <a:sym typeface="Wingdings" panose="05000000000000000000" pitchFamily="2" charset="2"/>
              </a:rPr>
              <a:t>What are those skills, and how are humans using them?</a:t>
            </a:r>
            <a:endParaRPr lang="en-US" b="1" dirty="0"/>
          </a:p>
          <a:p>
            <a:endParaRPr lang="en-GB" dirty="0"/>
          </a:p>
        </p:txBody>
      </p:sp>
      <p:pic>
        <p:nvPicPr>
          <p:cNvPr id="6" name="conversation.jpg" descr="conversation.jpg">
            <a:extLst>
              <a:ext uri="{FF2B5EF4-FFF2-40B4-BE49-F238E27FC236}">
                <a16:creationId xmlns:a16="http://schemas.microsoft.com/office/drawing/2014/main" id="{349341E1-51BF-5AFE-B7A4-AD8D068F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2067694"/>
            <a:ext cx="2380652" cy="1881849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97995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51058-2D13-F273-2F3B-AD07B3134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FFEFA-60E5-D9DE-1455-A1D47112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EC1A6F-5601-8F59-5EC0-DB5AC3D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6A5797-0286-9B57-4691-EB57EC1CB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174379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Intro to dialogue management</a:t>
            </a:r>
          </a:p>
          <a:p>
            <a:r>
              <a:rPr lang="en-US" b="1" dirty="0"/>
              <a:t>Properties of human dialogues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Dialogue management approaches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93248EC-D3E4-1F3B-1F67-58289871BA79}"/>
              </a:ext>
            </a:extLst>
          </p:cNvPr>
          <p:cNvCxnSpPr/>
          <p:nvPr/>
        </p:nvCxnSpPr>
        <p:spPr bwMode="auto">
          <a:xfrm flipV="1">
            <a:off x="4067944" y="1203598"/>
            <a:ext cx="1224136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94AF4CF-F4FE-CF5B-E27C-69DEFEFF5965}"/>
              </a:ext>
            </a:extLst>
          </p:cNvPr>
          <p:cNvSpPr txBox="1"/>
          <p:nvPr/>
        </p:nvSpPr>
        <p:spPr bwMode="white">
          <a:xfrm>
            <a:off x="5220072" y="1010606"/>
            <a:ext cx="36724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/>
              <a:t>Turn-taking</a:t>
            </a:r>
          </a:p>
          <a:p>
            <a:r>
              <a:rPr lang="en-GB" baseline="0" dirty="0"/>
              <a:t>Dialogue acts</a:t>
            </a:r>
          </a:p>
          <a:p>
            <a:r>
              <a:rPr lang="en-GB" baseline="0" dirty="0"/>
              <a:t>Deictics</a:t>
            </a:r>
          </a:p>
          <a:p>
            <a:r>
              <a:rPr lang="en-GB" baseline="0" dirty="0"/>
              <a:t>Grounding</a:t>
            </a:r>
          </a:p>
          <a:p>
            <a:r>
              <a:rPr lang="en-GB" dirty="0"/>
              <a:t>Conversational implicatures</a:t>
            </a:r>
          </a:p>
          <a:p>
            <a:r>
              <a:rPr lang="en-GB" baseline="0" dirty="0"/>
              <a:t>Alignment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98E6A37-06A5-F98C-53DD-F547CF41C4BC}"/>
              </a:ext>
            </a:extLst>
          </p:cNvPr>
          <p:cNvCxnSpPr/>
          <p:nvPr/>
        </p:nvCxnSpPr>
        <p:spPr bwMode="auto">
          <a:xfrm flipV="1">
            <a:off x="4067944" y="1527634"/>
            <a:ext cx="1152128" cy="324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9582CE-DAB4-DDF8-143B-CFD47FB4EA34}"/>
              </a:ext>
            </a:extLst>
          </p:cNvPr>
          <p:cNvCxnSpPr/>
          <p:nvPr/>
        </p:nvCxnSpPr>
        <p:spPr bwMode="auto">
          <a:xfrm flipV="1">
            <a:off x="4067944" y="1788165"/>
            <a:ext cx="1152128" cy="635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47E1E14-C26E-7127-C235-2406DE198D8A}"/>
              </a:ext>
            </a:extLst>
          </p:cNvPr>
          <p:cNvCxnSpPr/>
          <p:nvPr/>
        </p:nvCxnSpPr>
        <p:spPr bwMode="auto">
          <a:xfrm>
            <a:off x="4067944" y="1851670"/>
            <a:ext cx="1152128" cy="2493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8B69C7-BD45-68D6-4B2F-91D33DADADD5}"/>
              </a:ext>
            </a:extLst>
          </p:cNvPr>
          <p:cNvCxnSpPr/>
          <p:nvPr/>
        </p:nvCxnSpPr>
        <p:spPr bwMode="auto">
          <a:xfrm>
            <a:off x="4067944" y="1851670"/>
            <a:ext cx="1224136" cy="4987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D386267-6BB5-3F89-9DA8-77B3A1013B62}"/>
              </a:ext>
            </a:extLst>
          </p:cNvPr>
          <p:cNvCxnSpPr/>
          <p:nvPr/>
        </p:nvCxnSpPr>
        <p:spPr bwMode="auto">
          <a:xfrm>
            <a:off x="4067944" y="1851670"/>
            <a:ext cx="1224136" cy="841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1291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F51944-2739-F3FE-F007-EE6733B464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What is dialogue?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0D9641-518B-6FE8-00EE-4021ACDB2AF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536" y="1275606"/>
            <a:ext cx="4320475" cy="3086099"/>
          </a:xfrm>
        </p:spPr>
        <p:txBody>
          <a:bodyPr/>
          <a:lstStyle/>
          <a:p>
            <a:pPr marL="468739" lvl="1" indent="-301331">
              <a:spcBef>
                <a:spcPts val="1580"/>
              </a:spcBef>
              <a:buSzPct val="171000"/>
            </a:pPr>
            <a:r>
              <a:rPr lang="en-US" sz="2109" dirty="0"/>
              <a:t>Spoken (“verbal”) + possibly non-verbal interaction between two or more participants </a:t>
            </a:r>
          </a:p>
          <a:p>
            <a:pPr marL="468739" lvl="1" indent="-301331">
              <a:spcBef>
                <a:spcPts val="1580"/>
              </a:spcBef>
              <a:buSzPct val="171000"/>
            </a:pPr>
            <a:r>
              <a:rPr lang="en-US" sz="2109" dirty="0"/>
              <a:t>Dialogue is a </a:t>
            </a:r>
            <a:r>
              <a:rPr lang="en-US" sz="2109" i="1" dirty="0"/>
              <a:t>joint</a:t>
            </a:r>
            <a:r>
              <a:rPr lang="en-US" sz="2109" dirty="0"/>
              <a:t>, </a:t>
            </a:r>
            <a:r>
              <a:rPr lang="en-US" sz="2109" i="1" dirty="0"/>
              <a:t>social</a:t>
            </a:r>
            <a:r>
              <a:rPr lang="en-US" sz="2109" dirty="0"/>
              <a:t> </a:t>
            </a:r>
            <a:r>
              <a:rPr lang="en-US" sz="2109" i="1" dirty="0"/>
              <a:t>activity</a:t>
            </a:r>
            <a:r>
              <a:rPr lang="en-US" sz="2109" dirty="0"/>
              <a:t>, serving one or several purposes for the participants </a:t>
            </a:r>
          </a:p>
          <a:p>
            <a:pPr marL="468739" lvl="1" indent="-301331">
              <a:spcBef>
                <a:spcPts val="1580"/>
              </a:spcBef>
              <a:buSzPct val="171000"/>
            </a:pPr>
            <a:r>
              <a:rPr lang="en-US" sz="2109" dirty="0"/>
              <a:t>What does it mean to view dialogue as a </a:t>
            </a:r>
            <a:r>
              <a:rPr lang="en-US" sz="2109" b="1" dirty="0"/>
              <a:t>joint activity</a:t>
            </a:r>
            <a:r>
              <a:rPr lang="en-US" sz="2109" dirty="0"/>
              <a:t>?</a:t>
            </a:r>
          </a:p>
          <a:p>
            <a:pPr lvl="0"/>
            <a:endParaRPr lang="nb-NO" dirty="0"/>
          </a:p>
        </p:txBody>
      </p:sp>
      <p:pic>
        <p:nvPicPr>
          <p:cNvPr id="5" name="ledialogue.jpg" descr="ledialogue.jpg">
            <a:extLst>
              <a:ext uri="{FF2B5EF4-FFF2-40B4-BE49-F238E27FC236}">
                <a16:creationId xmlns:a16="http://schemas.microsoft.com/office/drawing/2014/main" id="{E67F8331-E3A6-75D5-7219-1442CD9C2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131590"/>
            <a:ext cx="2880319" cy="30641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C75CB8-0117-AA41-E6FB-A15D15FAE3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Turn-taking</a:t>
            </a:r>
          </a:p>
        </p:txBody>
      </p:sp>
      <p:sp>
        <p:nvSpPr>
          <p:cNvPr id="4" name="Dialogue participants take turns…">
            <a:extLst>
              <a:ext uri="{FF2B5EF4-FFF2-40B4-BE49-F238E27FC236}">
                <a16:creationId xmlns:a16="http://schemas.microsoft.com/office/drawing/2014/main" id="{9C4561DF-192E-BB6C-FF92-F306AAB269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1414" y="1164043"/>
            <a:ext cx="8225042" cy="3086099"/>
          </a:xfrm>
        </p:spPr>
        <p:txBody>
          <a:bodyPr>
            <a:noAutofit/>
          </a:bodyPr>
          <a:lstStyle/>
          <a:p>
            <a:pPr lvl="0"/>
            <a:r>
              <a:rPr lang="nb-NO" sz="2400" dirty="0" err="1"/>
              <a:t>Dialogue</a:t>
            </a:r>
            <a:r>
              <a:rPr lang="nb-NO" sz="2400" dirty="0"/>
              <a:t> </a:t>
            </a:r>
            <a:r>
              <a:rPr lang="nb-NO" sz="2400" dirty="0" err="1"/>
              <a:t>participants</a:t>
            </a:r>
            <a:r>
              <a:rPr lang="nb-NO" sz="2400" dirty="0"/>
              <a:t> </a:t>
            </a:r>
            <a:r>
              <a:rPr lang="nb-NO" sz="2400" dirty="0" err="1"/>
              <a:t>take</a:t>
            </a:r>
            <a:r>
              <a:rPr lang="nb-NO" sz="2400" dirty="0"/>
              <a:t> </a:t>
            </a:r>
            <a:r>
              <a:rPr lang="nb-NO" sz="2400" i="1" dirty="0"/>
              <a:t>turns</a:t>
            </a:r>
          </a:p>
          <a:p>
            <a:pPr lvl="1"/>
            <a:r>
              <a:rPr lang="nb-NO" sz="2400" b="1" dirty="0"/>
              <a:t>Turn</a:t>
            </a:r>
            <a:r>
              <a:rPr lang="nb-NO" sz="2400" dirty="0"/>
              <a:t> = </a:t>
            </a:r>
            <a:r>
              <a:rPr lang="nb-NO" sz="2400" dirty="0" err="1"/>
              <a:t>continuous</a:t>
            </a:r>
            <a:r>
              <a:rPr lang="nb-NO" sz="2400" dirty="0"/>
              <a:t> </a:t>
            </a:r>
            <a:r>
              <a:rPr lang="nb-NO" sz="2400" dirty="0" err="1"/>
              <a:t>contribution</a:t>
            </a:r>
            <a:r>
              <a:rPr lang="nb-NO" sz="2400" dirty="0"/>
              <a:t> from </a:t>
            </a:r>
            <a:r>
              <a:rPr lang="nb-NO" sz="2400" dirty="0" err="1"/>
              <a:t>one</a:t>
            </a:r>
            <a:r>
              <a:rPr lang="nb-NO" sz="2400" dirty="0"/>
              <a:t> speaker</a:t>
            </a:r>
          </a:p>
          <a:p>
            <a:pPr lvl="1"/>
            <a:r>
              <a:rPr lang="nb-NO" sz="2400" dirty="0"/>
              <a:t>Turn-taking is a </a:t>
            </a:r>
            <a:r>
              <a:rPr lang="nb-NO" sz="2400" i="1" dirty="0" err="1"/>
              <a:t>resource</a:t>
            </a:r>
            <a:r>
              <a:rPr lang="nb-NO" sz="2400" i="1" dirty="0"/>
              <a:t> </a:t>
            </a:r>
            <a:r>
              <a:rPr lang="nb-NO" sz="2400" i="1" dirty="0" err="1"/>
              <a:t>allocation</a:t>
            </a:r>
            <a:r>
              <a:rPr lang="nb-NO" sz="2400" i="1" dirty="0"/>
              <a:t> problem</a:t>
            </a:r>
          </a:p>
          <a:p>
            <a:pPr lvl="0"/>
            <a:r>
              <a:rPr lang="nb-NO" sz="2400" dirty="0" err="1"/>
              <a:t>Surprisingly</a:t>
            </a:r>
            <a:r>
              <a:rPr lang="nb-NO" sz="2400" dirty="0"/>
              <a:t> fluid in normal </a:t>
            </a:r>
            <a:r>
              <a:rPr lang="nb-NO" sz="2400" dirty="0" err="1"/>
              <a:t>conversations</a:t>
            </a:r>
            <a:r>
              <a:rPr lang="nb-NO" sz="2400" dirty="0"/>
              <a:t>:</a:t>
            </a:r>
          </a:p>
          <a:p>
            <a:pPr lvl="1"/>
            <a:r>
              <a:rPr lang="nb-NO" sz="2400" dirty="0" err="1"/>
              <a:t>Minimise</a:t>
            </a:r>
            <a:r>
              <a:rPr lang="nb-NO" sz="2400" dirty="0"/>
              <a:t> </a:t>
            </a:r>
            <a:r>
              <a:rPr lang="nb-NO" sz="2400" dirty="0" err="1"/>
              <a:t>both</a:t>
            </a:r>
            <a:r>
              <a:rPr lang="nb-NO" sz="2400" dirty="0"/>
              <a:t> gaps (</a:t>
            </a:r>
            <a:r>
              <a:rPr lang="nb-NO" sz="2400" dirty="0" err="1"/>
              <a:t>no</a:t>
            </a:r>
            <a:r>
              <a:rPr lang="nb-NO" sz="2400" dirty="0"/>
              <a:t> speaker) and </a:t>
            </a:r>
            <a:r>
              <a:rPr lang="nb-NO" sz="2400" dirty="0" err="1"/>
              <a:t>overlaps</a:t>
            </a:r>
            <a:r>
              <a:rPr lang="nb-NO" sz="2400" dirty="0"/>
              <a:t>        (more </a:t>
            </a:r>
            <a:r>
              <a:rPr lang="nb-NO" sz="2400" dirty="0" err="1"/>
              <a:t>than</a:t>
            </a:r>
            <a:r>
              <a:rPr lang="nb-NO" sz="2400" dirty="0"/>
              <a:t> </a:t>
            </a:r>
            <a:r>
              <a:rPr lang="nb-NO" sz="2400" dirty="0" err="1"/>
              <a:t>one</a:t>
            </a:r>
            <a:r>
              <a:rPr lang="nb-NO" sz="2400" dirty="0"/>
              <a:t> speaker)</a:t>
            </a:r>
          </a:p>
          <a:p>
            <a:pPr lvl="1"/>
            <a:r>
              <a:rPr lang="nb-NO" sz="2400" dirty="0" err="1"/>
              <a:t>Interval</a:t>
            </a:r>
            <a:r>
              <a:rPr lang="nb-NO" sz="2400" dirty="0"/>
              <a:t> </a:t>
            </a:r>
            <a:r>
              <a:rPr lang="nb-NO" sz="2400" dirty="0" err="1"/>
              <a:t>between</a:t>
            </a:r>
            <a:r>
              <a:rPr lang="nb-NO" sz="2400" dirty="0"/>
              <a:t> speakers is </a:t>
            </a:r>
            <a:r>
              <a:rPr lang="nb-NO" sz="2400" dirty="0" err="1"/>
              <a:t>around</a:t>
            </a:r>
            <a:r>
              <a:rPr lang="nb-NO" sz="2400" dirty="0"/>
              <a:t> 250 ms</a:t>
            </a:r>
          </a:p>
        </p:txBody>
      </p:sp>
      <p:sp>
        <p:nvSpPr>
          <p:cNvPr id="5" name="[Duncan (1972): «Some Signals and Rules for Taking Speaking Turns in Conversations», in Journal of Personality and Social Psychology]">
            <a:extLst>
              <a:ext uri="{FF2B5EF4-FFF2-40B4-BE49-F238E27FC236}">
                <a16:creationId xmlns:a16="http://schemas.microsoft.com/office/drawing/2014/main" id="{9735BF1F-83F8-E9B1-869E-C47A5EEDEC87}"/>
              </a:ext>
            </a:extLst>
          </p:cNvPr>
          <p:cNvSpPr txBox="1"/>
          <p:nvPr/>
        </p:nvSpPr>
        <p:spPr>
          <a:xfrm>
            <a:off x="3065809" y="4432303"/>
            <a:ext cx="5598916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FF4013"/>
                </a:solidFill>
                <a:uFillTx/>
              </a:defRPr>
            </a:pPr>
            <a:r>
              <a:rPr lang="nb-NO" sz="1266" kern="0" dirty="0">
                <a:solidFill>
                  <a:srgbClr val="FF4013"/>
                </a:solidFill>
                <a:latin typeface="Arial"/>
              </a:rPr>
              <a:t>[Duncan (1972): «</a:t>
            </a:r>
            <a:r>
              <a:rPr lang="nb-NO" sz="1266" kern="0" dirty="0" err="1">
                <a:solidFill>
                  <a:srgbClr val="FF4013"/>
                </a:solidFill>
                <a:latin typeface="Arial"/>
              </a:rPr>
              <a:t>Some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 Signals and Rules for Taking </a:t>
            </a:r>
            <a:r>
              <a:rPr lang="nb-NO" sz="1266" kern="0" dirty="0" err="1">
                <a:solidFill>
                  <a:srgbClr val="FF4013"/>
                </a:solidFill>
                <a:latin typeface="Arial"/>
              </a:rPr>
              <a:t>Speaking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 Turns in </a:t>
            </a:r>
            <a:r>
              <a:rPr lang="nb-NO" sz="1266" kern="0" dirty="0" err="1">
                <a:solidFill>
                  <a:srgbClr val="FF4013"/>
                </a:solidFill>
                <a:latin typeface="Arial"/>
              </a:rPr>
              <a:t>Conversations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», in</a:t>
            </a:r>
            <a:r>
              <a:rPr lang="nb-NO" sz="1266" i="1" kern="0" dirty="0">
                <a:solidFill>
                  <a:srgbClr val="FF4013"/>
                </a:solidFill>
                <a:latin typeface="Arial"/>
              </a:rPr>
              <a:t> Journal of </a:t>
            </a:r>
            <a:r>
              <a:rPr lang="nb-NO" sz="1266" i="1" kern="0" dirty="0" err="1">
                <a:solidFill>
                  <a:srgbClr val="FF4013"/>
                </a:solidFill>
                <a:latin typeface="Arial"/>
              </a:rPr>
              <a:t>Personality</a:t>
            </a:r>
            <a:r>
              <a:rPr lang="nb-NO" sz="1266" i="1" kern="0" dirty="0">
                <a:solidFill>
                  <a:srgbClr val="FF4013"/>
                </a:solidFill>
                <a:latin typeface="Arial"/>
              </a:rPr>
              <a:t> and </a:t>
            </a:r>
            <a:r>
              <a:rPr lang="nb-NO" sz="1266" i="1" kern="0" dirty="0" err="1">
                <a:solidFill>
                  <a:srgbClr val="FF4013"/>
                </a:solidFill>
                <a:latin typeface="Arial"/>
              </a:rPr>
              <a:t>Social</a:t>
            </a:r>
            <a:r>
              <a:rPr lang="nb-NO" sz="1266" i="1" kern="0" dirty="0">
                <a:solidFill>
                  <a:srgbClr val="FF4013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FF4013"/>
                </a:solidFill>
                <a:latin typeface="Arial"/>
              </a:rPr>
              <a:t>Psychology</a:t>
            </a:r>
            <a:r>
              <a:rPr lang="nb-NO" sz="1266" kern="0" dirty="0">
                <a:solidFill>
                  <a:srgbClr val="FF4013"/>
                </a:solidFill>
                <a:latin typeface="Arial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BE9388-C6DD-CF89-9188-A42A35A1236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Turn-taking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759BC1-CE55-C241-C171-79CF741FE6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536" y="1203598"/>
            <a:ext cx="6480720" cy="3805010"/>
          </a:xfrm>
          <a:solidFill>
            <a:srgbClr val="FFFFFF"/>
          </a:solidFill>
        </p:spPr>
        <p:txBody>
          <a:bodyPr/>
          <a:lstStyle/>
          <a:p>
            <a:pPr lvl="0"/>
            <a:r>
              <a:rPr lang="en-US" sz="2400" dirty="0"/>
              <a:t>How are turns taken or released?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Markers for turn boundaries:</a:t>
            </a:r>
          </a:p>
          <a:p>
            <a:pPr lvl="1"/>
            <a:r>
              <a:rPr lang="en-US" dirty="0"/>
              <a:t>Complete syntactic/semantic unit?</a:t>
            </a:r>
          </a:p>
          <a:p>
            <a:pPr lvl="1"/>
            <a:r>
              <a:rPr lang="en-US" dirty="0"/>
              <a:t>Dialogue structure (greetings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greetings,                  question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answer)</a:t>
            </a:r>
          </a:p>
          <a:p>
            <a:pPr lvl="1"/>
            <a:r>
              <a:rPr lang="en-US" dirty="0"/>
              <a:t>Intonation (falling intonation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speaker is finished)</a:t>
            </a:r>
          </a:p>
          <a:p>
            <a:pPr lvl="1"/>
            <a:r>
              <a:rPr lang="en-US" dirty="0"/>
              <a:t>Non-verbal cues (eye gaze, gestures)</a:t>
            </a:r>
          </a:p>
          <a:p>
            <a:pPr lvl="1"/>
            <a:r>
              <a:rPr lang="en-US" dirty="0"/>
              <a:t>Silence &amp; hesitation markers                                          (unfilled pauses ≠ filled pauses)</a:t>
            </a:r>
          </a:p>
          <a:p>
            <a:pPr lvl="1"/>
            <a:r>
              <a:rPr lang="en-US" dirty="0"/>
              <a:t>Social conventions</a:t>
            </a:r>
            <a:endParaRPr lang="nb-NO" sz="2400" dirty="0"/>
          </a:p>
        </p:txBody>
      </p:sp>
      <p:pic>
        <p:nvPicPr>
          <p:cNvPr id="5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D157D754-A2D8-A6AC-741A-E8784E94CE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20" t="7600" r="51299" b="8398"/>
          <a:stretch>
            <a:fillRect/>
          </a:stretch>
        </p:blipFill>
        <p:spPr>
          <a:xfrm>
            <a:off x="7247315" y="729597"/>
            <a:ext cx="1130088" cy="17611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Bilde 6" descr="Et bilde som inneholder tegning&#10;&#10;Automatisk generert beskrivelse">
            <a:extLst>
              <a:ext uri="{FF2B5EF4-FFF2-40B4-BE49-F238E27FC236}">
                <a16:creationId xmlns:a16="http://schemas.microsoft.com/office/drawing/2014/main" id="{06A822C4-79F4-7527-6DBC-E46ED4A357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74" t="7600" r="5402" b="8398"/>
          <a:stretch>
            <a:fillRect/>
          </a:stretch>
        </p:blipFill>
        <p:spPr>
          <a:xfrm>
            <a:off x="7137971" y="2607918"/>
            <a:ext cx="1239432" cy="18333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88C339-3187-D356-0FDD-AC848DD8F39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Example of turn-taking</a:t>
            </a: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E6BDDAE9-64AE-4240-304C-ACC249BAF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92736"/>
              </p:ext>
            </p:extLst>
          </p:nvPr>
        </p:nvGraphicFramePr>
        <p:xfrm>
          <a:off x="755577" y="1117973"/>
          <a:ext cx="7416824" cy="335040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23811">
                  <a:extLst>
                    <a:ext uri="{9D8B030D-6E8A-4147-A177-3AD203B41FA5}">
                      <a16:colId xmlns:a16="http://schemas.microsoft.com/office/drawing/2014/main" val="644367035"/>
                    </a:ext>
                  </a:extLst>
                </a:gridCol>
                <a:gridCol w="6093013">
                  <a:extLst>
                    <a:ext uri="{9D8B030D-6E8A-4147-A177-3AD203B41FA5}">
                      <a16:colId xmlns:a16="http://schemas.microsoft.com/office/drawing/2014/main" val="909039592"/>
                    </a:ext>
                  </a:extLst>
                </a:gridCol>
              </a:tblGrid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han vil bo i skogen ?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2746469043"/>
                  </a:ext>
                </a:extLst>
              </a:tr>
              <a:tr h="579363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# altså hvis jeg hadde kommet og sagt " skal vi flytte i skogen ? " så hadde han sagt ja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3652873381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mm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3301814846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men jeg vil ikke bo i skogen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734957198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nei det skjønner jeg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4230742504"/>
                  </a:ext>
                </a:extLst>
              </a:tr>
              <a:tr h="842253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så vi må jo finne et sted som er mellomting og det jeg vil ikke bo utpå landet # i hvilken som helst  (uforståelig) ...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206325076"/>
                  </a:ext>
                </a:extLst>
              </a:tr>
              <a:tr h="385757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* men det kommer jo an på hvor i skogen da  </a:t>
                      </a:r>
                    </a:p>
                  </a:txBody>
                  <a:tcPr marL="26791" marR="26791" marT="26791" marB="26791"/>
                </a:tc>
                <a:extLst>
                  <a:ext uri="{0D108BD9-81ED-4DB2-BD59-A6C34878D82A}">
                    <a16:rowId xmlns:a16="http://schemas.microsoft.com/office/drawing/2014/main" val="3163162067"/>
                  </a:ext>
                </a:extLst>
              </a:tr>
            </a:tbl>
          </a:graphicData>
        </a:graphic>
      </p:graphicFrame>
      <p:pic>
        <p:nvPicPr>
          <p:cNvPr id="5" name="11.mov" descr="11.mov">
            <a:extLst>
              <a:ext uri="{FF2B5EF4-FFF2-40B4-BE49-F238E27FC236}">
                <a16:creationId xmlns:a16="http://schemas.microsoft.com/office/drawing/2014/main" id="{70032D56-DBE8-2984-7A16-0AF8F918057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5652120" y="411510"/>
            <a:ext cx="144018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2CAF5FD5-CB1D-40AF-29F6-4A4CB499E10A}"/>
              </a:ext>
            </a:extLst>
          </p:cNvPr>
          <p:cNvSpPr txBox="1"/>
          <p:nvPr/>
        </p:nvSpPr>
        <p:spPr>
          <a:xfrm>
            <a:off x="5292080" y="4611086"/>
            <a:ext cx="3684699" cy="4578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[«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Norske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talespråkskorpus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- Oslo delen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 (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NoTa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),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collected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and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annotated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by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the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Tekstlaboratoriet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0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9C7621-93A7-ABEA-19CE-177F6C561A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Dialogue</a:t>
            </a:r>
            <a:r>
              <a:rPr lang="nb-NO" dirty="0"/>
              <a:t> </a:t>
            </a:r>
            <a:r>
              <a:rPr lang="nb-NO" dirty="0" err="1"/>
              <a:t>acts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FB36F0-7170-058A-E6E5-5C88E86638E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0359" y="1269115"/>
            <a:ext cx="6271881" cy="3086099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dirty="0"/>
              <a:t>Each utterance is an </a:t>
            </a:r>
            <a:r>
              <a:rPr lang="en-US" sz="2000" i="1" dirty="0"/>
              <a:t>action</a:t>
            </a:r>
            <a:r>
              <a:rPr lang="en-US" sz="2000" dirty="0"/>
              <a:t> performed by the speaker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The speaker has a specific </a:t>
            </a:r>
            <a:r>
              <a:rPr lang="en-US" sz="2000" b="1" dirty="0"/>
              <a:t>goal</a:t>
            </a:r>
            <a:r>
              <a:rPr lang="en-US" sz="2000" i="1" dirty="0"/>
              <a:t>                                  </a:t>
            </a:r>
            <a:r>
              <a:rPr lang="en-US" sz="2000" dirty="0"/>
              <a:t>(which might be only to establish or maintain </a:t>
            </a:r>
            <a:r>
              <a:rPr lang="en-US" sz="2000" i="1" dirty="0"/>
              <a:t>rapport</a:t>
            </a:r>
            <a:r>
              <a:rPr lang="en-US" sz="2000" dirty="0"/>
              <a:t> with the listeners)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The utterance produces specific </a:t>
            </a:r>
            <a:r>
              <a:rPr lang="en-US" sz="2000" b="1" dirty="0"/>
              <a:t>effects</a:t>
            </a:r>
            <a:r>
              <a:rPr lang="en-US" sz="2000" dirty="0"/>
              <a:t>           upon the listeners, or the world at large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«</a:t>
            </a:r>
            <a:r>
              <a:rPr lang="en-US" sz="2000" i="1" dirty="0"/>
              <a:t>Language as action</a:t>
            </a:r>
            <a:r>
              <a:rPr lang="en-US" sz="2000" dirty="0"/>
              <a:t>» perspective</a:t>
            </a:r>
            <a:endParaRPr lang="nb-NO" sz="2000" dirty="0"/>
          </a:p>
        </p:txBody>
      </p:sp>
      <p:grpSp>
        <p:nvGrpSpPr>
          <p:cNvPr id="5" name="Grupper">
            <a:extLst>
              <a:ext uri="{FF2B5EF4-FFF2-40B4-BE49-F238E27FC236}">
                <a16:creationId xmlns:a16="http://schemas.microsoft.com/office/drawing/2014/main" id="{B81B3616-B087-4E5F-AE6F-44937C35C104}"/>
              </a:ext>
            </a:extLst>
          </p:cNvPr>
          <p:cNvGrpSpPr/>
          <p:nvPr/>
        </p:nvGrpSpPr>
        <p:grpSpPr>
          <a:xfrm>
            <a:off x="7308304" y="856058"/>
            <a:ext cx="1498411" cy="2136011"/>
            <a:chOff x="5229197" y="483516"/>
            <a:chExt cx="1498411" cy="2136011"/>
          </a:xfrm>
        </p:grpSpPr>
        <p:pic>
          <p:nvPicPr>
            <p:cNvPr id="6" name="austin1.jpg" descr="austin1.jpg">
              <a:extLst>
                <a:ext uri="{FF2B5EF4-FFF2-40B4-BE49-F238E27FC236}">
                  <a16:creationId xmlns:a16="http://schemas.microsoft.com/office/drawing/2014/main" id="{A4812B7C-5EE7-6036-240E-06FC23A40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65371" y="483516"/>
              <a:ext cx="1265209" cy="1679807"/>
            </a:xfrm>
            <a:prstGeom prst="rect">
              <a:avLst/>
            </a:prstGeom>
            <a:noFill/>
            <a:ln cap="flat">
              <a:noFill/>
            </a:ln>
            <a:effectLst>
              <a:outerShdw dist="76205" dir="2700000" algn="tl">
                <a:srgbClr val="000000">
                  <a:alpha val="75000"/>
                </a:srgbClr>
              </a:outerShdw>
            </a:effectLst>
          </p:spPr>
        </p:pic>
        <p:sp>
          <p:nvSpPr>
            <p:cNvPr id="7" name="J.L. Austin (1911-1960)…">
              <a:extLst>
                <a:ext uri="{FF2B5EF4-FFF2-40B4-BE49-F238E27FC236}">
                  <a16:creationId xmlns:a16="http://schemas.microsoft.com/office/drawing/2014/main" id="{7031E310-E3CE-53B6-12DF-9793FA0584D7}"/>
                </a:ext>
              </a:extLst>
            </p:cNvPr>
            <p:cNvSpPr txBox="1"/>
            <p:nvPr/>
          </p:nvSpPr>
          <p:spPr>
            <a:xfrm>
              <a:off x="5229197" y="2240717"/>
              <a:ext cx="1498411" cy="3788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J.L. Austin (1911-1960)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philosopher of language</a:t>
              </a:r>
            </a:p>
          </p:txBody>
        </p:sp>
      </p:grpSp>
      <p:grpSp>
        <p:nvGrpSpPr>
          <p:cNvPr id="8" name="Grupper">
            <a:extLst>
              <a:ext uri="{FF2B5EF4-FFF2-40B4-BE49-F238E27FC236}">
                <a16:creationId xmlns:a16="http://schemas.microsoft.com/office/drawing/2014/main" id="{F843CFE0-6C39-785F-AF50-357C6D0CB76D}"/>
              </a:ext>
            </a:extLst>
          </p:cNvPr>
          <p:cNvGrpSpPr/>
          <p:nvPr/>
        </p:nvGrpSpPr>
        <p:grpSpPr>
          <a:xfrm>
            <a:off x="7341250" y="3184706"/>
            <a:ext cx="1497997" cy="1756571"/>
            <a:chOff x="5262143" y="2812164"/>
            <a:chExt cx="1497997" cy="1756571"/>
          </a:xfrm>
        </p:grpSpPr>
        <p:pic>
          <p:nvPicPr>
            <p:cNvPr id="9" name="Searle.jpg" descr="Searle.jpg">
              <a:extLst>
                <a:ext uri="{FF2B5EF4-FFF2-40B4-BE49-F238E27FC236}">
                  <a16:creationId xmlns:a16="http://schemas.microsoft.com/office/drawing/2014/main" id="{B608678C-85CB-55DD-5F36-9DB6D87C4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1263" y="2812164"/>
              <a:ext cx="1151933" cy="1352845"/>
            </a:xfrm>
            <a:prstGeom prst="rect">
              <a:avLst/>
            </a:prstGeom>
            <a:noFill/>
            <a:ln cap="flat">
              <a:noFill/>
            </a:ln>
            <a:effectLst>
              <a:outerShdw dist="76205" dir="2700000" algn="tl">
                <a:srgbClr val="000000">
                  <a:alpha val="75000"/>
                </a:srgbClr>
              </a:outerShdw>
            </a:effectLst>
          </p:spPr>
        </p:pic>
        <p:sp>
          <p:nvSpPr>
            <p:cNvPr id="10" name="J. Searle (1932, - )…">
              <a:extLst>
                <a:ext uri="{FF2B5EF4-FFF2-40B4-BE49-F238E27FC236}">
                  <a16:creationId xmlns:a16="http://schemas.microsoft.com/office/drawing/2014/main" id="{0C93CE6A-ABF8-4EDF-289E-200D019A789C}"/>
                </a:ext>
              </a:extLst>
            </p:cNvPr>
            <p:cNvSpPr txBox="1"/>
            <p:nvPr/>
          </p:nvSpPr>
          <p:spPr>
            <a:xfrm>
              <a:off x="5262143" y="4189927"/>
              <a:ext cx="1497997" cy="37880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J. Searle (1932, - 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055" kern="0">
                  <a:solidFill>
                    <a:srgbClr val="000000"/>
                  </a:solidFill>
                  <a:latin typeface="Arial"/>
                </a:rPr>
                <a:t>philosopher of language</a:t>
              </a:r>
            </a:p>
          </p:txBody>
        </p:sp>
      </p:grpSp>
      <p:sp>
        <p:nvSpPr>
          <p:cNvPr id="11" name="[J. L. Austin (1955), How to do things with words.]">
            <a:extLst>
              <a:ext uri="{FF2B5EF4-FFF2-40B4-BE49-F238E27FC236}">
                <a16:creationId xmlns:a16="http://schemas.microsoft.com/office/drawing/2014/main" id="{A451C095-1332-EC94-42D1-211640895D4B}"/>
              </a:ext>
            </a:extLst>
          </p:cNvPr>
          <p:cNvSpPr txBox="1"/>
          <p:nvPr/>
        </p:nvSpPr>
        <p:spPr>
          <a:xfrm>
            <a:off x="3419872" y="4751556"/>
            <a:ext cx="3775959" cy="2488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[J. L. Austin (1955), 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How to do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things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with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words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AD385D-91E1-5DC3-2DDA-75CE3FF7A6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Dialogue acts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BBF0C0-7129-60CA-C0FC-DD3D1E8433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59641" y="3055842"/>
            <a:ext cx="6552727" cy="1868292"/>
          </a:xfrm>
          <a:solidFill>
            <a:srgbClr val="FFFFFF"/>
          </a:solidFill>
        </p:spPr>
        <p:txBody>
          <a:bodyPr/>
          <a:lstStyle/>
          <a:p>
            <a:pPr>
              <a:spcBef>
                <a:spcPts val="1300"/>
              </a:spcBef>
            </a:pPr>
            <a:r>
              <a:rPr lang="en-US" sz="2200"/>
              <a:t>The mother reaction has a specific </a:t>
            </a:r>
            <a:r>
              <a:rPr lang="en-US" sz="2200" b="1"/>
              <a:t>purpose</a:t>
            </a:r>
          </a:p>
          <a:p>
            <a:pPr marL="647962" lvl="1">
              <a:spcBef>
                <a:spcPts val="400"/>
              </a:spcBef>
            </a:pPr>
            <a:r>
              <a:rPr lang="en-US" sz="1600"/>
              <a:t>Communicating her suprise/anger, and stop Calvin</a:t>
            </a:r>
          </a:p>
          <a:p>
            <a:pPr>
              <a:spcBef>
                <a:spcPts val="1300"/>
              </a:spcBef>
            </a:pPr>
            <a:r>
              <a:rPr lang="en-US" sz="2200"/>
              <a:t>Her question will trigger some </a:t>
            </a:r>
            <a:r>
              <a:rPr lang="en-US" sz="2200" b="1"/>
              <a:t>effects</a:t>
            </a:r>
            <a:r>
              <a:rPr lang="en-US" sz="2200"/>
              <a:t>:</a:t>
            </a:r>
          </a:p>
          <a:p>
            <a:pPr marL="647962" lvl="1">
              <a:spcBef>
                <a:spcPts val="400"/>
              </a:spcBef>
            </a:pPr>
            <a:r>
              <a:rPr lang="en-US" sz="1600"/>
              <a:t>A psychological reaction from Calvin (e.g. surprise)</a:t>
            </a:r>
          </a:p>
          <a:p>
            <a:pPr marL="647962" lvl="1">
              <a:spcBef>
                <a:spcPts val="400"/>
              </a:spcBef>
            </a:pPr>
            <a:r>
              <a:rPr lang="en-US" sz="1600"/>
              <a:t>Possibly a real-world effect as well (Calvin stopping his action)</a:t>
            </a:r>
          </a:p>
          <a:p>
            <a:pPr lvl="0"/>
            <a:endParaRPr lang="nb-NO"/>
          </a:p>
        </p:txBody>
      </p:sp>
      <p:pic>
        <p:nvPicPr>
          <p:cNvPr id="5" name="hobbes.gif" descr="hobbes.gif">
            <a:extLst>
              <a:ext uri="{FF2B5EF4-FFF2-40B4-BE49-F238E27FC236}">
                <a16:creationId xmlns:a16="http://schemas.microsoft.com/office/drawing/2014/main" id="{CC888B95-3CCF-25A1-FC07-76440BFA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770" y="1131588"/>
            <a:ext cx="5412479" cy="176807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D97D-1B24-8A48-0144-FA3D0D72E20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Deixis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40B7D-9713-0FFF-D2F7-58CE8589A6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3522" y="1131591"/>
            <a:ext cx="8242934" cy="1880172"/>
          </a:xfrm>
        </p:spPr>
        <p:txBody>
          <a:bodyPr/>
          <a:lstStyle/>
          <a:p>
            <a:pPr lvl="0"/>
            <a:r>
              <a:rPr lang="en-US" dirty="0"/>
              <a:t>Dialogue often </a:t>
            </a:r>
            <a:r>
              <a:rPr lang="en-US" i="1" dirty="0"/>
              <a:t>referential</a:t>
            </a:r>
            <a:r>
              <a:rPr lang="en-US" dirty="0"/>
              <a:t> to a </a:t>
            </a:r>
            <a:r>
              <a:rPr lang="en-US" b="1" dirty="0" err="1"/>
              <a:t>spatio</a:t>
            </a:r>
            <a:r>
              <a:rPr lang="en-US" b="1" dirty="0"/>
              <a:t>-temporal context</a:t>
            </a:r>
          </a:p>
          <a:p>
            <a:pPr lvl="0"/>
            <a:r>
              <a:rPr lang="en-US" dirty="0"/>
              <a:t>Such references are called deictics </a:t>
            </a:r>
          </a:p>
          <a:p>
            <a:pPr lvl="1"/>
            <a:r>
              <a:rPr lang="en-US" dirty="0"/>
              <a:t>Related concepts: </a:t>
            </a:r>
            <a:r>
              <a:rPr lang="en-US" i="1" dirty="0" err="1"/>
              <a:t>indexicals</a:t>
            </a:r>
            <a:r>
              <a:rPr lang="en-US" dirty="0"/>
              <a:t>, </a:t>
            </a:r>
            <a:r>
              <a:rPr lang="en-US" i="1" dirty="0"/>
              <a:t>anaphora</a:t>
            </a:r>
          </a:p>
          <a:p>
            <a:pPr lvl="0"/>
            <a:r>
              <a:rPr lang="en-US" dirty="0"/>
              <a:t>The meaning of a deictic depends on the context in                                              which it is uttered (including the speaker perspective)</a:t>
            </a:r>
          </a:p>
          <a:p>
            <a:pPr lvl="0"/>
            <a:endParaRPr lang="nb-NO" dirty="0"/>
          </a:p>
        </p:txBody>
      </p:sp>
      <p:grpSp>
        <p:nvGrpSpPr>
          <p:cNvPr id="5" name="Gruppe 26">
            <a:extLst>
              <a:ext uri="{FF2B5EF4-FFF2-40B4-BE49-F238E27FC236}">
                <a16:creationId xmlns:a16="http://schemas.microsoft.com/office/drawing/2014/main" id="{16BE88D9-0105-B6FA-FD18-8A063BAD551D}"/>
              </a:ext>
            </a:extLst>
          </p:cNvPr>
          <p:cNvGrpSpPr/>
          <p:nvPr/>
        </p:nvGrpSpPr>
        <p:grpSpPr>
          <a:xfrm>
            <a:off x="433522" y="3171162"/>
            <a:ext cx="5740475" cy="1704844"/>
            <a:chOff x="497269" y="3144365"/>
            <a:chExt cx="5740475" cy="1704844"/>
          </a:xfrm>
        </p:grpSpPr>
        <p:sp>
          <p:nvSpPr>
            <p:cNvPr id="6" name="Rektangel">
              <a:extLst>
                <a:ext uri="{FF2B5EF4-FFF2-40B4-BE49-F238E27FC236}">
                  <a16:creationId xmlns:a16="http://schemas.microsoft.com/office/drawing/2014/main" id="{DA6A1E50-C91F-B3B5-01F7-DB1F5539E258}"/>
                </a:ext>
              </a:extLst>
            </p:cNvPr>
            <p:cNvSpPr/>
            <p:nvPr/>
          </p:nvSpPr>
          <p:spPr>
            <a:xfrm>
              <a:off x="1234146" y="3144365"/>
              <a:ext cx="140643" cy="294683"/>
            </a:xfrm>
            <a:prstGeom prst="rect">
              <a:avLst/>
            </a:prstGeom>
            <a:solidFill>
              <a:srgbClr val="EBEBEB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 kern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7" name="Rektangel">
              <a:extLst>
                <a:ext uri="{FF2B5EF4-FFF2-40B4-BE49-F238E27FC236}">
                  <a16:creationId xmlns:a16="http://schemas.microsoft.com/office/drawing/2014/main" id="{BB68AEE9-B206-E013-185D-BF552B5446B8}"/>
                </a:ext>
              </a:extLst>
            </p:cNvPr>
            <p:cNvSpPr/>
            <p:nvPr/>
          </p:nvSpPr>
          <p:spPr>
            <a:xfrm>
              <a:off x="3174989" y="3167271"/>
              <a:ext cx="1080112" cy="294683"/>
            </a:xfrm>
            <a:prstGeom prst="rect">
              <a:avLst/>
            </a:prstGeom>
            <a:solidFill>
              <a:srgbClr val="EBEBEB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 kern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8" name="Rektangel">
              <a:extLst>
                <a:ext uri="{FF2B5EF4-FFF2-40B4-BE49-F238E27FC236}">
                  <a16:creationId xmlns:a16="http://schemas.microsoft.com/office/drawing/2014/main" id="{25530BEC-D38C-2A97-49C9-226B9A7D33D1}"/>
                </a:ext>
              </a:extLst>
            </p:cNvPr>
            <p:cNvSpPr/>
            <p:nvPr/>
          </p:nvSpPr>
          <p:spPr>
            <a:xfrm>
              <a:off x="4306712" y="3160568"/>
              <a:ext cx="1172531" cy="294683"/>
            </a:xfrm>
            <a:prstGeom prst="rect">
              <a:avLst/>
            </a:prstGeom>
            <a:solidFill>
              <a:srgbClr val="EBEBEB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 kern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9" name="Linje">
              <a:extLst>
                <a:ext uri="{FF2B5EF4-FFF2-40B4-BE49-F238E27FC236}">
                  <a16:creationId xmlns:a16="http://schemas.microsoft.com/office/drawing/2014/main" id="{2E2FA2BD-5E8F-1EE9-6CEC-DA1ECD65B237}"/>
                </a:ext>
              </a:extLst>
            </p:cNvPr>
            <p:cNvSpPr/>
            <p:nvPr/>
          </p:nvSpPr>
          <p:spPr>
            <a:xfrm>
              <a:off x="1274390" y="3461945"/>
              <a:ext cx="0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58D331A2-C294-75B3-9043-044FEC26102E}"/>
                </a:ext>
              </a:extLst>
            </p:cNvPr>
            <p:cNvSpPr/>
            <p:nvPr/>
          </p:nvSpPr>
          <p:spPr>
            <a:xfrm>
              <a:off x="3502673" y="3468648"/>
              <a:ext cx="0" cy="7166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depends on who says it">
              <a:extLst>
                <a:ext uri="{FF2B5EF4-FFF2-40B4-BE49-F238E27FC236}">
                  <a16:creationId xmlns:a16="http://schemas.microsoft.com/office/drawing/2014/main" id="{1485305C-2EA6-E959-A715-592F0074B8EF}"/>
                </a:ext>
              </a:extLst>
            </p:cNvPr>
            <p:cNvSpPr txBox="1"/>
            <p:nvPr/>
          </p:nvSpPr>
          <p:spPr>
            <a:xfrm>
              <a:off x="497269" y="3722211"/>
              <a:ext cx="2465021" cy="33001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depends on </a:t>
              </a:r>
              <a:r>
                <a:rPr lang="nb-NO" sz="1793" i="1" kern="0">
                  <a:solidFill>
                    <a:srgbClr val="000000"/>
                  </a:solidFill>
                  <a:latin typeface="Arial"/>
                </a:rPr>
                <a:t>who</a:t>
              </a: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 says it</a:t>
              </a:r>
            </a:p>
          </p:txBody>
        </p:sp>
        <p:sp>
          <p:nvSpPr>
            <p:cNvPr id="12" name="depends on where it is said">
              <a:extLst>
                <a:ext uri="{FF2B5EF4-FFF2-40B4-BE49-F238E27FC236}">
                  <a16:creationId xmlns:a16="http://schemas.microsoft.com/office/drawing/2014/main" id="{1A6C0071-C7FA-7130-E08E-C52181BB751D}"/>
                </a:ext>
              </a:extLst>
            </p:cNvPr>
            <p:cNvSpPr txBox="1"/>
            <p:nvPr/>
          </p:nvSpPr>
          <p:spPr>
            <a:xfrm>
              <a:off x="1456968" y="4144152"/>
              <a:ext cx="2849745" cy="33001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depends on </a:t>
              </a:r>
              <a:r>
                <a:rPr lang="nb-NO" sz="1793" i="1" kern="0">
                  <a:solidFill>
                    <a:srgbClr val="000000"/>
                  </a:solidFill>
                  <a:latin typeface="Arial"/>
                </a:rPr>
                <a:t>where</a:t>
              </a: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 it is said</a:t>
              </a: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D2E1CB50-C6A6-4C45-BB12-9800E317EDD4}"/>
                </a:ext>
              </a:extLst>
            </p:cNvPr>
            <p:cNvSpPr/>
            <p:nvPr/>
          </p:nvSpPr>
          <p:spPr>
            <a:xfrm>
              <a:off x="4795241" y="3455252"/>
              <a:ext cx="0" cy="10849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depends on when it is said">
              <a:extLst>
                <a:ext uri="{FF2B5EF4-FFF2-40B4-BE49-F238E27FC236}">
                  <a16:creationId xmlns:a16="http://schemas.microsoft.com/office/drawing/2014/main" id="{42E83198-44EA-96D2-F103-01D6C0F681A3}"/>
                </a:ext>
              </a:extLst>
            </p:cNvPr>
            <p:cNvSpPr txBox="1"/>
            <p:nvPr/>
          </p:nvSpPr>
          <p:spPr>
            <a:xfrm>
              <a:off x="3464945" y="4519193"/>
              <a:ext cx="2772799" cy="33001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depends on </a:t>
              </a:r>
              <a:r>
                <a:rPr lang="nb-NO" sz="1793" i="1" kern="0">
                  <a:solidFill>
                    <a:srgbClr val="000000"/>
                  </a:solidFill>
                  <a:latin typeface="Arial"/>
                </a:rPr>
                <a:t>when</a:t>
              </a:r>
              <a:r>
                <a:rPr lang="nb-NO" sz="1793" kern="0">
                  <a:solidFill>
                    <a:srgbClr val="000000"/>
                  </a:solidFill>
                  <a:latin typeface="Arial"/>
                </a:rPr>
                <a:t> it is said</a:t>
              </a:r>
            </a:p>
          </p:txBody>
        </p:sp>
      </p:grpSp>
      <p:sp>
        <p:nvSpPr>
          <p:cNvPr id="15" name="« I am lecturing in this room right now »:">
            <a:extLst>
              <a:ext uri="{FF2B5EF4-FFF2-40B4-BE49-F238E27FC236}">
                <a16:creationId xmlns:a16="http://schemas.microsoft.com/office/drawing/2014/main" id="{82590C7A-49F3-F51C-B272-2788FD2F37B8}"/>
              </a:ext>
            </a:extLst>
          </p:cNvPr>
          <p:cNvSpPr txBox="1"/>
          <p:nvPr/>
        </p:nvSpPr>
        <p:spPr>
          <a:xfrm>
            <a:off x="917360" y="3170196"/>
            <a:ext cx="4786170" cy="33110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30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i="1" kern="0" dirty="0">
                <a:solidFill>
                  <a:srgbClr val="000000"/>
                </a:solidFill>
                <a:latin typeface="Arial"/>
              </a:rPr>
              <a:t>«  I  am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lecturing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in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this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room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right   </a:t>
            </a:r>
            <a:r>
              <a:rPr lang="nb-NO" i="1" kern="0" dirty="0" err="1">
                <a:solidFill>
                  <a:srgbClr val="000000"/>
                </a:solidFill>
                <a:latin typeface="Arial"/>
              </a:rPr>
              <a:t>now</a:t>
            </a:r>
            <a:r>
              <a:rPr lang="nb-NO" i="1" kern="0" dirty="0">
                <a:solidFill>
                  <a:srgbClr val="000000"/>
                </a:solidFill>
                <a:latin typeface="Arial"/>
              </a:rPr>
              <a:t>  »: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03C71A-C1BB-16FE-AA8F-3E6E03AF0D97}"/>
              </a:ext>
            </a:extLst>
          </p:cNvPr>
          <p:cNvGrpSpPr/>
          <p:nvPr/>
        </p:nvGrpSpPr>
        <p:grpSpPr>
          <a:xfrm>
            <a:off x="6588224" y="915566"/>
            <a:ext cx="2300677" cy="3630424"/>
            <a:chOff x="6588224" y="915566"/>
            <a:chExt cx="2300677" cy="363042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2E9275F3-E9DB-7316-1084-5CE9594288AA}"/>
                </a:ext>
              </a:extLst>
            </p:cNvPr>
            <p:cNvSpPr/>
            <p:nvPr/>
          </p:nvSpPr>
          <p:spPr bwMode="auto">
            <a:xfrm>
              <a:off x="6588224" y="915566"/>
              <a:ext cx="2300677" cy="3630424"/>
            </a:xfrm>
            <a:prstGeom prst="roundRect">
              <a:avLst/>
            </a:prstGeom>
            <a:solidFill>
              <a:srgbClr val="AABA9D">
                <a:alpha val="30196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148201-E49C-9154-2EE4-64810DFFC6DF}"/>
                </a:ext>
              </a:extLst>
            </p:cNvPr>
            <p:cNvSpPr txBox="1"/>
            <p:nvPr/>
          </p:nvSpPr>
          <p:spPr bwMode="white">
            <a:xfrm>
              <a:off x="6809766" y="1107482"/>
              <a:ext cx="1938963" cy="3231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800" b="1" baseline="0" dirty="0"/>
                <a:t>Deictics can be: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Pronouns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Adverbs of time and place 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Demonstratives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Tense markers</a:t>
              </a:r>
            </a:p>
            <a:p>
              <a:pPr>
                <a:spcAft>
                  <a:spcPts val="1200"/>
                </a:spcAft>
              </a:pPr>
              <a:r>
                <a:rPr lang="en-US" sz="1800" i="1" baseline="0" dirty="0"/>
                <a:t>Non-verbal signs</a:t>
              </a:r>
            </a:p>
            <a:p>
              <a:pPr>
                <a:spcAft>
                  <a:spcPts val="1200"/>
                </a:spcAft>
              </a:pPr>
              <a:r>
                <a:rPr lang="en-US" sz="1800" i="1" dirty="0"/>
                <a:t>…</a:t>
              </a:r>
              <a:endParaRPr lang="en-US" sz="1800" i="1" baseline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6DBB16-180B-FECB-46AB-38E0D6141BA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Grounding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0DC452-9F84-1F55-C122-9C1E0B0D37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8115" y="1206841"/>
            <a:ext cx="6062914" cy="30860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Dialogue is a </a:t>
            </a:r>
            <a:r>
              <a:rPr lang="en-US" sz="2400" i="1" dirty="0"/>
              <a:t>joint, collaborative process </a:t>
            </a:r>
            <a:r>
              <a:rPr lang="en-US" sz="2400" dirty="0"/>
              <a:t>between the participants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Need to ensure mutual understanding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Gradual expansion and refinement of </a:t>
            </a:r>
            <a:r>
              <a:rPr lang="en-US" sz="2400" b="1" dirty="0"/>
              <a:t>common ground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Common ground = shared knowledge</a:t>
            </a:r>
          </a:p>
          <a:p>
            <a:pPr lvl="0"/>
            <a:endParaRPr lang="nb-NO" sz="2000" dirty="0"/>
          </a:p>
        </p:txBody>
      </p:sp>
      <p:sp>
        <p:nvSpPr>
          <p:cNvPr id="5" name="Speaker A’s knowledge">
            <a:extLst>
              <a:ext uri="{FF2B5EF4-FFF2-40B4-BE49-F238E27FC236}">
                <a16:creationId xmlns:a16="http://schemas.microsoft.com/office/drawing/2014/main" id="{8B1A8754-DEF1-24B9-45D0-68C6B173DEA7}"/>
              </a:ext>
            </a:extLst>
          </p:cNvPr>
          <p:cNvSpPr/>
          <p:nvPr/>
        </p:nvSpPr>
        <p:spPr>
          <a:xfrm>
            <a:off x="7036742" y="646277"/>
            <a:ext cx="1660925" cy="273248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84AEFF">
              <a:alpha val="47000"/>
            </a:srgbClr>
          </a:solidFill>
          <a:ln w="25402" cap="flat">
            <a:solidFill>
              <a:srgbClr val="000000">
                <a:alpha val="47000"/>
              </a:srgb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793" kern="0">
                <a:solidFill>
                  <a:srgbClr val="000000"/>
                </a:solidFill>
                <a:latin typeface="Arial"/>
              </a:rPr>
              <a:t>Speaker A’s knowledge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793" kern="0">
              <a:solidFill>
                <a:srgbClr val="000000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6" name="Speaker B’s knowledge">
            <a:extLst>
              <a:ext uri="{FF2B5EF4-FFF2-40B4-BE49-F238E27FC236}">
                <a16:creationId xmlns:a16="http://schemas.microsoft.com/office/drawing/2014/main" id="{BC1E3351-F8E2-138E-2015-239B88FEC67A}"/>
              </a:ext>
            </a:extLst>
          </p:cNvPr>
          <p:cNvSpPr/>
          <p:nvPr/>
        </p:nvSpPr>
        <p:spPr>
          <a:xfrm>
            <a:off x="7015162" y="2303215"/>
            <a:ext cx="1660925" cy="259854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E7C0">
              <a:alpha val="41000"/>
            </a:srgbClr>
          </a:solidFill>
          <a:ln w="25402" cap="flat">
            <a:solidFill>
              <a:srgbClr val="000000">
                <a:alpha val="41000"/>
              </a:srgb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1793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1793" kern="0">
              <a:solidFill>
                <a:srgbClr val="000000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3400" b="0" i="0" u="none" strike="noStrike" kern="0" cap="none" spc="0" baseline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r>
              <a:rPr lang="nb-NO" sz="1793" kern="0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rPr>
              <a:t>Speaker B’s knowledge</a:t>
            </a:r>
          </a:p>
        </p:txBody>
      </p:sp>
      <p:sp>
        <p:nvSpPr>
          <p:cNvPr id="7" name="Common…">
            <a:extLst>
              <a:ext uri="{FF2B5EF4-FFF2-40B4-BE49-F238E27FC236}">
                <a16:creationId xmlns:a16="http://schemas.microsoft.com/office/drawing/2014/main" id="{0BFFD5D1-1EA9-07A7-B4E4-7067BCF644DA}"/>
              </a:ext>
            </a:extLst>
          </p:cNvPr>
          <p:cNvSpPr txBox="1"/>
          <p:nvPr/>
        </p:nvSpPr>
        <p:spPr>
          <a:xfrm>
            <a:off x="7338109" y="2534906"/>
            <a:ext cx="1054376" cy="608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/>
              </a:rPr>
              <a:t>Common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/>
              </a:rPr>
              <a:t>ground</a:t>
            </a:r>
          </a:p>
        </p:txBody>
      </p:sp>
      <p:grpSp>
        <p:nvGrpSpPr>
          <p:cNvPr id="8" name="Grupper">
            <a:extLst>
              <a:ext uri="{FF2B5EF4-FFF2-40B4-BE49-F238E27FC236}">
                <a16:creationId xmlns:a16="http://schemas.microsoft.com/office/drawing/2014/main" id="{09579491-49E5-A6B4-7D8E-50FD09DE36AE}"/>
              </a:ext>
            </a:extLst>
          </p:cNvPr>
          <p:cNvGrpSpPr/>
          <p:nvPr/>
        </p:nvGrpSpPr>
        <p:grpSpPr>
          <a:xfrm>
            <a:off x="7271138" y="1962802"/>
            <a:ext cx="1212202" cy="468803"/>
            <a:chOff x="5110014" y="1959476"/>
            <a:chExt cx="1212202" cy="468803"/>
          </a:xfrm>
        </p:grpSpPr>
        <p:sp>
          <p:nvSpPr>
            <p:cNvPr id="9" name="Linje">
              <a:extLst>
                <a:ext uri="{FF2B5EF4-FFF2-40B4-BE49-F238E27FC236}">
                  <a16:creationId xmlns:a16="http://schemas.microsoft.com/office/drawing/2014/main" id="{D8831904-E1A8-A515-CF38-0BF2C3C3800C}"/>
                </a:ext>
              </a:extLst>
            </p:cNvPr>
            <p:cNvSpPr/>
            <p:nvPr/>
          </p:nvSpPr>
          <p:spPr>
            <a:xfrm>
              <a:off x="5110014" y="2180487"/>
              <a:ext cx="160733" cy="2143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BA6F12E2-8466-6337-0E2D-C7E60AC039A2}"/>
                </a:ext>
              </a:extLst>
            </p:cNvPr>
            <p:cNvSpPr/>
            <p:nvPr/>
          </p:nvSpPr>
          <p:spPr>
            <a:xfrm>
              <a:off x="5719462" y="1959476"/>
              <a:ext cx="0" cy="2344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7A399A24-335F-A96A-B4D6-CF570F17472B}"/>
                </a:ext>
              </a:extLst>
            </p:cNvPr>
            <p:cNvSpPr/>
            <p:nvPr/>
          </p:nvSpPr>
          <p:spPr>
            <a:xfrm flipH="1">
              <a:off x="6161483" y="2200576"/>
              <a:ext cx="160733" cy="2277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2" name="Grupper">
            <a:extLst>
              <a:ext uri="{FF2B5EF4-FFF2-40B4-BE49-F238E27FC236}">
                <a16:creationId xmlns:a16="http://schemas.microsoft.com/office/drawing/2014/main" id="{AA989379-6CF6-D5AA-9214-4AB974930423}"/>
              </a:ext>
            </a:extLst>
          </p:cNvPr>
          <p:cNvGrpSpPr/>
          <p:nvPr/>
        </p:nvGrpSpPr>
        <p:grpSpPr>
          <a:xfrm>
            <a:off x="7252493" y="3299298"/>
            <a:ext cx="1225598" cy="455352"/>
            <a:chOff x="5091369" y="3295973"/>
            <a:chExt cx="1225598" cy="455352"/>
          </a:xfrm>
        </p:grpSpPr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9E63F649-1BFD-AF82-4F45-CA5F7ABB8E0E}"/>
                </a:ext>
              </a:extLst>
            </p:cNvPr>
            <p:cNvSpPr/>
            <p:nvPr/>
          </p:nvSpPr>
          <p:spPr>
            <a:xfrm rot="10800009" flipH="1">
              <a:off x="5091369" y="3316061"/>
              <a:ext cx="160733" cy="2143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D6533254-4951-9331-72BA-2ED8EB77F0D9}"/>
                </a:ext>
              </a:extLst>
            </p:cNvPr>
            <p:cNvSpPr/>
            <p:nvPr/>
          </p:nvSpPr>
          <p:spPr>
            <a:xfrm rot="10800009" flipH="1">
              <a:off x="5700826" y="3516919"/>
              <a:ext cx="0" cy="2344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5" name="Linje">
              <a:extLst>
                <a:ext uri="{FF2B5EF4-FFF2-40B4-BE49-F238E27FC236}">
                  <a16:creationId xmlns:a16="http://schemas.microsoft.com/office/drawing/2014/main" id="{02A9E6E1-B377-8E06-015B-298BC28A0833}"/>
                </a:ext>
              </a:extLst>
            </p:cNvPr>
            <p:cNvSpPr/>
            <p:nvPr/>
          </p:nvSpPr>
          <p:spPr>
            <a:xfrm rot="10799991">
              <a:off x="6156234" y="3295973"/>
              <a:ext cx="160733" cy="2277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6" name="[H. H. Clark and E. F. Schaefer (1989), «Contributing to discourse», in Cognitive Science]">
            <a:extLst>
              <a:ext uri="{FF2B5EF4-FFF2-40B4-BE49-F238E27FC236}">
                <a16:creationId xmlns:a16="http://schemas.microsoft.com/office/drawing/2014/main" id="{89F4629C-60F8-5C58-B7C7-D051C078B800}"/>
              </a:ext>
            </a:extLst>
          </p:cNvPr>
          <p:cNvSpPr txBox="1"/>
          <p:nvPr/>
        </p:nvSpPr>
        <p:spPr>
          <a:xfrm>
            <a:off x="3236008" y="4515966"/>
            <a:ext cx="3631978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[H. H. Clark and E. F. Schaefer (1989), «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Contributing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to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discourse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», in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Cognitive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Science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40F7BB-FF06-D88E-055C-434CD2F50A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Grounding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7B1F7E-DC82-D0EF-6FF2-6E4DBDEC08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98355"/>
            <a:ext cx="6552728" cy="3086099"/>
          </a:xfrm>
        </p:spPr>
        <p:txBody>
          <a:bodyPr/>
          <a:lstStyle/>
          <a:p>
            <a:pPr>
              <a:spcBef>
                <a:spcPts val="1300"/>
              </a:spcBef>
            </a:pPr>
            <a:r>
              <a:rPr lang="en-US" sz="2200" dirty="0"/>
              <a:t>Grounding is the process of gradually augmenting the common ground during the interaction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Variety of signals and strategies</a:t>
            </a:r>
          </a:p>
          <a:p>
            <a:pPr>
              <a:spcBef>
                <a:spcPts val="1800"/>
              </a:spcBef>
            </a:pPr>
            <a:r>
              <a:rPr lang="en-US" sz="2200" dirty="0"/>
              <a:t>Multiple levels: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Contact (attention to interlocutor)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Perception (detection of utterance)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Understanding (comprehension of utterance)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Attitudinal reactions</a:t>
            </a:r>
          </a:p>
          <a:p>
            <a:pPr lvl="0"/>
            <a:endParaRPr lang="nb-NO" dirty="0"/>
          </a:p>
        </p:txBody>
      </p:sp>
      <p:pic>
        <p:nvPicPr>
          <p:cNvPr id="6" name="HHClark.jpg" descr="HHClark.jpg">
            <a:extLst>
              <a:ext uri="{FF2B5EF4-FFF2-40B4-BE49-F238E27FC236}">
                <a16:creationId xmlns:a16="http://schemas.microsoft.com/office/drawing/2014/main" id="{67A414FC-33CB-4B47-A2D6-8C2D9F56F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552" y="914282"/>
            <a:ext cx="1218904" cy="1244013"/>
          </a:xfrm>
          <a:prstGeom prst="rect">
            <a:avLst/>
          </a:prstGeom>
          <a:noFill/>
          <a:ln cap="flat">
            <a:noFill/>
          </a:ln>
          <a:effectLst>
            <a:outerShdw dist="12701" dir="5400000" algn="tl">
              <a:srgbClr val="000000">
                <a:alpha val="50000"/>
              </a:srgbClr>
            </a:outerShdw>
          </a:effectLst>
        </p:spPr>
      </p:pic>
      <p:pic>
        <p:nvPicPr>
          <p:cNvPr id="7" name="allwood.jpg" descr="allwood.jpg">
            <a:extLst>
              <a:ext uri="{FF2B5EF4-FFF2-40B4-BE49-F238E27FC236}">
                <a16:creationId xmlns:a16="http://schemas.microsoft.com/office/drawing/2014/main" id="{9BA4C970-A7B7-6C0C-ACFF-BB9521C38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047" y="2904354"/>
            <a:ext cx="1151933" cy="1467008"/>
          </a:xfrm>
          <a:prstGeom prst="rect">
            <a:avLst/>
          </a:prstGeom>
          <a:noFill/>
          <a:ln cap="flat">
            <a:noFill/>
          </a:ln>
          <a:effectLst>
            <a:outerShdw dist="12701" dir="5400000" algn="tl">
              <a:srgbClr val="000000">
                <a:alpha val="50000"/>
              </a:srgbClr>
            </a:outerShdw>
          </a:effectLst>
        </p:spPr>
      </p:pic>
      <p:sp>
        <p:nvSpPr>
          <p:cNvPr id="8" name="Herbert H. Clark…">
            <a:extLst>
              <a:ext uri="{FF2B5EF4-FFF2-40B4-BE49-F238E27FC236}">
                <a16:creationId xmlns:a16="http://schemas.microsoft.com/office/drawing/2014/main" id="{388D92B9-4F4F-3668-CBD0-768AE3A560CB}"/>
              </a:ext>
            </a:extLst>
          </p:cNvPr>
          <p:cNvSpPr txBox="1"/>
          <p:nvPr/>
        </p:nvSpPr>
        <p:spPr>
          <a:xfrm>
            <a:off x="7470097" y="2199855"/>
            <a:ext cx="1245696" cy="4111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>
                <a:solidFill>
                  <a:srgbClr val="000000"/>
                </a:solidFill>
                <a:latin typeface="Arial"/>
              </a:rPr>
              <a:t>Herbert H. Clark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>
                <a:solidFill>
                  <a:srgbClr val="000000"/>
                </a:solidFill>
                <a:latin typeface="Arial"/>
              </a:rPr>
              <a:t>psycholinguist</a:t>
            </a:r>
          </a:p>
        </p:txBody>
      </p:sp>
      <p:sp>
        <p:nvSpPr>
          <p:cNvPr id="9" name="Jens Allwood (1947,-)…">
            <a:extLst>
              <a:ext uri="{FF2B5EF4-FFF2-40B4-BE49-F238E27FC236}">
                <a16:creationId xmlns:a16="http://schemas.microsoft.com/office/drawing/2014/main" id="{85F2A26E-FC3B-32C0-FD30-F1BAA1AB84EB}"/>
              </a:ext>
            </a:extLst>
          </p:cNvPr>
          <p:cNvSpPr txBox="1"/>
          <p:nvPr/>
        </p:nvSpPr>
        <p:spPr>
          <a:xfrm>
            <a:off x="7499559" y="4485471"/>
            <a:ext cx="1355598" cy="4111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>
                <a:solidFill>
                  <a:srgbClr val="000000"/>
                </a:solidFill>
                <a:latin typeface="Arial"/>
              </a:rPr>
              <a:t>Jens Allwood linguist</a:t>
            </a:r>
          </a:p>
        </p:txBody>
      </p:sp>
      <p:sp>
        <p:nvSpPr>
          <p:cNvPr id="10" name="[Jens Allwood (1992), «On discourse cohesion», in Gothenburg papers in Theoretical Linguistics.]">
            <a:extLst>
              <a:ext uri="{FF2B5EF4-FFF2-40B4-BE49-F238E27FC236}">
                <a16:creationId xmlns:a16="http://schemas.microsoft.com/office/drawing/2014/main" id="{F41BCD86-32AE-0C80-1A36-7EB9FDE9945D}"/>
              </a:ext>
            </a:extLst>
          </p:cNvPr>
          <p:cNvSpPr txBox="1"/>
          <p:nvPr/>
        </p:nvSpPr>
        <p:spPr>
          <a:xfrm>
            <a:off x="2425354" y="4437757"/>
            <a:ext cx="3740600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[Jens Allwood (1992), «On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discourse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cohesion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», in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Gothenburg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papers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in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Theoretical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Linguistics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.]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307C7-EE55-E517-DA64-4211C3B7B0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Grounding acts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D47D32-7C33-0663-9B42-3495E258AAF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000"/>
              <a:t>Backchannels: «</a:t>
            </a:r>
            <a:r>
              <a:rPr lang="en-US" sz="2000" i="1"/>
              <a:t>uh-uh</a:t>
            </a:r>
            <a:r>
              <a:rPr lang="en-US" sz="2000"/>
              <a:t>», «</a:t>
            </a:r>
            <a:r>
              <a:rPr lang="en-US" sz="2000" i="1"/>
              <a:t>mm</a:t>
            </a:r>
            <a:r>
              <a:rPr lang="en-US" sz="2000"/>
              <a:t>», «</a:t>
            </a:r>
            <a:r>
              <a:rPr lang="en-US" sz="2000" i="1"/>
              <a:t>yeah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Explicit feedback: «</a:t>
            </a:r>
            <a:r>
              <a:rPr lang="en-US" sz="2000" i="1"/>
              <a:t>ja det skjønner jeg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Implicit feedback:  A: «</a:t>
            </a:r>
            <a:r>
              <a:rPr lang="en-US" sz="2000" i="1"/>
              <a:t>I want to fly to Rome</a:t>
            </a:r>
            <a:r>
              <a:rPr lang="en-US" sz="2000"/>
              <a:t>» → B: «</a:t>
            </a:r>
            <a:r>
              <a:rPr lang="en-US" sz="2000" i="1"/>
              <a:t>there are two flights to Rome on Wednesday: ... 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Clarification strategies: «</a:t>
            </a:r>
            <a:r>
              <a:rPr lang="en-US" sz="2000" i="1"/>
              <a:t>Did you mean to Rome or to Goa?</a:t>
            </a:r>
            <a:r>
              <a:rPr lang="en-US" sz="2000"/>
              <a:t>», «</a:t>
            </a:r>
            <a:r>
              <a:rPr lang="en-US" sz="2000" i="1"/>
              <a:t>could you confirm that ...</a:t>
            </a:r>
            <a:r>
              <a:rPr lang="en-US" sz="2000"/>
              <a:t>»</a:t>
            </a:r>
          </a:p>
          <a:p>
            <a:pPr>
              <a:spcBef>
                <a:spcPts val="1200"/>
              </a:spcBef>
            </a:pPr>
            <a:r>
              <a:rPr lang="en-US" sz="2000"/>
              <a:t>Repair strategies: «</a:t>
            </a:r>
            <a:r>
              <a:rPr lang="en-US" sz="2000" i="1"/>
              <a:t>OK, you’re not going to Goa.  Where do you want to go then?»</a:t>
            </a:r>
          </a:p>
          <a:p>
            <a:pPr lvl="0"/>
            <a:endParaRPr lang="nb-NO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54BDCC-B108-1B3D-86BC-A4FCD76AF9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Examples of grounding</a:t>
            </a:r>
          </a:p>
        </p:txBody>
      </p:sp>
      <p:pic>
        <p:nvPicPr>
          <p:cNvPr id="4" name="10.mov" descr="10.mov">
            <a:extLst>
              <a:ext uri="{FF2B5EF4-FFF2-40B4-BE49-F238E27FC236}">
                <a16:creationId xmlns:a16="http://schemas.microsoft.com/office/drawing/2014/main" id="{32C2190D-BB2E-E291-36E2-293C472280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2725" y="4560836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2A9FCA6C-12A9-1328-7186-6937D3EA3410}"/>
              </a:ext>
            </a:extLst>
          </p:cNvPr>
          <p:cNvSpPr txBox="1"/>
          <p:nvPr/>
        </p:nvSpPr>
        <p:spPr>
          <a:xfrm>
            <a:off x="3520729" y="4591168"/>
            <a:ext cx="3747247" cy="4437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>
                <a:solidFill>
                  <a:srgbClr val="E32400"/>
                </a:solidFill>
                <a:latin typeface="Arial"/>
              </a:rPr>
              <a:t>[«</a:t>
            </a:r>
            <a:r>
              <a:rPr lang="nb-NO" sz="1266" i="1" kern="0">
                <a:solidFill>
                  <a:srgbClr val="E32400"/>
                </a:solidFill>
                <a:latin typeface="Arial"/>
              </a:rPr>
              <a:t>Norske talespråkskorpus - Oslo delen</a:t>
            </a:r>
            <a:r>
              <a:rPr lang="nb-NO" sz="1266" kern="0">
                <a:solidFill>
                  <a:srgbClr val="E32400"/>
                </a:solidFill>
                <a:latin typeface="Arial"/>
              </a:rPr>
              <a:t>» (NoTa), collected and annotated by the Tekstlaboratoriet]</a:t>
            </a:r>
          </a:p>
        </p:txBody>
      </p:sp>
      <p:graphicFrame>
        <p:nvGraphicFramePr>
          <p:cNvPr id="6" name="Tabell">
            <a:extLst>
              <a:ext uri="{FF2B5EF4-FFF2-40B4-BE49-F238E27FC236}">
                <a16:creationId xmlns:a16="http://schemas.microsoft.com/office/drawing/2014/main" id="{B35A9537-4D91-4F5B-98BF-31AE9F2B3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043012"/>
              </p:ext>
            </p:extLst>
          </p:nvPr>
        </p:nvGraphicFramePr>
        <p:xfrm>
          <a:off x="395538" y="1203599"/>
          <a:ext cx="8208910" cy="324192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614389">
                  <a:extLst>
                    <a:ext uri="{9D8B030D-6E8A-4147-A177-3AD203B41FA5}">
                      <a16:colId xmlns:a16="http://schemas.microsoft.com/office/drawing/2014/main" val="561286707"/>
                    </a:ext>
                  </a:extLst>
                </a:gridCol>
                <a:gridCol w="5594521">
                  <a:extLst>
                    <a:ext uri="{9D8B030D-6E8A-4147-A177-3AD203B41FA5}">
                      <a16:colId xmlns:a16="http://schemas.microsoft.com/office/drawing/2014/main" val="2269745181"/>
                    </a:ext>
                  </a:extLst>
                </a:gridCol>
              </a:tblGrid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vi vasker den hver dag vi # vi har mopp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019126560"/>
                  </a:ext>
                </a:extLst>
              </a:tr>
              <a:tr h="71738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mm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## </a:t>
                      </a: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det er fort og faren til M27 legger nytt teppe han # det er gjort på to timer ## så det er fort gjort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597741726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## da er ikke noe sak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220894727"/>
                  </a:ext>
                </a:extLst>
              </a:tr>
              <a:tr h="49346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 dirty="0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vi har skifta teppe tre ganger allerede han gjør det gratis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104726047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hæ ?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088336374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vi har skifta teppe tre ganger og # han han ...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547112747"/>
                  </a:ext>
                </a:extLst>
              </a:tr>
              <a:tr h="283547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* </a:t>
                      </a:r>
                      <a:r>
                        <a:rPr lang="nb-NO" sz="1700" b="1">
                          <a:latin typeface="Gill Sans"/>
                          <a:ea typeface="Gill Sans"/>
                          <a:cs typeface="Gill Sans"/>
                        </a:rPr>
                        <a:t>jeg skjønner ikke</a:t>
                      </a:r>
                      <a:r>
                        <a:rPr lang="nb-NO" sz="1700">
                          <a:latin typeface="Gill Sans"/>
                          <a:ea typeface="Gill Sans"/>
                          <a:cs typeface="Gill Sans"/>
                        </a:rPr>
                        <a:t> hvorfor dere har teppe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320263777"/>
                  </a:ext>
                </a:extLst>
              </a:tr>
              <a:tr h="467759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jeg syns det var rart jeg </a:t>
                      </a:r>
                      <a:r>
                        <a:rPr lang="nb-NO" sz="1700" b="1" dirty="0">
                          <a:latin typeface="Gill Sans"/>
                          <a:ea typeface="Gill Sans"/>
                          <a:cs typeface="Gill Sans"/>
                        </a:rPr>
                        <a:t>òg</a:t>
                      </a:r>
                      <a:r>
                        <a:rPr lang="nb-NO" sz="1700" dirty="0">
                          <a:latin typeface="Gill Sans"/>
                          <a:ea typeface="Gill Sans"/>
                          <a:cs typeface="Gill Sans"/>
                        </a:rPr>
                        <a:t> # men e # (sibilant)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82247892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4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52BFF3-7007-0D46-BB41-354A8AF6A1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Examples of grounding</a:t>
            </a: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EEA4F8A8-9DB3-17B3-44EA-CE4AD97A5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70586"/>
              </p:ext>
            </p:extLst>
          </p:nvPr>
        </p:nvGraphicFramePr>
        <p:xfrm>
          <a:off x="467544" y="1117728"/>
          <a:ext cx="8064895" cy="347024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29134">
                  <a:extLst>
                    <a:ext uri="{9D8B030D-6E8A-4147-A177-3AD203B41FA5}">
                      <a16:colId xmlns:a16="http://schemas.microsoft.com/office/drawing/2014/main" val="3511461810"/>
                    </a:ext>
                  </a:extLst>
                </a:gridCol>
                <a:gridCol w="6035761">
                  <a:extLst>
                    <a:ext uri="{9D8B030D-6E8A-4147-A177-3AD203B41FA5}">
                      <a16:colId xmlns:a16="http://schemas.microsoft.com/office/drawing/2014/main" val="1188931952"/>
                    </a:ext>
                  </a:extLst>
                </a:gridCol>
              </a:tblGrid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e # </a:t>
                      </a:r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nei</a:t>
                      </a: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 det er ikke mange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359594879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ja * nei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354703463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men heldigvis så var ikke Petter Rudi tatt ut denne gangen da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931647591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 # jeg skjønner ikke hva han skal på landslaget å gjøre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119673057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 dirty="0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* nei han har ingen ting på landslaget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803130655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nei</a:t>
                      </a:r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 # definitivt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645820754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 dirty="0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å gjøre # han er ubrukelig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352105355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* moldensere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81169909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 dirty="0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hm?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760690097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ja disse moldenserne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783667076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 b="1">
                          <a:latin typeface="Gill Sans"/>
                          <a:ea typeface="Gill Sans"/>
                          <a:cs typeface="Gill Sans"/>
                        </a:rPr>
                        <a:t>en gang til?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995579564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400">
                          <a:latin typeface="Gill Sans"/>
                          <a:ea typeface="Gill Sans"/>
                          <a:cs typeface="Gill Sans"/>
                        </a:rPr>
                        <a:t>disse moldenserne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160602476"/>
                  </a:ext>
                </a:extLst>
              </a:tr>
              <a:tr h="24859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400" b="1" i="1">
                          <a:latin typeface="Gill Sans"/>
                          <a:ea typeface="Gill Sans"/>
                          <a:cs typeface="Gill Sans"/>
                        </a:rPr>
                        <a:t>Speaker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1400" dirty="0">
                          <a:latin typeface="Gill Sans"/>
                          <a:ea typeface="Gill Sans"/>
                          <a:cs typeface="Gill Sans"/>
                        </a:rPr>
                        <a:t>* </a:t>
                      </a:r>
                      <a:r>
                        <a:rPr lang="nb-NO" sz="1400" b="1" dirty="0">
                          <a:latin typeface="Gill Sans"/>
                          <a:ea typeface="Gill Sans"/>
                          <a:cs typeface="Gill Sans"/>
                        </a:rPr>
                        <a:t>å ja</a:t>
                      </a:r>
                      <a:r>
                        <a:rPr lang="nb-NO" sz="1400" dirty="0">
                          <a:latin typeface="Gill Sans"/>
                          <a:ea typeface="Gill Sans"/>
                          <a:cs typeface="Gill Sans"/>
                        </a:rPr>
                        <a:t> (fremre klikkelyd) # unnskyld # jeg hørte ikke hva du sa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835754397"/>
                  </a:ext>
                </a:extLst>
              </a:tr>
            </a:tbl>
          </a:graphicData>
        </a:graphic>
      </p:graphicFrame>
      <p:pic>
        <p:nvPicPr>
          <p:cNvPr id="5" name="grounding.mov" descr="grounding.mov">
            <a:extLst>
              <a:ext uri="{FF2B5EF4-FFF2-40B4-BE49-F238E27FC236}">
                <a16:creationId xmlns:a16="http://schemas.microsoft.com/office/drawing/2014/main" id="{092F9A1F-EB6F-75C2-9FDF-2EA451EE47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9331" y="4446993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F7BAA7EA-4E6F-A5CA-664C-B15D2E6C504F}"/>
              </a:ext>
            </a:extLst>
          </p:cNvPr>
          <p:cNvSpPr txBox="1"/>
          <p:nvPr/>
        </p:nvSpPr>
        <p:spPr>
          <a:xfrm>
            <a:off x="1580329" y="4724204"/>
            <a:ext cx="7563671" cy="2489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[«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Norske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talespråkskorpus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 - Oslo delen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» (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NoTa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),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collected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and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annotated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by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the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Tekstlaboratoriet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  <p:grpSp>
        <p:nvGrpSpPr>
          <p:cNvPr id="7" name="Grupper">
            <a:extLst>
              <a:ext uri="{FF2B5EF4-FFF2-40B4-BE49-F238E27FC236}">
                <a16:creationId xmlns:a16="http://schemas.microsoft.com/office/drawing/2014/main" id="{D11CEFE8-2DE2-6293-5A82-332D8B9FBFDF}"/>
              </a:ext>
            </a:extLst>
          </p:cNvPr>
          <p:cNvGrpSpPr/>
          <p:nvPr/>
        </p:nvGrpSpPr>
        <p:grpSpPr>
          <a:xfrm>
            <a:off x="2904377" y="2199194"/>
            <a:ext cx="5351519" cy="1615789"/>
            <a:chOff x="1761377" y="2199194"/>
            <a:chExt cx="5351519" cy="1615789"/>
          </a:xfrm>
        </p:grpSpPr>
        <p:sp>
          <p:nvSpPr>
            <p:cNvPr id="8" name="Linje">
              <a:extLst>
                <a:ext uri="{FF2B5EF4-FFF2-40B4-BE49-F238E27FC236}">
                  <a16:creationId xmlns:a16="http://schemas.microsoft.com/office/drawing/2014/main" id="{77028984-9E3A-D4B6-7864-7332965FA014}"/>
                </a:ext>
              </a:extLst>
            </p:cNvPr>
            <p:cNvSpPr/>
            <p:nvPr/>
          </p:nvSpPr>
          <p:spPr>
            <a:xfrm flipH="1" flipV="1">
              <a:off x="4221088" y="2199194"/>
              <a:ext cx="576064" cy="4286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9" name="implicit feedback (repetition of landslaget)">
              <a:extLst>
                <a:ext uri="{FF2B5EF4-FFF2-40B4-BE49-F238E27FC236}">
                  <a16:creationId xmlns:a16="http://schemas.microsoft.com/office/drawing/2014/main" id="{73EB7A03-B1B6-FEE2-982C-8788A6807835}"/>
                </a:ext>
              </a:extLst>
            </p:cNvPr>
            <p:cNvSpPr txBox="1"/>
            <p:nvPr/>
          </p:nvSpPr>
          <p:spPr>
            <a:xfrm>
              <a:off x="4802336" y="2413538"/>
              <a:ext cx="2310560" cy="5410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implicit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feedback (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repetition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of </a:t>
              </a:r>
              <a:r>
                <a:rPr lang="nb-NO" sz="1582" i="1" kern="0" dirty="0">
                  <a:solidFill>
                    <a:srgbClr val="000000"/>
                  </a:solidFill>
                  <a:latin typeface="Arial"/>
                </a:rPr>
                <a:t>landslaget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)</a:t>
              </a: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925A0268-C0BE-8A91-C323-DE7435FDF5DA}"/>
                </a:ext>
              </a:extLst>
            </p:cNvPr>
            <p:cNvSpPr/>
            <p:nvPr/>
          </p:nvSpPr>
          <p:spPr>
            <a:xfrm flipH="1" flipV="1">
              <a:off x="1761377" y="3234786"/>
              <a:ext cx="1567162" cy="1808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BAA86A9-2003-893E-666A-3204F9E25C9A}"/>
                </a:ext>
              </a:extLst>
            </p:cNvPr>
            <p:cNvSpPr/>
            <p:nvPr/>
          </p:nvSpPr>
          <p:spPr>
            <a:xfrm flipH="1">
              <a:off x="2348880" y="3593973"/>
              <a:ext cx="937616" cy="2210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clarification requests">
              <a:extLst>
                <a:ext uri="{FF2B5EF4-FFF2-40B4-BE49-F238E27FC236}">
                  <a16:creationId xmlns:a16="http://schemas.microsoft.com/office/drawing/2014/main" id="{379D67AA-4981-C9E3-236F-47CA47879B40}"/>
                </a:ext>
              </a:extLst>
            </p:cNvPr>
            <p:cNvSpPr txBox="1"/>
            <p:nvPr/>
          </p:nvSpPr>
          <p:spPr>
            <a:xfrm>
              <a:off x="3279548" y="3338414"/>
              <a:ext cx="2310560" cy="297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clarification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requests</a:t>
              </a:r>
              <a:endParaRPr lang="nb-NO" sz="1582" kern="0" dirty="0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FB22BD-91DF-4A16-87C6-58971A6273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9880E-85B5-A00B-614A-92D3FAC0EA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1560" y="1275607"/>
            <a:ext cx="7344816" cy="86409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Very often, part of the meaning of utterance is not explicitly stated, but only implied</a:t>
            </a:r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/>
              <a:t>How can we retrieve this «suggested» meaning, and go beyond literal interpretations?</a:t>
            </a:r>
          </a:p>
          <a:p>
            <a:pPr lvl="1">
              <a:spcBef>
                <a:spcPts val="400"/>
              </a:spcBef>
            </a:pPr>
            <a:r>
              <a:rPr lang="en-US" sz="2000" dirty="0"/>
              <a:t>Need to make some </a:t>
            </a:r>
            <a:r>
              <a:rPr lang="en-US" sz="2000" i="1" dirty="0"/>
              <a:t>assumptions</a:t>
            </a:r>
            <a:r>
              <a:rPr lang="en-US" sz="2000" dirty="0"/>
              <a:t> about the speaker to help us infer the hidden part</a:t>
            </a:r>
          </a:p>
          <a:p>
            <a:pPr>
              <a:spcBef>
                <a:spcPts val="1200"/>
              </a:spcBef>
            </a:pPr>
            <a:endParaRPr lang="nb-NO" sz="2400" dirty="0"/>
          </a:p>
        </p:txBody>
      </p:sp>
      <p:sp>
        <p:nvSpPr>
          <p:cNvPr id="5" name="A: «Is William working today?»…">
            <a:extLst>
              <a:ext uri="{FF2B5EF4-FFF2-40B4-BE49-F238E27FC236}">
                <a16:creationId xmlns:a16="http://schemas.microsoft.com/office/drawing/2014/main" id="{75691DDA-AEB5-3358-493F-ABC4E5AC262F}"/>
              </a:ext>
            </a:extLst>
          </p:cNvPr>
          <p:cNvSpPr txBox="1"/>
          <p:nvPr/>
        </p:nvSpPr>
        <p:spPr>
          <a:xfrm>
            <a:off x="2603420" y="2355726"/>
            <a:ext cx="3361096" cy="57033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kern="0" dirty="0">
                <a:solidFill>
                  <a:srgbClr val="000000"/>
                </a:solidFill>
                <a:latin typeface="Arial"/>
              </a:rPr>
              <a:t>A: «Is William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working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today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?»</a:t>
            </a:r>
          </a:p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kern="0" dirty="0">
                <a:solidFill>
                  <a:srgbClr val="000000"/>
                </a:solidFill>
                <a:latin typeface="Arial"/>
              </a:rPr>
              <a:t>B: «He has a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cold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86D6C9-F3D5-01F2-32F8-266672EADF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58AF6E-16F9-9ED2-7A33-A5BF609EBEF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203598"/>
            <a:ext cx="4968552" cy="3086099"/>
          </a:xfrm>
        </p:spPr>
        <p:txBody>
          <a:bodyPr/>
          <a:lstStyle/>
          <a:p>
            <a:pPr lvl="0"/>
            <a:r>
              <a:rPr lang="en-US" sz="2000" dirty="0"/>
              <a:t>Same idea again: dialogue as a </a:t>
            </a:r>
            <a:r>
              <a:rPr lang="en-US" sz="2000" b="1" dirty="0"/>
              <a:t>collaborative process</a:t>
            </a:r>
          </a:p>
          <a:p>
            <a:pPr lvl="0"/>
            <a:r>
              <a:rPr lang="en-US" sz="2000" dirty="0"/>
              <a:t>Grice’s </a:t>
            </a:r>
            <a:r>
              <a:rPr lang="en-US" sz="2000" i="1" dirty="0"/>
              <a:t>Cooperative Principle</a:t>
            </a:r>
            <a:r>
              <a:rPr lang="en-US" sz="2000" dirty="0"/>
              <a:t>:</a:t>
            </a:r>
          </a:p>
          <a:p>
            <a:pPr lvl="1">
              <a:spcBef>
                <a:spcPts val="400"/>
              </a:spcBef>
            </a:pPr>
            <a:r>
              <a:rPr lang="en-US" sz="2000" dirty="0"/>
              <a:t>Maxim of Quality: «be truthful»</a:t>
            </a:r>
          </a:p>
          <a:p>
            <a:pPr lvl="1">
              <a:spcBef>
                <a:spcPts val="400"/>
              </a:spcBef>
            </a:pPr>
            <a:r>
              <a:rPr lang="en-US" sz="2000" dirty="0"/>
              <a:t>Maxim of Quantity: «be exactly as informative as required»</a:t>
            </a:r>
          </a:p>
          <a:p>
            <a:pPr lvl="1">
              <a:spcBef>
                <a:spcPts val="400"/>
              </a:spcBef>
            </a:pPr>
            <a:r>
              <a:rPr lang="en-US" sz="2000" dirty="0"/>
              <a:t>Maxim of Relation: «be relevant»</a:t>
            </a:r>
          </a:p>
          <a:p>
            <a:pPr lvl="1">
              <a:spcBef>
                <a:spcPts val="400"/>
              </a:spcBef>
            </a:pPr>
            <a:r>
              <a:rPr lang="en-US" sz="2000" dirty="0"/>
              <a:t>Maxim of Manner: «be clear»</a:t>
            </a:r>
          </a:p>
          <a:p>
            <a:pPr lvl="0"/>
            <a:endParaRPr lang="nb-NO" sz="2000" dirty="0"/>
          </a:p>
        </p:txBody>
      </p:sp>
      <p:pic>
        <p:nvPicPr>
          <p:cNvPr id="5" name="grice.jpg" descr="grice.jpg">
            <a:extLst>
              <a:ext uri="{FF2B5EF4-FFF2-40B4-BE49-F238E27FC236}">
                <a16:creationId xmlns:a16="http://schemas.microsoft.com/office/drawing/2014/main" id="{8062C14A-6BD1-9D18-7792-8A682D1CC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205" y="215374"/>
            <a:ext cx="1393033" cy="1483531"/>
          </a:xfrm>
          <a:prstGeom prst="rect">
            <a:avLst/>
          </a:prstGeom>
          <a:noFill/>
          <a:ln cap="flat">
            <a:noFill/>
          </a:ln>
          <a:effectLst>
            <a:outerShdw dist="76205" dir="2700000" algn="tl">
              <a:srgbClr val="000000">
                <a:alpha val="75000"/>
              </a:srgbClr>
            </a:outerShdw>
          </a:effectLst>
        </p:spPr>
      </p:pic>
      <p:sp>
        <p:nvSpPr>
          <p:cNvPr id="6" name="Paul Grice (1913-1988)…">
            <a:extLst>
              <a:ext uri="{FF2B5EF4-FFF2-40B4-BE49-F238E27FC236}">
                <a16:creationId xmlns:a16="http://schemas.microsoft.com/office/drawing/2014/main" id="{67174503-FEC5-D881-A236-D4B667504AAA}"/>
              </a:ext>
            </a:extLst>
          </p:cNvPr>
          <p:cNvSpPr txBox="1"/>
          <p:nvPr/>
        </p:nvSpPr>
        <p:spPr>
          <a:xfrm>
            <a:off x="7627540" y="737054"/>
            <a:ext cx="1120924" cy="7681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 dirty="0">
                <a:solidFill>
                  <a:srgbClr val="000000"/>
                </a:solidFill>
                <a:latin typeface="Arial"/>
              </a:rPr>
              <a:t>Paul </a:t>
            </a:r>
            <a:r>
              <a:rPr lang="nb-NO" sz="1160" kern="0" dirty="0" err="1">
                <a:solidFill>
                  <a:srgbClr val="000000"/>
                </a:solidFill>
                <a:latin typeface="Arial"/>
              </a:rPr>
              <a:t>Grice</a:t>
            </a:r>
            <a:r>
              <a:rPr lang="nb-NO" sz="1160" kern="0" dirty="0">
                <a:solidFill>
                  <a:srgbClr val="000000"/>
                </a:solidFill>
                <a:latin typeface="Arial"/>
              </a:rPr>
              <a:t> (1913-1988)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160" kern="0" dirty="0" err="1">
                <a:solidFill>
                  <a:srgbClr val="000000"/>
                </a:solidFill>
                <a:latin typeface="Arial"/>
              </a:rPr>
              <a:t>philosopher</a:t>
            </a:r>
            <a:r>
              <a:rPr lang="nb-NO" sz="116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1160" kern="0" dirty="0" err="1">
                <a:solidFill>
                  <a:srgbClr val="000000"/>
                </a:solidFill>
                <a:latin typeface="Arial"/>
              </a:rPr>
              <a:t>language</a:t>
            </a:r>
            <a:endParaRPr lang="nb-NO" sz="116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[Paul Grice (1975), Logic and Conversation.]">
            <a:extLst>
              <a:ext uri="{FF2B5EF4-FFF2-40B4-BE49-F238E27FC236}">
                <a16:creationId xmlns:a16="http://schemas.microsoft.com/office/drawing/2014/main" id="{C26B1BF1-765D-24DF-98AA-6ECBD26C4CBB}"/>
              </a:ext>
            </a:extLst>
          </p:cNvPr>
          <p:cNvSpPr txBox="1"/>
          <p:nvPr/>
        </p:nvSpPr>
        <p:spPr>
          <a:xfrm>
            <a:off x="291220" y="4751555"/>
            <a:ext cx="3720256" cy="2489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66" kern="0" dirty="0">
                <a:solidFill>
                  <a:srgbClr val="E32400"/>
                </a:solidFill>
                <a:latin typeface="Arial"/>
              </a:rPr>
              <a:t>[Paul </a:t>
            </a:r>
            <a:r>
              <a:rPr lang="nb-NO" sz="1266" kern="0" dirty="0" err="1">
                <a:solidFill>
                  <a:srgbClr val="E32400"/>
                </a:solidFill>
                <a:latin typeface="Arial"/>
              </a:rPr>
              <a:t>Grice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 (1975), </a:t>
            </a:r>
            <a:r>
              <a:rPr lang="nb-NO" sz="1266" i="1" kern="0" dirty="0">
                <a:solidFill>
                  <a:srgbClr val="E32400"/>
                </a:solidFill>
                <a:latin typeface="Arial"/>
              </a:rPr>
              <a:t>Logic and </a:t>
            </a:r>
            <a:r>
              <a:rPr lang="nb-NO" sz="1266" i="1" kern="0" dirty="0" err="1">
                <a:solidFill>
                  <a:srgbClr val="E32400"/>
                </a:solidFill>
                <a:latin typeface="Arial"/>
              </a:rPr>
              <a:t>Conversation</a:t>
            </a:r>
            <a:r>
              <a:rPr lang="nb-NO" sz="1266" kern="0" dirty="0">
                <a:solidFill>
                  <a:srgbClr val="E32400"/>
                </a:solidFill>
                <a:latin typeface="Arial"/>
              </a:rPr>
              <a:t>.]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DE06F4-8BBC-6599-83AA-DCFA6CAE6BC8}"/>
              </a:ext>
            </a:extLst>
          </p:cNvPr>
          <p:cNvGrpSpPr/>
          <p:nvPr/>
        </p:nvGrpSpPr>
        <p:grpSpPr>
          <a:xfrm>
            <a:off x="5940152" y="1995686"/>
            <a:ext cx="3024336" cy="2708434"/>
            <a:chOff x="5940152" y="1995686"/>
            <a:chExt cx="3024336" cy="270843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059E0CC-3DC0-9EFA-B990-D083CCCF8DE5}"/>
                </a:ext>
              </a:extLst>
            </p:cNvPr>
            <p:cNvSpPr/>
            <p:nvPr/>
          </p:nvSpPr>
          <p:spPr bwMode="auto">
            <a:xfrm>
              <a:off x="5940152" y="1995686"/>
              <a:ext cx="3024336" cy="2708434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158C38-11FA-D6E2-B858-5B29E2FB32C9}"/>
                </a:ext>
              </a:extLst>
            </p:cNvPr>
            <p:cNvSpPr txBox="1"/>
            <p:nvPr/>
          </p:nvSpPr>
          <p:spPr bwMode="white">
            <a:xfrm>
              <a:off x="5940152" y="2139766"/>
              <a:ext cx="3024336" cy="2462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>
                <a:spcAft>
                  <a:spcPts val="1200"/>
                </a:spcAft>
                <a:buFont typeface="+mj-lt"/>
                <a:buAutoNum type="arabicPeriod"/>
              </a:pPr>
              <a:r>
                <a:rPr lang="en-US" sz="1600" baseline="0" dirty="0"/>
                <a:t>We assume our conversational partners adhere to those maxims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 baseline="0" dirty="0"/>
                <a:t>If an utterance initially  seems to violate a maxim, we (unconsciously) infer </a:t>
              </a:r>
              <a:r>
                <a:rPr lang="en-US" sz="1600" i="1" baseline="0" dirty="0"/>
                <a:t>additional hypotheses </a:t>
              </a:r>
              <a:r>
                <a:rPr lang="en-US" sz="1600" dirty="0"/>
                <a:t>to make sense of our partner’s contribution</a:t>
              </a:r>
              <a:endParaRPr lang="en-GB" sz="1600" baseline="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86E45E-49AD-5695-7240-FB5389A027C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9B100B-AA62-0C25-D71C-2569E79AE4E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2211710"/>
            <a:ext cx="8208912" cy="2377430"/>
          </a:xfrm>
        </p:spPr>
        <p:txBody>
          <a:bodyPr/>
          <a:lstStyle/>
          <a:p>
            <a:pPr>
              <a:spcBef>
                <a:spcPts val="1100"/>
              </a:spcBef>
            </a:pPr>
            <a:r>
              <a:rPr lang="en-US" sz="2000" dirty="0"/>
              <a:t>At first glance, B seems to violate the maxim of relevance - he does not directly answer A’s question</a:t>
            </a:r>
          </a:p>
          <a:p>
            <a:pPr>
              <a:spcBef>
                <a:spcPts val="1100"/>
              </a:spcBef>
            </a:pPr>
            <a:r>
              <a:rPr lang="en-US" sz="2000" dirty="0"/>
              <a:t>But looking at the utterance more closely, we can read it as implying that (due to his cold) he is probably at home, and thus not working today</a:t>
            </a:r>
          </a:p>
          <a:p>
            <a:pPr>
              <a:spcBef>
                <a:spcPts val="1100"/>
              </a:spcBef>
            </a:pPr>
            <a:r>
              <a:rPr lang="en-US" sz="2000" dirty="0"/>
              <a:t>This is because we assume that B is cooperative and wouldn’t have uttered «he has a cold» if it didn’t help answering A’s question</a:t>
            </a:r>
          </a:p>
          <a:p>
            <a:pPr>
              <a:spcBef>
                <a:spcPts val="1100"/>
              </a:spcBef>
            </a:pPr>
            <a:endParaRPr lang="nb-NO" sz="2000" dirty="0"/>
          </a:p>
        </p:txBody>
      </p:sp>
      <p:sp>
        <p:nvSpPr>
          <p:cNvPr id="5" name="A: «Is William working today?»…">
            <a:extLst>
              <a:ext uri="{FF2B5EF4-FFF2-40B4-BE49-F238E27FC236}">
                <a16:creationId xmlns:a16="http://schemas.microsoft.com/office/drawing/2014/main" id="{4D391C36-AEAE-7500-15EC-F54D83DB6B35}"/>
              </a:ext>
            </a:extLst>
          </p:cNvPr>
          <p:cNvSpPr txBox="1"/>
          <p:nvPr/>
        </p:nvSpPr>
        <p:spPr>
          <a:xfrm>
            <a:off x="2915816" y="1367868"/>
            <a:ext cx="3375525" cy="57033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b="1" kern="0" dirty="0">
                <a:solidFill>
                  <a:srgbClr val="000000"/>
                </a:solidFill>
                <a:latin typeface="Arial"/>
              </a:rPr>
              <a:t>A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: «Is William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working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today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?»</a:t>
            </a:r>
          </a:p>
          <a:p>
            <a:pPr fontAlgn="auto">
              <a:lnSpc>
                <a:spcPct val="50000"/>
              </a:lnSpc>
              <a:spcBef>
                <a:spcPts val="158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98" b="1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: «He has a </a:t>
            </a:r>
            <a:r>
              <a:rPr lang="nb-NO" sz="1898" kern="0" dirty="0" err="1">
                <a:solidFill>
                  <a:srgbClr val="000000"/>
                </a:solidFill>
                <a:latin typeface="Arial"/>
              </a:rPr>
              <a:t>cold</a:t>
            </a:r>
            <a:r>
              <a:rPr lang="nb-NO" sz="1898" kern="0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6ECFF6-36C6-4D34-3FAB-AA543480E4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Conversational implicatures</a:t>
            </a:r>
          </a:p>
        </p:txBody>
      </p:sp>
      <p:pic>
        <p:nvPicPr>
          <p:cNvPr id="4" name="calvinandhobbesschool.jpg" descr="calvinandhobbesschool.jpg">
            <a:extLst>
              <a:ext uri="{FF2B5EF4-FFF2-40B4-BE49-F238E27FC236}">
                <a16:creationId xmlns:a16="http://schemas.microsoft.com/office/drawing/2014/main" id="{E933AAAE-C45E-8A13-D2BA-DD22B0C9E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45053"/>
            <a:ext cx="6198187" cy="216991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r">
            <a:extLst>
              <a:ext uri="{FF2B5EF4-FFF2-40B4-BE49-F238E27FC236}">
                <a16:creationId xmlns:a16="http://schemas.microsoft.com/office/drawing/2014/main" id="{1550993C-E27F-4236-7B3B-8060A88C62E6}"/>
              </a:ext>
            </a:extLst>
          </p:cNvPr>
          <p:cNvGrpSpPr/>
          <p:nvPr/>
        </p:nvGrpSpPr>
        <p:grpSpPr>
          <a:xfrm>
            <a:off x="1619672" y="3213307"/>
            <a:ext cx="6373157" cy="1897598"/>
            <a:chOff x="476671" y="3213306"/>
            <a:chExt cx="6373157" cy="1897598"/>
          </a:xfrm>
        </p:grpSpPr>
        <p:sp>
          <p:nvSpPr>
            <p:cNvPr id="6" name="Hobbes’ question is suggesting something about Calvin’s need for schooling, without stating it explicitly…">
              <a:extLst>
                <a:ext uri="{FF2B5EF4-FFF2-40B4-BE49-F238E27FC236}">
                  <a16:creationId xmlns:a16="http://schemas.microsoft.com/office/drawing/2014/main" id="{7A9E7DD8-AD56-F8FD-AB39-32D01EB918BC}"/>
                </a:ext>
              </a:extLst>
            </p:cNvPr>
            <p:cNvSpPr txBox="1"/>
            <p:nvPr/>
          </p:nvSpPr>
          <p:spPr>
            <a:xfrm>
              <a:off x="476671" y="3579861"/>
              <a:ext cx="6373157" cy="1531043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Hobbes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’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question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is </a:t>
              </a:r>
              <a:r>
                <a:rPr lang="nb-NO" sz="1793" i="1" kern="0" dirty="0">
                  <a:solidFill>
                    <a:srgbClr val="000000"/>
                  </a:solidFill>
                  <a:latin typeface="Arial"/>
                </a:rPr>
                <a:t>suggesting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something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about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Calvin’s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need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for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schooling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,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without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stating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it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explicitly</a:t>
              </a:r>
              <a:endParaRPr lang="nb-NO" sz="1793" kern="0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633" kern="0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We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can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understand it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because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we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assume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that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Hobbes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’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contribution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is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cooperative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and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thus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relevant to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the</a:t>
              </a:r>
              <a:r>
                <a:rPr lang="nb-NO" sz="1793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793" kern="0" dirty="0" err="1">
                  <a:solidFill>
                    <a:srgbClr val="000000"/>
                  </a:solidFill>
                  <a:latin typeface="Arial"/>
                </a:rPr>
                <a:t>discussion</a:t>
              </a:r>
              <a:endParaRPr lang="nb-NO" sz="1793" kern="0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793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8D7C124A-AF95-E25D-4C83-CD4470676947}"/>
                </a:ext>
              </a:extLst>
            </p:cNvPr>
            <p:cNvSpPr/>
            <p:nvPr/>
          </p:nvSpPr>
          <p:spPr>
            <a:xfrm flipV="1">
              <a:off x="3861047" y="3213306"/>
              <a:ext cx="172528" cy="3636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826A65-55BA-D67A-09E9-05A672D7766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Alignment</a:t>
            </a:r>
          </a:p>
        </p:txBody>
      </p:sp>
      <p:sp>
        <p:nvSpPr>
          <p:cNvPr id="4" name="Participants in a dialogue continuously align their mental representations…">
            <a:extLst>
              <a:ext uri="{FF2B5EF4-FFF2-40B4-BE49-F238E27FC236}">
                <a16:creationId xmlns:a16="http://schemas.microsoft.com/office/drawing/2014/main" id="{D43DBB39-BD44-9711-841F-9E1B57E3C934}"/>
              </a:ext>
            </a:extLst>
          </p:cNvPr>
          <p:cNvSpPr txBox="1"/>
          <p:nvPr/>
        </p:nvSpPr>
        <p:spPr>
          <a:xfrm>
            <a:off x="251520" y="1190271"/>
            <a:ext cx="8496944" cy="31480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417185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Participants in a dialogue continuously </a:t>
            </a:r>
            <a:r>
              <a:rPr lang="en-US" sz="2300" b="1" kern="0" dirty="0">
                <a:solidFill>
                  <a:srgbClr val="000000"/>
                </a:solidFill>
                <a:latin typeface="Arial"/>
              </a:rPr>
              <a:t>align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 their mental representations </a:t>
            </a:r>
          </a:p>
          <a:p>
            <a:pPr marL="874385" lvl="1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Notion of </a:t>
            </a:r>
            <a:r>
              <a:rPr lang="en-US" i="1" kern="0" dirty="0">
                <a:solidFill>
                  <a:srgbClr val="000000"/>
                </a:solidFill>
                <a:latin typeface="Arial"/>
              </a:rPr>
              <a:t>common ground </a:t>
            </a:r>
            <a:r>
              <a:rPr lang="en-US" kern="0" dirty="0">
                <a:solidFill>
                  <a:srgbClr val="000000"/>
                </a:solidFill>
                <a:latin typeface="Arial"/>
              </a:rPr>
              <a:t>discussed earlier</a:t>
            </a:r>
            <a:endParaRPr lang="en-US" sz="2300" kern="0" dirty="0">
              <a:solidFill>
                <a:srgbClr val="000000"/>
              </a:solidFill>
              <a:latin typeface="Arial"/>
            </a:endParaRPr>
          </a:p>
          <a:p>
            <a:pPr marL="417185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But dialogue participants also align at other levels, by unconsciously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imitating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 each other</a:t>
            </a:r>
          </a:p>
          <a:p>
            <a:pPr marL="417185" indent="-268193" defTabSz="274155" fontAlgn="auto">
              <a:spcBef>
                <a:spcPts val="137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3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Arial"/>
              </a:rPr>
              <a:t>As the interaction unfolds, the participants automatically align their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wording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pronunciation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speech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rate</a:t>
            </a:r>
            <a:r>
              <a:rPr lang="en-US" sz="2300" kern="0" dirty="0">
                <a:solidFill>
                  <a:srgbClr val="000000"/>
                </a:solidFill>
                <a:latin typeface="Arial"/>
              </a:rPr>
              <a:t>, and </a:t>
            </a:r>
            <a:r>
              <a:rPr lang="en-US" sz="2300" i="1" kern="0" dirty="0">
                <a:solidFill>
                  <a:srgbClr val="000000"/>
                </a:solidFill>
                <a:latin typeface="Arial"/>
              </a:rPr>
              <a:t>gestures</a:t>
            </a:r>
          </a:p>
        </p:txBody>
      </p:sp>
      <p:sp>
        <p:nvSpPr>
          <p:cNvPr id="5" name="[Garrod, S., &amp; Pickering, M. J. (2009). Joint action, interactive alignment, and dialog. Topics in Cognitive Science]">
            <a:extLst>
              <a:ext uri="{FF2B5EF4-FFF2-40B4-BE49-F238E27FC236}">
                <a16:creationId xmlns:a16="http://schemas.microsoft.com/office/drawing/2014/main" id="{983BCA56-2C54-00BF-A610-F2A5BBECD168}"/>
              </a:ext>
            </a:extLst>
          </p:cNvPr>
          <p:cNvSpPr txBox="1"/>
          <p:nvPr/>
        </p:nvSpPr>
        <p:spPr>
          <a:xfrm>
            <a:off x="4716016" y="4506111"/>
            <a:ext cx="4152308" cy="4111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FF4013"/>
                </a:solidFill>
                <a:uFillTx/>
              </a:defRPr>
            </a:pPr>
            <a:r>
              <a:rPr lang="nb-NO" sz="1160" kern="0" dirty="0">
                <a:solidFill>
                  <a:srgbClr val="FF4013"/>
                </a:solidFill>
                <a:latin typeface="Arial"/>
              </a:rPr>
              <a:t>[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Garrod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, S., &amp; 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Pickering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, M. J. (2009). Joint action, 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interactive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 </a:t>
            </a:r>
            <a:r>
              <a:rPr lang="nb-NO" sz="1160" kern="0" dirty="0" err="1">
                <a:solidFill>
                  <a:srgbClr val="FF4013"/>
                </a:solidFill>
                <a:latin typeface="Arial"/>
              </a:rPr>
              <a:t>alignment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, and dialog. </a:t>
            </a:r>
            <a:r>
              <a:rPr lang="nb-NO" sz="1160" i="1" kern="0" dirty="0" err="1">
                <a:solidFill>
                  <a:srgbClr val="FF4013"/>
                </a:solidFill>
                <a:latin typeface="Arial"/>
              </a:rPr>
              <a:t>Topics</a:t>
            </a:r>
            <a:r>
              <a:rPr lang="nb-NO" sz="1160" i="1" kern="0" dirty="0">
                <a:solidFill>
                  <a:srgbClr val="FF4013"/>
                </a:solidFill>
                <a:latin typeface="Arial"/>
              </a:rPr>
              <a:t> in </a:t>
            </a:r>
            <a:r>
              <a:rPr lang="nb-NO" sz="1160" i="1" kern="0" dirty="0" err="1">
                <a:solidFill>
                  <a:srgbClr val="FF4013"/>
                </a:solidFill>
                <a:latin typeface="Arial"/>
              </a:rPr>
              <a:t>Cognitive</a:t>
            </a:r>
            <a:r>
              <a:rPr lang="nb-NO" sz="1160" i="1" kern="0" dirty="0">
                <a:solidFill>
                  <a:srgbClr val="FF4013"/>
                </a:solidFill>
                <a:latin typeface="Arial"/>
              </a:rPr>
              <a:t> Science</a:t>
            </a:r>
            <a:r>
              <a:rPr lang="nb-NO" sz="1160" kern="0" dirty="0">
                <a:solidFill>
                  <a:srgbClr val="FF4013"/>
                </a:solidFill>
                <a:latin typeface="Arial"/>
              </a:rPr>
              <a:t>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851058-2D13-F273-2F3B-AD07B3134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FFEFA-60E5-D9DE-1455-A1D471127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EC1A6F-5601-8F59-5EC0-DB5AC3D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6A5797-0286-9B57-4691-EB57EC1C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Intro to dialogue management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Properties of human dialogues</a:t>
            </a:r>
          </a:p>
          <a:p>
            <a:r>
              <a:rPr lang="en-US" b="1" dirty="0"/>
              <a:t>Dialogue management approaches</a:t>
            </a:r>
            <a:endParaRPr lang="en-GB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80805AE-6987-48D9-6A19-FED59EFEC296}"/>
              </a:ext>
            </a:extLst>
          </p:cNvPr>
          <p:cNvCxnSpPr/>
          <p:nvPr/>
        </p:nvCxnSpPr>
        <p:spPr bwMode="auto">
          <a:xfrm flipV="1">
            <a:off x="4355976" y="1635646"/>
            <a:ext cx="576064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EDD92F0-C9B9-BAD0-4DC1-4389AC4D9873}"/>
              </a:ext>
            </a:extLst>
          </p:cNvPr>
          <p:cNvSpPr txBox="1"/>
          <p:nvPr/>
        </p:nvSpPr>
        <p:spPr bwMode="white">
          <a:xfrm>
            <a:off x="5076056" y="1347614"/>
            <a:ext cx="3528392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/>
              <a:t>Flowcharts</a:t>
            </a:r>
          </a:p>
          <a:p>
            <a:r>
              <a:rPr lang="nb-NO" dirty="0"/>
              <a:t>Data-driven </a:t>
            </a:r>
            <a:r>
              <a:rPr lang="nb-NO" dirty="0" err="1"/>
              <a:t>techniques</a:t>
            </a:r>
            <a:r>
              <a:rPr lang="nb-NO" dirty="0"/>
              <a:t>           (</a:t>
            </a:r>
            <a:r>
              <a:rPr lang="nb-NO" dirty="0" err="1"/>
              <a:t>based</a:t>
            </a:r>
            <a:r>
              <a:rPr lang="nb-NO" dirty="0"/>
              <a:t> on </a:t>
            </a:r>
            <a:r>
              <a:rPr lang="nb-NO" dirty="0" err="1"/>
              <a:t>either</a:t>
            </a:r>
            <a:r>
              <a:rPr lang="nb-NO" dirty="0"/>
              <a:t> </a:t>
            </a:r>
            <a:r>
              <a:rPr lang="nb-NO" dirty="0" err="1"/>
              <a:t>supervised</a:t>
            </a:r>
            <a:r>
              <a:rPr lang="nb-NO" dirty="0"/>
              <a:t> or </a:t>
            </a:r>
            <a:r>
              <a:rPr lang="nb-NO" dirty="0" err="1"/>
              <a:t>reinforcement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)</a:t>
            </a:r>
          </a:p>
          <a:p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953050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FC5A77-2708-BA7D-0D90-2A6667F97F0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Flowcharts</a:t>
            </a:r>
          </a:p>
        </p:txBody>
      </p:sp>
      <p:sp>
        <p:nvSpPr>
          <p:cNvPr id="3" name="The simplest approach is to encode dialogue strategies as finite-state automata…">
            <a:extLst>
              <a:ext uri="{FF2B5EF4-FFF2-40B4-BE49-F238E27FC236}">
                <a16:creationId xmlns:a16="http://schemas.microsoft.com/office/drawing/2014/main" id="{3EBF11D2-3F17-83BE-88BD-7D4FA4DA35CE}"/>
              </a:ext>
            </a:extLst>
          </p:cNvPr>
          <p:cNvSpPr txBox="1"/>
          <p:nvPr/>
        </p:nvSpPr>
        <p:spPr>
          <a:xfrm>
            <a:off x="222864" y="1351036"/>
            <a:ext cx="8136903" cy="18052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142308" defTabSz="261838" fontAlgn="auto">
              <a:lnSpc>
                <a:spcPct val="80000"/>
              </a:lnSpc>
              <a:spcBef>
                <a:spcPts val="132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= encode dialogue strategies as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finite-state automata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597679" lvl="1" indent="-256150" defTabSz="261838" fontAlgn="auto">
              <a:lnSpc>
                <a:spcPct val="80000"/>
              </a:lnSpc>
              <a:spcBef>
                <a:spcPts val="1320"/>
              </a:spcBef>
              <a:spcAft>
                <a:spcPts val="0"/>
              </a:spcAft>
              <a:buSzPct val="100000"/>
              <a:buChar char="▪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the nodes represent </a:t>
            </a:r>
            <a:r>
              <a:rPr lang="en-US" i="1" kern="0" dirty="0">
                <a:solidFill>
                  <a:srgbClr val="000000"/>
                </a:solidFill>
                <a:latin typeface="Arial"/>
              </a:rPr>
              <a:t>machine actions</a:t>
            </a:r>
          </a:p>
          <a:p>
            <a:pPr marL="597679" lvl="1" indent="-256150" defTabSz="261838" fontAlgn="auto">
              <a:lnSpc>
                <a:spcPct val="80000"/>
              </a:lnSpc>
              <a:spcBef>
                <a:spcPts val="1320"/>
              </a:spcBef>
              <a:spcAft>
                <a:spcPts val="0"/>
              </a:spcAft>
              <a:buSzPct val="100000"/>
              <a:buChar char="▪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/>
              </a:rPr>
              <a:t>and the edges possible (mutually exclusive) </a:t>
            </a:r>
            <a:r>
              <a:rPr lang="en-US" i="1" kern="0" dirty="0">
                <a:solidFill>
                  <a:srgbClr val="000000"/>
                </a:solidFill>
                <a:latin typeface="Arial"/>
              </a:rPr>
              <a:t>user responses</a:t>
            </a:r>
            <a:r>
              <a:rPr lang="en-US" sz="1700" kern="0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pSp>
        <p:nvGrpSpPr>
          <p:cNvPr id="4" name="Grupper">
            <a:extLst>
              <a:ext uri="{FF2B5EF4-FFF2-40B4-BE49-F238E27FC236}">
                <a16:creationId xmlns:a16="http://schemas.microsoft.com/office/drawing/2014/main" id="{B4E0AE4F-0B6B-E1B1-DA76-2A2E4BCD97D8}"/>
              </a:ext>
            </a:extLst>
          </p:cNvPr>
          <p:cNvGrpSpPr/>
          <p:nvPr/>
        </p:nvGrpSpPr>
        <p:grpSpPr>
          <a:xfrm>
            <a:off x="2997202" y="3349018"/>
            <a:ext cx="1468242" cy="1253495"/>
            <a:chOff x="1854202" y="3349017"/>
            <a:chExt cx="1468242" cy="1253495"/>
          </a:xfrm>
        </p:grpSpPr>
        <p:sp>
          <p:nvSpPr>
            <p:cNvPr id="5" name="Linje">
              <a:extLst>
                <a:ext uri="{FF2B5EF4-FFF2-40B4-BE49-F238E27FC236}">
                  <a16:creationId xmlns:a16="http://schemas.microsoft.com/office/drawing/2014/main" id="{D7F74ECE-5C78-27AF-E074-C44B3D587D46}"/>
                </a:ext>
              </a:extLst>
            </p:cNvPr>
            <p:cNvSpPr/>
            <p:nvPr/>
          </p:nvSpPr>
          <p:spPr>
            <a:xfrm flipH="1">
              <a:off x="1854202" y="3501109"/>
              <a:ext cx="1377854" cy="3726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6" name="Linje">
              <a:extLst>
                <a:ext uri="{FF2B5EF4-FFF2-40B4-BE49-F238E27FC236}">
                  <a16:creationId xmlns:a16="http://schemas.microsoft.com/office/drawing/2014/main" id="{F5156758-09DA-292C-5670-B8FF744E475F}"/>
                </a:ext>
              </a:extLst>
            </p:cNvPr>
            <p:cNvSpPr/>
            <p:nvPr/>
          </p:nvSpPr>
          <p:spPr>
            <a:xfrm flipH="1" flipV="1">
              <a:off x="1861818" y="3981425"/>
              <a:ext cx="1431932" cy="1986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509A61A5-7346-4E8E-0758-FDBBF0954F7B}"/>
                </a:ext>
              </a:extLst>
            </p:cNvPr>
            <p:cNvSpPr/>
            <p:nvPr/>
          </p:nvSpPr>
          <p:spPr>
            <a:xfrm flipH="1" flipV="1">
              <a:off x="1861818" y="4105637"/>
              <a:ext cx="1233214" cy="496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U: apples">
              <a:extLst>
                <a:ext uri="{FF2B5EF4-FFF2-40B4-BE49-F238E27FC236}">
                  <a16:creationId xmlns:a16="http://schemas.microsoft.com/office/drawing/2014/main" id="{CEAF3226-A602-BCE4-F582-D5018B2A3CA5}"/>
                </a:ext>
              </a:extLst>
            </p:cNvPr>
            <p:cNvSpPr txBox="1"/>
            <p:nvPr/>
          </p:nvSpPr>
          <p:spPr>
            <a:xfrm>
              <a:off x="2248427" y="3349017"/>
              <a:ext cx="649635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apples</a:t>
              </a:r>
            </a:p>
          </p:txBody>
        </p:sp>
        <p:sp>
          <p:nvSpPr>
            <p:cNvPr id="9" name="U: oranges">
              <a:extLst>
                <a:ext uri="{FF2B5EF4-FFF2-40B4-BE49-F238E27FC236}">
                  <a16:creationId xmlns:a16="http://schemas.microsoft.com/office/drawing/2014/main" id="{D66797C6-A9F2-9A95-7B2B-84C799BE7083}"/>
                </a:ext>
              </a:extLst>
            </p:cNvPr>
            <p:cNvSpPr txBox="1"/>
            <p:nvPr/>
          </p:nvSpPr>
          <p:spPr>
            <a:xfrm>
              <a:off x="2404926" y="3796204"/>
              <a:ext cx="843854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oranges</a:t>
              </a:r>
            </a:p>
          </p:txBody>
        </p:sp>
        <p:sp>
          <p:nvSpPr>
            <p:cNvPr id="10" name="U: sth else">
              <a:extLst>
                <a:ext uri="{FF2B5EF4-FFF2-40B4-BE49-F238E27FC236}">
                  <a16:creationId xmlns:a16="http://schemas.microsoft.com/office/drawing/2014/main" id="{BF8EEB3F-80B9-57D7-F0D2-D510A4FAAA9F}"/>
                </a:ext>
              </a:extLst>
            </p:cNvPr>
            <p:cNvSpPr txBox="1"/>
            <p:nvPr/>
          </p:nvSpPr>
          <p:spPr>
            <a:xfrm>
              <a:off x="2532165" y="4129512"/>
              <a:ext cx="790279" cy="34156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sth else</a:t>
              </a:r>
            </a:p>
          </p:txBody>
        </p:sp>
      </p:grpSp>
      <p:grpSp>
        <p:nvGrpSpPr>
          <p:cNvPr id="11" name="Grupper">
            <a:extLst>
              <a:ext uri="{FF2B5EF4-FFF2-40B4-BE49-F238E27FC236}">
                <a16:creationId xmlns:a16="http://schemas.microsoft.com/office/drawing/2014/main" id="{1357F46B-BDA1-88A0-B6AC-3FF7514D532C}"/>
              </a:ext>
            </a:extLst>
          </p:cNvPr>
          <p:cNvGrpSpPr/>
          <p:nvPr/>
        </p:nvGrpSpPr>
        <p:grpSpPr>
          <a:xfrm>
            <a:off x="1520510" y="3365284"/>
            <a:ext cx="1431026" cy="773482"/>
            <a:chOff x="377510" y="3365284"/>
            <a:chExt cx="1431026" cy="773482"/>
          </a:xfrm>
        </p:grpSpPr>
        <p:sp>
          <p:nvSpPr>
            <p:cNvPr id="12" name="Oval">
              <a:extLst>
                <a:ext uri="{FF2B5EF4-FFF2-40B4-BE49-F238E27FC236}">
                  <a16:creationId xmlns:a16="http://schemas.microsoft.com/office/drawing/2014/main" id="{AD800C43-8C3B-A119-0F11-EA161859A8A1}"/>
                </a:ext>
              </a:extLst>
            </p:cNvPr>
            <p:cNvSpPr/>
            <p:nvPr/>
          </p:nvSpPr>
          <p:spPr>
            <a:xfrm>
              <a:off x="1542099" y="3857204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13" name="M: apples or…">
              <a:extLst>
                <a:ext uri="{FF2B5EF4-FFF2-40B4-BE49-F238E27FC236}">
                  <a16:creationId xmlns:a16="http://schemas.microsoft.com/office/drawing/2014/main" id="{376848CA-640B-F9EC-8788-3F6E2B7ED800}"/>
                </a:ext>
              </a:extLst>
            </p:cNvPr>
            <p:cNvSpPr txBox="1"/>
            <p:nvPr/>
          </p:nvSpPr>
          <p:spPr>
            <a:xfrm>
              <a:off x="377510" y="3365284"/>
              <a:ext cx="1064864" cy="462110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apples or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oranges?</a:t>
              </a: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79815FB8-AEB5-9F82-7769-753E65A4CF98}"/>
                </a:ext>
              </a:extLst>
            </p:cNvPr>
            <p:cNvSpPr/>
            <p:nvPr/>
          </p:nvSpPr>
          <p:spPr>
            <a:xfrm>
              <a:off x="1458358" y="3641890"/>
              <a:ext cx="114190" cy="2235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5" name="Linje">
              <a:extLst>
                <a:ext uri="{FF2B5EF4-FFF2-40B4-BE49-F238E27FC236}">
                  <a16:creationId xmlns:a16="http://schemas.microsoft.com/office/drawing/2014/main" id="{5E0DFB4C-D3E4-CD26-0350-303A031E319F}"/>
                </a:ext>
              </a:extLst>
            </p:cNvPr>
            <p:cNvSpPr/>
            <p:nvPr/>
          </p:nvSpPr>
          <p:spPr>
            <a:xfrm flipH="1" flipV="1">
              <a:off x="1170715" y="3992553"/>
              <a:ext cx="348550" cy="543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63495" cap="flat">
              <a:solidFill>
                <a:srgbClr val="669C35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6" name="Grupper">
            <a:extLst>
              <a:ext uri="{FF2B5EF4-FFF2-40B4-BE49-F238E27FC236}">
                <a16:creationId xmlns:a16="http://schemas.microsoft.com/office/drawing/2014/main" id="{51471291-314F-C3DD-1F7C-22D04DCAC615}"/>
              </a:ext>
            </a:extLst>
          </p:cNvPr>
          <p:cNvGrpSpPr/>
          <p:nvPr/>
        </p:nvGrpSpPr>
        <p:grpSpPr>
          <a:xfrm>
            <a:off x="2852571" y="3178144"/>
            <a:ext cx="4770918" cy="1537581"/>
            <a:chOff x="1709571" y="3178143"/>
            <a:chExt cx="4770918" cy="1537581"/>
          </a:xfrm>
        </p:grpSpPr>
        <p:sp>
          <p:nvSpPr>
            <p:cNvPr id="17" name="Linje">
              <a:extLst>
                <a:ext uri="{FF2B5EF4-FFF2-40B4-BE49-F238E27FC236}">
                  <a16:creationId xmlns:a16="http://schemas.microsoft.com/office/drawing/2014/main" id="{791D075C-06B4-57BE-7220-7A568BB19C2B}"/>
                </a:ext>
              </a:extLst>
            </p:cNvPr>
            <p:cNvSpPr/>
            <p:nvPr/>
          </p:nvSpPr>
          <p:spPr>
            <a:xfrm>
              <a:off x="1709571" y="4205014"/>
              <a:ext cx="1385462" cy="5107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8106"/>
                <a:gd name="f8" fmla="val 17616"/>
                <a:gd name="f9" fmla="val 2299"/>
                <a:gd name="f10" fmla="+- 0 0 -90"/>
                <a:gd name="f11" fmla="+- 0 0 -180"/>
                <a:gd name="f12" fmla="+- 0 0 -270"/>
                <a:gd name="f13" fmla="+- 0 0 -360"/>
                <a:gd name="f14" fmla="*/ f3 1 21600"/>
                <a:gd name="f15" fmla="*/ f4 1 18106"/>
                <a:gd name="f16" fmla="+- f7 0 f5"/>
                <a:gd name="f17" fmla="+- f6 0 f5"/>
                <a:gd name="f18" fmla="*/ f10 f0 1"/>
                <a:gd name="f19" fmla="*/ f11 f0 1"/>
                <a:gd name="f20" fmla="*/ f12 f0 1"/>
                <a:gd name="f21" fmla="*/ f13 f0 1"/>
                <a:gd name="f22" fmla="*/ f16 1 2"/>
                <a:gd name="f23" fmla="*/ f17 1 2"/>
                <a:gd name="f24" fmla="*/ f17 1 21600"/>
                <a:gd name="f25" fmla="*/ f16 1 18106"/>
                <a:gd name="f26" fmla="*/ f18 1 f2"/>
                <a:gd name="f27" fmla="*/ f19 1 f2"/>
                <a:gd name="f28" fmla="*/ f20 1 f2"/>
                <a:gd name="f29" fmla="*/ f21 1 f2"/>
                <a:gd name="f30" fmla="*/ f23 1 f24"/>
                <a:gd name="f31" fmla="*/ f22 1 f25"/>
                <a:gd name="f32" fmla="*/ 0 1 f24"/>
                <a:gd name="f33" fmla="*/ f6 1 f24"/>
                <a:gd name="f34" fmla="*/ 0 1 f25"/>
                <a:gd name="f35" fmla="*/ f7 1 f25"/>
                <a:gd name="f36" fmla="+- f26 0 f1"/>
                <a:gd name="f37" fmla="+- f27 0 f1"/>
                <a:gd name="f38" fmla="+- f28 0 f1"/>
                <a:gd name="f39" fmla="+- f29 0 f1"/>
                <a:gd name="f40" fmla="*/ f32 f14 1"/>
                <a:gd name="f41" fmla="*/ f33 f14 1"/>
                <a:gd name="f42" fmla="*/ f35 f15 1"/>
                <a:gd name="f43" fmla="*/ f34 f15 1"/>
                <a:gd name="f44" fmla="*/ f30 f14 1"/>
                <a:gd name="f45" fmla="*/ f3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4" y="f45"/>
                </a:cxn>
                <a:cxn ang="f37">
                  <a:pos x="f44" y="f45"/>
                </a:cxn>
                <a:cxn ang="f38">
                  <a:pos x="f44" y="f45"/>
                </a:cxn>
                <a:cxn ang="f39">
                  <a:pos x="f44" y="f45"/>
                </a:cxn>
              </a:cxnLst>
              <a:rect l="f40" t="f43" r="f41" b="f42"/>
              <a:pathLst>
                <a:path w="21600" h="18106">
                  <a:moveTo>
                    <a:pt x="f6" y="f8"/>
                  </a:moveTo>
                  <a:cubicBezTo>
                    <a:pt x="f9" y="f6"/>
                    <a:pt x="f5" y="f5"/>
                    <a:pt x="f5" y="f5"/>
                  </a:cubicBez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tail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66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F09E704E-655E-3D63-7FEB-CFCD92DF2336}"/>
                </a:ext>
              </a:extLst>
            </p:cNvPr>
            <p:cNvSpPr/>
            <p:nvPr/>
          </p:nvSpPr>
          <p:spPr>
            <a:xfrm flipH="1" flipV="1">
              <a:off x="3605058" y="3484549"/>
              <a:ext cx="1651900" cy="2401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9" name="Linje">
              <a:extLst>
                <a:ext uri="{FF2B5EF4-FFF2-40B4-BE49-F238E27FC236}">
                  <a16:creationId xmlns:a16="http://schemas.microsoft.com/office/drawing/2014/main" id="{AA2FE531-BAD4-5401-02EF-2EA8C3F6D7FE}"/>
                </a:ext>
              </a:extLst>
            </p:cNvPr>
            <p:cNvSpPr/>
            <p:nvPr/>
          </p:nvSpPr>
          <p:spPr>
            <a:xfrm flipH="1">
              <a:off x="3696416" y="3956581"/>
              <a:ext cx="1568159" cy="2153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headEnd type="arrow"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0" name="U: thank you">
              <a:extLst>
                <a:ext uri="{FF2B5EF4-FFF2-40B4-BE49-F238E27FC236}">
                  <a16:creationId xmlns:a16="http://schemas.microsoft.com/office/drawing/2014/main" id="{01E7CC7A-D046-AB61-9399-A91D0CC35DF9}"/>
                </a:ext>
              </a:extLst>
            </p:cNvPr>
            <p:cNvSpPr txBox="1"/>
            <p:nvPr/>
          </p:nvSpPr>
          <p:spPr>
            <a:xfrm>
              <a:off x="3818287" y="3241365"/>
              <a:ext cx="957705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thank you</a:t>
              </a:r>
            </a:p>
          </p:txBody>
        </p:sp>
        <p:sp>
          <p:nvSpPr>
            <p:cNvPr id="21" name="Sirkel">
              <a:extLst>
                <a:ext uri="{FF2B5EF4-FFF2-40B4-BE49-F238E27FC236}">
                  <a16:creationId xmlns:a16="http://schemas.microsoft.com/office/drawing/2014/main" id="{5B31410D-CA08-9E06-B5C9-A29987CD9504}"/>
                </a:ext>
              </a:extLst>
            </p:cNvPr>
            <p:cNvSpPr/>
            <p:nvPr/>
          </p:nvSpPr>
          <p:spPr>
            <a:xfrm>
              <a:off x="5310249" y="3641890"/>
              <a:ext cx="357786" cy="35609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22" name="U: thank you">
              <a:extLst>
                <a:ext uri="{FF2B5EF4-FFF2-40B4-BE49-F238E27FC236}">
                  <a16:creationId xmlns:a16="http://schemas.microsoft.com/office/drawing/2014/main" id="{CE4CCF46-7D78-22D2-1DF8-B06470E3DBE7}"/>
                </a:ext>
              </a:extLst>
            </p:cNvPr>
            <p:cNvSpPr txBox="1"/>
            <p:nvPr/>
          </p:nvSpPr>
          <p:spPr>
            <a:xfrm>
              <a:off x="4202637" y="4123313"/>
              <a:ext cx="957705" cy="25449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 i="1">
                  <a:solidFill>
                    <a:srgbClr val="000000"/>
                  </a:solidFill>
                  <a:latin typeface="Calibri"/>
                </a:rPr>
                <a:t>U: thank you</a:t>
              </a:r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6308B459-3D14-12C6-B7F1-D56E160A4C9A}"/>
                </a:ext>
              </a:extLst>
            </p:cNvPr>
            <p:cNvSpPr/>
            <p:nvPr/>
          </p:nvSpPr>
          <p:spPr>
            <a:xfrm>
              <a:off x="5355924" y="3675019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24" name="M: you’re welcome!">
              <a:extLst>
                <a:ext uri="{FF2B5EF4-FFF2-40B4-BE49-F238E27FC236}">
                  <a16:creationId xmlns:a16="http://schemas.microsoft.com/office/drawing/2014/main" id="{BD2C126B-8C34-CCBC-6916-E8CC3672084D}"/>
                </a:ext>
              </a:extLst>
            </p:cNvPr>
            <p:cNvSpPr txBox="1"/>
            <p:nvPr/>
          </p:nvSpPr>
          <p:spPr>
            <a:xfrm>
              <a:off x="5013792" y="3178143"/>
              <a:ext cx="1466697" cy="301377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you’re welcome!</a:t>
              </a:r>
            </a:p>
          </p:txBody>
        </p:sp>
        <p:sp>
          <p:nvSpPr>
            <p:cNvPr id="25" name="Linje">
              <a:extLst>
                <a:ext uri="{FF2B5EF4-FFF2-40B4-BE49-F238E27FC236}">
                  <a16:creationId xmlns:a16="http://schemas.microsoft.com/office/drawing/2014/main" id="{F0F17D98-833C-F73F-337F-C90874B6314D}"/>
                </a:ext>
              </a:extLst>
            </p:cNvPr>
            <p:cNvSpPr/>
            <p:nvPr/>
          </p:nvSpPr>
          <p:spPr>
            <a:xfrm flipH="1">
              <a:off x="5531004" y="3434861"/>
              <a:ext cx="38066" cy="1821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6" name="Grupper">
            <a:extLst>
              <a:ext uri="{FF2B5EF4-FFF2-40B4-BE49-F238E27FC236}">
                <a16:creationId xmlns:a16="http://schemas.microsoft.com/office/drawing/2014/main" id="{B4A64834-5163-9E37-A045-3BFDECD75023}"/>
              </a:ext>
            </a:extLst>
          </p:cNvPr>
          <p:cNvGrpSpPr/>
          <p:nvPr/>
        </p:nvGrpSpPr>
        <p:grpSpPr>
          <a:xfrm>
            <a:off x="4075225" y="2795788"/>
            <a:ext cx="2518779" cy="2143645"/>
            <a:chOff x="2932224" y="2795787"/>
            <a:chExt cx="2518779" cy="2143645"/>
          </a:xfrm>
        </p:grpSpPr>
        <p:sp>
          <p:nvSpPr>
            <p:cNvPr id="27" name="Linje">
              <a:extLst>
                <a:ext uri="{FF2B5EF4-FFF2-40B4-BE49-F238E27FC236}">
                  <a16:creationId xmlns:a16="http://schemas.microsoft.com/office/drawing/2014/main" id="{F9E4D70C-B559-BBBD-4858-4663A51C17FC}"/>
                </a:ext>
              </a:extLst>
            </p:cNvPr>
            <p:cNvSpPr/>
            <p:nvPr/>
          </p:nvSpPr>
          <p:spPr>
            <a:xfrm flipH="1">
              <a:off x="3582226" y="3940012"/>
              <a:ext cx="114190" cy="1904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8" name="M: what? sorry i didn’t understand">
              <a:extLst>
                <a:ext uri="{FF2B5EF4-FFF2-40B4-BE49-F238E27FC236}">
                  <a16:creationId xmlns:a16="http://schemas.microsoft.com/office/drawing/2014/main" id="{1F9A2C2B-9801-8BA0-BBEC-1C505AD8D333}"/>
                </a:ext>
              </a:extLst>
            </p:cNvPr>
            <p:cNvSpPr txBox="1"/>
            <p:nvPr/>
          </p:nvSpPr>
          <p:spPr>
            <a:xfrm>
              <a:off x="3629345" y="4490718"/>
              <a:ext cx="1821658" cy="448714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what? sorry i didn’t understand</a:t>
              </a:r>
            </a:p>
          </p:txBody>
        </p:sp>
        <p:sp>
          <p:nvSpPr>
            <p:cNvPr id="29" name="Oval">
              <a:extLst>
                <a:ext uri="{FF2B5EF4-FFF2-40B4-BE49-F238E27FC236}">
                  <a16:creationId xmlns:a16="http://schemas.microsoft.com/office/drawing/2014/main" id="{02F12820-A6BB-FC9F-3101-2E2E50152619}"/>
                </a:ext>
              </a:extLst>
            </p:cNvPr>
            <p:cNvSpPr/>
            <p:nvPr/>
          </p:nvSpPr>
          <p:spPr>
            <a:xfrm>
              <a:off x="3148315" y="4478301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0" name="Sirkel">
              <a:extLst>
                <a:ext uri="{FF2B5EF4-FFF2-40B4-BE49-F238E27FC236}">
                  <a16:creationId xmlns:a16="http://schemas.microsoft.com/office/drawing/2014/main" id="{B138CC5E-6D50-D731-75B8-012FE63C8865}"/>
                </a:ext>
              </a:extLst>
            </p:cNvPr>
            <p:cNvSpPr/>
            <p:nvPr/>
          </p:nvSpPr>
          <p:spPr>
            <a:xfrm>
              <a:off x="3313840" y="4039435"/>
              <a:ext cx="357786" cy="35609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1" name="Sirkel">
              <a:extLst>
                <a:ext uri="{FF2B5EF4-FFF2-40B4-BE49-F238E27FC236}">
                  <a16:creationId xmlns:a16="http://schemas.microsoft.com/office/drawing/2014/main" id="{7C50AA0E-44D3-9FBB-AA58-DBE5A74379F2}"/>
                </a:ext>
              </a:extLst>
            </p:cNvPr>
            <p:cNvSpPr/>
            <p:nvPr/>
          </p:nvSpPr>
          <p:spPr>
            <a:xfrm>
              <a:off x="3240167" y="3302730"/>
              <a:ext cx="357786" cy="35609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2" name="M: here’s an apple">
              <a:extLst>
                <a:ext uri="{FF2B5EF4-FFF2-40B4-BE49-F238E27FC236}">
                  <a16:creationId xmlns:a16="http://schemas.microsoft.com/office/drawing/2014/main" id="{FFE5F77B-88B5-B136-E004-1E7E8F2D4020}"/>
                </a:ext>
              </a:extLst>
            </p:cNvPr>
            <p:cNvSpPr txBox="1"/>
            <p:nvPr/>
          </p:nvSpPr>
          <p:spPr>
            <a:xfrm>
              <a:off x="2932224" y="2795787"/>
              <a:ext cx="1466697" cy="361654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here’s an apple</a:t>
              </a:r>
            </a:p>
          </p:txBody>
        </p:sp>
        <p:sp>
          <p:nvSpPr>
            <p:cNvPr id="33" name="M:  here’s an orange">
              <a:extLst>
                <a:ext uri="{FF2B5EF4-FFF2-40B4-BE49-F238E27FC236}">
                  <a16:creationId xmlns:a16="http://schemas.microsoft.com/office/drawing/2014/main" id="{9B94E2FA-A025-630F-0244-81FE6FF255A2}"/>
                </a:ext>
              </a:extLst>
            </p:cNvPr>
            <p:cNvSpPr txBox="1"/>
            <p:nvPr/>
          </p:nvSpPr>
          <p:spPr>
            <a:xfrm>
              <a:off x="3371603" y="3686787"/>
              <a:ext cx="1419825" cy="274585"/>
            </a:xfrm>
            <a:prstGeom prst="rect">
              <a:avLst/>
            </a:prstGeom>
            <a:solidFill>
              <a:srgbClr val="EBEBEB"/>
            </a:solidFill>
            <a:ln w="12701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66">
                  <a:solidFill>
                    <a:srgbClr val="000000"/>
                  </a:solidFill>
                  <a:latin typeface="Calibri"/>
                </a:rPr>
                <a:t>M:  here’s an orange</a:t>
              </a:r>
            </a:p>
          </p:txBody>
        </p:sp>
        <p:sp>
          <p:nvSpPr>
            <p:cNvPr id="34" name="Oval">
              <a:extLst>
                <a:ext uri="{FF2B5EF4-FFF2-40B4-BE49-F238E27FC236}">
                  <a16:creationId xmlns:a16="http://schemas.microsoft.com/office/drawing/2014/main" id="{9C286A78-BC2A-61E6-1399-4C53E22128BC}"/>
                </a:ext>
              </a:extLst>
            </p:cNvPr>
            <p:cNvSpPr/>
            <p:nvPr/>
          </p:nvSpPr>
          <p:spPr>
            <a:xfrm>
              <a:off x="3285338" y="3335484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5" name="Oval">
              <a:extLst>
                <a:ext uri="{FF2B5EF4-FFF2-40B4-BE49-F238E27FC236}">
                  <a16:creationId xmlns:a16="http://schemas.microsoft.com/office/drawing/2014/main" id="{4D380554-10C0-F7EB-AF3C-F4EA17BA335D}"/>
                </a:ext>
              </a:extLst>
            </p:cNvPr>
            <p:cNvSpPr/>
            <p:nvPr/>
          </p:nvSpPr>
          <p:spPr>
            <a:xfrm>
              <a:off x="3353854" y="4072518"/>
              <a:ext cx="266437" cy="28156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blipFill>
              <a:blip r:embed="rId2">
                <a:alphaModFix/>
              </a:blip>
              <a:tile sx="100000" sy="100000" algn="tl"/>
            </a:blipFill>
            <a:ln w="25402" cap="flat">
              <a:solidFill>
                <a:srgbClr val="000000"/>
              </a:solidFill>
              <a:prstDash val="solid"/>
              <a:miter/>
            </a:ln>
            <a:effectLst>
              <a:outerShdw dist="25396" dir="2700000" algn="tl">
                <a:srgbClr val="000000"/>
              </a:outerShdw>
            </a:effectLst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4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266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6" name="Linje">
              <a:extLst>
                <a:ext uri="{FF2B5EF4-FFF2-40B4-BE49-F238E27FC236}">
                  <a16:creationId xmlns:a16="http://schemas.microsoft.com/office/drawing/2014/main" id="{49968128-B66E-F8AD-18BF-6ABF9442CF0F}"/>
                </a:ext>
              </a:extLst>
            </p:cNvPr>
            <p:cNvSpPr/>
            <p:nvPr/>
          </p:nvSpPr>
          <p:spPr>
            <a:xfrm flipH="1">
              <a:off x="3422361" y="3145014"/>
              <a:ext cx="15224" cy="1573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7" name="Linje">
              <a:extLst>
                <a:ext uri="{FF2B5EF4-FFF2-40B4-BE49-F238E27FC236}">
                  <a16:creationId xmlns:a16="http://schemas.microsoft.com/office/drawing/2014/main" id="{AB71DEB7-FAB9-E3BD-ED85-A44B0318207B}"/>
                </a:ext>
              </a:extLst>
            </p:cNvPr>
            <p:cNvSpPr/>
            <p:nvPr/>
          </p:nvSpPr>
          <p:spPr>
            <a:xfrm flipH="1">
              <a:off x="3414424" y="4680831"/>
              <a:ext cx="226926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rnd">
              <a:solidFill>
                <a:srgbClr val="000000"/>
              </a:solidFill>
              <a:custDash>
                <a:ds d="500000" sp="0"/>
              </a:custDash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02150F-6991-8171-F9D5-898804EB920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Flowcharts</a:t>
            </a:r>
          </a:p>
        </p:txBody>
      </p:sp>
      <p:sp>
        <p:nvSpPr>
          <p:cNvPr id="3" name="The transitions can relate to other signals than user inputs (for instance, external events)…">
            <a:extLst>
              <a:ext uri="{FF2B5EF4-FFF2-40B4-BE49-F238E27FC236}">
                <a16:creationId xmlns:a16="http://schemas.microsoft.com/office/drawing/2014/main" id="{511BDCE8-5A12-55A0-54D4-EF1D1B54A5B6}"/>
              </a:ext>
            </a:extLst>
          </p:cNvPr>
          <p:cNvSpPr txBox="1"/>
          <p:nvPr/>
        </p:nvSpPr>
        <p:spPr>
          <a:xfrm>
            <a:off x="251520" y="1275606"/>
            <a:ext cx="8136903" cy="1967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389077" indent="-250124" defTabSz="255684" fontAlgn="auto">
              <a:lnSpc>
                <a:spcPct val="8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Transitions can relate to other signals than user inputs (for instance, external events)</a:t>
            </a:r>
          </a:p>
          <a:p>
            <a:pPr marL="389077" indent="-250124" defTabSz="255684" fontAlgn="auto">
              <a:lnSpc>
                <a:spcPct val="8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And can also express complex conditions (pattern matching on the user input, confidence thresholds, etc.)</a:t>
            </a:r>
          </a:p>
        </p:txBody>
      </p:sp>
      <p:pic>
        <p:nvPicPr>
          <p:cNvPr id="4" name="Skjermbilde 2014-11-20 kl. 22.12.34.png" descr="Skjermbilde 2014-11-20 kl. 22.12.34.png">
            <a:extLst>
              <a:ext uri="{FF2B5EF4-FFF2-40B4-BE49-F238E27FC236}">
                <a16:creationId xmlns:a16="http://schemas.microsoft.com/office/drawing/2014/main" id="{61DF6568-9A3D-746B-2C61-A72EE4340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118" y="2707466"/>
            <a:ext cx="6236747" cy="22405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4C1027-E3B4-C6C7-3AB8-1010D3C2D96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Interaction style</a:t>
            </a:r>
          </a:p>
        </p:txBody>
      </p:sp>
      <p:sp>
        <p:nvSpPr>
          <p:cNvPr id="3" name="Rigid, repetitive structure of the interaction…">
            <a:extLst>
              <a:ext uri="{FF2B5EF4-FFF2-40B4-BE49-F238E27FC236}">
                <a16:creationId xmlns:a16="http://schemas.microsoft.com/office/drawing/2014/main" id="{673A2168-55BC-AEB8-74DE-6B3C8E327CFA}"/>
              </a:ext>
            </a:extLst>
          </p:cNvPr>
          <p:cNvSpPr txBox="1"/>
          <p:nvPr/>
        </p:nvSpPr>
        <p:spPr>
          <a:xfrm>
            <a:off x="162856" y="1275606"/>
            <a:ext cx="3909019" cy="34563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18548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j-lt"/>
              </a:rPr>
              <a:t>Rigid, repetitive structure of the interaction</a:t>
            </a:r>
          </a:p>
          <a:p>
            <a:pPr marL="418548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j-lt"/>
              </a:rPr>
              <a:t>Irritating confirmations &amp; acknowledgements</a:t>
            </a:r>
          </a:p>
          <a:p>
            <a:pPr marL="875748" lvl="1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j-lt"/>
              </a:rPr>
              <a:t>No good management of uncertainties</a:t>
            </a:r>
          </a:p>
          <a:p>
            <a:pPr marL="418548" indent="-251130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j-lt"/>
              </a:rPr>
              <a:t>No user or context adaptivity</a:t>
            </a:r>
          </a:p>
        </p:txBody>
      </p:sp>
      <p:sp>
        <p:nvSpPr>
          <p:cNvPr id="4" name="“Saturday night live” sketch comedy, 2005">
            <a:extLst>
              <a:ext uri="{FF2B5EF4-FFF2-40B4-BE49-F238E27FC236}">
                <a16:creationId xmlns:a16="http://schemas.microsoft.com/office/drawing/2014/main" id="{905DE0C4-B4C9-3754-7D5A-002DB9D050C6}"/>
              </a:ext>
            </a:extLst>
          </p:cNvPr>
          <p:cNvSpPr txBox="1"/>
          <p:nvPr/>
        </p:nvSpPr>
        <p:spPr>
          <a:xfrm>
            <a:off x="5072126" y="3714149"/>
            <a:ext cx="3377235" cy="2695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Calibri"/>
              </a:rPr>
              <a:t>“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Saturday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night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 live” 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sketch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Calibri"/>
              </a:rPr>
              <a:t>comedy</a:t>
            </a:r>
            <a:r>
              <a:rPr lang="nb-NO" sz="1400" dirty="0">
                <a:solidFill>
                  <a:srgbClr val="000000"/>
                </a:solidFill>
                <a:latin typeface="Calibri"/>
              </a:rPr>
              <a:t>, 2005</a:t>
            </a:r>
          </a:p>
        </p:txBody>
      </p:sp>
      <p:pic>
        <p:nvPicPr>
          <p:cNvPr id="5" name="SpeechRecoDate.mov" descr="SpeechRecoDate.mov">
            <a:extLst>
              <a:ext uri="{FF2B5EF4-FFF2-40B4-BE49-F238E27FC236}">
                <a16:creationId xmlns:a16="http://schemas.microsoft.com/office/drawing/2014/main" id="{A9B9FB22-C79F-0F97-9AD8-951E48E540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1241" b="16153"/>
          <a:stretch>
            <a:fillRect/>
          </a:stretch>
        </p:blipFill>
        <p:spPr>
          <a:xfrm>
            <a:off x="4499992" y="1302959"/>
            <a:ext cx="4239842" cy="2288057"/>
          </a:xfrm>
          <a:prstGeom prst="rect">
            <a:avLst/>
          </a:prstGeom>
          <a:noFill/>
          <a:ln cap="flat">
            <a:noFill/>
          </a:ln>
          <a:effectLst>
            <a:outerShdw dist="38103" dir="5400000" algn="tl">
              <a:srgbClr val="212121"/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00"/>
    </mc:Choice>
    <mc:Fallback xmlns="">
      <p:transition spd="slow" advTm="14700"/>
    </mc:Fallback>
  </mc:AlternateContent>
  <p:extLst>
    <p:ext uri="{E180D4A7-C9FB-4DFB-919C-405C955672EB}">
      <p14:showEvtLst xmlns:p14="http://schemas.microsoft.com/office/powerpoint/2010/main">
        <p14:playEvt time="8846" objId="5"/>
        <p14:stopEvt time="14700" objId="5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person and a globe&#10;&#10;Description automatically generated">
            <a:extLst>
              <a:ext uri="{FF2B5EF4-FFF2-40B4-BE49-F238E27FC236}">
                <a16:creationId xmlns:a16="http://schemas.microsoft.com/office/drawing/2014/main" id="{49BA3106-644D-2FC0-05B0-D2568DB6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47" y="2859782"/>
            <a:ext cx="3953051" cy="18644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28D2F4-C67C-A5AF-0FB0-CC0584C271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876006"/>
            <a:ext cx="393576" cy="216024"/>
          </a:xfrm>
        </p:spPr>
        <p:txBody>
          <a:bodyPr/>
          <a:lstStyle/>
          <a:p>
            <a:fld id="{3E97971C-2FE7-4FD3-B01F-4B5E83D933F8}" type="slidenum">
              <a:rPr lang="en-US" noProof="0" smtClean="0"/>
              <a:pPr/>
              <a:t>29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2A19A4-B58B-30AB-857A-578210A1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D7CEBB-63A7-F518-5BF4-7DD460D81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Data-driven </a:t>
            </a:r>
            <a:r>
              <a:rPr lang="nb-NO" dirty="0" err="1"/>
              <a:t>techniques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8B02F4-2BCD-311E-07C6-D3B00BE1D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we optimize dialogue strategies from data? </a:t>
            </a:r>
            <a:r>
              <a:rPr lang="en-GB" b="1" dirty="0"/>
              <a:t>Yes!</a:t>
            </a:r>
          </a:p>
          <a:p>
            <a:r>
              <a:rPr lang="en-GB" dirty="0"/>
              <a:t>Several approaches:</a:t>
            </a:r>
          </a:p>
          <a:p>
            <a:pPr lvl="1">
              <a:spcBef>
                <a:spcPts val="1200"/>
              </a:spcBef>
            </a:pPr>
            <a:r>
              <a:rPr lang="en-GB" b="1" dirty="0"/>
              <a:t>Supervised learning</a:t>
            </a:r>
            <a:r>
              <a:rPr lang="en-GB" dirty="0"/>
              <a:t>: imitate «good dialogues» from experts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Learn from </a:t>
            </a:r>
            <a:r>
              <a:rPr lang="en-GB" b="1" dirty="0"/>
              <a:t>human preferences </a:t>
            </a:r>
            <a:r>
              <a:rPr lang="en-GB" dirty="0"/>
              <a:t>(using                                                                e.g. Direct Preference Optimization)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Learn dialogue strategies                                                                          through </a:t>
            </a:r>
            <a:r>
              <a:rPr lang="en-GB" b="1" dirty="0"/>
              <a:t>Reinforcement Learning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15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B3B060-7F15-2FE0-314F-19A38E116C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Reward</a:t>
            </a:r>
            <a:r>
              <a:rPr lang="nb-NO" dirty="0"/>
              <a:t> </a:t>
            </a:r>
            <a:r>
              <a:rPr lang="nb-NO" dirty="0" err="1"/>
              <a:t>model</a:t>
            </a:r>
            <a:endParaRPr lang="nb-NO" dirty="0"/>
          </a:p>
        </p:txBody>
      </p:sp>
      <p:sp>
        <p:nvSpPr>
          <p:cNvPr id="3" name="Most tasks have to encode trade-offs between various, competing objectives…">
            <a:extLst>
              <a:ext uri="{FF2B5EF4-FFF2-40B4-BE49-F238E27FC236}">
                <a16:creationId xmlns:a16="http://schemas.microsoft.com/office/drawing/2014/main" id="{707BC9EE-CC10-E40E-DACC-479DB34337FD}"/>
              </a:ext>
            </a:extLst>
          </p:cNvPr>
          <p:cNvSpPr txBox="1"/>
          <p:nvPr/>
        </p:nvSpPr>
        <p:spPr>
          <a:xfrm>
            <a:off x="251520" y="1059582"/>
            <a:ext cx="8280920" cy="22402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75013" indent="-241081" defTabSz="246439" fontAlgn="auto"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84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j-lt"/>
              </a:rPr>
              <a:t>Interactive tasks must often encode trade-offs between </a:t>
            </a:r>
            <a:r>
              <a:rPr lang="en-US" sz="2200" i="1" kern="0" dirty="0">
                <a:solidFill>
                  <a:srgbClr val="000000"/>
                </a:solidFill>
                <a:latin typeface="+mj-lt"/>
              </a:rPr>
              <a:t>multiple competing objectives</a:t>
            </a:r>
          </a:p>
          <a:p>
            <a:pPr marL="562520" lvl="1" indent="-241081" defTabSz="246439" fontAlgn="auto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288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+mj-lt"/>
              </a:rPr>
              <a:t>A flight booking system must book the right ticket</a:t>
            </a:r>
          </a:p>
          <a:p>
            <a:pPr marL="562520" lvl="1" indent="-241081" defTabSz="246439" fontAlgn="auto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288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+mj-lt"/>
              </a:rPr>
              <a:t>But it must do so with the fewest number of requests</a:t>
            </a:r>
          </a:p>
          <a:p>
            <a:pPr marL="375013" indent="-241081" defTabSz="246439" fontAlgn="auto"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84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j-lt"/>
              </a:rPr>
              <a:t>Typically encoded via </a:t>
            </a:r>
            <a:r>
              <a:rPr lang="en-US" sz="2200" b="1" kern="0" dirty="0">
                <a:solidFill>
                  <a:srgbClr val="000000"/>
                </a:solidFill>
                <a:latin typeface="+mj-lt"/>
              </a:rPr>
              <a:t>rewards</a:t>
            </a:r>
            <a:r>
              <a:rPr lang="en-US" sz="2200" kern="0" dirty="0">
                <a:solidFill>
                  <a:srgbClr val="000000"/>
                </a:solidFill>
                <a:latin typeface="+mj-lt"/>
              </a:rPr>
              <a:t> (utilities) associated to particular state/action pairs</a:t>
            </a:r>
          </a:p>
        </p:txBody>
      </p:sp>
      <p:sp>
        <p:nvSpPr>
          <p:cNvPr id="4" name="Rektangel 2">
            <a:extLst>
              <a:ext uri="{FF2B5EF4-FFF2-40B4-BE49-F238E27FC236}">
                <a16:creationId xmlns:a16="http://schemas.microsoft.com/office/drawing/2014/main" id="{238E3CF7-794D-4E57-523F-E497384E4CF5}"/>
              </a:ext>
            </a:extLst>
          </p:cNvPr>
          <p:cNvSpPr/>
          <p:nvPr/>
        </p:nvSpPr>
        <p:spPr>
          <a:xfrm>
            <a:off x="1206405" y="4349361"/>
            <a:ext cx="1343975" cy="59864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5" name="Tabell">
            <a:extLst>
              <a:ext uri="{FF2B5EF4-FFF2-40B4-BE49-F238E27FC236}">
                <a16:creationId xmlns:a16="http://schemas.microsoft.com/office/drawing/2014/main" id="{EF5951F5-649C-7A16-FDAA-47D95DB11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187691"/>
              </p:ext>
            </p:extLst>
          </p:nvPr>
        </p:nvGraphicFramePr>
        <p:xfrm>
          <a:off x="1509647" y="3509166"/>
          <a:ext cx="6046084" cy="129144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828577">
                  <a:extLst>
                    <a:ext uri="{9D8B030D-6E8A-4147-A177-3AD203B41FA5}">
                      <a16:colId xmlns:a16="http://schemas.microsoft.com/office/drawing/2014/main" val="2198674866"/>
                    </a:ext>
                  </a:extLst>
                </a:gridCol>
                <a:gridCol w="2080049">
                  <a:extLst>
                    <a:ext uri="{9D8B030D-6E8A-4147-A177-3AD203B41FA5}">
                      <a16:colId xmlns:a16="http://schemas.microsoft.com/office/drawing/2014/main" val="897647168"/>
                    </a:ext>
                  </a:extLst>
                </a:gridCol>
                <a:gridCol w="1137458">
                  <a:extLst>
                    <a:ext uri="{9D8B030D-6E8A-4147-A177-3AD203B41FA5}">
                      <a16:colId xmlns:a16="http://schemas.microsoft.com/office/drawing/2014/main" val="86798712"/>
                    </a:ext>
                  </a:extLst>
                </a:gridCol>
              </a:tblGrid>
              <a:tr h="333216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+mj-lt"/>
                          <a:cs typeface="Arial" pitchFamily="34"/>
                        </a:rPr>
                        <a:t>State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+mj-lt"/>
                          <a:cs typeface="Arial" pitchFamily="34"/>
                        </a:rPr>
                        <a:t>Action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700">
                          <a:latin typeface="+mj-lt"/>
                          <a:cs typeface="Arial" pitchFamily="34"/>
                        </a:rPr>
                        <a:t>Reward</a:t>
                      </a:r>
                    </a:p>
                  </a:txBody>
                  <a:tcPr marL="26791" marR="26791" marT="26791" marB="26791" anchor="ctr"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96821"/>
                  </a:ext>
                </a:extLst>
              </a:tr>
              <a:tr h="31940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  <a:defRPr sz="2800">
                          <a:latin typeface="Calibri"/>
                        </a:defRPr>
                      </a:pPr>
                      <a:r>
                        <a:rPr lang="nb-NO" sz="1500" dirty="0">
                          <a:latin typeface="+mj-lt"/>
                          <a:cs typeface="Arial" pitchFamily="34"/>
                        </a:rPr>
                        <a:t> User </a:t>
                      </a:r>
                      <a:r>
                        <a:rPr lang="nb-NO" sz="1500" dirty="0" err="1">
                          <a:latin typeface="+mj-lt"/>
                          <a:cs typeface="Arial" pitchFamily="34"/>
                        </a:rPr>
                        <a:t>wants</a:t>
                      </a:r>
                      <a:r>
                        <a:rPr lang="nb-NO" sz="1500" dirty="0">
                          <a:latin typeface="+mj-lt"/>
                          <a:cs typeface="Arial" pitchFamily="34"/>
                        </a:rPr>
                        <a:t> to book </a:t>
                      </a:r>
                      <a:r>
                        <a:rPr lang="nb-NO" sz="1500" dirty="0" err="1">
                          <a:latin typeface="+mj-lt"/>
                          <a:cs typeface="Arial" pitchFamily="34"/>
                        </a:rPr>
                        <a:t>ticket</a:t>
                      </a:r>
                      <a:r>
                        <a:rPr lang="nb-NO" sz="1500" dirty="0">
                          <a:latin typeface="+mj-lt"/>
                          <a:cs typeface="Arial" pitchFamily="34"/>
                        </a:rPr>
                        <a:t> </a:t>
                      </a:r>
                      <a:r>
                        <a:rPr lang="nb-NO" sz="1500" i="1" dirty="0">
                          <a:latin typeface="+mj-lt"/>
                          <a:cs typeface="Arial" pitchFamily="34"/>
                        </a:rPr>
                        <a:t>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 Booking 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+10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320492"/>
                  </a:ext>
                </a:extLst>
              </a:tr>
              <a:tr h="31940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  <a:defRPr sz="2800">
                          <a:latin typeface="Calibri"/>
                        </a:defRPr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 User wants to book ticket </a:t>
                      </a:r>
                      <a:r>
                        <a:rPr lang="nb-NO" sz="1500" i="1">
                          <a:latin typeface="+mj-lt"/>
                          <a:cs typeface="Arial" pitchFamily="34"/>
                        </a:rPr>
                        <a:t>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 Booking y ≠ 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−30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175286"/>
                  </a:ext>
                </a:extLst>
              </a:tr>
              <a:tr h="31940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  <a:defRPr sz="2800">
                          <a:latin typeface="Calibri"/>
                        </a:defRPr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 User wants to book ticket </a:t>
                      </a:r>
                      <a:r>
                        <a:rPr lang="nb-NO" sz="1500" i="1">
                          <a:latin typeface="+mj-lt"/>
                          <a:cs typeface="Arial" pitchFamily="34"/>
                        </a:rPr>
                        <a:t>x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1500">
                          <a:latin typeface="+mj-lt"/>
                          <a:cs typeface="Arial" pitchFamily="34"/>
                        </a:rPr>
                        <a:t> Clarification request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500" dirty="0">
                          <a:latin typeface="+mj-lt"/>
                          <a:cs typeface="Arial" pitchFamily="34"/>
                        </a:rPr>
                        <a:t>−1</a:t>
                      </a:r>
                    </a:p>
                  </a:txBody>
                  <a:tcPr marL="26791" marR="26791" marT="26791" marB="2679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14486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8BD89A-F98D-F810-019F-5C9852E6D9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6C290-3452-4B6A-5FD0-A515F092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749AE7-30FD-2AFC-F3C6-F3903A59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Policy </a:t>
            </a:r>
            <a:r>
              <a:rPr lang="nb-NO" dirty="0" err="1"/>
              <a:t>optimisation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99C015-6122-B0A6-5EAA-B785D63E1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Given a </a:t>
            </a:r>
            <a:r>
              <a:rPr lang="nb-NO" dirty="0" err="1"/>
              <a:t>reward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b="1" dirty="0" err="1"/>
              <a:t>optimize</a:t>
            </a:r>
            <a:r>
              <a:rPr lang="nb-NO" dirty="0"/>
              <a:t> a </a:t>
            </a:r>
            <a:r>
              <a:rPr lang="nb-NO" dirty="0" err="1"/>
              <a:t>model</a:t>
            </a:r>
            <a:r>
              <a:rPr lang="nb-NO" dirty="0"/>
              <a:t> for </a:t>
            </a:r>
            <a:r>
              <a:rPr lang="nb-NO" dirty="0" err="1"/>
              <a:t>selecting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/>
              <a:t>best action </a:t>
            </a:r>
            <a:r>
              <a:rPr lang="nb-NO" dirty="0"/>
              <a:t>to </a:t>
            </a:r>
            <a:r>
              <a:rPr lang="nb-NO" dirty="0" err="1"/>
              <a:t>execute</a:t>
            </a:r>
            <a:r>
              <a:rPr lang="nb-NO" dirty="0"/>
              <a:t> at </a:t>
            </a:r>
            <a:r>
              <a:rPr lang="nb-NO" dirty="0" err="1"/>
              <a:t>any</a:t>
            </a:r>
            <a:r>
              <a:rPr lang="nb-NO" dirty="0"/>
              <a:t> given time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This </a:t>
            </a:r>
            <a:r>
              <a:rPr lang="nb-NO" dirty="0" err="1"/>
              <a:t>works</a:t>
            </a:r>
            <a:r>
              <a:rPr lang="nb-NO" dirty="0"/>
              <a:t> by letting </a:t>
            </a:r>
            <a:r>
              <a:rPr lang="nb-NO" dirty="0" err="1"/>
              <a:t>the</a:t>
            </a:r>
            <a:r>
              <a:rPr lang="nb-NO" dirty="0"/>
              <a:t> system </a:t>
            </a:r>
            <a:r>
              <a:rPr lang="nb-NO" i="1" dirty="0" err="1"/>
              <a:t>interact</a:t>
            </a:r>
            <a:r>
              <a:rPr lang="nb-NO" dirty="0"/>
              <a:t> </a:t>
            </a:r>
            <a:r>
              <a:rPr lang="nb-NO" dirty="0" err="1"/>
              <a:t>many</a:t>
            </a:r>
            <a:r>
              <a:rPr lang="nb-NO" dirty="0"/>
              <a:t> times                                                       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«</a:t>
            </a:r>
            <a:r>
              <a:rPr lang="nb-NO" dirty="0" err="1"/>
              <a:t>environment</a:t>
            </a:r>
            <a:r>
              <a:rPr lang="nb-NO" dirty="0"/>
              <a:t>» and </a:t>
            </a:r>
            <a:r>
              <a:rPr lang="nb-NO" dirty="0" err="1"/>
              <a:t>gradually</a:t>
            </a:r>
            <a:r>
              <a:rPr lang="nb-NO" dirty="0"/>
              <a:t> </a:t>
            </a:r>
            <a:r>
              <a:rPr lang="nb-NO" dirty="0" err="1"/>
              <a:t>improve</a:t>
            </a:r>
            <a:r>
              <a:rPr lang="nb-NO" dirty="0"/>
              <a:t> </a:t>
            </a:r>
            <a:r>
              <a:rPr lang="nb-NO" dirty="0" err="1"/>
              <a:t>its</a:t>
            </a:r>
            <a:r>
              <a:rPr lang="nb-NO" dirty="0"/>
              <a:t>                                                           action </a:t>
            </a:r>
            <a:r>
              <a:rPr lang="nb-NO" dirty="0" err="1"/>
              <a:t>selection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on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rewards</a:t>
            </a:r>
            <a:r>
              <a:rPr lang="nb-NO" dirty="0"/>
              <a:t> it </a:t>
            </a:r>
            <a:r>
              <a:rPr lang="nb-NO" dirty="0" err="1"/>
              <a:t>receives</a:t>
            </a:r>
            <a:endParaRPr lang="nb-NO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Here, </a:t>
            </a:r>
            <a:r>
              <a:rPr lang="nb-NO" dirty="0" err="1"/>
              <a:t>the</a:t>
            </a:r>
            <a:r>
              <a:rPr lang="nb-NO" dirty="0"/>
              <a:t> «</a:t>
            </a:r>
            <a:r>
              <a:rPr lang="nb-NO" dirty="0" err="1"/>
              <a:t>environment</a:t>
            </a:r>
            <a:r>
              <a:rPr lang="nb-NO" dirty="0"/>
              <a:t>» =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endParaRPr lang="nb-NO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nb-NO" dirty="0"/>
              <a:t>This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be a real human, </a:t>
            </a:r>
            <a:r>
              <a:rPr lang="nb-NO" dirty="0" err="1"/>
              <a:t>but</a:t>
            </a:r>
            <a:r>
              <a:rPr lang="nb-NO" dirty="0"/>
              <a:t> in most                                                         cases, it is </a:t>
            </a:r>
            <a:r>
              <a:rPr lang="nb-NO" dirty="0" err="1"/>
              <a:t>easier</a:t>
            </a:r>
            <a:r>
              <a:rPr lang="nb-NO" dirty="0"/>
              <a:t> to </a:t>
            </a:r>
            <a:r>
              <a:rPr lang="nb-NO" dirty="0" err="1"/>
              <a:t>develop</a:t>
            </a:r>
            <a:r>
              <a:rPr lang="nb-NO" dirty="0"/>
              <a:t> a </a:t>
            </a:r>
            <a:r>
              <a:rPr lang="nb-NO" i="1" dirty="0" err="1"/>
              <a:t>simulated</a:t>
            </a:r>
            <a:r>
              <a:rPr lang="nb-NO" i="1" dirty="0"/>
              <a:t> </a:t>
            </a:r>
            <a:r>
              <a:rPr lang="nb-NO" i="1" dirty="0" err="1"/>
              <a:t>user</a:t>
            </a:r>
            <a:endParaRPr lang="nb-NO" i="1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nb-NO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351250-EC78-52C5-8C64-2A8D244E7388}"/>
              </a:ext>
            </a:extLst>
          </p:cNvPr>
          <p:cNvGrpSpPr/>
          <p:nvPr/>
        </p:nvGrpSpPr>
        <p:grpSpPr>
          <a:xfrm>
            <a:off x="6588224" y="1635646"/>
            <a:ext cx="2430270" cy="2319357"/>
            <a:chOff x="6588224" y="1635646"/>
            <a:chExt cx="2430270" cy="231935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85A4A36-2DB8-FEFF-C29D-420D420263F5}"/>
                </a:ext>
              </a:extLst>
            </p:cNvPr>
            <p:cNvSpPr txBox="1"/>
            <p:nvPr/>
          </p:nvSpPr>
          <p:spPr bwMode="white">
            <a:xfrm>
              <a:off x="6588224" y="1923678"/>
              <a:ext cx="2430270" cy="2031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dirty="0">
                  <a:latin typeface="+mj-lt"/>
                </a:rPr>
                <a:t>The action </a:t>
              </a:r>
              <a:r>
                <a:rPr lang="nb-NO" sz="1800" dirty="0" err="1">
                  <a:latin typeface="+mj-lt"/>
                </a:rPr>
                <a:t>may</a:t>
              </a:r>
              <a:r>
                <a:rPr lang="nb-NO" sz="1800" dirty="0">
                  <a:latin typeface="+mj-lt"/>
                </a:rPr>
                <a:t> be a </a:t>
              </a:r>
              <a:r>
                <a:rPr lang="nb-NO" sz="1800" dirty="0" err="1">
                  <a:latin typeface="+mj-lt"/>
                </a:rPr>
                <a:t>high-level</a:t>
              </a:r>
              <a:r>
                <a:rPr lang="nb-NO" sz="1800" dirty="0">
                  <a:latin typeface="+mj-lt"/>
                </a:rPr>
                <a:t> </a:t>
              </a:r>
              <a:r>
                <a:rPr lang="nb-NO" sz="1800" dirty="0" err="1">
                  <a:latin typeface="+mj-lt"/>
                </a:rPr>
                <a:t>command</a:t>
              </a:r>
              <a:r>
                <a:rPr lang="nb-NO" sz="1800" dirty="0">
                  <a:latin typeface="+mj-lt"/>
                </a:rPr>
                <a:t> («</a:t>
              </a:r>
              <a:r>
                <a:rPr lang="nb-NO" sz="1800" dirty="0" err="1">
                  <a:latin typeface="+mj-lt"/>
                </a:rPr>
                <a:t>ConfirmPurchase</a:t>
              </a:r>
              <a:r>
                <a:rPr lang="nb-NO" sz="1800" dirty="0">
                  <a:latin typeface="+mj-lt"/>
                </a:rPr>
                <a:t>») or, for generative </a:t>
              </a:r>
              <a:r>
                <a:rPr lang="nb-NO" sz="1800" dirty="0" err="1">
                  <a:latin typeface="+mj-lt"/>
                </a:rPr>
                <a:t>models</a:t>
              </a:r>
              <a:r>
                <a:rPr lang="nb-NO" sz="1800" dirty="0">
                  <a:latin typeface="+mj-lt"/>
                </a:rPr>
                <a:t>, </a:t>
              </a:r>
              <a:r>
                <a:rPr lang="nb-NO" sz="1800" dirty="0" err="1">
                  <a:latin typeface="+mj-lt"/>
                </a:rPr>
                <a:t>the</a:t>
              </a:r>
              <a:r>
                <a:rPr lang="nb-NO" sz="1800" dirty="0">
                  <a:latin typeface="+mj-lt"/>
                </a:rPr>
                <a:t> </a:t>
              </a:r>
              <a:r>
                <a:rPr lang="nb-NO" sz="1800" dirty="0" err="1">
                  <a:latin typeface="+mj-lt"/>
                </a:rPr>
                <a:t>next</a:t>
              </a:r>
              <a:r>
                <a:rPr lang="nb-NO" sz="1800" dirty="0">
                  <a:latin typeface="+mj-lt"/>
                </a:rPr>
                <a:t> token to </a:t>
              </a:r>
              <a:r>
                <a:rPr lang="nb-NO" sz="1800" dirty="0" err="1">
                  <a:latin typeface="+mj-lt"/>
                </a:rPr>
                <a:t>produce</a:t>
              </a:r>
              <a:endParaRPr lang="nb-NO" sz="1800" dirty="0">
                <a:latin typeface="+mj-lt"/>
              </a:endParaRPr>
            </a:p>
            <a:p>
              <a:endParaRPr lang="en-GB" sz="1800" baseline="0" dirty="0">
                <a:latin typeface="+mj-lt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E85DF4A-9B03-22A3-4877-BAC1C740E617}"/>
                </a:ext>
              </a:extLst>
            </p:cNvPr>
            <p:cNvCxnSpPr/>
            <p:nvPr/>
          </p:nvCxnSpPr>
          <p:spPr bwMode="auto">
            <a:xfrm flipH="1">
              <a:off x="7452320" y="1635646"/>
              <a:ext cx="576064" cy="35985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EA225D-41B6-880E-8FAA-5ED5EA988C31}"/>
              </a:ext>
            </a:extLst>
          </p:cNvPr>
          <p:cNvGrpSpPr/>
          <p:nvPr/>
        </p:nvGrpSpPr>
        <p:grpSpPr>
          <a:xfrm>
            <a:off x="565907" y="2868101"/>
            <a:ext cx="5969845" cy="1959722"/>
            <a:chOff x="565907" y="2868101"/>
            <a:chExt cx="5969845" cy="195972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0606C-C664-40A8-9D8C-AA66AED9E1E6}"/>
                </a:ext>
              </a:extLst>
            </p:cNvPr>
            <p:cNvSpPr txBox="1"/>
            <p:nvPr/>
          </p:nvSpPr>
          <p:spPr bwMode="white">
            <a:xfrm>
              <a:off x="775112" y="4181492"/>
              <a:ext cx="576064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aseline="0" dirty="0"/>
                <a:t>The </a:t>
              </a:r>
              <a:r>
                <a:rPr lang="nb-NO" sz="1800" baseline="0" dirty="0" err="1"/>
                <a:t>technical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name</a:t>
              </a:r>
              <a:r>
                <a:rPr lang="nb-NO" sz="1800" baseline="0" dirty="0"/>
                <a:t> for </a:t>
              </a:r>
              <a:r>
                <a:rPr lang="nb-NO" sz="1800" baseline="0" dirty="0" err="1"/>
                <a:t>this</a:t>
              </a:r>
              <a:r>
                <a:rPr lang="nb-NO" sz="1800" baseline="0" dirty="0"/>
                <a:t> action </a:t>
              </a:r>
              <a:r>
                <a:rPr lang="nb-NO" sz="1800" baseline="0" dirty="0" err="1"/>
                <a:t>selection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process</a:t>
              </a:r>
              <a:r>
                <a:rPr lang="nb-NO" sz="1800" baseline="0" dirty="0"/>
                <a:t> is a </a:t>
              </a:r>
              <a:r>
                <a:rPr lang="nb-NO" sz="1800" b="1" baseline="0" dirty="0"/>
                <a:t>policy</a:t>
              </a:r>
              <a:r>
                <a:rPr lang="nb-NO" sz="1800" baseline="0" dirty="0"/>
                <a:t> (</a:t>
              </a:r>
              <a:r>
                <a:rPr lang="nb-NO" sz="1800" baseline="0" dirty="0" err="1"/>
                <a:t>mapping</a:t>
              </a:r>
              <a:r>
                <a:rPr lang="nb-NO" sz="1800" baseline="0" dirty="0"/>
                <a:t> from </a:t>
              </a:r>
              <a:r>
                <a:rPr lang="nb-NO" sz="1800" baseline="0" dirty="0" err="1"/>
                <a:t>states</a:t>
              </a:r>
              <a:r>
                <a:rPr lang="nb-NO" sz="1800" baseline="0" dirty="0"/>
                <a:t> to </a:t>
              </a:r>
              <a:r>
                <a:rPr lang="nb-NO" sz="1800" baseline="0" dirty="0" err="1"/>
                <a:t>actions</a:t>
              </a:r>
              <a:r>
                <a:rPr lang="nb-NO" sz="1800" baseline="0" dirty="0"/>
                <a:t>)</a:t>
              </a:r>
              <a:endParaRPr lang="en-GB" sz="1800" baseline="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1C2E77-46E0-6472-C0D7-66678E164812}"/>
                </a:ext>
              </a:extLst>
            </p:cNvPr>
            <p:cNvSpPr/>
            <p:nvPr/>
          </p:nvSpPr>
          <p:spPr bwMode="auto">
            <a:xfrm rot="6768455" flipV="1">
              <a:off x="43921" y="3390087"/>
              <a:ext cx="1462383" cy="418412"/>
            </a:xfrm>
            <a:custGeom>
              <a:avLst/>
              <a:gdLst>
                <a:gd name="connsiteX0" fmla="*/ 0 w 1822450"/>
                <a:gd name="connsiteY0" fmla="*/ 0 h 1504950"/>
                <a:gd name="connsiteX1" fmla="*/ 1358900 w 1822450"/>
                <a:gd name="connsiteY1" fmla="*/ 476250 h 1504950"/>
                <a:gd name="connsiteX2" fmla="*/ 1822450 w 1822450"/>
                <a:gd name="connsiteY2" fmla="*/ 1504950 h 150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450" h="1504950">
                  <a:moveTo>
                    <a:pt x="0" y="0"/>
                  </a:moveTo>
                  <a:cubicBezTo>
                    <a:pt x="527579" y="112712"/>
                    <a:pt x="1055158" y="225425"/>
                    <a:pt x="1358900" y="476250"/>
                  </a:cubicBezTo>
                  <a:cubicBezTo>
                    <a:pt x="1662642" y="727075"/>
                    <a:pt x="1742546" y="1116012"/>
                    <a:pt x="1822450" y="15049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592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80998B-2971-D368-82C6-CF3E254031D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Markov Decision Processes</a:t>
            </a:r>
          </a:p>
        </p:txBody>
      </p:sp>
      <p:sp>
        <p:nvSpPr>
          <p:cNvPr id="3" name="We can define these ideas more precisely using a formalism called Markov Decision Processes (MDPs)…">
            <a:extLst>
              <a:ext uri="{FF2B5EF4-FFF2-40B4-BE49-F238E27FC236}">
                <a16:creationId xmlns:a16="http://schemas.microsoft.com/office/drawing/2014/main" id="{AFFDAA4E-C1C7-D77C-9098-121381B26234}"/>
              </a:ext>
            </a:extLst>
          </p:cNvPr>
          <p:cNvSpPr txBox="1"/>
          <p:nvPr/>
        </p:nvSpPr>
        <p:spPr>
          <a:xfrm>
            <a:off x="251520" y="1127966"/>
            <a:ext cx="8289406" cy="1999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334834" indent="-200902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+mj-lt"/>
              </a:rPr>
              <a:t>We can define these ideas more precisely using a formalism called </a:t>
            </a:r>
            <a:r>
              <a:rPr lang="en-US" sz="1600" b="1" kern="0" dirty="0">
                <a:solidFill>
                  <a:srgbClr val="000000"/>
                </a:solidFill>
                <a:latin typeface="+mj-lt"/>
              </a:rPr>
              <a:t>Markov Decision Processes</a:t>
            </a:r>
            <a:r>
              <a:rPr lang="en-US" sz="1600" kern="0" dirty="0">
                <a:solidFill>
                  <a:srgbClr val="000000"/>
                </a:solidFill>
                <a:latin typeface="+mj-lt"/>
              </a:rPr>
              <a:t> (MDPs)</a:t>
            </a:r>
          </a:p>
          <a:p>
            <a:pPr marL="334834" indent="-200902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+mj-lt"/>
              </a:rPr>
              <a:t>Markov Decision Processes are an extension of Markov Chains where the agent </a:t>
            </a:r>
            <a:r>
              <a:rPr lang="en-US" sz="1600" i="1" kern="0" dirty="0">
                <a:solidFill>
                  <a:srgbClr val="000000"/>
                </a:solidFill>
                <a:latin typeface="+mj-lt"/>
              </a:rPr>
              <a:t>selects an action</a:t>
            </a:r>
            <a:r>
              <a:rPr lang="en-US" sz="1600" kern="0" dirty="0">
                <a:solidFill>
                  <a:srgbClr val="000000"/>
                </a:solidFill>
                <a:latin typeface="+mj-lt"/>
              </a:rPr>
              <a:t> at each state</a:t>
            </a:r>
          </a:p>
          <a:p>
            <a:pPr marL="589312" lvl="1" indent="-267864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100000"/>
              <a:buChar char="▪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+mj-lt"/>
              </a:rPr>
              <a:t>This action will then modify the state space</a:t>
            </a:r>
          </a:p>
          <a:p>
            <a:pPr marL="589312" lvl="1" indent="-267864" defTabSz="246439" fontAlgn="auto">
              <a:lnSpc>
                <a:spcPct val="90000"/>
              </a:lnSpc>
              <a:spcBef>
                <a:spcPts val="1265"/>
              </a:spcBef>
              <a:spcAft>
                <a:spcPts val="0"/>
              </a:spcAft>
              <a:buSzPct val="100000"/>
              <a:buChar char="▪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+mj-lt"/>
              </a:rPr>
              <a:t>And will yield a particular reward for the agent</a:t>
            </a:r>
          </a:p>
        </p:txBody>
      </p:sp>
      <p:sp>
        <p:nvSpPr>
          <p:cNvPr id="4" name="S1">
            <a:extLst>
              <a:ext uri="{FF2B5EF4-FFF2-40B4-BE49-F238E27FC236}">
                <a16:creationId xmlns:a16="http://schemas.microsoft.com/office/drawing/2014/main" id="{23394A8A-F86C-6E64-B185-594D99BF030A}"/>
              </a:ext>
            </a:extLst>
          </p:cNvPr>
          <p:cNvSpPr/>
          <p:nvPr/>
        </p:nvSpPr>
        <p:spPr>
          <a:xfrm>
            <a:off x="1525328" y="3651546"/>
            <a:ext cx="536542" cy="53654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S</a:t>
            </a:r>
            <a:r>
              <a:rPr lang="nb-NO" sz="2109" baseline="-5999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" name="D1">
            <a:extLst>
              <a:ext uri="{FF2B5EF4-FFF2-40B4-BE49-F238E27FC236}">
                <a16:creationId xmlns:a16="http://schemas.microsoft.com/office/drawing/2014/main" id="{36DBE961-8844-1DC4-0858-93744A5998A0}"/>
              </a:ext>
            </a:extLst>
          </p:cNvPr>
          <p:cNvSpPr/>
          <p:nvPr/>
        </p:nvSpPr>
        <p:spPr>
          <a:xfrm>
            <a:off x="2118684" y="3165506"/>
            <a:ext cx="523923" cy="42292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 D</a:t>
            </a:r>
            <a:r>
              <a:rPr lang="nb-NO" sz="2056" baseline="-5999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grpSp>
        <p:nvGrpSpPr>
          <p:cNvPr id="6" name="Grupper">
            <a:extLst>
              <a:ext uri="{FF2B5EF4-FFF2-40B4-BE49-F238E27FC236}">
                <a16:creationId xmlns:a16="http://schemas.microsoft.com/office/drawing/2014/main" id="{95D90BBB-2D33-0C66-0E0D-73514D114FDA}"/>
              </a:ext>
            </a:extLst>
          </p:cNvPr>
          <p:cNvGrpSpPr/>
          <p:nvPr/>
        </p:nvGrpSpPr>
        <p:grpSpPr>
          <a:xfrm>
            <a:off x="2120805" y="3609822"/>
            <a:ext cx="1185409" cy="609456"/>
            <a:chOff x="977804" y="3609822"/>
            <a:chExt cx="1185409" cy="609456"/>
          </a:xfrm>
        </p:grpSpPr>
        <p:sp>
          <p:nvSpPr>
            <p:cNvPr id="7" name="Linje">
              <a:extLst>
                <a:ext uri="{FF2B5EF4-FFF2-40B4-BE49-F238E27FC236}">
                  <a16:creationId xmlns:a16="http://schemas.microsoft.com/office/drawing/2014/main" id="{BA546815-0A87-32FE-BFBA-2CB9EBBFC618}"/>
                </a:ext>
              </a:extLst>
            </p:cNvPr>
            <p:cNvSpPr/>
            <p:nvPr/>
          </p:nvSpPr>
          <p:spPr>
            <a:xfrm flipH="1" flipV="1">
              <a:off x="1238993" y="3609822"/>
              <a:ext cx="341564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S2">
              <a:extLst>
                <a:ext uri="{FF2B5EF4-FFF2-40B4-BE49-F238E27FC236}">
                  <a16:creationId xmlns:a16="http://schemas.microsoft.com/office/drawing/2014/main" id="{D16BB7A9-343F-F003-64A5-DA84D21EEB4E}"/>
                </a:ext>
              </a:extLst>
            </p:cNvPr>
            <p:cNvSpPr/>
            <p:nvPr/>
          </p:nvSpPr>
          <p:spPr>
            <a:xfrm>
              <a:off x="1593945" y="3650010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 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2</a:t>
              </a:r>
            </a:p>
          </p:txBody>
        </p:sp>
        <p:sp>
          <p:nvSpPr>
            <p:cNvPr id="9" name="Linje">
              <a:extLst>
                <a:ext uri="{FF2B5EF4-FFF2-40B4-BE49-F238E27FC236}">
                  <a16:creationId xmlns:a16="http://schemas.microsoft.com/office/drawing/2014/main" id="{1BA2586B-8752-403B-0D00-77995E61CD5C}"/>
                </a:ext>
              </a:extLst>
            </p:cNvPr>
            <p:cNvSpPr/>
            <p:nvPr/>
          </p:nvSpPr>
          <p:spPr>
            <a:xfrm flipH="1" flipV="1">
              <a:off x="977804" y="3937991"/>
              <a:ext cx="602754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0" name="Grupper">
            <a:extLst>
              <a:ext uri="{FF2B5EF4-FFF2-40B4-BE49-F238E27FC236}">
                <a16:creationId xmlns:a16="http://schemas.microsoft.com/office/drawing/2014/main" id="{D3963DA5-588B-EDEA-06E6-EF3572AD5844}"/>
              </a:ext>
            </a:extLst>
          </p:cNvPr>
          <p:cNvGrpSpPr/>
          <p:nvPr/>
        </p:nvGrpSpPr>
        <p:grpSpPr>
          <a:xfrm>
            <a:off x="2073924" y="3636614"/>
            <a:ext cx="870645" cy="1151924"/>
            <a:chOff x="930923" y="3636614"/>
            <a:chExt cx="870645" cy="1151924"/>
          </a:xfrm>
        </p:grpSpPr>
        <p:sp>
          <p:nvSpPr>
            <p:cNvPr id="11" name="R1">
              <a:extLst>
                <a:ext uri="{FF2B5EF4-FFF2-40B4-BE49-F238E27FC236}">
                  <a16:creationId xmlns:a16="http://schemas.microsoft.com/office/drawing/2014/main" id="{6E6B9091-0B34-7DB5-FE34-5F315A896159}"/>
                </a:ext>
              </a:extLst>
            </p:cNvPr>
            <p:cNvSpPr/>
            <p:nvPr/>
          </p:nvSpPr>
          <p:spPr>
            <a:xfrm>
              <a:off x="1138537" y="4132210"/>
              <a:ext cx="663031" cy="6563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800"/>
                <a:gd name="f8" fmla="+- 0 0 -90"/>
                <a:gd name="f9" fmla="+- 0 0 -180"/>
                <a:gd name="f10" fmla="+- 0 0 -270"/>
                <a:gd name="f11" fmla="+- 0 0 -360"/>
                <a:gd name="f12" fmla="*/ f3 1 21600"/>
                <a:gd name="f13" fmla="*/ f4 1 21600"/>
                <a:gd name="f14" fmla="+- f6 0 f5"/>
                <a:gd name="f15" fmla="*/ f8 f0 1"/>
                <a:gd name="f16" fmla="*/ f9 f0 1"/>
                <a:gd name="f17" fmla="*/ f10 f0 1"/>
                <a:gd name="f18" fmla="*/ f11 f0 1"/>
                <a:gd name="f19" fmla="*/ f14 1 2"/>
                <a:gd name="f20" fmla="*/ f14 1 21600"/>
                <a:gd name="f21" fmla="*/ f15 1 f2"/>
                <a:gd name="f22" fmla="*/ f16 1 f2"/>
                <a:gd name="f23" fmla="*/ f17 1 f2"/>
                <a:gd name="f24" fmla="*/ f18 1 f2"/>
                <a:gd name="f25" fmla="*/ f19 1 f20"/>
                <a:gd name="f26" fmla="*/ 0 1 f20"/>
                <a:gd name="f27" fmla="*/ f6 1 f20"/>
                <a:gd name="f28" fmla="+- f21 0 f1"/>
                <a:gd name="f29" fmla="+- f22 0 f1"/>
                <a:gd name="f30" fmla="+- f23 0 f1"/>
                <a:gd name="f31" fmla="+- f24 0 f1"/>
                <a:gd name="f32" fmla="*/ f26 f12 1"/>
                <a:gd name="f33" fmla="*/ f27 f12 1"/>
                <a:gd name="f34" fmla="*/ f27 f13 1"/>
                <a:gd name="f35" fmla="*/ f26 f13 1"/>
                <a:gd name="f36" fmla="*/ f25 f12 1"/>
                <a:gd name="f37" fmla="*/ f2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9">
                  <a:pos x="f36" y="f37"/>
                </a:cxn>
                <a:cxn ang="f30">
                  <a:pos x="f36" y="f37"/>
                </a:cxn>
                <a:cxn ang="f31">
                  <a:pos x="f36" y="f37"/>
                </a:cxn>
              </a:cxnLst>
              <a:rect l="f32" t="f35" r="f33" b="f34"/>
              <a:pathLst>
                <a:path w="21600" h="21600">
                  <a:moveTo>
                    <a:pt x="f5" y="f7"/>
                  </a:moveTo>
                  <a:lnTo>
                    <a:pt x="f7" y="f6"/>
                  </a:lnTo>
                  <a:lnTo>
                    <a:pt x="f6" y="f7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   R</a:t>
              </a:r>
              <a:r>
                <a:rPr lang="nb-NO" sz="2109" baseline="-599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1</a:t>
              </a: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53B20346-EF92-BE0B-6F64-EF1266E3005B}"/>
                </a:ext>
              </a:extLst>
            </p:cNvPr>
            <p:cNvSpPr/>
            <p:nvPr/>
          </p:nvSpPr>
          <p:spPr>
            <a:xfrm flipH="1" flipV="1">
              <a:off x="1158627" y="3636614"/>
              <a:ext cx="174129" cy="5692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EB4A9332-1A2D-C9A3-130D-0A4EA4EE2358}"/>
                </a:ext>
              </a:extLst>
            </p:cNvPr>
            <p:cNvSpPr/>
            <p:nvPr/>
          </p:nvSpPr>
          <p:spPr>
            <a:xfrm flipH="1" flipV="1">
              <a:off x="930923" y="4004962"/>
              <a:ext cx="354951" cy="2812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4" name="D2">
            <a:extLst>
              <a:ext uri="{FF2B5EF4-FFF2-40B4-BE49-F238E27FC236}">
                <a16:creationId xmlns:a16="http://schemas.microsoft.com/office/drawing/2014/main" id="{42BA059D-21DC-1B9B-9D62-887ED6004A11}"/>
              </a:ext>
            </a:extLst>
          </p:cNvPr>
          <p:cNvSpPr/>
          <p:nvPr/>
        </p:nvSpPr>
        <p:spPr>
          <a:xfrm>
            <a:off x="3370488" y="3154414"/>
            <a:ext cx="523923" cy="42292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 D</a:t>
            </a:r>
            <a:r>
              <a:rPr lang="nb-NO" sz="2056" baseline="-5999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grpSp>
        <p:nvGrpSpPr>
          <p:cNvPr id="15" name="Grupper">
            <a:extLst>
              <a:ext uri="{FF2B5EF4-FFF2-40B4-BE49-F238E27FC236}">
                <a16:creationId xmlns:a16="http://schemas.microsoft.com/office/drawing/2014/main" id="{55BB551F-6697-0D72-B49C-3E136B5AE651}"/>
              </a:ext>
            </a:extLst>
          </p:cNvPr>
          <p:cNvGrpSpPr/>
          <p:nvPr/>
        </p:nvGrpSpPr>
        <p:grpSpPr>
          <a:xfrm>
            <a:off x="3373185" y="3596436"/>
            <a:ext cx="1185418" cy="609447"/>
            <a:chOff x="2230185" y="3596435"/>
            <a:chExt cx="1185418" cy="609447"/>
          </a:xfrm>
        </p:grpSpPr>
        <p:sp>
          <p:nvSpPr>
            <p:cNvPr id="16" name="Linje">
              <a:extLst>
                <a:ext uri="{FF2B5EF4-FFF2-40B4-BE49-F238E27FC236}">
                  <a16:creationId xmlns:a16="http://schemas.microsoft.com/office/drawing/2014/main" id="{5C3E0A6D-EF18-DADD-98B1-D48E599A4016}"/>
                </a:ext>
              </a:extLst>
            </p:cNvPr>
            <p:cNvSpPr/>
            <p:nvPr/>
          </p:nvSpPr>
          <p:spPr>
            <a:xfrm flipH="1" flipV="1">
              <a:off x="2491383" y="3596435"/>
              <a:ext cx="341564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7" name="S3">
              <a:extLst>
                <a:ext uri="{FF2B5EF4-FFF2-40B4-BE49-F238E27FC236}">
                  <a16:creationId xmlns:a16="http://schemas.microsoft.com/office/drawing/2014/main" id="{53241CFC-3DCE-9D96-1E87-5BA03686D845}"/>
                </a:ext>
              </a:extLst>
            </p:cNvPr>
            <p:cNvSpPr/>
            <p:nvPr/>
          </p:nvSpPr>
          <p:spPr>
            <a:xfrm>
              <a:off x="2846335" y="3636614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 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3</a:t>
              </a:r>
            </a:p>
          </p:txBody>
        </p:sp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A9C67CC0-6C7B-FA58-8081-CEB3E2750BA8}"/>
                </a:ext>
              </a:extLst>
            </p:cNvPr>
            <p:cNvSpPr/>
            <p:nvPr/>
          </p:nvSpPr>
          <p:spPr>
            <a:xfrm flipH="1" flipV="1">
              <a:off x="2230185" y="3924595"/>
              <a:ext cx="602754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19" name="Grupper">
            <a:extLst>
              <a:ext uri="{FF2B5EF4-FFF2-40B4-BE49-F238E27FC236}">
                <a16:creationId xmlns:a16="http://schemas.microsoft.com/office/drawing/2014/main" id="{1BB9CC97-DB65-D399-F647-6DB12E738B40}"/>
              </a:ext>
            </a:extLst>
          </p:cNvPr>
          <p:cNvGrpSpPr/>
          <p:nvPr/>
        </p:nvGrpSpPr>
        <p:grpSpPr>
          <a:xfrm>
            <a:off x="3326304" y="3623219"/>
            <a:ext cx="870655" cy="1151933"/>
            <a:chOff x="2183303" y="3623218"/>
            <a:chExt cx="870655" cy="1151933"/>
          </a:xfrm>
        </p:grpSpPr>
        <p:sp>
          <p:nvSpPr>
            <p:cNvPr id="20" name="R2">
              <a:extLst>
                <a:ext uri="{FF2B5EF4-FFF2-40B4-BE49-F238E27FC236}">
                  <a16:creationId xmlns:a16="http://schemas.microsoft.com/office/drawing/2014/main" id="{A5E76978-D3F3-C3CB-5BD6-758A4F7A8D7A}"/>
                </a:ext>
              </a:extLst>
            </p:cNvPr>
            <p:cNvSpPr/>
            <p:nvPr/>
          </p:nvSpPr>
          <p:spPr>
            <a:xfrm>
              <a:off x="2390927" y="4118823"/>
              <a:ext cx="663031" cy="6563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800"/>
                <a:gd name="f8" fmla="+- 0 0 -90"/>
                <a:gd name="f9" fmla="+- 0 0 -180"/>
                <a:gd name="f10" fmla="+- 0 0 -270"/>
                <a:gd name="f11" fmla="+- 0 0 -360"/>
                <a:gd name="f12" fmla="*/ f3 1 21600"/>
                <a:gd name="f13" fmla="*/ f4 1 21600"/>
                <a:gd name="f14" fmla="+- f6 0 f5"/>
                <a:gd name="f15" fmla="*/ f8 f0 1"/>
                <a:gd name="f16" fmla="*/ f9 f0 1"/>
                <a:gd name="f17" fmla="*/ f10 f0 1"/>
                <a:gd name="f18" fmla="*/ f11 f0 1"/>
                <a:gd name="f19" fmla="*/ f14 1 2"/>
                <a:gd name="f20" fmla="*/ f14 1 21600"/>
                <a:gd name="f21" fmla="*/ f15 1 f2"/>
                <a:gd name="f22" fmla="*/ f16 1 f2"/>
                <a:gd name="f23" fmla="*/ f17 1 f2"/>
                <a:gd name="f24" fmla="*/ f18 1 f2"/>
                <a:gd name="f25" fmla="*/ f19 1 f20"/>
                <a:gd name="f26" fmla="*/ 0 1 f20"/>
                <a:gd name="f27" fmla="*/ f6 1 f20"/>
                <a:gd name="f28" fmla="+- f21 0 f1"/>
                <a:gd name="f29" fmla="+- f22 0 f1"/>
                <a:gd name="f30" fmla="+- f23 0 f1"/>
                <a:gd name="f31" fmla="+- f24 0 f1"/>
                <a:gd name="f32" fmla="*/ f26 f12 1"/>
                <a:gd name="f33" fmla="*/ f27 f12 1"/>
                <a:gd name="f34" fmla="*/ f27 f13 1"/>
                <a:gd name="f35" fmla="*/ f26 f13 1"/>
                <a:gd name="f36" fmla="*/ f25 f12 1"/>
                <a:gd name="f37" fmla="*/ f2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9">
                  <a:pos x="f36" y="f37"/>
                </a:cxn>
                <a:cxn ang="f30">
                  <a:pos x="f36" y="f37"/>
                </a:cxn>
                <a:cxn ang="f31">
                  <a:pos x="f36" y="f37"/>
                </a:cxn>
              </a:cxnLst>
              <a:rect l="f32" t="f35" r="f33" b="f34"/>
              <a:pathLst>
                <a:path w="21600" h="21600">
                  <a:moveTo>
                    <a:pt x="f5" y="f7"/>
                  </a:moveTo>
                  <a:lnTo>
                    <a:pt x="f7" y="f6"/>
                  </a:lnTo>
                  <a:lnTo>
                    <a:pt x="f6" y="f7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   R</a:t>
              </a:r>
              <a:r>
                <a:rPr lang="nb-NO" sz="2109" baseline="-599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2</a:t>
              </a:r>
            </a:p>
          </p:txBody>
        </p:sp>
        <p:sp>
          <p:nvSpPr>
            <p:cNvPr id="21" name="Linje">
              <a:extLst>
                <a:ext uri="{FF2B5EF4-FFF2-40B4-BE49-F238E27FC236}">
                  <a16:creationId xmlns:a16="http://schemas.microsoft.com/office/drawing/2014/main" id="{4C303B6C-FC9C-E4DE-0EBE-F8ECD7EAAC69}"/>
                </a:ext>
              </a:extLst>
            </p:cNvPr>
            <p:cNvSpPr/>
            <p:nvPr/>
          </p:nvSpPr>
          <p:spPr>
            <a:xfrm flipH="1" flipV="1">
              <a:off x="2411016" y="3623218"/>
              <a:ext cx="174129" cy="5692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2" name="Linje">
              <a:extLst>
                <a:ext uri="{FF2B5EF4-FFF2-40B4-BE49-F238E27FC236}">
                  <a16:creationId xmlns:a16="http://schemas.microsoft.com/office/drawing/2014/main" id="{3352109D-6F33-9131-18A6-8A49AB6E0F42}"/>
                </a:ext>
              </a:extLst>
            </p:cNvPr>
            <p:cNvSpPr/>
            <p:nvPr/>
          </p:nvSpPr>
          <p:spPr>
            <a:xfrm flipH="1" flipV="1">
              <a:off x="2183303" y="3991575"/>
              <a:ext cx="354951" cy="2812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23" name="Grupper">
            <a:extLst>
              <a:ext uri="{FF2B5EF4-FFF2-40B4-BE49-F238E27FC236}">
                <a16:creationId xmlns:a16="http://schemas.microsoft.com/office/drawing/2014/main" id="{A4813E77-950C-17FC-A57E-AFE52D6D2D35}"/>
              </a:ext>
            </a:extLst>
          </p:cNvPr>
          <p:cNvGrpSpPr/>
          <p:nvPr/>
        </p:nvGrpSpPr>
        <p:grpSpPr>
          <a:xfrm>
            <a:off x="4598791" y="3720703"/>
            <a:ext cx="1035640" cy="200171"/>
            <a:chOff x="3455791" y="3720702"/>
            <a:chExt cx="1035640" cy="200171"/>
          </a:xfrm>
        </p:grpSpPr>
        <p:sp>
          <p:nvSpPr>
            <p:cNvPr id="24" name="Linje">
              <a:extLst>
                <a:ext uri="{FF2B5EF4-FFF2-40B4-BE49-F238E27FC236}">
                  <a16:creationId xmlns:a16="http://schemas.microsoft.com/office/drawing/2014/main" id="{A22ADD81-082E-ACAD-7C93-DB54E07309F9}"/>
                </a:ext>
              </a:extLst>
            </p:cNvPr>
            <p:cNvSpPr/>
            <p:nvPr/>
          </p:nvSpPr>
          <p:spPr>
            <a:xfrm flipH="1" flipV="1">
              <a:off x="3730377" y="3911199"/>
              <a:ext cx="555872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5" name="...">
              <a:extLst>
                <a:ext uri="{FF2B5EF4-FFF2-40B4-BE49-F238E27FC236}">
                  <a16:creationId xmlns:a16="http://schemas.microsoft.com/office/drawing/2014/main" id="{1A356E64-AB23-3BDC-9AF7-D62EAD3BFDA2}"/>
                </a:ext>
              </a:extLst>
            </p:cNvPr>
            <p:cNvSpPr txBox="1"/>
            <p:nvPr/>
          </p:nvSpPr>
          <p:spPr>
            <a:xfrm>
              <a:off x="4345960" y="3720702"/>
              <a:ext cx="145471" cy="20017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949">
                  <a:solidFill>
                    <a:srgbClr val="000000"/>
                  </a:solidFill>
                  <a:latin typeface="Calibri"/>
                </a:rPr>
                <a:t>...</a:t>
              </a:r>
            </a:p>
          </p:txBody>
        </p:sp>
        <p:sp>
          <p:nvSpPr>
            <p:cNvPr id="26" name="...">
              <a:extLst>
                <a:ext uri="{FF2B5EF4-FFF2-40B4-BE49-F238E27FC236}">
                  <a16:creationId xmlns:a16="http://schemas.microsoft.com/office/drawing/2014/main" id="{FF92755F-3D94-65A3-DE89-05E05B8C5D2A}"/>
                </a:ext>
              </a:extLst>
            </p:cNvPr>
            <p:cNvSpPr txBox="1"/>
            <p:nvPr/>
          </p:nvSpPr>
          <p:spPr>
            <a:xfrm>
              <a:off x="3455791" y="3720702"/>
              <a:ext cx="145471" cy="20017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949">
                  <a:solidFill>
                    <a:srgbClr val="000000"/>
                  </a:solidFill>
                  <a:latin typeface="Calibri"/>
                </a:rPr>
                <a:t>...</a:t>
              </a:r>
            </a:p>
          </p:txBody>
        </p:sp>
      </p:grpSp>
      <p:sp>
        <p:nvSpPr>
          <p:cNvPr id="27" name="Dn-1">
            <a:extLst>
              <a:ext uri="{FF2B5EF4-FFF2-40B4-BE49-F238E27FC236}">
                <a16:creationId xmlns:a16="http://schemas.microsoft.com/office/drawing/2014/main" id="{B7E1D949-3E4A-1439-EEE6-62873202D449}"/>
              </a:ext>
            </a:extLst>
          </p:cNvPr>
          <p:cNvSpPr/>
          <p:nvPr/>
        </p:nvSpPr>
        <p:spPr>
          <a:xfrm>
            <a:off x="6393659" y="3154414"/>
            <a:ext cx="523923" cy="42292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latin typeface="Calibri"/>
              </a:rPr>
              <a:t>D</a:t>
            </a:r>
            <a:r>
              <a:rPr lang="nb-NO" sz="2056" baseline="-5999">
                <a:solidFill>
                  <a:srgbClr val="000000"/>
                </a:solidFill>
                <a:latin typeface="Calibri"/>
              </a:rPr>
              <a:t>n-1</a:t>
            </a:r>
          </a:p>
        </p:txBody>
      </p:sp>
      <p:grpSp>
        <p:nvGrpSpPr>
          <p:cNvPr id="28" name="Grupper">
            <a:extLst>
              <a:ext uri="{FF2B5EF4-FFF2-40B4-BE49-F238E27FC236}">
                <a16:creationId xmlns:a16="http://schemas.microsoft.com/office/drawing/2014/main" id="{8D8B5152-F3F6-B08F-2513-3CFB41CD57A1}"/>
              </a:ext>
            </a:extLst>
          </p:cNvPr>
          <p:cNvGrpSpPr/>
          <p:nvPr/>
        </p:nvGrpSpPr>
        <p:grpSpPr>
          <a:xfrm>
            <a:off x="6393658" y="3623219"/>
            <a:ext cx="870646" cy="1151933"/>
            <a:chOff x="5250658" y="3623218"/>
            <a:chExt cx="870646" cy="1151933"/>
          </a:xfrm>
        </p:grpSpPr>
        <p:sp>
          <p:nvSpPr>
            <p:cNvPr id="29" name="Figur">
              <a:extLst>
                <a:ext uri="{FF2B5EF4-FFF2-40B4-BE49-F238E27FC236}">
                  <a16:creationId xmlns:a16="http://schemas.microsoft.com/office/drawing/2014/main" id="{F93965D6-6713-E16F-8472-40E61B678E13}"/>
                </a:ext>
              </a:extLst>
            </p:cNvPr>
            <p:cNvSpPr/>
            <p:nvPr/>
          </p:nvSpPr>
          <p:spPr>
            <a:xfrm>
              <a:off x="5458273" y="4118823"/>
              <a:ext cx="663031" cy="6563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0800"/>
                <a:gd name="f8" fmla="+- 0 0 -90"/>
                <a:gd name="f9" fmla="+- 0 0 -180"/>
                <a:gd name="f10" fmla="+- 0 0 -270"/>
                <a:gd name="f11" fmla="+- 0 0 -360"/>
                <a:gd name="f12" fmla="*/ f3 1 21600"/>
                <a:gd name="f13" fmla="*/ f4 1 21600"/>
                <a:gd name="f14" fmla="+- f6 0 f5"/>
                <a:gd name="f15" fmla="*/ f8 f0 1"/>
                <a:gd name="f16" fmla="*/ f9 f0 1"/>
                <a:gd name="f17" fmla="*/ f10 f0 1"/>
                <a:gd name="f18" fmla="*/ f11 f0 1"/>
                <a:gd name="f19" fmla="*/ f14 1 2"/>
                <a:gd name="f20" fmla="*/ f14 1 21600"/>
                <a:gd name="f21" fmla="*/ f15 1 f2"/>
                <a:gd name="f22" fmla="*/ f16 1 f2"/>
                <a:gd name="f23" fmla="*/ f17 1 f2"/>
                <a:gd name="f24" fmla="*/ f18 1 f2"/>
                <a:gd name="f25" fmla="*/ f19 1 f20"/>
                <a:gd name="f26" fmla="*/ 0 1 f20"/>
                <a:gd name="f27" fmla="*/ f6 1 f20"/>
                <a:gd name="f28" fmla="+- f21 0 f1"/>
                <a:gd name="f29" fmla="+- f22 0 f1"/>
                <a:gd name="f30" fmla="+- f23 0 f1"/>
                <a:gd name="f31" fmla="+- f24 0 f1"/>
                <a:gd name="f32" fmla="*/ f26 f12 1"/>
                <a:gd name="f33" fmla="*/ f27 f12 1"/>
                <a:gd name="f34" fmla="*/ f27 f13 1"/>
                <a:gd name="f35" fmla="*/ f26 f13 1"/>
                <a:gd name="f36" fmla="*/ f25 f12 1"/>
                <a:gd name="f37" fmla="*/ f25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6" y="f37"/>
                </a:cxn>
                <a:cxn ang="f29">
                  <a:pos x="f36" y="f37"/>
                </a:cxn>
                <a:cxn ang="f30">
                  <a:pos x="f36" y="f37"/>
                </a:cxn>
                <a:cxn ang="f31">
                  <a:pos x="f36" y="f37"/>
                </a:cxn>
              </a:cxnLst>
              <a:rect l="f32" t="f35" r="f33" b="f34"/>
              <a:pathLst>
                <a:path w="21600" h="21600">
                  <a:moveTo>
                    <a:pt x="f5" y="f7"/>
                  </a:moveTo>
                  <a:lnTo>
                    <a:pt x="f7" y="f6"/>
                  </a:lnTo>
                  <a:lnTo>
                    <a:pt x="f6" y="f7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latin typeface="Calibri"/>
              </a:endParaRPr>
            </a:p>
          </p:txBody>
        </p:sp>
        <p:sp>
          <p:nvSpPr>
            <p:cNvPr id="30" name="Linje">
              <a:extLst>
                <a:ext uri="{FF2B5EF4-FFF2-40B4-BE49-F238E27FC236}">
                  <a16:creationId xmlns:a16="http://schemas.microsoft.com/office/drawing/2014/main" id="{F913C46C-4136-1756-EA52-2B470E1AC4C4}"/>
                </a:ext>
              </a:extLst>
            </p:cNvPr>
            <p:cNvSpPr/>
            <p:nvPr/>
          </p:nvSpPr>
          <p:spPr>
            <a:xfrm flipH="1" flipV="1">
              <a:off x="5478362" y="3623218"/>
              <a:ext cx="174129" cy="5692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1" name="Linje">
              <a:extLst>
                <a:ext uri="{FF2B5EF4-FFF2-40B4-BE49-F238E27FC236}">
                  <a16:creationId xmlns:a16="http://schemas.microsoft.com/office/drawing/2014/main" id="{9B32A57F-282D-5385-6A00-ADD697972405}"/>
                </a:ext>
              </a:extLst>
            </p:cNvPr>
            <p:cNvSpPr/>
            <p:nvPr/>
          </p:nvSpPr>
          <p:spPr>
            <a:xfrm flipH="1" flipV="1">
              <a:off x="5250658" y="3991575"/>
              <a:ext cx="354951" cy="2812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2" name="Rn-1">
              <a:extLst>
                <a:ext uri="{FF2B5EF4-FFF2-40B4-BE49-F238E27FC236}">
                  <a16:creationId xmlns:a16="http://schemas.microsoft.com/office/drawing/2014/main" id="{14AACEF1-2F48-00B9-EDC4-732800BFA281}"/>
                </a:ext>
              </a:extLst>
            </p:cNvPr>
            <p:cNvSpPr txBox="1"/>
            <p:nvPr/>
          </p:nvSpPr>
          <p:spPr>
            <a:xfrm>
              <a:off x="5563931" y="4237558"/>
              <a:ext cx="442030" cy="3786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R</a:t>
              </a:r>
              <a:r>
                <a:rPr lang="nb-NO" sz="2109" baseline="-5999">
                  <a:solidFill>
                    <a:srgbClr val="000000"/>
                  </a:solidFill>
                  <a:effectLst>
                    <a:outerShdw dist="12701" dir="5400000">
                      <a:srgbClr val="000000"/>
                    </a:outerShdw>
                  </a:effectLst>
                  <a:latin typeface="Calibri"/>
                </a:rPr>
                <a:t>n-1</a:t>
              </a:r>
            </a:p>
          </p:txBody>
        </p:sp>
      </p:grpSp>
      <p:grpSp>
        <p:nvGrpSpPr>
          <p:cNvPr id="33" name="Grupper">
            <a:extLst>
              <a:ext uri="{FF2B5EF4-FFF2-40B4-BE49-F238E27FC236}">
                <a16:creationId xmlns:a16="http://schemas.microsoft.com/office/drawing/2014/main" id="{EFD850ED-3A04-7725-DDF5-6331F2D0987E}"/>
              </a:ext>
            </a:extLst>
          </p:cNvPr>
          <p:cNvGrpSpPr/>
          <p:nvPr/>
        </p:nvGrpSpPr>
        <p:grpSpPr>
          <a:xfrm>
            <a:off x="6433837" y="3629921"/>
            <a:ext cx="1185418" cy="609446"/>
            <a:chOff x="5290837" y="3629921"/>
            <a:chExt cx="1185418" cy="609446"/>
          </a:xfrm>
        </p:grpSpPr>
        <p:sp>
          <p:nvSpPr>
            <p:cNvPr id="34" name="Linje">
              <a:extLst>
                <a:ext uri="{FF2B5EF4-FFF2-40B4-BE49-F238E27FC236}">
                  <a16:creationId xmlns:a16="http://schemas.microsoft.com/office/drawing/2014/main" id="{85D3DBD1-8B5E-539D-4520-55E1F1A99E36}"/>
                </a:ext>
              </a:extLst>
            </p:cNvPr>
            <p:cNvSpPr/>
            <p:nvPr/>
          </p:nvSpPr>
          <p:spPr>
            <a:xfrm flipH="1" flipV="1">
              <a:off x="5552035" y="3629921"/>
              <a:ext cx="341564" cy="3147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35" name="Sn">
              <a:extLst>
                <a:ext uri="{FF2B5EF4-FFF2-40B4-BE49-F238E27FC236}">
                  <a16:creationId xmlns:a16="http://schemas.microsoft.com/office/drawing/2014/main" id="{171C3385-374D-0DB8-E155-D89F39B98CBA}"/>
                </a:ext>
              </a:extLst>
            </p:cNvPr>
            <p:cNvSpPr/>
            <p:nvPr/>
          </p:nvSpPr>
          <p:spPr>
            <a:xfrm>
              <a:off x="5906987" y="3670099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 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n</a:t>
              </a:r>
            </a:p>
          </p:txBody>
        </p:sp>
        <p:sp>
          <p:nvSpPr>
            <p:cNvPr id="36" name="Linje">
              <a:extLst>
                <a:ext uri="{FF2B5EF4-FFF2-40B4-BE49-F238E27FC236}">
                  <a16:creationId xmlns:a16="http://schemas.microsoft.com/office/drawing/2014/main" id="{C6F4095A-DC01-2157-68D0-F2CABCFC907C}"/>
                </a:ext>
              </a:extLst>
            </p:cNvPr>
            <p:cNvSpPr/>
            <p:nvPr/>
          </p:nvSpPr>
          <p:spPr>
            <a:xfrm flipH="1" flipV="1">
              <a:off x="5290837" y="3958090"/>
              <a:ext cx="602754" cy="66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37" name="Grupper">
            <a:extLst>
              <a:ext uri="{FF2B5EF4-FFF2-40B4-BE49-F238E27FC236}">
                <a16:creationId xmlns:a16="http://schemas.microsoft.com/office/drawing/2014/main" id="{CC75BA47-B287-3539-E469-6CE7924BE05D}"/>
              </a:ext>
            </a:extLst>
          </p:cNvPr>
          <p:cNvGrpSpPr/>
          <p:nvPr/>
        </p:nvGrpSpPr>
        <p:grpSpPr>
          <a:xfrm>
            <a:off x="5804300" y="3629921"/>
            <a:ext cx="569268" cy="569268"/>
            <a:chOff x="4661300" y="3629921"/>
            <a:chExt cx="569268" cy="569268"/>
          </a:xfrm>
        </p:grpSpPr>
        <p:sp>
          <p:nvSpPr>
            <p:cNvPr id="38" name="Sirkel">
              <a:extLst>
                <a:ext uri="{FF2B5EF4-FFF2-40B4-BE49-F238E27FC236}">
                  <a16:creationId xmlns:a16="http://schemas.microsoft.com/office/drawing/2014/main" id="{B8025D84-92EE-67E7-DDE7-FEA94060BC4F}"/>
                </a:ext>
              </a:extLst>
            </p:cNvPr>
            <p:cNvSpPr/>
            <p:nvPr/>
          </p:nvSpPr>
          <p:spPr>
            <a:xfrm>
              <a:off x="4661300" y="3629921"/>
              <a:ext cx="569268" cy="56926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25402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2109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9" name="Sn-1">
              <a:extLst>
                <a:ext uri="{FF2B5EF4-FFF2-40B4-BE49-F238E27FC236}">
                  <a16:creationId xmlns:a16="http://schemas.microsoft.com/office/drawing/2014/main" id="{323F37DC-B1F8-A674-305C-D9655C3C60F2}"/>
                </a:ext>
              </a:extLst>
            </p:cNvPr>
            <p:cNvSpPr txBox="1"/>
            <p:nvPr/>
          </p:nvSpPr>
          <p:spPr>
            <a:xfrm>
              <a:off x="4731389" y="3711814"/>
              <a:ext cx="419581" cy="37868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9">
                  <a:solidFill>
                    <a:srgbClr val="000000"/>
                  </a:solidFill>
                  <a:latin typeface="Calibri"/>
                </a:rPr>
                <a:t>S</a:t>
              </a:r>
              <a:r>
                <a:rPr lang="nb-NO" sz="2109" baseline="-5999">
                  <a:solidFill>
                    <a:srgbClr val="000000"/>
                  </a:solidFill>
                  <a:latin typeface="Calibri"/>
                </a:rPr>
                <a:t>n-1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156323-A4FE-3552-90FC-D7C1532283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Graphical notation</a:t>
            </a:r>
          </a:p>
        </p:txBody>
      </p:sp>
      <p:sp>
        <p:nvSpPr>
          <p:cNvPr id="3" name="S1">
            <a:extLst>
              <a:ext uri="{FF2B5EF4-FFF2-40B4-BE49-F238E27FC236}">
                <a16:creationId xmlns:a16="http://schemas.microsoft.com/office/drawing/2014/main" id="{9D9B3768-FB1F-8F0F-8061-B8DA86A2B10F}"/>
              </a:ext>
            </a:extLst>
          </p:cNvPr>
          <p:cNvSpPr/>
          <p:nvPr/>
        </p:nvSpPr>
        <p:spPr>
          <a:xfrm>
            <a:off x="2657164" y="2361337"/>
            <a:ext cx="736476" cy="72397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5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637">
                <a:solidFill>
                  <a:srgbClr val="000000"/>
                </a:solidFill>
                <a:latin typeface="Arial" pitchFamily="34"/>
                <a:cs typeface="Arial" pitchFamily="34"/>
              </a:rPr>
              <a:t> S</a:t>
            </a:r>
            <a:r>
              <a:rPr lang="nb-NO" sz="263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</a:p>
        </p:txBody>
      </p:sp>
      <p:sp>
        <p:nvSpPr>
          <p:cNvPr id="4" name="D">
            <a:extLst>
              <a:ext uri="{FF2B5EF4-FFF2-40B4-BE49-F238E27FC236}">
                <a16:creationId xmlns:a16="http://schemas.microsoft.com/office/drawing/2014/main" id="{F4FAAE36-8B2F-99F9-7379-076E05970924}"/>
              </a:ext>
            </a:extLst>
          </p:cNvPr>
          <p:cNvSpPr/>
          <p:nvPr/>
        </p:nvSpPr>
        <p:spPr>
          <a:xfrm>
            <a:off x="3357768" y="1163025"/>
            <a:ext cx="719148" cy="570658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637">
                <a:solidFill>
                  <a:srgbClr val="000000"/>
                </a:solidFill>
                <a:latin typeface="Arial" pitchFamily="34"/>
                <a:cs typeface="Arial" pitchFamily="34"/>
              </a:rPr>
              <a:t>  D</a:t>
            </a:r>
          </a:p>
        </p:txBody>
      </p:sp>
      <p:sp>
        <p:nvSpPr>
          <p:cNvPr id="5" name="Linje">
            <a:extLst>
              <a:ext uri="{FF2B5EF4-FFF2-40B4-BE49-F238E27FC236}">
                <a16:creationId xmlns:a16="http://schemas.microsoft.com/office/drawing/2014/main" id="{1D3BF8F7-D44C-6128-2471-59C15B296434}"/>
              </a:ext>
            </a:extLst>
          </p:cNvPr>
          <p:cNvSpPr/>
          <p:nvPr/>
        </p:nvSpPr>
        <p:spPr>
          <a:xfrm flipH="1" flipV="1">
            <a:off x="4141126" y="1595125"/>
            <a:ext cx="1000143" cy="8895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6" name="S2">
            <a:extLst>
              <a:ext uri="{FF2B5EF4-FFF2-40B4-BE49-F238E27FC236}">
                <a16:creationId xmlns:a16="http://schemas.microsoft.com/office/drawing/2014/main" id="{FD0E195A-435C-2E34-5783-A8B3B469A4F7}"/>
              </a:ext>
            </a:extLst>
          </p:cNvPr>
          <p:cNvSpPr/>
          <p:nvPr/>
        </p:nvSpPr>
        <p:spPr>
          <a:xfrm>
            <a:off x="5137337" y="2319074"/>
            <a:ext cx="781391" cy="768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50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637">
                <a:solidFill>
                  <a:srgbClr val="000000"/>
                </a:solidFill>
                <a:latin typeface="Arial" pitchFamily="34"/>
                <a:cs typeface="Arial" pitchFamily="34"/>
              </a:rPr>
              <a:t> S</a:t>
            </a:r>
            <a:r>
              <a:rPr lang="nb-NO" sz="2637" baseline="-5999">
                <a:solidFill>
                  <a:srgbClr val="000000"/>
                </a:solidFill>
                <a:latin typeface="Arial" pitchFamily="34"/>
                <a:cs typeface="Arial" pitchFamily="34"/>
              </a:rPr>
              <a:t>2</a:t>
            </a:r>
          </a:p>
        </p:txBody>
      </p:sp>
      <p:sp>
        <p:nvSpPr>
          <p:cNvPr id="7" name="Linje">
            <a:extLst>
              <a:ext uri="{FF2B5EF4-FFF2-40B4-BE49-F238E27FC236}">
                <a16:creationId xmlns:a16="http://schemas.microsoft.com/office/drawing/2014/main" id="{B59FA41B-1C98-58EF-6D0A-E5C76BDF69B4}"/>
              </a:ext>
            </a:extLst>
          </p:cNvPr>
          <p:cNvSpPr/>
          <p:nvPr/>
        </p:nvSpPr>
        <p:spPr>
          <a:xfrm flipH="1">
            <a:off x="3494618" y="2712393"/>
            <a:ext cx="1606463" cy="2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8" name="R">
            <a:extLst>
              <a:ext uri="{FF2B5EF4-FFF2-40B4-BE49-F238E27FC236}">
                <a16:creationId xmlns:a16="http://schemas.microsoft.com/office/drawing/2014/main" id="{BAF03B3B-5989-FD62-5166-7096164EA5A0}"/>
              </a:ext>
            </a:extLst>
          </p:cNvPr>
          <p:cNvSpPr/>
          <p:nvPr/>
        </p:nvSpPr>
        <p:spPr>
          <a:xfrm>
            <a:off x="4170661" y="3840362"/>
            <a:ext cx="910093" cy="8856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0800"/>
              <a:gd name="f8" fmla="+- 0 0 -90"/>
              <a:gd name="f9" fmla="+- 0 0 -180"/>
              <a:gd name="f10" fmla="+- 0 0 -270"/>
              <a:gd name="f11" fmla="+- 0 0 -360"/>
              <a:gd name="f12" fmla="*/ f3 1 21600"/>
              <a:gd name="f13" fmla="*/ f4 1 21600"/>
              <a:gd name="f14" fmla="+- f6 0 f5"/>
              <a:gd name="f15" fmla="*/ f8 f0 1"/>
              <a:gd name="f16" fmla="*/ f9 f0 1"/>
              <a:gd name="f17" fmla="*/ f10 f0 1"/>
              <a:gd name="f18" fmla="*/ f11 f0 1"/>
              <a:gd name="f19" fmla="*/ f14 1 2"/>
              <a:gd name="f20" fmla="*/ f14 1 21600"/>
              <a:gd name="f21" fmla="*/ f15 1 f2"/>
              <a:gd name="f22" fmla="*/ f16 1 f2"/>
              <a:gd name="f23" fmla="*/ f17 1 f2"/>
              <a:gd name="f24" fmla="*/ f18 1 f2"/>
              <a:gd name="f25" fmla="*/ f19 1 f20"/>
              <a:gd name="f26" fmla="*/ 0 1 f20"/>
              <a:gd name="f27" fmla="*/ f6 1 f20"/>
              <a:gd name="f28" fmla="+- f21 0 f1"/>
              <a:gd name="f29" fmla="+- f22 0 f1"/>
              <a:gd name="f30" fmla="+- f23 0 f1"/>
              <a:gd name="f31" fmla="+- f24 0 f1"/>
              <a:gd name="f32" fmla="*/ f26 f12 1"/>
              <a:gd name="f33" fmla="*/ f27 f12 1"/>
              <a:gd name="f34" fmla="*/ f27 f13 1"/>
              <a:gd name="f35" fmla="*/ f26 f13 1"/>
              <a:gd name="f36" fmla="*/ f25 f12 1"/>
              <a:gd name="f37" fmla="*/ f25 f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36" y="f37"/>
              </a:cxn>
              <a:cxn ang="f29">
                <a:pos x="f36" y="f37"/>
              </a:cxn>
              <a:cxn ang="f30">
                <a:pos x="f36" y="f37"/>
              </a:cxn>
              <a:cxn ang="f31">
                <a:pos x="f36" y="f37"/>
              </a:cxn>
            </a:cxnLst>
            <a:rect l="f32" t="f35" r="f33" b="f34"/>
            <a:pathLst>
              <a:path w="21600" h="21600">
                <a:moveTo>
                  <a:pt x="f5" y="f7"/>
                </a:moveTo>
                <a:lnTo>
                  <a:pt x="f7" y="f6"/>
                </a:lnTo>
                <a:lnTo>
                  <a:pt x="f6" y="f7"/>
                </a:lnTo>
                <a:lnTo>
                  <a:pt x="f7" y="f5"/>
                </a:lnTo>
                <a:close/>
              </a:path>
            </a:pathLst>
          </a:custGeom>
          <a:solidFill>
            <a:srgbClr val="FFFFF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9">
                <a:solidFill>
                  <a:srgbClr val="000000"/>
                </a:solidFill>
                <a:effectLst>
                  <a:outerShdw dist="12701" dir="5400000">
                    <a:srgbClr val="000000"/>
                  </a:outerShdw>
                </a:effectLst>
                <a:latin typeface="Arial" pitchFamily="34"/>
                <a:cs typeface="Arial" pitchFamily="34"/>
              </a:rPr>
              <a:t>     R</a:t>
            </a: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39FF7E42-9ADB-4B75-A65F-5A98C19E5830}"/>
              </a:ext>
            </a:extLst>
          </p:cNvPr>
          <p:cNvSpPr/>
          <p:nvPr/>
        </p:nvSpPr>
        <p:spPr>
          <a:xfrm flipH="1" flipV="1">
            <a:off x="3789712" y="1765213"/>
            <a:ext cx="628256" cy="22263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0" name="Linje">
            <a:extLst>
              <a:ext uri="{FF2B5EF4-FFF2-40B4-BE49-F238E27FC236}">
                <a16:creationId xmlns:a16="http://schemas.microsoft.com/office/drawing/2014/main" id="{E9321E42-9043-3837-496C-F7B4E511E3AD}"/>
              </a:ext>
            </a:extLst>
          </p:cNvPr>
          <p:cNvSpPr/>
          <p:nvPr/>
        </p:nvSpPr>
        <p:spPr>
          <a:xfrm flipH="1" flipV="1">
            <a:off x="3399976" y="3013770"/>
            <a:ext cx="972930" cy="10344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1" name="(chance variable)">
            <a:extLst>
              <a:ext uri="{FF2B5EF4-FFF2-40B4-BE49-F238E27FC236}">
                <a16:creationId xmlns:a16="http://schemas.microsoft.com/office/drawing/2014/main" id="{7041112A-C4DB-95E3-A376-93E36F524CDB}"/>
              </a:ext>
            </a:extLst>
          </p:cNvPr>
          <p:cNvSpPr txBox="1"/>
          <p:nvPr/>
        </p:nvSpPr>
        <p:spPr>
          <a:xfrm>
            <a:off x="2484014" y="3119760"/>
            <a:ext cx="113853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(random variable)</a:t>
            </a:r>
          </a:p>
        </p:txBody>
      </p:sp>
      <p:sp>
        <p:nvSpPr>
          <p:cNvPr id="12" name="(chance variable)">
            <a:extLst>
              <a:ext uri="{FF2B5EF4-FFF2-40B4-BE49-F238E27FC236}">
                <a16:creationId xmlns:a16="http://schemas.microsoft.com/office/drawing/2014/main" id="{8230B91A-8B32-270F-955B-49AE59107E3F}"/>
              </a:ext>
            </a:extLst>
          </p:cNvPr>
          <p:cNvSpPr txBox="1"/>
          <p:nvPr/>
        </p:nvSpPr>
        <p:spPr>
          <a:xfrm>
            <a:off x="5137785" y="3127431"/>
            <a:ext cx="122559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(random variable)</a:t>
            </a:r>
          </a:p>
        </p:txBody>
      </p:sp>
      <p:sp>
        <p:nvSpPr>
          <p:cNvPr id="13" name="(decision variable)">
            <a:extLst>
              <a:ext uri="{FF2B5EF4-FFF2-40B4-BE49-F238E27FC236}">
                <a16:creationId xmlns:a16="http://schemas.microsoft.com/office/drawing/2014/main" id="{1E2749E6-5B53-A5E2-9511-382AD500769E}"/>
              </a:ext>
            </a:extLst>
          </p:cNvPr>
          <p:cNvSpPr txBox="1"/>
          <p:nvPr/>
        </p:nvSpPr>
        <p:spPr>
          <a:xfrm>
            <a:off x="2275055" y="1136499"/>
            <a:ext cx="122559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(decision variable)</a:t>
            </a:r>
          </a:p>
        </p:txBody>
      </p:sp>
      <p:sp>
        <p:nvSpPr>
          <p:cNvPr id="14" name="(utility variable)">
            <a:extLst>
              <a:ext uri="{FF2B5EF4-FFF2-40B4-BE49-F238E27FC236}">
                <a16:creationId xmlns:a16="http://schemas.microsoft.com/office/drawing/2014/main" id="{4C741A2E-A649-3333-737C-86575B7E6F54}"/>
              </a:ext>
            </a:extLst>
          </p:cNvPr>
          <p:cNvSpPr txBox="1"/>
          <p:nvPr/>
        </p:nvSpPr>
        <p:spPr>
          <a:xfrm>
            <a:off x="3145482" y="4006270"/>
            <a:ext cx="1138537" cy="573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(utility variable)</a:t>
            </a:r>
          </a:p>
        </p:txBody>
      </p:sp>
      <p:sp>
        <p:nvSpPr>
          <p:cNvPr id="15" name="P(S2|S1,d) determines the probability of reaching S2 when executing action D in state S1">
            <a:extLst>
              <a:ext uri="{FF2B5EF4-FFF2-40B4-BE49-F238E27FC236}">
                <a16:creationId xmlns:a16="http://schemas.microsoft.com/office/drawing/2014/main" id="{8386F6D4-E34A-193A-E86B-C6B63DC08F6C}"/>
              </a:ext>
            </a:extLst>
          </p:cNvPr>
          <p:cNvSpPr txBox="1"/>
          <p:nvPr/>
        </p:nvSpPr>
        <p:spPr>
          <a:xfrm>
            <a:off x="4807695" y="959799"/>
            <a:ext cx="3094366" cy="832972"/>
          </a:xfrm>
          <a:prstGeom prst="rect">
            <a:avLst/>
          </a:prstGeom>
          <a:solidFill>
            <a:srgbClr val="EBEBEB"/>
          </a:solidFill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P(S</a:t>
            </a:r>
            <a:r>
              <a:rPr lang="nb-NO" sz="1687" baseline="-5999" dirty="0">
                <a:solidFill>
                  <a:srgbClr val="000000"/>
                </a:solidFill>
                <a:latin typeface="+mj-lt"/>
                <a:cs typeface="Arial" pitchFamily="34"/>
              </a:rPr>
              <a:t>2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|S</a:t>
            </a:r>
            <a:r>
              <a:rPr lang="nb-NO" sz="1687" baseline="-5999" dirty="0">
                <a:solidFill>
                  <a:srgbClr val="000000"/>
                </a:solidFill>
                <a:latin typeface="+mj-lt"/>
                <a:cs typeface="Arial" pitchFamily="34"/>
              </a:rPr>
              <a:t>1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,d) </a:t>
            </a:r>
            <a:r>
              <a:rPr lang="nb-NO" sz="1687" dirty="0" err="1">
                <a:solidFill>
                  <a:srgbClr val="000000"/>
                </a:solidFill>
                <a:latin typeface="+mj-lt"/>
                <a:cs typeface="Arial" pitchFamily="34"/>
              </a:rPr>
              <a:t>determines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</a:t>
            </a:r>
            <a:r>
              <a:rPr lang="nb-NO" sz="1687" dirty="0" err="1">
                <a:solidFill>
                  <a:srgbClr val="000000"/>
                </a:solidFill>
                <a:latin typeface="+mj-lt"/>
                <a:cs typeface="Arial" pitchFamily="34"/>
              </a:rPr>
              <a:t>the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</a:t>
            </a:r>
            <a:r>
              <a:rPr lang="nb-NO" sz="1687" i="1" dirty="0" err="1">
                <a:solidFill>
                  <a:srgbClr val="000000"/>
                </a:solidFill>
                <a:latin typeface="+mj-lt"/>
                <a:cs typeface="Arial" pitchFamily="34"/>
              </a:rPr>
              <a:t>probability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of </a:t>
            </a:r>
            <a:r>
              <a:rPr lang="nb-NO" sz="1687" dirty="0" err="1">
                <a:solidFill>
                  <a:srgbClr val="000000"/>
                </a:solidFill>
                <a:latin typeface="+mj-lt"/>
                <a:cs typeface="Arial" pitchFamily="34"/>
              </a:rPr>
              <a:t>reaching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S</a:t>
            </a:r>
            <a:r>
              <a:rPr lang="nb-NO" sz="1687" baseline="-5999" dirty="0">
                <a:solidFill>
                  <a:srgbClr val="000000"/>
                </a:solidFill>
                <a:latin typeface="+mj-lt"/>
                <a:cs typeface="Arial" pitchFamily="34"/>
              </a:rPr>
              <a:t>2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</a:t>
            </a:r>
            <a:r>
              <a:rPr lang="nb-NO" sz="1687" dirty="0" err="1">
                <a:solidFill>
                  <a:srgbClr val="000000"/>
                </a:solidFill>
                <a:latin typeface="+mj-lt"/>
                <a:cs typeface="Arial" pitchFamily="34"/>
              </a:rPr>
              <a:t>when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</a:t>
            </a:r>
            <a:r>
              <a:rPr lang="nb-NO" sz="1687" dirty="0" err="1">
                <a:solidFill>
                  <a:srgbClr val="000000"/>
                </a:solidFill>
                <a:latin typeface="+mj-lt"/>
                <a:cs typeface="Arial" pitchFamily="34"/>
              </a:rPr>
              <a:t>executing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action D in </a:t>
            </a:r>
            <a:r>
              <a:rPr lang="nb-NO" sz="1687" dirty="0" err="1">
                <a:solidFill>
                  <a:srgbClr val="000000"/>
                </a:solidFill>
                <a:latin typeface="+mj-lt"/>
                <a:cs typeface="Arial" pitchFamily="34"/>
              </a:rPr>
              <a:t>state</a:t>
            </a:r>
            <a:r>
              <a:rPr lang="nb-NO" sz="1687" dirty="0">
                <a:solidFill>
                  <a:srgbClr val="000000"/>
                </a:solidFill>
                <a:latin typeface="+mj-lt"/>
                <a:cs typeface="Arial" pitchFamily="34"/>
              </a:rPr>
              <a:t> S</a:t>
            </a:r>
            <a:r>
              <a:rPr lang="nb-NO" sz="1687" baseline="-5999" dirty="0">
                <a:solidFill>
                  <a:srgbClr val="000000"/>
                </a:solidFill>
                <a:latin typeface="+mj-lt"/>
                <a:cs typeface="Arial" pitchFamily="34"/>
              </a:rPr>
              <a:t>1</a:t>
            </a:r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BE2C07C5-5F2D-F779-84F8-499A5EB6C980}"/>
              </a:ext>
            </a:extLst>
          </p:cNvPr>
          <p:cNvSpPr/>
          <p:nvPr/>
        </p:nvSpPr>
        <p:spPr>
          <a:xfrm flipH="1">
            <a:off x="5583289" y="1768075"/>
            <a:ext cx="221010" cy="5357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929292"/>
            </a:solidFill>
            <a:custDash>
              <a:ds d="199974" sp="199974"/>
            </a:custDash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7" name="P(S1) determines the probability of being in state S1">
            <a:extLst>
              <a:ext uri="{FF2B5EF4-FFF2-40B4-BE49-F238E27FC236}">
                <a16:creationId xmlns:a16="http://schemas.microsoft.com/office/drawing/2014/main" id="{011C46E6-48E2-2A96-35BC-49556B75C036}"/>
              </a:ext>
            </a:extLst>
          </p:cNvPr>
          <p:cNvSpPr txBox="1"/>
          <p:nvPr/>
        </p:nvSpPr>
        <p:spPr>
          <a:xfrm>
            <a:off x="1264049" y="4080784"/>
            <a:ext cx="1727895" cy="832972"/>
          </a:xfrm>
          <a:prstGeom prst="rect">
            <a:avLst/>
          </a:prstGeom>
          <a:solidFill>
            <a:srgbClr val="EBEBEB"/>
          </a:solidFill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P(S</a:t>
            </a:r>
            <a:r>
              <a:rPr lang="nb-NO" sz="1687" baseline="-5999">
                <a:solidFill>
                  <a:srgbClr val="000000"/>
                </a:solidFill>
                <a:latin typeface="+mj-lt"/>
                <a:cs typeface="Arial" pitchFamily="34"/>
              </a:rPr>
              <a:t>1</a:t>
            </a: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) determines the probability of being in state S</a:t>
            </a:r>
            <a:r>
              <a:rPr lang="nb-NO" sz="1687" baseline="-5999">
                <a:solidFill>
                  <a:srgbClr val="000000"/>
                </a:solidFill>
                <a:latin typeface="+mj-lt"/>
                <a:cs typeface="Arial" pitchFamily="34"/>
              </a:rPr>
              <a:t>1</a:t>
            </a:r>
          </a:p>
        </p:txBody>
      </p:sp>
      <p:sp>
        <p:nvSpPr>
          <p:cNvPr id="18" name="Linje">
            <a:extLst>
              <a:ext uri="{FF2B5EF4-FFF2-40B4-BE49-F238E27FC236}">
                <a16:creationId xmlns:a16="http://schemas.microsoft.com/office/drawing/2014/main" id="{8E095B38-BDEA-E71B-FAC7-C2B91D6973D1}"/>
              </a:ext>
            </a:extLst>
          </p:cNvPr>
          <p:cNvSpPr/>
          <p:nvPr/>
        </p:nvSpPr>
        <p:spPr>
          <a:xfrm flipH="1">
            <a:off x="1544834" y="2853037"/>
            <a:ext cx="1138537" cy="12277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929292"/>
            </a:solidFill>
            <a:custDash>
              <a:ds d="199974" sp="199974"/>
            </a:custDash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  <p:sp>
        <p:nvSpPr>
          <p:cNvPr id="19" name="R(S1,D) determines the utility of executing action D while in state S1">
            <a:extLst>
              <a:ext uri="{FF2B5EF4-FFF2-40B4-BE49-F238E27FC236}">
                <a16:creationId xmlns:a16="http://schemas.microsoft.com/office/drawing/2014/main" id="{02B1E33C-A196-E0AF-2E21-C6F4A519FF03}"/>
              </a:ext>
            </a:extLst>
          </p:cNvPr>
          <p:cNvSpPr txBox="1"/>
          <p:nvPr/>
        </p:nvSpPr>
        <p:spPr>
          <a:xfrm>
            <a:off x="5328794" y="3909946"/>
            <a:ext cx="2511472" cy="832972"/>
          </a:xfrm>
          <a:prstGeom prst="rect">
            <a:avLst/>
          </a:prstGeom>
          <a:solidFill>
            <a:srgbClr val="EBEBEB"/>
          </a:solidFill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R(S</a:t>
            </a:r>
            <a:r>
              <a:rPr lang="nb-NO" sz="1687" baseline="-5999">
                <a:solidFill>
                  <a:srgbClr val="000000"/>
                </a:solidFill>
                <a:latin typeface="+mj-lt"/>
                <a:cs typeface="Arial" pitchFamily="34"/>
              </a:rPr>
              <a:t>1</a:t>
            </a: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,D) determines the </a:t>
            </a:r>
            <a:r>
              <a:rPr lang="nb-NO" sz="1687" i="1">
                <a:solidFill>
                  <a:srgbClr val="000000"/>
                </a:solidFill>
                <a:latin typeface="+mj-lt"/>
                <a:cs typeface="Arial" pitchFamily="34"/>
              </a:rPr>
              <a:t>utility</a:t>
            </a:r>
            <a:r>
              <a:rPr lang="nb-NO" sz="1687">
                <a:solidFill>
                  <a:srgbClr val="000000"/>
                </a:solidFill>
                <a:latin typeface="+mj-lt"/>
                <a:cs typeface="Arial" pitchFamily="34"/>
              </a:rPr>
              <a:t> of executing action D while in state S</a:t>
            </a:r>
            <a:r>
              <a:rPr lang="nb-NO" sz="1687" baseline="-5999">
                <a:solidFill>
                  <a:srgbClr val="000000"/>
                </a:solidFill>
                <a:latin typeface="+mj-lt"/>
                <a:cs typeface="Arial" pitchFamily="34"/>
              </a:rPr>
              <a:t>1</a:t>
            </a:r>
          </a:p>
        </p:txBody>
      </p:sp>
      <p:sp>
        <p:nvSpPr>
          <p:cNvPr id="20" name="Linje">
            <a:extLst>
              <a:ext uri="{FF2B5EF4-FFF2-40B4-BE49-F238E27FC236}">
                <a16:creationId xmlns:a16="http://schemas.microsoft.com/office/drawing/2014/main" id="{CF0C89AB-8D2D-8AFE-DAEB-2AFA8198A4C3}"/>
              </a:ext>
            </a:extLst>
          </p:cNvPr>
          <p:cNvSpPr/>
          <p:nvPr/>
        </p:nvSpPr>
        <p:spPr>
          <a:xfrm>
            <a:off x="4913565" y="4420191"/>
            <a:ext cx="401833" cy="669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929292"/>
            </a:solidFill>
            <a:custDash>
              <a:ds d="199974" sp="199974"/>
            </a:custDash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Arial" pitchFamily="34"/>
              <a:ea typeface="Helvetica"/>
              <a:cs typeface="Arial" pitchFamily="34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D4DA98-C1FB-7FAD-7D9F-F9B7EDEF95C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Markov Decision Processes</a:t>
            </a:r>
          </a:p>
        </p:txBody>
      </p:sp>
      <p:sp>
        <p:nvSpPr>
          <p:cNvPr id="3" name="A MDP is defined as a tuple &lt;S,A,T,R&gt;, where:…">
            <a:extLst>
              <a:ext uri="{FF2B5EF4-FFF2-40B4-BE49-F238E27FC236}">
                <a16:creationId xmlns:a16="http://schemas.microsoft.com/office/drawing/2014/main" id="{912CF729-1D7C-D6C7-74DC-C8F1FB42A51B}"/>
              </a:ext>
            </a:extLst>
          </p:cNvPr>
          <p:cNvSpPr txBox="1"/>
          <p:nvPr/>
        </p:nvSpPr>
        <p:spPr>
          <a:xfrm>
            <a:off x="395536" y="1275606"/>
            <a:ext cx="8136903" cy="34534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154021" defTabSz="283399" fontAlgn="auto">
              <a:spcBef>
                <a:spcPts val="1425"/>
              </a:spcBef>
              <a:spcAft>
                <a:spcPts val="0"/>
              </a:spcAft>
              <a:defRPr sz="368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kern="0" dirty="0">
                <a:solidFill>
                  <a:srgbClr val="000000"/>
                </a:solidFill>
                <a:latin typeface="+mj-lt"/>
              </a:rPr>
              <a:t>A MDP is as a tuple</a:t>
            </a:r>
            <a:r>
              <a:rPr lang="en-US" sz="2300" b="1" kern="0" dirty="0">
                <a:solidFill>
                  <a:srgbClr val="000000"/>
                </a:solidFill>
                <a:latin typeface="+mj-lt"/>
              </a:rPr>
              <a:t> &lt;S,A,T,R&gt;</a:t>
            </a:r>
            <a:r>
              <a:rPr lang="en-US" sz="2300" kern="0" dirty="0">
                <a:solidFill>
                  <a:srgbClr val="000000"/>
                </a:solidFill>
                <a:latin typeface="+mj-lt"/>
              </a:rPr>
              <a:t>, where: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S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+mj-lt"/>
              </a:rPr>
              <a:t>state space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(possible states in the domain)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A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+mj-lt"/>
              </a:rPr>
              <a:t>action space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(possible actions for the agent)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T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+mj-lt"/>
              </a:rPr>
              <a:t>transition function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,  defined as T(s, a, s′) = P(</a:t>
            </a:r>
            <a:r>
              <a:rPr lang="en-US" sz="1900" kern="0" dirty="0" err="1">
                <a:solidFill>
                  <a:srgbClr val="000000"/>
                </a:solidFill>
                <a:latin typeface="+mj-lt"/>
              </a:rPr>
              <a:t>s′|s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, a).  It is the probability of arriving to state</a:t>
            </a: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 s’ 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after executing action</a:t>
            </a: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 a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in state</a:t>
            </a: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 s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210385" indent="-277246" defTabSz="283399" fontAlgn="auto">
              <a:spcBef>
                <a:spcPts val="142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331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R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is the </a:t>
            </a:r>
            <a:r>
              <a:rPr lang="en-US" sz="1900" i="1" kern="0" dirty="0">
                <a:solidFill>
                  <a:srgbClr val="000000"/>
                </a:solidFill>
                <a:latin typeface="+mj-lt"/>
              </a:rPr>
              <a:t>reward function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, defined as R : S × A → R.  It is a real number encoding the utility for the agent to perform action </a:t>
            </a: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a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 while in state </a:t>
            </a:r>
            <a:r>
              <a:rPr lang="en-US" sz="1900" b="1" kern="0" dirty="0">
                <a:solidFill>
                  <a:srgbClr val="000000"/>
                </a:solidFill>
                <a:latin typeface="+mj-lt"/>
              </a:rPr>
              <a:t>s</a:t>
            </a:r>
            <a:r>
              <a:rPr lang="en-US" sz="1900" kern="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A3C576-F0BF-B8DC-2CF0-75EF47AF02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Expected cumulative reward</a:t>
            </a:r>
          </a:p>
        </p:txBody>
      </p:sp>
      <p:sp>
        <p:nvSpPr>
          <p:cNvPr id="3" name="In an MDP, the agent seeks to maximise its expected cumulative reward Q(s,a)…">
            <a:extLst>
              <a:ext uri="{FF2B5EF4-FFF2-40B4-BE49-F238E27FC236}">
                <a16:creationId xmlns:a16="http://schemas.microsoft.com/office/drawing/2014/main" id="{E378A08F-33F8-11BD-6852-B292ED91E882}"/>
              </a:ext>
            </a:extLst>
          </p:cNvPr>
          <p:cNvSpPr txBox="1"/>
          <p:nvPr/>
        </p:nvSpPr>
        <p:spPr>
          <a:xfrm>
            <a:off x="251520" y="1071557"/>
            <a:ext cx="8352928" cy="38184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93768" indent="-253133" defTabSz="258756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3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In an MDP, </a:t>
            </a:r>
            <a:r>
              <a:rPr lang="en-US" sz="2200" kern="0" dirty="0">
                <a:solidFill>
                  <a:srgbClr val="000000"/>
                </a:solidFill>
                <a:latin typeface="+mn-lt"/>
              </a:rPr>
              <a:t>the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agent seeks to </a:t>
            </a:r>
            <a:r>
              <a:rPr lang="en-US" sz="2200" kern="0" dirty="0" err="1">
                <a:solidFill>
                  <a:srgbClr val="000000"/>
                </a:solidFill>
                <a:latin typeface="Arial"/>
              </a:rPr>
              <a:t>maximise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its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expected cumulative reward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Q(</a:t>
            </a:r>
            <a:r>
              <a:rPr lang="en-US" sz="2200" b="1" kern="0" dirty="0" err="1">
                <a:solidFill>
                  <a:srgbClr val="000000"/>
                </a:solidFill>
                <a:latin typeface="Arial"/>
              </a:rPr>
              <a:t>s,a</a:t>
            </a:r>
            <a:r>
              <a:rPr lang="en-US" sz="2200" b="1" kern="0" dirty="0">
                <a:solidFill>
                  <a:srgbClr val="000000"/>
                </a:solidFill>
                <a:latin typeface="Arial"/>
              </a:rPr>
              <a:t>)</a:t>
            </a:r>
          </a:p>
          <a:p>
            <a:pPr marL="140634" defTabSz="258756" fontAlgn="auto">
              <a:spcBef>
                <a:spcPts val="1320"/>
              </a:spcBef>
              <a:spcAft>
                <a:spcPts val="0"/>
              </a:spcAft>
              <a:defRPr sz="403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5400" i="1" kern="0" dirty="0">
              <a:solidFill>
                <a:srgbClr val="000000"/>
              </a:solidFill>
              <a:latin typeface="Arial"/>
            </a:endParaRPr>
          </a:p>
          <a:p>
            <a:pPr marL="393768" indent="-253133" defTabSz="258756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032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Arial"/>
              </a:rPr>
              <a:t>How much worth is a reward expected at time (</a:t>
            </a:r>
            <a:r>
              <a:rPr lang="en-US" sz="2200" kern="0" dirty="0" err="1">
                <a:solidFill>
                  <a:srgbClr val="000000"/>
                </a:solidFill>
                <a:latin typeface="Arial"/>
              </a:rPr>
              <a:t>t+i</a:t>
            </a:r>
            <a:r>
              <a:rPr lang="en-US" sz="2200" kern="0" dirty="0">
                <a:solidFill>
                  <a:srgbClr val="000000"/>
                </a:solidFill>
                <a:latin typeface="Arial"/>
              </a:rPr>
              <a:t>) compared to one received right now?</a:t>
            </a:r>
          </a:p>
          <a:p>
            <a:pPr marL="590647" lvl="1" indent="-253133" defTabSz="258756" fontAlgn="auto">
              <a:spcBef>
                <a:spcPts val="720"/>
              </a:spcBef>
              <a:spcAft>
                <a:spcPts val="0"/>
              </a:spcAft>
              <a:buSzPct val="100000"/>
              <a:buChar char="▪"/>
              <a:defRPr sz="302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We use a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discount factor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γ to capture this balance</a:t>
            </a:r>
          </a:p>
          <a:p>
            <a:pPr marL="590647" lvl="1" indent="-253133" defTabSz="258756" fontAlgn="auto">
              <a:spcBef>
                <a:spcPts val="720"/>
              </a:spcBef>
              <a:spcAft>
                <a:spcPts val="0"/>
              </a:spcAft>
              <a:buSzPct val="100000"/>
              <a:buChar char="▪"/>
              <a:defRPr sz="3024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Related to </a:t>
            </a:r>
            <a:r>
              <a:rPr lang="en-US" sz="1800" i="1" kern="0" dirty="0">
                <a:solidFill>
                  <a:srgbClr val="000000"/>
                </a:solidFill>
                <a:latin typeface="Arial"/>
              </a:rPr>
              <a:t>delayed gratification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in psychology</a:t>
            </a:r>
          </a:p>
        </p:txBody>
      </p:sp>
      <p:sp>
        <p:nvSpPr>
          <p:cNvPr id="4" name="The agent must try to predict future inputs/rewards">
            <a:extLst>
              <a:ext uri="{FF2B5EF4-FFF2-40B4-BE49-F238E27FC236}">
                <a16:creationId xmlns:a16="http://schemas.microsoft.com/office/drawing/2014/main" id="{1A9A167F-BA6E-36E4-4858-9C1A7A14EFB7}"/>
              </a:ext>
            </a:extLst>
          </p:cNvPr>
          <p:cNvSpPr txBox="1"/>
          <p:nvPr/>
        </p:nvSpPr>
        <p:spPr>
          <a:xfrm>
            <a:off x="5458224" y="1923678"/>
            <a:ext cx="3211039" cy="608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+mj-lt"/>
              </a:rPr>
              <a:t>The agent must </a:t>
            </a:r>
            <a:r>
              <a:rPr lang="nb-NO" sz="1800" dirty="0" err="1">
                <a:solidFill>
                  <a:srgbClr val="000000"/>
                </a:solidFill>
                <a:latin typeface="+mj-lt"/>
              </a:rPr>
              <a:t>try</a:t>
            </a:r>
            <a:r>
              <a:rPr lang="nb-NO" sz="1800" dirty="0">
                <a:solidFill>
                  <a:srgbClr val="000000"/>
                </a:solidFill>
                <a:latin typeface="+mj-lt"/>
              </a:rPr>
              <a:t> to </a:t>
            </a:r>
            <a:r>
              <a:rPr lang="nb-NO" sz="1800" dirty="0" err="1">
                <a:solidFill>
                  <a:srgbClr val="000000"/>
                </a:solidFill>
                <a:latin typeface="+mj-lt"/>
              </a:rPr>
              <a:t>predict</a:t>
            </a:r>
            <a:r>
              <a:rPr lang="nb-NO" sz="1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+mj-lt"/>
              </a:rPr>
              <a:t>future</a:t>
            </a:r>
            <a:r>
              <a:rPr lang="nb-NO" sz="1800" dirty="0">
                <a:solidFill>
                  <a:srgbClr val="000000"/>
                </a:solidFill>
                <a:latin typeface="+mj-lt"/>
              </a:rPr>
              <a:t> inputs/</a:t>
            </a:r>
            <a:r>
              <a:rPr lang="nb-NO" sz="1800" dirty="0" err="1">
                <a:solidFill>
                  <a:srgbClr val="000000"/>
                </a:solidFill>
                <a:latin typeface="+mj-lt"/>
              </a:rPr>
              <a:t>rewards</a:t>
            </a:r>
            <a:endParaRPr lang="nb-NO" sz="1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Linje">
            <a:extLst>
              <a:ext uri="{FF2B5EF4-FFF2-40B4-BE49-F238E27FC236}">
                <a16:creationId xmlns:a16="http://schemas.microsoft.com/office/drawing/2014/main" id="{CBEF6FAF-91F9-6A87-18EF-C9630C651AA4}"/>
              </a:ext>
            </a:extLst>
          </p:cNvPr>
          <p:cNvSpPr/>
          <p:nvPr/>
        </p:nvSpPr>
        <p:spPr>
          <a:xfrm flipV="1">
            <a:off x="6588224" y="1419622"/>
            <a:ext cx="11064" cy="495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6" name="The rewards accumulate over time">
            <a:extLst>
              <a:ext uri="{FF2B5EF4-FFF2-40B4-BE49-F238E27FC236}">
                <a16:creationId xmlns:a16="http://schemas.microsoft.com/office/drawing/2014/main" id="{3FFF622E-4183-ECBE-5F95-C005A94E5F7B}"/>
              </a:ext>
            </a:extLst>
          </p:cNvPr>
          <p:cNvSpPr txBox="1"/>
          <p:nvPr/>
        </p:nvSpPr>
        <p:spPr>
          <a:xfrm>
            <a:off x="971600" y="2357107"/>
            <a:ext cx="3888432" cy="3311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+mj-lt"/>
              </a:rPr>
              <a:t>The </a:t>
            </a:r>
            <a:r>
              <a:rPr lang="nb-NO" sz="1800" dirty="0" err="1">
                <a:solidFill>
                  <a:srgbClr val="000000"/>
                </a:solidFill>
                <a:latin typeface="+mj-lt"/>
              </a:rPr>
              <a:t>rewards</a:t>
            </a:r>
            <a:r>
              <a:rPr lang="nb-NO" sz="1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+mj-lt"/>
              </a:rPr>
              <a:t>accumulate</a:t>
            </a:r>
            <a:r>
              <a:rPr lang="nb-NO" sz="1800" dirty="0">
                <a:solidFill>
                  <a:srgbClr val="000000"/>
                </a:solidFill>
                <a:latin typeface="+mj-lt"/>
              </a:rPr>
              <a:t> over time</a:t>
            </a:r>
          </a:p>
        </p:txBody>
      </p:sp>
      <p:sp>
        <p:nvSpPr>
          <p:cNvPr id="7" name="Linje">
            <a:extLst>
              <a:ext uri="{FF2B5EF4-FFF2-40B4-BE49-F238E27FC236}">
                <a16:creationId xmlns:a16="http://schemas.microsoft.com/office/drawing/2014/main" id="{124AD37D-97CE-BAD8-B6F7-FFCB094C730B}"/>
              </a:ext>
            </a:extLst>
          </p:cNvPr>
          <p:cNvSpPr/>
          <p:nvPr/>
        </p:nvSpPr>
        <p:spPr>
          <a:xfrm flipH="1" flipV="1">
            <a:off x="1403648" y="1801184"/>
            <a:ext cx="348975" cy="4254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494D61-4932-2285-855D-7BB135061DA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Bellman equation</a:t>
            </a:r>
          </a:p>
        </p:txBody>
      </p:sp>
      <p:sp>
        <p:nvSpPr>
          <p:cNvPr id="3" name="The Bellman equation tells us that we can write the expected cumulative reward Q in a recursive fashion:">
            <a:extLst>
              <a:ext uri="{FF2B5EF4-FFF2-40B4-BE49-F238E27FC236}">
                <a16:creationId xmlns:a16="http://schemas.microsoft.com/office/drawing/2014/main" id="{79C2BE9C-CC7D-6F47-1104-EFA4EC384FC3}"/>
              </a:ext>
            </a:extLst>
          </p:cNvPr>
          <p:cNvSpPr txBox="1"/>
          <p:nvPr/>
        </p:nvSpPr>
        <p:spPr>
          <a:xfrm>
            <a:off x="899592" y="1145227"/>
            <a:ext cx="7443751" cy="11452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164070" defTabSz="301889" fontAlgn="auto">
              <a:spcBef>
                <a:spcPts val="1530"/>
              </a:spcBef>
              <a:spcAft>
                <a:spcPts val="0"/>
              </a:spcAft>
              <a:defRPr sz="2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n-lt"/>
              </a:rPr>
              <a:t>The </a:t>
            </a:r>
            <a:r>
              <a:rPr lang="en-US" sz="2200" i="1" kern="0" dirty="0">
                <a:solidFill>
                  <a:srgbClr val="000000"/>
                </a:solidFill>
                <a:latin typeface="+mn-lt"/>
              </a:rPr>
              <a:t>Bellman equatio</a:t>
            </a:r>
            <a:r>
              <a:rPr lang="en-US" sz="2200" kern="0" dirty="0">
                <a:solidFill>
                  <a:srgbClr val="000000"/>
                </a:solidFill>
                <a:latin typeface="+mn-lt"/>
              </a:rPr>
              <a:t>n tells us that we can write the expected cumulative reward Q in a recursive fashion:</a:t>
            </a:r>
          </a:p>
        </p:txBody>
      </p:sp>
      <p:sp>
        <p:nvSpPr>
          <p:cNvPr id="4" name="[R. Bellman (1957): «Dynamic Programming»]">
            <a:extLst>
              <a:ext uri="{FF2B5EF4-FFF2-40B4-BE49-F238E27FC236}">
                <a16:creationId xmlns:a16="http://schemas.microsoft.com/office/drawing/2014/main" id="{B6AFD462-AF25-5072-FFB6-A3EB0FA19AF8}"/>
              </a:ext>
            </a:extLst>
          </p:cNvPr>
          <p:cNvSpPr txBox="1"/>
          <p:nvPr/>
        </p:nvSpPr>
        <p:spPr>
          <a:xfrm>
            <a:off x="5580112" y="4695980"/>
            <a:ext cx="3798938" cy="2695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400" dirty="0">
                <a:solidFill>
                  <a:srgbClr val="E32400"/>
                </a:solidFill>
                <a:latin typeface="Calibri"/>
              </a:rPr>
              <a:t>[R. Bellman (1957): «</a:t>
            </a:r>
            <a:r>
              <a:rPr lang="nb-NO" sz="1400" i="1" dirty="0" err="1">
                <a:solidFill>
                  <a:srgbClr val="E32400"/>
                </a:solidFill>
                <a:latin typeface="Calibri"/>
              </a:rPr>
              <a:t>Dynamic</a:t>
            </a:r>
            <a:r>
              <a:rPr lang="nb-NO" sz="1400" i="1" dirty="0">
                <a:solidFill>
                  <a:srgbClr val="E32400"/>
                </a:solidFill>
                <a:latin typeface="Calibri"/>
              </a:rPr>
              <a:t> Programming»</a:t>
            </a:r>
            <a:r>
              <a:rPr lang="nb-NO" sz="1400" dirty="0">
                <a:solidFill>
                  <a:srgbClr val="E32400"/>
                </a:solidFill>
                <a:latin typeface="Calibri"/>
              </a:rPr>
              <a:t>]</a:t>
            </a:r>
          </a:p>
        </p:txBody>
      </p:sp>
      <p:pic>
        <p:nvPicPr>
          <p:cNvPr id="5" name="droppedImage.pdf" descr="droppedImage.pdf">
            <a:extLst>
              <a:ext uri="{FF2B5EF4-FFF2-40B4-BE49-F238E27FC236}">
                <a16:creationId xmlns:a16="http://schemas.microsoft.com/office/drawing/2014/main" id="{5AAA46E9-E681-661D-FFFD-E576A0B27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249" y="2272897"/>
            <a:ext cx="5655134" cy="597697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" name="Grupper">
            <a:extLst>
              <a:ext uri="{FF2B5EF4-FFF2-40B4-BE49-F238E27FC236}">
                <a16:creationId xmlns:a16="http://schemas.microsoft.com/office/drawing/2014/main" id="{AFE29133-0701-E852-0E2F-45CB7BF1B104}"/>
              </a:ext>
            </a:extLst>
          </p:cNvPr>
          <p:cNvGrpSpPr/>
          <p:nvPr/>
        </p:nvGrpSpPr>
        <p:grpSpPr>
          <a:xfrm>
            <a:off x="1435472" y="2647782"/>
            <a:ext cx="6192688" cy="1727608"/>
            <a:chOff x="292472" y="2647782"/>
            <a:chExt cx="6192688" cy="1727608"/>
          </a:xfrm>
        </p:grpSpPr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F319FE6-2AE8-5E76-5A88-55D55EB1968F}"/>
                </a:ext>
              </a:extLst>
            </p:cNvPr>
            <p:cNvSpPr/>
            <p:nvPr/>
          </p:nvSpPr>
          <p:spPr>
            <a:xfrm>
              <a:off x="1105235" y="2647782"/>
              <a:ext cx="4244626" cy="5145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9796"/>
                <a:gd name="f8" fmla="val 9612"/>
                <a:gd name="f9" fmla="val 740"/>
                <a:gd name="f10" fmla="+- 0 0 -90"/>
                <a:gd name="f11" fmla="+- 0 0 -180"/>
                <a:gd name="f12" fmla="+- 0 0 -270"/>
                <a:gd name="f13" fmla="+- 0 0 -360"/>
                <a:gd name="f14" fmla="*/ f3 1 21600"/>
                <a:gd name="f15" fmla="*/ f4 1 9796"/>
                <a:gd name="f16" fmla="+- f7 0 f5"/>
                <a:gd name="f17" fmla="+- f6 0 f5"/>
                <a:gd name="f18" fmla="*/ f10 f0 1"/>
                <a:gd name="f19" fmla="*/ f11 f0 1"/>
                <a:gd name="f20" fmla="*/ f12 f0 1"/>
                <a:gd name="f21" fmla="*/ f13 f0 1"/>
                <a:gd name="f22" fmla="*/ f16 1 2"/>
                <a:gd name="f23" fmla="*/ f17 1 2"/>
                <a:gd name="f24" fmla="*/ f17 1 21600"/>
                <a:gd name="f25" fmla="*/ f16 1 9796"/>
                <a:gd name="f26" fmla="*/ f18 1 f2"/>
                <a:gd name="f27" fmla="*/ f19 1 f2"/>
                <a:gd name="f28" fmla="*/ f20 1 f2"/>
                <a:gd name="f29" fmla="*/ f21 1 f2"/>
                <a:gd name="f30" fmla="*/ f23 1 f24"/>
                <a:gd name="f31" fmla="*/ f22 1 f25"/>
                <a:gd name="f32" fmla="*/ 0 1 f24"/>
                <a:gd name="f33" fmla="*/ f6 1 f24"/>
                <a:gd name="f34" fmla="*/ 0 1 f25"/>
                <a:gd name="f35" fmla="*/ f7 1 f25"/>
                <a:gd name="f36" fmla="+- f26 0 f1"/>
                <a:gd name="f37" fmla="+- f27 0 f1"/>
                <a:gd name="f38" fmla="+- f28 0 f1"/>
                <a:gd name="f39" fmla="+- f29 0 f1"/>
                <a:gd name="f40" fmla="*/ f32 f14 1"/>
                <a:gd name="f41" fmla="*/ f33 f14 1"/>
                <a:gd name="f42" fmla="*/ f35 f15 1"/>
                <a:gd name="f43" fmla="*/ f34 f15 1"/>
                <a:gd name="f44" fmla="*/ f30 f14 1"/>
                <a:gd name="f45" fmla="*/ f3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4" y="f45"/>
                </a:cxn>
                <a:cxn ang="f37">
                  <a:pos x="f44" y="f45"/>
                </a:cxn>
                <a:cxn ang="f38">
                  <a:pos x="f44" y="f45"/>
                </a:cxn>
                <a:cxn ang="f39">
                  <a:pos x="f44" y="f45"/>
                </a:cxn>
              </a:cxnLst>
              <a:rect l="f40" t="f43" r="f41" b="f42"/>
              <a:pathLst>
                <a:path w="21600" h="9796">
                  <a:moveTo>
                    <a:pt x="f6" y="f5"/>
                  </a:moveTo>
                  <a:cubicBezTo>
                    <a:pt x="f8" y="f6"/>
                    <a:pt x="f5" y="f9"/>
                    <a:pt x="f5" y="f9"/>
                  </a:cubicBez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949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" name="Notice that we are estimating the Q-values based on... our estimation of the Q-values (can be used to iteratively refine these estimates until convergence)">
              <a:extLst>
                <a:ext uri="{FF2B5EF4-FFF2-40B4-BE49-F238E27FC236}">
                  <a16:creationId xmlns:a16="http://schemas.microsoft.com/office/drawing/2014/main" id="{B1DF408D-9543-1D78-E56F-AAFC032AC696}"/>
                </a:ext>
              </a:extLst>
            </p:cNvPr>
            <p:cNvSpPr txBox="1"/>
            <p:nvPr/>
          </p:nvSpPr>
          <p:spPr>
            <a:xfrm>
              <a:off x="292472" y="3223457"/>
              <a:ext cx="6192688" cy="11519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Notice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that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we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are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estimating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Q-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values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based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on...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our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estimation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of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Q-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values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(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can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be used to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iteratively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refine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these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estimates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until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convergence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)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9AC762-8935-0A29-7FE1-5D5EEBB2B7C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MDP policy</a:t>
            </a:r>
          </a:p>
        </p:txBody>
      </p:sp>
      <p:sp>
        <p:nvSpPr>
          <p:cNvPr id="3" name="Given a MDP, we want to find a dialogue policy telling us which action to execute in a given state…">
            <a:extLst>
              <a:ext uri="{FF2B5EF4-FFF2-40B4-BE49-F238E27FC236}">
                <a16:creationId xmlns:a16="http://schemas.microsoft.com/office/drawing/2014/main" id="{9FD8D185-56BA-FF37-A329-9A240C24B41F}"/>
              </a:ext>
            </a:extLst>
          </p:cNvPr>
          <p:cNvSpPr txBox="1"/>
          <p:nvPr/>
        </p:nvSpPr>
        <p:spPr>
          <a:xfrm>
            <a:off x="323528" y="1203598"/>
            <a:ext cx="8640960" cy="34368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403140" indent="-259159" defTabSz="264919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12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n-lt"/>
              </a:rPr>
              <a:t>Given an MDP, a (dialogue) policy tells us which action to execute in each state</a:t>
            </a:r>
          </a:p>
          <a:p>
            <a:pPr marL="403140" indent="-259159" defTabSz="264919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12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n-lt"/>
              </a:rPr>
              <a:t>A dialogue policy is a </a:t>
            </a:r>
            <a:r>
              <a:rPr lang="en-US" sz="2200" i="1" kern="0" dirty="0">
                <a:solidFill>
                  <a:srgbClr val="000000"/>
                </a:solidFill>
                <a:latin typeface="+mn-lt"/>
              </a:rPr>
              <a:t>mapping</a:t>
            </a:r>
            <a:r>
              <a:rPr lang="en-US" sz="2200" kern="0" dirty="0">
                <a:solidFill>
                  <a:srgbClr val="000000"/>
                </a:solidFill>
                <a:latin typeface="+mn-lt"/>
              </a:rPr>
              <a:t> π: S → A from states to actions</a:t>
            </a:r>
          </a:p>
          <a:p>
            <a:pPr marL="403140" indent="-259159" defTabSz="264919" fontAlgn="auto">
              <a:spcBef>
                <a:spcPts val="132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412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kern="0" dirty="0">
                <a:solidFill>
                  <a:srgbClr val="000000"/>
                </a:solidFill>
                <a:latin typeface="+mn-lt"/>
              </a:rPr>
              <a:t>An </a:t>
            </a:r>
            <a:r>
              <a:rPr lang="en-US" sz="2200" i="1" kern="0" dirty="0">
                <a:solidFill>
                  <a:srgbClr val="000000"/>
                </a:solidFill>
                <a:latin typeface="+mn-lt"/>
              </a:rPr>
              <a:t>optimal</a:t>
            </a:r>
            <a:r>
              <a:rPr lang="en-US" sz="2200" kern="0" dirty="0">
                <a:solidFill>
                  <a:srgbClr val="000000"/>
                </a:solidFill>
                <a:latin typeface="+mn-lt"/>
              </a:rPr>
              <a:t> dialogue policy π</a:t>
            </a:r>
            <a:r>
              <a:rPr lang="en-US" sz="2200" kern="0" baseline="31999" dirty="0">
                <a:solidFill>
                  <a:srgbClr val="000000"/>
                </a:solidFill>
                <a:latin typeface="+mn-lt"/>
              </a:rPr>
              <a:t>*</a:t>
            </a:r>
            <a:r>
              <a:rPr lang="en-US" sz="2200" kern="0" dirty="0">
                <a:solidFill>
                  <a:srgbClr val="000000"/>
                </a:solidFill>
                <a:latin typeface="+mn-lt"/>
              </a:rPr>
              <a:t> is a policy that always outputs the action yielding the maximum expected cumulative reward:</a:t>
            </a:r>
          </a:p>
        </p:txBody>
      </p:sp>
      <p:pic>
        <p:nvPicPr>
          <p:cNvPr id="4" name="droppedImage.pdf" descr="droppedImage.pdf">
            <a:extLst>
              <a:ext uri="{FF2B5EF4-FFF2-40B4-BE49-F238E27FC236}">
                <a16:creationId xmlns:a16="http://schemas.microsoft.com/office/drawing/2014/main" id="{6BBD4B96-09A2-F0A1-4DB1-762F0DD5A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3795886"/>
            <a:ext cx="3191557" cy="50815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4B753F-4D03-A339-C319-DE07AD0F9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2470F4-B703-DC7E-9236-3B6F76AE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671C10-66ED-9AA1-CAC9-795D1190A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Types of RL </a:t>
            </a:r>
            <a:r>
              <a:rPr lang="nb-NO" dirty="0" err="1"/>
              <a:t>techniques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539280-79EE-3EA8-84D0-43BEA06AD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Model-</a:t>
            </a:r>
            <a:r>
              <a:rPr lang="nb-NO" i="1" dirty="0" err="1"/>
              <a:t>based</a:t>
            </a:r>
            <a:r>
              <a:rPr lang="nb-NO" dirty="0"/>
              <a:t> vs. </a:t>
            </a:r>
            <a:r>
              <a:rPr lang="nb-NO" i="1" dirty="0" err="1"/>
              <a:t>model-free</a:t>
            </a:r>
            <a:r>
              <a:rPr lang="nb-NO" dirty="0"/>
              <a:t> </a:t>
            </a:r>
            <a:r>
              <a:rPr lang="nb-NO" dirty="0" err="1"/>
              <a:t>methods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sz="1200" dirty="0"/>
          </a:p>
          <a:p>
            <a:r>
              <a:rPr lang="nb-NO" dirty="0"/>
              <a:t>As </a:t>
            </a:r>
            <a:r>
              <a:rPr lang="nb-NO" dirty="0" err="1"/>
              <a:t>the</a:t>
            </a:r>
            <a:r>
              <a:rPr lang="nb-NO" dirty="0"/>
              <a:t> state-action </a:t>
            </a:r>
            <a:r>
              <a:rPr lang="nb-NO" dirty="0" err="1"/>
              <a:t>space</a:t>
            </a:r>
            <a:r>
              <a:rPr lang="nb-NO" dirty="0"/>
              <a:t> is </a:t>
            </a:r>
            <a:r>
              <a:rPr lang="nb-NO" dirty="0" err="1"/>
              <a:t>high-dimensional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policy or Q-</a:t>
            </a:r>
            <a:r>
              <a:rPr lang="nb-NO" dirty="0" err="1"/>
              <a:t>value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is </a:t>
            </a:r>
            <a:r>
              <a:rPr lang="nb-NO" dirty="0" err="1"/>
              <a:t>typically</a:t>
            </a:r>
            <a:r>
              <a:rPr lang="nb-NO" dirty="0"/>
              <a:t> </a:t>
            </a:r>
            <a:r>
              <a:rPr lang="nb-NO" dirty="0" err="1"/>
              <a:t>expressed</a:t>
            </a:r>
            <a:r>
              <a:rPr lang="nb-NO" dirty="0"/>
              <a:t> as a </a:t>
            </a:r>
            <a:r>
              <a:rPr lang="nb-NO" dirty="0" err="1"/>
              <a:t>deep</a:t>
            </a:r>
            <a:r>
              <a:rPr lang="nb-NO" dirty="0"/>
              <a:t> neural </a:t>
            </a:r>
            <a:r>
              <a:rPr lang="nb-NO" dirty="0" err="1"/>
              <a:t>network</a:t>
            </a:r>
            <a:endParaRPr lang="nb-NO" dirty="0"/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techniques</a:t>
            </a:r>
            <a:r>
              <a:rPr lang="nb-NO" dirty="0"/>
              <a:t> </a:t>
            </a:r>
            <a:r>
              <a:rPr lang="nb-NO" dirty="0" err="1"/>
              <a:t>exist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a </a:t>
            </a:r>
            <a:r>
              <a:rPr lang="nb-NO" dirty="0" err="1"/>
              <a:t>popular</a:t>
            </a:r>
            <a:r>
              <a:rPr lang="nb-NO" dirty="0"/>
              <a:t> </a:t>
            </a:r>
            <a:r>
              <a:rPr lang="nb-NO" dirty="0" err="1"/>
              <a:t>choice</a:t>
            </a:r>
            <a:r>
              <a:rPr lang="nb-NO" dirty="0"/>
              <a:t> in NLP is </a:t>
            </a:r>
            <a:r>
              <a:rPr lang="nb-NO" i="1" dirty="0" err="1"/>
              <a:t>Proximal</a:t>
            </a:r>
            <a:r>
              <a:rPr lang="nb-NO" i="1" dirty="0"/>
              <a:t> Policy </a:t>
            </a:r>
            <a:r>
              <a:rPr lang="nb-NO" i="1" dirty="0" err="1"/>
              <a:t>Optimization</a:t>
            </a:r>
            <a:r>
              <a:rPr lang="nb-NO" i="1" dirty="0"/>
              <a:t> </a:t>
            </a:r>
            <a:r>
              <a:rPr lang="nb-NO" dirty="0"/>
              <a:t>(PPO)</a:t>
            </a: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DE50A6-CB7A-AB21-A704-B40081792990}"/>
              </a:ext>
            </a:extLst>
          </p:cNvPr>
          <p:cNvCxnSpPr/>
          <p:nvPr/>
        </p:nvCxnSpPr>
        <p:spPr bwMode="auto">
          <a:xfrm>
            <a:off x="1547664" y="163564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08A3E1C-40A4-C850-67C2-5EEAB93C822E}"/>
              </a:ext>
            </a:extLst>
          </p:cNvPr>
          <p:cNvSpPr txBox="1"/>
          <p:nvPr/>
        </p:nvSpPr>
        <p:spPr bwMode="white">
          <a:xfrm>
            <a:off x="899593" y="1873373"/>
            <a:ext cx="51125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dirty="0" err="1">
                <a:latin typeface="+mn-lt"/>
              </a:rPr>
              <a:t>E</a:t>
            </a:r>
            <a:r>
              <a:rPr lang="nb-NO" sz="1800" baseline="0" dirty="0" err="1">
                <a:latin typeface="+mn-lt"/>
              </a:rPr>
              <a:t>stimate</a:t>
            </a:r>
            <a:r>
              <a:rPr lang="nb-NO" sz="1800" baseline="0" dirty="0">
                <a:latin typeface="+mn-lt"/>
              </a:rPr>
              <a:t> </a:t>
            </a:r>
            <a:r>
              <a:rPr lang="nb-NO" sz="1800" baseline="0" dirty="0" err="1">
                <a:latin typeface="+mn-lt"/>
              </a:rPr>
              <a:t>the</a:t>
            </a:r>
            <a:r>
              <a:rPr lang="nb-NO" sz="1800" baseline="0" dirty="0">
                <a:latin typeface="+mn-lt"/>
              </a:rPr>
              <a:t> MDP </a:t>
            </a:r>
            <a:r>
              <a:rPr lang="nb-NO" sz="1800" baseline="0" dirty="0" err="1">
                <a:latin typeface="+mn-lt"/>
              </a:rPr>
              <a:t>model</a:t>
            </a:r>
            <a:r>
              <a:rPr lang="nb-NO" sz="1800" baseline="0" dirty="0">
                <a:latin typeface="+mn-lt"/>
              </a:rPr>
              <a:t> from </a:t>
            </a:r>
            <a:r>
              <a:rPr lang="nb-NO" sz="1800" baseline="0" dirty="0" err="1">
                <a:latin typeface="+mn-lt"/>
              </a:rPr>
              <a:t>interaction</a:t>
            </a:r>
            <a:r>
              <a:rPr lang="nb-NO" sz="1800" baseline="0" dirty="0">
                <a:latin typeface="+mn-lt"/>
              </a:rPr>
              <a:t> data, and </a:t>
            </a:r>
            <a:r>
              <a:rPr lang="nb-NO" sz="1800" baseline="0" dirty="0" err="1">
                <a:latin typeface="+mn-lt"/>
              </a:rPr>
              <a:t>then</a:t>
            </a:r>
            <a:r>
              <a:rPr lang="nb-NO" sz="1800" baseline="0" dirty="0">
                <a:latin typeface="+mn-lt"/>
              </a:rPr>
              <a:t> </a:t>
            </a:r>
            <a:r>
              <a:rPr lang="nb-NO" sz="1800" baseline="0" dirty="0" err="1">
                <a:latin typeface="+mn-lt"/>
              </a:rPr>
              <a:t>derive</a:t>
            </a:r>
            <a:r>
              <a:rPr lang="nb-NO" sz="1800" baseline="0" dirty="0">
                <a:latin typeface="+mn-lt"/>
              </a:rPr>
              <a:t> </a:t>
            </a:r>
            <a:r>
              <a:rPr lang="nb-NO" sz="1800" baseline="0" dirty="0" err="1">
                <a:latin typeface="+mn-lt"/>
              </a:rPr>
              <a:t>the</a:t>
            </a:r>
            <a:r>
              <a:rPr lang="nb-NO" sz="1800" baseline="0" dirty="0">
                <a:latin typeface="+mn-lt"/>
              </a:rPr>
              <a:t> policy from it</a:t>
            </a:r>
            <a:endParaRPr lang="en-GB" sz="1800" baseline="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7775C1-A3E1-27BD-3122-68163137A75B}"/>
              </a:ext>
            </a:extLst>
          </p:cNvPr>
          <p:cNvSpPr txBox="1"/>
          <p:nvPr/>
        </p:nvSpPr>
        <p:spPr bwMode="white">
          <a:xfrm>
            <a:off x="5447585" y="763579"/>
            <a:ext cx="31668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baseline="0" dirty="0" err="1"/>
              <a:t>Directly</a:t>
            </a:r>
            <a:r>
              <a:rPr lang="nb-NO" sz="1800" baseline="0" dirty="0"/>
              <a:t> </a:t>
            </a:r>
            <a:r>
              <a:rPr lang="nb-NO" sz="1800" baseline="0" dirty="0" err="1"/>
              <a:t>estimate</a:t>
            </a:r>
            <a:r>
              <a:rPr lang="nb-NO" sz="1800" baseline="0" dirty="0"/>
              <a:t> </a:t>
            </a:r>
            <a:r>
              <a:rPr lang="nb-NO" sz="1800" baseline="0" dirty="0" err="1"/>
              <a:t>the</a:t>
            </a:r>
            <a:r>
              <a:rPr lang="nb-NO" sz="1800" baseline="0" dirty="0"/>
              <a:t> policy (or Q-</a:t>
            </a:r>
            <a:r>
              <a:rPr lang="nb-NO" sz="1800" baseline="0" dirty="0" err="1"/>
              <a:t>values</a:t>
            </a:r>
            <a:r>
              <a:rPr lang="nb-NO" sz="1800" baseline="0" dirty="0"/>
              <a:t>) from data</a:t>
            </a:r>
            <a:endParaRPr lang="en-GB" sz="1800" baseline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D9A43B-C239-3733-A3C5-A9658F7EF34C}"/>
              </a:ext>
            </a:extLst>
          </p:cNvPr>
          <p:cNvSpPr/>
          <p:nvPr/>
        </p:nvSpPr>
        <p:spPr bwMode="auto">
          <a:xfrm rot="21095062">
            <a:off x="3322910" y="1066196"/>
            <a:ext cx="2066900" cy="114577"/>
          </a:xfrm>
          <a:custGeom>
            <a:avLst/>
            <a:gdLst>
              <a:gd name="connsiteX0" fmla="*/ 0 w 2038350"/>
              <a:gd name="connsiteY0" fmla="*/ 311966 h 394516"/>
              <a:gd name="connsiteX1" fmla="*/ 946150 w 2038350"/>
              <a:gd name="connsiteY1" fmla="*/ 816 h 394516"/>
              <a:gd name="connsiteX2" fmla="*/ 2038350 w 2038350"/>
              <a:gd name="connsiteY2" fmla="*/ 394516 h 39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8350" h="394516">
                <a:moveTo>
                  <a:pt x="0" y="311966"/>
                </a:moveTo>
                <a:cubicBezTo>
                  <a:pt x="303212" y="149512"/>
                  <a:pt x="606425" y="-12942"/>
                  <a:pt x="946150" y="816"/>
                </a:cubicBezTo>
                <a:cubicBezTo>
                  <a:pt x="1285875" y="14574"/>
                  <a:pt x="1662112" y="204545"/>
                  <a:pt x="2038350" y="39451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[R. Sutton &amp; A. Barto (1998): «Reinforcement Learning: An Introduction»]">
            <a:extLst>
              <a:ext uri="{FF2B5EF4-FFF2-40B4-BE49-F238E27FC236}">
                <a16:creationId xmlns:a16="http://schemas.microsoft.com/office/drawing/2014/main" id="{B9A6E3EF-F37A-E8AE-2C54-CB8E893667DD}"/>
              </a:ext>
            </a:extLst>
          </p:cNvPr>
          <p:cNvSpPr txBox="1"/>
          <p:nvPr/>
        </p:nvSpPr>
        <p:spPr>
          <a:xfrm>
            <a:off x="827584" y="4632170"/>
            <a:ext cx="7651316" cy="2387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200" dirty="0">
                <a:solidFill>
                  <a:srgbClr val="C00000"/>
                </a:solidFill>
                <a:latin typeface="+mj-lt"/>
              </a:rPr>
              <a:t>R. Sutton &amp; A. </a:t>
            </a:r>
            <a:r>
              <a:rPr lang="nb-NO" sz="1200" dirty="0" err="1">
                <a:solidFill>
                  <a:srgbClr val="C00000"/>
                </a:solidFill>
                <a:latin typeface="+mj-lt"/>
              </a:rPr>
              <a:t>Barto</a:t>
            </a:r>
            <a:r>
              <a:rPr lang="nb-NO" sz="1200" dirty="0">
                <a:solidFill>
                  <a:srgbClr val="C00000"/>
                </a:solidFill>
                <a:latin typeface="+mj-lt"/>
              </a:rPr>
              <a:t> (2018): «</a:t>
            </a:r>
            <a:r>
              <a:rPr lang="nb-NO" sz="1200" i="1" dirty="0" err="1">
                <a:solidFill>
                  <a:srgbClr val="C00000"/>
                </a:solidFill>
                <a:latin typeface="+mj-lt"/>
              </a:rPr>
              <a:t>Reinforcement</a:t>
            </a:r>
            <a:r>
              <a:rPr lang="nb-NO" sz="1200" i="1" dirty="0">
                <a:solidFill>
                  <a:srgbClr val="C00000"/>
                </a:solidFill>
                <a:latin typeface="+mj-lt"/>
              </a:rPr>
              <a:t> Learning: An </a:t>
            </a:r>
            <a:r>
              <a:rPr lang="nb-NO" sz="1200" i="1" dirty="0" err="1">
                <a:solidFill>
                  <a:srgbClr val="C00000"/>
                </a:solidFill>
                <a:latin typeface="+mj-lt"/>
              </a:rPr>
              <a:t>Introduction</a:t>
            </a:r>
            <a:r>
              <a:rPr lang="nb-NO" sz="1200" i="1" dirty="0">
                <a:solidFill>
                  <a:srgbClr val="C00000"/>
                </a:solidFill>
                <a:latin typeface="+mj-lt"/>
              </a:rPr>
              <a:t>»</a:t>
            </a:r>
            <a:r>
              <a:rPr lang="nb-NO" sz="1200" dirty="0">
                <a:solidFill>
                  <a:srgbClr val="C00000"/>
                </a:solidFill>
                <a:latin typeface="+mj-lt"/>
              </a:rPr>
              <a:t> (</a:t>
            </a:r>
            <a:r>
              <a:rPr lang="nb-NO" sz="1200" dirty="0" err="1">
                <a:solidFill>
                  <a:srgbClr val="C0000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complete</a:t>
            </a:r>
            <a:r>
              <a:rPr lang="nb-NO" sz="1200" dirty="0">
                <a:solidFill>
                  <a:srgbClr val="C0000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book </a:t>
            </a:r>
            <a:r>
              <a:rPr lang="nb-NO" sz="1200" dirty="0" err="1">
                <a:solidFill>
                  <a:srgbClr val="C0000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available</a:t>
            </a:r>
            <a:r>
              <a:rPr lang="nb-NO" sz="1200" dirty="0">
                <a:solidFill>
                  <a:srgbClr val="C00000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online</a:t>
            </a:r>
            <a:r>
              <a:rPr lang="nb-NO" sz="1200" dirty="0">
                <a:solidFill>
                  <a:srgbClr val="C00000"/>
                </a:solidFill>
                <a:latin typeface="+mj-lt"/>
              </a:rPr>
              <a:t>!)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8005AA-1168-15CF-1453-FBACDAF848D9}"/>
              </a:ext>
            </a:extLst>
          </p:cNvPr>
          <p:cNvSpPr txBox="1"/>
          <p:nvPr/>
        </p:nvSpPr>
        <p:spPr bwMode="white">
          <a:xfrm>
            <a:off x="1403648" y="4310975"/>
            <a:ext cx="709301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rgbClr val="C00000"/>
                </a:solidFill>
                <a:latin typeface="+mj-lt"/>
              </a:rPr>
              <a:t>Schulman, et al (2017). Proximal policy optimization algorithms. </a:t>
            </a:r>
            <a:r>
              <a:rPr lang="en-GB" sz="1200" i="1" dirty="0" err="1">
                <a:solidFill>
                  <a:srgbClr val="C00000"/>
                </a:solidFill>
                <a:latin typeface="+mj-lt"/>
              </a:rPr>
              <a:t>arXiv</a:t>
            </a:r>
            <a:r>
              <a:rPr lang="en-GB" sz="1200" i="1" dirty="0">
                <a:solidFill>
                  <a:srgbClr val="C00000"/>
                </a:solidFill>
                <a:latin typeface="+mj-lt"/>
              </a:rPr>
              <a:t> preprint arXiv:1707.06347</a:t>
            </a:r>
            <a:r>
              <a:rPr lang="en-GB" sz="1200" dirty="0">
                <a:solidFill>
                  <a:srgbClr val="C00000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1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/>
      <p:bldP spid="11" grpId="0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EE461F-48D2-8FD7-CDE0-905B81A076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3219E6-A2A8-73D4-A5A3-227F2381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DCEB64-36B3-C8AB-D9BA-5F491B8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Challenges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EED7-E1CC-EC88-78C1-A0E8D134D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4" y="1203598"/>
            <a:ext cx="8064896" cy="3168352"/>
          </a:xfrm>
        </p:spPr>
        <p:txBody>
          <a:bodyPr/>
          <a:lstStyle/>
          <a:p>
            <a:r>
              <a:rPr lang="nb-NO" b="1" dirty="0"/>
              <a:t>Real</a:t>
            </a:r>
            <a:r>
              <a:rPr lang="nb-NO" dirty="0"/>
              <a:t> or </a:t>
            </a:r>
            <a:r>
              <a:rPr lang="nb-NO" b="1" dirty="0" err="1"/>
              <a:t>simulated</a:t>
            </a:r>
            <a:r>
              <a:rPr lang="nb-NO" dirty="0"/>
              <a:t> </a:t>
            </a:r>
            <a:r>
              <a:rPr lang="nb-NO" dirty="0" err="1"/>
              <a:t>interactions</a:t>
            </a:r>
            <a:r>
              <a:rPr lang="nb-NO" dirty="0"/>
              <a:t>?</a:t>
            </a:r>
          </a:p>
          <a:p>
            <a:pPr lvl="1"/>
            <a:r>
              <a:rPr lang="nb-NO" dirty="0" err="1"/>
              <a:t>Simulated</a:t>
            </a:r>
            <a:r>
              <a:rPr lang="nb-NO" dirty="0"/>
              <a:t> </a:t>
            </a:r>
            <a:r>
              <a:rPr lang="nb-NO" dirty="0" err="1"/>
              <a:t>users</a:t>
            </a:r>
            <a:r>
              <a:rPr lang="nb-NO" dirty="0"/>
              <a:t> </a:t>
            </a:r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necessary</a:t>
            </a:r>
            <a:r>
              <a:rPr lang="nb-NO" dirty="0"/>
              <a:t>                                                                              due to </a:t>
            </a:r>
            <a:r>
              <a:rPr lang="nb-NO" dirty="0" err="1"/>
              <a:t>slow</a:t>
            </a:r>
            <a:r>
              <a:rPr lang="nb-NO" dirty="0"/>
              <a:t> </a:t>
            </a:r>
            <a:r>
              <a:rPr lang="nb-NO" dirty="0" err="1"/>
              <a:t>convergence</a:t>
            </a:r>
            <a:r>
              <a:rPr lang="nb-NO" dirty="0"/>
              <a:t> speed</a:t>
            </a:r>
          </a:p>
          <a:p>
            <a:pPr lvl="1"/>
            <a:r>
              <a:rPr lang="nb-NO" dirty="0" err="1"/>
              <a:t>However</a:t>
            </a:r>
            <a:r>
              <a:rPr lang="nb-NO" dirty="0"/>
              <a:t>,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nb-NO" dirty="0"/>
              <a:t> lead to </a:t>
            </a:r>
            <a:r>
              <a:rPr lang="nb-NO" dirty="0" err="1"/>
              <a:t>poor</a:t>
            </a:r>
            <a:r>
              <a:rPr lang="nb-NO" dirty="0"/>
              <a:t> </a:t>
            </a:r>
            <a:r>
              <a:rPr lang="nb-NO" dirty="0" err="1"/>
              <a:t>behaviours</a:t>
            </a:r>
            <a:r>
              <a:rPr lang="nb-NO" dirty="0"/>
              <a:t>                                                                   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applied</a:t>
            </a:r>
            <a:r>
              <a:rPr lang="nb-NO" dirty="0"/>
              <a:t> to </a:t>
            </a:r>
            <a:r>
              <a:rPr lang="nb-NO" i="1" dirty="0"/>
              <a:t>real </a:t>
            </a:r>
            <a:r>
              <a:rPr lang="nb-NO" i="1" dirty="0" err="1"/>
              <a:t>users</a:t>
            </a:r>
            <a:endParaRPr lang="nb-NO" i="1" dirty="0"/>
          </a:p>
          <a:p>
            <a:r>
              <a:rPr lang="nb-NO" b="1" dirty="0" err="1"/>
              <a:t>Reward</a:t>
            </a:r>
            <a:r>
              <a:rPr lang="nb-NO" b="1" dirty="0"/>
              <a:t> design</a:t>
            </a:r>
            <a:endParaRPr lang="en-GB" b="1" dirty="0"/>
          </a:p>
          <a:p>
            <a:pPr lvl="1"/>
            <a:r>
              <a:rPr lang="en-GB" dirty="0"/>
              <a:t>What constitutes a “good” dialogue? </a:t>
            </a:r>
          </a:p>
          <a:p>
            <a:pPr lvl="1"/>
            <a:r>
              <a:rPr lang="en-GB" dirty="0"/>
              <a:t>Possible to learn a reward model from </a:t>
            </a:r>
            <a:r>
              <a:rPr lang="en-GB" i="1" dirty="0"/>
              <a:t>human preferences </a:t>
            </a:r>
            <a:r>
              <a:rPr lang="en-GB" dirty="0"/>
              <a:t>… but we might as well then directly learn from those?</a:t>
            </a:r>
          </a:p>
        </p:txBody>
      </p:sp>
      <p:pic>
        <p:nvPicPr>
          <p:cNvPr id="7" name="Picture 6" descr="A cartoon of a child&#10;&#10;Description automatically generated">
            <a:extLst>
              <a:ext uri="{FF2B5EF4-FFF2-40B4-BE49-F238E27FC236}">
                <a16:creationId xmlns:a16="http://schemas.microsoft.com/office/drawing/2014/main" id="{72A180CB-4A16-80FD-F8F1-468A969FCC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06" y="552706"/>
            <a:ext cx="2322724" cy="232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6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0A42C1-60EB-F0DF-79B3-28B266DF47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CDE60-7011-F914-3040-602006A01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A67AD9-D3FD-E037-5DF2-25613D3C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video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B7FD00-53F0-85A9-520E-F0DAE286B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7272808" cy="316835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2000" dirty="0"/>
              <a:t>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next</a:t>
            </a:r>
            <a:r>
              <a:rPr lang="nb-NO" sz="2000" dirty="0"/>
              <a:t> video,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will</a:t>
            </a:r>
            <a:r>
              <a:rPr lang="nb-NO" sz="2000" dirty="0"/>
              <a:t> talk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how</a:t>
            </a:r>
            <a:r>
              <a:rPr lang="nb-NO" sz="2000" dirty="0"/>
              <a:t> to </a:t>
            </a:r>
          </a:p>
          <a:p>
            <a:pPr lvl="1">
              <a:spcBef>
                <a:spcPts val="1200"/>
              </a:spcBef>
            </a:pPr>
            <a:r>
              <a:rPr lang="nb-NO" sz="2000" dirty="0" err="1"/>
              <a:t>Practically</a:t>
            </a:r>
            <a:r>
              <a:rPr lang="nb-NO" sz="2000" dirty="0"/>
              <a:t> design and </a:t>
            </a:r>
            <a:r>
              <a:rPr lang="nb-NO" sz="2000" dirty="0" err="1"/>
              <a:t>develop</a:t>
            </a:r>
            <a:r>
              <a:rPr lang="nb-NO" sz="2000" dirty="0"/>
              <a:t>                                            </a:t>
            </a:r>
            <a:r>
              <a:rPr lang="nb-NO" sz="2000" dirty="0" err="1"/>
              <a:t>conversational</a:t>
            </a:r>
            <a:r>
              <a:rPr lang="nb-NO" sz="2000" dirty="0"/>
              <a:t> systems</a:t>
            </a:r>
          </a:p>
          <a:p>
            <a:pPr lvl="1">
              <a:spcBef>
                <a:spcPts val="1200"/>
              </a:spcBef>
            </a:pPr>
            <a:r>
              <a:rPr lang="nb-NO" sz="2000" dirty="0" err="1"/>
              <a:t>Evaluate</a:t>
            </a:r>
            <a:r>
              <a:rPr lang="nb-NO" sz="2000" dirty="0"/>
              <a:t> </a:t>
            </a:r>
            <a:r>
              <a:rPr lang="nb-NO" sz="2000" dirty="0" err="1"/>
              <a:t>their</a:t>
            </a:r>
            <a:r>
              <a:rPr lang="nb-NO" sz="2000" dirty="0"/>
              <a:t> </a:t>
            </a:r>
            <a:r>
              <a:rPr lang="nb-NO" sz="2000" dirty="0" err="1"/>
              <a:t>performance</a:t>
            </a:r>
            <a:r>
              <a:rPr lang="nb-NO" sz="2000" dirty="0"/>
              <a:t> of                                                                           </a:t>
            </a:r>
            <a:r>
              <a:rPr lang="nb-NO" sz="2000" dirty="0" err="1"/>
              <a:t>those</a:t>
            </a:r>
            <a:r>
              <a:rPr lang="nb-NO" sz="2000" dirty="0"/>
              <a:t> systems    </a:t>
            </a:r>
          </a:p>
          <a:p>
            <a:pPr lvl="1">
              <a:spcBef>
                <a:spcPts val="1200"/>
              </a:spcBef>
            </a:pPr>
            <a:endParaRPr lang="en-GB" sz="1000" dirty="0"/>
          </a:p>
          <a:p>
            <a:pPr>
              <a:spcBef>
                <a:spcPts val="1200"/>
              </a:spcBef>
            </a:pPr>
            <a:r>
              <a:rPr lang="en-GB" sz="2000" dirty="0"/>
              <a:t>Don’t hesitate to get in touch if you have any questions!</a:t>
            </a:r>
          </a:p>
        </p:txBody>
      </p:sp>
      <p:pic>
        <p:nvPicPr>
          <p:cNvPr id="7" name="Picture 6" descr="A person wearing a hard hat and glasses&#10;&#10;Description automatically generated">
            <a:extLst>
              <a:ext uri="{FF2B5EF4-FFF2-40B4-BE49-F238E27FC236}">
                <a16:creationId xmlns:a16="http://schemas.microsoft.com/office/drawing/2014/main" id="{7633862F-6170-2553-5E8F-62956F7E1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951" y="84355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349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2871</Words>
  <Application>Microsoft Office PowerPoint</Application>
  <PresentationFormat>On-screen Show (16:9)</PresentationFormat>
  <Paragraphs>394</Paragraphs>
  <Slides>40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Wingdings</vt:lpstr>
      <vt:lpstr>Times New Roman</vt:lpstr>
      <vt:lpstr>Gill Sans</vt:lpstr>
      <vt:lpstr>Palatino</vt:lpstr>
      <vt:lpstr>Helvetica</vt:lpstr>
      <vt:lpstr>Roboto</vt:lpstr>
      <vt:lpstr>Calibri</vt:lpstr>
      <vt:lpstr>Arial</vt:lpstr>
      <vt:lpstr>NR</vt:lpstr>
      <vt:lpstr>Dialogue systems (3)</vt:lpstr>
      <vt:lpstr>Week 43</vt:lpstr>
      <vt:lpstr>Limitation of chatbot models</vt:lpstr>
      <vt:lpstr>Dialogue management tasks</vt:lpstr>
      <vt:lpstr>Dialogue management</vt:lpstr>
      <vt:lpstr>Dialogue management</vt:lpstr>
      <vt:lpstr>Outline</vt:lpstr>
      <vt:lpstr>What is dialogue?</vt:lpstr>
      <vt:lpstr>Turn-taking</vt:lpstr>
      <vt:lpstr>Turn-taking</vt:lpstr>
      <vt:lpstr>Example of turn-taking</vt:lpstr>
      <vt:lpstr>Dialogue acts</vt:lpstr>
      <vt:lpstr>Dialogue acts</vt:lpstr>
      <vt:lpstr>Deixis</vt:lpstr>
      <vt:lpstr>Grounding</vt:lpstr>
      <vt:lpstr>Grounding</vt:lpstr>
      <vt:lpstr>Grounding acts</vt:lpstr>
      <vt:lpstr>Examples of grounding</vt:lpstr>
      <vt:lpstr>Examples of grounding</vt:lpstr>
      <vt:lpstr>Conversational implicatures</vt:lpstr>
      <vt:lpstr>Conversational implicatures</vt:lpstr>
      <vt:lpstr>Conversational implicatures</vt:lpstr>
      <vt:lpstr>Conversational implicatures</vt:lpstr>
      <vt:lpstr>Alignment</vt:lpstr>
      <vt:lpstr>Outline</vt:lpstr>
      <vt:lpstr>Flowcharts</vt:lpstr>
      <vt:lpstr>Flowcharts</vt:lpstr>
      <vt:lpstr>Interaction style</vt:lpstr>
      <vt:lpstr>Data-driven techniques</vt:lpstr>
      <vt:lpstr>Reward model</vt:lpstr>
      <vt:lpstr>Policy optimisation</vt:lpstr>
      <vt:lpstr>Markov Decision Processes</vt:lpstr>
      <vt:lpstr>Graphical notation</vt:lpstr>
      <vt:lpstr>Markov Decision Processes</vt:lpstr>
      <vt:lpstr>Expected cumulative reward</vt:lpstr>
      <vt:lpstr>Bellman equation</vt:lpstr>
      <vt:lpstr>MDP policy</vt:lpstr>
      <vt:lpstr>Types of RL techniques</vt:lpstr>
      <vt:lpstr>Challenges</vt:lpstr>
      <vt:lpstr>Next video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4</cp:revision>
  <cp:lastPrinted>2011-03-21T10:03:50Z</cp:lastPrinted>
  <dcterms:created xsi:type="dcterms:W3CDTF">2024-10-03T16:11:06Z</dcterms:created>
  <dcterms:modified xsi:type="dcterms:W3CDTF">2025-10-20T21:51:22Z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