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3" r:id="rId5"/>
    <p:sldId id="493" r:id="rId6"/>
    <p:sldId id="494" r:id="rId7"/>
    <p:sldId id="478" r:id="rId8"/>
    <p:sldId id="487" r:id="rId9"/>
    <p:sldId id="350" r:id="rId10"/>
    <p:sldId id="479" r:id="rId11"/>
    <p:sldId id="370" r:id="rId12"/>
    <p:sldId id="480" r:id="rId13"/>
    <p:sldId id="481" r:id="rId14"/>
    <p:sldId id="482" r:id="rId15"/>
    <p:sldId id="488" r:id="rId16"/>
    <p:sldId id="354" r:id="rId17"/>
    <p:sldId id="355" r:id="rId18"/>
    <p:sldId id="492" r:id="rId19"/>
    <p:sldId id="357" r:id="rId20"/>
    <p:sldId id="483" r:id="rId21"/>
    <p:sldId id="486" r:id="rId22"/>
    <p:sldId id="490" r:id="rId23"/>
    <p:sldId id="491" r:id="rId24"/>
    <p:sldId id="485" r:id="rId25"/>
  </p:sldIdLst>
  <p:sldSz cx="9144000" cy="5143500" type="screen16x9"/>
  <p:notesSz cx="6883400" cy="9906000"/>
  <p:embeddedFontLst>
    <p:embeddedFont>
      <p:font typeface="Helvetica" panose="020B0604020202020204" pitchFamily="34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A9D"/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CEA25D-440B-4285-8355-C73C8F52CBCB}" v="364" dt="2025-10-21T11:44:13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5333" autoAdjust="0"/>
  </p:normalViewPr>
  <p:slideViewPr>
    <p:cSldViewPr>
      <p:cViewPr varScale="1">
        <p:scale>
          <a:sx n="210" d="100"/>
          <a:sy n="210" d="100"/>
        </p:scale>
        <p:origin x="193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68CEA25D-440B-4285-8355-C73C8F52CBCB}"/>
    <pc:docChg chg="modSld">
      <pc:chgData name="Pierre Lison" userId="a8a9df96-d69d-4b67-b9bd-4018f7d77187" providerId="ADAL" clId="{68CEA25D-440B-4285-8355-C73C8F52CBCB}" dt="2025-10-21T12:48:11.750" v="0" actId="20577"/>
      <pc:docMkLst>
        <pc:docMk/>
      </pc:docMkLst>
      <pc:sldChg chg="modSp mod">
        <pc:chgData name="Pierre Lison" userId="a8a9df96-d69d-4b67-b9bd-4018f7d77187" providerId="ADAL" clId="{68CEA25D-440B-4285-8355-C73C8F52CBCB}" dt="2025-10-21T12:48:11.750" v="0" actId="20577"/>
        <pc:sldMkLst>
          <pc:docMk/>
          <pc:sldMk cId="2889439364" sldId="494"/>
        </pc:sldMkLst>
        <pc:spChg chg="mod">
          <ac:chgData name="Pierre Lison" userId="a8a9df96-d69d-4b67-b9bd-4018f7d77187" providerId="ADAL" clId="{68CEA25D-440B-4285-8355-C73C8F52CBCB}" dt="2025-10-21T12:48:11.750" v="0" actId="20577"/>
          <ac:spMkLst>
            <pc:docMk/>
            <pc:sldMk cId="2889439364" sldId="494"/>
            <ac:spMk id="5" creationId="{1732C8AE-A845-1D15-3139-2B793D87839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://www.furhatrobotics.com/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2025, video lecture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 (4)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Week</a:t>
            </a:r>
            <a:r>
              <a:rPr lang="nb-NO" dirty="0"/>
              <a:t> 43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second lecture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1: generative dialogue models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2: dialogue management</a:t>
            </a:r>
          </a:p>
          <a:p>
            <a:pPr>
              <a:spcBef>
                <a:spcPts val="600"/>
              </a:spcBef>
            </a:pPr>
            <a:r>
              <a:rPr lang="en-US" b="1" dirty="0"/>
              <a:t>Video 3: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652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CDA7F7-4390-232C-202D-CA431C0CBF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A10B56-DB13-A31D-A154-97B2D89BC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FA1D98-1EC5-206D-6BD6-71549BB8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4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32C8AE-A845-1D15-3139-2B793D878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5328592" cy="3327974"/>
          </a:xfrm>
        </p:spPr>
        <p:txBody>
          <a:bodyPr/>
          <a:lstStyle/>
          <a:p>
            <a:r>
              <a:rPr lang="nb-NO" dirty="0"/>
              <a:t>The final </a:t>
            </a:r>
            <a:r>
              <a:rPr lang="nb-NO" dirty="0" err="1"/>
              <a:t>obligatory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of </a:t>
            </a:r>
            <a:r>
              <a:rPr lang="nb-NO" dirty="0" err="1"/>
              <a:t>the</a:t>
            </a:r>
            <a:r>
              <a:rPr lang="nb-NO" dirty="0"/>
              <a:t> IN4080 </a:t>
            </a:r>
            <a:r>
              <a:rPr lang="nb-NO" dirty="0" err="1"/>
              <a:t>course</a:t>
            </a:r>
            <a:r>
              <a:rPr lang="nb-NO" dirty="0"/>
              <a:t> is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!</a:t>
            </a:r>
          </a:p>
          <a:p>
            <a:pPr lvl="1"/>
            <a:r>
              <a:rPr lang="nb-NO" dirty="0"/>
              <a:t>See </a:t>
            </a:r>
            <a:r>
              <a:rPr lang="nb-NO"/>
              <a:t>github </a:t>
            </a:r>
            <a:r>
              <a:rPr lang="nb-NO" dirty="0" err="1"/>
              <a:t>repo</a:t>
            </a:r>
            <a:endParaRPr lang="nb-NO" dirty="0"/>
          </a:p>
          <a:p>
            <a:r>
              <a:rPr lang="en-GB" dirty="0"/>
              <a:t>Deadline: </a:t>
            </a:r>
            <a:r>
              <a:rPr lang="en-GB" b="1" dirty="0"/>
              <a:t>Friday, November 7 at 23:59</a:t>
            </a:r>
          </a:p>
          <a:p>
            <a:r>
              <a:rPr lang="en-GB" dirty="0"/>
              <a:t>Two parts:</a:t>
            </a:r>
          </a:p>
          <a:p>
            <a:pPr lvl="1"/>
            <a:r>
              <a:rPr lang="en-GB" dirty="0"/>
              <a:t>Implementation of a </a:t>
            </a:r>
            <a:r>
              <a:rPr lang="en-GB" i="1" dirty="0"/>
              <a:t>talking elevator</a:t>
            </a:r>
          </a:p>
          <a:p>
            <a:pPr lvl="1"/>
            <a:r>
              <a:rPr lang="en-GB" i="1" dirty="0"/>
              <a:t>Machine translation </a:t>
            </a:r>
            <a:r>
              <a:rPr lang="en-GB" dirty="0"/>
              <a:t>experiments</a:t>
            </a:r>
          </a:p>
          <a:p>
            <a:r>
              <a:rPr lang="en-GB" dirty="0"/>
              <a:t>Don’t wait until the last minute!</a:t>
            </a:r>
          </a:p>
          <a:p>
            <a:pPr lvl="1"/>
            <a:r>
              <a:rPr lang="en-GB" dirty="0"/>
              <a:t>And let us know if you experience problems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99815C-2CA6-C691-B005-3B6CE314D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771550"/>
            <a:ext cx="2314567" cy="34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3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4C7BCC-3817-4556-0895-339759BE7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2B398-F839-7755-7B19-F74E0754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28BBA8-D85D-393B-E63E-FDA9CE5C3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BBF429-A88B-59AC-74D5-EE0E0E195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 development</a:t>
            </a:r>
          </a:p>
          <a:p>
            <a:r>
              <a:rPr lang="en-US" dirty="0"/>
              <a:t>Evaluation metrics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33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4C7BCC-3817-4556-0895-339759BE7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2B398-F839-7755-7B19-F74E0754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28BBA8-D85D-393B-E63E-FDA9CE5C3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BBF429-A88B-59AC-74D5-EE0E0E195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System development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Evaluation metrics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4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3" name="canstockphoto3857357.jpg" descr="canstockphoto3857357.jpg">
            <a:extLst>
              <a:ext uri="{FF2B5EF4-FFF2-40B4-BE49-F238E27FC236}">
                <a16:creationId xmlns:a16="http://schemas.microsoft.com/office/drawing/2014/main" id="{C511BA6A-E271-2E0B-15EF-56BCDB57D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3219822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22" name="Gruppe 47">
            <a:extLst>
              <a:ext uri="{FF2B5EF4-FFF2-40B4-BE49-F238E27FC236}">
                <a16:creationId xmlns:a16="http://schemas.microsoft.com/office/drawing/2014/main" id="{347DB884-3F66-10EE-B948-5033E25064C8}"/>
              </a:ext>
            </a:extLst>
          </p:cNvPr>
          <p:cNvGrpSpPr/>
          <p:nvPr/>
        </p:nvGrpSpPr>
        <p:grpSpPr>
          <a:xfrm>
            <a:off x="1918850" y="2482860"/>
            <a:ext cx="1954193" cy="1796779"/>
            <a:chOff x="775848" y="2871562"/>
            <a:chExt cx="1954193" cy="1796779"/>
          </a:xfrm>
        </p:grpSpPr>
        <p:sp>
          <p:nvSpPr>
            <p:cNvPr id="23" name="input speech signal…">
              <a:extLst>
                <a:ext uri="{FF2B5EF4-FFF2-40B4-BE49-F238E27FC236}">
                  <a16:creationId xmlns:a16="http://schemas.microsoft.com/office/drawing/2014/main" id="{3D1FAC60-3ADF-D0A2-49D9-7B3E2317BC64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24" name="Linje">
              <a:extLst>
                <a:ext uri="{FF2B5EF4-FFF2-40B4-BE49-F238E27FC236}">
                  <a16:creationId xmlns:a16="http://schemas.microsoft.com/office/drawing/2014/main" id="{152E3CE9-CE92-86DB-1F4B-2AFD81CEC156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5" name="Linje">
              <a:extLst>
                <a:ext uri="{FF2B5EF4-FFF2-40B4-BE49-F238E27FC236}">
                  <a16:creationId xmlns:a16="http://schemas.microsoft.com/office/drawing/2014/main" id="{406BD801-E5B4-6B27-EBEB-3250A73DCE2A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6" name="Gruppe 48">
            <a:extLst>
              <a:ext uri="{FF2B5EF4-FFF2-40B4-BE49-F238E27FC236}">
                <a16:creationId xmlns:a16="http://schemas.microsoft.com/office/drawing/2014/main" id="{6117E6E9-6ECC-D5A3-379E-1A5C9681567C}"/>
              </a:ext>
            </a:extLst>
          </p:cNvPr>
          <p:cNvGrpSpPr/>
          <p:nvPr/>
        </p:nvGrpSpPr>
        <p:grpSpPr>
          <a:xfrm>
            <a:off x="4750393" y="2482859"/>
            <a:ext cx="2626742" cy="1781043"/>
            <a:chOff x="3607391" y="2871561"/>
            <a:chExt cx="2626742" cy="1781043"/>
          </a:xfrm>
        </p:grpSpPr>
        <p:sp>
          <p:nvSpPr>
            <p:cNvPr id="27" name="output speech signal…">
              <a:extLst>
                <a:ext uri="{FF2B5EF4-FFF2-40B4-BE49-F238E27FC236}">
                  <a16:creationId xmlns:a16="http://schemas.microsoft.com/office/drawing/2014/main" id="{1841DFEA-976B-A9ED-C9B7-6D81F6DE1706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28" name="Linje">
              <a:extLst>
                <a:ext uri="{FF2B5EF4-FFF2-40B4-BE49-F238E27FC236}">
                  <a16:creationId xmlns:a16="http://schemas.microsoft.com/office/drawing/2014/main" id="{92D5D83D-D2EF-4F84-994E-2F0023F28A95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9" name="Linje">
              <a:extLst>
                <a:ext uri="{FF2B5EF4-FFF2-40B4-BE49-F238E27FC236}">
                  <a16:creationId xmlns:a16="http://schemas.microsoft.com/office/drawing/2014/main" id="{CCF1F029-6BD5-6FC8-321B-22D239FEB3B2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30" name="User">
            <a:extLst>
              <a:ext uri="{FF2B5EF4-FFF2-40B4-BE49-F238E27FC236}">
                <a16:creationId xmlns:a16="http://schemas.microsoft.com/office/drawing/2014/main" id="{57471578-9FA1-4A77-0DAB-B365E6125C55}"/>
              </a:ext>
            </a:extLst>
          </p:cNvPr>
          <p:cNvSpPr txBox="1"/>
          <p:nvPr/>
        </p:nvSpPr>
        <p:spPr>
          <a:xfrm>
            <a:off x="3934216" y="2816114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31" name="Gruppe 17">
            <a:extLst>
              <a:ext uri="{FF2B5EF4-FFF2-40B4-BE49-F238E27FC236}">
                <a16:creationId xmlns:a16="http://schemas.microsoft.com/office/drawing/2014/main" id="{1620C449-98C3-DA87-13CB-3E7767FAEB15}"/>
              </a:ext>
            </a:extLst>
          </p:cNvPr>
          <p:cNvGrpSpPr/>
          <p:nvPr/>
        </p:nvGrpSpPr>
        <p:grpSpPr>
          <a:xfrm>
            <a:off x="1187626" y="1561107"/>
            <a:ext cx="2430411" cy="872867"/>
            <a:chOff x="177320" y="2244504"/>
            <a:chExt cx="2430411" cy="872867"/>
          </a:xfrm>
        </p:grpSpPr>
        <p:sp>
          <p:nvSpPr>
            <p:cNvPr id="32" name="Rektangel: avrundede hjørner 15">
              <a:extLst>
                <a:ext uri="{FF2B5EF4-FFF2-40B4-BE49-F238E27FC236}">
                  <a16:creationId xmlns:a16="http://schemas.microsoft.com/office/drawing/2014/main" id="{E992C814-9515-5419-5D0D-4D629B427DC2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TekstSylinder 13">
              <a:extLst>
                <a:ext uri="{FF2B5EF4-FFF2-40B4-BE49-F238E27FC236}">
                  <a16:creationId xmlns:a16="http://schemas.microsoft.com/office/drawing/2014/main" id="{A3FC8ABD-1DFA-6FBB-8735-BF7A410AC0FF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" name="Gruppe 18">
            <a:extLst>
              <a:ext uri="{FF2B5EF4-FFF2-40B4-BE49-F238E27FC236}">
                <a16:creationId xmlns:a16="http://schemas.microsoft.com/office/drawing/2014/main" id="{5C6AB6B8-DCE4-894C-0AA5-A6A09A053A80}"/>
              </a:ext>
            </a:extLst>
          </p:cNvPr>
          <p:cNvGrpSpPr/>
          <p:nvPr/>
        </p:nvGrpSpPr>
        <p:grpSpPr>
          <a:xfrm>
            <a:off x="5034980" y="1561107"/>
            <a:ext cx="2921398" cy="882779"/>
            <a:chOff x="3826928" y="2228776"/>
            <a:chExt cx="2921398" cy="882779"/>
          </a:xfrm>
        </p:grpSpPr>
        <p:sp>
          <p:nvSpPr>
            <p:cNvPr id="35" name="Rektangel: avrundede hjørner 16">
              <a:extLst>
                <a:ext uri="{FF2B5EF4-FFF2-40B4-BE49-F238E27FC236}">
                  <a16:creationId xmlns:a16="http://schemas.microsoft.com/office/drawing/2014/main" id="{D7A6CE61-C841-770A-ECA4-328B1220E101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TekstSylinder 14">
              <a:extLst>
                <a:ext uri="{FF2B5EF4-FFF2-40B4-BE49-F238E27FC236}">
                  <a16:creationId xmlns:a16="http://schemas.microsoft.com/office/drawing/2014/main" id="{A026B4E1-590E-E34D-2222-668A3D2F0E56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7" name="Frihåndsform: figur 45">
            <a:extLst>
              <a:ext uri="{FF2B5EF4-FFF2-40B4-BE49-F238E27FC236}">
                <a16:creationId xmlns:a16="http://schemas.microsoft.com/office/drawing/2014/main" id="{35262F0F-5ADD-6667-267B-FE6CE5D73B9D}"/>
              </a:ext>
            </a:extLst>
          </p:cNvPr>
          <p:cNvSpPr/>
          <p:nvPr/>
        </p:nvSpPr>
        <p:spPr>
          <a:xfrm>
            <a:off x="3750734" y="1687475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0C85FB-A205-1ED2-DCA5-8F0C4DD77FE0}"/>
              </a:ext>
            </a:extLst>
          </p:cNvPr>
          <p:cNvGrpSpPr/>
          <p:nvPr/>
        </p:nvGrpSpPr>
        <p:grpSpPr>
          <a:xfrm>
            <a:off x="0" y="2608365"/>
            <a:ext cx="8619088" cy="758023"/>
            <a:chOff x="3344060" y="1671027"/>
            <a:chExt cx="8619088" cy="758023"/>
          </a:xfrm>
        </p:grpSpPr>
        <p:sp>
          <p:nvSpPr>
            <p:cNvPr id="5" name="Frihåndsform: figur 45">
              <a:extLst>
                <a:ext uri="{FF2B5EF4-FFF2-40B4-BE49-F238E27FC236}">
                  <a16:creationId xmlns:a16="http://schemas.microsoft.com/office/drawing/2014/main" id="{773F7FE2-16A2-E20E-6CD5-589029DEF64A}"/>
                </a:ext>
              </a:extLst>
            </p:cNvPr>
            <p:cNvSpPr/>
            <p:nvPr/>
          </p:nvSpPr>
          <p:spPr>
            <a:xfrm rot="20913398" flipV="1">
              <a:off x="3659221" y="1671027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65BBB3-E795-11D6-A703-CF17F86FC64A}"/>
                </a:ext>
              </a:extLst>
            </p:cNvPr>
            <p:cNvSpPr txBox="1"/>
            <p:nvPr/>
          </p:nvSpPr>
          <p:spPr bwMode="white">
            <a:xfrm>
              <a:off x="3344060" y="2090496"/>
              <a:ext cx="222528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Extra linguistic context</a:t>
              </a:r>
              <a:endParaRPr lang="en-GB" sz="1600" baseline="0" dirty="0"/>
            </a:p>
          </p:txBody>
        </p:sp>
        <p:sp>
          <p:nvSpPr>
            <p:cNvPr id="7" name="Frihåndsform: figur 45">
              <a:extLst>
                <a:ext uri="{FF2B5EF4-FFF2-40B4-BE49-F238E27FC236}">
                  <a16:creationId xmlns:a16="http://schemas.microsoft.com/office/drawing/2014/main" id="{8731D0BE-430B-0F9D-92CE-CAD849AE6CFE}"/>
                </a:ext>
              </a:extLst>
            </p:cNvPr>
            <p:cNvSpPr/>
            <p:nvPr/>
          </p:nvSpPr>
          <p:spPr>
            <a:xfrm rot="811042" flipV="1">
              <a:off x="10056774" y="1700682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D5650F-31DA-5180-4291-C5385ACF7BE7}"/>
                </a:ext>
              </a:extLst>
            </p:cNvPr>
            <p:cNvSpPr txBox="1"/>
            <p:nvPr/>
          </p:nvSpPr>
          <p:spPr bwMode="white">
            <a:xfrm>
              <a:off x="9969826" y="2080284"/>
              <a:ext cx="19933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aseline="0" dirty="0"/>
                <a:t>Non-verbal actions</a:t>
              </a:r>
              <a:endParaRPr lang="en-GB" sz="1600" baseline="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E45BB0-3785-EFD4-F1EE-BB9C899B7F5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Pipeline architectures</a:t>
            </a:r>
          </a:p>
        </p:txBody>
      </p:sp>
      <p:sp>
        <p:nvSpPr>
          <p:cNvPr id="3" name="Most basic architecture: pipeline…">
            <a:extLst>
              <a:ext uri="{FF2B5EF4-FFF2-40B4-BE49-F238E27FC236}">
                <a16:creationId xmlns:a16="http://schemas.microsoft.com/office/drawing/2014/main" id="{907E53DC-89AB-D065-DC83-E9814BEC4382}"/>
              </a:ext>
            </a:extLst>
          </p:cNvPr>
          <p:cNvSpPr txBox="1"/>
          <p:nvPr/>
        </p:nvSpPr>
        <p:spPr>
          <a:xfrm>
            <a:off x="398038" y="1180508"/>
            <a:ext cx="8712967" cy="12528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57154" indent="-45715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Components connected in processing chain</a:t>
            </a:r>
          </a:p>
          <a:p>
            <a:pPr marL="457154" indent="-45715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Each component is a black box getting inputs from                                                its predecessor and generating an output</a:t>
            </a:r>
          </a:p>
        </p:txBody>
      </p:sp>
      <p:grpSp>
        <p:nvGrpSpPr>
          <p:cNvPr id="4" name="Grupper">
            <a:extLst>
              <a:ext uri="{FF2B5EF4-FFF2-40B4-BE49-F238E27FC236}">
                <a16:creationId xmlns:a16="http://schemas.microsoft.com/office/drawing/2014/main" id="{9F96F37E-7F61-71ED-AC2F-C8F2302ACBE1}"/>
              </a:ext>
            </a:extLst>
          </p:cNvPr>
          <p:cNvGrpSpPr/>
          <p:nvPr/>
        </p:nvGrpSpPr>
        <p:grpSpPr>
          <a:xfrm>
            <a:off x="467544" y="2568800"/>
            <a:ext cx="6529840" cy="602753"/>
            <a:chOff x="93762" y="2577556"/>
            <a:chExt cx="6529840" cy="602753"/>
          </a:xfrm>
        </p:grpSpPr>
        <p:sp>
          <p:nvSpPr>
            <p:cNvPr id="5" name="ASR">
              <a:extLst>
                <a:ext uri="{FF2B5EF4-FFF2-40B4-BE49-F238E27FC236}">
                  <a16:creationId xmlns:a16="http://schemas.microsoft.com/office/drawing/2014/main" id="{F2F5AFE9-2CBD-A461-382F-6CFEC0DE94A1}"/>
                </a:ext>
              </a:extLst>
            </p:cNvPr>
            <p:cNvSpPr/>
            <p:nvPr/>
          </p:nvSpPr>
          <p:spPr>
            <a:xfrm>
              <a:off x="475506" y="2577556"/>
              <a:ext cx="776883" cy="5960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4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006D8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004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ASR</a:t>
              </a:r>
            </a:p>
          </p:txBody>
        </p:sp>
        <p:sp>
          <p:nvSpPr>
            <p:cNvPr id="6" name="NLU">
              <a:extLst>
                <a:ext uri="{FF2B5EF4-FFF2-40B4-BE49-F238E27FC236}">
                  <a16:creationId xmlns:a16="http://schemas.microsoft.com/office/drawing/2014/main" id="{D5426667-A9F6-8F39-8171-D9ED52FC65E4}"/>
                </a:ext>
              </a:extLst>
            </p:cNvPr>
            <p:cNvSpPr/>
            <p:nvPr/>
          </p:nvSpPr>
          <p:spPr>
            <a:xfrm>
              <a:off x="1674321" y="2584249"/>
              <a:ext cx="776883" cy="5960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4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006D8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004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NLU</a:t>
              </a:r>
            </a:p>
          </p:txBody>
        </p:sp>
        <p:sp>
          <p:nvSpPr>
            <p:cNvPr id="7" name="DM">
              <a:extLst>
                <a:ext uri="{FF2B5EF4-FFF2-40B4-BE49-F238E27FC236}">
                  <a16:creationId xmlns:a16="http://schemas.microsoft.com/office/drawing/2014/main" id="{B787EA21-D3FE-4E3F-D32B-D60EC6850207}"/>
                </a:ext>
              </a:extLst>
            </p:cNvPr>
            <p:cNvSpPr/>
            <p:nvPr/>
          </p:nvSpPr>
          <p:spPr>
            <a:xfrm>
              <a:off x="2906612" y="2584249"/>
              <a:ext cx="776883" cy="5960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4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006D8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004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DM</a:t>
              </a:r>
            </a:p>
          </p:txBody>
        </p:sp>
        <p:sp>
          <p:nvSpPr>
            <p:cNvPr id="8" name="NLG">
              <a:extLst>
                <a:ext uri="{FF2B5EF4-FFF2-40B4-BE49-F238E27FC236}">
                  <a16:creationId xmlns:a16="http://schemas.microsoft.com/office/drawing/2014/main" id="{9B3B4807-F72F-EA13-97A1-9D033B3E57D8}"/>
                </a:ext>
              </a:extLst>
            </p:cNvPr>
            <p:cNvSpPr/>
            <p:nvPr/>
          </p:nvSpPr>
          <p:spPr>
            <a:xfrm>
              <a:off x="4159002" y="2584249"/>
              <a:ext cx="776883" cy="5960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4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006D8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004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NLG</a:t>
              </a:r>
            </a:p>
          </p:txBody>
        </p:sp>
        <p:sp>
          <p:nvSpPr>
            <p:cNvPr id="9" name="TTS">
              <a:extLst>
                <a:ext uri="{FF2B5EF4-FFF2-40B4-BE49-F238E27FC236}">
                  <a16:creationId xmlns:a16="http://schemas.microsoft.com/office/drawing/2014/main" id="{CFE686DC-235E-0687-40AE-F24AEF5C8DA3}"/>
                </a:ext>
              </a:extLst>
            </p:cNvPr>
            <p:cNvSpPr/>
            <p:nvPr/>
          </p:nvSpPr>
          <p:spPr>
            <a:xfrm>
              <a:off x="5424787" y="2577556"/>
              <a:ext cx="776883" cy="5960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4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006D8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004" dirty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TTS</a:t>
              </a: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8D6A8670-BF00-9D9B-E978-595B6D1FC963}"/>
                </a:ext>
              </a:extLst>
            </p:cNvPr>
            <p:cNvSpPr/>
            <p:nvPr/>
          </p:nvSpPr>
          <p:spPr>
            <a:xfrm flipH="1" flipV="1">
              <a:off x="1305964" y="2878933"/>
              <a:ext cx="334862" cy="67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F64E1DEB-24D7-4E51-1840-E8B5789046AF}"/>
                </a:ext>
              </a:extLst>
            </p:cNvPr>
            <p:cNvSpPr/>
            <p:nvPr/>
          </p:nvSpPr>
          <p:spPr>
            <a:xfrm flipH="1">
              <a:off x="2504779" y="2878933"/>
              <a:ext cx="368347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EF712B5-ACF1-A80C-3B3A-96754F6BDED7}"/>
                </a:ext>
              </a:extLst>
            </p:cNvPr>
            <p:cNvSpPr/>
            <p:nvPr/>
          </p:nvSpPr>
          <p:spPr>
            <a:xfrm flipH="1" flipV="1">
              <a:off x="3757169" y="2878933"/>
              <a:ext cx="348258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A5AA18A1-0BAC-5CF1-AF2C-2A2C6536E42E}"/>
                </a:ext>
              </a:extLst>
            </p:cNvPr>
            <p:cNvSpPr/>
            <p:nvPr/>
          </p:nvSpPr>
          <p:spPr>
            <a:xfrm flipH="1">
              <a:off x="5002856" y="2885626"/>
              <a:ext cx="32816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E41C5D84-D740-B278-D5D9-A6DCF1446B8B}"/>
                </a:ext>
              </a:extLst>
            </p:cNvPr>
            <p:cNvSpPr/>
            <p:nvPr/>
          </p:nvSpPr>
          <p:spPr>
            <a:xfrm flipH="1" flipV="1">
              <a:off x="93762" y="2878933"/>
              <a:ext cx="348258" cy="67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FF4013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5" name="Linje">
              <a:extLst>
                <a:ext uri="{FF2B5EF4-FFF2-40B4-BE49-F238E27FC236}">
                  <a16:creationId xmlns:a16="http://schemas.microsoft.com/office/drawing/2014/main" id="{6D2116AD-9096-79EE-D74B-D5C84BD981D2}"/>
                </a:ext>
              </a:extLst>
            </p:cNvPr>
            <p:cNvSpPr/>
            <p:nvPr/>
          </p:nvSpPr>
          <p:spPr>
            <a:xfrm flipH="1">
              <a:off x="6295433" y="2885626"/>
              <a:ext cx="32816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FF4013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6" name="No feedback loop between components…">
            <a:extLst>
              <a:ext uri="{FF2B5EF4-FFF2-40B4-BE49-F238E27FC236}">
                <a16:creationId xmlns:a16="http://schemas.microsoft.com/office/drawing/2014/main" id="{721795C7-BA50-E6A1-CE3C-382E18CFB92C}"/>
              </a:ext>
            </a:extLst>
          </p:cNvPr>
          <p:cNvSpPr txBox="1"/>
          <p:nvPr/>
        </p:nvSpPr>
        <p:spPr>
          <a:xfrm>
            <a:off x="318738" y="3335249"/>
            <a:ext cx="6350477" cy="16460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01805" lvl="1" fontAlgn="auto">
              <a:spcBef>
                <a:spcPts val="5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kern="0" dirty="0">
                <a:solidFill>
                  <a:srgbClr val="000000"/>
                </a:solidFill>
                <a:latin typeface="Arial"/>
              </a:rPr>
              <a:t>Limitations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627817" lvl="1" indent="-226012" fontAlgn="auto">
              <a:spcBef>
                <a:spcPts val="500"/>
              </a:spcBef>
              <a:spcAft>
                <a:spcPts val="0"/>
              </a:spcAft>
              <a:buSzPct val="100000"/>
              <a:buChar char="▪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No feedback between components</a:t>
            </a:r>
          </a:p>
          <a:p>
            <a:pPr marL="627817" lvl="1" indent="-226012" fontAlgn="auto">
              <a:spcBef>
                <a:spcPts val="500"/>
              </a:spcBef>
              <a:spcAft>
                <a:spcPts val="0"/>
              </a:spcAft>
              <a:buSzPct val="100000"/>
              <a:buChar char="▪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Rigid information flow </a:t>
            </a:r>
          </a:p>
          <a:p>
            <a:pPr marL="627817" lvl="1" indent="-226012" fontAlgn="auto">
              <a:spcBef>
                <a:spcPts val="500"/>
              </a:spcBef>
              <a:spcAft>
                <a:spcPts val="0"/>
              </a:spcAft>
              <a:buSzPct val="100000"/>
              <a:buChar char="▪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Poor turn-taking </a:t>
            </a:r>
            <a:r>
              <a:rPr lang="en-US" sz="1800" kern="0" dirty="0" err="1">
                <a:solidFill>
                  <a:srgbClr val="000000"/>
                </a:solidFill>
                <a:latin typeface="Arial"/>
              </a:rPr>
              <a:t>behaviour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(system does not react until the full pipeline has been traversed)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F46C26-1307-39DA-7E31-B14D164D1164}"/>
              </a:ext>
            </a:extLst>
          </p:cNvPr>
          <p:cNvSpPr txBox="1"/>
          <p:nvPr/>
        </p:nvSpPr>
        <p:spPr bwMode="white">
          <a:xfrm>
            <a:off x="7488408" y="783744"/>
            <a:ext cx="1482533" cy="409342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1400" b="1" baseline="0" dirty="0"/>
              <a:t>Acronyms</a:t>
            </a:r>
            <a:r>
              <a:rPr lang="en-US" sz="1400" baseline="0" dirty="0"/>
              <a:t>:</a:t>
            </a:r>
          </a:p>
          <a:p>
            <a:pPr>
              <a:spcBef>
                <a:spcPts val="1200"/>
              </a:spcBef>
            </a:pPr>
            <a:r>
              <a:rPr lang="en-US" sz="1400" b="1" baseline="0" dirty="0"/>
              <a:t>ASR</a:t>
            </a:r>
            <a:r>
              <a:rPr lang="en-US" sz="1400" baseline="0" dirty="0"/>
              <a:t>: Automatic Speech Recognition</a:t>
            </a:r>
          </a:p>
          <a:p>
            <a:pPr>
              <a:spcBef>
                <a:spcPts val="1200"/>
              </a:spcBef>
            </a:pPr>
            <a:r>
              <a:rPr lang="en-US" sz="1400" b="1" dirty="0"/>
              <a:t>NLU</a:t>
            </a:r>
            <a:r>
              <a:rPr lang="en-US" sz="1400" dirty="0"/>
              <a:t>: Natural Language Understanding</a:t>
            </a:r>
          </a:p>
          <a:p>
            <a:pPr>
              <a:spcBef>
                <a:spcPts val="1200"/>
              </a:spcBef>
            </a:pPr>
            <a:r>
              <a:rPr lang="en-US" sz="1400" b="1" baseline="0" dirty="0"/>
              <a:t>DM</a:t>
            </a:r>
            <a:r>
              <a:rPr lang="en-US" sz="1400" baseline="0" dirty="0"/>
              <a:t>: Dialogue Management</a:t>
            </a:r>
          </a:p>
          <a:p>
            <a:pPr>
              <a:spcBef>
                <a:spcPts val="1200"/>
              </a:spcBef>
            </a:pPr>
            <a:r>
              <a:rPr lang="en-US" sz="1400" b="1" baseline="0" dirty="0"/>
              <a:t>NL</a:t>
            </a:r>
            <a:r>
              <a:rPr lang="en-US" sz="1400" b="1" dirty="0"/>
              <a:t>G</a:t>
            </a:r>
            <a:r>
              <a:rPr lang="en-US" sz="1400" dirty="0"/>
              <a:t>: Natural Language Generation</a:t>
            </a:r>
          </a:p>
          <a:p>
            <a:pPr>
              <a:spcBef>
                <a:spcPts val="1200"/>
              </a:spcBef>
            </a:pPr>
            <a:r>
              <a:rPr lang="en-US" sz="1400" b="1" baseline="0" dirty="0"/>
              <a:t>TTS</a:t>
            </a:r>
            <a:r>
              <a:rPr lang="en-US" sz="1400" baseline="0" dirty="0"/>
              <a:t>: Text-to-speech Synthesis</a:t>
            </a:r>
            <a:endParaRPr lang="en-GB" sz="1400" baseline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id="{45FB1647-43E2-7363-5D92-7CB80B236873}"/>
              </a:ext>
            </a:extLst>
          </p:cNvPr>
          <p:cNvSpPr txBox="1"/>
          <p:nvPr/>
        </p:nvSpPr>
        <p:spPr>
          <a:xfrm>
            <a:off x="1133992" y="1840670"/>
            <a:ext cx="2080003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Dialogue context (history, external knowledge etc.)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81FA03-F11D-622E-171B-5C49CF96139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End-to-end architectures</a:t>
            </a:r>
            <a:endParaRPr lang="nb-NO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6D9563-73FE-7589-F140-6DB5D0FB16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31145" y="3103046"/>
            <a:ext cx="8481710" cy="1702558"/>
          </a:xfrm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Single LLM mapping user inputs to responses</a:t>
            </a:r>
          </a:p>
          <a:p>
            <a:pPr marL="251999" indent="-251999">
              <a:spcBef>
                <a:spcPts val="1200"/>
              </a:spcBef>
              <a:buFont typeface="Arial" pitchFamily="34"/>
              <a:buChar char="•"/>
            </a:pPr>
            <a:r>
              <a:rPr lang="nb-NO" sz="2000" b="1" dirty="0">
                <a:solidFill>
                  <a:srgbClr val="00B050"/>
                </a:solidFill>
              </a:rPr>
              <a:t>Pro</a:t>
            </a:r>
            <a:r>
              <a:rPr lang="nb-NO" sz="2000" dirty="0"/>
              <a:t>: </a:t>
            </a:r>
            <a:r>
              <a:rPr lang="nb-NO" sz="2000" dirty="0" err="1"/>
              <a:t>no</a:t>
            </a:r>
            <a:r>
              <a:rPr lang="nb-NO" sz="2000" dirty="0"/>
              <a:t> </a:t>
            </a:r>
            <a:r>
              <a:rPr lang="nb-NO" sz="2000" dirty="0" err="1"/>
              <a:t>need</a:t>
            </a:r>
            <a:r>
              <a:rPr lang="nb-NO" sz="2000" dirty="0"/>
              <a:t> for separate </a:t>
            </a:r>
            <a:r>
              <a:rPr lang="nb-NO" sz="2000" dirty="0" err="1"/>
              <a:t>modules</a:t>
            </a:r>
            <a:endParaRPr lang="nb-NO" sz="2000" dirty="0"/>
          </a:p>
          <a:p>
            <a:pPr marL="251999" indent="-251999">
              <a:spcBef>
                <a:spcPts val="0"/>
              </a:spcBef>
              <a:buFont typeface="Arial" pitchFamily="34"/>
              <a:buChar char="•"/>
            </a:pPr>
            <a:r>
              <a:rPr lang="nb-NO" sz="2000" b="1" dirty="0">
                <a:solidFill>
                  <a:srgbClr val="C00000"/>
                </a:solidFill>
              </a:rPr>
              <a:t>Con</a:t>
            </a:r>
            <a:r>
              <a:rPr lang="nb-NO" sz="2000" dirty="0"/>
              <a:t>: less </a:t>
            </a:r>
            <a:r>
              <a:rPr lang="nb-NO" sz="2000" dirty="0" err="1"/>
              <a:t>modular</a:t>
            </a:r>
            <a:r>
              <a:rPr lang="nb-NO" sz="2000" dirty="0"/>
              <a:t> </a:t>
            </a:r>
            <a:r>
              <a:rPr lang="nb-NO" sz="2000" dirty="0" err="1"/>
              <a:t>setup</a:t>
            </a:r>
            <a:r>
              <a:rPr lang="nb-NO" sz="2000" dirty="0"/>
              <a:t> (</a:t>
            </a:r>
            <a:r>
              <a:rPr lang="nb-NO" sz="2000" dirty="0" err="1"/>
              <a:t>harder</a:t>
            </a:r>
            <a:r>
              <a:rPr lang="nb-NO" sz="2000" dirty="0"/>
              <a:t> to </a:t>
            </a:r>
            <a:r>
              <a:rPr lang="nb-NO" sz="2000" dirty="0" err="1"/>
              <a:t>debug</a:t>
            </a:r>
            <a:r>
              <a:rPr lang="nb-NO" sz="2000" dirty="0"/>
              <a:t> and interpret)</a:t>
            </a:r>
          </a:p>
          <a:p>
            <a:pPr marL="0" indent="0">
              <a:buNone/>
            </a:pPr>
            <a:r>
              <a:rPr lang="nb-NO" sz="2000" dirty="0" err="1"/>
              <a:t>Dialogue</a:t>
            </a:r>
            <a:r>
              <a:rPr lang="nb-NO" sz="2000" dirty="0"/>
              <a:t> management </a:t>
            </a:r>
            <a:r>
              <a:rPr lang="nb-NO" sz="2000" dirty="0" err="1"/>
              <a:t>either</a:t>
            </a:r>
            <a:r>
              <a:rPr lang="nb-NO" sz="2000" dirty="0"/>
              <a:t> done </a:t>
            </a:r>
            <a:r>
              <a:rPr lang="nb-NO" sz="2000" dirty="0" err="1"/>
              <a:t>implicitly</a:t>
            </a:r>
            <a:r>
              <a:rPr lang="nb-NO" sz="2000" dirty="0"/>
              <a:t> or by </a:t>
            </a:r>
            <a:r>
              <a:rPr lang="nb-NO" sz="2000" dirty="0" err="1"/>
              <a:t>modifying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prompt</a:t>
            </a:r>
          </a:p>
        </p:txBody>
      </p:sp>
      <p:sp>
        <p:nvSpPr>
          <p:cNvPr id="5" name="NLU">
            <a:extLst>
              <a:ext uri="{FF2B5EF4-FFF2-40B4-BE49-F238E27FC236}">
                <a16:creationId xmlns:a16="http://schemas.microsoft.com/office/drawing/2014/main" id="{48132E56-6511-46CD-82E8-B411EBBDB58E}"/>
              </a:ext>
            </a:extLst>
          </p:cNvPr>
          <p:cNvSpPr/>
          <p:nvPr/>
        </p:nvSpPr>
        <p:spPr>
          <a:xfrm>
            <a:off x="3270131" y="1663157"/>
            <a:ext cx="2659477" cy="71667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21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4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NLU + DM + NLG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4" kern="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(single LLM </a:t>
            </a:r>
            <a:r>
              <a:rPr lang="nb-NO" sz="2004" kern="0" dirty="0" err="1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model</a:t>
            </a:r>
            <a:r>
              <a:rPr lang="nb-NO" sz="2004" kern="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)</a:t>
            </a:r>
            <a:endParaRPr lang="nb-NO" sz="2004" dirty="0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6" name="ASR">
            <a:extLst>
              <a:ext uri="{FF2B5EF4-FFF2-40B4-BE49-F238E27FC236}">
                <a16:creationId xmlns:a16="http://schemas.microsoft.com/office/drawing/2014/main" id="{1FD27D6A-BDF4-0C5C-A0E9-FFD93DA25A48}"/>
              </a:ext>
            </a:extLst>
          </p:cNvPr>
          <p:cNvSpPr/>
          <p:nvPr/>
        </p:nvSpPr>
        <p:spPr>
          <a:xfrm>
            <a:off x="2051720" y="1203598"/>
            <a:ext cx="776883" cy="5960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4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4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ASR</a:t>
            </a:r>
          </a:p>
        </p:txBody>
      </p:sp>
      <p:sp>
        <p:nvSpPr>
          <p:cNvPr id="7" name="TTS">
            <a:extLst>
              <a:ext uri="{FF2B5EF4-FFF2-40B4-BE49-F238E27FC236}">
                <a16:creationId xmlns:a16="http://schemas.microsoft.com/office/drawing/2014/main" id="{E0DD4A8B-1C59-AFDF-4135-1727E6436DFE}"/>
              </a:ext>
            </a:extLst>
          </p:cNvPr>
          <p:cNvSpPr/>
          <p:nvPr/>
        </p:nvSpPr>
        <p:spPr>
          <a:xfrm>
            <a:off x="6342469" y="1378065"/>
            <a:ext cx="776883" cy="5960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4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4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rPr>
              <a:t>TTS</a:t>
            </a:r>
          </a:p>
        </p:txBody>
      </p:sp>
      <p:sp>
        <p:nvSpPr>
          <p:cNvPr id="8" name="Linje">
            <a:extLst>
              <a:ext uri="{FF2B5EF4-FFF2-40B4-BE49-F238E27FC236}">
                <a16:creationId xmlns:a16="http://schemas.microsoft.com/office/drawing/2014/main" id="{A4DFC539-A7BE-6B19-9062-3D100F7A0A5F}"/>
              </a:ext>
            </a:extLst>
          </p:cNvPr>
          <p:cNvSpPr/>
          <p:nvPr/>
        </p:nvSpPr>
        <p:spPr>
          <a:xfrm flipH="1" flipV="1">
            <a:off x="1332489" y="1494925"/>
            <a:ext cx="616150" cy="67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FF4013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31185274-DCAC-B816-356F-7E3B9A6D5B43}"/>
              </a:ext>
            </a:extLst>
          </p:cNvPr>
          <p:cNvSpPr/>
          <p:nvPr/>
        </p:nvSpPr>
        <p:spPr>
          <a:xfrm flipH="1" flipV="1">
            <a:off x="7222423" y="1656454"/>
            <a:ext cx="503998" cy="67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FF4013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0" name="Linje">
            <a:extLst>
              <a:ext uri="{FF2B5EF4-FFF2-40B4-BE49-F238E27FC236}">
                <a16:creationId xmlns:a16="http://schemas.microsoft.com/office/drawing/2014/main" id="{657745F3-F056-25AB-7656-965D4652D9D2}"/>
              </a:ext>
            </a:extLst>
          </p:cNvPr>
          <p:cNvSpPr/>
          <p:nvPr/>
        </p:nvSpPr>
        <p:spPr>
          <a:xfrm rot="1874741" flipH="1" flipV="1">
            <a:off x="2881937" y="1716515"/>
            <a:ext cx="334862" cy="67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1" name="Linje">
            <a:extLst>
              <a:ext uri="{FF2B5EF4-FFF2-40B4-BE49-F238E27FC236}">
                <a16:creationId xmlns:a16="http://schemas.microsoft.com/office/drawing/2014/main" id="{C8030B13-3554-C6AB-12C2-1E80961F16A0}"/>
              </a:ext>
            </a:extLst>
          </p:cNvPr>
          <p:cNvSpPr/>
          <p:nvPr/>
        </p:nvSpPr>
        <p:spPr>
          <a:xfrm rot="19960967" flipH="1" flipV="1">
            <a:off x="5968618" y="1787787"/>
            <a:ext cx="334862" cy="67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2" name="Linje">
            <a:extLst>
              <a:ext uri="{FF2B5EF4-FFF2-40B4-BE49-F238E27FC236}">
                <a16:creationId xmlns:a16="http://schemas.microsoft.com/office/drawing/2014/main" id="{105435EC-E982-9D7E-5DB5-EDBD2A193A66}"/>
              </a:ext>
            </a:extLst>
          </p:cNvPr>
          <p:cNvSpPr/>
          <p:nvPr/>
        </p:nvSpPr>
        <p:spPr>
          <a:xfrm rot="20902069" flipH="1">
            <a:off x="2895118" y="2098221"/>
            <a:ext cx="334615" cy="587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0AE172-FA56-BD56-F330-68AC369249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Incrementality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7F3709-5F95-F351-6109-6B4413057DD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4495" y="1203276"/>
            <a:ext cx="5125617" cy="3482666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 err="1"/>
              <a:t>Humans</a:t>
            </a:r>
            <a:r>
              <a:rPr lang="nb-NO" sz="2200" dirty="0"/>
              <a:t> </a:t>
            </a:r>
            <a:r>
              <a:rPr lang="nb-NO" sz="2200" dirty="0" err="1"/>
              <a:t>process</a:t>
            </a:r>
            <a:r>
              <a:rPr lang="nb-NO" sz="2200" dirty="0"/>
              <a:t> and </a:t>
            </a:r>
            <a:r>
              <a:rPr lang="nb-NO" sz="2200" dirty="0" err="1"/>
              <a:t>produce</a:t>
            </a:r>
            <a:r>
              <a:rPr lang="nb-NO" sz="2200" dirty="0"/>
              <a:t> </a:t>
            </a:r>
            <a:r>
              <a:rPr lang="nb-NO" sz="2200" dirty="0" err="1"/>
              <a:t>language</a:t>
            </a:r>
            <a:r>
              <a:rPr lang="nb-NO" sz="2200" dirty="0"/>
              <a:t> </a:t>
            </a:r>
            <a:r>
              <a:rPr lang="nb-NO" sz="2200" b="1" dirty="0" err="1"/>
              <a:t>incrementally</a:t>
            </a:r>
            <a:r>
              <a:rPr lang="nb-NO" sz="2200" b="1" dirty="0"/>
              <a:t>:</a:t>
            </a:r>
          </a:p>
          <a:p>
            <a:pPr>
              <a:spcBef>
                <a:spcPts val="1000"/>
              </a:spcBef>
            </a:pP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listening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don't</a:t>
            </a:r>
            <a:r>
              <a:rPr lang="nb-NO" dirty="0"/>
              <a:t> </a:t>
            </a:r>
            <a:r>
              <a:rPr lang="nb-NO" dirty="0" err="1"/>
              <a:t>wait</a:t>
            </a:r>
            <a:r>
              <a:rPr lang="nb-NO" dirty="0"/>
              <a:t>  for an </a:t>
            </a:r>
            <a:r>
              <a:rPr lang="nb-NO" dirty="0" err="1"/>
              <a:t>utterance</a:t>
            </a:r>
            <a:r>
              <a:rPr lang="nb-NO" dirty="0"/>
              <a:t> to be </a:t>
            </a:r>
            <a:r>
              <a:rPr lang="nb-NO" dirty="0" err="1"/>
              <a:t>fully</a:t>
            </a:r>
            <a:r>
              <a:rPr lang="nb-NO" dirty="0"/>
              <a:t> </a:t>
            </a:r>
            <a:r>
              <a:rPr lang="nb-NO" dirty="0" err="1"/>
              <a:t>pronounced</a:t>
            </a:r>
            <a:r>
              <a:rPr lang="nb-NO" dirty="0"/>
              <a:t> to </a:t>
            </a:r>
            <a:r>
              <a:rPr lang="nb-NO" dirty="0" err="1"/>
              <a:t>process</a:t>
            </a:r>
            <a:r>
              <a:rPr lang="nb-NO" dirty="0"/>
              <a:t> </a:t>
            </a:r>
            <a:r>
              <a:rPr lang="nb-NO" dirty="0" err="1"/>
              <a:t>it!</a:t>
            </a:r>
            <a:endParaRPr lang="nb-NO" dirty="0"/>
          </a:p>
          <a:p>
            <a:pPr>
              <a:spcBef>
                <a:spcPts val="1000"/>
              </a:spcBef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refine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understanding</a:t>
            </a:r>
            <a:r>
              <a:rPr lang="nb-NO" dirty="0"/>
              <a:t> as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go</a:t>
            </a:r>
            <a:r>
              <a:rPr lang="nb-NO" dirty="0"/>
              <a:t>, </a:t>
            </a:r>
            <a:r>
              <a:rPr lang="nb-NO" dirty="0" err="1"/>
              <a:t>phoneme</a:t>
            </a:r>
            <a:r>
              <a:rPr lang="nb-NO" dirty="0"/>
              <a:t> by </a:t>
            </a:r>
            <a:r>
              <a:rPr lang="nb-NO" dirty="0" err="1"/>
              <a:t>phoneme</a:t>
            </a:r>
            <a:endParaRPr lang="nb-NO" dirty="0"/>
          </a:p>
          <a:p>
            <a:pPr>
              <a:spcBef>
                <a:spcPts val="1000"/>
              </a:spcBef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continuously</a:t>
            </a:r>
            <a:r>
              <a:rPr lang="nb-NO" dirty="0"/>
              <a:t> </a:t>
            </a:r>
            <a:r>
              <a:rPr lang="nb-NO" dirty="0" err="1"/>
              <a:t>provide</a:t>
            </a:r>
            <a:r>
              <a:rPr lang="nb-NO" dirty="0"/>
              <a:t>                          </a:t>
            </a:r>
            <a:r>
              <a:rPr lang="nb-NO" i="1" dirty="0"/>
              <a:t>feedback signals</a:t>
            </a:r>
          </a:p>
        </p:txBody>
      </p:sp>
      <p:pic>
        <p:nvPicPr>
          <p:cNvPr id="4" name="482124_334809086603904_1816529645_n.jpg">
            <a:extLst>
              <a:ext uri="{FF2B5EF4-FFF2-40B4-BE49-F238E27FC236}">
                <a16:creationId xmlns:a16="http://schemas.microsoft.com/office/drawing/2014/main" id="{EBBE6629-7757-80DC-0183-E6BA95050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755478"/>
            <a:ext cx="2661580" cy="26615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33B65C0A-93DD-4536-9095-6109A815F126}"/>
              </a:ext>
            </a:extLst>
          </p:cNvPr>
          <p:cNvSpPr txBox="1"/>
          <p:nvPr/>
        </p:nvSpPr>
        <p:spPr>
          <a:xfrm>
            <a:off x="5449145" y="3590833"/>
            <a:ext cx="3240360" cy="1322104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14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 dirty="0">
                <a:solidFill>
                  <a:srgbClr val="000000"/>
                </a:solidFill>
                <a:latin typeface="Arial"/>
              </a:rPr>
              <a:t>Human-human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dialogues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are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full of </a:t>
            </a:r>
            <a:r>
              <a:rPr lang="nb-NO" sz="1800" i="1" kern="0" dirty="0" err="1">
                <a:solidFill>
                  <a:srgbClr val="000000"/>
                </a:solidFill>
                <a:latin typeface="Arial"/>
              </a:rPr>
              <a:t>interruptions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speech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i="1" kern="0" dirty="0" err="1">
                <a:solidFill>
                  <a:srgbClr val="000000"/>
                </a:solidFill>
                <a:latin typeface="Arial"/>
              </a:rPr>
              <a:t>overlaps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1800" i="1" kern="0" dirty="0" err="1">
                <a:solidFill>
                  <a:srgbClr val="000000"/>
                </a:solidFill>
                <a:latin typeface="Arial"/>
              </a:rPr>
              <a:t>backchannels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, and </a:t>
            </a:r>
            <a:r>
              <a:rPr lang="nb-NO" sz="1800" i="1" kern="0" dirty="0">
                <a:solidFill>
                  <a:srgbClr val="000000"/>
                </a:solidFill>
                <a:latin typeface="Arial"/>
              </a:rPr>
              <a:t>co-</a:t>
            </a:r>
            <a:r>
              <a:rPr lang="nb-NO" sz="1800" i="1" kern="0" dirty="0" err="1">
                <a:solidFill>
                  <a:srgbClr val="000000"/>
                </a:solidFill>
                <a:latin typeface="Arial"/>
              </a:rPr>
              <a:t>completion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utterances</a:t>
            </a:r>
            <a:endParaRPr lang="nb-NO" sz="1800" kern="0" dirty="0">
              <a:solidFill>
                <a:srgbClr val="000000"/>
              </a:solidFill>
              <a:latin typeface="Arial"/>
            </a:endParaRPr>
          </a:p>
          <a:p>
            <a:pPr fontAlgn="auto">
              <a:spcBef>
                <a:spcPts val="1400"/>
              </a:spcBef>
              <a:spcAft>
                <a:spcPts val="0"/>
              </a:spcAft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D406F5-23B3-5DF1-43CD-268AD7D121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Incrementality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114FBE-FF91-2DF6-7109-5D1016D77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5900" y="1179238"/>
            <a:ext cx="7756500" cy="3336728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dialogue</a:t>
            </a:r>
            <a:r>
              <a:rPr lang="nb-NO" dirty="0"/>
              <a:t> systems </a:t>
            </a:r>
            <a:r>
              <a:rPr lang="nb-NO" dirty="0" err="1"/>
              <a:t>operate</a:t>
            </a:r>
            <a:r>
              <a:rPr lang="nb-NO" dirty="0"/>
              <a:t> in «batch mode»</a:t>
            </a:r>
          </a:p>
          <a:p>
            <a:pPr lvl="1">
              <a:spcBef>
                <a:spcPts val="800"/>
              </a:spcBef>
            </a:pPr>
            <a:r>
              <a:rPr lang="nb-NO" sz="1600" dirty="0"/>
              <a:t>NLU </a:t>
            </a:r>
            <a:r>
              <a:rPr lang="nb-NO" sz="1600" dirty="0" err="1"/>
              <a:t>expects</a:t>
            </a:r>
            <a:r>
              <a:rPr lang="nb-NO" sz="1600" dirty="0"/>
              <a:t> full </a:t>
            </a:r>
            <a:r>
              <a:rPr lang="nb-NO" sz="1600" dirty="0" err="1"/>
              <a:t>utterance</a:t>
            </a:r>
            <a:r>
              <a:rPr lang="nb-NO" sz="1600" dirty="0"/>
              <a:t> as input</a:t>
            </a:r>
          </a:p>
          <a:p>
            <a:pPr lvl="1">
              <a:spcBef>
                <a:spcPts val="800"/>
              </a:spcBef>
            </a:pPr>
            <a:r>
              <a:rPr lang="nb-NO" sz="1600" dirty="0"/>
              <a:t>TTS </a:t>
            </a:r>
            <a:r>
              <a:rPr lang="nb-NO" sz="1600" dirty="0" err="1"/>
              <a:t>waits</a:t>
            </a:r>
            <a:r>
              <a:rPr lang="nb-NO" sz="1600" dirty="0"/>
              <a:t> for </a:t>
            </a:r>
            <a:r>
              <a:rPr lang="nb-NO" sz="1600" dirty="0" err="1"/>
              <a:t>complete</a:t>
            </a:r>
            <a:r>
              <a:rPr lang="nb-NO" sz="1600" dirty="0"/>
              <a:t> system </a:t>
            </a:r>
            <a:r>
              <a:rPr lang="nb-NO" sz="1600" dirty="0" err="1"/>
              <a:t>response</a:t>
            </a:r>
            <a:r>
              <a:rPr lang="nb-NO" sz="1600" dirty="0"/>
              <a:t> to start </a:t>
            </a:r>
            <a:r>
              <a:rPr lang="nb-NO" sz="1600" dirty="0" err="1"/>
              <a:t>synthesis</a:t>
            </a:r>
            <a:endParaRPr lang="nb-NO" sz="1600" dirty="0"/>
          </a:p>
          <a:p>
            <a:pPr marL="342900" indent="-342900" fontAlgn="auto">
              <a:spcBef>
                <a:spcPts val="800"/>
              </a:spcBef>
              <a:spcAft>
                <a:spcPts val="0"/>
              </a:spcAft>
              <a:buSzPct val="8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Arial"/>
              </a:rPr>
              <a:t>Leads to «ping-pong» turn-taking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behaviour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893670" lvl="1" indent="-419060" fontAlgn="auto">
              <a:spcBef>
                <a:spcPts val="800"/>
              </a:spcBef>
              <a:spcAft>
                <a:spcPts val="0"/>
              </a:spcAft>
              <a:buChar char="▪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dirty="0">
                <a:solidFill>
                  <a:srgbClr val="000000"/>
                </a:solidFill>
                <a:latin typeface="Arial"/>
              </a:rPr>
              <a:t>Alternating turns </a:t>
            </a:r>
            <a:r>
              <a:rPr lang="nb-NO" sz="1600" dirty="0" err="1">
                <a:solidFill>
                  <a:srgbClr val="000000"/>
                </a:solidFill>
                <a:latin typeface="Arial"/>
              </a:rPr>
              <a:t>between</a:t>
            </a:r>
            <a:r>
              <a:rPr lang="nb-NO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600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nb-NO" sz="1600" dirty="0">
                <a:solidFill>
                  <a:srgbClr val="000000"/>
                </a:solidFill>
                <a:latin typeface="Arial"/>
              </a:rPr>
              <a:t> &amp; system,                                                                   </a:t>
            </a:r>
            <a:r>
              <a:rPr lang="nb-NO" sz="1600" dirty="0" err="1">
                <a:solidFill>
                  <a:srgbClr val="000000"/>
                </a:solidFill>
                <a:latin typeface="Arial"/>
              </a:rPr>
              <a:t>one</a:t>
            </a:r>
            <a:r>
              <a:rPr lang="nb-NO" sz="1600" dirty="0">
                <a:solidFill>
                  <a:srgbClr val="000000"/>
                </a:solidFill>
                <a:latin typeface="Arial"/>
              </a:rPr>
              <a:t> speaker at a time</a:t>
            </a:r>
          </a:p>
          <a:p>
            <a:pPr>
              <a:spcBef>
                <a:spcPts val="800"/>
              </a:spcBef>
            </a:pPr>
            <a:r>
              <a:rPr lang="nb-NO" dirty="0" err="1">
                <a:solidFill>
                  <a:srgbClr val="000000"/>
                </a:solidFill>
                <a:latin typeface="Arial"/>
              </a:rPr>
              <a:t>However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recent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work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has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shown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how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LLMs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can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be                                               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adapted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to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operate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in «full-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duplex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» mode </a:t>
            </a:r>
          </a:p>
          <a:p>
            <a:pPr marL="0" indent="0">
              <a:spcBef>
                <a:spcPts val="800"/>
              </a:spcBef>
              <a:buNone/>
            </a:pPr>
            <a:endParaRPr lang="nb-NO" sz="1600" dirty="0"/>
          </a:p>
          <a:p>
            <a:pPr marL="0" indent="0">
              <a:spcBef>
                <a:spcPts val="800"/>
              </a:spcBef>
              <a:buNone/>
            </a:pPr>
            <a:endParaRPr lang="nb-NO" dirty="0"/>
          </a:p>
        </p:txBody>
      </p:sp>
      <p:pic>
        <p:nvPicPr>
          <p:cNvPr id="4" name="Bilde 4" descr="Et bilde som inneholder boks, rom&#10;&#10;Automatisk generert beskrivelse">
            <a:extLst>
              <a:ext uri="{FF2B5EF4-FFF2-40B4-BE49-F238E27FC236}">
                <a16:creationId xmlns:a16="http://schemas.microsoft.com/office/drawing/2014/main" id="{D184C171-9DD6-F7D8-413F-7CD0B3C7B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368" y="1851670"/>
            <a:ext cx="2007732" cy="17835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CB0E53C-7258-B24C-691B-34E70EC056F7}"/>
              </a:ext>
            </a:extLst>
          </p:cNvPr>
          <p:cNvSpPr/>
          <p:nvPr/>
        </p:nvSpPr>
        <p:spPr>
          <a:xfrm>
            <a:off x="539552" y="4307623"/>
            <a:ext cx="8424936" cy="3077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C00000"/>
                </a:solidFill>
                <a:latin typeface="Calibri"/>
              </a:rPr>
              <a:t>[Wang, P. et al (2024). </a:t>
            </a:r>
            <a:r>
              <a:rPr lang="en-US" sz="1400" dirty="0">
                <a:solidFill>
                  <a:srgbClr val="C00000"/>
                </a:solidFill>
                <a:latin typeface="Calibri"/>
              </a:rPr>
              <a:t>A Full-duplex Speech Dialogue Scheme Based On Large Language Models. </a:t>
            </a:r>
            <a:r>
              <a:rPr lang="nb-NO" sz="1400" i="1" dirty="0" err="1">
                <a:solidFill>
                  <a:srgbClr val="C00000"/>
                </a:solidFill>
                <a:latin typeface="Calibri"/>
              </a:rPr>
              <a:t>NeurIPS</a:t>
            </a:r>
            <a:r>
              <a:rPr lang="nb-NO" sz="1400" i="1" dirty="0">
                <a:solidFill>
                  <a:srgbClr val="C00000"/>
                </a:solidFill>
                <a:latin typeface="Calibri"/>
              </a:rPr>
              <a:t> 2024</a:t>
            </a:r>
            <a:r>
              <a:rPr lang="nb-NO" sz="1400" dirty="0">
                <a:solidFill>
                  <a:srgbClr val="C00000"/>
                </a:solidFill>
                <a:latin typeface="Calibri"/>
              </a:rPr>
              <a:t>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742008-2470-B5A5-BDFE-1DFD586D1D5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How to collect data?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FACEF0-BF08-2EB7-1CC6-CD5A81FE3E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203598"/>
            <a:ext cx="4608512" cy="3744416"/>
          </a:xfrm>
        </p:spPr>
        <p:txBody>
          <a:bodyPr/>
          <a:lstStyle/>
          <a:p>
            <a:pPr lvl="0"/>
            <a:r>
              <a:rPr lang="nb-NO" sz="2000" dirty="0"/>
              <a:t>"</a:t>
            </a:r>
            <a:r>
              <a:rPr lang="nb-NO" sz="2000" dirty="0" err="1"/>
              <a:t>Chicken</a:t>
            </a:r>
            <a:r>
              <a:rPr lang="nb-NO" sz="2000" dirty="0"/>
              <a:t>-and-egg" problem: </a:t>
            </a:r>
          </a:p>
          <a:p>
            <a:pPr lvl="1"/>
            <a:r>
              <a:rPr lang="nb-NO" sz="2000" dirty="0" err="1"/>
              <a:t>Need</a:t>
            </a:r>
            <a:r>
              <a:rPr lang="nb-NO" sz="2000" dirty="0"/>
              <a:t> data to </a:t>
            </a:r>
            <a:r>
              <a:rPr lang="nb-NO" sz="2000" dirty="0" err="1"/>
              <a:t>train</a:t>
            </a:r>
            <a:r>
              <a:rPr lang="nb-NO" sz="2000" dirty="0"/>
              <a:t> </a:t>
            </a:r>
            <a:r>
              <a:rPr lang="nb-NO" sz="2000" dirty="0" err="1"/>
              <a:t>models</a:t>
            </a:r>
            <a:endParaRPr lang="nb-NO" sz="2000" dirty="0"/>
          </a:p>
          <a:p>
            <a:pPr lvl="1"/>
            <a:r>
              <a:rPr lang="nb-NO" sz="2000" dirty="0" err="1"/>
              <a:t>But</a:t>
            </a:r>
            <a:r>
              <a:rPr lang="nb-NO" sz="2000" dirty="0"/>
              <a:t> to </a:t>
            </a:r>
            <a:r>
              <a:rPr lang="nb-NO" sz="2000" dirty="0" err="1"/>
              <a:t>collect</a:t>
            </a:r>
            <a:r>
              <a:rPr lang="nb-NO" sz="2000" dirty="0"/>
              <a:t> in-</a:t>
            </a:r>
            <a:r>
              <a:rPr lang="nb-NO" sz="2000" dirty="0" err="1"/>
              <a:t>domain</a:t>
            </a:r>
            <a:r>
              <a:rPr lang="nb-NO" sz="2000" dirty="0"/>
              <a:t> data,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need</a:t>
            </a:r>
            <a:r>
              <a:rPr lang="nb-NO" sz="2000" dirty="0"/>
              <a:t> a system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interact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users</a:t>
            </a:r>
            <a:endParaRPr lang="nb-NO" sz="2000" dirty="0"/>
          </a:p>
          <a:p>
            <a:pPr marL="342900" indent="-342900" fontAlgn="auto">
              <a:spcBef>
                <a:spcPts val="14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 dirty="0">
                <a:solidFill>
                  <a:srgbClr val="000000"/>
                </a:solidFill>
                <a:latin typeface="Arial"/>
              </a:rPr>
              <a:t>One </a:t>
            </a:r>
            <a:r>
              <a:rPr lang="nb-NO" sz="2000" kern="0" dirty="0" err="1">
                <a:solidFill>
                  <a:srgbClr val="000000"/>
                </a:solidFill>
                <a:latin typeface="Arial"/>
              </a:rPr>
              <a:t>solution</a:t>
            </a:r>
            <a:r>
              <a:rPr lang="nb-NO" sz="2000" dirty="0">
                <a:solidFill>
                  <a:srgbClr val="000000"/>
                </a:solidFill>
                <a:latin typeface="Arial"/>
              </a:rPr>
              <a:t>: </a:t>
            </a:r>
            <a:r>
              <a:rPr lang="nb-NO" sz="2000" b="1" kern="0" dirty="0">
                <a:solidFill>
                  <a:srgbClr val="000000"/>
                </a:solidFill>
                <a:latin typeface="Arial"/>
              </a:rPr>
              <a:t>Wizard-of-</a:t>
            </a:r>
            <a:r>
              <a:rPr lang="nb-NO" sz="2000" b="1" kern="0" dirty="0" err="1">
                <a:solidFill>
                  <a:srgbClr val="000000"/>
                </a:solidFill>
                <a:latin typeface="Arial"/>
              </a:rPr>
              <a:t>Oz</a:t>
            </a:r>
            <a:r>
              <a:rPr lang="nb-NO" sz="2000" i="1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000" b="1" kern="0" dirty="0">
                <a:solidFill>
                  <a:srgbClr val="000000"/>
                </a:solidFill>
                <a:latin typeface="Arial"/>
              </a:rPr>
              <a:t>studies</a:t>
            </a:r>
          </a:p>
          <a:p>
            <a:pPr marL="474663" lvl="1" indent="0">
              <a:buNone/>
            </a:pPr>
            <a:endParaRPr lang="nb-NO" dirty="0"/>
          </a:p>
        </p:txBody>
      </p:sp>
      <p:pic>
        <p:nvPicPr>
          <p:cNvPr id="5" name="Bilde 5" descr="Et bilde som inneholder innendørs, foto, kvinne, stående&#10;&#10;Automatisk generert beskrivelse">
            <a:extLst>
              <a:ext uri="{FF2B5EF4-FFF2-40B4-BE49-F238E27FC236}">
                <a16:creationId xmlns:a16="http://schemas.microsoft.com/office/drawing/2014/main" id="{06E16224-5465-639B-0F1E-9A4D01744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793" y="915566"/>
            <a:ext cx="3676515" cy="36004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E29292E-5DE4-3B0D-CC69-745D190D053B}"/>
              </a:ext>
            </a:extLst>
          </p:cNvPr>
          <p:cNvGrpSpPr/>
          <p:nvPr/>
        </p:nvGrpSpPr>
        <p:grpSpPr>
          <a:xfrm>
            <a:off x="558364" y="3444555"/>
            <a:ext cx="4465609" cy="1503459"/>
            <a:chOff x="558364" y="3444555"/>
            <a:chExt cx="4465609" cy="15034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C8CD6E-6827-C710-3A20-645D4C715B54}"/>
                </a:ext>
              </a:extLst>
            </p:cNvPr>
            <p:cNvSpPr txBox="1"/>
            <p:nvPr/>
          </p:nvSpPr>
          <p:spPr bwMode="white">
            <a:xfrm>
              <a:off x="558364" y="3624575"/>
              <a:ext cx="4465609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/>
                <a:t>= experiment in which users interact with a seemingly autonomous system, but which is actually operated by an unseen human being</a:t>
              </a:r>
              <a:endParaRPr lang="en-GB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67CA5FE-78B4-55C0-A188-45334E18C4F4}"/>
                </a:ext>
              </a:extLst>
            </p:cNvPr>
            <p:cNvCxnSpPr/>
            <p:nvPr/>
          </p:nvCxnSpPr>
          <p:spPr bwMode="auto">
            <a:xfrm flipH="1">
              <a:off x="2051720" y="3444555"/>
              <a:ext cx="504056" cy="20731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4C7BCC-3817-4556-0895-339759BE7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2B398-F839-7755-7B19-F74E0754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28BBA8-D85D-393B-E63E-FDA9CE5C3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BBF429-A88B-59AC-74D5-EE0E0E195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System development</a:t>
            </a:r>
          </a:p>
          <a:p>
            <a:r>
              <a:rPr lang="en-US" b="1" dirty="0"/>
              <a:t>Evaluation metrics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52107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C7658D-7B92-8A7E-8D64-7A67BF483FC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Evaluation</a:t>
            </a:r>
          </a:p>
        </p:txBody>
      </p:sp>
      <p:sp>
        <p:nvSpPr>
          <p:cNvPr id="3" name="Some dialogue processing tasks are relatively straightforward to evaluate:…">
            <a:extLst>
              <a:ext uri="{FF2B5EF4-FFF2-40B4-BE49-F238E27FC236}">
                <a16:creationId xmlns:a16="http://schemas.microsoft.com/office/drawing/2014/main" id="{BC7CE66A-9F82-E167-3B5B-FAE34BF3BAF9}"/>
              </a:ext>
            </a:extLst>
          </p:cNvPr>
          <p:cNvSpPr txBox="1"/>
          <p:nvPr/>
        </p:nvSpPr>
        <p:spPr>
          <a:xfrm>
            <a:off x="251520" y="1203598"/>
            <a:ext cx="6264696" cy="34792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40640" indent="-283271" defTabSz="289563" fontAlgn="auto">
              <a:spcBef>
                <a:spcPts val="147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5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Some dialogue processing tasks             have standard evaluation metrics:</a:t>
            </a:r>
          </a:p>
          <a:p>
            <a:pPr marL="660964" lvl="1" indent="-283271" defTabSz="289563" fontAlgn="auto">
              <a:spcBef>
                <a:spcPts val="875"/>
              </a:spcBef>
              <a:spcAft>
                <a:spcPts val="0"/>
              </a:spcAft>
              <a:buSzPct val="100000"/>
              <a:buChar char="▪"/>
              <a:defRPr sz="338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ASR: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Word Error Rate</a:t>
            </a:r>
          </a:p>
          <a:p>
            <a:pPr marL="660964" lvl="1" indent="-283271" defTabSz="289563" fontAlgn="auto">
              <a:spcBef>
                <a:spcPts val="875"/>
              </a:spcBef>
              <a:spcAft>
                <a:spcPts val="0"/>
              </a:spcAft>
              <a:buSzPct val="100000"/>
              <a:buChar char="▪"/>
              <a:defRPr sz="338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NLU: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[precision, recall, F-score]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for intent recognition and slot-filling</a:t>
            </a:r>
          </a:p>
          <a:p>
            <a:pPr marL="660964" lvl="1" indent="-283271" defTabSz="289563" fontAlgn="auto">
              <a:spcBef>
                <a:spcPts val="875"/>
              </a:spcBef>
              <a:spcAft>
                <a:spcPts val="0"/>
              </a:spcAft>
              <a:buSzPct val="100000"/>
              <a:buChar char="▪"/>
              <a:defRPr sz="338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TTS: evaluation by human listeners on sound intelligibility and quality</a:t>
            </a:r>
          </a:p>
          <a:p>
            <a:pPr marL="440640" indent="-283271" defTabSz="289563" fontAlgn="auto">
              <a:spcBef>
                <a:spcPts val="147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5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But how do we evaluate the end-to-end conversational </a:t>
            </a:r>
            <a:r>
              <a:rPr lang="en-US" sz="2200" kern="0" dirty="0" err="1">
                <a:solidFill>
                  <a:srgbClr val="000000"/>
                </a:solidFill>
                <a:latin typeface="Arial"/>
              </a:rPr>
              <a:t>behaviour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of the system?</a:t>
            </a:r>
          </a:p>
        </p:txBody>
      </p:sp>
      <p:pic>
        <p:nvPicPr>
          <p:cNvPr id="4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25006C81-D8A8-45C5-D434-4B32E0D92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131590"/>
            <a:ext cx="2016224" cy="201622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F668-6E4E-0AA1-7B82-382BB293D09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Evaluation</a:t>
            </a:r>
          </a:p>
        </p:txBody>
      </p:sp>
      <p:sp>
        <p:nvSpPr>
          <p:cNvPr id="3" name="A good (but subjective) way to evaluate a dialogue system is to get user satisfaction ratings…">
            <a:extLst>
              <a:ext uri="{FF2B5EF4-FFF2-40B4-BE49-F238E27FC236}">
                <a16:creationId xmlns:a16="http://schemas.microsoft.com/office/drawing/2014/main" id="{B22AAFA8-EB9B-BD84-711A-337F9F4E491A}"/>
              </a:ext>
            </a:extLst>
          </p:cNvPr>
          <p:cNvSpPr txBox="1"/>
          <p:nvPr/>
        </p:nvSpPr>
        <p:spPr>
          <a:xfrm>
            <a:off x="1227390" y="960513"/>
            <a:ext cx="6453487" cy="12738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122218" defTabSz="224878" fontAlgn="auto">
              <a:spcBef>
                <a:spcPts val="1105"/>
              </a:spcBef>
              <a:spcAft>
                <a:spcPts val="0"/>
              </a:spcAft>
              <a:defRPr sz="350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2F7F6CA4-A897-A380-8ECB-E3069707EF32}"/>
              </a:ext>
            </a:extLst>
          </p:cNvPr>
          <p:cNvGraphicFramePr>
            <a:graphicFrameLocks noGrp="1"/>
          </p:cNvGraphicFramePr>
          <p:nvPr/>
        </p:nvGraphicFramePr>
        <p:xfrm>
          <a:off x="1392321" y="2250458"/>
          <a:ext cx="6302126" cy="212514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11434">
                  <a:extLst>
                    <a:ext uri="{9D8B030D-6E8A-4147-A177-3AD203B41FA5}">
                      <a16:colId xmlns:a16="http://schemas.microsoft.com/office/drawing/2014/main" val="1515820458"/>
                    </a:ext>
                  </a:extLst>
                </a:gridCol>
                <a:gridCol w="4390692">
                  <a:extLst>
                    <a:ext uri="{9D8B030D-6E8A-4147-A177-3AD203B41FA5}">
                      <a16:colId xmlns:a16="http://schemas.microsoft.com/office/drawing/2014/main" val="2603294158"/>
                    </a:ext>
                  </a:extLst>
                </a:gridCol>
              </a:tblGrid>
              <a:tr h="209900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TTS Performance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Was the system easy to understand 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200072365"/>
                  </a:ext>
                </a:extLst>
              </a:tr>
              <a:tr h="209900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ASR Performance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Did the system understand what you said?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3561703767"/>
                  </a:ext>
                </a:extLst>
              </a:tr>
              <a:tr h="209900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Task Ease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Was it easy to find the message/flight/train you wanted?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1221521642"/>
                  </a:ext>
                </a:extLst>
              </a:tr>
              <a:tr h="209900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Interaction Pace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Was the pace of interaction with the system appropriate?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2934965775"/>
                  </a:ext>
                </a:extLst>
              </a:tr>
              <a:tr h="209900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User Expertise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Did you know what you could say at each point?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2700740438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System Response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>
                          <a:latin typeface="Arial" pitchFamily="34"/>
                          <a:cs typeface="Arial" pitchFamily="34"/>
                        </a:rPr>
                        <a:t>   How often was the system sluggish and slow to reply to you?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466745205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Expected Behavior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 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Did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system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work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way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you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expected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it to?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264460668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300" i="1">
                          <a:latin typeface="Arial" pitchFamily="34"/>
                          <a:cs typeface="Arial" pitchFamily="34"/>
                        </a:rPr>
                        <a:t>   Future Use</a:t>
                      </a:r>
                    </a:p>
                  </a:txBody>
                  <a:tcPr marL="33485" marR="33485" marT="33485" marB="33485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4572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  Do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you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think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you’d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use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system in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200" dirty="0" err="1">
                          <a:latin typeface="Arial" pitchFamily="34"/>
                          <a:cs typeface="Arial" pitchFamily="34"/>
                        </a:rPr>
                        <a:t>future</a:t>
                      </a:r>
                      <a:r>
                        <a:rPr lang="nb-NO" sz="1200" dirty="0">
                          <a:latin typeface="Arial" pitchFamily="34"/>
                          <a:cs typeface="Arial" pitchFamily="34"/>
                        </a:rPr>
                        <a:t>?</a:t>
                      </a:r>
                    </a:p>
                  </a:txBody>
                  <a:tcPr marL="33485" marR="33485" marT="33485" marB="33485" anchor="ctr"/>
                </a:tc>
                <a:extLst>
                  <a:ext uri="{0D108BD9-81ED-4DB2-BD59-A6C34878D82A}">
                    <a16:rowId xmlns:a16="http://schemas.microsoft.com/office/drawing/2014/main" val="3124903011"/>
                  </a:ext>
                </a:extLst>
              </a:tr>
            </a:tbl>
          </a:graphicData>
        </a:graphic>
      </p:graphicFrame>
      <p:sp>
        <p:nvSpPr>
          <p:cNvPr id="5" name="[M. Walker et al. (2001), «Quantitative and Qualitative Evaluation of Darpa Communicator Spoken Dialogue Systems», Proceedings of ACL]">
            <a:extLst>
              <a:ext uri="{FF2B5EF4-FFF2-40B4-BE49-F238E27FC236}">
                <a16:creationId xmlns:a16="http://schemas.microsoft.com/office/drawing/2014/main" id="{649AE280-42CA-3FEC-3D8A-C994B6BE14AB}"/>
              </a:ext>
            </a:extLst>
          </p:cNvPr>
          <p:cNvSpPr txBox="1"/>
          <p:nvPr/>
        </p:nvSpPr>
        <p:spPr>
          <a:xfrm>
            <a:off x="3563888" y="4587974"/>
            <a:ext cx="5337718" cy="443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dirty="0">
                <a:solidFill>
                  <a:srgbClr val="E32400"/>
                </a:solidFill>
                <a:latin typeface="Calibri"/>
              </a:rPr>
              <a:t>[M. Walker et al. (2001), «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Quantitative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and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Qualitative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Evaluation of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Darpa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Communicator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Spoken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Dialogue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Systems», </a:t>
            </a:r>
            <a:r>
              <a:rPr lang="nb-NO" sz="1266" i="1" dirty="0" err="1">
                <a:solidFill>
                  <a:srgbClr val="E32400"/>
                </a:solidFill>
                <a:latin typeface="Calibri"/>
              </a:rPr>
              <a:t>Proceedings</a:t>
            </a:r>
            <a:r>
              <a:rPr lang="nb-NO" sz="1266" i="1" dirty="0">
                <a:solidFill>
                  <a:srgbClr val="E32400"/>
                </a:solidFill>
                <a:latin typeface="Calibri"/>
              </a:rPr>
              <a:t> of ACL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FD0623-8F0C-B266-8E24-49EEA2688BC6}"/>
              </a:ext>
            </a:extLst>
          </p:cNvPr>
          <p:cNvSpPr txBox="1"/>
          <p:nvPr/>
        </p:nvSpPr>
        <p:spPr bwMode="white">
          <a:xfrm>
            <a:off x="465345" y="1082082"/>
            <a:ext cx="8221445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One way to evaluate is via </a:t>
            </a:r>
            <a:r>
              <a:rPr lang="en-GB" b="1" dirty="0"/>
              <a:t>user satisfaction ratings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The ratings can be obtained from surveys that users are asked to fill after interacting with the system: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1392C7-D9C5-52CB-3276-3DCEBC8CC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3BBAF-7ADE-869A-42F2-5F987279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A3C9CF-676F-29BE-08A4-A08C61B2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E77D65-EBDF-19D0-D488-F8CD6C53E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However, user evaluation surveys are expensive and time-consuming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Not feasible to conduct after each system change!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Can we </a:t>
            </a:r>
            <a:r>
              <a:rPr lang="en-US" b="1" dirty="0"/>
              <a:t>automate</a:t>
            </a:r>
            <a:r>
              <a:rPr lang="en-US" dirty="0"/>
              <a:t> the evaluation process?</a:t>
            </a:r>
          </a:p>
          <a:p>
            <a:pPr>
              <a:spcBef>
                <a:spcPts val="1200"/>
              </a:spcBef>
            </a:pPr>
            <a:r>
              <a:rPr lang="en-US" dirty="0"/>
              <a:t>Possible solution: rely on metrics that can be extracted from interaction logs &amp; </a:t>
            </a:r>
            <a:r>
              <a:rPr lang="en-US" i="1" dirty="0"/>
              <a:t>are known to correlate with user satisfaction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Hypothesis: improving these observable metrics should therefore increase user satisfaction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sp>
        <p:nvSpPr>
          <p:cNvPr id="6" name="[M. Walker et al. (1997), &quot;PARADISE: A general framework for evaluating spoken dialogue agents&quot;, Proceedings of ACL]">
            <a:extLst>
              <a:ext uri="{FF2B5EF4-FFF2-40B4-BE49-F238E27FC236}">
                <a16:creationId xmlns:a16="http://schemas.microsoft.com/office/drawing/2014/main" id="{8B01A366-4772-9E13-FEA3-E05AD3631E1C}"/>
              </a:ext>
            </a:extLst>
          </p:cNvPr>
          <p:cNvSpPr txBox="1"/>
          <p:nvPr/>
        </p:nvSpPr>
        <p:spPr>
          <a:xfrm>
            <a:off x="3742287" y="4371950"/>
            <a:ext cx="5150193" cy="443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266" dirty="0">
                <a:solidFill>
                  <a:srgbClr val="E32400"/>
                </a:solidFill>
                <a:latin typeface="Calibri"/>
              </a:rPr>
              <a:t>[M. Walker et al. (1997), "PARADISE: A general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framework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for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evaluating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spoken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dialogue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agents", </a:t>
            </a:r>
            <a:r>
              <a:rPr lang="nb-NO" sz="1266" dirty="0" err="1">
                <a:solidFill>
                  <a:srgbClr val="E32400"/>
                </a:solidFill>
                <a:latin typeface="Calibri"/>
              </a:rPr>
              <a:t>Proceedings</a:t>
            </a:r>
            <a:r>
              <a:rPr lang="nb-NO" sz="1266" dirty="0">
                <a:solidFill>
                  <a:srgbClr val="E32400"/>
                </a:solidFill>
                <a:latin typeface="Calibri"/>
              </a:rPr>
              <a:t> of ACL]</a:t>
            </a:r>
          </a:p>
        </p:txBody>
      </p:sp>
    </p:spTree>
    <p:extLst>
      <p:ext uri="{BB962C8B-B14F-4D97-AF65-F5344CB8AC3E}">
        <p14:creationId xmlns:p14="http://schemas.microsoft.com/office/powerpoint/2010/main" val="3201351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D0AF7B-1C97-2B1B-77BF-8444DD0F137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Evaluation</a:t>
            </a:r>
          </a:p>
        </p:txBody>
      </p:sp>
      <p:graphicFrame>
        <p:nvGraphicFramePr>
          <p:cNvPr id="3" name="Tabell">
            <a:extLst>
              <a:ext uri="{FF2B5EF4-FFF2-40B4-BE49-F238E27FC236}">
                <a16:creationId xmlns:a16="http://schemas.microsoft.com/office/drawing/2014/main" id="{E42A482D-B215-EF77-EF9F-537B58052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79971"/>
              </p:ext>
            </p:extLst>
          </p:nvPr>
        </p:nvGraphicFramePr>
        <p:xfrm>
          <a:off x="467544" y="1249442"/>
          <a:ext cx="8133937" cy="312940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3978716909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492076184"/>
                    </a:ext>
                  </a:extLst>
                </a:gridCol>
                <a:gridCol w="3813457">
                  <a:extLst>
                    <a:ext uri="{9D8B030D-6E8A-4147-A177-3AD203B41FA5}">
                      <a16:colId xmlns:a16="http://schemas.microsoft.com/office/drawing/2014/main" val="2335612657"/>
                    </a:ext>
                  </a:extLst>
                </a:gridCol>
              </a:tblGrid>
              <a:tr h="42860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900">
                          <a:latin typeface="Arial" pitchFamily="34"/>
                          <a:cs typeface="Arial" pitchFamily="34"/>
                        </a:rPr>
                        <a:t>Criteria</a:t>
                      </a: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900" dirty="0" err="1">
                          <a:latin typeface="Arial" pitchFamily="34"/>
                          <a:cs typeface="Arial" pitchFamily="34"/>
                        </a:rPr>
                        <a:t>Description</a:t>
                      </a:r>
                      <a:endParaRPr lang="nb-NO" sz="1900" dirty="0">
                        <a:latin typeface="Arial" pitchFamily="34"/>
                        <a:cs typeface="Arial" pitchFamily="34"/>
                      </a:endParaRP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900">
                          <a:latin typeface="Arial" pitchFamily="34"/>
                          <a:cs typeface="Arial" pitchFamily="34"/>
                        </a:rPr>
                        <a:t>Possible metrics</a:t>
                      </a: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945575"/>
                  </a:ext>
                </a:extLst>
              </a:tr>
              <a:tr h="89243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i="1" dirty="0" err="1">
                          <a:latin typeface="Arial" pitchFamily="34"/>
                          <a:cs typeface="Arial" pitchFamily="34"/>
                        </a:rPr>
                        <a:t>Task</a:t>
                      </a:r>
                      <a:r>
                        <a:rPr lang="nb-NO" sz="1600" i="1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600" i="1" dirty="0" err="1">
                          <a:latin typeface="Arial" pitchFamily="34"/>
                          <a:cs typeface="Arial" pitchFamily="34"/>
                        </a:rPr>
                        <a:t>completion</a:t>
                      </a:r>
                      <a:r>
                        <a:rPr lang="nb-NO" sz="1600" i="1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600" i="1" dirty="0" err="1">
                          <a:latin typeface="Arial" pitchFamily="34"/>
                          <a:cs typeface="Arial" pitchFamily="34"/>
                        </a:rPr>
                        <a:t>success</a:t>
                      </a:r>
                      <a:endParaRPr lang="nb-NO" sz="1600" i="1" dirty="0">
                        <a:latin typeface="Arial" pitchFamily="34"/>
                        <a:cs typeface="Arial" pitchFamily="34"/>
                      </a:endParaRP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How often did the system complete its task successfully?</a:t>
                      </a:r>
                    </a:p>
                  </a:txBody>
                  <a:tcPr marL="66970" marR="66970" marT="66970" marB="66970" anchor="ctr"/>
                </a:tc>
                <a:tc>
                  <a:txBody>
                    <a:bodyPr/>
                    <a:lstStyle/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el-GR" sz="1400" dirty="0">
                          <a:latin typeface="Arial" pitchFamily="34"/>
                          <a:cs typeface="Arial" pitchFamily="34"/>
                        </a:rPr>
                        <a:t>κ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agreement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on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slots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</a:p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completion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ratio</a:t>
                      </a:r>
                    </a:p>
                  </a:txBody>
                  <a:tcPr marL="66970" marR="66970" marT="66970" marB="66970" anchor="ctr"/>
                </a:tc>
                <a:extLst>
                  <a:ext uri="{0D108BD9-81ED-4DB2-BD59-A6C34878D82A}">
                    <a16:rowId xmlns:a16="http://schemas.microsoft.com/office/drawing/2014/main" val="540701805"/>
                  </a:ext>
                </a:extLst>
              </a:tr>
              <a:tr h="915922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i="1">
                          <a:latin typeface="Arial" pitchFamily="34"/>
                          <a:cs typeface="Arial" pitchFamily="34"/>
                        </a:rPr>
                        <a:t>Efficiency costs</a:t>
                      </a: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How efficient was the system in executing its task?</a:t>
                      </a:r>
                    </a:p>
                  </a:txBody>
                  <a:tcPr marL="66970" marR="66970" marT="66970" marB="66970" anchor="ctr"/>
                </a:tc>
                <a:tc>
                  <a:txBody>
                    <a:bodyPr/>
                    <a:lstStyle/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nb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of turns (from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user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, system, or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both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) </a:t>
                      </a:r>
                    </a:p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total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elapsed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time</a:t>
                      </a:r>
                    </a:p>
                  </a:txBody>
                  <a:tcPr marL="66970" marR="66970" marT="66970" marB="66970" anchor="ctr"/>
                </a:tc>
                <a:extLst>
                  <a:ext uri="{0D108BD9-81ED-4DB2-BD59-A6C34878D82A}">
                    <a16:rowId xmlns:a16="http://schemas.microsoft.com/office/drawing/2014/main" val="15369557"/>
                  </a:ext>
                </a:extLst>
              </a:tr>
              <a:tr h="89243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i="1">
                          <a:latin typeface="Arial" pitchFamily="34"/>
                          <a:cs typeface="Arial" pitchFamily="34"/>
                        </a:rPr>
                        <a:t>Quality costs</a:t>
                      </a:r>
                    </a:p>
                  </a:txBody>
                  <a:tcPr marL="26791" marR="26791" marT="26791" marB="26791" anchor="ctr"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How good was the system interaction?</a:t>
                      </a:r>
                    </a:p>
                  </a:txBody>
                  <a:tcPr marL="66970" marR="66970" marT="66970" marB="66970" anchor="ctr"/>
                </a:tc>
                <a:tc>
                  <a:txBody>
                    <a:bodyPr/>
                    <a:lstStyle/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nb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of ASR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rejection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prompts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</a:p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nb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of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user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barge-ins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</a:p>
                    <a:p>
                      <a:pPr marL="285750" lvl="0" indent="-285750" algn="l" defTabSz="914400">
                        <a:buFontTx/>
                        <a:buChar char="-"/>
                        <a:tabLst>
                          <a:tab pos="914400" algn="l"/>
                        </a:tabLst>
                      </a:pP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nb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of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error</a:t>
                      </a:r>
                      <a:r>
                        <a:rPr lang="nb-NO" sz="14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400" dirty="0" err="1">
                          <a:latin typeface="Arial" pitchFamily="34"/>
                          <a:cs typeface="Arial" pitchFamily="34"/>
                        </a:rPr>
                        <a:t>messages</a:t>
                      </a:r>
                      <a:endParaRPr lang="nb-NO" sz="1400" dirty="0">
                        <a:latin typeface="Arial" pitchFamily="34"/>
                        <a:cs typeface="Arial" pitchFamily="34"/>
                      </a:endParaRPr>
                    </a:p>
                  </a:txBody>
                  <a:tcPr marL="66970" marR="66970" marT="66970" marB="66970" anchor="ctr"/>
                </a:tc>
                <a:extLst>
                  <a:ext uri="{0D108BD9-81ED-4DB2-BD59-A6C34878D82A}">
                    <a16:rowId xmlns:a16="http://schemas.microsoft.com/office/drawing/2014/main" val="3137332304"/>
                  </a:ext>
                </a:extLst>
              </a:tr>
            </a:tbl>
          </a:graphicData>
        </a:graphic>
      </p:graphicFrame>
      <p:sp>
        <p:nvSpPr>
          <p:cNvPr id="4" name="NB: this list of metrics is of course not exhaustive!">
            <a:extLst>
              <a:ext uri="{FF2B5EF4-FFF2-40B4-BE49-F238E27FC236}">
                <a16:creationId xmlns:a16="http://schemas.microsoft.com/office/drawing/2014/main" id="{B338CC54-4ECB-A151-9706-6AE41D8CBDE7}"/>
              </a:ext>
            </a:extLst>
          </p:cNvPr>
          <p:cNvSpPr txBox="1"/>
          <p:nvPr/>
        </p:nvSpPr>
        <p:spPr>
          <a:xfrm>
            <a:off x="2946590" y="4634289"/>
            <a:ext cx="4790971" cy="31372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NB: this list of metrics is of course not exhaustive!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9029BF-2E1A-974C-E528-BA49A1A921E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Evaluation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875591-3C04-4A73-ECBD-BE9199F0B92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58442"/>
            <a:ext cx="8136903" cy="1068709"/>
          </a:xfrm>
        </p:spPr>
        <p:txBody>
          <a:bodyPr/>
          <a:lstStyle/>
          <a:p>
            <a:pPr marL="0" lvl="0" indent="0">
              <a:buNone/>
            </a:pP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overlap-based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 (BLEU, ROUGE etc.) to </a:t>
            </a:r>
            <a:r>
              <a:rPr lang="nb-NO" dirty="0" err="1"/>
              <a:t>compare</a:t>
            </a:r>
            <a:r>
              <a:rPr lang="nb-NO" dirty="0"/>
              <a:t> system outputs </a:t>
            </a:r>
            <a:r>
              <a:rPr lang="nb-NO" dirty="0" err="1"/>
              <a:t>with</a:t>
            </a:r>
            <a:r>
              <a:rPr lang="nb-NO" dirty="0"/>
              <a:t> human </a:t>
            </a:r>
            <a:r>
              <a:rPr lang="nb-NO" dirty="0" err="1"/>
              <a:t>responses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Benefit: straightforward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have </a:t>
            </a:r>
            <a:r>
              <a:rPr lang="nb-NO" dirty="0" err="1"/>
              <a:t>access</a:t>
            </a:r>
            <a:r>
              <a:rPr lang="nb-NO" dirty="0"/>
              <a:t> to </a:t>
            </a:r>
            <a:r>
              <a:rPr lang="nb-NO" dirty="0" err="1"/>
              <a:t>high-quality</a:t>
            </a:r>
            <a:r>
              <a:rPr lang="nb-NO" dirty="0"/>
              <a:t> </a:t>
            </a:r>
            <a:r>
              <a:rPr lang="nb-NO" dirty="0" err="1"/>
              <a:t>responses</a:t>
            </a:r>
            <a:endParaRPr lang="nb-NO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94F37C-283E-BB65-E82D-F8C5DFCC519D}"/>
              </a:ext>
            </a:extLst>
          </p:cNvPr>
          <p:cNvGrpSpPr/>
          <p:nvPr/>
        </p:nvGrpSpPr>
        <p:grpSpPr>
          <a:xfrm>
            <a:off x="32707" y="2125964"/>
            <a:ext cx="8914916" cy="3017536"/>
            <a:chOff x="32707" y="2125964"/>
            <a:chExt cx="8914916" cy="3017536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51BA3518-F4B7-4620-BE9C-FA2E299332EC}"/>
                </a:ext>
              </a:extLst>
            </p:cNvPr>
            <p:cNvSpPr/>
            <p:nvPr/>
          </p:nvSpPr>
          <p:spPr>
            <a:xfrm>
              <a:off x="323528" y="4155926"/>
              <a:ext cx="3312368" cy="83099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[Liu et al (2016). How NOT To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Evaluate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Your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Dialogue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System: An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Empirical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Study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of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Unsupervised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Evaluation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Metrics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for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Dialogue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Response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200" dirty="0" err="1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Generation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. In </a:t>
              </a:r>
              <a:r>
                <a:rPr lang="nb-NO" sz="1200" i="1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EMNLP</a:t>
              </a:r>
              <a:r>
                <a:rPr lang="nb-NO" sz="1200" dirty="0">
                  <a:solidFill>
                    <a:srgbClr val="C00000"/>
                  </a:solidFill>
                  <a:latin typeface="Arial" pitchFamily="34"/>
                  <a:cs typeface="Arial" pitchFamily="34"/>
                </a:rPr>
                <a:t>.]</a:t>
              </a:r>
            </a:p>
          </p:txBody>
        </p:sp>
        <p:cxnSp>
          <p:nvCxnSpPr>
            <p:cNvPr id="6" name="Rett pil 6">
              <a:extLst>
                <a:ext uri="{FF2B5EF4-FFF2-40B4-BE49-F238E27FC236}">
                  <a16:creationId xmlns:a16="http://schemas.microsoft.com/office/drawing/2014/main" id="{EBE85BF5-7DF1-39AF-5C4E-C5D7F9EE92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15816" y="2571750"/>
              <a:ext cx="864096" cy="114300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634559-88D6-259F-0582-2330E951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46346" y="2125964"/>
              <a:ext cx="5101277" cy="30175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5BF36A-763B-64E9-50DF-F36351F92AC6}"/>
                </a:ext>
              </a:extLst>
            </p:cNvPr>
            <p:cNvSpPr txBox="1"/>
            <p:nvPr/>
          </p:nvSpPr>
          <p:spPr bwMode="white">
            <a:xfrm>
              <a:off x="32707" y="2427734"/>
              <a:ext cx="3127393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1"/>
              <a:r>
                <a:rPr lang="nb-NO" sz="1800" b="1" dirty="0" err="1"/>
                <a:t>But</a:t>
              </a:r>
              <a:r>
                <a:rPr lang="nb-NO" sz="1800" b="1" dirty="0"/>
                <a:t>: </a:t>
              </a:r>
              <a:r>
                <a:rPr lang="nb-NO" sz="1800" dirty="0" err="1"/>
                <a:t>weak</a:t>
              </a:r>
              <a:r>
                <a:rPr lang="nb-NO" sz="1800" dirty="0"/>
                <a:t> </a:t>
              </a:r>
              <a:r>
                <a:rPr lang="nb-NO" sz="1800" dirty="0" err="1"/>
                <a:t>correlation</a:t>
              </a:r>
              <a:r>
                <a:rPr lang="nb-NO" sz="1800" dirty="0"/>
                <a:t> </a:t>
              </a:r>
              <a:r>
                <a:rPr lang="nb-NO" sz="1800" dirty="0" err="1"/>
                <a:t>between</a:t>
              </a:r>
              <a:r>
                <a:rPr lang="nb-NO" sz="1800" dirty="0"/>
                <a:t> BLEU scores and human </a:t>
              </a:r>
              <a:r>
                <a:rPr lang="nb-NO" sz="1800" dirty="0" err="1"/>
                <a:t>judgments</a:t>
              </a:r>
              <a:r>
                <a:rPr lang="nb-NO" sz="1800" dirty="0"/>
                <a:t>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F0AC87-5A39-63C5-0574-6073997CD8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FEACA3-BDF5-74E7-E519-DF47C468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7FCB05-5628-747D-2071-32AB7949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175F66-5509-94F2-D5D9-4F9050720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To get a more “semantic” view on the similarity between the system outputs and human references, metrics such as </a:t>
            </a:r>
            <a:r>
              <a:rPr lang="en-US" dirty="0" err="1"/>
              <a:t>BERTScore</a:t>
            </a:r>
            <a:r>
              <a:rPr lang="en-US" dirty="0"/>
              <a:t> are preferable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And ideally with more than one reference response…</a:t>
            </a:r>
          </a:p>
          <a:p>
            <a:pPr>
              <a:spcBef>
                <a:spcPts val="1200"/>
              </a:spcBef>
            </a:pPr>
            <a:r>
              <a:rPr lang="en-US" dirty="0"/>
              <a:t>Many reference-free metrics are also available: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ADEM, </a:t>
            </a:r>
            <a:r>
              <a:rPr lang="en-US" dirty="0" err="1"/>
              <a:t>DynaEval</a:t>
            </a:r>
            <a:r>
              <a:rPr lang="en-US" dirty="0"/>
              <a:t>, USR, etc.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Typically optimized to correlate with human ratings, by identifying features that characterize “good responses”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5159-2948-795C-B0BB-8D0C8BEC3EFA}"/>
              </a:ext>
            </a:extLst>
          </p:cNvPr>
          <p:cNvSpPr txBox="1"/>
          <p:nvPr/>
        </p:nvSpPr>
        <p:spPr bwMode="white">
          <a:xfrm>
            <a:off x="575556" y="4206241"/>
            <a:ext cx="691276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C00000"/>
                </a:solidFill>
              </a:rPr>
              <a:t>Yeh, Y. T., </a:t>
            </a:r>
            <a:r>
              <a:rPr lang="en-US" sz="1100" dirty="0" err="1">
                <a:solidFill>
                  <a:srgbClr val="C00000"/>
                </a:solidFill>
              </a:rPr>
              <a:t>Eskenazi</a:t>
            </a:r>
            <a:r>
              <a:rPr lang="en-US" sz="1100" dirty="0">
                <a:solidFill>
                  <a:srgbClr val="C00000"/>
                </a:solidFill>
              </a:rPr>
              <a:t>, M., &amp; Mehri, S. (2021). A Comprehensive Assessment of Dialog Evaluation Metrics. In </a:t>
            </a:r>
            <a:r>
              <a:rPr lang="en-US" sz="1100" i="1" dirty="0">
                <a:solidFill>
                  <a:srgbClr val="C00000"/>
                </a:solidFill>
              </a:rPr>
              <a:t>The First Workshop on Evaluations and Assessments of Neural Conversation Systems</a:t>
            </a:r>
            <a:r>
              <a:rPr lang="en-US" sz="11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1767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73024-D423-B247-7BD6-ECD13F49B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D1C433-B1AE-6B12-E470-29E3BB3DF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2FA984-47F0-3D35-14AB-28B55C75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LLM-as-a-judge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20EE56-18D2-277A-7F60-BD05F63DF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68" y="1491630"/>
            <a:ext cx="8375945" cy="1998464"/>
          </a:xfrm>
        </p:spPr>
        <p:txBody>
          <a:bodyPr/>
          <a:lstStyle/>
          <a:p>
            <a:r>
              <a:rPr lang="en-US" b="1" dirty="0"/>
              <a:t>Idea</a:t>
            </a:r>
            <a:r>
              <a:rPr lang="en-US" dirty="0"/>
              <a:t>: Ask an LLM to judge the                                                                                  quality of the system responses </a:t>
            </a:r>
          </a:p>
          <a:p>
            <a:pPr lvl="1"/>
            <a:r>
              <a:rPr lang="en-US" dirty="0"/>
              <a:t>Preferably using another                                                                                                    model than the one employed to generate the response</a:t>
            </a:r>
          </a:p>
          <a:p>
            <a:pPr lvl="1"/>
            <a:r>
              <a:rPr lang="en-US" dirty="0"/>
              <a:t>Need to describe precisely the evaluation criteria (along with examples)</a:t>
            </a:r>
          </a:p>
          <a:p>
            <a:r>
              <a:rPr lang="en-US" dirty="0"/>
              <a:t>Can give useful insights… </a:t>
            </a:r>
          </a:p>
          <a:p>
            <a:r>
              <a:rPr lang="en-US" b="1" dirty="0"/>
              <a:t>But</a:t>
            </a:r>
            <a:r>
              <a:rPr lang="en-US" dirty="0"/>
              <a:t>: </a:t>
            </a:r>
            <a:r>
              <a:rPr lang="en-US" i="1" dirty="0"/>
              <a:t>beware of large variances</a:t>
            </a:r>
            <a:r>
              <a:rPr lang="en-US" dirty="0"/>
              <a:t>, depending on the prompt (in particular how the evaluation criteria are described), model, and dialogue domain!</a:t>
            </a:r>
            <a:endParaRPr lang="en-GB" dirty="0"/>
          </a:p>
        </p:txBody>
      </p:sp>
      <p:pic>
        <p:nvPicPr>
          <p:cNvPr id="6" name="Content Placeholder 6" descr="A close-up of a logo&#10;&#10;Description automatically generated">
            <a:extLst>
              <a:ext uri="{FF2B5EF4-FFF2-40B4-BE49-F238E27FC236}">
                <a16:creationId xmlns:a16="http://schemas.microsoft.com/office/drawing/2014/main" id="{CC56E226-D53E-4167-C357-08EA46A12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0924" y="558093"/>
            <a:ext cx="4422589" cy="169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51C9CE-3E57-3598-41CF-04F2D8891896}"/>
              </a:ext>
            </a:extLst>
          </p:cNvPr>
          <p:cNvSpPr txBox="1"/>
          <p:nvPr/>
        </p:nvSpPr>
        <p:spPr bwMode="white">
          <a:xfrm>
            <a:off x="2699792" y="4194956"/>
            <a:ext cx="614369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100" dirty="0" err="1">
                <a:solidFill>
                  <a:srgbClr val="C00000"/>
                </a:solidFill>
              </a:rPr>
              <a:t>Bavaresco</a:t>
            </a:r>
            <a:r>
              <a:rPr lang="en-GB" sz="1100" dirty="0">
                <a:solidFill>
                  <a:srgbClr val="C00000"/>
                </a:solidFill>
              </a:rPr>
              <a:t>, A et al (2024). LLMs instead of human judges? A large-scale empirical study across 20 NLP evaluation tasks. </a:t>
            </a:r>
            <a:r>
              <a:rPr lang="en-GB" sz="1100" i="1" dirty="0" err="1">
                <a:solidFill>
                  <a:srgbClr val="C00000"/>
                </a:solidFill>
              </a:rPr>
              <a:t>arXiv</a:t>
            </a:r>
            <a:r>
              <a:rPr lang="en-GB" sz="11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9805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E2378E-FFCF-CFB1-7C04-43CAFE55A0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D114B-9013-7B6F-C0B4-38AFCC53D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1F807-9F2C-C93F-D44F-731E2CC18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evaluations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0022F2-D3F0-9709-2BCB-8089D6CB3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51FC2-A957-9175-D1C0-41E36B14040D}"/>
              </a:ext>
            </a:extLst>
          </p:cNvPr>
          <p:cNvSpPr txBox="1"/>
          <p:nvPr/>
        </p:nvSpPr>
        <p:spPr bwMode="white">
          <a:xfrm>
            <a:off x="395920" y="2146497"/>
            <a:ext cx="792088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GB" dirty="0">
                <a:sym typeface="Wingdings" panose="05000000000000000000" pitchFamily="2" charset="2"/>
              </a:rPr>
              <a:t> </a:t>
            </a:r>
            <a:r>
              <a:rPr lang="en-GB" dirty="0"/>
              <a:t>Need to provide human evaluators with </a:t>
            </a:r>
            <a:r>
              <a:rPr lang="en-GB" b="1" dirty="0"/>
              <a:t>well-defined criteria </a:t>
            </a:r>
            <a:r>
              <a:rPr lang="en-GB" dirty="0"/>
              <a:t>they will need to assess along with a </a:t>
            </a:r>
            <a:r>
              <a:rPr lang="en-GB" b="1" dirty="0"/>
              <a:t>scale </a:t>
            </a:r>
            <a:r>
              <a:rPr lang="en-GB" dirty="0"/>
              <a:t>(i.e. Likert)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en-GB" dirty="0"/>
              <a:t>You should include </a:t>
            </a:r>
            <a:r>
              <a:rPr lang="en-GB" b="1" dirty="0"/>
              <a:t>several evaluators </a:t>
            </a:r>
            <a:r>
              <a:rPr lang="en-GB" dirty="0"/>
              <a:t>in your study and compute their inter-annotator agreement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en-GB" dirty="0"/>
              <a:t>When comparing systems, compute the </a:t>
            </a:r>
            <a:r>
              <a:rPr lang="en-GB" b="1" dirty="0"/>
              <a:t>statistical significance </a:t>
            </a:r>
            <a:r>
              <a:rPr lang="en-GB" dirty="0"/>
              <a:t>of your findings (using e.g. the </a:t>
            </a:r>
            <a:r>
              <a:rPr lang="en-GB" i="1" dirty="0"/>
              <a:t>Wilcoxon signed-rank test</a:t>
            </a:r>
            <a:r>
              <a:rPr lang="en-GB" b="1" dirty="0"/>
              <a:t>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6A0048-10A8-80E6-6393-31D2FD22DDF4}"/>
              </a:ext>
            </a:extLst>
          </p:cNvPr>
          <p:cNvGrpSpPr/>
          <p:nvPr/>
        </p:nvGrpSpPr>
        <p:grpSpPr>
          <a:xfrm>
            <a:off x="3203848" y="992524"/>
            <a:ext cx="6597773" cy="876047"/>
            <a:chOff x="3203848" y="992524"/>
            <a:chExt cx="6597773" cy="87604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BA63CF-DDBA-8F3D-F672-C3DFFEBA9CD1}"/>
                </a:ext>
              </a:extLst>
            </p:cNvPr>
            <p:cNvSpPr txBox="1"/>
            <p:nvPr/>
          </p:nvSpPr>
          <p:spPr bwMode="white">
            <a:xfrm>
              <a:off x="4112989" y="1468461"/>
              <a:ext cx="568863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dirty="0"/>
                <a:t>Surveys after the dialogue is complete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2AD9C86-E9DF-CEA5-E693-C818B42E89F4}"/>
                </a:ext>
              </a:extLst>
            </p:cNvPr>
            <p:cNvCxnSpPr>
              <a:endCxn id="12" idx="1"/>
            </p:cNvCxnSpPr>
            <p:nvPr/>
          </p:nvCxnSpPr>
          <p:spPr bwMode="auto">
            <a:xfrm>
              <a:off x="3203848" y="992524"/>
              <a:ext cx="909141" cy="67599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3D5508C-4DB4-FF3A-F0FD-5DEA9C965839}"/>
              </a:ext>
            </a:extLst>
          </p:cNvPr>
          <p:cNvGrpSpPr/>
          <p:nvPr/>
        </p:nvGrpSpPr>
        <p:grpSpPr>
          <a:xfrm>
            <a:off x="3203848" y="333028"/>
            <a:ext cx="4539697" cy="1015663"/>
            <a:chOff x="3203848" y="333028"/>
            <a:chExt cx="4539697" cy="10156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1E03B2-BE21-A2C8-30A1-6B76D9156806}"/>
                </a:ext>
              </a:extLst>
            </p:cNvPr>
            <p:cNvSpPr txBox="1"/>
            <p:nvPr/>
          </p:nvSpPr>
          <p:spPr bwMode="white">
            <a:xfrm>
              <a:off x="5044945" y="333028"/>
              <a:ext cx="2698600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GB" dirty="0"/>
                <a:t>Selection/ranking of preferred responses     (to compare systems)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57AECAD-1E07-BE7C-FC4C-E8A89E8B63F1}"/>
                </a:ext>
              </a:extLst>
            </p:cNvPr>
            <p:cNvCxnSpPr/>
            <p:nvPr/>
          </p:nvCxnSpPr>
          <p:spPr bwMode="auto">
            <a:xfrm flipV="1">
              <a:off x="3203848" y="600825"/>
              <a:ext cx="1841097" cy="3126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4258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EAAEE1-0AB3-178C-DD23-266F8F5188A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What we haven’t covered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D03B469-B254-BE50-C036-AE363120CF31}"/>
              </a:ext>
            </a:extLst>
          </p:cNvPr>
          <p:cNvSpPr txBox="1"/>
          <p:nvPr/>
        </p:nvSpPr>
        <p:spPr>
          <a:xfrm>
            <a:off x="406300" y="1514475"/>
            <a:ext cx="3301604" cy="10572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57154" indent="-45715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Speech</a:t>
            </a:r>
            <a:r>
              <a:rPr lang="nb-NO" sz="2400" kern="0" dirty="0">
                <a:solidFill>
                  <a:srgbClr val="000000"/>
                </a:solidFill>
                <a:latin typeface="Arial"/>
              </a:rPr>
              <a:t>                      (</a:t>
            </a:r>
            <a:r>
              <a:rPr lang="nb-NO" sz="2400" kern="0" dirty="0" err="1">
                <a:solidFill>
                  <a:srgbClr val="000000"/>
                </a:solidFill>
                <a:latin typeface="Arial"/>
              </a:rPr>
              <a:t>lecture</a:t>
            </a:r>
            <a:r>
              <a:rPr lang="nb-NO" sz="24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400" kern="0" dirty="0" err="1">
                <a:solidFill>
                  <a:srgbClr val="000000"/>
                </a:solidFill>
                <a:latin typeface="Arial"/>
              </a:rPr>
              <a:t>next</a:t>
            </a:r>
            <a:r>
              <a:rPr lang="nb-NO" sz="24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400" kern="0" dirty="0" err="1">
                <a:solidFill>
                  <a:srgbClr val="000000"/>
                </a:solidFill>
                <a:latin typeface="Arial"/>
              </a:rPr>
              <a:t>week</a:t>
            </a:r>
            <a:r>
              <a:rPr lang="nb-NO" sz="2400" kern="0" dirty="0">
                <a:solidFill>
                  <a:srgbClr val="000000"/>
                </a:solidFill>
                <a:latin typeface="Arial"/>
              </a:rPr>
              <a:t>)                                                </a:t>
            </a:r>
          </a:p>
          <a:p>
            <a:pPr marL="457154" indent="-45715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Multimodal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 &amp; </a:t>
            </a: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situated</a:t>
            </a:r>
            <a:r>
              <a:rPr lang="en-US" sz="2400" kern="0" dirty="0">
                <a:solidFill>
                  <a:srgbClr val="000000"/>
                </a:solidFill>
                <a:latin typeface="Arial"/>
              </a:rPr>
              <a:t> systems</a:t>
            </a:r>
          </a:p>
        </p:txBody>
      </p:sp>
      <p:pic>
        <p:nvPicPr>
          <p:cNvPr id="5" name="concierge-robot-furhat-robotics" descr="concierge-robot-furhat-robotics">
            <a:extLst>
              <a:ext uri="{FF2B5EF4-FFF2-40B4-BE49-F238E27FC236}">
                <a16:creationId xmlns:a16="http://schemas.microsoft.com/office/drawing/2014/main" id="{729F6180-C619-6ACB-1460-4EDA7638F1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39952" y="1203599"/>
            <a:ext cx="4461628" cy="2509662"/>
          </a:xfrm>
          <a:prstGeom prst="rect">
            <a:avLst/>
          </a:prstGeom>
          <a:noFill/>
          <a:ln w="25402" cap="flat">
            <a:solidFill>
              <a:srgbClr val="000000"/>
            </a:solidFill>
            <a:prstDash val="solid"/>
            <a:round/>
          </a:ln>
        </p:spPr>
      </p:pic>
      <p:sp>
        <p:nvSpPr>
          <p:cNvPr id="6" name="TekstSylinder 7">
            <a:extLst>
              <a:ext uri="{FF2B5EF4-FFF2-40B4-BE49-F238E27FC236}">
                <a16:creationId xmlns:a16="http://schemas.microsoft.com/office/drawing/2014/main" id="{046B9267-AC3A-AAF7-8BD1-2D3BD31050A4}"/>
              </a:ext>
            </a:extLst>
          </p:cNvPr>
          <p:cNvSpPr txBox="1"/>
          <p:nvPr/>
        </p:nvSpPr>
        <p:spPr>
          <a:xfrm>
            <a:off x="4283968" y="3871806"/>
            <a:ext cx="457200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 err="1">
                <a:solidFill>
                  <a:srgbClr val="000000"/>
                </a:solidFill>
                <a:latin typeface="Calibri"/>
              </a:rPr>
              <a:t>Furhat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robot 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initially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developed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at KTH, Stockholm),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www.furhatrobotics.com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9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dur="indefinit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childTnLst>
                  <p:par>
                    <p:cTn id="9" fill="hold">
                      <p:stCondLst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1301</Words>
  <Application>Microsoft Office PowerPoint</Application>
  <PresentationFormat>On-screen Show (16:9)</PresentationFormat>
  <Paragraphs>177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Times New Roman</vt:lpstr>
      <vt:lpstr>Wingdings</vt:lpstr>
      <vt:lpstr>Palatino</vt:lpstr>
      <vt:lpstr>Helvetica</vt:lpstr>
      <vt:lpstr>Roboto</vt:lpstr>
      <vt:lpstr>Calibri</vt:lpstr>
      <vt:lpstr>Arial</vt:lpstr>
      <vt:lpstr>NR</vt:lpstr>
      <vt:lpstr>Dialogue systems (4)</vt:lpstr>
      <vt:lpstr>Week 43</vt:lpstr>
      <vt:lpstr>Obligatory assignment 4</vt:lpstr>
      <vt:lpstr>Outline</vt:lpstr>
      <vt:lpstr>Outline</vt:lpstr>
      <vt:lpstr>Quick recap</vt:lpstr>
      <vt:lpstr>Pipeline architectures</vt:lpstr>
      <vt:lpstr>End-to-end architectures</vt:lpstr>
      <vt:lpstr>Incrementality</vt:lpstr>
      <vt:lpstr>Incrementality</vt:lpstr>
      <vt:lpstr>How to collect data?</vt:lpstr>
      <vt:lpstr>Outline</vt:lpstr>
      <vt:lpstr>Evaluation</vt:lpstr>
      <vt:lpstr>Evaluation</vt:lpstr>
      <vt:lpstr>Evaluation</vt:lpstr>
      <vt:lpstr>Evaluation</vt:lpstr>
      <vt:lpstr>Evaluation</vt:lpstr>
      <vt:lpstr>Evaluation</vt:lpstr>
      <vt:lpstr>LLM-as-a-judge</vt:lpstr>
      <vt:lpstr>Human evaluations</vt:lpstr>
      <vt:lpstr>What we haven’t covered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5</cp:revision>
  <cp:lastPrinted>2011-03-21T10:03:50Z</cp:lastPrinted>
  <dcterms:created xsi:type="dcterms:W3CDTF">2024-10-03T16:11:06Z</dcterms:created>
  <dcterms:modified xsi:type="dcterms:W3CDTF">2025-10-21T12:48:22Z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