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58"/>
  </p:notesMasterIdLst>
  <p:handoutMasterIdLst>
    <p:handoutMasterId r:id="rId59"/>
  </p:handoutMasterIdLst>
  <p:sldIdLst>
    <p:sldId id="263" r:id="rId5"/>
    <p:sldId id="334" r:id="rId6"/>
    <p:sldId id="346" r:id="rId7"/>
    <p:sldId id="357" r:id="rId8"/>
    <p:sldId id="341" r:id="rId9"/>
    <p:sldId id="354" r:id="rId10"/>
    <p:sldId id="355" r:id="rId11"/>
    <p:sldId id="356" r:id="rId12"/>
    <p:sldId id="358" r:id="rId13"/>
    <p:sldId id="361" r:id="rId14"/>
    <p:sldId id="360" r:id="rId15"/>
    <p:sldId id="349" r:id="rId16"/>
    <p:sldId id="362" r:id="rId17"/>
    <p:sldId id="345" r:id="rId18"/>
    <p:sldId id="365" r:id="rId19"/>
    <p:sldId id="366" r:id="rId20"/>
    <p:sldId id="367" r:id="rId21"/>
    <p:sldId id="369" r:id="rId22"/>
    <p:sldId id="368" r:id="rId23"/>
    <p:sldId id="323" r:id="rId24"/>
    <p:sldId id="396" r:id="rId25"/>
    <p:sldId id="397" r:id="rId26"/>
    <p:sldId id="398" r:id="rId27"/>
    <p:sldId id="371" r:id="rId28"/>
    <p:sldId id="372" r:id="rId29"/>
    <p:sldId id="373" r:id="rId30"/>
    <p:sldId id="374" r:id="rId31"/>
    <p:sldId id="347" r:id="rId32"/>
    <p:sldId id="375" r:id="rId33"/>
    <p:sldId id="377" r:id="rId34"/>
    <p:sldId id="376" r:id="rId35"/>
    <p:sldId id="394" r:id="rId36"/>
    <p:sldId id="380" r:id="rId37"/>
    <p:sldId id="393" r:id="rId38"/>
    <p:sldId id="314" r:id="rId39"/>
    <p:sldId id="340" r:id="rId40"/>
    <p:sldId id="385" r:id="rId41"/>
    <p:sldId id="348" r:id="rId42"/>
    <p:sldId id="328" r:id="rId43"/>
    <p:sldId id="313" r:id="rId44"/>
    <p:sldId id="312" r:id="rId45"/>
    <p:sldId id="311" r:id="rId46"/>
    <p:sldId id="389" r:id="rId47"/>
    <p:sldId id="386" r:id="rId48"/>
    <p:sldId id="387" r:id="rId49"/>
    <p:sldId id="388" r:id="rId50"/>
    <p:sldId id="392" r:id="rId51"/>
    <p:sldId id="384" r:id="rId52"/>
    <p:sldId id="353" r:id="rId53"/>
    <p:sldId id="381" r:id="rId54"/>
    <p:sldId id="395" r:id="rId55"/>
    <p:sldId id="390" r:id="rId56"/>
    <p:sldId id="391" r:id="rId57"/>
  </p:sldIdLst>
  <p:sldSz cx="9144000" cy="5143500" type="screen16x9"/>
  <p:notesSz cx="6883400" cy="9906000"/>
  <p:embeddedFontLst>
    <p:embeddedFont>
      <p:font typeface="Cambria Math" panose="02040503050406030204" pitchFamily="18" charset="0"/>
      <p:regular r:id="rId60"/>
    </p:embeddedFont>
    <p:embeddedFont>
      <p:font typeface="Roboto" panose="02000000000000000000" pitchFamily="2" charset="0"/>
      <p:regular r:id="rId61"/>
      <p:bold r:id="rId62"/>
      <p:italic r:id="rId63"/>
      <p:boldItalic r:id="rId64"/>
    </p:embeddedFont>
  </p:embeddedFontLst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ABA9D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459376-646A-4986-98D1-C666DC69F02A}" v="39" dt="2025-11-10T11:32:55.2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5333" autoAdjust="0"/>
  </p:normalViewPr>
  <p:slideViewPr>
    <p:cSldViewPr>
      <p:cViewPr varScale="1">
        <p:scale>
          <a:sx n="128" d="100"/>
          <a:sy n="128" d="100"/>
        </p:scale>
        <p:origin x="1664" y="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4.fntdata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font" Target="fonts/font2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5.fntdata"/><Relationship Id="rId69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3.fntdata"/><Relationship Id="rId7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1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rre Lison" userId="a8a9df96-d69d-4b67-b9bd-4018f7d77187" providerId="ADAL" clId="{3021F670-E9BB-4AEA-BA6C-F65278F4177E}"/>
    <pc:docChg chg="undo custSel addSld delSld modSld sldOrd">
      <pc:chgData name="Pierre Lison" userId="a8a9df96-d69d-4b67-b9bd-4018f7d77187" providerId="ADAL" clId="{3021F670-E9BB-4AEA-BA6C-F65278F4177E}" dt="2025-11-10T11:33:15.244" v="1524" actId="114"/>
      <pc:docMkLst>
        <pc:docMk/>
      </pc:docMkLst>
      <pc:sldChg chg="modSp mod">
        <pc:chgData name="Pierre Lison" userId="a8a9df96-d69d-4b67-b9bd-4018f7d77187" providerId="ADAL" clId="{3021F670-E9BB-4AEA-BA6C-F65278F4177E}" dt="2025-11-10T09:19:27.124" v="100" actId="1076"/>
        <pc:sldMkLst>
          <pc:docMk/>
          <pc:sldMk cId="3654162249" sldId="341"/>
        </pc:sldMkLst>
        <pc:spChg chg="mod">
          <ac:chgData name="Pierre Lison" userId="a8a9df96-d69d-4b67-b9bd-4018f7d77187" providerId="ADAL" clId="{3021F670-E9BB-4AEA-BA6C-F65278F4177E}" dt="2025-11-10T09:19:23.689" v="99" actId="1076"/>
          <ac:spMkLst>
            <pc:docMk/>
            <pc:sldMk cId="3654162249" sldId="341"/>
            <ac:spMk id="7" creationId="{646C157D-4C14-3542-A39C-266844A45243}"/>
          </ac:spMkLst>
        </pc:spChg>
        <pc:spChg chg="mod">
          <ac:chgData name="Pierre Lison" userId="a8a9df96-d69d-4b67-b9bd-4018f7d77187" providerId="ADAL" clId="{3021F670-E9BB-4AEA-BA6C-F65278F4177E}" dt="2025-11-10T09:19:27.124" v="100" actId="1076"/>
          <ac:spMkLst>
            <pc:docMk/>
            <pc:sldMk cId="3654162249" sldId="341"/>
            <ac:spMk id="8" creationId="{D64B9D2B-520A-3244-BA52-27E58B636E8D}"/>
          </ac:spMkLst>
        </pc:spChg>
      </pc:sldChg>
      <pc:sldChg chg="modSp mod">
        <pc:chgData name="Pierre Lison" userId="a8a9df96-d69d-4b67-b9bd-4018f7d77187" providerId="ADAL" clId="{3021F670-E9BB-4AEA-BA6C-F65278F4177E}" dt="2025-11-10T09:20:12.281" v="101" actId="313"/>
        <pc:sldMkLst>
          <pc:docMk/>
          <pc:sldMk cId="3639842634" sldId="354"/>
        </pc:sldMkLst>
        <pc:spChg chg="mod">
          <ac:chgData name="Pierre Lison" userId="a8a9df96-d69d-4b67-b9bd-4018f7d77187" providerId="ADAL" clId="{3021F670-E9BB-4AEA-BA6C-F65278F4177E}" dt="2025-11-10T09:20:12.281" v="101" actId="313"/>
          <ac:spMkLst>
            <pc:docMk/>
            <pc:sldMk cId="3639842634" sldId="354"/>
            <ac:spMk id="13" creationId="{6F24C33C-C6BA-D649-9497-26C301BBC746}"/>
          </ac:spMkLst>
        </pc:spChg>
      </pc:sldChg>
      <pc:sldChg chg="modSp mod">
        <pc:chgData name="Pierre Lison" userId="a8a9df96-d69d-4b67-b9bd-4018f7d77187" providerId="ADAL" clId="{3021F670-E9BB-4AEA-BA6C-F65278F4177E}" dt="2025-11-07T19:56:59.310" v="93" actId="20577"/>
        <pc:sldMkLst>
          <pc:docMk/>
          <pc:sldMk cId="1102698754" sldId="358"/>
        </pc:sldMkLst>
        <pc:spChg chg="mod">
          <ac:chgData name="Pierre Lison" userId="a8a9df96-d69d-4b67-b9bd-4018f7d77187" providerId="ADAL" clId="{3021F670-E9BB-4AEA-BA6C-F65278F4177E}" dt="2025-11-07T19:56:59.310" v="93" actId="20577"/>
          <ac:spMkLst>
            <pc:docMk/>
            <pc:sldMk cId="1102698754" sldId="358"/>
            <ac:spMk id="6" creationId="{DE7DC683-9BCB-1949-A6C3-B1821EEFB483}"/>
          </ac:spMkLst>
        </pc:spChg>
      </pc:sldChg>
      <pc:sldChg chg="modSp mod">
        <pc:chgData name="Pierre Lison" userId="a8a9df96-d69d-4b67-b9bd-4018f7d77187" providerId="ADAL" clId="{3021F670-E9BB-4AEA-BA6C-F65278F4177E}" dt="2025-11-07T19:59:19.154" v="95" actId="1076"/>
        <pc:sldMkLst>
          <pc:docMk/>
          <pc:sldMk cId="1187511614" sldId="366"/>
        </pc:sldMkLst>
        <pc:spChg chg="mod">
          <ac:chgData name="Pierre Lison" userId="a8a9df96-d69d-4b67-b9bd-4018f7d77187" providerId="ADAL" clId="{3021F670-E9BB-4AEA-BA6C-F65278F4177E}" dt="2025-11-07T19:59:19.154" v="95" actId="1076"/>
          <ac:spMkLst>
            <pc:docMk/>
            <pc:sldMk cId="1187511614" sldId="366"/>
            <ac:spMk id="7" creationId="{5478BAF5-6DFA-9D45-83DA-966C420B56E0}"/>
          </ac:spMkLst>
        </pc:spChg>
      </pc:sldChg>
      <pc:sldChg chg="modSp mod">
        <pc:chgData name="Pierre Lison" userId="a8a9df96-d69d-4b67-b9bd-4018f7d77187" providerId="ADAL" clId="{3021F670-E9BB-4AEA-BA6C-F65278F4177E}" dt="2025-11-10T09:35:06.132" v="153" actId="20577"/>
        <pc:sldMkLst>
          <pc:docMk/>
          <pc:sldMk cId="1434139722" sldId="368"/>
        </pc:sldMkLst>
        <pc:spChg chg="mod">
          <ac:chgData name="Pierre Lison" userId="a8a9df96-d69d-4b67-b9bd-4018f7d77187" providerId="ADAL" clId="{3021F670-E9BB-4AEA-BA6C-F65278F4177E}" dt="2025-11-10T09:35:06.132" v="153" actId="20577"/>
          <ac:spMkLst>
            <pc:docMk/>
            <pc:sldMk cId="1434139722" sldId="368"/>
            <ac:spMk id="2" creationId="{E996A517-1307-854F-8495-D69C49094263}"/>
          </ac:spMkLst>
        </pc:spChg>
        <pc:grpChg chg="mod">
          <ac:chgData name="Pierre Lison" userId="a8a9df96-d69d-4b67-b9bd-4018f7d77187" providerId="ADAL" clId="{3021F670-E9BB-4AEA-BA6C-F65278F4177E}" dt="2025-11-10T09:34:23.601" v="136" actId="1076"/>
          <ac:grpSpMkLst>
            <pc:docMk/>
            <pc:sldMk cId="1434139722" sldId="368"/>
            <ac:grpSpMk id="133" creationId="{DC4A4BB2-E96C-324A-95F8-9DA4FF845B0E}"/>
          </ac:grpSpMkLst>
        </pc:grpChg>
        <pc:cxnChg chg="mod">
          <ac:chgData name="Pierre Lison" userId="a8a9df96-d69d-4b67-b9bd-4018f7d77187" providerId="ADAL" clId="{3021F670-E9BB-4AEA-BA6C-F65278F4177E}" dt="2025-11-10T09:34:30.770" v="138" actId="14100"/>
          <ac:cxnSpMkLst>
            <pc:docMk/>
            <pc:sldMk cId="1434139722" sldId="368"/>
            <ac:cxnSpMk id="62" creationId="{C088E361-F080-BF41-B6D8-F83C2ACB692F}"/>
          </ac:cxnSpMkLst>
        </pc:cxnChg>
      </pc:sldChg>
      <pc:sldChg chg="ord">
        <pc:chgData name="Pierre Lison" userId="a8a9df96-d69d-4b67-b9bd-4018f7d77187" providerId="ADAL" clId="{3021F670-E9BB-4AEA-BA6C-F65278F4177E}" dt="2025-11-10T09:35:21.239" v="156"/>
        <pc:sldMkLst>
          <pc:docMk/>
          <pc:sldMk cId="154103155" sldId="369"/>
        </pc:sldMkLst>
      </pc:sldChg>
      <pc:sldChg chg="del">
        <pc:chgData name="Pierre Lison" userId="a8a9df96-d69d-4b67-b9bd-4018f7d77187" providerId="ADAL" clId="{3021F670-E9BB-4AEA-BA6C-F65278F4177E}" dt="2025-11-10T09:35:15.198" v="154" actId="47"/>
        <pc:sldMkLst>
          <pc:docMk/>
          <pc:sldMk cId="3929804837" sldId="370"/>
        </pc:sldMkLst>
      </pc:sldChg>
      <pc:sldChg chg="addSp delSp modSp add mod">
        <pc:chgData name="Pierre Lison" userId="a8a9df96-d69d-4b67-b9bd-4018f7d77187" providerId="ADAL" clId="{3021F670-E9BB-4AEA-BA6C-F65278F4177E}" dt="2025-11-10T11:33:15.244" v="1524" actId="114"/>
        <pc:sldMkLst>
          <pc:docMk/>
          <pc:sldMk cId="2562640407" sldId="395"/>
        </pc:sldMkLst>
        <pc:spChg chg="mod">
          <ac:chgData name="Pierre Lison" userId="a8a9df96-d69d-4b67-b9bd-4018f7d77187" providerId="ADAL" clId="{3021F670-E9BB-4AEA-BA6C-F65278F4177E}" dt="2025-11-10T11:33:15.244" v="1524" actId="114"/>
          <ac:spMkLst>
            <pc:docMk/>
            <pc:sldMk cId="2562640407" sldId="395"/>
            <ac:spMk id="3" creationId="{7C089C30-EF70-9018-8019-B873493E8ED5}"/>
          </ac:spMkLst>
        </pc:spChg>
        <pc:spChg chg="mod">
          <ac:chgData name="Pierre Lison" userId="a8a9df96-d69d-4b67-b9bd-4018f7d77187" providerId="ADAL" clId="{3021F670-E9BB-4AEA-BA6C-F65278F4177E}" dt="2025-11-10T11:28:26.282" v="1510" actId="1076"/>
          <ac:spMkLst>
            <pc:docMk/>
            <pc:sldMk cId="2562640407" sldId="395"/>
            <ac:spMk id="21" creationId="{D7B97540-9898-2EF2-2697-2E68875D15B9}"/>
          </ac:spMkLst>
        </pc:spChg>
        <pc:picChg chg="add mod">
          <ac:chgData name="Pierre Lison" userId="a8a9df96-d69d-4b67-b9bd-4018f7d77187" providerId="ADAL" clId="{3021F670-E9BB-4AEA-BA6C-F65278F4177E}" dt="2025-11-10T11:32:46.516" v="1519" actId="1076"/>
          <ac:picMkLst>
            <pc:docMk/>
            <pc:sldMk cId="2562640407" sldId="395"/>
            <ac:picMk id="1026" creationId="{359FD9F0-89B7-ADA4-5442-6369747EEBA6}"/>
          </ac:picMkLst>
        </pc:picChg>
      </pc:sldChg>
      <pc:sldChg chg="addSp delSp modSp new mod">
        <pc:chgData name="Pierre Lison" userId="a8a9df96-d69d-4b67-b9bd-4018f7d77187" providerId="ADAL" clId="{3021F670-E9BB-4AEA-BA6C-F65278F4177E}" dt="2025-11-10T09:39:27.828" v="299" actId="14100"/>
        <pc:sldMkLst>
          <pc:docMk/>
          <pc:sldMk cId="3946055437" sldId="396"/>
        </pc:sldMkLst>
        <pc:spChg chg="mod">
          <ac:chgData name="Pierre Lison" userId="a8a9df96-d69d-4b67-b9bd-4018f7d77187" providerId="ADAL" clId="{3021F670-E9BB-4AEA-BA6C-F65278F4177E}" dt="2025-11-10T09:37:23.177" v="211" actId="14100"/>
          <ac:spMkLst>
            <pc:docMk/>
            <pc:sldMk cId="3946055437" sldId="396"/>
            <ac:spMk id="4" creationId="{6B552BEA-78D0-DE33-2807-712595DE3E7E}"/>
          </ac:spMkLst>
        </pc:spChg>
        <pc:spChg chg="del">
          <ac:chgData name="Pierre Lison" userId="a8a9df96-d69d-4b67-b9bd-4018f7d77187" providerId="ADAL" clId="{3021F670-E9BB-4AEA-BA6C-F65278F4177E}" dt="2025-11-10T09:37:00.897" v="206" actId="478"/>
          <ac:spMkLst>
            <pc:docMk/>
            <pc:sldMk cId="3946055437" sldId="396"/>
            <ac:spMk id="5" creationId="{FF5001F1-B559-3FD8-767C-E9FD9F2A0518}"/>
          </ac:spMkLst>
        </pc:spChg>
        <pc:spChg chg="add del">
          <ac:chgData name="Pierre Lison" userId="a8a9df96-d69d-4b67-b9bd-4018f7d77187" providerId="ADAL" clId="{3021F670-E9BB-4AEA-BA6C-F65278F4177E}" dt="2025-11-10T09:37:41.413" v="213" actId="22"/>
          <ac:spMkLst>
            <pc:docMk/>
            <pc:sldMk cId="3946055437" sldId="396"/>
            <ac:spMk id="9" creationId="{F7FDD535-D759-ADFA-D417-0550782AA559}"/>
          </ac:spMkLst>
        </pc:spChg>
        <pc:spChg chg="add del mod">
          <ac:chgData name="Pierre Lison" userId="a8a9df96-d69d-4b67-b9bd-4018f7d77187" providerId="ADAL" clId="{3021F670-E9BB-4AEA-BA6C-F65278F4177E}" dt="2025-11-10T09:37:49.261" v="217" actId="22"/>
          <ac:spMkLst>
            <pc:docMk/>
            <pc:sldMk cId="3946055437" sldId="396"/>
            <ac:spMk id="11" creationId="{43D57158-8206-B982-EBC4-79000B64307C}"/>
          </ac:spMkLst>
        </pc:spChg>
        <pc:spChg chg="add del">
          <ac:chgData name="Pierre Lison" userId="a8a9df96-d69d-4b67-b9bd-4018f7d77187" providerId="ADAL" clId="{3021F670-E9BB-4AEA-BA6C-F65278F4177E}" dt="2025-11-10T09:38:05.679" v="219" actId="22"/>
          <ac:spMkLst>
            <pc:docMk/>
            <pc:sldMk cId="3946055437" sldId="396"/>
            <ac:spMk id="13" creationId="{DF85A8BE-AB66-8AA4-317F-E20F1A23DAD5}"/>
          </ac:spMkLst>
        </pc:spChg>
        <pc:spChg chg="add mod">
          <ac:chgData name="Pierre Lison" userId="a8a9df96-d69d-4b67-b9bd-4018f7d77187" providerId="ADAL" clId="{3021F670-E9BB-4AEA-BA6C-F65278F4177E}" dt="2025-11-10T09:39:07.779" v="295" actId="14100"/>
          <ac:spMkLst>
            <pc:docMk/>
            <pc:sldMk cId="3946055437" sldId="396"/>
            <ac:spMk id="15" creationId="{DB60E06E-F03E-D2BD-DD65-DE97180A2B14}"/>
          </ac:spMkLst>
        </pc:spChg>
        <pc:picChg chg="add mod modCrop">
          <ac:chgData name="Pierre Lison" userId="a8a9df96-d69d-4b67-b9bd-4018f7d77187" providerId="ADAL" clId="{3021F670-E9BB-4AEA-BA6C-F65278F4177E}" dt="2025-11-10T09:39:27.828" v="299" actId="14100"/>
          <ac:picMkLst>
            <pc:docMk/>
            <pc:sldMk cId="3946055437" sldId="396"/>
            <ac:picMk id="7" creationId="{0D1598EA-BD09-26FD-4608-B37509A3320A}"/>
          </ac:picMkLst>
        </pc:picChg>
      </pc:sldChg>
      <pc:sldChg chg="addSp delSp modSp add mod">
        <pc:chgData name="Pierre Lison" userId="a8a9df96-d69d-4b67-b9bd-4018f7d77187" providerId="ADAL" clId="{3021F670-E9BB-4AEA-BA6C-F65278F4177E}" dt="2025-11-10T09:41:51.606" v="327" actId="1036"/>
        <pc:sldMkLst>
          <pc:docMk/>
          <pc:sldMk cId="1013362365" sldId="397"/>
        </pc:sldMkLst>
        <pc:spChg chg="mod">
          <ac:chgData name="Pierre Lison" userId="a8a9df96-d69d-4b67-b9bd-4018f7d77187" providerId="ADAL" clId="{3021F670-E9BB-4AEA-BA6C-F65278F4177E}" dt="2025-11-10T09:41:42.454" v="312" actId="1076"/>
          <ac:spMkLst>
            <pc:docMk/>
            <pc:sldMk cId="1013362365" sldId="397"/>
            <ac:spMk id="3" creationId="{8A0E05C8-C844-A87A-884C-DB619586BE5E}"/>
          </ac:spMkLst>
        </pc:spChg>
        <pc:spChg chg="mod">
          <ac:chgData name="Pierre Lison" userId="a8a9df96-d69d-4b67-b9bd-4018f7d77187" providerId="ADAL" clId="{3021F670-E9BB-4AEA-BA6C-F65278F4177E}" dt="2025-11-10T09:41:51.606" v="327" actId="1036"/>
          <ac:spMkLst>
            <pc:docMk/>
            <pc:sldMk cId="1013362365" sldId="397"/>
            <ac:spMk id="4" creationId="{18B9591E-CD7F-05F5-9924-3ED7FD96837F}"/>
          </ac:spMkLst>
        </pc:spChg>
        <pc:picChg chg="add mod">
          <ac:chgData name="Pierre Lison" userId="a8a9df96-d69d-4b67-b9bd-4018f7d77187" providerId="ADAL" clId="{3021F670-E9BB-4AEA-BA6C-F65278F4177E}" dt="2025-11-10T09:41:42.454" v="312" actId="1076"/>
          <ac:picMkLst>
            <pc:docMk/>
            <pc:sldMk cId="1013362365" sldId="397"/>
            <ac:picMk id="6" creationId="{BCB44BAA-D1E1-E9DB-7092-04B84FEAD7A4}"/>
          </ac:picMkLst>
        </pc:picChg>
        <pc:picChg chg="del">
          <ac:chgData name="Pierre Lison" userId="a8a9df96-d69d-4b67-b9bd-4018f7d77187" providerId="ADAL" clId="{3021F670-E9BB-4AEA-BA6C-F65278F4177E}" dt="2025-11-10T09:40:24.399" v="301" actId="478"/>
          <ac:picMkLst>
            <pc:docMk/>
            <pc:sldMk cId="1013362365" sldId="397"/>
            <ac:picMk id="7" creationId="{C08FEA22-BFD0-B9E0-C728-C22024DC6A2B}"/>
          </ac:picMkLst>
        </pc:picChg>
        <pc:picChg chg="add mod">
          <ac:chgData name="Pierre Lison" userId="a8a9df96-d69d-4b67-b9bd-4018f7d77187" providerId="ADAL" clId="{3021F670-E9BB-4AEA-BA6C-F65278F4177E}" dt="2025-11-10T09:41:42.454" v="312" actId="1076"/>
          <ac:picMkLst>
            <pc:docMk/>
            <pc:sldMk cId="1013362365" sldId="397"/>
            <ac:picMk id="9" creationId="{7ED89B90-D0D6-F954-0ECB-FEB7133AFCE1}"/>
          </ac:picMkLst>
        </pc:picChg>
      </pc:sldChg>
      <pc:sldChg chg="modSp new mod">
        <pc:chgData name="Pierre Lison" userId="a8a9df96-d69d-4b67-b9bd-4018f7d77187" providerId="ADAL" clId="{3021F670-E9BB-4AEA-BA6C-F65278F4177E}" dt="2025-11-10T10:09:22.730" v="1107" actId="114"/>
        <pc:sldMkLst>
          <pc:docMk/>
          <pc:sldMk cId="3415861018" sldId="398"/>
        </pc:sldMkLst>
        <pc:spChg chg="mod">
          <ac:chgData name="Pierre Lison" userId="a8a9df96-d69d-4b67-b9bd-4018f7d77187" providerId="ADAL" clId="{3021F670-E9BB-4AEA-BA6C-F65278F4177E}" dt="2025-11-10T09:43:52.780" v="452" actId="20577"/>
          <ac:spMkLst>
            <pc:docMk/>
            <pc:sldMk cId="3415861018" sldId="398"/>
            <ac:spMk id="4" creationId="{EE8530AB-3D25-6199-818B-648004A11DF5}"/>
          </ac:spMkLst>
        </pc:spChg>
        <pc:spChg chg="mod">
          <ac:chgData name="Pierre Lison" userId="a8a9df96-d69d-4b67-b9bd-4018f7d77187" providerId="ADAL" clId="{3021F670-E9BB-4AEA-BA6C-F65278F4177E}" dt="2025-11-10T10:09:22.730" v="1107" actId="114"/>
          <ac:spMkLst>
            <pc:docMk/>
            <pc:sldMk cId="3415861018" sldId="398"/>
            <ac:spMk id="5" creationId="{035B7C4A-2549-1F52-9497-0D05176C8E8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Roboto" panose="02000000000000000000" pitchFamily="2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Roboto" panose="02000000000000000000" pitchFamily="2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 dirty="0">
              <a:latin typeface="Roboto" panose="02000000000000000000" pitchFamily="2" charset="0"/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>
                <a:latin typeface="Roboto" panose="02000000000000000000" pitchFamily="2" charset="0"/>
              </a:rPr>
              <a:pPr/>
              <a:t>‹#›</a:t>
            </a:fld>
            <a:endParaRPr lang="nb-NO" dirty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42950"/>
            <a:ext cx="6604000" cy="37147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7F686FBD-6112-4F62-BF93-DD9D79F5A02B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6503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42950"/>
            <a:ext cx="6604000" cy="37147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7F686FBD-6112-4F62-BF93-DD9D79F5A02B}" type="slidenum">
              <a:rPr lang="nb-NO" smtClean="0"/>
              <a:t>20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0780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39700" y="742950"/>
            <a:ext cx="6604000" cy="37147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7F686FBD-6112-4F62-BF93-DD9D79F5A02B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1228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65200" y="742950"/>
            <a:ext cx="4953000" cy="37147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7F686FBD-6112-4F62-BF93-DD9D79F5A02B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9747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65200" y="742950"/>
            <a:ext cx="4953000" cy="37147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7F686FBD-6112-4F62-BF93-DD9D79F5A02B}" type="slidenum">
              <a:rPr lang="nb-NO" smtClean="0"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0781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65200" y="742950"/>
            <a:ext cx="4953000" cy="371475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7F686FBD-6112-4F62-BF93-DD9D79F5A02B}" type="slidenum">
              <a:rPr lang="nb-NO" smtClean="0"/>
              <a:t>52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169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Roboto" panose="02000000000000000000" pitchFamily="2" charset="0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Roboto" panose="02000000000000000000" pitchFamily="2" charset="0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Roboto" panose="02000000000000000000" pitchFamily="2" charset="0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Roboto" panose="02000000000000000000" pitchFamily="2" charset="0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3E97971C-2FE7-4FD3-B01F-4B5E83D933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3E97971C-2FE7-4FD3-B01F-4B5E83D933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Roboto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Roboto" panose="02000000000000000000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Roboto" panose="02000000000000000000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086E72B-8DDA-4312-9150-1363B5FB6C1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0E94D6A6-41BD-49BB-84F3-C9210A972E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0E94D6A6-41BD-49BB-84F3-C9210A972E8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>
              <a:defRPr>
                <a:latin typeface="Roboto" panose="02000000000000000000" pitchFamily="2" charset="0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Roboto" panose="02000000000000000000" pitchFamily="2" charset="0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Roboto" panose="02000000000000000000" pitchFamily="2" charset="0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Roboto" panose="02000000000000000000" pitchFamily="2" charset="0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Roboto" panose="02000000000000000000" pitchFamily="2" charset="0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Roboto" panose="02000000000000000000" pitchFamily="2" charset="0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73A09-3F32-40C3-BB63-B3B8FF6E1B9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A3C2C-BA8A-45FD-A1D6-8ACD81BA91D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1E00A-A934-4253-ABE8-EBBFB00ACF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412431" y="4731993"/>
            <a:ext cx="480047" cy="216027"/>
          </a:xfrm>
        </p:spPr>
        <p:txBody>
          <a:bodyPr/>
          <a:lstStyle>
            <a:lvl1pPr>
              <a:defRPr lang="en-GB"/>
            </a:lvl1pPr>
          </a:lstStyle>
          <a:p>
            <a:pPr lvl="0"/>
            <a:fld id="{22BFCD51-0AF4-4839-ACDC-7BB17F76F2E2}" type="slidenum">
              <a:rPr/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AB01D-FCA6-4B2E-9076-D324E4D9E5E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691677" y="4490828"/>
            <a:ext cx="6552724" cy="44948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39896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Roboto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huggingface.co/blog/sasha/ai-environment-primer" TargetMode="External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3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147813"/>
            <a:ext cx="3527623" cy="720080"/>
          </a:xfrm>
        </p:spPr>
        <p:txBody>
          <a:bodyPr/>
          <a:lstStyle/>
          <a:p>
            <a:r>
              <a:rPr lang="en-US" dirty="0"/>
              <a:t>Yves Scherrer &amp; Pierre Lison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19FA39-C47E-4073-D132-B1A72CE27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IN4080, Autumn 2025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347614"/>
            <a:ext cx="7003112" cy="1368152"/>
          </a:xfrm>
        </p:spPr>
        <p:txBody>
          <a:bodyPr/>
          <a:lstStyle/>
          <a:p>
            <a:r>
              <a:rPr lang="en-US" sz="3600" dirty="0"/>
              <a:t>Ethics in Natural Language Processing</a:t>
            </a:r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869DA83B-C779-CA4C-917F-B22E843CC7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544" y="2971915"/>
            <a:ext cx="2453470" cy="19512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F4BE8F85-3844-4E4C-9BAD-9F9F52BA07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9075" y="1984498"/>
            <a:ext cx="2347381" cy="1723895"/>
          </a:xfrm>
          <a:prstGeom prst="rect">
            <a:avLst/>
          </a:prstGeom>
        </p:spPr>
      </p:pic>
      <p:pic>
        <p:nvPicPr>
          <p:cNvPr id="19" name="Bilde 18" descr="Et bilde som inneholder person, mann, holder, bord&#10;&#10;Automatisk generert beskrivelse">
            <a:extLst>
              <a:ext uri="{FF2B5EF4-FFF2-40B4-BE49-F238E27FC236}">
                <a16:creationId xmlns:a16="http://schemas.microsoft.com/office/drawing/2014/main" id="{27725F7A-FF61-3044-8E69-663CEC470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155328"/>
            <a:ext cx="3024337" cy="1811715"/>
          </a:xfrm>
          <a:prstGeom prst="rect">
            <a:avLst/>
          </a:prstGeom>
        </p:spPr>
      </p:pic>
      <p:pic>
        <p:nvPicPr>
          <p:cNvPr id="33" name="Bilde 32">
            <a:extLst>
              <a:ext uri="{FF2B5EF4-FFF2-40B4-BE49-F238E27FC236}">
                <a16:creationId xmlns:a16="http://schemas.microsoft.com/office/drawing/2014/main" id="{59343DD8-1D0C-424B-8C29-E71EFF3E03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6136" y="3794233"/>
            <a:ext cx="2777004" cy="119393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5" name="Gruppe 34">
            <a:extLst>
              <a:ext uri="{FF2B5EF4-FFF2-40B4-BE49-F238E27FC236}">
                <a16:creationId xmlns:a16="http://schemas.microsoft.com/office/drawing/2014/main" id="{B20C39F6-50A2-DA43-9FD8-8109634433D8}"/>
              </a:ext>
            </a:extLst>
          </p:cNvPr>
          <p:cNvGrpSpPr/>
          <p:nvPr/>
        </p:nvGrpSpPr>
        <p:grpSpPr>
          <a:xfrm>
            <a:off x="4128560" y="1640610"/>
            <a:ext cx="1369753" cy="3347562"/>
            <a:chOff x="2689755" y="1880055"/>
            <a:chExt cx="1293090" cy="3112560"/>
          </a:xfrm>
        </p:grpSpPr>
        <p:pic>
          <p:nvPicPr>
            <p:cNvPr id="26" name="Bilde 25">
              <a:extLst>
                <a:ext uri="{FF2B5EF4-FFF2-40B4-BE49-F238E27FC236}">
                  <a16:creationId xmlns:a16="http://schemas.microsoft.com/office/drawing/2014/main" id="{00093148-D052-4149-B009-22139288FB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16978" y="3427677"/>
              <a:ext cx="1024952" cy="1476414"/>
            </a:xfrm>
            <a:prstGeom prst="rect">
              <a:avLst/>
            </a:prstGeom>
          </p:spPr>
        </p:pic>
        <p:pic>
          <p:nvPicPr>
            <p:cNvPr id="24" name="Bilde 23">
              <a:extLst>
                <a:ext uri="{FF2B5EF4-FFF2-40B4-BE49-F238E27FC236}">
                  <a16:creationId xmlns:a16="http://schemas.microsoft.com/office/drawing/2014/main" id="{730A10E2-ECD4-4144-A981-4051444DE2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23825" y="1880055"/>
              <a:ext cx="1024951" cy="1476412"/>
            </a:xfrm>
            <a:prstGeom prst="rect">
              <a:avLst/>
            </a:prstGeom>
          </p:spPr>
        </p:pic>
        <p:sp>
          <p:nvSpPr>
            <p:cNvPr id="29" name="Pil ned 28">
              <a:extLst>
                <a:ext uri="{FF2B5EF4-FFF2-40B4-BE49-F238E27FC236}">
                  <a16:creationId xmlns:a16="http://schemas.microsoft.com/office/drawing/2014/main" id="{B7EC493E-F202-1740-AA7B-2B11886069CE}"/>
                </a:ext>
              </a:extLst>
            </p:cNvPr>
            <p:cNvSpPr/>
            <p:nvPr/>
          </p:nvSpPr>
          <p:spPr>
            <a:xfrm>
              <a:off x="3258207" y="3427266"/>
              <a:ext cx="115998" cy="28288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Rektangel 33">
              <a:extLst>
                <a:ext uri="{FF2B5EF4-FFF2-40B4-BE49-F238E27FC236}">
                  <a16:creationId xmlns:a16="http://schemas.microsoft.com/office/drawing/2014/main" id="{31301B5E-D640-3140-8517-31F931757DAA}"/>
                </a:ext>
              </a:extLst>
            </p:cNvPr>
            <p:cNvSpPr/>
            <p:nvPr/>
          </p:nvSpPr>
          <p:spPr>
            <a:xfrm>
              <a:off x="2689755" y="2066798"/>
              <a:ext cx="1293090" cy="292581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0539600-1E6A-EC63-C75D-D9A7C54C6C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7" y="227600"/>
            <a:ext cx="4265063" cy="15272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46A469-57B1-4FAF-CF9D-BC96EA6DC2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730" y="1888545"/>
            <a:ext cx="3375159" cy="100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2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00F624-C084-8243-8979-9EDFB31B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Plan for today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F8A37F-8266-7A44-8AD4-C108ABCFF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What is ethics?</a:t>
            </a:r>
          </a:p>
          <a:p>
            <a:r>
              <a:rPr lang="en-GB" noProof="0" dirty="0"/>
              <a:t>Misrepresentation &amp; bias</a:t>
            </a:r>
          </a:p>
          <a:p>
            <a:r>
              <a:rPr lang="en-GB" noProof="0" dirty="0"/>
              <a:t>Unintended consequences</a:t>
            </a:r>
          </a:p>
          <a:p>
            <a:r>
              <a:rPr lang="en-GB" noProof="0" dirty="0"/>
              <a:t>Misuses of technology</a:t>
            </a:r>
          </a:p>
          <a:p>
            <a:r>
              <a:rPr lang="en-GB" noProof="0" dirty="0"/>
              <a:t>Privacy &amp; trust</a:t>
            </a:r>
          </a:p>
        </p:txBody>
      </p:sp>
    </p:spTree>
    <p:extLst>
      <p:ext uri="{BB962C8B-B14F-4D97-AF65-F5344CB8AC3E}">
        <p14:creationId xmlns:p14="http://schemas.microsoft.com/office/powerpoint/2010/main" val="3174122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00F624-C084-8243-8979-9EDFB31B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Plan for today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F8A37F-8266-7A44-8AD4-C108ABCFF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noProof="0" dirty="0"/>
              <a:t>What is ethics?</a:t>
            </a:r>
          </a:p>
          <a:p>
            <a:r>
              <a:rPr lang="en-GB" noProof="0" dirty="0">
                <a:solidFill>
                  <a:schemeClr val="bg1">
                    <a:lumMod val="85000"/>
                  </a:schemeClr>
                </a:solidFill>
              </a:rPr>
              <a:t>Misrepresentation &amp; bias</a:t>
            </a:r>
          </a:p>
          <a:p>
            <a:r>
              <a:rPr lang="en-GB" noProof="0" dirty="0">
                <a:solidFill>
                  <a:schemeClr val="bg1">
                    <a:lumMod val="85000"/>
                  </a:schemeClr>
                </a:solidFill>
              </a:rPr>
              <a:t>Unintended consequences</a:t>
            </a:r>
          </a:p>
          <a:p>
            <a:r>
              <a:rPr lang="en-GB" noProof="0" dirty="0">
                <a:solidFill>
                  <a:schemeClr val="bg1">
                    <a:lumMod val="85000"/>
                  </a:schemeClr>
                </a:solidFill>
              </a:rPr>
              <a:t>Misuses of technology</a:t>
            </a:r>
          </a:p>
          <a:p>
            <a:r>
              <a:rPr lang="en-GB" noProof="0" dirty="0">
                <a:solidFill>
                  <a:schemeClr val="bg1">
                    <a:lumMod val="85000"/>
                  </a:schemeClr>
                </a:solidFill>
              </a:rPr>
              <a:t>Privacy &amp; trust</a:t>
            </a:r>
          </a:p>
        </p:txBody>
      </p:sp>
    </p:spTree>
    <p:extLst>
      <p:ext uri="{BB962C8B-B14F-4D97-AF65-F5344CB8AC3E}">
        <p14:creationId xmlns:p14="http://schemas.microsoft.com/office/powerpoint/2010/main" val="918914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980FA8-20B4-9E4C-8F21-6E14B1E2B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Ethics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D64B9D2B-520A-3244-BA52-27E58B636E8D}"/>
              </a:ext>
            </a:extLst>
          </p:cNvPr>
          <p:cNvSpPr txBox="1">
            <a:spLocks/>
          </p:cNvSpPr>
          <p:nvPr/>
        </p:nvSpPr>
        <p:spPr>
          <a:xfrm>
            <a:off x="539552" y="1059582"/>
            <a:ext cx="7488832" cy="3573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457154" marR="0" lvl="0" indent="-457154" algn="l" defTabSz="914400" rtl="0" fontAlgn="auto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tabLst/>
              <a:defRPr lang="nb-NO" sz="24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1pPr>
            <a:lvl2pPr marL="893670" marR="0" lvl="1" indent="-41906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▪"/>
              <a:tabLst/>
              <a:defRPr lang="nb-NO" sz="22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2pPr>
            <a:lvl3pPr marL="1230188" marR="0" lvl="2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◦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3pPr>
            <a:lvl4pPr marL="1622264" marR="0" lvl="3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·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4pPr>
            <a:lvl5pPr marL="2006403" marR="0" lvl="4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75000"/>
              <a:buChar char="▫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= the systematic study of conduct based on moral principles, reflective choices, and standards of </a:t>
            </a:r>
            <a:r>
              <a:rPr lang="en-GB" b="1" dirty="0"/>
              <a:t>right</a:t>
            </a:r>
            <a:r>
              <a:rPr lang="en-GB" dirty="0"/>
              <a:t> and </a:t>
            </a:r>
            <a:r>
              <a:rPr lang="en-GB" b="1" dirty="0"/>
              <a:t>wrong</a:t>
            </a:r>
            <a:r>
              <a:rPr lang="en-GB" dirty="0"/>
              <a:t> conduct</a:t>
            </a:r>
          </a:p>
          <a:p>
            <a:endParaRPr lang="en-GB" sz="2000" noProof="0" dirty="0"/>
          </a:p>
          <a:p>
            <a:r>
              <a:rPr lang="en-GB" sz="2000" noProof="0" dirty="0"/>
              <a:t>A </a:t>
            </a:r>
            <a:r>
              <a:rPr lang="en-GB" sz="2000" i="1" noProof="0" dirty="0"/>
              <a:t>practical </a:t>
            </a:r>
            <a:r>
              <a:rPr lang="en-GB" sz="2000" noProof="0" dirty="0"/>
              <a:t>discipline</a:t>
            </a:r>
            <a:r>
              <a:rPr lang="en-GB" sz="2000" i="1" noProof="0" dirty="0"/>
              <a:t> </a:t>
            </a:r>
            <a:r>
              <a:rPr lang="en-GB" sz="2000" noProof="0" dirty="0"/>
              <a:t>– how to act?</a:t>
            </a:r>
            <a:endParaRPr lang="en-GB" dirty="0"/>
          </a:p>
          <a:p>
            <a:r>
              <a:rPr lang="en-GB" sz="2000" noProof="0" dirty="0"/>
              <a:t>Depends on our values, norms and beliefs </a:t>
            </a:r>
          </a:p>
          <a:p>
            <a:pPr lvl="1"/>
            <a:r>
              <a:rPr lang="en-GB" sz="2000" noProof="0" dirty="0">
                <a:sym typeface="Wingdings" pitchFamily="2" charset="2"/>
              </a:rPr>
              <a:t>No unique, objective answers!</a:t>
            </a:r>
          </a:p>
          <a:p>
            <a:pPr lvl="1"/>
            <a:r>
              <a:rPr lang="en-GB" sz="2000" noProof="0" dirty="0">
                <a:sym typeface="Wingdings" pitchFamily="2" charset="2"/>
              </a:rPr>
              <a:t>But more than just "opinions" – need to </a:t>
            </a:r>
            <a:r>
              <a:rPr lang="en-GB" sz="2000" i="1" noProof="0" dirty="0">
                <a:sym typeface="Wingdings" pitchFamily="2" charset="2"/>
              </a:rPr>
              <a:t>justify</a:t>
            </a:r>
            <a:r>
              <a:rPr lang="en-GB" sz="2000" noProof="0" dirty="0">
                <a:sym typeface="Wingdings" pitchFamily="2" charset="2"/>
              </a:rPr>
              <a:t> our choices in a rational manner</a:t>
            </a:r>
            <a:endParaRPr lang="en-GB" sz="2000" noProof="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46C157D-4C14-3542-A39C-266844A45243}"/>
              </a:ext>
            </a:extLst>
          </p:cNvPr>
          <p:cNvSpPr/>
          <p:nvPr/>
        </p:nvSpPr>
        <p:spPr>
          <a:xfrm>
            <a:off x="2555776" y="2283718"/>
            <a:ext cx="52625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[P. 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Wheelwright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(1959), </a:t>
            </a:r>
            <a:r>
              <a:rPr lang="nb-NO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Critical </a:t>
            </a:r>
            <a:r>
              <a:rPr lang="nb-NO" sz="16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nb-NO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nb-NO" sz="16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Ethics</a:t>
            </a:r>
            <a:r>
              <a:rPr lang="nb-NO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4162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A3AF81-CB13-AC4B-AA1C-45E934F41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Ethics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A0943C1B-4DD0-2545-9DCE-E6748A1BB4CF}"/>
              </a:ext>
            </a:extLst>
          </p:cNvPr>
          <p:cNvSpPr txBox="1">
            <a:spLocks/>
          </p:cNvSpPr>
          <p:nvPr/>
        </p:nvSpPr>
        <p:spPr>
          <a:xfrm>
            <a:off x="356912" y="1208206"/>
            <a:ext cx="6735368" cy="27270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457154" marR="0" lvl="0" indent="-457154" algn="l" defTabSz="914400" rtl="0" fontAlgn="auto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tabLst/>
              <a:defRPr lang="nb-NO" sz="24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1pPr>
            <a:lvl2pPr marL="893670" marR="0" lvl="1" indent="-41906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▪"/>
              <a:tabLst/>
              <a:defRPr lang="nb-NO" sz="22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2pPr>
            <a:lvl3pPr marL="1230188" marR="0" lvl="2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◦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3pPr>
            <a:lvl4pPr marL="1622264" marR="0" lvl="3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·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4pPr>
            <a:lvl5pPr marL="2006403" marR="0" lvl="4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75000"/>
              <a:buChar char="▫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2200" dirty="0"/>
              <a:t>Various philosophical traditions to                                                 define what is good/bad:</a:t>
            </a:r>
          </a:p>
          <a:p>
            <a:pPr lvl="1">
              <a:spcBef>
                <a:spcPts val="600"/>
              </a:spcBef>
            </a:pPr>
            <a:r>
              <a:rPr lang="en-US" sz="2000" b="1" dirty="0"/>
              <a:t>Deontological</a:t>
            </a:r>
            <a:r>
              <a:rPr lang="en-US" sz="2000" dirty="0"/>
              <a:t>: respect of moral                                principles and rules</a:t>
            </a:r>
          </a:p>
          <a:p>
            <a:pPr lvl="1">
              <a:spcBef>
                <a:spcPts val="600"/>
              </a:spcBef>
            </a:pPr>
            <a:r>
              <a:rPr lang="en-US" sz="2000" b="1" dirty="0"/>
              <a:t>Consequentialist</a:t>
            </a:r>
            <a:r>
              <a:rPr lang="en-US" sz="2000" dirty="0"/>
              <a:t>: focus on the                                    outcomes of our actions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(and more)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No particular "side" in this lecture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Inspiration from multiple ethical perspectives</a:t>
            </a:r>
          </a:p>
          <a:p>
            <a:pPr marL="0" indent="0">
              <a:spcBef>
                <a:spcPts val="1200"/>
              </a:spcBef>
              <a:buNone/>
            </a:pPr>
            <a:endParaRPr lang="nb-NO" sz="2200" dirty="0"/>
          </a:p>
        </p:txBody>
      </p:sp>
      <p:pic>
        <p:nvPicPr>
          <p:cNvPr id="8" name="Bilde 7" descr="Et bilde som inneholder person, mann, innendørs, klær&#10;&#10;Automatisk generert beskrivelse">
            <a:extLst>
              <a:ext uri="{FF2B5EF4-FFF2-40B4-BE49-F238E27FC236}">
                <a16:creationId xmlns:a16="http://schemas.microsoft.com/office/drawing/2014/main" id="{6B32D58B-E9B5-F34C-949F-FC96AA2CB8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0312" y="2622196"/>
            <a:ext cx="1232050" cy="1443229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6F24C33C-C6BA-D649-9497-26C301BBC746}"/>
              </a:ext>
            </a:extLst>
          </p:cNvPr>
          <p:cNvSpPr txBox="1"/>
          <p:nvPr/>
        </p:nvSpPr>
        <p:spPr>
          <a:xfrm>
            <a:off x="7306891" y="2089223"/>
            <a:ext cx="1555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Immanuel Kant (1724-1804)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14D01C8-7F3B-A84F-B115-036F6CAC755F}"/>
              </a:ext>
            </a:extLst>
          </p:cNvPr>
          <p:cNvSpPr txBox="1"/>
          <p:nvPr/>
        </p:nvSpPr>
        <p:spPr>
          <a:xfrm>
            <a:off x="7306890" y="4033894"/>
            <a:ext cx="1765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/>
              <a:t>Jeremy </a:t>
            </a:r>
            <a:r>
              <a:rPr lang="nb-NO" sz="1400" err="1"/>
              <a:t>Bentham</a:t>
            </a:r>
            <a:r>
              <a:rPr lang="nb-NO" sz="1400"/>
              <a:t> (1748-1832)</a:t>
            </a:r>
          </a:p>
        </p:txBody>
      </p:sp>
      <p:cxnSp>
        <p:nvCxnSpPr>
          <p:cNvPr id="16" name="Rett pil 15">
            <a:extLst>
              <a:ext uri="{FF2B5EF4-FFF2-40B4-BE49-F238E27FC236}">
                <a16:creationId xmlns:a16="http://schemas.microsoft.com/office/drawing/2014/main" id="{BC62AD86-B9AD-F046-9465-47EC60A4323A}"/>
              </a:ext>
            </a:extLst>
          </p:cNvPr>
          <p:cNvCxnSpPr>
            <a:cxnSpLocks/>
          </p:cNvCxnSpPr>
          <p:nvPr/>
        </p:nvCxnSpPr>
        <p:spPr>
          <a:xfrm flipV="1">
            <a:off x="5076056" y="1347614"/>
            <a:ext cx="2160240" cy="741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Rett pil 16">
            <a:extLst>
              <a:ext uri="{FF2B5EF4-FFF2-40B4-BE49-F238E27FC236}">
                <a16:creationId xmlns:a16="http://schemas.microsoft.com/office/drawing/2014/main" id="{C5E99820-200F-434E-9111-F3CFA56C74D7}"/>
              </a:ext>
            </a:extLst>
          </p:cNvPr>
          <p:cNvCxnSpPr>
            <a:cxnSpLocks/>
          </p:cNvCxnSpPr>
          <p:nvPr/>
        </p:nvCxnSpPr>
        <p:spPr>
          <a:xfrm>
            <a:off x="5076056" y="2810080"/>
            <a:ext cx="2160240" cy="4097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Bilde 5" descr="Et bilde som inneholder person, innendørs, mann, sitter&#10;&#10;Automatisk generert beskrivelse">
            <a:extLst>
              <a:ext uri="{FF2B5EF4-FFF2-40B4-BE49-F238E27FC236}">
                <a16:creationId xmlns:a16="http://schemas.microsoft.com/office/drawing/2014/main" id="{035760DE-1625-034F-8D86-B7F25ABEDB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0312" y="752349"/>
            <a:ext cx="1219200" cy="133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42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1A0E57-6106-944F-80D6-666C20A2C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Ethics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42BDD09C-F20E-0843-86E6-172FDB2489A0}"/>
              </a:ext>
            </a:extLst>
          </p:cNvPr>
          <p:cNvSpPr txBox="1">
            <a:spLocks/>
          </p:cNvSpPr>
          <p:nvPr/>
        </p:nvSpPr>
        <p:spPr>
          <a:xfrm>
            <a:off x="395536" y="1203598"/>
            <a:ext cx="8496944" cy="3024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457154" marR="0" lvl="0" indent="-457154" algn="l" defTabSz="914400" rtl="0" fontAlgn="auto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tabLst/>
              <a:defRPr lang="nb-NO" sz="24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1pPr>
            <a:lvl2pPr marL="893670" marR="0" lvl="1" indent="-41906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▪"/>
              <a:tabLst/>
              <a:defRPr lang="nb-NO" sz="22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2pPr>
            <a:lvl3pPr marL="1230188" marR="0" lvl="2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◦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3pPr>
            <a:lvl4pPr marL="1622264" marR="0" lvl="3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·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4pPr>
            <a:lvl5pPr marL="2006403" marR="0" lvl="4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75000"/>
              <a:buChar char="▫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 err="1"/>
              <a:t>Ethical</a:t>
            </a:r>
            <a:r>
              <a:rPr lang="nb-NO" sz="2000" dirty="0"/>
              <a:t> </a:t>
            </a:r>
            <a:r>
              <a:rPr lang="nb-NO" sz="2000" dirty="0" err="1"/>
              <a:t>behaviour</a:t>
            </a:r>
            <a:r>
              <a:rPr lang="nb-NO" sz="2000" dirty="0"/>
              <a:t> is a basis for </a:t>
            </a:r>
            <a:r>
              <a:rPr lang="nb-NO" sz="2000" b="1" dirty="0"/>
              <a:t>trust</a:t>
            </a:r>
          </a:p>
          <a:p>
            <a:r>
              <a:rPr lang="nb-NO" sz="2000" dirty="0" err="1"/>
              <a:t>We</a:t>
            </a:r>
            <a:r>
              <a:rPr lang="nb-NO" sz="2000" dirty="0"/>
              <a:t> have a </a:t>
            </a:r>
            <a:r>
              <a:rPr lang="nb-NO" sz="2000" b="1" dirty="0" err="1"/>
              <a:t>professional</a:t>
            </a:r>
            <a:r>
              <a:rPr lang="nb-NO" sz="2000" b="1" dirty="0"/>
              <a:t> </a:t>
            </a:r>
            <a:r>
              <a:rPr lang="nb-NO" sz="2000" b="1" dirty="0" err="1"/>
              <a:t>duty</a:t>
            </a:r>
            <a:r>
              <a:rPr lang="nb-NO" sz="2000" b="1" dirty="0"/>
              <a:t> </a:t>
            </a:r>
            <a:r>
              <a:rPr lang="nb-NO" sz="2000" dirty="0"/>
              <a:t>to </a:t>
            </a:r>
            <a:r>
              <a:rPr lang="nb-NO" sz="2000" dirty="0" err="1"/>
              <a:t>consider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                                        </a:t>
            </a:r>
            <a:r>
              <a:rPr lang="nb-NO" sz="2000" dirty="0" err="1"/>
              <a:t>ethical</a:t>
            </a:r>
            <a:r>
              <a:rPr lang="nb-NO" sz="2000" dirty="0"/>
              <a:t> </a:t>
            </a:r>
            <a:r>
              <a:rPr lang="nb-NO" sz="2000" dirty="0" err="1"/>
              <a:t>consequences</a:t>
            </a:r>
            <a:r>
              <a:rPr lang="nb-NO" sz="2000" dirty="0"/>
              <a:t> of </a:t>
            </a:r>
            <a:r>
              <a:rPr lang="nb-NO" sz="2000" dirty="0" err="1"/>
              <a:t>our</a:t>
            </a:r>
            <a:r>
              <a:rPr lang="nb-NO" sz="2000" dirty="0"/>
              <a:t> </a:t>
            </a:r>
            <a:r>
              <a:rPr lang="nb-NO" sz="2000" dirty="0" err="1"/>
              <a:t>work</a:t>
            </a:r>
            <a:endParaRPr lang="nb-NO" sz="2000" dirty="0"/>
          </a:p>
          <a:p>
            <a:r>
              <a:rPr lang="en-GB" sz="2000" noProof="0" dirty="0"/>
              <a:t>Ethical ≠ Legal!</a:t>
            </a:r>
          </a:p>
          <a:p>
            <a:pPr lvl="1"/>
            <a:r>
              <a:rPr lang="en-GB" sz="1800" noProof="0" dirty="0"/>
              <a:t>Plenty of actions are not illegal but will be seen by most as unethical</a:t>
            </a:r>
          </a:p>
          <a:p>
            <a:pPr lvl="1"/>
            <a:r>
              <a:rPr lang="en-GB" sz="1800" noProof="0" dirty="0"/>
              <a:t>Laws should embody moral principles - but don't always do</a:t>
            </a:r>
          </a:p>
          <a:p>
            <a:pPr>
              <a:spcBef>
                <a:spcPts val="2400"/>
              </a:spcBef>
            </a:pPr>
            <a:r>
              <a:rPr lang="en-GB" sz="2000" noProof="0" dirty="0"/>
              <a:t>Some </a:t>
            </a:r>
            <a:r>
              <a:rPr lang="en-GB" sz="2000" b="1" noProof="0" dirty="0"/>
              <a:t>key questions</a:t>
            </a:r>
            <a:r>
              <a:rPr lang="en-GB" sz="2000" noProof="0" dirty="0"/>
              <a:t>:</a:t>
            </a:r>
            <a:endParaRPr lang="nb-NO" sz="2000" dirty="0"/>
          </a:p>
          <a:p>
            <a:endParaRPr lang="nb-NO" sz="2000" dirty="0"/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6B535681-BCE4-4945-9CB9-A3F6C83ABD47}"/>
              </a:ext>
            </a:extLst>
          </p:cNvPr>
          <p:cNvGrpSpPr/>
          <p:nvPr/>
        </p:nvGrpSpPr>
        <p:grpSpPr>
          <a:xfrm>
            <a:off x="6537624" y="1045053"/>
            <a:ext cx="2210840" cy="1385004"/>
            <a:chOff x="4500563" y="2492898"/>
            <a:chExt cx="2210840" cy="1385004"/>
          </a:xfrm>
        </p:grpSpPr>
        <p:sp>
          <p:nvSpPr>
            <p:cNvPr id="10" name="Avrundet rektangel 9">
              <a:extLst>
                <a:ext uri="{FF2B5EF4-FFF2-40B4-BE49-F238E27FC236}">
                  <a16:creationId xmlns:a16="http://schemas.microsoft.com/office/drawing/2014/main" id="{6077DA9C-A6F6-0442-98DE-F090F577E2CB}"/>
                </a:ext>
              </a:extLst>
            </p:cNvPr>
            <p:cNvSpPr/>
            <p:nvPr/>
          </p:nvSpPr>
          <p:spPr>
            <a:xfrm>
              <a:off x="4500563" y="2492898"/>
              <a:ext cx="2210840" cy="138500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0D02BE35-4C1E-5841-8309-7C8B91DB8E06}"/>
                </a:ext>
              </a:extLst>
            </p:cNvPr>
            <p:cNvSpPr/>
            <p:nvPr/>
          </p:nvSpPr>
          <p:spPr>
            <a:xfrm>
              <a:off x="4850799" y="3209322"/>
              <a:ext cx="150796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b-NO" sz="16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www.acm.org/code-of-ethics</a:t>
              </a:r>
            </a:p>
          </p:txBody>
        </p:sp>
        <p:pic>
          <p:nvPicPr>
            <p:cNvPr id="9" name="Grafikk 8">
              <a:extLst>
                <a:ext uri="{FF2B5EF4-FFF2-40B4-BE49-F238E27FC236}">
                  <a16:creationId xmlns:a16="http://schemas.microsoft.com/office/drawing/2014/main" id="{CCA9FB0C-F11E-544A-8565-08243BC508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14145"/>
            <a:stretch/>
          </p:blipFill>
          <p:spPr>
            <a:xfrm>
              <a:off x="4500563" y="2544915"/>
              <a:ext cx="2082581" cy="76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0BA52D2-99F9-CCEB-DBF8-EB26559F0716}"/>
              </a:ext>
            </a:extLst>
          </p:cNvPr>
          <p:cNvGrpSpPr/>
          <p:nvPr/>
        </p:nvGrpSpPr>
        <p:grpSpPr>
          <a:xfrm>
            <a:off x="3419872" y="3651870"/>
            <a:ext cx="4752528" cy="1152128"/>
            <a:chOff x="3203848" y="3651870"/>
            <a:chExt cx="4752528" cy="115212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D5B5773-0D2A-4E9C-6262-DC5A97B44040}"/>
                </a:ext>
              </a:extLst>
            </p:cNvPr>
            <p:cNvSpPr/>
            <p:nvPr/>
          </p:nvSpPr>
          <p:spPr bwMode="auto">
            <a:xfrm>
              <a:off x="3419872" y="3651870"/>
              <a:ext cx="4536504" cy="1152128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84E84A-32F7-A6F8-5EFF-96E5D956A9DD}"/>
                </a:ext>
              </a:extLst>
            </p:cNvPr>
            <p:cNvSpPr txBox="1"/>
            <p:nvPr/>
          </p:nvSpPr>
          <p:spPr bwMode="white">
            <a:xfrm>
              <a:off x="3203848" y="3723878"/>
              <a:ext cx="4572000" cy="9233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sz="1800" i="1" noProof="0" dirty="0"/>
                <a:t>Who</a:t>
              </a:r>
              <a:r>
                <a:rPr lang="en-GB" sz="1800" noProof="0" dirty="0"/>
                <a:t> might benefit/be harmed?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sz="1800" noProof="0" dirty="0"/>
                <a:t>Can our work be </a:t>
              </a:r>
              <a:r>
                <a:rPr lang="en-GB" sz="1800" i="1" noProof="0" dirty="0"/>
                <a:t>misused</a:t>
              </a:r>
              <a:r>
                <a:rPr lang="en-GB" sz="1800" noProof="0" dirty="0"/>
                <a:t>?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sz="1800" noProof="0" dirty="0"/>
                <a:t>Which </a:t>
              </a:r>
              <a:r>
                <a:rPr lang="en-GB" sz="1800" i="1" noProof="0" dirty="0"/>
                <a:t>objective</a:t>
              </a:r>
              <a:r>
                <a:rPr lang="en-GB" sz="1800" noProof="0" dirty="0"/>
                <a:t> do we optimise?</a:t>
              </a:r>
              <a:endParaRPr lang="en-GB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1954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00F624-C084-8243-8979-9EDFB31B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Plan for today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F8A37F-8266-7A44-8AD4-C108ABCFF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>
                <a:solidFill>
                  <a:schemeClr val="bg1">
                    <a:lumMod val="85000"/>
                  </a:schemeClr>
                </a:solidFill>
              </a:rPr>
              <a:t>What is ethics?</a:t>
            </a:r>
          </a:p>
          <a:p>
            <a:r>
              <a:rPr lang="en-GB" b="1" noProof="0" dirty="0"/>
              <a:t>Misrepresentation &amp; bias</a:t>
            </a:r>
          </a:p>
          <a:p>
            <a:r>
              <a:rPr lang="en-GB" noProof="0" dirty="0">
                <a:solidFill>
                  <a:schemeClr val="bg1">
                    <a:lumMod val="85000"/>
                  </a:schemeClr>
                </a:solidFill>
              </a:rPr>
              <a:t>Unintended consequences</a:t>
            </a:r>
          </a:p>
          <a:p>
            <a:r>
              <a:rPr lang="en-GB" noProof="0" dirty="0">
                <a:solidFill>
                  <a:schemeClr val="bg1">
                    <a:lumMod val="85000"/>
                  </a:schemeClr>
                </a:solidFill>
              </a:rPr>
              <a:t>Misuses of technology</a:t>
            </a:r>
          </a:p>
          <a:p>
            <a:r>
              <a:rPr lang="en-GB" noProof="0" dirty="0">
                <a:solidFill>
                  <a:schemeClr val="bg1">
                    <a:lumMod val="85000"/>
                  </a:schemeClr>
                </a:solidFill>
              </a:rPr>
              <a:t>Privacy &amp; trust</a:t>
            </a:r>
          </a:p>
        </p:txBody>
      </p:sp>
    </p:spTree>
    <p:extLst>
      <p:ext uri="{BB962C8B-B14F-4D97-AF65-F5344CB8AC3E}">
        <p14:creationId xmlns:p14="http://schemas.microsoft.com/office/powerpoint/2010/main" val="2613389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664706-C431-754A-88DD-47F224ED1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Language and </a:t>
            </a:r>
            <a:r>
              <a:rPr lang="nb-NO" dirty="0" err="1"/>
              <a:t>people</a:t>
            </a:r>
            <a:endParaRPr lang="nb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EA9A6E61-ABB1-F546-8251-4579D2F535F7}"/>
              </a:ext>
            </a:extLst>
          </p:cNvPr>
          <p:cNvSpPr/>
          <p:nvPr/>
        </p:nvSpPr>
        <p:spPr>
          <a:xfrm>
            <a:off x="4211960" y="2643758"/>
            <a:ext cx="4440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200" dirty="0">
                <a:solidFill>
                  <a:srgbClr val="C00000"/>
                </a:solidFill>
              </a:rPr>
              <a:t>[H. Clark &amp; M. </a:t>
            </a:r>
            <a:r>
              <a:rPr lang="nb-NO" sz="1200" dirty="0" err="1">
                <a:solidFill>
                  <a:srgbClr val="C00000"/>
                </a:solidFill>
              </a:rPr>
              <a:t>Schober</a:t>
            </a:r>
            <a:r>
              <a:rPr lang="nb-NO" sz="1200" dirty="0">
                <a:solidFill>
                  <a:srgbClr val="C00000"/>
                </a:solidFill>
              </a:rPr>
              <a:t> (1992), "</a:t>
            </a:r>
            <a:r>
              <a:rPr lang="nb-NO" sz="1200" dirty="0" err="1">
                <a:solidFill>
                  <a:srgbClr val="C00000"/>
                </a:solidFill>
              </a:rPr>
              <a:t>Asking</a:t>
            </a:r>
            <a:r>
              <a:rPr lang="nb-NO" sz="1200" dirty="0">
                <a:solidFill>
                  <a:srgbClr val="C00000"/>
                </a:solidFill>
              </a:rPr>
              <a:t> questions and </a:t>
            </a:r>
            <a:r>
              <a:rPr lang="nb-NO" sz="1200" dirty="0" err="1">
                <a:solidFill>
                  <a:srgbClr val="C00000"/>
                </a:solidFill>
              </a:rPr>
              <a:t>influencing</a:t>
            </a:r>
            <a:r>
              <a:rPr lang="nb-NO" sz="1200" dirty="0">
                <a:solidFill>
                  <a:srgbClr val="C00000"/>
                </a:solidFill>
              </a:rPr>
              <a:t> </a:t>
            </a:r>
            <a:r>
              <a:rPr lang="nb-NO" sz="1200" dirty="0" err="1">
                <a:solidFill>
                  <a:srgbClr val="C00000"/>
                </a:solidFill>
              </a:rPr>
              <a:t>answers</a:t>
            </a:r>
            <a:r>
              <a:rPr lang="nb-NO" sz="1200" dirty="0">
                <a:solidFill>
                  <a:srgbClr val="C00000"/>
                </a:solidFill>
              </a:rPr>
              <a:t>", </a:t>
            </a:r>
            <a:r>
              <a:rPr lang="nb-NO" sz="1200" i="1" dirty="0">
                <a:solidFill>
                  <a:srgbClr val="C00000"/>
                </a:solidFill>
              </a:rPr>
              <a:t>Questions </a:t>
            </a:r>
            <a:r>
              <a:rPr lang="nb-NO" sz="1200" i="1" dirty="0" err="1">
                <a:solidFill>
                  <a:srgbClr val="C00000"/>
                </a:solidFill>
              </a:rPr>
              <a:t>about</a:t>
            </a:r>
            <a:r>
              <a:rPr lang="nb-NO" sz="1200" i="1" dirty="0">
                <a:solidFill>
                  <a:srgbClr val="C00000"/>
                </a:solidFill>
              </a:rPr>
              <a:t> questions</a:t>
            </a:r>
            <a:r>
              <a:rPr lang="nb-NO" sz="1200" dirty="0">
                <a:solidFill>
                  <a:srgbClr val="C00000"/>
                </a:solidFill>
              </a:rPr>
              <a:t>.]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7CEBEE8-9210-0844-9061-882C2BA6E0D1}"/>
              </a:ext>
            </a:extLst>
          </p:cNvPr>
          <p:cNvSpPr/>
          <p:nvPr/>
        </p:nvSpPr>
        <p:spPr>
          <a:xfrm>
            <a:off x="467544" y="1097718"/>
            <a:ext cx="8064896" cy="153888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"The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common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misconception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has to do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nb-NO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doesn't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nb-NO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It has to do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b="1" dirty="0" err="1"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b="1" dirty="0" err="1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."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572342A5-2AD6-D64F-85D1-3F5FFA62DF7A}"/>
              </a:ext>
            </a:extLst>
          </p:cNvPr>
          <p:cNvSpPr/>
          <p:nvPr/>
        </p:nvSpPr>
        <p:spPr>
          <a:xfrm>
            <a:off x="1228060" y="4401879"/>
            <a:ext cx="1095154" cy="546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0AFF56-F267-40EE-B0D5-777D758D2F60}"/>
              </a:ext>
            </a:extLst>
          </p:cNvPr>
          <p:cNvGrpSpPr/>
          <p:nvPr/>
        </p:nvGrpSpPr>
        <p:grpSpPr>
          <a:xfrm>
            <a:off x="521550" y="2646108"/>
            <a:ext cx="8100900" cy="1963349"/>
            <a:chOff x="-621451" y="2646108"/>
            <a:chExt cx="8100900" cy="1963349"/>
          </a:xfrm>
        </p:grpSpPr>
        <p:cxnSp>
          <p:nvCxnSpPr>
            <p:cNvPr id="8" name="Rett pil 7">
              <a:extLst>
                <a:ext uri="{FF2B5EF4-FFF2-40B4-BE49-F238E27FC236}">
                  <a16:creationId xmlns:a16="http://schemas.microsoft.com/office/drawing/2014/main" id="{E0352957-0CF3-534B-BA3F-FC7F85F04A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7926" y="2646108"/>
              <a:ext cx="95694" cy="6173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DE7DC683-9BCB-1949-A6C3-B1821EEFB483}"/>
                </a:ext>
              </a:extLst>
            </p:cNvPr>
            <p:cNvSpPr txBox="1"/>
            <p:nvPr/>
          </p:nvSpPr>
          <p:spPr>
            <a:xfrm>
              <a:off x="-621451" y="3255240"/>
              <a:ext cx="8100900" cy="135421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Language data 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does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not 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exist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in a 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vacuum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– it 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comes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from </a:t>
              </a:r>
              <a:r>
                <a:rPr lang="nb-NO" sz="1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people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and is used to 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communicate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with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other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people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! </a:t>
              </a: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Existence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various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800" i="1" dirty="0">
                  <a:latin typeface="Arial" panose="020B0604020202020204" pitchFamily="34" charset="0"/>
                  <a:cs typeface="Arial" panose="020B0604020202020204" pitchFamily="34" charset="0"/>
                </a:rPr>
                <a:t>stereotypes, </a:t>
              </a:r>
              <a:r>
                <a:rPr lang="nb-NO" sz="1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biases</a:t>
              </a:r>
              <a:endParaRPr lang="nb-NO" sz="1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Over- and under-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representation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certain</a:t>
              </a:r>
              <a:r>
                <a:rPr lang="nb-NO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groups</a:t>
              </a:r>
              <a:endParaRPr lang="nb-NO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269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C089F7-86E7-1743-BA07-A9BAC1CD8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Demographic</a:t>
            </a:r>
            <a:r>
              <a:rPr lang="nb-NO" dirty="0"/>
              <a:t> </a:t>
            </a:r>
            <a:r>
              <a:rPr lang="nb-NO" dirty="0" err="1"/>
              <a:t>biases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195563-E0BF-9046-BC37-3F180B8EA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258" y="1203598"/>
            <a:ext cx="8152761" cy="3692156"/>
          </a:xfrm>
        </p:spPr>
        <p:txBody>
          <a:bodyPr/>
          <a:lstStyle/>
          <a:p>
            <a:r>
              <a:rPr lang="en-US" sz="2000" dirty="0"/>
              <a:t>Certain demographic groups are largely over-represented in corpora and NLP datasets</a:t>
            </a:r>
          </a:p>
          <a:p>
            <a:pPr lvl="1"/>
            <a:r>
              <a:rPr lang="en-US" dirty="0"/>
              <a:t>That is, the proportion of content available from these groups is &gt;&gt; their demographic weight</a:t>
            </a:r>
          </a:p>
          <a:p>
            <a:pPr lvl="1"/>
            <a:r>
              <a:rPr lang="en-US" dirty="0"/>
              <a:t>Ex: young, educated white males from the US </a:t>
            </a:r>
          </a:p>
          <a:p>
            <a:r>
              <a:rPr lang="en-US" sz="2000" dirty="0"/>
              <a:t>Under-representation of linguistic &amp; ethnic minorities, low-educated adults, etc.</a:t>
            </a:r>
          </a:p>
          <a:p>
            <a:pPr lvl="1"/>
            <a:r>
              <a:rPr lang="en-US" dirty="0"/>
              <a:t>&amp; gender: 16% of female editors in Wikipedia (and 17% of biographies are about women)</a:t>
            </a:r>
          </a:p>
          <a:p>
            <a:endParaRPr lang="nb-NO" sz="2000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42387C9-2130-D046-B069-C66CE7E3BFB0}"/>
              </a:ext>
            </a:extLst>
          </p:cNvPr>
          <p:cNvSpPr/>
          <p:nvPr/>
        </p:nvSpPr>
        <p:spPr>
          <a:xfrm>
            <a:off x="3365206" y="4588381"/>
            <a:ext cx="55272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400" dirty="0" err="1">
                <a:solidFill>
                  <a:srgbClr val="C00000"/>
                </a:solidFill>
              </a:rPr>
              <a:t>https</a:t>
            </a:r>
            <a:r>
              <a:rPr lang="nb-NO" sz="1400" dirty="0">
                <a:solidFill>
                  <a:srgbClr val="C00000"/>
                </a:solidFill>
              </a:rPr>
              <a:t>://</a:t>
            </a:r>
            <a:r>
              <a:rPr lang="nb-NO" sz="1400" dirty="0" err="1">
                <a:solidFill>
                  <a:srgbClr val="C00000"/>
                </a:solidFill>
              </a:rPr>
              <a:t>www.theguardian.com</a:t>
            </a:r>
            <a:r>
              <a:rPr lang="nb-NO" sz="1400" dirty="0">
                <a:solidFill>
                  <a:srgbClr val="C00000"/>
                </a:solidFill>
              </a:rPr>
              <a:t>/</a:t>
            </a:r>
            <a:r>
              <a:rPr lang="nb-NO" sz="1400" dirty="0" err="1">
                <a:solidFill>
                  <a:srgbClr val="C00000"/>
                </a:solidFill>
              </a:rPr>
              <a:t>technology</a:t>
            </a:r>
            <a:r>
              <a:rPr lang="nb-NO" sz="1400" dirty="0">
                <a:solidFill>
                  <a:srgbClr val="C00000"/>
                </a:solidFill>
              </a:rPr>
              <a:t>/2018/jul/29/</a:t>
            </a:r>
            <a:r>
              <a:rPr lang="nb-NO" sz="1400" dirty="0" err="1">
                <a:solidFill>
                  <a:srgbClr val="C00000"/>
                </a:solidFill>
              </a:rPr>
              <a:t>the</a:t>
            </a:r>
            <a:r>
              <a:rPr lang="nb-NO" sz="1400" dirty="0">
                <a:solidFill>
                  <a:srgbClr val="C00000"/>
                </a:solidFill>
              </a:rPr>
              <a:t>-five-wikipedia-</a:t>
            </a:r>
            <a:r>
              <a:rPr lang="nb-NO" sz="1400" dirty="0" err="1">
                <a:solidFill>
                  <a:srgbClr val="C00000"/>
                </a:solidFill>
              </a:rPr>
              <a:t>biases</a:t>
            </a:r>
            <a:r>
              <a:rPr lang="nb-NO" sz="1400" dirty="0">
                <a:solidFill>
                  <a:srgbClr val="C00000"/>
                </a:solidFill>
              </a:rPr>
              <a:t>-pro-western-male-</a:t>
            </a:r>
            <a:r>
              <a:rPr lang="nb-NO" sz="1400" dirty="0" err="1">
                <a:solidFill>
                  <a:srgbClr val="C00000"/>
                </a:solidFill>
              </a:rPr>
              <a:t>dominated</a:t>
            </a:r>
            <a:endParaRPr lang="nb-NO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268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E34974-21F7-6045-AD82-A17647BDC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Demographic</a:t>
            </a:r>
            <a:r>
              <a:rPr lang="nb-NO" dirty="0"/>
              <a:t> </a:t>
            </a:r>
            <a:r>
              <a:rPr lang="nb-NO" dirty="0" err="1"/>
              <a:t>biases</a:t>
            </a:r>
            <a:endParaRPr lang="nb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F7D5810-A20C-9640-89AB-BEE9DA9F2CB2}"/>
              </a:ext>
            </a:extLst>
          </p:cNvPr>
          <p:cNvSpPr/>
          <p:nvPr/>
        </p:nvSpPr>
        <p:spPr>
          <a:xfrm>
            <a:off x="4932040" y="1388040"/>
            <a:ext cx="34110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600" dirty="0">
                <a:solidFill>
                  <a:srgbClr val="C00000"/>
                </a:solidFill>
              </a:rPr>
              <a:t>[A. </a:t>
            </a:r>
            <a:r>
              <a:rPr lang="nb-NO" sz="1600" dirty="0" err="1">
                <a:solidFill>
                  <a:srgbClr val="C00000"/>
                </a:solidFill>
              </a:rPr>
              <a:t>Koenecke</a:t>
            </a:r>
            <a:r>
              <a:rPr lang="nb-NO" sz="1600" dirty="0">
                <a:solidFill>
                  <a:srgbClr val="C00000"/>
                </a:solidFill>
              </a:rPr>
              <a:t> et al (2020). </a:t>
            </a:r>
            <a:r>
              <a:rPr lang="nb-NO" sz="1600" dirty="0" err="1">
                <a:solidFill>
                  <a:srgbClr val="C00000"/>
                </a:solidFill>
              </a:rPr>
              <a:t>Racial</a:t>
            </a:r>
            <a:r>
              <a:rPr lang="nb-NO" sz="1600" dirty="0">
                <a:solidFill>
                  <a:srgbClr val="C00000"/>
                </a:solidFill>
              </a:rPr>
              <a:t> </a:t>
            </a:r>
            <a:r>
              <a:rPr lang="nb-NO" sz="1600" dirty="0" err="1">
                <a:solidFill>
                  <a:srgbClr val="C00000"/>
                </a:solidFill>
              </a:rPr>
              <a:t>disparities</a:t>
            </a:r>
            <a:r>
              <a:rPr lang="nb-NO" sz="1600" dirty="0">
                <a:solidFill>
                  <a:srgbClr val="C00000"/>
                </a:solidFill>
              </a:rPr>
              <a:t> in </a:t>
            </a:r>
            <a:r>
              <a:rPr lang="nb-NO" sz="1600" dirty="0" err="1">
                <a:solidFill>
                  <a:srgbClr val="C00000"/>
                </a:solidFill>
              </a:rPr>
              <a:t>automated</a:t>
            </a:r>
            <a:r>
              <a:rPr lang="nb-NO" sz="1600" dirty="0">
                <a:solidFill>
                  <a:srgbClr val="C00000"/>
                </a:solidFill>
              </a:rPr>
              <a:t> </a:t>
            </a:r>
            <a:r>
              <a:rPr lang="nb-NO" sz="1600" dirty="0" err="1">
                <a:solidFill>
                  <a:srgbClr val="C00000"/>
                </a:solidFill>
              </a:rPr>
              <a:t>speech</a:t>
            </a:r>
            <a:r>
              <a:rPr lang="nb-NO" sz="1600" dirty="0">
                <a:solidFill>
                  <a:srgbClr val="C00000"/>
                </a:solidFill>
              </a:rPr>
              <a:t> </a:t>
            </a:r>
            <a:r>
              <a:rPr lang="nb-NO" sz="1600" dirty="0" err="1">
                <a:solidFill>
                  <a:srgbClr val="C00000"/>
                </a:solidFill>
              </a:rPr>
              <a:t>recognition</a:t>
            </a:r>
            <a:r>
              <a:rPr lang="nb-NO" sz="1600" dirty="0">
                <a:solidFill>
                  <a:srgbClr val="C00000"/>
                </a:solidFill>
              </a:rPr>
              <a:t>. </a:t>
            </a:r>
            <a:r>
              <a:rPr lang="nb-NO" sz="1600" i="1" dirty="0" err="1">
                <a:solidFill>
                  <a:srgbClr val="C00000"/>
                </a:solidFill>
              </a:rPr>
              <a:t>Proceedings</a:t>
            </a:r>
            <a:r>
              <a:rPr lang="nb-NO" sz="1600" i="1" dirty="0">
                <a:solidFill>
                  <a:srgbClr val="C00000"/>
                </a:solidFill>
              </a:rPr>
              <a:t> </a:t>
            </a:r>
            <a:r>
              <a:rPr lang="nb-NO" sz="1600" i="1" dirty="0" err="1">
                <a:solidFill>
                  <a:srgbClr val="C00000"/>
                </a:solidFill>
              </a:rPr>
              <a:t>of</a:t>
            </a:r>
            <a:r>
              <a:rPr lang="nb-NO" sz="1600" i="1" dirty="0">
                <a:solidFill>
                  <a:srgbClr val="C00000"/>
                </a:solidFill>
              </a:rPr>
              <a:t> </a:t>
            </a:r>
            <a:r>
              <a:rPr lang="nb-NO" sz="1600" i="1" dirty="0" err="1">
                <a:solidFill>
                  <a:srgbClr val="C00000"/>
                </a:solidFill>
              </a:rPr>
              <a:t>the</a:t>
            </a:r>
            <a:r>
              <a:rPr lang="nb-NO" sz="1600" i="1" dirty="0">
                <a:solidFill>
                  <a:srgbClr val="C00000"/>
                </a:solidFill>
              </a:rPr>
              <a:t> National </a:t>
            </a:r>
            <a:r>
              <a:rPr lang="nb-NO" sz="1600" i="1" dirty="0" err="1">
                <a:solidFill>
                  <a:srgbClr val="C00000"/>
                </a:solidFill>
              </a:rPr>
              <a:t>Academy</a:t>
            </a:r>
            <a:r>
              <a:rPr lang="nb-NO" sz="1600" i="1" dirty="0">
                <a:solidFill>
                  <a:srgbClr val="C00000"/>
                </a:solidFill>
              </a:rPr>
              <a:t> </a:t>
            </a:r>
            <a:r>
              <a:rPr lang="nb-NO" sz="1600" i="1" dirty="0" err="1">
                <a:solidFill>
                  <a:srgbClr val="C00000"/>
                </a:solidFill>
              </a:rPr>
              <a:t>of</a:t>
            </a:r>
            <a:r>
              <a:rPr lang="nb-NO" sz="1600" i="1" dirty="0">
                <a:solidFill>
                  <a:srgbClr val="C00000"/>
                </a:solidFill>
              </a:rPr>
              <a:t> Sciences]</a:t>
            </a:r>
            <a:endParaRPr lang="nb-NO" sz="1600" dirty="0">
              <a:solidFill>
                <a:srgbClr val="C00000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D08D69C-02E6-BF46-8589-976199CE8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059582"/>
            <a:ext cx="4396385" cy="2218432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6EF45D-52CC-9F4B-ABE7-35807B10B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51" y="3564758"/>
            <a:ext cx="7992888" cy="1135499"/>
          </a:xfrm>
        </p:spPr>
        <p:txBody>
          <a:bodyPr/>
          <a:lstStyle/>
          <a:p>
            <a:r>
              <a:rPr lang="nb-NO" dirty="0"/>
              <a:t>Under-</a:t>
            </a:r>
            <a:r>
              <a:rPr lang="nb-NO" dirty="0" err="1"/>
              <a:t>represented</a:t>
            </a:r>
            <a:r>
              <a:rPr lang="nb-NO" dirty="0"/>
              <a:t> </a:t>
            </a:r>
            <a:r>
              <a:rPr lang="nb-NO" dirty="0" err="1"/>
              <a:t>groups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training </a:t>
            </a:r>
            <a:r>
              <a:rPr lang="nb-NO" dirty="0" err="1"/>
              <a:t>set</a:t>
            </a:r>
            <a:r>
              <a:rPr lang="nb-NO" dirty="0"/>
              <a:t> of an NLP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often</a:t>
            </a:r>
            <a:r>
              <a:rPr lang="nb-NO" dirty="0"/>
              <a:t> </a:t>
            </a:r>
            <a:r>
              <a:rPr lang="nb-NO" dirty="0" err="1"/>
              <a:t>experience</a:t>
            </a:r>
            <a:r>
              <a:rPr lang="nb-NO" dirty="0"/>
              <a:t> </a:t>
            </a:r>
            <a:r>
              <a:rPr lang="nb-NO" i="1" dirty="0" err="1"/>
              <a:t>lower</a:t>
            </a:r>
            <a:r>
              <a:rPr lang="nb-NO" i="1" dirty="0"/>
              <a:t> </a:t>
            </a:r>
            <a:r>
              <a:rPr lang="nb-NO" i="1" dirty="0" err="1"/>
              <a:t>accuracies</a:t>
            </a:r>
            <a:r>
              <a:rPr lang="nb-NO" i="1" dirty="0"/>
              <a:t> </a:t>
            </a:r>
            <a:r>
              <a:rPr lang="nb-NO" dirty="0"/>
              <a:t>at </a:t>
            </a:r>
            <a:r>
              <a:rPr lang="nb-NO" dirty="0" err="1"/>
              <a:t>prediction</a:t>
            </a:r>
            <a:r>
              <a:rPr lang="nb-NO" dirty="0"/>
              <a:t> time</a:t>
            </a:r>
          </a:p>
          <a:p>
            <a:r>
              <a:rPr lang="nb-NO" dirty="0" err="1"/>
              <a:t>Can</a:t>
            </a:r>
            <a:r>
              <a:rPr lang="nb-NO" dirty="0"/>
              <a:t> lead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i="1" dirty="0" err="1"/>
              <a:t>technological</a:t>
            </a:r>
            <a:r>
              <a:rPr lang="nb-NO" i="1" dirty="0"/>
              <a:t> </a:t>
            </a:r>
            <a:r>
              <a:rPr lang="nb-NO" i="1" dirty="0" err="1"/>
              <a:t>exclusion</a:t>
            </a:r>
            <a:r>
              <a:rPr lang="nb-NO" i="1" dirty="0"/>
              <a:t> </a:t>
            </a:r>
            <a:r>
              <a:rPr lang="nb-NO" dirty="0"/>
              <a:t>of </a:t>
            </a:r>
            <a:r>
              <a:rPr lang="nb-NO" dirty="0" err="1"/>
              <a:t>already</a:t>
            </a:r>
            <a:r>
              <a:rPr lang="nb-NO" dirty="0"/>
              <a:t> </a:t>
            </a:r>
            <a:r>
              <a:rPr lang="nb-NO" dirty="0" err="1"/>
              <a:t>disadvantaged</a:t>
            </a:r>
            <a:r>
              <a:rPr lang="nb-NO" dirty="0"/>
              <a:t> </a:t>
            </a:r>
            <a:r>
              <a:rPr lang="nb-NO" dirty="0" err="1"/>
              <a:t>groups</a:t>
            </a:r>
            <a:r>
              <a:rPr lang="nb-NO" dirty="0"/>
              <a:t>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8601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478081-7EC7-D446-BCDB-A0EA8E1A2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Elderly users</a:t>
            </a:r>
          </a:p>
        </p:txBody>
      </p:sp>
      <p:pic>
        <p:nvPicPr>
          <p:cNvPr id="4" name="amazon-echo-snl" descr="amazon-echo-snl">
            <a:hlinkClick r:id="" action="ppaction://media"/>
            <a:extLst>
              <a:ext uri="{FF2B5EF4-FFF2-40B4-BE49-F238E27FC236}">
                <a16:creationId xmlns:a16="http://schemas.microsoft.com/office/drawing/2014/main" id="{454552C1-504A-4F4E-A81F-7AAB42871854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18876.2172"/>
                </p14:media>
              </p:ext>
            </p:extLst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800" y="1143000"/>
            <a:ext cx="5486400" cy="3086100"/>
          </a:xfr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D25ABB06-FD19-BC4F-87A0-4EDF9223C019}"/>
              </a:ext>
            </a:extLst>
          </p:cNvPr>
          <p:cNvSpPr txBox="1"/>
          <p:nvPr/>
        </p:nvSpPr>
        <p:spPr>
          <a:xfrm>
            <a:off x="2195737" y="4445876"/>
            <a:ext cx="4591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err="1"/>
              <a:t>Sketch</a:t>
            </a:r>
            <a:r>
              <a:rPr lang="nb-NO"/>
              <a:t> from </a:t>
            </a:r>
            <a:r>
              <a:rPr lang="nb-NO" err="1"/>
              <a:t>Saturday</a:t>
            </a:r>
            <a:r>
              <a:rPr lang="nb-NO"/>
              <a:t> </a:t>
            </a:r>
            <a:r>
              <a:rPr lang="nb-NO" err="1"/>
              <a:t>Night</a:t>
            </a:r>
            <a:r>
              <a:rPr lang="nb-NO"/>
              <a:t> Live, 2017</a:t>
            </a:r>
          </a:p>
        </p:txBody>
      </p:sp>
    </p:spTree>
    <p:extLst>
      <p:ext uri="{BB962C8B-B14F-4D97-AF65-F5344CB8AC3E}">
        <p14:creationId xmlns:p14="http://schemas.microsoft.com/office/powerpoint/2010/main" val="180911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0D8F86-12E8-AC41-8D9D-4EDA62B53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Linguistic (in)justice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8F092E-CC65-C348-9C28-138A29849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22" y="1133455"/>
            <a:ext cx="7802782" cy="3086099"/>
          </a:xfrm>
        </p:spPr>
        <p:txBody>
          <a:bodyPr/>
          <a:lstStyle/>
          <a:p>
            <a:pPr marL="0" indent="0">
              <a:buNone/>
            </a:pPr>
            <a:r>
              <a:rPr lang="en-GB" sz="2000" noProof="0" dirty="0"/>
              <a:t>Only a tiny fraction of the world's 7000 languages covered by NLP datasets &amp; tools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61A5D5C-F06D-2442-B277-B587960D3C9C}"/>
              </a:ext>
            </a:extLst>
          </p:cNvPr>
          <p:cNvSpPr/>
          <p:nvPr/>
        </p:nvSpPr>
        <p:spPr>
          <a:xfrm>
            <a:off x="4040383" y="4482543"/>
            <a:ext cx="47926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600" dirty="0">
                <a:solidFill>
                  <a:srgbClr val="C00000"/>
                </a:solidFill>
              </a:rPr>
              <a:t>[</a:t>
            </a:r>
            <a:r>
              <a:rPr lang="nb-NO" sz="1600" dirty="0" err="1">
                <a:solidFill>
                  <a:srgbClr val="C00000"/>
                </a:solidFill>
              </a:rPr>
              <a:t>Joshi</a:t>
            </a:r>
            <a:r>
              <a:rPr lang="nb-NO" sz="1600" dirty="0">
                <a:solidFill>
                  <a:srgbClr val="C00000"/>
                </a:solidFill>
              </a:rPr>
              <a:t> et al (2020), The State and Fate </a:t>
            </a:r>
            <a:r>
              <a:rPr lang="nb-NO" sz="1600" dirty="0" err="1">
                <a:solidFill>
                  <a:srgbClr val="C00000"/>
                </a:solidFill>
              </a:rPr>
              <a:t>of</a:t>
            </a:r>
            <a:r>
              <a:rPr lang="nb-NO" sz="1600" dirty="0">
                <a:solidFill>
                  <a:srgbClr val="C00000"/>
                </a:solidFill>
              </a:rPr>
              <a:t> </a:t>
            </a:r>
            <a:r>
              <a:rPr lang="nb-NO" sz="1600" dirty="0" err="1">
                <a:solidFill>
                  <a:srgbClr val="C00000"/>
                </a:solidFill>
              </a:rPr>
              <a:t>Linguistic</a:t>
            </a:r>
            <a:r>
              <a:rPr lang="nb-NO" sz="1600" dirty="0">
                <a:solidFill>
                  <a:srgbClr val="C00000"/>
                </a:solidFill>
              </a:rPr>
              <a:t> </a:t>
            </a:r>
            <a:r>
              <a:rPr lang="nb-NO" sz="1600" dirty="0" err="1">
                <a:solidFill>
                  <a:srgbClr val="C00000"/>
                </a:solidFill>
              </a:rPr>
              <a:t>Diversity</a:t>
            </a:r>
            <a:r>
              <a:rPr lang="nb-NO" sz="1600" dirty="0">
                <a:solidFill>
                  <a:srgbClr val="C00000"/>
                </a:solidFill>
              </a:rPr>
              <a:t> and </a:t>
            </a:r>
            <a:r>
              <a:rPr lang="nb-NO" sz="1600" dirty="0" err="1">
                <a:solidFill>
                  <a:srgbClr val="C00000"/>
                </a:solidFill>
              </a:rPr>
              <a:t>Inclusion</a:t>
            </a:r>
            <a:r>
              <a:rPr lang="nb-NO" sz="1600" dirty="0">
                <a:solidFill>
                  <a:srgbClr val="C00000"/>
                </a:solidFill>
              </a:rPr>
              <a:t> in </a:t>
            </a:r>
            <a:r>
              <a:rPr lang="nb-NO" sz="1600" dirty="0" err="1">
                <a:solidFill>
                  <a:srgbClr val="C00000"/>
                </a:solidFill>
              </a:rPr>
              <a:t>the</a:t>
            </a:r>
            <a:r>
              <a:rPr lang="nb-NO" sz="1600" dirty="0">
                <a:solidFill>
                  <a:srgbClr val="C00000"/>
                </a:solidFill>
              </a:rPr>
              <a:t> NLP World, </a:t>
            </a:r>
            <a:r>
              <a:rPr lang="nb-NO" sz="1600" i="1" dirty="0">
                <a:solidFill>
                  <a:srgbClr val="C00000"/>
                </a:solidFill>
              </a:rPr>
              <a:t>ACL</a:t>
            </a:r>
            <a:r>
              <a:rPr lang="nb-NO" sz="1600" dirty="0">
                <a:solidFill>
                  <a:srgbClr val="C00000"/>
                </a:solidFill>
              </a:rPr>
              <a:t>]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0BF1830-6743-CE4D-9A71-65DC960E3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651" y="2080502"/>
            <a:ext cx="3269511" cy="2340065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92EF6AF8-F4EC-2641-939F-8C4ED6E9C665}"/>
              </a:ext>
            </a:extLst>
          </p:cNvPr>
          <p:cNvSpPr txBox="1"/>
          <p:nvPr/>
        </p:nvSpPr>
        <p:spPr>
          <a:xfrm>
            <a:off x="1152071" y="1995568"/>
            <a:ext cx="2391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"The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Winners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6994141B-E80C-7B46-9D19-CD361C15A421}"/>
              </a:ext>
            </a:extLst>
          </p:cNvPr>
          <p:cNvSpPr txBox="1"/>
          <p:nvPr/>
        </p:nvSpPr>
        <p:spPr>
          <a:xfrm>
            <a:off x="1354653" y="4019499"/>
            <a:ext cx="2940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"The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Left-Behind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0C90BBD-4ED9-A54F-9E41-3BF67FD2216D}"/>
              </a:ext>
            </a:extLst>
          </p:cNvPr>
          <p:cNvSpPr txBox="1"/>
          <p:nvPr/>
        </p:nvSpPr>
        <p:spPr>
          <a:xfrm>
            <a:off x="823319" y="3590410"/>
            <a:ext cx="261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"The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Scraping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-By"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834193B-7A80-3341-926E-5DFA8C0EFEC3}"/>
              </a:ext>
            </a:extLst>
          </p:cNvPr>
          <p:cNvSpPr txBox="1"/>
          <p:nvPr/>
        </p:nvSpPr>
        <p:spPr>
          <a:xfrm>
            <a:off x="882812" y="3162819"/>
            <a:ext cx="2147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"The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Hopefuls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B8C7CB04-C76F-224A-B46B-C455EF18042B}"/>
              </a:ext>
            </a:extLst>
          </p:cNvPr>
          <p:cNvSpPr txBox="1"/>
          <p:nvPr/>
        </p:nvSpPr>
        <p:spPr>
          <a:xfrm>
            <a:off x="882812" y="2807076"/>
            <a:ext cx="2803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"The Rising Stars"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442F8C7-F89B-6E40-A458-22EA1F245935}"/>
              </a:ext>
            </a:extLst>
          </p:cNvPr>
          <p:cNvSpPr txBox="1"/>
          <p:nvPr/>
        </p:nvSpPr>
        <p:spPr>
          <a:xfrm>
            <a:off x="1131863" y="2379607"/>
            <a:ext cx="2147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"The Underdogs"</a:t>
            </a:r>
          </a:p>
        </p:txBody>
      </p:sp>
      <p:cxnSp>
        <p:nvCxnSpPr>
          <p:cNvPr id="13" name="Rett pil 12">
            <a:extLst>
              <a:ext uri="{FF2B5EF4-FFF2-40B4-BE49-F238E27FC236}">
                <a16:creationId xmlns:a16="http://schemas.microsoft.com/office/drawing/2014/main" id="{AB99E22A-FF40-694D-B1DA-31E42424E534}"/>
              </a:ext>
            </a:extLst>
          </p:cNvPr>
          <p:cNvCxnSpPr>
            <a:cxnSpLocks/>
          </p:cNvCxnSpPr>
          <p:nvPr/>
        </p:nvCxnSpPr>
        <p:spPr>
          <a:xfrm flipH="1" flipV="1">
            <a:off x="3299847" y="2224774"/>
            <a:ext cx="2723498" cy="347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Rett pil 13">
            <a:extLst>
              <a:ext uri="{FF2B5EF4-FFF2-40B4-BE49-F238E27FC236}">
                <a16:creationId xmlns:a16="http://schemas.microsoft.com/office/drawing/2014/main" id="{E75C0EEC-A63C-B247-9636-D20732071095}"/>
              </a:ext>
            </a:extLst>
          </p:cNvPr>
          <p:cNvCxnSpPr>
            <a:cxnSpLocks/>
          </p:cNvCxnSpPr>
          <p:nvPr/>
        </p:nvCxnSpPr>
        <p:spPr>
          <a:xfrm flipH="1" flipV="1">
            <a:off x="3247471" y="2648015"/>
            <a:ext cx="2401473" cy="278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Rett pil 15">
            <a:extLst>
              <a:ext uri="{FF2B5EF4-FFF2-40B4-BE49-F238E27FC236}">
                <a16:creationId xmlns:a16="http://schemas.microsoft.com/office/drawing/2014/main" id="{EEA8C8CC-7845-4849-A5AD-64D9CAB91CC2}"/>
              </a:ext>
            </a:extLst>
          </p:cNvPr>
          <p:cNvCxnSpPr>
            <a:cxnSpLocks/>
          </p:cNvCxnSpPr>
          <p:nvPr/>
        </p:nvCxnSpPr>
        <p:spPr>
          <a:xfrm flipH="1" flipV="1">
            <a:off x="3143329" y="3053246"/>
            <a:ext cx="2251918" cy="54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Rett pil 17">
            <a:extLst>
              <a:ext uri="{FF2B5EF4-FFF2-40B4-BE49-F238E27FC236}">
                <a16:creationId xmlns:a16="http://schemas.microsoft.com/office/drawing/2014/main" id="{E24CEE47-CB16-8D45-AA38-BBAAC93A3A28}"/>
              </a:ext>
            </a:extLst>
          </p:cNvPr>
          <p:cNvCxnSpPr>
            <a:cxnSpLocks/>
          </p:cNvCxnSpPr>
          <p:nvPr/>
        </p:nvCxnSpPr>
        <p:spPr>
          <a:xfrm flipH="1">
            <a:off x="2766341" y="3367835"/>
            <a:ext cx="21193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Rett pil 19">
            <a:extLst>
              <a:ext uri="{FF2B5EF4-FFF2-40B4-BE49-F238E27FC236}">
                <a16:creationId xmlns:a16="http://schemas.microsoft.com/office/drawing/2014/main" id="{BC09FD89-35C8-1441-89F1-F61CF44BE570}"/>
              </a:ext>
            </a:extLst>
          </p:cNvPr>
          <p:cNvCxnSpPr>
            <a:cxnSpLocks/>
          </p:cNvCxnSpPr>
          <p:nvPr/>
        </p:nvCxnSpPr>
        <p:spPr>
          <a:xfrm flipH="1">
            <a:off x="3143329" y="3736451"/>
            <a:ext cx="1742332" cy="59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Rett pil 21">
            <a:extLst>
              <a:ext uri="{FF2B5EF4-FFF2-40B4-BE49-F238E27FC236}">
                <a16:creationId xmlns:a16="http://schemas.microsoft.com/office/drawing/2014/main" id="{E6515E17-0500-F043-82D4-4DE08F0474D1}"/>
              </a:ext>
            </a:extLst>
          </p:cNvPr>
          <p:cNvCxnSpPr>
            <a:cxnSpLocks/>
          </p:cNvCxnSpPr>
          <p:nvPr/>
        </p:nvCxnSpPr>
        <p:spPr>
          <a:xfrm flipH="1">
            <a:off x="3596934" y="3887195"/>
            <a:ext cx="709479" cy="247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BEDCCEA8-B3AD-3A4F-BB92-DC97E77D7959}"/>
              </a:ext>
            </a:extLst>
          </p:cNvPr>
          <p:cNvSpPr txBox="1"/>
          <p:nvPr/>
        </p:nvSpPr>
        <p:spPr>
          <a:xfrm>
            <a:off x="6957966" y="2807076"/>
            <a:ext cx="1845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Arial" panose="020B0604020202020204" pitchFamily="34" charset="0"/>
                <a:cs typeface="Arial" panose="020B0604020202020204" pitchFamily="34" charset="0"/>
              </a:rPr>
              <a:t>Note </a:t>
            </a:r>
            <a:r>
              <a:rPr lang="nb-NO" sz="16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>
                <a:latin typeface="Arial" panose="020B0604020202020204" pitchFamily="34" charset="0"/>
                <a:cs typeface="Arial" panose="020B0604020202020204" pitchFamily="34" charset="0"/>
              </a:rPr>
              <a:t>logarithmic</a:t>
            </a:r>
            <a:r>
              <a:rPr lang="nb-NO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  <a:r>
              <a:rPr lang="nb-NO" sz="16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cxnSp>
        <p:nvCxnSpPr>
          <p:cNvPr id="15" name="Rett pil 14">
            <a:extLst>
              <a:ext uri="{FF2B5EF4-FFF2-40B4-BE49-F238E27FC236}">
                <a16:creationId xmlns:a16="http://schemas.microsoft.com/office/drawing/2014/main" id="{75486E2E-B17E-5D44-9946-ED4DCE214B13}"/>
              </a:ext>
            </a:extLst>
          </p:cNvPr>
          <p:cNvCxnSpPr/>
          <p:nvPr/>
        </p:nvCxnSpPr>
        <p:spPr>
          <a:xfrm flipH="1">
            <a:off x="6344266" y="2364901"/>
            <a:ext cx="511277" cy="1029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514CD8F-BE88-A84D-91B6-4B7B16D5CB72}"/>
              </a:ext>
            </a:extLst>
          </p:cNvPr>
          <p:cNvSpPr txBox="1"/>
          <p:nvPr/>
        </p:nvSpPr>
        <p:spPr>
          <a:xfrm>
            <a:off x="6855543" y="1995568"/>
            <a:ext cx="884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Arial" panose="020B0604020202020204" pitchFamily="34" charset="0"/>
                <a:cs typeface="Arial" panose="020B0604020202020204" pitchFamily="34" charset="0"/>
              </a:rPr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3099054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E87D71-1F84-DB4C-A246-E4AF8AB98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Linguistic (in)justice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4C6F2A-6625-4040-B885-FF227D892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31590"/>
            <a:ext cx="5400600" cy="3086099"/>
          </a:xfrm>
        </p:spPr>
        <p:txBody>
          <a:bodyPr/>
          <a:lstStyle/>
          <a:p>
            <a:r>
              <a:rPr lang="en-US" sz="2000" dirty="0"/>
              <a:t>The dominance of English in NLP is also a scientific problem</a:t>
            </a:r>
          </a:p>
          <a:p>
            <a:r>
              <a:rPr lang="en-US" sz="2000" dirty="0"/>
              <a:t>NLP research not sufficiently exposed to typological variety</a:t>
            </a:r>
          </a:p>
          <a:p>
            <a:r>
              <a:rPr lang="en-US" sz="2000" dirty="0"/>
              <a:t>Focus on linguistic traits that are important in English  (such as word order)</a:t>
            </a:r>
          </a:p>
          <a:p>
            <a:r>
              <a:rPr lang="en-US" sz="2000" dirty="0"/>
              <a:t>Neglect of traits that are absent or minimal in English (such as morphology)</a:t>
            </a:r>
          </a:p>
          <a:p>
            <a:endParaRPr lang="nb-NO" sz="2000" dirty="0"/>
          </a:p>
          <a:p>
            <a:endParaRPr lang="nb-NO" dirty="0"/>
          </a:p>
        </p:txBody>
      </p:sp>
      <p:pic>
        <p:nvPicPr>
          <p:cNvPr id="5" name="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B3B864F0-C965-6B4C-B8ED-A716A3F3A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144" y="1045053"/>
            <a:ext cx="2783641" cy="284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951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E6CFD6-734B-1F41-A108-A27E9E5F4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biases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0C3283-F05A-5B4E-8F31-1DF82741B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7376" cy="735686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Stereotypes, </a:t>
            </a:r>
            <a:r>
              <a:rPr lang="nb-NO" dirty="0" err="1"/>
              <a:t>prejudices</a:t>
            </a:r>
            <a:r>
              <a:rPr lang="nb-NO" dirty="0"/>
              <a:t>, </a:t>
            </a:r>
            <a:r>
              <a:rPr lang="nb-NO" dirty="0" err="1"/>
              <a:t>sexism</a:t>
            </a:r>
            <a:r>
              <a:rPr lang="nb-NO" dirty="0"/>
              <a:t> &amp; </a:t>
            </a:r>
            <a:r>
              <a:rPr lang="nb-NO" dirty="0" err="1"/>
              <a:t>other</a:t>
            </a:r>
            <a:r>
              <a:rPr lang="nb-NO" dirty="0"/>
              <a:t> types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biases</a:t>
            </a:r>
            <a:r>
              <a:rPr lang="nb-NO" dirty="0"/>
              <a:t> </a:t>
            </a:r>
            <a:r>
              <a:rPr lang="nb-NO" dirty="0" err="1"/>
              <a:t>expressed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training data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creep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NLP </a:t>
            </a:r>
            <a:r>
              <a:rPr lang="nb-NO" dirty="0" err="1"/>
              <a:t>models</a:t>
            </a:r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216B31E-56A1-E045-A10E-707F50EAD9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9524" y="2532609"/>
            <a:ext cx="6622834" cy="1355833"/>
          </a:xfrm>
          <a:prstGeom prst="rect">
            <a:avLst/>
          </a:prstGeom>
        </p:spPr>
      </p:pic>
      <p:grpSp>
        <p:nvGrpSpPr>
          <p:cNvPr id="13" name="Gruppe 12">
            <a:extLst>
              <a:ext uri="{FF2B5EF4-FFF2-40B4-BE49-F238E27FC236}">
                <a16:creationId xmlns:a16="http://schemas.microsoft.com/office/drawing/2014/main" id="{975EBF12-A70F-0D47-84C9-ED6BA32458EB}"/>
              </a:ext>
            </a:extLst>
          </p:cNvPr>
          <p:cNvGrpSpPr/>
          <p:nvPr/>
        </p:nvGrpSpPr>
        <p:grpSpPr>
          <a:xfrm>
            <a:off x="3635896" y="2889960"/>
            <a:ext cx="4536504" cy="1561385"/>
            <a:chOff x="2581691" y="2354317"/>
            <a:chExt cx="4536504" cy="1561385"/>
          </a:xfrm>
        </p:grpSpPr>
        <p:sp>
          <p:nvSpPr>
            <p:cNvPr id="14" name="Avrundet rektangel 13">
              <a:extLst>
                <a:ext uri="{FF2B5EF4-FFF2-40B4-BE49-F238E27FC236}">
                  <a16:creationId xmlns:a16="http://schemas.microsoft.com/office/drawing/2014/main" id="{78B8F35E-8190-3849-9C26-D9103F492833}"/>
                </a:ext>
              </a:extLst>
            </p:cNvPr>
            <p:cNvSpPr/>
            <p:nvPr/>
          </p:nvSpPr>
          <p:spPr>
            <a:xfrm>
              <a:off x="3647089" y="2354317"/>
              <a:ext cx="647849" cy="33173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5" name="Avrundet rektangel 14">
              <a:extLst>
                <a:ext uri="{FF2B5EF4-FFF2-40B4-BE49-F238E27FC236}">
                  <a16:creationId xmlns:a16="http://schemas.microsoft.com/office/drawing/2014/main" id="{CDE5ADA9-7083-6F42-AED4-7A8023B87AA5}"/>
                </a:ext>
              </a:extLst>
            </p:cNvPr>
            <p:cNvSpPr/>
            <p:nvPr/>
          </p:nvSpPr>
          <p:spPr>
            <a:xfrm>
              <a:off x="4574896" y="2375994"/>
              <a:ext cx="1027115" cy="331732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3B246C03-8D03-404A-93A8-2D8019CC5193}"/>
                </a:ext>
              </a:extLst>
            </p:cNvPr>
            <p:cNvSpPr txBox="1"/>
            <p:nvPr/>
          </p:nvSpPr>
          <p:spPr>
            <a:xfrm>
              <a:off x="2581691" y="3501179"/>
              <a:ext cx="23048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/>
                <a:t>Masculine</a:t>
              </a:r>
              <a:r>
                <a:rPr lang="nb-NO" dirty="0"/>
                <a:t> form</a:t>
              </a:r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46AC5F29-7E16-D043-B4F3-C3E78B14D7E7}"/>
                </a:ext>
              </a:extLst>
            </p:cNvPr>
            <p:cNvSpPr txBox="1"/>
            <p:nvPr/>
          </p:nvSpPr>
          <p:spPr>
            <a:xfrm>
              <a:off x="4945118" y="3515592"/>
              <a:ext cx="21730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b-NO" dirty="0"/>
                <a:t>Feminine form</a:t>
              </a:r>
            </a:p>
          </p:txBody>
        </p:sp>
        <p:cxnSp>
          <p:nvCxnSpPr>
            <p:cNvPr id="18" name="Rett pil 17">
              <a:extLst>
                <a:ext uri="{FF2B5EF4-FFF2-40B4-BE49-F238E27FC236}">
                  <a16:creationId xmlns:a16="http://schemas.microsoft.com/office/drawing/2014/main" id="{1E90E82F-4419-1A45-874F-9BA9107BB414}"/>
                </a:ext>
              </a:extLst>
            </p:cNvPr>
            <p:cNvCxnSpPr>
              <a:cxnSpLocks/>
              <a:stCxn id="14" idx="2"/>
              <a:endCxn id="16" idx="0"/>
            </p:cNvCxnSpPr>
            <p:nvPr/>
          </p:nvCxnSpPr>
          <p:spPr>
            <a:xfrm flipH="1">
              <a:off x="3734117" y="2686049"/>
              <a:ext cx="236897" cy="8151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Rett pil 18">
              <a:extLst>
                <a:ext uri="{FF2B5EF4-FFF2-40B4-BE49-F238E27FC236}">
                  <a16:creationId xmlns:a16="http://schemas.microsoft.com/office/drawing/2014/main" id="{3AFFDE2C-C700-4E47-BCCA-FBFB58A8A791}"/>
                </a:ext>
              </a:extLst>
            </p:cNvPr>
            <p:cNvCxnSpPr>
              <a:cxnSpLocks/>
            </p:cNvCxnSpPr>
            <p:nvPr/>
          </p:nvCxnSpPr>
          <p:spPr>
            <a:xfrm>
              <a:off x="4975661" y="2709698"/>
              <a:ext cx="606101" cy="8151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5182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88A6D9-D040-9E43-9CBE-1D98E4A06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biases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FA2338-B233-2D40-8B94-77B0C6715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059876"/>
            <a:ext cx="6480718" cy="3086099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observed</a:t>
            </a:r>
            <a:r>
              <a:rPr lang="nb-NO" dirty="0"/>
              <a:t> in </a:t>
            </a:r>
            <a:r>
              <a:rPr lang="nb-NO" dirty="0" err="1"/>
              <a:t>language</a:t>
            </a:r>
            <a:r>
              <a:rPr lang="nb-NO" dirty="0"/>
              <a:t> </a:t>
            </a:r>
            <a:r>
              <a:rPr lang="nb-NO" dirty="0" err="1"/>
              <a:t>modelling</a:t>
            </a:r>
            <a:r>
              <a:rPr lang="nb-NO" dirty="0"/>
              <a:t>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And </a:t>
            </a:r>
            <a:r>
              <a:rPr lang="nb-NO" dirty="0" err="1"/>
              <a:t>even</a:t>
            </a:r>
            <a:r>
              <a:rPr lang="nb-NO" dirty="0"/>
              <a:t> in                                                    </a:t>
            </a:r>
            <a:r>
              <a:rPr lang="nb-NO" dirty="0" err="1"/>
              <a:t>word</a:t>
            </a:r>
            <a:r>
              <a:rPr lang="nb-NO" dirty="0"/>
              <a:t>                                                     </a:t>
            </a:r>
            <a:r>
              <a:rPr lang="nb-NO" dirty="0" err="1"/>
              <a:t>word</a:t>
            </a:r>
            <a:r>
              <a:rPr lang="nb-NO" dirty="0"/>
              <a:t> </a:t>
            </a:r>
            <a:r>
              <a:rPr lang="nb-NO" dirty="0" err="1"/>
              <a:t>embeddings</a:t>
            </a:r>
            <a:r>
              <a:rPr lang="nb-NO" dirty="0"/>
              <a:t>:</a:t>
            </a:r>
          </a:p>
        </p:txBody>
      </p:sp>
      <p:pic>
        <p:nvPicPr>
          <p:cNvPr id="4" name="Plassholder for innhold 6">
            <a:extLst>
              <a:ext uri="{FF2B5EF4-FFF2-40B4-BE49-F238E27FC236}">
                <a16:creationId xmlns:a16="http://schemas.microsoft.com/office/drawing/2014/main" id="{E6A4EA73-F2FD-9148-81E8-B33774624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6074" y="1616068"/>
            <a:ext cx="6268746" cy="1008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212F0E23-F2E8-9049-A9AB-2F6F432FD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2624831"/>
            <a:ext cx="3829381" cy="1807704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5478BAF5-6DFA-9D45-83DA-966C420B56E0}"/>
              </a:ext>
            </a:extLst>
          </p:cNvPr>
          <p:cNvSpPr/>
          <p:nvPr/>
        </p:nvSpPr>
        <p:spPr>
          <a:xfrm>
            <a:off x="1187624" y="4587974"/>
            <a:ext cx="7727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Bolukbasi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T. et al (2016). Man is to computer programmer</a:t>
            </a:r>
          </a:p>
          <a:p>
            <a:pPr algn="r"/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woman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to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homemaker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Debiasing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embeddings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 </a:t>
            </a:r>
            <a:r>
              <a:rPr lang="nb-NO" sz="1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NIPS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.]</a:t>
            </a:r>
          </a:p>
        </p:txBody>
      </p:sp>
    </p:spTree>
    <p:extLst>
      <p:ext uri="{BB962C8B-B14F-4D97-AF65-F5344CB8AC3E}">
        <p14:creationId xmlns:p14="http://schemas.microsoft.com/office/powerpoint/2010/main" val="1187511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6B83FB-8D2F-7A4C-A43D-D8674D5DA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347613"/>
            <a:ext cx="8064896" cy="3135757"/>
          </a:xfrm>
        </p:spPr>
        <p:txBody>
          <a:bodyPr/>
          <a:lstStyle/>
          <a:p>
            <a:r>
              <a:rPr lang="en-US" dirty="0"/>
              <a:t>NLP models may not only reflect but also amplify biases in training data</a:t>
            </a:r>
          </a:p>
          <a:p>
            <a:pPr lvl="1"/>
            <a:r>
              <a:rPr lang="en-US" dirty="0"/>
              <a:t>&amp; make biases appear more "objective“</a:t>
            </a:r>
          </a:p>
          <a:p>
            <a:pPr lvl="1"/>
            <a:endParaRPr lang="en-US" sz="2400" dirty="0"/>
          </a:p>
          <a:p>
            <a:r>
              <a:rPr lang="en-US" dirty="0"/>
              <a:t>Harms caused by social biases are often diffuse, unconscious &amp; non-intentional</a:t>
            </a:r>
          </a:p>
          <a:p>
            <a:pPr lvl="1"/>
            <a:r>
              <a:rPr lang="en-US" dirty="0"/>
              <a:t>More pernicious &amp; difficult to address!</a:t>
            </a:r>
          </a:p>
          <a:p>
            <a:pPr lvl="1"/>
            <a:r>
              <a:rPr lang="en-US" dirty="0"/>
              <a:t>Relatively small levels of harm ("</a:t>
            </a:r>
            <a:r>
              <a:rPr lang="en-US" dirty="0" err="1"/>
              <a:t>microagressions</a:t>
            </a:r>
            <a:r>
              <a:rPr lang="en-US" dirty="0"/>
              <a:t>"), but experienced repeatedly by whole social groups</a:t>
            </a:r>
          </a:p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711C5EA-8156-7D45-8766-919D6AD48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biases</a:t>
            </a:r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400A5F8-7474-E54D-BCD3-29893A0D6B2F}"/>
              </a:ext>
            </a:extLst>
          </p:cNvPr>
          <p:cNvSpPr/>
          <p:nvPr/>
        </p:nvSpPr>
        <p:spPr>
          <a:xfrm>
            <a:off x="3825265" y="4352786"/>
            <a:ext cx="48511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Hovy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D., &amp;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Spruit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S. L. (2016).</a:t>
            </a:r>
          </a:p>
          <a:p>
            <a:pPr algn="r"/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 </a:t>
            </a:r>
            <a:r>
              <a:rPr lang="nb-NO" sz="1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ACL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97564E-1FB3-C257-7253-D0B413EB4601}"/>
              </a:ext>
            </a:extLst>
          </p:cNvPr>
          <p:cNvSpPr txBox="1"/>
          <p:nvPr/>
        </p:nvSpPr>
        <p:spPr bwMode="white">
          <a:xfrm>
            <a:off x="827584" y="2067694"/>
            <a:ext cx="79928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GB" sz="1400" dirty="0" err="1">
                <a:solidFill>
                  <a:srgbClr val="C00000"/>
                </a:solidFill>
              </a:rPr>
              <a:t>Kotek</a:t>
            </a:r>
            <a:r>
              <a:rPr lang="en-GB" sz="1400" dirty="0">
                <a:solidFill>
                  <a:srgbClr val="C00000"/>
                </a:solidFill>
              </a:rPr>
              <a:t>, H. et al (2023). Gender bias and stereotypes in large language models. In </a:t>
            </a:r>
            <a:r>
              <a:rPr lang="en-GB" sz="1400" i="1" dirty="0">
                <a:solidFill>
                  <a:srgbClr val="C00000"/>
                </a:solidFill>
              </a:rPr>
              <a:t>ACM</a:t>
            </a:r>
            <a:r>
              <a:rPr lang="en-GB" sz="1400" dirty="0">
                <a:solidFill>
                  <a:srgbClr val="C00000"/>
                </a:solidFill>
              </a:rPr>
              <a:t> </a:t>
            </a:r>
            <a:r>
              <a:rPr lang="en-GB" sz="1400" i="1" dirty="0">
                <a:solidFill>
                  <a:srgbClr val="C00000"/>
                </a:solidFill>
              </a:rPr>
              <a:t>CI 2023</a:t>
            </a:r>
            <a:r>
              <a:rPr lang="en-GB" sz="14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2010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7FB2DB80-AC6A-CF4F-B93A-E4831F628F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5696" y="2213696"/>
            <a:ext cx="5040533" cy="95476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46C6137-2268-4947-9D08-DDDF81ED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Debiasing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592AC9A-D882-F848-863F-98FE3A74E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065" y="1160474"/>
            <a:ext cx="6775487" cy="1166429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One </a:t>
            </a:r>
            <a:r>
              <a:rPr lang="nb-NO" dirty="0" err="1"/>
              <a:t>easy</a:t>
            </a:r>
            <a:r>
              <a:rPr lang="nb-NO" dirty="0"/>
              <a:t> </a:t>
            </a:r>
            <a:r>
              <a:rPr lang="nb-NO" dirty="0" err="1"/>
              <a:t>debiasing</a:t>
            </a:r>
            <a:r>
              <a:rPr lang="nb-NO" dirty="0"/>
              <a:t> </a:t>
            </a:r>
            <a:r>
              <a:rPr lang="nb-NO" dirty="0" err="1"/>
              <a:t>method</a:t>
            </a:r>
            <a:r>
              <a:rPr lang="nb-NO" dirty="0"/>
              <a:t> is </a:t>
            </a:r>
            <a:r>
              <a:rPr lang="nb-NO" dirty="0" err="1"/>
              <a:t>through</a:t>
            </a:r>
            <a:r>
              <a:rPr lang="nb-NO" dirty="0"/>
              <a:t> </a:t>
            </a:r>
            <a:r>
              <a:rPr lang="nb-NO" i="1" dirty="0"/>
              <a:t>data </a:t>
            </a:r>
            <a:r>
              <a:rPr lang="nb-NO" i="1" dirty="0" err="1"/>
              <a:t>augmentation</a:t>
            </a:r>
            <a:r>
              <a:rPr lang="nb-NO" i="1" dirty="0"/>
              <a:t>, </a:t>
            </a:r>
            <a:r>
              <a:rPr lang="nb-NO" dirty="0"/>
              <a:t>i.e. by </a:t>
            </a:r>
            <a:r>
              <a:rPr lang="nb-NO" dirty="0" err="1"/>
              <a:t>adding</a:t>
            </a:r>
            <a:r>
              <a:rPr lang="nb-NO" dirty="0"/>
              <a:t> </a:t>
            </a:r>
            <a:r>
              <a:rPr lang="nb-NO" dirty="0" err="1"/>
              <a:t>gender-swapped</a:t>
            </a:r>
            <a:r>
              <a:rPr lang="nb-NO" dirty="0"/>
              <a:t> </a:t>
            </a:r>
            <a:r>
              <a:rPr lang="nb-NO" dirty="0" err="1"/>
              <a:t>examples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training </a:t>
            </a:r>
            <a:r>
              <a:rPr lang="nb-NO" dirty="0" err="1"/>
              <a:t>set</a:t>
            </a:r>
            <a:endParaRPr lang="nb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765C8435-B1B8-CF47-A6A0-350313D6BE3C}"/>
              </a:ext>
            </a:extLst>
          </p:cNvPr>
          <p:cNvSpPr/>
          <p:nvPr/>
        </p:nvSpPr>
        <p:spPr>
          <a:xfrm>
            <a:off x="2376378" y="4420567"/>
            <a:ext cx="63720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600" dirty="0">
                <a:solidFill>
                  <a:srgbClr val="C00000"/>
                </a:solidFill>
              </a:rPr>
              <a:t>[</a:t>
            </a:r>
            <a:r>
              <a:rPr lang="nb-NO" sz="1600" dirty="0" err="1">
                <a:solidFill>
                  <a:srgbClr val="C00000"/>
                </a:solidFill>
              </a:rPr>
              <a:t>Zhao</a:t>
            </a:r>
            <a:r>
              <a:rPr lang="nb-NO" sz="1600" dirty="0">
                <a:solidFill>
                  <a:srgbClr val="C00000"/>
                </a:solidFill>
              </a:rPr>
              <a:t>, J. et al (2018). </a:t>
            </a:r>
            <a:r>
              <a:rPr lang="nb-NO" sz="1600" dirty="0" err="1">
                <a:solidFill>
                  <a:srgbClr val="C00000"/>
                </a:solidFill>
              </a:rPr>
              <a:t>Gender</a:t>
            </a:r>
            <a:r>
              <a:rPr lang="nb-NO" sz="1600" dirty="0">
                <a:solidFill>
                  <a:srgbClr val="C00000"/>
                </a:solidFill>
              </a:rPr>
              <a:t> Bias in </a:t>
            </a:r>
            <a:r>
              <a:rPr lang="nb-NO" sz="1600" dirty="0" err="1">
                <a:solidFill>
                  <a:srgbClr val="C00000"/>
                </a:solidFill>
              </a:rPr>
              <a:t>Coreference</a:t>
            </a:r>
            <a:r>
              <a:rPr lang="nb-NO" sz="1600" dirty="0">
                <a:solidFill>
                  <a:srgbClr val="C00000"/>
                </a:solidFill>
              </a:rPr>
              <a:t> Resolution: Evaluation and </a:t>
            </a:r>
            <a:r>
              <a:rPr lang="nb-NO" sz="1600" dirty="0" err="1">
                <a:solidFill>
                  <a:srgbClr val="C00000"/>
                </a:solidFill>
              </a:rPr>
              <a:t>Debiasing</a:t>
            </a:r>
            <a:r>
              <a:rPr lang="nb-NO" sz="1600" dirty="0">
                <a:solidFill>
                  <a:srgbClr val="C00000"/>
                </a:solidFill>
              </a:rPr>
              <a:t> Methods. In NAACL-HLT]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1C585A9-FB13-F74A-B49D-E476A26A672C}"/>
              </a:ext>
            </a:extLst>
          </p:cNvPr>
          <p:cNvSpPr txBox="1"/>
          <p:nvPr/>
        </p:nvSpPr>
        <p:spPr>
          <a:xfrm>
            <a:off x="6140301" y="253637"/>
            <a:ext cx="4359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she</a:t>
            </a:r>
            <a:endParaRPr lang="nb-NO" sz="1100" dirty="0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900707E2-8872-544A-A561-085FED6FF897}"/>
              </a:ext>
            </a:extLst>
          </p:cNvPr>
          <p:cNvGrpSpPr/>
          <p:nvPr/>
        </p:nvGrpSpPr>
        <p:grpSpPr>
          <a:xfrm>
            <a:off x="1708304" y="2713560"/>
            <a:ext cx="5167924" cy="1505403"/>
            <a:chOff x="962094" y="2809292"/>
            <a:chExt cx="5167924" cy="1505403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19D7FE02-52F1-164F-95E9-C531F7571F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89485" y="3359928"/>
              <a:ext cx="5040533" cy="954767"/>
            </a:xfrm>
            <a:prstGeom prst="rect">
              <a:avLst/>
            </a:prstGeom>
          </p:spPr>
        </p:pic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E572DE5E-3CD7-8A49-90B4-E602E404572D}"/>
                </a:ext>
              </a:extLst>
            </p:cNvPr>
            <p:cNvSpPr/>
            <p:nvPr/>
          </p:nvSpPr>
          <p:spPr>
            <a:xfrm>
              <a:off x="3855650" y="3594393"/>
              <a:ext cx="176980" cy="1643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40CA19B6-1C5B-4841-96A3-0EDAD804856F}"/>
                </a:ext>
              </a:extLst>
            </p:cNvPr>
            <p:cNvSpPr/>
            <p:nvPr/>
          </p:nvSpPr>
          <p:spPr>
            <a:xfrm>
              <a:off x="3843008" y="3921125"/>
              <a:ext cx="198000" cy="1241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7BB3BD9E-EDEA-7F4F-8818-444F87C242C4}"/>
                </a:ext>
              </a:extLst>
            </p:cNvPr>
            <p:cNvSpPr txBox="1"/>
            <p:nvPr/>
          </p:nvSpPr>
          <p:spPr>
            <a:xfrm>
              <a:off x="3771375" y="3560681"/>
              <a:ext cx="4719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she</a:t>
              </a:r>
              <a:endParaRPr lang="nb-NO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44DE8A1D-056D-B148-BF3C-0F84965E1D9E}"/>
                </a:ext>
              </a:extLst>
            </p:cNvPr>
            <p:cNvSpPr txBox="1"/>
            <p:nvPr/>
          </p:nvSpPr>
          <p:spPr>
            <a:xfrm>
              <a:off x="3803005" y="3874477"/>
              <a:ext cx="4719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he</a:t>
              </a:r>
              <a:endParaRPr lang="nb-NO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Bue 11">
              <a:extLst>
                <a:ext uri="{FF2B5EF4-FFF2-40B4-BE49-F238E27FC236}">
                  <a16:creationId xmlns:a16="http://schemas.microsoft.com/office/drawing/2014/main" id="{3A594B11-28E6-8741-9745-84A6DF748CE1}"/>
                </a:ext>
              </a:extLst>
            </p:cNvPr>
            <p:cNvSpPr/>
            <p:nvPr/>
          </p:nvSpPr>
          <p:spPr>
            <a:xfrm rot="7681540" flipV="1">
              <a:off x="795772" y="2975614"/>
              <a:ext cx="875211" cy="542568"/>
            </a:xfrm>
            <a:prstGeom prst="arc">
              <a:avLst>
                <a:gd name="adj1" fmla="val 16200000"/>
                <a:gd name="adj2" fmla="val 761224"/>
              </a:avLst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410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96A517-1307-854F-8495-D69C49094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Debiasing</a:t>
            </a:r>
            <a:r>
              <a:rPr lang="nb-NO" dirty="0"/>
              <a:t> </a:t>
            </a:r>
            <a:r>
              <a:rPr lang="nb-NO" dirty="0" err="1"/>
              <a:t>word</a:t>
            </a:r>
            <a:r>
              <a:rPr lang="nb-NO" dirty="0"/>
              <a:t> </a:t>
            </a:r>
            <a:r>
              <a:rPr lang="nb-NO" dirty="0" err="1"/>
              <a:t>embeddings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0A8EBE-2157-B049-90CF-E53AFACCD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655" y="1080901"/>
            <a:ext cx="4927060" cy="3879153"/>
          </a:xfrm>
          <a:solidFill>
            <a:schemeClr val="bg1"/>
          </a:solidFill>
        </p:spPr>
        <p:txBody>
          <a:bodyPr/>
          <a:lstStyle/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nb-NO" dirty="0" err="1"/>
              <a:t>Identify</a:t>
            </a:r>
            <a:r>
              <a:rPr lang="nb-NO" dirty="0"/>
              <a:t> bias</a:t>
            </a:r>
            <a:r>
              <a:rPr lang="nb-NO" i="1" dirty="0"/>
              <a:t> </a:t>
            </a:r>
            <a:r>
              <a:rPr lang="nb-NO" i="1" dirty="0" err="1"/>
              <a:t>direction</a:t>
            </a:r>
            <a:r>
              <a:rPr lang="nb-NO" i="1" dirty="0"/>
              <a:t>                                          </a:t>
            </a:r>
            <a:r>
              <a:rPr lang="nb-NO" dirty="0"/>
              <a:t>(more </a:t>
            </a:r>
            <a:r>
              <a:rPr lang="nb-NO" dirty="0" err="1"/>
              <a:t>generally</a:t>
            </a:r>
            <a:r>
              <a:rPr lang="nb-NO" dirty="0"/>
              <a:t>: </a:t>
            </a:r>
            <a:r>
              <a:rPr lang="nb-NO" dirty="0" err="1"/>
              <a:t>subspace</a:t>
            </a:r>
            <a:r>
              <a:rPr lang="nb-NO" dirty="0"/>
              <a:t>)</a:t>
            </a:r>
          </a:p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endParaRPr lang="nb-NO" sz="3600" dirty="0"/>
          </a:p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nb-NO" dirty="0"/>
              <a:t>"</a:t>
            </a:r>
            <a:r>
              <a:rPr lang="nb-NO" i="1" dirty="0" err="1"/>
              <a:t>Neutralise</a:t>
            </a:r>
            <a:r>
              <a:rPr lang="nb-NO" dirty="0"/>
              <a:t>" </a:t>
            </a:r>
            <a:r>
              <a:rPr lang="nb-NO" dirty="0" err="1"/>
              <a:t>words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not </a:t>
            </a:r>
            <a:r>
              <a:rPr lang="nb-NO" dirty="0" err="1"/>
              <a:t>definitional</a:t>
            </a:r>
            <a:endParaRPr lang="nb-NO" dirty="0"/>
          </a:p>
          <a:p>
            <a:pPr marL="436516" lvl="1" indent="0">
              <a:spcBef>
                <a:spcPts val="600"/>
              </a:spcBef>
              <a:buNone/>
            </a:pPr>
            <a:r>
              <a:rPr lang="nb-NO" sz="1600" dirty="0"/>
              <a:t>(=</a:t>
            </a:r>
            <a:r>
              <a:rPr lang="nb-NO" sz="1600" dirty="0" err="1"/>
              <a:t>set</a:t>
            </a:r>
            <a:r>
              <a:rPr lang="nb-NO" sz="1600" dirty="0"/>
              <a:t> to zero in bias </a:t>
            </a:r>
            <a:r>
              <a:rPr lang="nb-NO" sz="1600" dirty="0" err="1"/>
              <a:t>direction</a:t>
            </a:r>
            <a:r>
              <a:rPr lang="nb-NO" sz="1600" dirty="0"/>
              <a:t>)</a:t>
            </a:r>
          </a:p>
          <a:p>
            <a:pPr marL="457200" indent="-457200">
              <a:spcBef>
                <a:spcPts val="2400"/>
              </a:spcBef>
              <a:buFont typeface="+mj-lt"/>
              <a:buAutoNum type="arabicPeriod"/>
            </a:pPr>
            <a:r>
              <a:rPr lang="nb-NO" dirty="0" err="1"/>
              <a:t>Equalise</a:t>
            </a:r>
            <a:r>
              <a:rPr lang="nb-NO" dirty="0"/>
              <a:t> pairs, </a:t>
            </a:r>
            <a:r>
              <a:rPr lang="nb-NO" dirty="0" err="1"/>
              <a:t>such</a:t>
            </a:r>
            <a:r>
              <a:rPr lang="nb-NO" dirty="0"/>
              <a:t> as "boy" – "</a:t>
            </a:r>
            <a:r>
              <a:rPr lang="nb-NO" dirty="0" err="1"/>
              <a:t>girl</a:t>
            </a:r>
            <a:r>
              <a:rPr lang="nb-NO" dirty="0"/>
              <a:t>" 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ED3D724-3BC9-1946-92DA-B06DD53CF55A}"/>
              </a:ext>
            </a:extLst>
          </p:cNvPr>
          <p:cNvSpPr/>
          <p:nvPr/>
        </p:nvSpPr>
        <p:spPr>
          <a:xfrm>
            <a:off x="6381760" y="2813568"/>
            <a:ext cx="95693" cy="106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6482B222-CCAA-E945-8B8C-3DB1CC794A5D}"/>
              </a:ext>
            </a:extLst>
          </p:cNvPr>
          <p:cNvSpPr txBox="1"/>
          <p:nvPr/>
        </p:nvSpPr>
        <p:spPr>
          <a:xfrm>
            <a:off x="5863425" y="2497397"/>
            <a:ext cx="709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boy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EE8966E-2EC9-6942-AD0B-47101A0E34A5}"/>
              </a:ext>
            </a:extLst>
          </p:cNvPr>
          <p:cNvSpPr/>
          <p:nvPr/>
        </p:nvSpPr>
        <p:spPr>
          <a:xfrm>
            <a:off x="7180979" y="3281467"/>
            <a:ext cx="95693" cy="106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29640DE-C843-1C4D-A20B-095CB792D206}"/>
              </a:ext>
            </a:extLst>
          </p:cNvPr>
          <p:cNvSpPr txBox="1"/>
          <p:nvPr/>
        </p:nvSpPr>
        <p:spPr>
          <a:xfrm>
            <a:off x="7299707" y="2965296"/>
            <a:ext cx="52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girl</a:t>
            </a:r>
            <a:endParaRPr lang="nb-NO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1A8081E-AEB9-E54C-B2F1-6CA45F0125B6}"/>
              </a:ext>
            </a:extLst>
          </p:cNvPr>
          <p:cNvSpPr/>
          <p:nvPr/>
        </p:nvSpPr>
        <p:spPr>
          <a:xfrm>
            <a:off x="5863424" y="3760044"/>
            <a:ext cx="95693" cy="106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EBA4A7EB-FD5C-7F48-BEF6-ED16879B0B29}"/>
              </a:ext>
            </a:extLst>
          </p:cNvPr>
          <p:cNvSpPr txBox="1"/>
          <p:nvPr/>
        </p:nvSpPr>
        <p:spPr>
          <a:xfrm>
            <a:off x="5631277" y="3443873"/>
            <a:ext cx="529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he</a:t>
            </a:r>
            <a:endParaRPr lang="nb-NO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901550D5-4622-7149-9073-D7CE01C905AE}"/>
              </a:ext>
            </a:extLst>
          </p:cNvPr>
          <p:cNvSpPr/>
          <p:nvPr/>
        </p:nvSpPr>
        <p:spPr>
          <a:xfrm>
            <a:off x="7050066" y="4125479"/>
            <a:ext cx="95693" cy="106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18FDBC3-FFF1-A541-A0D4-AE47D1870510}"/>
              </a:ext>
            </a:extLst>
          </p:cNvPr>
          <p:cNvSpPr txBox="1"/>
          <p:nvPr/>
        </p:nvSpPr>
        <p:spPr>
          <a:xfrm>
            <a:off x="6661983" y="3809308"/>
            <a:ext cx="685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she</a:t>
            </a:r>
            <a:endParaRPr lang="nb-NO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3E28502-007E-0C42-9579-FD627A512AC5}"/>
              </a:ext>
            </a:extLst>
          </p:cNvPr>
          <p:cNvSpPr/>
          <p:nvPr/>
        </p:nvSpPr>
        <p:spPr>
          <a:xfrm>
            <a:off x="6508472" y="1904302"/>
            <a:ext cx="95693" cy="106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82B2AC3D-FB2E-214E-9AC8-6DC6EFE510B4}"/>
              </a:ext>
            </a:extLst>
          </p:cNvPr>
          <p:cNvSpPr txBox="1"/>
          <p:nvPr/>
        </p:nvSpPr>
        <p:spPr>
          <a:xfrm>
            <a:off x="5872183" y="1588131"/>
            <a:ext cx="13087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scientist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FF3C0D05-044E-A94C-AA1F-C221771D0439}"/>
              </a:ext>
            </a:extLst>
          </p:cNvPr>
          <p:cNvSpPr/>
          <p:nvPr/>
        </p:nvSpPr>
        <p:spPr>
          <a:xfrm>
            <a:off x="8023172" y="1971552"/>
            <a:ext cx="95693" cy="106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25821CE5-AC38-A74C-B680-EA47052A8844}"/>
              </a:ext>
            </a:extLst>
          </p:cNvPr>
          <p:cNvSpPr txBox="1"/>
          <p:nvPr/>
        </p:nvSpPr>
        <p:spPr>
          <a:xfrm>
            <a:off x="7727236" y="1644748"/>
            <a:ext cx="130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childcare</a:t>
            </a:r>
            <a:endParaRPr lang="nb-NO" dirty="0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A0854A86-2162-9C49-B198-798350BA0EE8}"/>
              </a:ext>
            </a:extLst>
          </p:cNvPr>
          <p:cNvSpPr/>
          <p:nvPr/>
        </p:nvSpPr>
        <p:spPr>
          <a:xfrm>
            <a:off x="6566289" y="1258858"/>
            <a:ext cx="95693" cy="106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FFE93122-2004-F94F-9C05-D007DBE095DB}"/>
              </a:ext>
            </a:extLst>
          </p:cNvPr>
          <p:cNvSpPr txBox="1"/>
          <p:nvPr/>
        </p:nvSpPr>
        <p:spPr>
          <a:xfrm>
            <a:off x="6039006" y="953410"/>
            <a:ext cx="967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brave</a:t>
            </a: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AB9944C3-CA6A-5842-AC55-6BE655EAE73D}"/>
              </a:ext>
            </a:extLst>
          </p:cNvPr>
          <p:cNvSpPr/>
          <p:nvPr/>
        </p:nvSpPr>
        <p:spPr>
          <a:xfrm>
            <a:off x="8069998" y="1106135"/>
            <a:ext cx="95693" cy="106325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F0948E84-D914-0C49-8F24-A5ED4909FA61}"/>
              </a:ext>
            </a:extLst>
          </p:cNvPr>
          <p:cNvSpPr txBox="1"/>
          <p:nvPr/>
        </p:nvSpPr>
        <p:spPr>
          <a:xfrm>
            <a:off x="7855350" y="790054"/>
            <a:ext cx="943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pretty</a:t>
            </a:r>
            <a:endParaRPr lang="nb-NO" dirty="0"/>
          </a:p>
        </p:txBody>
      </p:sp>
      <p:grpSp>
        <p:nvGrpSpPr>
          <p:cNvPr id="133" name="Gruppe 132">
            <a:extLst>
              <a:ext uri="{FF2B5EF4-FFF2-40B4-BE49-F238E27FC236}">
                <a16:creationId xmlns:a16="http://schemas.microsoft.com/office/drawing/2014/main" id="{DC4A4BB2-E96C-324A-95F8-9DA4FF845B0E}"/>
              </a:ext>
            </a:extLst>
          </p:cNvPr>
          <p:cNvGrpSpPr/>
          <p:nvPr/>
        </p:nvGrpSpPr>
        <p:grpSpPr>
          <a:xfrm>
            <a:off x="6495309" y="2119286"/>
            <a:ext cx="733517" cy="1162181"/>
            <a:chOff x="4619094" y="1751972"/>
            <a:chExt cx="733517" cy="1162181"/>
          </a:xfrm>
        </p:grpSpPr>
        <p:cxnSp>
          <p:nvCxnSpPr>
            <p:cNvPr id="60" name="Rett pil 59">
              <a:extLst>
                <a:ext uri="{FF2B5EF4-FFF2-40B4-BE49-F238E27FC236}">
                  <a16:creationId xmlns:a16="http://schemas.microsoft.com/office/drawing/2014/main" id="{955D3575-EDB3-F24B-BB9D-07E8134A6D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19094" y="1751972"/>
              <a:ext cx="554757" cy="679888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Rett pil 61">
              <a:extLst>
                <a:ext uri="{FF2B5EF4-FFF2-40B4-BE49-F238E27FC236}">
                  <a16:creationId xmlns:a16="http://schemas.microsoft.com/office/drawing/2014/main" id="{C088E361-F080-BF41-B6D8-F83C2ACB692F}"/>
                </a:ext>
              </a:extLst>
            </p:cNvPr>
            <p:cNvCxnSpPr>
              <a:cxnSpLocks/>
              <a:endCxn id="17" idx="0"/>
            </p:cNvCxnSpPr>
            <p:nvPr/>
          </p:nvCxnSpPr>
          <p:spPr>
            <a:xfrm>
              <a:off x="5212350" y="1825739"/>
              <a:ext cx="140261" cy="1088414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uppe 128">
            <a:extLst>
              <a:ext uri="{FF2B5EF4-FFF2-40B4-BE49-F238E27FC236}">
                <a16:creationId xmlns:a16="http://schemas.microsoft.com/office/drawing/2014/main" id="{45311ABC-02FD-DA43-BB2A-803FB380F64B}"/>
              </a:ext>
            </a:extLst>
          </p:cNvPr>
          <p:cNvGrpSpPr/>
          <p:nvPr/>
        </p:nvGrpSpPr>
        <p:grpSpPr>
          <a:xfrm>
            <a:off x="6405807" y="2164557"/>
            <a:ext cx="734945" cy="1150342"/>
            <a:chOff x="4529591" y="1797243"/>
            <a:chExt cx="734945" cy="1150342"/>
          </a:xfrm>
        </p:grpSpPr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B347E175-FA6C-3044-8D40-737B172DD942}"/>
                </a:ext>
              </a:extLst>
            </p:cNvPr>
            <p:cNvSpPr/>
            <p:nvPr/>
          </p:nvSpPr>
          <p:spPr>
            <a:xfrm>
              <a:off x="5168843" y="2841260"/>
              <a:ext cx="95693" cy="10632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76" name="Rett pil 75">
              <a:extLst>
                <a:ext uri="{FF2B5EF4-FFF2-40B4-BE49-F238E27FC236}">
                  <a16:creationId xmlns:a16="http://schemas.microsoft.com/office/drawing/2014/main" id="{CC0BCE8D-0925-7542-BCC3-265CC27132D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25284" y="2717467"/>
              <a:ext cx="257067" cy="691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601BA0A3-9FF0-3D4E-A9A9-63EF35A7A033}"/>
                </a:ext>
              </a:extLst>
            </p:cNvPr>
            <p:cNvSpPr/>
            <p:nvPr/>
          </p:nvSpPr>
          <p:spPr>
            <a:xfrm>
              <a:off x="4529591" y="2653671"/>
              <a:ext cx="95693" cy="10632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86" name="Rett pil 85">
              <a:extLst>
                <a:ext uri="{FF2B5EF4-FFF2-40B4-BE49-F238E27FC236}">
                  <a16:creationId xmlns:a16="http://schemas.microsoft.com/office/drawing/2014/main" id="{696078E2-7C75-3443-9271-649B73BFCCDE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4896472" y="2795486"/>
              <a:ext cx="257067" cy="6919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Rett pil 87">
              <a:extLst>
                <a:ext uri="{FF2B5EF4-FFF2-40B4-BE49-F238E27FC236}">
                  <a16:creationId xmlns:a16="http://schemas.microsoft.com/office/drawing/2014/main" id="{C05A1F91-9A94-E44C-B861-570B8463CB0E}"/>
                </a:ext>
              </a:extLst>
            </p:cNvPr>
            <p:cNvCxnSpPr>
              <a:cxnSpLocks/>
              <a:endCxn id="79" idx="7"/>
            </p:cNvCxnSpPr>
            <p:nvPr/>
          </p:nvCxnSpPr>
          <p:spPr>
            <a:xfrm flipH="1">
              <a:off x="4611270" y="1797243"/>
              <a:ext cx="555362" cy="871999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Rett pil 90">
              <a:extLst>
                <a:ext uri="{FF2B5EF4-FFF2-40B4-BE49-F238E27FC236}">
                  <a16:creationId xmlns:a16="http://schemas.microsoft.com/office/drawing/2014/main" id="{CB9F1553-A12A-244B-B594-E9D61C5D458D}"/>
                </a:ext>
              </a:extLst>
            </p:cNvPr>
            <p:cNvCxnSpPr>
              <a:cxnSpLocks/>
              <a:endCxn id="72" idx="0"/>
            </p:cNvCxnSpPr>
            <p:nvPr/>
          </p:nvCxnSpPr>
          <p:spPr>
            <a:xfrm>
              <a:off x="5163682" y="1810607"/>
              <a:ext cx="53008" cy="103065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Rektangel 94">
            <a:extLst>
              <a:ext uri="{FF2B5EF4-FFF2-40B4-BE49-F238E27FC236}">
                <a16:creationId xmlns:a16="http://schemas.microsoft.com/office/drawing/2014/main" id="{C0F55CB3-D705-EA42-8422-0C36C2DE7B7D}"/>
              </a:ext>
            </a:extLst>
          </p:cNvPr>
          <p:cNvSpPr/>
          <p:nvPr/>
        </p:nvSpPr>
        <p:spPr>
          <a:xfrm>
            <a:off x="129017" y="4564465"/>
            <a:ext cx="51117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nb-NO" sz="1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Bolukbasi</a:t>
            </a:r>
            <a:r>
              <a:rPr lang="nb-NO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T. et al (2016). Man is to computer programmer</a:t>
            </a:r>
          </a:p>
          <a:p>
            <a:r>
              <a:rPr lang="nb-NO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nb-NO" sz="1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woman</a:t>
            </a:r>
            <a:r>
              <a:rPr lang="nb-NO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to </a:t>
            </a:r>
            <a:r>
              <a:rPr lang="nb-NO" sz="1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homemaker</a:t>
            </a:r>
            <a:r>
              <a:rPr lang="nb-NO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nb-NO" sz="1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Debiasing</a:t>
            </a:r>
            <a:r>
              <a:rPr lang="nb-NO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nb-NO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embeddings</a:t>
            </a:r>
            <a:r>
              <a:rPr lang="nb-NO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 </a:t>
            </a:r>
            <a:r>
              <a:rPr lang="nb-NO" sz="12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NIPS</a:t>
            </a:r>
            <a:r>
              <a:rPr lang="nb-NO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.]</a:t>
            </a:r>
          </a:p>
        </p:txBody>
      </p:sp>
      <p:grpSp>
        <p:nvGrpSpPr>
          <p:cNvPr id="128" name="Gruppe 127">
            <a:extLst>
              <a:ext uri="{FF2B5EF4-FFF2-40B4-BE49-F238E27FC236}">
                <a16:creationId xmlns:a16="http://schemas.microsoft.com/office/drawing/2014/main" id="{6511D7CE-53A2-6546-8878-AEE5D33E44D7}"/>
              </a:ext>
            </a:extLst>
          </p:cNvPr>
          <p:cNvGrpSpPr/>
          <p:nvPr/>
        </p:nvGrpSpPr>
        <p:grpSpPr>
          <a:xfrm>
            <a:off x="6604164" y="1976329"/>
            <a:ext cx="492776" cy="186841"/>
            <a:chOff x="4727949" y="1609014"/>
            <a:chExt cx="492776" cy="186841"/>
          </a:xfrm>
        </p:grpSpPr>
        <p:cxnSp>
          <p:nvCxnSpPr>
            <p:cNvPr id="50" name="Rett pil 49">
              <a:extLst>
                <a:ext uri="{FF2B5EF4-FFF2-40B4-BE49-F238E27FC236}">
                  <a16:creationId xmlns:a16="http://schemas.microsoft.com/office/drawing/2014/main" id="{00DB711A-35B0-1044-B892-26C74CA0A10F}"/>
                </a:ext>
              </a:extLst>
            </p:cNvPr>
            <p:cNvCxnSpPr>
              <a:cxnSpLocks/>
              <a:endCxn id="99" idx="2"/>
            </p:cNvCxnSpPr>
            <p:nvPr/>
          </p:nvCxnSpPr>
          <p:spPr>
            <a:xfrm>
              <a:off x="4727949" y="1609014"/>
              <a:ext cx="397083" cy="133679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608CCCF9-4484-E24C-B5B8-7D731932B3F3}"/>
                </a:ext>
              </a:extLst>
            </p:cNvPr>
            <p:cNvSpPr/>
            <p:nvPr/>
          </p:nvSpPr>
          <p:spPr>
            <a:xfrm>
              <a:off x="5125032" y="1689530"/>
              <a:ext cx="95693" cy="10632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" name="Gruppe 126">
            <a:extLst>
              <a:ext uri="{FF2B5EF4-FFF2-40B4-BE49-F238E27FC236}">
                <a16:creationId xmlns:a16="http://schemas.microsoft.com/office/drawing/2014/main" id="{D1B044F5-88D4-7340-B3E2-30335C2202C2}"/>
              </a:ext>
            </a:extLst>
          </p:cNvPr>
          <p:cNvGrpSpPr/>
          <p:nvPr/>
        </p:nvGrpSpPr>
        <p:grpSpPr>
          <a:xfrm>
            <a:off x="7128276" y="1696048"/>
            <a:ext cx="851481" cy="297973"/>
            <a:chOff x="5252060" y="1328733"/>
            <a:chExt cx="851481" cy="297973"/>
          </a:xfrm>
        </p:grpSpPr>
        <p:cxnSp>
          <p:nvCxnSpPr>
            <p:cNvPr id="57" name="Rett pil 56">
              <a:extLst>
                <a:ext uri="{FF2B5EF4-FFF2-40B4-BE49-F238E27FC236}">
                  <a16:creationId xmlns:a16="http://schemas.microsoft.com/office/drawing/2014/main" id="{4BE09EE1-5D39-0844-9666-C134E71F3459}"/>
                </a:ext>
              </a:extLst>
            </p:cNvPr>
            <p:cNvCxnSpPr>
              <a:cxnSpLocks/>
              <a:endCxn id="102" idx="6"/>
            </p:cNvCxnSpPr>
            <p:nvPr/>
          </p:nvCxnSpPr>
          <p:spPr>
            <a:xfrm flipH="1" flipV="1">
              <a:off x="5347753" y="1381896"/>
              <a:ext cx="755788" cy="24481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A4EACF70-2E95-B14F-9B15-C5E6D650DDB9}"/>
                </a:ext>
              </a:extLst>
            </p:cNvPr>
            <p:cNvSpPr/>
            <p:nvPr/>
          </p:nvSpPr>
          <p:spPr>
            <a:xfrm>
              <a:off x="5252060" y="1328733"/>
              <a:ext cx="95693" cy="10632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Gruppe 125">
            <a:extLst>
              <a:ext uri="{FF2B5EF4-FFF2-40B4-BE49-F238E27FC236}">
                <a16:creationId xmlns:a16="http://schemas.microsoft.com/office/drawing/2014/main" id="{0F5D605F-9041-9D43-A746-F244CB026CB2}"/>
              </a:ext>
            </a:extLst>
          </p:cNvPr>
          <p:cNvGrpSpPr/>
          <p:nvPr/>
        </p:nvGrpSpPr>
        <p:grpSpPr>
          <a:xfrm>
            <a:off x="6620784" y="1310954"/>
            <a:ext cx="676981" cy="223730"/>
            <a:chOff x="4744568" y="943640"/>
            <a:chExt cx="676981" cy="223730"/>
          </a:xfrm>
        </p:grpSpPr>
        <p:cxnSp>
          <p:nvCxnSpPr>
            <p:cNvPr id="51" name="Rett pil 50">
              <a:extLst>
                <a:ext uri="{FF2B5EF4-FFF2-40B4-BE49-F238E27FC236}">
                  <a16:creationId xmlns:a16="http://schemas.microsoft.com/office/drawing/2014/main" id="{582C24C2-5463-EA40-86C9-BBD5F2C76B1B}"/>
                </a:ext>
              </a:extLst>
            </p:cNvPr>
            <p:cNvCxnSpPr>
              <a:cxnSpLocks/>
              <a:endCxn id="105" idx="2"/>
            </p:cNvCxnSpPr>
            <p:nvPr/>
          </p:nvCxnSpPr>
          <p:spPr>
            <a:xfrm>
              <a:off x="4744568" y="943640"/>
              <a:ext cx="581288" cy="170568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89629D0F-DC21-244B-AF9E-8B56CF1EFD99}"/>
                </a:ext>
              </a:extLst>
            </p:cNvPr>
            <p:cNvSpPr/>
            <p:nvPr/>
          </p:nvSpPr>
          <p:spPr>
            <a:xfrm>
              <a:off x="5325856" y="1061045"/>
              <a:ext cx="95693" cy="10632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5" name="Gruppe 124">
            <a:extLst>
              <a:ext uri="{FF2B5EF4-FFF2-40B4-BE49-F238E27FC236}">
                <a16:creationId xmlns:a16="http://schemas.microsoft.com/office/drawing/2014/main" id="{3EDF9396-65CE-AE4B-BE75-7D6738E89BD9}"/>
              </a:ext>
            </a:extLst>
          </p:cNvPr>
          <p:cNvGrpSpPr/>
          <p:nvPr/>
        </p:nvGrpSpPr>
        <p:grpSpPr>
          <a:xfrm>
            <a:off x="7379786" y="898094"/>
            <a:ext cx="673599" cy="240029"/>
            <a:chOff x="5503570" y="530779"/>
            <a:chExt cx="673599" cy="240029"/>
          </a:xfrm>
        </p:grpSpPr>
        <p:cxnSp>
          <p:nvCxnSpPr>
            <p:cNvPr id="55" name="Rett pil 54">
              <a:extLst>
                <a:ext uri="{FF2B5EF4-FFF2-40B4-BE49-F238E27FC236}">
                  <a16:creationId xmlns:a16="http://schemas.microsoft.com/office/drawing/2014/main" id="{A881F700-BACD-664B-AC7C-7D3D92171E26}"/>
                </a:ext>
              </a:extLst>
            </p:cNvPr>
            <p:cNvCxnSpPr>
              <a:cxnSpLocks/>
              <a:endCxn id="108" idx="6"/>
            </p:cNvCxnSpPr>
            <p:nvPr/>
          </p:nvCxnSpPr>
          <p:spPr>
            <a:xfrm flipH="1" flipV="1">
              <a:off x="5599263" y="583942"/>
              <a:ext cx="577906" cy="186866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96ED0B54-C456-7043-BE75-B4F4AA14C3B9}"/>
                </a:ext>
              </a:extLst>
            </p:cNvPr>
            <p:cNvSpPr/>
            <p:nvPr/>
          </p:nvSpPr>
          <p:spPr>
            <a:xfrm>
              <a:off x="5503570" y="530779"/>
              <a:ext cx="95693" cy="10632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0" name="Gruppe 129">
            <a:extLst>
              <a:ext uri="{FF2B5EF4-FFF2-40B4-BE49-F238E27FC236}">
                <a16:creationId xmlns:a16="http://schemas.microsoft.com/office/drawing/2014/main" id="{D0DFCC67-2EA6-7244-AADD-6D857F47A125}"/>
              </a:ext>
            </a:extLst>
          </p:cNvPr>
          <p:cNvGrpSpPr/>
          <p:nvPr/>
        </p:nvGrpSpPr>
        <p:grpSpPr>
          <a:xfrm>
            <a:off x="5808490" y="3213761"/>
            <a:ext cx="3161720" cy="1381770"/>
            <a:chOff x="3932275" y="2846446"/>
            <a:chExt cx="3161720" cy="1381770"/>
          </a:xfrm>
        </p:grpSpPr>
        <p:cxnSp>
          <p:nvCxnSpPr>
            <p:cNvPr id="41" name="Rett pil 40">
              <a:extLst>
                <a:ext uri="{FF2B5EF4-FFF2-40B4-BE49-F238E27FC236}">
                  <a16:creationId xmlns:a16="http://schemas.microsoft.com/office/drawing/2014/main" id="{F4B05332-EF05-A74C-9845-335871C056C1}"/>
                </a:ext>
              </a:extLst>
            </p:cNvPr>
            <p:cNvCxnSpPr>
              <a:cxnSpLocks/>
            </p:cNvCxnSpPr>
            <p:nvPr/>
          </p:nvCxnSpPr>
          <p:spPr>
            <a:xfrm>
              <a:off x="3932275" y="2846446"/>
              <a:ext cx="2381791" cy="7069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kstSylinder 113">
              <a:extLst>
                <a:ext uri="{FF2B5EF4-FFF2-40B4-BE49-F238E27FC236}">
                  <a16:creationId xmlns:a16="http://schemas.microsoft.com/office/drawing/2014/main" id="{6E0187B9-5A6C-5244-9823-B1620D52BC71}"/>
                </a:ext>
              </a:extLst>
            </p:cNvPr>
            <p:cNvSpPr txBox="1"/>
            <p:nvPr/>
          </p:nvSpPr>
          <p:spPr>
            <a:xfrm>
              <a:off x="5790321" y="3520330"/>
              <a:ext cx="130367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solidFill>
                    <a:schemeClr val="accent1"/>
                  </a:solidFill>
                </a:rPr>
                <a:t>Bias </a:t>
              </a:r>
            </a:p>
            <a:p>
              <a:r>
                <a:rPr lang="nb-NO" dirty="0">
                  <a:solidFill>
                    <a:schemeClr val="accent1"/>
                  </a:solidFill>
                </a:rPr>
                <a:t>(1 dim.)</a:t>
              </a:r>
            </a:p>
          </p:txBody>
        </p:sp>
      </p:grpSp>
      <p:grpSp>
        <p:nvGrpSpPr>
          <p:cNvPr id="131" name="Gruppe 130">
            <a:extLst>
              <a:ext uri="{FF2B5EF4-FFF2-40B4-BE49-F238E27FC236}">
                <a16:creationId xmlns:a16="http://schemas.microsoft.com/office/drawing/2014/main" id="{599894F2-24D2-E646-ABB0-C029E67EA0B9}"/>
              </a:ext>
            </a:extLst>
          </p:cNvPr>
          <p:cNvGrpSpPr/>
          <p:nvPr/>
        </p:nvGrpSpPr>
        <p:grpSpPr>
          <a:xfrm>
            <a:off x="5220072" y="688022"/>
            <a:ext cx="2282987" cy="4133217"/>
            <a:chOff x="3343856" y="320707"/>
            <a:chExt cx="2282987" cy="4133217"/>
          </a:xfrm>
        </p:grpSpPr>
        <p:cxnSp>
          <p:nvCxnSpPr>
            <p:cNvPr id="45" name="Rett pil 44">
              <a:extLst>
                <a:ext uri="{FF2B5EF4-FFF2-40B4-BE49-F238E27FC236}">
                  <a16:creationId xmlns:a16="http://schemas.microsoft.com/office/drawing/2014/main" id="{B24ACFE1-FFBA-9B43-9157-8990F7D7EF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48398" y="320707"/>
              <a:ext cx="1178445" cy="387915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kstSylinder 114">
              <a:extLst>
                <a:ext uri="{FF2B5EF4-FFF2-40B4-BE49-F238E27FC236}">
                  <a16:creationId xmlns:a16="http://schemas.microsoft.com/office/drawing/2014/main" id="{8345C4C3-C9EF-5B4E-8D0C-809F4E04731A}"/>
                </a:ext>
              </a:extLst>
            </p:cNvPr>
            <p:cNvSpPr txBox="1"/>
            <p:nvPr/>
          </p:nvSpPr>
          <p:spPr>
            <a:xfrm>
              <a:off x="3343856" y="3746038"/>
              <a:ext cx="14644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solidFill>
                    <a:schemeClr val="accent1"/>
                  </a:solidFill>
                </a:rPr>
                <a:t>Non-bias (299 dim.)</a:t>
              </a:r>
            </a:p>
          </p:txBody>
        </p:sp>
      </p:grpSp>
      <p:grpSp>
        <p:nvGrpSpPr>
          <p:cNvPr id="132" name="Gruppe 131">
            <a:extLst>
              <a:ext uri="{FF2B5EF4-FFF2-40B4-BE49-F238E27FC236}">
                <a16:creationId xmlns:a16="http://schemas.microsoft.com/office/drawing/2014/main" id="{DDB898B4-D28C-CB47-A21A-FDBDA5BFE9C2}"/>
              </a:ext>
            </a:extLst>
          </p:cNvPr>
          <p:cNvGrpSpPr/>
          <p:nvPr/>
        </p:nvGrpSpPr>
        <p:grpSpPr>
          <a:xfrm>
            <a:off x="934082" y="1848915"/>
            <a:ext cx="2778370" cy="852801"/>
            <a:chOff x="701474" y="1780551"/>
            <a:chExt cx="2778370" cy="8528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TekstSylinder 115">
                  <a:extLst>
                    <a:ext uri="{FF2B5EF4-FFF2-40B4-BE49-F238E27FC236}">
                      <a16:creationId xmlns:a16="http://schemas.microsoft.com/office/drawing/2014/main" id="{E38B82F6-5EFB-AC46-8ED6-126AB8C466B7}"/>
                    </a:ext>
                  </a:extLst>
                </p:cNvPr>
                <p:cNvSpPr txBox="1"/>
                <p:nvPr/>
              </p:nvSpPr>
              <p:spPr>
                <a:xfrm>
                  <a:off x="754860" y="1790105"/>
                  <a:ext cx="1045414" cy="2826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𝑏𝑜𝑦</m:t>
                            </m:r>
                          </m:e>
                        </m:acc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−</m:t>
                        </m:r>
                        <m:acc>
                          <m:accPr>
                            <m:chr m:val="⃗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𝑔𝑖𝑟𝑙</m:t>
                            </m:r>
                          </m:e>
                        </m:acc>
                      </m:oMath>
                    </m:oMathPara>
                  </a14:m>
                  <a:endParaRPr lang="nb-NO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16" name="TekstSylinder 115">
                  <a:extLst>
                    <a:ext uri="{FF2B5EF4-FFF2-40B4-BE49-F238E27FC236}">
                      <a16:creationId xmlns:a16="http://schemas.microsoft.com/office/drawing/2014/main" id="{E38B82F6-5EFB-AC46-8ED6-126AB8C466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860" y="1790105"/>
                  <a:ext cx="1045414" cy="282641"/>
                </a:xfrm>
                <a:prstGeom prst="rect">
                  <a:avLst/>
                </a:prstGeom>
                <a:blipFill>
                  <a:blip r:embed="rId2"/>
                  <a:stretch>
                    <a:fillRect l="-6098" r="-4878" b="-31818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TekstSylinder 116">
                  <a:extLst>
                    <a:ext uri="{FF2B5EF4-FFF2-40B4-BE49-F238E27FC236}">
                      <a16:creationId xmlns:a16="http://schemas.microsoft.com/office/drawing/2014/main" id="{647427E3-D43B-0749-AFAF-DAB9E61FED3F}"/>
                    </a:ext>
                  </a:extLst>
                </p:cNvPr>
                <p:cNvSpPr txBox="1"/>
                <p:nvPr/>
              </p:nvSpPr>
              <p:spPr>
                <a:xfrm>
                  <a:off x="735459" y="2059468"/>
                  <a:ext cx="884024" cy="2826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h𝑒</m:t>
                            </m:r>
                          </m:e>
                        </m:acc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 −</m:t>
                        </m:r>
                        <m:acc>
                          <m:accPr>
                            <m:chr m:val="⃗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𝑠h𝑒</m:t>
                            </m:r>
                          </m:e>
                        </m:acc>
                      </m:oMath>
                    </m:oMathPara>
                  </a14:m>
                  <a:endParaRPr lang="nb-NO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17" name="TekstSylinder 116">
                  <a:extLst>
                    <a:ext uri="{FF2B5EF4-FFF2-40B4-BE49-F238E27FC236}">
                      <a16:creationId xmlns:a16="http://schemas.microsoft.com/office/drawing/2014/main" id="{647427E3-D43B-0749-AFAF-DAB9E61FED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5459" y="2059468"/>
                  <a:ext cx="884024" cy="282641"/>
                </a:xfrm>
                <a:prstGeom prst="rect">
                  <a:avLst/>
                </a:prstGeom>
                <a:blipFill>
                  <a:blip r:embed="rId3"/>
                  <a:stretch>
                    <a:fillRect l="-5797" r="-4348" b="-36364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8" name="TekstSylinder 117">
              <a:extLst>
                <a:ext uri="{FF2B5EF4-FFF2-40B4-BE49-F238E27FC236}">
                  <a16:creationId xmlns:a16="http://schemas.microsoft.com/office/drawing/2014/main" id="{3BA3382C-EE8E-8C4B-B460-975779DB0062}"/>
                </a:ext>
              </a:extLst>
            </p:cNvPr>
            <p:cNvSpPr txBox="1"/>
            <p:nvPr/>
          </p:nvSpPr>
          <p:spPr>
            <a:xfrm>
              <a:off x="701474" y="2233242"/>
              <a:ext cx="5170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>
                  <a:latin typeface="Arial" panose="020B0604020202020204" pitchFamily="34" charset="0"/>
                  <a:cs typeface="Arial" panose="020B0604020202020204" pitchFamily="34" charset="0"/>
                </a:rPr>
                <a:t>...</a:t>
              </a:r>
            </a:p>
          </p:txBody>
        </p:sp>
        <p:sp>
          <p:nvSpPr>
            <p:cNvPr id="119" name="TekstSylinder 118">
              <a:extLst>
                <a:ext uri="{FF2B5EF4-FFF2-40B4-BE49-F238E27FC236}">
                  <a16:creationId xmlns:a16="http://schemas.microsoft.com/office/drawing/2014/main" id="{2E56F623-DDD4-9243-9378-3B3B37657384}"/>
                </a:ext>
              </a:extLst>
            </p:cNvPr>
            <p:cNvSpPr txBox="1"/>
            <p:nvPr/>
          </p:nvSpPr>
          <p:spPr>
            <a:xfrm>
              <a:off x="1817465" y="1780551"/>
              <a:ext cx="213376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4400" dirty="0">
                  <a:latin typeface="+mj-lt"/>
                  <a:cs typeface="Arial" panose="020B0604020202020204" pitchFamily="34" charset="0"/>
                </a:rPr>
                <a:t>}</a:t>
              </a:r>
            </a:p>
          </p:txBody>
        </p:sp>
        <p:sp>
          <p:nvSpPr>
            <p:cNvPr id="120" name="TekstSylinder 119">
              <a:extLst>
                <a:ext uri="{FF2B5EF4-FFF2-40B4-BE49-F238E27FC236}">
                  <a16:creationId xmlns:a16="http://schemas.microsoft.com/office/drawing/2014/main" id="{E6FB4E81-0B34-6045-93D8-D19495ED4D91}"/>
                </a:ext>
              </a:extLst>
            </p:cNvPr>
            <p:cNvSpPr txBox="1"/>
            <p:nvPr/>
          </p:nvSpPr>
          <p:spPr>
            <a:xfrm>
              <a:off x="2081655" y="1931904"/>
              <a:ext cx="139818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take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average</a:t>
              </a:r>
              <a:endParaRPr lang="nb-NO" sz="3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0" name="Gruppe 139">
            <a:extLst>
              <a:ext uri="{FF2B5EF4-FFF2-40B4-BE49-F238E27FC236}">
                <a16:creationId xmlns:a16="http://schemas.microsoft.com/office/drawing/2014/main" id="{54123090-A359-774D-BBCF-AE4E9A2812E8}"/>
              </a:ext>
            </a:extLst>
          </p:cNvPr>
          <p:cNvGrpSpPr/>
          <p:nvPr/>
        </p:nvGrpSpPr>
        <p:grpSpPr>
          <a:xfrm>
            <a:off x="6410080" y="2909631"/>
            <a:ext cx="770899" cy="424999"/>
            <a:chOff x="5267079" y="2909630"/>
            <a:chExt cx="770899" cy="424999"/>
          </a:xfrm>
        </p:grpSpPr>
        <p:cxnSp>
          <p:nvCxnSpPr>
            <p:cNvPr id="135" name="Rett pil 134">
              <a:extLst>
                <a:ext uri="{FF2B5EF4-FFF2-40B4-BE49-F238E27FC236}">
                  <a16:creationId xmlns:a16="http://schemas.microsoft.com/office/drawing/2014/main" id="{FB0F082C-9A44-2842-9A4A-D3986CB1C424}"/>
                </a:ext>
              </a:extLst>
            </p:cNvPr>
            <p:cNvCxnSpPr>
              <a:cxnSpLocks/>
              <a:endCxn id="79" idx="0"/>
            </p:cNvCxnSpPr>
            <p:nvPr/>
          </p:nvCxnSpPr>
          <p:spPr>
            <a:xfrm>
              <a:off x="5267079" y="2909630"/>
              <a:ext cx="43574" cy="11135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Rett pil 136">
              <a:extLst>
                <a:ext uri="{FF2B5EF4-FFF2-40B4-BE49-F238E27FC236}">
                  <a16:creationId xmlns:a16="http://schemas.microsoft.com/office/drawing/2014/main" id="{472E6351-0FAF-8A42-9AD1-DBB5A2AD9E5A}"/>
                </a:ext>
              </a:extLst>
            </p:cNvPr>
            <p:cNvCxnSpPr>
              <a:cxnSpLocks/>
              <a:stCxn id="17" idx="2"/>
              <a:endCxn id="72" idx="6"/>
            </p:cNvCxnSpPr>
            <p:nvPr/>
          </p:nvCxnSpPr>
          <p:spPr>
            <a:xfrm flipH="1" flipV="1">
              <a:off x="5997751" y="3261736"/>
              <a:ext cx="40227" cy="7289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413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21DE9E-0D0A-BC42-84D1-56D85548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Social biases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E59619E-F0DA-2443-B488-D0525405C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51581"/>
            <a:ext cx="8136904" cy="3086099"/>
          </a:xfrm>
        </p:spPr>
        <p:txBody>
          <a:bodyPr/>
          <a:lstStyle/>
          <a:p>
            <a:pPr>
              <a:spcBef>
                <a:spcPts val="800"/>
              </a:spcBef>
            </a:pPr>
            <a:r>
              <a:rPr lang="en-GB" noProof="0" dirty="0"/>
              <a:t>Biases can also creep in data annotations (categories, output strings etc.)</a:t>
            </a:r>
          </a:p>
          <a:p>
            <a:pPr>
              <a:spcBef>
                <a:spcPts val="800"/>
              </a:spcBef>
            </a:pPr>
            <a:r>
              <a:rPr lang="en-GB" noProof="0" dirty="0"/>
              <a:t>Annotations are never neutral, they are a </a:t>
            </a:r>
            <a:r>
              <a:rPr lang="en-GB" i="1" noProof="0" dirty="0"/>
              <a:t>prism</a:t>
            </a:r>
            <a:r>
              <a:rPr lang="en-GB" noProof="0" dirty="0"/>
              <a:t> through which we see the world</a:t>
            </a:r>
          </a:p>
          <a:p>
            <a:pPr marL="0" indent="0">
              <a:spcBef>
                <a:spcPts val="800"/>
              </a:spcBef>
              <a:buNone/>
            </a:pPr>
            <a:endParaRPr lang="en-GB" noProof="0" dirty="0"/>
          </a:p>
        </p:txBody>
      </p:sp>
      <p:pic>
        <p:nvPicPr>
          <p:cNvPr id="7" name="Bilde 6" descr="Et bilde som inneholder person, oransje, holder, mann&#10;&#10;Automatisk generert beskrivelse">
            <a:extLst>
              <a:ext uri="{FF2B5EF4-FFF2-40B4-BE49-F238E27FC236}">
                <a16:creationId xmlns:a16="http://schemas.microsoft.com/office/drawing/2014/main" id="{D98BB735-D12F-964C-A963-9717CDF0C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1061" y="2092474"/>
            <a:ext cx="780766" cy="1133970"/>
          </a:xfrm>
          <a:prstGeom prst="rect">
            <a:avLst/>
          </a:prstGeom>
        </p:spPr>
      </p:pic>
      <p:pic>
        <p:nvPicPr>
          <p:cNvPr id="9" name="Bilde 8" descr="Et bilde som inneholder person, utendørs, kvinne, mann&#10;&#10;Automatisk generert beskrivelse">
            <a:extLst>
              <a:ext uri="{FF2B5EF4-FFF2-40B4-BE49-F238E27FC236}">
                <a16:creationId xmlns:a16="http://schemas.microsoft.com/office/drawing/2014/main" id="{8AE3EEA6-E439-3648-8BF3-5076E99F2A6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5576" y="2268758"/>
            <a:ext cx="1198470" cy="781402"/>
          </a:xfrm>
          <a:prstGeom prst="rect">
            <a:avLst/>
          </a:prstGeom>
        </p:spPr>
      </p:pic>
      <p:pic>
        <p:nvPicPr>
          <p:cNvPr id="11" name="Bilde 10" descr="Et bilde som inneholder person, kvinne, holder, foto&#10;&#10;Automatisk generert beskrivelse">
            <a:extLst>
              <a:ext uri="{FF2B5EF4-FFF2-40B4-BE49-F238E27FC236}">
                <a16:creationId xmlns:a16="http://schemas.microsoft.com/office/drawing/2014/main" id="{0A399780-9981-FE41-AA4D-7685304019D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5256" y="2958734"/>
            <a:ext cx="851735" cy="1009164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B0A61DB5-96CD-BC4F-95C1-DBB3A8BF99E2}"/>
              </a:ext>
            </a:extLst>
          </p:cNvPr>
          <p:cNvSpPr txBox="1"/>
          <p:nvPr/>
        </p:nvSpPr>
        <p:spPr>
          <a:xfrm>
            <a:off x="964955" y="2507080"/>
            <a:ext cx="1526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"loser"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D6C7CBE-814F-F242-B4E4-924D3C09EA0E}"/>
              </a:ext>
            </a:extLst>
          </p:cNvPr>
          <p:cNvSpPr txBox="1"/>
          <p:nvPr/>
        </p:nvSpPr>
        <p:spPr>
          <a:xfrm>
            <a:off x="3884456" y="3050160"/>
            <a:ext cx="1310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"swinger"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8459668D-D514-B940-B59F-AB9C2FE2E541}"/>
              </a:ext>
            </a:extLst>
          </p:cNvPr>
          <p:cNvSpPr txBox="1"/>
          <p:nvPr/>
        </p:nvSpPr>
        <p:spPr>
          <a:xfrm>
            <a:off x="5484831" y="3961963"/>
            <a:ext cx="843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toy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7E9C6972-0F47-EA43-90B0-A7DF50F257A5}"/>
              </a:ext>
            </a:extLst>
          </p:cNvPr>
          <p:cNvSpPr/>
          <p:nvPr/>
        </p:nvSpPr>
        <p:spPr>
          <a:xfrm>
            <a:off x="834841" y="4084680"/>
            <a:ext cx="1136455" cy="474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18BD6129-75D1-5346-BCD0-F852DA079101}"/>
              </a:ext>
            </a:extLst>
          </p:cNvPr>
          <p:cNvSpPr txBox="1"/>
          <p:nvPr/>
        </p:nvSpPr>
        <p:spPr>
          <a:xfrm>
            <a:off x="3136731" y="4378777"/>
            <a:ext cx="1947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mixed-blood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186F02C4-154A-344F-A6F1-134CF13B189B}"/>
              </a:ext>
            </a:extLst>
          </p:cNvPr>
          <p:cNvSpPr/>
          <p:nvPr/>
        </p:nvSpPr>
        <p:spPr>
          <a:xfrm>
            <a:off x="4446992" y="4518932"/>
            <a:ext cx="4657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400" dirty="0">
                <a:solidFill>
                  <a:srgbClr val="C00000"/>
                </a:solidFill>
              </a:rPr>
              <a:t>[K. Crawford &amp; T. </a:t>
            </a:r>
            <a:r>
              <a:rPr lang="nb-NO" sz="1400" dirty="0" err="1">
                <a:solidFill>
                  <a:srgbClr val="C00000"/>
                </a:solidFill>
              </a:rPr>
              <a:t>Paglen</a:t>
            </a:r>
            <a:r>
              <a:rPr lang="nb-NO" sz="1400" dirty="0">
                <a:solidFill>
                  <a:srgbClr val="C00000"/>
                </a:solidFill>
              </a:rPr>
              <a:t> (2019) "</a:t>
            </a:r>
            <a:r>
              <a:rPr lang="nb-NO" sz="1400" dirty="0" err="1">
                <a:solidFill>
                  <a:srgbClr val="C00000"/>
                </a:solidFill>
              </a:rPr>
              <a:t>Excavating</a:t>
            </a:r>
            <a:r>
              <a:rPr lang="nb-NO" sz="1400" dirty="0">
                <a:solidFill>
                  <a:srgbClr val="C00000"/>
                </a:solidFill>
              </a:rPr>
              <a:t> AI: The </a:t>
            </a:r>
            <a:r>
              <a:rPr lang="nb-NO" sz="1400" dirty="0" err="1">
                <a:solidFill>
                  <a:srgbClr val="C00000"/>
                </a:solidFill>
              </a:rPr>
              <a:t>politics</a:t>
            </a:r>
            <a:r>
              <a:rPr lang="nb-NO" sz="1400" dirty="0">
                <a:solidFill>
                  <a:srgbClr val="C00000"/>
                </a:solidFill>
              </a:rPr>
              <a:t> </a:t>
            </a:r>
            <a:r>
              <a:rPr lang="nb-NO" sz="1400" dirty="0" err="1">
                <a:solidFill>
                  <a:srgbClr val="C00000"/>
                </a:solidFill>
              </a:rPr>
              <a:t>of</a:t>
            </a:r>
            <a:r>
              <a:rPr lang="nb-NO" sz="1400" dirty="0">
                <a:solidFill>
                  <a:srgbClr val="C00000"/>
                </a:solidFill>
              </a:rPr>
              <a:t> images in </a:t>
            </a:r>
            <a:r>
              <a:rPr lang="nb-NO" sz="1400" dirty="0" err="1">
                <a:solidFill>
                  <a:srgbClr val="C00000"/>
                </a:solidFill>
              </a:rPr>
              <a:t>machine</a:t>
            </a:r>
            <a:r>
              <a:rPr lang="nb-NO" sz="1400" dirty="0">
                <a:solidFill>
                  <a:srgbClr val="C00000"/>
                </a:solidFill>
              </a:rPr>
              <a:t> </a:t>
            </a:r>
            <a:r>
              <a:rPr lang="nb-NO" sz="1400" dirty="0" err="1">
                <a:solidFill>
                  <a:srgbClr val="C00000"/>
                </a:solidFill>
              </a:rPr>
              <a:t>learning</a:t>
            </a:r>
            <a:r>
              <a:rPr lang="nb-NO" sz="1400" dirty="0">
                <a:solidFill>
                  <a:srgbClr val="C00000"/>
                </a:solidFill>
              </a:rPr>
              <a:t> training </a:t>
            </a:r>
            <a:r>
              <a:rPr lang="nb-NO" sz="1400" dirty="0" err="1">
                <a:solidFill>
                  <a:srgbClr val="C00000"/>
                </a:solidFill>
              </a:rPr>
              <a:t>sets</a:t>
            </a:r>
            <a:r>
              <a:rPr lang="nb-NO" sz="1400" dirty="0">
                <a:solidFill>
                  <a:srgbClr val="C00000"/>
                </a:solidFill>
              </a:rPr>
              <a:t>"]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8B774B5-6DA2-7343-B3D0-34FD71EBDC1D}"/>
              </a:ext>
            </a:extLst>
          </p:cNvPr>
          <p:cNvSpPr txBox="1"/>
          <p:nvPr/>
        </p:nvSpPr>
        <p:spPr>
          <a:xfrm>
            <a:off x="1043608" y="4626370"/>
            <a:ext cx="2209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hermaphrodyte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</p:txBody>
      </p:sp>
      <p:pic>
        <p:nvPicPr>
          <p:cNvPr id="5" name="Bilde 4" descr="Et bilde som inneholder person, kvinne, smilende, poserer&#10;&#10;Automatisk generert beskrivelse">
            <a:extLst>
              <a:ext uri="{FF2B5EF4-FFF2-40B4-BE49-F238E27FC236}">
                <a16:creationId xmlns:a16="http://schemas.microsoft.com/office/drawing/2014/main" id="{1800FF0C-6A25-B540-B42A-88582FA066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3333" y="3651517"/>
            <a:ext cx="650500" cy="1000769"/>
          </a:xfrm>
          <a:prstGeom prst="rect">
            <a:avLst/>
          </a:prstGeom>
        </p:spPr>
      </p:pic>
      <p:pic>
        <p:nvPicPr>
          <p:cNvPr id="26" name="Bilde 25" descr="Et bilde som inneholder person, utendørs, holder, mann&#10;&#10;Automatisk generert beskrivelse">
            <a:extLst>
              <a:ext uri="{FF2B5EF4-FFF2-40B4-BE49-F238E27FC236}">
                <a16:creationId xmlns:a16="http://schemas.microsoft.com/office/drawing/2014/main" id="{B6FD2FA3-D255-B448-AEED-5C0A270E33D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644" y="3646529"/>
            <a:ext cx="1122356" cy="751979"/>
          </a:xfrm>
          <a:prstGeom prst="rect">
            <a:avLst/>
          </a:prstGeom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2C1EDACA-999C-6F47-AA98-9B4F8FFA8905}"/>
              </a:ext>
            </a:extLst>
          </p:cNvPr>
          <p:cNvSpPr txBox="1"/>
          <p:nvPr/>
        </p:nvSpPr>
        <p:spPr>
          <a:xfrm>
            <a:off x="6500461" y="2116221"/>
            <a:ext cx="25115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Those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b="1" dirty="0">
                <a:latin typeface="Arial" panose="020B0604020202020204" pitchFamily="34" charset="0"/>
                <a:cs typeface="Arial" panose="020B0604020202020204" pitchFamily="34" charset="0"/>
              </a:rPr>
              <a:t>real </a:t>
            </a:r>
            <a:r>
              <a:rPr lang="nb-NO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labels</a:t>
            </a:r>
            <a:r>
              <a:rPr lang="nb-NO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nb-NO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ImageNet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most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widely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used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dataset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in computer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vision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</p:txBody>
      </p:sp>
      <p:cxnSp>
        <p:nvCxnSpPr>
          <p:cNvPr id="30" name="Rett pil 29">
            <a:extLst>
              <a:ext uri="{FF2B5EF4-FFF2-40B4-BE49-F238E27FC236}">
                <a16:creationId xmlns:a16="http://schemas.microsoft.com/office/drawing/2014/main" id="{7DB316D1-9A03-314D-AFD7-178EF342CF7F}"/>
              </a:ext>
            </a:extLst>
          </p:cNvPr>
          <p:cNvCxnSpPr>
            <a:cxnSpLocks/>
          </p:cNvCxnSpPr>
          <p:nvPr/>
        </p:nvCxnSpPr>
        <p:spPr>
          <a:xfrm flipV="1">
            <a:off x="5940152" y="2427734"/>
            <a:ext cx="609385" cy="79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899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378C5E-E166-043B-44BE-C592AD1F66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F157F4-4326-CE1A-A4A7-9E89311A2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552BEA-78D0-DE33-2807-712595DE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412007"/>
          </a:xfrm>
        </p:spPr>
        <p:txBody>
          <a:bodyPr/>
          <a:lstStyle/>
          <a:p>
            <a:r>
              <a:rPr lang="nb-NO" dirty="0" err="1"/>
              <a:t>Taxonomy</a:t>
            </a:r>
            <a:r>
              <a:rPr lang="nb-NO" dirty="0"/>
              <a:t> of </a:t>
            </a:r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biases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1598EA-BD09-26FD-4608-B37509A332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2" t="1238" r="-402" b="449"/>
          <a:stretch>
            <a:fillRect/>
          </a:stretch>
        </p:blipFill>
        <p:spPr>
          <a:xfrm>
            <a:off x="400366" y="708309"/>
            <a:ext cx="7988057" cy="43282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B60E06E-F03E-D2BD-DD65-DE97180A2B14}"/>
              </a:ext>
            </a:extLst>
          </p:cNvPr>
          <p:cNvSpPr txBox="1"/>
          <p:nvPr/>
        </p:nvSpPr>
        <p:spPr bwMode="white">
          <a:xfrm>
            <a:off x="4355976" y="103437"/>
            <a:ext cx="4716016" cy="5232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</a:rPr>
              <a:t>Gallegos et al  (2024), Bias and Fairness in Large Language Models: A Survey. </a:t>
            </a:r>
            <a:r>
              <a:rPr lang="en-US" sz="1400" i="1" dirty="0">
                <a:solidFill>
                  <a:srgbClr val="C00000"/>
                </a:solidFill>
              </a:rPr>
              <a:t>Computational Linguistics</a:t>
            </a:r>
            <a:r>
              <a:rPr lang="en-US" sz="1400" dirty="0">
                <a:solidFill>
                  <a:srgbClr val="C00000"/>
                </a:solidFill>
              </a:rPr>
              <a:t>.</a:t>
            </a:r>
            <a:endParaRPr lang="en-GB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055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89A8F-AE67-DDC2-A69B-BC0E2BD1D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3EE280-A820-CA01-7702-908B818BE7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0E05C8-C844-A87A-884C-DB619586B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4126" y="4643681"/>
            <a:ext cx="7776095" cy="21602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8B9591E-CD7F-05F5-9924-3ED7FD968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75567"/>
            <a:ext cx="7128792" cy="412007"/>
          </a:xfrm>
        </p:spPr>
        <p:txBody>
          <a:bodyPr/>
          <a:lstStyle/>
          <a:p>
            <a:r>
              <a:rPr lang="nb-NO" dirty="0" err="1"/>
              <a:t>Taxonomy</a:t>
            </a:r>
            <a:r>
              <a:rPr lang="nb-NO" dirty="0"/>
              <a:t> of </a:t>
            </a:r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biases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 err="1"/>
              <a:t>cont’d</a:t>
            </a:r>
            <a:r>
              <a:rPr lang="nb-NO" dirty="0"/>
              <a:t>)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FFFC65-AA1B-1420-C685-59CB4F01DE78}"/>
              </a:ext>
            </a:extLst>
          </p:cNvPr>
          <p:cNvSpPr txBox="1"/>
          <p:nvPr/>
        </p:nvSpPr>
        <p:spPr bwMode="white">
          <a:xfrm>
            <a:off x="4355976" y="103437"/>
            <a:ext cx="4716016" cy="5232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</a:rPr>
              <a:t>Gallegos et al  (2024), Bias and Fairness in Large Language Models: A Survey. </a:t>
            </a:r>
            <a:r>
              <a:rPr lang="en-US" sz="1400" i="1" dirty="0">
                <a:solidFill>
                  <a:srgbClr val="C00000"/>
                </a:solidFill>
              </a:rPr>
              <a:t>Computational Linguistics</a:t>
            </a:r>
            <a:r>
              <a:rPr lang="en-US" sz="1400" dirty="0">
                <a:solidFill>
                  <a:srgbClr val="C00000"/>
                </a:solidFill>
              </a:rPr>
              <a:t>.</a:t>
            </a:r>
            <a:endParaRPr lang="en-GB" sz="1400" dirty="0">
              <a:solidFill>
                <a:srgbClr val="C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B44BAA-D1E1-E9DB-7092-04B84FEAD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484" y="1594164"/>
            <a:ext cx="7950609" cy="32831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D89B90-D0D6-F954-0ECB-FEB7133AF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22" y="1251026"/>
            <a:ext cx="7912507" cy="36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62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74A03B-6BA8-33BC-2C67-524A53483C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1E65E-AD44-CAA0-160C-A7272F7E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8530AB-3D25-6199-818B-648004A11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Bias </a:t>
            </a:r>
            <a:r>
              <a:rPr lang="nb-NO" dirty="0" err="1"/>
              <a:t>mitigation</a:t>
            </a:r>
            <a:r>
              <a:rPr lang="nb-NO" dirty="0"/>
              <a:t> </a:t>
            </a:r>
            <a:r>
              <a:rPr lang="nb-NO" dirty="0" err="1"/>
              <a:t>methods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5B7C4A-2549-1F52-9497-0D05176C8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i="1" dirty="0"/>
              <a:t>Pre-</a:t>
            </a:r>
            <a:r>
              <a:rPr lang="nb-NO" i="1" dirty="0" err="1"/>
              <a:t>processing</a:t>
            </a:r>
            <a:r>
              <a:rPr lang="nb-NO" dirty="0"/>
              <a:t>: </a:t>
            </a:r>
          </a:p>
          <a:p>
            <a:pPr lvl="1"/>
            <a:r>
              <a:rPr lang="nb-NO" dirty="0" err="1"/>
              <a:t>Either</a:t>
            </a:r>
            <a:r>
              <a:rPr lang="nb-NO" dirty="0"/>
              <a:t> by </a:t>
            </a:r>
            <a:r>
              <a:rPr lang="nb-NO" dirty="0" err="1"/>
              <a:t>changing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training data (</a:t>
            </a:r>
            <a:r>
              <a:rPr lang="nb-NO" dirty="0" err="1"/>
              <a:t>through</a:t>
            </a:r>
            <a:r>
              <a:rPr lang="nb-NO" dirty="0"/>
              <a:t> e.g. data </a:t>
            </a:r>
            <a:r>
              <a:rPr lang="nb-NO" dirty="0" err="1"/>
              <a:t>augmentation</a:t>
            </a:r>
            <a:r>
              <a:rPr lang="nb-NO" dirty="0"/>
              <a:t>) 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inputs (</a:t>
            </a:r>
            <a:r>
              <a:rPr lang="nb-NO" dirty="0" err="1"/>
              <a:t>instruction</a:t>
            </a:r>
            <a:r>
              <a:rPr lang="nb-NO" dirty="0"/>
              <a:t> tuning etc.)</a:t>
            </a:r>
          </a:p>
          <a:p>
            <a:r>
              <a:rPr lang="nb-NO" i="1" dirty="0"/>
              <a:t>In-training</a:t>
            </a:r>
            <a:r>
              <a:rPr lang="nb-NO" dirty="0"/>
              <a:t>: </a:t>
            </a:r>
          </a:p>
          <a:p>
            <a:pPr lvl="1"/>
            <a:r>
              <a:rPr lang="nb-NO" dirty="0" err="1"/>
              <a:t>Custom</a:t>
            </a:r>
            <a:r>
              <a:rPr lang="nb-NO" dirty="0"/>
              <a:t> loss </a:t>
            </a:r>
            <a:r>
              <a:rPr lang="nb-NO" dirty="0" err="1"/>
              <a:t>function</a:t>
            </a:r>
            <a:r>
              <a:rPr lang="nb-NO" dirty="0"/>
              <a:t>,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pruning</a:t>
            </a:r>
            <a:r>
              <a:rPr lang="nb-NO" dirty="0"/>
              <a:t>, etc.</a:t>
            </a:r>
          </a:p>
          <a:p>
            <a:r>
              <a:rPr lang="nb-NO" i="1" dirty="0" err="1"/>
              <a:t>Intra-processing</a:t>
            </a:r>
            <a:r>
              <a:rPr lang="nb-NO" dirty="0"/>
              <a:t>: </a:t>
            </a:r>
          </a:p>
          <a:p>
            <a:pPr lvl="1"/>
            <a:r>
              <a:rPr lang="nb-NO" dirty="0" err="1"/>
              <a:t>Custom</a:t>
            </a:r>
            <a:r>
              <a:rPr lang="nb-NO" dirty="0"/>
              <a:t> </a:t>
            </a:r>
            <a:r>
              <a:rPr lang="nb-NO" dirty="0" err="1"/>
              <a:t>decoding</a:t>
            </a:r>
            <a:r>
              <a:rPr lang="nb-NO" dirty="0"/>
              <a:t> </a:t>
            </a:r>
            <a:r>
              <a:rPr lang="nb-NO" dirty="0" err="1"/>
              <a:t>methods</a:t>
            </a:r>
            <a:r>
              <a:rPr lang="nb-NO" dirty="0"/>
              <a:t> (i.e. </a:t>
            </a:r>
            <a:r>
              <a:rPr lang="nb-NO" dirty="0" err="1"/>
              <a:t>modify</a:t>
            </a:r>
            <a:r>
              <a:rPr lang="nb-NO" dirty="0"/>
              <a:t> token </a:t>
            </a:r>
            <a:r>
              <a:rPr lang="nb-NO" dirty="0" err="1"/>
              <a:t>probabilities</a:t>
            </a:r>
            <a:r>
              <a:rPr lang="nb-NO" dirty="0"/>
              <a:t>), etc.</a:t>
            </a:r>
          </a:p>
          <a:p>
            <a:r>
              <a:rPr lang="nb-NO" i="1" dirty="0"/>
              <a:t>Post-</a:t>
            </a:r>
            <a:r>
              <a:rPr lang="nb-NO" i="1" dirty="0" err="1"/>
              <a:t>processing</a:t>
            </a:r>
            <a:r>
              <a:rPr lang="nb-NO" dirty="0"/>
              <a:t>: </a:t>
            </a:r>
          </a:p>
          <a:p>
            <a:pPr lvl="1"/>
            <a:r>
              <a:rPr lang="nb-NO" dirty="0"/>
              <a:t>«</a:t>
            </a:r>
            <a:r>
              <a:rPr lang="nb-NO" dirty="0" err="1"/>
              <a:t>moderation</a:t>
            </a:r>
            <a:r>
              <a:rPr lang="nb-NO" dirty="0"/>
              <a:t> </a:t>
            </a:r>
            <a:r>
              <a:rPr lang="nb-NO" dirty="0" err="1"/>
              <a:t>layer</a:t>
            </a:r>
            <a:r>
              <a:rPr lang="nb-NO" dirty="0"/>
              <a:t>» </a:t>
            </a:r>
            <a:r>
              <a:rPr lang="nb-NO" dirty="0" err="1"/>
              <a:t>verifying</a:t>
            </a:r>
            <a:r>
              <a:rPr lang="nb-NO" dirty="0"/>
              <a:t> </a:t>
            </a:r>
            <a:r>
              <a:rPr lang="nb-NO" dirty="0" err="1"/>
              <a:t>whether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outputs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harmful</a:t>
            </a:r>
            <a:r>
              <a:rPr lang="nb-NO" dirty="0"/>
              <a:t> – and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yes</a:t>
            </a:r>
            <a:r>
              <a:rPr lang="nb-NO" dirty="0"/>
              <a:t>, </a:t>
            </a:r>
            <a:r>
              <a:rPr lang="nb-NO" dirty="0" err="1"/>
              <a:t>rewriting</a:t>
            </a:r>
            <a:r>
              <a:rPr lang="nb-NO" dirty="0"/>
              <a:t> </a:t>
            </a:r>
            <a:r>
              <a:rPr lang="nb-NO" dirty="0" err="1"/>
              <a:t>them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5861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DCC3AA-C638-3146-A25D-290C97C8E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Fairness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0192168-156C-3C49-85FE-178DA66343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7544" y="1203598"/>
                <a:ext cx="4088674" cy="3384376"/>
              </a:xfrm>
              <a:solidFill>
                <a:schemeClr val="bg1"/>
              </a:solidFill>
            </p:spPr>
            <p:txBody>
              <a:bodyPr/>
              <a:lstStyle/>
              <a:p>
                <a:pPr>
                  <a:spcBef>
                    <a:spcPts val="2400"/>
                  </a:spcBef>
                </a:pPr>
                <a:r>
                  <a:rPr lang="en-US" sz="2000" dirty="0">
                    <a:latin typeface="+mn-lt"/>
                  </a:rPr>
                  <a:t>We want our systems to be fair. What does that mean?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000" dirty="0">
                    <a:latin typeface="+mn-lt"/>
                  </a:rPr>
                  <a:t>Imagine a group of individuals distinguished  by a sensitive attribute </a:t>
                </a:r>
                <a:r>
                  <a:rPr lang="en-US" sz="2000" i="1" dirty="0">
                    <a:latin typeface="+mn-lt"/>
                  </a:rPr>
                  <a:t>A</a:t>
                </a:r>
                <a:r>
                  <a:rPr lang="en-US" sz="2000" dirty="0">
                    <a:latin typeface="+mn-lt"/>
                  </a:rPr>
                  <a:t>, like race or gender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000" dirty="0">
                    <a:latin typeface="+mn-lt"/>
                  </a:rPr>
                  <a:t>Each individual has a feature vector </a:t>
                </a:r>
                <a:r>
                  <a:rPr lang="en-US" sz="2000" b="1" dirty="0">
                    <a:latin typeface="+mn-lt"/>
                  </a:rPr>
                  <a:t>X</a:t>
                </a:r>
                <a:r>
                  <a:rPr lang="en-US" sz="2000" dirty="0">
                    <a:latin typeface="+mn-lt"/>
                  </a:rPr>
                  <a:t>, and we wish to make a prediction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nb-NO" sz="2000" i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acc>
                  </m:oMath>
                </a14:m>
                <a:r>
                  <a:rPr lang="en-US" sz="2000" dirty="0">
                    <a:latin typeface="+mn-lt"/>
                  </a:rPr>
                  <a:t> based on </a:t>
                </a:r>
                <a:r>
                  <a:rPr lang="en-US" sz="2000" b="1" dirty="0">
                    <a:latin typeface="+mn-lt"/>
                  </a:rPr>
                  <a:t>X</a:t>
                </a:r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30192168-156C-3C49-85FE-178DA66343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203598"/>
                <a:ext cx="4088674" cy="3384376"/>
              </a:xfrm>
              <a:blipFill>
                <a:blip r:embed="rId2"/>
                <a:stretch>
                  <a:fillRect l="-3582" t="-719" r="-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Sylinder 5">
            <a:extLst>
              <a:ext uri="{FF2B5EF4-FFF2-40B4-BE49-F238E27FC236}">
                <a16:creationId xmlns:a16="http://schemas.microsoft.com/office/drawing/2014/main" id="{55A8F58A-CFD5-3042-A00B-A21A98F75655}"/>
              </a:ext>
            </a:extLst>
          </p:cNvPr>
          <p:cNvSpPr txBox="1"/>
          <p:nvPr/>
        </p:nvSpPr>
        <p:spPr>
          <a:xfrm>
            <a:off x="5580112" y="2571750"/>
            <a:ext cx="3168352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err="1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predict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likelihood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i="1" dirty="0" err="1">
                <a:latin typeface="Arial" panose="020B0604020202020204" pitchFamily="34" charset="0"/>
                <a:cs typeface="Arial" panose="020B0604020202020204" pitchFamily="34" charset="0"/>
              </a:rPr>
              <a:t>recidivism</a:t>
            </a:r>
            <a:r>
              <a:rPr lang="nb-NO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released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prisoners,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ensuring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predictions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racially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biased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D60EE89-6123-CA45-A8F6-23C1CC7E863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6496" y="267494"/>
            <a:ext cx="1814285" cy="187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02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8E183D-3DF6-A049-AE96-C32DFDB9E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Definitions </a:t>
            </a:r>
            <a:r>
              <a:rPr lang="nb-NO" dirty="0" err="1"/>
              <a:t>of</a:t>
            </a:r>
            <a:r>
              <a:rPr lang="nb-NO" dirty="0"/>
              <a:t> fairness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4CDD8C6-2708-1441-9718-F72328CBB8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7544" y="1131590"/>
                <a:ext cx="8280920" cy="3600400"/>
              </a:xfrm>
            </p:spPr>
            <p:txBody>
              <a:bodyPr/>
              <a:lstStyle/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b="1" dirty="0">
                    <a:latin typeface="+mn-lt"/>
                  </a:rPr>
                  <a:t>Unawareness</a:t>
                </a:r>
                <a:r>
                  <a:rPr lang="en-US" dirty="0">
                    <a:latin typeface="+mn-lt"/>
                  </a:rPr>
                  <a:t>: require that the features </a:t>
                </a:r>
                <a:r>
                  <a:rPr lang="en-US" b="1" dirty="0">
                    <a:latin typeface="+mn-lt"/>
                  </a:rPr>
                  <a:t>X</a:t>
                </a:r>
                <a:r>
                  <a:rPr lang="en-US" dirty="0">
                    <a:latin typeface="+mn-lt"/>
                  </a:rPr>
                  <a:t> leave out the sensitive attribute </a:t>
                </a:r>
                <a:r>
                  <a:rPr lang="en-US" i="1" dirty="0">
                    <a:latin typeface="+mn-lt"/>
                  </a:rPr>
                  <a:t>A</a:t>
                </a:r>
              </a:p>
              <a:p>
                <a:pPr marL="900113" lvl="1" indent="-457200">
                  <a:spcBef>
                    <a:spcPts val="1200"/>
                  </a:spcBef>
                </a:pPr>
                <a:r>
                  <a:rPr lang="en-US" dirty="0"/>
                  <a:t>Problem: ignores correlations between features                                                     (such as the person's </a:t>
                </a:r>
                <a:r>
                  <a:rPr lang="en-US" dirty="0" err="1"/>
                  <a:t>neighbourhood</a:t>
                </a:r>
                <a:r>
                  <a:rPr lang="en-US" dirty="0"/>
                  <a:t>)</a:t>
                </a:r>
              </a:p>
              <a:p>
                <a:pPr marL="900113" lvl="1" indent="-457200">
                  <a:spcBef>
                    <a:spcPts val="1200"/>
                  </a:spcBef>
                </a:pPr>
                <a:endParaRPr lang="en-US" sz="900" dirty="0"/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nb-NO" b="1" dirty="0" err="1">
                    <a:latin typeface="+mn-lt"/>
                  </a:rPr>
                  <a:t>Demographic</a:t>
                </a:r>
                <a:r>
                  <a:rPr lang="nb-NO" b="1" dirty="0">
                    <a:latin typeface="+mn-lt"/>
                  </a:rPr>
                  <a:t> </a:t>
                </a:r>
                <a:r>
                  <a:rPr lang="nb-NO" b="1" dirty="0" err="1">
                    <a:latin typeface="+mn-lt"/>
                  </a:rPr>
                  <a:t>parity</a:t>
                </a:r>
                <a:r>
                  <a:rPr lang="nb-NO" dirty="0">
                    <a:latin typeface="+mn-lt"/>
                  </a:rPr>
                  <a:t>: 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endParaRPr lang="nb-NO" sz="100" dirty="0">
                  <a:latin typeface="+mn-lt"/>
                </a:endParaRPr>
              </a:p>
              <a:p>
                <a:pPr marL="0" indent="0"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</m:oMath>
                  </m:oMathPara>
                </a14:m>
                <a:endParaRPr lang="nb-NO" dirty="0">
                  <a:latin typeface="+mn-lt"/>
                </a:endParaRPr>
              </a:p>
              <a:p>
                <a:pPr marL="474663" lvl="1" indent="0">
                  <a:spcBef>
                    <a:spcPts val="2400"/>
                  </a:spcBef>
                  <a:buNone/>
                </a:pPr>
                <a:r>
                  <a:rPr lang="nb-NO" dirty="0">
                    <a:cs typeface="Arial" panose="020B0604020202020204" pitchFamily="34" charset="0"/>
                    <a:sym typeface="Wingdings" panose="05000000000000000000" pitchFamily="2" charset="2"/>
                  </a:rPr>
                  <a:t> </a:t>
                </a:r>
                <a:r>
                  <a:rPr lang="nb-NO" dirty="0">
                    <a:cs typeface="Arial" panose="020B0604020202020204" pitchFamily="34" charset="0"/>
                  </a:rPr>
                  <a:t>In </a:t>
                </a:r>
                <a:r>
                  <a:rPr lang="nb-NO" dirty="0" err="1">
                    <a:cs typeface="Arial" panose="020B0604020202020204" pitchFamily="34" charset="0"/>
                  </a:rPr>
                  <a:t>our</a:t>
                </a:r>
                <a:r>
                  <a:rPr lang="nb-NO" dirty="0">
                    <a:cs typeface="Arial" panose="020B0604020202020204" pitchFamily="34" charset="0"/>
                  </a:rPr>
                  <a:t> </a:t>
                </a:r>
                <a:r>
                  <a:rPr lang="nb-NO" dirty="0" err="1">
                    <a:cs typeface="Arial" panose="020B0604020202020204" pitchFamily="34" charset="0"/>
                  </a:rPr>
                  <a:t>example</a:t>
                </a:r>
                <a:r>
                  <a:rPr lang="nb-NO" dirty="0">
                    <a:cs typeface="Arial" panose="020B0604020202020204" pitchFamily="34" charset="0"/>
                  </a:rPr>
                  <a:t>, </a:t>
                </a:r>
                <a:r>
                  <a:rPr lang="nb-NO" dirty="0" err="1">
                    <a:cs typeface="Arial" panose="020B0604020202020204" pitchFamily="34" charset="0"/>
                  </a:rPr>
                  <a:t>demographic</a:t>
                </a:r>
                <a:r>
                  <a:rPr lang="nb-NO" dirty="0">
                    <a:cs typeface="Arial" panose="020B0604020202020204" pitchFamily="34" charset="0"/>
                  </a:rPr>
                  <a:t> </a:t>
                </a:r>
                <a:r>
                  <a:rPr lang="nb-NO" dirty="0" err="1">
                    <a:cs typeface="Arial" panose="020B0604020202020204" pitchFamily="34" charset="0"/>
                  </a:rPr>
                  <a:t>parity</a:t>
                </a:r>
                <a:r>
                  <a:rPr lang="nb-NO" dirty="0">
                    <a:cs typeface="Arial" panose="020B0604020202020204" pitchFamily="34" charset="0"/>
                  </a:rPr>
                  <a:t> </a:t>
                </a:r>
                <a:r>
                  <a:rPr lang="nb-NO" dirty="0" err="1">
                    <a:cs typeface="Arial" panose="020B0604020202020204" pitchFamily="34" charset="0"/>
                  </a:rPr>
                  <a:t>would</a:t>
                </a:r>
                <a:r>
                  <a:rPr lang="nb-NO" dirty="0">
                    <a:cs typeface="Arial" panose="020B0604020202020204" pitchFamily="34" charset="0"/>
                  </a:rPr>
                  <a:t> </a:t>
                </a:r>
                <a:r>
                  <a:rPr lang="nb-NO" dirty="0" err="1">
                    <a:cs typeface="Arial" panose="020B0604020202020204" pitchFamily="34" charset="0"/>
                  </a:rPr>
                  <a:t>mean</a:t>
                </a:r>
                <a:r>
                  <a:rPr lang="nb-NO" dirty="0">
                    <a:cs typeface="Arial" panose="020B0604020202020204" pitchFamily="34" charset="0"/>
                  </a:rPr>
                  <a:t> </a:t>
                </a:r>
                <a:r>
                  <a:rPr lang="nb-NO" dirty="0" err="1">
                    <a:cs typeface="Arial" panose="020B0604020202020204" pitchFamily="34" charset="0"/>
                  </a:rPr>
                  <a:t>that</a:t>
                </a:r>
                <a:r>
                  <a:rPr lang="nb-NO" dirty="0">
                    <a:cs typeface="Arial" panose="020B0604020202020204" pitchFamily="34" charset="0"/>
                  </a:rPr>
                  <a:t> </a:t>
                </a:r>
                <a:r>
                  <a:rPr lang="nb-NO" dirty="0" err="1">
                    <a:cs typeface="Arial" panose="020B0604020202020204" pitchFamily="34" charset="0"/>
                  </a:rPr>
                  <a:t>the</a:t>
                </a:r>
                <a:r>
                  <a:rPr lang="nb-NO" dirty="0">
                    <a:cs typeface="Arial" panose="020B0604020202020204" pitchFamily="34" charset="0"/>
                  </a:rPr>
                  <a:t> </a:t>
                </a:r>
                <a:r>
                  <a:rPr lang="nb-NO" dirty="0" err="1">
                    <a:cs typeface="Arial" panose="020B0604020202020204" pitchFamily="34" charset="0"/>
                  </a:rPr>
                  <a:t>proportion</a:t>
                </a:r>
                <a:r>
                  <a:rPr lang="nb-NO" dirty="0">
                    <a:cs typeface="Arial" panose="020B0604020202020204" pitchFamily="34" charset="0"/>
                  </a:rPr>
                  <a:t> of prisoners </a:t>
                </a:r>
                <a:r>
                  <a:rPr lang="nb-NO" dirty="0" err="1">
                    <a:cs typeface="Arial" panose="020B0604020202020204" pitchFamily="34" charset="0"/>
                  </a:rPr>
                  <a:t>predicted</a:t>
                </a:r>
                <a:r>
                  <a:rPr lang="nb-NO" dirty="0">
                    <a:cs typeface="Arial" panose="020B0604020202020204" pitchFamily="34" charset="0"/>
                  </a:rPr>
                  <a:t> to </a:t>
                </a:r>
                <a:r>
                  <a:rPr lang="nb-NO" dirty="0" err="1">
                    <a:cs typeface="Arial" panose="020B0604020202020204" pitchFamily="34" charset="0"/>
                  </a:rPr>
                  <a:t>become</a:t>
                </a:r>
                <a:r>
                  <a:rPr lang="nb-NO" dirty="0">
                    <a:cs typeface="Arial" panose="020B0604020202020204" pitchFamily="34" charset="0"/>
                  </a:rPr>
                  <a:t> </a:t>
                </a:r>
                <a:r>
                  <a:rPr lang="nb-NO" dirty="0" err="1">
                    <a:cs typeface="Arial" panose="020B0604020202020204" pitchFamily="34" charset="0"/>
                  </a:rPr>
                  <a:t>redicivists</a:t>
                </a:r>
                <a:r>
                  <a:rPr lang="nb-NO" dirty="0">
                    <a:cs typeface="Arial" panose="020B0604020202020204" pitchFamily="34" charset="0"/>
                  </a:rPr>
                  <a:t> </a:t>
                </a:r>
                <a:r>
                  <a:rPr lang="nb-NO" dirty="0" err="1">
                    <a:cs typeface="Arial" panose="020B0604020202020204" pitchFamily="34" charset="0"/>
                  </a:rPr>
                  <a:t>should</a:t>
                </a:r>
                <a:r>
                  <a:rPr lang="nb-NO" dirty="0">
                    <a:cs typeface="Arial" panose="020B0604020202020204" pitchFamily="34" charset="0"/>
                  </a:rPr>
                  <a:t> be (</a:t>
                </a:r>
                <a:r>
                  <a:rPr lang="nb-NO" dirty="0" err="1">
                    <a:cs typeface="Arial" panose="020B0604020202020204" pitchFamily="34" charset="0"/>
                  </a:rPr>
                  <a:t>approx</a:t>
                </a:r>
                <a:r>
                  <a:rPr lang="nb-NO" dirty="0">
                    <a:cs typeface="Arial" panose="020B0604020202020204" pitchFamily="34" charset="0"/>
                  </a:rPr>
                  <a:t>.) </a:t>
                </a:r>
                <a:r>
                  <a:rPr lang="nb-NO" dirty="0" err="1">
                    <a:cs typeface="Arial" panose="020B0604020202020204" pitchFamily="34" charset="0"/>
                  </a:rPr>
                  <a:t>the</a:t>
                </a:r>
                <a:r>
                  <a:rPr lang="nb-NO" dirty="0">
                    <a:cs typeface="Arial" panose="020B0604020202020204" pitchFamily="34" charset="0"/>
                  </a:rPr>
                  <a:t> same for </a:t>
                </a:r>
                <a:r>
                  <a:rPr lang="nb-NO" dirty="0" err="1">
                    <a:cs typeface="Arial" panose="020B0604020202020204" pitchFamily="34" charset="0"/>
                  </a:rPr>
                  <a:t>whites</a:t>
                </a:r>
                <a:r>
                  <a:rPr lang="nb-NO" dirty="0">
                    <a:cs typeface="Arial" panose="020B0604020202020204" pitchFamily="34" charset="0"/>
                  </a:rPr>
                  <a:t> and non-</a:t>
                </a:r>
                <a:r>
                  <a:rPr lang="nb-NO" dirty="0" err="1">
                    <a:cs typeface="Arial" panose="020B0604020202020204" pitchFamily="34" charset="0"/>
                  </a:rPr>
                  <a:t>whites</a:t>
                </a:r>
                <a:endParaRPr lang="nb-NO" dirty="0">
                  <a:cs typeface="Arial" panose="020B0604020202020204" pitchFamily="34" charset="0"/>
                </a:endParaRPr>
              </a:p>
              <a:p>
                <a:pPr marL="0" indent="0">
                  <a:spcBef>
                    <a:spcPts val="1200"/>
                  </a:spcBef>
                  <a:buNone/>
                </a:pPr>
                <a:endParaRPr lang="nb-NO" dirty="0"/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44CDD8C6-2708-1441-9718-F72328CBB8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131590"/>
                <a:ext cx="8280920" cy="3600400"/>
              </a:xfrm>
              <a:blipFill>
                <a:blip r:embed="rId2"/>
                <a:stretch>
                  <a:fillRect l="-1767" t="-847" r="-72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530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49C568-34D3-6440-A899-A83E5ED11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Definitions </a:t>
            </a:r>
            <a:r>
              <a:rPr lang="nb-NO" dirty="0" err="1"/>
              <a:t>of</a:t>
            </a:r>
            <a:r>
              <a:rPr lang="nb-NO" dirty="0"/>
              <a:t> fairness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E9CCCEC9-5E78-5248-9D2D-7356F9E5EF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9552" y="1077686"/>
                <a:ext cx="7461448" cy="3870326"/>
              </a:xfrm>
            </p:spPr>
            <p:txBody>
              <a:bodyPr/>
              <a:lstStyle/>
              <a:p>
                <a:pPr marL="457200" indent="-457200">
                  <a:buFont typeface="+mj-lt"/>
                  <a:buAutoNum type="arabicPeriod" startAt="3"/>
                </a:pPr>
                <a:r>
                  <a:rPr lang="nb-NO" b="1" dirty="0"/>
                  <a:t>Predictive </a:t>
                </a:r>
                <a:r>
                  <a:rPr lang="nb-NO" b="1" dirty="0" err="1"/>
                  <a:t>parity</a:t>
                </a:r>
                <a:r>
                  <a:rPr lang="nb-NO" b="1" dirty="0"/>
                  <a:t>: </a:t>
                </a:r>
                <a:r>
                  <a:rPr lang="nb-NO" dirty="0"/>
                  <a:t>(</a:t>
                </a:r>
                <a:r>
                  <a:rPr lang="nb-NO" dirty="0" err="1"/>
                  <a:t>with</a:t>
                </a:r>
                <a:r>
                  <a:rPr lang="nb-NO" dirty="0"/>
                  <a:t> y = 0 and 1)</a:t>
                </a:r>
                <a:endParaRPr lang="nb-NO" sz="1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| </m:t>
                        </m:r>
                        <m:acc>
                          <m:accPr>
                            <m:chr m:val="̂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  <m:r>
                          <a:rPr lang="nb-NO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| </m:t>
                        </m:r>
                        <m:acc>
                          <m:accPr>
                            <m:chr m:val="̂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  <m:r>
                          <a:rPr lang="nb-NO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nb-NO" dirty="0"/>
                  <a:t> </a:t>
                </a:r>
              </a:p>
              <a:p>
                <a:pPr marL="0" indent="0">
                  <a:buNone/>
                </a:pPr>
                <a:endParaRPr lang="nb-NO" sz="4400" dirty="0"/>
              </a:p>
              <a:p>
                <a:pPr marL="457200" indent="-457200">
                  <a:buFont typeface="+mj-lt"/>
                  <a:buAutoNum type="arabicPeriod" startAt="4"/>
                </a:pPr>
                <a:r>
                  <a:rPr lang="nb-NO" b="1" dirty="0" err="1"/>
                  <a:t>Equality</a:t>
                </a:r>
                <a:r>
                  <a:rPr lang="nb-NO" b="1" dirty="0"/>
                  <a:t> </a:t>
                </a:r>
                <a:r>
                  <a:rPr lang="nb-NO" b="1" dirty="0" err="1"/>
                  <a:t>of</a:t>
                </a:r>
                <a:r>
                  <a:rPr lang="nb-NO" b="1" dirty="0"/>
                  <a:t> odds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|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|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E9CCCEC9-5E78-5248-9D2D-7356F9E5EF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077686"/>
                <a:ext cx="7461448" cy="3870326"/>
              </a:xfrm>
              <a:blipFill>
                <a:blip r:embed="rId3"/>
                <a:stretch>
                  <a:fillRect l="-1961" t="-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Sylinder 4">
            <a:extLst>
              <a:ext uri="{FF2B5EF4-FFF2-40B4-BE49-F238E27FC236}">
                <a16:creationId xmlns:a16="http://schemas.microsoft.com/office/drawing/2014/main" id="{CE21AE0E-BB50-3645-B4CE-310F1B176E67}"/>
              </a:ext>
            </a:extLst>
          </p:cNvPr>
          <p:cNvSpPr txBox="1"/>
          <p:nvPr/>
        </p:nvSpPr>
        <p:spPr>
          <a:xfrm>
            <a:off x="971601" y="2079888"/>
            <a:ext cx="694147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→ 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nb-NO" i="1" dirty="0" err="1">
                <a:latin typeface="Arial" panose="020B0604020202020204" pitchFamily="34" charset="0"/>
                <a:cs typeface="Arial" panose="020B0604020202020204" pitchFamily="34" charset="0"/>
              </a:rPr>
              <a:t>precision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predictions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recidivism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or not)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same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across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80FAFAE-C54E-874D-8902-304D0CFD0F44}"/>
              </a:ext>
            </a:extLst>
          </p:cNvPr>
          <p:cNvSpPr/>
          <p:nvPr/>
        </p:nvSpPr>
        <p:spPr>
          <a:xfrm>
            <a:off x="1143000" y="4301681"/>
            <a:ext cx="1109018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250724B-91EE-7147-A2CF-67F50F58650E}"/>
              </a:ext>
            </a:extLst>
          </p:cNvPr>
          <p:cNvSpPr txBox="1"/>
          <p:nvPr/>
        </p:nvSpPr>
        <p:spPr>
          <a:xfrm>
            <a:off x="971600" y="3882084"/>
            <a:ext cx="741682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→ 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nb-NO" i="1" dirty="0" err="1">
                <a:latin typeface="Arial" panose="020B0604020202020204" pitchFamily="34" charset="0"/>
                <a:cs typeface="Arial" panose="020B0604020202020204" pitchFamily="34" charset="0"/>
              </a:rPr>
              <a:t>recall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predictions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same. In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particular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I am not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going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relapse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crime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my odds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marked as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recidivist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similar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92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C91BF9-98EA-E54C-B2A2-CDC3E7C89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Fairness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1F23B6-930F-9A4E-A73A-8DEA9F665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205654"/>
            <a:ext cx="6624736" cy="3598344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nb-NO" sz="2000" dirty="0" err="1"/>
              <a:t>Those</a:t>
            </a:r>
            <a:r>
              <a:rPr lang="nb-NO" sz="2000" dirty="0"/>
              <a:t> (group-</a:t>
            </a:r>
            <a:r>
              <a:rPr lang="nb-NO" sz="2000" dirty="0" err="1"/>
              <a:t>based</a:t>
            </a:r>
            <a:r>
              <a:rPr lang="nb-NO" sz="2000" dirty="0"/>
              <a:t>) fairness </a:t>
            </a:r>
            <a:r>
              <a:rPr lang="nb-NO" sz="2000" dirty="0" err="1"/>
              <a:t>criteria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incompatible</a:t>
            </a:r>
            <a:r>
              <a:rPr lang="nb-NO" sz="2000" dirty="0"/>
              <a:t> - </a:t>
            </a:r>
            <a:r>
              <a:rPr lang="nb-NO" sz="2000" dirty="0" err="1"/>
              <a:t>cannot</a:t>
            </a:r>
            <a:r>
              <a:rPr lang="nb-NO" sz="2000" dirty="0"/>
              <a:t> </a:t>
            </a:r>
            <a:r>
              <a:rPr lang="nb-NO" sz="2000" dirty="0" err="1"/>
              <a:t>satisfy</a:t>
            </a:r>
            <a:r>
              <a:rPr lang="nb-NO" sz="2000" dirty="0"/>
              <a:t> </a:t>
            </a:r>
            <a:r>
              <a:rPr lang="nb-NO" sz="2000" dirty="0" err="1"/>
              <a:t>them</a:t>
            </a:r>
            <a:r>
              <a:rPr lang="nb-NO" sz="2000" dirty="0"/>
              <a:t> </a:t>
            </a:r>
            <a:r>
              <a:rPr lang="nb-NO" sz="2000" dirty="0" err="1"/>
              <a:t>simultaneously</a:t>
            </a:r>
            <a:r>
              <a:rPr lang="nb-NO" sz="2000" dirty="0"/>
              <a:t>!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COMPAS software:</a:t>
            </a:r>
          </a:p>
          <a:p>
            <a:pPr lvl="1">
              <a:spcBef>
                <a:spcPts val="600"/>
              </a:spcBef>
            </a:pPr>
            <a:r>
              <a:rPr lang="en-US" sz="2000" dirty="0" err="1"/>
              <a:t>Optimised</a:t>
            </a:r>
            <a:r>
              <a:rPr lang="en-US" sz="2000" dirty="0"/>
              <a:t> for </a:t>
            </a:r>
            <a:r>
              <a:rPr lang="en-US" sz="2000" i="1" dirty="0"/>
              <a:t>predictive parity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Led to </a:t>
            </a:r>
            <a:r>
              <a:rPr lang="en-US" sz="2000" i="1" dirty="0"/>
              <a:t>biased odds </a:t>
            </a:r>
            <a:r>
              <a:rPr lang="en-US" sz="2000" dirty="0"/>
              <a:t>(black                                  defendants much more likely to                                   be false positives)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Other definitions of fairness are possible,                                like </a:t>
            </a:r>
            <a:r>
              <a:rPr lang="en-US" sz="2000" i="1" dirty="0"/>
              <a:t>counterfactual fairness</a:t>
            </a:r>
          </a:p>
          <a:p>
            <a:pPr>
              <a:spcBef>
                <a:spcPts val="1800"/>
              </a:spcBef>
            </a:pPr>
            <a:endParaRPr lang="nb-NO" sz="2000" dirty="0"/>
          </a:p>
          <a:p>
            <a:pPr lvl="1">
              <a:spcBef>
                <a:spcPts val="1800"/>
              </a:spcBef>
            </a:pPr>
            <a:endParaRPr lang="nb-NO" sz="20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C508EAC-7AB5-6B42-AF2A-B3667E8A9FB7}"/>
              </a:ext>
            </a:extLst>
          </p:cNvPr>
          <p:cNvSpPr/>
          <p:nvPr/>
        </p:nvSpPr>
        <p:spPr>
          <a:xfrm>
            <a:off x="4571999" y="459074"/>
            <a:ext cx="32403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Friedler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S. A. et al (2016). </a:t>
            </a:r>
          </a:p>
          <a:p>
            <a:pPr algn="r"/>
            <a:r>
              <a:rPr lang="nb-NO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nb-NO" sz="16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b-NO" sz="16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</a:t>
            </a:r>
            <a:r>
              <a:rPr lang="nb-NO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nb-NO" sz="16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possibility</a:t>
            </a:r>
            <a:r>
              <a:rPr lang="nb-NO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fairness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3DEFFCF-9B3B-B644-A3E5-BD780A006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1902530"/>
            <a:ext cx="3500858" cy="2901468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470848E-8D1B-12B0-D597-FB39F488B5D1}"/>
              </a:ext>
            </a:extLst>
          </p:cNvPr>
          <p:cNvCxnSpPr/>
          <p:nvPr/>
        </p:nvCxnSpPr>
        <p:spPr bwMode="auto">
          <a:xfrm>
            <a:off x="3131840" y="2283718"/>
            <a:ext cx="2088232" cy="1440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21228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00F624-C084-8243-8979-9EDFB31B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F8A37F-8266-7A44-8AD4-C108ABCFF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What is ethics?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Misrepresentation &amp; bias</a:t>
            </a:r>
          </a:p>
          <a:p>
            <a:r>
              <a:rPr lang="en-GB" b="1" noProof="0" dirty="0"/>
              <a:t>Unintended consequences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Misuses of technology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Privacy &amp; trust</a:t>
            </a:r>
          </a:p>
        </p:txBody>
      </p:sp>
    </p:spTree>
    <p:extLst>
      <p:ext uri="{BB962C8B-B14F-4D97-AF65-F5344CB8AC3E}">
        <p14:creationId xmlns:p14="http://schemas.microsoft.com/office/powerpoint/2010/main" val="1304661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685DEE-D8C1-1047-8B7A-C13A68C28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Unintended</a:t>
            </a:r>
            <a:r>
              <a:rPr lang="nb-NO" dirty="0"/>
              <a:t> </a:t>
            </a:r>
            <a:r>
              <a:rPr lang="nb-NO" dirty="0" err="1"/>
              <a:t>consequences</a:t>
            </a: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6CECFF-1BB7-2A40-A715-29451C48F0EC}"/>
              </a:ext>
            </a:extLst>
          </p:cNvPr>
          <p:cNvSpPr txBox="1"/>
          <p:nvPr/>
        </p:nvSpPr>
        <p:spPr>
          <a:xfrm>
            <a:off x="420504" y="1181439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computing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professionals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have a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duty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consider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develop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be used in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0CDF28C-C173-A649-BF8E-BA3BD849DEC9}"/>
              </a:ext>
            </a:extLst>
          </p:cNvPr>
          <p:cNvSpPr txBox="1"/>
          <p:nvPr/>
        </p:nvSpPr>
        <p:spPr>
          <a:xfrm>
            <a:off x="683568" y="4031001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intended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unintended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nb-NO" b="1" dirty="0" err="1">
                <a:latin typeface="Arial" panose="020B0604020202020204" pitchFamily="34" charset="0"/>
                <a:cs typeface="Arial" panose="020B0604020202020204" pitchFamily="34" charset="0"/>
              </a:rPr>
              <a:t>impacts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software on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individuals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or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society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large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26" name="Picture 2" descr="Future of “work” | DEANLONG.io">
            <a:extLst>
              <a:ext uri="{FF2B5EF4-FFF2-40B4-BE49-F238E27FC236}">
                <a16:creationId xmlns:a16="http://schemas.microsoft.com/office/drawing/2014/main" id="{0DA6699E-1820-490F-A7D7-4BCBEE07B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857" y="2025711"/>
            <a:ext cx="3452270" cy="180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080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3C621230-F2AC-E740-B2DF-1DA09614E36C}"/>
              </a:ext>
            </a:extLst>
          </p:cNvPr>
          <p:cNvSpPr txBox="1">
            <a:spLocks/>
          </p:cNvSpPr>
          <p:nvPr/>
        </p:nvSpPr>
        <p:spPr>
          <a:xfrm>
            <a:off x="467544" y="1203598"/>
            <a:ext cx="7704856" cy="2764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457154" marR="0" lvl="0" indent="-457154" algn="l" defTabSz="914400" rtl="0" fontAlgn="auto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tabLst/>
              <a:defRPr lang="nb-NO" sz="24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1pPr>
            <a:lvl2pPr marL="893670" marR="0" lvl="1" indent="-41906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▪"/>
              <a:tabLst/>
              <a:defRPr lang="nb-NO" sz="22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2pPr>
            <a:lvl3pPr marL="1230188" marR="0" lvl="2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◦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3pPr>
            <a:lvl4pPr marL="1622264" marR="0" lvl="3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·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4pPr>
            <a:lvl5pPr marL="2006403" marR="0" lvl="4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75000"/>
              <a:buChar char="▫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2000" dirty="0"/>
              <a:t>ML models are built to </a:t>
            </a:r>
            <a:r>
              <a:rPr lang="en-US" sz="2000" dirty="0" err="1"/>
              <a:t>optimise</a:t>
            </a:r>
            <a:r>
              <a:rPr lang="en-US" sz="2000" dirty="0"/>
              <a:t> a                                           given </a:t>
            </a:r>
            <a:r>
              <a:rPr lang="en-US" sz="2000" i="1" dirty="0"/>
              <a:t>objective function</a:t>
            </a:r>
          </a:p>
          <a:p>
            <a:pPr lvl="1">
              <a:spcBef>
                <a:spcPts val="1200"/>
              </a:spcBef>
            </a:pPr>
            <a:r>
              <a:rPr lang="en-US" sz="1800" dirty="0"/>
              <a:t>(Or, equivalently, </a:t>
            </a:r>
            <a:r>
              <a:rPr lang="en-US" sz="1800" dirty="0" err="1"/>
              <a:t>minimise</a:t>
            </a:r>
            <a:r>
              <a:rPr lang="en-US" sz="1800" dirty="0"/>
              <a:t> a </a:t>
            </a:r>
            <a:r>
              <a:rPr lang="en-US" sz="1800" i="1" dirty="0"/>
              <a:t>loss function)</a:t>
            </a:r>
          </a:p>
          <a:p>
            <a:pPr lvl="1">
              <a:spcBef>
                <a:spcPts val="1200"/>
              </a:spcBef>
            </a:pPr>
            <a:r>
              <a:rPr lang="en-US" sz="1800" dirty="0"/>
              <a:t>In classification, we often seek to </a:t>
            </a:r>
            <a:r>
              <a:rPr lang="en-US" sz="1800" dirty="0" err="1"/>
              <a:t>minimise</a:t>
            </a:r>
            <a:r>
              <a:rPr lang="en-US" sz="1800" dirty="0"/>
              <a:t> the </a:t>
            </a:r>
            <a:r>
              <a:rPr lang="en-US" sz="1800" i="1" dirty="0"/>
              <a:t>cross-entropy loss </a:t>
            </a:r>
            <a:r>
              <a:rPr lang="en-US" sz="1800" dirty="0"/>
              <a:t>between the model predictions and the actual labels</a:t>
            </a:r>
          </a:p>
          <a:p>
            <a:pPr lvl="1">
              <a:spcBef>
                <a:spcPts val="1200"/>
              </a:spcBef>
            </a:pPr>
            <a:r>
              <a:rPr lang="en-US" sz="1800" dirty="0"/>
              <a:t>In RL, we </a:t>
            </a:r>
            <a:r>
              <a:rPr lang="en-US" sz="1800" dirty="0" err="1"/>
              <a:t>maximise</a:t>
            </a:r>
            <a:r>
              <a:rPr lang="en-US" sz="1800" dirty="0"/>
              <a:t> the </a:t>
            </a:r>
            <a:r>
              <a:rPr lang="en-US" sz="1800" i="1" dirty="0"/>
              <a:t>expected cumulative reward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The objective function defines what we view as </a:t>
            </a:r>
            <a:r>
              <a:rPr lang="en-US" sz="2000" i="1" dirty="0"/>
              <a:t>“good” </a:t>
            </a:r>
            <a:r>
              <a:rPr lang="en-US" sz="2000" dirty="0"/>
              <a:t>outputs</a:t>
            </a:r>
          </a:p>
          <a:p>
            <a:pPr marL="474610" lvl="1" indent="0">
              <a:spcBef>
                <a:spcPts val="1200"/>
              </a:spcBef>
              <a:buNone/>
            </a:pPr>
            <a:r>
              <a:rPr lang="en-US" sz="1800" dirty="0">
                <a:sym typeface="Wingdings" panose="05000000000000000000" pitchFamily="2" charset="2"/>
              </a:rPr>
              <a:t> </a:t>
            </a:r>
            <a:r>
              <a:rPr lang="en-US" sz="1800" dirty="0"/>
              <a:t>"</a:t>
            </a:r>
            <a:r>
              <a:rPr lang="en-US" sz="1800" b="1" dirty="0"/>
              <a:t>Externalities</a:t>
            </a:r>
            <a:r>
              <a:rPr lang="en-US" sz="1800" dirty="0"/>
              <a:t>" not captured by the objective function are ignored</a:t>
            </a:r>
          </a:p>
          <a:p>
            <a:pPr>
              <a:spcBef>
                <a:spcPts val="1200"/>
              </a:spcBef>
            </a:pPr>
            <a:endParaRPr lang="nb-NO" sz="2000" dirty="0"/>
          </a:p>
          <a:p>
            <a:pPr lvl="1">
              <a:spcBef>
                <a:spcPts val="1200"/>
              </a:spcBef>
            </a:pPr>
            <a:endParaRPr lang="nb-NO" sz="20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76C21F0-FF1F-8C47-B7F2-540E5C6030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4128" y="339502"/>
            <a:ext cx="2232248" cy="151416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C680AB2-A37D-2242-AE30-18EB52A93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Training </a:t>
            </a:r>
            <a:r>
              <a:rPr lang="nb-NO" dirty="0" err="1"/>
              <a:t>objectives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3716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2913F18D-1F9D-B346-8307-94ED8066D12D}"/>
              </a:ext>
            </a:extLst>
          </p:cNvPr>
          <p:cNvSpPr/>
          <p:nvPr/>
        </p:nvSpPr>
        <p:spPr>
          <a:xfrm>
            <a:off x="1179241" y="4301681"/>
            <a:ext cx="1178169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C680AB2-A37D-2242-AE30-18EB52A93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Training </a:t>
            </a:r>
            <a:r>
              <a:rPr lang="nb-NO" dirty="0" err="1"/>
              <a:t>objectives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D1E978-9E83-164F-821D-DC4DD2BDA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197" y="1131590"/>
            <a:ext cx="8110251" cy="381642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i="1" dirty="0"/>
              <a:t>Example</a:t>
            </a:r>
            <a:r>
              <a:rPr lang="en-US" dirty="0"/>
              <a:t>: ML models in social media platforms are often                                     optimized towards </a:t>
            </a:r>
            <a:r>
              <a:rPr lang="en-US" dirty="0" err="1"/>
              <a:t>maximising</a:t>
            </a:r>
            <a:r>
              <a:rPr lang="en-US" dirty="0"/>
              <a:t> user engagement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As it turns out, controversial &amp; divisive content                                        yields more engagement on social media…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Which leads to wide-ranging consequences,                                                         such as </a:t>
            </a:r>
            <a:r>
              <a:rPr lang="en-US" i="1" dirty="0"/>
              <a:t>heightened political polarization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nb-NO" dirty="0"/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40B3DADA-E378-E445-99E7-C1AB81EA558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1681090"/>
            <a:ext cx="2006572" cy="1506088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B8687B1-9918-9246-1F02-347E3AE7AF18}"/>
              </a:ext>
            </a:extLst>
          </p:cNvPr>
          <p:cNvCxnSpPr/>
          <p:nvPr/>
        </p:nvCxnSpPr>
        <p:spPr bwMode="auto">
          <a:xfrm>
            <a:off x="3491880" y="3210994"/>
            <a:ext cx="432048" cy="4174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71E6031-675A-759F-7F65-486F33C78D2C}"/>
              </a:ext>
            </a:extLst>
          </p:cNvPr>
          <p:cNvSpPr txBox="1"/>
          <p:nvPr/>
        </p:nvSpPr>
        <p:spPr bwMode="white">
          <a:xfrm>
            <a:off x="1115616" y="3655350"/>
            <a:ext cx="784887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baseline="0" dirty="0"/>
              <a:t>Important factor</a:t>
            </a:r>
            <a:r>
              <a:rPr lang="en-US" sz="1800" dirty="0"/>
              <a:t>, but much </a:t>
            </a:r>
            <a:r>
              <a:rPr lang="en-US" sz="1800" b="1" dirty="0"/>
              <a:t>harder to measure </a:t>
            </a:r>
            <a:r>
              <a:rPr lang="en-US" sz="1800" dirty="0"/>
              <a:t>than user engagement             (let alone capture as part of the system’s objective function)</a:t>
            </a:r>
          </a:p>
          <a:p>
            <a:endParaRPr lang="en-US" sz="1800" baseline="0" dirty="0"/>
          </a:p>
        </p:txBody>
      </p:sp>
    </p:spTree>
    <p:extLst>
      <p:ext uri="{BB962C8B-B14F-4D97-AF65-F5344CB8AC3E}">
        <p14:creationId xmlns:p14="http://schemas.microsoft.com/office/powerpoint/2010/main" val="2737218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5DBE1A-EE25-D897-167B-E7ADE2B570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0F9B4C-0EB1-3C71-B360-BCE4C8B41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20D764-1849-C48E-0FAD-36B8608E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Hallucinations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130C9D-906A-0C53-88F3-9D033F6DF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particular, LLMs are optimized to produce </a:t>
            </a:r>
            <a:r>
              <a:rPr lang="en-US" b="1" dirty="0"/>
              <a:t>plausible                                            responses</a:t>
            </a:r>
            <a:r>
              <a:rPr lang="en-US" dirty="0"/>
              <a:t> (by minimizing cross-entropy loss)</a:t>
            </a:r>
          </a:p>
          <a:p>
            <a:pPr lvl="1"/>
            <a:r>
              <a:rPr lang="en-US" dirty="0"/>
              <a:t>But plausibility ≠ correctness!</a:t>
            </a:r>
          </a:p>
          <a:p>
            <a:r>
              <a:rPr lang="en-GB" dirty="0"/>
              <a:t>Multiple ways to reduce hallucination risks</a:t>
            </a:r>
          </a:p>
          <a:p>
            <a:pPr lvl="1"/>
            <a:r>
              <a:rPr lang="en-GB" dirty="0"/>
              <a:t>Better data curation</a:t>
            </a:r>
          </a:p>
          <a:p>
            <a:pPr lvl="1"/>
            <a:r>
              <a:rPr lang="en-GB" dirty="0"/>
              <a:t>Chain-of-thought and prompt tuning</a:t>
            </a:r>
          </a:p>
          <a:p>
            <a:pPr lvl="1"/>
            <a:r>
              <a:rPr lang="en-GB" dirty="0"/>
              <a:t>Retrieval-augmented generation</a:t>
            </a:r>
          </a:p>
          <a:p>
            <a:pPr lvl="1"/>
            <a:r>
              <a:rPr lang="en-GB" dirty="0"/>
              <a:t>Entropy-based sampling to capture uncertainties (such as “</a:t>
            </a:r>
            <a:r>
              <a:rPr lang="en-GB" dirty="0" err="1"/>
              <a:t>Entropix</a:t>
            </a:r>
            <a:r>
              <a:rPr lang="en-GB" dirty="0"/>
              <a:t>”)</a:t>
            </a:r>
          </a:p>
          <a:p>
            <a:r>
              <a:rPr lang="en-GB" dirty="0"/>
              <a:t> But hallucinations are not going away anytime soon</a:t>
            </a:r>
          </a:p>
        </p:txBody>
      </p:sp>
      <p:pic>
        <p:nvPicPr>
          <p:cNvPr id="6" name="Picture 6" descr="Lecture: 27 September 2019. Andreas Wenninger: “Inclusion and exclusion as  an evidence practice in the context of Citizen Science“ – Practicing  Evidence – Evidencing Practice">
            <a:extLst>
              <a:ext uri="{FF2B5EF4-FFF2-40B4-BE49-F238E27FC236}">
                <a16:creationId xmlns:a16="http://schemas.microsoft.com/office/drawing/2014/main" id="{E69E7046-EB91-F62F-0B08-AEA1623ED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209" y="1131590"/>
            <a:ext cx="226825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9910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6F9326-AFC8-F643-835E-3F6F9FCAF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Automation</a:t>
            </a:r>
          </a:p>
        </p:txBody>
      </p:sp>
      <p:pic>
        <p:nvPicPr>
          <p:cNvPr id="5" name="Bilde 4" descr="Et bilde som inneholder boks, bord, datamaskin&#10;&#10;Automatisk generert beskrivelse">
            <a:extLst>
              <a:ext uri="{FF2B5EF4-FFF2-40B4-BE49-F238E27FC236}">
                <a16:creationId xmlns:a16="http://schemas.microsoft.com/office/drawing/2014/main" id="{C60C95B4-1F03-CC4E-AA46-8F2B054A83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4208" y="843557"/>
            <a:ext cx="2218725" cy="1656803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5D9A7C-0122-6A44-845F-B17327F67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854" y="1203598"/>
            <a:ext cx="8352928" cy="34290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nb-NO" sz="2200" dirty="0"/>
              <a:t>The </a:t>
            </a:r>
            <a:r>
              <a:rPr lang="nb-NO" sz="2200" dirty="0" err="1"/>
              <a:t>deployment</a:t>
            </a:r>
            <a:r>
              <a:rPr lang="nb-NO" sz="2200" dirty="0"/>
              <a:t> of AI systems to </a:t>
            </a:r>
            <a:r>
              <a:rPr lang="nb-NO" sz="2200" dirty="0" err="1"/>
              <a:t>automate</a:t>
            </a:r>
            <a:r>
              <a:rPr lang="nb-NO" sz="2200" dirty="0"/>
              <a:t>                                        </a:t>
            </a:r>
            <a:r>
              <a:rPr lang="nb-NO" sz="2200" dirty="0" err="1"/>
              <a:t>tasks</a:t>
            </a:r>
            <a:r>
              <a:rPr lang="nb-NO" sz="2200" dirty="0"/>
              <a:t> </a:t>
            </a:r>
            <a:r>
              <a:rPr lang="nb-NO" sz="2200" dirty="0" err="1"/>
              <a:t>currently</a:t>
            </a:r>
            <a:r>
              <a:rPr lang="nb-NO" sz="2200" dirty="0"/>
              <a:t> </a:t>
            </a:r>
            <a:r>
              <a:rPr lang="nb-NO" sz="2200" dirty="0" err="1"/>
              <a:t>performed</a:t>
            </a:r>
            <a:r>
              <a:rPr lang="nb-NO" sz="2200" dirty="0"/>
              <a:t> by </a:t>
            </a:r>
            <a:r>
              <a:rPr lang="nb-NO" sz="2200" dirty="0" err="1"/>
              <a:t>humans</a:t>
            </a:r>
            <a:r>
              <a:rPr lang="nb-NO" sz="2200" dirty="0"/>
              <a:t>                                                  </a:t>
            </a:r>
            <a:r>
              <a:rPr lang="nb-NO" sz="2200" dirty="0" err="1"/>
              <a:t>raises</a:t>
            </a:r>
            <a:r>
              <a:rPr lang="nb-NO" sz="2200" dirty="0"/>
              <a:t> </a:t>
            </a:r>
            <a:r>
              <a:rPr lang="nb-NO" sz="2200" dirty="0" err="1"/>
              <a:t>many</a:t>
            </a:r>
            <a:r>
              <a:rPr lang="nb-NO" sz="2200" dirty="0"/>
              <a:t> </a:t>
            </a:r>
            <a:r>
              <a:rPr lang="nb-NO" sz="2200" dirty="0" err="1"/>
              <a:t>ethical</a:t>
            </a:r>
            <a:r>
              <a:rPr lang="nb-NO" sz="2200" dirty="0"/>
              <a:t> </a:t>
            </a:r>
            <a:r>
              <a:rPr lang="nb-NO" sz="2200" dirty="0" err="1"/>
              <a:t>issues</a:t>
            </a:r>
            <a:endParaRPr lang="nb-NO" sz="2200" dirty="0"/>
          </a:p>
          <a:p>
            <a:pPr>
              <a:spcBef>
                <a:spcPts val="1800"/>
              </a:spcBef>
            </a:pPr>
            <a:r>
              <a:rPr lang="nb-NO" sz="2200" dirty="0" err="1"/>
              <a:t>Such</a:t>
            </a:r>
            <a:r>
              <a:rPr lang="nb-NO" sz="2200" dirty="0"/>
              <a:t> as </a:t>
            </a:r>
            <a:r>
              <a:rPr lang="nb-NO" sz="2200" dirty="0" err="1"/>
              <a:t>its</a:t>
            </a:r>
            <a:r>
              <a:rPr lang="nb-NO" sz="2200" dirty="0"/>
              <a:t> </a:t>
            </a:r>
            <a:r>
              <a:rPr lang="nb-NO" sz="2200" dirty="0" err="1"/>
              <a:t>influence</a:t>
            </a:r>
            <a:r>
              <a:rPr lang="nb-NO" sz="2200" dirty="0"/>
              <a:t> on </a:t>
            </a:r>
            <a:r>
              <a:rPr lang="nb-NO" sz="2200" dirty="0" err="1"/>
              <a:t>the</a:t>
            </a:r>
            <a:r>
              <a:rPr lang="nb-NO" sz="2200" dirty="0"/>
              <a:t> </a:t>
            </a:r>
            <a:r>
              <a:rPr lang="nb-NO" sz="2200" dirty="0" err="1"/>
              <a:t>job</a:t>
            </a:r>
            <a:r>
              <a:rPr lang="nb-NO" sz="2200" dirty="0"/>
              <a:t> </a:t>
            </a:r>
            <a:r>
              <a:rPr lang="nb-NO" sz="2200" dirty="0" err="1"/>
              <a:t>market</a:t>
            </a:r>
            <a:r>
              <a:rPr lang="nb-NO" sz="2200" dirty="0"/>
              <a:t>                                                (and </a:t>
            </a:r>
            <a:r>
              <a:rPr lang="nb-NO" sz="2200" dirty="0" err="1"/>
              <a:t>thus</a:t>
            </a:r>
            <a:r>
              <a:rPr lang="nb-NO" sz="2200" dirty="0"/>
              <a:t> on </a:t>
            </a:r>
            <a:r>
              <a:rPr lang="nb-NO" sz="2200" i="1" dirty="0" err="1"/>
              <a:t>social</a:t>
            </a:r>
            <a:r>
              <a:rPr lang="nb-NO" sz="2200" i="1" dirty="0"/>
              <a:t> </a:t>
            </a:r>
            <a:r>
              <a:rPr lang="nb-NO" sz="2200" i="1" dirty="0" err="1"/>
              <a:t>inequalities</a:t>
            </a:r>
            <a:r>
              <a:rPr lang="nb-NO" sz="2200" dirty="0"/>
              <a:t>)</a:t>
            </a:r>
          </a:p>
          <a:p>
            <a:pPr>
              <a:spcBef>
                <a:spcPts val="1800"/>
              </a:spcBef>
            </a:pPr>
            <a:r>
              <a:rPr lang="nb-NO" sz="2200" dirty="0" err="1"/>
              <a:t>But</a:t>
            </a:r>
            <a:r>
              <a:rPr lang="nb-NO" sz="2200" dirty="0"/>
              <a:t> </a:t>
            </a:r>
            <a:r>
              <a:rPr lang="nb-NO" sz="2200" dirty="0" err="1"/>
              <a:t>the</a:t>
            </a:r>
            <a:r>
              <a:rPr lang="nb-NO" sz="2200" dirty="0"/>
              <a:t> </a:t>
            </a:r>
            <a:r>
              <a:rPr lang="nb-NO" sz="2200" dirty="0" err="1"/>
              <a:t>social</a:t>
            </a:r>
            <a:r>
              <a:rPr lang="nb-NO" sz="2200" dirty="0"/>
              <a:t> </a:t>
            </a:r>
            <a:r>
              <a:rPr lang="nb-NO" sz="2200" dirty="0" err="1"/>
              <a:t>impact</a:t>
            </a:r>
            <a:r>
              <a:rPr lang="nb-NO" sz="2200" dirty="0"/>
              <a:t> of </a:t>
            </a:r>
            <a:r>
              <a:rPr lang="nb-NO" sz="2200" dirty="0" err="1"/>
              <a:t>automation</a:t>
            </a:r>
            <a:r>
              <a:rPr lang="nb-NO" sz="2200" dirty="0"/>
              <a:t> </a:t>
            </a:r>
            <a:r>
              <a:rPr lang="nb-NO" sz="2200" dirty="0" err="1"/>
              <a:t>cannot</a:t>
            </a:r>
            <a:r>
              <a:rPr lang="nb-NO" sz="2200" dirty="0"/>
              <a:t> be </a:t>
            </a:r>
            <a:r>
              <a:rPr lang="nb-NO" sz="2200" dirty="0" err="1"/>
              <a:t>discussed</a:t>
            </a:r>
            <a:r>
              <a:rPr lang="nb-NO" sz="2200" dirty="0"/>
              <a:t> </a:t>
            </a:r>
            <a:r>
              <a:rPr lang="nb-NO" sz="2200" dirty="0" err="1"/>
              <a:t>without</a:t>
            </a:r>
            <a:r>
              <a:rPr lang="nb-NO" sz="2200" dirty="0"/>
              <a:t> </a:t>
            </a:r>
            <a:r>
              <a:rPr lang="nb-NO" sz="2200" dirty="0" err="1"/>
              <a:t>looking</a:t>
            </a:r>
            <a:r>
              <a:rPr lang="nb-NO" sz="2200" dirty="0"/>
              <a:t> </a:t>
            </a:r>
            <a:r>
              <a:rPr lang="nb-NO" sz="2200" dirty="0" err="1"/>
              <a:t>into</a:t>
            </a:r>
            <a:r>
              <a:rPr lang="nb-NO" sz="2200" dirty="0"/>
              <a:t> matters of </a:t>
            </a:r>
            <a:r>
              <a:rPr lang="nb-NO" sz="2200" dirty="0" err="1"/>
              <a:t>socio-economic</a:t>
            </a:r>
            <a:r>
              <a:rPr lang="nb-NO" sz="2200" dirty="0"/>
              <a:t> policy &amp; </a:t>
            </a:r>
            <a:r>
              <a:rPr lang="nb-NO" sz="2200" dirty="0" err="1"/>
              <a:t>welfare</a:t>
            </a:r>
            <a:r>
              <a:rPr lang="nb-NO" sz="2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                    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nb-NO" sz="22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	 </a:t>
            </a:r>
            <a:r>
              <a:rPr lang="nb-NO" sz="2200" i="1" dirty="0" err="1"/>
              <a:t>we</a:t>
            </a:r>
            <a:r>
              <a:rPr lang="nb-NO" sz="2200" i="1" dirty="0"/>
              <a:t> </a:t>
            </a:r>
            <a:r>
              <a:rPr lang="nb-NO" sz="2200" i="1" dirty="0" err="1"/>
              <a:t>leave</a:t>
            </a:r>
            <a:r>
              <a:rPr lang="nb-NO" sz="2200" i="1" dirty="0"/>
              <a:t> </a:t>
            </a:r>
            <a:r>
              <a:rPr lang="nb-NO" sz="2200" i="1" dirty="0" err="1"/>
              <a:t>out</a:t>
            </a:r>
            <a:r>
              <a:rPr lang="nb-NO" sz="2200" i="1" dirty="0"/>
              <a:t> </a:t>
            </a:r>
            <a:r>
              <a:rPr lang="nb-NO" sz="2200" i="1" dirty="0" err="1"/>
              <a:t>this</a:t>
            </a:r>
            <a:r>
              <a:rPr lang="nb-NO" sz="2200" i="1" dirty="0"/>
              <a:t> </a:t>
            </a:r>
            <a:r>
              <a:rPr lang="nb-NO" sz="2200" i="1" dirty="0" err="1"/>
              <a:t>question</a:t>
            </a:r>
            <a:r>
              <a:rPr lang="nb-NO" sz="2200" i="1" dirty="0"/>
              <a:t> for </a:t>
            </a:r>
            <a:r>
              <a:rPr lang="nb-NO" sz="2200" i="1" dirty="0" err="1"/>
              <a:t>today</a:t>
            </a:r>
            <a:endParaRPr lang="nb-NO" sz="2200" i="1" dirty="0"/>
          </a:p>
        </p:txBody>
      </p:sp>
    </p:spTree>
    <p:extLst>
      <p:ext uri="{BB962C8B-B14F-4D97-AF65-F5344CB8AC3E}">
        <p14:creationId xmlns:p14="http://schemas.microsoft.com/office/powerpoint/2010/main" val="7416285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12DCC-2D0A-A087-9F8C-49D17A09B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Copyright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4661B-7753-DB32-CB56-7974831CB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43000"/>
            <a:ext cx="7344814" cy="341727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LLMs are often trained on </a:t>
            </a:r>
            <a:r>
              <a:rPr lang="en-US" b="1" dirty="0"/>
              <a:t>copyrighted material,                                                           </a:t>
            </a:r>
            <a:r>
              <a:rPr lang="en-US" dirty="0"/>
              <a:t>typically</a:t>
            </a:r>
            <a:r>
              <a:rPr lang="en-US" b="1" dirty="0"/>
              <a:t> </a:t>
            </a:r>
            <a:r>
              <a:rPr lang="en-US" dirty="0"/>
              <a:t>without the consent of the authors</a:t>
            </a:r>
          </a:p>
          <a:p>
            <a:pPr>
              <a:spcBef>
                <a:spcPts val="1200"/>
              </a:spcBef>
            </a:pPr>
            <a:r>
              <a:rPr lang="en-US" dirty="0"/>
              <a:t>Ongoing legal debate on whether LLMs violate                                                      copyright law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“Fair use” doctrine in U.S. copyright law</a:t>
            </a:r>
          </a:p>
          <a:p>
            <a:pPr>
              <a:spcBef>
                <a:spcPts val="1200"/>
              </a:spcBef>
            </a:pPr>
            <a:r>
              <a:rPr lang="en-US" dirty="0"/>
              <a:t>More general ethical problem: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Content creators (writers, artists, but also common contributors) are key to the success of generative AI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But they do not receive any form of compensation for their work </a:t>
            </a:r>
          </a:p>
          <a:p>
            <a:pPr>
              <a:spcBef>
                <a:spcPts val="1200"/>
              </a:spcBef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91C166-5E08-FCCE-304F-766FBC311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517" y="843558"/>
            <a:ext cx="2667272" cy="22722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6768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8D7D81-B5B8-1E43-AADB-CD482167D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Toxicity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94252D-BC8F-6D43-A70F-FAC2C3A09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308" y="1186089"/>
            <a:ext cx="5527639" cy="3086099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000" dirty="0"/>
              <a:t>Web data is full of “toxic” content</a:t>
            </a:r>
          </a:p>
          <a:p>
            <a:pPr lvl="1">
              <a:spcBef>
                <a:spcPts val="1800"/>
              </a:spcBef>
            </a:pPr>
            <a:r>
              <a:rPr lang="en-US" sz="2000" dirty="0"/>
              <a:t>Insults, sexual harassments, hate speech, racial slurs, obscenities, …</a:t>
            </a:r>
          </a:p>
          <a:p>
            <a:pPr lvl="1">
              <a:spcBef>
                <a:spcPts val="1800"/>
              </a:spcBef>
            </a:pPr>
            <a:r>
              <a:rPr lang="en-US" sz="2000" dirty="0"/>
              <a:t>How do we </a:t>
            </a:r>
            <a:r>
              <a:rPr lang="en-US" sz="2000" i="1" dirty="0"/>
              <a:t>define</a:t>
            </a:r>
            <a:r>
              <a:rPr lang="en-US" sz="2000" dirty="0"/>
              <a:t> toxicity, and train models to identify toxic content?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Also: high proportion of abusive language in interactions with chatbots / AI agents </a:t>
            </a:r>
          </a:p>
          <a:p>
            <a:pPr>
              <a:spcBef>
                <a:spcPts val="1800"/>
              </a:spcBef>
            </a:pPr>
            <a:endParaRPr lang="en-GB" sz="20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2981553-6AC7-6049-A8BC-684BF83DCF57}"/>
              </a:ext>
            </a:extLst>
          </p:cNvPr>
          <p:cNvSpPr/>
          <p:nvPr/>
        </p:nvSpPr>
        <p:spPr>
          <a:xfrm>
            <a:off x="2411760" y="4213359"/>
            <a:ext cx="65194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[De Angeli, A., &amp;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Brahnam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S. (2008). I hate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</a:p>
          <a:p>
            <a:pPr algn="r"/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Disinhibition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partners. </a:t>
            </a:r>
            <a:r>
              <a:rPr lang="nb-NO" sz="14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Interacting</a:t>
            </a:r>
            <a:r>
              <a:rPr lang="nb-NO" sz="1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b-NO" sz="1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computers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.]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C352AA0A-6B93-BA47-B517-14B8444ED0BD}"/>
              </a:ext>
            </a:extLst>
          </p:cNvPr>
          <p:cNvSpPr/>
          <p:nvPr/>
        </p:nvSpPr>
        <p:spPr>
          <a:xfrm>
            <a:off x="2334589" y="4745895"/>
            <a:ext cx="65194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[P.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Harish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"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Chatbots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abuse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growing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nb-NO" sz="1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Medium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pic>
        <p:nvPicPr>
          <p:cNvPr id="10" name="Bilde 9" descr="Et bilde som inneholder tekst&#10;&#10;Automatisk generert beskrivelse">
            <a:extLst>
              <a:ext uri="{FF2B5EF4-FFF2-40B4-BE49-F238E27FC236}">
                <a16:creationId xmlns:a16="http://schemas.microsoft.com/office/drawing/2014/main" id="{15A8CAB2-BA53-9043-AAAB-019B9C2E2D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2601" y="742375"/>
            <a:ext cx="1983855" cy="3190454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DC256FB-914F-072D-4097-067FAE088BA9}"/>
              </a:ext>
            </a:extLst>
          </p:cNvPr>
          <p:cNvCxnSpPr/>
          <p:nvPr/>
        </p:nvCxnSpPr>
        <p:spPr bwMode="auto">
          <a:xfrm flipV="1">
            <a:off x="5724128" y="3075806"/>
            <a:ext cx="792088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78621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46C658-B100-2C49-B642-CC166CA58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Sexist language</a:t>
            </a:r>
          </a:p>
        </p:txBody>
      </p:sp>
      <p:pic>
        <p:nvPicPr>
          <p:cNvPr id="5" name="Plassholder for innhold 4" descr="Et bilde som inneholder bord&#10;&#10;Automatisk generert beskrivelse">
            <a:extLst>
              <a:ext uri="{FF2B5EF4-FFF2-40B4-BE49-F238E27FC236}">
                <a16:creationId xmlns:a16="http://schemas.microsoft.com/office/drawing/2014/main" id="{78E24D68-F398-BC47-A3A2-FF94A5AEC3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7593" y="951534"/>
            <a:ext cx="5990897" cy="4105315"/>
          </a:xfrm>
        </p:spPr>
      </p:pic>
    </p:spTree>
    <p:extLst>
      <p:ext uri="{BB962C8B-B14F-4D97-AF65-F5344CB8AC3E}">
        <p14:creationId xmlns:p14="http://schemas.microsoft.com/office/powerpoint/2010/main" val="34969373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DC5CB0-40FE-F14C-91C2-4168D211B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ethical</a:t>
            </a:r>
            <a:r>
              <a:rPr lang="nb-NO" dirty="0"/>
              <a:t> questions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12375C-5357-FA48-B13A-062BA98F2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46857"/>
            <a:ext cx="8064896" cy="3086099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nb-NO" sz="2000" dirty="0"/>
              <a:t>Reliance on </a:t>
            </a:r>
            <a:r>
              <a:rPr lang="nb-NO" sz="2000" dirty="0" err="1"/>
              <a:t>crowdsourcing</a:t>
            </a:r>
            <a:r>
              <a:rPr lang="nb-NO" sz="2000" dirty="0"/>
              <a:t> for </a:t>
            </a:r>
            <a:r>
              <a:rPr lang="nb-NO" sz="2000" dirty="0" err="1"/>
              <a:t>annotations</a:t>
            </a:r>
            <a:r>
              <a:rPr lang="nb-NO" sz="2000" dirty="0"/>
              <a:t>, </a:t>
            </a:r>
            <a:r>
              <a:rPr lang="nb-NO" sz="2000" dirty="0" err="1"/>
              <a:t>characteristed</a:t>
            </a:r>
            <a:r>
              <a:rPr lang="nb-NO" sz="2000" dirty="0"/>
              <a:t> by </a:t>
            </a:r>
            <a:r>
              <a:rPr lang="nb-NO" sz="2000" dirty="0" err="1"/>
              <a:t>extremely</a:t>
            </a:r>
            <a:r>
              <a:rPr lang="nb-NO" sz="2000" dirty="0"/>
              <a:t> </a:t>
            </a:r>
            <a:r>
              <a:rPr lang="nb-NO" sz="2000" dirty="0" err="1"/>
              <a:t>low</a:t>
            </a:r>
            <a:r>
              <a:rPr lang="nb-NO" sz="2000" dirty="0"/>
              <a:t> </a:t>
            </a:r>
            <a:r>
              <a:rPr lang="nb-NO" sz="2000" dirty="0" err="1"/>
              <a:t>wages</a:t>
            </a:r>
            <a:r>
              <a:rPr lang="nb-NO" sz="2000" dirty="0"/>
              <a:t>, </a:t>
            </a:r>
            <a:r>
              <a:rPr lang="nb-NO" sz="2000" dirty="0" err="1"/>
              <a:t>no</a:t>
            </a:r>
            <a:r>
              <a:rPr lang="nb-NO" sz="2000" dirty="0"/>
              <a:t> </a:t>
            </a:r>
            <a:r>
              <a:rPr lang="nb-NO" sz="2000" dirty="0" err="1"/>
              <a:t>social</a:t>
            </a:r>
            <a:r>
              <a:rPr lang="nb-NO" sz="2000" dirty="0"/>
              <a:t> </a:t>
            </a:r>
            <a:r>
              <a:rPr lang="nb-NO" sz="2000" dirty="0" err="1"/>
              <a:t>protection</a:t>
            </a:r>
            <a:r>
              <a:rPr lang="nb-NO" sz="2000" dirty="0"/>
              <a:t> and </a:t>
            </a:r>
            <a:r>
              <a:rPr lang="nb-NO" sz="2000" dirty="0" err="1"/>
              <a:t>no</a:t>
            </a:r>
            <a:r>
              <a:rPr lang="nb-NO" sz="2000" dirty="0"/>
              <a:t> </a:t>
            </a:r>
            <a:r>
              <a:rPr lang="nb-NO" sz="2000" dirty="0" err="1"/>
              <a:t>taxation</a:t>
            </a:r>
            <a:endParaRPr lang="nb-NO" sz="2000" dirty="0"/>
          </a:p>
          <a:p>
            <a:pPr>
              <a:spcBef>
                <a:spcPts val="1800"/>
              </a:spcBef>
            </a:pPr>
            <a:endParaRPr lang="nb-NO" sz="4400" dirty="0"/>
          </a:p>
          <a:p>
            <a:pPr>
              <a:spcBef>
                <a:spcPts val="1800"/>
              </a:spcBef>
            </a:pPr>
            <a:r>
              <a:rPr lang="nb-NO" sz="2000" dirty="0"/>
              <a:t>The </a:t>
            </a:r>
            <a:r>
              <a:rPr lang="nb-NO" sz="2000" dirty="0" err="1"/>
              <a:t>environmental</a:t>
            </a:r>
            <a:r>
              <a:rPr lang="nb-NO" sz="2000" dirty="0"/>
              <a:t> </a:t>
            </a:r>
            <a:r>
              <a:rPr lang="nb-NO" sz="2000" dirty="0" err="1"/>
              <a:t>impact</a:t>
            </a:r>
            <a:r>
              <a:rPr lang="nb-NO" sz="2000" dirty="0"/>
              <a:t> of </a:t>
            </a:r>
            <a:r>
              <a:rPr lang="nb-NO" sz="2000" dirty="0" err="1"/>
              <a:t>large</a:t>
            </a:r>
            <a:r>
              <a:rPr lang="nb-NO" sz="2000" dirty="0"/>
              <a:t> AI </a:t>
            </a:r>
            <a:r>
              <a:rPr lang="nb-NO" sz="2000" dirty="0" err="1"/>
              <a:t>models</a:t>
            </a:r>
            <a:r>
              <a:rPr lang="nb-NO" sz="2000" dirty="0"/>
              <a:t>:</a:t>
            </a:r>
          </a:p>
          <a:p>
            <a:pPr lvl="1">
              <a:spcBef>
                <a:spcPts val="1800"/>
              </a:spcBef>
            </a:pPr>
            <a:r>
              <a:rPr lang="nb-NO" sz="2000" dirty="0"/>
              <a:t>Energy </a:t>
            </a:r>
            <a:r>
              <a:rPr lang="nb-NO" sz="2000" dirty="0" err="1"/>
              <a:t>use</a:t>
            </a:r>
            <a:r>
              <a:rPr lang="nb-NO" sz="2000" dirty="0"/>
              <a:t>, </a:t>
            </a:r>
            <a:r>
              <a:rPr lang="nb-NO" sz="2000" dirty="0" err="1"/>
              <a:t>but</a:t>
            </a:r>
            <a:r>
              <a:rPr lang="nb-NO" sz="2000" dirty="0"/>
              <a:t> </a:t>
            </a:r>
            <a:r>
              <a:rPr lang="nb-NO" sz="2000" dirty="0" err="1"/>
              <a:t>also</a:t>
            </a:r>
            <a:r>
              <a:rPr lang="nb-NO" sz="2000" dirty="0"/>
              <a:t> water </a:t>
            </a:r>
            <a:r>
              <a:rPr lang="nb-NO" sz="2000" dirty="0" err="1"/>
              <a:t>consumption</a:t>
            </a:r>
            <a:r>
              <a:rPr lang="nb-NO" sz="2000" dirty="0"/>
              <a:t>, CO2 </a:t>
            </a:r>
            <a:r>
              <a:rPr lang="nb-NO" sz="2000" dirty="0" err="1"/>
              <a:t>emissions</a:t>
            </a:r>
            <a:r>
              <a:rPr lang="nb-NO" sz="2000" dirty="0"/>
              <a:t>, and minerals </a:t>
            </a:r>
            <a:r>
              <a:rPr lang="nb-NO" sz="2000" dirty="0" err="1"/>
              <a:t>required</a:t>
            </a:r>
            <a:r>
              <a:rPr lang="nb-NO" sz="2000" dirty="0"/>
              <a:t> for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supply</a:t>
            </a:r>
            <a:r>
              <a:rPr lang="nb-NO" sz="2000" dirty="0"/>
              <a:t> </a:t>
            </a:r>
            <a:r>
              <a:rPr lang="nb-NO" sz="2000" dirty="0" err="1"/>
              <a:t>chain</a:t>
            </a:r>
            <a:endParaRPr lang="nb-NO" sz="20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A184261-21B4-084C-BA03-71886C0DB58E}"/>
              </a:ext>
            </a:extLst>
          </p:cNvPr>
          <p:cNvSpPr/>
          <p:nvPr/>
        </p:nvSpPr>
        <p:spPr>
          <a:xfrm>
            <a:off x="3003033" y="2048530"/>
            <a:ext cx="5732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[Fort, K.,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Adda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G., &amp; Cohen, K. B. (2011). Amazon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turk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Gold mine or </a:t>
            </a:r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coal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mine? </a:t>
            </a:r>
            <a:r>
              <a:rPr lang="nb-NO" sz="14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Computational</a:t>
            </a:r>
            <a:r>
              <a:rPr lang="nb-NO" sz="14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4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Linguistics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126D9D3-B62A-054D-93FB-7E8C89D313E8}"/>
              </a:ext>
            </a:extLst>
          </p:cNvPr>
          <p:cNvSpPr/>
          <p:nvPr/>
        </p:nvSpPr>
        <p:spPr>
          <a:xfrm>
            <a:off x="3635896" y="4333448"/>
            <a:ext cx="53000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4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Luccioni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al, </a:t>
            </a:r>
            <a:r>
              <a:rPr lang="en-US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Environmental Impacts of AI - A Primer 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https://huggingface.co/blog/sasha/ai-environment-primer</a:t>
            </a:r>
            <a:r>
              <a:rPr lang="nb-NO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95424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00F624-C084-8243-8979-9EDFB31B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Plan for today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F8A37F-8266-7A44-8AD4-C108ABCFF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What is ethics?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Misrepresentation &amp; bias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Unintended consequences</a:t>
            </a:r>
          </a:p>
          <a:p>
            <a:r>
              <a:rPr lang="en-GB" b="1" noProof="0" dirty="0"/>
              <a:t>Misuses of technology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Privacy &amp; trust</a:t>
            </a:r>
          </a:p>
        </p:txBody>
      </p:sp>
    </p:spTree>
    <p:extLst>
      <p:ext uri="{BB962C8B-B14F-4D97-AF65-F5344CB8AC3E}">
        <p14:creationId xmlns:p14="http://schemas.microsoft.com/office/powerpoint/2010/main" val="3574244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2B008B-F424-B44F-B91A-C0055C704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Deception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0E0C9C-D647-B645-B4DF-EA71BECD0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102" y="1131590"/>
            <a:ext cx="8208911" cy="3378974"/>
          </a:xfrm>
          <a:noFill/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NLP can be used to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deceive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people: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Impersonate the voice of existing                                                                individuals 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Spread propaganda or misinformation                                                                     through social media</a:t>
            </a:r>
          </a:p>
          <a:p>
            <a:pPr lvl="1">
              <a:spcBef>
                <a:spcPts val="1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Use LLMs to write school essays without doing the work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→ When using LLMs (or other AI tools) to create content,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always make it clear that the content is AI-generated</a:t>
            </a:r>
          </a:p>
          <a:p>
            <a:pPr marL="0" indent="0">
              <a:spcBef>
                <a:spcPts val="1200"/>
              </a:spcBef>
              <a:buNone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pic>
        <p:nvPicPr>
          <p:cNvPr id="5" name="Anderson Cooper, 4K Original_(Deep)Fake Example">
            <a:hlinkClick r:id="" action="ppaction://media"/>
            <a:extLst>
              <a:ext uri="{FF2B5EF4-FFF2-40B4-BE49-F238E27FC236}">
                <a16:creationId xmlns:a16="http://schemas.microsoft.com/office/drawing/2014/main" id="{E2F5DB97-367E-40FE-3CF2-798BA330546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54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24128" y="849660"/>
            <a:ext cx="3072340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2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6E2389-476C-C446-A02D-509DDC1FE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Manipulation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33B658-12F6-E340-ADD3-1FAF1C01B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62643"/>
            <a:ext cx="6296827" cy="286890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noProof="0" dirty="0"/>
              <a:t>AI tools can be employed for manipulation:</a:t>
            </a:r>
          </a:p>
          <a:p>
            <a:pPr lvl="1">
              <a:spcBef>
                <a:spcPts val="1200"/>
              </a:spcBef>
            </a:pPr>
            <a:r>
              <a:rPr lang="en-US" sz="2000" noProof="0" dirty="0"/>
              <a:t>Disinformation campaigns, trolling</a:t>
            </a:r>
          </a:p>
          <a:p>
            <a:pPr lvl="1">
              <a:spcBef>
                <a:spcPts val="1200"/>
              </a:spcBef>
            </a:pPr>
            <a:r>
              <a:rPr lang="en-US" sz="2000" noProof="0" dirty="0"/>
              <a:t>Fishing attempts in cyber-security</a:t>
            </a:r>
          </a:p>
          <a:p>
            <a:pPr>
              <a:spcBef>
                <a:spcPts val="1200"/>
              </a:spcBef>
            </a:pPr>
            <a:r>
              <a:rPr lang="en-US" sz="2000" noProof="0" dirty="0"/>
              <a:t>Interestingly, NLP can also be used to counter these malicious activities:</a:t>
            </a:r>
          </a:p>
          <a:p>
            <a:pPr lvl="1">
              <a:spcBef>
                <a:spcPts val="1200"/>
              </a:spcBef>
            </a:pPr>
            <a:r>
              <a:rPr lang="en-US" sz="2000" noProof="0" dirty="0"/>
              <a:t>Detection of fake news &amp; trolls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Automated fact-checking</a:t>
            </a:r>
            <a:endParaRPr lang="en-US" sz="2000" noProof="0" dirty="0"/>
          </a:p>
          <a:p>
            <a:pPr>
              <a:spcBef>
                <a:spcPts val="1200"/>
              </a:spcBef>
            </a:pPr>
            <a:endParaRPr lang="en-GB" sz="2000" noProof="0" dirty="0"/>
          </a:p>
        </p:txBody>
      </p:sp>
      <p:pic>
        <p:nvPicPr>
          <p:cNvPr id="8" name="Bilde 7" descr="Et bilde som inneholder person, holder, hånd, sitter&#10;&#10;Automatisk generert beskrivelse">
            <a:extLst>
              <a:ext uri="{FF2B5EF4-FFF2-40B4-BE49-F238E27FC236}">
                <a16:creationId xmlns:a16="http://schemas.microsoft.com/office/drawing/2014/main" id="{B64675E9-9A4E-8D42-86F0-4FBB792DBE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4248" y="915566"/>
            <a:ext cx="1733291" cy="15240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404F69-34E8-F227-8FC8-090C8285ACE0}"/>
              </a:ext>
            </a:extLst>
          </p:cNvPr>
          <p:cNvSpPr txBox="1"/>
          <p:nvPr/>
        </p:nvSpPr>
        <p:spPr bwMode="white">
          <a:xfrm>
            <a:off x="1619672" y="4414341"/>
            <a:ext cx="73448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GB" sz="1200" dirty="0" err="1">
                <a:solidFill>
                  <a:srgbClr val="C00000"/>
                </a:solidFill>
              </a:rPr>
              <a:t>Bodaghi</a:t>
            </a:r>
            <a:r>
              <a:rPr lang="en-GB" sz="1200" dirty="0">
                <a:solidFill>
                  <a:srgbClr val="C00000"/>
                </a:solidFill>
              </a:rPr>
              <a:t>, A. et al (2023). A literature review on detecting, verifying, and mitigating online misinformation. </a:t>
            </a:r>
            <a:r>
              <a:rPr lang="en-GB" sz="1200" i="1" dirty="0">
                <a:solidFill>
                  <a:srgbClr val="C00000"/>
                </a:solidFill>
              </a:rPr>
              <a:t>IEEE Transactions on Computational Social Systems</a:t>
            </a:r>
            <a:r>
              <a:rPr lang="en-GB" sz="1200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72504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FBAF23-E842-C744-80FF-AFB7901D8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Dual use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F674E7-89AC-4740-832B-DC6396C96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31884"/>
            <a:ext cx="8280920" cy="3313373"/>
          </a:xfrm>
        </p:spPr>
        <p:txBody>
          <a:bodyPr/>
          <a:lstStyle/>
          <a:p>
            <a:r>
              <a:rPr lang="en-US" sz="2000" dirty="0"/>
              <a:t>= technology that can be used for both peaceful &amp; military aims</a:t>
            </a:r>
          </a:p>
          <a:p>
            <a:r>
              <a:rPr lang="en-US" sz="2000" dirty="0"/>
              <a:t>Nuclear power being a prominent example                                                                  (civilian nuclear ↔︎ nuclear missiles)</a:t>
            </a:r>
          </a:p>
          <a:p>
            <a:r>
              <a:rPr lang="en-US" sz="2000" b="1" dirty="0"/>
              <a:t>AI systems </a:t>
            </a:r>
            <a:r>
              <a:rPr lang="en-US" sz="2000" dirty="0"/>
              <a:t>are also dual use</a:t>
            </a:r>
          </a:p>
          <a:p>
            <a:pPr lvl="1"/>
            <a:r>
              <a:rPr lang="en-US" sz="2000" dirty="0"/>
              <a:t>Autonomous weapon systems, surveillance,                                                   reconnaissance, etc.</a:t>
            </a:r>
          </a:p>
          <a:p>
            <a:pPr lvl="1"/>
            <a:r>
              <a:rPr lang="en-US" sz="2000" dirty="0"/>
              <a:t>We need to be aware of those uses!</a:t>
            </a:r>
          </a:p>
          <a:p>
            <a:endParaRPr lang="nb-NO" sz="20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77C86C6-A258-D749-ABD5-708D9B340381}"/>
              </a:ext>
            </a:extLst>
          </p:cNvPr>
          <p:cNvSpPr/>
          <p:nvPr/>
        </p:nvSpPr>
        <p:spPr>
          <a:xfrm>
            <a:off x="3491880" y="4443958"/>
            <a:ext cx="5270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www.forbes.com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sites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cognitiveworld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/2019/01/07/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-dual-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-dilemma-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artificial-intelligence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  <p:pic>
        <p:nvPicPr>
          <p:cNvPr id="6" name="Bilde 5" descr="Et bilde som inneholder fly, utendørs, flygende, luft&#10;&#10;Automatisk generert beskrivelse">
            <a:extLst>
              <a:ext uri="{FF2B5EF4-FFF2-40B4-BE49-F238E27FC236}">
                <a16:creationId xmlns:a16="http://schemas.microsoft.com/office/drawing/2014/main" id="{B0165616-EDBC-B644-8AEE-8F1B63723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2211710"/>
            <a:ext cx="2088232" cy="138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74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BF9E0A2B-5A83-544E-86F8-76C4A2766117}"/>
              </a:ext>
            </a:extLst>
          </p:cNvPr>
          <p:cNvSpPr txBox="1">
            <a:spLocks/>
          </p:cNvSpPr>
          <p:nvPr/>
        </p:nvSpPr>
        <p:spPr>
          <a:xfrm>
            <a:off x="539552" y="1077460"/>
            <a:ext cx="7709973" cy="2988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457154" marR="0" lvl="0" indent="-457154" algn="l" defTabSz="914400" rtl="0" fontAlgn="auto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80000"/>
              <a:buFont typeface="Times New Roman" pitchFamily="18"/>
              <a:buChar char="►"/>
              <a:tabLst/>
              <a:defRPr lang="nb-NO" sz="24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1pPr>
            <a:lvl2pPr marL="893670" marR="0" lvl="1" indent="-41906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▪"/>
              <a:tabLst/>
              <a:defRPr lang="nb-NO" sz="22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2pPr>
            <a:lvl3pPr marL="1230188" marR="0" lvl="2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◦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3pPr>
            <a:lvl4pPr marL="1622264" marR="0" lvl="3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·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4pPr>
            <a:lvl5pPr marL="2006403" marR="0" lvl="4" indent="-380966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75000"/>
              <a:buChar char="▫"/>
              <a:tabLst/>
              <a:defRPr lang="nb-NO" sz="2000" b="0" i="0" u="none" strike="noStrike" kern="0" cap="none" spc="0" baseline="0">
                <a:solidFill>
                  <a:srgbClr val="000000"/>
                </a:solidFill>
                <a:uFillTx/>
                <a:latin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en-GB" sz="2000" dirty="0"/>
              <a:t>The data trails we leave behind us online are constantly growing</a:t>
            </a:r>
          </a:p>
          <a:p>
            <a:pPr>
              <a:spcBef>
                <a:spcPts val="1800"/>
              </a:spcBef>
            </a:pPr>
            <a:r>
              <a:rPr lang="en-GB" sz="2000" dirty="0"/>
              <a:t>Making it possible to build up                                                           </a:t>
            </a:r>
            <a:r>
              <a:rPr lang="en-GB" sz="2000" i="1" dirty="0"/>
              <a:t>detailed profiles</a:t>
            </a:r>
            <a:r>
              <a:rPr lang="en-GB" sz="2000" dirty="0"/>
              <a:t> of everyone</a:t>
            </a:r>
          </a:p>
          <a:p>
            <a:pPr>
              <a:spcBef>
                <a:spcPts val="1800"/>
              </a:spcBef>
            </a:pPr>
            <a:r>
              <a:rPr lang="en-GB" sz="2000" dirty="0"/>
              <a:t>AI/NLP have become an                                                                    important tool for web-scale                                                          online surveillance</a:t>
            </a:r>
          </a:p>
          <a:p>
            <a:pPr>
              <a:spcBef>
                <a:spcPts val="1800"/>
              </a:spcBef>
            </a:pPr>
            <a:endParaRPr lang="en-GB" sz="2000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0C3E029-96FB-6347-AE1B-783365889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33100"/>
            <a:ext cx="6480718" cy="756044"/>
          </a:xfrm>
        </p:spPr>
        <p:txBody>
          <a:bodyPr/>
          <a:lstStyle/>
          <a:p>
            <a:r>
              <a:rPr lang="en-GB" noProof="0" dirty="0"/>
              <a:t>Surveillance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93D0FC6-DE83-BE46-901D-6982AE736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1635646"/>
            <a:ext cx="2681394" cy="2811739"/>
          </a:xfrm>
          <a:prstGeom prst="rect">
            <a:avLst/>
          </a:prstGeom>
        </p:spPr>
      </p:pic>
      <p:cxnSp>
        <p:nvCxnSpPr>
          <p:cNvPr id="8" name="Rett pil 7">
            <a:extLst>
              <a:ext uri="{FF2B5EF4-FFF2-40B4-BE49-F238E27FC236}">
                <a16:creationId xmlns:a16="http://schemas.microsoft.com/office/drawing/2014/main" id="{8392048A-0A9B-6844-87A4-FA7D8B6CC6DB}"/>
              </a:ext>
            </a:extLst>
          </p:cNvPr>
          <p:cNvCxnSpPr>
            <a:cxnSpLocks/>
          </p:cNvCxnSpPr>
          <p:nvPr/>
        </p:nvCxnSpPr>
        <p:spPr>
          <a:xfrm>
            <a:off x="4283968" y="3026327"/>
            <a:ext cx="1152128" cy="15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9577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00F624-C084-8243-8979-9EDFB31B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Plan for today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F8A37F-8266-7A44-8AD4-C108ABCFF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What is ethics?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Misrepresentation &amp; bias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Unintended consequences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Misuses of technology</a:t>
            </a:r>
          </a:p>
          <a:p>
            <a:r>
              <a:rPr lang="en-GB" b="1" noProof="0" dirty="0">
                <a:solidFill>
                  <a:schemeClr val="tx1"/>
                </a:solidFill>
              </a:rPr>
              <a:t>Privacy &amp; trust</a:t>
            </a:r>
          </a:p>
        </p:txBody>
      </p:sp>
    </p:spTree>
    <p:extLst>
      <p:ext uri="{BB962C8B-B14F-4D97-AF65-F5344CB8AC3E}">
        <p14:creationId xmlns:p14="http://schemas.microsoft.com/office/powerpoint/2010/main" val="7097755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E24B94-9191-CE44-B3B5-482FB883D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Privacy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CD2A1C-2D47-1E40-BE96-9A5866914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03598"/>
            <a:ext cx="8078398" cy="4034367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= a fundamental </a:t>
            </a:r>
            <a:r>
              <a:rPr lang="nb-NO" sz="2000" i="1" dirty="0"/>
              <a:t>human right</a:t>
            </a:r>
            <a:r>
              <a:rPr lang="nb-NO" sz="2000" dirty="0"/>
              <a:t>:</a:t>
            </a:r>
          </a:p>
          <a:p>
            <a:endParaRPr lang="nb-NO" sz="4400" dirty="0"/>
          </a:p>
          <a:p>
            <a:endParaRPr lang="nb-NO" sz="2000" dirty="0"/>
          </a:p>
          <a:p>
            <a:endParaRPr lang="nb-NO" sz="2800" dirty="0"/>
          </a:p>
          <a:p>
            <a:r>
              <a:rPr lang="nb-NO" sz="2000" dirty="0" err="1"/>
              <a:t>Protected</a:t>
            </a:r>
            <a:r>
              <a:rPr lang="nb-NO" sz="2000" dirty="0"/>
              <a:t> </a:t>
            </a:r>
            <a:r>
              <a:rPr lang="nb-NO" sz="2000" dirty="0" err="1"/>
              <a:t>through</a:t>
            </a:r>
            <a:r>
              <a:rPr lang="nb-NO" sz="2000" dirty="0"/>
              <a:t> </a:t>
            </a:r>
            <a:r>
              <a:rPr lang="nb-NO" sz="2000" dirty="0" err="1"/>
              <a:t>various</a:t>
            </a:r>
            <a:r>
              <a:rPr lang="nb-NO" sz="2000" dirty="0"/>
              <a:t> </a:t>
            </a:r>
            <a:r>
              <a:rPr lang="nb-NO" sz="2000" dirty="0" err="1"/>
              <a:t>national</a:t>
            </a:r>
            <a:r>
              <a:rPr lang="nb-NO" sz="2000" dirty="0"/>
              <a:t> and </a:t>
            </a:r>
            <a:r>
              <a:rPr lang="nb-NO" sz="2000" dirty="0" err="1"/>
              <a:t>international</a:t>
            </a:r>
            <a:r>
              <a:rPr lang="nb-NO" sz="2000" dirty="0"/>
              <a:t> legal </a:t>
            </a:r>
            <a:r>
              <a:rPr lang="nb-NO" sz="2000" dirty="0" err="1"/>
              <a:t>frameworks</a:t>
            </a:r>
            <a:r>
              <a:rPr lang="nb-NO" sz="2000" dirty="0"/>
              <a:t> (in Norway and </a:t>
            </a:r>
            <a:r>
              <a:rPr lang="nb-NO" sz="2000" dirty="0" err="1"/>
              <a:t>other</a:t>
            </a:r>
            <a:r>
              <a:rPr lang="nb-NO" sz="2000" dirty="0"/>
              <a:t> EEA </a:t>
            </a:r>
            <a:r>
              <a:rPr lang="nb-NO" sz="2000" dirty="0" err="1"/>
              <a:t>countries</a:t>
            </a:r>
            <a:r>
              <a:rPr lang="nb-NO" sz="2000" dirty="0"/>
              <a:t>: </a:t>
            </a:r>
            <a:r>
              <a:rPr lang="nb-NO" sz="2000" b="1" dirty="0"/>
              <a:t>GDPR</a:t>
            </a:r>
            <a:r>
              <a:rPr lang="nb-NO" sz="2000" dirty="0"/>
              <a:t>)</a:t>
            </a:r>
          </a:p>
          <a:p>
            <a:endParaRPr lang="nb-NO" sz="20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F08A26CA-3F5B-984A-94E0-5A298C4E3FE0}"/>
              </a:ext>
            </a:extLst>
          </p:cNvPr>
          <p:cNvSpPr/>
          <p:nvPr/>
        </p:nvSpPr>
        <p:spPr>
          <a:xfrm>
            <a:off x="755576" y="1779662"/>
            <a:ext cx="7790366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shall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subjected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arbitrary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interference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his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privacy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correspondence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, nor to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attacks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upon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his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honour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reputation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Everyone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has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right to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interference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attacks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AECB49C-9550-C94B-9753-92BFE7AA2EB3}"/>
              </a:ext>
            </a:extLst>
          </p:cNvPr>
          <p:cNvSpPr txBox="1"/>
          <p:nvPr/>
        </p:nvSpPr>
        <p:spPr>
          <a:xfrm>
            <a:off x="2195736" y="2979991"/>
            <a:ext cx="711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/>
              <a:t>United Nations </a:t>
            </a:r>
            <a:r>
              <a:rPr lang="nb-NO" sz="1800" dirty="0" err="1"/>
              <a:t>Declaration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Human Rights, 1948, </a:t>
            </a:r>
            <a:r>
              <a:rPr lang="nb-NO" sz="1800" dirty="0" err="1"/>
              <a:t>Article</a:t>
            </a:r>
            <a:r>
              <a:rPr lang="nb-NO" sz="1800" dirty="0"/>
              <a:t> 12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605FEED-201C-6743-92E1-E5616997F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3001" y="195490"/>
            <a:ext cx="1236133" cy="123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908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EC8CA5-9837-724A-AF0E-A7042E96C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Privacy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34CE67-5009-CE4C-9785-48D5B9BD4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51467"/>
            <a:ext cx="7920880" cy="2810934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sz="2000" dirty="0"/>
              <a:t>GDPR regulates the storage, processing                                                                     and sharing of </a:t>
            </a:r>
            <a:r>
              <a:rPr lang="en-US" sz="2000" u="sng" dirty="0"/>
              <a:t>personal data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Personal data cannot be processed without proper legal ground</a:t>
            </a:r>
          </a:p>
          <a:p>
            <a:pPr lvl="1">
              <a:spcBef>
                <a:spcPts val="1800"/>
              </a:spcBef>
            </a:pPr>
            <a:r>
              <a:rPr lang="en-US" sz="2000" dirty="0"/>
              <a:t>Most important ground is the consent of the individual to whom the data refers</a:t>
            </a:r>
          </a:p>
          <a:p>
            <a:pPr lvl="1">
              <a:spcBef>
                <a:spcPts val="1800"/>
              </a:spcBef>
            </a:pPr>
            <a:r>
              <a:rPr lang="en-US" sz="2000" dirty="0"/>
              <a:t>Consent must be freely given, explicit &amp; informed</a:t>
            </a:r>
          </a:p>
          <a:p>
            <a:pPr>
              <a:spcBef>
                <a:spcPts val="1800"/>
              </a:spcBef>
            </a:pPr>
            <a:endParaRPr lang="nb-NO" sz="20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4B7608-2939-894D-B1D8-43C8482465D3}"/>
              </a:ext>
            </a:extLst>
          </p:cNvPr>
          <p:cNvSpPr/>
          <p:nvPr/>
        </p:nvSpPr>
        <p:spPr>
          <a:xfrm>
            <a:off x="5934772" y="771550"/>
            <a:ext cx="2401250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data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to an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identifiable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individual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Bue 4">
            <a:extLst>
              <a:ext uri="{FF2B5EF4-FFF2-40B4-BE49-F238E27FC236}">
                <a16:creationId xmlns:a16="http://schemas.microsoft.com/office/drawing/2014/main" id="{A823EC7A-7460-CF49-9746-11BB2E41C24E}"/>
              </a:ext>
            </a:extLst>
          </p:cNvPr>
          <p:cNvSpPr/>
          <p:nvPr/>
        </p:nvSpPr>
        <p:spPr>
          <a:xfrm rot="7533873">
            <a:off x="3476820" y="-987506"/>
            <a:ext cx="3148500" cy="2821600"/>
          </a:xfrm>
          <a:prstGeom prst="arc">
            <a:avLst>
              <a:gd name="adj1" fmla="val 17513780"/>
              <a:gd name="adj2" fmla="val 0"/>
            </a:avLst>
          </a:prstGeom>
          <a:ln w="12700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9A682A0-0B5C-2243-BB82-1BACEADDB8DB}"/>
              </a:ext>
            </a:extLst>
          </p:cNvPr>
          <p:cNvSpPr/>
          <p:nvPr/>
        </p:nvSpPr>
        <p:spPr>
          <a:xfrm>
            <a:off x="1179241" y="4301681"/>
            <a:ext cx="1178169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F05AD3E-CB29-CC40-A7B3-0C2F6C066200}"/>
              </a:ext>
            </a:extLst>
          </p:cNvPr>
          <p:cNvSpPr txBox="1"/>
          <p:nvPr/>
        </p:nvSpPr>
        <p:spPr>
          <a:xfrm>
            <a:off x="1771547" y="3887887"/>
            <a:ext cx="676875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develop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software storing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include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personal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u="sng" dirty="0"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collect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consent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individual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(s) in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question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(or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anonymise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, cf.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slide)</a:t>
            </a:r>
          </a:p>
        </p:txBody>
      </p:sp>
    </p:spTree>
    <p:extLst>
      <p:ext uri="{BB962C8B-B14F-4D97-AF65-F5344CB8AC3E}">
        <p14:creationId xmlns:p14="http://schemas.microsoft.com/office/powerpoint/2010/main" val="35245473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FEBE24-4077-174B-ABE6-5BF2B240C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Privacy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DBAC9F-8702-B348-9CDE-2C667680C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124191"/>
            <a:ext cx="8280920" cy="1568170"/>
          </a:xfrm>
        </p:spPr>
        <p:txBody>
          <a:bodyPr/>
          <a:lstStyle/>
          <a:p>
            <a:pPr marL="474663" lvl="1" indent="0">
              <a:buNone/>
            </a:pPr>
            <a:r>
              <a:rPr lang="en-US" sz="2000" dirty="0"/>
              <a:t>Alternatively, you may </a:t>
            </a:r>
            <a:r>
              <a:rPr lang="en-US" sz="2000" dirty="0" err="1"/>
              <a:t>anonymise</a:t>
            </a:r>
            <a:r>
              <a:rPr lang="en-US" sz="2000" dirty="0"/>
              <a:t> the data</a:t>
            </a:r>
          </a:p>
          <a:p>
            <a:pPr lvl="2"/>
            <a:r>
              <a:rPr lang="en-US" sz="1800" dirty="0" err="1"/>
              <a:t>anonymisation</a:t>
            </a:r>
            <a:r>
              <a:rPr lang="en-US" sz="1800" dirty="0"/>
              <a:t> = complete and irreversible removal of any information which, directly or indirectly, may lead to the individual being re-identified</a:t>
            </a:r>
          </a:p>
          <a:p>
            <a:pPr lvl="1"/>
            <a:endParaRPr lang="nb-NO" sz="2000" dirty="0"/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3721A5A3-08C6-6D42-A17D-E27E1001E395}"/>
              </a:ext>
            </a:extLst>
          </p:cNvPr>
          <p:cNvGraphicFramePr>
            <a:graphicFrameLocks noGrp="1"/>
          </p:cNvGraphicFramePr>
          <p:nvPr/>
        </p:nvGraphicFramePr>
        <p:xfrm>
          <a:off x="1331640" y="2697595"/>
          <a:ext cx="6313760" cy="1568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0760">
                  <a:extLst>
                    <a:ext uri="{9D8B030D-6E8A-4147-A177-3AD203B41FA5}">
                      <a16:colId xmlns:a16="http://schemas.microsoft.com/office/drawing/2014/main" val="34510909"/>
                    </a:ext>
                  </a:extLst>
                </a:gridCol>
                <a:gridCol w="1164744">
                  <a:extLst>
                    <a:ext uri="{9D8B030D-6E8A-4147-A177-3AD203B41FA5}">
                      <a16:colId xmlns:a16="http://schemas.microsoft.com/office/drawing/2014/main" val="3368022534"/>
                    </a:ext>
                  </a:extLst>
                </a:gridCol>
                <a:gridCol w="1262752">
                  <a:extLst>
                    <a:ext uri="{9D8B030D-6E8A-4147-A177-3AD203B41FA5}">
                      <a16:colId xmlns:a16="http://schemas.microsoft.com/office/drawing/2014/main" val="2878190979"/>
                    </a:ext>
                  </a:extLst>
                </a:gridCol>
                <a:gridCol w="1262752">
                  <a:extLst>
                    <a:ext uri="{9D8B030D-6E8A-4147-A177-3AD203B41FA5}">
                      <a16:colId xmlns:a16="http://schemas.microsoft.com/office/drawing/2014/main" val="2306192566"/>
                    </a:ext>
                  </a:extLst>
                </a:gridCol>
                <a:gridCol w="1262752">
                  <a:extLst>
                    <a:ext uri="{9D8B030D-6E8A-4147-A177-3AD203B41FA5}">
                      <a16:colId xmlns:a16="http://schemas.microsoft.com/office/drawing/2014/main" val="234277890"/>
                    </a:ext>
                  </a:extLst>
                </a:gridCol>
              </a:tblGrid>
              <a:tr h="313634">
                <a:tc>
                  <a:txBody>
                    <a:bodyPr/>
                    <a:lstStyle/>
                    <a:p>
                      <a:r>
                        <a:rPr lang="nb-NO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 </a:t>
                      </a:r>
                      <a:r>
                        <a:rPr lang="nb-NO" sz="14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</a:t>
                      </a:r>
                      <a:endParaRPr lang="nb-NO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</a:t>
                      </a:r>
                      <a:r>
                        <a:rPr lang="nb-NO" sz="14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nb-NO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nb-NO" sz="14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birth</a:t>
                      </a:r>
                      <a:endParaRPr lang="nb-NO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Postal </a:t>
                      </a:r>
                      <a:r>
                        <a:rPr lang="nb-NO" sz="14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</a:t>
                      </a:r>
                      <a:endParaRPr lang="nb-NO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Gender</a:t>
                      </a:r>
                      <a:endParaRPr lang="nb-NO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AIDS?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876812"/>
                  </a:ext>
                </a:extLst>
              </a:tr>
              <a:tr h="313634"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30088231948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30/08/82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04793"/>
                  </a:ext>
                </a:extLst>
              </a:tr>
              <a:tr h="313634"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24039115691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24/03/91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063390"/>
                  </a:ext>
                </a:extLst>
              </a:tr>
              <a:tr h="313634"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10096519769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10/09/65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402809"/>
                  </a:ext>
                </a:extLst>
              </a:tr>
              <a:tr h="313634"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27107546609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27/10/75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nb-NO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248906"/>
                  </a:ext>
                </a:extLst>
              </a:tr>
            </a:tbl>
          </a:graphicData>
        </a:graphic>
      </p:graphicFrame>
      <p:grpSp>
        <p:nvGrpSpPr>
          <p:cNvPr id="20" name="Gruppe 19">
            <a:extLst>
              <a:ext uri="{FF2B5EF4-FFF2-40B4-BE49-F238E27FC236}">
                <a16:creationId xmlns:a16="http://schemas.microsoft.com/office/drawing/2014/main" id="{F08D88E6-6B75-D041-A7F0-78CC454A92C9}"/>
              </a:ext>
            </a:extLst>
          </p:cNvPr>
          <p:cNvGrpSpPr/>
          <p:nvPr/>
        </p:nvGrpSpPr>
        <p:grpSpPr>
          <a:xfrm>
            <a:off x="1143000" y="4265765"/>
            <a:ext cx="1981200" cy="696274"/>
            <a:chOff x="0" y="4265765"/>
            <a:chExt cx="1981200" cy="696274"/>
          </a:xfrm>
        </p:grpSpPr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B74558F2-2ABC-8A4E-9E40-35C591942E86}"/>
                </a:ext>
              </a:extLst>
            </p:cNvPr>
            <p:cNvSpPr txBox="1"/>
            <p:nvPr/>
          </p:nvSpPr>
          <p:spPr>
            <a:xfrm>
              <a:off x="0" y="4377264"/>
              <a:ext cx="19812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Direct 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identifier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 (must be 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removed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cxnSp>
          <p:nvCxnSpPr>
            <p:cNvPr id="8" name="Rett pil 7">
              <a:extLst>
                <a:ext uri="{FF2B5EF4-FFF2-40B4-BE49-F238E27FC236}">
                  <a16:creationId xmlns:a16="http://schemas.microsoft.com/office/drawing/2014/main" id="{56CD3A6E-21D5-9043-8C81-06A57E5FCD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067" y="4265765"/>
              <a:ext cx="0" cy="1707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3748CA4-EF26-D040-B876-0A857FC096E5}"/>
              </a:ext>
            </a:extLst>
          </p:cNvPr>
          <p:cNvGrpSpPr/>
          <p:nvPr/>
        </p:nvGrpSpPr>
        <p:grpSpPr>
          <a:xfrm>
            <a:off x="2984502" y="4265766"/>
            <a:ext cx="3746496" cy="877735"/>
            <a:chOff x="1841502" y="4265765"/>
            <a:chExt cx="3746496" cy="877735"/>
          </a:xfrm>
        </p:grpSpPr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11AA4598-2C8B-1C48-9340-F119581E0900}"/>
                </a:ext>
              </a:extLst>
            </p:cNvPr>
            <p:cNvSpPr txBox="1"/>
            <p:nvPr/>
          </p:nvSpPr>
          <p:spPr>
            <a:xfrm>
              <a:off x="1841502" y="4558725"/>
              <a:ext cx="3746496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Quasi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identifiers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can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 re-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identify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when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combined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with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background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knowledge</a:t>
              </a:r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cxnSp>
          <p:nvCxnSpPr>
            <p:cNvPr id="10" name="Rett pil 9">
              <a:extLst>
                <a:ext uri="{FF2B5EF4-FFF2-40B4-BE49-F238E27FC236}">
                  <a16:creationId xmlns:a16="http://schemas.microsoft.com/office/drawing/2014/main" id="{722C98A2-FD2C-B84D-A76F-D771C94689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46402" y="4311757"/>
              <a:ext cx="0" cy="2863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Rett pil 11">
              <a:extLst>
                <a:ext uri="{FF2B5EF4-FFF2-40B4-BE49-F238E27FC236}">
                  <a16:creationId xmlns:a16="http://schemas.microsoft.com/office/drawing/2014/main" id="{D6732182-77F5-1F4B-A031-F9761F151CB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19867" y="4265765"/>
              <a:ext cx="626535" cy="3323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Rett pil 13">
              <a:extLst>
                <a:ext uri="{FF2B5EF4-FFF2-40B4-BE49-F238E27FC236}">
                  <a16:creationId xmlns:a16="http://schemas.microsoft.com/office/drawing/2014/main" id="{6C2C3D2E-DEE9-CD4B-B400-12E719C831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46402" y="4311757"/>
              <a:ext cx="1269998" cy="2863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F8C2FEA2-3D2C-BB4B-9336-7B4E0A665974}"/>
              </a:ext>
            </a:extLst>
          </p:cNvPr>
          <p:cNvGrpSpPr/>
          <p:nvPr/>
        </p:nvGrpSpPr>
        <p:grpSpPr>
          <a:xfrm>
            <a:off x="6730998" y="4265766"/>
            <a:ext cx="1175678" cy="663913"/>
            <a:chOff x="5587998" y="4265765"/>
            <a:chExt cx="1175678" cy="663913"/>
          </a:xfrm>
        </p:grpSpPr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A2348049-A7B4-CA42-9289-978118482EAD}"/>
                </a:ext>
              </a:extLst>
            </p:cNvPr>
            <p:cNvSpPr txBox="1"/>
            <p:nvPr/>
          </p:nvSpPr>
          <p:spPr>
            <a:xfrm>
              <a:off x="5682316" y="4344903"/>
              <a:ext cx="108136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>
                  <a:latin typeface="Arial" panose="020B0604020202020204" pitchFamily="34" charset="0"/>
                  <a:cs typeface="Arial" panose="020B0604020202020204" pitchFamily="34" charset="0"/>
                </a:rPr>
                <a:t>Sensitive </a:t>
              </a:r>
              <a:r>
                <a:rPr lang="nb-NO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attribute</a:t>
              </a:r>
              <a:endParaRPr lang="nb-NO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Rett pil 17">
              <a:extLst>
                <a:ext uri="{FF2B5EF4-FFF2-40B4-BE49-F238E27FC236}">
                  <a16:creationId xmlns:a16="http://schemas.microsoft.com/office/drawing/2014/main" id="{99CCFCE3-069F-4B48-ACC0-09483A460BD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87998" y="4265765"/>
              <a:ext cx="177802" cy="1807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4094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8A07F-779A-4DEE-A1BA-C7CA35C8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B6A77-2862-4AD0-915A-DF053DF92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52124"/>
            <a:ext cx="8064896" cy="308609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dirty="0"/>
              <a:t>NLP can also be employed to </a:t>
            </a:r>
            <a:r>
              <a:rPr lang="en-US" sz="2000" i="1" dirty="0"/>
              <a:t>detect</a:t>
            </a:r>
            <a:r>
              <a:rPr lang="en-US" sz="2000" dirty="0"/>
              <a:t> and </a:t>
            </a:r>
            <a:r>
              <a:rPr lang="en-US" sz="2000" i="1" dirty="0"/>
              <a:t>edit out </a:t>
            </a:r>
            <a:r>
              <a:rPr lang="en-US" sz="2000" dirty="0"/>
              <a:t>personal identifiers in text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Using e.g. sequence labelling, like in NER</a:t>
            </a:r>
          </a:p>
          <a:p>
            <a:pPr lvl="1">
              <a:spcBef>
                <a:spcPts val="1200"/>
              </a:spcBef>
            </a:pPr>
            <a:endParaRPr lang="en-US" sz="2000" dirty="0"/>
          </a:p>
          <a:p>
            <a:pPr lvl="1"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sz="2000" dirty="0"/>
              <a:t>But can we truly anonymize text in a GDPR-compliant manner?</a:t>
            </a:r>
          </a:p>
          <a:p>
            <a:pPr lvl="1">
              <a:spcBef>
                <a:spcPts val="1200"/>
              </a:spcBef>
            </a:pPr>
            <a:r>
              <a:rPr lang="en-US" sz="2000" dirty="0"/>
              <a:t>Short answer: no.</a:t>
            </a:r>
            <a:endParaRPr lang="nb-NO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FE569C-0320-48EF-88D7-A4DD6768A6AB}"/>
              </a:ext>
            </a:extLst>
          </p:cNvPr>
          <p:cNvSpPr txBox="1"/>
          <p:nvPr/>
        </p:nvSpPr>
        <p:spPr>
          <a:xfrm>
            <a:off x="3723185" y="4045264"/>
            <a:ext cx="50894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b-NO" sz="1400" dirty="0">
                <a:solidFill>
                  <a:srgbClr val="C00000"/>
                </a:solidFill>
              </a:rPr>
              <a:t>[Weitzenboeck, E., Lison, P., Cyndecka, M. &amp; Langford, M. (2022) GDPR and </a:t>
            </a:r>
            <a:r>
              <a:rPr lang="nb-NO" sz="1400" dirty="0" err="1">
                <a:solidFill>
                  <a:srgbClr val="C00000"/>
                </a:solidFill>
              </a:rPr>
              <a:t>unstructured</a:t>
            </a:r>
            <a:r>
              <a:rPr lang="nb-NO" sz="1400" dirty="0">
                <a:solidFill>
                  <a:srgbClr val="C00000"/>
                </a:solidFill>
              </a:rPr>
              <a:t> data: is </a:t>
            </a:r>
            <a:r>
              <a:rPr lang="nb-NO" sz="1400" dirty="0" err="1">
                <a:solidFill>
                  <a:srgbClr val="C00000"/>
                </a:solidFill>
              </a:rPr>
              <a:t>anonymization</a:t>
            </a:r>
            <a:r>
              <a:rPr lang="nb-NO" sz="1400" dirty="0">
                <a:solidFill>
                  <a:srgbClr val="C00000"/>
                </a:solidFill>
              </a:rPr>
              <a:t> </a:t>
            </a:r>
            <a:r>
              <a:rPr lang="nb-NO" sz="1400" dirty="0" err="1">
                <a:solidFill>
                  <a:srgbClr val="C00000"/>
                </a:solidFill>
              </a:rPr>
              <a:t>possible</a:t>
            </a:r>
            <a:r>
              <a:rPr lang="nb-NO" sz="1400" dirty="0">
                <a:solidFill>
                  <a:srgbClr val="C00000"/>
                </a:solidFill>
              </a:rPr>
              <a:t>? </a:t>
            </a:r>
            <a:r>
              <a:rPr lang="nb-NO" sz="1400" i="1" dirty="0">
                <a:solidFill>
                  <a:srgbClr val="C00000"/>
                </a:solidFill>
              </a:rPr>
              <a:t>International Data </a:t>
            </a:r>
            <a:r>
              <a:rPr lang="nb-NO" sz="1400" i="1" dirty="0" err="1">
                <a:solidFill>
                  <a:srgbClr val="C00000"/>
                </a:solidFill>
              </a:rPr>
              <a:t>Privacy</a:t>
            </a:r>
            <a:r>
              <a:rPr lang="nb-NO" sz="1400" i="1" dirty="0">
                <a:solidFill>
                  <a:srgbClr val="C00000"/>
                </a:solidFill>
              </a:rPr>
              <a:t> Law</a:t>
            </a:r>
            <a:r>
              <a:rPr lang="nb-NO" sz="1400" dirty="0">
                <a:solidFill>
                  <a:srgbClr val="C00000"/>
                </a:solidFill>
              </a:rPr>
              <a:t>, 12(3).]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769A85-9B2D-419A-BD57-2D4A426352F6}"/>
              </a:ext>
            </a:extLst>
          </p:cNvPr>
          <p:cNvSpPr txBox="1"/>
          <p:nvPr/>
        </p:nvSpPr>
        <p:spPr>
          <a:xfrm>
            <a:off x="1115616" y="2571750"/>
            <a:ext cx="77296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</a:rPr>
              <a:t>[Lison, P, Pilán, I., Sánchez, D., Batet, M. and Øvrelid, L. (2021) </a:t>
            </a:r>
            <a:r>
              <a:rPr lang="en-US" sz="1400" dirty="0" err="1">
                <a:solidFill>
                  <a:srgbClr val="C00000"/>
                </a:solidFill>
              </a:rPr>
              <a:t>Anonymisation</a:t>
            </a:r>
            <a:r>
              <a:rPr lang="en-US" sz="1400" dirty="0">
                <a:solidFill>
                  <a:srgbClr val="C00000"/>
                </a:solidFill>
              </a:rPr>
              <a:t> Models for Text Data: State of the art, Challenges and Future Directions. </a:t>
            </a:r>
            <a:r>
              <a:rPr lang="en-US" sz="1400" i="1" dirty="0">
                <a:solidFill>
                  <a:srgbClr val="C00000"/>
                </a:solidFill>
              </a:rPr>
              <a:t>ACL 2021</a:t>
            </a:r>
            <a:r>
              <a:rPr lang="en-US" sz="1400" dirty="0">
                <a:solidFill>
                  <a:srgbClr val="C00000"/>
                </a:solidFill>
              </a:rPr>
              <a:t>.]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63F7E8-CBA6-46FA-9B42-F6DB13D0782D}"/>
              </a:ext>
            </a:extLst>
          </p:cNvPr>
          <p:cNvGrpSpPr/>
          <p:nvPr/>
        </p:nvGrpSpPr>
        <p:grpSpPr>
          <a:xfrm>
            <a:off x="3364708" y="96687"/>
            <a:ext cx="4000962" cy="1046740"/>
            <a:chOff x="1315825" y="1975952"/>
            <a:chExt cx="4349631" cy="124248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9C6B617-F982-4429-80A7-7ABC769FC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5825" y="1975952"/>
              <a:ext cx="1191595" cy="1191595"/>
            </a:xfrm>
            <a:prstGeom prst="rect">
              <a:avLst/>
            </a:prstGeom>
          </p:spPr>
        </p:pic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73A703D-195C-4C31-8FBA-39CCF2094E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27015" y="2462085"/>
              <a:ext cx="194684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9A4B332-2F7A-4473-B674-02E78426F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3862" y="2026846"/>
              <a:ext cx="1191594" cy="119159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A507043-F42F-4D59-8927-0A870AB0E825}"/>
                </a:ext>
              </a:extLst>
            </p:cNvPr>
            <p:cNvSpPr txBox="1"/>
            <p:nvPr/>
          </p:nvSpPr>
          <p:spPr bwMode="white">
            <a:xfrm>
              <a:off x="2637000" y="2527772"/>
              <a:ext cx="2160240" cy="447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dirty="0"/>
                <a:t>Editing/masking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A4443EE-48BD-4437-A6A9-2D7DC5499796}"/>
                </a:ext>
              </a:extLst>
            </p:cNvPr>
            <p:cNvSpPr/>
            <p:nvPr/>
          </p:nvSpPr>
          <p:spPr bwMode="auto">
            <a:xfrm>
              <a:off x="5120618" y="2666271"/>
              <a:ext cx="270030" cy="74714"/>
            </a:xfrm>
            <a:prstGeom prst="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0FCCA68-E047-418C-9692-C95F22847A00}"/>
                </a:ext>
              </a:extLst>
            </p:cNvPr>
            <p:cNvSpPr/>
            <p:nvPr/>
          </p:nvSpPr>
          <p:spPr bwMode="auto">
            <a:xfrm>
              <a:off x="4926820" y="2817053"/>
              <a:ext cx="135015" cy="92269"/>
            </a:xfrm>
            <a:prstGeom prst="rect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80" tIns="34290" rIns="68580" bIns="34290" numCol="1" rtlCol="0" anchor="ctr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GB" sz="1500"/>
            </a:p>
          </p:txBody>
        </p:sp>
      </p:grpSp>
    </p:spTree>
    <p:extLst>
      <p:ext uri="{BB962C8B-B14F-4D97-AF65-F5344CB8AC3E}">
        <p14:creationId xmlns:p14="http://schemas.microsoft.com/office/powerpoint/2010/main" val="38600949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Et bilde som inneholder husholdningsapparat, tørke&#10;&#10;Automatisk generert beskrivelse">
            <a:extLst>
              <a:ext uri="{FF2B5EF4-FFF2-40B4-BE49-F238E27FC236}">
                <a16:creationId xmlns:a16="http://schemas.microsoft.com/office/drawing/2014/main" id="{4EF7F8F7-333A-8C45-B744-470E84FC5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761387"/>
            <a:ext cx="2538934" cy="153393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96F621C-C1D9-BF47-9938-1CBAFE649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Trust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91812A-618B-F247-BB94-9E76CC644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18090"/>
            <a:ext cx="7848872" cy="308609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nb-NO" sz="2000" dirty="0"/>
              <a:t>How </a:t>
            </a:r>
            <a:r>
              <a:rPr lang="nb-NO" sz="2000" dirty="0" err="1"/>
              <a:t>much</a:t>
            </a:r>
            <a:r>
              <a:rPr lang="nb-NO" sz="2000" dirty="0"/>
              <a:t> </a:t>
            </a:r>
            <a:r>
              <a:rPr lang="nb-NO" sz="2000" b="1" dirty="0"/>
              <a:t>trust</a:t>
            </a:r>
            <a:r>
              <a:rPr lang="nb-NO" sz="2000" dirty="0"/>
              <a:t> </a:t>
            </a:r>
            <a:r>
              <a:rPr lang="nb-NO" sz="2000" dirty="0" err="1"/>
              <a:t>should</a:t>
            </a:r>
            <a:r>
              <a:rPr lang="nb-NO" sz="2000" dirty="0"/>
              <a:t> </a:t>
            </a:r>
            <a:r>
              <a:rPr lang="nb-NO" sz="2000" dirty="0" err="1"/>
              <a:t>humans</a:t>
            </a:r>
            <a:r>
              <a:rPr lang="nb-NO" sz="2000" dirty="0"/>
              <a:t> </a:t>
            </a:r>
            <a:r>
              <a:rPr lang="nb-NO" sz="2000" dirty="0" err="1"/>
              <a:t>place</a:t>
            </a:r>
            <a:r>
              <a:rPr lang="nb-NO" sz="2000" dirty="0"/>
              <a:t> in                                                             </a:t>
            </a:r>
            <a:r>
              <a:rPr lang="nb-NO" sz="2000" dirty="0" err="1"/>
              <a:t>the</a:t>
            </a:r>
            <a:r>
              <a:rPr lang="nb-NO" sz="2000" dirty="0"/>
              <a:t> output of an AI system?</a:t>
            </a:r>
          </a:p>
          <a:p>
            <a:pPr>
              <a:spcBef>
                <a:spcPts val="1200"/>
              </a:spcBef>
            </a:pPr>
            <a:r>
              <a:rPr lang="nb-NO" sz="2000" dirty="0" err="1"/>
              <a:t>Need</a:t>
            </a:r>
            <a:r>
              <a:rPr lang="nb-NO" sz="2000" dirty="0"/>
              <a:t> to a </a:t>
            </a:r>
            <a:r>
              <a:rPr lang="nb-NO" sz="2000" dirty="0" err="1"/>
              <a:t>find</a:t>
            </a:r>
            <a:r>
              <a:rPr lang="nb-NO" sz="2000" dirty="0"/>
              <a:t> a </a:t>
            </a:r>
            <a:r>
              <a:rPr lang="nb-NO" sz="2000" dirty="0" err="1"/>
              <a:t>balance</a:t>
            </a:r>
            <a:r>
              <a:rPr lang="nb-NO" sz="2000" dirty="0"/>
              <a:t> </a:t>
            </a:r>
            <a:r>
              <a:rPr lang="nb-NO" sz="2000" dirty="0" err="1"/>
              <a:t>between</a:t>
            </a:r>
            <a:r>
              <a:rPr lang="nb-NO" sz="2000" dirty="0"/>
              <a:t> </a:t>
            </a:r>
          </a:p>
          <a:p>
            <a:pPr lvl="1">
              <a:spcBef>
                <a:spcPts val="1200"/>
              </a:spcBef>
            </a:pPr>
            <a:r>
              <a:rPr lang="nb-NO" sz="2000" i="1" dirty="0" err="1"/>
              <a:t>mistrust</a:t>
            </a:r>
            <a:r>
              <a:rPr lang="nb-NO" sz="2000" dirty="0"/>
              <a:t> (</a:t>
            </a:r>
            <a:r>
              <a:rPr lang="nb-NO" sz="2000" dirty="0" err="1"/>
              <a:t>which</a:t>
            </a:r>
            <a:r>
              <a:rPr lang="nb-NO" sz="2000" dirty="0"/>
              <a:t> makes </a:t>
            </a:r>
            <a:r>
              <a:rPr lang="nb-NO" sz="2000" dirty="0" err="1"/>
              <a:t>the</a:t>
            </a:r>
            <a:r>
              <a:rPr lang="nb-NO" sz="2000" dirty="0"/>
              <a:t> system </a:t>
            </a:r>
            <a:r>
              <a:rPr lang="nb-NO" sz="2000" dirty="0" err="1"/>
              <a:t>useless</a:t>
            </a:r>
            <a:r>
              <a:rPr lang="nb-NO" sz="2000" dirty="0"/>
              <a:t>) </a:t>
            </a:r>
          </a:p>
          <a:p>
            <a:pPr lvl="1">
              <a:spcBef>
                <a:spcPts val="1200"/>
              </a:spcBef>
            </a:pPr>
            <a:r>
              <a:rPr lang="nb-NO" sz="2000" dirty="0"/>
              <a:t>and </a:t>
            </a:r>
            <a:r>
              <a:rPr lang="nb-NO" sz="2000" i="1" dirty="0" err="1"/>
              <a:t>overtrust</a:t>
            </a:r>
            <a:r>
              <a:rPr lang="nb-NO" sz="2000" dirty="0"/>
              <a:t> (</a:t>
            </a:r>
            <a:r>
              <a:rPr lang="nb-NO" sz="2000" dirty="0" err="1"/>
              <a:t>which</a:t>
            </a:r>
            <a:r>
              <a:rPr lang="nb-NO" sz="2000" dirty="0"/>
              <a:t> </a:t>
            </a:r>
            <a:r>
              <a:rPr lang="nb-NO" sz="2000" dirty="0" err="1"/>
              <a:t>creates</a:t>
            </a:r>
            <a:r>
              <a:rPr lang="nb-NO" sz="2000" dirty="0"/>
              <a:t> </a:t>
            </a:r>
            <a:r>
              <a:rPr lang="nb-NO" sz="2000" dirty="0" err="1"/>
              <a:t>excessive</a:t>
            </a:r>
            <a:r>
              <a:rPr lang="nb-NO" sz="2000" dirty="0"/>
              <a:t> risks)</a:t>
            </a:r>
          </a:p>
          <a:p>
            <a:pPr>
              <a:spcBef>
                <a:spcPts val="1200"/>
              </a:spcBef>
            </a:pPr>
            <a:r>
              <a:rPr lang="nb-NO" sz="2000" dirty="0"/>
              <a:t>To do so, </a:t>
            </a:r>
            <a:r>
              <a:rPr lang="nb-NO" sz="2000" dirty="0" err="1"/>
              <a:t>our</a:t>
            </a:r>
            <a:r>
              <a:rPr lang="nb-NO" sz="2000" dirty="0"/>
              <a:t> systems </a:t>
            </a:r>
            <a:r>
              <a:rPr lang="nb-NO" sz="2000" dirty="0" err="1"/>
              <a:t>should</a:t>
            </a:r>
            <a:r>
              <a:rPr lang="nb-NO" sz="2000" dirty="0"/>
              <a:t> </a:t>
            </a:r>
            <a:r>
              <a:rPr lang="nb-NO" sz="2000" dirty="0" err="1"/>
              <a:t>provide</a:t>
            </a:r>
            <a:r>
              <a:rPr lang="nb-NO" sz="2000" dirty="0"/>
              <a:t> </a:t>
            </a:r>
            <a:r>
              <a:rPr lang="nb-NO" sz="2000" b="1" dirty="0" err="1"/>
              <a:t>explanations</a:t>
            </a:r>
            <a:r>
              <a:rPr lang="nb-NO" sz="2000" dirty="0"/>
              <a:t> for </a:t>
            </a:r>
            <a:r>
              <a:rPr lang="nb-NO" sz="2000" dirty="0" err="1"/>
              <a:t>its</a:t>
            </a:r>
            <a:r>
              <a:rPr lang="nb-NO" sz="2000" dirty="0"/>
              <a:t> </a:t>
            </a:r>
            <a:r>
              <a:rPr lang="nb-NO" sz="2000" dirty="0" err="1"/>
              <a:t>predictions</a:t>
            </a:r>
            <a:r>
              <a:rPr lang="nb-NO" sz="2000" dirty="0"/>
              <a:t> and </a:t>
            </a:r>
            <a:r>
              <a:rPr lang="nb-NO" sz="2000" dirty="0" err="1"/>
              <a:t>communicate</a:t>
            </a:r>
            <a:r>
              <a:rPr lang="nb-NO" sz="2000" dirty="0"/>
              <a:t> </a:t>
            </a:r>
            <a:r>
              <a:rPr lang="nb-NO" sz="2000" b="1" dirty="0" err="1"/>
              <a:t>uncertainties</a:t>
            </a:r>
            <a:r>
              <a:rPr lang="nb-NO" sz="2000" dirty="0"/>
              <a:t> </a:t>
            </a:r>
            <a:r>
              <a:rPr lang="nb-NO" sz="2000" dirty="0" err="1"/>
              <a:t>associated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them</a:t>
            </a:r>
            <a:endParaRPr lang="nb-NO" sz="20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F17AF14-8FB7-8F4A-B005-8CB26D18400C}"/>
              </a:ext>
            </a:extLst>
          </p:cNvPr>
          <p:cNvSpPr/>
          <p:nvPr/>
        </p:nvSpPr>
        <p:spPr>
          <a:xfrm>
            <a:off x="2372470" y="4420567"/>
            <a:ext cx="63759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[Wagner, A. R., 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Borenstein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J., &amp; Howard, A. (2018). 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Overtrust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robotic</a:t>
            </a:r>
            <a:r>
              <a:rPr lang="nb-NO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age. CACM]</a:t>
            </a:r>
          </a:p>
        </p:txBody>
      </p:sp>
    </p:spTree>
    <p:extLst>
      <p:ext uri="{BB962C8B-B14F-4D97-AF65-F5344CB8AC3E}">
        <p14:creationId xmlns:p14="http://schemas.microsoft.com/office/powerpoint/2010/main" val="28673145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5BC6A72F-0A45-954B-9EAB-33458C2915AB}"/>
              </a:ext>
            </a:extLst>
          </p:cNvPr>
          <p:cNvSpPr/>
          <p:nvPr/>
        </p:nvSpPr>
        <p:spPr>
          <a:xfrm>
            <a:off x="1143000" y="4301681"/>
            <a:ext cx="1190171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6F8F395-D0AC-AF4B-BCAA-2695180D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err="1"/>
              <a:t>Explainability</a:t>
            </a:r>
            <a:endParaRPr lang="en-GB" noProof="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7207D3-00BB-0842-BFC7-447D944F0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49378"/>
            <a:ext cx="8136904" cy="3824654"/>
          </a:xfrm>
        </p:spPr>
        <p:txBody>
          <a:bodyPr/>
          <a:lstStyle/>
          <a:p>
            <a:r>
              <a:rPr lang="nb-NO" sz="2000" dirty="0"/>
              <a:t>Deep </a:t>
            </a:r>
            <a:r>
              <a:rPr lang="nb-NO" sz="2000" dirty="0" err="1"/>
              <a:t>learning</a:t>
            </a:r>
            <a:r>
              <a:rPr lang="nb-NO" sz="2000" dirty="0"/>
              <a:t> </a:t>
            </a:r>
            <a:r>
              <a:rPr lang="nb-NO" sz="2000" dirty="0" err="1"/>
              <a:t>models</a:t>
            </a:r>
            <a:r>
              <a:rPr lang="nb-NO" sz="2000" dirty="0"/>
              <a:t> </a:t>
            </a:r>
            <a:r>
              <a:rPr lang="nb-NO" sz="2000" dirty="0" err="1"/>
              <a:t>are</a:t>
            </a:r>
            <a:r>
              <a:rPr lang="nb-NO" sz="2000" dirty="0"/>
              <a:t> "</a:t>
            </a:r>
            <a:r>
              <a:rPr lang="nb-NO" sz="2000" dirty="0" err="1"/>
              <a:t>black</a:t>
            </a:r>
            <a:r>
              <a:rPr lang="nb-NO" sz="2000" dirty="0"/>
              <a:t> </a:t>
            </a:r>
            <a:r>
              <a:rPr lang="nb-NO" sz="2000" dirty="0" err="1"/>
              <a:t>boxes</a:t>
            </a:r>
            <a:r>
              <a:rPr lang="nb-NO" sz="2000" dirty="0"/>
              <a:t>" </a:t>
            </a:r>
            <a:r>
              <a:rPr lang="nb-NO" sz="2000" dirty="0" err="1"/>
              <a:t>whose</a:t>
            </a:r>
            <a:r>
              <a:rPr lang="nb-NO" sz="2000" dirty="0"/>
              <a:t> outputs </a:t>
            </a:r>
            <a:r>
              <a:rPr lang="nb-NO" sz="2000" dirty="0" err="1"/>
              <a:t>are</a:t>
            </a:r>
            <a:r>
              <a:rPr lang="nb-NO" sz="2000" dirty="0"/>
              <a:t> </a:t>
            </a:r>
            <a:r>
              <a:rPr lang="nb-NO" sz="2000" dirty="0" err="1"/>
              <a:t>difficult</a:t>
            </a:r>
            <a:r>
              <a:rPr lang="nb-NO" sz="2000" dirty="0"/>
              <a:t> to </a:t>
            </a:r>
            <a:r>
              <a:rPr lang="nb-NO" sz="2000" dirty="0" err="1"/>
              <a:t>explain</a:t>
            </a:r>
            <a:endParaRPr lang="nb-NO" sz="2000" dirty="0"/>
          </a:p>
          <a:p>
            <a:r>
              <a:rPr lang="nb-NO" sz="2000" dirty="0"/>
              <a:t>This </a:t>
            </a:r>
            <a:r>
              <a:rPr lang="nb-NO" sz="2000" i="1" dirty="0" err="1"/>
              <a:t>opacity</a:t>
            </a:r>
            <a:r>
              <a:rPr lang="nb-NO" sz="2000" dirty="0"/>
              <a:t> is </a:t>
            </a:r>
            <a:r>
              <a:rPr lang="nb-NO" sz="2000" dirty="0" err="1"/>
              <a:t>problematic</a:t>
            </a:r>
            <a:r>
              <a:rPr lang="nb-NO" sz="2000" dirty="0"/>
              <a:t>, </a:t>
            </a:r>
            <a:r>
              <a:rPr lang="nb-NO" sz="2000" dirty="0" err="1"/>
              <a:t>especially</a:t>
            </a:r>
            <a:r>
              <a:rPr lang="nb-NO" sz="2000" dirty="0"/>
              <a:t> for </a:t>
            </a:r>
            <a:r>
              <a:rPr lang="nb-NO" sz="2000" dirty="0" err="1"/>
              <a:t>models</a:t>
            </a:r>
            <a:r>
              <a:rPr lang="nb-NO" sz="2000" dirty="0"/>
              <a:t> used for </a:t>
            </a:r>
            <a:r>
              <a:rPr lang="nb-NO" sz="2000" dirty="0" err="1"/>
              <a:t>decisions</a:t>
            </a:r>
            <a:r>
              <a:rPr lang="nb-NO" sz="2000" dirty="0"/>
              <a:t> </a:t>
            </a:r>
            <a:r>
              <a:rPr lang="nb-NO" sz="2000" dirty="0" err="1"/>
              <a:t>affecting</a:t>
            </a:r>
            <a:r>
              <a:rPr lang="nb-NO" sz="2000" dirty="0"/>
              <a:t> </a:t>
            </a:r>
            <a:r>
              <a:rPr lang="nb-NO" sz="2000" dirty="0" err="1"/>
              <a:t>people</a:t>
            </a:r>
            <a:endParaRPr lang="nb-NO" sz="2000" dirty="0"/>
          </a:p>
          <a:p>
            <a:pPr lvl="1"/>
            <a:r>
              <a:rPr lang="nb-NO" sz="2000" b="1" dirty="0" err="1"/>
              <a:t>Why</a:t>
            </a:r>
            <a:r>
              <a:rPr lang="nb-NO" sz="2000" dirty="0"/>
              <a:t> is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model</a:t>
            </a:r>
            <a:r>
              <a:rPr lang="nb-NO" sz="2000" dirty="0"/>
              <a:t> </a:t>
            </a:r>
            <a:r>
              <a:rPr lang="nb-NO" sz="2000" dirty="0" err="1"/>
              <a:t>predicting</a:t>
            </a:r>
            <a:r>
              <a:rPr lang="nb-NO" sz="2000" dirty="0"/>
              <a:t> </a:t>
            </a:r>
            <a:r>
              <a:rPr lang="nb-NO" sz="2000" dirty="0" err="1"/>
              <a:t>that</a:t>
            </a:r>
            <a:r>
              <a:rPr lang="nb-NO" sz="2000" dirty="0"/>
              <a:t> a given </a:t>
            </a:r>
            <a:r>
              <a:rPr lang="nb-NO" sz="2000" dirty="0" err="1"/>
              <a:t>individual</a:t>
            </a:r>
            <a:r>
              <a:rPr lang="nb-NO" sz="2000" dirty="0"/>
              <a:t> </a:t>
            </a:r>
            <a:r>
              <a:rPr lang="nb-NO" sz="2000" dirty="0" err="1"/>
              <a:t>should</a:t>
            </a:r>
            <a:r>
              <a:rPr lang="nb-NO" sz="2000" dirty="0"/>
              <a:t> be </a:t>
            </a:r>
            <a:r>
              <a:rPr lang="nb-NO" sz="2000" dirty="0" err="1"/>
              <a:t>refused</a:t>
            </a:r>
            <a:r>
              <a:rPr lang="nb-NO" sz="2000" dirty="0"/>
              <a:t> a </a:t>
            </a:r>
            <a:r>
              <a:rPr lang="nb-NO" sz="2000" dirty="0" err="1"/>
              <a:t>loan</a:t>
            </a:r>
            <a:r>
              <a:rPr lang="nb-NO" sz="2000" dirty="0"/>
              <a:t>?</a:t>
            </a:r>
          </a:p>
          <a:p>
            <a:pPr lvl="1"/>
            <a:r>
              <a:rPr lang="nb-NO" sz="2000" dirty="0"/>
              <a:t>Or: </a:t>
            </a:r>
            <a:r>
              <a:rPr lang="nb-NO" sz="2000" dirty="0" err="1"/>
              <a:t>which</a:t>
            </a:r>
            <a:r>
              <a:rPr lang="nb-NO" sz="2000" dirty="0"/>
              <a:t> input </a:t>
            </a:r>
            <a:r>
              <a:rPr lang="nb-NO" sz="2000" dirty="0" err="1"/>
              <a:t>features</a:t>
            </a:r>
            <a:r>
              <a:rPr lang="nb-NO" sz="2000" dirty="0"/>
              <a:t> (</a:t>
            </a:r>
            <a:r>
              <a:rPr lang="nb-NO" sz="2000" dirty="0" err="1"/>
              <a:t>alone</a:t>
            </a:r>
            <a:r>
              <a:rPr lang="nb-NO" sz="2000" dirty="0"/>
              <a:t> or </a:t>
            </a:r>
            <a:r>
              <a:rPr lang="nb-NO" sz="2000" dirty="0" err="1"/>
              <a:t>combined</a:t>
            </a:r>
            <a:r>
              <a:rPr lang="nb-NO" sz="2000" dirty="0"/>
              <a:t>) </a:t>
            </a:r>
            <a:r>
              <a:rPr lang="nb-NO" sz="2000" dirty="0" err="1"/>
              <a:t>were</a:t>
            </a:r>
            <a:r>
              <a:rPr lang="nb-NO" sz="2000" dirty="0"/>
              <a:t> </a:t>
            </a:r>
            <a:r>
              <a:rPr lang="nb-NO" sz="2000" i="1" dirty="0"/>
              <a:t>most </a:t>
            </a:r>
            <a:r>
              <a:rPr lang="nb-NO" sz="2000" i="1" dirty="0" err="1"/>
              <a:t>decisive</a:t>
            </a:r>
            <a:r>
              <a:rPr lang="nb-NO" sz="2000" i="1" dirty="0"/>
              <a:t> </a:t>
            </a:r>
            <a:r>
              <a:rPr lang="nb-NO" sz="2000" dirty="0"/>
              <a:t>in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outcome</a:t>
            </a:r>
            <a:r>
              <a:rPr lang="nb-NO" sz="2000" dirty="0"/>
              <a:t>?</a:t>
            </a:r>
          </a:p>
          <a:p>
            <a:r>
              <a:rPr lang="nb-NO" sz="2000" dirty="0"/>
              <a:t>GDPR </a:t>
            </a:r>
            <a:r>
              <a:rPr lang="nb-NO" sz="2000" dirty="0" err="1"/>
              <a:t>mandates</a:t>
            </a:r>
            <a:r>
              <a:rPr lang="nb-NO" sz="2000" dirty="0"/>
              <a:t> a "right to </a:t>
            </a:r>
            <a:r>
              <a:rPr lang="nb-NO" sz="2000" dirty="0" err="1"/>
              <a:t>explanation</a:t>
            </a:r>
            <a:r>
              <a:rPr lang="nb-NO" sz="2000" dirty="0"/>
              <a:t>" </a:t>
            </a:r>
          </a:p>
          <a:p>
            <a:pPr lvl="1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0591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70BDD4-88D3-FA41-81F0-08B3E1B0B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Explainability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FF314A-B72E-684D-BCFE-03851DB08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68" y="1208840"/>
            <a:ext cx="8047472" cy="93086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dirty="0"/>
              <a:t>Active research topic in ML/NLP!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Two main families:</a:t>
            </a:r>
          </a:p>
          <a:p>
            <a:pPr marL="0" indent="0">
              <a:spcBef>
                <a:spcPts val="1200"/>
              </a:spcBef>
              <a:buNone/>
            </a:pPr>
            <a:endParaRPr lang="nb-NO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36BD0B-5385-4BC5-22F1-5E4586014765}"/>
              </a:ext>
            </a:extLst>
          </p:cNvPr>
          <p:cNvSpPr txBox="1"/>
          <p:nvPr/>
        </p:nvSpPr>
        <p:spPr bwMode="white">
          <a:xfrm>
            <a:off x="179512" y="2499742"/>
            <a:ext cx="457200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</a:pPr>
            <a:r>
              <a:rPr lang="en-US" sz="2000" b="1" dirty="0"/>
              <a:t>Attribution-based methods</a:t>
            </a:r>
            <a:r>
              <a:rPr lang="en-US" sz="2000" dirty="0"/>
              <a:t>: seek to </a:t>
            </a:r>
            <a:r>
              <a:rPr lang="en-US" sz="2000" i="1" dirty="0"/>
              <a:t>quantify the importance </a:t>
            </a:r>
            <a:r>
              <a:rPr lang="en-US" sz="2000" dirty="0"/>
              <a:t>of a feature to a given prediction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Most popular technique: </a:t>
            </a:r>
            <a:r>
              <a:rPr lang="en-US" b="1" dirty="0"/>
              <a:t>SHAP</a:t>
            </a:r>
            <a:r>
              <a:rPr lang="en-US" dirty="0"/>
              <a:t> (</a:t>
            </a:r>
            <a:r>
              <a:rPr lang="en-GB" sz="2000" dirty="0" err="1"/>
              <a:t>SHapley</a:t>
            </a:r>
            <a:r>
              <a:rPr lang="en-GB" sz="2000" dirty="0"/>
              <a:t> Additive </a:t>
            </a:r>
            <a:r>
              <a:rPr lang="en-GB" sz="2000" dirty="0" err="1"/>
              <a:t>exPlanations</a:t>
            </a:r>
            <a:r>
              <a:rPr lang="en-GB" sz="2000" dirty="0"/>
              <a:t>),  a game-theoretical approach</a:t>
            </a: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D092542-55AD-4686-B6F6-1329F20B51A4}"/>
              </a:ext>
            </a:extLst>
          </p:cNvPr>
          <p:cNvCxnSpPr/>
          <p:nvPr/>
        </p:nvCxnSpPr>
        <p:spPr bwMode="auto">
          <a:xfrm flipH="1">
            <a:off x="2195736" y="2067694"/>
            <a:ext cx="72008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12458C2-2D1B-172A-0B4F-FFB75777769B}"/>
              </a:ext>
            </a:extLst>
          </p:cNvPr>
          <p:cNvSpPr txBox="1"/>
          <p:nvPr/>
        </p:nvSpPr>
        <p:spPr bwMode="white">
          <a:xfrm>
            <a:off x="5366850" y="915566"/>
            <a:ext cx="3594877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>
              <a:spcBef>
                <a:spcPts val="1200"/>
              </a:spcBef>
            </a:pPr>
            <a:r>
              <a:rPr lang="en-US" sz="2000" b="1" dirty="0" err="1"/>
              <a:t>Conterfactual</a:t>
            </a:r>
            <a:r>
              <a:rPr lang="en-US" sz="2000" b="1" dirty="0"/>
              <a:t> methods: </a:t>
            </a:r>
            <a:r>
              <a:rPr lang="en-US" sz="2000" dirty="0"/>
              <a:t>seek to determine </a:t>
            </a:r>
            <a:r>
              <a:rPr lang="en-US" sz="2000" i="1" dirty="0"/>
              <a:t>what should be changed to the input </a:t>
            </a:r>
            <a:r>
              <a:rPr lang="en-US" sz="2000" dirty="0"/>
              <a:t>to get a different outcome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Search for a minimal perturbation to the input</a:t>
            </a:r>
            <a:endParaRPr lang="en-US" b="1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EAFA6BA-9F19-CA34-EE58-95D469C33F29}"/>
              </a:ext>
            </a:extLst>
          </p:cNvPr>
          <p:cNvSpPr/>
          <p:nvPr/>
        </p:nvSpPr>
        <p:spPr bwMode="auto">
          <a:xfrm>
            <a:off x="2997958" y="1223749"/>
            <a:ext cx="2843284" cy="926416"/>
          </a:xfrm>
          <a:custGeom>
            <a:avLst/>
            <a:gdLst>
              <a:gd name="connsiteX0" fmla="*/ 0 w 2843284"/>
              <a:gd name="connsiteY0" fmla="*/ 659642 h 926416"/>
              <a:gd name="connsiteX1" fmla="*/ 1419367 w 2843284"/>
              <a:gd name="connsiteY1" fmla="*/ 891654 h 926416"/>
              <a:gd name="connsiteX2" fmla="*/ 2843284 w 2843284"/>
              <a:gd name="connsiteY2" fmla="*/ 0 h 926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3284" h="926416">
                <a:moveTo>
                  <a:pt x="0" y="659642"/>
                </a:moveTo>
                <a:cubicBezTo>
                  <a:pt x="472743" y="830618"/>
                  <a:pt x="945486" y="1001594"/>
                  <a:pt x="1419367" y="891654"/>
                </a:cubicBezTo>
                <a:cubicBezTo>
                  <a:pt x="1893248" y="781714"/>
                  <a:pt x="2368266" y="390857"/>
                  <a:pt x="2843284" y="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48EA46-36F5-3AA4-880F-E38B8B364FE7}"/>
              </a:ext>
            </a:extLst>
          </p:cNvPr>
          <p:cNvSpPr txBox="1"/>
          <p:nvPr/>
        </p:nvSpPr>
        <p:spPr bwMode="white">
          <a:xfrm>
            <a:off x="4120164" y="3767279"/>
            <a:ext cx="4872103" cy="118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solidFill>
                  <a:srgbClr val="C00000"/>
                </a:solidFill>
              </a:rPr>
              <a:t>For more details on explainability                                        &amp; interpretability, we recommend the online                        book by Christopher Molnar:</a:t>
            </a:r>
          </a:p>
          <a:p>
            <a:pPr algn="r"/>
            <a:endParaRPr lang="en-GB" sz="700" dirty="0">
              <a:solidFill>
                <a:srgbClr val="C00000"/>
              </a:solidFill>
            </a:endParaRPr>
          </a:p>
          <a:p>
            <a:pPr algn="r"/>
            <a:r>
              <a:rPr lang="en-GB" sz="1600" dirty="0">
                <a:solidFill>
                  <a:srgbClr val="C00000"/>
                </a:solidFill>
              </a:rPr>
              <a:t>https://christophm.github.io/interpretable-ml-book/</a:t>
            </a:r>
          </a:p>
        </p:txBody>
      </p:sp>
    </p:spTree>
    <p:extLst>
      <p:ext uri="{BB962C8B-B14F-4D97-AF65-F5344CB8AC3E}">
        <p14:creationId xmlns:p14="http://schemas.microsoft.com/office/powerpoint/2010/main" val="2664508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FED3B-6EFD-6DEE-4E0E-A82AEA53A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176052-D827-B6C6-7C85-08496C11A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Explainability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089C30-EF70-9018-8019-B873493E8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139702"/>
            <a:ext cx="8424936" cy="2232248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nb-NO" sz="2000" dirty="0"/>
              <a:t>The </a:t>
            </a:r>
            <a:r>
              <a:rPr lang="nb-NO" sz="2000" dirty="0" err="1"/>
              <a:t>explanations</a:t>
            </a:r>
            <a:r>
              <a:rPr lang="nb-NO" sz="2000" dirty="0"/>
              <a:t> </a:t>
            </a:r>
            <a:r>
              <a:rPr lang="nb-NO" sz="2000" dirty="0" err="1"/>
              <a:t>can</a:t>
            </a:r>
            <a:r>
              <a:rPr lang="nb-NO" sz="2000" dirty="0"/>
              <a:t> </a:t>
            </a:r>
            <a:r>
              <a:rPr lang="nb-NO" sz="2000" dirty="0" err="1"/>
              <a:t>focus</a:t>
            </a:r>
            <a:r>
              <a:rPr lang="nb-NO" sz="2000" dirty="0"/>
              <a:t> on different </a:t>
            </a:r>
            <a:r>
              <a:rPr lang="nb-NO" sz="2000" dirty="0" err="1"/>
              <a:t>aspects</a:t>
            </a:r>
            <a:r>
              <a:rPr lang="nb-NO" sz="2000" dirty="0"/>
              <a:t>:</a:t>
            </a:r>
          </a:p>
          <a:p>
            <a:pPr>
              <a:spcBef>
                <a:spcPts val="1200"/>
              </a:spcBef>
            </a:pPr>
            <a:r>
              <a:rPr lang="nb-NO" sz="2000" b="1" dirty="0" err="1"/>
              <a:t>Feature</a:t>
            </a:r>
            <a:r>
              <a:rPr lang="nb-NO" sz="2000" b="1" dirty="0"/>
              <a:t> </a:t>
            </a:r>
            <a:r>
              <a:rPr lang="nb-NO" sz="2000" b="1" dirty="0" err="1"/>
              <a:t>attribution</a:t>
            </a:r>
            <a:r>
              <a:rPr lang="nb-NO" sz="2000" dirty="0"/>
              <a:t>: </a:t>
            </a:r>
            <a:r>
              <a:rPr lang="nb-NO" sz="2000" dirty="0" err="1"/>
              <a:t>understanding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influence</a:t>
            </a:r>
            <a:r>
              <a:rPr lang="nb-NO" sz="2000" dirty="0"/>
              <a:t> of </a:t>
            </a:r>
            <a:r>
              <a:rPr lang="nb-NO" sz="2000" i="1" dirty="0"/>
              <a:t>input </a:t>
            </a:r>
            <a:r>
              <a:rPr lang="nb-NO" sz="2000" i="1" dirty="0" err="1"/>
              <a:t>features</a:t>
            </a:r>
            <a:endParaRPr lang="nb-NO" sz="2000" i="1" dirty="0"/>
          </a:p>
          <a:p>
            <a:pPr>
              <a:spcBef>
                <a:spcPts val="1200"/>
              </a:spcBef>
            </a:pPr>
            <a:r>
              <a:rPr lang="nb-NO" sz="2000" b="1" dirty="0"/>
              <a:t>Component </a:t>
            </a:r>
            <a:r>
              <a:rPr lang="nb-NO" sz="2000" b="1" dirty="0" err="1"/>
              <a:t>attribution</a:t>
            </a:r>
            <a:r>
              <a:rPr lang="nb-NO" sz="2000" dirty="0"/>
              <a:t>: </a:t>
            </a:r>
            <a:r>
              <a:rPr lang="nb-NO" sz="2000" dirty="0" err="1"/>
              <a:t>understanding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influence</a:t>
            </a:r>
            <a:r>
              <a:rPr lang="nb-NO" sz="2000" dirty="0"/>
              <a:t> of </a:t>
            </a:r>
            <a:r>
              <a:rPr lang="nb-NO" sz="2000" i="1" dirty="0" err="1"/>
              <a:t>particular</a:t>
            </a:r>
            <a:r>
              <a:rPr lang="nb-NO" sz="2000" i="1" dirty="0"/>
              <a:t> </a:t>
            </a:r>
            <a:r>
              <a:rPr lang="nb-NO" sz="2000" i="1" dirty="0" err="1"/>
              <a:t>components</a:t>
            </a:r>
            <a:r>
              <a:rPr lang="nb-NO" sz="2000" dirty="0"/>
              <a:t> of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model</a:t>
            </a:r>
            <a:r>
              <a:rPr lang="nb-NO" sz="2000" dirty="0"/>
              <a:t> (e.g. </a:t>
            </a:r>
            <a:r>
              <a:rPr lang="nb-NO" sz="2000" dirty="0" err="1"/>
              <a:t>layers</a:t>
            </a:r>
            <a:r>
              <a:rPr lang="nb-NO" sz="2000" dirty="0"/>
              <a:t> of a </a:t>
            </a:r>
            <a:r>
              <a:rPr lang="nb-NO" sz="2000" dirty="0" err="1"/>
              <a:t>deep</a:t>
            </a:r>
            <a:r>
              <a:rPr lang="nb-NO" sz="2000" dirty="0"/>
              <a:t> neural </a:t>
            </a:r>
            <a:r>
              <a:rPr lang="nb-NO" sz="2000" dirty="0" err="1"/>
              <a:t>net</a:t>
            </a:r>
            <a:r>
              <a:rPr lang="nb-NO" sz="2000" dirty="0"/>
              <a:t>)</a:t>
            </a:r>
          </a:p>
          <a:p>
            <a:pPr>
              <a:spcBef>
                <a:spcPts val="1200"/>
              </a:spcBef>
            </a:pPr>
            <a:r>
              <a:rPr lang="nb-NO" sz="2000" b="1" dirty="0"/>
              <a:t>Data </a:t>
            </a:r>
            <a:r>
              <a:rPr lang="nb-NO" sz="2000" b="1" dirty="0" err="1"/>
              <a:t>attribution</a:t>
            </a:r>
            <a:r>
              <a:rPr lang="nb-NO" sz="2000" dirty="0"/>
              <a:t>: </a:t>
            </a:r>
            <a:r>
              <a:rPr lang="nb-NO" sz="2000" dirty="0" err="1"/>
              <a:t>understanding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influence</a:t>
            </a:r>
            <a:r>
              <a:rPr lang="nb-NO" sz="2000" dirty="0"/>
              <a:t> of </a:t>
            </a:r>
            <a:r>
              <a:rPr lang="nb-NO" sz="2000" i="1" dirty="0"/>
              <a:t>training data </a:t>
            </a:r>
            <a:r>
              <a:rPr lang="nb-NO" sz="2000" i="1" dirty="0" err="1"/>
              <a:t>points</a:t>
            </a:r>
            <a:endParaRPr lang="nb-NO" sz="2000" i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B97540-9898-2EF2-2697-2E68875D15B9}"/>
              </a:ext>
            </a:extLst>
          </p:cNvPr>
          <p:cNvSpPr txBox="1"/>
          <p:nvPr/>
        </p:nvSpPr>
        <p:spPr bwMode="white">
          <a:xfrm>
            <a:off x="755576" y="4515966"/>
            <a:ext cx="8236691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en-GB" sz="700" dirty="0">
              <a:solidFill>
                <a:srgbClr val="C00000"/>
              </a:solidFill>
            </a:endParaRPr>
          </a:p>
          <a:p>
            <a:pPr algn="r"/>
            <a:r>
              <a:rPr lang="en-GB" sz="1600" dirty="0">
                <a:solidFill>
                  <a:srgbClr val="C00000"/>
                </a:solidFill>
              </a:rPr>
              <a:t>https://christophm.github.io/interpretable-ml-book/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59FD9F0-89B7-ADA4-5442-6369747EE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39502"/>
            <a:ext cx="4794993" cy="154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6404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00F624-C084-8243-8979-9EDFB31B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Plan for today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F8A37F-8266-7A44-8AD4-C108ABCFF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What is ethics?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Misrepresentation &amp; bias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Unintended consequences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Misuses of technology</a:t>
            </a:r>
          </a:p>
          <a:p>
            <a:r>
              <a:rPr lang="en-GB" noProof="0" dirty="0">
                <a:solidFill>
                  <a:schemeClr val="bg1">
                    <a:lumMod val="75000"/>
                  </a:schemeClr>
                </a:solidFill>
              </a:rPr>
              <a:t>Privacy &amp; trust</a:t>
            </a:r>
          </a:p>
          <a:p>
            <a:r>
              <a:rPr lang="en-GB" b="1" dirty="0">
                <a:solidFill>
                  <a:schemeClr val="tx1"/>
                </a:solidFill>
              </a:rPr>
              <a:t>Wrap up</a:t>
            </a:r>
            <a:endParaRPr lang="en-GB" b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163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F1D2B2-14A6-1044-B238-617E616D3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Take-home</a:t>
            </a:r>
            <a:r>
              <a:rPr lang="nb-NO" dirty="0"/>
              <a:t> </a:t>
            </a:r>
            <a:r>
              <a:rPr lang="nb-NO" dirty="0" err="1"/>
              <a:t>messages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3BD269-EC0F-8441-B914-20697341B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2355726"/>
            <a:ext cx="7560840" cy="234949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Think </a:t>
            </a:r>
            <a:r>
              <a:rPr lang="nb-NO" sz="2000" dirty="0" err="1"/>
              <a:t>about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b="1" dirty="0" err="1"/>
              <a:t>social</a:t>
            </a:r>
            <a:r>
              <a:rPr lang="nb-NO" sz="2000" b="1" dirty="0"/>
              <a:t> </a:t>
            </a:r>
            <a:r>
              <a:rPr lang="nb-NO" sz="2000" b="1" dirty="0" err="1"/>
              <a:t>biases</a:t>
            </a:r>
            <a:r>
              <a:rPr lang="nb-NO" sz="2000" b="1" dirty="0"/>
              <a:t> </a:t>
            </a:r>
            <a:r>
              <a:rPr lang="nb-NO" sz="2000" dirty="0"/>
              <a:t>(under-</a:t>
            </a:r>
            <a:r>
              <a:rPr lang="nb-NO" sz="2000" dirty="0" err="1"/>
              <a:t>represented</a:t>
            </a:r>
            <a:r>
              <a:rPr lang="nb-NO" sz="2000" dirty="0"/>
              <a:t> </a:t>
            </a:r>
            <a:r>
              <a:rPr lang="nb-NO" sz="2000" dirty="0" err="1"/>
              <a:t>groups</a:t>
            </a:r>
            <a:r>
              <a:rPr lang="nb-NO" sz="2000" dirty="0"/>
              <a:t>, stereotypes, etc.) in </a:t>
            </a:r>
            <a:r>
              <a:rPr lang="nb-NO" sz="2000" dirty="0" err="1"/>
              <a:t>your</a:t>
            </a:r>
            <a:r>
              <a:rPr lang="nb-NO" sz="2000" dirty="0"/>
              <a:t> training data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err="1"/>
              <a:t>Reflect</a:t>
            </a:r>
            <a:r>
              <a:rPr lang="nb-NO" sz="2000" dirty="0"/>
              <a:t> over </a:t>
            </a:r>
            <a:r>
              <a:rPr lang="nb-NO" sz="2000" dirty="0" err="1"/>
              <a:t>how</a:t>
            </a:r>
            <a:r>
              <a:rPr lang="nb-NO" sz="2000" dirty="0"/>
              <a:t> </a:t>
            </a:r>
            <a:r>
              <a:rPr lang="nb-NO" sz="2000" dirty="0" err="1"/>
              <a:t>your</a:t>
            </a:r>
            <a:r>
              <a:rPr lang="nb-NO" sz="2000" dirty="0"/>
              <a:t> IT systems </a:t>
            </a:r>
            <a:r>
              <a:rPr lang="nb-NO" sz="2000" dirty="0" err="1"/>
              <a:t>will</a:t>
            </a:r>
            <a:r>
              <a:rPr lang="nb-NO" sz="2000" dirty="0"/>
              <a:t> be </a:t>
            </a:r>
            <a:r>
              <a:rPr lang="nb-NO" sz="2000" dirty="0" err="1"/>
              <a:t>deployed</a:t>
            </a:r>
            <a:r>
              <a:rPr lang="nb-NO" sz="2000" dirty="0"/>
              <a:t>, and </a:t>
            </a:r>
            <a:r>
              <a:rPr lang="nb-NO" sz="2000" dirty="0" err="1"/>
              <a:t>what</a:t>
            </a:r>
            <a:r>
              <a:rPr lang="nb-NO" sz="2000" dirty="0"/>
              <a:t> </a:t>
            </a:r>
            <a:r>
              <a:rPr lang="nb-NO" sz="2000" b="1" dirty="0" err="1"/>
              <a:t>unintended</a:t>
            </a:r>
            <a:r>
              <a:rPr lang="nb-NO" sz="2000" b="1" dirty="0"/>
              <a:t> </a:t>
            </a:r>
            <a:r>
              <a:rPr lang="nb-NO" sz="2000" b="1" dirty="0" err="1"/>
              <a:t>impacts</a:t>
            </a:r>
            <a:r>
              <a:rPr lang="nb-NO" sz="2000" dirty="0"/>
              <a:t> </a:t>
            </a:r>
            <a:r>
              <a:rPr lang="nb-NO" sz="2000" dirty="0" err="1"/>
              <a:t>they</a:t>
            </a:r>
            <a:r>
              <a:rPr lang="nb-NO" sz="2000" dirty="0"/>
              <a:t> </a:t>
            </a:r>
            <a:r>
              <a:rPr lang="nb-NO" sz="2000" dirty="0" err="1"/>
              <a:t>may</a:t>
            </a:r>
            <a:r>
              <a:rPr lang="nb-NO" sz="2000" dirty="0"/>
              <a:t> have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Make sure </a:t>
            </a:r>
            <a:r>
              <a:rPr lang="nb-NO" sz="2000" dirty="0" err="1"/>
              <a:t>your</a:t>
            </a:r>
            <a:r>
              <a:rPr lang="nb-NO" sz="2000" dirty="0"/>
              <a:t> software </a:t>
            </a:r>
            <a:r>
              <a:rPr lang="nb-NO" sz="2000" dirty="0" err="1"/>
              <a:t>respects</a:t>
            </a:r>
            <a:r>
              <a:rPr lang="nb-NO" sz="2000" dirty="0"/>
              <a:t> </a:t>
            </a:r>
            <a:r>
              <a:rPr lang="nb-NO" sz="2000" b="1" dirty="0" err="1"/>
              <a:t>user</a:t>
            </a:r>
            <a:r>
              <a:rPr lang="nb-NO" sz="2000" b="1" dirty="0"/>
              <a:t> </a:t>
            </a:r>
            <a:r>
              <a:rPr lang="nb-NO" sz="2000" b="1" dirty="0" err="1"/>
              <a:t>privacy</a:t>
            </a:r>
            <a:r>
              <a:rPr lang="nb-NO" sz="2000" b="1" dirty="0"/>
              <a:t> </a:t>
            </a:r>
            <a:r>
              <a:rPr lang="nb-NO" sz="2000" dirty="0"/>
              <a:t>and </a:t>
            </a:r>
            <a:r>
              <a:rPr lang="nb-NO" sz="2000" dirty="0" err="1"/>
              <a:t>does</a:t>
            </a:r>
            <a:r>
              <a:rPr lang="nb-NO" sz="2000" dirty="0"/>
              <a:t> not </a:t>
            </a:r>
            <a:r>
              <a:rPr lang="nb-NO" sz="2000" dirty="0" err="1"/>
              <a:t>erode</a:t>
            </a:r>
            <a:r>
              <a:rPr lang="nb-NO" sz="2000" dirty="0"/>
              <a:t> </a:t>
            </a:r>
            <a:r>
              <a:rPr lang="nb-NO" sz="2000" dirty="0" err="1"/>
              <a:t>their</a:t>
            </a:r>
            <a:r>
              <a:rPr lang="nb-NO" sz="2000" dirty="0"/>
              <a:t> </a:t>
            </a:r>
            <a:r>
              <a:rPr lang="nb-NO" sz="2000" b="1" dirty="0"/>
              <a:t>trust</a:t>
            </a:r>
          </a:p>
        </p:txBody>
      </p:sp>
      <p:sp>
        <p:nvSpPr>
          <p:cNvPr id="4" name="Avrundet rektangel 3">
            <a:extLst>
              <a:ext uri="{FF2B5EF4-FFF2-40B4-BE49-F238E27FC236}">
                <a16:creationId xmlns:a16="http://schemas.microsoft.com/office/drawing/2014/main" id="{4077DBAD-444B-CF4D-9F6E-5F906CFCC20D}"/>
              </a:ext>
            </a:extLst>
          </p:cNvPr>
          <p:cNvSpPr/>
          <p:nvPr/>
        </p:nvSpPr>
        <p:spPr>
          <a:xfrm>
            <a:off x="1687287" y="1275606"/>
            <a:ext cx="5871028" cy="89903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nb-NO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computing</a:t>
            </a:r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professionals</a:t>
            </a:r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b-NO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must be </a:t>
            </a:r>
            <a:r>
              <a:rPr lang="nb-NO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</a:t>
            </a:r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ethical</a:t>
            </a:r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consequences</a:t>
            </a:r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nb-NO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17463561"/>
      </p:ext>
    </p:extLst>
  </p:cSld>
  <p:clrMapOvr>
    <a:masterClrMapping/>
  </p:clrMapOvr>
</p:sld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" id="{1CD9D371-78BF-4D39-8CC0-F31BB39CB4A3}" vid="{9207E448-1612-4A43-84F8-0FC8388DC0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7B0BB10101C4C9AD3AD4DB7F07B85" ma:contentTypeVersion="4" ma:contentTypeDescription="Create a new document." ma:contentTypeScope="" ma:versionID="62f4229c1c0191d11a43eb05b04b7c40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3fcd719bc02c659395c9a8a1d3ea4e47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DFAF4A-F629-403F-8CB4-1920FF9F6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97671A-A49C-45C0-A14E-64989546C149}">
  <ds:schemaRefs>
    <ds:schemaRef ds:uri="http://schemas.microsoft.com/office/2006/documentManagement/types"/>
    <ds:schemaRef ds:uri="8dfdd108-b325-4471-a660-54aaa72908c1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6cc4957-8a63-4cd0-8c04-bad9c688f3bd}" enabled="0" method="" siteId="{86cc4957-8a63-4cd0-8c04-bad9c688f3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3094</Words>
  <Application>Microsoft Office PowerPoint</Application>
  <PresentationFormat>On-screen Show (16:9)</PresentationFormat>
  <Paragraphs>395</Paragraphs>
  <Slides>53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Cambria Math</vt:lpstr>
      <vt:lpstr>Wingdings</vt:lpstr>
      <vt:lpstr>Times New Roman</vt:lpstr>
      <vt:lpstr>Roboto</vt:lpstr>
      <vt:lpstr>Arial</vt:lpstr>
      <vt:lpstr>NR</vt:lpstr>
      <vt:lpstr>Ethics in Natural Language Processing</vt:lpstr>
      <vt:lpstr>PowerPoint Presentation</vt:lpstr>
      <vt:lpstr>Plan for today</vt:lpstr>
      <vt:lpstr>Plan for today</vt:lpstr>
      <vt:lpstr>Ethics</vt:lpstr>
      <vt:lpstr>Ethics</vt:lpstr>
      <vt:lpstr>Ethics</vt:lpstr>
      <vt:lpstr>Plan for today</vt:lpstr>
      <vt:lpstr>Language and people</vt:lpstr>
      <vt:lpstr>Demographic biases</vt:lpstr>
      <vt:lpstr>Demographic biases</vt:lpstr>
      <vt:lpstr>Elderly users</vt:lpstr>
      <vt:lpstr>Linguistic (in)justice</vt:lpstr>
      <vt:lpstr>Linguistic (in)justice</vt:lpstr>
      <vt:lpstr>Social biases</vt:lpstr>
      <vt:lpstr>Social biases</vt:lpstr>
      <vt:lpstr>Social biases</vt:lpstr>
      <vt:lpstr>Debiasing</vt:lpstr>
      <vt:lpstr>Debiasing word embeddings</vt:lpstr>
      <vt:lpstr>Social biases</vt:lpstr>
      <vt:lpstr>Taxonomy of social biases</vt:lpstr>
      <vt:lpstr>Taxonomy of social biases (cont’d)</vt:lpstr>
      <vt:lpstr>Bias mitigation methods</vt:lpstr>
      <vt:lpstr>Fairness</vt:lpstr>
      <vt:lpstr>Definitions of fairness</vt:lpstr>
      <vt:lpstr>Definitions of fairness</vt:lpstr>
      <vt:lpstr>Fairness</vt:lpstr>
      <vt:lpstr>PowerPoint Presentation</vt:lpstr>
      <vt:lpstr>Unintended consequences</vt:lpstr>
      <vt:lpstr>Training objectives</vt:lpstr>
      <vt:lpstr>Training objectives</vt:lpstr>
      <vt:lpstr>Hallucinations</vt:lpstr>
      <vt:lpstr>Automation</vt:lpstr>
      <vt:lpstr>Copyright</vt:lpstr>
      <vt:lpstr>Toxicity</vt:lpstr>
      <vt:lpstr>Sexist language</vt:lpstr>
      <vt:lpstr>Other ethical questions</vt:lpstr>
      <vt:lpstr>Plan for today</vt:lpstr>
      <vt:lpstr>Deception</vt:lpstr>
      <vt:lpstr>Manipulation</vt:lpstr>
      <vt:lpstr>Dual use</vt:lpstr>
      <vt:lpstr>Surveillance</vt:lpstr>
      <vt:lpstr>Plan for today</vt:lpstr>
      <vt:lpstr>Privacy</vt:lpstr>
      <vt:lpstr>Privacy</vt:lpstr>
      <vt:lpstr>Privacy</vt:lpstr>
      <vt:lpstr>Privacy</vt:lpstr>
      <vt:lpstr>Trust</vt:lpstr>
      <vt:lpstr>Explainability</vt:lpstr>
      <vt:lpstr>Explainability</vt:lpstr>
      <vt:lpstr>Explainability</vt:lpstr>
      <vt:lpstr>Plan for today</vt:lpstr>
      <vt:lpstr>Take-home messages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13</cp:revision>
  <cp:lastPrinted>2011-03-21T10:03:50Z</cp:lastPrinted>
  <dcterms:created xsi:type="dcterms:W3CDTF">2024-10-03T16:11:06Z</dcterms:created>
  <dcterms:modified xsi:type="dcterms:W3CDTF">2025-11-10T11:33:17Z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