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ov" ContentType="video/quicktime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48"/>
  </p:notesMasterIdLst>
  <p:handoutMasterIdLst>
    <p:handoutMasterId r:id="rId49"/>
  </p:handoutMasterIdLst>
  <p:sldIdLst>
    <p:sldId id="263" r:id="rId5"/>
    <p:sldId id="389" r:id="rId6"/>
    <p:sldId id="318" r:id="rId7"/>
    <p:sldId id="399" r:id="rId8"/>
    <p:sldId id="400" r:id="rId9"/>
    <p:sldId id="319" r:id="rId10"/>
    <p:sldId id="320" r:id="rId11"/>
    <p:sldId id="327" r:id="rId12"/>
    <p:sldId id="402" r:id="rId13"/>
    <p:sldId id="403" r:id="rId14"/>
    <p:sldId id="401" r:id="rId15"/>
    <p:sldId id="324" r:id="rId16"/>
    <p:sldId id="404" r:id="rId17"/>
    <p:sldId id="323" r:id="rId18"/>
    <p:sldId id="325" r:id="rId19"/>
    <p:sldId id="326" r:id="rId20"/>
    <p:sldId id="406" r:id="rId21"/>
    <p:sldId id="396" r:id="rId22"/>
    <p:sldId id="390" r:id="rId23"/>
    <p:sldId id="407" r:id="rId24"/>
    <p:sldId id="408" r:id="rId25"/>
    <p:sldId id="409" r:id="rId26"/>
    <p:sldId id="410" r:id="rId27"/>
    <p:sldId id="411" r:id="rId28"/>
    <p:sldId id="415" r:id="rId29"/>
    <p:sldId id="413" r:id="rId30"/>
    <p:sldId id="414" r:id="rId31"/>
    <p:sldId id="418" r:id="rId32"/>
    <p:sldId id="398" r:id="rId33"/>
    <p:sldId id="334" r:id="rId34"/>
    <p:sldId id="416" r:id="rId35"/>
    <p:sldId id="419" r:id="rId36"/>
    <p:sldId id="420" r:id="rId37"/>
    <p:sldId id="422" r:id="rId38"/>
    <p:sldId id="423" r:id="rId39"/>
    <p:sldId id="427" r:id="rId40"/>
    <p:sldId id="428" r:id="rId41"/>
    <p:sldId id="425" r:id="rId42"/>
    <p:sldId id="429" r:id="rId43"/>
    <p:sldId id="417" r:id="rId44"/>
    <p:sldId id="259" r:id="rId45"/>
    <p:sldId id="276" r:id="rId46"/>
    <p:sldId id="279" r:id="rId47"/>
  </p:sldIdLst>
  <p:sldSz cx="9144000" cy="5143500" type="screen16x9"/>
  <p:notesSz cx="6883400" cy="9906000"/>
  <p:embeddedFontLst>
    <p:embeddedFont>
      <p:font typeface="Cambria Math" panose="02040503050406030204" pitchFamily="18" charset="0"/>
      <p:regular r:id="rId50"/>
    </p:embeddedFont>
    <p:embeddedFont>
      <p:font typeface="Helvetica" panose="020B0604020202020204" pitchFamily="34" charset="0"/>
      <p:regular r:id="rId51"/>
      <p:bold r:id="rId52"/>
      <p:italic r:id="rId53"/>
      <p:boldItalic r:id="rId54"/>
    </p:embeddedFont>
    <p:embeddedFont>
      <p:font typeface="Roboto" panose="02000000000000000000" pitchFamily="2" charset="0"/>
      <p:regular r:id="rId55"/>
      <p:bold r:id="rId56"/>
      <p:italic r:id="rId57"/>
      <p:boldItalic r:id="rId58"/>
    </p:embeddedFont>
  </p:embeddedFontLst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BA9D"/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5333" autoAdjust="0"/>
  </p:normalViewPr>
  <p:slideViewPr>
    <p:cSldViewPr>
      <p:cViewPr>
        <p:scale>
          <a:sx n="150" d="100"/>
          <a:sy n="150" d="100"/>
        </p:scale>
        <p:origin x="3648" y="13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8" Type="http://schemas.openxmlformats.org/officeDocument/2006/relationships/slide" Target="slides/slide4.xml"/><Relationship Id="rId51" Type="http://schemas.openxmlformats.org/officeDocument/2006/relationships/font" Target="fonts/font2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5.fntdata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57" Type="http://schemas.openxmlformats.org/officeDocument/2006/relationships/font" Target="fonts/font8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3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1DA729C7-A0FF-42CC-A33C-DBBA0E720941}"/>
    <pc:docChg chg="undo custSel addSld delSld modSld">
      <pc:chgData name="Pierre Lison" userId="a8a9df96-d69d-4b67-b9bd-4018f7d77187" providerId="ADAL" clId="{1DA729C7-A0FF-42CC-A33C-DBBA0E720941}" dt="2024-11-04T10:52:15.549" v="116" actId="478"/>
      <pc:docMkLst>
        <pc:docMk/>
      </pc:docMkLst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2577317609" sldId="259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28609080" sldId="263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1201290837" sldId="276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1117189279" sldId="279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0" sldId="318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0" sldId="319"/>
        </pc:sldMkLst>
      </pc:sldChg>
      <pc:sldChg chg="delSp add del mod delAnim">
        <pc:chgData name="Pierre Lison" userId="a8a9df96-d69d-4b67-b9bd-4018f7d77187" providerId="ADAL" clId="{1DA729C7-A0FF-42CC-A33C-DBBA0E720941}" dt="2024-11-04T10:52:06.721" v="115" actId="478"/>
        <pc:sldMkLst>
          <pc:docMk/>
          <pc:sldMk cId="0" sldId="320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0" sldId="323"/>
        </pc:sldMkLst>
      </pc:sldChg>
      <pc:sldChg chg="delSp add del mod delAnim">
        <pc:chgData name="Pierre Lison" userId="a8a9df96-d69d-4b67-b9bd-4018f7d77187" providerId="ADAL" clId="{1DA729C7-A0FF-42CC-A33C-DBBA0E720941}" dt="2024-11-04T10:52:15.549" v="116" actId="478"/>
        <pc:sldMkLst>
          <pc:docMk/>
          <pc:sldMk cId="0" sldId="324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0" sldId="325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0" sldId="326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0" sldId="327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2345404474" sldId="334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3300992551" sldId="334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0" sldId="389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0" sldId="390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0" sldId="396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1149783871" sldId="398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1781367711" sldId="398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3341534617" sldId="399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471678371" sldId="400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2674535242" sldId="401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3416000277" sldId="402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4292889323" sldId="403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1881105831" sldId="404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1458674859" sldId="406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1823686142" sldId="407"/>
        </pc:sldMkLst>
      </pc:sldChg>
      <pc:sldChg chg="add del">
        <pc:chgData name="Pierre Lison" userId="a8a9df96-d69d-4b67-b9bd-4018f7d77187" providerId="ADAL" clId="{1DA729C7-A0FF-42CC-A33C-DBBA0E720941}" dt="2024-11-04T10:44:25.965" v="3" actId="2696"/>
        <pc:sldMkLst>
          <pc:docMk/>
          <pc:sldMk cId="3853073179" sldId="408"/>
        </pc:sldMkLst>
      </pc:sldChg>
      <pc:sldChg chg="modSp add del mod">
        <pc:chgData name="Pierre Lison" userId="a8a9df96-d69d-4b67-b9bd-4018f7d77187" providerId="ADAL" clId="{1DA729C7-A0FF-42CC-A33C-DBBA0E720941}" dt="2024-11-04T10:48:26.427" v="18" actId="1038"/>
        <pc:sldMkLst>
          <pc:docMk/>
          <pc:sldMk cId="2420259533" sldId="409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2400443508" sldId="410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3873344787" sldId="410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3209683810" sldId="411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3553315114" sldId="411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75969642" sldId="413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1436888402" sldId="413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1367128228" sldId="414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4088479412" sldId="414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243377129" sldId="415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1743633375" sldId="415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64513695" sldId="416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1750222445" sldId="416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3646510937" sldId="417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3966662850" sldId="417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722888090" sldId="418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3026627058" sldId="418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2397095760" sldId="419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3504669435" sldId="419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657153434" sldId="420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3833928247" sldId="420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2054304814" sldId="421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4251246322" sldId="421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240240347" sldId="422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2608497494" sldId="422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1863825651" sldId="423"/>
        </pc:sldMkLst>
      </pc:sldChg>
      <pc:sldChg chg="addSp modSp add mod">
        <pc:chgData name="Pierre Lison" userId="a8a9df96-d69d-4b67-b9bd-4018f7d77187" providerId="ADAL" clId="{1DA729C7-A0FF-42CC-A33C-DBBA0E720941}" dt="2024-11-04T10:50:45.483" v="113" actId="1076"/>
        <pc:sldMkLst>
          <pc:docMk/>
          <pc:sldMk cId="2272846748" sldId="423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1992261281" sldId="425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2346577152" sldId="425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1815171315" sldId="427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2883742528" sldId="427"/>
        </pc:sldMkLst>
      </pc:sldChg>
      <pc:sldChg chg="del">
        <pc:chgData name="Pierre Lison" userId="a8a9df96-d69d-4b67-b9bd-4018f7d77187" providerId="ADAL" clId="{1DA729C7-A0FF-42CC-A33C-DBBA0E720941}" dt="2024-11-04T10:44:09.634" v="0" actId="2696"/>
        <pc:sldMkLst>
          <pc:docMk/>
          <pc:sldMk cId="2676666522" sldId="428"/>
        </pc:sldMkLst>
      </pc:sldChg>
      <pc:sldChg chg="add">
        <pc:chgData name="Pierre Lison" userId="a8a9df96-d69d-4b67-b9bd-4018f7d77187" providerId="ADAL" clId="{1DA729C7-A0FF-42CC-A33C-DBBA0E720941}" dt="2024-11-04T10:44:14.141" v="1"/>
        <pc:sldMkLst>
          <pc:docMk/>
          <pc:sldMk cId="3351597032" sldId="428"/>
        </pc:sldMkLst>
      </pc:sldChg>
    </pc:docChg>
  </pc:docChgLst>
  <pc:docChgLst>
    <pc:chgData name="Pierre Lison" userId="a8a9df96-d69d-4b67-b9bd-4018f7d77187" providerId="ADAL" clId="{A0E8DB76-6C75-4AA0-A599-BECBED250909}"/>
    <pc:docChg chg="undo custSel addSld delSld modSld">
      <pc:chgData name="Pierre Lison" userId="a8a9df96-d69d-4b67-b9bd-4018f7d77187" providerId="ADAL" clId="{A0E8DB76-6C75-4AA0-A599-BECBED250909}" dt="2025-10-22T22:07:15.504" v="1585" actId="20577"/>
      <pc:docMkLst>
        <pc:docMk/>
      </pc:docMkLst>
      <pc:sldChg chg="modSp mod">
        <pc:chgData name="Pierre Lison" userId="a8a9df96-d69d-4b67-b9bd-4018f7d77187" providerId="ADAL" clId="{A0E8DB76-6C75-4AA0-A599-BECBED250909}" dt="2025-10-22T20:49:45.049" v="21" actId="20577"/>
        <pc:sldMkLst>
          <pc:docMk/>
          <pc:sldMk cId="28609080" sldId="263"/>
        </pc:sldMkLst>
        <pc:spChg chg="mod">
          <ac:chgData name="Pierre Lison" userId="a8a9df96-d69d-4b67-b9bd-4018f7d77187" providerId="ADAL" clId="{A0E8DB76-6C75-4AA0-A599-BECBED250909}" dt="2025-10-22T20:49:45.049" v="21" actId="20577"/>
          <ac:spMkLst>
            <pc:docMk/>
            <pc:sldMk cId="28609080" sldId="263"/>
            <ac:spMk id="3" creationId="{3019FA39-C47E-4073-D132-B1A72CE27F9B}"/>
          </ac:spMkLst>
        </pc:spChg>
      </pc:sldChg>
      <pc:sldChg chg="modSp mod">
        <pc:chgData name="Pierre Lison" userId="a8a9df96-d69d-4b67-b9bd-4018f7d77187" providerId="ADAL" clId="{A0E8DB76-6C75-4AA0-A599-BECBED250909}" dt="2025-10-22T22:05:32.239" v="1515" actId="14100"/>
        <pc:sldMkLst>
          <pc:docMk/>
          <pc:sldMk cId="2345404474" sldId="334"/>
        </pc:sldMkLst>
        <pc:spChg chg="mod">
          <ac:chgData name="Pierre Lison" userId="a8a9df96-d69d-4b67-b9bd-4018f7d77187" providerId="ADAL" clId="{A0E8DB76-6C75-4AA0-A599-BECBED250909}" dt="2025-10-22T22:05:16.042" v="1512" actId="1037"/>
          <ac:spMkLst>
            <pc:docMk/>
            <pc:sldMk cId="2345404474" sldId="334"/>
            <ac:spMk id="6" creationId="{475510F7-AD8A-D80D-460C-C66053A86489}"/>
          </ac:spMkLst>
        </pc:spChg>
        <pc:spChg chg="mod">
          <ac:chgData name="Pierre Lison" userId="a8a9df96-d69d-4b67-b9bd-4018f7d77187" providerId="ADAL" clId="{A0E8DB76-6C75-4AA0-A599-BECBED250909}" dt="2025-10-22T22:05:27.602" v="1514" actId="14100"/>
          <ac:spMkLst>
            <pc:docMk/>
            <pc:sldMk cId="2345404474" sldId="334"/>
            <ac:spMk id="16" creationId="{85006A39-3D32-CD76-9F23-2D6F053E714B}"/>
          </ac:spMkLst>
        </pc:spChg>
        <pc:spChg chg="mod">
          <ac:chgData name="Pierre Lison" userId="a8a9df96-d69d-4b67-b9bd-4018f7d77187" providerId="ADAL" clId="{A0E8DB76-6C75-4AA0-A599-BECBED250909}" dt="2025-10-22T22:05:32.239" v="1515" actId="14100"/>
          <ac:spMkLst>
            <pc:docMk/>
            <pc:sldMk cId="2345404474" sldId="334"/>
            <ac:spMk id="19" creationId="{1EEC52C7-D291-8900-EEB8-C0D588BA620D}"/>
          </ac:spMkLst>
        </pc:spChg>
        <pc:grpChg chg="mod">
          <ac:chgData name="Pierre Lison" userId="a8a9df96-d69d-4b67-b9bd-4018f7d77187" providerId="ADAL" clId="{A0E8DB76-6C75-4AA0-A599-BECBED250909}" dt="2025-10-22T22:05:16.042" v="1512" actId="1037"/>
          <ac:grpSpMkLst>
            <pc:docMk/>
            <pc:sldMk cId="2345404474" sldId="334"/>
            <ac:grpSpMk id="7" creationId="{2D5EFA26-F3BC-646C-8C59-A253F7E9A14A}"/>
          </ac:grpSpMkLst>
        </pc:grpChg>
        <pc:grpChg chg="mod">
          <ac:chgData name="Pierre Lison" userId="a8a9df96-d69d-4b67-b9bd-4018f7d77187" providerId="ADAL" clId="{A0E8DB76-6C75-4AA0-A599-BECBED250909}" dt="2025-10-22T22:05:20.167" v="1513" actId="1038"/>
          <ac:grpSpMkLst>
            <pc:docMk/>
            <pc:sldMk cId="2345404474" sldId="334"/>
            <ac:grpSpMk id="11" creationId="{A192A79A-5BE8-717A-9F0B-4A71DA25688D}"/>
          </ac:grpSpMkLst>
        </pc:grpChg>
        <pc:grpChg chg="mod">
          <ac:chgData name="Pierre Lison" userId="a8a9df96-d69d-4b67-b9bd-4018f7d77187" providerId="ADAL" clId="{A0E8DB76-6C75-4AA0-A599-BECBED250909}" dt="2025-10-22T22:05:20.167" v="1513" actId="1038"/>
          <ac:grpSpMkLst>
            <pc:docMk/>
            <pc:sldMk cId="2345404474" sldId="334"/>
            <ac:grpSpMk id="15" creationId="{65555621-39BA-88C6-F10F-E133A5442A23}"/>
          </ac:grpSpMkLst>
        </pc:grpChg>
      </pc:sldChg>
      <pc:sldChg chg="addSp delSp modSp mod modAnim">
        <pc:chgData name="Pierre Lison" userId="a8a9df96-d69d-4b67-b9bd-4018f7d77187" providerId="ADAL" clId="{A0E8DB76-6C75-4AA0-A599-BECBED250909}" dt="2025-10-22T22:04:07.849" v="1509"/>
        <pc:sldMkLst>
          <pc:docMk/>
          <pc:sldMk cId="0" sldId="389"/>
        </pc:sldMkLst>
        <pc:spChg chg="mod">
          <ac:chgData name="Pierre Lison" userId="a8a9df96-d69d-4b67-b9bd-4018f7d77187" providerId="ADAL" clId="{A0E8DB76-6C75-4AA0-A599-BECBED250909}" dt="2025-10-22T21:29:05.703" v="548" actId="14100"/>
          <ac:spMkLst>
            <pc:docMk/>
            <pc:sldMk cId="0" sldId="389"/>
            <ac:spMk id="3" creationId="{6C796FE6-8AAE-DC04-623F-07D46D2CE082}"/>
          </ac:spMkLst>
        </pc:spChg>
        <pc:spChg chg="mod">
          <ac:chgData name="Pierre Lison" userId="a8a9df96-d69d-4b67-b9bd-4018f7d77187" providerId="ADAL" clId="{A0E8DB76-6C75-4AA0-A599-BECBED250909}" dt="2025-10-22T21:28:54.951" v="545" actId="1076"/>
          <ac:spMkLst>
            <pc:docMk/>
            <pc:sldMk cId="0" sldId="389"/>
            <ac:spMk id="11" creationId="{CC0A29C7-407F-EE71-F653-28458C5C6551}"/>
          </ac:spMkLst>
        </pc:spChg>
        <pc:spChg chg="mod">
          <ac:chgData name="Pierre Lison" userId="a8a9df96-d69d-4b67-b9bd-4018f7d77187" providerId="ADAL" clId="{A0E8DB76-6C75-4AA0-A599-BECBED250909}" dt="2025-10-22T21:28:55.510" v="546" actId="1076"/>
          <ac:spMkLst>
            <pc:docMk/>
            <pc:sldMk cId="0" sldId="389"/>
            <ac:spMk id="12" creationId="{D6A4F76A-523C-05B6-AEE3-3022630699D2}"/>
          </ac:spMkLst>
        </pc:spChg>
        <pc:spChg chg="mod">
          <ac:chgData name="Pierre Lison" userId="a8a9df96-d69d-4b67-b9bd-4018f7d77187" providerId="ADAL" clId="{A0E8DB76-6C75-4AA0-A599-BECBED250909}" dt="2025-10-22T21:28:54.589" v="544" actId="688"/>
          <ac:spMkLst>
            <pc:docMk/>
            <pc:sldMk cId="0" sldId="389"/>
            <ac:spMk id="13" creationId="{41621E33-66A3-987B-1FD0-B9306B7B80DC}"/>
          </ac:spMkLst>
        </pc:spChg>
        <pc:spChg chg="add mod">
          <ac:chgData name="Pierre Lison" userId="a8a9df96-d69d-4b67-b9bd-4018f7d77187" providerId="ADAL" clId="{A0E8DB76-6C75-4AA0-A599-BECBED250909}" dt="2025-10-22T21:30:29.400" v="607" actId="164"/>
          <ac:spMkLst>
            <pc:docMk/>
            <pc:sldMk cId="0" sldId="389"/>
            <ac:spMk id="24" creationId="{176A0872-5DFE-D3D9-0164-2A05F56E638D}"/>
          </ac:spMkLst>
        </pc:spChg>
        <pc:spChg chg="add del">
          <ac:chgData name="Pierre Lison" userId="a8a9df96-d69d-4b67-b9bd-4018f7d77187" providerId="ADAL" clId="{A0E8DB76-6C75-4AA0-A599-BECBED250909}" dt="2025-10-22T21:29:21.105" v="553" actId="22"/>
          <ac:spMkLst>
            <pc:docMk/>
            <pc:sldMk cId="0" sldId="389"/>
            <ac:spMk id="26" creationId="{1C0F7D53-44EC-8125-9C65-AD18E11C20F8}"/>
          </ac:spMkLst>
        </pc:spChg>
        <pc:spChg chg="add mod">
          <ac:chgData name="Pierre Lison" userId="a8a9df96-d69d-4b67-b9bd-4018f7d77187" providerId="ADAL" clId="{A0E8DB76-6C75-4AA0-A599-BECBED250909}" dt="2025-10-22T21:30:29.400" v="607" actId="164"/>
          <ac:spMkLst>
            <pc:docMk/>
            <pc:sldMk cId="0" sldId="389"/>
            <ac:spMk id="27" creationId="{070BC077-9485-F8AA-898F-61A395C566B5}"/>
          </ac:spMkLst>
        </pc:spChg>
        <pc:grpChg chg="add mod">
          <ac:chgData name="Pierre Lison" userId="a8a9df96-d69d-4b67-b9bd-4018f7d77187" providerId="ADAL" clId="{A0E8DB76-6C75-4AA0-A599-BECBED250909}" dt="2025-10-22T21:30:29.400" v="607" actId="164"/>
          <ac:grpSpMkLst>
            <pc:docMk/>
            <pc:sldMk cId="0" sldId="389"/>
            <ac:grpSpMk id="28" creationId="{A9144433-1205-233C-8421-69036A53DC28}"/>
          </ac:grpSpMkLst>
        </pc:grpChg>
      </pc:sldChg>
      <pc:sldChg chg="modSp mod">
        <pc:chgData name="Pierre Lison" userId="a8a9df96-d69d-4b67-b9bd-4018f7d77187" providerId="ADAL" clId="{A0E8DB76-6C75-4AA0-A599-BECBED250909}" dt="2025-10-22T21:32:31.843" v="811" actId="20577"/>
        <pc:sldMkLst>
          <pc:docMk/>
          <pc:sldMk cId="2397095760" sldId="419"/>
        </pc:sldMkLst>
        <pc:spChg chg="mod">
          <ac:chgData name="Pierre Lison" userId="a8a9df96-d69d-4b67-b9bd-4018f7d77187" providerId="ADAL" clId="{A0E8DB76-6C75-4AA0-A599-BECBED250909}" dt="2025-10-22T21:32:31.843" v="811" actId="20577"/>
          <ac:spMkLst>
            <pc:docMk/>
            <pc:sldMk cId="2397095760" sldId="419"/>
            <ac:spMk id="5" creationId="{DDA88637-EE27-2534-F70A-1EA40B74E7AA}"/>
          </ac:spMkLst>
        </pc:spChg>
      </pc:sldChg>
      <pc:sldChg chg="addSp delSp del mod">
        <pc:chgData name="Pierre Lison" userId="a8a9df96-d69d-4b67-b9bd-4018f7d77187" providerId="ADAL" clId="{A0E8DB76-6C75-4AA0-A599-BECBED250909}" dt="2025-10-22T21:43:50.521" v="814" actId="47"/>
        <pc:sldMkLst>
          <pc:docMk/>
          <pc:sldMk cId="2054304814" sldId="421"/>
        </pc:sldMkLst>
        <pc:picChg chg="add del">
          <ac:chgData name="Pierre Lison" userId="a8a9df96-d69d-4b67-b9bd-4018f7d77187" providerId="ADAL" clId="{A0E8DB76-6C75-4AA0-A599-BECBED250909}" dt="2025-10-22T21:33:13.093" v="813" actId="478"/>
          <ac:picMkLst>
            <pc:docMk/>
            <pc:sldMk cId="2054304814" sldId="421"/>
            <ac:picMk id="7" creationId="{2B023C18-57B8-6AAC-35D6-DA6F54FC24DF}"/>
          </ac:picMkLst>
        </pc:picChg>
      </pc:sldChg>
      <pc:sldChg chg="delSp modSp modAnim">
        <pc:chgData name="Pierre Lison" userId="a8a9df96-d69d-4b67-b9bd-4018f7d77187" providerId="ADAL" clId="{A0E8DB76-6C75-4AA0-A599-BECBED250909}" dt="2025-10-22T22:06:36.554" v="1527" actId="20577"/>
        <pc:sldMkLst>
          <pc:docMk/>
          <pc:sldMk cId="2346577152" sldId="425"/>
        </pc:sldMkLst>
        <pc:spChg chg="mod">
          <ac:chgData name="Pierre Lison" userId="a8a9df96-d69d-4b67-b9bd-4018f7d77187" providerId="ADAL" clId="{A0E8DB76-6C75-4AA0-A599-BECBED250909}" dt="2025-10-22T22:06:36.554" v="1527" actId="20577"/>
          <ac:spMkLst>
            <pc:docMk/>
            <pc:sldMk cId="2346577152" sldId="425"/>
            <ac:spMk id="5" creationId="{0501F772-E0AA-81A3-5850-CD9CBB0797CF}"/>
          </ac:spMkLst>
        </pc:spChg>
        <pc:grpChg chg="del">
          <ac:chgData name="Pierre Lison" userId="a8a9df96-d69d-4b67-b9bd-4018f7d77187" providerId="ADAL" clId="{A0E8DB76-6C75-4AA0-A599-BECBED250909}" dt="2025-10-22T22:06:26.666" v="1524" actId="478"/>
          <ac:grpSpMkLst>
            <pc:docMk/>
            <pc:sldMk cId="2346577152" sldId="425"/>
            <ac:grpSpMk id="21" creationId="{DED63C26-F7A5-BDD4-A4D8-B3E03038FDB9}"/>
          </ac:grpSpMkLst>
        </pc:grpChg>
      </pc:sldChg>
      <pc:sldChg chg="addSp delSp add del mod">
        <pc:chgData name="Pierre Lison" userId="a8a9df96-d69d-4b67-b9bd-4018f7d77187" providerId="ADAL" clId="{A0E8DB76-6C75-4AA0-A599-BECBED250909}" dt="2025-10-22T21:23:59.178" v="27" actId="47"/>
        <pc:sldMkLst>
          <pc:docMk/>
          <pc:sldMk cId="795551354" sldId="429"/>
        </pc:sldMkLst>
        <pc:spChg chg="add del">
          <ac:chgData name="Pierre Lison" userId="a8a9df96-d69d-4b67-b9bd-4018f7d77187" providerId="ADAL" clId="{A0E8DB76-6C75-4AA0-A599-BECBED250909}" dt="2025-10-22T21:23:56.036" v="26" actId="478"/>
          <ac:spMkLst>
            <pc:docMk/>
            <pc:sldMk cId="795551354" sldId="429"/>
            <ac:spMk id="20" creationId="{8F9EDF98-9D89-C4C0-121A-1E5327F170CA}"/>
          </ac:spMkLst>
        </pc:spChg>
        <pc:spChg chg="add del">
          <ac:chgData name="Pierre Lison" userId="a8a9df96-d69d-4b67-b9bd-4018f7d77187" providerId="ADAL" clId="{A0E8DB76-6C75-4AA0-A599-BECBED250909}" dt="2025-10-22T21:23:55.675" v="25" actId="478"/>
          <ac:spMkLst>
            <pc:docMk/>
            <pc:sldMk cId="795551354" sldId="429"/>
            <ac:spMk id="21" creationId="{05BEA066-26EB-B898-9645-878E46369982}"/>
          </ac:spMkLst>
        </pc:spChg>
      </pc:sldChg>
      <pc:sldChg chg="addSp modSp new mod">
        <pc:chgData name="Pierre Lison" userId="a8a9df96-d69d-4b67-b9bd-4018f7d77187" providerId="ADAL" clId="{A0E8DB76-6C75-4AA0-A599-BECBED250909}" dt="2025-10-22T22:07:15.504" v="1585" actId="20577"/>
        <pc:sldMkLst>
          <pc:docMk/>
          <pc:sldMk cId="4025589638" sldId="429"/>
        </pc:sldMkLst>
        <pc:spChg chg="mod">
          <ac:chgData name="Pierre Lison" userId="a8a9df96-d69d-4b67-b9bd-4018f7d77187" providerId="ADAL" clId="{A0E8DB76-6C75-4AA0-A599-BECBED250909}" dt="2025-10-22T21:44:16.742" v="834" actId="20577"/>
          <ac:spMkLst>
            <pc:docMk/>
            <pc:sldMk cId="4025589638" sldId="429"/>
            <ac:spMk id="4" creationId="{4F0A9741-8059-CA09-64F1-E6876F13BC31}"/>
          </ac:spMkLst>
        </pc:spChg>
        <pc:spChg chg="mod">
          <ac:chgData name="Pierre Lison" userId="a8a9df96-d69d-4b67-b9bd-4018f7d77187" providerId="ADAL" clId="{A0E8DB76-6C75-4AA0-A599-BECBED250909}" dt="2025-10-22T22:07:15.504" v="1585" actId="20577"/>
          <ac:spMkLst>
            <pc:docMk/>
            <pc:sldMk cId="4025589638" sldId="429"/>
            <ac:spMk id="5" creationId="{92A524A8-C1C4-4B91-5B6E-91B4DAF2767D}"/>
          </ac:spMkLst>
        </pc:spChg>
        <pc:picChg chg="add mod">
          <ac:chgData name="Pierre Lison" userId="a8a9df96-d69d-4b67-b9bd-4018f7d77187" providerId="ADAL" clId="{A0E8DB76-6C75-4AA0-A599-BECBED250909}" dt="2025-10-22T21:59:12.561" v="1119" actId="1076"/>
          <ac:picMkLst>
            <pc:docMk/>
            <pc:sldMk cId="4025589638" sldId="429"/>
            <ac:picMk id="1026" creationId="{C64E89C6-5AB2-6676-31C8-E828C4D9D03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Roboto" panose="02000000000000000000" pitchFamily="2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Roboto" panose="02000000000000000000" pitchFamily="2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Roboto" panose="02000000000000000000" pitchFamily="2" charset="0"/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>
                <a:latin typeface="Roboto" panose="02000000000000000000" pitchFamily="2" charset="0"/>
              </a:rPr>
              <a:pPr/>
              <a:t>‹#›</a:t>
            </a:fld>
            <a:endParaRPr lang="nb-NO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Roboto" panose="02000000000000000000" pitchFamily="2" charset="0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Roboto" panose="02000000000000000000" pitchFamily="2" charset="0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Roboto" panose="02000000000000000000" pitchFamily="2" charset="0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Roboto" panose="02000000000000000000" pitchFamily="2" charset="0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3E97971C-2FE7-4FD3-B01F-4B5E83D933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3E97971C-2FE7-4FD3-B01F-4B5E83D933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Roboto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0E94D6A6-41BD-49BB-84F3-C9210A972E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0E94D6A6-41BD-49BB-84F3-C9210A972E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Roboto" panose="02000000000000000000" pitchFamily="2" charset="0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Roboto" panose="02000000000000000000" pitchFamily="2" charset="0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Roboto" panose="02000000000000000000" pitchFamily="2" charset="0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Roboto" panose="02000000000000000000" pitchFamily="2" charset="0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D2AF-7776-963E-FD37-0E111F48E5E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nb-NO" dirty="0"/>
              <a:t>Klikk for å redigere tittelstil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CA104-4FE0-1BB2-C182-F4B8654D393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>
                <a:latin typeface="Roboto" panose="02000000000000000000" pitchFamily="2" charset="0"/>
              </a:defRPr>
            </a:lvl1pPr>
            <a:lvl2pPr>
              <a:defRPr lang="nb-NO">
                <a:latin typeface="Roboto" panose="02000000000000000000" pitchFamily="2" charset="0"/>
              </a:defRPr>
            </a:lvl2pPr>
            <a:lvl3pPr>
              <a:defRPr lang="nb-NO">
                <a:latin typeface="Roboto" panose="02000000000000000000" pitchFamily="2" charset="0"/>
              </a:defRPr>
            </a:lvl3pPr>
            <a:lvl4pPr>
              <a:defRPr lang="nb-NO">
                <a:latin typeface="Roboto" panose="02000000000000000000" pitchFamily="2" charset="0"/>
              </a:defRPr>
            </a:lvl4pPr>
            <a:lvl5pPr>
              <a:defRPr lang="nb-NO">
                <a:latin typeface="Roboto" panose="02000000000000000000" pitchFamily="2" charset="0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4442D-8F15-16EB-5798-9C1AE82BE6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316419" y="4731993"/>
            <a:ext cx="576059" cy="208327"/>
          </a:xfrm>
        </p:spPr>
        <p:txBody>
          <a:bodyPr/>
          <a:lstStyle>
            <a:lvl1pPr>
              <a:defRPr lang="en-GB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603ADC08-AC5A-4DB6-84C4-5383BA9CB63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3464A-EA54-9A1D-BBDB-CE57086A570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691677" y="4490828"/>
            <a:ext cx="6552724" cy="449482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28843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Roboto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3.mov"/><Relationship Id="rId7" Type="http://schemas.openxmlformats.org/officeDocument/2006/relationships/image" Target="../media/image16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31.xml"/><Relationship Id="rId4" Type="http://schemas.openxmlformats.org/officeDocument/2006/relationships/video" Target="../media/media3.mov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f.ntnu.no/nos/list.php" TargetMode="External"/><Relationship Id="rId3" Type="http://schemas.microsoft.com/office/2007/relationships/media" Target="../media/media5.mp3"/><Relationship Id="rId7" Type="http://schemas.openxmlformats.org/officeDocument/2006/relationships/image" Target="../media/image19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5.xml"/><Relationship Id="rId4" Type="http://schemas.openxmlformats.org/officeDocument/2006/relationships/audio" Target="../media/media5.mp3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6.mov"/><Relationship Id="rId1" Type="http://schemas.microsoft.com/office/2007/relationships/media" Target="../media/media6.mov"/><Relationship Id="rId6" Type="http://schemas.openxmlformats.org/officeDocument/2006/relationships/image" Target="../media/image23.t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"/><Relationship Id="rId3" Type="http://schemas.microsoft.com/office/2007/relationships/media" Target="../media/media8.mov"/><Relationship Id="rId7" Type="http://schemas.openxmlformats.org/officeDocument/2006/relationships/image" Target="../media/image26.png"/><Relationship Id="rId2" Type="http://schemas.openxmlformats.org/officeDocument/2006/relationships/video" Target="../media/media7.mov"/><Relationship Id="rId1" Type="http://schemas.microsoft.com/office/2007/relationships/media" Target="../media/media7.mov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31.xml"/><Relationship Id="rId4" Type="http://schemas.openxmlformats.org/officeDocument/2006/relationships/video" Target="../media/media8.mo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10.mov"/><Relationship Id="rId7" Type="http://schemas.openxmlformats.org/officeDocument/2006/relationships/image" Target="../media/image27.png"/><Relationship Id="rId2" Type="http://schemas.openxmlformats.org/officeDocument/2006/relationships/video" Target="../media/media9.mov"/><Relationship Id="rId1" Type="http://schemas.microsoft.com/office/2007/relationships/media" Target="../media/media9.mov"/><Relationship Id="rId6" Type="http://schemas.openxmlformats.org/officeDocument/2006/relationships/image" Target="../media/image23.tif"/><Relationship Id="rId5" Type="http://schemas.openxmlformats.org/officeDocument/2006/relationships/slideLayout" Target="../slideLayouts/slideLayout31.xml"/><Relationship Id="rId4" Type="http://schemas.openxmlformats.org/officeDocument/2006/relationships/video" Target="../media/media10.mov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11.mov"/><Relationship Id="rId1" Type="http://schemas.microsoft.com/office/2007/relationships/media" Target="../media/media11.mov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"/><Relationship Id="rId3" Type="http://schemas.microsoft.com/office/2007/relationships/media" Target="../media/media13.mov"/><Relationship Id="rId7" Type="http://schemas.openxmlformats.org/officeDocument/2006/relationships/slideLayout" Target="../slideLayouts/slideLayout31.xml"/><Relationship Id="rId2" Type="http://schemas.openxmlformats.org/officeDocument/2006/relationships/video" Target="../media/media12.mov"/><Relationship Id="rId1" Type="http://schemas.microsoft.com/office/2007/relationships/media" Target="../media/media12.mov"/><Relationship Id="rId6" Type="http://schemas.openxmlformats.org/officeDocument/2006/relationships/video" Target="../media/media14.mov"/><Relationship Id="rId5" Type="http://schemas.microsoft.com/office/2007/relationships/media" Target="../media/media14.mov"/><Relationship Id="rId4" Type="http://schemas.openxmlformats.org/officeDocument/2006/relationships/video" Target="../media/media13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semester 2025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Speech processing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178EA2-8A8C-C6C5-6FB5-A22B1CB0DDA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i="1" dirty="0" err="1"/>
              <a:t>Spoken</a:t>
            </a:r>
            <a:r>
              <a:rPr lang="nb-NO" dirty="0"/>
              <a:t> </a:t>
            </a:r>
            <a:r>
              <a:rPr lang="nb-NO" dirty="0" err="1"/>
              <a:t>dialogue</a:t>
            </a:r>
            <a:r>
              <a:rPr lang="nb-NO" dirty="0"/>
              <a:t> systems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796FE6-8AAE-DC04-623F-07D46D2CE08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72716" y="2964284"/>
            <a:ext cx="5110364" cy="1911722"/>
          </a:xfrm>
          <a:solidFill>
            <a:srgbClr val="FFFFFF"/>
          </a:solidFill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dirty="0"/>
              <a:t>Speech interfaces add a layer of complexity:</a:t>
            </a:r>
          </a:p>
          <a:p>
            <a:pPr>
              <a:spcBef>
                <a:spcPts val="600"/>
              </a:spcBef>
            </a:pPr>
            <a:r>
              <a:rPr lang="en-US" dirty="0"/>
              <a:t>Need to handle </a:t>
            </a:r>
            <a:r>
              <a:rPr lang="en-US" i="1" dirty="0"/>
              <a:t>uncertainties</a:t>
            </a:r>
            <a:r>
              <a:rPr lang="en-US" dirty="0"/>
              <a:t>, ASR errors etc.</a:t>
            </a:r>
          </a:p>
          <a:p>
            <a:pPr>
              <a:spcBef>
                <a:spcPts val="600"/>
              </a:spcBef>
            </a:pPr>
            <a:r>
              <a:rPr lang="en-US" dirty="0"/>
              <a:t>Speech communicates </a:t>
            </a:r>
            <a:r>
              <a:rPr lang="en-US" i="1" dirty="0"/>
              <a:t>more than just words                                    </a:t>
            </a:r>
            <a:r>
              <a:rPr lang="en-US" dirty="0"/>
              <a:t>(intonation, emotions in voice, etc.)</a:t>
            </a:r>
          </a:p>
          <a:p>
            <a:pPr>
              <a:spcBef>
                <a:spcPts val="600"/>
              </a:spcBef>
            </a:pPr>
            <a:r>
              <a:rPr lang="en-US" dirty="0"/>
              <a:t>Need to handle </a:t>
            </a:r>
            <a:r>
              <a:rPr lang="en-US" i="1" dirty="0"/>
              <a:t>turn-taking</a:t>
            </a:r>
          </a:p>
          <a:p>
            <a:pPr marL="0" indent="0">
              <a:spcBef>
                <a:spcPts val="600"/>
              </a:spcBef>
              <a:buNone/>
            </a:pP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284047F5-1602-90A2-A53B-F063AEF7A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378" y="1777491"/>
            <a:ext cx="754508" cy="1006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Linje">
            <a:extLst>
              <a:ext uri="{FF2B5EF4-FFF2-40B4-BE49-F238E27FC236}">
                <a16:creationId xmlns:a16="http://schemas.microsoft.com/office/drawing/2014/main" id="{2715644C-DF3A-BEF9-1781-7AD81577B9E3}"/>
              </a:ext>
            </a:extLst>
          </p:cNvPr>
          <p:cNvSpPr/>
          <p:nvPr/>
        </p:nvSpPr>
        <p:spPr>
          <a:xfrm rot="17694186">
            <a:off x="3552480" y="1858670"/>
            <a:ext cx="629974" cy="7358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0804" cap="flat">
            <a:solidFill>
              <a:srgbClr val="7C2A00"/>
            </a:solidFill>
            <a:prstDash val="solid"/>
            <a:miter/>
            <a:head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6" name="Linje">
            <a:extLst>
              <a:ext uri="{FF2B5EF4-FFF2-40B4-BE49-F238E27FC236}">
                <a16:creationId xmlns:a16="http://schemas.microsoft.com/office/drawing/2014/main" id="{BAA194B6-B5DA-FE45-74A1-F03FA3762613}"/>
              </a:ext>
            </a:extLst>
          </p:cNvPr>
          <p:cNvSpPr/>
          <p:nvPr/>
        </p:nvSpPr>
        <p:spPr>
          <a:xfrm rot="3555061" flipV="1">
            <a:off x="5062087" y="1869571"/>
            <a:ext cx="465980" cy="50460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0804" cap="flat">
            <a:solidFill>
              <a:srgbClr val="7C2A00"/>
            </a:solidFill>
            <a:prstDash val="solid"/>
            <a:miter/>
            <a:head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grpSp>
        <p:nvGrpSpPr>
          <p:cNvPr id="7" name="Gruppe 34">
            <a:extLst>
              <a:ext uri="{FF2B5EF4-FFF2-40B4-BE49-F238E27FC236}">
                <a16:creationId xmlns:a16="http://schemas.microsoft.com/office/drawing/2014/main" id="{C7C9EB54-5A71-7CB7-376F-9C176CF476F1}"/>
              </a:ext>
            </a:extLst>
          </p:cNvPr>
          <p:cNvGrpSpPr/>
          <p:nvPr/>
        </p:nvGrpSpPr>
        <p:grpSpPr>
          <a:xfrm>
            <a:off x="1882495" y="1241093"/>
            <a:ext cx="2342382" cy="646334"/>
            <a:chOff x="1468032" y="1200113"/>
            <a:chExt cx="2342382" cy="646334"/>
          </a:xfrm>
        </p:grpSpPr>
        <p:sp>
          <p:nvSpPr>
            <p:cNvPr id="8" name="Rektangel: avrundede hjørner 15">
              <a:extLst>
                <a:ext uri="{FF2B5EF4-FFF2-40B4-BE49-F238E27FC236}">
                  <a16:creationId xmlns:a16="http://schemas.microsoft.com/office/drawing/2014/main" id="{76B1820B-D23C-568A-53F2-E75C6AB41B02}"/>
                </a:ext>
              </a:extLst>
            </p:cNvPr>
            <p:cNvSpPr/>
            <p:nvPr/>
          </p:nvSpPr>
          <p:spPr>
            <a:xfrm>
              <a:off x="1468032" y="1200113"/>
              <a:ext cx="1788703" cy="64633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TekstSylinder 24">
              <a:extLst>
                <a:ext uri="{FF2B5EF4-FFF2-40B4-BE49-F238E27FC236}">
                  <a16:creationId xmlns:a16="http://schemas.microsoft.com/office/drawing/2014/main" id="{204AFE9C-6CFA-1A4B-D482-12A108301733}"/>
                </a:ext>
              </a:extLst>
            </p:cNvPr>
            <p:cNvSpPr txBox="1"/>
            <p:nvPr/>
          </p:nvSpPr>
          <p:spPr>
            <a:xfrm>
              <a:off x="1512262" y="1200113"/>
              <a:ext cx="2298152" cy="6463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1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" name="Gruppe 18">
            <a:extLst>
              <a:ext uri="{FF2B5EF4-FFF2-40B4-BE49-F238E27FC236}">
                <a16:creationId xmlns:a16="http://schemas.microsoft.com/office/drawing/2014/main" id="{AB3CAD12-5B7B-BCA0-CD15-73102845C099}"/>
              </a:ext>
            </a:extLst>
          </p:cNvPr>
          <p:cNvGrpSpPr/>
          <p:nvPr/>
        </p:nvGrpSpPr>
        <p:grpSpPr>
          <a:xfrm>
            <a:off x="5324146" y="1126998"/>
            <a:ext cx="2194350" cy="656246"/>
            <a:chOff x="4236652" y="1289221"/>
            <a:chExt cx="2194350" cy="656246"/>
          </a:xfrm>
        </p:grpSpPr>
        <p:sp>
          <p:nvSpPr>
            <p:cNvPr id="11" name="Rektangel: avrundede hjørner 16">
              <a:extLst>
                <a:ext uri="{FF2B5EF4-FFF2-40B4-BE49-F238E27FC236}">
                  <a16:creationId xmlns:a16="http://schemas.microsoft.com/office/drawing/2014/main" id="{CC0A29C7-407F-EE71-F653-28458C5C6551}"/>
                </a:ext>
              </a:extLst>
            </p:cNvPr>
            <p:cNvSpPr/>
            <p:nvPr/>
          </p:nvSpPr>
          <p:spPr>
            <a:xfrm>
              <a:off x="4236652" y="1299133"/>
              <a:ext cx="2194349" cy="64633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TekstSylinder 14">
              <a:extLst>
                <a:ext uri="{FF2B5EF4-FFF2-40B4-BE49-F238E27FC236}">
                  <a16:creationId xmlns:a16="http://schemas.microsoft.com/office/drawing/2014/main" id="{D6A4F76A-523C-05B6-AEE3-3022630699D2}"/>
                </a:ext>
              </a:extLst>
            </p:cNvPr>
            <p:cNvSpPr txBox="1"/>
            <p:nvPr/>
          </p:nvSpPr>
          <p:spPr>
            <a:xfrm>
              <a:off x="4295586" y="1289221"/>
              <a:ext cx="2135416" cy="6463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180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180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180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180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3" name="Frihåndsform: figur 45">
            <a:extLst>
              <a:ext uri="{FF2B5EF4-FFF2-40B4-BE49-F238E27FC236}">
                <a16:creationId xmlns:a16="http://schemas.microsoft.com/office/drawing/2014/main" id="{41621E33-66A3-987B-1FD0-B9306B7B80DC}"/>
              </a:ext>
            </a:extLst>
          </p:cNvPr>
          <p:cNvSpPr/>
          <p:nvPr/>
        </p:nvSpPr>
        <p:spPr>
          <a:xfrm>
            <a:off x="3801280" y="1180446"/>
            <a:ext cx="1418791" cy="22135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4" name="Gruppe 30">
            <a:extLst>
              <a:ext uri="{FF2B5EF4-FFF2-40B4-BE49-F238E27FC236}">
                <a16:creationId xmlns:a16="http://schemas.microsoft.com/office/drawing/2014/main" id="{85594974-0C05-905D-7353-9AE7D991D7FA}"/>
              </a:ext>
            </a:extLst>
          </p:cNvPr>
          <p:cNvGrpSpPr/>
          <p:nvPr/>
        </p:nvGrpSpPr>
        <p:grpSpPr>
          <a:xfrm>
            <a:off x="1930884" y="2083104"/>
            <a:ext cx="1411294" cy="646334"/>
            <a:chOff x="1419779" y="2061405"/>
            <a:chExt cx="1411294" cy="646334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5799AC2-40D0-7C19-4E01-53A2C3012013}"/>
                </a:ext>
              </a:extLst>
            </p:cNvPr>
            <p:cNvSpPr/>
            <p:nvPr/>
          </p:nvSpPr>
          <p:spPr>
            <a:xfrm>
              <a:off x="1419779" y="2061405"/>
              <a:ext cx="1411294" cy="64633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25">
              <a:extLst>
                <a:ext uri="{FF2B5EF4-FFF2-40B4-BE49-F238E27FC236}">
                  <a16:creationId xmlns:a16="http://schemas.microsoft.com/office/drawing/2014/main" id="{D7E8A789-9705-5588-7B20-6EF358D04253}"/>
                </a:ext>
              </a:extLst>
            </p:cNvPr>
            <p:cNvSpPr txBox="1"/>
            <p:nvPr/>
          </p:nvSpPr>
          <p:spPr>
            <a:xfrm>
              <a:off x="1463689" y="2061405"/>
              <a:ext cx="1367384" cy="6463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>
                  <a:solidFill>
                    <a:srgbClr val="000000"/>
                  </a:solidFill>
                  <a:latin typeface="Arial"/>
                </a:rPr>
                <a:t>Speech </a:t>
              </a:r>
              <a:r>
                <a:rPr lang="nb-NO" sz="1800" dirty="0" err="1">
                  <a:solidFill>
                    <a:srgbClr val="000000"/>
                  </a:solidFill>
                  <a:latin typeface="Arial"/>
                </a:rPr>
                <a:t>recognition</a:t>
              </a:r>
              <a:endParaRPr lang="nb-NO" sz="18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" name="Gruppe 31">
            <a:extLst>
              <a:ext uri="{FF2B5EF4-FFF2-40B4-BE49-F238E27FC236}">
                <a16:creationId xmlns:a16="http://schemas.microsoft.com/office/drawing/2014/main" id="{4051EBC0-9010-75CE-C007-1B0FFB275E60}"/>
              </a:ext>
            </a:extLst>
          </p:cNvPr>
          <p:cNvGrpSpPr/>
          <p:nvPr/>
        </p:nvGrpSpPr>
        <p:grpSpPr>
          <a:xfrm>
            <a:off x="5724128" y="1976760"/>
            <a:ext cx="1570664" cy="656247"/>
            <a:chOff x="4365546" y="2051492"/>
            <a:chExt cx="1570664" cy="656247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A609BCF6-3A04-B056-A4D3-F6694F052FB0}"/>
                </a:ext>
              </a:extLst>
            </p:cNvPr>
            <p:cNvSpPr/>
            <p:nvPr/>
          </p:nvSpPr>
          <p:spPr>
            <a:xfrm>
              <a:off x="4365546" y="2061405"/>
              <a:ext cx="1300322" cy="64633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6A79EDA2-3CEA-1134-9846-848E2059F5DA}"/>
                </a:ext>
              </a:extLst>
            </p:cNvPr>
            <p:cNvSpPr txBox="1"/>
            <p:nvPr/>
          </p:nvSpPr>
          <p:spPr>
            <a:xfrm>
              <a:off x="4424479" y="2051492"/>
              <a:ext cx="1511731" cy="6463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>
                  <a:solidFill>
                    <a:srgbClr val="000000"/>
                  </a:solidFill>
                  <a:latin typeface="Arial"/>
                </a:rPr>
                <a:t>Speech </a:t>
              </a:r>
              <a:r>
                <a:rPr lang="nb-NO" sz="1800" dirty="0" err="1">
                  <a:solidFill>
                    <a:srgbClr val="000000"/>
                  </a:solidFill>
                  <a:latin typeface="Arial"/>
                </a:rPr>
                <a:t>synthesis</a:t>
              </a:r>
              <a:endParaRPr lang="nb-NO" sz="180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377F2EF4-ACB5-4E51-83A8-FACBBBD0D7BE}"/>
              </a:ext>
            </a:extLst>
          </p:cNvPr>
          <p:cNvSpPr/>
          <p:nvPr/>
        </p:nvSpPr>
        <p:spPr>
          <a:xfrm rot="16200000">
            <a:off x="1498313" y="1859258"/>
            <a:ext cx="461047" cy="2066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33">
            <a:extLst>
              <a:ext uri="{FF2B5EF4-FFF2-40B4-BE49-F238E27FC236}">
                <a16:creationId xmlns:a16="http://schemas.microsoft.com/office/drawing/2014/main" id="{6CD9F211-959C-926F-1D94-096F8FD87363}"/>
              </a:ext>
            </a:extLst>
          </p:cNvPr>
          <p:cNvSpPr txBox="1"/>
          <p:nvPr/>
        </p:nvSpPr>
        <p:spPr>
          <a:xfrm>
            <a:off x="256183" y="1498327"/>
            <a:ext cx="1367384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Transcription</a:t>
            </a:r>
            <a:r>
              <a:rPr lang="nb-NO" sz="16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6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hypotheses</a:t>
            </a:r>
            <a:endParaRPr lang="nb-NO" sz="16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22" name="TekstSylinder 35">
            <a:extLst>
              <a:ext uri="{FF2B5EF4-FFF2-40B4-BE49-F238E27FC236}">
                <a16:creationId xmlns:a16="http://schemas.microsoft.com/office/drawing/2014/main" id="{6CDEE897-6B30-BF26-B21F-0ACCAEAE68F8}"/>
              </a:ext>
            </a:extLst>
          </p:cNvPr>
          <p:cNvSpPr txBox="1"/>
          <p:nvPr/>
        </p:nvSpPr>
        <p:spPr>
          <a:xfrm>
            <a:off x="7344775" y="1875101"/>
            <a:ext cx="154304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6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Utterance</a:t>
            </a:r>
            <a:r>
              <a:rPr lang="nb-NO" sz="16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to </a:t>
            </a:r>
            <a:r>
              <a:rPr lang="nb-NO" sz="16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synthesise</a:t>
            </a:r>
            <a:endParaRPr lang="nb-NO" sz="16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23" name="Frihåndsform: figur 45">
            <a:extLst>
              <a:ext uri="{FF2B5EF4-FFF2-40B4-BE49-F238E27FC236}">
                <a16:creationId xmlns:a16="http://schemas.microsoft.com/office/drawing/2014/main" id="{91E6FEC8-6257-7562-E294-3A1A1796FA23}"/>
              </a:ext>
            </a:extLst>
          </p:cNvPr>
          <p:cNvSpPr/>
          <p:nvPr/>
        </p:nvSpPr>
        <p:spPr>
          <a:xfrm rot="6246008">
            <a:off x="6989936" y="2009399"/>
            <a:ext cx="461003" cy="1590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9144433-1205-233C-8421-69036A53DC28}"/>
              </a:ext>
            </a:extLst>
          </p:cNvPr>
          <p:cNvGrpSpPr/>
          <p:nvPr/>
        </p:nvGrpSpPr>
        <p:grpSpPr>
          <a:xfrm>
            <a:off x="5724128" y="2764428"/>
            <a:ext cx="3183607" cy="2380332"/>
            <a:chOff x="5724128" y="2764428"/>
            <a:chExt cx="3183607" cy="238033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070BC077-9485-F8AA-898F-61A395C566B5}"/>
                </a:ext>
              </a:extLst>
            </p:cNvPr>
            <p:cNvSpPr/>
            <p:nvPr/>
          </p:nvSpPr>
          <p:spPr bwMode="auto">
            <a:xfrm>
              <a:off x="5724128" y="2764428"/>
              <a:ext cx="3147156" cy="189555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76A0872-5DFE-D3D9-0164-2A05F56E638D}"/>
                </a:ext>
              </a:extLst>
            </p:cNvPr>
            <p:cNvSpPr txBox="1"/>
            <p:nvPr/>
          </p:nvSpPr>
          <p:spPr bwMode="white">
            <a:xfrm>
              <a:off x="5816054" y="2836436"/>
              <a:ext cx="3091681" cy="2308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800" b="1" baseline="0" dirty="0"/>
                <a:t>Note</a:t>
              </a:r>
              <a:r>
                <a:rPr lang="nb-NO" sz="1800" baseline="0" dirty="0"/>
                <a:t>: An alternative is to </a:t>
              </a:r>
              <a:r>
                <a:rPr lang="nb-NO" sz="1800" baseline="0" dirty="0" err="1"/>
                <a:t>rely</a:t>
              </a:r>
              <a:r>
                <a:rPr lang="nb-NO" sz="1800" baseline="0" dirty="0"/>
                <a:t> on </a:t>
              </a:r>
              <a:r>
                <a:rPr lang="nb-NO" sz="1800" i="1" baseline="0" dirty="0" err="1"/>
                <a:t>speech</a:t>
              </a:r>
              <a:r>
                <a:rPr lang="nb-NO" sz="1800" i="1" baseline="0" dirty="0"/>
                <a:t> </a:t>
              </a:r>
              <a:r>
                <a:rPr lang="nb-NO" sz="1800" i="1" baseline="0" dirty="0" err="1"/>
                <a:t>language</a:t>
              </a:r>
              <a:r>
                <a:rPr lang="nb-NO" sz="1800" i="1" baseline="0" dirty="0"/>
                <a:t> </a:t>
              </a:r>
              <a:r>
                <a:rPr lang="nb-NO" sz="1800" i="1" baseline="0" dirty="0" err="1"/>
                <a:t>models</a:t>
              </a:r>
              <a:r>
                <a:rPr lang="nb-NO" sz="1800" baseline="0" dirty="0"/>
                <a:t>, </a:t>
              </a:r>
              <a:r>
                <a:rPr lang="nb-NO" sz="1800" dirty="0" err="1"/>
                <a:t>which</a:t>
              </a:r>
              <a:r>
                <a:rPr lang="nb-NO" sz="1800" dirty="0"/>
                <a:t> </a:t>
              </a:r>
              <a:r>
                <a:rPr lang="nb-NO" sz="1800" dirty="0" err="1"/>
                <a:t>work</a:t>
              </a:r>
              <a:r>
                <a:rPr lang="nb-NO" sz="1800" dirty="0"/>
                <a:t> </a:t>
              </a:r>
              <a:r>
                <a:rPr lang="nb-NO" sz="1800" dirty="0" err="1"/>
                <a:t>directly</a:t>
              </a:r>
              <a:r>
                <a:rPr lang="nb-NO" sz="1800" dirty="0"/>
                <a:t> </a:t>
              </a:r>
              <a:r>
                <a:rPr lang="nb-NO" sz="1800" baseline="0" dirty="0"/>
                <a:t>at </a:t>
              </a:r>
              <a:r>
                <a:rPr lang="nb-NO" sz="1800" baseline="0" dirty="0" err="1"/>
                <a:t>the</a:t>
              </a:r>
              <a:r>
                <a:rPr lang="nb-NO" sz="1800" baseline="0" dirty="0"/>
                <a:t> </a:t>
              </a:r>
              <a:r>
                <a:rPr lang="nb-NO" sz="1800" baseline="0" dirty="0" err="1"/>
                <a:t>speech</a:t>
              </a:r>
              <a:r>
                <a:rPr lang="nb-NO" sz="1800" baseline="0" dirty="0"/>
                <a:t> </a:t>
              </a:r>
              <a:r>
                <a:rPr lang="nb-NO" sz="1800" baseline="0" dirty="0" err="1"/>
                <a:t>level</a:t>
              </a:r>
              <a:r>
                <a:rPr lang="nb-NO" sz="1800" baseline="0" dirty="0"/>
                <a:t>, </a:t>
              </a:r>
              <a:r>
                <a:rPr lang="nb-NO" sz="1800" baseline="0" dirty="0" err="1"/>
                <a:t>without</a:t>
              </a:r>
              <a:r>
                <a:rPr lang="nb-NO" sz="1800" baseline="0" dirty="0"/>
                <a:t> </a:t>
              </a:r>
              <a:r>
                <a:rPr lang="nb-NO" sz="1800" baseline="0" dirty="0" err="1"/>
                <a:t>using</a:t>
              </a:r>
              <a:r>
                <a:rPr lang="nb-NO" sz="1800" baseline="0" dirty="0"/>
                <a:t> </a:t>
              </a:r>
              <a:r>
                <a:rPr lang="nb-NO" sz="1800" baseline="0" dirty="0" err="1"/>
                <a:t>text</a:t>
              </a:r>
              <a:r>
                <a:rPr lang="nb-NO" sz="1800" baseline="0" dirty="0"/>
                <a:t> </a:t>
              </a:r>
              <a:r>
                <a:rPr lang="nb-NO" sz="1800" baseline="0" dirty="0" err="1"/>
                <a:t>transcriptions</a:t>
              </a:r>
              <a:r>
                <a:rPr lang="nb-NO" sz="1800" baseline="0" dirty="0"/>
                <a:t> as </a:t>
              </a:r>
              <a:r>
                <a:rPr lang="nb-NO" sz="1800" baseline="0" dirty="0" err="1"/>
                <a:t>intermediate</a:t>
              </a:r>
              <a:r>
                <a:rPr lang="nb-NO" sz="1800" baseline="0" dirty="0"/>
                <a:t> </a:t>
              </a:r>
            </a:p>
            <a:p>
              <a:endParaRPr lang="nb-NO" sz="1800" dirty="0"/>
            </a:p>
            <a:p>
              <a:r>
                <a:rPr lang="nb-NO" sz="1400" baseline="0" dirty="0">
                  <a:solidFill>
                    <a:srgbClr val="C00000"/>
                  </a:solidFill>
                </a:rPr>
                <a:t>[</a:t>
              </a:r>
              <a:r>
                <a:rPr lang="nb-NO" sz="1400" baseline="0" dirty="0" err="1">
                  <a:solidFill>
                    <a:srgbClr val="C00000"/>
                  </a:solidFill>
                </a:rPr>
                <a:t>Cui</a:t>
              </a:r>
              <a:r>
                <a:rPr lang="nb-NO" sz="1400" baseline="0" dirty="0">
                  <a:solidFill>
                    <a:srgbClr val="C00000"/>
                  </a:solidFill>
                </a:rPr>
                <a:t> et al. ACL 2025.]</a:t>
              </a:r>
              <a:endParaRPr lang="en-GB" sz="1400" baseline="0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D118E7-841B-DD1B-F8BA-8203C657214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A </a:t>
            </a:r>
            <a:r>
              <a:rPr lang="nb-NO" dirty="0" err="1"/>
              <a:t>difficult</a:t>
            </a:r>
            <a:r>
              <a:rPr lang="nb-NO" dirty="0"/>
              <a:t> problem!</a:t>
            </a:r>
          </a:p>
        </p:txBody>
      </p:sp>
      <p:pic>
        <p:nvPicPr>
          <p:cNvPr id="4" name="How to say No.mov" descr="How to say No.mov">
            <a:extLst>
              <a:ext uri="{FF2B5EF4-FFF2-40B4-BE49-F238E27FC236}">
                <a16:creationId xmlns:a16="http://schemas.microsoft.com/office/drawing/2014/main" id="{5604ABBA-4248-296D-5FE8-52AA2308A3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743" y="1326063"/>
            <a:ext cx="3804050" cy="2853037"/>
          </a:xfrm>
          <a:prstGeom prst="rect">
            <a:avLst/>
          </a:prstGeom>
          <a:noFill/>
          <a:ln cap="flat">
            <a:noFill/>
          </a:ln>
          <a:effectLst>
            <a:outerShdw dist="38103" dir="5400000" algn="tl">
              <a:srgbClr val="212121"/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41B9C7-F1E4-4C87-BCCB-B5DAA4BF8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3C0EE5-022B-52E8-5E6F-81A1BCFF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E5B7E4-6BA3-4BD1-2470-28BB293EA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0FFF48-ACFA-66ED-01FD-1005A7B88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 intro to phonetics and acoustics</a:t>
            </a:r>
          </a:p>
          <a:p>
            <a:r>
              <a:rPr lang="en-GB" dirty="0"/>
              <a:t>Speech recognition</a:t>
            </a:r>
          </a:p>
          <a:p>
            <a:r>
              <a:rPr lang="en-GB" dirty="0"/>
              <a:t>Speech synthesis</a:t>
            </a:r>
          </a:p>
          <a:p>
            <a:r>
              <a:rPr lang="en-GB" dirty="0"/>
              <a:t>Disfluencies</a:t>
            </a:r>
          </a:p>
        </p:txBody>
      </p:sp>
    </p:spTree>
    <p:extLst>
      <p:ext uri="{BB962C8B-B14F-4D97-AF65-F5344CB8AC3E}">
        <p14:creationId xmlns:p14="http://schemas.microsoft.com/office/powerpoint/2010/main" val="3341534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41B9C7-F1E4-4C87-BCCB-B5DAA4BF8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3C0EE5-022B-52E8-5E6F-81A1BCFF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E5B7E4-6BA3-4BD1-2470-28BB293EA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0FFF48-ACFA-66ED-01FD-1005A7B88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Short intro to phonetics and acoustics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Speech recognition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Speech synthesis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Disfluencies</a:t>
            </a:r>
          </a:p>
          <a:p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B78BB7-3E6A-0795-A686-3B71331C75D2}"/>
              </a:ext>
            </a:extLst>
          </p:cNvPr>
          <p:cNvSpPr txBox="1"/>
          <p:nvPr/>
        </p:nvSpPr>
        <p:spPr bwMode="white">
          <a:xfrm>
            <a:off x="5220072" y="956362"/>
            <a:ext cx="3600400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800"/>
              </a:spcBef>
            </a:pPr>
            <a:r>
              <a:rPr lang="en-US" baseline="0" dirty="0"/>
              <a:t>Speech production</a:t>
            </a:r>
          </a:p>
          <a:p>
            <a:pPr>
              <a:spcBef>
                <a:spcPts val="1800"/>
              </a:spcBef>
            </a:pPr>
            <a:r>
              <a:rPr lang="en-US" dirty="0"/>
              <a:t>Speech perception</a:t>
            </a:r>
            <a:endParaRPr lang="en-GB" baseline="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F8580B-E3C4-752D-9C6F-1144E26C7DB4}"/>
              </a:ext>
            </a:extLst>
          </p:cNvPr>
          <p:cNvCxnSpPr/>
          <p:nvPr/>
        </p:nvCxnSpPr>
        <p:spPr bwMode="auto">
          <a:xfrm flipV="1">
            <a:off x="4788024" y="1203598"/>
            <a:ext cx="504056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5D2AE07-82FF-B79E-D00A-C265E59450DA}"/>
              </a:ext>
            </a:extLst>
          </p:cNvPr>
          <p:cNvCxnSpPr/>
          <p:nvPr/>
        </p:nvCxnSpPr>
        <p:spPr bwMode="auto">
          <a:xfrm>
            <a:off x="4788024" y="1463429"/>
            <a:ext cx="504056" cy="2598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71678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A6C3EC-498C-DC85-1C3C-934132B17A0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The </a:t>
            </a:r>
            <a:r>
              <a:rPr lang="nb-NO" dirty="0" err="1"/>
              <a:t>speech</a:t>
            </a:r>
            <a:r>
              <a:rPr lang="nb-NO" dirty="0"/>
              <a:t> </a:t>
            </a:r>
            <a:r>
              <a:rPr lang="nb-NO" dirty="0" err="1"/>
              <a:t>chain</a:t>
            </a:r>
            <a:endParaRPr lang="nb-NO" dirty="0"/>
          </a:p>
        </p:txBody>
      </p:sp>
      <p:pic>
        <p:nvPicPr>
          <p:cNvPr id="4" name="people_photo.gif" descr="people_photo.gif">
            <a:extLst>
              <a:ext uri="{FF2B5EF4-FFF2-40B4-BE49-F238E27FC236}">
                <a16:creationId xmlns:a16="http://schemas.microsoft.com/office/drawing/2014/main" id="{A0BBF1AC-7CE3-28FF-4492-D01789F2F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952" y="1212202"/>
            <a:ext cx="6141393" cy="289363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[Denes and Pinson (1993), «The speech chain»]">
            <a:extLst>
              <a:ext uri="{FF2B5EF4-FFF2-40B4-BE49-F238E27FC236}">
                <a16:creationId xmlns:a16="http://schemas.microsoft.com/office/drawing/2014/main" id="{93429CDE-4298-411D-188D-18DA1D161854}"/>
              </a:ext>
            </a:extLst>
          </p:cNvPr>
          <p:cNvSpPr txBox="1"/>
          <p:nvPr/>
        </p:nvSpPr>
        <p:spPr>
          <a:xfrm>
            <a:off x="4257684" y="4486623"/>
            <a:ext cx="3529410" cy="24889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66" dirty="0">
                <a:solidFill>
                  <a:srgbClr val="E32400"/>
                </a:solidFill>
                <a:latin typeface="Arial"/>
              </a:rPr>
              <a:t>[Denes and Pinson (1993), «The speech chain»]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7BB463-35E7-BF90-D68F-C9079E024B4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Speech </a:t>
            </a:r>
            <a:r>
              <a:rPr lang="nb-NO" dirty="0" err="1"/>
              <a:t>production</a:t>
            </a:r>
            <a:endParaRPr lang="nb-NO" dirty="0"/>
          </a:p>
        </p:txBody>
      </p:sp>
      <p:sp>
        <p:nvSpPr>
          <p:cNvPr id="5" name="Sounds are variations in air pressure…">
            <a:extLst>
              <a:ext uri="{FF2B5EF4-FFF2-40B4-BE49-F238E27FC236}">
                <a16:creationId xmlns:a16="http://schemas.microsoft.com/office/drawing/2014/main" id="{C047E573-4CEF-BDFE-9413-A9CB744605B6}"/>
              </a:ext>
            </a:extLst>
          </p:cNvPr>
          <p:cNvSpPr txBox="1"/>
          <p:nvPr/>
        </p:nvSpPr>
        <p:spPr>
          <a:xfrm>
            <a:off x="251520" y="1347614"/>
            <a:ext cx="8424936" cy="3348633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440640" indent="-283271" defTabSz="289563" fontAlgn="auto">
              <a:lnSpc>
                <a:spcPct val="80000"/>
              </a:lnSpc>
              <a:spcBef>
                <a:spcPts val="147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5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kern="0" dirty="0">
                <a:solidFill>
                  <a:srgbClr val="000000"/>
                </a:solidFill>
                <a:latin typeface="Arial"/>
              </a:rPr>
              <a:t>Sounds are </a:t>
            </a:r>
            <a:r>
              <a:rPr lang="en-US" sz="2500" i="1" kern="0" dirty="0">
                <a:solidFill>
                  <a:srgbClr val="000000"/>
                </a:solidFill>
                <a:latin typeface="Arial"/>
              </a:rPr>
              <a:t>variations in air pressure</a:t>
            </a:r>
          </a:p>
          <a:p>
            <a:pPr marL="440640" indent="-283271" defTabSz="289563" fontAlgn="auto">
              <a:lnSpc>
                <a:spcPct val="80000"/>
              </a:lnSpc>
              <a:spcBef>
                <a:spcPts val="1475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5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kern="0" dirty="0">
                <a:solidFill>
                  <a:srgbClr val="000000"/>
                </a:solidFill>
                <a:latin typeface="Arial"/>
              </a:rPr>
              <a:t>How are they produced?</a:t>
            </a:r>
          </a:p>
          <a:p>
            <a:pPr marL="660964" lvl="1" indent="-283271" defTabSz="289563" fontAlgn="auto">
              <a:lnSpc>
                <a:spcPct val="80000"/>
              </a:lnSpc>
              <a:spcBef>
                <a:spcPts val="1475"/>
              </a:spcBef>
              <a:spcAft>
                <a:spcPts val="0"/>
              </a:spcAft>
              <a:buSzPct val="100000"/>
              <a:buChar char="▪"/>
              <a:defRPr sz="19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An </a:t>
            </a: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air supply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: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lungs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(we usually speak by breathing out)</a:t>
            </a:r>
          </a:p>
          <a:p>
            <a:pPr marL="660964" lvl="1" indent="-283271" defTabSz="289563" fontAlgn="auto">
              <a:lnSpc>
                <a:spcPct val="80000"/>
              </a:lnSpc>
              <a:spcBef>
                <a:spcPts val="1475"/>
              </a:spcBef>
              <a:spcAft>
                <a:spcPts val="0"/>
              </a:spcAft>
              <a:buSzPct val="100000"/>
              <a:buChar char="▪"/>
              <a:defRPr sz="19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A </a:t>
            </a: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sound source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setting the air in motion (e.g. vibrating) in ways relevant to speech production: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larynx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, in which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vocal folds 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are located</a:t>
            </a:r>
          </a:p>
          <a:p>
            <a:pPr marL="660964" lvl="1" indent="-283271" defTabSz="289563" fontAlgn="auto">
              <a:lnSpc>
                <a:spcPct val="80000"/>
              </a:lnSpc>
              <a:spcBef>
                <a:spcPts val="1475"/>
              </a:spcBef>
              <a:spcAft>
                <a:spcPts val="0"/>
              </a:spcAft>
              <a:buSzPct val="100000"/>
              <a:buChar char="▪"/>
              <a:defRPr sz="19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A set of 3 </a:t>
            </a:r>
            <a:r>
              <a:rPr lang="en-US" sz="1900" b="1" kern="0" dirty="0">
                <a:solidFill>
                  <a:srgbClr val="000000"/>
                </a:solidFill>
                <a:latin typeface="Arial"/>
              </a:rPr>
              <a:t>filters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modulating the sound: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pharynx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,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oral tract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(teeth, tongue, </a:t>
            </a:r>
            <a:r>
              <a:rPr lang="en-US" sz="1900" kern="0" dirty="0" err="1">
                <a:solidFill>
                  <a:srgbClr val="000000"/>
                </a:solidFill>
                <a:latin typeface="Arial"/>
              </a:rPr>
              <a:t>palate,lips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, etc.) &amp; the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nasal tract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15E463-875E-BE09-5E71-A3B5D1F484E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Speech </a:t>
            </a:r>
            <a:r>
              <a:rPr lang="nb-NO" dirty="0" err="1"/>
              <a:t>production</a:t>
            </a:r>
            <a:endParaRPr lang="nb-NO" dirty="0"/>
          </a:p>
        </p:txBody>
      </p:sp>
      <p:sp>
        <p:nvSpPr>
          <p:cNvPr id="4" name="Visualisation of the vocal tract via magnetic resonance imaging [MRI]:">
            <a:extLst>
              <a:ext uri="{FF2B5EF4-FFF2-40B4-BE49-F238E27FC236}">
                <a16:creationId xmlns:a16="http://schemas.microsoft.com/office/drawing/2014/main" id="{B70FBE0B-A3BF-DC81-4711-862F6B3DF235}"/>
              </a:ext>
            </a:extLst>
          </p:cNvPr>
          <p:cNvSpPr txBox="1"/>
          <p:nvPr/>
        </p:nvSpPr>
        <p:spPr>
          <a:xfrm>
            <a:off x="434844" y="1242784"/>
            <a:ext cx="4248472" cy="6382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3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98" dirty="0" err="1">
                <a:solidFill>
                  <a:srgbClr val="000000"/>
                </a:solidFill>
                <a:latin typeface="Arial"/>
              </a:rPr>
              <a:t>Visualisation</a:t>
            </a:r>
            <a:r>
              <a:rPr lang="en-US" sz="1898" dirty="0">
                <a:solidFill>
                  <a:srgbClr val="000000"/>
                </a:solidFill>
                <a:latin typeface="Arial"/>
              </a:rPr>
              <a:t> of the vocal tract via </a:t>
            </a:r>
            <a:r>
              <a:rPr lang="en-US" sz="1898" i="1" dirty="0">
                <a:solidFill>
                  <a:srgbClr val="000000"/>
                </a:solidFill>
                <a:latin typeface="Arial"/>
              </a:rPr>
              <a:t>magnetic resonance imaging</a:t>
            </a:r>
            <a:r>
              <a:rPr lang="en-US" sz="1898" dirty="0">
                <a:solidFill>
                  <a:srgbClr val="000000"/>
                </a:solidFill>
                <a:latin typeface="Arial"/>
              </a:rPr>
              <a:t> [MRI]:</a:t>
            </a:r>
          </a:p>
        </p:txBody>
      </p:sp>
      <p:pic>
        <p:nvPicPr>
          <p:cNvPr id="5" name="vocaltract.mov" descr="vocaltract.mov">
            <a:extLst>
              <a:ext uri="{FF2B5EF4-FFF2-40B4-BE49-F238E27FC236}">
                <a16:creationId xmlns:a16="http://schemas.microsoft.com/office/drawing/2014/main" id="{E254BC3C-C013-8E2A-AC01-97B0261476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4220" y="1982915"/>
            <a:ext cx="2776996" cy="2776996"/>
          </a:xfrm>
          <a:prstGeom prst="rect">
            <a:avLst/>
          </a:prstGeom>
          <a:noFill/>
          <a:ln cap="flat">
            <a:noFill/>
          </a:ln>
          <a:effectLst>
            <a:outerShdw dist="50804" dir="5400000" algn="tl">
              <a:srgbClr val="000000">
                <a:alpha val="50000"/>
              </a:srgbClr>
            </a:outerShdw>
          </a:effectLst>
        </p:spPr>
      </p:pic>
      <p:pic>
        <p:nvPicPr>
          <p:cNvPr id="6" name="Namibian Bushman talking  Namibia 2008.mov" descr="Namibian Bushman talking  Namibia 2008.mov">
            <a:extLst>
              <a:ext uri="{FF2B5EF4-FFF2-40B4-BE49-F238E27FC236}">
                <a16:creationId xmlns:a16="http://schemas.microsoft.com/office/drawing/2014/main" id="{5CF9F11D-F25F-25E7-EB8B-35846C982E7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71841" y="1086234"/>
            <a:ext cx="2416946" cy="1835043"/>
          </a:xfrm>
          <a:prstGeom prst="rect">
            <a:avLst/>
          </a:prstGeom>
          <a:noFill/>
          <a:ln cap="flat">
            <a:noFill/>
          </a:ln>
          <a:effectLst>
            <a:outerShdw dist="50804" dir="5400000" algn="tl">
              <a:srgbClr val="000000">
                <a:alpha val="50000"/>
              </a:srgbClr>
            </a:outerShdw>
          </a:effectLst>
        </p:spPr>
      </p:pic>
      <p:sp>
        <p:nvSpPr>
          <p:cNvPr id="7" name="A few languages also rely on sounds not produced by vibration of vocal folds, such as click languages (e.g. Khoisan family in south-east Africa):">
            <a:extLst>
              <a:ext uri="{FF2B5EF4-FFF2-40B4-BE49-F238E27FC236}">
                <a16:creationId xmlns:a16="http://schemas.microsoft.com/office/drawing/2014/main" id="{9D0CB14B-5A1D-CF0A-6DA5-40D5BAFBA4CE}"/>
              </a:ext>
            </a:extLst>
          </p:cNvPr>
          <p:cNvSpPr txBox="1"/>
          <p:nvPr/>
        </p:nvSpPr>
        <p:spPr>
          <a:xfrm>
            <a:off x="5652120" y="3219822"/>
            <a:ext cx="3168352" cy="9124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defTabSz="280327" fontAlgn="auto">
              <a:spcBef>
                <a:spcPts val="1425"/>
              </a:spcBef>
              <a:spcAft>
                <a:spcPts val="0"/>
              </a:spcAft>
              <a:defRPr sz="4368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kern="0" dirty="0">
                <a:solidFill>
                  <a:srgbClr val="000000"/>
                </a:solidFill>
                <a:latin typeface="Arial"/>
              </a:rPr>
              <a:t>NB: A few languages also rely on sounds not produced by vibration of vocal folds, such as </a:t>
            </a:r>
            <a:r>
              <a:rPr lang="en-US" sz="1600" i="1" kern="0" dirty="0">
                <a:solidFill>
                  <a:srgbClr val="000000"/>
                </a:solidFill>
                <a:latin typeface="Arial"/>
              </a:rPr>
              <a:t>click languages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 (e.g. Khoisan family in south-east Africa):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18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920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video>
              <p:cMediaNode>
                <p:cTn id="12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ED7949-3B1E-8A81-3804-D5E60C014E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BB821-FD77-911D-7C57-C5D3E58D6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7AA91F5-F13E-6896-EFAB-2BF451EE4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production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AD5F6A-6E5A-9DE5-E1E1-3B674B21B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0829" y="811784"/>
            <a:ext cx="5094279" cy="316835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Key differences between speech sounds: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sz="2000" b="1" dirty="0"/>
              <a:t>Voiced</a:t>
            </a:r>
            <a:r>
              <a:rPr lang="en-US" sz="2000" dirty="0"/>
              <a:t> vs </a:t>
            </a:r>
            <a:r>
              <a:rPr lang="en-US" sz="2000" b="1" dirty="0"/>
              <a:t>voiceless</a:t>
            </a:r>
            <a:r>
              <a:rPr lang="en-US" sz="2000" dirty="0"/>
              <a:t>: are the vocal cords vibrating?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en-US" sz="2000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en-US" sz="2000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2000" b="1" dirty="0"/>
              <a:t>How</a:t>
            </a:r>
            <a:r>
              <a:rPr lang="en-US" sz="2000" dirty="0"/>
              <a:t> does the restriction of airflow occur? 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en-US" sz="2000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en-US" sz="2000" dirty="0"/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en-US" sz="2000" b="1" dirty="0"/>
              <a:t>Where</a:t>
            </a:r>
            <a:r>
              <a:rPr lang="en-US" sz="2000" dirty="0"/>
              <a:t> does the restriction occur?</a:t>
            </a:r>
          </a:p>
          <a:p>
            <a:pPr marL="0" indent="0">
              <a:spcBef>
                <a:spcPts val="0"/>
              </a:spcBef>
              <a:buNone/>
            </a:pPr>
            <a:endParaRPr lang="en-GB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50AF98-57C7-C3BA-75FD-0BE92D9DF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95" y="1229315"/>
            <a:ext cx="3584060" cy="346571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9302215-EE31-8CDD-4411-308FBECA28A0}"/>
              </a:ext>
            </a:extLst>
          </p:cNvPr>
          <p:cNvGrpSpPr/>
          <p:nvPr/>
        </p:nvGrpSpPr>
        <p:grpSpPr>
          <a:xfrm>
            <a:off x="5281266" y="3028336"/>
            <a:ext cx="3548304" cy="407510"/>
            <a:chOff x="5281266" y="2918836"/>
            <a:chExt cx="3548304" cy="40751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62E449-5EF8-8E3B-0AF4-A4F32AE7B9C9}"/>
                </a:ext>
              </a:extLst>
            </p:cNvPr>
            <p:cNvSpPr txBox="1"/>
            <p:nvPr/>
          </p:nvSpPr>
          <p:spPr bwMode="white">
            <a:xfrm>
              <a:off x="6183321" y="2987792"/>
              <a:ext cx="264624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Stop, nasal, fricatives, etc.</a:t>
              </a:r>
              <a:endParaRPr lang="en-GB" sz="1600" baseline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4C4F58C-A8E0-45C0-D595-79238B0A22E7}"/>
                </a:ext>
              </a:extLst>
            </p:cNvPr>
            <p:cNvSpPr/>
            <p:nvPr/>
          </p:nvSpPr>
          <p:spPr bwMode="auto">
            <a:xfrm rot="845550" flipV="1">
              <a:off x="5281266" y="2918836"/>
              <a:ext cx="889136" cy="216024"/>
            </a:xfrm>
            <a:custGeom>
              <a:avLst/>
              <a:gdLst>
                <a:gd name="connsiteX0" fmla="*/ 0 w 2144110"/>
                <a:gd name="connsiteY0" fmla="*/ 167318 h 167318"/>
                <a:gd name="connsiteX1" fmla="*/ 1135117 w 2144110"/>
                <a:gd name="connsiteY1" fmla="*/ 3356 h 167318"/>
                <a:gd name="connsiteX2" fmla="*/ 2144110 w 2144110"/>
                <a:gd name="connsiteY2" fmla="*/ 72724 h 16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4110" h="167318">
                  <a:moveTo>
                    <a:pt x="0" y="167318"/>
                  </a:moveTo>
                  <a:cubicBezTo>
                    <a:pt x="388882" y="93220"/>
                    <a:pt x="777765" y="19122"/>
                    <a:pt x="1135117" y="3356"/>
                  </a:cubicBezTo>
                  <a:cubicBezTo>
                    <a:pt x="1492469" y="-12410"/>
                    <a:pt x="1818289" y="30157"/>
                    <a:pt x="2144110" y="7272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6356730-BAF4-3BFB-7B8D-60C0D9489204}"/>
              </a:ext>
            </a:extLst>
          </p:cNvPr>
          <p:cNvGrpSpPr/>
          <p:nvPr/>
        </p:nvGrpSpPr>
        <p:grpSpPr>
          <a:xfrm>
            <a:off x="5451626" y="1762664"/>
            <a:ext cx="4067073" cy="665070"/>
            <a:chOff x="5451626" y="1690656"/>
            <a:chExt cx="4067073" cy="66507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57557C8-CA29-C7C5-9D23-DBC5E104FD46}"/>
                </a:ext>
              </a:extLst>
            </p:cNvPr>
            <p:cNvSpPr/>
            <p:nvPr/>
          </p:nvSpPr>
          <p:spPr bwMode="auto">
            <a:xfrm rot="12050121" flipH="1">
              <a:off x="5451626" y="1690656"/>
              <a:ext cx="540664" cy="224760"/>
            </a:xfrm>
            <a:custGeom>
              <a:avLst/>
              <a:gdLst>
                <a:gd name="connsiteX0" fmla="*/ 0 w 2144110"/>
                <a:gd name="connsiteY0" fmla="*/ 167318 h 167318"/>
                <a:gd name="connsiteX1" fmla="*/ 1135117 w 2144110"/>
                <a:gd name="connsiteY1" fmla="*/ 3356 h 167318"/>
                <a:gd name="connsiteX2" fmla="*/ 2144110 w 2144110"/>
                <a:gd name="connsiteY2" fmla="*/ 72724 h 16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4110" h="167318">
                  <a:moveTo>
                    <a:pt x="0" y="167318"/>
                  </a:moveTo>
                  <a:cubicBezTo>
                    <a:pt x="388882" y="93220"/>
                    <a:pt x="777765" y="19122"/>
                    <a:pt x="1135117" y="3356"/>
                  </a:cubicBezTo>
                  <a:cubicBezTo>
                    <a:pt x="1492469" y="-12410"/>
                    <a:pt x="1818289" y="30157"/>
                    <a:pt x="2144110" y="7272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37ABCEA-7BB0-BA95-6D7A-6FCFFF498E3D}"/>
                </a:ext>
              </a:extLst>
            </p:cNvPr>
            <p:cNvSpPr txBox="1"/>
            <p:nvPr/>
          </p:nvSpPr>
          <p:spPr bwMode="white">
            <a:xfrm>
              <a:off x="5934640" y="1770951"/>
              <a:ext cx="358405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Diff between e.g. [p] and [b]</a:t>
              </a:r>
            </a:p>
            <a:p>
              <a:r>
                <a:rPr lang="en-US" sz="1600" i="1" dirty="0"/>
                <a:t>Note</a:t>
              </a:r>
              <a:r>
                <a:rPr lang="en-US" sz="1600" dirty="0"/>
                <a:t>: all vowels are voiced</a:t>
              </a:r>
              <a:endParaRPr lang="en-GB" sz="1600" baseline="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019157-67DD-58CC-5A78-C12E404C8051}"/>
              </a:ext>
            </a:extLst>
          </p:cNvPr>
          <p:cNvGrpSpPr/>
          <p:nvPr/>
        </p:nvGrpSpPr>
        <p:grpSpPr>
          <a:xfrm>
            <a:off x="4963112" y="4264905"/>
            <a:ext cx="3319000" cy="395077"/>
            <a:chOff x="4963112" y="4122937"/>
            <a:chExt cx="3319000" cy="39507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D062880-DF74-E261-D219-A90ACF69B39B}"/>
                </a:ext>
              </a:extLst>
            </p:cNvPr>
            <p:cNvSpPr txBox="1"/>
            <p:nvPr/>
          </p:nvSpPr>
          <p:spPr bwMode="white">
            <a:xfrm>
              <a:off x="5789621" y="4179460"/>
              <a:ext cx="249249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Labial, coronal, guttural</a:t>
              </a:r>
              <a:endParaRPr lang="en-GB" sz="1600" baseline="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03CDAF7-A412-70E3-9F4E-C5073AC9FB09}"/>
                </a:ext>
              </a:extLst>
            </p:cNvPr>
            <p:cNvSpPr/>
            <p:nvPr/>
          </p:nvSpPr>
          <p:spPr bwMode="auto">
            <a:xfrm rot="845550" flipV="1">
              <a:off x="4963112" y="4122937"/>
              <a:ext cx="889136" cy="216024"/>
            </a:xfrm>
            <a:custGeom>
              <a:avLst/>
              <a:gdLst>
                <a:gd name="connsiteX0" fmla="*/ 0 w 2144110"/>
                <a:gd name="connsiteY0" fmla="*/ 167318 h 167318"/>
                <a:gd name="connsiteX1" fmla="*/ 1135117 w 2144110"/>
                <a:gd name="connsiteY1" fmla="*/ 3356 h 167318"/>
                <a:gd name="connsiteX2" fmla="*/ 2144110 w 2144110"/>
                <a:gd name="connsiteY2" fmla="*/ 72724 h 16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4110" h="167318">
                  <a:moveTo>
                    <a:pt x="0" y="167318"/>
                  </a:moveTo>
                  <a:cubicBezTo>
                    <a:pt x="388882" y="93220"/>
                    <a:pt x="777765" y="19122"/>
                    <a:pt x="1135117" y="3356"/>
                  </a:cubicBezTo>
                  <a:cubicBezTo>
                    <a:pt x="1492469" y="-12410"/>
                    <a:pt x="1818289" y="30157"/>
                    <a:pt x="2144110" y="7272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600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EF37A-01E5-EF0A-52C6-9F045A1148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C5D0DF-2F3A-B280-8D81-392AB710E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DA0452-61B2-88CB-9545-8937BDB8A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production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F8C2CC-FDC7-D44F-E9F0-6CA5F4E57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064896" cy="3168352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000" dirty="0"/>
              <a:t>Words can be pronounced very differently: </a:t>
            </a:r>
          </a:p>
          <a:p>
            <a:pPr lvl="1">
              <a:spcBef>
                <a:spcPts val="1200"/>
              </a:spcBef>
            </a:pPr>
            <a:r>
              <a:rPr lang="en-US" sz="2000" i="1" dirty="0">
                <a:latin typeface="Roboto" panose="02000000000000000000" pitchFamily="2" charset="0"/>
              </a:rPr>
              <a:t>Phonetic processes</a:t>
            </a:r>
            <a:r>
              <a:rPr lang="en-US" sz="2000" dirty="0">
                <a:latin typeface="Roboto" panose="02000000000000000000" pitchFamily="2" charset="0"/>
              </a:rPr>
              <a:t>: aspirations, assimilations, deletions </a:t>
            </a:r>
          </a:p>
          <a:p>
            <a:pPr lvl="1">
              <a:spcBef>
                <a:spcPts val="1200"/>
              </a:spcBef>
            </a:pPr>
            <a:r>
              <a:rPr lang="en-US" sz="2000" i="1" dirty="0">
                <a:latin typeface="Roboto" panose="02000000000000000000" pitchFamily="2" charset="0"/>
              </a:rPr>
              <a:t>Co-articulation</a:t>
            </a:r>
            <a:r>
              <a:rPr lang="en-US" sz="2000" dirty="0">
                <a:latin typeface="Roboto" panose="02000000000000000000" pitchFamily="2" charset="0"/>
              </a:rPr>
              <a:t>: anticipation of next phone by articulators, or perseverance of previous move 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latin typeface="Roboto" panose="02000000000000000000" pitchFamily="2" charset="0"/>
              </a:rPr>
              <a:t>Influence of various </a:t>
            </a:r>
            <a:r>
              <a:rPr lang="en-US" sz="2000" i="1" dirty="0">
                <a:latin typeface="Roboto" panose="02000000000000000000" pitchFamily="2" charset="0"/>
              </a:rPr>
              <a:t>contextual factors</a:t>
            </a:r>
            <a:r>
              <a:rPr lang="en-US" sz="2000" dirty="0">
                <a:latin typeface="Roboto" panose="02000000000000000000" pitchFamily="2" charset="0"/>
              </a:rPr>
              <a:t>: age, gender, environment, rate of speech, dialect, register</a:t>
            </a:r>
            <a:endParaRPr lang="en-GB" sz="2000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889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54CE53-071A-1E60-4980-EF5F9FF604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65D0E-1172-9F93-C37E-56B42951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0C6F1F-C61A-79A7-E3F3-F74DA712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IPA transcription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CC791F-734B-6191-F34F-C14121487A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054" y="1080747"/>
            <a:ext cx="6780484" cy="4025128"/>
          </a:xfrm>
          <a:prstGeom prst="rect">
            <a:avLst/>
          </a:prstGeom>
        </p:spPr>
      </p:pic>
      <p:pic>
        <p:nvPicPr>
          <p:cNvPr id="9" name="nos22001">
            <a:hlinkClick r:id="" action="ppaction://media"/>
            <a:extLst>
              <a:ext uri="{FF2B5EF4-FFF2-40B4-BE49-F238E27FC236}">
                <a16:creationId xmlns:a16="http://schemas.microsoft.com/office/drawing/2014/main" id="{11C21079-973D-DB54-0BFA-87C729CAD1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4328" y="2613783"/>
            <a:ext cx="609600" cy="609600"/>
          </a:xfrm>
          <a:prstGeom prst="rect">
            <a:avLst/>
          </a:prstGeom>
        </p:spPr>
      </p:pic>
      <p:pic>
        <p:nvPicPr>
          <p:cNvPr id="10" name="nos21005">
            <a:hlinkClick r:id="" action="ppaction://media"/>
            <a:extLst>
              <a:ext uri="{FF2B5EF4-FFF2-40B4-BE49-F238E27FC236}">
                <a16:creationId xmlns:a16="http://schemas.microsoft.com/office/drawing/2014/main" id="{E995F515-F166-12A3-ACE7-536F1ABDEF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40352" y="3867894"/>
            <a:ext cx="609600" cy="609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3C81B0-C4DB-8F52-22F0-19CB6C92BB03}"/>
              </a:ext>
            </a:extLst>
          </p:cNvPr>
          <p:cNvSpPr txBox="1"/>
          <p:nvPr/>
        </p:nvSpPr>
        <p:spPr bwMode="white">
          <a:xfrm>
            <a:off x="3435076" y="370403"/>
            <a:ext cx="41932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[ </a:t>
            </a:r>
            <a:r>
              <a:rPr lang="en-GB" sz="1200" dirty="0" err="1">
                <a:solidFill>
                  <a:srgbClr val="C00000"/>
                </a:solidFill>
              </a:rPr>
              <a:t>Nordavinden</a:t>
            </a:r>
            <a:r>
              <a:rPr lang="en-GB" sz="1200" dirty="0">
                <a:solidFill>
                  <a:srgbClr val="C00000"/>
                </a:solidFill>
              </a:rPr>
              <a:t> og sola, </a:t>
            </a:r>
            <a:r>
              <a:rPr lang="en-GB" sz="1200" dirty="0" err="1">
                <a:solidFill>
                  <a:srgbClr val="C00000"/>
                </a:solidFill>
              </a:rPr>
              <a:t>en</a:t>
            </a:r>
            <a:r>
              <a:rPr lang="en-GB" sz="1200" dirty="0">
                <a:solidFill>
                  <a:srgbClr val="C00000"/>
                </a:solidFill>
              </a:rPr>
              <a:t> </a:t>
            </a:r>
            <a:r>
              <a:rPr lang="en-GB" sz="1200" dirty="0" err="1">
                <a:solidFill>
                  <a:srgbClr val="C00000"/>
                </a:solidFill>
              </a:rPr>
              <a:t>norsk</a:t>
            </a:r>
            <a:r>
              <a:rPr lang="en-GB" sz="1200" dirty="0">
                <a:solidFill>
                  <a:srgbClr val="C00000"/>
                </a:solidFill>
              </a:rPr>
              <a:t> </a:t>
            </a:r>
            <a:r>
              <a:rPr lang="en-GB" sz="1200" dirty="0" err="1">
                <a:solidFill>
                  <a:srgbClr val="C00000"/>
                </a:solidFill>
              </a:rPr>
              <a:t>dialektprøvedatabase</a:t>
            </a:r>
            <a:r>
              <a:rPr lang="en-GB" sz="1200" dirty="0">
                <a:solidFill>
                  <a:srgbClr val="C00000"/>
                </a:solidFill>
              </a:rPr>
              <a:t> </a:t>
            </a:r>
            <a:r>
              <a:rPr lang="en-GB" sz="1200" dirty="0" err="1">
                <a:solidFill>
                  <a:srgbClr val="C00000"/>
                </a:solidFill>
              </a:rPr>
              <a:t>på</a:t>
            </a:r>
            <a:r>
              <a:rPr lang="en-GB" sz="1200" dirty="0">
                <a:solidFill>
                  <a:srgbClr val="C00000"/>
                </a:solidFill>
              </a:rPr>
              <a:t> </a:t>
            </a:r>
            <a:r>
              <a:rPr lang="en-GB" sz="1200" dirty="0" err="1">
                <a:solidFill>
                  <a:srgbClr val="C00000"/>
                </a:solidFill>
              </a:rPr>
              <a:t>nettet</a:t>
            </a:r>
            <a:r>
              <a:rPr lang="en-GB" sz="1200" dirty="0">
                <a:solidFill>
                  <a:srgbClr val="C00000"/>
                </a:solidFill>
              </a:rPr>
              <a:t>, </a:t>
            </a:r>
            <a:r>
              <a:rPr lang="en-GB" sz="1200" dirty="0">
                <a:solidFill>
                  <a:srgbClr val="C00000"/>
                </a:solidFill>
                <a:hlinkClick r:id="rId8"/>
              </a:rPr>
              <a:t>https://www.hf.ntnu.no/nos/list.php</a:t>
            </a:r>
            <a:r>
              <a:rPr lang="en-GB" sz="1200" dirty="0">
                <a:solidFill>
                  <a:srgbClr val="C00000"/>
                </a:solidFill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67453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BF99C5-972E-12F3-3B26-9EBB56D7456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Speech </a:t>
            </a:r>
            <a:r>
              <a:rPr lang="nb-NO" dirty="0" err="1"/>
              <a:t>perception</a:t>
            </a:r>
            <a:endParaRPr lang="nb-NO" dirty="0"/>
          </a:p>
        </p:txBody>
      </p:sp>
      <p:sp>
        <p:nvSpPr>
          <p:cNvPr id="13" name="A (speech) sound is a variation of air pressure…">
            <a:extLst>
              <a:ext uri="{FF2B5EF4-FFF2-40B4-BE49-F238E27FC236}">
                <a16:creationId xmlns:a16="http://schemas.microsoft.com/office/drawing/2014/main" id="{44854EDB-D092-22BD-5BE8-260831A516A9}"/>
              </a:ext>
            </a:extLst>
          </p:cNvPr>
          <p:cNvSpPr txBox="1"/>
          <p:nvPr/>
        </p:nvSpPr>
        <p:spPr>
          <a:xfrm>
            <a:off x="251520" y="1131590"/>
            <a:ext cx="8496944" cy="1474569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154021" defTabSz="283399" fontAlgn="auto">
              <a:spcBef>
                <a:spcPts val="1200"/>
              </a:spcBef>
              <a:spcAft>
                <a:spcPts val="0"/>
              </a:spcAft>
              <a:defRPr sz="4416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Roboto" panose="02000000000000000000" pitchFamily="2" charset="0"/>
              </a:rPr>
              <a:t>A (speech) sound is a variation of air pressure </a:t>
            </a:r>
          </a:p>
          <a:p>
            <a:pPr marL="439771" indent="-285750" defTabSz="283399" fontAlgn="auto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4416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Roboto" panose="02000000000000000000" pitchFamily="2" charset="0"/>
              </a:rPr>
              <a:t>This variation originates from the speaker’s speech organs</a:t>
            </a:r>
          </a:p>
          <a:p>
            <a:pPr marL="439771" indent="-285750" defTabSz="283399" fontAlgn="auto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4416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Roboto" panose="02000000000000000000" pitchFamily="2" charset="0"/>
              </a:rPr>
              <a:t>We can plot a </a:t>
            </a:r>
            <a:r>
              <a:rPr lang="en-US" sz="1800" b="1" kern="0" dirty="0">
                <a:solidFill>
                  <a:srgbClr val="000000"/>
                </a:solidFill>
                <a:latin typeface="Roboto" panose="02000000000000000000" pitchFamily="2" charset="0"/>
              </a:rPr>
              <a:t>wave</a:t>
            </a:r>
            <a:r>
              <a:rPr lang="en-US" sz="1800" kern="0" dirty="0">
                <a:solidFill>
                  <a:srgbClr val="000000"/>
                </a:solidFill>
                <a:latin typeface="Roboto" panose="02000000000000000000" pitchFamily="2" charset="0"/>
              </a:rPr>
              <a:t> showing the changes in air pressure over time                             (zero value = normal air pressure)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F96595A-842A-5773-A7E8-1EEF49572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916" y="2691550"/>
            <a:ext cx="6084168" cy="23343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61354-2253-8566-422D-530371BE8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8313" y="4584459"/>
            <a:ext cx="7776095" cy="216024"/>
          </a:xfrm>
        </p:spPr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F2FF82-9BA3-D63F-B947-55B770463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perception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958232-4F42-4BDB-8E2C-375120FC2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course, speech is more complex than a simple sine function </a:t>
            </a:r>
          </a:p>
          <a:p>
            <a:r>
              <a:rPr lang="en-US" dirty="0"/>
              <a:t>But it can still be described using the same mathematical apparatus, in terms of frequency, amplitude etc.</a:t>
            </a:r>
            <a:endParaRPr lang="en-GB" dirty="0"/>
          </a:p>
        </p:txBody>
      </p:sp>
      <p:pic>
        <p:nvPicPr>
          <p:cNvPr id="8" name="praat2.pdf" descr="praat2.pdf">
            <a:extLst>
              <a:ext uri="{FF2B5EF4-FFF2-40B4-BE49-F238E27FC236}">
                <a16:creationId xmlns:a16="http://schemas.microsoft.com/office/drawing/2014/main" id="{C460750A-83EA-85DD-B064-F8B22FBFF0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272"/>
          <a:stretch>
            <a:fillRect/>
          </a:stretch>
        </p:blipFill>
        <p:spPr>
          <a:xfrm>
            <a:off x="467544" y="2584212"/>
            <a:ext cx="3427952" cy="182023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9" name="Grupper">
            <a:extLst>
              <a:ext uri="{FF2B5EF4-FFF2-40B4-BE49-F238E27FC236}">
                <a16:creationId xmlns:a16="http://schemas.microsoft.com/office/drawing/2014/main" id="{98BC8A73-5B22-A9EA-00EF-75AF40C96649}"/>
              </a:ext>
            </a:extLst>
          </p:cNvPr>
          <p:cNvGrpSpPr/>
          <p:nvPr/>
        </p:nvGrpSpPr>
        <p:grpSpPr>
          <a:xfrm>
            <a:off x="2960763" y="2544456"/>
            <a:ext cx="5787701" cy="2193540"/>
            <a:chOff x="1709068" y="2682465"/>
            <a:chExt cx="5095365" cy="1869509"/>
          </a:xfrm>
        </p:grpSpPr>
        <p:pic>
          <p:nvPicPr>
            <p:cNvPr id="10" name="praat_zoom.pdf" descr="praat_zoom.pdf">
              <a:extLst>
                <a:ext uri="{FF2B5EF4-FFF2-40B4-BE49-F238E27FC236}">
                  <a16:creationId xmlns:a16="http://schemas.microsoft.com/office/drawing/2014/main" id="{080BF9C5-601A-C181-6CFA-473034CF0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7937"/>
            <a:stretch>
              <a:fillRect/>
            </a:stretch>
          </p:blipFill>
          <p:spPr>
            <a:xfrm>
              <a:off x="3649379" y="2682465"/>
              <a:ext cx="3155054" cy="186950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E04E5D1C-88FA-195E-222A-0EC2AB2474B1}"/>
                </a:ext>
              </a:extLst>
            </p:cNvPr>
            <p:cNvSpPr/>
            <p:nvPr/>
          </p:nvSpPr>
          <p:spPr>
            <a:xfrm flipV="1">
              <a:off x="2261322" y="3517490"/>
              <a:ext cx="1444666" cy="389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2109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endParaRPr>
            </a:p>
          </p:txBody>
        </p:sp>
        <p:sp>
          <p:nvSpPr>
            <p:cNvPr id="12" name="zoom on the part between 1.126 and 1.157 s.">
              <a:extLst>
                <a:ext uri="{FF2B5EF4-FFF2-40B4-BE49-F238E27FC236}">
                  <a16:creationId xmlns:a16="http://schemas.microsoft.com/office/drawing/2014/main" id="{50FC72ED-77ED-D5A8-7D1B-90AC9D37581B}"/>
                </a:ext>
              </a:extLst>
            </p:cNvPr>
            <p:cNvSpPr txBox="1"/>
            <p:nvPr/>
          </p:nvSpPr>
          <p:spPr>
            <a:xfrm>
              <a:off x="1709068" y="3033735"/>
              <a:ext cx="2092012" cy="35039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lvl="1" indent="120545" fontAlgn="auto">
                <a:spcBef>
                  <a:spcPts val="1580"/>
                </a:spcBef>
                <a:spcAft>
                  <a:spcPts val="0"/>
                </a:spcAft>
                <a:defRPr sz="22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60" b="1" dirty="0">
                  <a:solidFill>
                    <a:srgbClr val="000000"/>
                  </a:solidFill>
                  <a:latin typeface="Arial"/>
                </a:rPr>
                <a:t>zoom</a:t>
              </a:r>
              <a:r>
                <a:rPr lang="en-US" sz="1160" dirty="0">
                  <a:solidFill>
                    <a:srgbClr val="000000"/>
                  </a:solidFill>
                  <a:latin typeface="Arial"/>
                </a:rPr>
                <a:t> on the part between 1.126 and 1.157 s.</a:t>
              </a:r>
            </a:p>
          </p:txBody>
        </p:sp>
      </p:grpSp>
      <p:grpSp>
        <p:nvGrpSpPr>
          <p:cNvPr id="13" name="Grupper">
            <a:extLst>
              <a:ext uri="{FF2B5EF4-FFF2-40B4-BE49-F238E27FC236}">
                <a16:creationId xmlns:a16="http://schemas.microsoft.com/office/drawing/2014/main" id="{5C4D0632-F2C7-9E5A-1673-8C14958FA29C}"/>
              </a:ext>
            </a:extLst>
          </p:cNvPr>
          <p:cNvGrpSpPr/>
          <p:nvPr/>
        </p:nvGrpSpPr>
        <p:grpSpPr>
          <a:xfrm>
            <a:off x="395536" y="3965506"/>
            <a:ext cx="8280920" cy="838492"/>
            <a:chOff x="1268757" y="4113037"/>
            <a:chExt cx="5826160" cy="838492"/>
          </a:xfrm>
        </p:grpSpPr>
        <p:sp>
          <p:nvSpPr>
            <p:cNvPr id="14" name="can see about 4 cycles in the waveform, which means a frequency of about 4/0.03 ≈129 Hz">
              <a:extLst>
                <a:ext uri="{FF2B5EF4-FFF2-40B4-BE49-F238E27FC236}">
                  <a16:creationId xmlns:a16="http://schemas.microsoft.com/office/drawing/2014/main" id="{3C1FE0BD-A191-A15B-C5B6-C3D8D3E03EBB}"/>
                </a:ext>
              </a:extLst>
            </p:cNvPr>
            <p:cNvSpPr txBox="1"/>
            <p:nvPr/>
          </p:nvSpPr>
          <p:spPr>
            <a:xfrm>
              <a:off x="1268757" y="4637801"/>
              <a:ext cx="5826160" cy="31372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300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87" dirty="0">
                  <a:solidFill>
                    <a:srgbClr val="000000"/>
                  </a:solidFill>
                  <a:latin typeface="Arial"/>
                </a:rPr>
                <a:t>About 4 cycles in the waveform, which means a frequency of about 4/0.03 ≈129 Hz</a:t>
              </a:r>
            </a:p>
          </p:txBody>
        </p:sp>
        <p:sp>
          <p:nvSpPr>
            <p:cNvPr id="15" name="Forbindelseslinje">
              <a:extLst>
                <a:ext uri="{FF2B5EF4-FFF2-40B4-BE49-F238E27FC236}">
                  <a16:creationId xmlns:a16="http://schemas.microsoft.com/office/drawing/2014/main" id="{77D0DC7E-56B4-268C-7099-8E7610FBE292}"/>
                </a:ext>
              </a:extLst>
            </p:cNvPr>
            <p:cNvSpPr/>
            <p:nvPr/>
          </p:nvSpPr>
          <p:spPr>
            <a:xfrm rot="20321685">
              <a:off x="6709033" y="4113037"/>
              <a:ext cx="268819" cy="5689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285"/>
                <a:gd name="f7" fmla="val 21600"/>
                <a:gd name="f8" fmla="val 16357"/>
                <a:gd name="f9" fmla="val 14117"/>
                <a:gd name="f10" fmla="val 16148"/>
                <a:gd name="f11" fmla="val 21317"/>
                <a:gd name="f12" fmla="+- 0 0 -90"/>
                <a:gd name="f13" fmla="+- 0 0 -180"/>
                <a:gd name="f14" fmla="+- 0 0 -270"/>
                <a:gd name="f15" fmla="+- 0 0 -360"/>
                <a:gd name="f16" fmla="*/ f3 1 18285"/>
                <a:gd name="f17" fmla="*/ f4 1 21600"/>
                <a:gd name="f18" fmla="+- f7 0 f5"/>
                <a:gd name="f19" fmla="+- f6 0 f5"/>
                <a:gd name="f20" fmla="*/ f12 f0 1"/>
                <a:gd name="f21" fmla="*/ f13 f0 1"/>
                <a:gd name="f22" fmla="*/ f14 f0 1"/>
                <a:gd name="f23" fmla="*/ f15 f0 1"/>
                <a:gd name="f24" fmla="*/ f18 1 2"/>
                <a:gd name="f25" fmla="*/ f19 1 2"/>
                <a:gd name="f26" fmla="*/ f19 1 18285"/>
                <a:gd name="f27" fmla="*/ f18 1 21600"/>
                <a:gd name="f28" fmla="*/ f20 1 f2"/>
                <a:gd name="f29" fmla="*/ f21 1 f2"/>
                <a:gd name="f30" fmla="*/ f22 1 f2"/>
                <a:gd name="f31" fmla="*/ f23 1 f2"/>
                <a:gd name="f32" fmla="*/ f25 1 f26"/>
                <a:gd name="f33" fmla="*/ f24 1 f27"/>
                <a:gd name="f34" fmla="*/ 0 1 f26"/>
                <a:gd name="f35" fmla="*/ f6 1 f26"/>
                <a:gd name="f36" fmla="*/ 0 1 f27"/>
                <a:gd name="f37" fmla="*/ f7 1 f27"/>
                <a:gd name="f38" fmla="+- f28 0 f1"/>
                <a:gd name="f39" fmla="+- f29 0 f1"/>
                <a:gd name="f40" fmla="+- f30 0 f1"/>
                <a:gd name="f41" fmla="+- f31 0 f1"/>
                <a:gd name="f42" fmla="*/ f34 f16 1"/>
                <a:gd name="f43" fmla="*/ f35 f16 1"/>
                <a:gd name="f44" fmla="*/ f37 f17 1"/>
                <a:gd name="f45" fmla="*/ f36 f17 1"/>
                <a:gd name="f46" fmla="*/ f32 f16 1"/>
                <a:gd name="f47" fmla="*/ f33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8">
                  <a:pos x="f46" y="f47"/>
                </a:cxn>
                <a:cxn ang="f39">
                  <a:pos x="f46" y="f47"/>
                </a:cxn>
                <a:cxn ang="f40">
                  <a:pos x="f46" y="f47"/>
                </a:cxn>
                <a:cxn ang="f41">
                  <a:pos x="f46" y="f47"/>
                </a:cxn>
              </a:cxnLst>
              <a:rect l="f42" t="f45" r="f43" b="f44"/>
              <a:pathLst>
                <a:path w="18285" h="21600">
                  <a:moveTo>
                    <a:pt x="f8" y="f5"/>
                  </a:moveTo>
                  <a:cubicBezTo>
                    <a:pt x="f7" y="f9"/>
                    <a:pt x="f10" y="f11"/>
                    <a:pt x="f5" y="f7"/>
                  </a:cubicBez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055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raat.mov" descr="praat.mov">
            <a:extLst>
              <a:ext uri="{FF2B5EF4-FFF2-40B4-BE49-F238E27FC236}">
                <a16:creationId xmlns:a16="http://schemas.microsoft.com/office/drawing/2014/main" id="{9FB0E124-5F10-5254-076E-59AC4A38ED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1524" y="3180739"/>
            <a:ext cx="349565" cy="35495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8110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>
            <a:extLst>
              <a:ext uri="{FF2B5EF4-FFF2-40B4-BE49-F238E27FC236}">
                <a16:creationId xmlns:a16="http://schemas.microsoft.com/office/drawing/2014/main" id="{FE374B35-73DE-F50B-9194-569C8AEA169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Important </a:t>
            </a:r>
            <a:r>
              <a:rPr lang="nb-NO" dirty="0" err="1"/>
              <a:t>measures</a:t>
            </a:r>
            <a:endParaRPr lang="nb-NO" dirty="0"/>
          </a:p>
        </p:txBody>
      </p:sp>
      <p:sp>
        <p:nvSpPr>
          <p:cNvPr id="5" name="The fundamental frequency F0: lowest frequency of the sound wave, corresponding to the speed of vibration of the vocal folds (between 85-180 Hz for male voices and 165-255 Hz for female voices)">
            <a:extLst>
              <a:ext uri="{FF2B5EF4-FFF2-40B4-BE49-F238E27FC236}">
                <a16:creationId xmlns:a16="http://schemas.microsoft.com/office/drawing/2014/main" id="{9301EF60-FF90-AE3E-9A92-0D771382C034}"/>
              </a:ext>
            </a:extLst>
          </p:cNvPr>
          <p:cNvSpPr txBox="1"/>
          <p:nvPr/>
        </p:nvSpPr>
        <p:spPr>
          <a:xfrm>
            <a:off x="-36511" y="1160646"/>
            <a:ext cx="8568951" cy="13470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893670" lvl="1" indent="-419060" fontAlgn="auto">
              <a:spcBef>
                <a:spcPts val="790"/>
              </a:spcBef>
              <a:spcAft>
                <a:spcPts val="0"/>
              </a:spcAft>
              <a:buSzPct val="100000"/>
              <a:buAutoNum type="arabicPeriod"/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The </a:t>
            </a:r>
            <a:r>
              <a:rPr lang="en-US" sz="1800" b="1" kern="0" dirty="0">
                <a:solidFill>
                  <a:srgbClr val="000000"/>
                </a:solidFill>
                <a:latin typeface="Arial"/>
              </a:rPr>
              <a:t>fundamental frequency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800" b="1" kern="0" dirty="0">
                <a:solidFill>
                  <a:srgbClr val="000000"/>
                </a:solidFill>
                <a:latin typeface="Arial"/>
              </a:rPr>
              <a:t>F</a:t>
            </a:r>
            <a:r>
              <a:rPr lang="en-US" sz="1800" b="1" kern="0" baseline="-5999" dirty="0">
                <a:solidFill>
                  <a:srgbClr val="000000"/>
                </a:solidFill>
                <a:latin typeface="Arial"/>
              </a:rPr>
              <a:t>0</a:t>
            </a:r>
            <a:r>
              <a:rPr lang="en-US" sz="1800" kern="0" dirty="0">
                <a:solidFill>
                  <a:srgbClr val="000000"/>
                </a:solidFill>
                <a:latin typeface="Arial"/>
              </a:rPr>
              <a:t>: lowest frequency of the sound wave, corresponding to the speed of vibration of the vocal folds (between 85-180 Hz for male voices and 165-255 Hz for female voices)</a:t>
            </a:r>
          </a:p>
        </p:txBody>
      </p:sp>
      <p:grpSp>
        <p:nvGrpSpPr>
          <p:cNvPr id="6" name="Grupper">
            <a:extLst>
              <a:ext uri="{FF2B5EF4-FFF2-40B4-BE49-F238E27FC236}">
                <a16:creationId xmlns:a16="http://schemas.microsoft.com/office/drawing/2014/main" id="{FFDF8471-9B14-9BED-8EF8-1032652C35AA}"/>
              </a:ext>
            </a:extLst>
          </p:cNvPr>
          <p:cNvGrpSpPr/>
          <p:nvPr/>
        </p:nvGrpSpPr>
        <p:grpSpPr>
          <a:xfrm>
            <a:off x="107504" y="2315116"/>
            <a:ext cx="8064896" cy="2480343"/>
            <a:chOff x="-675456" y="2410800"/>
            <a:chExt cx="8064896" cy="2480343"/>
          </a:xfrm>
        </p:grpSpPr>
        <p:pic>
          <p:nvPicPr>
            <p:cNvPr id="7" name="droppedImage.pdf" descr="droppedImage.pdf">
              <a:extLst>
                <a:ext uri="{FF2B5EF4-FFF2-40B4-BE49-F238E27FC236}">
                  <a16:creationId xmlns:a16="http://schemas.microsoft.com/office/drawing/2014/main" id="{63BAB519-FAE0-67CB-5958-3B12912B3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2557" y="3132930"/>
              <a:ext cx="4946032" cy="61899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he intensity: the signal power normalised to the human auditory threshold, measured in dB (decibels):">
              <a:extLst>
                <a:ext uri="{FF2B5EF4-FFF2-40B4-BE49-F238E27FC236}">
                  <a16:creationId xmlns:a16="http://schemas.microsoft.com/office/drawing/2014/main" id="{49625790-201E-2A69-3A97-A3864D846BDA}"/>
                </a:ext>
              </a:extLst>
            </p:cNvPr>
            <p:cNvSpPr txBox="1"/>
            <p:nvPr/>
          </p:nvSpPr>
          <p:spPr>
            <a:xfrm>
              <a:off x="-675456" y="2410800"/>
              <a:ext cx="8064896" cy="57335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marL="703155" lvl="1" indent="-301349" fontAlgn="auto">
                <a:spcBef>
                  <a:spcPts val="1580"/>
                </a:spcBef>
                <a:spcAft>
                  <a:spcPts val="0"/>
                </a:spcAft>
                <a:buSzPct val="100000"/>
                <a:buAutoNum type="arabicPeriod" startAt="2"/>
                <a:defRPr sz="32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87" dirty="0">
                  <a:solidFill>
                    <a:srgbClr val="000000"/>
                  </a:solidFill>
                  <a:latin typeface="Arial"/>
                </a:rPr>
                <a:t>The </a:t>
              </a:r>
              <a:r>
                <a:rPr lang="en-US" sz="1687" b="1" dirty="0">
                  <a:solidFill>
                    <a:srgbClr val="000000"/>
                  </a:solidFill>
                  <a:latin typeface="Arial"/>
                </a:rPr>
                <a:t>intensity</a:t>
              </a:r>
              <a:r>
                <a:rPr lang="en-US" sz="1687" dirty="0">
                  <a:solidFill>
                    <a:srgbClr val="000000"/>
                  </a:solidFill>
                  <a:latin typeface="Arial"/>
                </a:rPr>
                <a:t>: the signal power </a:t>
              </a:r>
              <a:r>
                <a:rPr lang="en-US" sz="1687" dirty="0" err="1">
                  <a:solidFill>
                    <a:srgbClr val="000000"/>
                  </a:solidFill>
                  <a:latin typeface="Arial"/>
                </a:rPr>
                <a:t>normalised</a:t>
              </a:r>
              <a:r>
                <a:rPr lang="en-US" sz="1687" dirty="0">
                  <a:solidFill>
                    <a:srgbClr val="000000"/>
                  </a:solidFill>
                  <a:latin typeface="Arial"/>
                </a:rPr>
                <a:t> to the human auditory threshold, measured in </a:t>
              </a:r>
              <a:r>
                <a:rPr lang="en-US" sz="1687" b="1" dirty="0">
                  <a:solidFill>
                    <a:srgbClr val="000000"/>
                  </a:solidFill>
                  <a:latin typeface="Arial"/>
                </a:rPr>
                <a:t>dB</a:t>
              </a:r>
              <a:r>
                <a:rPr lang="en-US" sz="1687" dirty="0">
                  <a:solidFill>
                    <a:srgbClr val="000000"/>
                  </a:solidFill>
                  <a:latin typeface="Arial"/>
                </a:rPr>
                <a:t> (decibels):</a:t>
              </a:r>
            </a:p>
          </p:txBody>
        </p:sp>
        <p:sp>
          <p:nvSpPr>
            <p:cNvPr id="9" name="for a sample of N time points t1,... tN…">
              <a:extLst>
                <a:ext uri="{FF2B5EF4-FFF2-40B4-BE49-F238E27FC236}">
                  <a16:creationId xmlns:a16="http://schemas.microsoft.com/office/drawing/2014/main" id="{530E6FF9-D325-6921-5F43-158AAA10E93C}"/>
                </a:ext>
              </a:extLst>
            </p:cNvPr>
            <p:cNvSpPr txBox="1"/>
            <p:nvPr/>
          </p:nvSpPr>
          <p:spPr>
            <a:xfrm>
              <a:off x="1072706" y="3907652"/>
              <a:ext cx="5561736" cy="54654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2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dirty="0">
                  <a:solidFill>
                    <a:srgbClr val="000000"/>
                  </a:solidFill>
                  <a:latin typeface="Arial"/>
                </a:rPr>
                <a:t>for a sample of N time points t</a:t>
              </a:r>
              <a:r>
                <a:rPr lang="en-US" sz="1600" baseline="-5999" dirty="0">
                  <a:solidFill>
                    <a:srgbClr val="000000"/>
                  </a:solidFill>
                  <a:latin typeface="Arial"/>
                </a:rPr>
                <a:t>1</a:t>
              </a:r>
              <a:r>
                <a:rPr lang="en-US" sz="1600" dirty="0">
                  <a:solidFill>
                    <a:srgbClr val="000000"/>
                  </a:solidFill>
                  <a:latin typeface="Arial"/>
                </a:rPr>
                <a:t>,... </a:t>
              </a:r>
              <a:r>
                <a:rPr lang="en-US" sz="1600" dirty="0" err="1">
                  <a:solidFill>
                    <a:srgbClr val="000000"/>
                  </a:solidFill>
                  <a:latin typeface="Arial"/>
                </a:rPr>
                <a:t>t</a:t>
              </a:r>
              <a:r>
                <a:rPr lang="en-US" sz="1600" baseline="-5999" dirty="0" err="1">
                  <a:solidFill>
                    <a:srgbClr val="000000"/>
                  </a:solidFill>
                  <a:latin typeface="Arial"/>
                </a:rPr>
                <a:t>N</a:t>
              </a:r>
              <a:endParaRPr lang="en-US" sz="1600" baseline="-5999" dirty="0">
                <a:solidFill>
                  <a:srgbClr val="0000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2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dirty="0">
                  <a:solidFill>
                    <a:srgbClr val="000000"/>
                  </a:solidFill>
                  <a:latin typeface="Arial"/>
                </a:rPr>
                <a:t>P</a:t>
              </a:r>
              <a:r>
                <a:rPr lang="en-US" sz="1600" baseline="-5999" dirty="0">
                  <a:solidFill>
                    <a:srgbClr val="000000"/>
                  </a:solidFill>
                  <a:latin typeface="Arial"/>
                </a:rPr>
                <a:t>0</a:t>
              </a:r>
              <a:r>
                <a:rPr lang="en-US" sz="1600" dirty="0">
                  <a:solidFill>
                    <a:srgbClr val="000000"/>
                  </a:solidFill>
                  <a:latin typeface="Arial"/>
                </a:rPr>
                <a:t> is the human auditory threshold, = 2 x 10</a:t>
              </a:r>
              <a:r>
                <a:rPr lang="en-US" sz="1600" baseline="31999" dirty="0">
                  <a:solidFill>
                    <a:srgbClr val="000000"/>
                  </a:solidFill>
                  <a:latin typeface="Arial"/>
                </a:rPr>
                <a:t>-5</a:t>
              </a:r>
              <a:r>
                <a:rPr lang="en-US" sz="1600" dirty="0">
                  <a:solidFill>
                    <a:srgbClr val="000000"/>
                  </a:solidFill>
                  <a:latin typeface="Arial"/>
                </a:rPr>
                <a:t> Pa</a:t>
              </a:r>
            </a:p>
          </p:txBody>
        </p:sp>
        <p:sp>
          <p:nvSpPr>
            <p:cNvPr id="10" name="Note: dB scale is logarithmic, not linear!">
              <a:extLst>
                <a:ext uri="{FF2B5EF4-FFF2-40B4-BE49-F238E27FC236}">
                  <a16:creationId xmlns:a16="http://schemas.microsoft.com/office/drawing/2014/main" id="{1EAB1DBC-64B1-22A8-A48C-0035C3FB0E9D}"/>
                </a:ext>
              </a:extLst>
            </p:cNvPr>
            <p:cNvSpPr txBox="1"/>
            <p:nvPr/>
          </p:nvSpPr>
          <p:spPr>
            <a:xfrm>
              <a:off x="1072557" y="4609929"/>
              <a:ext cx="3931444" cy="281214"/>
            </a:xfrm>
            <a:prstGeom prst="rect">
              <a:avLst/>
            </a:prstGeom>
            <a:solidFill>
              <a:srgbClr val="DCDEE0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76" dirty="0">
                  <a:solidFill>
                    <a:srgbClr val="000000"/>
                  </a:solidFill>
                  <a:latin typeface="Arial"/>
                </a:rPr>
                <a:t>  Note: dB scale is logarithmic, not linear!  </a:t>
              </a:r>
            </a:p>
          </p:txBody>
        </p:sp>
      </p:grpSp>
      <p:grpSp>
        <p:nvGrpSpPr>
          <p:cNvPr id="11" name="Gruppe 14">
            <a:extLst>
              <a:ext uri="{FF2B5EF4-FFF2-40B4-BE49-F238E27FC236}">
                <a16:creationId xmlns:a16="http://schemas.microsoft.com/office/drawing/2014/main" id="{B6E39C2C-338D-96D3-776B-B5AB3CC1DDC9}"/>
              </a:ext>
            </a:extLst>
          </p:cNvPr>
          <p:cNvGrpSpPr/>
          <p:nvPr/>
        </p:nvGrpSpPr>
        <p:grpSpPr>
          <a:xfrm>
            <a:off x="5930926" y="2762224"/>
            <a:ext cx="2899565" cy="1024466"/>
            <a:chOff x="4787925" y="2762223"/>
            <a:chExt cx="2899565" cy="1024466"/>
          </a:xfrm>
        </p:grpSpPr>
        <p:sp>
          <p:nvSpPr>
            <p:cNvPr id="12" name="Rektangel 10">
              <a:extLst>
                <a:ext uri="{FF2B5EF4-FFF2-40B4-BE49-F238E27FC236}">
                  <a16:creationId xmlns:a16="http://schemas.microsoft.com/office/drawing/2014/main" id="{FB086B66-3966-36FE-0A6C-40E10E087CCF}"/>
                </a:ext>
              </a:extLst>
            </p:cNvPr>
            <p:cNvSpPr/>
            <p:nvPr/>
          </p:nvSpPr>
          <p:spPr>
            <a:xfrm>
              <a:off x="4787925" y="2957386"/>
              <a:ext cx="979797" cy="829303"/>
            </a:xfrm>
            <a:prstGeom prst="rect">
              <a:avLst/>
            </a:prstGeom>
            <a:solidFill>
              <a:srgbClr val="4472C4">
                <a:alpha val="20000"/>
              </a:srgbClr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3" name="TekstSylinder 11">
              <a:extLst>
                <a:ext uri="{FF2B5EF4-FFF2-40B4-BE49-F238E27FC236}">
                  <a16:creationId xmlns:a16="http://schemas.microsoft.com/office/drawing/2014/main" id="{99789C1C-7A6F-D23A-67B3-338C1E373578}"/>
                </a:ext>
              </a:extLst>
            </p:cNvPr>
            <p:cNvSpPr txBox="1"/>
            <p:nvPr/>
          </p:nvSpPr>
          <p:spPr>
            <a:xfrm>
              <a:off x="6339916" y="2762223"/>
              <a:ext cx="1347574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Total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energy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of signal</a:t>
              </a:r>
            </a:p>
          </p:txBody>
        </p:sp>
        <p:cxnSp>
          <p:nvCxnSpPr>
            <p:cNvPr id="14" name="Rett pil 12">
              <a:extLst>
                <a:ext uri="{FF2B5EF4-FFF2-40B4-BE49-F238E27FC236}">
                  <a16:creationId xmlns:a16="http://schemas.microsoft.com/office/drawing/2014/main" id="{ED612814-B61F-BB1F-E106-1821EBA8DB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3506" y="2957386"/>
              <a:ext cx="536410" cy="256006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D68FD3-A93B-D380-F2A4-3B1A103A3E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3487" y="0"/>
            <a:ext cx="7085173" cy="756044"/>
          </a:xfrm>
        </p:spPr>
        <p:txBody>
          <a:bodyPr/>
          <a:lstStyle/>
          <a:p>
            <a:pPr lvl="0"/>
            <a:r>
              <a:rPr lang="en-US" sz="2600" dirty="0"/>
              <a:t>Why are F</a:t>
            </a:r>
            <a:r>
              <a:rPr lang="en-US" sz="2600" baseline="-5999" dirty="0"/>
              <a:t>0</a:t>
            </a:r>
            <a:r>
              <a:rPr lang="en-US" sz="2600" dirty="0"/>
              <a:t> and the intensity important?</a:t>
            </a:r>
          </a:p>
        </p:txBody>
      </p:sp>
      <p:sp>
        <p:nvSpPr>
          <p:cNvPr id="4" name="F0 correlates with the pitch of the voice, and the pitch movement for an utterance will give us its intonation">
            <a:extLst>
              <a:ext uri="{FF2B5EF4-FFF2-40B4-BE49-F238E27FC236}">
                <a16:creationId xmlns:a16="http://schemas.microsoft.com/office/drawing/2014/main" id="{50DD4696-1741-9EAD-1C29-A0B535D7A57A}"/>
              </a:ext>
            </a:extLst>
          </p:cNvPr>
          <p:cNvSpPr txBox="1"/>
          <p:nvPr/>
        </p:nvSpPr>
        <p:spPr>
          <a:xfrm>
            <a:off x="179512" y="1170582"/>
            <a:ext cx="4236795" cy="832973"/>
          </a:xfrm>
          <a:prstGeom prst="rect">
            <a:avLst/>
          </a:prstGeom>
          <a:noFill/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marL="179999" indent="120545" fontAlgn="auto">
              <a:spcBef>
                <a:spcPts val="1580"/>
              </a:spcBef>
              <a:spcAft>
                <a:spcPts val="0"/>
              </a:spcAft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87" dirty="0">
                <a:solidFill>
                  <a:srgbClr val="000000"/>
                </a:solidFill>
                <a:latin typeface="Arial"/>
              </a:rPr>
              <a:t>F</a:t>
            </a:r>
            <a:r>
              <a:rPr lang="en-US" sz="1687" baseline="-5999" dirty="0">
                <a:solidFill>
                  <a:srgbClr val="000000"/>
                </a:solidFill>
                <a:latin typeface="Arial"/>
              </a:rPr>
              <a:t>0</a:t>
            </a:r>
            <a:r>
              <a:rPr lang="en-US" sz="1687" dirty="0">
                <a:solidFill>
                  <a:srgbClr val="000000"/>
                </a:solidFill>
                <a:latin typeface="Arial"/>
              </a:rPr>
              <a:t> correlates with the </a:t>
            </a:r>
            <a:r>
              <a:rPr lang="en-US" sz="1687" i="1" dirty="0">
                <a:solidFill>
                  <a:srgbClr val="000000"/>
                </a:solidFill>
                <a:latin typeface="Arial"/>
              </a:rPr>
              <a:t>pitch</a:t>
            </a:r>
            <a:r>
              <a:rPr lang="en-US" sz="1687" dirty="0">
                <a:solidFill>
                  <a:srgbClr val="000000"/>
                </a:solidFill>
                <a:latin typeface="Arial"/>
              </a:rPr>
              <a:t> of the voice, and the pitch movement for an utterance will give us its </a:t>
            </a:r>
            <a:r>
              <a:rPr lang="en-US" sz="1687" i="1" dirty="0">
                <a:solidFill>
                  <a:srgbClr val="000000"/>
                </a:solidFill>
                <a:latin typeface="Arial"/>
              </a:rPr>
              <a:t>intonation</a:t>
            </a:r>
          </a:p>
        </p:txBody>
      </p:sp>
      <p:grpSp>
        <p:nvGrpSpPr>
          <p:cNvPr id="5" name="Grupper">
            <a:extLst>
              <a:ext uri="{FF2B5EF4-FFF2-40B4-BE49-F238E27FC236}">
                <a16:creationId xmlns:a16="http://schemas.microsoft.com/office/drawing/2014/main" id="{530DF491-58A7-36DD-3E0E-4E415807D35D}"/>
              </a:ext>
            </a:extLst>
          </p:cNvPr>
          <p:cNvGrpSpPr/>
          <p:nvPr/>
        </p:nvGrpSpPr>
        <p:grpSpPr>
          <a:xfrm>
            <a:off x="1092132" y="2355727"/>
            <a:ext cx="2975811" cy="2500456"/>
            <a:chOff x="824093" y="2486655"/>
            <a:chExt cx="2649336" cy="2473297"/>
          </a:xfrm>
        </p:grpSpPr>
        <p:pic>
          <p:nvPicPr>
            <p:cNvPr id="6" name="pitch1.pdf" descr="pitch1.pdf">
              <a:extLst>
                <a:ext uri="{FF2B5EF4-FFF2-40B4-BE49-F238E27FC236}">
                  <a16:creationId xmlns:a16="http://schemas.microsoft.com/office/drawing/2014/main" id="{2E606CE8-BC45-3461-E5C4-9964C81B1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6272" b="607"/>
            <a:stretch>
              <a:fillRect/>
            </a:stretch>
          </p:blipFill>
          <p:spPr>
            <a:xfrm>
              <a:off x="824093" y="2698440"/>
              <a:ext cx="2649336" cy="2261512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7" name="&quot;The ball is red&quot;">
              <a:extLst>
                <a:ext uri="{FF2B5EF4-FFF2-40B4-BE49-F238E27FC236}">
                  <a16:creationId xmlns:a16="http://schemas.microsoft.com/office/drawing/2014/main" id="{C9D77B62-79C9-C281-AB17-AC6A10B38E0F}"/>
                </a:ext>
              </a:extLst>
            </p:cNvPr>
            <p:cNvSpPr txBox="1"/>
            <p:nvPr/>
          </p:nvSpPr>
          <p:spPr>
            <a:xfrm>
              <a:off x="1472997" y="2486655"/>
              <a:ext cx="1562526" cy="31372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87" i="1" dirty="0">
                  <a:solidFill>
                    <a:srgbClr val="000000"/>
                  </a:solidFill>
                  <a:latin typeface="Arial"/>
                </a:rPr>
                <a:t>"The ball is red"</a:t>
              </a:r>
            </a:p>
          </p:txBody>
        </p:sp>
      </p:grpSp>
      <p:grpSp>
        <p:nvGrpSpPr>
          <p:cNvPr id="8" name="Grupper">
            <a:extLst>
              <a:ext uri="{FF2B5EF4-FFF2-40B4-BE49-F238E27FC236}">
                <a16:creationId xmlns:a16="http://schemas.microsoft.com/office/drawing/2014/main" id="{FC07BC06-1DD2-6FC8-D415-9E38B5509607}"/>
              </a:ext>
            </a:extLst>
          </p:cNvPr>
          <p:cNvGrpSpPr/>
          <p:nvPr/>
        </p:nvGrpSpPr>
        <p:grpSpPr>
          <a:xfrm>
            <a:off x="5220072" y="2283406"/>
            <a:ext cx="2975810" cy="2604298"/>
            <a:chOff x="3405435" y="2486655"/>
            <a:chExt cx="2628378" cy="2473370"/>
          </a:xfrm>
        </p:grpSpPr>
        <p:pic>
          <p:nvPicPr>
            <p:cNvPr id="9" name="pitch2.pdf" descr="pitch2.pdf">
              <a:extLst>
                <a:ext uri="{FF2B5EF4-FFF2-40B4-BE49-F238E27FC236}">
                  <a16:creationId xmlns:a16="http://schemas.microsoft.com/office/drawing/2014/main" id="{1AC68B9E-B9BA-AD46-689F-E9937CB20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6132"/>
            <a:stretch>
              <a:fillRect/>
            </a:stretch>
          </p:blipFill>
          <p:spPr>
            <a:xfrm>
              <a:off x="3405435" y="2698440"/>
              <a:ext cx="2628378" cy="2261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0" name="&quot;Is the ball red?&quot;">
              <a:extLst>
                <a:ext uri="{FF2B5EF4-FFF2-40B4-BE49-F238E27FC236}">
                  <a16:creationId xmlns:a16="http://schemas.microsoft.com/office/drawing/2014/main" id="{0EFC607A-447A-E5C2-5732-4291FE55EB99}"/>
                </a:ext>
              </a:extLst>
            </p:cNvPr>
            <p:cNvSpPr txBox="1"/>
            <p:nvPr/>
          </p:nvSpPr>
          <p:spPr>
            <a:xfrm>
              <a:off x="4024887" y="2486655"/>
              <a:ext cx="1621834" cy="31372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87" i="1" dirty="0">
                  <a:solidFill>
                    <a:srgbClr val="000000"/>
                  </a:solidFill>
                  <a:latin typeface="Arial"/>
                </a:rPr>
                <a:t>"Is </a:t>
              </a:r>
              <a:r>
                <a:rPr lang="nb-NO" sz="1687" i="1" dirty="0" err="1">
                  <a:solidFill>
                    <a:srgbClr val="000000"/>
                  </a:solidFill>
                  <a:latin typeface="Arial"/>
                </a:rPr>
                <a:t>the</a:t>
              </a:r>
              <a:r>
                <a:rPr lang="nb-NO" sz="1687" i="1" dirty="0">
                  <a:solidFill>
                    <a:srgbClr val="000000"/>
                  </a:solidFill>
                  <a:latin typeface="Arial"/>
                </a:rPr>
                <a:t> ball red?"</a:t>
              </a:r>
            </a:p>
          </p:txBody>
        </p:sp>
      </p:grpSp>
      <p:grpSp>
        <p:nvGrpSpPr>
          <p:cNvPr id="11" name="Grupper">
            <a:extLst>
              <a:ext uri="{FF2B5EF4-FFF2-40B4-BE49-F238E27FC236}">
                <a16:creationId xmlns:a16="http://schemas.microsoft.com/office/drawing/2014/main" id="{79C83D36-FF0E-2573-9BE4-C4E75922C8C2}"/>
              </a:ext>
            </a:extLst>
          </p:cNvPr>
          <p:cNvGrpSpPr/>
          <p:nvPr/>
        </p:nvGrpSpPr>
        <p:grpSpPr>
          <a:xfrm>
            <a:off x="5987957" y="1149553"/>
            <a:ext cx="2784713" cy="1114095"/>
            <a:chOff x="3884645" y="1361075"/>
            <a:chExt cx="2784713" cy="1114095"/>
          </a:xfrm>
        </p:grpSpPr>
        <p:sp>
          <p:nvSpPr>
            <p:cNvPr id="12" name="Interrogative utterance…">
              <a:extLst>
                <a:ext uri="{FF2B5EF4-FFF2-40B4-BE49-F238E27FC236}">
                  <a16:creationId xmlns:a16="http://schemas.microsoft.com/office/drawing/2014/main" id="{B9288499-8564-E4A4-E05F-7A146AF94A36}"/>
                </a:ext>
              </a:extLst>
            </p:cNvPr>
            <p:cNvSpPr txBox="1"/>
            <p:nvPr/>
          </p:nvSpPr>
          <p:spPr>
            <a:xfrm>
              <a:off x="3884645" y="1361075"/>
              <a:ext cx="2784713" cy="57334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87" dirty="0">
                  <a:solidFill>
                    <a:srgbClr val="000000"/>
                  </a:solidFill>
                  <a:latin typeface="Arial"/>
                </a:rPr>
                <a:t>Interrogative utterance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87" dirty="0">
                  <a:solidFill>
                    <a:srgbClr val="000000"/>
                  </a:solidFill>
                  <a:latin typeface="Arial"/>
                </a:rPr>
                <a:t>= rising intonation at the end</a:t>
              </a:r>
            </a:p>
          </p:txBody>
        </p:sp>
        <p:sp>
          <p:nvSpPr>
            <p:cNvPr id="13" name="Forbindelseslinje">
              <a:extLst>
                <a:ext uri="{FF2B5EF4-FFF2-40B4-BE49-F238E27FC236}">
                  <a16:creationId xmlns:a16="http://schemas.microsoft.com/office/drawing/2014/main" id="{0CE36F54-F3AD-1B63-E0F1-E6F87208089D}"/>
                </a:ext>
              </a:extLst>
            </p:cNvPr>
            <p:cNvSpPr/>
            <p:nvPr/>
          </p:nvSpPr>
          <p:spPr>
            <a:xfrm>
              <a:off x="5518906" y="1974591"/>
              <a:ext cx="374556" cy="5005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83"/>
                <a:gd name="f7" fmla="val 21600"/>
                <a:gd name="f8" fmla="val 15829"/>
                <a:gd name="f9" fmla="val 18342"/>
                <a:gd name="f10" fmla="val 11142"/>
                <a:gd name="f11" fmla="val 17312"/>
                <a:gd name="f12" fmla="+- 0 0 -90"/>
                <a:gd name="f13" fmla="+- 0 0 -180"/>
                <a:gd name="f14" fmla="+- 0 0 -270"/>
                <a:gd name="f15" fmla="+- 0 0 -360"/>
                <a:gd name="f16" fmla="*/ f3 1 18683"/>
                <a:gd name="f17" fmla="*/ f4 1 21600"/>
                <a:gd name="f18" fmla="+- f7 0 f5"/>
                <a:gd name="f19" fmla="+- f6 0 f5"/>
                <a:gd name="f20" fmla="*/ f12 f0 1"/>
                <a:gd name="f21" fmla="*/ f13 f0 1"/>
                <a:gd name="f22" fmla="*/ f14 f0 1"/>
                <a:gd name="f23" fmla="*/ f15 f0 1"/>
                <a:gd name="f24" fmla="*/ f18 1 2"/>
                <a:gd name="f25" fmla="*/ f19 1 2"/>
                <a:gd name="f26" fmla="*/ f19 1 18683"/>
                <a:gd name="f27" fmla="*/ f18 1 21600"/>
                <a:gd name="f28" fmla="*/ f20 1 f2"/>
                <a:gd name="f29" fmla="*/ f21 1 f2"/>
                <a:gd name="f30" fmla="*/ f22 1 f2"/>
                <a:gd name="f31" fmla="*/ f23 1 f2"/>
                <a:gd name="f32" fmla="*/ f25 1 f26"/>
                <a:gd name="f33" fmla="*/ f24 1 f27"/>
                <a:gd name="f34" fmla="*/ 0 1 f26"/>
                <a:gd name="f35" fmla="*/ f6 1 f26"/>
                <a:gd name="f36" fmla="*/ 0 1 f27"/>
                <a:gd name="f37" fmla="*/ f7 1 f27"/>
                <a:gd name="f38" fmla="+- f28 0 f1"/>
                <a:gd name="f39" fmla="+- f29 0 f1"/>
                <a:gd name="f40" fmla="+- f30 0 f1"/>
                <a:gd name="f41" fmla="+- f31 0 f1"/>
                <a:gd name="f42" fmla="*/ f34 f16 1"/>
                <a:gd name="f43" fmla="*/ f35 f16 1"/>
                <a:gd name="f44" fmla="*/ f37 f17 1"/>
                <a:gd name="f45" fmla="*/ f36 f17 1"/>
                <a:gd name="f46" fmla="*/ f32 f16 1"/>
                <a:gd name="f47" fmla="*/ f33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8">
                  <a:pos x="f46" y="f47"/>
                </a:cxn>
                <a:cxn ang="f39">
                  <a:pos x="f46" y="f47"/>
                </a:cxn>
                <a:cxn ang="f40">
                  <a:pos x="f46" y="f47"/>
                </a:cxn>
                <a:cxn ang="f41">
                  <a:pos x="f46" y="f47"/>
                </a:cxn>
              </a:cxnLst>
              <a:rect l="f42" t="f45" r="f43" b="f44"/>
              <a:pathLst>
                <a:path w="18683" h="21600">
                  <a:moveTo>
                    <a:pt x="f5" y="f7"/>
                  </a:moveTo>
                  <a:cubicBezTo>
                    <a:pt x="f8" y="f9"/>
                    <a:pt x="f7" y="f10"/>
                    <a:pt x="f11" y="f5"/>
                  </a:cubicBezTo>
                </a:path>
              </a:pathLst>
            </a:custGeom>
            <a:noFill/>
            <a:ln w="25402" cap="flat">
              <a:solidFill>
                <a:srgbClr val="000000"/>
              </a:solidFill>
              <a:prstDash val="solid"/>
              <a:miter/>
              <a:tailEnd type="arrow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055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4" name="pitch1.mov" descr="pitch1.mov">
            <a:extLst>
              <a:ext uri="{FF2B5EF4-FFF2-40B4-BE49-F238E27FC236}">
                <a16:creationId xmlns:a16="http://schemas.microsoft.com/office/drawing/2014/main" id="{1F185095-F2BE-80A3-E171-E34E16742E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3185" y="3502722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tch2.mov" descr="pitch2.mov">
            <a:extLst>
              <a:ext uri="{FF2B5EF4-FFF2-40B4-BE49-F238E27FC236}">
                <a16:creationId xmlns:a16="http://schemas.microsoft.com/office/drawing/2014/main" id="{C7A6670F-AF13-9EDF-11BD-6B1751AED0F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95882" y="3468101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Linje">
            <a:extLst>
              <a:ext uri="{FF2B5EF4-FFF2-40B4-BE49-F238E27FC236}">
                <a16:creationId xmlns:a16="http://schemas.microsoft.com/office/drawing/2014/main" id="{FDB65DDA-6C2E-8581-7265-285F658207B0}"/>
              </a:ext>
            </a:extLst>
          </p:cNvPr>
          <p:cNvSpPr/>
          <p:nvPr/>
        </p:nvSpPr>
        <p:spPr>
          <a:xfrm flipH="1">
            <a:off x="2483768" y="697889"/>
            <a:ext cx="344680" cy="36169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>
              <a:solidFill>
                <a:srgbClr val="FFFFFF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he signal intensity corresponds to the loudness of the speech sound">
            <a:extLst>
              <a:ext uri="{FF2B5EF4-FFF2-40B4-BE49-F238E27FC236}">
                <a16:creationId xmlns:a16="http://schemas.microsoft.com/office/drawing/2014/main" id="{818CE79F-42D4-990C-B512-AC7B29E72EA8}"/>
              </a:ext>
            </a:extLst>
          </p:cNvPr>
          <p:cNvSpPr txBox="1"/>
          <p:nvPr/>
        </p:nvSpPr>
        <p:spPr>
          <a:xfrm>
            <a:off x="4846073" y="1237036"/>
            <a:ext cx="3939182" cy="573350"/>
          </a:xfrm>
          <a:prstGeom prst="rect">
            <a:avLst/>
          </a:prstGeom>
          <a:noFill/>
          <a:ln w="28575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marL="179999" lvl="1" indent="120545" fontAlgn="auto">
              <a:spcBef>
                <a:spcPts val="1580"/>
              </a:spcBef>
              <a:spcAft>
                <a:spcPts val="0"/>
              </a:spcAft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87" dirty="0">
                <a:solidFill>
                  <a:srgbClr val="000000"/>
                </a:solidFill>
                <a:latin typeface="Arial"/>
              </a:rPr>
              <a:t>The signal intensity corresponds to the </a:t>
            </a:r>
            <a:r>
              <a:rPr lang="en-US" sz="1687" i="1" dirty="0">
                <a:solidFill>
                  <a:srgbClr val="000000"/>
                </a:solidFill>
                <a:latin typeface="Arial"/>
              </a:rPr>
              <a:t>loudness</a:t>
            </a:r>
            <a:r>
              <a:rPr lang="en-US" sz="1687" dirty="0">
                <a:solidFill>
                  <a:srgbClr val="000000"/>
                </a:solidFill>
                <a:latin typeface="Arial"/>
              </a:rPr>
              <a:t> of the speech sound</a:t>
            </a:r>
          </a:p>
        </p:txBody>
      </p:sp>
      <p:pic>
        <p:nvPicPr>
          <p:cNvPr id="4" name="lowintensity.mov" descr="lowintensity.mov">
            <a:extLst>
              <a:ext uri="{FF2B5EF4-FFF2-40B4-BE49-F238E27FC236}">
                <a16:creationId xmlns:a16="http://schemas.microsoft.com/office/drawing/2014/main" id="{DCA9FF88-6FED-EABE-002D-75F6047BFD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1129" y="3442089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highintensity.mov" descr="highintensity.mov">
            <a:extLst>
              <a:ext uri="{FF2B5EF4-FFF2-40B4-BE49-F238E27FC236}">
                <a16:creationId xmlns:a16="http://schemas.microsoft.com/office/drawing/2014/main" id="{F3EFA4D5-A272-AEA9-52D2-A51C464E02A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73984" y="3363098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6" name="Grupper">
            <a:extLst>
              <a:ext uri="{FF2B5EF4-FFF2-40B4-BE49-F238E27FC236}">
                <a16:creationId xmlns:a16="http://schemas.microsoft.com/office/drawing/2014/main" id="{E6A6B156-25D0-EFFC-4430-F2B1CA9F7720}"/>
              </a:ext>
            </a:extLst>
          </p:cNvPr>
          <p:cNvGrpSpPr/>
          <p:nvPr/>
        </p:nvGrpSpPr>
        <p:grpSpPr>
          <a:xfrm>
            <a:off x="683568" y="2139702"/>
            <a:ext cx="3396643" cy="2845395"/>
            <a:chOff x="1923120" y="2480156"/>
            <a:chExt cx="2543851" cy="2448409"/>
          </a:xfrm>
        </p:grpSpPr>
        <p:pic>
          <p:nvPicPr>
            <p:cNvPr id="7" name="lowintensity.pdf" descr="lowintensity.pdf">
              <a:extLst>
                <a:ext uri="{FF2B5EF4-FFF2-40B4-BE49-F238E27FC236}">
                  <a16:creationId xmlns:a16="http://schemas.microsoft.com/office/drawing/2014/main" id="{638224E6-34FC-3F70-6EDE-4ED9A62DC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6489"/>
            <a:stretch>
              <a:fillRect/>
            </a:stretch>
          </p:blipFill>
          <p:spPr>
            <a:xfrm>
              <a:off x="1923120" y="2748023"/>
              <a:ext cx="2543851" cy="2180542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low intensity">
              <a:extLst>
                <a:ext uri="{FF2B5EF4-FFF2-40B4-BE49-F238E27FC236}">
                  <a16:creationId xmlns:a16="http://schemas.microsoft.com/office/drawing/2014/main" id="{B88795DB-23DC-2612-657D-EB8AFE06CD1A}"/>
                </a:ext>
              </a:extLst>
            </p:cNvPr>
            <p:cNvSpPr txBox="1"/>
            <p:nvPr/>
          </p:nvSpPr>
          <p:spPr>
            <a:xfrm>
              <a:off x="2279484" y="2480156"/>
              <a:ext cx="1227499" cy="31372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87" i="1" dirty="0" err="1">
                  <a:solidFill>
                    <a:srgbClr val="000000"/>
                  </a:solidFill>
                  <a:latin typeface="Arial"/>
                </a:rPr>
                <a:t>low</a:t>
              </a:r>
              <a:r>
                <a:rPr lang="nb-NO" sz="1687" i="1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687" i="1" dirty="0" err="1">
                  <a:solidFill>
                    <a:srgbClr val="000000"/>
                  </a:solidFill>
                  <a:latin typeface="Arial"/>
                </a:rPr>
                <a:t>intensity</a:t>
              </a:r>
              <a:endParaRPr lang="nb-NO" sz="1687" i="1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" name="Grupper">
            <a:extLst>
              <a:ext uri="{FF2B5EF4-FFF2-40B4-BE49-F238E27FC236}">
                <a16:creationId xmlns:a16="http://schemas.microsoft.com/office/drawing/2014/main" id="{A3166E9F-9280-2DAD-8DD8-E57AAEC528F2}"/>
              </a:ext>
            </a:extLst>
          </p:cNvPr>
          <p:cNvGrpSpPr/>
          <p:nvPr/>
        </p:nvGrpSpPr>
        <p:grpSpPr>
          <a:xfrm>
            <a:off x="5001094" y="2245824"/>
            <a:ext cx="3438369" cy="2701717"/>
            <a:chOff x="3742630" y="2486655"/>
            <a:chExt cx="2543851" cy="2426772"/>
          </a:xfrm>
        </p:grpSpPr>
        <p:pic>
          <p:nvPicPr>
            <p:cNvPr id="10" name="highintensity.pdf" descr="highintensity.pdf">
              <a:extLst>
                <a:ext uri="{FF2B5EF4-FFF2-40B4-BE49-F238E27FC236}">
                  <a16:creationId xmlns:a16="http://schemas.microsoft.com/office/drawing/2014/main" id="{D1B859EA-A25C-CCAE-49D2-6DAFA95E7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6636"/>
            <a:stretch>
              <a:fillRect/>
            </a:stretch>
          </p:blipFill>
          <p:spPr>
            <a:xfrm>
              <a:off x="3742630" y="2736314"/>
              <a:ext cx="2543851" cy="217711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1" name="high intensity">
              <a:extLst>
                <a:ext uri="{FF2B5EF4-FFF2-40B4-BE49-F238E27FC236}">
                  <a16:creationId xmlns:a16="http://schemas.microsoft.com/office/drawing/2014/main" id="{CF943E6B-BEC7-DF41-4628-4A22851530C3}"/>
                </a:ext>
              </a:extLst>
            </p:cNvPr>
            <p:cNvSpPr txBox="1"/>
            <p:nvPr/>
          </p:nvSpPr>
          <p:spPr>
            <a:xfrm>
              <a:off x="4462162" y="2486655"/>
              <a:ext cx="1312456" cy="31372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87" i="1" dirty="0" err="1">
                  <a:solidFill>
                    <a:srgbClr val="000000"/>
                  </a:solidFill>
                  <a:latin typeface="Arial"/>
                </a:rPr>
                <a:t>high</a:t>
              </a:r>
              <a:r>
                <a:rPr lang="nb-NO" sz="1687" i="1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687" i="1" dirty="0" err="1">
                  <a:solidFill>
                    <a:srgbClr val="000000"/>
                  </a:solidFill>
                  <a:latin typeface="Arial"/>
                </a:rPr>
                <a:t>intensity</a:t>
              </a:r>
              <a:endParaRPr lang="nb-NO" sz="1687" i="1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3" name="Linje">
            <a:extLst>
              <a:ext uri="{FF2B5EF4-FFF2-40B4-BE49-F238E27FC236}">
                <a16:creationId xmlns:a16="http://schemas.microsoft.com/office/drawing/2014/main" id="{4DC46EF5-EC49-1BFA-2C3B-226C3934A888}"/>
              </a:ext>
            </a:extLst>
          </p:cNvPr>
          <p:cNvSpPr/>
          <p:nvPr/>
        </p:nvSpPr>
        <p:spPr>
          <a:xfrm>
            <a:off x="4872298" y="708404"/>
            <a:ext cx="153802" cy="4392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2109">
              <a:solidFill>
                <a:srgbClr val="FFFFFF"/>
              </a:solidFill>
              <a:effectLst>
                <a:outerShdw dist="12701" dir="5400000">
                  <a:srgbClr val="000000"/>
                </a:outerShdw>
              </a:effectLst>
              <a:latin typeface="Arial"/>
            </a:endParaRP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0947B52F-6234-1C7A-6E94-33726FB0BA12}"/>
              </a:ext>
            </a:extLst>
          </p:cNvPr>
          <p:cNvSpPr txBox="1"/>
          <p:nvPr/>
        </p:nvSpPr>
        <p:spPr>
          <a:xfrm>
            <a:off x="1303487" y="0"/>
            <a:ext cx="7085173" cy="7560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600" b="1" kern="0">
                <a:solidFill>
                  <a:srgbClr val="000000"/>
                </a:solidFill>
                <a:latin typeface="Arial"/>
              </a:rPr>
              <a:t>Why are F</a:t>
            </a:r>
            <a:r>
              <a:rPr lang="en-US" sz="2600" b="1" kern="0" baseline="-5999">
                <a:solidFill>
                  <a:srgbClr val="000000"/>
                </a:solidFill>
                <a:latin typeface="Arial"/>
              </a:rPr>
              <a:t>0</a:t>
            </a:r>
            <a:r>
              <a:rPr lang="en-US" sz="2600" b="1" kern="0">
                <a:solidFill>
                  <a:srgbClr val="000000"/>
                </a:solidFill>
                <a:latin typeface="Arial"/>
              </a:rPr>
              <a:t> and the intensity important?</a:t>
            </a:r>
          </a:p>
        </p:txBody>
      </p:sp>
      <p:sp>
        <p:nvSpPr>
          <p:cNvPr id="15" name="F0 correlates with the pitch of the voice, and the pitch movement for an utterance will give us its intonation">
            <a:extLst>
              <a:ext uri="{FF2B5EF4-FFF2-40B4-BE49-F238E27FC236}">
                <a16:creationId xmlns:a16="http://schemas.microsoft.com/office/drawing/2014/main" id="{DC0F950C-E378-8465-2A15-6E7A3DBD2682}"/>
              </a:ext>
            </a:extLst>
          </p:cNvPr>
          <p:cNvSpPr txBox="1"/>
          <p:nvPr/>
        </p:nvSpPr>
        <p:spPr>
          <a:xfrm>
            <a:off x="179512" y="1170582"/>
            <a:ext cx="4236795" cy="832973"/>
          </a:xfrm>
          <a:prstGeom prst="rect">
            <a:avLst/>
          </a:prstGeom>
          <a:noFill/>
          <a:ln w="25402" cap="flat">
            <a:solidFill>
              <a:schemeClr val="bg1">
                <a:lumMod val="85000"/>
              </a:schemeClr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marL="179999" indent="120545" fontAlgn="auto">
              <a:spcBef>
                <a:spcPts val="1580"/>
              </a:spcBef>
              <a:spcAft>
                <a:spcPts val="0"/>
              </a:spcAft>
              <a:defRPr sz="32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87" dirty="0">
                <a:solidFill>
                  <a:schemeClr val="bg1">
                    <a:lumMod val="85000"/>
                  </a:schemeClr>
                </a:solidFill>
                <a:latin typeface="Arial"/>
              </a:rPr>
              <a:t>F</a:t>
            </a:r>
            <a:r>
              <a:rPr lang="en-US" sz="1687" baseline="-5999" dirty="0">
                <a:solidFill>
                  <a:schemeClr val="bg1">
                    <a:lumMod val="85000"/>
                  </a:schemeClr>
                </a:solidFill>
                <a:latin typeface="Arial"/>
              </a:rPr>
              <a:t>0</a:t>
            </a:r>
            <a:r>
              <a:rPr lang="en-US" sz="1687" dirty="0">
                <a:solidFill>
                  <a:schemeClr val="bg1">
                    <a:lumMod val="85000"/>
                  </a:schemeClr>
                </a:solidFill>
                <a:latin typeface="Arial"/>
              </a:rPr>
              <a:t> correlates with the </a:t>
            </a:r>
            <a:r>
              <a:rPr lang="en-US" sz="1687" i="1" dirty="0">
                <a:solidFill>
                  <a:schemeClr val="bg1">
                    <a:lumMod val="85000"/>
                  </a:schemeClr>
                </a:solidFill>
                <a:latin typeface="Arial"/>
              </a:rPr>
              <a:t>pitch</a:t>
            </a:r>
            <a:r>
              <a:rPr lang="en-US" sz="1687" dirty="0">
                <a:solidFill>
                  <a:schemeClr val="bg1">
                    <a:lumMod val="85000"/>
                  </a:schemeClr>
                </a:solidFill>
                <a:latin typeface="Arial"/>
              </a:rPr>
              <a:t> of the voice, and the pitch movement for an utterance will give us its </a:t>
            </a:r>
            <a:r>
              <a:rPr lang="en-US" sz="1687" i="1" dirty="0">
                <a:solidFill>
                  <a:schemeClr val="bg1">
                    <a:lumMod val="85000"/>
                  </a:schemeClr>
                </a:solidFill>
                <a:latin typeface="Arial"/>
              </a:rPr>
              <a:t>intonation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41B9C7-F1E4-4C87-BCCB-B5DAA4BF8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3C0EE5-022B-52E8-5E6F-81A1BCFF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E5B7E4-6BA3-4BD1-2470-28BB293EA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0FFF48-ACFA-66ED-01FD-1005A7B88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Short intro to phonetics and acoustics</a:t>
            </a:r>
          </a:p>
          <a:p>
            <a:r>
              <a:rPr lang="en-GB" b="1" dirty="0"/>
              <a:t>Speech recognition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Speech synthesis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Disfluencies</a:t>
            </a:r>
          </a:p>
        </p:txBody>
      </p:sp>
    </p:spTree>
    <p:extLst>
      <p:ext uri="{BB962C8B-B14F-4D97-AF65-F5344CB8AC3E}">
        <p14:creationId xmlns:p14="http://schemas.microsoft.com/office/powerpoint/2010/main" val="1458674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CEC3CC-28B9-1881-BC34-CED0FF5CD8E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Why</a:t>
            </a:r>
            <a:r>
              <a:rPr lang="nb-NO" dirty="0"/>
              <a:t> is ASR </a:t>
            </a:r>
            <a:r>
              <a:rPr lang="nb-NO" dirty="0" err="1"/>
              <a:t>difficult</a:t>
            </a:r>
            <a:r>
              <a:rPr lang="nb-NO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B71D08-768C-8358-BB27-D8936367FD9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419622"/>
            <a:ext cx="3364427" cy="933913"/>
          </a:xfrm>
          <a:solidFill>
            <a:srgbClr val="FFFFFF"/>
          </a:solidFill>
        </p:spPr>
        <p:txBody>
          <a:bodyPr/>
          <a:lstStyle/>
          <a:p>
            <a:pPr marL="0" lvl="0" indent="0">
              <a:buNone/>
            </a:pPr>
            <a:r>
              <a:rPr lang="nb-NO" sz="2000" i="1" dirty="0" err="1"/>
              <a:t>Many</a:t>
            </a:r>
            <a:r>
              <a:rPr lang="nb-NO" sz="2000" i="1" dirty="0"/>
              <a:t> </a:t>
            </a:r>
            <a:r>
              <a:rPr lang="nb-NO" sz="2000" i="1" dirty="0" err="1"/>
              <a:t>sources</a:t>
            </a:r>
            <a:r>
              <a:rPr lang="nb-NO" sz="2000" i="1" dirty="0"/>
              <a:t> of </a:t>
            </a:r>
            <a:r>
              <a:rPr lang="nb-NO" sz="2000" i="1" dirty="0" err="1"/>
              <a:t>variation</a:t>
            </a:r>
            <a:r>
              <a:rPr lang="nb-NO" sz="2000" dirty="0"/>
              <a:t>: </a:t>
            </a:r>
          </a:p>
          <a:p>
            <a:pPr lvl="0">
              <a:buFontTx/>
              <a:buChar char="-"/>
            </a:pPr>
            <a:r>
              <a:rPr lang="nb-NO" sz="2000" dirty="0"/>
              <a:t>speaker </a:t>
            </a:r>
            <a:r>
              <a:rPr lang="nb-NO" sz="2000" dirty="0" err="1"/>
              <a:t>voice</a:t>
            </a:r>
            <a:r>
              <a:rPr lang="nb-NO" sz="2000" dirty="0"/>
              <a:t> (and style), </a:t>
            </a:r>
          </a:p>
          <a:p>
            <a:pPr lvl="0">
              <a:buFontTx/>
              <a:buChar char="-"/>
            </a:pPr>
            <a:r>
              <a:rPr lang="nb-NO" sz="2000" dirty="0"/>
              <a:t>accents, </a:t>
            </a:r>
          </a:p>
          <a:p>
            <a:pPr lvl="0">
              <a:buFontTx/>
              <a:buChar char="-"/>
            </a:pPr>
            <a:r>
              <a:rPr lang="nb-NO" sz="2000" dirty="0"/>
              <a:t>ambient </a:t>
            </a:r>
            <a:r>
              <a:rPr lang="nb-NO" sz="2000" dirty="0" err="1"/>
              <a:t>noise</a:t>
            </a:r>
            <a:endParaRPr lang="nb-NO" sz="2000" dirty="0"/>
          </a:p>
          <a:p>
            <a:pPr lvl="0">
              <a:buFontTx/>
              <a:buChar char="-"/>
            </a:pPr>
            <a:r>
              <a:rPr lang="nb-NO" sz="2000" dirty="0"/>
              <a:t>etc.</a:t>
            </a:r>
          </a:p>
        </p:txBody>
      </p:sp>
      <p:pic>
        <p:nvPicPr>
          <p:cNvPr id="4" name="Scottish Elevator   Voice Recognition   ELEVEN !.mov">
            <a:extLst>
              <a:ext uri="{FF2B5EF4-FFF2-40B4-BE49-F238E27FC236}">
                <a16:creationId xmlns:a16="http://schemas.microsoft.com/office/drawing/2014/main" id="{08AC3A05-1304-73CC-CDB3-6C75A8D7DA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0" y="1434275"/>
            <a:ext cx="3773016" cy="2829762"/>
          </a:xfrm>
          <a:prstGeom prst="rect">
            <a:avLst/>
          </a:prstGeom>
          <a:noFill/>
          <a:ln cap="flat">
            <a:noFill/>
          </a:ln>
          <a:effectLst>
            <a:outerShdw dist="12701" dir="5400000" algn="tl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CB6F5A-4114-74DE-A04C-EA659E9EE62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The </a:t>
            </a:r>
            <a:r>
              <a:rPr lang="nb-NO" dirty="0" err="1"/>
              <a:t>speech</a:t>
            </a:r>
            <a:r>
              <a:rPr lang="nb-NO" dirty="0"/>
              <a:t> </a:t>
            </a:r>
            <a:r>
              <a:rPr lang="nb-NO" dirty="0" err="1"/>
              <a:t>recognition</a:t>
            </a:r>
            <a:r>
              <a:rPr lang="nb-NO" dirty="0"/>
              <a:t> </a:t>
            </a:r>
            <a:r>
              <a:rPr lang="nb-NO" dirty="0" err="1"/>
              <a:t>task</a:t>
            </a:r>
            <a:endParaRPr lang="nb-NO" dirty="0"/>
          </a:p>
        </p:txBody>
      </p:sp>
      <p:pic>
        <p:nvPicPr>
          <p:cNvPr id="3" name="pitch1.pdf" descr="pitch1.pdf">
            <a:extLst>
              <a:ext uri="{FF2B5EF4-FFF2-40B4-BE49-F238E27FC236}">
                <a16:creationId xmlns:a16="http://schemas.microsoft.com/office/drawing/2014/main" id="{93D6CE09-594F-BC0D-4693-E09F1E2045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72" b="45770"/>
          <a:stretch/>
        </p:blipFill>
        <p:spPr>
          <a:xfrm>
            <a:off x="745932" y="1807505"/>
            <a:ext cx="3423485" cy="185352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kstSylinder 4">
            <a:extLst>
              <a:ext uri="{FF2B5EF4-FFF2-40B4-BE49-F238E27FC236}">
                <a16:creationId xmlns:a16="http://schemas.microsoft.com/office/drawing/2014/main" id="{5CF8243B-E80B-0F10-1078-E0B00A9011E7}"/>
              </a:ext>
            </a:extLst>
          </p:cNvPr>
          <p:cNvSpPr txBox="1"/>
          <p:nvPr/>
        </p:nvSpPr>
        <p:spPr>
          <a:xfrm>
            <a:off x="1187624" y="1424528"/>
            <a:ext cx="2719955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Input</a:t>
            </a:r>
            <a:r>
              <a:rPr lang="nb-NO" dirty="0">
                <a:solidFill>
                  <a:srgbClr val="000000"/>
                </a:solidFill>
                <a:latin typeface="Arial" pitchFamily="34"/>
                <a:cs typeface="Arial" pitchFamily="34"/>
              </a:rPr>
              <a:t>: </a:t>
            </a:r>
            <a:r>
              <a:rPr lang="nb-NO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Audio</a:t>
            </a:r>
            <a:r>
              <a:rPr lang="nb-NO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data</a:t>
            </a:r>
          </a:p>
        </p:txBody>
      </p:sp>
      <p:sp>
        <p:nvSpPr>
          <p:cNvPr id="5" name="TekstSylinder 5">
            <a:extLst>
              <a:ext uri="{FF2B5EF4-FFF2-40B4-BE49-F238E27FC236}">
                <a16:creationId xmlns:a16="http://schemas.microsoft.com/office/drawing/2014/main" id="{EF507462-49B8-2DF1-C4C4-C3E145415CB4}"/>
              </a:ext>
            </a:extLst>
          </p:cNvPr>
          <p:cNvSpPr txBox="1"/>
          <p:nvPr/>
        </p:nvSpPr>
        <p:spPr>
          <a:xfrm>
            <a:off x="5094351" y="1397453"/>
            <a:ext cx="2649336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b="1">
                <a:solidFill>
                  <a:srgbClr val="000000"/>
                </a:solidFill>
                <a:latin typeface="Arial" pitchFamily="34"/>
                <a:cs typeface="Arial" pitchFamily="34"/>
              </a:rPr>
              <a:t>Output</a:t>
            </a:r>
            <a:r>
              <a:rPr lang="nb-NO">
                <a:solidFill>
                  <a:srgbClr val="000000"/>
                </a:solidFill>
                <a:latin typeface="Arial" pitchFamily="34"/>
                <a:cs typeface="Arial" pitchFamily="34"/>
              </a:rPr>
              <a:t>: Transcription</a:t>
            </a:r>
          </a:p>
        </p:txBody>
      </p:sp>
      <p:sp>
        <p:nvSpPr>
          <p:cNvPr id="6" name="TekstSylinder 6">
            <a:extLst>
              <a:ext uri="{FF2B5EF4-FFF2-40B4-BE49-F238E27FC236}">
                <a16:creationId xmlns:a16="http://schemas.microsoft.com/office/drawing/2014/main" id="{3861A3B9-AA87-CA4B-77CA-0AA47ACBB343}"/>
              </a:ext>
            </a:extLst>
          </p:cNvPr>
          <p:cNvSpPr txBox="1"/>
          <p:nvPr/>
        </p:nvSpPr>
        <p:spPr>
          <a:xfrm>
            <a:off x="5186385" y="2125367"/>
            <a:ext cx="2242090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>
                <a:solidFill>
                  <a:srgbClr val="000000"/>
                </a:solidFill>
                <a:latin typeface="Arial" pitchFamily="34"/>
                <a:cs typeface="Arial" pitchFamily="34"/>
              </a:rPr>
              <a:t>"The ball is red"</a:t>
            </a:r>
          </a:p>
        </p:txBody>
      </p:sp>
      <p:cxnSp>
        <p:nvCxnSpPr>
          <p:cNvPr id="7" name="Rett pil 8">
            <a:extLst>
              <a:ext uri="{FF2B5EF4-FFF2-40B4-BE49-F238E27FC236}">
                <a16:creationId xmlns:a16="http://schemas.microsoft.com/office/drawing/2014/main" id="{6AE08324-0B02-88FE-24B7-5DCF6A0D2B25}"/>
              </a:ext>
            </a:extLst>
          </p:cNvPr>
          <p:cNvCxnSpPr/>
          <p:nvPr/>
        </p:nvCxnSpPr>
        <p:spPr>
          <a:xfrm>
            <a:off x="3873106" y="2325419"/>
            <a:ext cx="1065477" cy="0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8" name="TekstSylinder 9">
            <a:extLst>
              <a:ext uri="{FF2B5EF4-FFF2-40B4-BE49-F238E27FC236}">
                <a16:creationId xmlns:a16="http://schemas.microsoft.com/office/drawing/2014/main" id="{56F83FA1-9532-978F-616C-D317C9118A5C}"/>
              </a:ext>
            </a:extLst>
          </p:cNvPr>
          <p:cNvSpPr txBox="1"/>
          <p:nvPr/>
        </p:nvSpPr>
        <p:spPr>
          <a:xfrm>
            <a:off x="780043" y="3860263"/>
            <a:ext cx="3535116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Sequence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800" b="1" dirty="0">
                <a:solidFill>
                  <a:srgbClr val="000000"/>
                </a:solidFill>
                <a:latin typeface="Arial" pitchFamily="34"/>
                <a:cs typeface="Arial" pitchFamily="34"/>
              </a:rPr>
              <a:t>O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of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acoustic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observations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(i.e.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every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20 ms)</a:t>
            </a:r>
          </a:p>
        </p:txBody>
      </p:sp>
      <p:cxnSp>
        <p:nvCxnSpPr>
          <p:cNvPr id="9" name="Rett pil 11">
            <a:extLst>
              <a:ext uri="{FF2B5EF4-FFF2-40B4-BE49-F238E27FC236}">
                <a16:creationId xmlns:a16="http://schemas.microsoft.com/office/drawing/2014/main" id="{4EC73153-5BD7-E3E3-53D9-C168605C2737}"/>
              </a:ext>
            </a:extLst>
          </p:cNvPr>
          <p:cNvCxnSpPr/>
          <p:nvPr/>
        </p:nvCxnSpPr>
        <p:spPr>
          <a:xfrm>
            <a:off x="2289877" y="2734267"/>
            <a:ext cx="0" cy="318897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  <p:pic>
        <p:nvPicPr>
          <p:cNvPr id="10" name="droppedImage.pdf" descr="droppedImage.pdf">
            <a:extLst>
              <a:ext uri="{FF2B5EF4-FFF2-40B4-BE49-F238E27FC236}">
                <a16:creationId xmlns:a16="http://schemas.microsoft.com/office/drawing/2014/main" id="{445CA9B3-7220-3432-551F-C4E157981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386" y="4283159"/>
            <a:ext cx="2548323" cy="497598"/>
          </a:xfrm>
          <a:prstGeom prst="rect">
            <a:avLst/>
          </a:prstGeom>
          <a:noFill/>
          <a:ln cap="flat"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ktangel 14">
                <a:extLst>
                  <a:ext uri="{FF2B5EF4-FFF2-40B4-BE49-F238E27FC236}">
                    <a16:creationId xmlns:a16="http://schemas.microsoft.com/office/drawing/2014/main" id="{6CA72B81-02D2-81DD-1A0B-8D50C69D1D03}"/>
                  </a:ext>
                </a:extLst>
              </p:cNvPr>
              <p:cNvSpPr/>
              <p:nvPr/>
            </p:nvSpPr>
            <p:spPr>
              <a:xfrm>
                <a:off x="5094351" y="2873749"/>
                <a:ext cx="2718008" cy="1233479"/>
              </a:xfrm>
              <a:prstGeom prst="rect">
                <a:avLst/>
              </a:prstGeom>
              <a:noFill/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fontAlgn="auto">
                  <a:spcBef>
                    <a:spcPts val="130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b="1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Goal</a:t>
                </a:r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: </a:t>
                </a:r>
                <a:r>
                  <a:rPr lang="nb-NO" sz="1800" dirty="0" err="1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Map</a:t>
                </a:r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 </a:t>
                </a:r>
                <a:r>
                  <a:rPr lang="nb-NO" sz="1800" dirty="0" err="1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speech</a:t>
                </a:r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 signal </a:t>
                </a:r>
                <a:r>
                  <a:rPr lang="nb-NO" sz="1800" b="1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O</a:t>
                </a:r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 </a:t>
                </a:r>
                <a:r>
                  <a:rPr lang="nb-NO" sz="1800" dirty="0" err="1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into</a:t>
                </a:r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 </a:t>
                </a:r>
                <a:r>
                  <a:rPr lang="nb-NO" sz="1800" dirty="0" err="1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sequence</a:t>
                </a:r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 of </a:t>
                </a:r>
                <a:r>
                  <a:rPr lang="nb-NO" sz="1800" dirty="0" err="1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linguistic</a:t>
                </a:r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 symbols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sz="1800" b="1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800" b="1" i="1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</m:acc>
                  </m:oMath>
                </a14:m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 (</a:t>
                </a:r>
                <a:r>
                  <a:rPr lang="nb-NO" sz="1800" dirty="0" err="1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typically</a:t>
                </a:r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 </a:t>
                </a:r>
                <a:r>
                  <a:rPr lang="nb-NO" sz="1800" dirty="0" err="1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characters</a:t>
                </a:r>
                <a:r>
                  <a:rPr lang="nb-NO" sz="1800" dirty="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):</a:t>
                </a:r>
              </a:p>
            </p:txBody>
          </p:sp>
        </mc:Choice>
        <mc:Fallback xmlns="">
          <p:sp>
            <p:nvSpPr>
              <p:cNvPr id="11" name="Rektangel 14">
                <a:extLst>
                  <a:ext uri="{FF2B5EF4-FFF2-40B4-BE49-F238E27FC236}">
                    <a16:creationId xmlns:a16="http://schemas.microsoft.com/office/drawing/2014/main" id="{6CA72B81-02D2-81DD-1A0B-8D50C69D1D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351" y="2873749"/>
                <a:ext cx="2718008" cy="1233479"/>
              </a:xfrm>
              <a:prstGeom prst="rect">
                <a:avLst/>
              </a:prstGeom>
              <a:blipFill>
                <a:blip r:embed="rId4"/>
                <a:stretch>
                  <a:fillRect l="-2018" t="-2463" r="-15022" b="-4926"/>
                </a:stretch>
              </a:blipFill>
              <a:ln cap="flat">
                <a:noFill/>
                <a:prstDash val="soli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Rett pil 15">
            <a:extLst>
              <a:ext uri="{FF2B5EF4-FFF2-40B4-BE49-F238E27FC236}">
                <a16:creationId xmlns:a16="http://schemas.microsoft.com/office/drawing/2014/main" id="{491803D4-CD3A-C21A-0249-3288C230F806}"/>
              </a:ext>
            </a:extLst>
          </p:cNvPr>
          <p:cNvCxnSpPr/>
          <p:nvPr/>
        </p:nvCxnSpPr>
        <p:spPr>
          <a:xfrm>
            <a:off x="6179405" y="2540532"/>
            <a:ext cx="0" cy="318906"/>
          </a:xfrm>
          <a:prstGeom prst="straightConnector1">
            <a:avLst/>
          </a:prstGeom>
          <a:noFill/>
          <a:ln w="6345" cap="flat">
            <a:solidFill>
              <a:srgbClr val="000000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01BE23-A1A1-3B7F-3285-DE0ADCBC2D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F9654-F249-8199-112E-D43A9CC69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C37FF21-4401-48C4-7E1D-73139491C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extraction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DCE170-FCC4-7108-220D-16EB3C3DD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Most ASR models do not operate on the raw waveform, but on (long!) sequences of </a:t>
            </a:r>
            <a:r>
              <a:rPr lang="en-US" i="1" dirty="0"/>
              <a:t>acoustic feature vectors</a:t>
            </a:r>
          </a:p>
          <a:p>
            <a:pPr>
              <a:spcBef>
                <a:spcPts val="1200"/>
              </a:spcBef>
            </a:pPr>
            <a:r>
              <a:rPr lang="en-US" b="1" u="sng" dirty="0"/>
              <a:t>Step 1</a:t>
            </a:r>
            <a:r>
              <a:rPr lang="en-US" dirty="0"/>
              <a:t>: Conversion from analog signals                                                                           (from microphone) to digital signals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Roboto" panose="02000000000000000000" pitchFamily="2" charset="0"/>
              </a:rPr>
              <a:t>Sampling</a:t>
            </a:r>
            <a:r>
              <a:rPr lang="en-US" dirty="0">
                <a:latin typeface="Roboto" panose="02000000000000000000" pitchFamily="2" charset="0"/>
              </a:rPr>
              <a:t>: Measures of signal                                                                             amplitude (x times per second)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Roboto" panose="02000000000000000000" pitchFamily="2" charset="0"/>
              </a:rPr>
              <a:t>Quantization</a:t>
            </a:r>
            <a:r>
              <a:rPr lang="en-US" dirty="0">
                <a:latin typeface="Roboto" panose="02000000000000000000" pitchFamily="2" charset="0"/>
              </a:rPr>
              <a:t>: Storage in integers                                                                                 of given precision (8 or 16 bit)</a:t>
            </a:r>
          </a:p>
          <a:p>
            <a:pPr lvl="1">
              <a:spcBef>
                <a:spcPts val="1200"/>
              </a:spcBef>
            </a:pPr>
            <a:endParaRPr lang="en-US" dirty="0">
              <a:latin typeface="Roboto" panose="02000000000000000000" pitchFamily="2" charset="0"/>
            </a:endParaRPr>
          </a:p>
          <a:p>
            <a:pPr lvl="1">
              <a:spcBef>
                <a:spcPts val="1200"/>
              </a:spcBef>
            </a:pPr>
            <a:endParaRPr lang="en-US" dirty="0">
              <a:latin typeface="Roboto" panose="02000000000000000000" pitchFamily="2" charset="0"/>
            </a:endParaRPr>
          </a:p>
        </p:txBody>
      </p:sp>
      <p:pic>
        <p:nvPicPr>
          <p:cNvPr id="10" name="Picture 9" descr="A diagram of a graph&#10;&#10;Description automatically generated">
            <a:extLst>
              <a:ext uri="{FF2B5EF4-FFF2-40B4-BE49-F238E27FC236}">
                <a16:creationId xmlns:a16="http://schemas.microsoft.com/office/drawing/2014/main" id="{7D7AB10D-50F4-D262-4A30-3D79BE2A6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557" y="1838928"/>
            <a:ext cx="3754363" cy="258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86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3EAF-F7AD-3053-3CF3-183A1D8EBA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62051-FA99-A77B-9723-F5881FABD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9F2D03-CA64-9BDE-5370-9AE6AFDD3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extraction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4CA9A2-AE1A-D400-1E3A-1B8402B28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7376" cy="347199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b="1" u="sng" dirty="0"/>
              <a:t>Step 2</a:t>
            </a:r>
            <a:r>
              <a:rPr lang="en-US" dirty="0"/>
              <a:t>: Windowing = Division of the signal into frames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latin typeface="Roboto" panose="02000000000000000000" pitchFamily="2" charset="0"/>
              </a:rPr>
              <a:t>NB: The frames may overlap (to ensure no information is lost)</a:t>
            </a:r>
          </a:p>
        </p:txBody>
      </p:sp>
      <p:pic>
        <p:nvPicPr>
          <p:cNvPr id="7" name="Bilde 3">
            <a:extLst>
              <a:ext uri="{FF2B5EF4-FFF2-40B4-BE49-F238E27FC236}">
                <a16:creationId xmlns:a16="http://schemas.microsoft.com/office/drawing/2014/main" id="{1F540C45-848E-9FC0-5742-CC97D9CF5C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721"/>
          <a:stretch>
            <a:fillRect/>
          </a:stretch>
        </p:blipFill>
        <p:spPr>
          <a:xfrm>
            <a:off x="2992850" y="2241371"/>
            <a:ext cx="4176464" cy="959201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AE553E8-A2D7-1527-3627-1273053F5708}"/>
              </a:ext>
            </a:extLst>
          </p:cNvPr>
          <p:cNvGrpSpPr/>
          <p:nvPr/>
        </p:nvGrpSpPr>
        <p:grpSpPr>
          <a:xfrm>
            <a:off x="-4791" y="2422117"/>
            <a:ext cx="3997889" cy="949346"/>
            <a:chOff x="-4791" y="2422117"/>
            <a:chExt cx="3997889" cy="949346"/>
          </a:xfrm>
        </p:grpSpPr>
        <p:sp>
          <p:nvSpPr>
            <p:cNvPr id="8" name="Rektangel 18">
              <a:extLst>
                <a:ext uri="{FF2B5EF4-FFF2-40B4-BE49-F238E27FC236}">
                  <a16:creationId xmlns:a16="http://schemas.microsoft.com/office/drawing/2014/main" id="{CEC337FA-8732-AF97-6394-13D6559742CC}"/>
                </a:ext>
              </a:extLst>
            </p:cNvPr>
            <p:cNvSpPr/>
            <p:nvPr/>
          </p:nvSpPr>
          <p:spPr>
            <a:xfrm>
              <a:off x="3012398" y="3253296"/>
              <a:ext cx="980700" cy="118167"/>
            </a:xfrm>
            <a:prstGeom prst="rect">
              <a:avLst/>
            </a:prstGeom>
            <a:solidFill>
              <a:srgbClr val="4472C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B63999D-AEA3-E16D-2F18-8F719DBA6D9F}"/>
                </a:ext>
              </a:extLst>
            </p:cNvPr>
            <p:cNvCxnSpPr/>
            <p:nvPr/>
          </p:nvCxnSpPr>
          <p:spPr bwMode="auto">
            <a:xfrm>
              <a:off x="3012398" y="3147814"/>
              <a:ext cx="9807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F33C7B-DB03-FBF2-8349-D08741172AC1}"/>
                </a:ext>
              </a:extLst>
            </p:cNvPr>
            <p:cNvSpPr txBox="1"/>
            <p:nvPr/>
          </p:nvSpPr>
          <p:spPr bwMode="white">
            <a:xfrm>
              <a:off x="-4791" y="2422117"/>
              <a:ext cx="288451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474663" lvl="1">
                <a:spcBef>
                  <a:spcPts val="1200"/>
                </a:spcBef>
              </a:pPr>
              <a:r>
                <a:rPr lang="en-GB" sz="1800" dirty="0"/>
                <a:t>Window/frame size, in milliseconds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15940F6-9D15-6D2D-FDA7-F37E763D0F79}"/>
                </a:ext>
              </a:extLst>
            </p:cNvPr>
            <p:cNvSpPr/>
            <p:nvPr/>
          </p:nvSpPr>
          <p:spPr bwMode="auto">
            <a:xfrm flipV="1">
              <a:off x="2130490" y="2902103"/>
              <a:ext cx="782636" cy="257043"/>
            </a:xfrm>
            <a:custGeom>
              <a:avLst/>
              <a:gdLst>
                <a:gd name="connsiteX0" fmla="*/ 1330609 w 1330609"/>
                <a:gd name="connsiteY0" fmla="*/ 3042 h 248984"/>
                <a:gd name="connsiteX1" fmla="*/ 725214 w 1330609"/>
                <a:gd name="connsiteY1" fmla="*/ 34573 h 248984"/>
                <a:gd name="connsiteX2" fmla="*/ 0 w 1330609"/>
                <a:gd name="connsiteY2" fmla="*/ 248984 h 24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609" h="248984">
                  <a:moveTo>
                    <a:pt x="1330609" y="3042"/>
                  </a:moveTo>
                  <a:cubicBezTo>
                    <a:pt x="1138795" y="-1688"/>
                    <a:pt x="946982" y="-6417"/>
                    <a:pt x="725214" y="34573"/>
                  </a:cubicBezTo>
                  <a:cubicBezTo>
                    <a:pt x="503446" y="75563"/>
                    <a:pt x="251723" y="162273"/>
                    <a:pt x="0" y="24898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E5AB598-A8B8-BA87-AFA5-6F204698F983}"/>
              </a:ext>
            </a:extLst>
          </p:cNvPr>
          <p:cNvGrpSpPr/>
          <p:nvPr/>
        </p:nvGrpSpPr>
        <p:grpSpPr>
          <a:xfrm>
            <a:off x="540454" y="3424172"/>
            <a:ext cx="4572000" cy="1197050"/>
            <a:chOff x="540454" y="3424172"/>
            <a:chExt cx="4572000" cy="1197050"/>
          </a:xfrm>
        </p:grpSpPr>
        <p:sp>
          <p:nvSpPr>
            <p:cNvPr id="9" name="Rektangel 19">
              <a:extLst>
                <a:ext uri="{FF2B5EF4-FFF2-40B4-BE49-F238E27FC236}">
                  <a16:creationId xmlns:a16="http://schemas.microsoft.com/office/drawing/2014/main" id="{3A7A2A9B-E196-1D03-0128-D47B86D26AE4}"/>
                </a:ext>
              </a:extLst>
            </p:cNvPr>
            <p:cNvSpPr/>
            <p:nvPr/>
          </p:nvSpPr>
          <p:spPr>
            <a:xfrm>
              <a:off x="3502233" y="3424172"/>
              <a:ext cx="980700" cy="117577"/>
            </a:xfrm>
            <a:prstGeom prst="rect">
              <a:avLst/>
            </a:prstGeom>
            <a:solidFill>
              <a:srgbClr val="4472C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F46AC40-0329-A9AF-A33B-B5C2E464E4BD}"/>
                </a:ext>
              </a:extLst>
            </p:cNvPr>
            <p:cNvSpPr txBox="1"/>
            <p:nvPr/>
          </p:nvSpPr>
          <p:spPr bwMode="white">
            <a:xfrm>
              <a:off x="540454" y="3974891"/>
              <a:ext cx="45720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800" dirty="0"/>
                <a:t>Shift or offset: how much we “move”                                                                      between successive windows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859634-71CD-9230-0C66-E37E25721D57}"/>
                </a:ext>
              </a:extLst>
            </p:cNvPr>
            <p:cNvSpPr/>
            <p:nvPr/>
          </p:nvSpPr>
          <p:spPr bwMode="auto">
            <a:xfrm rot="19745050">
              <a:off x="2532113" y="3703098"/>
              <a:ext cx="746372" cy="166023"/>
            </a:xfrm>
            <a:custGeom>
              <a:avLst/>
              <a:gdLst>
                <a:gd name="connsiteX0" fmla="*/ 1330609 w 1330609"/>
                <a:gd name="connsiteY0" fmla="*/ 3042 h 248984"/>
                <a:gd name="connsiteX1" fmla="*/ 725214 w 1330609"/>
                <a:gd name="connsiteY1" fmla="*/ 34573 h 248984"/>
                <a:gd name="connsiteX2" fmla="*/ 0 w 1330609"/>
                <a:gd name="connsiteY2" fmla="*/ 248984 h 24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609" h="248984">
                  <a:moveTo>
                    <a:pt x="1330609" y="3042"/>
                  </a:moveTo>
                  <a:cubicBezTo>
                    <a:pt x="1138795" y="-1688"/>
                    <a:pt x="946982" y="-6417"/>
                    <a:pt x="725214" y="34573"/>
                  </a:cubicBezTo>
                  <a:cubicBezTo>
                    <a:pt x="503446" y="75563"/>
                    <a:pt x="251723" y="162273"/>
                    <a:pt x="0" y="24898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D316D82-DC1D-4C26-C0A7-EB628BE30AD1}"/>
                </a:ext>
              </a:extLst>
            </p:cNvPr>
            <p:cNvCxnSpPr/>
            <p:nvPr/>
          </p:nvCxnSpPr>
          <p:spPr bwMode="auto">
            <a:xfrm>
              <a:off x="2987824" y="3482960"/>
              <a:ext cx="509383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1E14768-4EF7-3DF6-D738-65325F047147}"/>
              </a:ext>
            </a:extLst>
          </p:cNvPr>
          <p:cNvGrpSpPr/>
          <p:nvPr/>
        </p:nvGrpSpPr>
        <p:grpSpPr>
          <a:xfrm>
            <a:off x="3993101" y="3594457"/>
            <a:ext cx="4159490" cy="744963"/>
            <a:chOff x="3993101" y="3594457"/>
            <a:chExt cx="4159490" cy="744963"/>
          </a:xfrm>
        </p:grpSpPr>
        <p:sp>
          <p:nvSpPr>
            <p:cNvPr id="10" name="Rektangel 20">
              <a:extLst>
                <a:ext uri="{FF2B5EF4-FFF2-40B4-BE49-F238E27FC236}">
                  <a16:creationId xmlns:a16="http://schemas.microsoft.com/office/drawing/2014/main" id="{341D3C44-E19C-5285-3EE4-4ED7ACEECC77}"/>
                </a:ext>
              </a:extLst>
            </p:cNvPr>
            <p:cNvSpPr/>
            <p:nvPr/>
          </p:nvSpPr>
          <p:spPr>
            <a:xfrm>
              <a:off x="3993101" y="3594457"/>
              <a:ext cx="979669" cy="118167"/>
            </a:xfrm>
            <a:prstGeom prst="rect">
              <a:avLst/>
            </a:prstGeom>
            <a:solidFill>
              <a:srgbClr val="4472C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1" name="Rektangel 21">
              <a:extLst>
                <a:ext uri="{FF2B5EF4-FFF2-40B4-BE49-F238E27FC236}">
                  <a16:creationId xmlns:a16="http://schemas.microsoft.com/office/drawing/2014/main" id="{86BB424B-C505-4FF8-9F6C-92155CC1F623}"/>
                </a:ext>
              </a:extLst>
            </p:cNvPr>
            <p:cNvSpPr/>
            <p:nvPr/>
          </p:nvSpPr>
          <p:spPr>
            <a:xfrm>
              <a:off x="4463387" y="3765333"/>
              <a:ext cx="980700" cy="118167"/>
            </a:xfrm>
            <a:prstGeom prst="rect">
              <a:avLst/>
            </a:prstGeom>
            <a:solidFill>
              <a:srgbClr val="4472C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2A619F2-6B19-E70C-BB51-D9E5B5D176B7}"/>
                </a:ext>
              </a:extLst>
            </p:cNvPr>
            <p:cNvSpPr/>
            <p:nvPr/>
          </p:nvSpPr>
          <p:spPr bwMode="auto">
            <a:xfrm rot="10082248" flipV="1">
              <a:off x="5570634" y="3742528"/>
              <a:ext cx="503969" cy="257043"/>
            </a:xfrm>
            <a:custGeom>
              <a:avLst/>
              <a:gdLst>
                <a:gd name="connsiteX0" fmla="*/ 1330609 w 1330609"/>
                <a:gd name="connsiteY0" fmla="*/ 3042 h 248984"/>
                <a:gd name="connsiteX1" fmla="*/ 725214 w 1330609"/>
                <a:gd name="connsiteY1" fmla="*/ 34573 h 248984"/>
                <a:gd name="connsiteX2" fmla="*/ 0 w 1330609"/>
                <a:gd name="connsiteY2" fmla="*/ 248984 h 24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0609" h="248984">
                  <a:moveTo>
                    <a:pt x="1330609" y="3042"/>
                  </a:moveTo>
                  <a:cubicBezTo>
                    <a:pt x="1138795" y="-1688"/>
                    <a:pt x="946982" y="-6417"/>
                    <a:pt x="725214" y="34573"/>
                  </a:cubicBezTo>
                  <a:cubicBezTo>
                    <a:pt x="503446" y="75563"/>
                    <a:pt x="251723" y="162273"/>
                    <a:pt x="0" y="24898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88CD202-AC44-92E8-2309-4EB2A064FD5A}"/>
                </a:ext>
              </a:extLst>
            </p:cNvPr>
            <p:cNvSpPr txBox="1"/>
            <p:nvPr/>
          </p:nvSpPr>
          <p:spPr bwMode="white">
            <a:xfrm>
              <a:off x="6076376" y="3693089"/>
              <a:ext cx="2076215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800" dirty="0"/>
                <a:t>Window shape (here rectangular)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307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0FCEFA-50A7-E5A0-976B-0AF6D5256F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92EFF4-0F86-21EA-2EB3-A0F76820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B7B803-C368-C3E2-8E16-EE4F0F3A9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extraction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2A0814-75C9-B50C-8E8B-5D8FDCF90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352928" cy="3168352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Step 3</a:t>
            </a:r>
            <a:r>
              <a:rPr lang="en-US" dirty="0"/>
              <a:t>: spectral analysis</a:t>
            </a:r>
          </a:p>
          <a:p>
            <a:r>
              <a:rPr lang="en-US" dirty="0"/>
              <a:t>= </a:t>
            </a:r>
            <a:r>
              <a:rPr lang="nb-NO" dirty="0" err="1"/>
              <a:t>Convert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signal to a </a:t>
            </a:r>
            <a:r>
              <a:rPr lang="nb-NO" dirty="0" err="1"/>
              <a:t>representation</a:t>
            </a:r>
            <a:r>
              <a:rPr lang="nb-NO" dirty="0"/>
              <a:t> of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signal's</a:t>
            </a:r>
            <a:r>
              <a:rPr lang="nb-NO" dirty="0"/>
              <a:t> </a:t>
            </a:r>
            <a:r>
              <a:rPr lang="nb-NO" i="1" dirty="0" err="1"/>
              <a:t>component</a:t>
            </a:r>
            <a:r>
              <a:rPr lang="nb-NO" i="1" dirty="0"/>
              <a:t> </a:t>
            </a:r>
            <a:r>
              <a:rPr lang="nb-NO" i="1" dirty="0" err="1"/>
              <a:t>frequencies</a:t>
            </a:r>
            <a:endParaRPr lang="en-US" i="1" dirty="0"/>
          </a:p>
          <a:p>
            <a:r>
              <a:rPr lang="nb-NO" dirty="0" err="1"/>
              <a:t>Based</a:t>
            </a:r>
            <a:r>
              <a:rPr lang="nb-NO" dirty="0"/>
              <a:t> on </a:t>
            </a:r>
            <a:r>
              <a:rPr lang="nb-NO" dirty="0" err="1"/>
              <a:t>the</a:t>
            </a:r>
            <a:r>
              <a:rPr lang="nb-NO" dirty="0"/>
              <a:t> (Fast) </a:t>
            </a:r>
            <a:r>
              <a:rPr lang="nb-NO" dirty="0" err="1"/>
              <a:t>Discrete</a:t>
            </a:r>
            <a:r>
              <a:rPr lang="nb-NO" dirty="0"/>
              <a:t> </a:t>
            </a:r>
            <a:r>
              <a:rPr lang="nb-NO" dirty="0" err="1"/>
              <a:t>Fourier</a:t>
            </a:r>
            <a:r>
              <a:rPr lang="nb-NO" dirty="0"/>
              <a:t> Transform (DFT)</a:t>
            </a:r>
          </a:p>
          <a:p>
            <a:endParaRPr lang="en-US" dirty="0"/>
          </a:p>
          <a:p>
            <a:endParaRPr lang="en-GB" dirty="0"/>
          </a:p>
        </p:txBody>
      </p:sp>
      <p:pic>
        <p:nvPicPr>
          <p:cNvPr id="6" name="spectogram.pdf">
            <a:extLst>
              <a:ext uri="{FF2B5EF4-FFF2-40B4-BE49-F238E27FC236}">
                <a16:creationId xmlns:a16="http://schemas.microsoft.com/office/drawing/2014/main" id="{E0B55553-3A31-0EBD-B111-94B4F83EC7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394" t="6387" r="2394" b="55163"/>
          <a:stretch>
            <a:fillRect/>
          </a:stretch>
        </p:blipFill>
        <p:spPr>
          <a:xfrm>
            <a:off x="76300" y="2717006"/>
            <a:ext cx="3839250" cy="12904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spectogram.pdf">
            <a:extLst>
              <a:ext uri="{FF2B5EF4-FFF2-40B4-BE49-F238E27FC236}">
                <a16:creationId xmlns:a16="http://schemas.microsoft.com/office/drawing/2014/main" id="{F2AE7D9E-E4A6-2151-535B-EBC59E22AC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205"/>
          <a:stretch>
            <a:fillRect/>
          </a:stretch>
        </p:blipFill>
        <p:spPr>
          <a:xfrm>
            <a:off x="5053782" y="2685132"/>
            <a:ext cx="3766690" cy="160844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Shape 334">
            <a:extLst>
              <a:ext uri="{FF2B5EF4-FFF2-40B4-BE49-F238E27FC236}">
                <a16:creationId xmlns:a16="http://schemas.microsoft.com/office/drawing/2014/main" id="{438C96BB-FCB5-275A-1E27-6978DC59D7AB}"/>
              </a:ext>
            </a:extLst>
          </p:cNvPr>
          <p:cNvSpPr/>
          <p:nvPr/>
        </p:nvSpPr>
        <p:spPr>
          <a:xfrm flipV="1">
            <a:off x="3625606" y="3292432"/>
            <a:ext cx="1031598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square" lIns="50804" tIns="50804" rIns="50804" bIns="50804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en-GB" sz="4000">
              <a:solidFill>
                <a:srgbClr val="FFFFFF"/>
              </a:solidFill>
              <a:effectLst>
                <a:outerShdw dist="12701" dir="5400000">
                  <a:srgbClr val="000000"/>
                </a:outerShdw>
              </a:effectLst>
              <a:latin typeface="Calibri"/>
            </a:endParaRPr>
          </a:p>
        </p:txBody>
      </p:sp>
      <p:sp>
        <p:nvSpPr>
          <p:cNvPr id="9" name="Shape 338">
            <a:extLst>
              <a:ext uri="{FF2B5EF4-FFF2-40B4-BE49-F238E27FC236}">
                <a16:creationId xmlns:a16="http://schemas.microsoft.com/office/drawing/2014/main" id="{53F64EE2-0A37-A999-505D-3E7AE1BA5333}"/>
              </a:ext>
            </a:extLst>
          </p:cNvPr>
          <p:cNvSpPr/>
          <p:nvPr/>
        </p:nvSpPr>
        <p:spPr>
          <a:xfrm>
            <a:off x="4312128" y="3623258"/>
            <a:ext cx="741654" cy="67032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val 1232"/>
              <a:gd name="f8" fmla="val 7320"/>
              <a:gd name="f9" fmla="val 8432"/>
              <a:gd name="f10" fmla="val 120"/>
              <a:gd name="f11" fmla="+- 0 0 -90"/>
              <a:gd name="f12" fmla="+- 0 0 -180"/>
              <a:gd name="f13" fmla="+- 0 0 -270"/>
              <a:gd name="f14" fmla="+- 0 0 -360"/>
              <a:gd name="f15" fmla="*/ f3 1 21600"/>
              <a:gd name="f16" fmla="*/ f4 1 21600"/>
              <a:gd name="f17" fmla="+- f6 0 f5"/>
              <a:gd name="f18" fmla="*/ f11 f0 1"/>
              <a:gd name="f19" fmla="*/ f12 f0 1"/>
              <a:gd name="f20" fmla="*/ f13 f0 1"/>
              <a:gd name="f21" fmla="*/ f14 f0 1"/>
              <a:gd name="f22" fmla="*/ f17 1 2"/>
              <a:gd name="f23" fmla="*/ f17 1 21600"/>
              <a:gd name="f24" fmla="*/ f18 1 f2"/>
              <a:gd name="f25" fmla="*/ f19 1 f2"/>
              <a:gd name="f26" fmla="*/ f20 1 f2"/>
              <a:gd name="f27" fmla="*/ f21 1 f2"/>
              <a:gd name="f28" fmla="*/ f22 1 f23"/>
              <a:gd name="f29" fmla="*/ 0 1 f23"/>
              <a:gd name="f30" fmla="*/ f6 1 f23"/>
              <a:gd name="f31" fmla="+- f24 0 f1"/>
              <a:gd name="f32" fmla="+- f25 0 f1"/>
              <a:gd name="f33" fmla="+- f26 0 f1"/>
              <a:gd name="f34" fmla="+- f27 0 f1"/>
              <a:gd name="f35" fmla="*/ f29 f15 1"/>
              <a:gd name="f36" fmla="*/ f30 f15 1"/>
              <a:gd name="f37" fmla="*/ f30 f16 1"/>
              <a:gd name="f38" fmla="*/ f29 f16 1"/>
              <a:gd name="f39" fmla="*/ f28 f15 1"/>
              <a:gd name="f40" fmla="*/ f28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39" y="f40"/>
              </a:cxn>
              <a:cxn ang="f32">
                <a:pos x="f39" y="f40"/>
              </a:cxn>
              <a:cxn ang="f33">
                <a:pos x="f39" y="f40"/>
              </a:cxn>
              <a:cxn ang="f34">
                <a:pos x="f39" y="f40"/>
              </a:cxn>
            </a:cxnLst>
            <a:rect l="f35" t="f38" r="f36" b="f37"/>
            <a:pathLst>
              <a:path w="21600" h="21600">
                <a:moveTo>
                  <a:pt x="f5" y="f6"/>
                </a:moveTo>
                <a:cubicBezTo>
                  <a:pt x="f7" y="f8"/>
                  <a:pt x="f9" y="f10"/>
                  <a:pt x="f6" y="f5"/>
                </a:cubicBezTo>
              </a:path>
            </a:pathLst>
          </a:custGeom>
          <a:noFill/>
          <a:ln w="25402" cap="flat">
            <a:solidFill>
              <a:srgbClr val="000000"/>
            </a:solidFill>
            <a:prstDash val="solid"/>
            <a:miter/>
            <a:headEnd type="arrow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Rektangel 16">
            <a:extLst>
              <a:ext uri="{FF2B5EF4-FFF2-40B4-BE49-F238E27FC236}">
                <a16:creationId xmlns:a16="http://schemas.microsoft.com/office/drawing/2014/main" id="{9F002555-CEDD-DE28-6440-5E030E23EED7}"/>
              </a:ext>
            </a:extLst>
          </p:cNvPr>
          <p:cNvSpPr/>
          <p:nvPr/>
        </p:nvSpPr>
        <p:spPr>
          <a:xfrm>
            <a:off x="965141" y="4338281"/>
            <a:ext cx="7920879" cy="36933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i="1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spectrogram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showing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which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frequencies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are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most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active</a:t>
            </a: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at a given time</a:t>
            </a:r>
          </a:p>
        </p:txBody>
      </p:sp>
    </p:spTree>
    <p:extLst>
      <p:ext uri="{BB962C8B-B14F-4D97-AF65-F5344CB8AC3E}">
        <p14:creationId xmlns:p14="http://schemas.microsoft.com/office/powerpoint/2010/main" val="2420259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3D1CE9-15D4-AB09-74DB-CA7D60D222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5E4F7C-BA56-8951-3A7A-ECFAD2F3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9D29C5-95BD-3F09-ACB9-B9A94A33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extraction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4DE0A1-FDBF-9214-E626-4311DEEBC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b="1" u="sng" dirty="0"/>
              <a:t>Step 4</a:t>
            </a:r>
            <a:r>
              <a:rPr lang="en-US" dirty="0"/>
              <a:t>: Log Mel-filter bank: conversion of the spectral values to get better resolution at low frequencies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latin typeface="Roboto" panose="02000000000000000000" pitchFamily="2" charset="0"/>
              </a:rPr>
              <a:t>Mimic the sensitivity of                                                                                                     the human ear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Once those preprocessing steps are complete, we end up with a </a:t>
            </a:r>
            <a:r>
              <a:rPr lang="en-US" i="1" dirty="0"/>
              <a:t>long sequence of frames</a:t>
            </a:r>
            <a:r>
              <a:rPr lang="en-US" dirty="0"/>
              <a:t>, each frame being expressed by a </a:t>
            </a:r>
            <a:r>
              <a:rPr lang="en-US" i="1" dirty="0"/>
              <a:t>feature vector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GB" dirty="0"/>
          </a:p>
        </p:txBody>
      </p:sp>
      <p:pic>
        <p:nvPicPr>
          <p:cNvPr id="1026" name="Picture 2" descr="Introduction to audio data - Hugging Face Audio Course">
            <a:extLst>
              <a:ext uri="{FF2B5EF4-FFF2-40B4-BE49-F238E27FC236}">
                <a16:creationId xmlns:a16="http://schemas.microsoft.com/office/drawing/2014/main" id="{06247BE5-4746-578F-5997-C1FF70224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214" y="1769825"/>
            <a:ext cx="482070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344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utomatic Speech Recognition (ASR) Whisper | by Jalaj Agrawal | Medium">
            <a:extLst>
              <a:ext uri="{FF2B5EF4-FFF2-40B4-BE49-F238E27FC236}">
                <a16:creationId xmlns:a16="http://schemas.microsoft.com/office/drawing/2014/main" id="{6127A383-0F9A-FD36-826C-4B0E97EBF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021" y="771550"/>
            <a:ext cx="5970282" cy="388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1507A0-C4F5-7F58-F734-575D585B20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A2786B-660E-453F-3AF7-92822B0FD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CDA3E11-A958-7736-A355-7B713018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Encoder-decoder models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7626B9-11C7-34E6-D847-CB10D7730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2664296" cy="31683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ASR Models like Whisper rely on an </a:t>
            </a:r>
            <a:r>
              <a:rPr lang="en-US" i="1" dirty="0"/>
              <a:t>encoder-decoder</a:t>
            </a:r>
            <a:r>
              <a:rPr lang="en-US" dirty="0"/>
              <a:t> transformer</a:t>
            </a:r>
          </a:p>
          <a:p>
            <a:r>
              <a:rPr lang="en-US" b="1" dirty="0"/>
              <a:t>Input</a:t>
            </a:r>
            <a:r>
              <a:rPr lang="en-US" dirty="0"/>
              <a:t>: Sequence of feature vectors (one per frame)</a:t>
            </a:r>
          </a:p>
          <a:p>
            <a:r>
              <a:rPr lang="en-US" b="1" dirty="0"/>
              <a:t>Output</a:t>
            </a:r>
            <a:r>
              <a:rPr lang="en-US" dirty="0"/>
              <a:t>: sequence of tokens or letter</a:t>
            </a:r>
          </a:p>
          <a:p>
            <a:r>
              <a:rPr lang="en-US" dirty="0"/>
              <a:t>Input </a:t>
            </a:r>
            <a:r>
              <a:rPr lang="en-US" i="1" dirty="0"/>
              <a:t>much longer </a:t>
            </a:r>
            <a:r>
              <a:rPr lang="en-US" dirty="0"/>
              <a:t>than output !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9683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53BF40-25A5-6094-7AED-3977ED9CD7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8C5AA1-B7F4-507A-E3DA-76C67EC83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4F6EF43-7DE5-1C4B-1797-535F11DAF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Encoder-decoder training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B44CAA-6F7E-E41E-3C9A-6F7B1F143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ASR model is trained </a:t>
            </a:r>
            <a:r>
              <a:rPr lang="en-US" b="1" dirty="0"/>
              <a:t>end-to-end</a:t>
            </a:r>
            <a:r>
              <a:rPr lang="en-US" dirty="0"/>
              <a:t> on &lt;audio, transcription&gt; examples</a:t>
            </a:r>
          </a:p>
          <a:p>
            <a:r>
              <a:rPr lang="en-GB" dirty="0"/>
              <a:t>As usual, the loss function is the </a:t>
            </a:r>
            <a:r>
              <a:rPr lang="en-GB" b="1" dirty="0"/>
              <a:t>cross-entropy loss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model is applied to each token </a:t>
            </a:r>
            <a:r>
              <a:rPr lang="en-US" sz="1800" baseline="0" dirty="0" err="1"/>
              <a:t>w</a:t>
            </a:r>
            <a:r>
              <a:rPr lang="en-US" sz="1800" baseline="-25000" dirty="0" err="1"/>
              <a:t>i</a:t>
            </a:r>
            <a:r>
              <a:rPr lang="en-US" sz="1800" baseline="-25000" dirty="0"/>
              <a:t> </a:t>
            </a:r>
            <a:r>
              <a:rPr lang="en-GB" dirty="0"/>
              <a:t>of the transcription</a:t>
            </a:r>
          </a:p>
          <a:p>
            <a:pPr lvl="1">
              <a:spcBef>
                <a:spcPts val="600"/>
              </a:spcBef>
            </a:pPr>
            <a:r>
              <a:rPr lang="en-GB" b="1" dirty="0">
                <a:latin typeface="Roboto" panose="02000000000000000000" pitchFamily="2" charset="0"/>
              </a:rPr>
              <a:t>Teacher forcing</a:t>
            </a:r>
            <a:r>
              <a:rPr lang="en-GB" dirty="0">
                <a:latin typeface="Roboto" panose="02000000000000000000" pitchFamily="2" charset="0"/>
              </a:rPr>
              <a:t>: when predicting the token at position </a:t>
            </a:r>
            <a:r>
              <a:rPr lang="en-GB" i="1" dirty="0">
                <a:latin typeface="Roboto" panose="02000000000000000000" pitchFamily="2" charset="0"/>
              </a:rPr>
              <a:t>i, </a:t>
            </a:r>
            <a:r>
              <a:rPr lang="en-GB" dirty="0">
                <a:latin typeface="Roboto" panose="02000000000000000000" pitchFamily="2" charset="0"/>
              </a:rPr>
              <a:t>the input is the audio and the previous tokens</a:t>
            </a:r>
            <a:r>
              <a:rPr lang="en-US" dirty="0">
                <a:latin typeface="Roboto" panose="02000000000000000000" pitchFamily="2" charset="0"/>
              </a:rPr>
              <a:t> w</a:t>
            </a:r>
            <a:r>
              <a:rPr lang="en-US" baseline="-25000" dirty="0">
                <a:latin typeface="Roboto" panose="02000000000000000000" pitchFamily="2" charset="0"/>
              </a:rPr>
              <a:t>1</a:t>
            </a:r>
            <a:r>
              <a:rPr lang="en-US" dirty="0">
                <a:latin typeface="Roboto" panose="02000000000000000000" pitchFamily="2" charset="0"/>
              </a:rPr>
              <a:t>, … w</a:t>
            </a:r>
            <a:r>
              <a:rPr lang="en-US" baseline="-25000" dirty="0">
                <a:latin typeface="Roboto" panose="02000000000000000000" pitchFamily="2" charset="0"/>
              </a:rPr>
              <a:t>i-1</a:t>
            </a:r>
            <a:r>
              <a:rPr lang="en-US" dirty="0">
                <a:latin typeface="Roboto" panose="02000000000000000000" pitchFamily="2" charset="0"/>
              </a:rPr>
              <a:t> </a:t>
            </a:r>
            <a:r>
              <a:rPr lang="en-US" i="1" dirty="0">
                <a:latin typeface="Roboto" panose="02000000000000000000" pitchFamily="2" charset="0"/>
              </a:rPr>
              <a:t>from the actual transcription</a:t>
            </a:r>
            <a:endParaRPr lang="en-GB" i="1" baseline="0" dirty="0">
              <a:latin typeface="Roboto" panose="02000000000000000000" pitchFamily="2" charset="0"/>
            </a:endParaRPr>
          </a:p>
          <a:p>
            <a:pPr lvl="1"/>
            <a:endParaRPr lang="en-GB" dirty="0">
              <a:latin typeface="Roboto" panose="02000000000000000000" pitchFamily="2" charset="0"/>
            </a:endParaRPr>
          </a:p>
          <a:p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6623D6-3181-3AF0-5B06-CB61CE07CAA1}"/>
              </a:ext>
            </a:extLst>
          </p:cNvPr>
          <p:cNvGrpSpPr/>
          <p:nvPr/>
        </p:nvGrpSpPr>
        <p:grpSpPr>
          <a:xfrm>
            <a:off x="2163987" y="1995686"/>
            <a:ext cx="6984776" cy="1228927"/>
            <a:chOff x="-3308621" y="1635646"/>
            <a:chExt cx="6984776" cy="122892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4F359A-CEDF-E874-D462-BDC9411BE368}"/>
                </a:ext>
              </a:extLst>
            </p:cNvPr>
            <p:cNvSpPr txBox="1"/>
            <p:nvPr/>
          </p:nvSpPr>
          <p:spPr bwMode="white">
            <a:xfrm>
              <a:off x="-3308621" y="1787355"/>
              <a:ext cx="6984776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800" dirty="0"/>
                <a:t>M</a:t>
              </a:r>
              <a:r>
                <a:rPr lang="en-US" sz="1800" baseline="0" dirty="0"/>
                <a:t>easure of the error between </a:t>
              </a:r>
            </a:p>
            <a:p>
              <a:pPr>
                <a:spcBef>
                  <a:spcPts val="600"/>
                </a:spcBef>
              </a:pPr>
              <a:r>
                <a:rPr lang="en-US" sz="1800" dirty="0"/>
                <a:t>- </a:t>
              </a:r>
              <a:r>
                <a:rPr lang="en-US" sz="1800" baseline="0" dirty="0"/>
                <a:t>the next-token distribution predicted by the model</a:t>
              </a:r>
            </a:p>
            <a:p>
              <a:pPr>
                <a:spcBef>
                  <a:spcPts val="600"/>
                </a:spcBef>
              </a:pPr>
              <a:r>
                <a:rPr lang="en-US" sz="1800" dirty="0"/>
                <a:t>- </a:t>
              </a:r>
              <a:r>
                <a:rPr lang="en-US" sz="1800" baseline="0" dirty="0"/>
                <a:t>the actual token (from gold standard transcript)</a:t>
              </a:r>
              <a:endParaRPr lang="en-GB" sz="1800" baseline="0" dirty="0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E402FE6-4C8F-D0EB-0545-DF7C9094C2AB}"/>
                </a:ext>
              </a:extLst>
            </p:cNvPr>
            <p:cNvCxnSpPr/>
            <p:nvPr/>
          </p:nvCxnSpPr>
          <p:spPr bwMode="auto">
            <a:xfrm flipH="1">
              <a:off x="-901376" y="1635646"/>
              <a:ext cx="72776" cy="2160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74363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68D171-84CC-2B62-A1F3-F99E8AB5FC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0BBFCF-F4AC-2510-E490-11791267D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E56156-2E4A-4903-04E8-09C8C24ED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model rescoring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756637-46BC-15DC-F6D3-E3C390831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classical ASR model is only trained from (audio, transcription) pairs</a:t>
            </a:r>
          </a:p>
          <a:p>
            <a:r>
              <a:rPr lang="en-US" dirty="0"/>
              <a:t>If there are enough transcriptions, the model will have learned a language model (conditioned on audio input) from the transcriptions </a:t>
            </a:r>
          </a:p>
          <a:p>
            <a:r>
              <a:rPr lang="en-US" dirty="0"/>
              <a:t>But it will have seen drastically less text data than a “full” LLM</a:t>
            </a:r>
          </a:p>
          <a:p>
            <a:r>
              <a:rPr lang="en-US" dirty="0"/>
              <a:t>We can use an LLM to rescore the recognition hypotheses: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65CDD5-92C1-45F5-29ED-F0DD0B7AC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3219822"/>
            <a:ext cx="6073666" cy="10516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CA2C92-F095-D600-5212-73DE00D7586E}"/>
              </a:ext>
            </a:extLst>
          </p:cNvPr>
          <p:cNvSpPr txBox="1"/>
          <p:nvPr/>
        </p:nvSpPr>
        <p:spPr bwMode="white">
          <a:xfrm>
            <a:off x="2987824" y="4428352"/>
            <a:ext cx="3024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/>
              <a:t>From the ASR</a:t>
            </a:r>
            <a:endParaRPr lang="en-GB" baseline="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603320E-35B4-80B7-FEC2-FE5C73AF0011}"/>
              </a:ext>
            </a:extLst>
          </p:cNvPr>
          <p:cNvCxnSpPr/>
          <p:nvPr/>
        </p:nvCxnSpPr>
        <p:spPr bwMode="auto">
          <a:xfrm flipH="1">
            <a:off x="4355976" y="3965725"/>
            <a:ext cx="144016" cy="425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D494893-F424-677C-1AE0-37DEC3E07A1E}"/>
              </a:ext>
            </a:extLst>
          </p:cNvPr>
          <p:cNvCxnSpPr/>
          <p:nvPr/>
        </p:nvCxnSpPr>
        <p:spPr bwMode="auto">
          <a:xfrm>
            <a:off x="5796136" y="3942221"/>
            <a:ext cx="288032" cy="425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340B12B-D900-648F-BAF5-AFEBCBD58972}"/>
              </a:ext>
            </a:extLst>
          </p:cNvPr>
          <p:cNvSpPr txBox="1"/>
          <p:nvPr/>
        </p:nvSpPr>
        <p:spPr bwMode="white">
          <a:xfrm>
            <a:off x="5507334" y="4380116"/>
            <a:ext cx="39612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/>
              <a:t>Weight of the LLM rescoring</a:t>
            </a:r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759696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CC761A-7D58-F07E-121A-36E5214FBB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7C0F50-45B0-5005-E8C7-838EB144E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FC2A72-2B24-8787-01B3-A30042835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CTC speech recognition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DFE5C09-CBDE-0900-AA44-FBC4FFA0D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Once can also do speech recognition with a pure encoder model</a:t>
            </a:r>
          </a:p>
          <a:p>
            <a:r>
              <a:rPr lang="en-US" dirty="0"/>
              <a:t>Idea: we predict a letter/symbol for each audio frame</a:t>
            </a:r>
          </a:p>
          <a:p>
            <a:r>
              <a:rPr lang="en-US" dirty="0"/>
              <a:t>As there is no one-to-done mapping, we merge duplicate letters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B49BCC-4DAC-4F87-49A5-9AD519D4D9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71" t="-7340" r="3112" b="-4491"/>
          <a:stretch/>
        </p:blipFill>
        <p:spPr>
          <a:xfrm>
            <a:off x="160838" y="2444555"/>
            <a:ext cx="5779314" cy="21987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AEE28E-5E63-4946-F41D-F25950811298}"/>
              </a:ext>
            </a:extLst>
          </p:cNvPr>
          <p:cNvSpPr txBox="1"/>
          <p:nvPr/>
        </p:nvSpPr>
        <p:spPr bwMode="white">
          <a:xfrm>
            <a:off x="6244794" y="2583651"/>
            <a:ext cx="259228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800" dirty="0">
                <a:latin typeface="Roboto" panose="02000000000000000000" pitchFamily="2" charset="0"/>
              </a:rPr>
              <a:t>We use a special “blank“ symbol to prevent the merge of double letters</a:t>
            </a:r>
          </a:p>
          <a:p>
            <a:r>
              <a:rPr lang="en-US" sz="1800" dirty="0">
                <a:latin typeface="Roboto" panose="02000000000000000000" pitchFamily="2" charset="0"/>
              </a:rPr>
              <a:t>(and for frames where we don’t want to transcribe anything)</a:t>
            </a:r>
          </a:p>
        </p:txBody>
      </p:sp>
    </p:spTree>
    <p:extLst>
      <p:ext uri="{BB962C8B-B14F-4D97-AF65-F5344CB8AC3E}">
        <p14:creationId xmlns:p14="http://schemas.microsoft.com/office/powerpoint/2010/main" val="1367128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5E3540-A01E-2568-62AA-D814EB058D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578824-87FF-0C19-D745-2A5D8671A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892DC9-7F94-3404-6A79-A9EDDBFAD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CTC speech recognition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D1C7BB-8C17-3081-3E4F-C640C5580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CTC models do not reach the same performance as encoder-decoders, but they are easier to apply to </a:t>
            </a:r>
            <a:r>
              <a:rPr lang="en-US" i="1" dirty="0"/>
              <a:t>streaming audio</a:t>
            </a:r>
          </a:p>
          <a:p>
            <a:pPr>
              <a:spcBef>
                <a:spcPts val="1200"/>
              </a:spcBef>
            </a:pPr>
            <a:r>
              <a:rPr lang="nb-NO" dirty="0" err="1"/>
              <a:t>Example</a:t>
            </a:r>
            <a:r>
              <a:rPr lang="nb-NO" dirty="0"/>
              <a:t> of a </a:t>
            </a:r>
            <a:r>
              <a:rPr lang="nb-NO" dirty="0" err="1"/>
              <a:t>relatively</a:t>
            </a:r>
            <a:r>
              <a:rPr lang="nb-NO" dirty="0"/>
              <a:t> simple system:                                                                            </a:t>
            </a:r>
            <a:r>
              <a:rPr lang="nb-NO" dirty="0" err="1"/>
              <a:t>Google’s</a:t>
            </a:r>
            <a:r>
              <a:rPr lang="nb-NO" dirty="0"/>
              <a:t> 2019 on-</a:t>
            </a:r>
            <a:r>
              <a:rPr lang="nb-NO" dirty="0" err="1"/>
              <a:t>device</a:t>
            </a:r>
            <a:r>
              <a:rPr lang="nb-NO" dirty="0"/>
              <a:t> ASR</a:t>
            </a:r>
          </a:p>
          <a:p>
            <a:pPr lvl="1">
              <a:spcBef>
                <a:spcPts val="1200"/>
              </a:spcBef>
            </a:pPr>
            <a:r>
              <a:rPr lang="nb-NO" i="1" dirty="0">
                <a:latin typeface="Roboto" panose="02000000000000000000" pitchFamily="2" charset="0"/>
              </a:rPr>
              <a:t>Encoder </a:t>
            </a:r>
            <a:r>
              <a:rPr lang="nb-NO" dirty="0" err="1">
                <a:latin typeface="Roboto" panose="02000000000000000000" pitchFamily="2" charset="0"/>
              </a:rPr>
              <a:t>maps</a:t>
            </a:r>
            <a:r>
              <a:rPr lang="nb-NO" i="1" dirty="0">
                <a:latin typeface="Roboto" panose="02000000000000000000" pitchFamily="2" charset="0"/>
              </a:rPr>
              <a:t> </a:t>
            </a:r>
            <a:r>
              <a:rPr lang="nb-NO" dirty="0" err="1">
                <a:latin typeface="Roboto" panose="02000000000000000000" pitchFamily="2" charset="0"/>
              </a:rPr>
              <a:t>audio</a:t>
            </a:r>
            <a:r>
              <a:rPr lang="nb-NO" dirty="0">
                <a:latin typeface="Roboto" panose="02000000000000000000" pitchFamily="2" charset="0"/>
              </a:rPr>
              <a:t> signal </a:t>
            </a:r>
            <a:r>
              <a:rPr lang="nb-NO" b="1" dirty="0" err="1">
                <a:latin typeface="Roboto" panose="02000000000000000000" pitchFamily="2" charset="0"/>
              </a:rPr>
              <a:t>x</a:t>
            </a:r>
            <a:r>
              <a:rPr lang="nb-NO" baseline="-25000" dirty="0" err="1">
                <a:latin typeface="Roboto" panose="02000000000000000000" pitchFamily="2" charset="0"/>
              </a:rPr>
              <a:t>t</a:t>
            </a:r>
            <a:r>
              <a:rPr lang="nb-NO" dirty="0">
                <a:latin typeface="Roboto" panose="02000000000000000000" pitchFamily="2" charset="0"/>
              </a:rPr>
              <a:t> to </a:t>
            </a:r>
            <a:r>
              <a:rPr lang="nb-NO" dirty="0" err="1">
                <a:latin typeface="Roboto" panose="02000000000000000000" pitchFamily="2" charset="0"/>
              </a:rPr>
              <a:t>hidden</a:t>
            </a:r>
            <a:r>
              <a:rPr lang="nb-NO" dirty="0">
                <a:latin typeface="Roboto" panose="02000000000000000000" pitchFamily="2" charset="0"/>
              </a:rPr>
              <a:t>                                                         </a:t>
            </a:r>
            <a:r>
              <a:rPr lang="nb-NO" dirty="0" err="1">
                <a:latin typeface="Roboto" panose="02000000000000000000" pitchFamily="2" charset="0"/>
              </a:rPr>
              <a:t>representations</a:t>
            </a:r>
            <a:r>
              <a:rPr lang="nb-NO" dirty="0">
                <a:latin typeface="Roboto" panose="02000000000000000000" pitchFamily="2" charset="0"/>
              </a:rPr>
              <a:t> </a:t>
            </a:r>
            <a:r>
              <a:rPr lang="nb-NO" dirty="0" err="1">
                <a:latin typeface="Roboto" panose="02000000000000000000" pitchFamily="2" charset="0"/>
              </a:rPr>
              <a:t>with</a:t>
            </a:r>
            <a:r>
              <a:rPr lang="nb-NO" dirty="0">
                <a:latin typeface="Roboto" panose="02000000000000000000" pitchFamily="2" charset="0"/>
              </a:rPr>
              <a:t> CTC                                                                                     </a:t>
            </a:r>
          </a:p>
          <a:p>
            <a:pPr lvl="1">
              <a:spcBef>
                <a:spcPts val="1200"/>
              </a:spcBef>
            </a:pPr>
            <a:r>
              <a:rPr lang="nb-NO" i="1" dirty="0" err="1">
                <a:latin typeface="Roboto" panose="02000000000000000000" pitchFamily="2" charset="0"/>
              </a:rPr>
              <a:t>Pred</a:t>
            </a:r>
            <a:r>
              <a:rPr lang="nb-NO" i="1" dirty="0">
                <a:latin typeface="Roboto" panose="02000000000000000000" pitchFamily="2" charset="0"/>
              </a:rPr>
              <a:t>. Network </a:t>
            </a:r>
            <a:r>
              <a:rPr lang="nb-NO" dirty="0">
                <a:latin typeface="Roboto" panose="02000000000000000000" pitchFamily="2" charset="0"/>
              </a:rPr>
              <a:t>is a </a:t>
            </a:r>
            <a:r>
              <a:rPr lang="nb-NO" dirty="0" err="1">
                <a:latin typeface="Roboto" panose="02000000000000000000" pitchFamily="2" charset="0"/>
              </a:rPr>
              <a:t>language</a:t>
            </a:r>
            <a:r>
              <a:rPr lang="nb-NO" dirty="0">
                <a:latin typeface="Roboto" panose="02000000000000000000" pitchFamily="2" charset="0"/>
              </a:rPr>
              <a:t> </a:t>
            </a:r>
            <a:r>
              <a:rPr lang="nb-NO" dirty="0" err="1">
                <a:latin typeface="Roboto" panose="02000000000000000000" pitchFamily="2" charset="0"/>
              </a:rPr>
              <a:t>model</a:t>
            </a:r>
            <a:endParaRPr lang="nb-NO" dirty="0">
              <a:latin typeface="Roboto" panose="02000000000000000000" pitchFamily="2" charset="0"/>
            </a:endParaRPr>
          </a:p>
          <a:p>
            <a:pPr lvl="1">
              <a:spcBef>
                <a:spcPts val="1200"/>
              </a:spcBef>
            </a:pPr>
            <a:r>
              <a:rPr lang="nb-NO" dirty="0">
                <a:solidFill>
                  <a:srgbClr val="000000"/>
                </a:solidFill>
                <a:latin typeface="Arial"/>
              </a:rPr>
              <a:t>The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two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representations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are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then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                                                              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merge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d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, and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the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output is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predicted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                                                                 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character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-by-</a:t>
            </a:r>
            <a:r>
              <a:rPr lang="nb-NO" sz="1800" kern="0" dirty="0" err="1">
                <a:solidFill>
                  <a:srgbClr val="000000"/>
                </a:solidFill>
                <a:latin typeface="Arial"/>
              </a:rPr>
              <a:t>character</a:t>
            </a:r>
            <a:endParaRPr lang="nb-NO" dirty="0">
              <a:latin typeface="Roboto" panose="02000000000000000000" pitchFamily="2" charset="0"/>
            </a:endParaRPr>
          </a:p>
          <a:p>
            <a:pPr>
              <a:spcBef>
                <a:spcPts val="1200"/>
              </a:spcBef>
            </a:pPr>
            <a:endParaRPr lang="en-US" i="1" dirty="0"/>
          </a:p>
          <a:p>
            <a:pPr>
              <a:spcBef>
                <a:spcPts val="1200"/>
              </a:spcBef>
            </a:pPr>
            <a:endParaRPr lang="en-GB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476A87-C215-FB08-84A7-355A99E09D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36" r="15454"/>
          <a:stretch>
            <a:fillRect/>
          </a:stretch>
        </p:blipFill>
        <p:spPr>
          <a:xfrm>
            <a:off x="5481094" y="1743844"/>
            <a:ext cx="3238234" cy="31683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Rektangel 3">
            <a:extLst>
              <a:ext uri="{FF2B5EF4-FFF2-40B4-BE49-F238E27FC236}">
                <a16:creationId xmlns:a16="http://schemas.microsoft.com/office/drawing/2014/main" id="{2931B3AF-C619-700E-E0FF-9869A06D1271}"/>
              </a:ext>
            </a:extLst>
          </p:cNvPr>
          <p:cNvSpPr/>
          <p:nvPr/>
        </p:nvSpPr>
        <p:spPr>
          <a:xfrm>
            <a:off x="3851920" y="412042"/>
            <a:ext cx="3479575" cy="5232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C00000"/>
                </a:solidFill>
                <a:latin typeface="Arial" pitchFamily="34"/>
                <a:cs typeface="Arial" pitchFamily="34"/>
              </a:rPr>
              <a:t>https://ai.googleblog.com/2019/03/an-all-neural-on-device-speech.html</a:t>
            </a:r>
          </a:p>
        </p:txBody>
      </p:sp>
    </p:spTree>
    <p:extLst>
      <p:ext uri="{BB962C8B-B14F-4D97-AF65-F5344CB8AC3E}">
        <p14:creationId xmlns:p14="http://schemas.microsoft.com/office/powerpoint/2010/main" val="3026627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AAFA95-D309-3917-BC03-40C4378D20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ASR </a:t>
            </a:r>
            <a:r>
              <a:rPr lang="nb-NO" dirty="0" err="1"/>
              <a:t>evaluation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9D2451-8747-D4EA-B761-13D3E302BE83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1200"/>
              </a:spcBef>
              <a:buNone/>
            </a:pPr>
            <a:r>
              <a:rPr lang="nb-NO" sz="2000" dirty="0" err="1"/>
              <a:t>Common</a:t>
            </a:r>
            <a:r>
              <a:rPr lang="nb-NO" sz="2000" dirty="0"/>
              <a:t> </a:t>
            </a:r>
            <a:r>
              <a:rPr lang="nb-NO" sz="2000" dirty="0" err="1"/>
              <a:t>metric</a:t>
            </a:r>
            <a:r>
              <a:rPr lang="nb-NO" sz="2000" dirty="0"/>
              <a:t>: </a:t>
            </a:r>
            <a:r>
              <a:rPr lang="nb-NO" sz="2000" b="1" dirty="0"/>
              <a:t>Word </a:t>
            </a:r>
            <a:r>
              <a:rPr lang="nb-NO" sz="2000" b="1" dirty="0" err="1"/>
              <a:t>Error</a:t>
            </a:r>
            <a:r>
              <a:rPr lang="nb-NO" sz="2000" b="1" dirty="0"/>
              <a:t> Rate (WER)</a:t>
            </a:r>
          </a:p>
          <a:p>
            <a:pPr lvl="1">
              <a:spcBef>
                <a:spcPts val="1200"/>
              </a:spcBef>
            </a:pPr>
            <a:r>
              <a:rPr lang="nb-NO" sz="2000" dirty="0" err="1"/>
              <a:t>Measures</a:t>
            </a:r>
            <a:r>
              <a:rPr lang="nb-NO" sz="2000" dirty="0"/>
              <a:t> </a:t>
            </a:r>
            <a:r>
              <a:rPr lang="nb-NO" sz="2000" dirty="0" err="1"/>
              <a:t>how</a:t>
            </a:r>
            <a:r>
              <a:rPr lang="nb-NO" sz="2000" dirty="0"/>
              <a:t> </a:t>
            </a:r>
            <a:r>
              <a:rPr lang="nb-NO" sz="2000" dirty="0" err="1"/>
              <a:t>much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utterance</a:t>
            </a:r>
            <a:r>
              <a:rPr lang="nb-NO" sz="2000" dirty="0"/>
              <a:t> </a:t>
            </a:r>
            <a:r>
              <a:rPr lang="nb-NO" sz="2000" dirty="0" err="1"/>
              <a:t>hypothesis</a:t>
            </a:r>
            <a:r>
              <a:rPr lang="nb-NO" sz="2000" dirty="0"/>
              <a:t> h </a:t>
            </a:r>
            <a:r>
              <a:rPr lang="nb-NO" sz="2000" dirty="0" err="1"/>
              <a:t>differs</a:t>
            </a:r>
            <a:r>
              <a:rPr lang="nb-NO" sz="2000" dirty="0"/>
              <a:t> from </a:t>
            </a:r>
            <a:r>
              <a:rPr lang="nb-NO" sz="2000" dirty="0" err="1"/>
              <a:t>the</a:t>
            </a:r>
            <a:r>
              <a:rPr lang="nb-NO" sz="2000" dirty="0"/>
              <a:t> «gold standard» </a:t>
            </a:r>
            <a:r>
              <a:rPr lang="nb-NO" sz="2000" dirty="0" err="1"/>
              <a:t>transcription</a:t>
            </a:r>
            <a:r>
              <a:rPr lang="nb-NO" sz="2000" dirty="0"/>
              <a:t> t*</a:t>
            </a:r>
          </a:p>
          <a:p>
            <a:pPr lvl="1">
              <a:spcBef>
                <a:spcPts val="1200"/>
              </a:spcBef>
            </a:pPr>
            <a:r>
              <a:rPr lang="nb-NO" sz="2000" dirty="0"/>
              <a:t>= Minimum </a:t>
            </a:r>
            <a:r>
              <a:rPr lang="nb-NO" sz="2000" dirty="0" err="1"/>
              <a:t>edit</a:t>
            </a:r>
            <a:r>
              <a:rPr lang="nb-NO" sz="2000" dirty="0"/>
              <a:t> </a:t>
            </a:r>
            <a:r>
              <a:rPr lang="nb-NO" sz="2000" dirty="0" err="1"/>
              <a:t>distance</a:t>
            </a:r>
            <a:r>
              <a:rPr lang="nb-NO" sz="2000" dirty="0"/>
              <a:t> </a:t>
            </a:r>
            <a:r>
              <a:rPr lang="nb-NO" sz="2000" dirty="0" err="1"/>
              <a:t>between</a:t>
            </a:r>
            <a:r>
              <a:rPr lang="nb-NO" sz="2000" dirty="0"/>
              <a:t> h and t*, </a:t>
            </a:r>
            <a:r>
              <a:rPr lang="nb-NO" sz="2000" dirty="0" err="1"/>
              <a:t>counting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number</a:t>
            </a:r>
            <a:r>
              <a:rPr lang="nb-NO" sz="2000" dirty="0"/>
              <a:t> of </a:t>
            </a:r>
            <a:r>
              <a:rPr lang="nb-NO" sz="2000" dirty="0" err="1"/>
              <a:t>word</a:t>
            </a:r>
            <a:r>
              <a:rPr lang="nb-NO" sz="2000" dirty="0"/>
              <a:t> </a:t>
            </a:r>
            <a:r>
              <a:rPr lang="nb-NO" sz="2000" dirty="0" err="1"/>
              <a:t>substitutions</a:t>
            </a:r>
            <a:r>
              <a:rPr lang="nb-NO" sz="2000" dirty="0"/>
              <a:t>, </a:t>
            </a:r>
            <a:r>
              <a:rPr lang="nb-NO" sz="2000" dirty="0" err="1"/>
              <a:t>insertions</a:t>
            </a:r>
            <a:r>
              <a:rPr lang="nb-NO" sz="2000" dirty="0"/>
              <a:t> and </a:t>
            </a:r>
            <a:r>
              <a:rPr lang="nb-NO" sz="2000" dirty="0" err="1"/>
              <a:t>deletions</a:t>
            </a:r>
            <a:r>
              <a:rPr lang="nb-NO" sz="2000" dirty="0"/>
              <a:t>:</a:t>
            </a:r>
          </a:p>
          <a:p>
            <a:pPr lvl="0">
              <a:spcBef>
                <a:spcPts val="1200"/>
              </a:spcBef>
            </a:pPr>
            <a:endParaRPr lang="nb-NO" sz="2000" dirty="0"/>
          </a:p>
          <a:p>
            <a:pPr lvl="0">
              <a:spcBef>
                <a:spcPts val="1200"/>
              </a:spcBef>
            </a:pPr>
            <a:endParaRPr lang="nb-NO" sz="2000" dirty="0"/>
          </a:p>
        </p:txBody>
      </p:sp>
      <p:pic>
        <p:nvPicPr>
          <p:cNvPr id="4" name="droppedImage.pdf" descr="droppedImage.pdf">
            <a:extLst>
              <a:ext uri="{FF2B5EF4-FFF2-40B4-BE49-F238E27FC236}">
                <a16:creationId xmlns:a16="http://schemas.microsoft.com/office/drawing/2014/main" id="{1DA78458-8524-33ED-6079-02BCD210C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98" y="3816696"/>
            <a:ext cx="6361005" cy="50740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81367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B8CE41-21A0-3D16-B278-9EBF4E18224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ASR </a:t>
            </a:r>
            <a:r>
              <a:rPr lang="nb-NO" dirty="0" err="1"/>
              <a:t>evaluation</a:t>
            </a:r>
            <a:endParaRPr lang="nb-NO" dirty="0"/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2FE4D560-69DA-AE56-9FF5-0C112FB1A1F0}"/>
              </a:ext>
            </a:extLst>
          </p:cNvPr>
          <p:cNvSpPr txBox="1"/>
          <p:nvPr/>
        </p:nvSpPr>
        <p:spPr>
          <a:xfrm>
            <a:off x="7380314" y="4731993"/>
            <a:ext cx="432044" cy="2083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05C6B5D-836F-43AB-B6A9-9308C4B359B0}" type="slidenum">
              <a:rPr lang="en-GB" sz="1000">
                <a:solidFill>
                  <a:srgbClr val="000000"/>
                </a:solidFill>
                <a:latin typeface="Arial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30</a:t>
            </a:fld>
            <a:endParaRPr lang="en-GB" sz="100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4" name="Tabell">
            <a:extLst>
              <a:ext uri="{FF2B5EF4-FFF2-40B4-BE49-F238E27FC236}">
                <a16:creationId xmlns:a16="http://schemas.microsoft.com/office/drawing/2014/main" id="{CC020501-EA7F-FA90-B9AC-699304DA0A9B}"/>
              </a:ext>
            </a:extLst>
          </p:cNvPr>
          <p:cNvGraphicFramePr>
            <a:graphicFrameLocks noGrp="1"/>
          </p:cNvGraphicFramePr>
          <p:nvPr/>
        </p:nvGraphicFramePr>
        <p:xfrm>
          <a:off x="467544" y="1647529"/>
          <a:ext cx="3957108" cy="131265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52322">
                  <a:extLst>
                    <a:ext uri="{9D8B030D-6E8A-4147-A177-3AD203B41FA5}">
                      <a16:colId xmlns:a16="http://schemas.microsoft.com/office/drawing/2014/main" val="2472491035"/>
                    </a:ext>
                  </a:extLst>
                </a:gridCol>
                <a:gridCol w="2304786">
                  <a:extLst>
                    <a:ext uri="{9D8B030D-6E8A-4147-A177-3AD203B41FA5}">
                      <a16:colId xmlns:a16="http://schemas.microsoft.com/office/drawing/2014/main" val="448602409"/>
                    </a:ext>
                  </a:extLst>
                </a:gridCol>
              </a:tblGrid>
              <a:tr h="65632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600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Gold standard </a:t>
                      </a:r>
                      <a:r>
                        <a:rPr lang="nb-NO" sz="1600" dirty="0" err="1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transcription</a:t>
                      </a:r>
                      <a:endParaRPr lang="nb-NO" sz="1600" dirty="0">
                        <a:latin typeface="Roboto" panose="02000000000000000000" pitchFamily="2" charset="0"/>
                        <a:ea typeface="Gill Sans"/>
                        <a:cs typeface="Gill Sans"/>
                      </a:endParaRPr>
                    </a:p>
                  </a:txBody>
                  <a:tcPr marL="26791" marR="26791" marT="26791" marB="26791" anchor="ctr">
                    <a:lnL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en-US" sz="1600" i="1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yes can you now rotate this triangle</a:t>
                      </a:r>
                    </a:p>
                  </a:txBody>
                  <a:tcPr marL="26791" marR="26791" marT="26791" marB="26791" anchor="ctr">
                    <a:lnL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327038"/>
                  </a:ext>
                </a:extLst>
              </a:tr>
              <a:tr h="65632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600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ASR </a:t>
                      </a:r>
                      <a:r>
                        <a:rPr lang="nb-NO" sz="1600" dirty="0" err="1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hypothesis</a:t>
                      </a:r>
                      <a:endParaRPr lang="nb-NO" sz="1600" dirty="0">
                        <a:latin typeface="Roboto" panose="02000000000000000000" pitchFamily="2" charset="0"/>
                        <a:ea typeface="Gill Sans"/>
                        <a:cs typeface="Gill Sans"/>
                      </a:endParaRPr>
                    </a:p>
                  </a:txBody>
                  <a:tcPr marL="26791" marR="26791" marT="26791" marB="26791" anchor="ctr">
                    <a:lnL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en-US" sz="1600" i="1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yes can you not rotate this triangle there</a:t>
                      </a:r>
                    </a:p>
                  </a:txBody>
                  <a:tcPr marL="26791" marR="26791" marT="26791" marB="26791" anchor="ctr">
                    <a:lnL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5223672"/>
                  </a:ext>
                </a:extLst>
              </a:tr>
            </a:tbl>
          </a:graphicData>
        </a:graphic>
      </p:graphicFrame>
      <p:graphicFrame>
        <p:nvGraphicFramePr>
          <p:cNvPr id="5" name="Tabell">
            <a:extLst>
              <a:ext uri="{FF2B5EF4-FFF2-40B4-BE49-F238E27FC236}">
                <a16:creationId xmlns:a16="http://schemas.microsoft.com/office/drawing/2014/main" id="{EB193B8C-33DA-1A4C-A708-7F63BA0E8138}"/>
              </a:ext>
            </a:extLst>
          </p:cNvPr>
          <p:cNvGraphicFramePr>
            <a:graphicFrameLocks noGrp="1"/>
          </p:cNvGraphicFramePr>
          <p:nvPr/>
        </p:nvGraphicFramePr>
        <p:xfrm>
          <a:off x="4944564" y="1647530"/>
          <a:ext cx="3803898" cy="131265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99644">
                  <a:extLst>
                    <a:ext uri="{9D8B030D-6E8A-4147-A177-3AD203B41FA5}">
                      <a16:colId xmlns:a16="http://schemas.microsoft.com/office/drawing/2014/main" val="2423299237"/>
                    </a:ext>
                  </a:extLst>
                </a:gridCol>
                <a:gridCol w="2304254">
                  <a:extLst>
                    <a:ext uri="{9D8B030D-6E8A-4147-A177-3AD203B41FA5}">
                      <a16:colId xmlns:a16="http://schemas.microsoft.com/office/drawing/2014/main" val="3395684908"/>
                    </a:ext>
                  </a:extLst>
                </a:gridCol>
              </a:tblGrid>
              <a:tr h="65632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600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Gold standard </a:t>
                      </a:r>
                      <a:r>
                        <a:rPr lang="nb-NO" sz="1600" dirty="0" err="1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transcription</a:t>
                      </a:r>
                      <a:endParaRPr lang="nb-NO" sz="1600" dirty="0">
                        <a:latin typeface="Roboto" panose="02000000000000000000" pitchFamily="2" charset="0"/>
                        <a:ea typeface="Gill Sans"/>
                        <a:cs typeface="Gill Sans"/>
                      </a:endParaRPr>
                    </a:p>
                  </a:txBody>
                  <a:tcPr marL="26791" marR="26791" marT="26791" marB="26791" anchor="ctr">
                    <a:lnL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600" i="1" dirty="0" err="1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there</a:t>
                      </a:r>
                      <a:r>
                        <a:rPr lang="nb-NO" sz="1600" i="1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 is </a:t>
                      </a:r>
                      <a:r>
                        <a:rPr lang="nb-NO" sz="1600" i="1" dirty="0" err="1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five</a:t>
                      </a:r>
                      <a:r>
                        <a:rPr lang="nb-NO" sz="1600" i="1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 and</a:t>
                      </a:r>
                    </a:p>
                  </a:txBody>
                  <a:tcPr marL="26791" marR="26791" marT="26791" marB="26791" anchor="ctr">
                    <a:lnL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098809"/>
                  </a:ext>
                </a:extLst>
              </a:tr>
              <a:tr h="656328"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600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ASR </a:t>
                      </a:r>
                      <a:r>
                        <a:rPr lang="nb-NO" sz="1600" dirty="0" err="1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hypothesis</a:t>
                      </a:r>
                      <a:endParaRPr lang="nb-NO" sz="1600" dirty="0">
                        <a:latin typeface="Roboto" panose="02000000000000000000" pitchFamily="2" charset="0"/>
                        <a:ea typeface="Gill Sans"/>
                        <a:cs typeface="Gill Sans"/>
                      </a:endParaRPr>
                    </a:p>
                  </a:txBody>
                  <a:tcPr marL="26791" marR="26791" marT="26791" marB="26791" anchor="ctr">
                    <a:lnL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>
                        <a:tabLst>
                          <a:tab pos="914400" algn="l"/>
                        </a:tabLst>
                      </a:pPr>
                      <a:r>
                        <a:rPr lang="nb-NO" sz="1600" i="1" dirty="0" err="1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the</a:t>
                      </a:r>
                      <a:r>
                        <a:rPr lang="nb-NO" sz="1600" i="1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 </a:t>
                      </a:r>
                      <a:r>
                        <a:rPr lang="nb-NO" sz="1600" i="1" dirty="0" err="1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size</a:t>
                      </a:r>
                      <a:r>
                        <a:rPr lang="nb-NO" sz="1600" i="1" dirty="0">
                          <a:latin typeface="Roboto" panose="02000000000000000000" pitchFamily="2" charset="0"/>
                          <a:ea typeface="Gill Sans"/>
                          <a:cs typeface="Gill Sans"/>
                        </a:rPr>
                        <a:t> and</a:t>
                      </a:r>
                    </a:p>
                  </a:txBody>
                  <a:tcPr marL="26791" marR="26791" marT="26791" marB="26791" anchor="ctr">
                    <a:lnL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118973"/>
                  </a:ext>
                </a:extLst>
              </a:tr>
            </a:tbl>
          </a:graphicData>
        </a:graphic>
      </p:graphicFrame>
      <p:sp>
        <p:nvSpPr>
          <p:cNvPr id="6" name="Avrundet rektangel">
            <a:extLst>
              <a:ext uri="{FF2B5EF4-FFF2-40B4-BE49-F238E27FC236}">
                <a16:creationId xmlns:a16="http://schemas.microsoft.com/office/drawing/2014/main" id="{475510F7-AD8A-D80D-460C-C66053A86489}"/>
              </a:ext>
            </a:extLst>
          </p:cNvPr>
          <p:cNvSpPr/>
          <p:nvPr/>
        </p:nvSpPr>
        <p:spPr>
          <a:xfrm>
            <a:off x="3275856" y="2632021"/>
            <a:ext cx="504056" cy="26789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81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B1DD8C">
              <a:alpha val="40000"/>
            </a:srgbClr>
          </a:solidFill>
          <a:ln w="25402" cap="flat">
            <a:solidFill>
              <a:srgbClr val="000000">
                <a:alpha val="40000"/>
              </a:srgbClr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1800" dirty="0">
              <a:solidFill>
                <a:srgbClr val="FFFFFF"/>
              </a:solidFill>
              <a:effectLst>
                <a:outerShdw dist="12701" dir="5400000">
                  <a:srgbClr val="000000"/>
                </a:outerShdw>
              </a:effectLst>
              <a:latin typeface="Roboto" panose="02000000000000000000" pitchFamily="2" charset="0"/>
            </a:endParaRPr>
          </a:p>
        </p:txBody>
      </p:sp>
      <p:grpSp>
        <p:nvGrpSpPr>
          <p:cNvPr id="7" name="Grupper">
            <a:extLst>
              <a:ext uri="{FF2B5EF4-FFF2-40B4-BE49-F238E27FC236}">
                <a16:creationId xmlns:a16="http://schemas.microsoft.com/office/drawing/2014/main" id="{2D5EFA26-F3BC-646C-8C59-A253F7E9A14A}"/>
              </a:ext>
            </a:extLst>
          </p:cNvPr>
          <p:cNvGrpSpPr/>
          <p:nvPr/>
        </p:nvGrpSpPr>
        <p:grpSpPr>
          <a:xfrm>
            <a:off x="3275856" y="1707654"/>
            <a:ext cx="401732" cy="936104"/>
            <a:chOff x="1982138" y="1747985"/>
            <a:chExt cx="401732" cy="936104"/>
          </a:xfrm>
        </p:grpSpPr>
        <p:sp>
          <p:nvSpPr>
            <p:cNvPr id="8" name="Avrundet rektangel">
              <a:extLst>
                <a:ext uri="{FF2B5EF4-FFF2-40B4-BE49-F238E27FC236}">
                  <a16:creationId xmlns:a16="http://schemas.microsoft.com/office/drawing/2014/main" id="{DF397C29-CEC3-4F2E-E76D-674EEB8F106D}"/>
                </a:ext>
              </a:extLst>
            </p:cNvPr>
            <p:cNvSpPr/>
            <p:nvPr/>
          </p:nvSpPr>
          <p:spPr>
            <a:xfrm>
              <a:off x="1982138" y="2416198"/>
              <a:ext cx="346654" cy="26789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81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4A4C0">
                <a:alpha val="40000"/>
              </a:srgbClr>
            </a:solidFill>
            <a:ln w="25402" cap="flat">
              <a:solidFill>
                <a:srgbClr val="000000">
                  <a:alpha val="40000"/>
                </a:srgbClr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800" baseline="-2500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Roboto" panose="02000000000000000000" pitchFamily="2" charset="0"/>
              </a:endParaRPr>
            </a:p>
          </p:txBody>
        </p:sp>
        <p:sp>
          <p:nvSpPr>
            <p:cNvPr id="9" name="Avrundet rektangel">
              <a:extLst>
                <a:ext uri="{FF2B5EF4-FFF2-40B4-BE49-F238E27FC236}">
                  <a16:creationId xmlns:a16="http://schemas.microsoft.com/office/drawing/2014/main" id="{FC9F8FFD-95D5-E2E4-DDD1-1329898B2C14}"/>
                </a:ext>
              </a:extLst>
            </p:cNvPr>
            <p:cNvSpPr/>
            <p:nvPr/>
          </p:nvSpPr>
          <p:spPr>
            <a:xfrm>
              <a:off x="1982138" y="1747985"/>
              <a:ext cx="401732" cy="26789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81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4A4C0">
                <a:alpha val="40000"/>
              </a:srgbClr>
            </a:solidFill>
            <a:ln w="25402" cap="flat">
              <a:solidFill>
                <a:srgbClr val="000000">
                  <a:alpha val="40000"/>
                </a:srgbClr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800" baseline="-2500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Roboto" panose="02000000000000000000" pitchFamily="2" charset="0"/>
              </a:endParaRPr>
            </a:p>
          </p:txBody>
        </p:sp>
        <p:sp>
          <p:nvSpPr>
            <p:cNvPr id="10" name="Linje">
              <a:extLst>
                <a:ext uri="{FF2B5EF4-FFF2-40B4-BE49-F238E27FC236}">
                  <a16:creationId xmlns:a16="http://schemas.microsoft.com/office/drawing/2014/main" id="{B3948014-A6BD-E41D-C364-88E557903271}"/>
                </a:ext>
              </a:extLst>
            </p:cNvPr>
            <p:cNvSpPr/>
            <p:nvPr/>
          </p:nvSpPr>
          <p:spPr>
            <a:xfrm>
              <a:off x="2126154" y="2042098"/>
              <a:ext cx="6693" cy="34825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FFB5AF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1800" baseline="-25000" dirty="0">
                <a:solidFill>
                  <a:srgbClr val="000000"/>
                </a:solidFill>
                <a:latin typeface="Roboto" panose="02000000000000000000" pitchFamily="2" charset="0"/>
                <a:ea typeface="Helvetica"/>
                <a:cs typeface="Helvetica"/>
              </a:endParaRPr>
            </a:p>
          </p:txBody>
        </p:sp>
      </p:grpSp>
      <p:grpSp>
        <p:nvGrpSpPr>
          <p:cNvPr id="11" name="Grupper">
            <a:extLst>
              <a:ext uri="{FF2B5EF4-FFF2-40B4-BE49-F238E27FC236}">
                <a16:creationId xmlns:a16="http://schemas.microsoft.com/office/drawing/2014/main" id="{A192A79A-5BE8-717A-9F0B-4A71DA25688D}"/>
              </a:ext>
            </a:extLst>
          </p:cNvPr>
          <p:cNvGrpSpPr/>
          <p:nvPr/>
        </p:nvGrpSpPr>
        <p:grpSpPr>
          <a:xfrm>
            <a:off x="7237124" y="1841747"/>
            <a:ext cx="359212" cy="924220"/>
            <a:chOff x="5806531" y="1841747"/>
            <a:chExt cx="359212" cy="924220"/>
          </a:xfrm>
        </p:grpSpPr>
        <p:sp>
          <p:nvSpPr>
            <p:cNvPr id="12" name="Avrundet rektangel">
              <a:extLst>
                <a:ext uri="{FF2B5EF4-FFF2-40B4-BE49-F238E27FC236}">
                  <a16:creationId xmlns:a16="http://schemas.microsoft.com/office/drawing/2014/main" id="{C185A869-1479-E708-4806-BD8252BCA541}"/>
                </a:ext>
              </a:extLst>
            </p:cNvPr>
            <p:cNvSpPr/>
            <p:nvPr/>
          </p:nvSpPr>
          <p:spPr>
            <a:xfrm>
              <a:off x="5822030" y="2498076"/>
              <a:ext cx="343713" cy="26789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81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4A4C0">
                <a:alpha val="40000"/>
              </a:srgbClr>
            </a:solidFill>
            <a:ln w="25402" cap="flat">
              <a:solidFill>
                <a:srgbClr val="000000">
                  <a:alpha val="40000"/>
                </a:srgbClr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80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Roboto" panose="02000000000000000000" pitchFamily="2" charset="0"/>
              </a:endParaRPr>
            </a:p>
          </p:txBody>
        </p:sp>
        <p:sp>
          <p:nvSpPr>
            <p:cNvPr id="13" name="Avrundet rektangel">
              <a:extLst>
                <a:ext uri="{FF2B5EF4-FFF2-40B4-BE49-F238E27FC236}">
                  <a16:creationId xmlns:a16="http://schemas.microsoft.com/office/drawing/2014/main" id="{7D55F373-7069-5808-E286-BF50FEA2E0BB}"/>
                </a:ext>
              </a:extLst>
            </p:cNvPr>
            <p:cNvSpPr/>
            <p:nvPr/>
          </p:nvSpPr>
          <p:spPr>
            <a:xfrm>
              <a:off x="5806531" y="1841747"/>
              <a:ext cx="301377" cy="26789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81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4A4C0">
                <a:alpha val="40000"/>
              </a:srgbClr>
            </a:solidFill>
            <a:ln w="25402" cap="flat">
              <a:solidFill>
                <a:srgbClr val="000000">
                  <a:alpha val="40000"/>
                </a:srgbClr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80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Roboto" panose="02000000000000000000" pitchFamily="2" charset="0"/>
              </a:endParaRPr>
            </a:p>
          </p:txBody>
        </p:sp>
        <p:sp>
          <p:nvSpPr>
            <p:cNvPr id="14" name="Linje">
              <a:extLst>
                <a:ext uri="{FF2B5EF4-FFF2-40B4-BE49-F238E27FC236}">
                  <a16:creationId xmlns:a16="http://schemas.microsoft.com/office/drawing/2014/main" id="{F7F3B841-D58B-03FF-C1C1-5B101A94B8C7}"/>
                </a:ext>
              </a:extLst>
            </p:cNvPr>
            <p:cNvSpPr/>
            <p:nvPr/>
          </p:nvSpPr>
          <p:spPr>
            <a:xfrm>
              <a:off x="5940481" y="2123035"/>
              <a:ext cx="45720" cy="3549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FFB5AF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1800" dirty="0">
                <a:solidFill>
                  <a:srgbClr val="000000"/>
                </a:solidFill>
                <a:latin typeface="Roboto" panose="02000000000000000000" pitchFamily="2" charset="0"/>
                <a:ea typeface="Helvetica"/>
                <a:cs typeface="Helvetica"/>
              </a:endParaRPr>
            </a:p>
          </p:txBody>
        </p:sp>
      </p:grpSp>
      <p:grpSp>
        <p:nvGrpSpPr>
          <p:cNvPr id="15" name="Grupper">
            <a:extLst>
              <a:ext uri="{FF2B5EF4-FFF2-40B4-BE49-F238E27FC236}">
                <a16:creationId xmlns:a16="http://schemas.microsoft.com/office/drawing/2014/main" id="{65555621-39BA-88C6-F10F-E133A5442A23}"/>
              </a:ext>
            </a:extLst>
          </p:cNvPr>
          <p:cNvGrpSpPr/>
          <p:nvPr/>
        </p:nvGrpSpPr>
        <p:grpSpPr>
          <a:xfrm>
            <a:off x="6804248" y="1841747"/>
            <a:ext cx="428716" cy="924220"/>
            <a:chOff x="5413047" y="1841747"/>
            <a:chExt cx="428716" cy="924220"/>
          </a:xfrm>
        </p:grpSpPr>
        <p:sp>
          <p:nvSpPr>
            <p:cNvPr id="16" name="Avrundet rektangel">
              <a:extLst>
                <a:ext uri="{FF2B5EF4-FFF2-40B4-BE49-F238E27FC236}">
                  <a16:creationId xmlns:a16="http://schemas.microsoft.com/office/drawing/2014/main" id="{85006A39-3D32-CD76-9F23-2D6F053E714B}"/>
                </a:ext>
              </a:extLst>
            </p:cNvPr>
            <p:cNvSpPr/>
            <p:nvPr/>
          </p:nvSpPr>
          <p:spPr>
            <a:xfrm>
              <a:off x="5413047" y="2498076"/>
              <a:ext cx="428716" cy="26789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81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4A4C0">
                <a:alpha val="40000"/>
              </a:srgbClr>
            </a:solidFill>
            <a:ln w="25402" cap="flat">
              <a:solidFill>
                <a:srgbClr val="000000">
                  <a:alpha val="40000"/>
                </a:srgbClr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80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Roboto" panose="02000000000000000000" pitchFamily="2" charset="0"/>
              </a:endParaRPr>
            </a:p>
          </p:txBody>
        </p:sp>
        <p:sp>
          <p:nvSpPr>
            <p:cNvPr id="17" name="Avrundet rektangel">
              <a:extLst>
                <a:ext uri="{FF2B5EF4-FFF2-40B4-BE49-F238E27FC236}">
                  <a16:creationId xmlns:a16="http://schemas.microsoft.com/office/drawing/2014/main" id="{8D15C051-4892-296C-74AE-E9B0FA85CCE2}"/>
                </a:ext>
              </a:extLst>
            </p:cNvPr>
            <p:cNvSpPr/>
            <p:nvPr/>
          </p:nvSpPr>
          <p:spPr>
            <a:xfrm>
              <a:off x="5645798" y="1841747"/>
              <a:ext cx="167435" cy="26789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08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4A4C0">
                <a:alpha val="40000"/>
              </a:srgbClr>
            </a:solidFill>
            <a:ln w="25402" cap="flat">
              <a:solidFill>
                <a:srgbClr val="000000">
                  <a:alpha val="40000"/>
                </a:srgbClr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4000" b="0" i="0" u="none" strike="noStrike" kern="0" cap="none" spc="0" baseline="0">
                  <a:solidFill>
                    <a:srgbClr val="FFFFFF"/>
                  </a:solidFill>
                  <a:effectLst>
                    <a:outerShdw dist="12701" dir="5400000">
                      <a:srgbClr val="000000"/>
                    </a:outerShdw>
                  </a:effectLst>
                  <a:uFillTx/>
                </a:defRPr>
              </a:pPr>
              <a:endParaRPr lang="nb-NO" sz="180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Roboto" panose="02000000000000000000" pitchFamily="2" charset="0"/>
              </a:endParaRPr>
            </a:p>
          </p:txBody>
        </p:sp>
        <p:sp>
          <p:nvSpPr>
            <p:cNvPr id="18" name="Linje">
              <a:extLst>
                <a:ext uri="{FF2B5EF4-FFF2-40B4-BE49-F238E27FC236}">
                  <a16:creationId xmlns:a16="http://schemas.microsoft.com/office/drawing/2014/main" id="{66CBBEF2-8D06-34F5-C1E2-E4103C4B122A}"/>
                </a:ext>
              </a:extLst>
            </p:cNvPr>
            <p:cNvSpPr/>
            <p:nvPr/>
          </p:nvSpPr>
          <p:spPr>
            <a:xfrm flipH="1">
              <a:off x="5619006" y="2123035"/>
              <a:ext cx="87069" cy="3549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25402" cap="flat">
              <a:solidFill>
                <a:srgbClr val="FFB5AF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1800" dirty="0">
                <a:solidFill>
                  <a:srgbClr val="000000"/>
                </a:solidFill>
                <a:latin typeface="Roboto" panose="02000000000000000000" pitchFamily="2" charset="0"/>
                <a:ea typeface="Helvetica"/>
                <a:cs typeface="Helvetica"/>
              </a:endParaRPr>
            </a:p>
          </p:txBody>
        </p:sp>
      </p:grpSp>
      <p:sp>
        <p:nvSpPr>
          <p:cNvPr id="19" name="Avrundet rektangel">
            <a:extLst>
              <a:ext uri="{FF2B5EF4-FFF2-40B4-BE49-F238E27FC236}">
                <a16:creationId xmlns:a16="http://schemas.microsoft.com/office/drawing/2014/main" id="{1EEC52C7-D291-8900-EEB8-C0D588BA620D}"/>
              </a:ext>
            </a:extLst>
          </p:cNvPr>
          <p:cNvSpPr/>
          <p:nvPr/>
        </p:nvSpPr>
        <p:spPr>
          <a:xfrm>
            <a:off x="6485901" y="1841748"/>
            <a:ext cx="518408" cy="26789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81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A8C6FE">
              <a:alpha val="40000"/>
            </a:srgbClr>
          </a:solidFill>
          <a:ln w="25402" cap="flat">
            <a:solidFill>
              <a:srgbClr val="000000">
                <a:alpha val="40000"/>
              </a:srgbClr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4000" b="0" i="0" u="none" strike="noStrike" kern="0" cap="none" spc="0" baseline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uFillTx/>
              </a:defRPr>
            </a:pPr>
            <a:endParaRPr lang="nb-NO" sz="1800" dirty="0">
              <a:solidFill>
                <a:srgbClr val="FFFFFF"/>
              </a:solidFill>
              <a:effectLst>
                <a:outerShdw dist="12701" dir="5400000">
                  <a:srgbClr val="000000"/>
                </a:outerShdw>
              </a:effectLst>
              <a:latin typeface="Roboto" panose="02000000000000000000" pitchFamily="2" charset="0"/>
            </a:endParaRPr>
          </a:p>
        </p:txBody>
      </p:sp>
      <p:grpSp>
        <p:nvGrpSpPr>
          <p:cNvPr id="20" name="Grupper">
            <a:extLst>
              <a:ext uri="{FF2B5EF4-FFF2-40B4-BE49-F238E27FC236}">
                <a16:creationId xmlns:a16="http://schemas.microsoft.com/office/drawing/2014/main" id="{4EA87392-6108-5870-C00F-D60D127DB944}"/>
              </a:ext>
            </a:extLst>
          </p:cNvPr>
          <p:cNvGrpSpPr/>
          <p:nvPr/>
        </p:nvGrpSpPr>
        <p:grpSpPr>
          <a:xfrm>
            <a:off x="1490984" y="3053950"/>
            <a:ext cx="3048636" cy="1379637"/>
            <a:chOff x="347984" y="3053949"/>
            <a:chExt cx="3048636" cy="1379637"/>
          </a:xfrm>
        </p:grpSpPr>
        <p:pic>
          <p:nvPicPr>
            <p:cNvPr id="21" name="droppedImage.pdf" descr="droppedImage.pdf">
              <a:extLst>
                <a:ext uri="{FF2B5EF4-FFF2-40B4-BE49-F238E27FC236}">
                  <a16:creationId xmlns:a16="http://schemas.microsoft.com/office/drawing/2014/main" id="{BF0B155C-4A45-09AE-36B8-96876C6F5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7984" y="3683495"/>
              <a:ext cx="2826803" cy="750091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22" name="Linje">
              <a:extLst>
                <a:ext uri="{FF2B5EF4-FFF2-40B4-BE49-F238E27FC236}">
                  <a16:creationId xmlns:a16="http://schemas.microsoft.com/office/drawing/2014/main" id="{3A35DA20-669B-9CFB-9DDB-0A7963F96179}"/>
                </a:ext>
              </a:extLst>
            </p:cNvPr>
            <p:cNvSpPr/>
            <p:nvPr/>
          </p:nvSpPr>
          <p:spPr>
            <a:xfrm flipV="1">
              <a:off x="1573856" y="3053949"/>
              <a:ext cx="0" cy="6094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3" name="1 Sub + 1 Ins">
              <a:extLst>
                <a:ext uri="{FF2B5EF4-FFF2-40B4-BE49-F238E27FC236}">
                  <a16:creationId xmlns:a16="http://schemas.microsoft.com/office/drawing/2014/main" id="{561210DE-EEF9-3F4F-8A7D-DF3ACA8E49CC}"/>
                </a:ext>
              </a:extLst>
            </p:cNvPr>
            <p:cNvSpPr txBox="1"/>
            <p:nvPr/>
          </p:nvSpPr>
          <p:spPr>
            <a:xfrm>
              <a:off x="1772820" y="3580735"/>
              <a:ext cx="1623800" cy="346173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98">
                  <a:solidFill>
                    <a:srgbClr val="FFB5AF"/>
                  </a:solidFill>
                  <a:latin typeface="Arial"/>
                </a:rPr>
                <a:t>1 Sub</a:t>
              </a:r>
              <a:r>
                <a:rPr lang="nb-NO" sz="1898">
                  <a:solidFill>
                    <a:srgbClr val="000000"/>
                  </a:solidFill>
                  <a:latin typeface="Arial"/>
                </a:rPr>
                <a:t> + </a:t>
              </a:r>
              <a:r>
                <a:rPr lang="nb-NO" sz="1898">
                  <a:solidFill>
                    <a:srgbClr val="B1DD8C"/>
                  </a:solidFill>
                  <a:latin typeface="Arial"/>
                </a:rPr>
                <a:t>1 Ins</a:t>
              </a:r>
            </a:p>
          </p:txBody>
        </p:sp>
      </p:grpSp>
      <p:grpSp>
        <p:nvGrpSpPr>
          <p:cNvPr id="24" name="Grupper">
            <a:extLst>
              <a:ext uri="{FF2B5EF4-FFF2-40B4-BE49-F238E27FC236}">
                <a16:creationId xmlns:a16="http://schemas.microsoft.com/office/drawing/2014/main" id="{E30B205B-2F7E-D98B-FC93-A63483D67CE6}"/>
              </a:ext>
            </a:extLst>
          </p:cNvPr>
          <p:cNvGrpSpPr/>
          <p:nvPr/>
        </p:nvGrpSpPr>
        <p:grpSpPr>
          <a:xfrm>
            <a:off x="4873378" y="3027167"/>
            <a:ext cx="3050895" cy="1460471"/>
            <a:chOff x="3730377" y="3027166"/>
            <a:chExt cx="3050895" cy="1460471"/>
          </a:xfrm>
        </p:grpSpPr>
        <p:pic>
          <p:nvPicPr>
            <p:cNvPr id="25" name="droppedImage.pdf" descr="droppedImage.pdf">
              <a:extLst>
                <a:ext uri="{FF2B5EF4-FFF2-40B4-BE49-F238E27FC236}">
                  <a16:creationId xmlns:a16="http://schemas.microsoft.com/office/drawing/2014/main" id="{C9C09174-43AE-C900-55C6-0C9E686AD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0377" y="3743773"/>
              <a:ext cx="2846335" cy="74386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26" name="Linje">
              <a:extLst>
                <a:ext uri="{FF2B5EF4-FFF2-40B4-BE49-F238E27FC236}">
                  <a16:creationId xmlns:a16="http://schemas.microsoft.com/office/drawing/2014/main" id="{70D44655-B752-C907-7518-18FB3AB1A9BD}"/>
                </a:ext>
              </a:extLst>
            </p:cNvPr>
            <p:cNvSpPr/>
            <p:nvPr/>
          </p:nvSpPr>
          <p:spPr>
            <a:xfrm flipV="1">
              <a:off x="5156895" y="3027166"/>
              <a:ext cx="0" cy="6094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miter/>
              <a:headEnd type="arrow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27" name="2 Sub + 1 Del">
              <a:extLst>
                <a:ext uri="{FF2B5EF4-FFF2-40B4-BE49-F238E27FC236}">
                  <a16:creationId xmlns:a16="http://schemas.microsoft.com/office/drawing/2014/main" id="{74136B75-2793-EEC8-06DF-3C258982A13A}"/>
                </a:ext>
              </a:extLst>
            </p:cNvPr>
            <p:cNvSpPr txBox="1"/>
            <p:nvPr/>
          </p:nvSpPr>
          <p:spPr>
            <a:xfrm>
              <a:off x="5157188" y="3593729"/>
              <a:ext cx="1624084" cy="346173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98">
                  <a:solidFill>
                    <a:srgbClr val="FFB5AF"/>
                  </a:solidFill>
                  <a:latin typeface="Arial"/>
                </a:rPr>
                <a:t>2 Sub</a:t>
              </a:r>
              <a:r>
                <a:rPr lang="nb-NO" sz="1898">
                  <a:solidFill>
                    <a:srgbClr val="000000"/>
                  </a:solidFill>
                  <a:latin typeface="Arial"/>
                </a:rPr>
                <a:t> + </a:t>
              </a:r>
              <a:r>
                <a:rPr lang="nb-NO" sz="1898">
                  <a:solidFill>
                    <a:srgbClr val="A8C6FE"/>
                  </a:solidFill>
                  <a:latin typeface="Arial"/>
                </a:rPr>
                <a:t>1 Del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54044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41B9C7-F1E4-4C87-BCCB-B5DAA4BF8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3C0EE5-022B-52E8-5E6F-81A1BCFF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E5B7E4-6BA3-4BD1-2470-28BB293EA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0FFF48-ACFA-66ED-01FD-1005A7B88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Short intro to phonetics and acoustics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Speech recognition</a:t>
            </a:r>
          </a:p>
          <a:p>
            <a:r>
              <a:rPr lang="en-GB" b="1" dirty="0"/>
              <a:t>Speech synthesis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Disfluencies</a:t>
            </a:r>
          </a:p>
        </p:txBody>
      </p:sp>
    </p:spTree>
    <p:extLst>
      <p:ext uri="{BB962C8B-B14F-4D97-AF65-F5344CB8AC3E}">
        <p14:creationId xmlns:p14="http://schemas.microsoft.com/office/powerpoint/2010/main" val="1750222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E27CD4-A806-AD71-41FD-AC28350B67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48EBCD-683D-B163-582B-6298785CC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200E73-18F9-AE51-819D-EB37BE9D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Text-to-Speech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A88637-EE27-2534-F70A-1EA40B74E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Modern TTS based on either: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Encoder-decoder models (but this time from string </a:t>
            </a:r>
            <a:r>
              <a:rPr lang="en-US" dirty="0">
                <a:sym typeface="Wingdings" panose="05000000000000000000" pitchFamily="2" charset="2"/>
              </a:rPr>
              <a:t> waveforms)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ym typeface="Wingdings" panose="05000000000000000000" pitchFamily="2" charset="2"/>
              </a:rPr>
              <a:t>Decoder-only models (with so-called “speech tokens”)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ym typeface="Wingdings" panose="05000000000000000000" pitchFamily="2" charset="2"/>
              </a:rPr>
              <a:t>Diffusion-models (like in image generation)</a:t>
            </a:r>
            <a:r>
              <a:rPr lang="en-US" dirty="0"/>
              <a:t> </a:t>
            </a:r>
          </a:p>
          <a:p>
            <a:pPr>
              <a:spcBef>
                <a:spcPts val="1200"/>
              </a:spcBef>
            </a:pPr>
            <a:r>
              <a:rPr lang="en-US" dirty="0"/>
              <a:t>Three steps: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Roboto" panose="02000000000000000000" pitchFamily="2" charset="0"/>
              </a:rPr>
              <a:t>Text normalization</a:t>
            </a:r>
            <a:r>
              <a:rPr lang="en-US" dirty="0">
                <a:latin typeface="Roboto" panose="02000000000000000000" pitchFamily="2" charset="0"/>
              </a:rPr>
              <a:t>: verbalization of non-standard words</a:t>
            </a:r>
          </a:p>
          <a:p>
            <a:pPr lvl="1">
              <a:spcBef>
                <a:spcPts val="1200"/>
              </a:spcBef>
            </a:pPr>
            <a:r>
              <a:rPr lang="en-US" b="1" dirty="0" err="1">
                <a:latin typeface="Roboto" panose="02000000000000000000" pitchFamily="2" charset="0"/>
              </a:rPr>
              <a:t>Spectogram</a:t>
            </a:r>
            <a:r>
              <a:rPr lang="en-US" b="1" dirty="0">
                <a:latin typeface="Roboto" panose="02000000000000000000" pitchFamily="2" charset="0"/>
              </a:rPr>
              <a:t> prediction</a:t>
            </a:r>
            <a:r>
              <a:rPr lang="en-US" dirty="0">
                <a:latin typeface="Roboto" panose="02000000000000000000" pitchFamily="2" charset="0"/>
              </a:rPr>
              <a:t>: from input strings to </a:t>
            </a:r>
            <a:r>
              <a:rPr lang="en-US" dirty="0" err="1">
                <a:latin typeface="Roboto" panose="02000000000000000000" pitchFamily="2" charset="0"/>
              </a:rPr>
              <a:t>mel</a:t>
            </a:r>
            <a:r>
              <a:rPr lang="en-US" dirty="0">
                <a:latin typeface="Roboto" panose="02000000000000000000" pitchFamily="2" charset="0"/>
              </a:rPr>
              <a:t> spectrograms</a:t>
            </a:r>
          </a:p>
          <a:p>
            <a:pPr lvl="1">
              <a:spcBef>
                <a:spcPts val="1200"/>
              </a:spcBef>
            </a:pPr>
            <a:r>
              <a:rPr lang="en-US" b="1" dirty="0">
                <a:latin typeface="Roboto" panose="02000000000000000000" pitchFamily="2" charset="0"/>
              </a:rPr>
              <a:t>Vocoding</a:t>
            </a:r>
            <a:r>
              <a:rPr lang="en-US" dirty="0">
                <a:latin typeface="Roboto" panose="02000000000000000000" pitchFamily="2" charset="0"/>
              </a:rPr>
              <a:t>: from </a:t>
            </a:r>
            <a:r>
              <a:rPr lang="en-US" dirty="0" err="1">
                <a:latin typeface="Roboto" panose="02000000000000000000" pitchFamily="2" charset="0"/>
              </a:rPr>
              <a:t>mel</a:t>
            </a:r>
            <a:r>
              <a:rPr lang="en-US" dirty="0">
                <a:latin typeface="Roboto" panose="02000000000000000000" pitchFamily="2" charset="0"/>
              </a:rPr>
              <a:t> spectrograms to waveforms</a:t>
            </a:r>
          </a:p>
          <a:p>
            <a:pPr lvl="1">
              <a:spcBef>
                <a:spcPts val="1200"/>
              </a:spcBef>
            </a:pPr>
            <a:endParaRPr lang="en-GB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0957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CF5C3B-8384-8DB0-D2EB-D77A36213C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06E866-CB79-5FA9-439D-F6506DDC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177185-1770-4AEE-EA95-9F21C71A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</a:t>
            </a:r>
            <a:r>
              <a:rPr lang="en-US" dirty="0" err="1"/>
              <a:t>normalisation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D7A5C9-10F7-5F51-D518-D880C172B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68" y="1229210"/>
            <a:ext cx="7731648" cy="361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534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CF5C3B-8384-8DB0-D2EB-D77A36213C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06E866-CB79-5FA9-439D-F6506DDC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177185-1770-4AEE-EA95-9F21C71A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</a:t>
            </a:r>
            <a:r>
              <a:rPr lang="en-US" dirty="0" err="1"/>
              <a:t>normalisation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D7A5C9-10F7-5F51-D518-D880C172B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344" y="321600"/>
            <a:ext cx="5502244" cy="2573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CC3082-6E89-B888-CE28-D1FC401588DE}"/>
              </a:ext>
            </a:extLst>
          </p:cNvPr>
          <p:cNvSpPr txBox="1"/>
          <p:nvPr/>
        </p:nvSpPr>
        <p:spPr bwMode="white">
          <a:xfrm>
            <a:off x="268528" y="2997856"/>
            <a:ext cx="797588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/>
              <a:t>Can be implemented with </a:t>
            </a:r>
          </a:p>
          <a:p>
            <a:pPr marL="342900" indent="-342900">
              <a:buFontTx/>
              <a:buChar char="-"/>
            </a:pPr>
            <a:r>
              <a:rPr lang="en-US" baseline="0" dirty="0"/>
              <a:t>handcrafted rules</a:t>
            </a:r>
          </a:p>
          <a:p>
            <a:pPr marL="342900" indent="-342900">
              <a:buFontTx/>
              <a:buChar char="-"/>
            </a:pPr>
            <a:r>
              <a:rPr lang="en-US" dirty="0"/>
              <a:t>f</a:t>
            </a:r>
            <a:r>
              <a:rPr lang="en-US" baseline="0" dirty="0"/>
              <a:t>ine-tuned LLMs,</a:t>
            </a:r>
          </a:p>
          <a:p>
            <a:pPr marL="342900" indent="-342900">
              <a:buFontTx/>
              <a:buChar char="-"/>
            </a:pPr>
            <a:r>
              <a:rPr lang="en-US" dirty="0"/>
              <a:t>or</a:t>
            </a:r>
            <a:r>
              <a:rPr lang="en-US" baseline="0" dirty="0"/>
              <a:t> hybrid systems combining the two (using rules to constrain or steer the LLM outputs)</a:t>
            </a:r>
            <a:endParaRPr lang="en-GB" baseline="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F02B1B4-90C5-93D5-AE69-C58623BEB4CF}"/>
              </a:ext>
            </a:extLst>
          </p:cNvPr>
          <p:cNvCxnSpPr/>
          <p:nvPr/>
        </p:nvCxnSpPr>
        <p:spPr bwMode="auto">
          <a:xfrm flipH="1">
            <a:off x="2195736" y="1953024"/>
            <a:ext cx="936104" cy="9419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02403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EB1CCA-1DB7-C7AB-E8B3-1CC023076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872298"/>
            <a:ext cx="6622770" cy="396339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F7272E-7DD4-4328-B85A-87BD8609CA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A305A4-CA25-987C-1076-31EDC4393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FCF73F-DC3C-BE27-0DDD-5E4C9D42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SpeechT5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E6592-7310-1BA9-7F4F-238076E407C0}"/>
              </a:ext>
            </a:extLst>
          </p:cNvPr>
          <p:cNvSpPr txBox="1"/>
          <p:nvPr/>
        </p:nvSpPr>
        <p:spPr bwMode="white">
          <a:xfrm>
            <a:off x="323528" y="1131590"/>
            <a:ext cx="47525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baseline="0" dirty="0">
                <a:sym typeface="Wingdings" panose="05000000000000000000" pitchFamily="2" charset="2"/>
              </a:rPr>
              <a:t> </a:t>
            </a:r>
            <a:r>
              <a:rPr lang="en-US" baseline="0" dirty="0"/>
              <a:t>Using shared representations for multiple speech processing tasks</a:t>
            </a:r>
            <a:endParaRPr lang="en-GB" baseline="0" dirty="0"/>
          </a:p>
        </p:txBody>
      </p:sp>
    </p:spTree>
    <p:extLst>
      <p:ext uri="{BB962C8B-B14F-4D97-AF65-F5344CB8AC3E}">
        <p14:creationId xmlns:p14="http://schemas.microsoft.com/office/powerpoint/2010/main" val="2272846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445280-EC6B-C18D-091C-B53F1F4BAB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C00606-F3A4-F94F-9E1B-0FF90B50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86C8B5-0F09-7243-DD5F-58EDB518D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Decoder-only TTS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01F772-E0AA-81A3-5850-CD9CBB079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can also build a TTS model using a pure                                                             decoder-only approach</a:t>
            </a:r>
          </a:p>
          <a:p>
            <a:r>
              <a:rPr lang="en-US" dirty="0"/>
              <a:t>To do this, we must </a:t>
            </a:r>
            <a:r>
              <a:rPr lang="en-US" dirty="0" err="1"/>
              <a:t>discretise</a:t>
            </a:r>
            <a:r>
              <a:rPr lang="en-US" dirty="0"/>
              <a:t> our speech signal,                                                                        to express the full input (= text input and speech                                               already synthesized) as a sequence of tokens</a:t>
            </a:r>
          </a:p>
          <a:p>
            <a:r>
              <a:rPr lang="en-US" dirty="0"/>
              <a:t>We can train a speech tokenizer from audio data                                                                   using an autoencoding approach</a:t>
            </a:r>
          </a:p>
          <a:p>
            <a:r>
              <a:rPr lang="en-US" dirty="0"/>
              <a:t>The output of the speech tokenizer is a sequence of                                            speech tokens, also called </a:t>
            </a:r>
            <a:r>
              <a:rPr lang="en-US" b="1" dirty="0" err="1"/>
              <a:t>speechcodes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8A4487-CDAE-7B55-F9BA-D8C71AE01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038" y="1045053"/>
            <a:ext cx="2571882" cy="31878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BB363F-BB64-2CEC-5273-8F65D4860C81}"/>
              </a:ext>
            </a:extLst>
          </p:cNvPr>
          <p:cNvSpPr txBox="1"/>
          <p:nvPr/>
        </p:nvSpPr>
        <p:spPr bwMode="white">
          <a:xfrm>
            <a:off x="2449464" y="4450551"/>
            <a:ext cx="5832648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GB" sz="1050" dirty="0">
                <a:solidFill>
                  <a:srgbClr val="C00000"/>
                </a:solidFill>
              </a:rPr>
              <a:t>[</a:t>
            </a:r>
            <a:r>
              <a:rPr lang="en-GB" sz="1050" dirty="0" err="1">
                <a:solidFill>
                  <a:srgbClr val="C00000"/>
                </a:solidFill>
              </a:rPr>
              <a:t>Łajszczak</a:t>
            </a:r>
            <a:r>
              <a:rPr lang="en-GB" sz="1050" dirty="0">
                <a:solidFill>
                  <a:srgbClr val="C00000"/>
                </a:solidFill>
              </a:rPr>
              <a:t>, M. et al (2024). BASE TTS: Lessons from building a billion-parameter text-to-speech model on 100K hours of data. </a:t>
            </a:r>
            <a:r>
              <a:rPr lang="en-GB" sz="1050" i="1" dirty="0" err="1">
                <a:solidFill>
                  <a:srgbClr val="C00000"/>
                </a:solidFill>
              </a:rPr>
              <a:t>arXiv</a:t>
            </a:r>
            <a:r>
              <a:rPr lang="en-GB" sz="1050" i="1" dirty="0">
                <a:solidFill>
                  <a:srgbClr val="C00000"/>
                </a:solidFill>
              </a:rPr>
              <a:t> preprint arXiv:2402.08093</a:t>
            </a:r>
            <a:r>
              <a:rPr lang="en-GB" sz="1050" dirty="0">
                <a:solidFill>
                  <a:srgbClr val="C00000"/>
                </a:solidFill>
              </a:rPr>
              <a:t>.]</a:t>
            </a:r>
          </a:p>
        </p:txBody>
      </p:sp>
    </p:spTree>
    <p:extLst>
      <p:ext uri="{BB962C8B-B14F-4D97-AF65-F5344CB8AC3E}">
        <p14:creationId xmlns:p14="http://schemas.microsoft.com/office/powerpoint/2010/main" val="2883742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A2CDE-317E-3DD7-D955-288C254347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2437E3-A573-1FBA-F503-5B48B7189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7C8292-1158-62DF-3A39-61066B166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Decoder-only TTS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660455-82A0-191F-BEB1-8FDF3A6A1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22" y="1203598"/>
            <a:ext cx="4320480" cy="31683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we have a speech tokenizer, we can formalize TTS as an autoregressive task where we generate </a:t>
            </a:r>
            <a:r>
              <a:rPr lang="en-US" dirty="0" err="1"/>
              <a:t>speechcodes</a:t>
            </a:r>
            <a:r>
              <a:rPr lang="en-US" dirty="0"/>
              <a:t> one by one, conditioned on:</a:t>
            </a:r>
          </a:p>
          <a:p>
            <a:r>
              <a:rPr lang="en-US" dirty="0"/>
              <a:t>The text tokens corresponding to the string to </a:t>
            </a:r>
            <a:r>
              <a:rPr lang="en-US" dirty="0" err="1"/>
              <a:t>synthesise</a:t>
            </a:r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speechcodes</a:t>
            </a:r>
            <a:r>
              <a:rPr lang="en-US" dirty="0"/>
              <a:t> generated until now</a:t>
            </a:r>
          </a:p>
          <a:p>
            <a:r>
              <a:rPr lang="en-US" dirty="0"/>
              <a:t>Context information about the speaker and/or speaking style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3638A3-B1F5-FEE0-667B-F7098E56D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987574"/>
            <a:ext cx="3652115" cy="19491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070548-16FE-930C-F94C-D38FFCE64A06}"/>
              </a:ext>
            </a:extLst>
          </p:cNvPr>
          <p:cNvSpPr txBox="1"/>
          <p:nvPr/>
        </p:nvSpPr>
        <p:spPr bwMode="white">
          <a:xfrm>
            <a:off x="5439775" y="2886159"/>
            <a:ext cx="151216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/>
              <a:t>My name is </a:t>
            </a:r>
            <a:endParaRPr lang="en-GB" sz="1600" baseline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A20254-C5AC-A0F9-54C3-AE519BD74756}"/>
              </a:ext>
            </a:extLst>
          </p:cNvPr>
          <p:cNvSpPr txBox="1"/>
          <p:nvPr/>
        </p:nvSpPr>
        <p:spPr bwMode="white">
          <a:xfrm>
            <a:off x="6375879" y="3368729"/>
            <a:ext cx="324036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="1" baseline="0" dirty="0"/>
              <a:t>Yellow</a:t>
            </a:r>
            <a:r>
              <a:rPr lang="en-US" sz="1400" baseline="0" dirty="0"/>
              <a:t>: context embedding</a:t>
            </a:r>
          </a:p>
          <a:p>
            <a:r>
              <a:rPr lang="en-US" sz="1400" b="1" dirty="0"/>
              <a:t>Red</a:t>
            </a:r>
            <a:r>
              <a:rPr lang="en-US" sz="1400" dirty="0"/>
              <a:t>: text tokens</a:t>
            </a:r>
          </a:p>
          <a:p>
            <a:r>
              <a:rPr lang="en-US" sz="1400" b="1" baseline="0" dirty="0"/>
              <a:t>Blue</a:t>
            </a:r>
            <a:r>
              <a:rPr lang="en-US" sz="1400" baseline="0" dirty="0"/>
              <a:t>: speech tokens</a:t>
            </a:r>
            <a:endParaRPr lang="en-GB" sz="1400" baseline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031E50F-39DC-D76A-9C19-C0F3F217EBEB}"/>
              </a:ext>
            </a:extLst>
          </p:cNvPr>
          <p:cNvGrpSpPr/>
          <p:nvPr/>
        </p:nvGrpSpPr>
        <p:grpSpPr>
          <a:xfrm>
            <a:off x="2771800" y="3905833"/>
            <a:ext cx="4104456" cy="934614"/>
            <a:chOff x="2771800" y="3905833"/>
            <a:chExt cx="4104456" cy="93461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81008A9-47E1-7CD4-68E6-D1DE6A743D76}"/>
                </a:ext>
              </a:extLst>
            </p:cNvPr>
            <p:cNvSpPr/>
            <p:nvPr/>
          </p:nvSpPr>
          <p:spPr bwMode="auto">
            <a:xfrm>
              <a:off x="3059833" y="3905833"/>
              <a:ext cx="576064" cy="466117"/>
            </a:xfrm>
            <a:custGeom>
              <a:avLst/>
              <a:gdLst>
                <a:gd name="connsiteX0" fmla="*/ 0 w 793287"/>
                <a:gd name="connsiteY0" fmla="*/ 0 h 317921"/>
                <a:gd name="connsiteX1" fmla="*/ 793287 w 793287"/>
                <a:gd name="connsiteY1" fmla="*/ 317921 h 317921"/>
                <a:gd name="connsiteX2" fmla="*/ 793287 w 793287"/>
                <a:gd name="connsiteY2" fmla="*/ 317921 h 31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3287" h="317921">
                  <a:moveTo>
                    <a:pt x="0" y="0"/>
                  </a:moveTo>
                  <a:lnTo>
                    <a:pt x="793287" y="317921"/>
                  </a:lnTo>
                  <a:lnTo>
                    <a:pt x="793287" y="317921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FE261D-9DC0-7198-9AF5-088BADF1F5A4}"/>
                </a:ext>
              </a:extLst>
            </p:cNvPr>
            <p:cNvSpPr txBox="1"/>
            <p:nvPr/>
          </p:nvSpPr>
          <p:spPr bwMode="white">
            <a:xfrm>
              <a:off x="2771800" y="4378782"/>
              <a:ext cx="410445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baseline="0" dirty="0"/>
                <a:t>Can be a speech encoding extracted from another utterance from the same speaker (like in BASE TTS)</a:t>
              </a:r>
              <a:endParaRPr lang="en-GB" sz="1200" baseline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3515970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445280-EC6B-C18D-091C-B53F1F4BAB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C00606-F3A4-F94F-9E1B-0FF90B50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86C8B5-0F09-7243-DD5F-58EDB518D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Decoder-only TTS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01F772-E0AA-81A3-5850-CD9CBB079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608511" cy="31683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 the sequence of </a:t>
            </a:r>
            <a:r>
              <a:rPr lang="en-US" dirty="0" err="1"/>
              <a:t>speechcodes</a:t>
            </a:r>
            <a:r>
              <a:rPr lang="en-US" dirty="0"/>
              <a:t> is generated, it can be mapped to a waveform in two final steps:</a:t>
            </a:r>
          </a:p>
          <a:p>
            <a:r>
              <a:rPr lang="en-US" dirty="0"/>
              <a:t>Converting the </a:t>
            </a:r>
            <a:r>
              <a:rPr lang="en-US" dirty="0" err="1"/>
              <a:t>speechcodes</a:t>
            </a:r>
            <a:r>
              <a:rPr lang="en-US" dirty="0"/>
              <a:t> (and a speech encoding that captures the user voice) to a mel spectrogram</a:t>
            </a:r>
          </a:p>
          <a:p>
            <a:r>
              <a:rPr lang="en-US" dirty="0"/>
              <a:t>A </a:t>
            </a:r>
            <a:r>
              <a:rPr lang="en-US" i="1" dirty="0"/>
              <a:t>vocoder</a:t>
            </a:r>
            <a:r>
              <a:rPr lang="en-US" dirty="0"/>
              <a:t> converting the spectrogram to a waveform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C42D10-9069-88A1-01A2-4993F51AC6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787" b="-2281"/>
          <a:stretch/>
        </p:blipFill>
        <p:spPr>
          <a:xfrm>
            <a:off x="5796136" y="3996304"/>
            <a:ext cx="2153436" cy="509065"/>
          </a:xfrm>
          <a:prstGeom prst="rect">
            <a:avLst/>
          </a:prstGeom>
        </p:spPr>
      </p:pic>
      <p:pic>
        <p:nvPicPr>
          <p:cNvPr id="14" name="Picture 2" descr="Introduction to audio data - Hugging Face Audio Course">
            <a:extLst>
              <a:ext uri="{FF2B5EF4-FFF2-40B4-BE49-F238E27FC236}">
                <a16:creationId xmlns:a16="http://schemas.microsoft.com/office/drawing/2014/main" id="{7628E247-9BFF-F836-5810-1ECDAA66F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37026"/>
            <a:ext cx="3126671" cy="121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455EB7C-F700-1402-BF60-46AF284D04AC}"/>
              </a:ext>
            </a:extLst>
          </p:cNvPr>
          <p:cNvCxnSpPr/>
          <p:nvPr/>
        </p:nvCxnSpPr>
        <p:spPr bwMode="auto">
          <a:xfrm flipV="1">
            <a:off x="7020272" y="3492248"/>
            <a:ext cx="0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52FCD0E-EC41-AFCD-C542-182586CCD378}"/>
              </a:ext>
            </a:extLst>
          </p:cNvPr>
          <p:cNvCxnSpPr/>
          <p:nvPr/>
        </p:nvCxnSpPr>
        <p:spPr bwMode="auto">
          <a:xfrm flipV="1">
            <a:off x="7020272" y="1804978"/>
            <a:ext cx="0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Bilde 3">
            <a:extLst>
              <a:ext uri="{FF2B5EF4-FFF2-40B4-BE49-F238E27FC236}">
                <a16:creationId xmlns:a16="http://schemas.microsoft.com/office/drawing/2014/main" id="{23146027-D0D6-8915-F643-73F92CC90C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9721"/>
          <a:stretch>
            <a:fillRect/>
          </a:stretch>
        </p:blipFill>
        <p:spPr>
          <a:xfrm>
            <a:off x="5574197" y="920944"/>
            <a:ext cx="2597314" cy="59652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4657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05D6F3-DAF3-AF2A-5607-67093B25C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FF6145-4120-A42D-084B-84DA34AF4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0A9741-8059-CA09-64F1-E6876F13B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Diffusion-based</a:t>
            </a:r>
            <a:r>
              <a:rPr lang="nb-NO" dirty="0"/>
              <a:t> TTS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A524A8-C1C4-4B91-5B6E-91B4DAF27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571750"/>
            <a:ext cx="8424936" cy="1856602"/>
          </a:xfrm>
        </p:spPr>
        <p:txBody>
          <a:bodyPr/>
          <a:lstStyle/>
          <a:p>
            <a:r>
              <a:rPr lang="nb-NO" dirty="0" err="1"/>
              <a:t>Diffusion</a:t>
            </a:r>
            <a:r>
              <a:rPr lang="nb-NO" dirty="0"/>
              <a:t> </a:t>
            </a:r>
            <a:r>
              <a:rPr lang="nb-NO" dirty="0" err="1"/>
              <a:t>models</a:t>
            </a:r>
            <a:r>
              <a:rPr lang="nb-NO" dirty="0"/>
              <a:t> used in </a:t>
            </a:r>
            <a:r>
              <a:rPr lang="nb-NO" dirty="0" err="1"/>
              <a:t>many</a:t>
            </a:r>
            <a:r>
              <a:rPr lang="nb-NO" dirty="0"/>
              <a:t> generative ML </a:t>
            </a:r>
            <a:r>
              <a:rPr lang="nb-NO" dirty="0" err="1"/>
              <a:t>tasks</a:t>
            </a:r>
            <a:r>
              <a:rPr lang="nb-NO" dirty="0"/>
              <a:t>, </a:t>
            </a:r>
            <a:r>
              <a:rPr lang="nb-NO" dirty="0" err="1"/>
              <a:t>notably</a:t>
            </a:r>
            <a:r>
              <a:rPr lang="nb-NO" dirty="0"/>
              <a:t> </a:t>
            </a:r>
            <a:r>
              <a:rPr lang="nb-NO" i="1" dirty="0"/>
              <a:t>image </a:t>
            </a:r>
            <a:r>
              <a:rPr lang="nb-NO" i="1" dirty="0" err="1"/>
              <a:t>generation</a:t>
            </a:r>
            <a:endParaRPr lang="nb-NO" i="1" dirty="0"/>
          </a:p>
          <a:p>
            <a:pPr lvl="1"/>
            <a:r>
              <a:rPr lang="nb-NO" dirty="0" err="1"/>
              <a:t>Intuition</a:t>
            </a:r>
            <a:r>
              <a:rPr lang="nb-NO" dirty="0"/>
              <a:t>: start </a:t>
            </a:r>
            <a:r>
              <a:rPr lang="nb-NO" dirty="0" err="1"/>
              <a:t>with</a:t>
            </a:r>
            <a:r>
              <a:rPr lang="nb-NO" dirty="0"/>
              <a:t> random </a:t>
            </a:r>
            <a:r>
              <a:rPr lang="nb-NO" dirty="0" err="1"/>
              <a:t>noise</a:t>
            </a:r>
            <a:r>
              <a:rPr lang="nb-NO" dirty="0"/>
              <a:t> and </a:t>
            </a:r>
            <a:r>
              <a:rPr lang="nb-NO" dirty="0" err="1"/>
              <a:t>gradually</a:t>
            </a:r>
            <a:r>
              <a:rPr lang="nb-NO" dirty="0"/>
              <a:t> «</a:t>
            </a:r>
            <a:r>
              <a:rPr lang="nb-NO" dirty="0" err="1"/>
              <a:t>denoise</a:t>
            </a:r>
            <a:r>
              <a:rPr lang="nb-NO" dirty="0"/>
              <a:t> it»</a:t>
            </a:r>
          </a:p>
          <a:p>
            <a:r>
              <a:rPr lang="nb-NO" dirty="0" err="1"/>
              <a:t>Diffusion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be </a:t>
            </a:r>
            <a:r>
              <a:rPr lang="nb-NO" dirty="0" err="1"/>
              <a:t>applied</a:t>
            </a:r>
            <a:r>
              <a:rPr lang="nb-NO" dirty="0"/>
              <a:t> for TTS</a:t>
            </a:r>
          </a:p>
          <a:p>
            <a:pPr lvl="1"/>
            <a:r>
              <a:rPr lang="nb-NO" dirty="0"/>
              <a:t>Gradual «</a:t>
            </a:r>
            <a:r>
              <a:rPr lang="nb-NO" dirty="0" err="1"/>
              <a:t>denoising</a:t>
            </a:r>
            <a:r>
              <a:rPr lang="nb-NO" dirty="0"/>
              <a:t>» of </a:t>
            </a:r>
            <a:r>
              <a:rPr lang="nb-NO" dirty="0" err="1"/>
              <a:t>the</a:t>
            </a:r>
            <a:r>
              <a:rPr lang="nb-NO" dirty="0"/>
              <a:t> mel-</a:t>
            </a:r>
            <a:r>
              <a:rPr lang="nb-NO" dirty="0" err="1"/>
              <a:t>spectogram</a:t>
            </a:r>
            <a:r>
              <a:rPr lang="nb-NO" dirty="0"/>
              <a:t>, </a:t>
            </a:r>
            <a:r>
              <a:rPr lang="nb-NO" dirty="0" err="1"/>
              <a:t>based</a:t>
            </a:r>
            <a:r>
              <a:rPr lang="nb-NO" dirty="0"/>
              <a:t> on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prompt</a:t>
            </a:r>
          </a:p>
          <a:p>
            <a:r>
              <a:rPr lang="en-US" dirty="0"/>
              <a:t>A recent diffusion-based TTS: </a:t>
            </a:r>
            <a:r>
              <a:rPr lang="en-US" b="1" dirty="0" err="1"/>
              <a:t>NaturalSpeech</a:t>
            </a:r>
            <a:r>
              <a:rPr lang="en-US" b="1" dirty="0"/>
              <a:t> 3</a:t>
            </a:r>
            <a:r>
              <a:rPr lang="en-US" dirty="0"/>
              <a:t> from Microsoft</a:t>
            </a:r>
          </a:p>
          <a:p>
            <a:pPr lvl="1"/>
            <a:endParaRPr lang="nb-NO" dirty="0"/>
          </a:p>
        </p:txBody>
      </p:sp>
      <p:pic>
        <p:nvPicPr>
          <p:cNvPr id="1026" name="Picture 2" descr="Improving Diffusion Models as an Alternative To GANs, Part 2 | NVIDIA  Technical Blog">
            <a:extLst>
              <a:ext uri="{FF2B5EF4-FFF2-40B4-BE49-F238E27FC236}">
                <a16:creationId xmlns:a16="http://schemas.microsoft.com/office/drawing/2014/main" id="{C64E89C6-5AB2-6676-31C8-E828C4D9D0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4" b="21907"/>
          <a:stretch>
            <a:fillRect/>
          </a:stretch>
        </p:blipFill>
        <p:spPr bwMode="auto">
          <a:xfrm>
            <a:off x="2306477" y="1052569"/>
            <a:ext cx="4531046" cy="155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5896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41B9C7-F1E4-4C87-BCCB-B5DAA4BF8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3C0EE5-022B-52E8-5E6F-81A1BCFF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E5B7E4-6BA3-4BD1-2470-28BB293EA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0FFF48-ACFA-66ED-01FD-1005A7B88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Short intro to phonetics and acoustics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Speech recognition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Speech synthesis</a:t>
            </a:r>
          </a:p>
          <a:p>
            <a:r>
              <a:rPr lang="en-GB" b="1" dirty="0"/>
              <a:t>Disfluencies</a:t>
            </a:r>
          </a:p>
        </p:txBody>
      </p:sp>
    </p:spTree>
    <p:extLst>
      <p:ext uri="{BB962C8B-B14F-4D97-AF65-F5344CB8AC3E}">
        <p14:creationId xmlns:p14="http://schemas.microsoft.com/office/powerpoint/2010/main" val="36465109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A7281F-97F6-D854-C59F-D40B1E06FE5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Disfluencies</a:t>
            </a:r>
            <a:endParaRPr lang="nb-NO" dirty="0"/>
          </a:p>
        </p:txBody>
      </p:sp>
      <p:sp>
        <p:nvSpPr>
          <p:cNvPr id="4" name="Speakers construct their utterances «as they go», incrementally…">
            <a:extLst>
              <a:ext uri="{FF2B5EF4-FFF2-40B4-BE49-F238E27FC236}">
                <a16:creationId xmlns:a16="http://schemas.microsoft.com/office/drawing/2014/main" id="{57D1099C-E4E4-C21C-4E51-0FEACB7AF1BC}"/>
              </a:ext>
            </a:extLst>
          </p:cNvPr>
          <p:cNvSpPr txBox="1"/>
          <p:nvPr/>
        </p:nvSpPr>
        <p:spPr>
          <a:xfrm>
            <a:off x="323528" y="1258012"/>
            <a:ext cx="8136904" cy="34792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506971" indent="-342900" defTabSz="301889" fontAlgn="auto">
              <a:lnSpc>
                <a:spcPct val="90000"/>
              </a:lnSpc>
              <a:spcBef>
                <a:spcPts val="153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2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Speakers construct their utterances «as they go», incrementally</a:t>
            </a:r>
          </a:p>
          <a:p>
            <a:pPr marL="964171" lvl="1" indent="-342900" defTabSz="301889" fontAlgn="auto">
              <a:lnSpc>
                <a:spcPct val="90000"/>
              </a:lnSpc>
              <a:spcBef>
                <a:spcPts val="153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2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= Production leaves a </a:t>
            </a:r>
            <a:r>
              <a:rPr lang="en-US" sz="1900" i="1" kern="0" dirty="0">
                <a:solidFill>
                  <a:srgbClr val="000000"/>
                </a:solidFill>
                <a:latin typeface="Arial"/>
              </a:rPr>
              <a:t>trace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in the speech stream</a:t>
            </a:r>
          </a:p>
          <a:p>
            <a:pPr marL="506971" indent="-342900" defTabSz="301889" fontAlgn="auto">
              <a:lnSpc>
                <a:spcPct val="90000"/>
              </a:lnSpc>
              <a:spcBef>
                <a:spcPts val="153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2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Presence of multiple disfluencies</a:t>
            </a:r>
          </a:p>
          <a:p>
            <a:pPr marL="964171" lvl="1" indent="-342900" defTabSz="301889" fontAlgn="auto">
              <a:lnSpc>
                <a:spcPct val="90000"/>
              </a:lnSpc>
              <a:spcBef>
                <a:spcPts val="153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2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Pauses, fillers («</a:t>
            </a:r>
            <a:r>
              <a:rPr lang="en-US" sz="1900" kern="0" dirty="0" err="1">
                <a:solidFill>
                  <a:srgbClr val="000000"/>
                </a:solidFill>
                <a:latin typeface="Arial"/>
              </a:rPr>
              <a:t>øh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», «um», «</a:t>
            </a:r>
            <a:r>
              <a:rPr lang="en-US" sz="1900" kern="0" dirty="0" err="1">
                <a:solidFill>
                  <a:srgbClr val="000000"/>
                </a:solidFill>
                <a:latin typeface="Arial"/>
              </a:rPr>
              <a:t>liksom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»)</a:t>
            </a:r>
          </a:p>
          <a:p>
            <a:pPr marL="964171" lvl="1" indent="-342900" defTabSz="301889" fontAlgn="auto">
              <a:lnSpc>
                <a:spcPct val="90000"/>
              </a:lnSpc>
              <a:spcBef>
                <a:spcPts val="153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2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Repetitions («the </a:t>
            </a:r>
            <a:r>
              <a:rPr lang="en-US" sz="1900" kern="0" dirty="0" err="1">
                <a:solidFill>
                  <a:srgbClr val="000000"/>
                </a:solidFill>
                <a:latin typeface="Arial"/>
              </a:rPr>
              <a:t>the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 ball»)</a:t>
            </a:r>
          </a:p>
          <a:p>
            <a:pPr marL="964171" lvl="1" indent="-342900" defTabSz="301889" fontAlgn="auto">
              <a:lnSpc>
                <a:spcPct val="90000"/>
              </a:lnSpc>
              <a:spcBef>
                <a:spcPts val="153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2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Corrections («the ball err mug»)</a:t>
            </a:r>
          </a:p>
          <a:p>
            <a:pPr marL="964171" lvl="1" indent="-342900" defTabSz="301889" fontAlgn="auto">
              <a:lnSpc>
                <a:spcPct val="90000"/>
              </a:lnSpc>
              <a:spcBef>
                <a:spcPts val="153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2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Repairs («the </a:t>
            </a:r>
            <a:r>
              <a:rPr lang="en-US" sz="1900" kern="0" dirty="0" err="1">
                <a:solidFill>
                  <a:srgbClr val="000000"/>
                </a:solidFill>
                <a:latin typeface="Arial"/>
              </a:rPr>
              <a:t>bu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/ ball»)</a:t>
            </a:r>
          </a:p>
          <a:p>
            <a:pPr marL="506971" indent="-342900" defTabSz="301889" fontAlgn="auto">
              <a:lnSpc>
                <a:spcPct val="90000"/>
              </a:lnSpc>
              <a:spcBef>
                <a:spcPts val="153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26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900" kern="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73176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4F2B1A-166B-06DA-EDA3-E5BB830A601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Disfluencies</a:t>
            </a:r>
            <a:endParaRPr lang="nb-NO" dirty="0"/>
          </a:p>
        </p:txBody>
      </p:sp>
      <p:sp>
        <p:nvSpPr>
          <p:cNvPr id="4" name="Internal structure of a disfluency:…">
            <a:extLst>
              <a:ext uri="{FF2B5EF4-FFF2-40B4-BE49-F238E27FC236}">
                <a16:creationId xmlns:a16="http://schemas.microsoft.com/office/drawing/2014/main" id="{4CBA7B24-4F9C-3279-EC70-7123B5BF2F5F}"/>
              </a:ext>
            </a:extLst>
          </p:cNvPr>
          <p:cNvSpPr txBox="1"/>
          <p:nvPr/>
        </p:nvSpPr>
        <p:spPr>
          <a:xfrm>
            <a:off x="481396" y="1203598"/>
            <a:ext cx="6355701" cy="37973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fontAlgn="auto">
              <a:spcBef>
                <a:spcPts val="14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Internal structure of a disfluency:</a:t>
            </a:r>
          </a:p>
          <a:p>
            <a:pPr marL="318092" indent="-150674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kern="0" dirty="0">
              <a:solidFill>
                <a:srgbClr val="000000"/>
              </a:solidFill>
              <a:latin typeface="Arial"/>
            </a:endParaRPr>
          </a:p>
          <a:p>
            <a:pPr marL="318092" indent="-150674" fontAlgn="auto"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2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kern="0" dirty="0">
              <a:solidFill>
                <a:srgbClr val="000000"/>
              </a:solidFill>
              <a:latin typeface="Arial"/>
            </a:endParaRPr>
          </a:p>
          <a:p>
            <a:pPr marL="457154" indent="-457154" fontAlgn="auto">
              <a:spcBef>
                <a:spcPts val="11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 err="1">
                <a:solidFill>
                  <a:srgbClr val="000000"/>
                </a:solidFill>
                <a:latin typeface="Arial"/>
              </a:rPr>
              <a:t>reparandum</a:t>
            </a:r>
            <a:r>
              <a:rPr lang="en-US" sz="1900" kern="0" dirty="0">
                <a:solidFill>
                  <a:srgbClr val="000000"/>
                </a:solidFill>
                <a:latin typeface="Arial"/>
              </a:rPr>
              <a:t>: part of the utterance which is edited out</a:t>
            </a:r>
          </a:p>
          <a:p>
            <a:pPr marL="457154" indent="-457154" fontAlgn="auto">
              <a:spcBef>
                <a:spcPts val="11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interregnum: (optional) filler</a:t>
            </a:r>
          </a:p>
          <a:p>
            <a:pPr marL="457154" indent="-457154" fontAlgn="auto">
              <a:spcBef>
                <a:spcPts val="11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900" kern="0" dirty="0">
                <a:solidFill>
                  <a:srgbClr val="000000"/>
                </a:solidFill>
                <a:latin typeface="Arial"/>
              </a:rPr>
              <a:t>repair: part meant to replace the </a:t>
            </a:r>
            <a:r>
              <a:rPr lang="en-US" sz="1900" kern="0" dirty="0" err="1">
                <a:solidFill>
                  <a:srgbClr val="000000"/>
                </a:solidFill>
                <a:latin typeface="Arial"/>
              </a:rPr>
              <a:t>reparandum</a:t>
            </a:r>
            <a:endParaRPr lang="en-US" sz="1900" kern="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droppedImage.pdf" descr="droppedImage.pdf">
            <a:extLst>
              <a:ext uri="{FF2B5EF4-FFF2-40B4-BE49-F238E27FC236}">
                <a16:creationId xmlns:a16="http://schemas.microsoft.com/office/drawing/2014/main" id="{DCF7AD9A-BB94-2947-7617-534AD7A15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067" y="2001303"/>
            <a:ext cx="5223866" cy="5357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[Shriberg (1994), «Preliminaries to a Theory of Speech Disfluencies», Ph.D thesis]">
            <a:extLst>
              <a:ext uri="{FF2B5EF4-FFF2-40B4-BE49-F238E27FC236}">
                <a16:creationId xmlns:a16="http://schemas.microsoft.com/office/drawing/2014/main" id="{42A05B59-2B98-C2CC-92BB-3914FA5866DA}"/>
              </a:ext>
            </a:extLst>
          </p:cNvPr>
          <p:cNvSpPr txBox="1"/>
          <p:nvPr/>
        </p:nvSpPr>
        <p:spPr>
          <a:xfrm>
            <a:off x="3779912" y="4371950"/>
            <a:ext cx="4608511" cy="443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66" dirty="0">
                <a:solidFill>
                  <a:srgbClr val="FF4013"/>
                </a:solidFill>
                <a:latin typeface="Arial"/>
              </a:rPr>
              <a:t>[</a:t>
            </a:r>
            <a:r>
              <a:rPr lang="en-US" sz="1266" dirty="0" err="1">
                <a:solidFill>
                  <a:srgbClr val="FF4013"/>
                </a:solidFill>
                <a:latin typeface="Arial"/>
              </a:rPr>
              <a:t>Shriberg</a:t>
            </a:r>
            <a:r>
              <a:rPr lang="en-US" sz="1266" dirty="0">
                <a:solidFill>
                  <a:srgbClr val="FF4013"/>
                </a:solidFill>
                <a:latin typeface="Arial"/>
              </a:rPr>
              <a:t> (1994), «Preliminaries to a Theory of Speech Disfluencies», </a:t>
            </a:r>
            <a:r>
              <a:rPr lang="en-US" sz="1266" dirty="0" err="1">
                <a:solidFill>
                  <a:srgbClr val="FF4013"/>
                </a:solidFill>
                <a:latin typeface="Arial"/>
              </a:rPr>
              <a:t>Ph.D</a:t>
            </a:r>
            <a:r>
              <a:rPr lang="en-US" sz="1266" dirty="0">
                <a:solidFill>
                  <a:srgbClr val="FF4013"/>
                </a:solidFill>
                <a:latin typeface="Arial"/>
              </a:rPr>
              <a:t> thesis]</a:t>
            </a:r>
          </a:p>
        </p:txBody>
      </p:sp>
    </p:spTree>
    <p:extLst>
      <p:ext uri="{BB962C8B-B14F-4D97-AF65-F5344CB8AC3E}">
        <p14:creationId xmlns:p14="http://schemas.microsoft.com/office/powerpoint/2010/main" val="12012908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68C970-2BD2-97EF-FBBA-34B1035BB96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disfluencies</a:t>
            </a:r>
            <a:endParaRPr lang="nb-NO" dirty="0"/>
          </a:p>
        </p:txBody>
      </p:sp>
      <p:graphicFrame>
        <p:nvGraphicFramePr>
          <p:cNvPr id="4" name="Tabell">
            <a:extLst>
              <a:ext uri="{FF2B5EF4-FFF2-40B4-BE49-F238E27FC236}">
                <a16:creationId xmlns:a16="http://schemas.microsoft.com/office/drawing/2014/main" id="{1DFF1C79-B028-34B5-798D-B10527EFB1AA}"/>
              </a:ext>
            </a:extLst>
          </p:cNvPr>
          <p:cNvGraphicFramePr>
            <a:graphicFrameLocks noGrp="1"/>
          </p:cNvGraphicFramePr>
          <p:nvPr/>
        </p:nvGraphicFramePr>
        <p:xfrm>
          <a:off x="539552" y="1203598"/>
          <a:ext cx="8123508" cy="1135848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123508">
                  <a:extLst>
                    <a:ext uri="{9D8B030D-6E8A-4147-A177-3AD203B41FA5}">
                      <a16:colId xmlns:a16="http://schemas.microsoft.com/office/drawing/2014/main" val="2541764058"/>
                    </a:ext>
                  </a:extLst>
                </a:gridCol>
              </a:tblGrid>
              <a:tr h="567924"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Arial"/>
                        </a:defRPr>
                      </a:pPr>
                      <a:r>
                        <a:rPr lang="nb-NO" sz="1600" dirty="0">
                          <a:latin typeface="Arial"/>
                        </a:rPr>
                        <a:t>så </a:t>
                      </a:r>
                      <a:r>
                        <a:rPr lang="nb-NO" sz="1600" u="sng" dirty="0">
                          <a:latin typeface="Arial"/>
                        </a:rPr>
                        <a:t>gikk jeg</a:t>
                      </a:r>
                      <a:r>
                        <a:rPr lang="nb-NO" sz="1600" dirty="0">
                          <a:latin typeface="Arial"/>
                        </a:rPr>
                        <a:t> e </a:t>
                      </a:r>
                      <a:r>
                        <a:rPr lang="nb-NO" sz="1600" u="sng" dirty="0">
                          <a:latin typeface="Arial"/>
                        </a:rPr>
                        <a:t>flytta vi</a:t>
                      </a:r>
                      <a:r>
                        <a:rPr lang="nb-NO" sz="1600" dirty="0">
                          <a:latin typeface="Arial"/>
                        </a:rPr>
                        <a:t> til Nesøya da begynte jeg på barneskolen der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82930434"/>
                  </a:ext>
                </a:extLst>
              </a:tr>
              <a:tr h="567924"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Arial"/>
                        </a:defRPr>
                      </a:pPr>
                      <a:r>
                        <a:rPr lang="nb-NO" sz="1600" dirty="0">
                          <a:latin typeface="Arial"/>
                        </a:rPr>
                        <a:t>og så har jeg gått på </a:t>
                      </a:r>
                      <a:r>
                        <a:rPr lang="nb-NO" sz="1600" dirty="0" err="1">
                          <a:latin typeface="Arial"/>
                        </a:rPr>
                        <a:t>Landøya</a:t>
                      </a:r>
                      <a:r>
                        <a:rPr lang="nb-NO" sz="1600" dirty="0">
                          <a:latin typeface="Arial"/>
                        </a:rPr>
                        <a:t> ungdomsskole # som ligger ## </a:t>
                      </a:r>
                      <a:r>
                        <a:rPr lang="nb-NO" sz="1600" u="sng" dirty="0">
                          <a:latin typeface="Arial"/>
                        </a:rPr>
                        <a:t>rett over broa nesten</a:t>
                      </a:r>
                      <a:r>
                        <a:rPr lang="nb-NO" sz="1600" dirty="0">
                          <a:latin typeface="Arial"/>
                        </a:rPr>
                        <a:t> # </a:t>
                      </a:r>
                      <a:r>
                        <a:rPr lang="nb-NO" sz="1600" u="sng" dirty="0">
                          <a:latin typeface="Arial"/>
                        </a:rPr>
                        <a:t>rett med Holmen </a:t>
                      </a:r>
                      <a:r>
                        <a:rPr lang="nb-NO" sz="1600" dirty="0">
                          <a:latin typeface="Arial"/>
                        </a:rPr>
                        <a:t>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3486199933"/>
                  </a:ext>
                </a:extLst>
              </a:tr>
            </a:tbl>
          </a:graphicData>
        </a:graphic>
      </p:graphicFrame>
      <p:graphicFrame>
        <p:nvGraphicFramePr>
          <p:cNvPr id="5" name="Tabell">
            <a:extLst>
              <a:ext uri="{FF2B5EF4-FFF2-40B4-BE49-F238E27FC236}">
                <a16:creationId xmlns:a16="http://schemas.microsoft.com/office/drawing/2014/main" id="{096A262E-9619-DC68-B702-814EA0767E20}"/>
              </a:ext>
            </a:extLst>
          </p:cNvPr>
          <p:cNvGraphicFramePr>
            <a:graphicFrameLocks noGrp="1"/>
          </p:cNvGraphicFramePr>
          <p:nvPr/>
        </p:nvGraphicFramePr>
        <p:xfrm>
          <a:off x="559642" y="2513760"/>
          <a:ext cx="8123508" cy="878673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123508">
                  <a:extLst>
                    <a:ext uri="{9D8B030D-6E8A-4147-A177-3AD203B41FA5}">
                      <a16:colId xmlns:a16="http://schemas.microsoft.com/office/drawing/2014/main" val="858878128"/>
                    </a:ext>
                  </a:extLst>
                </a:gridCol>
              </a:tblGrid>
              <a:tr h="567924"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Arial"/>
                        </a:defRPr>
                      </a:pPr>
                      <a:r>
                        <a:rPr lang="nb-NO" sz="1600" dirty="0">
                          <a:latin typeface="Arial"/>
                        </a:rPr>
                        <a:t>jeg gikk på Bryn e skole som lå rett ved der vi bodde den gangen e </a:t>
                      </a:r>
                      <a:r>
                        <a:rPr lang="nb-NO" sz="1600" u="sng" dirty="0">
                          <a:latin typeface="Arial"/>
                        </a:rPr>
                        <a:t>barneskole</a:t>
                      </a:r>
                      <a:r>
                        <a:rPr lang="nb-NO" sz="1600" dirty="0">
                          <a:latin typeface="Arial"/>
                        </a:rPr>
                        <a:t>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19773256"/>
                  </a:ext>
                </a:extLst>
              </a:tr>
              <a:tr h="310749"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600" dirty="0">
                          <a:latin typeface="Arial"/>
                        </a:rPr>
                        <a:t>videre på Hauger ungdomsskole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2022450525"/>
                  </a:ext>
                </a:extLst>
              </a:tr>
            </a:tbl>
          </a:graphicData>
        </a:graphic>
      </p:graphicFrame>
      <p:graphicFrame>
        <p:nvGraphicFramePr>
          <p:cNvPr id="6" name="Tabell">
            <a:extLst>
              <a:ext uri="{FF2B5EF4-FFF2-40B4-BE49-F238E27FC236}">
                <a16:creationId xmlns:a16="http://schemas.microsoft.com/office/drawing/2014/main" id="{BCB767B6-7EEA-6E59-A681-E8A3BA51D719}"/>
              </a:ext>
            </a:extLst>
          </p:cNvPr>
          <p:cNvGraphicFramePr>
            <a:graphicFrameLocks noGrp="1"/>
          </p:cNvGraphicFramePr>
          <p:nvPr/>
        </p:nvGraphicFramePr>
        <p:xfrm>
          <a:off x="552948" y="3613782"/>
          <a:ext cx="8123508" cy="1135848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123508">
                  <a:extLst>
                    <a:ext uri="{9D8B030D-6E8A-4147-A177-3AD203B41FA5}">
                      <a16:colId xmlns:a16="http://schemas.microsoft.com/office/drawing/2014/main" val="1172345197"/>
                    </a:ext>
                  </a:extLst>
                </a:gridCol>
              </a:tblGrid>
              <a:tr h="567924">
                <a:tc>
                  <a:txBody>
                    <a:bodyPr/>
                    <a:lstStyle/>
                    <a:p>
                      <a:pPr lvl="0" algn="l" defTabSz="457200">
                        <a:defRPr sz="3200">
                          <a:latin typeface="Arial"/>
                        </a:defRPr>
                      </a:pPr>
                      <a:r>
                        <a:rPr lang="nb-NO" sz="1600" dirty="0">
                          <a:latin typeface="Arial"/>
                        </a:rPr>
                        <a:t>da </a:t>
                      </a:r>
                      <a:r>
                        <a:rPr lang="nb-NO" sz="1600" u="sng" dirty="0">
                          <a:latin typeface="Arial"/>
                        </a:rPr>
                        <a:t>hadde alle hele på skolen skulle</a:t>
                      </a:r>
                      <a:r>
                        <a:rPr lang="nb-NO" sz="1600" dirty="0">
                          <a:latin typeface="Arial"/>
                        </a:rPr>
                        <a:t> liksom # spise julegrøt og </a:t>
                      </a:r>
                      <a:r>
                        <a:rPr lang="nb-NO" sz="1600" u="sng" dirty="0">
                          <a:latin typeface="Arial"/>
                        </a:rPr>
                        <a:t>det va- det var</a:t>
                      </a:r>
                      <a:r>
                        <a:rPr lang="nb-NO" sz="1600" dirty="0">
                          <a:latin typeface="Arial"/>
                        </a:rPr>
                        <a:t> bare en mandel  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1483388272"/>
                  </a:ext>
                </a:extLst>
              </a:tr>
              <a:tr h="567924">
                <a:tc>
                  <a:txBody>
                    <a:bodyPr/>
                    <a:lstStyle/>
                    <a:p>
                      <a:pPr lvl="0" algn="l" defTabSz="457200"/>
                      <a:r>
                        <a:rPr lang="nb-NO" sz="1600" dirty="0">
                          <a:latin typeface="Arial"/>
                        </a:rPr>
                        <a:t>og da var jeg som fikk den da ble skikkelig sånn " wow # jeg har fått den " ble så glad</a:t>
                      </a:r>
                    </a:p>
                  </a:txBody>
                  <a:tcPr marL="26791" marR="26791" marT="26791" marB="26791" anchor="ctr"/>
                </a:tc>
                <a:extLst>
                  <a:ext uri="{0D108BD9-81ED-4DB2-BD59-A6C34878D82A}">
                    <a16:rowId xmlns:a16="http://schemas.microsoft.com/office/drawing/2014/main" val="838702181"/>
                  </a:ext>
                </a:extLst>
              </a:tr>
            </a:tbl>
          </a:graphicData>
        </a:graphic>
      </p:graphicFrame>
      <p:pic>
        <p:nvPicPr>
          <p:cNvPr id="7" name="6.mov" descr="6.mov">
            <a:extLst>
              <a:ext uri="{FF2B5EF4-FFF2-40B4-BE49-F238E27FC236}">
                <a16:creationId xmlns:a16="http://schemas.microsoft.com/office/drawing/2014/main" id="{7909C424-BA04-2136-ECBD-3FD5F9B7DF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593" y="2715766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5-1.mov" descr="5-1.mov">
            <a:extLst>
              <a:ext uri="{FF2B5EF4-FFF2-40B4-BE49-F238E27FC236}">
                <a16:creationId xmlns:a16="http://schemas.microsoft.com/office/drawing/2014/main" id="{BE8DE220-14B5-9A4A-FE3C-85D3A9E15BD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170" y="1416571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7-1.mov" descr="7-1.mov">
            <a:extLst>
              <a:ext uri="{FF2B5EF4-FFF2-40B4-BE49-F238E27FC236}">
                <a16:creationId xmlns:a16="http://schemas.microsoft.com/office/drawing/2014/main" id="{44F827AA-1CB2-0038-D5C6-534B871AAC11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593" y="4004230"/>
            <a:ext cx="354951" cy="3549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[«Norske talespråkskorpus - Oslo delen» (NoTa), collected and annotated by the Tekstlaboratoriet]">
            <a:extLst>
              <a:ext uri="{FF2B5EF4-FFF2-40B4-BE49-F238E27FC236}">
                <a16:creationId xmlns:a16="http://schemas.microsoft.com/office/drawing/2014/main" id="{08B5CBF3-CF83-9EF7-7825-5511DFF721F8}"/>
              </a:ext>
            </a:extLst>
          </p:cNvPr>
          <p:cNvSpPr txBox="1"/>
          <p:nvPr/>
        </p:nvSpPr>
        <p:spPr>
          <a:xfrm>
            <a:off x="4001168" y="344583"/>
            <a:ext cx="3897959" cy="443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1580"/>
              </a:spcBef>
              <a:spcAft>
                <a:spcPts val="0"/>
              </a:spcAft>
              <a:defRPr sz="2400" b="0" i="0" u="none" strike="noStrike" kern="0" cap="none" spc="0" baseline="0">
                <a:solidFill>
                  <a:srgbClr val="E32400"/>
                </a:solidFill>
                <a:uFillTx/>
              </a:defRPr>
            </a:pPr>
            <a:r>
              <a:rPr lang="en-US" sz="1266" dirty="0">
                <a:solidFill>
                  <a:srgbClr val="E32400"/>
                </a:solidFill>
                <a:latin typeface="Arial"/>
              </a:rPr>
              <a:t>[«</a:t>
            </a:r>
            <a:r>
              <a:rPr lang="en-US" sz="1266" i="1" dirty="0">
                <a:solidFill>
                  <a:srgbClr val="E32400"/>
                </a:solidFill>
                <a:latin typeface="Arial"/>
              </a:rPr>
              <a:t>Norske </a:t>
            </a:r>
            <a:r>
              <a:rPr lang="en-US" sz="1266" i="1" dirty="0" err="1">
                <a:solidFill>
                  <a:srgbClr val="E32400"/>
                </a:solidFill>
                <a:latin typeface="Arial"/>
              </a:rPr>
              <a:t>talespråkskorpus</a:t>
            </a:r>
            <a:r>
              <a:rPr lang="en-US" sz="1266" i="1" dirty="0">
                <a:solidFill>
                  <a:srgbClr val="E32400"/>
                </a:solidFill>
                <a:latin typeface="Arial"/>
              </a:rPr>
              <a:t> - Oslo </a:t>
            </a:r>
            <a:r>
              <a:rPr lang="en-US" sz="1266" i="1" dirty="0" err="1">
                <a:solidFill>
                  <a:srgbClr val="E32400"/>
                </a:solidFill>
                <a:latin typeface="Arial"/>
              </a:rPr>
              <a:t>delen</a:t>
            </a:r>
            <a:r>
              <a:rPr lang="en-US" sz="1266" dirty="0">
                <a:solidFill>
                  <a:srgbClr val="E32400"/>
                </a:solidFill>
                <a:latin typeface="Arial"/>
              </a:rPr>
              <a:t>» (</a:t>
            </a:r>
            <a:r>
              <a:rPr lang="en-US" sz="1266" dirty="0" err="1">
                <a:solidFill>
                  <a:srgbClr val="E32400"/>
                </a:solidFill>
                <a:latin typeface="Arial"/>
              </a:rPr>
              <a:t>NoTa</a:t>
            </a:r>
            <a:r>
              <a:rPr lang="en-US" sz="1266" dirty="0">
                <a:solidFill>
                  <a:srgbClr val="E32400"/>
                </a:solidFill>
                <a:latin typeface="Arial"/>
              </a:rPr>
              <a:t>), collected and annotated by the </a:t>
            </a:r>
            <a:r>
              <a:rPr lang="en-US" sz="1266" dirty="0" err="1">
                <a:solidFill>
                  <a:srgbClr val="E32400"/>
                </a:solidFill>
                <a:latin typeface="Arial"/>
              </a:rPr>
              <a:t>Tekstlaboratoriet</a:t>
            </a:r>
            <a:r>
              <a:rPr lang="en-US" sz="1266" dirty="0">
                <a:solidFill>
                  <a:srgbClr val="E32400"/>
                </a:solidFill>
                <a:latin typeface="Arial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117189279"/>
      </p:ext>
    </p:extLst>
  </p:cSld>
  <p:clrMapOvr>
    <a:masterClrMapping/>
  </p:clrMapOvr>
</p:sld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97671A-A49C-45C0-A14E-64989546C149}">
  <ds:schemaRefs>
    <ds:schemaRef ds:uri="http://schemas.microsoft.com/office/2006/documentManagement/types"/>
    <ds:schemaRef ds:uri="8dfdd108-b325-4471-a660-54aaa72908c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2102</Words>
  <Application>Microsoft Office PowerPoint</Application>
  <PresentationFormat>On-screen Show (16:9)</PresentationFormat>
  <Paragraphs>283</Paragraphs>
  <Slides>43</Slides>
  <Notes>0</Notes>
  <HiddenSlides>0</HiddenSlides>
  <MMClips>14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Times New Roman</vt:lpstr>
      <vt:lpstr>Wingdings</vt:lpstr>
      <vt:lpstr>Cambria Math</vt:lpstr>
      <vt:lpstr>Helvetica</vt:lpstr>
      <vt:lpstr>Calibri</vt:lpstr>
      <vt:lpstr>Roboto</vt:lpstr>
      <vt:lpstr>Arial</vt:lpstr>
      <vt:lpstr>NR</vt:lpstr>
      <vt:lpstr>Speech processing</vt:lpstr>
      <vt:lpstr>Spoken dialogue systems</vt:lpstr>
      <vt:lpstr>A difficult problem!</vt:lpstr>
      <vt:lpstr>Outline</vt:lpstr>
      <vt:lpstr>Outline</vt:lpstr>
      <vt:lpstr>The speech chain</vt:lpstr>
      <vt:lpstr>Speech production</vt:lpstr>
      <vt:lpstr>Speech production</vt:lpstr>
      <vt:lpstr>Speech production</vt:lpstr>
      <vt:lpstr>Speech production</vt:lpstr>
      <vt:lpstr>IPA transcription</vt:lpstr>
      <vt:lpstr>Speech perception</vt:lpstr>
      <vt:lpstr>Speech perception</vt:lpstr>
      <vt:lpstr>Important measures</vt:lpstr>
      <vt:lpstr>Why are F0 and the intensity important?</vt:lpstr>
      <vt:lpstr>PowerPoint Presentation</vt:lpstr>
      <vt:lpstr>Outline</vt:lpstr>
      <vt:lpstr>Why is ASR difficult?</vt:lpstr>
      <vt:lpstr>The speech recognition task</vt:lpstr>
      <vt:lpstr>Feature extraction</vt:lpstr>
      <vt:lpstr>Feature extraction</vt:lpstr>
      <vt:lpstr>Feature extraction</vt:lpstr>
      <vt:lpstr>Feature extraction</vt:lpstr>
      <vt:lpstr>Encoder-decoder models</vt:lpstr>
      <vt:lpstr>Encoder-decoder training</vt:lpstr>
      <vt:lpstr>Language model rescoring</vt:lpstr>
      <vt:lpstr>CTC speech recognition</vt:lpstr>
      <vt:lpstr>CTC speech recognition</vt:lpstr>
      <vt:lpstr>ASR evaluation</vt:lpstr>
      <vt:lpstr>ASR evaluation</vt:lpstr>
      <vt:lpstr>Outline</vt:lpstr>
      <vt:lpstr>Text-to-Speech</vt:lpstr>
      <vt:lpstr>Text normalisation</vt:lpstr>
      <vt:lpstr>Text normalisation</vt:lpstr>
      <vt:lpstr>SpeechT5</vt:lpstr>
      <vt:lpstr>Decoder-only TTS</vt:lpstr>
      <vt:lpstr>Decoder-only TTS</vt:lpstr>
      <vt:lpstr>Decoder-only TTS</vt:lpstr>
      <vt:lpstr>Diffusion-based TTS</vt:lpstr>
      <vt:lpstr>Outline</vt:lpstr>
      <vt:lpstr>Disfluencies</vt:lpstr>
      <vt:lpstr>Disfluencies</vt:lpstr>
      <vt:lpstr>Some disfluencies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11</cp:revision>
  <cp:lastPrinted>2011-03-21T10:03:50Z</cp:lastPrinted>
  <dcterms:created xsi:type="dcterms:W3CDTF">2024-10-03T16:11:06Z</dcterms:created>
  <dcterms:modified xsi:type="dcterms:W3CDTF">2025-10-22T22:07:17Z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