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54"/>
  </p:notesMasterIdLst>
  <p:sldIdLst>
    <p:sldId id="256" r:id="rId5"/>
    <p:sldId id="263" r:id="rId6"/>
    <p:sldId id="326" r:id="rId7"/>
    <p:sldId id="327" r:id="rId8"/>
    <p:sldId id="293" r:id="rId9"/>
    <p:sldId id="328" r:id="rId10"/>
    <p:sldId id="335" r:id="rId11"/>
    <p:sldId id="336" r:id="rId12"/>
    <p:sldId id="329" r:id="rId13"/>
    <p:sldId id="337" r:id="rId14"/>
    <p:sldId id="338" r:id="rId15"/>
    <p:sldId id="340" r:id="rId16"/>
    <p:sldId id="341" r:id="rId17"/>
    <p:sldId id="342" r:id="rId18"/>
    <p:sldId id="343" r:id="rId19"/>
    <p:sldId id="348" r:id="rId20"/>
    <p:sldId id="354" r:id="rId21"/>
    <p:sldId id="324" r:id="rId22"/>
    <p:sldId id="334" r:id="rId23"/>
    <p:sldId id="355" r:id="rId24"/>
    <p:sldId id="357" r:id="rId25"/>
    <p:sldId id="358" r:id="rId26"/>
    <p:sldId id="361" r:id="rId27"/>
    <p:sldId id="362" r:id="rId28"/>
    <p:sldId id="352" r:id="rId29"/>
    <p:sldId id="364" r:id="rId30"/>
    <p:sldId id="366" r:id="rId31"/>
    <p:sldId id="365" r:id="rId32"/>
    <p:sldId id="368" r:id="rId33"/>
    <p:sldId id="363" r:id="rId34"/>
    <p:sldId id="367" r:id="rId35"/>
    <p:sldId id="369" r:id="rId36"/>
    <p:sldId id="370" r:id="rId37"/>
    <p:sldId id="371" r:id="rId38"/>
    <p:sldId id="372" r:id="rId39"/>
    <p:sldId id="373" r:id="rId40"/>
    <p:sldId id="375" r:id="rId41"/>
    <p:sldId id="381" r:id="rId42"/>
    <p:sldId id="376" r:id="rId43"/>
    <p:sldId id="377" r:id="rId44"/>
    <p:sldId id="384" r:id="rId45"/>
    <p:sldId id="385" r:id="rId46"/>
    <p:sldId id="378" r:id="rId47"/>
    <p:sldId id="345" r:id="rId48"/>
    <p:sldId id="347" r:id="rId49"/>
    <p:sldId id="379" r:id="rId50"/>
    <p:sldId id="382" r:id="rId51"/>
    <p:sldId id="380" r:id="rId52"/>
    <p:sldId id="299" r:id="rId5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A2C46"/>
    <a:srgbClr val="AF0909"/>
    <a:srgbClr val="B52B0B"/>
    <a:srgbClr val="A4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3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AE003F-8E7A-45CF-B112-FDE3C10F6C66}" type="datetimeFigureOut">
              <a:rPr lang="en-US" smtClean="0"/>
              <a:t>9/30/2022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1D7151-9D4F-40B4-A466-3F32F74AEE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5820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0A071A-2376-4D06-B0B4-46436B2E69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098D576-7CA8-49C8-8927-90055C227D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D41447-4BDD-4E01-9C0F-8E950B0EE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33BFB-9A2F-4B2A-B5BE-B40F3DBB997D}" type="datetimeFigureOut">
              <a:rPr lang="en-US" smtClean="0"/>
              <a:t>9/30/2022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B48857-FCDD-471B-BEF9-BF308158F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D30A68-6A9C-44F6-844F-0C272121D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D04D1-DFDD-4905-BA3C-1FCDED5DD7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6656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ABE68-0064-496B-A0FC-3F79E2B79A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DF2CA-C2B7-4B0B-9923-43E172DA97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AA9618-6EE2-419F-8020-0FB08CC79B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33BFB-9A2F-4B2A-B5BE-B40F3DBB997D}" type="datetimeFigureOut">
              <a:rPr lang="en-US" smtClean="0"/>
              <a:t>9/30/2022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4BB64D-3CE8-45C6-909C-A0D5E84CAC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ED2245-AC0E-480E-A117-7CE39AF7A1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D04D1-DFDD-4905-BA3C-1FCDED5DD7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0196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719D08-26A3-40D2-9C40-2AC9B2A003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658857-A2FF-4053-A089-9B2482D37B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1AC5A5-7B48-4B66-90B0-17FD71913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33BFB-9A2F-4B2A-B5BE-B40F3DBB997D}" type="datetimeFigureOut">
              <a:rPr lang="en-US" smtClean="0"/>
              <a:t>9/30/2022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283419-6650-492A-8284-E6CEB7320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84FD91-4B16-485B-9A60-87C1D5EEE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D04D1-DFDD-4905-BA3C-1FCDED5DD7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7617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8885EE-003B-4AD4-A8C5-3EAF51792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B888AE-348B-4C00-9E20-F73A21AABF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5FFD99-6D01-4597-8BE0-4066EAD381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5CE9FC-373F-4B51-AF68-B64222A90C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33BFB-9A2F-4B2A-B5BE-B40F3DBB997D}" type="datetimeFigureOut">
              <a:rPr lang="en-US" smtClean="0"/>
              <a:t>9/30/2022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7650CB-9690-41A0-BE28-9B0A5E399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C709AD-B931-4618-9817-237DD3BC7B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D04D1-DFDD-4905-BA3C-1FCDED5DD7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126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31447E-8960-4D68-9F7D-F0F27545C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A6811C-0DE9-4F71-A92E-4513C4ABA1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8FD701-FE6B-4D01-9831-6DF5EC2E4C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5EC193A-BE6F-4478-B070-44F4255252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57CF6C4-982F-4245-B4F6-443571092A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5E551B5-DD59-4919-8BA3-1FC9F5D47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33BFB-9A2F-4B2A-B5BE-B40F3DBB997D}" type="datetimeFigureOut">
              <a:rPr lang="en-US" smtClean="0"/>
              <a:t>9/30/2022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01A3C03-074F-4D5A-BCAE-7B16042AEC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D075B8C-1502-44C1-9C3E-31CAC6F324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D04D1-DFDD-4905-BA3C-1FCDED5DD7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1408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4A052F-2F77-4C5E-8557-BBDAD9E2AD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F265883-CFD6-4504-9A19-E69FEBFE53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33BFB-9A2F-4B2A-B5BE-B40F3DBB997D}" type="datetimeFigureOut">
              <a:rPr lang="en-US" smtClean="0"/>
              <a:t>9/30/2022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F324AC-5DE5-43FF-9920-9B889F3B8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E2CBCE-5C99-48E7-961E-91B85E149A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D04D1-DFDD-4905-BA3C-1FCDED5DD7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1604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F5FF79F-A090-43E1-8440-7045AC7B81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33BFB-9A2F-4B2A-B5BE-B40F3DBB997D}" type="datetimeFigureOut">
              <a:rPr lang="en-US" smtClean="0"/>
              <a:t>9/30/2022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E3B66C7-E980-4727-942F-6BAEC2B68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D3BDF5-DBCA-47B6-92F2-B68CA18D5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D04D1-DFDD-4905-BA3C-1FCDED5DD7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4473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84E2F-B4A1-448F-BAB3-D684487CA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C2AFB5-90CB-4D99-880D-7670D84D67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E64663-0E4B-4D81-973F-EF2D2CAE4C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6D4927-3A57-4366-947A-44EECFA91D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33BFB-9A2F-4B2A-B5BE-B40F3DBB997D}" type="datetimeFigureOut">
              <a:rPr lang="en-US" smtClean="0"/>
              <a:t>9/30/2022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1DF46D-93DC-47D8-99A7-F002776C6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827B2C-2A3A-41BB-8D84-7F1221868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D04D1-DFDD-4905-BA3C-1FCDED5DD7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221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3C19FA-0F42-4B08-85B4-D73CCE84D4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1B11935-BBC3-4625-AE18-BD318330903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9D7F23-7197-4E7B-9FBE-6A18F0EF65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4354DD-4CB2-4451-9E2A-868C5C8161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33BFB-9A2F-4B2A-B5BE-B40F3DBB997D}" type="datetimeFigureOut">
              <a:rPr lang="en-US" smtClean="0"/>
              <a:t>9/30/2022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E12C2E-A8AD-4BBB-B2D4-0F6BF5E55C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19FF90-80B4-4181-8B78-DB2641309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D04D1-DFDD-4905-BA3C-1FCDED5DD7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5927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0B3FD-9E66-493D-8D02-986C0168D5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C4EBA9-0807-4045-BDC4-9EE5A48ED3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D155AB-4C97-4273-9A76-350758F3D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33BFB-9A2F-4B2A-B5BE-B40F3DBB997D}" type="datetimeFigureOut">
              <a:rPr lang="en-US" smtClean="0"/>
              <a:t>9/30/2022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4015DC-F638-4E16-87DF-6D7698D23C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8167BD-2CD1-42BC-A24A-ECFE318DA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D04D1-DFDD-4905-BA3C-1FCDED5DD7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7017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5DCEA26-4A51-4669-A87F-41DE2D19D91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583DD9-D0BF-4D70-9301-4C68BE398B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2622F8-7344-4B5B-A2B2-6BF9D7C22B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33BFB-9A2F-4B2A-B5BE-B40F3DBB997D}" type="datetimeFigureOut">
              <a:rPr lang="en-US" smtClean="0"/>
              <a:t>9/30/2022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F66F96-A365-44FE-A078-6FB75821F1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E67C4E-D42E-4972-BA9D-C1EABD54C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D04D1-DFDD-4905-BA3C-1FCDED5DD7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1117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DD242DD-E592-4D1D-856D-DCD3AB1D7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933C41-15D8-4EC2-957E-2371FF35B1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EB3845-CF01-4768-B814-DD2ED1BB8A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E33BFB-9A2F-4B2A-B5BE-B40F3DBB997D}" type="datetimeFigureOut">
              <a:rPr lang="en-US" smtClean="0"/>
              <a:t>9/30/2022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BC6297-5C03-44A8-8451-7A6B77FF4D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4657DA-743E-4CCC-BDFA-C2C40E666E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7D04D1-DFDD-4905-BA3C-1FCDED5DD7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06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7" Type="http://schemas.openxmlformats.org/officeDocument/2006/relationships/image" Target="../media/image15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13.sv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1F2A2B0-8C46-4409-9B11-3D6B35638783}"/>
              </a:ext>
            </a:extLst>
          </p:cNvPr>
          <p:cNvSpPr/>
          <p:nvPr/>
        </p:nvSpPr>
        <p:spPr>
          <a:xfrm>
            <a:off x="782320" y="656525"/>
            <a:ext cx="10657205" cy="552260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B0578F6-7560-497E-9F3E-FDC2D9E0F539}"/>
              </a:ext>
            </a:extLst>
          </p:cNvPr>
          <p:cNvSpPr/>
          <p:nvPr/>
        </p:nvSpPr>
        <p:spPr>
          <a:xfrm>
            <a:off x="14922" y="3655106"/>
            <a:ext cx="12192000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BD21270-B4D8-47A9-A79B-97523110BF66}"/>
              </a:ext>
            </a:extLst>
          </p:cNvPr>
          <p:cNvSpPr txBox="1"/>
          <p:nvPr/>
        </p:nvSpPr>
        <p:spPr>
          <a:xfrm>
            <a:off x="1717392" y="1968952"/>
            <a:ext cx="87870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5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ECOSYSTEM </a:t>
            </a:r>
            <a:r>
              <a:rPr lang="en-US" sz="54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ORCHESTRATION </a:t>
            </a:r>
            <a:endParaRPr lang="en-US" sz="54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CEE3208-D67B-4805-A303-E8924BD874A4}"/>
              </a:ext>
            </a:extLst>
          </p:cNvPr>
          <p:cNvSpPr txBox="1"/>
          <p:nvPr/>
        </p:nvSpPr>
        <p:spPr>
          <a:xfrm>
            <a:off x="4661038" y="4297962"/>
            <a:ext cx="28997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Daniel Stedjan Svendsrud</a:t>
            </a:r>
          </a:p>
        </p:txBody>
      </p:sp>
      <p:pic>
        <p:nvPicPr>
          <p:cNvPr id="8" name="Picture 7" descr="A picture containing wheel, transport, metalware, gear&#10;&#10;Description automatically generated">
            <a:extLst>
              <a:ext uri="{FF2B5EF4-FFF2-40B4-BE49-F238E27FC236}">
                <a16:creationId xmlns:a16="http://schemas.microsoft.com/office/drawing/2014/main" id="{8E4588BA-A542-226F-B40B-EC65FA962AE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497192">
            <a:off x="3057562" y="1298184"/>
            <a:ext cx="5983979" cy="495817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E0EB858-3504-42B7-BB7B-0E923A02D73E}"/>
              </a:ext>
            </a:extLst>
          </p:cNvPr>
          <p:cNvSpPr txBox="1"/>
          <p:nvPr/>
        </p:nvSpPr>
        <p:spPr>
          <a:xfrm>
            <a:off x="5431434" y="5558550"/>
            <a:ext cx="12362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i="1" dirty="0" smtClean="0"/>
              <a:t>26.09.2022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400471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5E7F4E0-DFD6-4F08-BBE9-9C2CF75F411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78941CF-251E-45E4-8A10-31B71D033A92}"/>
              </a:ext>
            </a:extLst>
          </p:cNvPr>
          <p:cNvSpPr/>
          <p:nvPr/>
        </p:nvSpPr>
        <p:spPr>
          <a:xfrm>
            <a:off x="0" y="0"/>
            <a:ext cx="155170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1F2A2B0-8C46-4409-9B11-3D6B35638783}"/>
              </a:ext>
            </a:extLst>
          </p:cNvPr>
          <p:cNvSpPr/>
          <p:nvPr/>
        </p:nvSpPr>
        <p:spPr>
          <a:xfrm>
            <a:off x="831273" y="426308"/>
            <a:ext cx="11360727" cy="239491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31CD886-BF36-4E4F-9B49-B8E9BC664EB4}"/>
              </a:ext>
            </a:extLst>
          </p:cNvPr>
          <p:cNvSpPr txBox="1"/>
          <p:nvPr/>
        </p:nvSpPr>
        <p:spPr>
          <a:xfrm>
            <a:off x="2382982" y="1108514"/>
            <a:ext cx="517988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solidFill>
                  <a:srgbClr val="002060"/>
                </a:solidFill>
              </a:rPr>
              <a:t>Agenda for the </a:t>
            </a:r>
            <a:r>
              <a:rPr lang="en-US" sz="4800" b="1" dirty="0" smtClean="0">
                <a:solidFill>
                  <a:srgbClr val="002060"/>
                </a:solidFill>
              </a:rPr>
              <a:t>day </a:t>
            </a:r>
            <a:endParaRPr lang="en-US" sz="4800" b="1" dirty="0">
              <a:solidFill>
                <a:srgbClr val="00206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46751CE-F80E-435B-9B76-FC9E7F85F75A}"/>
              </a:ext>
            </a:extLst>
          </p:cNvPr>
          <p:cNvSpPr txBox="1"/>
          <p:nvPr/>
        </p:nvSpPr>
        <p:spPr>
          <a:xfrm>
            <a:off x="2830733" y="3072348"/>
            <a:ext cx="719441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sz="2400" dirty="0" err="1" smtClean="0">
                <a:solidFill>
                  <a:schemeClr val="bg1"/>
                </a:solidFill>
              </a:rPr>
              <a:t>What</a:t>
            </a:r>
            <a:r>
              <a:rPr lang="nb-NO" sz="2400" dirty="0" smtClean="0">
                <a:solidFill>
                  <a:schemeClr val="bg1"/>
                </a:solidFill>
              </a:rPr>
              <a:t> do </a:t>
            </a:r>
            <a:r>
              <a:rPr lang="nb-NO" sz="2400" dirty="0" err="1" smtClean="0">
                <a:solidFill>
                  <a:schemeClr val="bg1"/>
                </a:solidFill>
              </a:rPr>
              <a:t>we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mean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when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we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speak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about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orchestration</a:t>
            </a:r>
            <a:r>
              <a:rPr lang="nb-NO" sz="2400" dirty="0" smtClean="0">
                <a:solidFill>
                  <a:schemeClr val="bg1"/>
                </a:solidFill>
              </a:rPr>
              <a:t>?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sz="2400" dirty="0" err="1" smtClean="0">
                <a:solidFill>
                  <a:schemeClr val="bg1"/>
                </a:solidFill>
              </a:rPr>
              <a:t>Ecosystem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>
                <a:solidFill>
                  <a:schemeClr val="bg1"/>
                </a:solidFill>
              </a:rPr>
              <a:t>governance</a:t>
            </a:r>
            <a:r>
              <a:rPr lang="nb-NO" sz="2400" dirty="0">
                <a:solidFill>
                  <a:schemeClr val="bg1"/>
                </a:solidFill>
              </a:rPr>
              <a:t>: «</a:t>
            </a:r>
            <a:r>
              <a:rPr lang="nb-NO" sz="2400" dirty="0" err="1">
                <a:solidFill>
                  <a:schemeClr val="bg1"/>
                </a:solidFill>
              </a:rPr>
              <a:t>top</a:t>
            </a:r>
            <a:r>
              <a:rPr lang="nb-NO" sz="2400" dirty="0">
                <a:solidFill>
                  <a:schemeClr val="bg1"/>
                </a:solidFill>
              </a:rPr>
              <a:t> </a:t>
            </a:r>
            <a:r>
              <a:rPr lang="nb-NO" sz="2400" dirty="0" err="1">
                <a:solidFill>
                  <a:schemeClr val="bg1"/>
                </a:solidFill>
              </a:rPr>
              <a:t>down</a:t>
            </a:r>
            <a:r>
              <a:rPr lang="nb-NO" sz="2400" dirty="0">
                <a:solidFill>
                  <a:schemeClr val="bg1"/>
                </a:solidFill>
              </a:rPr>
              <a:t>» – </a:t>
            </a:r>
            <a:r>
              <a:rPr lang="nb-NO" sz="2400" dirty="0" err="1">
                <a:solidFill>
                  <a:schemeClr val="bg1"/>
                </a:solidFill>
              </a:rPr>
              <a:t>strategy</a:t>
            </a:r>
            <a:endParaRPr lang="nb-NO" sz="2400" dirty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sz="2400" dirty="0" err="1">
                <a:solidFill>
                  <a:schemeClr val="bg1"/>
                </a:solidFill>
              </a:rPr>
              <a:t>Ecosystem</a:t>
            </a:r>
            <a:r>
              <a:rPr lang="nb-NO" sz="2400" dirty="0">
                <a:solidFill>
                  <a:schemeClr val="bg1"/>
                </a:solidFill>
              </a:rPr>
              <a:t> </a:t>
            </a:r>
            <a:r>
              <a:rPr lang="nb-NO" sz="2400" dirty="0" err="1">
                <a:solidFill>
                  <a:schemeClr val="bg1"/>
                </a:solidFill>
              </a:rPr>
              <a:t>orchestration</a:t>
            </a:r>
            <a:r>
              <a:rPr lang="nb-NO" sz="2400" dirty="0">
                <a:solidFill>
                  <a:schemeClr val="bg1"/>
                </a:solidFill>
              </a:rPr>
              <a:t>: «</a:t>
            </a:r>
            <a:r>
              <a:rPr lang="nb-NO" sz="2400" dirty="0" err="1">
                <a:solidFill>
                  <a:schemeClr val="bg1"/>
                </a:solidFill>
              </a:rPr>
              <a:t>bottom</a:t>
            </a:r>
            <a:r>
              <a:rPr lang="nb-NO" sz="2400" dirty="0">
                <a:solidFill>
                  <a:schemeClr val="bg1"/>
                </a:solidFill>
              </a:rPr>
              <a:t>-up» - </a:t>
            </a:r>
            <a:r>
              <a:rPr lang="nb-NO" sz="2400" dirty="0" err="1" smtClean="0">
                <a:solidFill>
                  <a:schemeClr val="bg1"/>
                </a:solidFill>
              </a:rPr>
              <a:t>strategy</a:t>
            </a:r>
            <a:endParaRPr lang="en-US" sz="2400" dirty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</a:rPr>
              <a:t>Two different strategic options dependent on knowledge of value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</a:rPr>
              <a:t>Empirical </a:t>
            </a:r>
            <a:r>
              <a:rPr lang="en-US" sz="2400" dirty="0" err="1" smtClean="0">
                <a:solidFill>
                  <a:schemeClr val="bg1"/>
                </a:solidFill>
              </a:rPr>
              <a:t>llustrations</a:t>
            </a:r>
            <a:endParaRPr lang="en-US" sz="2400" dirty="0">
              <a:solidFill>
                <a:schemeClr val="bg1"/>
              </a:solidFill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</a:endParaRPr>
          </a:p>
          <a:p>
            <a:pPr lvl="0"/>
            <a:endParaRPr lang="nb-NO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3722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>
            <a:extLst>
              <a:ext uri="{FF2B5EF4-FFF2-40B4-BE49-F238E27FC236}">
                <a16:creationId xmlns:a16="http://schemas.microsoft.com/office/drawing/2014/main" id="{10EC7C6E-3F77-FABD-6598-E66880F92108}"/>
              </a:ext>
            </a:extLst>
          </p:cNvPr>
          <p:cNvSpPr txBox="1"/>
          <p:nvPr/>
        </p:nvSpPr>
        <p:spPr>
          <a:xfrm>
            <a:off x="7277187" y="1720750"/>
            <a:ext cx="253967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/>
              <a:t>TECHNICAL ARCHITECTURE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A3A45AF-9782-6D66-F0DA-6A0E211191C8}"/>
              </a:ext>
            </a:extLst>
          </p:cNvPr>
          <p:cNvSpPr/>
          <p:nvPr/>
        </p:nvSpPr>
        <p:spPr>
          <a:xfrm>
            <a:off x="5178124" y="1178557"/>
            <a:ext cx="2160000" cy="2160000"/>
          </a:xfrm>
          <a:prstGeom prst="ellipse">
            <a:avLst/>
          </a:prstGeom>
          <a:solidFill>
            <a:schemeClr val="bg2">
              <a:lumMod val="75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4487484-0591-5203-DBB3-42564170C8C6}"/>
              </a:ext>
            </a:extLst>
          </p:cNvPr>
          <p:cNvSpPr txBox="1"/>
          <p:nvPr/>
        </p:nvSpPr>
        <p:spPr>
          <a:xfrm>
            <a:off x="1442289" y="2871984"/>
            <a:ext cx="211601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/>
              <a:t>SPAN</a:t>
            </a:r>
          </a:p>
          <a:p>
            <a:pPr algn="ctr"/>
            <a:r>
              <a:rPr lang="en-US" sz="2800" b="1" dirty="0"/>
              <a:t>OF CONTROL </a:t>
            </a:r>
            <a:endParaRPr lang="nb-NO" sz="2800" b="1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7A3A45AF-9782-6D66-F0DA-6A0E211191C8}"/>
              </a:ext>
            </a:extLst>
          </p:cNvPr>
          <p:cNvSpPr/>
          <p:nvPr/>
        </p:nvSpPr>
        <p:spPr>
          <a:xfrm>
            <a:off x="5232300" y="3106507"/>
            <a:ext cx="2160000" cy="2160000"/>
          </a:xfrm>
          <a:prstGeom prst="ellipse">
            <a:avLst/>
          </a:prstGeom>
          <a:solidFill>
            <a:schemeClr val="bg2">
              <a:lumMod val="75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6D793CF-DA1C-E4CE-F254-987CCBA60BCE}"/>
              </a:ext>
            </a:extLst>
          </p:cNvPr>
          <p:cNvSpPr txBox="1"/>
          <p:nvPr/>
        </p:nvSpPr>
        <p:spPr>
          <a:xfrm>
            <a:off x="7485111" y="4274895"/>
            <a:ext cx="242185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/>
              <a:t>GOVERNANCE STRUCTURE</a:t>
            </a:r>
            <a:endParaRPr lang="nb-NO" sz="2800" b="1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7A3A45AF-9782-6D66-F0DA-6A0E211191C8}"/>
              </a:ext>
            </a:extLst>
          </p:cNvPr>
          <p:cNvSpPr/>
          <p:nvPr/>
        </p:nvSpPr>
        <p:spPr>
          <a:xfrm>
            <a:off x="3504124" y="2207483"/>
            <a:ext cx="2160000" cy="2160000"/>
          </a:xfrm>
          <a:prstGeom prst="ellipse">
            <a:avLst/>
          </a:prstGeom>
          <a:solidFill>
            <a:schemeClr val="bg2">
              <a:lumMod val="75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 dirty="0"/>
          </a:p>
        </p:txBody>
      </p:sp>
      <p:pic>
        <p:nvPicPr>
          <p:cNvPr id="32" name="Graphic 31" descr="QR Code with solid fill">
            <a:extLst>
              <a:ext uri="{FF2B5EF4-FFF2-40B4-BE49-F238E27FC236}">
                <a16:creationId xmlns:a16="http://schemas.microsoft.com/office/drawing/2014/main" id="{5A40C6F7-B878-C328-4FEB-2FC3E792E954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746152" y="1692409"/>
            <a:ext cx="1132295" cy="1132295"/>
          </a:xfrm>
          <a:prstGeom prst="rect">
            <a:avLst/>
          </a:prstGeom>
        </p:spPr>
      </p:pic>
      <p:pic>
        <p:nvPicPr>
          <p:cNvPr id="34" name="Graphic 33" descr="Gears with solid fill">
            <a:extLst>
              <a:ext uri="{FF2B5EF4-FFF2-40B4-BE49-F238E27FC236}">
                <a16:creationId xmlns:a16="http://schemas.microsoft.com/office/drawing/2014/main" id="{A82065CB-3067-8088-18E7-83C4E5DE0D7A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5804367" y="3614781"/>
            <a:ext cx="1105376" cy="1105376"/>
          </a:xfrm>
          <a:prstGeom prst="rect">
            <a:avLst/>
          </a:prstGeom>
        </p:spPr>
      </p:pic>
      <p:pic>
        <p:nvPicPr>
          <p:cNvPr id="36" name="Graphic 35" descr="Steering Wheel with solid fill">
            <a:extLst>
              <a:ext uri="{FF2B5EF4-FFF2-40B4-BE49-F238E27FC236}">
                <a16:creationId xmlns:a16="http://schemas.microsoft.com/office/drawing/2014/main" id="{5329D692-D679-1107-EA25-44FE380C1DED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3990124" y="2693483"/>
            <a:ext cx="1188000" cy="11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6719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78941CF-251E-45E4-8A10-31B71D033A92}"/>
              </a:ext>
            </a:extLst>
          </p:cNvPr>
          <p:cNvSpPr/>
          <p:nvPr/>
        </p:nvSpPr>
        <p:spPr>
          <a:xfrm>
            <a:off x="8571344" y="0"/>
            <a:ext cx="3620655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D06927-ECD7-4DD9-8971-B01FF9CBF15B}"/>
              </a:ext>
            </a:extLst>
          </p:cNvPr>
          <p:cNvSpPr/>
          <p:nvPr/>
        </p:nvSpPr>
        <p:spPr>
          <a:xfrm>
            <a:off x="0" y="1635262"/>
            <a:ext cx="11074397" cy="3866529"/>
          </a:xfrm>
          <a:prstGeom prst="rect">
            <a:avLst/>
          </a:prstGeom>
          <a:solidFill>
            <a:srgbClr val="002060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DF740AD-DF6C-4B69-9E92-589DFC2CE9F8}"/>
              </a:ext>
            </a:extLst>
          </p:cNvPr>
          <p:cNvSpPr txBox="1"/>
          <p:nvPr/>
        </p:nvSpPr>
        <p:spPr>
          <a:xfrm>
            <a:off x="439469" y="1973790"/>
            <a:ext cx="969282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Which components in a technical architecture a given firm </a:t>
            </a:r>
            <a:r>
              <a:rPr lang="en-US" sz="2400" dirty="0" smtClean="0">
                <a:solidFill>
                  <a:schemeClr val="bg1"/>
                </a:solidFill>
              </a:rPr>
              <a:t>controls at a given point in time (Baldwin, 2015)  </a:t>
            </a:r>
            <a:endParaRPr lang="en-US" sz="2400" dirty="0">
              <a:solidFill>
                <a:schemeClr val="bg1"/>
              </a:solidFill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Representation of organizational boundaries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Strategic concern: what will be done inhouse and what will be outsourced to other parties? </a:t>
            </a:r>
            <a:endParaRPr lang="en-US" sz="2400" dirty="0" smtClean="0">
              <a:solidFill>
                <a:schemeClr val="bg1"/>
              </a:solidFill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</a:rPr>
              <a:t>A firm may </a:t>
            </a:r>
            <a:r>
              <a:rPr lang="en-US" sz="2400" i="1" dirty="0" smtClean="0">
                <a:solidFill>
                  <a:schemeClr val="bg1"/>
                </a:solidFill>
              </a:rPr>
              <a:t>influence</a:t>
            </a:r>
            <a:r>
              <a:rPr lang="en-US" sz="2400" dirty="0" smtClean="0">
                <a:solidFill>
                  <a:schemeClr val="bg1"/>
                </a:solidFill>
              </a:rPr>
              <a:t>, but does not </a:t>
            </a:r>
            <a:r>
              <a:rPr lang="en-US" sz="2400" i="1" dirty="0" smtClean="0">
                <a:solidFill>
                  <a:schemeClr val="bg1"/>
                </a:solidFill>
              </a:rPr>
              <a:t>control</a:t>
            </a:r>
            <a:r>
              <a:rPr lang="en-US" sz="2400" dirty="0" smtClean="0">
                <a:solidFill>
                  <a:schemeClr val="bg1"/>
                </a:solidFill>
              </a:rPr>
              <a:t> what happens outside its span of control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B9AF6D2-3C3E-4888-B1F1-14788C036FA5}"/>
              </a:ext>
            </a:extLst>
          </p:cNvPr>
          <p:cNvSpPr txBox="1"/>
          <p:nvPr/>
        </p:nvSpPr>
        <p:spPr>
          <a:xfrm>
            <a:off x="928407" y="499422"/>
            <a:ext cx="564199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rgbClr val="002060"/>
                </a:solidFill>
              </a:rPr>
              <a:t>A firm`s span of control</a:t>
            </a:r>
          </a:p>
        </p:txBody>
      </p:sp>
    </p:spTree>
    <p:extLst>
      <p:ext uri="{BB962C8B-B14F-4D97-AF65-F5344CB8AC3E}">
        <p14:creationId xmlns:p14="http://schemas.microsoft.com/office/powerpoint/2010/main" val="2476363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wheel, transport, metalware, gear&#10;&#10;Description automatically generated">
            <a:extLst>
              <a:ext uri="{FF2B5EF4-FFF2-40B4-BE49-F238E27FC236}">
                <a16:creationId xmlns:a16="http://schemas.microsoft.com/office/drawing/2014/main" id="{8E4588BA-A542-226F-B40B-EC65FA962AE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497192">
            <a:off x="3283443" y="1334397"/>
            <a:ext cx="5983979" cy="495817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144684" y="2909456"/>
            <a:ext cx="789709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6000" b="1" dirty="0" smtClean="0">
                <a:solidFill>
                  <a:schemeClr val="bg1"/>
                </a:solidFill>
              </a:rPr>
              <a:t>ORCHESTRATION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60066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09358" y="2656936"/>
            <a:ext cx="5762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0970" y="1017778"/>
            <a:ext cx="8991499" cy="4744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455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5E7F4E0-DFD6-4F08-BBE9-9C2CF75F4111}"/>
              </a:ext>
            </a:extLst>
          </p:cNvPr>
          <p:cNvSpPr/>
          <p:nvPr/>
        </p:nvSpPr>
        <p:spPr>
          <a:xfrm>
            <a:off x="274321" y="0"/>
            <a:ext cx="12192000" cy="6858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78941CF-251E-45E4-8A10-31B71D033A92}"/>
              </a:ext>
            </a:extLst>
          </p:cNvPr>
          <p:cNvSpPr/>
          <p:nvPr/>
        </p:nvSpPr>
        <p:spPr>
          <a:xfrm>
            <a:off x="1" y="0"/>
            <a:ext cx="27432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31CD886-BF36-4E4F-9B49-B8E9BC664EB4}"/>
              </a:ext>
            </a:extLst>
          </p:cNvPr>
          <p:cNvSpPr txBox="1"/>
          <p:nvPr/>
        </p:nvSpPr>
        <p:spPr>
          <a:xfrm>
            <a:off x="1618211" y="952495"/>
            <a:ext cx="749410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rgbClr val="002060"/>
                </a:solidFill>
              </a:rPr>
              <a:t>The orchestration metaphor </a:t>
            </a:r>
            <a:endParaRPr lang="en-US" sz="4800" b="1" dirty="0">
              <a:solidFill>
                <a:srgbClr val="00206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46751CE-F80E-435B-9B76-FC9E7F85F75A}"/>
              </a:ext>
            </a:extLst>
          </p:cNvPr>
          <p:cNvSpPr txBox="1"/>
          <p:nvPr/>
        </p:nvSpPr>
        <p:spPr>
          <a:xfrm>
            <a:off x="1751162" y="1087878"/>
            <a:ext cx="1024818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“If </a:t>
            </a:r>
            <a:r>
              <a:rPr lang="en-US" sz="2400" dirty="0">
                <a:solidFill>
                  <a:schemeClr val="bg1"/>
                </a:solidFill>
              </a:rPr>
              <a:t>the metaphor for traditional organizations is an army, the metaphor for platform ecosystems is a </a:t>
            </a:r>
            <a:r>
              <a:rPr lang="en-US" sz="2400" dirty="0" smtClean="0">
                <a:solidFill>
                  <a:schemeClr val="bg1"/>
                </a:solidFill>
              </a:rPr>
              <a:t>symphony. The </a:t>
            </a:r>
            <a:r>
              <a:rPr lang="en-US" sz="2400" dirty="0">
                <a:solidFill>
                  <a:schemeClr val="bg1"/>
                </a:solidFill>
              </a:rPr>
              <a:t>platform owner is like the conductor and the app developers are like the musicians. </a:t>
            </a:r>
            <a:r>
              <a:rPr lang="en-US" sz="2400" dirty="0" smtClean="0">
                <a:solidFill>
                  <a:schemeClr val="bg1"/>
                </a:solidFill>
              </a:rPr>
              <a:t>Each musician </a:t>
            </a:r>
            <a:r>
              <a:rPr lang="en-US" sz="2400" dirty="0">
                <a:solidFill>
                  <a:schemeClr val="bg1"/>
                </a:solidFill>
              </a:rPr>
              <a:t>contributes a unique part of the overall musical score. The conductor helps the diverse </a:t>
            </a:r>
            <a:r>
              <a:rPr lang="en-US" sz="2400" dirty="0" smtClean="0">
                <a:solidFill>
                  <a:schemeClr val="bg1"/>
                </a:solidFill>
              </a:rPr>
              <a:t>musicians synchronize </a:t>
            </a:r>
            <a:r>
              <a:rPr lang="en-US" sz="2400" dirty="0">
                <a:solidFill>
                  <a:schemeClr val="bg1"/>
                </a:solidFill>
              </a:rPr>
              <a:t>their own contributions to help ensure overall coherence in their collective </a:t>
            </a:r>
            <a:r>
              <a:rPr lang="en-US" sz="2400" dirty="0" smtClean="0">
                <a:solidFill>
                  <a:schemeClr val="bg1"/>
                </a:solidFill>
              </a:rPr>
              <a:t>performance. The </a:t>
            </a:r>
            <a:r>
              <a:rPr lang="en-US" sz="2400" dirty="0">
                <a:solidFill>
                  <a:schemeClr val="bg1"/>
                </a:solidFill>
              </a:rPr>
              <a:t>conductor does not </a:t>
            </a:r>
            <a:r>
              <a:rPr lang="en-US" sz="2400" i="1" dirty="0">
                <a:solidFill>
                  <a:schemeClr val="bg1"/>
                </a:solidFill>
              </a:rPr>
              <a:t>direct</a:t>
            </a:r>
            <a:r>
              <a:rPr lang="en-US" sz="2400" dirty="0">
                <a:solidFill>
                  <a:schemeClr val="bg1"/>
                </a:solidFill>
              </a:rPr>
              <a:t> but rather </a:t>
            </a:r>
            <a:r>
              <a:rPr lang="en-US" sz="2400" i="1" dirty="0">
                <a:solidFill>
                  <a:schemeClr val="bg1"/>
                </a:solidFill>
              </a:rPr>
              <a:t>orchestrates. </a:t>
            </a:r>
            <a:r>
              <a:rPr lang="en-US" sz="2400" dirty="0">
                <a:solidFill>
                  <a:schemeClr val="bg1"/>
                </a:solidFill>
              </a:rPr>
              <a:t>The individual musicians </a:t>
            </a:r>
            <a:r>
              <a:rPr lang="en-US" sz="2400" i="1" dirty="0">
                <a:solidFill>
                  <a:schemeClr val="bg1"/>
                </a:solidFill>
              </a:rPr>
              <a:t>choose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smtClean="0">
                <a:solidFill>
                  <a:schemeClr val="bg1"/>
                </a:solidFill>
              </a:rPr>
              <a:t>to follow </a:t>
            </a:r>
            <a:r>
              <a:rPr lang="en-US" sz="2400" dirty="0">
                <a:solidFill>
                  <a:schemeClr val="bg1"/>
                </a:solidFill>
              </a:rPr>
              <a:t>the </a:t>
            </a:r>
            <a:r>
              <a:rPr lang="en-US" sz="2400" i="1" dirty="0">
                <a:solidFill>
                  <a:schemeClr val="bg1"/>
                </a:solidFill>
              </a:rPr>
              <a:t>lead</a:t>
            </a:r>
            <a:r>
              <a:rPr lang="en-US" sz="2400" dirty="0">
                <a:solidFill>
                  <a:schemeClr val="bg1"/>
                </a:solidFill>
              </a:rPr>
              <a:t> of the conductor, who has limited direct authority or the depth of specialized </a:t>
            </a:r>
            <a:r>
              <a:rPr lang="en-US" sz="2400" dirty="0" smtClean="0">
                <a:solidFill>
                  <a:schemeClr val="bg1"/>
                </a:solidFill>
              </a:rPr>
              <a:t>musical talent </a:t>
            </a:r>
            <a:r>
              <a:rPr lang="en-US" sz="2400" dirty="0">
                <a:solidFill>
                  <a:schemeClr val="bg1"/>
                </a:solidFill>
              </a:rPr>
              <a:t>of all of the musicians contributing to the performance. A good performance results from </a:t>
            </a:r>
            <a:r>
              <a:rPr lang="en-US" sz="2400" dirty="0" smtClean="0">
                <a:solidFill>
                  <a:schemeClr val="bg1"/>
                </a:solidFill>
              </a:rPr>
              <a:t>each musician </a:t>
            </a:r>
            <a:r>
              <a:rPr lang="en-US" sz="2400" dirty="0">
                <a:solidFill>
                  <a:schemeClr val="bg1"/>
                </a:solidFill>
              </a:rPr>
              <a:t>being able to </a:t>
            </a:r>
            <a:r>
              <a:rPr lang="en-US" sz="2400" i="1" dirty="0">
                <a:solidFill>
                  <a:schemeClr val="bg1"/>
                </a:solidFill>
              </a:rPr>
              <a:t>independently</a:t>
            </a:r>
            <a:r>
              <a:rPr lang="en-US" sz="2400" dirty="0">
                <a:solidFill>
                  <a:schemeClr val="bg1"/>
                </a:solidFill>
              </a:rPr>
              <a:t> play her part but in synchrony with the </a:t>
            </a:r>
            <a:r>
              <a:rPr lang="en-US" sz="2400" dirty="0" smtClean="0">
                <a:solidFill>
                  <a:schemeClr val="bg1"/>
                </a:solidFill>
              </a:rPr>
              <a:t>others. Like </a:t>
            </a:r>
            <a:r>
              <a:rPr lang="en-US" sz="2400" dirty="0">
                <a:solidFill>
                  <a:schemeClr val="bg1"/>
                </a:solidFill>
              </a:rPr>
              <a:t>in a symphony, </a:t>
            </a:r>
            <a:r>
              <a:rPr lang="en-US" sz="2400" i="1" dirty="0">
                <a:solidFill>
                  <a:schemeClr val="bg1"/>
                </a:solidFill>
              </a:rPr>
              <a:t>orchestration</a:t>
            </a:r>
            <a:r>
              <a:rPr lang="en-US" sz="2400" dirty="0">
                <a:solidFill>
                  <a:schemeClr val="bg1"/>
                </a:solidFill>
              </a:rPr>
              <a:t> rather than </a:t>
            </a:r>
            <a:r>
              <a:rPr lang="en-US" sz="2400" i="1" dirty="0">
                <a:solidFill>
                  <a:schemeClr val="bg1"/>
                </a:solidFill>
              </a:rPr>
              <a:t>control</a:t>
            </a:r>
            <a:r>
              <a:rPr lang="en-US" sz="2400" dirty="0">
                <a:solidFill>
                  <a:schemeClr val="bg1"/>
                </a:solidFill>
              </a:rPr>
              <a:t> should be the focus of governance in </a:t>
            </a:r>
            <a:r>
              <a:rPr lang="en-US" sz="2400" dirty="0" smtClean="0">
                <a:solidFill>
                  <a:schemeClr val="bg1"/>
                </a:solidFill>
              </a:rPr>
              <a:t>platform </a:t>
            </a:r>
            <a:r>
              <a:rPr lang="nb-NO" sz="2400" dirty="0" err="1" smtClean="0">
                <a:solidFill>
                  <a:schemeClr val="bg1"/>
                </a:solidFill>
              </a:rPr>
              <a:t>ecosystems</a:t>
            </a:r>
            <a:r>
              <a:rPr lang="nb-NO" sz="2400" dirty="0" smtClean="0">
                <a:solidFill>
                  <a:schemeClr val="bg1"/>
                </a:solidFill>
              </a:rPr>
              <a:t>.» (</a:t>
            </a:r>
            <a:r>
              <a:rPr lang="nb-NO" sz="2400" dirty="0" err="1" smtClean="0">
                <a:solidFill>
                  <a:schemeClr val="bg1"/>
                </a:solidFill>
              </a:rPr>
              <a:t>Tiwana</a:t>
            </a:r>
            <a:r>
              <a:rPr lang="nb-NO" sz="2400" dirty="0" smtClean="0">
                <a:solidFill>
                  <a:schemeClr val="bg1"/>
                </a:solidFill>
              </a:rPr>
              <a:t>, 2013, p. 117). </a:t>
            </a:r>
            <a:endParaRPr lang="nb-NO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8510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5E7F4E0-DFD6-4F08-BBE9-9C2CF75F411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78941CF-251E-45E4-8A10-31B71D033A92}"/>
              </a:ext>
            </a:extLst>
          </p:cNvPr>
          <p:cNvSpPr/>
          <p:nvPr/>
        </p:nvSpPr>
        <p:spPr>
          <a:xfrm>
            <a:off x="0" y="0"/>
            <a:ext cx="155170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1F2A2B0-8C46-4409-9B11-3D6B35638783}"/>
              </a:ext>
            </a:extLst>
          </p:cNvPr>
          <p:cNvSpPr/>
          <p:nvPr/>
        </p:nvSpPr>
        <p:spPr>
          <a:xfrm>
            <a:off x="831273" y="426308"/>
            <a:ext cx="11360727" cy="239491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31CD886-BF36-4E4F-9B49-B8E9BC664EB4}"/>
              </a:ext>
            </a:extLst>
          </p:cNvPr>
          <p:cNvSpPr txBox="1"/>
          <p:nvPr/>
        </p:nvSpPr>
        <p:spPr>
          <a:xfrm>
            <a:off x="2382982" y="1108514"/>
            <a:ext cx="735464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rgbClr val="002060"/>
                </a:solidFill>
              </a:rPr>
              <a:t>The orchestration metaphor</a:t>
            </a:r>
            <a:endParaRPr lang="en-US" sz="4800" b="1" dirty="0">
              <a:solidFill>
                <a:srgbClr val="00206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46751CE-F80E-435B-9B76-FC9E7F85F75A}"/>
              </a:ext>
            </a:extLst>
          </p:cNvPr>
          <p:cNvSpPr txBox="1"/>
          <p:nvPr/>
        </p:nvSpPr>
        <p:spPr>
          <a:xfrm>
            <a:off x="2830733" y="3072348"/>
            <a:ext cx="719441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</a:rPr>
              <a:t>Popular metaphor to use within business administration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</a:rPr>
              <a:t>Been </a:t>
            </a:r>
            <a:r>
              <a:rPr lang="en-US" sz="2400" dirty="0">
                <a:solidFill>
                  <a:schemeClr val="bg1"/>
                </a:solidFill>
              </a:rPr>
              <a:t>increasingly used in an ecosystem </a:t>
            </a:r>
            <a:r>
              <a:rPr lang="en-US" sz="2400" dirty="0" smtClean="0">
                <a:solidFill>
                  <a:schemeClr val="bg1"/>
                </a:solidFill>
              </a:rPr>
              <a:t>context</a:t>
            </a:r>
            <a:endParaRPr lang="nb-NO" sz="2400" dirty="0">
              <a:solidFill>
                <a:schemeClr val="bg1"/>
              </a:solidFill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</a:rPr>
              <a:t>The </a:t>
            </a:r>
            <a:r>
              <a:rPr lang="en-US" sz="2400" dirty="0">
                <a:solidFill>
                  <a:schemeClr val="bg1"/>
                </a:solidFill>
              </a:rPr>
              <a:t>relationship between the platform company and third-party actors  </a:t>
            </a:r>
            <a:endParaRPr lang="nb-NO" sz="2400" dirty="0">
              <a:solidFill>
                <a:schemeClr val="bg1"/>
              </a:solidFill>
            </a:endParaRPr>
          </a:p>
          <a:p>
            <a:pPr lvl="0"/>
            <a:endParaRPr lang="en-US" sz="2400" dirty="0">
              <a:solidFill>
                <a:schemeClr val="bg1"/>
              </a:solidFill>
            </a:endParaRPr>
          </a:p>
          <a:p>
            <a:pPr lvl="0"/>
            <a:endParaRPr lang="nb-NO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9842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5E7F4E0-DFD6-4F08-BBE9-9C2CF75F4111}"/>
              </a:ext>
            </a:extLst>
          </p:cNvPr>
          <p:cNvSpPr/>
          <p:nvPr/>
        </p:nvSpPr>
        <p:spPr>
          <a:xfrm>
            <a:off x="66502" y="0"/>
            <a:ext cx="12192000" cy="6858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78941CF-251E-45E4-8A10-31B71D033A92}"/>
              </a:ext>
            </a:extLst>
          </p:cNvPr>
          <p:cNvSpPr/>
          <p:nvPr/>
        </p:nvSpPr>
        <p:spPr>
          <a:xfrm>
            <a:off x="0" y="0"/>
            <a:ext cx="155170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1F2A2B0-8C46-4409-9B11-3D6B35638783}"/>
              </a:ext>
            </a:extLst>
          </p:cNvPr>
          <p:cNvSpPr/>
          <p:nvPr/>
        </p:nvSpPr>
        <p:spPr>
          <a:xfrm>
            <a:off x="839585" y="265426"/>
            <a:ext cx="11485419" cy="239491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31CD886-BF36-4E4F-9B49-B8E9BC664EB4}"/>
              </a:ext>
            </a:extLst>
          </p:cNvPr>
          <p:cNvSpPr txBox="1"/>
          <p:nvPr/>
        </p:nvSpPr>
        <p:spPr>
          <a:xfrm>
            <a:off x="1618211" y="977576"/>
            <a:ext cx="951895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rgbClr val="002060"/>
                </a:solidFill>
              </a:rPr>
              <a:t>The concept: Network orchestration </a:t>
            </a:r>
            <a:endParaRPr lang="en-US" sz="4800" b="1" dirty="0">
              <a:solidFill>
                <a:srgbClr val="00206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46751CE-F80E-435B-9B76-FC9E7F85F75A}"/>
              </a:ext>
            </a:extLst>
          </p:cNvPr>
          <p:cNvSpPr txBox="1"/>
          <p:nvPr/>
        </p:nvSpPr>
        <p:spPr>
          <a:xfrm>
            <a:off x="2762224" y="3132958"/>
            <a:ext cx="799065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 smtClean="0">
                <a:solidFill>
                  <a:schemeClr val="bg1"/>
                </a:solidFill>
              </a:rPr>
              <a:t>Stemming from studies </a:t>
            </a:r>
            <a:r>
              <a:rPr lang="nb-NO" sz="2400" dirty="0" err="1" smtClean="0">
                <a:solidFill>
                  <a:schemeClr val="bg1"/>
                </a:solidFill>
              </a:rPr>
              <a:t>on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inter-organizational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networks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altLang="nb-NO" sz="2400" dirty="0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One </a:t>
            </a:r>
            <a:r>
              <a:rPr lang="en-GB" altLang="nb-NO" sz="24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firm is able to take on a leadership position in a network </a:t>
            </a:r>
            <a:endParaRPr lang="en-GB" altLang="nb-NO" sz="2400" dirty="0" smtClean="0">
              <a:solidFill>
                <a:schemeClr val="bg1"/>
              </a:solidFill>
              <a:ea typeface="ＭＳ Ｐゴシック" panose="020B0600070205080204" pitchFamily="34" charset="-128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altLang="nb-NO" sz="2400" i="1" dirty="0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Individual </a:t>
            </a:r>
            <a:r>
              <a:rPr lang="en-GB" altLang="nb-NO" sz="24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firm-based characteristics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altLang="nb-NO" sz="2400" dirty="0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Orchestrating is about </a:t>
            </a:r>
            <a:r>
              <a:rPr lang="en-GB" altLang="nb-NO" sz="24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creating competitive advantage in a networked </a:t>
            </a:r>
            <a:r>
              <a:rPr lang="en-GB" altLang="nb-NO" sz="2400" dirty="0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world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altLang="nb-NO" sz="2400" dirty="0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Inter-</a:t>
            </a:r>
            <a:r>
              <a:rPr lang="en-GB" altLang="nb-NO" sz="2400" i="1" dirty="0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firm </a:t>
            </a:r>
            <a:r>
              <a:rPr lang="en-GB" altLang="nb-NO" sz="24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network is a </a:t>
            </a:r>
            <a:r>
              <a:rPr lang="en-GB" altLang="nb-NO" sz="2400" i="1" dirty="0">
                <a:solidFill>
                  <a:schemeClr val="bg1"/>
                </a:solidFill>
                <a:ea typeface="ＭＳ Ｐゴシック" panose="020B0600070205080204" pitchFamily="34" charset="-128"/>
              </a:rPr>
              <a:t>resource</a:t>
            </a:r>
            <a:r>
              <a:rPr lang="en-GB" altLang="nb-NO" sz="24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 in itself </a:t>
            </a:r>
          </a:p>
          <a:p>
            <a:endParaRPr lang="en-GB" altLang="nb-NO" sz="2400" dirty="0" smtClean="0">
              <a:solidFill>
                <a:schemeClr val="bg1"/>
              </a:solidFill>
              <a:ea typeface="ＭＳ Ｐゴシック" panose="020B0600070205080204" pitchFamily="34" charset="-128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altLang="nb-NO" sz="2400" dirty="0" smtClean="0">
              <a:solidFill>
                <a:schemeClr val="bg1"/>
              </a:solidFill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33140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5E7F4E0-DFD6-4F08-BBE9-9C2CF75F4111}"/>
              </a:ext>
            </a:extLst>
          </p:cNvPr>
          <p:cNvSpPr/>
          <p:nvPr/>
        </p:nvSpPr>
        <p:spPr>
          <a:xfrm>
            <a:off x="66502" y="0"/>
            <a:ext cx="12192000" cy="6858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78941CF-251E-45E4-8A10-31B71D033A92}"/>
              </a:ext>
            </a:extLst>
          </p:cNvPr>
          <p:cNvSpPr/>
          <p:nvPr/>
        </p:nvSpPr>
        <p:spPr>
          <a:xfrm>
            <a:off x="0" y="0"/>
            <a:ext cx="155170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1F2A2B0-8C46-4409-9B11-3D6B35638783}"/>
              </a:ext>
            </a:extLst>
          </p:cNvPr>
          <p:cNvSpPr/>
          <p:nvPr/>
        </p:nvSpPr>
        <p:spPr>
          <a:xfrm>
            <a:off x="839585" y="265426"/>
            <a:ext cx="11485419" cy="239491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31CD886-BF36-4E4F-9B49-B8E9BC664EB4}"/>
              </a:ext>
            </a:extLst>
          </p:cNvPr>
          <p:cNvSpPr txBox="1"/>
          <p:nvPr/>
        </p:nvSpPr>
        <p:spPr>
          <a:xfrm>
            <a:off x="1618211" y="977576"/>
            <a:ext cx="413927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rgbClr val="002060"/>
                </a:solidFill>
              </a:rPr>
              <a:t>The “hub” firm </a:t>
            </a:r>
            <a:endParaRPr lang="en-US" sz="4800" b="1" dirty="0">
              <a:solidFill>
                <a:srgbClr val="00206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46751CE-F80E-435B-9B76-FC9E7F85F75A}"/>
              </a:ext>
            </a:extLst>
          </p:cNvPr>
          <p:cNvSpPr txBox="1"/>
          <p:nvPr/>
        </p:nvSpPr>
        <p:spPr>
          <a:xfrm>
            <a:off x="2762224" y="3132958"/>
            <a:ext cx="799065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“</a:t>
            </a:r>
            <a:r>
              <a:rPr lang="en-US" sz="2400" i="1" dirty="0">
                <a:solidFill>
                  <a:schemeClr val="bg1"/>
                </a:solidFill>
              </a:rPr>
              <a:t>We define network orchestration as the set of deliberate, purposeful actions undertaken by the hub firm as it seeks to create value (expand the pie) and extract value (gain a larger slice of the pie) from the network.” </a:t>
            </a:r>
            <a:r>
              <a:rPr lang="en-US" sz="2400" dirty="0">
                <a:solidFill>
                  <a:schemeClr val="bg1"/>
                </a:solidFill>
              </a:rPr>
              <a:t>(</a:t>
            </a:r>
            <a:r>
              <a:rPr lang="en-US" sz="2400" dirty="0" err="1">
                <a:solidFill>
                  <a:schemeClr val="bg1"/>
                </a:solidFill>
              </a:rPr>
              <a:t>Dhanaraj</a:t>
            </a:r>
            <a:r>
              <a:rPr lang="en-US" sz="2400" dirty="0">
                <a:solidFill>
                  <a:schemeClr val="bg1"/>
                </a:solidFill>
              </a:rPr>
              <a:t> &amp; </a:t>
            </a:r>
            <a:r>
              <a:rPr lang="en-US" sz="2400" dirty="0" err="1">
                <a:solidFill>
                  <a:schemeClr val="bg1"/>
                </a:solidFill>
              </a:rPr>
              <a:t>Parkhe</a:t>
            </a:r>
            <a:r>
              <a:rPr lang="en-US" sz="2400" dirty="0">
                <a:solidFill>
                  <a:schemeClr val="bg1"/>
                </a:solidFill>
              </a:rPr>
              <a:t>, 2006, p. 659).  </a:t>
            </a:r>
          </a:p>
          <a:p>
            <a:endParaRPr lang="en-GB" altLang="nb-NO" sz="2400" dirty="0" smtClean="0">
              <a:solidFill>
                <a:schemeClr val="bg1"/>
              </a:solidFill>
              <a:ea typeface="ＭＳ Ｐゴシック" panose="020B0600070205080204" pitchFamily="34" charset="-128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altLang="nb-NO" sz="2400" dirty="0" smtClean="0">
              <a:solidFill>
                <a:schemeClr val="bg1"/>
              </a:solidFill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37619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3" descr="page3image21320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7527" y="602724"/>
            <a:ext cx="10250962" cy="57693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0283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5E7F4E0-DFD6-4F08-BBE9-9C2CF75F4111}"/>
              </a:ext>
            </a:extLst>
          </p:cNvPr>
          <p:cNvSpPr/>
          <p:nvPr/>
        </p:nvSpPr>
        <p:spPr>
          <a:xfrm>
            <a:off x="66502" y="0"/>
            <a:ext cx="12192000" cy="6858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78941CF-251E-45E4-8A10-31B71D033A92}"/>
              </a:ext>
            </a:extLst>
          </p:cNvPr>
          <p:cNvSpPr/>
          <p:nvPr/>
        </p:nvSpPr>
        <p:spPr>
          <a:xfrm>
            <a:off x="0" y="0"/>
            <a:ext cx="155170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1F2A2B0-8C46-4409-9B11-3D6B35638783}"/>
              </a:ext>
            </a:extLst>
          </p:cNvPr>
          <p:cNvSpPr/>
          <p:nvPr/>
        </p:nvSpPr>
        <p:spPr>
          <a:xfrm>
            <a:off x="839585" y="265426"/>
            <a:ext cx="11485419" cy="239491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31CD886-BF36-4E4F-9B49-B8E9BC664EB4}"/>
              </a:ext>
            </a:extLst>
          </p:cNvPr>
          <p:cNvSpPr txBox="1"/>
          <p:nvPr/>
        </p:nvSpPr>
        <p:spPr>
          <a:xfrm>
            <a:off x="1618211" y="977576"/>
            <a:ext cx="783458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rgbClr val="002060"/>
                </a:solidFill>
              </a:rPr>
              <a:t>Three orchestration processes</a:t>
            </a:r>
            <a:endParaRPr lang="en-US" sz="4800" b="1" dirty="0">
              <a:solidFill>
                <a:srgbClr val="00206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46751CE-F80E-435B-9B76-FC9E7F85F75A}"/>
              </a:ext>
            </a:extLst>
          </p:cNvPr>
          <p:cNvSpPr txBox="1"/>
          <p:nvPr/>
        </p:nvSpPr>
        <p:spPr>
          <a:xfrm>
            <a:off x="2762224" y="3132958"/>
            <a:ext cx="799065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altLang="nb-NO" sz="2400" dirty="0" err="1">
                <a:solidFill>
                  <a:schemeClr val="bg1"/>
                </a:solidFill>
                <a:ea typeface="ＭＳ Ｐゴシック" panose="020B0600070205080204" pitchFamily="34" charset="-128"/>
              </a:rPr>
              <a:t>Managing</a:t>
            </a:r>
            <a:r>
              <a:rPr lang="nb-NO" altLang="nb-NO" sz="24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 </a:t>
            </a:r>
            <a:r>
              <a:rPr lang="nb-NO" altLang="nb-NO" sz="2400" dirty="0" err="1">
                <a:solidFill>
                  <a:schemeClr val="bg1"/>
                </a:solidFill>
                <a:ea typeface="ＭＳ Ｐゴシック" panose="020B0600070205080204" pitchFamily="34" charset="-128"/>
              </a:rPr>
              <a:t>knowledge</a:t>
            </a:r>
            <a:r>
              <a:rPr lang="nb-NO" altLang="nb-NO" sz="24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 </a:t>
            </a:r>
            <a:r>
              <a:rPr lang="nb-NO" altLang="nb-NO" sz="2400" dirty="0" err="1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mobility</a:t>
            </a:r>
            <a:endParaRPr lang="nb-NO" altLang="nb-NO" sz="2400" dirty="0">
              <a:solidFill>
                <a:schemeClr val="bg1"/>
              </a:solidFill>
              <a:ea typeface="ＭＳ Ｐゴシック" panose="020B0600070205080204" pitchFamily="34" charset="-128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altLang="nb-NO" sz="2400" dirty="0" err="1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Managing</a:t>
            </a:r>
            <a:r>
              <a:rPr lang="nb-NO" altLang="nb-NO" sz="2400" dirty="0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 </a:t>
            </a:r>
            <a:r>
              <a:rPr lang="nb-NO" altLang="nb-NO" sz="2400" dirty="0" err="1">
                <a:solidFill>
                  <a:schemeClr val="bg1"/>
                </a:solidFill>
                <a:ea typeface="ＭＳ Ｐゴシック" panose="020B0600070205080204" pitchFamily="34" charset="-128"/>
              </a:rPr>
              <a:t>innovation</a:t>
            </a:r>
            <a:r>
              <a:rPr lang="nb-NO" altLang="nb-NO" sz="24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 </a:t>
            </a:r>
            <a:r>
              <a:rPr lang="nb-NO" altLang="nb-NO" sz="2400" dirty="0" err="1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appropriability</a:t>
            </a:r>
            <a:endParaRPr lang="nb-NO" altLang="nb-NO" sz="2400" dirty="0" smtClean="0">
              <a:solidFill>
                <a:schemeClr val="bg1"/>
              </a:solidFill>
              <a:ea typeface="ＭＳ Ｐゴシック" panose="020B0600070205080204" pitchFamily="34" charset="-128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altLang="nb-NO" sz="2400" dirty="0" err="1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Managing</a:t>
            </a:r>
            <a:r>
              <a:rPr lang="nb-NO" altLang="nb-NO" sz="2400" dirty="0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 </a:t>
            </a:r>
            <a:r>
              <a:rPr lang="nb-NO" altLang="nb-NO" sz="2400" dirty="0" err="1">
                <a:solidFill>
                  <a:schemeClr val="bg1"/>
                </a:solidFill>
                <a:ea typeface="ＭＳ Ｐゴシック" panose="020B0600070205080204" pitchFamily="34" charset="-128"/>
              </a:rPr>
              <a:t>network</a:t>
            </a:r>
            <a:r>
              <a:rPr lang="nb-NO" altLang="nb-NO" sz="24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 </a:t>
            </a:r>
            <a:r>
              <a:rPr lang="nb-NO" altLang="nb-NO" sz="2400" dirty="0" err="1">
                <a:solidFill>
                  <a:schemeClr val="bg1"/>
                </a:solidFill>
                <a:ea typeface="ＭＳ Ｐゴシック" panose="020B0600070205080204" pitchFamily="34" charset="-128"/>
              </a:rPr>
              <a:t>stability</a:t>
            </a:r>
            <a:endParaRPr lang="nb-NO" altLang="nb-NO" sz="2400" dirty="0">
              <a:solidFill>
                <a:schemeClr val="bg1"/>
              </a:solidFill>
              <a:ea typeface="ＭＳ Ｐゴシック" panose="020B0600070205080204" pitchFamily="34" charset="-128"/>
            </a:endParaRPr>
          </a:p>
          <a:p>
            <a:endParaRPr lang="en-GB" altLang="nb-NO" sz="2400" dirty="0" smtClean="0">
              <a:solidFill>
                <a:schemeClr val="bg1"/>
              </a:solidFill>
              <a:ea typeface="ＭＳ Ｐゴシック" panose="020B0600070205080204" pitchFamily="34" charset="-128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altLang="nb-NO" sz="2400" dirty="0" smtClean="0">
              <a:solidFill>
                <a:schemeClr val="bg1"/>
              </a:solidFill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4335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5E7F4E0-DFD6-4F08-BBE9-9C2CF75F4111}"/>
              </a:ext>
            </a:extLst>
          </p:cNvPr>
          <p:cNvSpPr/>
          <p:nvPr/>
        </p:nvSpPr>
        <p:spPr>
          <a:xfrm>
            <a:off x="66502" y="0"/>
            <a:ext cx="12192000" cy="6858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78941CF-251E-45E4-8A10-31B71D033A92}"/>
              </a:ext>
            </a:extLst>
          </p:cNvPr>
          <p:cNvSpPr/>
          <p:nvPr/>
        </p:nvSpPr>
        <p:spPr>
          <a:xfrm>
            <a:off x="0" y="0"/>
            <a:ext cx="155170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1F2A2B0-8C46-4409-9B11-3D6B35638783}"/>
              </a:ext>
            </a:extLst>
          </p:cNvPr>
          <p:cNvSpPr/>
          <p:nvPr/>
        </p:nvSpPr>
        <p:spPr>
          <a:xfrm>
            <a:off x="839585" y="265426"/>
            <a:ext cx="11485419" cy="239491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31CD886-BF36-4E4F-9B49-B8E9BC664EB4}"/>
              </a:ext>
            </a:extLst>
          </p:cNvPr>
          <p:cNvSpPr txBox="1"/>
          <p:nvPr/>
        </p:nvSpPr>
        <p:spPr>
          <a:xfrm>
            <a:off x="1618211" y="977576"/>
            <a:ext cx="792095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rgbClr val="002060"/>
                </a:solidFill>
              </a:rPr>
              <a:t>Managing knowledge mobility</a:t>
            </a:r>
            <a:endParaRPr lang="en-US" sz="4800" b="1" dirty="0">
              <a:solidFill>
                <a:srgbClr val="00206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46751CE-F80E-435B-9B76-FC9E7F85F75A}"/>
              </a:ext>
            </a:extLst>
          </p:cNvPr>
          <p:cNvSpPr txBox="1"/>
          <p:nvPr/>
        </p:nvSpPr>
        <p:spPr>
          <a:xfrm>
            <a:off x="2762224" y="3132958"/>
            <a:ext cx="799065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altLang="nb-NO" sz="24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Knowledge is </a:t>
            </a:r>
            <a:r>
              <a:rPr lang="nb-NO" altLang="nb-NO" sz="2400" dirty="0" err="1">
                <a:solidFill>
                  <a:schemeClr val="bg1"/>
                </a:solidFill>
                <a:ea typeface="ＭＳ Ｐゴシック" panose="020B0600070205080204" pitchFamily="34" charset="-128"/>
              </a:rPr>
              <a:t>dispersed</a:t>
            </a:r>
            <a:r>
              <a:rPr lang="nb-NO" altLang="nb-NO" sz="24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 </a:t>
            </a:r>
            <a:endParaRPr lang="nb-NO" altLang="nb-NO" sz="2400" dirty="0" smtClean="0">
              <a:solidFill>
                <a:schemeClr val="bg1"/>
              </a:solidFill>
              <a:ea typeface="ＭＳ Ｐゴシック" panose="020B0600070205080204" pitchFamily="34" charset="-128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altLang="nb-NO" sz="2400" dirty="0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Knowledge </a:t>
            </a:r>
            <a:r>
              <a:rPr lang="nb-NO" altLang="nb-NO" sz="24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is </a:t>
            </a:r>
            <a:r>
              <a:rPr lang="nb-NO" altLang="nb-NO" sz="2400" dirty="0" err="1">
                <a:solidFill>
                  <a:schemeClr val="bg1"/>
                </a:solidFill>
                <a:ea typeface="ＭＳ Ｐゴシック" panose="020B0600070205080204" pitchFamily="34" charset="-128"/>
              </a:rPr>
              <a:t>accessed</a:t>
            </a:r>
            <a:r>
              <a:rPr lang="nb-NO" altLang="nb-NO" sz="24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, </a:t>
            </a:r>
            <a:r>
              <a:rPr lang="nb-NO" altLang="nb-NO" sz="2400" dirty="0" err="1">
                <a:solidFill>
                  <a:schemeClr val="bg1"/>
                </a:solidFill>
                <a:ea typeface="ＭＳ Ｐゴシック" panose="020B0600070205080204" pitchFamily="34" charset="-128"/>
              </a:rPr>
              <a:t>transferred</a:t>
            </a:r>
            <a:r>
              <a:rPr lang="nb-NO" altLang="nb-NO" sz="24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 and </a:t>
            </a:r>
            <a:r>
              <a:rPr lang="nb-NO" altLang="nb-NO" sz="2400" dirty="0" err="1">
                <a:solidFill>
                  <a:schemeClr val="bg1"/>
                </a:solidFill>
                <a:ea typeface="ＭＳ Ｐゴシック" panose="020B0600070205080204" pitchFamily="34" charset="-128"/>
              </a:rPr>
              <a:t>transformed</a:t>
            </a:r>
            <a:r>
              <a:rPr lang="nb-NO" altLang="nb-NO" sz="24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 </a:t>
            </a:r>
            <a:endParaRPr lang="nb-NO" altLang="nb-NO" sz="2400" dirty="0" smtClean="0">
              <a:solidFill>
                <a:schemeClr val="bg1"/>
              </a:solidFill>
              <a:ea typeface="ＭＳ Ｐゴシック" panose="020B0600070205080204" pitchFamily="34" charset="-128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altLang="nb-NO" sz="2400" dirty="0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The </a:t>
            </a:r>
            <a:r>
              <a:rPr lang="nb-NO" altLang="nb-NO" sz="2400" dirty="0" err="1">
                <a:solidFill>
                  <a:schemeClr val="bg1"/>
                </a:solidFill>
                <a:ea typeface="ＭＳ Ｐゴシック" panose="020B0600070205080204" pitchFamily="34" charset="-128"/>
              </a:rPr>
              <a:t>creation</a:t>
            </a:r>
            <a:r>
              <a:rPr lang="nb-NO" altLang="nb-NO" sz="24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 </a:t>
            </a:r>
            <a:r>
              <a:rPr lang="nb-NO" altLang="nb-NO" sz="2400" dirty="0" err="1">
                <a:solidFill>
                  <a:schemeClr val="bg1"/>
                </a:solidFill>
                <a:ea typeface="ＭＳ Ｐゴシック" panose="020B0600070205080204" pitchFamily="34" charset="-128"/>
              </a:rPr>
              <a:t>of</a:t>
            </a:r>
            <a:r>
              <a:rPr lang="nb-NO" altLang="nb-NO" sz="24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 a </a:t>
            </a:r>
            <a:r>
              <a:rPr lang="nb-NO" altLang="nb-NO" sz="2400" dirty="0" err="1">
                <a:solidFill>
                  <a:schemeClr val="bg1"/>
                </a:solidFill>
                <a:ea typeface="ＭＳ Ｐゴシック" panose="020B0600070205080204" pitchFamily="34" charset="-128"/>
              </a:rPr>
              <a:t>common</a:t>
            </a:r>
            <a:r>
              <a:rPr lang="nb-NO" altLang="nb-NO" sz="24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 </a:t>
            </a:r>
            <a:r>
              <a:rPr lang="nb-NO" altLang="nb-NO" sz="2400" dirty="0" err="1">
                <a:solidFill>
                  <a:schemeClr val="bg1"/>
                </a:solidFill>
                <a:ea typeface="ＭＳ Ｐゴシック" panose="020B0600070205080204" pitchFamily="34" charset="-128"/>
              </a:rPr>
              <a:t>identity</a:t>
            </a:r>
            <a:r>
              <a:rPr lang="nb-NO" altLang="nb-NO" sz="24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 – </a:t>
            </a:r>
            <a:r>
              <a:rPr lang="nb-NO" altLang="nb-NO" sz="2400" dirty="0" err="1">
                <a:solidFill>
                  <a:schemeClr val="bg1"/>
                </a:solidFill>
                <a:ea typeface="ＭＳ Ｐゴシック" panose="020B0600070205080204" pitchFamily="34" charset="-128"/>
              </a:rPr>
              <a:t>enable</a:t>
            </a:r>
            <a:r>
              <a:rPr lang="nb-NO" altLang="nb-NO" sz="24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 </a:t>
            </a:r>
            <a:r>
              <a:rPr lang="nb-NO" altLang="nb-NO" sz="2400" dirty="0" err="1">
                <a:solidFill>
                  <a:schemeClr val="bg1"/>
                </a:solidFill>
                <a:ea typeface="ＭＳ Ｐゴシック" panose="020B0600070205080204" pitchFamily="34" charset="-128"/>
              </a:rPr>
              <a:t>sharing</a:t>
            </a:r>
            <a:r>
              <a:rPr lang="nb-NO" altLang="nb-NO" sz="24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 </a:t>
            </a:r>
            <a:r>
              <a:rPr lang="nb-NO" altLang="nb-NO" sz="2400" dirty="0" err="1">
                <a:solidFill>
                  <a:schemeClr val="bg1"/>
                </a:solidFill>
                <a:ea typeface="ＭＳ Ｐゴシック" panose="020B0600070205080204" pitchFamily="34" charset="-128"/>
              </a:rPr>
              <a:t>of</a:t>
            </a:r>
            <a:r>
              <a:rPr lang="nb-NO" altLang="nb-NO" sz="24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 </a:t>
            </a:r>
            <a:r>
              <a:rPr lang="nb-NO" altLang="nb-NO" sz="2400" dirty="0" err="1">
                <a:solidFill>
                  <a:schemeClr val="bg1"/>
                </a:solidFill>
                <a:ea typeface="ＭＳ Ｐゴシック" panose="020B0600070205080204" pitchFamily="34" charset="-128"/>
              </a:rPr>
              <a:t>knowledge</a:t>
            </a:r>
            <a:r>
              <a:rPr lang="nb-NO" altLang="nb-NO" sz="24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 </a:t>
            </a:r>
            <a:endParaRPr lang="nb-NO" altLang="nb-NO" sz="2400" dirty="0" smtClean="0">
              <a:solidFill>
                <a:schemeClr val="bg1"/>
              </a:solidFill>
              <a:ea typeface="ＭＳ Ｐゴシック" panose="020B0600070205080204" pitchFamily="34" charset="-128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altLang="nb-NO" sz="2400" dirty="0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Identity </a:t>
            </a:r>
            <a:r>
              <a:rPr lang="nb-NO" altLang="nb-NO" sz="24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as a </a:t>
            </a:r>
            <a:r>
              <a:rPr lang="nb-NO" altLang="nb-NO" sz="2400" dirty="0" err="1">
                <a:solidFill>
                  <a:schemeClr val="bg1"/>
                </a:solidFill>
                <a:ea typeface="ＭＳ Ｐゴシック" panose="020B0600070205080204" pitchFamily="34" charset="-128"/>
              </a:rPr>
              <a:t>network</a:t>
            </a:r>
            <a:r>
              <a:rPr lang="nb-NO" altLang="nb-NO" sz="24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 – </a:t>
            </a:r>
            <a:r>
              <a:rPr lang="nb-NO" altLang="nb-NO" sz="2400" i="1" dirty="0" err="1">
                <a:solidFill>
                  <a:schemeClr val="bg1"/>
                </a:solidFill>
                <a:ea typeface="ＭＳ Ｐゴシック" panose="020B0600070205080204" pitchFamily="34" charset="-128"/>
              </a:rPr>
              <a:t>creation</a:t>
            </a:r>
            <a:r>
              <a:rPr lang="nb-NO" altLang="nb-NO" sz="24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 </a:t>
            </a:r>
            <a:r>
              <a:rPr lang="nb-NO" altLang="nb-NO" sz="2400" dirty="0" err="1">
                <a:solidFill>
                  <a:schemeClr val="bg1"/>
                </a:solidFill>
                <a:ea typeface="ＭＳ Ｐゴシック" panose="020B0600070205080204" pitchFamily="34" charset="-128"/>
              </a:rPr>
              <a:t>of</a:t>
            </a:r>
            <a:r>
              <a:rPr lang="nb-NO" altLang="nb-NO" sz="24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 </a:t>
            </a:r>
            <a:r>
              <a:rPr lang="nb-NO" altLang="nb-NO" sz="2400" i="1" dirty="0" err="1">
                <a:solidFill>
                  <a:schemeClr val="bg1"/>
                </a:solidFill>
                <a:ea typeface="ＭＳ Ｐゴシック" panose="020B0600070205080204" pitchFamily="34" charset="-128"/>
              </a:rPr>
              <a:t>new</a:t>
            </a:r>
            <a:r>
              <a:rPr lang="nb-NO" altLang="nb-NO" sz="24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 </a:t>
            </a:r>
            <a:r>
              <a:rPr lang="nb-NO" altLang="nb-NO" sz="2400" dirty="0" err="1">
                <a:solidFill>
                  <a:schemeClr val="bg1"/>
                </a:solidFill>
                <a:ea typeface="ＭＳ Ｐゴシック" panose="020B0600070205080204" pitchFamily="34" charset="-128"/>
              </a:rPr>
              <a:t>value</a:t>
            </a:r>
            <a:r>
              <a:rPr lang="nb-NO" altLang="nb-NO" sz="24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/</a:t>
            </a:r>
            <a:r>
              <a:rPr lang="nb-NO" altLang="nb-NO" sz="2400" dirty="0" err="1">
                <a:solidFill>
                  <a:schemeClr val="bg1"/>
                </a:solidFill>
                <a:ea typeface="ＭＳ Ｐゴシック" panose="020B0600070205080204" pitchFamily="34" charset="-128"/>
              </a:rPr>
              <a:t>knowledge</a:t>
            </a:r>
            <a:r>
              <a:rPr lang="nb-NO" altLang="nb-NO" sz="24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 </a:t>
            </a:r>
          </a:p>
          <a:p>
            <a:endParaRPr lang="en-GB" altLang="nb-NO" sz="2400" dirty="0" smtClean="0">
              <a:solidFill>
                <a:schemeClr val="bg1"/>
              </a:solidFill>
              <a:ea typeface="ＭＳ Ｐゴシック" panose="020B0600070205080204" pitchFamily="34" charset="-128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altLang="nb-NO" sz="2400" dirty="0" smtClean="0">
              <a:solidFill>
                <a:schemeClr val="bg1"/>
              </a:solidFill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5251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5E7F4E0-DFD6-4F08-BBE9-9C2CF75F4111}"/>
              </a:ext>
            </a:extLst>
          </p:cNvPr>
          <p:cNvSpPr/>
          <p:nvPr/>
        </p:nvSpPr>
        <p:spPr>
          <a:xfrm>
            <a:off x="66502" y="0"/>
            <a:ext cx="12192000" cy="6858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78941CF-251E-45E4-8A10-31B71D033A92}"/>
              </a:ext>
            </a:extLst>
          </p:cNvPr>
          <p:cNvSpPr/>
          <p:nvPr/>
        </p:nvSpPr>
        <p:spPr>
          <a:xfrm>
            <a:off x="0" y="0"/>
            <a:ext cx="155170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1F2A2B0-8C46-4409-9B11-3D6B35638783}"/>
              </a:ext>
            </a:extLst>
          </p:cNvPr>
          <p:cNvSpPr/>
          <p:nvPr/>
        </p:nvSpPr>
        <p:spPr>
          <a:xfrm>
            <a:off x="839585" y="265426"/>
            <a:ext cx="11485419" cy="239491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31CD886-BF36-4E4F-9B49-B8E9BC664EB4}"/>
              </a:ext>
            </a:extLst>
          </p:cNvPr>
          <p:cNvSpPr txBox="1"/>
          <p:nvPr/>
        </p:nvSpPr>
        <p:spPr>
          <a:xfrm>
            <a:off x="1618211" y="977576"/>
            <a:ext cx="955101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rgbClr val="002060"/>
                </a:solidFill>
              </a:rPr>
              <a:t>Managing innovation </a:t>
            </a:r>
            <a:r>
              <a:rPr lang="en-US" sz="4800" b="1" dirty="0" err="1" smtClean="0">
                <a:solidFill>
                  <a:srgbClr val="002060"/>
                </a:solidFill>
              </a:rPr>
              <a:t>appropriability</a:t>
            </a:r>
            <a:endParaRPr lang="en-US" sz="4800" b="1" dirty="0">
              <a:solidFill>
                <a:srgbClr val="00206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46751CE-F80E-435B-9B76-FC9E7F85F75A}"/>
              </a:ext>
            </a:extLst>
          </p:cNvPr>
          <p:cNvSpPr txBox="1"/>
          <p:nvPr/>
        </p:nvSpPr>
        <p:spPr>
          <a:xfrm>
            <a:off x="2762224" y="3132958"/>
            <a:ext cx="799065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altLang="nb-NO" sz="24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The </a:t>
            </a:r>
            <a:r>
              <a:rPr lang="nb-NO" altLang="nb-NO" sz="2400" dirty="0" err="1">
                <a:solidFill>
                  <a:schemeClr val="bg1"/>
                </a:solidFill>
                <a:ea typeface="ＭＳ Ｐゴシック" panose="020B0600070205080204" pitchFamily="34" charset="-128"/>
              </a:rPr>
              <a:t>capturing</a:t>
            </a:r>
            <a:r>
              <a:rPr lang="nb-NO" altLang="nb-NO" sz="24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 </a:t>
            </a:r>
            <a:r>
              <a:rPr lang="nb-NO" altLang="nb-NO" sz="2400" dirty="0" err="1">
                <a:solidFill>
                  <a:schemeClr val="bg1"/>
                </a:solidFill>
                <a:ea typeface="ＭＳ Ｐゴシック" panose="020B0600070205080204" pitchFamily="34" charset="-128"/>
              </a:rPr>
              <a:t>of</a:t>
            </a:r>
            <a:r>
              <a:rPr lang="nb-NO" altLang="nb-NO" sz="24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 </a:t>
            </a:r>
            <a:r>
              <a:rPr lang="nb-NO" altLang="nb-NO" sz="2400" dirty="0" err="1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value</a:t>
            </a:r>
            <a:endParaRPr lang="nb-NO" altLang="nb-NO" sz="2400" dirty="0" smtClean="0">
              <a:solidFill>
                <a:schemeClr val="bg1"/>
              </a:solidFill>
              <a:ea typeface="ＭＳ Ｐゴシック" panose="020B0600070205080204" pitchFamily="34" charset="-128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altLang="nb-NO" sz="2400" dirty="0" err="1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Appropriability</a:t>
            </a:r>
            <a:r>
              <a:rPr lang="nb-NO" altLang="nb-NO" sz="2400" dirty="0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 </a:t>
            </a:r>
            <a:r>
              <a:rPr lang="nb-NO" altLang="nb-NO" sz="24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regime: a fair </a:t>
            </a:r>
            <a:r>
              <a:rPr lang="nb-NO" altLang="nb-NO" sz="2400" dirty="0" err="1">
                <a:solidFill>
                  <a:schemeClr val="bg1"/>
                </a:solidFill>
                <a:ea typeface="ＭＳ Ｐゴシック" panose="020B0600070205080204" pitchFamily="34" charset="-128"/>
              </a:rPr>
              <a:t>distribution</a:t>
            </a:r>
            <a:r>
              <a:rPr lang="nb-NO" altLang="nb-NO" sz="24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 </a:t>
            </a:r>
            <a:r>
              <a:rPr lang="nb-NO" altLang="nb-NO" sz="2400" dirty="0" err="1">
                <a:solidFill>
                  <a:schemeClr val="bg1"/>
                </a:solidFill>
                <a:ea typeface="ＭＳ Ｐゴシック" panose="020B0600070205080204" pitchFamily="34" charset="-128"/>
              </a:rPr>
              <a:t>of</a:t>
            </a:r>
            <a:r>
              <a:rPr lang="nb-NO" altLang="nb-NO" sz="24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 </a:t>
            </a:r>
            <a:r>
              <a:rPr lang="nb-NO" altLang="nb-NO" sz="2400" dirty="0" err="1">
                <a:solidFill>
                  <a:schemeClr val="bg1"/>
                </a:solidFill>
                <a:ea typeface="ＭＳ Ｐゴシック" panose="020B0600070205080204" pitchFamily="34" charset="-128"/>
              </a:rPr>
              <a:t>value</a:t>
            </a:r>
            <a:r>
              <a:rPr lang="nb-NO" altLang="nb-NO" sz="24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 </a:t>
            </a:r>
            <a:endParaRPr lang="nb-NO" altLang="nb-NO" sz="2400" dirty="0" smtClean="0">
              <a:solidFill>
                <a:schemeClr val="bg1"/>
              </a:solidFill>
              <a:ea typeface="ＭＳ Ｐゴシック" panose="020B0600070205080204" pitchFamily="34" charset="-128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altLang="nb-NO" sz="2400" dirty="0" err="1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Accordance</a:t>
            </a:r>
            <a:r>
              <a:rPr lang="nb-NO" altLang="nb-NO" sz="2400" dirty="0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 </a:t>
            </a:r>
            <a:r>
              <a:rPr lang="nb-NO" altLang="nb-NO" sz="2400" dirty="0" err="1">
                <a:solidFill>
                  <a:schemeClr val="bg1"/>
                </a:solidFill>
                <a:ea typeface="ＭＳ Ｐゴシック" panose="020B0600070205080204" pitchFamily="34" charset="-128"/>
              </a:rPr>
              <a:t>between</a:t>
            </a:r>
            <a:r>
              <a:rPr lang="nb-NO" altLang="nb-NO" sz="24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 </a:t>
            </a:r>
            <a:r>
              <a:rPr lang="nb-NO" altLang="nb-NO" sz="2400" dirty="0" err="1">
                <a:solidFill>
                  <a:schemeClr val="bg1"/>
                </a:solidFill>
                <a:ea typeface="ＭＳ Ｐゴシック" panose="020B0600070205080204" pitchFamily="34" charset="-128"/>
              </a:rPr>
              <a:t>investments</a:t>
            </a:r>
            <a:r>
              <a:rPr lang="nb-NO" altLang="nb-NO" sz="24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 and </a:t>
            </a:r>
            <a:r>
              <a:rPr lang="nb-NO" altLang="nb-NO" sz="2400" dirty="0" err="1">
                <a:solidFill>
                  <a:schemeClr val="bg1"/>
                </a:solidFill>
                <a:ea typeface="ＭＳ Ｐゴシック" panose="020B0600070205080204" pitchFamily="34" charset="-128"/>
              </a:rPr>
              <a:t>outcome</a:t>
            </a:r>
            <a:r>
              <a:rPr lang="nb-NO" altLang="nb-NO" sz="24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 </a:t>
            </a:r>
          </a:p>
          <a:p>
            <a:pPr marL="857250" lvl="1" indent="-457200">
              <a:buFontTx/>
              <a:buChar char="-"/>
            </a:pPr>
            <a:r>
              <a:rPr lang="nb-NO" altLang="nb-NO" sz="2400" dirty="0" err="1">
                <a:solidFill>
                  <a:schemeClr val="bg1"/>
                </a:solidFill>
                <a:ea typeface="ＭＳ Ｐゴシック" panose="020B0600070205080204" pitchFamily="34" charset="-128"/>
              </a:rPr>
              <a:t>Avoiding</a:t>
            </a:r>
            <a:r>
              <a:rPr lang="nb-NO" altLang="nb-NO" sz="24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 «</a:t>
            </a:r>
            <a:r>
              <a:rPr lang="nb-NO" altLang="nb-NO" sz="2400" dirty="0" err="1">
                <a:solidFill>
                  <a:schemeClr val="bg1"/>
                </a:solidFill>
                <a:ea typeface="ＭＳ Ｐゴシック" panose="020B0600070205080204" pitchFamily="34" charset="-128"/>
              </a:rPr>
              <a:t>free</a:t>
            </a:r>
            <a:r>
              <a:rPr lang="nb-NO" altLang="nb-NO" sz="24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 riding» and «</a:t>
            </a:r>
            <a:r>
              <a:rPr lang="nb-NO" altLang="nb-NO" sz="2400" dirty="0" err="1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opportunism</a:t>
            </a:r>
            <a:r>
              <a:rPr lang="nb-NO" altLang="nb-NO" sz="2400" dirty="0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» </a:t>
            </a:r>
          </a:p>
          <a:p>
            <a:pPr marL="285750" indent="-342900">
              <a:buFont typeface="Arial" panose="020B0604020202020204" pitchFamily="34" charset="0"/>
              <a:buChar char="•"/>
            </a:pPr>
            <a:r>
              <a:rPr lang="nb-NO" altLang="nb-NO" sz="2400" dirty="0" err="1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Trusting</a:t>
            </a:r>
            <a:r>
              <a:rPr lang="nb-NO" altLang="nb-NO" sz="2400" dirty="0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 relationships</a:t>
            </a:r>
          </a:p>
          <a:p>
            <a:pPr marL="285750" indent="-342900">
              <a:buFont typeface="Arial" panose="020B0604020202020204" pitchFamily="34" charset="0"/>
              <a:buChar char="•"/>
            </a:pPr>
            <a:r>
              <a:rPr lang="nb-NO" altLang="nb-NO" sz="2400" dirty="0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Transparent </a:t>
            </a:r>
            <a:r>
              <a:rPr lang="nb-NO" altLang="nb-NO" sz="2400" dirty="0" err="1">
                <a:solidFill>
                  <a:schemeClr val="bg1"/>
                </a:solidFill>
                <a:ea typeface="ＭＳ Ｐゴシック" panose="020B0600070205080204" pitchFamily="34" charset="-128"/>
              </a:rPr>
              <a:t>decision-making</a:t>
            </a:r>
            <a:r>
              <a:rPr lang="nb-NO" altLang="nb-NO" sz="24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 </a:t>
            </a:r>
            <a:r>
              <a:rPr lang="nb-NO" altLang="nb-NO" sz="2400" dirty="0" err="1">
                <a:solidFill>
                  <a:schemeClr val="bg1"/>
                </a:solidFill>
                <a:ea typeface="ＭＳ Ｐゴシック" panose="020B0600070205080204" pitchFamily="34" charset="-128"/>
              </a:rPr>
              <a:t>processes</a:t>
            </a:r>
            <a:r>
              <a:rPr lang="nb-NO" altLang="nb-NO" sz="2400" dirty="0">
                <a:solidFill>
                  <a:schemeClr val="bg1"/>
                </a:solidFill>
                <a:ea typeface="ＭＳ Ｐゴシック" panose="020B0600070205080204" pitchFamily="34" charset="-128"/>
              </a:rPr>
              <a:t> </a:t>
            </a:r>
          </a:p>
          <a:p>
            <a:endParaRPr lang="en-GB" altLang="nb-NO" sz="2400" dirty="0" smtClean="0">
              <a:solidFill>
                <a:schemeClr val="bg1"/>
              </a:solidFill>
              <a:ea typeface="ＭＳ Ｐゴシック" panose="020B0600070205080204" pitchFamily="34" charset="-128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altLang="nb-NO" sz="2400" dirty="0" smtClean="0">
              <a:solidFill>
                <a:schemeClr val="bg1"/>
              </a:solidFill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96468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5E7F4E0-DFD6-4F08-BBE9-9C2CF75F4111}"/>
              </a:ext>
            </a:extLst>
          </p:cNvPr>
          <p:cNvSpPr/>
          <p:nvPr/>
        </p:nvSpPr>
        <p:spPr>
          <a:xfrm>
            <a:off x="66502" y="0"/>
            <a:ext cx="12192000" cy="6858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78941CF-251E-45E4-8A10-31B71D033A92}"/>
              </a:ext>
            </a:extLst>
          </p:cNvPr>
          <p:cNvSpPr/>
          <p:nvPr/>
        </p:nvSpPr>
        <p:spPr>
          <a:xfrm>
            <a:off x="0" y="0"/>
            <a:ext cx="155170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1F2A2B0-8C46-4409-9B11-3D6B35638783}"/>
              </a:ext>
            </a:extLst>
          </p:cNvPr>
          <p:cNvSpPr/>
          <p:nvPr/>
        </p:nvSpPr>
        <p:spPr>
          <a:xfrm>
            <a:off x="839585" y="265426"/>
            <a:ext cx="11485419" cy="239491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31CD886-BF36-4E4F-9B49-B8E9BC664EB4}"/>
              </a:ext>
            </a:extLst>
          </p:cNvPr>
          <p:cNvSpPr txBox="1"/>
          <p:nvPr/>
        </p:nvSpPr>
        <p:spPr>
          <a:xfrm>
            <a:off x="1618211" y="977576"/>
            <a:ext cx="718991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rgbClr val="002060"/>
                </a:solidFill>
              </a:rPr>
              <a:t>Managing network stability</a:t>
            </a:r>
            <a:endParaRPr lang="en-US" sz="4800" b="1" dirty="0">
              <a:solidFill>
                <a:srgbClr val="00206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46751CE-F80E-435B-9B76-FC9E7F85F75A}"/>
              </a:ext>
            </a:extLst>
          </p:cNvPr>
          <p:cNvSpPr txBox="1"/>
          <p:nvPr/>
        </p:nvSpPr>
        <p:spPr>
          <a:xfrm>
            <a:off x="2762224" y="3132958"/>
            <a:ext cx="799065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nb-NO" sz="2400" dirty="0">
                <a:solidFill>
                  <a:schemeClr val="bg1"/>
                </a:solidFill>
              </a:rPr>
              <a:t>Dilemma: </a:t>
            </a:r>
            <a:r>
              <a:rPr lang="nb-NO" sz="2400" dirty="0" err="1">
                <a:solidFill>
                  <a:schemeClr val="bg1"/>
                </a:solidFill>
              </a:rPr>
              <a:t>Tension</a:t>
            </a:r>
            <a:r>
              <a:rPr lang="nb-NO" sz="2400" dirty="0">
                <a:solidFill>
                  <a:schemeClr val="bg1"/>
                </a:solidFill>
              </a:rPr>
              <a:t> </a:t>
            </a:r>
            <a:r>
              <a:rPr lang="nb-NO" sz="2400" dirty="0" err="1">
                <a:solidFill>
                  <a:schemeClr val="bg1"/>
                </a:solidFill>
              </a:rPr>
              <a:t>between</a:t>
            </a:r>
            <a:r>
              <a:rPr lang="nb-NO" sz="2400" dirty="0">
                <a:solidFill>
                  <a:schemeClr val="bg1"/>
                </a:solidFill>
              </a:rPr>
              <a:t> </a:t>
            </a:r>
            <a:r>
              <a:rPr lang="nb-NO" sz="2400" dirty="0" err="1">
                <a:solidFill>
                  <a:schemeClr val="bg1"/>
                </a:solidFill>
              </a:rPr>
              <a:t>stability</a:t>
            </a:r>
            <a:r>
              <a:rPr lang="nb-NO" sz="2400" dirty="0">
                <a:solidFill>
                  <a:schemeClr val="bg1"/>
                </a:solidFill>
              </a:rPr>
              <a:t> and </a:t>
            </a:r>
            <a:r>
              <a:rPr lang="nb-NO" sz="2400" dirty="0" err="1" smtClean="0">
                <a:solidFill>
                  <a:schemeClr val="bg1"/>
                </a:solidFill>
              </a:rPr>
              <a:t>flexibility</a:t>
            </a:r>
            <a:endParaRPr lang="nb-NO" sz="2400" dirty="0" smtClean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nb-NO" sz="2400" dirty="0" err="1" smtClean="0">
                <a:solidFill>
                  <a:schemeClr val="bg1"/>
                </a:solidFill>
              </a:rPr>
              <a:t>Dynamic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>
                <a:solidFill>
                  <a:schemeClr val="bg1"/>
                </a:solidFill>
              </a:rPr>
              <a:t>stability</a:t>
            </a:r>
            <a:r>
              <a:rPr lang="nb-NO" sz="2400" dirty="0">
                <a:solidFill>
                  <a:schemeClr val="bg1"/>
                </a:solidFill>
              </a:rPr>
              <a:t> </a:t>
            </a:r>
            <a:endParaRPr lang="nb-NO" sz="2400" dirty="0" smtClean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nb-NO" sz="2400" dirty="0" err="1" smtClean="0">
                <a:solidFill>
                  <a:schemeClr val="bg1"/>
                </a:solidFill>
              </a:rPr>
              <a:t>Hub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>
                <a:solidFill>
                  <a:schemeClr val="bg1"/>
                </a:solidFill>
              </a:rPr>
              <a:t>firm`s</a:t>
            </a:r>
            <a:r>
              <a:rPr lang="nb-NO" sz="2400" dirty="0">
                <a:solidFill>
                  <a:schemeClr val="bg1"/>
                </a:solidFill>
              </a:rPr>
              <a:t> </a:t>
            </a:r>
            <a:r>
              <a:rPr lang="nb-NO" sz="2400" dirty="0" err="1">
                <a:solidFill>
                  <a:schemeClr val="bg1"/>
                </a:solidFill>
              </a:rPr>
              <a:t>reputation</a:t>
            </a:r>
            <a:r>
              <a:rPr lang="nb-NO" sz="2400" dirty="0">
                <a:solidFill>
                  <a:schemeClr val="bg1"/>
                </a:solidFill>
              </a:rPr>
              <a:t> as a </a:t>
            </a:r>
            <a:r>
              <a:rPr lang="nb-NO" sz="2400" dirty="0" err="1">
                <a:solidFill>
                  <a:schemeClr val="bg1"/>
                </a:solidFill>
              </a:rPr>
              <a:t>market</a:t>
            </a:r>
            <a:r>
              <a:rPr lang="nb-NO" sz="2400" dirty="0">
                <a:solidFill>
                  <a:schemeClr val="bg1"/>
                </a:solidFill>
              </a:rPr>
              <a:t> leader – </a:t>
            </a:r>
            <a:r>
              <a:rPr lang="nb-NO" sz="2400" dirty="0" err="1">
                <a:solidFill>
                  <a:schemeClr val="bg1"/>
                </a:solidFill>
              </a:rPr>
              <a:t>enhancing</a:t>
            </a:r>
            <a:r>
              <a:rPr lang="nb-NO" sz="2400" dirty="0">
                <a:solidFill>
                  <a:schemeClr val="bg1"/>
                </a:solidFill>
              </a:rPr>
              <a:t> </a:t>
            </a:r>
            <a:r>
              <a:rPr lang="nb-NO" sz="2400" dirty="0" err="1">
                <a:solidFill>
                  <a:schemeClr val="bg1"/>
                </a:solidFill>
              </a:rPr>
              <a:t>this</a:t>
            </a:r>
            <a:r>
              <a:rPr lang="nb-NO" sz="2400" dirty="0">
                <a:solidFill>
                  <a:schemeClr val="bg1"/>
                </a:solidFill>
              </a:rPr>
              <a:t> </a:t>
            </a:r>
            <a:r>
              <a:rPr lang="nb-NO" sz="2400" dirty="0" err="1">
                <a:solidFill>
                  <a:schemeClr val="bg1"/>
                </a:solidFill>
              </a:rPr>
              <a:t>reputation</a:t>
            </a:r>
            <a:r>
              <a:rPr lang="nb-NO" sz="2400" dirty="0">
                <a:solidFill>
                  <a:schemeClr val="bg1"/>
                </a:solidFill>
              </a:rPr>
              <a:t> to </a:t>
            </a:r>
            <a:r>
              <a:rPr lang="nb-NO" sz="2400" dirty="0" err="1">
                <a:solidFill>
                  <a:schemeClr val="bg1"/>
                </a:solidFill>
              </a:rPr>
              <a:t>the</a:t>
            </a:r>
            <a:r>
              <a:rPr lang="nb-NO" sz="2400" dirty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network</a:t>
            </a:r>
            <a:endParaRPr lang="nb-NO" sz="2400" dirty="0" smtClean="0">
              <a:solidFill>
                <a:schemeClr val="bg1"/>
              </a:solidFill>
            </a:endParaRPr>
          </a:p>
          <a:p>
            <a:endParaRPr lang="en-GB" altLang="nb-NO" sz="2400" dirty="0" smtClean="0">
              <a:solidFill>
                <a:schemeClr val="bg1"/>
              </a:solidFill>
              <a:ea typeface="ＭＳ Ｐゴシック" panose="020B0600070205080204" pitchFamily="34" charset="-128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altLang="nb-NO" sz="2400" dirty="0" smtClean="0">
              <a:solidFill>
                <a:schemeClr val="bg1"/>
              </a:solidFill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57357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5E7F4E0-DFD6-4F08-BBE9-9C2CF75F4111}"/>
              </a:ext>
            </a:extLst>
          </p:cNvPr>
          <p:cNvSpPr/>
          <p:nvPr/>
        </p:nvSpPr>
        <p:spPr>
          <a:xfrm>
            <a:off x="66502" y="0"/>
            <a:ext cx="12192000" cy="6858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78941CF-251E-45E4-8A10-31B71D033A92}"/>
              </a:ext>
            </a:extLst>
          </p:cNvPr>
          <p:cNvSpPr/>
          <p:nvPr/>
        </p:nvSpPr>
        <p:spPr>
          <a:xfrm>
            <a:off x="0" y="0"/>
            <a:ext cx="155170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1F2A2B0-8C46-4409-9B11-3D6B35638783}"/>
              </a:ext>
            </a:extLst>
          </p:cNvPr>
          <p:cNvSpPr/>
          <p:nvPr/>
        </p:nvSpPr>
        <p:spPr>
          <a:xfrm>
            <a:off x="839585" y="265426"/>
            <a:ext cx="11485419" cy="239491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31CD886-BF36-4E4F-9B49-B8E9BC664EB4}"/>
              </a:ext>
            </a:extLst>
          </p:cNvPr>
          <p:cNvSpPr txBox="1"/>
          <p:nvPr/>
        </p:nvSpPr>
        <p:spPr>
          <a:xfrm>
            <a:off x="1618211" y="977576"/>
            <a:ext cx="653807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rgbClr val="002060"/>
                </a:solidFill>
              </a:rPr>
              <a:t>Ecosystem orchestration </a:t>
            </a:r>
            <a:endParaRPr lang="en-US" sz="4800" b="1" dirty="0">
              <a:solidFill>
                <a:srgbClr val="00206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46751CE-F80E-435B-9B76-FC9E7F85F75A}"/>
              </a:ext>
            </a:extLst>
          </p:cNvPr>
          <p:cNvSpPr txBox="1"/>
          <p:nvPr/>
        </p:nvSpPr>
        <p:spPr>
          <a:xfrm>
            <a:off x="2762224" y="3132958"/>
            <a:ext cx="799065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nb-NO" sz="2400" dirty="0" smtClean="0">
                <a:solidFill>
                  <a:schemeClr val="bg1"/>
                </a:solidFill>
              </a:rPr>
              <a:t>«</a:t>
            </a:r>
            <a:r>
              <a:rPr lang="nb-NO" sz="2400" dirty="0" err="1" smtClean="0">
                <a:solidFill>
                  <a:schemeClr val="bg1"/>
                </a:solidFill>
              </a:rPr>
              <a:t>the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set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of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deliberate</a:t>
            </a:r>
            <a:r>
              <a:rPr lang="nb-NO" sz="2400" dirty="0" smtClean="0">
                <a:solidFill>
                  <a:schemeClr val="bg1"/>
                </a:solidFill>
              </a:rPr>
              <a:t>, and </a:t>
            </a:r>
            <a:r>
              <a:rPr lang="nb-NO" sz="2400" dirty="0" err="1" smtClean="0">
                <a:solidFill>
                  <a:schemeClr val="bg1"/>
                </a:solidFill>
              </a:rPr>
              <a:t>purposeful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actions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undertaken</a:t>
            </a:r>
            <a:r>
              <a:rPr lang="nb-NO" sz="2400" dirty="0" smtClean="0">
                <a:solidFill>
                  <a:schemeClr val="bg1"/>
                </a:solidFill>
              </a:rPr>
              <a:t> by </a:t>
            </a:r>
            <a:r>
              <a:rPr lang="nb-NO" sz="2400" dirty="0" err="1" smtClean="0">
                <a:solidFill>
                  <a:schemeClr val="bg1"/>
                </a:solidFill>
              </a:rPr>
              <a:t>the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ecosystem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orchestrator</a:t>
            </a:r>
            <a:r>
              <a:rPr lang="nb-NO" sz="2400" dirty="0" smtClean="0">
                <a:solidFill>
                  <a:schemeClr val="bg1"/>
                </a:solidFill>
              </a:rPr>
              <a:t> to </a:t>
            </a:r>
            <a:r>
              <a:rPr lang="nb-NO" sz="2400" dirty="0" err="1" smtClean="0">
                <a:solidFill>
                  <a:schemeClr val="bg1"/>
                </a:solidFill>
              </a:rPr>
              <a:t>encourage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voluntarily</a:t>
            </a:r>
            <a:r>
              <a:rPr lang="nb-NO" sz="2400" dirty="0" smtClean="0">
                <a:solidFill>
                  <a:schemeClr val="bg1"/>
                </a:solidFill>
              </a:rPr>
              <a:t>, </a:t>
            </a:r>
            <a:r>
              <a:rPr lang="nb-NO" sz="2400" dirty="0" err="1" smtClean="0">
                <a:solidFill>
                  <a:schemeClr val="bg1"/>
                </a:solidFill>
              </a:rPr>
              <a:t>value</a:t>
            </a:r>
            <a:r>
              <a:rPr lang="nb-NO" sz="2400" dirty="0" smtClean="0">
                <a:solidFill>
                  <a:schemeClr val="bg1"/>
                </a:solidFill>
              </a:rPr>
              <a:t> co-</a:t>
            </a:r>
            <a:r>
              <a:rPr lang="nb-NO" sz="2400" dirty="0" err="1" smtClean="0">
                <a:solidFill>
                  <a:schemeClr val="bg1"/>
                </a:solidFill>
              </a:rPr>
              <a:t>creating</a:t>
            </a:r>
            <a:r>
              <a:rPr lang="nb-NO" sz="2400" dirty="0" smtClean="0">
                <a:solidFill>
                  <a:schemeClr val="bg1"/>
                </a:solidFill>
              </a:rPr>
              <a:t> inputs and </a:t>
            </a:r>
            <a:r>
              <a:rPr lang="nb-NO" sz="2400" dirty="0" err="1" smtClean="0">
                <a:solidFill>
                  <a:schemeClr val="bg1"/>
                </a:solidFill>
              </a:rPr>
              <a:t>effect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coordination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among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hierarchically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independent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participants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of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the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ecoststem</a:t>
            </a:r>
            <a:r>
              <a:rPr lang="nb-NO" sz="2400" dirty="0" smtClean="0">
                <a:solidFill>
                  <a:schemeClr val="bg1"/>
                </a:solidFill>
              </a:rPr>
              <a:t>» (</a:t>
            </a:r>
            <a:r>
              <a:rPr lang="nb-NO" sz="2400" dirty="0" err="1" smtClean="0">
                <a:solidFill>
                  <a:schemeClr val="bg1"/>
                </a:solidFill>
              </a:rPr>
              <a:t>Autio</a:t>
            </a:r>
            <a:r>
              <a:rPr lang="nb-NO" sz="2400" dirty="0" smtClean="0">
                <a:solidFill>
                  <a:schemeClr val="bg1"/>
                </a:solidFill>
              </a:rPr>
              <a:t>, 2021. p. 12) 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nb-NO" sz="2400" dirty="0" err="1" smtClean="0">
                <a:solidFill>
                  <a:schemeClr val="bg1"/>
                </a:solidFill>
              </a:rPr>
              <a:t>Orchestration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represents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the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distinctive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governance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challenge</a:t>
            </a:r>
            <a:r>
              <a:rPr lang="nb-NO" sz="2400" dirty="0" smtClean="0">
                <a:solidFill>
                  <a:schemeClr val="bg1"/>
                </a:solidFill>
              </a:rPr>
              <a:t> in </a:t>
            </a:r>
            <a:r>
              <a:rPr lang="nb-NO" sz="2400" dirty="0" err="1" smtClean="0">
                <a:solidFill>
                  <a:schemeClr val="bg1"/>
                </a:solidFill>
              </a:rPr>
              <a:t>ecosystems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endParaRPr lang="nb-NO" sz="2400" dirty="0">
              <a:solidFill>
                <a:schemeClr val="bg1"/>
              </a:solidFill>
            </a:endParaRPr>
          </a:p>
          <a:p>
            <a:endParaRPr lang="en-GB" altLang="nb-NO" sz="2400" dirty="0" smtClean="0">
              <a:solidFill>
                <a:schemeClr val="bg1"/>
              </a:solidFill>
              <a:ea typeface="ＭＳ Ｐゴシック" panose="020B0600070205080204" pitchFamily="34" charset="-128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altLang="nb-NO" sz="2400" dirty="0" smtClean="0">
              <a:solidFill>
                <a:schemeClr val="bg1"/>
              </a:solidFill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64716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5E7F4E0-DFD6-4F08-BBE9-9C2CF75F4111}"/>
              </a:ext>
            </a:extLst>
          </p:cNvPr>
          <p:cNvSpPr/>
          <p:nvPr/>
        </p:nvSpPr>
        <p:spPr>
          <a:xfrm>
            <a:off x="66502" y="0"/>
            <a:ext cx="12192000" cy="6858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78941CF-251E-45E4-8A10-31B71D033A92}"/>
              </a:ext>
            </a:extLst>
          </p:cNvPr>
          <p:cNvSpPr/>
          <p:nvPr/>
        </p:nvSpPr>
        <p:spPr>
          <a:xfrm>
            <a:off x="0" y="0"/>
            <a:ext cx="155170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1F2A2B0-8C46-4409-9B11-3D6B35638783}"/>
              </a:ext>
            </a:extLst>
          </p:cNvPr>
          <p:cNvSpPr/>
          <p:nvPr/>
        </p:nvSpPr>
        <p:spPr>
          <a:xfrm>
            <a:off x="843639" y="265427"/>
            <a:ext cx="11485419" cy="239491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31CD886-BF36-4E4F-9B49-B8E9BC664EB4}"/>
              </a:ext>
            </a:extLst>
          </p:cNvPr>
          <p:cNvSpPr txBox="1"/>
          <p:nvPr/>
        </p:nvSpPr>
        <p:spPr>
          <a:xfrm>
            <a:off x="1717964" y="1047386"/>
            <a:ext cx="749448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rgbClr val="002060"/>
                </a:solidFill>
              </a:rPr>
              <a:t>Four defining characteristics</a:t>
            </a:r>
            <a:endParaRPr lang="en-US" sz="4800" b="1" dirty="0">
              <a:solidFill>
                <a:srgbClr val="00206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46751CE-F80E-435B-9B76-FC9E7F85F75A}"/>
              </a:ext>
            </a:extLst>
          </p:cNvPr>
          <p:cNvSpPr txBox="1"/>
          <p:nvPr/>
        </p:nvSpPr>
        <p:spPr>
          <a:xfrm>
            <a:off x="2591019" y="3066457"/>
            <a:ext cx="799065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nb-NO" sz="2400" dirty="0" err="1" smtClean="0">
                <a:solidFill>
                  <a:schemeClr val="bg1"/>
                </a:solidFill>
              </a:rPr>
              <a:t>Participant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heterogenity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endParaRPr lang="nb-NO" sz="2400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nb-NO" sz="2400" dirty="0" err="1">
                <a:solidFill>
                  <a:schemeClr val="bg1"/>
                </a:solidFill>
              </a:rPr>
              <a:t>Ecosystem</a:t>
            </a:r>
            <a:r>
              <a:rPr lang="nb-NO" sz="2400" dirty="0">
                <a:solidFill>
                  <a:schemeClr val="bg1"/>
                </a:solidFill>
              </a:rPr>
              <a:t> outputs </a:t>
            </a:r>
          </a:p>
          <a:p>
            <a:pPr marL="514350" indent="-514350">
              <a:buFont typeface="+mj-lt"/>
              <a:buAutoNum type="arabicPeriod"/>
            </a:pPr>
            <a:r>
              <a:rPr lang="nb-NO" sz="2400" dirty="0" err="1">
                <a:solidFill>
                  <a:schemeClr val="bg1"/>
                </a:solidFill>
              </a:rPr>
              <a:t>Participant</a:t>
            </a:r>
            <a:r>
              <a:rPr lang="nb-NO" sz="2400" dirty="0">
                <a:solidFill>
                  <a:schemeClr val="bg1"/>
                </a:solidFill>
              </a:rPr>
              <a:t> </a:t>
            </a:r>
            <a:r>
              <a:rPr lang="nb-NO" sz="2400" dirty="0" err="1">
                <a:solidFill>
                  <a:schemeClr val="bg1"/>
                </a:solidFill>
              </a:rPr>
              <a:t>interdependence</a:t>
            </a:r>
            <a:r>
              <a:rPr lang="nb-NO" sz="2400" dirty="0">
                <a:solidFill>
                  <a:schemeClr val="bg1"/>
                </a:solidFill>
              </a:rPr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nb-NO" sz="2400" dirty="0">
                <a:solidFill>
                  <a:schemeClr val="bg1"/>
                </a:solidFill>
              </a:rPr>
              <a:t>Non-</a:t>
            </a:r>
            <a:r>
              <a:rPr lang="nb-NO" sz="2400" dirty="0" err="1">
                <a:solidFill>
                  <a:schemeClr val="bg1"/>
                </a:solidFill>
              </a:rPr>
              <a:t>contractual</a:t>
            </a:r>
            <a:r>
              <a:rPr lang="nb-NO" sz="2400" dirty="0">
                <a:solidFill>
                  <a:schemeClr val="bg1"/>
                </a:solidFill>
              </a:rPr>
              <a:t> </a:t>
            </a:r>
            <a:r>
              <a:rPr lang="nb-NO" sz="2400" dirty="0" err="1">
                <a:solidFill>
                  <a:schemeClr val="bg1"/>
                </a:solidFill>
              </a:rPr>
              <a:t>governance</a:t>
            </a:r>
            <a:r>
              <a:rPr lang="nb-NO" sz="2400" dirty="0">
                <a:solidFill>
                  <a:schemeClr val="bg1"/>
                </a:solidFill>
              </a:rPr>
              <a:t> </a:t>
            </a:r>
          </a:p>
          <a:p>
            <a:pPr marL="457200" indent="-457200">
              <a:buFont typeface="+mj-lt"/>
              <a:buAutoNum type="arabicParenR"/>
            </a:pPr>
            <a:endParaRPr lang="nb-NO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5016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5E7F4E0-DFD6-4F08-BBE9-9C2CF75F4111}"/>
              </a:ext>
            </a:extLst>
          </p:cNvPr>
          <p:cNvSpPr/>
          <p:nvPr/>
        </p:nvSpPr>
        <p:spPr>
          <a:xfrm>
            <a:off x="66502" y="0"/>
            <a:ext cx="12192000" cy="6858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78941CF-251E-45E4-8A10-31B71D033A92}"/>
              </a:ext>
            </a:extLst>
          </p:cNvPr>
          <p:cNvSpPr/>
          <p:nvPr/>
        </p:nvSpPr>
        <p:spPr>
          <a:xfrm>
            <a:off x="0" y="0"/>
            <a:ext cx="155170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1F2A2B0-8C46-4409-9B11-3D6B35638783}"/>
              </a:ext>
            </a:extLst>
          </p:cNvPr>
          <p:cNvSpPr/>
          <p:nvPr/>
        </p:nvSpPr>
        <p:spPr>
          <a:xfrm>
            <a:off x="843639" y="265427"/>
            <a:ext cx="11485419" cy="239491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31CD886-BF36-4E4F-9B49-B8E9BC664EB4}"/>
              </a:ext>
            </a:extLst>
          </p:cNvPr>
          <p:cNvSpPr txBox="1"/>
          <p:nvPr/>
        </p:nvSpPr>
        <p:spPr>
          <a:xfrm>
            <a:off x="1717964" y="1047386"/>
            <a:ext cx="800655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rgbClr val="002060"/>
                </a:solidFill>
              </a:rPr>
              <a:t>Modular </a:t>
            </a:r>
            <a:r>
              <a:rPr lang="en-US" sz="4800" b="1" dirty="0">
                <a:solidFill>
                  <a:srgbClr val="002060"/>
                </a:solidFill>
              </a:rPr>
              <a:t>platform ecosystems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46751CE-F80E-435B-9B76-FC9E7F85F75A}"/>
              </a:ext>
            </a:extLst>
          </p:cNvPr>
          <p:cNvSpPr txBox="1"/>
          <p:nvPr/>
        </p:nvSpPr>
        <p:spPr>
          <a:xfrm>
            <a:off x="2762224" y="3132958"/>
            <a:ext cx="799065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arenR"/>
            </a:pPr>
            <a:r>
              <a:rPr lang="nb-NO" sz="2400" dirty="0">
                <a:solidFill>
                  <a:schemeClr val="bg1"/>
                </a:solidFill>
              </a:rPr>
              <a:t>Platform </a:t>
            </a:r>
            <a:r>
              <a:rPr lang="nb-NO" sz="2400" dirty="0" err="1">
                <a:solidFill>
                  <a:schemeClr val="bg1"/>
                </a:solidFill>
              </a:rPr>
              <a:t>ecosystems</a:t>
            </a:r>
            <a:r>
              <a:rPr lang="nb-NO" sz="2400" dirty="0">
                <a:solidFill>
                  <a:schemeClr val="bg1"/>
                </a:solidFill>
              </a:rPr>
              <a:t> </a:t>
            </a:r>
            <a:r>
              <a:rPr lang="nb-NO" sz="2400" dirty="0" err="1">
                <a:solidFill>
                  <a:schemeClr val="bg1"/>
                </a:solidFill>
              </a:rPr>
              <a:t>are</a:t>
            </a:r>
            <a:r>
              <a:rPr lang="nb-NO" sz="2400" dirty="0">
                <a:solidFill>
                  <a:schemeClr val="bg1"/>
                </a:solidFill>
              </a:rPr>
              <a:t> in </a:t>
            </a:r>
            <a:r>
              <a:rPr lang="nb-NO" sz="2400" i="1" dirty="0" err="1">
                <a:solidFill>
                  <a:schemeClr val="bg1"/>
                </a:solidFill>
              </a:rPr>
              <a:t>principle</a:t>
            </a:r>
            <a:r>
              <a:rPr lang="nb-NO" sz="2400" dirty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modular</a:t>
            </a:r>
            <a:r>
              <a:rPr lang="nb-NO" sz="2400" dirty="0" smtClean="0">
                <a:solidFill>
                  <a:schemeClr val="bg1"/>
                </a:solidFill>
              </a:rPr>
              <a:t> in </a:t>
            </a:r>
            <a:r>
              <a:rPr lang="nb-NO" sz="2400" dirty="0" err="1" smtClean="0">
                <a:solidFill>
                  <a:schemeClr val="bg1"/>
                </a:solidFill>
              </a:rPr>
              <a:t>both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production</a:t>
            </a:r>
            <a:r>
              <a:rPr lang="nb-NO" sz="2400" dirty="0" smtClean="0">
                <a:solidFill>
                  <a:schemeClr val="bg1"/>
                </a:solidFill>
              </a:rPr>
              <a:t> and </a:t>
            </a:r>
            <a:r>
              <a:rPr lang="nb-NO" sz="2400" dirty="0" err="1" smtClean="0">
                <a:solidFill>
                  <a:schemeClr val="bg1"/>
                </a:solidFill>
              </a:rPr>
              <a:t>consumption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</a:p>
          <a:p>
            <a:pPr marL="457200" indent="-457200">
              <a:buFont typeface="+mj-lt"/>
              <a:buAutoNum type="arabicParenR"/>
            </a:pPr>
            <a:r>
              <a:rPr lang="nb-NO" sz="2400" dirty="0" smtClean="0">
                <a:solidFill>
                  <a:schemeClr val="bg1"/>
                </a:solidFill>
              </a:rPr>
              <a:t>Platform </a:t>
            </a:r>
            <a:r>
              <a:rPr lang="nb-NO" sz="2400" dirty="0" err="1">
                <a:solidFill>
                  <a:schemeClr val="bg1"/>
                </a:solidFill>
              </a:rPr>
              <a:t>ecosystems</a:t>
            </a:r>
            <a:r>
              <a:rPr lang="nb-NO" sz="2400" dirty="0">
                <a:solidFill>
                  <a:schemeClr val="bg1"/>
                </a:solidFill>
              </a:rPr>
              <a:t> </a:t>
            </a:r>
            <a:r>
              <a:rPr lang="nb-NO" sz="2400" dirty="0" err="1">
                <a:solidFill>
                  <a:schemeClr val="bg1"/>
                </a:solidFill>
              </a:rPr>
              <a:t>are</a:t>
            </a:r>
            <a:r>
              <a:rPr lang="nb-NO" sz="2400" dirty="0">
                <a:solidFill>
                  <a:schemeClr val="bg1"/>
                </a:solidFill>
              </a:rPr>
              <a:t> in </a:t>
            </a:r>
            <a:r>
              <a:rPr lang="nb-NO" sz="2400" i="1" dirty="0" err="1">
                <a:solidFill>
                  <a:schemeClr val="bg1"/>
                </a:solidFill>
              </a:rPr>
              <a:t>principle</a:t>
            </a:r>
            <a:r>
              <a:rPr lang="nb-NO" sz="2400" dirty="0">
                <a:solidFill>
                  <a:schemeClr val="bg1"/>
                </a:solidFill>
              </a:rPr>
              <a:t> </a:t>
            </a:r>
            <a:r>
              <a:rPr lang="nb-NO" sz="2400" dirty="0" err="1">
                <a:solidFill>
                  <a:schemeClr val="bg1"/>
                </a:solidFill>
              </a:rPr>
              <a:t>the</a:t>
            </a:r>
            <a:r>
              <a:rPr lang="nb-NO" sz="2400" dirty="0">
                <a:solidFill>
                  <a:schemeClr val="bg1"/>
                </a:solidFill>
              </a:rPr>
              <a:t> </a:t>
            </a:r>
            <a:r>
              <a:rPr lang="nb-NO" sz="2400" dirty="0" err="1">
                <a:solidFill>
                  <a:schemeClr val="bg1"/>
                </a:solidFill>
              </a:rPr>
              <a:t>subject</a:t>
            </a:r>
            <a:r>
              <a:rPr lang="nb-NO" sz="2400" dirty="0">
                <a:solidFill>
                  <a:schemeClr val="bg1"/>
                </a:solidFill>
              </a:rPr>
              <a:t> </a:t>
            </a:r>
            <a:r>
              <a:rPr lang="nb-NO" sz="2400" dirty="0" err="1">
                <a:solidFill>
                  <a:schemeClr val="bg1"/>
                </a:solidFill>
              </a:rPr>
              <a:t>of</a:t>
            </a:r>
            <a:r>
              <a:rPr lang="nb-NO" sz="2400" dirty="0">
                <a:solidFill>
                  <a:schemeClr val="bg1"/>
                </a:solidFill>
              </a:rPr>
              <a:t> </a:t>
            </a:r>
            <a:r>
              <a:rPr lang="nb-NO" sz="2400" dirty="0" err="1">
                <a:solidFill>
                  <a:schemeClr val="bg1"/>
                </a:solidFill>
              </a:rPr>
              <a:t>network</a:t>
            </a:r>
            <a:r>
              <a:rPr lang="nb-NO" sz="2400" dirty="0">
                <a:solidFill>
                  <a:schemeClr val="bg1"/>
                </a:solidFill>
              </a:rPr>
              <a:t> </a:t>
            </a:r>
            <a:r>
              <a:rPr lang="nb-NO" sz="2400" dirty="0" err="1">
                <a:solidFill>
                  <a:schemeClr val="bg1"/>
                </a:solidFill>
              </a:rPr>
              <a:t>governance</a:t>
            </a:r>
            <a:endParaRPr lang="nb-NO" sz="2400" dirty="0">
              <a:solidFill>
                <a:schemeClr val="bg1"/>
              </a:solidFill>
            </a:endParaRPr>
          </a:p>
          <a:p>
            <a:pPr marL="457200" indent="-457200">
              <a:buFont typeface="+mj-lt"/>
              <a:buAutoNum type="arabicParenR"/>
            </a:pPr>
            <a:r>
              <a:rPr lang="nb-NO" sz="2400" dirty="0">
                <a:solidFill>
                  <a:schemeClr val="bg1"/>
                </a:solidFill>
              </a:rPr>
              <a:t>Platform </a:t>
            </a:r>
            <a:r>
              <a:rPr lang="nb-NO" sz="2400" dirty="0" err="1">
                <a:solidFill>
                  <a:schemeClr val="bg1"/>
                </a:solidFill>
              </a:rPr>
              <a:t>ecosystems</a:t>
            </a:r>
            <a:r>
              <a:rPr lang="nb-NO" sz="2400" dirty="0">
                <a:solidFill>
                  <a:schemeClr val="bg1"/>
                </a:solidFill>
              </a:rPr>
              <a:t> </a:t>
            </a:r>
            <a:r>
              <a:rPr lang="nb-NO" sz="2400" dirty="0" err="1">
                <a:solidFill>
                  <a:schemeClr val="bg1"/>
                </a:solidFill>
              </a:rPr>
              <a:t>are</a:t>
            </a:r>
            <a:r>
              <a:rPr lang="nb-NO" sz="2400" dirty="0">
                <a:solidFill>
                  <a:schemeClr val="bg1"/>
                </a:solidFill>
              </a:rPr>
              <a:t> in </a:t>
            </a:r>
            <a:r>
              <a:rPr lang="nb-NO" sz="2400" i="1" dirty="0" err="1">
                <a:solidFill>
                  <a:schemeClr val="bg1"/>
                </a:solidFill>
              </a:rPr>
              <a:t>principle</a:t>
            </a:r>
            <a:r>
              <a:rPr lang="nb-NO" sz="2400" i="1" dirty="0">
                <a:solidFill>
                  <a:schemeClr val="bg1"/>
                </a:solidFill>
              </a:rPr>
              <a:t> </a:t>
            </a:r>
            <a:r>
              <a:rPr lang="nb-NO" sz="2400" dirty="0">
                <a:solidFill>
                  <a:schemeClr val="bg1"/>
                </a:solidFill>
              </a:rPr>
              <a:t>a system </a:t>
            </a:r>
            <a:r>
              <a:rPr lang="nb-NO" sz="2400" dirty="0" err="1">
                <a:solidFill>
                  <a:schemeClr val="bg1"/>
                </a:solidFill>
              </a:rPr>
              <a:t>designed</a:t>
            </a:r>
            <a:r>
              <a:rPr lang="nb-NO" sz="2400" dirty="0">
                <a:solidFill>
                  <a:schemeClr val="bg1"/>
                </a:solidFill>
              </a:rPr>
              <a:t> to </a:t>
            </a:r>
            <a:r>
              <a:rPr lang="nb-NO" sz="2400" dirty="0" err="1">
                <a:solidFill>
                  <a:schemeClr val="bg1"/>
                </a:solidFill>
              </a:rPr>
              <a:t>produce</a:t>
            </a:r>
            <a:r>
              <a:rPr lang="nb-NO" sz="2400" dirty="0">
                <a:solidFill>
                  <a:schemeClr val="bg1"/>
                </a:solidFill>
              </a:rPr>
              <a:t> a </a:t>
            </a:r>
            <a:r>
              <a:rPr lang="nb-NO" sz="2400" dirty="0" err="1">
                <a:solidFill>
                  <a:schemeClr val="bg1"/>
                </a:solidFill>
              </a:rPr>
              <a:t>complex</a:t>
            </a:r>
            <a:r>
              <a:rPr lang="nb-NO" sz="2400" dirty="0">
                <a:solidFill>
                  <a:schemeClr val="bg1"/>
                </a:solidFill>
              </a:rPr>
              <a:t> </a:t>
            </a:r>
            <a:r>
              <a:rPr lang="nb-NO" sz="2400" dirty="0" err="1">
                <a:solidFill>
                  <a:schemeClr val="bg1"/>
                </a:solidFill>
              </a:rPr>
              <a:t>artifact</a:t>
            </a:r>
            <a:r>
              <a:rPr lang="nb-NO" sz="2400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40337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8389717"/>
              </p:ext>
            </p:extLst>
          </p:nvPr>
        </p:nvGraphicFramePr>
        <p:xfrm>
          <a:off x="2032000" y="719665"/>
          <a:ext cx="8128000" cy="4904757"/>
        </p:xfrm>
        <a:graphic>
          <a:graphicData uri="http://schemas.openxmlformats.org/drawingml/2006/table">
            <a:tbl>
              <a:tblPr firstRow="1" bandRow="1">
                <a:tableStyleId>{74C1A8A3-306A-4EB7-A6B1-4F7E0EB9C5D6}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365794366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999429837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254628946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441466726"/>
                    </a:ext>
                  </a:extLst>
                </a:gridCol>
              </a:tblGrid>
              <a:tr h="1071056">
                <a:tc>
                  <a:txBody>
                    <a:bodyPr/>
                    <a:lstStyle/>
                    <a:p>
                      <a:pPr algn="ctr"/>
                      <a:endParaRPr lang="nb-NO" dirty="0"/>
                    </a:p>
                  </a:txBody>
                  <a:tcPr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Modular system</a:t>
                      </a:r>
                      <a:endParaRPr lang="nb-NO" dirty="0"/>
                    </a:p>
                  </a:txBody>
                  <a:tcPr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smtClean="0"/>
                        <a:t>Network </a:t>
                      </a:r>
                      <a:r>
                        <a:rPr lang="nb-NO" dirty="0" err="1" smtClean="0"/>
                        <a:t>governance</a:t>
                      </a:r>
                      <a:endParaRPr lang="nb-NO" dirty="0"/>
                    </a:p>
                  </a:txBody>
                  <a:tcPr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 err="1" smtClean="0"/>
                        <a:t>Complex</a:t>
                      </a:r>
                      <a:r>
                        <a:rPr lang="nb-NO" baseline="0" dirty="0" smtClean="0"/>
                        <a:t> </a:t>
                      </a:r>
                      <a:r>
                        <a:rPr lang="nb-NO" baseline="0" dirty="0" err="1" smtClean="0"/>
                        <a:t>artifact</a:t>
                      </a:r>
                      <a:endParaRPr lang="nb-NO" dirty="0"/>
                    </a:p>
                  </a:txBody>
                  <a:tcPr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8702585"/>
                  </a:ext>
                </a:extLst>
              </a:tr>
              <a:tr h="1071056">
                <a:tc>
                  <a:txBody>
                    <a:bodyPr/>
                    <a:lstStyle/>
                    <a:p>
                      <a:r>
                        <a:rPr lang="nb-NO" b="1" dirty="0" err="1" smtClean="0"/>
                        <a:t>Participant</a:t>
                      </a:r>
                      <a:r>
                        <a:rPr lang="nb-NO" b="1" dirty="0" smtClean="0"/>
                        <a:t> </a:t>
                      </a:r>
                      <a:r>
                        <a:rPr lang="nb-NO" b="1" dirty="0" err="1" smtClean="0"/>
                        <a:t>heterogenity</a:t>
                      </a:r>
                      <a:endParaRPr lang="nb-NO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3200" dirty="0" err="1" smtClean="0"/>
                        <a:t>X</a:t>
                      </a:r>
                      <a:endParaRPr lang="nb-NO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nb-NO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nb-NO" sz="32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8395552"/>
                  </a:ext>
                </a:extLst>
              </a:tr>
              <a:tr h="1071056">
                <a:tc>
                  <a:txBody>
                    <a:bodyPr/>
                    <a:lstStyle/>
                    <a:p>
                      <a:r>
                        <a:rPr lang="nb-NO" b="1" dirty="0" err="1" smtClean="0"/>
                        <a:t>Participant</a:t>
                      </a:r>
                      <a:r>
                        <a:rPr lang="nb-NO" b="1" dirty="0" smtClean="0"/>
                        <a:t> </a:t>
                      </a:r>
                      <a:r>
                        <a:rPr lang="nb-NO" b="1" dirty="0" err="1" smtClean="0"/>
                        <a:t>interdependence</a:t>
                      </a:r>
                      <a:endParaRPr lang="nb-NO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3200" dirty="0" err="1" smtClean="0"/>
                        <a:t>X</a:t>
                      </a:r>
                      <a:endParaRPr lang="nb-NO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nb-NO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nb-NO" sz="32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26645622"/>
                  </a:ext>
                </a:extLst>
              </a:tr>
              <a:tr h="620533">
                <a:tc>
                  <a:txBody>
                    <a:bodyPr/>
                    <a:lstStyle/>
                    <a:p>
                      <a:r>
                        <a:rPr lang="nb-NO" b="1" dirty="0" err="1" smtClean="0"/>
                        <a:t>Ecosystem</a:t>
                      </a:r>
                      <a:r>
                        <a:rPr lang="nb-NO" b="1" dirty="0" smtClean="0"/>
                        <a:t> output</a:t>
                      </a:r>
                      <a:endParaRPr lang="nb-NO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3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nb-NO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3200" dirty="0" err="1" smtClean="0"/>
                        <a:t>X</a:t>
                      </a:r>
                      <a:endParaRPr lang="nb-NO" sz="3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31722520"/>
                  </a:ext>
                </a:extLst>
              </a:tr>
              <a:tr h="1071056">
                <a:tc>
                  <a:txBody>
                    <a:bodyPr/>
                    <a:lstStyle/>
                    <a:p>
                      <a:r>
                        <a:rPr lang="nb-NO" b="1" dirty="0" smtClean="0"/>
                        <a:t>Non-</a:t>
                      </a:r>
                      <a:r>
                        <a:rPr lang="nb-NO" b="1" dirty="0" err="1" smtClean="0"/>
                        <a:t>contractual</a:t>
                      </a:r>
                      <a:r>
                        <a:rPr lang="nb-NO" b="1" baseline="0" dirty="0" smtClean="0"/>
                        <a:t> </a:t>
                      </a:r>
                      <a:r>
                        <a:rPr lang="nb-NO" b="1" baseline="0" dirty="0" err="1" smtClean="0"/>
                        <a:t>governance</a:t>
                      </a:r>
                      <a:endParaRPr lang="nb-NO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sz="3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3200" dirty="0" err="1" smtClean="0"/>
                        <a:t>X</a:t>
                      </a:r>
                      <a:endParaRPr lang="nb-NO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nb-NO" sz="3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89486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0132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78941CF-251E-45E4-8A10-31B71D033A92}"/>
              </a:ext>
            </a:extLst>
          </p:cNvPr>
          <p:cNvSpPr/>
          <p:nvPr/>
        </p:nvSpPr>
        <p:spPr>
          <a:xfrm>
            <a:off x="8571344" y="0"/>
            <a:ext cx="3620655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D06927-ECD7-4DD9-8971-B01FF9CBF15B}"/>
              </a:ext>
            </a:extLst>
          </p:cNvPr>
          <p:cNvSpPr/>
          <p:nvPr/>
        </p:nvSpPr>
        <p:spPr>
          <a:xfrm>
            <a:off x="-9233" y="1948876"/>
            <a:ext cx="11074397" cy="3306615"/>
          </a:xfrm>
          <a:prstGeom prst="rect">
            <a:avLst/>
          </a:prstGeom>
          <a:solidFill>
            <a:srgbClr val="002060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DF740AD-DF6C-4B69-9E92-589DFC2CE9F8}"/>
              </a:ext>
            </a:extLst>
          </p:cNvPr>
          <p:cNvSpPr txBox="1"/>
          <p:nvPr/>
        </p:nvSpPr>
        <p:spPr>
          <a:xfrm>
            <a:off x="688851" y="2175750"/>
            <a:ext cx="969282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 smtClean="0">
                <a:solidFill>
                  <a:schemeClr val="bg1"/>
                </a:solidFill>
              </a:rPr>
              <a:t>A </a:t>
            </a:r>
            <a:r>
              <a:rPr lang="nb-NO" sz="2400" dirty="0" err="1" smtClean="0">
                <a:solidFill>
                  <a:schemeClr val="bg1"/>
                </a:solidFill>
              </a:rPr>
              <a:t>complex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artifact</a:t>
            </a:r>
            <a:r>
              <a:rPr lang="nb-NO" sz="2400" dirty="0" smtClean="0">
                <a:solidFill>
                  <a:schemeClr val="bg1"/>
                </a:solidFill>
              </a:rPr>
              <a:t> is a system </a:t>
            </a:r>
            <a:r>
              <a:rPr lang="nb-NO" sz="2400" dirty="0" err="1" smtClean="0">
                <a:solidFill>
                  <a:schemeClr val="bg1"/>
                </a:solidFill>
              </a:rPr>
              <a:t>composed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of</a:t>
            </a:r>
            <a:r>
              <a:rPr lang="nb-NO" sz="2400" dirty="0" smtClean="0">
                <a:solidFill>
                  <a:schemeClr val="bg1"/>
                </a:solidFill>
              </a:rPr>
              <a:t> different </a:t>
            </a:r>
            <a:r>
              <a:rPr lang="nb-NO" sz="2400" dirty="0" err="1" smtClean="0">
                <a:solidFill>
                  <a:schemeClr val="bg1"/>
                </a:solidFill>
              </a:rPr>
              <a:t>components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that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interact</a:t>
            </a:r>
            <a:r>
              <a:rPr lang="nb-NO" sz="2400" dirty="0" smtClean="0">
                <a:solidFill>
                  <a:schemeClr val="bg1"/>
                </a:solidFill>
              </a:rPr>
              <a:t> in an </a:t>
            </a:r>
            <a:r>
              <a:rPr lang="nb-NO" sz="2400" dirty="0" err="1" smtClean="0">
                <a:solidFill>
                  <a:schemeClr val="bg1"/>
                </a:solidFill>
              </a:rPr>
              <a:t>unpredictable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way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 err="1" smtClean="0">
                <a:solidFill>
                  <a:schemeClr val="bg1"/>
                </a:solidFill>
              </a:rPr>
              <a:t>Two</a:t>
            </a:r>
            <a:r>
              <a:rPr lang="nb-NO" sz="2400" dirty="0" smtClean="0">
                <a:solidFill>
                  <a:schemeClr val="bg1"/>
                </a:solidFill>
              </a:rPr>
              <a:t> types </a:t>
            </a:r>
            <a:r>
              <a:rPr lang="nb-NO" sz="2400" dirty="0" err="1" smtClean="0">
                <a:solidFill>
                  <a:schemeClr val="bg1"/>
                </a:solidFill>
              </a:rPr>
              <a:t>of</a:t>
            </a:r>
            <a:r>
              <a:rPr lang="nb-NO" sz="2400" dirty="0" smtClean="0">
                <a:solidFill>
                  <a:schemeClr val="bg1"/>
                </a:solidFill>
              </a:rPr>
              <a:t> systems:</a:t>
            </a:r>
          </a:p>
          <a:p>
            <a:pPr lvl="1"/>
            <a:r>
              <a:rPr lang="nb-NO" sz="2400" dirty="0" smtClean="0">
                <a:solidFill>
                  <a:schemeClr val="bg1"/>
                </a:solidFill>
              </a:rPr>
              <a:t>1. Technical </a:t>
            </a:r>
            <a:r>
              <a:rPr lang="nb-NO" sz="2400" dirty="0" err="1" smtClean="0">
                <a:solidFill>
                  <a:schemeClr val="bg1"/>
                </a:solidFill>
              </a:rPr>
              <a:t>architecture</a:t>
            </a:r>
            <a:r>
              <a:rPr lang="nb-NO" sz="2400" dirty="0" smtClean="0">
                <a:solidFill>
                  <a:schemeClr val="bg1"/>
                </a:solidFill>
              </a:rPr>
              <a:t> (</a:t>
            </a:r>
            <a:r>
              <a:rPr lang="nb-NO" sz="2400" dirty="0" err="1" smtClean="0">
                <a:solidFill>
                  <a:schemeClr val="bg1"/>
                </a:solidFill>
              </a:rPr>
              <a:t>the</a:t>
            </a:r>
            <a:r>
              <a:rPr lang="nb-NO" sz="2400" dirty="0" smtClean="0">
                <a:solidFill>
                  <a:schemeClr val="bg1"/>
                </a:solidFill>
              </a:rPr>
              <a:t> design </a:t>
            </a:r>
            <a:r>
              <a:rPr lang="nb-NO" sz="2400" dirty="0" err="1" smtClean="0">
                <a:solidFill>
                  <a:schemeClr val="bg1"/>
                </a:solidFill>
              </a:rPr>
              <a:t>of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the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division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of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tasks</a:t>
            </a:r>
            <a:r>
              <a:rPr lang="nb-NO" sz="2400" dirty="0" smtClean="0">
                <a:solidFill>
                  <a:schemeClr val="bg1"/>
                </a:solidFill>
              </a:rPr>
              <a:t>)</a:t>
            </a:r>
          </a:p>
          <a:p>
            <a:pPr lvl="1"/>
            <a:r>
              <a:rPr lang="nb-NO" sz="2400" dirty="0" smtClean="0">
                <a:solidFill>
                  <a:schemeClr val="bg1"/>
                </a:solidFill>
              </a:rPr>
              <a:t>2. </a:t>
            </a:r>
            <a:r>
              <a:rPr lang="nb-NO" sz="2400" dirty="0" err="1" smtClean="0">
                <a:solidFill>
                  <a:schemeClr val="bg1"/>
                </a:solidFill>
              </a:rPr>
              <a:t>Organizational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structure</a:t>
            </a:r>
            <a:r>
              <a:rPr lang="nb-NO" sz="2400" dirty="0" smtClean="0">
                <a:solidFill>
                  <a:schemeClr val="bg1"/>
                </a:solidFill>
              </a:rPr>
              <a:t> (</a:t>
            </a:r>
            <a:r>
              <a:rPr lang="nb-NO" sz="2400" dirty="0" err="1" smtClean="0">
                <a:solidFill>
                  <a:schemeClr val="bg1"/>
                </a:solidFill>
              </a:rPr>
              <a:t>the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division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of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labor</a:t>
            </a:r>
            <a:r>
              <a:rPr lang="nb-NO" sz="2400" dirty="0" smtClean="0">
                <a:solidFill>
                  <a:schemeClr val="bg1"/>
                </a:solidFill>
              </a:rPr>
              <a:t>)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 smtClean="0">
                <a:solidFill>
                  <a:schemeClr val="bg1"/>
                </a:solidFill>
              </a:rPr>
              <a:t>An </a:t>
            </a:r>
            <a:r>
              <a:rPr lang="nb-NO" sz="2400" dirty="0" err="1" smtClean="0">
                <a:solidFill>
                  <a:schemeClr val="bg1"/>
                </a:solidFill>
              </a:rPr>
              <a:t>eco</a:t>
            </a:r>
            <a:r>
              <a:rPr lang="nb-NO" sz="2400" i="1" dirty="0" err="1" smtClean="0">
                <a:solidFill>
                  <a:schemeClr val="bg1"/>
                </a:solidFill>
              </a:rPr>
              <a:t>system</a:t>
            </a:r>
            <a:r>
              <a:rPr lang="nb-NO" sz="2400" dirty="0" smtClean="0">
                <a:solidFill>
                  <a:schemeClr val="bg1"/>
                </a:solidFill>
              </a:rPr>
              <a:t> is </a:t>
            </a:r>
            <a:r>
              <a:rPr lang="nb-NO" sz="2400" dirty="0" err="1" smtClean="0">
                <a:solidFill>
                  <a:schemeClr val="bg1"/>
                </a:solidFill>
              </a:rPr>
              <a:t>created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on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the</a:t>
            </a:r>
            <a:r>
              <a:rPr lang="nb-NO" sz="2400" dirty="0" smtClean="0">
                <a:solidFill>
                  <a:schemeClr val="bg1"/>
                </a:solidFill>
              </a:rPr>
              <a:t> basis </a:t>
            </a:r>
            <a:r>
              <a:rPr lang="nb-NO" sz="2400" dirty="0" err="1" smtClean="0">
                <a:solidFill>
                  <a:schemeClr val="bg1"/>
                </a:solidFill>
              </a:rPr>
              <a:t>of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perceived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market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value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endParaRPr lang="nb-NO" sz="2400" dirty="0">
              <a:solidFill>
                <a:schemeClr val="bg1"/>
              </a:solidFill>
            </a:endParaRPr>
          </a:p>
          <a:p>
            <a:pPr lvl="0"/>
            <a:endParaRPr lang="nb-NO" sz="2400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B9AF6D2-3C3E-4888-B1F1-14788C036FA5}"/>
              </a:ext>
            </a:extLst>
          </p:cNvPr>
          <p:cNvSpPr txBox="1"/>
          <p:nvPr/>
        </p:nvSpPr>
        <p:spPr>
          <a:xfrm>
            <a:off x="1069723" y="702126"/>
            <a:ext cx="624376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Recap on complex artifact</a:t>
            </a:r>
            <a:endParaRPr lang="en-US" sz="4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1667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5E7F4E0-DFD6-4F08-BBE9-9C2CF75F4111}"/>
              </a:ext>
            </a:extLst>
          </p:cNvPr>
          <p:cNvSpPr/>
          <p:nvPr/>
        </p:nvSpPr>
        <p:spPr>
          <a:xfrm>
            <a:off x="66502" y="0"/>
            <a:ext cx="12192000" cy="6858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78941CF-251E-45E4-8A10-31B71D033A92}"/>
              </a:ext>
            </a:extLst>
          </p:cNvPr>
          <p:cNvSpPr/>
          <p:nvPr/>
        </p:nvSpPr>
        <p:spPr>
          <a:xfrm>
            <a:off x="0" y="0"/>
            <a:ext cx="155170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1F2A2B0-8C46-4409-9B11-3D6B35638783}"/>
              </a:ext>
            </a:extLst>
          </p:cNvPr>
          <p:cNvSpPr/>
          <p:nvPr/>
        </p:nvSpPr>
        <p:spPr>
          <a:xfrm>
            <a:off x="839585" y="265426"/>
            <a:ext cx="11485419" cy="239491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31CD886-BF36-4E4F-9B49-B8E9BC664EB4}"/>
              </a:ext>
            </a:extLst>
          </p:cNvPr>
          <p:cNvSpPr txBox="1"/>
          <p:nvPr/>
        </p:nvSpPr>
        <p:spPr>
          <a:xfrm>
            <a:off x="1618211" y="977576"/>
            <a:ext cx="557434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rgbClr val="002060"/>
                </a:solidFill>
              </a:rPr>
              <a:t>Which leaves us to… </a:t>
            </a:r>
            <a:endParaRPr lang="en-US" sz="4800" b="1" dirty="0">
              <a:solidFill>
                <a:srgbClr val="00206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46751CE-F80E-435B-9B76-FC9E7F85F75A}"/>
              </a:ext>
            </a:extLst>
          </p:cNvPr>
          <p:cNvSpPr txBox="1"/>
          <p:nvPr/>
        </p:nvSpPr>
        <p:spPr>
          <a:xfrm>
            <a:off x="2586965" y="3124646"/>
            <a:ext cx="799065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chemeClr val="bg1"/>
                </a:solidFill>
              </a:rPr>
              <a:t>The </a:t>
            </a:r>
            <a:r>
              <a:rPr lang="nb-NO" sz="2400" dirty="0" err="1">
                <a:solidFill>
                  <a:schemeClr val="bg1"/>
                </a:solidFill>
              </a:rPr>
              <a:t>complexity</a:t>
            </a:r>
            <a:r>
              <a:rPr lang="nb-NO" sz="2400" dirty="0">
                <a:solidFill>
                  <a:schemeClr val="bg1"/>
                </a:solidFill>
              </a:rPr>
              <a:t> </a:t>
            </a:r>
            <a:r>
              <a:rPr lang="nb-NO" sz="2400" dirty="0" err="1">
                <a:solidFill>
                  <a:schemeClr val="bg1"/>
                </a:solidFill>
              </a:rPr>
              <a:t>of</a:t>
            </a:r>
            <a:r>
              <a:rPr lang="nb-NO" sz="2400" dirty="0">
                <a:solidFill>
                  <a:schemeClr val="bg1"/>
                </a:solidFill>
              </a:rPr>
              <a:t> an </a:t>
            </a:r>
            <a:r>
              <a:rPr lang="nb-NO" sz="2400" dirty="0" err="1">
                <a:solidFill>
                  <a:schemeClr val="bg1"/>
                </a:solidFill>
              </a:rPr>
              <a:t>actual</a:t>
            </a:r>
            <a:r>
              <a:rPr lang="nb-NO" sz="2400" dirty="0">
                <a:solidFill>
                  <a:schemeClr val="bg1"/>
                </a:solidFill>
              </a:rPr>
              <a:t> </a:t>
            </a:r>
            <a:r>
              <a:rPr lang="nb-NO" sz="2400" dirty="0" err="1">
                <a:solidFill>
                  <a:schemeClr val="bg1"/>
                </a:solidFill>
              </a:rPr>
              <a:t>ecosystem</a:t>
            </a:r>
            <a:r>
              <a:rPr lang="nb-NO" sz="2400" dirty="0">
                <a:solidFill>
                  <a:schemeClr val="bg1"/>
                </a:solidFill>
              </a:rPr>
              <a:t> </a:t>
            </a:r>
            <a:r>
              <a:rPr lang="nb-NO" sz="2400" dirty="0" err="1">
                <a:solidFill>
                  <a:schemeClr val="bg1"/>
                </a:solidFill>
              </a:rPr>
              <a:t>depends</a:t>
            </a:r>
            <a:r>
              <a:rPr lang="nb-NO" sz="2400" dirty="0">
                <a:solidFill>
                  <a:schemeClr val="bg1"/>
                </a:solidFill>
              </a:rPr>
              <a:t> </a:t>
            </a:r>
            <a:r>
              <a:rPr lang="nb-NO" sz="2400" dirty="0" err="1">
                <a:solidFill>
                  <a:schemeClr val="bg1"/>
                </a:solidFill>
              </a:rPr>
              <a:t>on</a:t>
            </a:r>
            <a:r>
              <a:rPr lang="nb-NO" sz="2400" dirty="0">
                <a:solidFill>
                  <a:schemeClr val="bg1"/>
                </a:solidFill>
              </a:rPr>
              <a:t> </a:t>
            </a:r>
            <a:r>
              <a:rPr lang="nb-NO" sz="2400" dirty="0" err="1">
                <a:solidFill>
                  <a:schemeClr val="bg1"/>
                </a:solidFill>
              </a:rPr>
              <a:t>the</a:t>
            </a:r>
            <a:r>
              <a:rPr lang="nb-NO" sz="2400" dirty="0">
                <a:solidFill>
                  <a:schemeClr val="bg1"/>
                </a:solidFill>
              </a:rPr>
              <a:t> </a:t>
            </a:r>
            <a:r>
              <a:rPr lang="nb-NO" sz="2400" dirty="0" err="1">
                <a:solidFill>
                  <a:schemeClr val="bg1"/>
                </a:solidFill>
              </a:rPr>
              <a:t>ability</a:t>
            </a:r>
            <a:r>
              <a:rPr lang="nb-NO" sz="2400" dirty="0">
                <a:solidFill>
                  <a:schemeClr val="bg1"/>
                </a:solidFill>
              </a:rPr>
              <a:t> </a:t>
            </a:r>
            <a:r>
              <a:rPr lang="nb-NO" sz="2400" dirty="0" err="1">
                <a:solidFill>
                  <a:schemeClr val="bg1"/>
                </a:solidFill>
              </a:rPr>
              <a:t>of</a:t>
            </a:r>
            <a:r>
              <a:rPr lang="nb-NO" sz="2400" dirty="0">
                <a:solidFill>
                  <a:schemeClr val="bg1"/>
                </a:solidFill>
              </a:rPr>
              <a:t> </a:t>
            </a:r>
            <a:r>
              <a:rPr lang="nb-NO" sz="2400" dirty="0" err="1">
                <a:solidFill>
                  <a:schemeClr val="bg1"/>
                </a:solidFill>
              </a:rPr>
              <a:t>the</a:t>
            </a:r>
            <a:r>
              <a:rPr lang="nb-NO" sz="2400" dirty="0">
                <a:solidFill>
                  <a:schemeClr val="bg1"/>
                </a:solidFill>
              </a:rPr>
              <a:t> </a:t>
            </a:r>
            <a:r>
              <a:rPr lang="nb-NO" sz="2400" dirty="0" err="1">
                <a:solidFill>
                  <a:schemeClr val="bg1"/>
                </a:solidFill>
              </a:rPr>
              <a:t>platform</a:t>
            </a:r>
            <a:r>
              <a:rPr lang="nb-NO" sz="2400" dirty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owner</a:t>
            </a:r>
            <a:r>
              <a:rPr lang="nb-NO" sz="2400" dirty="0" smtClean="0">
                <a:solidFill>
                  <a:schemeClr val="bg1"/>
                </a:solidFill>
              </a:rPr>
              <a:t>/</a:t>
            </a:r>
            <a:r>
              <a:rPr lang="nb-NO" sz="2400" dirty="0" err="1" smtClean="0">
                <a:solidFill>
                  <a:schemeClr val="bg1"/>
                </a:solidFill>
              </a:rPr>
              <a:t>initiating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actor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>
                <a:solidFill>
                  <a:schemeClr val="bg1"/>
                </a:solidFill>
              </a:rPr>
              <a:t>to </a:t>
            </a:r>
            <a:r>
              <a:rPr lang="nb-NO" sz="2400" dirty="0" err="1">
                <a:solidFill>
                  <a:schemeClr val="bg1"/>
                </a:solidFill>
              </a:rPr>
              <a:t>define</a:t>
            </a:r>
            <a:r>
              <a:rPr lang="nb-NO" sz="2400" dirty="0">
                <a:solidFill>
                  <a:schemeClr val="bg1"/>
                </a:solidFill>
              </a:rPr>
              <a:t> </a:t>
            </a:r>
            <a:r>
              <a:rPr lang="nb-NO" sz="2400" dirty="0" err="1">
                <a:solidFill>
                  <a:schemeClr val="bg1"/>
                </a:solidFill>
              </a:rPr>
              <a:t>the</a:t>
            </a:r>
            <a:r>
              <a:rPr lang="nb-NO" sz="2400" dirty="0">
                <a:solidFill>
                  <a:schemeClr val="bg1"/>
                </a:solidFill>
              </a:rPr>
              <a:t> </a:t>
            </a:r>
            <a:r>
              <a:rPr lang="nb-NO" sz="2400" dirty="0" err="1">
                <a:solidFill>
                  <a:schemeClr val="bg1"/>
                </a:solidFill>
              </a:rPr>
              <a:t>question</a:t>
            </a:r>
            <a:r>
              <a:rPr lang="nb-NO" sz="2400" dirty="0">
                <a:solidFill>
                  <a:schemeClr val="bg1"/>
                </a:solidFill>
              </a:rPr>
              <a:t> </a:t>
            </a:r>
            <a:r>
              <a:rPr lang="nb-NO" sz="2400" dirty="0" err="1">
                <a:solidFill>
                  <a:schemeClr val="bg1"/>
                </a:solidFill>
              </a:rPr>
              <a:t>of</a:t>
            </a:r>
            <a:r>
              <a:rPr lang="nb-NO" sz="2400" dirty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value</a:t>
            </a:r>
            <a:endParaRPr lang="nb-NO" sz="2400" dirty="0" smtClean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2400" b="1" dirty="0" smtClean="0">
              <a:solidFill>
                <a:schemeClr val="bg1"/>
              </a:solidFill>
            </a:endParaRPr>
          </a:p>
          <a:p>
            <a:endParaRPr lang="nb-NO" sz="2400" dirty="0">
              <a:solidFill>
                <a:schemeClr val="bg1"/>
              </a:solidFill>
            </a:endParaRPr>
          </a:p>
          <a:p>
            <a:endParaRPr lang="en-GB" altLang="nb-NO" sz="2400" dirty="0" smtClean="0">
              <a:solidFill>
                <a:schemeClr val="bg1"/>
              </a:solidFill>
              <a:ea typeface="ＭＳ Ｐゴシック" panose="020B0600070205080204" pitchFamily="34" charset="-128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altLang="nb-NO" sz="2400" dirty="0" smtClean="0">
              <a:solidFill>
                <a:schemeClr val="bg1"/>
              </a:solidFill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5279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5E7F4E0-DFD6-4F08-BBE9-9C2CF75F4111}"/>
              </a:ext>
            </a:extLst>
          </p:cNvPr>
          <p:cNvSpPr/>
          <p:nvPr/>
        </p:nvSpPr>
        <p:spPr>
          <a:xfrm>
            <a:off x="66502" y="0"/>
            <a:ext cx="12192000" cy="6858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78941CF-251E-45E4-8A10-31B71D033A92}"/>
              </a:ext>
            </a:extLst>
          </p:cNvPr>
          <p:cNvSpPr/>
          <p:nvPr/>
        </p:nvSpPr>
        <p:spPr>
          <a:xfrm>
            <a:off x="0" y="0"/>
            <a:ext cx="155170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1F2A2B0-8C46-4409-9B11-3D6B35638783}"/>
              </a:ext>
            </a:extLst>
          </p:cNvPr>
          <p:cNvSpPr/>
          <p:nvPr/>
        </p:nvSpPr>
        <p:spPr>
          <a:xfrm>
            <a:off x="839585" y="265426"/>
            <a:ext cx="11485419" cy="239491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31CD886-BF36-4E4F-9B49-B8E9BC664EB4}"/>
              </a:ext>
            </a:extLst>
          </p:cNvPr>
          <p:cNvSpPr txBox="1"/>
          <p:nvPr/>
        </p:nvSpPr>
        <p:spPr>
          <a:xfrm>
            <a:off x="1618211" y="977576"/>
            <a:ext cx="897720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rgbClr val="002060"/>
                </a:solidFill>
              </a:rPr>
              <a:t>The question of value depends on:</a:t>
            </a:r>
            <a:endParaRPr lang="en-US" sz="4800" b="1" dirty="0">
              <a:solidFill>
                <a:srgbClr val="00206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46751CE-F80E-435B-9B76-FC9E7F85F75A}"/>
              </a:ext>
            </a:extLst>
          </p:cNvPr>
          <p:cNvSpPr txBox="1"/>
          <p:nvPr/>
        </p:nvSpPr>
        <p:spPr>
          <a:xfrm>
            <a:off x="2753219" y="3372492"/>
            <a:ext cx="799065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altLang="nb-NO" sz="2400" dirty="0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How the end-user of the modular offering (product or service) combines the different modules at their discretion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altLang="nb-NO" sz="2400" dirty="0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A prediction that can be made by the ecosystem orchestrator on the basis of how well-known the market context is </a:t>
            </a:r>
          </a:p>
        </p:txBody>
      </p:sp>
    </p:spTree>
    <p:extLst>
      <p:ext uri="{BB962C8B-B14F-4D97-AF65-F5344CB8AC3E}">
        <p14:creationId xmlns:p14="http://schemas.microsoft.com/office/powerpoint/2010/main" val="791934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5E7F4E0-DFD6-4F08-BBE9-9C2CF75F4111}"/>
              </a:ext>
            </a:extLst>
          </p:cNvPr>
          <p:cNvSpPr/>
          <p:nvPr/>
        </p:nvSpPr>
        <p:spPr>
          <a:xfrm>
            <a:off x="66502" y="0"/>
            <a:ext cx="12192000" cy="6858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78941CF-251E-45E4-8A10-31B71D033A92}"/>
              </a:ext>
            </a:extLst>
          </p:cNvPr>
          <p:cNvSpPr/>
          <p:nvPr/>
        </p:nvSpPr>
        <p:spPr>
          <a:xfrm>
            <a:off x="0" y="0"/>
            <a:ext cx="155170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1F2A2B0-8C46-4409-9B11-3D6B35638783}"/>
              </a:ext>
            </a:extLst>
          </p:cNvPr>
          <p:cNvSpPr/>
          <p:nvPr/>
        </p:nvSpPr>
        <p:spPr>
          <a:xfrm>
            <a:off x="839585" y="265426"/>
            <a:ext cx="11485419" cy="239491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31CD886-BF36-4E4F-9B49-B8E9BC664EB4}"/>
              </a:ext>
            </a:extLst>
          </p:cNvPr>
          <p:cNvSpPr txBox="1"/>
          <p:nvPr/>
        </p:nvSpPr>
        <p:spPr>
          <a:xfrm>
            <a:off x="1618211" y="977576"/>
            <a:ext cx="704250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rgbClr val="002060"/>
                </a:solidFill>
              </a:rPr>
              <a:t>The “digital” in ecosystems</a:t>
            </a:r>
            <a:endParaRPr lang="en-US" sz="4800" b="1" dirty="0">
              <a:solidFill>
                <a:srgbClr val="00206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46751CE-F80E-435B-9B76-FC9E7F85F75A}"/>
              </a:ext>
            </a:extLst>
          </p:cNvPr>
          <p:cNvSpPr txBox="1"/>
          <p:nvPr/>
        </p:nvSpPr>
        <p:spPr>
          <a:xfrm>
            <a:off x="2586965" y="2757351"/>
            <a:ext cx="799065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altLang="nb-NO" sz="2400" dirty="0">
              <a:solidFill>
                <a:schemeClr val="bg1"/>
              </a:solidFill>
              <a:ea typeface="ＭＳ Ｐゴシック" panose="020B0600070205080204" pitchFamily="34" charset="-128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End users play a more active role in ecosystems as opposed to other inter-organizational networks as the specific combination of </a:t>
            </a:r>
            <a:r>
              <a:rPr lang="en-US" sz="2400" dirty="0" smtClean="0">
                <a:solidFill>
                  <a:schemeClr val="bg1"/>
                </a:solidFill>
              </a:rPr>
              <a:t>modules </a:t>
            </a:r>
            <a:r>
              <a:rPr lang="en-US" sz="2400" dirty="0">
                <a:solidFill>
                  <a:schemeClr val="bg1"/>
                </a:solidFill>
              </a:rPr>
              <a:t>can act as a </a:t>
            </a:r>
            <a:r>
              <a:rPr lang="en-US" sz="2400" dirty="0" smtClean="0">
                <a:solidFill>
                  <a:schemeClr val="bg1"/>
                </a:solidFill>
              </a:rPr>
              <a:t>source </a:t>
            </a:r>
            <a:r>
              <a:rPr lang="en-US" sz="2400" dirty="0">
                <a:solidFill>
                  <a:schemeClr val="bg1"/>
                </a:solidFill>
              </a:rPr>
              <a:t>of generative input (</a:t>
            </a:r>
            <a:r>
              <a:rPr lang="en-US" sz="2400" dirty="0" err="1">
                <a:solidFill>
                  <a:schemeClr val="bg1"/>
                </a:solidFill>
              </a:rPr>
              <a:t>Zittrain</a:t>
            </a:r>
            <a:r>
              <a:rPr lang="en-US" sz="2400" dirty="0">
                <a:solidFill>
                  <a:schemeClr val="bg1"/>
                </a:solidFill>
              </a:rPr>
              <a:t>, 2008)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The product or service the ecosystem is to produce and deliver </a:t>
            </a:r>
            <a:r>
              <a:rPr lang="en-US" sz="2400" dirty="0" smtClean="0">
                <a:solidFill>
                  <a:schemeClr val="bg1"/>
                </a:solidFill>
              </a:rPr>
              <a:t>cannot systemically </a:t>
            </a:r>
            <a:r>
              <a:rPr lang="en-US" sz="2400" dirty="0">
                <a:solidFill>
                  <a:schemeClr val="bg1"/>
                </a:solidFill>
              </a:rPr>
              <a:t>be specified </a:t>
            </a:r>
            <a:r>
              <a:rPr lang="en-US" sz="2400" dirty="0" smtClean="0">
                <a:solidFill>
                  <a:schemeClr val="bg1"/>
                </a:solidFill>
              </a:rPr>
              <a:t>beforehand according </a:t>
            </a:r>
            <a:r>
              <a:rPr lang="en-US" sz="2400" dirty="0">
                <a:solidFill>
                  <a:schemeClr val="bg1"/>
                </a:solidFill>
              </a:rPr>
              <a:t>to contractual governance  </a:t>
            </a:r>
          </a:p>
          <a:p>
            <a:endParaRPr lang="en-GB" altLang="nb-NO" sz="2400" dirty="0" smtClean="0">
              <a:solidFill>
                <a:schemeClr val="bg1"/>
              </a:solidFill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79702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78941CF-251E-45E4-8A10-31B71D033A92}"/>
              </a:ext>
            </a:extLst>
          </p:cNvPr>
          <p:cNvSpPr/>
          <p:nvPr/>
        </p:nvSpPr>
        <p:spPr>
          <a:xfrm>
            <a:off x="8571344" y="0"/>
            <a:ext cx="3620655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D06927-ECD7-4DD9-8971-B01FF9CBF15B}"/>
              </a:ext>
            </a:extLst>
          </p:cNvPr>
          <p:cNvSpPr/>
          <p:nvPr/>
        </p:nvSpPr>
        <p:spPr>
          <a:xfrm>
            <a:off x="-9233" y="1948876"/>
            <a:ext cx="11074397" cy="3306615"/>
          </a:xfrm>
          <a:prstGeom prst="rect">
            <a:avLst/>
          </a:prstGeom>
          <a:solidFill>
            <a:srgbClr val="002060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DF740AD-DF6C-4B69-9E92-589DFC2CE9F8}"/>
              </a:ext>
            </a:extLst>
          </p:cNvPr>
          <p:cNvSpPr txBox="1"/>
          <p:nvPr/>
        </p:nvSpPr>
        <p:spPr>
          <a:xfrm>
            <a:off x="688851" y="2175750"/>
            <a:ext cx="969282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 err="1" smtClean="0">
                <a:solidFill>
                  <a:schemeClr val="bg1"/>
                </a:solidFill>
              </a:rPr>
              <a:t>Innovation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that</a:t>
            </a:r>
            <a:r>
              <a:rPr lang="nb-NO" sz="2400" dirty="0" smtClean="0">
                <a:solidFill>
                  <a:schemeClr val="bg1"/>
                </a:solidFill>
              </a:rPr>
              <a:t> «runs» by </a:t>
            </a:r>
            <a:r>
              <a:rPr lang="nb-NO" sz="2400" dirty="0" err="1" smtClean="0">
                <a:solidFill>
                  <a:schemeClr val="bg1"/>
                </a:solidFill>
              </a:rPr>
              <a:t>itself</a:t>
            </a:r>
            <a:endParaRPr lang="nb-NO" sz="2400" dirty="0" smtClean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 err="1" smtClean="0">
                <a:solidFill>
                  <a:schemeClr val="bg1"/>
                </a:solidFill>
              </a:rPr>
              <a:t>Does</a:t>
            </a:r>
            <a:r>
              <a:rPr lang="nb-NO" sz="2400" dirty="0" smtClean="0">
                <a:solidFill>
                  <a:schemeClr val="bg1"/>
                </a:solidFill>
              </a:rPr>
              <a:t> not </a:t>
            </a:r>
            <a:r>
              <a:rPr lang="nb-NO" sz="2400" dirty="0" err="1" smtClean="0">
                <a:solidFill>
                  <a:schemeClr val="bg1"/>
                </a:solidFill>
              </a:rPr>
              <a:t>need</a:t>
            </a:r>
            <a:r>
              <a:rPr lang="nb-NO" sz="2400" dirty="0" smtClean="0">
                <a:solidFill>
                  <a:schemeClr val="bg1"/>
                </a:solidFill>
              </a:rPr>
              <a:t> to be </a:t>
            </a:r>
            <a:r>
              <a:rPr lang="nb-NO" sz="2400" dirty="0" err="1" smtClean="0">
                <a:solidFill>
                  <a:schemeClr val="bg1"/>
                </a:solidFill>
              </a:rPr>
              <a:t>initiated</a:t>
            </a:r>
            <a:r>
              <a:rPr lang="nb-NO" sz="2400" dirty="0" smtClean="0">
                <a:solidFill>
                  <a:schemeClr val="bg1"/>
                </a:solidFill>
              </a:rPr>
              <a:t> by </a:t>
            </a:r>
            <a:r>
              <a:rPr lang="nb-NO" sz="2400" dirty="0" err="1" smtClean="0">
                <a:solidFill>
                  <a:schemeClr val="bg1"/>
                </a:solidFill>
              </a:rPr>
              <a:t>any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actor</a:t>
            </a:r>
            <a:r>
              <a:rPr lang="nb-NO" sz="2400" dirty="0" smtClean="0">
                <a:solidFill>
                  <a:schemeClr val="bg1"/>
                </a:solidFill>
              </a:rPr>
              <a:t> in </a:t>
            </a:r>
            <a:r>
              <a:rPr lang="nb-NO" sz="2400" dirty="0" err="1" smtClean="0">
                <a:solidFill>
                  <a:schemeClr val="bg1"/>
                </a:solidFill>
              </a:rPr>
              <a:t>the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ecosystem</a:t>
            </a:r>
            <a:endParaRPr lang="nb-NO" sz="2400" dirty="0" smtClean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 err="1" smtClean="0">
                <a:solidFill>
                  <a:schemeClr val="bg1"/>
                </a:solidFill>
              </a:rPr>
              <a:t>Why</a:t>
            </a:r>
            <a:r>
              <a:rPr lang="nb-NO" sz="2400" dirty="0" smtClean="0">
                <a:solidFill>
                  <a:schemeClr val="bg1"/>
                </a:solidFill>
              </a:rPr>
              <a:t> an </a:t>
            </a:r>
            <a:r>
              <a:rPr lang="nb-NO" sz="2400" dirty="0" err="1" smtClean="0">
                <a:solidFill>
                  <a:schemeClr val="bg1"/>
                </a:solidFill>
              </a:rPr>
              <a:t>ecosystem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model</a:t>
            </a:r>
            <a:r>
              <a:rPr lang="nb-NO" sz="2400" dirty="0" smtClean="0">
                <a:solidFill>
                  <a:schemeClr val="bg1"/>
                </a:solidFill>
              </a:rPr>
              <a:t> is so </a:t>
            </a:r>
            <a:r>
              <a:rPr lang="nb-NO" sz="2400" dirty="0" err="1" smtClean="0">
                <a:solidFill>
                  <a:schemeClr val="bg1"/>
                </a:solidFill>
              </a:rPr>
              <a:t>attractive</a:t>
            </a:r>
            <a:r>
              <a:rPr lang="nb-NO" sz="2400" dirty="0" smtClean="0">
                <a:solidFill>
                  <a:schemeClr val="bg1"/>
                </a:solidFill>
              </a:rPr>
              <a:t> in </a:t>
            </a:r>
            <a:r>
              <a:rPr lang="nb-NO" sz="2400" dirty="0" err="1" smtClean="0">
                <a:solidFill>
                  <a:schemeClr val="bg1"/>
                </a:solidFill>
              </a:rPr>
              <a:t>the</a:t>
            </a:r>
            <a:r>
              <a:rPr lang="nb-NO" sz="2400" dirty="0" smtClean="0">
                <a:solidFill>
                  <a:schemeClr val="bg1"/>
                </a:solidFill>
              </a:rPr>
              <a:t> first </a:t>
            </a:r>
            <a:r>
              <a:rPr lang="nb-NO" sz="2400" dirty="0" err="1" smtClean="0">
                <a:solidFill>
                  <a:schemeClr val="bg1"/>
                </a:solidFill>
              </a:rPr>
              <a:t>place</a:t>
            </a:r>
            <a:r>
              <a:rPr lang="nb-NO" sz="2400" dirty="0" smtClean="0">
                <a:solidFill>
                  <a:schemeClr val="bg1"/>
                </a:solidFill>
              </a:rPr>
              <a:t>; </a:t>
            </a:r>
            <a:r>
              <a:rPr lang="nb-NO" sz="2400" dirty="0" err="1" smtClean="0">
                <a:solidFill>
                  <a:schemeClr val="bg1"/>
                </a:solidFill>
              </a:rPr>
              <a:t>relates</a:t>
            </a:r>
            <a:r>
              <a:rPr lang="nb-NO" sz="2400" dirty="0" smtClean="0">
                <a:solidFill>
                  <a:schemeClr val="bg1"/>
                </a:solidFill>
              </a:rPr>
              <a:t> to </a:t>
            </a:r>
            <a:r>
              <a:rPr lang="nb-NO" sz="2400" dirty="0" err="1" smtClean="0">
                <a:solidFill>
                  <a:schemeClr val="bg1"/>
                </a:solidFill>
              </a:rPr>
              <a:t>the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scale</a:t>
            </a:r>
            <a:r>
              <a:rPr lang="nb-NO" sz="2400" dirty="0" smtClean="0">
                <a:solidFill>
                  <a:schemeClr val="bg1"/>
                </a:solidFill>
              </a:rPr>
              <a:t> and </a:t>
            </a:r>
            <a:r>
              <a:rPr lang="nb-NO" sz="2400" dirty="0" err="1" smtClean="0">
                <a:solidFill>
                  <a:schemeClr val="bg1"/>
                </a:solidFill>
              </a:rPr>
              <a:t>growth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opportunities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endParaRPr lang="nb-NO" sz="2400" dirty="0">
              <a:solidFill>
                <a:schemeClr val="bg1"/>
              </a:solidFill>
            </a:endParaRPr>
          </a:p>
          <a:p>
            <a:pPr lvl="0"/>
            <a:endParaRPr lang="nb-NO" sz="2400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B9AF6D2-3C3E-4888-B1F1-14788C036FA5}"/>
              </a:ext>
            </a:extLst>
          </p:cNvPr>
          <p:cNvSpPr txBox="1"/>
          <p:nvPr/>
        </p:nvSpPr>
        <p:spPr>
          <a:xfrm>
            <a:off x="1069723" y="702126"/>
            <a:ext cx="552946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Generative innovation </a:t>
            </a:r>
            <a:endParaRPr lang="en-US" sz="4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3960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1F2A2B0-8C46-4409-9B11-3D6B35638783}"/>
              </a:ext>
            </a:extLst>
          </p:cNvPr>
          <p:cNvSpPr/>
          <p:nvPr/>
        </p:nvSpPr>
        <p:spPr>
          <a:xfrm>
            <a:off x="406397" y="2955024"/>
            <a:ext cx="5096628" cy="348272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1F2A2B0-8C46-4409-9B11-3D6B35638783}"/>
              </a:ext>
            </a:extLst>
          </p:cNvPr>
          <p:cNvSpPr/>
          <p:nvPr/>
        </p:nvSpPr>
        <p:spPr>
          <a:xfrm>
            <a:off x="0" y="361653"/>
            <a:ext cx="11360727" cy="2394916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8D83A58-A375-44EA-95A8-0D39B8C2C6AA}"/>
              </a:ext>
            </a:extLst>
          </p:cNvPr>
          <p:cNvSpPr txBox="1"/>
          <p:nvPr/>
        </p:nvSpPr>
        <p:spPr>
          <a:xfrm>
            <a:off x="654447" y="703142"/>
            <a:ext cx="78328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bg1"/>
                </a:solidFill>
              </a:rPr>
              <a:t>Two governance strategies</a:t>
            </a:r>
            <a:endParaRPr lang="en-US" sz="4800" b="1" dirty="0">
              <a:solidFill>
                <a:schemeClr val="bg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1F2A2B0-8C46-4409-9B11-3D6B35638783}"/>
              </a:ext>
            </a:extLst>
          </p:cNvPr>
          <p:cNvSpPr/>
          <p:nvPr/>
        </p:nvSpPr>
        <p:spPr>
          <a:xfrm>
            <a:off x="6367549" y="2955024"/>
            <a:ext cx="5104015" cy="345074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B1E61ED-B7BE-4ED7-8F24-F02B24279F57}"/>
              </a:ext>
            </a:extLst>
          </p:cNvPr>
          <p:cNvSpPr txBox="1"/>
          <p:nvPr/>
        </p:nvSpPr>
        <p:spPr>
          <a:xfrm>
            <a:off x="497837" y="2955024"/>
            <a:ext cx="509662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nb-NO" sz="2400" b="1" dirty="0" smtClean="0">
                <a:solidFill>
                  <a:srgbClr val="002060"/>
                </a:solidFill>
              </a:rPr>
              <a:t>Top-</a:t>
            </a:r>
            <a:r>
              <a:rPr lang="nb-NO" sz="2400" b="1" dirty="0" err="1" smtClean="0">
                <a:solidFill>
                  <a:srgbClr val="002060"/>
                </a:solidFill>
              </a:rPr>
              <a:t>down</a:t>
            </a:r>
            <a:r>
              <a:rPr lang="nb-NO" sz="2400" b="1" dirty="0">
                <a:solidFill>
                  <a:srgbClr val="002060"/>
                </a:solidFill>
              </a:rPr>
              <a:t> </a:t>
            </a:r>
            <a:r>
              <a:rPr lang="nb-NO" sz="2400" b="1" dirty="0" smtClean="0">
                <a:solidFill>
                  <a:srgbClr val="002060"/>
                </a:solidFill>
              </a:rPr>
              <a:t>( </a:t>
            </a:r>
            <a:r>
              <a:rPr lang="nb-NO" sz="2400" b="1" dirty="0" err="1" smtClean="0">
                <a:solidFill>
                  <a:srgbClr val="002060"/>
                </a:solidFill>
              </a:rPr>
              <a:t>Governance</a:t>
            </a:r>
            <a:r>
              <a:rPr lang="nb-NO" sz="2400" b="1" dirty="0" smtClean="0">
                <a:solidFill>
                  <a:srgbClr val="002060"/>
                </a:solidFill>
              </a:rPr>
              <a:t> </a:t>
            </a:r>
            <a:r>
              <a:rPr lang="nb-NO" sz="2400" b="1" dirty="0" err="1" smtClean="0">
                <a:solidFill>
                  <a:srgbClr val="002060"/>
                </a:solidFill>
              </a:rPr>
              <a:t>strategy</a:t>
            </a:r>
            <a:r>
              <a:rPr lang="nb-NO" sz="2400" b="1" dirty="0" smtClean="0">
                <a:solidFill>
                  <a:srgbClr val="002060"/>
                </a:solidFill>
              </a:rPr>
              <a:t>)</a:t>
            </a:r>
            <a:endParaRPr lang="nb-NO" sz="2400" b="1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 err="1" smtClean="0"/>
              <a:t>Well-know</a:t>
            </a:r>
            <a:r>
              <a:rPr lang="nb-NO" sz="2400" dirty="0" smtClean="0"/>
              <a:t> </a:t>
            </a:r>
            <a:r>
              <a:rPr lang="nb-NO" sz="2400" dirty="0" err="1" smtClean="0"/>
              <a:t>market</a:t>
            </a:r>
            <a:r>
              <a:rPr lang="nb-NO" sz="2400" dirty="0" smtClean="0"/>
              <a:t> </a:t>
            </a:r>
            <a:r>
              <a:rPr lang="nb-NO" sz="2400" dirty="0" err="1" smtClean="0"/>
              <a:t>context</a:t>
            </a:r>
            <a:r>
              <a:rPr lang="nb-NO" sz="2400" dirty="0" smtClean="0"/>
              <a:t>: Clear </a:t>
            </a:r>
            <a:r>
              <a:rPr lang="nb-NO" sz="2400" dirty="0" err="1" smtClean="0"/>
              <a:t>understanding</a:t>
            </a:r>
            <a:r>
              <a:rPr lang="nb-NO" sz="2400" dirty="0" smtClean="0"/>
              <a:t> </a:t>
            </a:r>
            <a:r>
              <a:rPr lang="nb-NO" sz="2400" dirty="0" err="1" smtClean="0"/>
              <a:t>of</a:t>
            </a:r>
            <a:r>
              <a:rPr lang="nb-NO" sz="2400" dirty="0" smtClean="0"/>
              <a:t> </a:t>
            </a:r>
            <a:r>
              <a:rPr lang="nb-NO" sz="2400" dirty="0" err="1" smtClean="0"/>
              <a:t>value</a:t>
            </a:r>
            <a:endParaRPr lang="nb-NO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 smtClean="0"/>
              <a:t>Distribution </a:t>
            </a:r>
            <a:r>
              <a:rPr lang="nb-NO" sz="2400" dirty="0" err="1" smtClean="0"/>
              <a:t>of</a:t>
            </a:r>
            <a:r>
              <a:rPr lang="nb-NO" sz="2400" dirty="0" smtClean="0"/>
              <a:t> </a:t>
            </a:r>
            <a:r>
              <a:rPr lang="nb-NO" sz="2400" dirty="0" err="1" smtClean="0"/>
              <a:t>roles</a:t>
            </a:r>
            <a:r>
              <a:rPr lang="nb-NO" sz="2400" dirty="0" smtClean="0"/>
              <a:t> given in </a:t>
            </a:r>
            <a:r>
              <a:rPr lang="nb-NO" sz="2400" dirty="0" err="1" smtClean="0"/>
              <a:t>advance</a:t>
            </a:r>
            <a:endParaRPr lang="nb-NO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 smtClean="0"/>
              <a:t>Strategic </a:t>
            </a:r>
            <a:r>
              <a:rPr lang="nb-NO" sz="2400" dirty="0" err="1" smtClean="0"/>
              <a:t>issue</a:t>
            </a:r>
            <a:r>
              <a:rPr lang="nb-NO" sz="2400" dirty="0" smtClean="0"/>
              <a:t>: </a:t>
            </a:r>
            <a:r>
              <a:rPr lang="nb-NO" sz="2400" dirty="0" err="1" smtClean="0"/>
              <a:t>how</a:t>
            </a:r>
            <a:r>
              <a:rPr lang="nb-NO" sz="2400" dirty="0" smtClean="0"/>
              <a:t> to design  a </a:t>
            </a:r>
            <a:r>
              <a:rPr lang="nb-NO" sz="2400" dirty="0" err="1" smtClean="0"/>
              <a:t>functional</a:t>
            </a:r>
            <a:r>
              <a:rPr lang="nb-NO" sz="2400" dirty="0" smtClean="0"/>
              <a:t> </a:t>
            </a:r>
            <a:r>
              <a:rPr lang="nb-NO" sz="2400" dirty="0" err="1" smtClean="0"/>
              <a:t>architecture</a:t>
            </a:r>
            <a:endParaRPr lang="nb-NO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 smtClean="0"/>
              <a:t>Main </a:t>
            </a:r>
            <a:r>
              <a:rPr lang="nb-NO" sz="2400" dirty="0" err="1" smtClean="0"/>
              <a:t>focus</a:t>
            </a:r>
            <a:r>
              <a:rPr lang="nb-NO" sz="2400" dirty="0" smtClean="0"/>
              <a:t>: </a:t>
            </a:r>
            <a:r>
              <a:rPr lang="nb-NO" sz="2400" dirty="0" err="1" smtClean="0"/>
              <a:t>how</a:t>
            </a:r>
            <a:r>
              <a:rPr lang="nb-NO" sz="2400" dirty="0" smtClean="0"/>
              <a:t> to </a:t>
            </a:r>
            <a:r>
              <a:rPr lang="nb-NO" sz="2400" dirty="0" err="1" smtClean="0"/>
              <a:t>create</a:t>
            </a:r>
            <a:r>
              <a:rPr lang="nb-NO" sz="2400" dirty="0" smtClean="0"/>
              <a:t> system </a:t>
            </a:r>
            <a:r>
              <a:rPr lang="nb-NO" sz="2400" dirty="0" err="1" smtClean="0"/>
              <a:t>interfaces</a:t>
            </a:r>
            <a:endParaRPr lang="nb-NO" sz="2400" b="1" dirty="0" smtClean="0">
              <a:solidFill>
                <a:srgbClr val="00206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309360" y="2840460"/>
            <a:ext cx="534508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nb-NO" sz="2400" b="1" dirty="0" err="1" smtClean="0">
                <a:solidFill>
                  <a:srgbClr val="002060"/>
                </a:solidFill>
              </a:rPr>
              <a:t>Bottom</a:t>
            </a:r>
            <a:r>
              <a:rPr lang="nb-NO" sz="2400" b="1" dirty="0" smtClean="0">
                <a:solidFill>
                  <a:srgbClr val="002060"/>
                </a:solidFill>
              </a:rPr>
              <a:t>-up (</a:t>
            </a:r>
            <a:r>
              <a:rPr lang="nb-NO" sz="2400" b="1" dirty="0" err="1" smtClean="0">
                <a:solidFill>
                  <a:srgbClr val="002060"/>
                </a:solidFill>
              </a:rPr>
              <a:t>orchestration</a:t>
            </a:r>
            <a:r>
              <a:rPr lang="nb-NO" sz="2400" b="1" dirty="0" smtClean="0">
                <a:solidFill>
                  <a:srgbClr val="002060"/>
                </a:solidFill>
              </a:rPr>
              <a:t> </a:t>
            </a:r>
            <a:r>
              <a:rPr lang="nb-NO" sz="2400" b="1" dirty="0" err="1" smtClean="0">
                <a:solidFill>
                  <a:srgbClr val="002060"/>
                </a:solidFill>
              </a:rPr>
              <a:t>strategy</a:t>
            </a:r>
            <a:r>
              <a:rPr lang="nb-NO" sz="2400" b="1" dirty="0" smtClean="0">
                <a:solidFill>
                  <a:srgbClr val="002060"/>
                </a:solidFill>
              </a:rPr>
              <a:t>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 err="1" smtClean="0"/>
              <a:t>Novel</a:t>
            </a:r>
            <a:r>
              <a:rPr lang="nb-NO" sz="2400" dirty="0" smtClean="0"/>
              <a:t> </a:t>
            </a:r>
            <a:r>
              <a:rPr lang="nb-NO" sz="2400" dirty="0" err="1" smtClean="0"/>
              <a:t>market</a:t>
            </a:r>
            <a:r>
              <a:rPr lang="nb-NO" sz="2400" dirty="0" smtClean="0"/>
              <a:t> </a:t>
            </a:r>
            <a:r>
              <a:rPr lang="nb-NO" sz="2400" dirty="0" err="1" smtClean="0"/>
              <a:t>context</a:t>
            </a:r>
            <a:r>
              <a:rPr lang="nb-NO" sz="2400" dirty="0" smtClean="0"/>
              <a:t>: </a:t>
            </a:r>
            <a:r>
              <a:rPr lang="nb-NO" sz="2400" dirty="0" err="1" smtClean="0"/>
              <a:t>Unclear</a:t>
            </a:r>
            <a:r>
              <a:rPr lang="nb-NO" sz="2400" dirty="0" smtClean="0"/>
              <a:t> </a:t>
            </a:r>
            <a:r>
              <a:rPr lang="nb-NO" sz="2400" dirty="0" err="1" smtClean="0"/>
              <a:t>understanding</a:t>
            </a:r>
            <a:r>
              <a:rPr lang="nb-NO" sz="2400" dirty="0" smtClean="0"/>
              <a:t> </a:t>
            </a:r>
            <a:r>
              <a:rPr lang="nb-NO" sz="2400" dirty="0" err="1" smtClean="0"/>
              <a:t>of</a:t>
            </a:r>
            <a:r>
              <a:rPr lang="nb-NO" sz="2400" dirty="0" smtClean="0"/>
              <a:t> </a:t>
            </a:r>
            <a:r>
              <a:rPr lang="nb-NO" sz="2400" dirty="0" err="1" smtClean="0"/>
              <a:t>value</a:t>
            </a:r>
            <a:endParaRPr lang="nb-NO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 smtClean="0"/>
              <a:t>The </a:t>
            </a:r>
            <a:r>
              <a:rPr lang="nb-NO" sz="2400" dirty="0" err="1" smtClean="0"/>
              <a:t>distribution</a:t>
            </a:r>
            <a:r>
              <a:rPr lang="nb-NO" sz="2400" dirty="0" smtClean="0"/>
              <a:t> </a:t>
            </a:r>
            <a:r>
              <a:rPr lang="nb-NO" sz="2400" dirty="0" err="1" smtClean="0"/>
              <a:t>of</a:t>
            </a:r>
            <a:r>
              <a:rPr lang="nb-NO" sz="2400" dirty="0" smtClean="0"/>
              <a:t> </a:t>
            </a:r>
            <a:r>
              <a:rPr lang="nb-NO" sz="2400" dirty="0" err="1" smtClean="0"/>
              <a:t>roles</a:t>
            </a:r>
            <a:r>
              <a:rPr lang="nb-NO" sz="2400" dirty="0"/>
              <a:t> </a:t>
            </a:r>
            <a:r>
              <a:rPr lang="nb-NO" sz="2400" dirty="0" smtClean="0"/>
              <a:t>not given in </a:t>
            </a:r>
            <a:r>
              <a:rPr lang="nb-NO" sz="2400" dirty="0" err="1" smtClean="0"/>
              <a:t>advance</a:t>
            </a:r>
            <a:r>
              <a:rPr lang="nb-NO" sz="2400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 smtClean="0"/>
              <a:t>Strategic </a:t>
            </a:r>
            <a:r>
              <a:rPr lang="nb-NO" sz="2400" dirty="0" err="1" smtClean="0"/>
              <a:t>issue</a:t>
            </a:r>
            <a:r>
              <a:rPr lang="nb-NO" sz="2400" dirty="0" smtClean="0"/>
              <a:t>: </a:t>
            </a:r>
            <a:r>
              <a:rPr lang="nb-NO" sz="2400" dirty="0" err="1" smtClean="0"/>
              <a:t>how</a:t>
            </a:r>
            <a:r>
              <a:rPr lang="nb-NO" sz="2400" dirty="0" smtClean="0"/>
              <a:t> to design a co-</a:t>
            </a:r>
            <a:r>
              <a:rPr lang="nb-NO" sz="2400" dirty="0" err="1" smtClean="0"/>
              <a:t>creation</a:t>
            </a:r>
            <a:r>
              <a:rPr lang="nb-NO" sz="2400" dirty="0" smtClean="0"/>
              <a:t> arrangement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 smtClean="0"/>
              <a:t>Main </a:t>
            </a:r>
            <a:r>
              <a:rPr lang="nb-NO" sz="2400" dirty="0" err="1" smtClean="0"/>
              <a:t>focus</a:t>
            </a:r>
            <a:r>
              <a:rPr lang="nb-NO" sz="2400" dirty="0" smtClean="0"/>
              <a:t>: </a:t>
            </a:r>
            <a:r>
              <a:rPr lang="nb-NO" sz="2400" dirty="0" err="1" smtClean="0"/>
              <a:t>how</a:t>
            </a:r>
            <a:r>
              <a:rPr lang="nb-NO" sz="2400" dirty="0" smtClean="0"/>
              <a:t> to </a:t>
            </a:r>
            <a:r>
              <a:rPr lang="nb-NO" sz="2400" dirty="0" err="1" smtClean="0"/>
              <a:t>create</a:t>
            </a:r>
            <a:r>
              <a:rPr lang="nb-NO" sz="2400" dirty="0" smtClean="0"/>
              <a:t> </a:t>
            </a:r>
            <a:r>
              <a:rPr lang="nb-NO" sz="2400" dirty="0" err="1" smtClean="0"/>
              <a:t>economic</a:t>
            </a:r>
            <a:r>
              <a:rPr lang="nb-NO" sz="2400" dirty="0" smtClean="0"/>
              <a:t> </a:t>
            </a:r>
            <a:r>
              <a:rPr lang="nb-NO" sz="2400" dirty="0" err="1" smtClean="0"/>
              <a:t>value</a:t>
            </a:r>
            <a:r>
              <a:rPr lang="nb-NO" sz="2400" dirty="0" smtClean="0"/>
              <a:t> in an </a:t>
            </a:r>
            <a:r>
              <a:rPr lang="nb-NO" sz="2400" dirty="0" err="1" smtClean="0"/>
              <a:t>ecosystem-collaboration</a:t>
            </a:r>
            <a:endParaRPr lang="nb-NO" sz="2400" dirty="0" smtClean="0"/>
          </a:p>
          <a:p>
            <a:pPr lvl="0"/>
            <a:endParaRPr lang="nb-NO" sz="2400" b="1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822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5E7F4E0-DFD6-4F08-BBE9-9C2CF75F4111}"/>
              </a:ext>
            </a:extLst>
          </p:cNvPr>
          <p:cNvSpPr/>
          <p:nvPr/>
        </p:nvSpPr>
        <p:spPr>
          <a:xfrm>
            <a:off x="66502" y="0"/>
            <a:ext cx="12192000" cy="6858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78941CF-251E-45E4-8A10-31B71D033A92}"/>
              </a:ext>
            </a:extLst>
          </p:cNvPr>
          <p:cNvSpPr/>
          <p:nvPr/>
        </p:nvSpPr>
        <p:spPr>
          <a:xfrm>
            <a:off x="0" y="0"/>
            <a:ext cx="155170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1F2A2B0-8C46-4409-9B11-3D6B35638783}"/>
              </a:ext>
            </a:extLst>
          </p:cNvPr>
          <p:cNvSpPr/>
          <p:nvPr/>
        </p:nvSpPr>
        <p:spPr>
          <a:xfrm>
            <a:off x="839585" y="265426"/>
            <a:ext cx="11485419" cy="239491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31CD886-BF36-4E4F-9B49-B8E9BC664EB4}"/>
              </a:ext>
            </a:extLst>
          </p:cNvPr>
          <p:cNvSpPr txBox="1"/>
          <p:nvPr/>
        </p:nvSpPr>
        <p:spPr>
          <a:xfrm>
            <a:off x="1618211" y="977576"/>
            <a:ext cx="506747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rgbClr val="002060"/>
                </a:solidFill>
              </a:rPr>
              <a:t>Top-down strategy </a:t>
            </a:r>
            <a:endParaRPr lang="en-US" sz="4800" b="1" dirty="0">
              <a:solidFill>
                <a:srgbClr val="00206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46751CE-F80E-435B-9B76-FC9E7F85F75A}"/>
              </a:ext>
            </a:extLst>
          </p:cNvPr>
          <p:cNvSpPr txBox="1"/>
          <p:nvPr/>
        </p:nvSpPr>
        <p:spPr>
          <a:xfrm>
            <a:off x="2586965" y="3048296"/>
            <a:ext cx="799065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altLang="nb-NO" sz="2400" dirty="0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The technical architecture and organizational structure can be designed beforehand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altLang="nb-NO" sz="2400" dirty="0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Functional architecture ----&gt; value ----&gt; the value proposition of the ecosystem in question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altLang="nb-NO" sz="2400" dirty="0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Conventional blueprint of a platform ecosystem : Stable core (the platform and associated firm), dynamic periphery (ad-on software/sub-systems and associated application developers) </a:t>
            </a:r>
            <a:endParaRPr lang="en-GB" altLang="nb-NO" sz="2400" dirty="0">
              <a:solidFill>
                <a:schemeClr val="bg1"/>
              </a:solidFill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6582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5E7F4E0-DFD6-4F08-BBE9-9C2CF75F4111}"/>
              </a:ext>
            </a:extLst>
          </p:cNvPr>
          <p:cNvSpPr/>
          <p:nvPr/>
        </p:nvSpPr>
        <p:spPr>
          <a:xfrm>
            <a:off x="66502" y="0"/>
            <a:ext cx="12192000" cy="6858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78941CF-251E-45E4-8A10-31B71D033A92}"/>
              </a:ext>
            </a:extLst>
          </p:cNvPr>
          <p:cNvSpPr/>
          <p:nvPr/>
        </p:nvSpPr>
        <p:spPr>
          <a:xfrm>
            <a:off x="0" y="0"/>
            <a:ext cx="155170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1F2A2B0-8C46-4409-9B11-3D6B35638783}"/>
              </a:ext>
            </a:extLst>
          </p:cNvPr>
          <p:cNvSpPr/>
          <p:nvPr/>
        </p:nvSpPr>
        <p:spPr>
          <a:xfrm>
            <a:off x="839585" y="265426"/>
            <a:ext cx="11485419" cy="239491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31CD886-BF36-4E4F-9B49-B8E9BC664EB4}"/>
              </a:ext>
            </a:extLst>
          </p:cNvPr>
          <p:cNvSpPr txBox="1"/>
          <p:nvPr/>
        </p:nvSpPr>
        <p:spPr>
          <a:xfrm>
            <a:off x="1618211" y="977576"/>
            <a:ext cx="528657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rgbClr val="002060"/>
                </a:solidFill>
              </a:rPr>
              <a:t>Bottom-up strategy </a:t>
            </a:r>
            <a:endParaRPr lang="en-US" sz="4800" b="1" dirty="0">
              <a:solidFill>
                <a:srgbClr val="00206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46751CE-F80E-435B-9B76-FC9E7F85F75A}"/>
              </a:ext>
            </a:extLst>
          </p:cNvPr>
          <p:cNvSpPr txBox="1"/>
          <p:nvPr/>
        </p:nvSpPr>
        <p:spPr>
          <a:xfrm>
            <a:off x="2586965" y="3048296"/>
            <a:ext cx="799065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The very idea of co-value has to be created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Co-value: value has to be created by several organizations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At the heart of every ecosystem lies a value proposition (in contrast to a platform) that describes what the key product or service offering  are to deliver to what type of user group/customer segment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There can be multiple – potential - ecosystems in one existing value chain configuration </a:t>
            </a:r>
            <a:r>
              <a:rPr lang="nb-NO" sz="2400" dirty="0" smtClean="0">
                <a:solidFill>
                  <a:schemeClr val="bg1"/>
                </a:solidFill>
              </a:rPr>
              <a:t>(</a:t>
            </a:r>
            <a:r>
              <a:rPr lang="nb-NO" sz="2400" dirty="0" err="1">
                <a:solidFill>
                  <a:schemeClr val="bg1"/>
                </a:solidFill>
              </a:rPr>
              <a:t>Adner</a:t>
            </a:r>
            <a:r>
              <a:rPr lang="nb-NO" sz="2400" dirty="0">
                <a:solidFill>
                  <a:schemeClr val="bg1"/>
                </a:solidFill>
              </a:rPr>
              <a:t>, 2017)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altLang="nb-NO" sz="2400" dirty="0">
              <a:solidFill>
                <a:schemeClr val="bg1"/>
              </a:solidFill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28939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78941CF-251E-45E4-8A10-31B71D033A92}"/>
              </a:ext>
            </a:extLst>
          </p:cNvPr>
          <p:cNvSpPr/>
          <p:nvPr/>
        </p:nvSpPr>
        <p:spPr>
          <a:xfrm>
            <a:off x="8571344" y="0"/>
            <a:ext cx="3620655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D06927-ECD7-4DD9-8971-B01FF9CBF15B}"/>
              </a:ext>
            </a:extLst>
          </p:cNvPr>
          <p:cNvSpPr/>
          <p:nvPr/>
        </p:nvSpPr>
        <p:spPr>
          <a:xfrm>
            <a:off x="-9233" y="1948876"/>
            <a:ext cx="11074397" cy="3306615"/>
          </a:xfrm>
          <a:prstGeom prst="rect">
            <a:avLst/>
          </a:prstGeom>
          <a:solidFill>
            <a:srgbClr val="002060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DF740AD-DF6C-4B69-9E92-589DFC2CE9F8}"/>
              </a:ext>
            </a:extLst>
          </p:cNvPr>
          <p:cNvSpPr txBox="1"/>
          <p:nvPr/>
        </p:nvSpPr>
        <p:spPr>
          <a:xfrm>
            <a:off x="688851" y="2175750"/>
            <a:ext cx="96928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 err="1" smtClean="0">
                <a:solidFill>
                  <a:schemeClr val="bg1"/>
                </a:solidFill>
              </a:rPr>
              <a:t>iPhone</a:t>
            </a:r>
            <a:r>
              <a:rPr lang="nb-NO" sz="2400" dirty="0" smtClean="0">
                <a:solidFill>
                  <a:schemeClr val="bg1"/>
                </a:solidFill>
              </a:rPr>
              <a:t> as a </a:t>
            </a:r>
            <a:r>
              <a:rPr lang="nb-NO" sz="2400" dirty="0" err="1" smtClean="0">
                <a:solidFill>
                  <a:schemeClr val="bg1"/>
                </a:solidFill>
              </a:rPr>
              <a:t>physical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product</a:t>
            </a:r>
            <a:r>
              <a:rPr lang="nb-NO" sz="2400" dirty="0" smtClean="0">
                <a:solidFill>
                  <a:schemeClr val="bg1"/>
                </a:solidFill>
              </a:rPr>
              <a:t> (</a:t>
            </a:r>
            <a:r>
              <a:rPr lang="nb-NO" sz="2400" dirty="0" err="1" smtClean="0">
                <a:solidFill>
                  <a:schemeClr val="bg1"/>
                </a:solidFill>
              </a:rPr>
              <a:t>the</a:t>
            </a:r>
            <a:r>
              <a:rPr lang="nb-NO" sz="2400" dirty="0" smtClean="0">
                <a:solidFill>
                  <a:schemeClr val="bg1"/>
                </a:solidFill>
              </a:rPr>
              <a:t> hardware)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 err="1" smtClean="0">
                <a:solidFill>
                  <a:schemeClr val="bg1"/>
                </a:solidFill>
              </a:rPr>
              <a:t>iPhone</a:t>
            </a:r>
            <a:r>
              <a:rPr lang="nb-NO" sz="2400" dirty="0" smtClean="0">
                <a:solidFill>
                  <a:schemeClr val="bg1"/>
                </a:solidFill>
              </a:rPr>
              <a:t> as a Software-</a:t>
            </a:r>
            <a:r>
              <a:rPr lang="nb-NO" sz="2400" dirty="0" err="1" smtClean="0">
                <a:solidFill>
                  <a:schemeClr val="bg1"/>
                </a:solidFill>
              </a:rPr>
              <a:t>based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platform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ecosystem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with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enhanced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functionality</a:t>
            </a:r>
            <a:r>
              <a:rPr lang="nb-NO" sz="2400" dirty="0" smtClean="0">
                <a:solidFill>
                  <a:schemeClr val="bg1"/>
                </a:solidFill>
              </a:rPr>
              <a:t>  </a:t>
            </a:r>
            <a:endParaRPr lang="nb-NO" sz="2400" dirty="0">
              <a:solidFill>
                <a:schemeClr val="bg1"/>
              </a:solidFill>
            </a:endParaRPr>
          </a:p>
          <a:p>
            <a:pPr lvl="0"/>
            <a:endParaRPr lang="nb-NO" sz="2400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B9AF6D2-3C3E-4888-B1F1-14788C036FA5}"/>
              </a:ext>
            </a:extLst>
          </p:cNvPr>
          <p:cNvSpPr txBox="1"/>
          <p:nvPr/>
        </p:nvSpPr>
        <p:spPr>
          <a:xfrm>
            <a:off x="103716" y="346367"/>
            <a:ext cx="835467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The iPhone as a product and platform</a:t>
            </a:r>
            <a:endParaRPr lang="en-US" sz="4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6699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759" y="1141358"/>
            <a:ext cx="6251170" cy="4236977"/>
          </a:xfrm>
          <a:ln w="38100">
            <a:solidFill>
              <a:schemeClr val="bg1"/>
            </a:solidFill>
          </a:ln>
        </p:spPr>
      </p:pic>
      <p:pic>
        <p:nvPicPr>
          <p:cNvPr id="8" name="Content Placeholder 6">
            <a:extLst>
              <a:ext uri="{FF2B5EF4-FFF2-40B4-BE49-F238E27FC236}">
                <a16:creationId xmlns:a16="http://schemas.microsoft.com/office/drawing/2014/main" id="{76348702-CF39-C341-BFDD-95F8B85F40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8697" y="1559398"/>
            <a:ext cx="5242229" cy="3400896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70067552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7">
            <a:extLst>
              <a:ext uri="{FF2B5EF4-FFF2-40B4-BE49-F238E27FC236}">
                <a16:creationId xmlns:a16="http://schemas.microsoft.com/office/drawing/2014/main" id="{B3B2A993-1143-8841-8A82-AE9505656C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878" y="1381982"/>
            <a:ext cx="10354225" cy="474807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592887" y="6400800"/>
            <a:ext cx="25353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Source: (</a:t>
            </a:r>
            <a:r>
              <a:rPr lang="nb-NO" dirty="0" err="1" smtClean="0"/>
              <a:t>Tiwana</a:t>
            </a:r>
            <a:r>
              <a:rPr lang="nb-NO" dirty="0" smtClean="0"/>
              <a:t>, 2013)</a:t>
            </a:r>
            <a:endParaRPr lang="nb-NO" dirty="0"/>
          </a:p>
        </p:txBody>
      </p:sp>
      <p:sp>
        <p:nvSpPr>
          <p:cNvPr id="6" name="TextBox 5"/>
          <p:cNvSpPr txBox="1"/>
          <p:nvPr/>
        </p:nvSpPr>
        <p:spPr>
          <a:xfrm>
            <a:off x="809961" y="341793"/>
            <a:ext cx="105100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400" b="1" dirty="0" smtClean="0">
                <a:solidFill>
                  <a:srgbClr val="002060"/>
                </a:solidFill>
              </a:rPr>
              <a:t>The «</a:t>
            </a:r>
            <a:r>
              <a:rPr lang="nb-NO" sz="4400" b="1" dirty="0" err="1" smtClean="0">
                <a:solidFill>
                  <a:srgbClr val="002060"/>
                </a:solidFill>
              </a:rPr>
              <a:t>blueprint</a:t>
            </a:r>
            <a:r>
              <a:rPr lang="nb-NO" sz="4400" b="1" dirty="0" smtClean="0">
                <a:solidFill>
                  <a:srgbClr val="002060"/>
                </a:solidFill>
              </a:rPr>
              <a:t>» </a:t>
            </a:r>
            <a:r>
              <a:rPr lang="nb-NO" sz="4400" b="1" dirty="0" err="1" smtClean="0">
                <a:solidFill>
                  <a:srgbClr val="002060"/>
                </a:solidFill>
              </a:rPr>
              <a:t>of</a:t>
            </a:r>
            <a:r>
              <a:rPr lang="nb-NO" sz="4400" b="1" dirty="0" smtClean="0">
                <a:solidFill>
                  <a:srgbClr val="002060"/>
                </a:solidFill>
              </a:rPr>
              <a:t> top-</a:t>
            </a:r>
            <a:r>
              <a:rPr lang="nb-NO" sz="4400" b="1" dirty="0" err="1" smtClean="0">
                <a:solidFill>
                  <a:srgbClr val="002060"/>
                </a:solidFill>
              </a:rPr>
              <a:t>down</a:t>
            </a:r>
            <a:r>
              <a:rPr lang="nb-NO" sz="4400" b="1" dirty="0" smtClean="0">
                <a:solidFill>
                  <a:srgbClr val="002060"/>
                </a:solidFill>
              </a:rPr>
              <a:t> </a:t>
            </a:r>
            <a:r>
              <a:rPr lang="nb-NO" sz="4400" b="1" dirty="0" err="1" smtClean="0">
                <a:solidFill>
                  <a:srgbClr val="002060"/>
                </a:solidFill>
              </a:rPr>
              <a:t>governance</a:t>
            </a:r>
            <a:endParaRPr lang="nb-NO" sz="4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30648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5E7F4E0-DFD6-4F08-BBE9-9C2CF75F4111}"/>
              </a:ext>
            </a:extLst>
          </p:cNvPr>
          <p:cNvSpPr/>
          <p:nvPr/>
        </p:nvSpPr>
        <p:spPr>
          <a:xfrm>
            <a:off x="66502" y="0"/>
            <a:ext cx="12192000" cy="6858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78941CF-251E-45E4-8A10-31B71D033A92}"/>
              </a:ext>
            </a:extLst>
          </p:cNvPr>
          <p:cNvSpPr/>
          <p:nvPr/>
        </p:nvSpPr>
        <p:spPr>
          <a:xfrm>
            <a:off x="0" y="0"/>
            <a:ext cx="155170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1F2A2B0-8C46-4409-9B11-3D6B35638783}"/>
              </a:ext>
            </a:extLst>
          </p:cNvPr>
          <p:cNvSpPr/>
          <p:nvPr/>
        </p:nvSpPr>
        <p:spPr>
          <a:xfrm>
            <a:off x="839585" y="265426"/>
            <a:ext cx="11485419" cy="239491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31CD886-BF36-4E4F-9B49-B8E9BC664EB4}"/>
              </a:ext>
            </a:extLst>
          </p:cNvPr>
          <p:cNvSpPr txBox="1"/>
          <p:nvPr/>
        </p:nvSpPr>
        <p:spPr>
          <a:xfrm>
            <a:off x="964024" y="902761"/>
            <a:ext cx="1137599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rgbClr val="002060"/>
                </a:solidFill>
              </a:rPr>
              <a:t>iPhone as an example of top-down strategy </a:t>
            </a:r>
            <a:endParaRPr lang="en-US" sz="4800" b="1" dirty="0">
              <a:solidFill>
                <a:srgbClr val="00206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46751CE-F80E-435B-9B76-FC9E7F85F75A}"/>
              </a:ext>
            </a:extLst>
          </p:cNvPr>
          <p:cNvSpPr txBox="1"/>
          <p:nvPr/>
        </p:nvSpPr>
        <p:spPr>
          <a:xfrm>
            <a:off x="2586965" y="3048296"/>
            <a:ext cx="799065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 err="1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Influencing</a:t>
            </a:r>
            <a:r>
              <a:rPr lang="nb-NO" sz="2400" dirty="0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the</a:t>
            </a:r>
            <a:r>
              <a:rPr lang="nb-NO" sz="2400" dirty="0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interaction</a:t>
            </a:r>
            <a:r>
              <a:rPr lang="nb-NO" sz="2400" dirty="0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through</a:t>
            </a:r>
            <a:r>
              <a:rPr lang="nb-NO" sz="2400" dirty="0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strategically</a:t>
            </a:r>
            <a:r>
              <a:rPr lang="nb-NO" sz="2400" dirty="0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 designing </a:t>
            </a:r>
            <a:r>
              <a:rPr lang="nb-NO" sz="2400" dirty="0" err="1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interfaces</a:t>
            </a:r>
            <a:r>
              <a:rPr lang="nb-NO" sz="2400" dirty="0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: </a:t>
            </a:r>
            <a:r>
              <a:rPr lang="nb-NO" sz="2400" dirty="0" err="1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open</a:t>
            </a:r>
            <a:r>
              <a:rPr lang="nb-NO" sz="2400" dirty="0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 versus </a:t>
            </a:r>
            <a:r>
              <a:rPr lang="nb-NO" sz="2400" dirty="0" err="1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closed</a:t>
            </a:r>
            <a:r>
              <a:rPr lang="nb-NO" sz="2400" dirty="0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 APIs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 smtClean="0">
                <a:solidFill>
                  <a:schemeClr val="bg1"/>
                </a:solidFill>
              </a:rPr>
              <a:t>Apple as </a:t>
            </a:r>
            <a:r>
              <a:rPr lang="nb-NO" sz="2400" dirty="0" err="1" smtClean="0">
                <a:solidFill>
                  <a:schemeClr val="bg1"/>
                </a:solidFill>
              </a:rPr>
              <a:t>the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hub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firm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govern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the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ecosystem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on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the</a:t>
            </a:r>
            <a:r>
              <a:rPr lang="nb-NO" sz="2400" dirty="0" smtClean="0">
                <a:solidFill>
                  <a:schemeClr val="bg1"/>
                </a:solidFill>
              </a:rPr>
              <a:t> basis </a:t>
            </a:r>
            <a:r>
              <a:rPr lang="nb-NO" sz="2400" dirty="0" err="1" smtClean="0">
                <a:solidFill>
                  <a:schemeClr val="bg1"/>
                </a:solidFill>
              </a:rPr>
              <a:t>of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iPhone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functioning</a:t>
            </a:r>
            <a:r>
              <a:rPr lang="nb-NO" sz="2400" dirty="0" smtClean="0">
                <a:solidFill>
                  <a:schemeClr val="bg1"/>
                </a:solidFill>
              </a:rPr>
              <a:t> as </a:t>
            </a:r>
            <a:r>
              <a:rPr lang="nb-NO" sz="2400" dirty="0" err="1" smtClean="0">
                <a:solidFill>
                  <a:schemeClr val="bg1"/>
                </a:solidFill>
              </a:rPr>
              <a:t>the</a:t>
            </a:r>
            <a:r>
              <a:rPr lang="nb-NO" sz="2400" dirty="0" smtClean="0">
                <a:solidFill>
                  <a:schemeClr val="bg1"/>
                </a:solidFill>
              </a:rPr>
              <a:t> stable </a:t>
            </a:r>
            <a:r>
              <a:rPr lang="nb-NO" sz="2400" dirty="0" err="1" smtClean="0">
                <a:solidFill>
                  <a:schemeClr val="bg1"/>
                </a:solidFill>
              </a:rPr>
              <a:t>core</a:t>
            </a:r>
            <a:r>
              <a:rPr lang="nb-NO" sz="2400" dirty="0" smtClean="0">
                <a:solidFill>
                  <a:schemeClr val="bg1"/>
                </a:solidFill>
              </a:rPr>
              <a:t> in </a:t>
            </a:r>
            <a:r>
              <a:rPr lang="nb-NO" sz="2400" dirty="0" err="1" smtClean="0">
                <a:solidFill>
                  <a:schemeClr val="bg1"/>
                </a:solidFill>
              </a:rPr>
              <a:t>the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ecosystem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architecture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 err="1" smtClean="0">
                <a:solidFill>
                  <a:schemeClr val="bg1"/>
                </a:solidFill>
              </a:rPr>
              <a:t>App-developers</a:t>
            </a:r>
            <a:r>
              <a:rPr lang="nb-NO" sz="2400" dirty="0">
                <a:solidFill>
                  <a:schemeClr val="bg1"/>
                </a:solidFill>
              </a:rPr>
              <a:t> </a:t>
            </a:r>
            <a:r>
              <a:rPr lang="nb-NO" sz="2400" dirty="0" smtClean="0">
                <a:solidFill>
                  <a:schemeClr val="bg1"/>
                </a:solidFill>
              </a:rPr>
              <a:t>as </a:t>
            </a:r>
            <a:r>
              <a:rPr lang="nb-NO" sz="2400" dirty="0" err="1" smtClean="0">
                <a:solidFill>
                  <a:schemeClr val="bg1"/>
                </a:solidFill>
              </a:rPr>
              <a:t>the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unstable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components</a:t>
            </a:r>
            <a:r>
              <a:rPr lang="nb-NO" sz="2400" dirty="0" smtClean="0">
                <a:solidFill>
                  <a:schemeClr val="bg1"/>
                </a:solidFill>
              </a:rPr>
              <a:t> in </a:t>
            </a:r>
            <a:r>
              <a:rPr lang="nb-NO" sz="2400" dirty="0" err="1" smtClean="0">
                <a:solidFill>
                  <a:schemeClr val="bg1"/>
                </a:solidFill>
              </a:rPr>
              <a:t>the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periphery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endParaRPr lang="nb-NO" sz="2400" dirty="0">
              <a:solidFill>
                <a:schemeClr val="bg1"/>
              </a:solidFill>
            </a:endParaRPr>
          </a:p>
          <a:p>
            <a:endParaRPr lang="nb-NO" sz="24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altLang="nb-NO" sz="2400" dirty="0">
              <a:solidFill>
                <a:schemeClr val="bg1"/>
              </a:solidFill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11142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014" y="8255"/>
            <a:ext cx="10515600" cy="1325563"/>
          </a:xfrm>
        </p:spPr>
        <p:txBody>
          <a:bodyPr/>
          <a:lstStyle/>
          <a:p>
            <a:r>
              <a:rPr lang="nb-NO" b="1" dirty="0" smtClean="0">
                <a:solidFill>
                  <a:srgbClr val="002060"/>
                </a:solidFill>
                <a:latin typeface="+mn-lt"/>
              </a:rPr>
              <a:t>The «</a:t>
            </a:r>
            <a:r>
              <a:rPr lang="nb-NO" b="1" dirty="0" err="1" smtClean="0">
                <a:solidFill>
                  <a:srgbClr val="002060"/>
                </a:solidFill>
                <a:latin typeface="+mn-lt"/>
              </a:rPr>
              <a:t>blueprint</a:t>
            </a:r>
            <a:r>
              <a:rPr lang="nb-NO" b="1" dirty="0" smtClean="0">
                <a:solidFill>
                  <a:srgbClr val="002060"/>
                </a:solidFill>
                <a:latin typeface="+mn-lt"/>
              </a:rPr>
              <a:t>» </a:t>
            </a:r>
            <a:r>
              <a:rPr lang="nb-NO" b="1" dirty="0" err="1" smtClean="0">
                <a:solidFill>
                  <a:srgbClr val="002060"/>
                </a:solidFill>
                <a:latin typeface="+mn-lt"/>
              </a:rPr>
              <a:t>of</a:t>
            </a:r>
            <a:r>
              <a:rPr lang="nb-NO" b="1" dirty="0" smtClean="0">
                <a:solidFill>
                  <a:srgbClr val="002060"/>
                </a:solidFill>
                <a:latin typeface="+mn-lt"/>
              </a:rPr>
              <a:t> </a:t>
            </a:r>
            <a:r>
              <a:rPr lang="nb-NO" b="1" dirty="0" err="1" smtClean="0">
                <a:solidFill>
                  <a:srgbClr val="002060"/>
                </a:solidFill>
                <a:latin typeface="+mn-lt"/>
              </a:rPr>
              <a:t>bottom</a:t>
            </a:r>
            <a:r>
              <a:rPr lang="nb-NO" b="1" dirty="0" smtClean="0">
                <a:solidFill>
                  <a:srgbClr val="002060"/>
                </a:solidFill>
                <a:latin typeface="+mn-lt"/>
              </a:rPr>
              <a:t>-up </a:t>
            </a:r>
            <a:r>
              <a:rPr lang="nb-NO" b="1" dirty="0" err="1" smtClean="0">
                <a:solidFill>
                  <a:srgbClr val="002060"/>
                </a:solidFill>
                <a:latin typeface="+mn-lt"/>
              </a:rPr>
              <a:t>orchestration</a:t>
            </a:r>
            <a:r>
              <a:rPr lang="nb-NO" b="1" dirty="0" smtClean="0">
                <a:solidFill>
                  <a:srgbClr val="002060"/>
                </a:solidFill>
                <a:latin typeface="+mn-lt"/>
              </a:rPr>
              <a:t> </a:t>
            </a:r>
            <a:endParaRPr lang="nb-NO" b="1" dirty="0">
              <a:solidFill>
                <a:srgbClr val="002060"/>
              </a:solidFill>
              <a:latin typeface="+mn-lt"/>
            </a:endParaRPr>
          </a:p>
        </p:txBody>
      </p:sp>
      <p:pic>
        <p:nvPicPr>
          <p:cNvPr id="4" name="Content Placeholder 5">
            <a:extLst>
              <a:ext uri="{FF2B5EF4-FFF2-40B4-BE49-F238E27FC236}">
                <a16:creationId xmlns:a16="http://schemas.microsoft.com/office/drawing/2014/main" id="{FDF52CD1-30E2-0F48-82E4-1DB37CFC6C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8961" y="1652142"/>
            <a:ext cx="5419898" cy="4273490"/>
          </a:xfrm>
        </p:spPr>
      </p:pic>
      <p:sp>
        <p:nvSpPr>
          <p:cNvPr id="5" name="TextBox 4"/>
          <p:cNvSpPr txBox="1"/>
          <p:nvPr/>
        </p:nvSpPr>
        <p:spPr>
          <a:xfrm>
            <a:off x="9656618" y="6367549"/>
            <a:ext cx="25353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Source: (</a:t>
            </a:r>
            <a:r>
              <a:rPr lang="nb-NO" dirty="0" err="1" smtClean="0"/>
              <a:t>Adner</a:t>
            </a:r>
            <a:r>
              <a:rPr lang="nb-NO" dirty="0" smtClean="0"/>
              <a:t>, 2017)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0454407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5E7F4E0-DFD6-4F08-BBE9-9C2CF75F4111}"/>
              </a:ext>
            </a:extLst>
          </p:cNvPr>
          <p:cNvSpPr/>
          <p:nvPr/>
        </p:nvSpPr>
        <p:spPr>
          <a:xfrm>
            <a:off x="66502" y="0"/>
            <a:ext cx="12192000" cy="6858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78941CF-251E-45E4-8A10-31B71D033A92}"/>
              </a:ext>
            </a:extLst>
          </p:cNvPr>
          <p:cNvSpPr/>
          <p:nvPr/>
        </p:nvSpPr>
        <p:spPr>
          <a:xfrm>
            <a:off x="0" y="0"/>
            <a:ext cx="155170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1F2A2B0-8C46-4409-9B11-3D6B35638783}"/>
              </a:ext>
            </a:extLst>
          </p:cNvPr>
          <p:cNvSpPr/>
          <p:nvPr/>
        </p:nvSpPr>
        <p:spPr>
          <a:xfrm>
            <a:off x="839585" y="265426"/>
            <a:ext cx="11485419" cy="239491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31CD886-BF36-4E4F-9B49-B8E9BC664EB4}"/>
              </a:ext>
            </a:extLst>
          </p:cNvPr>
          <p:cNvSpPr txBox="1"/>
          <p:nvPr/>
        </p:nvSpPr>
        <p:spPr>
          <a:xfrm>
            <a:off x="964024" y="902761"/>
            <a:ext cx="1162484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rgbClr val="002060"/>
                </a:solidFill>
              </a:rPr>
              <a:t>iPhone as an example of bottom-up strategy </a:t>
            </a:r>
            <a:endParaRPr lang="en-US" sz="4800" b="1" dirty="0">
              <a:solidFill>
                <a:srgbClr val="00206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46751CE-F80E-435B-9B76-FC9E7F85F75A}"/>
              </a:ext>
            </a:extLst>
          </p:cNvPr>
          <p:cNvSpPr txBox="1"/>
          <p:nvPr/>
        </p:nvSpPr>
        <p:spPr>
          <a:xfrm>
            <a:off x="2586965" y="3048296"/>
            <a:ext cx="799065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 smtClean="0">
                <a:solidFill>
                  <a:schemeClr val="bg1"/>
                </a:solidFill>
              </a:rPr>
              <a:t>Smartphone as an innovative </a:t>
            </a:r>
            <a:r>
              <a:rPr lang="nb-NO" sz="2400" dirty="0" err="1" smtClean="0">
                <a:solidFill>
                  <a:schemeClr val="bg1"/>
                </a:solidFill>
              </a:rPr>
              <a:t>value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proposition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endParaRPr lang="nb-NO" sz="24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 smtClean="0">
                <a:solidFill>
                  <a:schemeClr val="bg1"/>
                </a:solidFill>
              </a:rPr>
              <a:t>Not given in </a:t>
            </a:r>
            <a:r>
              <a:rPr lang="nb-NO" sz="2400" dirty="0" err="1" smtClean="0">
                <a:solidFill>
                  <a:schemeClr val="bg1"/>
                </a:solidFill>
              </a:rPr>
              <a:t>advance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who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will</a:t>
            </a:r>
            <a:r>
              <a:rPr lang="nb-NO" sz="2400" dirty="0" smtClean="0">
                <a:solidFill>
                  <a:schemeClr val="bg1"/>
                </a:solidFill>
              </a:rPr>
              <a:t> be </a:t>
            </a:r>
            <a:r>
              <a:rPr lang="nb-NO" sz="2400" dirty="0" err="1" smtClean="0">
                <a:solidFill>
                  <a:schemeClr val="bg1"/>
                </a:solidFill>
              </a:rPr>
              <a:t>ecosystem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orchestrator</a:t>
            </a:r>
            <a:r>
              <a:rPr lang="nb-NO" sz="2400" dirty="0" smtClean="0">
                <a:solidFill>
                  <a:schemeClr val="bg1"/>
                </a:solidFill>
              </a:rPr>
              <a:t> and </a:t>
            </a:r>
            <a:r>
              <a:rPr lang="nb-NO" sz="2400" dirty="0" err="1" smtClean="0">
                <a:solidFill>
                  <a:schemeClr val="bg1"/>
                </a:solidFill>
              </a:rPr>
              <a:t>ecosystem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follower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 smtClean="0">
                <a:solidFill>
                  <a:schemeClr val="bg1"/>
                </a:solidFill>
              </a:rPr>
              <a:t>Not given in </a:t>
            </a:r>
            <a:r>
              <a:rPr lang="nb-NO" sz="2400" dirty="0" err="1" smtClean="0">
                <a:solidFill>
                  <a:schemeClr val="bg1"/>
                </a:solidFill>
              </a:rPr>
              <a:t>advance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how</a:t>
            </a:r>
            <a:r>
              <a:rPr lang="nb-NO" sz="2400" dirty="0" smtClean="0">
                <a:solidFill>
                  <a:schemeClr val="bg1"/>
                </a:solidFill>
              </a:rPr>
              <a:t>, by </a:t>
            </a:r>
            <a:r>
              <a:rPr lang="nb-NO" sz="2400" dirty="0" err="1" smtClean="0">
                <a:solidFill>
                  <a:schemeClr val="bg1"/>
                </a:solidFill>
              </a:rPr>
              <a:t>whom</a:t>
            </a:r>
            <a:r>
              <a:rPr lang="nb-NO" sz="2400" dirty="0" smtClean="0">
                <a:solidFill>
                  <a:schemeClr val="bg1"/>
                </a:solidFill>
              </a:rPr>
              <a:t> and in </a:t>
            </a:r>
            <a:r>
              <a:rPr lang="nb-NO" sz="2400" dirty="0" err="1" smtClean="0">
                <a:solidFill>
                  <a:schemeClr val="bg1"/>
                </a:solidFill>
              </a:rPr>
              <a:t>what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way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value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are</a:t>
            </a:r>
            <a:r>
              <a:rPr lang="nb-NO" sz="2400" dirty="0" smtClean="0">
                <a:solidFill>
                  <a:schemeClr val="bg1"/>
                </a:solidFill>
              </a:rPr>
              <a:t> to be </a:t>
            </a:r>
            <a:r>
              <a:rPr lang="nb-NO" sz="2400" dirty="0" err="1" smtClean="0">
                <a:solidFill>
                  <a:schemeClr val="bg1"/>
                </a:solidFill>
              </a:rPr>
              <a:t>created</a:t>
            </a:r>
            <a:endParaRPr lang="nb-NO" sz="24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altLang="nb-NO" sz="2400" dirty="0">
              <a:solidFill>
                <a:schemeClr val="bg1"/>
              </a:solidFill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9124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82161" y="1875651"/>
            <a:ext cx="13580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 smtClean="0"/>
              <a:t>Dumpphone</a:t>
            </a:r>
            <a:endParaRPr lang="nb-NO" dirty="0"/>
          </a:p>
        </p:txBody>
      </p:sp>
      <p:sp>
        <p:nvSpPr>
          <p:cNvPr id="3" name="TextBox 2"/>
          <p:cNvSpPr txBox="1"/>
          <p:nvPr/>
        </p:nvSpPr>
        <p:spPr>
          <a:xfrm>
            <a:off x="612898" y="292542"/>
            <a:ext cx="1081103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4400" b="1" dirty="0" err="1" smtClean="0">
                <a:solidFill>
                  <a:srgbClr val="002060"/>
                </a:solidFill>
              </a:rPr>
              <a:t>Traditional</a:t>
            </a:r>
            <a:r>
              <a:rPr lang="nb-NO" sz="4400" b="1" dirty="0" smtClean="0">
                <a:solidFill>
                  <a:srgbClr val="002060"/>
                </a:solidFill>
              </a:rPr>
              <a:t> </a:t>
            </a:r>
            <a:r>
              <a:rPr lang="nb-NO" sz="4400" b="1" dirty="0" err="1" smtClean="0">
                <a:solidFill>
                  <a:srgbClr val="002060"/>
                </a:solidFill>
              </a:rPr>
              <a:t>market</a:t>
            </a:r>
            <a:r>
              <a:rPr lang="nb-NO" sz="4400" b="1" dirty="0" smtClean="0">
                <a:solidFill>
                  <a:srgbClr val="002060"/>
                </a:solidFill>
              </a:rPr>
              <a:t> (latent </a:t>
            </a:r>
            <a:r>
              <a:rPr lang="nb-NO" sz="4400" b="1" dirty="0" err="1" smtClean="0">
                <a:solidFill>
                  <a:srgbClr val="002060"/>
                </a:solidFill>
              </a:rPr>
              <a:t>ecosystem</a:t>
            </a:r>
            <a:r>
              <a:rPr lang="nb-NO" sz="4400" b="1" dirty="0" smtClean="0">
                <a:solidFill>
                  <a:srgbClr val="002060"/>
                </a:solidFill>
              </a:rPr>
              <a:t>) </a:t>
            </a:r>
            <a:r>
              <a:rPr lang="nb-NO" sz="4400" b="1" dirty="0" err="1" smtClean="0">
                <a:solidFill>
                  <a:srgbClr val="002060"/>
                </a:solidFill>
              </a:rPr>
              <a:t>context</a:t>
            </a:r>
            <a:endParaRPr lang="nb-NO" sz="4400" b="1" dirty="0">
              <a:solidFill>
                <a:srgbClr val="002060"/>
              </a:solidFill>
            </a:endParaRPr>
          </a:p>
        </p:txBody>
      </p:sp>
      <p:sp>
        <p:nvSpPr>
          <p:cNvPr id="8" name="Right Arrow 7"/>
          <p:cNvSpPr/>
          <p:nvPr/>
        </p:nvSpPr>
        <p:spPr>
          <a:xfrm>
            <a:off x="3524599" y="2009307"/>
            <a:ext cx="978408" cy="174569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Right Arrow 9"/>
          <p:cNvSpPr/>
          <p:nvPr/>
        </p:nvSpPr>
        <p:spPr>
          <a:xfrm>
            <a:off x="7365078" y="2009307"/>
            <a:ext cx="978408" cy="174569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TextBox 10"/>
          <p:cNvSpPr txBox="1"/>
          <p:nvPr/>
        </p:nvSpPr>
        <p:spPr>
          <a:xfrm>
            <a:off x="4671755" y="1911926"/>
            <a:ext cx="2693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Cell </a:t>
            </a:r>
            <a:r>
              <a:rPr lang="nb-NO" dirty="0" err="1" smtClean="0"/>
              <a:t>phone</a:t>
            </a:r>
            <a:r>
              <a:rPr lang="nb-NO" dirty="0" smtClean="0"/>
              <a:t> </a:t>
            </a:r>
            <a:r>
              <a:rPr lang="nb-NO" dirty="0" err="1" smtClean="0"/>
              <a:t>manufacturer</a:t>
            </a:r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12" name="TextBox 11"/>
          <p:cNvSpPr txBox="1"/>
          <p:nvPr/>
        </p:nvSpPr>
        <p:spPr>
          <a:xfrm>
            <a:off x="8512235" y="1911925"/>
            <a:ext cx="2175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End </a:t>
            </a:r>
            <a:r>
              <a:rPr lang="nb-NO" dirty="0" err="1" smtClean="0"/>
              <a:t>user</a:t>
            </a:r>
            <a:endParaRPr lang="nb-NO" dirty="0"/>
          </a:p>
        </p:txBody>
      </p:sp>
      <p:sp>
        <p:nvSpPr>
          <p:cNvPr id="13" name="TextBox 12"/>
          <p:cNvSpPr txBox="1"/>
          <p:nvPr/>
        </p:nvSpPr>
        <p:spPr>
          <a:xfrm>
            <a:off x="2982542" y="2838483"/>
            <a:ext cx="3378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Application </a:t>
            </a:r>
            <a:r>
              <a:rPr lang="nb-NO" dirty="0" err="1" smtClean="0"/>
              <a:t>developer</a:t>
            </a:r>
            <a:r>
              <a:rPr lang="nb-NO" dirty="0" smtClean="0"/>
              <a:t> (</a:t>
            </a:r>
            <a:r>
              <a:rPr lang="nb-NO" dirty="0" err="1" smtClean="0"/>
              <a:t>module</a:t>
            </a:r>
            <a:r>
              <a:rPr lang="nb-NO" dirty="0" smtClean="0"/>
              <a:t> 1) </a:t>
            </a:r>
            <a:endParaRPr lang="nb-NO" dirty="0"/>
          </a:p>
        </p:txBody>
      </p:sp>
      <p:sp>
        <p:nvSpPr>
          <p:cNvPr id="14" name="TextBox 13"/>
          <p:cNvSpPr txBox="1"/>
          <p:nvPr/>
        </p:nvSpPr>
        <p:spPr>
          <a:xfrm>
            <a:off x="5863028" y="1089413"/>
            <a:ext cx="3378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Application </a:t>
            </a:r>
            <a:r>
              <a:rPr lang="nb-NO" dirty="0" err="1" smtClean="0"/>
              <a:t>developer</a:t>
            </a:r>
            <a:r>
              <a:rPr lang="nb-NO" dirty="0" smtClean="0"/>
              <a:t> (</a:t>
            </a:r>
            <a:r>
              <a:rPr lang="nb-NO" dirty="0" err="1" smtClean="0"/>
              <a:t>module</a:t>
            </a:r>
            <a:r>
              <a:rPr lang="nb-NO" dirty="0" smtClean="0"/>
              <a:t> 2) </a:t>
            </a:r>
            <a:endParaRPr lang="nb-NO" dirty="0"/>
          </a:p>
        </p:txBody>
      </p:sp>
      <p:sp>
        <p:nvSpPr>
          <p:cNvPr id="15" name="Right Arrow 14"/>
          <p:cNvSpPr/>
          <p:nvPr/>
        </p:nvSpPr>
        <p:spPr>
          <a:xfrm rot="18610441" flipV="1">
            <a:off x="5114899" y="2561628"/>
            <a:ext cx="626233" cy="45719"/>
          </a:xfrm>
          <a:prstGeom prst="rightArrow">
            <a:avLst/>
          </a:prstGeom>
          <a:solidFill>
            <a:schemeClr val="accent3">
              <a:lumMod val="60000"/>
              <a:lumOff val="40000"/>
              <a:alpha val="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Right Arrow 15"/>
          <p:cNvSpPr/>
          <p:nvPr/>
        </p:nvSpPr>
        <p:spPr>
          <a:xfrm rot="8028958">
            <a:off x="6047850" y="1684310"/>
            <a:ext cx="626233" cy="45719"/>
          </a:xfrm>
          <a:prstGeom prst="rightArrow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TextBox 16"/>
          <p:cNvSpPr txBox="1"/>
          <p:nvPr/>
        </p:nvSpPr>
        <p:spPr>
          <a:xfrm>
            <a:off x="1676849" y="5232076"/>
            <a:ext cx="13452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Smartphone</a:t>
            </a:r>
            <a:endParaRPr lang="nb-NO" dirty="0"/>
          </a:p>
        </p:txBody>
      </p:sp>
      <p:sp>
        <p:nvSpPr>
          <p:cNvPr id="18" name="Right Arrow 17"/>
          <p:cNvSpPr/>
          <p:nvPr/>
        </p:nvSpPr>
        <p:spPr>
          <a:xfrm>
            <a:off x="3120046" y="5329457"/>
            <a:ext cx="978408" cy="174569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Right Arrow 18"/>
          <p:cNvSpPr/>
          <p:nvPr/>
        </p:nvSpPr>
        <p:spPr>
          <a:xfrm>
            <a:off x="6767809" y="5344710"/>
            <a:ext cx="978408" cy="174569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1" name="TextBox 20"/>
          <p:cNvSpPr txBox="1"/>
          <p:nvPr/>
        </p:nvSpPr>
        <p:spPr>
          <a:xfrm>
            <a:off x="4196411" y="5233074"/>
            <a:ext cx="2693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Cell </a:t>
            </a:r>
            <a:r>
              <a:rPr lang="nb-NO" dirty="0" err="1" smtClean="0"/>
              <a:t>phone</a:t>
            </a:r>
            <a:r>
              <a:rPr lang="nb-NO" dirty="0" smtClean="0"/>
              <a:t> </a:t>
            </a:r>
            <a:r>
              <a:rPr lang="nb-NO" dirty="0" err="1" smtClean="0"/>
              <a:t>manufacturer</a:t>
            </a:r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22" name="TextBox 21"/>
          <p:cNvSpPr txBox="1"/>
          <p:nvPr/>
        </p:nvSpPr>
        <p:spPr>
          <a:xfrm>
            <a:off x="7929289" y="5232075"/>
            <a:ext cx="2175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End </a:t>
            </a:r>
            <a:r>
              <a:rPr lang="nb-NO" dirty="0" err="1" smtClean="0"/>
              <a:t>user</a:t>
            </a:r>
            <a:endParaRPr lang="nb-NO" dirty="0"/>
          </a:p>
        </p:txBody>
      </p:sp>
      <p:sp>
        <p:nvSpPr>
          <p:cNvPr id="23" name="TextBox 22"/>
          <p:cNvSpPr txBox="1"/>
          <p:nvPr/>
        </p:nvSpPr>
        <p:spPr>
          <a:xfrm>
            <a:off x="3001460" y="3500673"/>
            <a:ext cx="659026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sz="4400" b="1" dirty="0" err="1" smtClean="0">
                <a:solidFill>
                  <a:srgbClr val="002060"/>
                </a:solidFill>
              </a:rPr>
              <a:t>Realized</a:t>
            </a:r>
            <a:r>
              <a:rPr lang="nb-NO" sz="4400" b="1" dirty="0" smtClean="0">
                <a:solidFill>
                  <a:srgbClr val="002060"/>
                </a:solidFill>
              </a:rPr>
              <a:t> </a:t>
            </a:r>
            <a:r>
              <a:rPr lang="nb-NO" sz="4400" b="1" dirty="0" err="1" smtClean="0">
                <a:solidFill>
                  <a:srgbClr val="002060"/>
                </a:solidFill>
              </a:rPr>
              <a:t>ecosystem</a:t>
            </a:r>
            <a:r>
              <a:rPr lang="nb-NO" sz="4400" b="1" dirty="0" smtClean="0">
                <a:solidFill>
                  <a:srgbClr val="002060"/>
                </a:solidFill>
              </a:rPr>
              <a:t> </a:t>
            </a:r>
            <a:r>
              <a:rPr lang="nb-NO" sz="4400" b="1" dirty="0" err="1" smtClean="0">
                <a:solidFill>
                  <a:srgbClr val="002060"/>
                </a:solidFill>
              </a:rPr>
              <a:t>context</a:t>
            </a:r>
            <a:endParaRPr lang="nb-NO" sz="2800" b="1" u="sng" dirty="0">
              <a:solidFill>
                <a:srgbClr val="00206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484603" y="6196588"/>
            <a:ext cx="3378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Application </a:t>
            </a:r>
            <a:r>
              <a:rPr lang="nb-NO" dirty="0" err="1" smtClean="0"/>
              <a:t>developer</a:t>
            </a:r>
            <a:r>
              <a:rPr lang="nb-NO" dirty="0" smtClean="0"/>
              <a:t> (</a:t>
            </a:r>
            <a:r>
              <a:rPr lang="nb-NO" dirty="0" err="1" smtClean="0"/>
              <a:t>module</a:t>
            </a:r>
            <a:r>
              <a:rPr lang="nb-NO" dirty="0" smtClean="0"/>
              <a:t> 1) </a:t>
            </a:r>
            <a:endParaRPr lang="nb-NO" dirty="0"/>
          </a:p>
        </p:txBody>
      </p:sp>
      <p:sp>
        <p:nvSpPr>
          <p:cNvPr id="25" name="TextBox 24"/>
          <p:cNvSpPr txBox="1"/>
          <p:nvPr/>
        </p:nvSpPr>
        <p:spPr>
          <a:xfrm>
            <a:off x="3853859" y="4322566"/>
            <a:ext cx="3378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Application </a:t>
            </a:r>
            <a:r>
              <a:rPr lang="nb-NO" dirty="0" err="1" smtClean="0"/>
              <a:t>developer</a:t>
            </a:r>
            <a:r>
              <a:rPr lang="nb-NO" dirty="0" smtClean="0"/>
              <a:t> (</a:t>
            </a:r>
            <a:r>
              <a:rPr lang="nb-NO" dirty="0" err="1" smtClean="0"/>
              <a:t>module</a:t>
            </a:r>
            <a:r>
              <a:rPr lang="nb-NO" dirty="0" smtClean="0"/>
              <a:t> 2) </a:t>
            </a:r>
            <a:endParaRPr lang="nb-NO" dirty="0"/>
          </a:p>
        </p:txBody>
      </p:sp>
      <p:sp>
        <p:nvSpPr>
          <p:cNvPr id="26" name="Right Arrow 25"/>
          <p:cNvSpPr/>
          <p:nvPr/>
        </p:nvSpPr>
        <p:spPr>
          <a:xfrm rot="18966689" flipV="1">
            <a:off x="4472954" y="5862356"/>
            <a:ext cx="776598" cy="59009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7" name="Right Arrow 26"/>
          <p:cNvSpPr/>
          <p:nvPr/>
        </p:nvSpPr>
        <p:spPr>
          <a:xfrm rot="7836979" flipV="1">
            <a:off x="5259178" y="4972631"/>
            <a:ext cx="776598" cy="59009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8" name="TextBox 27"/>
          <p:cNvSpPr txBox="1"/>
          <p:nvPr/>
        </p:nvSpPr>
        <p:spPr>
          <a:xfrm>
            <a:off x="7483323" y="6045734"/>
            <a:ext cx="25357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 smtClean="0"/>
              <a:t>Complement</a:t>
            </a:r>
            <a:r>
              <a:rPr lang="nb-NO" dirty="0" smtClean="0"/>
              <a:t> (</a:t>
            </a:r>
            <a:r>
              <a:rPr lang="nb-NO" dirty="0" err="1" smtClean="0"/>
              <a:t>module</a:t>
            </a:r>
            <a:r>
              <a:rPr lang="nb-NO" dirty="0" smtClean="0"/>
              <a:t> 1) </a:t>
            </a:r>
            <a:endParaRPr lang="nb-NO" dirty="0"/>
          </a:p>
        </p:txBody>
      </p:sp>
      <p:sp>
        <p:nvSpPr>
          <p:cNvPr id="29" name="TextBox 28"/>
          <p:cNvSpPr txBox="1"/>
          <p:nvPr/>
        </p:nvSpPr>
        <p:spPr>
          <a:xfrm>
            <a:off x="7672858" y="4488893"/>
            <a:ext cx="25357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 smtClean="0"/>
              <a:t>Complement</a:t>
            </a:r>
            <a:r>
              <a:rPr lang="nb-NO" dirty="0" smtClean="0"/>
              <a:t> (</a:t>
            </a:r>
            <a:r>
              <a:rPr lang="nb-NO" dirty="0" err="1" smtClean="0"/>
              <a:t>module</a:t>
            </a:r>
            <a:r>
              <a:rPr lang="nb-NO" dirty="0" smtClean="0"/>
              <a:t> 2) </a:t>
            </a:r>
            <a:endParaRPr lang="nb-NO" dirty="0"/>
          </a:p>
        </p:txBody>
      </p:sp>
      <p:sp>
        <p:nvSpPr>
          <p:cNvPr id="30" name="Right Arrow 29"/>
          <p:cNvSpPr/>
          <p:nvPr/>
        </p:nvSpPr>
        <p:spPr>
          <a:xfrm rot="13827515">
            <a:off x="8526646" y="5852024"/>
            <a:ext cx="634620" cy="45719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Right Arrow 30"/>
          <p:cNvSpPr/>
          <p:nvPr/>
        </p:nvSpPr>
        <p:spPr>
          <a:xfrm rot="8612340" flipV="1">
            <a:off x="8559495" y="5056597"/>
            <a:ext cx="735604" cy="45719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2" name="Curved Left Arrow 31"/>
          <p:cNvSpPr/>
          <p:nvPr/>
        </p:nvSpPr>
        <p:spPr>
          <a:xfrm rot="5400000">
            <a:off x="4965171" y="2616242"/>
            <a:ext cx="649455" cy="6603781"/>
          </a:xfrm>
          <a:prstGeom prst="curvedLef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78813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wheel, transport, metalware, gear&#10;&#10;Description automatically generated">
            <a:extLst>
              <a:ext uri="{FF2B5EF4-FFF2-40B4-BE49-F238E27FC236}">
                <a16:creationId xmlns:a16="http://schemas.microsoft.com/office/drawing/2014/main" id="{8E4588BA-A542-226F-B40B-EC65FA962AE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497192">
            <a:off x="3283443" y="1334397"/>
            <a:ext cx="5983979" cy="495817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080655" y="2335877"/>
            <a:ext cx="1054053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6000" b="1" dirty="0" err="1" smtClean="0">
                <a:solidFill>
                  <a:schemeClr val="bg1"/>
                </a:solidFill>
              </a:rPr>
              <a:t>Examples</a:t>
            </a:r>
            <a:endParaRPr lang="nb-NO" sz="6000" b="1" dirty="0">
              <a:solidFill>
                <a:schemeClr val="bg1"/>
              </a:solidFill>
            </a:endParaRPr>
          </a:p>
          <a:p>
            <a:pPr algn="ctr"/>
            <a:r>
              <a:rPr lang="nb-NO" sz="6000" b="1" dirty="0" smtClean="0">
                <a:solidFill>
                  <a:schemeClr val="bg1"/>
                </a:solidFill>
              </a:rPr>
              <a:t>from my </a:t>
            </a:r>
            <a:r>
              <a:rPr lang="nb-NO" sz="6000" b="1" dirty="0" err="1" smtClean="0">
                <a:solidFill>
                  <a:schemeClr val="bg1"/>
                </a:solidFill>
              </a:rPr>
              <a:t>own</a:t>
            </a:r>
            <a:r>
              <a:rPr lang="nb-NO" sz="6000" b="1" dirty="0" smtClean="0">
                <a:solidFill>
                  <a:schemeClr val="bg1"/>
                </a:solidFill>
              </a:rPr>
              <a:t> </a:t>
            </a:r>
            <a:r>
              <a:rPr lang="nb-NO" sz="6000" b="1" dirty="0" err="1" smtClean="0">
                <a:solidFill>
                  <a:schemeClr val="bg1"/>
                </a:solidFill>
              </a:rPr>
              <a:t>research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17464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5E7F4E0-DFD6-4F08-BBE9-9C2CF75F4111}"/>
              </a:ext>
            </a:extLst>
          </p:cNvPr>
          <p:cNvSpPr/>
          <p:nvPr/>
        </p:nvSpPr>
        <p:spPr>
          <a:xfrm>
            <a:off x="66502" y="0"/>
            <a:ext cx="12192000" cy="6858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78941CF-251E-45E4-8A10-31B71D033A92}"/>
              </a:ext>
            </a:extLst>
          </p:cNvPr>
          <p:cNvSpPr/>
          <p:nvPr/>
        </p:nvSpPr>
        <p:spPr>
          <a:xfrm>
            <a:off x="0" y="0"/>
            <a:ext cx="155170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1F2A2B0-8C46-4409-9B11-3D6B35638783}"/>
              </a:ext>
            </a:extLst>
          </p:cNvPr>
          <p:cNvSpPr/>
          <p:nvPr/>
        </p:nvSpPr>
        <p:spPr>
          <a:xfrm>
            <a:off x="839585" y="265426"/>
            <a:ext cx="11485419" cy="239491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31CD886-BF36-4E4F-9B49-B8E9BC664EB4}"/>
              </a:ext>
            </a:extLst>
          </p:cNvPr>
          <p:cNvSpPr txBox="1"/>
          <p:nvPr/>
        </p:nvSpPr>
        <p:spPr>
          <a:xfrm>
            <a:off x="1618211" y="960950"/>
            <a:ext cx="48556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rgbClr val="002060"/>
                </a:solidFill>
              </a:rPr>
              <a:t>Indus and Digitize </a:t>
            </a:r>
            <a:endParaRPr lang="en-US" sz="4800" b="1" dirty="0">
              <a:solidFill>
                <a:srgbClr val="00206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46751CE-F80E-435B-9B76-FC9E7F85F75A}"/>
              </a:ext>
            </a:extLst>
          </p:cNvPr>
          <p:cNvSpPr txBox="1"/>
          <p:nvPr/>
        </p:nvSpPr>
        <p:spPr>
          <a:xfrm>
            <a:off x="2586965" y="3048296"/>
            <a:ext cx="799065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>
                <a:solidFill>
                  <a:schemeClr val="bg1"/>
                </a:solidFill>
              </a:rPr>
              <a:t>Indus: </a:t>
            </a:r>
            <a:r>
              <a:rPr lang="nb-NO" sz="2400" dirty="0" err="1" smtClean="0">
                <a:solidFill>
                  <a:schemeClr val="bg1"/>
                </a:solidFill>
              </a:rPr>
              <a:t>established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company</a:t>
            </a:r>
            <a:r>
              <a:rPr lang="nb-NO" sz="2400" dirty="0" smtClean="0">
                <a:solidFill>
                  <a:schemeClr val="bg1"/>
                </a:solidFill>
              </a:rPr>
              <a:t> in </a:t>
            </a:r>
            <a:r>
              <a:rPr lang="nb-NO" sz="2400" dirty="0" err="1" smtClean="0">
                <a:solidFill>
                  <a:schemeClr val="bg1"/>
                </a:solidFill>
              </a:rPr>
              <a:t>the</a:t>
            </a:r>
            <a:r>
              <a:rPr lang="nb-NO" sz="2400" dirty="0" smtClean="0">
                <a:solidFill>
                  <a:schemeClr val="bg1"/>
                </a:solidFill>
              </a:rPr>
              <a:t> Norwegian </a:t>
            </a:r>
            <a:r>
              <a:rPr lang="nb-NO" sz="2400" dirty="0" err="1" smtClean="0">
                <a:solidFill>
                  <a:schemeClr val="bg1"/>
                </a:solidFill>
              </a:rPr>
              <a:t>oil</a:t>
            </a:r>
            <a:r>
              <a:rPr lang="nb-NO" sz="2400" dirty="0" smtClean="0">
                <a:solidFill>
                  <a:schemeClr val="bg1"/>
                </a:solidFill>
              </a:rPr>
              <a:t> and gas </a:t>
            </a:r>
            <a:r>
              <a:rPr lang="nb-NO" sz="2400" dirty="0" err="1" smtClean="0">
                <a:solidFill>
                  <a:schemeClr val="bg1"/>
                </a:solidFill>
              </a:rPr>
              <a:t>industry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endParaRPr lang="nb-NO" sz="24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 err="1" smtClean="0">
                <a:solidFill>
                  <a:schemeClr val="bg1"/>
                </a:solidFill>
              </a:rPr>
              <a:t>Digitize</a:t>
            </a:r>
            <a:r>
              <a:rPr lang="nb-NO" sz="2400" dirty="0" smtClean="0">
                <a:solidFill>
                  <a:schemeClr val="bg1"/>
                </a:solidFill>
                <a:sym typeface="Wingdings" panose="05000000000000000000" pitchFamily="2" charset="2"/>
              </a:rPr>
              <a:t>: a </a:t>
            </a:r>
            <a:r>
              <a:rPr lang="nb-NO" sz="2400" dirty="0" err="1" smtClean="0">
                <a:solidFill>
                  <a:schemeClr val="bg1"/>
                </a:solidFill>
                <a:sym typeface="Wingdings" panose="05000000000000000000" pitchFamily="2" charset="2"/>
              </a:rPr>
              <a:t>newly</a:t>
            </a:r>
            <a:r>
              <a:rPr lang="nb-NO" sz="2400" dirty="0" smtClean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  <a:sym typeface="Wingdings" panose="05000000000000000000" pitchFamily="2" charset="2"/>
              </a:rPr>
              <a:t>started</a:t>
            </a:r>
            <a:r>
              <a:rPr lang="nb-NO" sz="2400" dirty="0" smtClean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software</a:t>
            </a:r>
            <a:r>
              <a:rPr lang="nb-NO" sz="2400" dirty="0" smtClean="0">
                <a:solidFill>
                  <a:schemeClr val="bg1"/>
                </a:solidFill>
              </a:rPr>
              <a:t>-as-a-</a:t>
            </a:r>
            <a:r>
              <a:rPr lang="nb-NO" sz="2400" dirty="0" err="1" smtClean="0">
                <a:solidFill>
                  <a:schemeClr val="bg1"/>
                </a:solidFill>
              </a:rPr>
              <a:t>serivice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company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 smtClean="0">
                <a:solidFill>
                  <a:schemeClr val="bg1"/>
                </a:solidFill>
              </a:rPr>
              <a:t>Value </a:t>
            </a:r>
            <a:r>
              <a:rPr lang="nb-NO" sz="2400" dirty="0" err="1" smtClean="0">
                <a:solidFill>
                  <a:schemeClr val="bg1"/>
                </a:solidFill>
              </a:rPr>
              <a:t>proposition</a:t>
            </a:r>
            <a:r>
              <a:rPr lang="nb-NO" sz="2400" dirty="0" smtClean="0">
                <a:solidFill>
                  <a:schemeClr val="bg1"/>
                </a:solidFill>
              </a:rPr>
              <a:t>: </a:t>
            </a:r>
            <a:r>
              <a:rPr lang="nb-NO" sz="2400" dirty="0" err="1" smtClean="0">
                <a:solidFill>
                  <a:schemeClr val="bg1"/>
                </a:solidFill>
              </a:rPr>
              <a:t>Utilize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industrial</a:t>
            </a:r>
            <a:r>
              <a:rPr lang="nb-NO" sz="2400" dirty="0" smtClean="0">
                <a:solidFill>
                  <a:schemeClr val="bg1"/>
                </a:solidFill>
              </a:rPr>
              <a:t> data in order to </a:t>
            </a:r>
            <a:r>
              <a:rPr lang="nb-NO" sz="2400" dirty="0" err="1" smtClean="0">
                <a:solidFill>
                  <a:schemeClr val="bg1"/>
                </a:solidFill>
              </a:rPr>
              <a:t>optimize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internal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work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processes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 smtClean="0">
                <a:solidFill>
                  <a:schemeClr val="bg1"/>
                </a:solidFill>
              </a:rPr>
              <a:t>Data-</a:t>
            </a:r>
            <a:r>
              <a:rPr lang="nb-NO" sz="2400" dirty="0" err="1" smtClean="0">
                <a:solidFill>
                  <a:schemeClr val="bg1"/>
                </a:solidFill>
              </a:rPr>
              <a:t>centered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platform</a:t>
            </a:r>
            <a:r>
              <a:rPr lang="nb-NO" sz="2400" dirty="0" smtClean="0">
                <a:solidFill>
                  <a:schemeClr val="bg1"/>
                </a:solidFill>
              </a:rPr>
              <a:t>: </a:t>
            </a:r>
            <a:r>
              <a:rPr lang="nb-NO" sz="2400" dirty="0" err="1" smtClean="0">
                <a:solidFill>
                  <a:schemeClr val="bg1"/>
                </a:solidFill>
              </a:rPr>
              <a:t>Functionality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connected</a:t>
            </a:r>
            <a:r>
              <a:rPr lang="nb-NO" sz="2400" dirty="0" smtClean="0">
                <a:solidFill>
                  <a:schemeClr val="bg1"/>
                </a:solidFill>
              </a:rPr>
              <a:t> to data </a:t>
            </a:r>
            <a:r>
              <a:rPr lang="nb-NO" sz="2400" dirty="0" err="1" smtClean="0">
                <a:solidFill>
                  <a:schemeClr val="bg1"/>
                </a:solidFill>
              </a:rPr>
              <a:t>sharing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across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siloed</a:t>
            </a:r>
            <a:r>
              <a:rPr lang="nb-NO" sz="2400" dirty="0" smtClean="0">
                <a:solidFill>
                  <a:schemeClr val="bg1"/>
                </a:solidFill>
              </a:rPr>
              <a:t> systems</a:t>
            </a:r>
            <a:endParaRPr lang="nb-NO" sz="2400" dirty="0">
              <a:solidFill>
                <a:schemeClr val="bg1"/>
              </a:solidFill>
            </a:endParaRPr>
          </a:p>
          <a:p>
            <a:endParaRPr lang="nb-NO" sz="24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altLang="nb-NO" sz="2400" dirty="0">
              <a:solidFill>
                <a:schemeClr val="bg1"/>
              </a:solidFill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7808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0343" y="223808"/>
            <a:ext cx="10515600" cy="1325563"/>
          </a:xfrm>
        </p:spPr>
        <p:txBody>
          <a:bodyPr/>
          <a:lstStyle/>
          <a:p>
            <a:pPr algn="ctr"/>
            <a:r>
              <a:rPr lang="nb-NO" b="1" dirty="0" smtClean="0">
                <a:solidFill>
                  <a:srgbClr val="002060"/>
                </a:solidFill>
                <a:latin typeface="Calibri "/>
              </a:rPr>
              <a:t>How </a:t>
            </a:r>
            <a:r>
              <a:rPr lang="nb-NO" b="1" dirty="0" err="1" smtClean="0">
                <a:solidFill>
                  <a:srgbClr val="002060"/>
                </a:solidFill>
                <a:latin typeface="Calibri "/>
              </a:rPr>
              <a:t>the</a:t>
            </a:r>
            <a:r>
              <a:rPr lang="nb-NO" b="1" dirty="0" smtClean="0">
                <a:solidFill>
                  <a:srgbClr val="002060"/>
                </a:solidFill>
                <a:latin typeface="Calibri "/>
              </a:rPr>
              <a:t> </a:t>
            </a:r>
            <a:r>
              <a:rPr lang="nb-NO" b="1" dirty="0" err="1" smtClean="0">
                <a:solidFill>
                  <a:srgbClr val="002060"/>
                </a:solidFill>
                <a:latin typeface="Calibri "/>
              </a:rPr>
              <a:t>ecosystem</a:t>
            </a:r>
            <a:r>
              <a:rPr lang="nb-NO" b="1" dirty="0" smtClean="0">
                <a:solidFill>
                  <a:srgbClr val="002060"/>
                </a:solidFill>
                <a:latin typeface="Calibri "/>
              </a:rPr>
              <a:t> </a:t>
            </a:r>
            <a:r>
              <a:rPr lang="nb-NO" b="1" dirty="0" err="1" smtClean="0">
                <a:solidFill>
                  <a:srgbClr val="002060"/>
                </a:solidFill>
                <a:latin typeface="Calibri "/>
              </a:rPr>
              <a:t>looks</a:t>
            </a:r>
            <a:r>
              <a:rPr lang="nb-NO" b="1" dirty="0" smtClean="0">
                <a:solidFill>
                  <a:srgbClr val="002060"/>
                </a:solidFill>
                <a:latin typeface="Calibri "/>
              </a:rPr>
              <a:t>  </a:t>
            </a:r>
            <a:endParaRPr lang="nb-NO" b="1" dirty="0">
              <a:solidFill>
                <a:srgbClr val="002060"/>
              </a:solidFill>
              <a:latin typeface="Calibri "/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6193" y="1271847"/>
            <a:ext cx="7901206" cy="5586153"/>
          </a:xfrm>
        </p:spPr>
      </p:pic>
    </p:spTree>
    <p:extLst>
      <p:ext uri="{BB962C8B-B14F-4D97-AF65-F5344CB8AC3E}">
        <p14:creationId xmlns:p14="http://schemas.microsoft.com/office/powerpoint/2010/main" val="96092729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88967" y="1742747"/>
            <a:ext cx="10299469" cy="472455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91" y="292491"/>
            <a:ext cx="11256818" cy="1325563"/>
          </a:xfrm>
        </p:spPr>
        <p:txBody>
          <a:bodyPr/>
          <a:lstStyle/>
          <a:p>
            <a:pPr algn="ctr"/>
            <a:r>
              <a:rPr lang="nb-NO" b="1" dirty="0" smtClean="0">
                <a:solidFill>
                  <a:srgbClr val="002060"/>
                </a:solidFill>
                <a:latin typeface="+mn-lt"/>
              </a:rPr>
              <a:t>How it </a:t>
            </a:r>
            <a:r>
              <a:rPr lang="nb-NO" b="1" dirty="0" err="1" smtClean="0">
                <a:solidFill>
                  <a:srgbClr val="002060"/>
                </a:solidFill>
                <a:latin typeface="+mn-lt"/>
              </a:rPr>
              <a:t>might</a:t>
            </a:r>
            <a:r>
              <a:rPr lang="nb-NO" b="1" dirty="0" smtClean="0">
                <a:solidFill>
                  <a:srgbClr val="002060"/>
                </a:solidFill>
                <a:latin typeface="+mn-lt"/>
              </a:rPr>
              <a:t> have </a:t>
            </a:r>
            <a:r>
              <a:rPr lang="nb-NO" b="1" dirty="0" err="1" smtClean="0">
                <a:solidFill>
                  <a:srgbClr val="002060"/>
                </a:solidFill>
                <a:latin typeface="+mn-lt"/>
              </a:rPr>
              <a:t>looked</a:t>
            </a:r>
            <a:r>
              <a:rPr lang="nb-NO" b="1" dirty="0">
                <a:solidFill>
                  <a:srgbClr val="002060"/>
                </a:solidFill>
                <a:latin typeface="+mn-lt"/>
              </a:rPr>
              <a:t/>
            </a:r>
            <a:br>
              <a:rPr lang="nb-NO" b="1" dirty="0">
                <a:solidFill>
                  <a:srgbClr val="002060"/>
                </a:solidFill>
                <a:latin typeface="+mn-lt"/>
              </a:rPr>
            </a:br>
            <a:r>
              <a:rPr lang="nb-NO" b="1" dirty="0" smtClean="0">
                <a:solidFill>
                  <a:srgbClr val="002060"/>
                </a:solidFill>
                <a:latin typeface="+mn-lt"/>
              </a:rPr>
              <a:t>as a top-</a:t>
            </a:r>
            <a:r>
              <a:rPr lang="nb-NO" b="1" dirty="0" err="1" smtClean="0">
                <a:solidFill>
                  <a:srgbClr val="002060"/>
                </a:solidFill>
                <a:latin typeface="+mn-lt"/>
              </a:rPr>
              <a:t>down</a:t>
            </a:r>
            <a:r>
              <a:rPr lang="nb-NO" b="1" dirty="0" smtClean="0">
                <a:solidFill>
                  <a:srgbClr val="002060"/>
                </a:solidFill>
                <a:latin typeface="+mn-lt"/>
              </a:rPr>
              <a:t> </a:t>
            </a:r>
            <a:r>
              <a:rPr lang="nb-NO" b="1" dirty="0" err="1" smtClean="0">
                <a:solidFill>
                  <a:srgbClr val="002060"/>
                </a:solidFill>
                <a:latin typeface="+mn-lt"/>
              </a:rPr>
              <a:t>strategy</a:t>
            </a:r>
            <a:endParaRPr lang="nb-NO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6" name="Oval 5"/>
          <p:cNvSpPr/>
          <p:nvPr/>
        </p:nvSpPr>
        <p:spPr>
          <a:xfrm>
            <a:off x="5057511" y="3527972"/>
            <a:ext cx="1886495" cy="1403287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b="1" dirty="0" err="1" smtClean="0">
                <a:solidFill>
                  <a:schemeClr val="bg1"/>
                </a:solidFill>
              </a:rPr>
              <a:t>Digitize</a:t>
            </a:r>
            <a:r>
              <a:rPr lang="nb-NO" b="1" dirty="0" smtClean="0">
                <a:solidFill>
                  <a:schemeClr val="bg1"/>
                </a:solidFill>
              </a:rPr>
              <a:t> </a:t>
            </a:r>
            <a:r>
              <a:rPr lang="nb-NO" b="1" dirty="0" err="1" smtClean="0">
                <a:solidFill>
                  <a:schemeClr val="bg1"/>
                </a:solidFill>
              </a:rPr>
              <a:t>platform</a:t>
            </a:r>
            <a:r>
              <a:rPr lang="nb-NO" b="1" dirty="0" smtClean="0">
                <a:solidFill>
                  <a:schemeClr val="bg1"/>
                </a:solidFill>
              </a:rPr>
              <a:t> </a:t>
            </a:r>
            <a:endParaRPr lang="nb-NO" b="1" dirty="0">
              <a:solidFill>
                <a:schemeClr val="bg1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7210556" y="4888302"/>
            <a:ext cx="914400" cy="9144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 smtClean="0">
                <a:solidFill>
                  <a:schemeClr val="tx1"/>
                </a:solidFill>
              </a:rPr>
              <a:t>Apps</a:t>
            </a:r>
            <a:endParaRPr lang="nb-NO" dirty="0">
              <a:solidFill>
                <a:schemeClr val="tx1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5859591" y="5316832"/>
            <a:ext cx="914400" cy="9144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 smtClean="0">
                <a:solidFill>
                  <a:schemeClr val="tx1"/>
                </a:solidFill>
              </a:rPr>
              <a:t>Apps</a:t>
            </a:r>
            <a:endParaRPr lang="nb-NO" dirty="0">
              <a:solidFill>
                <a:schemeClr val="tx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4465032" y="5187963"/>
            <a:ext cx="914400" cy="90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 smtClean="0">
                <a:solidFill>
                  <a:schemeClr val="tx1"/>
                </a:solidFill>
              </a:rPr>
              <a:t>Apps</a:t>
            </a:r>
            <a:endParaRPr lang="nb-NO" dirty="0"/>
          </a:p>
        </p:txBody>
      </p:sp>
      <p:sp>
        <p:nvSpPr>
          <p:cNvPr id="10" name="Oval 9"/>
          <p:cNvSpPr/>
          <p:nvPr/>
        </p:nvSpPr>
        <p:spPr>
          <a:xfrm>
            <a:off x="3702005" y="4048546"/>
            <a:ext cx="914400" cy="9144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 smtClean="0">
                <a:solidFill>
                  <a:schemeClr val="tx1"/>
                </a:solidFill>
              </a:rPr>
              <a:t>Apps</a:t>
            </a:r>
            <a:endParaRPr lang="nb-NO" dirty="0"/>
          </a:p>
        </p:txBody>
      </p:sp>
      <p:sp>
        <p:nvSpPr>
          <p:cNvPr id="13" name="Oval 12"/>
          <p:cNvSpPr/>
          <p:nvPr/>
        </p:nvSpPr>
        <p:spPr>
          <a:xfrm>
            <a:off x="4007832" y="2748615"/>
            <a:ext cx="914400" cy="9144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 smtClean="0">
                <a:solidFill>
                  <a:schemeClr val="tx1"/>
                </a:solidFill>
              </a:rPr>
              <a:t>Apps</a:t>
            </a:r>
            <a:endParaRPr lang="nb-NO" dirty="0"/>
          </a:p>
        </p:txBody>
      </p:sp>
      <p:sp>
        <p:nvSpPr>
          <p:cNvPr id="14" name="Oval 13"/>
          <p:cNvSpPr/>
          <p:nvPr/>
        </p:nvSpPr>
        <p:spPr>
          <a:xfrm>
            <a:off x="5543558" y="2084651"/>
            <a:ext cx="914400" cy="9144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 smtClean="0">
                <a:solidFill>
                  <a:schemeClr val="tx1"/>
                </a:solidFill>
              </a:rPr>
              <a:t>Apps</a:t>
            </a:r>
            <a:endParaRPr lang="nb-NO" dirty="0">
              <a:solidFill>
                <a:schemeClr val="tx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6944111" y="2406451"/>
            <a:ext cx="914400" cy="9144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 smtClean="0">
                <a:solidFill>
                  <a:schemeClr val="tx1"/>
                </a:solidFill>
              </a:rPr>
              <a:t>Apps</a:t>
            </a:r>
            <a:endParaRPr lang="nb-NO" dirty="0">
              <a:solidFill>
                <a:schemeClr val="tx1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7436897" y="3559659"/>
            <a:ext cx="914400" cy="9144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 smtClean="0">
                <a:solidFill>
                  <a:schemeClr val="tx1"/>
                </a:solidFill>
              </a:rPr>
              <a:t>Apps</a:t>
            </a:r>
            <a:endParaRPr lang="nb-NO" dirty="0"/>
          </a:p>
        </p:txBody>
      </p:sp>
      <p:cxnSp>
        <p:nvCxnSpPr>
          <p:cNvPr id="18" name="Straight Connector 17"/>
          <p:cNvCxnSpPr>
            <a:endCxn id="6" idx="2"/>
          </p:cNvCxnSpPr>
          <p:nvPr/>
        </p:nvCxnSpPr>
        <p:spPr>
          <a:xfrm flipV="1">
            <a:off x="4616405" y="4229616"/>
            <a:ext cx="441106" cy="2392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endCxn id="6" idx="1"/>
          </p:cNvCxnSpPr>
          <p:nvPr/>
        </p:nvCxnSpPr>
        <p:spPr>
          <a:xfrm>
            <a:off x="4790961" y="3445669"/>
            <a:ext cx="542821" cy="2878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5007405" y="4813564"/>
            <a:ext cx="372027" cy="3656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endCxn id="6" idx="4"/>
          </p:cNvCxnSpPr>
          <p:nvPr/>
        </p:nvCxnSpPr>
        <p:spPr>
          <a:xfrm flipH="1" flipV="1">
            <a:off x="6000759" y="4931259"/>
            <a:ext cx="95241" cy="4142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 flipV="1">
            <a:off x="6807781" y="4610490"/>
            <a:ext cx="606581" cy="34237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V="1">
            <a:off x="6316791" y="3148827"/>
            <a:ext cx="733762" cy="4105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>
            <a:stCxn id="6" idx="6"/>
            <a:endCxn id="16" idx="2"/>
          </p:cNvCxnSpPr>
          <p:nvPr/>
        </p:nvCxnSpPr>
        <p:spPr>
          <a:xfrm flipV="1">
            <a:off x="6944006" y="4016859"/>
            <a:ext cx="492891" cy="2127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flipV="1">
            <a:off x="5859591" y="3005480"/>
            <a:ext cx="0" cy="5539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8192829" y="1989483"/>
            <a:ext cx="28612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2800" b="1" dirty="0" err="1" smtClean="0"/>
              <a:t>Ecosystem</a:t>
            </a:r>
            <a:r>
              <a:rPr lang="nb-NO" b="1" dirty="0" smtClean="0"/>
              <a:t> </a:t>
            </a:r>
            <a:endParaRPr lang="nb-NO" b="1" dirty="0"/>
          </a:p>
        </p:txBody>
      </p:sp>
      <p:sp>
        <p:nvSpPr>
          <p:cNvPr id="41" name="TextBox 40"/>
          <p:cNvSpPr txBox="1"/>
          <p:nvPr/>
        </p:nvSpPr>
        <p:spPr>
          <a:xfrm>
            <a:off x="1299476" y="1942004"/>
            <a:ext cx="2222203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2400" b="1" dirty="0" err="1" smtClean="0"/>
              <a:t>Shared</a:t>
            </a:r>
            <a:r>
              <a:rPr lang="nb-NO" sz="2400" b="1" dirty="0" smtClean="0"/>
              <a:t> </a:t>
            </a:r>
            <a:r>
              <a:rPr lang="nb-NO" sz="2400" b="1" dirty="0" err="1" smtClean="0"/>
              <a:t>infrastructure</a:t>
            </a:r>
            <a:endParaRPr lang="nb-NO" sz="2400" b="1" dirty="0"/>
          </a:p>
        </p:txBody>
      </p:sp>
    </p:spTree>
    <p:extLst>
      <p:ext uri="{BB962C8B-B14F-4D97-AF65-F5344CB8AC3E}">
        <p14:creationId xmlns:p14="http://schemas.microsoft.com/office/powerpoint/2010/main" val="210796414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wheel, transport, metalware, gear&#10;&#10;Description automatically generated">
            <a:extLst>
              <a:ext uri="{FF2B5EF4-FFF2-40B4-BE49-F238E27FC236}">
                <a16:creationId xmlns:a16="http://schemas.microsoft.com/office/drawing/2014/main" id="{8E4588BA-A542-226F-B40B-EC65FA962AE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497192">
            <a:off x="3283443" y="1334397"/>
            <a:ext cx="5983979" cy="495817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856211" y="2709950"/>
            <a:ext cx="1054053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6000" b="1" dirty="0" err="1" smtClean="0">
                <a:solidFill>
                  <a:schemeClr val="bg1"/>
                </a:solidFill>
              </a:rPr>
              <a:t>Another</a:t>
            </a:r>
            <a:r>
              <a:rPr lang="nb-NO" sz="6000" b="1" dirty="0" smtClean="0">
                <a:solidFill>
                  <a:schemeClr val="bg1"/>
                </a:solidFill>
              </a:rPr>
              <a:t> </a:t>
            </a:r>
            <a:r>
              <a:rPr lang="nb-NO" sz="6000" b="1" dirty="0" err="1" smtClean="0">
                <a:solidFill>
                  <a:schemeClr val="bg1"/>
                </a:solidFill>
              </a:rPr>
              <a:t>empirical</a:t>
            </a:r>
            <a:r>
              <a:rPr lang="nb-NO" sz="6000" b="1" dirty="0" smtClean="0">
                <a:solidFill>
                  <a:schemeClr val="bg1"/>
                </a:solidFill>
              </a:rPr>
              <a:t> </a:t>
            </a:r>
            <a:r>
              <a:rPr lang="nb-NO" sz="6000" b="1" dirty="0" err="1" smtClean="0">
                <a:solidFill>
                  <a:schemeClr val="bg1"/>
                </a:solidFill>
              </a:rPr>
              <a:t>example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46541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5E7F4E0-DFD6-4F08-BBE9-9C2CF75F4111}"/>
              </a:ext>
            </a:extLst>
          </p:cNvPr>
          <p:cNvSpPr/>
          <p:nvPr/>
        </p:nvSpPr>
        <p:spPr>
          <a:xfrm>
            <a:off x="66502" y="0"/>
            <a:ext cx="12192000" cy="6858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78941CF-251E-45E4-8A10-31B71D033A92}"/>
              </a:ext>
            </a:extLst>
          </p:cNvPr>
          <p:cNvSpPr/>
          <p:nvPr/>
        </p:nvSpPr>
        <p:spPr>
          <a:xfrm>
            <a:off x="0" y="0"/>
            <a:ext cx="155170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1F2A2B0-8C46-4409-9B11-3D6B35638783}"/>
              </a:ext>
            </a:extLst>
          </p:cNvPr>
          <p:cNvSpPr/>
          <p:nvPr/>
        </p:nvSpPr>
        <p:spPr>
          <a:xfrm>
            <a:off x="839585" y="265426"/>
            <a:ext cx="11485419" cy="239491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31CD886-BF36-4E4F-9B49-B8E9BC664EB4}"/>
              </a:ext>
            </a:extLst>
          </p:cNvPr>
          <p:cNvSpPr txBox="1"/>
          <p:nvPr/>
        </p:nvSpPr>
        <p:spPr>
          <a:xfrm>
            <a:off x="1618211" y="960950"/>
            <a:ext cx="49726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rgbClr val="002060"/>
                </a:solidFill>
              </a:rPr>
              <a:t>Case study on TiVo</a:t>
            </a:r>
            <a:endParaRPr lang="en-US" sz="4800" b="1" dirty="0">
              <a:solidFill>
                <a:srgbClr val="00206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46751CE-F80E-435B-9B76-FC9E7F85F75A}"/>
              </a:ext>
            </a:extLst>
          </p:cNvPr>
          <p:cNvSpPr txBox="1"/>
          <p:nvPr/>
        </p:nvSpPr>
        <p:spPr>
          <a:xfrm>
            <a:off x="2586965" y="3048296"/>
            <a:ext cx="799065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 err="1" smtClean="0">
                <a:solidFill>
                  <a:schemeClr val="bg1"/>
                </a:solidFill>
              </a:rPr>
              <a:t>Pioneered</a:t>
            </a:r>
            <a:r>
              <a:rPr lang="nb-NO" sz="2400" dirty="0" smtClean="0">
                <a:solidFill>
                  <a:schemeClr val="bg1"/>
                </a:solidFill>
              </a:rPr>
              <a:t> Digital Video Recorder (DVR) </a:t>
            </a:r>
            <a:r>
              <a:rPr lang="nb-NO" sz="2400" dirty="0" err="1" smtClean="0">
                <a:solidFill>
                  <a:schemeClr val="bg1"/>
                </a:solidFill>
              </a:rPr>
              <a:t>technology</a:t>
            </a:r>
            <a:endParaRPr lang="nb-NO" sz="2400" dirty="0" smtClean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 err="1" smtClean="0">
                <a:solidFill>
                  <a:schemeClr val="bg1"/>
                </a:solidFill>
              </a:rPr>
              <a:t>Aimed</a:t>
            </a:r>
            <a:r>
              <a:rPr lang="nb-NO" sz="2400" dirty="0" smtClean="0">
                <a:solidFill>
                  <a:schemeClr val="bg1"/>
                </a:solidFill>
              </a:rPr>
              <a:t> at </a:t>
            </a:r>
            <a:r>
              <a:rPr lang="nb-NO" sz="2400" dirty="0" err="1" smtClean="0">
                <a:solidFill>
                  <a:schemeClr val="bg1"/>
                </a:solidFill>
              </a:rPr>
              <a:t>creating</a:t>
            </a:r>
            <a:r>
              <a:rPr lang="nb-NO" sz="2400" dirty="0" smtClean="0">
                <a:solidFill>
                  <a:schemeClr val="bg1"/>
                </a:solidFill>
              </a:rPr>
              <a:t> an </a:t>
            </a:r>
            <a:r>
              <a:rPr lang="nb-NO" sz="2400" dirty="0" err="1" smtClean="0">
                <a:solidFill>
                  <a:schemeClr val="bg1"/>
                </a:solidFill>
              </a:rPr>
              <a:t>ecosystem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around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the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novel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value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proposition</a:t>
            </a:r>
            <a:r>
              <a:rPr lang="nb-NO" sz="2400" dirty="0" smtClean="0">
                <a:solidFill>
                  <a:schemeClr val="bg1"/>
                </a:solidFill>
              </a:rPr>
              <a:t>: to </a:t>
            </a:r>
            <a:r>
              <a:rPr lang="nb-NO" sz="2400" dirty="0" err="1" smtClean="0">
                <a:solidFill>
                  <a:schemeClr val="bg1"/>
                </a:solidFill>
              </a:rPr>
              <a:t>record</a:t>
            </a:r>
            <a:r>
              <a:rPr lang="nb-NO" sz="2400" dirty="0" smtClean="0">
                <a:solidFill>
                  <a:schemeClr val="bg1"/>
                </a:solidFill>
              </a:rPr>
              <a:t> and </a:t>
            </a:r>
            <a:r>
              <a:rPr lang="nb-NO" sz="2400" dirty="0" err="1" smtClean="0">
                <a:solidFill>
                  <a:schemeClr val="bg1"/>
                </a:solidFill>
              </a:rPr>
              <a:t>watch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television</a:t>
            </a:r>
            <a:r>
              <a:rPr lang="nb-NO" sz="2400" dirty="0" smtClean="0">
                <a:solidFill>
                  <a:schemeClr val="bg1"/>
                </a:solidFill>
              </a:rPr>
              <a:t> programs at </a:t>
            </a:r>
            <a:r>
              <a:rPr lang="nb-NO" sz="2400" dirty="0" err="1" smtClean="0">
                <a:solidFill>
                  <a:schemeClr val="bg1"/>
                </a:solidFill>
              </a:rPr>
              <a:t>the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viewers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discretion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Challenged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the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existing</a:t>
            </a:r>
            <a:r>
              <a:rPr lang="nb-NO" sz="2400" dirty="0" smtClean="0">
                <a:solidFill>
                  <a:schemeClr val="bg1"/>
                </a:solidFill>
              </a:rPr>
              <a:t> U.S. </a:t>
            </a:r>
            <a:r>
              <a:rPr lang="nb-NO" sz="2400" dirty="0" err="1" smtClean="0">
                <a:solidFill>
                  <a:schemeClr val="bg1"/>
                </a:solidFill>
              </a:rPr>
              <a:t>television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ecosystem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 smtClean="0">
                <a:solidFill>
                  <a:schemeClr val="bg1"/>
                </a:solidFill>
              </a:rPr>
              <a:t>The </a:t>
            </a:r>
            <a:r>
              <a:rPr lang="nb-NO" sz="2400" dirty="0" err="1" smtClean="0">
                <a:solidFill>
                  <a:schemeClr val="bg1"/>
                </a:solidFill>
              </a:rPr>
              <a:t>tension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of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>
                <a:solidFill>
                  <a:schemeClr val="bg1"/>
                </a:solidFill>
              </a:rPr>
              <a:t>c</a:t>
            </a:r>
            <a:r>
              <a:rPr lang="nb-NO" sz="2400" dirty="0" err="1" smtClean="0">
                <a:solidFill>
                  <a:schemeClr val="bg1"/>
                </a:solidFill>
              </a:rPr>
              <a:t>oopetition</a:t>
            </a:r>
            <a:r>
              <a:rPr lang="nb-NO" sz="2400" dirty="0" smtClean="0">
                <a:solidFill>
                  <a:schemeClr val="bg1"/>
                </a:solidFill>
              </a:rPr>
              <a:t> (</a:t>
            </a:r>
            <a:r>
              <a:rPr lang="nb-NO" sz="2400" dirty="0" err="1" smtClean="0">
                <a:solidFill>
                  <a:schemeClr val="bg1"/>
                </a:solidFill>
              </a:rPr>
              <a:t>working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with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collaborators</a:t>
            </a:r>
            <a:r>
              <a:rPr lang="nb-NO" sz="2400" dirty="0" smtClean="0">
                <a:solidFill>
                  <a:schemeClr val="bg1"/>
                </a:solidFill>
              </a:rPr>
              <a:t> and </a:t>
            </a:r>
            <a:r>
              <a:rPr lang="nb-NO" sz="2400" dirty="0" err="1" smtClean="0">
                <a:solidFill>
                  <a:schemeClr val="bg1"/>
                </a:solidFill>
              </a:rPr>
              <a:t>competitors</a:t>
            </a:r>
            <a:r>
              <a:rPr lang="nb-NO" sz="2400" dirty="0" smtClean="0">
                <a:solidFill>
                  <a:schemeClr val="bg1"/>
                </a:solidFill>
              </a:rPr>
              <a:t>)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 smtClean="0">
                <a:solidFill>
                  <a:schemeClr val="bg1"/>
                </a:solidFill>
              </a:rPr>
              <a:t>The </a:t>
            </a:r>
            <a:r>
              <a:rPr lang="nb-NO" sz="2400" dirty="0" err="1" smtClean="0">
                <a:solidFill>
                  <a:schemeClr val="bg1"/>
                </a:solidFill>
              </a:rPr>
              <a:t>ecosystem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was</a:t>
            </a:r>
            <a:r>
              <a:rPr lang="nb-NO" sz="2400" dirty="0" smtClean="0">
                <a:solidFill>
                  <a:schemeClr val="bg1"/>
                </a:solidFill>
              </a:rPr>
              <a:t> in </a:t>
            </a:r>
            <a:r>
              <a:rPr lang="nb-NO" sz="2400" dirty="0" err="1" smtClean="0">
                <a:solidFill>
                  <a:schemeClr val="bg1"/>
                </a:solidFill>
              </a:rPr>
              <a:t>constant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development</a:t>
            </a:r>
            <a:r>
              <a:rPr lang="nb-NO" sz="2400" dirty="0" smtClean="0">
                <a:solidFill>
                  <a:schemeClr val="bg1"/>
                </a:solidFill>
              </a:rPr>
              <a:t> over </a:t>
            </a:r>
            <a:r>
              <a:rPr lang="nb-NO" sz="2400" dirty="0" err="1" smtClean="0">
                <a:solidFill>
                  <a:schemeClr val="bg1"/>
                </a:solidFill>
              </a:rPr>
              <a:t>several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years</a:t>
            </a:r>
            <a:r>
              <a:rPr lang="nb-NO" sz="2400" dirty="0" smtClean="0">
                <a:solidFill>
                  <a:schemeClr val="bg1"/>
                </a:solidFill>
              </a:rPr>
              <a:t> (1995-2012) – and so </a:t>
            </a:r>
            <a:r>
              <a:rPr lang="nb-NO" sz="2400" dirty="0" err="1" smtClean="0">
                <a:solidFill>
                  <a:schemeClr val="bg1"/>
                </a:solidFill>
              </a:rPr>
              <a:t>was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the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platform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endParaRPr lang="nb-NO" sz="24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altLang="nb-NO" sz="2400" dirty="0">
              <a:solidFill>
                <a:schemeClr val="bg1"/>
              </a:solidFill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38454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858" y="1500982"/>
            <a:ext cx="3409950" cy="13430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8386" y="3443309"/>
            <a:ext cx="9360132" cy="30350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12396814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5E7F4E0-DFD6-4F08-BBE9-9C2CF75F4111}"/>
              </a:ext>
            </a:extLst>
          </p:cNvPr>
          <p:cNvSpPr/>
          <p:nvPr/>
        </p:nvSpPr>
        <p:spPr>
          <a:xfrm>
            <a:off x="66502" y="0"/>
            <a:ext cx="12192000" cy="6858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78941CF-251E-45E4-8A10-31B71D033A92}"/>
              </a:ext>
            </a:extLst>
          </p:cNvPr>
          <p:cNvSpPr/>
          <p:nvPr/>
        </p:nvSpPr>
        <p:spPr>
          <a:xfrm>
            <a:off x="0" y="0"/>
            <a:ext cx="155170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1F2A2B0-8C46-4409-9B11-3D6B35638783}"/>
              </a:ext>
            </a:extLst>
          </p:cNvPr>
          <p:cNvSpPr/>
          <p:nvPr/>
        </p:nvSpPr>
        <p:spPr>
          <a:xfrm>
            <a:off x="839585" y="265426"/>
            <a:ext cx="11485419" cy="239491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31CD886-BF36-4E4F-9B49-B8E9BC664EB4}"/>
              </a:ext>
            </a:extLst>
          </p:cNvPr>
          <p:cNvSpPr txBox="1"/>
          <p:nvPr/>
        </p:nvSpPr>
        <p:spPr>
          <a:xfrm>
            <a:off x="1402829" y="960950"/>
            <a:ext cx="1031237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rgbClr val="002060"/>
                </a:solidFill>
              </a:rPr>
              <a:t>An example of bottom-up orchestration</a:t>
            </a:r>
            <a:endParaRPr lang="en-US" sz="4800" b="1" dirty="0">
              <a:solidFill>
                <a:srgbClr val="00206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46751CE-F80E-435B-9B76-FC9E7F85F75A}"/>
              </a:ext>
            </a:extLst>
          </p:cNvPr>
          <p:cNvSpPr txBox="1"/>
          <p:nvPr/>
        </p:nvSpPr>
        <p:spPr>
          <a:xfrm>
            <a:off x="2586965" y="3048296"/>
            <a:ext cx="799065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 smtClean="0">
                <a:solidFill>
                  <a:schemeClr val="bg1"/>
                </a:solidFill>
              </a:rPr>
              <a:t>Market </a:t>
            </a:r>
            <a:r>
              <a:rPr lang="nb-NO" sz="2400" dirty="0" err="1">
                <a:solidFill>
                  <a:schemeClr val="bg1"/>
                </a:solidFill>
              </a:rPr>
              <a:t>v</a:t>
            </a:r>
            <a:r>
              <a:rPr lang="nb-NO" sz="2400" dirty="0" err="1" smtClean="0">
                <a:solidFill>
                  <a:schemeClr val="bg1"/>
                </a:solidFill>
              </a:rPr>
              <a:t>alue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was</a:t>
            </a:r>
            <a:r>
              <a:rPr lang="nb-NO" sz="2400" dirty="0" smtClean="0">
                <a:solidFill>
                  <a:schemeClr val="bg1"/>
                </a:solidFill>
              </a:rPr>
              <a:t> not given and in </a:t>
            </a:r>
            <a:r>
              <a:rPr lang="nb-NO" sz="2400" dirty="0" err="1" smtClean="0">
                <a:solidFill>
                  <a:schemeClr val="bg1"/>
                </a:solidFill>
              </a:rPr>
              <a:t>constant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negotiation</a:t>
            </a:r>
            <a:endParaRPr lang="nb-NO" sz="2400" dirty="0" smtClean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 smtClean="0">
                <a:solidFill>
                  <a:schemeClr val="bg1"/>
                </a:solidFill>
              </a:rPr>
              <a:t>The </a:t>
            </a:r>
            <a:r>
              <a:rPr lang="nb-NO" sz="2400" dirty="0" err="1" smtClean="0">
                <a:solidFill>
                  <a:schemeClr val="bg1"/>
                </a:solidFill>
              </a:rPr>
              <a:t>core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technology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was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modified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according</a:t>
            </a:r>
            <a:r>
              <a:rPr lang="nb-NO" sz="2400" dirty="0" smtClean="0">
                <a:solidFill>
                  <a:schemeClr val="bg1"/>
                </a:solidFill>
              </a:rPr>
              <a:t> to </a:t>
            </a:r>
            <a:r>
              <a:rPr lang="nb-NO" sz="2400" dirty="0" err="1" smtClean="0">
                <a:solidFill>
                  <a:schemeClr val="bg1"/>
                </a:solidFill>
              </a:rPr>
              <a:t>meet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the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needs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of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incumbent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firms</a:t>
            </a:r>
            <a:r>
              <a:rPr lang="nb-NO" sz="2400" dirty="0" smtClean="0">
                <a:solidFill>
                  <a:schemeClr val="bg1"/>
                </a:solidFill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 smtClean="0">
                <a:solidFill>
                  <a:schemeClr val="bg1"/>
                </a:solidFill>
              </a:rPr>
              <a:t>Not at all </a:t>
            </a:r>
            <a:r>
              <a:rPr lang="nb-NO" sz="2400" dirty="0" err="1" smtClean="0">
                <a:solidFill>
                  <a:schemeClr val="bg1"/>
                </a:solidFill>
              </a:rPr>
              <a:t>clear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who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the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main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orchestrator</a:t>
            </a:r>
            <a:r>
              <a:rPr lang="nb-NO" sz="2400" dirty="0" smtClean="0">
                <a:solidFill>
                  <a:schemeClr val="bg1"/>
                </a:solidFill>
              </a:rPr>
              <a:t>/</a:t>
            </a:r>
            <a:r>
              <a:rPr lang="nb-NO" sz="2400" dirty="0" err="1" smtClean="0">
                <a:solidFill>
                  <a:schemeClr val="bg1"/>
                </a:solidFill>
              </a:rPr>
              <a:t>hub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firm</a:t>
            </a:r>
            <a:r>
              <a:rPr lang="nb-NO" sz="2400" dirty="0" smtClean="0">
                <a:solidFill>
                  <a:schemeClr val="bg1"/>
                </a:solidFill>
              </a:rPr>
              <a:t> is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 err="1" smtClean="0">
                <a:solidFill>
                  <a:schemeClr val="bg1"/>
                </a:solidFill>
              </a:rPr>
              <a:t>Several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competing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ecosystems</a:t>
            </a:r>
            <a:r>
              <a:rPr lang="nb-NO" sz="2400" dirty="0" smtClean="0">
                <a:solidFill>
                  <a:schemeClr val="bg1"/>
                </a:solidFill>
              </a:rPr>
              <a:t>   </a:t>
            </a:r>
          </a:p>
          <a:p>
            <a:endParaRPr lang="nb-NO" sz="24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altLang="nb-NO" sz="2400" dirty="0">
              <a:solidFill>
                <a:schemeClr val="bg1"/>
              </a:solidFill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93526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5E7F4E0-DFD6-4F08-BBE9-9C2CF75F4111}"/>
              </a:ext>
            </a:extLst>
          </p:cNvPr>
          <p:cNvSpPr/>
          <p:nvPr/>
        </p:nvSpPr>
        <p:spPr>
          <a:xfrm>
            <a:off x="66502" y="0"/>
            <a:ext cx="12192000" cy="6858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78941CF-251E-45E4-8A10-31B71D033A92}"/>
              </a:ext>
            </a:extLst>
          </p:cNvPr>
          <p:cNvSpPr/>
          <p:nvPr/>
        </p:nvSpPr>
        <p:spPr>
          <a:xfrm>
            <a:off x="0" y="0"/>
            <a:ext cx="155170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1F2A2B0-8C46-4409-9B11-3D6B35638783}"/>
              </a:ext>
            </a:extLst>
          </p:cNvPr>
          <p:cNvSpPr/>
          <p:nvPr/>
        </p:nvSpPr>
        <p:spPr>
          <a:xfrm>
            <a:off x="839585" y="265426"/>
            <a:ext cx="11485419" cy="239491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31CD886-BF36-4E4F-9B49-B8E9BC664EB4}"/>
              </a:ext>
            </a:extLst>
          </p:cNvPr>
          <p:cNvSpPr txBox="1"/>
          <p:nvPr/>
        </p:nvSpPr>
        <p:spPr>
          <a:xfrm>
            <a:off x="1402829" y="960950"/>
            <a:ext cx="366818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rgbClr val="002060"/>
                </a:solidFill>
              </a:rPr>
              <a:t>In conclusion </a:t>
            </a:r>
            <a:endParaRPr lang="en-US" sz="4800" b="1" dirty="0">
              <a:solidFill>
                <a:srgbClr val="00206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46751CE-F80E-435B-9B76-FC9E7F85F75A}"/>
              </a:ext>
            </a:extLst>
          </p:cNvPr>
          <p:cNvSpPr txBox="1"/>
          <p:nvPr/>
        </p:nvSpPr>
        <p:spPr>
          <a:xfrm>
            <a:off x="2586965" y="3048296"/>
            <a:ext cx="799065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 err="1" smtClean="0">
                <a:solidFill>
                  <a:schemeClr val="bg1"/>
                </a:solidFill>
              </a:rPr>
              <a:t>Orchestration</a:t>
            </a:r>
            <a:r>
              <a:rPr lang="nb-NO" sz="2400" dirty="0" smtClean="0">
                <a:solidFill>
                  <a:schemeClr val="bg1"/>
                </a:solidFill>
              </a:rPr>
              <a:t> is </a:t>
            </a:r>
            <a:r>
              <a:rPr lang="nb-NO" sz="2400" dirty="0" err="1" smtClean="0">
                <a:solidFill>
                  <a:schemeClr val="bg1"/>
                </a:solidFill>
              </a:rPr>
              <a:t>the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i="1" dirty="0" err="1" smtClean="0">
                <a:solidFill>
                  <a:schemeClr val="bg1"/>
                </a:solidFill>
              </a:rPr>
              <a:t>leadership</a:t>
            </a:r>
            <a:r>
              <a:rPr lang="nb-NO" sz="2400" dirty="0" smtClean="0">
                <a:solidFill>
                  <a:schemeClr val="bg1"/>
                </a:solidFill>
              </a:rPr>
              <a:t>, and not </a:t>
            </a:r>
            <a:r>
              <a:rPr lang="nb-NO" sz="2400" dirty="0" err="1" smtClean="0">
                <a:solidFill>
                  <a:schemeClr val="bg1"/>
                </a:solidFill>
              </a:rPr>
              <a:t>the</a:t>
            </a:r>
            <a:r>
              <a:rPr lang="nb-NO" sz="2400" dirty="0" smtClean="0">
                <a:solidFill>
                  <a:schemeClr val="bg1"/>
                </a:solidFill>
              </a:rPr>
              <a:t> management, </a:t>
            </a:r>
            <a:r>
              <a:rPr lang="nb-NO" sz="2400" dirty="0" err="1" smtClean="0">
                <a:solidFill>
                  <a:schemeClr val="bg1"/>
                </a:solidFill>
              </a:rPr>
              <a:t>of</a:t>
            </a:r>
            <a:r>
              <a:rPr lang="nb-NO" sz="2400" dirty="0" smtClean="0">
                <a:solidFill>
                  <a:schemeClr val="bg1"/>
                </a:solidFill>
              </a:rPr>
              <a:t> an </a:t>
            </a:r>
            <a:r>
              <a:rPr lang="nb-NO" sz="2400" dirty="0" err="1" smtClean="0">
                <a:solidFill>
                  <a:schemeClr val="bg1"/>
                </a:solidFill>
              </a:rPr>
              <a:t>ecosystem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 smtClean="0">
                <a:solidFill>
                  <a:schemeClr val="bg1"/>
                </a:solidFill>
              </a:rPr>
              <a:t>A </a:t>
            </a:r>
            <a:r>
              <a:rPr lang="nb-NO" sz="2400" dirty="0" err="1" smtClean="0">
                <a:solidFill>
                  <a:schemeClr val="bg1"/>
                </a:solidFill>
              </a:rPr>
              <a:t>governance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process</a:t>
            </a:r>
            <a:r>
              <a:rPr lang="nb-NO" sz="2400" dirty="0" smtClean="0">
                <a:solidFill>
                  <a:schemeClr val="bg1"/>
                </a:solidFill>
              </a:rPr>
              <a:t>, not a </a:t>
            </a:r>
            <a:r>
              <a:rPr lang="nb-NO" sz="2400" dirty="0" err="1" smtClean="0">
                <a:solidFill>
                  <a:schemeClr val="bg1"/>
                </a:solidFill>
              </a:rPr>
              <a:t>governance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structure</a:t>
            </a:r>
            <a:endParaRPr lang="nb-NO" sz="2400" dirty="0" smtClean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 err="1" smtClean="0">
                <a:solidFill>
                  <a:schemeClr val="bg1"/>
                </a:solidFill>
              </a:rPr>
              <a:t>Orchestration</a:t>
            </a:r>
            <a:r>
              <a:rPr lang="nb-NO" sz="2400" dirty="0" smtClean="0">
                <a:solidFill>
                  <a:schemeClr val="bg1"/>
                </a:solidFill>
              </a:rPr>
              <a:t> is </a:t>
            </a:r>
            <a:r>
              <a:rPr lang="nb-NO" sz="2400" dirty="0" err="1" smtClean="0">
                <a:solidFill>
                  <a:schemeClr val="bg1"/>
                </a:solidFill>
              </a:rPr>
              <a:t>necessary</a:t>
            </a:r>
            <a:r>
              <a:rPr lang="nb-NO" sz="2400" dirty="0" smtClean="0">
                <a:solidFill>
                  <a:schemeClr val="bg1"/>
                </a:solidFill>
              </a:rPr>
              <a:t> due to a </a:t>
            </a:r>
            <a:r>
              <a:rPr lang="nb-NO" sz="2400" dirty="0" err="1" smtClean="0">
                <a:solidFill>
                  <a:schemeClr val="bg1"/>
                </a:solidFill>
              </a:rPr>
              <a:t>novel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value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proposition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endParaRPr lang="nb-NO" sz="2400" dirty="0">
              <a:solidFill>
                <a:schemeClr val="bg1"/>
              </a:solidFill>
            </a:endParaRPr>
          </a:p>
          <a:p>
            <a:endParaRPr lang="nb-NO" sz="24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altLang="nb-NO" sz="2400" dirty="0">
              <a:solidFill>
                <a:schemeClr val="bg1"/>
              </a:solidFill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320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1F2A2B0-8C46-4409-9B11-3D6B35638783}"/>
              </a:ext>
            </a:extLst>
          </p:cNvPr>
          <p:cNvSpPr/>
          <p:nvPr/>
        </p:nvSpPr>
        <p:spPr>
          <a:xfrm>
            <a:off x="406397" y="2955024"/>
            <a:ext cx="5096628" cy="348272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1F2A2B0-8C46-4409-9B11-3D6B35638783}"/>
              </a:ext>
            </a:extLst>
          </p:cNvPr>
          <p:cNvSpPr/>
          <p:nvPr/>
        </p:nvSpPr>
        <p:spPr>
          <a:xfrm>
            <a:off x="0" y="361653"/>
            <a:ext cx="11360727" cy="2394916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8D83A58-A375-44EA-95A8-0D39B8C2C6AA}"/>
              </a:ext>
            </a:extLst>
          </p:cNvPr>
          <p:cNvSpPr txBox="1"/>
          <p:nvPr/>
        </p:nvSpPr>
        <p:spPr>
          <a:xfrm>
            <a:off x="654447" y="1060589"/>
            <a:ext cx="78328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bg1"/>
                </a:solidFill>
              </a:rPr>
              <a:t>Management vs. leadership</a:t>
            </a:r>
            <a:endParaRPr lang="en-US" sz="4800" b="1" dirty="0">
              <a:solidFill>
                <a:schemeClr val="bg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1F2A2B0-8C46-4409-9B11-3D6B35638783}"/>
              </a:ext>
            </a:extLst>
          </p:cNvPr>
          <p:cNvSpPr/>
          <p:nvPr/>
        </p:nvSpPr>
        <p:spPr>
          <a:xfrm>
            <a:off x="6367549" y="2955024"/>
            <a:ext cx="5104015" cy="345074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B1E61ED-B7BE-4ED7-8F24-F02B24279F57}"/>
              </a:ext>
            </a:extLst>
          </p:cNvPr>
          <p:cNvSpPr txBox="1"/>
          <p:nvPr/>
        </p:nvSpPr>
        <p:spPr>
          <a:xfrm>
            <a:off x="654447" y="3021425"/>
            <a:ext cx="459447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nb-NO" sz="2400" b="1" dirty="0" smtClean="0">
                <a:solidFill>
                  <a:srgbClr val="002060"/>
                </a:solidFill>
              </a:rPr>
              <a:t>Management</a:t>
            </a:r>
            <a:endParaRPr lang="nb-NO" sz="2400" b="1" dirty="0">
              <a:solidFill>
                <a:srgbClr val="00206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 err="1" smtClean="0"/>
              <a:t>Influencing</a:t>
            </a:r>
            <a:r>
              <a:rPr lang="nb-NO" sz="2400" dirty="0" smtClean="0"/>
              <a:t> </a:t>
            </a:r>
            <a:r>
              <a:rPr lang="nb-NO" sz="2400" dirty="0" err="1" smtClean="0"/>
              <a:t>the</a:t>
            </a:r>
            <a:r>
              <a:rPr lang="nb-NO" sz="2400" dirty="0" smtClean="0"/>
              <a:t> </a:t>
            </a:r>
            <a:r>
              <a:rPr lang="nb-NO" sz="2400" dirty="0" err="1" smtClean="0"/>
              <a:t>actions</a:t>
            </a:r>
            <a:r>
              <a:rPr lang="nb-NO" sz="2400" dirty="0" smtClean="0"/>
              <a:t> </a:t>
            </a:r>
            <a:r>
              <a:rPr lang="nb-NO" sz="2400" dirty="0" err="1" smtClean="0"/>
              <a:t>of</a:t>
            </a:r>
            <a:r>
              <a:rPr lang="nb-NO" sz="2400" dirty="0" smtClean="0"/>
              <a:t> </a:t>
            </a:r>
            <a:r>
              <a:rPr lang="nb-NO" sz="2400" dirty="0" err="1" smtClean="0"/>
              <a:t>someone</a:t>
            </a:r>
            <a:r>
              <a:rPr lang="nb-NO" sz="2400" dirty="0" smtClean="0"/>
              <a:t> </a:t>
            </a:r>
            <a:r>
              <a:rPr lang="nb-NO" sz="2400" dirty="0" err="1" smtClean="0"/>
              <a:t>else</a:t>
            </a:r>
            <a:r>
              <a:rPr lang="nb-NO" sz="2400" dirty="0" smtClean="0"/>
              <a:t> </a:t>
            </a:r>
            <a:r>
              <a:rPr lang="nb-NO" sz="2400" dirty="0" err="1" smtClean="0"/>
              <a:t>on</a:t>
            </a:r>
            <a:r>
              <a:rPr lang="nb-NO" sz="2400" dirty="0" smtClean="0"/>
              <a:t> </a:t>
            </a:r>
            <a:r>
              <a:rPr lang="nb-NO" sz="2400" dirty="0" err="1" smtClean="0"/>
              <a:t>the</a:t>
            </a:r>
            <a:r>
              <a:rPr lang="nb-NO" sz="2400" dirty="0" smtClean="0"/>
              <a:t> basis </a:t>
            </a:r>
            <a:r>
              <a:rPr lang="nb-NO" sz="2400" dirty="0" err="1" smtClean="0"/>
              <a:t>of</a:t>
            </a:r>
            <a:r>
              <a:rPr lang="nb-NO" sz="2400" dirty="0" smtClean="0"/>
              <a:t> </a:t>
            </a:r>
            <a:r>
              <a:rPr lang="nb-NO" sz="2400" dirty="0" err="1" smtClean="0"/>
              <a:t>holding</a:t>
            </a:r>
            <a:r>
              <a:rPr lang="nb-NO" sz="2400" dirty="0" smtClean="0"/>
              <a:t> </a:t>
            </a:r>
            <a:r>
              <a:rPr lang="nb-NO" sz="2400" dirty="0" err="1" smtClean="0"/>
              <a:t>organizational</a:t>
            </a:r>
            <a:r>
              <a:rPr lang="nb-NO" sz="2400" dirty="0" smtClean="0"/>
              <a:t> </a:t>
            </a:r>
            <a:r>
              <a:rPr lang="nb-NO" sz="2400" dirty="0" err="1" smtClean="0"/>
              <a:t>positions</a:t>
            </a:r>
            <a:endParaRPr lang="nb-NO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 smtClean="0"/>
              <a:t>«</a:t>
            </a:r>
            <a:r>
              <a:rPr lang="nb-NO" sz="2400" dirty="0" err="1" smtClean="0"/>
              <a:t>Mangement</a:t>
            </a:r>
            <a:r>
              <a:rPr lang="nb-NO" sz="2400" dirty="0" smtClean="0"/>
              <a:t>» dependent </a:t>
            </a:r>
            <a:r>
              <a:rPr lang="nb-NO" sz="2400" dirty="0" err="1" smtClean="0"/>
              <a:t>on</a:t>
            </a:r>
            <a:r>
              <a:rPr lang="nb-NO" sz="2400" dirty="0" smtClean="0"/>
              <a:t> </a:t>
            </a:r>
            <a:r>
              <a:rPr lang="nb-NO" sz="2400" dirty="0" err="1" smtClean="0"/>
              <a:t>being</a:t>
            </a:r>
            <a:r>
              <a:rPr lang="nb-NO" sz="2400" dirty="0" smtClean="0"/>
              <a:t> a «manager»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 err="1" smtClean="0"/>
              <a:t>Based</a:t>
            </a:r>
            <a:r>
              <a:rPr lang="nb-NO" sz="2400" dirty="0" smtClean="0"/>
              <a:t> </a:t>
            </a:r>
            <a:r>
              <a:rPr lang="nb-NO" sz="2400" dirty="0" err="1" smtClean="0"/>
              <a:t>on</a:t>
            </a:r>
            <a:r>
              <a:rPr lang="nb-NO" sz="2400" dirty="0" smtClean="0"/>
              <a:t> a </a:t>
            </a:r>
            <a:r>
              <a:rPr lang="nb-NO" sz="2400" i="1" dirty="0" smtClean="0"/>
              <a:t>formal </a:t>
            </a:r>
            <a:r>
              <a:rPr lang="nb-NO" sz="2400" dirty="0" err="1" smtClean="0"/>
              <a:t>hierarchy</a:t>
            </a:r>
            <a:r>
              <a:rPr lang="nb-NO" sz="2400" dirty="0" smtClean="0"/>
              <a:t>  (</a:t>
            </a:r>
            <a:r>
              <a:rPr lang="nb-NO" sz="2400" dirty="0" err="1" smtClean="0"/>
              <a:t>governance</a:t>
            </a:r>
            <a:r>
              <a:rPr lang="nb-NO" sz="2400" dirty="0" smtClean="0"/>
              <a:t> </a:t>
            </a:r>
            <a:r>
              <a:rPr lang="nb-NO" sz="2400" dirty="0" err="1" smtClean="0"/>
              <a:t>structure</a:t>
            </a:r>
            <a:r>
              <a:rPr lang="nb-NO" sz="2400" dirty="0" smtClean="0"/>
              <a:t>) </a:t>
            </a:r>
            <a:endParaRPr lang="nb-NO" sz="2400" dirty="0"/>
          </a:p>
          <a:p>
            <a:pPr lvl="0"/>
            <a:endParaRPr lang="nb-NO" sz="2400" b="1" dirty="0" smtClean="0">
              <a:solidFill>
                <a:srgbClr val="00206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74028" y="2998403"/>
            <a:ext cx="409105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nb-NO" sz="2400" b="1" dirty="0" err="1" smtClean="0">
                <a:solidFill>
                  <a:srgbClr val="002060"/>
                </a:solidFill>
              </a:rPr>
              <a:t>Leadership</a:t>
            </a:r>
            <a:endParaRPr lang="nb-NO" sz="2400" b="1" dirty="0" smtClean="0">
              <a:solidFill>
                <a:srgbClr val="00206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 err="1" smtClean="0"/>
              <a:t>Influencing</a:t>
            </a:r>
            <a:r>
              <a:rPr lang="nb-NO" sz="2400" dirty="0" smtClean="0"/>
              <a:t> </a:t>
            </a:r>
            <a:r>
              <a:rPr lang="nb-NO" sz="2400" dirty="0" err="1" smtClean="0"/>
              <a:t>the</a:t>
            </a:r>
            <a:r>
              <a:rPr lang="nb-NO" sz="2400" dirty="0" smtClean="0"/>
              <a:t> </a:t>
            </a:r>
            <a:r>
              <a:rPr lang="nb-NO" sz="2400" dirty="0" err="1" smtClean="0"/>
              <a:t>meanings</a:t>
            </a:r>
            <a:r>
              <a:rPr lang="nb-NO" sz="2400" dirty="0" smtClean="0"/>
              <a:t> </a:t>
            </a:r>
            <a:r>
              <a:rPr lang="nb-NO" sz="2400" dirty="0" err="1" smtClean="0"/>
              <a:t>of</a:t>
            </a:r>
            <a:r>
              <a:rPr lang="nb-NO" sz="2400" dirty="0" smtClean="0"/>
              <a:t> </a:t>
            </a:r>
            <a:r>
              <a:rPr lang="nb-NO" sz="2400" dirty="0" err="1" smtClean="0"/>
              <a:t>someone</a:t>
            </a:r>
            <a:r>
              <a:rPr lang="nb-NO" sz="2400" dirty="0" smtClean="0"/>
              <a:t> </a:t>
            </a:r>
            <a:r>
              <a:rPr lang="nb-NO" sz="2400" dirty="0" err="1" smtClean="0"/>
              <a:t>else</a:t>
            </a:r>
            <a:r>
              <a:rPr lang="nb-NO" sz="2400" dirty="0" smtClean="0"/>
              <a:t> and </a:t>
            </a:r>
            <a:r>
              <a:rPr lang="nb-NO" sz="2400" dirty="0" err="1" smtClean="0"/>
              <a:t>how</a:t>
            </a:r>
            <a:r>
              <a:rPr lang="nb-NO" sz="2400" dirty="0" smtClean="0"/>
              <a:t> </a:t>
            </a:r>
            <a:r>
              <a:rPr lang="nb-NO" sz="2400" dirty="0" err="1" smtClean="0"/>
              <a:t>others</a:t>
            </a:r>
            <a:r>
              <a:rPr lang="nb-NO" sz="2400" dirty="0" smtClean="0"/>
              <a:t> interpret </a:t>
            </a:r>
            <a:r>
              <a:rPr lang="nb-NO" sz="2400" dirty="0" err="1" smtClean="0"/>
              <a:t>reality</a:t>
            </a:r>
            <a:endParaRPr lang="nb-NO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 smtClean="0"/>
              <a:t>«</a:t>
            </a:r>
            <a:r>
              <a:rPr lang="nb-NO" sz="2400" dirty="0" err="1" smtClean="0"/>
              <a:t>Leadership</a:t>
            </a:r>
            <a:r>
              <a:rPr lang="nb-NO" sz="2400" dirty="0" smtClean="0"/>
              <a:t>» not dependent </a:t>
            </a:r>
            <a:r>
              <a:rPr lang="nb-NO" sz="2400" dirty="0" err="1" smtClean="0"/>
              <a:t>on</a:t>
            </a:r>
            <a:r>
              <a:rPr lang="nb-NO" sz="2400" dirty="0" smtClean="0"/>
              <a:t> </a:t>
            </a:r>
            <a:r>
              <a:rPr lang="nb-NO" sz="2400" dirty="0" err="1" smtClean="0"/>
              <a:t>being</a:t>
            </a:r>
            <a:r>
              <a:rPr lang="nb-NO" sz="2400" dirty="0" smtClean="0"/>
              <a:t> a «leader»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 err="1" smtClean="0"/>
              <a:t>Based</a:t>
            </a:r>
            <a:r>
              <a:rPr lang="nb-NO" sz="2400" dirty="0" smtClean="0"/>
              <a:t> </a:t>
            </a:r>
            <a:r>
              <a:rPr lang="nb-NO" sz="2400" dirty="0" err="1" smtClean="0"/>
              <a:t>on</a:t>
            </a:r>
            <a:r>
              <a:rPr lang="nb-NO" sz="2400" dirty="0" smtClean="0"/>
              <a:t> </a:t>
            </a:r>
            <a:r>
              <a:rPr lang="nb-NO" sz="2400" dirty="0" err="1" smtClean="0"/>
              <a:t>informal</a:t>
            </a:r>
            <a:r>
              <a:rPr lang="nb-NO" sz="2400" dirty="0" smtClean="0"/>
              <a:t> </a:t>
            </a:r>
            <a:r>
              <a:rPr lang="nb-NO" sz="2400" dirty="0" err="1" smtClean="0"/>
              <a:t>hierarchy</a:t>
            </a:r>
            <a:r>
              <a:rPr lang="nb-NO" sz="2400" dirty="0" smtClean="0"/>
              <a:t> (</a:t>
            </a:r>
            <a:r>
              <a:rPr lang="nb-NO" sz="2400" dirty="0" err="1" smtClean="0"/>
              <a:t>social</a:t>
            </a:r>
            <a:r>
              <a:rPr lang="nb-NO" sz="2400" dirty="0" smtClean="0"/>
              <a:t> </a:t>
            </a:r>
            <a:r>
              <a:rPr lang="nb-NO" sz="2400" dirty="0" err="1" smtClean="0"/>
              <a:t>capital</a:t>
            </a:r>
            <a:r>
              <a:rPr lang="nb-NO" sz="2400" dirty="0" smtClean="0"/>
              <a:t>) </a:t>
            </a:r>
            <a:endParaRPr lang="nb-NO" sz="2400" dirty="0"/>
          </a:p>
          <a:p>
            <a:pPr lvl="0"/>
            <a:endParaRPr lang="nb-NO" sz="2400" b="1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1501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78941CF-251E-45E4-8A10-31B71D033A92}"/>
              </a:ext>
            </a:extLst>
          </p:cNvPr>
          <p:cNvSpPr/>
          <p:nvPr/>
        </p:nvSpPr>
        <p:spPr>
          <a:xfrm>
            <a:off x="8571344" y="0"/>
            <a:ext cx="3620655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D06927-ECD7-4DD9-8971-B01FF9CBF15B}"/>
              </a:ext>
            </a:extLst>
          </p:cNvPr>
          <p:cNvSpPr/>
          <p:nvPr/>
        </p:nvSpPr>
        <p:spPr>
          <a:xfrm>
            <a:off x="-9233" y="1948876"/>
            <a:ext cx="11074397" cy="3306615"/>
          </a:xfrm>
          <a:prstGeom prst="rect">
            <a:avLst/>
          </a:prstGeom>
          <a:solidFill>
            <a:srgbClr val="002060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DF740AD-DF6C-4B69-9E92-589DFC2CE9F8}"/>
              </a:ext>
            </a:extLst>
          </p:cNvPr>
          <p:cNvSpPr txBox="1"/>
          <p:nvPr/>
        </p:nvSpPr>
        <p:spPr>
          <a:xfrm>
            <a:off x="614037" y="2661196"/>
            <a:ext cx="96928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 err="1">
                <a:solidFill>
                  <a:schemeClr val="bg1"/>
                </a:solidFill>
              </a:rPr>
              <a:t>Intentional</a:t>
            </a:r>
            <a:r>
              <a:rPr lang="nb-NO" sz="2400" dirty="0">
                <a:solidFill>
                  <a:schemeClr val="bg1"/>
                </a:solidFill>
              </a:rPr>
              <a:t> </a:t>
            </a:r>
            <a:r>
              <a:rPr lang="nb-NO" sz="2400" dirty="0" err="1">
                <a:solidFill>
                  <a:schemeClr val="bg1"/>
                </a:solidFill>
              </a:rPr>
              <a:t>attempts</a:t>
            </a:r>
            <a:r>
              <a:rPr lang="nb-NO" sz="2400" dirty="0">
                <a:solidFill>
                  <a:schemeClr val="bg1"/>
                </a:solidFill>
              </a:rPr>
              <a:t> at </a:t>
            </a:r>
            <a:r>
              <a:rPr lang="nb-NO" sz="2400" dirty="0" err="1">
                <a:solidFill>
                  <a:schemeClr val="bg1"/>
                </a:solidFill>
              </a:rPr>
              <a:t>influencing</a:t>
            </a:r>
            <a:r>
              <a:rPr lang="nb-NO" sz="2400" dirty="0">
                <a:solidFill>
                  <a:schemeClr val="bg1"/>
                </a:solidFill>
              </a:rPr>
              <a:t> </a:t>
            </a:r>
            <a:r>
              <a:rPr lang="nb-NO" sz="2400" dirty="0" err="1">
                <a:solidFill>
                  <a:schemeClr val="bg1"/>
                </a:solidFill>
              </a:rPr>
              <a:t>other</a:t>
            </a:r>
            <a:r>
              <a:rPr lang="nb-NO" sz="2400" dirty="0">
                <a:solidFill>
                  <a:schemeClr val="bg1"/>
                </a:solidFill>
              </a:rPr>
              <a:t> </a:t>
            </a:r>
            <a:r>
              <a:rPr lang="nb-NO" sz="2400" dirty="0" err="1">
                <a:solidFill>
                  <a:schemeClr val="bg1"/>
                </a:solidFill>
              </a:rPr>
              <a:t>actors</a:t>
            </a:r>
            <a:endParaRPr lang="nb-NO" sz="24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>
                <a:solidFill>
                  <a:schemeClr val="bg1"/>
                </a:solidFill>
              </a:rPr>
              <a:t>Taking </a:t>
            </a:r>
            <a:r>
              <a:rPr lang="nb-NO" sz="2400" dirty="0" err="1">
                <a:solidFill>
                  <a:schemeClr val="bg1"/>
                </a:solidFill>
              </a:rPr>
              <a:t>place</a:t>
            </a:r>
            <a:r>
              <a:rPr lang="nb-NO" sz="2400" dirty="0">
                <a:solidFill>
                  <a:schemeClr val="bg1"/>
                </a:solidFill>
              </a:rPr>
              <a:t> in a </a:t>
            </a:r>
            <a:r>
              <a:rPr lang="nb-NO" sz="2400" dirty="0" err="1">
                <a:solidFill>
                  <a:schemeClr val="bg1"/>
                </a:solidFill>
              </a:rPr>
              <a:t>situation</a:t>
            </a:r>
            <a:r>
              <a:rPr lang="nb-NO" sz="2400" dirty="0">
                <a:solidFill>
                  <a:schemeClr val="bg1"/>
                </a:solidFill>
              </a:rPr>
              <a:t> </a:t>
            </a:r>
            <a:r>
              <a:rPr lang="nb-NO" sz="2400" dirty="0" err="1">
                <a:solidFill>
                  <a:schemeClr val="bg1"/>
                </a:solidFill>
              </a:rPr>
              <a:t>with</a:t>
            </a:r>
            <a:r>
              <a:rPr lang="nb-NO" sz="2400" dirty="0">
                <a:solidFill>
                  <a:schemeClr val="bg1"/>
                </a:solidFill>
              </a:rPr>
              <a:t> </a:t>
            </a:r>
            <a:r>
              <a:rPr lang="nb-NO" sz="2400" dirty="0" err="1">
                <a:solidFill>
                  <a:schemeClr val="bg1"/>
                </a:solidFill>
              </a:rPr>
              <a:t>power</a:t>
            </a:r>
            <a:r>
              <a:rPr lang="nb-NO" sz="2400" dirty="0">
                <a:solidFill>
                  <a:schemeClr val="bg1"/>
                </a:solidFill>
              </a:rPr>
              <a:t> </a:t>
            </a:r>
            <a:r>
              <a:rPr lang="nb-NO" sz="2400" dirty="0" err="1">
                <a:solidFill>
                  <a:schemeClr val="bg1"/>
                </a:solidFill>
              </a:rPr>
              <a:t>asymmetry</a:t>
            </a:r>
            <a:endParaRPr lang="nb-NO" sz="2400" dirty="0">
              <a:solidFill>
                <a:schemeClr val="bg1"/>
              </a:solidFill>
            </a:endParaRPr>
          </a:p>
          <a:p>
            <a:pPr lvl="0"/>
            <a:endParaRPr lang="nb-NO" sz="2400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B9AF6D2-3C3E-4888-B1F1-14788C036FA5}"/>
              </a:ext>
            </a:extLst>
          </p:cNvPr>
          <p:cNvSpPr txBox="1"/>
          <p:nvPr/>
        </p:nvSpPr>
        <p:spPr>
          <a:xfrm>
            <a:off x="1069723" y="702126"/>
            <a:ext cx="691029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Management </a:t>
            </a:r>
            <a:r>
              <a:rPr lang="en-US" sz="4400" b="1" i="1" dirty="0" smtClean="0">
                <a:solidFill>
                  <a:srgbClr val="002060"/>
                </a:solidFill>
              </a:rPr>
              <a:t>and</a:t>
            </a:r>
            <a:r>
              <a:rPr lang="en-US" sz="4400" b="1" dirty="0" smtClean="0">
                <a:solidFill>
                  <a:srgbClr val="002060"/>
                </a:solidFill>
              </a:rPr>
              <a:t> leadership</a:t>
            </a:r>
            <a:endParaRPr lang="en-US" sz="4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2592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5E7F4E0-DFD6-4F08-BBE9-9C2CF75F4111}"/>
              </a:ext>
            </a:extLst>
          </p:cNvPr>
          <p:cNvSpPr/>
          <p:nvPr/>
        </p:nvSpPr>
        <p:spPr>
          <a:xfrm>
            <a:off x="66502" y="0"/>
            <a:ext cx="12192000" cy="6858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78941CF-251E-45E4-8A10-31B71D033A92}"/>
              </a:ext>
            </a:extLst>
          </p:cNvPr>
          <p:cNvSpPr/>
          <p:nvPr/>
        </p:nvSpPr>
        <p:spPr>
          <a:xfrm>
            <a:off x="0" y="0"/>
            <a:ext cx="155170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1F2A2B0-8C46-4409-9B11-3D6B35638783}"/>
              </a:ext>
            </a:extLst>
          </p:cNvPr>
          <p:cNvSpPr/>
          <p:nvPr/>
        </p:nvSpPr>
        <p:spPr>
          <a:xfrm>
            <a:off x="839585" y="265426"/>
            <a:ext cx="11485419" cy="239491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31CD886-BF36-4E4F-9B49-B8E9BC664EB4}"/>
              </a:ext>
            </a:extLst>
          </p:cNvPr>
          <p:cNvSpPr txBox="1"/>
          <p:nvPr/>
        </p:nvSpPr>
        <p:spPr>
          <a:xfrm>
            <a:off x="1402829" y="960950"/>
            <a:ext cx="927600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rgbClr val="002060"/>
                </a:solidFill>
              </a:rPr>
              <a:t>Another definition of orchestration</a:t>
            </a:r>
            <a:endParaRPr lang="en-US" sz="4800" b="1" dirty="0">
              <a:solidFill>
                <a:srgbClr val="00206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46751CE-F80E-435B-9B76-FC9E7F85F75A}"/>
              </a:ext>
            </a:extLst>
          </p:cNvPr>
          <p:cNvSpPr txBox="1"/>
          <p:nvPr/>
        </p:nvSpPr>
        <p:spPr>
          <a:xfrm>
            <a:off x="2586965" y="3048296"/>
            <a:ext cx="799065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 err="1" smtClean="0">
                <a:solidFill>
                  <a:schemeClr val="bg1"/>
                </a:solidFill>
              </a:rPr>
              <a:t>Orchestration</a:t>
            </a:r>
            <a:r>
              <a:rPr lang="nb-NO" sz="2400" dirty="0" smtClean="0">
                <a:solidFill>
                  <a:schemeClr val="bg1"/>
                </a:solidFill>
              </a:rPr>
              <a:t> is </a:t>
            </a:r>
            <a:r>
              <a:rPr lang="nb-NO" sz="2400" i="1" dirty="0" err="1" smtClean="0">
                <a:solidFill>
                  <a:schemeClr val="bg1"/>
                </a:solidFill>
              </a:rPr>
              <a:t>the</a:t>
            </a:r>
            <a:r>
              <a:rPr lang="nb-NO" sz="2400" i="1" dirty="0" smtClean="0">
                <a:solidFill>
                  <a:schemeClr val="bg1"/>
                </a:solidFill>
              </a:rPr>
              <a:t> </a:t>
            </a:r>
            <a:r>
              <a:rPr lang="nb-NO" sz="2400" i="1" dirty="0" err="1" smtClean="0">
                <a:solidFill>
                  <a:schemeClr val="bg1"/>
                </a:solidFill>
              </a:rPr>
              <a:t>leadership</a:t>
            </a:r>
            <a:r>
              <a:rPr lang="nb-NO" sz="2400" i="1" dirty="0" smtClean="0">
                <a:solidFill>
                  <a:schemeClr val="bg1"/>
                </a:solidFill>
              </a:rPr>
              <a:t> </a:t>
            </a:r>
            <a:r>
              <a:rPr lang="nb-NO" sz="2400" i="1" dirty="0" err="1" smtClean="0">
                <a:solidFill>
                  <a:schemeClr val="bg1"/>
                </a:solidFill>
              </a:rPr>
              <a:t>process</a:t>
            </a:r>
            <a:r>
              <a:rPr lang="nb-NO" sz="2400" i="1" dirty="0" smtClean="0">
                <a:solidFill>
                  <a:schemeClr val="bg1"/>
                </a:solidFill>
              </a:rPr>
              <a:t> </a:t>
            </a:r>
            <a:r>
              <a:rPr lang="en-US" sz="2400" i="1" dirty="0" smtClean="0">
                <a:solidFill>
                  <a:schemeClr val="bg1"/>
                </a:solidFill>
              </a:rPr>
              <a:t>of influencing the combination of modular components in both production and in-use in </a:t>
            </a:r>
            <a:r>
              <a:rPr lang="en-US" sz="2400" i="1" dirty="0">
                <a:solidFill>
                  <a:schemeClr val="bg1"/>
                </a:solidFill>
              </a:rPr>
              <a:t>the intent of </a:t>
            </a:r>
            <a:r>
              <a:rPr lang="en-US" sz="2400" i="1" dirty="0" smtClean="0">
                <a:solidFill>
                  <a:schemeClr val="bg1"/>
                </a:solidFill>
              </a:rPr>
              <a:t>co-creating </a:t>
            </a:r>
            <a:r>
              <a:rPr lang="en-US" sz="2400" i="1" dirty="0">
                <a:solidFill>
                  <a:schemeClr val="bg1"/>
                </a:solidFill>
              </a:rPr>
              <a:t>novel organizational </a:t>
            </a:r>
            <a:r>
              <a:rPr lang="en-US" sz="2400" i="1" dirty="0" smtClean="0">
                <a:solidFill>
                  <a:schemeClr val="bg1"/>
                </a:solidFill>
              </a:rPr>
              <a:t>value</a:t>
            </a:r>
            <a:endParaRPr lang="nb-NO" sz="2400" dirty="0">
              <a:solidFill>
                <a:schemeClr val="bg1"/>
              </a:solidFill>
            </a:endParaRPr>
          </a:p>
          <a:p>
            <a:endParaRPr lang="nb-NO" sz="24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altLang="nb-NO" sz="2400" dirty="0">
              <a:solidFill>
                <a:schemeClr val="bg1"/>
              </a:solidFill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15751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5E7F4E0-DFD6-4F08-BBE9-9C2CF75F4111}"/>
              </a:ext>
            </a:extLst>
          </p:cNvPr>
          <p:cNvSpPr/>
          <p:nvPr/>
        </p:nvSpPr>
        <p:spPr>
          <a:xfrm>
            <a:off x="66502" y="0"/>
            <a:ext cx="12192000" cy="6858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78941CF-251E-45E4-8A10-31B71D033A92}"/>
              </a:ext>
            </a:extLst>
          </p:cNvPr>
          <p:cNvSpPr/>
          <p:nvPr/>
        </p:nvSpPr>
        <p:spPr>
          <a:xfrm>
            <a:off x="0" y="0"/>
            <a:ext cx="155170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1F2A2B0-8C46-4409-9B11-3D6B35638783}"/>
              </a:ext>
            </a:extLst>
          </p:cNvPr>
          <p:cNvSpPr/>
          <p:nvPr/>
        </p:nvSpPr>
        <p:spPr>
          <a:xfrm>
            <a:off x="839585" y="265426"/>
            <a:ext cx="11485419" cy="239491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31CD886-BF36-4E4F-9B49-B8E9BC664EB4}"/>
              </a:ext>
            </a:extLst>
          </p:cNvPr>
          <p:cNvSpPr txBox="1"/>
          <p:nvPr/>
        </p:nvSpPr>
        <p:spPr>
          <a:xfrm>
            <a:off x="1402829" y="960950"/>
            <a:ext cx="776866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rgbClr val="002060"/>
                </a:solidFill>
              </a:rPr>
              <a:t>Breaking the definition down </a:t>
            </a:r>
            <a:endParaRPr lang="en-US" sz="4800" b="1" dirty="0">
              <a:solidFill>
                <a:srgbClr val="00206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46751CE-F80E-435B-9B76-FC9E7F85F75A}"/>
              </a:ext>
            </a:extLst>
          </p:cNvPr>
          <p:cNvSpPr txBox="1"/>
          <p:nvPr/>
        </p:nvSpPr>
        <p:spPr>
          <a:xfrm>
            <a:off x="2586965" y="3048296"/>
            <a:ext cx="799065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 err="1">
                <a:solidFill>
                  <a:schemeClr val="bg1"/>
                </a:solidFill>
              </a:rPr>
              <a:t>L</a:t>
            </a:r>
            <a:r>
              <a:rPr lang="nb-NO" sz="2400" dirty="0" err="1" smtClean="0">
                <a:solidFill>
                  <a:schemeClr val="bg1"/>
                </a:solidFill>
              </a:rPr>
              <a:t>eadership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process</a:t>
            </a:r>
            <a:r>
              <a:rPr lang="nb-NO" sz="2400" dirty="0" smtClean="0">
                <a:solidFill>
                  <a:schemeClr val="bg1"/>
                </a:solidFill>
              </a:rPr>
              <a:t>: </a:t>
            </a:r>
            <a:r>
              <a:rPr lang="nb-NO" sz="2400" dirty="0" err="1" smtClean="0">
                <a:solidFill>
                  <a:schemeClr val="bg1"/>
                </a:solidFill>
              </a:rPr>
              <a:t>the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act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of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influencing</a:t>
            </a:r>
            <a:r>
              <a:rPr lang="nb-NO" sz="2400" dirty="0" smtClean="0">
                <a:solidFill>
                  <a:schemeClr val="bg1"/>
                </a:solidFill>
              </a:rPr>
              <a:t> is fluid, </a:t>
            </a:r>
            <a:r>
              <a:rPr lang="nb-NO" sz="2400" dirty="0" err="1" smtClean="0">
                <a:solidFill>
                  <a:schemeClr val="bg1"/>
                </a:solidFill>
              </a:rPr>
              <a:t>dynamic</a:t>
            </a:r>
            <a:r>
              <a:rPr lang="nb-NO" sz="2400" dirty="0" smtClean="0">
                <a:solidFill>
                  <a:schemeClr val="bg1"/>
                </a:solidFill>
              </a:rPr>
              <a:t>, </a:t>
            </a:r>
            <a:r>
              <a:rPr lang="nb-NO" sz="2400" dirty="0" err="1" smtClean="0">
                <a:solidFill>
                  <a:schemeClr val="bg1"/>
                </a:solidFill>
              </a:rPr>
              <a:t>unfolds</a:t>
            </a:r>
            <a:r>
              <a:rPr lang="nb-NO" sz="2400" dirty="0" smtClean="0">
                <a:solidFill>
                  <a:schemeClr val="bg1"/>
                </a:solidFill>
              </a:rPr>
              <a:t> over time and is not </a:t>
            </a:r>
            <a:r>
              <a:rPr lang="nb-NO" sz="2400" dirty="0" err="1" smtClean="0">
                <a:solidFill>
                  <a:schemeClr val="bg1"/>
                </a:solidFill>
              </a:rPr>
              <a:t>bounded</a:t>
            </a:r>
            <a:r>
              <a:rPr lang="nb-NO" sz="2400" dirty="0" smtClean="0">
                <a:solidFill>
                  <a:schemeClr val="bg1"/>
                </a:solidFill>
              </a:rPr>
              <a:t> to </a:t>
            </a:r>
            <a:r>
              <a:rPr lang="nb-NO" sz="2400" dirty="0" err="1" smtClean="0">
                <a:solidFill>
                  <a:schemeClr val="bg1"/>
                </a:solidFill>
              </a:rPr>
              <a:t>one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specific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actor</a:t>
            </a:r>
            <a:endParaRPr lang="nb-NO" sz="2400" dirty="0" smtClean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 smtClean="0">
                <a:solidFill>
                  <a:schemeClr val="bg1"/>
                </a:solidFill>
              </a:rPr>
              <a:t>Combination </a:t>
            </a:r>
            <a:r>
              <a:rPr lang="nb-NO" sz="2400" dirty="0" err="1" smtClean="0">
                <a:solidFill>
                  <a:schemeClr val="bg1"/>
                </a:solidFill>
              </a:rPr>
              <a:t>of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modular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components</a:t>
            </a:r>
            <a:r>
              <a:rPr lang="nb-NO" sz="2400" dirty="0" smtClean="0">
                <a:solidFill>
                  <a:schemeClr val="bg1"/>
                </a:solidFill>
              </a:rPr>
              <a:t>: </a:t>
            </a:r>
            <a:r>
              <a:rPr lang="nb-NO" sz="2400" dirty="0" err="1" smtClean="0">
                <a:solidFill>
                  <a:schemeClr val="bg1"/>
                </a:solidFill>
              </a:rPr>
              <a:t>happens</a:t>
            </a:r>
            <a:r>
              <a:rPr lang="nb-NO" sz="2400" dirty="0" smtClean="0">
                <a:solidFill>
                  <a:schemeClr val="bg1"/>
                </a:solidFill>
              </a:rPr>
              <a:t> at </a:t>
            </a:r>
            <a:r>
              <a:rPr lang="nb-NO" sz="2400" dirty="0" err="1" smtClean="0">
                <a:solidFill>
                  <a:schemeClr val="bg1"/>
                </a:solidFill>
              </a:rPr>
              <a:t>the</a:t>
            </a:r>
            <a:r>
              <a:rPr lang="nb-NO" sz="2400" dirty="0" smtClean="0">
                <a:solidFill>
                  <a:schemeClr val="bg1"/>
                </a:solidFill>
              </a:rPr>
              <a:t> system </a:t>
            </a:r>
            <a:r>
              <a:rPr lang="nb-NO" sz="2400" dirty="0" err="1" smtClean="0">
                <a:solidFill>
                  <a:schemeClr val="bg1"/>
                </a:solidFill>
              </a:rPr>
              <a:t>level</a:t>
            </a:r>
            <a:r>
              <a:rPr lang="nb-NO" sz="2400" dirty="0">
                <a:solidFill>
                  <a:schemeClr val="bg1"/>
                </a:solidFill>
              </a:rPr>
              <a:t> </a:t>
            </a:r>
            <a:r>
              <a:rPr lang="nb-NO" sz="2400" dirty="0" smtClean="0">
                <a:solidFill>
                  <a:schemeClr val="bg1"/>
                </a:solidFill>
              </a:rPr>
              <a:t>(system </a:t>
            </a:r>
            <a:r>
              <a:rPr lang="nb-NO" sz="2400" dirty="0" err="1" smtClean="0">
                <a:solidFill>
                  <a:schemeClr val="bg1"/>
                </a:solidFill>
              </a:rPr>
              <a:t>integration</a:t>
            </a:r>
            <a:r>
              <a:rPr lang="nb-NO" sz="2400" dirty="0" smtClean="0">
                <a:solidFill>
                  <a:schemeClr val="bg1"/>
                </a:solidFill>
              </a:rPr>
              <a:t>)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 smtClean="0">
                <a:solidFill>
                  <a:schemeClr val="bg1"/>
                </a:solidFill>
              </a:rPr>
              <a:t>In </a:t>
            </a:r>
            <a:r>
              <a:rPr lang="nb-NO" sz="2400" dirty="0" err="1" smtClean="0">
                <a:solidFill>
                  <a:schemeClr val="bg1"/>
                </a:solidFill>
              </a:rPr>
              <a:t>both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production</a:t>
            </a:r>
            <a:r>
              <a:rPr lang="nb-NO" sz="2400" dirty="0" smtClean="0">
                <a:solidFill>
                  <a:schemeClr val="bg1"/>
                </a:solidFill>
              </a:rPr>
              <a:t> and in-</a:t>
            </a:r>
            <a:r>
              <a:rPr lang="nb-NO" sz="2400" dirty="0" err="1" smtClean="0">
                <a:solidFill>
                  <a:schemeClr val="bg1"/>
                </a:solidFill>
              </a:rPr>
              <a:t>use</a:t>
            </a:r>
            <a:r>
              <a:rPr lang="nb-NO" sz="2400" dirty="0" smtClean="0">
                <a:solidFill>
                  <a:schemeClr val="bg1"/>
                </a:solidFill>
              </a:rPr>
              <a:t>: </a:t>
            </a:r>
            <a:r>
              <a:rPr lang="nb-NO" sz="2400" dirty="0" err="1" smtClean="0">
                <a:solidFill>
                  <a:schemeClr val="bg1"/>
                </a:solidFill>
              </a:rPr>
              <a:t>the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influence</a:t>
            </a:r>
            <a:r>
              <a:rPr lang="nb-NO" sz="2400" dirty="0" smtClean="0">
                <a:solidFill>
                  <a:schemeClr val="bg1"/>
                </a:solidFill>
              </a:rPr>
              <a:t> is </a:t>
            </a:r>
            <a:r>
              <a:rPr lang="nb-NO" sz="2400" dirty="0" err="1" smtClean="0">
                <a:solidFill>
                  <a:schemeClr val="bg1"/>
                </a:solidFill>
              </a:rPr>
              <a:t>sought</a:t>
            </a:r>
            <a:r>
              <a:rPr lang="nb-NO" sz="2400" dirty="0" smtClean="0">
                <a:solidFill>
                  <a:schemeClr val="bg1"/>
                </a:solidFill>
              </a:rPr>
              <a:t> at </a:t>
            </a:r>
            <a:r>
              <a:rPr lang="nb-NO" sz="2400" dirty="0" err="1" smtClean="0">
                <a:solidFill>
                  <a:schemeClr val="bg1"/>
                </a:solidFill>
              </a:rPr>
              <a:t>both</a:t>
            </a:r>
            <a:r>
              <a:rPr lang="nb-NO" sz="2400" dirty="0" smtClean="0">
                <a:solidFill>
                  <a:schemeClr val="bg1"/>
                </a:solidFill>
              </a:rPr>
              <a:t> sides in a </a:t>
            </a:r>
            <a:r>
              <a:rPr lang="nb-NO" sz="2400" dirty="0" err="1" smtClean="0">
                <a:solidFill>
                  <a:schemeClr val="bg1"/>
                </a:solidFill>
              </a:rPr>
              <a:t>platform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  <a:r>
              <a:rPr lang="nb-NO" sz="2400" dirty="0" err="1" smtClean="0">
                <a:solidFill>
                  <a:schemeClr val="bg1"/>
                </a:solidFill>
              </a:rPr>
              <a:t>ecosystem</a:t>
            </a:r>
            <a:r>
              <a:rPr lang="nb-NO" sz="2400" dirty="0" smtClean="0">
                <a:solidFill>
                  <a:schemeClr val="bg1"/>
                </a:solidFill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I</a:t>
            </a:r>
            <a:r>
              <a:rPr lang="en-US" sz="2400" dirty="0" smtClean="0">
                <a:solidFill>
                  <a:schemeClr val="bg1"/>
                </a:solidFill>
              </a:rPr>
              <a:t>n </a:t>
            </a:r>
            <a:r>
              <a:rPr lang="en-US" sz="2400" dirty="0">
                <a:solidFill>
                  <a:schemeClr val="bg1"/>
                </a:solidFill>
              </a:rPr>
              <a:t>the intent of </a:t>
            </a:r>
            <a:r>
              <a:rPr lang="en-US" sz="2400" dirty="0" smtClean="0">
                <a:solidFill>
                  <a:schemeClr val="bg1"/>
                </a:solidFill>
              </a:rPr>
              <a:t>co-creating </a:t>
            </a:r>
            <a:r>
              <a:rPr lang="en-US" sz="2400" dirty="0">
                <a:solidFill>
                  <a:schemeClr val="bg1"/>
                </a:solidFill>
              </a:rPr>
              <a:t>novel organizational </a:t>
            </a:r>
            <a:r>
              <a:rPr lang="en-US" sz="2400" dirty="0" smtClean="0">
                <a:solidFill>
                  <a:schemeClr val="bg1"/>
                </a:solidFill>
              </a:rPr>
              <a:t>value: value-driven action towards innovation outcomes</a:t>
            </a:r>
            <a:endParaRPr lang="nb-NO" sz="24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altLang="nb-NO" sz="2400" dirty="0">
              <a:solidFill>
                <a:schemeClr val="bg1"/>
              </a:solidFill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25155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8447" y="65867"/>
            <a:ext cx="10515600" cy="1325563"/>
          </a:xfrm>
        </p:spPr>
        <p:txBody>
          <a:bodyPr/>
          <a:lstStyle/>
          <a:p>
            <a:pPr algn="ctr"/>
            <a:r>
              <a:rPr lang="nb-NO" b="1" dirty="0" err="1" smtClean="0">
                <a:solidFill>
                  <a:srgbClr val="002060"/>
                </a:solidFill>
                <a:latin typeface="+mn-lt"/>
              </a:rPr>
              <a:t>Comparing</a:t>
            </a:r>
            <a:r>
              <a:rPr lang="nb-NO" b="1" dirty="0" smtClean="0">
                <a:solidFill>
                  <a:srgbClr val="002060"/>
                </a:solidFill>
                <a:latin typeface="+mn-lt"/>
              </a:rPr>
              <a:t> </a:t>
            </a:r>
            <a:r>
              <a:rPr lang="nb-NO" b="1" dirty="0" err="1" smtClean="0">
                <a:solidFill>
                  <a:srgbClr val="002060"/>
                </a:solidFill>
                <a:latin typeface="+mn-lt"/>
              </a:rPr>
              <a:t>the</a:t>
            </a:r>
            <a:r>
              <a:rPr lang="nb-NO" b="1" dirty="0" smtClean="0">
                <a:solidFill>
                  <a:srgbClr val="002060"/>
                </a:solidFill>
                <a:latin typeface="+mn-lt"/>
              </a:rPr>
              <a:t> </a:t>
            </a:r>
            <a:r>
              <a:rPr lang="nb-NO" b="1" dirty="0" err="1" smtClean="0">
                <a:solidFill>
                  <a:srgbClr val="002060"/>
                </a:solidFill>
                <a:latin typeface="+mn-lt"/>
              </a:rPr>
              <a:t>three</a:t>
            </a:r>
            <a:r>
              <a:rPr lang="nb-NO" b="1" dirty="0" smtClean="0">
                <a:solidFill>
                  <a:srgbClr val="002060"/>
                </a:solidFill>
                <a:latin typeface="+mn-lt"/>
              </a:rPr>
              <a:t> </a:t>
            </a:r>
            <a:r>
              <a:rPr lang="nb-NO" b="1" dirty="0" err="1" smtClean="0">
                <a:solidFill>
                  <a:srgbClr val="002060"/>
                </a:solidFill>
                <a:latin typeface="+mn-lt"/>
              </a:rPr>
              <a:t>definitions</a:t>
            </a:r>
            <a:r>
              <a:rPr lang="nb-NO" b="1" dirty="0" smtClean="0">
                <a:solidFill>
                  <a:srgbClr val="002060"/>
                </a:solidFill>
                <a:latin typeface="+mn-lt"/>
              </a:rPr>
              <a:t> </a:t>
            </a:r>
            <a:endParaRPr lang="nb-NO" b="1" dirty="0">
              <a:solidFill>
                <a:srgbClr val="002060"/>
              </a:solidFill>
              <a:latin typeface="+mn-lt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49695435"/>
              </p:ext>
            </p:extLst>
          </p:nvPr>
        </p:nvGraphicFramePr>
        <p:xfrm>
          <a:off x="738447" y="1143981"/>
          <a:ext cx="10515600" cy="58137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200">
                  <a:extLst>
                    <a:ext uri="{9D8B030D-6E8A-4147-A177-3AD203B41FA5}">
                      <a16:colId xmlns:a16="http://schemas.microsoft.com/office/drawing/2014/main" val="2321526399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4026441758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42004100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b-NO" dirty="0" err="1" smtClean="0"/>
                        <a:t>Dhanaraj</a:t>
                      </a:r>
                      <a:r>
                        <a:rPr lang="nb-NO" dirty="0" smtClean="0"/>
                        <a:t> and </a:t>
                      </a:r>
                      <a:r>
                        <a:rPr lang="nb-NO" dirty="0" err="1" smtClean="0"/>
                        <a:t>Parkhe</a:t>
                      </a:r>
                      <a:r>
                        <a:rPr lang="nb-NO" dirty="0" smtClean="0"/>
                        <a:t>, 2006</a:t>
                      </a:r>
                      <a:endParaRPr lang="nb-NO" dirty="0"/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dirty="0" err="1" smtClean="0"/>
                        <a:t>Autio</a:t>
                      </a:r>
                      <a:r>
                        <a:rPr lang="nb-NO" dirty="0" smtClean="0"/>
                        <a:t>, 2021</a:t>
                      </a:r>
                      <a:endParaRPr lang="nb-NO" dirty="0"/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Svendsrud</a:t>
                      </a:r>
                      <a:endParaRPr lang="nb-NO" dirty="0"/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5019967"/>
                  </a:ext>
                </a:extLst>
              </a:tr>
              <a:tr h="2333972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800" i="0" dirty="0" smtClean="0">
                          <a:solidFill>
                            <a:schemeClr val="tx1"/>
                          </a:solidFill>
                        </a:rPr>
                        <a:t>We Define Network Orchestration As The Set Of Deliberate, Purposeful Actions Undertaken By The Hub Firm As It Seeks To Create Value (Expand The Pie) And Extract Value (Gain A Larger Slice Of The Pie) From The Network.” </a:t>
                      </a:r>
                      <a:endParaRPr lang="nb-NO" i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nb-NO" sz="1800" dirty="0" smtClean="0">
                          <a:solidFill>
                            <a:schemeClr val="tx1"/>
                          </a:solidFill>
                        </a:rPr>
                        <a:t>The Set </a:t>
                      </a:r>
                      <a:r>
                        <a:rPr lang="nb-NO" sz="1800" dirty="0" err="1" smtClean="0">
                          <a:solidFill>
                            <a:schemeClr val="tx1"/>
                          </a:solidFill>
                        </a:rPr>
                        <a:t>Of</a:t>
                      </a:r>
                      <a:r>
                        <a:rPr lang="nb-NO" sz="18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nb-NO" sz="1800" dirty="0" err="1" smtClean="0">
                          <a:solidFill>
                            <a:schemeClr val="tx1"/>
                          </a:solidFill>
                        </a:rPr>
                        <a:t>Deliberate</a:t>
                      </a:r>
                      <a:r>
                        <a:rPr lang="nb-NO" sz="1800" dirty="0" smtClean="0">
                          <a:solidFill>
                            <a:schemeClr val="tx1"/>
                          </a:solidFill>
                        </a:rPr>
                        <a:t>, And </a:t>
                      </a:r>
                      <a:r>
                        <a:rPr lang="nb-NO" sz="1800" dirty="0" err="1" smtClean="0">
                          <a:solidFill>
                            <a:schemeClr val="tx1"/>
                          </a:solidFill>
                        </a:rPr>
                        <a:t>Purposeful</a:t>
                      </a:r>
                      <a:r>
                        <a:rPr lang="nb-NO" sz="18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nb-NO" sz="1800" dirty="0" err="1" smtClean="0">
                          <a:solidFill>
                            <a:schemeClr val="tx1"/>
                          </a:solidFill>
                        </a:rPr>
                        <a:t>Actions</a:t>
                      </a:r>
                      <a:r>
                        <a:rPr lang="nb-NO" sz="18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nb-NO" sz="1800" dirty="0" err="1" smtClean="0">
                          <a:solidFill>
                            <a:schemeClr val="tx1"/>
                          </a:solidFill>
                        </a:rPr>
                        <a:t>Undertaken</a:t>
                      </a:r>
                      <a:r>
                        <a:rPr lang="nb-NO" sz="1800" dirty="0" smtClean="0">
                          <a:solidFill>
                            <a:schemeClr val="tx1"/>
                          </a:solidFill>
                        </a:rPr>
                        <a:t> By The </a:t>
                      </a:r>
                      <a:r>
                        <a:rPr lang="nb-NO" sz="1800" dirty="0" err="1" smtClean="0">
                          <a:solidFill>
                            <a:schemeClr val="tx1"/>
                          </a:solidFill>
                        </a:rPr>
                        <a:t>Ecosystem</a:t>
                      </a:r>
                      <a:r>
                        <a:rPr lang="nb-NO" sz="18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nb-NO" sz="1800" dirty="0" err="1" smtClean="0">
                          <a:solidFill>
                            <a:schemeClr val="tx1"/>
                          </a:solidFill>
                        </a:rPr>
                        <a:t>Orchestrator</a:t>
                      </a:r>
                      <a:r>
                        <a:rPr lang="nb-NO" sz="1800" dirty="0" smtClean="0">
                          <a:solidFill>
                            <a:schemeClr val="tx1"/>
                          </a:solidFill>
                        </a:rPr>
                        <a:t> To </a:t>
                      </a:r>
                      <a:r>
                        <a:rPr lang="nb-NO" sz="1800" dirty="0" err="1" smtClean="0">
                          <a:solidFill>
                            <a:schemeClr val="tx1"/>
                          </a:solidFill>
                        </a:rPr>
                        <a:t>Encourage</a:t>
                      </a:r>
                      <a:r>
                        <a:rPr lang="nb-NO" sz="18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nb-NO" sz="1800" dirty="0" err="1" smtClean="0">
                          <a:solidFill>
                            <a:schemeClr val="tx1"/>
                          </a:solidFill>
                        </a:rPr>
                        <a:t>Voluntarily</a:t>
                      </a:r>
                      <a:r>
                        <a:rPr lang="nb-NO" sz="1800" dirty="0" smtClean="0">
                          <a:solidFill>
                            <a:schemeClr val="tx1"/>
                          </a:solidFill>
                        </a:rPr>
                        <a:t>, Value Co-</a:t>
                      </a:r>
                      <a:r>
                        <a:rPr lang="nb-NO" sz="1800" dirty="0" err="1" smtClean="0">
                          <a:solidFill>
                            <a:schemeClr val="tx1"/>
                          </a:solidFill>
                        </a:rPr>
                        <a:t>creating</a:t>
                      </a:r>
                      <a:r>
                        <a:rPr lang="nb-NO" sz="1800" dirty="0" smtClean="0">
                          <a:solidFill>
                            <a:schemeClr val="tx1"/>
                          </a:solidFill>
                        </a:rPr>
                        <a:t> Inputs And </a:t>
                      </a:r>
                      <a:r>
                        <a:rPr lang="nb-NO" sz="1800" dirty="0" err="1" smtClean="0">
                          <a:solidFill>
                            <a:schemeClr val="tx1"/>
                          </a:solidFill>
                        </a:rPr>
                        <a:t>Effect</a:t>
                      </a:r>
                      <a:r>
                        <a:rPr lang="nb-NO" sz="18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nb-NO" sz="1800" dirty="0" err="1" smtClean="0">
                          <a:solidFill>
                            <a:schemeClr val="tx1"/>
                          </a:solidFill>
                        </a:rPr>
                        <a:t>Coordination</a:t>
                      </a:r>
                      <a:r>
                        <a:rPr lang="nb-NO" sz="18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nb-NO" sz="1800" dirty="0" err="1" smtClean="0">
                          <a:solidFill>
                            <a:schemeClr val="tx1"/>
                          </a:solidFill>
                        </a:rPr>
                        <a:t>Among</a:t>
                      </a:r>
                      <a:r>
                        <a:rPr lang="nb-NO" sz="18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nb-NO" sz="1800" dirty="0" err="1" smtClean="0">
                          <a:solidFill>
                            <a:schemeClr val="tx1"/>
                          </a:solidFill>
                        </a:rPr>
                        <a:t>Hierarchically</a:t>
                      </a:r>
                      <a:r>
                        <a:rPr lang="nb-NO" sz="18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nb-NO" sz="1800" dirty="0" err="1" smtClean="0">
                          <a:solidFill>
                            <a:schemeClr val="tx1"/>
                          </a:solidFill>
                        </a:rPr>
                        <a:t>Independent</a:t>
                      </a:r>
                      <a:r>
                        <a:rPr lang="nb-NO" sz="18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nb-NO" sz="1800" dirty="0" err="1" smtClean="0">
                          <a:solidFill>
                            <a:schemeClr val="tx1"/>
                          </a:solidFill>
                        </a:rPr>
                        <a:t>Participants</a:t>
                      </a:r>
                      <a:r>
                        <a:rPr lang="nb-NO" sz="18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nb-NO" sz="1800" dirty="0" err="1" smtClean="0">
                          <a:solidFill>
                            <a:schemeClr val="tx1"/>
                          </a:solidFill>
                        </a:rPr>
                        <a:t>Of</a:t>
                      </a:r>
                      <a:r>
                        <a:rPr lang="nb-NO" sz="1800" dirty="0" smtClean="0">
                          <a:solidFill>
                            <a:schemeClr val="tx1"/>
                          </a:solidFill>
                        </a:rPr>
                        <a:t> The </a:t>
                      </a:r>
                      <a:r>
                        <a:rPr lang="nb-NO" sz="1800" dirty="0" err="1" smtClean="0">
                          <a:solidFill>
                            <a:schemeClr val="tx1"/>
                          </a:solidFill>
                        </a:rPr>
                        <a:t>Ecosystem</a:t>
                      </a:r>
                      <a:endParaRPr lang="nb-NO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nb-NO" sz="1800" i="0" dirty="0" smtClean="0">
                          <a:solidFill>
                            <a:schemeClr val="tx1"/>
                          </a:solidFill>
                        </a:rPr>
                        <a:t>The </a:t>
                      </a:r>
                      <a:r>
                        <a:rPr lang="nb-NO" sz="1800" i="0" dirty="0" err="1" smtClean="0">
                          <a:solidFill>
                            <a:schemeClr val="tx1"/>
                          </a:solidFill>
                        </a:rPr>
                        <a:t>Leadership</a:t>
                      </a:r>
                      <a:r>
                        <a:rPr lang="nb-NO" sz="1800" i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nb-NO" sz="1800" i="0" dirty="0" err="1" smtClean="0">
                          <a:solidFill>
                            <a:schemeClr val="tx1"/>
                          </a:solidFill>
                        </a:rPr>
                        <a:t>Process</a:t>
                      </a:r>
                      <a:r>
                        <a:rPr lang="nb-NO" sz="1800" i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800" i="0" dirty="0" smtClean="0">
                          <a:solidFill>
                            <a:schemeClr val="tx1"/>
                          </a:solidFill>
                        </a:rPr>
                        <a:t>Of Influencing The Combination Of</a:t>
                      </a:r>
                      <a:r>
                        <a:rPr lang="en-US" sz="1800" i="0" baseline="0" dirty="0" smtClean="0">
                          <a:solidFill>
                            <a:schemeClr val="tx1"/>
                          </a:solidFill>
                        </a:rPr>
                        <a:t> Modular Components </a:t>
                      </a:r>
                      <a:r>
                        <a:rPr lang="en-US" sz="1800" i="0" dirty="0" smtClean="0">
                          <a:solidFill>
                            <a:schemeClr val="tx1"/>
                          </a:solidFill>
                        </a:rPr>
                        <a:t>Combining Components</a:t>
                      </a:r>
                      <a:r>
                        <a:rPr lang="en-US" sz="1800" i="0" baseline="0" dirty="0" smtClean="0">
                          <a:solidFill>
                            <a:schemeClr val="tx1"/>
                          </a:solidFill>
                        </a:rPr>
                        <a:t> In Both Production And In-use In The Intent Of Co-creating </a:t>
                      </a:r>
                      <a:r>
                        <a:rPr lang="en-US" sz="1800" i="0" dirty="0" smtClean="0">
                          <a:solidFill>
                            <a:schemeClr val="tx1"/>
                          </a:solidFill>
                        </a:rPr>
                        <a:t>Novel Organizational Value </a:t>
                      </a:r>
                      <a:endParaRPr lang="nb-NO" i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2027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err="1" smtClean="0"/>
                        <a:t>Assumes</a:t>
                      </a:r>
                      <a:r>
                        <a:rPr lang="nb-NO" baseline="0" dirty="0" smtClean="0"/>
                        <a:t> </a:t>
                      </a:r>
                      <a:r>
                        <a:rPr lang="nb-NO" baseline="0" dirty="0" err="1" smtClean="0"/>
                        <a:t>one</a:t>
                      </a:r>
                      <a:r>
                        <a:rPr lang="nb-NO" baseline="0" dirty="0" smtClean="0"/>
                        <a:t> </a:t>
                      </a:r>
                      <a:r>
                        <a:rPr lang="nb-NO" baseline="0" dirty="0" err="1" smtClean="0"/>
                        <a:t>orchestrator</a:t>
                      </a:r>
                      <a:r>
                        <a:rPr lang="nb-NO" baseline="0" dirty="0" smtClean="0"/>
                        <a:t> (</a:t>
                      </a:r>
                      <a:r>
                        <a:rPr lang="nb-NO" baseline="0" dirty="0" err="1" smtClean="0"/>
                        <a:t>the</a:t>
                      </a:r>
                      <a:r>
                        <a:rPr lang="nb-NO" baseline="0" dirty="0" smtClean="0"/>
                        <a:t> </a:t>
                      </a:r>
                      <a:r>
                        <a:rPr lang="nb-NO" baseline="0" dirty="0" err="1" smtClean="0"/>
                        <a:t>hub</a:t>
                      </a:r>
                      <a:r>
                        <a:rPr lang="nb-NO" baseline="0" dirty="0" smtClean="0"/>
                        <a:t> </a:t>
                      </a:r>
                      <a:r>
                        <a:rPr lang="nb-NO" baseline="0" dirty="0" err="1" smtClean="0"/>
                        <a:t>firm</a:t>
                      </a:r>
                      <a:r>
                        <a:rPr lang="nb-NO" baseline="0" dirty="0" smtClean="0"/>
                        <a:t>) </a:t>
                      </a:r>
                    </a:p>
                    <a:p>
                      <a:r>
                        <a:rPr lang="nb-NO" baseline="0" dirty="0" err="1" smtClean="0"/>
                        <a:t>Does</a:t>
                      </a:r>
                      <a:r>
                        <a:rPr lang="nb-NO" baseline="0" dirty="0" smtClean="0"/>
                        <a:t> not </a:t>
                      </a:r>
                      <a:r>
                        <a:rPr lang="nb-NO" baseline="0" dirty="0" err="1" smtClean="0"/>
                        <a:t>take</a:t>
                      </a:r>
                      <a:r>
                        <a:rPr lang="nb-NO" baseline="0" dirty="0" smtClean="0"/>
                        <a:t> </a:t>
                      </a:r>
                      <a:r>
                        <a:rPr lang="nb-NO" baseline="0" dirty="0" err="1" smtClean="0"/>
                        <a:t>into</a:t>
                      </a:r>
                      <a:r>
                        <a:rPr lang="nb-NO" baseline="0" dirty="0" smtClean="0"/>
                        <a:t> </a:t>
                      </a:r>
                      <a:r>
                        <a:rPr lang="nb-NO" baseline="0" dirty="0" err="1" smtClean="0"/>
                        <a:t>account</a:t>
                      </a:r>
                      <a:r>
                        <a:rPr lang="nb-NO" baseline="0" dirty="0" smtClean="0"/>
                        <a:t> </a:t>
                      </a:r>
                      <a:r>
                        <a:rPr lang="nb-NO" baseline="0" dirty="0" err="1" smtClean="0"/>
                        <a:t>platform</a:t>
                      </a:r>
                      <a:r>
                        <a:rPr lang="nb-NO" baseline="0" dirty="0" smtClean="0"/>
                        <a:t> </a:t>
                      </a:r>
                      <a:r>
                        <a:rPr lang="nb-NO" baseline="0" dirty="0" err="1" smtClean="0"/>
                        <a:t>ecosystem</a:t>
                      </a:r>
                      <a:r>
                        <a:rPr lang="nb-NO" baseline="0" dirty="0" smtClean="0"/>
                        <a:t> </a:t>
                      </a:r>
                      <a:r>
                        <a:rPr lang="nb-NO" baseline="0" dirty="0" err="1" smtClean="0"/>
                        <a:t>dynamics</a:t>
                      </a:r>
                      <a:r>
                        <a:rPr lang="nb-NO" baseline="0" dirty="0" smtClean="0"/>
                        <a:t>  </a:t>
                      </a:r>
                    </a:p>
                    <a:p>
                      <a:r>
                        <a:rPr lang="nb-NO" baseline="0" dirty="0" smtClean="0"/>
                        <a:t>More </a:t>
                      </a:r>
                      <a:r>
                        <a:rPr lang="nb-NO" baseline="0" dirty="0" err="1" smtClean="0"/>
                        <a:t>suitable</a:t>
                      </a:r>
                      <a:r>
                        <a:rPr lang="nb-NO" baseline="0" dirty="0" smtClean="0"/>
                        <a:t> for </a:t>
                      </a:r>
                      <a:r>
                        <a:rPr lang="nb-NO" baseline="0" dirty="0" err="1" smtClean="0"/>
                        <a:t>incumbents</a:t>
                      </a:r>
                      <a:r>
                        <a:rPr lang="nb-NO" baseline="0" dirty="0" smtClean="0"/>
                        <a:t> </a:t>
                      </a:r>
                    </a:p>
                    <a:p>
                      <a:r>
                        <a:rPr lang="nb-NO" baseline="0" dirty="0" err="1" smtClean="0"/>
                        <a:t>Orchestration</a:t>
                      </a:r>
                      <a:r>
                        <a:rPr lang="nb-NO" baseline="0" dirty="0" smtClean="0"/>
                        <a:t> </a:t>
                      </a:r>
                      <a:r>
                        <a:rPr lang="nb-NO" baseline="0" dirty="0" err="1" smtClean="0"/>
                        <a:t>happens</a:t>
                      </a:r>
                      <a:r>
                        <a:rPr lang="nb-NO" baseline="0" dirty="0" smtClean="0"/>
                        <a:t> </a:t>
                      </a:r>
                      <a:r>
                        <a:rPr lang="nb-NO" baseline="0" dirty="0" err="1" smtClean="0"/>
                        <a:t>on</a:t>
                      </a:r>
                      <a:r>
                        <a:rPr lang="nb-NO" baseline="0" dirty="0" smtClean="0"/>
                        <a:t> </a:t>
                      </a:r>
                      <a:r>
                        <a:rPr lang="nb-NO" baseline="0" dirty="0" err="1" smtClean="0"/>
                        <a:t>the</a:t>
                      </a:r>
                      <a:r>
                        <a:rPr lang="nb-NO" baseline="0" dirty="0" smtClean="0"/>
                        <a:t> </a:t>
                      </a:r>
                      <a:r>
                        <a:rPr lang="nb-NO" baseline="0" dirty="0" err="1" smtClean="0"/>
                        <a:t>production</a:t>
                      </a:r>
                      <a:r>
                        <a:rPr lang="nb-NO" baseline="0" dirty="0" smtClean="0"/>
                        <a:t> side </a:t>
                      </a:r>
                      <a:r>
                        <a:rPr lang="nb-NO" baseline="0" dirty="0" err="1" smtClean="0"/>
                        <a:t>exclusively</a:t>
                      </a:r>
                      <a:endParaRPr lang="nb-NO" baseline="0" dirty="0" smtClean="0"/>
                    </a:p>
                    <a:p>
                      <a:r>
                        <a:rPr lang="nb-NO" baseline="0" dirty="0" err="1" smtClean="0"/>
                        <a:t>Assumes</a:t>
                      </a:r>
                      <a:r>
                        <a:rPr lang="nb-NO" baseline="0" dirty="0" smtClean="0"/>
                        <a:t> </a:t>
                      </a:r>
                      <a:r>
                        <a:rPr lang="nb-NO" baseline="0" dirty="0" err="1" smtClean="0"/>
                        <a:t>that</a:t>
                      </a:r>
                      <a:r>
                        <a:rPr lang="nb-NO" baseline="0" dirty="0" smtClean="0"/>
                        <a:t> </a:t>
                      </a:r>
                      <a:r>
                        <a:rPr lang="nb-NO" baseline="0" dirty="0" err="1" smtClean="0"/>
                        <a:t>there</a:t>
                      </a:r>
                      <a:r>
                        <a:rPr lang="nb-NO" baseline="0" dirty="0" smtClean="0"/>
                        <a:t> is </a:t>
                      </a:r>
                      <a:r>
                        <a:rPr lang="nb-NO" baseline="0" dirty="0" err="1" smtClean="0"/>
                        <a:t>one</a:t>
                      </a:r>
                      <a:r>
                        <a:rPr lang="nb-NO" baseline="0" dirty="0" smtClean="0"/>
                        <a:t> </a:t>
                      </a:r>
                      <a:r>
                        <a:rPr lang="nb-NO" baseline="0" dirty="0" err="1" smtClean="0"/>
                        <a:t>succesful</a:t>
                      </a:r>
                      <a:r>
                        <a:rPr lang="nb-NO" baseline="0" dirty="0" smtClean="0"/>
                        <a:t> </a:t>
                      </a:r>
                      <a:r>
                        <a:rPr lang="nb-NO" baseline="0" dirty="0" err="1" smtClean="0"/>
                        <a:t>outcome</a:t>
                      </a:r>
                      <a:endParaRPr lang="nb-NO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baseline="0" dirty="0" err="1" smtClean="0"/>
                        <a:t>Assumes</a:t>
                      </a:r>
                      <a:r>
                        <a:rPr lang="nb-NO" baseline="0" dirty="0" smtClean="0"/>
                        <a:t> </a:t>
                      </a:r>
                      <a:r>
                        <a:rPr lang="nb-NO" baseline="0" dirty="0" err="1" smtClean="0"/>
                        <a:t>one</a:t>
                      </a:r>
                      <a:r>
                        <a:rPr lang="nb-NO" baseline="0" dirty="0" smtClean="0"/>
                        <a:t> </a:t>
                      </a:r>
                      <a:r>
                        <a:rPr lang="nb-NO" baseline="0" dirty="0" err="1" smtClean="0"/>
                        <a:t>orchestrator</a:t>
                      </a:r>
                      <a:endParaRPr lang="nb-NO" baseline="0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baseline="0" dirty="0" smtClean="0"/>
                        <a:t>More </a:t>
                      </a:r>
                      <a:r>
                        <a:rPr lang="nb-NO" baseline="0" dirty="0" err="1" smtClean="0"/>
                        <a:t>suitable</a:t>
                      </a:r>
                      <a:r>
                        <a:rPr lang="nb-NO" baseline="0" dirty="0" smtClean="0"/>
                        <a:t> for </a:t>
                      </a:r>
                      <a:r>
                        <a:rPr lang="nb-NO" baseline="0" dirty="0" err="1" smtClean="0"/>
                        <a:t>incumbents</a:t>
                      </a:r>
                      <a:endParaRPr lang="nb-NO" baseline="0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baseline="0" dirty="0" err="1" smtClean="0"/>
                        <a:t>Emphasized</a:t>
                      </a:r>
                      <a:r>
                        <a:rPr lang="nb-NO" baseline="0" dirty="0" smtClean="0"/>
                        <a:t> </a:t>
                      </a:r>
                      <a:r>
                        <a:rPr lang="nb-NO" baseline="0" dirty="0" err="1" smtClean="0"/>
                        <a:t>the</a:t>
                      </a:r>
                      <a:r>
                        <a:rPr lang="nb-NO" baseline="0" dirty="0" smtClean="0"/>
                        <a:t> </a:t>
                      </a:r>
                      <a:r>
                        <a:rPr lang="nb-NO" baseline="0" dirty="0" err="1" smtClean="0"/>
                        <a:t>characteristics</a:t>
                      </a:r>
                      <a:r>
                        <a:rPr lang="nb-NO" baseline="0" dirty="0" smtClean="0"/>
                        <a:t> – </a:t>
                      </a:r>
                      <a:r>
                        <a:rPr lang="nb-NO" baseline="0" dirty="0" err="1" smtClean="0"/>
                        <a:t>the</a:t>
                      </a:r>
                      <a:r>
                        <a:rPr lang="nb-NO" baseline="0" dirty="0" smtClean="0"/>
                        <a:t> </a:t>
                      </a:r>
                      <a:r>
                        <a:rPr lang="nb-NO" baseline="0" dirty="0" err="1" smtClean="0"/>
                        <a:t>distinctive</a:t>
                      </a:r>
                      <a:r>
                        <a:rPr lang="nb-NO" baseline="0" dirty="0" smtClean="0"/>
                        <a:t> </a:t>
                      </a:r>
                      <a:r>
                        <a:rPr lang="nb-NO" baseline="0" dirty="0" err="1" smtClean="0"/>
                        <a:t>governance</a:t>
                      </a:r>
                      <a:r>
                        <a:rPr lang="nb-NO" baseline="0" dirty="0" smtClean="0"/>
                        <a:t> </a:t>
                      </a:r>
                      <a:r>
                        <a:rPr lang="nb-NO" baseline="0" dirty="0" err="1" smtClean="0"/>
                        <a:t>challenge</a:t>
                      </a:r>
                      <a:r>
                        <a:rPr lang="nb-NO" baseline="0" dirty="0" smtClean="0"/>
                        <a:t> - </a:t>
                      </a:r>
                      <a:r>
                        <a:rPr lang="nb-NO" baseline="0" dirty="0" err="1" smtClean="0"/>
                        <a:t>of</a:t>
                      </a:r>
                      <a:r>
                        <a:rPr lang="nb-NO" baseline="0" dirty="0" smtClean="0"/>
                        <a:t> </a:t>
                      </a:r>
                      <a:r>
                        <a:rPr lang="nb-NO" baseline="0" dirty="0" err="1" smtClean="0"/>
                        <a:t>ecosystems</a:t>
                      </a:r>
                      <a:r>
                        <a:rPr lang="nb-NO" baseline="0" dirty="0" smtClean="0"/>
                        <a:t> 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baseline="0" dirty="0" err="1" smtClean="0"/>
                        <a:t>Orchestration</a:t>
                      </a:r>
                      <a:r>
                        <a:rPr lang="nb-NO" baseline="0" dirty="0" smtClean="0"/>
                        <a:t> </a:t>
                      </a:r>
                      <a:r>
                        <a:rPr lang="nb-NO" baseline="0" dirty="0" err="1" smtClean="0"/>
                        <a:t>happens</a:t>
                      </a:r>
                      <a:r>
                        <a:rPr lang="nb-NO" baseline="0" dirty="0" smtClean="0"/>
                        <a:t> </a:t>
                      </a:r>
                      <a:r>
                        <a:rPr lang="nb-NO" baseline="0" dirty="0" err="1" smtClean="0"/>
                        <a:t>on</a:t>
                      </a:r>
                      <a:r>
                        <a:rPr lang="nb-NO" baseline="0" dirty="0" smtClean="0"/>
                        <a:t> </a:t>
                      </a:r>
                      <a:r>
                        <a:rPr lang="nb-NO" baseline="0" dirty="0" err="1" smtClean="0"/>
                        <a:t>the</a:t>
                      </a:r>
                      <a:r>
                        <a:rPr lang="nb-NO" baseline="0" dirty="0" smtClean="0"/>
                        <a:t> </a:t>
                      </a:r>
                      <a:r>
                        <a:rPr lang="nb-NO" baseline="0" dirty="0" err="1" smtClean="0"/>
                        <a:t>production</a:t>
                      </a:r>
                      <a:r>
                        <a:rPr lang="nb-NO" baseline="0" dirty="0" smtClean="0"/>
                        <a:t> side </a:t>
                      </a:r>
                      <a:r>
                        <a:rPr lang="nb-NO" baseline="0" dirty="0" err="1" smtClean="0"/>
                        <a:t>exclusively</a:t>
                      </a:r>
                      <a:endParaRPr lang="nb-NO" baseline="0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baseline="0" dirty="0" err="1" smtClean="0"/>
                        <a:t>Assumes</a:t>
                      </a:r>
                      <a:r>
                        <a:rPr lang="nb-NO" baseline="0" dirty="0" smtClean="0"/>
                        <a:t> </a:t>
                      </a:r>
                      <a:r>
                        <a:rPr lang="nb-NO" baseline="0" dirty="0" err="1" smtClean="0"/>
                        <a:t>that</a:t>
                      </a:r>
                      <a:r>
                        <a:rPr lang="nb-NO" baseline="0" dirty="0" smtClean="0"/>
                        <a:t> </a:t>
                      </a:r>
                      <a:r>
                        <a:rPr lang="nb-NO" baseline="0" dirty="0" err="1" smtClean="0"/>
                        <a:t>there</a:t>
                      </a:r>
                      <a:r>
                        <a:rPr lang="nb-NO" baseline="0" dirty="0" smtClean="0"/>
                        <a:t> is </a:t>
                      </a:r>
                      <a:r>
                        <a:rPr lang="nb-NO" baseline="0" dirty="0" err="1" smtClean="0"/>
                        <a:t>one</a:t>
                      </a:r>
                      <a:r>
                        <a:rPr lang="nb-NO" baseline="0" dirty="0" smtClean="0"/>
                        <a:t> </a:t>
                      </a:r>
                      <a:r>
                        <a:rPr lang="nb-NO" baseline="0" dirty="0" err="1" smtClean="0"/>
                        <a:t>succesful</a:t>
                      </a:r>
                      <a:r>
                        <a:rPr lang="nb-NO" baseline="0" dirty="0" smtClean="0"/>
                        <a:t> </a:t>
                      </a:r>
                      <a:r>
                        <a:rPr lang="nb-NO" baseline="0" dirty="0" err="1" smtClean="0"/>
                        <a:t>outcome</a:t>
                      </a:r>
                      <a:endParaRPr lang="nb-NO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dirty="0" smtClean="0"/>
                    </a:p>
                    <a:p>
                      <a:endParaRPr lang="nb-NO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dirty="0" err="1" smtClean="0"/>
                        <a:t>Specific</a:t>
                      </a:r>
                      <a:r>
                        <a:rPr lang="nb-NO" baseline="0" dirty="0" smtClean="0"/>
                        <a:t> </a:t>
                      </a:r>
                      <a:r>
                        <a:rPr lang="nb-NO" baseline="0" dirty="0" err="1" smtClean="0"/>
                        <a:t>on</a:t>
                      </a:r>
                      <a:r>
                        <a:rPr lang="nb-NO" baseline="0" dirty="0" smtClean="0"/>
                        <a:t> </a:t>
                      </a:r>
                      <a:r>
                        <a:rPr lang="nb-NO" baseline="0" dirty="0" err="1" smtClean="0"/>
                        <a:t>leadership</a:t>
                      </a:r>
                      <a:endParaRPr lang="nb-NO" baseline="0" dirty="0" smtClean="0"/>
                    </a:p>
                    <a:p>
                      <a:r>
                        <a:rPr lang="nb-NO" baseline="0" dirty="0" err="1" smtClean="0"/>
                        <a:t>Orchestration</a:t>
                      </a:r>
                      <a:r>
                        <a:rPr lang="nb-NO" baseline="0" dirty="0" smtClean="0"/>
                        <a:t> </a:t>
                      </a:r>
                      <a:r>
                        <a:rPr lang="nb-NO" baseline="0" dirty="0" err="1" smtClean="0"/>
                        <a:t>happens</a:t>
                      </a:r>
                      <a:r>
                        <a:rPr lang="nb-NO" baseline="0" dirty="0" smtClean="0"/>
                        <a:t> </a:t>
                      </a:r>
                      <a:r>
                        <a:rPr lang="nb-NO" baseline="0" dirty="0" err="1" smtClean="0"/>
                        <a:t>outside</a:t>
                      </a:r>
                      <a:r>
                        <a:rPr lang="nb-NO" baseline="0" dirty="0" smtClean="0"/>
                        <a:t> a formal </a:t>
                      </a:r>
                      <a:r>
                        <a:rPr lang="nb-NO" baseline="0" dirty="0" err="1" smtClean="0"/>
                        <a:t>hierarchy</a:t>
                      </a:r>
                      <a:endParaRPr lang="nb-NO" baseline="0" dirty="0" smtClean="0"/>
                    </a:p>
                    <a:p>
                      <a:r>
                        <a:rPr lang="nb-NO" baseline="0" dirty="0" smtClean="0"/>
                        <a:t>The </a:t>
                      </a:r>
                      <a:r>
                        <a:rPr lang="nb-NO" baseline="0" dirty="0" err="1" smtClean="0"/>
                        <a:t>result</a:t>
                      </a:r>
                      <a:r>
                        <a:rPr lang="nb-NO" baseline="0" dirty="0" smtClean="0"/>
                        <a:t> </a:t>
                      </a:r>
                      <a:r>
                        <a:rPr lang="nb-NO" baseline="0" dirty="0" err="1" smtClean="0"/>
                        <a:t>of</a:t>
                      </a:r>
                      <a:r>
                        <a:rPr lang="nb-NO" baseline="0" dirty="0" smtClean="0"/>
                        <a:t> </a:t>
                      </a:r>
                      <a:r>
                        <a:rPr lang="nb-NO" baseline="0" dirty="0" err="1" smtClean="0"/>
                        <a:t>the</a:t>
                      </a:r>
                      <a:r>
                        <a:rPr lang="nb-NO" baseline="0" dirty="0" smtClean="0"/>
                        <a:t> </a:t>
                      </a:r>
                      <a:r>
                        <a:rPr lang="nb-NO" baseline="0" dirty="0" err="1" smtClean="0"/>
                        <a:t>orchestration</a:t>
                      </a:r>
                      <a:r>
                        <a:rPr lang="nb-NO" baseline="0" dirty="0" smtClean="0"/>
                        <a:t> </a:t>
                      </a:r>
                      <a:r>
                        <a:rPr lang="nb-NO" baseline="0" dirty="0" err="1" smtClean="0"/>
                        <a:t>initiative</a:t>
                      </a:r>
                      <a:r>
                        <a:rPr lang="nb-NO" baseline="0" dirty="0" smtClean="0"/>
                        <a:t> is </a:t>
                      </a:r>
                      <a:r>
                        <a:rPr lang="nb-NO" baseline="0" dirty="0" err="1" smtClean="0"/>
                        <a:t>open-ended</a:t>
                      </a:r>
                      <a:r>
                        <a:rPr lang="nb-NO" baseline="0" dirty="0" smtClean="0"/>
                        <a:t>, </a:t>
                      </a:r>
                      <a:r>
                        <a:rPr lang="nb-NO" baseline="0" dirty="0" err="1" smtClean="0"/>
                        <a:t>i,e</a:t>
                      </a:r>
                      <a:r>
                        <a:rPr lang="nb-NO" baseline="0" dirty="0" smtClean="0"/>
                        <a:t>. </a:t>
                      </a:r>
                      <a:r>
                        <a:rPr lang="nb-NO" baseline="0" dirty="0" err="1" smtClean="0"/>
                        <a:t>might</a:t>
                      </a:r>
                      <a:r>
                        <a:rPr lang="nb-NO" baseline="0" dirty="0" smtClean="0"/>
                        <a:t> not </a:t>
                      </a:r>
                      <a:r>
                        <a:rPr lang="nb-NO" baseline="0" dirty="0" err="1" smtClean="0"/>
                        <a:t>happen</a:t>
                      </a:r>
                      <a:endParaRPr lang="nb-NO" baseline="0" dirty="0" smtClean="0"/>
                    </a:p>
                    <a:p>
                      <a:r>
                        <a:rPr lang="nb-NO" baseline="0" dirty="0" err="1" smtClean="0"/>
                        <a:t>Deals</a:t>
                      </a:r>
                      <a:r>
                        <a:rPr lang="nb-NO" baseline="0" dirty="0" smtClean="0"/>
                        <a:t> </a:t>
                      </a:r>
                      <a:r>
                        <a:rPr lang="nb-NO" baseline="0" dirty="0" err="1" smtClean="0"/>
                        <a:t>with</a:t>
                      </a:r>
                      <a:r>
                        <a:rPr lang="nb-NO" baseline="0" dirty="0" smtClean="0"/>
                        <a:t> </a:t>
                      </a:r>
                      <a:r>
                        <a:rPr lang="nb-NO" baseline="0" dirty="0" err="1" smtClean="0"/>
                        <a:t>both</a:t>
                      </a:r>
                      <a:r>
                        <a:rPr lang="nb-NO" baseline="0" dirty="0" smtClean="0"/>
                        <a:t> sides in </a:t>
                      </a:r>
                      <a:r>
                        <a:rPr lang="nb-NO" baseline="0" dirty="0" err="1" smtClean="0"/>
                        <a:t>the</a:t>
                      </a:r>
                      <a:r>
                        <a:rPr lang="nb-NO" baseline="0" dirty="0" smtClean="0"/>
                        <a:t> </a:t>
                      </a:r>
                      <a:r>
                        <a:rPr lang="nb-NO" baseline="0" dirty="0" err="1" smtClean="0"/>
                        <a:t>ecosystem</a:t>
                      </a:r>
                      <a:r>
                        <a:rPr lang="nb-NO" baseline="0" dirty="0" smtClean="0"/>
                        <a:t>: </a:t>
                      </a:r>
                      <a:r>
                        <a:rPr lang="nb-NO" baseline="0" dirty="0" err="1" smtClean="0"/>
                        <a:t>production</a:t>
                      </a:r>
                      <a:r>
                        <a:rPr lang="nb-NO" baseline="0" dirty="0" smtClean="0"/>
                        <a:t> and </a:t>
                      </a:r>
                      <a:r>
                        <a:rPr lang="nb-NO" baseline="0" dirty="0" err="1" smtClean="0"/>
                        <a:t>consumption</a:t>
                      </a:r>
                      <a:r>
                        <a:rPr lang="nb-NO" baseline="0" dirty="0" smtClean="0"/>
                        <a:t> </a:t>
                      </a:r>
                    </a:p>
                    <a:p>
                      <a:r>
                        <a:rPr lang="nb-NO" baseline="0" dirty="0" smtClean="0"/>
                        <a:t> </a:t>
                      </a:r>
                      <a:endParaRPr lang="nb-NO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06623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417084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wheel, transport, metalware, gear&#10;&#10;Description automatically generated">
            <a:extLst>
              <a:ext uri="{FF2B5EF4-FFF2-40B4-BE49-F238E27FC236}">
                <a16:creationId xmlns:a16="http://schemas.microsoft.com/office/drawing/2014/main" id="{8E4588BA-A542-226F-B40B-EC65FA962AE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497192">
            <a:off x="3283443" y="1334397"/>
            <a:ext cx="5983979" cy="495817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211186" y="2593573"/>
            <a:ext cx="789709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6000" b="1" dirty="0" smtClean="0">
                <a:solidFill>
                  <a:schemeClr val="bg1"/>
                </a:solidFill>
              </a:rPr>
              <a:t>THANK YOU</a:t>
            </a:r>
            <a:endParaRPr lang="nb-NO" dirty="0"/>
          </a:p>
        </p:txBody>
      </p:sp>
      <p:sp>
        <p:nvSpPr>
          <p:cNvPr id="3" name="TextBox 2"/>
          <p:cNvSpPr txBox="1"/>
          <p:nvPr/>
        </p:nvSpPr>
        <p:spPr>
          <a:xfrm>
            <a:off x="4679325" y="3813485"/>
            <a:ext cx="29608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dirty="0">
                <a:solidFill>
                  <a:schemeClr val="bg1"/>
                </a:solidFill>
              </a:rPr>
              <a:t>DANIEL STEDJAN SVENDSRUD</a:t>
            </a:r>
          </a:p>
          <a:p>
            <a:pPr algn="ctr"/>
            <a:r>
              <a:rPr lang="nb-NO" dirty="0">
                <a:solidFill>
                  <a:schemeClr val="bg1"/>
                </a:solidFill>
              </a:rPr>
              <a:t>daniessv@ifi.uio.no</a:t>
            </a:r>
          </a:p>
        </p:txBody>
      </p:sp>
    </p:spTree>
    <p:extLst>
      <p:ext uri="{BB962C8B-B14F-4D97-AF65-F5344CB8AC3E}">
        <p14:creationId xmlns:p14="http://schemas.microsoft.com/office/powerpoint/2010/main" val="4091977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F8B05D37B78E24786CD954D626BFCBC" ma:contentTypeVersion="9" ma:contentTypeDescription="Opprett et nytt dokument." ma:contentTypeScope="" ma:versionID="c93b087d4f1e3211cb2c8991384e9ec7">
  <xsd:schema xmlns:xsd="http://www.w3.org/2001/XMLSchema" xmlns:xs="http://www.w3.org/2001/XMLSchema" xmlns:p="http://schemas.microsoft.com/office/2006/metadata/properties" xmlns:ns3="dc47570a-862f-420b-8139-4e829f3a5aac" targetNamespace="http://schemas.microsoft.com/office/2006/metadata/properties" ma:root="true" ma:fieldsID="62020ceea01a23f8e22521669510c9b9" ns3:_="">
    <xsd:import namespace="dc47570a-862f-420b-8139-4e829f3a5aa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c47570a-862f-420b-8139-4e829f3a5aa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F60C649-C050-4F52-9F14-3294B2C6AB6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c47570a-862f-420b-8139-4e829f3a5aa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8CEBD98-4600-4005-AEE9-2DBDC8F655ED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dc47570a-862f-420b-8139-4e829f3a5aac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B2C4BF89-2357-42DA-BA8F-3C90C9CD510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7934</TotalTime>
  <Words>1901</Words>
  <Application>Microsoft Office PowerPoint</Application>
  <PresentationFormat>Widescreen</PresentationFormat>
  <Paragraphs>226</Paragraphs>
  <Slides>49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6" baseType="lpstr">
      <vt:lpstr>ＭＳ Ｐゴシック</vt:lpstr>
      <vt:lpstr>Arial</vt:lpstr>
      <vt:lpstr>Calibri</vt:lpstr>
      <vt:lpstr>Calibri </vt:lpstr>
      <vt:lpstr>Calibri Light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«blueprint» of bottom-up orchestration </vt:lpstr>
      <vt:lpstr>PowerPoint Presentation</vt:lpstr>
      <vt:lpstr>PowerPoint Presentation</vt:lpstr>
      <vt:lpstr>PowerPoint Presentation</vt:lpstr>
      <vt:lpstr>PowerPoint Presentation</vt:lpstr>
      <vt:lpstr>How the ecosystem looks  </vt:lpstr>
      <vt:lpstr>How it might have looked as a top-down strategy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Comparing the three definitions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Dragana Paparova</dc:creator>
  <cp:lastModifiedBy>Daniel Stedjan Svendsrud</cp:lastModifiedBy>
  <cp:revision>271</cp:revision>
  <dcterms:created xsi:type="dcterms:W3CDTF">2020-08-24T15:58:49Z</dcterms:created>
  <dcterms:modified xsi:type="dcterms:W3CDTF">2022-09-30T12:08:27Z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4114459-e220-4ae9-b339-4ebe6008cdd4_Enabled">
    <vt:lpwstr>true</vt:lpwstr>
  </property>
  <property fmtid="{D5CDD505-2E9C-101B-9397-08002B2CF9AE}" pid="3" name="MSIP_Label_b4114459-e220-4ae9-b339-4ebe6008cdd4_SetDate">
    <vt:lpwstr>2020-08-24T15:58:49Z</vt:lpwstr>
  </property>
  <property fmtid="{D5CDD505-2E9C-101B-9397-08002B2CF9AE}" pid="4" name="MSIP_Label_b4114459-e220-4ae9-b339-4ebe6008cdd4_Method">
    <vt:lpwstr>Standard</vt:lpwstr>
  </property>
  <property fmtid="{D5CDD505-2E9C-101B-9397-08002B2CF9AE}" pid="5" name="MSIP_Label_b4114459-e220-4ae9-b339-4ebe6008cdd4_Name">
    <vt:lpwstr>b4114459-e220-4ae9-b339-4ebe6008cdd4</vt:lpwstr>
  </property>
  <property fmtid="{D5CDD505-2E9C-101B-9397-08002B2CF9AE}" pid="6" name="MSIP_Label_b4114459-e220-4ae9-b339-4ebe6008cdd4_SiteId">
    <vt:lpwstr>8482881e-3699-4b3f-b135-cf4800bc1efb</vt:lpwstr>
  </property>
  <property fmtid="{D5CDD505-2E9C-101B-9397-08002B2CF9AE}" pid="7" name="MSIP_Label_b4114459-e220-4ae9-b339-4ebe6008cdd4_ActionId">
    <vt:lpwstr>d5756a39-eb39-4579-b675-029f8b0cd11c</vt:lpwstr>
  </property>
  <property fmtid="{D5CDD505-2E9C-101B-9397-08002B2CF9AE}" pid="8" name="MSIP_Label_b4114459-e220-4ae9-b339-4ebe6008cdd4_ContentBits">
    <vt:lpwstr>0</vt:lpwstr>
  </property>
  <property fmtid="{D5CDD505-2E9C-101B-9397-08002B2CF9AE}" pid="9" name="ContentTypeId">
    <vt:lpwstr>0x010100BF8B05D37B78E24786CD954D626BFCBC</vt:lpwstr>
  </property>
</Properties>
</file>