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951" r:id="rId5"/>
    <p:sldId id="977" r:id="rId6"/>
    <p:sldId id="1002" r:id="rId7"/>
    <p:sldId id="981" r:id="rId8"/>
    <p:sldId id="979" r:id="rId9"/>
    <p:sldId id="953" r:id="rId10"/>
    <p:sldId id="954" r:id="rId11"/>
    <p:sldId id="1003" r:id="rId12"/>
    <p:sldId id="1006" r:id="rId13"/>
    <p:sldId id="958" r:id="rId14"/>
    <p:sldId id="980" r:id="rId15"/>
    <p:sldId id="990" r:id="rId16"/>
    <p:sldId id="989" r:id="rId17"/>
    <p:sldId id="1004" r:id="rId18"/>
    <p:sldId id="1005" r:id="rId19"/>
    <p:sldId id="992" r:id="rId20"/>
    <p:sldId id="997" r:id="rId21"/>
    <p:sldId id="994" r:id="rId22"/>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8F1"/>
    <a:srgbClr val="EEEEE7"/>
    <a:srgbClr val="F6F6F0"/>
    <a:srgbClr val="EFEFE5"/>
    <a:srgbClr val="F0F0E8"/>
    <a:srgbClr val="F7F7F3"/>
    <a:srgbClr val="D8D4CE"/>
    <a:srgbClr val="E60000"/>
    <a:srgbClr val="FF5613"/>
    <a:srgbClr val="7677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758" autoAdjust="0"/>
    <p:restoredTop sz="96395" autoAdjust="0"/>
  </p:normalViewPr>
  <p:slideViewPr>
    <p:cSldViewPr snapToGrid="0">
      <p:cViewPr varScale="1">
        <p:scale>
          <a:sx n="104" d="100"/>
          <a:sy n="104" d="100"/>
        </p:scale>
        <p:origin x="108" y="76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F0793B-FCAC-0341-8B16-8D3BE3A16CC9}" type="datetimeFigureOut">
              <a:rPr lang="en-NO" smtClean="0"/>
              <a:t>11/20/2022</a:t>
            </a:fld>
            <a:endParaRPr lang="en-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DD8BA-C6E2-AA43-B656-AF78109659DA}" type="slidenum">
              <a:rPr lang="en-NO" smtClean="0"/>
              <a:t>‹#›</a:t>
            </a:fld>
            <a:endParaRPr lang="en-NO"/>
          </a:p>
        </p:txBody>
      </p:sp>
    </p:spTree>
    <p:extLst>
      <p:ext uri="{BB962C8B-B14F-4D97-AF65-F5344CB8AC3E}">
        <p14:creationId xmlns:p14="http://schemas.microsoft.com/office/powerpoint/2010/main" val="3996708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nb-NO" baseline="0" dirty="0"/>
          </a:p>
        </p:txBody>
      </p:sp>
      <p:sp>
        <p:nvSpPr>
          <p:cNvPr id="4" name="Slide Number Placeholder 3"/>
          <p:cNvSpPr>
            <a:spLocks noGrp="1"/>
          </p:cNvSpPr>
          <p:nvPr>
            <p:ph type="sldNum" sz="quarter" idx="10"/>
          </p:nvPr>
        </p:nvSpPr>
        <p:spPr/>
        <p:txBody>
          <a:bodyPr/>
          <a:lstStyle/>
          <a:p>
            <a:fld id="{F41DD8BA-C6E2-AA43-B656-AF78109659DA}" type="slidenum">
              <a:rPr lang="en-NO" smtClean="0"/>
              <a:t>1</a:t>
            </a:fld>
            <a:endParaRPr lang="en-NO"/>
          </a:p>
        </p:txBody>
      </p:sp>
    </p:spTree>
    <p:extLst>
      <p:ext uri="{BB962C8B-B14F-4D97-AF65-F5344CB8AC3E}">
        <p14:creationId xmlns:p14="http://schemas.microsoft.com/office/powerpoint/2010/main" val="1646831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nb-NO" baseline="0" dirty="0"/>
          </a:p>
        </p:txBody>
      </p:sp>
      <p:sp>
        <p:nvSpPr>
          <p:cNvPr id="4" name="Slide Number Placeholder 3"/>
          <p:cNvSpPr>
            <a:spLocks noGrp="1"/>
          </p:cNvSpPr>
          <p:nvPr>
            <p:ph type="sldNum" sz="quarter" idx="10"/>
          </p:nvPr>
        </p:nvSpPr>
        <p:spPr/>
        <p:txBody>
          <a:bodyPr/>
          <a:lstStyle/>
          <a:p>
            <a:fld id="{F41DD8BA-C6E2-AA43-B656-AF78109659DA}" type="slidenum">
              <a:rPr lang="en-NO" smtClean="0"/>
              <a:t>4</a:t>
            </a:fld>
            <a:endParaRPr lang="en-NO"/>
          </a:p>
        </p:txBody>
      </p:sp>
    </p:spTree>
    <p:extLst>
      <p:ext uri="{BB962C8B-B14F-4D97-AF65-F5344CB8AC3E}">
        <p14:creationId xmlns:p14="http://schemas.microsoft.com/office/powerpoint/2010/main" val="1743168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nb-NO" baseline="0" dirty="0"/>
          </a:p>
        </p:txBody>
      </p:sp>
      <p:sp>
        <p:nvSpPr>
          <p:cNvPr id="4" name="Slide Number Placeholder 3"/>
          <p:cNvSpPr>
            <a:spLocks noGrp="1"/>
          </p:cNvSpPr>
          <p:nvPr>
            <p:ph type="sldNum" sz="quarter" idx="10"/>
          </p:nvPr>
        </p:nvSpPr>
        <p:spPr/>
        <p:txBody>
          <a:bodyPr/>
          <a:lstStyle/>
          <a:p>
            <a:fld id="{F41DD8BA-C6E2-AA43-B656-AF78109659DA}" type="slidenum">
              <a:rPr lang="en-NO" smtClean="0"/>
              <a:t>5</a:t>
            </a:fld>
            <a:endParaRPr lang="en-NO"/>
          </a:p>
        </p:txBody>
      </p:sp>
    </p:spTree>
    <p:extLst>
      <p:ext uri="{BB962C8B-B14F-4D97-AF65-F5344CB8AC3E}">
        <p14:creationId xmlns:p14="http://schemas.microsoft.com/office/powerpoint/2010/main" val="15596154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hasCustomPrompt="1"/>
          </p:nvPr>
        </p:nvSpPr>
        <p:spPr>
          <a:xfrm>
            <a:off x="1143000" y="1676405"/>
            <a:ext cx="6858000" cy="987362"/>
          </a:xfrm>
        </p:spPr>
        <p:txBody>
          <a:bodyPr anchor="b">
            <a:normAutofit/>
          </a:bodyPr>
          <a:lstStyle>
            <a:lvl1pPr algn="ctr">
              <a:defRPr sz="3200">
                <a:solidFill>
                  <a:schemeClr val="lt1"/>
                </a:solidFill>
              </a:defRPr>
            </a:lvl1pPr>
          </a:lstStyle>
          <a:p>
            <a:r>
              <a:rPr lang="en-GB" dirty="0"/>
              <a:t>Click to add a title</a:t>
            </a:r>
          </a:p>
        </p:txBody>
      </p:sp>
      <p:sp>
        <p:nvSpPr>
          <p:cNvPr id="3" name="Undertittel 2"/>
          <p:cNvSpPr>
            <a:spLocks noGrp="1"/>
          </p:cNvSpPr>
          <p:nvPr>
            <p:ph type="subTitle" idx="1" hasCustomPrompt="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add a subtitle</a:t>
            </a:r>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hasCustomPrompt="1"/>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GB" dirty="0"/>
              <a:t>Click to add text</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en-GB" sz="1400" b="1" dirty="0"/>
              <a:t>Department of informatics</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pic>
        <p:nvPicPr>
          <p:cNvPr id="4" name="Bilde 3" hidden="1">
            <a:extLst>
              <a:ext uri="{FF2B5EF4-FFF2-40B4-BE49-F238E27FC236}">
                <a16:creationId xmlns:a16="http://schemas.microsoft.com/office/drawing/2014/main" id="{B9D1AEA6-DA0B-4109-980A-D323EF0C412C}"/>
              </a:ext>
            </a:extLst>
          </p:cNvPr>
          <p:cNvPicPr>
            <a:picLocks noChangeAspect="1"/>
          </p:cNvPicPr>
          <p:nvPr userDrawn="1"/>
        </p:nvPicPr>
        <p:blipFill>
          <a:blip r:embed="rId4"/>
          <a:stretch>
            <a:fillRect/>
          </a:stretch>
        </p:blipFill>
        <p:spPr>
          <a:xfrm>
            <a:off x="1807454" y="713265"/>
            <a:ext cx="1141200" cy="130237"/>
          </a:xfrm>
          <a:prstGeom prst="rect">
            <a:avLst/>
          </a:prstGeom>
        </p:spPr>
      </p:pic>
      <p:grpSp>
        <p:nvGrpSpPr>
          <p:cNvPr id="38" name="Group 23">
            <a:extLst>
              <a:ext uri="{FF2B5EF4-FFF2-40B4-BE49-F238E27FC236}">
                <a16:creationId xmlns:a16="http://schemas.microsoft.com/office/drawing/2014/main" id="{F39DE0CB-1F07-40E4-B3D5-03291AAC10BD}"/>
              </a:ext>
            </a:extLst>
          </p:cNvPr>
          <p:cNvGrpSpPr>
            <a:grpSpLocks noChangeAspect="1"/>
          </p:cNvGrpSpPr>
          <p:nvPr userDrawn="1"/>
        </p:nvGrpSpPr>
        <p:grpSpPr bwMode="auto">
          <a:xfrm>
            <a:off x="1806576" y="706519"/>
            <a:ext cx="1141413" cy="131763"/>
            <a:chOff x="1138" y="582"/>
            <a:chExt cx="719" cy="83"/>
          </a:xfrm>
        </p:grpSpPr>
        <p:sp>
          <p:nvSpPr>
            <p:cNvPr id="40" name="Freeform 24">
              <a:extLst>
                <a:ext uri="{FF2B5EF4-FFF2-40B4-BE49-F238E27FC236}">
                  <a16:creationId xmlns:a16="http://schemas.microsoft.com/office/drawing/2014/main" id="{0FA09237-EF6B-4DAA-8880-A5C5BE49BAFD}"/>
                </a:ext>
              </a:extLst>
            </p:cNvPr>
            <p:cNvSpPr>
              <a:spLocks/>
            </p:cNvSpPr>
            <p:nvPr userDrawn="1"/>
          </p:nvSpPr>
          <p:spPr bwMode="auto">
            <a:xfrm>
              <a:off x="1138" y="587"/>
              <a:ext cx="62" cy="61"/>
            </a:xfrm>
            <a:custGeom>
              <a:avLst/>
              <a:gdLst>
                <a:gd name="T0" fmla="*/ 79 w 88"/>
                <a:gd name="T1" fmla="*/ 53 h 85"/>
                <a:gd name="T2" fmla="*/ 77 w 88"/>
                <a:gd name="T3" fmla="*/ 68 h 85"/>
                <a:gd name="T4" fmla="*/ 70 w 88"/>
                <a:gd name="T5" fmla="*/ 78 h 85"/>
                <a:gd name="T6" fmla="*/ 60 w 88"/>
                <a:gd name="T7" fmla="*/ 83 h 85"/>
                <a:gd name="T8" fmla="*/ 44 w 88"/>
                <a:gd name="T9" fmla="*/ 85 h 85"/>
                <a:gd name="T10" fmla="*/ 30 w 88"/>
                <a:gd name="T11" fmla="*/ 83 h 85"/>
                <a:gd name="T12" fmla="*/ 19 w 88"/>
                <a:gd name="T13" fmla="*/ 78 h 85"/>
                <a:gd name="T14" fmla="*/ 12 w 88"/>
                <a:gd name="T15" fmla="*/ 69 h 85"/>
                <a:gd name="T16" fmla="*/ 10 w 88"/>
                <a:gd name="T17" fmla="*/ 54 h 85"/>
                <a:gd name="T18" fmla="*/ 10 w 88"/>
                <a:gd name="T19" fmla="*/ 6 h 85"/>
                <a:gd name="T20" fmla="*/ 0 w 88"/>
                <a:gd name="T21" fmla="*/ 5 h 85"/>
                <a:gd name="T22" fmla="*/ 0 w 88"/>
                <a:gd name="T23" fmla="*/ 0 h 85"/>
                <a:gd name="T24" fmla="*/ 34 w 88"/>
                <a:gd name="T25" fmla="*/ 0 h 85"/>
                <a:gd name="T26" fmla="*/ 34 w 88"/>
                <a:gd name="T27" fmla="*/ 5 h 85"/>
                <a:gd name="T28" fmla="*/ 24 w 88"/>
                <a:gd name="T29" fmla="*/ 6 h 85"/>
                <a:gd name="T30" fmla="*/ 24 w 88"/>
                <a:gd name="T31" fmla="*/ 58 h 85"/>
                <a:gd name="T32" fmla="*/ 30 w 88"/>
                <a:gd name="T33" fmla="*/ 73 h 85"/>
                <a:gd name="T34" fmla="*/ 46 w 88"/>
                <a:gd name="T35" fmla="*/ 78 h 85"/>
                <a:gd name="T36" fmla="*/ 63 w 88"/>
                <a:gd name="T37" fmla="*/ 73 h 85"/>
                <a:gd name="T38" fmla="*/ 68 w 88"/>
                <a:gd name="T39" fmla="*/ 55 h 85"/>
                <a:gd name="T40" fmla="*/ 68 w 88"/>
                <a:gd name="T41" fmla="*/ 6 h 85"/>
                <a:gd name="T42" fmla="*/ 58 w 88"/>
                <a:gd name="T43" fmla="*/ 5 h 85"/>
                <a:gd name="T44" fmla="*/ 58 w 88"/>
                <a:gd name="T45" fmla="*/ 0 h 85"/>
                <a:gd name="T46" fmla="*/ 88 w 88"/>
                <a:gd name="T47" fmla="*/ 0 h 85"/>
                <a:gd name="T48" fmla="*/ 88 w 88"/>
                <a:gd name="T49" fmla="*/ 5 h 85"/>
                <a:gd name="T50" fmla="*/ 79 w 88"/>
                <a:gd name="T51" fmla="*/ 6 h 85"/>
                <a:gd name="T52" fmla="*/ 79 w 88"/>
                <a:gd name="T53"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85">
                  <a:moveTo>
                    <a:pt x="79" y="53"/>
                  </a:moveTo>
                  <a:cubicBezTo>
                    <a:pt x="79" y="59"/>
                    <a:pt x="78" y="64"/>
                    <a:pt x="77" y="68"/>
                  </a:cubicBezTo>
                  <a:cubicBezTo>
                    <a:pt x="75" y="72"/>
                    <a:pt x="73" y="75"/>
                    <a:pt x="70" y="78"/>
                  </a:cubicBezTo>
                  <a:cubicBezTo>
                    <a:pt x="68" y="80"/>
                    <a:pt x="64" y="82"/>
                    <a:pt x="60" y="83"/>
                  </a:cubicBezTo>
                  <a:cubicBezTo>
                    <a:pt x="55" y="84"/>
                    <a:pt x="50" y="85"/>
                    <a:pt x="44" y="85"/>
                  </a:cubicBezTo>
                  <a:cubicBezTo>
                    <a:pt x="39" y="85"/>
                    <a:pt x="34" y="84"/>
                    <a:pt x="30" y="83"/>
                  </a:cubicBezTo>
                  <a:cubicBezTo>
                    <a:pt x="26" y="82"/>
                    <a:pt x="22" y="81"/>
                    <a:pt x="19" y="78"/>
                  </a:cubicBezTo>
                  <a:cubicBezTo>
                    <a:pt x="16" y="76"/>
                    <a:pt x="14" y="73"/>
                    <a:pt x="12" y="69"/>
                  </a:cubicBezTo>
                  <a:cubicBezTo>
                    <a:pt x="11" y="65"/>
                    <a:pt x="10" y="60"/>
                    <a:pt x="10" y="54"/>
                  </a:cubicBezTo>
                  <a:cubicBezTo>
                    <a:pt x="10" y="6"/>
                    <a:pt x="10" y="6"/>
                    <a:pt x="10" y="6"/>
                  </a:cubicBezTo>
                  <a:cubicBezTo>
                    <a:pt x="0" y="5"/>
                    <a:pt x="0" y="5"/>
                    <a:pt x="0" y="5"/>
                  </a:cubicBezTo>
                  <a:cubicBezTo>
                    <a:pt x="0" y="0"/>
                    <a:pt x="0" y="0"/>
                    <a:pt x="0" y="0"/>
                  </a:cubicBezTo>
                  <a:cubicBezTo>
                    <a:pt x="34" y="0"/>
                    <a:pt x="34" y="0"/>
                    <a:pt x="34" y="0"/>
                  </a:cubicBezTo>
                  <a:cubicBezTo>
                    <a:pt x="34" y="5"/>
                    <a:pt x="34" y="5"/>
                    <a:pt x="34" y="5"/>
                  </a:cubicBezTo>
                  <a:cubicBezTo>
                    <a:pt x="24" y="6"/>
                    <a:pt x="24" y="6"/>
                    <a:pt x="24" y="6"/>
                  </a:cubicBezTo>
                  <a:cubicBezTo>
                    <a:pt x="24" y="58"/>
                    <a:pt x="24" y="58"/>
                    <a:pt x="24" y="58"/>
                  </a:cubicBezTo>
                  <a:cubicBezTo>
                    <a:pt x="24" y="64"/>
                    <a:pt x="26" y="69"/>
                    <a:pt x="30" y="73"/>
                  </a:cubicBezTo>
                  <a:cubicBezTo>
                    <a:pt x="33" y="76"/>
                    <a:pt x="39" y="78"/>
                    <a:pt x="46" y="78"/>
                  </a:cubicBezTo>
                  <a:cubicBezTo>
                    <a:pt x="54" y="78"/>
                    <a:pt x="59" y="76"/>
                    <a:pt x="63" y="73"/>
                  </a:cubicBezTo>
                  <a:cubicBezTo>
                    <a:pt x="66" y="69"/>
                    <a:pt x="68" y="63"/>
                    <a:pt x="68" y="55"/>
                  </a:cubicBezTo>
                  <a:cubicBezTo>
                    <a:pt x="68" y="6"/>
                    <a:pt x="68" y="6"/>
                    <a:pt x="68" y="6"/>
                  </a:cubicBezTo>
                  <a:cubicBezTo>
                    <a:pt x="58" y="5"/>
                    <a:pt x="58" y="5"/>
                    <a:pt x="58" y="5"/>
                  </a:cubicBezTo>
                  <a:cubicBezTo>
                    <a:pt x="58" y="0"/>
                    <a:pt x="58" y="0"/>
                    <a:pt x="58" y="0"/>
                  </a:cubicBezTo>
                  <a:cubicBezTo>
                    <a:pt x="88" y="0"/>
                    <a:pt x="88" y="0"/>
                    <a:pt x="88" y="0"/>
                  </a:cubicBezTo>
                  <a:cubicBezTo>
                    <a:pt x="88" y="5"/>
                    <a:pt x="88" y="5"/>
                    <a:pt x="88" y="5"/>
                  </a:cubicBezTo>
                  <a:cubicBezTo>
                    <a:pt x="79" y="6"/>
                    <a:pt x="79" y="6"/>
                    <a:pt x="79" y="6"/>
                  </a:cubicBezTo>
                  <a:lnTo>
                    <a:pt x="79"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1" name="Freeform 25">
              <a:extLst>
                <a:ext uri="{FF2B5EF4-FFF2-40B4-BE49-F238E27FC236}">
                  <a16:creationId xmlns:a16="http://schemas.microsoft.com/office/drawing/2014/main" id="{6F69E337-98F3-44D1-843C-A01AC3325F33}"/>
                </a:ext>
              </a:extLst>
            </p:cNvPr>
            <p:cNvSpPr>
              <a:spLocks/>
            </p:cNvSpPr>
            <p:nvPr userDrawn="1"/>
          </p:nvSpPr>
          <p:spPr bwMode="auto">
            <a:xfrm>
              <a:off x="1204" y="602"/>
              <a:ext cx="50" cy="45"/>
            </a:xfrm>
            <a:custGeom>
              <a:avLst/>
              <a:gdLst>
                <a:gd name="T0" fmla="*/ 22 w 72"/>
                <a:gd name="T1" fmla="*/ 55 h 62"/>
                <a:gd name="T2" fmla="*/ 33 w 72"/>
                <a:gd name="T3" fmla="*/ 57 h 62"/>
                <a:gd name="T4" fmla="*/ 33 w 72"/>
                <a:gd name="T5" fmla="*/ 62 h 62"/>
                <a:gd name="T6" fmla="*/ 0 w 72"/>
                <a:gd name="T7" fmla="*/ 62 h 62"/>
                <a:gd name="T8" fmla="*/ 0 w 72"/>
                <a:gd name="T9" fmla="*/ 57 h 62"/>
                <a:gd name="T10" fmla="*/ 9 w 72"/>
                <a:gd name="T11" fmla="*/ 55 h 62"/>
                <a:gd name="T12" fmla="*/ 9 w 72"/>
                <a:gd name="T13" fmla="*/ 9 h 62"/>
                <a:gd name="T14" fmla="*/ 0 w 72"/>
                <a:gd name="T15" fmla="*/ 6 h 62"/>
                <a:gd name="T16" fmla="*/ 0 w 72"/>
                <a:gd name="T17" fmla="*/ 3 h 62"/>
                <a:gd name="T18" fmla="*/ 20 w 72"/>
                <a:gd name="T19" fmla="*/ 0 h 62"/>
                <a:gd name="T20" fmla="*/ 23 w 72"/>
                <a:gd name="T21" fmla="*/ 0 h 62"/>
                <a:gd name="T22" fmla="*/ 23 w 72"/>
                <a:gd name="T23" fmla="*/ 4 h 62"/>
                <a:gd name="T24" fmla="*/ 33 w 72"/>
                <a:gd name="T25" fmla="*/ 1 h 62"/>
                <a:gd name="T26" fmla="*/ 43 w 72"/>
                <a:gd name="T27" fmla="*/ 0 h 62"/>
                <a:gd name="T28" fmla="*/ 57 w 72"/>
                <a:gd name="T29" fmla="*/ 4 h 62"/>
                <a:gd name="T30" fmla="*/ 62 w 72"/>
                <a:gd name="T31" fmla="*/ 17 h 62"/>
                <a:gd name="T32" fmla="*/ 62 w 72"/>
                <a:gd name="T33" fmla="*/ 55 h 62"/>
                <a:gd name="T34" fmla="*/ 72 w 72"/>
                <a:gd name="T35" fmla="*/ 57 h 62"/>
                <a:gd name="T36" fmla="*/ 72 w 72"/>
                <a:gd name="T37" fmla="*/ 62 h 62"/>
                <a:gd name="T38" fmla="*/ 39 w 72"/>
                <a:gd name="T39" fmla="*/ 62 h 62"/>
                <a:gd name="T40" fmla="*/ 39 w 72"/>
                <a:gd name="T41" fmla="*/ 56 h 62"/>
                <a:gd name="T42" fmla="*/ 49 w 72"/>
                <a:gd name="T43" fmla="*/ 55 h 62"/>
                <a:gd name="T44" fmla="*/ 49 w 72"/>
                <a:gd name="T45" fmla="*/ 26 h 62"/>
                <a:gd name="T46" fmla="*/ 49 w 72"/>
                <a:gd name="T47" fmla="*/ 19 h 62"/>
                <a:gd name="T48" fmla="*/ 48 w 72"/>
                <a:gd name="T49" fmla="*/ 14 h 62"/>
                <a:gd name="T50" fmla="*/ 44 w 72"/>
                <a:gd name="T51" fmla="*/ 10 h 62"/>
                <a:gd name="T52" fmla="*/ 37 w 72"/>
                <a:gd name="T53" fmla="*/ 9 h 62"/>
                <a:gd name="T54" fmla="*/ 34 w 72"/>
                <a:gd name="T55" fmla="*/ 9 h 62"/>
                <a:gd name="T56" fmla="*/ 31 w 72"/>
                <a:gd name="T57" fmla="*/ 9 h 62"/>
                <a:gd name="T58" fmla="*/ 27 w 72"/>
                <a:gd name="T59" fmla="*/ 10 h 62"/>
                <a:gd name="T60" fmla="*/ 22 w 72"/>
                <a:gd name="T61" fmla="*/ 11 h 62"/>
                <a:gd name="T62" fmla="*/ 22 w 72"/>
                <a:gd name="T63"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62">
                  <a:moveTo>
                    <a:pt x="22" y="55"/>
                  </a:moveTo>
                  <a:cubicBezTo>
                    <a:pt x="33" y="57"/>
                    <a:pt x="33" y="57"/>
                    <a:pt x="33" y="57"/>
                  </a:cubicBezTo>
                  <a:cubicBezTo>
                    <a:pt x="33" y="62"/>
                    <a:pt x="33" y="62"/>
                    <a:pt x="33"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30" y="1"/>
                    <a:pt x="33" y="1"/>
                  </a:cubicBezTo>
                  <a:cubicBezTo>
                    <a:pt x="36" y="0"/>
                    <a:pt x="40" y="0"/>
                    <a:pt x="43" y="0"/>
                  </a:cubicBezTo>
                  <a:cubicBezTo>
                    <a:pt x="49" y="0"/>
                    <a:pt x="54" y="1"/>
                    <a:pt x="57" y="4"/>
                  </a:cubicBezTo>
                  <a:cubicBezTo>
                    <a:pt x="61" y="7"/>
                    <a:pt x="62" y="12"/>
                    <a:pt x="62" y="17"/>
                  </a:cubicBezTo>
                  <a:cubicBezTo>
                    <a:pt x="62" y="55"/>
                    <a:pt x="62" y="55"/>
                    <a:pt x="62" y="55"/>
                  </a:cubicBezTo>
                  <a:cubicBezTo>
                    <a:pt x="72" y="57"/>
                    <a:pt x="72" y="57"/>
                    <a:pt x="72" y="57"/>
                  </a:cubicBezTo>
                  <a:cubicBezTo>
                    <a:pt x="72" y="62"/>
                    <a:pt x="72" y="62"/>
                    <a:pt x="72" y="62"/>
                  </a:cubicBezTo>
                  <a:cubicBezTo>
                    <a:pt x="39" y="62"/>
                    <a:pt x="39" y="62"/>
                    <a:pt x="39" y="62"/>
                  </a:cubicBezTo>
                  <a:cubicBezTo>
                    <a:pt x="39" y="56"/>
                    <a:pt x="39" y="56"/>
                    <a:pt x="39" y="56"/>
                  </a:cubicBezTo>
                  <a:cubicBezTo>
                    <a:pt x="49" y="55"/>
                    <a:pt x="49" y="55"/>
                    <a:pt x="49" y="55"/>
                  </a:cubicBezTo>
                  <a:cubicBezTo>
                    <a:pt x="49" y="26"/>
                    <a:pt x="49" y="26"/>
                    <a:pt x="49" y="26"/>
                  </a:cubicBezTo>
                  <a:cubicBezTo>
                    <a:pt x="49" y="24"/>
                    <a:pt x="49" y="21"/>
                    <a:pt x="49" y="19"/>
                  </a:cubicBezTo>
                  <a:cubicBezTo>
                    <a:pt x="49" y="17"/>
                    <a:pt x="49" y="15"/>
                    <a:pt x="48" y="14"/>
                  </a:cubicBezTo>
                  <a:cubicBezTo>
                    <a:pt x="47" y="12"/>
                    <a:pt x="46" y="11"/>
                    <a:pt x="44" y="10"/>
                  </a:cubicBezTo>
                  <a:cubicBezTo>
                    <a:pt x="43" y="9"/>
                    <a:pt x="40" y="9"/>
                    <a:pt x="37" y="9"/>
                  </a:cubicBezTo>
                  <a:cubicBezTo>
                    <a:pt x="36" y="9"/>
                    <a:pt x="35" y="9"/>
                    <a:pt x="34" y="9"/>
                  </a:cubicBezTo>
                  <a:cubicBezTo>
                    <a:pt x="33" y="9"/>
                    <a:pt x="32" y="9"/>
                    <a:pt x="31" y="9"/>
                  </a:cubicBezTo>
                  <a:cubicBezTo>
                    <a:pt x="30" y="9"/>
                    <a:pt x="28" y="9"/>
                    <a:pt x="27" y="10"/>
                  </a:cubicBezTo>
                  <a:cubicBezTo>
                    <a:pt x="26" y="10"/>
                    <a:pt x="24" y="10"/>
                    <a:pt x="22" y="11"/>
                  </a:cubicBezTo>
                  <a:lnTo>
                    <a:pt x="22"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2" name="Freeform 26">
              <a:extLst>
                <a:ext uri="{FF2B5EF4-FFF2-40B4-BE49-F238E27FC236}">
                  <a16:creationId xmlns:a16="http://schemas.microsoft.com/office/drawing/2014/main" id="{307E1102-CA31-464D-858A-AA52135B4FF1}"/>
                </a:ext>
              </a:extLst>
            </p:cNvPr>
            <p:cNvSpPr>
              <a:spLocks noEditPoints="1"/>
            </p:cNvSpPr>
            <p:nvPr userDrawn="1"/>
          </p:nvSpPr>
          <p:spPr bwMode="auto">
            <a:xfrm>
              <a:off x="1257" y="582"/>
              <a:ext cx="22" cy="65"/>
            </a:xfrm>
            <a:custGeom>
              <a:avLst/>
              <a:gdLst>
                <a:gd name="T0" fmla="*/ 22 w 32"/>
                <a:gd name="T1" fmla="*/ 38 h 90"/>
                <a:gd name="T2" fmla="*/ 22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2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2" y="38"/>
                  </a:moveTo>
                  <a:cubicBezTo>
                    <a:pt x="22" y="83"/>
                    <a:pt x="22" y="83"/>
                    <a:pt x="22"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2" y="38"/>
                  </a:lnTo>
                  <a:close/>
                  <a:moveTo>
                    <a:pt x="8" y="8"/>
                  </a:moveTo>
                  <a:cubicBezTo>
                    <a:pt x="8" y="10"/>
                    <a:pt x="9" y="12"/>
                    <a:pt x="10" y="14"/>
                  </a:cubicBezTo>
                  <a:cubicBezTo>
                    <a:pt x="12" y="15"/>
                    <a:pt x="14" y="16"/>
                    <a:pt x="16" y="16"/>
                  </a:cubicBezTo>
                  <a:cubicBezTo>
                    <a:pt x="18" y="16"/>
                    <a:pt x="20" y="15"/>
                    <a:pt x="22" y="14"/>
                  </a:cubicBezTo>
                  <a:cubicBezTo>
                    <a:pt x="23" y="12"/>
                    <a:pt x="24" y="10"/>
                    <a:pt x="24" y="8"/>
                  </a:cubicBezTo>
                  <a:cubicBezTo>
                    <a:pt x="24" y="6"/>
                    <a:pt x="23"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3" name="Freeform 27">
              <a:extLst>
                <a:ext uri="{FF2B5EF4-FFF2-40B4-BE49-F238E27FC236}">
                  <a16:creationId xmlns:a16="http://schemas.microsoft.com/office/drawing/2014/main" id="{36C8ED98-78F0-4EE4-A7B5-D24059225DED}"/>
                </a:ext>
              </a:extLst>
            </p:cNvPr>
            <p:cNvSpPr>
              <a:spLocks/>
            </p:cNvSpPr>
            <p:nvPr userDrawn="1"/>
          </p:nvSpPr>
          <p:spPr bwMode="auto">
            <a:xfrm>
              <a:off x="1280" y="603"/>
              <a:ext cx="50" cy="44"/>
            </a:xfrm>
            <a:custGeom>
              <a:avLst/>
              <a:gdLst>
                <a:gd name="T0" fmla="*/ 31 w 50"/>
                <a:gd name="T1" fmla="*/ 4 h 44"/>
                <a:gd name="T2" fmla="*/ 31 w 50"/>
                <a:gd name="T3" fmla="*/ 0 h 44"/>
                <a:gd name="T4" fmla="*/ 50 w 50"/>
                <a:gd name="T5" fmla="*/ 0 h 44"/>
                <a:gd name="T6" fmla="*/ 50 w 50"/>
                <a:gd name="T7" fmla="*/ 4 h 44"/>
                <a:gd name="T8" fmla="*/ 44 w 50"/>
                <a:gd name="T9" fmla="*/ 5 h 44"/>
                <a:gd name="T10" fmla="*/ 29 w 50"/>
                <a:gd name="T11" fmla="*/ 44 h 44"/>
                <a:gd name="T12" fmla="*/ 20 w 50"/>
                <a:gd name="T13" fmla="*/ 44 h 44"/>
                <a:gd name="T14" fmla="*/ 6 w 50"/>
                <a:gd name="T15" fmla="*/ 5 h 44"/>
                <a:gd name="T16" fmla="*/ 0 w 50"/>
                <a:gd name="T17" fmla="*/ 4 h 44"/>
                <a:gd name="T18" fmla="*/ 0 w 50"/>
                <a:gd name="T19" fmla="*/ 0 h 44"/>
                <a:gd name="T20" fmla="*/ 22 w 50"/>
                <a:gd name="T21" fmla="*/ 0 h 44"/>
                <a:gd name="T22" fmla="*/ 22 w 50"/>
                <a:gd name="T23" fmla="*/ 4 h 44"/>
                <a:gd name="T24" fmla="*/ 16 w 50"/>
                <a:gd name="T25" fmla="*/ 5 h 44"/>
                <a:gd name="T26" fmla="*/ 26 w 50"/>
                <a:gd name="T27" fmla="*/ 33 h 44"/>
                <a:gd name="T28" fmla="*/ 37 w 50"/>
                <a:gd name="T29" fmla="*/ 5 h 44"/>
                <a:gd name="T30" fmla="*/ 31 w 50"/>
                <a:gd name="T31"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44">
                  <a:moveTo>
                    <a:pt x="31" y="4"/>
                  </a:moveTo>
                  <a:lnTo>
                    <a:pt x="31" y="0"/>
                  </a:lnTo>
                  <a:lnTo>
                    <a:pt x="50" y="0"/>
                  </a:lnTo>
                  <a:lnTo>
                    <a:pt x="50" y="4"/>
                  </a:lnTo>
                  <a:lnTo>
                    <a:pt x="44" y="5"/>
                  </a:lnTo>
                  <a:lnTo>
                    <a:pt x="29" y="44"/>
                  </a:lnTo>
                  <a:lnTo>
                    <a:pt x="20" y="44"/>
                  </a:lnTo>
                  <a:lnTo>
                    <a:pt x="6" y="5"/>
                  </a:lnTo>
                  <a:lnTo>
                    <a:pt x="0" y="4"/>
                  </a:lnTo>
                  <a:lnTo>
                    <a:pt x="0" y="0"/>
                  </a:lnTo>
                  <a:lnTo>
                    <a:pt x="22" y="0"/>
                  </a:lnTo>
                  <a:lnTo>
                    <a:pt x="22" y="4"/>
                  </a:lnTo>
                  <a:lnTo>
                    <a:pt x="16" y="5"/>
                  </a:lnTo>
                  <a:lnTo>
                    <a:pt x="26" y="33"/>
                  </a:lnTo>
                  <a:lnTo>
                    <a:pt x="37" y="5"/>
                  </a:lnTo>
                  <a:lnTo>
                    <a:pt x="3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4" name="Freeform 28">
              <a:extLst>
                <a:ext uri="{FF2B5EF4-FFF2-40B4-BE49-F238E27FC236}">
                  <a16:creationId xmlns:a16="http://schemas.microsoft.com/office/drawing/2014/main" id="{A4C97813-3DA2-4854-BA35-3B3786BBDE6A}"/>
                </a:ext>
              </a:extLst>
            </p:cNvPr>
            <p:cNvSpPr>
              <a:spLocks noEditPoints="1"/>
            </p:cNvSpPr>
            <p:nvPr userDrawn="1"/>
          </p:nvSpPr>
          <p:spPr bwMode="auto">
            <a:xfrm>
              <a:off x="1333" y="602"/>
              <a:ext cx="38" cy="46"/>
            </a:xfrm>
            <a:custGeom>
              <a:avLst/>
              <a:gdLst>
                <a:gd name="T0" fmla="*/ 55 w 55"/>
                <a:gd name="T1" fmla="*/ 56 h 63"/>
                <a:gd name="T2" fmla="*/ 51 w 55"/>
                <a:gd name="T3" fmla="*/ 58 h 63"/>
                <a:gd name="T4" fmla="*/ 45 w 55"/>
                <a:gd name="T5" fmla="*/ 61 h 63"/>
                <a:gd name="T6" fmla="*/ 39 w 55"/>
                <a:gd name="T7" fmla="*/ 62 h 63"/>
                <a:gd name="T8" fmla="*/ 31 w 55"/>
                <a:gd name="T9" fmla="*/ 63 h 63"/>
                <a:gd name="T10" fmla="*/ 18 w 55"/>
                <a:gd name="T11" fmla="*/ 61 h 63"/>
                <a:gd name="T12" fmla="*/ 9 w 55"/>
                <a:gd name="T13" fmla="*/ 55 h 63"/>
                <a:gd name="T14" fmla="*/ 3 w 55"/>
                <a:gd name="T15" fmla="*/ 45 h 63"/>
                <a:gd name="T16" fmla="*/ 0 w 55"/>
                <a:gd name="T17" fmla="*/ 32 h 63"/>
                <a:gd name="T18" fmla="*/ 8 w 55"/>
                <a:gd name="T19" fmla="*/ 8 h 63"/>
                <a:gd name="T20" fmla="*/ 30 w 55"/>
                <a:gd name="T21" fmla="*/ 0 h 63"/>
                <a:gd name="T22" fmla="*/ 41 w 55"/>
                <a:gd name="T23" fmla="*/ 1 h 63"/>
                <a:gd name="T24" fmla="*/ 49 w 55"/>
                <a:gd name="T25" fmla="*/ 6 h 63"/>
                <a:gd name="T26" fmla="*/ 53 w 55"/>
                <a:gd name="T27" fmla="*/ 13 h 63"/>
                <a:gd name="T28" fmla="*/ 55 w 55"/>
                <a:gd name="T29" fmla="*/ 22 h 63"/>
                <a:gd name="T30" fmla="*/ 54 w 55"/>
                <a:gd name="T31" fmla="*/ 30 h 63"/>
                <a:gd name="T32" fmla="*/ 15 w 55"/>
                <a:gd name="T33" fmla="*/ 30 h 63"/>
                <a:gd name="T34" fmla="*/ 18 w 55"/>
                <a:gd name="T35" fmla="*/ 47 h 63"/>
                <a:gd name="T36" fmla="*/ 30 w 55"/>
                <a:gd name="T37" fmla="*/ 55 h 63"/>
                <a:gd name="T38" fmla="*/ 43 w 55"/>
                <a:gd name="T39" fmla="*/ 54 h 63"/>
                <a:gd name="T40" fmla="*/ 55 w 55"/>
                <a:gd name="T41" fmla="*/ 50 h 63"/>
                <a:gd name="T42" fmla="*/ 55 w 55"/>
                <a:gd name="T43" fmla="*/ 56 h 63"/>
                <a:gd name="T44" fmla="*/ 28 w 55"/>
                <a:gd name="T45" fmla="*/ 24 h 63"/>
                <a:gd name="T46" fmla="*/ 42 w 55"/>
                <a:gd name="T47" fmla="*/ 24 h 63"/>
                <a:gd name="T48" fmla="*/ 41 w 55"/>
                <a:gd name="T49" fmla="*/ 17 h 63"/>
                <a:gd name="T50" fmla="*/ 39 w 55"/>
                <a:gd name="T51" fmla="*/ 11 h 63"/>
                <a:gd name="T52" fmla="*/ 35 w 55"/>
                <a:gd name="T53" fmla="*/ 7 h 63"/>
                <a:gd name="T54" fmla="*/ 29 w 55"/>
                <a:gd name="T55" fmla="*/ 6 h 63"/>
                <a:gd name="T56" fmla="*/ 19 w 55"/>
                <a:gd name="T57" fmla="*/ 11 h 63"/>
                <a:gd name="T58" fmla="*/ 15 w 55"/>
                <a:gd name="T59" fmla="*/ 24 h 63"/>
                <a:gd name="T60" fmla="*/ 28 w 55"/>
                <a:gd name="T61" fmla="*/ 2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63">
                  <a:moveTo>
                    <a:pt x="55" y="56"/>
                  </a:moveTo>
                  <a:cubicBezTo>
                    <a:pt x="54" y="57"/>
                    <a:pt x="53" y="58"/>
                    <a:pt x="51" y="58"/>
                  </a:cubicBezTo>
                  <a:cubicBezTo>
                    <a:pt x="49" y="59"/>
                    <a:pt x="48" y="60"/>
                    <a:pt x="45" y="61"/>
                  </a:cubicBezTo>
                  <a:cubicBezTo>
                    <a:pt x="43" y="61"/>
                    <a:pt x="41" y="62"/>
                    <a:pt x="39" y="62"/>
                  </a:cubicBezTo>
                  <a:cubicBezTo>
                    <a:pt x="36" y="63"/>
                    <a:pt x="33" y="63"/>
                    <a:pt x="31" y="63"/>
                  </a:cubicBezTo>
                  <a:cubicBezTo>
                    <a:pt x="26" y="63"/>
                    <a:pt x="22" y="62"/>
                    <a:pt x="18" y="61"/>
                  </a:cubicBezTo>
                  <a:cubicBezTo>
                    <a:pt x="14" y="60"/>
                    <a:pt x="11" y="58"/>
                    <a:pt x="9" y="55"/>
                  </a:cubicBezTo>
                  <a:cubicBezTo>
                    <a:pt x="6" y="53"/>
                    <a:pt x="4" y="49"/>
                    <a:pt x="3" y="45"/>
                  </a:cubicBezTo>
                  <a:cubicBezTo>
                    <a:pt x="1" y="41"/>
                    <a:pt x="0" y="37"/>
                    <a:pt x="0" y="32"/>
                  </a:cubicBezTo>
                  <a:cubicBezTo>
                    <a:pt x="0" y="21"/>
                    <a:pt x="3" y="13"/>
                    <a:pt x="8" y="8"/>
                  </a:cubicBezTo>
                  <a:cubicBezTo>
                    <a:pt x="14" y="2"/>
                    <a:pt x="21" y="0"/>
                    <a:pt x="30" y="0"/>
                  </a:cubicBezTo>
                  <a:cubicBezTo>
                    <a:pt x="34" y="0"/>
                    <a:pt x="38" y="0"/>
                    <a:pt x="41" y="1"/>
                  </a:cubicBezTo>
                  <a:cubicBezTo>
                    <a:pt x="44" y="3"/>
                    <a:pt x="47" y="4"/>
                    <a:pt x="49" y="6"/>
                  </a:cubicBezTo>
                  <a:cubicBezTo>
                    <a:pt x="51" y="8"/>
                    <a:pt x="52" y="11"/>
                    <a:pt x="53" y="13"/>
                  </a:cubicBezTo>
                  <a:cubicBezTo>
                    <a:pt x="54" y="16"/>
                    <a:pt x="55" y="19"/>
                    <a:pt x="55" y="22"/>
                  </a:cubicBezTo>
                  <a:cubicBezTo>
                    <a:pt x="55" y="25"/>
                    <a:pt x="55" y="28"/>
                    <a:pt x="54" y="30"/>
                  </a:cubicBezTo>
                  <a:cubicBezTo>
                    <a:pt x="15" y="30"/>
                    <a:pt x="15" y="30"/>
                    <a:pt x="15" y="30"/>
                  </a:cubicBezTo>
                  <a:cubicBezTo>
                    <a:pt x="15" y="37"/>
                    <a:pt x="16" y="43"/>
                    <a:pt x="18" y="47"/>
                  </a:cubicBezTo>
                  <a:cubicBezTo>
                    <a:pt x="21" y="51"/>
                    <a:pt x="25" y="54"/>
                    <a:pt x="30" y="55"/>
                  </a:cubicBezTo>
                  <a:cubicBezTo>
                    <a:pt x="34" y="56"/>
                    <a:pt x="38" y="55"/>
                    <a:pt x="43" y="54"/>
                  </a:cubicBezTo>
                  <a:cubicBezTo>
                    <a:pt x="47" y="53"/>
                    <a:pt x="51" y="52"/>
                    <a:pt x="55" y="50"/>
                  </a:cubicBezTo>
                  <a:lnTo>
                    <a:pt x="55" y="56"/>
                  </a:lnTo>
                  <a:close/>
                  <a:moveTo>
                    <a:pt x="28" y="24"/>
                  </a:moveTo>
                  <a:cubicBezTo>
                    <a:pt x="42" y="24"/>
                    <a:pt x="42" y="24"/>
                    <a:pt x="42" y="24"/>
                  </a:cubicBezTo>
                  <a:cubicBezTo>
                    <a:pt x="42" y="21"/>
                    <a:pt x="41" y="19"/>
                    <a:pt x="41" y="17"/>
                  </a:cubicBezTo>
                  <a:cubicBezTo>
                    <a:pt x="40" y="14"/>
                    <a:pt x="40" y="12"/>
                    <a:pt x="39" y="11"/>
                  </a:cubicBezTo>
                  <a:cubicBezTo>
                    <a:pt x="38" y="9"/>
                    <a:pt x="36" y="8"/>
                    <a:pt x="35" y="7"/>
                  </a:cubicBezTo>
                  <a:cubicBezTo>
                    <a:pt x="33" y="6"/>
                    <a:pt x="31" y="6"/>
                    <a:pt x="29" y="6"/>
                  </a:cubicBezTo>
                  <a:cubicBezTo>
                    <a:pt x="25" y="6"/>
                    <a:pt x="21" y="7"/>
                    <a:pt x="19" y="11"/>
                  </a:cubicBezTo>
                  <a:cubicBezTo>
                    <a:pt x="16" y="14"/>
                    <a:pt x="15" y="18"/>
                    <a:pt x="15" y="24"/>
                  </a:cubicBezTo>
                  <a:lnTo>
                    <a:pt x="28"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5" name="Freeform 29">
              <a:extLst>
                <a:ext uri="{FF2B5EF4-FFF2-40B4-BE49-F238E27FC236}">
                  <a16:creationId xmlns:a16="http://schemas.microsoft.com/office/drawing/2014/main" id="{74770F7A-93C1-495A-858C-C93897C19047}"/>
                </a:ext>
              </a:extLst>
            </p:cNvPr>
            <p:cNvSpPr>
              <a:spLocks/>
            </p:cNvSpPr>
            <p:nvPr userDrawn="1"/>
          </p:nvSpPr>
          <p:spPr bwMode="auto">
            <a:xfrm>
              <a:off x="1376" y="602"/>
              <a:ext cx="35" cy="45"/>
            </a:xfrm>
            <a:custGeom>
              <a:avLst/>
              <a:gdLst>
                <a:gd name="T0" fmla="*/ 37 w 49"/>
                <a:gd name="T1" fmla="*/ 9 h 62"/>
                <a:gd name="T2" fmla="*/ 31 w 49"/>
                <a:gd name="T3" fmla="*/ 9 h 62"/>
                <a:gd name="T4" fmla="*/ 22 w 49"/>
                <a:gd name="T5" fmla="*/ 11 h 62"/>
                <a:gd name="T6" fmla="*/ 22 w 49"/>
                <a:gd name="T7" fmla="*/ 55 h 62"/>
                <a:gd name="T8" fmla="*/ 35 w 49"/>
                <a:gd name="T9" fmla="*/ 56 h 62"/>
                <a:gd name="T10" fmla="*/ 35 w 49"/>
                <a:gd name="T11" fmla="*/ 62 h 62"/>
                <a:gd name="T12" fmla="*/ 0 w 49"/>
                <a:gd name="T13" fmla="*/ 62 h 62"/>
                <a:gd name="T14" fmla="*/ 0 w 49"/>
                <a:gd name="T15" fmla="*/ 57 h 62"/>
                <a:gd name="T16" fmla="*/ 9 w 49"/>
                <a:gd name="T17" fmla="*/ 55 h 62"/>
                <a:gd name="T18" fmla="*/ 9 w 49"/>
                <a:gd name="T19" fmla="*/ 9 h 62"/>
                <a:gd name="T20" fmla="*/ 0 w 49"/>
                <a:gd name="T21" fmla="*/ 6 h 62"/>
                <a:gd name="T22" fmla="*/ 0 w 49"/>
                <a:gd name="T23" fmla="*/ 3 h 62"/>
                <a:gd name="T24" fmla="*/ 20 w 49"/>
                <a:gd name="T25" fmla="*/ 0 h 62"/>
                <a:gd name="T26" fmla="*/ 23 w 49"/>
                <a:gd name="T27" fmla="*/ 0 h 62"/>
                <a:gd name="T28" fmla="*/ 23 w 49"/>
                <a:gd name="T29" fmla="*/ 4 h 62"/>
                <a:gd name="T30" fmla="*/ 33 w 49"/>
                <a:gd name="T31" fmla="*/ 1 h 62"/>
                <a:gd name="T32" fmla="*/ 44 w 49"/>
                <a:gd name="T33" fmla="*/ 0 h 62"/>
                <a:gd name="T34" fmla="*/ 49 w 49"/>
                <a:gd name="T35" fmla="*/ 0 h 62"/>
                <a:gd name="T36" fmla="*/ 49 w 49"/>
                <a:gd name="T37" fmla="*/ 1 h 62"/>
                <a:gd name="T38" fmla="*/ 47 w 49"/>
                <a:gd name="T39" fmla="*/ 17 h 62"/>
                <a:gd name="T40" fmla="*/ 39 w 49"/>
                <a:gd name="T41" fmla="*/ 17 h 62"/>
                <a:gd name="T42" fmla="*/ 37 w 49"/>
                <a:gd name="T43"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 h="62">
                  <a:moveTo>
                    <a:pt x="37" y="9"/>
                  </a:moveTo>
                  <a:cubicBezTo>
                    <a:pt x="35" y="9"/>
                    <a:pt x="33" y="9"/>
                    <a:pt x="31" y="9"/>
                  </a:cubicBezTo>
                  <a:cubicBezTo>
                    <a:pt x="28" y="9"/>
                    <a:pt x="26" y="10"/>
                    <a:pt x="22" y="11"/>
                  </a:cubicBezTo>
                  <a:cubicBezTo>
                    <a:pt x="22" y="55"/>
                    <a:pt x="22" y="55"/>
                    <a:pt x="22" y="55"/>
                  </a:cubicBezTo>
                  <a:cubicBezTo>
                    <a:pt x="35" y="56"/>
                    <a:pt x="35" y="56"/>
                    <a:pt x="35" y="56"/>
                  </a:cubicBezTo>
                  <a:cubicBezTo>
                    <a:pt x="35" y="62"/>
                    <a:pt x="35" y="62"/>
                    <a:pt x="35"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29" y="1"/>
                    <a:pt x="33" y="1"/>
                  </a:cubicBezTo>
                  <a:cubicBezTo>
                    <a:pt x="37" y="0"/>
                    <a:pt x="40" y="0"/>
                    <a:pt x="44" y="0"/>
                  </a:cubicBezTo>
                  <a:cubicBezTo>
                    <a:pt x="49" y="0"/>
                    <a:pt x="49" y="0"/>
                    <a:pt x="49" y="0"/>
                  </a:cubicBezTo>
                  <a:cubicBezTo>
                    <a:pt x="49" y="1"/>
                    <a:pt x="49" y="1"/>
                    <a:pt x="49" y="1"/>
                  </a:cubicBezTo>
                  <a:cubicBezTo>
                    <a:pt x="47" y="17"/>
                    <a:pt x="47" y="17"/>
                    <a:pt x="47" y="17"/>
                  </a:cubicBezTo>
                  <a:cubicBezTo>
                    <a:pt x="39" y="17"/>
                    <a:pt x="39" y="17"/>
                    <a:pt x="39" y="17"/>
                  </a:cubicBezTo>
                  <a:lnTo>
                    <a:pt x="37"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6" name="Freeform 30">
              <a:extLst>
                <a:ext uri="{FF2B5EF4-FFF2-40B4-BE49-F238E27FC236}">
                  <a16:creationId xmlns:a16="http://schemas.microsoft.com/office/drawing/2014/main" id="{82A91986-ECDD-4A04-8718-107596E6DF1D}"/>
                </a:ext>
              </a:extLst>
            </p:cNvPr>
            <p:cNvSpPr>
              <a:spLocks/>
            </p:cNvSpPr>
            <p:nvPr userDrawn="1"/>
          </p:nvSpPr>
          <p:spPr bwMode="auto">
            <a:xfrm>
              <a:off x="1416" y="602"/>
              <a:ext cx="32" cy="46"/>
            </a:xfrm>
            <a:custGeom>
              <a:avLst/>
              <a:gdLst>
                <a:gd name="T0" fmla="*/ 13 w 46"/>
                <a:gd name="T1" fmla="*/ 53 h 63"/>
                <a:gd name="T2" fmla="*/ 18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2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6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5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8" y="55"/>
                  </a:cubicBezTo>
                  <a:cubicBezTo>
                    <a:pt x="19" y="56"/>
                    <a:pt x="22"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2" y="19"/>
                    <a:pt x="2" y="16"/>
                  </a:cubicBezTo>
                  <a:cubicBezTo>
                    <a:pt x="2"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7" y="20"/>
                    <a:pt x="18" y="21"/>
                    <a:pt x="19" y="22"/>
                  </a:cubicBezTo>
                  <a:cubicBezTo>
                    <a:pt x="20" y="23"/>
                    <a:pt x="22" y="24"/>
                    <a:pt x="24" y="25"/>
                  </a:cubicBezTo>
                  <a:cubicBezTo>
                    <a:pt x="25" y="25"/>
                    <a:pt x="27" y="26"/>
                    <a:pt x="29" y="27"/>
                  </a:cubicBezTo>
                  <a:cubicBezTo>
                    <a:pt x="31" y="28"/>
                    <a:pt x="33" y="29"/>
                    <a:pt x="36"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5" y="60"/>
                  </a:cubicBezTo>
                  <a:cubicBezTo>
                    <a:pt x="3" y="59"/>
                    <a:pt x="2"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7" name="Freeform 31">
              <a:extLst>
                <a:ext uri="{FF2B5EF4-FFF2-40B4-BE49-F238E27FC236}">
                  <a16:creationId xmlns:a16="http://schemas.microsoft.com/office/drawing/2014/main" id="{D3895108-B71D-48F5-A2D8-5C746494CDE5}"/>
                </a:ext>
              </a:extLst>
            </p:cNvPr>
            <p:cNvSpPr>
              <a:spLocks noEditPoints="1"/>
            </p:cNvSpPr>
            <p:nvPr userDrawn="1"/>
          </p:nvSpPr>
          <p:spPr bwMode="auto">
            <a:xfrm>
              <a:off x="1453" y="582"/>
              <a:ext cx="23" cy="65"/>
            </a:xfrm>
            <a:custGeom>
              <a:avLst/>
              <a:gdLst>
                <a:gd name="T0" fmla="*/ 23 w 32"/>
                <a:gd name="T1" fmla="*/ 38 h 90"/>
                <a:gd name="T2" fmla="*/ 23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3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3" y="38"/>
                  </a:moveTo>
                  <a:cubicBezTo>
                    <a:pt x="23" y="83"/>
                    <a:pt x="23" y="83"/>
                    <a:pt x="23"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3" y="38"/>
                  </a:lnTo>
                  <a:close/>
                  <a:moveTo>
                    <a:pt x="8" y="8"/>
                  </a:moveTo>
                  <a:cubicBezTo>
                    <a:pt x="8" y="10"/>
                    <a:pt x="9" y="12"/>
                    <a:pt x="10" y="14"/>
                  </a:cubicBezTo>
                  <a:cubicBezTo>
                    <a:pt x="12" y="15"/>
                    <a:pt x="14" y="16"/>
                    <a:pt x="16" y="16"/>
                  </a:cubicBezTo>
                  <a:cubicBezTo>
                    <a:pt x="18" y="16"/>
                    <a:pt x="20" y="15"/>
                    <a:pt x="22" y="14"/>
                  </a:cubicBezTo>
                  <a:cubicBezTo>
                    <a:pt x="24" y="12"/>
                    <a:pt x="24" y="10"/>
                    <a:pt x="24" y="8"/>
                  </a:cubicBezTo>
                  <a:cubicBezTo>
                    <a:pt x="24" y="6"/>
                    <a:pt x="24"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8" name="Freeform 32">
              <a:extLst>
                <a:ext uri="{FF2B5EF4-FFF2-40B4-BE49-F238E27FC236}">
                  <a16:creationId xmlns:a16="http://schemas.microsoft.com/office/drawing/2014/main" id="{A30B6400-53E1-444F-922A-8AC57522A3C4}"/>
                </a:ext>
              </a:extLst>
            </p:cNvPr>
            <p:cNvSpPr>
              <a:spLocks/>
            </p:cNvSpPr>
            <p:nvPr userDrawn="1"/>
          </p:nvSpPr>
          <p:spPr bwMode="auto">
            <a:xfrm>
              <a:off x="1479" y="592"/>
              <a:ext cx="27" cy="56"/>
            </a:xfrm>
            <a:custGeom>
              <a:avLst/>
              <a:gdLst>
                <a:gd name="T0" fmla="*/ 21 w 38"/>
                <a:gd name="T1" fmla="*/ 59 h 77"/>
                <a:gd name="T2" fmla="*/ 23 w 38"/>
                <a:gd name="T3" fmla="*/ 67 h 77"/>
                <a:gd name="T4" fmla="*/ 29 w 38"/>
                <a:gd name="T5" fmla="*/ 70 h 77"/>
                <a:gd name="T6" fmla="*/ 33 w 38"/>
                <a:gd name="T7" fmla="*/ 69 h 77"/>
                <a:gd name="T8" fmla="*/ 38 w 38"/>
                <a:gd name="T9" fmla="*/ 68 h 77"/>
                <a:gd name="T10" fmla="*/ 38 w 38"/>
                <a:gd name="T11" fmla="*/ 72 h 77"/>
                <a:gd name="T12" fmla="*/ 31 w 38"/>
                <a:gd name="T13" fmla="*/ 76 h 77"/>
                <a:gd name="T14" fmla="*/ 23 w 38"/>
                <a:gd name="T15" fmla="*/ 77 h 77"/>
                <a:gd name="T16" fmla="*/ 15 w 38"/>
                <a:gd name="T17" fmla="*/ 76 h 77"/>
                <a:gd name="T18" fmla="*/ 11 w 38"/>
                <a:gd name="T19" fmla="*/ 72 h 77"/>
                <a:gd name="T20" fmla="*/ 8 w 38"/>
                <a:gd name="T21" fmla="*/ 67 h 77"/>
                <a:gd name="T22" fmla="*/ 8 w 38"/>
                <a:gd name="T23" fmla="*/ 60 h 77"/>
                <a:gd name="T24" fmla="*/ 8 w 38"/>
                <a:gd name="T25" fmla="*/ 22 h 77"/>
                <a:gd name="T26" fmla="*/ 0 w 38"/>
                <a:gd name="T27" fmla="*/ 22 h 77"/>
                <a:gd name="T28" fmla="*/ 0 w 38"/>
                <a:gd name="T29" fmla="*/ 17 h 77"/>
                <a:gd name="T30" fmla="*/ 6 w 38"/>
                <a:gd name="T31" fmla="*/ 15 h 77"/>
                <a:gd name="T32" fmla="*/ 9 w 38"/>
                <a:gd name="T33" fmla="*/ 11 h 77"/>
                <a:gd name="T34" fmla="*/ 12 w 38"/>
                <a:gd name="T35" fmla="*/ 6 h 77"/>
                <a:gd name="T36" fmla="*/ 13 w 38"/>
                <a:gd name="T37" fmla="*/ 0 h 77"/>
                <a:gd name="T38" fmla="*/ 21 w 38"/>
                <a:gd name="T39" fmla="*/ 0 h 77"/>
                <a:gd name="T40" fmla="*/ 21 w 38"/>
                <a:gd name="T41" fmla="*/ 15 h 77"/>
                <a:gd name="T42" fmla="*/ 38 w 38"/>
                <a:gd name="T43" fmla="*/ 15 h 77"/>
                <a:gd name="T44" fmla="*/ 38 w 38"/>
                <a:gd name="T45" fmla="*/ 22 h 77"/>
                <a:gd name="T46" fmla="*/ 21 w 38"/>
                <a:gd name="T47" fmla="*/ 22 h 77"/>
                <a:gd name="T48" fmla="*/ 21 w 38"/>
                <a:gd name="T49" fmla="*/ 5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77">
                  <a:moveTo>
                    <a:pt x="21" y="59"/>
                  </a:moveTo>
                  <a:cubicBezTo>
                    <a:pt x="21" y="62"/>
                    <a:pt x="22" y="65"/>
                    <a:pt x="23" y="67"/>
                  </a:cubicBezTo>
                  <a:cubicBezTo>
                    <a:pt x="23" y="69"/>
                    <a:pt x="26" y="70"/>
                    <a:pt x="29" y="70"/>
                  </a:cubicBezTo>
                  <a:cubicBezTo>
                    <a:pt x="30" y="70"/>
                    <a:pt x="31" y="70"/>
                    <a:pt x="33" y="69"/>
                  </a:cubicBezTo>
                  <a:cubicBezTo>
                    <a:pt x="35" y="69"/>
                    <a:pt x="37" y="69"/>
                    <a:pt x="38" y="68"/>
                  </a:cubicBezTo>
                  <a:cubicBezTo>
                    <a:pt x="38" y="72"/>
                    <a:pt x="38" y="72"/>
                    <a:pt x="38" y="72"/>
                  </a:cubicBezTo>
                  <a:cubicBezTo>
                    <a:pt x="36" y="74"/>
                    <a:pt x="34" y="75"/>
                    <a:pt x="31" y="76"/>
                  </a:cubicBezTo>
                  <a:cubicBezTo>
                    <a:pt x="28" y="77"/>
                    <a:pt x="26" y="77"/>
                    <a:pt x="23" y="77"/>
                  </a:cubicBezTo>
                  <a:cubicBezTo>
                    <a:pt x="20" y="77"/>
                    <a:pt x="17" y="77"/>
                    <a:pt x="15" y="76"/>
                  </a:cubicBezTo>
                  <a:cubicBezTo>
                    <a:pt x="13" y="75"/>
                    <a:pt x="12" y="74"/>
                    <a:pt x="11" y="72"/>
                  </a:cubicBezTo>
                  <a:cubicBezTo>
                    <a:pt x="10" y="71"/>
                    <a:pt x="9" y="69"/>
                    <a:pt x="8" y="67"/>
                  </a:cubicBezTo>
                  <a:cubicBezTo>
                    <a:pt x="8" y="65"/>
                    <a:pt x="8" y="63"/>
                    <a:pt x="8" y="60"/>
                  </a:cubicBezTo>
                  <a:cubicBezTo>
                    <a:pt x="8" y="22"/>
                    <a:pt x="8" y="22"/>
                    <a:pt x="8" y="22"/>
                  </a:cubicBezTo>
                  <a:cubicBezTo>
                    <a:pt x="0" y="22"/>
                    <a:pt x="0" y="22"/>
                    <a:pt x="0" y="22"/>
                  </a:cubicBezTo>
                  <a:cubicBezTo>
                    <a:pt x="0" y="17"/>
                    <a:pt x="0" y="17"/>
                    <a:pt x="0" y="17"/>
                  </a:cubicBezTo>
                  <a:cubicBezTo>
                    <a:pt x="2" y="17"/>
                    <a:pt x="4" y="16"/>
                    <a:pt x="6" y="15"/>
                  </a:cubicBezTo>
                  <a:cubicBezTo>
                    <a:pt x="7" y="14"/>
                    <a:pt x="8" y="13"/>
                    <a:pt x="9" y="11"/>
                  </a:cubicBezTo>
                  <a:cubicBezTo>
                    <a:pt x="10" y="10"/>
                    <a:pt x="11" y="8"/>
                    <a:pt x="12" y="6"/>
                  </a:cubicBezTo>
                  <a:cubicBezTo>
                    <a:pt x="12" y="4"/>
                    <a:pt x="13" y="2"/>
                    <a:pt x="13" y="0"/>
                  </a:cubicBezTo>
                  <a:cubicBezTo>
                    <a:pt x="21" y="0"/>
                    <a:pt x="21" y="0"/>
                    <a:pt x="21" y="0"/>
                  </a:cubicBezTo>
                  <a:cubicBezTo>
                    <a:pt x="21" y="15"/>
                    <a:pt x="21" y="15"/>
                    <a:pt x="21" y="15"/>
                  </a:cubicBezTo>
                  <a:cubicBezTo>
                    <a:pt x="38" y="15"/>
                    <a:pt x="38" y="15"/>
                    <a:pt x="38" y="15"/>
                  </a:cubicBezTo>
                  <a:cubicBezTo>
                    <a:pt x="38" y="22"/>
                    <a:pt x="38" y="22"/>
                    <a:pt x="38" y="22"/>
                  </a:cubicBezTo>
                  <a:cubicBezTo>
                    <a:pt x="21" y="22"/>
                    <a:pt x="21" y="22"/>
                    <a:pt x="21" y="22"/>
                  </a:cubicBezTo>
                  <a:lnTo>
                    <a:pt x="21"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9" name="Freeform 33">
              <a:extLst>
                <a:ext uri="{FF2B5EF4-FFF2-40B4-BE49-F238E27FC236}">
                  <a16:creationId xmlns:a16="http://schemas.microsoft.com/office/drawing/2014/main" id="{B9C76F98-9027-4718-A2FF-FD75A6028857}"/>
                </a:ext>
              </a:extLst>
            </p:cNvPr>
            <p:cNvSpPr>
              <a:spLocks/>
            </p:cNvSpPr>
            <p:nvPr userDrawn="1"/>
          </p:nvSpPr>
          <p:spPr bwMode="auto">
            <a:xfrm>
              <a:off x="1507" y="603"/>
              <a:ext cx="51" cy="62"/>
            </a:xfrm>
            <a:custGeom>
              <a:avLst/>
              <a:gdLst>
                <a:gd name="T0" fmla="*/ 32 w 51"/>
                <a:gd name="T1" fmla="*/ 4 h 62"/>
                <a:gd name="T2" fmla="*/ 32 w 51"/>
                <a:gd name="T3" fmla="*/ 0 h 62"/>
                <a:gd name="T4" fmla="*/ 51 w 51"/>
                <a:gd name="T5" fmla="*/ 0 h 62"/>
                <a:gd name="T6" fmla="*/ 51 w 51"/>
                <a:gd name="T7" fmla="*/ 4 h 62"/>
                <a:gd name="T8" fmla="*/ 45 w 51"/>
                <a:gd name="T9" fmla="*/ 5 h 62"/>
                <a:gd name="T10" fmla="*/ 30 w 51"/>
                <a:gd name="T11" fmla="*/ 40 h 62"/>
                <a:gd name="T12" fmla="*/ 31 w 51"/>
                <a:gd name="T13" fmla="*/ 40 h 62"/>
                <a:gd name="T14" fmla="*/ 26 w 51"/>
                <a:gd name="T15" fmla="*/ 62 h 62"/>
                <a:gd name="T16" fmla="*/ 17 w 51"/>
                <a:gd name="T17" fmla="*/ 62 h 62"/>
                <a:gd name="T18" fmla="*/ 23 w 51"/>
                <a:gd name="T19" fmla="*/ 42 h 62"/>
                <a:gd name="T20" fmla="*/ 6 w 51"/>
                <a:gd name="T21" fmla="*/ 5 h 62"/>
                <a:gd name="T22" fmla="*/ 0 w 51"/>
                <a:gd name="T23" fmla="*/ 4 h 62"/>
                <a:gd name="T24" fmla="*/ 0 w 51"/>
                <a:gd name="T25" fmla="*/ 0 h 62"/>
                <a:gd name="T26" fmla="*/ 22 w 51"/>
                <a:gd name="T27" fmla="*/ 0 h 62"/>
                <a:gd name="T28" fmla="*/ 22 w 51"/>
                <a:gd name="T29" fmla="*/ 4 h 62"/>
                <a:gd name="T30" fmla="*/ 17 w 51"/>
                <a:gd name="T31" fmla="*/ 5 h 62"/>
                <a:gd name="T32" fmla="*/ 28 w 51"/>
                <a:gd name="T33" fmla="*/ 30 h 62"/>
                <a:gd name="T34" fmla="*/ 38 w 51"/>
                <a:gd name="T35" fmla="*/ 5 h 62"/>
                <a:gd name="T36" fmla="*/ 32 w 51"/>
                <a:gd name="T3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62">
                  <a:moveTo>
                    <a:pt x="32" y="4"/>
                  </a:moveTo>
                  <a:lnTo>
                    <a:pt x="32" y="0"/>
                  </a:lnTo>
                  <a:lnTo>
                    <a:pt x="51" y="0"/>
                  </a:lnTo>
                  <a:lnTo>
                    <a:pt x="51" y="4"/>
                  </a:lnTo>
                  <a:lnTo>
                    <a:pt x="45" y="5"/>
                  </a:lnTo>
                  <a:lnTo>
                    <a:pt x="30" y="40"/>
                  </a:lnTo>
                  <a:lnTo>
                    <a:pt x="31" y="40"/>
                  </a:lnTo>
                  <a:lnTo>
                    <a:pt x="26" y="62"/>
                  </a:lnTo>
                  <a:lnTo>
                    <a:pt x="17" y="62"/>
                  </a:lnTo>
                  <a:lnTo>
                    <a:pt x="23" y="42"/>
                  </a:lnTo>
                  <a:lnTo>
                    <a:pt x="6" y="5"/>
                  </a:lnTo>
                  <a:lnTo>
                    <a:pt x="0" y="4"/>
                  </a:lnTo>
                  <a:lnTo>
                    <a:pt x="0" y="0"/>
                  </a:lnTo>
                  <a:lnTo>
                    <a:pt x="22" y="0"/>
                  </a:lnTo>
                  <a:lnTo>
                    <a:pt x="22" y="4"/>
                  </a:lnTo>
                  <a:lnTo>
                    <a:pt x="17" y="5"/>
                  </a:lnTo>
                  <a:lnTo>
                    <a:pt x="28" y="30"/>
                  </a:lnTo>
                  <a:lnTo>
                    <a:pt x="38" y="5"/>
                  </a:lnTo>
                  <a:lnTo>
                    <a:pt x="32"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0" name="Freeform 34">
              <a:extLst>
                <a:ext uri="{FF2B5EF4-FFF2-40B4-BE49-F238E27FC236}">
                  <a16:creationId xmlns:a16="http://schemas.microsoft.com/office/drawing/2014/main" id="{F3C89C52-A259-4C49-BBAF-48000545326E}"/>
                </a:ext>
              </a:extLst>
            </p:cNvPr>
            <p:cNvSpPr>
              <a:spLocks noEditPoints="1"/>
            </p:cNvSpPr>
            <p:nvPr userDrawn="1"/>
          </p:nvSpPr>
          <p:spPr bwMode="auto">
            <a:xfrm>
              <a:off x="1584" y="602"/>
              <a:ext cx="41" cy="46"/>
            </a:xfrm>
            <a:custGeom>
              <a:avLst/>
              <a:gdLst>
                <a:gd name="T0" fmla="*/ 51 w 59"/>
                <a:gd name="T1" fmla="*/ 55 h 63"/>
                <a:gd name="T2" fmla="*/ 29 w 59"/>
                <a:gd name="T3" fmla="*/ 63 h 63"/>
                <a:gd name="T4" fmla="*/ 8 w 59"/>
                <a:gd name="T5" fmla="*/ 55 h 63"/>
                <a:gd name="T6" fmla="*/ 0 w 59"/>
                <a:gd name="T7" fmla="*/ 31 h 63"/>
                <a:gd name="T8" fmla="*/ 8 w 59"/>
                <a:gd name="T9" fmla="*/ 8 h 63"/>
                <a:gd name="T10" fmla="*/ 30 w 59"/>
                <a:gd name="T11" fmla="*/ 0 h 63"/>
                <a:gd name="T12" fmla="*/ 52 w 59"/>
                <a:gd name="T13" fmla="*/ 8 h 63"/>
                <a:gd name="T14" fmla="*/ 59 w 59"/>
                <a:gd name="T15" fmla="*/ 31 h 63"/>
                <a:gd name="T16" fmla="*/ 51 w 59"/>
                <a:gd name="T17" fmla="*/ 55 h 63"/>
                <a:gd name="T18" fmla="*/ 41 w 59"/>
                <a:gd name="T19" fmla="*/ 12 h 63"/>
                <a:gd name="T20" fmla="*/ 30 w 59"/>
                <a:gd name="T21" fmla="*/ 6 h 63"/>
                <a:gd name="T22" fmla="*/ 19 w 59"/>
                <a:gd name="T23" fmla="*/ 12 h 63"/>
                <a:gd name="T24" fmla="*/ 15 w 59"/>
                <a:gd name="T25" fmla="*/ 31 h 63"/>
                <a:gd name="T26" fmla="*/ 19 w 59"/>
                <a:gd name="T27" fmla="*/ 51 h 63"/>
                <a:gd name="T28" fmla="*/ 29 w 59"/>
                <a:gd name="T29" fmla="*/ 57 h 63"/>
                <a:gd name="T30" fmla="*/ 40 w 59"/>
                <a:gd name="T31" fmla="*/ 51 h 63"/>
                <a:gd name="T32" fmla="*/ 44 w 59"/>
                <a:gd name="T33" fmla="*/ 31 h 63"/>
                <a:gd name="T34" fmla="*/ 41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20" y="63"/>
                    <a:pt x="13" y="60"/>
                    <a:pt x="8" y="55"/>
                  </a:cubicBezTo>
                  <a:cubicBezTo>
                    <a:pt x="3" y="49"/>
                    <a:pt x="0" y="41"/>
                    <a:pt x="0" y="31"/>
                  </a:cubicBezTo>
                  <a:cubicBezTo>
                    <a:pt x="0" y="21"/>
                    <a:pt x="3" y="13"/>
                    <a:pt x="8" y="8"/>
                  </a:cubicBezTo>
                  <a:cubicBezTo>
                    <a:pt x="13" y="2"/>
                    <a:pt x="21" y="0"/>
                    <a:pt x="30" y="0"/>
                  </a:cubicBezTo>
                  <a:cubicBezTo>
                    <a:pt x="40" y="0"/>
                    <a:pt x="47" y="2"/>
                    <a:pt x="52" y="8"/>
                  </a:cubicBezTo>
                  <a:cubicBezTo>
                    <a:pt x="57" y="13"/>
                    <a:pt x="59" y="21"/>
                    <a:pt x="59" y="31"/>
                  </a:cubicBezTo>
                  <a:cubicBezTo>
                    <a:pt x="59" y="42"/>
                    <a:pt x="56" y="50"/>
                    <a:pt x="51" y="55"/>
                  </a:cubicBezTo>
                  <a:close/>
                  <a:moveTo>
                    <a:pt x="41" y="12"/>
                  </a:moveTo>
                  <a:cubicBezTo>
                    <a:pt x="38" y="8"/>
                    <a:pt x="35" y="6"/>
                    <a:pt x="30" y="6"/>
                  </a:cubicBezTo>
                  <a:cubicBezTo>
                    <a:pt x="25" y="6"/>
                    <a:pt x="21" y="8"/>
                    <a:pt x="19" y="12"/>
                  </a:cubicBezTo>
                  <a:cubicBezTo>
                    <a:pt x="16" y="16"/>
                    <a:pt x="15" y="22"/>
                    <a:pt x="15" y="31"/>
                  </a:cubicBezTo>
                  <a:cubicBezTo>
                    <a:pt x="15" y="40"/>
                    <a:pt x="16" y="47"/>
                    <a:pt x="19" y="51"/>
                  </a:cubicBezTo>
                  <a:cubicBezTo>
                    <a:pt x="21" y="55"/>
                    <a:pt x="25" y="57"/>
                    <a:pt x="29" y="57"/>
                  </a:cubicBezTo>
                  <a:cubicBezTo>
                    <a:pt x="34" y="57"/>
                    <a:pt x="38" y="55"/>
                    <a:pt x="40" y="51"/>
                  </a:cubicBezTo>
                  <a:cubicBezTo>
                    <a:pt x="43" y="47"/>
                    <a:pt x="44" y="40"/>
                    <a:pt x="44" y="31"/>
                  </a:cubicBezTo>
                  <a:cubicBezTo>
                    <a:pt x="44" y="22"/>
                    <a:pt x="43" y="16"/>
                    <a:pt x="41"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1" name="Freeform 35">
              <a:extLst>
                <a:ext uri="{FF2B5EF4-FFF2-40B4-BE49-F238E27FC236}">
                  <a16:creationId xmlns:a16="http://schemas.microsoft.com/office/drawing/2014/main" id="{01C14E4A-6713-4D69-89BB-EB660C22B540}"/>
                </a:ext>
              </a:extLst>
            </p:cNvPr>
            <p:cNvSpPr>
              <a:spLocks/>
            </p:cNvSpPr>
            <p:nvPr userDrawn="1"/>
          </p:nvSpPr>
          <p:spPr bwMode="auto">
            <a:xfrm>
              <a:off x="1630" y="583"/>
              <a:ext cx="31" cy="64"/>
            </a:xfrm>
            <a:custGeom>
              <a:avLst/>
              <a:gdLst>
                <a:gd name="T0" fmla="*/ 11 w 45"/>
                <a:gd name="T1" fmla="*/ 28 h 89"/>
                <a:gd name="T2" fmla="*/ 11 w 45"/>
                <a:gd name="T3" fmla="*/ 17 h 89"/>
                <a:gd name="T4" fmla="*/ 12 w 45"/>
                <a:gd name="T5" fmla="*/ 9 h 89"/>
                <a:gd name="T6" fmla="*/ 17 w 45"/>
                <a:gd name="T7" fmla="*/ 4 h 89"/>
                <a:gd name="T8" fmla="*/ 23 w 45"/>
                <a:gd name="T9" fmla="*/ 1 h 89"/>
                <a:gd name="T10" fmla="*/ 31 w 45"/>
                <a:gd name="T11" fmla="*/ 0 h 89"/>
                <a:gd name="T12" fmla="*/ 37 w 45"/>
                <a:gd name="T13" fmla="*/ 0 h 89"/>
                <a:gd name="T14" fmla="*/ 45 w 45"/>
                <a:gd name="T15" fmla="*/ 2 h 89"/>
                <a:gd name="T16" fmla="*/ 45 w 45"/>
                <a:gd name="T17" fmla="*/ 6 h 89"/>
                <a:gd name="T18" fmla="*/ 33 w 45"/>
                <a:gd name="T19" fmla="*/ 6 h 89"/>
                <a:gd name="T20" fmla="*/ 26 w 45"/>
                <a:gd name="T21" fmla="*/ 8 h 89"/>
                <a:gd name="T22" fmla="*/ 24 w 45"/>
                <a:gd name="T23" fmla="*/ 15 h 89"/>
                <a:gd name="T24" fmla="*/ 24 w 45"/>
                <a:gd name="T25" fmla="*/ 28 h 89"/>
                <a:gd name="T26" fmla="*/ 38 w 45"/>
                <a:gd name="T27" fmla="*/ 28 h 89"/>
                <a:gd name="T28" fmla="*/ 38 w 45"/>
                <a:gd name="T29" fmla="*/ 35 h 89"/>
                <a:gd name="T30" fmla="*/ 24 w 45"/>
                <a:gd name="T31" fmla="*/ 35 h 89"/>
                <a:gd name="T32" fmla="*/ 24 w 45"/>
                <a:gd name="T33" fmla="*/ 82 h 89"/>
                <a:gd name="T34" fmla="*/ 37 w 45"/>
                <a:gd name="T35" fmla="*/ 83 h 89"/>
                <a:gd name="T36" fmla="*/ 37 w 45"/>
                <a:gd name="T37" fmla="*/ 89 h 89"/>
                <a:gd name="T38" fmla="*/ 1 w 45"/>
                <a:gd name="T39" fmla="*/ 89 h 89"/>
                <a:gd name="T40" fmla="*/ 1 w 45"/>
                <a:gd name="T41" fmla="*/ 84 h 89"/>
                <a:gd name="T42" fmla="*/ 11 w 45"/>
                <a:gd name="T43" fmla="*/ 82 h 89"/>
                <a:gd name="T44" fmla="*/ 11 w 45"/>
                <a:gd name="T45" fmla="*/ 35 h 89"/>
                <a:gd name="T46" fmla="*/ 0 w 45"/>
                <a:gd name="T47" fmla="*/ 35 h 89"/>
                <a:gd name="T48" fmla="*/ 0 w 45"/>
                <a:gd name="T49" fmla="*/ 30 h 89"/>
                <a:gd name="T50" fmla="*/ 11 w 45"/>
                <a:gd name="T51" fmla="*/ 2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89">
                  <a:moveTo>
                    <a:pt x="11" y="28"/>
                  </a:moveTo>
                  <a:cubicBezTo>
                    <a:pt x="11" y="17"/>
                    <a:pt x="11" y="17"/>
                    <a:pt x="11" y="17"/>
                  </a:cubicBezTo>
                  <a:cubicBezTo>
                    <a:pt x="11" y="14"/>
                    <a:pt x="11" y="11"/>
                    <a:pt x="12" y="9"/>
                  </a:cubicBezTo>
                  <a:cubicBezTo>
                    <a:pt x="13" y="7"/>
                    <a:pt x="15" y="5"/>
                    <a:pt x="17" y="4"/>
                  </a:cubicBezTo>
                  <a:cubicBezTo>
                    <a:pt x="18" y="3"/>
                    <a:pt x="21" y="2"/>
                    <a:pt x="23" y="1"/>
                  </a:cubicBezTo>
                  <a:cubicBezTo>
                    <a:pt x="26" y="0"/>
                    <a:pt x="28" y="0"/>
                    <a:pt x="31" y="0"/>
                  </a:cubicBezTo>
                  <a:cubicBezTo>
                    <a:pt x="33" y="0"/>
                    <a:pt x="35" y="0"/>
                    <a:pt x="37" y="0"/>
                  </a:cubicBezTo>
                  <a:cubicBezTo>
                    <a:pt x="40" y="1"/>
                    <a:pt x="42" y="1"/>
                    <a:pt x="45" y="2"/>
                  </a:cubicBezTo>
                  <a:cubicBezTo>
                    <a:pt x="45" y="6"/>
                    <a:pt x="45" y="6"/>
                    <a:pt x="45" y="6"/>
                  </a:cubicBezTo>
                  <a:cubicBezTo>
                    <a:pt x="33" y="6"/>
                    <a:pt x="33" y="6"/>
                    <a:pt x="33" y="6"/>
                  </a:cubicBezTo>
                  <a:cubicBezTo>
                    <a:pt x="30" y="6"/>
                    <a:pt x="28" y="7"/>
                    <a:pt x="26" y="8"/>
                  </a:cubicBezTo>
                  <a:cubicBezTo>
                    <a:pt x="25" y="10"/>
                    <a:pt x="24" y="12"/>
                    <a:pt x="24" y="15"/>
                  </a:cubicBezTo>
                  <a:cubicBezTo>
                    <a:pt x="24" y="28"/>
                    <a:pt x="24" y="28"/>
                    <a:pt x="24" y="28"/>
                  </a:cubicBezTo>
                  <a:cubicBezTo>
                    <a:pt x="38" y="28"/>
                    <a:pt x="38" y="28"/>
                    <a:pt x="38" y="28"/>
                  </a:cubicBezTo>
                  <a:cubicBezTo>
                    <a:pt x="38" y="35"/>
                    <a:pt x="38" y="35"/>
                    <a:pt x="38" y="35"/>
                  </a:cubicBezTo>
                  <a:cubicBezTo>
                    <a:pt x="24" y="35"/>
                    <a:pt x="24" y="35"/>
                    <a:pt x="24" y="35"/>
                  </a:cubicBezTo>
                  <a:cubicBezTo>
                    <a:pt x="24" y="82"/>
                    <a:pt x="24" y="82"/>
                    <a:pt x="24" y="82"/>
                  </a:cubicBezTo>
                  <a:cubicBezTo>
                    <a:pt x="37" y="83"/>
                    <a:pt x="37" y="83"/>
                    <a:pt x="37" y="83"/>
                  </a:cubicBezTo>
                  <a:cubicBezTo>
                    <a:pt x="37" y="89"/>
                    <a:pt x="37" y="89"/>
                    <a:pt x="37" y="89"/>
                  </a:cubicBezTo>
                  <a:cubicBezTo>
                    <a:pt x="1" y="89"/>
                    <a:pt x="1" y="89"/>
                    <a:pt x="1" y="89"/>
                  </a:cubicBezTo>
                  <a:cubicBezTo>
                    <a:pt x="1" y="84"/>
                    <a:pt x="1" y="84"/>
                    <a:pt x="1" y="84"/>
                  </a:cubicBezTo>
                  <a:cubicBezTo>
                    <a:pt x="11" y="82"/>
                    <a:pt x="11" y="82"/>
                    <a:pt x="11" y="82"/>
                  </a:cubicBezTo>
                  <a:cubicBezTo>
                    <a:pt x="11" y="35"/>
                    <a:pt x="11" y="35"/>
                    <a:pt x="11" y="35"/>
                  </a:cubicBezTo>
                  <a:cubicBezTo>
                    <a:pt x="0" y="35"/>
                    <a:pt x="0" y="35"/>
                    <a:pt x="0" y="35"/>
                  </a:cubicBezTo>
                  <a:cubicBezTo>
                    <a:pt x="0" y="30"/>
                    <a:pt x="0" y="30"/>
                    <a:pt x="0" y="30"/>
                  </a:cubicBezTo>
                  <a:lnTo>
                    <a:pt x="11"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2" name="Freeform 36">
              <a:extLst>
                <a:ext uri="{FF2B5EF4-FFF2-40B4-BE49-F238E27FC236}">
                  <a16:creationId xmlns:a16="http://schemas.microsoft.com/office/drawing/2014/main" id="{EBC06BBE-889F-4CEF-B52A-77750C9619A0}"/>
                </a:ext>
              </a:extLst>
            </p:cNvPr>
            <p:cNvSpPr>
              <a:spLocks noEditPoints="1"/>
            </p:cNvSpPr>
            <p:nvPr userDrawn="1"/>
          </p:nvSpPr>
          <p:spPr bwMode="auto">
            <a:xfrm>
              <a:off x="1686" y="585"/>
              <a:ext cx="57" cy="63"/>
            </a:xfrm>
            <a:custGeom>
              <a:avLst/>
              <a:gdLst>
                <a:gd name="T0" fmla="*/ 70 w 81"/>
                <a:gd name="T1" fmla="*/ 76 h 87"/>
                <a:gd name="T2" fmla="*/ 40 w 81"/>
                <a:gd name="T3" fmla="*/ 87 h 87"/>
                <a:gd name="T4" fmla="*/ 23 w 81"/>
                <a:gd name="T5" fmla="*/ 84 h 87"/>
                <a:gd name="T6" fmla="*/ 10 w 81"/>
                <a:gd name="T7" fmla="*/ 76 h 87"/>
                <a:gd name="T8" fmla="*/ 2 w 81"/>
                <a:gd name="T9" fmla="*/ 63 h 87"/>
                <a:gd name="T10" fmla="*/ 0 w 81"/>
                <a:gd name="T11" fmla="*/ 44 h 87"/>
                <a:gd name="T12" fmla="*/ 3 w 81"/>
                <a:gd name="T13" fmla="*/ 25 h 87"/>
                <a:gd name="T14" fmla="*/ 11 w 81"/>
                <a:gd name="T15" fmla="*/ 11 h 87"/>
                <a:gd name="T16" fmla="*/ 24 w 81"/>
                <a:gd name="T17" fmla="*/ 3 h 87"/>
                <a:gd name="T18" fmla="*/ 41 w 81"/>
                <a:gd name="T19" fmla="*/ 0 h 87"/>
                <a:gd name="T20" fmla="*/ 58 w 81"/>
                <a:gd name="T21" fmla="*/ 3 h 87"/>
                <a:gd name="T22" fmla="*/ 70 w 81"/>
                <a:gd name="T23" fmla="*/ 11 h 87"/>
                <a:gd name="T24" fmla="*/ 78 w 81"/>
                <a:gd name="T25" fmla="*/ 25 h 87"/>
                <a:gd name="T26" fmla="*/ 81 w 81"/>
                <a:gd name="T27" fmla="*/ 43 h 87"/>
                <a:gd name="T28" fmla="*/ 70 w 81"/>
                <a:gd name="T29" fmla="*/ 76 h 87"/>
                <a:gd name="T30" fmla="*/ 59 w 81"/>
                <a:gd name="T31" fmla="*/ 16 h 87"/>
                <a:gd name="T32" fmla="*/ 41 w 81"/>
                <a:gd name="T33" fmla="*/ 7 h 87"/>
                <a:gd name="T34" fmla="*/ 22 w 81"/>
                <a:gd name="T35" fmla="*/ 16 h 87"/>
                <a:gd name="T36" fmla="*/ 16 w 81"/>
                <a:gd name="T37" fmla="*/ 43 h 87"/>
                <a:gd name="T38" fmla="*/ 22 w 81"/>
                <a:gd name="T39" fmla="*/ 71 h 87"/>
                <a:gd name="T40" fmla="*/ 40 w 81"/>
                <a:gd name="T41" fmla="*/ 80 h 87"/>
                <a:gd name="T42" fmla="*/ 59 w 81"/>
                <a:gd name="T43" fmla="*/ 71 h 87"/>
                <a:gd name="T44" fmla="*/ 65 w 81"/>
                <a:gd name="T45" fmla="*/ 44 h 87"/>
                <a:gd name="T46" fmla="*/ 59 w 81"/>
                <a:gd name="T47" fmla="*/ 1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1" h="87">
                  <a:moveTo>
                    <a:pt x="70" y="76"/>
                  </a:moveTo>
                  <a:cubicBezTo>
                    <a:pt x="63" y="83"/>
                    <a:pt x="53" y="87"/>
                    <a:pt x="40" y="87"/>
                  </a:cubicBezTo>
                  <a:cubicBezTo>
                    <a:pt x="34" y="87"/>
                    <a:pt x="28" y="86"/>
                    <a:pt x="23" y="84"/>
                  </a:cubicBezTo>
                  <a:cubicBezTo>
                    <a:pt x="18" y="82"/>
                    <a:pt x="14" y="80"/>
                    <a:pt x="10" y="76"/>
                  </a:cubicBezTo>
                  <a:cubicBezTo>
                    <a:pt x="7" y="72"/>
                    <a:pt x="4" y="68"/>
                    <a:pt x="2" y="63"/>
                  </a:cubicBezTo>
                  <a:cubicBezTo>
                    <a:pt x="1" y="57"/>
                    <a:pt x="0" y="51"/>
                    <a:pt x="0" y="44"/>
                  </a:cubicBezTo>
                  <a:cubicBezTo>
                    <a:pt x="0" y="37"/>
                    <a:pt x="1" y="31"/>
                    <a:pt x="3" y="25"/>
                  </a:cubicBezTo>
                  <a:cubicBezTo>
                    <a:pt x="5" y="20"/>
                    <a:pt x="7" y="15"/>
                    <a:pt x="11" y="11"/>
                  </a:cubicBezTo>
                  <a:cubicBezTo>
                    <a:pt x="14" y="8"/>
                    <a:pt x="19" y="5"/>
                    <a:pt x="24" y="3"/>
                  </a:cubicBezTo>
                  <a:cubicBezTo>
                    <a:pt x="29" y="1"/>
                    <a:pt x="35" y="0"/>
                    <a:pt x="41" y="0"/>
                  </a:cubicBezTo>
                  <a:cubicBezTo>
                    <a:pt x="47" y="0"/>
                    <a:pt x="53" y="1"/>
                    <a:pt x="58" y="3"/>
                  </a:cubicBezTo>
                  <a:cubicBezTo>
                    <a:pt x="63" y="5"/>
                    <a:pt x="67" y="7"/>
                    <a:pt x="70" y="11"/>
                  </a:cubicBezTo>
                  <a:cubicBezTo>
                    <a:pt x="74" y="15"/>
                    <a:pt x="77" y="19"/>
                    <a:pt x="78" y="25"/>
                  </a:cubicBezTo>
                  <a:cubicBezTo>
                    <a:pt x="80" y="30"/>
                    <a:pt x="81" y="36"/>
                    <a:pt x="81" y="43"/>
                  </a:cubicBezTo>
                  <a:cubicBezTo>
                    <a:pt x="81" y="57"/>
                    <a:pt x="78" y="68"/>
                    <a:pt x="70" y="76"/>
                  </a:cubicBezTo>
                  <a:close/>
                  <a:moveTo>
                    <a:pt x="59" y="16"/>
                  </a:moveTo>
                  <a:cubicBezTo>
                    <a:pt x="55" y="10"/>
                    <a:pt x="48" y="7"/>
                    <a:pt x="41" y="7"/>
                  </a:cubicBezTo>
                  <a:cubicBezTo>
                    <a:pt x="33" y="7"/>
                    <a:pt x="26" y="10"/>
                    <a:pt x="22" y="16"/>
                  </a:cubicBezTo>
                  <a:cubicBezTo>
                    <a:pt x="18" y="22"/>
                    <a:pt x="16" y="31"/>
                    <a:pt x="16" y="43"/>
                  </a:cubicBezTo>
                  <a:cubicBezTo>
                    <a:pt x="16" y="56"/>
                    <a:pt x="18" y="65"/>
                    <a:pt x="22" y="71"/>
                  </a:cubicBezTo>
                  <a:cubicBezTo>
                    <a:pt x="26" y="77"/>
                    <a:pt x="32" y="80"/>
                    <a:pt x="40" y="80"/>
                  </a:cubicBezTo>
                  <a:cubicBezTo>
                    <a:pt x="48" y="80"/>
                    <a:pt x="54" y="77"/>
                    <a:pt x="59" y="71"/>
                  </a:cubicBezTo>
                  <a:cubicBezTo>
                    <a:pt x="63" y="66"/>
                    <a:pt x="65" y="56"/>
                    <a:pt x="65" y="44"/>
                  </a:cubicBezTo>
                  <a:cubicBezTo>
                    <a:pt x="65" y="31"/>
                    <a:pt x="63" y="22"/>
                    <a:pt x="59"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3" name="Freeform 37">
              <a:extLst>
                <a:ext uri="{FF2B5EF4-FFF2-40B4-BE49-F238E27FC236}">
                  <a16:creationId xmlns:a16="http://schemas.microsoft.com/office/drawing/2014/main" id="{023A36B0-4095-42A9-8D42-FB3B70ECE2A0}"/>
                </a:ext>
              </a:extLst>
            </p:cNvPr>
            <p:cNvSpPr>
              <a:spLocks/>
            </p:cNvSpPr>
            <p:nvPr userDrawn="1"/>
          </p:nvSpPr>
          <p:spPr bwMode="auto">
            <a:xfrm>
              <a:off x="1751" y="602"/>
              <a:ext cx="32" cy="46"/>
            </a:xfrm>
            <a:custGeom>
              <a:avLst/>
              <a:gdLst>
                <a:gd name="T0" fmla="*/ 13 w 46"/>
                <a:gd name="T1" fmla="*/ 53 h 63"/>
                <a:gd name="T2" fmla="*/ 17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1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5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4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7" y="55"/>
                  </a:cubicBezTo>
                  <a:cubicBezTo>
                    <a:pt x="19" y="56"/>
                    <a:pt x="21"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1" y="19"/>
                    <a:pt x="1" y="16"/>
                  </a:cubicBezTo>
                  <a:cubicBezTo>
                    <a:pt x="1"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6" y="20"/>
                    <a:pt x="18" y="21"/>
                    <a:pt x="19" y="22"/>
                  </a:cubicBezTo>
                  <a:cubicBezTo>
                    <a:pt x="20" y="23"/>
                    <a:pt x="22" y="24"/>
                    <a:pt x="24" y="25"/>
                  </a:cubicBezTo>
                  <a:cubicBezTo>
                    <a:pt x="25" y="25"/>
                    <a:pt x="27" y="26"/>
                    <a:pt x="29" y="27"/>
                  </a:cubicBezTo>
                  <a:cubicBezTo>
                    <a:pt x="31" y="28"/>
                    <a:pt x="33" y="29"/>
                    <a:pt x="35"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4" y="60"/>
                  </a:cubicBezTo>
                  <a:cubicBezTo>
                    <a:pt x="3" y="59"/>
                    <a:pt x="1"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4" name="Freeform 38">
              <a:extLst>
                <a:ext uri="{FF2B5EF4-FFF2-40B4-BE49-F238E27FC236}">
                  <a16:creationId xmlns:a16="http://schemas.microsoft.com/office/drawing/2014/main" id="{E143C2C1-3A40-436D-A9C5-613BB2710E6E}"/>
                </a:ext>
              </a:extLst>
            </p:cNvPr>
            <p:cNvSpPr>
              <a:spLocks/>
            </p:cNvSpPr>
            <p:nvPr userDrawn="1"/>
          </p:nvSpPr>
          <p:spPr bwMode="auto">
            <a:xfrm>
              <a:off x="1789" y="583"/>
              <a:ext cx="22" cy="64"/>
            </a:xfrm>
            <a:custGeom>
              <a:avLst/>
              <a:gdLst>
                <a:gd name="T0" fmla="*/ 15 w 22"/>
                <a:gd name="T1" fmla="*/ 7 h 64"/>
                <a:gd name="T2" fmla="*/ 15 w 22"/>
                <a:gd name="T3" fmla="*/ 59 h 64"/>
                <a:gd name="T4" fmla="*/ 22 w 22"/>
                <a:gd name="T5" fmla="*/ 60 h 64"/>
                <a:gd name="T6" fmla="*/ 22 w 22"/>
                <a:gd name="T7" fmla="*/ 64 h 64"/>
                <a:gd name="T8" fmla="*/ 0 w 22"/>
                <a:gd name="T9" fmla="*/ 64 h 64"/>
                <a:gd name="T10" fmla="*/ 0 w 22"/>
                <a:gd name="T11" fmla="*/ 60 h 64"/>
                <a:gd name="T12" fmla="*/ 6 w 22"/>
                <a:gd name="T13" fmla="*/ 59 h 64"/>
                <a:gd name="T14" fmla="*/ 6 w 22"/>
                <a:gd name="T15" fmla="*/ 6 h 64"/>
                <a:gd name="T16" fmla="*/ 0 w 22"/>
                <a:gd name="T17" fmla="*/ 4 h 64"/>
                <a:gd name="T18" fmla="*/ 0 w 22"/>
                <a:gd name="T19" fmla="*/ 2 h 64"/>
                <a:gd name="T20" fmla="*/ 14 w 22"/>
                <a:gd name="T21" fmla="*/ 0 h 64"/>
                <a:gd name="T22" fmla="*/ 16 w 22"/>
                <a:gd name="T23" fmla="*/ 0 h 64"/>
                <a:gd name="T24" fmla="*/ 15 w 22"/>
                <a:gd name="T2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4">
                  <a:moveTo>
                    <a:pt x="15" y="7"/>
                  </a:moveTo>
                  <a:lnTo>
                    <a:pt x="15" y="59"/>
                  </a:lnTo>
                  <a:lnTo>
                    <a:pt x="22" y="60"/>
                  </a:lnTo>
                  <a:lnTo>
                    <a:pt x="22" y="64"/>
                  </a:lnTo>
                  <a:lnTo>
                    <a:pt x="0" y="64"/>
                  </a:lnTo>
                  <a:lnTo>
                    <a:pt x="0" y="60"/>
                  </a:lnTo>
                  <a:lnTo>
                    <a:pt x="6" y="59"/>
                  </a:lnTo>
                  <a:lnTo>
                    <a:pt x="6" y="6"/>
                  </a:lnTo>
                  <a:lnTo>
                    <a:pt x="0" y="4"/>
                  </a:lnTo>
                  <a:lnTo>
                    <a:pt x="0" y="2"/>
                  </a:lnTo>
                  <a:lnTo>
                    <a:pt x="14" y="0"/>
                  </a:lnTo>
                  <a:lnTo>
                    <a:pt x="16" y="0"/>
                  </a:lnTo>
                  <a:lnTo>
                    <a:pt x="15"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5" name="Freeform 39">
              <a:extLst>
                <a:ext uri="{FF2B5EF4-FFF2-40B4-BE49-F238E27FC236}">
                  <a16:creationId xmlns:a16="http://schemas.microsoft.com/office/drawing/2014/main" id="{9A86B4A9-9284-4CF4-A6D5-D3B6B6F8BC86}"/>
                </a:ext>
              </a:extLst>
            </p:cNvPr>
            <p:cNvSpPr>
              <a:spLocks noEditPoints="1"/>
            </p:cNvSpPr>
            <p:nvPr userDrawn="1"/>
          </p:nvSpPr>
          <p:spPr bwMode="auto">
            <a:xfrm>
              <a:off x="1816" y="602"/>
              <a:ext cx="41" cy="46"/>
            </a:xfrm>
            <a:custGeom>
              <a:avLst/>
              <a:gdLst>
                <a:gd name="T0" fmla="*/ 51 w 59"/>
                <a:gd name="T1" fmla="*/ 55 h 63"/>
                <a:gd name="T2" fmla="*/ 29 w 59"/>
                <a:gd name="T3" fmla="*/ 63 h 63"/>
                <a:gd name="T4" fmla="*/ 7 w 59"/>
                <a:gd name="T5" fmla="*/ 55 h 63"/>
                <a:gd name="T6" fmla="*/ 0 w 59"/>
                <a:gd name="T7" fmla="*/ 31 h 63"/>
                <a:gd name="T8" fmla="*/ 8 w 59"/>
                <a:gd name="T9" fmla="*/ 8 h 63"/>
                <a:gd name="T10" fmla="*/ 30 w 59"/>
                <a:gd name="T11" fmla="*/ 0 h 63"/>
                <a:gd name="T12" fmla="*/ 51 w 59"/>
                <a:gd name="T13" fmla="*/ 8 h 63"/>
                <a:gd name="T14" fmla="*/ 59 w 59"/>
                <a:gd name="T15" fmla="*/ 31 h 63"/>
                <a:gd name="T16" fmla="*/ 51 w 59"/>
                <a:gd name="T17" fmla="*/ 55 h 63"/>
                <a:gd name="T18" fmla="*/ 40 w 59"/>
                <a:gd name="T19" fmla="*/ 12 h 63"/>
                <a:gd name="T20" fmla="*/ 29 w 59"/>
                <a:gd name="T21" fmla="*/ 6 h 63"/>
                <a:gd name="T22" fmla="*/ 18 w 59"/>
                <a:gd name="T23" fmla="*/ 12 h 63"/>
                <a:gd name="T24" fmla="*/ 15 w 59"/>
                <a:gd name="T25" fmla="*/ 31 h 63"/>
                <a:gd name="T26" fmla="*/ 18 w 59"/>
                <a:gd name="T27" fmla="*/ 51 h 63"/>
                <a:gd name="T28" fmla="*/ 29 w 59"/>
                <a:gd name="T29" fmla="*/ 57 h 63"/>
                <a:gd name="T30" fmla="*/ 40 w 59"/>
                <a:gd name="T31" fmla="*/ 51 h 63"/>
                <a:gd name="T32" fmla="*/ 44 w 59"/>
                <a:gd name="T33" fmla="*/ 31 h 63"/>
                <a:gd name="T34" fmla="*/ 40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19" y="63"/>
                    <a:pt x="12" y="60"/>
                    <a:pt x="7" y="55"/>
                  </a:cubicBezTo>
                  <a:cubicBezTo>
                    <a:pt x="2" y="49"/>
                    <a:pt x="0" y="41"/>
                    <a:pt x="0" y="31"/>
                  </a:cubicBezTo>
                  <a:cubicBezTo>
                    <a:pt x="0" y="21"/>
                    <a:pt x="3" y="13"/>
                    <a:pt x="8" y="8"/>
                  </a:cubicBezTo>
                  <a:cubicBezTo>
                    <a:pt x="13" y="2"/>
                    <a:pt x="20" y="0"/>
                    <a:pt x="30" y="0"/>
                  </a:cubicBezTo>
                  <a:cubicBezTo>
                    <a:pt x="39" y="0"/>
                    <a:pt x="46" y="2"/>
                    <a:pt x="51" y="8"/>
                  </a:cubicBezTo>
                  <a:cubicBezTo>
                    <a:pt x="56" y="13"/>
                    <a:pt x="59" y="21"/>
                    <a:pt x="59" y="31"/>
                  </a:cubicBezTo>
                  <a:cubicBezTo>
                    <a:pt x="59" y="42"/>
                    <a:pt x="56" y="50"/>
                    <a:pt x="51" y="55"/>
                  </a:cubicBezTo>
                  <a:close/>
                  <a:moveTo>
                    <a:pt x="40" y="12"/>
                  </a:moveTo>
                  <a:cubicBezTo>
                    <a:pt x="38" y="8"/>
                    <a:pt x="34" y="6"/>
                    <a:pt x="29" y="6"/>
                  </a:cubicBezTo>
                  <a:cubicBezTo>
                    <a:pt x="25" y="6"/>
                    <a:pt x="21" y="8"/>
                    <a:pt x="18" y="12"/>
                  </a:cubicBezTo>
                  <a:cubicBezTo>
                    <a:pt x="16" y="16"/>
                    <a:pt x="15" y="22"/>
                    <a:pt x="15" y="31"/>
                  </a:cubicBezTo>
                  <a:cubicBezTo>
                    <a:pt x="15" y="40"/>
                    <a:pt x="16" y="47"/>
                    <a:pt x="18" y="51"/>
                  </a:cubicBezTo>
                  <a:cubicBezTo>
                    <a:pt x="21" y="55"/>
                    <a:pt x="24" y="57"/>
                    <a:pt x="29" y="57"/>
                  </a:cubicBezTo>
                  <a:cubicBezTo>
                    <a:pt x="34" y="57"/>
                    <a:pt x="38" y="55"/>
                    <a:pt x="40" y="51"/>
                  </a:cubicBezTo>
                  <a:cubicBezTo>
                    <a:pt x="43" y="47"/>
                    <a:pt x="44" y="40"/>
                    <a:pt x="44" y="31"/>
                  </a:cubicBezTo>
                  <a:cubicBezTo>
                    <a:pt x="44" y="22"/>
                    <a:pt x="43" y="16"/>
                    <a:pt x="40"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en-GB" dirty="0"/>
              <a:t>Insert image through the menu “insert” and the button “Image”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en-GB" dirty="0"/>
              <a:t>Title</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Subtitle</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hasCustomPrompt="1"/>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GB" dirty="0"/>
              <a:t>Click to add text</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en-GB" sz="1400" b="1" dirty="0"/>
              <a:t>Department of informatics</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17" name="Group 23">
            <a:extLst>
              <a:ext uri="{FF2B5EF4-FFF2-40B4-BE49-F238E27FC236}">
                <a16:creationId xmlns:a16="http://schemas.microsoft.com/office/drawing/2014/main" id="{2A5A9C72-A491-4D1A-96ED-EF839B458E67}"/>
              </a:ext>
            </a:extLst>
          </p:cNvPr>
          <p:cNvGrpSpPr>
            <a:grpSpLocks noChangeAspect="1"/>
          </p:cNvGrpSpPr>
          <p:nvPr userDrawn="1"/>
        </p:nvGrpSpPr>
        <p:grpSpPr bwMode="auto">
          <a:xfrm>
            <a:off x="1806576" y="706519"/>
            <a:ext cx="1141413" cy="131763"/>
            <a:chOff x="1138" y="582"/>
            <a:chExt cx="719" cy="83"/>
          </a:xfrm>
        </p:grpSpPr>
        <p:sp>
          <p:nvSpPr>
            <p:cNvPr id="24" name="Freeform 24">
              <a:extLst>
                <a:ext uri="{FF2B5EF4-FFF2-40B4-BE49-F238E27FC236}">
                  <a16:creationId xmlns:a16="http://schemas.microsoft.com/office/drawing/2014/main" id="{AB1B0354-BD65-41AB-885C-9608D96AE2A0}"/>
                </a:ext>
              </a:extLst>
            </p:cNvPr>
            <p:cNvSpPr>
              <a:spLocks/>
            </p:cNvSpPr>
            <p:nvPr userDrawn="1"/>
          </p:nvSpPr>
          <p:spPr bwMode="auto">
            <a:xfrm>
              <a:off x="1138" y="587"/>
              <a:ext cx="62" cy="61"/>
            </a:xfrm>
            <a:custGeom>
              <a:avLst/>
              <a:gdLst>
                <a:gd name="T0" fmla="*/ 79 w 88"/>
                <a:gd name="T1" fmla="*/ 53 h 85"/>
                <a:gd name="T2" fmla="*/ 77 w 88"/>
                <a:gd name="T3" fmla="*/ 68 h 85"/>
                <a:gd name="T4" fmla="*/ 70 w 88"/>
                <a:gd name="T5" fmla="*/ 78 h 85"/>
                <a:gd name="T6" fmla="*/ 60 w 88"/>
                <a:gd name="T7" fmla="*/ 83 h 85"/>
                <a:gd name="T8" fmla="*/ 44 w 88"/>
                <a:gd name="T9" fmla="*/ 85 h 85"/>
                <a:gd name="T10" fmla="*/ 30 w 88"/>
                <a:gd name="T11" fmla="*/ 83 h 85"/>
                <a:gd name="T12" fmla="*/ 19 w 88"/>
                <a:gd name="T13" fmla="*/ 78 h 85"/>
                <a:gd name="T14" fmla="*/ 12 w 88"/>
                <a:gd name="T15" fmla="*/ 69 h 85"/>
                <a:gd name="T16" fmla="*/ 10 w 88"/>
                <a:gd name="T17" fmla="*/ 54 h 85"/>
                <a:gd name="T18" fmla="*/ 10 w 88"/>
                <a:gd name="T19" fmla="*/ 6 h 85"/>
                <a:gd name="T20" fmla="*/ 0 w 88"/>
                <a:gd name="T21" fmla="*/ 5 h 85"/>
                <a:gd name="T22" fmla="*/ 0 w 88"/>
                <a:gd name="T23" fmla="*/ 0 h 85"/>
                <a:gd name="T24" fmla="*/ 34 w 88"/>
                <a:gd name="T25" fmla="*/ 0 h 85"/>
                <a:gd name="T26" fmla="*/ 34 w 88"/>
                <a:gd name="T27" fmla="*/ 5 h 85"/>
                <a:gd name="T28" fmla="*/ 24 w 88"/>
                <a:gd name="T29" fmla="*/ 6 h 85"/>
                <a:gd name="T30" fmla="*/ 24 w 88"/>
                <a:gd name="T31" fmla="*/ 58 h 85"/>
                <a:gd name="T32" fmla="*/ 30 w 88"/>
                <a:gd name="T33" fmla="*/ 73 h 85"/>
                <a:gd name="T34" fmla="*/ 46 w 88"/>
                <a:gd name="T35" fmla="*/ 78 h 85"/>
                <a:gd name="T36" fmla="*/ 63 w 88"/>
                <a:gd name="T37" fmla="*/ 73 h 85"/>
                <a:gd name="T38" fmla="*/ 68 w 88"/>
                <a:gd name="T39" fmla="*/ 55 h 85"/>
                <a:gd name="T40" fmla="*/ 68 w 88"/>
                <a:gd name="T41" fmla="*/ 6 h 85"/>
                <a:gd name="T42" fmla="*/ 58 w 88"/>
                <a:gd name="T43" fmla="*/ 5 h 85"/>
                <a:gd name="T44" fmla="*/ 58 w 88"/>
                <a:gd name="T45" fmla="*/ 0 h 85"/>
                <a:gd name="T46" fmla="*/ 88 w 88"/>
                <a:gd name="T47" fmla="*/ 0 h 85"/>
                <a:gd name="T48" fmla="*/ 88 w 88"/>
                <a:gd name="T49" fmla="*/ 5 h 85"/>
                <a:gd name="T50" fmla="*/ 79 w 88"/>
                <a:gd name="T51" fmla="*/ 6 h 85"/>
                <a:gd name="T52" fmla="*/ 79 w 88"/>
                <a:gd name="T53"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85">
                  <a:moveTo>
                    <a:pt x="79" y="53"/>
                  </a:moveTo>
                  <a:cubicBezTo>
                    <a:pt x="79" y="59"/>
                    <a:pt x="78" y="64"/>
                    <a:pt x="77" y="68"/>
                  </a:cubicBezTo>
                  <a:cubicBezTo>
                    <a:pt x="75" y="72"/>
                    <a:pt x="73" y="75"/>
                    <a:pt x="70" y="78"/>
                  </a:cubicBezTo>
                  <a:cubicBezTo>
                    <a:pt x="68" y="80"/>
                    <a:pt x="64" y="82"/>
                    <a:pt x="60" y="83"/>
                  </a:cubicBezTo>
                  <a:cubicBezTo>
                    <a:pt x="55" y="84"/>
                    <a:pt x="50" y="85"/>
                    <a:pt x="44" y="85"/>
                  </a:cubicBezTo>
                  <a:cubicBezTo>
                    <a:pt x="39" y="85"/>
                    <a:pt x="34" y="84"/>
                    <a:pt x="30" y="83"/>
                  </a:cubicBezTo>
                  <a:cubicBezTo>
                    <a:pt x="26" y="82"/>
                    <a:pt x="22" y="81"/>
                    <a:pt x="19" y="78"/>
                  </a:cubicBezTo>
                  <a:cubicBezTo>
                    <a:pt x="16" y="76"/>
                    <a:pt x="14" y="73"/>
                    <a:pt x="12" y="69"/>
                  </a:cubicBezTo>
                  <a:cubicBezTo>
                    <a:pt x="11" y="65"/>
                    <a:pt x="10" y="60"/>
                    <a:pt x="10" y="54"/>
                  </a:cubicBezTo>
                  <a:cubicBezTo>
                    <a:pt x="10" y="6"/>
                    <a:pt x="10" y="6"/>
                    <a:pt x="10" y="6"/>
                  </a:cubicBezTo>
                  <a:cubicBezTo>
                    <a:pt x="0" y="5"/>
                    <a:pt x="0" y="5"/>
                    <a:pt x="0" y="5"/>
                  </a:cubicBezTo>
                  <a:cubicBezTo>
                    <a:pt x="0" y="0"/>
                    <a:pt x="0" y="0"/>
                    <a:pt x="0" y="0"/>
                  </a:cubicBezTo>
                  <a:cubicBezTo>
                    <a:pt x="34" y="0"/>
                    <a:pt x="34" y="0"/>
                    <a:pt x="34" y="0"/>
                  </a:cubicBezTo>
                  <a:cubicBezTo>
                    <a:pt x="34" y="5"/>
                    <a:pt x="34" y="5"/>
                    <a:pt x="34" y="5"/>
                  </a:cubicBezTo>
                  <a:cubicBezTo>
                    <a:pt x="24" y="6"/>
                    <a:pt x="24" y="6"/>
                    <a:pt x="24" y="6"/>
                  </a:cubicBezTo>
                  <a:cubicBezTo>
                    <a:pt x="24" y="58"/>
                    <a:pt x="24" y="58"/>
                    <a:pt x="24" y="58"/>
                  </a:cubicBezTo>
                  <a:cubicBezTo>
                    <a:pt x="24" y="64"/>
                    <a:pt x="26" y="69"/>
                    <a:pt x="30" y="73"/>
                  </a:cubicBezTo>
                  <a:cubicBezTo>
                    <a:pt x="33" y="76"/>
                    <a:pt x="39" y="78"/>
                    <a:pt x="46" y="78"/>
                  </a:cubicBezTo>
                  <a:cubicBezTo>
                    <a:pt x="54" y="78"/>
                    <a:pt x="59" y="76"/>
                    <a:pt x="63" y="73"/>
                  </a:cubicBezTo>
                  <a:cubicBezTo>
                    <a:pt x="66" y="69"/>
                    <a:pt x="68" y="63"/>
                    <a:pt x="68" y="55"/>
                  </a:cubicBezTo>
                  <a:cubicBezTo>
                    <a:pt x="68" y="6"/>
                    <a:pt x="68" y="6"/>
                    <a:pt x="68" y="6"/>
                  </a:cubicBezTo>
                  <a:cubicBezTo>
                    <a:pt x="58" y="5"/>
                    <a:pt x="58" y="5"/>
                    <a:pt x="58" y="5"/>
                  </a:cubicBezTo>
                  <a:cubicBezTo>
                    <a:pt x="58" y="0"/>
                    <a:pt x="58" y="0"/>
                    <a:pt x="58" y="0"/>
                  </a:cubicBezTo>
                  <a:cubicBezTo>
                    <a:pt x="88" y="0"/>
                    <a:pt x="88" y="0"/>
                    <a:pt x="88" y="0"/>
                  </a:cubicBezTo>
                  <a:cubicBezTo>
                    <a:pt x="88" y="5"/>
                    <a:pt x="88" y="5"/>
                    <a:pt x="88" y="5"/>
                  </a:cubicBezTo>
                  <a:cubicBezTo>
                    <a:pt x="79" y="6"/>
                    <a:pt x="79" y="6"/>
                    <a:pt x="79" y="6"/>
                  </a:cubicBezTo>
                  <a:lnTo>
                    <a:pt x="79"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5" name="Freeform 25">
              <a:extLst>
                <a:ext uri="{FF2B5EF4-FFF2-40B4-BE49-F238E27FC236}">
                  <a16:creationId xmlns:a16="http://schemas.microsoft.com/office/drawing/2014/main" id="{24C41A44-C2F6-46A6-8641-21512913530D}"/>
                </a:ext>
              </a:extLst>
            </p:cNvPr>
            <p:cNvSpPr>
              <a:spLocks/>
            </p:cNvSpPr>
            <p:nvPr userDrawn="1"/>
          </p:nvSpPr>
          <p:spPr bwMode="auto">
            <a:xfrm>
              <a:off x="1204" y="602"/>
              <a:ext cx="50" cy="45"/>
            </a:xfrm>
            <a:custGeom>
              <a:avLst/>
              <a:gdLst>
                <a:gd name="T0" fmla="*/ 22 w 72"/>
                <a:gd name="T1" fmla="*/ 55 h 62"/>
                <a:gd name="T2" fmla="*/ 33 w 72"/>
                <a:gd name="T3" fmla="*/ 57 h 62"/>
                <a:gd name="T4" fmla="*/ 33 w 72"/>
                <a:gd name="T5" fmla="*/ 62 h 62"/>
                <a:gd name="T6" fmla="*/ 0 w 72"/>
                <a:gd name="T7" fmla="*/ 62 h 62"/>
                <a:gd name="T8" fmla="*/ 0 w 72"/>
                <a:gd name="T9" fmla="*/ 57 h 62"/>
                <a:gd name="T10" fmla="*/ 9 w 72"/>
                <a:gd name="T11" fmla="*/ 55 h 62"/>
                <a:gd name="T12" fmla="*/ 9 w 72"/>
                <a:gd name="T13" fmla="*/ 9 h 62"/>
                <a:gd name="T14" fmla="*/ 0 w 72"/>
                <a:gd name="T15" fmla="*/ 6 h 62"/>
                <a:gd name="T16" fmla="*/ 0 w 72"/>
                <a:gd name="T17" fmla="*/ 3 h 62"/>
                <a:gd name="T18" fmla="*/ 20 w 72"/>
                <a:gd name="T19" fmla="*/ 0 h 62"/>
                <a:gd name="T20" fmla="*/ 23 w 72"/>
                <a:gd name="T21" fmla="*/ 0 h 62"/>
                <a:gd name="T22" fmla="*/ 23 w 72"/>
                <a:gd name="T23" fmla="*/ 4 h 62"/>
                <a:gd name="T24" fmla="*/ 33 w 72"/>
                <a:gd name="T25" fmla="*/ 1 h 62"/>
                <a:gd name="T26" fmla="*/ 43 w 72"/>
                <a:gd name="T27" fmla="*/ 0 h 62"/>
                <a:gd name="T28" fmla="*/ 57 w 72"/>
                <a:gd name="T29" fmla="*/ 4 h 62"/>
                <a:gd name="T30" fmla="*/ 62 w 72"/>
                <a:gd name="T31" fmla="*/ 17 h 62"/>
                <a:gd name="T32" fmla="*/ 62 w 72"/>
                <a:gd name="T33" fmla="*/ 55 h 62"/>
                <a:gd name="T34" fmla="*/ 72 w 72"/>
                <a:gd name="T35" fmla="*/ 57 h 62"/>
                <a:gd name="T36" fmla="*/ 72 w 72"/>
                <a:gd name="T37" fmla="*/ 62 h 62"/>
                <a:gd name="T38" fmla="*/ 39 w 72"/>
                <a:gd name="T39" fmla="*/ 62 h 62"/>
                <a:gd name="T40" fmla="*/ 39 w 72"/>
                <a:gd name="T41" fmla="*/ 56 h 62"/>
                <a:gd name="T42" fmla="*/ 49 w 72"/>
                <a:gd name="T43" fmla="*/ 55 h 62"/>
                <a:gd name="T44" fmla="*/ 49 w 72"/>
                <a:gd name="T45" fmla="*/ 26 h 62"/>
                <a:gd name="T46" fmla="*/ 49 w 72"/>
                <a:gd name="T47" fmla="*/ 19 h 62"/>
                <a:gd name="T48" fmla="*/ 48 w 72"/>
                <a:gd name="T49" fmla="*/ 14 h 62"/>
                <a:gd name="T50" fmla="*/ 44 w 72"/>
                <a:gd name="T51" fmla="*/ 10 h 62"/>
                <a:gd name="T52" fmla="*/ 37 w 72"/>
                <a:gd name="T53" fmla="*/ 9 h 62"/>
                <a:gd name="T54" fmla="*/ 34 w 72"/>
                <a:gd name="T55" fmla="*/ 9 h 62"/>
                <a:gd name="T56" fmla="*/ 31 w 72"/>
                <a:gd name="T57" fmla="*/ 9 h 62"/>
                <a:gd name="T58" fmla="*/ 27 w 72"/>
                <a:gd name="T59" fmla="*/ 10 h 62"/>
                <a:gd name="T60" fmla="*/ 22 w 72"/>
                <a:gd name="T61" fmla="*/ 11 h 62"/>
                <a:gd name="T62" fmla="*/ 22 w 72"/>
                <a:gd name="T63"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62">
                  <a:moveTo>
                    <a:pt x="22" y="55"/>
                  </a:moveTo>
                  <a:cubicBezTo>
                    <a:pt x="33" y="57"/>
                    <a:pt x="33" y="57"/>
                    <a:pt x="33" y="57"/>
                  </a:cubicBezTo>
                  <a:cubicBezTo>
                    <a:pt x="33" y="62"/>
                    <a:pt x="33" y="62"/>
                    <a:pt x="33"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30" y="1"/>
                    <a:pt x="33" y="1"/>
                  </a:cubicBezTo>
                  <a:cubicBezTo>
                    <a:pt x="36" y="0"/>
                    <a:pt x="40" y="0"/>
                    <a:pt x="43" y="0"/>
                  </a:cubicBezTo>
                  <a:cubicBezTo>
                    <a:pt x="49" y="0"/>
                    <a:pt x="54" y="1"/>
                    <a:pt x="57" y="4"/>
                  </a:cubicBezTo>
                  <a:cubicBezTo>
                    <a:pt x="61" y="7"/>
                    <a:pt x="62" y="12"/>
                    <a:pt x="62" y="17"/>
                  </a:cubicBezTo>
                  <a:cubicBezTo>
                    <a:pt x="62" y="55"/>
                    <a:pt x="62" y="55"/>
                    <a:pt x="62" y="55"/>
                  </a:cubicBezTo>
                  <a:cubicBezTo>
                    <a:pt x="72" y="57"/>
                    <a:pt x="72" y="57"/>
                    <a:pt x="72" y="57"/>
                  </a:cubicBezTo>
                  <a:cubicBezTo>
                    <a:pt x="72" y="62"/>
                    <a:pt x="72" y="62"/>
                    <a:pt x="72" y="62"/>
                  </a:cubicBezTo>
                  <a:cubicBezTo>
                    <a:pt x="39" y="62"/>
                    <a:pt x="39" y="62"/>
                    <a:pt x="39" y="62"/>
                  </a:cubicBezTo>
                  <a:cubicBezTo>
                    <a:pt x="39" y="56"/>
                    <a:pt x="39" y="56"/>
                    <a:pt x="39" y="56"/>
                  </a:cubicBezTo>
                  <a:cubicBezTo>
                    <a:pt x="49" y="55"/>
                    <a:pt x="49" y="55"/>
                    <a:pt x="49" y="55"/>
                  </a:cubicBezTo>
                  <a:cubicBezTo>
                    <a:pt x="49" y="26"/>
                    <a:pt x="49" y="26"/>
                    <a:pt x="49" y="26"/>
                  </a:cubicBezTo>
                  <a:cubicBezTo>
                    <a:pt x="49" y="24"/>
                    <a:pt x="49" y="21"/>
                    <a:pt x="49" y="19"/>
                  </a:cubicBezTo>
                  <a:cubicBezTo>
                    <a:pt x="49" y="17"/>
                    <a:pt x="49" y="15"/>
                    <a:pt x="48" y="14"/>
                  </a:cubicBezTo>
                  <a:cubicBezTo>
                    <a:pt x="47" y="12"/>
                    <a:pt x="46" y="11"/>
                    <a:pt x="44" y="10"/>
                  </a:cubicBezTo>
                  <a:cubicBezTo>
                    <a:pt x="43" y="9"/>
                    <a:pt x="40" y="9"/>
                    <a:pt x="37" y="9"/>
                  </a:cubicBezTo>
                  <a:cubicBezTo>
                    <a:pt x="36" y="9"/>
                    <a:pt x="35" y="9"/>
                    <a:pt x="34" y="9"/>
                  </a:cubicBezTo>
                  <a:cubicBezTo>
                    <a:pt x="33" y="9"/>
                    <a:pt x="32" y="9"/>
                    <a:pt x="31" y="9"/>
                  </a:cubicBezTo>
                  <a:cubicBezTo>
                    <a:pt x="30" y="9"/>
                    <a:pt x="28" y="9"/>
                    <a:pt x="27" y="10"/>
                  </a:cubicBezTo>
                  <a:cubicBezTo>
                    <a:pt x="26" y="10"/>
                    <a:pt x="24" y="10"/>
                    <a:pt x="22" y="11"/>
                  </a:cubicBezTo>
                  <a:lnTo>
                    <a:pt x="22"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6" name="Freeform 26">
              <a:extLst>
                <a:ext uri="{FF2B5EF4-FFF2-40B4-BE49-F238E27FC236}">
                  <a16:creationId xmlns:a16="http://schemas.microsoft.com/office/drawing/2014/main" id="{3624B4A1-D7C6-4905-999D-4CD1AA1E0DDD}"/>
                </a:ext>
              </a:extLst>
            </p:cNvPr>
            <p:cNvSpPr>
              <a:spLocks noEditPoints="1"/>
            </p:cNvSpPr>
            <p:nvPr userDrawn="1"/>
          </p:nvSpPr>
          <p:spPr bwMode="auto">
            <a:xfrm>
              <a:off x="1257" y="582"/>
              <a:ext cx="22" cy="65"/>
            </a:xfrm>
            <a:custGeom>
              <a:avLst/>
              <a:gdLst>
                <a:gd name="T0" fmla="*/ 22 w 32"/>
                <a:gd name="T1" fmla="*/ 38 h 90"/>
                <a:gd name="T2" fmla="*/ 22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2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2" y="38"/>
                  </a:moveTo>
                  <a:cubicBezTo>
                    <a:pt x="22" y="83"/>
                    <a:pt x="22" y="83"/>
                    <a:pt x="22"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2" y="38"/>
                  </a:lnTo>
                  <a:close/>
                  <a:moveTo>
                    <a:pt x="8" y="8"/>
                  </a:moveTo>
                  <a:cubicBezTo>
                    <a:pt x="8" y="10"/>
                    <a:pt x="9" y="12"/>
                    <a:pt x="10" y="14"/>
                  </a:cubicBezTo>
                  <a:cubicBezTo>
                    <a:pt x="12" y="15"/>
                    <a:pt x="14" y="16"/>
                    <a:pt x="16" y="16"/>
                  </a:cubicBezTo>
                  <a:cubicBezTo>
                    <a:pt x="18" y="16"/>
                    <a:pt x="20" y="15"/>
                    <a:pt x="22" y="14"/>
                  </a:cubicBezTo>
                  <a:cubicBezTo>
                    <a:pt x="23" y="12"/>
                    <a:pt x="24" y="10"/>
                    <a:pt x="24" y="8"/>
                  </a:cubicBezTo>
                  <a:cubicBezTo>
                    <a:pt x="24" y="6"/>
                    <a:pt x="23"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7" name="Freeform 27">
              <a:extLst>
                <a:ext uri="{FF2B5EF4-FFF2-40B4-BE49-F238E27FC236}">
                  <a16:creationId xmlns:a16="http://schemas.microsoft.com/office/drawing/2014/main" id="{23E9F8C0-1EDA-4F39-B8E0-D161ADEE71FC}"/>
                </a:ext>
              </a:extLst>
            </p:cNvPr>
            <p:cNvSpPr>
              <a:spLocks/>
            </p:cNvSpPr>
            <p:nvPr userDrawn="1"/>
          </p:nvSpPr>
          <p:spPr bwMode="auto">
            <a:xfrm>
              <a:off x="1280" y="603"/>
              <a:ext cx="50" cy="44"/>
            </a:xfrm>
            <a:custGeom>
              <a:avLst/>
              <a:gdLst>
                <a:gd name="T0" fmla="*/ 31 w 50"/>
                <a:gd name="T1" fmla="*/ 4 h 44"/>
                <a:gd name="T2" fmla="*/ 31 w 50"/>
                <a:gd name="T3" fmla="*/ 0 h 44"/>
                <a:gd name="T4" fmla="*/ 50 w 50"/>
                <a:gd name="T5" fmla="*/ 0 h 44"/>
                <a:gd name="T6" fmla="*/ 50 w 50"/>
                <a:gd name="T7" fmla="*/ 4 h 44"/>
                <a:gd name="T8" fmla="*/ 44 w 50"/>
                <a:gd name="T9" fmla="*/ 5 h 44"/>
                <a:gd name="T10" fmla="*/ 29 w 50"/>
                <a:gd name="T11" fmla="*/ 44 h 44"/>
                <a:gd name="T12" fmla="*/ 20 w 50"/>
                <a:gd name="T13" fmla="*/ 44 h 44"/>
                <a:gd name="T14" fmla="*/ 6 w 50"/>
                <a:gd name="T15" fmla="*/ 5 h 44"/>
                <a:gd name="T16" fmla="*/ 0 w 50"/>
                <a:gd name="T17" fmla="*/ 4 h 44"/>
                <a:gd name="T18" fmla="*/ 0 w 50"/>
                <a:gd name="T19" fmla="*/ 0 h 44"/>
                <a:gd name="T20" fmla="*/ 22 w 50"/>
                <a:gd name="T21" fmla="*/ 0 h 44"/>
                <a:gd name="T22" fmla="*/ 22 w 50"/>
                <a:gd name="T23" fmla="*/ 4 h 44"/>
                <a:gd name="T24" fmla="*/ 16 w 50"/>
                <a:gd name="T25" fmla="*/ 5 h 44"/>
                <a:gd name="T26" fmla="*/ 26 w 50"/>
                <a:gd name="T27" fmla="*/ 33 h 44"/>
                <a:gd name="T28" fmla="*/ 37 w 50"/>
                <a:gd name="T29" fmla="*/ 5 h 44"/>
                <a:gd name="T30" fmla="*/ 31 w 50"/>
                <a:gd name="T31"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44">
                  <a:moveTo>
                    <a:pt x="31" y="4"/>
                  </a:moveTo>
                  <a:lnTo>
                    <a:pt x="31" y="0"/>
                  </a:lnTo>
                  <a:lnTo>
                    <a:pt x="50" y="0"/>
                  </a:lnTo>
                  <a:lnTo>
                    <a:pt x="50" y="4"/>
                  </a:lnTo>
                  <a:lnTo>
                    <a:pt x="44" y="5"/>
                  </a:lnTo>
                  <a:lnTo>
                    <a:pt x="29" y="44"/>
                  </a:lnTo>
                  <a:lnTo>
                    <a:pt x="20" y="44"/>
                  </a:lnTo>
                  <a:lnTo>
                    <a:pt x="6" y="5"/>
                  </a:lnTo>
                  <a:lnTo>
                    <a:pt x="0" y="4"/>
                  </a:lnTo>
                  <a:lnTo>
                    <a:pt x="0" y="0"/>
                  </a:lnTo>
                  <a:lnTo>
                    <a:pt x="22" y="0"/>
                  </a:lnTo>
                  <a:lnTo>
                    <a:pt x="22" y="4"/>
                  </a:lnTo>
                  <a:lnTo>
                    <a:pt x="16" y="5"/>
                  </a:lnTo>
                  <a:lnTo>
                    <a:pt x="26" y="33"/>
                  </a:lnTo>
                  <a:lnTo>
                    <a:pt x="37" y="5"/>
                  </a:lnTo>
                  <a:lnTo>
                    <a:pt x="3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8" name="Freeform 28">
              <a:extLst>
                <a:ext uri="{FF2B5EF4-FFF2-40B4-BE49-F238E27FC236}">
                  <a16:creationId xmlns:a16="http://schemas.microsoft.com/office/drawing/2014/main" id="{F5666BF6-0F00-4F97-9061-B290D510F83E}"/>
                </a:ext>
              </a:extLst>
            </p:cNvPr>
            <p:cNvSpPr>
              <a:spLocks noEditPoints="1"/>
            </p:cNvSpPr>
            <p:nvPr userDrawn="1"/>
          </p:nvSpPr>
          <p:spPr bwMode="auto">
            <a:xfrm>
              <a:off x="1333" y="602"/>
              <a:ext cx="38" cy="46"/>
            </a:xfrm>
            <a:custGeom>
              <a:avLst/>
              <a:gdLst>
                <a:gd name="T0" fmla="*/ 55 w 55"/>
                <a:gd name="T1" fmla="*/ 56 h 63"/>
                <a:gd name="T2" fmla="*/ 51 w 55"/>
                <a:gd name="T3" fmla="*/ 58 h 63"/>
                <a:gd name="T4" fmla="*/ 45 w 55"/>
                <a:gd name="T5" fmla="*/ 61 h 63"/>
                <a:gd name="T6" fmla="*/ 39 w 55"/>
                <a:gd name="T7" fmla="*/ 62 h 63"/>
                <a:gd name="T8" fmla="*/ 31 w 55"/>
                <a:gd name="T9" fmla="*/ 63 h 63"/>
                <a:gd name="T10" fmla="*/ 18 w 55"/>
                <a:gd name="T11" fmla="*/ 61 h 63"/>
                <a:gd name="T12" fmla="*/ 9 w 55"/>
                <a:gd name="T13" fmla="*/ 55 h 63"/>
                <a:gd name="T14" fmla="*/ 3 w 55"/>
                <a:gd name="T15" fmla="*/ 45 h 63"/>
                <a:gd name="T16" fmla="*/ 0 w 55"/>
                <a:gd name="T17" fmla="*/ 32 h 63"/>
                <a:gd name="T18" fmla="*/ 8 w 55"/>
                <a:gd name="T19" fmla="*/ 8 h 63"/>
                <a:gd name="T20" fmla="*/ 30 w 55"/>
                <a:gd name="T21" fmla="*/ 0 h 63"/>
                <a:gd name="T22" fmla="*/ 41 w 55"/>
                <a:gd name="T23" fmla="*/ 1 h 63"/>
                <a:gd name="T24" fmla="*/ 49 w 55"/>
                <a:gd name="T25" fmla="*/ 6 h 63"/>
                <a:gd name="T26" fmla="*/ 53 w 55"/>
                <a:gd name="T27" fmla="*/ 13 h 63"/>
                <a:gd name="T28" fmla="*/ 55 w 55"/>
                <a:gd name="T29" fmla="*/ 22 h 63"/>
                <a:gd name="T30" fmla="*/ 54 w 55"/>
                <a:gd name="T31" fmla="*/ 30 h 63"/>
                <a:gd name="T32" fmla="*/ 15 w 55"/>
                <a:gd name="T33" fmla="*/ 30 h 63"/>
                <a:gd name="T34" fmla="*/ 18 w 55"/>
                <a:gd name="T35" fmla="*/ 47 h 63"/>
                <a:gd name="T36" fmla="*/ 30 w 55"/>
                <a:gd name="T37" fmla="*/ 55 h 63"/>
                <a:gd name="T38" fmla="*/ 43 w 55"/>
                <a:gd name="T39" fmla="*/ 54 h 63"/>
                <a:gd name="T40" fmla="*/ 55 w 55"/>
                <a:gd name="T41" fmla="*/ 50 h 63"/>
                <a:gd name="T42" fmla="*/ 55 w 55"/>
                <a:gd name="T43" fmla="*/ 56 h 63"/>
                <a:gd name="T44" fmla="*/ 28 w 55"/>
                <a:gd name="T45" fmla="*/ 24 h 63"/>
                <a:gd name="T46" fmla="*/ 42 w 55"/>
                <a:gd name="T47" fmla="*/ 24 h 63"/>
                <a:gd name="T48" fmla="*/ 41 w 55"/>
                <a:gd name="T49" fmla="*/ 17 h 63"/>
                <a:gd name="T50" fmla="*/ 39 w 55"/>
                <a:gd name="T51" fmla="*/ 11 h 63"/>
                <a:gd name="T52" fmla="*/ 35 w 55"/>
                <a:gd name="T53" fmla="*/ 7 h 63"/>
                <a:gd name="T54" fmla="*/ 29 w 55"/>
                <a:gd name="T55" fmla="*/ 6 h 63"/>
                <a:gd name="T56" fmla="*/ 19 w 55"/>
                <a:gd name="T57" fmla="*/ 11 h 63"/>
                <a:gd name="T58" fmla="*/ 15 w 55"/>
                <a:gd name="T59" fmla="*/ 24 h 63"/>
                <a:gd name="T60" fmla="*/ 28 w 55"/>
                <a:gd name="T61" fmla="*/ 2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63">
                  <a:moveTo>
                    <a:pt x="55" y="56"/>
                  </a:moveTo>
                  <a:cubicBezTo>
                    <a:pt x="54" y="57"/>
                    <a:pt x="53" y="58"/>
                    <a:pt x="51" y="58"/>
                  </a:cubicBezTo>
                  <a:cubicBezTo>
                    <a:pt x="49" y="59"/>
                    <a:pt x="48" y="60"/>
                    <a:pt x="45" y="61"/>
                  </a:cubicBezTo>
                  <a:cubicBezTo>
                    <a:pt x="43" y="61"/>
                    <a:pt x="41" y="62"/>
                    <a:pt x="39" y="62"/>
                  </a:cubicBezTo>
                  <a:cubicBezTo>
                    <a:pt x="36" y="63"/>
                    <a:pt x="33" y="63"/>
                    <a:pt x="31" y="63"/>
                  </a:cubicBezTo>
                  <a:cubicBezTo>
                    <a:pt x="26" y="63"/>
                    <a:pt x="22" y="62"/>
                    <a:pt x="18" y="61"/>
                  </a:cubicBezTo>
                  <a:cubicBezTo>
                    <a:pt x="14" y="60"/>
                    <a:pt x="11" y="58"/>
                    <a:pt x="9" y="55"/>
                  </a:cubicBezTo>
                  <a:cubicBezTo>
                    <a:pt x="6" y="53"/>
                    <a:pt x="4" y="49"/>
                    <a:pt x="3" y="45"/>
                  </a:cubicBezTo>
                  <a:cubicBezTo>
                    <a:pt x="1" y="41"/>
                    <a:pt x="0" y="37"/>
                    <a:pt x="0" y="32"/>
                  </a:cubicBezTo>
                  <a:cubicBezTo>
                    <a:pt x="0" y="21"/>
                    <a:pt x="3" y="13"/>
                    <a:pt x="8" y="8"/>
                  </a:cubicBezTo>
                  <a:cubicBezTo>
                    <a:pt x="14" y="2"/>
                    <a:pt x="21" y="0"/>
                    <a:pt x="30" y="0"/>
                  </a:cubicBezTo>
                  <a:cubicBezTo>
                    <a:pt x="34" y="0"/>
                    <a:pt x="38" y="0"/>
                    <a:pt x="41" y="1"/>
                  </a:cubicBezTo>
                  <a:cubicBezTo>
                    <a:pt x="44" y="3"/>
                    <a:pt x="47" y="4"/>
                    <a:pt x="49" y="6"/>
                  </a:cubicBezTo>
                  <a:cubicBezTo>
                    <a:pt x="51" y="8"/>
                    <a:pt x="52" y="11"/>
                    <a:pt x="53" y="13"/>
                  </a:cubicBezTo>
                  <a:cubicBezTo>
                    <a:pt x="54" y="16"/>
                    <a:pt x="55" y="19"/>
                    <a:pt x="55" y="22"/>
                  </a:cubicBezTo>
                  <a:cubicBezTo>
                    <a:pt x="55" y="25"/>
                    <a:pt x="55" y="28"/>
                    <a:pt x="54" y="30"/>
                  </a:cubicBezTo>
                  <a:cubicBezTo>
                    <a:pt x="15" y="30"/>
                    <a:pt x="15" y="30"/>
                    <a:pt x="15" y="30"/>
                  </a:cubicBezTo>
                  <a:cubicBezTo>
                    <a:pt x="15" y="37"/>
                    <a:pt x="16" y="43"/>
                    <a:pt x="18" y="47"/>
                  </a:cubicBezTo>
                  <a:cubicBezTo>
                    <a:pt x="21" y="51"/>
                    <a:pt x="25" y="54"/>
                    <a:pt x="30" y="55"/>
                  </a:cubicBezTo>
                  <a:cubicBezTo>
                    <a:pt x="34" y="56"/>
                    <a:pt x="38" y="55"/>
                    <a:pt x="43" y="54"/>
                  </a:cubicBezTo>
                  <a:cubicBezTo>
                    <a:pt x="47" y="53"/>
                    <a:pt x="51" y="52"/>
                    <a:pt x="55" y="50"/>
                  </a:cubicBezTo>
                  <a:lnTo>
                    <a:pt x="55" y="56"/>
                  </a:lnTo>
                  <a:close/>
                  <a:moveTo>
                    <a:pt x="28" y="24"/>
                  </a:moveTo>
                  <a:cubicBezTo>
                    <a:pt x="42" y="24"/>
                    <a:pt x="42" y="24"/>
                    <a:pt x="42" y="24"/>
                  </a:cubicBezTo>
                  <a:cubicBezTo>
                    <a:pt x="42" y="21"/>
                    <a:pt x="41" y="19"/>
                    <a:pt x="41" y="17"/>
                  </a:cubicBezTo>
                  <a:cubicBezTo>
                    <a:pt x="40" y="14"/>
                    <a:pt x="40" y="12"/>
                    <a:pt x="39" y="11"/>
                  </a:cubicBezTo>
                  <a:cubicBezTo>
                    <a:pt x="38" y="9"/>
                    <a:pt x="36" y="8"/>
                    <a:pt x="35" y="7"/>
                  </a:cubicBezTo>
                  <a:cubicBezTo>
                    <a:pt x="33" y="6"/>
                    <a:pt x="31" y="6"/>
                    <a:pt x="29" y="6"/>
                  </a:cubicBezTo>
                  <a:cubicBezTo>
                    <a:pt x="25" y="6"/>
                    <a:pt x="21" y="7"/>
                    <a:pt x="19" y="11"/>
                  </a:cubicBezTo>
                  <a:cubicBezTo>
                    <a:pt x="16" y="14"/>
                    <a:pt x="15" y="18"/>
                    <a:pt x="15" y="24"/>
                  </a:cubicBezTo>
                  <a:lnTo>
                    <a:pt x="28"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9" name="Freeform 29">
              <a:extLst>
                <a:ext uri="{FF2B5EF4-FFF2-40B4-BE49-F238E27FC236}">
                  <a16:creationId xmlns:a16="http://schemas.microsoft.com/office/drawing/2014/main" id="{1D809405-3A44-4C50-8A09-DFFA0E64AE9E}"/>
                </a:ext>
              </a:extLst>
            </p:cNvPr>
            <p:cNvSpPr>
              <a:spLocks/>
            </p:cNvSpPr>
            <p:nvPr userDrawn="1"/>
          </p:nvSpPr>
          <p:spPr bwMode="auto">
            <a:xfrm>
              <a:off x="1376" y="602"/>
              <a:ext cx="35" cy="45"/>
            </a:xfrm>
            <a:custGeom>
              <a:avLst/>
              <a:gdLst>
                <a:gd name="T0" fmla="*/ 37 w 49"/>
                <a:gd name="T1" fmla="*/ 9 h 62"/>
                <a:gd name="T2" fmla="*/ 31 w 49"/>
                <a:gd name="T3" fmla="*/ 9 h 62"/>
                <a:gd name="T4" fmla="*/ 22 w 49"/>
                <a:gd name="T5" fmla="*/ 11 h 62"/>
                <a:gd name="T6" fmla="*/ 22 w 49"/>
                <a:gd name="T7" fmla="*/ 55 h 62"/>
                <a:gd name="T8" fmla="*/ 35 w 49"/>
                <a:gd name="T9" fmla="*/ 56 h 62"/>
                <a:gd name="T10" fmla="*/ 35 w 49"/>
                <a:gd name="T11" fmla="*/ 62 h 62"/>
                <a:gd name="T12" fmla="*/ 0 w 49"/>
                <a:gd name="T13" fmla="*/ 62 h 62"/>
                <a:gd name="T14" fmla="*/ 0 w 49"/>
                <a:gd name="T15" fmla="*/ 57 h 62"/>
                <a:gd name="T16" fmla="*/ 9 w 49"/>
                <a:gd name="T17" fmla="*/ 55 h 62"/>
                <a:gd name="T18" fmla="*/ 9 w 49"/>
                <a:gd name="T19" fmla="*/ 9 h 62"/>
                <a:gd name="T20" fmla="*/ 0 w 49"/>
                <a:gd name="T21" fmla="*/ 6 h 62"/>
                <a:gd name="T22" fmla="*/ 0 w 49"/>
                <a:gd name="T23" fmla="*/ 3 h 62"/>
                <a:gd name="T24" fmla="*/ 20 w 49"/>
                <a:gd name="T25" fmla="*/ 0 h 62"/>
                <a:gd name="T26" fmla="*/ 23 w 49"/>
                <a:gd name="T27" fmla="*/ 0 h 62"/>
                <a:gd name="T28" fmla="*/ 23 w 49"/>
                <a:gd name="T29" fmla="*/ 4 h 62"/>
                <a:gd name="T30" fmla="*/ 33 w 49"/>
                <a:gd name="T31" fmla="*/ 1 h 62"/>
                <a:gd name="T32" fmla="*/ 44 w 49"/>
                <a:gd name="T33" fmla="*/ 0 h 62"/>
                <a:gd name="T34" fmla="*/ 49 w 49"/>
                <a:gd name="T35" fmla="*/ 0 h 62"/>
                <a:gd name="T36" fmla="*/ 49 w 49"/>
                <a:gd name="T37" fmla="*/ 1 h 62"/>
                <a:gd name="T38" fmla="*/ 47 w 49"/>
                <a:gd name="T39" fmla="*/ 17 h 62"/>
                <a:gd name="T40" fmla="*/ 39 w 49"/>
                <a:gd name="T41" fmla="*/ 17 h 62"/>
                <a:gd name="T42" fmla="*/ 37 w 49"/>
                <a:gd name="T43"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 h="62">
                  <a:moveTo>
                    <a:pt x="37" y="9"/>
                  </a:moveTo>
                  <a:cubicBezTo>
                    <a:pt x="35" y="9"/>
                    <a:pt x="33" y="9"/>
                    <a:pt x="31" y="9"/>
                  </a:cubicBezTo>
                  <a:cubicBezTo>
                    <a:pt x="28" y="9"/>
                    <a:pt x="26" y="10"/>
                    <a:pt x="22" y="11"/>
                  </a:cubicBezTo>
                  <a:cubicBezTo>
                    <a:pt x="22" y="55"/>
                    <a:pt x="22" y="55"/>
                    <a:pt x="22" y="55"/>
                  </a:cubicBezTo>
                  <a:cubicBezTo>
                    <a:pt x="35" y="56"/>
                    <a:pt x="35" y="56"/>
                    <a:pt x="35" y="56"/>
                  </a:cubicBezTo>
                  <a:cubicBezTo>
                    <a:pt x="35" y="62"/>
                    <a:pt x="35" y="62"/>
                    <a:pt x="35"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29" y="1"/>
                    <a:pt x="33" y="1"/>
                  </a:cubicBezTo>
                  <a:cubicBezTo>
                    <a:pt x="37" y="0"/>
                    <a:pt x="40" y="0"/>
                    <a:pt x="44" y="0"/>
                  </a:cubicBezTo>
                  <a:cubicBezTo>
                    <a:pt x="49" y="0"/>
                    <a:pt x="49" y="0"/>
                    <a:pt x="49" y="0"/>
                  </a:cubicBezTo>
                  <a:cubicBezTo>
                    <a:pt x="49" y="1"/>
                    <a:pt x="49" y="1"/>
                    <a:pt x="49" y="1"/>
                  </a:cubicBezTo>
                  <a:cubicBezTo>
                    <a:pt x="47" y="17"/>
                    <a:pt x="47" y="17"/>
                    <a:pt x="47" y="17"/>
                  </a:cubicBezTo>
                  <a:cubicBezTo>
                    <a:pt x="39" y="17"/>
                    <a:pt x="39" y="17"/>
                    <a:pt x="39" y="17"/>
                  </a:cubicBezTo>
                  <a:lnTo>
                    <a:pt x="37"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0" name="Freeform 30">
              <a:extLst>
                <a:ext uri="{FF2B5EF4-FFF2-40B4-BE49-F238E27FC236}">
                  <a16:creationId xmlns:a16="http://schemas.microsoft.com/office/drawing/2014/main" id="{E1CDC17D-BB7A-4F56-8D6A-43D4DFB48F7B}"/>
                </a:ext>
              </a:extLst>
            </p:cNvPr>
            <p:cNvSpPr>
              <a:spLocks/>
            </p:cNvSpPr>
            <p:nvPr userDrawn="1"/>
          </p:nvSpPr>
          <p:spPr bwMode="auto">
            <a:xfrm>
              <a:off x="1416" y="602"/>
              <a:ext cx="32" cy="46"/>
            </a:xfrm>
            <a:custGeom>
              <a:avLst/>
              <a:gdLst>
                <a:gd name="T0" fmla="*/ 13 w 46"/>
                <a:gd name="T1" fmla="*/ 53 h 63"/>
                <a:gd name="T2" fmla="*/ 18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2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6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5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8" y="55"/>
                  </a:cubicBezTo>
                  <a:cubicBezTo>
                    <a:pt x="19" y="56"/>
                    <a:pt x="22"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2" y="19"/>
                    <a:pt x="2" y="16"/>
                  </a:cubicBezTo>
                  <a:cubicBezTo>
                    <a:pt x="2"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7" y="20"/>
                    <a:pt x="18" y="21"/>
                    <a:pt x="19" y="22"/>
                  </a:cubicBezTo>
                  <a:cubicBezTo>
                    <a:pt x="20" y="23"/>
                    <a:pt x="22" y="24"/>
                    <a:pt x="24" y="25"/>
                  </a:cubicBezTo>
                  <a:cubicBezTo>
                    <a:pt x="25" y="25"/>
                    <a:pt x="27" y="26"/>
                    <a:pt x="29" y="27"/>
                  </a:cubicBezTo>
                  <a:cubicBezTo>
                    <a:pt x="31" y="28"/>
                    <a:pt x="33" y="29"/>
                    <a:pt x="36"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5" y="60"/>
                  </a:cubicBezTo>
                  <a:cubicBezTo>
                    <a:pt x="3" y="59"/>
                    <a:pt x="2"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1" name="Freeform 31">
              <a:extLst>
                <a:ext uri="{FF2B5EF4-FFF2-40B4-BE49-F238E27FC236}">
                  <a16:creationId xmlns:a16="http://schemas.microsoft.com/office/drawing/2014/main" id="{0932F4FE-E2AB-4405-9F37-9F6924C4691F}"/>
                </a:ext>
              </a:extLst>
            </p:cNvPr>
            <p:cNvSpPr>
              <a:spLocks noEditPoints="1"/>
            </p:cNvSpPr>
            <p:nvPr userDrawn="1"/>
          </p:nvSpPr>
          <p:spPr bwMode="auto">
            <a:xfrm>
              <a:off x="1453" y="582"/>
              <a:ext cx="23" cy="65"/>
            </a:xfrm>
            <a:custGeom>
              <a:avLst/>
              <a:gdLst>
                <a:gd name="T0" fmla="*/ 23 w 32"/>
                <a:gd name="T1" fmla="*/ 38 h 90"/>
                <a:gd name="T2" fmla="*/ 23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3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3" y="38"/>
                  </a:moveTo>
                  <a:cubicBezTo>
                    <a:pt x="23" y="83"/>
                    <a:pt x="23" y="83"/>
                    <a:pt x="23"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3" y="38"/>
                  </a:lnTo>
                  <a:close/>
                  <a:moveTo>
                    <a:pt x="8" y="8"/>
                  </a:moveTo>
                  <a:cubicBezTo>
                    <a:pt x="8" y="10"/>
                    <a:pt x="9" y="12"/>
                    <a:pt x="10" y="14"/>
                  </a:cubicBezTo>
                  <a:cubicBezTo>
                    <a:pt x="12" y="15"/>
                    <a:pt x="14" y="16"/>
                    <a:pt x="16" y="16"/>
                  </a:cubicBezTo>
                  <a:cubicBezTo>
                    <a:pt x="18" y="16"/>
                    <a:pt x="20" y="15"/>
                    <a:pt x="22" y="14"/>
                  </a:cubicBezTo>
                  <a:cubicBezTo>
                    <a:pt x="24" y="12"/>
                    <a:pt x="24" y="10"/>
                    <a:pt x="24" y="8"/>
                  </a:cubicBezTo>
                  <a:cubicBezTo>
                    <a:pt x="24" y="6"/>
                    <a:pt x="24"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2" name="Freeform 32">
              <a:extLst>
                <a:ext uri="{FF2B5EF4-FFF2-40B4-BE49-F238E27FC236}">
                  <a16:creationId xmlns:a16="http://schemas.microsoft.com/office/drawing/2014/main" id="{ED1D8BBC-84E9-42EA-AC26-43D19E4626BD}"/>
                </a:ext>
              </a:extLst>
            </p:cNvPr>
            <p:cNvSpPr>
              <a:spLocks/>
            </p:cNvSpPr>
            <p:nvPr userDrawn="1"/>
          </p:nvSpPr>
          <p:spPr bwMode="auto">
            <a:xfrm>
              <a:off x="1479" y="592"/>
              <a:ext cx="27" cy="56"/>
            </a:xfrm>
            <a:custGeom>
              <a:avLst/>
              <a:gdLst>
                <a:gd name="T0" fmla="*/ 21 w 38"/>
                <a:gd name="T1" fmla="*/ 59 h 77"/>
                <a:gd name="T2" fmla="*/ 23 w 38"/>
                <a:gd name="T3" fmla="*/ 67 h 77"/>
                <a:gd name="T4" fmla="*/ 29 w 38"/>
                <a:gd name="T5" fmla="*/ 70 h 77"/>
                <a:gd name="T6" fmla="*/ 33 w 38"/>
                <a:gd name="T7" fmla="*/ 69 h 77"/>
                <a:gd name="T8" fmla="*/ 38 w 38"/>
                <a:gd name="T9" fmla="*/ 68 h 77"/>
                <a:gd name="T10" fmla="*/ 38 w 38"/>
                <a:gd name="T11" fmla="*/ 72 h 77"/>
                <a:gd name="T12" fmla="*/ 31 w 38"/>
                <a:gd name="T13" fmla="*/ 76 h 77"/>
                <a:gd name="T14" fmla="*/ 23 w 38"/>
                <a:gd name="T15" fmla="*/ 77 h 77"/>
                <a:gd name="T16" fmla="*/ 15 w 38"/>
                <a:gd name="T17" fmla="*/ 76 h 77"/>
                <a:gd name="T18" fmla="*/ 11 w 38"/>
                <a:gd name="T19" fmla="*/ 72 h 77"/>
                <a:gd name="T20" fmla="*/ 8 w 38"/>
                <a:gd name="T21" fmla="*/ 67 h 77"/>
                <a:gd name="T22" fmla="*/ 8 w 38"/>
                <a:gd name="T23" fmla="*/ 60 h 77"/>
                <a:gd name="T24" fmla="*/ 8 w 38"/>
                <a:gd name="T25" fmla="*/ 22 h 77"/>
                <a:gd name="T26" fmla="*/ 0 w 38"/>
                <a:gd name="T27" fmla="*/ 22 h 77"/>
                <a:gd name="T28" fmla="*/ 0 w 38"/>
                <a:gd name="T29" fmla="*/ 17 h 77"/>
                <a:gd name="T30" fmla="*/ 6 w 38"/>
                <a:gd name="T31" fmla="*/ 15 h 77"/>
                <a:gd name="T32" fmla="*/ 9 w 38"/>
                <a:gd name="T33" fmla="*/ 11 h 77"/>
                <a:gd name="T34" fmla="*/ 12 w 38"/>
                <a:gd name="T35" fmla="*/ 6 h 77"/>
                <a:gd name="T36" fmla="*/ 13 w 38"/>
                <a:gd name="T37" fmla="*/ 0 h 77"/>
                <a:gd name="T38" fmla="*/ 21 w 38"/>
                <a:gd name="T39" fmla="*/ 0 h 77"/>
                <a:gd name="T40" fmla="*/ 21 w 38"/>
                <a:gd name="T41" fmla="*/ 15 h 77"/>
                <a:gd name="T42" fmla="*/ 38 w 38"/>
                <a:gd name="T43" fmla="*/ 15 h 77"/>
                <a:gd name="T44" fmla="*/ 38 w 38"/>
                <a:gd name="T45" fmla="*/ 22 h 77"/>
                <a:gd name="T46" fmla="*/ 21 w 38"/>
                <a:gd name="T47" fmla="*/ 22 h 77"/>
                <a:gd name="T48" fmla="*/ 21 w 38"/>
                <a:gd name="T49" fmla="*/ 5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77">
                  <a:moveTo>
                    <a:pt x="21" y="59"/>
                  </a:moveTo>
                  <a:cubicBezTo>
                    <a:pt x="21" y="62"/>
                    <a:pt x="22" y="65"/>
                    <a:pt x="23" y="67"/>
                  </a:cubicBezTo>
                  <a:cubicBezTo>
                    <a:pt x="23" y="69"/>
                    <a:pt x="26" y="70"/>
                    <a:pt x="29" y="70"/>
                  </a:cubicBezTo>
                  <a:cubicBezTo>
                    <a:pt x="30" y="70"/>
                    <a:pt x="31" y="70"/>
                    <a:pt x="33" y="69"/>
                  </a:cubicBezTo>
                  <a:cubicBezTo>
                    <a:pt x="35" y="69"/>
                    <a:pt x="37" y="69"/>
                    <a:pt x="38" y="68"/>
                  </a:cubicBezTo>
                  <a:cubicBezTo>
                    <a:pt x="38" y="72"/>
                    <a:pt x="38" y="72"/>
                    <a:pt x="38" y="72"/>
                  </a:cubicBezTo>
                  <a:cubicBezTo>
                    <a:pt x="36" y="74"/>
                    <a:pt x="34" y="75"/>
                    <a:pt x="31" y="76"/>
                  </a:cubicBezTo>
                  <a:cubicBezTo>
                    <a:pt x="28" y="77"/>
                    <a:pt x="26" y="77"/>
                    <a:pt x="23" y="77"/>
                  </a:cubicBezTo>
                  <a:cubicBezTo>
                    <a:pt x="20" y="77"/>
                    <a:pt x="17" y="77"/>
                    <a:pt x="15" y="76"/>
                  </a:cubicBezTo>
                  <a:cubicBezTo>
                    <a:pt x="13" y="75"/>
                    <a:pt x="12" y="74"/>
                    <a:pt x="11" y="72"/>
                  </a:cubicBezTo>
                  <a:cubicBezTo>
                    <a:pt x="10" y="71"/>
                    <a:pt x="9" y="69"/>
                    <a:pt x="8" y="67"/>
                  </a:cubicBezTo>
                  <a:cubicBezTo>
                    <a:pt x="8" y="65"/>
                    <a:pt x="8" y="63"/>
                    <a:pt x="8" y="60"/>
                  </a:cubicBezTo>
                  <a:cubicBezTo>
                    <a:pt x="8" y="22"/>
                    <a:pt x="8" y="22"/>
                    <a:pt x="8" y="22"/>
                  </a:cubicBezTo>
                  <a:cubicBezTo>
                    <a:pt x="0" y="22"/>
                    <a:pt x="0" y="22"/>
                    <a:pt x="0" y="22"/>
                  </a:cubicBezTo>
                  <a:cubicBezTo>
                    <a:pt x="0" y="17"/>
                    <a:pt x="0" y="17"/>
                    <a:pt x="0" y="17"/>
                  </a:cubicBezTo>
                  <a:cubicBezTo>
                    <a:pt x="2" y="17"/>
                    <a:pt x="4" y="16"/>
                    <a:pt x="6" y="15"/>
                  </a:cubicBezTo>
                  <a:cubicBezTo>
                    <a:pt x="7" y="14"/>
                    <a:pt x="8" y="13"/>
                    <a:pt x="9" y="11"/>
                  </a:cubicBezTo>
                  <a:cubicBezTo>
                    <a:pt x="10" y="10"/>
                    <a:pt x="11" y="8"/>
                    <a:pt x="12" y="6"/>
                  </a:cubicBezTo>
                  <a:cubicBezTo>
                    <a:pt x="12" y="4"/>
                    <a:pt x="13" y="2"/>
                    <a:pt x="13" y="0"/>
                  </a:cubicBezTo>
                  <a:cubicBezTo>
                    <a:pt x="21" y="0"/>
                    <a:pt x="21" y="0"/>
                    <a:pt x="21" y="0"/>
                  </a:cubicBezTo>
                  <a:cubicBezTo>
                    <a:pt x="21" y="15"/>
                    <a:pt x="21" y="15"/>
                    <a:pt x="21" y="15"/>
                  </a:cubicBezTo>
                  <a:cubicBezTo>
                    <a:pt x="38" y="15"/>
                    <a:pt x="38" y="15"/>
                    <a:pt x="38" y="15"/>
                  </a:cubicBezTo>
                  <a:cubicBezTo>
                    <a:pt x="38" y="22"/>
                    <a:pt x="38" y="22"/>
                    <a:pt x="38" y="22"/>
                  </a:cubicBezTo>
                  <a:cubicBezTo>
                    <a:pt x="21" y="22"/>
                    <a:pt x="21" y="22"/>
                    <a:pt x="21" y="22"/>
                  </a:cubicBezTo>
                  <a:lnTo>
                    <a:pt x="21"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3" name="Freeform 33">
              <a:extLst>
                <a:ext uri="{FF2B5EF4-FFF2-40B4-BE49-F238E27FC236}">
                  <a16:creationId xmlns:a16="http://schemas.microsoft.com/office/drawing/2014/main" id="{D2369462-CF53-4EE3-9F95-70BC8AEF9D16}"/>
                </a:ext>
              </a:extLst>
            </p:cNvPr>
            <p:cNvSpPr>
              <a:spLocks/>
            </p:cNvSpPr>
            <p:nvPr userDrawn="1"/>
          </p:nvSpPr>
          <p:spPr bwMode="auto">
            <a:xfrm>
              <a:off x="1507" y="603"/>
              <a:ext cx="51" cy="62"/>
            </a:xfrm>
            <a:custGeom>
              <a:avLst/>
              <a:gdLst>
                <a:gd name="T0" fmla="*/ 32 w 51"/>
                <a:gd name="T1" fmla="*/ 4 h 62"/>
                <a:gd name="T2" fmla="*/ 32 w 51"/>
                <a:gd name="T3" fmla="*/ 0 h 62"/>
                <a:gd name="T4" fmla="*/ 51 w 51"/>
                <a:gd name="T5" fmla="*/ 0 h 62"/>
                <a:gd name="T6" fmla="*/ 51 w 51"/>
                <a:gd name="T7" fmla="*/ 4 h 62"/>
                <a:gd name="T8" fmla="*/ 45 w 51"/>
                <a:gd name="T9" fmla="*/ 5 h 62"/>
                <a:gd name="T10" fmla="*/ 30 w 51"/>
                <a:gd name="T11" fmla="*/ 40 h 62"/>
                <a:gd name="T12" fmla="*/ 31 w 51"/>
                <a:gd name="T13" fmla="*/ 40 h 62"/>
                <a:gd name="T14" fmla="*/ 26 w 51"/>
                <a:gd name="T15" fmla="*/ 62 h 62"/>
                <a:gd name="T16" fmla="*/ 17 w 51"/>
                <a:gd name="T17" fmla="*/ 62 h 62"/>
                <a:gd name="T18" fmla="*/ 23 w 51"/>
                <a:gd name="T19" fmla="*/ 42 h 62"/>
                <a:gd name="T20" fmla="*/ 6 w 51"/>
                <a:gd name="T21" fmla="*/ 5 h 62"/>
                <a:gd name="T22" fmla="*/ 0 w 51"/>
                <a:gd name="T23" fmla="*/ 4 h 62"/>
                <a:gd name="T24" fmla="*/ 0 w 51"/>
                <a:gd name="T25" fmla="*/ 0 h 62"/>
                <a:gd name="T26" fmla="*/ 22 w 51"/>
                <a:gd name="T27" fmla="*/ 0 h 62"/>
                <a:gd name="T28" fmla="*/ 22 w 51"/>
                <a:gd name="T29" fmla="*/ 4 h 62"/>
                <a:gd name="T30" fmla="*/ 17 w 51"/>
                <a:gd name="T31" fmla="*/ 5 h 62"/>
                <a:gd name="T32" fmla="*/ 28 w 51"/>
                <a:gd name="T33" fmla="*/ 30 h 62"/>
                <a:gd name="T34" fmla="*/ 38 w 51"/>
                <a:gd name="T35" fmla="*/ 5 h 62"/>
                <a:gd name="T36" fmla="*/ 32 w 51"/>
                <a:gd name="T3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62">
                  <a:moveTo>
                    <a:pt x="32" y="4"/>
                  </a:moveTo>
                  <a:lnTo>
                    <a:pt x="32" y="0"/>
                  </a:lnTo>
                  <a:lnTo>
                    <a:pt x="51" y="0"/>
                  </a:lnTo>
                  <a:lnTo>
                    <a:pt x="51" y="4"/>
                  </a:lnTo>
                  <a:lnTo>
                    <a:pt x="45" y="5"/>
                  </a:lnTo>
                  <a:lnTo>
                    <a:pt x="30" y="40"/>
                  </a:lnTo>
                  <a:lnTo>
                    <a:pt x="31" y="40"/>
                  </a:lnTo>
                  <a:lnTo>
                    <a:pt x="26" y="62"/>
                  </a:lnTo>
                  <a:lnTo>
                    <a:pt x="17" y="62"/>
                  </a:lnTo>
                  <a:lnTo>
                    <a:pt x="23" y="42"/>
                  </a:lnTo>
                  <a:lnTo>
                    <a:pt x="6" y="5"/>
                  </a:lnTo>
                  <a:lnTo>
                    <a:pt x="0" y="4"/>
                  </a:lnTo>
                  <a:lnTo>
                    <a:pt x="0" y="0"/>
                  </a:lnTo>
                  <a:lnTo>
                    <a:pt x="22" y="0"/>
                  </a:lnTo>
                  <a:lnTo>
                    <a:pt x="22" y="4"/>
                  </a:lnTo>
                  <a:lnTo>
                    <a:pt x="17" y="5"/>
                  </a:lnTo>
                  <a:lnTo>
                    <a:pt x="28" y="30"/>
                  </a:lnTo>
                  <a:lnTo>
                    <a:pt x="38" y="5"/>
                  </a:lnTo>
                  <a:lnTo>
                    <a:pt x="32"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4" name="Freeform 34">
              <a:extLst>
                <a:ext uri="{FF2B5EF4-FFF2-40B4-BE49-F238E27FC236}">
                  <a16:creationId xmlns:a16="http://schemas.microsoft.com/office/drawing/2014/main" id="{6DDC7669-925F-4131-AA86-2957E37343BA}"/>
                </a:ext>
              </a:extLst>
            </p:cNvPr>
            <p:cNvSpPr>
              <a:spLocks noEditPoints="1"/>
            </p:cNvSpPr>
            <p:nvPr userDrawn="1"/>
          </p:nvSpPr>
          <p:spPr bwMode="auto">
            <a:xfrm>
              <a:off x="1584" y="602"/>
              <a:ext cx="41" cy="46"/>
            </a:xfrm>
            <a:custGeom>
              <a:avLst/>
              <a:gdLst>
                <a:gd name="T0" fmla="*/ 51 w 59"/>
                <a:gd name="T1" fmla="*/ 55 h 63"/>
                <a:gd name="T2" fmla="*/ 29 w 59"/>
                <a:gd name="T3" fmla="*/ 63 h 63"/>
                <a:gd name="T4" fmla="*/ 8 w 59"/>
                <a:gd name="T5" fmla="*/ 55 h 63"/>
                <a:gd name="T6" fmla="*/ 0 w 59"/>
                <a:gd name="T7" fmla="*/ 31 h 63"/>
                <a:gd name="T8" fmla="*/ 8 w 59"/>
                <a:gd name="T9" fmla="*/ 8 h 63"/>
                <a:gd name="T10" fmla="*/ 30 w 59"/>
                <a:gd name="T11" fmla="*/ 0 h 63"/>
                <a:gd name="T12" fmla="*/ 52 w 59"/>
                <a:gd name="T13" fmla="*/ 8 h 63"/>
                <a:gd name="T14" fmla="*/ 59 w 59"/>
                <a:gd name="T15" fmla="*/ 31 h 63"/>
                <a:gd name="T16" fmla="*/ 51 w 59"/>
                <a:gd name="T17" fmla="*/ 55 h 63"/>
                <a:gd name="T18" fmla="*/ 41 w 59"/>
                <a:gd name="T19" fmla="*/ 12 h 63"/>
                <a:gd name="T20" fmla="*/ 30 w 59"/>
                <a:gd name="T21" fmla="*/ 6 h 63"/>
                <a:gd name="T22" fmla="*/ 19 w 59"/>
                <a:gd name="T23" fmla="*/ 12 h 63"/>
                <a:gd name="T24" fmla="*/ 15 w 59"/>
                <a:gd name="T25" fmla="*/ 31 h 63"/>
                <a:gd name="T26" fmla="*/ 19 w 59"/>
                <a:gd name="T27" fmla="*/ 51 h 63"/>
                <a:gd name="T28" fmla="*/ 29 w 59"/>
                <a:gd name="T29" fmla="*/ 57 h 63"/>
                <a:gd name="T30" fmla="*/ 40 w 59"/>
                <a:gd name="T31" fmla="*/ 51 h 63"/>
                <a:gd name="T32" fmla="*/ 44 w 59"/>
                <a:gd name="T33" fmla="*/ 31 h 63"/>
                <a:gd name="T34" fmla="*/ 41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20" y="63"/>
                    <a:pt x="13" y="60"/>
                    <a:pt x="8" y="55"/>
                  </a:cubicBezTo>
                  <a:cubicBezTo>
                    <a:pt x="3" y="49"/>
                    <a:pt x="0" y="41"/>
                    <a:pt x="0" y="31"/>
                  </a:cubicBezTo>
                  <a:cubicBezTo>
                    <a:pt x="0" y="21"/>
                    <a:pt x="3" y="13"/>
                    <a:pt x="8" y="8"/>
                  </a:cubicBezTo>
                  <a:cubicBezTo>
                    <a:pt x="13" y="2"/>
                    <a:pt x="21" y="0"/>
                    <a:pt x="30" y="0"/>
                  </a:cubicBezTo>
                  <a:cubicBezTo>
                    <a:pt x="40" y="0"/>
                    <a:pt x="47" y="2"/>
                    <a:pt x="52" y="8"/>
                  </a:cubicBezTo>
                  <a:cubicBezTo>
                    <a:pt x="57" y="13"/>
                    <a:pt x="59" y="21"/>
                    <a:pt x="59" y="31"/>
                  </a:cubicBezTo>
                  <a:cubicBezTo>
                    <a:pt x="59" y="42"/>
                    <a:pt x="56" y="50"/>
                    <a:pt x="51" y="55"/>
                  </a:cubicBezTo>
                  <a:close/>
                  <a:moveTo>
                    <a:pt x="41" y="12"/>
                  </a:moveTo>
                  <a:cubicBezTo>
                    <a:pt x="38" y="8"/>
                    <a:pt x="35" y="6"/>
                    <a:pt x="30" y="6"/>
                  </a:cubicBezTo>
                  <a:cubicBezTo>
                    <a:pt x="25" y="6"/>
                    <a:pt x="21" y="8"/>
                    <a:pt x="19" y="12"/>
                  </a:cubicBezTo>
                  <a:cubicBezTo>
                    <a:pt x="16" y="16"/>
                    <a:pt x="15" y="22"/>
                    <a:pt x="15" y="31"/>
                  </a:cubicBezTo>
                  <a:cubicBezTo>
                    <a:pt x="15" y="40"/>
                    <a:pt x="16" y="47"/>
                    <a:pt x="19" y="51"/>
                  </a:cubicBezTo>
                  <a:cubicBezTo>
                    <a:pt x="21" y="55"/>
                    <a:pt x="25" y="57"/>
                    <a:pt x="29" y="57"/>
                  </a:cubicBezTo>
                  <a:cubicBezTo>
                    <a:pt x="34" y="57"/>
                    <a:pt x="38" y="55"/>
                    <a:pt x="40" y="51"/>
                  </a:cubicBezTo>
                  <a:cubicBezTo>
                    <a:pt x="43" y="47"/>
                    <a:pt x="44" y="40"/>
                    <a:pt x="44" y="31"/>
                  </a:cubicBezTo>
                  <a:cubicBezTo>
                    <a:pt x="44" y="22"/>
                    <a:pt x="43" y="16"/>
                    <a:pt x="41"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5" name="Freeform 35">
              <a:extLst>
                <a:ext uri="{FF2B5EF4-FFF2-40B4-BE49-F238E27FC236}">
                  <a16:creationId xmlns:a16="http://schemas.microsoft.com/office/drawing/2014/main" id="{D7B91313-F6F8-4BA6-BF8C-8DE3088CCAB0}"/>
                </a:ext>
              </a:extLst>
            </p:cNvPr>
            <p:cNvSpPr>
              <a:spLocks/>
            </p:cNvSpPr>
            <p:nvPr userDrawn="1"/>
          </p:nvSpPr>
          <p:spPr bwMode="auto">
            <a:xfrm>
              <a:off x="1630" y="583"/>
              <a:ext cx="31" cy="64"/>
            </a:xfrm>
            <a:custGeom>
              <a:avLst/>
              <a:gdLst>
                <a:gd name="T0" fmla="*/ 11 w 45"/>
                <a:gd name="T1" fmla="*/ 28 h 89"/>
                <a:gd name="T2" fmla="*/ 11 w 45"/>
                <a:gd name="T3" fmla="*/ 17 h 89"/>
                <a:gd name="T4" fmla="*/ 12 w 45"/>
                <a:gd name="T5" fmla="*/ 9 h 89"/>
                <a:gd name="T6" fmla="*/ 17 w 45"/>
                <a:gd name="T7" fmla="*/ 4 h 89"/>
                <a:gd name="T8" fmla="*/ 23 w 45"/>
                <a:gd name="T9" fmla="*/ 1 h 89"/>
                <a:gd name="T10" fmla="*/ 31 w 45"/>
                <a:gd name="T11" fmla="*/ 0 h 89"/>
                <a:gd name="T12" fmla="*/ 37 w 45"/>
                <a:gd name="T13" fmla="*/ 0 h 89"/>
                <a:gd name="T14" fmla="*/ 45 w 45"/>
                <a:gd name="T15" fmla="*/ 2 h 89"/>
                <a:gd name="T16" fmla="*/ 45 w 45"/>
                <a:gd name="T17" fmla="*/ 6 h 89"/>
                <a:gd name="T18" fmla="*/ 33 w 45"/>
                <a:gd name="T19" fmla="*/ 6 h 89"/>
                <a:gd name="T20" fmla="*/ 26 w 45"/>
                <a:gd name="T21" fmla="*/ 8 h 89"/>
                <a:gd name="T22" fmla="*/ 24 w 45"/>
                <a:gd name="T23" fmla="*/ 15 h 89"/>
                <a:gd name="T24" fmla="*/ 24 w 45"/>
                <a:gd name="T25" fmla="*/ 28 h 89"/>
                <a:gd name="T26" fmla="*/ 38 w 45"/>
                <a:gd name="T27" fmla="*/ 28 h 89"/>
                <a:gd name="T28" fmla="*/ 38 w 45"/>
                <a:gd name="T29" fmla="*/ 35 h 89"/>
                <a:gd name="T30" fmla="*/ 24 w 45"/>
                <a:gd name="T31" fmla="*/ 35 h 89"/>
                <a:gd name="T32" fmla="*/ 24 w 45"/>
                <a:gd name="T33" fmla="*/ 82 h 89"/>
                <a:gd name="T34" fmla="*/ 37 w 45"/>
                <a:gd name="T35" fmla="*/ 83 h 89"/>
                <a:gd name="T36" fmla="*/ 37 w 45"/>
                <a:gd name="T37" fmla="*/ 89 h 89"/>
                <a:gd name="T38" fmla="*/ 1 w 45"/>
                <a:gd name="T39" fmla="*/ 89 h 89"/>
                <a:gd name="T40" fmla="*/ 1 w 45"/>
                <a:gd name="T41" fmla="*/ 84 h 89"/>
                <a:gd name="T42" fmla="*/ 11 w 45"/>
                <a:gd name="T43" fmla="*/ 82 h 89"/>
                <a:gd name="T44" fmla="*/ 11 w 45"/>
                <a:gd name="T45" fmla="*/ 35 h 89"/>
                <a:gd name="T46" fmla="*/ 0 w 45"/>
                <a:gd name="T47" fmla="*/ 35 h 89"/>
                <a:gd name="T48" fmla="*/ 0 w 45"/>
                <a:gd name="T49" fmla="*/ 30 h 89"/>
                <a:gd name="T50" fmla="*/ 11 w 45"/>
                <a:gd name="T51" fmla="*/ 2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89">
                  <a:moveTo>
                    <a:pt x="11" y="28"/>
                  </a:moveTo>
                  <a:cubicBezTo>
                    <a:pt x="11" y="17"/>
                    <a:pt x="11" y="17"/>
                    <a:pt x="11" y="17"/>
                  </a:cubicBezTo>
                  <a:cubicBezTo>
                    <a:pt x="11" y="14"/>
                    <a:pt x="11" y="11"/>
                    <a:pt x="12" y="9"/>
                  </a:cubicBezTo>
                  <a:cubicBezTo>
                    <a:pt x="13" y="7"/>
                    <a:pt x="15" y="5"/>
                    <a:pt x="17" y="4"/>
                  </a:cubicBezTo>
                  <a:cubicBezTo>
                    <a:pt x="18" y="3"/>
                    <a:pt x="21" y="2"/>
                    <a:pt x="23" y="1"/>
                  </a:cubicBezTo>
                  <a:cubicBezTo>
                    <a:pt x="26" y="0"/>
                    <a:pt x="28" y="0"/>
                    <a:pt x="31" y="0"/>
                  </a:cubicBezTo>
                  <a:cubicBezTo>
                    <a:pt x="33" y="0"/>
                    <a:pt x="35" y="0"/>
                    <a:pt x="37" y="0"/>
                  </a:cubicBezTo>
                  <a:cubicBezTo>
                    <a:pt x="40" y="1"/>
                    <a:pt x="42" y="1"/>
                    <a:pt x="45" y="2"/>
                  </a:cubicBezTo>
                  <a:cubicBezTo>
                    <a:pt x="45" y="6"/>
                    <a:pt x="45" y="6"/>
                    <a:pt x="45" y="6"/>
                  </a:cubicBezTo>
                  <a:cubicBezTo>
                    <a:pt x="33" y="6"/>
                    <a:pt x="33" y="6"/>
                    <a:pt x="33" y="6"/>
                  </a:cubicBezTo>
                  <a:cubicBezTo>
                    <a:pt x="30" y="6"/>
                    <a:pt x="28" y="7"/>
                    <a:pt x="26" y="8"/>
                  </a:cubicBezTo>
                  <a:cubicBezTo>
                    <a:pt x="25" y="10"/>
                    <a:pt x="24" y="12"/>
                    <a:pt x="24" y="15"/>
                  </a:cubicBezTo>
                  <a:cubicBezTo>
                    <a:pt x="24" y="28"/>
                    <a:pt x="24" y="28"/>
                    <a:pt x="24" y="28"/>
                  </a:cubicBezTo>
                  <a:cubicBezTo>
                    <a:pt x="38" y="28"/>
                    <a:pt x="38" y="28"/>
                    <a:pt x="38" y="28"/>
                  </a:cubicBezTo>
                  <a:cubicBezTo>
                    <a:pt x="38" y="35"/>
                    <a:pt x="38" y="35"/>
                    <a:pt x="38" y="35"/>
                  </a:cubicBezTo>
                  <a:cubicBezTo>
                    <a:pt x="24" y="35"/>
                    <a:pt x="24" y="35"/>
                    <a:pt x="24" y="35"/>
                  </a:cubicBezTo>
                  <a:cubicBezTo>
                    <a:pt x="24" y="82"/>
                    <a:pt x="24" y="82"/>
                    <a:pt x="24" y="82"/>
                  </a:cubicBezTo>
                  <a:cubicBezTo>
                    <a:pt x="37" y="83"/>
                    <a:pt x="37" y="83"/>
                    <a:pt x="37" y="83"/>
                  </a:cubicBezTo>
                  <a:cubicBezTo>
                    <a:pt x="37" y="89"/>
                    <a:pt x="37" y="89"/>
                    <a:pt x="37" y="89"/>
                  </a:cubicBezTo>
                  <a:cubicBezTo>
                    <a:pt x="1" y="89"/>
                    <a:pt x="1" y="89"/>
                    <a:pt x="1" y="89"/>
                  </a:cubicBezTo>
                  <a:cubicBezTo>
                    <a:pt x="1" y="84"/>
                    <a:pt x="1" y="84"/>
                    <a:pt x="1" y="84"/>
                  </a:cubicBezTo>
                  <a:cubicBezTo>
                    <a:pt x="11" y="82"/>
                    <a:pt x="11" y="82"/>
                    <a:pt x="11" y="82"/>
                  </a:cubicBezTo>
                  <a:cubicBezTo>
                    <a:pt x="11" y="35"/>
                    <a:pt x="11" y="35"/>
                    <a:pt x="11" y="35"/>
                  </a:cubicBezTo>
                  <a:cubicBezTo>
                    <a:pt x="0" y="35"/>
                    <a:pt x="0" y="35"/>
                    <a:pt x="0" y="35"/>
                  </a:cubicBezTo>
                  <a:cubicBezTo>
                    <a:pt x="0" y="30"/>
                    <a:pt x="0" y="30"/>
                    <a:pt x="0" y="30"/>
                  </a:cubicBezTo>
                  <a:lnTo>
                    <a:pt x="11"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6" name="Freeform 36">
              <a:extLst>
                <a:ext uri="{FF2B5EF4-FFF2-40B4-BE49-F238E27FC236}">
                  <a16:creationId xmlns:a16="http://schemas.microsoft.com/office/drawing/2014/main" id="{BFE68699-0183-4949-A2EA-3ABD673FF17D}"/>
                </a:ext>
              </a:extLst>
            </p:cNvPr>
            <p:cNvSpPr>
              <a:spLocks noEditPoints="1"/>
            </p:cNvSpPr>
            <p:nvPr userDrawn="1"/>
          </p:nvSpPr>
          <p:spPr bwMode="auto">
            <a:xfrm>
              <a:off x="1686" y="585"/>
              <a:ext cx="57" cy="63"/>
            </a:xfrm>
            <a:custGeom>
              <a:avLst/>
              <a:gdLst>
                <a:gd name="T0" fmla="*/ 70 w 81"/>
                <a:gd name="T1" fmla="*/ 76 h 87"/>
                <a:gd name="T2" fmla="*/ 40 w 81"/>
                <a:gd name="T3" fmla="*/ 87 h 87"/>
                <a:gd name="T4" fmla="*/ 23 w 81"/>
                <a:gd name="T5" fmla="*/ 84 h 87"/>
                <a:gd name="T6" fmla="*/ 10 w 81"/>
                <a:gd name="T7" fmla="*/ 76 h 87"/>
                <a:gd name="T8" fmla="*/ 2 w 81"/>
                <a:gd name="T9" fmla="*/ 63 h 87"/>
                <a:gd name="T10" fmla="*/ 0 w 81"/>
                <a:gd name="T11" fmla="*/ 44 h 87"/>
                <a:gd name="T12" fmla="*/ 3 w 81"/>
                <a:gd name="T13" fmla="*/ 25 h 87"/>
                <a:gd name="T14" fmla="*/ 11 w 81"/>
                <a:gd name="T15" fmla="*/ 11 h 87"/>
                <a:gd name="T16" fmla="*/ 24 w 81"/>
                <a:gd name="T17" fmla="*/ 3 h 87"/>
                <a:gd name="T18" fmla="*/ 41 w 81"/>
                <a:gd name="T19" fmla="*/ 0 h 87"/>
                <a:gd name="T20" fmla="*/ 58 w 81"/>
                <a:gd name="T21" fmla="*/ 3 h 87"/>
                <a:gd name="T22" fmla="*/ 70 w 81"/>
                <a:gd name="T23" fmla="*/ 11 h 87"/>
                <a:gd name="T24" fmla="*/ 78 w 81"/>
                <a:gd name="T25" fmla="*/ 25 h 87"/>
                <a:gd name="T26" fmla="*/ 81 w 81"/>
                <a:gd name="T27" fmla="*/ 43 h 87"/>
                <a:gd name="T28" fmla="*/ 70 w 81"/>
                <a:gd name="T29" fmla="*/ 76 h 87"/>
                <a:gd name="T30" fmla="*/ 59 w 81"/>
                <a:gd name="T31" fmla="*/ 16 h 87"/>
                <a:gd name="T32" fmla="*/ 41 w 81"/>
                <a:gd name="T33" fmla="*/ 7 h 87"/>
                <a:gd name="T34" fmla="*/ 22 w 81"/>
                <a:gd name="T35" fmla="*/ 16 h 87"/>
                <a:gd name="T36" fmla="*/ 16 w 81"/>
                <a:gd name="T37" fmla="*/ 43 h 87"/>
                <a:gd name="T38" fmla="*/ 22 w 81"/>
                <a:gd name="T39" fmla="*/ 71 h 87"/>
                <a:gd name="T40" fmla="*/ 40 w 81"/>
                <a:gd name="T41" fmla="*/ 80 h 87"/>
                <a:gd name="T42" fmla="*/ 59 w 81"/>
                <a:gd name="T43" fmla="*/ 71 h 87"/>
                <a:gd name="T44" fmla="*/ 65 w 81"/>
                <a:gd name="T45" fmla="*/ 44 h 87"/>
                <a:gd name="T46" fmla="*/ 59 w 81"/>
                <a:gd name="T47" fmla="*/ 1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1" h="87">
                  <a:moveTo>
                    <a:pt x="70" y="76"/>
                  </a:moveTo>
                  <a:cubicBezTo>
                    <a:pt x="63" y="83"/>
                    <a:pt x="53" y="87"/>
                    <a:pt x="40" y="87"/>
                  </a:cubicBezTo>
                  <a:cubicBezTo>
                    <a:pt x="34" y="87"/>
                    <a:pt x="28" y="86"/>
                    <a:pt x="23" y="84"/>
                  </a:cubicBezTo>
                  <a:cubicBezTo>
                    <a:pt x="18" y="82"/>
                    <a:pt x="14" y="80"/>
                    <a:pt x="10" y="76"/>
                  </a:cubicBezTo>
                  <a:cubicBezTo>
                    <a:pt x="7" y="72"/>
                    <a:pt x="4" y="68"/>
                    <a:pt x="2" y="63"/>
                  </a:cubicBezTo>
                  <a:cubicBezTo>
                    <a:pt x="1" y="57"/>
                    <a:pt x="0" y="51"/>
                    <a:pt x="0" y="44"/>
                  </a:cubicBezTo>
                  <a:cubicBezTo>
                    <a:pt x="0" y="37"/>
                    <a:pt x="1" y="31"/>
                    <a:pt x="3" y="25"/>
                  </a:cubicBezTo>
                  <a:cubicBezTo>
                    <a:pt x="5" y="20"/>
                    <a:pt x="7" y="15"/>
                    <a:pt x="11" y="11"/>
                  </a:cubicBezTo>
                  <a:cubicBezTo>
                    <a:pt x="14" y="8"/>
                    <a:pt x="19" y="5"/>
                    <a:pt x="24" y="3"/>
                  </a:cubicBezTo>
                  <a:cubicBezTo>
                    <a:pt x="29" y="1"/>
                    <a:pt x="35" y="0"/>
                    <a:pt x="41" y="0"/>
                  </a:cubicBezTo>
                  <a:cubicBezTo>
                    <a:pt x="47" y="0"/>
                    <a:pt x="53" y="1"/>
                    <a:pt x="58" y="3"/>
                  </a:cubicBezTo>
                  <a:cubicBezTo>
                    <a:pt x="63" y="5"/>
                    <a:pt x="67" y="7"/>
                    <a:pt x="70" y="11"/>
                  </a:cubicBezTo>
                  <a:cubicBezTo>
                    <a:pt x="74" y="15"/>
                    <a:pt x="77" y="19"/>
                    <a:pt x="78" y="25"/>
                  </a:cubicBezTo>
                  <a:cubicBezTo>
                    <a:pt x="80" y="30"/>
                    <a:pt x="81" y="36"/>
                    <a:pt x="81" y="43"/>
                  </a:cubicBezTo>
                  <a:cubicBezTo>
                    <a:pt x="81" y="57"/>
                    <a:pt x="78" y="68"/>
                    <a:pt x="70" y="76"/>
                  </a:cubicBezTo>
                  <a:close/>
                  <a:moveTo>
                    <a:pt x="59" y="16"/>
                  </a:moveTo>
                  <a:cubicBezTo>
                    <a:pt x="55" y="10"/>
                    <a:pt x="48" y="7"/>
                    <a:pt x="41" y="7"/>
                  </a:cubicBezTo>
                  <a:cubicBezTo>
                    <a:pt x="33" y="7"/>
                    <a:pt x="26" y="10"/>
                    <a:pt x="22" y="16"/>
                  </a:cubicBezTo>
                  <a:cubicBezTo>
                    <a:pt x="18" y="22"/>
                    <a:pt x="16" y="31"/>
                    <a:pt x="16" y="43"/>
                  </a:cubicBezTo>
                  <a:cubicBezTo>
                    <a:pt x="16" y="56"/>
                    <a:pt x="18" y="65"/>
                    <a:pt x="22" y="71"/>
                  </a:cubicBezTo>
                  <a:cubicBezTo>
                    <a:pt x="26" y="77"/>
                    <a:pt x="32" y="80"/>
                    <a:pt x="40" y="80"/>
                  </a:cubicBezTo>
                  <a:cubicBezTo>
                    <a:pt x="48" y="80"/>
                    <a:pt x="54" y="77"/>
                    <a:pt x="59" y="71"/>
                  </a:cubicBezTo>
                  <a:cubicBezTo>
                    <a:pt x="63" y="66"/>
                    <a:pt x="65" y="56"/>
                    <a:pt x="65" y="44"/>
                  </a:cubicBezTo>
                  <a:cubicBezTo>
                    <a:pt x="65" y="31"/>
                    <a:pt x="63" y="22"/>
                    <a:pt x="59"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7" name="Freeform 37">
              <a:extLst>
                <a:ext uri="{FF2B5EF4-FFF2-40B4-BE49-F238E27FC236}">
                  <a16:creationId xmlns:a16="http://schemas.microsoft.com/office/drawing/2014/main" id="{64585637-C057-4C17-831E-406838021B27}"/>
                </a:ext>
              </a:extLst>
            </p:cNvPr>
            <p:cNvSpPr>
              <a:spLocks/>
            </p:cNvSpPr>
            <p:nvPr userDrawn="1"/>
          </p:nvSpPr>
          <p:spPr bwMode="auto">
            <a:xfrm>
              <a:off x="1751" y="602"/>
              <a:ext cx="32" cy="46"/>
            </a:xfrm>
            <a:custGeom>
              <a:avLst/>
              <a:gdLst>
                <a:gd name="T0" fmla="*/ 13 w 46"/>
                <a:gd name="T1" fmla="*/ 53 h 63"/>
                <a:gd name="T2" fmla="*/ 17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1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5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4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7" y="55"/>
                  </a:cubicBezTo>
                  <a:cubicBezTo>
                    <a:pt x="19" y="56"/>
                    <a:pt x="21"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1" y="19"/>
                    <a:pt x="1" y="16"/>
                  </a:cubicBezTo>
                  <a:cubicBezTo>
                    <a:pt x="1"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6" y="20"/>
                    <a:pt x="18" y="21"/>
                    <a:pt x="19" y="22"/>
                  </a:cubicBezTo>
                  <a:cubicBezTo>
                    <a:pt x="20" y="23"/>
                    <a:pt x="22" y="24"/>
                    <a:pt x="24" y="25"/>
                  </a:cubicBezTo>
                  <a:cubicBezTo>
                    <a:pt x="25" y="25"/>
                    <a:pt x="27" y="26"/>
                    <a:pt x="29" y="27"/>
                  </a:cubicBezTo>
                  <a:cubicBezTo>
                    <a:pt x="31" y="28"/>
                    <a:pt x="33" y="29"/>
                    <a:pt x="35"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4" y="60"/>
                  </a:cubicBezTo>
                  <a:cubicBezTo>
                    <a:pt x="3" y="59"/>
                    <a:pt x="1"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8" name="Freeform 38">
              <a:extLst>
                <a:ext uri="{FF2B5EF4-FFF2-40B4-BE49-F238E27FC236}">
                  <a16:creationId xmlns:a16="http://schemas.microsoft.com/office/drawing/2014/main" id="{4A145A20-29DE-4FD0-965C-260753DFD86E}"/>
                </a:ext>
              </a:extLst>
            </p:cNvPr>
            <p:cNvSpPr>
              <a:spLocks/>
            </p:cNvSpPr>
            <p:nvPr userDrawn="1"/>
          </p:nvSpPr>
          <p:spPr bwMode="auto">
            <a:xfrm>
              <a:off x="1789" y="583"/>
              <a:ext cx="22" cy="64"/>
            </a:xfrm>
            <a:custGeom>
              <a:avLst/>
              <a:gdLst>
                <a:gd name="T0" fmla="*/ 15 w 22"/>
                <a:gd name="T1" fmla="*/ 7 h 64"/>
                <a:gd name="T2" fmla="*/ 15 w 22"/>
                <a:gd name="T3" fmla="*/ 59 h 64"/>
                <a:gd name="T4" fmla="*/ 22 w 22"/>
                <a:gd name="T5" fmla="*/ 60 h 64"/>
                <a:gd name="T6" fmla="*/ 22 w 22"/>
                <a:gd name="T7" fmla="*/ 64 h 64"/>
                <a:gd name="T8" fmla="*/ 0 w 22"/>
                <a:gd name="T9" fmla="*/ 64 h 64"/>
                <a:gd name="T10" fmla="*/ 0 w 22"/>
                <a:gd name="T11" fmla="*/ 60 h 64"/>
                <a:gd name="T12" fmla="*/ 6 w 22"/>
                <a:gd name="T13" fmla="*/ 59 h 64"/>
                <a:gd name="T14" fmla="*/ 6 w 22"/>
                <a:gd name="T15" fmla="*/ 6 h 64"/>
                <a:gd name="T16" fmla="*/ 0 w 22"/>
                <a:gd name="T17" fmla="*/ 4 h 64"/>
                <a:gd name="T18" fmla="*/ 0 w 22"/>
                <a:gd name="T19" fmla="*/ 2 h 64"/>
                <a:gd name="T20" fmla="*/ 14 w 22"/>
                <a:gd name="T21" fmla="*/ 0 h 64"/>
                <a:gd name="T22" fmla="*/ 16 w 22"/>
                <a:gd name="T23" fmla="*/ 0 h 64"/>
                <a:gd name="T24" fmla="*/ 15 w 22"/>
                <a:gd name="T2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4">
                  <a:moveTo>
                    <a:pt x="15" y="7"/>
                  </a:moveTo>
                  <a:lnTo>
                    <a:pt x="15" y="59"/>
                  </a:lnTo>
                  <a:lnTo>
                    <a:pt x="22" y="60"/>
                  </a:lnTo>
                  <a:lnTo>
                    <a:pt x="22" y="64"/>
                  </a:lnTo>
                  <a:lnTo>
                    <a:pt x="0" y="64"/>
                  </a:lnTo>
                  <a:lnTo>
                    <a:pt x="0" y="60"/>
                  </a:lnTo>
                  <a:lnTo>
                    <a:pt x="6" y="59"/>
                  </a:lnTo>
                  <a:lnTo>
                    <a:pt x="6" y="6"/>
                  </a:lnTo>
                  <a:lnTo>
                    <a:pt x="0" y="4"/>
                  </a:lnTo>
                  <a:lnTo>
                    <a:pt x="0" y="2"/>
                  </a:lnTo>
                  <a:lnTo>
                    <a:pt x="14" y="0"/>
                  </a:lnTo>
                  <a:lnTo>
                    <a:pt x="16" y="0"/>
                  </a:lnTo>
                  <a:lnTo>
                    <a:pt x="15"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9" name="Freeform 39">
              <a:extLst>
                <a:ext uri="{FF2B5EF4-FFF2-40B4-BE49-F238E27FC236}">
                  <a16:creationId xmlns:a16="http://schemas.microsoft.com/office/drawing/2014/main" id="{EB539884-049E-425F-B77B-580456466837}"/>
                </a:ext>
              </a:extLst>
            </p:cNvPr>
            <p:cNvSpPr>
              <a:spLocks noEditPoints="1"/>
            </p:cNvSpPr>
            <p:nvPr userDrawn="1"/>
          </p:nvSpPr>
          <p:spPr bwMode="auto">
            <a:xfrm>
              <a:off x="1816" y="602"/>
              <a:ext cx="41" cy="46"/>
            </a:xfrm>
            <a:custGeom>
              <a:avLst/>
              <a:gdLst>
                <a:gd name="T0" fmla="*/ 51 w 59"/>
                <a:gd name="T1" fmla="*/ 55 h 63"/>
                <a:gd name="T2" fmla="*/ 29 w 59"/>
                <a:gd name="T3" fmla="*/ 63 h 63"/>
                <a:gd name="T4" fmla="*/ 7 w 59"/>
                <a:gd name="T5" fmla="*/ 55 h 63"/>
                <a:gd name="T6" fmla="*/ 0 w 59"/>
                <a:gd name="T7" fmla="*/ 31 h 63"/>
                <a:gd name="T8" fmla="*/ 8 w 59"/>
                <a:gd name="T9" fmla="*/ 8 h 63"/>
                <a:gd name="T10" fmla="*/ 30 w 59"/>
                <a:gd name="T11" fmla="*/ 0 h 63"/>
                <a:gd name="T12" fmla="*/ 51 w 59"/>
                <a:gd name="T13" fmla="*/ 8 h 63"/>
                <a:gd name="T14" fmla="*/ 59 w 59"/>
                <a:gd name="T15" fmla="*/ 31 h 63"/>
                <a:gd name="T16" fmla="*/ 51 w 59"/>
                <a:gd name="T17" fmla="*/ 55 h 63"/>
                <a:gd name="T18" fmla="*/ 40 w 59"/>
                <a:gd name="T19" fmla="*/ 12 h 63"/>
                <a:gd name="T20" fmla="*/ 29 w 59"/>
                <a:gd name="T21" fmla="*/ 6 h 63"/>
                <a:gd name="T22" fmla="*/ 18 w 59"/>
                <a:gd name="T23" fmla="*/ 12 h 63"/>
                <a:gd name="T24" fmla="*/ 15 w 59"/>
                <a:gd name="T25" fmla="*/ 31 h 63"/>
                <a:gd name="T26" fmla="*/ 18 w 59"/>
                <a:gd name="T27" fmla="*/ 51 h 63"/>
                <a:gd name="T28" fmla="*/ 29 w 59"/>
                <a:gd name="T29" fmla="*/ 57 h 63"/>
                <a:gd name="T30" fmla="*/ 40 w 59"/>
                <a:gd name="T31" fmla="*/ 51 h 63"/>
                <a:gd name="T32" fmla="*/ 44 w 59"/>
                <a:gd name="T33" fmla="*/ 31 h 63"/>
                <a:gd name="T34" fmla="*/ 40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19" y="63"/>
                    <a:pt x="12" y="60"/>
                    <a:pt x="7" y="55"/>
                  </a:cubicBezTo>
                  <a:cubicBezTo>
                    <a:pt x="2" y="49"/>
                    <a:pt x="0" y="41"/>
                    <a:pt x="0" y="31"/>
                  </a:cubicBezTo>
                  <a:cubicBezTo>
                    <a:pt x="0" y="21"/>
                    <a:pt x="3" y="13"/>
                    <a:pt x="8" y="8"/>
                  </a:cubicBezTo>
                  <a:cubicBezTo>
                    <a:pt x="13" y="2"/>
                    <a:pt x="20" y="0"/>
                    <a:pt x="30" y="0"/>
                  </a:cubicBezTo>
                  <a:cubicBezTo>
                    <a:pt x="39" y="0"/>
                    <a:pt x="46" y="2"/>
                    <a:pt x="51" y="8"/>
                  </a:cubicBezTo>
                  <a:cubicBezTo>
                    <a:pt x="56" y="13"/>
                    <a:pt x="59" y="21"/>
                    <a:pt x="59" y="31"/>
                  </a:cubicBezTo>
                  <a:cubicBezTo>
                    <a:pt x="59" y="42"/>
                    <a:pt x="56" y="50"/>
                    <a:pt x="51" y="55"/>
                  </a:cubicBezTo>
                  <a:close/>
                  <a:moveTo>
                    <a:pt x="40" y="12"/>
                  </a:moveTo>
                  <a:cubicBezTo>
                    <a:pt x="38" y="8"/>
                    <a:pt x="34" y="6"/>
                    <a:pt x="29" y="6"/>
                  </a:cubicBezTo>
                  <a:cubicBezTo>
                    <a:pt x="25" y="6"/>
                    <a:pt x="21" y="8"/>
                    <a:pt x="18" y="12"/>
                  </a:cubicBezTo>
                  <a:cubicBezTo>
                    <a:pt x="16" y="16"/>
                    <a:pt x="15" y="22"/>
                    <a:pt x="15" y="31"/>
                  </a:cubicBezTo>
                  <a:cubicBezTo>
                    <a:pt x="15" y="40"/>
                    <a:pt x="16" y="47"/>
                    <a:pt x="18" y="51"/>
                  </a:cubicBezTo>
                  <a:cubicBezTo>
                    <a:pt x="21" y="55"/>
                    <a:pt x="24" y="57"/>
                    <a:pt x="29" y="57"/>
                  </a:cubicBezTo>
                  <a:cubicBezTo>
                    <a:pt x="34" y="57"/>
                    <a:pt x="38" y="55"/>
                    <a:pt x="40" y="51"/>
                  </a:cubicBezTo>
                  <a:cubicBezTo>
                    <a:pt x="43" y="47"/>
                    <a:pt x="44" y="40"/>
                    <a:pt x="44" y="31"/>
                  </a:cubicBezTo>
                  <a:cubicBezTo>
                    <a:pt x="44" y="22"/>
                    <a:pt x="43" y="16"/>
                    <a:pt x="40"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en-GB" dirty="0"/>
              <a:t>Insert image through the menu “insert” and the button “Image”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en-GB" dirty="0"/>
              <a:t>Title</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Subtitle</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hasCustomPrompt="1"/>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GB" dirty="0"/>
              <a:t>Click to add text</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en-GB" sz="1400" b="1" dirty="0"/>
              <a:t>Department of informatics</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24" name="Group 23">
            <a:extLst>
              <a:ext uri="{FF2B5EF4-FFF2-40B4-BE49-F238E27FC236}">
                <a16:creationId xmlns:a16="http://schemas.microsoft.com/office/drawing/2014/main" id="{57B9F8FE-8AD9-43F1-89D9-C3A9226E661B}"/>
              </a:ext>
            </a:extLst>
          </p:cNvPr>
          <p:cNvGrpSpPr>
            <a:grpSpLocks noChangeAspect="1"/>
          </p:cNvGrpSpPr>
          <p:nvPr userDrawn="1"/>
        </p:nvGrpSpPr>
        <p:grpSpPr bwMode="auto">
          <a:xfrm>
            <a:off x="1806576" y="706519"/>
            <a:ext cx="1141413" cy="131763"/>
            <a:chOff x="1138" y="582"/>
            <a:chExt cx="719" cy="83"/>
          </a:xfrm>
        </p:grpSpPr>
        <p:sp>
          <p:nvSpPr>
            <p:cNvPr id="25" name="Freeform 24">
              <a:extLst>
                <a:ext uri="{FF2B5EF4-FFF2-40B4-BE49-F238E27FC236}">
                  <a16:creationId xmlns:a16="http://schemas.microsoft.com/office/drawing/2014/main" id="{2937B50A-39FC-47D8-B66C-A3CC5AF49448}"/>
                </a:ext>
              </a:extLst>
            </p:cNvPr>
            <p:cNvSpPr>
              <a:spLocks/>
            </p:cNvSpPr>
            <p:nvPr userDrawn="1"/>
          </p:nvSpPr>
          <p:spPr bwMode="auto">
            <a:xfrm>
              <a:off x="1138" y="587"/>
              <a:ext cx="62" cy="61"/>
            </a:xfrm>
            <a:custGeom>
              <a:avLst/>
              <a:gdLst>
                <a:gd name="T0" fmla="*/ 79 w 88"/>
                <a:gd name="T1" fmla="*/ 53 h 85"/>
                <a:gd name="T2" fmla="*/ 77 w 88"/>
                <a:gd name="T3" fmla="*/ 68 h 85"/>
                <a:gd name="T4" fmla="*/ 70 w 88"/>
                <a:gd name="T5" fmla="*/ 78 h 85"/>
                <a:gd name="T6" fmla="*/ 60 w 88"/>
                <a:gd name="T7" fmla="*/ 83 h 85"/>
                <a:gd name="T8" fmla="*/ 44 w 88"/>
                <a:gd name="T9" fmla="*/ 85 h 85"/>
                <a:gd name="T10" fmla="*/ 30 w 88"/>
                <a:gd name="T11" fmla="*/ 83 h 85"/>
                <a:gd name="T12" fmla="*/ 19 w 88"/>
                <a:gd name="T13" fmla="*/ 78 h 85"/>
                <a:gd name="T14" fmla="*/ 12 w 88"/>
                <a:gd name="T15" fmla="*/ 69 h 85"/>
                <a:gd name="T16" fmla="*/ 10 w 88"/>
                <a:gd name="T17" fmla="*/ 54 h 85"/>
                <a:gd name="T18" fmla="*/ 10 w 88"/>
                <a:gd name="T19" fmla="*/ 6 h 85"/>
                <a:gd name="T20" fmla="*/ 0 w 88"/>
                <a:gd name="T21" fmla="*/ 5 h 85"/>
                <a:gd name="T22" fmla="*/ 0 w 88"/>
                <a:gd name="T23" fmla="*/ 0 h 85"/>
                <a:gd name="T24" fmla="*/ 34 w 88"/>
                <a:gd name="T25" fmla="*/ 0 h 85"/>
                <a:gd name="T26" fmla="*/ 34 w 88"/>
                <a:gd name="T27" fmla="*/ 5 h 85"/>
                <a:gd name="T28" fmla="*/ 24 w 88"/>
                <a:gd name="T29" fmla="*/ 6 h 85"/>
                <a:gd name="T30" fmla="*/ 24 w 88"/>
                <a:gd name="T31" fmla="*/ 58 h 85"/>
                <a:gd name="T32" fmla="*/ 30 w 88"/>
                <a:gd name="T33" fmla="*/ 73 h 85"/>
                <a:gd name="T34" fmla="*/ 46 w 88"/>
                <a:gd name="T35" fmla="*/ 78 h 85"/>
                <a:gd name="T36" fmla="*/ 63 w 88"/>
                <a:gd name="T37" fmla="*/ 73 h 85"/>
                <a:gd name="T38" fmla="*/ 68 w 88"/>
                <a:gd name="T39" fmla="*/ 55 h 85"/>
                <a:gd name="T40" fmla="*/ 68 w 88"/>
                <a:gd name="T41" fmla="*/ 6 h 85"/>
                <a:gd name="T42" fmla="*/ 58 w 88"/>
                <a:gd name="T43" fmla="*/ 5 h 85"/>
                <a:gd name="T44" fmla="*/ 58 w 88"/>
                <a:gd name="T45" fmla="*/ 0 h 85"/>
                <a:gd name="T46" fmla="*/ 88 w 88"/>
                <a:gd name="T47" fmla="*/ 0 h 85"/>
                <a:gd name="T48" fmla="*/ 88 w 88"/>
                <a:gd name="T49" fmla="*/ 5 h 85"/>
                <a:gd name="T50" fmla="*/ 79 w 88"/>
                <a:gd name="T51" fmla="*/ 6 h 85"/>
                <a:gd name="T52" fmla="*/ 79 w 88"/>
                <a:gd name="T53"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85">
                  <a:moveTo>
                    <a:pt x="79" y="53"/>
                  </a:moveTo>
                  <a:cubicBezTo>
                    <a:pt x="79" y="59"/>
                    <a:pt x="78" y="64"/>
                    <a:pt x="77" y="68"/>
                  </a:cubicBezTo>
                  <a:cubicBezTo>
                    <a:pt x="75" y="72"/>
                    <a:pt x="73" y="75"/>
                    <a:pt x="70" y="78"/>
                  </a:cubicBezTo>
                  <a:cubicBezTo>
                    <a:pt x="68" y="80"/>
                    <a:pt x="64" y="82"/>
                    <a:pt x="60" y="83"/>
                  </a:cubicBezTo>
                  <a:cubicBezTo>
                    <a:pt x="55" y="84"/>
                    <a:pt x="50" y="85"/>
                    <a:pt x="44" y="85"/>
                  </a:cubicBezTo>
                  <a:cubicBezTo>
                    <a:pt x="39" y="85"/>
                    <a:pt x="34" y="84"/>
                    <a:pt x="30" y="83"/>
                  </a:cubicBezTo>
                  <a:cubicBezTo>
                    <a:pt x="26" y="82"/>
                    <a:pt x="22" y="81"/>
                    <a:pt x="19" y="78"/>
                  </a:cubicBezTo>
                  <a:cubicBezTo>
                    <a:pt x="16" y="76"/>
                    <a:pt x="14" y="73"/>
                    <a:pt x="12" y="69"/>
                  </a:cubicBezTo>
                  <a:cubicBezTo>
                    <a:pt x="11" y="65"/>
                    <a:pt x="10" y="60"/>
                    <a:pt x="10" y="54"/>
                  </a:cubicBezTo>
                  <a:cubicBezTo>
                    <a:pt x="10" y="6"/>
                    <a:pt x="10" y="6"/>
                    <a:pt x="10" y="6"/>
                  </a:cubicBezTo>
                  <a:cubicBezTo>
                    <a:pt x="0" y="5"/>
                    <a:pt x="0" y="5"/>
                    <a:pt x="0" y="5"/>
                  </a:cubicBezTo>
                  <a:cubicBezTo>
                    <a:pt x="0" y="0"/>
                    <a:pt x="0" y="0"/>
                    <a:pt x="0" y="0"/>
                  </a:cubicBezTo>
                  <a:cubicBezTo>
                    <a:pt x="34" y="0"/>
                    <a:pt x="34" y="0"/>
                    <a:pt x="34" y="0"/>
                  </a:cubicBezTo>
                  <a:cubicBezTo>
                    <a:pt x="34" y="5"/>
                    <a:pt x="34" y="5"/>
                    <a:pt x="34" y="5"/>
                  </a:cubicBezTo>
                  <a:cubicBezTo>
                    <a:pt x="24" y="6"/>
                    <a:pt x="24" y="6"/>
                    <a:pt x="24" y="6"/>
                  </a:cubicBezTo>
                  <a:cubicBezTo>
                    <a:pt x="24" y="58"/>
                    <a:pt x="24" y="58"/>
                    <a:pt x="24" y="58"/>
                  </a:cubicBezTo>
                  <a:cubicBezTo>
                    <a:pt x="24" y="64"/>
                    <a:pt x="26" y="69"/>
                    <a:pt x="30" y="73"/>
                  </a:cubicBezTo>
                  <a:cubicBezTo>
                    <a:pt x="33" y="76"/>
                    <a:pt x="39" y="78"/>
                    <a:pt x="46" y="78"/>
                  </a:cubicBezTo>
                  <a:cubicBezTo>
                    <a:pt x="54" y="78"/>
                    <a:pt x="59" y="76"/>
                    <a:pt x="63" y="73"/>
                  </a:cubicBezTo>
                  <a:cubicBezTo>
                    <a:pt x="66" y="69"/>
                    <a:pt x="68" y="63"/>
                    <a:pt x="68" y="55"/>
                  </a:cubicBezTo>
                  <a:cubicBezTo>
                    <a:pt x="68" y="6"/>
                    <a:pt x="68" y="6"/>
                    <a:pt x="68" y="6"/>
                  </a:cubicBezTo>
                  <a:cubicBezTo>
                    <a:pt x="58" y="5"/>
                    <a:pt x="58" y="5"/>
                    <a:pt x="58" y="5"/>
                  </a:cubicBezTo>
                  <a:cubicBezTo>
                    <a:pt x="58" y="0"/>
                    <a:pt x="58" y="0"/>
                    <a:pt x="58" y="0"/>
                  </a:cubicBezTo>
                  <a:cubicBezTo>
                    <a:pt x="88" y="0"/>
                    <a:pt x="88" y="0"/>
                    <a:pt x="88" y="0"/>
                  </a:cubicBezTo>
                  <a:cubicBezTo>
                    <a:pt x="88" y="5"/>
                    <a:pt x="88" y="5"/>
                    <a:pt x="88" y="5"/>
                  </a:cubicBezTo>
                  <a:cubicBezTo>
                    <a:pt x="79" y="6"/>
                    <a:pt x="79" y="6"/>
                    <a:pt x="79" y="6"/>
                  </a:cubicBezTo>
                  <a:lnTo>
                    <a:pt x="79"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6" name="Freeform 25">
              <a:extLst>
                <a:ext uri="{FF2B5EF4-FFF2-40B4-BE49-F238E27FC236}">
                  <a16:creationId xmlns:a16="http://schemas.microsoft.com/office/drawing/2014/main" id="{37E041B8-EAA8-4B44-A80C-EADF8603E165}"/>
                </a:ext>
              </a:extLst>
            </p:cNvPr>
            <p:cNvSpPr>
              <a:spLocks/>
            </p:cNvSpPr>
            <p:nvPr userDrawn="1"/>
          </p:nvSpPr>
          <p:spPr bwMode="auto">
            <a:xfrm>
              <a:off x="1204" y="602"/>
              <a:ext cx="50" cy="45"/>
            </a:xfrm>
            <a:custGeom>
              <a:avLst/>
              <a:gdLst>
                <a:gd name="T0" fmla="*/ 22 w 72"/>
                <a:gd name="T1" fmla="*/ 55 h 62"/>
                <a:gd name="T2" fmla="*/ 33 w 72"/>
                <a:gd name="T3" fmla="*/ 57 h 62"/>
                <a:gd name="T4" fmla="*/ 33 w 72"/>
                <a:gd name="T5" fmla="*/ 62 h 62"/>
                <a:gd name="T6" fmla="*/ 0 w 72"/>
                <a:gd name="T7" fmla="*/ 62 h 62"/>
                <a:gd name="T8" fmla="*/ 0 w 72"/>
                <a:gd name="T9" fmla="*/ 57 h 62"/>
                <a:gd name="T10" fmla="*/ 9 w 72"/>
                <a:gd name="T11" fmla="*/ 55 h 62"/>
                <a:gd name="T12" fmla="*/ 9 w 72"/>
                <a:gd name="T13" fmla="*/ 9 h 62"/>
                <a:gd name="T14" fmla="*/ 0 w 72"/>
                <a:gd name="T15" fmla="*/ 6 h 62"/>
                <a:gd name="T16" fmla="*/ 0 w 72"/>
                <a:gd name="T17" fmla="*/ 3 h 62"/>
                <a:gd name="T18" fmla="*/ 20 w 72"/>
                <a:gd name="T19" fmla="*/ 0 h 62"/>
                <a:gd name="T20" fmla="*/ 23 w 72"/>
                <a:gd name="T21" fmla="*/ 0 h 62"/>
                <a:gd name="T22" fmla="*/ 23 w 72"/>
                <a:gd name="T23" fmla="*/ 4 h 62"/>
                <a:gd name="T24" fmla="*/ 33 w 72"/>
                <a:gd name="T25" fmla="*/ 1 h 62"/>
                <a:gd name="T26" fmla="*/ 43 w 72"/>
                <a:gd name="T27" fmla="*/ 0 h 62"/>
                <a:gd name="T28" fmla="*/ 57 w 72"/>
                <a:gd name="T29" fmla="*/ 4 h 62"/>
                <a:gd name="T30" fmla="*/ 62 w 72"/>
                <a:gd name="T31" fmla="*/ 17 h 62"/>
                <a:gd name="T32" fmla="*/ 62 w 72"/>
                <a:gd name="T33" fmla="*/ 55 h 62"/>
                <a:gd name="T34" fmla="*/ 72 w 72"/>
                <a:gd name="T35" fmla="*/ 57 h 62"/>
                <a:gd name="T36" fmla="*/ 72 w 72"/>
                <a:gd name="T37" fmla="*/ 62 h 62"/>
                <a:gd name="T38" fmla="*/ 39 w 72"/>
                <a:gd name="T39" fmla="*/ 62 h 62"/>
                <a:gd name="T40" fmla="*/ 39 w 72"/>
                <a:gd name="T41" fmla="*/ 56 h 62"/>
                <a:gd name="T42" fmla="*/ 49 w 72"/>
                <a:gd name="T43" fmla="*/ 55 h 62"/>
                <a:gd name="T44" fmla="*/ 49 w 72"/>
                <a:gd name="T45" fmla="*/ 26 h 62"/>
                <a:gd name="T46" fmla="*/ 49 w 72"/>
                <a:gd name="T47" fmla="*/ 19 h 62"/>
                <a:gd name="T48" fmla="*/ 48 w 72"/>
                <a:gd name="T49" fmla="*/ 14 h 62"/>
                <a:gd name="T50" fmla="*/ 44 w 72"/>
                <a:gd name="T51" fmla="*/ 10 h 62"/>
                <a:gd name="T52" fmla="*/ 37 w 72"/>
                <a:gd name="T53" fmla="*/ 9 h 62"/>
                <a:gd name="T54" fmla="*/ 34 w 72"/>
                <a:gd name="T55" fmla="*/ 9 h 62"/>
                <a:gd name="T56" fmla="*/ 31 w 72"/>
                <a:gd name="T57" fmla="*/ 9 h 62"/>
                <a:gd name="T58" fmla="*/ 27 w 72"/>
                <a:gd name="T59" fmla="*/ 10 h 62"/>
                <a:gd name="T60" fmla="*/ 22 w 72"/>
                <a:gd name="T61" fmla="*/ 11 h 62"/>
                <a:gd name="T62" fmla="*/ 22 w 72"/>
                <a:gd name="T63"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62">
                  <a:moveTo>
                    <a:pt x="22" y="55"/>
                  </a:moveTo>
                  <a:cubicBezTo>
                    <a:pt x="33" y="57"/>
                    <a:pt x="33" y="57"/>
                    <a:pt x="33" y="57"/>
                  </a:cubicBezTo>
                  <a:cubicBezTo>
                    <a:pt x="33" y="62"/>
                    <a:pt x="33" y="62"/>
                    <a:pt x="33"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30" y="1"/>
                    <a:pt x="33" y="1"/>
                  </a:cubicBezTo>
                  <a:cubicBezTo>
                    <a:pt x="36" y="0"/>
                    <a:pt x="40" y="0"/>
                    <a:pt x="43" y="0"/>
                  </a:cubicBezTo>
                  <a:cubicBezTo>
                    <a:pt x="49" y="0"/>
                    <a:pt x="54" y="1"/>
                    <a:pt x="57" y="4"/>
                  </a:cubicBezTo>
                  <a:cubicBezTo>
                    <a:pt x="61" y="7"/>
                    <a:pt x="62" y="12"/>
                    <a:pt x="62" y="17"/>
                  </a:cubicBezTo>
                  <a:cubicBezTo>
                    <a:pt x="62" y="55"/>
                    <a:pt x="62" y="55"/>
                    <a:pt x="62" y="55"/>
                  </a:cubicBezTo>
                  <a:cubicBezTo>
                    <a:pt x="72" y="57"/>
                    <a:pt x="72" y="57"/>
                    <a:pt x="72" y="57"/>
                  </a:cubicBezTo>
                  <a:cubicBezTo>
                    <a:pt x="72" y="62"/>
                    <a:pt x="72" y="62"/>
                    <a:pt x="72" y="62"/>
                  </a:cubicBezTo>
                  <a:cubicBezTo>
                    <a:pt x="39" y="62"/>
                    <a:pt x="39" y="62"/>
                    <a:pt x="39" y="62"/>
                  </a:cubicBezTo>
                  <a:cubicBezTo>
                    <a:pt x="39" y="56"/>
                    <a:pt x="39" y="56"/>
                    <a:pt x="39" y="56"/>
                  </a:cubicBezTo>
                  <a:cubicBezTo>
                    <a:pt x="49" y="55"/>
                    <a:pt x="49" y="55"/>
                    <a:pt x="49" y="55"/>
                  </a:cubicBezTo>
                  <a:cubicBezTo>
                    <a:pt x="49" y="26"/>
                    <a:pt x="49" y="26"/>
                    <a:pt x="49" y="26"/>
                  </a:cubicBezTo>
                  <a:cubicBezTo>
                    <a:pt x="49" y="24"/>
                    <a:pt x="49" y="21"/>
                    <a:pt x="49" y="19"/>
                  </a:cubicBezTo>
                  <a:cubicBezTo>
                    <a:pt x="49" y="17"/>
                    <a:pt x="49" y="15"/>
                    <a:pt x="48" y="14"/>
                  </a:cubicBezTo>
                  <a:cubicBezTo>
                    <a:pt x="47" y="12"/>
                    <a:pt x="46" y="11"/>
                    <a:pt x="44" y="10"/>
                  </a:cubicBezTo>
                  <a:cubicBezTo>
                    <a:pt x="43" y="9"/>
                    <a:pt x="40" y="9"/>
                    <a:pt x="37" y="9"/>
                  </a:cubicBezTo>
                  <a:cubicBezTo>
                    <a:pt x="36" y="9"/>
                    <a:pt x="35" y="9"/>
                    <a:pt x="34" y="9"/>
                  </a:cubicBezTo>
                  <a:cubicBezTo>
                    <a:pt x="33" y="9"/>
                    <a:pt x="32" y="9"/>
                    <a:pt x="31" y="9"/>
                  </a:cubicBezTo>
                  <a:cubicBezTo>
                    <a:pt x="30" y="9"/>
                    <a:pt x="28" y="9"/>
                    <a:pt x="27" y="10"/>
                  </a:cubicBezTo>
                  <a:cubicBezTo>
                    <a:pt x="26" y="10"/>
                    <a:pt x="24" y="10"/>
                    <a:pt x="22" y="11"/>
                  </a:cubicBezTo>
                  <a:lnTo>
                    <a:pt x="22"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7" name="Freeform 26">
              <a:extLst>
                <a:ext uri="{FF2B5EF4-FFF2-40B4-BE49-F238E27FC236}">
                  <a16:creationId xmlns:a16="http://schemas.microsoft.com/office/drawing/2014/main" id="{BD9709E8-087E-457A-B1B6-39B48F5876A6}"/>
                </a:ext>
              </a:extLst>
            </p:cNvPr>
            <p:cNvSpPr>
              <a:spLocks noEditPoints="1"/>
            </p:cNvSpPr>
            <p:nvPr userDrawn="1"/>
          </p:nvSpPr>
          <p:spPr bwMode="auto">
            <a:xfrm>
              <a:off x="1257" y="582"/>
              <a:ext cx="22" cy="65"/>
            </a:xfrm>
            <a:custGeom>
              <a:avLst/>
              <a:gdLst>
                <a:gd name="T0" fmla="*/ 22 w 32"/>
                <a:gd name="T1" fmla="*/ 38 h 90"/>
                <a:gd name="T2" fmla="*/ 22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2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2" y="38"/>
                  </a:moveTo>
                  <a:cubicBezTo>
                    <a:pt x="22" y="83"/>
                    <a:pt x="22" y="83"/>
                    <a:pt x="22"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2" y="38"/>
                  </a:lnTo>
                  <a:close/>
                  <a:moveTo>
                    <a:pt x="8" y="8"/>
                  </a:moveTo>
                  <a:cubicBezTo>
                    <a:pt x="8" y="10"/>
                    <a:pt x="9" y="12"/>
                    <a:pt x="10" y="14"/>
                  </a:cubicBezTo>
                  <a:cubicBezTo>
                    <a:pt x="12" y="15"/>
                    <a:pt x="14" y="16"/>
                    <a:pt x="16" y="16"/>
                  </a:cubicBezTo>
                  <a:cubicBezTo>
                    <a:pt x="18" y="16"/>
                    <a:pt x="20" y="15"/>
                    <a:pt x="22" y="14"/>
                  </a:cubicBezTo>
                  <a:cubicBezTo>
                    <a:pt x="23" y="12"/>
                    <a:pt x="24" y="10"/>
                    <a:pt x="24" y="8"/>
                  </a:cubicBezTo>
                  <a:cubicBezTo>
                    <a:pt x="24" y="6"/>
                    <a:pt x="23"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8" name="Freeform 27">
              <a:extLst>
                <a:ext uri="{FF2B5EF4-FFF2-40B4-BE49-F238E27FC236}">
                  <a16:creationId xmlns:a16="http://schemas.microsoft.com/office/drawing/2014/main" id="{B1D9BC90-60FF-43B6-9EF2-EC220CB346D6}"/>
                </a:ext>
              </a:extLst>
            </p:cNvPr>
            <p:cNvSpPr>
              <a:spLocks/>
            </p:cNvSpPr>
            <p:nvPr userDrawn="1"/>
          </p:nvSpPr>
          <p:spPr bwMode="auto">
            <a:xfrm>
              <a:off x="1280" y="603"/>
              <a:ext cx="50" cy="44"/>
            </a:xfrm>
            <a:custGeom>
              <a:avLst/>
              <a:gdLst>
                <a:gd name="T0" fmla="*/ 31 w 50"/>
                <a:gd name="T1" fmla="*/ 4 h 44"/>
                <a:gd name="T2" fmla="*/ 31 w 50"/>
                <a:gd name="T3" fmla="*/ 0 h 44"/>
                <a:gd name="T4" fmla="*/ 50 w 50"/>
                <a:gd name="T5" fmla="*/ 0 h 44"/>
                <a:gd name="T6" fmla="*/ 50 w 50"/>
                <a:gd name="T7" fmla="*/ 4 h 44"/>
                <a:gd name="T8" fmla="*/ 44 w 50"/>
                <a:gd name="T9" fmla="*/ 5 h 44"/>
                <a:gd name="T10" fmla="*/ 29 w 50"/>
                <a:gd name="T11" fmla="*/ 44 h 44"/>
                <a:gd name="T12" fmla="*/ 20 w 50"/>
                <a:gd name="T13" fmla="*/ 44 h 44"/>
                <a:gd name="T14" fmla="*/ 6 w 50"/>
                <a:gd name="T15" fmla="*/ 5 h 44"/>
                <a:gd name="T16" fmla="*/ 0 w 50"/>
                <a:gd name="T17" fmla="*/ 4 h 44"/>
                <a:gd name="T18" fmla="*/ 0 w 50"/>
                <a:gd name="T19" fmla="*/ 0 h 44"/>
                <a:gd name="T20" fmla="*/ 22 w 50"/>
                <a:gd name="T21" fmla="*/ 0 h 44"/>
                <a:gd name="T22" fmla="*/ 22 w 50"/>
                <a:gd name="T23" fmla="*/ 4 h 44"/>
                <a:gd name="T24" fmla="*/ 16 w 50"/>
                <a:gd name="T25" fmla="*/ 5 h 44"/>
                <a:gd name="T26" fmla="*/ 26 w 50"/>
                <a:gd name="T27" fmla="*/ 33 h 44"/>
                <a:gd name="T28" fmla="*/ 37 w 50"/>
                <a:gd name="T29" fmla="*/ 5 h 44"/>
                <a:gd name="T30" fmla="*/ 31 w 50"/>
                <a:gd name="T31"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44">
                  <a:moveTo>
                    <a:pt x="31" y="4"/>
                  </a:moveTo>
                  <a:lnTo>
                    <a:pt x="31" y="0"/>
                  </a:lnTo>
                  <a:lnTo>
                    <a:pt x="50" y="0"/>
                  </a:lnTo>
                  <a:lnTo>
                    <a:pt x="50" y="4"/>
                  </a:lnTo>
                  <a:lnTo>
                    <a:pt x="44" y="5"/>
                  </a:lnTo>
                  <a:lnTo>
                    <a:pt x="29" y="44"/>
                  </a:lnTo>
                  <a:lnTo>
                    <a:pt x="20" y="44"/>
                  </a:lnTo>
                  <a:lnTo>
                    <a:pt x="6" y="5"/>
                  </a:lnTo>
                  <a:lnTo>
                    <a:pt x="0" y="4"/>
                  </a:lnTo>
                  <a:lnTo>
                    <a:pt x="0" y="0"/>
                  </a:lnTo>
                  <a:lnTo>
                    <a:pt x="22" y="0"/>
                  </a:lnTo>
                  <a:lnTo>
                    <a:pt x="22" y="4"/>
                  </a:lnTo>
                  <a:lnTo>
                    <a:pt x="16" y="5"/>
                  </a:lnTo>
                  <a:lnTo>
                    <a:pt x="26" y="33"/>
                  </a:lnTo>
                  <a:lnTo>
                    <a:pt x="37" y="5"/>
                  </a:lnTo>
                  <a:lnTo>
                    <a:pt x="3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9" name="Freeform 28">
              <a:extLst>
                <a:ext uri="{FF2B5EF4-FFF2-40B4-BE49-F238E27FC236}">
                  <a16:creationId xmlns:a16="http://schemas.microsoft.com/office/drawing/2014/main" id="{523381C1-51C6-44F2-8617-F38DCEB24E9A}"/>
                </a:ext>
              </a:extLst>
            </p:cNvPr>
            <p:cNvSpPr>
              <a:spLocks noEditPoints="1"/>
            </p:cNvSpPr>
            <p:nvPr userDrawn="1"/>
          </p:nvSpPr>
          <p:spPr bwMode="auto">
            <a:xfrm>
              <a:off x="1333" y="602"/>
              <a:ext cx="38" cy="46"/>
            </a:xfrm>
            <a:custGeom>
              <a:avLst/>
              <a:gdLst>
                <a:gd name="T0" fmla="*/ 55 w 55"/>
                <a:gd name="T1" fmla="*/ 56 h 63"/>
                <a:gd name="T2" fmla="*/ 51 w 55"/>
                <a:gd name="T3" fmla="*/ 58 h 63"/>
                <a:gd name="T4" fmla="*/ 45 w 55"/>
                <a:gd name="T5" fmla="*/ 61 h 63"/>
                <a:gd name="T6" fmla="*/ 39 w 55"/>
                <a:gd name="T7" fmla="*/ 62 h 63"/>
                <a:gd name="T8" fmla="*/ 31 w 55"/>
                <a:gd name="T9" fmla="*/ 63 h 63"/>
                <a:gd name="T10" fmla="*/ 18 w 55"/>
                <a:gd name="T11" fmla="*/ 61 h 63"/>
                <a:gd name="T12" fmla="*/ 9 w 55"/>
                <a:gd name="T13" fmla="*/ 55 h 63"/>
                <a:gd name="T14" fmla="*/ 3 w 55"/>
                <a:gd name="T15" fmla="*/ 45 h 63"/>
                <a:gd name="T16" fmla="*/ 0 w 55"/>
                <a:gd name="T17" fmla="*/ 32 h 63"/>
                <a:gd name="T18" fmla="*/ 8 w 55"/>
                <a:gd name="T19" fmla="*/ 8 h 63"/>
                <a:gd name="T20" fmla="*/ 30 w 55"/>
                <a:gd name="T21" fmla="*/ 0 h 63"/>
                <a:gd name="T22" fmla="*/ 41 w 55"/>
                <a:gd name="T23" fmla="*/ 1 h 63"/>
                <a:gd name="T24" fmla="*/ 49 w 55"/>
                <a:gd name="T25" fmla="*/ 6 h 63"/>
                <a:gd name="T26" fmla="*/ 53 w 55"/>
                <a:gd name="T27" fmla="*/ 13 h 63"/>
                <a:gd name="T28" fmla="*/ 55 w 55"/>
                <a:gd name="T29" fmla="*/ 22 h 63"/>
                <a:gd name="T30" fmla="*/ 54 w 55"/>
                <a:gd name="T31" fmla="*/ 30 h 63"/>
                <a:gd name="T32" fmla="*/ 15 w 55"/>
                <a:gd name="T33" fmla="*/ 30 h 63"/>
                <a:gd name="T34" fmla="*/ 18 w 55"/>
                <a:gd name="T35" fmla="*/ 47 h 63"/>
                <a:gd name="T36" fmla="*/ 30 w 55"/>
                <a:gd name="T37" fmla="*/ 55 h 63"/>
                <a:gd name="T38" fmla="*/ 43 w 55"/>
                <a:gd name="T39" fmla="*/ 54 h 63"/>
                <a:gd name="T40" fmla="*/ 55 w 55"/>
                <a:gd name="T41" fmla="*/ 50 h 63"/>
                <a:gd name="T42" fmla="*/ 55 w 55"/>
                <a:gd name="T43" fmla="*/ 56 h 63"/>
                <a:gd name="T44" fmla="*/ 28 w 55"/>
                <a:gd name="T45" fmla="*/ 24 h 63"/>
                <a:gd name="T46" fmla="*/ 42 w 55"/>
                <a:gd name="T47" fmla="*/ 24 h 63"/>
                <a:gd name="T48" fmla="*/ 41 w 55"/>
                <a:gd name="T49" fmla="*/ 17 h 63"/>
                <a:gd name="T50" fmla="*/ 39 w 55"/>
                <a:gd name="T51" fmla="*/ 11 h 63"/>
                <a:gd name="T52" fmla="*/ 35 w 55"/>
                <a:gd name="T53" fmla="*/ 7 h 63"/>
                <a:gd name="T54" fmla="*/ 29 w 55"/>
                <a:gd name="T55" fmla="*/ 6 h 63"/>
                <a:gd name="T56" fmla="*/ 19 w 55"/>
                <a:gd name="T57" fmla="*/ 11 h 63"/>
                <a:gd name="T58" fmla="*/ 15 w 55"/>
                <a:gd name="T59" fmla="*/ 24 h 63"/>
                <a:gd name="T60" fmla="*/ 28 w 55"/>
                <a:gd name="T61" fmla="*/ 2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63">
                  <a:moveTo>
                    <a:pt x="55" y="56"/>
                  </a:moveTo>
                  <a:cubicBezTo>
                    <a:pt x="54" y="57"/>
                    <a:pt x="53" y="58"/>
                    <a:pt x="51" y="58"/>
                  </a:cubicBezTo>
                  <a:cubicBezTo>
                    <a:pt x="49" y="59"/>
                    <a:pt x="48" y="60"/>
                    <a:pt x="45" y="61"/>
                  </a:cubicBezTo>
                  <a:cubicBezTo>
                    <a:pt x="43" y="61"/>
                    <a:pt x="41" y="62"/>
                    <a:pt x="39" y="62"/>
                  </a:cubicBezTo>
                  <a:cubicBezTo>
                    <a:pt x="36" y="63"/>
                    <a:pt x="33" y="63"/>
                    <a:pt x="31" y="63"/>
                  </a:cubicBezTo>
                  <a:cubicBezTo>
                    <a:pt x="26" y="63"/>
                    <a:pt x="22" y="62"/>
                    <a:pt x="18" y="61"/>
                  </a:cubicBezTo>
                  <a:cubicBezTo>
                    <a:pt x="14" y="60"/>
                    <a:pt x="11" y="58"/>
                    <a:pt x="9" y="55"/>
                  </a:cubicBezTo>
                  <a:cubicBezTo>
                    <a:pt x="6" y="53"/>
                    <a:pt x="4" y="49"/>
                    <a:pt x="3" y="45"/>
                  </a:cubicBezTo>
                  <a:cubicBezTo>
                    <a:pt x="1" y="41"/>
                    <a:pt x="0" y="37"/>
                    <a:pt x="0" y="32"/>
                  </a:cubicBezTo>
                  <a:cubicBezTo>
                    <a:pt x="0" y="21"/>
                    <a:pt x="3" y="13"/>
                    <a:pt x="8" y="8"/>
                  </a:cubicBezTo>
                  <a:cubicBezTo>
                    <a:pt x="14" y="2"/>
                    <a:pt x="21" y="0"/>
                    <a:pt x="30" y="0"/>
                  </a:cubicBezTo>
                  <a:cubicBezTo>
                    <a:pt x="34" y="0"/>
                    <a:pt x="38" y="0"/>
                    <a:pt x="41" y="1"/>
                  </a:cubicBezTo>
                  <a:cubicBezTo>
                    <a:pt x="44" y="3"/>
                    <a:pt x="47" y="4"/>
                    <a:pt x="49" y="6"/>
                  </a:cubicBezTo>
                  <a:cubicBezTo>
                    <a:pt x="51" y="8"/>
                    <a:pt x="52" y="11"/>
                    <a:pt x="53" y="13"/>
                  </a:cubicBezTo>
                  <a:cubicBezTo>
                    <a:pt x="54" y="16"/>
                    <a:pt x="55" y="19"/>
                    <a:pt x="55" y="22"/>
                  </a:cubicBezTo>
                  <a:cubicBezTo>
                    <a:pt x="55" y="25"/>
                    <a:pt x="55" y="28"/>
                    <a:pt x="54" y="30"/>
                  </a:cubicBezTo>
                  <a:cubicBezTo>
                    <a:pt x="15" y="30"/>
                    <a:pt x="15" y="30"/>
                    <a:pt x="15" y="30"/>
                  </a:cubicBezTo>
                  <a:cubicBezTo>
                    <a:pt x="15" y="37"/>
                    <a:pt x="16" y="43"/>
                    <a:pt x="18" y="47"/>
                  </a:cubicBezTo>
                  <a:cubicBezTo>
                    <a:pt x="21" y="51"/>
                    <a:pt x="25" y="54"/>
                    <a:pt x="30" y="55"/>
                  </a:cubicBezTo>
                  <a:cubicBezTo>
                    <a:pt x="34" y="56"/>
                    <a:pt x="38" y="55"/>
                    <a:pt x="43" y="54"/>
                  </a:cubicBezTo>
                  <a:cubicBezTo>
                    <a:pt x="47" y="53"/>
                    <a:pt x="51" y="52"/>
                    <a:pt x="55" y="50"/>
                  </a:cubicBezTo>
                  <a:lnTo>
                    <a:pt x="55" y="56"/>
                  </a:lnTo>
                  <a:close/>
                  <a:moveTo>
                    <a:pt x="28" y="24"/>
                  </a:moveTo>
                  <a:cubicBezTo>
                    <a:pt x="42" y="24"/>
                    <a:pt x="42" y="24"/>
                    <a:pt x="42" y="24"/>
                  </a:cubicBezTo>
                  <a:cubicBezTo>
                    <a:pt x="42" y="21"/>
                    <a:pt x="41" y="19"/>
                    <a:pt x="41" y="17"/>
                  </a:cubicBezTo>
                  <a:cubicBezTo>
                    <a:pt x="40" y="14"/>
                    <a:pt x="40" y="12"/>
                    <a:pt x="39" y="11"/>
                  </a:cubicBezTo>
                  <a:cubicBezTo>
                    <a:pt x="38" y="9"/>
                    <a:pt x="36" y="8"/>
                    <a:pt x="35" y="7"/>
                  </a:cubicBezTo>
                  <a:cubicBezTo>
                    <a:pt x="33" y="6"/>
                    <a:pt x="31" y="6"/>
                    <a:pt x="29" y="6"/>
                  </a:cubicBezTo>
                  <a:cubicBezTo>
                    <a:pt x="25" y="6"/>
                    <a:pt x="21" y="7"/>
                    <a:pt x="19" y="11"/>
                  </a:cubicBezTo>
                  <a:cubicBezTo>
                    <a:pt x="16" y="14"/>
                    <a:pt x="15" y="18"/>
                    <a:pt x="15" y="24"/>
                  </a:cubicBezTo>
                  <a:lnTo>
                    <a:pt x="28"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0" name="Freeform 29">
              <a:extLst>
                <a:ext uri="{FF2B5EF4-FFF2-40B4-BE49-F238E27FC236}">
                  <a16:creationId xmlns:a16="http://schemas.microsoft.com/office/drawing/2014/main" id="{A6DEF82D-673D-4147-8CBA-980CB5F441A4}"/>
                </a:ext>
              </a:extLst>
            </p:cNvPr>
            <p:cNvSpPr>
              <a:spLocks/>
            </p:cNvSpPr>
            <p:nvPr userDrawn="1"/>
          </p:nvSpPr>
          <p:spPr bwMode="auto">
            <a:xfrm>
              <a:off x="1376" y="602"/>
              <a:ext cx="35" cy="45"/>
            </a:xfrm>
            <a:custGeom>
              <a:avLst/>
              <a:gdLst>
                <a:gd name="T0" fmla="*/ 37 w 49"/>
                <a:gd name="T1" fmla="*/ 9 h 62"/>
                <a:gd name="T2" fmla="*/ 31 w 49"/>
                <a:gd name="T3" fmla="*/ 9 h 62"/>
                <a:gd name="T4" fmla="*/ 22 w 49"/>
                <a:gd name="T5" fmla="*/ 11 h 62"/>
                <a:gd name="T6" fmla="*/ 22 w 49"/>
                <a:gd name="T7" fmla="*/ 55 h 62"/>
                <a:gd name="T8" fmla="*/ 35 w 49"/>
                <a:gd name="T9" fmla="*/ 56 h 62"/>
                <a:gd name="T10" fmla="*/ 35 w 49"/>
                <a:gd name="T11" fmla="*/ 62 h 62"/>
                <a:gd name="T12" fmla="*/ 0 w 49"/>
                <a:gd name="T13" fmla="*/ 62 h 62"/>
                <a:gd name="T14" fmla="*/ 0 w 49"/>
                <a:gd name="T15" fmla="*/ 57 h 62"/>
                <a:gd name="T16" fmla="*/ 9 w 49"/>
                <a:gd name="T17" fmla="*/ 55 h 62"/>
                <a:gd name="T18" fmla="*/ 9 w 49"/>
                <a:gd name="T19" fmla="*/ 9 h 62"/>
                <a:gd name="T20" fmla="*/ 0 w 49"/>
                <a:gd name="T21" fmla="*/ 6 h 62"/>
                <a:gd name="T22" fmla="*/ 0 w 49"/>
                <a:gd name="T23" fmla="*/ 3 h 62"/>
                <a:gd name="T24" fmla="*/ 20 w 49"/>
                <a:gd name="T25" fmla="*/ 0 h 62"/>
                <a:gd name="T26" fmla="*/ 23 w 49"/>
                <a:gd name="T27" fmla="*/ 0 h 62"/>
                <a:gd name="T28" fmla="*/ 23 w 49"/>
                <a:gd name="T29" fmla="*/ 4 h 62"/>
                <a:gd name="T30" fmla="*/ 33 w 49"/>
                <a:gd name="T31" fmla="*/ 1 h 62"/>
                <a:gd name="T32" fmla="*/ 44 w 49"/>
                <a:gd name="T33" fmla="*/ 0 h 62"/>
                <a:gd name="T34" fmla="*/ 49 w 49"/>
                <a:gd name="T35" fmla="*/ 0 h 62"/>
                <a:gd name="T36" fmla="*/ 49 w 49"/>
                <a:gd name="T37" fmla="*/ 1 h 62"/>
                <a:gd name="T38" fmla="*/ 47 w 49"/>
                <a:gd name="T39" fmla="*/ 17 h 62"/>
                <a:gd name="T40" fmla="*/ 39 w 49"/>
                <a:gd name="T41" fmla="*/ 17 h 62"/>
                <a:gd name="T42" fmla="*/ 37 w 49"/>
                <a:gd name="T43"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 h="62">
                  <a:moveTo>
                    <a:pt x="37" y="9"/>
                  </a:moveTo>
                  <a:cubicBezTo>
                    <a:pt x="35" y="9"/>
                    <a:pt x="33" y="9"/>
                    <a:pt x="31" y="9"/>
                  </a:cubicBezTo>
                  <a:cubicBezTo>
                    <a:pt x="28" y="9"/>
                    <a:pt x="26" y="10"/>
                    <a:pt x="22" y="11"/>
                  </a:cubicBezTo>
                  <a:cubicBezTo>
                    <a:pt x="22" y="55"/>
                    <a:pt x="22" y="55"/>
                    <a:pt x="22" y="55"/>
                  </a:cubicBezTo>
                  <a:cubicBezTo>
                    <a:pt x="35" y="56"/>
                    <a:pt x="35" y="56"/>
                    <a:pt x="35" y="56"/>
                  </a:cubicBezTo>
                  <a:cubicBezTo>
                    <a:pt x="35" y="62"/>
                    <a:pt x="35" y="62"/>
                    <a:pt x="35"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29" y="1"/>
                    <a:pt x="33" y="1"/>
                  </a:cubicBezTo>
                  <a:cubicBezTo>
                    <a:pt x="37" y="0"/>
                    <a:pt x="40" y="0"/>
                    <a:pt x="44" y="0"/>
                  </a:cubicBezTo>
                  <a:cubicBezTo>
                    <a:pt x="49" y="0"/>
                    <a:pt x="49" y="0"/>
                    <a:pt x="49" y="0"/>
                  </a:cubicBezTo>
                  <a:cubicBezTo>
                    <a:pt x="49" y="1"/>
                    <a:pt x="49" y="1"/>
                    <a:pt x="49" y="1"/>
                  </a:cubicBezTo>
                  <a:cubicBezTo>
                    <a:pt x="47" y="17"/>
                    <a:pt x="47" y="17"/>
                    <a:pt x="47" y="17"/>
                  </a:cubicBezTo>
                  <a:cubicBezTo>
                    <a:pt x="39" y="17"/>
                    <a:pt x="39" y="17"/>
                    <a:pt x="39" y="17"/>
                  </a:cubicBezTo>
                  <a:lnTo>
                    <a:pt x="37"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1" name="Freeform 30">
              <a:extLst>
                <a:ext uri="{FF2B5EF4-FFF2-40B4-BE49-F238E27FC236}">
                  <a16:creationId xmlns:a16="http://schemas.microsoft.com/office/drawing/2014/main" id="{92EAC7A1-CE87-4043-8879-125A7D1C81DA}"/>
                </a:ext>
              </a:extLst>
            </p:cNvPr>
            <p:cNvSpPr>
              <a:spLocks/>
            </p:cNvSpPr>
            <p:nvPr userDrawn="1"/>
          </p:nvSpPr>
          <p:spPr bwMode="auto">
            <a:xfrm>
              <a:off x="1416" y="602"/>
              <a:ext cx="32" cy="46"/>
            </a:xfrm>
            <a:custGeom>
              <a:avLst/>
              <a:gdLst>
                <a:gd name="T0" fmla="*/ 13 w 46"/>
                <a:gd name="T1" fmla="*/ 53 h 63"/>
                <a:gd name="T2" fmla="*/ 18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2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6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5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8" y="55"/>
                  </a:cubicBezTo>
                  <a:cubicBezTo>
                    <a:pt x="19" y="56"/>
                    <a:pt x="22"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2" y="19"/>
                    <a:pt x="2" y="16"/>
                  </a:cubicBezTo>
                  <a:cubicBezTo>
                    <a:pt x="2"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7" y="20"/>
                    <a:pt x="18" y="21"/>
                    <a:pt x="19" y="22"/>
                  </a:cubicBezTo>
                  <a:cubicBezTo>
                    <a:pt x="20" y="23"/>
                    <a:pt x="22" y="24"/>
                    <a:pt x="24" y="25"/>
                  </a:cubicBezTo>
                  <a:cubicBezTo>
                    <a:pt x="25" y="25"/>
                    <a:pt x="27" y="26"/>
                    <a:pt x="29" y="27"/>
                  </a:cubicBezTo>
                  <a:cubicBezTo>
                    <a:pt x="31" y="28"/>
                    <a:pt x="33" y="29"/>
                    <a:pt x="36"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5" y="60"/>
                  </a:cubicBezTo>
                  <a:cubicBezTo>
                    <a:pt x="3" y="59"/>
                    <a:pt x="2"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2" name="Freeform 31">
              <a:extLst>
                <a:ext uri="{FF2B5EF4-FFF2-40B4-BE49-F238E27FC236}">
                  <a16:creationId xmlns:a16="http://schemas.microsoft.com/office/drawing/2014/main" id="{149AE695-6C97-49B3-BB8B-40901DF5CF8E}"/>
                </a:ext>
              </a:extLst>
            </p:cNvPr>
            <p:cNvSpPr>
              <a:spLocks noEditPoints="1"/>
            </p:cNvSpPr>
            <p:nvPr userDrawn="1"/>
          </p:nvSpPr>
          <p:spPr bwMode="auto">
            <a:xfrm>
              <a:off x="1453" y="582"/>
              <a:ext cx="23" cy="65"/>
            </a:xfrm>
            <a:custGeom>
              <a:avLst/>
              <a:gdLst>
                <a:gd name="T0" fmla="*/ 23 w 32"/>
                <a:gd name="T1" fmla="*/ 38 h 90"/>
                <a:gd name="T2" fmla="*/ 23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3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3" y="38"/>
                  </a:moveTo>
                  <a:cubicBezTo>
                    <a:pt x="23" y="83"/>
                    <a:pt x="23" y="83"/>
                    <a:pt x="23"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3" y="38"/>
                  </a:lnTo>
                  <a:close/>
                  <a:moveTo>
                    <a:pt x="8" y="8"/>
                  </a:moveTo>
                  <a:cubicBezTo>
                    <a:pt x="8" y="10"/>
                    <a:pt x="9" y="12"/>
                    <a:pt x="10" y="14"/>
                  </a:cubicBezTo>
                  <a:cubicBezTo>
                    <a:pt x="12" y="15"/>
                    <a:pt x="14" y="16"/>
                    <a:pt x="16" y="16"/>
                  </a:cubicBezTo>
                  <a:cubicBezTo>
                    <a:pt x="18" y="16"/>
                    <a:pt x="20" y="15"/>
                    <a:pt x="22" y="14"/>
                  </a:cubicBezTo>
                  <a:cubicBezTo>
                    <a:pt x="24" y="12"/>
                    <a:pt x="24" y="10"/>
                    <a:pt x="24" y="8"/>
                  </a:cubicBezTo>
                  <a:cubicBezTo>
                    <a:pt x="24" y="6"/>
                    <a:pt x="24"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3" name="Freeform 32">
              <a:extLst>
                <a:ext uri="{FF2B5EF4-FFF2-40B4-BE49-F238E27FC236}">
                  <a16:creationId xmlns:a16="http://schemas.microsoft.com/office/drawing/2014/main" id="{31CD1C29-5D1A-4757-BA89-2AAD1D533070}"/>
                </a:ext>
              </a:extLst>
            </p:cNvPr>
            <p:cNvSpPr>
              <a:spLocks/>
            </p:cNvSpPr>
            <p:nvPr userDrawn="1"/>
          </p:nvSpPr>
          <p:spPr bwMode="auto">
            <a:xfrm>
              <a:off x="1479" y="592"/>
              <a:ext cx="27" cy="56"/>
            </a:xfrm>
            <a:custGeom>
              <a:avLst/>
              <a:gdLst>
                <a:gd name="T0" fmla="*/ 21 w 38"/>
                <a:gd name="T1" fmla="*/ 59 h 77"/>
                <a:gd name="T2" fmla="*/ 23 w 38"/>
                <a:gd name="T3" fmla="*/ 67 h 77"/>
                <a:gd name="T4" fmla="*/ 29 w 38"/>
                <a:gd name="T5" fmla="*/ 70 h 77"/>
                <a:gd name="T6" fmla="*/ 33 w 38"/>
                <a:gd name="T7" fmla="*/ 69 h 77"/>
                <a:gd name="T8" fmla="*/ 38 w 38"/>
                <a:gd name="T9" fmla="*/ 68 h 77"/>
                <a:gd name="T10" fmla="*/ 38 w 38"/>
                <a:gd name="T11" fmla="*/ 72 h 77"/>
                <a:gd name="T12" fmla="*/ 31 w 38"/>
                <a:gd name="T13" fmla="*/ 76 h 77"/>
                <a:gd name="T14" fmla="*/ 23 w 38"/>
                <a:gd name="T15" fmla="*/ 77 h 77"/>
                <a:gd name="T16" fmla="*/ 15 w 38"/>
                <a:gd name="T17" fmla="*/ 76 h 77"/>
                <a:gd name="T18" fmla="*/ 11 w 38"/>
                <a:gd name="T19" fmla="*/ 72 h 77"/>
                <a:gd name="T20" fmla="*/ 8 w 38"/>
                <a:gd name="T21" fmla="*/ 67 h 77"/>
                <a:gd name="T22" fmla="*/ 8 w 38"/>
                <a:gd name="T23" fmla="*/ 60 h 77"/>
                <a:gd name="T24" fmla="*/ 8 w 38"/>
                <a:gd name="T25" fmla="*/ 22 h 77"/>
                <a:gd name="T26" fmla="*/ 0 w 38"/>
                <a:gd name="T27" fmla="*/ 22 h 77"/>
                <a:gd name="T28" fmla="*/ 0 w 38"/>
                <a:gd name="T29" fmla="*/ 17 h 77"/>
                <a:gd name="T30" fmla="*/ 6 w 38"/>
                <a:gd name="T31" fmla="*/ 15 h 77"/>
                <a:gd name="T32" fmla="*/ 9 w 38"/>
                <a:gd name="T33" fmla="*/ 11 h 77"/>
                <a:gd name="T34" fmla="*/ 12 w 38"/>
                <a:gd name="T35" fmla="*/ 6 h 77"/>
                <a:gd name="T36" fmla="*/ 13 w 38"/>
                <a:gd name="T37" fmla="*/ 0 h 77"/>
                <a:gd name="T38" fmla="*/ 21 w 38"/>
                <a:gd name="T39" fmla="*/ 0 h 77"/>
                <a:gd name="T40" fmla="*/ 21 w 38"/>
                <a:gd name="T41" fmla="*/ 15 h 77"/>
                <a:gd name="T42" fmla="*/ 38 w 38"/>
                <a:gd name="T43" fmla="*/ 15 h 77"/>
                <a:gd name="T44" fmla="*/ 38 w 38"/>
                <a:gd name="T45" fmla="*/ 22 h 77"/>
                <a:gd name="T46" fmla="*/ 21 w 38"/>
                <a:gd name="T47" fmla="*/ 22 h 77"/>
                <a:gd name="T48" fmla="*/ 21 w 38"/>
                <a:gd name="T49" fmla="*/ 5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77">
                  <a:moveTo>
                    <a:pt x="21" y="59"/>
                  </a:moveTo>
                  <a:cubicBezTo>
                    <a:pt x="21" y="62"/>
                    <a:pt x="22" y="65"/>
                    <a:pt x="23" y="67"/>
                  </a:cubicBezTo>
                  <a:cubicBezTo>
                    <a:pt x="23" y="69"/>
                    <a:pt x="26" y="70"/>
                    <a:pt x="29" y="70"/>
                  </a:cubicBezTo>
                  <a:cubicBezTo>
                    <a:pt x="30" y="70"/>
                    <a:pt x="31" y="70"/>
                    <a:pt x="33" y="69"/>
                  </a:cubicBezTo>
                  <a:cubicBezTo>
                    <a:pt x="35" y="69"/>
                    <a:pt x="37" y="69"/>
                    <a:pt x="38" y="68"/>
                  </a:cubicBezTo>
                  <a:cubicBezTo>
                    <a:pt x="38" y="72"/>
                    <a:pt x="38" y="72"/>
                    <a:pt x="38" y="72"/>
                  </a:cubicBezTo>
                  <a:cubicBezTo>
                    <a:pt x="36" y="74"/>
                    <a:pt x="34" y="75"/>
                    <a:pt x="31" y="76"/>
                  </a:cubicBezTo>
                  <a:cubicBezTo>
                    <a:pt x="28" y="77"/>
                    <a:pt x="26" y="77"/>
                    <a:pt x="23" y="77"/>
                  </a:cubicBezTo>
                  <a:cubicBezTo>
                    <a:pt x="20" y="77"/>
                    <a:pt x="17" y="77"/>
                    <a:pt x="15" y="76"/>
                  </a:cubicBezTo>
                  <a:cubicBezTo>
                    <a:pt x="13" y="75"/>
                    <a:pt x="12" y="74"/>
                    <a:pt x="11" y="72"/>
                  </a:cubicBezTo>
                  <a:cubicBezTo>
                    <a:pt x="10" y="71"/>
                    <a:pt x="9" y="69"/>
                    <a:pt x="8" y="67"/>
                  </a:cubicBezTo>
                  <a:cubicBezTo>
                    <a:pt x="8" y="65"/>
                    <a:pt x="8" y="63"/>
                    <a:pt x="8" y="60"/>
                  </a:cubicBezTo>
                  <a:cubicBezTo>
                    <a:pt x="8" y="22"/>
                    <a:pt x="8" y="22"/>
                    <a:pt x="8" y="22"/>
                  </a:cubicBezTo>
                  <a:cubicBezTo>
                    <a:pt x="0" y="22"/>
                    <a:pt x="0" y="22"/>
                    <a:pt x="0" y="22"/>
                  </a:cubicBezTo>
                  <a:cubicBezTo>
                    <a:pt x="0" y="17"/>
                    <a:pt x="0" y="17"/>
                    <a:pt x="0" y="17"/>
                  </a:cubicBezTo>
                  <a:cubicBezTo>
                    <a:pt x="2" y="17"/>
                    <a:pt x="4" y="16"/>
                    <a:pt x="6" y="15"/>
                  </a:cubicBezTo>
                  <a:cubicBezTo>
                    <a:pt x="7" y="14"/>
                    <a:pt x="8" y="13"/>
                    <a:pt x="9" y="11"/>
                  </a:cubicBezTo>
                  <a:cubicBezTo>
                    <a:pt x="10" y="10"/>
                    <a:pt x="11" y="8"/>
                    <a:pt x="12" y="6"/>
                  </a:cubicBezTo>
                  <a:cubicBezTo>
                    <a:pt x="12" y="4"/>
                    <a:pt x="13" y="2"/>
                    <a:pt x="13" y="0"/>
                  </a:cubicBezTo>
                  <a:cubicBezTo>
                    <a:pt x="21" y="0"/>
                    <a:pt x="21" y="0"/>
                    <a:pt x="21" y="0"/>
                  </a:cubicBezTo>
                  <a:cubicBezTo>
                    <a:pt x="21" y="15"/>
                    <a:pt x="21" y="15"/>
                    <a:pt x="21" y="15"/>
                  </a:cubicBezTo>
                  <a:cubicBezTo>
                    <a:pt x="38" y="15"/>
                    <a:pt x="38" y="15"/>
                    <a:pt x="38" y="15"/>
                  </a:cubicBezTo>
                  <a:cubicBezTo>
                    <a:pt x="38" y="22"/>
                    <a:pt x="38" y="22"/>
                    <a:pt x="38" y="22"/>
                  </a:cubicBezTo>
                  <a:cubicBezTo>
                    <a:pt x="21" y="22"/>
                    <a:pt x="21" y="22"/>
                    <a:pt x="21" y="22"/>
                  </a:cubicBezTo>
                  <a:lnTo>
                    <a:pt x="21"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4" name="Freeform 33">
              <a:extLst>
                <a:ext uri="{FF2B5EF4-FFF2-40B4-BE49-F238E27FC236}">
                  <a16:creationId xmlns:a16="http://schemas.microsoft.com/office/drawing/2014/main" id="{E55A4C5F-092F-4C24-A2C1-DCB91400FA91}"/>
                </a:ext>
              </a:extLst>
            </p:cNvPr>
            <p:cNvSpPr>
              <a:spLocks/>
            </p:cNvSpPr>
            <p:nvPr userDrawn="1"/>
          </p:nvSpPr>
          <p:spPr bwMode="auto">
            <a:xfrm>
              <a:off x="1507" y="603"/>
              <a:ext cx="51" cy="62"/>
            </a:xfrm>
            <a:custGeom>
              <a:avLst/>
              <a:gdLst>
                <a:gd name="T0" fmla="*/ 32 w 51"/>
                <a:gd name="T1" fmla="*/ 4 h 62"/>
                <a:gd name="T2" fmla="*/ 32 w 51"/>
                <a:gd name="T3" fmla="*/ 0 h 62"/>
                <a:gd name="T4" fmla="*/ 51 w 51"/>
                <a:gd name="T5" fmla="*/ 0 h 62"/>
                <a:gd name="T6" fmla="*/ 51 w 51"/>
                <a:gd name="T7" fmla="*/ 4 h 62"/>
                <a:gd name="T8" fmla="*/ 45 w 51"/>
                <a:gd name="T9" fmla="*/ 5 h 62"/>
                <a:gd name="T10" fmla="*/ 30 w 51"/>
                <a:gd name="T11" fmla="*/ 40 h 62"/>
                <a:gd name="T12" fmla="*/ 31 w 51"/>
                <a:gd name="T13" fmla="*/ 40 h 62"/>
                <a:gd name="T14" fmla="*/ 26 w 51"/>
                <a:gd name="T15" fmla="*/ 62 h 62"/>
                <a:gd name="T16" fmla="*/ 17 w 51"/>
                <a:gd name="T17" fmla="*/ 62 h 62"/>
                <a:gd name="T18" fmla="*/ 23 w 51"/>
                <a:gd name="T19" fmla="*/ 42 h 62"/>
                <a:gd name="T20" fmla="*/ 6 w 51"/>
                <a:gd name="T21" fmla="*/ 5 h 62"/>
                <a:gd name="T22" fmla="*/ 0 w 51"/>
                <a:gd name="T23" fmla="*/ 4 h 62"/>
                <a:gd name="T24" fmla="*/ 0 w 51"/>
                <a:gd name="T25" fmla="*/ 0 h 62"/>
                <a:gd name="T26" fmla="*/ 22 w 51"/>
                <a:gd name="T27" fmla="*/ 0 h 62"/>
                <a:gd name="T28" fmla="*/ 22 w 51"/>
                <a:gd name="T29" fmla="*/ 4 h 62"/>
                <a:gd name="T30" fmla="*/ 17 w 51"/>
                <a:gd name="T31" fmla="*/ 5 h 62"/>
                <a:gd name="T32" fmla="*/ 28 w 51"/>
                <a:gd name="T33" fmla="*/ 30 h 62"/>
                <a:gd name="T34" fmla="*/ 38 w 51"/>
                <a:gd name="T35" fmla="*/ 5 h 62"/>
                <a:gd name="T36" fmla="*/ 32 w 51"/>
                <a:gd name="T3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62">
                  <a:moveTo>
                    <a:pt x="32" y="4"/>
                  </a:moveTo>
                  <a:lnTo>
                    <a:pt x="32" y="0"/>
                  </a:lnTo>
                  <a:lnTo>
                    <a:pt x="51" y="0"/>
                  </a:lnTo>
                  <a:lnTo>
                    <a:pt x="51" y="4"/>
                  </a:lnTo>
                  <a:lnTo>
                    <a:pt x="45" y="5"/>
                  </a:lnTo>
                  <a:lnTo>
                    <a:pt x="30" y="40"/>
                  </a:lnTo>
                  <a:lnTo>
                    <a:pt x="31" y="40"/>
                  </a:lnTo>
                  <a:lnTo>
                    <a:pt x="26" y="62"/>
                  </a:lnTo>
                  <a:lnTo>
                    <a:pt x="17" y="62"/>
                  </a:lnTo>
                  <a:lnTo>
                    <a:pt x="23" y="42"/>
                  </a:lnTo>
                  <a:lnTo>
                    <a:pt x="6" y="5"/>
                  </a:lnTo>
                  <a:lnTo>
                    <a:pt x="0" y="4"/>
                  </a:lnTo>
                  <a:lnTo>
                    <a:pt x="0" y="0"/>
                  </a:lnTo>
                  <a:lnTo>
                    <a:pt x="22" y="0"/>
                  </a:lnTo>
                  <a:lnTo>
                    <a:pt x="22" y="4"/>
                  </a:lnTo>
                  <a:lnTo>
                    <a:pt x="17" y="5"/>
                  </a:lnTo>
                  <a:lnTo>
                    <a:pt x="28" y="30"/>
                  </a:lnTo>
                  <a:lnTo>
                    <a:pt x="38" y="5"/>
                  </a:lnTo>
                  <a:lnTo>
                    <a:pt x="32"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5" name="Freeform 34">
              <a:extLst>
                <a:ext uri="{FF2B5EF4-FFF2-40B4-BE49-F238E27FC236}">
                  <a16:creationId xmlns:a16="http://schemas.microsoft.com/office/drawing/2014/main" id="{C4BE36A2-57BD-44CD-9F38-92B6A9750991}"/>
                </a:ext>
              </a:extLst>
            </p:cNvPr>
            <p:cNvSpPr>
              <a:spLocks noEditPoints="1"/>
            </p:cNvSpPr>
            <p:nvPr userDrawn="1"/>
          </p:nvSpPr>
          <p:spPr bwMode="auto">
            <a:xfrm>
              <a:off x="1584" y="602"/>
              <a:ext cx="41" cy="46"/>
            </a:xfrm>
            <a:custGeom>
              <a:avLst/>
              <a:gdLst>
                <a:gd name="T0" fmla="*/ 51 w 59"/>
                <a:gd name="T1" fmla="*/ 55 h 63"/>
                <a:gd name="T2" fmla="*/ 29 w 59"/>
                <a:gd name="T3" fmla="*/ 63 h 63"/>
                <a:gd name="T4" fmla="*/ 8 w 59"/>
                <a:gd name="T5" fmla="*/ 55 h 63"/>
                <a:gd name="T6" fmla="*/ 0 w 59"/>
                <a:gd name="T7" fmla="*/ 31 h 63"/>
                <a:gd name="T8" fmla="*/ 8 w 59"/>
                <a:gd name="T9" fmla="*/ 8 h 63"/>
                <a:gd name="T10" fmla="*/ 30 w 59"/>
                <a:gd name="T11" fmla="*/ 0 h 63"/>
                <a:gd name="T12" fmla="*/ 52 w 59"/>
                <a:gd name="T13" fmla="*/ 8 h 63"/>
                <a:gd name="T14" fmla="*/ 59 w 59"/>
                <a:gd name="T15" fmla="*/ 31 h 63"/>
                <a:gd name="T16" fmla="*/ 51 w 59"/>
                <a:gd name="T17" fmla="*/ 55 h 63"/>
                <a:gd name="T18" fmla="*/ 41 w 59"/>
                <a:gd name="T19" fmla="*/ 12 h 63"/>
                <a:gd name="T20" fmla="*/ 30 w 59"/>
                <a:gd name="T21" fmla="*/ 6 h 63"/>
                <a:gd name="T22" fmla="*/ 19 w 59"/>
                <a:gd name="T23" fmla="*/ 12 h 63"/>
                <a:gd name="T24" fmla="*/ 15 w 59"/>
                <a:gd name="T25" fmla="*/ 31 h 63"/>
                <a:gd name="T26" fmla="*/ 19 w 59"/>
                <a:gd name="T27" fmla="*/ 51 h 63"/>
                <a:gd name="T28" fmla="*/ 29 w 59"/>
                <a:gd name="T29" fmla="*/ 57 h 63"/>
                <a:gd name="T30" fmla="*/ 40 w 59"/>
                <a:gd name="T31" fmla="*/ 51 h 63"/>
                <a:gd name="T32" fmla="*/ 44 w 59"/>
                <a:gd name="T33" fmla="*/ 31 h 63"/>
                <a:gd name="T34" fmla="*/ 41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20" y="63"/>
                    <a:pt x="13" y="60"/>
                    <a:pt x="8" y="55"/>
                  </a:cubicBezTo>
                  <a:cubicBezTo>
                    <a:pt x="3" y="49"/>
                    <a:pt x="0" y="41"/>
                    <a:pt x="0" y="31"/>
                  </a:cubicBezTo>
                  <a:cubicBezTo>
                    <a:pt x="0" y="21"/>
                    <a:pt x="3" y="13"/>
                    <a:pt x="8" y="8"/>
                  </a:cubicBezTo>
                  <a:cubicBezTo>
                    <a:pt x="13" y="2"/>
                    <a:pt x="21" y="0"/>
                    <a:pt x="30" y="0"/>
                  </a:cubicBezTo>
                  <a:cubicBezTo>
                    <a:pt x="40" y="0"/>
                    <a:pt x="47" y="2"/>
                    <a:pt x="52" y="8"/>
                  </a:cubicBezTo>
                  <a:cubicBezTo>
                    <a:pt x="57" y="13"/>
                    <a:pt x="59" y="21"/>
                    <a:pt x="59" y="31"/>
                  </a:cubicBezTo>
                  <a:cubicBezTo>
                    <a:pt x="59" y="42"/>
                    <a:pt x="56" y="50"/>
                    <a:pt x="51" y="55"/>
                  </a:cubicBezTo>
                  <a:close/>
                  <a:moveTo>
                    <a:pt x="41" y="12"/>
                  </a:moveTo>
                  <a:cubicBezTo>
                    <a:pt x="38" y="8"/>
                    <a:pt x="35" y="6"/>
                    <a:pt x="30" y="6"/>
                  </a:cubicBezTo>
                  <a:cubicBezTo>
                    <a:pt x="25" y="6"/>
                    <a:pt x="21" y="8"/>
                    <a:pt x="19" y="12"/>
                  </a:cubicBezTo>
                  <a:cubicBezTo>
                    <a:pt x="16" y="16"/>
                    <a:pt x="15" y="22"/>
                    <a:pt x="15" y="31"/>
                  </a:cubicBezTo>
                  <a:cubicBezTo>
                    <a:pt x="15" y="40"/>
                    <a:pt x="16" y="47"/>
                    <a:pt x="19" y="51"/>
                  </a:cubicBezTo>
                  <a:cubicBezTo>
                    <a:pt x="21" y="55"/>
                    <a:pt x="25" y="57"/>
                    <a:pt x="29" y="57"/>
                  </a:cubicBezTo>
                  <a:cubicBezTo>
                    <a:pt x="34" y="57"/>
                    <a:pt x="38" y="55"/>
                    <a:pt x="40" y="51"/>
                  </a:cubicBezTo>
                  <a:cubicBezTo>
                    <a:pt x="43" y="47"/>
                    <a:pt x="44" y="40"/>
                    <a:pt x="44" y="31"/>
                  </a:cubicBezTo>
                  <a:cubicBezTo>
                    <a:pt x="44" y="22"/>
                    <a:pt x="43" y="16"/>
                    <a:pt x="41"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6" name="Freeform 35">
              <a:extLst>
                <a:ext uri="{FF2B5EF4-FFF2-40B4-BE49-F238E27FC236}">
                  <a16:creationId xmlns:a16="http://schemas.microsoft.com/office/drawing/2014/main" id="{27EBBE98-C501-4ACA-899D-18729C39F547}"/>
                </a:ext>
              </a:extLst>
            </p:cNvPr>
            <p:cNvSpPr>
              <a:spLocks/>
            </p:cNvSpPr>
            <p:nvPr userDrawn="1"/>
          </p:nvSpPr>
          <p:spPr bwMode="auto">
            <a:xfrm>
              <a:off x="1630" y="583"/>
              <a:ext cx="31" cy="64"/>
            </a:xfrm>
            <a:custGeom>
              <a:avLst/>
              <a:gdLst>
                <a:gd name="T0" fmla="*/ 11 w 45"/>
                <a:gd name="T1" fmla="*/ 28 h 89"/>
                <a:gd name="T2" fmla="*/ 11 w 45"/>
                <a:gd name="T3" fmla="*/ 17 h 89"/>
                <a:gd name="T4" fmla="*/ 12 w 45"/>
                <a:gd name="T5" fmla="*/ 9 h 89"/>
                <a:gd name="T6" fmla="*/ 17 w 45"/>
                <a:gd name="T7" fmla="*/ 4 h 89"/>
                <a:gd name="T8" fmla="*/ 23 w 45"/>
                <a:gd name="T9" fmla="*/ 1 h 89"/>
                <a:gd name="T10" fmla="*/ 31 w 45"/>
                <a:gd name="T11" fmla="*/ 0 h 89"/>
                <a:gd name="T12" fmla="*/ 37 w 45"/>
                <a:gd name="T13" fmla="*/ 0 h 89"/>
                <a:gd name="T14" fmla="*/ 45 w 45"/>
                <a:gd name="T15" fmla="*/ 2 h 89"/>
                <a:gd name="T16" fmla="*/ 45 w 45"/>
                <a:gd name="T17" fmla="*/ 6 h 89"/>
                <a:gd name="T18" fmla="*/ 33 w 45"/>
                <a:gd name="T19" fmla="*/ 6 h 89"/>
                <a:gd name="T20" fmla="*/ 26 w 45"/>
                <a:gd name="T21" fmla="*/ 8 h 89"/>
                <a:gd name="T22" fmla="*/ 24 w 45"/>
                <a:gd name="T23" fmla="*/ 15 h 89"/>
                <a:gd name="T24" fmla="*/ 24 w 45"/>
                <a:gd name="T25" fmla="*/ 28 h 89"/>
                <a:gd name="T26" fmla="*/ 38 w 45"/>
                <a:gd name="T27" fmla="*/ 28 h 89"/>
                <a:gd name="T28" fmla="*/ 38 w 45"/>
                <a:gd name="T29" fmla="*/ 35 h 89"/>
                <a:gd name="T30" fmla="*/ 24 w 45"/>
                <a:gd name="T31" fmla="*/ 35 h 89"/>
                <a:gd name="T32" fmla="*/ 24 w 45"/>
                <a:gd name="T33" fmla="*/ 82 h 89"/>
                <a:gd name="T34" fmla="*/ 37 w 45"/>
                <a:gd name="T35" fmla="*/ 83 h 89"/>
                <a:gd name="T36" fmla="*/ 37 w 45"/>
                <a:gd name="T37" fmla="*/ 89 h 89"/>
                <a:gd name="T38" fmla="*/ 1 w 45"/>
                <a:gd name="T39" fmla="*/ 89 h 89"/>
                <a:gd name="T40" fmla="*/ 1 w 45"/>
                <a:gd name="T41" fmla="*/ 84 h 89"/>
                <a:gd name="T42" fmla="*/ 11 w 45"/>
                <a:gd name="T43" fmla="*/ 82 h 89"/>
                <a:gd name="T44" fmla="*/ 11 w 45"/>
                <a:gd name="T45" fmla="*/ 35 h 89"/>
                <a:gd name="T46" fmla="*/ 0 w 45"/>
                <a:gd name="T47" fmla="*/ 35 h 89"/>
                <a:gd name="T48" fmla="*/ 0 w 45"/>
                <a:gd name="T49" fmla="*/ 30 h 89"/>
                <a:gd name="T50" fmla="*/ 11 w 45"/>
                <a:gd name="T51" fmla="*/ 2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89">
                  <a:moveTo>
                    <a:pt x="11" y="28"/>
                  </a:moveTo>
                  <a:cubicBezTo>
                    <a:pt x="11" y="17"/>
                    <a:pt x="11" y="17"/>
                    <a:pt x="11" y="17"/>
                  </a:cubicBezTo>
                  <a:cubicBezTo>
                    <a:pt x="11" y="14"/>
                    <a:pt x="11" y="11"/>
                    <a:pt x="12" y="9"/>
                  </a:cubicBezTo>
                  <a:cubicBezTo>
                    <a:pt x="13" y="7"/>
                    <a:pt x="15" y="5"/>
                    <a:pt x="17" y="4"/>
                  </a:cubicBezTo>
                  <a:cubicBezTo>
                    <a:pt x="18" y="3"/>
                    <a:pt x="21" y="2"/>
                    <a:pt x="23" y="1"/>
                  </a:cubicBezTo>
                  <a:cubicBezTo>
                    <a:pt x="26" y="0"/>
                    <a:pt x="28" y="0"/>
                    <a:pt x="31" y="0"/>
                  </a:cubicBezTo>
                  <a:cubicBezTo>
                    <a:pt x="33" y="0"/>
                    <a:pt x="35" y="0"/>
                    <a:pt x="37" y="0"/>
                  </a:cubicBezTo>
                  <a:cubicBezTo>
                    <a:pt x="40" y="1"/>
                    <a:pt x="42" y="1"/>
                    <a:pt x="45" y="2"/>
                  </a:cubicBezTo>
                  <a:cubicBezTo>
                    <a:pt x="45" y="6"/>
                    <a:pt x="45" y="6"/>
                    <a:pt x="45" y="6"/>
                  </a:cubicBezTo>
                  <a:cubicBezTo>
                    <a:pt x="33" y="6"/>
                    <a:pt x="33" y="6"/>
                    <a:pt x="33" y="6"/>
                  </a:cubicBezTo>
                  <a:cubicBezTo>
                    <a:pt x="30" y="6"/>
                    <a:pt x="28" y="7"/>
                    <a:pt x="26" y="8"/>
                  </a:cubicBezTo>
                  <a:cubicBezTo>
                    <a:pt x="25" y="10"/>
                    <a:pt x="24" y="12"/>
                    <a:pt x="24" y="15"/>
                  </a:cubicBezTo>
                  <a:cubicBezTo>
                    <a:pt x="24" y="28"/>
                    <a:pt x="24" y="28"/>
                    <a:pt x="24" y="28"/>
                  </a:cubicBezTo>
                  <a:cubicBezTo>
                    <a:pt x="38" y="28"/>
                    <a:pt x="38" y="28"/>
                    <a:pt x="38" y="28"/>
                  </a:cubicBezTo>
                  <a:cubicBezTo>
                    <a:pt x="38" y="35"/>
                    <a:pt x="38" y="35"/>
                    <a:pt x="38" y="35"/>
                  </a:cubicBezTo>
                  <a:cubicBezTo>
                    <a:pt x="24" y="35"/>
                    <a:pt x="24" y="35"/>
                    <a:pt x="24" y="35"/>
                  </a:cubicBezTo>
                  <a:cubicBezTo>
                    <a:pt x="24" y="82"/>
                    <a:pt x="24" y="82"/>
                    <a:pt x="24" y="82"/>
                  </a:cubicBezTo>
                  <a:cubicBezTo>
                    <a:pt x="37" y="83"/>
                    <a:pt x="37" y="83"/>
                    <a:pt x="37" y="83"/>
                  </a:cubicBezTo>
                  <a:cubicBezTo>
                    <a:pt x="37" y="89"/>
                    <a:pt x="37" y="89"/>
                    <a:pt x="37" y="89"/>
                  </a:cubicBezTo>
                  <a:cubicBezTo>
                    <a:pt x="1" y="89"/>
                    <a:pt x="1" y="89"/>
                    <a:pt x="1" y="89"/>
                  </a:cubicBezTo>
                  <a:cubicBezTo>
                    <a:pt x="1" y="84"/>
                    <a:pt x="1" y="84"/>
                    <a:pt x="1" y="84"/>
                  </a:cubicBezTo>
                  <a:cubicBezTo>
                    <a:pt x="11" y="82"/>
                    <a:pt x="11" y="82"/>
                    <a:pt x="11" y="82"/>
                  </a:cubicBezTo>
                  <a:cubicBezTo>
                    <a:pt x="11" y="35"/>
                    <a:pt x="11" y="35"/>
                    <a:pt x="11" y="35"/>
                  </a:cubicBezTo>
                  <a:cubicBezTo>
                    <a:pt x="0" y="35"/>
                    <a:pt x="0" y="35"/>
                    <a:pt x="0" y="35"/>
                  </a:cubicBezTo>
                  <a:cubicBezTo>
                    <a:pt x="0" y="30"/>
                    <a:pt x="0" y="30"/>
                    <a:pt x="0" y="30"/>
                  </a:cubicBezTo>
                  <a:lnTo>
                    <a:pt x="11"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7" name="Freeform 36">
              <a:extLst>
                <a:ext uri="{FF2B5EF4-FFF2-40B4-BE49-F238E27FC236}">
                  <a16:creationId xmlns:a16="http://schemas.microsoft.com/office/drawing/2014/main" id="{E1D66CAA-BB0E-47D7-8EFB-34117BA82B7F}"/>
                </a:ext>
              </a:extLst>
            </p:cNvPr>
            <p:cNvSpPr>
              <a:spLocks noEditPoints="1"/>
            </p:cNvSpPr>
            <p:nvPr userDrawn="1"/>
          </p:nvSpPr>
          <p:spPr bwMode="auto">
            <a:xfrm>
              <a:off x="1686" y="585"/>
              <a:ext cx="57" cy="63"/>
            </a:xfrm>
            <a:custGeom>
              <a:avLst/>
              <a:gdLst>
                <a:gd name="T0" fmla="*/ 70 w 81"/>
                <a:gd name="T1" fmla="*/ 76 h 87"/>
                <a:gd name="T2" fmla="*/ 40 w 81"/>
                <a:gd name="T3" fmla="*/ 87 h 87"/>
                <a:gd name="T4" fmla="*/ 23 w 81"/>
                <a:gd name="T5" fmla="*/ 84 h 87"/>
                <a:gd name="T6" fmla="*/ 10 w 81"/>
                <a:gd name="T7" fmla="*/ 76 h 87"/>
                <a:gd name="T8" fmla="*/ 2 w 81"/>
                <a:gd name="T9" fmla="*/ 63 h 87"/>
                <a:gd name="T10" fmla="*/ 0 w 81"/>
                <a:gd name="T11" fmla="*/ 44 h 87"/>
                <a:gd name="T12" fmla="*/ 3 w 81"/>
                <a:gd name="T13" fmla="*/ 25 h 87"/>
                <a:gd name="T14" fmla="*/ 11 w 81"/>
                <a:gd name="T15" fmla="*/ 11 h 87"/>
                <a:gd name="T16" fmla="*/ 24 w 81"/>
                <a:gd name="T17" fmla="*/ 3 h 87"/>
                <a:gd name="T18" fmla="*/ 41 w 81"/>
                <a:gd name="T19" fmla="*/ 0 h 87"/>
                <a:gd name="T20" fmla="*/ 58 w 81"/>
                <a:gd name="T21" fmla="*/ 3 h 87"/>
                <a:gd name="T22" fmla="*/ 70 w 81"/>
                <a:gd name="T23" fmla="*/ 11 h 87"/>
                <a:gd name="T24" fmla="*/ 78 w 81"/>
                <a:gd name="T25" fmla="*/ 25 h 87"/>
                <a:gd name="T26" fmla="*/ 81 w 81"/>
                <a:gd name="T27" fmla="*/ 43 h 87"/>
                <a:gd name="T28" fmla="*/ 70 w 81"/>
                <a:gd name="T29" fmla="*/ 76 h 87"/>
                <a:gd name="T30" fmla="*/ 59 w 81"/>
                <a:gd name="T31" fmla="*/ 16 h 87"/>
                <a:gd name="T32" fmla="*/ 41 w 81"/>
                <a:gd name="T33" fmla="*/ 7 h 87"/>
                <a:gd name="T34" fmla="*/ 22 w 81"/>
                <a:gd name="T35" fmla="*/ 16 h 87"/>
                <a:gd name="T36" fmla="*/ 16 w 81"/>
                <a:gd name="T37" fmla="*/ 43 h 87"/>
                <a:gd name="T38" fmla="*/ 22 w 81"/>
                <a:gd name="T39" fmla="*/ 71 h 87"/>
                <a:gd name="T40" fmla="*/ 40 w 81"/>
                <a:gd name="T41" fmla="*/ 80 h 87"/>
                <a:gd name="T42" fmla="*/ 59 w 81"/>
                <a:gd name="T43" fmla="*/ 71 h 87"/>
                <a:gd name="T44" fmla="*/ 65 w 81"/>
                <a:gd name="T45" fmla="*/ 44 h 87"/>
                <a:gd name="T46" fmla="*/ 59 w 81"/>
                <a:gd name="T47" fmla="*/ 1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1" h="87">
                  <a:moveTo>
                    <a:pt x="70" y="76"/>
                  </a:moveTo>
                  <a:cubicBezTo>
                    <a:pt x="63" y="83"/>
                    <a:pt x="53" y="87"/>
                    <a:pt x="40" y="87"/>
                  </a:cubicBezTo>
                  <a:cubicBezTo>
                    <a:pt x="34" y="87"/>
                    <a:pt x="28" y="86"/>
                    <a:pt x="23" y="84"/>
                  </a:cubicBezTo>
                  <a:cubicBezTo>
                    <a:pt x="18" y="82"/>
                    <a:pt x="14" y="80"/>
                    <a:pt x="10" y="76"/>
                  </a:cubicBezTo>
                  <a:cubicBezTo>
                    <a:pt x="7" y="72"/>
                    <a:pt x="4" y="68"/>
                    <a:pt x="2" y="63"/>
                  </a:cubicBezTo>
                  <a:cubicBezTo>
                    <a:pt x="1" y="57"/>
                    <a:pt x="0" y="51"/>
                    <a:pt x="0" y="44"/>
                  </a:cubicBezTo>
                  <a:cubicBezTo>
                    <a:pt x="0" y="37"/>
                    <a:pt x="1" y="31"/>
                    <a:pt x="3" y="25"/>
                  </a:cubicBezTo>
                  <a:cubicBezTo>
                    <a:pt x="5" y="20"/>
                    <a:pt x="7" y="15"/>
                    <a:pt x="11" y="11"/>
                  </a:cubicBezTo>
                  <a:cubicBezTo>
                    <a:pt x="14" y="8"/>
                    <a:pt x="19" y="5"/>
                    <a:pt x="24" y="3"/>
                  </a:cubicBezTo>
                  <a:cubicBezTo>
                    <a:pt x="29" y="1"/>
                    <a:pt x="35" y="0"/>
                    <a:pt x="41" y="0"/>
                  </a:cubicBezTo>
                  <a:cubicBezTo>
                    <a:pt x="47" y="0"/>
                    <a:pt x="53" y="1"/>
                    <a:pt x="58" y="3"/>
                  </a:cubicBezTo>
                  <a:cubicBezTo>
                    <a:pt x="63" y="5"/>
                    <a:pt x="67" y="7"/>
                    <a:pt x="70" y="11"/>
                  </a:cubicBezTo>
                  <a:cubicBezTo>
                    <a:pt x="74" y="15"/>
                    <a:pt x="77" y="19"/>
                    <a:pt x="78" y="25"/>
                  </a:cubicBezTo>
                  <a:cubicBezTo>
                    <a:pt x="80" y="30"/>
                    <a:pt x="81" y="36"/>
                    <a:pt x="81" y="43"/>
                  </a:cubicBezTo>
                  <a:cubicBezTo>
                    <a:pt x="81" y="57"/>
                    <a:pt x="78" y="68"/>
                    <a:pt x="70" y="76"/>
                  </a:cubicBezTo>
                  <a:close/>
                  <a:moveTo>
                    <a:pt x="59" y="16"/>
                  </a:moveTo>
                  <a:cubicBezTo>
                    <a:pt x="55" y="10"/>
                    <a:pt x="48" y="7"/>
                    <a:pt x="41" y="7"/>
                  </a:cubicBezTo>
                  <a:cubicBezTo>
                    <a:pt x="33" y="7"/>
                    <a:pt x="26" y="10"/>
                    <a:pt x="22" y="16"/>
                  </a:cubicBezTo>
                  <a:cubicBezTo>
                    <a:pt x="18" y="22"/>
                    <a:pt x="16" y="31"/>
                    <a:pt x="16" y="43"/>
                  </a:cubicBezTo>
                  <a:cubicBezTo>
                    <a:pt x="16" y="56"/>
                    <a:pt x="18" y="65"/>
                    <a:pt x="22" y="71"/>
                  </a:cubicBezTo>
                  <a:cubicBezTo>
                    <a:pt x="26" y="77"/>
                    <a:pt x="32" y="80"/>
                    <a:pt x="40" y="80"/>
                  </a:cubicBezTo>
                  <a:cubicBezTo>
                    <a:pt x="48" y="80"/>
                    <a:pt x="54" y="77"/>
                    <a:pt x="59" y="71"/>
                  </a:cubicBezTo>
                  <a:cubicBezTo>
                    <a:pt x="63" y="66"/>
                    <a:pt x="65" y="56"/>
                    <a:pt x="65" y="44"/>
                  </a:cubicBezTo>
                  <a:cubicBezTo>
                    <a:pt x="65" y="31"/>
                    <a:pt x="63" y="22"/>
                    <a:pt x="59"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8" name="Freeform 37">
              <a:extLst>
                <a:ext uri="{FF2B5EF4-FFF2-40B4-BE49-F238E27FC236}">
                  <a16:creationId xmlns:a16="http://schemas.microsoft.com/office/drawing/2014/main" id="{6D9000A7-520D-42EF-9964-868C7B6B6956}"/>
                </a:ext>
              </a:extLst>
            </p:cNvPr>
            <p:cNvSpPr>
              <a:spLocks/>
            </p:cNvSpPr>
            <p:nvPr userDrawn="1"/>
          </p:nvSpPr>
          <p:spPr bwMode="auto">
            <a:xfrm>
              <a:off x="1751" y="602"/>
              <a:ext cx="32" cy="46"/>
            </a:xfrm>
            <a:custGeom>
              <a:avLst/>
              <a:gdLst>
                <a:gd name="T0" fmla="*/ 13 w 46"/>
                <a:gd name="T1" fmla="*/ 53 h 63"/>
                <a:gd name="T2" fmla="*/ 17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1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5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4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7" y="55"/>
                  </a:cubicBezTo>
                  <a:cubicBezTo>
                    <a:pt x="19" y="56"/>
                    <a:pt x="21"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1" y="19"/>
                    <a:pt x="1" y="16"/>
                  </a:cubicBezTo>
                  <a:cubicBezTo>
                    <a:pt x="1"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6" y="20"/>
                    <a:pt x="18" y="21"/>
                    <a:pt x="19" y="22"/>
                  </a:cubicBezTo>
                  <a:cubicBezTo>
                    <a:pt x="20" y="23"/>
                    <a:pt x="22" y="24"/>
                    <a:pt x="24" y="25"/>
                  </a:cubicBezTo>
                  <a:cubicBezTo>
                    <a:pt x="25" y="25"/>
                    <a:pt x="27" y="26"/>
                    <a:pt x="29" y="27"/>
                  </a:cubicBezTo>
                  <a:cubicBezTo>
                    <a:pt x="31" y="28"/>
                    <a:pt x="33" y="29"/>
                    <a:pt x="35"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4" y="60"/>
                  </a:cubicBezTo>
                  <a:cubicBezTo>
                    <a:pt x="3" y="59"/>
                    <a:pt x="1"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9" name="Freeform 38">
              <a:extLst>
                <a:ext uri="{FF2B5EF4-FFF2-40B4-BE49-F238E27FC236}">
                  <a16:creationId xmlns:a16="http://schemas.microsoft.com/office/drawing/2014/main" id="{02614D49-B677-45BE-A0F7-A67395E2186A}"/>
                </a:ext>
              </a:extLst>
            </p:cNvPr>
            <p:cNvSpPr>
              <a:spLocks/>
            </p:cNvSpPr>
            <p:nvPr userDrawn="1"/>
          </p:nvSpPr>
          <p:spPr bwMode="auto">
            <a:xfrm>
              <a:off x="1789" y="583"/>
              <a:ext cx="22" cy="64"/>
            </a:xfrm>
            <a:custGeom>
              <a:avLst/>
              <a:gdLst>
                <a:gd name="T0" fmla="*/ 15 w 22"/>
                <a:gd name="T1" fmla="*/ 7 h 64"/>
                <a:gd name="T2" fmla="*/ 15 w 22"/>
                <a:gd name="T3" fmla="*/ 59 h 64"/>
                <a:gd name="T4" fmla="*/ 22 w 22"/>
                <a:gd name="T5" fmla="*/ 60 h 64"/>
                <a:gd name="T6" fmla="*/ 22 w 22"/>
                <a:gd name="T7" fmla="*/ 64 h 64"/>
                <a:gd name="T8" fmla="*/ 0 w 22"/>
                <a:gd name="T9" fmla="*/ 64 h 64"/>
                <a:gd name="T10" fmla="*/ 0 w 22"/>
                <a:gd name="T11" fmla="*/ 60 h 64"/>
                <a:gd name="T12" fmla="*/ 6 w 22"/>
                <a:gd name="T13" fmla="*/ 59 h 64"/>
                <a:gd name="T14" fmla="*/ 6 w 22"/>
                <a:gd name="T15" fmla="*/ 6 h 64"/>
                <a:gd name="T16" fmla="*/ 0 w 22"/>
                <a:gd name="T17" fmla="*/ 4 h 64"/>
                <a:gd name="T18" fmla="*/ 0 w 22"/>
                <a:gd name="T19" fmla="*/ 2 h 64"/>
                <a:gd name="T20" fmla="*/ 14 w 22"/>
                <a:gd name="T21" fmla="*/ 0 h 64"/>
                <a:gd name="T22" fmla="*/ 16 w 22"/>
                <a:gd name="T23" fmla="*/ 0 h 64"/>
                <a:gd name="T24" fmla="*/ 15 w 22"/>
                <a:gd name="T2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4">
                  <a:moveTo>
                    <a:pt x="15" y="7"/>
                  </a:moveTo>
                  <a:lnTo>
                    <a:pt x="15" y="59"/>
                  </a:lnTo>
                  <a:lnTo>
                    <a:pt x="22" y="60"/>
                  </a:lnTo>
                  <a:lnTo>
                    <a:pt x="22" y="64"/>
                  </a:lnTo>
                  <a:lnTo>
                    <a:pt x="0" y="64"/>
                  </a:lnTo>
                  <a:lnTo>
                    <a:pt x="0" y="60"/>
                  </a:lnTo>
                  <a:lnTo>
                    <a:pt x="6" y="59"/>
                  </a:lnTo>
                  <a:lnTo>
                    <a:pt x="6" y="6"/>
                  </a:lnTo>
                  <a:lnTo>
                    <a:pt x="0" y="4"/>
                  </a:lnTo>
                  <a:lnTo>
                    <a:pt x="0" y="2"/>
                  </a:lnTo>
                  <a:lnTo>
                    <a:pt x="14" y="0"/>
                  </a:lnTo>
                  <a:lnTo>
                    <a:pt x="16" y="0"/>
                  </a:lnTo>
                  <a:lnTo>
                    <a:pt x="15"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0" name="Freeform 39">
              <a:extLst>
                <a:ext uri="{FF2B5EF4-FFF2-40B4-BE49-F238E27FC236}">
                  <a16:creationId xmlns:a16="http://schemas.microsoft.com/office/drawing/2014/main" id="{3ED7621A-B8C4-4396-9F61-01F70FF4B24A}"/>
                </a:ext>
              </a:extLst>
            </p:cNvPr>
            <p:cNvSpPr>
              <a:spLocks noEditPoints="1"/>
            </p:cNvSpPr>
            <p:nvPr userDrawn="1"/>
          </p:nvSpPr>
          <p:spPr bwMode="auto">
            <a:xfrm>
              <a:off x="1816" y="602"/>
              <a:ext cx="41" cy="46"/>
            </a:xfrm>
            <a:custGeom>
              <a:avLst/>
              <a:gdLst>
                <a:gd name="T0" fmla="*/ 51 w 59"/>
                <a:gd name="T1" fmla="*/ 55 h 63"/>
                <a:gd name="T2" fmla="*/ 29 w 59"/>
                <a:gd name="T3" fmla="*/ 63 h 63"/>
                <a:gd name="T4" fmla="*/ 7 w 59"/>
                <a:gd name="T5" fmla="*/ 55 h 63"/>
                <a:gd name="T6" fmla="*/ 0 w 59"/>
                <a:gd name="T7" fmla="*/ 31 h 63"/>
                <a:gd name="T8" fmla="*/ 8 w 59"/>
                <a:gd name="T9" fmla="*/ 8 h 63"/>
                <a:gd name="T10" fmla="*/ 30 w 59"/>
                <a:gd name="T11" fmla="*/ 0 h 63"/>
                <a:gd name="T12" fmla="*/ 51 w 59"/>
                <a:gd name="T13" fmla="*/ 8 h 63"/>
                <a:gd name="T14" fmla="*/ 59 w 59"/>
                <a:gd name="T15" fmla="*/ 31 h 63"/>
                <a:gd name="T16" fmla="*/ 51 w 59"/>
                <a:gd name="T17" fmla="*/ 55 h 63"/>
                <a:gd name="T18" fmla="*/ 40 w 59"/>
                <a:gd name="T19" fmla="*/ 12 h 63"/>
                <a:gd name="T20" fmla="*/ 29 w 59"/>
                <a:gd name="T21" fmla="*/ 6 h 63"/>
                <a:gd name="T22" fmla="*/ 18 w 59"/>
                <a:gd name="T23" fmla="*/ 12 h 63"/>
                <a:gd name="T24" fmla="*/ 15 w 59"/>
                <a:gd name="T25" fmla="*/ 31 h 63"/>
                <a:gd name="T26" fmla="*/ 18 w 59"/>
                <a:gd name="T27" fmla="*/ 51 h 63"/>
                <a:gd name="T28" fmla="*/ 29 w 59"/>
                <a:gd name="T29" fmla="*/ 57 h 63"/>
                <a:gd name="T30" fmla="*/ 40 w 59"/>
                <a:gd name="T31" fmla="*/ 51 h 63"/>
                <a:gd name="T32" fmla="*/ 44 w 59"/>
                <a:gd name="T33" fmla="*/ 31 h 63"/>
                <a:gd name="T34" fmla="*/ 40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19" y="63"/>
                    <a:pt x="12" y="60"/>
                    <a:pt x="7" y="55"/>
                  </a:cubicBezTo>
                  <a:cubicBezTo>
                    <a:pt x="2" y="49"/>
                    <a:pt x="0" y="41"/>
                    <a:pt x="0" y="31"/>
                  </a:cubicBezTo>
                  <a:cubicBezTo>
                    <a:pt x="0" y="21"/>
                    <a:pt x="3" y="13"/>
                    <a:pt x="8" y="8"/>
                  </a:cubicBezTo>
                  <a:cubicBezTo>
                    <a:pt x="13" y="2"/>
                    <a:pt x="20" y="0"/>
                    <a:pt x="30" y="0"/>
                  </a:cubicBezTo>
                  <a:cubicBezTo>
                    <a:pt x="39" y="0"/>
                    <a:pt x="46" y="2"/>
                    <a:pt x="51" y="8"/>
                  </a:cubicBezTo>
                  <a:cubicBezTo>
                    <a:pt x="56" y="13"/>
                    <a:pt x="59" y="21"/>
                    <a:pt x="59" y="31"/>
                  </a:cubicBezTo>
                  <a:cubicBezTo>
                    <a:pt x="59" y="42"/>
                    <a:pt x="56" y="50"/>
                    <a:pt x="51" y="55"/>
                  </a:cubicBezTo>
                  <a:close/>
                  <a:moveTo>
                    <a:pt x="40" y="12"/>
                  </a:moveTo>
                  <a:cubicBezTo>
                    <a:pt x="38" y="8"/>
                    <a:pt x="34" y="6"/>
                    <a:pt x="29" y="6"/>
                  </a:cubicBezTo>
                  <a:cubicBezTo>
                    <a:pt x="25" y="6"/>
                    <a:pt x="21" y="8"/>
                    <a:pt x="18" y="12"/>
                  </a:cubicBezTo>
                  <a:cubicBezTo>
                    <a:pt x="16" y="16"/>
                    <a:pt x="15" y="22"/>
                    <a:pt x="15" y="31"/>
                  </a:cubicBezTo>
                  <a:cubicBezTo>
                    <a:pt x="15" y="40"/>
                    <a:pt x="16" y="47"/>
                    <a:pt x="18" y="51"/>
                  </a:cubicBezTo>
                  <a:cubicBezTo>
                    <a:pt x="21" y="55"/>
                    <a:pt x="24" y="57"/>
                    <a:pt x="29" y="57"/>
                  </a:cubicBezTo>
                  <a:cubicBezTo>
                    <a:pt x="34" y="57"/>
                    <a:pt x="38" y="55"/>
                    <a:pt x="40" y="51"/>
                  </a:cubicBezTo>
                  <a:cubicBezTo>
                    <a:pt x="43" y="47"/>
                    <a:pt x="44" y="40"/>
                    <a:pt x="44" y="31"/>
                  </a:cubicBezTo>
                  <a:cubicBezTo>
                    <a:pt x="44" y="22"/>
                    <a:pt x="43" y="16"/>
                    <a:pt x="40"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hasCustomPrompt="1"/>
          </p:nvPr>
        </p:nvSpPr>
        <p:spPr>
          <a:xfrm>
            <a:off x="1290970" y="1726404"/>
            <a:ext cx="6562060" cy="630942"/>
          </a:xfrm>
        </p:spPr>
        <p:txBody>
          <a:bodyPr wrap="square" anchor="ctr">
            <a:spAutoFit/>
          </a:bodyPr>
          <a:lstStyle>
            <a:lvl1pPr algn="ctr">
              <a:defRPr sz="4100">
                <a:solidFill>
                  <a:schemeClr val="lt1"/>
                </a:solidFill>
              </a:defRPr>
            </a:lvl1pPr>
          </a:lstStyle>
          <a:p>
            <a:r>
              <a:rPr lang="en-GB" dirty="0"/>
              <a:t>Click to add a title</a:t>
            </a:r>
          </a:p>
        </p:txBody>
      </p:sp>
      <p:pic>
        <p:nvPicPr>
          <p:cNvPr id="33" name="Bilde 32">
            <a:extLst>
              <a:ext uri="{FF2B5EF4-FFF2-40B4-BE49-F238E27FC236}">
                <a16:creationId xmlns:a16="http://schemas.microsoft.com/office/drawing/2014/main" id="{F1800AFE-4A70-4372-B751-AE89E12C7C3F}"/>
              </a:ext>
            </a:extLst>
          </p:cNvPr>
          <p:cNvPicPr>
            <a:picLocks noChangeAspect="1"/>
          </p:cNvPicPr>
          <p:nvPr userDrawn="1"/>
        </p:nvPicPr>
        <p:blipFill>
          <a:blip r:embed="rId3"/>
          <a:stretch>
            <a:fillRect/>
          </a:stretch>
        </p:blipFill>
        <p:spPr>
          <a:xfrm>
            <a:off x="2249228" y="4456934"/>
            <a:ext cx="425197" cy="425197"/>
          </a:xfrm>
          <a:prstGeom prst="rect">
            <a:avLst/>
          </a:prstGeom>
        </p:spPr>
      </p:pic>
      <p:sp>
        <p:nvSpPr>
          <p:cNvPr id="34" name="TekstSylinder 33">
            <a:extLst>
              <a:ext uri="{FF2B5EF4-FFF2-40B4-BE49-F238E27FC236}">
                <a16:creationId xmlns:a16="http://schemas.microsoft.com/office/drawing/2014/main" id="{154609CD-0809-4943-AA1A-454591612141}"/>
              </a:ext>
            </a:extLst>
          </p:cNvPr>
          <p:cNvSpPr txBox="1"/>
          <p:nvPr userDrawn="1"/>
        </p:nvSpPr>
        <p:spPr>
          <a:xfrm>
            <a:off x="3181968" y="4521306"/>
            <a:ext cx="4116332" cy="307777"/>
          </a:xfrm>
          <a:prstGeom prst="rect">
            <a:avLst/>
          </a:prstGeom>
          <a:noFill/>
        </p:spPr>
        <p:txBody>
          <a:bodyPr wrap="square" rtlCol="0">
            <a:spAutoFit/>
          </a:bodyPr>
          <a:lstStyle/>
          <a:p>
            <a:r>
              <a:rPr lang="en-GB" sz="1400" b="1" dirty="0"/>
              <a:t>Department of informatics</a:t>
            </a:r>
          </a:p>
        </p:txBody>
      </p:sp>
      <p:grpSp>
        <p:nvGrpSpPr>
          <p:cNvPr id="35" name="Group 4">
            <a:extLst>
              <a:ext uri="{FF2B5EF4-FFF2-40B4-BE49-F238E27FC236}">
                <a16:creationId xmlns:a16="http://schemas.microsoft.com/office/drawing/2014/main" id="{4DF00F6B-2B0B-4E18-BF08-A6E45FD43AFA}"/>
              </a:ext>
            </a:extLst>
          </p:cNvPr>
          <p:cNvGrpSpPr>
            <a:grpSpLocks noChangeAspect="1"/>
          </p:cNvGrpSpPr>
          <p:nvPr userDrawn="1"/>
        </p:nvGrpSpPr>
        <p:grpSpPr bwMode="auto">
          <a:xfrm>
            <a:off x="2787201" y="4609251"/>
            <a:ext cx="439200" cy="136098"/>
            <a:chOff x="699" y="-168"/>
            <a:chExt cx="810" cy="251"/>
          </a:xfrm>
        </p:grpSpPr>
        <p:sp>
          <p:nvSpPr>
            <p:cNvPr id="36" name="Freeform 5">
              <a:extLst>
                <a:ext uri="{FF2B5EF4-FFF2-40B4-BE49-F238E27FC236}">
                  <a16:creationId xmlns:a16="http://schemas.microsoft.com/office/drawing/2014/main" id="{4DA0A18B-3727-4AE8-B913-0A67E43225F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7" name="Freeform 6">
              <a:extLst>
                <a:ext uri="{FF2B5EF4-FFF2-40B4-BE49-F238E27FC236}">
                  <a16:creationId xmlns:a16="http://schemas.microsoft.com/office/drawing/2014/main" id="{7B5F3732-6613-4DBD-AD5D-3A8B906B73A1}"/>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8" name="Freeform 7">
              <a:extLst>
                <a:ext uri="{FF2B5EF4-FFF2-40B4-BE49-F238E27FC236}">
                  <a16:creationId xmlns:a16="http://schemas.microsoft.com/office/drawing/2014/main" id="{CA01E704-54AA-4EFB-8635-0E868349DF23}"/>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9" name="Freeform 8">
              <a:extLst>
                <a:ext uri="{FF2B5EF4-FFF2-40B4-BE49-F238E27FC236}">
                  <a16:creationId xmlns:a16="http://schemas.microsoft.com/office/drawing/2014/main" id="{BB100DDE-34CE-4FDE-853C-FBFA0AB28AE2}"/>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0" name="Freeform 9">
              <a:extLst>
                <a:ext uri="{FF2B5EF4-FFF2-40B4-BE49-F238E27FC236}">
                  <a16:creationId xmlns:a16="http://schemas.microsoft.com/office/drawing/2014/main" id="{D31A383E-3DB3-4296-9025-4AFADDA40DB7}"/>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1" name="Freeform 10">
              <a:extLst>
                <a:ext uri="{FF2B5EF4-FFF2-40B4-BE49-F238E27FC236}">
                  <a16:creationId xmlns:a16="http://schemas.microsoft.com/office/drawing/2014/main" id="{45625C46-B461-4F81-A3B9-AE6249955AD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42" name="Group 23">
            <a:extLst>
              <a:ext uri="{FF2B5EF4-FFF2-40B4-BE49-F238E27FC236}">
                <a16:creationId xmlns:a16="http://schemas.microsoft.com/office/drawing/2014/main" id="{7F7B1700-4EF0-437A-8992-8AF20311E924}"/>
              </a:ext>
            </a:extLst>
          </p:cNvPr>
          <p:cNvGrpSpPr>
            <a:grpSpLocks noChangeAspect="1"/>
          </p:cNvGrpSpPr>
          <p:nvPr userDrawn="1"/>
        </p:nvGrpSpPr>
        <p:grpSpPr bwMode="auto">
          <a:xfrm>
            <a:off x="3281707" y="4803408"/>
            <a:ext cx="1141413" cy="131763"/>
            <a:chOff x="1138" y="582"/>
            <a:chExt cx="719" cy="83"/>
          </a:xfrm>
        </p:grpSpPr>
        <p:sp>
          <p:nvSpPr>
            <p:cNvPr id="43" name="Freeform 24">
              <a:extLst>
                <a:ext uri="{FF2B5EF4-FFF2-40B4-BE49-F238E27FC236}">
                  <a16:creationId xmlns:a16="http://schemas.microsoft.com/office/drawing/2014/main" id="{3C2352E3-69C3-484A-8980-BD849B5D7B1F}"/>
                </a:ext>
              </a:extLst>
            </p:cNvPr>
            <p:cNvSpPr>
              <a:spLocks/>
            </p:cNvSpPr>
            <p:nvPr userDrawn="1"/>
          </p:nvSpPr>
          <p:spPr bwMode="auto">
            <a:xfrm>
              <a:off x="1138" y="587"/>
              <a:ext cx="62" cy="61"/>
            </a:xfrm>
            <a:custGeom>
              <a:avLst/>
              <a:gdLst>
                <a:gd name="T0" fmla="*/ 79 w 88"/>
                <a:gd name="T1" fmla="*/ 53 h 85"/>
                <a:gd name="T2" fmla="*/ 77 w 88"/>
                <a:gd name="T3" fmla="*/ 68 h 85"/>
                <a:gd name="T4" fmla="*/ 70 w 88"/>
                <a:gd name="T5" fmla="*/ 78 h 85"/>
                <a:gd name="T6" fmla="*/ 60 w 88"/>
                <a:gd name="T7" fmla="*/ 83 h 85"/>
                <a:gd name="T8" fmla="*/ 44 w 88"/>
                <a:gd name="T9" fmla="*/ 85 h 85"/>
                <a:gd name="T10" fmla="*/ 30 w 88"/>
                <a:gd name="T11" fmla="*/ 83 h 85"/>
                <a:gd name="T12" fmla="*/ 19 w 88"/>
                <a:gd name="T13" fmla="*/ 78 h 85"/>
                <a:gd name="T14" fmla="*/ 12 w 88"/>
                <a:gd name="T15" fmla="*/ 69 h 85"/>
                <a:gd name="T16" fmla="*/ 10 w 88"/>
                <a:gd name="T17" fmla="*/ 54 h 85"/>
                <a:gd name="T18" fmla="*/ 10 w 88"/>
                <a:gd name="T19" fmla="*/ 6 h 85"/>
                <a:gd name="T20" fmla="*/ 0 w 88"/>
                <a:gd name="T21" fmla="*/ 5 h 85"/>
                <a:gd name="T22" fmla="*/ 0 w 88"/>
                <a:gd name="T23" fmla="*/ 0 h 85"/>
                <a:gd name="T24" fmla="*/ 34 w 88"/>
                <a:gd name="T25" fmla="*/ 0 h 85"/>
                <a:gd name="T26" fmla="*/ 34 w 88"/>
                <a:gd name="T27" fmla="*/ 5 h 85"/>
                <a:gd name="T28" fmla="*/ 24 w 88"/>
                <a:gd name="T29" fmla="*/ 6 h 85"/>
                <a:gd name="T30" fmla="*/ 24 w 88"/>
                <a:gd name="T31" fmla="*/ 58 h 85"/>
                <a:gd name="T32" fmla="*/ 30 w 88"/>
                <a:gd name="T33" fmla="*/ 73 h 85"/>
                <a:gd name="T34" fmla="*/ 46 w 88"/>
                <a:gd name="T35" fmla="*/ 78 h 85"/>
                <a:gd name="T36" fmla="*/ 63 w 88"/>
                <a:gd name="T37" fmla="*/ 73 h 85"/>
                <a:gd name="T38" fmla="*/ 68 w 88"/>
                <a:gd name="T39" fmla="*/ 55 h 85"/>
                <a:gd name="T40" fmla="*/ 68 w 88"/>
                <a:gd name="T41" fmla="*/ 6 h 85"/>
                <a:gd name="T42" fmla="*/ 58 w 88"/>
                <a:gd name="T43" fmla="*/ 5 h 85"/>
                <a:gd name="T44" fmla="*/ 58 w 88"/>
                <a:gd name="T45" fmla="*/ 0 h 85"/>
                <a:gd name="T46" fmla="*/ 88 w 88"/>
                <a:gd name="T47" fmla="*/ 0 h 85"/>
                <a:gd name="T48" fmla="*/ 88 w 88"/>
                <a:gd name="T49" fmla="*/ 5 h 85"/>
                <a:gd name="T50" fmla="*/ 79 w 88"/>
                <a:gd name="T51" fmla="*/ 6 h 85"/>
                <a:gd name="T52" fmla="*/ 79 w 88"/>
                <a:gd name="T53"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85">
                  <a:moveTo>
                    <a:pt x="79" y="53"/>
                  </a:moveTo>
                  <a:cubicBezTo>
                    <a:pt x="79" y="59"/>
                    <a:pt x="78" y="64"/>
                    <a:pt x="77" y="68"/>
                  </a:cubicBezTo>
                  <a:cubicBezTo>
                    <a:pt x="75" y="72"/>
                    <a:pt x="73" y="75"/>
                    <a:pt x="70" y="78"/>
                  </a:cubicBezTo>
                  <a:cubicBezTo>
                    <a:pt x="68" y="80"/>
                    <a:pt x="64" y="82"/>
                    <a:pt x="60" y="83"/>
                  </a:cubicBezTo>
                  <a:cubicBezTo>
                    <a:pt x="55" y="84"/>
                    <a:pt x="50" y="85"/>
                    <a:pt x="44" y="85"/>
                  </a:cubicBezTo>
                  <a:cubicBezTo>
                    <a:pt x="39" y="85"/>
                    <a:pt x="34" y="84"/>
                    <a:pt x="30" y="83"/>
                  </a:cubicBezTo>
                  <a:cubicBezTo>
                    <a:pt x="26" y="82"/>
                    <a:pt x="22" y="81"/>
                    <a:pt x="19" y="78"/>
                  </a:cubicBezTo>
                  <a:cubicBezTo>
                    <a:pt x="16" y="76"/>
                    <a:pt x="14" y="73"/>
                    <a:pt x="12" y="69"/>
                  </a:cubicBezTo>
                  <a:cubicBezTo>
                    <a:pt x="11" y="65"/>
                    <a:pt x="10" y="60"/>
                    <a:pt x="10" y="54"/>
                  </a:cubicBezTo>
                  <a:cubicBezTo>
                    <a:pt x="10" y="6"/>
                    <a:pt x="10" y="6"/>
                    <a:pt x="10" y="6"/>
                  </a:cubicBezTo>
                  <a:cubicBezTo>
                    <a:pt x="0" y="5"/>
                    <a:pt x="0" y="5"/>
                    <a:pt x="0" y="5"/>
                  </a:cubicBezTo>
                  <a:cubicBezTo>
                    <a:pt x="0" y="0"/>
                    <a:pt x="0" y="0"/>
                    <a:pt x="0" y="0"/>
                  </a:cubicBezTo>
                  <a:cubicBezTo>
                    <a:pt x="34" y="0"/>
                    <a:pt x="34" y="0"/>
                    <a:pt x="34" y="0"/>
                  </a:cubicBezTo>
                  <a:cubicBezTo>
                    <a:pt x="34" y="5"/>
                    <a:pt x="34" y="5"/>
                    <a:pt x="34" y="5"/>
                  </a:cubicBezTo>
                  <a:cubicBezTo>
                    <a:pt x="24" y="6"/>
                    <a:pt x="24" y="6"/>
                    <a:pt x="24" y="6"/>
                  </a:cubicBezTo>
                  <a:cubicBezTo>
                    <a:pt x="24" y="58"/>
                    <a:pt x="24" y="58"/>
                    <a:pt x="24" y="58"/>
                  </a:cubicBezTo>
                  <a:cubicBezTo>
                    <a:pt x="24" y="64"/>
                    <a:pt x="26" y="69"/>
                    <a:pt x="30" y="73"/>
                  </a:cubicBezTo>
                  <a:cubicBezTo>
                    <a:pt x="33" y="76"/>
                    <a:pt x="39" y="78"/>
                    <a:pt x="46" y="78"/>
                  </a:cubicBezTo>
                  <a:cubicBezTo>
                    <a:pt x="54" y="78"/>
                    <a:pt x="59" y="76"/>
                    <a:pt x="63" y="73"/>
                  </a:cubicBezTo>
                  <a:cubicBezTo>
                    <a:pt x="66" y="69"/>
                    <a:pt x="68" y="63"/>
                    <a:pt x="68" y="55"/>
                  </a:cubicBezTo>
                  <a:cubicBezTo>
                    <a:pt x="68" y="6"/>
                    <a:pt x="68" y="6"/>
                    <a:pt x="68" y="6"/>
                  </a:cubicBezTo>
                  <a:cubicBezTo>
                    <a:pt x="58" y="5"/>
                    <a:pt x="58" y="5"/>
                    <a:pt x="58" y="5"/>
                  </a:cubicBezTo>
                  <a:cubicBezTo>
                    <a:pt x="58" y="0"/>
                    <a:pt x="58" y="0"/>
                    <a:pt x="58" y="0"/>
                  </a:cubicBezTo>
                  <a:cubicBezTo>
                    <a:pt x="88" y="0"/>
                    <a:pt x="88" y="0"/>
                    <a:pt x="88" y="0"/>
                  </a:cubicBezTo>
                  <a:cubicBezTo>
                    <a:pt x="88" y="5"/>
                    <a:pt x="88" y="5"/>
                    <a:pt x="88" y="5"/>
                  </a:cubicBezTo>
                  <a:cubicBezTo>
                    <a:pt x="79" y="6"/>
                    <a:pt x="79" y="6"/>
                    <a:pt x="79" y="6"/>
                  </a:cubicBezTo>
                  <a:lnTo>
                    <a:pt x="79"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4" name="Freeform 25">
              <a:extLst>
                <a:ext uri="{FF2B5EF4-FFF2-40B4-BE49-F238E27FC236}">
                  <a16:creationId xmlns:a16="http://schemas.microsoft.com/office/drawing/2014/main" id="{2678575D-DF7F-47AE-BB52-CEC76A3249A2}"/>
                </a:ext>
              </a:extLst>
            </p:cNvPr>
            <p:cNvSpPr>
              <a:spLocks/>
            </p:cNvSpPr>
            <p:nvPr userDrawn="1"/>
          </p:nvSpPr>
          <p:spPr bwMode="auto">
            <a:xfrm>
              <a:off x="1204" y="602"/>
              <a:ext cx="50" cy="45"/>
            </a:xfrm>
            <a:custGeom>
              <a:avLst/>
              <a:gdLst>
                <a:gd name="T0" fmla="*/ 22 w 72"/>
                <a:gd name="T1" fmla="*/ 55 h 62"/>
                <a:gd name="T2" fmla="*/ 33 w 72"/>
                <a:gd name="T3" fmla="*/ 57 h 62"/>
                <a:gd name="T4" fmla="*/ 33 w 72"/>
                <a:gd name="T5" fmla="*/ 62 h 62"/>
                <a:gd name="T6" fmla="*/ 0 w 72"/>
                <a:gd name="T7" fmla="*/ 62 h 62"/>
                <a:gd name="T8" fmla="*/ 0 w 72"/>
                <a:gd name="T9" fmla="*/ 57 h 62"/>
                <a:gd name="T10" fmla="*/ 9 w 72"/>
                <a:gd name="T11" fmla="*/ 55 h 62"/>
                <a:gd name="T12" fmla="*/ 9 w 72"/>
                <a:gd name="T13" fmla="*/ 9 h 62"/>
                <a:gd name="T14" fmla="*/ 0 w 72"/>
                <a:gd name="T15" fmla="*/ 6 h 62"/>
                <a:gd name="T16" fmla="*/ 0 w 72"/>
                <a:gd name="T17" fmla="*/ 3 h 62"/>
                <a:gd name="T18" fmla="*/ 20 w 72"/>
                <a:gd name="T19" fmla="*/ 0 h 62"/>
                <a:gd name="T20" fmla="*/ 23 w 72"/>
                <a:gd name="T21" fmla="*/ 0 h 62"/>
                <a:gd name="T22" fmla="*/ 23 w 72"/>
                <a:gd name="T23" fmla="*/ 4 h 62"/>
                <a:gd name="T24" fmla="*/ 33 w 72"/>
                <a:gd name="T25" fmla="*/ 1 h 62"/>
                <a:gd name="T26" fmla="*/ 43 w 72"/>
                <a:gd name="T27" fmla="*/ 0 h 62"/>
                <a:gd name="T28" fmla="*/ 57 w 72"/>
                <a:gd name="T29" fmla="*/ 4 h 62"/>
                <a:gd name="T30" fmla="*/ 62 w 72"/>
                <a:gd name="T31" fmla="*/ 17 h 62"/>
                <a:gd name="T32" fmla="*/ 62 w 72"/>
                <a:gd name="T33" fmla="*/ 55 h 62"/>
                <a:gd name="T34" fmla="*/ 72 w 72"/>
                <a:gd name="T35" fmla="*/ 57 h 62"/>
                <a:gd name="T36" fmla="*/ 72 w 72"/>
                <a:gd name="T37" fmla="*/ 62 h 62"/>
                <a:gd name="T38" fmla="*/ 39 w 72"/>
                <a:gd name="T39" fmla="*/ 62 h 62"/>
                <a:gd name="T40" fmla="*/ 39 w 72"/>
                <a:gd name="T41" fmla="*/ 56 h 62"/>
                <a:gd name="T42" fmla="*/ 49 w 72"/>
                <a:gd name="T43" fmla="*/ 55 h 62"/>
                <a:gd name="T44" fmla="*/ 49 w 72"/>
                <a:gd name="T45" fmla="*/ 26 h 62"/>
                <a:gd name="T46" fmla="*/ 49 w 72"/>
                <a:gd name="T47" fmla="*/ 19 h 62"/>
                <a:gd name="T48" fmla="*/ 48 w 72"/>
                <a:gd name="T49" fmla="*/ 14 h 62"/>
                <a:gd name="T50" fmla="*/ 44 w 72"/>
                <a:gd name="T51" fmla="*/ 10 h 62"/>
                <a:gd name="T52" fmla="*/ 37 w 72"/>
                <a:gd name="T53" fmla="*/ 9 h 62"/>
                <a:gd name="T54" fmla="*/ 34 w 72"/>
                <a:gd name="T55" fmla="*/ 9 h 62"/>
                <a:gd name="T56" fmla="*/ 31 w 72"/>
                <a:gd name="T57" fmla="*/ 9 h 62"/>
                <a:gd name="T58" fmla="*/ 27 w 72"/>
                <a:gd name="T59" fmla="*/ 10 h 62"/>
                <a:gd name="T60" fmla="*/ 22 w 72"/>
                <a:gd name="T61" fmla="*/ 11 h 62"/>
                <a:gd name="T62" fmla="*/ 22 w 72"/>
                <a:gd name="T63"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62">
                  <a:moveTo>
                    <a:pt x="22" y="55"/>
                  </a:moveTo>
                  <a:cubicBezTo>
                    <a:pt x="33" y="57"/>
                    <a:pt x="33" y="57"/>
                    <a:pt x="33" y="57"/>
                  </a:cubicBezTo>
                  <a:cubicBezTo>
                    <a:pt x="33" y="62"/>
                    <a:pt x="33" y="62"/>
                    <a:pt x="33"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30" y="1"/>
                    <a:pt x="33" y="1"/>
                  </a:cubicBezTo>
                  <a:cubicBezTo>
                    <a:pt x="36" y="0"/>
                    <a:pt x="40" y="0"/>
                    <a:pt x="43" y="0"/>
                  </a:cubicBezTo>
                  <a:cubicBezTo>
                    <a:pt x="49" y="0"/>
                    <a:pt x="54" y="1"/>
                    <a:pt x="57" y="4"/>
                  </a:cubicBezTo>
                  <a:cubicBezTo>
                    <a:pt x="61" y="7"/>
                    <a:pt x="62" y="12"/>
                    <a:pt x="62" y="17"/>
                  </a:cubicBezTo>
                  <a:cubicBezTo>
                    <a:pt x="62" y="55"/>
                    <a:pt x="62" y="55"/>
                    <a:pt x="62" y="55"/>
                  </a:cubicBezTo>
                  <a:cubicBezTo>
                    <a:pt x="72" y="57"/>
                    <a:pt x="72" y="57"/>
                    <a:pt x="72" y="57"/>
                  </a:cubicBezTo>
                  <a:cubicBezTo>
                    <a:pt x="72" y="62"/>
                    <a:pt x="72" y="62"/>
                    <a:pt x="72" y="62"/>
                  </a:cubicBezTo>
                  <a:cubicBezTo>
                    <a:pt x="39" y="62"/>
                    <a:pt x="39" y="62"/>
                    <a:pt x="39" y="62"/>
                  </a:cubicBezTo>
                  <a:cubicBezTo>
                    <a:pt x="39" y="56"/>
                    <a:pt x="39" y="56"/>
                    <a:pt x="39" y="56"/>
                  </a:cubicBezTo>
                  <a:cubicBezTo>
                    <a:pt x="49" y="55"/>
                    <a:pt x="49" y="55"/>
                    <a:pt x="49" y="55"/>
                  </a:cubicBezTo>
                  <a:cubicBezTo>
                    <a:pt x="49" y="26"/>
                    <a:pt x="49" y="26"/>
                    <a:pt x="49" y="26"/>
                  </a:cubicBezTo>
                  <a:cubicBezTo>
                    <a:pt x="49" y="24"/>
                    <a:pt x="49" y="21"/>
                    <a:pt x="49" y="19"/>
                  </a:cubicBezTo>
                  <a:cubicBezTo>
                    <a:pt x="49" y="17"/>
                    <a:pt x="49" y="15"/>
                    <a:pt x="48" y="14"/>
                  </a:cubicBezTo>
                  <a:cubicBezTo>
                    <a:pt x="47" y="12"/>
                    <a:pt x="46" y="11"/>
                    <a:pt x="44" y="10"/>
                  </a:cubicBezTo>
                  <a:cubicBezTo>
                    <a:pt x="43" y="9"/>
                    <a:pt x="40" y="9"/>
                    <a:pt x="37" y="9"/>
                  </a:cubicBezTo>
                  <a:cubicBezTo>
                    <a:pt x="36" y="9"/>
                    <a:pt x="35" y="9"/>
                    <a:pt x="34" y="9"/>
                  </a:cubicBezTo>
                  <a:cubicBezTo>
                    <a:pt x="33" y="9"/>
                    <a:pt x="32" y="9"/>
                    <a:pt x="31" y="9"/>
                  </a:cubicBezTo>
                  <a:cubicBezTo>
                    <a:pt x="30" y="9"/>
                    <a:pt x="28" y="9"/>
                    <a:pt x="27" y="10"/>
                  </a:cubicBezTo>
                  <a:cubicBezTo>
                    <a:pt x="26" y="10"/>
                    <a:pt x="24" y="10"/>
                    <a:pt x="22" y="11"/>
                  </a:cubicBezTo>
                  <a:lnTo>
                    <a:pt x="22"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5" name="Freeform 26">
              <a:extLst>
                <a:ext uri="{FF2B5EF4-FFF2-40B4-BE49-F238E27FC236}">
                  <a16:creationId xmlns:a16="http://schemas.microsoft.com/office/drawing/2014/main" id="{E8BF83B9-4828-4542-A5DF-96AE8DE8544A}"/>
                </a:ext>
              </a:extLst>
            </p:cNvPr>
            <p:cNvSpPr>
              <a:spLocks noEditPoints="1"/>
            </p:cNvSpPr>
            <p:nvPr userDrawn="1"/>
          </p:nvSpPr>
          <p:spPr bwMode="auto">
            <a:xfrm>
              <a:off x="1257" y="582"/>
              <a:ext cx="22" cy="65"/>
            </a:xfrm>
            <a:custGeom>
              <a:avLst/>
              <a:gdLst>
                <a:gd name="T0" fmla="*/ 22 w 32"/>
                <a:gd name="T1" fmla="*/ 38 h 90"/>
                <a:gd name="T2" fmla="*/ 22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2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2" y="38"/>
                  </a:moveTo>
                  <a:cubicBezTo>
                    <a:pt x="22" y="83"/>
                    <a:pt x="22" y="83"/>
                    <a:pt x="22"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2" y="38"/>
                  </a:lnTo>
                  <a:close/>
                  <a:moveTo>
                    <a:pt x="8" y="8"/>
                  </a:moveTo>
                  <a:cubicBezTo>
                    <a:pt x="8" y="10"/>
                    <a:pt x="9" y="12"/>
                    <a:pt x="10" y="14"/>
                  </a:cubicBezTo>
                  <a:cubicBezTo>
                    <a:pt x="12" y="15"/>
                    <a:pt x="14" y="16"/>
                    <a:pt x="16" y="16"/>
                  </a:cubicBezTo>
                  <a:cubicBezTo>
                    <a:pt x="18" y="16"/>
                    <a:pt x="20" y="15"/>
                    <a:pt x="22" y="14"/>
                  </a:cubicBezTo>
                  <a:cubicBezTo>
                    <a:pt x="23" y="12"/>
                    <a:pt x="24" y="10"/>
                    <a:pt x="24" y="8"/>
                  </a:cubicBezTo>
                  <a:cubicBezTo>
                    <a:pt x="24" y="6"/>
                    <a:pt x="23"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6" name="Freeform 27">
              <a:extLst>
                <a:ext uri="{FF2B5EF4-FFF2-40B4-BE49-F238E27FC236}">
                  <a16:creationId xmlns:a16="http://schemas.microsoft.com/office/drawing/2014/main" id="{7420F7DA-1CF4-42F5-86FF-2A142EDB54DD}"/>
                </a:ext>
              </a:extLst>
            </p:cNvPr>
            <p:cNvSpPr>
              <a:spLocks/>
            </p:cNvSpPr>
            <p:nvPr userDrawn="1"/>
          </p:nvSpPr>
          <p:spPr bwMode="auto">
            <a:xfrm>
              <a:off x="1280" y="603"/>
              <a:ext cx="50" cy="44"/>
            </a:xfrm>
            <a:custGeom>
              <a:avLst/>
              <a:gdLst>
                <a:gd name="T0" fmla="*/ 31 w 50"/>
                <a:gd name="T1" fmla="*/ 4 h 44"/>
                <a:gd name="T2" fmla="*/ 31 w 50"/>
                <a:gd name="T3" fmla="*/ 0 h 44"/>
                <a:gd name="T4" fmla="*/ 50 w 50"/>
                <a:gd name="T5" fmla="*/ 0 h 44"/>
                <a:gd name="T6" fmla="*/ 50 w 50"/>
                <a:gd name="T7" fmla="*/ 4 h 44"/>
                <a:gd name="T8" fmla="*/ 44 w 50"/>
                <a:gd name="T9" fmla="*/ 5 h 44"/>
                <a:gd name="T10" fmla="*/ 29 w 50"/>
                <a:gd name="T11" fmla="*/ 44 h 44"/>
                <a:gd name="T12" fmla="*/ 20 w 50"/>
                <a:gd name="T13" fmla="*/ 44 h 44"/>
                <a:gd name="T14" fmla="*/ 6 w 50"/>
                <a:gd name="T15" fmla="*/ 5 h 44"/>
                <a:gd name="T16" fmla="*/ 0 w 50"/>
                <a:gd name="T17" fmla="*/ 4 h 44"/>
                <a:gd name="T18" fmla="*/ 0 w 50"/>
                <a:gd name="T19" fmla="*/ 0 h 44"/>
                <a:gd name="T20" fmla="*/ 22 w 50"/>
                <a:gd name="T21" fmla="*/ 0 h 44"/>
                <a:gd name="T22" fmla="*/ 22 w 50"/>
                <a:gd name="T23" fmla="*/ 4 h 44"/>
                <a:gd name="T24" fmla="*/ 16 w 50"/>
                <a:gd name="T25" fmla="*/ 5 h 44"/>
                <a:gd name="T26" fmla="*/ 26 w 50"/>
                <a:gd name="T27" fmla="*/ 33 h 44"/>
                <a:gd name="T28" fmla="*/ 37 w 50"/>
                <a:gd name="T29" fmla="*/ 5 h 44"/>
                <a:gd name="T30" fmla="*/ 31 w 50"/>
                <a:gd name="T31"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44">
                  <a:moveTo>
                    <a:pt x="31" y="4"/>
                  </a:moveTo>
                  <a:lnTo>
                    <a:pt x="31" y="0"/>
                  </a:lnTo>
                  <a:lnTo>
                    <a:pt x="50" y="0"/>
                  </a:lnTo>
                  <a:lnTo>
                    <a:pt x="50" y="4"/>
                  </a:lnTo>
                  <a:lnTo>
                    <a:pt x="44" y="5"/>
                  </a:lnTo>
                  <a:lnTo>
                    <a:pt x="29" y="44"/>
                  </a:lnTo>
                  <a:lnTo>
                    <a:pt x="20" y="44"/>
                  </a:lnTo>
                  <a:lnTo>
                    <a:pt x="6" y="5"/>
                  </a:lnTo>
                  <a:lnTo>
                    <a:pt x="0" y="4"/>
                  </a:lnTo>
                  <a:lnTo>
                    <a:pt x="0" y="0"/>
                  </a:lnTo>
                  <a:lnTo>
                    <a:pt x="22" y="0"/>
                  </a:lnTo>
                  <a:lnTo>
                    <a:pt x="22" y="4"/>
                  </a:lnTo>
                  <a:lnTo>
                    <a:pt x="16" y="5"/>
                  </a:lnTo>
                  <a:lnTo>
                    <a:pt x="26" y="33"/>
                  </a:lnTo>
                  <a:lnTo>
                    <a:pt x="37" y="5"/>
                  </a:lnTo>
                  <a:lnTo>
                    <a:pt x="3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7" name="Freeform 28">
              <a:extLst>
                <a:ext uri="{FF2B5EF4-FFF2-40B4-BE49-F238E27FC236}">
                  <a16:creationId xmlns:a16="http://schemas.microsoft.com/office/drawing/2014/main" id="{C0A239FD-5C5D-40F8-B16C-59C5C197D069}"/>
                </a:ext>
              </a:extLst>
            </p:cNvPr>
            <p:cNvSpPr>
              <a:spLocks noEditPoints="1"/>
            </p:cNvSpPr>
            <p:nvPr userDrawn="1"/>
          </p:nvSpPr>
          <p:spPr bwMode="auto">
            <a:xfrm>
              <a:off x="1333" y="602"/>
              <a:ext cx="38" cy="46"/>
            </a:xfrm>
            <a:custGeom>
              <a:avLst/>
              <a:gdLst>
                <a:gd name="T0" fmla="*/ 55 w 55"/>
                <a:gd name="T1" fmla="*/ 56 h 63"/>
                <a:gd name="T2" fmla="*/ 51 w 55"/>
                <a:gd name="T3" fmla="*/ 58 h 63"/>
                <a:gd name="T4" fmla="*/ 45 w 55"/>
                <a:gd name="T5" fmla="*/ 61 h 63"/>
                <a:gd name="T6" fmla="*/ 39 w 55"/>
                <a:gd name="T7" fmla="*/ 62 h 63"/>
                <a:gd name="T8" fmla="*/ 31 w 55"/>
                <a:gd name="T9" fmla="*/ 63 h 63"/>
                <a:gd name="T10" fmla="*/ 18 w 55"/>
                <a:gd name="T11" fmla="*/ 61 h 63"/>
                <a:gd name="T12" fmla="*/ 9 w 55"/>
                <a:gd name="T13" fmla="*/ 55 h 63"/>
                <a:gd name="T14" fmla="*/ 3 w 55"/>
                <a:gd name="T15" fmla="*/ 45 h 63"/>
                <a:gd name="T16" fmla="*/ 0 w 55"/>
                <a:gd name="T17" fmla="*/ 32 h 63"/>
                <a:gd name="T18" fmla="*/ 8 w 55"/>
                <a:gd name="T19" fmla="*/ 8 h 63"/>
                <a:gd name="T20" fmla="*/ 30 w 55"/>
                <a:gd name="T21" fmla="*/ 0 h 63"/>
                <a:gd name="T22" fmla="*/ 41 w 55"/>
                <a:gd name="T23" fmla="*/ 1 h 63"/>
                <a:gd name="T24" fmla="*/ 49 w 55"/>
                <a:gd name="T25" fmla="*/ 6 h 63"/>
                <a:gd name="T26" fmla="*/ 53 w 55"/>
                <a:gd name="T27" fmla="*/ 13 h 63"/>
                <a:gd name="T28" fmla="*/ 55 w 55"/>
                <a:gd name="T29" fmla="*/ 22 h 63"/>
                <a:gd name="T30" fmla="*/ 54 w 55"/>
                <a:gd name="T31" fmla="*/ 30 h 63"/>
                <a:gd name="T32" fmla="*/ 15 w 55"/>
                <a:gd name="T33" fmla="*/ 30 h 63"/>
                <a:gd name="T34" fmla="*/ 18 w 55"/>
                <a:gd name="T35" fmla="*/ 47 h 63"/>
                <a:gd name="T36" fmla="*/ 30 w 55"/>
                <a:gd name="T37" fmla="*/ 55 h 63"/>
                <a:gd name="T38" fmla="*/ 43 w 55"/>
                <a:gd name="T39" fmla="*/ 54 h 63"/>
                <a:gd name="T40" fmla="*/ 55 w 55"/>
                <a:gd name="T41" fmla="*/ 50 h 63"/>
                <a:gd name="T42" fmla="*/ 55 w 55"/>
                <a:gd name="T43" fmla="*/ 56 h 63"/>
                <a:gd name="T44" fmla="*/ 28 w 55"/>
                <a:gd name="T45" fmla="*/ 24 h 63"/>
                <a:gd name="T46" fmla="*/ 42 w 55"/>
                <a:gd name="T47" fmla="*/ 24 h 63"/>
                <a:gd name="T48" fmla="*/ 41 w 55"/>
                <a:gd name="T49" fmla="*/ 17 h 63"/>
                <a:gd name="T50" fmla="*/ 39 w 55"/>
                <a:gd name="T51" fmla="*/ 11 h 63"/>
                <a:gd name="T52" fmla="*/ 35 w 55"/>
                <a:gd name="T53" fmla="*/ 7 h 63"/>
                <a:gd name="T54" fmla="*/ 29 w 55"/>
                <a:gd name="T55" fmla="*/ 6 h 63"/>
                <a:gd name="T56" fmla="*/ 19 w 55"/>
                <a:gd name="T57" fmla="*/ 11 h 63"/>
                <a:gd name="T58" fmla="*/ 15 w 55"/>
                <a:gd name="T59" fmla="*/ 24 h 63"/>
                <a:gd name="T60" fmla="*/ 28 w 55"/>
                <a:gd name="T61" fmla="*/ 2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63">
                  <a:moveTo>
                    <a:pt x="55" y="56"/>
                  </a:moveTo>
                  <a:cubicBezTo>
                    <a:pt x="54" y="57"/>
                    <a:pt x="53" y="58"/>
                    <a:pt x="51" y="58"/>
                  </a:cubicBezTo>
                  <a:cubicBezTo>
                    <a:pt x="49" y="59"/>
                    <a:pt x="48" y="60"/>
                    <a:pt x="45" y="61"/>
                  </a:cubicBezTo>
                  <a:cubicBezTo>
                    <a:pt x="43" y="61"/>
                    <a:pt x="41" y="62"/>
                    <a:pt x="39" y="62"/>
                  </a:cubicBezTo>
                  <a:cubicBezTo>
                    <a:pt x="36" y="63"/>
                    <a:pt x="33" y="63"/>
                    <a:pt x="31" y="63"/>
                  </a:cubicBezTo>
                  <a:cubicBezTo>
                    <a:pt x="26" y="63"/>
                    <a:pt x="22" y="62"/>
                    <a:pt x="18" y="61"/>
                  </a:cubicBezTo>
                  <a:cubicBezTo>
                    <a:pt x="14" y="60"/>
                    <a:pt x="11" y="58"/>
                    <a:pt x="9" y="55"/>
                  </a:cubicBezTo>
                  <a:cubicBezTo>
                    <a:pt x="6" y="53"/>
                    <a:pt x="4" y="49"/>
                    <a:pt x="3" y="45"/>
                  </a:cubicBezTo>
                  <a:cubicBezTo>
                    <a:pt x="1" y="41"/>
                    <a:pt x="0" y="37"/>
                    <a:pt x="0" y="32"/>
                  </a:cubicBezTo>
                  <a:cubicBezTo>
                    <a:pt x="0" y="21"/>
                    <a:pt x="3" y="13"/>
                    <a:pt x="8" y="8"/>
                  </a:cubicBezTo>
                  <a:cubicBezTo>
                    <a:pt x="14" y="2"/>
                    <a:pt x="21" y="0"/>
                    <a:pt x="30" y="0"/>
                  </a:cubicBezTo>
                  <a:cubicBezTo>
                    <a:pt x="34" y="0"/>
                    <a:pt x="38" y="0"/>
                    <a:pt x="41" y="1"/>
                  </a:cubicBezTo>
                  <a:cubicBezTo>
                    <a:pt x="44" y="3"/>
                    <a:pt x="47" y="4"/>
                    <a:pt x="49" y="6"/>
                  </a:cubicBezTo>
                  <a:cubicBezTo>
                    <a:pt x="51" y="8"/>
                    <a:pt x="52" y="11"/>
                    <a:pt x="53" y="13"/>
                  </a:cubicBezTo>
                  <a:cubicBezTo>
                    <a:pt x="54" y="16"/>
                    <a:pt x="55" y="19"/>
                    <a:pt x="55" y="22"/>
                  </a:cubicBezTo>
                  <a:cubicBezTo>
                    <a:pt x="55" y="25"/>
                    <a:pt x="55" y="28"/>
                    <a:pt x="54" y="30"/>
                  </a:cubicBezTo>
                  <a:cubicBezTo>
                    <a:pt x="15" y="30"/>
                    <a:pt x="15" y="30"/>
                    <a:pt x="15" y="30"/>
                  </a:cubicBezTo>
                  <a:cubicBezTo>
                    <a:pt x="15" y="37"/>
                    <a:pt x="16" y="43"/>
                    <a:pt x="18" y="47"/>
                  </a:cubicBezTo>
                  <a:cubicBezTo>
                    <a:pt x="21" y="51"/>
                    <a:pt x="25" y="54"/>
                    <a:pt x="30" y="55"/>
                  </a:cubicBezTo>
                  <a:cubicBezTo>
                    <a:pt x="34" y="56"/>
                    <a:pt x="38" y="55"/>
                    <a:pt x="43" y="54"/>
                  </a:cubicBezTo>
                  <a:cubicBezTo>
                    <a:pt x="47" y="53"/>
                    <a:pt x="51" y="52"/>
                    <a:pt x="55" y="50"/>
                  </a:cubicBezTo>
                  <a:lnTo>
                    <a:pt x="55" y="56"/>
                  </a:lnTo>
                  <a:close/>
                  <a:moveTo>
                    <a:pt x="28" y="24"/>
                  </a:moveTo>
                  <a:cubicBezTo>
                    <a:pt x="42" y="24"/>
                    <a:pt x="42" y="24"/>
                    <a:pt x="42" y="24"/>
                  </a:cubicBezTo>
                  <a:cubicBezTo>
                    <a:pt x="42" y="21"/>
                    <a:pt x="41" y="19"/>
                    <a:pt x="41" y="17"/>
                  </a:cubicBezTo>
                  <a:cubicBezTo>
                    <a:pt x="40" y="14"/>
                    <a:pt x="40" y="12"/>
                    <a:pt x="39" y="11"/>
                  </a:cubicBezTo>
                  <a:cubicBezTo>
                    <a:pt x="38" y="9"/>
                    <a:pt x="36" y="8"/>
                    <a:pt x="35" y="7"/>
                  </a:cubicBezTo>
                  <a:cubicBezTo>
                    <a:pt x="33" y="6"/>
                    <a:pt x="31" y="6"/>
                    <a:pt x="29" y="6"/>
                  </a:cubicBezTo>
                  <a:cubicBezTo>
                    <a:pt x="25" y="6"/>
                    <a:pt x="21" y="7"/>
                    <a:pt x="19" y="11"/>
                  </a:cubicBezTo>
                  <a:cubicBezTo>
                    <a:pt x="16" y="14"/>
                    <a:pt x="15" y="18"/>
                    <a:pt x="15" y="24"/>
                  </a:cubicBezTo>
                  <a:lnTo>
                    <a:pt x="28"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8" name="Freeform 29">
              <a:extLst>
                <a:ext uri="{FF2B5EF4-FFF2-40B4-BE49-F238E27FC236}">
                  <a16:creationId xmlns:a16="http://schemas.microsoft.com/office/drawing/2014/main" id="{54BB660B-EBEF-43BB-90E1-D9E8F7E22431}"/>
                </a:ext>
              </a:extLst>
            </p:cNvPr>
            <p:cNvSpPr>
              <a:spLocks/>
            </p:cNvSpPr>
            <p:nvPr userDrawn="1"/>
          </p:nvSpPr>
          <p:spPr bwMode="auto">
            <a:xfrm>
              <a:off x="1376" y="602"/>
              <a:ext cx="35" cy="45"/>
            </a:xfrm>
            <a:custGeom>
              <a:avLst/>
              <a:gdLst>
                <a:gd name="T0" fmla="*/ 37 w 49"/>
                <a:gd name="T1" fmla="*/ 9 h 62"/>
                <a:gd name="T2" fmla="*/ 31 w 49"/>
                <a:gd name="T3" fmla="*/ 9 h 62"/>
                <a:gd name="T4" fmla="*/ 22 w 49"/>
                <a:gd name="T5" fmla="*/ 11 h 62"/>
                <a:gd name="T6" fmla="*/ 22 w 49"/>
                <a:gd name="T7" fmla="*/ 55 h 62"/>
                <a:gd name="T8" fmla="*/ 35 w 49"/>
                <a:gd name="T9" fmla="*/ 56 h 62"/>
                <a:gd name="T10" fmla="*/ 35 w 49"/>
                <a:gd name="T11" fmla="*/ 62 h 62"/>
                <a:gd name="T12" fmla="*/ 0 w 49"/>
                <a:gd name="T13" fmla="*/ 62 h 62"/>
                <a:gd name="T14" fmla="*/ 0 w 49"/>
                <a:gd name="T15" fmla="*/ 57 h 62"/>
                <a:gd name="T16" fmla="*/ 9 w 49"/>
                <a:gd name="T17" fmla="*/ 55 h 62"/>
                <a:gd name="T18" fmla="*/ 9 w 49"/>
                <a:gd name="T19" fmla="*/ 9 h 62"/>
                <a:gd name="T20" fmla="*/ 0 w 49"/>
                <a:gd name="T21" fmla="*/ 6 h 62"/>
                <a:gd name="T22" fmla="*/ 0 w 49"/>
                <a:gd name="T23" fmla="*/ 3 h 62"/>
                <a:gd name="T24" fmla="*/ 20 w 49"/>
                <a:gd name="T25" fmla="*/ 0 h 62"/>
                <a:gd name="T26" fmla="*/ 23 w 49"/>
                <a:gd name="T27" fmla="*/ 0 h 62"/>
                <a:gd name="T28" fmla="*/ 23 w 49"/>
                <a:gd name="T29" fmla="*/ 4 h 62"/>
                <a:gd name="T30" fmla="*/ 33 w 49"/>
                <a:gd name="T31" fmla="*/ 1 h 62"/>
                <a:gd name="T32" fmla="*/ 44 w 49"/>
                <a:gd name="T33" fmla="*/ 0 h 62"/>
                <a:gd name="T34" fmla="*/ 49 w 49"/>
                <a:gd name="T35" fmla="*/ 0 h 62"/>
                <a:gd name="T36" fmla="*/ 49 w 49"/>
                <a:gd name="T37" fmla="*/ 1 h 62"/>
                <a:gd name="T38" fmla="*/ 47 w 49"/>
                <a:gd name="T39" fmla="*/ 17 h 62"/>
                <a:gd name="T40" fmla="*/ 39 w 49"/>
                <a:gd name="T41" fmla="*/ 17 h 62"/>
                <a:gd name="T42" fmla="*/ 37 w 49"/>
                <a:gd name="T43"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 h="62">
                  <a:moveTo>
                    <a:pt x="37" y="9"/>
                  </a:moveTo>
                  <a:cubicBezTo>
                    <a:pt x="35" y="9"/>
                    <a:pt x="33" y="9"/>
                    <a:pt x="31" y="9"/>
                  </a:cubicBezTo>
                  <a:cubicBezTo>
                    <a:pt x="28" y="9"/>
                    <a:pt x="26" y="10"/>
                    <a:pt x="22" y="11"/>
                  </a:cubicBezTo>
                  <a:cubicBezTo>
                    <a:pt x="22" y="55"/>
                    <a:pt x="22" y="55"/>
                    <a:pt x="22" y="55"/>
                  </a:cubicBezTo>
                  <a:cubicBezTo>
                    <a:pt x="35" y="56"/>
                    <a:pt x="35" y="56"/>
                    <a:pt x="35" y="56"/>
                  </a:cubicBezTo>
                  <a:cubicBezTo>
                    <a:pt x="35" y="62"/>
                    <a:pt x="35" y="62"/>
                    <a:pt x="35"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29" y="1"/>
                    <a:pt x="33" y="1"/>
                  </a:cubicBezTo>
                  <a:cubicBezTo>
                    <a:pt x="37" y="0"/>
                    <a:pt x="40" y="0"/>
                    <a:pt x="44" y="0"/>
                  </a:cubicBezTo>
                  <a:cubicBezTo>
                    <a:pt x="49" y="0"/>
                    <a:pt x="49" y="0"/>
                    <a:pt x="49" y="0"/>
                  </a:cubicBezTo>
                  <a:cubicBezTo>
                    <a:pt x="49" y="1"/>
                    <a:pt x="49" y="1"/>
                    <a:pt x="49" y="1"/>
                  </a:cubicBezTo>
                  <a:cubicBezTo>
                    <a:pt x="47" y="17"/>
                    <a:pt x="47" y="17"/>
                    <a:pt x="47" y="17"/>
                  </a:cubicBezTo>
                  <a:cubicBezTo>
                    <a:pt x="39" y="17"/>
                    <a:pt x="39" y="17"/>
                    <a:pt x="39" y="17"/>
                  </a:cubicBezTo>
                  <a:lnTo>
                    <a:pt x="37"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9" name="Freeform 30">
              <a:extLst>
                <a:ext uri="{FF2B5EF4-FFF2-40B4-BE49-F238E27FC236}">
                  <a16:creationId xmlns:a16="http://schemas.microsoft.com/office/drawing/2014/main" id="{12645302-3E25-405B-A96F-07D954029DF9}"/>
                </a:ext>
              </a:extLst>
            </p:cNvPr>
            <p:cNvSpPr>
              <a:spLocks/>
            </p:cNvSpPr>
            <p:nvPr userDrawn="1"/>
          </p:nvSpPr>
          <p:spPr bwMode="auto">
            <a:xfrm>
              <a:off x="1416" y="602"/>
              <a:ext cx="32" cy="46"/>
            </a:xfrm>
            <a:custGeom>
              <a:avLst/>
              <a:gdLst>
                <a:gd name="T0" fmla="*/ 13 w 46"/>
                <a:gd name="T1" fmla="*/ 53 h 63"/>
                <a:gd name="T2" fmla="*/ 18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2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6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5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8" y="55"/>
                  </a:cubicBezTo>
                  <a:cubicBezTo>
                    <a:pt x="19" y="56"/>
                    <a:pt x="22"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2" y="19"/>
                    <a:pt x="2" y="16"/>
                  </a:cubicBezTo>
                  <a:cubicBezTo>
                    <a:pt x="2"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7" y="20"/>
                    <a:pt x="18" y="21"/>
                    <a:pt x="19" y="22"/>
                  </a:cubicBezTo>
                  <a:cubicBezTo>
                    <a:pt x="20" y="23"/>
                    <a:pt x="22" y="24"/>
                    <a:pt x="24" y="25"/>
                  </a:cubicBezTo>
                  <a:cubicBezTo>
                    <a:pt x="25" y="25"/>
                    <a:pt x="27" y="26"/>
                    <a:pt x="29" y="27"/>
                  </a:cubicBezTo>
                  <a:cubicBezTo>
                    <a:pt x="31" y="28"/>
                    <a:pt x="33" y="29"/>
                    <a:pt x="36"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5" y="60"/>
                  </a:cubicBezTo>
                  <a:cubicBezTo>
                    <a:pt x="3" y="59"/>
                    <a:pt x="2"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0" name="Freeform 31">
              <a:extLst>
                <a:ext uri="{FF2B5EF4-FFF2-40B4-BE49-F238E27FC236}">
                  <a16:creationId xmlns:a16="http://schemas.microsoft.com/office/drawing/2014/main" id="{02035B56-48BB-4797-8F36-9943789B357B}"/>
                </a:ext>
              </a:extLst>
            </p:cNvPr>
            <p:cNvSpPr>
              <a:spLocks noEditPoints="1"/>
            </p:cNvSpPr>
            <p:nvPr userDrawn="1"/>
          </p:nvSpPr>
          <p:spPr bwMode="auto">
            <a:xfrm>
              <a:off x="1453" y="582"/>
              <a:ext cx="23" cy="65"/>
            </a:xfrm>
            <a:custGeom>
              <a:avLst/>
              <a:gdLst>
                <a:gd name="T0" fmla="*/ 23 w 32"/>
                <a:gd name="T1" fmla="*/ 38 h 90"/>
                <a:gd name="T2" fmla="*/ 23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3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3" y="38"/>
                  </a:moveTo>
                  <a:cubicBezTo>
                    <a:pt x="23" y="83"/>
                    <a:pt x="23" y="83"/>
                    <a:pt x="23"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3" y="38"/>
                  </a:lnTo>
                  <a:close/>
                  <a:moveTo>
                    <a:pt x="8" y="8"/>
                  </a:moveTo>
                  <a:cubicBezTo>
                    <a:pt x="8" y="10"/>
                    <a:pt x="9" y="12"/>
                    <a:pt x="10" y="14"/>
                  </a:cubicBezTo>
                  <a:cubicBezTo>
                    <a:pt x="12" y="15"/>
                    <a:pt x="14" y="16"/>
                    <a:pt x="16" y="16"/>
                  </a:cubicBezTo>
                  <a:cubicBezTo>
                    <a:pt x="18" y="16"/>
                    <a:pt x="20" y="15"/>
                    <a:pt x="22" y="14"/>
                  </a:cubicBezTo>
                  <a:cubicBezTo>
                    <a:pt x="24" y="12"/>
                    <a:pt x="24" y="10"/>
                    <a:pt x="24" y="8"/>
                  </a:cubicBezTo>
                  <a:cubicBezTo>
                    <a:pt x="24" y="6"/>
                    <a:pt x="24"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1" name="Freeform 32">
              <a:extLst>
                <a:ext uri="{FF2B5EF4-FFF2-40B4-BE49-F238E27FC236}">
                  <a16:creationId xmlns:a16="http://schemas.microsoft.com/office/drawing/2014/main" id="{3C7B8B53-778E-489E-AD16-52D8D3BCD973}"/>
                </a:ext>
              </a:extLst>
            </p:cNvPr>
            <p:cNvSpPr>
              <a:spLocks/>
            </p:cNvSpPr>
            <p:nvPr userDrawn="1"/>
          </p:nvSpPr>
          <p:spPr bwMode="auto">
            <a:xfrm>
              <a:off x="1479" y="592"/>
              <a:ext cx="27" cy="56"/>
            </a:xfrm>
            <a:custGeom>
              <a:avLst/>
              <a:gdLst>
                <a:gd name="T0" fmla="*/ 21 w 38"/>
                <a:gd name="T1" fmla="*/ 59 h 77"/>
                <a:gd name="T2" fmla="*/ 23 w 38"/>
                <a:gd name="T3" fmla="*/ 67 h 77"/>
                <a:gd name="T4" fmla="*/ 29 w 38"/>
                <a:gd name="T5" fmla="*/ 70 h 77"/>
                <a:gd name="T6" fmla="*/ 33 w 38"/>
                <a:gd name="T7" fmla="*/ 69 h 77"/>
                <a:gd name="T8" fmla="*/ 38 w 38"/>
                <a:gd name="T9" fmla="*/ 68 h 77"/>
                <a:gd name="T10" fmla="*/ 38 w 38"/>
                <a:gd name="T11" fmla="*/ 72 h 77"/>
                <a:gd name="T12" fmla="*/ 31 w 38"/>
                <a:gd name="T13" fmla="*/ 76 h 77"/>
                <a:gd name="T14" fmla="*/ 23 w 38"/>
                <a:gd name="T15" fmla="*/ 77 h 77"/>
                <a:gd name="T16" fmla="*/ 15 w 38"/>
                <a:gd name="T17" fmla="*/ 76 h 77"/>
                <a:gd name="T18" fmla="*/ 11 w 38"/>
                <a:gd name="T19" fmla="*/ 72 h 77"/>
                <a:gd name="T20" fmla="*/ 8 w 38"/>
                <a:gd name="T21" fmla="*/ 67 h 77"/>
                <a:gd name="T22" fmla="*/ 8 w 38"/>
                <a:gd name="T23" fmla="*/ 60 h 77"/>
                <a:gd name="T24" fmla="*/ 8 w 38"/>
                <a:gd name="T25" fmla="*/ 22 h 77"/>
                <a:gd name="T26" fmla="*/ 0 w 38"/>
                <a:gd name="T27" fmla="*/ 22 h 77"/>
                <a:gd name="T28" fmla="*/ 0 w 38"/>
                <a:gd name="T29" fmla="*/ 17 h 77"/>
                <a:gd name="T30" fmla="*/ 6 w 38"/>
                <a:gd name="T31" fmla="*/ 15 h 77"/>
                <a:gd name="T32" fmla="*/ 9 w 38"/>
                <a:gd name="T33" fmla="*/ 11 h 77"/>
                <a:gd name="T34" fmla="*/ 12 w 38"/>
                <a:gd name="T35" fmla="*/ 6 h 77"/>
                <a:gd name="T36" fmla="*/ 13 w 38"/>
                <a:gd name="T37" fmla="*/ 0 h 77"/>
                <a:gd name="T38" fmla="*/ 21 w 38"/>
                <a:gd name="T39" fmla="*/ 0 h 77"/>
                <a:gd name="T40" fmla="*/ 21 w 38"/>
                <a:gd name="T41" fmla="*/ 15 h 77"/>
                <a:gd name="T42" fmla="*/ 38 w 38"/>
                <a:gd name="T43" fmla="*/ 15 h 77"/>
                <a:gd name="T44" fmla="*/ 38 w 38"/>
                <a:gd name="T45" fmla="*/ 22 h 77"/>
                <a:gd name="T46" fmla="*/ 21 w 38"/>
                <a:gd name="T47" fmla="*/ 22 h 77"/>
                <a:gd name="T48" fmla="*/ 21 w 38"/>
                <a:gd name="T49" fmla="*/ 5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77">
                  <a:moveTo>
                    <a:pt x="21" y="59"/>
                  </a:moveTo>
                  <a:cubicBezTo>
                    <a:pt x="21" y="62"/>
                    <a:pt x="22" y="65"/>
                    <a:pt x="23" y="67"/>
                  </a:cubicBezTo>
                  <a:cubicBezTo>
                    <a:pt x="23" y="69"/>
                    <a:pt x="26" y="70"/>
                    <a:pt x="29" y="70"/>
                  </a:cubicBezTo>
                  <a:cubicBezTo>
                    <a:pt x="30" y="70"/>
                    <a:pt x="31" y="70"/>
                    <a:pt x="33" y="69"/>
                  </a:cubicBezTo>
                  <a:cubicBezTo>
                    <a:pt x="35" y="69"/>
                    <a:pt x="37" y="69"/>
                    <a:pt x="38" y="68"/>
                  </a:cubicBezTo>
                  <a:cubicBezTo>
                    <a:pt x="38" y="72"/>
                    <a:pt x="38" y="72"/>
                    <a:pt x="38" y="72"/>
                  </a:cubicBezTo>
                  <a:cubicBezTo>
                    <a:pt x="36" y="74"/>
                    <a:pt x="34" y="75"/>
                    <a:pt x="31" y="76"/>
                  </a:cubicBezTo>
                  <a:cubicBezTo>
                    <a:pt x="28" y="77"/>
                    <a:pt x="26" y="77"/>
                    <a:pt x="23" y="77"/>
                  </a:cubicBezTo>
                  <a:cubicBezTo>
                    <a:pt x="20" y="77"/>
                    <a:pt x="17" y="77"/>
                    <a:pt x="15" y="76"/>
                  </a:cubicBezTo>
                  <a:cubicBezTo>
                    <a:pt x="13" y="75"/>
                    <a:pt x="12" y="74"/>
                    <a:pt x="11" y="72"/>
                  </a:cubicBezTo>
                  <a:cubicBezTo>
                    <a:pt x="10" y="71"/>
                    <a:pt x="9" y="69"/>
                    <a:pt x="8" y="67"/>
                  </a:cubicBezTo>
                  <a:cubicBezTo>
                    <a:pt x="8" y="65"/>
                    <a:pt x="8" y="63"/>
                    <a:pt x="8" y="60"/>
                  </a:cubicBezTo>
                  <a:cubicBezTo>
                    <a:pt x="8" y="22"/>
                    <a:pt x="8" y="22"/>
                    <a:pt x="8" y="22"/>
                  </a:cubicBezTo>
                  <a:cubicBezTo>
                    <a:pt x="0" y="22"/>
                    <a:pt x="0" y="22"/>
                    <a:pt x="0" y="22"/>
                  </a:cubicBezTo>
                  <a:cubicBezTo>
                    <a:pt x="0" y="17"/>
                    <a:pt x="0" y="17"/>
                    <a:pt x="0" y="17"/>
                  </a:cubicBezTo>
                  <a:cubicBezTo>
                    <a:pt x="2" y="17"/>
                    <a:pt x="4" y="16"/>
                    <a:pt x="6" y="15"/>
                  </a:cubicBezTo>
                  <a:cubicBezTo>
                    <a:pt x="7" y="14"/>
                    <a:pt x="8" y="13"/>
                    <a:pt x="9" y="11"/>
                  </a:cubicBezTo>
                  <a:cubicBezTo>
                    <a:pt x="10" y="10"/>
                    <a:pt x="11" y="8"/>
                    <a:pt x="12" y="6"/>
                  </a:cubicBezTo>
                  <a:cubicBezTo>
                    <a:pt x="12" y="4"/>
                    <a:pt x="13" y="2"/>
                    <a:pt x="13" y="0"/>
                  </a:cubicBezTo>
                  <a:cubicBezTo>
                    <a:pt x="21" y="0"/>
                    <a:pt x="21" y="0"/>
                    <a:pt x="21" y="0"/>
                  </a:cubicBezTo>
                  <a:cubicBezTo>
                    <a:pt x="21" y="15"/>
                    <a:pt x="21" y="15"/>
                    <a:pt x="21" y="15"/>
                  </a:cubicBezTo>
                  <a:cubicBezTo>
                    <a:pt x="38" y="15"/>
                    <a:pt x="38" y="15"/>
                    <a:pt x="38" y="15"/>
                  </a:cubicBezTo>
                  <a:cubicBezTo>
                    <a:pt x="38" y="22"/>
                    <a:pt x="38" y="22"/>
                    <a:pt x="38" y="22"/>
                  </a:cubicBezTo>
                  <a:cubicBezTo>
                    <a:pt x="21" y="22"/>
                    <a:pt x="21" y="22"/>
                    <a:pt x="21" y="22"/>
                  </a:cubicBezTo>
                  <a:lnTo>
                    <a:pt x="21"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2" name="Freeform 33">
              <a:extLst>
                <a:ext uri="{FF2B5EF4-FFF2-40B4-BE49-F238E27FC236}">
                  <a16:creationId xmlns:a16="http://schemas.microsoft.com/office/drawing/2014/main" id="{23B0E56A-1E9A-4B20-92C7-008336DA4019}"/>
                </a:ext>
              </a:extLst>
            </p:cNvPr>
            <p:cNvSpPr>
              <a:spLocks/>
            </p:cNvSpPr>
            <p:nvPr userDrawn="1"/>
          </p:nvSpPr>
          <p:spPr bwMode="auto">
            <a:xfrm>
              <a:off x="1507" y="603"/>
              <a:ext cx="51" cy="62"/>
            </a:xfrm>
            <a:custGeom>
              <a:avLst/>
              <a:gdLst>
                <a:gd name="T0" fmla="*/ 32 w 51"/>
                <a:gd name="T1" fmla="*/ 4 h 62"/>
                <a:gd name="T2" fmla="*/ 32 w 51"/>
                <a:gd name="T3" fmla="*/ 0 h 62"/>
                <a:gd name="T4" fmla="*/ 51 w 51"/>
                <a:gd name="T5" fmla="*/ 0 h 62"/>
                <a:gd name="T6" fmla="*/ 51 w 51"/>
                <a:gd name="T7" fmla="*/ 4 h 62"/>
                <a:gd name="T8" fmla="*/ 45 w 51"/>
                <a:gd name="T9" fmla="*/ 5 h 62"/>
                <a:gd name="T10" fmla="*/ 30 w 51"/>
                <a:gd name="T11" fmla="*/ 40 h 62"/>
                <a:gd name="T12" fmla="*/ 31 w 51"/>
                <a:gd name="T13" fmla="*/ 40 h 62"/>
                <a:gd name="T14" fmla="*/ 26 w 51"/>
                <a:gd name="T15" fmla="*/ 62 h 62"/>
                <a:gd name="T16" fmla="*/ 17 w 51"/>
                <a:gd name="T17" fmla="*/ 62 h 62"/>
                <a:gd name="T18" fmla="*/ 23 w 51"/>
                <a:gd name="T19" fmla="*/ 42 h 62"/>
                <a:gd name="T20" fmla="*/ 6 w 51"/>
                <a:gd name="T21" fmla="*/ 5 h 62"/>
                <a:gd name="T22" fmla="*/ 0 w 51"/>
                <a:gd name="T23" fmla="*/ 4 h 62"/>
                <a:gd name="T24" fmla="*/ 0 w 51"/>
                <a:gd name="T25" fmla="*/ 0 h 62"/>
                <a:gd name="T26" fmla="*/ 22 w 51"/>
                <a:gd name="T27" fmla="*/ 0 h 62"/>
                <a:gd name="T28" fmla="*/ 22 w 51"/>
                <a:gd name="T29" fmla="*/ 4 h 62"/>
                <a:gd name="T30" fmla="*/ 17 w 51"/>
                <a:gd name="T31" fmla="*/ 5 h 62"/>
                <a:gd name="T32" fmla="*/ 28 w 51"/>
                <a:gd name="T33" fmla="*/ 30 h 62"/>
                <a:gd name="T34" fmla="*/ 38 w 51"/>
                <a:gd name="T35" fmla="*/ 5 h 62"/>
                <a:gd name="T36" fmla="*/ 32 w 51"/>
                <a:gd name="T3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62">
                  <a:moveTo>
                    <a:pt x="32" y="4"/>
                  </a:moveTo>
                  <a:lnTo>
                    <a:pt x="32" y="0"/>
                  </a:lnTo>
                  <a:lnTo>
                    <a:pt x="51" y="0"/>
                  </a:lnTo>
                  <a:lnTo>
                    <a:pt x="51" y="4"/>
                  </a:lnTo>
                  <a:lnTo>
                    <a:pt x="45" y="5"/>
                  </a:lnTo>
                  <a:lnTo>
                    <a:pt x="30" y="40"/>
                  </a:lnTo>
                  <a:lnTo>
                    <a:pt x="31" y="40"/>
                  </a:lnTo>
                  <a:lnTo>
                    <a:pt x="26" y="62"/>
                  </a:lnTo>
                  <a:lnTo>
                    <a:pt x="17" y="62"/>
                  </a:lnTo>
                  <a:lnTo>
                    <a:pt x="23" y="42"/>
                  </a:lnTo>
                  <a:lnTo>
                    <a:pt x="6" y="5"/>
                  </a:lnTo>
                  <a:lnTo>
                    <a:pt x="0" y="4"/>
                  </a:lnTo>
                  <a:lnTo>
                    <a:pt x="0" y="0"/>
                  </a:lnTo>
                  <a:lnTo>
                    <a:pt x="22" y="0"/>
                  </a:lnTo>
                  <a:lnTo>
                    <a:pt x="22" y="4"/>
                  </a:lnTo>
                  <a:lnTo>
                    <a:pt x="17" y="5"/>
                  </a:lnTo>
                  <a:lnTo>
                    <a:pt x="28" y="30"/>
                  </a:lnTo>
                  <a:lnTo>
                    <a:pt x="38" y="5"/>
                  </a:lnTo>
                  <a:lnTo>
                    <a:pt x="32"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3" name="Freeform 34">
              <a:extLst>
                <a:ext uri="{FF2B5EF4-FFF2-40B4-BE49-F238E27FC236}">
                  <a16:creationId xmlns:a16="http://schemas.microsoft.com/office/drawing/2014/main" id="{FE9E4EA3-2A45-4125-A50A-4A2967CC5324}"/>
                </a:ext>
              </a:extLst>
            </p:cNvPr>
            <p:cNvSpPr>
              <a:spLocks noEditPoints="1"/>
            </p:cNvSpPr>
            <p:nvPr userDrawn="1"/>
          </p:nvSpPr>
          <p:spPr bwMode="auto">
            <a:xfrm>
              <a:off x="1584" y="602"/>
              <a:ext cx="41" cy="46"/>
            </a:xfrm>
            <a:custGeom>
              <a:avLst/>
              <a:gdLst>
                <a:gd name="T0" fmla="*/ 51 w 59"/>
                <a:gd name="T1" fmla="*/ 55 h 63"/>
                <a:gd name="T2" fmla="*/ 29 w 59"/>
                <a:gd name="T3" fmla="*/ 63 h 63"/>
                <a:gd name="T4" fmla="*/ 8 w 59"/>
                <a:gd name="T5" fmla="*/ 55 h 63"/>
                <a:gd name="T6" fmla="*/ 0 w 59"/>
                <a:gd name="T7" fmla="*/ 31 h 63"/>
                <a:gd name="T8" fmla="*/ 8 w 59"/>
                <a:gd name="T9" fmla="*/ 8 h 63"/>
                <a:gd name="T10" fmla="*/ 30 w 59"/>
                <a:gd name="T11" fmla="*/ 0 h 63"/>
                <a:gd name="T12" fmla="*/ 52 w 59"/>
                <a:gd name="T13" fmla="*/ 8 h 63"/>
                <a:gd name="T14" fmla="*/ 59 w 59"/>
                <a:gd name="T15" fmla="*/ 31 h 63"/>
                <a:gd name="T16" fmla="*/ 51 w 59"/>
                <a:gd name="T17" fmla="*/ 55 h 63"/>
                <a:gd name="T18" fmla="*/ 41 w 59"/>
                <a:gd name="T19" fmla="*/ 12 h 63"/>
                <a:gd name="T20" fmla="*/ 30 w 59"/>
                <a:gd name="T21" fmla="*/ 6 h 63"/>
                <a:gd name="T22" fmla="*/ 19 w 59"/>
                <a:gd name="T23" fmla="*/ 12 h 63"/>
                <a:gd name="T24" fmla="*/ 15 w 59"/>
                <a:gd name="T25" fmla="*/ 31 h 63"/>
                <a:gd name="T26" fmla="*/ 19 w 59"/>
                <a:gd name="T27" fmla="*/ 51 h 63"/>
                <a:gd name="T28" fmla="*/ 29 w 59"/>
                <a:gd name="T29" fmla="*/ 57 h 63"/>
                <a:gd name="T30" fmla="*/ 40 w 59"/>
                <a:gd name="T31" fmla="*/ 51 h 63"/>
                <a:gd name="T32" fmla="*/ 44 w 59"/>
                <a:gd name="T33" fmla="*/ 31 h 63"/>
                <a:gd name="T34" fmla="*/ 41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20" y="63"/>
                    <a:pt x="13" y="60"/>
                    <a:pt x="8" y="55"/>
                  </a:cubicBezTo>
                  <a:cubicBezTo>
                    <a:pt x="3" y="49"/>
                    <a:pt x="0" y="41"/>
                    <a:pt x="0" y="31"/>
                  </a:cubicBezTo>
                  <a:cubicBezTo>
                    <a:pt x="0" y="21"/>
                    <a:pt x="3" y="13"/>
                    <a:pt x="8" y="8"/>
                  </a:cubicBezTo>
                  <a:cubicBezTo>
                    <a:pt x="13" y="2"/>
                    <a:pt x="21" y="0"/>
                    <a:pt x="30" y="0"/>
                  </a:cubicBezTo>
                  <a:cubicBezTo>
                    <a:pt x="40" y="0"/>
                    <a:pt x="47" y="2"/>
                    <a:pt x="52" y="8"/>
                  </a:cubicBezTo>
                  <a:cubicBezTo>
                    <a:pt x="57" y="13"/>
                    <a:pt x="59" y="21"/>
                    <a:pt x="59" y="31"/>
                  </a:cubicBezTo>
                  <a:cubicBezTo>
                    <a:pt x="59" y="42"/>
                    <a:pt x="56" y="50"/>
                    <a:pt x="51" y="55"/>
                  </a:cubicBezTo>
                  <a:close/>
                  <a:moveTo>
                    <a:pt x="41" y="12"/>
                  </a:moveTo>
                  <a:cubicBezTo>
                    <a:pt x="38" y="8"/>
                    <a:pt x="35" y="6"/>
                    <a:pt x="30" y="6"/>
                  </a:cubicBezTo>
                  <a:cubicBezTo>
                    <a:pt x="25" y="6"/>
                    <a:pt x="21" y="8"/>
                    <a:pt x="19" y="12"/>
                  </a:cubicBezTo>
                  <a:cubicBezTo>
                    <a:pt x="16" y="16"/>
                    <a:pt x="15" y="22"/>
                    <a:pt x="15" y="31"/>
                  </a:cubicBezTo>
                  <a:cubicBezTo>
                    <a:pt x="15" y="40"/>
                    <a:pt x="16" y="47"/>
                    <a:pt x="19" y="51"/>
                  </a:cubicBezTo>
                  <a:cubicBezTo>
                    <a:pt x="21" y="55"/>
                    <a:pt x="25" y="57"/>
                    <a:pt x="29" y="57"/>
                  </a:cubicBezTo>
                  <a:cubicBezTo>
                    <a:pt x="34" y="57"/>
                    <a:pt x="38" y="55"/>
                    <a:pt x="40" y="51"/>
                  </a:cubicBezTo>
                  <a:cubicBezTo>
                    <a:pt x="43" y="47"/>
                    <a:pt x="44" y="40"/>
                    <a:pt x="44" y="31"/>
                  </a:cubicBezTo>
                  <a:cubicBezTo>
                    <a:pt x="44" y="22"/>
                    <a:pt x="43" y="16"/>
                    <a:pt x="41"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4" name="Freeform 35">
              <a:extLst>
                <a:ext uri="{FF2B5EF4-FFF2-40B4-BE49-F238E27FC236}">
                  <a16:creationId xmlns:a16="http://schemas.microsoft.com/office/drawing/2014/main" id="{8073DC23-BEE9-4828-88CD-8BEBC6B9B3D9}"/>
                </a:ext>
              </a:extLst>
            </p:cNvPr>
            <p:cNvSpPr>
              <a:spLocks/>
            </p:cNvSpPr>
            <p:nvPr userDrawn="1"/>
          </p:nvSpPr>
          <p:spPr bwMode="auto">
            <a:xfrm>
              <a:off x="1630" y="583"/>
              <a:ext cx="31" cy="64"/>
            </a:xfrm>
            <a:custGeom>
              <a:avLst/>
              <a:gdLst>
                <a:gd name="T0" fmla="*/ 11 w 45"/>
                <a:gd name="T1" fmla="*/ 28 h 89"/>
                <a:gd name="T2" fmla="*/ 11 w 45"/>
                <a:gd name="T3" fmla="*/ 17 h 89"/>
                <a:gd name="T4" fmla="*/ 12 w 45"/>
                <a:gd name="T5" fmla="*/ 9 h 89"/>
                <a:gd name="T6" fmla="*/ 17 w 45"/>
                <a:gd name="T7" fmla="*/ 4 h 89"/>
                <a:gd name="T8" fmla="*/ 23 w 45"/>
                <a:gd name="T9" fmla="*/ 1 h 89"/>
                <a:gd name="T10" fmla="*/ 31 w 45"/>
                <a:gd name="T11" fmla="*/ 0 h 89"/>
                <a:gd name="T12" fmla="*/ 37 w 45"/>
                <a:gd name="T13" fmla="*/ 0 h 89"/>
                <a:gd name="T14" fmla="*/ 45 w 45"/>
                <a:gd name="T15" fmla="*/ 2 h 89"/>
                <a:gd name="T16" fmla="*/ 45 w 45"/>
                <a:gd name="T17" fmla="*/ 6 h 89"/>
                <a:gd name="T18" fmla="*/ 33 w 45"/>
                <a:gd name="T19" fmla="*/ 6 h 89"/>
                <a:gd name="T20" fmla="*/ 26 w 45"/>
                <a:gd name="T21" fmla="*/ 8 h 89"/>
                <a:gd name="T22" fmla="*/ 24 w 45"/>
                <a:gd name="T23" fmla="*/ 15 h 89"/>
                <a:gd name="T24" fmla="*/ 24 w 45"/>
                <a:gd name="T25" fmla="*/ 28 h 89"/>
                <a:gd name="T26" fmla="*/ 38 w 45"/>
                <a:gd name="T27" fmla="*/ 28 h 89"/>
                <a:gd name="T28" fmla="*/ 38 w 45"/>
                <a:gd name="T29" fmla="*/ 35 h 89"/>
                <a:gd name="T30" fmla="*/ 24 w 45"/>
                <a:gd name="T31" fmla="*/ 35 h 89"/>
                <a:gd name="T32" fmla="*/ 24 w 45"/>
                <a:gd name="T33" fmla="*/ 82 h 89"/>
                <a:gd name="T34" fmla="*/ 37 w 45"/>
                <a:gd name="T35" fmla="*/ 83 h 89"/>
                <a:gd name="T36" fmla="*/ 37 w 45"/>
                <a:gd name="T37" fmla="*/ 89 h 89"/>
                <a:gd name="T38" fmla="*/ 1 w 45"/>
                <a:gd name="T39" fmla="*/ 89 h 89"/>
                <a:gd name="T40" fmla="*/ 1 w 45"/>
                <a:gd name="T41" fmla="*/ 84 h 89"/>
                <a:gd name="T42" fmla="*/ 11 w 45"/>
                <a:gd name="T43" fmla="*/ 82 h 89"/>
                <a:gd name="T44" fmla="*/ 11 w 45"/>
                <a:gd name="T45" fmla="*/ 35 h 89"/>
                <a:gd name="T46" fmla="*/ 0 w 45"/>
                <a:gd name="T47" fmla="*/ 35 h 89"/>
                <a:gd name="T48" fmla="*/ 0 w 45"/>
                <a:gd name="T49" fmla="*/ 30 h 89"/>
                <a:gd name="T50" fmla="*/ 11 w 45"/>
                <a:gd name="T51" fmla="*/ 2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89">
                  <a:moveTo>
                    <a:pt x="11" y="28"/>
                  </a:moveTo>
                  <a:cubicBezTo>
                    <a:pt x="11" y="17"/>
                    <a:pt x="11" y="17"/>
                    <a:pt x="11" y="17"/>
                  </a:cubicBezTo>
                  <a:cubicBezTo>
                    <a:pt x="11" y="14"/>
                    <a:pt x="11" y="11"/>
                    <a:pt x="12" y="9"/>
                  </a:cubicBezTo>
                  <a:cubicBezTo>
                    <a:pt x="13" y="7"/>
                    <a:pt x="15" y="5"/>
                    <a:pt x="17" y="4"/>
                  </a:cubicBezTo>
                  <a:cubicBezTo>
                    <a:pt x="18" y="3"/>
                    <a:pt x="21" y="2"/>
                    <a:pt x="23" y="1"/>
                  </a:cubicBezTo>
                  <a:cubicBezTo>
                    <a:pt x="26" y="0"/>
                    <a:pt x="28" y="0"/>
                    <a:pt x="31" y="0"/>
                  </a:cubicBezTo>
                  <a:cubicBezTo>
                    <a:pt x="33" y="0"/>
                    <a:pt x="35" y="0"/>
                    <a:pt x="37" y="0"/>
                  </a:cubicBezTo>
                  <a:cubicBezTo>
                    <a:pt x="40" y="1"/>
                    <a:pt x="42" y="1"/>
                    <a:pt x="45" y="2"/>
                  </a:cubicBezTo>
                  <a:cubicBezTo>
                    <a:pt x="45" y="6"/>
                    <a:pt x="45" y="6"/>
                    <a:pt x="45" y="6"/>
                  </a:cubicBezTo>
                  <a:cubicBezTo>
                    <a:pt x="33" y="6"/>
                    <a:pt x="33" y="6"/>
                    <a:pt x="33" y="6"/>
                  </a:cubicBezTo>
                  <a:cubicBezTo>
                    <a:pt x="30" y="6"/>
                    <a:pt x="28" y="7"/>
                    <a:pt x="26" y="8"/>
                  </a:cubicBezTo>
                  <a:cubicBezTo>
                    <a:pt x="25" y="10"/>
                    <a:pt x="24" y="12"/>
                    <a:pt x="24" y="15"/>
                  </a:cubicBezTo>
                  <a:cubicBezTo>
                    <a:pt x="24" y="28"/>
                    <a:pt x="24" y="28"/>
                    <a:pt x="24" y="28"/>
                  </a:cubicBezTo>
                  <a:cubicBezTo>
                    <a:pt x="38" y="28"/>
                    <a:pt x="38" y="28"/>
                    <a:pt x="38" y="28"/>
                  </a:cubicBezTo>
                  <a:cubicBezTo>
                    <a:pt x="38" y="35"/>
                    <a:pt x="38" y="35"/>
                    <a:pt x="38" y="35"/>
                  </a:cubicBezTo>
                  <a:cubicBezTo>
                    <a:pt x="24" y="35"/>
                    <a:pt x="24" y="35"/>
                    <a:pt x="24" y="35"/>
                  </a:cubicBezTo>
                  <a:cubicBezTo>
                    <a:pt x="24" y="82"/>
                    <a:pt x="24" y="82"/>
                    <a:pt x="24" y="82"/>
                  </a:cubicBezTo>
                  <a:cubicBezTo>
                    <a:pt x="37" y="83"/>
                    <a:pt x="37" y="83"/>
                    <a:pt x="37" y="83"/>
                  </a:cubicBezTo>
                  <a:cubicBezTo>
                    <a:pt x="37" y="89"/>
                    <a:pt x="37" y="89"/>
                    <a:pt x="37" y="89"/>
                  </a:cubicBezTo>
                  <a:cubicBezTo>
                    <a:pt x="1" y="89"/>
                    <a:pt x="1" y="89"/>
                    <a:pt x="1" y="89"/>
                  </a:cubicBezTo>
                  <a:cubicBezTo>
                    <a:pt x="1" y="84"/>
                    <a:pt x="1" y="84"/>
                    <a:pt x="1" y="84"/>
                  </a:cubicBezTo>
                  <a:cubicBezTo>
                    <a:pt x="11" y="82"/>
                    <a:pt x="11" y="82"/>
                    <a:pt x="11" y="82"/>
                  </a:cubicBezTo>
                  <a:cubicBezTo>
                    <a:pt x="11" y="35"/>
                    <a:pt x="11" y="35"/>
                    <a:pt x="11" y="35"/>
                  </a:cubicBezTo>
                  <a:cubicBezTo>
                    <a:pt x="0" y="35"/>
                    <a:pt x="0" y="35"/>
                    <a:pt x="0" y="35"/>
                  </a:cubicBezTo>
                  <a:cubicBezTo>
                    <a:pt x="0" y="30"/>
                    <a:pt x="0" y="30"/>
                    <a:pt x="0" y="30"/>
                  </a:cubicBezTo>
                  <a:lnTo>
                    <a:pt x="11"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5" name="Freeform 36">
              <a:extLst>
                <a:ext uri="{FF2B5EF4-FFF2-40B4-BE49-F238E27FC236}">
                  <a16:creationId xmlns:a16="http://schemas.microsoft.com/office/drawing/2014/main" id="{7F16F84E-43E9-4BC5-AFC8-BC398E4997C7}"/>
                </a:ext>
              </a:extLst>
            </p:cNvPr>
            <p:cNvSpPr>
              <a:spLocks noEditPoints="1"/>
            </p:cNvSpPr>
            <p:nvPr userDrawn="1"/>
          </p:nvSpPr>
          <p:spPr bwMode="auto">
            <a:xfrm>
              <a:off x="1686" y="585"/>
              <a:ext cx="57" cy="63"/>
            </a:xfrm>
            <a:custGeom>
              <a:avLst/>
              <a:gdLst>
                <a:gd name="T0" fmla="*/ 70 w 81"/>
                <a:gd name="T1" fmla="*/ 76 h 87"/>
                <a:gd name="T2" fmla="*/ 40 w 81"/>
                <a:gd name="T3" fmla="*/ 87 h 87"/>
                <a:gd name="T4" fmla="*/ 23 w 81"/>
                <a:gd name="T5" fmla="*/ 84 h 87"/>
                <a:gd name="T6" fmla="*/ 10 w 81"/>
                <a:gd name="T7" fmla="*/ 76 h 87"/>
                <a:gd name="T8" fmla="*/ 2 w 81"/>
                <a:gd name="T9" fmla="*/ 63 h 87"/>
                <a:gd name="T10" fmla="*/ 0 w 81"/>
                <a:gd name="T11" fmla="*/ 44 h 87"/>
                <a:gd name="T12" fmla="*/ 3 w 81"/>
                <a:gd name="T13" fmla="*/ 25 h 87"/>
                <a:gd name="T14" fmla="*/ 11 w 81"/>
                <a:gd name="T15" fmla="*/ 11 h 87"/>
                <a:gd name="T16" fmla="*/ 24 w 81"/>
                <a:gd name="T17" fmla="*/ 3 h 87"/>
                <a:gd name="T18" fmla="*/ 41 w 81"/>
                <a:gd name="T19" fmla="*/ 0 h 87"/>
                <a:gd name="T20" fmla="*/ 58 w 81"/>
                <a:gd name="T21" fmla="*/ 3 h 87"/>
                <a:gd name="T22" fmla="*/ 70 w 81"/>
                <a:gd name="T23" fmla="*/ 11 h 87"/>
                <a:gd name="T24" fmla="*/ 78 w 81"/>
                <a:gd name="T25" fmla="*/ 25 h 87"/>
                <a:gd name="T26" fmla="*/ 81 w 81"/>
                <a:gd name="T27" fmla="*/ 43 h 87"/>
                <a:gd name="T28" fmla="*/ 70 w 81"/>
                <a:gd name="T29" fmla="*/ 76 h 87"/>
                <a:gd name="T30" fmla="*/ 59 w 81"/>
                <a:gd name="T31" fmla="*/ 16 h 87"/>
                <a:gd name="T32" fmla="*/ 41 w 81"/>
                <a:gd name="T33" fmla="*/ 7 h 87"/>
                <a:gd name="T34" fmla="*/ 22 w 81"/>
                <a:gd name="T35" fmla="*/ 16 h 87"/>
                <a:gd name="T36" fmla="*/ 16 w 81"/>
                <a:gd name="T37" fmla="*/ 43 h 87"/>
                <a:gd name="T38" fmla="*/ 22 w 81"/>
                <a:gd name="T39" fmla="*/ 71 h 87"/>
                <a:gd name="T40" fmla="*/ 40 w 81"/>
                <a:gd name="T41" fmla="*/ 80 h 87"/>
                <a:gd name="T42" fmla="*/ 59 w 81"/>
                <a:gd name="T43" fmla="*/ 71 h 87"/>
                <a:gd name="T44" fmla="*/ 65 w 81"/>
                <a:gd name="T45" fmla="*/ 44 h 87"/>
                <a:gd name="T46" fmla="*/ 59 w 81"/>
                <a:gd name="T47" fmla="*/ 1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1" h="87">
                  <a:moveTo>
                    <a:pt x="70" y="76"/>
                  </a:moveTo>
                  <a:cubicBezTo>
                    <a:pt x="63" y="83"/>
                    <a:pt x="53" y="87"/>
                    <a:pt x="40" y="87"/>
                  </a:cubicBezTo>
                  <a:cubicBezTo>
                    <a:pt x="34" y="87"/>
                    <a:pt x="28" y="86"/>
                    <a:pt x="23" y="84"/>
                  </a:cubicBezTo>
                  <a:cubicBezTo>
                    <a:pt x="18" y="82"/>
                    <a:pt x="14" y="80"/>
                    <a:pt x="10" y="76"/>
                  </a:cubicBezTo>
                  <a:cubicBezTo>
                    <a:pt x="7" y="72"/>
                    <a:pt x="4" y="68"/>
                    <a:pt x="2" y="63"/>
                  </a:cubicBezTo>
                  <a:cubicBezTo>
                    <a:pt x="1" y="57"/>
                    <a:pt x="0" y="51"/>
                    <a:pt x="0" y="44"/>
                  </a:cubicBezTo>
                  <a:cubicBezTo>
                    <a:pt x="0" y="37"/>
                    <a:pt x="1" y="31"/>
                    <a:pt x="3" y="25"/>
                  </a:cubicBezTo>
                  <a:cubicBezTo>
                    <a:pt x="5" y="20"/>
                    <a:pt x="7" y="15"/>
                    <a:pt x="11" y="11"/>
                  </a:cubicBezTo>
                  <a:cubicBezTo>
                    <a:pt x="14" y="8"/>
                    <a:pt x="19" y="5"/>
                    <a:pt x="24" y="3"/>
                  </a:cubicBezTo>
                  <a:cubicBezTo>
                    <a:pt x="29" y="1"/>
                    <a:pt x="35" y="0"/>
                    <a:pt x="41" y="0"/>
                  </a:cubicBezTo>
                  <a:cubicBezTo>
                    <a:pt x="47" y="0"/>
                    <a:pt x="53" y="1"/>
                    <a:pt x="58" y="3"/>
                  </a:cubicBezTo>
                  <a:cubicBezTo>
                    <a:pt x="63" y="5"/>
                    <a:pt x="67" y="7"/>
                    <a:pt x="70" y="11"/>
                  </a:cubicBezTo>
                  <a:cubicBezTo>
                    <a:pt x="74" y="15"/>
                    <a:pt x="77" y="19"/>
                    <a:pt x="78" y="25"/>
                  </a:cubicBezTo>
                  <a:cubicBezTo>
                    <a:pt x="80" y="30"/>
                    <a:pt x="81" y="36"/>
                    <a:pt x="81" y="43"/>
                  </a:cubicBezTo>
                  <a:cubicBezTo>
                    <a:pt x="81" y="57"/>
                    <a:pt x="78" y="68"/>
                    <a:pt x="70" y="76"/>
                  </a:cubicBezTo>
                  <a:close/>
                  <a:moveTo>
                    <a:pt x="59" y="16"/>
                  </a:moveTo>
                  <a:cubicBezTo>
                    <a:pt x="55" y="10"/>
                    <a:pt x="48" y="7"/>
                    <a:pt x="41" y="7"/>
                  </a:cubicBezTo>
                  <a:cubicBezTo>
                    <a:pt x="33" y="7"/>
                    <a:pt x="26" y="10"/>
                    <a:pt x="22" y="16"/>
                  </a:cubicBezTo>
                  <a:cubicBezTo>
                    <a:pt x="18" y="22"/>
                    <a:pt x="16" y="31"/>
                    <a:pt x="16" y="43"/>
                  </a:cubicBezTo>
                  <a:cubicBezTo>
                    <a:pt x="16" y="56"/>
                    <a:pt x="18" y="65"/>
                    <a:pt x="22" y="71"/>
                  </a:cubicBezTo>
                  <a:cubicBezTo>
                    <a:pt x="26" y="77"/>
                    <a:pt x="32" y="80"/>
                    <a:pt x="40" y="80"/>
                  </a:cubicBezTo>
                  <a:cubicBezTo>
                    <a:pt x="48" y="80"/>
                    <a:pt x="54" y="77"/>
                    <a:pt x="59" y="71"/>
                  </a:cubicBezTo>
                  <a:cubicBezTo>
                    <a:pt x="63" y="66"/>
                    <a:pt x="65" y="56"/>
                    <a:pt x="65" y="44"/>
                  </a:cubicBezTo>
                  <a:cubicBezTo>
                    <a:pt x="65" y="31"/>
                    <a:pt x="63" y="22"/>
                    <a:pt x="59"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6" name="Freeform 37">
              <a:extLst>
                <a:ext uri="{FF2B5EF4-FFF2-40B4-BE49-F238E27FC236}">
                  <a16:creationId xmlns:a16="http://schemas.microsoft.com/office/drawing/2014/main" id="{6173B337-C4E7-4194-B236-FEEB98060FF9}"/>
                </a:ext>
              </a:extLst>
            </p:cNvPr>
            <p:cNvSpPr>
              <a:spLocks/>
            </p:cNvSpPr>
            <p:nvPr userDrawn="1"/>
          </p:nvSpPr>
          <p:spPr bwMode="auto">
            <a:xfrm>
              <a:off x="1751" y="602"/>
              <a:ext cx="32" cy="46"/>
            </a:xfrm>
            <a:custGeom>
              <a:avLst/>
              <a:gdLst>
                <a:gd name="T0" fmla="*/ 13 w 46"/>
                <a:gd name="T1" fmla="*/ 53 h 63"/>
                <a:gd name="T2" fmla="*/ 17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1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5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4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7" y="55"/>
                  </a:cubicBezTo>
                  <a:cubicBezTo>
                    <a:pt x="19" y="56"/>
                    <a:pt x="21"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1" y="19"/>
                    <a:pt x="1" y="16"/>
                  </a:cubicBezTo>
                  <a:cubicBezTo>
                    <a:pt x="1"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6" y="20"/>
                    <a:pt x="18" y="21"/>
                    <a:pt x="19" y="22"/>
                  </a:cubicBezTo>
                  <a:cubicBezTo>
                    <a:pt x="20" y="23"/>
                    <a:pt x="22" y="24"/>
                    <a:pt x="24" y="25"/>
                  </a:cubicBezTo>
                  <a:cubicBezTo>
                    <a:pt x="25" y="25"/>
                    <a:pt x="27" y="26"/>
                    <a:pt x="29" y="27"/>
                  </a:cubicBezTo>
                  <a:cubicBezTo>
                    <a:pt x="31" y="28"/>
                    <a:pt x="33" y="29"/>
                    <a:pt x="35"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4" y="60"/>
                  </a:cubicBezTo>
                  <a:cubicBezTo>
                    <a:pt x="3" y="59"/>
                    <a:pt x="1"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7" name="Freeform 38">
              <a:extLst>
                <a:ext uri="{FF2B5EF4-FFF2-40B4-BE49-F238E27FC236}">
                  <a16:creationId xmlns:a16="http://schemas.microsoft.com/office/drawing/2014/main" id="{F8558AB1-6BB3-4088-83EE-35AA8D1C3F57}"/>
                </a:ext>
              </a:extLst>
            </p:cNvPr>
            <p:cNvSpPr>
              <a:spLocks/>
            </p:cNvSpPr>
            <p:nvPr userDrawn="1"/>
          </p:nvSpPr>
          <p:spPr bwMode="auto">
            <a:xfrm>
              <a:off x="1789" y="583"/>
              <a:ext cx="22" cy="64"/>
            </a:xfrm>
            <a:custGeom>
              <a:avLst/>
              <a:gdLst>
                <a:gd name="T0" fmla="*/ 15 w 22"/>
                <a:gd name="T1" fmla="*/ 7 h 64"/>
                <a:gd name="T2" fmla="*/ 15 w 22"/>
                <a:gd name="T3" fmla="*/ 59 h 64"/>
                <a:gd name="T4" fmla="*/ 22 w 22"/>
                <a:gd name="T5" fmla="*/ 60 h 64"/>
                <a:gd name="T6" fmla="*/ 22 w 22"/>
                <a:gd name="T7" fmla="*/ 64 h 64"/>
                <a:gd name="T8" fmla="*/ 0 w 22"/>
                <a:gd name="T9" fmla="*/ 64 h 64"/>
                <a:gd name="T10" fmla="*/ 0 w 22"/>
                <a:gd name="T11" fmla="*/ 60 h 64"/>
                <a:gd name="T12" fmla="*/ 6 w 22"/>
                <a:gd name="T13" fmla="*/ 59 h 64"/>
                <a:gd name="T14" fmla="*/ 6 w 22"/>
                <a:gd name="T15" fmla="*/ 6 h 64"/>
                <a:gd name="T16" fmla="*/ 0 w 22"/>
                <a:gd name="T17" fmla="*/ 4 h 64"/>
                <a:gd name="T18" fmla="*/ 0 w 22"/>
                <a:gd name="T19" fmla="*/ 2 h 64"/>
                <a:gd name="T20" fmla="*/ 14 w 22"/>
                <a:gd name="T21" fmla="*/ 0 h 64"/>
                <a:gd name="T22" fmla="*/ 16 w 22"/>
                <a:gd name="T23" fmla="*/ 0 h 64"/>
                <a:gd name="T24" fmla="*/ 15 w 22"/>
                <a:gd name="T2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4">
                  <a:moveTo>
                    <a:pt x="15" y="7"/>
                  </a:moveTo>
                  <a:lnTo>
                    <a:pt x="15" y="59"/>
                  </a:lnTo>
                  <a:lnTo>
                    <a:pt x="22" y="60"/>
                  </a:lnTo>
                  <a:lnTo>
                    <a:pt x="22" y="64"/>
                  </a:lnTo>
                  <a:lnTo>
                    <a:pt x="0" y="64"/>
                  </a:lnTo>
                  <a:lnTo>
                    <a:pt x="0" y="60"/>
                  </a:lnTo>
                  <a:lnTo>
                    <a:pt x="6" y="59"/>
                  </a:lnTo>
                  <a:lnTo>
                    <a:pt x="6" y="6"/>
                  </a:lnTo>
                  <a:lnTo>
                    <a:pt x="0" y="4"/>
                  </a:lnTo>
                  <a:lnTo>
                    <a:pt x="0" y="2"/>
                  </a:lnTo>
                  <a:lnTo>
                    <a:pt x="14" y="0"/>
                  </a:lnTo>
                  <a:lnTo>
                    <a:pt x="16" y="0"/>
                  </a:lnTo>
                  <a:lnTo>
                    <a:pt x="15"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58" name="Freeform 39">
              <a:extLst>
                <a:ext uri="{FF2B5EF4-FFF2-40B4-BE49-F238E27FC236}">
                  <a16:creationId xmlns:a16="http://schemas.microsoft.com/office/drawing/2014/main" id="{383EFE7A-BE7A-4A06-BE32-442D4F095E21}"/>
                </a:ext>
              </a:extLst>
            </p:cNvPr>
            <p:cNvSpPr>
              <a:spLocks noEditPoints="1"/>
            </p:cNvSpPr>
            <p:nvPr userDrawn="1"/>
          </p:nvSpPr>
          <p:spPr bwMode="auto">
            <a:xfrm>
              <a:off x="1816" y="602"/>
              <a:ext cx="41" cy="46"/>
            </a:xfrm>
            <a:custGeom>
              <a:avLst/>
              <a:gdLst>
                <a:gd name="T0" fmla="*/ 51 w 59"/>
                <a:gd name="T1" fmla="*/ 55 h 63"/>
                <a:gd name="T2" fmla="*/ 29 w 59"/>
                <a:gd name="T3" fmla="*/ 63 h 63"/>
                <a:gd name="T4" fmla="*/ 7 w 59"/>
                <a:gd name="T5" fmla="*/ 55 h 63"/>
                <a:gd name="T6" fmla="*/ 0 w 59"/>
                <a:gd name="T7" fmla="*/ 31 h 63"/>
                <a:gd name="T8" fmla="*/ 8 w 59"/>
                <a:gd name="T9" fmla="*/ 8 h 63"/>
                <a:gd name="T10" fmla="*/ 30 w 59"/>
                <a:gd name="T11" fmla="*/ 0 h 63"/>
                <a:gd name="T12" fmla="*/ 51 w 59"/>
                <a:gd name="T13" fmla="*/ 8 h 63"/>
                <a:gd name="T14" fmla="*/ 59 w 59"/>
                <a:gd name="T15" fmla="*/ 31 h 63"/>
                <a:gd name="T16" fmla="*/ 51 w 59"/>
                <a:gd name="T17" fmla="*/ 55 h 63"/>
                <a:gd name="T18" fmla="*/ 40 w 59"/>
                <a:gd name="T19" fmla="*/ 12 h 63"/>
                <a:gd name="T20" fmla="*/ 29 w 59"/>
                <a:gd name="T21" fmla="*/ 6 h 63"/>
                <a:gd name="T22" fmla="*/ 18 w 59"/>
                <a:gd name="T23" fmla="*/ 12 h 63"/>
                <a:gd name="T24" fmla="*/ 15 w 59"/>
                <a:gd name="T25" fmla="*/ 31 h 63"/>
                <a:gd name="T26" fmla="*/ 18 w 59"/>
                <a:gd name="T27" fmla="*/ 51 h 63"/>
                <a:gd name="T28" fmla="*/ 29 w 59"/>
                <a:gd name="T29" fmla="*/ 57 h 63"/>
                <a:gd name="T30" fmla="*/ 40 w 59"/>
                <a:gd name="T31" fmla="*/ 51 h 63"/>
                <a:gd name="T32" fmla="*/ 44 w 59"/>
                <a:gd name="T33" fmla="*/ 31 h 63"/>
                <a:gd name="T34" fmla="*/ 40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19" y="63"/>
                    <a:pt x="12" y="60"/>
                    <a:pt x="7" y="55"/>
                  </a:cubicBezTo>
                  <a:cubicBezTo>
                    <a:pt x="2" y="49"/>
                    <a:pt x="0" y="41"/>
                    <a:pt x="0" y="31"/>
                  </a:cubicBezTo>
                  <a:cubicBezTo>
                    <a:pt x="0" y="21"/>
                    <a:pt x="3" y="13"/>
                    <a:pt x="8" y="8"/>
                  </a:cubicBezTo>
                  <a:cubicBezTo>
                    <a:pt x="13" y="2"/>
                    <a:pt x="20" y="0"/>
                    <a:pt x="30" y="0"/>
                  </a:cubicBezTo>
                  <a:cubicBezTo>
                    <a:pt x="39" y="0"/>
                    <a:pt x="46" y="2"/>
                    <a:pt x="51" y="8"/>
                  </a:cubicBezTo>
                  <a:cubicBezTo>
                    <a:pt x="56" y="13"/>
                    <a:pt x="59" y="21"/>
                    <a:pt x="59" y="31"/>
                  </a:cubicBezTo>
                  <a:cubicBezTo>
                    <a:pt x="59" y="42"/>
                    <a:pt x="56" y="50"/>
                    <a:pt x="51" y="55"/>
                  </a:cubicBezTo>
                  <a:close/>
                  <a:moveTo>
                    <a:pt x="40" y="12"/>
                  </a:moveTo>
                  <a:cubicBezTo>
                    <a:pt x="38" y="8"/>
                    <a:pt x="34" y="6"/>
                    <a:pt x="29" y="6"/>
                  </a:cubicBezTo>
                  <a:cubicBezTo>
                    <a:pt x="25" y="6"/>
                    <a:pt x="21" y="8"/>
                    <a:pt x="18" y="12"/>
                  </a:cubicBezTo>
                  <a:cubicBezTo>
                    <a:pt x="16" y="16"/>
                    <a:pt x="15" y="22"/>
                    <a:pt x="15" y="31"/>
                  </a:cubicBezTo>
                  <a:cubicBezTo>
                    <a:pt x="15" y="40"/>
                    <a:pt x="16" y="47"/>
                    <a:pt x="18" y="51"/>
                  </a:cubicBezTo>
                  <a:cubicBezTo>
                    <a:pt x="21" y="55"/>
                    <a:pt x="24" y="57"/>
                    <a:pt x="29" y="57"/>
                  </a:cubicBezTo>
                  <a:cubicBezTo>
                    <a:pt x="34" y="57"/>
                    <a:pt x="38" y="55"/>
                    <a:pt x="40" y="51"/>
                  </a:cubicBezTo>
                  <a:cubicBezTo>
                    <a:pt x="43" y="47"/>
                    <a:pt x="44" y="40"/>
                    <a:pt x="44" y="31"/>
                  </a:cubicBezTo>
                  <a:cubicBezTo>
                    <a:pt x="44" y="22"/>
                    <a:pt x="43" y="16"/>
                    <a:pt x="40"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Plassholder for tekst 2"/>
          <p:cNvSpPr>
            <a:spLocks noGrp="1"/>
          </p:cNvSpPr>
          <p:nvPr>
            <p:ph type="body" idx="1" hasCustomPrompt="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add text</a:t>
            </a:r>
          </a:p>
        </p:txBody>
      </p:sp>
      <p:sp>
        <p:nvSpPr>
          <p:cNvPr id="7" name="Plassholder for dato 6"/>
          <p:cNvSpPr>
            <a:spLocks noGrp="1"/>
          </p:cNvSpPr>
          <p:nvPr>
            <p:ph type="dt" sz="half" idx="10"/>
          </p:nvPr>
        </p:nvSpPr>
        <p:spPr/>
        <p:txBody>
          <a:bodyPr/>
          <a:lstStyle/>
          <a:p>
            <a:fld id="{983651F3-9B16-40C6-B209-3688FC9C95F6}" type="datetimeFigureOut">
              <a:rPr lang="en-GB" smtClean="0"/>
              <a:t>20/11/2022</a:t>
            </a:fld>
            <a:endParaRPr lang="en-GB" dirty="0"/>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p:txBody>
          <a:bodyPr/>
          <a:lstStyle>
            <a:lvl1pPr>
              <a:defRPr/>
            </a:lvl1pPr>
          </a:lstStyle>
          <a:p>
            <a:r>
              <a:rPr lang="en-GB"/>
              <a:t>Click to add a title</a:t>
            </a:r>
            <a:endParaRPr lang="en-GB" dirty="0"/>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hasCustomPrompt="1"/>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add text</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hasCustomPrompt="1"/>
          </p:nvPr>
        </p:nvSpPr>
        <p:spPr>
          <a:xfrm>
            <a:off x="576072" y="1764222"/>
            <a:ext cx="3600450" cy="2736342"/>
          </a:xfrm>
          <a:prstGeom prst="rect">
            <a:avLst/>
          </a:prstGeom>
        </p:spPr>
        <p:txBody>
          <a:bodyPr lIns="0" tIns="0" rIns="0" bIns="0"/>
          <a:lstStyle>
            <a:lvl1pPr marL="0" indent="0">
              <a:buNone/>
              <a:defRPr/>
            </a:lvl1pPr>
          </a:lstStyle>
          <a:p>
            <a:pPr lvl="0"/>
            <a:r>
              <a:rPr lang="en-GB"/>
              <a:t>Click to add text</a:t>
            </a:r>
            <a:endParaRPr lang="en-GB" dirty="0"/>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hasCustomPrompt="1"/>
          </p:nvPr>
        </p:nvSpPr>
        <p:spPr>
          <a:xfrm>
            <a:off x="4967479" y="1778288"/>
            <a:ext cx="3600450" cy="2736342"/>
          </a:xfrm>
          <a:prstGeom prst="rect">
            <a:avLst/>
          </a:prstGeom>
        </p:spPr>
        <p:txBody>
          <a:bodyPr lIns="0" tIns="0" rIns="0" bIns="0"/>
          <a:lstStyle>
            <a:lvl1pPr marL="0" indent="0">
              <a:buNone/>
              <a:defRPr/>
            </a:lvl1pPr>
          </a:lstStyle>
          <a:p>
            <a:pPr lvl="0"/>
            <a:r>
              <a:rPr lang="en-GB"/>
              <a:t>Click to add text</a:t>
            </a:r>
            <a:endParaRPr lang="en-GB" dirty="0"/>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en-GB"/>
              <a:t>Click to add a title</a:t>
            </a:r>
            <a:endParaRPr lang="en-GB" dirty="0"/>
          </a:p>
        </p:txBody>
      </p:sp>
      <p:sp>
        <p:nvSpPr>
          <p:cNvPr id="3" name="Plassholder for innhold 2"/>
          <p:cNvSpPr>
            <a:spLocks noGrp="1"/>
          </p:cNvSpPr>
          <p:nvPr>
            <p:ph idx="1" hasCustomPrompt="1"/>
          </p:nvPr>
        </p:nvSpPr>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dato 3"/>
          <p:cNvSpPr>
            <a:spLocks noGrp="1"/>
          </p:cNvSpPr>
          <p:nvPr>
            <p:ph type="dt" sz="half" idx="10"/>
          </p:nvPr>
        </p:nvSpPr>
        <p:spPr/>
        <p:txBody>
          <a:bodyPr/>
          <a:lstStyle/>
          <a:p>
            <a:fld id="{983651F3-9B16-40C6-B209-3688FC9C95F6}" type="datetimeFigureOut">
              <a:rPr lang="en-GB" smtClean="0"/>
              <a:t>20/11/2022</a:t>
            </a:fld>
            <a:endParaRPr lang="en-GB" dirty="0"/>
          </a:p>
        </p:txBody>
      </p:sp>
      <p:sp>
        <p:nvSpPr>
          <p:cNvPr id="5" name="Plassholder for bunntekst 4"/>
          <p:cNvSpPr>
            <a:spLocks noGrp="1"/>
          </p:cNvSpPr>
          <p:nvPr>
            <p:ph type="ftr" sz="quarter" idx="11"/>
          </p:nvPr>
        </p:nvSpPr>
        <p:spPr/>
        <p:txBody>
          <a:bodyPr/>
          <a:lstStyle/>
          <a:p>
            <a:endParaRPr lang="en-GB" dirty="0"/>
          </a:p>
        </p:txBody>
      </p:sp>
      <p:sp>
        <p:nvSpPr>
          <p:cNvPr id="6" name="Plassholder for lysbildenummer 5"/>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en-GB"/>
              <a:t>Click to add a title</a:t>
            </a:r>
            <a:endParaRPr lang="en-GB" dirty="0"/>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hasCustomPrompt="1"/>
          </p:nvPr>
        </p:nvSpPr>
        <p:spPr>
          <a:xfrm>
            <a:off x="576074" y="1144943"/>
            <a:ext cx="2502313" cy="1782223"/>
          </a:xfrm>
          <a:prstGeom prst="rect">
            <a:avLst/>
          </a:prstGeom>
        </p:spPr>
        <p:txBody>
          <a:bodyPr lIns="0" tIns="360000" rIns="0" bIns="0" anchor="t"/>
          <a:lstStyle>
            <a:lvl1pPr marL="0" indent="0" algn="ctr">
              <a:buNone/>
              <a:defRPr sz="1100"/>
            </a:lvl1pPr>
          </a:lstStyle>
          <a:p>
            <a:r>
              <a:rPr lang="en-GB"/>
              <a:t>Click the button to insert image</a:t>
            </a:r>
            <a:endParaRPr lang="en-GB"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hasCustomPrompt="1"/>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GB"/>
              <a:t>Click to add text</a:t>
            </a:r>
            <a:endParaRPr lang="en-GB" dirty="0"/>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hasCustomPrompt="1"/>
          </p:nvPr>
        </p:nvSpPr>
        <p:spPr>
          <a:xfrm>
            <a:off x="3132392" y="1144943"/>
            <a:ext cx="1782223" cy="1782223"/>
          </a:xfrm>
          <a:prstGeom prst="rect">
            <a:avLst/>
          </a:prstGeom>
        </p:spPr>
        <p:txBody>
          <a:bodyPr lIns="0" tIns="360000" rIns="0" bIns="0" anchor="t"/>
          <a:lstStyle>
            <a:lvl1pPr marL="0" marR="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sz="1100"/>
            </a:lvl1pPr>
          </a:lstStyle>
          <a:p>
            <a:pPr marL="0" marR="0" lvl="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a:pPr>
            <a:r>
              <a:rPr lang="en-GB"/>
              <a:t>Click the button to insert image</a:t>
            </a:r>
            <a:endParaRPr lang="en-GB"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hasCustomPrompt="1"/>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GB"/>
              <a:t>Click to add text</a:t>
            </a:r>
            <a:endParaRPr lang="en-GB" dirty="0"/>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hasCustomPrompt="1"/>
          </p:nvPr>
        </p:nvSpPr>
        <p:spPr>
          <a:xfrm>
            <a:off x="6790448" y="1144943"/>
            <a:ext cx="1782223" cy="1782223"/>
          </a:xfrm>
          <a:prstGeom prst="rect">
            <a:avLst/>
          </a:prstGeom>
        </p:spPr>
        <p:txBody>
          <a:bodyPr lIns="0" tIns="360000" rIns="0" bIns="0" anchor="t"/>
          <a:lstStyle>
            <a:lvl1pPr marL="0" marR="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sz="1100"/>
            </a:lvl1pPr>
          </a:lstStyle>
          <a:p>
            <a:pPr marL="0" marR="0" lvl="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a:pPr>
            <a:r>
              <a:rPr lang="en-GB"/>
              <a:t>Click the button to insert image</a:t>
            </a:r>
            <a:endParaRPr lang="en-GB"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hasCustomPrompt="1"/>
          </p:nvPr>
        </p:nvSpPr>
        <p:spPr>
          <a:xfrm>
            <a:off x="3132392" y="2973971"/>
            <a:ext cx="3611251" cy="1782223"/>
          </a:xfrm>
          <a:prstGeom prst="rect">
            <a:avLst/>
          </a:prstGeom>
        </p:spPr>
        <p:txBody>
          <a:bodyPr lIns="0" tIns="360000" rIns="0" bIns="0" anchor="t"/>
          <a:lstStyle>
            <a:lvl1pPr marL="0" marR="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sz="1100"/>
            </a:lvl1pPr>
          </a:lstStyle>
          <a:p>
            <a:pPr marL="0" marR="0" lvl="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a:pPr>
            <a:r>
              <a:rPr lang="en-GB"/>
              <a:t>Click the button to insert image</a:t>
            </a:r>
            <a:endParaRPr lang="en-GB"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hasCustomPrompt="1"/>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GB"/>
              <a:t>Click to add text</a:t>
            </a:r>
            <a:endParaRPr lang="en-GB" dirty="0"/>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en-GB" smtClean="0"/>
              <a:pPr/>
              <a:t>20/11/2022</a:t>
            </a:fld>
            <a:endParaRPr lang="en-GB" dirty="0"/>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en-GB"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en-GB" smtClean="0"/>
              <a:pPr/>
              <a:t>‹#›</a:t>
            </a:fld>
            <a:endParaRPr lang="en-GB" dirty="0"/>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tel 1"/>
          <p:cNvSpPr>
            <a:spLocks noGrp="1"/>
          </p:cNvSpPr>
          <p:nvPr>
            <p:ph type="title" hasCustomPrompt="1"/>
          </p:nvPr>
        </p:nvSpPr>
        <p:spPr/>
        <p:txBody>
          <a:bodyPr/>
          <a:lstStyle>
            <a:lvl1pPr>
              <a:defRPr>
                <a:solidFill>
                  <a:schemeClr val="lt1"/>
                </a:solidFill>
              </a:defRPr>
            </a:lvl1pPr>
          </a:lstStyle>
          <a:p>
            <a:r>
              <a:rPr lang="en-GB"/>
              <a:t>Click to add a title</a:t>
            </a:r>
            <a:endParaRPr lang="en-GB"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en-GB" smtClean="0"/>
              <a:pPr/>
              <a:t>20/11/2022</a:t>
            </a:fld>
            <a:endParaRPr lang="en-GB" dirty="0"/>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en-GB" dirty="0"/>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en-GB" smtClean="0"/>
              <a:pPr/>
              <a:t>‹#›</a:t>
            </a:fld>
            <a:endParaRPr lang="en-GB" dirty="0"/>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hasCustomPrompt="1"/>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GB"/>
              <a:t>Click to add text</a:t>
            </a:r>
            <a:endParaRPr lang="en-GB" dirty="0"/>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hasCustomPrompt="1"/>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GB"/>
              <a:t>Click to add text</a:t>
            </a:r>
            <a:endParaRPr lang="en-GB" dirty="0"/>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hasCustomPrompt="1"/>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GB"/>
              <a:t>Click to add text</a:t>
            </a:r>
            <a:endParaRPr lang="en-GB" dirty="0"/>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hasCustomPrompt="1"/>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GB"/>
              <a:t>Click to add text</a:t>
            </a:r>
            <a:endParaRPr lang="en-GB" dirty="0"/>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hasCustomPrompt="1"/>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GB"/>
              <a:t>Click to add text</a:t>
            </a:r>
            <a:endParaRPr lang="en-GB" dirty="0"/>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hasCustomPrompt="1"/>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GB"/>
              <a:t>Click to add text</a:t>
            </a:r>
            <a:endParaRPr lang="en-GB" dirty="0"/>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tel 1"/>
          <p:cNvSpPr>
            <a:spLocks noGrp="1"/>
          </p:cNvSpPr>
          <p:nvPr>
            <p:ph type="title" hasCustomPrompt="1"/>
          </p:nvPr>
        </p:nvSpPr>
        <p:spPr/>
        <p:txBody>
          <a:bodyPr/>
          <a:lstStyle>
            <a:lvl1pPr>
              <a:defRPr>
                <a:solidFill>
                  <a:schemeClr val="lt1"/>
                </a:solidFill>
              </a:defRPr>
            </a:lvl1pPr>
          </a:lstStyle>
          <a:p>
            <a:r>
              <a:rPr lang="en-GB"/>
              <a:t>Click to add a title</a:t>
            </a:r>
            <a:endParaRPr lang="en-GB"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en-GB" smtClean="0"/>
              <a:pPr/>
              <a:t>20/11/2022</a:t>
            </a:fld>
            <a:endParaRPr lang="en-GB" dirty="0"/>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en-GB" dirty="0"/>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en-GB" smtClean="0"/>
              <a:pPr/>
              <a:t>‹#›</a:t>
            </a:fld>
            <a:endParaRPr lang="en-GB" dirty="0"/>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hasCustomPrompt="1"/>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GB"/>
              <a:t>Click to add text</a:t>
            </a:r>
            <a:endParaRPr lang="en-GB" dirty="0"/>
          </a:p>
          <a:p>
            <a:pPr lvl="1"/>
            <a:r>
              <a:rPr lang="en-GB" dirty="0"/>
              <a:t>Andre </a:t>
            </a:r>
            <a:r>
              <a:rPr lang="en-GB" dirty="0" err="1"/>
              <a:t>nivå</a:t>
            </a:r>
            <a:endParaRPr lang="en-GB" dirty="0"/>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hasCustomPrompt="1"/>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GB"/>
              <a:t>Click to add text</a:t>
            </a:r>
            <a:endParaRPr lang="en-GB" dirty="0"/>
          </a:p>
          <a:p>
            <a:pPr lvl="1"/>
            <a:r>
              <a:rPr lang="en-GB" dirty="0"/>
              <a:t>Andre </a:t>
            </a:r>
            <a:r>
              <a:rPr lang="en-GB" dirty="0" err="1"/>
              <a:t>nivå</a:t>
            </a:r>
            <a:endParaRPr lang="en-GB" dirty="0"/>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hasCustomPrompt="1"/>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None/>
              <a:defRPr sz="1200" b="1">
                <a:solidFill>
                  <a:schemeClr val="accent1"/>
                </a:solidFill>
              </a:defRPr>
            </a:lvl1pPr>
            <a:lvl2pPr marL="0" indent="0" algn="ctr">
              <a:buFont typeface="Arial" panose="020B0604020202020204" pitchFamily="34" charset="0"/>
              <a:buChar char="​"/>
              <a:defRPr sz="1000"/>
            </a:lvl2pPr>
          </a:lstStyle>
          <a:p>
            <a:r>
              <a:rPr lang="en-GB"/>
              <a:t>Use Enter followed by the Tab button for level 2</a:t>
            </a:r>
            <a:endParaRPr lang="en-GB" dirty="0"/>
          </a:p>
          <a:p>
            <a:pPr lvl="1"/>
            <a:r>
              <a:rPr lang="en-GB" dirty="0"/>
              <a:t>Andre </a:t>
            </a:r>
            <a:r>
              <a:rPr lang="en-GB" dirty="0" err="1"/>
              <a:t>nivå</a:t>
            </a:r>
            <a:endParaRPr lang="en-GB" dirty="0"/>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en-GB"/>
              <a:t>Click to add a title</a:t>
            </a:r>
            <a:endParaRPr lang="en-GB" dirty="0"/>
          </a:p>
        </p:txBody>
      </p:sp>
      <p:sp>
        <p:nvSpPr>
          <p:cNvPr id="3" name="Plassholder for innhold 2"/>
          <p:cNvSpPr>
            <a:spLocks noGrp="1"/>
          </p:cNvSpPr>
          <p:nvPr>
            <p:ph sz="half" idx="1" hasCustomPrompt="1"/>
          </p:nvPr>
        </p:nvSpPr>
        <p:spPr>
          <a:xfrm>
            <a:off x="576073" y="1440180"/>
            <a:ext cx="3780473" cy="3060383"/>
          </a:xfrm>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innhold 3"/>
          <p:cNvSpPr>
            <a:spLocks noGrp="1"/>
          </p:cNvSpPr>
          <p:nvPr>
            <p:ph sz="half" idx="2" hasCustomPrompt="1"/>
          </p:nvPr>
        </p:nvSpPr>
        <p:spPr>
          <a:xfrm>
            <a:off x="4718302" y="1440180"/>
            <a:ext cx="3780473" cy="3060383"/>
          </a:xfrm>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dato 4"/>
          <p:cNvSpPr>
            <a:spLocks noGrp="1"/>
          </p:cNvSpPr>
          <p:nvPr>
            <p:ph type="dt" sz="half" idx="10"/>
          </p:nvPr>
        </p:nvSpPr>
        <p:spPr/>
        <p:txBody>
          <a:bodyPr/>
          <a:lstStyle/>
          <a:p>
            <a:fld id="{983651F3-9B16-40C6-B209-3688FC9C95F6}" type="datetimeFigureOut">
              <a:rPr lang="en-GB" smtClean="0"/>
              <a:t>20/11/2022</a:t>
            </a:fld>
            <a:endParaRPr lang="en-GB" dirty="0"/>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GB"/>
              <a:t>Click to add a subtitle</a:t>
            </a:r>
            <a:endParaRPr lang="en-GB" dirty="0"/>
          </a:p>
        </p:txBody>
      </p:sp>
      <p:sp>
        <p:nvSpPr>
          <p:cNvPr id="4" name="Plassholder for innhold 3"/>
          <p:cNvSpPr>
            <a:spLocks noGrp="1"/>
          </p:cNvSpPr>
          <p:nvPr>
            <p:ph sz="half" idx="2" hasCustomPrompt="1"/>
          </p:nvPr>
        </p:nvSpPr>
        <p:spPr>
          <a:xfrm>
            <a:off x="576072" y="1655624"/>
            <a:ext cx="3780473" cy="2844939"/>
          </a:xfrm>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tekst 4"/>
          <p:cNvSpPr>
            <a:spLocks noGrp="1"/>
          </p:cNvSpPr>
          <p:nvPr>
            <p:ph type="body" sz="quarter" idx="3" hasCustomPrompt="1"/>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GB"/>
              <a:t>Click to add a subtitle</a:t>
            </a:r>
            <a:endParaRPr lang="en-GB" dirty="0"/>
          </a:p>
        </p:txBody>
      </p:sp>
      <p:sp>
        <p:nvSpPr>
          <p:cNvPr id="6" name="Plassholder for innhold 5"/>
          <p:cNvSpPr>
            <a:spLocks noGrp="1"/>
          </p:cNvSpPr>
          <p:nvPr>
            <p:ph sz="quarter" idx="4" hasCustomPrompt="1"/>
          </p:nvPr>
        </p:nvSpPr>
        <p:spPr>
          <a:xfrm>
            <a:off x="4718302" y="1655624"/>
            <a:ext cx="3780473" cy="2844939"/>
          </a:xfrm>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7" name="Plassholder for dato 6"/>
          <p:cNvSpPr>
            <a:spLocks noGrp="1"/>
          </p:cNvSpPr>
          <p:nvPr>
            <p:ph type="dt" sz="half" idx="10"/>
          </p:nvPr>
        </p:nvSpPr>
        <p:spPr/>
        <p:txBody>
          <a:bodyPr/>
          <a:lstStyle/>
          <a:p>
            <a:fld id="{983651F3-9B16-40C6-B209-3688FC9C95F6}" type="datetimeFigureOut">
              <a:rPr lang="en-GB" smtClean="0"/>
              <a:t>20/11/2022</a:t>
            </a:fld>
            <a:endParaRPr lang="en-GB" dirty="0"/>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2" name="Tittel 1">
            <a:extLst>
              <a:ext uri="{FF2B5EF4-FFF2-40B4-BE49-F238E27FC236}">
                <a16:creationId xmlns:a16="http://schemas.microsoft.com/office/drawing/2014/main" id="{739E733B-F107-47F2-AA0E-E677F5AF3744}"/>
              </a:ext>
            </a:extLst>
          </p:cNvPr>
          <p:cNvSpPr>
            <a:spLocks noGrp="1"/>
          </p:cNvSpPr>
          <p:nvPr>
            <p:ph type="title" hasCustomPrompt="1"/>
          </p:nvPr>
        </p:nvSpPr>
        <p:spPr/>
        <p:txBody>
          <a:bodyPr/>
          <a:lstStyle>
            <a:lvl1pPr>
              <a:defRPr/>
            </a:lvl1pPr>
          </a:lstStyle>
          <a:p>
            <a:r>
              <a:rPr lang="en-GB"/>
              <a:t>Click to add a title</a:t>
            </a:r>
            <a:endParaRPr lang="en-GB" dirty="0"/>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en-GB"/>
              <a:t>Click to add a title</a:t>
            </a:r>
            <a:endParaRPr lang="en-GB" dirty="0"/>
          </a:p>
        </p:txBody>
      </p:sp>
      <p:sp>
        <p:nvSpPr>
          <p:cNvPr id="3" name="Plassholder for dato 2"/>
          <p:cNvSpPr>
            <a:spLocks noGrp="1"/>
          </p:cNvSpPr>
          <p:nvPr>
            <p:ph type="dt" sz="half" idx="10"/>
          </p:nvPr>
        </p:nvSpPr>
        <p:spPr/>
        <p:txBody>
          <a:bodyPr/>
          <a:lstStyle/>
          <a:p>
            <a:fld id="{983651F3-9B16-40C6-B209-3688FC9C95F6}" type="datetimeFigureOut">
              <a:rPr lang="en-GB" smtClean="0"/>
              <a:t>20/11/2022</a:t>
            </a:fld>
            <a:endParaRPr lang="en-GB" dirty="0"/>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en-GB" smtClean="0"/>
              <a:t>20/11/2022</a:t>
            </a:fld>
            <a:endParaRPr lang="en-GB" dirty="0"/>
          </a:p>
        </p:txBody>
      </p:sp>
      <p:sp>
        <p:nvSpPr>
          <p:cNvPr id="3" name="Plassholder for bunntekst 2"/>
          <p:cNvSpPr>
            <a:spLocks noGrp="1"/>
          </p:cNvSpPr>
          <p:nvPr>
            <p:ph type="ftr" sz="quarter" idx="11"/>
          </p:nvPr>
        </p:nvSpPr>
        <p:spPr/>
        <p:txBody>
          <a:bodyPr/>
          <a:lstStyle/>
          <a:p>
            <a:endParaRPr lang="en-GB" dirty="0"/>
          </a:p>
        </p:txBody>
      </p:sp>
      <p:sp>
        <p:nvSpPr>
          <p:cNvPr id="4" name="Plassholder for lysbildenummer 3"/>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tel 1"/>
          <p:cNvSpPr>
            <a:spLocks noGrp="1"/>
          </p:cNvSpPr>
          <p:nvPr>
            <p:ph type="ctrTitle" hasCustomPrompt="1"/>
          </p:nvPr>
        </p:nvSpPr>
        <p:spPr>
          <a:xfrm>
            <a:off x="1143000" y="1810875"/>
            <a:ext cx="6858000" cy="987362"/>
          </a:xfrm>
        </p:spPr>
        <p:txBody>
          <a:bodyPr anchor="b">
            <a:normAutofit/>
          </a:bodyPr>
          <a:lstStyle>
            <a:lvl1pPr algn="ctr">
              <a:defRPr sz="2800">
                <a:solidFill>
                  <a:schemeClr val="lt1"/>
                </a:solidFill>
              </a:defRPr>
            </a:lvl1pPr>
          </a:lstStyle>
          <a:p>
            <a:r>
              <a:rPr lang="en-GB"/>
              <a:t>Click to add a title</a:t>
            </a:r>
            <a:endParaRPr lang="en-GB" dirty="0"/>
          </a:p>
        </p:txBody>
      </p:sp>
      <p:sp>
        <p:nvSpPr>
          <p:cNvPr id="3" name="Undertittel 2"/>
          <p:cNvSpPr>
            <a:spLocks noGrp="1"/>
          </p:cNvSpPr>
          <p:nvPr>
            <p:ph type="subTitle" idx="1" hasCustomPrompt="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a subtitle</a:t>
            </a:r>
            <a:endParaRPr lang="en-GB" dirty="0"/>
          </a:p>
        </p:txBody>
      </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lt1"/>
              </a:solidFill>
            </a:endParaRPr>
          </a:p>
        </p:txBody>
      </p:sp>
      <p:pic>
        <p:nvPicPr>
          <p:cNvPr id="21" name="Bilde 20">
            <a:extLst>
              <a:ext uri="{FF2B5EF4-FFF2-40B4-BE49-F238E27FC236}">
                <a16:creationId xmlns:a16="http://schemas.microsoft.com/office/drawing/2014/main" id="{FED8724C-96D0-4F99-A617-40E820A5CAF4}"/>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22" name="TekstSylinder 21">
            <a:extLst>
              <a:ext uri="{FF2B5EF4-FFF2-40B4-BE49-F238E27FC236}">
                <a16:creationId xmlns:a16="http://schemas.microsoft.com/office/drawing/2014/main" id="{D3795004-21CC-4A0E-9283-372CEB404B78}"/>
              </a:ext>
            </a:extLst>
          </p:cNvPr>
          <p:cNvSpPr txBox="1"/>
          <p:nvPr userDrawn="1"/>
        </p:nvSpPr>
        <p:spPr>
          <a:xfrm>
            <a:off x="1706837" y="424417"/>
            <a:ext cx="4116332" cy="307777"/>
          </a:xfrm>
          <a:prstGeom prst="rect">
            <a:avLst/>
          </a:prstGeom>
          <a:noFill/>
        </p:spPr>
        <p:txBody>
          <a:bodyPr wrap="square" rtlCol="0">
            <a:spAutoFit/>
          </a:bodyPr>
          <a:lstStyle/>
          <a:p>
            <a:r>
              <a:rPr lang="en-GB" sz="1400" b="1"/>
              <a:t>Department of informatics</a:t>
            </a:r>
            <a:endParaRPr lang="en-GB" sz="1400" b="1" dirty="0"/>
          </a:p>
        </p:txBody>
      </p:sp>
      <p:grpSp>
        <p:nvGrpSpPr>
          <p:cNvPr id="23" name="Group 4">
            <a:extLst>
              <a:ext uri="{FF2B5EF4-FFF2-40B4-BE49-F238E27FC236}">
                <a16:creationId xmlns:a16="http://schemas.microsoft.com/office/drawing/2014/main" id="{13DCE726-48D2-48E2-9F2A-087DA8A5546B}"/>
              </a:ext>
            </a:extLst>
          </p:cNvPr>
          <p:cNvGrpSpPr>
            <a:grpSpLocks noChangeAspect="1"/>
          </p:cNvGrpSpPr>
          <p:nvPr userDrawn="1"/>
        </p:nvGrpSpPr>
        <p:grpSpPr bwMode="auto">
          <a:xfrm>
            <a:off x="1312070" y="512362"/>
            <a:ext cx="439200" cy="136098"/>
            <a:chOff x="699" y="-168"/>
            <a:chExt cx="810" cy="251"/>
          </a:xfrm>
        </p:grpSpPr>
        <p:sp>
          <p:nvSpPr>
            <p:cNvPr id="24" name="Freeform 5">
              <a:extLst>
                <a:ext uri="{FF2B5EF4-FFF2-40B4-BE49-F238E27FC236}">
                  <a16:creationId xmlns:a16="http://schemas.microsoft.com/office/drawing/2014/main" id="{3D48CD8B-A092-4CD5-81EA-4688CE115126}"/>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5" name="Freeform 6">
              <a:extLst>
                <a:ext uri="{FF2B5EF4-FFF2-40B4-BE49-F238E27FC236}">
                  <a16:creationId xmlns:a16="http://schemas.microsoft.com/office/drawing/2014/main" id="{BF7F4F1C-9450-4004-BC10-3EB48681D75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6" name="Freeform 7">
              <a:extLst>
                <a:ext uri="{FF2B5EF4-FFF2-40B4-BE49-F238E27FC236}">
                  <a16:creationId xmlns:a16="http://schemas.microsoft.com/office/drawing/2014/main" id="{95A5C8ED-484C-4564-9481-0018D100F77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7" name="Freeform 8">
              <a:extLst>
                <a:ext uri="{FF2B5EF4-FFF2-40B4-BE49-F238E27FC236}">
                  <a16:creationId xmlns:a16="http://schemas.microsoft.com/office/drawing/2014/main" id="{5BBB90D1-FBFF-44E1-92C6-428F6676B4C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8" name="Freeform 9">
              <a:extLst>
                <a:ext uri="{FF2B5EF4-FFF2-40B4-BE49-F238E27FC236}">
                  <a16:creationId xmlns:a16="http://schemas.microsoft.com/office/drawing/2014/main" id="{785339A7-6BA2-4817-88B3-2F32EA6D2107}"/>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9" name="Freeform 10">
              <a:extLst>
                <a:ext uri="{FF2B5EF4-FFF2-40B4-BE49-F238E27FC236}">
                  <a16:creationId xmlns:a16="http://schemas.microsoft.com/office/drawing/2014/main" id="{5443C07E-1545-48F9-B891-630AEE5E2D4F}"/>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grpSp>
        <p:nvGrpSpPr>
          <p:cNvPr id="30" name="Group 23">
            <a:extLst>
              <a:ext uri="{FF2B5EF4-FFF2-40B4-BE49-F238E27FC236}">
                <a16:creationId xmlns:a16="http://schemas.microsoft.com/office/drawing/2014/main" id="{7503C225-E68A-4039-8531-0882470AFE20}"/>
              </a:ext>
            </a:extLst>
          </p:cNvPr>
          <p:cNvGrpSpPr>
            <a:grpSpLocks noChangeAspect="1"/>
          </p:cNvGrpSpPr>
          <p:nvPr userDrawn="1"/>
        </p:nvGrpSpPr>
        <p:grpSpPr bwMode="auto">
          <a:xfrm>
            <a:off x="1806576" y="706519"/>
            <a:ext cx="1141413" cy="131763"/>
            <a:chOff x="1138" y="582"/>
            <a:chExt cx="719" cy="83"/>
          </a:xfrm>
        </p:grpSpPr>
        <p:sp>
          <p:nvSpPr>
            <p:cNvPr id="31" name="Freeform 24">
              <a:extLst>
                <a:ext uri="{FF2B5EF4-FFF2-40B4-BE49-F238E27FC236}">
                  <a16:creationId xmlns:a16="http://schemas.microsoft.com/office/drawing/2014/main" id="{BE6CC1C5-F0F9-43EF-86A2-44CD4FCB0499}"/>
                </a:ext>
              </a:extLst>
            </p:cNvPr>
            <p:cNvSpPr>
              <a:spLocks/>
            </p:cNvSpPr>
            <p:nvPr userDrawn="1"/>
          </p:nvSpPr>
          <p:spPr bwMode="auto">
            <a:xfrm>
              <a:off x="1138" y="587"/>
              <a:ext cx="62" cy="61"/>
            </a:xfrm>
            <a:custGeom>
              <a:avLst/>
              <a:gdLst>
                <a:gd name="T0" fmla="*/ 79 w 88"/>
                <a:gd name="T1" fmla="*/ 53 h 85"/>
                <a:gd name="T2" fmla="*/ 77 w 88"/>
                <a:gd name="T3" fmla="*/ 68 h 85"/>
                <a:gd name="T4" fmla="*/ 70 w 88"/>
                <a:gd name="T5" fmla="*/ 78 h 85"/>
                <a:gd name="T6" fmla="*/ 60 w 88"/>
                <a:gd name="T7" fmla="*/ 83 h 85"/>
                <a:gd name="T8" fmla="*/ 44 w 88"/>
                <a:gd name="T9" fmla="*/ 85 h 85"/>
                <a:gd name="T10" fmla="*/ 30 w 88"/>
                <a:gd name="T11" fmla="*/ 83 h 85"/>
                <a:gd name="T12" fmla="*/ 19 w 88"/>
                <a:gd name="T13" fmla="*/ 78 h 85"/>
                <a:gd name="T14" fmla="*/ 12 w 88"/>
                <a:gd name="T15" fmla="*/ 69 h 85"/>
                <a:gd name="T16" fmla="*/ 10 w 88"/>
                <a:gd name="T17" fmla="*/ 54 h 85"/>
                <a:gd name="T18" fmla="*/ 10 w 88"/>
                <a:gd name="T19" fmla="*/ 6 h 85"/>
                <a:gd name="T20" fmla="*/ 0 w 88"/>
                <a:gd name="T21" fmla="*/ 5 h 85"/>
                <a:gd name="T22" fmla="*/ 0 w 88"/>
                <a:gd name="T23" fmla="*/ 0 h 85"/>
                <a:gd name="T24" fmla="*/ 34 w 88"/>
                <a:gd name="T25" fmla="*/ 0 h 85"/>
                <a:gd name="T26" fmla="*/ 34 w 88"/>
                <a:gd name="T27" fmla="*/ 5 h 85"/>
                <a:gd name="T28" fmla="*/ 24 w 88"/>
                <a:gd name="T29" fmla="*/ 6 h 85"/>
                <a:gd name="T30" fmla="*/ 24 w 88"/>
                <a:gd name="T31" fmla="*/ 58 h 85"/>
                <a:gd name="T32" fmla="*/ 30 w 88"/>
                <a:gd name="T33" fmla="*/ 73 h 85"/>
                <a:gd name="T34" fmla="*/ 46 w 88"/>
                <a:gd name="T35" fmla="*/ 78 h 85"/>
                <a:gd name="T36" fmla="*/ 63 w 88"/>
                <a:gd name="T37" fmla="*/ 73 h 85"/>
                <a:gd name="T38" fmla="*/ 68 w 88"/>
                <a:gd name="T39" fmla="*/ 55 h 85"/>
                <a:gd name="T40" fmla="*/ 68 w 88"/>
                <a:gd name="T41" fmla="*/ 6 h 85"/>
                <a:gd name="T42" fmla="*/ 58 w 88"/>
                <a:gd name="T43" fmla="*/ 5 h 85"/>
                <a:gd name="T44" fmla="*/ 58 w 88"/>
                <a:gd name="T45" fmla="*/ 0 h 85"/>
                <a:gd name="T46" fmla="*/ 88 w 88"/>
                <a:gd name="T47" fmla="*/ 0 h 85"/>
                <a:gd name="T48" fmla="*/ 88 w 88"/>
                <a:gd name="T49" fmla="*/ 5 h 85"/>
                <a:gd name="T50" fmla="*/ 79 w 88"/>
                <a:gd name="T51" fmla="*/ 6 h 85"/>
                <a:gd name="T52" fmla="*/ 79 w 88"/>
                <a:gd name="T53"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85">
                  <a:moveTo>
                    <a:pt x="79" y="53"/>
                  </a:moveTo>
                  <a:cubicBezTo>
                    <a:pt x="79" y="59"/>
                    <a:pt x="78" y="64"/>
                    <a:pt x="77" y="68"/>
                  </a:cubicBezTo>
                  <a:cubicBezTo>
                    <a:pt x="75" y="72"/>
                    <a:pt x="73" y="75"/>
                    <a:pt x="70" y="78"/>
                  </a:cubicBezTo>
                  <a:cubicBezTo>
                    <a:pt x="68" y="80"/>
                    <a:pt x="64" y="82"/>
                    <a:pt x="60" y="83"/>
                  </a:cubicBezTo>
                  <a:cubicBezTo>
                    <a:pt x="55" y="84"/>
                    <a:pt x="50" y="85"/>
                    <a:pt x="44" y="85"/>
                  </a:cubicBezTo>
                  <a:cubicBezTo>
                    <a:pt x="39" y="85"/>
                    <a:pt x="34" y="84"/>
                    <a:pt x="30" y="83"/>
                  </a:cubicBezTo>
                  <a:cubicBezTo>
                    <a:pt x="26" y="82"/>
                    <a:pt x="22" y="81"/>
                    <a:pt x="19" y="78"/>
                  </a:cubicBezTo>
                  <a:cubicBezTo>
                    <a:pt x="16" y="76"/>
                    <a:pt x="14" y="73"/>
                    <a:pt x="12" y="69"/>
                  </a:cubicBezTo>
                  <a:cubicBezTo>
                    <a:pt x="11" y="65"/>
                    <a:pt x="10" y="60"/>
                    <a:pt x="10" y="54"/>
                  </a:cubicBezTo>
                  <a:cubicBezTo>
                    <a:pt x="10" y="6"/>
                    <a:pt x="10" y="6"/>
                    <a:pt x="10" y="6"/>
                  </a:cubicBezTo>
                  <a:cubicBezTo>
                    <a:pt x="0" y="5"/>
                    <a:pt x="0" y="5"/>
                    <a:pt x="0" y="5"/>
                  </a:cubicBezTo>
                  <a:cubicBezTo>
                    <a:pt x="0" y="0"/>
                    <a:pt x="0" y="0"/>
                    <a:pt x="0" y="0"/>
                  </a:cubicBezTo>
                  <a:cubicBezTo>
                    <a:pt x="34" y="0"/>
                    <a:pt x="34" y="0"/>
                    <a:pt x="34" y="0"/>
                  </a:cubicBezTo>
                  <a:cubicBezTo>
                    <a:pt x="34" y="5"/>
                    <a:pt x="34" y="5"/>
                    <a:pt x="34" y="5"/>
                  </a:cubicBezTo>
                  <a:cubicBezTo>
                    <a:pt x="24" y="6"/>
                    <a:pt x="24" y="6"/>
                    <a:pt x="24" y="6"/>
                  </a:cubicBezTo>
                  <a:cubicBezTo>
                    <a:pt x="24" y="58"/>
                    <a:pt x="24" y="58"/>
                    <a:pt x="24" y="58"/>
                  </a:cubicBezTo>
                  <a:cubicBezTo>
                    <a:pt x="24" y="64"/>
                    <a:pt x="26" y="69"/>
                    <a:pt x="30" y="73"/>
                  </a:cubicBezTo>
                  <a:cubicBezTo>
                    <a:pt x="33" y="76"/>
                    <a:pt x="39" y="78"/>
                    <a:pt x="46" y="78"/>
                  </a:cubicBezTo>
                  <a:cubicBezTo>
                    <a:pt x="54" y="78"/>
                    <a:pt x="59" y="76"/>
                    <a:pt x="63" y="73"/>
                  </a:cubicBezTo>
                  <a:cubicBezTo>
                    <a:pt x="66" y="69"/>
                    <a:pt x="68" y="63"/>
                    <a:pt x="68" y="55"/>
                  </a:cubicBezTo>
                  <a:cubicBezTo>
                    <a:pt x="68" y="6"/>
                    <a:pt x="68" y="6"/>
                    <a:pt x="68" y="6"/>
                  </a:cubicBezTo>
                  <a:cubicBezTo>
                    <a:pt x="58" y="5"/>
                    <a:pt x="58" y="5"/>
                    <a:pt x="58" y="5"/>
                  </a:cubicBezTo>
                  <a:cubicBezTo>
                    <a:pt x="58" y="0"/>
                    <a:pt x="58" y="0"/>
                    <a:pt x="58" y="0"/>
                  </a:cubicBezTo>
                  <a:cubicBezTo>
                    <a:pt x="88" y="0"/>
                    <a:pt x="88" y="0"/>
                    <a:pt x="88" y="0"/>
                  </a:cubicBezTo>
                  <a:cubicBezTo>
                    <a:pt x="88" y="5"/>
                    <a:pt x="88" y="5"/>
                    <a:pt x="88" y="5"/>
                  </a:cubicBezTo>
                  <a:cubicBezTo>
                    <a:pt x="79" y="6"/>
                    <a:pt x="79" y="6"/>
                    <a:pt x="79" y="6"/>
                  </a:cubicBezTo>
                  <a:lnTo>
                    <a:pt x="79"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2" name="Freeform 25">
              <a:extLst>
                <a:ext uri="{FF2B5EF4-FFF2-40B4-BE49-F238E27FC236}">
                  <a16:creationId xmlns:a16="http://schemas.microsoft.com/office/drawing/2014/main" id="{B7BC2966-DFC0-4A7F-9C73-CE98DA2D49C9}"/>
                </a:ext>
              </a:extLst>
            </p:cNvPr>
            <p:cNvSpPr>
              <a:spLocks/>
            </p:cNvSpPr>
            <p:nvPr userDrawn="1"/>
          </p:nvSpPr>
          <p:spPr bwMode="auto">
            <a:xfrm>
              <a:off x="1204" y="602"/>
              <a:ext cx="50" cy="45"/>
            </a:xfrm>
            <a:custGeom>
              <a:avLst/>
              <a:gdLst>
                <a:gd name="T0" fmla="*/ 22 w 72"/>
                <a:gd name="T1" fmla="*/ 55 h 62"/>
                <a:gd name="T2" fmla="*/ 33 w 72"/>
                <a:gd name="T3" fmla="*/ 57 h 62"/>
                <a:gd name="T4" fmla="*/ 33 w 72"/>
                <a:gd name="T5" fmla="*/ 62 h 62"/>
                <a:gd name="T6" fmla="*/ 0 w 72"/>
                <a:gd name="T7" fmla="*/ 62 h 62"/>
                <a:gd name="T8" fmla="*/ 0 w 72"/>
                <a:gd name="T9" fmla="*/ 57 h 62"/>
                <a:gd name="T10" fmla="*/ 9 w 72"/>
                <a:gd name="T11" fmla="*/ 55 h 62"/>
                <a:gd name="T12" fmla="*/ 9 w 72"/>
                <a:gd name="T13" fmla="*/ 9 h 62"/>
                <a:gd name="T14" fmla="*/ 0 w 72"/>
                <a:gd name="T15" fmla="*/ 6 h 62"/>
                <a:gd name="T16" fmla="*/ 0 w 72"/>
                <a:gd name="T17" fmla="*/ 3 h 62"/>
                <a:gd name="T18" fmla="*/ 20 w 72"/>
                <a:gd name="T19" fmla="*/ 0 h 62"/>
                <a:gd name="T20" fmla="*/ 23 w 72"/>
                <a:gd name="T21" fmla="*/ 0 h 62"/>
                <a:gd name="T22" fmla="*/ 23 w 72"/>
                <a:gd name="T23" fmla="*/ 4 h 62"/>
                <a:gd name="T24" fmla="*/ 33 w 72"/>
                <a:gd name="T25" fmla="*/ 1 h 62"/>
                <a:gd name="T26" fmla="*/ 43 w 72"/>
                <a:gd name="T27" fmla="*/ 0 h 62"/>
                <a:gd name="T28" fmla="*/ 57 w 72"/>
                <a:gd name="T29" fmla="*/ 4 h 62"/>
                <a:gd name="T30" fmla="*/ 62 w 72"/>
                <a:gd name="T31" fmla="*/ 17 h 62"/>
                <a:gd name="T32" fmla="*/ 62 w 72"/>
                <a:gd name="T33" fmla="*/ 55 h 62"/>
                <a:gd name="T34" fmla="*/ 72 w 72"/>
                <a:gd name="T35" fmla="*/ 57 h 62"/>
                <a:gd name="T36" fmla="*/ 72 w 72"/>
                <a:gd name="T37" fmla="*/ 62 h 62"/>
                <a:gd name="T38" fmla="*/ 39 w 72"/>
                <a:gd name="T39" fmla="*/ 62 h 62"/>
                <a:gd name="T40" fmla="*/ 39 w 72"/>
                <a:gd name="T41" fmla="*/ 56 h 62"/>
                <a:gd name="T42" fmla="*/ 49 w 72"/>
                <a:gd name="T43" fmla="*/ 55 h 62"/>
                <a:gd name="T44" fmla="*/ 49 w 72"/>
                <a:gd name="T45" fmla="*/ 26 h 62"/>
                <a:gd name="T46" fmla="*/ 49 w 72"/>
                <a:gd name="T47" fmla="*/ 19 h 62"/>
                <a:gd name="T48" fmla="*/ 48 w 72"/>
                <a:gd name="T49" fmla="*/ 14 h 62"/>
                <a:gd name="T50" fmla="*/ 44 w 72"/>
                <a:gd name="T51" fmla="*/ 10 h 62"/>
                <a:gd name="T52" fmla="*/ 37 w 72"/>
                <a:gd name="T53" fmla="*/ 9 h 62"/>
                <a:gd name="T54" fmla="*/ 34 w 72"/>
                <a:gd name="T55" fmla="*/ 9 h 62"/>
                <a:gd name="T56" fmla="*/ 31 w 72"/>
                <a:gd name="T57" fmla="*/ 9 h 62"/>
                <a:gd name="T58" fmla="*/ 27 w 72"/>
                <a:gd name="T59" fmla="*/ 10 h 62"/>
                <a:gd name="T60" fmla="*/ 22 w 72"/>
                <a:gd name="T61" fmla="*/ 11 h 62"/>
                <a:gd name="T62" fmla="*/ 22 w 72"/>
                <a:gd name="T63" fmla="*/ 5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62">
                  <a:moveTo>
                    <a:pt x="22" y="55"/>
                  </a:moveTo>
                  <a:cubicBezTo>
                    <a:pt x="33" y="57"/>
                    <a:pt x="33" y="57"/>
                    <a:pt x="33" y="57"/>
                  </a:cubicBezTo>
                  <a:cubicBezTo>
                    <a:pt x="33" y="62"/>
                    <a:pt x="33" y="62"/>
                    <a:pt x="33"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30" y="1"/>
                    <a:pt x="33" y="1"/>
                  </a:cubicBezTo>
                  <a:cubicBezTo>
                    <a:pt x="36" y="0"/>
                    <a:pt x="40" y="0"/>
                    <a:pt x="43" y="0"/>
                  </a:cubicBezTo>
                  <a:cubicBezTo>
                    <a:pt x="49" y="0"/>
                    <a:pt x="54" y="1"/>
                    <a:pt x="57" y="4"/>
                  </a:cubicBezTo>
                  <a:cubicBezTo>
                    <a:pt x="61" y="7"/>
                    <a:pt x="62" y="12"/>
                    <a:pt x="62" y="17"/>
                  </a:cubicBezTo>
                  <a:cubicBezTo>
                    <a:pt x="62" y="55"/>
                    <a:pt x="62" y="55"/>
                    <a:pt x="62" y="55"/>
                  </a:cubicBezTo>
                  <a:cubicBezTo>
                    <a:pt x="72" y="57"/>
                    <a:pt x="72" y="57"/>
                    <a:pt x="72" y="57"/>
                  </a:cubicBezTo>
                  <a:cubicBezTo>
                    <a:pt x="72" y="62"/>
                    <a:pt x="72" y="62"/>
                    <a:pt x="72" y="62"/>
                  </a:cubicBezTo>
                  <a:cubicBezTo>
                    <a:pt x="39" y="62"/>
                    <a:pt x="39" y="62"/>
                    <a:pt x="39" y="62"/>
                  </a:cubicBezTo>
                  <a:cubicBezTo>
                    <a:pt x="39" y="56"/>
                    <a:pt x="39" y="56"/>
                    <a:pt x="39" y="56"/>
                  </a:cubicBezTo>
                  <a:cubicBezTo>
                    <a:pt x="49" y="55"/>
                    <a:pt x="49" y="55"/>
                    <a:pt x="49" y="55"/>
                  </a:cubicBezTo>
                  <a:cubicBezTo>
                    <a:pt x="49" y="26"/>
                    <a:pt x="49" y="26"/>
                    <a:pt x="49" y="26"/>
                  </a:cubicBezTo>
                  <a:cubicBezTo>
                    <a:pt x="49" y="24"/>
                    <a:pt x="49" y="21"/>
                    <a:pt x="49" y="19"/>
                  </a:cubicBezTo>
                  <a:cubicBezTo>
                    <a:pt x="49" y="17"/>
                    <a:pt x="49" y="15"/>
                    <a:pt x="48" y="14"/>
                  </a:cubicBezTo>
                  <a:cubicBezTo>
                    <a:pt x="47" y="12"/>
                    <a:pt x="46" y="11"/>
                    <a:pt x="44" y="10"/>
                  </a:cubicBezTo>
                  <a:cubicBezTo>
                    <a:pt x="43" y="9"/>
                    <a:pt x="40" y="9"/>
                    <a:pt x="37" y="9"/>
                  </a:cubicBezTo>
                  <a:cubicBezTo>
                    <a:pt x="36" y="9"/>
                    <a:pt x="35" y="9"/>
                    <a:pt x="34" y="9"/>
                  </a:cubicBezTo>
                  <a:cubicBezTo>
                    <a:pt x="33" y="9"/>
                    <a:pt x="32" y="9"/>
                    <a:pt x="31" y="9"/>
                  </a:cubicBezTo>
                  <a:cubicBezTo>
                    <a:pt x="30" y="9"/>
                    <a:pt x="28" y="9"/>
                    <a:pt x="27" y="10"/>
                  </a:cubicBezTo>
                  <a:cubicBezTo>
                    <a:pt x="26" y="10"/>
                    <a:pt x="24" y="10"/>
                    <a:pt x="22" y="11"/>
                  </a:cubicBezTo>
                  <a:lnTo>
                    <a:pt x="22"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3" name="Freeform 26">
              <a:extLst>
                <a:ext uri="{FF2B5EF4-FFF2-40B4-BE49-F238E27FC236}">
                  <a16:creationId xmlns:a16="http://schemas.microsoft.com/office/drawing/2014/main" id="{059575A2-59C7-4590-A00A-FC8CA16FF690}"/>
                </a:ext>
              </a:extLst>
            </p:cNvPr>
            <p:cNvSpPr>
              <a:spLocks noEditPoints="1"/>
            </p:cNvSpPr>
            <p:nvPr userDrawn="1"/>
          </p:nvSpPr>
          <p:spPr bwMode="auto">
            <a:xfrm>
              <a:off x="1257" y="582"/>
              <a:ext cx="22" cy="65"/>
            </a:xfrm>
            <a:custGeom>
              <a:avLst/>
              <a:gdLst>
                <a:gd name="T0" fmla="*/ 22 w 32"/>
                <a:gd name="T1" fmla="*/ 38 h 90"/>
                <a:gd name="T2" fmla="*/ 22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2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2" y="38"/>
                  </a:moveTo>
                  <a:cubicBezTo>
                    <a:pt x="22" y="83"/>
                    <a:pt x="22" y="83"/>
                    <a:pt x="22"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2" y="38"/>
                  </a:lnTo>
                  <a:close/>
                  <a:moveTo>
                    <a:pt x="8" y="8"/>
                  </a:moveTo>
                  <a:cubicBezTo>
                    <a:pt x="8" y="10"/>
                    <a:pt x="9" y="12"/>
                    <a:pt x="10" y="14"/>
                  </a:cubicBezTo>
                  <a:cubicBezTo>
                    <a:pt x="12" y="15"/>
                    <a:pt x="14" y="16"/>
                    <a:pt x="16" y="16"/>
                  </a:cubicBezTo>
                  <a:cubicBezTo>
                    <a:pt x="18" y="16"/>
                    <a:pt x="20" y="15"/>
                    <a:pt x="22" y="14"/>
                  </a:cubicBezTo>
                  <a:cubicBezTo>
                    <a:pt x="23" y="12"/>
                    <a:pt x="24" y="10"/>
                    <a:pt x="24" y="8"/>
                  </a:cubicBezTo>
                  <a:cubicBezTo>
                    <a:pt x="24" y="6"/>
                    <a:pt x="23"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4" name="Freeform 27">
              <a:extLst>
                <a:ext uri="{FF2B5EF4-FFF2-40B4-BE49-F238E27FC236}">
                  <a16:creationId xmlns:a16="http://schemas.microsoft.com/office/drawing/2014/main" id="{DBA814A2-2B54-4FED-BDDD-CF873F805D67}"/>
                </a:ext>
              </a:extLst>
            </p:cNvPr>
            <p:cNvSpPr>
              <a:spLocks/>
            </p:cNvSpPr>
            <p:nvPr userDrawn="1"/>
          </p:nvSpPr>
          <p:spPr bwMode="auto">
            <a:xfrm>
              <a:off x="1280" y="603"/>
              <a:ext cx="50" cy="44"/>
            </a:xfrm>
            <a:custGeom>
              <a:avLst/>
              <a:gdLst>
                <a:gd name="T0" fmla="*/ 31 w 50"/>
                <a:gd name="T1" fmla="*/ 4 h 44"/>
                <a:gd name="T2" fmla="*/ 31 w 50"/>
                <a:gd name="T3" fmla="*/ 0 h 44"/>
                <a:gd name="T4" fmla="*/ 50 w 50"/>
                <a:gd name="T5" fmla="*/ 0 h 44"/>
                <a:gd name="T6" fmla="*/ 50 w 50"/>
                <a:gd name="T7" fmla="*/ 4 h 44"/>
                <a:gd name="T8" fmla="*/ 44 w 50"/>
                <a:gd name="T9" fmla="*/ 5 h 44"/>
                <a:gd name="T10" fmla="*/ 29 w 50"/>
                <a:gd name="T11" fmla="*/ 44 h 44"/>
                <a:gd name="T12" fmla="*/ 20 w 50"/>
                <a:gd name="T13" fmla="*/ 44 h 44"/>
                <a:gd name="T14" fmla="*/ 6 w 50"/>
                <a:gd name="T15" fmla="*/ 5 h 44"/>
                <a:gd name="T16" fmla="*/ 0 w 50"/>
                <a:gd name="T17" fmla="*/ 4 h 44"/>
                <a:gd name="T18" fmla="*/ 0 w 50"/>
                <a:gd name="T19" fmla="*/ 0 h 44"/>
                <a:gd name="T20" fmla="*/ 22 w 50"/>
                <a:gd name="T21" fmla="*/ 0 h 44"/>
                <a:gd name="T22" fmla="*/ 22 w 50"/>
                <a:gd name="T23" fmla="*/ 4 h 44"/>
                <a:gd name="T24" fmla="*/ 16 w 50"/>
                <a:gd name="T25" fmla="*/ 5 h 44"/>
                <a:gd name="T26" fmla="*/ 26 w 50"/>
                <a:gd name="T27" fmla="*/ 33 h 44"/>
                <a:gd name="T28" fmla="*/ 37 w 50"/>
                <a:gd name="T29" fmla="*/ 5 h 44"/>
                <a:gd name="T30" fmla="*/ 31 w 50"/>
                <a:gd name="T31"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44">
                  <a:moveTo>
                    <a:pt x="31" y="4"/>
                  </a:moveTo>
                  <a:lnTo>
                    <a:pt x="31" y="0"/>
                  </a:lnTo>
                  <a:lnTo>
                    <a:pt x="50" y="0"/>
                  </a:lnTo>
                  <a:lnTo>
                    <a:pt x="50" y="4"/>
                  </a:lnTo>
                  <a:lnTo>
                    <a:pt x="44" y="5"/>
                  </a:lnTo>
                  <a:lnTo>
                    <a:pt x="29" y="44"/>
                  </a:lnTo>
                  <a:lnTo>
                    <a:pt x="20" y="44"/>
                  </a:lnTo>
                  <a:lnTo>
                    <a:pt x="6" y="5"/>
                  </a:lnTo>
                  <a:lnTo>
                    <a:pt x="0" y="4"/>
                  </a:lnTo>
                  <a:lnTo>
                    <a:pt x="0" y="0"/>
                  </a:lnTo>
                  <a:lnTo>
                    <a:pt x="22" y="0"/>
                  </a:lnTo>
                  <a:lnTo>
                    <a:pt x="22" y="4"/>
                  </a:lnTo>
                  <a:lnTo>
                    <a:pt x="16" y="5"/>
                  </a:lnTo>
                  <a:lnTo>
                    <a:pt x="26" y="33"/>
                  </a:lnTo>
                  <a:lnTo>
                    <a:pt x="37" y="5"/>
                  </a:lnTo>
                  <a:lnTo>
                    <a:pt x="3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5" name="Freeform 28">
              <a:extLst>
                <a:ext uri="{FF2B5EF4-FFF2-40B4-BE49-F238E27FC236}">
                  <a16:creationId xmlns:a16="http://schemas.microsoft.com/office/drawing/2014/main" id="{922620E2-8B49-4505-901D-B54E6F05461B}"/>
                </a:ext>
              </a:extLst>
            </p:cNvPr>
            <p:cNvSpPr>
              <a:spLocks noEditPoints="1"/>
            </p:cNvSpPr>
            <p:nvPr userDrawn="1"/>
          </p:nvSpPr>
          <p:spPr bwMode="auto">
            <a:xfrm>
              <a:off x="1333" y="602"/>
              <a:ext cx="38" cy="46"/>
            </a:xfrm>
            <a:custGeom>
              <a:avLst/>
              <a:gdLst>
                <a:gd name="T0" fmla="*/ 55 w 55"/>
                <a:gd name="T1" fmla="*/ 56 h 63"/>
                <a:gd name="T2" fmla="*/ 51 w 55"/>
                <a:gd name="T3" fmla="*/ 58 h 63"/>
                <a:gd name="T4" fmla="*/ 45 w 55"/>
                <a:gd name="T5" fmla="*/ 61 h 63"/>
                <a:gd name="T6" fmla="*/ 39 w 55"/>
                <a:gd name="T7" fmla="*/ 62 h 63"/>
                <a:gd name="T8" fmla="*/ 31 w 55"/>
                <a:gd name="T9" fmla="*/ 63 h 63"/>
                <a:gd name="T10" fmla="*/ 18 w 55"/>
                <a:gd name="T11" fmla="*/ 61 h 63"/>
                <a:gd name="T12" fmla="*/ 9 w 55"/>
                <a:gd name="T13" fmla="*/ 55 h 63"/>
                <a:gd name="T14" fmla="*/ 3 w 55"/>
                <a:gd name="T15" fmla="*/ 45 h 63"/>
                <a:gd name="T16" fmla="*/ 0 w 55"/>
                <a:gd name="T17" fmla="*/ 32 h 63"/>
                <a:gd name="T18" fmla="*/ 8 w 55"/>
                <a:gd name="T19" fmla="*/ 8 h 63"/>
                <a:gd name="T20" fmla="*/ 30 w 55"/>
                <a:gd name="T21" fmla="*/ 0 h 63"/>
                <a:gd name="T22" fmla="*/ 41 w 55"/>
                <a:gd name="T23" fmla="*/ 1 h 63"/>
                <a:gd name="T24" fmla="*/ 49 w 55"/>
                <a:gd name="T25" fmla="*/ 6 h 63"/>
                <a:gd name="T26" fmla="*/ 53 w 55"/>
                <a:gd name="T27" fmla="*/ 13 h 63"/>
                <a:gd name="T28" fmla="*/ 55 w 55"/>
                <a:gd name="T29" fmla="*/ 22 h 63"/>
                <a:gd name="T30" fmla="*/ 54 w 55"/>
                <a:gd name="T31" fmla="*/ 30 h 63"/>
                <a:gd name="T32" fmla="*/ 15 w 55"/>
                <a:gd name="T33" fmla="*/ 30 h 63"/>
                <a:gd name="T34" fmla="*/ 18 w 55"/>
                <a:gd name="T35" fmla="*/ 47 h 63"/>
                <a:gd name="T36" fmla="*/ 30 w 55"/>
                <a:gd name="T37" fmla="*/ 55 h 63"/>
                <a:gd name="T38" fmla="*/ 43 w 55"/>
                <a:gd name="T39" fmla="*/ 54 h 63"/>
                <a:gd name="T40" fmla="*/ 55 w 55"/>
                <a:gd name="T41" fmla="*/ 50 h 63"/>
                <a:gd name="T42" fmla="*/ 55 w 55"/>
                <a:gd name="T43" fmla="*/ 56 h 63"/>
                <a:gd name="T44" fmla="*/ 28 w 55"/>
                <a:gd name="T45" fmla="*/ 24 h 63"/>
                <a:gd name="T46" fmla="*/ 42 w 55"/>
                <a:gd name="T47" fmla="*/ 24 h 63"/>
                <a:gd name="T48" fmla="*/ 41 w 55"/>
                <a:gd name="T49" fmla="*/ 17 h 63"/>
                <a:gd name="T50" fmla="*/ 39 w 55"/>
                <a:gd name="T51" fmla="*/ 11 h 63"/>
                <a:gd name="T52" fmla="*/ 35 w 55"/>
                <a:gd name="T53" fmla="*/ 7 h 63"/>
                <a:gd name="T54" fmla="*/ 29 w 55"/>
                <a:gd name="T55" fmla="*/ 6 h 63"/>
                <a:gd name="T56" fmla="*/ 19 w 55"/>
                <a:gd name="T57" fmla="*/ 11 h 63"/>
                <a:gd name="T58" fmla="*/ 15 w 55"/>
                <a:gd name="T59" fmla="*/ 24 h 63"/>
                <a:gd name="T60" fmla="*/ 28 w 55"/>
                <a:gd name="T61" fmla="*/ 2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63">
                  <a:moveTo>
                    <a:pt x="55" y="56"/>
                  </a:moveTo>
                  <a:cubicBezTo>
                    <a:pt x="54" y="57"/>
                    <a:pt x="53" y="58"/>
                    <a:pt x="51" y="58"/>
                  </a:cubicBezTo>
                  <a:cubicBezTo>
                    <a:pt x="49" y="59"/>
                    <a:pt x="48" y="60"/>
                    <a:pt x="45" y="61"/>
                  </a:cubicBezTo>
                  <a:cubicBezTo>
                    <a:pt x="43" y="61"/>
                    <a:pt x="41" y="62"/>
                    <a:pt x="39" y="62"/>
                  </a:cubicBezTo>
                  <a:cubicBezTo>
                    <a:pt x="36" y="63"/>
                    <a:pt x="33" y="63"/>
                    <a:pt x="31" y="63"/>
                  </a:cubicBezTo>
                  <a:cubicBezTo>
                    <a:pt x="26" y="63"/>
                    <a:pt x="22" y="62"/>
                    <a:pt x="18" y="61"/>
                  </a:cubicBezTo>
                  <a:cubicBezTo>
                    <a:pt x="14" y="60"/>
                    <a:pt x="11" y="58"/>
                    <a:pt x="9" y="55"/>
                  </a:cubicBezTo>
                  <a:cubicBezTo>
                    <a:pt x="6" y="53"/>
                    <a:pt x="4" y="49"/>
                    <a:pt x="3" y="45"/>
                  </a:cubicBezTo>
                  <a:cubicBezTo>
                    <a:pt x="1" y="41"/>
                    <a:pt x="0" y="37"/>
                    <a:pt x="0" y="32"/>
                  </a:cubicBezTo>
                  <a:cubicBezTo>
                    <a:pt x="0" y="21"/>
                    <a:pt x="3" y="13"/>
                    <a:pt x="8" y="8"/>
                  </a:cubicBezTo>
                  <a:cubicBezTo>
                    <a:pt x="14" y="2"/>
                    <a:pt x="21" y="0"/>
                    <a:pt x="30" y="0"/>
                  </a:cubicBezTo>
                  <a:cubicBezTo>
                    <a:pt x="34" y="0"/>
                    <a:pt x="38" y="0"/>
                    <a:pt x="41" y="1"/>
                  </a:cubicBezTo>
                  <a:cubicBezTo>
                    <a:pt x="44" y="3"/>
                    <a:pt x="47" y="4"/>
                    <a:pt x="49" y="6"/>
                  </a:cubicBezTo>
                  <a:cubicBezTo>
                    <a:pt x="51" y="8"/>
                    <a:pt x="52" y="11"/>
                    <a:pt x="53" y="13"/>
                  </a:cubicBezTo>
                  <a:cubicBezTo>
                    <a:pt x="54" y="16"/>
                    <a:pt x="55" y="19"/>
                    <a:pt x="55" y="22"/>
                  </a:cubicBezTo>
                  <a:cubicBezTo>
                    <a:pt x="55" y="25"/>
                    <a:pt x="55" y="28"/>
                    <a:pt x="54" y="30"/>
                  </a:cubicBezTo>
                  <a:cubicBezTo>
                    <a:pt x="15" y="30"/>
                    <a:pt x="15" y="30"/>
                    <a:pt x="15" y="30"/>
                  </a:cubicBezTo>
                  <a:cubicBezTo>
                    <a:pt x="15" y="37"/>
                    <a:pt x="16" y="43"/>
                    <a:pt x="18" y="47"/>
                  </a:cubicBezTo>
                  <a:cubicBezTo>
                    <a:pt x="21" y="51"/>
                    <a:pt x="25" y="54"/>
                    <a:pt x="30" y="55"/>
                  </a:cubicBezTo>
                  <a:cubicBezTo>
                    <a:pt x="34" y="56"/>
                    <a:pt x="38" y="55"/>
                    <a:pt x="43" y="54"/>
                  </a:cubicBezTo>
                  <a:cubicBezTo>
                    <a:pt x="47" y="53"/>
                    <a:pt x="51" y="52"/>
                    <a:pt x="55" y="50"/>
                  </a:cubicBezTo>
                  <a:lnTo>
                    <a:pt x="55" y="56"/>
                  </a:lnTo>
                  <a:close/>
                  <a:moveTo>
                    <a:pt x="28" y="24"/>
                  </a:moveTo>
                  <a:cubicBezTo>
                    <a:pt x="42" y="24"/>
                    <a:pt x="42" y="24"/>
                    <a:pt x="42" y="24"/>
                  </a:cubicBezTo>
                  <a:cubicBezTo>
                    <a:pt x="42" y="21"/>
                    <a:pt x="41" y="19"/>
                    <a:pt x="41" y="17"/>
                  </a:cubicBezTo>
                  <a:cubicBezTo>
                    <a:pt x="40" y="14"/>
                    <a:pt x="40" y="12"/>
                    <a:pt x="39" y="11"/>
                  </a:cubicBezTo>
                  <a:cubicBezTo>
                    <a:pt x="38" y="9"/>
                    <a:pt x="36" y="8"/>
                    <a:pt x="35" y="7"/>
                  </a:cubicBezTo>
                  <a:cubicBezTo>
                    <a:pt x="33" y="6"/>
                    <a:pt x="31" y="6"/>
                    <a:pt x="29" y="6"/>
                  </a:cubicBezTo>
                  <a:cubicBezTo>
                    <a:pt x="25" y="6"/>
                    <a:pt x="21" y="7"/>
                    <a:pt x="19" y="11"/>
                  </a:cubicBezTo>
                  <a:cubicBezTo>
                    <a:pt x="16" y="14"/>
                    <a:pt x="15" y="18"/>
                    <a:pt x="15" y="24"/>
                  </a:cubicBezTo>
                  <a:lnTo>
                    <a:pt x="28"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6" name="Freeform 29">
              <a:extLst>
                <a:ext uri="{FF2B5EF4-FFF2-40B4-BE49-F238E27FC236}">
                  <a16:creationId xmlns:a16="http://schemas.microsoft.com/office/drawing/2014/main" id="{ABF4F11E-3874-4636-A947-7491BFB7BAE8}"/>
                </a:ext>
              </a:extLst>
            </p:cNvPr>
            <p:cNvSpPr>
              <a:spLocks/>
            </p:cNvSpPr>
            <p:nvPr userDrawn="1"/>
          </p:nvSpPr>
          <p:spPr bwMode="auto">
            <a:xfrm>
              <a:off x="1376" y="602"/>
              <a:ext cx="35" cy="45"/>
            </a:xfrm>
            <a:custGeom>
              <a:avLst/>
              <a:gdLst>
                <a:gd name="T0" fmla="*/ 37 w 49"/>
                <a:gd name="T1" fmla="*/ 9 h 62"/>
                <a:gd name="T2" fmla="*/ 31 w 49"/>
                <a:gd name="T3" fmla="*/ 9 h 62"/>
                <a:gd name="T4" fmla="*/ 22 w 49"/>
                <a:gd name="T5" fmla="*/ 11 h 62"/>
                <a:gd name="T6" fmla="*/ 22 w 49"/>
                <a:gd name="T7" fmla="*/ 55 h 62"/>
                <a:gd name="T8" fmla="*/ 35 w 49"/>
                <a:gd name="T9" fmla="*/ 56 h 62"/>
                <a:gd name="T10" fmla="*/ 35 w 49"/>
                <a:gd name="T11" fmla="*/ 62 h 62"/>
                <a:gd name="T12" fmla="*/ 0 w 49"/>
                <a:gd name="T13" fmla="*/ 62 h 62"/>
                <a:gd name="T14" fmla="*/ 0 w 49"/>
                <a:gd name="T15" fmla="*/ 57 h 62"/>
                <a:gd name="T16" fmla="*/ 9 w 49"/>
                <a:gd name="T17" fmla="*/ 55 h 62"/>
                <a:gd name="T18" fmla="*/ 9 w 49"/>
                <a:gd name="T19" fmla="*/ 9 h 62"/>
                <a:gd name="T20" fmla="*/ 0 w 49"/>
                <a:gd name="T21" fmla="*/ 6 h 62"/>
                <a:gd name="T22" fmla="*/ 0 w 49"/>
                <a:gd name="T23" fmla="*/ 3 h 62"/>
                <a:gd name="T24" fmla="*/ 20 w 49"/>
                <a:gd name="T25" fmla="*/ 0 h 62"/>
                <a:gd name="T26" fmla="*/ 23 w 49"/>
                <a:gd name="T27" fmla="*/ 0 h 62"/>
                <a:gd name="T28" fmla="*/ 23 w 49"/>
                <a:gd name="T29" fmla="*/ 4 h 62"/>
                <a:gd name="T30" fmla="*/ 33 w 49"/>
                <a:gd name="T31" fmla="*/ 1 h 62"/>
                <a:gd name="T32" fmla="*/ 44 w 49"/>
                <a:gd name="T33" fmla="*/ 0 h 62"/>
                <a:gd name="T34" fmla="*/ 49 w 49"/>
                <a:gd name="T35" fmla="*/ 0 h 62"/>
                <a:gd name="T36" fmla="*/ 49 w 49"/>
                <a:gd name="T37" fmla="*/ 1 h 62"/>
                <a:gd name="T38" fmla="*/ 47 w 49"/>
                <a:gd name="T39" fmla="*/ 17 h 62"/>
                <a:gd name="T40" fmla="*/ 39 w 49"/>
                <a:gd name="T41" fmla="*/ 17 h 62"/>
                <a:gd name="T42" fmla="*/ 37 w 49"/>
                <a:gd name="T43"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 h="62">
                  <a:moveTo>
                    <a:pt x="37" y="9"/>
                  </a:moveTo>
                  <a:cubicBezTo>
                    <a:pt x="35" y="9"/>
                    <a:pt x="33" y="9"/>
                    <a:pt x="31" y="9"/>
                  </a:cubicBezTo>
                  <a:cubicBezTo>
                    <a:pt x="28" y="9"/>
                    <a:pt x="26" y="10"/>
                    <a:pt x="22" y="11"/>
                  </a:cubicBezTo>
                  <a:cubicBezTo>
                    <a:pt x="22" y="55"/>
                    <a:pt x="22" y="55"/>
                    <a:pt x="22" y="55"/>
                  </a:cubicBezTo>
                  <a:cubicBezTo>
                    <a:pt x="35" y="56"/>
                    <a:pt x="35" y="56"/>
                    <a:pt x="35" y="56"/>
                  </a:cubicBezTo>
                  <a:cubicBezTo>
                    <a:pt x="35" y="62"/>
                    <a:pt x="35" y="62"/>
                    <a:pt x="35" y="62"/>
                  </a:cubicBezTo>
                  <a:cubicBezTo>
                    <a:pt x="0" y="62"/>
                    <a:pt x="0" y="62"/>
                    <a:pt x="0" y="62"/>
                  </a:cubicBezTo>
                  <a:cubicBezTo>
                    <a:pt x="0" y="57"/>
                    <a:pt x="0" y="57"/>
                    <a:pt x="0" y="57"/>
                  </a:cubicBezTo>
                  <a:cubicBezTo>
                    <a:pt x="9" y="55"/>
                    <a:pt x="9" y="55"/>
                    <a:pt x="9" y="55"/>
                  </a:cubicBezTo>
                  <a:cubicBezTo>
                    <a:pt x="9" y="9"/>
                    <a:pt x="9" y="9"/>
                    <a:pt x="9" y="9"/>
                  </a:cubicBezTo>
                  <a:cubicBezTo>
                    <a:pt x="0" y="6"/>
                    <a:pt x="0" y="6"/>
                    <a:pt x="0" y="6"/>
                  </a:cubicBezTo>
                  <a:cubicBezTo>
                    <a:pt x="0" y="3"/>
                    <a:pt x="0" y="3"/>
                    <a:pt x="0" y="3"/>
                  </a:cubicBezTo>
                  <a:cubicBezTo>
                    <a:pt x="20" y="0"/>
                    <a:pt x="20" y="0"/>
                    <a:pt x="20" y="0"/>
                  </a:cubicBezTo>
                  <a:cubicBezTo>
                    <a:pt x="23" y="0"/>
                    <a:pt x="23" y="0"/>
                    <a:pt x="23" y="0"/>
                  </a:cubicBezTo>
                  <a:cubicBezTo>
                    <a:pt x="23" y="4"/>
                    <a:pt x="23" y="4"/>
                    <a:pt x="23" y="4"/>
                  </a:cubicBezTo>
                  <a:cubicBezTo>
                    <a:pt x="26" y="3"/>
                    <a:pt x="29" y="1"/>
                    <a:pt x="33" y="1"/>
                  </a:cubicBezTo>
                  <a:cubicBezTo>
                    <a:pt x="37" y="0"/>
                    <a:pt x="40" y="0"/>
                    <a:pt x="44" y="0"/>
                  </a:cubicBezTo>
                  <a:cubicBezTo>
                    <a:pt x="49" y="0"/>
                    <a:pt x="49" y="0"/>
                    <a:pt x="49" y="0"/>
                  </a:cubicBezTo>
                  <a:cubicBezTo>
                    <a:pt x="49" y="1"/>
                    <a:pt x="49" y="1"/>
                    <a:pt x="49" y="1"/>
                  </a:cubicBezTo>
                  <a:cubicBezTo>
                    <a:pt x="47" y="17"/>
                    <a:pt x="47" y="17"/>
                    <a:pt x="47" y="17"/>
                  </a:cubicBezTo>
                  <a:cubicBezTo>
                    <a:pt x="39" y="17"/>
                    <a:pt x="39" y="17"/>
                    <a:pt x="39" y="17"/>
                  </a:cubicBezTo>
                  <a:lnTo>
                    <a:pt x="37"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7" name="Freeform 30">
              <a:extLst>
                <a:ext uri="{FF2B5EF4-FFF2-40B4-BE49-F238E27FC236}">
                  <a16:creationId xmlns:a16="http://schemas.microsoft.com/office/drawing/2014/main" id="{1DDBD473-4840-4D32-AA57-2F48A2069EB5}"/>
                </a:ext>
              </a:extLst>
            </p:cNvPr>
            <p:cNvSpPr>
              <a:spLocks/>
            </p:cNvSpPr>
            <p:nvPr userDrawn="1"/>
          </p:nvSpPr>
          <p:spPr bwMode="auto">
            <a:xfrm>
              <a:off x="1416" y="602"/>
              <a:ext cx="32" cy="46"/>
            </a:xfrm>
            <a:custGeom>
              <a:avLst/>
              <a:gdLst>
                <a:gd name="T0" fmla="*/ 13 w 46"/>
                <a:gd name="T1" fmla="*/ 53 h 63"/>
                <a:gd name="T2" fmla="*/ 18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2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6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5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8" y="55"/>
                  </a:cubicBezTo>
                  <a:cubicBezTo>
                    <a:pt x="19" y="56"/>
                    <a:pt x="22"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2" y="19"/>
                    <a:pt x="2" y="16"/>
                  </a:cubicBezTo>
                  <a:cubicBezTo>
                    <a:pt x="2"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7" y="20"/>
                    <a:pt x="18" y="21"/>
                    <a:pt x="19" y="22"/>
                  </a:cubicBezTo>
                  <a:cubicBezTo>
                    <a:pt x="20" y="23"/>
                    <a:pt x="22" y="24"/>
                    <a:pt x="24" y="25"/>
                  </a:cubicBezTo>
                  <a:cubicBezTo>
                    <a:pt x="25" y="25"/>
                    <a:pt x="27" y="26"/>
                    <a:pt x="29" y="27"/>
                  </a:cubicBezTo>
                  <a:cubicBezTo>
                    <a:pt x="31" y="28"/>
                    <a:pt x="33" y="29"/>
                    <a:pt x="36"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5" y="60"/>
                  </a:cubicBezTo>
                  <a:cubicBezTo>
                    <a:pt x="3" y="59"/>
                    <a:pt x="2"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8" name="Freeform 31">
              <a:extLst>
                <a:ext uri="{FF2B5EF4-FFF2-40B4-BE49-F238E27FC236}">
                  <a16:creationId xmlns:a16="http://schemas.microsoft.com/office/drawing/2014/main" id="{86AC42A3-84F3-4552-BA74-12587E781F97}"/>
                </a:ext>
              </a:extLst>
            </p:cNvPr>
            <p:cNvSpPr>
              <a:spLocks noEditPoints="1"/>
            </p:cNvSpPr>
            <p:nvPr userDrawn="1"/>
          </p:nvSpPr>
          <p:spPr bwMode="auto">
            <a:xfrm>
              <a:off x="1453" y="582"/>
              <a:ext cx="23" cy="65"/>
            </a:xfrm>
            <a:custGeom>
              <a:avLst/>
              <a:gdLst>
                <a:gd name="T0" fmla="*/ 23 w 32"/>
                <a:gd name="T1" fmla="*/ 38 h 90"/>
                <a:gd name="T2" fmla="*/ 23 w 32"/>
                <a:gd name="T3" fmla="*/ 83 h 90"/>
                <a:gd name="T4" fmla="*/ 32 w 32"/>
                <a:gd name="T5" fmla="*/ 85 h 90"/>
                <a:gd name="T6" fmla="*/ 32 w 32"/>
                <a:gd name="T7" fmla="*/ 90 h 90"/>
                <a:gd name="T8" fmla="*/ 0 w 32"/>
                <a:gd name="T9" fmla="*/ 90 h 90"/>
                <a:gd name="T10" fmla="*/ 0 w 32"/>
                <a:gd name="T11" fmla="*/ 85 h 90"/>
                <a:gd name="T12" fmla="*/ 9 w 32"/>
                <a:gd name="T13" fmla="*/ 83 h 90"/>
                <a:gd name="T14" fmla="*/ 9 w 32"/>
                <a:gd name="T15" fmla="*/ 37 h 90"/>
                <a:gd name="T16" fmla="*/ 0 w 32"/>
                <a:gd name="T17" fmla="*/ 34 h 90"/>
                <a:gd name="T18" fmla="*/ 0 w 32"/>
                <a:gd name="T19" fmla="*/ 31 h 90"/>
                <a:gd name="T20" fmla="*/ 20 w 32"/>
                <a:gd name="T21" fmla="*/ 28 h 90"/>
                <a:gd name="T22" fmla="*/ 23 w 32"/>
                <a:gd name="T23" fmla="*/ 28 h 90"/>
                <a:gd name="T24" fmla="*/ 23 w 32"/>
                <a:gd name="T25" fmla="*/ 38 h 90"/>
                <a:gd name="T26" fmla="*/ 8 w 32"/>
                <a:gd name="T27" fmla="*/ 8 h 90"/>
                <a:gd name="T28" fmla="*/ 10 w 32"/>
                <a:gd name="T29" fmla="*/ 14 h 90"/>
                <a:gd name="T30" fmla="*/ 16 w 32"/>
                <a:gd name="T31" fmla="*/ 16 h 90"/>
                <a:gd name="T32" fmla="*/ 22 w 32"/>
                <a:gd name="T33" fmla="*/ 14 h 90"/>
                <a:gd name="T34" fmla="*/ 24 w 32"/>
                <a:gd name="T35" fmla="*/ 8 h 90"/>
                <a:gd name="T36" fmla="*/ 22 w 32"/>
                <a:gd name="T37" fmla="*/ 3 h 90"/>
                <a:gd name="T38" fmla="*/ 16 w 32"/>
                <a:gd name="T39" fmla="*/ 0 h 90"/>
                <a:gd name="T40" fmla="*/ 10 w 32"/>
                <a:gd name="T41" fmla="*/ 3 h 90"/>
                <a:gd name="T42" fmla="*/ 8 w 32"/>
                <a:gd name="T43"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90">
                  <a:moveTo>
                    <a:pt x="23" y="38"/>
                  </a:moveTo>
                  <a:cubicBezTo>
                    <a:pt x="23" y="83"/>
                    <a:pt x="23" y="83"/>
                    <a:pt x="23" y="83"/>
                  </a:cubicBezTo>
                  <a:cubicBezTo>
                    <a:pt x="32" y="85"/>
                    <a:pt x="32" y="85"/>
                    <a:pt x="32" y="85"/>
                  </a:cubicBezTo>
                  <a:cubicBezTo>
                    <a:pt x="32" y="90"/>
                    <a:pt x="32" y="90"/>
                    <a:pt x="32" y="90"/>
                  </a:cubicBezTo>
                  <a:cubicBezTo>
                    <a:pt x="0" y="90"/>
                    <a:pt x="0" y="90"/>
                    <a:pt x="0" y="90"/>
                  </a:cubicBezTo>
                  <a:cubicBezTo>
                    <a:pt x="0" y="85"/>
                    <a:pt x="0" y="85"/>
                    <a:pt x="0" y="85"/>
                  </a:cubicBezTo>
                  <a:cubicBezTo>
                    <a:pt x="9" y="83"/>
                    <a:pt x="9" y="83"/>
                    <a:pt x="9" y="83"/>
                  </a:cubicBezTo>
                  <a:cubicBezTo>
                    <a:pt x="9" y="37"/>
                    <a:pt x="9" y="37"/>
                    <a:pt x="9" y="37"/>
                  </a:cubicBezTo>
                  <a:cubicBezTo>
                    <a:pt x="0" y="34"/>
                    <a:pt x="0" y="34"/>
                    <a:pt x="0" y="34"/>
                  </a:cubicBezTo>
                  <a:cubicBezTo>
                    <a:pt x="0" y="31"/>
                    <a:pt x="0" y="31"/>
                    <a:pt x="0" y="31"/>
                  </a:cubicBezTo>
                  <a:cubicBezTo>
                    <a:pt x="20" y="28"/>
                    <a:pt x="20" y="28"/>
                    <a:pt x="20" y="28"/>
                  </a:cubicBezTo>
                  <a:cubicBezTo>
                    <a:pt x="23" y="28"/>
                    <a:pt x="23" y="28"/>
                    <a:pt x="23" y="28"/>
                  </a:cubicBezTo>
                  <a:lnTo>
                    <a:pt x="23" y="38"/>
                  </a:lnTo>
                  <a:close/>
                  <a:moveTo>
                    <a:pt x="8" y="8"/>
                  </a:moveTo>
                  <a:cubicBezTo>
                    <a:pt x="8" y="10"/>
                    <a:pt x="9" y="12"/>
                    <a:pt x="10" y="14"/>
                  </a:cubicBezTo>
                  <a:cubicBezTo>
                    <a:pt x="12" y="15"/>
                    <a:pt x="14" y="16"/>
                    <a:pt x="16" y="16"/>
                  </a:cubicBezTo>
                  <a:cubicBezTo>
                    <a:pt x="18" y="16"/>
                    <a:pt x="20" y="15"/>
                    <a:pt x="22" y="14"/>
                  </a:cubicBezTo>
                  <a:cubicBezTo>
                    <a:pt x="24" y="12"/>
                    <a:pt x="24" y="10"/>
                    <a:pt x="24" y="8"/>
                  </a:cubicBezTo>
                  <a:cubicBezTo>
                    <a:pt x="24" y="6"/>
                    <a:pt x="24" y="4"/>
                    <a:pt x="22" y="3"/>
                  </a:cubicBezTo>
                  <a:cubicBezTo>
                    <a:pt x="20" y="1"/>
                    <a:pt x="18" y="0"/>
                    <a:pt x="16" y="0"/>
                  </a:cubicBezTo>
                  <a:cubicBezTo>
                    <a:pt x="14" y="0"/>
                    <a:pt x="12" y="1"/>
                    <a:pt x="10" y="3"/>
                  </a:cubicBezTo>
                  <a:cubicBezTo>
                    <a:pt x="9" y="4"/>
                    <a:pt x="8" y="6"/>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39" name="Freeform 32">
              <a:extLst>
                <a:ext uri="{FF2B5EF4-FFF2-40B4-BE49-F238E27FC236}">
                  <a16:creationId xmlns:a16="http://schemas.microsoft.com/office/drawing/2014/main" id="{EE1404A6-99B7-4B3B-8B64-5944B69549E0}"/>
                </a:ext>
              </a:extLst>
            </p:cNvPr>
            <p:cNvSpPr>
              <a:spLocks/>
            </p:cNvSpPr>
            <p:nvPr userDrawn="1"/>
          </p:nvSpPr>
          <p:spPr bwMode="auto">
            <a:xfrm>
              <a:off x="1479" y="592"/>
              <a:ext cx="27" cy="56"/>
            </a:xfrm>
            <a:custGeom>
              <a:avLst/>
              <a:gdLst>
                <a:gd name="T0" fmla="*/ 21 w 38"/>
                <a:gd name="T1" fmla="*/ 59 h 77"/>
                <a:gd name="T2" fmla="*/ 23 w 38"/>
                <a:gd name="T3" fmla="*/ 67 h 77"/>
                <a:gd name="T4" fmla="*/ 29 w 38"/>
                <a:gd name="T5" fmla="*/ 70 h 77"/>
                <a:gd name="T6" fmla="*/ 33 w 38"/>
                <a:gd name="T7" fmla="*/ 69 h 77"/>
                <a:gd name="T8" fmla="*/ 38 w 38"/>
                <a:gd name="T9" fmla="*/ 68 h 77"/>
                <a:gd name="T10" fmla="*/ 38 w 38"/>
                <a:gd name="T11" fmla="*/ 72 h 77"/>
                <a:gd name="T12" fmla="*/ 31 w 38"/>
                <a:gd name="T13" fmla="*/ 76 h 77"/>
                <a:gd name="T14" fmla="*/ 23 w 38"/>
                <a:gd name="T15" fmla="*/ 77 h 77"/>
                <a:gd name="T16" fmla="*/ 15 w 38"/>
                <a:gd name="T17" fmla="*/ 76 h 77"/>
                <a:gd name="T18" fmla="*/ 11 w 38"/>
                <a:gd name="T19" fmla="*/ 72 h 77"/>
                <a:gd name="T20" fmla="*/ 8 w 38"/>
                <a:gd name="T21" fmla="*/ 67 h 77"/>
                <a:gd name="T22" fmla="*/ 8 w 38"/>
                <a:gd name="T23" fmla="*/ 60 h 77"/>
                <a:gd name="T24" fmla="*/ 8 w 38"/>
                <a:gd name="T25" fmla="*/ 22 h 77"/>
                <a:gd name="T26" fmla="*/ 0 w 38"/>
                <a:gd name="T27" fmla="*/ 22 h 77"/>
                <a:gd name="T28" fmla="*/ 0 w 38"/>
                <a:gd name="T29" fmla="*/ 17 h 77"/>
                <a:gd name="T30" fmla="*/ 6 w 38"/>
                <a:gd name="T31" fmla="*/ 15 h 77"/>
                <a:gd name="T32" fmla="*/ 9 w 38"/>
                <a:gd name="T33" fmla="*/ 11 h 77"/>
                <a:gd name="T34" fmla="*/ 12 w 38"/>
                <a:gd name="T35" fmla="*/ 6 h 77"/>
                <a:gd name="T36" fmla="*/ 13 w 38"/>
                <a:gd name="T37" fmla="*/ 0 h 77"/>
                <a:gd name="T38" fmla="*/ 21 w 38"/>
                <a:gd name="T39" fmla="*/ 0 h 77"/>
                <a:gd name="T40" fmla="*/ 21 w 38"/>
                <a:gd name="T41" fmla="*/ 15 h 77"/>
                <a:gd name="T42" fmla="*/ 38 w 38"/>
                <a:gd name="T43" fmla="*/ 15 h 77"/>
                <a:gd name="T44" fmla="*/ 38 w 38"/>
                <a:gd name="T45" fmla="*/ 22 h 77"/>
                <a:gd name="T46" fmla="*/ 21 w 38"/>
                <a:gd name="T47" fmla="*/ 22 h 77"/>
                <a:gd name="T48" fmla="*/ 21 w 38"/>
                <a:gd name="T49" fmla="*/ 5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77">
                  <a:moveTo>
                    <a:pt x="21" y="59"/>
                  </a:moveTo>
                  <a:cubicBezTo>
                    <a:pt x="21" y="62"/>
                    <a:pt x="22" y="65"/>
                    <a:pt x="23" y="67"/>
                  </a:cubicBezTo>
                  <a:cubicBezTo>
                    <a:pt x="23" y="69"/>
                    <a:pt x="26" y="70"/>
                    <a:pt x="29" y="70"/>
                  </a:cubicBezTo>
                  <a:cubicBezTo>
                    <a:pt x="30" y="70"/>
                    <a:pt x="31" y="70"/>
                    <a:pt x="33" y="69"/>
                  </a:cubicBezTo>
                  <a:cubicBezTo>
                    <a:pt x="35" y="69"/>
                    <a:pt x="37" y="69"/>
                    <a:pt x="38" y="68"/>
                  </a:cubicBezTo>
                  <a:cubicBezTo>
                    <a:pt x="38" y="72"/>
                    <a:pt x="38" y="72"/>
                    <a:pt x="38" y="72"/>
                  </a:cubicBezTo>
                  <a:cubicBezTo>
                    <a:pt x="36" y="74"/>
                    <a:pt x="34" y="75"/>
                    <a:pt x="31" y="76"/>
                  </a:cubicBezTo>
                  <a:cubicBezTo>
                    <a:pt x="28" y="77"/>
                    <a:pt x="26" y="77"/>
                    <a:pt x="23" y="77"/>
                  </a:cubicBezTo>
                  <a:cubicBezTo>
                    <a:pt x="20" y="77"/>
                    <a:pt x="17" y="77"/>
                    <a:pt x="15" y="76"/>
                  </a:cubicBezTo>
                  <a:cubicBezTo>
                    <a:pt x="13" y="75"/>
                    <a:pt x="12" y="74"/>
                    <a:pt x="11" y="72"/>
                  </a:cubicBezTo>
                  <a:cubicBezTo>
                    <a:pt x="10" y="71"/>
                    <a:pt x="9" y="69"/>
                    <a:pt x="8" y="67"/>
                  </a:cubicBezTo>
                  <a:cubicBezTo>
                    <a:pt x="8" y="65"/>
                    <a:pt x="8" y="63"/>
                    <a:pt x="8" y="60"/>
                  </a:cubicBezTo>
                  <a:cubicBezTo>
                    <a:pt x="8" y="22"/>
                    <a:pt x="8" y="22"/>
                    <a:pt x="8" y="22"/>
                  </a:cubicBezTo>
                  <a:cubicBezTo>
                    <a:pt x="0" y="22"/>
                    <a:pt x="0" y="22"/>
                    <a:pt x="0" y="22"/>
                  </a:cubicBezTo>
                  <a:cubicBezTo>
                    <a:pt x="0" y="17"/>
                    <a:pt x="0" y="17"/>
                    <a:pt x="0" y="17"/>
                  </a:cubicBezTo>
                  <a:cubicBezTo>
                    <a:pt x="2" y="17"/>
                    <a:pt x="4" y="16"/>
                    <a:pt x="6" y="15"/>
                  </a:cubicBezTo>
                  <a:cubicBezTo>
                    <a:pt x="7" y="14"/>
                    <a:pt x="8" y="13"/>
                    <a:pt x="9" y="11"/>
                  </a:cubicBezTo>
                  <a:cubicBezTo>
                    <a:pt x="10" y="10"/>
                    <a:pt x="11" y="8"/>
                    <a:pt x="12" y="6"/>
                  </a:cubicBezTo>
                  <a:cubicBezTo>
                    <a:pt x="12" y="4"/>
                    <a:pt x="13" y="2"/>
                    <a:pt x="13" y="0"/>
                  </a:cubicBezTo>
                  <a:cubicBezTo>
                    <a:pt x="21" y="0"/>
                    <a:pt x="21" y="0"/>
                    <a:pt x="21" y="0"/>
                  </a:cubicBezTo>
                  <a:cubicBezTo>
                    <a:pt x="21" y="15"/>
                    <a:pt x="21" y="15"/>
                    <a:pt x="21" y="15"/>
                  </a:cubicBezTo>
                  <a:cubicBezTo>
                    <a:pt x="38" y="15"/>
                    <a:pt x="38" y="15"/>
                    <a:pt x="38" y="15"/>
                  </a:cubicBezTo>
                  <a:cubicBezTo>
                    <a:pt x="38" y="22"/>
                    <a:pt x="38" y="22"/>
                    <a:pt x="38" y="22"/>
                  </a:cubicBezTo>
                  <a:cubicBezTo>
                    <a:pt x="21" y="22"/>
                    <a:pt x="21" y="22"/>
                    <a:pt x="21" y="22"/>
                  </a:cubicBezTo>
                  <a:lnTo>
                    <a:pt x="21"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0" name="Freeform 33">
              <a:extLst>
                <a:ext uri="{FF2B5EF4-FFF2-40B4-BE49-F238E27FC236}">
                  <a16:creationId xmlns:a16="http://schemas.microsoft.com/office/drawing/2014/main" id="{D982AA17-F090-407A-A1A9-18EEC7E195BB}"/>
                </a:ext>
              </a:extLst>
            </p:cNvPr>
            <p:cNvSpPr>
              <a:spLocks/>
            </p:cNvSpPr>
            <p:nvPr userDrawn="1"/>
          </p:nvSpPr>
          <p:spPr bwMode="auto">
            <a:xfrm>
              <a:off x="1507" y="603"/>
              <a:ext cx="51" cy="62"/>
            </a:xfrm>
            <a:custGeom>
              <a:avLst/>
              <a:gdLst>
                <a:gd name="T0" fmla="*/ 32 w 51"/>
                <a:gd name="T1" fmla="*/ 4 h 62"/>
                <a:gd name="T2" fmla="*/ 32 w 51"/>
                <a:gd name="T3" fmla="*/ 0 h 62"/>
                <a:gd name="T4" fmla="*/ 51 w 51"/>
                <a:gd name="T5" fmla="*/ 0 h 62"/>
                <a:gd name="T6" fmla="*/ 51 w 51"/>
                <a:gd name="T7" fmla="*/ 4 h 62"/>
                <a:gd name="T8" fmla="*/ 45 w 51"/>
                <a:gd name="T9" fmla="*/ 5 h 62"/>
                <a:gd name="T10" fmla="*/ 30 w 51"/>
                <a:gd name="T11" fmla="*/ 40 h 62"/>
                <a:gd name="T12" fmla="*/ 31 w 51"/>
                <a:gd name="T13" fmla="*/ 40 h 62"/>
                <a:gd name="T14" fmla="*/ 26 w 51"/>
                <a:gd name="T15" fmla="*/ 62 h 62"/>
                <a:gd name="T16" fmla="*/ 17 w 51"/>
                <a:gd name="T17" fmla="*/ 62 h 62"/>
                <a:gd name="T18" fmla="*/ 23 w 51"/>
                <a:gd name="T19" fmla="*/ 42 h 62"/>
                <a:gd name="T20" fmla="*/ 6 w 51"/>
                <a:gd name="T21" fmla="*/ 5 h 62"/>
                <a:gd name="T22" fmla="*/ 0 w 51"/>
                <a:gd name="T23" fmla="*/ 4 h 62"/>
                <a:gd name="T24" fmla="*/ 0 w 51"/>
                <a:gd name="T25" fmla="*/ 0 h 62"/>
                <a:gd name="T26" fmla="*/ 22 w 51"/>
                <a:gd name="T27" fmla="*/ 0 h 62"/>
                <a:gd name="T28" fmla="*/ 22 w 51"/>
                <a:gd name="T29" fmla="*/ 4 h 62"/>
                <a:gd name="T30" fmla="*/ 17 w 51"/>
                <a:gd name="T31" fmla="*/ 5 h 62"/>
                <a:gd name="T32" fmla="*/ 28 w 51"/>
                <a:gd name="T33" fmla="*/ 30 h 62"/>
                <a:gd name="T34" fmla="*/ 38 w 51"/>
                <a:gd name="T35" fmla="*/ 5 h 62"/>
                <a:gd name="T36" fmla="*/ 32 w 51"/>
                <a:gd name="T3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62">
                  <a:moveTo>
                    <a:pt x="32" y="4"/>
                  </a:moveTo>
                  <a:lnTo>
                    <a:pt x="32" y="0"/>
                  </a:lnTo>
                  <a:lnTo>
                    <a:pt x="51" y="0"/>
                  </a:lnTo>
                  <a:lnTo>
                    <a:pt x="51" y="4"/>
                  </a:lnTo>
                  <a:lnTo>
                    <a:pt x="45" y="5"/>
                  </a:lnTo>
                  <a:lnTo>
                    <a:pt x="30" y="40"/>
                  </a:lnTo>
                  <a:lnTo>
                    <a:pt x="31" y="40"/>
                  </a:lnTo>
                  <a:lnTo>
                    <a:pt x="26" y="62"/>
                  </a:lnTo>
                  <a:lnTo>
                    <a:pt x="17" y="62"/>
                  </a:lnTo>
                  <a:lnTo>
                    <a:pt x="23" y="42"/>
                  </a:lnTo>
                  <a:lnTo>
                    <a:pt x="6" y="5"/>
                  </a:lnTo>
                  <a:lnTo>
                    <a:pt x="0" y="4"/>
                  </a:lnTo>
                  <a:lnTo>
                    <a:pt x="0" y="0"/>
                  </a:lnTo>
                  <a:lnTo>
                    <a:pt x="22" y="0"/>
                  </a:lnTo>
                  <a:lnTo>
                    <a:pt x="22" y="4"/>
                  </a:lnTo>
                  <a:lnTo>
                    <a:pt x="17" y="5"/>
                  </a:lnTo>
                  <a:lnTo>
                    <a:pt x="28" y="30"/>
                  </a:lnTo>
                  <a:lnTo>
                    <a:pt x="38" y="5"/>
                  </a:lnTo>
                  <a:lnTo>
                    <a:pt x="32"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1" name="Freeform 34">
              <a:extLst>
                <a:ext uri="{FF2B5EF4-FFF2-40B4-BE49-F238E27FC236}">
                  <a16:creationId xmlns:a16="http://schemas.microsoft.com/office/drawing/2014/main" id="{E0890268-7B4D-4A95-938F-8A05ED188E43}"/>
                </a:ext>
              </a:extLst>
            </p:cNvPr>
            <p:cNvSpPr>
              <a:spLocks noEditPoints="1"/>
            </p:cNvSpPr>
            <p:nvPr userDrawn="1"/>
          </p:nvSpPr>
          <p:spPr bwMode="auto">
            <a:xfrm>
              <a:off x="1584" y="602"/>
              <a:ext cx="41" cy="46"/>
            </a:xfrm>
            <a:custGeom>
              <a:avLst/>
              <a:gdLst>
                <a:gd name="T0" fmla="*/ 51 w 59"/>
                <a:gd name="T1" fmla="*/ 55 h 63"/>
                <a:gd name="T2" fmla="*/ 29 w 59"/>
                <a:gd name="T3" fmla="*/ 63 h 63"/>
                <a:gd name="T4" fmla="*/ 8 w 59"/>
                <a:gd name="T5" fmla="*/ 55 h 63"/>
                <a:gd name="T6" fmla="*/ 0 w 59"/>
                <a:gd name="T7" fmla="*/ 31 h 63"/>
                <a:gd name="T8" fmla="*/ 8 w 59"/>
                <a:gd name="T9" fmla="*/ 8 h 63"/>
                <a:gd name="T10" fmla="*/ 30 w 59"/>
                <a:gd name="T11" fmla="*/ 0 h 63"/>
                <a:gd name="T12" fmla="*/ 52 w 59"/>
                <a:gd name="T13" fmla="*/ 8 h 63"/>
                <a:gd name="T14" fmla="*/ 59 w 59"/>
                <a:gd name="T15" fmla="*/ 31 h 63"/>
                <a:gd name="T16" fmla="*/ 51 w 59"/>
                <a:gd name="T17" fmla="*/ 55 h 63"/>
                <a:gd name="T18" fmla="*/ 41 w 59"/>
                <a:gd name="T19" fmla="*/ 12 h 63"/>
                <a:gd name="T20" fmla="*/ 30 w 59"/>
                <a:gd name="T21" fmla="*/ 6 h 63"/>
                <a:gd name="T22" fmla="*/ 19 w 59"/>
                <a:gd name="T23" fmla="*/ 12 h 63"/>
                <a:gd name="T24" fmla="*/ 15 w 59"/>
                <a:gd name="T25" fmla="*/ 31 h 63"/>
                <a:gd name="T26" fmla="*/ 19 w 59"/>
                <a:gd name="T27" fmla="*/ 51 h 63"/>
                <a:gd name="T28" fmla="*/ 29 w 59"/>
                <a:gd name="T29" fmla="*/ 57 h 63"/>
                <a:gd name="T30" fmla="*/ 40 w 59"/>
                <a:gd name="T31" fmla="*/ 51 h 63"/>
                <a:gd name="T32" fmla="*/ 44 w 59"/>
                <a:gd name="T33" fmla="*/ 31 h 63"/>
                <a:gd name="T34" fmla="*/ 41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20" y="63"/>
                    <a:pt x="13" y="60"/>
                    <a:pt x="8" y="55"/>
                  </a:cubicBezTo>
                  <a:cubicBezTo>
                    <a:pt x="3" y="49"/>
                    <a:pt x="0" y="41"/>
                    <a:pt x="0" y="31"/>
                  </a:cubicBezTo>
                  <a:cubicBezTo>
                    <a:pt x="0" y="21"/>
                    <a:pt x="3" y="13"/>
                    <a:pt x="8" y="8"/>
                  </a:cubicBezTo>
                  <a:cubicBezTo>
                    <a:pt x="13" y="2"/>
                    <a:pt x="21" y="0"/>
                    <a:pt x="30" y="0"/>
                  </a:cubicBezTo>
                  <a:cubicBezTo>
                    <a:pt x="40" y="0"/>
                    <a:pt x="47" y="2"/>
                    <a:pt x="52" y="8"/>
                  </a:cubicBezTo>
                  <a:cubicBezTo>
                    <a:pt x="57" y="13"/>
                    <a:pt x="59" y="21"/>
                    <a:pt x="59" y="31"/>
                  </a:cubicBezTo>
                  <a:cubicBezTo>
                    <a:pt x="59" y="42"/>
                    <a:pt x="56" y="50"/>
                    <a:pt x="51" y="55"/>
                  </a:cubicBezTo>
                  <a:close/>
                  <a:moveTo>
                    <a:pt x="41" y="12"/>
                  </a:moveTo>
                  <a:cubicBezTo>
                    <a:pt x="38" y="8"/>
                    <a:pt x="35" y="6"/>
                    <a:pt x="30" y="6"/>
                  </a:cubicBezTo>
                  <a:cubicBezTo>
                    <a:pt x="25" y="6"/>
                    <a:pt x="21" y="8"/>
                    <a:pt x="19" y="12"/>
                  </a:cubicBezTo>
                  <a:cubicBezTo>
                    <a:pt x="16" y="16"/>
                    <a:pt x="15" y="22"/>
                    <a:pt x="15" y="31"/>
                  </a:cubicBezTo>
                  <a:cubicBezTo>
                    <a:pt x="15" y="40"/>
                    <a:pt x="16" y="47"/>
                    <a:pt x="19" y="51"/>
                  </a:cubicBezTo>
                  <a:cubicBezTo>
                    <a:pt x="21" y="55"/>
                    <a:pt x="25" y="57"/>
                    <a:pt x="29" y="57"/>
                  </a:cubicBezTo>
                  <a:cubicBezTo>
                    <a:pt x="34" y="57"/>
                    <a:pt x="38" y="55"/>
                    <a:pt x="40" y="51"/>
                  </a:cubicBezTo>
                  <a:cubicBezTo>
                    <a:pt x="43" y="47"/>
                    <a:pt x="44" y="40"/>
                    <a:pt x="44" y="31"/>
                  </a:cubicBezTo>
                  <a:cubicBezTo>
                    <a:pt x="44" y="22"/>
                    <a:pt x="43" y="16"/>
                    <a:pt x="41"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2" name="Freeform 35">
              <a:extLst>
                <a:ext uri="{FF2B5EF4-FFF2-40B4-BE49-F238E27FC236}">
                  <a16:creationId xmlns:a16="http://schemas.microsoft.com/office/drawing/2014/main" id="{85EE2225-3042-4258-A177-6E305A39C49B}"/>
                </a:ext>
              </a:extLst>
            </p:cNvPr>
            <p:cNvSpPr>
              <a:spLocks/>
            </p:cNvSpPr>
            <p:nvPr userDrawn="1"/>
          </p:nvSpPr>
          <p:spPr bwMode="auto">
            <a:xfrm>
              <a:off x="1630" y="583"/>
              <a:ext cx="31" cy="64"/>
            </a:xfrm>
            <a:custGeom>
              <a:avLst/>
              <a:gdLst>
                <a:gd name="T0" fmla="*/ 11 w 45"/>
                <a:gd name="T1" fmla="*/ 28 h 89"/>
                <a:gd name="T2" fmla="*/ 11 w 45"/>
                <a:gd name="T3" fmla="*/ 17 h 89"/>
                <a:gd name="T4" fmla="*/ 12 w 45"/>
                <a:gd name="T5" fmla="*/ 9 h 89"/>
                <a:gd name="T6" fmla="*/ 17 w 45"/>
                <a:gd name="T7" fmla="*/ 4 h 89"/>
                <a:gd name="T8" fmla="*/ 23 w 45"/>
                <a:gd name="T9" fmla="*/ 1 h 89"/>
                <a:gd name="T10" fmla="*/ 31 w 45"/>
                <a:gd name="T11" fmla="*/ 0 h 89"/>
                <a:gd name="T12" fmla="*/ 37 w 45"/>
                <a:gd name="T13" fmla="*/ 0 h 89"/>
                <a:gd name="T14" fmla="*/ 45 w 45"/>
                <a:gd name="T15" fmla="*/ 2 h 89"/>
                <a:gd name="T16" fmla="*/ 45 w 45"/>
                <a:gd name="T17" fmla="*/ 6 h 89"/>
                <a:gd name="T18" fmla="*/ 33 w 45"/>
                <a:gd name="T19" fmla="*/ 6 h 89"/>
                <a:gd name="T20" fmla="*/ 26 w 45"/>
                <a:gd name="T21" fmla="*/ 8 h 89"/>
                <a:gd name="T22" fmla="*/ 24 w 45"/>
                <a:gd name="T23" fmla="*/ 15 h 89"/>
                <a:gd name="T24" fmla="*/ 24 w 45"/>
                <a:gd name="T25" fmla="*/ 28 h 89"/>
                <a:gd name="T26" fmla="*/ 38 w 45"/>
                <a:gd name="T27" fmla="*/ 28 h 89"/>
                <a:gd name="T28" fmla="*/ 38 w 45"/>
                <a:gd name="T29" fmla="*/ 35 h 89"/>
                <a:gd name="T30" fmla="*/ 24 w 45"/>
                <a:gd name="T31" fmla="*/ 35 h 89"/>
                <a:gd name="T32" fmla="*/ 24 w 45"/>
                <a:gd name="T33" fmla="*/ 82 h 89"/>
                <a:gd name="T34" fmla="*/ 37 w 45"/>
                <a:gd name="T35" fmla="*/ 83 h 89"/>
                <a:gd name="T36" fmla="*/ 37 w 45"/>
                <a:gd name="T37" fmla="*/ 89 h 89"/>
                <a:gd name="T38" fmla="*/ 1 w 45"/>
                <a:gd name="T39" fmla="*/ 89 h 89"/>
                <a:gd name="T40" fmla="*/ 1 w 45"/>
                <a:gd name="T41" fmla="*/ 84 h 89"/>
                <a:gd name="T42" fmla="*/ 11 w 45"/>
                <a:gd name="T43" fmla="*/ 82 h 89"/>
                <a:gd name="T44" fmla="*/ 11 w 45"/>
                <a:gd name="T45" fmla="*/ 35 h 89"/>
                <a:gd name="T46" fmla="*/ 0 w 45"/>
                <a:gd name="T47" fmla="*/ 35 h 89"/>
                <a:gd name="T48" fmla="*/ 0 w 45"/>
                <a:gd name="T49" fmla="*/ 30 h 89"/>
                <a:gd name="T50" fmla="*/ 11 w 45"/>
                <a:gd name="T51" fmla="*/ 2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89">
                  <a:moveTo>
                    <a:pt x="11" y="28"/>
                  </a:moveTo>
                  <a:cubicBezTo>
                    <a:pt x="11" y="17"/>
                    <a:pt x="11" y="17"/>
                    <a:pt x="11" y="17"/>
                  </a:cubicBezTo>
                  <a:cubicBezTo>
                    <a:pt x="11" y="14"/>
                    <a:pt x="11" y="11"/>
                    <a:pt x="12" y="9"/>
                  </a:cubicBezTo>
                  <a:cubicBezTo>
                    <a:pt x="13" y="7"/>
                    <a:pt x="15" y="5"/>
                    <a:pt x="17" y="4"/>
                  </a:cubicBezTo>
                  <a:cubicBezTo>
                    <a:pt x="18" y="3"/>
                    <a:pt x="21" y="2"/>
                    <a:pt x="23" y="1"/>
                  </a:cubicBezTo>
                  <a:cubicBezTo>
                    <a:pt x="26" y="0"/>
                    <a:pt x="28" y="0"/>
                    <a:pt x="31" y="0"/>
                  </a:cubicBezTo>
                  <a:cubicBezTo>
                    <a:pt x="33" y="0"/>
                    <a:pt x="35" y="0"/>
                    <a:pt x="37" y="0"/>
                  </a:cubicBezTo>
                  <a:cubicBezTo>
                    <a:pt x="40" y="1"/>
                    <a:pt x="42" y="1"/>
                    <a:pt x="45" y="2"/>
                  </a:cubicBezTo>
                  <a:cubicBezTo>
                    <a:pt x="45" y="6"/>
                    <a:pt x="45" y="6"/>
                    <a:pt x="45" y="6"/>
                  </a:cubicBezTo>
                  <a:cubicBezTo>
                    <a:pt x="33" y="6"/>
                    <a:pt x="33" y="6"/>
                    <a:pt x="33" y="6"/>
                  </a:cubicBezTo>
                  <a:cubicBezTo>
                    <a:pt x="30" y="6"/>
                    <a:pt x="28" y="7"/>
                    <a:pt x="26" y="8"/>
                  </a:cubicBezTo>
                  <a:cubicBezTo>
                    <a:pt x="25" y="10"/>
                    <a:pt x="24" y="12"/>
                    <a:pt x="24" y="15"/>
                  </a:cubicBezTo>
                  <a:cubicBezTo>
                    <a:pt x="24" y="28"/>
                    <a:pt x="24" y="28"/>
                    <a:pt x="24" y="28"/>
                  </a:cubicBezTo>
                  <a:cubicBezTo>
                    <a:pt x="38" y="28"/>
                    <a:pt x="38" y="28"/>
                    <a:pt x="38" y="28"/>
                  </a:cubicBezTo>
                  <a:cubicBezTo>
                    <a:pt x="38" y="35"/>
                    <a:pt x="38" y="35"/>
                    <a:pt x="38" y="35"/>
                  </a:cubicBezTo>
                  <a:cubicBezTo>
                    <a:pt x="24" y="35"/>
                    <a:pt x="24" y="35"/>
                    <a:pt x="24" y="35"/>
                  </a:cubicBezTo>
                  <a:cubicBezTo>
                    <a:pt x="24" y="82"/>
                    <a:pt x="24" y="82"/>
                    <a:pt x="24" y="82"/>
                  </a:cubicBezTo>
                  <a:cubicBezTo>
                    <a:pt x="37" y="83"/>
                    <a:pt x="37" y="83"/>
                    <a:pt x="37" y="83"/>
                  </a:cubicBezTo>
                  <a:cubicBezTo>
                    <a:pt x="37" y="89"/>
                    <a:pt x="37" y="89"/>
                    <a:pt x="37" y="89"/>
                  </a:cubicBezTo>
                  <a:cubicBezTo>
                    <a:pt x="1" y="89"/>
                    <a:pt x="1" y="89"/>
                    <a:pt x="1" y="89"/>
                  </a:cubicBezTo>
                  <a:cubicBezTo>
                    <a:pt x="1" y="84"/>
                    <a:pt x="1" y="84"/>
                    <a:pt x="1" y="84"/>
                  </a:cubicBezTo>
                  <a:cubicBezTo>
                    <a:pt x="11" y="82"/>
                    <a:pt x="11" y="82"/>
                    <a:pt x="11" y="82"/>
                  </a:cubicBezTo>
                  <a:cubicBezTo>
                    <a:pt x="11" y="35"/>
                    <a:pt x="11" y="35"/>
                    <a:pt x="11" y="35"/>
                  </a:cubicBezTo>
                  <a:cubicBezTo>
                    <a:pt x="0" y="35"/>
                    <a:pt x="0" y="35"/>
                    <a:pt x="0" y="35"/>
                  </a:cubicBezTo>
                  <a:cubicBezTo>
                    <a:pt x="0" y="30"/>
                    <a:pt x="0" y="30"/>
                    <a:pt x="0" y="30"/>
                  </a:cubicBezTo>
                  <a:lnTo>
                    <a:pt x="11"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3" name="Freeform 36">
              <a:extLst>
                <a:ext uri="{FF2B5EF4-FFF2-40B4-BE49-F238E27FC236}">
                  <a16:creationId xmlns:a16="http://schemas.microsoft.com/office/drawing/2014/main" id="{A0CDF90D-33AD-4774-8832-158C43F7EC69}"/>
                </a:ext>
              </a:extLst>
            </p:cNvPr>
            <p:cNvSpPr>
              <a:spLocks noEditPoints="1"/>
            </p:cNvSpPr>
            <p:nvPr userDrawn="1"/>
          </p:nvSpPr>
          <p:spPr bwMode="auto">
            <a:xfrm>
              <a:off x="1686" y="585"/>
              <a:ext cx="57" cy="63"/>
            </a:xfrm>
            <a:custGeom>
              <a:avLst/>
              <a:gdLst>
                <a:gd name="T0" fmla="*/ 70 w 81"/>
                <a:gd name="T1" fmla="*/ 76 h 87"/>
                <a:gd name="T2" fmla="*/ 40 w 81"/>
                <a:gd name="T3" fmla="*/ 87 h 87"/>
                <a:gd name="T4" fmla="*/ 23 w 81"/>
                <a:gd name="T5" fmla="*/ 84 h 87"/>
                <a:gd name="T6" fmla="*/ 10 w 81"/>
                <a:gd name="T7" fmla="*/ 76 h 87"/>
                <a:gd name="T8" fmla="*/ 2 w 81"/>
                <a:gd name="T9" fmla="*/ 63 h 87"/>
                <a:gd name="T10" fmla="*/ 0 w 81"/>
                <a:gd name="T11" fmla="*/ 44 h 87"/>
                <a:gd name="T12" fmla="*/ 3 w 81"/>
                <a:gd name="T13" fmla="*/ 25 h 87"/>
                <a:gd name="T14" fmla="*/ 11 w 81"/>
                <a:gd name="T15" fmla="*/ 11 h 87"/>
                <a:gd name="T16" fmla="*/ 24 w 81"/>
                <a:gd name="T17" fmla="*/ 3 h 87"/>
                <a:gd name="T18" fmla="*/ 41 w 81"/>
                <a:gd name="T19" fmla="*/ 0 h 87"/>
                <a:gd name="T20" fmla="*/ 58 w 81"/>
                <a:gd name="T21" fmla="*/ 3 h 87"/>
                <a:gd name="T22" fmla="*/ 70 w 81"/>
                <a:gd name="T23" fmla="*/ 11 h 87"/>
                <a:gd name="T24" fmla="*/ 78 w 81"/>
                <a:gd name="T25" fmla="*/ 25 h 87"/>
                <a:gd name="T26" fmla="*/ 81 w 81"/>
                <a:gd name="T27" fmla="*/ 43 h 87"/>
                <a:gd name="T28" fmla="*/ 70 w 81"/>
                <a:gd name="T29" fmla="*/ 76 h 87"/>
                <a:gd name="T30" fmla="*/ 59 w 81"/>
                <a:gd name="T31" fmla="*/ 16 h 87"/>
                <a:gd name="T32" fmla="*/ 41 w 81"/>
                <a:gd name="T33" fmla="*/ 7 h 87"/>
                <a:gd name="T34" fmla="*/ 22 w 81"/>
                <a:gd name="T35" fmla="*/ 16 h 87"/>
                <a:gd name="T36" fmla="*/ 16 w 81"/>
                <a:gd name="T37" fmla="*/ 43 h 87"/>
                <a:gd name="T38" fmla="*/ 22 w 81"/>
                <a:gd name="T39" fmla="*/ 71 h 87"/>
                <a:gd name="T40" fmla="*/ 40 w 81"/>
                <a:gd name="T41" fmla="*/ 80 h 87"/>
                <a:gd name="T42" fmla="*/ 59 w 81"/>
                <a:gd name="T43" fmla="*/ 71 h 87"/>
                <a:gd name="T44" fmla="*/ 65 w 81"/>
                <a:gd name="T45" fmla="*/ 44 h 87"/>
                <a:gd name="T46" fmla="*/ 59 w 81"/>
                <a:gd name="T47" fmla="*/ 1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1" h="87">
                  <a:moveTo>
                    <a:pt x="70" y="76"/>
                  </a:moveTo>
                  <a:cubicBezTo>
                    <a:pt x="63" y="83"/>
                    <a:pt x="53" y="87"/>
                    <a:pt x="40" y="87"/>
                  </a:cubicBezTo>
                  <a:cubicBezTo>
                    <a:pt x="34" y="87"/>
                    <a:pt x="28" y="86"/>
                    <a:pt x="23" y="84"/>
                  </a:cubicBezTo>
                  <a:cubicBezTo>
                    <a:pt x="18" y="82"/>
                    <a:pt x="14" y="80"/>
                    <a:pt x="10" y="76"/>
                  </a:cubicBezTo>
                  <a:cubicBezTo>
                    <a:pt x="7" y="72"/>
                    <a:pt x="4" y="68"/>
                    <a:pt x="2" y="63"/>
                  </a:cubicBezTo>
                  <a:cubicBezTo>
                    <a:pt x="1" y="57"/>
                    <a:pt x="0" y="51"/>
                    <a:pt x="0" y="44"/>
                  </a:cubicBezTo>
                  <a:cubicBezTo>
                    <a:pt x="0" y="37"/>
                    <a:pt x="1" y="31"/>
                    <a:pt x="3" y="25"/>
                  </a:cubicBezTo>
                  <a:cubicBezTo>
                    <a:pt x="5" y="20"/>
                    <a:pt x="7" y="15"/>
                    <a:pt x="11" y="11"/>
                  </a:cubicBezTo>
                  <a:cubicBezTo>
                    <a:pt x="14" y="8"/>
                    <a:pt x="19" y="5"/>
                    <a:pt x="24" y="3"/>
                  </a:cubicBezTo>
                  <a:cubicBezTo>
                    <a:pt x="29" y="1"/>
                    <a:pt x="35" y="0"/>
                    <a:pt x="41" y="0"/>
                  </a:cubicBezTo>
                  <a:cubicBezTo>
                    <a:pt x="47" y="0"/>
                    <a:pt x="53" y="1"/>
                    <a:pt x="58" y="3"/>
                  </a:cubicBezTo>
                  <a:cubicBezTo>
                    <a:pt x="63" y="5"/>
                    <a:pt x="67" y="7"/>
                    <a:pt x="70" y="11"/>
                  </a:cubicBezTo>
                  <a:cubicBezTo>
                    <a:pt x="74" y="15"/>
                    <a:pt x="77" y="19"/>
                    <a:pt x="78" y="25"/>
                  </a:cubicBezTo>
                  <a:cubicBezTo>
                    <a:pt x="80" y="30"/>
                    <a:pt x="81" y="36"/>
                    <a:pt x="81" y="43"/>
                  </a:cubicBezTo>
                  <a:cubicBezTo>
                    <a:pt x="81" y="57"/>
                    <a:pt x="78" y="68"/>
                    <a:pt x="70" y="76"/>
                  </a:cubicBezTo>
                  <a:close/>
                  <a:moveTo>
                    <a:pt x="59" y="16"/>
                  </a:moveTo>
                  <a:cubicBezTo>
                    <a:pt x="55" y="10"/>
                    <a:pt x="48" y="7"/>
                    <a:pt x="41" y="7"/>
                  </a:cubicBezTo>
                  <a:cubicBezTo>
                    <a:pt x="33" y="7"/>
                    <a:pt x="26" y="10"/>
                    <a:pt x="22" y="16"/>
                  </a:cubicBezTo>
                  <a:cubicBezTo>
                    <a:pt x="18" y="22"/>
                    <a:pt x="16" y="31"/>
                    <a:pt x="16" y="43"/>
                  </a:cubicBezTo>
                  <a:cubicBezTo>
                    <a:pt x="16" y="56"/>
                    <a:pt x="18" y="65"/>
                    <a:pt x="22" y="71"/>
                  </a:cubicBezTo>
                  <a:cubicBezTo>
                    <a:pt x="26" y="77"/>
                    <a:pt x="32" y="80"/>
                    <a:pt x="40" y="80"/>
                  </a:cubicBezTo>
                  <a:cubicBezTo>
                    <a:pt x="48" y="80"/>
                    <a:pt x="54" y="77"/>
                    <a:pt x="59" y="71"/>
                  </a:cubicBezTo>
                  <a:cubicBezTo>
                    <a:pt x="63" y="66"/>
                    <a:pt x="65" y="56"/>
                    <a:pt x="65" y="44"/>
                  </a:cubicBezTo>
                  <a:cubicBezTo>
                    <a:pt x="65" y="31"/>
                    <a:pt x="63" y="22"/>
                    <a:pt x="59"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4" name="Freeform 37">
              <a:extLst>
                <a:ext uri="{FF2B5EF4-FFF2-40B4-BE49-F238E27FC236}">
                  <a16:creationId xmlns:a16="http://schemas.microsoft.com/office/drawing/2014/main" id="{B2238A5D-826F-454A-9943-D7E3BEE5FCF0}"/>
                </a:ext>
              </a:extLst>
            </p:cNvPr>
            <p:cNvSpPr>
              <a:spLocks/>
            </p:cNvSpPr>
            <p:nvPr userDrawn="1"/>
          </p:nvSpPr>
          <p:spPr bwMode="auto">
            <a:xfrm>
              <a:off x="1751" y="602"/>
              <a:ext cx="32" cy="46"/>
            </a:xfrm>
            <a:custGeom>
              <a:avLst/>
              <a:gdLst>
                <a:gd name="T0" fmla="*/ 13 w 46"/>
                <a:gd name="T1" fmla="*/ 53 h 63"/>
                <a:gd name="T2" fmla="*/ 17 w 46"/>
                <a:gd name="T3" fmla="*/ 55 h 63"/>
                <a:gd name="T4" fmla="*/ 24 w 46"/>
                <a:gd name="T5" fmla="*/ 56 h 63"/>
                <a:gd name="T6" fmla="*/ 30 w 46"/>
                <a:gd name="T7" fmla="*/ 54 h 63"/>
                <a:gd name="T8" fmla="*/ 33 w 46"/>
                <a:gd name="T9" fmla="*/ 47 h 63"/>
                <a:gd name="T10" fmla="*/ 32 w 46"/>
                <a:gd name="T11" fmla="*/ 43 h 63"/>
                <a:gd name="T12" fmla="*/ 29 w 46"/>
                <a:gd name="T13" fmla="*/ 40 h 63"/>
                <a:gd name="T14" fmla="*/ 24 w 46"/>
                <a:gd name="T15" fmla="*/ 37 h 63"/>
                <a:gd name="T16" fmla="*/ 20 w 46"/>
                <a:gd name="T17" fmla="*/ 35 h 63"/>
                <a:gd name="T18" fmla="*/ 13 w 46"/>
                <a:gd name="T19" fmla="*/ 32 h 63"/>
                <a:gd name="T20" fmla="*/ 7 w 46"/>
                <a:gd name="T21" fmla="*/ 28 h 63"/>
                <a:gd name="T22" fmla="*/ 3 w 46"/>
                <a:gd name="T23" fmla="*/ 23 h 63"/>
                <a:gd name="T24" fmla="*/ 1 w 46"/>
                <a:gd name="T25" fmla="*/ 16 h 63"/>
                <a:gd name="T26" fmla="*/ 3 w 46"/>
                <a:gd name="T27" fmla="*/ 9 h 63"/>
                <a:gd name="T28" fmla="*/ 8 w 46"/>
                <a:gd name="T29" fmla="*/ 4 h 63"/>
                <a:gd name="T30" fmla="*/ 16 w 46"/>
                <a:gd name="T31" fmla="*/ 1 h 63"/>
                <a:gd name="T32" fmla="*/ 26 w 46"/>
                <a:gd name="T33" fmla="*/ 0 h 63"/>
                <a:gd name="T34" fmla="*/ 31 w 46"/>
                <a:gd name="T35" fmla="*/ 0 h 63"/>
                <a:gd name="T36" fmla="*/ 36 w 46"/>
                <a:gd name="T37" fmla="*/ 1 h 63"/>
                <a:gd name="T38" fmla="*/ 40 w 46"/>
                <a:gd name="T39" fmla="*/ 2 h 63"/>
                <a:gd name="T40" fmla="*/ 44 w 46"/>
                <a:gd name="T41" fmla="*/ 3 h 63"/>
                <a:gd name="T42" fmla="*/ 44 w 46"/>
                <a:gd name="T43" fmla="*/ 4 h 63"/>
                <a:gd name="T44" fmla="*/ 42 w 46"/>
                <a:gd name="T45" fmla="*/ 19 h 63"/>
                <a:gd name="T46" fmla="*/ 34 w 46"/>
                <a:gd name="T47" fmla="*/ 19 h 63"/>
                <a:gd name="T48" fmla="*/ 31 w 46"/>
                <a:gd name="T49" fmla="*/ 8 h 63"/>
                <a:gd name="T50" fmla="*/ 28 w 46"/>
                <a:gd name="T51" fmla="*/ 7 h 63"/>
                <a:gd name="T52" fmla="*/ 23 w 46"/>
                <a:gd name="T53" fmla="*/ 6 h 63"/>
                <a:gd name="T54" fmla="*/ 17 w 46"/>
                <a:gd name="T55" fmla="*/ 8 h 63"/>
                <a:gd name="T56" fmla="*/ 14 w 46"/>
                <a:gd name="T57" fmla="*/ 14 h 63"/>
                <a:gd name="T58" fmla="*/ 16 w 46"/>
                <a:gd name="T59" fmla="*/ 18 h 63"/>
                <a:gd name="T60" fmla="*/ 19 w 46"/>
                <a:gd name="T61" fmla="*/ 22 h 63"/>
                <a:gd name="T62" fmla="*/ 24 w 46"/>
                <a:gd name="T63" fmla="*/ 25 h 63"/>
                <a:gd name="T64" fmla="*/ 29 w 46"/>
                <a:gd name="T65" fmla="*/ 27 h 63"/>
                <a:gd name="T66" fmla="*/ 35 w 46"/>
                <a:gd name="T67" fmla="*/ 30 h 63"/>
                <a:gd name="T68" fmla="*/ 41 w 46"/>
                <a:gd name="T69" fmla="*/ 34 h 63"/>
                <a:gd name="T70" fmla="*/ 45 w 46"/>
                <a:gd name="T71" fmla="*/ 38 h 63"/>
                <a:gd name="T72" fmla="*/ 46 w 46"/>
                <a:gd name="T73" fmla="*/ 44 h 63"/>
                <a:gd name="T74" fmla="*/ 44 w 46"/>
                <a:gd name="T75" fmla="*/ 53 h 63"/>
                <a:gd name="T76" fmla="*/ 39 w 46"/>
                <a:gd name="T77" fmla="*/ 58 h 63"/>
                <a:gd name="T78" fmla="*/ 31 w 46"/>
                <a:gd name="T79" fmla="*/ 62 h 63"/>
                <a:gd name="T80" fmla="*/ 21 w 46"/>
                <a:gd name="T81" fmla="*/ 63 h 63"/>
                <a:gd name="T82" fmla="*/ 16 w 46"/>
                <a:gd name="T83" fmla="*/ 63 h 63"/>
                <a:gd name="T84" fmla="*/ 10 w 46"/>
                <a:gd name="T85" fmla="*/ 61 h 63"/>
                <a:gd name="T86" fmla="*/ 4 w 46"/>
                <a:gd name="T87" fmla="*/ 60 h 63"/>
                <a:gd name="T88" fmla="*/ 1 w 46"/>
                <a:gd name="T89" fmla="*/ 59 h 63"/>
                <a:gd name="T90" fmla="*/ 0 w 46"/>
                <a:gd name="T91" fmla="*/ 58 h 63"/>
                <a:gd name="T92" fmla="*/ 2 w 46"/>
                <a:gd name="T93" fmla="*/ 42 h 63"/>
                <a:gd name="T94" fmla="*/ 10 w 46"/>
                <a:gd name="T95" fmla="*/ 42 h 63"/>
                <a:gd name="T96" fmla="*/ 13 w 46"/>
                <a:gd name="T9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 h="63">
                  <a:moveTo>
                    <a:pt x="13" y="53"/>
                  </a:moveTo>
                  <a:cubicBezTo>
                    <a:pt x="14" y="54"/>
                    <a:pt x="16" y="55"/>
                    <a:pt x="17" y="55"/>
                  </a:cubicBezTo>
                  <a:cubicBezTo>
                    <a:pt x="19" y="56"/>
                    <a:pt x="21" y="56"/>
                    <a:pt x="24" y="56"/>
                  </a:cubicBezTo>
                  <a:cubicBezTo>
                    <a:pt x="26" y="56"/>
                    <a:pt x="29" y="55"/>
                    <a:pt x="30" y="54"/>
                  </a:cubicBezTo>
                  <a:cubicBezTo>
                    <a:pt x="32" y="52"/>
                    <a:pt x="33" y="50"/>
                    <a:pt x="33" y="47"/>
                  </a:cubicBezTo>
                  <a:cubicBezTo>
                    <a:pt x="33" y="45"/>
                    <a:pt x="32" y="44"/>
                    <a:pt x="32" y="43"/>
                  </a:cubicBezTo>
                  <a:cubicBezTo>
                    <a:pt x="31" y="42"/>
                    <a:pt x="30" y="40"/>
                    <a:pt x="29" y="40"/>
                  </a:cubicBezTo>
                  <a:cubicBezTo>
                    <a:pt x="27" y="39"/>
                    <a:pt x="26" y="38"/>
                    <a:pt x="24" y="37"/>
                  </a:cubicBezTo>
                  <a:cubicBezTo>
                    <a:pt x="23" y="36"/>
                    <a:pt x="21" y="36"/>
                    <a:pt x="20" y="35"/>
                  </a:cubicBezTo>
                  <a:cubicBezTo>
                    <a:pt x="18" y="34"/>
                    <a:pt x="15" y="33"/>
                    <a:pt x="13" y="32"/>
                  </a:cubicBezTo>
                  <a:cubicBezTo>
                    <a:pt x="11" y="30"/>
                    <a:pt x="9" y="29"/>
                    <a:pt x="7" y="28"/>
                  </a:cubicBezTo>
                  <a:cubicBezTo>
                    <a:pt x="5" y="26"/>
                    <a:pt x="4" y="25"/>
                    <a:pt x="3" y="23"/>
                  </a:cubicBezTo>
                  <a:cubicBezTo>
                    <a:pt x="2" y="21"/>
                    <a:pt x="1" y="19"/>
                    <a:pt x="1" y="16"/>
                  </a:cubicBezTo>
                  <a:cubicBezTo>
                    <a:pt x="1" y="14"/>
                    <a:pt x="2" y="11"/>
                    <a:pt x="3" y="9"/>
                  </a:cubicBezTo>
                  <a:cubicBezTo>
                    <a:pt x="5" y="7"/>
                    <a:pt x="6" y="5"/>
                    <a:pt x="8" y="4"/>
                  </a:cubicBezTo>
                  <a:cubicBezTo>
                    <a:pt x="11" y="2"/>
                    <a:pt x="13" y="1"/>
                    <a:pt x="16" y="1"/>
                  </a:cubicBezTo>
                  <a:cubicBezTo>
                    <a:pt x="19" y="0"/>
                    <a:pt x="22" y="0"/>
                    <a:pt x="26" y="0"/>
                  </a:cubicBezTo>
                  <a:cubicBezTo>
                    <a:pt x="27" y="0"/>
                    <a:pt x="29" y="0"/>
                    <a:pt x="31" y="0"/>
                  </a:cubicBezTo>
                  <a:cubicBezTo>
                    <a:pt x="32" y="0"/>
                    <a:pt x="34" y="0"/>
                    <a:pt x="36" y="1"/>
                  </a:cubicBezTo>
                  <a:cubicBezTo>
                    <a:pt x="37" y="1"/>
                    <a:pt x="39" y="1"/>
                    <a:pt x="40" y="2"/>
                  </a:cubicBezTo>
                  <a:cubicBezTo>
                    <a:pt x="42" y="2"/>
                    <a:pt x="43" y="2"/>
                    <a:pt x="44" y="3"/>
                  </a:cubicBezTo>
                  <a:cubicBezTo>
                    <a:pt x="44" y="4"/>
                    <a:pt x="44" y="4"/>
                    <a:pt x="44" y="4"/>
                  </a:cubicBezTo>
                  <a:cubicBezTo>
                    <a:pt x="42" y="19"/>
                    <a:pt x="42" y="19"/>
                    <a:pt x="42" y="19"/>
                  </a:cubicBezTo>
                  <a:cubicBezTo>
                    <a:pt x="34" y="19"/>
                    <a:pt x="34" y="19"/>
                    <a:pt x="34" y="19"/>
                  </a:cubicBezTo>
                  <a:cubicBezTo>
                    <a:pt x="31" y="8"/>
                    <a:pt x="31" y="8"/>
                    <a:pt x="31" y="8"/>
                  </a:cubicBezTo>
                  <a:cubicBezTo>
                    <a:pt x="31" y="8"/>
                    <a:pt x="30" y="7"/>
                    <a:pt x="28" y="7"/>
                  </a:cubicBezTo>
                  <a:cubicBezTo>
                    <a:pt x="27" y="6"/>
                    <a:pt x="25" y="6"/>
                    <a:pt x="23" y="6"/>
                  </a:cubicBezTo>
                  <a:cubicBezTo>
                    <a:pt x="21" y="6"/>
                    <a:pt x="18" y="7"/>
                    <a:pt x="17" y="8"/>
                  </a:cubicBezTo>
                  <a:cubicBezTo>
                    <a:pt x="15" y="9"/>
                    <a:pt x="14" y="11"/>
                    <a:pt x="14" y="14"/>
                  </a:cubicBezTo>
                  <a:cubicBezTo>
                    <a:pt x="14" y="16"/>
                    <a:pt x="15" y="17"/>
                    <a:pt x="16" y="18"/>
                  </a:cubicBezTo>
                  <a:cubicBezTo>
                    <a:pt x="16" y="20"/>
                    <a:pt x="18" y="21"/>
                    <a:pt x="19" y="22"/>
                  </a:cubicBezTo>
                  <a:cubicBezTo>
                    <a:pt x="20" y="23"/>
                    <a:pt x="22" y="24"/>
                    <a:pt x="24" y="25"/>
                  </a:cubicBezTo>
                  <a:cubicBezTo>
                    <a:pt x="25" y="25"/>
                    <a:pt x="27" y="26"/>
                    <a:pt x="29" y="27"/>
                  </a:cubicBezTo>
                  <a:cubicBezTo>
                    <a:pt x="31" y="28"/>
                    <a:pt x="33" y="29"/>
                    <a:pt x="35" y="30"/>
                  </a:cubicBezTo>
                  <a:cubicBezTo>
                    <a:pt x="38" y="31"/>
                    <a:pt x="39" y="32"/>
                    <a:pt x="41" y="34"/>
                  </a:cubicBezTo>
                  <a:cubicBezTo>
                    <a:pt x="43" y="35"/>
                    <a:pt x="44" y="37"/>
                    <a:pt x="45" y="38"/>
                  </a:cubicBezTo>
                  <a:cubicBezTo>
                    <a:pt x="46" y="40"/>
                    <a:pt x="46" y="42"/>
                    <a:pt x="46" y="44"/>
                  </a:cubicBezTo>
                  <a:cubicBezTo>
                    <a:pt x="46" y="48"/>
                    <a:pt x="45" y="50"/>
                    <a:pt x="44" y="53"/>
                  </a:cubicBezTo>
                  <a:cubicBezTo>
                    <a:pt x="43" y="55"/>
                    <a:pt x="41" y="57"/>
                    <a:pt x="39" y="58"/>
                  </a:cubicBezTo>
                  <a:cubicBezTo>
                    <a:pt x="36" y="60"/>
                    <a:pt x="34" y="61"/>
                    <a:pt x="31" y="62"/>
                  </a:cubicBezTo>
                  <a:cubicBezTo>
                    <a:pt x="28" y="63"/>
                    <a:pt x="25" y="63"/>
                    <a:pt x="21" y="63"/>
                  </a:cubicBezTo>
                  <a:cubicBezTo>
                    <a:pt x="20" y="63"/>
                    <a:pt x="18" y="63"/>
                    <a:pt x="16" y="63"/>
                  </a:cubicBezTo>
                  <a:cubicBezTo>
                    <a:pt x="14" y="62"/>
                    <a:pt x="12" y="62"/>
                    <a:pt x="10" y="61"/>
                  </a:cubicBezTo>
                  <a:cubicBezTo>
                    <a:pt x="8" y="61"/>
                    <a:pt x="6" y="60"/>
                    <a:pt x="4" y="60"/>
                  </a:cubicBezTo>
                  <a:cubicBezTo>
                    <a:pt x="3" y="59"/>
                    <a:pt x="1" y="59"/>
                    <a:pt x="1" y="59"/>
                  </a:cubicBezTo>
                  <a:cubicBezTo>
                    <a:pt x="0" y="58"/>
                    <a:pt x="0" y="58"/>
                    <a:pt x="0" y="58"/>
                  </a:cubicBezTo>
                  <a:cubicBezTo>
                    <a:pt x="2" y="42"/>
                    <a:pt x="2" y="42"/>
                    <a:pt x="2" y="42"/>
                  </a:cubicBezTo>
                  <a:cubicBezTo>
                    <a:pt x="10" y="42"/>
                    <a:pt x="10" y="42"/>
                    <a:pt x="10" y="42"/>
                  </a:cubicBezTo>
                  <a:lnTo>
                    <a:pt x="13" y="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5" name="Freeform 38">
              <a:extLst>
                <a:ext uri="{FF2B5EF4-FFF2-40B4-BE49-F238E27FC236}">
                  <a16:creationId xmlns:a16="http://schemas.microsoft.com/office/drawing/2014/main" id="{E181A4B5-5DC9-4E94-9BB4-782963FA0276}"/>
                </a:ext>
              </a:extLst>
            </p:cNvPr>
            <p:cNvSpPr>
              <a:spLocks/>
            </p:cNvSpPr>
            <p:nvPr userDrawn="1"/>
          </p:nvSpPr>
          <p:spPr bwMode="auto">
            <a:xfrm>
              <a:off x="1789" y="583"/>
              <a:ext cx="22" cy="64"/>
            </a:xfrm>
            <a:custGeom>
              <a:avLst/>
              <a:gdLst>
                <a:gd name="T0" fmla="*/ 15 w 22"/>
                <a:gd name="T1" fmla="*/ 7 h 64"/>
                <a:gd name="T2" fmla="*/ 15 w 22"/>
                <a:gd name="T3" fmla="*/ 59 h 64"/>
                <a:gd name="T4" fmla="*/ 22 w 22"/>
                <a:gd name="T5" fmla="*/ 60 h 64"/>
                <a:gd name="T6" fmla="*/ 22 w 22"/>
                <a:gd name="T7" fmla="*/ 64 h 64"/>
                <a:gd name="T8" fmla="*/ 0 w 22"/>
                <a:gd name="T9" fmla="*/ 64 h 64"/>
                <a:gd name="T10" fmla="*/ 0 w 22"/>
                <a:gd name="T11" fmla="*/ 60 h 64"/>
                <a:gd name="T12" fmla="*/ 6 w 22"/>
                <a:gd name="T13" fmla="*/ 59 h 64"/>
                <a:gd name="T14" fmla="*/ 6 w 22"/>
                <a:gd name="T15" fmla="*/ 6 h 64"/>
                <a:gd name="T16" fmla="*/ 0 w 22"/>
                <a:gd name="T17" fmla="*/ 4 h 64"/>
                <a:gd name="T18" fmla="*/ 0 w 22"/>
                <a:gd name="T19" fmla="*/ 2 h 64"/>
                <a:gd name="T20" fmla="*/ 14 w 22"/>
                <a:gd name="T21" fmla="*/ 0 h 64"/>
                <a:gd name="T22" fmla="*/ 16 w 22"/>
                <a:gd name="T23" fmla="*/ 0 h 64"/>
                <a:gd name="T24" fmla="*/ 15 w 22"/>
                <a:gd name="T2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4">
                  <a:moveTo>
                    <a:pt x="15" y="7"/>
                  </a:moveTo>
                  <a:lnTo>
                    <a:pt x="15" y="59"/>
                  </a:lnTo>
                  <a:lnTo>
                    <a:pt x="22" y="60"/>
                  </a:lnTo>
                  <a:lnTo>
                    <a:pt x="22" y="64"/>
                  </a:lnTo>
                  <a:lnTo>
                    <a:pt x="0" y="64"/>
                  </a:lnTo>
                  <a:lnTo>
                    <a:pt x="0" y="60"/>
                  </a:lnTo>
                  <a:lnTo>
                    <a:pt x="6" y="59"/>
                  </a:lnTo>
                  <a:lnTo>
                    <a:pt x="6" y="6"/>
                  </a:lnTo>
                  <a:lnTo>
                    <a:pt x="0" y="4"/>
                  </a:lnTo>
                  <a:lnTo>
                    <a:pt x="0" y="2"/>
                  </a:lnTo>
                  <a:lnTo>
                    <a:pt x="14" y="0"/>
                  </a:lnTo>
                  <a:lnTo>
                    <a:pt x="16" y="0"/>
                  </a:lnTo>
                  <a:lnTo>
                    <a:pt x="15"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46" name="Freeform 39">
              <a:extLst>
                <a:ext uri="{FF2B5EF4-FFF2-40B4-BE49-F238E27FC236}">
                  <a16:creationId xmlns:a16="http://schemas.microsoft.com/office/drawing/2014/main" id="{17278EA8-D8A9-474B-9F93-4DF9E558E6A1}"/>
                </a:ext>
              </a:extLst>
            </p:cNvPr>
            <p:cNvSpPr>
              <a:spLocks noEditPoints="1"/>
            </p:cNvSpPr>
            <p:nvPr userDrawn="1"/>
          </p:nvSpPr>
          <p:spPr bwMode="auto">
            <a:xfrm>
              <a:off x="1816" y="602"/>
              <a:ext cx="41" cy="46"/>
            </a:xfrm>
            <a:custGeom>
              <a:avLst/>
              <a:gdLst>
                <a:gd name="T0" fmla="*/ 51 w 59"/>
                <a:gd name="T1" fmla="*/ 55 h 63"/>
                <a:gd name="T2" fmla="*/ 29 w 59"/>
                <a:gd name="T3" fmla="*/ 63 h 63"/>
                <a:gd name="T4" fmla="*/ 7 w 59"/>
                <a:gd name="T5" fmla="*/ 55 h 63"/>
                <a:gd name="T6" fmla="*/ 0 w 59"/>
                <a:gd name="T7" fmla="*/ 31 h 63"/>
                <a:gd name="T8" fmla="*/ 8 w 59"/>
                <a:gd name="T9" fmla="*/ 8 h 63"/>
                <a:gd name="T10" fmla="*/ 30 w 59"/>
                <a:gd name="T11" fmla="*/ 0 h 63"/>
                <a:gd name="T12" fmla="*/ 51 w 59"/>
                <a:gd name="T13" fmla="*/ 8 h 63"/>
                <a:gd name="T14" fmla="*/ 59 w 59"/>
                <a:gd name="T15" fmla="*/ 31 h 63"/>
                <a:gd name="T16" fmla="*/ 51 w 59"/>
                <a:gd name="T17" fmla="*/ 55 h 63"/>
                <a:gd name="T18" fmla="*/ 40 w 59"/>
                <a:gd name="T19" fmla="*/ 12 h 63"/>
                <a:gd name="T20" fmla="*/ 29 w 59"/>
                <a:gd name="T21" fmla="*/ 6 h 63"/>
                <a:gd name="T22" fmla="*/ 18 w 59"/>
                <a:gd name="T23" fmla="*/ 12 h 63"/>
                <a:gd name="T24" fmla="*/ 15 w 59"/>
                <a:gd name="T25" fmla="*/ 31 h 63"/>
                <a:gd name="T26" fmla="*/ 18 w 59"/>
                <a:gd name="T27" fmla="*/ 51 h 63"/>
                <a:gd name="T28" fmla="*/ 29 w 59"/>
                <a:gd name="T29" fmla="*/ 57 h 63"/>
                <a:gd name="T30" fmla="*/ 40 w 59"/>
                <a:gd name="T31" fmla="*/ 51 h 63"/>
                <a:gd name="T32" fmla="*/ 44 w 59"/>
                <a:gd name="T33" fmla="*/ 31 h 63"/>
                <a:gd name="T34" fmla="*/ 40 w 59"/>
                <a:gd name="T35" fmla="*/ 1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63">
                  <a:moveTo>
                    <a:pt x="51" y="55"/>
                  </a:moveTo>
                  <a:cubicBezTo>
                    <a:pt x="46" y="60"/>
                    <a:pt x="39" y="63"/>
                    <a:pt x="29" y="63"/>
                  </a:cubicBezTo>
                  <a:cubicBezTo>
                    <a:pt x="19" y="63"/>
                    <a:pt x="12" y="60"/>
                    <a:pt x="7" y="55"/>
                  </a:cubicBezTo>
                  <a:cubicBezTo>
                    <a:pt x="2" y="49"/>
                    <a:pt x="0" y="41"/>
                    <a:pt x="0" y="31"/>
                  </a:cubicBezTo>
                  <a:cubicBezTo>
                    <a:pt x="0" y="21"/>
                    <a:pt x="3" y="13"/>
                    <a:pt x="8" y="8"/>
                  </a:cubicBezTo>
                  <a:cubicBezTo>
                    <a:pt x="13" y="2"/>
                    <a:pt x="20" y="0"/>
                    <a:pt x="30" y="0"/>
                  </a:cubicBezTo>
                  <a:cubicBezTo>
                    <a:pt x="39" y="0"/>
                    <a:pt x="46" y="2"/>
                    <a:pt x="51" y="8"/>
                  </a:cubicBezTo>
                  <a:cubicBezTo>
                    <a:pt x="56" y="13"/>
                    <a:pt x="59" y="21"/>
                    <a:pt x="59" y="31"/>
                  </a:cubicBezTo>
                  <a:cubicBezTo>
                    <a:pt x="59" y="42"/>
                    <a:pt x="56" y="50"/>
                    <a:pt x="51" y="55"/>
                  </a:cubicBezTo>
                  <a:close/>
                  <a:moveTo>
                    <a:pt x="40" y="12"/>
                  </a:moveTo>
                  <a:cubicBezTo>
                    <a:pt x="38" y="8"/>
                    <a:pt x="34" y="6"/>
                    <a:pt x="29" y="6"/>
                  </a:cubicBezTo>
                  <a:cubicBezTo>
                    <a:pt x="25" y="6"/>
                    <a:pt x="21" y="8"/>
                    <a:pt x="18" y="12"/>
                  </a:cubicBezTo>
                  <a:cubicBezTo>
                    <a:pt x="16" y="16"/>
                    <a:pt x="15" y="22"/>
                    <a:pt x="15" y="31"/>
                  </a:cubicBezTo>
                  <a:cubicBezTo>
                    <a:pt x="15" y="40"/>
                    <a:pt x="16" y="47"/>
                    <a:pt x="18" y="51"/>
                  </a:cubicBezTo>
                  <a:cubicBezTo>
                    <a:pt x="21" y="55"/>
                    <a:pt x="24" y="57"/>
                    <a:pt x="29" y="57"/>
                  </a:cubicBezTo>
                  <a:cubicBezTo>
                    <a:pt x="34" y="57"/>
                    <a:pt x="38" y="55"/>
                    <a:pt x="40" y="51"/>
                  </a:cubicBezTo>
                  <a:cubicBezTo>
                    <a:pt x="43" y="47"/>
                    <a:pt x="44" y="40"/>
                    <a:pt x="44" y="31"/>
                  </a:cubicBezTo>
                  <a:cubicBezTo>
                    <a:pt x="44" y="22"/>
                    <a:pt x="43" y="16"/>
                    <a:pt x="40"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en-GB" noProof="0"/>
              <a:t>Click to add a title</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en-GB" noProof="0"/>
              <a:t>Click to add text</a:t>
            </a:r>
          </a:p>
          <a:p>
            <a:pPr lvl="1"/>
            <a:r>
              <a:rPr lang="en-GB" noProof="0"/>
              <a:t>Andre nivå</a:t>
            </a:r>
          </a:p>
          <a:p>
            <a:pPr lvl="2"/>
            <a:r>
              <a:rPr lang="en-GB" noProof="0"/>
              <a:t>Tredje nivå</a:t>
            </a:r>
          </a:p>
          <a:p>
            <a:pPr lvl="3"/>
            <a:r>
              <a:rPr lang="en-GB" noProof="0"/>
              <a:t>Fjerde nivå</a:t>
            </a:r>
          </a:p>
          <a:p>
            <a:pPr lvl="4"/>
            <a:r>
              <a:rPr lang="en-GB" noProof="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20.11.2022</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522" y="363566"/>
            <a:ext cx="7922703" cy="360045"/>
          </a:xfrm>
        </p:spPr>
        <p:txBody>
          <a:bodyPr/>
          <a:lstStyle/>
          <a:p>
            <a:r>
              <a:rPr lang="nb-NO" dirty="0" smtClean="0"/>
              <a:t>THEORETICAL FRAMEWORK</a:t>
            </a:r>
            <a:endParaRPr lang="nb-NO" dirty="0"/>
          </a:p>
        </p:txBody>
      </p:sp>
      <p:sp>
        <p:nvSpPr>
          <p:cNvPr id="3" name="Content Placeholder 2"/>
          <p:cNvSpPr>
            <a:spLocks noGrp="1"/>
          </p:cNvSpPr>
          <p:nvPr>
            <p:ph idx="1"/>
          </p:nvPr>
        </p:nvSpPr>
        <p:spPr>
          <a:xfrm>
            <a:off x="626522" y="1294159"/>
            <a:ext cx="7920990" cy="3060383"/>
          </a:xfrm>
        </p:spPr>
        <p:txBody>
          <a:bodyPr>
            <a:normAutofit/>
          </a:bodyPr>
          <a:lstStyle/>
          <a:p>
            <a:r>
              <a:rPr lang="nb-NO" sz="2000" dirty="0"/>
              <a:t>Definition </a:t>
            </a:r>
            <a:r>
              <a:rPr lang="nb-NO" sz="2000" dirty="0" err="1"/>
              <a:t>of</a:t>
            </a:r>
            <a:r>
              <a:rPr lang="nb-NO" sz="2000" dirty="0"/>
              <a:t> </a:t>
            </a:r>
            <a:r>
              <a:rPr lang="nb-NO" sz="2000" dirty="0" err="1"/>
              <a:t>theory</a:t>
            </a:r>
            <a:r>
              <a:rPr lang="nb-NO" sz="2000" dirty="0"/>
              <a:t>: </a:t>
            </a:r>
          </a:p>
          <a:p>
            <a:pPr marL="0" indent="0">
              <a:buNone/>
            </a:pPr>
            <a:r>
              <a:rPr lang="nb-NO" sz="2000" i="1" dirty="0"/>
              <a:t>«a statement </a:t>
            </a:r>
            <a:r>
              <a:rPr lang="nb-NO" sz="2000" i="1" dirty="0" err="1"/>
              <a:t>of</a:t>
            </a:r>
            <a:r>
              <a:rPr lang="nb-NO" sz="2000" i="1" dirty="0"/>
              <a:t> </a:t>
            </a:r>
            <a:r>
              <a:rPr lang="nb-NO" sz="2000" i="1" dirty="0" err="1"/>
              <a:t>relations</a:t>
            </a:r>
            <a:r>
              <a:rPr lang="nb-NO" sz="2000" i="1" dirty="0"/>
              <a:t> </a:t>
            </a:r>
            <a:r>
              <a:rPr lang="nb-NO" sz="2000" i="1" dirty="0" err="1"/>
              <a:t>among</a:t>
            </a:r>
            <a:r>
              <a:rPr lang="nb-NO" sz="2000" i="1" dirty="0"/>
              <a:t> </a:t>
            </a:r>
            <a:r>
              <a:rPr lang="nb-NO" sz="2000" i="1" dirty="0" err="1"/>
              <a:t>concepts</a:t>
            </a:r>
            <a:r>
              <a:rPr lang="nb-NO" sz="2000" i="1" dirty="0"/>
              <a:t> </a:t>
            </a:r>
            <a:r>
              <a:rPr lang="nb-NO" sz="2000" i="1" dirty="0" err="1"/>
              <a:t>within</a:t>
            </a:r>
            <a:r>
              <a:rPr lang="nb-NO" sz="2000" i="1" dirty="0"/>
              <a:t> a </a:t>
            </a:r>
            <a:r>
              <a:rPr lang="nb-NO" sz="2000" i="1" dirty="0" err="1"/>
              <a:t>boundary</a:t>
            </a:r>
            <a:r>
              <a:rPr lang="nb-NO" sz="2000" i="1" dirty="0"/>
              <a:t> </a:t>
            </a:r>
            <a:r>
              <a:rPr lang="nb-NO" sz="2000" i="1" dirty="0" err="1"/>
              <a:t>set</a:t>
            </a:r>
            <a:r>
              <a:rPr lang="nb-NO" sz="2000" i="1" dirty="0"/>
              <a:t> </a:t>
            </a:r>
            <a:r>
              <a:rPr lang="nb-NO" sz="2000" i="1" dirty="0" err="1"/>
              <a:t>of</a:t>
            </a:r>
            <a:r>
              <a:rPr lang="nb-NO" sz="2000" i="1" dirty="0"/>
              <a:t> </a:t>
            </a:r>
            <a:r>
              <a:rPr lang="nb-NO" sz="2000" i="1" dirty="0" err="1"/>
              <a:t>assumptions</a:t>
            </a:r>
            <a:r>
              <a:rPr lang="nb-NO" sz="2000" i="1" dirty="0"/>
              <a:t> and </a:t>
            </a:r>
            <a:r>
              <a:rPr lang="nb-NO" sz="2000" i="1" dirty="0" err="1"/>
              <a:t>constraints</a:t>
            </a:r>
            <a:r>
              <a:rPr lang="nb-NO" sz="2000" i="1" dirty="0"/>
              <a:t>. It is </a:t>
            </a:r>
            <a:r>
              <a:rPr lang="nb-NO" sz="2000" i="1" dirty="0" err="1"/>
              <a:t>no</a:t>
            </a:r>
            <a:r>
              <a:rPr lang="nb-NO" sz="2000" i="1" dirty="0"/>
              <a:t> more </a:t>
            </a:r>
            <a:r>
              <a:rPr lang="nb-NO" sz="2000" i="1" dirty="0" err="1"/>
              <a:t>than</a:t>
            </a:r>
            <a:r>
              <a:rPr lang="nb-NO" sz="2000" i="1" dirty="0"/>
              <a:t> a </a:t>
            </a:r>
            <a:r>
              <a:rPr lang="nb-NO" sz="2000" i="1" dirty="0" err="1"/>
              <a:t>linguistic</a:t>
            </a:r>
            <a:r>
              <a:rPr lang="nb-NO" sz="2000" i="1" dirty="0"/>
              <a:t> </a:t>
            </a:r>
            <a:r>
              <a:rPr lang="nb-NO" sz="2000" i="1" dirty="0" err="1"/>
              <a:t>device</a:t>
            </a:r>
            <a:r>
              <a:rPr lang="nb-NO" sz="2000" i="1" dirty="0"/>
              <a:t> used to </a:t>
            </a:r>
            <a:r>
              <a:rPr lang="nb-NO" sz="2000" i="1" dirty="0" err="1"/>
              <a:t>organize</a:t>
            </a:r>
            <a:r>
              <a:rPr lang="nb-NO" sz="2000" i="1" dirty="0"/>
              <a:t> a </a:t>
            </a:r>
            <a:r>
              <a:rPr lang="nb-NO" sz="2000" i="1" dirty="0" err="1"/>
              <a:t>complex</a:t>
            </a:r>
            <a:r>
              <a:rPr lang="nb-NO" sz="2000" i="1" dirty="0"/>
              <a:t> </a:t>
            </a:r>
            <a:r>
              <a:rPr lang="nb-NO" sz="2000" i="1" dirty="0" err="1"/>
              <a:t>empirical</a:t>
            </a:r>
            <a:r>
              <a:rPr lang="nb-NO" sz="2000" i="1" dirty="0"/>
              <a:t> </a:t>
            </a:r>
            <a:r>
              <a:rPr lang="nb-NO" sz="2000" i="1" dirty="0" err="1"/>
              <a:t>world</a:t>
            </a:r>
            <a:r>
              <a:rPr lang="nb-NO" sz="2000" i="1" dirty="0"/>
              <a:t> … </a:t>
            </a:r>
            <a:r>
              <a:rPr lang="nb-NO" sz="2000" i="1" dirty="0" err="1"/>
              <a:t>the</a:t>
            </a:r>
            <a:r>
              <a:rPr lang="nb-NO" sz="2000" i="1" dirty="0"/>
              <a:t> purpose </a:t>
            </a:r>
            <a:r>
              <a:rPr lang="nb-NO" sz="2000" i="1" dirty="0" err="1"/>
              <a:t>of</a:t>
            </a:r>
            <a:r>
              <a:rPr lang="nb-NO" sz="2000" i="1" dirty="0"/>
              <a:t> a </a:t>
            </a:r>
            <a:r>
              <a:rPr lang="nb-NO" sz="2000" i="1" dirty="0" err="1"/>
              <a:t>theoretical</a:t>
            </a:r>
            <a:r>
              <a:rPr lang="nb-NO" sz="2000" i="1" dirty="0"/>
              <a:t> statement is </a:t>
            </a:r>
            <a:r>
              <a:rPr lang="nb-NO" sz="2000" i="1" dirty="0" err="1"/>
              <a:t>twofold</a:t>
            </a:r>
            <a:r>
              <a:rPr lang="nb-NO" sz="2000" i="1" dirty="0"/>
              <a:t>: to </a:t>
            </a:r>
            <a:r>
              <a:rPr lang="nb-NO" sz="2000" i="1" dirty="0" err="1"/>
              <a:t>organize</a:t>
            </a:r>
            <a:r>
              <a:rPr lang="nb-NO" sz="2000" i="1" dirty="0"/>
              <a:t> (</a:t>
            </a:r>
            <a:r>
              <a:rPr lang="nb-NO" sz="2000" i="1" dirty="0" err="1"/>
              <a:t>parsimoniously</a:t>
            </a:r>
            <a:r>
              <a:rPr lang="nb-NO" sz="2000" i="1" dirty="0"/>
              <a:t>) and to </a:t>
            </a:r>
            <a:r>
              <a:rPr lang="nb-NO" sz="2000" i="1" dirty="0" err="1"/>
              <a:t>communicate</a:t>
            </a:r>
            <a:r>
              <a:rPr lang="nb-NO" sz="2000" i="1" dirty="0"/>
              <a:t> (</a:t>
            </a:r>
            <a:r>
              <a:rPr lang="nb-NO" sz="2000" i="1" dirty="0" err="1"/>
              <a:t>clearly</a:t>
            </a:r>
            <a:r>
              <a:rPr lang="nb-NO" sz="2000" i="1" dirty="0"/>
              <a:t>). (Bacharach, 1989, p. 496)</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28809417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0000"/>
        </a:solid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611505" y="1727322"/>
            <a:ext cx="7920990" cy="1233651"/>
          </a:xfrm>
          <a:prstGeom prst="rect">
            <a:avLst/>
          </a:prstGeom>
        </p:spPr>
        <p:txBody>
          <a:bodyPr vert="horz" lIns="0" tIns="0" rIns="0" bIns="0" rtlCol="0">
            <a:noAutofit/>
          </a:bodyPr>
          <a:lst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nb-NO" sz="2800" dirty="0" err="1">
                <a:solidFill>
                  <a:schemeClr val="bg1"/>
                </a:solidFill>
              </a:rPr>
              <a:t>What</a:t>
            </a:r>
            <a:r>
              <a:rPr lang="nb-NO" sz="2800" dirty="0">
                <a:solidFill>
                  <a:schemeClr val="bg1"/>
                </a:solidFill>
              </a:rPr>
              <a:t> </a:t>
            </a:r>
            <a:r>
              <a:rPr lang="nb-NO" sz="2800" dirty="0" err="1">
                <a:solidFill>
                  <a:schemeClr val="bg1"/>
                </a:solidFill>
              </a:rPr>
              <a:t>are</a:t>
            </a:r>
            <a:r>
              <a:rPr lang="nb-NO" sz="2800" dirty="0">
                <a:solidFill>
                  <a:schemeClr val="bg1"/>
                </a:solidFill>
              </a:rPr>
              <a:t> </a:t>
            </a:r>
            <a:r>
              <a:rPr lang="nb-NO" sz="2800" dirty="0" err="1">
                <a:solidFill>
                  <a:schemeClr val="bg1"/>
                </a:solidFill>
              </a:rPr>
              <a:t>the</a:t>
            </a:r>
            <a:r>
              <a:rPr lang="nb-NO" sz="2800" dirty="0">
                <a:solidFill>
                  <a:schemeClr val="bg1"/>
                </a:solidFill>
              </a:rPr>
              <a:t> </a:t>
            </a:r>
            <a:r>
              <a:rPr lang="nb-NO" sz="2800" dirty="0" err="1">
                <a:solidFill>
                  <a:schemeClr val="bg1"/>
                </a:solidFill>
              </a:rPr>
              <a:t>main</a:t>
            </a:r>
            <a:r>
              <a:rPr lang="nb-NO" sz="2800" dirty="0">
                <a:solidFill>
                  <a:schemeClr val="bg1"/>
                </a:solidFill>
              </a:rPr>
              <a:t> </a:t>
            </a:r>
            <a:r>
              <a:rPr lang="nb-NO" sz="2800" i="1" dirty="0" err="1">
                <a:solidFill>
                  <a:schemeClr val="bg1"/>
                </a:solidFill>
              </a:rPr>
              <a:t>concepts</a:t>
            </a:r>
            <a:r>
              <a:rPr lang="nb-NO" sz="2800" dirty="0">
                <a:solidFill>
                  <a:schemeClr val="bg1"/>
                </a:solidFill>
              </a:rPr>
              <a:t> in a </a:t>
            </a:r>
            <a:r>
              <a:rPr lang="nb-NO" sz="2800" dirty="0" err="1">
                <a:solidFill>
                  <a:schemeClr val="bg1"/>
                </a:solidFill>
              </a:rPr>
              <a:t>theory</a:t>
            </a:r>
            <a:r>
              <a:rPr lang="nb-NO" sz="2800" dirty="0">
                <a:solidFill>
                  <a:schemeClr val="bg1"/>
                </a:solidFill>
              </a:rPr>
              <a:t> </a:t>
            </a:r>
            <a:r>
              <a:rPr lang="nb-NO" sz="2800" dirty="0" err="1">
                <a:solidFill>
                  <a:schemeClr val="bg1"/>
                </a:solidFill>
              </a:rPr>
              <a:t>of</a:t>
            </a:r>
            <a:r>
              <a:rPr lang="nb-NO" sz="2800" dirty="0">
                <a:solidFill>
                  <a:schemeClr val="bg1"/>
                </a:solidFill>
              </a:rPr>
              <a:t> </a:t>
            </a:r>
            <a:r>
              <a:rPr lang="nb-NO" sz="2800" dirty="0" err="1">
                <a:solidFill>
                  <a:schemeClr val="bg1"/>
                </a:solidFill>
              </a:rPr>
              <a:t>digtial</a:t>
            </a:r>
            <a:r>
              <a:rPr lang="nb-NO" sz="2800" dirty="0">
                <a:solidFill>
                  <a:schemeClr val="bg1"/>
                </a:solidFill>
              </a:rPr>
              <a:t> </a:t>
            </a:r>
            <a:r>
              <a:rPr lang="nb-NO" sz="2800" dirty="0" err="1">
                <a:solidFill>
                  <a:schemeClr val="bg1"/>
                </a:solidFill>
              </a:rPr>
              <a:t>ecosystems</a:t>
            </a:r>
            <a:r>
              <a:rPr lang="nb-NO" sz="2800" dirty="0">
                <a:solidFill>
                  <a:schemeClr val="bg1"/>
                </a:solidFill>
              </a:rPr>
              <a:t>? </a:t>
            </a:r>
            <a:endParaRPr lang="nb-NO" sz="2800" dirty="0">
              <a:solidFill>
                <a:schemeClr val="bg1"/>
              </a:solidFill>
            </a:endParaRPr>
          </a:p>
        </p:txBody>
      </p:sp>
      <p:sp>
        <p:nvSpPr>
          <p:cNvPr id="5" name="Rectangle 4"/>
          <p:cNvSpPr/>
          <p:nvPr/>
        </p:nvSpPr>
        <p:spPr>
          <a:xfrm>
            <a:off x="0" y="4338244"/>
            <a:ext cx="9144000" cy="8068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2032967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827" y="266"/>
            <a:ext cx="9177827" cy="5137795"/>
          </a:xfrm>
        </p:spPr>
      </p:pic>
    </p:spTree>
    <p:extLst>
      <p:ext uri="{BB962C8B-B14F-4D97-AF65-F5344CB8AC3E}">
        <p14:creationId xmlns:p14="http://schemas.microsoft.com/office/powerpoint/2010/main" val="3095912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AD636DA-E113-C046-96E0-91AC34EBE657}"/>
              </a:ext>
            </a:extLst>
          </p:cNvPr>
          <p:cNvSpPr/>
          <p:nvPr/>
        </p:nvSpPr>
        <p:spPr>
          <a:xfrm>
            <a:off x="-10510" y="-21020"/>
            <a:ext cx="9144000" cy="433824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itle 1"/>
          <p:cNvSpPr>
            <a:spLocks noGrp="1"/>
          </p:cNvSpPr>
          <p:nvPr>
            <p:ph type="title"/>
          </p:nvPr>
        </p:nvSpPr>
        <p:spPr>
          <a:xfrm>
            <a:off x="831273" y="1968079"/>
            <a:ext cx="7702078" cy="360045"/>
          </a:xfrm>
        </p:spPr>
        <p:txBody>
          <a:bodyPr>
            <a:noAutofit/>
          </a:bodyPr>
          <a:lstStyle/>
          <a:p>
            <a:pPr fontAlgn="base"/>
            <a:r>
              <a:rPr lang="en-US" sz="2000" dirty="0"/>
              <a:t>In class </a:t>
            </a:r>
            <a:r>
              <a:rPr lang="en-US" sz="2000" dirty="0" smtClean="0"/>
              <a:t>exercise: </a:t>
            </a:r>
            <a:r>
              <a:rPr lang="en-US" sz="2000" i="1" dirty="0" smtClean="0"/>
              <a:t>Write </a:t>
            </a:r>
            <a:r>
              <a:rPr lang="en-US" sz="2000" i="1" dirty="0"/>
              <a:t>an essay where you share your understanding of platforms, Infrastructures and ecosystems, and how these concepts relate to each other. </a:t>
            </a:r>
            <a:r>
              <a:rPr lang="en-US" sz="2000" dirty="0"/>
              <a:t> </a:t>
            </a:r>
            <a:endParaRPr lang="en-US" sz="2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12679860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522" y="363566"/>
            <a:ext cx="7922703" cy="360045"/>
          </a:xfrm>
        </p:spPr>
        <p:txBody>
          <a:bodyPr/>
          <a:lstStyle/>
          <a:p>
            <a:r>
              <a:rPr lang="nb-NO" dirty="0" smtClean="0"/>
              <a:t>YOUR ANSWERS</a:t>
            </a:r>
            <a:endParaRPr lang="nb-NO" dirty="0"/>
          </a:p>
        </p:txBody>
      </p:sp>
      <p:sp>
        <p:nvSpPr>
          <p:cNvPr id="3" name="Content Placeholder 2"/>
          <p:cNvSpPr>
            <a:spLocks noGrp="1"/>
          </p:cNvSpPr>
          <p:nvPr>
            <p:ph idx="1"/>
          </p:nvPr>
        </p:nvSpPr>
        <p:spPr>
          <a:xfrm>
            <a:off x="626522" y="1051035"/>
            <a:ext cx="7920990" cy="3303508"/>
          </a:xfrm>
        </p:spPr>
        <p:txBody>
          <a:bodyPr>
            <a:normAutofit/>
          </a:bodyPr>
          <a:lstStyle/>
          <a:p>
            <a:r>
              <a:rPr lang="nb-NO" sz="2000" dirty="0"/>
              <a:t>Platform: </a:t>
            </a:r>
            <a:r>
              <a:rPr lang="nb-NO" sz="2000" dirty="0" err="1"/>
              <a:t>Structural</a:t>
            </a:r>
            <a:r>
              <a:rPr lang="nb-NO" sz="2000" dirty="0"/>
              <a:t> </a:t>
            </a:r>
            <a:r>
              <a:rPr lang="nb-NO" sz="2000" dirty="0" err="1"/>
              <a:t>foundation</a:t>
            </a:r>
            <a:r>
              <a:rPr lang="nb-NO" sz="2000" dirty="0"/>
              <a:t> </a:t>
            </a:r>
            <a:r>
              <a:rPr lang="nb-NO" sz="2000" dirty="0" err="1"/>
              <a:t>that</a:t>
            </a:r>
            <a:r>
              <a:rPr lang="nb-NO" sz="2000" dirty="0"/>
              <a:t> </a:t>
            </a:r>
            <a:r>
              <a:rPr lang="nb-NO" sz="2000" dirty="0" err="1"/>
              <a:t>connect</a:t>
            </a:r>
            <a:r>
              <a:rPr lang="nb-NO" sz="2000" dirty="0"/>
              <a:t> different </a:t>
            </a:r>
            <a:r>
              <a:rPr lang="nb-NO" sz="2000" dirty="0" err="1"/>
              <a:t>market</a:t>
            </a:r>
            <a:r>
              <a:rPr lang="nb-NO" sz="2000" dirty="0"/>
              <a:t> sides in order to </a:t>
            </a:r>
            <a:r>
              <a:rPr lang="nb-NO" sz="2000" dirty="0" err="1"/>
              <a:t>generate</a:t>
            </a:r>
            <a:r>
              <a:rPr lang="nb-NO" sz="2000" dirty="0"/>
              <a:t> </a:t>
            </a:r>
            <a:r>
              <a:rPr lang="nb-NO" sz="2000" dirty="0" err="1"/>
              <a:t>value</a:t>
            </a:r>
            <a:r>
              <a:rPr lang="nb-NO" sz="2000" dirty="0"/>
              <a:t> </a:t>
            </a:r>
          </a:p>
          <a:p>
            <a:r>
              <a:rPr lang="nb-NO" sz="2000" dirty="0" err="1"/>
              <a:t>Ecosystem</a:t>
            </a:r>
            <a:r>
              <a:rPr lang="nb-NO" sz="2000" dirty="0"/>
              <a:t>: </a:t>
            </a:r>
            <a:r>
              <a:rPr lang="nb-NO" sz="2000" dirty="0" err="1"/>
              <a:t>Composed</a:t>
            </a:r>
            <a:r>
              <a:rPr lang="nb-NO" sz="2000" dirty="0"/>
              <a:t> </a:t>
            </a:r>
            <a:r>
              <a:rPr lang="nb-NO" sz="2000" dirty="0" err="1"/>
              <a:t>of</a:t>
            </a:r>
            <a:r>
              <a:rPr lang="nb-NO" sz="2000" dirty="0"/>
              <a:t> </a:t>
            </a:r>
            <a:r>
              <a:rPr lang="nb-NO" sz="2000" dirty="0" err="1"/>
              <a:t>heterogenous</a:t>
            </a:r>
            <a:r>
              <a:rPr lang="nb-NO" sz="2000" dirty="0"/>
              <a:t> and </a:t>
            </a:r>
            <a:r>
              <a:rPr lang="nb-NO" sz="2000" dirty="0" err="1"/>
              <a:t>interdependent</a:t>
            </a:r>
            <a:r>
              <a:rPr lang="nb-NO" sz="2000" dirty="0"/>
              <a:t> </a:t>
            </a:r>
            <a:r>
              <a:rPr lang="nb-NO" sz="2000" dirty="0" err="1"/>
              <a:t>actors</a:t>
            </a:r>
            <a:r>
              <a:rPr lang="nb-NO" sz="2000" dirty="0"/>
              <a:t> </a:t>
            </a:r>
            <a:r>
              <a:rPr lang="nb-NO" sz="2000" dirty="0" err="1"/>
              <a:t>that</a:t>
            </a:r>
            <a:r>
              <a:rPr lang="nb-NO" sz="2000" dirty="0"/>
              <a:t> </a:t>
            </a:r>
            <a:r>
              <a:rPr lang="nb-NO" sz="2000" dirty="0" err="1"/>
              <a:t>collaborate</a:t>
            </a:r>
            <a:r>
              <a:rPr lang="nb-NO" sz="2000" dirty="0"/>
              <a:t> </a:t>
            </a:r>
            <a:r>
              <a:rPr lang="nb-NO" sz="2000" dirty="0" err="1"/>
              <a:t>naturally</a:t>
            </a:r>
            <a:r>
              <a:rPr lang="nb-NO" sz="2000" dirty="0"/>
              <a:t> due to </a:t>
            </a:r>
            <a:r>
              <a:rPr lang="nb-NO" sz="2000" dirty="0" err="1"/>
              <a:t>the</a:t>
            </a:r>
            <a:r>
              <a:rPr lang="nb-NO" sz="2000" dirty="0"/>
              <a:t> </a:t>
            </a:r>
            <a:r>
              <a:rPr lang="nb-NO" sz="2000" dirty="0" err="1"/>
              <a:t>possibilites</a:t>
            </a:r>
            <a:r>
              <a:rPr lang="nb-NO" sz="2000" dirty="0"/>
              <a:t> </a:t>
            </a:r>
            <a:r>
              <a:rPr lang="nb-NO" sz="2000" dirty="0" err="1"/>
              <a:t>afforded</a:t>
            </a:r>
            <a:r>
              <a:rPr lang="nb-NO" sz="2000" dirty="0"/>
              <a:t> by </a:t>
            </a:r>
            <a:r>
              <a:rPr lang="nb-NO" sz="2000" dirty="0" err="1"/>
              <a:t>the</a:t>
            </a:r>
            <a:r>
              <a:rPr lang="nb-NO" sz="2000" dirty="0"/>
              <a:t> internett. Has a leader (</a:t>
            </a:r>
            <a:r>
              <a:rPr lang="nb-NO" sz="2000" dirty="0" err="1"/>
              <a:t>orchestrator</a:t>
            </a:r>
            <a:r>
              <a:rPr lang="nb-NO" sz="2000" dirty="0"/>
              <a:t>) </a:t>
            </a:r>
          </a:p>
          <a:p>
            <a:r>
              <a:rPr lang="nb-NO" sz="2000" dirty="0" err="1"/>
              <a:t>Infrastructure</a:t>
            </a:r>
            <a:r>
              <a:rPr lang="nb-NO" sz="2000" dirty="0"/>
              <a:t>: a </a:t>
            </a:r>
            <a:r>
              <a:rPr lang="nb-NO" sz="2000" dirty="0" err="1"/>
              <a:t>structure</a:t>
            </a:r>
            <a:r>
              <a:rPr lang="nb-NO" sz="2000" dirty="0"/>
              <a:t> </a:t>
            </a:r>
            <a:r>
              <a:rPr lang="nb-NO" sz="2000" dirty="0" err="1"/>
              <a:t>of</a:t>
            </a:r>
            <a:r>
              <a:rPr lang="nb-NO" sz="2000" dirty="0"/>
              <a:t> </a:t>
            </a:r>
            <a:r>
              <a:rPr lang="nb-NO" sz="2000" dirty="0" err="1"/>
              <a:t>shared</a:t>
            </a:r>
            <a:r>
              <a:rPr lang="nb-NO" sz="2000" dirty="0"/>
              <a:t> </a:t>
            </a:r>
            <a:r>
              <a:rPr lang="nb-NO" sz="2000" dirty="0" err="1"/>
              <a:t>resources</a:t>
            </a:r>
            <a:r>
              <a:rPr lang="nb-NO" sz="2000" dirty="0"/>
              <a:t> </a:t>
            </a:r>
            <a:r>
              <a:rPr lang="nb-NO" sz="2000" dirty="0" err="1"/>
              <a:t>that</a:t>
            </a:r>
            <a:r>
              <a:rPr lang="nb-NO" sz="2000" dirty="0"/>
              <a:t> is </a:t>
            </a:r>
            <a:r>
              <a:rPr lang="nb-NO" sz="2000" dirty="0" err="1"/>
              <a:t>needed</a:t>
            </a:r>
            <a:r>
              <a:rPr lang="nb-NO" sz="2000" dirty="0"/>
              <a:t> for a </a:t>
            </a:r>
            <a:r>
              <a:rPr lang="nb-NO" sz="2000" dirty="0" err="1"/>
              <a:t>society</a:t>
            </a:r>
            <a:r>
              <a:rPr lang="nb-NO" sz="2000" dirty="0"/>
              <a:t> or </a:t>
            </a:r>
            <a:r>
              <a:rPr lang="nb-NO" sz="2000" dirty="0" err="1"/>
              <a:t>organization</a:t>
            </a:r>
            <a:r>
              <a:rPr lang="nb-NO" sz="2000" dirty="0"/>
              <a:t> to </a:t>
            </a:r>
            <a:r>
              <a:rPr lang="nb-NO" sz="2000" dirty="0" err="1"/>
              <a:t>function</a:t>
            </a:r>
            <a:r>
              <a:rPr lang="nb-NO" sz="2000" dirty="0"/>
              <a:t>  </a:t>
            </a:r>
            <a:endParaRPr lang="nb-NO" sz="2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26943169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 COMPARISON</a:t>
            </a:r>
            <a:endParaRPr lang="nb-NO" dirty="0"/>
          </a:p>
        </p:txBody>
      </p:sp>
      <p:sp>
        <p:nvSpPr>
          <p:cNvPr id="3" name="Content Placeholder 2"/>
          <p:cNvSpPr>
            <a:spLocks noGrp="1"/>
          </p:cNvSpPr>
          <p:nvPr>
            <p:ph idx="1"/>
          </p:nvPr>
        </p:nvSpPr>
        <p:spPr>
          <a:xfrm>
            <a:off x="576072" y="1227744"/>
            <a:ext cx="7920990" cy="3060383"/>
          </a:xfrm>
        </p:spPr>
        <p:txBody>
          <a:bodyPr>
            <a:normAutofit/>
          </a:bodyPr>
          <a:lstStyle/>
          <a:p>
            <a:r>
              <a:rPr lang="nb-NO" sz="2000" dirty="0"/>
              <a:t>Platform: more </a:t>
            </a:r>
            <a:r>
              <a:rPr lang="nb-NO" sz="2000" dirty="0" err="1"/>
              <a:t>concrete</a:t>
            </a:r>
            <a:r>
              <a:rPr lang="nb-NO" sz="2000" dirty="0"/>
              <a:t> </a:t>
            </a:r>
            <a:r>
              <a:rPr lang="nb-NO" sz="2000" dirty="0" err="1"/>
              <a:t>concept</a:t>
            </a:r>
            <a:r>
              <a:rPr lang="nb-NO" sz="2000" dirty="0"/>
              <a:t> (more </a:t>
            </a:r>
            <a:r>
              <a:rPr lang="nb-NO" sz="2000" dirty="0" err="1"/>
              <a:t>bounded</a:t>
            </a:r>
            <a:r>
              <a:rPr lang="nb-NO" sz="2000" dirty="0"/>
              <a:t>). A system </a:t>
            </a:r>
            <a:r>
              <a:rPr lang="nb-NO" sz="2000" dirty="0" err="1"/>
              <a:t>with</a:t>
            </a:r>
            <a:r>
              <a:rPr lang="nb-NO" sz="2000" dirty="0"/>
              <a:t> a </a:t>
            </a:r>
            <a:r>
              <a:rPr lang="nb-NO" sz="2000" dirty="0" err="1"/>
              <a:t>clear</a:t>
            </a:r>
            <a:r>
              <a:rPr lang="nb-NO" sz="2000" dirty="0"/>
              <a:t> </a:t>
            </a:r>
            <a:r>
              <a:rPr lang="nb-NO" sz="2000" dirty="0" err="1"/>
              <a:t>function</a:t>
            </a:r>
            <a:endParaRPr lang="nb-NO" sz="2000" dirty="0"/>
          </a:p>
          <a:p>
            <a:r>
              <a:rPr lang="nb-NO" sz="2000" dirty="0" err="1"/>
              <a:t>Ecosystem</a:t>
            </a:r>
            <a:r>
              <a:rPr lang="nb-NO" sz="2000" dirty="0"/>
              <a:t>: </a:t>
            </a:r>
            <a:r>
              <a:rPr lang="nb-NO" sz="2000" dirty="0" err="1"/>
              <a:t>Actors</a:t>
            </a:r>
            <a:r>
              <a:rPr lang="nb-NO" sz="2000" dirty="0"/>
              <a:t> </a:t>
            </a:r>
            <a:r>
              <a:rPr lang="nb-NO" sz="2000" dirty="0" err="1"/>
              <a:t>come</a:t>
            </a:r>
            <a:r>
              <a:rPr lang="nb-NO" sz="2000" dirty="0"/>
              <a:t> </a:t>
            </a:r>
            <a:r>
              <a:rPr lang="nb-NO" sz="2000" dirty="0" err="1"/>
              <a:t>togehter</a:t>
            </a:r>
            <a:r>
              <a:rPr lang="nb-NO" sz="2000" dirty="0"/>
              <a:t> to </a:t>
            </a:r>
            <a:r>
              <a:rPr lang="nb-NO" sz="2000" dirty="0" err="1"/>
              <a:t>create</a:t>
            </a:r>
            <a:r>
              <a:rPr lang="nb-NO" sz="2000" dirty="0"/>
              <a:t> </a:t>
            </a:r>
            <a:r>
              <a:rPr lang="nb-NO" sz="2000" dirty="0" err="1"/>
              <a:t>something</a:t>
            </a:r>
            <a:r>
              <a:rPr lang="nb-NO" sz="2000" dirty="0"/>
              <a:t> (</a:t>
            </a:r>
            <a:r>
              <a:rPr lang="nb-NO" sz="2000" dirty="0" err="1"/>
              <a:t>life</a:t>
            </a:r>
            <a:r>
              <a:rPr lang="nb-NO" sz="2000" dirty="0"/>
              <a:t> as </a:t>
            </a:r>
            <a:r>
              <a:rPr lang="nb-NO" sz="2000" dirty="0" err="1"/>
              <a:t>they</a:t>
            </a:r>
            <a:r>
              <a:rPr lang="nb-NO" sz="2000" dirty="0"/>
              <a:t> do in </a:t>
            </a:r>
            <a:r>
              <a:rPr lang="nb-NO" sz="2000" dirty="0" err="1"/>
              <a:t>the</a:t>
            </a:r>
            <a:r>
              <a:rPr lang="nb-NO" sz="2000" dirty="0"/>
              <a:t> </a:t>
            </a:r>
            <a:r>
              <a:rPr lang="nb-NO" sz="2000" dirty="0" err="1"/>
              <a:t>natural</a:t>
            </a:r>
            <a:r>
              <a:rPr lang="nb-NO" sz="2000" dirty="0"/>
              <a:t> </a:t>
            </a:r>
            <a:r>
              <a:rPr lang="nb-NO" sz="2000" dirty="0" err="1"/>
              <a:t>world</a:t>
            </a:r>
            <a:r>
              <a:rPr lang="nb-NO" sz="2000" dirty="0"/>
              <a:t>). Has a leader (</a:t>
            </a:r>
            <a:r>
              <a:rPr lang="nb-NO" sz="2000" dirty="0" err="1"/>
              <a:t>orchestrator</a:t>
            </a:r>
            <a:r>
              <a:rPr lang="nb-NO" sz="2000" dirty="0"/>
              <a:t>) </a:t>
            </a:r>
          </a:p>
          <a:p>
            <a:r>
              <a:rPr lang="nb-NO" sz="2000" dirty="0" err="1"/>
              <a:t>Infrastructure</a:t>
            </a:r>
            <a:r>
              <a:rPr lang="nb-NO" sz="2000" dirty="0"/>
              <a:t>: more </a:t>
            </a:r>
            <a:r>
              <a:rPr lang="nb-NO" sz="2000" dirty="0" err="1"/>
              <a:t>broad</a:t>
            </a:r>
            <a:r>
              <a:rPr lang="nb-NO" sz="2000" dirty="0"/>
              <a:t> and more </a:t>
            </a:r>
            <a:r>
              <a:rPr lang="nb-NO" sz="2000" dirty="0" err="1"/>
              <a:t>essential</a:t>
            </a:r>
            <a:r>
              <a:rPr lang="nb-NO" sz="2000" dirty="0"/>
              <a:t> </a:t>
            </a:r>
            <a:r>
              <a:rPr lang="nb-NO" sz="2000" dirty="0" err="1"/>
              <a:t>concept</a:t>
            </a:r>
            <a:r>
              <a:rPr lang="nb-NO" sz="2000" dirty="0"/>
              <a:t>, </a:t>
            </a:r>
            <a:r>
              <a:rPr lang="nb-NO" sz="2000" dirty="0" err="1"/>
              <a:t>could</a:t>
            </a:r>
            <a:r>
              <a:rPr lang="nb-NO" sz="2000" dirty="0"/>
              <a:t> be a </a:t>
            </a:r>
            <a:r>
              <a:rPr lang="nb-NO" sz="2000" dirty="0" err="1"/>
              <a:t>platform</a:t>
            </a:r>
            <a:r>
              <a:rPr lang="nb-NO" sz="2000" dirty="0"/>
              <a:t> </a:t>
            </a:r>
            <a:r>
              <a:rPr lang="nb-NO" sz="2000" dirty="0" err="1"/>
              <a:t>if</a:t>
            </a:r>
            <a:r>
              <a:rPr lang="nb-NO" sz="2000" dirty="0"/>
              <a:t> </a:t>
            </a:r>
            <a:r>
              <a:rPr lang="nb-NO" sz="2000" dirty="0" err="1"/>
              <a:t>the</a:t>
            </a:r>
            <a:r>
              <a:rPr lang="nb-NO" sz="2000" dirty="0"/>
              <a:t> </a:t>
            </a:r>
            <a:r>
              <a:rPr lang="nb-NO" sz="2000" dirty="0" err="1"/>
              <a:t>platform</a:t>
            </a:r>
            <a:r>
              <a:rPr lang="nb-NO" sz="2000" dirty="0"/>
              <a:t> </a:t>
            </a:r>
            <a:r>
              <a:rPr lang="nb-NO" sz="2000" dirty="0" err="1"/>
              <a:t>becomes</a:t>
            </a:r>
            <a:r>
              <a:rPr lang="nb-NO" sz="2000" dirty="0"/>
              <a:t> </a:t>
            </a:r>
            <a:r>
              <a:rPr lang="nb-NO" sz="2000" dirty="0" err="1"/>
              <a:t>essential</a:t>
            </a:r>
            <a:r>
              <a:rPr lang="nb-NO" sz="2000" dirty="0"/>
              <a:t>. </a:t>
            </a:r>
            <a:r>
              <a:rPr lang="nb-NO" sz="2000" dirty="0" err="1"/>
              <a:t>Example</a:t>
            </a:r>
            <a:r>
              <a:rPr lang="nb-NO" sz="2000" dirty="0"/>
              <a:t>: a </a:t>
            </a:r>
            <a:r>
              <a:rPr lang="nb-NO" sz="2000" dirty="0" err="1"/>
              <a:t>shared</a:t>
            </a:r>
            <a:r>
              <a:rPr lang="nb-NO" sz="2000" dirty="0"/>
              <a:t> </a:t>
            </a:r>
            <a:r>
              <a:rPr lang="nb-NO" sz="2000" dirty="0" err="1"/>
              <a:t>technology</a:t>
            </a:r>
            <a:r>
              <a:rPr lang="nb-NO" sz="2000" dirty="0"/>
              <a:t> or standards. </a:t>
            </a:r>
            <a:endParaRPr lang="nb-NO"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3824083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PLATFORM</a:t>
            </a:r>
            <a:endParaRPr lang="nb-NO" dirty="0"/>
          </a:p>
        </p:txBody>
      </p:sp>
      <p:sp>
        <p:nvSpPr>
          <p:cNvPr id="3" name="Content Placeholder 2"/>
          <p:cNvSpPr>
            <a:spLocks noGrp="1"/>
          </p:cNvSpPr>
          <p:nvPr>
            <p:ph idx="1"/>
          </p:nvPr>
        </p:nvSpPr>
        <p:spPr>
          <a:xfrm>
            <a:off x="576072" y="1028926"/>
            <a:ext cx="7920990" cy="3060383"/>
          </a:xfrm>
        </p:spPr>
        <p:txBody>
          <a:bodyPr>
            <a:normAutofit/>
          </a:bodyPr>
          <a:lstStyle/>
          <a:p>
            <a:r>
              <a:rPr lang="nb-NO" sz="2000" dirty="0"/>
              <a:t>Oxford English </a:t>
            </a:r>
            <a:r>
              <a:rPr lang="nb-NO" sz="2000" dirty="0" err="1"/>
              <a:t>dictionary</a:t>
            </a:r>
            <a:r>
              <a:rPr lang="nb-NO" sz="2000" dirty="0"/>
              <a:t>: a </a:t>
            </a:r>
            <a:r>
              <a:rPr lang="nb-NO" sz="2000" dirty="0" err="1"/>
              <a:t>raised</a:t>
            </a:r>
            <a:r>
              <a:rPr lang="nb-NO" sz="2000" dirty="0"/>
              <a:t> </a:t>
            </a:r>
            <a:r>
              <a:rPr lang="nb-NO" sz="2000" dirty="0" err="1"/>
              <a:t>level</a:t>
            </a:r>
            <a:r>
              <a:rPr lang="nb-NO" sz="2000" dirty="0"/>
              <a:t> </a:t>
            </a:r>
            <a:r>
              <a:rPr lang="nb-NO" sz="2000" dirty="0" err="1"/>
              <a:t>of</a:t>
            </a:r>
            <a:r>
              <a:rPr lang="nb-NO" sz="2000" dirty="0"/>
              <a:t> </a:t>
            </a:r>
            <a:r>
              <a:rPr lang="nb-NO" sz="2000" dirty="0" err="1"/>
              <a:t>surface</a:t>
            </a:r>
            <a:r>
              <a:rPr lang="nb-NO" sz="2000" dirty="0"/>
              <a:t> </a:t>
            </a:r>
            <a:r>
              <a:rPr lang="nb-NO" sz="2000" dirty="0" err="1"/>
              <a:t>on</a:t>
            </a:r>
            <a:r>
              <a:rPr lang="nb-NO" sz="2000" dirty="0"/>
              <a:t> </a:t>
            </a:r>
            <a:r>
              <a:rPr lang="nb-NO" sz="2000" dirty="0" err="1"/>
              <a:t>which</a:t>
            </a:r>
            <a:r>
              <a:rPr lang="nb-NO" sz="2000" dirty="0"/>
              <a:t> </a:t>
            </a:r>
            <a:r>
              <a:rPr lang="nb-NO" sz="2000" dirty="0" err="1"/>
              <a:t>people</a:t>
            </a:r>
            <a:r>
              <a:rPr lang="nb-NO" sz="2000" dirty="0"/>
              <a:t> or </a:t>
            </a:r>
            <a:r>
              <a:rPr lang="nb-NO" sz="2000" dirty="0" err="1"/>
              <a:t>things</a:t>
            </a:r>
            <a:r>
              <a:rPr lang="nb-NO" sz="2000" dirty="0"/>
              <a:t> </a:t>
            </a:r>
            <a:r>
              <a:rPr lang="nb-NO" sz="2000" dirty="0" err="1"/>
              <a:t>can</a:t>
            </a:r>
            <a:r>
              <a:rPr lang="nb-NO" sz="2000" dirty="0"/>
              <a:t> stand, </a:t>
            </a:r>
            <a:r>
              <a:rPr lang="nb-NO" sz="2000" dirty="0" err="1"/>
              <a:t>usually</a:t>
            </a:r>
            <a:r>
              <a:rPr lang="nb-NO" sz="2000" dirty="0"/>
              <a:t> a </a:t>
            </a:r>
            <a:r>
              <a:rPr lang="nb-NO" sz="2000" dirty="0" err="1"/>
              <a:t>discrete</a:t>
            </a:r>
            <a:r>
              <a:rPr lang="nb-NO" sz="2000" dirty="0"/>
              <a:t> </a:t>
            </a:r>
            <a:r>
              <a:rPr lang="nb-NO" sz="2000" dirty="0" err="1"/>
              <a:t>structure</a:t>
            </a:r>
            <a:r>
              <a:rPr lang="nb-NO" sz="2000" dirty="0"/>
              <a:t> </a:t>
            </a:r>
            <a:r>
              <a:rPr lang="nb-NO" sz="2000" dirty="0" err="1"/>
              <a:t>intended</a:t>
            </a:r>
            <a:r>
              <a:rPr lang="nb-NO" sz="2000" dirty="0"/>
              <a:t> for a </a:t>
            </a:r>
            <a:r>
              <a:rPr lang="nb-NO" sz="2000" dirty="0" err="1"/>
              <a:t>particularly</a:t>
            </a:r>
            <a:r>
              <a:rPr lang="nb-NO" sz="2000" dirty="0"/>
              <a:t> </a:t>
            </a:r>
          </a:p>
          <a:p>
            <a:r>
              <a:rPr lang="nb-NO" sz="2000" dirty="0"/>
              <a:t>A </a:t>
            </a:r>
            <a:r>
              <a:rPr lang="nb-NO" sz="2000" dirty="0" err="1"/>
              <a:t>specific</a:t>
            </a:r>
            <a:r>
              <a:rPr lang="nb-NO" sz="2000" dirty="0"/>
              <a:t> </a:t>
            </a:r>
            <a:r>
              <a:rPr lang="nb-NO" sz="2000" dirty="0" err="1"/>
              <a:t>architectural</a:t>
            </a:r>
            <a:r>
              <a:rPr lang="nb-NO" sz="2000" dirty="0"/>
              <a:t> </a:t>
            </a:r>
            <a:r>
              <a:rPr lang="nb-NO" sz="2000" dirty="0" err="1"/>
              <a:t>set</a:t>
            </a:r>
            <a:r>
              <a:rPr lang="nb-NO" sz="2000" dirty="0"/>
              <a:t> up. </a:t>
            </a:r>
          </a:p>
          <a:p>
            <a:pPr lvl="1">
              <a:buFont typeface="Wingdings" panose="05000000000000000000" pitchFamily="2" charset="2"/>
              <a:buChar char="Ø"/>
            </a:pPr>
            <a:r>
              <a:rPr lang="nb-NO" sz="2000" dirty="0" err="1"/>
              <a:t>Seperating</a:t>
            </a:r>
            <a:r>
              <a:rPr lang="nb-NO" sz="2000" dirty="0"/>
              <a:t> </a:t>
            </a:r>
            <a:r>
              <a:rPr lang="nb-NO" sz="2000" dirty="0" err="1"/>
              <a:t>between</a:t>
            </a:r>
            <a:r>
              <a:rPr lang="nb-NO" sz="2000" dirty="0"/>
              <a:t> </a:t>
            </a:r>
            <a:r>
              <a:rPr lang="nb-NO" sz="2000" dirty="0" err="1"/>
              <a:t>core</a:t>
            </a:r>
            <a:r>
              <a:rPr lang="nb-NO" sz="2000" dirty="0"/>
              <a:t> </a:t>
            </a:r>
            <a:r>
              <a:rPr lang="nb-NO" sz="2000" dirty="0" err="1"/>
              <a:t>components</a:t>
            </a:r>
            <a:r>
              <a:rPr lang="nb-NO" sz="2000" dirty="0"/>
              <a:t> </a:t>
            </a:r>
            <a:r>
              <a:rPr lang="nb-NO" sz="2000" dirty="0" err="1"/>
              <a:t>with</a:t>
            </a:r>
            <a:r>
              <a:rPr lang="nb-NO" sz="2000" dirty="0"/>
              <a:t> </a:t>
            </a:r>
            <a:r>
              <a:rPr lang="nb-NO" sz="2000" dirty="0" err="1"/>
              <a:t>low</a:t>
            </a:r>
            <a:r>
              <a:rPr lang="nb-NO" sz="2000" dirty="0"/>
              <a:t> </a:t>
            </a:r>
            <a:r>
              <a:rPr lang="nb-NO" sz="2000" dirty="0" err="1"/>
              <a:t>variability</a:t>
            </a:r>
            <a:r>
              <a:rPr lang="nb-NO" sz="2000" dirty="0"/>
              <a:t> (</a:t>
            </a:r>
            <a:r>
              <a:rPr lang="nb-NO" sz="2000" dirty="0" err="1"/>
              <a:t>platform</a:t>
            </a:r>
            <a:r>
              <a:rPr lang="nb-NO" sz="2000" dirty="0"/>
              <a:t>) and </a:t>
            </a:r>
            <a:r>
              <a:rPr lang="nb-NO" sz="2000" dirty="0" err="1"/>
              <a:t>the</a:t>
            </a:r>
            <a:r>
              <a:rPr lang="nb-NO" sz="2000" dirty="0"/>
              <a:t> </a:t>
            </a:r>
            <a:r>
              <a:rPr lang="nb-NO" sz="2000" dirty="0" err="1"/>
              <a:t>periphery</a:t>
            </a:r>
            <a:r>
              <a:rPr lang="nb-NO" sz="2000" dirty="0"/>
              <a:t> </a:t>
            </a:r>
            <a:r>
              <a:rPr lang="nb-NO" sz="2000" dirty="0" err="1"/>
              <a:t>components</a:t>
            </a:r>
            <a:r>
              <a:rPr lang="nb-NO" sz="2000" dirty="0"/>
              <a:t> </a:t>
            </a:r>
            <a:r>
              <a:rPr lang="nb-NO" sz="2000" dirty="0" err="1"/>
              <a:t>with</a:t>
            </a:r>
            <a:r>
              <a:rPr lang="nb-NO" sz="2000" dirty="0"/>
              <a:t> </a:t>
            </a:r>
            <a:r>
              <a:rPr lang="nb-NO" sz="2000" dirty="0" err="1"/>
              <a:t>high</a:t>
            </a:r>
            <a:r>
              <a:rPr lang="nb-NO" sz="2000" dirty="0"/>
              <a:t> </a:t>
            </a:r>
            <a:r>
              <a:rPr lang="nb-NO" sz="2000" dirty="0" err="1"/>
              <a:t>variability</a:t>
            </a:r>
            <a:r>
              <a:rPr lang="nb-NO" sz="2000" dirty="0"/>
              <a:t> (</a:t>
            </a:r>
            <a:r>
              <a:rPr lang="nb-NO" sz="2000" dirty="0" err="1"/>
              <a:t>applications</a:t>
            </a:r>
            <a:r>
              <a:rPr lang="nb-NO" sz="2000" dirty="0"/>
              <a:t>)</a:t>
            </a:r>
          </a:p>
          <a:p>
            <a:pPr lvl="1">
              <a:buFont typeface="Wingdings" panose="05000000000000000000" pitchFamily="2" charset="2"/>
              <a:buChar char="Ø"/>
            </a:pPr>
            <a:r>
              <a:rPr lang="nb-NO" sz="2000" dirty="0"/>
              <a:t>A </a:t>
            </a:r>
            <a:r>
              <a:rPr lang="nb-NO" sz="2000" dirty="0" err="1"/>
              <a:t>platform</a:t>
            </a:r>
            <a:r>
              <a:rPr lang="nb-NO" sz="2000" dirty="0"/>
              <a:t> </a:t>
            </a:r>
            <a:r>
              <a:rPr lang="nb-NO" sz="2000" dirty="0" err="1"/>
              <a:t>established</a:t>
            </a:r>
            <a:r>
              <a:rPr lang="nb-NO" sz="2000" dirty="0"/>
              <a:t> </a:t>
            </a:r>
            <a:r>
              <a:rPr lang="nb-NO" sz="2000" dirty="0" err="1"/>
              <a:t>the</a:t>
            </a:r>
            <a:r>
              <a:rPr lang="nb-NO" sz="2000" dirty="0"/>
              <a:t> systems </a:t>
            </a:r>
            <a:r>
              <a:rPr lang="nb-NO" sz="2000" dirty="0" err="1"/>
              <a:t>interfaces</a:t>
            </a:r>
            <a:r>
              <a:rPr lang="nb-NO" sz="2000" dirty="0"/>
              <a:t> </a:t>
            </a:r>
          </a:p>
          <a:p>
            <a:pPr lvl="1">
              <a:buFont typeface="Wingdings" panose="05000000000000000000" pitchFamily="2" charset="2"/>
              <a:buChar char="Ø"/>
            </a:pPr>
            <a:r>
              <a:rPr lang="nb-NO" sz="2000" dirty="0"/>
              <a:t>Has a </a:t>
            </a:r>
            <a:r>
              <a:rPr lang="nb-NO" sz="2000" dirty="0" err="1"/>
              <a:t>particular</a:t>
            </a:r>
            <a:r>
              <a:rPr lang="nb-NO" sz="2000" dirty="0"/>
              <a:t> </a:t>
            </a:r>
            <a:r>
              <a:rPr lang="nb-NO" sz="2000" dirty="0" err="1"/>
              <a:t>functionality</a:t>
            </a:r>
            <a:r>
              <a:rPr lang="nb-NO" sz="2000" dirty="0"/>
              <a:t> </a:t>
            </a:r>
          </a:p>
          <a:p>
            <a:endParaRPr lang="nb-NO"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3041149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INFRASTRUCTURE</a:t>
            </a:r>
            <a:endParaRPr lang="nb-NO" dirty="0"/>
          </a:p>
        </p:txBody>
      </p:sp>
      <p:sp>
        <p:nvSpPr>
          <p:cNvPr id="3" name="Content Placeholder 2"/>
          <p:cNvSpPr>
            <a:spLocks noGrp="1"/>
          </p:cNvSpPr>
          <p:nvPr>
            <p:ph idx="1"/>
          </p:nvPr>
        </p:nvSpPr>
        <p:spPr>
          <a:xfrm>
            <a:off x="576072" y="1028926"/>
            <a:ext cx="7920990" cy="3060383"/>
          </a:xfrm>
        </p:spPr>
        <p:txBody>
          <a:bodyPr>
            <a:noAutofit/>
          </a:bodyPr>
          <a:lstStyle/>
          <a:p>
            <a:r>
              <a:rPr lang="en-US" sz="2000" dirty="0"/>
              <a:t>Infrastructure in general can be defined as the basic physical and organizational structures needed for the operation of a society or enterprise, or the services and facilities necessary for an economy to </a:t>
            </a:r>
            <a:r>
              <a:rPr lang="nb-NO" sz="2000" dirty="0" err="1"/>
              <a:t>function</a:t>
            </a:r>
            <a:r>
              <a:rPr lang="nb-NO" sz="2000" dirty="0"/>
              <a:t> (Wikipedia) </a:t>
            </a:r>
          </a:p>
          <a:p>
            <a:endParaRPr lang="nb-NO"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37160965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INFRASTRUCTURE</a:t>
            </a:r>
            <a:endParaRPr lang="nb-NO" dirty="0"/>
          </a:p>
        </p:txBody>
      </p:sp>
      <p:sp>
        <p:nvSpPr>
          <p:cNvPr id="3" name="Content Placeholder 2"/>
          <p:cNvSpPr>
            <a:spLocks noGrp="1"/>
          </p:cNvSpPr>
          <p:nvPr>
            <p:ph idx="1"/>
          </p:nvPr>
        </p:nvSpPr>
        <p:spPr>
          <a:xfrm>
            <a:off x="576072" y="890380"/>
            <a:ext cx="7920990" cy="3060383"/>
          </a:xfrm>
        </p:spPr>
        <p:txBody>
          <a:bodyPr>
            <a:noAutofit/>
          </a:bodyPr>
          <a:lstStyle/>
          <a:p>
            <a:r>
              <a:rPr lang="en-US" sz="2000" dirty="0" smtClean="0"/>
              <a:t>Digital </a:t>
            </a:r>
            <a:r>
              <a:rPr lang="en-US" sz="2000" dirty="0"/>
              <a:t>infrastructures can be defined as the basic information technologies and organizational structures, along with the related services and facilities necessary for an enterprise or industry to function. These infrastructures can be further defined with respect to the entity being supported or enabled as global, national, regional, industry, or corporate infrastructures. Morphologically, digital infrastructures can be defined as shared, unbounded, heterogeneous, open, and evolving sociotechnical systems comprising an installed base of diverse information technology capabilities and their user, operations, and design communities. (</a:t>
            </a:r>
            <a:r>
              <a:rPr lang="en-US" sz="2000" dirty="0" err="1"/>
              <a:t>Tilson</a:t>
            </a:r>
            <a:r>
              <a:rPr lang="en-US" sz="2000" dirty="0"/>
              <a:t>, </a:t>
            </a:r>
            <a:r>
              <a:rPr lang="en-US" sz="2000" dirty="0" err="1"/>
              <a:t>Lyytinen</a:t>
            </a:r>
            <a:r>
              <a:rPr lang="en-US" sz="2000" dirty="0"/>
              <a:t> &amp; </a:t>
            </a:r>
            <a:r>
              <a:rPr lang="en-US" sz="2000" dirty="0" err="1"/>
              <a:t>Sørensen</a:t>
            </a:r>
            <a:r>
              <a:rPr lang="en-US" sz="2000" dirty="0"/>
              <a:t>, 2010, pp. 748-749). </a:t>
            </a:r>
            <a:endParaRPr lang="nb-NO" sz="2000" dirty="0"/>
          </a:p>
          <a:p>
            <a:endParaRPr lang="nb-NO" sz="2000" dirty="0"/>
          </a:p>
          <a:p>
            <a:endParaRPr lang="nb-NO"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13590451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338491"/>
            <a:ext cx="7922703" cy="360045"/>
          </a:xfrm>
        </p:spPr>
        <p:txBody>
          <a:bodyPr>
            <a:noAutofit/>
          </a:bodyPr>
          <a:lstStyle/>
          <a:p>
            <a:r>
              <a:rPr lang="nb-NO" dirty="0" smtClean="0"/>
              <a:t>ECOSYSTEM</a:t>
            </a:r>
            <a:endParaRPr lang="nb-NO" dirty="0"/>
          </a:p>
        </p:txBody>
      </p:sp>
      <p:sp>
        <p:nvSpPr>
          <p:cNvPr id="3" name="Content Placeholder 2"/>
          <p:cNvSpPr>
            <a:spLocks noGrp="1"/>
          </p:cNvSpPr>
          <p:nvPr>
            <p:ph idx="1"/>
          </p:nvPr>
        </p:nvSpPr>
        <p:spPr>
          <a:xfrm>
            <a:off x="576072" y="1323303"/>
            <a:ext cx="7779652" cy="3060383"/>
          </a:xfrm>
        </p:spPr>
        <p:txBody>
          <a:bodyPr>
            <a:normAutofit/>
          </a:bodyPr>
          <a:lstStyle/>
          <a:p>
            <a:r>
              <a:rPr lang="en-US" sz="2000" dirty="0"/>
              <a:t>A geographic area where plants, animals, and other organisms, as well as weather and landscape, work together to form a bubble of life (National Geographic society) </a:t>
            </a:r>
          </a:p>
          <a:p>
            <a:r>
              <a:rPr lang="en-US" sz="2000" dirty="0"/>
              <a:t>A digital (innovation) ecosystem is: “a community of hierarchically independent, yet interdependent participants who collectively generate an ecosystem output” (Thomas &amp; </a:t>
            </a:r>
            <a:r>
              <a:rPr lang="en-US" sz="2000" dirty="0" err="1"/>
              <a:t>Autio</a:t>
            </a:r>
            <a:r>
              <a:rPr lang="en-US" sz="2000" dirty="0"/>
              <a:t>, 2020, p. 16) </a:t>
            </a:r>
            <a:endParaRPr lang="nb-NO" sz="2000" dirty="0"/>
          </a:p>
          <a:p>
            <a:endParaRPr lang="nb-NO"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12489345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FB5DEE-46F0-C84D-9D83-B603BB36A9F2}"/>
              </a:ext>
            </a:extLst>
          </p:cNvPr>
          <p:cNvSpPr/>
          <p:nvPr/>
        </p:nvSpPr>
        <p:spPr>
          <a:xfrm>
            <a:off x="-10510" y="-21020"/>
            <a:ext cx="9144000" cy="433824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 name="Content Placeholder 2"/>
          <p:cNvSpPr txBox="1">
            <a:spLocks/>
          </p:cNvSpPr>
          <p:nvPr/>
        </p:nvSpPr>
        <p:spPr>
          <a:xfrm>
            <a:off x="1093076" y="335686"/>
            <a:ext cx="6926317" cy="532219"/>
          </a:xfrm>
          <a:prstGeom prst="rect">
            <a:avLst/>
          </a:prstGeom>
        </p:spPr>
        <p:txBody>
          <a:bodyPr vert="horz" lIns="0" tIns="0" rIns="0" bIns="0" rtlCol="0">
            <a:noAutofit/>
          </a:bodyPr>
          <a:lst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nb-NO" sz="2000" b="1" dirty="0" smtClean="0"/>
              <a:t>FOUR DEFINING CHARACTERISTICS</a:t>
            </a:r>
            <a:endParaRPr lang="en-US" sz="2000" b="1" dirty="0"/>
          </a:p>
        </p:txBody>
      </p:sp>
      <p:sp>
        <p:nvSpPr>
          <p:cNvPr id="5" name="Rectangle 4"/>
          <p:cNvSpPr/>
          <p:nvPr/>
        </p:nvSpPr>
        <p:spPr>
          <a:xfrm>
            <a:off x="0" y="4338244"/>
            <a:ext cx="9144000" cy="8068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
        <p:nvSpPr>
          <p:cNvPr id="7" name="Content Placeholder 2">
            <a:extLst>
              <a:ext uri="{FF2B5EF4-FFF2-40B4-BE49-F238E27FC236}">
                <a16:creationId xmlns:a16="http://schemas.microsoft.com/office/drawing/2014/main" id="{050A26BE-58D2-4D49-8197-CA221F9A5CBD}"/>
              </a:ext>
            </a:extLst>
          </p:cNvPr>
          <p:cNvSpPr>
            <a:spLocks noGrp="1"/>
          </p:cNvSpPr>
          <p:nvPr>
            <p:ph idx="1"/>
          </p:nvPr>
        </p:nvSpPr>
        <p:spPr>
          <a:xfrm>
            <a:off x="863772" y="1777636"/>
            <a:ext cx="7193175" cy="1922007"/>
          </a:xfrm>
        </p:spPr>
        <p:txBody>
          <a:bodyPr>
            <a:normAutofit/>
          </a:bodyPr>
          <a:lstStyle/>
          <a:p>
            <a:pPr marL="514350" indent="-514350">
              <a:buFont typeface="+mj-lt"/>
              <a:buAutoNum type="arabicPeriod"/>
            </a:pPr>
            <a:r>
              <a:rPr lang="nb-NO" sz="2000" b="1" dirty="0" smtClean="0"/>
              <a:t>PARTICIPANT HETEROGENITY </a:t>
            </a:r>
          </a:p>
          <a:p>
            <a:pPr marL="514350" indent="-514350">
              <a:buFont typeface="+mj-lt"/>
              <a:buAutoNum type="arabicPeriod"/>
            </a:pPr>
            <a:r>
              <a:rPr lang="nb-NO" sz="2000" b="1" dirty="0" smtClean="0"/>
              <a:t>ECOSYSTEM OUTPUTS </a:t>
            </a:r>
          </a:p>
          <a:p>
            <a:pPr marL="514350" indent="-514350">
              <a:buFont typeface="+mj-lt"/>
              <a:buAutoNum type="arabicPeriod"/>
            </a:pPr>
            <a:r>
              <a:rPr lang="nb-NO" sz="2000" b="1" dirty="0" smtClean="0"/>
              <a:t>PARTICIPANT INTERDEPENDENCE </a:t>
            </a:r>
          </a:p>
          <a:p>
            <a:pPr marL="514350" indent="-514350">
              <a:buFont typeface="+mj-lt"/>
              <a:buAutoNum type="arabicPeriod"/>
            </a:pPr>
            <a:r>
              <a:rPr lang="nb-NO" sz="2000" b="1" dirty="0" smtClean="0"/>
              <a:t>NON-CONTRACTUAL GOVERNANCE </a:t>
            </a:r>
            <a:endParaRPr lang="nb-NO" sz="2000" b="1" dirty="0"/>
          </a:p>
        </p:txBody>
      </p:sp>
      <p:sp>
        <p:nvSpPr>
          <p:cNvPr id="3" name="Rectangle 2">
            <a:extLst>
              <a:ext uri="{FF2B5EF4-FFF2-40B4-BE49-F238E27FC236}">
                <a16:creationId xmlns:a16="http://schemas.microsoft.com/office/drawing/2014/main" id="{A5B5A7D3-E58C-4E41-A065-81A712641276}"/>
              </a:ext>
            </a:extLst>
          </p:cNvPr>
          <p:cNvSpPr/>
          <p:nvPr/>
        </p:nvSpPr>
        <p:spPr>
          <a:xfrm>
            <a:off x="3993930" y="777763"/>
            <a:ext cx="540000" cy="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Tree>
    <p:extLst>
      <p:ext uri="{BB962C8B-B14F-4D97-AF65-F5344CB8AC3E}">
        <p14:creationId xmlns:p14="http://schemas.microsoft.com/office/powerpoint/2010/main" val="4047918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338491"/>
            <a:ext cx="7922703" cy="360045"/>
          </a:xfrm>
        </p:spPr>
        <p:txBody>
          <a:bodyPr>
            <a:noAutofit/>
          </a:bodyPr>
          <a:lstStyle/>
          <a:p>
            <a:r>
              <a:rPr lang="nb-NO" dirty="0" smtClean="0"/>
              <a:t>PATRICIPANT HETEROGENEITY</a:t>
            </a:r>
            <a:endParaRPr lang="nb-NO" dirty="0"/>
          </a:p>
        </p:txBody>
      </p:sp>
      <p:sp>
        <p:nvSpPr>
          <p:cNvPr id="3" name="Content Placeholder 2"/>
          <p:cNvSpPr>
            <a:spLocks noGrp="1"/>
          </p:cNvSpPr>
          <p:nvPr>
            <p:ph idx="1"/>
          </p:nvPr>
        </p:nvSpPr>
        <p:spPr>
          <a:xfrm>
            <a:off x="576072" y="1323303"/>
            <a:ext cx="7779652" cy="3060383"/>
          </a:xfrm>
        </p:spPr>
        <p:txBody>
          <a:bodyPr>
            <a:normAutofit/>
          </a:bodyPr>
          <a:lstStyle/>
          <a:p>
            <a:r>
              <a:rPr lang="nb-NO" sz="2000" dirty="0" err="1"/>
              <a:t>Members</a:t>
            </a:r>
            <a:r>
              <a:rPr lang="nb-NO" sz="2000" dirty="0"/>
              <a:t> from </a:t>
            </a:r>
            <a:r>
              <a:rPr lang="nb-NO" sz="2000" dirty="0" err="1"/>
              <a:t>several</a:t>
            </a:r>
            <a:r>
              <a:rPr lang="nb-NO" sz="2000" dirty="0"/>
              <a:t> </a:t>
            </a:r>
            <a:r>
              <a:rPr lang="nb-NO" sz="2000" dirty="0" err="1"/>
              <a:t>industries</a:t>
            </a:r>
            <a:endParaRPr lang="nb-NO" sz="2000" dirty="0"/>
          </a:p>
          <a:p>
            <a:r>
              <a:rPr lang="nb-NO" sz="2000" dirty="0" err="1"/>
              <a:t>Can</a:t>
            </a:r>
            <a:r>
              <a:rPr lang="nb-NO" sz="2000" dirty="0"/>
              <a:t> span </a:t>
            </a:r>
            <a:r>
              <a:rPr lang="nb-NO" sz="2000" dirty="0" err="1"/>
              <a:t>the</a:t>
            </a:r>
            <a:r>
              <a:rPr lang="nb-NO" sz="2000" dirty="0"/>
              <a:t> </a:t>
            </a:r>
            <a:r>
              <a:rPr lang="nb-NO" sz="2000" dirty="0" err="1"/>
              <a:t>public</a:t>
            </a:r>
            <a:r>
              <a:rPr lang="nb-NO" sz="2000" dirty="0"/>
              <a:t>/private </a:t>
            </a:r>
            <a:r>
              <a:rPr lang="nb-NO" sz="2000" dirty="0" err="1"/>
              <a:t>divide</a:t>
            </a:r>
            <a:r>
              <a:rPr lang="nb-NO" sz="2000" dirty="0"/>
              <a:t> </a:t>
            </a:r>
          </a:p>
          <a:p>
            <a:r>
              <a:rPr lang="nb-NO" sz="2000" dirty="0" err="1"/>
              <a:t>Both</a:t>
            </a:r>
            <a:r>
              <a:rPr lang="nb-NO" sz="2000" dirty="0"/>
              <a:t> </a:t>
            </a:r>
            <a:r>
              <a:rPr lang="nb-NO" sz="2000" dirty="0" err="1"/>
              <a:t>collaborators</a:t>
            </a:r>
            <a:r>
              <a:rPr lang="nb-NO" sz="2000" dirty="0"/>
              <a:t> and </a:t>
            </a:r>
            <a:r>
              <a:rPr lang="nb-NO" sz="2000" dirty="0" err="1"/>
              <a:t>competitors</a:t>
            </a:r>
            <a:endParaRPr lang="nb-NO" sz="2000" dirty="0"/>
          </a:p>
          <a:p>
            <a:r>
              <a:rPr lang="nb-NO" sz="2000" dirty="0"/>
              <a:t>Span </a:t>
            </a:r>
            <a:r>
              <a:rPr lang="nb-NO" sz="2000" dirty="0" err="1"/>
              <a:t>customer</a:t>
            </a:r>
            <a:r>
              <a:rPr lang="nb-NO" sz="2000" dirty="0"/>
              <a:t> segments </a:t>
            </a:r>
          </a:p>
          <a:p>
            <a:endParaRPr lang="nb-NO"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1657966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338491"/>
            <a:ext cx="7922703" cy="360045"/>
          </a:xfrm>
        </p:spPr>
        <p:txBody>
          <a:bodyPr>
            <a:noAutofit/>
          </a:bodyPr>
          <a:lstStyle/>
          <a:p>
            <a:r>
              <a:rPr lang="nb-NO" dirty="0" smtClean="0"/>
              <a:t>ECOSYSTEM OUTPUT</a:t>
            </a:r>
            <a:endParaRPr lang="nb-NO" dirty="0"/>
          </a:p>
        </p:txBody>
      </p:sp>
      <p:sp>
        <p:nvSpPr>
          <p:cNvPr id="3" name="Content Placeholder 2"/>
          <p:cNvSpPr>
            <a:spLocks noGrp="1"/>
          </p:cNvSpPr>
          <p:nvPr>
            <p:ph idx="1"/>
          </p:nvPr>
        </p:nvSpPr>
        <p:spPr>
          <a:xfrm>
            <a:off x="576072" y="1323303"/>
            <a:ext cx="7779652" cy="3060383"/>
          </a:xfrm>
        </p:spPr>
        <p:txBody>
          <a:bodyPr>
            <a:normAutofit/>
          </a:bodyPr>
          <a:lstStyle/>
          <a:p>
            <a:r>
              <a:rPr lang="nb-NO" sz="2000" dirty="0" err="1"/>
              <a:t>Ecosystems</a:t>
            </a:r>
            <a:r>
              <a:rPr lang="nb-NO" sz="2000" dirty="0"/>
              <a:t> </a:t>
            </a:r>
            <a:r>
              <a:rPr lang="nb-NO" sz="2000" dirty="0" err="1"/>
              <a:t>are</a:t>
            </a:r>
            <a:r>
              <a:rPr lang="nb-NO" sz="2000" dirty="0"/>
              <a:t> </a:t>
            </a:r>
            <a:r>
              <a:rPr lang="nb-NO" sz="2000" dirty="0" err="1"/>
              <a:t>intentionally</a:t>
            </a:r>
            <a:r>
              <a:rPr lang="nb-NO" sz="2000" dirty="0"/>
              <a:t> </a:t>
            </a:r>
            <a:r>
              <a:rPr lang="nb-NO" sz="2000" dirty="0" err="1"/>
              <a:t>initiated</a:t>
            </a:r>
            <a:r>
              <a:rPr lang="nb-NO" sz="2000" dirty="0"/>
              <a:t> </a:t>
            </a:r>
          </a:p>
          <a:p>
            <a:r>
              <a:rPr lang="nb-NO" sz="2000" dirty="0"/>
              <a:t>A </a:t>
            </a:r>
            <a:r>
              <a:rPr lang="nb-NO" sz="2000" dirty="0" err="1"/>
              <a:t>coherent</a:t>
            </a:r>
            <a:r>
              <a:rPr lang="nb-NO" sz="2000" dirty="0"/>
              <a:t> system-</a:t>
            </a:r>
            <a:r>
              <a:rPr lang="nb-NO" sz="2000" dirty="0" err="1"/>
              <a:t>level</a:t>
            </a:r>
            <a:r>
              <a:rPr lang="nb-NO" sz="2000" dirty="0"/>
              <a:t> goal </a:t>
            </a:r>
            <a:r>
              <a:rPr lang="nb-NO" sz="2000" dirty="0" err="1"/>
              <a:t>of</a:t>
            </a:r>
            <a:r>
              <a:rPr lang="nb-NO" sz="2000" dirty="0"/>
              <a:t> </a:t>
            </a:r>
            <a:r>
              <a:rPr lang="nb-NO" sz="2000" dirty="0" err="1"/>
              <a:t>collaboration</a:t>
            </a:r>
            <a:r>
              <a:rPr lang="nb-NO" sz="2000" dirty="0"/>
              <a:t>  </a:t>
            </a:r>
            <a:endParaRPr lang="nb-NO"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15233235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338491"/>
            <a:ext cx="7922703" cy="360045"/>
          </a:xfrm>
        </p:spPr>
        <p:txBody>
          <a:bodyPr>
            <a:noAutofit/>
          </a:bodyPr>
          <a:lstStyle/>
          <a:p>
            <a:r>
              <a:rPr lang="nb-NO" dirty="0" smtClean="0"/>
              <a:t>ECOSYSTEM OUTPUT</a:t>
            </a:r>
            <a:endParaRPr lang="nb-NO" dirty="0"/>
          </a:p>
        </p:txBody>
      </p:sp>
      <p:sp>
        <p:nvSpPr>
          <p:cNvPr id="3" name="Content Placeholder 2"/>
          <p:cNvSpPr>
            <a:spLocks noGrp="1"/>
          </p:cNvSpPr>
          <p:nvPr>
            <p:ph idx="1"/>
          </p:nvPr>
        </p:nvSpPr>
        <p:spPr>
          <a:xfrm>
            <a:off x="576072" y="1323303"/>
            <a:ext cx="7779652" cy="3060383"/>
          </a:xfrm>
        </p:spPr>
        <p:txBody>
          <a:bodyPr>
            <a:normAutofit/>
          </a:bodyPr>
          <a:lstStyle/>
          <a:p>
            <a:r>
              <a:rPr lang="nb-NO" sz="2000" dirty="0" err="1"/>
              <a:t>Ecosystems</a:t>
            </a:r>
            <a:r>
              <a:rPr lang="nb-NO" sz="2000" dirty="0"/>
              <a:t> </a:t>
            </a:r>
            <a:r>
              <a:rPr lang="nb-NO" sz="2000" dirty="0" err="1"/>
              <a:t>are</a:t>
            </a:r>
            <a:r>
              <a:rPr lang="nb-NO" sz="2000" dirty="0"/>
              <a:t> </a:t>
            </a:r>
            <a:r>
              <a:rPr lang="nb-NO" sz="2000" dirty="0" err="1"/>
              <a:t>intentionally</a:t>
            </a:r>
            <a:r>
              <a:rPr lang="nb-NO" sz="2000" dirty="0"/>
              <a:t> </a:t>
            </a:r>
            <a:r>
              <a:rPr lang="nb-NO" sz="2000" dirty="0" err="1"/>
              <a:t>initiated</a:t>
            </a:r>
            <a:r>
              <a:rPr lang="nb-NO" sz="2000" dirty="0"/>
              <a:t> </a:t>
            </a:r>
          </a:p>
          <a:p>
            <a:r>
              <a:rPr lang="nb-NO" sz="2000" dirty="0"/>
              <a:t>A </a:t>
            </a:r>
            <a:r>
              <a:rPr lang="nb-NO" sz="2000" dirty="0" err="1"/>
              <a:t>coherent</a:t>
            </a:r>
            <a:r>
              <a:rPr lang="nb-NO" sz="2000" dirty="0"/>
              <a:t> system-</a:t>
            </a:r>
            <a:r>
              <a:rPr lang="nb-NO" sz="2000" dirty="0" err="1"/>
              <a:t>level</a:t>
            </a:r>
            <a:r>
              <a:rPr lang="nb-NO" sz="2000" dirty="0"/>
              <a:t> goal </a:t>
            </a:r>
            <a:r>
              <a:rPr lang="nb-NO" sz="2000" dirty="0" err="1"/>
              <a:t>of</a:t>
            </a:r>
            <a:r>
              <a:rPr lang="nb-NO" sz="2000" dirty="0"/>
              <a:t> </a:t>
            </a:r>
            <a:r>
              <a:rPr lang="nb-NO" sz="2000" dirty="0" err="1"/>
              <a:t>collaboration</a:t>
            </a:r>
            <a:r>
              <a:rPr lang="nb-NO" sz="2000" dirty="0"/>
              <a:t>  </a:t>
            </a:r>
            <a:endParaRPr lang="nb-NO"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22491727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338491"/>
            <a:ext cx="7922703" cy="360045"/>
          </a:xfrm>
        </p:spPr>
        <p:txBody>
          <a:bodyPr>
            <a:noAutofit/>
          </a:bodyPr>
          <a:lstStyle/>
          <a:p>
            <a:r>
              <a:rPr lang="nb-NO" dirty="0" smtClean="0"/>
              <a:t>NON-CONTRACTUAL GOVERNANCE</a:t>
            </a:r>
            <a:endParaRPr lang="nb-NO" dirty="0"/>
          </a:p>
        </p:txBody>
      </p:sp>
      <p:sp>
        <p:nvSpPr>
          <p:cNvPr id="3" name="Content Placeholder 2"/>
          <p:cNvSpPr>
            <a:spLocks noGrp="1"/>
          </p:cNvSpPr>
          <p:nvPr>
            <p:ph idx="1"/>
          </p:nvPr>
        </p:nvSpPr>
        <p:spPr>
          <a:xfrm>
            <a:off x="576072" y="1323303"/>
            <a:ext cx="7779652" cy="3060383"/>
          </a:xfrm>
        </p:spPr>
        <p:txBody>
          <a:bodyPr>
            <a:normAutofit/>
          </a:bodyPr>
          <a:lstStyle/>
          <a:p>
            <a:r>
              <a:rPr lang="en-US" sz="2000" dirty="0"/>
              <a:t>Important part of what separates ecosystems from other organizational collectives</a:t>
            </a:r>
          </a:p>
          <a:p>
            <a:r>
              <a:rPr lang="en-US" sz="2000" dirty="0"/>
              <a:t>What the overall ecosystem is to produce cannot be determined beforehand </a:t>
            </a:r>
          </a:p>
          <a:p>
            <a:r>
              <a:rPr lang="en-US" sz="2000" dirty="0"/>
              <a:t>There exist not a contract that can say how the different apps are to be used by customers for what purpose  </a:t>
            </a:r>
            <a:endParaRPr lang="nb-NO"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2560779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338491"/>
            <a:ext cx="7922703" cy="360045"/>
          </a:xfrm>
        </p:spPr>
        <p:txBody>
          <a:bodyPr>
            <a:noAutofit/>
          </a:bodyPr>
          <a:lstStyle/>
          <a:p>
            <a:r>
              <a:rPr lang="nb-NO" dirty="0" smtClean="0"/>
              <a:t>DIGITAL ECOSYSTEMS</a:t>
            </a:r>
            <a:endParaRPr lang="nb-NO" dirty="0"/>
          </a:p>
        </p:txBody>
      </p:sp>
      <p:sp>
        <p:nvSpPr>
          <p:cNvPr id="3" name="Content Placeholder 2"/>
          <p:cNvSpPr>
            <a:spLocks noGrp="1"/>
          </p:cNvSpPr>
          <p:nvPr>
            <p:ph idx="1"/>
          </p:nvPr>
        </p:nvSpPr>
        <p:spPr>
          <a:xfrm>
            <a:off x="576072" y="1323303"/>
            <a:ext cx="7779652" cy="3060383"/>
          </a:xfrm>
        </p:spPr>
        <p:txBody>
          <a:bodyPr>
            <a:normAutofit/>
          </a:bodyPr>
          <a:lstStyle/>
          <a:p>
            <a:r>
              <a:rPr lang="nb-NO" sz="2000" dirty="0" err="1"/>
              <a:t>What</a:t>
            </a:r>
            <a:r>
              <a:rPr lang="nb-NO" sz="2000" dirty="0"/>
              <a:t> </a:t>
            </a:r>
            <a:r>
              <a:rPr lang="nb-NO" sz="2000" dirty="0" err="1" smtClean="0"/>
              <a:t>are</a:t>
            </a:r>
            <a:r>
              <a:rPr lang="nb-NO" sz="2000" dirty="0" smtClean="0"/>
              <a:t> </a:t>
            </a:r>
            <a:r>
              <a:rPr lang="nb-NO" sz="2000" dirty="0" err="1" smtClean="0"/>
              <a:t>ecosystems</a:t>
            </a:r>
            <a:r>
              <a:rPr lang="nb-NO" sz="2000" dirty="0"/>
              <a:t>? </a:t>
            </a:r>
          </a:p>
          <a:p>
            <a:r>
              <a:rPr lang="nb-NO" sz="2000" dirty="0" err="1"/>
              <a:t>What</a:t>
            </a:r>
            <a:r>
              <a:rPr lang="nb-NO" sz="2000" dirty="0"/>
              <a:t> makes </a:t>
            </a:r>
            <a:r>
              <a:rPr lang="nb-NO" sz="2000" dirty="0" err="1"/>
              <a:t>ecosystems</a:t>
            </a:r>
            <a:r>
              <a:rPr lang="nb-NO" sz="2000" dirty="0"/>
              <a:t> digital? </a:t>
            </a:r>
            <a:endParaRPr lang="nb-NO"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37794940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818731" y="997649"/>
            <a:ext cx="7920990" cy="1233651"/>
          </a:xfrm>
          <a:prstGeom prst="rect">
            <a:avLst/>
          </a:prstGeom>
        </p:spPr>
        <p:txBody>
          <a:bodyPr vert="horz" lIns="0" tIns="0" rIns="0" bIns="0" rtlCol="0">
            <a:noAutofit/>
          </a:bodyPr>
          <a:lst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b-NO" sz="2000" dirty="0">
                <a:solidFill>
                  <a:schemeClr val="bg1"/>
                </a:solidFill>
              </a:rPr>
              <a:t>An </a:t>
            </a:r>
            <a:r>
              <a:rPr lang="nb-NO" sz="2000" dirty="0" err="1">
                <a:solidFill>
                  <a:schemeClr val="bg1"/>
                </a:solidFill>
              </a:rPr>
              <a:t>ecosystem</a:t>
            </a:r>
            <a:r>
              <a:rPr lang="nb-NO" sz="2000" dirty="0">
                <a:solidFill>
                  <a:schemeClr val="bg1"/>
                </a:solidFill>
              </a:rPr>
              <a:t> is digital </a:t>
            </a:r>
            <a:r>
              <a:rPr lang="nb-NO" sz="2000" dirty="0" err="1">
                <a:solidFill>
                  <a:schemeClr val="bg1"/>
                </a:solidFill>
              </a:rPr>
              <a:t>when</a:t>
            </a:r>
            <a:r>
              <a:rPr lang="nb-NO" sz="2000" dirty="0">
                <a:solidFill>
                  <a:schemeClr val="bg1"/>
                </a:solidFill>
              </a:rPr>
              <a:t> it is </a:t>
            </a:r>
            <a:r>
              <a:rPr lang="nb-NO" sz="2000" dirty="0" err="1">
                <a:solidFill>
                  <a:schemeClr val="bg1"/>
                </a:solidFill>
              </a:rPr>
              <a:t>sociotechnical</a:t>
            </a:r>
            <a:r>
              <a:rPr lang="nb-NO" sz="2000" dirty="0">
                <a:solidFill>
                  <a:schemeClr val="bg1"/>
                </a:solidFill>
              </a:rPr>
              <a:t> system </a:t>
            </a:r>
            <a:r>
              <a:rPr lang="nb-NO" sz="2000" dirty="0" err="1">
                <a:solidFill>
                  <a:schemeClr val="bg1"/>
                </a:solidFill>
              </a:rPr>
              <a:t>which</a:t>
            </a:r>
            <a:r>
              <a:rPr lang="nb-NO" sz="2000" dirty="0">
                <a:solidFill>
                  <a:schemeClr val="bg1"/>
                </a:solidFill>
              </a:rPr>
              <a:t> is </a:t>
            </a:r>
            <a:r>
              <a:rPr lang="nb-NO" sz="2000" dirty="0" err="1">
                <a:solidFill>
                  <a:schemeClr val="bg1"/>
                </a:solidFill>
              </a:rPr>
              <a:t>nonhierarhical</a:t>
            </a:r>
            <a:r>
              <a:rPr lang="nb-NO" sz="2000" dirty="0">
                <a:solidFill>
                  <a:schemeClr val="bg1"/>
                </a:solidFill>
              </a:rPr>
              <a:t> </a:t>
            </a:r>
            <a:r>
              <a:rPr lang="nb-NO" sz="2000" dirty="0" err="1">
                <a:solidFill>
                  <a:schemeClr val="bg1"/>
                </a:solidFill>
              </a:rPr>
              <a:t>modular</a:t>
            </a:r>
            <a:r>
              <a:rPr lang="nb-NO" sz="2000" dirty="0">
                <a:solidFill>
                  <a:schemeClr val="bg1"/>
                </a:solidFill>
              </a:rPr>
              <a:t> in </a:t>
            </a:r>
            <a:r>
              <a:rPr lang="nb-NO" sz="2000" dirty="0" err="1">
                <a:solidFill>
                  <a:schemeClr val="bg1"/>
                </a:solidFill>
              </a:rPr>
              <a:t>production</a:t>
            </a:r>
            <a:r>
              <a:rPr lang="nb-NO" sz="2000" dirty="0">
                <a:solidFill>
                  <a:schemeClr val="bg1"/>
                </a:solidFill>
              </a:rPr>
              <a:t> and generative </a:t>
            </a:r>
            <a:r>
              <a:rPr lang="nb-NO" sz="2000" dirty="0" err="1">
                <a:solidFill>
                  <a:schemeClr val="bg1"/>
                </a:solidFill>
              </a:rPr>
              <a:t>modular</a:t>
            </a:r>
            <a:r>
              <a:rPr lang="nb-NO" sz="2000" dirty="0">
                <a:solidFill>
                  <a:schemeClr val="bg1"/>
                </a:solidFill>
              </a:rPr>
              <a:t> in </a:t>
            </a:r>
            <a:r>
              <a:rPr lang="nb-NO" sz="2000" dirty="0" err="1" smtClean="0">
                <a:solidFill>
                  <a:schemeClr val="bg1"/>
                </a:solidFill>
              </a:rPr>
              <a:t>use</a:t>
            </a:r>
            <a:endParaRPr lang="nb-NO" sz="2000" dirty="0" smtClean="0">
              <a:solidFill>
                <a:schemeClr val="bg1"/>
              </a:solidFill>
            </a:endParaRPr>
          </a:p>
          <a:p>
            <a:pPr marL="0" indent="0">
              <a:buNone/>
            </a:pPr>
            <a:endParaRPr lang="nb-NO" sz="2000" dirty="0">
              <a:solidFill>
                <a:schemeClr val="bg1"/>
              </a:solidFill>
            </a:endParaRPr>
          </a:p>
          <a:p>
            <a:pPr lvl="1"/>
            <a:r>
              <a:rPr lang="nb-NO" sz="2000" b="1" dirty="0" err="1">
                <a:solidFill>
                  <a:schemeClr val="bg1"/>
                </a:solidFill>
              </a:rPr>
              <a:t>Nonhierarchical</a:t>
            </a:r>
            <a:r>
              <a:rPr lang="nb-NO" sz="2000" dirty="0">
                <a:solidFill>
                  <a:schemeClr val="bg1"/>
                </a:solidFill>
              </a:rPr>
              <a:t>: An </a:t>
            </a:r>
            <a:r>
              <a:rPr lang="nb-NO" sz="2000" dirty="0" err="1">
                <a:solidFill>
                  <a:schemeClr val="bg1"/>
                </a:solidFill>
              </a:rPr>
              <a:t>ecosystem</a:t>
            </a:r>
            <a:r>
              <a:rPr lang="nb-NO" sz="2000" dirty="0">
                <a:solidFill>
                  <a:schemeClr val="bg1"/>
                </a:solidFill>
              </a:rPr>
              <a:t> is in </a:t>
            </a:r>
            <a:r>
              <a:rPr lang="nb-NO" sz="2000" dirty="0" err="1">
                <a:solidFill>
                  <a:schemeClr val="bg1"/>
                </a:solidFill>
              </a:rPr>
              <a:t>principle</a:t>
            </a:r>
            <a:r>
              <a:rPr lang="nb-NO" sz="2000" dirty="0">
                <a:solidFill>
                  <a:schemeClr val="bg1"/>
                </a:solidFill>
              </a:rPr>
              <a:t> </a:t>
            </a:r>
            <a:r>
              <a:rPr lang="nb-NO" sz="2000" dirty="0" err="1">
                <a:solidFill>
                  <a:schemeClr val="bg1"/>
                </a:solidFill>
              </a:rPr>
              <a:t>the</a:t>
            </a:r>
            <a:r>
              <a:rPr lang="nb-NO" sz="2000" dirty="0">
                <a:solidFill>
                  <a:schemeClr val="bg1"/>
                </a:solidFill>
              </a:rPr>
              <a:t> </a:t>
            </a:r>
            <a:r>
              <a:rPr lang="nb-NO" sz="2000" dirty="0" err="1">
                <a:solidFill>
                  <a:schemeClr val="bg1"/>
                </a:solidFill>
              </a:rPr>
              <a:t>subject</a:t>
            </a:r>
            <a:r>
              <a:rPr lang="nb-NO" sz="2000" dirty="0">
                <a:solidFill>
                  <a:schemeClr val="bg1"/>
                </a:solidFill>
              </a:rPr>
              <a:t> </a:t>
            </a:r>
            <a:r>
              <a:rPr lang="nb-NO" sz="2000" dirty="0" err="1">
                <a:solidFill>
                  <a:schemeClr val="bg1"/>
                </a:solidFill>
              </a:rPr>
              <a:t>of</a:t>
            </a:r>
            <a:r>
              <a:rPr lang="nb-NO" sz="2000" dirty="0">
                <a:solidFill>
                  <a:schemeClr val="bg1"/>
                </a:solidFill>
              </a:rPr>
              <a:t> </a:t>
            </a:r>
            <a:r>
              <a:rPr lang="nb-NO" sz="2000" dirty="0" err="1">
                <a:solidFill>
                  <a:schemeClr val="bg1"/>
                </a:solidFill>
              </a:rPr>
              <a:t>network</a:t>
            </a:r>
            <a:r>
              <a:rPr lang="nb-NO" sz="2000" dirty="0">
                <a:solidFill>
                  <a:schemeClr val="bg1"/>
                </a:solidFill>
              </a:rPr>
              <a:t> </a:t>
            </a:r>
            <a:r>
              <a:rPr lang="nb-NO" sz="2000" dirty="0" err="1">
                <a:solidFill>
                  <a:schemeClr val="bg1"/>
                </a:solidFill>
              </a:rPr>
              <a:t>governance</a:t>
            </a:r>
            <a:endParaRPr lang="nb-NO" sz="2000" dirty="0">
              <a:solidFill>
                <a:schemeClr val="bg1"/>
              </a:solidFill>
            </a:endParaRPr>
          </a:p>
          <a:p>
            <a:pPr lvl="1"/>
            <a:r>
              <a:rPr lang="nb-NO" sz="2000" b="1" dirty="0" err="1">
                <a:solidFill>
                  <a:schemeClr val="bg1"/>
                </a:solidFill>
              </a:rPr>
              <a:t>Generativity</a:t>
            </a:r>
            <a:r>
              <a:rPr lang="nb-NO" sz="2000" dirty="0">
                <a:solidFill>
                  <a:schemeClr val="bg1"/>
                </a:solidFill>
              </a:rPr>
              <a:t>: An </a:t>
            </a:r>
            <a:r>
              <a:rPr lang="nb-NO" sz="2000" dirty="0" err="1">
                <a:solidFill>
                  <a:schemeClr val="bg1"/>
                </a:solidFill>
              </a:rPr>
              <a:t>ecosystem</a:t>
            </a:r>
            <a:r>
              <a:rPr lang="nb-NO" sz="2000" dirty="0">
                <a:solidFill>
                  <a:schemeClr val="bg1"/>
                </a:solidFill>
              </a:rPr>
              <a:t> is in </a:t>
            </a:r>
            <a:r>
              <a:rPr lang="nb-NO" sz="2000" dirty="0" err="1">
                <a:solidFill>
                  <a:schemeClr val="bg1"/>
                </a:solidFill>
              </a:rPr>
              <a:t>principle</a:t>
            </a:r>
            <a:r>
              <a:rPr lang="nb-NO" sz="2000" dirty="0">
                <a:solidFill>
                  <a:schemeClr val="bg1"/>
                </a:solidFill>
              </a:rPr>
              <a:t> an arrangement </a:t>
            </a:r>
            <a:r>
              <a:rPr lang="nb-NO" sz="2000" dirty="0" err="1">
                <a:solidFill>
                  <a:schemeClr val="bg1"/>
                </a:solidFill>
              </a:rPr>
              <a:t>with</a:t>
            </a:r>
            <a:r>
              <a:rPr lang="nb-NO" sz="2000" dirty="0">
                <a:solidFill>
                  <a:schemeClr val="bg1"/>
                </a:solidFill>
              </a:rPr>
              <a:t> more </a:t>
            </a:r>
            <a:r>
              <a:rPr lang="nb-NO" sz="2000" dirty="0" err="1">
                <a:solidFill>
                  <a:schemeClr val="bg1"/>
                </a:solidFill>
              </a:rPr>
              <a:t>innovation</a:t>
            </a:r>
            <a:r>
              <a:rPr lang="nb-NO" sz="2000" dirty="0">
                <a:solidFill>
                  <a:schemeClr val="bg1"/>
                </a:solidFill>
              </a:rPr>
              <a:t> </a:t>
            </a:r>
            <a:r>
              <a:rPr lang="nb-NO" sz="2000" dirty="0" err="1">
                <a:solidFill>
                  <a:schemeClr val="bg1"/>
                </a:solidFill>
              </a:rPr>
              <a:t>potential</a:t>
            </a:r>
            <a:r>
              <a:rPr lang="nb-NO" sz="2000" dirty="0">
                <a:solidFill>
                  <a:schemeClr val="bg1"/>
                </a:solidFill>
              </a:rPr>
              <a:t> </a:t>
            </a:r>
            <a:r>
              <a:rPr lang="nb-NO" sz="2000" dirty="0" err="1">
                <a:solidFill>
                  <a:schemeClr val="bg1"/>
                </a:solidFill>
              </a:rPr>
              <a:t>than</a:t>
            </a:r>
            <a:r>
              <a:rPr lang="nb-NO" sz="2000" dirty="0">
                <a:solidFill>
                  <a:schemeClr val="bg1"/>
                </a:solidFill>
              </a:rPr>
              <a:t> </a:t>
            </a:r>
            <a:r>
              <a:rPr lang="nb-NO" sz="2000" dirty="0" err="1">
                <a:solidFill>
                  <a:schemeClr val="bg1"/>
                </a:solidFill>
              </a:rPr>
              <a:t>other</a:t>
            </a:r>
            <a:r>
              <a:rPr lang="nb-NO" sz="2000" dirty="0">
                <a:solidFill>
                  <a:schemeClr val="bg1"/>
                </a:solidFill>
              </a:rPr>
              <a:t> </a:t>
            </a:r>
            <a:r>
              <a:rPr lang="nb-NO" sz="2000" dirty="0" err="1">
                <a:solidFill>
                  <a:schemeClr val="bg1"/>
                </a:solidFill>
              </a:rPr>
              <a:t>collaborative</a:t>
            </a:r>
            <a:r>
              <a:rPr lang="nb-NO" sz="2000" dirty="0">
                <a:solidFill>
                  <a:schemeClr val="bg1"/>
                </a:solidFill>
              </a:rPr>
              <a:t> arrangements </a:t>
            </a:r>
            <a:endParaRPr lang="nb-NO" sz="2000" dirty="0">
              <a:solidFill>
                <a:schemeClr val="bg1"/>
              </a:solidFill>
            </a:endParaRPr>
          </a:p>
        </p:txBody>
      </p:sp>
      <p:sp>
        <p:nvSpPr>
          <p:cNvPr id="5" name="Rectangle 4"/>
          <p:cNvSpPr/>
          <p:nvPr/>
        </p:nvSpPr>
        <p:spPr>
          <a:xfrm>
            <a:off x="0" y="4338244"/>
            <a:ext cx="9144000" cy="8068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34" y="4470154"/>
            <a:ext cx="2295459" cy="336443"/>
          </a:xfrm>
          <a:prstGeom prst="rect">
            <a:avLst/>
          </a:prstGeom>
        </p:spPr>
      </p:pic>
    </p:spTree>
    <p:extLst>
      <p:ext uri="{BB962C8B-B14F-4D97-AF65-F5344CB8AC3E}">
        <p14:creationId xmlns:p14="http://schemas.microsoft.com/office/powerpoint/2010/main" val="5369048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en-GB" dirty="0" smtClean="0"/>
              <a:t>THANK YOU!</a:t>
            </a:r>
            <a:endParaRPr lang="en-GB" dirty="0"/>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en-GB" dirty="0" smtClean="0"/>
              <a:t>ANY QUESTIONS?</a:t>
            </a:r>
            <a:endParaRPr lang="en-GB" dirty="0"/>
          </a:p>
        </p:txBody>
      </p:sp>
    </p:spTree>
    <p:extLst>
      <p:ext uri="{BB962C8B-B14F-4D97-AF65-F5344CB8AC3E}">
        <p14:creationId xmlns:p14="http://schemas.microsoft.com/office/powerpoint/2010/main" val="25078279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2020_ifi.potx" id="{F87DA43C-4F2B-4BA2-82C9-A88D10E6EF39}" vid="{1386E6F2-4D69-4DDB-9B5C-DE45ECAE4D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F8B05D37B78E24786CD954D626BFCBC" ma:contentTypeVersion="9" ma:contentTypeDescription="Opprett et nytt dokument." ma:contentTypeScope="" ma:versionID="c93b087d4f1e3211cb2c8991384e9ec7">
  <xsd:schema xmlns:xsd="http://www.w3.org/2001/XMLSchema" xmlns:xs="http://www.w3.org/2001/XMLSchema" xmlns:p="http://schemas.microsoft.com/office/2006/metadata/properties" xmlns:ns3="dc47570a-862f-420b-8139-4e829f3a5aac" targetNamespace="http://schemas.microsoft.com/office/2006/metadata/properties" ma:root="true" ma:fieldsID="62020ceea01a23f8e22521669510c9b9" ns3:_="">
    <xsd:import namespace="dc47570a-862f-420b-8139-4e829f3a5aa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47570a-862f-420b-8139-4e829f3a5a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8DE7165-793E-4ADA-A454-1D13D74F9633}">
  <ds:schemaRefs>
    <ds:schemaRef ds:uri="http://schemas.microsoft.com/sharepoint/v3/contenttype/forms"/>
  </ds:schemaRefs>
</ds:datastoreItem>
</file>

<file path=customXml/itemProps2.xml><?xml version="1.0" encoding="utf-8"?>
<ds:datastoreItem xmlns:ds="http://schemas.openxmlformats.org/officeDocument/2006/customXml" ds:itemID="{D7A91298-0809-4A3A-BA22-912707494E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47570a-862f-420b-8139-4e829f3a5a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B7DAA9-4102-4DA8-96C1-D78B9D8BDEAF}">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dc47570a-862f-420b-8139-4e829f3a5aa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Office-tema</Template>
  <TotalTime>5001</TotalTime>
  <Words>682</Words>
  <Application>Microsoft Office PowerPoint</Application>
  <PresentationFormat>Custom</PresentationFormat>
  <Paragraphs>58</Paragraphs>
  <Slides>18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Verdana</vt:lpstr>
      <vt:lpstr>Wingdings</vt:lpstr>
      <vt:lpstr>Office-tema</vt:lpstr>
      <vt:lpstr>THEORETICAL FRAMEWORK</vt:lpstr>
      <vt:lpstr>PowerPoint Presentation</vt:lpstr>
      <vt:lpstr>PowerPoint Presentation</vt:lpstr>
      <vt:lpstr>In class exercise: Write an essay where you share your understanding of platforms, Infrastructures and ecosystems, and how these concepts relate to each other.  </vt:lpstr>
      <vt:lpstr>YOUR ANSWERS</vt:lpstr>
      <vt:lpstr>IN COMPARISON</vt:lpstr>
      <vt:lpstr>PLATFORM</vt:lpstr>
      <vt:lpstr>INFRASTRUCTURE</vt:lpstr>
      <vt:lpstr>INFRASTRUCTURE</vt:lpstr>
      <vt:lpstr>ECOSYSTEM</vt:lpstr>
      <vt:lpstr>PowerPoint Presentation</vt:lpstr>
      <vt:lpstr>PATRICIPANT HETEROGENEITY</vt:lpstr>
      <vt:lpstr>ECOSYSTEM OUTPUT</vt:lpstr>
      <vt:lpstr>ECOSYSTEM OUTPUT</vt:lpstr>
      <vt:lpstr>NON-CONTRACTUAL GOVERNANCE</vt:lpstr>
      <vt:lpstr>DIGITAL ECOSYSTEMS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Katja Maria Hydle</dc:creator>
  <cp:lastModifiedBy>Daniel Stedjan Svendsrud</cp:lastModifiedBy>
  <cp:revision>101</cp:revision>
  <dcterms:created xsi:type="dcterms:W3CDTF">2021-10-14T07:20:07Z</dcterms:created>
  <dcterms:modified xsi:type="dcterms:W3CDTF">2022-11-20T21:56:23Z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0x010100BF8B05D37B78E24786CD954D626BFCBC</vt:lpwstr>
  </property>
</Properties>
</file>