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263" r:id="rId6"/>
    <p:sldId id="274" r:id="rId7"/>
    <p:sldId id="293" r:id="rId8"/>
    <p:sldId id="275" r:id="rId9"/>
    <p:sldId id="321" r:id="rId10"/>
    <p:sldId id="310" r:id="rId11"/>
    <p:sldId id="276" r:id="rId12"/>
    <p:sldId id="277" r:id="rId13"/>
    <p:sldId id="272" r:id="rId14"/>
    <p:sldId id="264" r:id="rId15"/>
    <p:sldId id="301" r:id="rId16"/>
    <p:sldId id="273" r:id="rId17"/>
    <p:sldId id="279" r:id="rId18"/>
    <p:sldId id="280" r:id="rId19"/>
    <p:sldId id="281" r:id="rId20"/>
    <p:sldId id="282" r:id="rId21"/>
    <p:sldId id="283" r:id="rId22"/>
    <p:sldId id="284" r:id="rId23"/>
    <p:sldId id="285" r:id="rId24"/>
    <p:sldId id="311" r:id="rId25"/>
    <p:sldId id="323" r:id="rId26"/>
    <p:sldId id="302" r:id="rId27"/>
    <p:sldId id="305" r:id="rId28"/>
    <p:sldId id="290" r:id="rId29"/>
    <p:sldId id="287" r:id="rId30"/>
    <p:sldId id="306" r:id="rId31"/>
    <p:sldId id="307" r:id="rId32"/>
    <p:sldId id="308" r:id="rId33"/>
    <p:sldId id="291" r:id="rId34"/>
    <p:sldId id="292" r:id="rId35"/>
    <p:sldId id="29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2C46"/>
    <a:srgbClr val="AF0909"/>
    <a:srgbClr val="B52B0B"/>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a:solidFill>
          <a:srgbClr val="002060"/>
        </a:solidFill>
      </dgm:spPr>
      <dgm:t>
        <a:bodyPr/>
        <a:lstStyle/>
        <a:p>
          <a:r>
            <a:rPr lang="en-US" dirty="0" smtClean="0"/>
            <a:t>Task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a:solidFill>
          <a:srgbClr val="002060"/>
        </a:solidFill>
      </dgm:spPr>
      <dgm:t>
        <a:bodyPr/>
        <a:lstStyle/>
        <a:p>
          <a:r>
            <a:rPr lang="en-US" dirty="0" smtClean="0"/>
            <a:t>Task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a:solidFill>
          <a:srgbClr val="002060"/>
        </a:solidFill>
      </dgm:spPr>
      <dgm:t>
        <a:bodyPr/>
        <a:lstStyle/>
        <a:p>
          <a:r>
            <a:rPr lang="en-US" dirty="0" smtClean="0"/>
            <a:t>Task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a:solidFill>
          <a:srgbClr val="002060"/>
        </a:solidFill>
      </dgm:spPr>
      <dgm:t>
        <a:bodyPr/>
        <a:lstStyle/>
        <a:p>
          <a:r>
            <a:rPr lang="en-US" dirty="0" smtClean="0"/>
            <a:t>Task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a:solidFill>
          <a:srgbClr val="002060"/>
        </a:solidFill>
      </dgm:spPr>
      <dgm:t>
        <a:bodyPr/>
        <a:lstStyle/>
        <a:p>
          <a:r>
            <a:rPr lang="en-US" dirty="0" smtClean="0"/>
            <a:t>Task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a:solidFill>
          <a:srgbClr val="002060"/>
        </a:solidFill>
      </dgm:spPr>
      <dgm:t>
        <a:bodyPr/>
        <a:lstStyle/>
        <a:p>
          <a:r>
            <a:rPr lang="en-US" dirty="0" smtClean="0"/>
            <a:t>Task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a:solidFill>
          <a:srgbClr val="002060"/>
        </a:solidFill>
      </dgm:spPr>
      <dgm:t>
        <a:bodyPr/>
        <a:lstStyle/>
        <a:p>
          <a:r>
            <a:rPr lang="en-US" dirty="0" smtClean="0"/>
            <a:t>Task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a:solidFill>
          <a:srgbClr val="002060"/>
        </a:solidFill>
      </dgm:spPr>
      <dgm:t>
        <a:bodyPr/>
        <a:lstStyle/>
        <a:p>
          <a:r>
            <a:rPr lang="en-US" dirty="0" smtClean="0"/>
            <a:t>Task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a:solidFill>
          <a:srgbClr val="002060"/>
        </a:solidFill>
      </dgm:spPr>
      <dgm:t>
        <a:bodyPr/>
        <a:lstStyle/>
        <a:p>
          <a:r>
            <a:rPr lang="en-US" dirty="0" smtClean="0"/>
            <a:t>Task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87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Person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Person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Person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Person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Person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Person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Person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Person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Person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636">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Task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Task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Task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Task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Task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Task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Task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Task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Task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87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Person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Person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Person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Person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Person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Person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Person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Person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Person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636">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a:solidFill>
          <a:srgbClr val="002060"/>
        </a:solidFill>
      </dgm:spPr>
      <dgm:t>
        <a:bodyPr/>
        <a:lstStyle/>
        <a:p>
          <a:r>
            <a:rPr lang="en-US" dirty="0" smtClean="0"/>
            <a:t>Unit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a:solidFill>
          <a:srgbClr val="002060"/>
        </a:solidFill>
      </dgm:spPr>
      <dgm:t>
        <a:bodyPr/>
        <a:lstStyle/>
        <a:p>
          <a:r>
            <a:rPr lang="en-US" dirty="0" smtClean="0"/>
            <a:t>Unit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a:solidFill>
          <a:srgbClr val="002060"/>
        </a:solidFill>
      </dgm:spPr>
      <dgm:t>
        <a:bodyPr/>
        <a:lstStyle/>
        <a:p>
          <a:r>
            <a:rPr lang="en-US" dirty="0" smtClean="0"/>
            <a:t>Unit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a:solidFill>
          <a:srgbClr val="002060"/>
        </a:solidFill>
      </dgm:spPr>
      <dgm:t>
        <a:bodyPr/>
        <a:lstStyle/>
        <a:p>
          <a:r>
            <a:rPr lang="en-US" dirty="0" smtClean="0"/>
            <a:t>Unit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a:solidFill>
          <a:srgbClr val="002060"/>
        </a:solidFill>
      </dgm:spPr>
      <dgm:t>
        <a:bodyPr/>
        <a:lstStyle/>
        <a:p>
          <a:r>
            <a:rPr lang="en-US" dirty="0" smtClean="0"/>
            <a:t>Unit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a:solidFill>
          <a:srgbClr val="002060"/>
        </a:solidFill>
      </dgm:spPr>
      <dgm:t>
        <a:bodyPr/>
        <a:lstStyle/>
        <a:p>
          <a:r>
            <a:rPr lang="en-US" dirty="0" smtClean="0"/>
            <a:t>Unit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a:solidFill>
          <a:srgbClr val="002060"/>
        </a:solidFill>
      </dgm:spPr>
      <dgm:t>
        <a:bodyPr/>
        <a:lstStyle/>
        <a:p>
          <a:r>
            <a:rPr lang="en-US" dirty="0" smtClean="0"/>
            <a:t>Unit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a:solidFill>
          <a:srgbClr val="002060"/>
        </a:solidFill>
      </dgm:spPr>
      <dgm:t>
        <a:bodyPr/>
        <a:lstStyle/>
        <a:p>
          <a:r>
            <a:rPr lang="en-US" dirty="0" smtClean="0"/>
            <a:t>Unit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a:solidFill>
          <a:srgbClr val="002060"/>
        </a:solidFill>
      </dgm:spPr>
      <dgm:t>
        <a:bodyPr/>
        <a:lstStyle/>
        <a:p>
          <a:r>
            <a:rPr lang="en-US" dirty="0" smtClean="0"/>
            <a:t>Unit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183157" y="906767"/>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053"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1</a:t>
          </a:r>
          <a:endParaRPr lang="en-US" sz="2700" kern="1200" dirty="0"/>
        </a:p>
      </dsp:txBody>
      <dsp:txXfrm>
        <a:off x="21639" y="392053"/>
        <a:ext cx="1075326" cy="629527"/>
      </dsp:txXfrm>
    </dsp:sp>
    <dsp:sp modelId="{B655538C-0290-40B9-8EA6-8BA108EB3D0F}">
      <dsp:nvSpPr>
        <dsp:cNvPr id="0" name=""/>
        <dsp:cNvSpPr/>
      </dsp:nvSpPr>
      <dsp:spPr>
        <a:xfrm rot="5400000">
          <a:off x="-183157" y="1742641"/>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053" y="1208341"/>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2</a:t>
          </a:r>
          <a:endParaRPr lang="en-US" sz="2700" kern="1200" dirty="0"/>
        </a:p>
      </dsp:txBody>
      <dsp:txXfrm>
        <a:off x="21639" y="1227927"/>
        <a:ext cx="1075326" cy="629527"/>
      </dsp:txXfrm>
    </dsp:sp>
    <dsp:sp modelId="{4B1CB3EB-7451-4028-ADC8-8BE55537BE18}">
      <dsp:nvSpPr>
        <dsp:cNvPr id="0" name=""/>
        <dsp:cNvSpPr/>
      </dsp:nvSpPr>
      <dsp:spPr>
        <a:xfrm>
          <a:off x="234779" y="2160578"/>
          <a:ext cx="147245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053"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3</a:t>
          </a:r>
          <a:endParaRPr lang="en-US" sz="2700" kern="1200" dirty="0"/>
        </a:p>
      </dsp:txBody>
      <dsp:txXfrm>
        <a:off x="21639" y="2063801"/>
        <a:ext cx="1075326" cy="629527"/>
      </dsp:txXfrm>
    </dsp:sp>
    <dsp:sp modelId="{065EE9D6-74EC-4066-88FF-BAD39C8B64CD}">
      <dsp:nvSpPr>
        <dsp:cNvPr id="0" name=""/>
        <dsp:cNvSpPr/>
      </dsp:nvSpPr>
      <dsp:spPr>
        <a:xfrm rot="16200000">
          <a:off x="1286186" y="1729702"/>
          <a:ext cx="85192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484336"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4</a:t>
          </a:r>
          <a:endParaRPr lang="en-US" sz="2700" kern="1200" dirty="0"/>
        </a:p>
      </dsp:txBody>
      <dsp:txXfrm>
        <a:off x="1503922" y="2063801"/>
        <a:ext cx="1075326" cy="629527"/>
      </dsp:txXfrm>
    </dsp:sp>
    <dsp:sp modelId="{0E996F0A-63CF-458D-8990-0633D8A67CFC}">
      <dsp:nvSpPr>
        <dsp:cNvPr id="0" name=""/>
        <dsp:cNvSpPr/>
      </dsp:nvSpPr>
      <dsp:spPr>
        <a:xfrm rot="16200000">
          <a:off x="1312064" y="893828"/>
          <a:ext cx="800169"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484336" y="1182462"/>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5</a:t>
          </a:r>
          <a:endParaRPr lang="en-US" sz="2700" kern="1200" dirty="0"/>
        </a:p>
      </dsp:txBody>
      <dsp:txXfrm>
        <a:off x="1503922" y="1202048"/>
        <a:ext cx="1075326" cy="629527"/>
      </dsp:txXfrm>
    </dsp:sp>
    <dsp:sp modelId="{4B37A1A2-4B5D-4CCB-A6FB-5D96737119AA}">
      <dsp:nvSpPr>
        <dsp:cNvPr id="0" name=""/>
        <dsp:cNvSpPr/>
      </dsp:nvSpPr>
      <dsp:spPr>
        <a:xfrm>
          <a:off x="1717062" y="488830"/>
          <a:ext cx="147245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484336"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6</a:t>
          </a:r>
          <a:endParaRPr lang="en-US" sz="2700" kern="1200" dirty="0"/>
        </a:p>
      </dsp:txBody>
      <dsp:txXfrm>
        <a:off x="1503922" y="392053"/>
        <a:ext cx="1075326" cy="629527"/>
      </dsp:txXfrm>
    </dsp:sp>
    <dsp:sp modelId="{61A75CDA-DCF6-4DF4-9308-A0E615419206}">
      <dsp:nvSpPr>
        <dsp:cNvPr id="0" name=""/>
        <dsp:cNvSpPr/>
      </dsp:nvSpPr>
      <dsp:spPr>
        <a:xfrm rot="5400000">
          <a:off x="2781408" y="906767"/>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2966619"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7</a:t>
          </a:r>
          <a:endParaRPr lang="en-US" sz="2700" kern="1200" dirty="0"/>
        </a:p>
      </dsp:txBody>
      <dsp:txXfrm>
        <a:off x="2986205" y="392053"/>
        <a:ext cx="1075326" cy="629527"/>
      </dsp:txXfrm>
    </dsp:sp>
    <dsp:sp modelId="{15E1A888-F1A7-430B-B02F-E5EC4ECBF79D}">
      <dsp:nvSpPr>
        <dsp:cNvPr id="0" name=""/>
        <dsp:cNvSpPr/>
      </dsp:nvSpPr>
      <dsp:spPr>
        <a:xfrm rot="5400000">
          <a:off x="2781408" y="1742641"/>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2966619" y="1208341"/>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8</a:t>
          </a:r>
          <a:endParaRPr lang="en-US" sz="2700" kern="1200" dirty="0"/>
        </a:p>
      </dsp:txBody>
      <dsp:txXfrm>
        <a:off x="2986205" y="1227927"/>
        <a:ext cx="1075326" cy="629527"/>
      </dsp:txXfrm>
    </dsp:sp>
    <dsp:sp modelId="{583CEACE-DA10-466C-8363-29D88F0C95AB}">
      <dsp:nvSpPr>
        <dsp:cNvPr id="0" name=""/>
        <dsp:cNvSpPr/>
      </dsp:nvSpPr>
      <dsp:spPr>
        <a:xfrm>
          <a:off x="2966619"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9</a:t>
          </a:r>
          <a:endParaRPr lang="en-US" sz="2700" kern="1200" dirty="0"/>
        </a:p>
      </dsp:txBody>
      <dsp:txXfrm>
        <a:off x="2986205" y="2063801"/>
        <a:ext cx="1075326" cy="629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186826" y="912060"/>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092" y="367694"/>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1</a:t>
          </a:r>
          <a:endParaRPr lang="en-US" sz="1900" kern="1200" dirty="0"/>
        </a:p>
      </dsp:txBody>
      <dsp:txXfrm>
        <a:off x="22050" y="387652"/>
        <a:ext cx="1095773" cy="641497"/>
      </dsp:txXfrm>
    </dsp:sp>
    <dsp:sp modelId="{B655538C-0290-40B9-8EA6-8BA108EB3D0F}">
      <dsp:nvSpPr>
        <dsp:cNvPr id="0" name=""/>
        <dsp:cNvSpPr/>
      </dsp:nvSpPr>
      <dsp:spPr>
        <a:xfrm rot="5400000">
          <a:off x="-186826" y="1763827"/>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092" y="121946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2</a:t>
          </a:r>
          <a:endParaRPr lang="en-US" sz="1900" kern="1200" dirty="0"/>
        </a:p>
      </dsp:txBody>
      <dsp:txXfrm>
        <a:off x="22050" y="1239420"/>
        <a:ext cx="1095773" cy="641497"/>
      </dsp:txXfrm>
    </dsp:sp>
    <dsp:sp modelId="{4B1CB3EB-7451-4028-ADC8-8BE55537BE18}">
      <dsp:nvSpPr>
        <dsp:cNvPr id="0" name=""/>
        <dsp:cNvSpPr/>
      </dsp:nvSpPr>
      <dsp:spPr>
        <a:xfrm>
          <a:off x="239056" y="2189711"/>
          <a:ext cx="1500640"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092"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3</a:t>
          </a:r>
          <a:endParaRPr lang="en-US" sz="1900" kern="1200" dirty="0"/>
        </a:p>
      </dsp:txBody>
      <dsp:txXfrm>
        <a:off x="22050" y="2091187"/>
        <a:ext cx="1095773" cy="641497"/>
      </dsp:txXfrm>
    </dsp:sp>
    <dsp:sp modelId="{065EE9D6-74EC-4066-88FF-BAD39C8B64CD}">
      <dsp:nvSpPr>
        <dsp:cNvPr id="0" name=""/>
        <dsp:cNvSpPr/>
      </dsp:nvSpPr>
      <dsp:spPr>
        <a:xfrm rot="16200000">
          <a:off x="1336028" y="1776215"/>
          <a:ext cx="817164"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512559"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4</a:t>
          </a:r>
          <a:endParaRPr lang="en-US" sz="1900" kern="1200" dirty="0"/>
        </a:p>
      </dsp:txBody>
      <dsp:txXfrm>
        <a:off x="1532517" y="2091187"/>
        <a:ext cx="1095773" cy="641497"/>
      </dsp:txXfrm>
    </dsp:sp>
    <dsp:sp modelId="{0E996F0A-63CF-458D-8990-0633D8A67CFC}">
      <dsp:nvSpPr>
        <dsp:cNvPr id="0" name=""/>
        <dsp:cNvSpPr/>
      </dsp:nvSpPr>
      <dsp:spPr>
        <a:xfrm rot="16200000">
          <a:off x="1286475" y="899672"/>
          <a:ext cx="916269"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512559" y="1244238"/>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5</a:t>
          </a:r>
          <a:endParaRPr lang="en-US" sz="1900" kern="1200" dirty="0"/>
        </a:p>
      </dsp:txBody>
      <dsp:txXfrm>
        <a:off x="1532517" y="1264196"/>
        <a:ext cx="1095773" cy="641497"/>
      </dsp:txXfrm>
    </dsp:sp>
    <dsp:sp modelId="{4B37A1A2-4B5D-4CCB-A6FB-5D96737119AA}">
      <dsp:nvSpPr>
        <dsp:cNvPr id="0" name=""/>
        <dsp:cNvSpPr/>
      </dsp:nvSpPr>
      <dsp:spPr>
        <a:xfrm rot="101899">
          <a:off x="1744279" y="463857"/>
          <a:ext cx="1506215"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512559" y="31814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6</a:t>
          </a:r>
          <a:endParaRPr lang="en-US" sz="1900" kern="1200" dirty="0"/>
        </a:p>
      </dsp:txBody>
      <dsp:txXfrm>
        <a:off x="1532517" y="338100"/>
        <a:ext cx="1095773" cy="641497"/>
      </dsp:txXfrm>
    </dsp:sp>
    <dsp:sp modelId="{61A75CDA-DCF6-4DF4-9308-A0E615419206}">
      <dsp:nvSpPr>
        <dsp:cNvPr id="0" name=""/>
        <dsp:cNvSpPr/>
      </dsp:nvSpPr>
      <dsp:spPr>
        <a:xfrm rot="5400000">
          <a:off x="2834107" y="912060"/>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023026" y="367694"/>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7</a:t>
          </a:r>
          <a:endParaRPr lang="en-US" sz="1900" kern="1200" dirty="0"/>
        </a:p>
      </dsp:txBody>
      <dsp:txXfrm>
        <a:off x="3042984" y="387652"/>
        <a:ext cx="1095773" cy="641497"/>
      </dsp:txXfrm>
    </dsp:sp>
    <dsp:sp modelId="{15E1A888-F1A7-430B-B02F-E5EC4ECBF79D}">
      <dsp:nvSpPr>
        <dsp:cNvPr id="0" name=""/>
        <dsp:cNvSpPr/>
      </dsp:nvSpPr>
      <dsp:spPr>
        <a:xfrm rot="5400000">
          <a:off x="2834107" y="1763827"/>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023026" y="121946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8</a:t>
          </a:r>
          <a:endParaRPr lang="en-US" sz="1900" kern="1200" dirty="0"/>
        </a:p>
      </dsp:txBody>
      <dsp:txXfrm>
        <a:off x="3042984" y="1239420"/>
        <a:ext cx="1095773" cy="641497"/>
      </dsp:txXfrm>
    </dsp:sp>
    <dsp:sp modelId="{583CEACE-DA10-466C-8363-29D88F0C95AB}">
      <dsp:nvSpPr>
        <dsp:cNvPr id="0" name=""/>
        <dsp:cNvSpPr/>
      </dsp:nvSpPr>
      <dsp:spPr>
        <a:xfrm>
          <a:off x="3023026"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9</a:t>
          </a:r>
          <a:endParaRPr lang="en-US" sz="1900" kern="1200" dirty="0"/>
        </a:p>
      </dsp:txBody>
      <dsp:txXfrm>
        <a:off x="3042984" y="2091187"/>
        <a:ext cx="1095773" cy="641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36363" y="1145816"/>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619"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1</a:t>
          </a:r>
          <a:endParaRPr lang="en-US" sz="3500" kern="1200" dirty="0"/>
        </a:p>
      </dsp:txBody>
      <dsp:txXfrm>
        <a:off x="27604" y="490547"/>
        <a:ext cx="1371799" cy="803091"/>
      </dsp:txXfrm>
    </dsp:sp>
    <dsp:sp modelId="{B655538C-0290-40B9-8EA6-8BA108EB3D0F}">
      <dsp:nvSpPr>
        <dsp:cNvPr id="0" name=""/>
        <dsp:cNvSpPr/>
      </dsp:nvSpPr>
      <dsp:spPr>
        <a:xfrm rot="5400000">
          <a:off x="-236363" y="2212143"/>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619" y="1531890"/>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2</a:t>
          </a:r>
          <a:endParaRPr lang="en-US" sz="3500" kern="1200" dirty="0"/>
        </a:p>
      </dsp:txBody>
      <dsp:txXfrm>
        <a:off x="27604" y="1556875"/>
        <a:ext cx="1371799" cy="803091"/>
      </dsp:txXfrm>
    </dsp:sp>
    <dsp:sp modelId="{4B1CB3EB-7451-4028-ADC8-8BE55537BE18}">
      <dsp:nvSpPr>
        <dsp:cNvPr id="0" name=""/>
        <dsp:cNvSpPr/>
      </dsp:nvSpPr>
      <dsp:spPr>
        <a:xfrm>
          <a:off x="296799" y="2745307"/>
          <a:ext cx="188112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619"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3</a:t>
          </a:r>
          <a:endParaRPr lang="en-US" sz="3500" kern="1200" dirty="0"/>
        </a:p>
      </dsp:txBody>
      <dsp:txXfrm>
        <a:off x="27604" y="2623202"/>
        <a:ext cx="1371799" cy="803091"/>
      </dsp:txXfrm>
    </dsp:sp>
    <dsp:sp modelId="{065EE9D6-74EC-4066-88FF-BAD39C8B64CD}">
      <dsp:nvSpPr>
        <dsp:cNvPr id="0" name=""/>
        <dsp:cNvSpPr/>
      </dsp:nvSpPr>
      <dsp:spPr>
        <a:xfrm rot="16200000">
          <a:off x="1638083" y="2195637"/>
          <a:ext cx="1089514"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893573"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4</a:t>
          </a:r>
          <a:endParaRPr lang="en-US" sz="3500" kern="1200" dirty="0"/>
        </a:p>
      </dsp:txBody>
      <dsp:txXfrm>
        <a:off x="1918558" y="2623202"/>
        <a:ext cx="1371799" cy="803091"/>
      </dsp:txXfrm>
    </dsp:sp>
    <dsp:sp modelId="{0E996F0A-63CF-458D-8990-0633D8A67CFC}">
      <dsp:nvSpPr>
        <dsp:cNvPr id="0" name=""/>
        <dsp:cNvSpPr/>
      </dsp:nvSpPr>
      <dsp:spPr>
        <a:xfrm rot="16200000">
          <a:off x="1671096" y="1129309"/>
          <a:ext cx="102348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893573" y="1498876"/>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5</a:t>
          </a:r>
          <a:endParaRPr lang="en-US" sz="3500" kern="1200" dirty="0"/>
        </a:p>
      </dsp:txBody>
      <dsp:txXfrm>
        <a:off x="1918558" y="1523861"/>
        <a:ext cx="1371799" cy="803091"/>
      </dsp:txXfrm>
    </dsp:sp>
    <dsp:sp modelId="{4B37A1A2-4B5D-4CCB-A6FB-5D96737119AA}">
      <dsp:nvSpPr>
        <dsp:cNvPr id="0" name=""/>
        <dsp:cNvSpPr/>
      </dsp:nvSpPr>
      <dsp:spPr>
        <a:xfrm>
          <a:off x="2187753" y="612652"/>
          <a:ext cx="188112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893573"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6</a:t>
          </a:r>
          <a:endParaRPr lang="en-US" sz="3500" kern="1200" dirty="0"/>
        </a:p>
      </dsp:txBody>
      <dsp:txXfrm>
        <a:off x="1918558" y="490547"/>
        <a:ext cx="1371799" cy="803091"/>
      </dsp:txXfrm>
    </dsp:sp>
    <dsp:sp modelId="{61A75CDA-DCF6-4DF4-9308-A0E615419206}">
      <dsp:nvSpPr>
        <dsp:cNvPr id="0" name=""/>
        <dsp:cNvSpPr/>
      </dsp:nvSpPr>
      <dsp:spPr>
        <a:xfrm rot="5400000">
          <a:off x="3545543" y="1145816"/>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784527"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7</a:t>
          </a:r>
          <a:endParaRPr lang="en-US" sz="3500" kern="1200" dirty="0"/>
        </a:p>
      </dsp:txBody>
      <dsp:txXfrm>
        <a:off x="3809512" y="490547"/>
        <a:ext cx="1371799" cy="803091"/>
      </dsp:txXfrm>
    </dsp:sp>
    <dsp:sp modelId="{15E1A888-F1A7-430B-B02F-E5EC4ECBF79D}">
      <dsp:nvSpPr>
        <dsp:cNvPr id="0" name=""/>
        <dsp:cNvSpPr/>
      </dsp:nvSpPr>
      <dsp:spPr>
        <a:xfrm rot="5400000">
          <a:off x="3545543" y="2212143"/>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784527" y="1531890"/>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8</a:t>
          </a:r>
          <a:endParaRPr lang="en-US" sz="3500" kern="1200" dirty="0"/>
        </a:p>
      </dsp:txBody>
      <dsp:txXfrm>
        <a:off x="3809512" y="1556875"/>
        <a:ext cx="1371799" cy="803091"/>
      </dsp:txXfrm>
    </dsp:sp>
    <dsp:sp modelId="{583CEACE-DA10-466C-8363-29D88F0C95AB}">
      <dsp:nvSpPr>
        <dsp:cNvPr id="0" name=""/>
        <dsp:cNvSpPr/>
      </dsp:nvSpPr>
      <dsp:spPr>
        <a:xfrm>
          <a:off x="3784527"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9</a:t>
          </a:r>
          <a:endParaRPr lang="en-US" sz="3500" kern="1200" dirty="0"/>
        </a:p>
      </dsp:txBody>
      <dsp:txXfrm>
        <a:off x="3809512" y="2623202"/>
        <a:ext cx="1371799" cy="8030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30044" y="798742"/>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552" y="135823"/>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1</a:t>
          </a:r>
          <a:endParaRPr lang="en-US" sz="2400" kern="1200" dirty="0"/>
        </a:p>
      </dsp:txBody>
      <dsp:txXfrm>
        <a:off x="26896" y="160167"/>
        <a:ext cx="1336586" cy="782476"/>
      </dsp:txXfrm>
    </dsp:sp>
    <dsp:sp modelId="{B655538C-0290-40B9-8EA6-8BA108EB3D0F}">
      <dsp:nvSpPr>
        <dsp:cNvPr id="0" name=""/>
        <dsp:cNvSpPr/>
      </dsp:nvSpPr>
      <dsp:spPr>
        <a:xfrm rot="5400000">
          <a:off x="-230044" y="1837697"/>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552" y="1174779"/>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2</a:t>
          </a:r>
          <a:endParaRPr lang="en-US" sz="2400" kern="1200" dirty="0"/>
        </a:p>
      </dsp:txBody>
      <dsp:txXfrm>
        <a:off x="26896" y="1199123"/>
        <a:ext cx="1336586" cy="782476"/>
      </dsp:txXfrm>
    </dsp:sp>
    <dsp:sp modelId="{4B1CB3EB-7451-4028-ADC8-8BE55537BE18}">
      <dsp:nvSpPr>
        <dsp:cNvPr id="0" name=""/>
        <dsp:cNvSpPr/>
      </dsp:nvSpPr>
      <dsp:spPr>
        <a:xfrm>
          <a:off x="289433" y="2357175"/>
          <a:ext cx="1832588"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552"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3</a:t>
          </a:r>
          <a:endParaRPr lang="en-US" sz="2400" kern="1200" dirty="0"/>
        </a:p>
      </dsp:txBody>
      <dsp:txXfrm>
        <a:off x="26896" y="2238078"/>
        <a:ext cx="1336586" cy="782476"/>
      </dsp:txXfrm>
    </dsp:sp>
    <dsp:sp modelId="{065EE9D6-74EC-4066-88FF-BAD39C8B64CD}">
      <dsp:nvSpPr>
        <dsp:cNvPr id="0" name=""/>
        <dsp:cNvSpPr/>
      </dsp:nvSpPr>
      <dsp:spPr>
        <a:xfrm rot="16200000">
          <a:off x="1627480" y="1852808"/>
          <a:ext cx="998908"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844966"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4</a:t>
          </a:r>
          <a:endParaRPr lang="en-US" sz="2400" kern="1200" dirty="0"/>
        </a:p>
      </dsp:txBody>
      <dsp:txXfrm>
        <a:off x="1869310" y="2238078"/>
        <a:ext cx="1336586" cy="782476"/>
      </dsp:txXfrm>
    </dsp:sp>
    <dsp:sp modelId="{0E996F0A-63CF-458D-8990-0633D8A67CFC}">
      <dsp:nvSpPr>
        <dsp:cNvPr id="0" name=""/>
        <dsp:cNvSpPr/>
      </dsp:nvSpPr>
      <dsp:spPr>
        <a:xfrm rot="16200000">
          <a:off x="1567038" y="783631"/>
          <a:ext cx="1119792"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844966" y="1205000"/>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5</a:t>
          </a:r>
          <a:endParaRPr lang="en-US" sz="2400" kern="1200" dirty="0"/>
        </a:p>
      </dsp:txBody>
      <dsp:txXfrm>
        <a:off x="1869310" y="1229344"/>
        <a:ext cx="1336586" cy="782476"/>
      </dsp:txXfrm>
    </dsp:sp>
    <dsp:sp modelId="{4B37A1A2-4B5D-4CCB-A6FB-5D96737119AA}">
      <dsp:nvSpPr>
        <dsp:cNvPr id="0" name=""/>
        <dsp:cNvSpPr/>
      </dsp:nvSpPr>
      <dsp:spPr>
        <a:xfrm rot="103857">
          <a:off x="2126515" y="251499"/>
          <a:ext cx="1838340"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844966" y="75381"/>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6</a:t>
          </a:r>
          <a:endParaRPr lang="en-US" sz="2400" kern="1200" dirty="0"/>
        </a:p>
      </dsp:txBody>
      <dsp:txXfrm>
        <a:off x="1869310" y="99725"/>
        <a:ext cx="1336586" cy="782476"/>
      </dsp:txXfrm>
    </dsp:sp>
    <dsp:sp modelId="{61A75CDA-DCF6-4DF4-9308-A0E615419206}">
      <dsp:nvSpPr>
        <dsp:cNvPr id="0" name=""/>
        <dsp:cNvSpPr/>
      </dsp:nvSpPr>
      <dsp:spPr>
        <a:xfrm rot="5400000">
          <a:off x="3454784" y="798742"/>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687381" y="135823"/>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7</a:t>
          </a:r>
          <a:endParaRPr lang="en-US" sz="2400" kern="1200" dirty="0"/>
        </a:p>
      </dsp:txBody>
      <dsp:txXfrm>
        <a:off x="3711725" y="160167"/>
        <a:ext cx="1336586" cy="782476"/>
      </dsp:txXfrm>
    </dsp:sp>
    <dsp:sp modelId="{15E1A888-F1A7-430B-B02F-E5EC4ECBF79D}">
      <dsp:nvSpPr>
        <dsp:cNvPr id="0" name=""/>
        <dsp:cNvSpPr/>
      </dsp:nvSpPr>
      <dsp:spPr>
        <a:xfrm rot="5400000">
          <a:off x="3454784" y="1837697"/>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687381" y="1174779"/>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8</a:t>
          </a:r>
          <a:endParaRPr lang="en-US" sz="2400" kern="1200" dirty="0"/>
        </a:p>
      </dsp:txBody>
      <dsp:txXfrm>
        <a:off x="3711725" y="1199123"/>
        <a:ext cx="1336586" cy="782476"/>
      </dsp:txXfrm>
    </dsp:sp>
    <dsp:sp modelId="{583CEACE-DA10-466C-8363-29D88F0C95AB}">
      <dsp:nvSpPr>
        <dsp:cNvPr id="0" name=""/>
        <dsp:cNvSpPr/>
      </dsp:nvSpPr>
      <dsp:spPr>
        <a:xfrm>
          <a:off x="3687381"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9</a:t>
          </a:r>
          <a:endParaRPr lang="en-US" sz="2400" kern="1200" dirty="0"/>
        </a:p>
      </dsp:txBody>
      <dsp:txXfrm>
        <a:off x="3711725" y="2238078"/>
        <a:ext cx="1336586" cy="7824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20802" y="1236083"/>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454" y="598515"/>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1</a:t>
          </a:r>
          <a:endParaRPr lang="en-US" sz="3000" kern="1200" dirty="0"/>
        </a:p>
      </dsp:txBody>
      <dsp:txXfrm>
        <a:off x="25860" y="621921"/>
        <a:ext cx="1285092" cy="752330"/>
      </dsp:txXfrm>
    </dsp:sp>
    <dsp:sp modelId="{B655538C-0290-40B9-8EA6-8BA108EB3D0F}">
      <dsp:nvSpPr>
        <dsp:cNvPr id="0" name=""/>
        <dsp:cNvSpPr/>
      </dsp:nvSpPr>
      <dsp:spPr>
        <a:xfrm rot="5400000">
          <a:off x="-220802"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454"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2</a:t>
          </a:r>
          <a:endParaRPr lang="en-US" sz="3000" kern="1200" dirty="0"/>
        </a:p>
      </dsp:txBody>
      <dsp:txXfrm>
        <a:off x="25860" y="1620850"/>
        <a:ext cx="1285092" cy="752330"/>
      </dsp:txXfrm>
    </dsp:sp>
    <dsp:sp modelId="{4B1CB3EB-7451-4028-ADC8-8BE55537BE18}">
      <dsp:nvSpPr>
        <dsp:cNvPr id="0" name=""/>
        <dsp:cNvSpPr/>
      </dsp:nvSpPr>
      <dsp:spPr>
        <a:xfrm>
          <a:off x="278661" y="2734476"/>
          <a:ext cx="1761606"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454"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3</a:t>
          </a:r>
          <a:endParaRPr lang="en-US" sz="3000" kern="1200" dirty="0"/>
        </a:p>
      </dsp:txBody>
      <dsp:txXfrm>
        <a:off x="25860" y="2619778"/>
        <a:ext cx="1285092" cy="752330"/>
      </dsp:txXfrm>
    </dsp:sp>
    <dsp:sp modelId="{065EE9D6-74EC-4066-88FF-BAD39C8B64CD}">
      <dsp:nvSpPr>
        <dsp:cNvPr id="0" name=""/>
        <dsp:cNvSpPr/>
      </dsp:nvSpPr>
      <dsp:spPr>
        <a:xfrm rot="16200000">
          <a:off x="1550630"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773887"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4</a:t>
          </a:r>
          <a:endParaRPr lang="en-US" sz="3000" kern="1200" dirty="0"/>
        </a:p>
      </dsp:txBody>
      <dsp:txXfrm>
        <a:off x="1797293" y="2619778"/>
        <a:ext cx="1285092" cy="752330"/>
      </dsp:txXfrm>
    </dsp:sp>
    <dsp:sp modelId="{0E996F0A-63CF-458D-8990-0633D8A67CFC}">
      <dsp:nvSpPr>
        <dsp:cNvPr id="0" name=""/>
        <dsp:cNvSpPr/>
      </dsp:nvSpPr>
      <dsp:spPr>
        <a:xfrm rot="16200000">
          <a:off x="1521573" y="1207026"/>
          <a:ext cx="1047215"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773887"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5</a:t>
          </a:r>
          <a:endParaRPr lang="en-US" sz="3000" kern="1200" dirty="0"/>
        </a:p>
      </dsp:txBody>
      <dsp:txXfrm>
        <a:off x="1797293" y="1620850"/>
        <a:ext cx="1285092" cy="752330"/>
      </dsp:txXfrm>
    </dsp:sp>
    <dsp:sp modelId="{4B37A1A2-4B5D-4CCB-A6FB-5D96737119AA}">
      <dsp:nvSpPr>
        <dsp:cNvPr id="0" name=""/>
        <dsp:cNvSpPr/>
      </dsp:nvSpPr>
      <dsp:spPr>
        <a:xfrm rot="103500">
          <a:off x="2044780" y="710018"/>
          <a:ext cx="1767320"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773887" y="54040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6</a:t>
          </a:r>
          <a:endParaRPr lang="en-US" sz="3000" kern="1200" dirty="0"/>
        </a:p>
      </dsp:txBody>
      <dsp:txXfrm>
        <a:off x="1797293" y="563808"/>
        <a:ext cx="1285092" cy="752330"/>
      </dsp:txXfrm>
    </dsp:sp>
    <dsp:sp modelId="{61A75CDA-DCF6-4DF4-9308-A0E615419206}">
      <dsp:nvSpPr>
        <dsp:cNvPr id="0" name=""/>
        <dsp:cNvSpPr/>
      </dsp:nvSpPr>
      <dsp:spPr>
        <a:xfrm rot="5400000">
          <a:off x="3322063" y="1236083"/>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545320" y="598515"/>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7</a:t>
          </a:r>
          <a:endParaRPr lang="en-US" sz="3000" kern="1200" dirty="0"/>
        </a:p>
      </dsp:txBody>
      <dsp:txXfrm>
        <a:off x="3568726" y="621921"/>
        <a:ext cx="1285092" cy="752330"/>
      </dsp:txXfrm>
    </dsp:sp>
    <dsp:sp modelId="{15E1A888-F1A7-430B-B02F-E5EC4ECBF79D}">
      <dsp:nvSpPr>
        <dsp:cNvPr id="0" name=""/>
        <dsp:cNvSpPr/>
      </dsp:nvSpPr>
      <dsp:spPr>
        <a:xfrm rot="5400000">
          <a:off x="3322063"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545320"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8</a:t>
          </a:r>
          <a:endParaRPr lang="en-US" sz="3000" kern="1200" dirty="0"/>
        </a:p>
      </dsp:txBody>
      <dsp:txXfrm>
        <a:off x="3568726" y="1620850"/>
        <a:ext cx="1285092" cy="752330"/>
      </dsp:txXfrm>
    </dsp:sp>
    <dsp:sp modelId="{583CEACE-DA10-466C-8363-29D88F0C95AB}">
      <dsp:nvSpPr>
        <dsp:cNvPr id="0" name=""/>
        <dsp:cNvSpPr/>
      </dsp:nvSpPr>
      <dsp:spPr>
        <a:xfrm>
          <a:off x="3545320"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9</a:t>
          </a:r>
          <a:endParaRPr lang="en-US" sz="3000" kern="1200" dirty="0"/>
        </a:p>
      </dsp:txBody>
      <dsp:txXfrm>
        <a:off x="3568726" y="2619778"/>
        <a:ext cx="1285092" cy="75233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AE003F-8E7A-45CF-B112-FDE3C10F6C66}" type="datetimeFigureOut">
              <a:rPr lang="en-US" smtClean="0"/>
              <a:t>9/20/2022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1D7151-9D4F-40B4-A466-3F32F74AEE4F}" type="slidenum">
              <a:rPr lang="en-US" smtClean="0"/>
              <a:t>‹#›</a:t>
            </a:fld>
            <a:endParaRPr lang="en-US"/>
          </a:p>
        </p:txBody>
      </p:sp>
    </p:spTree>
    <p:extLst>
      <p:ext uri="{BB962C8B-B14F-4D97-AF65-F5344CB8AC3E}">
        <p14:creationId xmlns:p14="http://schemas.microsoft.com/office/powerpoint/2010/main" val="2087582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071A-2376-4D06-B0B4-46436B2E6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98D576-7CA8-49C8-8927-90055C227D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D41447-4BDD-4E01-9C0F-8E950B0EE9A7}"/>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F0B48857-FCDD-471B-BEF9-BF308158F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D30A68-6A9C-44F6-844F-0C272121D4A5}"/>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1581665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ABE68-0064-496B-A0FC-3F79E2B79A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0DF2CA-C2B7-4B0B-9923-43E172DA97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AA9618-6EE2-419F-8020-0FB08CC79BBF}"/>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364BB64D-3CE8-45C6-909C-A0D5E84CAC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ED2245-AC0E-480E-A117-7CE39AF7A187}"/>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3431019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19D08-26A3-40D2-9C40-2AC9B2A003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658857-A2FF-4053-A089-9B2482D37B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1AC5A5-7B48-4B66-90B0-17FD7191393B}"/>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B8283419-6650-492A-8284-E6CEB73206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84FD91-4B16-485B-9A60-87C1D5EEE953}"/>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3905761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85EE-003B-4AD4-A8C5-3EAF51792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B888AE-348B-4C00-9E20-F73A21AABF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FFD99-6D01-4597-8BE0-4066EAD381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5CE9FC-373F-4B51-AF68-B64222A90CE7}"/>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6" name="Footer Placeholder 5">
            <a:extLst>
              <a:ext uri="{FF2B5EF4-FFF2-40B4-BE49-F238E27FC236}">
                <a16:creationId xmlns:a16="http://schemas.microsoft.com/office/drawing/2014/main" id="{387650CB-9690-41A0-BE28-9B0A5E3997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C709AD-B931-4618-9817-237DD3BC7B17}"/>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329512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1447E-8960-4D68-9F7D-F0F27545CB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A6811C-0DE9-4F71-A92E-4513C4ABA1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8FD701-FE6B-4D01-9831-6DF5EC2E4C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EC193A-BE6F-4478-B070-44F4255252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CF6C4-982F-4245-B4F6-443571092A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51B5-DD59-4919-8BA3-1FC9F5D4778A}"/>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8" name="Footer Placeholder 7">
            <a:extLst>
              <a:ext uri="{FF2B5EF4-FFF2-40B4-BE49-F238E27FC236}">
                <a16:creationId xmlns:a16="http://schemas.microsoft.com/office/drawing/2014/main" id="{501A3C03-074F-4D5A-BCAE-7B16042AEC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075B8C-1502-44C1-9C3E-31CAC6F3248A}"/>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657140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A052F-2F77-4C5E-8557-BBDAD9E2AD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265883-CFD6-4504-9A19-E69FEBFE53D3}"/>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4" name="Footer Placeholder 3">
            <a:extLst>
              <a:ext uri="{FF2B5EF4-FFF2-40B4-BE49-F238E27FC236}">
                <a16:creationId xmlns:a16="http://schemas.microsoft.com/office/drawing/2014/main" id="{68F324AC-5DE5-43FF-9920-9B889F3B88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E2CBCE-5C99-48E7-961E-91B85E149AA3}"/>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1798160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5FF79F-A090-43E1-8440-7045AC7B8162}"/>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3" name="Footer Placeholder 2">
            <a:extLst>
              <a:ext uri="{FF2B5EF4-FFF2-40B4-BE49-F238E27FC236}">
                <a16:creationId xmlns:a16="http://schemas.microsoft.com/office/drawing/2014/main" id="{DE3B66C7-E980-4727-942F-6BAEC2B68D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D3BDF5-DBCA-47B6-92F2-B68CA18D5BBB}"/>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2661447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4E2F-B4A1-448F-BAB3-D684487CA8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C2AFB5-90CB-4D99-880D-7670D84D67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E64663-0E4B-4D81-973F-EF2D2CAE4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6D4927-3A57-4366-947A-44EECFA91DA8}"/>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6" name="Footer Placeholder 5">
            <a:extLst>
              <a:ext uri="{FF2B5EF4-FFF2-40B4-BE49-F238E27FC236}">
                <a16:creationId xmlns:a16="http://schemas.microsoft.com/office/drawing/2014/main" id="{091DF46D-93DC-47D8-99A7-F002776C61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827B2C-2A3A-41BB-8D84-7F1221868F5B}"/>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4255221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19FA-0F42-4B08-85B4-D73CCE84D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B11935-BBC3-4625-AE18-BD31833090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9D7F23-7197-4E7B-9FBE-6A18F0EF6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4354DD-4CB2-4451-9E2A-868C5C816182}"/>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6" name="Footer Placeholder 5">
            <a:extLst>
              <a:ext uri="{FF2B5EF4-FFF2-40B4-BE49-F238E27FC236}">
                <a16:creationId xmlns:a16="http://schemas.microsoft.com/office/drawing/2014/main" id="{7BE12C2E-A8AD-4BBB-B2D4-0F6BF5E55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19FF90-80B4-4181-8B78-DB2641309C4C}"/>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3201592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0B3FD-9E66-493D-8D02-986C0168D5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C4EBA9-0807-4045-BDC4-9EE5A48ED3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D155AB-4C97-4273-9A76-350758F3DAFB}"/>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BD4015DC-F638-4E16-87DF-6D7698D23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167BD-2CD1-42BC-A24A-ECFE318DA466}"/>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1102701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DCEA26-4A51-4669-A87F-41DE2D19D91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583DD9-D0BF-4D70-9301-4C68BE398B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622F8-7344-4B5B-A2B2-6BF9D7C22BAA}"/>
              </a:ext>
            </a:extLst>
          </p:cNvPr>
          <p:cNvSpPr>
            <a:spLocks noGrp="1"/>
          </p:cNvSpPr>
          <p:nvPr>
            <p:ph type="dt" sz="half" idx="10"/>
          </p:nvPr>
        </p:nvSpPr>
        <p:spPr/>
        <p:txBody>
          <a:body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7AF66F96-A365-44FE-A078-6FB75821F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E67C4E-D42E-4972-BA9D-C1EABD54C205}"/>
              </a:ext>
            </a:extLst>
          </p:cNvPr>
          <p:cNvSpPr>
            <a:spLocks noGrp="1"/>
          </p:cNvSpPr>
          <p:nvPr>
            <p:ph type="sldNum" sz="quarter" idx="12"/>
          </p:nvPr>
        </p:nvSpPr>
        <p:spPr/>
        <p:txBody>
          <a:bodyPr/>
          <a:lstStyle/>
          <a:p>
            <a:fld id="{057D04D1-DFDD-4905-BA3C-1FCDED5DD75D}" type="slidenum">
              <a:rPr lang="en-US" smtClean="0"/>
              <a:t>‹#›</a:t>
            </a:fld>
            <a:endParaRPr lang="en-US"/>
          </a:p>
        </p:txBody>
      </p:sp>
    </p:spTree>
    <p:extLst>
      <p:ext uri="{BB962C8B-B14F-4D97-AF65-F5344CB8AC3E}">
        <p14:creationId xmlns:p14="http://schemas.microsoft.com/office/powerpoint/2010/main" val="4229111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D242DD-E592-4D1D-856D-DCD3AB1D7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933C41-15D8-4EC2-957E-2371FF35B1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B3845-CF01-4768-B814-DD2ED1BB8A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E33BFB-9A2F-4B2A-B5BE-B40F3DBB997D}" type="datetimeFigureOut">
              <a:rPr lang="en-US" smtClean="0"/>
              <a:t>9/20/2022</a:t>
            </a:fld>
            <a:endParaRPr lang="en-US"/>
          </a:p>
        </p:txBody>
      </p:sp>
      <p:sp>
        <p:nvSpPr>
          <p:cNvPr id="5" name="Footer Placeholder 4">
            <a:extLst>
              <a:ext uri="{FF2B5EF4-FFF2-40B4-BE49-F238E27FC236}">
                <a16:creationId xmlns:a16="http://schemas.microsoft.com/office/drawing/2014/main" id="{5DBC6297-5C03-44A8-8451-7A6B77FF4D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4657DA-743E-4CCC-BDFA-C2C40E666E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D04D1-DFDD-4905-BA3C-1FCDED5DD75D}" type="slidenum">
              <a:rPr lang="en-US" smtClean="0"/>
              <a:t>‹#›</a:t>
            </a:fld>
            <a:endParaRPr lang="en-US"/>
          </a:p>
        </p:txBody>
      </p:sp>
    </p:spTree>
    <p:extLst>
      <p:ext uri="{BB962C8B-B14F-4D97-AF65-F5344CB8AC3E}">
        <p14:creationId xmlns:p14="http://schemas.microsoft.com/office/powerpoint/2010/main" val="295206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782320" y="656525"/>
            <a:ext cx="10657205" cy="55226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B0578F6-7560-497E-9F3E-FDC2D9E0F539}"/>
              </a:ext>
            </a:extLst>
          </p:cNvPr>
          <p:cNvSpPr/>
          <p:nvPr/>
        </p:nvSpPr>
        <p:spPr>
          <a:xfrm>
            <a:off x="14922" y="3655106"/>
            <a:ext cx="121920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BD21270-B4D8-47A9-A79B-97523110BF66}"/>
              </a:ext>
            </a:extLst>
          </p:cNvPr>
          <p:cNvSpPr txBox="1"/>
          <p:nvPr/>
        </p:nvSpPr>
        <p:spPr>
          <a:xfrm>
            <a:off x="2110992" y="1968952"/>
            <a:ext cx="7999882" cy="923330"/>
          </a:xfrm>
          <a:prstGeom prst="rect">
            <a:avLst/>
          </a:prstGeom>
          <a:noFill/>
        </p:spPr>
        <p:txBody>
          <a:bodyPr wrap="none" rtlCol="0">
            <a:spAutoFit/>
          </a:bodyPr>
          <a:lstStyle/>
          <a:p>
            <a:pPr algn="ctr"/>
            <a:r>
              <a:rPr lang="en-US" sz="5400" b="1" dirty="0">
                <a:solidFill>
                  <a:srgbClr val="002060"/>
                </a:solidFill>
                <a:latin typeface="Calibri" panose="020F0502020204030204" pitchFamily="34" charset="0"/>
                <a:cs typeface="Calibri" panose="020F0502020204030204" pitchFamily="34" charset="0"/>
              </a:rPr>
              <a:t>ECOSYSTEM GOVERNANCE </a:t>
            </a:r>
          </a:p>
        </p:txBody>
      </p:sp>
      <p:sp>
        <p:nvSpPr>
          <p:cNvPr id="10" name="TextBox 9">
            <a:extLst>
              <a:ext uri="{FF2B5EF4-FFF2-40B4-BE49-F238E27FC236}">
                <a16:creationId xmlns:a16="http://schemas.microsoft.com/office/drawing/2014/main" id="{DCEE3208-D67B-4805-A303-E8924BD874A4}"/>
              </a:ext>
            </a:extLst>
          </p:cNvPr>
          <p:cNvSpPr txBox="1"/>
          <p:nvPr/>
        </p:nvSpPr>
        <p:spPr>
          <a:xfrm>
            <a:off x="4661038" y="4297962"/>
            <a:ext cx="2899768" cy="400110"/>
          </a:xfrm>
          <a:prstGeom prst="rect">
            <a:avLst/>
          </a:prstGeom>
          <a:noFill/>
        </p:spPr>
        <p:txBody>
          <a:bodyPr wrap="none" rtlCol="0">
            <a:spAutoFit/>
          </a:bodyPr>
          <a:lstStyle/>
          <a:p>
            <a:r>
              <a:rPr lang="en-US" sz="2000" b="1" dirty="0"/>
              <a:t>Daniel Stedjan Svendsrud</a:t>
            </a:r>
          </a:p>
        </p:txBody>
      </p:sp>
      <p:pic>
        <p:nvPicPr>
          <p:cNvPr id="8" name="Picture 7"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057562" y="1298184"/>
            <a:ext cx="5983979" cy="4958176"/>
          </a:xfrm>
          <a:prstGeom prst="rect">
            <a:avLst/>
          </a:prstGeom>
        </p:spPr>
      </p:pic>
      <p:sp>
        <p:nvSpPr>
          <p:cNvPr id="12" name="TextBox 11">
            <a:extLst>
              <a:ext uri="{FF2B5EF4-FFF2-40B4-BE49-F238E27FC236}">
                <a16:creationId xmlns:a16="http://schemas.microsoft.com/office/drawing/2014/main" id="{1E0EB858-3504-42B7-BB7B-0E923A02D73E}"/>
              </a:ext>
            </a:extLst>
          </p:cNvPr>
          <p:cNvSpPr txBox="1"/>
          <p:nvPr/>
        </p:nvSpPr>
        <p:spPr>
          <a:xfrm>
            <a:off x="5431434" y="5558550"/>
            <a:ext cx="1236237" cy="369332"/>
          </a:xfrm>
          <a:prstGeom prst="rect">
            <a:avLst/>
          </a:prstGeom>
          <a:noFill/>
        </p:spPr>
        <p:txBody>
          <a:bodyPr wrap="none" rtlCol="0">
            <a:spAutoFit/>
          </a:bodyPr>
          <a:lstStyle/>
          <a:p>
            <a:pPr algn="ctr"/>
            <a:r>
              <a:rPr lang="en-US" i="1" dirty="0"/>
              <a:t>19.09.2022</a:t>
            </a:r>
          </a:p>
        </p:txBody>
      </p:sp>
    </p:spTree>
    <p:extLst>
      <p:ext uri="{BB962C8B-B14F-4D97-AF65-F5344CB8AC3E}">
        <p14:creationId xmlns:p14="http://schemas.microsoft.com/office/powerpoint/2010/main" val="4004719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2382982" y="1108514"/>
            <a:ext cx="9246698" cy="830997"/>
          </a:xfrm>
          <a:prstGeom prst="rect">
            <a:avLst/>
          </a:prstGeom>
          <a:noFill/>
        </p:spPr>
        <p:txBody>
          <a:bodyPr wrap="none" rtlCol="0">
            <a:spAutoFit/>
          </a:bodyPr>
          <a:lstStyle/>
          <a:p>
            <a:r>
              <a:rPr lang="en-US" sz="4800" b="1" dirty="0">
                <a:solidFill>
                  <a:srgbClr val="002060"/>
                </a:solidFill>
              </a:rPr>
              <a:t>Agenda for the </a:t>
            </a:r>
            <a:r>
              <a:rPr lang="en-US" sz="4800" b="1" dirty="0" smtClean="0">
                <a:solidFill>
                  <a:srgbClr val="002060"/>
                </a:solidFill>
              </a:rPr>
              <a:t>day (and next time) </a:t>
            </a:r>
            <a:endParaRPr lang="en-US" sz="4800" b="1" dirty="0">
              <a:solidFill>
                <a:srgbClr val="002060"/>
              </a:solidFill>
            </a:endParaRPr>
          </a:p>
        </p:txBody>
      </p:sp>
      <p:sp>
        <p:nvSpPr>
          <p:cNvPr id="13" name="TextBox 12">
            <a:extLst>
              <a:ext uri="{FF2B5EF4-FFF2-40B4-BE49-F238E27FC236}">
                <a16:creationId xmlns:a16="http://schemas.microsoft.com/office/drawing/2014/main" id="{D46751CE-F80E-435B-9B76-FC9E7F85F75A}"/>
              </a:ext>
            </a:extLst>
          </p:cNvPr>
          <p:cNvSpPr txBox="1"/>
          <p:nvPr/>
        </p:nvSpPr>
        <p:spPr>
          <a:xfrm>
            <a:off x="2847358" y="3206223"/>
            <a:ext cx="7194417" cy="3785652"/>
          </a:xfrm>
          <a:prstGeom prst="rect">
            <a:avLst/>
          </a:prstGeom>
          <a:noFill/>
        </p:spPr>
        <p:txBody>
          <a:bodyPr wrap="square" rtlCol="0">
            <a:spAutoFit/>
          </a:bodyPr>
          <a:lstStyle/>
          <a:p>
            <a:pPr marL="457200" indent="-457200">
              <a:buFont typeface="Arial" panose="020B0604020202020204" pitchFamily="34" charset="0"/>
              <a:buChar char="•"/>
            </a:pPr>
            <a:r>
              <a:rPr lang="nb-NO" sz="2400" dirty="0">
                <a:solidFill>
                  <a:schemeClr val="bg1"/>
                </a:solidFill>
              </a:rPr>
              <a:t>Understand </a:t>
            </a:r>
            <a:r>
              <a:rPr lang="nb-NO" sz="2400" dirty="0" err="1">
                <a:solidFill>
                  <a:schemeClr val="bg1"/>
                </a:solidFill>
              </a:rPr>
              <a:t>the</a:t>
            </a:r>
            <a:r>
              <a:rPr lang="nb-NO" sz="2400" dirty="0">
                <a:solidFill>
                  <a:schemeClr val="bg1"/>
                </a:solidFill>
              </a:rPr>
              <a:t> </a:t>
            </a:r>
            <a:r>
              <a:rPr lang="nb-NO" sz="2400" dirty="0" err="1">
                <a:solidFill>
                  <a:schemeClr val="bg1"/>
                </a:solidFill>
              </a:rPr>
              <a:t>concept</a:t>
            </a:r>
            <a:r>
              <a:rPr lang="nb-NO" sz="2400" dirty="0">
                <a:solidFill>
                  <a:schemeClr val="bg1"/>
                </a:solidFill>
              </a:rPr>
              <a:t> </a:t>
            </a:r>
            <a:r>
              <a:rPr lang="nb-NO" sz="2400" dirty="0" err="1">
                <a:solidFill>
                  <a:schemeClr val="bg1"/>
                </a:solidFill>
              </a:rPr>
              <a:t>of</a:t>
            </a:r>
            <a:r>
              <a:rPr lang="nb-NO" sz="2400" dirty="0">
                <a:solidFill>
                  <a:schemeClr val="bg1"/>
                </a:solidFill>
              </a:rPr>
              <a:t> </a:t>
            </a:r>
            <a:r>
              <a:rPr lang="nb-NO" sz="2400" b="1" i="1" dirty="0" err="1">
                <a:solidFill>
                  <a:schemeClr val="bg1"/>
                </a:solidFill>
              </a:rPr>
              <a:t>governance</a:t>
            </a:r>
            <a:r>
              <a:rPr lang="nb-NO" sz="2400" dirty="0">
                <a:solidFill>
                  <a:schemeClr val="bg1"/>
                </a:solidFill>
              </a:rPr>
              <a:t> and </a:t>
            </a:r>
            <a:r>
              <a:rPr lang="nb-NO" sz="2400" dirty="0" err="1">
                <a:solidFill>
                  <a:schemeClr val="bg1"/>
                </a:solidFill>
              </a:rPr>
              <a:t>what</a:t>
            </a:r>
            <a:r>
              <a:rPr lang="nb-NO" sz="2400" dirty="0">
                <a:solidFill>
                  <a:schemeClr val="bg1"/>
                </a:solidFill>
              </a:rPr>
              <a:t> it </a:t>
            </a:r>
            <a:r>
              <a:rPr lang="nb-NO" sz="2400" dirty="0" err="1">
                <a:solidFill>
                  <a:schemeClr val="bg1"/>
                </a:solidFill>
              </a:rPr>
              <a:t>means</a:t>
            </a:r>
            <a:r>
              <a:rPr lang="nb-NO" sz="2400" dirty="0">
                <a:solidFill>
                  <a:schemeClr val="bg1"/>
                </a:solidFill>
              </a:rPr>
              <a:t> for </a:t>
            </a:r>
            <a:r>
              <a:rPr lang="nb-NO" sz="2400" dirty="0" err="1">
                <a:solidFill>
                  <a:schemeClr val="bg1"/>
                </a:solidFill>
              </a:rPr>
              <a:t>ecosystem</a:t>
            </a:r>
            <a:r>
              <a:rPr lang="nb-NO" sz="2400" dirty="0">
                <a:solidFill>
                  <a:schemeClr val="bg1"/>
                </a:solidFill>
              </a:rPr>
              <a:t> </a:t>
            </a:r>
            <a:r>
              <a:rPr lang="nb-NO" sz="2400" b="1" i="1" dirty="0">
                <a:solidFill>
                  <a:schemeClr val="bg1"/>
                </a:solidFill>
              </a:rPr>
              <a:t>management </a:t>
            </a:r>
          </a:p>
          <a:p>
            <a:pPr marL="457200" indent="-457200">
              <a:buFont typeface="Arial" panose="020B0604020202020204" pitchFamily="34" charset="0"/>
              <a:buChar char="•"/>
            </a:pPr>
            <a:r>
              <a:rPr lang="nb-NO" sz="2400" dirty="0">
                <a:solidFill>
                  <a:schemeClr val="bg1"/>
                </a:solidFill>
              </a:rPr>
              <a:t>The </a:t>
            </a:r>
            <a:r>
              <a:rPr lang="nb-NO" sz="2400" dirty="0" err="1">
                <a:solidFill>
                  <a:schemeClr val="bg1"/>
                </a:solidFill>
              </a:rPr>
              <a:t>connection</a:t>
            </a:r>
            <a:r>
              <a:rPr lang="nb-NO" sz="2400" dirty="0">
                <a:solidFill>
                  <a:schemeClr val="bg1"/>
                </a:solidFill>
              </a:rPr>
              <a:t> </a:t>
            </a:r>
            <a:r>
              <a:rPr lang="nb-NO" sz="2400" dirty="0" err="1">
                <a:solidFill>
                  <a:schemeClr val="bg1"/>
                </a:solidFill>
              </a:rPr>
              <a:t>between</a:t>
            </a:r>
            <a:r>
              <a:rPr lang="nb-NO" sz="2400" dirty="0">
                <a:solidFill>
                  <a:schemeClr val="bg1"/>
                </a:solidFill>
              </a:rPr>
              <a:t> </a:t>
            </a:r>
            <a:r>
              <a:rPr lang="nb-NO" sz="2400" dirty="0" err="1">
                <a:solidFill>
                  <a:schemeClr val="bg1"/>
                </a:solidFill>
              </a:rPr>
              <a:t>governance</a:t>
            </a:r>
            <a:r>
              <a:rPr lang="nb-NO" sz="2400" dirty="0">
                <a:solidFill>
                  <a:schemeClr val="bg1"/>
                </a:solidFill>
              </a:rPr>
              <a:t> and </a:t>
            </a:r>
            <a:r>
              <a:rPr lang="nb-NO" sz="2400" dirty="0" err="1">
                <a:solidFill>
                  <a:schemeClr val="bg1"/>
                </a:solidFill>
              </a:rPr>
              <a:t>architecture</a:t>
            </a:r>
            <a:r>
              <a:rPr lang="nb-NO" sz="2400" dirty="0">
                <a:solidFill>
                  <a:schemeClr val="bg1"/>
                </a:solidFill>
              </a:rPr>
              <a:t> as overall </a:t>
            </a:r>
            <a:r>
              <a:rPr lang="nb-NO" sz="2400" b="1" dirty="0">
                <a:solidFill>
                  <a:schemeClr val="bg1"/>
                </a:solidFill>
              </a:rPr>
              <a:t>design </a:t>
            </a:r>
            <a:r>
              <a:rPr lang="nb-NO" sz="2400" dirty="0">
                <a:solidFill>
                  <a:schemeClr val="bg1"/>
                </a:solidFill>
              </a:rPr>
              <a:t>questions </a:t>
            </a:r>
          </a:p>
          <a:p>
            <a:pPr marL="457200" indent="-457200">
              <a:buFont typeface="Arial" panose="020B0604020202020204" pitchFamily="34" charset="0"/>
              <a:buChar char="•"/>
            </a:pPr>
            <a:r>
              <a:rPr lang="nb-NO" sz="2400" dirty="0" err="1">
                <a:solidFill>
                  <a:schemeClr val="bg1"/>
                </a:solidFill>
              </a:rPr>
              <a:t>Ecosystem</a:t>
            </a:r>
            <a:r>
              <a:rPr lang="nb-NO" sz="2400" dirty="0">
                <a:solidFill>
                  <a:schemeClr val="bg1"/>
                </a:solidFill>
              </a:rPr>
              <a:t> </a:t>
            </a:r>
            <a:r>
              <a:rPr lang="nb-NO" sz="2400" dirty="0" err="1">
                <a:solidFill>
                  <a:schemeClr val="bg1"/>
                </a:solidFill>
              </a:rPr>
              <a:t>governance</a:t>
            </a:r>
            <a:r>
              <a:rPr lang="nb-NO" sz="2400" dirty="0">
                <a:solidFill>
                  <a:schemeClr val="bg1"/>
                </a:solidFill>
              </a:rPr>
              <a:t>: «</a:t>
            </a:r>
            <a:r>
              <a:rPr lang="nb-NO" sz="2400" dirty="0" err="1">
                <a:solidFill>
                  <a:schemeClr val="bg1"/>
                </a:solidFill>
              </a:rPr>
              <a:t>top</a:t>
            </a:r>
            <a:r>
              <a:rPr lang="nb-NO" sz="2400" dirty="0">
                <a:solidFill>
                  <a:schemeClr val="bg1"/>
                </a:solidFill>
              </a:rPr>
              <a:t> </a:t>
            </a:r>
            <a:r>
              <a:rPr lang="nb-NO" sz="2400" dirty="0" err="1">
                <a:solidFill>
                  <a:schemeClr val="bg1"/>
                </a:solidFill>
              </a:rPr>
              <a:t>down</a:t>
            </a:r>
            <a:r>
              <a:rPr lang="nb-NO" sz="2400" dirty="0">
                <a:solidFill>
                  <a:schemeClr val="bg1"/>
                </a:solidFill>
              </a:rPr>
              <a:t>» – </a:t>
            </a:r>
            <a:r>
              <a:rPr lang="nb-NO" sz="2400" dirty="0" err="1">
                <a:solidFill>
                  <a:schemeClr val="bg1"/>
                </a:solidFill>
              </a:rPr>
              <a:t>strategy</a:t>
            </a:r>
            <a:endParaRPr lang="nb-NO" sz="2400" dirty="0">
              <a:solidFill>
                <a:schemeClr val="bg1"/>
              </a:solidFill>
            </a:endParaRPr>
          </a:p>
          <a:p>
            <a:pPr marL="457200" indent="-457200">
              <a:buFont typeface="Arial" panose="020B0604020202020204" pitchFamily="34" charset="0"/>
              <a:buChar char="•"/>
            </a:pPr>
            <a:r>
              <a:rPr lang="nb-NO" sz="2400" dirty="0" err="1">
                <a:solidFill>
                  <a:schemeClr val="bg1"/>
                </a:solidFill>
              </a:rPr>
              <a:t>Ecosystem</a:t>
            </a:r>
            <a:r>
              <a:rPr lang="nb-NO" sz="2400" dirty="0">
                <a:solidFill>
                  <a:schemeClr val="bg1"/>
                </a:solidFill>
              </a:rPr>
              <a:t> </a:t>
            </a:r>
            <a:r>
              <a:rPr lang="nb-NO" sz="2400" dirty="0" err="1">
                <a:solidFill>
                  <a:schemeClr val="bg1"/>
                </a:solidFill>
              </a:rPr>
              <a:t>orchestration</a:t>
            </a:r>
            <a:r>
              <a:rPr lang="nb-NO" sz="2400" dirty="0">
                <a:solidFill>
                  <a:schemeClr val="bg1"/>
                </a:solidFill>
              </a:rPr>
              <a:t>: «</a:t>
            </a:r>
            <a:r>
              <a:rPr lang="nb-NO" sz="2400" dirty="0" err="1">
                <a:solidFill>
                  <a:schemeClr val="bg1"/>
                </a:solidFill>
              </a:rPr>
              <a:t>bottom</a:t>
            </a:r>
            <a:r>
              <a:rPr lang="nb-NO" sz="2400" dirty="0">
                <a:solidFill>
                  <a:schemeClr val="bg1"/>
                </a:solidFill>
              </a:rPr>
              <a:t>-up» - </a:t>
            </a:r>
            <a:r>
              <a:rPr lang="nb-NO" sz="2400" dirty="0" err="1" smtClean="0">
                <a:solidFill>
                  <a:schemeClr val="bg1"/>
                </a:solidFill>
              </a:rPr>
              <a:t>strategy</a:t>
            </a:r>
            <a:endParaRPr lang="en-US" sz="2400" dirty="0">
              <a:solidFill>
                <a:schemeClr val="bg1"/>
              </a:solidFill>
            </a:endParaRPr>
          </a:p>
          <a:p>
            <a:pPr marL="457200" indent="-457200">
              <a:buFont typeface="Arial" panose="020B0604020202020204" pitchFamily="34" charset="0"/>
              <a:buChar char="•"/>
            </a:pPr>
            <a:r>
              <a:rPr lang="nb-NO" sz="2400" dirty="0">
                <a:solidFill>
                  <a:schemeClr val="bg1"/>
                </a:solidFill>
              </a:rPr>
              <a:t>Platform </a:t>
            </a:r>
            <a:r>
              <a:rPr lang="nb-NO" sz="2400" dirty="0" err="1">
                <a:solidFill>
                  <a:schemeClr val="bg1"/>
                </a:solidFill>
              </a:rPr>
              <a:t>ecosystems</a:t>
            </a:r>
            <a:r>
              <a:rPr lang="nb-NO" sz="2400" dirty="0">
                <a:solidFill>
                  <a:schemeClr val="bg1"/>
                </a:solidFill>
              </a:rPr>
              <a:t> as </a:t>
            </a:r>
            <a:r>
              <a:rPr lang="nb-NO" sz="2400" dirty="0" err="1">
                <a:solidFill>
                  <a:schemeClr val="bg1"/>
                </a:solidFill>
              </a:rPr>
              <a:t>complex</a:t>
            </a:r>
            <a:r>
              <a:rPr lang="nb-NO" sz="2400" dirty="0">
                <a:solidFill>
                  <a:schemeClr val="bg1"/>
                </a:solidFill>
              </a:rPr>
              <a:t> systems </a:t>
            </a:r>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2673722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F2A2B0-8C46-4409-9B11-3D6B35638783}"/>
              </a:ext>
            </a:extLst>
          </p:cNvPr>
          <p:cNvSpPr/>
          <p:nvPr/>
        </p:nvSpPr>
        <p:spPr>
          <a:xfrm>
            <a:off x="831273" y="2365025"/>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283443" y="1334397"/>
            <a:ext cx="5983979" cy="4958176"/>
          </a:xfrm>
          <a:prstGeom prst="rect">
            <a:avLst/>
          </a:prstGeom>
        </p:spPr>
      </p:pic>
      <p:sp>
        <p:nvSpPr>
          <p:cNvPr id="2" name="TextBox 1"/>
          <p:cNvSpPr txBox="1"/>
          <p:nvPr/>
        </p:nvSpPr>
        <p:spPr>
          <a:xfrm>
            <a:off x="3131677" y="2990441"/>
            <a:ext cx="7281949" cy="1015663"/>
          </a:xfrm>
          <a:prstGeom prst="rect">
            <a:avLst/>
          </a:prstGeom>
          <a:noFill/>
        </p:spPr>
        <p:txBody>
          <a:bodyPr wrap="square" rtlCol="0">
            <a:spAutoFit/>
          </a:bodyPr>
          <a:lstStyle/>
          <a:p>
            <a:pPr algn="ctr"/>
            <a:r>
              <a:rPr lang="nb-NO" sz="6000" b="1" dirty="0" err="1">
                <a:solidFill>
                  <a:schemeClr val="bg1"/>
                </a:solidFill>
              </a:rPr>
              <a:t>What</a:t>
            </a:r>
            <a:r>
              <a:rPr lang="nb-NO" sz="6000" b="1" dirty="0">
                <a:solidFill>
                  <a:schemeClr val="bg1"/>
                </a:solidFill>
              </a:rPr>
              <a:t> is </a:t>
            </a:r>
            <a:r>
              <a:rPr lang="nb-NO" sz="6000" b="1" dirty="0" err="1">
                <a:solidFill>
                  <a:schemeClr val="bg1"/>
                </a:solidFill>
              </a:rPr>
              <a:t>governance</a:t>
            </a:r>
            <a:r>
              <a:rPr lang="nb-NO" sz="6000" b="1" dirty="0">
                <a:solidFill>
                  <a:schemeClr val="bg1"/>
                </a:solidFill>
              </a:rPr>
              <a:t>?</a:t>
            </a:r>
            <a:r>
              <a:rPr lang="nb-NO" sz="6000" b="1" dirty="0">
                <a:solidFill>
                  <a:srgbClr val="002060"/>
                </a:solidFill>
              </a:rPr>
              <a:t>?</a:t>
            </a:r>
          </a:p>
        </p:txBody>
      </p:sp>
      <p:sp>
        <p:nvSpPr>
          <p:cNvPr id="3" name="TextBox 2"/>
          <p:cNvSpPr txBox="1"/>
          <p:nvPr/>
        </p:nvSpPr>
        <p:spPr>
          <a:xfrm>
            <a:off x="4662534" y="1407384"/>
            <a:ext cx="2725093" cy="584775"/>
          </a:xfrm>
          <a:prstGeom prst="rect">
            <a:avLst/>
          </a:prstGeom>
          <a:noFill/>
        </p:spPr>
        <p:txBody>
          <a:bodyPr wrap="square" rtlCol="0">
            <a:spAutoFit/>
          </a:bodyPr>
          <a:lstStyle/>
          <a:p>
            <a:r>
              <a:rPr lang="nb-NO" sz="3200" dirty="0"/>
              <a:t>DO YOU KNOW</a:t>
            </a:r>
          </a:p>
        </p:txBody>
      </p:sp>
    </p:spTree>
    <p:extLst>
      <p:ext uri="{BB962C8B-B14F-4D97-AF65-F5344CB8AC3E}">
        <p14:creationId xmlns:p14="http://schemas.microsoft.com/office/powerpoint/2010/main" val="2767523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2144684" y="2909456"/>
            <a:ext cx="7897091" cy="1015663"/>
          </a:xfrm>
          <a:prstGeom prst="rect">
            <a:avLst/>
          </a:prstGeom>
          <a:noFill/>
        </p:spPr>
        <p:txBody>
          <a:bodyPr wrap="square" rtlCol="0">
            <a:spAutoFit/>
          </a:bodyPr>
          <a:lstStyle/>
          <a:p>
            <a:pPr algn="ctr"/>
            <a:r>
              <a:rPr lang="nb-NO" sz="6000" b="1" dirty="0">
                <a:solidFill>
                  <a:schemeClr val="bg1"/>
                </a:solidFill>
              </a:rPr>
              <a:t>GOVERNANCE</a:t>
            </a:r>
            <a:endParaRPr lang="nb-NO" dirty="0"/>
          </a:p>
        </p:txBody>
      </p:sp>
      <p:pic>
        <p:nvPicPr>
          <p:cNvPr id="5" name="Picture 4"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283443" y="1334397"/>
            <a:ext cx="5983979" cy="4958176"/>
          </a:xfrm>
          <a:prstGeom prst="rect">
            <a:avLst/>
          </a:prstGeom>
        </p:spPr>
      </p:pic>
    </p:spTree>
    <p:extLst>
      <p:ext uri="{BB962C8B-B14F-4D97-AF65-F5344CB8AC3E}">
        <p14:creationId xmlns:p14="http://schemas.microsoft.com/office/powerpoint/2010/main" val="2160066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47105" y="1103740"/>
            <a:ext cx="8892884" cy="830997"/>
          </a:xfrm>
          <a:prstGeom prst="rect">
            <a:avLst/>
          </a:prstGeom>
          <a:noFill/>
        </p:spPr>
        <p:txBody>
          <a:bodyPr wrap="none" rtlCol="0">
            <a:spAutoFit/>
          </a:bodyPr>
          <a:lstStyle/>
          <a:p>
            <a:r>
              <a:rPr lang="en-US" sz="4800" b="1" dirty="0" smtClean="0">
                <a:solidFill>
                  <a:srgbClr val="002060"/>
                </a:solidFill>
              </a:rPr>
              <a:t>The term “Governance” in general</a:t>
            </a:r>
            <a:endParaRPr lang="en-US" sz="4800" b="1" dirty="0">
              <a:solidFill>
                <a:srgbClr val="002060"/>
              </a:solidFill>
            </a:endParaRPr>
          </a:p>
        </p:txBody>
      </p:sp>
      <p:sp>
        <p:nvSpPr>
          <p:cNvPr id="13" name="TextBox 12">
            <a:extLst>
              <a:ext uri="{FF2B5EF4-FFF2-40B4-BE49-F238E27FC236}">
                <a16:creationId xmlns:a16="http://schemas.microsoft.com/office/drawing/2014/main" id="{D46751CE-F80E-435B-9B76-FC9E7F85F75A}"/>
              </a:ext>
            </a:extLst>
          </p:cNvPr>
          <p:cNvSpPr txBox="1"/>
          <p:nvPr/>
        </p:nvSpPr>
        <p:spPr>
          <a:xfrm>
            <a:off x="2772543" y="3507141"/>
            <a:ext cx="8164043" cy="2677656"/>
          </a:xfrm>
          <a:prstGeom prst="rect">
            <a:avLst/>
          </a:prstGeom>
          <a:noFill/>
        </p:spPr>
        <p:txBody>
          <a:bodyPr wrap="square" rtlCol="0">
            <a:spAutoFit/>
          </a:bodyPr>
          <a:lstStyle/>
          <a:p>
            <a:pPr marL="285750" indent="-342900">
              <a:buFont typeface="Arial" panose="020B0604020202020204" pitchFamily="34" charset="0"/>
              <a:buChar char="•"/>
            </a:pPr>
            <a:r>
              <a:rPr lang="en-GB" altLang="nb-NO" sz="2400" dirty="0" smtClean="0">
                <a:solidFill>
                  <a:schemeClr val="bg1"/>
                </a:solidFill>
                <a:ea typeface="ＭＳ Ｐゴシック" panose="020B0600070205080204" pitchFamily="34" charset="-128"/>
              </a:rPr>
              <a:t>IT governance</a:t>
            </a:r>
          </a:p>
          <a:p>
            <a:pPr marL="28575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O</a:t>
            </a:r>
            <a:r>
              <a:rPr lang="en-GB" altLang="nb-NO" sz="2400" dirty="0" smtClean="0">
                <a:solidFill>
                  <a:schemeClr val="bg1"/>
                </a:solidFill>
                <a:ea typeface="ＭＳ Ｐゴシック" panose="020B0600070205080204" pitchFamily="34" charset="-128"/>
              </a:rPr>
              <a:t>rganizational governance</a:t>
            </a:r>
          </a:p>
          <a:p>
            <a:pPr marL="28575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C</a:t>
            </a:r>
            <a:r>
              <a:rPr lang="en-GB" altLang="nb-NO" sz="2400" dirty="0" smtClean="0">
                <a:solidFill>
                  <a:schemeClr val="bg1"/>
                </a:solidFill>
                <a:ea typeface="ＭＳ Ｐゴシック" panose="020B0600070205080204" pitchFamily="34" charset="-128"/>
              </a:rPr>
              <a:t>orporate governance</a:t>
            </a:r>
          </a:p>
          <a:p>
            <a:pPr marL="28575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N</a:t>
            </a:r>
            <a:r>
              <a:rPr lang="en-GB" altLang="nb-NO" sz="2400" dirty="0" smtClean="0">
                <a:solidFill>
                  <a:schemeClr val="bg1"/>
                </a:solidFill>
                <a:ea typeface="ＭＳ Ｐゴシック" panose="020B0600070205080204" pitchFamily="34" charset="-128"/>
              </a:rPr>
              <a:t>etwork governance </a:t>
            </a:r>
          </a:p>
          <a:p>
            <a:pPr marL="28575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E</a:t>
            </a:r>
            <a:r>
              <a:rPr lang="en-GB" altLang="nb-NO" sz="2400" dirty="0" smtClean="0">
                <a:solidFill>
                  <a:schemeClr val="bg1"/>
                </a:solidFill>
                <a:ea typeface="ＭＳ Ｐゴシック" panose="020B0600070205080204" pitchFamily="34" charset="-128"/>
              </a:rPr>
              <a:t>cosystem </a:t>
            </a:r>
            <a:r>
              <a:rPr lang="en-GB" altLang="nb-NO" sz="2400" dirty="0">
                <a:solidFill>
                  <a:schemeClr val="bg1"/>
                </a:solidFill>
                <a:ea typeface="ＭＳ Ｐゴシック" panose="020B0600070205080204" pitchFamily="34" charset="-128"/>
              </a:rPr>
              <a:t>governance </a:t>
            </a:r>
          </a:p>
          <a:p>
            <a:pPr marL="285750" indent="-342900">
              <a:buFont typeface="Arial" panose="020B0604020202020204" pitchFamily="34" charset="0"/>
              <a:buChar char="•"/>
            </a:pPr>
            <a:r>
              <a:rPr lang="en-GB" altLang="nb-NO" sz="2400" dirty="0" smtClean="0">
                <a:solidFill>
                  <a:schemeClr val="bg1"/>
                </a:solidFill>
                <a:ea typeface="ＭＳ Ｐゴシック" panose="020B0600070205080204" pitchFamily="34" charset="-128"/>
              </a:rPr>
              <a:t>“Blueprint</a:t>
            </a:r>
            <a:r>
              <a:rPr lang="en-GB" altLang="nb-NO" sz="2400" dirty="0">
                <a:solidFill>
                  <a:schemeClr val="bg1"/>
                </a:solidFill>
                <a:ea typeface="ＭＳ Ｐゴシック" panose="020B0600070205080204" pitchFamily="34" charset="-128"/>
              </a:rPr>
              <a:t>” over management structures</a:t>
            </a:r>
            <a:endParaRPr lang="en-US"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2106024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47105" y="1103740"/>
            <a:ext cx="8137356" cy="830997"/>
          </a:xfrm>
          <a:prstGeom prst="rect">
            <a:avLst/>
          </a:prstGeom>
          <a:noFill/>
        </p:spPr>
        <p:txBody>
          <a:bodyPr wrap="none" rtlCol="0">
            <a:spAutoFit/>
          </a:bodyPr>
          <a:lstStyle/>
          <a:p>
            <a:r>
              <a:rPr lang="en-US" sz="4800" b="1" dirty="0" smtClean="0">
                <a:solidFill>
                  <a:srgbClr val="002060"/>
                </a:solidFill>
              </a:rPr>
              <a:t>Defining governance structures</a:t>
            </a:r>
            <a:endParaRPr lang="en-US" sz="4800" b="1" dirty="0">
              <a:solidFill>
                <a:srgbClr val="002060"/>
              </a:solidFill>
            </a:endParaRPr>
          </a:p>
        </p:txBody>
      </p:sp>
      <p:sp>
        <p:nvSpPr>
          <p:cNvPr id="13" name="TextBox 12">
            <a:extLst>
              <a:ext uri="{FF2B5EF4-FFF2-40B4-BE49-F238E27FC236}">
                <a16:creationId xmlns:a16="http://schemas.microsoft.com/office/drawing/2014/main" id="{D46751CE-F80E-435B-9B76-FC9E7F85F75A}"/>
              </a:ext>
            </a:extLst>
          </p:cNvPr>
          <p:cNvSpPr txBox="1"/>
          <p:nvPr/>
        </p:nvSpPr>
        <p:spPr>
          <a:xfrm>
            <a:off x="2722667" y="2983440"/>
            <a:ext cx="8164043" cy="3416320"/>
          </a:xfrm>
          <a:prstGeom prst="rect">
            <a:avLst/>
          </a:prstGeom>
          <a:noFill/>
        </p:spPr>
        <p:txBody>
          <a:bodyPr wrap="square" rtlCol="0">
            <a:spAutoFit/>
          </a:bodyPr>
          <a:lstStyle/>
          <a:p>
            <a:r>
              <a:rPr lang="en-GB" sz="2400" dirty="0" smtClean="0">
                <a:solidFill>
                  <a:schemeClr val="bg1"/>
                </a:solidFill>
                <a:ea typeface="ＭＳ Ｐゴシック" panose="020B0600070205080204" pitchFamily="34" charset="-128"/>
              </a:rPr>
              <a:t>“</a:t>
            </a:r>
            <a:r>
              <a:rPr lang="en-US" sz="2400" dirty="0" smtClean="0">
                <a:solidFill>
                  <a:schemeClr val="bg1"/>
                </a:solidFill>
              </a:rPr>
              <a:t>Governance </a:t>
            </a:r>
            <a:r>
              <a:rPr lang="en-US" sz="2400" dirty="0">
                <a:solidFill>
                  <a:schemeClr val="bg1"/>
                </a:solidFill>
              </a:rPr>
              <a:t>structures are the formal and informal rules and procedures that control resource accumulation, development, and allocation; the distribution of the organization’s production; and the resolution of the conflicts of interest associated with group behavior…An organization is defined by its governance structure, which we identify as the fundamental rules about who is in, who is out, and who gets what</a:t>
            </a:r>
            <a:r>
              <a:rPr lang="en-US" sz="2400" dirty="0" smtClean="0">
                <a:solidFill>
                  <a:schemeClr val="bg1"/>
                </a:solidFill>
              </a:rPr>
              <a:t>.” </a:t>
            </a:r>
            <a:r>
              <a:rPr lang="en-US" sz="2400" dirty="0">
                <a:solidFill>
                  <a:schemeClr val="bg1"/>
                </a:solidFill>
              </a:rPr>
              <a:t>(Klein, Mahoney, </a:t>
            </a:r>
            <a:r>
              <a:rPr lang="en-US" sz="2400" dirty="0" err="1">
                <a:solidFill>
                  <a:schemeClr val="bg1"/>
                </a:solidFill>
              </a:rPr>
              <a:t>McGahan</a:t>
            </a:r>
            <a:r>
              <a:rPr lang="en-US" sz="2400" dirty="0">
                <a:solidFill>
                  <a:schemeClr val="bg1"/>
                </a:solidFill>
              </a:rPr>
              <a:t> &amp; </a:t>
            </a:r>
            <a:r>
              <a:rPr lang="en-US" sz="2400" dirty="0" err="1">
                <a:solidFill>
                  <a:schemeClr val="bg1"/>
                </a:solidFill>
              </a:rPr>
              <a:t>Pitelis</a:t>
            </a:r>
            <a:r>
              <a:rPr lang="en-US" sz="2400" dirty="0">
                <a:solidFill>
                  <a:schemeClr val="bg1"/>
                </a:solidFill>
              </a:rPr>
              <a:t>, 2019, p. 9). </a:t>
            </a:r>
            <a:endParaRPr lang="nb-NO"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17904279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47105" y="1103740"/>
            <a:ext cx="6035242" cy="830997"/>
          </a:xfrm>
          <a:prstGeom prst="rect">
            <a:avLst/>
          </a:prstGeom>
          <a:noFill/>
        </p:spPr>
        <p:txBody>
          <a:bodyPr wrap="none" rtlCol="0">
            <a:spAutoFit/>
          </a:bodyPr>
          <a:lstStyle/>
          <a:p>
            <a:r>
              <a:rPr lang="en-US" sz="4800" b="1" dirty="0" smtClean="0">
                <a:solidFill>
                  <a:srgbClr val="002060"/>
                </a:solidFill>
              </a:rPr>
              <a:t>Defining IT governance</a:t>
            </a:r>
            <a:endParaRPr lang="en-US" sz="4800" b="1" dirty="0">
              <a:solidFill>
                <a:srgbClr val="002060"/>
              </a:solidFill>
            </a:endParaRPr>
          </a:p>
        </p:txBody>
      </p:sp>
      <p:sp>
        <p:nvSpPr>
          <p:cNvPr id="13" name="TextBox 12">
            <a:extLst>
              <a:ext uri="{FF2B5EF4-FFF2-40B4-BE49-F238E27FC236}">
                <a16:creationId xmlns:a16="http://schemas.microsoft.com/office/drawing/2014/main" id="{D46751CE-F80E-435B-9B76-FC9E7F85F75A}"/>
              </a:ext>
            </a:extLst>
          </p:cNvPr>
          <p:cNvSpPr txBox="1"/>
          <p:nvPr/>
        </p:nvSpPr>
        <p:spPr>
          <a:xfrm>
            <a:off x="2722667" y="2983440"/>
            <a:ext cx="8164043" cy="3046988"/>
          </a:xfrm>
          <a:prstGeom prst="rect">
            <a:avLst/>
          </a:prstGeom>
          <a:noFill/>
        </p:spPr>
        <p:txBody>
          <a:bodyPr wrap="square" rtlCol="0">
            <a:spAutoFit/>
          </a:bodyPr>
          <a:lstStyle/>
          <a:p>
            <a:r>
              <a:rPr lang="en-NO" sz="2400" dirty="0">
                <a:solidFill>
                  <a:schemeClr val="bg1"/>
                </a:solidFill>
              </a:rPr>
              <a:t>“IT governance is the responsibility of the Board of Directors and executive </a:t>
            </a:r>
            <a:r>
              <a:rPr lang="en-NO" sz="2400" dirty="0" smtClean="0">
                <a:solidFill>
                  <a:schemeClr val="bg1"/>
                </a:solidFill>
              </a:rPr>
              <a:t>management.</a:t>
            </a:r>
            <a:r>
              <a:rPr lang="nb-NO" sz="2400" dirty="0">
                <a:solidFill>
                  <a:schemeClr val="bg1"/>
                </a:solidFill>
              </a:rPr>
              <a:t> </a:t>
            </a:r>
            <a:r>
              <a:rPr lang="en-NO" sz="2400" dirty="0" smtClean="0">
                <a:solidFill>
                  <a:schemeClr val="bg1"/>
                </a:solidFill>
              </a:rPr>
              <a:t>It </a:t>
            </a:r>
            <a:r>
              <a:rPr lang="en-NO" sz="2400" dirty="0">
                <a:solidFill>
                  <a:schemeClr val="bg1"/>
                </a:solidFill>
              </a:rPr>
              <a:t>is an integral part of enterprise governance and consists of the leadership and organizational structures and processes that ensure that the organization’s IT sustains and extends the organization’s strategy and </a:t>
            </a:r>
            <a:r>
              <a:rPr lang="en-NO" sz="2400" dirty="0" smtClean="0">
                <a:solidFill>
                  <a:schemeClr val="bg1"/>
                </a:solidFill>
              </a:rPr>
              <a:t>objectives</a:t>
            </a:r>
            <a:r>
              <a:rPr lang="nb-NO" sz="2400" dirty="0" smtClean="0">
                <a:solidFill>
                  <a:schemeClr val="bg1"/>
                </a:solidFill>
              </a:rPr>
              <a:t>.</a:t>
            </a:r>
            <a:r>
              <a:rPr lang="en-NO" sz="2400" dirty="0" smtClean="0">
                <a:solidFill>
                  <a:schemeClr val="bg1"/>
                </a:solidFill>
              </a:rPr>
              <a:t>”</a:t>
            </a:r>
            <a:r>
              <a:rPr lang="nb-NO" sz="2400" dirty="0" smtClean="0">
                <a:solidFill>
                  <a:schemeClr val="bg1"/>
                </a:solidFill>
              </a:rPr>
              <a:t> </a:t>
            </a:r>
          </a:p>
          <a:p>
            <a:endParaRPr lang="nb-NO" sz="2400" dirty="0">
              <a:solidFill>
                <a:schemeClr val="bg1"/>
              </a:solidFill>
            </a:endParaRPr>
          </a:p>
          <a:p>
            <a:r>
              <a:rPr lang="nb-NO" sz="2400" dirty="0" smtClean="0">
                <a:solidFill>
                  <a:schemeClr val="bg1"/>
                </a:solidFill>
              </a:rPr>
              <a:t>(De Haes &amp; Van </a:t>
            </a:r>
            <a:r>
              <a:rPr lang="nb-NO" sz="2400" dirty="0" err="1" smtClean="0">
                <a:solidFill>
                  <a:schemeClr val="bg1"/>
                </a:solidFill>
              </a:rPr>
              <a:t>Grembergen</a:t>
            </a:r>
            <a:r>
              <a:rPr lang="nb-NO" sz="2400" dirty="0" smtClean="0">
                <a:solidFill>
                  <a:schemeClr val="bg1"/>
                </a:solidFill>
              </a:rPr>
              <a:t>, 2004, p. 1).  </a:t>
            </a:r>
            <a:endParaRPr lang="en-NO"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1802706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19041" y="1208267"/>
            <a:ext cx="5885778" cy="830997"/>
          </a:xfrm>
          <a:prstGeom prst="rect">
            <a:avLst/>
          </a:prstGeom>
          <a:noFill/>
        </p:spPr>
        <p:txBody>
          <a:bodyPr wrap="none" rtlCol="0">
            <a:spAutoFit/>
          </a:bodyPr>
          <a:lstStyle/>
          <a:p>
            <a:r>
              <a:rPr lang="en-US" sz="4800" b="1" dirty="0" smtClean="0">
                <a:solidFill>
                  <a:srgbClr val="002060"/>
                </a:solidFill>
              </a:rPr>
              <a:t>Defining Management</a:t>
            </a:r>
            <a:endParaRPr lang="en-US" sz="4800" b="1" dirty="0">
              <a:solidFill>
                <a:srgbClr val="002060"/>
              </a:solidFill>
            </a:endParaRPr>
          </a:p>
        </p:txBody>
      </p:sp>
      <p:sp>
        <p:nvSpPr>
          <p:cNvPr id="13" name="TextBox 12">
            <a:extLst>
              <a:ext uri="{FF2B5EF4-FFF2-40B4-BE49-F238E27FC236}">
                <a16:creationId xmlns:a16="http://schemas.microsoft.com/office/drawing/2014/main" id="{D46751CE-F80E-435B-9B76-FC9E7F85F75A}"/>
              </a:ext>
            </a:extLst>
          </p:cNvPr>
          <p:cNvSpPr txBox="1"/>
          <p:nvPr/>
        </p:nvSpPr>
        <p:spPr>
          <a:xfrm>
            <a:off x="2691062" y="3117842"/>
            <a:ext cx="8182150" cy="4893647"/>
          </a:xfrm>
          <a:prstGeom prst="rect">
            <a:avLst/>
          </a:prstGeom>
          <a:noFill/>
        </p:spPr>
        <p:txBody>
          <a:bodyPr wrap="square" rtlCol="0">
            <a:spAutoFit/>
          </a:bodyPr>
          <a:lstStyle/>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The handling and training of horses and a household</a:t>
            </a:r>
          </a:p>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Organizational function</a:t>
            </a:r>
          </a:p>
          <a:p>
            <a:pPr lvl="0"/>
            <a:r>
              <a:rPr lang="en-GB" sz="2400" dirty="0">
                <a:solidFill>
                  <a:schemeClr val="bg1"/>
                </a:solidFill>
              </a:rPr>
              <a:t>Wikipedia:</a:t>
            </a:r>
            <a:r>
              <a:rPr lang="nb-NO" sz="2400" dirty="0">
                <a:solidFill>
                  <a:schemeClr val="bg1"/>
                </a:solidFill>
              </a:rPr>
              <a:t> </a:t>
            </a:r>
            <a:r>
              <a:rPr lang="en-GB" sz="2400" u="sng" dirty="0">
                <a:solidFill>
                  <a:schemeClr val="bg1"/>
                </a:solidFill>
              </a:rPr>
              <a:t>Management</a:t>
            </a:r>
            <a:r>
              <a:rPr lang="en-GB" sz="2400" dirty="0">
                <a:solidFill>
                  <a:schemeClr val="bg1"/>
                </a:solidFill>
              </a:rPr>
              <a:t> in all business and organizational activities is the act of getting people together to accomplish desired goals and objectives using available resources efficiently and effectively. Management comprises planning, organizing, staffing, leading or directing, and controlling an organization (a group of one or more people or entities) or effort for the purpose of accomplishing a goal.</a:t>
            </a:r>
            <a:endParaRPr lang="nb-NO" sz="2400" dirty="0">
              <a:solidFill>
                <a:schemeClr val="bg1"/>
              </a:solidFill>
            </a:endParaRPr>
          </a:p>
          <a:p>
            <a:pPr lvl="0"/>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1618265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1273" y="426308"/>
            <a:ext cx="11360727"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22709" y="1208267"/>
            <a:ext cx="7253139" cy="830997"/>
          </a:xfrm>
          <a:prstGeom prst="rect">
            <a:avLst/>
          </a:prstGeom>
          <a:noFill/>
        </p:spPr>
        <p:txBody>
          <a:bodyPr wrap="none" rtlCol="0">
            <a:spAutoFit/>
          </a:bodyPr>
          <a:lstStyle/>
          <a:p>
            <a:r>
              <a:rPr lang="en-US" sz="4800" b="1" dirty="0">
                <a:solidFill>
                  <a:srgbClr val="002060"/>
                </a:solidFill>
              </a:rPr>
              <a:t>Governance + management</a:t>
            </a:r>
          </a:p>
        </p:txBody>
      </p:sp>
      <p:sp>
        <p:nvSpPr>
          <p:cNvPr id="13" name="TextBox 12">
            <a:extLst>
              <a:ext uri="{FF2B5EF4-FFF2-40B4-BE49-F238E27FC236}">
                <a16:creationId xmlns:a16="http://schemas.microsoft.com/office/drawing/2014/main" id="{D46751CE-F80E-435B-9B76-FC9E7F85F75A}"/>
              </a:ext>
            </a:extLst>
          </p:cNvPr>
          <p:cNvSpPr txBox="1"/>
          <p:nvPr/>
        </p:nvSpPr>
        <p:spPr>
          <a:xfrm>
            <a:off x="2772543" y="3507141"/>
            <a:ext cx="8218364" cy="3046988"/>
          </a:xfrm>
          <a:prstGeom prst="rect">
            <a:avLst/>
          </a:prstGeom>
          <a:noFill/>
        </p:spPr>
        <p:txBody>
          <a:bodyPr wrap="square" rtlCol="0">
            <a:spAutoFit/>
          </a:bodyPr>
          <a:lstStyle/>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Both refer to some formality</a:t>
            </a:r>
          </a:p>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Organization of authority </a:t>
            </a:r>
          </a:p>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Hierarchy </a:t>
            </a:r>
          </a:p>
          <a:p>
            <a:pPr marL="342900" indent="-342900">
              <a:buFont typeface="Arial" panose="020B0604020202020204" pitchFamily="34" charset="0"/>
              <a:buChar char="•"/>
            </a:pPr>
            <a:r>
              <a:rPr lang="en-GB" altLang="nb-NO" sz="2400" dirty="0">
                <a:solidFill>
                  <a:schemeClr val="bg1"/>
                </a:solidFill>
                <a:ea typeface="ＭＳ Ｐゴシック" panose="020B0600070205080204" pitchFamily="34" charset="-128"/>
              </a:rPr>
              <a:t>Governance is essentially about managerial coordination</a:t>
            </a:r>
            <a:r>
              <a:rPr lang="en-GB" altLang="nb-NO" sz="2000" dirty="0">
                <a:solidFill>
                  <a:schemeClr val="bg1"/>
                </a:solidFill>
                <a:ea typeface="ＭＳ Ｐゴシック" panose="020B0600070205080204" pitchFamily="34" charset="-128"/>
              </a:rPr>
              <a:t> </a:t>
            </a:r>
          </a:p>
          <a:p>
            <a:pPr lvl="0"/>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marL="342900" lvl="0" indent="-342900">
              <a:buFont typeface="Arial" panose="020B0604020202020204" pitchFamily="34" charset="0"/>
              <a:buChar char="•"/>
            </a:pPr>
            <a:endParaRPr lang="en-US" sz="2400" dirty="0">
              <a:solidFill>
                <a:schemeClr val="bg1"/>
              </a:solidFill>
            </a:endParaRPr>
          </a:p>
          <a:p>
            <a:pPr lvl="0"/>
            <a:endParaRPr lang="nb-NO" sz="2400" dirty="0">
              <a:solidFill>
                <a:schemeClr val="bg1"/>
              </a:solidFill>
            </a:endParaRPr>
          </a:p>
        </p:txBody>
      </p:sp>
    </p:spTree>
    <p:extLst>
      <p:ext uri="{BB962C8B-B14F-4D97-AF65-F5344CB8AC3E}">
        <p14:creationId xmlns:p14="http://schemas.microsoft.com/office/powerpoint/2010/main" val="3749379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406397" y="2955024"/>
            <a:ext cx="5096628" cy="34827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F2A2B0-8C46-4409-9B11-3D6B35638783}"/>
              </a:ext>
            </a:extLst>
          </p:cNvPr>
          <p:cNvSpPr/>
          <p:nvPr/>
        </p:nvSpPr>
        <p:spPr>
          <a:xfrm>
            <a:off x="0" y="361653"/>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D83A58-A375-44EA-95A8-0D39B8C2C6AA}"/>
              </a:ext>
            </a:extLst>
          </p:cNvPr>
          <p:cNvSpPr txBox="1"/>
          <p:nvPr/>
        </p:nvSpPr>
        <p:spPr>
          <a:xfrm>
            <a:off x="654447" y="703142"/>
            <a:ext cx="8808730" cy="1569660"/>
          </a:xfrm>
          <a:prstGeom prst="rect">
            <a:avLst/>
          </a:prstGeom>
          <a:noFill/>
        </p:spPr>
        <p:txBody>
          <a:bodyPr wrap="square" rtlCol="0">
            <a:spAutoFit/>
          </a:bodyPr>
          <a:lstStyle/>
          <a:p>
            <a:r>
              <a:rPr lang="en-US" sz="4800" b="1" dirty="0" smtClean="0">
                <a:solidFill>
                  <a:schemeClr val="bg1"/>
                </a:solidFill>
              </a:rPr>
              <a:t>Organizational (IT) </a:t>
            </a:r>
            <a:r>
              <a:rPr lang="en-US" sz="4800" b="1" dirty="0">
                <a:solidFill>
                  <a:schemeClr val="bg1"/>
                </a:solidFill>
              </a:rPr>
              <a:t>governance vs. </a:t>
            </a:r>
            <a:r>
              <a:rPr lang="en-US" sz="4800" b="1" dirty="0" smtClean="0">
                <a:solidFill>
                  <a:schemeClr val="bg1"/>
                </a:solidFill>
              </a:rPr>
              <a:t>network (ecosystem) </a:t>
            </a:r>
            <a:r>
              <a:rPr lang="en-US" sz="4800" b="1" dirty="0">
                <a:solidFill>
                  <a:schemeClr val="bg1"/>
                </a:solidFill>
              </a:rPr>
              <a:t>governance  </a:t>
            </a:r>
          </a:p>
        </p:txBody>
      </p:sp>
      <p:sp>
        <p:nvSpPr>
          <p:cNvPr id="15" name="Rectangle 14">
            <a:extLst>
              <a:ext uri="{FF2B5EF4-FFF2-40B4-BE49-F238E27FC236}">
                <a16:creationId xmlns:a16="http://schemas.microsoft.com/office/drawing/2014/main" id="{A1F2A2B0-8C46-4409-9B11-3D6B35638783}"/>
              </a:ext>
            </a:extLst>
          </p:cNvPr>
          <p:cNvSpPr/>
          <p:nvPr/>
        </p:nvSpPr>
        <p:spPr>
          <a:xfrm>
            <a:off x="6367549" y="2955024"/>
            <a:ext cx="5104015" cy="3450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1E61ED-B7BE-4ED7-8F24-F02B24279F57}"/>
              </a:ext>
            </a:extLst>
          </p:cNvPr>
          <p:cNvSpPr txBox="1"/>
          <p:nvPr/>
        </p:nvSpPr>
        <p:spPr>
          <a:xfrm>
            <a:off x="750609" y="3268818"/>
            <a:ext cx="4594476" cy="2693045"/>
          </a:xfrm>
          <a:prstGeom prst="rect">
            <a:avLst/>
          </a:prstGeom>
          <a:noFill/>
        </p:spPr>
        <p:txBody>
          <a:bodyPr wrap="square" rtlCol="0">
            <a:spAutoFit/>
          </a:bodyPr>
          <a:lstStyle/>
          <a:p>
            <a:pPr lvl="0"/>
            <a:r>
              <a:rPr lang="nb-NO" sz="2400" b="1" dirty="0" err="1">
                <a:solidFill>
                  <a:srgbClr val="002060"/>
                </a:solidFill>
              </a:rPr>
              <a:t>Organizational</a:t>
            </a:r>
            <a:r>
              <a:rPr lang="nb-NO" sz="2400" b="1" dirty="0">
                <a:solidFill>
                  <a:srgbClr val="002060"/>
                </a:solidFill>
              </a:rPr>
              <a:t> </a:t>
            </a:r>
            <a:r>
              <a:rPr lang="nb-NO" sz="2400" b="1" dirty="0" err="1">
                <a:solidFill>
                  <a:srgbClr val="002060"/>
                </a:solidFill>
              </a:rPr>
              <a:t>governance</a:t>
            </a:r>
            <a:endParaRPr lang="nb-NO" sz="2400" b="1" dirty="0">
              <a:solidFill>
                <a:srgbClr val="002060"/>
              </a:solidFill>
            </a:endParaRPr>
          </a:p>
          <a:p>
            <a:pPr marL="342900" lvl="0" indent="-342900">
              <a:buFont typeface="Arial" panose="020B0604020202020204" pitchFamily="34" charset="0"/>
              <a:buChar char="•"/>
            </a:pPr>
            <a:r>
              <a:rPr lang="nb-NO" sz="2100" dirty="0" err="1"/>
              <a:t>Explicit</a:t>
            </a:r>
            <a:r>
              <a:rPr lang="nb-NO" sz="2100" dirty="0"/>
              <a:t> </a:t>
            </a:r>
            <a:r>
              <a:rPr lang="nb-NO" sz="2100" dirty="0" err="1"/>
              <a:t>hierarchy</a:t>
            </a:r>
            <a:endParaRPr lang="nb-NO" sz="2100" dirty="0"/>
          </a:p>
          <a:p>
            <a:pPr marL="342900" lvl="0" indent="-342900">
              <a:buFont typeface="Arial" panose="020B0604020202020204" pitchFamily="34" charset="0"/>
              <a:buChar char="•"/>
            </a:pPr>
            <a:r>
              <a:rPr lang="nb-NO" sz="2000" dirty="0" err="1"/>
              <a:t>Takes</a:t>
            </a:r>
            <a:r>
              <a:rPr lang="nb-NO" sz="2000" dirty="0"/>
              <a:t> </a:t>
            </a:r>
            <a:r>
              <a:rPr lang="nb-NO" sz="2000" dirty="0" err="1"/>
              <a:t>place</a:t>
            </a:r>
            <a:r>
              <a:rPr lang="nb-NO" sz="2000" dirty="0"/>
              <a:t> </a:t>
            </a:r>
            <a:r>
              <a:rPr lang="nb-NO" sz="2000" dirty="0" err="1"/>
              <a:t>inside</a:t>
            </a:r>
            <a:r>
              <a:rPr lang="nb-NO" sz="2000" dirty="0"/>
              <a:t> </a:t>
            </a:r>
            <a:r>
              <a:rPr lang="nb-NO" sz="2000" dirty="0" err="1"/>
              <a:t>the</a:t>
            </a:r>
            <a:r>
              <a:rPr lang="nb-NO" sz="2000" dirty="0"/>
              <a:t> borders </a:t>
            </a:r>
            <a:r>
              <a:rPr lang="nb-NO" sz="2000" dirty="0" err="1"/>
              <a:t>of</a:t>
            </a:r>
            <a:r>
              <a:rPr lang="nb-NO" sz="2000" dirty="0"/>
              <a:t> formal </a:t>
            </a:r>
            <a:r>
              <a:rPr lang="nb-NO" sz="2000" dirty="0" err="1"/>
              <a:t>organizations</a:t>
            </a:r>
            <a:r>
              <a:rPr lang="nb-NO" sz="2000" dirty="0"/>
              <a:t> </a:t>
            </a:r>
          </a:p>
          <a:p>
            <a:pPr marL="342900" lvl="0" indent="-342900">
              <a:buFont typeface="Arial" panose="020B0604020202020204" pitchFamily="34" charset="0"/>
              <a:buChar char="•"/>
            </a:pPr>
            <a:r>
              <a:rPr lang="nb-NO" sz="2000" dirty="0"/>
              <a:t>Clear </a:t>
            </a:r>
            <a:r>
              <a:rPr lang="nb-NO" sz="2000" dirty="0" err="1"/>
              <a:t>relationship</a:t>
            </a:r>
            <a:r>
              <a:rPr lang="nb-NO" sz="2000" dirty="0"/>
              <a:t> </a:t>
            </a:r>
            <a:r>
              <a:rPr lang="nb-NO" sz="2000" dirty="0" err="1"/>
              <a:t>between</a:t>
            </a:r>
            <a:r>
              <a:rPr lang="nb-NO" sz="2000" dirty="0"/>
              <a:t> management </a:t>
            </a:r>
            <a:r>
              <a:rPr lang="nb-NO" sz="2000" dirty="0" err="1"/>
              <a:t>levels</a:t>
            </a:r>
            <a:r>
              <a:rPr lang="nb-NO" sz="2000" dirty="0"/>
              <a:t> </a:t>
            </a:r>
          </a:p>
          <a:p>
            <a:pPr marL="342900" lvl="0" indent="-342900">
              <a:buFont typeface="Arial" panose="020B0604020202020204" pitchFamily="34" charset="0"/>
              <a:buChar char="•"/>
            </a:pPr>
            <a:r>
              <a:rPr lang="nb-NO" sz="2000" dirty="0" err="1"/>
              <a:t>Governance</a:t>
            </a:r>
            <a:r>
              <a:rPr lang="nb-NO" sz="2000" dirty="0"/>
              <a:t> is </a:t>
            </a:r>
            <a:r>
              <a:rPr lang="nb-NO" sz="2000" dirty="0" err="1"/>
              <a:t>heavily</a:t>
            </a:r>
            <a:r>
              <a:rPr lang="nb-NO" sz="2000" dirty="0"/>
              <a:t> </a:t>
            </a:r>
            <a:r>
              <a:rPr lang="nb-NO" sz="2000" dirty="0" err="1"/>
              <a:t>regulated</a:t>
            </a:r>
            <a:r>
              <a:rPr lang="nb-NO" sz="2000" dirty="0"/>
              <a:t> </a:t>
            </a:r>
          </a:p>
          <a:p>
            <a:pPr lvl="0"/>
            <a:endParaRPr lang="nb-NO" sz="2400" b="1" dirty="0">
              <a:solidFill>
                <a:srgbClr val="002060"/>
              </a:solidFill>
            </a:endParaRPr>
          </a:p>
        </p:txBody>
      </p:sp>
      <p:sp>
        <p:nvSpPr>
          <p:cNvPr id="8" name="TextBox 7"/>
          <p:cNvSpPr txBox="1"/>
          <p:nvPr/>
        </p:nvSpPr>
        <p:spPr>
          <a:xfrm>
            <a:off x="6982691" y="3268818"/>
            <a:ext cx="4091055" cy="2693045"/>
          </a:xfrm>
          <a:prstGeom prst="rect">
            <a:avLst/>
          </a:prstGeom>
          <a:noFill/>
        </p:spPr>
        <p:txBody>
          <a:bodyPr wrap="square" rtlCol="0">
            <a:spAutoFit/>
          </a:bodyPr>
          <a:lstStyle/>
          <a:p>
            <a:pPr lvl="0"/>
            <a:r>
              <a:rPr lang="nb-NO" sz="2400" b="1" dirty="0">
                <a:solidFill>
                  <a:srgbClr val="002060"/>
                </a:solidFill>
              </a:rPr>
              <a:t>Network </a:t>
            </a:r>
            <a:r>
              <a:rPr lang="nb-NO" sz="2400" b="1" dirty="0" err="1">
                <a:solidFill>
                  <a:srgbClr val="002060"/>
                </a:solidFill>
              </a:rPr>
              <a:t>governance</a:t>
            </a:r>
            <a:r>
              <a:rPr lang="nb-NO" sz="2400" b="1" dirty="0">
                <a:solidFill>
                  <a:srgbClr val="002060"/>
                </a:solidFill>
              </a:rPr>
              <a:t> </a:t>
            </a:r>
          </a:p>
          <a:p>
            <a:pPr marL="342900" lvl="0" indent="-342900">
              <a:buFont typeface="Arial" panose="020B0604020202020204" pitchFamily="34" charset="0"/>
              <a:buChar char="•"/>
            </a:pPr>
            <a:r>
              <a:rPr lang="nb-NO" sz="2100" dirty="0" err="1"/>
              <a:t>Implicit</a:t>
            </a:r>
            <a:r>
              <a:rPr lang="nb-NO" sz="2100" dirty="0"/>
              <a:t> </a:t>
            </a:r>
            <a:r>
              <a:rPr lang="nb-NO" sz="2100" dirty="0" err="1"/>
              <a:t>hierarchy</a:t>
            </a:r>
            <a:endParaRPr lang="nb-NO" sz="2100" dirty="0"/>
          </a:p>
          <a:p>
            <a:pPr lvl="1"/>
            <a:r>
              <a:rPr lang="nb-NO" sz="2000" dirty="0" err="1"/>
              <a:t>Takes</a:t>
            </a:r>
            <a:r>
              <a:rPr lang="nb-NO" sz="2000" dirty="0"/>
              <a:t> </a:t>
            </a:r>
            <a:r>
              <a:rPr lang="nb-NO" sz="2000" dirty="0" err="1"/>
              <a:t>place</a:t>
            </a:r>
            <a:r>
              <a:rPr lang="nb-NO" sz="2000" dirty="0"/>
              <a:t> </a:t>
            </a:r>
            <a:r>
              <a:rPr lang="nb-NO" sz="2000" dirty="0" err="1"/>
              <a:t>outside</a:t>
            </a:r>
            <a:r>
              <a:rPr lang="nb-NO" sz="2000" dirty="0"/>
              <a:t> </a:t>
            </a:r>
            <a:r>
              <a:rPr lang="nb-NO" sz="2000" dirty="0" err="1"/>
              <a:t>the</a:t>
            </a:r>
            <a:r>
              <a:rPr lang="nb-NO" sz="2000" dirty="0"/>
              <a:t> borders </a:t>
            </a:r>
            <a:r>
              <a:rPr lang="nb-NO" sz="2000" dirty="0" err="1"/>
              <a:t>of</a:t>
            </a:r>
            <a:r>
              <a:rPr lang="nb-NO" sz="2000" dirty="0"/>
              <a:t> formal </a:t>
            </a:r>
            <a:r>
              <a:rPr lang="nb-NO" sz="2000" dirty="0" err="1"/>
              <a:t>organizations</a:t>
            </a:r>
            <a:r>
              <a:rPr lang="nb-NO" sz="2000" dirty="0"/>
              <a:t> </a:t>
            </a:r>
          </a:p>
          <a:p>
            <a:pPr marL="342900" indent="-342900">
              <a:buFont typeface="Arial" panose="020B0604020202020204" pitchFamily="34" charset="0"/>
              <a:buChar char="•"/>
            </a:pPr>
            <a:r>
              <a:rPr lang="nb-NO" sz="2000" dirty="0"/>
              <a:t>More </a:t>
            </a:r>
            <a:r>
              <a:rPr lang="nb-NO" sz="2000" dirty="0" err="1"/>
              <a:t>loose</a:t>
            </a:r>
            <a:r>
              <a:rPr lang="nb-NO" sz="2000" dirty="0"/>
              <a:t> </a:t>
            </a:r>
            <a:r>
              <a:rPr lang="nb-NO" sz="2000" dirty="0" smtClean="0"/>
              <a:t>relationships</a:t>
            </a:r>
          </a:p>
          <a:p>
            <a:pPr marL="342900" indent="-342900">
              <a:buFont typeface="Arial" panose="020B0604020202020204" pitchFamily="34" charset="0"/>
              <a:buChar char="•"/>
            </a:pPr>
            <a:r>
              <a:rPr lang="nb-NO" sz="2000" dirty="0" err="1" smtClean="0"/>
              <a:t>Governance</a:t>
            </a:r>
            <a:r>
              <a:rPr lang="nb-NO" sz="2000" dirty="0" smtClean="0"/>
              <a:t> </a:t>
            </a:r>
            <a:r>
              <a:rPr lang="nb-NO" sz="2000" dirty="0"/>
              <a:t>is </a:t>
            </a:r>
            <a:r>
              <a:rPr lang="nb-NO" sz="2000" i="1" dirty="0"/>
              <a:t>not </a:t>
            </a:r>
            <a:r>
              <a:rPr lang="nb-NO" sz="2000" dirty="0"/>
              <a:t>a legal </a:t>
            </a:r>
            <a:r>
              <a:rPr lang="nb-NO" sz="2000" dirty="0" err="1"/>
              <a:t>issue</a:t>
            </a:r>
            <a:endParaRPr lang="nb-NO" sz="2000" dirty="0"/>
          </a:p>
          <a:p>
            <a:pPr marL="342900" indent="-342900">
              <a:buFont typeface="Arial" panose="020B0604020202020204" pitchFamily="34" charset="0"/>
              <a:buChar char="•"/>
            </a:pPr>
            <a:endParaRPr lang="nb-NO" sz="2000" dirty="0"/>
          </a:p>
          <a:p>
            <a:pPr lvl="0"/>
            <a:endParaRPr lang="nb-NO" sz="2400" b="1" dirty="0">
              <a:solidFill>
                <a:srgbClr val="002060"/>
              </a:solidFill>
            </a:endParaRPr>
          </a:p>
        </p:txBody>
      </p:sp>
    </p:spTree>
    <p:extLst>
      <p:ext uri="{BB962C8B-B14F-4D97-AF65-F5344CB8AC3E}">
        <p14:creationId xmlns:p14="http://schemas.microsoft.com/office/powerpoint/2010/main" val="177454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8941CF-251E-45E4-8A10-31B71D033A92}"/>
              </a:ext>
            </a:extLst>
          </p:cNvPr>
          <p:cNvSpPr/>
          <p:nvPr/>
        </p:nvSpPr>
        <p:spPr>
          <a:xfrm>
            <a:off x="8571344" y="0"/>
            <a:ext cx="362065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4D06927-ECD7-4DD9-8971-B01FF9CBF15B}"/>
              </a:ext>
            </a:extLst>
          </p:cNvPr>
          <p:cNvSpPr/>
          <p:nvPr/>
        </p:nvSpPr>
        <p:spPr>
          <a:xfrm>
            <a:off x="-9233" y="1948876"/>
            <a:ext cx="11074397" cy="3306615"/>
          </a:xfrm>
          <a:prstGeom prst="rect">
            <a:avLst/>
          </a:prstGeom>
          <a:solidFill>
            <a:srgbClr val="00206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F740AD-DF6C-4B69-9E92-589DFC2CE9F8}"/>
              </a:ext>
            </a:extLst>
          </p:cNvPr>
          <p:cNvSpPr txBox="1"/>
          <p:nvPr/>
        </p:nvSpPr>
        <p:spPr>
          <a:xfrm>
            <a:off x="855107" y="2724390"/>
            <a:ext cx="9692820" cy="1569660"/>
          </a:xfrm>
          <a:prstGeom prst="rect">
            <a:avLst/>
          </a:prstGeom>
          <a:noFill/>
        </p:spPr>
        <p:txBody>
          <a:bodyPr wrap="square" rtlCol="0">
            <a:spAutoFit/>
          </a:bodyPr>
          <a:lstStyle/>
          <a:p>
            <a:pPr marL="342900" lvl="0" indent="-342900">
              <a:buFont typeface="Arial" panose="020B0604020202020204" pitchFamily="34" charset="0"/>
              <a:buChar char="•"/>
            </a:pPr>
            <a:r>
              <a:rPr lang="nb-NO" sz="2400" dirty="0">
                <a:solidFill>
                  <a:schemeClr val="bg1"/>
                </a:solidFill>
              </a:rPr>
              <a:t>Single </a:t>
            </a:r>
            <a:r>
              <a:rPr lang="nb-NO" sz="2400" dirty="0" err="1">
                <a:solidFill>
                  <a:schemeClr val="bg1"/>
                </a:solidFill>
              </a:rPr>
              <a:t>organizations</a:t>
            </a:r>
            <a:r>
              <a:rPr lang="nb-NO" sz="2400" dirty="0">
                <a:solidFill>
                  <a:schemeClr val="bg1"/>
                </a:solidFill>
              </a:rPr>
              <a:t> </a:t>
            </a:r>
            <a:r>
              <a:rPr lang="nb-NO" sz="2400" dirty="0" err="1">
                <a:solidFill>
                  <a:schemeClr val="bg1"/>
                </a:solidFill>
              </a:rPr>
              <a:t>cannot</a:t>
            </a:r>
            <a:r>
              <a:rPr lang="nb-NO" sz="2400" dirty="0">
                <a:solidFill>
                  <a:schemeClr val="bg1"/>
                </a:solidFill>
              </a:rPr>
              <a:t> do </a:t>
            </a:r>
            <a:r>
              <a:rPr lang="nb-NO" sz="2400" dirty="0" err="1">
                <a:solidFill>
                  <a:schemeClr val="bg1"/>
                </a:solidFill>
              </a:rPr>
              <a:t>things</a:t>
            </a:r>
            <a:r>
              <a:rPr lang="nb-NO" sz="2400" dirty="0">
                <a:solidFill>
                  <a:schemeClr val="bg1"/>
                </a:solidFill>
              </a:rPr>
              <a:t> </a:t>
            </a:r>
            <a:r>
              <a:rPr lang="nb-NO" sz="2400" dirty="0" err="1">
                <a:solidFill>
                  <a:schemeClr val="bg1"/>
                </a:solidFill>
              </a:rPr>
              <a:t>alone</a:t>
            </a:r>
            <a:endParaRPr lang="nb-NO" sz="2400" dirty="0">
              <a:solidFill>
                <a:schemeClr val="bg1"/>
              </a:solidFill>
            </a:endParaRPr>
          </a:p>
          <a:p>
            <a:pPr marL="342900" lvl="0" indent="-342900">
              <a:buFont typeface="Arial" panose="020B0604020202020204" pitchFamily="34" charset="0"/>
              <a:buChar char="•"/>
            </a:pPr>
            <a:r>
              <a:rPr lang="nb-NO" sz="2400" dirty="0">
                <a:solidFill>
                  <a:schemeClr val="bg1"/>
                </a:solidFill>
              </a:rPr>
              <a:t>Network </a:t>
            </a:r>
            <a:r>
              <a:rPr lang="nb-NO" sz="2400" dirty="0" err="1">
                <a:solidFill>
                  <a:schemeClr val="bg1"/>
                </a:solidFill>
              </a:rPr>
              <a:t>organizations</a:t>
            </a:r>
            <a:r>
              <a:rPr lang="nb-NO" sz="2400" dirty="0">
                <a:solidFill>
                  <a:schemeClr val="bg1"/>
                </a:solidFill>
              </a:rPr>
              <a:t> – goal </a:t>
            </a:r>
            <a:r>
              <a:rPr lang="nb-NO" sz="2400" dirty="0" err="1">
                <a:solidFill>
                  <a:schemeClr val="bg1"/>
                </a:solidFill>
              </a:rPr>
              <a:t>initiated</a:t>
            </a:r>
            <a:r>
              <a:rPr lang="nb-NO" sz="2400" dirty="0">
                <a:solidFill>
                  <a:schemeClr val="bg1"/>
                </a:solidFill>
              </a:rPr>
              <a:t> </a:t>
            </a:r>
            <a:r>
              <a:rPr lang="nb-NO" sz="2400" dirty="0" err="1">
                <a:solidFill>
                  <a:schemeClr val="bg1"/>
                </a:solidFill>
              </a:rPr>
              <a:t>networks</a:t>
            </a:r>
            <a:r>
              <a:rPr lang="nb-NO" sz="2400" dirty="0">
                <a:solidFill>
                  <a:schemeClr val="bg1"/>
                </a:solidFill>
              </a:rPr>
              <a:t>  </a:t>
            </a:r>
          </a:p>
          <a:p>
            <a:pPr marL="342900" lvl="0" indent="-342900">
              <a:buFont typeface="Arial" panose="020B0604020202020204" pitchFamily="34" charset="0"/>
              <a:buChar char="•"/>
            </a:pPr>
            <a:r>
              <a:rPr lang="en-US" sz="2400" dirty="0" smtClean="0">
                <a:solidFill>
                  <a:schemeClr val="bg1"/>
                </a:solidFill>
              </a:rPr>
              <a:t>An ecosystem is an organizational network, and thus the subject of network governance</a:t>
            </a:r>
            <a:r>
              <a:rPr lang="en-US" dirty="0" smtClean="0"/>
              <a:t>. </a:t>
            </a:r>
            <a:endParaRPr lang="en-US" sz="2400" b="1" dirty="0">
              <a:solidFill>
                <a:schemeClr val="bg1"/>
              </a:solidFill>
            </a:endParaRPr>
          </a:p>
        </p:txBody>
      </p:sp>
      <p:sp>
        <p:nvSpPr>
          <p:cNvPr id="9" name="TextBox 8">
            <a:extLst>
              <a:ext uri="{FF2B5EF4-FFF2-40B4-BE49-F238E27FC236}">
                <a16:creationId xmlns:a16="http://schemas.microsoft.com/office/drawing/2014/main" id="{5B9AF6D2-3C3E-4888-B1F1-14788C036FA5}"/>
              </a:ext>
            </a:extLst>
          </p:cNvPr>
          <p:cNvSpPr txBox="1"/>
          <p:nvPr/>
        </p:nvSpPr>
        <p:spPr>
          <a:xfrm>
            <a:off x="1069723" y="702126"/>
            <a:ext cx="5784019" cy="769441"/>
          </a:xfrm>
          <a:prstGeom prst="rect">
            <a:avLst/>
          </a:prstGeom>
          <a:noFill/>
        </p:spPr>
        <p:txBody>
          <a:bodyPr wrap="none" rtlCol="0">
            <a:spAutoFit/>
          </a:bodyPr>
          <a:lstStyle/>
          <a:p>
            <a:r>
              <a:rPr lang="en-US" sz="4400" b="1" dirty="0">
                <a:solidFill>
                  <a:srgbClr val="002060"/>
                </a:solidFill>
              </a:rPr>
              <a:t>Why the network term?</a:t>
            </a:r>
          </a:p>
        </p:txBody>
      </p:sp>
    </p:spTree>
    <p:extLst>
      <p:ext uri="{BB962C8B-B14F-4D97-AF65-F5344CB8AC3E}">
        <p14:creationId xmlns:p14="http://schemas.microsoft.com/office/powerpoint/2010/main" val="1264300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057562" y="1298184"/>
            <a:ext cx="5983979" cy="4958176"/>
          </a:xfrm>
          <a:prstGeom prst="rect">
            <a:avLst/>
          </a:prstGeom>
        </p:spPr>
      </p:pic>
      <p:sp>
        <p:nvSpPr>
          <p:cNvPr id="2" name="TextBox 1"/>
          <p:cNvSpPr txBox="1"/>
          <p:nvPr/>
        </p:nvSpPr>
        <p:spPr>
          <a:xfrm>
            <a:off x="2144684" y="2909456"/>
            <a:ext cx="7897091" cy="1015663"/>
          </a:xfrm>
          <a:prstGeom prst="rect">
            <a:avLst/>
          </a:prstGeom>
          <a:noFill/>
        </p:spPr>
        <p:txBody>
          <a:bodyPr wrap="square" rtlCol="0">
            <a:spAutoFit/>
          </a:bodyPr>
          <a:lstStyle/>
          <a:p>
            <a:pPr algn="ctr"/>
            <a:r>
              <a:rPr lang="nb-NO" sz="6000" b="1" dirty="0">
                <a:solidFill>
                  <a:schemeClr val="bg1"/>
                </a:solidFill>
              </a:rPr>
              <a:t>COMPLEXITY</a:t>
            </a:r>
            <a:r>
              <a:rPr lang="nb-NO" dirty="0"/>
              <a:t> </a:t>
            </a:r>
          </a:p>
        </p:txBody>
      </p:sp>
    </p:spTree>
    <p:extLst>
      <p:ext uri="{BB962C8B-B14F-4D97-AF65-F5344CB8AC3E}">
        <p14:creationId xmlns:p14="http://schemas.microsoft.com/office/powerpoint/2010/main" val="1674952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775854" y="380141"/>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551709" y="1162100"/>
            <a:ext cx="9749913" cy="830997"/>
          </a:xfrm>
          <a:prstGeom prst="rect">
            <a:avLst/>
          </a:prstGeom>
          <a:noFill/>
        </p:spPr>
        <p:txBody>
          <a:bodyPr wrap="none" rtlCol="0">
            <a:spAutoFit/>
          </a:bodyPr>
          <a:lstStyle/>
          <a:p>
            <a:r>
              <a:rPr lang="en-US" sz="4800" b="1" dirty="0">
                <a:solidFill>
                  <a:srgbClr val="002060"/>
                </a:solidFill>
              </a:rPr>
              <a:t>Characteristics of platform ecosystem</a:t>
            </a:r>
          </a:p>
        </p:txBody>
      </p:sp>
      <p:sp>
        <p:nvSpPr>
          <p:cNvPr id="13" name="TextBox 12">
            <a:extLst>
              <a:ext uri="{FF2B5EF4-FFF2-40B4-BE49-F238E27FC236}">
                <a16:creationId xmlns:a16="http://schemas.microsoft.com/office/drawing/2014/main" id="{D46751CE-F80E-435B-9B76-FC9E7F85F75A}"/>
              </a:ext>
            </a:extLst>
          </p:cNvPr>
          <p:cNvSpPr txBox="1"/>
          <p:nvPr/>
        </p:nvSpPr>
        <p:spPr>
          <a:xfrm>
            <a:off x="3459860" y="3610155"/>
            <a:ext cx="7385618"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err="1">
                <a:solidFill>
                  <a:schemeClr val="bg1"/>
                </a:solidFill>
              </a:rPr>
              <a:t>Tiwana</a:t>
            </a:r>
            <a:r>
              <a:rPr lang="en-US" sz="2400" dirty="0">
                <a:solidFill>
                  <a:schemeClr val="bg1"/>
                </a:solidFill>
              </a:rPr>
              <a:t> (2013, p. 77) says that a platform ecosystem can be envisioned as a “complex system”. </a:t>
            </a:r>
            <a:endParaRPr lang="nb-NO" sz="2400" dirty="0">
              <a:solidFill>
                <a:schemeClr val="bg1"/>
              </a:solidFill>
            </a:endParaRPr>
          </a:p>
        </p:txBody>
      </p:sp>
    </p:spTree>
    <p:extLst>
      <p:ext uri="{BB962C8B-B14F-4D97-AF65-F5344CB8AC3E}">
        <p14:creationId xmlns:p14="http://schemas.microsoft.com/office/powerpoint/2010/main" val="2716509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0"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775854" y="380141"/>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551709" y="1072326"/>
            <a:ext cx="3198311" cy="830997"/>
          </a:xfrm>
          <a:prstGeom prst="rect">
            <a:avLst/>
          </a:prstGeom>
          <a:noFill/>
        </p:spPr>
        <p:txBody>
          <a:bodyPr wrap="none" rtlCol="0">
            <a:spAutoFit/>
          </a:bodyPr>
          <a:lstStyle/>
          <a:p>
            <a:r>
              <a:rPr lang="en-US" sz="4800" b="1" dirty="0">
                <a:solidFill>
                  <a:srgbClr val="002060"/>
                </a:solidFill>
              </a:rPr>
              <a:t>Complexity </a:t>
            </a:r>
          </a:p>
        </p:txBody>
      </p:sp>
      <p:sp>
        <p:nvSpPr>
          <p:cNvPr id="13" name="TextBox 12">
            <a:extLst>
              <a:ext uri="{FF2B5EF4-FFF2-40B4-BE49-F238E27FC236}">
                <a16:creationId xmlns:a16="http://schemas.microsoft.com/office/drawing/2014/main" id="{D46751CE-F80E-435B-9B76-FC9E7F85F75A}"/>
              </a:ext>
            </a:extLst>
          </p:cNvPr>
          <p:cNvSpPr txBox="1"/>
          <p:nvPr/>
        </p:nvSpPr>
        <p:spPr>
          <a:xfrm>
            <a:off x="3634427" y="3289853"/>
            <a:ext cx="6667551" cy="2308324"/>
          </a:xfrm>
          <a:prstGeom prst="rect">
            <a:avLst/>
          </a:prstGeom>
          <a:noFill/>
        </p:spPr>
        <p:txBody>
          <a:bodyPr wrap="square" rtlCol="0">
            <a:spAutoFit/>
          </a:bodyPr>
          <a:lstStyle/>
          <a:p>
            <a:r>
              <a:rPr lang="en-US" sz="2400" dirty="0">
                <a:solidFill>
                  <a:schemeClr val="bg1"/>
                </a:solidFill>
              </a:rPr>
              <a:t>A complex is an </a:t>
            </a:r>
            <a:r>
              <a:rPr lang="en-US" sz="2400" b="1" dirty="0">
                <a:solidFill>
                  <a:schemeClr val="bg1"/>
                </a:solidFill>
              </a:rPr>
              <a:t>artifact</a:t>
            </a:r>
            <a:r>
              <a:rPr lang="en-US" sz="2400" dirty="0">
                <a:solidFill>
                  <a:schemeClr val="bg1"/>
                </a:solidFill>
              </a:rPr>
              <a:t> that is composed of two or more separate or analyzable items, parts constituents or symbols that can vary when it comes to patterns and are thus hard to understand, and because of this needs to be studied or examined to be fully understood</a:t>
            </a:r>
            <a:r>
              <a:rPr lang="nb-NO" sz="2400" dirty="0">
                <a:solidFill>
                  <a:schemeClr val="bg1"/>
                </a:solidFill>
              </a:rPr>
              <a:t> </a:t>
            </a:r>
            <a:r>
              <a:rPr lang="en-US" sz="2400" dirty="0">
                <a:solidFill>
                  <a:schemeClr val="bg1"/>
                </a:solidFill>
              </a:rPr>
              <a:t>(Baldwin &amp; Clark, 2000, p. 5). </a:t>
            </a:r>
            <a:endParaRPr lang="nb-NO" sz="2400" dirty="0">
              <a:solidFill>
                <a:schemeClr val="bg1"/>
              </a:solidFill>
            </a:endParaRPr>
          </a:p>
        </p:txBody>
      </p:sp>
    </p:spTree>
    <p:extLst>
      <p:ext uri="{BB962C8B-B14F-4D97-AF65-F5344CB8AC3E}">
        <p14:creationId xmlns:p14="http://schemas.microsoft.com/office/powerpoint/2010/main" val="2479004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66502"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43639" y="265427"/>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903173" y="931008"/>
            <a:ext cx="2487861" cy="830997"/>
          </a:xfrm>
          <a:prstGeom prst="rect">
            <a:avLst/>
          </a:prstGeom>
          <a:noFill/>
        </p:spPr>
        <p:txBody>
          <a:bodyPr wrap="none" rtlCol="0">
            <a:spAutoFit/>
          </a:bodyPr>
          <a:lstStyle/>
          <a:p>
            <a:r>
              <a:rPr lang="en-US" sz="4800" b="1" dirty="0">
                <a:solidFill>
                  <a:srgbClr val="002060"/>
                </a:solidFill>
              </a:rPr>
              <a:t>Artifacts </a:t>
            </a:r>
          </a:p>
        </p:txBody>
      </p:sp>
      <p:sp>
        <p:nvSpPr>
          <p:cNvPr id="13" name="TextBox 12">
            <a:extLst>
              <a:ext uri="{FF2B5EF4-FFF2-40B4-BE49-F238E27FC236}">
                <a16:creationId xmlns:a16="http://schemas.microsoft.com/office/drawing/2014/main" id="{D46751CE-F80E-435B-9B76-FC9E7F85F75A}"/>
              </a:ext>
            </a:extLst>
          </p:cNvPr>
          <p:cNvSpPr txBox="1"/>
          <p:nvPr/>
        </p:nvSpPr>
        <p:spPr>
          <a:xfrm>
            <a:off x="2633465" y="3051011"/>
            <a:ext cx="8096267" cy="341632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Artifacts: tangible and intangible objects that are designed by human beings </a:t>
            </a:r>
          </a:p>
          <a:p>
            <a:pPr marL="342900" indent="-342900">
              <a:buFont typeface="Arial" panose="020B0604020202020204" pitchFamily="34" charset="0"/>
              <a:buChar char="•"/>
            </a:pPr>
            <a:r>
              <a:rPr lang="en-US" sz="2400" dirty="0">
                <a:solidFill>
                  <a:schemeClr val="bg1"/>
                </a:solidFill>
              </a:rPr>
              <a:t>Tangible: computers, cars, airplanes, boats, telephones</a:t>
            </a:r>
            <a:r>
              <a:rPr lang="en-US" sz="2400" dirty="0" smtClean="0">
                <a:solidFill>
                  <a:schemeClr val="bg1"/>
                </a:solidFill>
              </a:rPr>
              <a:t>, </a:t>
            </a:r>
            <a:r>
              <a:rPr lang="nb-NO" sz="2400" dirty="0" err="1" smtClean="0">
                <a:solidFill>
                  <a:schemeClr val="bg1"/>
                </a:solidFill>
              </a:rPr>
              <a:t>buildings</a:t>
            </a:r>
            <a:endParaRPr lang="nb-NO" sz="2400" dirty="0">
              <a:solidFill>
                <a:schemeClr val="bg1"/>
              </a:solidFill>
            </a:endParaRPr>
          </a:p>
          <a:p>
            <a:pPr marL="342900" indent="-342900">
              <a:buFont typeface="Arial" panose="020B0604020202020204" pitchFamily="34" charset="0"/>
              <a:buChar char="•"/>
            </a:pPr>
            <a:r>
              <a:rPr lang="en-US" sz="2400" dirty="0">
                <a:solidFill>
                  <a:schemeClr val="bg1"/>
                </a:solidFill>
              </a:rPr>
              <a:t>Intangible: organizations, laws and company strategies</a:t>
            </a:r>
          </a:p>
          <a:p>
            <a:pPr marL="342900" indent="-342900">
              <a:buFont typeface="Arial" panose="020B0604020202020204" pitchFamily="34" charset="0"/>
              <a:buChar char="•"/>
            </a:pPr>
            <a:r>
              <a:rPr lang="en-US" sz="2400" dirty="0">
                <a:solidFill>
                  <a:schemeClr val="bg1"/>
                </a:solidFill>
              </a:rPr>
              <a:t>Technology: the knowledge that is needed to create these artifacts. </a:t>
            </a:r>
          </a:p>
          <a:p>
            <a:pPr marL="342900" indent="-342900">
              <a:buFont typeface="Arial" panose="020B0604020202020204" pitchFamily="34" charset="0"/>
              <a:buChar char="•"/>
            </a:pPr>
            <a:r>
              <a:rPr lang="en-US" sz="2400" dirty="0">
                <a:solidFill>
                  <a:schemeClr val="bg1"/>
                </a:solidFill>
              </a:rPr>
              <a:t>Science: the knowledge we use to understand how all these artifacts work in the world and beyond. </a:t>
            </a:r>
            <a:endParaRPr lang="nb-NO" sz="2400" dirty="0">
              <a:solidFill>
                <a:schemeClr val="bg1"/>
              </a:solidFill>
            </a:endParaRPr>
          </a:p>
        </p:txBody>
      </p:sp>
    </p:spTree>
    <p:extLst>
      <p:ext uri="{BB962C8B-B14F-4D97-AF65-F5344CB8AC3E}">
        <p14:creationId xmlns:p14="http://schemas.microsoft.com/office/powerpoint/2010/main" val="3552869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8941CF-251E-45E4-8A10-31B71D033A92}"/>
              </a:ext>
            </a:extLst>
          </p:cNvPr>
          <p:cNvSpPr/>
          <p:nvPr/>
        </p:nvSpPr>
        <p:spPr>
          <a:xfrm>
            <a:off x="8571344" y="0"/>
            <a:ext cx="362065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4D06927-ECD7-4DD9-8971-B01FF9CBF15B}"/>
              </a:ext>
            </a:extLst>
          </p:cNvPr>
          <p:cNvSpPr/>
          <p:nvPr/>
        </p:nvSpPr>
        <p:spPr>
          <a:xfrm>
            <a:off x="-9233" y="1948876"/>
            <a:ext cx="11074397" cy="3306615"/>
          </a:xfrm>
          <a:prstGeom prst="rect">
            <a:avLst/>
          </a:prstGeom>
          <a:solidFill>
            <a:srgbClr val="00206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F740AD-DF6C-4B69-9E92-589DFC2CE9F8}"/>
              </a:ext>
            </a:extLst>
          </p:cNvPr>
          <p:cNvSpPr txBox="1"/>
          <p:nvPr/>
        </p:nvSpPr>
        <p:spPr>
          <a:xfrm>
            <a:off x="688851" y="2175750"/>
            <a:ext cx="9692820" cy="2677656"/>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solidFill>
                  <a:schemeClr val="bg1"/>
                </a:solidFill>
              </a:rPr>
              <a:t>A single human being is limited in their cognitive capacity. </a:t>
            </a:r>
          </a:p>
          <a:p>
            <a:pPr marL="342900" lvl="0" indent="-342900">
              <a:buFont typeface="Arial" panose="020B0604020202020204" pitchFamily="34" charset="0"/>
              <a:buChar char="•"/>
            </a:pPr>
            <a:r>
              <a:rPr lang="en-US" sz="2400" dirty="0">
                <a:solidFill>
                  <a:schemeClr val="bg1"/>
                </a:solidFill>
              </a:rPr>
              <a:t>Consequences for decision-making capabilities </a:t>
            </a:r>
          </a:p>
          <a:p>
            <a:pPr marL="342900" lvl="0" indent="-342900">
              <a:buFont typeface="Arial" panose="020B0604020202020204" pitchFamily="34" charset="0"/>
              <a:buChar char="•"/>
            </a:pPr>
            <a:r>
              <a:rPr lang="nb-NO" sz="2400" dirty="0" err="1">
                <a:solidFill>
                  <a:schemeClr val="bg1"/>
                </a:solidFill>
              </a:rPr>
              <a:t>Economic</a:t>
            </a:r>
            <a:r>
              <a:rPr lang="nb-NO" sz="2400" dirty="0">
                <a:solidFill>
                  <a:schemeClr val="bg1"/>
                </a:solidFill>
              </a:rPr>
              <a:t> man </a:t>
            </a:r>
            <a:r>
              <a:rPr lang="nb-NO" sz="2400" dirty="0" err="1">
                <a:solidFill>
                  <a:schemeClr val="bg1"/>
                </a:solidFill>
              </a:rPr>
              <a:t>model</a:t>
            </a:r>
            <a:r>
              <a:rPr lang="nb-NO" sz="2400" dirty="0">
                <a:solidFill>
                  <a:schemeClr val="bg1"/>
                </a:solidFill>
              </a:rPr>
              <a:t>: </a:t>
            </a:r>
            <a:r>
              <a:rPr lang="en-US" sz="2400" dirty="0">
                <a:solidFill>
                  <a:schemeClr val="bg1"/>
                </a:solidFill>
              </a:rPr>
              <a:t>the decision maker has clear goals, complete information on all possible solutions and also complete information on the consequences of doing certain things</a:t>
            </a:r>
          </a:p>
          <a:p>
            <a:pPr marL="342900" lvl="0" indent="-342900">
              <a:buFont typeface="Arial" panose="020B0604020202020204" pitchFamily="34" charset="0"/>
              <a:buChar char="•"/>
            </a:pPr>
            <a:r>
              <a:rPr lang="en-US" sz="2400" dirty="0">
                <a:solidFill>
                  <a:schemeClr val="bg1"/>
                </a:solidFill>
              </a:rPr>
              <a:t>Administrative man model: rationality is limited , unclear and shifting goals, good enough (not perfect) </a:t>
            </a:r>
            <a:r>
              <a:rPr lang="en-US" sz="2400" dirty="0" smtClean="0">
                <a:solidFill>
                  <a:schemeClr val="bg1"/>
                </a:solidFill>
              </a:rPr>
              <a:t>solutions </a:t>
            </a:r>
            <a:endParaRPr lang="nb-NO" sz="2400" dirty="0">
              <a:solidFill>
                <a:schemeClr val="bg1"/>
              </a:solidFill>
            </a:endParaRPr>
          </a:p>
        </p:txBody>
      </p:sp>
      <p:sp>
        <p:nvSpPr>
          <p:cNvPr id="9" name="TextBox 8">
            <a:extLst>
              <a:ext uri="{FF2B5EF4-FFF2-40B4-BE49-F238E27FC236}">
                <a16:creationId xmlns:a16="http://schemas.microsoft.com/office/drawing/2014/main" id="{5B9AF6D2-3C3E-4888-B1F1-14788C036FA5}"/>
              </a:ext>
            </a:extLst>
          </p:cNvPr>
          <p:cNvSpPr txBox="1"/>
          <p:nvPr/>
        </p:nvSpPr>
        <p:spPr>
          <a:xfrm>
            <a:off x="1069723" y="702126"/>
            <a:ext cx="6243440" cy="769441"/>
          </a:xfrm>
          <a:prstGeom prst="rect">
            <a:avLst/>
          </a:prstGeom>
          <a:noFill/>
        </p:spPr>
        <p:txBody>
          <a:bodyPr wrap="none" rtlCol="0">
            <a:spAutoFit/>
          </a:bodyPr>
          <a:lstStyle/>
          <a:p>
            <a:r>
              <a:rPr lang="en-US" sz="4400" b="1" dirty="0">
                <a:solidFill>
                  <a:srgbClr val="002060"/>
                </a:solidFill>
              </a:rPr>
              <a:t>Limited cognitive capacity</a:t>
            </a:r>
          </a:p>
        </p:txBody>
      </p:sp>
      <p:sp>
        <p:nvSpPr>
          <p:cNvPr id="2" name="TextBox 1"/>
          <p:cNvSpPr txBox="1"/>
          <p:nvPr/>
        </p:nvSpPr>
        <p:spPr>
          <a:xfrm>
            <a:off x="5461463" y="5482365"/>
            <a:ext cx="3516284" cy="1877437"/>
          </a:xfrm>
          <a:prstGeom prst="rect">
            <a:avLst/>
          </a:prstGeom>
          <a:noFill/>
        </p:spPr>
        <p:txBody>
          <a:bodyPr wrap="square" rtlCol="0">
            <a:spAutoFit/>
          </a:bodyPr>
          <a:lstStyle/>
          <a:p>
            <a:r>
              <a:rPr lang="nb-NO" sz="1600" dirty="0"/>
              <a:t>Source: Simon, H. A. (1947). </a:t>
            </a:r>
            <a:r>
              <a:rPr lang="en-US" sz="1600" u="sng" dirty="0"/>
              <a:t>Administrative behavior; a study of decision-making processes in administrative organization</a:t>
            </a:r>
            <a:r>
              <a:rPr lang="en-US" sz="1600" dirty="0"/>
              <a:t>. Oxford, England, Macmillan.</a:t>
            </a:r>
          </a:p>
          <a:p>
            <a:r>
              <a:rPr lang="en-US" dirty="0"/>
              <a:t>	</a:t>
            </a:r>
          </a:p>
          <a:p>
            <a:endParaRPr lang="nb-NO" u="sng" dirty="0"/>
          </a:p>
        </p:txBody>
      </p:sp>
    </p:spTree>
    <p:extLst>
      <p:ext uri="{BB962C8B-B14F-4D97-AF65-F5344CB8AC3E}">
        <p14:creationId xmlns:p14="http://schemas.microsoft.com/office/powerpoint/2010/main" val="19151908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66502"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43639" y="265427"/>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450211" y="1047386"/>
            <a:ext cx="10454785" cy="830997"/>
          </a:xfrm>
          <a:prstGeom prst="rect">
            <a:avLst/>
          </a:prstGeom>
          <a:noFill/>
        </p:spPr>
        <p:txBody>
          <a:bodyPr wrap="none" rtlCol="0">
            <a:spAutoFit/>
          </a:bodyPr>
          <a:lstStyle/>
          <a:p>
            <a:r>
              <a:rPr lang="en-US" sz="4800" b="1" dirty="0">
                <a:solidFill>
                  <a:srgbClr val="002060"/>
                </a:solidFill>
              </a:rPr>
              <a:t>Complex artifacts = formal organization </a:t>
            </a:r>
          </a:p>
        </p:txBody>
      </p:sp>
      <p:sp>
        <p:nvSpPr>
          <p:cNvPr id="13" name="TextBox 12">
            <a:extLst>
              <a:ext uri="{FF2B5EF4-FFF2-40B4-BE49-F238E27FC236}">
                <a16:creationId xmlns:a16="http://schemas.microsoft.com/office/drawing/2014/main" id="{D46751CE-F80E-435B-9B76-FC9E7F85F75A}"/>
              </a:ext>
            </a:extLst>
          </p:cNvPr>
          <p:cNvSpPr txBox="1"/>
          <p:nvPr/>
        </p:nvSpPr>
        <p:spPr>
          <a:xfrm>
            <a:off x="2724128" y="3232496"/>
            <a:ext cx="7724439" cy="2677656"/>
          </a:xfrm>
          <a:prstGeom prst="rect">
            <a:avLst/>
          </a:prstGeom>
          <a:noFill/>
        </p:spPr>
        <p:txBody>
          <a:bodyPr wrap="square" rtlCol="0">
            <a:spAutoFit/>
          </a:bodyPr>
          <a:lstStyle/>
          <a:p>
            <a:pPr marL="342900" indent="-342900">
              <a:buFont typeface="Arial" panose="020B0604020202020204" pitchFamily="34" charset="0"/>
              <a:buChar char="•"/>
            </a:pPr>
            <a:r>
              <a:rPr lang="nb-NO" sz="2400" dirty="0">
                <a:solidFill>
                  <a:schemeClr val="bg1"/>
                </a:solidFill>
              </a:rPr>
              <a:t>More </a:t>
            </a:r>
            <a:r>
              <a:rPr lang="nb-NO" sz="2400" dirty="0" err="1">
                <a:solidFill>
                  <a:schemeClr val="bg1"/>
                </a:solidFill>
              </a:rPr>
              <a:t>complex</a:t>
            </a:r>
            <a:r>
              <a:rPr lang="nb-NO" sz="2400" dirty="0">
                <a:solidFill>
                  <a:schemeClr val="bg1"/>
                </a:solidFill>
              </a:rPr>
              <a:t> </a:t>
            </a:r>
            <a:r>
              <a:rPr lang="nb-NO" sz="2400" dirty="0" err="1">
                <a:solidFill>
                  <a:schemeClr val="bg1"/>
                </a:solidFill>
              </a:rPr>
              <a:t>artifacts</a:t>
            </a:r>
            <a:r>
              <a:rPr lang="nb-NO" sz="2400" dirty="0">
                <a:solidFill>
                  <a:schemeClr val="bg1"/>
                </a:solidFill>
              </a:rPr>
              <a:t> (</a:t>
            </a:r>
            <a:r>
              <a:rPr lang="en-US" sz="2400" dirty="0">
                <a:solidFill>
                  <a:schemeClr val="bg1"/>
                </a:solidFill>
              </a:rPr>
              <a:t>consisting of more and more separate parts with unclear patterns)</a:t>
            </a:r>
          </a:p>
          <a:p>
            <a:pPr marL="342900" indent="-342900">
              <a:buFont typeface="Arial" panose="020B0604020202020204" pitchFamily="34" charset="0"/>
              <a:buChar char="•"/>
            </a:pPr>
            <a:r>
              <a:rPr lang="en-US" sz="2400" dirty="0">
                <a:solidFill>
                  <a:schemeClr val="bg1"/>
                </a:solidFill>
              </a:rPr>
              <a:t>The design of the artifact can be divided into different parts that are to be made by different people </a:t>
            </a:r>
          </a:p>
          <a:p>
            <a:pPr marL="342900" indent="-342900">
              <a:buFont typeface="Arial" panose="020B0604020202020204" pitchFamily="34" charset="0"/>
              <a:buChar char="•"/>
            </a:pPr>
            <a:r>
              <a:rPr lang="en-US" sz="2400" dirty="0">
                <a:solidFill>
                  <a:schemeClr val="bg1"/>
                </a:solidFill>
              </a:rPr>
              <a:t>Single man operation versus collective operation</a:t>
            </a:r>
          </a:p>
          <a:p>
            <a:pPr marL="342900" indent="-342900">
              <a:buFont typeface="Arial" panose="020B0604020202020204" pitchFamily="34" charset="0"/>
              <a:buChar char="•"/>
            </a:pPr>
            <a:r>
              <a:rPr lang="en-US" sz="2400" dirty="0">
                <a:solidFill>
                  <a:schemeClr val="bg1"/>
                </a:solidFill>
              </a:rPr>
              <a:t>To make money you would need to be more people and coordinate work: and then you have an organization. </a:t>
            </a:r>
            <a:endParaRPr lang="nb-NO" sz="2400" dirty="0">
              <a:solidFill>
                <a:schemeClr val="bg1"/>
              </a:solidFill>
            </a:endParaRPr>
          </a:p>
        </p:txBody>
      </p:sp>
    </p:spTree>
    <p:extLst>
      <p:ext uri="{BB962C8B-B14F-4D97-AF65-F5344CB8AC3E}">
        <p14:creationId xmlns:p14="http://schemas.microsoft.com/office/powerpoint/2010/main" val="2365702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66502"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43639" y="265427"/>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773428" y="923748"/>
            <a:ext cx="9625840" cy="830997"/>
          </a:xfrm>
          <a:prstGeom prst="rect">
            <a:avLst/>
          </a:prstGeom>
          <a:noFill/>
        </p:spPr>
        <p:txBody>
          <a:bodyPr wrap="none" rtlCol="0">
            <a:spAutoFit/>
          </a:bodyPr>
          <a:lstStyle/>
          <a:p>
            <a:r>
              <a:rPr lang="en-US" sz="4800" b="1" dirty="0">
                <a:solidFill>
                  <a:srgbClr val="002060"/>
                </a:solidFill>
              </a:rPr>
              <a:t>Two implications of making artifacts </a:t>
            </a:r>
          </a:p>
        </p:txBody>
      </p:sp>
      <p:sp>
        <p:nvSpPr>
          <p:cNvPr id="13" name="TextBox 12">
            <a:extLst>
              <a:ext uri="{FF2B5EF4-FFF2-40B4-BE49-F238E27FC236}">
                <a16:creationId xmlns:a16="http://schemas.microsoft.com/office/drawing/2014/main" id="{D46751CE-F80E-435B-9B76-FC9E7F85F75A}"/>
              </a:ext>
            </a:extLst>
          </p:cNvPr>
          <p:cNvSpPr txBox="1"/>
          <p:nvPr/>
        </p:nvSpPr>
        <p:spPr>
          <a:xfrm>
            <a:off x="2870460" y="3318664"/>
            <a:ext cx="7431775" cy="1200329"/>
          </a:xfrm>
          <a:prstGeom prst="rect">
            <a:avLst/>
          </a:prstGeom>
          <a:noFill/>
        </p:spPr>
        <p:txBody>
          <a:bodyPr wrap="square" rtlCol="0">
            <a:spAutoFit/>
          </a:bodyPr>
          <a:lstStyle/>
          <a:p>
            <a:pPr marL="457200" lvl="0" indent="-457200">
              <a:buFont typeface="+mj-lt"/>
              <a:buAutoNum type="arabicParenR"/>
            </a:pPr>
            <a:r>
              <a:rPr lang="en-GB" sz="2400" dirty="0" smtClean="0">
                <a:solidFill>
                  <a:schemeClr val="bg1"/>
                </a:solidFill>
              </a:rPr>
              <a:t>You </a:t>
            </a:r>
            <a:r>
              <a:rPr lang="en-GB" sz="2400" dirty="0">
                <a:solidFill>
                  <a:schemeClr val="bg1"/>
                </a:solidFill>
              </a:rPr>
              <a:t>need more than one to comprehend how to make it (division of knowledge) </a:t>
            </a:r>
            <a:endParaRPr lang="en-GB" sz="2400" dirty="0" smtClean="0">
              <a:solidFill>
                <a:schemeClr val="bg1"/>
              </a:solidFill>
            </a:endParaRPr>
          </a:p>
          <a:p>
            <a:pPr marL="457200" indent="-457200">
              <a:buFont typeface="+mj-lt"/>
              <a:buAutoNum type="arabicParenR"/>
            </a:pPr>
            <a:r>
              <a:rPr lang="en-GB" sz="2400" dirty="0">
                <a:solidFill>
                  <a:schemeClr val="bg1"/>
                </a:solidFill>
              </a:rPr>
              <a:t>You need more than one to make it (division of labour) </a:t>
            </a:r>
            <a:endParaRPr lang="nb-NO" sz="2400" dirty="0">
              <a:solidFill>
                <a:schemeClr val="bg1"/>
              </a:solidFill>
            </a:endParaRPr>
          </a:p>
        </p:txBody>
      </p:sp>
    </p:spTree>
    <p:extLst>
      <p:ext uri="{BB962C8B-B14F-4D97-AF65-F5344CB8AC3E}">
        <p14:creationId xmlns:p14="http://schemas.microsoft.com/office/powerpoint/2010/main" val="492749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E7F4E0-DFD6-4F08-BBE9-9C2CF75F4111}"/>
              </a:ext>
            </a:extLst>
          </p:cNvPr>
          <p:cNvSpPr/>
          <p:nvPr/>
        </p:nvSpPr>
        <p:spPr>
          <a:xfrm>
            <a:off x="66502" y="0"/>
            <a:ext cx="1219200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8941CF-251E-45E4-8A10-31B71D033A92}"/>
              </a:ext>
            </a:extLst>
          </p:cNvPr>
          <p:cNvSpPr/>
          <p:nvPr/>
        </p:nvSpPr>
        <p:spPr>
          <a:xfrm>
            <a:off x="0" y="0"/>
            <a:ext cx="15517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F2A2B0-8C46-4409-9B11-3D6B35638783}"/>
              </a:ext>
            </a:extLst>
          </p:cNvPr>
          <p:cNvSpPr/>
          <p:nvPr/>
        </p:nvSpPr>
        <p:spPr>
          <a:xfrm>
            <a:off x="839585" y="223093"/>
            <a:ext cx="11485419" cy="23949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31CD886-BF36-4E4F-9B49-B8E9BC664EB4}"/>
              </a:ext>
            </a:extLst>
          </p:cNvPr>
          <p:cNvSpPr txBox="1"/>
          <p:nvPr/>
        </p:nvSpPr>
        <p:spPr>
          <a:xfrm>
            <a:off x="1776152" y="903510"/>
            <a:ext cx="8370305" cy="830997"/>
          </a:xfrm>
          <a:prstGeom prst="rect">
            <a:avLst/>
          </a:prstGeom>
          <a:noFill/>
        </p:spPr>
        <p:txBody>
          <a:bodyPr wrap="none" rtlCol="0">
            <a:spAutoFit/>
          </a:bodyPr>
          <a:lstStyle/>
          <a:p>
            <a:r>
              <a:rPr lang="en-US" sz="4800" b="1" dirty="0">
                <a:solidFill>
                  <a:srgbClr val="002060"/>
                </a:solidFill>
              </a:rPr>
              <a:t>Two designs of complex systems</a:t>
            </a:r>
          </a:p>
        </p:txBody>
      </p:sp>
      <p:sp>
        <p:nvSpPr>
          <p:cNvPr id="13" name="TextBox 12">
            <a:extLst>
              <a:ext uri="{FF2B5EF4-FFF2-40B4-BE49-F238E27FC236}">
                <a16:creationId xmlns:a16="http://schemas.microsoft.com/office/drawing/2014/main" id="{D46751CE-F80E-435B-9B76-FC9E7F85F75A}"/>
              </a:ext>
            </a:extLst>
          </p:cNvPr>
          <p:cNvSpPr txBox="1"/>
          <p:nvPr/>
        </p:nvSpPr>
        <p:spPr>
          <a:xfrm>
            <a:off x="2268869" y="2912041"/>
            <a:ext cx="9272473" cy="341632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A system is an abstract description of how different components work as part of a bigger whole</a:t>
            </a:r>
          </a:p>
          <a:p>
            <a:pPr marL="342900" indent="-342900">
              <a:buFont typeface="Arial" panose="020B0604020202020204" pitchFamily="34" charset="0"/>
              <a:buChar char="•"/>
            </a:pPr>
            <a:r>
              <a:rPr lang="en-US" sz="2400" dirty="0">
                <a:solidFill>
                  <a:schemeClr val="bg1"/>
                </a:solidFill>
              </a:rPr>
              <a:t>A system is designed to fit a purpose – artifacts are made to solve a problem </a:t>
            </a:r>
            <a:r>
              <a:rPr lang="en-US" sz="2400" dirty="0" smtClean="0">
                <a:solidFill>
                  <a:schemeClr val="bg1"/>
                </a:solidFill>
              </a:rPr>
              <a:t>and create value</a:t>
            </a:r>
            <a:endParaRPr lang="nb-NO" sz="2400" dirty="0">
              <a:solidFill>
                <a:schemeClr val="bg1"/>
              </a:solidFill>
            </a:endParaRPr>
          </a:p>
          <a:p>
            <a:endParaRPr lang="en-GB" sz="2400" dirty="0">
              <a:solidFill>
                <a:schemeClr val="bg1"/>
              </a:solidFill>
            </a:endParaRPr>
          </a:p>
          <a:p>
            <a:pPr lvl="0"/>
            <a:r>
              <a:rPr lang="en-GB" sz="2400" dirty="0">
                <a:solidFill>
                  <a:schemeClr val="bg1"/>
                </a:solidFill>
              </a:rPr>
              <a:t>System 1: The abstract description of the division of labour = </a:t>
            </a:r>
            <a:r>
              <a:rPr lang="en-GB" sz="2400" i="1" dirty="0">
                <a:solidFill>
                  <a:schemeClr val="bg1"/>
                </a:solidFill>
              </a:rPr>
              <a:t>organizational</a:t>
            </a:r>
            <a:r>
              <a:rPr lang="en-GB" sz="2400" dirty="0">
                <a:solidFill>
                  <a:schemeClr val="bg1"/>
                </a:solidFill>
              </a:rPr>
              <a:t> (social) structure </a:t>
            </a:r>
          </a:p>
          <a:p>
            <a:pPr lvl="0"/>
            <a:r>
              <a:rPr lang="en-GB" sz="2400" dirty="0">
                <a:solidFill>
                  <a:schemeClr val="bg1"/>
                </a:solidFill>
              </a:rPr>
              <a:t>System 2: The abstract description of the division of knowledge = technical (product) </a:t>
            </a:r>
            <a:r>
              <a:rPr lang="en-GB" sz="2400" i="1" dirty="0">
                <a:solidFill>
                  <a:schemeClr val="bg1"/>
                </a:solidFill>
              </a:rPr>
              <a:t>architecture </a:t>
            </a:r>
          </a:p>
        </p:txBody>
      </p:sp>
    </p:spTree>
    <p:extLst>
      <p:ext uri="{BB962C8B-B14F-4D97-AF65-F5344CB8AC3E}">
        <p14:creationId xmlns:p14="http://schemas.microsoft.com/office/powerpoint/2010/main" val="2457324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406397" y="2955024"/>
            <a:ext cx="5375564" cy="34827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F2A2B0-8C46-4409-9B11-3D6B35638783}"/>
              </a:ext>
            </a:extLst>
          </p:cNvPr>
          <p:cNvSpPr/>
          <p:nvPr/>
        </p:nvSpPr>
        <p:spPr>
          <a:xfrm>
            <a:off x="0" y="361653"/>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D83A58-A375-44EA-95A8-0D39B8C2C6AA}"/>
              </a:ext>
            </a:extLst>
          </p:cNvPr>
          <p:cNvSpPr txBox="1"/>
          <p:nvPr/>
        </p:nvSpPr>
        <p:spPr>
          <a:xfrm>
            <a:off x="654447" y="703142"/>
            <a:ext cx="9137946" cy="1569660"/>
          </a:xfrm>
          <a:prstGeom prst="rect">
            <a:avLst/>
          </a:prstGeom>
          <a:noFill/>
        </p:spPr>
        <p:txBody>
          <a:bodyPr wrap="square" rtlCol="0">
            <a:spAutoFit/>
          </a:bodyPr>
          <a:lstStyle/>
          <a:p>
            <a:r>
              <a:rPr lang="en-US" sz="4800" b="1" dirty="0">
                <a:solidFill>
                  <a:schemeClr val="bg1"/>
                </a:solidFill>
              </a:rPr>
              <a:t>Organizational structure “mirrors” the technical architecture </a:t>
            </a:r>
          </a:p>
        </p:txBody>
      </p:sp>
      <p:sp>
        <p:nvSpPr>
          <p:cNvPr id="15" name="Rectangle 14">
            <a:extLst>
              <a:ext uri="{FF2B5EF4-FFF2-40B4-BE49-F238E27FC236}">
                <a16:creationId xmlns:a16="http://schemas.microsoft.com/office/drawing/2014/main" id="{A1F2A2B0-8C46-4409-9B11-3D6B35638783}"/>
              </a:ext>
            </a:extLst>
          </p:cNvPr>
          <p:cNvSpPr/>
          <p:nvPr/>
        </p:nvSpPr>
        <p:spPr>
          <a:xfrm>
            <a:off x="6096001" y="2955024"/>
            <a:ext cx="5375564" cy="3450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1E61ED-B7BE-4ED7-8F24-F02B24279F57}"/>
              </a:ext>
            </a:extLst>
          </p:cNvPr>
          <p:cNvSpPr txBox="1"/>
          <p:nvPr/>
        </p:nvSpPr>
        <p:spPr>
          <a:xfrm>
            <a:off x="628943" y="3098058"/>
            <a:ext cx="5153017" cy="2923877"/>
          </a:xfrm>
          <a:prstGeom prst="rect">
            <a:avLst/>
          </a:prstGeom>
          <a:noFill/>
        </p:spPr>
        <p:txBody>
          <a:bodyPr wrap="square" rtlCol="0">
            <a:spAutoFit/>
          </a:bodyPr>
          <a:lstStyle/>
          <a:p>
            <a:pPr lvl="0"/>
            <a:r>
              <a:rPr lang="nb-NO" sz="2400" b="1" dirty="0">
                <a:solidFill>
                  <a:srgbClr val="002060"/>
                </a:solidFill>
              </a:rPr>
              <a:t>Technical </a:t>
            </a:r>
            <a:r>
              <a:rPr lang="nb-NO" sz="2400" b="1" dirty="0" err="1">
                <a:solidFill>
                  <a:srgbClr val="002060"/>
                </a:solidFill>
              </a:rPr>
              <a:t>architecture</a:t>
            </a:r>
            <a:r>
              <a:rPr lang="nb-NO" sz="2400" b="1" dirty="0">
                <a:solidFill>
                  <a:srgbClr val="002060"/>
                </a:solidFill>
              </a:rPr>
              <a:t> </a:t>
            </a:r>
          </a:p>
          <a:p>
            <a:pPr marL="342900" lvl="0" indent="-342900">
              <a:buFont typeface="Arial" panose="020B0604020202020204" pitchFamily="34" charset="0"/>
              <a:buChar char="•"/>
            </a:pPr>
            <a:r>
              <a:rPr lang="en-GB" sz="2000" dirty="0"/>
              <a:t>The design of the tasks that needs to be done and how task are connected to produce the </a:t>
            </a:r>
            <a:r>
              <a:rPr lang="en-GB" sz="2000" dirty="0" err="1" smtClean="0"/>
              <a:t>artifact</a:t>
            </a:r>
            <a:r>
              <a:rPr lang="en-GB" sz="2000" dirty="0" smtClean="0"/>
              <a:t> </a:t>
            </a:r>
            <a:endParaRPr lang="en-GB" sz="2000" dirty="0"/>
          </a:p>
          <a:p>
            <a:pPr marL="342900" lvl="0" indent="-342900">
              <a:buFont typeface="Arial" panose="020B0604020202020204" pitchFamily="34" charset="0"/>
              <a:buChar char="•"/>
            </a:pPr>
            <a:r>
              <a:rPr lang="en-GB" sz="2000" i="1" dirty="0"/>
              <a:t>What type knowledge do we really need?</a:t>
            </a:r>
          </a:p>
          <a:p>
            <a:pPr marL="342900" lvl="0" indent="-342900">
              <a:buFont typeface="Arial" panose="020B0604020202020204" pitchFamily="34" charset="0"/>
              <a:buChar char="•"/>
            </a:pPr>
            <a:r>
              <a:rPr lang="en-US" sz="2000" dirty="0"/>
              <a:t>Determined by the underlying technology and is a blueprint of the material structure of a product and the technical tasks needed to produce the product</a:t>
            </a:r>
            <a:endParaRPr lang="en-GB" sz="2000" dirty="0"/>
          </a:p>
        </p:txBody>
      </p:sp>
      <p:sp>
        <p:nvSpPr>
          <p:cNvPr id="8" name="TextBox 7"/>
          <p:cNvSpPr txBox="1"/>
          <p:nvPr/>
        </p:nvSpPr>
        <p:spPr>
          <a:xfrm>
            <a:off x="6392489" y="3098058"/>
            <a:ext cx="4782587" cy="2616101"/>
          </a:xfrm>
          <a:prstGeom prst="rect">
            <a:avLst/>
          </a:prstGeom>
          <a:noFill/>
        </p:spPr>
        <p:txBody>
          <a:bodyPr wrap="square" rtlCol="0">
            <a:spAutoFit/>
          </a:bodyPr>
          <a:lstStyle/>
          <a:p>
            <a:pPr lvl="0"/>
            <a:r>
              <a:rPr lang="nb-NO" sz="2400" b="1" dirty="0" err="1">
                <a:solidFill>
                  <a:srgbClr val="002060"/>
                </a:solidFill>
              </a:rPr>
              <a:t>Organizational</a:t>
            </a:r>
            <a:r>
              <a:rPr lang="nb-NO" sz="2400" b="1" dirty="0">
                <a:solidFill>
                  <a:srgbClr val="002060"/>
                </a:solidFill>
              </a:rPr>
              <a:t> </a:t>
            </a:r>
            <a:r>
              <a:rPr lang="nb-NO" sz="2400" b="1" dirty="0" err="1">
                <a:solidFill>
                  <a:srgbClr val="002060"/>
                </a:solidFill>
              </a:rPr>
              <a:t>structure</a:t>
            </a:r>
            <a:endParaRPr lang="nb-NO" sz="2400" b="1" dirty="0">
              <a:solidFill>
                <a:srgbClr val="002060"/>
              </a:solidFill>
            </a:endParaRPr>
          </a:p>
          <a:p>
            <a:pPr marL="342900" lvl="0" indent="-342900">
              <a:buFont typeface="Arial" panose="020B0604020202020204" pitchFamily="34" charset="0"/>
              <a:buChar char="•"/>
            </a:pPr>
            <a:r>
              <a:rPr lang="en-GB" sz="2000" dirty="0"/>
              <a:t>The design of the specific competence profiles and communication channels</a:t>
            </a:r>
          </a:p>
          <a:p>
            <a:pPr marL="342900" lvl="0" indent="-342900">
              <a:buFont typeface="Arial" panose="020B0604020202020204" pitchFamily="34" charset="0"/>
              <a:buChar char="•"/>
            </a:pPr>
            <a:r>
              <a:rPr lang="en-GB" sz="2000" i="1" dirty="0"/>
              <a:t>What type of people do we really need?</a:t>
            </a:r>
          </a:p>
          <a:p>
            <a:pPr marL="342900" lvl="0" indent="-342900">
              <a:buFont typeface="Arial" panose="020B0604020202020204" pitchFamily="34" charset="0"/>
              <a:buChar char="•"/>
            </a:pPr>
            <a:r>
              <a:rPr lang="en-GB" sz="2000" dirty="0"/>
              <a:t>A social structure that realizes the technical architecture </a:t>
            </a:r>
          </a:p>
          <a:p>
            <a:pPr marL="342900" lvl="0" indent="-342900">
              <a:buFont typeface="Arial" panose="020B0604020202020204" pitchFamily="34" charset="0"/>
              <a:buChar char="•"/>
            </a:pPr>
            <a:r>
              <a:rPr lang="en-GB" sz="2000" dirty="0"/>
              <a:t>Governance structure is an important part </a:t>
            </a:r>
          </a:p>
        </p:txBody>
      </p:sp>
    </p:spTree>
    <p:extLst>
      <p:ext uri="{BB962C8B-B14F-4D97-AF65-F5344CB8AC3E}">
        <p14:creationId xmlns:p14="http://schemas.microsoft.com/office/powerpoint/2010/main" val="27199338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29923405"/>
              </p:ext>
            </p:extLst>
          </p:nvPr>
        </p:nvGraphicFramePr>
        <p:xfrm>
          <a:off x="3701776" y="117163"/>
          <a:ext cx="4083172" cy="3085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4198246284"/>
              </p:ext>
            </p:extLst>
          </p:nvPr>
        </p:nvGraphicFramePr>
        <p:xfrm>
          <a:off x="3624139" y="3346485"/>
          <a:ext cx="4160809" cy="3120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925190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25802917"/>
              </p:ext>
            </p:extLst>
          </p:nvPr>
        </p:nvGraphicFramePr>
        <p:xfrm>
          <a:off x="578689" y="1371598"/>
          <a:ext cx="5208917" cy="3916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1900086392"/>
              </p:ext>
            </p:extLst>
          </p:nvPr>
        </p:nvGraphicFramePr>
        <p:xfrm>
          <a:off x="645544" y="1739658"/>
          <a:ext cx="5075208" cy="31807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Content Placeholder 3"/>
          <p:cNvGraphicFramePr>
            <a:graphicFrameLocks/>
          </p:cNvGraphicFramePr>
          <p:nvPr>
            <p:extLst>
              <p:ext uri="{D42A27DB-BD31-4B8C-83A1-F6EECF244321}">
                <p14:modId xmlns:p14="http://schemas.microsoft.com/office/powerpoint/2010/main" val="2676819507"/>
              </p:ext>
            </p:extLst>
          </p:nvPr>
        </p:nvGraphicFramePr>
        <p:xfrm>
          <a:off x="6806241" y="1371598"/>
          <a:ext cx="4879679" cy="39940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TextBox 10"/>
          <p:cNvSpPr txBox="1"/>
          <p:nvPr/>
        </p:nvSpPr>
        <p:spPr>
          <a:xfrm>
            <a:off x="6014050" y="2538903"/>
            <a:ext cx="707366" cy="1323439"/>
          </a:xfrm>
          <a:prstGeom prst="rect">
            <a:avLst/>
          </a:prstGeom>
          <a:noFill/>
        </p:spPr>
        <p:txBody>
          <a:bodyPr wrap="square" rtlCol="0">
            <a:spAutoFit/>
          </a:bodyPr>
          <a:lstStyle/>
          <a:p>
            <a:r>
              <a:rPr lang="nb-NO" sz="8000" dirty="0" smtClean="0"/>
              <a:t>=</a:t>
            </a:r>
            <a:endParaRPr lang="nb-NO" sz="8000" dirty="0"/>
          </a:p>
        </p:txBody>
      </p:sp>
    </p:spTree>
    <p:extLst>
      <p:ext uri="{BB962C8B-B14F-4D97-AF65-F5344CB8AC3E}">
        <p14:creationId xmlns:p14="http://schemas.microsoft.com/office/powerpoint/2010/main" val="3639187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057562" y="1298184"/>
            <a:ext cx="5983979" cy="4958176"/>
          </a:xfrm>
          <a:prstGeom prst="rect">
            <a:avLst/>
          </a:prstGeom>
        </p:spPr>
      </p:pic>
      <p:sp>
        <p:nvSpPr>
          <p:cNvPr id="2" name="TextBox 1"/>
          <p:cNvSpPr txBox="1"/>
          <p:nvPr/>
        </p:nvSpPr>
        <p:spPr>
          <a:xfrm>
            <a:off x="2144684" y="2909456"/>
            <a:ext cx="7897091" cy="1015663"/>
          </a:xfrm>
          <a:prstGeom prst="rect">
            <a:avLst/>
          </a:prstGeom>
          <a:noFill/>
        </p:spPr>
        <p:txBody>
          <a:bodyPr wrap="square" rtlCol="0">
            <a:spAutoFit/>
          </a:bodyPr>
          <a:lstStyle/>
          <a:p>
            <a:pPr algn="ctr"/>
            <a:r>
              <a:rPr lang="nb-NO" sz="6000" b="1" dirty="0">
                <a:solidFill>
                  <a:schemeClr val="bg1"/>
                </a:solidFill>
              </a:rPr>
              <a:t>MODULARITY</a:t>
            </a:r>
            <a:r>
              <a:rPr lang="nb-NO" dirty="0"/>
              <a:t> </a:t>
            </a:r>
          </a:p>
        </p:txBody>
      </p:sp>
    </p:spTree>
    <p:extLst>
      <p:ext uri="{BB962C8B-B14F-4D97-AF65-F5344CB8AC3E}">
        <p14:creationId xmlns:p14="http://schemas.microsoft.com/office/powerpoint/2010/main" val="37374760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25A90E-88E6-C04B-A717-0488BF325CB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71343" y="608796"/>
            <a:ext cx="4445000" cy="5918200"/>
          </a:xfrm>
          <a:prstGeom prst="rect">
            <a:avLst/>
          </a:prstGeom>
        </p:spPr>
      </p:pic>
      <p:sp>
        <p:nvSpPr>
          <p:cNvPr id="4" name="TextBox 3">
            <a:extLst>
              <a:ext uri="{FF2B5EF4-FFF2-40B4-BE49-F238E27FC236}">
                <a16:creationId xmlns:a16="http://schemas.microsoft.com/office/drawing/2014/main" id="{75AC8C61-CFEB-4FC7-CBE6-7D754E694504}"/>
              </a:ext>
            </a:extLst>
          </p:cNvPr>
          <p:cNvSpPr txBox="1"/>
          <p:nvPr/>
        </p:nvSpPr>
        <p:spPr>
          <a:xfrm>
            <a:off x="185195" y="2145526"/>
            <a:ext cx="6018835" cy="1754326"/>
          </a:xfrm>
          <a:prstGeom prst="rect">
            <a:avLst/>
          </a:prstGeom>
          <a:noFill/>
        </p:spPr>
        <p:txBody>
          <a:bodyPr wrap="square" rtlCol="0">
            <a:spAutoFit/>
          </a:bodyPr>
          <a:lstStyle/>
          <a:p>
            <a:pPr algn="r"/>
            <a:r>
              <a:rPr lang="nb-NO" sz="5400" b="1" dirty="0">
                <a:solidFill>
                  <a:srgbClr val="002060"/>
                </a:solidFill>
              </a:rPr>
              <a:t>HAVE YOU SEEN</a:t>
            </a:r>
          </a:p>
          <a:p>
            <a:pPr algn="r"/>
            <a:r>
              <a:rPr lang="nb-NO" sz="5400" b="1" dirty="0">
                <a:solidFill>
                  <a:srgbClr val="002060"/>
                </a:solidFill>
              </a:rPr>
              <a:t>THIS BEFORE?</a:t>
            </a:r>
            <a:endParaRPr lang="nb-NO" sz="1600" dirty="0">
              <a:solidFill>
                <a:srgbClr val="002060"/>
              </a:solidFill>
            </a:endParaRPr>
          </a:p>
        </p:txBody>
      </p:sp>
    </p:spTree>
    <p:extLst>
      <p:ext uri="{BB962C8B-B14F-4D97-AF65-F5344CB8AC3E}">
        <p14:creationId xmlns:p14="http://schemas.microsoft.com/office/powerpoint/2010/main" val="10383089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22D07E-C92A-2BD9-92D8-7B94EADD3E72}"/>
              </a:ext>
            </a:extLst>
          </p:cNvPr>
          <p:cNvPicPr>
            <a:picLocks noChangeAspect="1"/>
          </p:cNvPicPr>
          <p:nvPr/>
        </p:nvPicPr>
        <p:blipFill rotWithShape="1">
          <a:blip r:embed="rId2">
            <a:extLst>
              <a:ext uri="{28A0092B-C50C-407E-A947-70E740481C1C}">
                <a14:useLocalDpi xmlns:a14="http://schemas.microsoft.com/office/drawing/2010/main"/>
              </a:ext>
            </a:extLst>
          </a:blip>
          <a:srcRect l="-1"/>
          <a:stretch/>
        </p:blipFill>
        <p:spPr>
          <a:xfrm>
            <a:off x="2307592" y="1307834"/>
            <a:ext cx="6535094" cy="2986373"/>
          </a:xfrm>
          <a:prstGeom prst="rect">
            <a:avLst/>
          </a:prstGeom>
        </p:spPr>
      </p:pic>
      <p:sp>
        <p:nvSpPr>
          <p:cNvPr id="8" name="TextBox 7">
            <a:extLst>
              <a:ext uri="{FF2B5EF4-FFF2-40B4-BE49-F238E27FC236}">
                <a16:creationId xmlns:a16="http://schemas.microsoft.com/office/drawing/2014/main" id="{CD064249-4D27-782A-806C-D9F24F9D5608}"/>
              </a:ext>
            </a:extLst>
          </p:cNvPr>
          <p:cNvSpPr txBox="1"/>
          <p:nvPr/>
        </p:nvSpPr>
        <p:spPr>
          <a:xfrm>
            <a:off x="3391382" y="4491506"/>
            <a:ext cx="1875835" cy="461665"/>
          </a:xfrm>
          <a:prstGeom prst="rect">
            <a:avLst/>
          </a:prstGeom>
          <a:noFill/>
        </p:spPr>
        <p:txBody>
          <a:bodyPr wrap="none" rtlCol="0">
            <a:spAutoFit/>
          </a:bodyPr>
          <a:lstStyle/>
          <a:p>
            <a:r>
              <a:rPr lang="en-NO" sz="2400" b="1" dirty="0"/>
              <a:t>MONOLITHIC</a:t>
            </a:r>
          </a:p>
        </p:txBody>
      </p:sp>
      <p:sp>
        <p:nvSpPr>
          <p:cNvPr id="9" name="TextBox 8">
            <a:extLst>
              <a:ext uri="{FF2B5EF4-FFF2-40B4-BE49-F238E27FC236}">
                <a16:creationId xmlns:a16="http://schemas.microsoft.com/office/drawing/2014/main" id="{4B1496F1-C6DE-2493-9043-A7E808544FE3}"/>
              </a:ext>
            </a:extLst>
          </p:cNvPr>
          <p:cNvSpPr txBox="1"/>
          <p:nvPr/>
        </p:nvSpPr>
        <p:spPr>
          <a:xfrm>
            <a:off x="6449028" y="4491506"/>
            <a:ext cx="1545616" cy="461665"/>
          </a:xfrm>
          <a:prstGeom prst="rect">
            <a:avLst/>
          </a:prstGeom>
          <a:noFill/>
        </p:spPr>
        <p:txBody>
          <a:bodyPr wrap="none" rtlCol="0">
            <a:spAutoFit/>
          </a:bodyPr>
          <a:lstStyle/>
          <a:p>
            <a:r>
              <a:rPr lang="en-NO" sz="2400" b="1" dirty="0"/>
              <a:t>MODULAR</a:t>
            </a:r>
          </a:p>
        </p:txBody>
      </p:sp>
    </p:spTree>
    <p:extLst>
      <p:ext uri="{BB962C8B-B14F-4D97-AF65-F5344CB8AC3E}">
        <p14:creationId xmlns:p14="http://schemas.microsoft.com/office/powerpoint/2010/main" val="37125781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0" y="2923051"/>
            <a:ext cx="5824451" cy="34827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F2A2B0-8C46-4409-9B11-3D6B35638783}"/>
              </a:ext>
            </a:extLst>
          </p:cNvPr>
          <p:cNvSpPr/>
          <p:nvPr/>
        </p:nvSpPr>
        <p:spPr>
          <a:xfrm>
            <a:off x="0" y="361653"/>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D83A58-A375-44EA-95A8-0D39B8C2C6AA}"/>
              </a:ext>
            </a:extLst>
          </p:cNvPr>
          <p:cNvSpPr txBox="1"/>
          <p:nvPr/>
        </p:nvSpPr>
        <p:spPr>
          <a:xfrm>
            <a:off x="654446" y="703142"/>
            <a:ext cx="9911029" cy="1569660"/>
          </a:xfrm>
          <a:prstGeom prst="rect">
            <a:avLst/>
          </a:prstGeom>
          <a:noFill/>
        </p:spPr>
        <p:txBody>
          <a:bodyPr wrap="square" rtlCol="0">
            <a:spAutoFit/>
          </a:bodyPr>
          <a:lstStyle/>
          <a:p>
            <a:r>
              <a:rPr lang="en-US" sz="4800" b="1" dirty="0">
                <a:solidFill>
                  <a:schemeClr val="bg1"/>
                </a:solidFill>
              </a:rPr>
              <a:t>Modular architecture/governance vs. monolithic architecture/governance </a:t>
            </a:r>
          </a:p>
        </p:txBody>
      </p:sp>
      <p:sp>
        <p:nvSpPr>
          <p:cNvPr id="15" name="Rectangle 14">
            <a:extLst>
              <a:ext uri="{FF2B5EF4-FFF2-40B4-BE49-F238E27FC236}">
                <a16:creationId xmlns:a16="http://schemas.microsoft.com/office/drawing/2014/main" id="{A1F2A2B0-8C46-4409-9B11-3D6B35638783}"/>
              </a:ext>
            </a:extLst>
          </p:cNvPr>
          <p:cNvSpPr/>
          <p:nvPr/>
        </p:nvSpPr>
        <p:spPr>
          <a:xfrm>
            <a:off x="6197877" y="2931874"/>
            <a:ext cx="5994124" cy="3450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1E61ED-B7BE-4ED7-8F24-F02B24279F57}"/>
              </a:ext>
            </a:extLst>
          </p:cNvPr>
          <p:cNvSpPr txBox="1"/>
          <p:nvPr/>
        </p:nvSpPr>
        <p:spPr>
          <a:xfrm>
            <a:off x="373425" y="3001324"/>
            <a:ext cx="5365162" cy="3231654"/>
          </a:xfrm>
          <a:prstGeom prst="rect">
            <a:avLst/>
          </a:prstGeom>
          <a:noFill/>
        </p:spPr>
        <p:txBody>
          <a:bodyPr wrap="square" rtlCol="0">
            <a:spAutoFit/>
          </a:bodyPr>
          <a:lstStyle/>
          <a:p>
            <a:pPr lvl="0"/>
            <a:r>
              <a:rPr lang="nb-NO" sz="2400" b="1" dirty="0">
                <a:solidFill>
                  <a:srgbClr val="002060"/>
                </a:solidFill>
              </a:rPr>
              <a:t>Modular system</a:t>
            </a:r>
          </a:p>
          <a:p>
            <a:pPr marL="342900" indent="-342900">
              <a:buFont typeface="Arial" panose="020B0604020202020204" pitchFamily="34" charset="0"/>
              <a:buChar char="•"/>
            </a:pPr>
            <a:r>
              <a:rPr lang="nb-NO" sz="2000" dirty="0" err="1"/>
              <a:t>Artifact</a:t>
            </a:r>
            <a:r>
              <a:rPr lang="nb-NO" sz="2000" dirty="0"/>
              <a:t>: </a:t>
            </a:r>
            <a:r>
              <a:rPr lang="nb-NO" sz="2000" dirty="0" err="1"/>
              <a:t>Car</a:t>
            </a:r>
            <a:endParaRPr lang="nb-NO" sz="2000" dirty="0"/>
          </a:p>
          <a:p>
            <a:pPr marL="342900" indent="-342900">
              <a:buFont typeface="Arial" panose="020B0604020202020204" pitchFamily="34" charset="0"/>
              <a:buChar char="•"/>
            </a:pPr>
            <a:r>
              <a:rPr lang="nb-NO" sz="2000" dirty="0" err="1"/>
              <a:t>Functionality</a:t>
            </a:r>
            <a:r>
              <a:rPr lang="nb-NO" sz="2000" dirty="0"/>
              <a:t>: </a:t>
            </a:r>
            <a:r>
              <a:rPr lang="nb-NO" sz="2000" dirty="0" err="1"/>
              <a:t>Transportation</a:t>
            </a:r>
            <a:r>
              <a:rPr lang="nb-NO" sz="2000" dirty="0"/>
              <a:t> from A to B</a:t>
            </a:r>
          </a:p>
          <a:p>
            <a:pPr marL="342900" indent="-342900">
              <a:buFont typeface="Arial" panose="020B0604020202020204" pitchFamily="34" charset="0"/>
              <a:buChar char="•"/>
            </a:pPr>
            <a:r>
              <a:rPr lang="nb-NO" sz="2000" dirty="0" err="1"/>
              <a:t>Several</a:t>
            </a:r>
            <a:r>
              <a:rPr lang="nb-NO" sz="2000" dirty="0"/>
              <a:t> </a:t>
            </a:r>
            <a:r>
              <a:rPr lang="nb-NO" sz="2000" dirty="0" err="1"/>
              <a:t>independent</a:t>
            </a:r>
            <a:r>
              <a:rPr lang="nb-NO" sz="2000" dirty="0"/>
              <a:t> sub-systems (</a:t>
            </a:r>
            <a:r>
              <a:rPr lang="nb-NO" sz="2000" dirty="0" err="1"/>
              <a:t>modules</a:t>
            </a:r>
            <a:r>
              <a:rPr lang="nb-NO" sz="2000" dirty="0"/>
              <a:t>) </a:t>
            </a:r>
            <a:r>
              <a:rPr lang="nb-NO" sz="2000" dirty="0" err="1"/>
              <a:t>that</a:t>
            </a:r>
            <a:r>
              <a:rPr lang="nb-NO" sz="2000" dirty="0"/>
              <a:t> </a:t>
            </a:r>
            <a:r>
              <a:rPr lang="nb-NO" sz="2000" dirty="0" err="1"/>
              <a:t>interact</a:t>
            </a:r>
            <a:r>
              <a:rPr lang="nb-NO" sz="2000" dirty="0"/>
              <a:t> </a:t>
            </a:r>
            <a:r>
              <a:rPr lang="nb-NO" sz="2000" dirty="0" err="1"/>
              <a:t>through</a:t>
            </a:r>
            <a:r>
              <a:rPr lang="nb-NO" sz="2000" dirty="0"/>
              <a:t> </a:t>
            </a:r>
            <a:r>
              <a:rPr lang="nb-NO" sz="2000" dirty="0" err="1"/>
              <a:t>interfaces</a:t>
            </a:r>
            <a:endParaRPr lang="nb-NO" sz="2000" dirty="0"/>
          </a:p>
          <a:p>
            <a:pPr marL="342900" indent="-342900">
              <a:buFont typeface="Arial" panose="020B0604020202020204" pitchFamily="34" charset="0"/>
              <a:buChar char="•"/>
            </a:pPr>
            <a:r>
              <a:rPr lang="nb-NO" sz="2000" dirty="0"/>
              <a:t>Technical </a:t>
            </a:r>
            <a:r>
              <a:rPr lang="nb-NO" sz="2000" dirty="0" err="1"/>
              <a:t>architecture</a:t>
            </a:r>
            <a:r>
              <a:rPr lang="nb-NO" sz="2000" dirty="0"/>
              <a:t>: The </a:t>
            </a:r>
            <a:r>
              <a:rPr lang="nb-NO" sz="2000" dirty="0" err="1"/>
              <a:t>car</a:t>
            </a:r>
            <a:r>
              <a:rPr lang="nb-NO" sz="2000" dirty="0"/>
              <a:t> </a:t>
            </a:r>
            <a:r>
              <a:rPr lang="nb-NO" sz="2000" dirty="0" err="1"/>
              <a:t>consists</a:t>
            </a:r>
            <a:r>
              <a:rPr lang="nb-NO" sz="2000" dirty="0"/>
              <a:t> </a:t>
            </a:r>
            <a:r>
              <a:rPr lang="nb-NO" sz="2000" dirty="0" err="1"/>
              <a:t>of</a:t>
            </a:r>
            <a:r>
              <a:rPr lang="nb-NO" sz="2000" dirty="0"/>
              <a:t> </a:t>
            </a:r>
            <a:r>
              <a:rPr lang="nb-NO" sz="2000" i="1" dirty="0"/>
              <a:t>different</a:t>
            </a:r>
            <a:r>
              <a:rPr lang="nb-NO" sz="2000" dirty="0"/>
              <a:t> </a:t>
            </a:r>
            <a:r>
              <a:rPr lang="nb-NO" sz="2000" dirty="0" err="1"/>
              <a:t>components</a:t>
            </a:r>
            <a:r>
              <a:rPr lang="nb-NO" sz="2000" dirty="0"/>
              <a:t> </a:t>
            </a:r>
            <a:r>
              <a:rPr lang="nb-NO" sz="2000" dirty="0" err="1"/>
              <a:t>that</a:t>
            </a:r>
            <a:r>
              <a:rPr lang="nb-NO" sz="2000" dirty="0"/>
              <a:t> </a:t>
            </a:r>
            <a:r>
              <a:rPr lang="nb-NO" sz="2000" i="1" dirty="0" err="1"/>
              <a:t>constitue</a:t>
            </a:r>
            <a:r>
              <a:rPr lang="nb-NO" sz="2000" dirty="0"/>
              <a:t> </a:t>
            </a:r>
            <a:r>
              <a:rPr lang="nb-NO" sz="2000" dirty="0" err="1"/>
              <a:t>the</a:t>
            </a:r>
            <a:r>
              <a:rPr lang="nb-NO" sz="2000" dirty="0"/>
              <a:t> </a:t>
            </a:r>
            <a:r>
              <a:rPr lang="nb-NO" sz="2000" dirty="0" err="1"/>
              <a:t>car</a:t>
            </a:r>
            <a:endParaRPr lang="nb-NO" sz="2000" dirty="0"/>
          </a:p>
          <a:p>
            <a:pPr marL="342900" indent="-342900">
              <a:buFont typeface="Arial" panose="020B0604020202020204" pitchFamily="34" charset="0"/>
              <a:buChar char="•"/>
            </a:pPr>
            <a:r>
              <a:rPr lang="nb-NO" sz="2000" dirty="0"/>
              <a:t> </a:t>
            </a:r>
            <a:r>
              <a:rPr lang="nb-NO" sz="2000" dirty="0" err="1"/>
              <a:t>Organizational</a:t>
            </a:r>
            <a:r>
              <a:rPr lang="nb-NO" sz="2000" dirty="0"/>
              <a:t> </a:t>
            </a:r>
            <a:r>
              <a:rPr lang="nb-NO" sz="2000" dirty="0" err="1"/>
              <a:t>structure</a:t>
            </a:r>
            <a:r>
              <a:rPr lang="nb-NO" sz="2000" dirty="0"/>
              <a:t>: </a:t>
            </a:r>
            <a:r>
              <a:rPr lang="nb-NO" sz="2000" dirty="0" err="1"/>
              <a:t>Several</a:t>
            </a:r>
            <a:r>
              <a:rPr lang="nb-NO" sz="2000" dirty="0"/>
              <a:t> units, </a:t>
            </a:r>
            <a:r>
              <a:rPr lang="nb-NO" sz="2000" dirty="0" err="1"/>
              <a:t>several</a:t>
            </a:r>
            <a:r>
              <a:rPr lang="nb-NO" sz="2000" dirty="0"/>
              <a:t> </a:t>
            </a:r>
            <a:r>
              <a:rPr lang="nb-NO" sz="2000" dirty="0" err="1"/>
              <a:t>organization</a:t>
            </a:r>
            <a:endParaRPr lang="nb-NO" sz="2000" dirty="0"/>
          </a:p>
          <a:p>
            <a:pPr marL="342900" indent="-342900">
              <a:buFont typeface="Arial" panose="020B0604020202020204" pitchFamily="34" charset="0"/>
              <a:buChar char="•"/>
            </a:pPr>
            <a:r>
              <a:rPr lang="nb-NO" sz="2000" dirty="0" err="1"/>
              <a:t>Governance</a:t>
            </a:r>
            <a:r>
              <a:rPr lang="nb-NO" sz="2000" dirty="0"/>
              <a:t> </a:t>
            </a:r>
            <a:r>
              <a:rPr lang="nb-NO" sz="2000" dirty="0" err="1"/>
              <a:t>structure</a:t>
            </a:r>
            <a:r>
              <a:rPr lang="nb-NO" sz="2000" dirty="0"/>
              <a:t>: </a:t>
            </a:r>
            <a:r>
              <a:rPr lang="nb-NO" sz="2000" dirty="0" err="1"/>
              <a:t>Developing</a:t>
            </a:r>
            <a:r>
              <a:rPr lang="nb-NO" sz="2000" dirty="0"/>
              <a:t> </a:t>
            </a:r>
            <a:r>
              <a:rPr lang="nb-NO" sz="2000" dirty="0" err="1"/>
              <a:t>interfaces</a:t>
            </a:r>
            <a:r>
              <a:rPr lang="nb-NO" sz="2000" dirty="0"/>
              <a:t> </a:t>
            </a:r>
          </a:p>
        </p:txBody>
      </p:sp>
      <p:sp>
        <p:nvSpPr>
          <p:cNvPr id="8" name="TextBox 7"/>
          <p:cNvSpPr txBox="1"/>
          <p:nvPr/>
        </p:nvSpPr>
        <p:spPr>
          <a:xfrm>
            <a:off x="6485911" y="3048584"/>
            <a:ext cx="5418055" cy="3231654"/>
          </a:xfrm>
          <a:prstGeom prst="rect">
            <a:avLst/>
          </a:prstGeom>
          <a:noFill/>
        </p:spPr>
        <p:txBody>
          <a:bodyPr wrap="square" rtlCol="0">
            <a:spAutoFit/>
          </a:bodyPr>
          <a:lstStyle/>
          <a:p>
            <a:pPr lvl="0"/>
            <a:r>
              <a:rPr lang="nb-NO" sz="2400" b="1" dirty="0" err="1">
                <a:solidFill>
                  <a:srgbClr val="002060"/>
                </a:solidFill>
              </a:rPr>
              <a:t>Monolithic</a:t>
            </a:r>
            <a:r>
              <a:rPr lang="nb-NO" sz="2400" b="1" dirty="0">
                <a:solidFill>
                  <a:srgbClr val="002060"/>
                </a:solidFill>
              </a:rPr>
              <a:t> system</a:t>
            </a:r>
          </a:p>
          <a:p>
            <a:pPr marL="342900" indent="-342900">
              <a:buFont typeface="Arial" panose="020B0604020202020204" pitchFamily="34" charset="0"/>
              <a:buChar char="•"/>
            </a:pPr>
            <a:r>
              <a:rPr lang="nb-NO" sz="2000" dirty="0" err="1"/>
              <a:t>Artifact</a:t>
            </a:r>
            <a:r>
              <a:rPr lang="nb-NO" sz="2000" dirty="0"/>
              <a:t>: </a:t>
            </a:r>
            <a:r>
              <a:rPr lang="nb-NO" sz="2000" dirty="0" err="1"/>
              <a:t>Car</a:t>
            </a:r>
            <a:endParaRPr lang="nb-NO" sz="2000" dirty="0"/>
          </a:p>
          <a:p>
            <a:pPr marL="342900" indent="-342900">
              <a:buFont typeface="Arial" panose="020B0604020202020204" pitchFamily="34" charset="0"/>
              <a:buChar char="•"/>
            </a:pPr>
            <a:r>
              <a:rPr lang="nb-NO" sz="2000" dirty="0" err="1"/>
              <a:t>Functionality</a:t>
            </a:r>
            <a:r>
              <a:rPr lang="nb-NO" sz="2000" dirty="0"/>
              <a:t>: </a:t>
            </a:r>
            <a:r>
              <a:rPr lang="nb-NO" sz="2000" dirty="0" err="1"/>
              <a:t>Transportation</a:t>
            </a:r>
            <a:r>
              <a:rPr lang="nb-NO" sz="2000" dirty="0"/>
              <a:t> from A to B</a:t>
            </a:r>
            <a:endParaRPr lang="en-US" sz="2000" dirty="0"/>
          </a:p>
          <a:p>
            <a:pPr marL="342900" indent="-342900">
              <a:buFont typeface="Arial" panose="020B0604020202020204" pitchFamily="34" charset="0"/>
              <a:buChar char="•"/>
            </a:pPr>
            <a:r>
              <a:rPr lang="en-US" sz="2000" dirty="0"/>
              <a:t>One highly interdependent system with no independent sub-systems</a:t>
            </a:r>
          </a:p>
          <a:p>
            <a:pPr marL="342900" indent="-342900">
              <a:buFont typeface="Arial" panose="020B0604020202020204" pitchFamily="34" charset="0"/>
              <a:buChar char="•"/>
            </a:pPr>
            <a:r>
              <a:rPr lang="en-US" sz="2000" dirty="0"/>
              <a:t>Technical architecture: The whole car</a:t>
            </a:r>
          </a:p>
          <a:p>
            <a:pPr marL="342900" indent="-342900">
              <a:buFont typeface="Arial" panose="020B0604020202020204" pitchFamily="34" charset="0"/>
              <a:buChar char="•"/>
            </a:pPr>
            <a:r>
              <a:rPr lang="en-US" sz="2000" dirty="0"/>
              <a:t>Organizational structure: One unit, one organization </a:t>
            </a:r>
          </a:p>
          <a:p>
            <a:pPr marL="342900" indent="-342900">
              <a:buFont typeface="Arial" panose="020B0604020202020204" pitchFamily="34" charset="0"/>
              <a:buChar char="•"/>
            </a:pPr>
            <a:r>
              <a:rPr lang="en-US" sz="2000" dirty="0"/>
              <a:t>Governance structure: Intense supervision and coordination inside the boundaries of one firm</a:t>
            </a:r>
            <a:endParaRPr lang="nb-NO" sz="2000" dirty="0"/>
          </a:p>
        </p:txBody>
      </p:sp>
    </p:spTree>
    <p:extLst>
      <p:ext uri="{BB962C8B-B14F-4D97-AF65-F5344CB8AC3E}">
        <p14:creationId xmlns:p14="http://schemas.microsoft.com/office/powerpoint/2010/main" val="39675850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F79DD7-67FC-DC0F-5A71-9152F991F4CC}"/>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365813" y="727233"/>
            <a:ext cx="9271321" cy="5403533"/>
          </a:xfrm>
          <a:prstGeom prst="rect">
            <a:avLst/>
          </a:prstGeom>
        </p:spPr>
      </p:pic>
    </p:spTree>
    <p:extLst>
      <p:ext uri="{BB962C8B-B14F-4D97-AF65-F5344CB8AC3E}">
        <p14:creationId xmlns:p14="http://schemas.microsoft.com/office/powerpoint/2010/main" val="1044222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371AF7-817E-80EE-12DA-0BE64ABCB605}"/>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451676" y="3576576"/>
            <a:ext cx="6466391" cy="3059644"/>
          </a:xfrm>
          <a:prstGeom prst="rect">
            <a:avLst/>
          </a:prstGeom>
        </p:spPr>
      </p:pic>
      <p:pic>
        <p:nvPicPr>
          <p:cNvPr id="5" name="Picture 4">
            <a:extLst>
              <a:ext uri="{FF2B5EF4-FFF2-40B4-BE49-F238E27FC236}">
                <a16:creationId xmlns:a16="http://schemas.microsoft.com/office/drawing/2014/main" id="{2B1E7D10-FB9B-EFEE-1648-B90A9840B33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11889" y="0"/>
            <a:ext cx="5984111" cy="4439193"/>
          </a:xfrm>
          <a:prstGeom prst="rect">
            <a:avLst/>
          </a:prstGeom>
        </p:spPr>
      </p:pic>
    </p:spTree>
    <p:extLst>
      <p:ext uri="{BB962C8B-B14F-4D97-AF65-F5344CB8AC3E}">
        <p14:creationId xmlns:p14="http://schemas.microsoft.com/office/powerpoint/2010/main" val="26942891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10A957-723C-F631-7686-B02B0B5B2F50}"/>
              </a:ext>
            </a:extLst>
          </p:cNvPr>
          <p:cNvPicPr>
            <a:picLocks noChangeAspect="1"/>
          </p:cNvPicPr>
          <p:nvPr/>
        </p:nvPicPr>
        <p:blipFill rotWithShape="1">
          <a:blip r:embed="rId2">
            <a:extLst>
              <a:ext uri="{28A0092B-C50C-407E-A947-70E740481C1C}">
                <a14:useLocalDpi xmlns:a14="http://schemas.microsoft.com/office/drawing/2010/main" val="0"/>
              </a:ext>
            </a:extLst>
          </a:blip>
          <a:srcRect l="10511" t="17503" r="13849" b="17144"/>
          <a:stretch/>
        </p:blipFill>
        <p:spPr>
          <a:xfrm>
            <a:off x="1547149" y="839860"/>
            <a:ext cx="9097702" cy="4912759"/>
          </a:xfrm>
          <a:prstGeom prst="rect">
            <a:avLst/>
          </a:prstGeom>
        </p:spPr>
      </p:pic>
    </p:spTree>
    <p:extLst>
      <p:ext uri="{BB962C8B-B14F-4D97-AF65-F5344CB8AC3E}">
        <p14:creationId xmlns:p14="http://schemas.microsoft.com/office/powerpoint/2010/main" val="39522584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406397" y="2955024"/>
            <a:ext cx="5096628" cy="34827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F2A2B0-8C46-4409-9B11-3D6B35638783}"/>
              </a:ext>
            </a:extLst>
          </p:cNvPr>
          <p:cNvSpPr/>
          <p:nvPr/>
        </p:nvSpPr>
        <p:spPr>
          <a:xfrm>
            <a:off x="5939286" y="2955024"/>
            <a:ext cx="5595241" cy="3450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1E61ED-B7BE-4ED7-8F24-F02B24279F57}"/>
              </a:ext>
            </a:extLst>
          </p:cNvPr>
          <p:cNvSpPr txBox="1"/>
          <p:nvPr/>
        </p:nvSpPr>
        <p:spPr>
          <a:xfrm>
            <a:off x="657473" y="3216674"/>
            <a:ext cx="4594476" cy="2308324"/>
          </a:xfrm>
          <a:prstGeom prst="rect">
            <a:avLst/>
          </a:prstGeom>
          <a:noFill/>
        </p:spPr>
        <p:txBody>
          <a:bodyPr wrap="square" rtlCol="0">
            <a:spAutoFit/>
          </a:bodyPr>
          <a:lstStyle/>
          <a:p>
            <a:pPr lvl="0"/>
            <a:r>
              <a:rPr lang="nb-NO" sz="2400" b="1" dirty="0">
                <a:solidFill>
                  <a:srgbClr val="002060"/>
                </a:solidFill>
              </a:rPr>
              <a:t>Modular system</a:t>
            </a:r>
          </a:p>
          <a:p>
            <a:pPr marL="342900" indent="-342900">
              <a:buFont typeface="Arial" panose="020B0604020202020204" pitchFamily="34" charset="0"/>
              <a:buChar char="•"/>
            </a:pPr>
            <a:r>
              <a:rPr lang="nb-NO" sz="2400" dirty="0" err="1"/>
              <a:t>Recombinational</a:t>
            </a:r>
            <a:r>
              <a:rPr lang="nb-NO" sz="2400" dirty="0"/>
              <a:t> </a:t>
            </a:r>
            <a:r>
              <a:rPr lang="nb-NO" sz="2400" dirty="0" err="1"/>
              <a:t>use</a:t>
            </a:r>
            <a:endParaRPr lang="nb-NO" sz="2400" dirty="0"/>
          </a:p>
          <a:p>
            <a:pPr marL="342900" indent="-342900">
              <a:buFont typeface="Arial" panose="020B0604020202020204" pitchFamily="34" charset="0"/>
              <a:buChar char="•"/>
            </a:pPr>
            <a:r>
              <a:rPr lang="nb-NO" sz="2400" dirty="0" err="1"/>
              <a:t>Focused</a:t>
            </a:r>
            <a:r>
              <a:rPr lang="nb-NO" sz="2400" dirty="0"/>
              <a:t> </a:t>
            </a:r>
            <a:r>
              <a:rPr lang="nb-NO" sz="2400" dirty="0" err="1"/>
              <a:t>attention</a:t>
            </a:r>
            <a:r>
              <a:rPr lang="nb-NO" sz="2400" dirty="0"/>
              <a:t> – </a:t>
            </a:r>
            <a:r>
              <a:rPr lang="nb-NO" sz="2400" dirty="0" err="1"/>
              <a:t>capitalizing</a:t>
            </a:r>
            <a:r>
              <a:rPr lang="nb-NO" sz="2400" dirty="0"/>
              <a:t> </a:t>
            </a:r>
            <a:r>
              <a:rPr lang="nb-NO" sz="2400" dirty="0" err="1"/>
              <a:t>on</a:t>
            </a:r>
            <a:r>
              <a:rPr lang="nb-NO" sz="2400" dirty="0"/>
              <a:t> </a:t>
            </a:r>
            <a:r>
              <a:rPr lang="nb-NO" sz="2400" dirty="0" err="1"/>
              <a:t>specialized</a:t>
            </a:r>
            <a:r>
              <a:rPr lang="nb-NO" sz="2400" dirty="0"/>
              <a:t> </a:t>
            </a:r>
            <a:r>
              <a:rPr lang="nb-NO" sz="2400" dirty="0" err="1"/>
              <a:t>knowledge</a:t>
            </a:r>
            <a:r>
              <a:rPr lang="nb-NO" sz="2400" dirty="0"/>
              <a:t> </a:t>
            </a:r>
          </a:p>
          <a:p>
            <a:pPr marL="342900" indent="-342900">
              <a:buFont typeface="Arial" panose="020B0604020202020204" pitchFamily="34" charset="0"/>
              <a:buChar char="•"/>
            </a:pPr>
            <a:r>
              <a:rPr lang="nb-NO" sz="2400" dirty="0" err="1"/>
              <a:t>Greater</a:t>
            </a:r>
            <a:r>
              <a:rPr lang="nb-NO" sz="2400" dirty="0"/>
              <a:t> </a:t>
            </a:r>
            <a:r>
              <a:rPr lang="nb-NO" sz="2400" dirty="0" err="1"/>
              <a:t>flexibility</a:t>
            </a:r>
            <a:r>
              <a:rPr lang="nb-NO" sz="2400" dirty="0"/>
              <a:t> and </a:t>
            </a:r>
            <a:r>
              <a:rPr lang="nb-NO" sz="2400" dirty="0" err="1"/>
              <a:t>agility</a:t>
            </a:r>
            <a:endParaRPr lang="nb-NO" sz="2400" dirty="0"/>
          </a:p>
          <a:p>
            <a:pPr marL="342900" indent="-342900">
              <a:buFont typeface="Arial" panose="020B0604020202020204" pitchFamily="34" charset="0"/>
              <a:buChar char="•"/>
            </a:pPr>
            <a:r>
              <a:rPr lang="nb-NO" sz="2400" dirty="0"/>
              <a:t>More </a:t>
            </a:r>
            <a:r>
              <a:rPr lang="nb-NO" sz="2400" dirty="0" err="1"/>
              <a:t>innovation</a:t>
            </a:r>
            <a:r>
              <a:rPr lang="nb-NO" sz="2400" dirty="0"/>
              <a:t> </a:t>
            </a:r>
            <a:r>
              <a:rPr lang="nb-NO" sz="2400" i="1" dirty="0" err="1"/>
              <a:t>potential</a:t>
            </a:r>
            <a:r>
              <a:rPr lang="nb-NO" sz="2400" i="1" dirty="0"/>
              <a:t> </a:t>
            </a:r>
            <a:r>
              <a:rPr lang="nb-NO" sz="2400" dirty="0"/>
              <a:t> </a:t>
            </a:r>
            <a:endParaRPr lang="nb-NO" sz="2400" b="1" dirty="0">
              <a:solidFill>
                <a:srgbClr val="002060"/>
              </a:solidFill>
            </a:endParaRPr>
          </a:p>
        </p:txBody>
      </p:sp>
      <p:sp>
        <p:nvSpPr>
          <p:cNvPr id="8" name="TextBox 7"/>
          <p:cNvSpPr txBox="1"/>
          <p:nvPr/>
        </p:nvSpPr>
        <p:spPr>
          <a:xfrm>
            <a:off x="6238854" y="3158799"/>
            <a:ext cx="4996103" cy="3046988"/>
          </a:xfrm>
          <a:prstGeom prst="rect">
            <a:avLst/>
          </a:prstGeom>
          <a:noFill/>
        </p:spPr>
        <p:txBody>
          <a:bodyPr wrap="square" rtlCol="0">
            <a:spAutoFit/>
          </a:bodyPr>
          <a:lstStyle/>
          <a:p>
            <a:pPr lvl="0"/>
            <a:r>
              <a:rPr lang="nb-NO" sz="2400" b="1" dirty="0" err="1">
                <a:solidFill>
                  <a:srgbClr val="002060"/>
                </a:solidFill>
              </a:rPr>
              <a:t>Monolithic</a:t>
            </a:r>
            <a:r>
              <a:rPr lang="nb-NO" sz="2400" b="1" dirty="0">
                <a:solidFill>
                  <a:srgbClr val="002060"/>
                </a:solidFill>
              </a:rPr>
              <a:t> system</a:t>
            </a:r>
          </a:p>
          <a:p>
            <a:pPr marL="342900" indent="-342900">
              <a:buFont typeface="Arial" panose="020B0604020202020204" pitchFamily="34" charset="0"/>
              <a:buChar char="•"/>
            </a:pPr>
            <a:r>
              <a:rPr lang="nb-NO" sz="2400" dirty="0"/>
              <a:t>Less </a:t>
            </a:r>
            <a:r>
              <a:rPr lang="nb-NO" sz="2400" dirty="0" err="1"/>
              <a:t>complexity</a:t>
            </a:r>
            <a:endParaRPr lang="nb-NO" sz="2400" dirty="0"/>
          </a:p>
          <a:p>
            <a:pPr marL="342900" indent="-342900">
              <a:buFont typeface="Arial" panose="020B0604020202020204" pitchFamily="34" charset="0"/>
              <a:buChar char="•"/>
            </a:pPr>
            <a:r>
              <a:rPr lang="nb-NO" sz="2400" dirty="0"/>
              <a:t>Faster and more </a:t>
            </a:r>
            <a:r>
              <a:rPr lang="nb-NO" sz="2400" dirty="0" err="1"/>
              <a:t>direct</a:t>
            </a:r>
            <a:r>
              <a:rPr lang="nb-NO" sz="2400" dirty="0"/>
              <a:t> </a:t>
            </a:r>
            <a:r>
              <a:rPr lang="nb-NO" sz="2400" dirty="0" err="1"/>
              <a:t>communication</a:t>
            </a:r>
            <a:endParaRPr lang="nb-NO" sz="2400" dirty="0"/>
          </a:p>
          <a:p>
            <a:pPr marL="342900" indent="-342900">
              <a:buFont typeface="Arial" panose="020B0604020202020204" pitchFamily="34" charset="0"/>
              <a:buChar char="•"/>
            </a:pPr>
            <a:r>
              <a:rPr lang="nb-NO" sz="2400" dirty="0"/>
              <a:t>More </a:t>
            </a:r>
            <a:r>
              <a:rPr lang="nb-NO" sz="2400" dirty="0" err="1"/>
              <a:t>central</a:t>
            </a:r>
            <a:r>
              <a:rPr lang="nb-NO" sz="2400" dirty="0"/>
              <a:t> </a:t>
            </a:r>
            <a:r>
              <a:rPr lang="nb-NO" sz="2400" dirty="0" err="1"/>
              <a:t>controll</a:t>
            </a:r>
            <a:r>
              <a:rPr lang="nb-NO" sz="2400" dirty="0"/>
              <a:t> and </a:t>
            </a:r>
            <a:r>
              <a:rPr lang="nb-NO" sz="2400" dirty="0" err="1"/>
              <a:t>oversight</a:t>
            </a:r>
            <a:r>
              <a:rPr lang="nb-NO" sz="2400" dirty="0"/>
              <a:t> </a:t>
            </a:r>
          </a:p>
          <a:p>
            <a:pPr marL="342900" indent="-342900">
              <a:buFont typeface="Arial" panose="020B0604020202020204" pitchFamily="34" charset="0"/>
              <a:buChar char="•"/>
            </a:pPr>
            <a:r>
              <a:rPr lang="nb-NO" sz="2400" dirty="0" err="1"/>
              <a:t>Perhaps</a:t>
            </a:r>
            <a:r>
              <a:rPr lang="nb-NO" sz="2400" dirty="0"/>
              <a:t> more </a:t>
            </a:r>
            <a:r>
              <a:rPr lang="nb-NO" sz="2400" dirty="0" err="1"/>
              <a:t>capacity</a:t>
            </a:r>
            <a:r>
              <a:rPr lang="nb-NO" sz="2400" dirty="0"/>
              <a:t> for </a:t>
            </a:r>
            <a:r>
              <a:rPr lang="nb-NO" sz="2400" dirty="0" err="1"/>
              <a:t>innovation</a:t>
            </a:r>
            <a:r>
              <a:rPr lang="nb-NO" sz="2400" dirty="0"/>
              <a:t> </a:t>
            </a:r>
            <a:r>
              <a:rPr lang="nb-NO" sz="2400" dirty="0" err="1"/>
              <a:t>realization</a:t>
            </a:r>
            <a:r>
              <a:rPr lang="nb-NO" sz="2400" dirty="0"/>
              <a:t>? </a:t>
            </a:r>
            <a:endParaRPr lang="en-GB" sz="2000" dirty="0"/>
          </a:p>
          <a:p>
            <a:pPr lvl="0"/>
            <a:endParaRPr lang="nb-NO" sz="2400" b="1" dirty="0">
              <a:solidFill>
                <a:srgbClr val="002060"/>
              </a:solidFill>
            </a:endParaRPr>
          </a:p>
        </p:txBody>
      </p:sp>
      <p:sp>
        <p:nvSpPr>
          <p:cNvPr id="3" name="Rectangle 2">
            <a:extLst>
              <a:ext uri="{FF2B5EF4-FFF2-40B4-BE49-F238E27FC236}">
                <a16:creationId xmlns:a16="http://schemas.microsoft.com/office/drawing/2014/main" id="{FFC0A40B-4CD8-22D0-D05E-14C28685EFB8}"/>
              </a:ext>
            </a:extLst>
          </p:cNvPr>
          <p:cNvSpPr/>
          <p:nvPr/>
        </p:nvSpPr>
        <p:spPr>
          <a:xfrm>
            <a:off x="0" y="361653"/>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3F9691E-32D4-95E6-850C-70E0801C8371}"/>
              </a:ext>
            </a:extLst>
          </p:cNvPr>
          <p:cNvSpPr txBox="1"/>
          <p:nvPr/>
        </p:nvSpPr>
        <p:spPr>
          <a:xfrm>
            <a:off x="654447" y="1043964"/>
            <a:ext cx="9911029" cy="830997"/>
          </a:xfrm>
          <a:prstGeom prst="rect">
            <a:avLst/>
          </a:prstGeom>
          <a:noFill/>
        </p:spPr>
        <p:txBody>
          <a:bodyPr wrap="square" rtlCol="0">
            <a:spAutoFit/>
          </a:bodyPr>
          <a:lstStyle/>
          <a:p>
            <a:r>
              <a:rPr lang="en-US" sz="4800" b="1" dirty="0">
                <a:solidFill>
                  <a:schemeClr val="bg1"/>
                </a:solidFill>
              </a:rPr>
              <a:t>Pros and cons</a:t>
            </a:r>
          </a:p>
        </p:txBody>
      </p:sp>
    </p:spTree>
    <p:extLst>
      <p:ext uri="{BB962C8B-B14F-4D97-AF65-F5344CB8AC3E}">
        <p14:creationId xmlns:p14="http://schemas.microsoft.com/office/powerpoint/2010/main" val="38549106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1F2A2B0-8C46-4409-9B11-3D6B35638783}"/>
              </a:ext>
            </a:extLst>
          </p:cNvPr>
          <p:cNvSpPr/>
          <p:nvPr/>
        </p:nvSpPr>
        <p:spPr>
          <a:xfrm>
            <a:off x="406397" y="2955024"/>
            <a:ext cx="5096628" cy="34827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F2A2B0-8C46-4409-9B11-3D6B35638783}"/>
              </a:ext>
            </a:extLst>
          </p:cNvPr>
          <p:cNvSpPr/>
          <p:nvPr/>
        </p:nvSpPr>
        <p:spPr>
          <a:xfrm>
            <a:off x="0" y="361653"/>
            <a:ext cx="11360727" cy="23949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8D83A58-A375-44EA-95A8-0D39B8C2C6AA}"/>
              </a:ext>
            </a:extLst>
          </p:cNvPr>
          <p:cNvSpPr txBox="1"/>
          <p:nvPr/>
        </p:nvSpPr>
        <p:spPr>
          <a:xfrm>
            <a:off x="654447" y="1043964"/>
            <a:ext cx="9911029" cy="830997"/>
          </a:xfrm>
          <a:prstGeom prst="rect">
            <a:avLst/>
          </a:prstGeom>
          <a:noFill/>
        </p:spPr>
        <p:txBody>
          <a:bodyPr wrap="square" rtlCol="0">
            <a:spAutoFit/>
          </a:bodyPr>
          <a:lstStyle/>
          <a:p>
            <a:r>
              <a:rPr lang="en-US" sz="4800" b="1" dirty="0">
                <a:solidFill>
                  <a:schemeClr val="bg1"/>
                </a:solidFill>
              </a:rPr>
              <a:t>Two different growth logics </a:t>
            </a:r>
          </a:p>
        </p:txBody>
      </p:sp>
      <p:sp>
        <p:nvSpPr>
          <p:cNvPr id="6" name="Rectangle 5">
            <a:extLst>
              <a:ext uri="{FF2B5EF4-FFF2-40B4-BE49-F238E27FC236}">
                <a16:creationId xmlns:a16="http://schemas.microsoft.com/office/drawing/2014/main" id="{BAF56F0E-3D0E-E82B-3B23-0368891AFFA2}"/>
              </a:ext>
            </a:extLst>
          </p:cNvPr>
          <p:cNvSpPr/>
          <p:nvPr/>
        </p:nvSpPr>
        <p:spPr>
          <a:xfrm>
            <a:off x="5939286" y="2955024"/>
            <a:ext cx="5595241" cy="3450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1E61ED-B7BE-4ED7-8F24-F02B24279F57}"/>
              </a:ext>
            </a:extLst>
          </p:cNvPr>
          <p:cNvSpPr txBox="1"/>
          <p:nvPr/>
        </p:nvSpPr>
        <p:spPr>
          <a:xfrm>
            <a:off x="654447" y="3136380"/>
            <a:ext cx="4594476" cy="2308324"/>
          </a:xfrm>
          <a:prstGeom prst="rect">
            <a:avLst/>
          </a:prstGeom>
          <a:noFill/>
        </p:spPr>
        <p:txBody>
          <a:bodyPr wrap="square" rtlCol="0">
            <a:spAutoFit/>
          </a:bodyPr>
          <a:lstStyle/>
          <a:p>
            <a:pPr lvl="0"/>
            <a:r>
              <a:rPr lang="nb-NO" sz="2400" b="1" dirty="0">
                <a:solidFill>
                  <a:srgbClr val="002060"/>
                </a:solidFill>
              </a:rPr>
              <a:t>Modular system</a:t>
            </a:r>
          </a:p>
          <a:p>
            <a:pPr marL="342900" indent="-342900">
              <a:buFont typeface="Arial" panose="020B0604020202020204" pitchFamily="34" charset="0"/>
              <a:buChar char="•"/>
            </a:pPr>
            <a:r>
              <a:rPr lang="nb-NO" sz="2400" dirty="0"/>
              <a:t>Scales by </a:t>
            </a:r>
            <a:r>
              <a:rPr lang="nb-NO" sz="2400" dirty="0" err="1"/>
              <a:t>growing</a:t>
            </a:r>
            <a:r>
              <a:rPr lang="nb-NO" sz="2400" dirty="0"/>
              <a:t> </a:t>
            </a:r>
            <a:r>
              <a:rPr lang="nb-NO" sz="2400" dirty="0" err="1"/>
              <a:t>externally</a:t>
            </a:r>
            <a:r>
              <a:rPr lang="nb-NO" sz="2400" dirty="0"/>
              <a:t> – an </a:t>
            </a:r>
            <a:r>
              <a:rPr lang="nb-NO" sz="2400" dirty="0" err="1"/>
              <a:t>ecosystem</a:t>
            </a:r>
            <a:r>
              <a:rPr lang="nb-NO" sz="2400" dirty="0"/>
              <a:t> </a:t>
            </a:r>
            <a:r>
              <a:rPr lang="nb-NO" sz="2400" dirty="0" err="1"/>
              <a:t>of</a:t>
            </a:r>
            <a:r>
              <a:rPr lang="nb-NO" sz="2400" dirty="0"/>
              <a:t> </a:t>
            </a:r>
            <a:r>
              <a:rPr lang="nb-NO" sz="2400" dirty="0" err="1"/>
              <a:t>users</a:t>
            </a:r>
            <a:r>
              <a:rPr lang="nb-NO" sz="2400" dirty="0"/>
              <a:t> </a:t>
            </a:r>
            <a:r>
              <a:rPr lang="nb-NO" sz="2400" dirty="0" err="1"/>
              <a:t>on</a:t>
            </a:r>
            <a:r>
              <a:rPr lang="nb-NO" sz="2400" dirty="0"/>
              <a:t> </a:t>
            </a:r>
            <a:r>
              <a:rPr lang="nb-NO" sz="2400" dirty="0" err="1"/>
              <a:t>both</a:t>
            </a:r>
            <a:r>
              <a:rPr lang="nb-NO" sz="2400" dirty="0"/>
              <a:t> sides </a:t>
            </a:r>
          </a:p>
          <a:p>
            <a:pPr marL="342900" indent="-342900">
              <a:buFont typeface="Arial" panose="020B0604020202020204" pitchFamily="34" charset="0"/>
              <a:buChar char="•"/>
            </a:pPr>
            <a:r>
              <a:rPr lang="nb-NO" sz="2400" dirty="0"/>
              <a:t>The </a:t>
            </a:r>
            <a:r>
              <a:rPr lang="nb-NO" sz="2400" dirty="0" err="1"/>
              <a:t>logic</a:t>
            </a:r>
            <a:r>
              <a:rPr lang="nb-NO" sz="2400" dirty="0"/>
              <a:t> </a:t>
            </a:r>
            <a:r>
              <a:rPr lang="nb-NO" sz="2400" dirty="0" err="1"/>
              <a:t>of</a:t>
            </a:r>
            <a:r>
              <a:rPr lang="nb-NO" sz="2400" dirty="0"/>
              <a:t> </a:t>
            </a:r>
            <a:r>
              <a:rPr lang="nb-NO" sz="2400" dirty="0" err="1"/>
              <a:t>network</a:t>
            </a:r>
            <a:r>
              <a:rPr lang="nb-NO" sz="2400" dirty="0"/>
              <a:t> </a:t>
            </a:r>
            <a:r>
              <a:rPr lang="nb-NO" sz="2400" dirty="0" err="1"/>
              <a:t>effects</a:t>
            </a:r>
            <a:r>
              <a:rPr lang="nb-NO" sz="2400" dirty="0"/>
              <a:t> </a:t>
            </a:r>
          </a:p>
          <a:p>
            <a:pPr marL="342900" indent="-342900">
              <a:buFont typeface="Arial" panose="020B0604020202020204" pitchFamily="34" charset="0"/>
              <a:buChar char="•"/>
            </a:pPr>
            <a:r>
              <a:rPr lang="nb-NO" sz="2400" dirty="0"/>
              <a:t>Less span </a:t>
            </a:r>
            <a:r>
              <a:rPr lang="nb-NO" sz="2400" dirty="0" err="1"/>
              <a:t>of</a:t>
            </a:r>
            <a:r>
              <a:rPr lang="nb-NO" sz="2400" dirty="0"/>
              <a:t> </a:t>
            </a:r>
            <a:r>
              <a:rPr lang="nb-NO" sz="2400" dirty="0" err="1"/>
              <a:t>control</a:t>
            </a:r>
            <a:r>
              <a:rPr lang="nb-NO" sz="2400" dirty="0"/>
              <a:t> </a:t>
            </a:r>
          </a:p>
        </p:txBody>
      </p:sp>
      <p:sp>
        <p:nvSpPr>
          <p:cNvPr id="8" name="TextBox 7"/>
          <p:cNvSpPr txBox="1"/>
          <p:nvPr/>
        </p:nvSpPr>
        <p:spPr>
          <a:xfrm>
            <a:off x="6264099" y="3136380"/>
            <a:ext cx="5096628" cy="2677656"/>
          </a:xfrm>
          <a:prstGeom prst="rect">
            <a:avLst/>
          </a:prstGeom>
          <a:noFill/>
        </p:spPr>
        <p:txBody>
          <a:bodyPr wrap="square" rtlCol="0">
            <a:spAutoFit/>
          </a:bodyPr>
          <a:lstStyle/>
          <a:p>
            <a:pPr lvl="0"/>
            <a:r>
              <a:rPr lang="nb-NO" sz="2400" b="1" dirty="0" err="1">
                <a:solidFill>
                  <a:srgbClr val="002060"/>
                </a:solidFill>
              </a:rPr>
              <a:t>Monolithic</a:t>
            </a:r>
            <a:r>
              <a:rPr lang="nb-NO" sz="2400" b="1" dirty="0">
                <a:solidFill>
                  <a:srgbClr val="002060"/>
                </a:solidFill>
              </a:rPr>
              <a:t> system</a:t>
            </a:r>
          </a:p>
          <a:p>
            <a:pPr marL="342900" indent="-342900">
              <a:buFont typeface="Arial" panose="020B0604020202020204" pitchFamily="34" charset="0"/>
              <a:buChar char="•"/>
            </a:pPr>
            <a:r>
              <a:rPr lang="nb-NO" sz="2400" dirty="0"/>
              <a:t>Scales by </a:t>
            </a:r>
            <a:r>
              <a:rPr lang="nb-NO" sz="2400" dirty="0" err="1"/>
              <a:t>growing</a:t>
            </a:r>
            <a:r>
              <a:rPr lang="nb-NO" sz="2400" dirty="0"/>
              <a:t> </a:t>
            </a:r>
            <a:r>
              <a:rPr lang="nb-NO" sz="2400" dirty="0" err="1"/>
              <a:t>internally</a:t>
            </a:r>
            <a:r>
              <a:rPr lang="nb-NO" sz="2400" dirty="0"/>
              <a:t> – an </a:t>
            </a:r>
            <a:r>
              <a:rPr lang="nb-NO" sz="2400" dirty="0" err="1"/>
              <a:t>organization</a:t>
            </a:r>
            <a:r>
              <a:rPr lang="nb-NO" sz="2400" dirty="0"/>
              <a:t> </a:t>
            </a:r>
            <a:r>
              <a:rPr lang="nb-NO" sz="2400" dirty="0" err="1"/>
              <a:t>of</a:t>
            </a:r>
            <a:r>
              <a:rPr lang="nb-NO" sz="2400" dirty="0"/>
              <a:t> </a:t>
            </a:r>
            <a:r>
              <a:rPr lang="nb-NO" sz="2400" dirty="0" err="1"/>
              <a:t>contractually</a:t>
            </a:r>
            <a:r>
              <a:rPr lang="nb-NO" sz="2400" dirty="0"/>
              <a:t> </a:t>
            </a:r>
            <a:r>
              <a:rPr lang="nb-NO" sz="2400" dirty="0" err="1"/>
              <a:t>directed</a:t>
            </a:r>
            <a:r>
              <a:rPr lang="nb-NO" sz="2400" dirty="0"/>
              <a:t> </a:t>
            </a:r>
            <a:r>
              <a:rPr lang="nb-NO" sz="2400" dirty="0" err="1"/>
              <a:t>employees</a:t>
            </a:r>
            <a:r>
              <a:rPr lang="nb-NO" sz="2400" dirty="0"/>
              <a:t> </a:t>
            </a:r>
          </a:p>
          <a:p>
            <a:pPr marL="342900" indent="-342900">
              <a:buFont typeface="Arial" panose="020B0604020202020204" pitchFamily="34" charset="0"/>
              <a:buChar char="•"/>
            </a:pPr>
            <a:r>
              <a:rPr lang="nb-NO" sz="2400" dirty="0"/>
              <a:t>The </a:t>
            </a:r>
            <a:r>
              <a:rPr lang="nb-NO" sz="2400" dirty="0" err="1"/>
              <a:t>logic</a:t>
            </a:r>
            <a:r>
              <a:rPr lang="nb-NO" sz="2400" dirty="0"/>
              <a:t> </a:t>
            </a:r>
            <a:r>
              <a:rPr lang="nb-NO" sz="2400" dirty="0" err="1"/>
              <a:t>of</a:t>
            </a:r>
            <a:r>
              <a:rPr lang="nb-NO" sz="2400" dirty="0"/>
              <a:t> </a:t>
            </a:r>
            <a:r>
              <a:rPr lang="nb-NO" sz="2400" dirty="0" err="1"/>
              <a:t>mass</a:t>
            </a:r>
            <a:r>
              <a:rPr lang="nb-NO" sz="2400" dirty="0"/>
              <a:t> </a:t>
            </a:r>
            <a:r>
              <a:rPr lang="nb-NO" sz="2400" dirty="0" err="1"/>
              <a:t>production</a:t>
            </a:r>
            <a:r>
              <a:rPr lang="nb-NO" sz="2400" dirty="0"/>
              <a:t> </a:t>
            </a:r>
          </a:p>
          <a:p>
            <a:pPr marL="342900" indent="-342900">
              <a:buFont typeface="Arial" panose="020B0604020202020204" pitchFamily="34" charset="0"/>
              <a:buChar char="•"/>
            </a:pPr>
            <a:r>
              <a:rPr lang="nb-NO" sz="2400" dirty="0" err="1"/>
              <a:t>Larger</a:t>
            </a:r>
            <a:r>
              <a:rPr lang="nb-NO" sz="2400" dirty="0"/>
              <a:t> span </a:t>
            </a:r>
            <a:r>
              <a:rPr lang="nb-NO" sz="2400" dirty="0" err="1"/>
              <a:t>of</a:t>
            </a:r>
            <a:r>
              <a:rPr lang="nb-NO" sz="2400" dirty="0"/>
              <a:t> </a:t>
            </a:r>
            <a:r>
              <a:rPr lang="nb-NO" sz="2400" dirty="0" err="1"/>
              <a:t>control</a:t>
            </a:r>
            <a:r>
              <a:rPr lang="nb-NO" sz="2400" dirty="0"/>
              <a:t> </a:t>
            </a:r>
            <a:endParaRPr lang="en-GB" sz="2000" dirty="0"/>
          </a:p>
          <a:p>
            <a:pPr lvl="0"/>
            <a:endParaRPr lang="nb-NO" sz="2400" b="1" dirty="0">
              <a:solidFill>
                <a:srgbClr val="002060"/>
              </a:solidFill>
            </a:endParaRPr>
          </a:p>
        </p:txBody>
      </p:sp>
    </p:spTree>
    <p:extLst>
      <p:ext uri="{BB962C8B-B14F-4D97-AF65-F5344CB8AC3E}">
        <p14:creationId xmlns:p14="http://schemas.microsoft.com/office/powerpoint/2010/main" val="369307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5" name="Picture 4" descr="A picture containing wheel, transport, metalware, gear&#10;&#10;Description automatically generated">
            <a:extLst>
              <a:ext uri="{FF2B5EF4-FFF2-40B4-BE49-F238E27FC236}">
                <a16:creationId xmlns:a16="http://schemas.microsoft.com/office/drawing/2014/main" id="{8E4588BA-A542-226F-B40B-EC65FA962AE8}"/>
              </a:ext>
            </a:extLst>
          </p:cNvPr>
          <p:cNvPicPr>
            <a:picLocks noChangeAspect="1"/>
          </p:cNvPicPr>
          <p:nvPr/>
        </p:nvPicPr>
        <p:blipFill rotWithShape="1">
          <a:blip r:embed="rId2">
            <a:alphaModFix amt="20000"/>
            <a:extLst>
              <a:ext uri="{28A0092B-C50C-407E-A947-70E740481C1C}">
                <a14:useLocalDpi xmlns:a14="http://schemas.microsoft.com/office/drawing/2010/main"/>
              </a:ext>
            </a:extLst>
          </a:blip>
          <a:srcRect/>
          <a:stretch/>
        </p:blipFill>
        <p:spPr>
          <a:xfrm rot="1497192">
            <a:off x="3283443" y="1334397"/>
            <a:ext cx="5983979" cy="4958176"/>
          </a:xfrm>
          <a:prstGeom prst="rect">
            <a:avLst/>
          </a:prstGeom>
        </p:spPr>
      </p:pic>
      <p:sp>
        <p:nvSpPr>
          <p:cNvPr id="2" name="TextBox 1"/>
          <p:cNvSpPr txBox="1"/>
          <p:nvPr/>
        </p:nvSpPr>
        <p:spPr>
          <a:xfrm>
            <a:off x="2211186" y="2593573"/>
            <a:ext cx="7897091" cy="1015663"/>
          </a:xfrm>
          <a:prstGeom prst="rect">
            <a:avLst/>
          </a:prstGeom>
          <a:noFill/>
        </p:spPr>
        <p:txBody>
          <a:bodyPr wrap="square" rtlCol="0">
            <a:spAutoFit/>
          </a:bodyPr>
          <a:lstStyle/>
          <a:p>
            <a:pPr algn="ctr"/>
            <a:r>
              <a:rPr lang="nb-NO" sz="6000" b="1" dirty="0" smtClean="0">
                <a:solidFill>
                  <a:schemeClr val="bg1"/>
                </a:solidFill>
              </a:rPr>
              <a:t>THANK YOU</a:t>
            </a:r>
            <a:endParaRPr lang="nb-NO" dirty="0"/>
          </a:p>
        </p:txBody>
      </p:sp>
      <p:sp>
        <p:nvSpPr>
          <p:cNvPr id="3" name="TextBox 2"/>
          <p:cNvSpPr txBox="1"/>
          <p:nvPr/>
        </p:nvSpPr>
        <p:spPr>
          <a:xfrm>
            <a:off x="4679325" y="3813485"/>
            <a:ext cx="2960811" cy="646331"/>
          </a:xfrm>
          <a:prstGeom prst="rect">
            <a:avLst/>
          </a:prstGeom>
          <a:noFill/>
        </p:spPr>
        <p:txBody>
          <a:bodyPr wrap="none" rtlCol="0">
            <a:spAutoFit/>
          </a:bodyPr>
          <a:lstStyle/>
          <a:p>
            <a:pPr algn="ctr"/>
            <a:r>
              <a:rPr lang="nb-NO" dirty="0">
                <a:solidFill>
                  <a:schemeClr val="bg1"/>
                </a:solidFill>
              </a:rPr>
              <a:t>DANIEL STEDJAN SVENDSRUD</a:t>
            </a:r>
          </a:p>
          <a:p>
            <a:pPr algn="ctr"/>
            <a:r>
              <a:rPr lang="nb-NO" dirty="0">
                <a:solidFill>
                  <a:schemeClr val="bg1"/>
                </a:solidFill>
              </a:rPr>
              <a:t>daniessv@ifi.uio.no</a:t>
            </a:r>
          </a:p>
        </p:txBody>
      </p:sp>
    </p:spTree>
    <p:extLst>
      <p:ext uri="{BB962C8B-B14F-4D97-AF65-F5344CB8AC3E}">
        <p14:creationId xmlns:p14="http://schemas.microsoft.com/office/powerpoint/2010/main" val="4091977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F8B05D37B78E24786CD954D626BFCBC" ma:contentTypeVersion="9" ma:contentTypeDescription="Opprett et nytt dokument." ma:contentTypeScope="" ma:versionID="c93b087d4f1e3211cb2c8991384e9ec7">
  <xsd:schema xmlns:xsd="http://www.w3.org/2001/XMLSchema" xmlns:xs="http://www.w3.org/2001/XMLSchema" xmlns:p="http://schemas.microsoft.com/office/2006/metadata/properties" xmlns:ns3="dc47570a-862f-420b-8139-4e829f3a5aac" targetNamespace="http://schemas.microsoft.com/office/2006/metadata/properties" ma:root="true" ma:fieldsID="62020ceea01a23f8e22521669510c9b9" ns3:_="">
    <xsd:import namespace="dc47570a-862f-420b-8139-4e829f3a5a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47570a-862f-420b-8139-4e829f3a5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CEBD98-4600-4005-AEE9-2DBDC8F655E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dc47570a-862f-420b-8139-4e829f3a5aac"/>
    <ds:schemaRef ds:uri="http://www.w3.org/XML/1998/namespace"/>
    <ds:schemaRef ds:uri="http://purl.org/dc/dcmitype/"/>
  </ds:schemaRefs>
</ds:datastoreItem>
</file>

<file path=customXml/itemProps2.xml><?xml version="1.0" encoding="utf-8"?>
<ds:datastoreItem xmlns:ds="http://schemas.openxmlformats.org/officeDocument/2006/customXml" ds:itemID="{7F60C649-C050-4F52-9F14-3294B2C6AB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47570a-862f-420b-8139-4e829f3a5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C4BF89-2357-42DA-BA8F-3C90C9CD51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5318</TotalTime>
  <Words>1246</Words>
  <Application>Microsoft Office PowerPoint</Application>
  <PresentationFormat>Widescreen</PresentationFormat>
  <Paragraphs>185</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ＭＳ Ｐゴシック</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Dragana Paparova</dc:creator>
  <cp:lastModifiedBy>Daniel Stedjan Svendsrud</cp:lastModifiedBy>
  <cp:revision>161</cp:revision>
  <dcterms:created xsi:type="dcterms:W3CDTF">2020-08-24T15:58:49Z</dcterms:created>
  <dcterms:modified xsi:type="dcterms:W3CDTF">2022-09-20T06:33:55Z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2020-08-24T15:58:49Z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d5756a39-eb39-4579-b675-029f8b0cd11c</vt:lpwstr>
  </property>
  <property fmtid="{D5CDD505-2E9C-101B-9397-08002B2CF9AE}" pid="8" name="MSIP_Label_b4114459-e220-4ae9-b339-4ebe6008cdd4_ContentBits">
    <vt:lpwstr>0</vt:lpwstr>
  </property>
  <property fmtid="{D5CDD505-2E9C-101B-9397-08002B2CF9AE}" pid="9" name="ContentTypeId">
    <vt:lpwstr>0x010100BF8B05D37B78E24786CD954D626BFCBC</vt:lpwstr>
  </property>
</Properties>
</file>