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2" showSpecialPlsOnTitleSld="0" strictFirstAndLastChars="0" saveSubsetFonts="1" autoCompressPictures="0">
  <p:sldMasterIdLst>
    <p:sldMasterId id="2147483648" r:id="rId4"/>
    <p:sldMasterId id="2147483844" r:id="rId5"/>
    <p:sldMasterId id="2147483832" r:id="rId6"/>
  </p:sldMasterIdLst>
  <p:notesMasterIdLst>
    <p:notesMasterId r:id="rId31"/>
  </p:notesMasterIdLst>
  <p:handoutMasterIdLst>
    <p:handoutMasterId r:id="rId32"/>
  </p:handoutMasterIdLst>
  <p:sldIdLst>
    <p:sldId id="351" r:id="rId7"/>
    <p:sldId id="476" r:id="rId8"/>
    <p:sldId id="477" r:id="rId9"/>
    <p:sldId id="484" r:id="rId10"/>
    <p:sldId id="327" r:id="rId11"/>
    <p:sldId id="322" r:id="rId12"/>
    <p:sldId id="460" r:id="rId13"/>
    <p:sldId id="475" r:id="rId14"/>
    <p:sldId id="474" r:id="rId15"/>
    <p:sldId id="461" r:id="rId16"/>
    <p:sldId id="458" r:id="rId17"/>
    <p:sldId id="459" r:id="rId18"/>
    <p:sldId id="462" r:id="rId19"/>
    <p:sldId id="463" r:id="rId20"/>
    <p:sldId id="464" r:id="rId21"/>
    <p:sldId id="465" r:id="rId22"/>
    <p:sldId id="466" r:id="rId23"/>
    <p:sldId id="467" r:id="rId24"/>
    <p:sldId id="469" r:id="rId25"/>
    <p:sldId id="470" r:id="rId26"/>
    <p:sldId id="468" r:id="rId27"/>
    <p:sldId id="471" r:id="rId28"/>
    <p:sldId id="472" r:id="rId29"/>
    <p:sldId id="473" r:id="rId30"/>
  </p:sldIdLst>
  <p:sldSz cx="9144000" cy="6858000" type="screen4x3"/>
  <p:notesSz cx="9144000" cy="6858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1pPr>
    <a:lvl2pPr marL="4572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2pPr>
    <a:lvl3pPr marL="9144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3pPr>
    <a:lvl4pPr marL="13716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4pPr>
    <a:lvl5pPr marL="18288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5pPr>
    <a:lvl6pPr marL="2286000" algn="l" defTabSz="914400" rtl="0" eaLnBrk="1" latinLnBrk="0" hangingPunct="1">
      <a:defRPr sz="20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6pPr>
    <a:lvl7pPr marL="2743200" algn="l" defTabSz="914400" rtl="0" eaLnBrk="1" latinLnBrk="0" hangingPunct="1">
      <a:defRPr sz="20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7pPr>
    <a:lvl8pPr marL="3200400" algn="l" defTabSz="914400" rtl="0" eaLnBrk="1" latinLnBrk="0" hangingPunct="1">
      <a:defRPr sz="20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8pPr>
    <a:lvl9pPr marL="3657600" algn="l" defTabSz="914400" rtl="0" eaLnBrk="1" latinLnBrk="0" hangingPunct="1">
      <a:defRPr sz="2000" kern="1200">
        <a:solidFill>
          <a:schemeClr val="tx1"/>
        </a:solidFill>
        <a:latin typeface="Arial" pitchFamily="34" charset="0"/>
        <a:ea typeface="ヒラギノ角ゴ Pro W3"/>
        <a:cs typeface="ヒラギノ角ゴ Pro W3"/>
      </a:defRPr>
    </a:lvl9pPr>
  </p:defaultTextStyle>
  <p:extLst>
    <p:ext uri="{EFAFB233-063F-42B5-8137-9DF3F51BA10A}">
      <p15:sldGuideLst xmlns:p15="http://schemas.microsoft.com/office/powerpoint/2012/main">
        <p15:guide id="1" orient="horz" pos="1253">
          <p15:clr>
            <a:srgbClr val="A4A3A4"/>
          </p15:clr>
        </p15:guide>
        <p15:guide id="2" pos="612">
          <p15:clr>
            <a:srgbClr val="A4A3A4"/>
          </p15:clr>
        </p15:guide>
        <p15:guide id="3" pos="5472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bemork" initials="bem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inimized" horzBarState="minimized">
    <p:restoredLeft sz="0" autoAdjust="0"/>
    <p:restoredTop sz="0" autoAdjust="0"/>
  </p:normalViewPr>
  <p:slideViewPr>
    <p:cSldViewPr showGuides="1">
      <p:cViewPr varScale="1">
        <p:scale>
          <a:sx n="27" d="100"/>
          <a:sy n="27" d="100"/>
        </p:scale>
        <p:origin x="4758" y="48"/>
      </p:cViewPr>
      <p:guideLst>
        <p:guide orient="horz" pos="1253"/>
        <p:guide pos="612"/>
        <p:guide pos="5472"/>
      </p:guideLst>
    </p:cSldViewPr>
  </p:slideViewPr>
  <p:outlineViewPr>
    <p:cViewPr>
      <p:scale>
        <a:sx n="33" d="100"/>
        <a:sy n="33" d="100"/>
      </p:scale>
      <p:origin x="0" y="-458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" Type="http://schemas.openxmlformats.org/officeDocument/2006/relationships/customXml" Target="../customXml/item3.xml"/><Relationship Id="rId21" Type="http://schemas.openxmlformats.org/officeDocument/2006/relationships/slide" Target="slides/slide15.xml"/><Relationship Id="rId34" Type="http://schemas.openxmlformats.org/officeDocument/2006/relationships/presProps" Target="presProps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slide" Target="slides/slide23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handoutMaster" Target="handoutMasters/handoutMaster1.xml"/><Relationship Id="rId37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theme" Target="theme/theme1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endParaRPr lang="nb-NO" alt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179484" y="0"/>
            <a:ext cx="3962400" cy="3429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fld id="{50CA51A8-0A10-4620-941E-0E09F975432C}" type="datetime1">
              <a:rPr lang="nb-NO" altLang="nb-NO"/>
              <a:pPr/>
              <a:t>10.10.2022</a:t>
            </a:fld>
            <a:endParaRPr lang="nb-NO" alt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6513910"/>
            <a:ext cx="3962400" cy="3429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endParaRPr lang="nb-NO" alt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179484" y="6513910"/>
            <a:ext cx="3962400" cy="3429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fld id="{DCC8C466-9735-4E7D-936D-6C7D79844519}" type="slidenum">
              <a:rPr lang="nb-NO" altLang="nb-NO"/>
              <a:pPr/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246640965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9624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endParaRPr lang="nb-NO" altLang="nb-NO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181600" y="0"/>
            <a:ext cx="39624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endParaRPr lang="nb-NO" altLang="nb-NO"/>
          </a:p>
        </p:txBody>
      </p:sp>
      <p:sp>
        <p:nvSpPr>
          <p:cNvPr id="2253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857500" y="514350"/>
            <a:ext cx="3429000" cy="25717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1219200" y="3257550"/>
            <a:ext cx="6705600" cy="308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515100"/>
            <a:ext cx="39624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endParaRPr lang="nb-NO" altLang="nb-NO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181600" y="6515100"/>
            <a:ext cx="39624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fld id="{851BCB8E-481B-4E31-AADE-38356D390B9A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341405903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1BCB8E-481B-4E31-AADE-38356D390B9A}" type="slidenum">
              <a:rPr lang="en-US" altLang="nb-NO" smtClean="0"/>
              <a:pPr/>
              <a:t>2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311823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4312815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058A34A-3A6C-4D97-A404-CE72BC1F6F8B}" type="slidenum">
              <a:rPr lang="el-GR" smtClean="0"/>
              <a:t>7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66332210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1BCB8E-481B-4E31-AADE-38356D390B9A}" type="slidenum">
              <a:rPr lang="en-US" altLang="nb-NO" smtClean="0"/>
              <a:pPr/>
              <a:t>8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71582813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1BCB8E-481B-4E31-AADE-38356D390B9A}" type="slidenum">
              <a:rPr lang="en-US" altLang="nb-NO" smtClean="0"/>
              <a:pPr/>
              <a:t>22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8998084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1143000" y="2286000"/>
            <a:ext cx="7543800" cy="1143000"/>
          </a:xfrm>
        </p:spPr>
        <p:txBody>
          <a:bodyPr anchor="b"/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143000" y="3429000"/>
            <a:ext cx="7543800" cy="17526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870308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nb-NO" dirty="0"/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4F6F3399-851E-BF43-AC02-F23E7E573B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nb-NO" dirty="0"/>
              <a:t>23. September 2021</a:t>
            </a:r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F80BA719-5F76-CF4D-89DB-5D9B8D84E6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Rise and fall of e-health regimes</a:t>
            </a:r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BAFC1A30-BCBF-C54E-B018-5C68DBF04A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22BABB-30E9-4AA3-9BB2-F838601CF401}" type="slidenum">
              <a:rPr lang="en-US" altLang="nb-NO" smtClean="0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0015550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BD0DBAF-F2BE-4D9F-B060-F237F91BC054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9823450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9088A7A-560A-4C05-BB21-C29B7E66CB62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5115283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8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9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6BA6690-F347-4F62-85FC-7396A45BF0B3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42751975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1BE2136-C121-4E1D-9B17-3A5C1966B8EA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1992217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3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4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ABB1F99-451E-4366-8578-7FF053348166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021238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216DCD8-4659-461F-BF5E-34CE0747A21E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3436905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nb-NO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168D33C-131A-4EC7-9CA0-75079C1072AF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7061083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E7E7E89-30E3-471D-A51A-A8D5F1B951A3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9675208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2750" y="838200"/>
            <a:ext cx="1924050" cy="5257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0" y="838200"/>
            <a:ext cx="5619750" cy="52578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18092CF-E80E-441C-81F0-6946C7659E91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96562910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64C0FFF-839C-EB4E-874D-F2AAA1EA39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  <a:endParaRPr lang="en-GB"/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D4CA6620-69E6-CE4A-9964-B4BDFBEB3E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GB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7E7CD744-B53C-4747-984D-0EF32018AE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CCCF7-1690-0343-8FE5-49F70923746A}" type="datetimeFigureOut">
              <a:rPr lang="en-GB" smtClean="0"/>
              <a:t>10/10/2022</a:t>
            </a:fld>
            <a:endParaRPr lang="en-GB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AFC360F5-6D7F-D649-B407-633C3B414D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E0C24FDF-9764-3F44-88BF-2CD33CD5CA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AB693-8128-0842-9DEE-F3EB3021D41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1874875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AFE4102-BDEF-184F-A7EE-F3DDA85AB5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GB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BAC4C0D8-624D-EF40-90A3-F00ED7AE88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658CA5D5-0CBF-EE47-B544-71C78EF9F1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CCCF7-1690-0343-8FE5-49F70923746A}" type="datetimeFigureOut">
              <a:rPr lang="en-GB" smtClean="0"/>
              <a:t>10/10/2022</a:t>
            </a:fld>
            <a:endParaRPr lang="en-GB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541B0638-6084-5B40-B4D0-A56A447EB0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C0C295ED-27B2-9341-BAD5-BF0738D5DA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AB693-8128-0842-9DEE-F3EB3021D41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807340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6AEF331-ABD0-FD45-93CA-95AF9BAC0C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  <a:endParaRPr lang="en-GB"/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17F4CEEB-07FC-2C4A-AB6D-79F0FCD328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5A8C37CB-E51A-0845-8320-AAAEB28C8D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CCCF7-1690-0343-8FE5-49F70923746A}" type="datetimeFigureOut">
              <a:rPr lang="en-GB" smtClean="0"/>
              <a:t>10/10/2022</a:t>
            </a:fld>
            <a:endParaRPr lang="en-GB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7EE8D93B-7FA5-A540-A64D-335FB68B3B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34927505-9541-3048-AA4E-6360DB782E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AB693-8128-0842-9DEE-F3EB3021D41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3400917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756268F-BF34-BB42-9B6A-3CE0446225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GB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859D76F-DA38-7D45-B84C-F82CEF03A6E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727B7BA8-931E-0847-827D-2D7C3CD3876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79A0F2BE-66D9-B249-B725-CC7584BE08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CCCF7-1690-0343-8FE5-49F70923746A}" type="datetimeFigureOut">
              <a:rPr lang="en-GB" smtClean="0"/>
              <a:t>10/10/2022</a:t>
            </a:fld>
            <a:endParaRPr lang="en-GB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4B6D53F0-8FC8-4C45-A0BC-593DF6FF10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80416953-6E1C-7C47-801B-20D0B0ABEA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AB693-8128-0842-9DEE-F3EB3021D41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6966462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9FF67EF-5158-7945-9403-757C9B4244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en-GB"/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547745B4-8A91-A74D-B4CD-933CB48B68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74778B06-D17A-1B41-B89B-AE55A69D2A8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BCB744B0-B375-594D-8AB8-96739F90F15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A59CB469-F011-F340-B5BB-B325E6F8771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B28E3F2F-1DFC-3443-99B0-E6040AAE1A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CCCF7-1690-0343-8FE5-49F70923746A}" type="datetimeFigureOut">
              <a:rPr lang="en-GB" smtClean="0"/>
              <a:t>10/10/2022</a:t>
            </a:fld>
            <a:endParaRPr lang="en-GB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D6F52C2F-8621-BC41-93B4-B632DBCF4B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49EA8409-22C0-D54E-B21E-7EB703675A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AB693-8128-0842-9DEE-F3EB3021D41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6141583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951007E-D257-5D49-B403-DB4D720B11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GB"/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7F78C5EC-2583-C54D-AA8B-B80B44B307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CCCF7-1690-0343-8FE5-49F70923746A}" type="datetimeFigureOut">
              <a:rPr lang="en-GB" smtClean="0"/>
              <a:t>10/10/2022</a:t>
            </a:fld>
            <a:endParaRPr lang="en-GB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4C8B2613-0BD5-CF4E-A853-8FB3177F46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4D01D53A-CA11-D947-895E-925BDF07F3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AB693-8128-0842-9DEE-F3EB3021D41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267852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7E43ED63-4BE2-154B-9AD2-3E5A1E0120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CCCF7-1690-0343-8FE5-49F70923746A}" type="datetimeFigureOut">
              <a:rPr lang="en-GB" smtClean="0"/>
              <a:t>10/10/2022</a:t>
            </a:fld>
            <a:endParaRPr lang="en-GB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0482E699-97E2-784B-B1B4-236D076784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8BE5712F-1D86-264A-AE3E-49B1A830D7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AB693-8128-0842-9DEE-F3EB3021D41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5594089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B8CAB1E-3994-AD49-8496-0D232F2E51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  <a:endParaRPr lang="en-GB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81CACB9-EE6F-FA4E-B993-0C7E35AC1C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0B573105-516B-1541-A688-5B57AFAE152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F477283D-4DE2-2143-8CB2-4647DB43E6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CCCF7-1690-0343-8FE5-49F70923746A}" type="datetimeFigureOut">
              <a:rPr lang="en-GB" smtClean="0"/>
              <a:t>10/10/2022</a:t>
            </a:fld>
            <a:endParaRPr lang="en-GB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BA0F3560-03BF-774F-BF78-6FDD751DD3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4290526B-A431-5243-B312-4C7947EE4A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AB693-8128-0842-9DEE-F3EB3021D41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9035856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7C34324-E10F-FE45-855E-2E456D3514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  <a:endParaRPr lang="en-GB"/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6C84A00D-2086-F94A-8194-DC08B149C7C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E9469832-578D-D849-8363-4ADDCE3B217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EEEAC1D7-225B-DE45-ADA0-F2F51938E2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CCCF7-1690-0343-8FE5-49F70923746A}" type="datetimeFigureOut">
              <a:rPr lang="en-GB" smtClean="0"/>
              <a:t>10/10/2022</a:t>
            </a:fld>
            <a:endParaRPr lang="en-GB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F79234E5-31EE-FA48-835E-EAD70E042F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839E19C7-7704-6B4B-8DF9-BF73400C8C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AB693-8128-0842-9DEE-F3EB3021D41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1785463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9EE0B6D-7F52-4448-8C22-4572B96962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GB"/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6FA88C41-F0F2-DF42-931B-9E3ADB9D3AE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0E86D198-74E4-E948-A345-BF7E4C69C6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CCCF7-1690-0343-8FE5-49F70923746A}" type="datetimeFigureOut">
              <a:rPr lang="en-GB" smtClean="0"/>
              <a:t>10/10/2022</a:t>
            </a:fld>
            <a:endParaRPr lang="en-GB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754083FC-07F3-C240-93EB-FBF8140C2E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529C9FF8-7301-6B43-A89A-7B098FB9B4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AB693-8128-0842-9DEE-F3EB3021D41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1557422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79E4EBD7-1596-5C42-8C94-85D6F9EB584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  <a:endParaRPr lang="en-GB"/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17712B9A-BAF4-CE45-991C-3F103064243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6D4C9382-09A4-944C-BEE2-B148244582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CCCF7-1690-0343-8FE5-49F70923746A}" type="datetimeFigureOut">
              <a:rPr lang="en-GB" smtClean="0"/>
              <a:t>10/10/2022</a:t>
            </a:fld>
            <a:endParaRPr lang="en-GB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4387C1F9-9697-4945-B53A-642431C398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9E8E3B4A-3C63-A946-A0E8-20FDD9C466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AB693-8128-0842-9DEE-F3EB3021D41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767479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1143000" y="2286000"/>
            <a:ext cx="7543800" cy="1143000"/>
          </a:xfrm>
        </p:spPr>
        <p:txBody>
          <a:bodyPr anchor="b"/>
          <a:lstStyle>
            <a:lvl1pPr>
              <a:defRPr sz="2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143000" y="3429000"/>
            <a:ext cx="7543800" cy="17526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" name="Rectangle 1"/>
          <p:cNvSpPr/>
          <p:nvPr userDrawn="1"/>
        </p:nvSpPr>
        <p:spPr bwMode="auto">
          <a:xfrm>
            <a:off x="7164288" y="5589240"/>
            <a:ext cx="1800200" cy="93610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4059895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b-NO" dirty="0">
              <a:solidFill>
                <a:srgbClr val="000000"/>
              </a:solidFill>
            </a:endParaRP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C305EA-59A6-7140-95FF-E1B500F1B4CD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328038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>
                <a:solidFill>
                  <a:srgbClr val="000000"/>
                </a:solidFill>
              </a:rPr>
              <a:t>11. april 2011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Ny Powerpoint mal 2011</a:t>
            </a: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D3C82E-6957-154C-A3A6-BD3BD6E9768C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490241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>
                <a:solidFill>
                  <a:srgbClr val="000000"/>
                </a:solidFill>
              </a:rPr>
              <a:t>11. april 2011</a:t>
            </a:r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Ny Powerpoint mal 2011</a:t>
            </a: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49E5B3-F030-5149-9D15-FCF868BEE2AD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32861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>
                <a:solidFill>
                  <a:srgbClr val="000000"/>
                </a:solidFill>
              </a:rPr>
              <a:t>11. april 2011</a:t>
            </a:r>
          </a:p>
        </p:txBody>
      </p:sp>
      <p:sp>
        <p:nvSpPr>
          <p:cNvPr id="8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Ny Powerpoint mal 2011</a:t>
            </a:r>
          </a:p>
        </p:txBody>
      </p:sp>
      <p:sp>
        <p:nvSpPr>
          <p:cNvPr id="9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384E29-2E0F-7F47-BFEA-A86513DCC46A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45767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>
                <a:solidFill>
                  <a:srgbClr val="000000"/>
                </a:solidFill>
              </a:rPr>
              <a:t>11. april 2011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Ny Powerpoint mal 2011</a:t>
            </a: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FB4EC9-94C3-A841-AFA4-55D6E98A9891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171738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>
                <a:solidFill>
                  <a:srgbClr val="000000"/>
                </a:solidFill>
              </a:rPr>
              <a:t>11. april 2011</a:t>
            </a:r>
          </a:p>
        </p:txBody>
      </p:sp>
      <p:sp>
        <p:nvSpPr>
          <p:cNvPr id="3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Ny Powerpoint mal 2011</a:t>
            </a:r>
          </a:p>
        </p:txBody>
      </p:sp>
      <p:sp>
        <p:nvSpPr>
          <p:cNvPr id="4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F5594B-E748-8240-ADF2-2639D805EAA9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371529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>
                <a:solidFill>
                  <a:srgbClr val="000000"/>
                </a:solidFill>
              </a:rPr>
              <a:t>11. april 2011</a:t>
            </a:r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Ny Powerpoint mal 2011</a:t>
            </a: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A0D909-D38D-C04C-8016-194A51E97139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703817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nb-NO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>
                <a:solidFill>
                  <a:srgbClr val="000000"/>
                </a:solidFill>
              </a:rPr>
              <a:t>11. april 2011</a:t>
            </a:r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Ny Powerpoint mal 2011</a:t>
            </a: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750556-91E3-494F-A8C3-CBBFE7A3B15E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828745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>
                <a:solidFill>
                  <a:srgbClr val="000000"/>
                </a:solidFill>
              </a:rPr>
              <a:t>11. april 2011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Ny Powerpoint mal 2011</a:t>
            </a: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99D102-E8BA-A648-A6A2-B42490AA3243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54501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2750" y="838200"/>
            <a:ext cx="1924050" cy="5257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0" y="838200"/>
            <a:ext cx="5619750" cy="52578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>
                <a:solidFill>
                  <a:srgbClr val="000000"/>
                </a:solidFill>
              </a:rPr>
              <a:t>11. april 2011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Ny Powerpoint mal 2011</a:t>
            </a: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222B15-60D5-084C-BB9C-A0EB8F12BBD6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55023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838200"/>
            <a:ext cx="76962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nb-NO"/>
              <a:t>Click to edit Master title style</a:t>
            </a:r>
          </a:p>
        </p:txBody>
      </p:sp>
      <p:sp>
        <p:nvSpPr>
          <p:cNvPr id="2051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990600" y="1981200"/>
            <a:ext cx="7696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nb-NO"/>
              <a:t>Click to edit Master text styles</a:t>
            </a:r>
          </a:p>
          <a:p>
            <a:pPr lvl="1"/>
            <a:r>
              <a:rPr lang="en-US" altLang="nb-NO"/>
              <a:t>Second level</a:t>
            </a:r>
          </a:p>
          <a:p>
            <a:pPr lvl="2"/>
            <a:r>
              <a:rPr lang="en-US" altLang="nb-NO"/>
              <a:t>Third level</a:t>
            </a:r>
          </a:p>
          <a:p>
            <a:pPr lvl="3"/>
            <a:r>
              <a:rPr lang="en-US" altLang="nb-NO"/>
              <a:t>Fourth level</a:t>
            </a:r>
          </a:p>
          <a:p>
            <a:pPr lvl="4"/>
            <a:r>
              <a:rPr lang="en-US" altLang="nb-NO"/>
              <a:t>Fifth level</a:t>
            </a:r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900">
                <a:latin typeface="Arial" charset="0"/>
                <a:ea typeface="ヒラギノ角ゴ Pro W3" charset="-128"/>
                <a:cs typeface="ヒラギノ角ゴ Pro W3" charset="-128"/>
              </a:defRPr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1035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900">
                <a:latin typeface="Arial" charset="0"/>
                <a:ea typeface="ヒラギノ角ゴ Pro W3" charset="-128"/>
                <a:cs typeface="ヒラギノ角ゴ Pro W3" charset="-128"/>
              </a:defRPr>
            </a:lvl1pPr>
          </a:lstStyle>
          <a:p>
            <a:pPr>
              <a:defRPr/>
            </a:pPr>
            <a:r>
              <a:rPr lang="en-US"/>
              <a:t>Tema Powerpoint</a:t>
            </a:r>
          </a:p>
        </p:txBody>
      </p:sp>
      <p:sp>
        <p:nvSpPr>
          <p:cNvPr id="1036" name="Rectangle 1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001000" y="6248400"/>
            <a:ext cx="685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900"/>
            </a:lvl1pPr>
          </a:lstStyle>
          <a:p>
            <a:fld id="{C122BABB-30E9-4AA3-9BB2-F838601CF401}" type="slidenum">
              <a:rPr lang="en-US" altLang="nb-NO"/>
              <a:pPr/>
              <a:t>‹#›</a:t>
            </a:fld>
            <a:endParaRPr lang="en-US" altLang="nb-NO"/>
          </a:p>
        </p:txBody>
      </p:sp>
      <p:pic>
        <p:nvPicPr>
          <p:cNvPr id="2055" name="Picture 7" descr="UiO_A_ENG.png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228600"/>
            <a:ext cx="2197100" cy="18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821" r:id="rId1"/>
    <p:sldLayoutId id="2147483822" r:id="rId2"/>
    <p:sldLayoutId id="2147483823" r:id="rId3"/>
    <p:sldLayoutId id="2147483824" r:id="rId4"/>
    <p:sldLayoutId id="2147483825" r:id="rId5"/>
    <p:sldLayoutId id="2147483826" r:id="rId6"/>
    <p:sldLayoutId id="2147483827" r:id="rId7"/>
    <p:sldLayoutId id="2147483828" r:id="rId8"/>
    <p:sldLayoutId id="2147483829" r:id="rId9"/>
    <p:sldLayoutId id="2147483830" r:id="rId10"/>
    <p:sldLayoutId id="2147483831" r:id="rId11"/>
  </p:sldLayoutIdLst>
  <p:hf hdr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1033788F-B644-A841-B45A-51FDEAD683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  <a:endParaRPr lang="en-GB"/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BF6FF33D-A154-794C-AC65-9C3CA06534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0B19862E-6848-944B-8B9F-34FC8569D50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1CCCF7-1690-0343-8FE5-49F70923746A}" type="datetimeFigureOut">
              <a:rPr lang="en-GB" smtClean="0"/>
              <a:t>10/10/2022</a:t>
            </a:fld>
            <a:endParaRPr lang="en-GB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A689EEA2-C779-2940-98DF-B25394F3C17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C783C1CC-FD4B-734E-863E-54319B473A0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0AB693-8128-0842-9DEE-F3EB3021D41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410037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5" r:id="rId1"/>
    <p:sldLayoutId id="2147483846" r:id="rId2"/>
    <p:sldLayoutId id="2147483847" r:id="rId3"/>
    <p:sldLayoutId id="2147483848" r:id="rId4"/>
    <p:sldLayoutId id="2147483849" r:id="rId5"/>
    <p:sldLayoutId id="2147483850" r:id="rId6"/>
    <p:sldLayoutId id="2147483851" r:id="rId7"/>
    <p:sldLayoutId id="2147483852" r:id="rId8"/>
    <p:sldLayoutId id="2147483853" r:id="rId9"/>
    <p:sldLayoutId id="2147483854" r:id="rId10"/>
    <p:sldLayoutId id="214748385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838200"/>
            <a:ext cx="7696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990600" y="1981200"/>
            <a:ext cx="7696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 eaLnBrk="0" hangingPunct="0">
              <a:defRPr/>
            </a:pPr>
            <a:r>
              <a:rPr lang="nb-NO">
                <a:solidFill>
                  <a:srgbClr val="000000"/>
                </a:solidFill>
                <a:latin typeface="Arial" charset="0"/>
                <a:ea typeface="ヒラギノ角ゴ Pro W3" charset="-128"/>
              </a:rPr>
              <a:t>11. april 2011</a:t>
            </a:r>
          </a:p>
        </p:txBody>
      </p:sp>
      <p:sp>
        <p:nvSpPr>
          <p:cNvPr id="1035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 eaLnBrk="0" hangingPunct="0">
              <a:defRPr/>
            </a:pPr>
            <a:r>
              <a:rPr lang="en-US">
                <a:solidFill>
                  <a:srgbClr val="000000"/>
                </a:solidFill>
                <a:latin typeface="Arial" charset="0"/>
                <a:ea typeface="ヒラギノ角ゴ Pro W3" charset="-128"/>
              </a:rPr>
              <a:t>Tema Powerpoint</a:t>
            </a:r>
          </a:p>
        </p:txBody>
      </p:sp>
      <p:sp>
        <p:nvSpPr>
          <p:cNvPr id="1036" name="Rectangle 1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001000" y="6248400"/>
            <a:ext cx="685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900"/>
            </a:lvl1pPr>
          </a:lstStyle>
          <a:p>
            <a:pPr eaLnBrk="0" hangingPunct="0">
              <a:defRPr/>
            </a:pPr>
            <a:fld id="{F1FFC0CC-0FD3-3243-BD7A-655E39B7B0EB}" type="slidenum">
              <a:rPr lang="en-US">
                <a:solidFill>
                  <a:srgbClr val="000000"/>
                </a:solidFill>
                <a:latin typeface="Arial" charset="0"/>
                <a:ea typeface="ヒラギノ角ゴ Pro W3" charset="-128"/>
              </a:rPr>
              <a:pPr eaLnBrk="0" hangingPunct="0">
                <a:defRPr/>
              </a:pPr>
              <a:t>‹#›</a:t>
            </a:fld>
            <a:endParaRPr lang="en-US">
              <a:solidFill>
                <a:srgbClr val="000000"/>
              </a:solidFill>
              <a:latin typeface="Arial" charset="0"/>
              <a:ea typeface="ヒラギノ角ゴ Pro W3" charset="-128"/>
            </a:endParaRPr>
          </a:p>
        </p:txBody>
      </p:sp>
      <p:pic>
        <p:nvPicPr>
          <p:cNvPr id="1031" name="Picture 8" descr="MN_IFI_A_ENG.png"/>
          <p:cNvPicPr>
            <a:picLocks noChangeAspect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304800" y="228600"/>
            <a:ext cx="2949575" cy="360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2659516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3" r:id="rId1"/>
    <p:sldLayoutId id="2147483834" r:id="rId2"/>
    <p:sldLayoutId id="2147483835" r:id="rId3"/>
    <p:sldLayoutId id="2147483836" r:id="rId4"/>
    <p:sldLayoutId id="2147483837" r:id="rId5"/>
    <p:sldLayoutId id="2147483838" r:id="rId6"/>
    <p:sldLayoutId id="2147483839" r:id="rId7"/>
    <p:sldLayoutId id="2147483840" r:id="rId8"/>
    <p:sldLayoutId id="2147483841" r:id="rId9"/>
    <p:sldLayoutId id="2147483842" r:id="rId10"/>
    <p:sldLayoutId id="2147483843" r:id="rId11"/>
  </p:sldLayoutIdLst>
  <p:hf hd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2438" y="1588"/>
            <a:ext cx="8234362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itle 1"/>
          <p:cNvSpPr>
            <a:spLocks noGrp="1"/>
          </p:cNvSpPr>
          <p:nvPr>
            <p:ph type="ctrTitle" sz="quarter"/>
          </p:nvPr>
        </p:nvSpPr>
        <p:spPr>
          <a:xfrm>
            <a:off x="1" y="2564904"/>
            <a:ext cx="9147778" cy="2088232"/>
          </a:xfrm>
        </p:spPr>
        <p:txBody>
          <a:bodyPr anchor="t">
            <a:noAutofit/>
          </a:bodyPr>
          <a:lstStyle/>
          <a:p>
            <a:pPr algn="ctr"/>
            <a:r>
              <a:rPr lang="en-GB" sz="2800" dirty="0"/>
              <a:t>I</a:t>
            </a:r>
            <a:r>
              <a:rPr lang="en-GB" sz="2800" noProof="0" dirty="0" err="1"/>
              <a:t>nformation</a:t>
            </a:r>
            <a:r>
              <a:rPr lang="en-GB" sz="2800" noProof="0" dirty="0"/>
              <a:t> infrastructures</a:t>
            </a:r>
            <a:br>
              <a:rPr lang="en-GB" sz="2800" noProof="0" dirty="0"/>
            </a:br>
            <a:r>
              <a:rPr lang="en-GB" sz="2800" noProof="0" dirty="0"/>
              <a:t>-</a:t>
            </a:r>
            <a:br>
              <a:rPr lang="en-GB" sz="2800" noProof="0" dirty="0"/>
            </a:br>
            <a:r>
              <a:rPr lang="en-GB" sz="2800" noProof="0" dirty="0"/>
              <a:t>Emergence and evolution</a:t>
            </a:r>
            <a:br>
              <a:rPr lang="en-GB" sz="2800" noProof="0" dirty="0"/>
            </a:br>
            <a:r>
              <a:rPr lang="en-GB" noProof="0" dirty="0"/>
              <a:t/>
            </a:r>
            <a:br>
              <a:rPr lang="en-GB" noProof="0" dirty="0"/>
            </a:br>
            <a:r>
              <a:rPr lang="en-GB" noProof="0" dirty="0"/>
              <a:t>The history of </a:t>
            </a:r>
            <a:r>
              <a:rPr lang="en-GB" dirty="0"/>
              <a:t>E-health in Norway</a:t>
            </a:r>
            <a:r>
              <a:rPr lang="en-GB" sz="3600" noProof="0" dirty="0"/>
              <a:t/>
            </a:r>
            <a:br>
              <a:rPr lang="en-GB" sz="3600" noProof="0" dirty="0"/>
            </a:br>
            <a:r>
              <a:rPr lang="en-GB" sz="3600" noProof="0" dirty="0"/>
              <a:t/>
            </a:r>
            <a:br>
              <a:rPr lang="en-GB" sz="3600" noProof="0" dirty="0"/>
            </a:br>
            <a:r>
              <a:rPr lang="en-GB" sz="1600" b="0" noProof="0" dirty="0"/>
              <a:t>Ole Hanseth</a:t>
            </a:r>
            <a:r>
              <a:rPr lang="en-GB" noProof="0" dirty="0"/>
              <a:t/>
            </a:r>
            <a:br>
              <a:rPr lang="en-GB" noProof="0" dirty="0"/>
            </a:br>
            <a:endParaRPr lang="en-GB" b="0" i="1" noProof="0" dirty="0">
              <a:solidFill>
                <a:schemeClr val="tx1"/>
              </a:solidFill>
            </a:endParaRPr>
          </a:p>
        </p:txBody>
      </p:sp>
      <p:sp>
        <p:nvSpPr>
          <p:cNvPr id="3" name="AutoShape 2" descr="Bilderesultat for wbs logo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sp>
        <p:nvSpPr>
          <p:cNvPr id="5" name="AutoShape 4" descr="Bilderesultat for wbs logo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717106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7E21490-5830-F148-849D-75838835E1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Trends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D4E1F44-76DD-2E4C-9D49-F310C61534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More solutions – more integration</a:t>
            </a:r>
          </a:p>
          <a:p>
            <a:pPr lvl="1"/>
            <a:r>
              <a:rPr lang="en-GB" dirty="0"/>
              <a:t>Aker BP 700, Nordea 2000, Equinor 3000, Helse </a:t>
            </a:r>
            <a:r>
              <a:rPr lang="en-GB" dirty="0" err="1"/>
              <a:t>SørØst</a:t>
            </a:r>
            <a:r>
              <a:rPr lang="en-GB" dirty="0"/>
              <a:t> 5000 solutions</a:t>
            </a:r>
          </a:p>
          <a:p>
            <a:r>
              <a:rPr lang="en-GB" dirty="0"/>
              <a:t>Industry wide integration/infrastructures</a:t>
            </a:r>
          </a:p>
          <a:p>
            <a:r>
              <a:rPr lang="en-GB" dirty="0"/>
              <a:t>Installed base: From sociology to “Geology” of IS</a:t>
            </a:r>
          </a:p>
          <a:p>
            <a:pPr lvl="1"/>
            <a:r>
              <a:rPr lang="en-GB" dirty="0"/>
              <a:t>Layers upon layers</a:t>
            </a:r>
          </a:p>
          <a:p>
            <a:pPr lvl="1"/>
            <a:r>
              <a:rPr lang="en-GB" dirty="0"/>
              <a:t>”sand” becoming “rock/stone” (or “digital concrete”)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3CA1E64C-8B2A-CD4A-8AFC-BFD3C6C5BA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nb-NO" dirty="0">
              <a:solidFill>
                <a:srgbClr val="000000"/>
              </a:solidFill>
            </a:endParaRPr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966DCF93-8D5D-164D-8EDE-63F25E3DDB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6CDA2D4A-63E3-1444-94B4-4D91DA8457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7C305EA-59A6-7140-95FF-E1B500F1B4CD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3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68063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149497F-0649-C048-8408-5E396280A3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Digital transformation of industries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0E0483C-3034-5D48-8AF4-9413C1A303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Airline industry: booking systems, 1950-ies</a:t>
            </a:r>
          </a:p>
          <a:p>
            <a:r>
              <a:rPr lang="en-GB" dirty="0"/>
              <a:t>Banking:</a:t>
            </a:r>
          </a:p>
          <a:p>
            <a:pPr lvl="1"/>
            <a:r>
              <a:rPr lang="en-GB" dirty="0"/>
              <a:t>SWIFT, 1960-ies</a:t>
            </a:r>
          </a:p>
          <a:p>
            <a:pPr lvl="1"/>
            <a:r>
              <a:rPr lang="en-GB" dirty="0"/>
              <a:t>Vipps, payment solutions, credit cards, shopping platforms, ..</a:t>
            </a:r>
          </a:p>
          <a:p>
            <a:r>
              <a:rPr lang="en-GB" dirty="0"/>
              <a:t>Media</a:t>
            </a:r>
          </a:p>
          <a:p>
            <a:r>
              <a:rPr lang="en-GB" dirty="0" err="1"/>
              <a:t>Advertizing</a:t>
            </a:r>
            <a:endParaRPr lang="en-GB" dirty="0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61B89D93-12B1-0945-A6FC-30F753D47D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nb-NO" dirty="0">
              <a:solidFill>
                <a:srgbClr val="000000"/>
              </a:solidFill>
            </a:endParaRPr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8DAB35F6-C100-B448-85A8-56753CE1AC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DE99AAC6-F4AA-9E4E-B29E-2E0D75E729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7C305EA-59A6-7140-95FF-E1B500F1B4CD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4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27666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tel 7">
            <a:extLst>
              <a:ext uri="{FF2B5EF4-FFF2-40B4-BE49-F238E27FC236}">
                <a16:creationId xmlns:a16="http://schemas.microsoft.com/office/drawing/2014/main" id="{6F7E1768-D0F2-A448-BB13-D10C9816FE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No of AdTech companies in US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18092B85-3A04-894A-9B8F-57AA75FF84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nb-NO" dirty="0"/>
              <a:t>11. april 2011</a:t>
            </a:r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10B75F97-CB4D-A444-801B-FF4A502B37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Ny Powerpoint mal 2011</a:t>
            </a:r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9A1D9903-C040-F24E-9AA3-250DD8E586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87191" y="5657560"/>
            <a:ext cx="128159" cy="207749"/>
          </a:xfrm>
        </p:spPr>
        <p:txBody>
          <a:bodyPr/>
          <a:lstStyle/>
          <a:p>
            <a:fld id="{2C87A9CD-AC12-49C9-B5DD-1B3F04E43AA8}" type="slidenum">
              <a:rPr lang="en-US" altLang="nb-NO" smtClean="0"/>
              <a:pPr/>
              <a:t>5</a:t>
            </a:fld>
            <a:endParaRPr lang="en-US" altLang="nb-NO" dirty="0"/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0614B89C-0293-084E-9E01-DC99544389AB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2328093"/>
            <a:ext cx="4698522" cy="304400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450158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1" descr="page11image256">
            <a:extLst>
              <a:ext uri="{FF2B5EF4-FFF2-40B4-BE49-F238E27FC236}">
                <a16:creationId xmlns:a16="http://schemas.microsoft.com/office/drawing/2014/main" id="{9F6CDDC9-69DC-C546-9B4A-8127EB02AB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913" y="1196975"/>
            <a:ext cx="6858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5" name="Tittel 3">
            <a:extLst>
              <a:ext uri="{FF2B5EF4-FFF2-40B4-BE49-F238E27FC236}">
                <a16:creationId xmlns:a16="http://schemas.microsoft.com/office/drawing/2014/main" id="{4E54E497-1B9C-AC4D-8761-811B3CE64A45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GB" altLang="nb-NO" dirty="0"/>
              <a:t>Example: </a:t>
            </a:r>
            <a:r>
              <a:rPr lang="en-GB" altLang="nb-NO" dirty="0" err="1"/>
              <a:t>Programatic</a:t>
            </a:r>
            <a:r>
              <a:rPr lang="en-GB" altLang="nb-NO" dirty="0"/>
              <a:t> </a:t>
            </a:r>
            <a:r>
              <a:rPr lang="en-GB" altLang="nb-NO" dirty="0" err="1"/>
              <a:t>advertizing</a:t>
            </a:r>
            <a:endParaRPr lang="en-GB" altLang="nb-NO" dirty="0"/>
          </a:p>
        </p:txBody>
      </p:sp>
    </p:spTree>
    <p:extLst>
      <p:ext uri="{BB962C8B-B14F-4D97-AF65-F5344CB8AC3E}">
        <p14:creationId xmlns:p14="http://schemas.microsoft.com/office/powerpoint/2010/main" val="35978622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Bilde 1">
            <a:extLst>
              <a:ext uri="{FF2B5EF4-FFF2-40B4-BE49-F238E27FC236}">
                <a16:creationId xmlns:a16="http://schemas.microsoft.com/office/drawing/2014/main" id="{22F0CA4F-F231-4041-9522-07AC3BB340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1196752"/>
            <a:ext cx="6858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Platform-</a:t>
            </a:r>
            <a:r>
              <a:rPr lang="nb-NO" dirty="0" err="1"/>
              <a:t>Oriented</a:t>
            </a:r>
            <a:r>
              <a:rPr lang="nb-NO" dirty="0"/>
              <a:t> </a:t>
            </a:r>
            <a:r>
              <a:rPr lang="nb-NO" dirty="0" err="1"/>
              <a:t>Infrastructures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9571711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3569F91-01E6-FE40-97E1-7CB2083A2E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600" y="838200"/>
            <a:ext cx="7696200" cy="574576"/>
          </a:xfrm>
        </p:spPr>
        <p:txBody>
          <a:bodyPr/>
          <a:lstStyle/>
          <a:p>
            <a:r>
              <a:rPr lang="en-GB" dirty="0"/>
              <a:t>Socio-technical regime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0C53F11-AD2B-CB40-82F7-5EACCC3394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90600" y="1556792"/>
            <a:ext cx="7696200" cy="4618856"/>
          </a:xfrm>
        </p:spPr>
        <p:txBody>
          <a:bodyPr/>
          <a:lstStyle/>
          <a:p>
            <a:r>
              <a:rPr lang="en-GB" sz="2400" dirty="0"/>
              <a:t>A technological regime is the rule-set or grammar embedded in a complex of engineering practices, production process technologies, product characteristics, skills and procedures, ways of handling relevant artefacts and persons, ways of defining problems; all of them embedded in institutions and infrastructures (Rip and Kemp, 1998: 340, </a:t>
            </a:r>
            <a:r>
              <a:rPr lang="en-GB" sz="2400" dirty="0" err="1"/>
              <a:t>Geels</a:t>
            </a:r>
            <a:r>
              <a:rPr lang="en-GB" sz="2400" dirty="0"/>
              <a:t> 2017). </a:t>
            </a:r>
          </a:p>
          <a:p>
            <a:r>
              <a:rPr lang="en-GB" sz="2400" dirty="0"/>
              <a:t>Transition studies (e.g. from sail to steam ships, carbon to green energy)</a:t>
            </a:r>
          </a:p>
          <a:p>
            <a:r>
              <a:rPr lang="en-GB" sz="2400" dirty="0"/>
              <a:t>Niche, regime, landscape</a:t>
            </a:r>
          </a:p>
          <a:p>
            <a:r>
              <a:rPr lang="en-GB" sz="2400" dirty="0"/>
              <a:t>Sector and service regimes, splintering regimes</a:t>
            </a:r>
          </a:p>
          <a:p>
            <a:endParaRPr lang="en-GB" dirty="0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1CB3F4C5-3835-D548-8358-AE1C5DAAB0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nb-NO" dirty="0">
                <a:solidFill>
                  <a:srgbClr val="000000"/>
                </a:solidFill>
              </a:rPr>
              <a:t>11. april 2011</a:t>
            </a:r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40D27117-2275-AF40-B15F-4984DACEA4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solidFill>
                  <a:srgbClr val="000000"/>
                </a:solidFill>
              </a:rPr>
              <a:t>Ny </a:t>
            </a:r>
            <a:r>
              <a:rPr lang="en-US" dirty="0" err="1">
                <a:solidFill>
                  <a:srgbClr val="000000"/>
                </a:solidFill>
              </a:rPr>
              <a:t>Powerpoint</a:t>
            </a:r>
            <a:r>
              <a:rPr lang="en-US" dirty="0">
                <a:solidFill>
                  <a:srgbClr val="000000"/>
                </a:solidFill>
              </a:rPr>
              <a:t> mal 2011</a:t>
            </a:r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8CE62F90-1EEE-CC49-99DB-8ADB97102B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7C305EA-59A6-7140-95FF-E1B500F1B4CD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8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39104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D4D7353-E766-2D43-9DC9-C899D68EA9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.. In short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89E1DD0-09A7-794D-9BC5-395341A2BF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Architecture</a:t>
            </a:r>
          </a:p>
          <a:p>
            <a:r>
              <a:rPr lang="en-GB" dirty="0"/>
              <a:t>Governance (organizing) structures</a:t>
            </a:r>
          </a:p>
          <a:p>
            <a:r>
              <a:rPr lang="en-GB" dirty="0"/>
              <a:t>Process (agile or water-fall)</a:t>
            </a:r>
          </a:p>
          <a:p>
            <a:r>
              <a:rPr lang="en-GB" dirty="0"/>
              <a:t>“the mirroring hypothesis” (Conway’s law)</a:t>
            </a:r>
          </a:p>
          <a:p>
            <a:endParaRPr lang="en-GB" dirty="0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CF91E5E5-8814-8742-AA14-7E2718F066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nb-NO" dirty="0">
              <a:solidFill>
                <a:srgbClr val="000000"/>
              </a:solidFill>
            </a:endParaRPr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5CE0510F-A454-0D4D-ABB5-5BCA81D919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3AEE6CEC-73D4-B44A-A389-6B48076A6C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7C305EA-59A6-7140-95FF-E1B500F1B4CD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9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93377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2AD456F-9592-9445-AE12-25ECA2D9F6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Regime - strategy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7EFFAD2-5C52-C147-9F8E-4BDCCF8003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Infrastructures – multiplicity of actors: </a:t>
            </a:r>
          </a:p>
          <a:p>
            <a:pPr lvl="1"/>
            <a:r>
              <a:rPr lang="en-GB" dirty="0"/>
              <a:t>Norwegian health sector &amp; e-health industry</a:t>
            </a:r>
          </a:p>
          <a:p>
            <a:pPr lvl="1"/>
            <a:r>
              <a:rPr lang="en-GB" dirty="0"/>
              <a:t>How are strategies established?</a:t>
            </a:r>
          </a:p>
          <a:p>
            <a:pPr lvl="1"/>
            <a:r>
              <a:rPr lang="en-GB" dirty="0"/>
              <a:t>How do they change?</a:t>
            </a:r>
          </a:p>
          <a:p>
            <a:pPr lvl="1"/>
            <a:r>
              <a:rPr lang="en-GB" dirty="0"/>
              <a:t>Who are in control?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D8E5E100-CDA6-D744-B80E-9AB022B5C4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nb-NO" dirty="0">
              <a:solidFill>
                <a:srgbClr val="000000"/>
              </a:solidFill>
            </a:endParaRPr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AFBDB695-892B-8044-B815-E516168E81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D99EBFC6-0F4E-9948-8654-92AB7F3241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7C305EA-59A6-7140-95FF-E1B500F1B4CD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10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38559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118D056-6066-6541-8840-B20ED07665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Information infrastructure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3EE99C3C-DB99-F74F-8D7E-6E2C1EEC9A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«a shared, evolving, open, standardized, and heterogeneous installed base» (Hanseth)</a:t>
            </a:r>
          </a:p>
          <a:p>
            <a:r>
              <a:rPr lang="en-GB" dirty="0"/>
              <a:t>«fractionally coherent object» (Grisot/Law)</a:t>
            </a:r>
          </a:p>
          <a:p>
            <a:r>
              <a:rPr lang="en-GB" dirty="0"/>
              <a:t>Multiplicities of infrastructures – multiplicities of regimes:</a:t>
            </a:r>
          </a:p>
          <a:p>
            <a:pPr lvl="1"/>
            <a:r>
              <a:rPr lang="en-GB" dirty="0"/>
              <a:t>connected,</a:t>
            </a:r>
          </a:p>
          <a:p>
            <a:pPr lvl="1"/>
            <a:r>
              <a:rPr lang="en-GB" dirty="0"/>
              <a:t>layered,</a:t>
            </a:r>
          </a:p>
          <a:p>
            <a:pPr lvl="1"/>
            <a:r>
              <a:rPr lang="en-GB" dirty="0"/>
              <a:t>Overlapping and criss-crossing, </a:t>
            </a:r>
          </a:p>
          <a:p>
            <a:pPr lvl="1"/>
            <a:r>
              <a:rPr lang="en-GB" dirty="0"/>
              <a:t>…</a:t>
            </a:r>
          </a:p>
          <a:p>
            <a:endParaRPr lang="en-GB" dirty="0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92EF478B-37C2-6E4D-9DFB-E1EF846D7F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nb-NO">
                <a:solidFill>
                  <a:srgbClr val="000000"/>
                </a:solidFill>
              </a:rPr>
              <a:t>11. april 2011</a:t>
            </a:r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B3BF7DB1-6D0C-5A49-8F62-2749709D1B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Ny Powerpoint mal 2011</a:t>
            </a:r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A4CA9083-9D02-1240-9D56-EA9ECF1059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7C305EA-59A6-7140-95FF-E1B500F1B4CD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11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23998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838200"/>
            <a:ext cx="7696200" cy="862608"/>
          </a:xfrm>
        </p:spPr>
        <p:txBody>
          <a:bodyPr/>
          <a:lstStyle/>
          <a:p>
            <a:r>
              <a:rPr lang="en-GB" noProof="0" dirty="0"/>
              <a:t>The history of (”geology”) e-health infrastructures in Norway.</a:t>
            </a:r>
            <a:br>
              <a:rPr lang="en-GB" noProof="0" dirty="0"/>
            </a:br>
            <a:r>
              <a:rPr lang="en-GB" noProof="0" dirty="0"/>
              <a:t>Regimes – </a:t>
            </a:r>
            <a:r>
              <a:rPr lang="en-GB" noProof="0"/>
              <a:t>dominant actors.</a:t>
            </a:r>
            <a:endParaRPr lang="en-GB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2420888"/>
            <a:ext cx="7901880" cy="3819128"/>
          </a:xfrm>
        </p:spPr>
        <p:txBody>
          <a:bodyPr/>
          <a:lstStyle/>
          <a:p>
            <a:r>
              <a:rPr lang="en-GB" sz="2400" dirty="0"/>
              <a:t>1970-1990: application developer/user constellations</a:t>
            </a:r>
          </a:p>
          <a:p>
            <a:r>
              <a:rPr lang="en-GB" sz="2400" dirty="0"/>
              <a:t>1990-2002: Standardization committees</a:t>
            </a:r>
          </a:p>
          <a:p>
            <a:r>
              <a:rPr lang="en-GB" sz="2400" dirty="0"/>
              <a:t>2002-2008: Regional IT management</a:t>
            </a:r>
          </a:p>
          <a:p>
            <a:r>
              <a:rPr lang="en-GB" sz="2400" dirty="0"/>
              <a:t>2008-2012: IT architects</a:t>
            </a:r>
          </a:p>
          <a:p>
            <a:r>
              <a:rPr lang="en-GB" sz="2400" dirty="0"/>
              <a:t>2012-2019: Regional top management, Directorate of e-health</a:t>
            </a:r>
          </a:p>
          <a:p>
            <a:r>
              <a:rPr lang="en-GB" sz="2400" dirty="0"/>
              <a:t>2019- : Platform-oriented infrastructure (?)</a:t>
            </a:r>
          </a:p>
          <a:p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2894920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FB7C839-577F-5C49-AE56-15ADFB3C63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Evolution (the landscape/interacting regimes)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25080F6-C1BB-CA41-968D-11CFAFE5FB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New technologies (mainframes, PCs, network, cloud/platforms, IoT, ..)</a:t>
            </a:r>
          </a:p>
          <a:p>
            <a:r>
              <a:rPr lang="en-GB" dirty="0"/>
              <a:t>New medical knowledge (and non-IT technologies: genetic tech, drugs (e.g. mRNA vaccines), ..</a:t>
            </a:r>
          </a:p>
          <a:p>
            <a:r>
              <a:rPr lang="en-GB" dirty="0"/>
              <a:t>Changing organizational structures</a:t>
            </a:r>
          </a:p>
          <a:p>
            <a:endParaRPr lang="en-GB" dirty="0"/>
          </a:p>
          <a:p>
            <a:r>
              <a:rPr lang="en-GB" dirty="0"/>
              <a:t>Shifts: destabilization – emergence of new regime – (re-)stabilization</a:t>
            </a:r>
          </a:p>
          <a:p>
            <a:pPr marL="0" indent="0">
              <a:buNone/>
            </a:pPr>
            <a:endParaRPr lang="en-GB" dirty="0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F1E1AD34-5F68-2D44-9EA8-4E004F80A87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90600" y="6248400"/>
            <a:ext cx="1905000" cy="457200"/>
          </a:xfrm>
        </p:spPr>
        <p:txBody>
          <a:bodyPr/>
          <a:lstStyle/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85290058-88B6-DB4B-9677-949855BC59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48000" y="6248400"/>
            <a:ext cx="4800600" cy="457200"/>
          </a:xfrm>
        </p:spPr>
        <p:txBody>
          <a:bodyPr/>
          <a:lstStyle/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26079220-4DAE-1145-B3B9-5367025064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001000" y="6248400"/>
            <a:ext cx="685800" cy="457200"/>
          </a:xfrm>
        </p:spPr>
        <p:txBody>
          <a:bodyPr/>
          <a:lstStyle/>
          <a:p>
            <a:fld id="{2C87A9CD-AC12-49C9-B5DD-1B3F04E43AA8}" type="slidenum">
              <a:rPr lang="en-US" altLang="nb-NO" smtClean="0"/>
              <a:pPr/>
              <a:t>13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8240153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7AC08A3-7D70-1246-84A2-021353A13E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Pre ‘90: stand-alone applications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EC877BDD-810A-7C44-8377-A75119F635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New applications, started from scratch</a:t>
            </a:r>
          </a:p>
          <a:p>
            <a:r>
              <a:rPr lang="en-GB" dirty="0"/>
              <a:t>Developer – user constellations</a:t>
            </a:r>
          </a:p>
          <a:p>
            <a:r>
              <a:rPr lang="en-GB" dirty="0"/>
              <a:t>In-house, vendors taking over</a:t>
            </a:r>
          </a:p>
          <a:p>
            <a:r>
              <a:rPr lang="en-GB" dirty="0"/>
              <a:t>Focus: innovation</a:t>
            </a:r>
          </a:p>
          <a:p>
            <a:r>
              <a:rPr lang="en-GB" dirty="0"/>
              <a:t>Emerging infrastructure, distributed controlled, loosely coupled (uncoupled)</a:t>
            </a:r>
          </a:p>
          <a:p>
            <a:endParaRPr lang="en-GB" dirty="0"/>
          </a:p>
          <a:p>
            <a:endParaRPr lang="en-GB" dirty="0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F80B0A08-2E66-4D4A-B864-389767B0991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90600" y="6248400"/>
            <a:ext cx="1905000" cy="457200"/>
          </a:xfrm>
        </p:spPr>
        <p:txBody>
          <a:bodyPr/>
          <a:lstStyle/>
          <a:p>
            <a:pPr>
              <a:defRPr/>
            </a:pPr>
            <a:r>
              <a:rPr lang="nb-NO" dirty="0"/>
              <a:t>11. april 2011</a:t>
            </a:r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1342C587-DB17-0D4F-A65C-ACDCE0D618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48000" y="6248400"/>
            <a:ext cx="4800600" cy="457200"/>
          </a:xfrm>
        </p:spPr>
        <p:txBody>
          <a:bodyPr/>
          <a:lstStyle/>
          <a:p>
            <a:pPr>
              <a:defRPr/>
            </a:pPr>
            <a:r>
              <a:rPr lang="en-US" dirty="0"/>
              <a:t>Ny </a:t>
            </a:r>
            <a:r>
              <a:rPr lang="en-US" dirty="0" err="1"/>
              <a:t>Powerpoint</a:t>
            </a:r>
            <a:r>
              <a:rPr lang="en-US"/>
              <a:t> mal 2011</a:t>
            </a:r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32DEBF6C-BFFE-B24A-9467-DD87411A7F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001000" y="6248400"/>
            <a:ext cx="685800" cy="457200"/>
          </a:xfrm>
        </p:spPr>
        <p:txBody>
          <a:bodyPr/>
          <a:lstStyle/>
          <a:p>
            <a:fld id="{2C87A9CD-AC12-49C9-B5DD-1B3F04E43AA8}" type="slidenum">
              <a:rPr lang="en-US" altLang="nb-NO" smtClean="0"/>
              <a:pPr/>
              <a:t>14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03640280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8A20070-2A1A-9B4B-8387-31B6CE87AE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600" y="476672"/>
            <a:ext cx="7696200" cy="646584"/>
          </a:xfrm>
        </p:spPr>
        <p:txBody>
          <a:bodyPr/>
          <a:lstStyle/>
          <a:p>
            <a:r>
              <a:rPr lang="en-GB" dirty="0"/>
              <a:t>1990-2002: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76074DE5-BCDD-394E-9D97-C471A5F872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90600" y="1196752"/>
            <a:ext cx="7696200" cy="4899248"/>
          </a:xfrm>
        </p:spPr>
        <p:txBody>
          <a:bodyPr/>
          <a:lstStyle/>
          <a:p>
            <a:r>
              <a:rPr lang="en-GB" sz="2400" dirty="0"/>
              <a:t>Destabilization:</a:t>
            </a:r>
          </a:p>
          <a:p>
            <a:pPr lvl="1"/>
            <a:r>
              <a:rPr lang="en-GB" sz="2000" dirty="0"/>
              <a:t>growing redundancy and inconsistency - emergence of communication technology</a:t>
            </a:r>
          </a:p>
          <a:p>
            <a:pPr lvl="1"/>
            <a:r>
              <a:rPr lang="en-GB" sz="2000" dirty="0" err="1"/>
              <a:t>Fürst’s</a:t>
            </a:r>
            <a:r>
              <a:rPr lang="en-GB" sz="2000" dirty="0"/>
              <a:t> lab report transfer solution</a:t>
            </a:r>
          </a:p>
          <a:p>
            <a:r>
              <a:rPr lang="en-GB" sz="2400" dirty="0"/>
              <a:t>Emergence of new regime</a:t>
            </a:r>
          </a:p>
          <a:p>
            <a:pPr lvl="1"/>
            <a:r>
              <a:rPr lang="en-GB" sz="2000" dirty="0"/>
              <a:t>IT-industry, Telenor (Telemedicine in Northern-Norway), Andersen Consulting</a:t>
            </a:r>
          </a:p>
          <a:p>
            <a:pPr lvl="1"/>
            <a:r>
              <a:rPr lang="en-GB" sz="2000" dirty="0"/>
              <a:t>-&gt; standards – formal standards (ISO)!!</a:t>
            </a:r>
          </a:p>
          <a:p>
            <a:r>
              <a:rPr lang="en-GB" sz="2400" dirty="0"/>
              <a:t>Stabilization</a:t>
            </a:r>
          </a:p>
          <a:p>
            <a:pPr lvl="1"/>
            <a:r>
              <a:rPr lang="en-GB" sz="2000" dirty="0"/>
              <a:t>Consensus about Telenor’s approach</a:t>
            </a:r>
          </a:p>
          <a:p>
            <a:pPr lvl="1"/>
            <a:r>
              <a:rPr lang="en-GB" sz="2000" dirty="0"/>
              <a:t>Ministry, Health Directorate, KITH</a:t>
            </a:r>
          </a:p>
          <a:p>
            <a:pPr lvl="1"/>
            <a:r>
              <a:rPr lang="en-GB" sz="2000" dirty="0"/>
              <a:t>Standardization committees, pilots</a:t>
            </a:r>
          </a:p>
          <a:p>
            <a:endParaRPr lang="en-GB" dirty="0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EC441137-D769-FE48-9B23-86A7B853BAB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90600" y="6248400"/>
            <a:ext cx="1905000" cy="457200"/>
          </a:xfrm>
        </p:spPr>
        <p:txBody>
          <a:bodyPr/>
          <a:lstStyle/>
          <a:p>
            <a:pPr>
              <a:defRPr/>
            </a:pPr>
            <a:r>
              <a:rPr lang="nb-NO" dirty="0"/>
              <a:t>11. april 2011</a:t>
            </a:r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692938C4-A900-F245-B022-B2331ABA91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48000" y="6248400"/>
            <a:ext cx="4800600" cy="457200"/>
          </a:xfrm>
        </p:spPr>
        <p:txBody>
          <a:bodyPr/>
          <a:lstStyle/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062559CA-71C2-4749-A9B3-A89DC9C446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001000" y="6248400"/>
            <a:ext cx="685800" cy="457200"/>
          </a:xfrm>
        </p:spPr>
        <p:txBody>
          <a:bodyPr/>
          <a:lstStyle/>
          <a:p>
            <a:fld id="{2C87A9CD-AC12-49C9-B5DD-1B3F04E43AA8}" type="slidenum">
              <a:rPr lang="en-US" altLang="nb-NO" smtClean="0"/>
              <a:pPr/>
              <a:t>15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60969068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8F7AC87-AD46-EF4F-9B13-8601896065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2002-2008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3BD59D31-9C3E-1648-8452-E4B11CDCA1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Destabilization:</a:t>
            </a:r>
          </a:p>
          <a:p>
            <a:pPr lvl="1"/>
            <a:r>
              <a:rPr lang="en-GB" dirty="0"/>
              <a:t>Government takeover of hospitals</a:t>
            </a:r>
          </a:p>
          <a:p>
            <a:r>
              <a:rPr lang="en-GB" dirty="0"/>
              <a:t>Emergence of new regime</a:t>
            </a:r>
          </a:p>
          <a:p>
            <a:pPr lvl="1"/>
            <a:r>
              <a:rPr lang="en-GB" dirty="0"/>
              <a:t>regional enterprises: reg management &amp; IT dep</a:t>
            </a:r>
          </a:p>
          <a:p>
            <a:pPr lvl="1"/>
            <a:r>
              <a:rPr lang="en-GB" dirty="0"/>
              <a:t>Regional application standards</a:t>
            </a:r>
          </a:p>
          <a:p>
            <a:r>
              <a:rPr lang="en-GB" dirty="0"/>
              <a:t>Stabilization</a:t>
            </a:r>
          </a:p>
          <a:p>
            <a:pPr lvl="1"/>
            <a:r>
              <a:rPr lang="en-GB" dirty="0"/>
              <a:t>Governance structures (Gartner’s Y-model)</a:t>
            </a:r>
          </a:p>
          <a:p>
            <a:pPr lvl="1"/>
            <a:r>
              <a:rPr lang="en-GB" dirty="0"/>
              <a:t>Tendering processes &amp; regional “framework contracts”</a:t>
            </a:r>
          </a:p>
          <a:p>
            <a:pPr lvl="1"/>
            <a:endParaRPr lang="en-GB" dirty="0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E22086D4-247B-8046-8F1D-2F21E2AF49C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90600" y="6248400"/>
            <a:ext cx="1905000" cy="457200"/>
          </a:xfrm>
        </p:spPr>
        <p:txBody>
          <a:bodyPr/>
          <a:lstStyle/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6F36CC40-8F5E-CF4E-A20A-482F082D48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48000" y="6248400"/>
            <a:ext cx="4800600" cy="457200"/>
          </a:xfrm>
        </p:spPr>
        <p:txBody>
          <a:bodyPr/>
          <a:lstStyle/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247353AF-021C-F946-8FB5-E76F084A65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001000" y="6248400"/>
            <a:ext cx="685800" cy="457200"/>
          </a:xfrm>
        </p:spPr>
        <p:txBody>
          <a:bodyPr/>
          <a:lstStyle/>
          <a:p>
            <a:fld id="{2C87A9CD-AC12-49C9-B5DD-1B3F04E43AA8}" type="slidenum">
              <a:rPr lang="en-US" altLang="nb-NO" smtClean="0"/>
              <a:pPr/>
              <a:t>16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66085967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620C9D9-762F-BE47-8FA8-2AF96E230A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1689" y="548680"/>
            <a:ext cx="7696200" cy="790600"/>
          </a:xfrm>
        </p:spPr>
        <p:txBody>
          <a:bodyPr/>
          <a:lstStyle/>
          <a:p>
            <a:r>
              <a:rPr lang="en-GB" dirty="0"/>
              <a:t>2008-2012: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F140E52-2714-B746-9F12-AE26BB2710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90600" y="1484784"/>
            <a:ext cx="7696200" cy="4611216"/>
          </a:xfrm>
        </p:spPr>
        <p:txBody>
          <a:bodyPr/>
          <a:lstStyle/>
          <a:p>
            <a:r>
              <a:rPr lang="en-GB" sz="2400" dirty="0"/>
              <a:t>Destabilization:</a:t>
            </a:r>
          </a:p>
          <a:p>
            <a:pPr lvl="1"/>
            <a:r>
              <a:rPr lang="en-GB" sz="2000" dirty="0"/>
              <a:t>National ICT (2003): board, secretary, projects</a:t>
            </a:r>
          </a:p>
          <a:p>
            <a:pPr lvl="1"/>
            <a:r>
              <a:rPr lang="en-GB" sz="2000" dirty="0"/>
              <a:t>National IT architecture</a:t>
            </a:r>
          </a:p>
          <a:p>
            <a:pPr lvl="2"/>
            <a:r>
              <a:rPr lang="en-GB" sz="1800" dirty="0"/>
              <a:t>Key IT experts (architects) from regions involved</a:t>
            </a:r>
          </a:p>
          <a:p>
            <a:pPr lvl="2"/>
            <a:r>
              <a:rPr lang="en-GB" sz="1800" dirty="0"/>
              <a:t>(portal project at Rikshospitalet)</a:t>
            </a:r>
          </a:p>
          <a:p>
            <a:pPr lvl="2"/>
            <a:r>
              <a:rPr lang="en-GB" sz="1800" dirty="0"/>
              <a:t>=&gt; SOA &amp; Role Based Clinical Work Space (RBCWS)</a:t>
            </a:r>
          </a:p>
          <a:p>
            <a:r>
              <a:rPr lang="en-GB" sz="2400" dirty="0"/>
              <a:t>Emergence:</a:t>
            </a:r>
          </a:p>
          <a:p>
            <a:pPr lvl="1"/>
            <a:r>
              <a:rPr lang="en-GB" sz="2000" dirty="0"/>
              <a:t>Proposal immediately accepted</a:t>
            </a:r>
          </a:p>
          <a:p>
            <a:r>
              <a:rPr lang="en-GB" sz="2400" dirty="0"/>
              <a:t>Stabilization</a:t>
            </a:r>
          </a:p>
          <a:p>
            <a:pPr lvl="1"/>
            <a:r>
              <a:rPr lang="en-GB" sz="2000" dirty="0"/>
              <a:t>Implementation projects started in HM, HN &amp; HV</a:t>
            </a:r>
          </a:p>
          <a:p>
            <a:pPr lvl="1"/>
            <a:r>
              <a:rPr lang="en-GB" sz="2000" dirty="0"/>
              <a:t>RBCSW (KA) project at OUH – critical for the merge</a:t>
            </a:r>
          </a:p>
          <a:p>
            <a:pPr lvl="1"/>
            <a:endParaRPr lang="en-GB" dirty="0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2777A795-A6EB-4C49-9417-6F26AAD35D3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90600" y="6248400"/>
            <a:ext cx="1905000" cy="457200"/>
          </a:xfrm>
        </p:spPr>
        <p:txBody>
          <a:bodyPr/>
          <a:lstStyle/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4E892C1A-76BF-824C-8798-C819EA62A2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48000" y="6248400"/>
            <a:ext cx="4800600" cy="457200"/>
          </a:xfrm>
        </p:spPr>
        <p:txBody>
          <a:bodyPr/>
          <a:lstStyle/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E7D09704-C272-1946-9EB4-E8F26E88E9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001000" y="6248400"/>
            <a:ext cx="685800" cy="457200"/>
          </a:xfrm>
        </p:spPr>
        <p:txBody>
          <a:bodyPr/>
          <a:lstStyle/>
          <a:p>
            <a:fld id="{2C87A9CD-AC12-49C9-B5DD-1B3F04E43AA8}" type="slidenum">
              <a:rPr lang="en-US" altLang="nb-NO" smtClean="0"/>
              <a:pPr/>
              <a:t>17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47251170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D94C08D-F081-E543-8FAB-FF8534C1C3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600" y="582724"/>
            <a:ext cx="7696200" cy="502568"/>
          </a:xfrm>
        </p:spPr>
        <p:txBody>
          <a:bodyPr/>
          <a:lstStyle/>
          <a:p>
            <a:r>
              <a:rPr lang="en-GB" dirty="0"/>
              <a:t>2012-2019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E4667935-9550-D149-AF9A-75DE72655C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90600" y="1196752"/>
            <a:ext cx="7696200" cy="4899248"/>
          </a:xfrm>
        </p:spPr>
        <p:txBody>
          <a:bodyPr/>
          <a:lstStyle/>
          <a:p>
            <a:r>
              <a:rPr lang="en-GB" sz="2400" dirty="0"/>
              <a:t>Destabilization</a:t>
            </a:r>
          </a:p>
          <a:p>
            <a:pPr lvl="1"/>
            <a:r>
              <a:rPr lang="en-GB" sz="2000" dirty="0"/>
              <a:t>KA project failed =&gt; OUH merge postponed =&gt; hearing in Parliament’s Control and Constitution Committee</a:t>
            </a:r>
          </a:p>
          <a:p>
            <a:r>
              <a:rPr lang="en-GB" sz="2400" dirty="0"/>
              <a:t>Emergence</a:t>
            </a:r>
          </a:p>
          <a:p>
            <a:pPr lvl="1"/>
            <a:r>
              <a:rPr lang="en-GB" sz="2000" dirty="0"/>
              <a:t>«</a:t>
            </a:r>
            <a:r>
              <a:rPr lang="en-GB" sz="2000" dirty="0" err="1"/>
              <a:t>Modellen</a:t>
            </a:r>
            <a:r>
              <a:rPr lang="en-GB" sz="2000" dirty="0"/>
              <a:t> </a:t>
            </a:r>
            <a:r>
              <a:rPr lang="en-GB" sz="2000" dirty="0" err="1"/>
              <a:t>er</a:t>
            </a:r>
            <a:r>
              <a:rPr lang="en-GB" sz="2000" dirty="0"/>
              <a:t>  ..  </a:t>
            </a:r>
            <a:r>
              <a:rPr lang="en-GB" sz="2000" dirty="0" err="1"/>
              <a:t>designet</a:t>
            </a:r>
            <a:r>
              <a:rPr lang="en-GB" sz="2000" dirty="0"/>
              <a:t> for </a:t>
            </a:r>
            <a:r>
              <a:rPr lang="en-GB" sz="2000" dirty="0" err="1"/>
              <a:t>ansvarsfraskrivelse</a:t>
            </a:r>
            <a:r>
              <a:rPr lang="en-GB" sz="2000" dirty="0"/>
              <a:t>»</a:t>
            </a:r>
          </a:p>
          <a:p>
            <a:pPr lvl="1"/>
            <a:r>
              <a:rPr lang="en-GB" sz="2000" dirty="0"/>
              <a:t>Management control (&amp; Government control)</a:t>
            </a:r>
          </a:p>
          <a:p>
            <a:r>
              <a:rPr lang="en-GB" sz="2400" dirty="0"/>
              <a:t>Stabilization</a:t>
            </a:r>
          </a:p>
          <a:p>
            <a:pPr lvl="1"/>
            <a:r>
              <a:rPr lang="en-GB" sz="2000" dirty="0"/>
              <a:t>New IT-strategy and governance model: Consolidation – Digital Renewal program</a:t>
            </a:r>
          </a:p>
          <a:p>
            <a:pPr lvl="1"/>
            <a:r>
              <a:rPr lang="en-GB" sz="2000" dirty="0"/>
              <a:t>”one citizen – one medical record”, Directorate of e-health</a:t>
            </a:r>
          </a:p>
          <a:p>
            <a:pPr lvl="1"/>
            <a:r>
              <a:rPr lang="en-GB" sz="2000" dirty="0"/>
              <a:t>Epic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6D1C8E9D-18B4-A940-ACBB-0A623F8AFC1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90600" y="6248400"/>
            <a:ext cx="1905000" cy="457200"/>
          </a:xfrm>
        </p:spPr>
        <p:txBody>
          <a:bodyPr/>
          <a:lstStyle/>
          <a:p>
            <a:pPr>
              <a:defRPr/>
            </a:pPr>
            <a:r>
              <a:rPr lang="nb-NO" dirty="0"/>
              <a:t>11. april 2011</a:t>
            </a:r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941AB600-92C7-0340-A327-6839ABB2AF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48000" y="6248400"/>
            <a:ext cx="4800600" cy="457200"/>
          </a:xfrm>
        </p:spPr>
        <p:txBody>
          <a:bodyPr/>
          <a:lstStyle/>
          <a:p>
            <a:pPr>
              <a:defRPr/>
            </a:pPr>
            <a:r>
              <a:rPr lang="en-US" dirty="0"/>
              <a:t>Ny </a:t>
            </a:r>
            <a:r>
              <a:rPr lang="en-US" dirty="0" err="1"/>
              <a:t>Powerpoint</a:t>
            </a:r>
            <a:r>
              <a:rPr lang="en-US"/>
              <a:t> mal 2011</a:t>
            </a:r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990C068A-E214-C941-A726-DA4C113146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001000" y="6248400"/>
            <a:ext cx="685800" cy="457200"/>
          </a:xfrm>
        </p:spPr>
        <p:txBody>
          <a:bodyPr/>
          <a:lstStyle/>
          <a:p>
            <a:fld id="{2C87A9CD-AC12-49C9-B5DD-1B3F04E43AA8}" type="slidenum">
              <a:rPr lang="en-US" altLang="nb-NO" smtClean="0"/>
              <a:pPr/>
              <a:t>18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22989767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5AB902B-C545-1142-AEBC-CF73AADF26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600" y="620688"/>
            <a:ext cx="7696200" cy="648072"/>
          </a:xfrm>
        </p:spPr>
        <p:txBody>
          <a:bodyPr/>
          <a:lstStyle/>
          <a:p>
            <a:r>
              <a:rPr lang="en-GB" dirty="0"/>
              <a:t>2019 -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0975E83-730D-6F40-B901-F7A6EBE26E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90600" y="1484784"/>
            <a:ext cx="7696200" cy="4611216"/>
          </a:xfrm>
        </p:spPr>
        <p:txBody>
          <a:bodyPr/>
          <a:lstStyle/>
          <a:p>
            <a:r>
              <a:rPr lang="en-GB" dirty="0"/>
              <a:t>Destabilization</a:t>
            </a:r>
          </a:p>
          <a:p>
            <a:pPr lvl="1"/>
            <a:r>
              <a:rPr lang="en-GB" dirty="0"/>
              <a:t>Digital Renewal failure</a:t>
            </a:r>
          </a:p>
          <a:p>
            <a:pPr lvl="1"/>
            <a:r>
              <a:rPr lang="en-GB" dirty="0"/>
              <a:t>Outsourcing (privacy) scandal</a:t>
            </a:r>
          </a:p>
          <a:p>
            <a:pPr lvl="1"/>
            <a:r>
              <a:rPr lang="en-GB" dirty="0" err="1"/>
              <a:t>Akson</a:t>
            </a:r>
            <a:r>
              <a:rPr lang="en-GB" dirty="0"/>
              <a:t> killed – heated public debate</a:t>
            </a:r>
          </a:p>
          <a:p>
            <a:r>
              <a:rPr lang="en-GB" dirty="0"/>
              <a:t>Emergence</a:t>
            </a:r>
          </a:p>
          <a:p>
            <a:pPr lvl="1"/>
            <a:r>
              <a:rPr lang="en-GB" dirty="0"/>
              <a:t>New management: “the time of big projects is over”</a:t>
            </a:r>
          </a:p>
          <a:p>
            <a:pPr lvl="1"/>
            <a:r>
              <a:rPr lang="en-GB" dirty="0"/>
              <a:t>Ecosystem approach</a:t>
            </a:r>
          </a:p>
          <a:p>
            <a:r>
              <a:rPr lang="en-GB" dirty="0"/>
              <a:t>Stabilization </a:t>
            </a:r>
          </a:p>
          <a:p>
            <a:pPr lvl="1"/>
            <a:r>
              <a:rPr lang="en-GB" dirty="0"/>
              <a:t>Slow transformation towards ecosystem approach</a:t>
            </a:r>
          </a:p>
          <a:p>
            <a:pPr lvl="1"/>
            <a:endParaRPr lang="en-GB" dirty="0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D989DC33-7C31-2D45-BBA1-94FC4E81FD1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90600" y="6248400"/>
            <a:ext cx="1905000" cy="457200"/>
          </a:xfrm>
        </p:spPr>
        <p:txBody>
          <a:bodyPr/>
          <a:lstStyle/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6189EF13-B581-E74B-9B59-EC7790F71B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48000" y="6248400"/>
            <a:ext cx="4800600" cy="457200"/>
          </a:xfrm>
        </p:spPr>
        <p:txBody>
          <a:bodyPr/>
          <a:lstStyle/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A7910E71-350D-0E4F-AC32-F8DEFD2C6D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001000" y="6248400"/>
            <a:ext cx="685800" cy="457200"/>
          </a:xfrm>
        </p:spPr>
        <p:txBody>
          <a:bodyPr/>
          <a:lstStyle/>
          <a:p>
            <a:fld id="{2C87A9CD-AC12-49C9-B5DD-1B3F04E43AA8}" type="slidenum">
              <a:rPr lang="en-US" altLang="nb-NO" smtClean="0"/>
              <a:pPr/>
              <a:t>19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86364101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838200"/>
            <a:ext cx="7696200" cy="862608"/>
          </a:xfrm>
        </p:spPr>
        <p:txBody>
          <a:bodyPr/>
          <a:lstStyle/>
          <a:p>
            <a:r>
              <a:rPr lang="en-GB" noProof="0" dirty="0"/>
              <a:t>Regimes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1772816"/>
            <a:ext cx="7901880" cy="4323184"/>
          </a:xfrm>
        </p:spPr>
        <p:txBody>
          <a:bodyPr/>
          <a:lstStyle/>
          <a:p>
            <a:r>
              <a:rPr lang="en-GB" sz="2400" dirty="0"/>
              <a:t>1970-1990: stand-alone applications, application developer/user constellations, innovation</a:t>
            </a:r>
          </a:p>
          <a:p>
            <a:r>
              <a:rPr lang="en-GB" sz="2400" dirty="0"/>
              <a:t>1990-2002: loose-tight: distributed dev of applications &amp; Standardization committees</a:t>
            </a:r>
          </a:p>
          <a:p>
            <a:r>
              <a:rPr lang="en-GB" sz="2400" dirty="0"/>
              <a:t>2002-2008: Regional application standards - regional IT management, framework contracts - procurement</a:t>
            </a:r>
          </a:p>
          <a:p>
            <a:r>
              <a:rPr lang="en-GB" sz="2400" dirty="0"/>
              <a:t>2008-2012: SOA &amp; RBCWS, IT architects – smooth infra evolution</a:t>
            </a:r>
          </a:p>
          <a:p>
            <a:r>
              <a:rPr lang="en-GB" sz="2400" dirty="0"/>
              <a:t>2012-2019: consolidation, regional top management, Directorate of e-health – procurement/implementation</a:t>
            </a:r>
          </a:p>
          <a:p>
            <a:r>
              <a:rPr lang="en-GB" sz="2400" dirty="0"/>
              <a:t>2019- : Ecosystem (?)</a:t>
            </a:r>
          </a:p>
          <a:p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376057200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845E670-0E3A-2143-8B9A-0041EC114A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Destabilization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E7B640A6-594D-C94C-B9A5-6789799936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New technologies – IT regimes:</a:t>
            </a:r>
          </a:p>
          <a:p>
            <a:pPr lvl="1"/>
            <a:r>
              <a:rPr lang="en-GB" dirty="0"/>
              <a:t>Mainframes, PCs, networks, cloud based platforms, IoT, ..</a:t>
            </a:r>
          </a:p>
          <a:p>
            <a:r>
              <a:rPr lang="en-GB" dirty="0"/>
              <a:t>Global e-health technologies</a:t>
            </a:r>
          </a:p>
          <a:p>
            <a:r>
              <a:rPr lang="en-GB" dirty="0"/>
              <a:t>Medical knowledge and instruments</a:t>
            </a:r>
          </a:p>
          <a:p>
            <a:r>
              <a:rPr lang="en-GB" dirty="0"/>
              <a:t>Existing infrastructure (installed base)</a:t>
            </a:r>
          </a:p>
          <a:p>
            <a:r>
              <a:rPr lang="en-GB" b="1" i="1" dirty="0"/>
              <a:t>Events!!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85664B50-C185-3A4B-B971-803944E0AB0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90600" y="6248400"/>
            <a:ext cx="1905000" cy="457200"/>
          </a:xfrm>
        </p:spPr>
        <p:txBody>
          <a:bodyPr/>
          <a:lstStyle/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90B9D0B8-00E9-4041-87D9-4436E465CE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48000" y="6248400"/>
            <a:ext cx="4800600" cy="457200"/>
          </a:xfrm>
        </p:spPr>
        <p:txBody>
          <a:bodyPr/>
          <a:lstStyle/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F5612BD1-88E8-0941-848F-403F6D0E0B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001000" y="6248400"/>
            <a:ext cx="685800" cy="457200"/>
          </a:xfrm>
        </p:spPr>
        <p:txBody>
          <a:bodyPr/>
          <a:lstStyle/>
          <a:p>
            <a:fld id="{2C87A9CD-AC12-49C9-B5DD-1B3F04E43AA8}" type="slidenum">
              <a:rPr lang="en-US" altLang="nb-NO" smtClean="0"/>
              <a:pPr/>
              <a:t>21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3858109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E1EC9E7-1648-5F4B-A5A6-B988C01D46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Regime shifts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FE8CBF9-1CFB-C341-B117-F4C6DA5DA4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err="1"/>
              <a:t>Destabilzation</a:t>
            </a:r>
            <a:r>
              <a:rPr lang="en-GB" dirty="0"/>
              <a:t> processes bring in new actors</a:t>
            </a:r>
          </a:p>
          <a:p>
            <a:r>
              <a:rPr lang="en-GB" dirty="0"/>
              <a:t>New actors’ world view determines the new regime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C520FFCC-513E-9949-B40C-F3B67B2DB3C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90600" y="6248400"/>
            <a:ext cx="1905000" cy="457200"/>
          </a:xfrm>
        </p:spPr>
        <p:txBody>
          <a:bodyPr/>
          <a:lstStyle/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CD4E38DD-04AF-0742-AE45-990F67C80A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48000" y="6248400"/>
            <a:ext cx="4800600" cy="457200"/>
          </a:xfrm>
        </p:spPr>
        <p:txBody>
          <a:bodyPr/>
          <a:lstStyle/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317D0C20-C1A5-704C-979E-AC124B7C2D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001000" y="6248400"/>
            <a:ext cx="685800" cy="457200"/>
          </a:xfrm>
        </p:spPr>
        <p:txBody>
          <a:bodyPr/>
          <a:lstStyle/>
          <a:p>
            <a:fld id="{2C87A9CD-AC12-49C9-B5DD-1B3F04E43AA8}" type="slidenum">
              <a:rPr lang="en-US" altLang="nb-NO" smtClean="0"/>
              <a:pPr/>
              <a:t>22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63577635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11AA55B-4F2D-0246-BCE9-7AFC77B4B3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Events - actors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3201455-88B6-3E46-85F8-DD35B294D5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2400" dirty="0"/>
              <a:t>1990: new com tech -&gt; </a:t>
            </a:r>
            <a:r>
              <a:rPr lang="en-GB" sz="2400" b="1" dirty="0"/>
              <a:t>Telenor</a:t>
            </a:r>
            <a:r>
              <a:rPr lang="en-GB" sz="2400" dirty="0"/>
              <a:t> -&gt; formal standards</a:t>
            </a:r>
          </a:p>
          <a:p>
            <a:r>
              <a:rPr lang="en-GB" sz="2400" dirty="0"/>
              <a:t>2002: Government takeover of hospitals -&gt; </a:t>
            </a:r>
            <a:r>
              <a:rPr lang="en-GB" sz="2400" b="1" dirty="0"/>
              <a:t>regional management</a:t>
            </a:r>
            <a:r>
              <a:rPr lang="en-GB" sz="2400" dirty="0"/>
              <a:t> – reginal application standards</a:t>
            </a:r>
          </a:p>
          <a:p>
            <a:r>
              <a:rPr lang="en-GB" sz="2400" dirty="0"/>
              <a:t>2008: NICT (projects) -&gt; </a:t>
            </a:r>
            <a:r>
              <a:rPr lang="en-GB" sz="2400" b="1" dirty="0"/>
              <a:t>IT architects </a:t>
            </a:r>
            <a:r>
              <a:rPr lang="en-GB" sz="2400" dirty="0"/>
              <a:t>-&gt; SOA &amp; CWS</a:t>
            </a:r>
          </a:p>
          <a:p>
            <a:r>
              <a:rPr lang="en-GB" sz="2400" dirty="0"/>
              <a:t>2012: CWS failure -&gt; </a:t>
            </a:r>
            <a:r>
              <a:rPr lang="en-GB" sz="2400" b="1" dirty="0"/>
              <a:t>Parliament</a:t>
            </a:r>
            <a:r>
              <a:rPr lang="en-GB" sz="2400" dirty="0"/>
              <a:t> - &gt; tight centralized control, consolidation</a:t>
            </a:r>
          </a:p>
          <a:p>
            <a:r>
              <a:rPr lang="en-GB" sz="2400" dirty="0"/>
              <a:t>2019: Digital Renewal , </a:t>
            </a:r>
            <a:r>
              <a:rPr lang="en-GB" sz="2400" dirty="0" err="1"/>
              <a:t>Akson</a:t>
            </a:r>
            <a:r>
              <a:rPr lang="en-GB" sz="2400" dirty="0"/>
              <a:t> failures (costs, ++) –&gt; </a:t>
            </a:r>
            <a:r>
              <a:rPr lang="en-GB" sz="2400" b="1" dirty="0"/>
              <a:t>broad IT community</a:t>
            </a:r>
            <a:r>
              <a:rPr lang="en-GB" sz="2400" dirty="0"/>
              <a:t> –&gt; ecosystems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448805BC-7602-624E-A761-5F7E549ACBF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90600" y="6248400"/>
            <a:ext cx="1905000" cy="457200"/>
          </a:xfrm>
        </p:spPr>
        <p:txBody>
          <a:bodyPr/>
          <a:lstStyle/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54432EC2-591E-DC4D-B092-F119095874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48000" y="6248400"/>
            <a:ext cx="4800600" cy="457200"/>
          </a:xfrm>
        </p:spPr>
        <p:txBody>
          <a:bodyPr/>
          <a:lstStyle/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E5020614-1472-5D4F-B780-73F221BEEA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001000" y="6248400"/>
            <a:ext cx="685800" cy="457200"/>
          </a:xfrm>
        </p:spPr>
        <p:txBody>
          <a:bodyPr/>
          <a:lstStyle/>
          <a:p>
            <a:fld id="{2C87A9CD-AC12-49C9-B5DD-1B3F04E43AA8}" type="slidenum">
              <a:rPr lang="en-US" altLang="nb-NO" smtClean="0"/>
              <a:pPr/>
              <a:t>23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80775163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83AA505-DED5-9C46-A49A-162C423F8D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Stabilization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8792B83-18B3-A14A-941F-E8F1655E53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Key actors in the emergence of a regime do not necessarily become key actors in a stabilized regime</a:t>
            </a:r>
          </a:p>
          <a:p>
            <a:r>
              <a:rPr lang="en-GB" dirty="0"/>
              <a:t>1990: emergence: Telenor, regime: KITH</a:t>
            </a:r>
          </a:p>
          <a:p>
            <a:r>
              <a:rPr lang="en-GB" dirty="0"/>
              <a:t>2002: emergence: government, regime: regional management</a:t>
            </a:r>
          </a:p>
          <a:p>
            <a:r>
              <a:rPr lang="en-GB" dirty="0"/>
              <a:t>2012: emergence: Parliament, regime: top regional management, Directorate of e-health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7D94B96A-4550-FF49-B9A3-2A1C3D543D7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90600" y="6248400"/>
            <a:ext cx="1905000" cy="457200"/>
          </a:xfrm>
        </p:spPr>
        <p:txBody>
          <a:bodyPr/>
          <a:lstStyle/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E9FE665C-CD34-7245-97E9-917055B5CE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48000" y="6248400"/>
            <a:ext cx="4800600" cy="457200"/>
          </a:xfrm>
        </p:spPr>
        <p:txBody>
          <a:bodyPr/>
          <a:lstStyle/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9A86AA91-71B4-EE46-ADC2-58C770D327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001000" y="6248400"/>
            <a:ext cx="685800" cy="457200"/>
          </a:xfrm>
        </p:spPr>
        <p:txBody>
          <a:bodyPr/>
          <a:lstStyle/>
          <a:p>
            <a:fld id="{2C87A9CD-AC12-49C9-B5DD-1B3F04E43AA8}" type="slidenum">
              <a:rPr lang="en-US" altLang="nb-NO" smtClean="0"/>
              <a:pPr/>
              <a:t>24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08804519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1374FDC-C716-9745-8055-CAAEFE7F2D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600" y="838200"/>
            <a:ext cx="7696200" cy="574576"/>
          </a:xfrm>
        </p:spPr>
        <p:txBody>
          <a:bodyPr/>
          <a:lstStyle/>
          <a:p>
            <a:r>
              <a:rPr lang="en-GB" dirty="0"/>
              <a:t>Installed Base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FBD6AAA-2409-CD43-9EA4-A10E24EB46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90600" y="1484784"/>
            <a:ext cx="7696200" cy="4611216"/>
          </a:xfrm>
        </p:spPr>
        <p:txBody>
          <a:bodyPr/>
          <a:lstStyle/>
          <a:p>
            <a:r>
              <a:rPr lang="en-GB" dirty="0"/>
              <a:t>Evolution of IT, medicine, infrastructure: different problems require different solutions</a:t>
            </a:r>
          </a:p>
          <a:p>
            <a:r>
              <a:rPr lang="en-GB" dirty="0"/>
              <a:t>Regimes embed their own failure!</a:t>
            </a:r>
          </a:p>
          <a:p>
            <a:r>
              <a:rPr lang="en-GB" dirty="0"/>
              <a:t>&gt;1990: fragmentation, redundancies, inconsistencies, </a:t>
            </a:r>
          </a:p>
          <a:p>
            <a:r>
              <a:rPr lang="en-GB" dirty="0"/>
              <a:t>1990-2002: too bureaucratic, too slow – more pragmatism would have helped</a:t>
            </a:r>
          </a:p>
          <a:p>
            <a:r>
              <a:rPr lang="en-GB" dirty="0"/>
              <a:t>2012-2019: unmanageable complexities</a:t>
            </a:r>
          </a:p>
          <a:p>
            <a:r>
              <a:rPr lang="en-GB" dirty="0"/>
              <a:t>Regimes are not deterministic: pragmatism &amp; </a:t>
            </a:r>
            <a:r>
              <a:rPr lang="en-GB"/>
              <a:t>competence matters (KA)</a:t>
            </a:r>
            <a:endParaRPr lang="en-GB" dirty="0"/>
          </a:p>
          <a:p>
            <a:endParaRPr lang="en-GB" dirty="0"/>
          </a:p>
          <a:p>
            <a:endParaRPr lang="en-GB" dirty="0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A751CF29-C0F0-7D48-A7E9-E20D475A6F8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90600" y="6248400"/>
            <a:ext cx="1905000" cy="457200"/>
          </a:xfrm>
        </p:spPr>
        <p:txBody>
          <a:bodyPr/>
          <a:lstStyle/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D76ED11F-C455-E34C-9AAA-FCF85B649B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48000" y="6248400"/>
            <a:ext cx="4800600" cy="457200"/>
          </a:xfrm>
        </p:spPr>
        <p:txBody>
          <a:bodyPr/>
          <a:lstStyle/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06E8515B-810D-0A4D-99FC-4AF8BF79C8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001000" y="6248400"/>
            <a:ext cx="685800" cy="457200"/>
          </a:xfrm>
        </p:spPr>
        <p:txBody>
          <a:bodyPr/>
          <a:lstStyle/>
          <a:p>
            <a:fld id="{2C87A9CD-AC12-49C9-B5DD-1B3F04E43AA8}" type="slidenum">
              <a:rPr lang="en-US" altLang="nb-NO" smtClean="0"/>
              <a:pPr/>
              <a:t>25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278312152"/>
      </p:ext>
    </p:extLst>
  </p:cSld>
  <p:clrMapOvr>
    <a:masterClrMapping/>
  </p:clrMapOvr>
</p:sld>
</file>

<file path=ppt/theme/theme1.xml><?xml version="1.0" encoding="utf-8"?>
<a:theme xmlns:a="http://schemas.openxmlformats.org/drawingml/2006/main" name="uio-9-eng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Egendefinert utforming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uio-ppt-mal-english-2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BF8B05D37B78E24786CD954D626BFCBC" ma:contentTypeVersion="9" ma:contentTypeDescription="Opprett et nytt dokument." ma:contentTypeScope="" ma:versionID="c93b087d4f1e3211cb2c8991384e9ec7">
  <xsd:schema xmlns:xsd="http://www.w3.org/2001/XMLSchema" xmlns:xs="http://www.w3.org/2001/XMLSchema" xmlns:p="http://schemas.microsoft.com/office/2006/metadata/properties" xmlns:ns3="dc47570a-862f-420b-8139-4e829f3a5aac" targetNamespace="http://schemas.microsoft.com/office/2006/metadata/properties" ma:root="true" ma:fieldsID="62020ceea01a23f8e22521669510c9b9" ns3:_="">
    <xsd:import namespace="dc47570a-862f-420b-8139-4e829f3a5aac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DateTaken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c47570a-862f-420b-8139-4e829f3a5aa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98D06403-82F3-4CED-AA02-9EA4FF2DFBF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c47570a-862f-420b-8139-4e829f3a5aa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C1F78353-FE3D-4021-B4A0-DAD3FFAC31E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8AF1F65-EC67-47CD-9F29-280CCDA6C6B2}">
  <ds:schemaRefs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dc47570a-862f-420b-8139-4e829f3a5aac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uio-9-eng</Template>
  <TotalTime>41010</TotalTime>
  <Words>1138</Words>
  <Application>Microsoft Office PowerPoint</Application>
  <PresentationFormat>On-screen Show (4:3)</PresentationFormat>
  <Paragraphs>201</Paragraphs>
  <Slides>24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24</vt:i4>
      </vt:variant>
    </vt:vector>
  </HeadingPairs>
  <TitlesOfParts>
    <vt:vector size="31" baseType="lpstr">
      <vt:lpstr>Arial</vt:lpstr>
      <vt:lpstr>Calibri</vt:lpstr>
      <vt:lpstr>Calibri Light</vt:lpstr>
      <vt:lpstr>ヒラギノ角ゴ Pro W3</vt:lpstr>
      <vt:lpstr>uio-9-eng</vt:lpstr>
      <vt:lpstr>Egendefinert utforming</vt:lpstr>
      <vt:lpstr>uio-ppt-mal-english-2</vt:lpstr>
      <vt:lpstr>Information infrastructures - Emergence and evolution  The history of E-health in Norway  Ole Hanseth </vt:lpstr>
      <vt:lpstr>Trends</vt:lpstr>
      <vt:lpstr>Digital transformation of industries</vt:lpstr>
      <vt:lpstr>No of AdTech companies in US</vt:lpstr>
      <vt:lpstr>Example: Programatic advertizing</vt:lpstr>
      <vt:lpstr>Platform-Oriented Infrastructures</vt:lpstr>
      <vt:lpstr>Socio-technical regime</vt:lpstr>
      <vt:lpstr>.. In short</vt:lpstr>
      <vt:lpstr>Regime - strategy</vt:lpstr>
      <vt:lpstr>Information infrastructure</vt:lpstr>
      <vt:lpstr>The history of (”geology”) e-health infrastructures in Norway. Regimes – dominant actors.</vt:lpstr>
      <vt:lpstr>Evolution (the landscape/interacting regimes)</vt:lpstr>
      <vt:lpstr>Pre ‘90: stand-alone applications</vt:lpstr>
      <vt:lpstr>1990-2002:</vt:lpstr>
      <vt:lpstr>2002-2008</vt:lpstr>
      <vt:lpstr>2008-2012:</vt:lpstr>
      <vt:lpstr>2012-2019</vt:lpstr>
      <vt:lpstr>2019 -</vt:lpstr>
      <vt:lpstr>Regimes</vt:lpstr>
      <vt:lpstr>Destabilization</vt:lpstr>
      <vt:lpstr>Regime shifts</vt:lpstr>
      <vt:lpstr>Events - actors</vt:lpstr>
      <vt:lpstr>Stabilization</vt:lpstr>
      <vt:lpstr>Installed Base</vt:lpstr>
    </vt:vector>
  </TitlesOfParts>
  <Company>Universitetet i Oslo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Practice as infrastructure_WBS Sep 2014</dc:title>
  <dc:creator>bemork</dc:creator>
  <cp:lastModifiedBy>Daniel Stedjan Svendsrud</cp:lastModifiedBy>
  <cp:revision>171</cp:revision>
  <cp:lastPrinted>2022-10-07T10:20:52Z</cp:lastPrinted>
  <dcterms:created xsi:type="dcterms:W3CDTF">2012-05-25T05:57:20Z</dcterms:created>
  <dcterms:modified xsi:type="dcterms:W3CDTF">2022-10-10T08:01:36Z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0x010100BF8B05D37B78E24786CD954D626BFCBC</vt:lpwstr>
  </property>
</Properties>
</file>