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64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91CFE-B988-4B41-B20A-39B5702163FF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056EF-49D6-4599-BF7D-91E6286F8B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1310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59E6-180A-4922-A698-C91A459E10E3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7027-2E75-4870-A1C9-47907D2BA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2076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59E6-180A-4922-A698-C91A459E10E3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7027-2E75-4870-A1C9-47907D2BA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6566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59E6-180A-4922-A698-C91A459E10E3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7027-2E75-4870-A1C9-47907D2BA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303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59E6-180A-4922-A698-C91A459E10E3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7027-2E75-4870-A1C9-47907D2BA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7425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59E6-180A-4922-A698-C91A459E10E3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7027-2E75-4870-A1C9-47907D2BA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0236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59E6-180A-4922-A698-C91A459E10E3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7027-2E75-4870-A1C9-47907D2BA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296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59E6-180A-4922-A698-C91A459E10E3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7027-2E75-4870-A1C9-47907D2BA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36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59E6-180A-4922-A698-C91A459E10E3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7027-2E75-4870-A1C9-47907D2BA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9597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59E6-180A-4922-A698-C91A459E10E3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7027-2E75-4870-A1C9-47907D2BA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5194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59E6-180A-4922-A698-C91A459E10E3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7027-2E75-4870-A1C9-47907D2BA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901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A59E6-180A-4922-A698-C91A459E10E3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7027-2E75-4870-A1C9-47907D2BA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232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A59E6-180A-4922-A698-C91A459E10E3}" type="datetimeFigureOut">
              <a:rPr lang="nb-NO" smtClean="0"/>
              <a:t>06.09.2022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47027-2E75-4870-A1C9-47907D2BAE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053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Workshop in </a:t>
            </a:r>
            <a:r>
              <a:rPr lang="nb-NO" dirty="0" err="1" smtClean="0"/>
              <a:t>writing</a:t>
            </a:r>
            <a:r>
              <a:rPr lang="nb-NO" dirty="0" smtClean="0"/>
              <a:t> «</a:t>
            </a:r>
            <a:r>
              <a:rPr lang="nb-NO" dirty="0" err="1" smtClean="0"/>
              <a:t>academically</a:t>
            </a:r>
            <a:r>
              <a:rPr lang="nb-NO" dirty="0" smtClean="0"/>
              <a:t>»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Part 1: </a:t>
            </a:r>
            <a:r>
              <a:rPr lang="nb-NO" dirty="0" err="1" smtClean="0"/>
              <a:t>Developing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question</a:t>
            </a:r>
            <a:r>
              <a:rPr lang="nb-NO" dirty="0" smtClean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887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520" y="242414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 are required to build on and actively use relevant vocabulary, theories, concepts, and frameworks to describe your case and ground your arguments and conclusions. We expect you to follow</a:t>
            </a:r>
            <a:r>
              <a:rPr lang="en-US" b="1" dirty="0"/>
              <a:t> sound academic standards of writing.</a:t>
            </a:r>
            <a:r>
              <a:rPr lang="en-US" dirty="0"/>
              <a:t>  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737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nb-NO" dirty="0" smtClean="0"/>
              <a:t>The </a:t>
            </a:r>
            <a:r>
              <a:rPr lang="nb-NO" dirty="0" err="1" smtClean="0"/>
              <a:t>content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 standard </a:t>
            </a:r>
            <a:r>
              <a:rPr lang="nb-NO" dirty="0" err="1" smtClean="0"/>
              <a:t>academic</a:t>
            </a:r>
            <a:r>
              <a:rPr lang="nb-NO" dirty="0" smtClean="0"/>
              <a:t> </a:t>
            </a:r>
            <a:r>
              <a:rPr lang="nb-NO" dirty="0" err="1" smtClean="0"/>
              <a:t>text</a:t>
            </a:r>
            <a:r>
              <a:rPr lang="nb-NO" dirty="0" smtClean="0"/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sz="2000" dirty="0" smtClean="0"/>
              <a:t>How to </a:t>
            </a:r>
            <a:r>
              <a:rPr lang="nb-NO" sz="2000" dirty="0" err="1" smtClean="0"/>
              <a:t>develop</a:t>
            </a:r>
            <a:r>
              <a:rPr lang="nb-NO" sz="2000" dirty="0" smtClean="0"/>
              <a:t> a </a:t>
            </a:r>
            <a:r>
              <a:rPr lang="nb-NO" sz="2000" dirty="0" err="1" smtClean="0"/>
              <a:t>research</a:t>
            </a:r>
            <a:r>
              <a:rPr lang="nb-NO" sz="2000" dirty="0" smtClean="0"/>
              <a:t> </a:t>
            </a:r>
            <a:r>
              <a:rPr lang="nb-NO" sz="2000" dirty="0" err="1" smtClean="0"/>
              <a:t>question</a:t>
            </a:r>
            <a:endParaRPr lang="nb-NO" sz="2000" dirty="0" smtClean="0"/>
          </a:p>
          <a:p>
            <a:pPr marL="0" indent="0">
              <a:buNone/>
            </a:pPr>
            <a:r>
              <a:rPr lang="nb-NO" sz="2400" dirty="0" smtClean="0"/>
              <a:t>2.    </a:t>
            </a:r>
            <a:r>
              <a:rPr lang="nb-NO" sz="2400" dirty="0" err="1" smtClean="0"/>
              <a:t>Apply</a:t>
            </a:r>
            <a:r>
              <a:rPr lang="nb-NO" sz="2400" dirty="0" smtClean="0"/>
              <a:t> </a:t>
            </a:r>
            <a:r>
              <a:rPr lang="nb-NO" sz="2400" dirty="0" err="1" smtClean="0"/>
              <a:t>this</a:t>
            </a:r>
            <a:r>
              <a:rPr lang="nb-NO" sz="2400" dirty="0" smtClean="0"/>
              <a:t> to </a:t>
            </a:r>
            <a:r>
              <a:rPr lang="nb-NO" sz="2400" dirty="0" err="1" smtClean="0"/>
              <a:t>our</a:t>
            </a:r>
            <a:r>
              <a:rPr lang="nb-NO" sz="2400" dirty="0" smtClean="0"/>
              <a:t> </a:t>
            </a:r>
            <a:r>
              <a:rPr lang="nb-NO" sz="2400" dirty="0" err="1" smtClean="0"/>
              <a:t>own</a:t>
            </a:r>
            <a:r>
              <a:rPr lang="nb-NO" sz="2400" dirty="0" smtClean="0"/>
              <a:t> case </a:t>
            </a:r>
          </a:p>
        </p:txBody>
      </p:sp>
    </p:spTree>
    <p:extLst>
      <p:ext uri="{BB962C8B-B14F-4D97-AF65-F5344CB8AC3E}">
        <p14:creationId xmlns:p14="http://schemas.microsoft.com/office/powerpoint/2010/main" val="170652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The «IMRAD» - </a:t>
            </a:r>
            <a:r>
              <a:rPr lang="nb-NO" dirty="0" err="1" smtClean="0"/>
              <a:t>template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 smtClean="0"/>
              <a:t>Summary</a:t>
            </a:r>
            <a:r>
              <a:rPr lang="nb-NO" dirty="0" smtClean="0"/>
              <a:t> (C1) </a:t>
            </a:r>
          </a:p>
          <a:p>
            <a:pPr marL="0" indent="0">
              <a:buNone/>
            </a:pPr>
            <a:r>
              <a:rPr lang="nb-NO" b="1" dirty="0" err="1" smtClean="0"/>
              <a:t>Introduction</a:t>
            </a:r>
            <a:r>
              <a:rPr lang="nb-NO" b="1" dirty="0" smtClean="0"/>
              <a:t> (C2) </a:t>
            </a:r>
          </a:p>
          <a:p>
            <a:pPr marL="0" indent="0">
              <a:buNone/>
            </a:pPr>
            <a:r>
              <a:rPr lang="nb-NO" dirty="0" err="1" smtClean="0"/>
              <a:t>Theoretical</a:t>
            </a:r>
            <a:r>
              <a:rPr lang="nb-NO" dirty="0" smtClean="0"/>
              <a:t> </a:t>
            </a:r>
            <a:r>
              <a:rPr lang="nb-NO" dirty="0" err="1" smtClean="0"/>
              <a:t>background</a:t>
            </a:r>
            <a:r>
              <a:rPr lang="nb-NO" dirty="0" smtClean="0"/>
              <a:t> (C3) </a:t>
            </a:r>
          </a:p>
          <a:p>
            <a:pPr marL="0" indent="0">
              <a:buNone/>
            </a:pPr>
            <a:r>
              <a:rPr lang="nb-NO" b="1" dirty="0" smtClean="0"/>
              <a:t>Methods (C4)</a:t>
            </a:r>
          </a:p>
          <a:p>
            <a:pPr marL="0" indent="0">
              <a:buNone/>
            </a:pPr>
            <a:r>
              <a:rPr lang="nb-NO" b="1" dirty="0" smtClean="0"/>
              <a:t>Analysis (C5)</a:t>
            </a:r>
          </a:p>
          <a:p>
            <a:pPr marL="0" indent="0">
              <a:buNone/>
            </a:pPr>
            <a:r>
              <a:rPr lang="nb-NO" b="1" dirty="0" err="1" smtClean="0"/>
              <a:t>Dicussion</a:t>
            </a:r>
            <a:r>
              <a:rPr lang="nb-NO" b="1" dirty="0" smtClean="0"/>
              <a:t> (C6) </a:t>
            </a:r>
          </a:p>
          <a:p>
            <a:pPr marL="0" indent="0">
              <a:buNone/>
            </a:pPr>
            <a:r>
              <a:rPr lang="nb-NO" dirty="0" err="1" smtClean="0"/>
              <a:t>Conclusion</a:t>
            </a:r>
            <a:r>
              <a:rPr lang="nb-NO" dirty="0" smtClean="0"/>
              <a:t> (C7) 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89926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The </a:t>
            </a:r>
            <a:r>
              <a:rPr lang="nb-NO" dirty="0" err="1" smtClean="0"/>
              <a:t>introduction</a:t>
            </a:r>
            <a:r>
              <a:rPr lang="nb-NO" dirty="0" smtClean="0"/>
              <a:t> 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topic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interest</a:t>
            </a:r>
            <a:endParaRPr lang="nb-NO" dirty="0" smtClean="0"/>
          </a:p>
          <a:p>
            <a:r>
              <a:rPr lang="nb-NO" dirty="0" smtClean="0"/>
              <a:t>A </a:t>
            </a:r>
            <a:r>
              <a:rPr lang="nb-NO" dirty="0" err="1" smtClean="0"/>
              <a:t>topic</a:t>
            </a:r>
            <a:r>
              <a:rPr lang="nb-NO" dirty="0" smtClean="0"/>
              <a:t> must be </a:t>
            </a:r>
            <a:r>
              <a:rPr lang="nb-NO" dirty="0" err="1" smtClean="0"/>
              <a:t>demarcated</a:t>
            </a:r>
            <a:r>
              <a:rPr lang="nb-NO" dirty="0" smtClean="0"/>
              <a:t> </a:t>
            </a:r>
          </a:p>
          <a:p>
            <a:r>
              <a:rPr lang="nb-NO" dirty="0" err="1" smtClean="0"/>
              <a:t>Uncover</a:t>
            </a:r>
            <a:r>
              <a:rPr lang="nb-NO" dirty="0" smtClean="0"/>
              <a:t> an </a:t>
            </a:r>
            <a:r>
              <a:rPr lang="nb-NO" i="1" dirty="0" err="1" smtClean="0"/>
              <a:t>motivation</a:t>
            </a:r>
            <a:r>
              <a:rPr lang="nb-NO" i="1" dirty="0" smtClean="0"/>
              <a:t>: </a:t>
            </a:r>
            <a:r>
              <a:rPr lang="nb-NO" dirty="0" smtClean="0"/>
              <a:t>An </a:t>
            </a:r>
            <a:r>
              <a:rPr lang="nb-NO" dirty="0" err="1" smtClean="0"/>
              <a:t>inquiry</a:t>
            </a:r>
            <a:r>
              <a:rPr lang="nb-NO" dirty="0" smtClean="0"/>
              <a:t> </a:t>
            </a:r>
            <a:r>
              <a:rPr lang="nb-NO" dirty="0" err="1" smtClean="0"/>
              <a:t>into</a:t>
            </a:r>
            <a:r>
              <a:rPr lang="nb-NO" dirty="0" smtClean="0"/>
              <a:t> a «</a:t>
            </a:r>
            <a:r>
              <a:rPr lang="nb-NO" dirty="0" err="1" smtClean="0"/>
              <a:t>phenomenon</a:t>
            </a:r>
            <a:r>
              <a:rPr lang="nb-NO" dirty="0" smtClean="0"/>
              <a:t>»</a:t>
            </a:r>
          </a:p>
          <a:p>
            <a:r>
              <a:rPr lang="nb-NO" dirty="0" smtClean="0"/>
              <a:t>Case in </a:t>
            </a:r>
            <a:r>
              <a:rPr lang="nb-NO" dirty="0" err="1" smtClean="0"/>
              <a:t>point</a:t>
            </a:r>
            <a:r>
              <a:rPr lang="nb-NO" dirty="0" smtClean="0"/>
              <a:t>: «</a:t>
            </a:r>
            <a:r>
              <a:rPr lang="nb-NO" dirty="0" err="1" smtClean="0"/>
              <a:t>Ecosystem</a:t>
            </a:r>
            <a:r>
              <a:rPr lang="nb-NO" dirty="0" smtClean="0"/>
              <a:t> management»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879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The </a:t>
            </a:r>
            <a:r>
              <a:rPr lang="nb-NO" dirty="0" err="1" smtClean="0"/>
              <a:t>introduction</a:t>
            </a:r>
            <a:r>
              <a:rPr lang="nb-NO" dirty="0" smtClean="0"/>
              <a:t> II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err="1" smtClean="0"/>
              <a:t>Developing</a:t>
            </a:r>
            <a:r>
              <a:rPr lang="nb-NO" sz="2400" dirty="0" smtClean="0"/>
              <a:t> a </a:t>
            </a:r>
            <a:r>
              <a:rPr lang="nb-NO" sz="2400" dirty="0" err="1" smtClean="0"/>
              <a:t>research</a:t>
            </a:r>
            <a:r>
              <a:rPr lang="nb-NO" sz="2400" dirty="0" smtClean="0"/>
              <a:t> </a:t>
            </a:r>
            <a:r>
              <a:rPr lang="nb-NO" sz="2400" dirty="0" err="1" smtClean="0"/>
              <a:t>question</a:t>
            </a:r>
            <a:r>
              <a:rPr lang="nb-NO" sz="2400" dirty="0" smtClean="0"/>
              <a:t> (RQ) </a:t>
            </a:r>
          </a:p>
          <a:p>
            <a:r>
              <a:rPr lang="nb-NO" sz="2400" dirty="0" smtClean="0"/>
              <a:t>Starts </a:t>
            </a:r>
            <a:r>
              <a:rPr lang="nb-NO" sz="2400" dirty="0" err="1" smtClean="0"/>
              <a:t>with</a:t>
            </a:r>
            <a:r>
              <a:rPr lang="nb-NO" sz="2400" dirty="0" smtClean="0"/>
              <a:t> a more </a:t>
            </a:r>
            <a:r>
              <a:rPr lang="nb-NO" sz="2400" dirty="0" err="1" smtClean="0"/>
              <a:t>specific</a:t>
            </a:r>
            <a:r>
              <a:rPr lang="nb-NO" sz="2400" dirty="0" smtClean="0"/>
              <a:t> </a:t>
            </a:r>
            <a:r>
              <a:rPr lang="nb-NO" sz="2400" dirty="0" err="1" smtClean="0"/>
              <a:t>interest</a:t>
            </a:r>
            <a:r>
              <a:rPr lang="nb-NO" sz="2400" dirty="0" smtClean="0"/>
              <a:t> </a:t>
            </a:r>
            <a:r>
              <a:rPr lang="nb-NO" sz="2400" dirty="0" err="1" smtClean="0"/>
              <a:t>regarding</a:t>
            </a:r>
            <a:r>
              <a:rPr lang="nb-NO" sz="2400" dirty="0" smtClean="0"/>
              <a:t> a </a:t>
            </a:r>
            <a:r>
              <a:rPr lang="nb-NO" sz="2400" dirty="0" err="1" smtClean="0"/>
              <a:t>topic</a:t>
            </a:r>
            <a:r>
              <a:rPr lang="nb-NO" sz="2400" dirty="0" smtClean="0"/>
              <a:t>:</a:t>
            </a:r>
          </a:p>
          <a:p>
            <a:pPr marL="457200" lvl="1" indent="0">
              <a:buNone/>
            </a:pPr>
            <a:r>
              <a:rPr lang="nb-NO" dirty="0" err="1" smtClean="0"/>
              <a:t>What</a:t>
            </a:r>
            <a:r>
              <a:rPr lang="nb-NO" dirty="0" smtClean="0"/>
              <a:t> is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role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management </a:t>
            </a:r>
            <a:r>
              <a:rPr lang="nb-NO" dirty="0" err="1" smtClean="0"/>
              <a:t>when</a:t>
            </a:r>
            <a:r>
              <a:rPr lang="nb-NO" dirty="0" smtClean="0"/>
              <a:t> it </a:t>
            </a:r>
            <a:r>
              <a:rPr lang="nb-NO" dirty="0" err="1" smtClean="0"/>
              <a:t>comes</a:t>
            </a:r>
            <a:r>
              <a:rPr lang="nb-NO" dirty="0" smtClean="0"/>
              <a:t> to </a:t>
            </a:r>
            <a:r>
              <a:rPr lang="nb-NO" dirty="0" err="1" smtClean="0"/>
              <a:t>ecosystem</a:t>
            </a:r>
            <a:r>
              <a:rPr lang="nb-NO" dirty="0" smtClean="0"/>
              <a:t> </a:t>
            </a:r>
            <a:r>
              <a:rPr lang="nb-NO" dirty="0" err="1" smtClean="0"/>
              <a:t>development</a:t>
            </a:r>
            <a:r>
              <a:rPr lang="nb-NO" dirty="0" smtClean="0"/>
              <a:t>? </a:t>
            </a:r>
          </a:p>
          <a:p>
            <a:r>
              <a:rPr lang="nb-NO" sz="2400" dirty="0" err="1" smtClean="0"/>
              <a:t>Need</a:t>
            </a:r>
            <a:r>
              <a:rPr lang="nb-NO" sz="2400" dirty="0" smtClean="0"/>
              <a:t> to be </a:t>
            </a:r>
            <a:r>
              <a:rPr lang="nb-NO" sz="2400" dirty="0" err="1" smtClean="0"/>
              <a:t>able</a:t>
            </a:r>
            <a:r>
              <a:rPr lang="nb-NO" sz="2400" dirty="0" smtClean="0"/>
              <a:t> to </a:t>
            </a:r>
            <a:r>
              <a:rPr lang="nb-NO" sz="2400" dirty="0" err="1" smtClean="0"/>
              <a:t>answer</a:t>
            </a:r>
            <a:r>
              <a:rPr lang="nb-NO" sz="2400" dirty="0" smtClean="0"/>
              <a:t> it </a:t>
            </a:r>
            <a:r>
              <a:rPr lang="nb-NO" sz="2400" dirty="0" err="1" smtClean="0"/>
              <a:t>through</a:t>
            </a:r>
            <a:r>
              <a:rPr lang="nb-NO" sz="2400" dirty="0" smtClean="0"/>
              <a:t> an </a:t>
            </a:r>
            <a:r>
              <a:rPr lang="nb-NO" sz="2400" dirty="0" err="1" smtClean="0"/>
              <a:t>empirical</a:t>
            </a:r>
            <a:r>
              <a:rPr lang="nb-NO" sz="2400" dirty="0" smtClean="0"/>
              <a:t> </a:t>
            </a:r>
            <a:r>
              <a:rPr lang="nb-NO" sz="2400" dirty="0" err="1" smtClean="0"/>
              <a:t>study</a:t>
            </a:r>
            <a:r>
              <a:rPr lang="nb-NO" sz="2400" dirty="0" smtClean="0"/>
              <a:t> – </a:t>
            </a:r>
            <a:r>
              <a:rPr lang="nb-NO" sz="2400" dirty="0" err="1" smtClean="0"/>
              <a:t>move</a:t>
            </a:r>
            <a:r>
              <a:rPr lang="nb-NO" sz="2400" dirty="0" smtClean="0"/>
              <a:t> from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abstract</a:t>
            </a:r>
            <a:r>
              <a:rPr lang="nb-NO" sz="2400" dirty="0" smtClean="0"/>
              <a:t> to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concrete</a:t>
            </a:r>
            <a:r>
              <a:rPr lang="nb-NO" sz="2400" dirty="0" smtClean="0"/>
              <a:t> </a:t>
            </a:r>
          </a:p>
          <a:p>
            <a:pPr marL="457200" lvl="1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300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4</a:t>
            </a:r>
            <a:r>
              <a:rPr lang="nb-NO" dirty="0" smtClean="0"/>
              <a:t> </a:t>
            </a:r>
            <a:r>
              <a:rPr lang="nb-NO" dirty="0" err="1" smtClean="0"/>
              <a:t>requirements</a:t>
            </a:r>
            <a:r>
              <a:rPr lang="nb-NO" dirty="0" smtClean="0"/>
              <a:t> for </a:t>
            </a:r>
            <a:r>
              <a:rPr lang="nb-NO" dirty="0" err="1" smtClean="0"/>
              <a:t>making</a:t>
            </a:r>
            <a:r>
              <a:rPr lang="nb-NO" dirty="0" smtClean="0"/>
              <a:t> a RQ </a:t>
            </a:r>
            <a:r>
              <a:rPr lang="nb-NO" dirty="0" err="1" smtClean="0"/>
              <a:t>researchable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447" y="1820486"/>
            <a:ext cx="10515600" cy="535339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nb-NO" sz="5100" dirty="0" smtClean="0"/>
              <a:t>1) </a:t>
            </a:r>
            <a:r>
              <a:rPr lang="nb-NO" sz="5100" dirty="0" err="1" smtClean="0"/>
              <a:t>What</a:t>
            </a:r>
            <a:r>
              <a:rPr lang="nb-NO" sz="5100" dirty="0" smtClean="0"/>
              <a:t>: </a:t>
            </a:r>
          </a:p>
          <a:p>
            <a:pPr marL="457200" lvl="1" indent="0">
              <a:buNone/>
            </a:pPr>
            <a:r>
              <a:rPr lang="nb-NO" sz="3800" dirty="0" err="1" smtClean="0"/>
              <a:t>What</a:t>
            </a:r>
            <a:r>
              <a:rPr lang="nb-NO" sz="3800" dirty="0" smtClean="0"/>
              <a:t> type </a:t>
            </a:r>
            <a:r>
              <a:rPr lang="nb-NO" sz="3800" dirty="0" err="1" smtClean="0"/>
              <a:t>of</a:t>
            </a:r>
            <a:r>
              <a:rPr lang="nb-NO" sz="3800" dirty="0" smtClean="0"/>
              <a:t> </a:t>
            </a:r>
            <a:r>
              <a:rPr lang="nb-NO" sz="3800" i="1" dirty="0" smtClean="0"/>
              <a:t>management</a:t>
            </a:r>
          </a:p>
          <a:p>
            <a:pPr marL="457200" lvl="1" indent="0">
              <a:buNone/>
            </a:pPr>
            <a:r>
              <a:rPr lang="nb-NO" sz="3800" dirty="0" err="1" smtClean="0"/>
              <a:t>What</a:t>
            </a:r>
            <a:r>
              <a:rPr lang="nb-NO" sz="3800" dirty="0" smtClean="0"/>
              <a:t> type </a:t>
            </a:r>
            <a:r>
              <a:rPr lang="nb-NO" sz="3800" dirty="0" err="1" smtClean="0"/>
              <a:t>of</a:t>
            </a:r>
            <a:r>
              <a:rPr lang="nb-NO" sz="3800" dirty="0" smtClean="0"/>
              <a:t> </a:t>
            </a:r>
            <a:r>
              <a:rPr lang="nb-NO" sz="3800" i="1" dirty="0" err="1" smtClean="0"/>
              <a:t>ecosystems</a:t>
            </a:r>
            <a:endParaRPr lang="nb-NO" sz="3800" i="1" dirty="0" smtClean="0"/>
          </a:p>
          <a:p>
            <a:pPr marL="457200" lvl="1" indent="0">
              <a:buNone/>
            </a:pPr>
            <a:r>
              <a:rPr lang="nb-NO" sz="3800" dirty="0" err="1" smtClean="0"/>
              <a:t>What</a:t>
            </a:r>
            <a:r>
              <a:rPr lang="nb-NO" sz="3800" dirty="0" smtClean="0"/>
              <a:t> type </a:t>
            </a:r>
            <a:r>
              <a:rPr lang="nb-NO" sz="3800" dirty="0" err="1" smtClean="0"/>
              <a:t>of</a:t>
            </a:r>
            <a:r>
              <a:rPr lang="nb-NO" sz="3800" dirty="0" smtClean="0"/>
              <a:t> </a:t>
            </a:r>
            <a:r>
              <a:rPr lang="nb-NO" sz="3800" i="1" dirty="0" err="1" smtClean="0"/>
              <a:t>development</a:t>
            </a:r>
            <a:r>
              <a:rPr lang="nb-NO" sz="3800" i="1" dirty="0" smtClean="0"/>
              <a:t> </a:t>
            </a:r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sz="5100" dirty="0" smtClean="0"/>
              <a:t>2) Who</a:t>
            </a:r>
            <a:r>
              <a:rPr lang="nb-NO" sz="5100" i="1" dirty="0" smtClean="0"/>
              <a:t>:</a:t>
            </a:r>
          </a:p>
          <a:p>
            <a:pPr marL="457200" lvl="1" indent="0">
              <a:buNone/>
            </a:pPr>
            <a:r>
              <a:rPr lang="nb-NO" sz="3800" i="1" dirty="0" smtClean="0"/>
              <a:t>Who </a:t>
            </a:r>
            <a:r>
              <a:rPr lang="nb-NO" sz="3800" dirty="0" err="1" smtClean="0"/>
              <a:t>would</a:t>
            </a:r>
            <a:r>
              <a:rPr lang="nb-NO" sz="3800" dirty="0" smtClean="0"/>
              <a:t> be a manager in an </a:t>
            </a:r>
            <a:r>
              <a:rPr lang="nb-NO" sz="3800" dirty="0" err="1" smtClean="0"/>
              <a:t>ecosystem</a:t>
            </a:r>
            <a:r>
              <a:rPr lang="nb-NO" sz="3800" dirty="0" smtClean="0"/>
              <a:t>? </a:t>
            </a:r>
          </a:p>
          <a:p>
            <a:pPr marL="457200" lvl="1" indent="0">
              <a:buNone/>
            </a:pPr>
            <a:r>
              <a:rPr lang="nb-NO" sz="3800" i="1" dirty="0" smtClean="0"/>
              <a:t>Who </a:t>
            </a:r>
            <a:r>
              <a:rPr lang="nb-NO" sz="3800" dirty="0" err="1" smtClean="0"/>
              <a:t>would</a:t>
            </a:r>
            <a:r>
              <a:rPr lang="nb-NO" sz="3800" dirty="0" smtClean="0"/>
              <a:t> be </a:t>
            </a:r>
            <a:r>
              <a:rPr lang="nb-NO" sz="3800" dirty="0" err="1" smtClean="0"/>
              <a:t>the</a:t>
            </a:r>
            <a:r>
              <a:rPr lang="nb-NO" sz="3800" dirty="0" smtClean="0"/>
              <a:t> «</a:t>
            </a:r>
            <a:r>
              <a:rPr lang="nb-NO" sz="3800" dirty="0" err="1" smtClean="0"/>
              <a:t>employee</a:t>
            </a:r>
            <a:r>
              <a:rPr lang="nb-NO" sz="3800" dirty="0" smtClean="0"/>
              <a:t>» in an </a:t>
            </a:r>
            <a:r>
              <a:rPr lang="nb-NO" sz="3800" dirty="0" err="1" smtClean="0"/>
              <a:t>ecosystem</a:t>
            </a:r>
            <a:r>
              <a:rPr lang="nb-NO" sz="3800" dirty="0" smtClean="0"/>
              <a:t>?</a:t>
            </a:r>
          </a:p>
          <a:p>
            <a:pPr marL="457200" lvl="1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sz="5100" dirty="0" smtClean="0"/>
              <a:t>3) </a:t>
            </a:r>
            <a:r>
              <a:rPr lang="nb-NO" sz="5100" dirty="0" err="1" smtClean="0"/>
              <a:t>Context</a:t>
            </a:r>
            <a:r>
              <a:rPr lang="nb-NO" sz="5100" dirty="0" smtClean="0"/>
              <a:t>: </a:t>
            </a:r>
          </a:p>
          <a:p>
            <a:pPr marL="457200" lvl="1" indent="0">
              <a:buNone/>
            </a:pPr>
            <a:r>
              <a:rPr lang="nb-NO" sz="3800" dirty="0" err="1" smtClean="0"/>
              <a:t>Where</a:t>
            </a:r>
            <a:r>
              <a:rPr lang="nb-NO" sz="3800" dirty="0" smtClean="0"/>
              <a:t> </a:t>
            </a:r>
            <a:r>
              <a:rPr lang="nb-NO" sz="3800" dirty="0" err="1" smtClean="0"/>
              <a:t>are</a:t>
            </a:r>
            <a:r>
              <a:rPr lang="nb-NO" sz="3800" dirty="0" smtClean="0"/>
              <a:t> </a:t>
            </a:r>
            <a:r>
              <a:rPr lang="nb-NO" sz="3800" dirty="0" err="1" smtClean="0"/>
              <a:t>we</a:t>
            </a:r>
            <a:r>
              <a:rPr lang="nb-NO" sz="3800" dirty="0" smtClean="0"/>
              <a:t> </a:t>
            </a:r>
            <a:r>
              <a:rPr lang="nb-NO" sz="3800" dirty="0" err="1" smtClean="0"/>
              <a:t>going</a:t>
            </a:r>
            <a:r>
              <a:rPr lang="nb-NO" sz="3800" dirty="0" smtClean="0"/>
              <a:t> to </a:t>
            </a:r>
            <a:r>
              <a:rPr lang="nb-NO" sz="3800" dirty="0" err="1" smtClean="0"/>
              <a:t>find</a:t>
            </a:r>
            <a:r>
              <a:rPr lang="nb-NO" sz="3800" dirty="0" smtClean="0"/>
              <a:t> </a:t>
            </a:r>
            <a:r>
              <a:rPr lang="nb-NO" sz="3800" dirty="0" err="1" smtClean="0"/>
              <a:t>the</a:t>
            </a:r>
            <a:r>
              <a:rPr lang="nb-NO" sz="3800" dirty="0" smtClean="0"/>
              <a:t> managers and «employes» in an </a:t>
            </a:r>
            <a:r>
              <a:rPr lang="nb-NO" sz="3800" dirty="0" err="1" smtClean="0"/>
              <a:t>ecosystem</a:t>
            </a:r>
            <a:endParaRPr lang="nb-NO" sz="3800" dirty="0" smtClean="0"/>
          </a:p>
          <a:p>
            <a:pPr marL="457200" lvl="1" indent="0">
              <a:buNone/>
            </a:pPr>
            <a:r>
              <a:rPr lang="nb-NO" sz="3800" dirty="0" err="1" smtClean="0"/>
              <a:t>Where</a:t>
            </a:r>
            <a:r>
              <a:rPr lang="nb-NO" sz="3800" dirty="0" smtClean="0"/>
              <a:t> </a:t>
            </a:r>
            <a:r>
              <a:rPr lang="nb-NO" sz="3800" dirty="0" err="1" smtClean="0"/>
              <a:t>are</a:t>
            </a:r>
            <a:r>
              <a:rPr lang="nb-NO" sz="3800" dirty="0" smtClean="0"/>
              <a:t> </a:t>
            </a:r>
            <a:r>
              <a:rPr lang="nb-NO" sz="3800" dirty="0" err="1" smtClean="0"/>
              <a:t>we</a:t>
            </a:r>
            <a:r>
              <a:rPr lang="nb-NO" sz="3800" dirty="0" smtClean="0"/>
              <a:t> </a:t>
            </a:r>
            <a:r>
              <a:rPr lang="nb-NO" sz="3800" dirty="0" err="1" smtClean="0"/>
              <a:t>going</a:t>
            </a:r>
            <a:r>
              <a:rPr lang="nb-NO" sz="3800" dirty="0" smtClean="0"/>
              <a:t> to </a:t>
            </a:r>
            <a:r>
              <a:rPr lang="nb-NO" sz="3800" dirty="0" err="1" smtClean="0"/>
              <a:t>find</a:t>
            </a:r>
            <a:r>
              <a:rPr lang="nb-NO" sz="3800" dirty="0" smtClean="0"/>
              <a:t> an </a:t>
            </a:r>
            <a:r>
              <a:rPr lang="nb-NO" sz="3800" dirty="0" err="1" smtClean="0"/>
              <a:t>ecosystem</a:t>
            </a:r>
            <a:r>
              <a:rPr lang="nb-NO" sz="3800" dirty="0" smtClean="0"/>
              <a:t>? </a:t>
            </a:r>
          </a:p>
          <a:p>
            <a:pPr marL="457200" lvl="1" indent="0">
              <a:buNone/>
            </a:pPr>
            <a:r>
              <a:rPr lang="nb-NO" sz="3800" dirty="0" err="1" smtClean="0"/>
              <a:t>Which</a:t>
            </a:r>
            <a:r>
              <a:rPr lang="nb-NO" sz="3800" dirty="0" smtClean="0"/>
              <a:t> </a:t>
            </a:r>
            <a:r>
              <a:rPr lang="nb-NO" sz="3800" dirty="0" err="1" smtClean="0"/>
              <a:t>organizations</a:t>
            </a:r>
            <a:r>
              <a:rPr lang="nb-NO" sz="3800" dirty="0" smtClean="0"/>
              <a:t>, </a:t>
            </a:r>
            <a:r>
              <a:rPr lang="nb-NO" sz="3800" dirty="0" err="1" smtClean="0"/>
              <a:t>which</a:t>
            </a:r>
            <a:r>
              <a:rPr lang="nb-NO" sz="3800" dirty="0" smtClean="0"/>
              <a:t> </a:t>
            </a:r>
            <a:r>
              <a:rPr lang="nb-NO" sz="3800" dirty="0" err="1" smtClean="0"/>
              <a:t>sector</a:t>
            </a:r>
            <a:r>
              <a:rPr lang="nb-NO" sz="3800" dirty="0" smtClean="0"/>
              <a:t>, </a:t>
            </a:r>
            <a:r>
              <a:rPr lang="nb-NO" sz="3800" dirty="0" err="1" smtClean="0"/>
              <a:t>which</a:t>
            </a:r>
            <a:r>
              <a:rPr lang="nb-NO" sz="3800" dirty="0" smtClean="0"/>
              <a:t> </a:t>
            </a:r>
            <a:r>
              <a:rPr lang="nb-NO" sz="3800" dirty="0" err="1" smtClean="0"/>
              <a:t>platform</a:t>
            </a:r>
            <a:r>
              <a:rPr lang="nb-NO" sz="3800" dirty="0" smtClean="0"/>
              <a:t> </a:t>
            </a:r>
            <a:r>
              <a:rPr lang="nb-NO" sz="3800" dirty="0" err="1" smtClean="0"/>
              <a:t>etc</a:t>
            </a:r>
            <a:r>
              <a:rPr lang="nb-NO" sz="3800" dirty="0" smtClean="0"/>
              <a:t>? </a:t>
            </a:r>
          </a:p>
          <a:p>
            <a:pPr marL="457200" lvl="1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5100" dirty="0" smtClean="0"/>
              <a:t>4) </a:t>
            </a:r>
            <a:r>
              <a:rPr lang="nb-NO" sz="5100" dirty="0" err="1" smtClean="0"/>
              <a:t>When</a:t>
            </a:r>
            <a:r>
              <a:rPr lang="nb-NO" sz="5100" dirty="0" smtClean="0"/>
              <a:t>:</a:t>
            </a:r>
          </a:p>
          <a:p>
            <a:pPr marL="457200" lvl="1" indent="0">
              <a:buNone/>
            </a:pPr>
            <a:r>
              <a:rPr lang="nb-NO" sz="3800" dirty="0" err="1" smtClean="0"/>
              <a:t>Which</a:t>
            </a:r>
            <a:r>
              <a:rPr lang="nb-NO" sz="3800" i="1" dirty="0" smtClean="0"/>
              <a:t> </a:t>
            </a:r>
            <a:r>
              <a:rPr lang="nb-NO" sz="3800" dirty="0" err="1" smtClean="0"/>
              <a:t>period</a:t>
            </a:r>
            <a:r>
              <a:rPr lang="nb-NO" sz="3800" dirty="0" smtClean="0"/>
              <a:t> </a:t>
            </a:r>
            <a:r>
              <a:rPr lang="nb-NO" sz="3800" dirty="0" err="1" smtClean="0"/>
              <a:t>of</a:t>
            </a:r>
            <a:r>
              <a:rPr lang="nb-NO" sz="3800" dirty="0" smtClean="0"/>
              <a:t> </a:t>
            </a:r>
            <a:r>
              <a:rPr lang="nb-NO" sz="3800" i="1" dirty="0" smtClean="0"/>
              <a:t>time </a:t>
            </a:r>
            <a:r>
              <a:rPr lang="nb-NO" sz="3800" dirty="0" smtClean="0"/>
              <a:t>do </a:t>
            </a:r>
            <a:r>
              <a:rPr lang="nb-NO" sz="3800" dirty="0" err="1" smtClean="0"/>
              <a:t>we</a:t>
            </a:r>
            <a:r>
              <a:rPr lang="nb-NO" sz="3800" dirty="0" smtClean="0"/>
              <a:t> </a:t>
            </a:r>
            <a:r>
              <a:rPr lang="nb-NO" sz="3800" dirty="0" err="1" smtClean="0"/>
              <a:t>take</a:t>
            </a:r>
            <a:r>
              <a:rPr lang="nb-NO" sz="3800" dirty="0" smtClean="0"/>
              <a:t> </a:t>
            </a:r>
            <a:r>
              <a:rPr lang="nb-NO" sz="3800" dirty="0" err="1" smtClean="0"/>
              <a:t>into</a:t>
            </a:r>
            <a:r>
              <a:rPr lang="nb-NO" sz="3800" dirty="0" smtClean="0"/>
              <a:t> </a:t>
            </a:r>
            <a:r>
              <a:rPr lang="nb-NO" sz="3800" dirty="0" err="1" smtClean="0"/>
              <a:t>consideration</a:t>
            </a:r>
            <a:r>
              <a:rPr lang="nb-NO" sz="3800" dirty="0" smtClean="0"/>
              <a:t> </a:t>
            </a:r>
            <a:r>
              <a:rPr lang="nb-NO" sz="3800" dirty="0" err="1" smtClean="0"/>
              <a:t>when</a:t>
            </a:r>
            <a:r>
              <a:rPr lang="nb-NO" sz="3800" dirty="0" smtClean="0"/>
              <a:t> </a:t>
            </a:r>
            <a:r>
              <a:rPr lang="nb-NO" sz="3800" dirty="0" err="1" smtClean="0"/>
              <a:t>we</a:t>
            </a:r>
            <a:r>
              <a:rPr lang="nb-NO" sz="3800" dirty="0"/>
              <a:t> </a:t>
            </a:r>
            <a:r>
              <a:rPr lang="nb-NO" sz="3800" dirty="0" smtClean="0"/>
              <a:t>talk </a:t>
            </a:r>
            <a:r>
              <a:rPr lang="nb-NO" sz="3800" dirty="0" err="1" smtClean="0"/>
              <a:t>about</a:t>
            </a:r>
            <a:r>
              <a:rPr lang="nb-NO" sz="3800" dirty="0" smtClean="0"/>
              <a:t> </a:t>
            </a:r>
            <a:r>
              <a:rPr lang="nb-NO" sz="3800" dirty="0" err="1" smtClean="0"/>
              <a:t>the</a:t>
            </a:r>
            <a:r>
              <a:rPr lang="nb-NO" sz="3800" dirty="0" smtClean="0"/>
              <a:t> </a:t>
            </a:r>
            <a:r>
              <a:rPr lang="nb-NO" sz="3800" dirty="0" err="1" smtClean="0"/>
              <a:t>development</a:t>
            </a:r>
            <a:r>
              <a:rPr lang="nb-NO" sz="3800" dirty="0" smtClean="0"/>
              <a:t> </a:t>
            </a:r>
            <a:r>
              <a:rPr lang="nb-NO" sz="3800" dirty="0" err="1" smtClean="0"/>
              <a:t>phase</a:t>
            </a:r>
            <a:r>
              <a:rPr lang="nb-NO" sz="3800" dirty="0" smtClean="0"/>
              <a:t> </a:t>
            </a:r>
            <a:r>
              <a:rPr lang="nb-NO" sz="3800" dirty="0" err="1" smtClean="0"/>
              <a:t>of</a:t>
            </a:r>
            <a:r>
              <a:rPr lang="nb-NO" sz="3800" dirty="0" smtClean="0"/>
              <a:t> an </a:t>
            </a:r>
            <a:r>
              <a:rPr lang="nb-NO" sz="3800" dirty="0" err="1" smtClean="0"/>
              <a:t>ecosystem</a:t>
            </a:r>
            <a:r>
              <a:rPr lang="nb-NO" sz="3800" dirty="0" smtClean="0"/>
              <a:t>? </a:t>
            </a:r>
            <a:endParaRPr lang="nb-NO" sz="3800" i="1" dirty="0" smtClean="0"/>
          </a:p>
          <a:p>
            <a:pPr marL="457200" lvl="1" indent="0">
              <a:buNone/>
            </a:pPr>
            <a:endParaRPr lang="nb-NO" i="1" dirty="0" smtClean="0"/>
          </a:p>
          <a:p>
            <a:pPr marL="0" indent="0">
              <a:buNone/>
            </a:pPr>
            <a:endParaRPr lang="nb-NO" dirty="0" smtClean="0"/>
          </a:p>
          <a:p>
            <a:pPr marL="457200" lvl="1" indent="0">
              <a:buNone/>
            </a:pPr>
            <a:endParaRPr lang="nb-NO" i="1" dirty="0" smtClean="0"/>
          </a:p>
          <a:p>
            <a:pPr marL="457200" lvl="1" indent="0">
              <a:buNone/>
            </a:pPr>
            <a:r>
              <a:rPr lang="nb-NO" i="1" dirty="0" smtClean="0"/>
              <a:t> </a:t>
            </a:r>
          </a:p>
          <a:p>
            <a:pPr marL="514350" indent="-514350">
              <a:buFont typeface="+mj-lt"/>
              <a:buAutoNum type="arabicParenR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5799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 rot="10800000">
            <a:off x="4181302" y="2060388"/>
            <a:ext cx="3449782" cy="3973484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3578629" y="1177647"/>
            <a:ext cx="2668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 smtClean="0"/>
              <a:t>Topic</a:t>
            </a:r>
            <a:endParaRPr lang="nb-NO" sz="2400" dirty="0"/>
          </a:p>
        </p:txBody>
      </p:sp>
      <p:sp>
        <p:nvSpPr>
          <p:cNvPr id="5" name="Bent Arrow 4"/>
          <p:cNvSpPr/>
          <p:nvPr/>
        </p:nvSpPr>
        <p:spPr>
          <a:xfrm rot="5400000">
            <a:off x="4747450" y="1094325"/>
            <a:ext cx="1112135" cy="156279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28211" y="2490668"/>
            <a:ext cx="1571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What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5527963" y="3290280"/>
            <a:ext cx="1695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Who</a:t>
            </a:r>
            <a:endParaRPr lang="nb-NO" dirty="0"/>
          </a:p>
        </p:txBody>
      </p:sp>
      <p:sp>
        <p:nvSpPr>
          <p:cNvPr id="9" name="TextBox 8"/>
          <p:cNvSpPr txBox="1"/>
          <p:nvPr/>
        </p:nvSpPr>
        <p:spPr>
          <a:xfrm>
            <a:off x="5527963" y="4974584"/>
            <a:ext cx="1438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When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5428211" y="4040099"/>
            <a:ext cx="256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Context</a:t>
            </a:r>
            <a:endParaRPr lang="nb-NO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796951" y="2918878"/>
            <a:ext cx="1" cy="431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796950" y="3659612"/>
            <a:ext cx="1" cy="431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02614" y="6017071"/>
            <a:ext cx="2422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Researchable</a:t>
            </a:r>
            <a:r>
              <a:rPr lang="nb-NO" dirty="0" smtClean="0"/>
              <a:t> RQ</a:t>
            </a:r>
            <a:endParaRPr lang="nb-NO" dirty="0"/>
          </a:p>
        </p:txBody>
      </p:sp>
      <p:sp>
        <p:nvSpPr>
          <p:cNvPr id="27" name="Down Arrow 26"/>
          <p:cNvSpPr/>
          <p:nvPr/>
        </p:nvSpPr>
        <p:spPr>
          <a:xfrm>
            <a:off x="2926165" y="2159286"/>
            <a:ext cx="484632" cy="38745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TextBox 27"/>
          <p:cNvSpPr txBox="1"/>
          <p:nvPr/>
        </p:nvSpPr>
        <p:spPr>
          <a:xfrm>
            <a:off x="1666238" y="3197947"/>
            <a:ext cx="1173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Review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literature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29" name="TextBox 28"/>
          <p:cNvSpPr txBox="1"/>
          <p:nvPr/>
        </p:nvSpPr>
        <p:spPr>
          <a:xfrm>
            <a:off x="7988531" y="5947756"/>
            <a:ext cx="4710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Sources: Jacobsen</a:t>
            </a:r>
            <a:r>
              <a:rPr lang="nb-NO" dirty="0"/>
              <a:t>, D.I. (2015). </a:t>
            </a:r>
            <a:r>
              <a:rPr lang="nb-NO" i="1" dirty="0"/>
              <a:t>Hvordan gjennomføre undersøkelser? </a:t>
            </a:r>
            <a:r>
              <a:rPr lang="nb-NO" dirty="0"/>
              <a:t>Oslo: Cappelen Damm AS. 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5796950" y="4467640"/>
            <a:ext cx="1" cy="4312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389945" y="261779"/>
            <a:ext cx="48140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400" dirty="0" smtClean="0"/>
              <a:t>The RQ-</a:t>
            </a:r>
            <a:r>
              <a:rPr lang="nb-NO" sz="4400" dirty="0" err="1" smtClean="0"/>
              <a:t>funnel</a:t>
            </a:r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357293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4959" y="2872596"/>
            <a:ext cx="7220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i="1" dirty="0" smtClean="0"/>
              <a:t>Preliminary</a:t>
            </a:r>
            <a:r>
              <a:rPr lang="nb-NO" dirty="0" smtClean="0"/>
              <a:t> RQ: How is </a:t>
            </a:r>
            <a:r>
              <a:rPr lang="nb-NO" dirty="0" err="1" smtClean="0"/>
              <a:t>scaling</a:t>
            </a:r>
            <a:r>
              <a:rPr lang="nb-NO" dirty="0" smtClean="0"/>
              <a:t> </a:t>
            </a:r>
            <a:r>
              <a:rPr lang="nb-NO" dirty="0" err="1" smtClean="0"/>
              <a:t>managed</a:t>
            </a:r>
            <a:r>
              <a:rPr lang="nb-NO" dirty="0" smtClean="0"/>
              <a:t> by </a:t>
            </a:r>
            <a:r>
              <a:rPr lang="nb-NO" dirty="0" err="1" smtClean="0"/>
              <a:t>the</a:t>
            </a:r>
            <a:r>
              <a:rPr lang="nb-NO" dirty="0" smtClean="0"/>
              <a:t> CTO in </a:t>
            </a:r>
            <a:r>
              <a:rPr lang="nb-NO" dirty="0" err="1" smtClean="0"/>
              <a:t>the</a:t>
            </a:r>
            <a:r>
              <a:rPr lang="nb-NO" dirty="0" smtClean="0"/>
              <a:t> post </a:t>
            </a:r>
            <a:r>
              <a:rPr lang="nb-NO" dirty="0" err="1" smtClean="0"/>
              <a:t>launch</a:t>
            </a:r>
            <a:r>
              <a:rPr lang="nb-NO" dirty="0" smtClean="0"/>
              <a:t> </a:t>
            </a:r>
            <a:r>
              <a:rPr lang="nb-NO" dirty="0" err="1" smtClean="0"/>
              <a:t>phase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an </a:t>
            </a:r>
            <a:r>
              <a:rPr lang="nb-NO" dirty="0" err="1" smtClean="0"/>
              <a:t>innovation</a:t>
            </a:r>
            <a:r>
              <a:rPr lang="nb-NO" dirty="0" smtClean="0"/>
              <a:t> (</a:t>
            </a:r>
            <a:r>
              <a:rPr lang="nb-NO" dirty="0" err="1" smtClean="0"/>
              <a:t>platform</a:t>
            </a:r>
            <a:r>
              <a:rPr lang="nb-NO" dirty="0" smtClean="0"/>
              <a:t>) </a:t>
            </a:r>
            <a:r>
              <a:rPr lang="nb-NO" dirty="0" err="1" smtClean="0"/>
              <a:t>ecosystem</a:t>
            </a:r>
            <a:r>
              <a:rPr lang="nb-NO" dirty="0" smtClean="0"/>
              <a:t>?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2714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Checklist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Keep</a:t>
            </a:r>
            <a:r>
              <a:rPr lang="nb-NO" dirty="0" smtClean="0"/>
              <a:t> it </a:t>
            </a:r>
            <a:r>
              <a:rPr lang="nb-NO" dirty="0" err="1" smtClean="0"/>
              <a:t>exiting</a:t>
            </a:r>
            <a:r>
              <a:rPr lang="nb-NO" dirty="0"/>
              <a:t>!</a:t>
            </a:r>
            <a:endParaRPr lang="nb-NO" dirty="0" smtClean="0"/>
          </a:p>
          <a:p>
            <a:r>
              <a:rPr lang="nb-NO" dirty="0" err="1" smtClean="0"/>
              <a:t>Keep</a:t>
            </a:r>
            <a:r>
              <a:rPr lang="nb-NO" dirty="0" smtClean="0"/>
              <a:t> it simple! </a:t>
            </a:r>
          </a:p>
          <a:p>
            <a:r>
              <a:rPr lang="nb-NO" dirty="0" err="1" smtClean="0"/>
              <a:t>Keep</a:t>
            </a:r>
            <a:r>
              <a:rPr lang="nb-NO" dirty="0" smtClean="0"/>
              <a:t> it </a:t>
            </a:r>
            <a:r>
              <a:rPr lang="nb-NO" dirty="0" err="1" smtClean="0"/>
              <a:t>cumulative</a:t>
            </a:r>
            <a:r>
              <a:rPr lang="nb-NO" dirty="0" smtClean="0"/>
              <a:t>!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084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Why</a:t>
            </a:r>
            <a:r>
              <a:rPr lang="nb-NO" dirty="0" smtClean="0"/>
              <a:t> a </a:t>
            </a:r>
            <a:r>
              <a:rPr lang="nb-NO" dirty="0" err="1" smtClean="0"/>
              <a:t>well-developed</a:t>
            </a:r>
            <a:r>
              <a:rPr lang="nb-NO" dirty="0" smtClean="0"/>
              <a:t> RQ is so </a:t>
            </a:r>
            <a:r>
              <a:rPr lang="nb-NO" dirty="0" err="1" smtClean="0"/>
              <a:t>important</a:t>
            </a:r>
            <a:r>
              <a:rPr lang="nb-NO" dirty="0" smtClean="0"/>
              <a:t>!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The </a:t>
            </a:r>
            <a:r>
              <a:rPr lang="nb-NO" sz="2400" dirty="0" err="1" smtClean="0"/>
              <a:t>whole</a:t>
            </a:r>
            <a:r>
              <a:rPr lang="nb-NO" sz="2400" dirty="0" smtClean="0"/>
              <a:t> </a:t>
            </a:r>
            <a:r>
              <a:rPr lang="nb-NO" sz="2400" dirty="0" err="1" smtClean="0"/>
              <a:t>point</a:t>
            </a:r>
            <a:r>
              <a:rPr lang="nb-NO" sz="2400" dirty="0" smtClean="0"/>
              <a:t> </a:t>
            </a:r>
            <a:r>
              <a:rPr lang="nb-NO" sz="2400" dirty="0" err="1" smtClean="0"/>
              <a:t>of</a:t>
            </a:r>
            <a:r>
              <a:rPr lang="nb-NO" sz="2400" dirty="0" smtClean="0"/>
              <a:t> a </a:t>
            </a:r>
            <a:r>
              <a:rPr lang="nb-NO" sz="2400" dirty="0" err="1" smtClean="0"/>
              <a:t>scientific</a:t>
            </a:r>
            <a:r>
              <a:rPr lang="nb-NO" sz="2400" dirty="0" smtClean="0"/>
              <a:t> essay is: to ask a </a:t>
            </a:r>
            <a:r>
              <a:rPr lang="nb-NO" sz="2400" dirty="0" err="1" smtClean="0"/>
              <a:t>question</a:t>
            </a:r>
            <a:r>
              <a:rPr lang="nb-NO" sz="2400" dirty="0" smtClean="0"/>
              <a:t> and </a:t>
            </a:r>
            <a:r>
              <a:rPr lang="nb-NO" sz="2400" dirty="0" err="1" smtClean="0"/>
              <a:t>answer</a:t>
            </a:r>
            <a:r>
              <a:rPr lang="nb-NO" sz="2400" dirty="0" smtClean="0"/>
              <a:t> it =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core</a:t>
            </a:r>
            <a:r>
              <a:rPr lang="nb-NO" sz="2400" dirty="0" smtClean="0"/>
              <a:t> argument </a:t>
            </a:r>
          </a:p>
          <a:p>
            <a:r>
              <a:rPr lang="nb-NO" sz="2400" dirty="0" smtClean="0"/>
              <a:t>Forms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essence</a:t>
            </a:r>
            <a:r>
              <a:rPr lang="nb-NO" sz="2400" dirty="0" smtClean="0"/>
              <a:t> </a:t>
            </a:r>
            <a:r>
              <a:rPr lang="nb-NO" sz="2400" dirty="0" err="1" smtClean="0"/>
              <a:t>your</a:t>
            </a:r>
            <a:r>
              <a:rPr lang="nb-NO" sz="2400" dirty="0" smtClean="0"/>
              <a:t> essay</a:t>
            </a:r>
          </a:p>
          <a:p>
            <a:r>
              <a:rPr lang="nb-NO" sz="2400" dirty="0" smtClean="0"/>
              <a:t>Not </a:t>
            </a:r>
            <a:r>
              <a:rPr lang="nb-NO" sz="2400" dirty="0" err="1" smtClean="0"/>
              <a:t>about</a:t>
            </a:r>
            <a:r>
              <a:rPr lang="nb-NO" sz="2400" dirty="0" smtClean="0"/>
              <a:t> </a:t>
            </a:r>
            <a:r>
              <a:rPr lang="nb-NO" sz="2400" dirty="0" err="1" smtClean="0"/>
              <a:t>coming</a:t>
            </a:r>
            <a:r>
              <a:rPr lang="nb-NO" sz="2400" dirty="0" smtClean="0"/>
              <a:t> up </a:t>
            </a:r>
            <a:r>
              <a:rPr lang="nb-NO" sz="2400" dirty="0" err="1" smtClean="0"/>
              <a:t>with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right </a:t>
            </a:r>
            <a:r>
              <a:rPr lang="nb-NO" sz="2400" dirty="0" err="1" smtClean="0"/>
              <a:t>answer</a:t>
            </a:r>
            <a:r>
              <a:rPr lang="nb-NO" sz="2400" dirty="0" smtClean="0"/>
              <a:t>, </a:t>
            </a:r>
            <a:r>
              <a:rPr lang="nb-NO" sz="2400" dirty="0" err="1" smtClean="0"/>
              <a:t>but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right </a:t>
            </a:r>
            <a:r>
              <a:rPr lang="nb-NO" sz="2400" dirty="0" err="1" smtClean="0"/>
              <a:t>question</a:t>
            </a:r>
            <a:r>
              <a:rPr lang="nb-NO" sz="2400" dirty="0" smtClean="0"/>
              <a:t> </a:t>
            </a:r>
          </a:p>
          <a:p>
            <a:r>
              <a:rPr lang="nb-NO" sz="2400" dirty="0" smtClean="0"/>
              <a:t>The </a:t>
            </a:r>
            <a:r>
              <a:rPr lang="nb-NO" sz="2400" dirty="0" err="1" smtClean="0"/>
              <a:t>scholars</a:t>
            </a:r>
            <a:r>
              <a:rPr lang="nb-NO" sz="2400" dirty="0" smtClean="0"/>
              <a:t> </a:t>
            </a:r>
            <a:r>
              <a:rPr lang="nb-NO" sz="2400" dirty="0" err="1" smtClean="0"/>
              <a:t>oath</a:t>
            </a:r>
            <a:r>
              <a:rPr lang="nb-NO" sz="2400" dirty="0" smtClean="0"/>
              <a:t>: «I </a:t>
            </a:r>
            <a:r>
              <a:rPr lang="nb-NO" sz="2400" dirty="0" err="1" smtClean="0"/>
              <a:t>solemnly</a:t>
            </a:r>
            <a:r>
              <a:rPr lang="nb-NO" sz="2400" dirty="0" smtClean="0"/>
              <a:t> </a:t>
            </a:r>
            <a:r>
              <a:rPr lang="nb-NO" sz="2400" dirty="0" err="1" smtClean="0"/>
              <a:t>swear</a:t>
            </a:r>
            <a:r>
              <a:rPr lang="nb-NO" sz="2400" dirty="0" smtClean="0"/>
              <a:t> to </a:t>
            </a:r>
            <a:r>
              <a:rPr lang="nb-NO" sz="2400" dirty="0" err="1" smtClean="0"/>
              <a:t>answer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question</a:t>
            </a:r>
            <a:r>
              <a:rPr lang="nb-NO" sz="2400" dirty="0" smtClean="0"/>
              <a:t>,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whole</a:t>
            </a:r>
            <a:r>
              <a:rPr lang="nb-NO" sz="2400" dirty="0" smtClean="0"/>
              <a:t> </a:t>
            </a:r>
            <a:r>
              <a:rPr lang="nb-NO" sz="2400" dirty="0" err="1" smtClean="0"/>
              <a:t>question</a:t>
            </a:r>
            <a:r>
              <a:rPr lang="nb-NO" sz="2400" dirty="0" smtClean="0"/>
              <a:t>, and </a:t>
            </a:r>
            <a:r>
              <a:rPr lang="nb-NO" sz="2400" dirty="0" err="1" smtClean="0"/>
              <a:t>nothing</a:t>
            </a:r>
            <a:r>
              <a:rPr lang="nb-NO" sz="2400" dirty="0" smtClean="0"/>
              <a:t> </a:t>
            </a:r>
            <a:r>
              <a:rPr lang="nb-NO" sz="2400" dirty="0" err="1" smtClean="0"/>
              <a:t>but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question</a:t>
            </a:r>
            <a:r>
              <a:rPr lang="nb-NO" sz="2400" dirty="0" smtClean="0"/>
              <a:t>»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020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Group </a:t>
            </a:r>
            <a:r>
              <a:rPr lang="nb-NO" dirty="0" err="1" smtClean="0"/>
              <a:t>work</a:t>
            </a: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Go in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groups</a:t>
            </a:r>
            <a:r>
              <a:rPr lang="nb-NO" dirty="0" smtClean="0"/>
              <a:t> and </a:t>
            </a:r>
            <a:r>
              <a:rPr lang="nb-NO" dirty="0" err="1" smtClean="0"/>
              <a:t>apply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«</a:t>
            </a:r>
            <a:r>
              <a:rPr lang="nb-NO" dirty="0" err="1" smtClean="0"/>
              <a:t>funnel</a:t>
            </a:r>
            <a:r>
              <a:rPr lang="nb-NO" dirty="0" smtClean="0"/>
              <a:t>» – </a:t>
            </a:r>
            <a:r>
              <a:rPr lang="nb-NO" dirty="0" err="1" smtClean="0"/>
              <a:t>method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developing</a:t>
            </a:r>
            <a:r>
              <a:rPr lang="nb-NO" dirty="0" smtClean="0"/>
              <a:t> a </a:t>
            </a:r>
            <a:r>
              <a:rPr lang="nb-NO" dirty="0" err="1" smtClean="0"/>
              <a:t>research</a:t>
            </a:r>
            <a:r>
              <a:rPr lang="nb-NO" dirty="0" smtClean="0"/>
              <a:t> </a:t>
            </a:r>
            <a:r>
              <a:rPr lang="nb-NO" dirty="0" err="1" smtClean="0"/>
              <a:t>question</a:t>
            </a:r>
            <a:r>
              <a:rPr lang="nb-NO" dirty="0" smtClean="0"/>
              <a:t> </a:t>
            </a:r>
            <a:r>
              <a:rPr lang="nb-NO" dirty="0" err="1" smtClean="0"/>
              <a:t>towards</a:t>
            </a:r>
            <a:r>
              <a:rPr lang="nb-NO" dirty="0" smtClean="0"/>
              <a:t>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own</a:t>
            </a:r>
            <a:r>
              <a:rPr lang="nb-NO" dirty="0" smtClean="0"/>
              <a:t> case 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321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8B05D37B78E24786CD954D626BFCBC" ma:contentTypeVersion="9" ma:contentTypeDescription="Opprett et nytt dokument." ma:contentTypeScope="" ma:versionID="c93b087d4f1e3211cb2c8991384e9ec7">
  <xsd:schema xmlns:xsd="http://www.w3.org/2001/XMLSchema" xmlns:xs="http://www.w3.org/2001/XMLSchema" xmlns:p="http://schemas.microsoft.com/office/2006/metadata/properties" xmlns:ns3="dc47570a-862f-420b-8139-4e829f3a5aac" targetNamespace="http://schemas.microsoft.com/office/2006/metadata/properties" ma:root="true" ma:fieldsID="62020ceea01a23f8e22521669510c9b9" ns3:_="">
    <xsd:import namespace="dc47570a-862f-420b-8139-4e829f3a5a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47570a-862f-420b-8139-4e829f3a5a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BE419CF-BA0B-4DE3-90C9-EF4F41E6779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dc47570a-862f-420b-8139-4e829f3a5aa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101A9C9-1B2E-4FC8-9221-1356957F31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B61D7E-54D1-43D6-A307-8BC70CB3BA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47570a-862f-420b-8139-4e829f3a5a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466</Words>
  <Application>Microsoft Office PowerPoint</Application>
  <PresentationFormat>Widescreen</PresentationFormat>
  <Paragraphs>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Workshop in writing «academically»</vt:lpstr>
      <vt:lpstr>PowerPoint Presentation</vt:lpstr>
      <vt:lpstr>Agenda</vt:lpstr>
      <vt:lpstr>The «IMRAD» - template </vt:lpstr>
      <vt:lpstr>The introduction I</vt:lpstr>
      <vt:lpstr>The introduction II</vt:lpstr>
      <vt:lpstr>4 requirements for making a RQ researchable</vt:lpstr>
      <vt:lpstr>PowerPoint Presentation</vt:lpstr>
      <vt:lpstr>PowerPoint Presentation</vt:lpstr>
      <vt:lpstr>Checklist</vt:lpstr>
      <vt:lpstr>Why a well-developed RQ is so important!</vt:lpstr>
      <vt:lpstr>Group work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in writing «academically»</dc:title>
  <dc:creator>Daniel Stedjan Svendsrud</dc:creator>
  <cp:lastModifiedBy>Daniel Stedjan Svendsrud</cp:lastModifiedBy>
  <cp:revision>22</cp:revision>
  <dcterms:created xsi:type="dcterms:W3CDTF">2022-09-05T12:53:53Z</dcterms:created>
  <dcterms:modified xsi:type="dcterms:W3CDTF">2022-09-06T06:56:18Z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0x010100BF8B05D37B78E24786CD954D626BFCBC</vt:lpwstr>
  </property>
</Properties>
</file>