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60" r:id="rId3"/>
    <p:sldId id="265" r:id="rId4"/>
    <p:sldId id="266" r:id="rId5"/>
    <p:sldId id="297" r:id="rId6"/>
    <p:sldId id="269" r:id="rId7"/>
    <p:sldId id="272" r:id="rId8"/>
    <p:sldId id="275" r:id="rId9"/>
    <p:sldId id="276" r:id="rId10"/>
    <p:sldId id="277" r:id="rId11"/>
    <p:sldId id="278" r:id="rId12"/>
    <p:sldId id="293" r:id="rId13"/>
    <p:sldId id="279" r:id="rId14"/>
    <p:sldId id="281" r:id="rId15"/>
    <p:sldId id="282" r:id="rId16"/>
    <p:sldId id="283" r:id="rId17"/>
    <p:sldId id="298" r:id="rId18"/>
    <p:sldId id="284" r:id="rId19"/>
    <p:sldId id="285" r:id="rId20"/>
    <p:sldId id="287" r:id="rId21"/>
    <p:sldId id="295" r:id="rId22"/>
    <p:sldId id="289" r:id="rId23"/>
    <p:sldId id="296" r:id="rId24"/>
    <p:sldId id="288" r:id="rId25"/>
    <p:sldId id="291" r:id="rId26"/>
    <p:sldId id="290" r:id="rId27"/>
    <p:sldId id="264" r:id="rId28"/>
    <p:sldId id="292" r:id="rId29"/>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7" autoAdjust="0"/>
    <p:restoredTop sz="90576" autoAdjust="0"/>
  </p:normalViewPr>
  <p:slideViewPr>
    <p:cSldViewPr snapToGrid="0">
      <p:cViewPr varScale="1">
        <p:scale>
          <a:sx n="92" d="100"/>
          <a:sy n="92" d="100"/>
        </p:scale>
        <p:origin x="48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Masiero" userId="c99718cc-b5f0-4da8-bf20-11f8f5a7be4e" providerId="ADAL" clId="{AE881F88-1E9C-4C9E-B71D-94F04A0EA247}"/>
    <pc:docChg chg="modSld">
      <pc:chgData name="Silvia Masiero" userId="c99718cc-b5f0-4da8-bf20-11f8f5a7be4e" providerId="ADAL" clId="{AE881F88-1E9C-4C9E-B71D-94F04A0EA247}" dt="2023-08-22T07:28:41.837" v="286" actId="20577"/>
      <pc:docMkLst>
        <pc:docMk/>
      </pc:docMkLst>
      <pc:sldChg chg="modSp mod">
        <pc:chgData name="Silvia Masiero" userId="c99718cc-b5f0-4da8-bf20-11f8f5a7be4e" providerId="ADAL" clId="{AE881F88-1E9C-4C9E-B71D-94F04A0EA247}" dt="2023-08-22T07:11:14.587" v="1" actId="20577"/>
        <pc:sldMkLst>
          <pc:docMk/>
          <pc:sldMk cId="407026949" sldId="266"/>
        </pc:sldMkLst>
        <pc:spChg chg="mod">
          <ac:chgData name="Silvia Masiero" userId="c99718cc-b5f0-4da8-bf20-11f8f5a7be4e" providerId="ADAL" clId="{AE881F88-1E9C-4C9E-B71D-94F04A0EA247}" dt="2023-08-22T07:11:14.587" v="1" actId="20577"/>
          <ac:spMkLst>
            <pc:docMk/>
            <pc:sldMk cId="407026949" sldId="266"/>
            <ac:spMk id="3" creationId="{D9C1F59E-3568-49B1-AC17-9A0101564ED2}"/>
          </ac:spMkLst>
        </pc:spChg>
      </pc:sldChg>
      <pc:sldChg chg="modSp mod">
        <pc:chgData name="Silvia Masiero" userId="c99718cc-b5f0-4da8-bf20-11f8f5a7be4e" providerId="ADAL" clId="{AE881F88-1E9C-4C9E-B71D-94F04A0EA247}" dt="2023-08-22T07:11:27.615" v="5" actId="20577"/>
        <pc:sldMkLst>
          <pc:docMk/>
          <pc:sldMk cId="932108618" sldId="276"/>
        </pc:sldMkLst>
        <pc:spChg chg="mod">
          <ac:chgData name="Silvia Masiero" userId="c99718cc-b5f0-4da8-bf20-11f8f5a7be4e" providerId="ADAL" clId="{AE881F88-1E9C-4C9E-B71D-94F04A0EA247}" dt="2023-08-22T07:11:27.615" v="5" actId="20577"/>
          <ac:spMkLst>
            <pc:docMk/>
            <pc:sldMk cId="932108618" sldId="276"/>
            <ac:spMk id="3" creationId="{D9C1F59E-3568-49B1-AC17-9A0101564ED2}"/>
          </ac:spMkLst>
        </pc:spChg>
      </pc:sldChg>
      <pc:sldChg chg="modSp mod">
        <pc:chgData name="Silvia Masiero" userId="c99718cc-b5f0-4da8-bf20-11f8f5a7be4e" providerId="ADAL" clId="{AE881F88-1E9C-4C9E-B71D-94F04A0EA247}" dt="2023-08-22T07:24:48.815" v="281" actId="20577"/>
        <pc:sldMkLst>
          <pc:docMk/>
          <pc:sldMk cId="729101274" sldId="279"/>
        </pc:sldMkLst>
        <pc:spChg chg="mod">
          <ac:chgData name="Silvia Masiero" userId="c99718cc-b5f0-4da8-bf20-11f8f5a7be4e" providerId="ADAL" clId="{AE881F88-1E9C-4C9E-B71D-94F04A0EA247}" dt="2023-08-22T07:24:48.815" v="281" actId="20577"/>
          <ac:spMkLst>
            <pc:docMk/>
            <pc:sldMk cId="729101274" sldId="279"/>
            <ac:spMk id="3" creationId="{D9C1F59E-3568-49B1-AC17-9A0101564ED2}"/>
          </ac:spMkLst>
        </pc:spChg>
      </pc:sldChg>
      <pc:sldChg chg="modSp mod">
        <pc:chgData name="Silvia Masiero" userId="c99718cc-b5f0-4da8-bf20-11f8f5a7be4e" providerId="ADAL" clId="{AE881F88-1E9C-4C9E-B71D-94F04A0EA247}" dt="2023-08-22T07:28:41.837" v="286" actId="20577"/>
        <pc:sldMkLst>
          <pc:docMk/>
          <pc:sldMk cId="2315272866" sldId="293"/>
        </pc:sldMkLst>
        <pc:spChg chg="mod">
          <ac:chgData name="Silvia Masiero" userId="c99718cc-b5f0-4da8-bf20-11f8f5a7be4e" providerId="ADAL" clId="{AE881F88-1E9C-4C9E-B71D-94F04A0EA247}" dt="2023-08-22T07:28:41.837" v="286" actId="20577"/>
          <ac:spMkLst>
            <pc:docMk/>
            <pc:sldMk cId="2315272866" sldId="293"/>
            <ac:spMk id="3" creationId="{D9C1F59E-3568-49B1-AC17-9A0101564ED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22.08.2023</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1689105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90879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1028674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4223032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2950185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2114950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2007163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9</a:t>
            </a:fld>
            <a:endParaRPr lang="nb-NO"/>
          </a:p>
        </p:txBody>
      </p:sp>
    </p:spTree>
    <p:extLst>
      <p:ext uri="{BB962C8B-B14F-4D97-AF65-F5344CB8AC3E}">
        <p14:creationId xmlns:p14="http://schemas.microsoft.com/office/powerpoint/2010/main" val="288312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1743376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2320989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25626690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32467288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1357773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3816273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4471487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378537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18</a:t>
            </a:fld>
            <a:endParaRPr lang="nb-NO"/>
          </a:p>
        </p:txBody>
      </p:sp>
    </p:spTree>
    <p:extLst>
      <p:ext uri="{BB962C8B-B14F-4D97-AF65-F5344CB8AC3E}">
        <p14:creationId xmlns:p14="http://schemas.microsoft.com/office/powerpoint/2010/main" val="2980430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19</a:t>
            </a:fld>
            <a:endParaRPr lang="nb-NO"/>
          </a:p>
        </p:txBody>
      </p:sp>
    </p:spTree>
    <p:extLst>
      <p:ext uri="{BB962C8B-B14F-4D97-AF65-F5344CB8AC3E}">
        <p14:creationId xmlns:p14="http://schemas.microsoft.com/office/powerpoint/2010/main" val="15134706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2753660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21</a:t>
            </a:fld>
            <a:endParaRPr lang="nb-NO"/>
          </a:p>
        </p:txBody>
      </p:sp>
    </p:spTree>
    <p:extLst>
      <p:ext uri="{BB962C8B-B14F-4D97-AF65-F5344CB8AC3E}">
        <p14:creationId xmlns:p14="http://schemas.microsoft.com/office/powerpoint/2010/main" val="829318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090CC6-8486-7048-A3C1-C9B1C65F7FAC}" type="slidenum">
              <a:t>23</a:t>
            </a:fld>
            <a:endParaRPr lang="en-US"/>
          </a:p>
        </p:txBody>
      </p:sp>
    </p:spTree>
    <p:extLst>
      <p:ext uri="{BB962C8B-B14F-4D97-AF65-F5344CB8AC3E}">
        <p14:creationId xmlns:p14="http://schemas.microsoft.com/office/powerpoint/2010/main" val="3978278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24</a:t>
            </a:fld>
            <a:endParaRPr lang="nb-NO"/>
          </a:p>
        </p:txBody>
      </p:sp>
    </p:spTree>
    <p:extLst>
      <p:ext uri="{BB962C8B-B14F-4D97-AF65-F5344CB8AC3E}">
        <p14:creationId xmlns:p14="http://schemas.microsoft.com/office/powerpoint/2010/main" val="8744846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25</a:t>
            </a:fld>
            <a:endParaRPr lang="nb-NO"/>
          </a:p>
        </p:txBody>
      </p:sp>
    </p:spTree>
    <p:extLst>
      <p:ext uri="{BB962C8B-B14F-4D97-AF65-F5344CB8AC3E}">
        <p14:creationId xmlns:p14="http://schemas.microsoft.com/office/powerpoint/2010/main" val="3358804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26</a:t>
            </a:fld>
            <a:endParaRPr lang="nb-NO"/>
          </a:p>
        </p:txBody>
      </p:sp>
    </p:spTree>
    <p:extLst>
      <p:ext uri="{BB962C8B-B14F-4D97-AF65-F5344CB8AC3E}">
        <p14:creationId xmlns:p14="http://schemas.microsoft.com/office/powerpoint/2010/main" val="18092974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28</a:t>
            </a:fld>
            <a:endParaRPr lang="nb-NO"/>
          </a:p>
        </p:txBody>
      </p:sp>
    </p:spTree>
    <p:extLst>
      <p:ext uri="{BB962C8B-B14F-4D97-AF65-F5344CB8AC3E}">
        <p14:creationId xmlns:p14="http://schemas.microsoft.com/office/powerpoint/2010/main" val="2889176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22.08.2023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22.08.2023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22.08.2023</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22.08.2023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22.08.2023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22.08.2023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22.08.2023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22.08.2023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22.08.2023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22.08.2023</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www.mn.uio.no/ifi/english/people/aca/silvima/"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hyperlink" Target="mailto:silvima@ifi.uio.no" TargetMode="External"/><Relationship Id="rId4" Type="http://schemas.openxmlformats.org/officeDocument/2006/relationships/hyperlink" Target="https://www.researchgate.net/profile/Silvia-Masiero"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mn.uio.no/ifi/english/people/aca/josuekw/"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hyperlink" Target="mailto:josuekw@ifi.uio.no" TargetMode="External"/><Relationship Id="rId4" Type="http://schemas.openxmlformats.org/officeDocument/2006/relationships/hyperlink" Target="https://www.researchgate.net/profile/Josue-Kuika-Watat"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www.uio.no/english/studies/examinations/grades/#:~:text=The%20University%20of%20Oslo%20employs,is%20used%20in%20a%20course"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docs.google.com/document/d/1TJoZebIlQxQz5AxysUy5j1qba69yCwfh"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hyperlink" Target="https://dhis2.org/norway-covid-contact-tracing/" TargetMode="External"/><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hyperlink" Target="https://dhis2.org/rwanda-covid-lab-integration/" TargetMode="External"/><Relationship Id="rId5" Type="http://schemas.openxmlformats.org/officeDocument/2006/relationships/image" Target="../media/image5.png"/><Relationship Id="rId4" Type="http://schemas.openxmlformats.org/officeDocument/2006/relationships/hyperlink" Target="https://dhis2.org/drc-data-use/"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8.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US" sz="1800" dirty="0"/>
              <a:t>Introduction: What is engaged research?</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 </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3584056" cy="383998"/>
          </a:xfrm>
        </p:spPr>
        <p:txBody>
          <a:bodyPr/>
          <a:lstStyle/>
          <a:p>
            <a:r>
              <a:rPr lang="nb-NO" dirty="0"/>
              <a:t>IN4340 – Engaged Qualitative Research Methods</a:t>
            </a:r>
          </a:p>
          <a:p>
            <a:r>
              <a:rPr lang="nb-NO" dirty="0"/>
              <a:t>23.08.2023</a:t>
            </a:r>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Welcome to IN4340!</a:t>
            </a:r>
          </a:p>
          <a:p>
            <a:pPr lvl="0"/>
            <a:r>
              <a:rPr lang="en-US" sz="1800" dirty="0"/>
              <a:t>Introduction</a:t>
            </a:r>
          </a:p>
          <a:p>
            <a:pPr lvl="1"/>
            <a:r>
              <a:rPr lang="en-US" sz="1600" dirty="0"/>
              <a:t>Course Motivation</a:t>
            </a:r>
          </a:p>
          <a:p>
            <a:pPr lvl="1"/>
            <a:r>
              <a:rPr lang="en-US" sz="1600" dirty="0"/>
              <a:t>Learning Objectives</a:t>
            </a:r>
          </a:p>
          <a:p>
            <a:pPr lvl="1"/>
            <a:r>
              <a:rPr lang="en-US" sz="1600" dirty="0"/>
              <a:t>Assessment </a:t>
            </a:r>
          </a:p>
          <a:p>
            <a:pPr lvl="1"/>
            <a:r>
              <a:rPr lang="en-US" sz="1600" dirty="0"/>
              <a:t>Course Structure</a:t>
            </a:r>
          </a:p>
          <a:p>
            <a:pPr lvl="0"/>
            <a:r>
              <a:rPr lang="nb-NO" sz="1800" dirty="0"/>
              <a:t>Expectations!</a:t>
            </a:r>
          </a:p>
          <a:p>
            <a:pPr lvl="0"/>
            <a:r>
              <a:rPr lang="nb-NO" sz="1800" dirty="0"/>
              <a:t>Introduction: What is engaged research?</a:t>
            </a:r>
          </a:p>
        </p:txBody>
      </p:sp>
    </p:spTree>
    <p:extLst>
      <p:ext uri="{BB962C8B-B14F-4D97-AF65-F5344CB8AC3E}">
        <p14:creationId xmlns:p14="http://schemas.microsoft.com/office/powerpoint/2010/main" val="16766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0" y="445054"/>
            <a:ext cx="7922703" cy="360045"/>
          </a:xfrm>
        </p:spPr>
        <p:txBody>
          <a:bodyPr/>
          <a:lstStyle/>
          <a:p>
            <a:r>
              <a:rPr lang="nb-NO" dirty="0"/>
              <a:t>Introductions!</a:t>
            </a:r>
          </a:p>
        </p:txBody>
      </p:sp>
      <p:sp>
        <p:nvSpPr>
          <p:cNvPr id="4" name="Content Placeholder 3"/>
          <p:cNvSpPr>
            <a:spLocks noGrp="1"/>
          </p:cNvSpPr>
          <p:nvPr>
            <p:ph idx="1"/>
          </p:nvPr>
        </p:nvSpPr>
        <p:spPr/>
        <p:txBody>
          <a:bodyPr/>
          <a:lstStyle/>
          <a:p>
            <a:endParaRPr lang="nb-NO" dirty="0"/>
          </a:p>
        </p:txBody>
      </p:sp>
    </p:spTree>
    <p:extLst>
      <p:ext uri="{BB962C8B-B14F-4D97-AF65-F5344CB8AC3E}">
        <p14:creationId xmlns:p14="http://schemas.microsoft.com/office/powerpoint/2010/main" val="7816776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About us…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188575"/>
          </a:xfrm>
        </p:spPr>
        <p:txBody>
          <a:bodyPr>
            <a:normAutofit/>
          </a:bodyPr>
          <a:lstStyle/>
          <a:p>
            <a:r>
              <a:rPr lang="en-GB" altLang="nb-NO" sz="1800" dirty="0"/>
              <a:t>Dr Silvia Masiero</a:t>
            </a:r>
          </a:p>
          <a:p>
            <a:r>
              <a:rPr lang="en-GB" altLang="nb-NO" sz="1800" dirty="0"/>
              <a:t>Associate Professor of Information Systems, HISP Centre </a:t>
            </a:r>
          </a:p>
          <a:p>
            <a:r>
              <a:rPr lang="en-GB" altLang="nb-NO" sz="1800" dirty="0"/>
              <a:t>Research interests: information &amp; communication technology for development (ICT4D), ICT use for emergency management, digital platforms for socio-economic development</a:t>
            </a:r>
          </a:p>
          <a:p>
            <a:r>
              <a:rPr lang="en-GB" altLang="nb-NO" sz="1800" dirty="0">
                <a:hlinkClick r:id="rId3"/>
              </a:rPr>
              <a:t>https://www.mn.uio.no/ifi/english/people/aca/silvima/</a:t>
            </a:r>
            <a:r>
              <a:rPr lang="en-GB" altLang="nb-NO" sz="1800" dirty="0"/>
              <a:t> </a:t>
            </a:r>
          </a:p>
          <a:p>
            <a:r>
              <a:rPr lang="en-GB" altLang="nb-NO" sz="1800" dirty="0">
                <a:hlinkClick r:id="rId4"/>
              </a:rPr>
              <a:t>https://www.researchgate.net/profile/Silvia-Masiero</a:t>
            </a:r>
            <a:r>
              <a:rPr lang="en-GB" altLang="nb-NO" sz="1800" dirty="0"/>
              <a:t> </a:t>
            </a:r>
          </a:p>
          <a:p>
            <a:r>
              <a:rPr lang="en-GB" altLang="nb-NO" sz="1800" dirty="0"/>
              <a:t>Email: </a:t>
            </a:r>
            <a:r>
              <a:rPr lang="en-GB" altLang="nb-NO" sz="1800" dirty="0">
                <a:hlinkClick r:id="rId5"/>
              </a:rPr>
              <a:t>silvima@ifi.uio.no</a:t>
            </a:r>
            <a:endParaRPr lang="en-GB" altLang="nb-NO" sz="1800" dirty="0"/>
          </a:p>
        </p:txBody>
      </p:sp>
    </p:spTree>
    <p:extLst>
      <p:ext uri="{BB962C8B-B14F-4D97-AF65-F5344CB8AC3E}">
        <p14:creationId xmlns:p14="http://schemas.microsoft.com/office/powerpoint/2010/main" val="407026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About us…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188575"/>
          </a:xfrm>
        </p:spPr>
        <p:txBody>
          <a:bodyPr>
            <a:normAutofit/>
          </a:bodyPr>
          <a:lstStyle/>
          <a:p>
            <a:r>
              <a:rPr lang="en-GB" altLang="nb-NO" sz="1800" dirty="0"/>
              <a:t>Josue </a:t>
            </a:r>
            <a:r>
              <a:rPr lang="en-GB" altLang="nb-NO" sz="1800" dirty="0" err="1"/>
              <a:t>Kuika</a:t>
            </a:r>
            <a:r>
              <a:rPr lang="en-GB" altLang="nb-NO" sz="1800" dirty="0"/>
              <a:t> </a:t>
            </a:r>
            <a:r>
              <a:rPr lang="en-GB" altLang="nb-NO" sz="1800" dirty="0" err="1"/>
              <a:t>Watat</a:t>
            </a:r>
            <a:endParaRPr lang="en-GB" altLang="nb-NO" sz="1800" dirty="0"/>
          </a:p>
          <a:p>
            <a:r>
              <a:rPr lang="en-GB" altLang="nb-NO" sz="1800" dirty="0"/>
              <a:t>Doctoral Research Fellow, HISP Centre &amp; Department of Informatics</a:t>
            </a:r>
          </a:p>
          <a:p>
            <a:r>
              <a:rPr lang="en-GB" altLang="nb-NO" sz="1800" dirty="0"/>
              <a:t>Research interests: information &amp; communication technology for development (ICT4D), Digital Health, Digital Governance, Transfer and Diffusion of Technology  </a:t>
            </a:r>
          </a:p>
          <a:p>
            <a:r>
              <a:rPr lang="en-GB" altLang="nb-NO" sz="1800" dirty="0">
                <a:hlinkClick r:id="rId3"/>
              </a:rPr>
              <a:t>https://www.mn.uio.no/ifi/english/people/aca/josuekw/</a:t>
            </a:r>
            <a:endParaRPr lang="en-GB" altLang="nb-NO" sz="1800" dirty="0"/>
          </a:p>
          <a:p>
            <a:r>
              <a:rPr lang="en-GB" altLang="nb-NO" sz="1800" dirty="0">
                <a:hlinkClick r:id="rId4"/>
              </a:rPr>
              <a:t>https://www.researchgate.net/profile/Josue-Kuika-Watat</a:t>
            </a:r>
            <a:endParaRPr lang="en-GB" altLang="nb-NO" sz="1800" dirty="0"/>
          </a:p>
          <a:p>
            <a:r>
              <a:rPr lang="en-GB" altLang="nb-NO" sz="1800" dirty="0"/>
              <a:t>Email: </a:t>
            </a:r>
            <a:r>
              <a:rPr lang="en-GB" altLang="nb-NO" sz="1800" dirty="0">
                <a:hlinkClick r:id="rId5"/>
              </a:rPr>
              <a:t>josuekw@ifi.uio.no</a:t>
            </a:r>
            <a:r>
              <a:rPr lang="en-GB" altLang="nb-NO" sz="1800" dirty="0"/>
              <a:t> </a:t>
            </a:r>
            <a:endParaRPr lang="nb-NO" sz="1800" dirty="0"/>
          </a:p>
        </p:txBody>
      </p:sp>
    </p:spTree>
    <p:extLst>
      <p:ext uri="{BB962C8B-B14F-4D97-AF65-F5344CB8AC3E}">
        <p14:creationId xmlns:p14="http://schemas.microsoft.com/office/powerpoint/2010/main" val="397998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Introduction to IN4340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188575"/>
          </a:xfrm>
        </p:spPr>
        <p:txBody>
          <a:bodyPr>
            <a:normAutofit/>
          </a:bodyPr>
          <a:lstStyle/>
          <a:p>
            <a:pPr marL="0" indent="0">
              <a:buNone/>
            </a:pPr>
            <a:endParaRPr lang="nb-NO" sz="1800" dirty="0"/>
          </a:p>
          <a:p>
            <a:pPr marL="0" indent="0">
              <a:buNone/>
            </a:pPr>
            <a:endParaRPr lang="nb-NO" sz="1800" dirty="0"/>
          </a:p>
          <a:p>
            <a:pPr marL="0" indent="0">
              <a:buNone/>
            </a:pPr>
            <a:endParaRPr lang="nb-NO" sz="1800" dirty="0"/>
          </a:p>
        </p:txBody>
      </p:sp>
    </p:spTree>
    <p:extLst>
      <p:ext uri="{BB962C8B-B14F-4D97-AF65-F5344CB8AC3E}">
        <p14:creationId xmlns:p14="http://schemas.microsoft.com/office/powerpoint/2010/main" val="3380718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Motivation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188575"/>
          </a:xfrm>
        </p:spPr>
        <p:txBody>
          <a:bodyPr>
            <a:normAutofit/>
          </a:bodyPr>
          <a:lstStyle/>
          <a:p>
            <a:r>
              <a:rPr lang="en-US" sz="1800" dirty="0"/>
              <a:t>Engaged research: a participatory form of research for studying complex real-world problems from the perspectives of key stakeholders</a:t>
            </a:r>
          </a:p>
          <a:p>
            <a:r>
              <a:rPr lang="nb-NO" sz="1800" dirty="0"/>
              <a:t>In this course we learn about engaged qualitative research methods, focusing on how to apply such methods to your MSc thesis.</a:t>
            </a:r>
          </a:p>
          <a:p>
            <a:r>
              <a:rPr lang="en-US" sz="1800" dirty="0"/>
              <a:t>We will study different methods of engaged qualitative research, so to gain the methodological skills you will need to complete MSc work.</a:t>
            </a:r>
          </a:p>
          <a:p>
            <a:r>
              <a:rPr lang="en-US" sz="1800" b="1" dirty="0">
                <a:solidFill>
                  <a:srgbClr val="FF0000"/>
                </a:solidFill>
              </a:rPr>
              <a:t>Real-life examples</a:t>
            </a:r>
            <a:r>
              <a:rPr lang="en-US" sz="1800" dirty="0"/>
              <a:t>: an engaged course, both in name and in substance! </a:t>
            </a:r>
            <a:r>
              <a:rPr lang="en-US" sz="1800" dirty="0">
                <a:sym typeface="Wingdings" panose="05000000000000000000" pitchFamily="2" charset="2"/>
              </a:rPr>
              <a:t>:-)</a:t>
            </a:r>
            <a:endParaRPr lang="nb-NO" sz="1800" dirty="0"/>
          </a:p>
        </p:txBody>
      </p:sp>
    </p:spTree>
    <p:extLst>
      <p:ext uri="{BB962C8B-B14F-4D97-AF65-F5344CB8AC3E}">
        <p14:creationId xmlns:p14="http://schemas.microsoft.com/office/powerpoint/2010/main" val="1719916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Motivation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93120"/>
          </a:xfrm>
        </p:spPr>
        <p:txBody>
          <a:bodyPr>
            <a:normAutofit/>
          </a:bodyPr>
          <a:lstStyle/>
          <a:p>
            <a:r>
              <a:rPr lang="en-US" sz="1800" dirty="0"/>
              <a:t>This course introduces you to the </a:t>
            </a:r>
            <a:r>
              <a:rPr lang="en-US" sz="1800" b="1" dirty="0">
                <a:solidFill>
                  <a:srgbClr val="FF0000"/>
                </a:solidFill>
              </a:rPr>
              <a:t>epistemologies</a:t>
            </a:r>
            <a:r>
              <a:rPr lang="en-US" sz="1800" dirty="0"/>
              <a:t> (knowledge paradigms) of engaged qualitative research, then zooming on four </a:t>
            </a:r>
            <a:r>
              <a:rPr lang="en-US" sz="1800" b="1" dirty="0">
                <a:solidFill>
                  <a:srgbClr val="FF0000"/>
                </a:solidFill>
              </a:rPr>
              <a:t>methodologies</a:t>
            </a:r>
            <a:r>
              <a:rPr lang="en-US" sz="1800" dirty="0"/>
              <a:t> through which qualitative research can be conducted:</a:t>
            </a:r>
          </a:p>
          <a:p>
            <a:endParaRPr lang="en-US" sz="1800" dirty="0"/>
          </a:p>
          <a:p>
            <a:pPr lvl="1"/>
            <a:r>
              <a:rPr lang="en-US" sz="1600" dirty="0"/>
              <a:t>Case studies;</a:t>
            </a:r>
          </a:p>
          <a:p>
            <a:pPr lvl="1"/>
            <a:r>
              <a:rPr lang="en-US" sz="1600" dirty="0"/>
              <a:t>Action research;</a:t>
            </a:r>
          </a:p>
          <a:p>
            <a:pPr lvl="1"/>
            <a:r>
              <a:rPr lang="en-US" sz="1600" dirty="0"/>
              <a:t>Ethnography;</a:t>
            </a:r>
          </a:p>
          <a:p>
            <a:pPr lvl="1"/>
            <a:r>
              <a:rPr lang="en-US" sz="1600" dirty="0"/>
              <a:t>Grounded theory.</a:t>
            </a:r>
          </a:p>
          <a:p>
            <a:pPr lvl="1"/>
            <a:endParaRPr lang="en-US" sz="1600" dirty="0"/>
          </a:p>
          <a:p>
            <a:r>
              <a:rPr lang="en-US" sz="1800" dirty="0"/>
              <a:t>We will also learn about the ethics of engaged qualitative research, as well as the practicalities of conducting such research on the field.</a:t>
            </a:r>
          </a:p>
        </p:txBody>
      </p:sp>
    </p:spTree>
    <p:extLst>
      <p:ext uri="{BB962C8B-B14F-4D97-AF65-F5344CB8AC3E}">
        <p14:creationId xmlns:p14="http://schemas.microsoft.com/office/powerpoint/2010/main" val="3350859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Motivation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493120"/>
          </a:xfrm>
        </p:spPr>
        <p:txBody>
          <a:bodyPr>
            <a:normAutofit/>
          </a:bodyPr>
          <a:lstStyle/>
          <a:p>
            <a:r>
              <a:rPr lang="en-US" sz="1800" dirty="0"/>
              <a:t>The course is designed to equip you with the skills needed to approach the writing of your </a:t>
            </a:r>
            <a:r>
              <a:rPr lang="en-US" sz="1800" b="1" dirty="0">
                <a:solidFill>
                  <a:srgbClr val="FF0000"/>
                </a:solidFill>
              </a:rPr>
              <a:t>MSc thesis proposal</a:t>
            </a:r>
            <a:r>
              <a:rPr lang="en-US" sz="1800" dirty="0"/>
              <a:t>:</a:t>
            </a:r>
          </a:p>
          <a:p>
            <a:endParaRPr lang="en-US" sz="1800" dirty="0"/>
          </a:p>
          <a:p>
            <a:pPr lvl="1"/>
            <a:r>
              <a:rPr lang="en-US" sz="1600" dirty="0"/>
              <a:t>December 2023 – choice of a MSc thesis project;</a:t>
            </a:r>
          </a:p>
          <a:p>
            <a:pPr lvl="1"/>
            <a:r>
              <a:rPr lang="en-US" sz="1600" dirty="0"/>
              <a:t>June 2024 – MSc thesis proposal essay: problem statement; research question; methodology; proposed empirical study and expected contribution.</a:t>
            </a:r>
          </a:p>
          <a:p>
            <a:pPr lvl="1"/>
            <a:endParaRPr lang="en-US" sz="1600" dirty="0"/>
          </a:p>
          <a:p>
            <a:r>
              <a:rPr lang="en-US" sz="1800" dirty="0"/>
              <a:t>In the course you will learn about essential aspects of proposal writing: formulating a research question; data collection and analysis; writing and reporting on research; facing and solving ethical and practical dilemmas. </a:t>
            </a:r>
          </a:p>
        </p:txBody>
      </p:sp>
    </p:spTree>
    <p:extLst>
      <p:ext uri="{BB962C8B-B14F-4D97-AF65-F5344CB8AC3E}">
        <p14:creationId xmlns:p14="http://schemas.microsoft.com/office/powerpoint/2010/main" val="932108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Learning Objectives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a:buNone/>
            </a:pPr>
            <a:r>
              <a:rPr lang="en-US" sz="1800" dirty="0"/>
              <a:t>After completing the course, you can:</a:t>
            </a:r>
          </a:p>
          <a:p>
            <a:pPr fontAlgn="base"/>
            <a:r>
              <a:rPr lang="en-US" sz="1800" dirty="0"/>
              <a:t>Understand and distinguish different </a:t>
            </a:r>
            <a:r>
              <a:rPr lang="en-US" sz="1800" b="1" dirty="0">
                <a:solidFill>
                  <a:srgbClr val="FF0000"/>
                </a:solidFill>
              </a:rPr>
              <a:t>epistemological paradigms </a:t>
            </a:r>
            <a:r>
              <a:rPr lang="en-US" sz="1800" dirty="0"/>
              <a:t>and their implications for research design and execution;</a:t>
            </a:r>
          </a:p>
          <a:p>
            <a:pPr fontAlgn="base"/>
            <a:r>
              <a:rPr lang="en-US" sz="1800" dirty="0"/>
              <a:t>Explain and compare different </a:t>
            </a:r>
            <a:r>
              <a:rPr lang="en-US" sz="1800" b="1" dirty="0">
                <a:solidFill>
                  <a:srgbClr val="FF0000"/>
                </a:solidFill>
              </a:rPr>
              <a:t>methodologies</a:t>
            </a:r>
            <a:r>
              <a:rPr lang="en-US" sz="1800" dirty="0"/>
              <a:t> for engaged research including case studies, ethnography, action research and grounded theory methods;</a:t>
            </a:r>
          </a:p>
          <a:p>
            <a:pPr fontAlgn="base"/>
            <a:r>
              <a:rPr lang="en-US" sz="1800" dirty="0"/>
              <a:t>Explain and compare different </a:t>
            </a:r>
            <a:r>
              <a:rPr lang="en-US" sz="1800" b="1" dirty="0">
                <a:solidFill>
                  <a:srgbClr val="FF0000"/>
                </a:solidFill>
              </a:rPr>
              <a:t>methods</a:t>
            </a:r>
            <a:r>
              <a:rPr lang="en-US" sz="1800" dirty="0"/>
              <a:t> used in engaged research on digital health including interview, participant observation, studying situated practices and document analysis;</a:t>
            </a:r>
          </a:p>
        </p:txBody>
      </p:sp>
    </p:spTree>
    <p:extLst>
      <p:ext uri="{BB962C8B-B14F-4D97-AF65-F5344CB8AC3E}">
        <p14:creationId xmlns:p14="http://schemas.microsoft.com/office/powerpoint/2010/main" val="588811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Learning Objectives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a:buNone/>
            </a:pPr>
            <a:r>
              <a:rPr lang="en-US" sz="1800" dirty="0"/>
              <a:t>After completing the course, you can:</a:t>
            </a:r>
          </a:p>
          <a:p>
            <a:pPr fontAlgn="base"/>
            <a:r>
              <a:rPr lang="en-US" sz="1800" b="1" dirty="0">
                <a:solidFill>
                  <a:srgbClr val="FF0000"/>
                </a:solidFill>
              </a:rPr>
              <a:t>Use</a:t>
            </a:r>
            <a:r>
              <a:rPr lang="en-US" sz="1800" dirty="0"/>
              <a:t> engaged qualitative research methods for your own research on digitalisation in the health sector;</a:t>
            </a:r>
          </a:p>
          <a:p>
            <a:pPr fontAlgn="base"/>
            <a:r>
              <a:rPr lang="en-US" sz="1800" dirty="0"/>
              <a:t>Make qualified and well-motivated </a:t>
            </a:r>
            <a:r>
              <a:rPr lang="en-US" sz="1800" b="1" dirty="0">
                <a:solidFill>
                  <a:srgbClr val="FF0000"/>
                </a:solidFill>
              </a:rPr>
              <a:t>choices</a:t>
            </a:r>
            <a:r>
              <a:rPr lang="en-US" sz="1800" dirty="0"/>
              <a:t> of research methodology for your own research and assess others’ choices of methodology;</a:t>
            </a:r>
          </a:p>
          <a:p>
            <a:pPr fontAlgn="base"/>
            <a:r>
              <a:rPr lang="en-US" sz="1800" dirty="0"/>
              <a:t>Understand and apply core concepts and practices of </a:t>
            </a:r>
            <a:r>
              <a:rPr lang="en-US" sz="1800" b="1" dirty="0">
                <a:solidFill>
                  <a:srgbClr val="FF0000"/>
                </a:solidFill>
              </a:rPr>
              <a:t>research</a:t>
            </a:r>
            <a:r>
              <a:rPr lang="en-US" sz="1800" dirty="0"/>
              <a:t> </a:t>
            </a:r>
            <a:r>
              <a:rPr lang="en-US" sz="1800" b="1" dirty="0">
                <a:solidFill>
                  <a:srgbClr val="FF0000"/>
                </a:solidFill>
              </a:rPr>
              <a:t>ethics</a:t>
            </a:r>
            <a:r>
              <a:rPr lang="en-US" sz="1800" dirty="0"/>
              <a:t>;</a:t>
            </a:r>
            <a:endParaRPr lang="en-US" sz="1800" b="1" dirty="0">
              <a:solidFill>
                <a:srgbClr val="FF0000"/>
              </a:solidFill>
            </a:endParaRPr>
          </a:p>
          <a:p>
            <a:pPr fontAlgn="base"/>
            <a:r>
              <a:rPr lang="en-US" sz="1800" dirty="0"/>
              <a:t>Perform </a:t>
            </a:r>
            <a:r>
              <a:rPr lang="en-US" sz="1800" b="1" dirty="0">
                <a:solidFill>
                  <a:srgbClr val="FF0000"/>
                </a:solidFill>
              </a:rPr>
              <a:t>field interviews and observations</a:t>
            </a:r>
            <a:r>
              <a:rPr lang="en-US" sz="1800" dirty="0"/>
              <a:t> and analyse the resulting empirical data</a:t>
            </a:r>
            <a:r>
              <a:rPr lang="en-US" dirty="0"/>
              <a:t>.</a:t>
            </a:r>
          </a:p>
        </p:txBody>
      </p:sp>
    </p:spTree>
    <p:extLst>
      <p:ext uri="{BB962C8B-B14F-4D97-AF65-F5344CB8AC3E}">
        <p14:creationId xmlns:p14="http://schemas.microsoft.com/office/powerpoint/2010/main" val="2530410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Course </a:t>
            </a:r>
            <a:r>
              <a:rPr lang="nb-NO" dirty="0" err="1"/>
              <a:t>Structure</a:t>
            </a:r>
            <a:endParaRPr lang="nb-NO" dirty="0"/>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302547" cy="3234502"/>
          </a:xfrm>
        </p:spPr>
        <p:txBody>
          <a:bodyPr>
            <a:normAutofit/>
          </a:bodyPr>
          <a:lstStyle/>
          <a:p>
            <a:pPr fontAlgn="base"/>
            <a:r>
              <a:rPr lang="en-US" sz="1800" dirty="0"/>
              <a:t>Weekly lectures (Wednesday, 12.15-14.00)</a:t>
            </a:r>
          </a:p>
          <a:p>
            <a:pPr fontAlgn="base"/>
            <a:r>
              <a:rPr lang="en-US" sz="1800" u="sng" dirty="0"/>
              <a:t>Weeks 5-8: lecture &amp; practice seminar!</a:t>
            </a:r>
          </a:p>
          <a:p>
            <a:pPr fontAlgn="base"/>
            <a:r>
              <a:rPr lang="en-US" sz="1800" dirty="0"/>
              <a:t>Practice seminars (simulation of real fieldwork situations</a:t>
            </a:r>
            <a:r>
              <a:rPr lang="en-US" sz="1800"/>
              <a:t>):     Thursday, </a:t>
            </a:r>
            <a:r>
              <a:rPr lang="en-US" sz="1800" dirty="0"/>
              <a:t>weeks 5-8, 14.15-15.45</a:t>
            </a:r>
          </a:p>
          <a:p>
            <a:pPr marL="0" indent="0" fontAlgn="base">
              <a:buNone/>
            </a:pPr>
            <a:r>
              <a:rPr lang="en-US" sz="1800" dirty="0"/>
              <a:t> </a:t>
            </a:r>
          </a:p>
          <a:p>
            <a:pPr marL="188550" lvl="1" indent="0" fontAlgn="base">
              <a:buNone/>
            </a:pPr>
            <a:endParaRPr lang="en-US" sz="1400" dirty="0"/>
          </a:p>
          <a:p>
            <a:pPr fontAlgn="base"/>
            <a:endParaRPr lang="en-US" dirty="0"/>
          </a:p>
        </p:txBody>
      </p:sp>
    </p:spTree>
    <p:extLst>
      <p:ext uri="{BB962C8B-B14F-4D97-AF65-F5344CB8AC3E}">
        <p14:creationId xmlns:p14="http://schemas.microsoft.com/office/powerpoint/2010/main" val="2315272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Assessment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fontAlgn="base"/>
            <a:r>
              <a:rPr lang="en-US" sz="1800" b="1" dirty="0">
                <a:solidFill>
                  <a:srgbClr val="FF0000"/>
                </a:solidFill>
              </a:rPr>
              <a:t>Home exam </a:t>
            </a:r>
            <a:r>
              <a:rPr lang="en-US" sz="1800" dirty="0"/>
              <a:t>(available 24 November, submit by 13 December)</a:t>
            </a:r>
          </a:p>
          <a:p>
            <a:pPr lvl="1" fontAlgn="base"/>
            <a:r>
              <a:rPr lang="en-US" sz="1600" dirty="0"/>
              <a:t>Four questions, open-ended</a:t>
            </a:r>
          </a:p>
          <a:p>
            <a:pPr lvl="1" fontAlgn="base"/>
            <a:r>
              <a:rPr lang="en-US" sz="1600" dirty="0"/>
              <a:t>Answer </a:t>
            </a:r>
            <a:r>
              <a:rPr lang="en-US" sz="1600" u="sng" dirty="0"/>
              <a:t>two</a:t>
            </a:r>
            <a:r>
              <a:rPr lang="en-US" sz="1600" dirty="0"/>
              <a:t> questions (each counts for 50% of the final grade)</a:t>
            </a:r>
          </a:p>
          <a:p>
            <a:pPr lvl="1" fontAlgn="base"/>
            <a:endParaRPr lang="en-US" sz="1800" dirty="0"/>
          </a:p>
          <a:p>
            <a:pPr fontAlgn="base"/>
            <a:r>
              <a:rPr lang="en-US" sz="1800" b="1" dirty="0">
                <a:solidFill>
                  <a:srgbClr val="FF0000"/>
                </a:solidFill>
              </a:rPr>
              <a:t>Skills</a:t>
            </a:r>
            <a:r>
              <a:rPr lang="en-US" sz="1800" dirty="0"/>
              <a:t> assessed in the exam:</a:t>
            </a:r>
          </a:p>
          <a:p>
            <a:pPr lvl="1" fontAlgn="base"/>
            <a:r>
              <a:rPr lang="en-US" sz="1600" dirty="0"/>
              <a:t>Knowledge of course contents (pensum)</a:t>
            </a:r>
          </a:p>
          <a:p>
            <a:pPr lvl="1" fontAlgn="base"/>
            <a:r>
              <a:rPr lang="en-US" sz="1600" dirty="0"/>
              <a:t>Ability to critically and independently comment on core problems and matters of engaged qualitative research.</a:t>
            </a:r>
          </a:p>
          <a:p>
            <a:pPr lvl="1" fontAlgn="base"/>
            <a:r>
              <a:rPr lang="en-US" sz="1600" dirty="0"/>
              <a:t>University of Oslo marking scheme: </a:t>
            </a:r>
            <a:r>
              <a:rPr lang="en-US" sz="1600" dirty="0">
                <a:hlinkClick r:id="rId3"/>
              </a:rPr>
              <a:t>https://www.uio.no/english/studies/examinations/grades/#:~:text=The%20University%20of%20Oslo%20employs,is%20used%20in%20a%20course</a:t>
            </a:r>
            <a:r>
              <a:rPr lang="en-US" sz="1600" dirty="0"/>
              <a:t> </a:t>
            </a:r>
          </a:p>
        </p:txBody>
      </p:sp>
    </p:spTree>
    <p:extLst>
      <p:ext uri="{BB962C8B-B14F-4D97-AF65-F5344CB8AC3E}">
        <p14:creationId xmlns:p14="http://schemas.microsoft.com/office/powerpoint/2010/main" val="729101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Assessment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fontAlgn="base">
              <a:buNone/>
            </a:pPr>
            <a:r>
              <a:rPr lang="en-US" sz="1800" dirty="0"/>
              <a:t>In preparation for the exam…</a:t>
            </a:r>
          </a:p>
          <a:p>
            <a:pPr fontAlgn="base"/>
            <a:r>
              <a:rPr lang="en-US" sz="1800" dirty="0"/>
              <a:t>Familiarise with the </a:t>
            </a:r>
            <a:r>
              <a:rPr lang="en-US" sz="1800" dirty="0">
                <a:hlinkClick r:id="rId3"/>
              </a:rPr>
              <a:t>pensum</a:t>
            </a:r>
            <a:r>
              <a:rPr lang="en-US" sz="1800" dirty="0"/>
              <a:t> (core, supplementary, optional readings)</a:t>
            </a:r>
          </a:p>
          <a:p>
            <a:pPr fontAlgn="base"/>
            <a:r>
              <a:rPr lang="en-US" sz="1800" dirty="0"/>
              <a:t>Attend lectures and practice seminars</a:t>
            </a:r>
          </a:p>
          <a:p>
            <a:pPr fontAlgn="base"/>
            <a:r>
              <a:rPr lang="en-US" sz="1800" dirty="0"/>
              <a:t>Be participative in class</a:t>
            </a:r>
          </a:p>
          <a:p>
            <a:pPr fontAlgn="base"/>
            <a:r>
              <a:rPr lang="en-US" sz="1800" dirty="0"/>
              <a:t>Ask questions! :-)</a:t>
            </a:r>
          </a:p>
          <a:p>
            <a:pPr fontAlgn="base"/>
            <a:r>
              <a:rPr lang="en-US" sz="1800" dirty="0"/>
              <a:t>Form study groups</a:t>
            </a:r>
          </a:p>
          <a:p>
            <a:pPr fontAlgn="base"/>
            <a:r>
              <a:rPr lang="en-US" sz="1800" dirty="0"/>
              <a:t>Write a </a:t>
            </a:r>
            <a:r>
              <a:rPr lang="en-US" sz="1800" b="1" dirty="0">
                <a:solidFill>
                  <a:srgbClr val="FF0000"/>
                </a:solidFill>
              </a:rPr>
              <a:t>mock exam</a:t>
            </a:r>
            <a:r>
              <a:rPr lang="en-US" sz="1800" dirty="0"/>
              <a:t>!</a:t>
            </a:r>
          </a:p>
        </p:txBody>
      </p:sp>
    </p:spTree>
    <p:extLst>
      <p:ext uri="{BB962C8B-B14F-4D97-AF65-F5344CB8AC3E}">
        <p14:creationId xmlns:p14="http://schemas.microsoft.com/office/powerpoint/2010/main" val="2171790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fontAlgn="base">
              <a:buNone/>
            </a:pPr>
            <a:r>
              <a:rPr lang="en-US" sz="1800" dirty="0"/>
              <a:t>Three types of reading are available in the pensum:</a:t>
            </a:r>
          </a:p>
          <a:p>
            <a:pPr fontAlgn="base"/>
            <a:r>
              <a:rPr lang="en-US" sz="1800" b="1" dirty="0">
                <a:solidFill>
                  <a:srgbClr val="FF0000"/>
                </a:solidFill>
              </a:rPr>
              <a:t>Core readings </a:t>
            </a:r>
            <a:r>
              <a:rPr lang="en-US" sz="1800" dirty="0"/>
              <a:t>(1-2 per lecture; mandatory; needed to form the knowledge required to pass the exam) </a:t>
            </a:r>
          </a:p>
          <a:p>
            <a:pPr fontAlgn="base"/>
            <a:r>
              <a:rPr lang="en-US" sz="1800" b="1" dirty="0">
                <a:solidFill>
                  <a:srgbClr val="FF0000"/>
                </a:solidFill>
              </a:rPr>
              <a:t>Supplementary readings </a:t>
            </a:r>
            <a:r>
              <a:rPr lang="en-US" sz="1800" dirty="0"/>
              <a:t>(1-2 per lecture; additional readings which will help you understand the lecture content in greater detail)</a:t>
            </a:r>
          </a:p>
          <a:p>
            <a:pPr fontAlgn="base"/>
            <a:r>
              <a:rPr lang="en-US" sz="1800" b="1" dirty="0">
                <a:solidFill>
                  <a:srgbClr val="FF0000"/>
                </a:solidFill>
              </a:rPr>
              <a:t>Optional readings</a:t>
            </a:r>
            <a:r>
              <a:rPr lang="en-US" sz="1800" dirty="0"/>
              <a:t>: </a:t>
            </a:r>
            <a:r>
              <a:rPr lang="en-GB" sz="1800" dirty="0"/>
              <a:t>a list of research studies on digitalisation in the health sector, conducted predominantly by the HISP Network. While these readings are optional, they offer many useful examples of how engaged research on digital health is made.</a:t>
            </a:r>
            <a:endParaRPr lang="en-US" sz="1800" dirty="0"/>
          </a:p>
        </p:txBody>
      </p:sp>
    </p:spTree>
    <p:extLst>
      <p:ext uri="{BB962C8B-B14F-4D97-AF65-F5344CB8AC3E}">
        <p14:creationId xmlns:p14="http://schemas.microsoft.com/office/powerpoint/2010/main" val="38520666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Expectations!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285750" indent="-285750" fontAlgn="base"/>
            <a:r>
              <a:rPr lang="en-US" sz="1800" dirty="0"/>
              <a:t>Join lectures and practice seminars (be active in class!)</a:t>
            </a:r>
          </a:p>
          <a:p>
            <a:pPr marL="285750" indent="-285750" fontAlgn="base"/>
            <a:r>
              <a:rPr lang="en-US" sz="1800" dirty="0"/>
              <a:t>Our motto: “no question is a wrong question!”</a:t>
            </a:r>
          </a:p>
          <a:p>
            <a:pPr marL="285750" indent="-285750" fontAlgn="base"/>
            <a:r>
              <a:rPr lang="en-US" sz="1800" dirty="0"/>
              <a:t>Engage with the pensum: mandatory weekly readings; supplementary and optional readings to deepen your knowledge of the topics</a:t>
            </a:r>
          </a:p>
          <a:p>
            <a:pPr marL="285750" indent="-285750" fontAlgn="base"/>
            <a:r>
              <a:rPr lang="en-US" sz="1800" dirty="0"/>
              <a:t>Adopt a </a:t>
            </a:r>
            <a:r>
              <a:rPr lang="en-US" sz="1800" b="1" dirty="0">
                <a:solidFill>
                  <a:srgbClr val="FF0000"/>
                </a:solidFill>
              </a:rPr>
              <a:t>critical</a:t>
            </a:r>
            <a:r>
              <a:rPr lang="en-US" sz="1800" dirty="0"/>
              <a:t> approach to readings – don’t be afraid to challenge the arguments made</a:t>
            </a:r>
          </a:p>
          <a:p>
            <a:pPr marL="285750" indent="-285750" fontAlgn="base"/>
            <a:r>
              <a:rPr lang="en-US" sz="1800" dirty="0"/>
              <a:t>Do come to office hours (open-door) if you have questions, and indeed, if you wish to discuss your MSc research proposal!</a:t>
            </a:r>
          </a:p>
          <a:p>
            <a:pPr marL="285750" indent="-285750" fontAlgn="base"/>
            <a:endParaRPr lang="en-US" sz="1800" dirty="0"/>
          </a:p>
        </p:txBody>
      </p:sp>
    </p:spTree>
    <p:extLst>
      <p:ext uri="{BB962C8B-B14F-4D97-AF65-F5344CB8AC3E}">
        <p14:creationId xmlns:p14="http://schemas.microsoft.com/office/powerpoint/2010/main" val="78428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Where I </a:t>
            </a:r>
            <a:r>
              <a:rPr lang="nb-NO" dirty="0" err="1"/>
              <a:t>sit</a:t>
            </a:r>
            <a:r>
              <a:rPr lang="nb-NO" dirty="0"/>
              <a:t>…</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285750" indent="-285750" fontAlgn="base"/>
            <a:r>
              <a:rPr lang="en-US" sz="1800" dirty="0"/>
              <a:t>Room HBU036, </a:t>
            </a:r>
            <a:r>
              <a:rPr lang="en-US" sz="1800" dirty="0" err="1"/>
              <a:t>Nemko</a:t>
            </a:r>
            <a:r>
              <a:rPr lang="en-US" sz="1800" dirty="0"/>
              <a:t> building, </a:t>
            </a:r>
            <a:r>
              <a:rPr lang="en-US" sz="1800" dirty="0" err="1"/>
              <a:t>Gaustadalléen</a:t>
            </a:r>
            <a:r>
              <a:rPr lang="en-US" sz="1800" dirty="0"/>
              <a:t> 30</a:t>
            </a:r>
          </a:p>
          <a:p>
            <a:pPr marL="285750" indent="-285750" fontAlgn="base"/>
            <a:r>
              <a:rPr lang="en-US" sz="1800" dirty="0"/>
              <a:t>Open-door office hours!</a:t>
            </a:r>
          </a:p>
          <a:p>
            <a:pPr marL="285750" indent="-285750" fontAlgn="base"/>
            <a:r>
              <a:rPr lang="en-US" sz="1800" dirty="0"/>
              <a:t>Email: silvima@ifi.uio.no</a:t>
            </a:r>
          </a:p>
          <a:p>
            <a:pPr marL="285750" indent="-285750" fontAlgn="base"/>
            <a:endParaRPr lang="en-US" sz="1800" dirty="0"/>
          </a:p>
        </p:txBody>
      </p:sp>
    </p:spTree>
    <p:extLst>
      <p:ext uri="{BB962C8B-B14F-4D97-AF65-F5344CB8AC3E}">
        <p14:creationId xmlns:p14="http://schemas.microsoft.com/office/powerpoint/2010/main" val="807774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Questions?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a:buNone/>
            </a:pPr>
            <a:endParaRPr lang="en-US" dirty="0"/>
          </a:p>
        </p:txBody>
      </p:sp>
    </p:spTree>
    <p:extLst>
      <p:ext uri="{BB962C8B-B14F-4D97-AF65-F5344CB8AC3E}">
        <p14:creationId xmlns:p14="http://schemas.microsoft.com/office/powerpoint/2010/main" val="16283701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Introduction: What is engaged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3" cy="3234502"/>
          </a:xfrm>
        </p:spPr>
        <p:txBody>
          <a:bodyPr>
            <a:normAutofit/>
          </a:bodyPr>
          <a:lstStyle/>
          <a:p>
            <a:pPr marL="0" indent="0">
              <a:buNone/>
            </a:pPr>
            <a:endParaRPr lang="en-US" dirty="0"/>
          </a:p>
        </p:txBody>
      </p:sp>
    </p:spTree>
    <p:extLst>
      <p:ext uri="{BB962C8B-B14F-4D97-AF65-F5344CB8AC3E}">
        <p14:creationId xmlns:p14="http://schemas.microsoft.com/office/powerpoint/2010/main" val="2519026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Engaged research…</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764365" cy="3234502"/>
          </a:xfrm>
        </p:spPr>
        <p:txBody>
          <a:bodyPr>
            <a:normAutofit/>
          </a:bodyPr>
          <a:lstStyle/>
          <a:p>
            <a:r>
              <a:rPr lang="en-US" sz="1800" dirty="0"/>
              <a:t>Engaged research: a participatory form of research for studying complex real-world problems from the perspectives of key stakeholders (Mathiassen, 2017)</a:t>
            </a:r>
          </a:p>
          <a:p>
            <a:endParaRPr lang="en-US" sz="1800" dirty="0"/>
          </a:p>
          <a:p>
            <a:r>
              <a:rPr lang="en-US" sz="1800" dirty="0"/>
              <a:t>What’s in a definition?</a:t>
            </a:r>
          </a:p>
        </p:txBody>
      </p:sp>
    </p:spTree>
    <p:extLst>
      <p:ext uri="{BB962C8B-B14F-4D97-AF65-F5344CB8AC3E}">
        <p14:creationId xmlns:p14="http://schemas.microsoft.com/office/powerpoint/2010/main" val="3209104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For example…</a:t>
            </a:r>
          </a:p>
        </p:txBody>
      </p:sp>
      <p:pic>
        <p:nvPicPr>
          <p:cNvPr id="4" name="Picture 3"/>
          <p:cNvPicPr>
            <a:picLocks noChangeAspect="1"/>
          </p:cNvPicPr>
          <p:nvPr/>
        </p:nvPicPr>
        <p:blipFill>
          <a:blip r:embed="rId3"/>
          <a:stretch>
            <a:fillRect/>
          </a:stretch>
        </p:blipFill>
        <p:spPr>
          <a:xfrm>
            <a:off x="320040" y="1272641"/>
            <a:ext cx="2755669" cy="2122863"/>
          </a:xfrm>
          <a:prstGeom prst="rect">
            <a:avLst/>
          </a:prstGeom>
        </p:spPr>
      </p:pic>
      <p:sp>
        <p:nvSpPr>
          <p:cNvPr id="8" name="Rectangle 7"/>
          <p:cNvSpPr/>
          <p:nvPr/>
        </p:nvSpPr>
        <p:spPr>
          <a:xfrm>
            <a:off x="216131" y="3466890"/>
            <a:ext cx="2934393" cy="715581"/>
          </a:xfrm>
          <a:prstGeom prst="rect">
            <a:avLst/>
          </a:prstGeom>
        </p:spPr>
        <p:txBody>
          <a:bodyPr wrap="square">
            <a:spAutoFit/>
          </a:bodyPr>
          <a:lstStyle/>
          <a:p>
            <a:r>
              <a:rPr lang="en-US" dirty="0">
                <a:hlinkClick r:id="rId4"/>
              </a:rPr>
              <a:t>Supporting effective health data use in the Democratic Republic of the Congo with DHIS2 - DHIS2</a:t>
            </a:r>
            <a:endParaRPr lang="nb-NO" dirty="0"/>
          </a:p>
        </p:txBody>
      </p:sp>
      <p:pic>
        <p:nvPicPr>
          <p:cNvPr id="3074" name="Picture 2" descr="https://dhis2.org/wp-content/uploads/Rwanda-COVID-19-lab-test-results-bulk-automation-720x40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3652" y="1272641"/>
            <a:ext cx="2668384" cy="2122863"/>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123939" y="3466890"/>
            <a:ext cx="3050771" cy="715581"/>
          </a:xfrm>
          <a:prstGeom prst="rect">
            <a:avLst/>
          </a:prstGeom>
        </p:spPr>
        <p:txBody>
          <a:bodyPr wrap="square">
            <a:spAutoFit/>
          </a:bodyPr>
          <a:lstStyle/>
          <a:p>
            <a:r>
              <a:rPr lang="en-US" dirty="0">
                <a:hlinkClick r:id="rId6"/>
              </a:rPr>
              <a:t>Integrating laboratory COVID-19 testing results with Tracker in Rwanda - DHIS2</a:t>
            </a:r>
            <a:endParaRPr lang="nb-NO" dirty="0"/>
          </a:p>
        </p:txBody>
      </p:sp>
      <p:pic>
        <p:nvPicPr>
          <p:cNvPr id="10" name="Picture 9"/>
          <p:cNvPicPr>
            <a:picLocks noChangeAspect="1"/>
          </p:cNvPicPr>
          <p:nvPr/>
        </p:nvPicPr>
        <p:blipFill>
          <a:blip r:embed="rId7"/>
          <a:stretch>
            <a:fillRect/>
          </a:stretch>
        </p:blipFill>
        <p:spPr>
          <a:xfrm>
            <a:off x="6059980" y="1272641"/>
            <a:ext cx="2801388" cy="2122862"/>
          </a:xfrm>
          <a:prstGeom prst="rect">
            <a:avLst/>
          </a:prstGeom>
        </p:spPr>
      </p:pic>
      <p:sp>
        <p:nvSpPr>
          <p:cNvPr id="11" name="Rectangle 10"/>
          <p:cNvSpPr/>
          <p:nvPr/>
        </p:nvSpPr>
        <p:spPr>
          <a:xfrm>
            <a:off x="5968538" y="3466889"/>
            <a:ext cx="2892830" cy="715581"/>
          </a:xfrm>
          <a:prstGeom prst="rect">
            <a:avLst/>
          </a:prstGeom>
        </p:spPr>
        <p:txBody>
          <a:bodyPr wrap="square">
            <a:spAutoFit/>
          </a:bodyPr>
          <a:lstStyle/>
          <a:p>
            <a:r>
              <a:rPr lang="en-US" dirty="0">
                <a:hlinkClick r:id="rId8"/>
              </a:rPr>
              <a:t>Innovating with DHIS2 for an integrated COVID-19 tracking system in Norway - DHIS2</a:t>
            </a:r>
            <a:endParaRPr lang="nb-NO" dirty="0"/>
          </a:p>
        </p:txBody>
      </p:sp>
    </p:spTree>
    <p:extLst>
      <p:ext uri="{BB962C8B-B14F-4D97-AF65-F5344CB8AC3E}">
        <p14:creationId xmlns:p14="http://schemas.microsoft.com/office/powerpoint/2010/main" val="1839289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3281" y="795"/>
            <a:ext cx="7886700" cy="994172"/>
          </a:xfrm>
        </p:spPr>
        <p:txBody>
          <a:bodyPr/>
          <a:lstStyle/>
          <a:p>
            <a:r>
              <a:rPr lang="en-US" b="1" dirty="0"/>
              <a:t>Research Design (Mathiassen, 2017)</a:t>
            </a:r>
            <a:endParaRPr lang="nb-NO" dirty="0"/>
          </a:p>
        </p:txBody>
      </p:sp>
      <p:pic>
        <p:nvPicPr>
          <p:cNvPr id="4" name="Picture 3"/>
          <p:cNvPicPr>
            <a:picLocks noChangeAspect="1"/>
          </p:cNvPicPr>
          <p:nvPr/>
        </p:nvPicPr>
        <p:blipFill>
          <a:blip r:embed="rId2"/>
          <a:stretch>
            <a:fillRect/>
          </a:stretch>
        </p:blipFill>
        <p:spPr>
          <a:xfrm>
            <a:off x="455124" y="746364"/>
            <a:ext cx="8263703" cy="4323115"/>
          </a:xfrm>
          <a:prstGeom prst="rect">
            <a:avLst/>
          </a:prstGeom>
        </p:spPr>
      </p:pic>
    </p:spTree>
    <p:extLst>
      <p:ext uri="{BB962C8B-B14F-4D97-AF65-F5344CB8AC3E}">
        <p14:creationId xmlns:p14="http://schemas.microsoft.com/office/powerpoint/2010/main" val="502512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82420" y="162492"/>
            <a:ext cx="7886700" cy="994172"/>
          </a:xfrm>
        </p:spPr>
        <p:txBody>
          <a:bodyPr>
            <a:normAutofit/>
          </a:bodyPr>
          <a:lstStyle/>
          <a:p>
            <a:r>
              <a:rPr lang="nb-NO" sz="2000" dirty="0"/>
              <a:t>An example (Amuha, 2021)</a:t>
            </a:r>
          </a:p>
        </p:txBody>
      </p:sp>
      <p:graphicFrame>
        <p:nvGraphicFramePr>
          <p:cNvPr id="4" name="Object 1"/>
          <p:cNvGraphicFramePr>
            <a:graphicFrameLocks noChangeAspect="1"/>
          </p:cNvGraphicFramePr>
          <p:nvPr/>
        </p:nvGraphicFramePr>
        <p:xfrm>
          <a:off x="1660850" y="898539"/>
          <a:ext cx="5085707" cy="3943350"/>
        </p:xfrm>
        <a:graphic>
          <a:graphicData uri="http://schemas.openxmlformats.org/presentationml/2006/ole">
            <mc:AlternateContent xmlns:mc="http://schemas.openxmlformats.org/markup-compatibility/2006">
              <mc:Choice xmlns:v="urn:schemas-microsoft-com:vml" Requires="v">
                <p:oleObj name="Presentasjon" r:id="rId3" imgW="3713914" imgH="2784354" progId="PowerPoint.Show.8">
                  <p:embed/>
                </p:oleObj>
              </mc:Choice>
              <mc:Fallback>
                <p:oleObj name="Presentasjon" r:id="rId3" imgW="3713914" imgH="2784354" progId="PowerPoint.Show.8">
                  <p:embed/>
                  <p:pic>
                    <p:nvPicPr>
                      <p:cNvPr id="4" name="Object 1"/>
                      <p:cNvPicPr>
                        <a:picLocks noChangeAspect="1" noChangeArrowheads="1"/>
                      </p:cNvPicPr>
                      <p:nvPr/>
                    </p:nvPicPr>
                    <p:blipFill>
                      <a:blip r:embed="rId4"/>
                      <a:srcRect/>
                      <a:stretch>
                        <a:fillRect/>
                      </a:stretch>
                    </p:blipFill>
                    <p:spPr bwMode="auto">
                      <a:xfrm>
                        <a:off x="1660850" y="898539"/>
                        <a:ext cx="5085707" cy="39433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Rektangel 5"/>
          <p:cNvSpPr/>
          <p:nvPr/>
        </p:nvSpPr>
        <p:spPr>
          <a:xfrm>
            <a:off x="294468" y="3326920"/>
            <a:ext cx="1839538" cy="871713"/>
          </a:xfrm>
          <a:prstGeom prst="rect">
            <a:avLst/>
          </a:prstGeom>
          <a:solidFill>
            <a:schemeClr val="bg1">
              <a:alpha val="49000"/>
            </a:schemeClr>
          </a:solidFill>
        </p:spPr>
        <p:txBody>
          <a:bodyPr wrap="square">
            <a:spAutoFit/>
          </a:bodyPr>
          <a:lstStyle/>
          <a:p>
            <a:r>
              <a:rPr lang="en-US" sz="1013" dirty="0"/>
              <a:t>Largely manual data management process, no readily available data at districts to guide decision making</a:t>
            </a:r>
            <a:endParaRPr lang="nb-NO" sz="1013" dirty="0"/>
          </a:p>
        </p:txBody>
      </p:sp>
      <p:sp>
        <p:nvSpPr>
          <p:cNvPr id="8" name="Rektangel 7"/>
          <p:cNvSpPr/>
          <p:nvPr/>
        </p:nvSpPr>
        <p:spPr>
          <a:xfrm>
            <a:off x="3462273" y="1320413"/>
            <a:ext cx="3497459" cy="404085"/>
          </a:xfrm>
          <a:prstGeom prst="rect">
            <a:avLst/>
          </a:prstGeom>
        </p:spPr>
        <p:txBody>
          <a:bodyPr wrap="square">
            <a:spAutoFit/>
          </a:bodyPr>
          <a:lstStyle/>
          <a:p>
            <a:r>
              <a:rPr lang="en-US" sz="1013" i="1" dirty="0"/>
              <a:t>Institutional theory,</a:t>
            </a:r>
          </a:p>
          <a:p>
            <a:r>
              <a:rPr lang="en-US" sz="1013" i="1" dirty="0"/>
              <a:t> institutional logics</a:t>
            </a:r>
            <a:endParaRPr lang="en-US" sz="1013" dirty="0"/>
          </a:p>
        </p:txBody>
      </p:sp>
      <p:sp>
        <p:nvSpPr>
          <p:cNvPr id="9" name="Rektangel 8"/>
          <p:cNvSpPr/>
          <p:nvPr/>
        </p:nvSpPr>
        <p:spPr>
          <a:xfrm>
            <a:off x="6602511" y="1987579"/>
            <a:ext cx="2361062" cy="1339341"/>
          </a:xfrm>
          <a:prstGeom prst="rect">
            <a:avLst/>
          </a:prstGeom>
          <a:solidFill>
            <a:schemeClr val="bg1"/>
          </a:solidFill>
        </p:spPr>
        <p:txBody>
          <a:bodyPr wrap="square">
            <a:spAutoFit/>
          </a:bodyPr>
          <a:lstStyle/>
          <a:p>
            <a:r>
              <a:rPr lang="en-US" sz="1013" i="1" dirty="0"/>
              <a:t>Contributions (mainly) to EMIS literature (A) and IS literature</a:t>
            </a:r>
          </a:p>
          <a:p>
            <a:endParaRPr lang="en-US" sz="1013" i="1" dirty="0"/>
          </a:p>
          <a:p>
            <a:r>
              <a:rPr lang="en-US" sz="1013" i="1" dirty="0"/>
              <a:t>Contribution to P; computerized, decentralized data management. Readily available data to guide decision making</a:t>
            </a:r>
          </a:p>
          <a:p>
            <a:endParaRPr lang="en-US" sz="1013" i="1" dirty="0"/>
          </a:p>
        </p:txBody>
      </p:sp>
      <p:sp>
        <p:nvSpPr>
          <p:cNvPr id="10" name="Rektangel 9"/>
          <p:cNvSpPr/>
          <p:nvPr/>
        </p:nvSpPr>
        <p:spPr>
          <a:xfrm>
            <a:off x="3462273" y="4329981"/>
            <a:ext cx="3721394" cy="559961"/>
          </a:xfrm>
          <a:prstGeom prst="rect">
            <a:avLst/>
          </a:prstGeom>
          <a:solidFill>
            <a:schemeClr val="bg1">
              <a:alpha val="48000"/>
            </a:schemeClr>
          </a:solidFill>
        </p:spPr>
        <p:txBody>
          <a:bodyPr wrap="square">
            <a:spAutoFit/>
          </a:bodyPr>
          <a:lstStyle/>
          <a:p>
            <a:r>
              <a:rPr lang="en-US" sz="1013" dirty="0"/>
              <a:t>Interpretive qualitative case study:</a:t>
            </a:r>
            <a:endParaRPr lang="nb-NO" sz="1013" b="1" dirty="0"/>
          </a:p>
          <a:p>
            <a:r>
              <a:rPr lang="en-US" sz="1013" dirty="0"/>
              <a:t>participant observation, informal interviews and conversation, and reviews of documentation </a:t>
            </a:r>
          </a:p>
        </p:txBody>
      </p:sp>
      <p:sp>
        <p:nvSpPr>
          <p:cNvPr id="7" name="Rektangel 6"/>
          <p:cNvSpPr/>
          <p:nvPr/>
        </p:nvSpPr>
        <p:spPr>
          <a:xfrm>
            <a:off x="206853" y="1366580"/>
            <a:ext cx="2055290" cy="715837"/>
          </a:xfrm>
          <a:prstGeom prst="rect">
            <a:avLst/>
          </a:prstGeom>
          <a:solidFill>
            <a:schemeClr val="bg1">
              <a:alpha val="51000"/>
            </a:schemeClr>
          </a:solidFill>
        </p:spPr>
        <p:txBody>
          <a:bodyPr wrap="square">
            <a:spAutoFit/>
          </a:bodyPr>
          <a:lstStyle/>
          <a:p>
            <a:r>
              <a:rPr lang="en-US" sz="1013" dirty="0"/>
              <a:t>Education Management Information Systems (EMIS) data management process and decision making at district level</a:t>
            </a:r>
          </a:p>
        </p:txBody>
      </p:sp>
      <p:sp>
        <p:nvSpPr>
          <p:cNvPr id="3" name="Rectangle 2"/>
          <p:cNvSpPr/>
          <p:nvPr/>
        </p:nvSpPr>
        <p:spPr>
          <a:xfrm>
            <a:off x="2880202" y="2519147"/>
            <a:ext cx="2976113" cy="577081"/>
          </a:xfrm>
          <a:prstGeom prst="rect">
            <a:avLst/>
          </a:prstGeom>
          <a:solidFill>
            <a:schemeClr val="bg1"/>
          </a:solidFill>
        </p:spPr>
        <p:txBody>
          <a:bodyPr wrap="square">
            <a:spAutoFit/>
          </a:bodyPr>
          <a:lstStyle/>
          <a:p>
            <a:r>
              <a:rPr lang="en-US" sz="1050" i="1" dirty="0"/>
              <a:t>How can decentralization of EMIS using a digital platform support data management and decision making at district level?</a:t>
            </a:r>
          </a:p>
        </p:txBody>
      </p:sp>
    </p:spTree>
    <p:extLst>
      <p:ext uri="{BB962C8B-B14F-4D97-AF65-F5344CB8AC3E}">
        <p14:creationId xmlns:p14="http://schemas.microsoft.com/office/powerpoint/2010/main" val="962159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Key take-</a:t>
            </a:r>
            <a:r>
              <a:rPr lang="nb-NO" dirty="0" err="1"/>
              <a:t>homes</a:t>
            </a:r>
            <a:r>
              <a:rPr lang="nb-NO" dirty="0"/>
              <a:t> from Mathiassen (2017):</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343596" y="984637"/>
            <a:ext cx="8164973" cy="3234502"/>
          </a:xfrm>
        </p:spPr>
        <p:txBody>
          <a:bodyPr>
            <a:normAutofit/>
          </a:bodyPr>
          <a:lstStyle/>
          <a:p>
            <a:r>
              <a:rPr lang="en-US" sz="1800" dirty="0"/>
              <a:t>Engaged research enables us to contribute to </a:t>
            </a:r>
            <a:r>
              <a:rPr lang="en-US" sz="1800" b="1" dirty="0">
                <a:solidFill>
                  <a:srgbClr val="FF0000"/>
                </a:solidFill>
              </a:rPr>
              <a:t>practical</a:t>
            </a:r>
            <a:r>
              <a:rPr lang="en-US" sz="1800" dirty="0"/>
              <a:t> problem solving on real-world problems, while also developing new </a:t>
            </a:r>
            <a:r>
              <a:rPr lang="en-US" sz="1800" b="1" dirty="0">
                <a:solidFill>
                  <a:srgbClr val="FF0000"/>
                </a:solidFill>
              </a:rPr>
              <a:t>theoretical</a:t>
            </a:r>
            <a:r>
              <a:rPr lang="en-US" sz="1800" dirty="0"/>
              <a:t> insights.</a:t>
            </a:r>
          </a:p>
          <a:p>
            <a:r>
              <a:rPr lang="en-US" sz="1800" dirty="0"/>
              <a:t>A </a:t>
            </a:r>
            <a:r>
              <a:rPr lang="en-US" sz="1800" b="1" dirty="0">
                <a:solidFill>
                  <a:srgbClr val="FF0000"/>
                </a:solidFill>
              </a:rPr>
              <a:t>creative</a:t>
            </a:r>
            <a:r>
              <a:rPr lang="en-US" sz="1800" dirty="0"/>
              <a:t> process, in which the researcher discovers and evaluates different possible ways to build the research question and its response</a:t>
            </a:r>
          </a:p>
          <a:p>
            <a:r>
              <a:rPr lang="en-US" sz="1800" dirty="0"/>
              <a:t>Research design as strictly intertwined with publication design (in our case: the design of your MSc thesis!)</a:t>
            </a:r>
          </a:p>
          <a:p>
            <a:r>
              <a:rPr lang="en-US" sz="1800" dirty="0"/>
              <a:t>Often developed among researchers and practitioners</a:t>
            </a:r>
          </a:p>
          <a:p>
            <a:r>
              <a:rPr lang="en-US" sz="1800" dirty="0"/>
              <a:t>The research process is never predictable – but identifying its </a:t>
            </a:r>
            <a:r>
              <a:rPr lang="en-US" sz="1800" b="1" dirty="0">
                <a:solidFill>
                  <a:srgbClr val="FF0000"/>
                </a:solidFill>
              </a:rPr>
              <a:t>core components</a:t>
            </a:r>
            <a:r>
              <a:rPr lang="en-US" sz="1800" dirty="0"/>
              <a:t>, we are in the position to design it in a clear and coherent way.</a:t>
            </a:r>
          </a:p>
        </p:txBody>
      </p:sp>
    </p:spTree>
    <p:extLst>
      <p:ext uri="{BB962C8B-B14F-4D97-AF65-F5344CB8AC3E}">
        <p14:creationId xmlns:p14="http://schemas.microsoft.com/office/powerpoint/2010/main" val="2654108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Doing engaged research (Van de Ven, 2018)</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922704" cy="3234502"/>
          </a:xfrm>
        </p:spPr>
        <p:txBody>
          <a:bodyPr>
            <a:normAutofit/>
          </a:bodyPr>
          <a:lstStyle/>
          <a:p>
            <a:r>
              <a:rPr lang="en-US" sz="1800" dirty="0"/>
              <a:t>Engaged scholarship is designed to bridge the gap between </a:t>
            </a:r>
            <a:r>
              <a:rPr lang="en-US" sz="1800" b="1" dirty="0">
                <a:solidFill>
                  <a:srgbClr val="FF0000"/>
                </a:solidFill>
              </a:rPr>
              <a:t>theory and practice</a:t>
            </a:r>
            <a:r>
              <a:rPr lang="en-US" sz="1800" dirty="0"/>
              <a:t>, in response to perceived “lack of practical relevance” of research</a:t>
            </a:r>
          </a:p>
          <a:p>
            <a:r>
              <a:rPr lang="en-US" sz="1800" dirty="0"/>
              <a:t>This point – which Van de Ven (2018) makes for managerial research – holds strongly for research on digitalisation of the health sector.</a:t>
            </a:r>
          </a:p>
          <a:p>
            <a:r>
              <a:rPr lang="en-US" sz="1800" dirty="0"/>
              <a:t>Practitioners should be involved in research not only to increase its relevance, but most importantly, to increase the likelihood of advancing </a:t>
            </a:r>
            <a:r>
              <a:rPr lang="en-US" sz="1800" b="1" dirty="0">
                <a:solidFill>
                  <a:srgbClr val="FF0000"/>
                </a:solidFill>
              </a:rPr>
              <a:t>knowledge</a:t>
            </a:r>
            <a:r>
              <a:rPr lang="en-US" sz="1800" dirty="0"/>
              <a:t> for science and practice (e.g. health planners; decision-makers)</a:t>
            </a:r>
          </a:p>
          <a:p>
            <a:r>
              <a:rPr lang="en-US" sz="1800" dirty="0"/>
              <a:t>Involving practitioners involves both challenges and opportunities!</a:t>
            </a:r>
          </a:p>
          <a:p>
            <a:r>
              <a:rPr lang="en-US" sz="1800" dirty="0"/>
              <a:t>But</a:t>
            </a:r>
            <a:r>
              <a:rPr lang="en-US" sz="1800" b="1" dirty="0"/>
              <a:t>: </a:t>
            </a:r>
            <a:r>
              <a:rPr lang="en-US" sz="1800" dirty="0"/>
              <a:t>by involving </a:t>
            </a:r>
            <a:r>
              <a:rPr lang="en-US" sz="1800" b="1" dirty="0">
                <a:solidFill>
                  <a:srgbClr val="FF0000"/>
                </a:solidFill>
              </a:rPr>
              <a:t>stakeholders</a:t>
            </a:r>
            <a:r>
              <a:rPr lang="en-US" sz="1800" dirty="0"/>
              <a:t> in the research process, we gain a deeper and better understanding of the problem investigated.</a:t>
            </a:r>
            <a:endParaRPr lang="en-US" sz="1800" b="1" dirty="0"/>
          </a:p>
        </p:txBody>
      </p:sp>
    </p:spTree>
    <p:extLst>
      <p:ext uri="{BB962C8B-B14F-4D97-AF65-F5344CB8AC3E}">
        <p14:creationId xmlns:p14="http://schemas.microsoft.com/office/powerpoint/2010/main" val="9798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63607"/>
            <a:ext cx="7764365" cy="3234502"/>
          </a:xfrm>
        </p:spPr>
        <p:txBody>
          <a:bodyPr>
            <a:normAutofit/>
          </a:bodyPr>
          <a:lstStyle/>
          <a:p>
            <a:r>
              <a:rPr lang="en-US" sz="1800" dirty="0"/>
              <a:t>Engaged research: a </a:t>
            </a:r>
            <a:r>
              <a:rPr lang="en-US" sz="1800" b="1" dirty="0">
                <a:solidFill>
                  <a:srgbClr val="FF0000"/>
                </a:solidFill>
              </a:rPr>
              <a:t>participatory</a:t>
            </a:r>
            <a:r>
              <a:rPr lang="en-US" sz="1800" dirty="0"/>
              <a:t> form of research for studying complex real-world problems from the perspectives of key stakeholders</a:t>
            </a:r>
          </a:p>
          <a:p>
            <a:r>
              <a:rPr lang="en-US" sz="1800" dirty="0"/>
              <a:t>In this course, substantial focus will be placed on designing the </a:t>
            </a:r>
            <a:r>
              <a:rPr lang="en-US" sz="1800" b="1" dirty="0">
                <a:solidFill>
                  <a:srgbClr val="FF0000"/>
                </a:solidFill>
              </a:rPr>
              <a:t>core components</a:t>
            </a:r>
            <a:r>
              <a:rPr lang="en-US" sz="1800" dirty="0"/>
              <a:t> of an engaged research study, so to solve a practical problem and, at the same time, developing new theory.</a:t>
            </a:r>
          </a:p>
          <a:p>
            <a:r>
              <a:rPr lang="en-US" sz="1800" dirty="0"/>
              <a:t>To do so, we need to learn about research </a:t>
            </a:r>
            <a:r>
              <a:rPr lang="en-US" sz="1800" b="1" dirty="0">
                <a:solidFill>
                  <a:srgbClr val="FF0000"/>
                </a:solidFill>
              </a:rPr>
              <a:t>epistemologies</a:t>
            </a:r>
            <a:r>
              <a:rPr lang="en-US" sz="1800" dirty="0"/>
              <a:t> and </a:t>
            </a:r>
            <a:r>
              <a:rPr lang="en-US" sz="1800" b="1" dirty="0">
                <a:solidFill>
                  <a:srgbClr val="FF0000"/>
                </a:solidFill>
              </a:rPr>
              <a:t>methodologies</a:t>
            </a:r>
            <a:r>
              <a:rPr lang="en-US" sz="1800" dirty="0"/>
              <a:t> – which are the focus of the next lectures!</a:t>
            </a:r>
          </a:p>
        </p:txBody>
      </p:sp>
    </p:spTree>
    <p:extLst>
      <p:ext uri="{BB962C8B-B14F-4D97-AF65-F5344CB8AC3E}">
        <p14:creationId xmlns:p14="http://schemas.microsoft.com/office/powerpoint/2010/main" val="1212491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19200"/>
            <a:ext cx="8281602" cy="3676073"/>
          </a:xfrm>
        </p:spPr>
        <p:txBody>
          <a:bodyPr>
            <a:normAutofit/>
          </a:bodyPr>
          <a:lstStyle/>
          <a:p>
            <a:pPr marL="0" indent="0">
              <a:buNone/>
            </a:pPr>
            <a:r>
              <a:rPr lang="en-US" sz="1800" b="1" dirty="0"/>
              <a:t>Core Reading</a:t>
            </a:r>
          </a:p>
          <a:p>
            <a:r>
              <a:rPr lang="nb-NO" sz="1800" dirty="0"/>
              <a:t>Mathiassen, L. (2017). Designing engaged scholarship: From real-world problems to research publications. </a:t>
            </a:r>
            <a:r>
              <a:rPr lang="nb-NO" sz="1800" i="1" dirty="0"/>
              <a:t>Engaged Management Review</a:t>
            </a:r>
            <a:r>
              <a:rPr lang="nb-NO" sz="1800" dirty="0"/>
              <a:t>, 1(1), 17-28.</a:t>
            </a:r>
          </a:p>
          <a:p>
            <a:r>
              <a:rPr lang="nb-NO" sz="1800" dirty="0"/>
              <a:t>Van de Ven, A. H. (2018). Academic-</a:t>
            </a:r>
            <a:r>
              <a:rPr lang="nb-NO" sz="1800" dirty="0" err="1"/>
              <a:t>practitioner</a:t>
            </a:r>
            <a:r>
              <a:rPr lang="nb-NO" sz="1800" dirty="0"/>
              <a:t> engaged scholarship. </a:t>
            </a:r>
            <a:r>
              <a:rPr lang="nb-NO" sz="1800" i="1" dirty="0"/>
              <a:t>Information and Organization</a:t>
            </a:r>
            <a:r>
              <a:rPr lang="nb-NO" sz="1800" dirty="0"/>
              <a:t>, 28(1), 37-43.</a:t>
            </a:r>
          </a:p>
          <a:p>
            <a:pPr marL="0" indent="0">
              <a:buNone/>
            </a:pPr>
            <a:r>
              <a:rPr lang="nb-NO" sz="1800" b="1" dirty="0"/>
              <a:t>Supplementary Reading</a:t>
            </a:r>
          </a:p>
          <a:p>
            <a:r>
              <a:rPr lang="nb-NO" sz="1800" dirty="0"/>
              <a:t>Van De Ven, A. (2011). Engaged scholarship: Stepping out. </a:t>
            </a:r>
            <a:r>
              <a:rPr lang="nb-NO" sz="1800" i="1" dirty="0"/>
              <a:t>Business Strategy Review</a:t>
            </a:r>
            <a:r>
              <a:rPr lang="nb-NO" sz="1800" dirty="0"/>
              <a:t>, 22(2), 43-45.</a:t>
            </a:r>
          </a:p>
          <a:p>
            <a:r>
              <a:rPr lang="nb-NO" sz="1800" dirty="0"/>
              <a:t>Myers, M. D., &amp; Avison, D. (Eds.). (2002). </a:t>
            </a:r>
            <a:r>
              <a:rPr lang="nb-NO" sz="1800" i="1" dirty="0"/>
              <a:t>Qualitative Research in Information Systems: A Reader</a:t>
            </a:r>
            <a:r>
              <a:rPr lang="nb-NO" sz="1800" dirty="0"/>
              <a:t>. London: Sage. Chapter 1.</a:t>
            </a:r>
          </a:p>
          <a:p>
            <a:pPr marL="0" indent="0">
              <a:buNone/>
            </a:pPr>
            <a:endParaRPr lang="nb-NO" sz="1800" dirty="0"/>
          </a:p>
          <a:p>
            <a:endParaRPr lang="en-US" sz="1800" dirty="0"/>
          </a:p>
        </p:txBody>
      </p:sp>
    </p:spTree>
    <p:extLst>
      <p:ext uri="{BB962C8B-B14F-4D97-AF65-F5344CB8AC3E}">
        <p14:creationId xmlns:p14="http://schemas.microsoft.com/office/powerpoint/2010/main" val="2184537391"/>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553</TotalTime>
  <Words>1631</Words>
  <Application>Microsoft Office PowerPoint</Application>
  <PresentationFormat>Custom</PresentationFormat>
  <Paragraphs>172</Paragraphs>
  <Slides>28</Slides>
  <Notes>25</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3" baseType="lpstr">
      <vt:lpstr>Arial</vt:lpstr>
      <vt:lpstr>Calibri</vt:lpstr>
      <vt:lpstr>Verdana</vt:lpstr>
      <vt:lpstr>Office-tema</vt:lpstr>
      <vt:lpstr>Presentasjon</vt:lpstr>
      <vt:lpstr>Introduction: What is engaged research?</vt:lpstr>
      <vt:lpstr>Overview</vt:lpstr>
      <vt:lpstr>Introductions!</vt:lpstr>
      <vt:lpstr>About us…</vt:lpstr>
      <vt:lpstr>About us…</vt:lpstr>
      <vt:lpstr>Introduction to IN4340</vt:lpstr>
      <vt:lpstr>Course Motivation</vt:lpstr>
      <vt:lpstr>Course Motivation</vt:lpstr>
      <vt:lpstr>Course Motivation</vt:lpstr>
      <vt:lpstr>Learning Objectives</vt:lpstr>
      <vt:lpstr>Learning Objectives</vt:lpstr>
      <vt:lpstr>Course Structure</vt:lpstr>
      <vt:lpstr>Assessment</vt:lpstr>
      <vt:lpstr>Assessment</vt:lpstr>
      <vt:lpstr>Readings</vt:lpstr>
      <vt:lpstr>Expectations!</vt:lpstr>
      <vt:lpstr>Where I sit…</vt:lpstr>
      <vt:lpstr>Questions?</vt:lpstr>
      <vt:lpstr>Introduction: What is engaged research?</vt:lpstr>
      <vt:lpstr>Engaged research…</vt:lpstr>
      <vt:lpstr>For example…</vt:lpstr>
      <vt:lpstr>Research Design (Mathiassen, 2017)</vt:lpstr>
      <vt:lpstr>An example (Amuha, 2021)</vt:lpstr>
      <vt:lpstr>Key take-homes from Mathiassen (2017):</vt:lpstr>
      <vt:lpstr>Doing engaged research (Van de Ven, 2018)</vt:lpstr>
      <vt:lpstr>So…</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77</cp:revision>
  <dcterms:created xsi:type="dcterms:W3CDTF">2021-08-14T13:08:41Z</dcterms:created>
  <dcterms:modified xsi:type="dcterms:W3CDTF">2023-08-22T07:28:43Z</dcterms:modified>
</cp:coreProperties>
</file>