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0" r:id="rId3"/>
    <p:sldId id="266" r:id="rId4"/>
    <p:sldId id="272" r:id="rId5"/>
    <p:sldId id="277" r:id="rId6"/>
    <p:sldId id="279" r:id="rId7"/>
    <p:sldId id="282" r:id="rId8"/>
    <p:sldId id="283" r:id="rId9"/>
    <p:sldId id="284" r:id="rId10"/>
    <p:sldId id="285" r:id="rId11"/>
    <p:sldId id="281" r:id="rId12"/>
    <p:sldId id="288" r:id="rId13"/>
    <p:sldId id="286" r:id="rId14"/>
    <p:sldId id="287" r:id="rId15"/>
    <p:sldId id="264" r:id="rId16"/>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90576" autoAdjust="0"/>
  </p:normalViewPr>
  <p:slideViewPr>
    <p:cSldViewPr snapToGrid="0">
      <p:cViewPr varScale="1">
        <p:scale>
          <a:sx n="92" d="100"/>
          <a:sy n="92" d="100"/>
        </p:scale>
        <p:origin x="4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Masiero" userId="c99718cc-b5f0-4da8-bf20-11f8f5a7be4e" providerId="ADAL" clId="{49D88A7E-9E4D-4CDB-9C00-958362F7CFC6}"/>
    <pc:docChg chg="custSel modSld">
      <pc:chgData name="Silvia Masiero" userId="c99718cc-b5f0-4da8-bf20-11f8f5a7be4e" providerId="ADAL" clId="{49D88A7E-9E4D-4CDB-9C00-958362F7CFC6}" dt="2023-11-21T10:02:38.164" v="453" actId="20577"/>
      <pc:docMkLst>
        <pc:docMk/>
      </pc:docMkLst>
      <pc:sldChg chg="modSp mod">
        <pc:chgData name="Silvia Masiero" userId="c99718cc-b5f0-4da8-bf20-11f8f5a7be4e" providerId="ADAL" clId="{49D88A7E-9E4D-4CDB-9C00-958362F7CFC6}" dt="2023-11-21T08:45:23.865" v="3" actId="20577"/>
        <pc:sldMkLst>
          <pc:docMk/>
          <pc:sldMk cId="1546377576" sldId="256"/>
        </pc:sldMkLst>
        <pc:spChg chg="mod">
          <ac:chgData name="Silvia Masiero" userId="c99718cc-b5f0-4da8-bf20-11f8f5a7be4e" providerId="ADAL" clId="{49D88A7E-9E4D-4CDB-9C00-958362F7CFC6}" dt="2023-11-21T08:45:23.865" v="3" actId="20577"/>
          <ac:spMkLst>
            <pc:docMk/>
            <pc:sldMk cId="1546377576" sldId="256"/>
            <ac:spMk id="6" creationId="{C9E174F0-C544-46E3-B920-383A92EBB28C}"/>
          </ac:spMkLst>
        </pc:spChg>
      </pc:sldChg>
      <pc:sldChg chg="modSp mod">
        <pc:chgData name="Silvia Masiero" userId="c99718cc-b5f0-4da8-bf20-11f8f5a7be4e" providerId="ADAL" clId="{49D88A7E-9E4D-4CDB-9C00-958362F7CFC6}" dt="2023-11-21T09:12:09.029" v="79" actId="115"/>
        <pc:sldMkLst>
          <pc:docMk/>
          <pc:sldMk cId="729101274" sldId="279"/>
        </pc:sldMkLst>
        <pc:spChg chg="mod">
          <ac:chgData name="Silvia Masiero" userId="c99718cc-b5f0-4da8-bf20-11f8f5a7be4e" providerId="ADAL" clId="{49D88A7E-9E4D-4CDB-9C00-958362F7CFC6}" dt="2023-11-21T09:12:09.029" v="79" actId="115"/>
          <ac:spMkLst>
            <pc:docMk/>
            <pc:sldMk cId="729101274" sldId="279"/>
            <ac:spMk id="3" creationId="{D9C1F59E-3568-49B1-AC17-9A0101564ED2}"/>
          </ac:spMkLst>
        </pc:spChg>
      </pc:sldChg>
      <pc:sldChg chg="modSp mod">
        <pc:chgData name="Silvia Masiero" userId="c99718cc-b5f0-4da8-bf20-11f8f5a7be4e" providerId="ADAL" clId="{49D88A7E-9E4D-4CDB-9C00-958362F7CFC6}" dt="2023-11-21T10:02:38.164" v="453" actId="20577"/>
        <pc:sldMkLst>
          <pc:docMk/>
          <pc:sldMk cId="529019768" sldId="287"/>
        </pc:sldMkLst>
        <pc:spChg chg="mod">
          <ac:chgData name="Silvia Masiero" userId="c99718cc-b5f0-4da8-bf20-11f8f5a7be4e" providerId="ADAL" clId="{49D88A7E-9E4D-4CDB-9C00-958362F7CFC6}" dt="2023-11-21T10:02:38.164" v="453" actId="20577"/>
          <ac:spMkLst>
            <pc:docMk/>
            <pc:sldMk cId="529019768" sldId="287"/>
            <ac:spMk id="3" creationId="{D9C1F59E-3568-49B1-AC17-9A0101564E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22.11.2023</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1028674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2114950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1743376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3246728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3472656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3399997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537116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311503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1357773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2176209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526530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41495821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22.11.2023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22.11.2023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22.11.2023</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22.11.2023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22.11.2023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22.11.2023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22.11.2023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22.11.2023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22.11.2023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22.11.2023</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uio.no/english/studies/examinations/grades/#:~:text=The%20University%20of%20Oslo%20employs,is%20used%20in%20a%20cours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Revision Lecture</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 </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584056" cy="383998"/>
          </a:xfrm>
        </p:spPr>
        <p:txBody>
          <a:bodyPr/>
          <a:lstStyle/>
          <a:p>
            <a:r>
              <a:rPr lang="nb-NO" dirty="0"/>
              <a:t>IN4340 – Engaged Qualitative Research Methods</a:t>
            </a:r>
          </a:p>
          <a:p>
            <a:r>
              <a:rPr lang="nb-NO" dirty="0"/>
              <a:t>22.11.2023</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Course recap!</a:t>
            </a:r>
          </a:p>
          <a:p>
            <a:pPr lvl="0"/>
            <a:r>
              <a:rPr lang="nb-NO" sz="1800" dirty="0"/>
              <a:t>Assessment: the IN4340 </a:t>
            </a:r>
            <a:r>
              <a:rPr lang="nb-NO" sz="1800" dirty="0" err="1"/>
              <a:t>exam</a:t>
            </a:r>
            <a:endParaRPr lang="nb-NO" sz="1800" dirty="0"/>
          </a:p>
          <a:p>
            <a:pPr lvl="0"/>
            <a:r>
              <a:rPr lang="nb-NO" sz="1800" dirty="0"/>
              <a:t>Exam tips &amp; </a:t>
            </a:r>
            <a:r>
              <a:rPr lang="nb-NO" sz="1800" dirty="0" err="1"/>
              <a:t>strategies</a:t>
            </a:r>
            <a:r>
              <a:rPr lang="nb-NO" sz="1800" dirty="0"/>
              <a:t>!</a:t>
            </a:r>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4" name="Content Placeholder 3"/>
          <p:cNvSpPr>
            <a:spLocks noGrp="1"/>
          </p:cNvSpPr>
          <p:nvPr>
            <p:ph idx="1"/>
          </p:nvPr>
        </p:nvSpPr>
        <p:spPr/>
        <p:txBody>
          <a:bodyPr/>
          <a:lstStyle/>
          <a:p>
            <a:endParaRPr lang="nb-NO"/>
          </a:p>
        </p:txBody>
      </p:sp>
    </p:spTree>
    <p:extLst>
      <p:ext uri="{BB962C8B-B14F-4D97-AF65-F5344CB8AC3E}">
        <p14:creationId xmlns:p14="http://schemas.microsoft.com/office/powerpoint/2010/main" val="40702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US" sz="1800" dirty="0"/>
              <a:t>Engaged research: a participatory form of research for studying complex real-world problems from the perspectives of key stakeholders</a:t>
            </a:r>
          </a:p>
          <a:p>
            <a:r>
              <a:rPr lang="nb-NO" sz="1800" dirty="0"/>
              <a:t>In this course we </a:t>
            </a:r>
            <a:r>
              <a:rPr lang="nb-NO" sz="1800" dirty="0" err="1"/>
              <a:t>learned</a:t>
            </a:r>
            <a:r>
              <a:rPr lang="nb-NO" sz="1800" dirty="0"/>
              <a:t> about engaged qualitative research methods, focusing on how to apply such methods to your MSc thesis.</a:t>
            </a:r>
          </a:p>
          <a:p>
            <a:r>
              <a:rPr lang="en-US" sz="1800" dirty="0"/>
              <a:t>We went through different methods of engaged qualitative research, so to gain the methodological skills you need to complete MSc work.</a:t>
            </a:r>
          </a:p>
          <a:p>
            <a:r>
              <a:rPr lang="en-US" sz="1800" b="1" dirty="0">
                <a:solidFill>
                  <a:srgbClr val="FF0000"/>
                </a:solidFill>
              </a:rPr>
              <a:t>Real-life examples</a:t>
            </a:r>
            <a:r>
              <a:rPr lang="en-US" sz="1800" dirty="0"/>
              <a:t>: an engaged course, both in name and in substance! </a:t>
            </a:r>
            <a:r>
              <a:rPr lang="en-US" sz="1800" dirty="0">
                <a:sym typeface="Wingdings" panose="05000000000000000000" pitchFamily="2" charset="2"/>
              </a:rPr>
              <a:t>:-)</a:t>
            </a:r>
            <a:endParaRPr lang="nb-NO" sz="1800" dirty="0"/>
          </a:p>
        </p:txBody>
      </p:sp>
    </p:spTree>
    <p:extLst>
      <p:ext uri="{BB962C8B-B14F-4D97-AF65-F5344CB8AC3E}">
        <p14:creationId xmlns:p14="http://schemas.microsoft.com/office/powerpoint/2010/main" val="1719916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Recap</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2944" y="839586"/>
            <a:ext cx="8276983" cy="4148050"/>
          </a:xfrm>
        </p:spPr>
        <p:txBody>
          <a:bodyPr>
            <a:noAutofit/>
          </a:bodyPr>
          <a:lstStyle/>
          <a:p>
            <a:r>
              <a:rPr lang="en-GB" sz="1600" dirty="0"/>
              <a:t>Introduction: What Is Engaged Research?</a:t>
            </a:r>
            <a:endParaRPr lang="nb-NO" sz="1600" dirty="0"/>
          </a:p>
          <a:p>
            <a:r>
              <a:rPr lang="en-GB" sz="1600" dirty="0"/>
              <a:t>Engaged Qualitative Research: Epistemologies </a:t>
            </a:r>
            <a:endParaRPr lang="nb-NO" sz="1600" dirty="0"/>
          </a:p>
          <a:p>
            <a:r>
              <a:rPr lang="en-GB" sz="1600" dirty="0"/>
              <a:t>Engaged Qualitative Research: Methodologies</a:t>
            </a:r>
            <a:endParaRPr lang="nb-NO" sz="1600" dirty="0"/>
          </a:p>
          <a:p>
            <a:r>
              <a:rPr lang="en-GB" sz="1600" dirty="0"/>
              <a:t>Engaged Qualitative Research: Methods </a:t>
            </a:r>
            <a:endParaRPr lang="nb-NO" sz="1600" dirty="0"/>
          </a:p>
          <a:p>
            <a:r>
              <a:rPr lang="en-GB" sz="1600" dirty="0"/>
              <a:t>Case Studies</a:t>
            </a:r>
            <a:endParaRPr lang="nb-NO" sz="1600" dirty="0"/>
          </a:p>
          <a:p>
            <a:r>
              <a:rPr lang="nb-NO" sz="1600" dirty="0"/>
              <a:t>Action Research</a:t>
            </a:r>
          </a:p>
          <a:p>
            <a:r>
              <a:rPr lang="nb-NO" sz="1600" dirty="0"/>
              <a:t>Ethnography</a:t>
            </a:r>
          </a:p>
          <a:p>
            <a:r>
              <a:rPr lang="nb-NO" sz="1600" dirty="0"/>
              <a:t>Grounded Theory</a:t>
            </a:r>
          </a:p>
          <a:p>
            <a:r>
              <a:rPr lang="en-US" sz="1600" dirty="0"/>
              <a:t>Ethical Principles in Engaged Qualitative Research</a:t>
            </a:r>
          </a:p>
          <a:p>
            <a:r>
              <a:rPr lang="en-US" sz="1600" dirty="0"/>
              <a:t>The Practicalities of Doing Engaged Research</a:t>
            </a:r>
          </a:p>
          <a:p>
            <a:r>
              <a:rPr lang="en-US" sz="1600" dirty="0"/>
              <a:t>Writing a thesis proposal – 1</a:t>
            </a:r>
          </a:p>
          <a:p>
            <a:r>
              <a:rPr lang="en-US" sz="1600" dirty="0"/>
              <a:t>Writing a thesis proposal – 2 </a:t>
            </a:r>
          </a:p>
        </p:txBody>
      </p:sp>
    </p:spTree>
    <p:extLst>
      <p:ext uri="{BB962C8B-B14F-4D97-AF65-F5344CB8AC3E}">
        <p14:creationId xmlns:p14="http://schemas.microsoft.com/office/powerpoint/2010/main" val="588811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a:solidFill>
                  <a:srgbClr val="FF0000"/>
                </a:solidFill>
              </a:rPr>
              <a:t>Take-home exam </a:t>
            </a:r>
            <a:r>
              <a:rPr lang="en-US" sz="1800" dirty="0"/>
              <a:t>(available 24 November; submit by 13 December)</a:t>
            </a:r>
          </a:p>
          <a:p>
            <a:pPr lvl="1" fontAlgn="base"/>
            <a:r>
              <a:rPr lang="en-US" sz="1600" dirty="0"/>
              <a:t>Four questions, open-ended</a:t>
            </a:r>
          </a:p>
          <a:p>
            <a:pPr lvl="1" fontAlgn="base"/>
            <a:r>
              <a:rPr lang="en-US" sz="1600" dirty="0"/>
              <a:t>Answer </a:t>
            </a:r>
            <a:r>
              <a:rPr lang="en-US" sz="1600" u="sng" dirty="0"/>
              <a:t>two</a:t>
            </a:r>
            <a:r>
              <a:rPr lang="en-US" sz="1600" dirty="0"/>
              <a:t> questions (each counts for 50% of the final grade)</a:t>
            </a:r>
          </a:p>
          <a:p>
            <a:pPr fontAlgn="base"/>
            <a:endParaRPr lang="en-US" sz="1800" dirty="0"/>
          </a:p>
          <a:p>
            <a:pPr fontAlgn="base"/>
            <a:r>
              <a:rPr lang="en-US" sz="1800" b="1" dirty="0">
                <a:solidFill>
                  <a:srgbClr val="FF0000"/>
                </a:solidFill>
              </a:rPr>
              <a:t>Skills</a:t>
            </a:r>
            <a:r>
              <a:rPr lang="en-US" sz="1800" dirty="0"/>
              <a:t> assessed in the exam:</a:t>
            </a:r>
          </a:p>
          <a:p>
            <a:pPr lvl="1" fontAlgn="base"/>
            <a:r>
              <a:rPr lang="en-US" sz="1600" dirty="0"/>
              <a:t>Knowledge of course contents (pensum)</a:t>
            </a:r>
          </a:p>
          <a:p>
            <a:pPr lvl="1" fontAlgn="base"/>
            <a:r>
              <a:rPr lang="en-US" sz="1600" dirty="0"/>
              <a:t>Ability to critically and independently comment on core problems and matters of engaged qualitative research.</a:t>
            </a:r>
          </a:p>
          <a:p>
            <a:pPr lvl="1" fontAlgn="base"/>
            <a:r>
              <a:rPr lang="en-US" sz="1600" dirty="0"/>
              <a:t>University of Oslo marking scheme: </a:t>
            </a:r>
            <a:r>
              <a:rPr lang="en-US" sz="1600" dirty="0">
                <a:hlinkClick r:id="rId3"/>
              </a:rPr>
              <a:t>https://www.uio.no/english/studies/examinations/grades/#:~:text=The%20University%20of%20Oslo%20employs,is%20used%20in%20a%20course</a:t>
            </a:r>
            <a:r>
              <a:rPr lang="en-US" sz="1600" dirty="0"/>
              <a:t> </a:t>
            </a:r>
          </a:p>
        </p:txBody>
      </p:sp>
    </p:spTree>
    <p:extLst>
      <p:ext uri="{BB962C8B-B14F-4D97-AF65-F5344CB8AC3E}">
        <p14:creationId xmlns:p14="http://schemas.microsoft.com/office/powerpoint/2010/main" val="729101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1</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“Grounded theory is the most quantitative of qualitative research methodologies. As such, it reduces complex data to codes and categories, losing the detail afforded by other qualitative research methodologies.”</a:t>
            </a:r>
            <a:endParaRPr lang="nb-NO" sz="1800" dirty="0"/>
          </a:p>
          <a:p>
            <a:pPr marL="0" indent="0">
              <a:buNone/>
            </a:pPr>
            <a:endParaRPr lang="nb-NO" sz="1800" dirty="0"/>
          </a:p>
          <a:p>
            <a:pPr marL="0" indent="0">
              <a:buNone/>
            </a:pPr>
            <a:r>
              <a:rPr lang="en-GB" sz="1800" dirty="0"/>
              <a:t>To what extent do you agree with this statement? Discuss, comparing and contrasting grounded theory with other methodologies you have learned about in this course.</a:t>
            </a:r>
            <a:endParaRPr lang="nb-NO" sz="1800" dirty="0"/>
          </a:p>
        </p:txBody>
      </p:sp>
    </p:spTree>
    <p:extLst>
      <p:ext uri="{BB962C8B-B14F-4D97-AF65-F5344CB8AC3E}">
        <p14:creationId xmlns:p14="http://schemas.microsoft.com/office/powerpoint/2010/main" val="588695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2</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“Case studies and ethnography are very similar methodologies, to the point that it might be difficult for the researcher to identify clear differences between the two”. Discuss, using relevant literature and examples from both methodologies.</a:t>
            </a:r>
            <a:endParaRPr lang="nb-NO" sz="1800" dirty="0"/>
          </a:p>
        </p:txBody>
      </p:sp>
    </p:spTree>
    <p:extLst>
      <p:ext uri="{BB962C8B-B14F-4D97-AF65-F5344CB8AC3E}">
        <p14:creationId xmlns:p14="http://schemas.microsoft.com/office/powerpoint/2010/main" val="1785861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3</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Engaged research, argued Lars Mathiassen (2017), presents substantial advantages as compared to non-engaged research. It enables a high degree of involvement with research participants, resulting in more informed contributions that can generate a durable impact on the field.</a:t>
            </a:r>
            <a:endParaRPr lang="nb-NO" sz="1800" dirty="0"/>
          </a:p>
          <a:p>
            <a:endParaRPr lang="nb-NO" sz="1800" dirty="0"/>
          </a:p>
          <a:p>
            <a:pPr marL="0" indent="0">
              <a:buNone/>
            </a:pPr>
            <a:r>
              <a:rPr lang="en-GB" sz="1800" dirty="0"/>
              <a:t>Using literature and examples from this course, and from outside it if you wish, comment on this statement. Are there just advantages in doing engaged research, or does this approach present any trade-offs with other, less involved approaches to the field? Discuss.</a:t>
            </a:r>
            <a:endParaRPr lang="nb-NO" sz="1800" dirty="0"/>
          </a:p>
        </p:txBody>
      </p:sp>
    </p:spTree>
    <p:extLst>
      <p:ext uri="{BB962C8B-B14F-4D97-AF65-F5344CB8AC3E}">
        <p14:creationId xmlns:p14="http://schemas.microsoft.com/office/powerpoint/2010/main" val="425273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Exam</a:t>
            </a:r>
            <a:r>
              <a:rPr lang="nb-NO" dirty="0"/>
              <a:t>-type question: example 4</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lvl="0" indent="0">
              <a:buNone/>
            </a:pPr>
            <a:r>
              <a:rPr lang="en-GB" sz="1800" dirty="0"/>
              <a:t>Action research is sometimes perceived as very close to consultancy, making it difficult for the researcher, in conversation with research participants, to set expectations on what a certain field study will involve.</a:t>
            </a:r>
            <a:endParaRPr lang="nb-NO" sz="1800" dirty="0"/>
          </a:p>
          <a:p>
            <a:pPr marL="0" indent="0">
              <a:buNone/>
            </a:pPr>
            <a:r>
              <a:rPr lang="en-GB" sz="1800" dirty="0"/>
              <a:t> </a:t>
            </a:r>
            <a:endParaRPr lang="nb-NO" sz="1800" dirty="0"/>
          </a:p>
          <a:p>
            <a:pPr marL="0" indent="0">
              <a:buNone/>
            </a:pPr>
            <a:r>
              <a:rPr lang="en-GB" sz="1800" dirty="0"/>
              <a:t>Imagine to be conducting an action research project for your MSc thesis. What are the advantages of this methodology as compared to others, and how would you set expectations with participants of your field study? Discuss, using relevant examples.</a:t>
            </a:r>
            <a:endParaRPr lang="nb-NO" sz="1800" dirty="0"/>
          </a:p>
        </p:txBody>
      </p:sp>
    </p:spTree>
    <p:extLst>
      <p:ext uri="{BB962C8B-B14F-4D97-AF65-F5344CB8AC3E}">
        <p14:creationId xmlns:p14="http://schemas.microsoft.com/office/powerpoint/2010/main" val="3034357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Exam tips &amp; </a:t>
            </a:r>
            <a:r>
              <a:rPr lang="nb-NO" dirty="0" err="1"/>
              <a:t>strategies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In preparation for the exam…</a:t>
            </a:r>
          </a:p>
          <a:p>
            <a:pPr fontAlgn="base"/>
            <a:r>
              <a:rPr lang="en-US" sz="1800" dirty="0"/>
              <a:t>Use the pensum (core, supplementary, optional readings)</a:t>
            </a:r>
          </a:p>
          <a:p>
            <a:pPr fontAlgn="base"/>
            <a:r>
              <a:rPr lang="en-US" sz="1800" dirty="0"/>
              <a:t>Seek the </a:t>
            </a:r>
            <a:r>
              <a:rPr lang="en-US" sz="1800" b="1" dirty="0">
                <a:solidFill>
                  <a:srgbClr val="FF0000"/>
                </a:solidFill>
              </a:rPr>
              <a:t>core message </a:t>
            </a:r>
            <a:r>
              <a:rPr lang="en-US" sz="1800" dirty="0"/>
              <a:t>in papers and books</a:t>
            </a:r>
          </a:p>
          <a:p>
            <a:pPr fontAlgn="base"/>
            <a:r>
              <a:rPr lang="en-US" sz="1800" dirty="0"/>
              <a:t>Approach readings critically: think of your own standpoint</a:t>
            </a:r>
          </a:p>
          <a:p>
            <a:pPr fontAlgn="base"/>
            <a:r>
              <a:rPr lang="en-US" sz="1800" dirty="0"/>
              <a:t>Use exam-type questions to practice your writing</a:t>
            </a:r>
          </a:p>
          <a:p>
            <a:pPr fontAlgn="base"/>
            <a:r>
              <a:rPr lang="en-US" sz="1800" dirty="0"/>
              <a:t>Form study groups: read each other’s mock exam answers</a:t>
            </a:r>
          </a:p>
          <a:p>
            <a:pPr fontAlgn="base"/>
            <a:r>
              <a:rPr lang="en-US" sz="1800" dirty="0"/>
              <a:t>Write a </a:t>
            </a:r>
            <a:r>
              <a:rPr lang="en-US" sz="1800" b="1" dirty="0">
                <a:solidFill>
                  <a:srgbClr val="FF0000"/>
                </a:solidFill>
              </a:rPr>
              <a:t>mock exam</a:t>
            </a:r>
            <a:r>
              <a:rPr lang="en-US" sz="1800" dirty="0"/>
              <a:t>!</a:t>
            </a:r>
          </a:p>
        </p:txBody>
      </p:sp>
    </p:spTree>
    <p:extLst>
      <p:ext uri="{BB962C8B-B14F-4D97-AF65-F5344CB8AC3E}">
        <p14:creationId xmlns:p14="http://schemas.microsoft.com/office/powerpoint/2010/main" val="2171790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Writing</a:t>
            </a:r>
            <a:r>
              <a:rPr lang="nb-NO" dirty="0"/>
              <a:t> tips…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a:solidFill>
                  <a:srgbClr val="FF0000"/>
                </a:solidFill>
              </a:rPr>
              <a:t>Read the question well</a:t>
            </a:r>
            <a:r>
              <a:rPr lang="en-US" sz="1800" dirty="0"/>
              <a:t>. Make sure you answer it!</a:t>
            </a:r>
          </a:p>
          <a:p>
            <a:pPr fontAlgn="base"/>
            <a:r>
              <a:rPr lang="en-US" sz="1800" dirty="0"/>
              <a:t>Define key concepts when introducing them to the reader</a:t>
            </a:r>
          </a:p>
          <a:p>
            <a:pPr fontAlgn="base"/>
            <a:r>
              <a:rPr lang="en-US" sz="1800" b="1" dirty="0">
                <a:solidFill>
                  <a:srgbClr val="FF0000"/>
                </a:solidFill>
              </a:rPr>
              <a:t>Think critically</a:t>
            </a:r>
            <a:r>
              <a:rPr lang="en-US" sz="1800" dirty="0"/>
              <a:t>: build your own standpoint on literature</a:t>
            </a:r>
          </a:p>
          <a:p>
            <a:pPr fontAlgn="base"/>
            <a:r>
              <a:rPr lang="en-US" sz="1800" dirty="0"/>
              <a:t>Use examples and sources from the course and beyond</a:t>
            </a:r>
          </a:p>
          <a:p>
            <a:pPr fontAlgn="base"/>
            <a:r>
              <a:rPr lang="en-US" sz="1800" b="1" dirty="0">
                <a:solidFill>
                  <a:srgbClr val="FF0000"/>
                </a:solidFill>
              </a:rPr>
              <a:t>Structure</a:t>
            </a:r>
            <a:r>
              <a:rPr lang="en-US" sz="1800" dirty="0"/>
              <a:t> your answers: introduction; body of text; conclusion</a:t>
            </a:r>
          </a:p>
          <a:p>
            <a:pPr fontAlgn="base"/>
            <a:r>
              <a:rPr lang="en-US" sz="1800" dirty="0"/>
              <a:t>Use name and year for sources when you remember them</a:t>
            </a:r>
          </a:p>
          <a:p>
            <a:pPr fontAlgn="base"/>
            <a:r>
              <a:rPr lang="en-US" sz="1800" b="1" dirty="0">
                <a:solidFill>
                  <a:srgbClr val="FF0000"/>
                </a:solidFill>
              </a:rPr>
              <a:t>Write down </a:t>
            </a:r>
            <a:r>
              <a:rPr lang="en-US" sz="1800" dirty="0"/>
              <a:t>the answer’s structure before you start writing!</a:t>
            </a:r>
          </a:p>
        </p:txBody>
      </p:sp>
    </p:spTree>
    <p:extLst>
      <p:ext uri="{BB962C8B-B14F-4D97-AF65-F5344CB8AC3E}">
        <p14:creationId xmlns:p14="http://schemas.microsoft.com/office/powerpoint/2010/main" val="3768081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Where I </a:t>
            </a:r>
            <a:r>
              <a:rPr lang="nb-NO" dirty="0" err="1"/>
              <a:t>sit</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Room HBU036, </a:t>
            </a:r>
            <a:r>
              <a:rPr lang="en-US" sz="1800" dirty="0" err="1"/>
              <a:t>Nemko</a:t>
            </a:r>
            <a:r>
              <a:rPr lang="en-US" sz="1800" dirty="0"/>
              <a:t> building, </a:t>
            </a:r>
            <a:r>
              <a:rPr lang="en-US" sz="1800" dirty="0" err="1"/>
              <a:t>Gaustadalléen</a:t>
            </a:r>
            <a:r>
              <a:rPr lang="en-US" sz="1800" dirty="0"/>
              <a:t> 30</a:t>
            </a:r>
          </a:p>
          <a:p>
            <a:pPr marL="285750" indent="-285750" fontAlgn="base"/>
            <a:r>
              <a:rPr lang="en-US" sz="1800" dirty="0"/>
              <a:t>Open-door (especially in the exam season!)</a:t>
            </a:r>
          </a:p>
          <a:p>
            <a:pPr marL="285750" indent="-285750" fontAlgn="base"/>
            <a:r>
              <a:rPr lang="en-US" sz="1800" dirty="0"/>
              <a:t>Email: silvima@ifi.uio.no</a:t>
            </a:r>
          </a:p>
          <a:p>
            <a:pPr marL="285750" indent="-285750" fontAlgn="base"/>
            <a:endParaRPr lang="en-US" sz="1800" dirty="0"/>
          </a:p>
        </p:txBody>
      </p:sp>
    </p:spTree>
    <p:extLst>
      <p:ext uri="{BB962C8B-B14F-4D97-AF65-F5344CB8AC3E}">
        <p14:creationId xmlns:p14="http://schemas.microsoft.com/office/powerpoint/2010/main" val="3183798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To </a:t>
            </a:r>
            <a:r>
              <a:rPr lang="nb-NO" dirty="0" err="1"/>
              <a:t>conclude</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A special </a:t>
            </a:r>
            <a:r>
              <a:rPr lang="en-US" sz="1800" b="1" dirty="0">
                <a:solidFill>
                  <a:srgbClr val="FF0000"/>
                </a:solidFill>
              </a:rPr>
              <a:t>thank you </a:t>
            </a:r>
            <a:r>
              <a:rPr lang="en-US" sz="1800" dirty="0"/>
              <a:t>to this class! It has been an amazing four months and I have also learned a lot from our discussions. This group has brought enthusiasm and a diverse, </a:t>
            </a:r>
            <a:r>
              <a:rPr lang="en-US" sz="1800"/>
              <a:t>enriching background!</a:t>
            </a:r>
            <a:endParaRPr lang="en-US" sz="1800" dirty="0"/>
          </a:p>
          <a:p>
            <a:pPr marL="285750" indent="-285750" fontAlgn="base"/>
            <a:endParaRPr lang="en-US" sz="1800" dirty="0"/>
          </a:p>
          <a:p>
            <a:pPr marL="285750" indent="-285750" fontAlgn="base"/>
            <a:r>
              <a:rPr lang="en-US" sz="1800" dirty="0"/>
              <a:t>Always keep the enthusiasm that you brought to this class. Passion and dedication are the soul of research, and both are what makes research a wonderful, motivating life activity beyond being just a profession.</a:t>
            </a:r>
          </a:p>
          <a:p>
            <a:pPr marL="285750" indent="-285750" fontAlgn="base"/>
            <a:endParaRPr lang="en-US" sz="1800" dirty="0"/>
          </a:p>
          <a:p>
            <a:pPr marL="285750" indent="-285750" fontAlgn="base"/>
            <a:r>
              <a:rPr lang="en-US" sz="1800" dirty="0"/>
              <a:t>I really look forward to seeing you in other courses, as well as around </a:t>
            </a:r>
            <a:r>
              <a:rPr lang="en-US" sz="1800" dirty="0" err="1"/>
              <a:t>Nemko</a:t>
            </a:r>
            <a:r>
              <a:rPr lang="en-US" sz="1800" dirty="0"/>
              <a:t> building and in social activities in HISP and beyond! </a:t>
            </a:r>
          </a:p>
          <a:p>
            <a:pPr marL="285750" indent="-285750" fontAlgn="base"/>
            <a:endParaRPr lang="en-US" sz="1800" dirty="0"/>
          </a:p>
        </p:txBody>
      </p:sp>
    </p:spTree>
    <p:extLst>
      <p:ext uri="{BB962C8B-B14F-4D97-AF65-F5344CB8AC3E}">
        <p14:creationId xmlns:p14="http://schemas.microsoft.com/office/powerpoint/2010/main" val="529019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631</TotalTime>
  <Words>861</Words>
  <Application>Microsoft Office PowerPoint</Application>
  <PresentationFormat>Custom</PresentationFormat>
  <Paragraphs>93</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Verdana</vt:lpstr>
      <vt:lpstr>Office-tema</vt:lpstr>
      <vt:lpstr>Revision Lecture</vt:lpstr>
      <vt:lpstr>Overview</vt:lpstr>
      <vt:lpstr>Course Recap!</vt:lpstr>
      <vt:lpstr>Course Recap</vt:lpstr>
      <vt:lpstr>Course Recap</vt:lpstr>
      <vt:lpstr>Assessment</vt:lpstr>
      <vt:lpstr>Exam-type question: example 1</vt:lpstr>
      <vt:lpstr>Exam-type question: example 2</vt:lpstr>
      <vt:lpstr>Exam-type question: example 3</vt:lpstr>
      <vt:lpstr>Exam-type question: example 4</vt:lpstr>
      <vt:lpstr>Exam tips &amp; strategies</vt:lpstr>
      <vt:lpstr>Writing tips…</vt:lpstr>
      <vt:lpstr>Where I sit…</vt:lpstr>
      <vt:lpstr>To conclude…</vt:lpstr>
      <vt:lpstr>Thank you!</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85</cp:revision>
  <dcterms:created xsi:type="dcterms:W3CDTF">2021-08-14T13:08:41Z</dcterms:created>
  <dcterms:modified xsi:type="dcterms:W3CDTF">2023-11-22T10:26:14Z</dcterms:modified>
</cp:coreProperties>
</file>