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0" r:id="rId3"/>
    <p:sldId id="265" r:id="rId4"/>
    <p:sldId id="266" r:id="rId5"/>
    <p:sldId id="268" r:id="rId6"/>
    <p:sldId id="276" r:id="rId7"/>
    <p:sldId id="278" r:id="rId8"/>
    <p:sldId id="281" r:id="rId9"/>
    <p:sldId id="279" r:id="rId10"/>
    <p:sldId id="280" r:id="rId11"/>
    <p:sldId id="282" r:id="rId12"/>
    <p:sldId id="283" r:id="rId13"/>
    <p:sldId id="284" r:id="rId14"/>
    <p:sldId id="285" r:id="rId15"/>
    <p:sldId id="286" r:id="rId16"/>
    <p:sldId id="264" r:id="rId17"/>
    <p:sldId id="277" r:id="rId18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0168" autoAdjust="0"/>
  </p:normalViewPr>
  <p:slideViewPr>
    <p:cSldViewPr snapToGrid="0">
      <p:cViewPr varScale="1">
        <p:scale>
          <a:sx n="71" d="100"/>
          <a:sy n="71" d="100"/>
        </p:scale>
        <p:origin x="10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ia Masiero" userId="c99718cc-b5f0-4da8-bf20-11f8f5a7be4e" providerId="ADAL" clId="{EB2BABED-1196-4CA7-A6D2-C416C59FEEB8}"/>
    <pc:docChg chg="modSld">
      <pc:chgData name="Silvia Masiero" userId="c99718cc-b5f0-4da8-bf20-11f8f5a7be4e" providerId="ADAL" clId="{EB2BABED-1196-4CA7-A6D2-C416C59FEEB8}" dt="2023-09-26T05:58:26.084" v="1" actId="20577"/>
      <pc:docMkLst>
        <pc:docMk/>
      </pc:docMkLst>
      <pc:sldChg chg="modSp mod">
        <pc:chgData name="Silvia Masiero" userId="c99718cc-b5f0-4da8-bf20-11f8f5a7be4e" providerId="ADAL" clId="{EB2BABED-1196-4CA7-A6D2-C416C59FEEB8}" dt="2023-09-26T05:58:26.084" v="1" actId="20577"/>
        <pc:sldMkLst>
          <pc:docMk/>
          <pc:sldMk cId="3428310686" sldId="265"/>
        </pc:sldMkLst>
        <pc:spChg chg="mod">
          <ac:chgData name="Silvia Masiero" userId="c99718cc-b5f0-4da8-bf20-11f8f5a7be4e" providerId="ADAL" clId="{EB2BABED-1196-4CA7-A6D2-C416C59FEEB8}" dt="2023-09-26T05:58:26.084" v="1" actId="20577"/>
          <ac:spMkLst>
            <pc:docMk/>
            <pc:sldMk cId="3428310686" sldId="265"/>
            <ac:spMk id="3" creationId="{D9C1F59E-3568-49B1-AC17-9A0101564E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105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6656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949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549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627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5646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27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it-IT"/>
              <a:t>Fare clic sull'icona per inserire un'immagine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it-IT"/>
              <a:t>Fare clic sull'icona per inserire un'immagine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it-IT"/>
              <a:t>Fare clic sull'icona per inserire un'immagine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it-IT"/>
              <a:t>Fare clic sull'icona per inserire un'immagine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26.09.2023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26.09.2023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26.09.2023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Action Research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436275" cy="383998"/>
          </a:xfrm>
        </p:spPr>
        <p:txBody>
          <a:bodyPr/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27.09.2023</a:t>
            </a:r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Action research: method and conduct</a:t>
            </a:r>
          </a:p>
          <a:p>
            <a:pPr lvl="0"/>
            <a:r>
              <a:rPr lang="nb-NO" sz="1800" dirty="0"/>
              <a:t>Doing action research</a:t>
            </a:r>
          </a:p>
          <a:p>
            <a:pPr lvl="0"/>
            <a:r>
              <a:rPr lang="en-US" sz="1800" dirty="0"/>
              <a:t>Guest lecture: examples from HISP fieldwork!</a:t>
            </a:r>
          </a:p>
        </p:txBody>
      </p:sp>
    </p:spTree>
    <p:extLst>
      <p:ext uri="{BB962C8B-B14F-4D97-AF65-F5344CB8AC3E}">
        <p14:creationId xmlns:p14="http://schemas.microsoft.com/office/powerpoint/2010/main" val="16766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Describe the fundamentals of action research, including methods for establishing and maintaining contact with the field, conducting research, reporting on it, and making ethical considerations</a:t>
            </a:r>
          </a:p>
          <a:p>
            <a:pPr lvl="0"/>
            <a:r>
              <a:rPr lang="nb-NO" sz="1800" dirty="0"/>
              <a:t>Discuss the «networks of action» approach as a route to sustainability of action research efforts over time, its advantages and disadvantages</a:t>
            </a:r>
          </a:p>
          <a:p>
            <a:pPr lvl="0"/>
            <a:r>
              <a:rPr lang="nb-NO" sz="1800" dirty="0"/>
              <a:t>Apply the fundamentals of action research to your own research design, explaining how you would answer your own research question using action research.</a:t>
            </a:r>
          </a:p>
        </p:txBody>
      </p:sp>
    </p:spTree>
    <p:extLst>
      <p:ext uri="{BB962C8B-B14F-4D97-AF65-F5344CB8AC3E}">
        <p14:creationId xmlns:p14="http://schemas.microsoft.com/office/powerpoint/2010/main" val="342831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Action research!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309627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From last week...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59" y="971603"/>
            <a:ext cx="8059928" cy="40092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800" dirty="0"/>
              <a:t>Walsham (2006): the researcher can adopt different </a:t>
            </a:r>
            <a:r>
              <a:rPr lang="en-US" sz="1800" b="1" dirty="0">
                <a:solidFill>
                  <a:srgbClr val="FF0000"/>
                </a:solidFill>
              </a:rPr>
              <a:t>styles of involvement </a:t>
            </a:r>
            <a:r>
              <a:rPr lang="en-US" sz="1800" dirty="0"/>
              <a:t>in the conduct of interpretive research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A theoretical continuum between the roles of outside observer and involved researcher</a:t>
            </a:r>
          </a:p>
          <a:p>
            <a:pPr lvl="1">
              <a:defRPr/>
            </a:pPr>
            <a:r>
              <a:rPr lang="en-US" sz="1600" dirty="0"/>
              <a:t>Outside observer: detached; preserve distance from the personnel in the field organisations</a:t>
            </a:r>
          </a:p>
          <a:p>
            <a:pPr lvl="1">
              <a:defRPr/>
            </a:pPr>
            <a:r>
              <a:rPr lang="en-US" sz="1600" dirty="0"/>
              <a:t>Involved researcher: is a member of the field group or organisation, or at least a temporary member for some period of time</a:t>
            </a:r>
          </a:p>
          <a:p>
            <a:pPr>
              <a:defRPr/>
            </a:pPr>
            <a:endParaRPr lang="nb-NO" sz="1800" dirty="0"/>
          </a:p>
          <a:p>
            <a:pPr>
              <a:defRPr/>
            </a:pPr>
            <a:r>
              <a:rPr lang="nb-NO" sz="1800" dirty="0"/>
              <a:t>Action research: the </a:t>
            </a:r>
            <a:r>
              <a:rPr lang="nb-NO" sz="1800" b="1" dirty="0">
                <a:solidFill>
                  <a:srgbClr val="FF0000"/>
                </a:solidFill>
              </a:rPr>
              <a:t>involved researcher</a:t>
            </a:r>
            <a:r>
              <a:rPr lang="nb-NO" sz="1800" dirty="0"/>
              <a:t> end of the spectrum!</a:t>
            </a:r>
          </a:p>
        </p:txBody>
      </p:sp>
    </p:spTree>
    <p:extLst>
      <p:ext uri="{BB962C8B-B14F-4D97-AF65-F5344CB8AC3E}">
        <p14:creationId xmlns:p14="http://schemas.microsoft.com/office/powerpoint/2010/main" val="1095863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Action Research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87599"/>
            <a:ext cx="8059928" cy="3565929"/>
          </a:xfrm>
        </p:spPr>
        <p:txBody>
          <a:bodyPr>
            <a:noAutofit/>
          </a:bodyPr>
          <a:lstStyle/>
          <a:p>
            <a:r>
              <a:rPr lang="en-US" altLang="nb-NO" sz="1800" dirty="0"/>
              <a:t>“Action research aims to contribute both to the practical concerns of people in an immediate problematic situation and to the goals of social science by joint collaboration within a mutually acceptable ethical framework”  (Rapoport, 1970, in Myers, 1997: 6)</a:t>
            </a:r>
          </a:p>
          <a:p>
            <a:endParaRPr lang="en-US" altLang="nb-NO" sz="1800" dirty="0"/>
          </a:p>
          <a:p>
            <a:r>
              <a:rPr lang="en-US" altLang="nb-NO" sz="1800" dirty="0"/>
              <a:t>Action research: operates the concomitant processes of taking </a:t>
            </a:r>
            <a:r>
              <a:rPr lang="en-US" altLang="nb-NO" sz="1800" b="1" dirty="0">
                <a:solidFill>
                  <a:srgbClr val="FF0000"/>
                </a:solidFill>
              </a:rPr>
              <a:t>action</a:t>
            </a:r>
            <a:r>
              <a:rPr lang="en-US" altLang="nb-NO" sz="1800" dirty="0"/>
              <a:t> on a certain object, and doing </a:t>
            </a:r>
            <a:r>
              <a:rPr lang="en-US" altLang="nb-NO" sz="1800" b="1" dirty="0">
                <a:solidFill>
                  <a:srgbClr val="FF0000"/>
                </a:solidFill>
              </a:rPr>
              <a:t>research</a:t>
            </a:r>
            <a:r>
              <a:rPr lang="en-US" altLang="nb-NO" sz="1800" dirty="0"/>
              <a:t> on it.</a:t>
            </a:r>
          </a:p>
          <a:p>
            <a:endParaRPr lang="en-US" altLang="nb-NO" sz="1800" dirty="0"/>
          </a:p>
          <a:p>
            <a:r>
              <a:rPr lang="en-US" altLang="nb-NO" sz="1800" dirty="0"/>
              <a:t>Walsham (2006): “It is </a:t>
            </a:r>
            <a:r>
              <a:rPr lang="en-US" sz="1800" dirty="0"/>
              <a:t>good for in-depth access to people, issues, and data. It enables observation or participation in action, rather than merely accessing opinions as is the case in an interview-only study”.</a:t>
            </a:r>
            <a:endParaRPr lang="en-US" altLang="nb-NO" sz="1800" dirty="0"/>
          </a:p>
          <a:p>
            <a:pPr>
              <a:defRPr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61265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Action Research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987599"/>
            <a:ext cx="8059928" cy="35659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nb-NO" sz="1800" dirty="0"/>
              <a:t>Two core assumptions of action research (Baskerville &amp; Myers, 2004):</a:t>
            </a:r>
          </a:p>
          <a:p>
            <a:pPr marL="0" indent="0">
              <a:buNone/>
            </a:pPr>
            <a:endParaRPr lang="en-US" altLang="nb-NO" sz="1800" dirty="0"/>
          </a:p>
          <a:p>
            <a:pPr lvl="1"/>
            <a:r>
              <a:rPr lang="en-US" altLang="nb-NO" sz="1800" b="1" i="1" dirty="0">
                <a:solidFill>
                  <a:srgbClr val="FF0000"/>
                </a:solidFill>
              </a:rPr>
              <a:t>Social settings cannot be reduced for study</a:t>
            </a:r>
            <a:r>
              <a:rPr lang="en-US" altLang="nb-NO" sz="1800" dirty="0"/>
              <a:t>. Grasping a social setting – with the inner dynamics that take place in it; the relations between stakeholders; the national, regional, organisational specificities – cannot be reduced to a “model” applicable across contexts.</a:t>
            </a:r>
          </a:p>
          <a:p>
            <a:pPr lvl="1"/>
            <a:endParaRPr lang="en-US" altLang="nb-NO" sz="1800" dirty="0"/>
          </a:p>
          <a:p>
            <a:pPr lvl="1"/>
            <a:r>
              <a:rPr lang="en-US" altLang="nb-NO" sz="1800" b="1" i="1" dirty="0">
                <a:solidFill>
                  <a:srgbClr val="FF0000"/>
                </a:solidFill>
              </a:rPr>
              <a:t>Action brings understanding</a:t>
            </a:r>
            <a:r>
              <a:rPr lang="en-US" altLang="nb-NO" sz="1800" dirty="0"/>
              <a:t>. In action research, action is an explorative device finalised to answer a research question, generating both a practical product of collaboration and a theoretical contribution to knowledge.</a:t>
            </a:r>
          </a:p>
          <a:p>
            <a:pPr>
              <a:defRPr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904792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8D1359-6EE3-4AE0-5903-CF759C2E6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48" y="2212499"/>
            <a:ext cx="7922703" cy="360045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There is always a theoretical contribution!</a:t>
            </a:r>
          </a:p>
        </p:txBody>
      </p:sp>
    </p:spTree>
    <p:extLst>
      <p:ext uri="{BB962C8B-B14F-4D97-AF65-F5344CB8AC3E}">
        <p14:creationId xmlns:p14="http://schemas.microsoft.com/office/powerpoint/2010/main" val="738685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Action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17600"/>
            <a:ext cx="7834503" cy="383309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Extremely well-suited for engaged researchers!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dirty="0"/>
              <a:t>Remember Mathiassen’s (2017): “</a:t>
            </a:r>
            <a:r>
              <a:rPr lang="en-US" sz="1800" dirty="0"/>
              <a:t>a participatory form of research for studying complex real-world problems from the perspectives of key stakeholders.”</a:t>
            </a:r>
          </a:p>
          <a:p>
            <a:pPr marL="0" indent="0">
              <a:buNone/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dirty="0"/>
              <a:t>Action research brings the researcher in close contact with stakeholders, and arguably more than any other qualitative method, immerses them in action on the complex real-world problem at the centre of the research.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8959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Contact with the field!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3800"/>
            <a:ext cx="7834503" cy="3825875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/>
              <a:t>Contact establishment and contact maintenance</a:t>
            </a:r>
          </a:p>
          <a:p>
            <a:pPr marL="285750" indent="-285750">
              <a:defRPr/>
            </a:pPr>
            <a:r>
              <a:rPr lang="en-US" altLang="nb-NO" sz="1800" dirty="0"/>
              <a:t>“Accepting no for an answer, but having the persistence to try elsewhere”</a:t>
            </a:r>
          </a:p>
          <a:p>
            <a:pPr marL="285750" indent="-285750">
              <a:defRPr/>
            </a:pPr>
            <a:r>
              <a:rPr lang="en-US" altLang="nb-NO" sz="1800" dirty="0"/>
              <a:t>Approaching the research from different angles</a:t>
            </a:r>
          </a:p>
          <a:p>
            <a:pPr marL="285750" indent="-285750">
              <a:defRPr/>
            </a:pPr>
            <a:r>
              <a:rPr lang="en-US" altLang="nb-NO" sz="1800" dirty="0"/>
              <a:t>Fit between topic, problem and organisation</a:t>
            </a:r>
          </a:p>
          <a:p>
            <a:pPr marL="285750" indent="-285750">
              <a:defRPr/>
            </a:pPr>
            <a:r>
              <a:rPr lang="en-US" altLang="nb-NO" sz="1800" dirty="0"/>
              <a:t>Setting expectations</a:t>
            </a:r>
          </a:p>
          <a:p>
            <a:pPr marL="285750" indent="-285750">
              <a:defRPr/>
            </a:pPr>
            <a:r>
              <a:rPr lang="en-US" altLang="nb-NO" sz="1800" dirty="0"/>
              <a:t>Setting the nature and limits of “action”</a:t>
            </a:r>
          </a:p>
          <a:p>
            <a:pPr marL="285750" indent="-285750">
              <a:defRPr/>
            </a:pPr>
            <a:r>
              <a:rPr lang="en-US" altLang="nb-NO" sz="1800" dirty="0"/>
              <a:t>Sensitivity to time pressures</a:t>
            </a:r>
          </a:p>
          <a:p>
            <a:pPr marL="285750" indent="-285750">
              <a:defRPr/>
            </a:pPr>
            <a:r>
              <a:rPr lang="en-US" altLang="nb-NO" sz="1800" dirty="0"/>
              <a:t>Social skills!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32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Conducting action research...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3800"/>
            <a:ext cx="7834503" cy="38258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nb-NO" sz="1800" dirty="0"/>
              <a:t>Myers &amp; Avison (2002):</a:t>
            </a:r>
          </a:p>
          <a:p>
            <a:pPr marL="285750" indent="-285750">
              <a:defRPr/>
            </a:pPr>
            <a:r>
              <a:rPr lang="en-US" altLang="nb-NO" sz="1800" dirty="0"/>
              <a:t>Defining the research object (organisational boundaries)</a:t>
            </a:r>
          </a:p>
          <a:p>
            <a:pPr marL="285750" indent="-285750">
              <a:defRPr/>
            </a:pPr>
            <a:r>
              <a:rPr lang="en-US" altLang="nb-NO" sz="1800" dirty="0"/>
              <a:t>“A helping role” with the organisation: interventionist approach</a:t>
            </a:r>
          </a:p>
          <a:p>
            <a:pPr marL="285750" indent="-285750">
              <a:defRPr/>
            </a:pPr>
            <a:r>
              <a:rPr lang="en-US" altLang="nb-NO" sz="1800" dirty="0"/>
              <a:t>Mindfulness of expectation management</a:t>
            </a:r>
          </a:p>
          <a:p>
            <a:pPr marL="285750" indent="-285750">
              <a:defRPr/>
            </a:pPr>
            <a:r>
              <a:rPr lang="en-US" altLang="nb-NO" sz="1800" dirty="0"/>
              <a:t>Field matters: broader information systems vs. digital health </a:t>
            </a:r>
          </a:p>
          <a:p>
            <a:pPr marL="285750" indent="-285750">
              <a:defRPr/>
            </a:pPr>
            <a:r>
              <a:rPr lang="en-US" altLang="nb-NO" sz="1800" dirty="0"/>
              <a:t>The tradition: (1) diagnosing; (2) action planning; (3) action taking; (4) evaluating; (5) specifying learning</a:t>
            </a:r>
          </a:p>
          <a:p>
            <a:pPr marL="285750" indent="-285750">
              <a:defRPr/>
            </a:pPr>
            <a:r>
              <a:rPr lang="en-US" altLang="nb-NO" sz="1800" dirty="0"/>
              <a:t>The present: much more fuzzy!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5663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Networks of action (Braa et al. 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3800"/>
            <a:ext cx="7834503" cy="3825875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 err="1"/>
              <a:t>Braa</a:t>
            </a:r>
            <a:r>
              <a:rPr lang="en-US" altLang="nb-NO" sz="1800" dirty="0"/>
              <a:t> et al. (2004): </a:t>
            </a:r>
            <a:r>
              <a:rPr lang="en-US" altLang="nb-NO" sz="1800" i="1" dirty="0"/>
              <a:t>why do so many action research efforts fail to persist over time?</a:t>
            </a:r>
          </a:p>
          <a:p>
            <a:pPr marL="285750" indent="-285750">
              <a:defRPr/>
            </a:pPr>
            <a:r>
              <a:rPr lang="en-US" altLang="nb-NO" sz="1800" dirty="0"/>
              <a:t>Proposing “networks of action” as a route to </a:t>
            </a:r>
            <a:r>
              <a:rPr lang="en-US" altLang="nb-NO" sz="1800" b="1" dirty="0">
                <a:solidFill>
                  <a:srgbClr val="FF0000"/>
                </a:solidFill>
              </a:rPr>
              <a:t>sustainability</a:t>
            </a:r>
            <a:r>
              <a:rPr lang="en-US" altLang="nb-NO" sz="1800" dirty="0"/>
              <a:t> of action research efforts</a:t>
            </a:r>
          </a:p>
          <a:p>
            <a:pPr marL="285750" indent="-285750">
              <a:defRPr/>
            </a:pPr>
            <a:r>
              <a:rPr lang="en-US" altLang="nb-NO" sz="1800" dirty="0"/>
              <a:t>Local action research interventions as one node in a broader </a:t>
            </a:r>
            <a:r>
              <a:rPr lang="en-US" altLang="nb-NO" sz="1800" b="1" dirty="0">
                <a:solidFill>
                  <a:srgbClr val="FF0000"/>
                </a:solidFill>
              </a:rPr>
              <a:t>network of action</a:t>
            </a:r>
            <a:r>
              <a:rPr lang="en-US" altLang="nb-NO" sz="1800" dirty="0"/>
              <a:t>, with the network, not the node alone, being the focus of action.</a:t>
            </a:r>
          </a:p>
          <a:p>
            <a:pPr marL="285750" indent="-285750">
              <a:defRPr/>
            </a:pPr>
            <a:r>
              <a:rPr lang="en-US" altLang="nb-NO" sz="1800" dirty="0"/>
              <a:t>Sustainability is predicated on </a:t>
            </a:r>
            <a:r>
              <a:rPr lang="en-US" altLang="nb-NO" sz="1800" b="1" dirty="0">
                <a:solidFill>
                  <a:srgbClr val="FF0000"/>
                </a:solidFill>
              </a:rPr>
              <a:t>scaling</a:t>
            </a:r>
            <a:r>
              <a:rPr lang="en-US" altLang="nb-NO" sz="1800" dirty="0"/>
              <a:t> an intervention: spreading it beyond its original context, to multiply its effects on beneficiaries</a:t>
            </a:r>
          </a:p>
          <a:p>
            <a:pPr marL="285750" indent="-285750">
              <a:defRPr/>
            </a:pPr>
            <a:r>
              <a:rPr lang="en-US" altLang="nb-NO" sz="1800" dirty="0"/>
              <a:t>From primary healthcare – to a wholesome network of services</a:t>
            </a:r>
          </a:p>
          <a:p>
            <a:pPr marL="285750" indent="-285750">
              <a:defRPr/>
            </a:pPr>
            <a:r>
              <a:rPr lang="en-US" altLang="nb-NO" sz="1800" dirty="0"/>
              <a:t>The heart of the HISP philosophy!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8941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Networks of action (Braa et al. 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12850"/>
            <a:ext cx="7834503" cy="3825875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/>
              <a:t>Sustainability as quality criteria for action research interventions</a:t>
            </a:r>
          </a:p>
          <a:p>
            <a:pPr marL="285750" indent="-285750">
              <a:defRPr/>
            </a:pPr>
            <a:r>
              <a:rPr lang="en-US" altLang="nb-NO" sz="1800" dirty="0"/>
              <a:t>Networks of action: </a:t>
            </a:r>
          </a:p>
          <a:p>
            <a:pPr marL="531450" lvl="1" indent="-342900">
              <a:buAutoNum type="arabicParenBoth"/>
              <a:defRPr/>
            </a:pPr>
            <a:r>
              <a:rPr lang="en-US" sz="1800" dirty="0"/>
              <a:t>Abandoning singular, one-site action research projects in favor of a </a:t>
            </a:r>
            <a:r>
              <a:rPr lang="en-US" sz="1800" b="1" dirty="0">
                <a:solidFill>
                  <a:srgbClr val="FF0000"/>
                </a:solidFill>
              </a:rPr>
              <a:t>network</a:t>
            </a:r>
            <a:r>
              <a:rPr lang="en-US" sz="1800" dirty="0"/>
              <a:t> of sites </a:t>
            </a:r>
          </a:p>
          <a:p>
            <a:pPr marL="531450" lvl="1" indent="-342900">
              <a:buAutoNum type="arabicParenBoth"/>
              <a:defRPr/>
            </a:pPr>
            <a:r>
              <a:rPr lang="en-US" sz="1800" dirty="0"/>
              <a:t>Generating local, </a:t>
            </a:r>
            <a:r>
              <a:rPr lang="en-US" sz="1800" b="1" dirty="0">
                <a:solidFill>
                  <a:srgbClr val="FF0000"/>
                </a:solidFill>
              </a:rPr>
              <a:t>self-sufficient</a:t>
            </a:r>
            <a:r>
              <a:rPr lang="en-US" sz="1800" dirty="0"/>
              <a:t> learning processes together with working mechanisms for the distribution of appropriately formatted experiences across sites </a:t>
            </a:r>
          </a:p>
          <a:p>
            <a:pPr marL="531450" lvl="1" indent="-342900">
              <a:buAutoNum type="arabicParenBoth"/>
              <a:defRPr/>
            </a:pPr>
            <a:r>
              <a:rPr lang="en-US" sz="1800" dirty="0"/>
              <a:t>Nurturing a robust, heterogeneous </a:t>
            </a:r>
            <a:r>
              <a:rPr lang="en-US" sz="1800" b="1" dirty="0">
                <a:solidFill>
                  <a:srgbClr val="FF0000"/>
                </a:solidFill>
              </a:rPr>
              <a:t>collection of actors </a:t>
            </a:r>
            <a:r>
              <a:rPr lang="en-US" sz="1800" dirty="0"/>
              <a:t>likely to pursue distinct, yet sufficiently similar agendas</a:t>
            </a:r>
          </a:p>
          <a:p>
            <a:pPr marL="531450" lvl="1" indent="-342900">
              <a:buAutoNum type="arabicParenBoth"/>
              <a:defRPr/>
            </a:pPr>
            <a:r>
              <a:rPr lang="en-US" sz="1800" dirty="0"/>
              <a:t>Aligning interventions with the surrounding configurations of existing institutions, competing projects, efforts and everyday practices</a:t>
            </a:r>
            <a:endParaRPr lang="en-US" alt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714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8D1359-6EE3-4AE0-5903-CF759C2E6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48" y="2212499"/>
            <a:ext cx="7922703" cy="360045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…a </a:t>
            </a:r>
            <a:r>
              <a:rPr lang="it-IT" dirty="0" err="1">
                <a:solidFill>
                  <a:srgbClr val="FF0000"/>
                </a:solidFill>
              </a:rPr>
              <a:t>fundamental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basis</a:t>
            </a:r>
            <a:r>
              <a:rPr lang="it-IT" dirty="0">
                <a:solidFill>
                  <a:srgbClr val="FF0000"/>
                </a:solidFill>
              </a:rPr>
              <a:t> of HISP action </a:t>
            </a:r>
            <a:r>
              <a:rPr lang="it-IT" dirty="0" err="1">
                <a:solidFill>
                  <a:srgbClr val="FF0000"/>
                </a:solidFill>
              </a:rPr>
              <a:t>research</a:t>
            </a:r>
            <a:r>
              <a:rPr lang="it-IT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20801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Guest lecture!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9750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3147141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27" y="905164"/>
            <a:ext cx="8580581" cy="4165600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it-IT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 Reading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Braa, J., Monteiro, E., &amp;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Sahay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S. (2004). Networks of action: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sustainable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health information systems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across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developing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countries. 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MIS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quarterly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28(3), 337-362.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800" dirty="0"/>
              <a:t>Sæbø, J. I. (2013). Global scaling of health information infrastructures: circulating translations. PhD thesis, University of Oslo, chapter 2.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Supplementary </a:t>
            </a:r>
            <a:r>
              <a:rPr lang="en-GB" sz="1800" b="1" dirty="0"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GB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eading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Braa, K., &amp; Nielsen, P. (2015).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Sustainable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Action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Research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the networks of actions </a:t>
            </a:r>
            <a:r>
              <a:rPr lang="it-IT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approach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In 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Proceedings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of the 13th International Conference on Social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Implications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of Computers in </a:t>
            </a:r>
            <a:r>
              <a:rPr lang="it-IT" sz="180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Developing</a:t>
            </a:r>
            <a:r>
              <a:rPr lang="it-IT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Countries</a:t>
            </a:r>
            <a:r>
              <a:rPr lang="it-I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(pp. 331-343).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Myers, M. D., &amp; Avison, D. (Eds.). (2002). </a:t>
            </a:r>
            <a:r>
              <a:rPr lang="en-GB" sz="18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Qualitative Research in Information Systems: A Reader</a:t>
            </a:r>
            <a:r>
              <a:rPr lang="en-GB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London: Sage. Chapter 8.</a:t>
            </a:r>
            <a:endParaRPr lang="it-IT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nb-NO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4924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5</Template>
  <TotalTime>15</TotalTime>
  <Words>999</Words>
  <Application>Microsoft Office PowerPoint</Application>
  <PresentationFormat>Custom</PresentationFormat>
  <Paragraphs>90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Verdana</vt:lpstr>
      <vt:lpstr>Office-tema</vt:lpstr>
      <vt:lpstr>Action Research</vt:lpstr>
      <vt:lpstr>Overview</vt:lpstr>
      <vt:lpstr>After this lecture, you can…</vt:lpstr>
      <vt:lpstr>Action research!</vt:lpstr>
      <vt:lpstr>From last week...</vt:lpstr>
      <vt:lpstr>Action Research</vt:lpstr>
      <vt:lpstr>Action Research</vt:lpstr>
      <vt:lpstr>There is always a theoretical contribution!</vt:lpstr>
      <vt:lpstr>Action Research</vt:lpstr>
      <vt:lpstr>Contact with the field!</vt:lpstr>
      <vt:lpstr>Conducting action research...</vt:lpstr>
      <vt:lpstr>Networks of action (Braa et al. 2004)</vt:lpstr>
      <vt:lpstr>Networks of action (Braa et al. 2004)</vt:lpstr>
      <vt:lpstr>…a fundamental basis of HISP action research!</vt:lpstr>
      <vt:lpstr>Guest lecture!</vt:lpstr>
      <vt:lpstr>Thank you!</vt:lpstr>
      <vt:lpstr>Readings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Research</dc:title>
  <dc:creator>Roberto Masiero</dc:creator>
  <cp:lastModifiedBy>Silvia Masiero</cp:lastModifiedBy>
  <cp:revision>9</cp:revision>
  <dcterms:created xsi:type="dcterms:W3CDTF">2022-08-02T14:15:09Z</dcterms:created>
  <dcterms:modified xsi:type="dcterms:W3CDTF">2023-09-26T05:58:35Z</dcterms:modified>
</cp:coreProperties>
</file>