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90" r:id="rId2"/>
    <p:sldId id="297" r:id="rId3"/>
    <p:sldId id="298" r:id="rId4"/>
    <p:sldId id="291" r:id="rId5"/>
    <p:sldId id="292" r:id="rId6"/>
    <p:sldId id="293" r:id="rId7"/>
    <p:sldId id="294" r:id="rId8"/>
    <p:sldId id="305" r:id="rId9"/>
    <p:sldId id="306" r:id="rId10"/>
    <p:sldId id="307" r:id="rId11"/>
    <p:sldId id="308" r:id="rId12"/>
    <p:sldId id="295" r:id="rId13"/>
    <p:sldId id="296" r:id="rId14"/>
    <p:sldId id="299" r:id="rId15"/>
    <p:sldId id="300" r:id="rId16"/>
    <p:sldId id="309" r:id="rId17"/>
    <p:sldId id="301" r:id="rId18"/>
    <p:sldId id="304" r:id="rId19"/>
    <p:sldId id="302" r:id="rId20"/>
    <p:sldId id="303" r:id="rId21"/>
  </p:sldIdLst>
  <p:sldSz cx="9144000" cy="5145088"/>
  <p:notesSz cx="6858000" cy="9144000"/>
  <p:defaultTextStyle>
    <a:defPPr>
      <a:defRPr lang="nb-NO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BCA"/>
    <a:srgbClr val="76777B"/>
    <a:srgbClr val="C7C1B8"/>
    <a:srgbClr val="F5F3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25" autoAdjust="0"/>
    <p:restoredTop sz="83015" autoAdjust="0"/>
  </p:normalViewPr>
  <p:slideViewPr>
    <p:cSldViewPr snapToGrid="0">
      <p:cViewPr varScale="1">
        <p:scale>
          <a:sx n="52" d="100"/>
          <a:sy n="52" d="100"/>
        </p:scale>
        <p:origin x="8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F6D587-4942-4DDB-B3C8-3705E1705EBB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117D89-EDC9-4E32-BCB3-71E0F95D59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12342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95813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5725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384076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117D89-EDC9-4E32-BCB3-71E0F95D591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6664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9A03E78E-A3A3-4B18-96BB-369B77EDA8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61" y="1121728"/>
            <a:ext cx="9137078" cy="4023359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676405"/>
            <a:ext cx="6858000" cy="987362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687124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10" name="Plassholder for tekst 9">
            <a:extLst>
              <a:ext uri="{FF2B5EF4-FFF2-40B4-BE49-F238E27FC236}">
                <a16:creationId xmlns:a16="http://schemas.microsoft.com/office/drawing/2014/main" id="{071B160B-9A00-4EFC-AFE8-9655D5BA23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90" y="3924491"/>
            <a:ext cx="1631950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AD0B27C-B238-4423-8677-A476C443572C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388848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64D657-7885-4533-95E9-07977EB1E5F6}"/>
              </a:ext>
            </a:extLst>
          </p:cNvPr>
          <p:cNvSpPr>
            <a:spLocks noChangeAspect="1"/>
          </p:cNvSpPr>
          <p:nvPr userDrawn="1"/>
        </p:nvSpPr>
        <p:spPr>
          <a:xfrm>
            <a:off x="450056" y="4086226"/>
            <a:ext cx="162000" cy="1620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BD367748-7BE7-44EC-81BA-3B5C2C15E7D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71A4B4FE-9DF4-4F75-9702-F81B6EE27EDE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7" name="Group 4">
            <a:extLst>
              <a:ext uri="{FF2B5EF4-FFF2-40B4-BE49-F238E27FC236}">
                <a16:creationId xmlns:a16="http://schemas.microsoft.com/office/drawing/2014/main" id="{DBF8729D-EC26-46E0-A463-FFB60D8A4A7F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12E83AD0-CDBE-4F26-A2BE-5B57E7C52D6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A466584F-AD67-4585-ACAD-663074782B78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37D1EBF0-5C4C-4CD1-B463-32F29047BE15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58A0F797-8B20-460D-9AF2-ED6C18AE2AD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CCC79193-2924-4E4D-90DA-E7B8FF8B1A1C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0F0B1522-DAF1-4576-BC24-C4B07F3C7BC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142406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21CF630B-3D3D-45F0-AFAF-5BAFF77886F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3798000" y="1396975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3200">
                <a:solidFill>
                  <a:schemeClr val="l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3798000" y="3150394"/>
            <a:ext cx="1548000" cy="1548000"/>
          </a:xfrm>
          <a:prstGeom prst="ellipse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7011AA87-01BC-457A-9D24-F263E5A933A7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1FCCCC5A-87C6-451E-AB30-6B75040B830A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8C0CF3A2-BB35-4B5B-985F-C9049CE100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919B5DF3-76D1-4FB2-B03A-558958BEEB81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5" name="Group 4">
            <a:extLst>
              <a:ext uri="{FF2B5EF4-FFF2-40B4-BE49-F238E27FC236}">
                <a16:creationId xmlns:a16="http://schemas.microsoft.com/office/drawing/2014/main" id="{AC493A5E-9BD3-4E8F-9929-DFF150B39C87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E9AC40A2-48E8-4E38-A0D0-CAEFC7530A9A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7F7D78F3-9CE5-4553-8D36-258A12EF6AB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F5AC0C3A-7F3C-451F-B739-CDD50839D76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31EAB8D2-F0B4-4FAC-B38F-64CE670894F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7AF9656E-399E-4288-8913-4F1031205CD3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B1C1BAEC-C920-477B-B026-EFE81143DC6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59459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side /m bilde og stor teks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Ellipse 17">
            <a:extLst>
              <a:ext uri="{FF2B5EF4-FFF2-40B4-BE49-F238E27FC236}">
                <a16:creationId xmlns:a16="http://schemas.microsoft.com/office/drawing/2014/main" id="{34E270BA-1CD5-4957-84D6-18A400390989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3884886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21A0141D-73F1-4F3B-9CD6-75FDD560D760}"/>
              </a:ext>
            </a:extLst>
          </p:cNvPr>
          <p:cNvSpPr>
            <a:spLocks noChangeAspect="1"/>
          </p:cNvSpPr>
          <p:nvPr userDrawn="1"/>
        </p:nvSpPr>
        <p:spPr>
          <a:xfrm>
            <a:off x="7377322" y="4082910"/>
            <a:ext cx="169200" cy="1692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bilde 16">
            <a:extLst>
              <a:ext uri="{FF2B5EF4-FFF2-40B4-BE49-F238E27FC236}">
                <a16:creationId xmlns:a16="http://schemas.microsoft.com/office/drawing/2014/main" id="{36B2E708-3A4F-47DB-8C8F-7EC057EF7AEE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1008126"/>
            <a:ext cx="9145143" cy="4136962"/>
          </a:xfrm>
          <a:custGeom>
            <a:avLst/>
            <a:gdLst>
              <a:gd name="connsiteX0" fmla="*/ 7461922 w 9145143"/>
              <a:gd name="connsiteY0" fmla="*/ 3078100 h 4136962"/>
              <a:gd name="connsiteX1" fmla="*/ 7380922 w 9145143"/>
              <a:gd name="connsiteY1" fmla="*/ 3159100 h 4136962"/>
              <a:gd name="connsiteX2" fmla="*/ 7461922 w 9145143"/>
              <a:gd name="connsiteY2" fmla="*/ 3240100 h 4136962"/>
              <a:gd name="connsiteX3" fmla="*/ 7542922 w 9145143"/>
              <a:gd name="connsiteY3" fmla="*/ 3159100 h 4136962"/>
              <a:gd name="connsiteX4" fmla="*/ 7461922 w 9145143"/>
              <a:gd name="connsiteY4" fmla="*/ 3078100 h 4136962"/>
              <a:gd name="connsiteX5" fmla="*/ 7461922 w 9145143"/>
              <a:gd name="connsiteY5" fmla="*/ 2880360 h 4136962"/>
              <a:gd name="connsiteX6" fmla="*/ 7380922 w 9145143"/>
              <a:gd name="connsiteY6" fmla="*/ 2961360 h 4136962"/>
              <a:gd name="connsiteX7" fmla="*/ 7461922 w 9145143"/>
              <a:gd name="connsiteY7" fmla="*/ 3042360 h 4136962"/>
              <a:gd name="connsiteX8" fmla="*/ 7542922 w 9145143"/>
              <a:gd name="connsiteY8" fmla="*/ 2961360 h 4136962"/>
              <a:gd name="connsiteX9" fmla="*/ 7461922 w 9145143"/>
              <a:gd name="connsiteY9" fmla="*/ 2880360 h 4136962"/>
              <a:gd name="connsiteX10" fmla="*/ 0 w 9145143"/>
              <a:gd name="connsiteY10" fmla="*/ 0 h 4136962"/>
              <a:gd name="connsiteX11" fmla="*/ 9145143 w 9145143"/>
              <a:gd name="connsiteY11" fmla="*/ 0 h 4136962"/>
              <a:gd name="connsiteX12" fmla="*/ 9145143 w 9145143"/>
              <a:gd name="connsiteY12" fmla="*/ 4136962 h 4136962"/>
              <a:gd name="connsiteX13" fmla="*/ 0 w 9145143"/>
              <a:gd name="connsiteY13" fmla="*/ 4136962 h 4136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145143" h="4136962">
                <a:moveTo>
                  <a:pt x="7461922" y="3078100"/>
                </a:moveTo>
                <a:cubicBezTo>
                  <a:pt x="7417187" y="3078100"/>
                  <a:pt x="7380922" y="3114365"/>
                  <a:pt x="7380922" y="3159100"/>
                </a:cubicBezTo>
                <a:cubicBezTo>
                  <a:pt x="7380922" y="3203835"/>
                  <a:pt x="7417187" y="3240100"/>
                  <a:pt x="7461922" y="3240100"/>
                </a:cubicBezTo>
                <a:cubicBezTo>
                  <a:pt x="7506657" y="3240100"/>
                  <a:pt x="7542922" y="3203835"/>
                  <a:pt x="7542922" y="3159100"/>
                </a:cubicBezTo>
                <a:cubicBezTo>
                  <a:pt x="7542922" y="3114365"/>
                  <a:pt x="7506657" y="3078100"/>
                  <a:pt x="7461922" y="3078100"/>
                </a:cubicBezTo>
                <a:close/>
                <a:moveTo>
                  <a:pt x="7461922" y="2880360"/>
                </a:moveTo>
                <a:cubicBezTo>
                  <a:pt x="7417187" y="2880360"/>
                  <a:pt x="7380922" y="2916625"/>
                  <a:pt x="7380922" y="2961360"/>
                </a:cubicBezTo>
                <a:cubicBezTo>
                  <a:pt x="7380922" y="3006095"/>
                  <a:pt x="7417187" y="3042360"/>
                  <a:pt x="7461922" y="3042360"/>
                </a:cubicBezTo>
                <a:cubicBezTo>
                  <a:pt x="7506657" y="3042360"/>
                  <a:pt x="7542922" y="3006095"/>
                  <a:pt x="7542922" y="2961360"/>
                </a:cubicBezTo>
                <a:cubicBezTo>
                  <a:pt x="7542922" y="2916625"/>
                  <a:pt x="7506657" y="2880360"/>
                  <a:pt x="7461922" y="2880360"/>
                </a:cubicBezTo>
                <a:close/>
                <a:moveTo>
                  <a:pt x="0" y="0"/>
                </a:moveTo>
                <a:lnTo>
                  <a:pt x="9145143" y="0"/>
                </a:lnTo>
                <a:lnTo>
                  <a:pt x="9145143" y="4136962"/>
                </a:lnTo>
                <a:lnTo>
                  <a:pt x="0" y="4136962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tIns="90000">
            <a:noAutofit/>
          </a:bodyPr>
          <a:lstStyle>
            <a:lvl1pPr marL="0" indent="0" algn="ctr">
              <a:buNone/>
              <a:defRPr sz="1000"/>
            </a:lvl1pPr>
          </a:lstStyle>
          <a:p>
            <a:r>
              <a:rPr lang="nb-NO" dirty="0"/>
              <a:t>Sett inn bilde via menyen «Sett inn» og knappen «Bilde»</a:t>
            </a:r>
          </a:p>
        </p:txBody>
      </p:sp>
      <p:sp>
        <p:nvSpPr>
          <p:cNvPr id="2" name="Tittel 1"/>
          <p:cNvSpPr>
            <a:spLocks noGrp="1" noChangeAspect="1"/>
          </p:cNvSpPr>
          <p:nvPr>
            <p:ph type="ctrTitle" hasCustomPrompt="1"/>
          </p:nvPr>
        </p:nvSpPr>
        <p:spPr>
          <a:xfrm>
            <a:off x="2790905" y="1361116"/>
            <a:ext cx="3024000" cy="3024000"/>
          </a:xfrm>
          <a:prstGeom prst="ellipse">
            <a:avLst/>
          </a:prstGeom>
          <a:solidFill>
            <a:schemeClr val="bg1"/>
          </a:solidFill>
        </p:spPr>
        <p:txBody>
          <a:bodyPr lIns="36000" tIns="36000" rIns="36000" bIns="1080000" anchor="b">
            <a:normAutofit/>
          </a:bodyPr>
          <a:lstStyle>
            <a:lvl1pPr algn="ctr">
              <a:defRPr sz="3200">
                <a:solidFill>
                  <a:schemeClr val="accent1"/>
                </a:solidFill>
              </a:defRPr>
            </a:lvl1pPr>
          </a:lstStyle>
          <a:p>
            <a:r>
              <a:rPr lang="nb-NO" dirty="0"/>
              <a:t>Tittel</a:t>
            </a:r>
          </a:p>
        </p:txBody>
      </p:sp>
      <p:sp>
        <p:nvSpPr>
          <p:cNvPr id="3" name="Undertittel 2"/>
          <p:cNvSpPr>
            <a:spLocks noGrp="1" noChangeAspect="1"/>
          </p:cNvSpPr>
          <p:nvPr>
            <p:ph type="subTitle" idx="1" hasCustomPrompt="1"/>
          </p:nvPr>
        </p:nvSpPr>
        <p:spPr>
          <a:xfrm>
            <a:off x="2904564" y="2941568"/>
            <a:ext cx="2788023" cy="542291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accen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 dirty="0"/>
              <a:t>Undertittel</a:t>
            </a:r>
          </a:p>
        </p:txBody>
      </p:sp>
      <p:sp>
        <p:nvSpPr>
          <p:cNvPr id="11" name="Plassholder for tekst 9">
            <a:extLst>
              <a:ext uri="{FF2B5EF4-FFF2-40B4-BE49-F238E27FC236}">
                <a16:creationId xmlns:a16="http://schemas.microsoft.com/office/drawing/2014/main" id="{7B181E55-BA4E-41F3-878C-77EB660DC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50956" y="3924491"/>
            <a:ext cx="1125487" cy="383998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000" i="1"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6D3BBD-497E-444D-8817-667147E479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A2DCEEDE-996F-4F53-AA53-892FCAE5A1F3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13" name="Group 4">
            <a:extLst>
              <a:ext uri="{FF2B5EF4-FFF2-40B4-BE49-F238E27FC236}">
                <a16:creationId xmlns:a16="http://schemas.microsoft.com/office/drawing/2014/main" id="{E6B1FFA4-DB8A-453A-866D-42BEE9335530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0E559E31-041D-4610-A582-C8215B7875A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DFF11FF-8985-45B8-87AD-4F75F97CF5A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299177C8-B844-4593-8A4D-6028B89B0D1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1" name="Freeform 8">
              <a:extLst>
                <a:ext uri="{FF2B5EF4-FFF2-40B4-BE49-F238E27FC236}">
                  <a16:creationId xmlns:a16="http://schemas.microsoft.com/office/drawing/2014/main" id="{C206DB3E-7E5A-4118-A58E-D28E6B6BEE9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2" name="Freeform 9">
              <a:extLst>
                <a:ext uri="{FF2B5EF4-FFF2-40B4-BE49-F238E27FC236}">
                  <a16:creationId xmlns:a16="http://schemas.microsoft.com/office/drawing/2014/main" id="{BBAE402C-300B-4295-A825-9A43E9C92F25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23" name="Freeform 10">
              <a:extLst>
                <a:ext uri="{FF2B5EF4-FFF2-40B4-BE49-F238E27FC236}">
                  <a16:creationId xmlns:a16="http://schemas.microsoft.com/office/drawing/2014/main" id="{7BBA4532-2A30-40BC-97E0-29A2E60C633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0669896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06258D59-7168-4E0B-A9D6-8E1FF9EA5B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18185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290970" y="1410933"/>
            <a:ext cx="6562060" cy="1261884"/>
          </a:xfrm>
        </p:spPr>
        <p:txBody>
          <a:bodyPr wrap="square" anchor="ctr">
            <a:spAutoFit/>
          </a:bodyPr>
          <a:lstStyle>
            <a:lvl1pPr algn="ctr">
              <a:defRPr sz="41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9831B6B-6892-4E24-A66F-0CE8685A2D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244847" y="4515703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DA88C679-3A11-42E0-9A8B-D596C63A662C}"/>
              </a:ext>
            </a:extLst>
          </p:cNvPr>
          <p:cNvSpPr txBox="1"/>
          <p:nvPr userDrawn="1"/>
        </p:nvSpPr>
        <p:spPr>
          <a:xfrm>
            <a:off x="3177587" y="4583354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 dirty="0"/>
              <a:t>Institutt for informatikk</a:t>
            </a:r>
          </a:p>
        </p:txBody>
      </p:sp>
      <p:grpSp>
        <p:nvGrpSpPr>
          <p:cNvPr id="7" name="Group 4">
            <a:extLst>
              <a:ext uri="{FF2B5EF4-FFF2-40B4-BE49-F238E27FC236}">
                <a16:creationId xmlns:a16="http://schemas.microsoft.com/office/drawing/2014/main" id="{1F52A8C7-01D7-48B7-A36C-B219C7E0197C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2782820" y="4667043"/>
            <a:ext cx="439200" cy="136098"/>
            <a:chOff x="699" y="-168"/>
            <a:chExt cx="810" cy="251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2B391352-4D48-412C-8465-D30BD6C55EAE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19855DE-927D-4973-BC42-270C92843BF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5A2B59B8-7CF6-4668-ABCB-F4A7DD75CEA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74FD7DF4-3E30-4B20-A43D-1A4F8E87297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id="{A64B77F7-76E3-463F-986A-ED33F912ACA9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id="{3D03E1DA-EBA2-4340-99A1-0AAE7C93187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9520932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innholdsdeler med bakgrun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0EAB2FC4-B0AF-47B9-889E-B3D3131125B4}"/>
              </a:ext>
            </a:extLst>
          </p:cNvPr>
          <p:cNvSpPr/>
          <p:nvPr userDrawn="1"/>
        </p:nvSpPr>
        <p:spPr>
          <a:xfrm>
            <a:off x="0" y="905435"/>
            <a:ext cx="9144000" cy="4239653"/>
          </a:xfrm>
          <a:prstGeom prst="rect">
            <a:avLst/>
          </a:prstGeom>
          <a:solidFill>
            <a:srgbClr val="F5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182827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DFAD5ACB-59BB-4888-BC7A-DDBA47C2AC07}"/>
              </a:ext>
            </a:extLst>
          </p:cNvPr>
          <p:cNvCxnSpPr/>
          <p:nvPr userDrawn="1"/>
        </p:nvCxnSpPr>
        <p:spPr>
          <a:xfrm>
            <a:off x="4572000" y="1800225"/>
            <a:ext cx="0" cy="2736342"/>
          </a:xfrm>
          <a:prstGeom prst="line">
            <a:avLst/>
          </a:prstGeom>
          <a:ln w="12700">
            <a:solidFill>
              <a:srgbClr val="C7C1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lassholder for tekst 2">
            <a:extLst>
              <a:ext uri="{FF2B5EF4-FFF2-40B4-BE49-F238E27FC236}">
                <a16:creationId xmlns:a16="http://schemas.microsoft.com/office/drawing/2014/main" id="{E0A86587-8C70-4A7E-BC3D-1C0813361901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967479" y="1196893"/>
            <a:ext cx="3600450" cy="215444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12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46ECE5E-F8BE-4003-985D-ACB125166B6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76072" y="1764222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CAAB143-56E5-4980-95CB-926D5CE2E506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4967479" y="1778288"/>
            <a:ext cx="3600450" cy="273634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/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1143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25582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r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BE9E5DBC-1B8D-4A0A-BE15-FE75497EC9D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6074" y="1144943"/>
            <a:ext cx="250231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B547A535-64C8-47BA-A0EF-C549CE5A7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76074" y="2973972"/>
            <a:ext cx="250231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Plassholder for bilde 7">
            <a:extLst>
              <a:ext uri="{FF2B5EF4-FFF2-40B4-BE49-F238E27FC236}">
                <a16:creationId xmlns:a16="http://schemas.microsoft.com/office/drawing/2014/main" id="{CD8D1D19-E2BC-466E-8814-43BE87BC13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132392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1" name="Plassholder for tekst 8">
            <a:extLst>
              <a:ext uri="{FF2B5EF4-FFF2-40B4-BE49-F238E27FC236}">
                <a16:creationId xmlns:a16="http://schemas.microsoft.com/office/drawing/2014/main" id="{07738B89-F2C1-41B7-92EF-E139FA97D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61420" y="1144943"/>
            <a:ext cx="1782223" cy="1782223"/>
          </a:xfrm>
          <a:prstGeom prst="rect">
            <a:avLst/>
          </a:prstGeom>
          <a:solidFill>
            <a:schemeClr val="dk1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bilde 7">
            <a:extLst>
              <a:ext uri="{FF2B5EF4-FFF2-40B4-BE49-F238E27FC236}">
                <a16:creationId xmlns:a16="http://schemas.microsoft.com/office/drawing/2014/main" id="{0DD46E06-C6D2-4C10-BCA4-5D9757C3326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790448" y="1144943"/>
            <a:ext cx="1782223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D4494FC2-94A2-40B6-9782-976365B1D3F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132392" y="2973971"/>
            <a:ext cx="3611251" cy="1782223"/>
          </a:xfrm>
          <a:prstGeom prst="rect">
            <a:avLst/>
          </a:prstGeom>
        </p:spPr>
        <p:txBody>
          <a:bodyPr lIns="0" tIns="360000" rIns="0" bIns="0" anchor="t"/>
          <a:lstStyle>
            <a:lvl1pPr marL="0" indent="0" algn="ctr"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nb-NO" dirty="0"/>
          </a:p>
        </p:txBody>
      </p:sp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BD395384-2AA4-43C2-BA8A-F89CC7A4EA0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790448" y="2973970"/>
            <a:ext cx="1782223" cy="1782223"/>
          </a:xfrm>
          <a:prstGeom prst="rect">
            <a:avLst/>
          </a:prstGeom>
          <a:solidFill>
            <a:schemeClr val="accent3"/>
          </a:solidFill>
        </p:spPr>
        <p:txBody>
          <a:bodyPr lIns="0" tIns="0" rIns="0" bIns="0" anchor="ctr"/>
          <a:lstStyle>
            <a:lvl1pPr marL="0" indent="0" algn="ctr">
              <a:buNone/>
              <a:defRPr>
                <a:solidFill>
                  <a:schemeClr val="l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Plassholder for dato 14">
            <a:extLst>
              <a:ext uri="{FF2B5EF4-FFF2-40B4-BE49-F238E27FC236}">
                <a16:creationId xmlns:a16="http://schemas.microsoft.com/office/drawing/2014/main" id="{1A23FB33-0C5E-433C-A6D7-C7CFF1937B25}"/>
              </a:ext>
            </a:extLst>
          </p:cNvPr>
          <p:cNvSpPr>
            <a:spLocks noGrp="1"/>
          </p:cNvSpPr>
          <p:nvPr>
            <p:ph type="dt" sz="half" idx="2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pPr/>
              <a:t>17.10.2023</a:t>
            </a:fld>
            <a:endParaRPr lang="nb-NO"/>
          </a:p>
        </p:txBody>
      </p:sp>
      <p:sp>
        <p:nvSpPr>
          <p:cNvPr id="16" name="Plassholder for bunntekst 15">
            <a:extLst>
              <a:ext uri="{FF2B5EF4-FFF2-40B4-BE49-F238E27FC236}">
                <a16:creationId xmlns:a16="http://schemas.microsoft.com/office/drawing/2014/main" id="{B6FB1711-42FB-43A1-B5CC-7DF4096BB6B9}"/>
              </a:ext>
            </a:extLst>
          </p:cNvPr>
          <p:cNvSpPr>
            <a:spLocks noGrp="1"/>
          </p:cNvSpPr>
          <p:nvPr>
            <p:ph type="ftr" sz="quarter" idx="2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6CDFAB3E-FFBD-435E-867C-6F512F1938A7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6074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77612E60-73D6-4E03-A75B-7B60A12C2020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16027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A1B0674C-4CBD-4F5B-B1E6-8439D0BF788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>
            <a:solidFill>
              <a:schemeClr val="l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1F14E1A4-E3DE-4BED-8514-C42A8BC81D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83400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E44EF5B2-5E6A-41CC-91F9-7BEF8B2EF3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07730" y="1368171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lassholder for tekst 6">
            <a:extLst>
              <a:ext uri="{FF2B5EF4-FFF2-40B4-BE49-F238E27FC236}">
                <a16:creationId xmlns:a16="http://schemas.microsoft.com/office/drawing/2014/main" id="{2A9AA01A-7EA8-48B1-B72A-C38F2F418EE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569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lassholder for tekst 6">
            <a:extLst>
              <a:ext uri="{FF2B5EF4-FFF2-40B4-BE49-F238E27FC236}">
                <a16:creationId xmlns:a16="http://schemas.microsoft.com/office/drawing/2014/main" id="{4B802FF4-92EA-42A7-BF43-5990B128902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942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DAA5AE86-50F7-49C1-8D68-1C0A9731921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473153" y="2952369"/>
            <a:ext cx="1476000" cy="1476000"/>
          </a:xfrm>
          <a:prstGeom prst="ellipse">
            <a:avLst/>
          </a:prstGeom>
          <a:solidFill>
            <a:schemeClr val="lt1"/>
          </a:solidFill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200" b="1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8096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e fakta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5230A4C1-3971-481E-8696-7BACB511007D}"/>
              </a:ext>
            </a:extLst>
          </p:cNvPr>
          <p:cNvSpPr/>
          <p:nvPr userDrawn="1"/>
        </p:nvSpPr>
        <p:spPr>
          <a:xfrm>
            <a:off x="0" y="1"/>
            <a:ext cx="9144000" cy="5145088"/>
          </a:xfrm>
          <a:prstGeom prst="rect">
            <a:avLst/>
          </a:prstGeom>
          <a:solidFill>
            <a:srgbClr val="CCCB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lt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280AE57-5149-4270-B50A-0515503F5820}"/>
              </a:ext>
            </a:extLst>
          </p:cNvPr>
          <p:cNvSpPr>
            <a:spLocks noGrp="1" noChangeAspect="1"/>
          </p:cNvSpPr>
          <p:nvPr>
            <p:ph type="body" sz="quarter" idx="13"/>
          </p:nvPr>
        </p:nvSpPr>
        <p:spPr>
          <a:xfrm>
            <a:off x="1296162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3C78C568-6550-42F2-AC83-DF36B9D86A68}"/>
              </a:ext>
            </a:extLst>
          </p:cNvPr>
          <p:cNvSpPr>
            <a:spLocks noGrp="1" noChangeAspect="1"/>
          </p:cNvSpPr>
          <p:nvPr>
            <p:ph type="body" sz="quarter" idx="14"/>
          </p:nvPr>
        </p:nvSpPr>
        <p:spPr>
          <a:xfrm>
            <a:off x="3618000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D52A1348-F70D-4977-ABF0-B088B61478C8}"/>
              </a:ext>
            </a:extLst>
          </p:cNvPr>
          <p:cNvSpPr>
            <a:spLocks noGrp="1" noChangeAspect="1"/>
          </p:cNvSpPr>
          <p:nvPr>
            <p:ph type="body" sz="quarter" idx="15"/>
          </p:nvPr>
        </p:nvSpPr>
        <p:spPr>
          <a:xfrm>
            <a:off x="5939838" y="1656207"/>
            <a:ext cx="1908000" cy="1908000"/>
          </a:xfrm>
          <a:prstGeom prst="ellipse">
            <a:avLst/>
          </a:prstGeom>
          <a:solidFill>
            <a:schemeClr val="lt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Char char="​"/>
              <a:defRPr sz="1200" b="1">
                <a:solidFill>
                  <a:schemeClr val="accent1"/>
                </a:solidFill>
              </a:defRPr>
            </a:lvl1pPr>
            <a:lvl2pPr marL="0" indent="0" algn="ctr">
              <a:buFont typeface="Arial" panose="020B0604020202020204" pitchFamily="34" charset="0"/>
              <a:buChar char="​"/>
              <a:defRPr sz="1000"/>
            </a:lvl2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1907FAE4-AE58-4689-84EB-3770B2E581C5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933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76073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718302" y="1440180"/>
            <a:ext cx="3780473" cy="30603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32744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7607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718302" y="1440180"/>
            <a:ext cx="3780473" cy="215444"/>
          </a:xfrm>
        </p:spPr>
        <p:txBody>
          <a:bodyPr anchor="t">
            <a:normAutofit/>
          </a:bodyPr>
          <a:lstStyle>
            <a:lvl1pPr marL="0" indent="0">
              <a:buNone/>
              <a:defRPr sz="14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718302" y="1655624"/>
            <a:ext cx="3780473" cy="28449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C0A3205A-B931-4541-A0D3-BE1AA7A80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4663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80477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651F3-9B16-40C6-B209-3688FC9C95F6}" type="datetimeFigureOut">
              <a:rPr lang="nb-NO" smtClean="0"/>
              <a:t>17.10.2023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1DFAA-887F-4071-8EAD-E8CA316FCF0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38400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ktangel 17">
            <a:extLst>
              <a:ext uri="{FF2B5EF4-FFF2-40B4-BE49-F238E27FC236}">
                <a16:creationId xmlns:a16="http://schemas.microsoft.com/office/drawing/2014/main" id="{7ED4FAE7-FE04-470F-A322-C6BD7F0DD75D}"/>
              </a:ext>
            </a:extLst>
          </p:cNvPr>
          <p:cNvSpPr/>
          <p:nvPr userDrawn="1"/>
        </p:nvSpPr>
        <p:spPr>
          <a:xfrm>
            <a:off x="0" y="1121728"/>
            <a:ext cx="9144000" cy="40233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143000" y="1810875"/>
            <a:ext cx="6858000" cy="987362"/>
          </a:xfrm>
        </p:spPr>
        <p:txBody>
          <a:bodyPr anchor="b">
            <a:normAutofit/>
          </a:bodyPr>
          <a:lstStyle>
            <a:lvl1pPr algn="ctr">
              <a:defRPr sz="2800">
                <a:solidFill>
                  <a:schemeClr val="l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43000" y="2848487"/>
            <a:ext cx="6858000" cy="589476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b="1">
                <a:solidFill>
                  <a:schemeClr val="lt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35627A1A-62D2-42A8-ACC3-ED6BFFA3BBF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4097" y="360045"/>
            <a:ext cx="425197" cy="425197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CBC08FEA-29FA-4633-9EE6-4D5DF453B752}"/>
              </a:ext>
            </a:extLst>
          </p:cNvPr>
          <p:cNvSpPr txBox="1"/>
          <p:nvPr userDrawn="1"/>
        </p:nvSpPr>
        <p:spPr>
          <a:xfrm>
            <a:off x="1706837" y="424417"/>
            <a:ext cx="41163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b="1"/>
              <a:t>Institutt for informatikk</a:t>
            </a:r>
            <a:endParaRPr lang="nb-NO" sz="1400" b="1" dirty="0"/>
          </a:p>
        </p:txBody>
      </p:sp>
      <p:grpSp>
        <p:nvGrpSpPr>
          <p:cNvPr id="11" name="Group 4">
            <a:extLst>
              <a:ext uri="{FF2B5EF4-FFF2-40B4-BE49-F238E27FC236}">
                <a16:creationId xmlns:a16="http://schemas.microsoft.com/office/drawing/2014/main" id="{A78B141A-E1F9-4B6B-AB06-A43A9B333B69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312070" y="512362"/>
            <a:ext cx="439200" cy="136098"/>
            <a:chOff x="699" y="-168"/>
            <a:chExt cx="810" cy="251"/>
          </a:xfrm>
        </p:grpSpPr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B3F472EC-14D5-4FFE-9D7A-766A00F73673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164"/>
              <a:ext cx="109" cy="111"/>
            </a:xfrm>
            <a:custGeom>
              <a:avLst/>
              <a:gdLst>
                <a:gd name="T0" fmla="*/ 52 w 53"/>
                <a:gd name="T1" fmla="*/ 20 h 53"/>
                <a:gd name="T2" fmla="*/ 53 w 53"/>
                <a:gd name="T3" fmla="*/ 26 h 53"/>
                <a:gd name="T4" fmla="*/ 26 w 53"/>
                <a:gd name="T5" fmla="*/ 53 h 53"/>
                <a:gd name="T6" fmla="*/ 0 w 53"/>
                <a:gd name="T7" fmla="*/ 26 h 53"/>
                <a:gd name="T8" fmla="*/ 26 w 53"/>
                <a:gd name="T9" fmla="*/ 0 h 53"/>
                <a:gd name="T10" fmla="*/ 52 w 53"/>
                <a:gd name="T11" fmla="*/ 2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0"/>
                  </a:moveTo>
                  <a:cubicBezTo>
                    <a:pt x="53" y="22"/>
                    <a:pt x="53" y="24"/>
                    <a:pt x="53" y="26"/>
                  </a:cubicBezTo>
                  <a:cubicBezTo>
                    <a:pt x="53" y="41"/>
                    <a:pt x="41" y="53"/>
                    <a:pt x="26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1"/>
                    <a:pt x="12" y="0"/>
                    <a:pt x="26" y="0"/>
                  </a:cubicBezTo>
                  <a:cubicBezTo>
                    <a:pt x="39" y="0"/>
                    <a:pt x="50" y="8"/>
                    <a:pt x="52" y="20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A60137B8-8336-444A-8450-141A9D33779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400" y="-30"/>
              <a:ext cx="109" cy="111"/>
            </a:xfrm>
            <a:custGeom>
              <a:avLst/>
              <a:gdLst>
                <a:gd name="T0" fmla="*/ 52 w 53"/>
                <a:gd name="T1" fmla="*/ 21 h 53"/>
                <a:gd name="T2" fmla="*/ 53 w 53"/>
                <a:gd name="T3" fmla="*/ 27 h 53"/>
                <a:gd name="T4" fmla="*/ 26 w 53"/>
                <a:gd name="T5" fmla="*/ 53 h 53"/>
                <a:gd name="T6" fmla="*/ 0 w 53"/>
                <a:gd name="T7" fmla="*/ 27 h 53"/>
                <a:gd name="T8" fmla="*/ 26 w 53"/>
                <a:gd name="T9" fmla="*/ 0 h 53"/>
                <a:gd name="T10" fmla="*/ 52 w 53"/>
                <a:gd name="T11" fmla="*/ 2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53">
                  <a:moveTo>
                    <a:pt x="52" y="21"/>
                  </a:moveTo>
                  <a:cubicBezTo>
                    <a:pt x="53" y="23"/>
                    <a:pt x="53" y="25"/>
                    <a:pt x="53" y="27"/>
                  </a:cubicBezTo>
                  <a:cubicBezTo>
                    <a:pt x="53" y="42"/>
                    <a:pt x="41" y="53"/>
                    <a:pt x="26" y="53"/>
                  </a:cubicBezTo>
                  <a:cubicBezTo>
                    <a:pt x="12" y="53"/>
                    <a:pt x="0" y="42"/>
                    <a:pt x="0" y="27"/>
                  </a:cubicBezTo>
                  <a:cubicBezTo>
                    <a:pt x="0" y="12"/>
                    <a:pt x="12" y="0"/>
                    <a:pt x="26" y="0"/>
                  </a:cubicBezTo>
                  <a:cubicBezTo>
                    <a:pt x="39" y="0"/>
                    <a:pt x="50" y="9"/>
                    <a:pt x="52" y="21"/>
                  </a:cubicBezTo>
                  <a:close/>
                </a:path>
              </a:pathLst>
            </a:custGeom>
            <a:solidFill>
              <a:srgbClr val="ED1C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65B1F1AD-9372-40BA-B71A-E501F11B84D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99" y="-164"/>
              <a:ext cx="243" cy="247"/>
            </a:xfrm>
            <a:custGeom>
              <a:avLst/>
              <a:gdLst>
                <a:gd name="T0" fmla="*/ 105 w 118"/>
                <a:gd name="T1" fmla="*/ 75 h 118"/>
                <a:gd name="T2" fmla="*/ 102 w 118"/>
                <a:gd name="T3" fmla="*/ 95 h 118"/>
                <a:gd name="T4" fmla="*/ 93 w 118"/>
                <a:gd name="T5" fmla="*/ 108 h 118"/>
                <a:gd name="T6" fmla="*/ 79 w 118"/>
                <a:gd name="T7" fmla="*/ 115 h 118"/>
                <a:gd name="T8" fmla="*/ 59 w 118"/>
                <a:gd name="T9" fmla="*/ 118 h 118"/>
                <a:gd name="T10" fmla="*/ 40 w 118"/>
                <a:gd name="T11" fmla="*/ 115 h 118"/>
                <a:gd name="T12" fmla="*/ 26 w 118"/>
                <a:gd name="T13" fmla="*/ 108 h 118"/>
                <a:gd name="T14" fmla="*/ 17 w 118"/>
                <a:gd name="T15" fmla="*/ 95 h 118"/>
                <a:gd name="T16" fmla="*/ 13 w 118"/>
                <a:gd name="T17" fmla="*/ 76 h 118"/>
                <a:gd name="T18" fmla="*/ 13 w 118"/>
                <a:gd name="T19" fmla="*/ 8 h 118"/>
                <a:gd name="T20" fmla="*/ 0 w 118"/>
                <a:gd name="T21" fmla="*/ 5 h 118"/>
                <a:gd name="T22" fmla="*/ 0 w 118"/>
                <a:gd name="T23" fmla="*/ 0 h 118"/>
                <a:gd name="T24" fmla="*/ 41 w 118"/>
                <a:gd name="T25" fmla="*/ 0 h 118"/>
                <a:gd name="T26" fmla="*/ 41 w 118"/>
                <a:gd name="T27" fmla="*/ 5 h 118"/>
                <a:gd name="T28" fmla="*/ 28 w 118"/>
                <a:gd name="T29" fmla="*/ 8 h 118"/>
                <a:gd name="T30" fmla="*/ 28 w 118"/>
                <a:gd name="T31" fmla="*/ 81 h 118"/>
                <a:gd name="T32" fmla="*/ 36 w 118"/>
                <a:gd name="T33" fmla="*/ 103 h 118"/>
                <a:gd name="T34" fmla="*/ 62 w 118"/>
                <a:gd name="T35" fmla="*/ 111 h 118"/>
                <a:gd name="T36" fmla="*/ 87 w 118"/>
                <a:gd name="T37" fmla="*/ 103 h 118"/>
                <a:gd name="T38" fmla="*/ 95 w 118"/>
                <a:gd name="T39" fmla="*/ 77 h 118"/>
                <a:gd name="T40" fmla="*/ 95 w 118"/>
                <a:gd name="T41" fmla="*/ 8 h 118"/>
                <a:gd name="T42" fmla="*/ 82 w 118"/>
                <a:gd name="T43" fmla="*/ 5 h 118"/>
                <a:gd name="T44" fmla="*/ 82 w 118"/>
                <a:gd name="T45" fmla="*/ 0 h 118"/>
                <a:gd name="T46" fmla="*/ 118 w 118"/>
                <a:gd name="T47" fmla="*/ 0 h 118"/>
                <a:gd name="T48" fmla="*/ 118 w 118"/>
                <a:gd name="T49" fmla="*/ 5 h 118"/>
                <a:gd name="T50" fmla="*/ 105 w 118"/>
                <a:gd name="T51" fmla="*/ 8 h 118"/>
                <a:gd name="T52" fmla="*/ 105 w 118"/>
                <a:gd name="T53" fmla="*/ 75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18" h="118">
                  <a:moveTo>
                    <a:pt x="105" y="75"/>
                  </a:moveTo>
                  <a:cubicBezTo>
                    <a:pt x="105" y="82"/>
                    <a:pt x="104" y="89"/>
                    <a:pt x="102" y="95"/>
                  </a:cubicBezTo>
                  <a:cubicBezTo>
                    <a:pt x="100" y="100"/>
                    <a:pt x="97" y="105"/>
                    <a:pt x="93" y="108"/>
                  </a:cubicBezTo>
                  <a:cubicBezTo>
                    <a:pt x="90" y="111"/>
                    <a:pt x="85" y="114"/>
                    <a:pt x="79" y="115"/>
                  </a:cubicBezTo>
                  <a:cubicBezTo>
                    <a:pt x="73" y="117"/>
                    <a:pt x="66" y="118"/>
                    <a:pt x="59" y="118"/>
                  </a:cubicBezTo>
                  <a:cubicBezTo>
                    <a:pt x="52" y="118"/>
                    <a:pt x="46" y="117"/>
                    <a:pt x="40" y="115"/>
                  </a:cubicBezTo>
                  <a:cubicBezTo>
                    <a:pt x="35" y="114"/>
                    <a:pt x="30" y="112"/>
                    <a:pt x="26" y="108"/>
                  </a:cubicBezTo>
                  <a:cubicBezTo>
                    <a:pt x="22" y="105"/>
                    <a:pt x="19" y="101"/>
                    <a:pt x="17" y="95"/>
                  </a:cubicBezTo>
                  <a:cubicBezTo>
                    <a:pt x="14" y="90"/>
                    <a:pt x="13" y="84"/>
                    <a:pt x="13" y="76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8" y="81"/>
                    <a:pt x="28" y="81"/>
                    <a:pt x="28" y="81"/>
                  </a:cubicBezTo>
                  <a:cubicBezTo>
                    <a:pt x="28" y="91"/>
                    <a:pt x="31" y="98"/>
                    <a:pt x="36" y="103"/>
                  </a:cubicBezTo>
                  <a:cubicBezTo>
                    <a:pt x="42" y="108"/>
                    <a:pt x="51" y="111"/>
                    <a:pt x="62" y="111"/>
                  </a:cubicBezTo>
                  <a:cubicBezTo>
                    <a:pt x="73" y="111"/>
                    <a:pt x="82" y="108"/>
                    <a:pt x="87" y="103"/>
                  </a:cubicBezTo>
                  <a:cubicBezTo>
                    <a:pt x="92" y="97"/>
                    <a:pt x="95" y="89"/>
                    <a:pt x="95" y="77"/>
                  </a:cubicBezTo>
                  <a:cubicBezTo>
                    <a:pt x="95" y="8"/>
                    <a:pt x="95" y="8"/>
                    <a:pt x="95" y="8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5" y="8"/>
                    <a:pt x="105" y="8"/>
                    <a:pt x="105" y="8"/>
                  </a:cubicBezTo>
                  <a:lnTo>
                    <a:pt x="105" y="75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0F9CDD28-40F9-4656-8D6C-8B93880DF95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64" y="-99"/>
              <a:ext cx="80" cy="178"/>
            </a:xfrm>
            <a:custGeom>
              <a:avLst/>
              <a:gdLst>
                <a:gd name="T0" fmla="*/ 52 w 80"/>
                <a:gd name="T1" fmla="*/ 29 h 178"/>
                <a:gd name="T2" fmla="*/ 52 w 80"/>
                <a:gd name="T3" fmla="*/ 161 h 178"/>
                <a:gd name="T4" fmla="*/ 80 w 80"/>
                <a:gd name="T5" fmla="*/ 167 h 178"/>
                <a:gd name="T6" fmla="*/ 80 w 80"/>
                <a:gd name="T7" fmla="*/ 178 h 178"/>
                <a:gd name="T8" fmla="*/ 0 w 80"/>
                <a:gd name="T9" fmla="*/ 178 h 178"/>
                <a:gd name="T10" fmla="*/ 0 w 80"/>
                <a:gd name="T11" fmla="*/ 167 h 178"/>
                <a:gd name="T12" fmla="*/ 27 w 80"/>
                <a:gd name="T13" fmla="*/ 161 h 178"/>
                <a:gd name="T14" fmla="*/ 27 w 80"/>
                <a:gd name="T15" fmla="*/ 25 h 178"/>
                <a:gd name="T16" fmla="*/ 0 w 80"/>
                <a:gd name="T17" fmla="*/ 15 h 178"/>
                <a:gd name="T18" fmla="*/ 0 w 80"/>
                <a:gd name="T19" fmla="*/ 11 h 178"/>
                <a:gd name="T20" fmla="*/ 52 w 80"/>
                <a:gd name="T21" fmla="*/ 0 h 178"/>
                <a:gd name="T22" fmla="*/ 54 w 80"/>
                <a:gd name="T23" fmla="*/ 2 h 178"/>
                <a:gd name="T24" fmla="*/ 52 w 80"/>
                <a:gd name="T25" fmla="*/ 29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0" h="178">
                  <a:moveTo>
                    <a:pt x="52" y="29"/>
                  </a:moveTo>
                  <a:lnTo>
                    <a:pt x="52" y="161"/>
                  </a:lnTo>
                  <a:lnTo>
                    <a:pt x="80" y="167"/>
                  </a:lnTo>
                  <a:lnTo>
                    <a:pt x="80" y="178"/>
                  </a:lnTo>
                  <a:lnTo>
                    <a:pt x="0" y="178"/>
                  </a:lnTo>
                  <a:lnTo>
                    <a:pt x="0" y="167"/>
                  </a:lnTo>
                  <a:lnTo>
                    <a:pt x="27" y="161"/>
                  </a:lnTo>
                  <a:lnTo>
                    <a:pt x="27" y="25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52" y="0"/>
                  </a:lnTo>
                  <a:lnTo>
                    <a:pt x="54" y="2"/>
                  </a:lnTo>
                  <a:lnTo>
                    <a:pt x="52" y="29"/>
                  </a:ln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50472E25-ADE3-410A-85EF-F10FB0955F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075" y="-168"/>
              <a:ext cx="222" cy="251"/>
            </a:xfrm>
            <a:custGeom>
              <a:avLst/>
              <a:gdLst>
                <a:gd name="T0" fmla="*/ 94 w 108"/>
                <a:gd name="T1" fmla="*/ 104 h 120"/>
                <a:gd name="T2" fmla="*/ 53 w 108"/>
                <a:gd name="T3" fmla="*/ 120 h 120"/>
                <a:gd name="T4" fmla="*/ 14 w 108"/>
                <a:gd name="T5" fmla="*/ 105 h 120"/>
                <a:gd name="T6" fmla="*/ 0 w 108"/>
                <a:gd name="T7" fmla="*/ 61 h 120"/>
                <a:gd name="T8" fmla="*/ 4 w 108"/>
                <a:gd name="T9" fmla="*/ 35 h 120"/>
                <a:gd name="T10" fmla="*/ 15 w 108"/>
                <a:gd name="T11" fmla="*/ 16 h 120"/>
                <a:gd name="T12" fmla="*/ 32 w 108"/>
                <a:gd name="T13" fmla="*/ 4 h 120"/>
                <a:gd name="T14" fmla="*/ 54 w 108"/>
                <a:gd name="T15" fmla="*/ 0 h 120"/>
                <a:gd name="T16" fmla="*/ 77 w 108"/>
                <a:gd name="T17" fmla="*/ 4 h 120"/>
                <a:gd name="T18" fmla="*/ 94 w 108"/>
                <a:gd name="T19" fmla="*/ 16 h 120"/>
                <a:gd name="T20" fmla="*/ 104 w 108"/>
                <a:gd name="T21" fmla="*/ 34 h 120"/>
                <a:gd name="T22" fmla="*/ 108 w 108"/>
                <a:gd name="T23" fmla="*/ 60 h 120"/>
                <a:gd name="T24" fmla="*/ 94 w 108"/>
                <a:gd name="T25" fmla="*/ 104 h 120"/>
                <a:gd name="T26" fmla="*/ 82 w 108"/>
                <a:gd name="T27" fmla="*/ 20 h 120"/>
                <a:gd name="T28" fmla="*/ 54 w 108"/>
                <a:gd name="T29" fmla="*/ 7 h 120"/>
                <a:gd name="T30" fmla="*/ 26 w 108"/>
                <a:gd name="T31" fmla="*/ 20 h 120"/>
                <a:gd name="T32" fmla="*/ 16 w 108"/>
                <a:gd name="T33" fmla="*/ 60 h 120"/>
                <a:gd name="T34" fmla="*/ 26 w 108"/>
                <a:gd name="T35" fmla="*/ 100 h 120"/>
                <a:gd name="T36" fmla="*/ 54 w 108"/>
                <a:gd name="T37" fmla="*/ 113 h 120"/>
                <a:gd name="T38" fmla="*/ 82 w 108"/>
                <a:gd name="T39" fmla="*/ 100 h 120"/>
                <a:gd name="T40" fmla="*/ 92 w 108"/>
                <a:gd name="T41" fmla="*/ 61 h 120"/>
                <a:gd name="T42" fmla="*/ 82 w 108"/>
                <a:gd name="T43" fmla="*/ 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20">
                  <a:moveTo>
                    <a:pt x="94" y="104"/>
                  </a:moveTo>
                  <a:cubicBezTo>
                    <a:pt x="84" y="115"/>
                    <a:pt x="71" y="120"/>
                    <a:pt x="53" y="120"/>
                  </a:cubicBezTo>
                  <a:cubicBezTo>
                    <a:pt x="36" y="120"/>
                    <a:pt x="23" y="115"/>
                    <a:pt x="14" y="105"/>
                  </a:cubicBezTo>
                  <a:cubicBezTo>
                    <a:pt x="5" y="95"/>
                    <a:pt x="0" y="80"/>
                    <a:pt x="0" y="61"/>
                  </a:cubicBezTo>
                  <a:cubicBezTo>
                    <a:pt x="0" y="51"/>
                    <a:pt x="1" y="42"/>
                    <a:pt x="4" y="35"/>
                  </a:cubicBezTo>
                  <a:cubicBezTo>
                    <a:pt x="6" y="27"/>
                    <a:pt x="10" y="21"/>
                    <a:pt x="15" y="16"/>
                  </a:cubicBezTo>
                  <a:cubicBezTo>
                    <a:pt x="19" y="11"/>
                    <a:pt x="25" y="7"/>
                    <a:pt x="32" y="4"/>
                  </a:cubicBezTo>
                  <a:cubicBezTo>
                    <a:pt x="39" y="2"/>
                    <a:pt x="46" y="0"/>
                    <a:pt x="54" y="0"/>
                  </a:cubicBezTo>
                  <a:cubicBezTo>
                    <a:pt x="63" y="0"/>
                    <a:pt x="70" y="2"/>
                    <a:pt x="77" y="4"/>
                  </a:cubicBezTo>
                  <a:cubicBezTo>
                    <a:pt x="84" y="7"/>
                    <a:pt x="89" y="11"/>
                    <a:pt x="94" y="16"/>
                  </a:cubicBezTo>
                  <a:cubicBezTo>
                    <a:pt x="98" y="21"/>
                    <a:pt x="102" y="27"/>
                    <a:pt x="104" y="34"/>
                  </a:cubicBezTo>
                  <a:cubicBezTo>
                    <a:pt x="107" y="41"/>
                    <a:pt x="108" y="50"/>
                    <a:pt x="108" y="60"/>
                  </a:cubicBezTo>
                  <a:cubicBezTo>
                    <a:pt x="108" y="79"/>
                    <a:pt x="103" y="94"/>
                    <a:pt x="94" y="104"/>
                  </a:cubicBezTo>
                  <a:close/>
                  <a:moveTo>
                    <a:pt x="82" y="20"/>
                  </a:moveTo>
                  <a:cubicBezTo>
                    <a:pt x="75" y="12"/>
                    <a:pt x="66" y="7"/>
                    <a:pt x="54" y="7"/>
                  </a:cubicBezTo>
                  <a:cubicBezTo>
                    <a:pt x="42" y="7"/>
                    <a:pt x="33" y="12"/>
                    <a:pt x="26" y="20"/>
                  </a:cubicBezTo>
                  <a:cubicBezTo>
                    <a:pt x="19" y="28"/>
                    <a:pt x="16" y="42"/>
                    <a:pt x="16" y="60"/>
                  </a:cubicBezTo>
                  <a:cubicBezTo>
                    <a:pt x="16" y="78"/>
                    <a:pt x="19" y="91"/>
                    <a:pt x="26" y="100"/>
                  </a:cubicBezTo>
                  <a:cubicBezTo>
                    <a:pt x="32" y="108"/>
                    <a:pt x="42" y="113"/>
                    <a:pt x="54" y="113"/>
                  </a:cubicBezTo>
                  <a:cubicBezTo>
                    <a:pt x="66" y="113"/>
                    <a:pt x="75" y="109"/>
                    <a:pt x="82" y="100"/>
                  </a:cubicBezTo>
                  <a:cubicBezTo>
                    <a:pt x="89" y="92"/>
                    <a:pt x="92" y="78"/>
                    <a:pt x="92" y="61"/>
                  </a:cubicBezTo>
                  <a:cubicBezTo>
                    <a:pt x="92" y="42"/>
                    <a:pt x="89" y="29"/>
                    <a:pt x="82" y="20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0B20A05F-2A56-4823-9122-8B62D8BADD26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987" y="-166"/>
              <a:ext cx="35" cy="36"/>
            </a:xfrm>
            <a:custGeom>
              <a:avLst/>
              <a:gdLst>
                <a:gd name="T0" fmla="*/ 0 w 17"/>
                <a:gd name="T1" fmla="*/ 8 h 17"/>
                <a:gd name="T2" fmla="*/ 2 w 17"/>
                <a:gd name="T3" fmla="*/ 14 h 17"/>
                <a:gd name="T4" fmla="*/ 8 w 17"/>
                <a:gd name="T5" fmla="*/ 17 h 17"/>
                <a:gd name="T6" fmla="*/ 14 w 17"/>
                <a:gd name="T7" fmla="*/ 14 h 17"/>
                <a:gd name="T8" fmla="*/ 17 w 17"/>
                <a:gd name="T9" fmla="*/ 8 h 17"/>
                <a:gd name="T10" fmla="*/ 14 w 17"/>
                <a:gd name="T11" fmla="*/ 2 h 17"/>
                <a:gd name="T12" fmla="*/ 8 w 17"/>
                <a:gd name="T13" fmla="*/ 0 h 17"/>
                <a:gd name="T14" fmla="*/ 2 w 17"/>
                <a:gd name="T15" fmla="*/ 2 h 17"/>
                <a:gd name="T16" fmla="*/ 0 w 17"/>
                <a:gd name="T17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7">
                  <a:moveTo>
                    <a:pt x="0" y="8"/>
                  </a:moveTo>
                  <a:cubicBezTo>
                    <a:pt x="0" y="11"/>
                    <a:pt x="1" y="13"/>
                    <a:pt x="2" y="14"/>
                  </a:cubicBezTo>
                  <a:cubicBezTo>
                    <a:pt x="4" y="16"/>
                    <a:pt x="6" y="17"/>
                    <a:pt x="8" y="17"/>
                  </a:cubicBezTo>
                  <a:cubicBezTo>
                    <a:pt x="11" y="17"/>
                    <a:pt x="13" y="16"/>
                    <a:pt x="14" y="14"/>
                  </a:cubicBezTo>
                  <a:cubicBezTo>
                    <a:pt x="16" y="13"/>
                    <a:pt x="17" y="11"/>
                    <a:pt x="17" y="8"/>
                  </a:cubicBezTo>
                  <a:cubicBezTo>
                    <a:pt x="17" y="6"/>
                    <a:pt x="16" y="4"/>
                    <a:pt x="14" y="2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6" y="0"/>
                    <a:pt x="4" y="0"/>
                    <a:pt x="2" y="2"/>
                  </a:cubicBezTo>
                  <a:cubicBezTo>
                    <a:pt x="1" y="4"/>
                    <a:pt x="0" y="6"/>
                    <a:pt x="0" y="8"/>
                  </a:cubicBezTo>
                  <a:close/>
                </a:path>
              </a:pathLst>
            </a:custGeom>
            <a:solidFill>
              <a:srgbClr val="231F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19" name="Ellipse 18">
            <a:extLst>
              <a:ext uri="{FF2B5EF4-FFF2-40B4-BE49-F238E27FC236}">
                <a16:creationId xmlns:a16="http://schemas.microsoft.com/office/drawing/2014/main" id="{6AFCA1C8-BACB-4544-8D6F-E9DED43E23B9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315762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814A7285-3055-4647-BC2A-C6D5A8AF103F}"/>
              </a:ext>
            </a:extLst>
          </p:cNvPr>
          <p:cNvSpPr>
            <a:spLocks noChangeAspect="1"/>
          </p:cNvSpPr>
          <p:nvPr userDrawn="1"/>
        </p:nvSpPr>
        <p:spPr>
          <a:xfrm>
            <a:off x="4392000" y="3774449"/>
            <a:ext cx="360000" cy="360000"/>
          </a:xfrm>
          <a:prstGeom prst="ellipse">
            <a:avLst/>
          </a:prstGeom>
          <a:solidFill>
            <a:srgbClr val="EB5D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14435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576072" y="288036"/>
            <a:ext cx="7922703" cy="360045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76072" y="1440181"/>
            <a:ext cx="7920990" cy="306038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576072" y="4860608"/>
            <a:ext cx="634666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1000">
                <a:solidFill>
                  <a:schemeClr val="dk1"/>
                </a:solidFill>
              </a:defRPr>
            </a:lvl1pPr>
          </a:lstStyle>
          <a:p>
            <a:fld id="{983651F3-9B16-40C6-B209-3688FC9C95F6}" type="datetimeFigureOut">
              <a:rPr lang="nb-NO" smtClean="0"/>
              <a:pPr/>
              <a:t>17.10.2023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1780674" y="4860608"/>
            <a:ext cx="5582653" cy="18002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ctr">
              <a:defRPr sz="1000">
                <a:solidFill>
                  <a:schemeClr val="dk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283742" y="4860608"/>
            <a:ext cx="231608" cy="1800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1000">
                <a:solidFill>
                  <a:schemeClr val="dk1"/>
                </a:solidFill>
              </a:defRPr>
            </a:lvl1pPr>
          </a:lstStyle>
          <a:p>
            <a:fld id="{5751DFAA-887F-4071-8EAD-E8CA316FCF06}" type="slidenum">
              <a:rPr lang="nb-NO" smtClean="0"/>
              <a:pPr/>
              <a:t>‹#›</a:t>
            </a:fld>
            <a:endParaRPr lang="nb-NO"/>
          </a:p>
        </p:txBody>
      </p:sp>
      <p:cxnSp>
        <p:nvCxnSpPr>
          <p:cNvPr id="9" name="Rett linje 8">
            <a:extLst>
              <a:ext uri="{FF2B5EF4-FFF2-40B4-BE49-F238E27FC236}">
                <a16:creationId xmlns:a16="http://schemas.microsoft.com/office/drawing/2014/main" id="{7B422D6A-1596-4F97-B0A0-875892A68C1A}"/>
              </a:ext>
            </a:extLst>
          </p:cNvPr>
          <p:cNvCxnSpPr/>
          <p:nvPr userDrawn="1"/>
        </p:nvCxnSpPr>
        <p:spPr>
          <a:xfrm>
            <a:off x="4374547" y="792099"/>
            <a:ext cx="360045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85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3" r:id="rId4"/>
    <p:sldLayoutId id="2147483659" r:id="rId5"/>
    <p:sldLayoutId id="2147483650" r:id="rId6"/>
    <p:sldLayoutId id="2147483660" r:id="rId7"/>
    <p:sldLayoutId id="2147483661" r:id="rId8"/>
    <p:sldLayoutId id="2147483662" r:id="rId9"/>
    <p:sldLayoutId id="2147483652" r:id="rId10"/>
    <p:sldLayoutId id="2147483653" r:id="rId11"/>
    <p:sldLayoutId id="2147483654" r:id="rId12"/>
    <p:sldLayoutId id="2147483655" r:id="rId13"/>
    <p:sldLayoutId id="2147483658" r:id="rId14"/>
  </p:sldLayoutIdLst>
  <p:txStyles>
    <p:titleStyle>
      <a:lvl1pPr algn="ctr" defTabSz="685800" rtl="0" eaLnBrk="1" latinLnBrk="0" hangingPunct="1">
        <a:lnSpc>
          <a:spcPct val="100000"/>
        </a:lnSpc>
        <a:spcBef>
          <a:spcPct val="0"/>
        </a:spcBef>
        <a:buNone/>
        <a:defRPr sz="2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80000" algn="l" defTabSz="685800" rtl="0" eaLnBrk="1" latinLnBrk="0" hangingPunct="1">
        <a:lnSpc>
          <a:spcPct val="100000"/>
        </a:lnSpc>
        <a:spcBef>
          <a:spcPts val="750"/>
        </a:spcBef>
        <a:buClr>
          <a:schemeClr val="accent1"/>
        </a:buClr>
        <a:buFont typeface="Verdana" panose="020B060403050404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6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72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6858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lang="nb-NO" sz="11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isq.umn.edu/algorithmic-management-of-work-on-online-labor-platforms-when-matching-meets-control.html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1608807A-8710-4B6A-9AC1-DE33D6BA15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Grounded Theory</a:t>
            </a:r>
            <a:endParaRPr lang="nb-NO" sz="1800" dirty="0"/>
          </a:p>
        </p:txBody>
      </p:sp>
      <p:sp>
        <p:nvSpPr>
          <p:cNvPr id="5" name="Undertittel 4">
            <a:extLst>
              <a:ext uri="{FF2B5EF4-FFF2-40B4-BE49-F238E27FC236}">
                <a16:creationId xmlns:a16="http://schemas.microsoft.com/office/drawing/2014/main" id="{C61E94BB-AD48-40AA-96DD-B7A97EF613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819554"/>
            <a:ext cx="6858000" cy="589476"/>
          </a:xfrm>
        </p:spPr>
        <p:txBody>
          <a:bodyPr/>
          <a:lstStyle/>
          <a:p>
            <a:r>
              <a:rPr lang="nb-NO" dirty="0"/>
              <a:t>Silvia Masiero</a:t>
            </a:r>
          </a:p>
          <a:p>
            <a:r>
              <a:rPr lang="nb-NO" dirty="0"/>
              <a:t>silvima@ifi.uio.no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20089" y="3924491"/>
            <a:ext cx="3057584" cy="383998"/>
          </a:xfrm>
        </p:spPr>
        <p:txBody>
          <a:bodyPr>
            <a:normAutofit/>
          </a:bodyPr>
          <a:lstStyle/>
          <a:p>
            <a:r>
              <a:rPr lang="nb-NO" dirty="0"/>
              <a:t>IN4340 – Engaged Qualitative Research Methods</a:t>
            </a:r>
          </a:p>
          <a:p>
            <a:r>
              <a:rPr lang="nb-NO" dirty="0"/>
              <a:t>18.10.2023</a:t>
            </a:r>
          </a:p>
        </p:txBody>
      </p:sp>
      <p:sp>
        <p:nvSpPr>
          <p:cNvPr id="8" name="Plassholder for tekst 5">
            <a:extLst>
              <a:ext uri="{FF2B5EF4-FFF2-40B4-BE49-F238E27FC236}">
                <a16:creationId xmlns:a16="http://schemas.microsoft.com/office/drawing/2014/main" id="{C9E174F0-C544-46E3-B920-383A92EBB28C}"/>
              </a:ext>
            </a:extLst>
          </p:cNvPr>
          <p:cNvSpPr txBox="1">
            <a:spLocks/>
          </p:cNvSpPr>
          <p:nvPr/>
        </p:nvSpPr>
        <p:spPr>
          <a:xfrm>
            <a:off x="720089" y="3924491"/>
            <a:ext cx="2856591" cy="38399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>
            <a:lvl1pPr marL="0" indent="0" algn="l" defTabSz="6858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Verdana" panose="020B0604030504040204" pitchFamily="34" charset="0"/>
              <a:buNone/>
              <a:defRPr sz="1000" i="1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6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6858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lang="nb-NO" sz="11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78822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Overview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59928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Grounded theory: methodology and conduct</a:t>
            </a:r>
          </a:p>
          <a:p>
            <a:pPr lvl="0"/>
            <a:r>
              <a:rPr lang="nb-NO" sz="1800" dirty="0"/>
              <a:t>Coding: deriving theory from data</a:t>
            </a:r>
          </a:p>
          <a:p>
            <a:pPr lvl="0"/>
            <a:r>
              <a:rPr lang="en-US" sz="1800" dirty="0"/>
              <a:t>An example from ICT4D research</a:t>
            </a:r>
          </a:p>
        </p:txBody>
      </p:sp>
    </p:spTree>
    <p:extLst>
      <p:ext uri="{BB962C8B-B14F-4D97-AF65-F5344CB8AC3E}">
        <p14:creationId xmlns:p14="http://schemas.microsoft.com/office/powerpoint/2010/main" val="10997663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After this lecture, you can…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417" y="1172326"/>
            <a:ext cx="8085736" cy="3390437"/>
          </a:xfrm>
        </p:spPr>
        <p:txBody>
          <a:bodyPr>
            <a:noAutofit/>
          </a:bodyPr>
          <a:lstStyle/>
          <a:p>
            <a:pPr lvl="0"/>
            <a:r>
              <a:rPr lang="nb-NO" sz="1800" dirty="0"/>
              <a:t>Describe the fundamentals of grounded theory, discussing its core characteristics as a methodology to derive theory from data</a:t>
            </a:r>
          </a:p>
          <a:p>
            <a:pPr lvl="0"/>
            <a:r>
              <a:rPr lang="nb-NO" sz="1800" dirty="0"/>
              <a:t>Discuss the use of coding as a means to theory-</a:t>
            </a:r>
            <a:r>
              <a:rPr lang="nb-NO" sz="1800" dirty="0" err="1"/>
              <a:t>building</a:t>
            </a:r>
            <a:r>
              <a:rPr lang="nb-NO" sz="1800" dirty="0"/>
              <a:t>: derive first-order codes, aggregate and abstract theoretical categories from data</a:t>
            </a:r>
          </a:p>
          <a:p>
            <a:pPr lvl="0"/>
            <a:r>
              <a:rPr lang="nb-NO" sz="1800" dirty="0"/>
              <a:t>Apply grounded theory to your own research design, explaining how you would use grounded theory as a methodology to answer your own research question.</a:t>
            </a:r>
          </a:p>
        </p:txBody>
      </p:sp>
    </p:spTree>
    <p:extLst>
      <p:ext uri="{BB962C8B-B14F-4D97-AF65-F5344CB8AC3E}">
        <p14:creationId xmlns:p14="http://schemas.microsoft.com/office/powerpoint/2010/main" val="107809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nb-NO" sz="1800" dirty="0"/>
              <a:t>“A research method that seeks to develop theory that is </a:t>
            </a:r>
            <a:r>
              <a:rPr lang="en-US" altLang="nb-NO" sz="1800" b="1" dirty="0">
                <a:solidFill>
                  <a:srgbClr val="FF0000"/>
                </a:solidFill>
              </a:rPr>
              <a:t>grounded in data </a:t>
            </a:r>
            <a:r>
              <a:rPr lang="en-US" altLang="nb-NO" sz="1800" dirty="0"/>
              <a:t>systematically gathered and analysed” (Myers, 1997)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Widely seen in the Information Systems (IS) community as the qualitative method that best accommodates a positivist epistemology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altLang="nb-NO" sz="1800" dirty="0"/>
              <a:t>Strong reliance on </a:t>
            </a:r>
            <a:r>
              <a:rPr lang="en-US" altLang="nb-NO" sz="1800" b="1" dirty="0">
                <a:solidFill>
                  <a:srgbClr val="FF0000"/>
                </a:solidFill>
              </a:rPr>
              <a:t>coding</a:t>
            </a:r>
            <a:r>
              <a:rPr lang="en-US" altLang="nb-NO" sz="1800" dirty="0"/>
              <a:t>: an analytical process that consists in developing codes from qualitative data and using them to arrive at theoretical categories (Strauss &amp; Corbin, 1998).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42165485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nb-NO" sz="1800" dirty="0"/>
              <a:t>Importantly, grounded theory is not in itself a theory, but a </a:t>
            </a:r>
            <a:r>
              <a:rPr lang="en-US" altLang="nb-NO" sz="1800" b="1" dirty="0">
                <a:solidFill>
                  <a:srgbClr val="FF0000"/>
                </a:solidFill>
              </a:rPr>
              <a:t>methodology</a:t>
            </a:r>
            <a:r>
              <a:rPr lang="en-US" altLang="nb-NO" sz="1800" dirty="0"/>
              <a:t> that produces a theory grounded in the data. </a:t>
            </a:r>
          </a:p>
          <a:p>
            <a:pPr>
              <a:defRPr/>
            </a:pPr>
            <a:endParaRPr lang="en-US" altLang="nb-NO" sz="1800" dirty="0"/>
          </a:p>
          <a:p>
            <a:pPr>
              <a:defRPr/>
            </a:pPr>
            <a:r>
              <a:rPr lang="en-US" sz="1800" dirty="0"/>
              <a:t>“The discovery of theory from data - systematically obtained and analysed in social research” (Glaser and Strauss, 1967). The theory so produced comes from the </a:t>
            </a:r>
            <a:r>
              <a:rPr lang="en-US" sz="1800" b="1" dirty="0">
                <a:solidFill>
                  <a:srgbClr val="FF0000"/>
                </a:solidFill>
              </a:rPr>
              <a:t>data</a:t>
            </a:r>
            <a:r>
              <a:rPr lang="en-US" sz="1800" dirty="0"/>
              <a:t>, rather than from a pre-existing framework. </a:t>
            </a:r>
          </a:p>
          <a:p>
            <a:pPr>
              <a:defRPr/>
            </a:pPr>
            <a:endParaRPr lang="en-US" sz="1800" dirty="0"/>
          </a:p>
          <a:p>
            <a:pPr>
              <a:defRPr/>
            </a:pPr>
            <a:r>
              <a:rPr lang="en-US" sz="1800" dirty="0"/>
              <a:t>Grounded theory is therefore a methodology of theory-building, where qualitative data analysis is done with the purpose of generating theory.</a:t>
            </a:r>
          </a:p>
          <a:p>
            <a:pPr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597442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524365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The basics of grounded theory (Urquhart, 2012):</a:t>
            </a:r>
          </a:p>
          <a:p>
            <a:pPr>
              <a:defRPr/>
            </a:pPr>
            <a:r>
              <a:rPr lang="en-US" sz="1800" dirty="0"/>
              <a:t>The aim of grounded theory is to </a:t>
            </a:r>
            <a:r>
              <a:rPr lang="en-US" sz="1800" b="1" dirty="0">
                <a:solidFill>
                  <a:srgbClr val="FF0000"/>
                </a:solidFill>
              </a:rPr>
              <a:t>generate</a:t>
            </a:r>
            <a:r>
              <a:rPr lang="en-US" sz="1800" dirty="0"/>
              <a:t> or discover a theory. </a:t>
            </a:r>
          </a:p>
          <a:p>
            <a:pPr>
              <a:defRPr/>
            </a:pPr>
            <a:r>
              <a:rPr lang="en-US" sz="1800" dirty="0"/>
              <a:t>Theory asserts a plausible </a:t>
            </a:r>
            <a:r>
              <a:rPr lang="en-US" sz="1800" b="1" dirty="0">
                <a:solidFill>
                  <a:srgbClr val="FF0000"/>
                </a:solidFill>
              </a:rPr>
              <a:t>relationship</a:t>
            </a:r>
            <a:r>
              <a:rPr lang="en-US" sz="1800" dirty="0"/>
              <a:t> between concepts and sets of concepts.</a:t>
            </a:r>
          </a:p>
          <a:p>
            <a:pPr>
              <a:defRPr/>
            </a:pPr>
            <a:r>
              <a:rPr lang="en-US" sz="1800" dirty="0"/>
              <a:t>The resulting theory can be reported in a </a:t>
            </a:r>
            <a:r>
              <a:rPr lang="en-US" sz="1800" b="1" dirty="0">
                <a:solidFill>
                  <a:srgbClr val="FF0000"/>
                </a:solidFill>
              </a:rPr>
              <a:t>narrative framework </a:t>
            </a:r>
            <a:r>
              <a:rPr lang="en-US" sz="1800" dirty="0"/>
              <a:t>or a set of propositions.</a:t>
            </a:r>
            <a:endParaRPr lang="en-US" altLang="nb-NO" sz="1800" dirty="0"/>
          </a:p>
          <a:p>
            <a:pPr marL="0" indent="0">
              <a:buNone/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dirty="0"/>
              <a:t>Rather than verifying the propositions of grand theory (e.g. institutional theory, structuration theory…) grounded theory aims to generate theory from what is discovered on the field.</a:t>
            </a:r>
          </a:p>
        </p:txBody>
      </p:sp>
    </p:spTree>
    <p:extLst>
      <p:ext uri="{BB962C8B-B14F-4D97-AF65-F5344CB8AC3E}">
        <p14:creationId xmlns:p14="http://schemas.microsoft.com/office/powerpoint/2010/main" val="1747577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The basics of grounded theory (Urquhart, 2012):</a:t>
            </a:r>
          </a:p>
          <a:p>
            <a:pPr marL="285750" indent="-285750">
              <a:defRPr/>
            </a:pPr>
            <a:r>
              <a:rPr lang="en-US" sz="1800" dirty="0"/>
              <a:t>Grounded theory comes from the need to </a:t>
            </a:r>
            <a:r>
              <a:rPr lang="en-US" sz="1800" b="1" dirty="0">
                <a:solidFill>
                  <a:srgbClr val="FF0000"/>
                </a:solidFill>
              </a:rPr>
              <a:t>generate new theories </a:t>
            </a:r>
            <a:r>
              <a:rPr lang="en-US" sz="1800" dirty="0"/>
              <a:t>rather than force data into existing ones;</a:t>
            </a:r>
          </a:p>
          <a:p>
            <a:pPr marL="285750" indent="-285750">
              <a:defRPr/>
            </a:pPr>
            <a:r>
              <a:rPr lang="en-US" sz="1800" dirty="0"/>
              <a:t>It relies on the idea that </a:t>
            </a:r>
            <a:r>
              <a:rPr lang="en-US" sz="1800" b="1" dirty="0">
                <a:solidFill>
                  <a:srgbClr val="FF0000"/>
                </a:solidFill>
              </a:rPr>
              <a:t>qualitative and quantitative </a:t>
            </a:r>
            <a:r>
              <a:rPr lang="en-US" sz="1800" dirty="0"/>
              <a:t>data are both useful for the generation of theory.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Coding</a:t>
            </a:r>
            <a:r>
              <a:rPr lang="en-US" altLang="nb-NO" sz="1800" dirty="0"/>
              <a:t> is the process of turning raw data into categories, and it is hence seen by some as a way to converting qualitative into quantitative data.</a:t>
            </a:r>
          </a:p>
        </p:txBody>
      </p:sp>
    </p:spTree>
    <p:extLst>
      <p:ext uri="{BB962C8B-B14F-4D97-AF65-F5344CB8AC3E}">
        <p14:creationId xmlns:p14="http://schemas.microsoft.com/office/powerpoint/2010/main" val="2851236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002811"/>
            <a:ext cx="7995273" cy="3811236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dirty="0">
                <a:hlinkClick r:id="rId2"/>
              </a:rPr>
              <a:t>Mohlmann et al. (2021)</a:t>
            </a:r>
            <a:r>
              <a:rPr lang="en-US" sz="1800" dirty="0"/>
              <a:t>: how does a platform’s use of algorithmic management influence platform work?</a:t>
            </a:r>
          </a:p>
          <a:p>
            <a:pPr marL="285750" indent="-285750">
              <a:defRPr/>
            </a:pPr>
            <a:r>
              <a:rPr lang="en-US" sz="1800" dirty="0"/>
              <a:t>Grounded theory study of </a:t>
            </a:r>
            <a:r>
              <a:rPr lang="en-US" sz="1800" b="1" dirty="0">
                <a:solidFill>
                  <a:srgbClr val="FF0000"/>
                </a:solidFill>
              </a:rPr>
              <a:t>Uber drivers</a:t>
            </a:r>
            <a:r>
              <a:rPr lang="en-US" sz="1800" dirty="0"/>
              <a:t>, subjected to diverse forms of surveillance (algorithmic management) by the company and adopting different techniques of response/resistance to it</a:t>
            </a:r>
          </a:p>
          <a:p>
            <a:pPr marL="285750" indent="-285750">
              <a:defRPr/>
            </a:pPr>
            <a:r>
              <a:rPr lang="en-US" sz="1800" dirty="0"/>
              <a:t>Multiple sources of qualitative data, including observations, written dialogue and interviews. Three waves of data collection between 2015 and 2019.</a:t>
            </a:r>
          </a:p>
          <a:p>
            <a:pPr marL="285750" indent="-285750">
              <a:defRPr/>
            </a:pPr>
            <a:r>
              <a:rPr lang="en-US" sz="1800" dirty="0"/>
              <a:t>Focus on Uber drivers’ </a:t>
            </a:r>
            <a:r>
              <a:rPr lang="en-US" sz="1800" b="1" dirty="0">
                <a:solidFill>
                  <a:srgbClr val="FF0000"/>
                </a:solidFill>
              </a:rPr>
              <a:t>perceptions</a:t>
            </a:r>
            <a:r>
              <a:rPr lang="en-US" sz="1800" dirty="0"/>
              <a:t>, supplemented with interviews with executives and engineers at the company</a:t>
            </a:r>
          </a:p>
          <a:p>
            <a:pPr marL="285750" indent="-285750">
              <a:defRPr/>
            </a:pPr>
            <a:r>
              <a:rPr lang="en-US" sz="1800" dirty="0"/>
              <a:t>Findings: Uber drivers respond to surveillant work management adopting techniques of </a:t>
            </a:r>
            <a:r>
              <a:rPr lang="en-US" sz="1800" i="1" dirty="0"/>
              <a:t>work execution</a:t>
            </a:r>
            <a:r>
              <a:rPr lang="en-US" sz="1800" dirty="0"/>
              <a:t>, </a:t>
            </a:r>
            <a:r>
              <a:rPr lang="en-US" sz="1800" i="1" dirty="0"/>
              <a:t>work compensation </a:t>
            </a:r>
            <a:r>
              <a:rPr lang="en-US" sz="1800" dirty="0"/>
              <a:t>and </a:t>
            </a:r>
            <a:r>
              <a:rPr lang="en-US" sz="1800" i="1" dirty="0"/>
              <a:t>work belonging</a:t>
            </a:r>
            <a:r>
              <a:rPr lang="en-US" sz="1800" dirty="0"/>
              <a:t>, all of which emerge from data collected on the field.</a:t>
            </a:r>
          </a:p>
        </p:txBody>
      </p:sp>
    </p:spTree>
    <p:extLst>
      <p:ext uri="{BB962C8B-B14F-4D97-AF65-F5344CB8AC3E}">
        <p14:creationId xmlns:p14="http://schemas.microsoft.com/office/powerpoint/2010/main" val="32015735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6730" y="4551336"/>
            <a:ext cx="7995273" cy="304800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dirty="0"/>
              <a:t>Data structure: how Uber drivers respond to algorithmic control (Mohlmann et al., 2021)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048" y="914288"/>
            <a:ext cx="7357693" cy="352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16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002811"/>
            <a:ext cx="7995273" cy="3811236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Behind the codes… (Uber driver interviews, Mohlmann et al., 2021)</a:t>
            </a:r>
          </a:p>
          <a:p>
            <a:pPr marL="285750" indent="-285750">
              <a:defRPr/>
            </a:pPr>
            <a:r>
              <a:rPr lang="en-US" sz="1800" i="1" dirty="0"/>
              <a:t>“She [the passenger] starts fighting with me: “why are you not dropping me first?” I said, “Miss, if you have a problem, just order </a:t>
            </a:r>
            <a:r>
              <a:rPr lang="en-US" sz="1800" i="1" dirty="0" err="1"/>
              <a:t>UberX</a:t>
            </a:r>
            <a:r>
              <a:rPr lang="en-US" sz="1800" i="1" dirty="0"/>
              <a:t>. It’s </a:t>
            </a:r>
            <a:r>
              <a:rPr lang="en-US" sz="1800" i="1" dirty="0" err="1"/>
              <a:t>UberPOOL</a:t>
            </a:r>
            <a:r>
              <a:rPr lang="en-US" sz="1800" i="1" dirty="0"/>
              <a:t>; it’s all about the Uber system, so I am just driving how they’re telling me to drive.”</a:t>
            </a:r>
          </a:p>
          <a:p>
            <a:pPr marL="285750" indent="-285750">
              <a:defRPr/>
            </a:pPr>
            <a:r>
              <a:rPr lang="en-US" sz="1800" i="1" dirty="0"/>
              <a:t>“Now we are partners? You take 40% of the fare, we give our sweat, blood, and expenses, and you call us partners? What </a:t>
            </a:r>
            <a:r>
              <a:rPr lang="en-US" sz="1800" i="1" dirty="0" err="1"/>
              <a:t>kinda</a:t>
            </a:r>
            <a:r>
              <a:rPr lang="en-US" sz="1800" i="1" dirty="0"/>
              <a:t> partnership is that? You get to wear the pants while I do everything and I’m still stuck with the bills? Partnership? Partners? Employer? Master?”</a:t>
            </a:r>
          </a:p>
          <a:p>
            <a:pPr marL="285750" indent="-285750">
              <a:defRPr/>
            </a:pPr>
            <a:r>
              <a:rPr lang="en-US" sz="1800" i="1" dirty="0"/>
              <a:t>“Use Uber, don’t get used by them! Don’t take the side of Uber. Uber is not a human who will understand your pain. Uber never listens to drivers or </a:t>
            </a:r>
            <a:r>
              <a:rPr lang="en-US" sz="1800" i="1" dirty="0" err="1"/>
              <a:t>pax</a:t>
            </a:r>
            <a:r>
              <a:rPr lang="en-US" sz="1800" i="1" dirty="0"/>
              <a:t> and never will in future!”</a:t>
            </a:r>
          </a:p>
        </p:txBody>
      </p:sp>
    </p:spTree>
    <p:extLst>
      <p:ext uri="{BB962C8B-B14F-4D97-AF65-F5344CB8AC3E}">
        <p14:creationId xmlns:p14="http://schemas.microsoft.com/office/powerpoint/2010/main" val="16820108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8030046" cy="3605047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/>
              <a:t>Grounded theory is identified by IS researchers as capable to accommodate a </a:t>
            </a:r>
            <a:r>
              <a:rPr lang="en-US" altLang="nb-NO" sz="1800" b="1" dirty="0">
                <a:solidFill>
                  <a:srgbClr val="FF0000"/>
                </a:solidFill>
              </a:rPr>
              <a:t>positivist</a:t>
            </a:r>
            <a:r>
              <a:rPr lang="en-US" altLang="nb-NO" sz="1800" dirty="0"/>
              <a:t> epistemology, due to its treatment of qualitative data through systematically designed </a:t>
            </a:r>
            <a:r>
              <a:rPr lang="en-US" altLang="nb-NO" sz="1800" b="1" dirty="0">
                <a:solidFill>
                  <a:srgbClr val="FF0000"/>
                </a:solidFill>
              </a:rPr>
              <a:t>codes</a:t>
            </a:r>
            <a:r>
              <a:rPr lang="en-US" altLang="nb-NO" sz="1800" dirty="0"/>
              <a:t> and categories.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Behind those codes are, however, the </a:t>
            </a:r>
            <a:r>
              <a:rPr lang="en-US" altLang="nb-NO" sz="1800" b="1" dirty="0">
                <a:solidFill>
                  <a:srgbClr val="FF0000"/>
                </a:solidFill>
              </a:rPr>
              <a:t>perceptions</a:t>
            </a:r>
            <a:r>
              <a:rPr lang="en-US" altLang="nb-NO" sz="1800" dirty="0"/>
              <a:t> of study participants, which are central to the study as well as they are in other qualitative research methodologies.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It is therefore very possible to combine an engaged qualitative research methodology with the use of grounded theory!</a:t>
            </a:r>
          </a:p>
        </p:txBody>
      </p:sp>
    </p:spTree>
    <p:extLst>
      <p:ext uri="{BB962C8B-B14F-4D97-AF65-F5344CB8AC3E}">
        <p14:creationId xmlns:p14="http://schemas.microsoft.com/office/powerpoint/2010/main" val="36050606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Questions</a:t>
            </a:r>
            <a:r>
              <a:rPr lang="nb-NO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7995273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28262287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theory: </a:t>
            </a:r>
            <a:r>
              <a:rPr lang="nb-NO" dirty="0" err="1"/>
              <a:t>Coding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200035"/>
            <a:ext cx="8155552" cy="3060383"/>
          </a:xfrm>
        </p:spPr>
        <p:txBody>
          <a:bodyPr>
            <a:normAutofit/>
          </a:bodyPr>
          <a:lstStyle/>
          <a:p>
            <a:pPr marL="0" indent="0">
              <a:buNone/>
              <a:defRPr/>
            </a:pPr>
            <a:r>
              <a:rPr lang="en-US" sz="1800" dirty="0"/>
              <a:t>Coding!</a:t>
            </a:r>
          </a:p>
          <a:p>
            <a:pPr marL="285750" indent="-285750">
              <a:defRPr/>
            </a:pPr>
            <a:r>
              <a:rPr lang="en-US" sz="1800" dirty="0"/>
              <a:t>The process of converting raw data into categories</a:t>
            </a:r>
          </a:p>
          <a:p>
            <a:pPr marL="285750" indent="-285750">
              <a:defRPr/>
            </a:pPr>
            <a:r>
              <a:rPr lang="en-US" sz="1800" dirty="0"/>
              <a:t>Many forms of coding, varying across studies and disciplines.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0" indent="0">
              <a:buNone/>
              <a:defRPr/>
            </a:pPr>
            <a:r>
              <a:rPr lang="en-US" altLang="nb-NO" sz="1800" dirty="0"/>
              <a:t>Here we learn a three-step coding process that takes the researcher from raw field data (interviews, observation notes…) to </a:t>
            </a:r>
            <a:r>
              <a:rPr lang="en-US" altLang="nb-NO" sz="1800" b="1" dirty="0">
                <a:solidFill>
                  <a:srgbClr val="FF0000"/>
                </a:solidFill>
              </a:rPr>
              <a:t>first-order codes</a:t>
            </a:r>
            <a:r>
              <a:rPr lang="en-US" altLang="nb-NO" sz="1800" dirty="0"/>
              <a:t>, </a:t>
            </a:r>
            <a:r>
              <a:rPr lang="en-US" altLang="nb-NO" sz="1800" b="1" dirty="0">
                <a:solidFill>
                  <a:srgbClr val="FF0000"/>
                </a:solidFill>
              </a:rPr>
              <a:t>aggregate categories</a:t>
            </a:r>
            <a:r>
              <a:rPr lang="en-US" altLang="nb-NO" sz="1800" dirty="0"/>
              <a:t> grouping such codes, and </a:t>
            </a:r>
            <a:r>
              <a:rPr lang="en-US" altLang="nb-NO" sz="1800" b="1" dirty="0">
                <a:solidFill>
                  <a:srgbClr val="FF0000"/>
                </a:solidFill>
              </a:rPr>
              <a:t>abstract categories </a:t>
            </a:r>
            <a:r>
              <a:rPr lang="en-US" altLang="nb-NO" sz="1800" dirty="0"/>
              <a:t>which constitute the building blocks of a theory.</a:t>
            </a:r>
          </a:p>
        </p:txBody>
      </p:sp>
    </p:spTree>
    <p:extLst>
      <p:ext uri="{BB962C8B-B14F-4D97-AF65-F5344CB8AC3E}">
        <p14:creationId xmlns:p14="http://schemas.microsoft.com/office/powerpoint/2010/main" val="4531353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Coding</a:t>
            </a:r>
            <a:endParaRPr lang="nb-NO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1070"/>
            <a:ext cx="7545952" cy="3578154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First-order codes</a:t>
            </a:r>
            <a:r>
              <a:rPr lang="en-US" sz="1800" dirty="0"/>
              <a:t>: categories grouping together data that have a common characteristic, for example, the same theme (thematic coding). </a:t>
            </a:r>
          </a:p>
          <a:p>
            <a:pPr marL="474300" lvl="1" indent="-285750">
              <a:defRPr/>
            </a:pPr>
            <a:r>
              <a:rPr lang="en-US" sz="1600" dirty="0"/>
              <a:t>For example: if we are studying reactions to a new health data management app by medical staff, we may have codes such as “ease of use”, “disappointment with core functions”, “difficulty to use the system”… </a:t>
            </a:r>
          </a:p>
          <a:p>
            <a:pPr marL="285750" indent="-285750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Aggregate categories</a:t>
            </a:r>
            <a:r>
              <a:rPr lang="en-US" altLang="nb-NO" sz="1800" dirty="0"/>
              <a:t>: categories that group together codes with a common theme.</a:t>
            </a:r>
          </a:p>
          <a:p>
            <a:pPr marL="474300" lvl="1" indent="-285750">
              <a:defRPr/>
            </a:pPr>
            <a:r>
              <a:rPr lang="en-US" altLang="nb-NO" sz="1600" dirty="0"/>
              <a:t>For example “approval”, “disapproval” or “misunderstanding” of a certain app or system.</a:t>
            </a:r>
          </a:p>
          <a:p>
            <a:pPr marL="285750" indent="-285750">
              <a:defRPr/>
            </a:pPr>
            <a:r>
              <a:rPr lang="en-US" altLang="nb-NO" sz="1800" b="1" dirty="0">
                <a:solidFill>
                  <a:srgbClr val="FF0000"/>
                </a:solidFill>
              </a:rPr>
              <a:t>Abstract categories</a:t>
            </a:r>
            <a:r>
              <a:rPr lang="en-US" altLang="nb-NO" sz="1800" dirty="0"/>
              <a:t>: categories that, grouping together aggregate dimensions, constitute the building blocks of the theory.</a:t>
            </a:r>
          </a:p>
        </p:txBody>
      </p:sp>
    </p:spTree>
    <p:extLst>
      <p:ext uri="{BB962C8B-B14F-4D97-AF65-F5344CB8AC3E}">
        <p14:creationId xmlns:p14="http://schemas.microsoft.com/office/powerpoint/2010/main" val="5617210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502" y="1092460"/>
            <a:ext cx="8156404" cy="3766412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dirty="0"/>
              <a:t>Sandeep &amp; Ravishankar (2018): </a:t>
            </a:r>
            <a:r>
              <a:rPr lang="en-US" sz="1800" i="1" dirty="0"/>
              <a:t>impact sourcing </a:t>
            </a:r>
            <a:r>
              <a:rPr lang="en-US" sz="1800" dirty="0"/>
              <a:t>is the practice of bringing digitally enabled </a:t>
            </a:r>
            <a:r>
              <a:rPr lang="en-US" sz="1800" b="1" dirty="0">
                <a:solidFill>
                  <a:srgbClr val="FF0000"/>
                </a:solidFill>
              </a:rPr>
              <a:t>outsourcing</a:t>
            </a:r>
            <a:r>
              <a:rPr lang="en-US" sz="1800" dirty="0"/>
              <a:t> jobs to underprivileged communities. Impact sourcing employees face the difficult task of transitioning from their traditional communities to the impact sourcing workplace.</a:t>
            </a:r>
          </a:p>
          <a:p>
            <a:pPr marL="285750" indent="-285750">
              <a:defRPr/>
            </a:pPr>
            <a:r>
              <a:rPr lang="en-US" sz="1800" dirty="0"/>
              <a:t>Question: how do impact sourcing employees manage sociocultural transitions in the workplace and in the community?</a:t>
            </a:r>
          </a:p>
          <a:p>
            <a:pPr marL="285750" indent="-285750">
              <a:defRPr/>
            </a:pPr>
            <a:r>
              <a:rPr lang="en-US" sz="1800" dirty="0"/>
              <a:t>Data: </a:t>
            </a:r>
            <a:r>
              <a:rPr lang="en-US" sz="1800" b="1" dirty="0">
                <a:solidFill>
                  <a:srgbClr val="FF0000"/>
                </a:solidFill>
              </a:rPr>
              <a:t>qualitative research </a:t>
            </a:r>
            <a:r>
              <a:rPr lang="en-US" sz="1800" dirty="0"/>
              <a:t>with interviews and observation at an impact sourcing enterprise in northern India. Long conversations with impact sourcing employees, eliciting their </a:t>
            </a:r>
            <a:r>
              <a:rPr lang="en-US" sz="1800" b="1" dirty="0">
                <a:solidFill>
                  <a:srgbClr val="FF0000"/>
                </a:solidFill>
              </a:rPr>
              <a:t>perceptions</a:t>
            </a:r>
            <a:r>
              <a:rPr lang="en-US" sz="1800" dirty="0"/>
              <a:t> of sociocultural challenges</a:t>
            </a:r>
          </a:p>
          <a:p>
            <a:pPr marL="285750" indent="-285750">
              <a:defRPr/>
            </a:pPr>
            <a:r>
              <a:rPr lang="en-US" sz="1800" dirty="0"/>
              <a:t>Findings: employees manage sociocultural transitions through two </a:t>
            </a:r>
            <a:r>
              <a:rPr lang="en-US" sz="1800" b="1" dirty="0">
                <a:solidFill>
                  <a:srgbClr val="FF0000"/>
                </a:solidFill>
              </a:rPr>
              <a:t>strategies</a:t>
            </a:r>
            <a:r>
              <a:rPr lang="en-US" sz="1800" dirty="0"/>
              <a:t> of </a:t>
            </a:r>
            <a:r>
              <a:rPr lang="en-US" sz="1800" i="1" dirty="0"/>
              <a:t>boundary management</a:t>
            </a:r>
            <a:r>
              <a:rPr lang="en-US" sz="1800" dirty="0"/>
              <a:t> between traditional community and impact sourcing workplace, and three forms of </a:t>
            </a:r>
            <a:r>
              <a:rPr lang="en-US" sz="1800" i="1" dirty="0"/>
              <a:t>cognitive adjustments </a:t>
            </a:r>
            <a:r>
              <a:rPr lang="en-US" sz="1800" dirty="0"/>
              <a:t>with it.</a:t>
            </a:r>
            <a:endParaRPr lang="en-US" altLang="nb-NO" sz="1800" dirty="0"/>
          </a:p>
        </p:txBody>
      </p:sp>
    </p:spTree>
    <p:extLst>
      <p:ext uri="{BB962C8B-B14F-4D97-AF65-F5344CB8AC3E}">
        <p14:creationId xmlns:p14="http://schemas.microsoft.com/office/powerpoint/2010/main" val="3091242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 example…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0190" y="4755851"/>
            <a:ext cx="7995273" cy="268941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altLang="nb-NO" sz="1800" dirty="0"/>
              <a:t>Sandeep &amp; Ravishankar (2018): </a:t>
            </a:r>
            <a:r>
              <a:rPr lang="en-US" sz="1800" dirty="0"/>
              <a:t>First-order codes, theoretical categories, and aggregate theoretical dimensions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117" y="1051907"/>
            <a:ext cx="6956612" cy="349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9603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Grounded theory: </a:t>
            </a:r>
            <a:r>
              <a:rPr lang="nb-NO" dirty="0" err="1"/>
              <a:t>limitations</a:t>
            </a:r>
            <a:r>
              <a:rPr lang="nb-NO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1070"/>
            <a:ext cx="8155552" cy="3060383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altLang="nb-NO" sz="1800" dirty="0"/>
              <a:t>Some researchers consider grounded theory as limited, due to the need to inscribe data in </a:t>
            </a:r>
            <a:r>
              <a:rPr lang="en-US" altLang="nb-NO" sz="1800" b="1" dirty="0">
                <a:solidFill>
                  <a:srgbClr val="FF0000"/>
                </a:solidFill>
              </a:rPr>
              <a:t>categories</a:t>
            </a:r>
            <a:r>
              <a:rPr lang="en-US" altLang="nb-NO" sz="1800" dirty="0"/>
              <a:t> and, therefore, the loss of those data that the coding process forces out of the scheme.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In choosing a research methodology, the researcher is faced with a trade-off between methodologies who leave greater freedom of interpretation of data and more structured ones that, like grounded theory, offer a </a:t>
            </a:r>
            <a:r>
              <a:rPr lang="en-US" altLang="nb-NO" sz="1800" b="1" dirty="0">
                <a:solidFill>
                  <a:srgbClr val="FF0000"/>
                </a:solidFill>
              </a:rPr>
              <a:t>systematic approach </a:t>
            </a:r>
            <a:r>
              <a:rPr lang="en-US" altLang="nb-NO" sz="1800" dirty="0"/>
              <a:t>to theory-building.</a:t>
            </a:r>
          </a:p>
        </p:txBody>
      </p:sp>
    </p:spTree>
    <p:extLst>
      <p:ext uri="{BB962C8B-B14F-4D97-AF65-F5344CB8AC3E}">
        <p14:creationId xmlns:p14="http://schemas.microsoft.com/office/powerpoint/2010/main" val="29047530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6072" y="1191070"/>
            <a:ext cx="7707316" cy="3363001"/>
          </a:xfrm>
        </p:spPr>
        <p:txBody>
          <a:bodyPr>
            <a:normAutofit/>
          </a:bodyPr>
          <a:lstStyle/>
          <a:p>
            <a:pPr marL="285750" indent="-285750">
              <a:defRPr/>
            </a:pPr>
            <a:r>
              <a:rPr lang="en-US" sz="1800" dirty="0"/>
              <a:t>Grounded theory, a methodology to generate theory directly from field data, can be used to make sense of digital health phenomena.</a:t>
            </a:r>
          </a:p>
          <a:p>
            <a:pPr marL="285750" indent="-285750">
              <a:defRPr/>
            </a:pPr>
            <a:endParaRPr lang="en-US" sz="1800" dirty="0"/>
          </a:p>
          <a:p>
            <a:pPr marL="285750" indent="-285750">
              <a:defRPr/>
            </a:pPr>
            <a:r>
              <a:rPr lang="en-US" sz="1800" b="1" dirty="0">
                <a:solidFill>
                  <a:srgbClr val="FF0000"/>
                </a:solidFill>
              </a:rPr>
              <a:t>Coding</a:t>
            </a:r>
            <a:r>
              <a:rPr lang="en-US" sz="1800" dirty="0"/>
              <a:t> – the process of converting raw data into categories – is functional to generating new theory, rather than applying pre-existing theoretical frameworks to new research objects.</a:t>
            </a:r>
          </a:p>
          <a:p>
            <a:pPr marL="285750" indent="-285750">
              <a:defRPr/>
            </a:pPr>
            <a:endParaRPr lang="en-US" altLang="nb-NO" sz="1800" dirty="0"/>
          </a:p>
          <a:p>
            <a:pPr marL="285750" indent="-285750">
              <a:defRPr/>
            </a:pPr>
            <a:r>
              <a:rPr lang="en-US" altLang="nb-NO" sz="1800" dirty="0"/>
              <a:t>The researcher faces a </a:t>
            </a:r>
            <a:r>
              <a:rPr lang="en-US" altLang="nb-NO" sz="1800" b="1" dirty="0">
                <a:solidFill>
                  <a:srgbClr val="FF0000"/>
                </a:solidFill>
              </a:rPr>
              <a:t>trade-off</a:t>
            </a:r>
            <a:r>
              <a:rPr lang="en-US" altLang="nb-NO" sz="1800" dirty="0"/>
              <a:t> between methods that leave more freedom of interpretation, and the structured approach to theory-building that grounded theory offers.</a:t>
            </a:r>
          </a:p>
        </p:txBody>
      </p:sp>
    </p:spTree>
    <p:extLst>
      <p:ext uri="{BB962C8B-B14F-4D97-AF65-F5344CB8AC3E}">
        <p14:creationId xmlns:p14="http://schemas.microsoft.com/office/powerpoint/2010/main" val="42480726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15DB2AA-CFEA-4381-8872-373B1C2DEFE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 err="1"/>
              <a:t>Thank</a:t>
            </a:r>
            <a:r>
              <a:rPr lang="nb-NO" dirty="0"/>
              <a:t> you!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B5A2597-F8A7-4EB7-9CCC-034A03B126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silvima@ifi.uio.no</a:t>
            </a:r>
          </a:p>
        </p:txBody>
      </p:sp>
    </p:spTree>
    <p:extLst>
      <p:ext uri="{BB962C8B-B14F-4D97-AF65-F5344CB8AC3E}">
        <p14:creationId xmlns:p14="http://schemas.microsoft.com/office/powerpoint/2010/main" val="24932059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9172F4C-C83F-4EB5-BF4D-59BDB921D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Readings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9C1F59E-3568-49B1-AC17-9A0101564E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1" y="1219200"/>
            <a:ext cx="7922704" cy="36760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dirty="0"/>
              <a:t>Core Reading</a:t>
            </a:r>
            <a:endParaRPr lang="nb-NO" sz="1800" dirty="0"/>
          </a:p>
          <a:p>
            <a:r>
              <a:rPr lang="nb-NO" sz="1800" dirty="0" err="1"/>
              <a:t>Urquhart</a:t>
            </a:r>
            <a:r>
              <a:rPr lang="nb-NO" sz="1800" dirty="0"/>
              <a:t>, C. (2012). </a:t>
            </a:r>
            <a:r>
              <a:rPr lang="nb-NO" sz="1800" i="1" dirty="0"/>
              <a:t>Grounded theory for qualitative research: A </a:t>
            </a:r>
            <a:r>
              <a:rPr lang="nb-NO" sz="1800" i="1" dirty="0" err="1"/>
              <a:t>practical</a:t>
            </a:r>
            <a:r>
              <a:rPr lang="nb-NO" sz="1800" i="1" dirty="0"/>
              <a:t> guide</a:t>
            </a:r>
            <a:r>
              <a:rPr lang="nb-NO" sz="1800" dirty="0"/>
              <a:t>. London: Sage. Chapters 1-2.</a:t>
            </a:r>
          </a:p>
          <a:p>
            <a:pPr marL="0" indent="0">
              <a:buNone/>
            </a:pPr>
            <a:r>
              <a:rPr lang="nb-NO" sz="1800" b="1" dirty="0"/>
              <a:t>Supplementary </a:t>
            </a:r>
            <a:r>
              <a:rPr lang="nb-NO" sz="1800" b="1" dirty="0" err="1"/>
              <a:t>reading</a:t>
            </a:r>
            <a:r>
              <a:rPr lang="nb-NO" sz="1800" dirty="0"/>
              <a:t> </a:t>
            </a:r>
          </a:p>
          <a:p>
            <a:r>
              <a:rPr lang="nb-NO" sz="1800" dirty="0"/>
              <a:t>Russpatrick, S., Sæbø, J., </a:t>
            </a:r>
            <a:r>
              <a:rPr lang="nb-NO" sz="1800" dirty="0" err="1"/>
              <a:t>Monteiro</a:t>
            </a:r>
            <a:r>
              <a:rPr lang="nb-NO" sz="1800" dirty="0"/>
              <a:t>, E., Nicholson, B., &amp; Sanner, T. (2021). Digital </a:t>
            </a:r>
            <a:r>
              <a:rPr lang="nb-NO" sz="1800" dirty="0" err="1"/>
              <a:t>resilience</a:t>
            </a:r>
            <a:r>
              <a:rPr lang="nb-NO" sz="1800" dirty="0"/>
              <a:t> to COVID-19: a </a:t>
            </a:r>
            <a:r>
              <a:rPr lang="nb-NO" sz="1800" dirty="0" err="1"/>
              <a:t>model</a:t>
            </a:r>
            <a:r>
              <a:rPr lang="nb-NO" sz="1800" dirty="0"/>
              <a:t> for national digital health systems to </a:t>
            </a:r>
            <a:r>
              <a:rPr lang="nb-NO" sz="1800" dirty="0" err="1"/>
              <a:t>bounce</a:t>
            </a:r>
            <a:r>
              <a:rPr lang="nb-NO" sz="1800" dirty="0"/>
              <a:t> forward from the </a:t>
            </a:r>
            <a:r>
              <a:rPr lang="nb-NO" sz="1800" dirty="0" err="1"/>
              <a:t>shock</a:t>
            </a:r>
            <a:r>
              <a:rPr lang="nb-NO" sz="1800" dirty="0"/>
              <a:t> of a global pandemic. IFIP 9.4 Virtual Conference, 26-28 May 2021.</a:t>
            </a:r>
          </a:p>
          <a:p>
            <a:r>
              <a:rPr lang="en-US" sz="1800" dirty="0"/>
              <a:t>Sandeep, M. S., &amp; Ravishankar, M. N. (2018). Sociocultural transitions and developmental impacts in the digital economy of impact sourcing. Information Systems Journal, 28(3), 563-586.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3042187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UIO">
      <a:dk1>
        <a:sysClr val="windowText" lastClr="000000"/>
      </a:dk1>
      <a:lt1>
        <a:sysClr val="window" lastClr="FFFFFF"/>
      </a:lt1>
      <a:dk2>
        <a:srgbClr val="404040"/>
      </a:dk2>
      <a:lt2>
        <a:srgbClr val="F18665"/>
      </a:lt2>
      <a:accent1>
        <a:srgbClr val="E30613"/>
      </a:accent1>
      <a:accent2>
        <a:srgbClr val="C7C1B8"/>
      </a:accent2>
      <a:accent3>
        <a:srgbClr val="B7B7B6"/>
      </a:accent3>
      <a:accent4>
        <a:srgbClr val="76777B"/>
      </a:accent4>
      <a:accent5>
        <a:srgbClr val="E66A77"/>
      </a:accent5>
      <a:accent6>
        <a:srgbClr val="8A3B8F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8" id="{D707FE88-6279-46C2-A840-268A51290FF4}" vid="{30B76393-2AE7-456F-9D2F-AAFD822532D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pptmal_2020_ifi</Template>
  <TotalTime>634</TotalTime>
  <Words>1464</Words>
  <Application>Microsoft Office PowerPoint</Application>
  <PresentationFormat>Custom</PresentationFormat>
  <Paragraphs>100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Arial</vt:lpstr>
      <vt:lpstr>Calibri</vt:lpstr>
      <vt:lpstr>Verdana</vt:lpstr>
      <vt:lpstr>Office-tema</vt:lpstr>
      <vt:lpstr>Grounded Theory</vt:lpstr>
      <vt:lpstr>Overview</vt:lpstr>
      <vt:lpstr>After this lecture, you can…</vt:lpstr>
      <vt:lpstr>Grounded theory</vt:lpstr>
      <vt:lpstr>Grounded theory</vt:lpstr>
      <vt:lpstr>Grounded theory</vt:lpstr>
      <vt:lpstr>Grounded theory</vt:lpstr>
      <vt:lpstr>For example…</vt:lpstr>
      <vt:lpstr>For example…</vt:lpstr>
      <vt:lpstr>For example…</vt:lpstr>
      <vt:lpstr>So…</vt:lpstr>
      <vt:lpstr>Questions?</vt:lpstr>
      <vt:lpstr>Grounded theory: Coding</vt:lpstr>
      <vt:lpstr>Coding</vt:lpstr>
      <vt:lpstr>For example…</vt:lpstr>
      <vt:lpstr>For example…</vt:lpstr>
      <vt:lpstr>Grounded theory: limitations?</vt:lpstr>
      <vt:lpstr>So…</vt:lpstr>
      <vt:lpstr>Thank you!</vt:lpstr>
      <vt:lpstr>Readings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Undergraduate Research Track 2020-2021 Is there a Community of Practice on the DHIS2 Online Community of Practice Website?</dc:title>
  <dc:creator>Silvia Masiero</dc:creator>
  <cp:lastModifiedBy>Silvia Masiero</cp:lastModifiedBy>
  <cp:revision>90</cp:revision>
  <dcterms:created xsi:type="dcterms:W3CDTF">2021-08-14T13:08:41Z</dcterms:created>
  <dcterms:modified xsi:type="dcterms:W3CDTF">2023-10-17T07:03:41Z</dcterms:modified>
</cp:coreProperties>
</file>