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317" r:id="rId2"/>
    <p:sldId id="318" r:id="rId3"/>
    <p:sldId id="319" r:id="rId4"/>
    <p:sldId id="340" r:id="rId5"/>
    <p:sldId id="330" r:id="rId6"/>
    <p:sldId id="331" r:id="rId7"/>
    <p:sldId id="329" r:id="rId8"/>
    <p:sldId id="332" r:id="rId9"/>
    <p:sldId id="341" r:id="rId10"/>
    <p:sldId id="343" r:id="rId11"/>
    <p:sldId id="342" r:id="rId12"/>
    <p:sldId id="344" r:id="rId13"/>
    <p:sldId id="333" r:id="rId14"/>
    <p:sldId id="334" r:id="rId15"/>
    <p:sldId id="335" r:id="rId16"/>
    <p:sldId id="336" r:id="rId17"/>
    <p:sldId id="337" r:id="rId18"/>
    <p:sldId id="323" r:id="rId19"/>
    <p:sldId id="320" r:id="rId20"/>
    <p:sldId id="321" r:id="rId21"/>
    <p:sldId id="324" r:id="rId22"/>
    <p:sldId id="325" r:id="rId23"/>
    <p:sldId id="326" r:id="rId24"/>
    <p:sldId id="327" r:id="rId25"/>
    <p:sldId id="328" r:id="rId26"/>
    <p:sldId id="339" r:id="rId27"/>
    <p:sldId id="338" r:id="rId28"/>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94" autoAdjust="0"/>
    <p:restoredTop sz="93979" autoAdjust="0"/>
  </p:normalViewPr>
  <p:slideViewPr>
    <p:cSldViewPr snapToGrid="0">
      <p:cViewPr varScale="1">
        <p:scale>
          <a:sx n="81" d="100"/>
          <a:sy n="81" d="100"/>
        </p:scale>
        <p:origin x="72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25.10.2023</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‹N°›</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3412323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564039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4242852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2700671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2849465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2880959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2948754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2699178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1727093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1993284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857454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1024381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3020294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2014539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3834834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1764180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18</a:t>
            </a:fld>
            <a:endParaRPr lang="nb-NO"/>
          </a:p>
        </p:txBody>
      </p:sp>
    </p:spTree>
    <p:extLst>
      <p:ext uri="{BB962C8B-B14F-4D97-AF65-F5344CB8AC3E}">
        <p14:creationId xmlns:p14="http://schemas.microsoft.com/office/powerpoint/2010/main" val="2578671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19</a:t>
            </a:fld>
            <a:endParaRPr lang="nb-NO"/>
          </a:p>
        </p:txBody>
      </p:sp>
    </p:spTree>
    <p:extLst>
      <p:ext uri="{BB962C8B-B14F-4D97-AF65-F5344CB8AC3E}">
        <p14:creationId xmlns:p14="http://schemas.microsoft.com/office/powerpoint/2010/main" val="1723276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865323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21</a:t>
            </a:fld>
            <a:endParaRPr lang="nb-NO"/>
          </a:p>
        </p:txBody>
      </p:sp>
    </p:spTree>
    <p:extLst>
      <p:ext uri="{BB962C8B-B14F-4D97-AF65-F5344CB8AC3E}">
        <p14:creationId xmlns:p14="http://schemas.microsoft.com/office/powerpoint/2010/main" val="3591366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22</a:t>
            </a:fld>
            <a:endParaRPr lang="nb-NO"/>
          </a:p>
        </p:txBody>
      </p:sp>
    </p:spTree>
    <p:extLst>
      <p:ext uri="{BB962C8B-B14F-4D97-AF65-F5344CB8AC3E}">
        <p14:creationId xmlns:p14="http://schemas.microsoft.com/office/powerpoint/2010/main" val="1454954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23</a:t>
            </a:fld>
            <a:endParaRPr lang="nb-NO"/>
          </a:p>
        </p:txBody>
      </p:sp>
    </p:spTree>
    <p:extLst>
      <p:ext uri="{BB962C8B-B14F-4D97-AF65-F5344CB8AC3E}">
        <p14:creationId xmlns:p14="http://schemas.microsoft.com/office/powerpoint/2010/main" val="1639769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24</a:t>
            </a:fld>
            <a:endParaRPr lang="nb-NO"/>
          </a:p>
        </p:txBody>
      </p:sp>
    </p:spTree>
    <p:extLst>
      <p:ext uri="{BB962C8B-B14F-4D97-AF65-F5344CB8AC3E}">
        <p14:creationId xmlns:p14="http://schemas.microsoft.com/office/powerpoint/2010/main" val="2414628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25</a:t>
            </a:fld>
            <a:endParaRPr lang="nb-NO"/>
          </a:p>
        </p:txBody>
      </p:sp>
    </p:spTree>
    <p:extLst>
      <p:ext uri="{BB962C8B-B14F-4D97-AF65-F5344CB8AC3E}">
        <p14:creationId xmlns:p14="http://schemas.microsoft.com/office/powerpoint/2010/main" val="4075087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26</a:t>
            </a:fld>
            <a:endParaRPr lang="nb-NO"/>
          </a:p>
        </p:txBody>
      </p:sp>
    </p:spTree>
    <p:extLst>
      <p:ext uri="{BB962C8B-B14F-4D97-AF65-F5344CB8AC3E}">
        <p14:creationId xmlns:p14="http://schemas.microsoft.com/office/powerpoint/2010/main" val="37589493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smtClean="0"/>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smtClean="0"/>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smtClean="0"/>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smtClean="0"/>
              <a:t>Institutt for informatikk</a:t>
            </a:r>
            <a:endParaRPr lang="nb-NO" sz="1400" b="1" dirty="0"/>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25.10.2023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‹N°›</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smtClean="0"/>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smtClean="0"/>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smtClean="0"/>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innhold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25.10.2023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‹N°›</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smtClean="0"/>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smtClean="0"/>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25.10.2023</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‹N°›</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smtClean="0"/>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25.10.2023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‹N°›</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smtClean="0"/>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smtClean="0"/>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25.10.2023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‹N°›</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smtClean="0"/>
              <a:t>Edit Master text styles</a:t>
            </a:r>
          </a:p>
          <a:p>
            <a:pPr lvl="1"/>
            <a:r>
              <a:rPr lang="en-US" smtClean="0"/>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25.10.2023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‹N°›</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25.10.2023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‹N°›</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smtClean="0"/>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smtClean="0"/>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25.10.2023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‹N°›</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25.10.2023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‹N°›</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smtClean="0"/>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smtClean="0"/>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25.10.2023</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‹N°›</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a:xfrm>
            <a:off x="550606" y="1810875"/>
            <a:ext cx="7983794" cy="987362"/>
          </a:xfrm>
        </p:spPr>
        <p:txBody>
          <a:bodyPr>
            <a:normAutofit/>
          </a:bodyPr>
          <a:lstStyle/>
          <a:p>
            <a:r>
              <a:rPr lang="en-GB" dirty="0"/>
              <a:t>Research Practice: </a:t>
            </a:r>
            <a:br>
              <a:rPr lang="en-GB" dirty="0"/>
            </a:br>
            <a:r>
              <a:rPr lang="en-GB" dirty="0" smtClean="0"/>
              <a:t>Lessons learned key takeaways</a:t>
            </a:r>
            <a:endParaRPr lang="nb-NO" dirty="0"/>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smtClean="0"/>
              <a:t>josuekw@ifi.uio.no</a:t>
            </a:r>
            <a:endParaRPr lang="nb-NO" dirty="0"/>
          </a:p>
        </p:txBody>
      </p:sp>
    </p:spTree>
    <p:extLst>
      <p:ext uri="{BB962C8B-B14F-4D97-AF65-F5344CB8AC3E}">
        <p14:creationId xmlns:p14="http://schemas.microsoft.com/office/powerpoint/2010/main" val="188667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After this session, you can…</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smtClean="0"/>
              <a:t>Appreciate </a:t>
            </a:r>
            <a:r>
              <a:rPr lang="en-US" sz="1800" dirty="0"/>
              <a:t>field data collection </a:t>
            </a:r>
            <a:r>
              <a:rPr lang="en-US" sz="1800" dirty="0" smtClean="0"/>
              <a:t>practicalities</a:t>
            </a:r>
          </a:p>
          <a:p>
            <a:pPr lvl="0"/>
            <a:r>
              <a:rPr lang="en-US" sz="1800" dirty="0"/>
              <a:t>Build valuable hands-on knowledge and skills needed to tackle field data collection with confidence</a:t>
            </a:r>
            <a:r>
              <a:rPr lang="en-US" sz="1800" dirty="0" smtClean="0"/>
              <a:t>.</a:t>
            </a:r>
          </a:p>
          <a:p>
            <a:pPr lvl="0"/>
            <a:endParaRPr lang="nb-NO" sz="1800" dirty="0"/>
          </a:p>
        </p:txBody>
      </p:sp>
    </p:spTree>
    <p:extLst>
      <p:ext uri="{BB962C8B-B14F-4D97-AF65-F5344CB8AC3E}">
        <p14:creationId xmlns:p14="http://schemas.microsoft.com/office/powerpoint/2010/main" val="2246337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smtClean="0"/>
              <a:t>My research</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smtClean="0"/>
              <a:t>How DHIS2 Impact Decision making and Organizational Performance</a:t>
            </a:r>
          </a:p>
          <a:p>
            <a:pPr lvl="0"/>
            <a:r>
              <a:rPr lang="en-US" sz="1800" dirty="0" smtClean="0"/>
              <a:t>Research Background: Build within the IS Litterature and ICT4D Litterature</a:t>
            </a:r>
          </a:p>
          <a:p>
            <a:pPr lvl="0"/>
            <a:r>
              <a:rPr lang="en-US" sz="1800" dirty="0" smtClean="0"/>
              <a:t>Theoretical Choices: Effective Use Theory by Burton-Jones and Grange(2006)</a:t>
            </a:r>
          </a:p>
          <a:p>
            <a:pPr lvl="0"/>
            <a:r>
              <a:rPr lang="en-US" sz="1800" dirty="0" smtClean="0"/>
              <a:t>Research Practice</a:t>
            </a:r>
            <a:r>
              <a:rPr lang="en-US" sz="1800" smtClean="0"/>
              <a:t>: Deductive Method</a:t>
            </a:r>
            <a:endParaRPr lang="en-US" sz="1800" dirty="0" smtClean="0"/>
          </a:p>
          <a:p>
            <a:pPr lvl="0"/>
            <a:r>
              <a:rPr lang="en-US" sz="1800" dirty="0" smtClean="0"/>
              <a:t>Research Design: Mixed Methodology( surveys and interviews).</a:t>
            </a:r>
          </a:p>
          <a:p>
            <a:pPr lvl="0"/>
            <a:r>
              <a:rPr lang="en-US" sz="1800" dirty="0" smtClean="0"/>
              <a:t>Empirical setting: Health Information Unit, Ministry of Public Health, Cameroon</a:t>
            </a:r>
            <a:endParaRPr lang="en-US" sz="1800" dirty="0"/>
          </a:p>
        </p:txBody>
      </p:sp>
    </p:spTree>
    <p:extLst>
      <p:ext uri="{BB962C8B-B14F-4D97-AF65-F5344CB8AC3E}">
        <p14:creationId xmlns:p14="http://schemas.microsoft.com/office/powerpoint/2010/main" val="38436152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smtClean="0"/>
              <a:t>Preparing for Field Work</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smtClean="0"/>
              <a:t>Fill </a:t>
            </a:r>
            <a:r>
              <a:rPr lang="en-US" sz="1800" dirty="0"/>
              <a:t>in your knowledge of the </a:t>
            </a:r>
            <a:r>
              <a:rPr lang="en-US" sz="1800" dirty="0" smtClean="0"/>
              <a:t>subject, the environment.</a:t>
            </a:r>
          </a:p>
          <a:p>
            <a:pPr lvl="0"/>
            <a:r>
              <a:rPr lang="en-US" sz="1800" dirty="0" smtClean="0"/>
              <a:t>Discuss </a:t>
            </a:r>
            <a:r>
              <a:rPr lang="en-US" sz="1800" dirty="0"/>
              <a:t>the group you plan to research with an informant/gatekeeper</a:t>
            </a:r>
            <a:r>
              <a:rPr lang="en-US" sz="1800" dirty="0" smtClean="0"/>
              <a:t>.</a:t>
            </a:r>
          </a:p>
          <a:p>
            <a:pPr lvl="0"/>
            <a:r>
              <a:rPr lang="en-US" sz="1800" dirty="0" smtClean="0"/>
              <a:t>Develop </a:t>
            </a:r>
            <a:r>
              <a:rPr lang="en-US" sz="1800" dirty="0"/>
              <a:t>an identity with the people to be studied. </a:t>
            </a:r>
            <a:endParaRPr lang="en-US" sz="1800" dirty="0" smtClean="0"/>
          </a:p>
          <a:p>
            <a:pPr lvl="0"/>
            <a:r>
              <a:rPr lang="en-US" sz="1800" dirty="0" smtClean="0"/>
              <a:t>Realize </a:t>
            </a:r>
            <a:r>
              <a:rPr lang="en-US" sz="1800" dirty="0"/>
              <a:t>that your initial contact with the group can influence your observations.</a:t>
            </a:r>
          </a:p>
        </p:txBody>
      </p:sp>
    </p:spTree>
    <p:extLst>
      <p:ext uri="{BB962C8B-B14F-4D97-AF65-F5344CB8AC3E}">
        <p14:creationId xmlns:p14="http://schemas.microsoft.com/office/powerpoint/2010/main" val="3827729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smtClean="0"/>
              <a:t>What is an interviews?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smtClean="0"/>
              <a:t>Interviews </a:t>
            </a:r>
            <a:r>
              <a:rPr lang="en-US" sz="1800" dirty="0"/>
              <a:t>are one-on-one or small group question and answer </a:t>
            </a:r>
            <a:r>
              <a:rPr lang="en-US" sz="1800" dirty="0" smtClean="0"/>
              <a:t>sessions.</a:t>
            </a:r>
          </a:p>
          <a:p>
            <a:pPr lvl="0"/>
            <a:r>
              <a:rPr lang="en-US" sz="1800" dirty="0" smtClean="0"/>
              <a:t>Interviews </a:t>
            </a:r>
            <a:r>
              <a:rPr lang="en-US" sz="1800" dirty="0"/>
              <a:t>will provide a lot of information from a small number of people and are useful when you want to get an expert or knowledgeable opinion on a </a:t>
            </a:r>
            <a:r>
              <a:rPr lang="en-US" sz="1800" dirty="0" smtClean="0"/>
              <a:t>subject.</a:t>
            </a:r>
          </a:p>
          <a:p>
            <a:pPr lvl="0"/>
            <a:r>
              <a:rPr lang="en-US" sz="1800" dirty="0" smtClean="0"/>
              <a:t>It </a:t>
            </a:r>
            <a:r>
              <a:rPr lang="en-US" sz="1800" dirty="0"/>
              <a:t>is based on qualitative research (feelings, in-depth experiences, personal responses to situations) What is an Interview?</a:t>
            </a:r>
          </a:p>
        </p:txBody>
      </p:sp>
    </p:spTree>
    <p:extLst>
      <p:ext uri="{BB962C8B-B14F-4D97-AF65-F5344CB8AC3E}">
        <p14:creationId xmlns:p14="http://schemas.microsoft.com/office/powerpoint/2010/main" val="23162653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smtClean="0"/>
              <a:t>What is an interviews?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a:t> </a:t>
            </a:r>
            <a:r>
              <a:rPr lang="en-US" sz="1800" dirty="0" smtClean="0"/>
              <a:t>Researcher </a:t>
            </a:r>
            <a:r>
              <a:rPr lang="en-US" sz="1800" dirty="0"/>
              <a:t>asks the subjects to describe and explain his or her </a:t>
            </a:r>
            <a:r>
              <a:rPr lang="en-US" sz="1800" dirty="0" err="1"/>
              <a:t>behaviour</a:t>
            </a:r>
            <a:r>
              <a:rPr lang="en-US" sz="1800" dirty="0"/>
              <a:t>. </a:t>
            </a:r>
          </a:p>
          <a:p>
            <a:pPr lvl="0"/>
            <a:r>
              <a:rPr lang="en-US" sz="1800" dirty="0" smtClean="0"/>
              <a:t>Useful </a:t>
            </a:r>
            <a:r>
              <a:rPr lang="en-US" sz="1800" dirty="0"/>
              <a:t>for determining the motivation for the subject’s </a:t>
            </a:r>
            <a:r>
              <a:rPr lang="en-US" sz="1800" dirty="0" err="1"/>
              <a:t>behaviour</a:t>
            </a:r>
            <a:r>
              <a:rPr lang="en-US" sz="1800" dirty="0"/>
              <a:t>. </a:t>
            </a:r>
          </a:p>
          <a:p>
            <a:pPr lvl="0"/>
            <a:r>
              <a:rPr lang="en-US" sz="1800" dirty="0" smtClean="0"/>
              <a:t>To </a:t>
            </a:r>
            <a:r>
              <a:rPr lang="en-US" sz="1800" dirty="0"/>
              <a:t>be valid, the interview questions should ask subjects to discuss actions after they occur rather than to speculate about what they might do</a:t>
            </a:r>
            <a:r>
              <a:rPr lang="en-US" sz="1800" dirty="0" smtClean="0"/>
              <a:t>.</a:t>
            </a:r>
          </a:p>
          <a:p>
            <a:pPr lvl="0"/>
            <a:r>
              <a:rPr lang="en-US" sz="1800" dirty="0" smtClean="0"/>
              <a:t> </a:t>
            </a:r>
            <a:r>
              <a:rPr lang="en-US" sz="1800" dirty="0"/>
              <a:t>It should be expected by the interviewer that a subject may choose not to answer all questions. The privacy and anonymity of a subject is essential to ethical research.</a:t>
            </a:r>
          </a:p>
        </p:txBody>
      </p:sp>
    </p:spTree>
    <p:extLst>
      <p:ext uri="{BB962C8B-B14F-4D97-AF65-F5344CB8AC3E}">
        <p14:creationId xmlns:p14="http://schemas.microsoft.com/office/powerpoint/2010/main" val="12451099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a:t>Seven Stages of Interviewing </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err="1"/>
              <a:t>Thematizing</a:t>
            </a:r>
            <a:r>
              <a:rPr lang="en-US" sz="1800" dirty="0"/>
              <a:t> </a:t>
            </a:r>
          </a:p>
          <a:p>
            <a:pPr lvl="0"/>
            <a:r>
              <a:rPr lang="en-US" sz="1800" dirty="0" smtClean="0"/>
              <a:t>Design </a:t>
            </a:r>
          </a:p>
          <a:p>
            <a:pPr lvl="0"/>
            <a:r>
              <a:rPr lang="en-US" sz="1800" dirty="0" smtClean="0"/>
              <a:t>Interviewing </a:t>
            </a:r>
          </a:p>
          <a:p>
            <a:pPr lvl="0"/>
            <a:r>
              <a:rPr lang="en-US" sz="1800" dirty="0" smtClean="0"/>
              <a:t>Transcribing </a:t>
            </a:r>
          </a:p>
          <a:p>
            <a:pPr lvl="0"/>
            <a:r>
              <a:rPr lang="en-US" sz="1800" dirty="0" smtClean="0"/>
              <a:t>Analyzing </a:t>
            </a:r>
          </a:p>
          <a:p>
            <a:pPr lvl="0"/>
            <a:r>
              <a:rPr lang="en-US" sz="1800" dirty="0" smtClean="0"/>
              <a:t>Verifying </a:t>
            </a:r>
            <a:r>
              <a:rPr lang="en-US" sz="1800" dirty="0"/>
              <a:t>and checking facts </a:t>
            </a:r>
          </a:p>
          <a:p>
            <a:pPr lvl="0"/>
            <a:r>
              <a:rPr lang="en-US" sz="1800" dirty="0" smtClean="0"/>
              <a:t>Reporting</a:t>
            </a:r>
            <a:endParaRPr lang="nb-NO" sz="1800" dirty="0"/>
          </a:p>
        </p:txBody>
      </p:sp>
    </p:spTree>
    <p:extLst>
      <p:ext uri="{BB962C8B-B14F-4D97-AF65-F5344CB8AC3E}">
        <p14:creationId xmlns:p14="http://schemas.microsoft.com/office/powerpoint/2010/main" val="807205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88036"/>
            <a:ext cx="7922703" cy="476592"/>
          </a:xfrm>
        </p:spPr>
        <p:txBody>
          <a:bodyPr>
            <a:normAutofit fontScale="90000"/>
          </a:bodyPr>
          <a:lstStyle/>
          <a:p>
            <a:r>
              <a:rPr lang="en-US" dirty="0"/>
              <a:t>Consider the following </a:t>
            </a:r>
            <a:r>
              <a:rPr lang="en-US" dirty="0" smtClean="0"/>
              <a:t>Interrogations </a:t>
            </a:r>
            <a:r>
              <a:rPr lang="en-US" dirty="0"/>
              <a:t>when beginning to think about conducting </a:t>
            </a:r>
            <a:r>
              <a:rPr lang="en-US" dirty="0" smtClean="0"/>
              <a:t>research</a:t>
            </a:r>
            <a:r>
              <a:rPr lang="en-US" dirty="0"/>
              <a:t>: </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dirty="0"/>
              <a:t>What do I want to discover? </a:t>
            </a:r>
          </a:p>
          <a:p>
            <a:pPr lvl="0"/>
            <a:r>
              <a:rPr lang="en-US" dirty="0" smtClean="0"/>
              <a:t>How </a:t>
            </a:r>
            <a:r>
              <a:rPr lang="en-US" dirty="0"/>
              <a:t>do I plan on discovering it? (This is called your research methods or methodology</a:t>
            </a:r>
            <a:r>
              <a:rPr lang="en-US" dirty="0" smtClean="0"/>
              <a:t>)</a:t>
            </a:r>
          </a:p>
          <a:p>
            <a:pPr lvl="0"/>
            <a:r>
              <a:rPr lang="en-US" dirty="0" smtClean="0"/>
              <a:t> </a:t>
            </a:r>
            <a:r>
              <a:rPr lang="en-US" dirty="0"/>
              <a:t>Who am I going to talk to/observe/survey? (These people are called your subjects or </a:t>
            </a:r>
            <a:r>
              <a:rPr lang="en-US" dirty="0" smtClean="0"/>
              <a:t>participants)</a:t>
            </a:r>
          </a:p>
          <a:p>
            <a:pPr lvl="0"/>
            <a:r>
              <a:rPr lang="en-US" dirty="0" smtClean="0"/>
              <a:t>How </a:t>
            </a:r>
            <a:r>
              <a:rPr lang="en-US" dirty="0"/>
              <a:t>am I going to be able gain access to these groups or individuals? </a:t>
            </a:r>
          </a:p>
          <a:p>
            <a:pPr lvl="0"/>
            <a:r>
              <a:rPr lang="en-US" dirty="0" smtClean="0"/>
              <a:t>What </a:t>
            </a:r>
            <a:r>
              <a:rPr lang="en-US" dirty="0"/>
              <a:t>are my biases about this topic? </a:t>
            </a:r>
          </a:p>
          <a:p>
            <a:pPr lvl="0"/>
            <a:r>
              <a:rPr lang="en-US" dirty="0" smtClean="0"/>
              <a:t>How </a:t>
            </a:r>
            <a:r>
              <a:rPr lang="en-US" dirty="0"/>
              <a:t>can I make sure my biases are not reflected in my research methods? </a:t>
            </a:r>
          </a:p>
          <a:p>
            <a:pPr lvl="0"/>
            <a:r>
              <a:rPr lang="en-US" dirty="0" smtClean="0"/>
              <a:t>What </a:t>
            </a:r>
            <a:r>
              <a:rPr lang="en-US" dirty="0"/>
              <a:t>do I expect to discover?</a:t>
            </a:r>
            <a:endParaRPr lang="en-US" sz="1800" dirty="0"/>
          </a:p>
        </p:txBody>
      </p:sp>
    </p:spTree>
    <p:extLst>
      <p:ext uri="{BB962C8B-B14F-4D97-AF65-F5344CB8AC3E}">
        <p14:creationId xmlns:p14="http://schemas.microsoft.com/office/powerpoint/2010/main" val="21995230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88036"/>
            <a:ext cx="7922703" cy="476592"/>
          </a:xfrm>
        </p:spPr>
        <p:txBody>
          <a:bodyPr>
            <a:normAutofit/>
          </a:bodyPr>
          <a:lstStyle/>
          <a:p>
            <a:r>
              <a:rPr lang="en-US" dirty="0"/>
              <a:t>Initial Engagements</a:t>
            </a:r>
            <a:endParaRPr lang="nb-NO" dirty="0"/>
          </a:p>
        </p:txBody>
      </p:sp>
      <p:pic>
        <p:nvPicPr>
          <p:cNvPr id="5" name="Image 4"/>
          <p:cNvPicPr>
            <a:picLocks noChangeAspect="1"/>
          </p:cNvPicPr>
          <p:nvPr/>
        </p:nvPicPr>
        <p:blipFill>
          <a:blip r:embed="rId3"/>
          <a:stretch>
            <a:fillRect/>
          </a:stretch>
        </p:blipFill>
        <p:spPr>
          <a:xfrm>
            <a:off x="1145293" y="1050924"/>
            <a:ext cx="7047672" cy="3865541"/>
          </a:xfrm>
          <a:prstGeom prst="rect">
            <a:avLst/>
          </a:prstGeom>
        </p:spPr>
      </p:pic>
    </p:spTree>
    <p:extLst>
      <p:ext uri="{BB962C8B-B14F-4D97-AF65-F5344CB8AC3E}">
        <p14:creationId xmlns:p14="http://schemas.microsoft.com/office/powerpoint/2010/main" val="689662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88036"/>
            <a:ext cx="7922703" cy="476592"/>
          </a:xfrm>
        </p:spPr>
        <p:txBody>
          <a:bodyPr>
            <a:normAutofit/>
          </a:bodyPr>
          <a:lstStyle/>
          <a:p>
            <a:r>
              <a:rPr lang="en-US" dirty="0"/>
              <a:t>Initial Engagements</a:t>
            </a:r>
            <a:endParaRPr lang="nb-NO" dirty="0"/>
          </a:p>
        </p:txBody>
      </p:sp>
      <p:pic>
        <p:nvPicPr>
          <p:cNvPr id="3" name="Image 2"/>
          <p:cNvPicPr>
            <a:picLocks noChangeAspect="1"/>
          </p:cNvPicPr>
          <p:nvPr/>
        </p:nvPicPr>
        <p:blipFill>
          <a:blip r:embed="rId3"/>
          <a:stretch>
            <a:fillRect/>
          </a:stretch>
        </p:blipFill>
        <p:spPr>
          <a:xfrm>
            <a:off x="2098108" y="893367"/>
            <a:ext cx="5161833" cy="4026230"/>
          </a:xfrm>
          <a:prstGeom prst="rect">
            <a:avLst/>
          </a:prstGeom>
        </p:spPr>
      </p:pic>
    </p:spTree>
    <p:extLst>
      <p:ext uri="{BB962C8B-B14F-4D97-AF65-F5344CB8AC3E}">
        <p14:creationId xmlns:p14="http://schemas.microsoft.com/office/powerpoint/2010/main" val="14619560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88036"/>
            <a:ext cx="7922703" cy="476592"/>
          </a:xfrm>
        </p:spPr>
        <p:txBody>
          <a:bodyPr>
            <a:normAutofit/>
          </a:bodyPr>
          <a:lstStyle/>
          <a:p>
            <a:r>
              <a:rPr lang="en-US" dirty="0"/>
              <a:t>Initial Engagements</a:t>
            </a:r>
            <a:endParaRPr lang="nb-NO" dirty="0"/>
          </a:p>
        </p:txBody>
      </p:sp>
      <p:pic>
        <p:nvPicPr>
          <p:cNvPr id="5" name="Image 4"/>
          <p:cNvPicPr>
            <a:picLocks noChangeAspect="1"/>
          </p:cNvPicPr>
          <p:nvPr/>
        </p:nvPicPr>
        <p:blipFill>
          <a:blip r:embed="rId3"/>
          <a:stretch>
            <a:fillRect/>
          </a:stretch>
        </p:blipFill>
        <p:spPr>
          <a:xfrm>
            <a:off x="1265128" y="933254"/>
            <a:ext cx="6897470" cy="3933108"/>
          </a:xfrm>
          <a:prstGeom prst="rect">
            <a:avLst/>
          </a:prstGeom>
        </p:spPr>
      </p:pic>
    </p:spTree>
    <p:extLst>
      <p:ext uri="{BB962C8B-B14F-4D97-AF65-F5344CB8AC3E}">
        <p14:creationId xmlns:p14="http://schemas.microsoft.com/office/powerpoint/2010/main" val="923699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88036"/>
            <a:ext cx="7922703" cy="476592"/>
          </a:xfrm>
        </p:spPr>
        <p:txBody>
          <a:bodyPr>
            <a:normAutofit/>
          </a:bodyPr>
          <a:lstStyle/>
          <a:p>
            <a:r>
              <a:rPr lang="en-US" dirty="0" smtClean="0"/>
              <a:t>Ethical Considerations</a:t>
            </a:r>
            <a:endParaRPr lang="nb-NO" dirty="0"/>
          </a:p>
        </p:txBody>
      </p:sp>
      <p:pic>
        <p:nvPicPr>
          <p:cNvPr id="3" name="Image 2"/>
          <p:cNvPicPr>
            <a:picLocks noChangeAspect="1"/>
          </p:cNvPicPr>
          <p:nvPr/>
        </p:nvPicPr>
        <p:blipFill>
          <a:blip r:embed="rId3"/>
          <a:stretch>
            <a:fillRect/>
          </a:stretch>
        </p:blipFill>
        <p:spPr>
          <a:xfrm>
            <a:off x="449880" y="1092896"/>
            <a:ext cx="3871001" cy="3237978"/>
          </a:xfrm>
          <a:prstGeom prst="rect">
            <a:avLst/>
          </a:prstGeom>
        </p:spPr>
      </p:pic>
      <p:sp>
        <p:nvSpPr>
          <p:cNvPr id="4" name="ZoneTexte 3"/>
          <p:cNvSpPr txBox="1"/>
          <p:nvPr/>
        </p:nvSpPr>
        <p:spPr>
          <a:xfrm>
            <a:off x="5323426" y="1606463"/>
            <a:ext cx="3115850" cy="715581"/>
          </a:xfrm>
          <a:prstGeom prst="rect">
            <a:avLst/>
          </a:prstGeom>
          <a:noFill/>
        </p:spPr>
        <p:txBody>
          <a:bodyPr wrap="square" rtlCol="0">
            <a:spAutoFit/>
          </a:bodyPr>
          <a:lstStyle/>
          <a:p>
            <a:pPr algn="just"/>
            <a:r>
              <a:rPr lang="en-US" dirty="0"/>
              <a:t>Discussing any ethical considerations regarding data handling and stakeholder engagement</a:t>
            </a:r>
            <a:endParaRPr lang="fr-FR" dirty="0"/>
          </a:p>
        </p:txBody>
      </p:sp>
    </p:spTree>
    <p:extLst>
      <p:ext uri="{BB962C8B-B14F-4D97-AF65-F5344CB8AC3E}">
        <p14:creationId xmlns:p14="http://schemas.microsoft.com/office/powerpoint/2010/main" val="25759280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88036"/>
            <a:ext cx="7922703" cy="476592"/>
          </a:xfrm>
        </p:spPr>
        <p:txBody>
          <a:bodyPr>
            <a:normAutofit/>
          </a:bodyPr>
          <a:lstStyle/>
          <a:p>
            <a:r>
              <a:rPr lang="en-US" dirty="0"/>
              <a:t>Pitfalls to be avoided during the </a:t>
            </a:r>
            <a:r>
              <a:rPr lang="en-US" dirty="0" smtClean="0"/>
              <a:t>interview </a:t>
            </a:r>
            <a:r>
              <a:rPr lang="en-US" dirty="0" smtClean="0">
                <a:solidFill>
                  <a:srgbClr val="FF0000"/>
                </a:solidFill>
              </a:rPr>
              <a:t>(1/5)</a:t>
            </a:r>
            <a:endParaRPr lang="nb-NO" dirty="0">
              <a:solidFill>
                <a:srgbClr val="FF0000"/>
              </a:solidFill>
            </a:endParaRP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900" dirty="0"/>
              <a:t>When creating questions you want to avoid: </a:t>
            </a:r>
          </a:p>
          <a:p>
            <a:pPr lvl="1"/>
            <a:r>
              <a:rPr lang="en-US" sz="1900" dirty="0" smtClean="0"/>
              <a:t>Biased </a:t>
            </a:r>
            <a:r>
              <a:rPr lang="en-US" sz="1900" dirty="0"/>
              <a:t>questions ► Biased questions are questions that encourage your participants to respond to the question in a certain way. They may contain biased terminology or are worded in a biased way. </a:t>
            </a:r>
            <a:endParaRPr lang="en-US" sz="1900" dirty="0" smtClean="0"/>
          </a:p>
          <a:p>
            <a:pPr lvl="1"/>
            <a:r>
              <a:rPr lang="en-US" sz="1900" dirty="0" smtClean="0">
                <a:solidFill>
                  <a:srgbClr val="FF0000"/>
                </a:solidFill>
              </a:rPr>
              <a:t>Biased </a:t>
            </a:r>
            <a:r>
              <a:rPr lang="en-US" sz="1900" dirty="0">
                <a:solidFill>
                  <a:srgbClr val="FF0000"/>
                </a:solidFill>
              </a:rPr>
              <a:t>question: Don't you agree that campus parking is a problem</a:t>
            </a:r>
            <a:r>
              <a:rPr lang="en-US" sz="1900" dirty="0" smtClean="0">
                <a:solidFill>
                  <a:srgbClr val="FF0000"/>
                </a:solidFill>
              </a:rPr>
              <a:t>?</a:t>
            </a:r>
          </a:p>
          <a:p>
            <a:pPr lvl="1"/>
            <a:r>
              <a:rPr lang="en-US" sz="1900" dirty="0" smtClean="0">
                <a:solidFill>
                  <a:srgbClr val="FF0000"/>
                </a:solidFill>
              </a:rPr>
              <a:t>Revised </a:t>
            </a:r>
            <a:r>
              <a:rPr lang="en-US" sz="1900" dirty="0">
                <a:solidFill>
                  <a:srgbClr val="FF0000"/>
                </a:solidFill>
              </a:rPr>
              <a:t>question: Is parking on campus a problem?</a:t>
            </a:r>
          </a:p>
        </p:txBody>
      </p:sp>
    </p:spTree>
    <p:extLst>
      <p:ext uri="{BB962C8B-B14F-4D97-AF65-F5344CB8AC3E}">
        <p14:creationId xmlns:p14="http://schemas.microsoft.com/office/powerpoint/2010/main" val="5262389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88036"/>
            <a:ext cx="7922703" cy="476592"/>
          </a:xfrm>
        </p:spPr>
        <p:txBody>
          <a:bodyPr>
            <a:normAutofit/>
          </a:bodyPr>
          <a:lstStyle/>
          <a:p>
            <a:r>
              <a:rPr lang="en-US" dirty="0"/>
              <a:t>Pitfalls to be avoided during the </a:t>
            </a:r>
            <a:r>
              <a:rPr lang="en-US" dirty="0" smtClean="0"/>
              <a:t>interview </a:t>
            </a:r>
            <a:r>
              <a:rPr lang="en-US" dirty="0" smtClean="0">
                <a:solidFill>
                  <a:srgbClr val="FF0000"/>
                </a:solidFill>
              </a:rPr>
              <a:t>(2/5)</a:t>
            </a:r>
            <a:endParaRPr lang="nb-NO" dirty="0">
              <a:solidFill>
                <a:srgbClr val="FF0000"/>
              </a:solidFill>
            </a:endParaRP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900" dirty="0"/>
              <a:t>Questions that assume what they ask </a:t>
            </a:r>
            <a:endParaRPr lang="en-US" sz="1900" dirty="0" smtClean="0"/>
          </a:p>
          <a:p>
            <a:pPr lvl="1"/>
            <a:r>
              <a:rPr lang="en-US" sz="1900" dirty="0" smtClean="0"/>
              <a:t> </a:t>
            </a:r>
            <a:r>
              <a:rPr lang="en-US" sz="1900" dirty="0"/>
              <a:t>These questions are a type of biased question and lead your participants to agree or respond in a certain way. </a:t>
            </a:r>
          </a:p>
          <a:p>
            <a:pPr lvl="1"/>
            <a:r>
              <a:rPr lang="en-US" sz="1900" dirty="0" smtClean="0">
                <a:solidFill>
                  <a:srgbClr val="FF0000"/>
                </a:solidFill>
              </a:rPr>
              <a:t>Biased </a:t>
            </a:r>
            <a:r>
              <a:rPr lang="en-US" sz="1900" dirty="0">
                <a:solidFill>
                  <a:srgbClr val="FF0000"/>
                </a:solidFill>
              </a:rPr>
              <a:t>question: There are many people who believe that campus parking is a problem. Are you one of them? </a:t>
            </a:r>
          </a:p>
          <a:p>
            <a:pPr lvl="1"/>
            <a:r>
              <a:rPr lang="en-US" sz="1900" dirty="0" smtClean="0">
                <a:solidFill>
                  <a:srgbClr val="FF0000"/>
                </a:solidFill>
              </a:rPr>
              <a:t>Revised </a:t>
            </a:r>
            <a:r>
              <a:rPr lang="en-US" sz="1900" dirty="0">
                <a:solidFill>
                  <a:srgbClr val="FF0000"/>
                </a:solidFill>
              </a:rPr>
              <a:t>question: Do you agree or disagree that campus parking is a problem?</a:t>
            </a:r>
          </a:p>
        </p:txBody>
      </p:sp>
    </p:spTree>
    <p:extLst>
      <p:ext uri="{BB962C8B-B14F-4D97-AF65-F5344CB8AC3E}">
        <p14:creationId xmlns:p14="http://schemas.microsoft.com/office/powerpoint/2010/main" val="42947801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88036"/>
            <a:ext cx="7922703" cy="476592"/>
          </a:xfrm>
        </p:spPr>
        <p:txBody>
          <a:bodyPr>
            <a:normAutofit/>
          </a:bodyPr>
          <a:lstStyle/>
          <a:p>
            <a:r>
              <a:rPr lang="en-US" dirty="0"/>
              <a:t>Pitfalls to be avoided during the </a:t>
            </a:r>
            <a:r>
              <a:rPr lang="en-US" dirty="0" smtClean="0"/>
              <a:t>interview </a:t>
            </a:r>
            <a:r>
              <a:rPr lang="en-US" dirty="0" smtClean="0">
                <a:solidFill>
                  <a:srgbClr val="FF0000"/>
                </a:solidFill>
              </a:rPr>
              <a:t>(3/5)</a:t>
            </a:r>
            <a:endParaRPr lang="nb-NO" dirty="0">
              <a:solidFill>
                <a:srgbClr val="FF0000"/>
              </a:solidFill>
            </a:endParaRP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900" dirty="0"/>
              <a:t>Double-barreled </a:t>
            </a:r>
            <a:r>
              <a:rPr lang="en-US" sz="1900" dirty="0" smtClean="0"/>
              <a:t>questions:</a:t>
            </a:r>
          </a:p>
          <a:p>
            <a:pPr lvl="1"/>
            <a:r>
              <a:rPr lang="en-US" sz="1700" dirty="0" smtClean="0"/>
              <a:t>A </a:t>
            </a:r>
            <a:r>
              <a:rPr lang="en-US" sz="1700" dirty="0"/>
              <a:t>double-barreled question is a one that has more than one question embedded within it. Participants may answer one but not both, or may disagree with part or all of the question. </a:t>
            </a:r>
          </a:p>
          <a:p>
            <a:pPr lvl="1"/>
            <a:r>
              <a:rPr lang="en-US" sz="1700" dirty="0" smtClean="0">
                <a:solidFill>
                  <a:srgbClr val="FF0000"/>
                </a:solidFill>
              </a:rPr>
              <a:t>Double-barreled </a:t>
            </a:r>
            <a:r>
              <a:rPr lang="en-US" sz="1700" dirty="0">
                <a:solidFill>
                  <a:srgbClr val="FF0000"/>
                </a:solidFill>
              </a:rPr>
              <a:t>question: Do you agree that campus parking is a problem and that the administration should be working diligently on a solution? </a:t>
            </a:r>
          </a:p>
          <a:p>
            <a:pPr lvl="1"/>
            <a:r>
              <a:rPr lang="en-US" sz="1700" b="1" i="1" u="sng" dirty="0" smtClean="0">
                <a:solidFill>
                  <a:srgbClr val="FF0000"/>
                </a:solidFill>
              </a:rPr>
              <a:t>Revised </a:t>
            </a:r>
            <a:r>
              <a:rPr lang="en-US" sz="1700" b="1" i="1" u="sng" dirty="0">
                <a:solidFill>
                  <a:srgbClr val="FF0000"/>
                </a:solidFill>
              </a:rPr>
              <a:t>question: </a:t>
            </a:r>
            <a:r>
              <a:rPr lang="en-US" sz="1700" dirty="0">
                <a:solidFill>
                  <a:srgbClr val="FF0000"/>
                </a:solidFill>
              </a:rPr>
              <a:t>Is campus parking a problem? (If the participant responds yes): Should the administration be responsible for solving this problem?</a:t>
            </a:r>
          </a:p>
        </p:txBody>
      </p:sp>
    </p:spTree>
    <p:extLst>
      <p:ext uri="{BB962C8B-B14F-4D97-AF65-F5344CB8AC3E}">
        <p14:creationId xmlns:p14="http://schemas.microsoft.com/office/powerpoint/2010/main" val="35679121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88036"/>
            <a:ext cx="7922703" cy="476592"/>
          </a:xfrm>
        </p:spPr>
        <p:txBody>
          <a:bodyPr>
            <a:normAutofit/>
          </a:bodyPr>
          <a:lstStyle/>
          <a:p>
            <a:r>
              <a:rPr lang="en-US" dirty="0"/>
              <a:t>Pitfalls to be avoided during the </a:t>
            </a:r>
            <a:r>
              <a:rPr lang="en-US" dirty="0" smtClean="0"/>
              <a:t>interview </a:t>
            </a:r>
            <a:r>
              <a:rPr lang="en-US" dirty="0" smtClean="0">
                <a:solidFill>
                  <a:srgbClr val="FF0000"/>
                </a:solidFill>
              </a:rPr>
              <a:t>(4/5)</a:t>
            </a:r>
            <a:endParaRPr lang="nb-NO" dirty="0">
              <a:solidFill>
                <a:srgbClr val="FF0000"/>
              </a:solidFill>
            </a:endParaRP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900" dirty="0"/>
              <a:t>Confusing or wordy questions </a:t>
            </a:r>
          </a:p>
          <a:p>
            <a:pPr lvl="1"/>
            <a:r>
              <a:rPr lang="en-US" sz="1700" dirty="0" smtClean="0"/>
              <a:t>Make </a:t>
            </a:r>
            <a:r>
              <a:rPr lang="en-US" sz="1700" dirty="0"/>
              <a:t>sure your questions are not confusing or wordy. Confusing questions will only lead to confused participants, which leads to unreliable answers. </a:t>
            </a:r>
            <a:endParaRPr lang="en-US" sz="1700" dirty="0" smtClean="0"/>
          </a:p>
          <a:p>
            <a:pPr lvl="1"/>
            <a:r>
              <a:rPr lang="en-US" sz="1700" dirty="0" smtClean="0">
                <a:solidFill>
                  <a:srgbClr val="FF0000"/>
                </a:solidFill>
              </a:rPr>
              <a:t>Confusing </a:t>
            </a:r>
            <a:r>
              <a:rPr lang="en-US" sz="1700" dirty="0">
                <a:solidFill>
                  <a:srgbClr val="FF0000"/>
                </a:solidFill>
              </a:rPr>
              <a:t>questions: What do you think about parking? </a:t>
            </a:r>
            <a:r>
              <a:rPr lang="en-US" sz="1700" b="1" i="1" dirty="0">
                <a:solidFill>
                  <a:schemeClr val="accent6">
                    <a:lumMod val="75000"/>
                  </a:schemeClr>
                </a:solidFill>
              </a:rPr>
              <a:t>(This is confusing because the question isn't clear about what it is asking--parking in general? The person's ability to park the car? Parking on campus?)</a:t>
            </a:r>
            <a:r>
              <a:rPr lang="en-US" sz="1700" dirty="0">
                <a:solidFill>
                  <a:srgbClr val="FF0000"/>
                </a:solidFill>
              </a:rPr>
              <a:t> Do you believe that the parking situation on campus is problematic or difficult because of the lack of spaces and the walking distances or do you believe that the parking situation on campus is ok</a:t>
            </a:r>
            <a:r>
              <a:rPr lang="en-US" sz="1700" dirty="0">
                <a:solidFill>
                  <a:schemeClr val="accent6">
                    <a:lumMod val="75000"/>
                  </a:schemeClr>
                </a:solidFill>
              </a:rPr>
              <a:t>? (This question is both very wordy and leads the participant. </a:t>
            </a:r>
            <a:endParaRPr lang="en-US" sz="1700" dirty="0" smtClean="0">
              <a:solidFill>
                <a:schemeClr val="accent6">
                  <a:lumMod val="75000"/>
                </a:schemeClr>
              </a:solidFill>
            </a:endParaRPr>
          </a:p>
          <a:p>
            <a:pPr lvl="1"/>
            <a:r>
              <a:rPr lang="en-US" sz="1700" b="1" i="1" u="sng" dirty="0" smtClean="0">
                <a:solidFill>
                  <a:srgbClr val="FF0000"/>
                </a:solidFill>
              </a:rPr>
              <a:t> </a:t>
            </a:r>
            <a:r>
              <a:rPr lang="en-US" sz="1700" b="1" i="1" u="sng" dirty="0">
                <a:solidFill>
                  <a:srgbClr val="FF0000"/>
                </a:solidFill>
              </a:rPr>
              <a:t>Revised question: </a:t>
            </a:r>
            <a:r>
              <a:rPr lang="en-US" sz="1700" dirty="0">
                <a:solidFill>
                  <a:srgbClr val="FF0000"/>
                </a:solidFill>
              </a:rPr>
              <a:t>What is your opinion of the parking situation on campus?</a:t>
            </a:r>
            <a:endParaRPr lang="en-US" sz="1500" dirty="0">
              <a:solidFill>
                <a:srgbClr val="FF0000"/>
              </a:solidFill>
            </a:endParaRPr>
          </a:p>
        </p:txBody>
      </p:sp>
    </p:spTree>
    <p:extLst>
      <p:ext uri="{BB962C8B-B14F-4D97-AF65-F5344CB8AC3E}">
        <p14:creationId xmlns:p14="http://schemas.microsoft.com/office/powerpoint/2010/main" val="28812889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88036"/>
            <a:ext cx="7922703" cy="476592"/>
          </a:xfrm>
        </p:spPr>
        <p:txBody>
          <a:bodyPr>
            <a:normAutofit/>
          </a:bodyPr>
          <a:lstStyle/>
          <a:p>
            <a:r>
              <a:rPr lang="en-US" dirty="0"/>
              <a:t>Pitfalls to be avoided during the </a:t>
            </a:r>
            <a:r>
              <a:rPr lang="en-US" dirty="0" smtClean="0"/>
              <a:t>interview </a:t>
            </a:r>
            <a:r>
              <a:rPr lang="en-US" dirty="0" smtClean="0">
                <a:solidFill>
                  <a:srgbClr val="FF0000"/>
                </a:solidFill>
              </a:rPr>
              <a:t>(5/5)</a:t>
            </a:r>
            <a:endParaRPr lang="nb-NO" dirty="0">
              <a:solidFill>
                <a:srgbClr val="FF0000"/>
              </a:solidFill>
            </a:endParaRP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a:t>Questions that do not relate to what you want to learn </a:t>
            </a:r>
          </a:p>
          <a:p>
            <a:pPr lvl="1"/>
            <a:r>
              <a:rPr lang="en-US" sz="1800" dirty="0" smtClean="0"/>
              <a:t>Be </a:t>
            </a:r>
            <a:r>
              <a:rPr lang="en-US" sz="1800" dirty="0"/>
              <a:t>sure that your questions directly relate to what it is you are studying. A good way to do this is to ask someone else to read your questions or even test your survey out on a few people and see if the responses fit what you are looking for. </a:t>
            </a:r>
          </a:p>
          <a:p>
            <a:pPr lvl="1"/>
            <a:r>
              <a:rPr lang="en-US" sz="1800" dirty="0" smtClean="0"/>
              <a:t>Unrelated </a:t>
            </a:r>
            <a:r>
              <a:rPr lang="en-US" sz="1800" dirty="0"/>
              <a:t>questions: Have you ever encountered problems in the parking garage on campus? Do you like or dislike the bus system?</a:t>
            </a:r>
            <a:endParaRPr lang="en-US" sz="1800" dirty="0">
              <a:solidFill>
                <a:srgbClr val="FF0000"/>
              </a:solidFill>
            </a:endParaRPr>
          </a:p>
        </p:txBody>
      </p:sp>
    </p:spTree>
    <p:extLst>
      <p:ext uri="{BB962C8B-B14F-4D97-AF65-F5344CB8AC3E}">
        <p14:creationId xmlns:p14="http://schemas.microsoft.com/office/powerpoint/2010/main" val="13111230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a:t>Improving </a:t>
            </a:r>
            <a:r>
              <a:rPr lang="en-US" dirty="0" smtClean="0"/>
              <a:t>Interviews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78658" y="776749"/>
            <a:ext cx="9144000" cy="4227872"/>
          </a:xfrm>
        </p:spPr>
        <p:txBody>
          <a:bodyPr>
            <a:noAutofit/>
          </a:bodyPr>
          <a:lstStyle/>
          <a:p>
            <a:r>
              <a:rPr lang="en-US" sz="1800" dirty="0"/>
              <a:t>Talk little, listen a lot (don’t lead the witness) </a:t>
            </a:r>
          </a:p>
          <a:p>
            <a:r>
              <a:rPr lang="en-US" sz="1800" dirty="0"/>
              <a:t>Record Accurately </a:t>
            </a:r>
          </a:p>
          <a:p>
            <a:r>
              <a:rPr lang="en-US" sz="1800" dirty="0"/>
              <a:t>Begin Writing Early </a:t>
            </a:r>
          </a:p>
          <a:p>
            <a:r>
              <a:rPr lang="en-US" sz="1800" dirty="0"/>
              <a:t>Let reader’s “see” for themselves – primary data </a:t>
            </a:r>
          </a:p>
          <a:p>
            <a:r>
              <a:rPr lang="en-US" sz="1800" dirty="0"/>
              <a:t>Report Fully, even contradictory stuff </a:t>
            </a:r>
          </a:p>
          <a:p>
            <a:r>
              <a:rPr lang="en-US" sz="1800" dirty="0"/>
              <a:t>Be candid (about subjectivity) </a:t>
            </a:r>
          </a:p>
          <a:p>
            <a:r>
              <a:rPr lang="en-US" sz="1800" dirty="0"/>
              <a:t>Seek feedback </a:t>
            </a:r>
          </a:p>
          <a:p>
            <a:r>
              <a:rPr lang="en-US" sz="1800" dirty="0" smtClean="0"/>
              <a:t>Write </a:t>
            </a:r>
            <a:r>
              <a:rPr lang="en-US" sz="1800" dirty="0"/>
              <a:t>accurately</a:t>
            </a:r>
          </a:p>
        </p:txBody>
      </p:sp>
    </p:spTree>
    <p:extLst>
      <p:ext uri="{BB962C8B-B14F-4D97-AF65-F5344CB8AC3E}">
        <p14:creationId xmlns:p14="http://schemas.microsoft.com/office/powerpoint/2010/main" val="2994132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a:t>Guidelines - Taking Research Notes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a:t>Don’t trust your memory. Take notes while you observe</a:t>
            </a:r>
            <a:r>
              <a:rPr lang="en-US" sz="1800" dirty="0" smtClean="0"/>
              <a:t>.</a:t>
            </a:r>
          </a:p>
          <a:p>
            <a:pPr lvl="0"/>
            <a:r>
              <a:rPr lang="en-US" sz="1800" dirty="0" smtClean="0"/>
              <a:t> </a:t>
            </a:r>
            <a:r>
              <a:rPr lang="en-US" sz="1800" dirty="0"/>
              <a:t>Take sketchy notes in the field and rewrite them later (as soon as possible), filling in the details</a:t>
            </a:r>
            <a:r>
              <a:rPr lang="en-US" sz="1800" dirty="0" smtClean="0"/>
              <a:t>.</a:t>
            </a:r>
          </a:p>
          <a:p>
            <a:pPr lvl="0"/>
            <a:r>
              <a:rPr lang="en-US" sz="1800" dirty="0"/>
              <a:t>Record everything. </a:t>
            </a:r>
          </a:p>
          <a:p>
            <a:pPr lvl="0"/>
            <a:r>
              <a:rPr lang="en-US" sz="1800" dirty="0" smtClean="0"/>
              <a:t>Things </a:t>
            </a:r>
            <a:r>
              <a:rPr lang="en-US" sz="1800" dirty="0"/>
              <a:t>that don't seem important may turn out to be significant. </a:t>
            </a:r>
          </a:p>
          <a:p>
            <a:pPr lvl="0"/>
            <a:r>
              <a:rPr lang="en-US" sz="1800" dirty="0" smtClean="0"/>
              <a:t>Realize </a:t>
            </a:r>
            <a:r>
              <a:rPr lang="en-US" sz="1800" dirty="0"/>
              <a:t>that most of your field notes will not be reflected in your final project.</a:t>
            </a:r>
            <a:endParaRPr lang="nb-NO" sz="1800" dirty="0"/>
          </a:p>
        </p:txBody>
      </p:sp>
    </p:spTree>
    <p:extLst>
      <p:ext uri="{BB962C8B-B14F-4D97-AF65-F5344CB8AC3E}">
        <p14:creationId xmlns:p14="http://schemas.microsoft.com/office/powerpoint/2010/main" val="19478910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a:t>Components of social life pertinent</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r>
              <a:rPr lang="en-US" sz="1800" dirty="0"/>
              <a:t>Encounters: people meeting and </a:t>
            </a:r>
            <a:r>
              <a:rPr lang="en-US" sz="1800" dirty="0" smtClean="0"/>
              <a:t>interacting</a:t>
            </a:r>
          </a:p>
          <a:p>
            <a:r>
              <a:rPr lang="en-US" sz="1800" dirty="0"/>
              <a:t>Practices: talking, reading a book</a:t>
            </a:r>
            <a:endParaRPr lang="en-US" sz="1800" dirty="0" smtClean="0"/>
          </a:p>
          <a:p>
            <a:pPr lvl="0"/>
            <a:r>
              <a:rPr lang="en-US" sz="1800" dirty="0" smtClean="0"/>
              <a:t>Encounters</a:t>
            </a:r>
            <a:r>
              <a:rPr lang="en-US" sz="1800" dirty="0"/>
              <a:t>: people meeting and interacting</a:t>
            </a:r>
          </a:p>
          <a:p>
            <a:pPr lvl="0"/>
            <a:r>
              <a:rPr lang="en-US" sz="1800" dirty="0"/>
              <a:t>Settlements </a:t>
            </a:r>
            <a:r>
              <a:rPr lang="en-US" sz="1800" dirty="0" smtClean="0"/>
              <a:t>neighborhoods</a:t>
            </a:r>
          </a:p>
          <a:p>
            <a:pPr lvl="0"/>
            <a:r>
              <a:rPr lang="en-US" sz="1800" dirty="0" smtClean="0"/>
              <a:t>Lifestyles/subcultures </a:t>
            </a:r>
            <a:r>
              <a:rPr lang="en-US" sz="1800" dirty="0"/>
              <a:t>urban, </a:t>
            </a:r>
            <a:r>
              <a:rPr lang="en-US" sz="1800" dirty="0" smtClean="0"/>
              <a:t>homeless</a:t>
            </a:r>
            <a:endParaRPr lang="nb-NO" sz="1800" dirty="0"/>
          </a:p>
        </p:txBody>
      </p:sp>
    </p:spTree>
    <p:extLst>
      <p:ext uri="{BB962C8B-B14F-4D97-AF65-F5344CB8AC3E}">
        <p14:creationId xmlns:p14="http://schemas.microsoft.com/office/powerpoint/2010/main" val="24997824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648642" y="258539"/>
            <a:ext cx="7922703" cy="360045"/>
          </a:xfrm>
        </p:spPr>
        <p:txBody>
          <a:bodyPr/>
          <a:lstStyle/>
          <a:p>
            <a:r>
              <a:rPr lang="en-US" dirty="0" smtClean="0"/>
              <a:t>Role of the researcher: Raymond Gold(1958)</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a:t>Complete Observer (Secret Outsider) </a:t>
            </a:r>
          </a:p>
          <a:p>
            <a:pPr lvl="0"/>
            <a:r>
              <a:rPr lang="en-US" sz="1800" dirty="0" smtClean="0"/>
              <a:t>Participant </a:t>
            </a:r>
            <a:r>
              <a:rPr lang="en-US" sz="1800" dirty="0"/>
              <a:t>as Observer (Recognized Outsider) </a:t>
            </a:r>
          </a:p>
          <a:p>
            <a:pPr lvl="0"/>
            <a:r>
              <a:rPr lang="en-US" sz="1800" dirty="0" smtClean="0"/>
              <a:t>Observer </a:t>
            </a:r>
            <a:r>
              <a:rPr lang="en-US" sz="1800" dirty="0"/>
              <a:t>as Participant (Marginal Participant) </a:t>
            </a:r>
          </a:p>
          <a:p>
            <a:pPr lvl="0"/>
            <a:r>
              <a:rPr lang="en-US" sz="1800" dirty="0" smtClean="0"/>
              <a:t>Complete </a:t>
            </a:r>
            <a:r>
              <a:rPr lang="en-US" sz="1800" dirty="0"/>
              <a:t>Participant (Full Participant)</a:t>
            </a:r>
            <a:endParaRPr lang="nb-NO" sz="1800" dirty="0"/>
          </a:p>
        </p:txBody>
      </p:sp>
    </p:spTree>
    <p:extLst>
      <p:ext uri="{BB962C8B-B14F-4D97-AF65-F5344CB8AC3E}">
        <p14:creationId xmlns:p14="http://schemas.microsoft.com/office/powerpoint/2010/main" val="9100841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648642" y="258539"/>
            <a:ext cx="7922703" cy="360045"/>
          </a:xfrm>
        </p:spPr>
        <p:txBody>
          <a:bodyPr/>
          <a:lstStyle/>
          <a:p>
            <a:r>
              <a:rPr lang="en-US" dirty="0" smtClean="0"/>
              <a:t>Role of the researcher: Raymond Gold(1958) (1 / 4)</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b="1" dirty="0"/>
              <a:t>Complete Observer (Secret Outsider) </a:t>
            </a:r>
            <a:endParaRPr lang="en-US" sz="1800" b="1" dirty="0" smtClean="0"/>
          </a:p>
          <a:p>
            <a:pPr lvl="1"/>
            <a:r>
              <a:rPr lang="en-US" sz="1600" dirty="0"/>
              <a:t>It is a disconnected observer mode wherein the researcher is neither seen nor noticed by the participants</a:t>
            </a:r>
            <a:r>
              <a:rPr lang="en-US" sz="1600" dirty="0" smtClean="0"/>
              <a:t>.</a:t>
            </a:r>
          </a:p>
          <a:p>
            <a:pPr lvl="1"/>
            <a:r>
              <a:rPr lang="en-US" sz="1600" dirty="0"/>
              <a:t> This minimizes the </a:t>
            </a:r>
            <a:r>
              <a:rPr lang="en-US" sz="1600" b="1" dirty="0">
                <a:solidFill>
                  <a:srgbClr val="FF0000"/>
                </a:solidFill>
              </a:rPr>
              <a:t>Hawthorne effect</a:t>
            </a:r>
            <a:r>
              <a:rPr lang="en-US" sz="1600" dirty="0"/>
              <a:t>, as participants are more likely to behave in a natural fashion when they are unaware that they are being observed</a:t>
            </a:r>
            <a:r>
              <a:rPr lang="en-US" sz="1600" dirty="0" smtClean="0"/>
              <a:t>.</a:t>
            </a:r>
          </a:p>
          <a:p>
            <a:pPr lvl="1"/>
            <a:r>
              <a:rPr lang="en-US" sz="1600" dirty="0"/>
              <a:t>More suitable as an approach for the </a:t>
            </a:r>
            <a:r>
              <a:rPr lang="en-US" sz="1600" b="1" dirty="0">
                <a:solidFill>
                  <a:srgbClr val="FF0000"/>
                </a:solidFill>
              </a:rPr>
              <a:t>ethnographer</a:t>
            </a:r>
            <a:r>
              <a:rPr lang="en-US" sz="1600" dirty="0"/>
              <a:t>, although it raises ethical questions</a:t>
            </a:r>
            <a:r>
              <a:rPr lang="en-US" sz="1600" dirty="0" smtClean="0"/>
              <a:t>. </a:t>
            </a:r>
            <a:r>
              <a:rPr lang="en-US" sz="1600" b="1" dirty="0">
                <a:solidFill>
                  <a:srgbClr val="FF0000"/>
                </a:solidFill>
              </a:rPr>
              <a:t>Example: How would you react if you were told that someone was observing you without you being aware of it</a:t>
            </a:r>
            <a:r>
              <a:rPr lang="en-US" sz="1600" b="1" dirty="0" smtClean="0">
                <a:solidFill>
                  <a:srgbClr val="FF0000"/>
                </a:solidFill>
              </a:rPr>
              <a:t>?</a:t>
            </a:r>
          </a:p>
          <a:p>
            <a:pPr lvl="1"/>
            <a:r>
              <a:rPr lang="en-US" sz="1600" dirty="0"/>
              <a:t>Meanwhile, in public places </a:t>
            </a:r>
            <a:r>
              <a:rPr lang="en-US" sz="1600" dirty="0" smtClean="0"/>
              <a:t>like airports, public restrooms, coffee shops, being </a:t>
            </a:r>
            <a:r>
              <a:rPr lang="en-US" sz="1600" dirty="0"/>
              <a:t>a complete observer may be the only way to gather the kind of data you need.</a:t>
            </a:r>
          </a:p>
        </p:txBody>
      </p:sp>
      <p:pic>
        <p:nvPicPr>
          <p:cNvPr id="1026" name="Picture 2" descr="4 Types of Observational Research – Measuring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6645" y="3853528"/>
            <a:ext cx="1120980" cy="1120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9468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648642" y="258539"/>
            <a:ext cx="7922703" cy="360045"/>
          </a:xfrm>
        </p:spPr>
        <p:txBody>
          <a:bodyPr/>
          <a:lstStyle/>
          <a:p>
            <a:r>
              <a:rPr lang="en-US" dirty="0" smtClean="0"/>
              <a:t>Role of the researcher: Raymond Gold(1958) </a:t>
            </a:r>
            <a:r>
              <a:rPr lang="en-US" dirty="0"/>
              <a:t>(2 /</a:t>
            </a:r>
            <a:r>
              <a:rPr lang="en-US" dirty="0" smtClean="0"/>
              <a:t>4)</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smtClean="0"/>
              <a:t>Participant as Observer (Recognized Outsider) </a:t>
            </a:r>
          </a:p>
          <a:p>
            <a:pPr lvl="1"/>
            <a:r>
              <a:rPr lang="en-US" sz="1600" dirty="0"/>
              <a:t>In this case, the researcher is deeply committed to participants. He/she is much more of a friend or colleague rather than a neutral third party. While there' s full engagement with the participants, they still know that He/she is a </a:t>
            </a:r>
            <a:r>
              <a:rPr lang="en-US" sz="1600" dirty="0" smtClean="0"/>
              <a:t>researcher.</a:t>
            </a:r>
          </a:p>
          <a:p>
            <a:pPr lvl="1"/>
            <a:r>
              <a:rPr lang="en-US" sz="1600" dirty="0" smtClean="0"/>
              <a:t>This </a:t>
            </a:r>
            <a:r>
              <a:rPr lang="en-US" sz="1600" dirty="0"/>
              <a:t>method is often used to study isolated indigenous populations or inner-city cultures.</a:t>
            </a:r>
          </a:p>
        </p:txBody>
      </p:sp>
      <p:pic>
        <p:nvPicPr>
          <p:cNvPr id="2050" name="Picture 2" descr="4 Types of Observational Research – Measuring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2349" y="3538897"/>
            <a:ext cx="1445444" cy="144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578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648642" y="258539"/>
            <a:ext cx="7922703" cy="360045"/>
          </a:xfrm>
        </p:spPr>
        <p:txBody>
          <a:bodyPr/>
          <a:lstStyle/>
          <a:p>
            <a:r>
              <a:rPr lang="en-US" dirty="0" smtClean="0"/>
              <a:t>Role of the researcher: Raymond Gold(1958) (3 / 4</a:t>
            </a:r>
            <a:r>
              <a:rPr lang="en-US" dirty="0"/>
              <a:t>)</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smtClean="0"/>
              <a:t>Observer </a:t>
            </a:r>
            <a:r>
              <a:rPr lang="en-US" sz="1800" dirty="0"/>
              <a:t>as Participant (Marginal Participant) </a:t>
            </a:r>
            <a:endParaRPr lang="en-US" sz="1800" dirty="0" smtClean="0"/>
          </a:p>
          <a:p>
            <a:pPr lvl="1"/>
            <a:r>
              <a:rPr lang="en-US" sz="1600" dirty="0"/>
              <a:t>In this situation, the researcher is known and acknowledged by the participants and, under many circumstances, participants are aware of the research </a:t>
            </a:r>
            <a:r>
              <a:rPr lang="en-US" sz="1600" dirty="0" smtClean="0"/>
              <a:t>objectives</a:t>
            </a:r>
          </a:p>
          <a:p>
            <a:pPr lvl="1"/>
            <a:r>
              <a:rPr lang="en-US" sz="1600" dirty="0"/>
              <a:t>There is </a:t>
            </a:r>
            <a:r>
              <a:rPr lang="en-US" sz="1600" dirty="0" smtClean="0"/>
              <a:t>interactions with </a:t>
            </a:r>
            <a:r>
              <a:rPr lang="en-US" sz="1600" dirty="0"/>
              <a:t>participants, but this interaction </a:t>
            </a:r>
            <a:r>
              <a:rPr lang="en-US" sz="1600" dirty="0" smtClean="0"/>
              <a:t>are </a:t>
            </a:r>
            <a:r>
              <a:rPr lang="en-US" sz="1600" dirty="0"/>
              <a:t>limited. The research objective is to assume a neutral position as much as possible</a:t>
            </a:r>
            <a:r>
              <a:rPr lang="en-US" sz="1600" dirty="0" smtClean="0"/>
              <a:t>.</a:t>
            </a:r>
          </a:p>
          <a:p>
            <a:pPr lvl="1"/>
            <a:r>
              <a:rPr lang="en-US" sz="1600" dirty="0"/>
              <a:t>Such an approach is commonly employed when </a:t>
            </a:r>
            <a:r>
              <a:rPr lang="en-US" sz="1600" b="1" dirty="0">
                <a:solidFill>
                  <a:srgbClr val="FF0000"/>
                </a:solidFill>
              </a:rPr>
              <a:t>"following a customer home" </a:t>
            </a:r>
            <a:r>
              <a:rPr lang="en-US" sz="1600" dirty="0"/>
              <a:t>to figure out and understand how an individual uses software products to achieve their goals.</a:t>
            </a:r>
          </a:p>
          <a:p>
            <a:pPr lvl="1"/>
            <a:endParaRPr lang="en-US" sz="1600" dirty="0"/>
          </a:p>
        </p:txBody>
      </p:sp>
      <p:pic>
        <p:nvPicPr>
          <p:cNvPr id="3074" name="Picture 2" descr="4 Types of Observational Research – Measuring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2348" y="3401500"/>
            <a:ext cx="1435612" cy="1429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7902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648642" y="258539"/>
            <a:ext cx="7922703" cy="360045"/>
          </a:xfrm>
        </p:spPr>
        <p:txBody>
          <a:bodyPr/>
          <a:lstStyle/>
          <a:p>
            <a:r>
              <a:rPr lang="en-US" dirty="0" smtClean="0"/>
              <a:t>Role of the researcher: Raymond Gold(1958) (4 / 4)</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smtClean="0"/>
              <a:t>Complete </a:t>
            </a:r>
            <a:r>
              <a:rPr lang="en-US" sz="1800" dirty="0"/>
              <a:t>Participant (Full Participant</a:t>
            </a:r>
            <a:r>
              <a:rPr lang="en-US" sz="1800" dirty="0" smtClean="0"/>
              <a:t>)</a:t>
            </a:r>
          </a:p>
          <a:p>
            <a:pPr lvl="1"/>
            <a:r>
              <a:rPr lang="en-US" sz="1600" dirty="0"/>
              <a:t>This is a fully engaged </a:t>
            </a:r>
            <a:r>
              <a:rPr lang="en-US" sz="1600" dirty="0" smtClean="0"/>
              <a:t>researcher</a:t>
            </a:r>
          </a:p>
          <a:p>
            <a:pPr lvl="1"/>
            <a:r>
              <a:rPr lang="en-US" sz="1600" dirty="0" smtClean="0"/>
              <a:t>the </a:t>
            </a:r>
            <a:r>
              <a:rPr lang="en-US" sz="1600" dirty="0"/>
              <a:t>researcher engages completely with participants and participates in their activities</a:t>
            </a:r>
            <a:r>
              <a:rPr lang="en-US" sz="1600" dirty="0" smtClean="0"/>
              <a:t>.</a:t>
            </a:r>
          </a:p>
          <a:p>
            <a:pPr lvl="1"/>
            <a:r>
              <a:rPr lang="en-US" sz="1600" dirty="0" smtClean="0"/>
              <a:t>Participants </a:t>
            </a:r>
            <a:r>
              <a:rPr lang="en-US" sz="1600" dirty="0"/>
              <a:t>are not aware that the observation and research is taking place, although they are fully interacting with the researcher. </a:t>
            </a:r>
            <a:endParaRPr lang="en-US" sz="1600" dirty="0" smtClean="0"/>
          </a:p>
          <a:p>
            <a:pPr lvl="1"/>
            <a:r>
              <a:rPr lang="en-US" sz="1600" dirty="0" smtClean="0"/>
              <a:t>this </a:t>
            </a:r>
            <a:r>
              <a:rPr lang="en-US" sz="1600" dirty="0"/>
              <a:t>approach is often described as </a:t>
            </a:r>
            <a:r>
              <a:rPr lang="en-US" sz="1600" b="1" dirty="0">
                <a:solidFill>
                  <a:srgbClr val="FF0000"/>
                </a:solidFill>
              </a:rPr>
              <a:t>"going native," </a:t>
            </a:r>
            <a:r>
              <a:rPr lang="en-US" sz="1600" dirty="0"/>
              <a:t>in reference to conducting indigenous fieldwork</a:t>
            </a:r>
            <a:r>
              <a:rPr lang="en-US" sz="1600" dirty="0" smtClean="0"/>
              <a:t>.</a:t>
            </a:r>
          </a:p>
          <a:p>
            <a:pPr lvl="1"/>
            <a:r>
              <a:rPr lang="en-US" sz="1600" dirty="0" smtClean="0"/>
              <a:t>The </a:t>
            </a:r>
            <a:r>
              <a:rPr lang="en-US" sz="1600" dirty="0"/>
              <a:t>idea is that the best way to understand a type of role, people or culture is to experience it firsthand</a:t>
            </a:r>
            <a:r>
              <a:rPr lang="en-US" sz="1600" dirty="0" smtClean="0"/>
              <a:t>.</a:t>
            </a:r>
            <a:endParaRPr lang="nb-NO" sz="1600" dirty="0"/>
          </a:p>
        </p:txBody>
      </p:sp>
      <p:pic>
        <p:nvPicPr>
          <p:cNvPr id="4098" name="Picture 2" descr="4 Types of Observational Research – MeasuringU"/>
          <p:cNvPicPr>
            <a:picLocks noChangeAspect="1" noChangeArrowheads="1"/>
          </p:cNvPicPr>
          <p:nvPr/>
        </p:nvPicPr>
        <p:blipFill rotWithShape="1">
          <a:blip r:embed="rId3">
            <a:extLst>
              <a:ext uri="{28A0092B-C50C-407E-A947-70E740481C1C}">
                <a14:useLocalDpi xmlns:a14="http://schemas.microsoft.com/office/drawing/2010/main" val="0"/>
              </a:ext>
            </a:extLst>
          </a:blip>
          <a:srcRect l="50204" t="49872" r="507" b="-511"/>
          <a:stretch/>
        </p:blipFill>
        <p:spPr bwMode="auto">
          <a:xfrm>
            <a:off x="7806814" y="3820979"/>
            <a:ext cx="1152319" cy="1174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0382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smtClean="0"/>
              <a:t>So…</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56817" y="1108105"/>
            <a:ext cx="8081699" cy="3611677"/>
          </a:xfrm>
        </p:spPr>
        <p:txBody>
          <a:bodyPr>
            <a:noAutofit/>
          </a:bodyPr>
          <a:lstStyle/>
          <a:p>
            <a:pPr>
              <a:defRPr/>
            </a:pPr>
            <a:r>
              <a:rPr lang="en-US" altLang="nb-NO" sz="1800" dirty="0"/>
              <a:t>In this session we have learnt some practical guidelines for conducting data collection in the field</a:t>
            </a:r>
          </a:p>
          <a:p>
            <a:pPr>
              <a:defRPr/>
            </a:pPr>
            <a:r>
              <a:rPr lang="en-US" altLang="nb-NO" sz="1800" dirty="0"/>
              <a:t>We learned some pitfalls to avoid as well as referral mechanisms during the interviews.</a:t>
            </a:r>
          </a:p>
        </p:txBody>
      </p:sp>
    </p:spTree>
    <p:extLst>
      <p:ext uri="{BB962C8B-B14F-4D97-AF65-F5344CB8AC3E}">
        <p14:creationId xmlns:p14="http://schemas.microsoft.com/office/powerpoint/2010/main" val="26631579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a:xfrm>
            <a:off x="550606" y="1810875"/>
            <a:ext cx="7983794" cy="987362"/>
          </a:xfrm>
        </p:spPr>
        <p:txBody>
          <a:bodyPr>
            <a:normAutofit/>
          </a:bodyPr>
          <a:lstStyle/>
          <a:p>
            <a:r>
              <a:rPr lang="en-GB" dirty="0" smtClean="0"/>
              <a:t>Thank you</a:t>
            </a:r>
            <a:endParaRPr lang="nb-NO" dirty="0"/>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smtClean="0"/>
              <a:t>josuekw@ifi.uio.no</a:t>
            </a:r>
            <a:endParaRPr lang="nb-NO" dirty="0"/>
          </a:p>
        </p:txBody>
      </p:sp>
    </p:spTree>
    <p:extLst>
      <p:ext uri="{BB962C8B-B14F-4D97-AF65-F5344CB8AC3E}">
        <p14:creationId xmlns:p14="http://schemas.microsoft.com/office/powerpoint/2010/main" val="3728089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2804</TotalTime>
  <Words>1575</Words>
  <Application>Microsoft Office PowerPoint</Application>
  <PresentationFormat>Personnalisé</PresentationFormat>
  <Paragraphs>149</Paragraphs>
  <Slides>27</Slides>
  <Notes>25</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27</vt:i4>
      </vt:variant>
    </vt:vector>
  </HeadingPairs>
  <TitlesOfParts>
    <vt:vector size="31" baseType="lpstr">
      <vt:lpstr>Arial</vt:lpstr>
      <vt:lpstr>Calibri</vt:lpstr>
      <vt:lpstr>Verdana</vt:lpstr>
      <vt:lpstr>Office-tema</vt:lpstr>
      <vt:lpstr>Research Practice:  Lessons learned key takeaways</vt:lpstr>
      <vt:lpstr>After this session, you can…</vt:lpstr>
      <vt:lpstr>My research</vt:lpstr>
      <vt:lpstr>Preparing for Field Work</vt:lpstr>
      <vt:lpstr>What is an interviews?</vt:lpstr>
      <vt:lpstr>What is an interviews?</vt:lpstr>
      <vt:lpstr>Seven Stages of Interviewing </vt:lpstr>
      <vt:lpstr>Consider the following Interrogations when beginning to think about conducting research: </vt:lpstr>
      <vt:lpstr>Initial Engagements</vt:lpstr>
      <vt:lpstr>Initial Engagements</vt:lpstr>
      <vt:lpstr>Initial Engagements</vt:lpstr>
      <vt:lpstr>Ethical Considerations</vt:lpstr>
      <vt:lpstr>Pitfalls to be avoided during the interview (1/5)</vt:lpstr>
      <vt:lpstr>Pitfalls to be avoided during the interview (2/5)</vt:lpstr>
      <vt:lpstr>Pitfalls to be avoided during the interview (3/5)</vt:lpstr>
      <vt:lpstr>Pitfalls to be avoided during the interview (4/5)</vt:lpstr>
      <vt:lpstr>Pitfalls to be avoided during the interview (5/5)</vt:lpstr>
      <vt:lpstr>Improving Interviews</vt:lpstr>
      <vt:lpstr>Guidelines - Taking Research Notes</vt:lpstr>
      <vt:lpstr>Components of social life pertinent</vt:lpstr>
      <vt:lpstr>Role of the researcher: Raymond Gold(1958)</vt:lpstr>
      <vt:lpstr>Role of the researcher: Raymond Gold(1958) (1 / 4)</vt:lpstr>
      <vt:lpstr>Role of the researcher: Raymond Gold(1958) (2 /4)</vt:lpstr>
      <vt:lpstr>Role of the researcher: Raymond Gold(1958) (3 / 4)</vt:lpstr>
      <vt:lpstr>Role of the researcher: Raymond Gold(1958) (4 / 4)</vt:lpstr>
      <vt:lpstr>So…</vt:lpstr>
      <vt:lpstr>Thank you</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Josue Kuika Watat</cp:lastModifiedBy>
  <cp:revision>121</cp:revision>
  <dcterms:created xsi:type="dcterms:W3CDTF">2021-08-14T13:08:41Z</dcterms:created>
  <dcterms:modified xsi:type="dcterms:W3CDTF">2023-10-25T19:50:46Z</dcterms:modified>
</cp:coreProperties>
</file>