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77" r:id="rId5"/>
    <p:sldId id="257" r:id="rId6"/>
    <p:sldId id="274" r:id="rId7"/>
    <p:sldId id="266" r:id="rId8"/>
    <p:sldId id="269" r:id="rId9"/>
    <p:sldId id="271" r:id="rId10"/>
    <p:sldId id="272" r:id="rId11"/>
    <p:sldId id="270" r:id="rId12"/>
    <p:sldId id="268" r:id="rId13"/>
    <p:sldId id="267" r:id="rId14"/>
    <p:sldId id="258" r:id="rId15"/>
    <p:sldId id="276" r:id="rId16"/>
    <p:sldId id="260" r:id="rId17"/>
    <p:sldId id="261" r:id="rId18"/>
    <p:sldId id="259" r:id="rId19"/>
    <p:sldId id="262" r:id="rId20"/>
    <p:sldId id="263" r:id="rId21"/>
    <p:sldId id="264" r:id="rId22"/>
    <p:sldId id="265" r:id="rId23"/>
    <p:sldId id="275" r:id="rId24"/>
    <p:sldId id="273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592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87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972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947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343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738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34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34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85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13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179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2172B-AA63-4C42-8918-3F929C7BED85}" type="datetimeFigureOut">
              <a:rPr lang="nb-NO" smtClean="0"/>
              <a:t>27.09.2023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167A-5CA0-4963-AA4C-D069C026E5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30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his2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Reflecting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AR in HISP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37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HISP (Health Information Systems </a:t>
            </a:r>
            <a:r>
              <a:rPr lang="nb-NO" sz="4000" dirty="0" err="1"/>
              <a:t>Programme</a:t>
            </a:r>
            <a:r>
              <a:rPr lang="nb-NO" sz="40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HISP is a global action research project considered as one of the University of Oslo's greatest international successes. HISP has developed the DHIS2 software - an IT system for collecting, validating, analyzing and presenting data for health information management activities.</a:t>
            </a:r>
          </a:p>
          <a:p>
            <a:r>
              <a:rPr lang="nb-NO" dirty="0">
                <a:hlinkClick r:id="rId2"/>
              </a:rPr>
              <a:t>https://www.mn.uio.no/hisp/english/</a:t>
            </a:r>
          </a:p>
          <a:p>
            <a:r>
              <a:rPr lang="nb-NO" dirty="0">
                <a:hlinkClick r:id="rId2"/>
              </a:rPr>
              <a:t>https://dhis2.org/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200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54" y="132578"/>
            <a:ext cx="7734877" cy="631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5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(</a:t>
            </a:r>
            <a:r>
              <a:rPr lang="nb-NO" dirty="0" err="1"/>
              <a:t>Theoretical</a:t>
            </a:r>
            <a:r>
              <a:rPr lang="nb-NO" dirty="0"/>
              <a:t>) Action research: </a:t>
            </a:r>
            <a:r>
              <a:rPr lang="nb-NO" dirty="0" err="1"/>
              <a:t>ordered</a:t>
            </a:r>
            <a:r>
              <a:rPr lang="nb-NO" dirty="0"/>
              <a:t> and </a:t>
            </a:r>
            <a:r>
              <a:rPr lang="nb-NO" dirty="0" err="1"/>
              <a:t>clear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98" y="2036618"/>
            <a:ext cx="5559788" cy="323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1: «My AR»: </a:t>
            </a:r>
            <a:r>
              <a:rPr lang="nb-NO" dirty="0" err="1"/>
              <a:t>method</a:t>
            </a:r>
            <a:r>
              <a:rPr lang="nb-NO" dirty="0"/>
              <a:t> </a:t>
            </a:r>
            <a:r>
              <a:rPr lang="nb-NO" dirty="0" err="1"/>
              <a:t>chapter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my </a:t>
            </a:r>
            <a:r>
              <a:rPr lang="nb-NO" dirty="0" err="1"/>
              <a:t>PhD</a:t>
            </a:r>
            <a:r>
              <a:rPr lang="nb-NO" dirty="0"/>
              <a:t> </a:t>
            </a:r>
            <a:r>
              <a:rPr lang="nb-NO" dirty="0" err="1"/>
              <a:t>thesis</a:t>
            </a:r>
            <a:br>
              <a:rPr lang="nb-NO" dirty="0"/>
            </a:br>
            <a:r>
              <a:rPr lang="nb-NO" dirty="0"/>
              <a:t>2: Open </a:t>
            </a:r>
            <a:r>
              <a:rPr lang="nb-NO" dirty="0" err="1"/>
              <a:t>discussion</a:t>
            </a:r>
            <a:r>
              <a:rPr lang="nb-NO" dirty="0"/>
              <a:t>/questions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56411"/>
            <a:ext cx="10515600" cy="3320552"/>
          </a:xfrm>
        </p:spPr>
        <p:txBody>
          <a:bodyPr/>
          <a:lstStyle/>
          <a:p>
            <a:r>
              <a:rPr lang="nb-NO" dirty="0"/>
              <a:t>My AR </a:t>
            </a:r>
            <a:r>
              <a:rPr lang="nb-NO" dirty="0" err="1"/>
              <a:t>experience</a:t>
            </a:r>
            <a:endParaRPr lang="nb-NO" dirty="0"/>
          </a:p>
          <a:p>
            <a:pPr lvl="1"/>
            <a:r>
              <a:rPr lang="nb-NO" dirty="0" err="1"/>
              <a:t>Messy</a:t>
            </a:r>
            <a:endParaRPr lang="nb-NO" dirty="0"/>
          </a:p>
          <a:p>
            <a:pPr lvl="1"/>
            <a:r>
              <a:rPr lang="nb-NO" dirty="0"/>
              <a:t>Open-</a:t>
            </a:r>
            <a:r>
              <a:rPr lang="nb-NO" dirty="0" err="1"/>
              <a:t>ended</a:t>
            </a:r>
            <a:endParaRPr lang="nb-NO" dirty="0"/>
          </a:p>
          <a:p>
            <a:pPr lvl="1"/>
            <a:r>
              <a:rPr lang="nb-NO" dirty="0" err="1"/>
              <a:t>Pragmatic</a:t>
            </a:r>
            <a:r>
              <a:rPr lang="nb-NO" dirty="0"/>
              <a:t> and </a:t>
            </a:r>
            <a:r>
              <a:rPr lang="nb-NO" dirty="0" err="1"/>
              <a:t>opportunistic</a:t>
            </a:r>
            <a:r>
              <a:rPr lang="nb-NO" dirty="0"/>
              <a:t> (</a:t>
            </a:r>
            <a:r>
              <a:rPr lang="nb-NO" dirty="0" err="1"/>
              <a:t>networks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action)</a:t>
            </a:r>
          </a:p>
          <a:p>
            <a:pPr lvl="1"/>
            <a:r>
              <a:rPr lang="nb-NO" dirty="0" err="1"/>
              <a:t>Reciprocal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9804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Strengthening</a:t>
            </a:r>
            <a:r>
              <a:rPr lang="nb-NO" dirty="0"/>
              <a:t> </a:t>
            </a:r>
            <a:r>
              <a:rPr lang="nb-NO" dirty="0" err="1"/>
              <a:t>health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This is a </a:t>
            </a:r>
            <a:r>
              <a:rPr lang="nb-NO" dirty="0" err="1"/>
              <a:t>big</a:t>
            </a:r>
            <a:r>
              <a:rPr lang="nb-NO" dirty="0"/>
              <a:t> </a:t>
            </a:r>
            <a:r>
              <a:rPr lang="nb-NO" dirty="0" err="1"/>
              <a:t>task</a:t>
            </a:r>
            <a:r>
              <a:rPr lang="nb-NO" dirty="0"/>
              <a:t>, </a:t>
            </a:r>
            <a:r>
              <a:rPr lang="nb-NO" dirty="0" err="1"/>
              <a:t>involves</a:t>
            </a:r>
            <a:r>
              <a:rPr lang="nb-NO" dirty="0"/>
              <a:t> a lot </a:t>
            </a:r>
            <a:r>
              <a:rPr lang="nb-NO" dirty="0" err="1"/>
              <a:t>of</a:t>
            </a:r>
            <a:r>
              <a:rPr lang="nb-NO" dirty="0"/>
              <a:t> different </a:t>
            </a:r>
            <a:r>
              <a:rPr lang="nb-NO" dirty="0" err="1"/>
              <a:t>work</a:t>
            </a:r>
            <a:endParaRPr lang="nb-NO" dirty="0"/>
          </a:p>
          <a:p>
            <a:r>
              <a:rPr lang="nb-NO" dirty="0"/>
              <a:t>From </a:t>
            </a:r>
            <a:r>
              <a:rPr lang="nb-NO" dirty="0" err="1"/>
              <a:t>technical</a:t>
            </a:r>
            <a:r>
              <a:rPr lang="nb-NO" dirty="0"/>
              <a:t>  to </a:t>
            </a:r>
            <a:r>
              <a:rPr lang="nb-NO" dirty="0" err="1"/>
              <a:t>high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policy</a:t>
            </a:r>
          </a:p>
          <a:p>
            <a:pPr lvl="1"/>
            <a:r>
              <a:rPr lang="nb-NO" dirty="0"/>
              <a:t>Setting up computers, </a:t>
            </a:r>
            <a:r>
              <a:rPr lang="nb-NO" dirty="0" err="1"/>
              <a:t>programming</a:t>
            </a:r>
            <a:r>
              <a:rPr lang="nb-NO" dirty="0"/>
              <a:t>, </a:t>
            </a:r>
            <a:r>
              <a:rPr lang="nb-NO" dirty="0" err="1"/>
              <a:t>writing</a:t>
            </a:r>
            <a:r>
              <a:rPr lang="nb-NO" dirty="0"/>
              <a:t> </a:t>
            </a:r>
            <a:r>
              <a:rPr lang="nb-NO" dirty="0" err="1"/>
              <a:t>job</a:t>
            </a:r>
            <a:r>
              <a:rPr lang="nb-NO" dirty="0"/>
              <a:t> </a:t>
            </a:r>
            <a:r>
              <a:rPr lang="nb-NO" dirty="0" err="1"/>
              <a:t>descriptions</a:t>
            </a:r>
            <a:r>
              <a:rPr lang="nb-NO" dirty="0"/>
              <a:t>, </a:t>
            </a:r>
            <a:r>
              <a:rPr lang="nb-NO" dirty="0" err="1"/>
              <a:t>advising</a:t>
            </a:r>
            <a:r>
              <a:rPr lang="nb-NO" dirty="0"/>
              <a:t> </a:t>
            </a:r>
            <a:r>
              <a:rPr lang="nb-NO" dirty="0" err="1"/>
              <a:t>ministries</a:t>
            </a:r>
            <a:r>
              <a:rPr lang="nb-NO" dirty="0"/>
              <a:t> and WHO</a:t>
            </a:r>
          </a:p>
          <a:p>
            <a:r>
              <a:rPr lang="nb-NO" dirty="0"/>
              <a:t>From </a:t>
            </a:r>
            <a:r>
              <a:rPr lang="nb-NO" dirty="0" err="1"/>
              <a:t>health</a:t>
            </a:r>
            <a:r>
              <a:rPr lang="nb-NO" dirty="0"/>
              <a:t> </a:t>
            </a:r>
            <a:r>
              <a:rPr lang="nb-NO" dirty="0" err="1"/>
              <a:t>facilities</a:t>
            </a:r>
            <a:r>
              <a:rPr lang="nb-NO" dirty="0"/>
              <a:t> to </a:t>
            </a:r>
            <a:r>
              <a:rPr lang="nb-NO" dirty="0" err="1"/>
              <a:t>ministries</a:t>
            </a:r>
            <a:endParaRPr lang="nb-NO" dirty="0"/>
          </a:p>
          <a:p>
            <a:pPr lvl="1"/>
            <a:r>
              <a:rPr lang="nb-NO" dirty="0"/>
              <a:t>Rural </a:t>
            </a:r>
            <a:r>
              <a:rPr lang="nb-NO" dirty="0" err="1"/>
              <a:t>health</a:t>
            </a:r>
            <a:r>
              <a:rPr lang="nb-NO" dirty="0"/>
              <a:t> posts, </a:t>
            </a:r>
            <a:r>
              <a:rPr lang="nb-NO" dirty="0" err="1"/>
              <a:t>busy</a:t>
            </a:r>
            <a:r>
              <a:rPr lang="nb-NO" dirty="0"/>
              <a:t> hospitals. Conference </a:t>
            </a:r>
            <a:r>
              <a:rPr lang="nb-NO" dirty="0" err="1"/>
              <a:t>venues</a:t>
            </a:r>
            <a:r>
              <a:rPr lang="nb-NO" dirty="0"/>
              <a:t>. </a:t>
            </a:r>
            <a:r>
              <a:rPr lang="nb-NO" dirty="0" err="1"/>
              <a:t>Everything</a:t>
            </a:r>
            <a:r>
              <a:rPr lang="nb-NO" dirty="0"/>
              <a:t> </a:t>
            </a:r>
            <a:r>
              <a:rPr lang="nb-NO" dirty="0" err="1"/>
              <a:t>between</a:t>
            </a:r>
            <a:endParaRPr lang="nb-NO" dirty="0"/>
          </a:p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countries</a:t>
            </a:r>
            <a:endParaRPr lang="nb-NO" dirty="0"/>
          </a:p>
          <a:p>
            <a:pPr lvl="1"/>
            <a:r>
              <a:rPr lang="nb-NO" dirty="0"/>
              <a:t>Botswana, Sierra Leone, </a:t>
            </a:r>
            <a:r>
              <a:rPr lang="nb-NO" dirty="0" err="1"/>
              <a:t>Tajikistan</a:t>
            </a:r>
            <a:r>
              <a:rPr lang="nb-NO" dirty="0"/>
              <a:t>, Cuba, Tanzania, Malawi, West </a:t>
            </a:r>
            <a:r>
              <a:rPr lang="nb-NO" dirty="0" err="1"/>
              <a:t>Africa</a:t>
            </a:r>
            <a:r>
              <a:rPr lang="nb-NO" dirty="0"/>
              <a:t>, East </a:t>
            </a:r>
            <a:r>
              <a:rPr lang="nb-NO" dirty="0" err="1"/>
              <a:t>Africa</a:t>
            </a:r>
            <a:r>
              <a:rPr lang="nb-NO" dirty="0"/>
              <a:t>, South-East Asia</a:t>
            </a:r>
          </a:p>
          <a:p>
            <a:r>
              <a:rPr lang="nb-NO" b="1" dirty="0" err="1"/>
              <a:t>Understanding</a:t>
            </a:r>
            <a:r>
              <a:rPr lang="nb-NO" b="1" dirty="0"/>
              <a:t> </a:t>
            </a:r>
            <a:r>
              <a:rPr lang="nb-NO" b="1" dirty="0" err="1"/>
              <a:t>through</a:t>
            </a:r>
            <a:r>
              <a:rPr lang="nb-NO" b="1" dirty="0"/>
              <a:t> action</a:t>
            </a:r>
          </a:p>
        </p:txBody>
      </p:sp>
    </p:spTree>
    <p:extLst>
      <p:ext uri="{BB962C8B-B14F-4D97-AF65-F5344CB8AC3E}">
        <p14:creationId xmlns:p14="http://schemas.microsoft.com/office/powerpoint/2010/main" val="2226341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have I done?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92" y="1913951"/>
            <a:ext cx="4508683" cy="33815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88" y="1690688"/>
            <a:ext cx="6992915" cy="465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8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Examining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forms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88" y="1690688"/>
            <a:ext cx="6540520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834" y="2136604"/>
            <a:ext cx="6808778" cy="452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7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Examining</a:t>
            </a:r>
            <a:r>
              <a:rPr lang="nb-NO" dirty="0"/>
              <a:t> </a:t>
            </a:r>
            <a:r>
              <a:rPr lang="nb-NO" dirty="0" err="1"/>
              <a:t>practices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77" y="213499"/>
            <a:ext cx="5801784" cy="4351338"/>
          </a:xfr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37" y="1573076"/>
            <a:ext cx="5672701" cy="3773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446" y="3072793"/>
            <a:ext cx="5197891" cy="38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0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Designing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683" y="1309066"/>
            <a:ext cx="8340634" cy="554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4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Training, training, training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49" y="1308168"/>
            <a:ext cx="8245097" cy="548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Meetings, </a:t>
            </a:r>
            <a:r>
              <a:rPr lang="nb-NO" dirty="0" err="1"/>
              <a:t>meetings</a:t>
            </a:r>
            <a:r>
              <a:rPr lang="nb-NO" dirty="0"/>
              <a:t>, </a:t>
            </a:r>
            <a:r>
              <a:rPr lang="nb-NO" dirty="0" err="1"/>
              <a:t>meetings</a:t>
            </a:r>
            <a:r>
              <a:rPr lang="nb-NO" dirty="0"/>
              <a:t>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75" y="1343115"/>
            <a:ext cx="7835504" cy="5223669"/>
          </a:xfrm>
        </p:spPr>
      </p:pic>
    </p:spTree>
    <p:extLst>
      <p:ext uri="{BB962C8B-B14F-4D97-AF65-F5344CB8AC3E}">
        <p14:creationId xmlns:p14="http://schemas.microsoft.com/office/powerpoint/2010/main" val="170033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 fair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traveling: an </a:t>
            </a:r>
            <a:r>
              <a:rPr lang="nb-NO" dirty="0" err="1"/>
              <a:t>occasion</a:t>
            </a:r>
            <a:r>
              <a:rPr lang="nb-NO" dirty="0"/>
              <a:t> for </a:t>
            </a:r>
            <a:r>
              <a:rPr lang="nb-NO" dirty="0" err="1"/>
              <a:t>analysis</a:t>
            </a:r>
            <a:r>
              <a:rPr lang="nb-NO" dirty="0"/>
              <a:t> and </a:t>
            </a:r>
            <a:r>
              <a:rPr lang="nb-NO" dirty="0" err="1"/>
              <a:t>getting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colleagues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7" y="2011679"/>
            <a:ext cx="6302829" cy="4201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351" y="1854926"/>
            <a:ext cx="6787112" cy="451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0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similar</a:t>
            </a:r>
            <a:r>
              <a:rPr lang="nb-NO" dirty="0"/>
              <a:t> to (</a:t>
            </a:r>
            <a:r>
              <a:rPr lang="nb-NO" dirty="0" err="1"/>
              <a:t>Canonical</a:t>
            </a:r>
            <a:r>
              <a:rPr lang="nb-NO" dirty="0"/>
              <a:t>) 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Solving</a:t>
            </a:r>
            <a:r>
              <a:rPr lang="nb-NO" dirty="0"/>
              <a:t> real-</a:t>
            </a:r>
            <a:r>
              <a:rPr lang="nb-NO" dirty="0" err="1"/>
              <a:t>world</a:t>
            </a:r>
            <a:r>
              <a:rPr lang="nb-NO" dirty="0"/>
              <a:t> problems! </a:t>
            </a:r>
            <a:r>
              <a:rPr lang="nb-NO" dirty="0" err="1"/>
              <a:t>Immersion</a:t>
            </a:r>
            <a:endParaRPr lang="nb-NO" dirty="0"/>
          </a:p>
          <a:p>
            <a:r>
              <a:rPr lang="nb-NO" dirty="0" err="1"/>
              <a:t>Cyclic</a:t>
            </a:r>
            <a:r>
              <a:rPr lang="nb-NO" dirty="0"/>
              <a:t>: </a:t>
            </a:r>
            <a:r>
              <a:rPr lang="nb-NO" dirty="0" err="1"/>
              <a:t>Identify</a:t>
            </a:r>
            <a:r>
              <a:rPr lang="nb-NO" dirty="0"/>
              <a:t> problem, make plans, do </a:t>
            </a:r>
            <a:r>
              <a:rPr lang="nb-NO" dirty="0" err="1"/>
              <a:t>something</a:t>
            </a:r>
            <a:r>
              <a:rPr lang="nb-NO" dirty="0"/>
              <a:t>, </a:t>
            </a:r>
            <a:r>
              <a:rPr lang="nb-NO" dirty="0" err="1"/>
              <a:t>reflect</a:t>
            </a:r>
            <a:r>
              <a:rPr lang="nb-NO" dirty="0"/>
              <a:t>, </a:t>
            </a:r>
            <a:r>
              <a:rPr lang="nb-NO" dirty="0" err="1"/>
              <a:t>publish</a:t>
            </a:r>
            <a:endParaRPr lang="nb-NO" dirty="0"/>
          </a:p>
          <a:p>
            <a:pPr lvl="1"/>
            <a:r>
              <a:rPr lang="nb-NO" dirty="0"/>
              <a:t>Smaller </a:t>
            </a:r>
            <a:r>
              <a:rPr lang="nb-NO" dirty="0" err="1"/>
              <a:t>cycles</a:t>
            </a:r>
            <a:r>
              <a:rPr lang="nb-NO" dirty="0"/>
              <a:t>: </a:t>
            </a:r>
            <a:r>
              <a:rPr lang="nb-NO" dirty="0" err="1"/>
              <a:t>daily</a:t>
            </a:r>
            <a:r>
              <a:rPr lang="nb-NO" dirty="0"/>
              <a:t>/</a:t>
            </a:r>
            <a:r>
              <a:rPr lang="nb-NO" dirty="0" err="1"/>
              <a:t>weekly</a:t>
            </a:r>
            <a:r>
              <a:rPr lang="nb-NO" dirty="0"/>
              <a:t> in-country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problems</a:t>
            </a:r>
          </a:p>
          <a:p>
            <a:pPr lvl="1"/>
            <a:r>
              <a:rPr lang="nb-NO" dirty="0"/>
              <a:t>Medium </a:t>
            </a:r>
            <a:r>
              <a:rPr lang="nb-NO" dirty="0" err="1"/>
              <a:t>cycles</a:t>
            </a:r>
            <a:r>
              <a:rPr lang="nb-NO" dirty="0"/>
              <a:t>: </a:t>
            </a:r>
            <a:r>
              <a:rPr lang="nb-NO" dirty="0" err="1"/>
              <a:t>Related</a:t>
            </a:r>
            <a:r>
              <a:rPr lang="nb-NO" dirty="0"/>
              <a:t> to single </a:t>
            </a:r>
            <a:r>
              <a:rPr lang="nb-NO" dirty="0" err="1"/>
              <a:t>projects</a:t>
            </a:r>
            <a:r>
              <a:rPr lang="nb-NO" dirty="0"/>
              <a:t>. </a:t>
            </a:r>
            <a:r>
              <a:rPr lang="nb-NO" dirty="0" err="1"/>
              <a:t>Months</a:t>
            </a:r>
            <a:r>
              <a:rPr lang="nb-NO" dirty="0"/>
              <a:t> and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/>
              <a:t>Long </a:t>
            </a:r>
            <a:r>
              <a:rPr lang="nb-NO" dirty="0" err="1"/>
              <a:t>cycles</a:t>
            </a:r>
            <a:r>
              <a:rPr lang="nb-NO" dirty="0"/>
              <a:t>: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countries</a:t>
            </a:r>
            <a:r>
              <a:rPr lang="nb-NO" dirty="0"/>
              <a:t>/</a:t>
            </a:r>
            <a:r>
              <a:rPr lang="nb-NO" dirty="0" err="1"/>
              <a:t>projects</a:t>
            </a:r>
            <a:r>
              <a:rPr lang="nb-NO" dirty="0"/>
              <a:t>. </a:t>
            </a:r>
            <a:r>
              <a:rPr lang="nb-NO" dirty="0" err="1"/>
              <a:t>Years</a:t>
            </a:r>
            <a:r>
              <a:rPr lang="nb-NO" dirty="0"/>
              <a:t>… 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326" y="3837710"/>
            <a:ext cx="3831771" cy="223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7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dissimilar</a:t>
            </a:r>
            <a:r>
              <a:rPr lang="nb-NO" dirty="0"/>
              <a:t> to (</a:t>
            </a:r>
            <a:r>
              <a:rPr lang="nb-NO" dirty="0" err="1"/>
              <a:t>Canonical</a:t>
            </a:r>
            <a:r>
              <a:rPr lang="nb-NO" dirty="0"/>
              <a:t>) 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risk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becoming</a:t>
            </a:r>
            <a:r>
              <a:rPr lang="nb-NO" dirty="0"/>
              <a:t> </a:t>
            </a:r>
            <a:r>
              <a:rPr lang="nb-NO" dirty="0" err="1"/>
              <a:t>consultancy</a:t>
            </a:r>
            <a:endParaRPr lang="nb-NO" dirty="0"/>
          </a:p>
          <a:p>
            <a:pPr lvl="1"/>
            <a:r>
              <a:rPr lang="nb-NO" dirty="0" err="1"/>
              <a:t>Only</a:t>
            </a:r>
            <a:r>
              <a:rPr lang="nb-NO" dirty="0"/>
              <a:t> action, no research.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I retreat from </a:t>
            </a:r>
            <a:r>
              <a:rPr lang="nb-NO" dirty="0" err="1"/>
              <a:t>the</a:t>
            </a:r>
            <a:r>
              <a:rPr lang="nb-NO" dirty="0"/>
              <a:t> action,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and </a:t>
            </a:r>
            <a:r>
              <a:rPr lang="nb-NO" dirty="0" err="1"/>
              <a:t>organizations</a:t>
            </a:r>
            <a:r>
              <a:rPr lang="nb-NO" dirty="0"/>
              <a:t> </a:t>
            </a:r>
            <a:r>
              <a:rPr lang="nb-NO" dirty="0" err="1"/>
              <a:t>depen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my </a:t>
            </a:r>
            <a:r>
              <a:rPr lang="nb-NO" dirty="0" err="1"/>
              <a:t>continuous</a:t>
            </a:r>
            <a:r>
              <a:rPr lang="nb-NO" dirty="0"/>
              <a:t> </a:t>
            </a:r>
            <a:r>
              <a:rPr lang="nb-NO" dirty="0" err="1"/>
              <a:t>involvement</a:t>
            </a:r>
            <a:r>
              <a:rPr lang="nb-NO" dirty="0"/>
              <a:t>?</a:t>
            </a:r>
          </a:p>
          <a:p>
            <a:r>
              <a:rPr lang="nb-NO" dirty="0"/>
              <a:t>Not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/>
              <a:t>clear</a:t>
            </a:r>
            <a:r>
              <a:rPr lang="nb-NO" dirty="0"/>
              <a:t> </a:t>
            </a:r>
            <a:r>
              <a:rPr lang="nb-NO" dirty="0" err="1"/>
              <a:t>client</a:t>
            </a:r>
            <a:r>
              <a:rPr lang="nb-NO" dirty="0"/>
              <a:t>-system </a:t>
            </a:r>
            <a:r>
              <a:rPr lang="nb-NO" dirty="0" err="1"/>
              <a:t>infrastructure</a:t>
            </a:r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72" y="3283528"/>
            <a:ext cx="3831771" cy="223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53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HISP </a:t>
            </a:r>
            <a:r>
              <a:rPr lang="nb-NO" dirty="0" err="1"/>
              <a:t>Tradition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Critical</a:t>
            </a:r>
            <a:r>
              <a:rPr lang="nb-NO" dirty="0"/>
              <a:t>: </a:t>
            </a:r>
            <a:r>
              <a:rPr lang="nb-NO" dirty="0" err="1"/>
              <a:t>emancipation</a:t>
            </a:r>
            <a:r>
              <a:rPr lang="nb-NO" dirty="0"/>
              <a:t>, </a:t>
            </a:r>
            <a:r>
              <a:rPr lang="nb-NO" dirty="0" err="1"/>
              <a:t>participation</a:t>
            </a:r>
            <a:endParaRPr lang="nb-NO" dirty="0"/>
          </a:p>
          <a:p>
            <a:r>
              <a:rPr lang="nb-NO" b="1" dirty="0"/>
              <a:t>Dual </a:t>
            </a:r>
            <a:r>
              <a:rPr lang="nb-NO" b="1" dirty="0" err="1"/>
              <a:t>participation</a:t>
            </a:r>
            <a:r>
              <a:rPr lang="nb-NO" dirty="0"/>
              <a:t>: </a:t>
            </a:r>
            <a:r>
              <a:rPr lang="nb-NO" dirty="0" err="1"/>
              <a:t>Researchers</a:t>
            </a:r>
            <a:r>
              <a:rPr lang="nb-NO" dirty="0"/>
              <a:t> </a:t>
            </a:r>
            <a:r>
              <a:rPr lang="nb-NO" dirty="0" err="1"/>
              <a:t>participate</a:t>
            </a:r>
            <a:r>
              <a:rPr lang="nb-NO" dirty="0"/>
              <a:t> in «action», </a:t>
            </a:r>
            <a:r>
              <a:rPr lang="nb-NO" dirty="0" err="1"/>
              <a:t>practitioners</a:t>
            </a:r>
            <a:r>
              <a:rPr lang="nb-NO" dirty="0"/>
              <a:t> </a:t>
            </a:r>
            <a:r>
              <a:rPr lang="nb-NO" dirty="0" err="1"/>
              <a:t>participate</a:t>
            </a:r>
            <a:r>
              <a:rPr lang="nb-NO" dirty="0"/>
              <a:t> in research</a:t>
            </a:r>
          </a:p>
          <a:p>
            <a:r>
              <a:rPr lang="nb-NO" dirty="0" err="1"/>
              <a:t>Distinction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becomes</a:t>
            </a:r>
            <a:r>
              <a:rPr lang="nb-NO" dirty="0"/>
              <a:t> </a:t>
            </a:r>
            <a:r>
              <a:rPr lang="nb-NO" dirty="0" err="1"/>
              <a:t>blurred</a:t>
            </a:r>
            <a:endParaRPr lang="nb-NO" dirty="0"/>
          </a:p>
          <a:p>
            <a:r>
              <a:rPr lang="nb-NO" b="1" dirty="0"/>
              <a:t>Networks </a:t>
            </a:r>
            <a:r>
              <a:rPr lang="nb-NO" b="1" dirty="0" err="1"/>
              <a:t>of</a:t>
            </a:r>
            <a:r>
              <a:rPr lang="nb-NO" b="1" dirty="0"/>
              <a:t> action</a:t>
            </a:r>
            <a:r>
              <a:rPr lang="nb-NO" dirty="0"/>
              <a:t>: </a:t>
            </a:r>
            <a:r>
              <a:rPr lang="nb-NO" dirty="0" err="1"/>
              <a:t>reduce</a:t>
            </a:r>
            <a:r>
              <a:rPr lang="nb-NO" dirty="0"/>
              <a:t> risk, </a:t>
            </a:r>
            <a:r>
              <a:rPr lang="nb-NO" dirty="0" err="1"/>
              <a:t>increase</a:t>
            </a:r>
            <a:r>
              <a:rPr lang="nb-NO" dirty="0"/>
              <a:t> </a:t>
            </a:r>
            <a:r>
              <a:rPr lang="nb-NO" dirty="0" err="1"/>
              <a:t>sharing</a:t>
            </a:r>
            <a:r>
              <a:rPr lang="nb-NO" dirty="0"/>
              <a:t> and </a:t>
            </a:r>
            <a:r>
              <a:rPr lang="nb-NO" dirty="0" err="1"/>
              <a:t>learning</a:t>
            </a:r>
            <a:endParaRPr lang="nb-NO" dirty="0"/>
          </a:p>
          <a:p>
            <a:pPr lvl="1"/>
            <a:r>
              <a:rPr lang="nb-NO" dirty="0"/>
              <a:t>This is </a:t>
            </a:r>
            <a:r>
              <a:rPr lang="nb-NO" dirty="0" err="1"/>
              <a:t>inherently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an </a:t>
            </a:r>
            <a:r>
              <a:rPr lang="nb-NO" dirty="0" err="1"/>
              <a:t>acknowledgement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opportunism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429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problem «</a:t>
            </a:r>
            <a:r>
              <a:rPr lang="nb-NO" dirty="0" err="1"/>
              <a:t>neat</a:t>
            </a:r>
            <a:r>
              <a:rPr lang="nb-NO" dirty="0"/>
              <a:t>»?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Researchers</a:t>
            </a:r>
            <a:r>
              <a:rPr lang="nb-NO" dirty="0"/>
              <a:t> </a:t>
            </a:r>
            <a:r>
              <a:rPr lang="nb-NO" dirty="0" err="1"/>
              <a:t>seldom</a:t>
            </a:r>
            <a:r>
              <a:rPr lang="nb-NO" dirty="0"/>
              <a:t> have </a:t>
            </a:r>
            <a:r>
              <a:rPr lang="nb-NO" dirty="0" err="1"/>
              <a:t>control</a:t>
            </a:r>
            <a:r>
              <a:rPr lang="nb-NO" dirty="0"/>
              <a:t> (</a:t>
            </a:r>
            <a:r>
              <a:rPr lang="nb-NO" dirty="0" err="1"/>
              <a:t>neither</a:t>
            </a:r>
            <a:r>
              <a:rPr lang="nb-NO" dirty="0"/>
              <a:t> do </a:t>
            </a:r>
            <a:r>
              <a:rPr lang="nb-NO" dirty="0" err="1"/>
              <a:t>anyone</a:t>
            </a:r>
            <a:r>
              <a:rPr lang="nb-NO" dirty="0"/>
              <a:t> </a:t>
            </a:r>
            <a:r>
              <a:rPr lang="nb-NO" dirty="0" err="1"/>
              <a:t>else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b="1" dirty="0" err="1"/>
              <a:t>Directional</a:t>
            </a:r>
            <a:r>
              <a:rPr lang="nb-NO" b="1" dirty="0"/>
              <a:t> </a:t>
            </a:r>
            <a:r>
              <a:rPr lang="nb-NO" b="1" dirty="0" err="1"/>
              <a:t>improvisation</a:t>
            </a:r>
            <a:r>
              <a:rPr lang="nb-NO" dirty="0"/>
              <a:t>: </a:t>
            </a:r>
            <a:r>
              <a:rPr lang="nb-NO" dirty="0" err="1"/>
              <a:t>vision</a:t>
            </a:r>
            <a:r>
              <a:rPr lang="nb-NO" dirty="0"/>
              <a:t> in </a:t>
            </a:r>
            <a:r>
              <a:rPr lang="nb-NO" dirty="0" err="1"/>
              <a:t>place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not a </a:t>
            </a:r>
            <a:r>
              <a:rPr lang="nb-NO" dirty="0" err="1"/>
              <a:t>detailed</a:t>
            </a:r>
            <a:r>
              <a:rPr lang="nb-NO" dirty="0"/>
              <a:t> plan</a:t>
            </a:r>
          </a:p>
          <a:p>
            <a:endParaRPr lang="nb-NO" dirty="0"/>
          </a:p>
          <a:p>
            <a:r>
              <a:rPr lang="nb-NO" dirty="0" err="1"/>
              <a:t>Opportunistic</a:t>
            </a:r>
            <a:r>
              <a:rPr lang="nb-NO" dirty="0"/>
              <a:t> in case </a:t>
            </a:r>
            <a:r>
              <a:rPr lang="nb-NO" dirty="0" err="1"/>
              <a:t>selection</a:t>
            </a:r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122" y="3405052"/>
            <a:ext cx="3221626" cy="31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52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Action </a:t>
            </a:r>
            <a:r>
              <a:rPr lang="nb-NO" dirty="0" err="1"/>
              <a:t>gaining</a:t>
            </a:r>
            <a:r>
              <a:rPr lang="nb-NO" dirty="0"/>
              <a:t> </a:t>
            </a:r>
            <a:r>
              <a:rPr lang="nb-NO" dirty="0" err="1"/>
              <a:t>primacy</a:t>
            </a:r>
            <a:r>
              <a:rPr lang="nb-NO" dirty="0"/>
              <a:t> over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Short </a:t>
            </a:r>
            <a:r>
              <a:rPr lang="nb-NO" dirty="0" err="1"/>
              <a:t>answer</a:t>
            </a:r>
            <a:r>
              <a:rPr lang="nb-NO" dirty="0"/>
              <a:t>: </a:t>
            </a:r>
            <a:r>
              <a:rPr lang="nb-NO" dirty="0" err="1"/>
              <a:t>Yes</a:t>
            </a:r>
            <a:endParaRPr lang="nb-NO" dirty="0"/>
          </a:p>
          <a:p>
            <a:r>
              <a:rPr lang="nb-NO" dirty="0" err="1"/>
              <a:t>Reciprocity</a:t>
            </a:r>
            <a:r>
              <a:rPr lang="nb-NO" dirty="0"/>
              <a:t>, </a:t>
            </a:r>
            <a:r>
              <a:rPr lang="nb-NO" dirty="0" err="1"/>
              <a:t>responsibilities</a:t>
            </a:r>
            <a:endParaRPr lang="nb-NO" dirty="0"/>
          </a:p>
          <a:p>
            <a:pPr lvl="1"/>
            <a:r>
              <a:rPr lang="nb-NO" dirty="0"/>
              <a:t>Finish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started</a:t>
            </a:r>
            <a:endParaRPr lang="nb-NO" dirty="0"/>
          </a:p>
          <a:p>
            <a:pPr lvl="1"/>
            <a:r>
              <a:rPr lang="nb-NO" dirty="0"/>
              <a:t>Never-ending problems…</a:t>
            </a:r>
          </a:p>
          <a:p>
            <a:pPr lvl="1"/>
            <a:r>
              <a:rPr lang="nb-NO" dirty="0"/>
              <a:t>Information system </a:t>
            </a:r>
            <a:r>
              <a:rPr lang="nb-NO" dirty="0" err="1"/>
              <a:t>strengthening</a:t>
            </a:r>
            <a:r>
              <a:rPr lang="nb-NO" dirty="0"/>
              <a:t> is not a </a:t>
            </a:r>
            <a:r>
              <a:rPr lang="nb-NO" dirty="0" err="1"/>
              <a:t>finite</a:t>
            </a:r>
            <a:r>
              <a:rPr lang="nb-NO" dirty="0"/>
              <a:t> </a:t>
            </a:r>
            <a:r>
              <a:rPr lang="nb-NO" dirty="0" err="1"/>
              <a:t>process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is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priorities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32360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</a:t>
            </a:r>
            <a:r>
              <a:rPr lang="nb-NO" dirty="0" err="1"/>
              <a:t>collection</a:t>
            </a:r>
            <a:r>
              <a:rPr lang="nb-NO" dirty="0"/>
              <a:t> </a:t>
            </a:r>
            <a:r>
              <a:rPr lang="nb-NO" dirty="0" err="1"/>
              <a:t>methods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394856" cy="4351338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data?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28" y="1423256"/>
            <a:ext cx="7010400" cy="52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5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Training as </a:t>
            </a:r>
            <a:r>
              <a:rPr lang="nb-NO" dirty="0" err="1"/>
              <a:t>the</a:t>
            </a:r>
            <a:r>
              <a:rPr lang="nb-NO" dirty="0"/>
              <a:t> single most </a:t>
            </a:r>
            <a:r>
              <a:rPr lang="nb-NO" dirty="0" err="1"/>
              <a:t>important</a:t>
            </a:r>
            <a:r>
              <a:rPr lang="nb-NO" dirty="0"/>
              <a:t> data </a:t>
            </a:r>
            <a:r>
              <a:rPr lang="nb-NO" dirty="0" err="1"/>
              <a:t>collection</a:t>
            </a:r>
            <a:r>
              <a:rPr lang="nb-NO" dirty="0"/>
              <a:t> </a:t>
            </a:r>
            <a:r>
              <a:rPr lang="nb-NO" dirty="0" err="1"/>
              <a:t>method</a:t>
            </a:r>
            <a:r>
              <a:rPr lang="nb-NO" dirty="0"/>
              <a:t> for </a:t>
            </a:r>
            <a:r>
              <a:rPr lang="nb-NO" dirty="0" err="1"/>
              <a:t>me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, diverse </a:t>
            </a:r>
            <a:r>
              <a:rPr lang="nb-NO" dirty="0" err="1"/>
              <a:t>audiences</a:t>
            </a:r>
            <a:endParaRPr lang="nb-NO" dirty="0"/>
          </a:p>
          <a:p>
            <a:r>
              <a:rPr lang="nb-NO" dirty="0"/>
              <a:t>Training as </a:t>
            </a:r>
            <a:r>
              <a:rPr lang="nb-NO" dirty="0" err="1"/>
              <a:t>occasion</a:t>
            </a:r>
            <a:r>
              <a:rPr lang="nb-NO" dirty="0"/>
              <a:t> to </a:t>
            </a:r>
            <a:r>
              <a:rPr lang="nb-NO" dirty="0" err="1"/>
              <a:t>explore</a:t>
            </a:r>
            <a:r>
              <a:rPr lang="nb-NO" dirty="0"/>
              <a:t> design (</a:t>
            </a:r>
            <a:r>
              <a:rPr lang="nb-NO" dirty="0" err="1"/>
              <a:t>of</a:t>
            </a:r>
            <a:r>
              <a:rPr lang="nb-NO" dirty="0"/>
              <a:t> IT,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systems,of</a:t>
            </a:r>
            <a:r>
              <a:rPr lang="nb-NO" dirty="0"/>
              <a:t> </a:t>
            </a:r>
            <a:r>
              <a:rPr lang="nb-NO" dirty="0" err="1"/>
              <a:t>practices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quite</a:t>
            </a:r>
            <a:r>
              <a:rPr lang="nb-NO" dirty="0"/>
              <a:t> </a:t>
            </a:r>
            <a:r>
              <a:rPr lang="nb-NO" dirty="0" err="1"/>
              <a:t>informal</a:t>
            </a:r>
            <a:r>
              <a:rPr lang="nb-NO" dirty="0"/>
              <a:t> as </a:t>
            </a:r>
            <a:r>
              <a:rPr lang="nb-NO" dirty="0" err="1"/>
              <a:t>they</a:t>
            </a:r>
            <a:r>
              <a:rPr lang="nb-NO" dirty="0"/>
              <a:t> cover </a:t>
            </a:r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days</a:t>
            </a:r>
            <a:r>
              <a:rPr lang="nb-NO" dirty="0"/>
              <a:t>; trust </a:t>
            </a:r>
            <a:r>
              <a:rPr lang="nb-NO" dirty="0" err="1"/>
              <a:t>develops</a:t>
            </a:r>
            <a:endParaRPr lang="nb-NO" dirty="0"/>
          </a:p>
          <a:p>
            <a:pPr lvl="1"/>
            <a:r>
              <a:rPr lang="nb-NO" dirty="0"/>
              <a:t>not </a:t>
            </a:r>
            <a:r>
              <a:rPr lang="nb-NO" dirty="0" err="1"/>
              <a:t>always</a:t>
            </a:r>
            <a:r>
              <a:rPr lang="nb-NO" dirty="0"/>
              <a:t> </a:t>
            </a:r>
            <a:r>
              <a:rPr lang="nb-NO" dirty="0" err="1"/>
              <a:t>possible</a:t>
            </a:r>
            <a:r>
              <a:rPr lang="nb-NO" dirty="0"/>
              <a:t> in </a:t>
            </a:r>
            <a:r>
              <a:rPr lang="nb-NO" dirty="0" err="1"/>
              <a:t>interviews</a:t>
            </a:r>
            <a:r>
              <a:rPr lang="nb-NO" dirty="0"/>
              <a:t>. </a:t>
            </a:r>
            <a:r>
              <a:rPr lang="nb-NO" dirty="0" err="1"/>
              <a:t>Takes</a:t>
            </a:r>
            <a:r>
              <a:rPr lang="nb-NO" dirty="0"/>
              <a:t> time</a:t>
            </a:r>
          </a:p>
          <a:p>
            <a:endParaRPr lang="nb-NO" dirty="0"/>
          </a:p>
          <a:p>
            <a:r>
              <a:rPr lang="nb-NO" dirty="0" err="1"/>
              <a:t>What</a:t>
            </a:r>
            <a:r>
              <a:rPr lang="nb-NO" dirty="0"/>
              <a:t> to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? </a:t>
            </a:r>
            <a:r>
              <a:rPr lang="nb-NO" dirty="0" err="1"/>
              <a:t>Participant</a:t>
            </a:r>
            <a:r>
              <a:rPr lang="nb-NO" dirty="0"/>
              <a:t> </a:t>
            </a:r>
            <a:r>
              <a:rPr lang="nb-NO" dirty="0" err="1"/>
              <a:t>observation</a:t>
            </a:r>
            <a:r>
              <a:rPr lang="nb-NO" dirty="0"/>
              <a:t>… </a:t>
            </a:r>
            <a:r>
              <a:rPr lang="nb-NO" dirty="0" err="1"/>
              <a:t>interviews</a:t>
            </a:r>
            <a:r>
              <a:rPr lang="nb-N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7287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everything</a:t>
            </a:r>
            <a:r>
              <a:rPr lang="nb-NO" dirty="0"/>
              <a:t> is data?</a:t>
            </a:r>
          </a:p>
          <a:p>
            <a:endParaRPr lang="nb-NO" dirty="0"/>
          </a:p>
          <a:p>
            <a:r>
              <a:rPr lang="nb-NO" dirty="0"/>
              <a:t>Not «4x1 </a:t>
            </a:r>
            <a:r>
              <a:rPr lang="nb-NO" dirty="0" err="1"/>
              <a:t>hour</a:t>
            </a:r>
            <a:r>
              <a:rPr lang="nb-NO" dirty="0"/>
              <a:t> </a:t>
            </a:r>
            <a:r>
              <a:rPr lang="nb-NO" dirty="0" err="1"/>
              <a:t>interviews</a:t>
            </a:r>
            <a:r>
              <a:rPr lang="nb-NO" dirty="0"/>
              <a:t>».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weeks</a:t>
            </a:r>
            <a:r>
              <a:rPr lang="nb-NO" dirty="0"/>
              <a:t> in action. 10-12 </a:t>
            </a:r>
            <a:r>
              <a:rPr lang="nb-NO" dirty="0" err="1"/>
              <a:t>hours</a:t>
            </a:r>
            <a:r>
              <a:rPr lang="nb-NO" dirty="0"/>
              <a:t> per </a:t>
            </a:r>
            <a:r>
              <a:rPr lang="nb-NO" dirty="0" err="1"/>
              <a:t>day</a:t>
            </a:r>
            <a:r>
              <a:rPr lang="nb-NO" dirty="0"/>
              <a:t> for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weeks</a:t>
            </a:r>
            <a:r>
              <a:rPr lang="nb-NO" dirty="0"/>
              <a:t>. How to </a:t>
            </a:r>
            <a:r>
              <a:rPr lang="nb-NO" dirty="0" err="1"/>
              <a:t>record</a:t>
            </a:r>
            <a:r>
              <a:rPr lang="nb-NO" dirty="0"/>
              <a:t> (and filter and analyse) all </a:t>
            </a:r>
            <a:r>
              <a:rPr lang="nb-NO" dirty="0" err="1"/>
              <a:t>this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/>
              <a:t>Field </a:t>
            </a:r>
            <a:r>
              <a:rPr lang="nb-NO" dirty="0" err="1"/>
              <a:t>diary</a:t>
            </a:r>
            <a:r>
              <a:rPr lang="nb-NO" dirty="0"/>
              <a:t>, </a:t>
            </a:r>
            <a:r>
              <a:rPr lang="nb-NO" dirty="0" err="1"/>
              <a:t>pictures</a:t>
            </a:r>
            <a:r>
              <a:rPr lang="nb-NO" dirty="0"/>
              <a:t>, emails</a:t>
            </a:r>
          </a:p>
          <a:p>
            <a:r>
              <a:rPr lang="nb-NO" dirty="0"/>
              <a:t>Data </a:t>
            </a:r>
            <a:r>
              <a:rPr lang="nb-NO" dirty="0" err="1"/>
              <a:t>analysis</a:t>
            </a:r>
            <a:r>
              <a:rPr lang="nb-NO" dirty="0"/>
              <a:t> is not </a:t>
            </a:r>
            <a:r>
              <a:rPr lang="nb-NO" dirty="0" err="1"/>
              <a:t>something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end. EVERY DAY is an </a:t>
            </a:r>
            <a:r>
              <a:rPr lang="nb-NO" dirty="0" err="1"/>
              <a:t>occasion</a:t>
            </a:r>
            <a:r>
              <a:rPr lang="nb-NO" dirty="0"/>
              <a:t> for </a:t>
            </a:r>
            <a:r>
              <a:rPr lang="nb-NO" dirty="0" err="1"/>
              <a:t>analysis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5927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Analysing</a:t>
            </a:r>
            <a:r>
              <a:rPr lang="nb-NO" dirty="0"/>
              <a:t>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role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?</a:t>
            </a:r>
          </a:p>
          <a:p>
            <a:pPr lvl="1"/>
            <a:r>
              <a:rPr lang="nb-NO" dirty="0" err="1"/>
              <a:t>Scaffolding</a:t>
            </a:r>
            <a:r>
              <a:rPr lang="nb-NO" dirty="0"/>
              <a:t>: support </a:t>
            </a:r>
            <a:r>
              <a:rPr lang="nb-NO" dirty="0" err="1"/>
              <a:t>mechanism</a:t>
            </a:r>
            <a:endParaRPr lang="nb-NO" dirty="0"/>
          </a:p>
          <a:p>
            <a:pPr lvl="1"/>
            <a:r>
              <a:rPr lang="nb-NO" dirty="0" err="1"/>
              <a:t>Grounded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: </a:t>
            </a:r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 «from </a:t>
            </a:r>
            <a:r>
              <a:rPr lang="nb-NO" dirty="0" err="1"/>
              <a:t>scratch</a:t>
            </a:r>
            <a:r>
              <a:rPr lang="nb-NO" dirty="0"/>
              <a:t>»</a:t>
            </a:r>
          </a:p>
          <a:p>
            <a:r>
              <a:rPr lang="nb-NO" dirty="0" err="1"/>
              <a:t>Comparative</a:t>
            </a:r>
            <a:r>
              <a:rPr lang="nb-NO" dirty="0"/>
              <a:t> studies: contrasting</a:t>
            </a:r>
          </a:p>
          <a:p>
            <a:endParaRPr lang="nb-NO" dirty="0"/>
          </a:p>
          <a:p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objectives</a:t>
            </a:r>
            <a:r>
              <a:rPr lang="nb-NO" dirty="0"/>
              <a:t>: </a:t>
            </a:r>
            <a:r>
              <a:rPr lang="nb-NO" dirty="0" err="1"/>
              <a:t>practical</a:t>
            </a:r>
            <a:r>
              <a:rPr lang="nb-NO" dirty="0"/>
              <a:t> problem </a:t>
            </a:r>
            <a:r>
              <a:rPr lang="nb-NO" dirty="0" err="1"/>
              <a:t>solving</a:t>
            </a:r>
            <a:r>
              <a:rPr lang="nb-NO" dirty="0"/>
              <a:t>, and </a:t>
            </a:r>
            <a:r>
              <a:rPr lang="nb-NO" dirty="0" err="1"/>
              <a:t>theory-generating</a:t>
            </a:r>
            <a:endParaRPr lang="nb-NO" dirty="0"/>
          </a:p>
          <a:p>
            <a:pPr lvl="1"/>
            <a:r>
              <a:rPr lang="nb-NO" dirty="0"/>
              <a:t>«</a:t>
            </a:r>
            <a:r>
              <a:rPr lang="nb-NO" dirty="0" err="1"/>
              <a:t>There</a:t>
            </a:r>
            <a:r>
              <a:rPr lang="nb-NO" dirty="0"/>
              <a:t> is </a:t>
            </a:r>
            <a:r>
              <a:rPr lang="nb-NO" dirty="0" err="1"/>
              <a:t>nothing</a:t>
            </a:r>
            <a:r>
              <a:rPr lang="nb-NO" dirty="0"/>
              <a:t> so </a:t>
            </a:r>
            <a:r>
              <a:rPr lang="nb-NO" dirty="0" err="1"/>
              <a:t>useful</a:t>
            </a:r>
            <a:r>
              <a:rPr lang="nb-NO" dirty="0"/>
              <a:t> as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048278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Summing up my </a:t>
            </a:r>
            <a:r>
              <a:rPr lang="nb-NO" dirty="0" err="1"/>
              <a:t>experience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Total </a:t>
            </a:r>
            <a:r>
              <a:rPr lang="nb-NO" b="1" dirty="0" err="1"/>
              <a:t>immersion</a:t>
            </a:r>
            <a:r>
              <a:rPr lang="nb-NO" b="1" dirty="0"/>
              <a:t>, </a:t>
            </a:r>
            <a:r>
              <a:rPr lang="nb-NO" b="1" dirty="0" err="1"/>
              <a:t>continuous</a:t>
            </a:r>
            <a:r>
              <a:rPr lang="nb-NO" b="1" dirty="0"/>
              <a:t> data </a:t>
            </a:r>
            <a:r>
              <a:rPr lang="nb-NO" b="1" dirty="0" err="1"/>
              <a:t>collection</a:t>
            </a:r>
            <a:r>
              <a:rPr lang="nb-NO" b="1" dirty="0"/>
              <a:t>, </a:t>
            </a:r>
            <a:r>
              <a:rPr lang="nb-NO" b="1" dirty="0" err="1"/>
              <a:t>analysis</a:t>
            </a:r>
            <a:r>
              <a:rPr lang="nb-NO" b="1" dirty="0"/>
              <a:t>, </a:t>
            </a:r>
            <a:r>
              <a:rPr lang="nb-NO" b="1" dirty="0" err="1"/>
              <a:t>learning</a:t>
            </a:r>
            <a:endParaRPr lang="nb-NO" b="1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An «exit </a:t>
            </a:r>
            <a:r>
              <a:rPr lang="nb-NO" b="1" dirty="0" err="1"/>
              <a:t>strategy</a:t>
            </a:r>
            <a:r>
              <a:rPr lang="nb-NO" b="1" dirty="0"/>
              <a:t>» is </a:t>
            </a:r>
            <a:r>
              <a:rPr lang="nb-NO" b="1" dirty="0" err="1"/>
              <a:t>useful</a:t>
            </a:r>
            <a:r>
              <a:rPr lang="nb-NO" b="1" dirty="0"/>
              <a:t>, </a:t>
            </a:r>
            <a:r>
              <a:rPr lang="nb-NO" b="1" dirty="0" err="1"/>
              <a:t>but</a:t>
            </a:r>
            <a:r>
              <a:rPr lang="nb-NO" b="1" dirty="0"/>
              <a:t> </a:t>
            </a:r>
            <a:r>
              <a:rPr lang="nb-NO" b="1" dirty="0" err="1"/>
              <a:t>difficult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106159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Open </a:t>
            </a:r>
            <a:r>
              <a:rPr lang="nb-NO" dirty="0" err="1"/>
              <a:t>discussion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5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653</Words>
  <Application>Microsoft Office PowerPoint</Application>
  <PresentationFormat>Widescreen</PresentationFormat>
  <Paragraphs>90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Reflecting on AR in HISP</vt:lpstr>
      <vt:lpstr>HISP (Health Information Systems Programme)</vt:lpstr>
      <vt:lpstr>PowerPoint Presentation</vt:lpstr>
      <vt:lpstr>(Theoretical) Action research: ordered and clear</vt:lpstr>
      <vt:lpstr>1: «My AR»: method chapter of my PhD thesis 2: Open discussion/questions</vt:lpstr>
      <vt:lpstr>Strengthening health information systems</vt:lpstr>
      <vt:lpstr>What have I done?</vt:lpstr>
      <vt:lpstr>Examining paper forms</vt:lpstr>
      <vt:lpstr>Examining practices</vt:lpstr>
      <vt:lpstr>Designing</vt:lpstr>
      <vt:lpstr>Training, training, training</vt:lpstr>
      <vt:lpstr>Meetings, meetings, meetings…</vt:lpstr>
      <vt:lpstr>A fair amount of traveling: an occasion for analysis and getting to know your colleagues</vt:lpstr>
      <vt:lpstr>What is similar to (Canonical) AR?</vt:lpstr>
      <vt:lpstr>What is dissimilar to (Canonical) AR?</vt:lpstr>
      <vt:lpstr>HISP Tradition of AR</vt:lpstr>
      <vt:lpstr>Is the problem «neat»?</vt:lpstr>
      <vt:lpstr>Action gaining primacy over research?</vt:lpstr>
      <vt:lpstr>Data collection methods</vt:lpstr>
      <vt:lpstr>Training as the single most important data collection method for me</vt:lpstr>
      <vt:lpstr>Recording data</vt:lpstr>
      <vt:lpstr>Analysing data</vt:lpstr>
      <vt:lpstr>Summing up my experience with AR</vt:lpstr>
      <vt:lpstr>Open discussion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</dc:title>
  <dc:creator>Johan Ivar Sæbø</dc:creator>
  <cp:lastModifiedBy>Silvia Masiero</cp:lastModifiedBy>
  <cp:revision>20</cp:revision>
  <dcterms:created xsi:type="dcterms:W3CDTF">2022-09-25T09:26:11Z</dcterms:created>
  <dcterms:modified xsi:type="dcterms:W3CDTF">2023-09-27T12:38:37Z</dcterms:modified>
</cp:coreProperties>
</file>