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75" r:id="rId3"/>
  </p:sldMasterIdLst>
  <p:sldIdLst>
    <p:sldId id="257" r:id="rId4"/>
    <p:sldId id="260" r:id="rId5"/>
    <p:sldId id="258" r:id="rId6"/>
    <p:sldId id="261" r:id="rId7"/>
    <p:sldId id="266" r:id="rId8"/>
    <p:sldId id="267" r:id="rId9"/>
    <p:sldId id="262" r:id="rId10"/>
    <p:sldId id="264" r:id="rId11"/>
    <p:sldId id="265" r:id="rId12"/>
    <p:sldId id="259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6607A-A400-F3F0-343A-9B41D7605695}" v="43" dt="2022-08-24T10:13:03.894"/>
    <p1510:client id="{61D408DA-5416-427C-951F-54E5F9AA5A9E}" v="1863" dt="2022-08-23T09:06:33.971"/>
    <p1510:client id="{9E87AEEB-31BE-F6A4-062D-88FCC3151797}" v="6" dt="2023-09-01T07:47:21.125"/>
    <p1510:client id="{D45A091D-6B81-EF38-FDEE-EA0DF402F7FF}" v="6" dt="2023-08-29T11:12:46.052"/>
    <p1510:client id="{FCC0F0BF-F8F4-85CD-AEC7-848A24593FFC}" v="88" dt="2023-08-30T12:40:34.1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7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28/08/2025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IN5020 - Group Session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truongl@ifi.uio.no" TargetMode="Externa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evilry.ifi.uio.no/" TargetMode="Externa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truongl@ifi.uio.no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4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3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42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44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46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75422" y="1786904"/>
            <a:ext cx="8308003" cy="2541519"/>
          </a:xfrm>
        </p:spPr>
        <p:txBody>
          <a:bodyPr>
            <a:normAutofit fontScale="90000"/>
          </a:bodyPr>
          <a:lstStyle/>
          <a:p>
            <a:br>
              <a:rPr lang="en-GB" sz="4800" b="1" dirty="0">
                <a:ea typeface="+mj-lt"/>
                <a:cs typeface="+mj-lt"/>
              </a:rPr>
            </a:br>
            <a:r>
              <a:rPr lang="en-GB" sz="4800" b="1" dirty="0">
                <a:solidFill>
                  <a:srgbClr val="FFFFFF"/>
                </a:solidFill>
                <a:ea typeface="+mj-lt"/>
                <a:cs typeface="+mj-lt"/>
              </a:rPr>
              <a:t>IN5020/9020  - Distributed Systems </a:t>
            </a:r>
            <a:br>
              <a:rPr lang="en-GB" sz="4800" b="1" dirty="0">
                <a:solidFill>
                  <a:srgbClr val="FFFFFF"/>
                </a:solidFill>
                <a:ea typeface="+mj-lt"/>
                <a:cs typeface="+mj-lt"/>
              </a:rPr>
            </a:br>
            <a:br>
              <a:rPr lang="en-GB" sz="4800" b="1" dirty="0">
                <a:ea typeface="+mj-lt"/>
                <a:cs typeface="+mj-lt"/>
              </a:rPr>
            </a:br>
            <a:r>
              <a:rPr lang="en-GB" sz="4800" b="1" dirty="0">
                <a:solidFill>
                  <a:srgbClr val="FFFFFF"/>
                </a:solidFill>
                <a:ea typeface="+mj-lt"/>
                <a:cs typeface="+mj-lt"/>
              </a:rPr>
              <a:t>Group Session - Introduction Meeting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endParaRPr lang="en-GB" sz="1600" dirty="0">
              <a:solidFill>
                <a:srgbClr val="FFFFFF"/>
              </a:solidFill>
              <a:cs typeface="Calibri"/>
            </a:endParaRPr>
          </a:p>
          <a:p>
            <a:pPr algn="l"/>
            <a:endParaRPr lang="en-GB" sz="1600" dirty="0">
              <a:solidFill>
                <a:srgbClr val="FFFFFF"/>
              </a:solidFill>
              <a:cs typeface="Calibri"/>
            </a:endParaRPr>
          </a:p>
          <a:p>
            <a:pPr algn="l"/>
            <a:r>
              <a:rPr lang="en-US" sz="1600" dirty="0">
                <a:solidFill>
                  <a:srgbClr val="FFFFFF"/>
                </a:solidFill>
                <a:cs typeface="Calibri"/>
              </a:rPr>
              <a:t>Truong-Thanh Le</a:t>
            </a:r>
          </a:p>
          <a:p>
            <a:pPr algn="l"/>
            <a:r>
              <a:rPr lang="en-GB" sz="1600" dirty="0" err="1">
                <a:solidFill>
                  <a:srgbClr val="FFFFFF"/>
                </a:solidFill>
                <a:cs typeface="Calibri"/>
              </a:rPr>
              <a:t>truongl@ifi.uio.no</a:t>
            </a:r>
            <a:endParaRPr lang="en-GB" sz="1600" dirty="0">
              <a:solidFill>
                <a:srgbClr val="FFFFFF"/>
              </a:solidFill>
              <a:cs typeface="Calibri"/>
            </a:endParaRPr>
          </a:p>
          <a:p>
            <a:pPr algn="l"/>
            <a:r>
              <a:rPr lang="en-GB" sz="1600" dirty="0">
                <a:solidFill>
                  <a:srgbClr val="FFFFFF"/>
                </a:solidFill>
                <a:cs typeface="Calibri"/>
              </a:rPr>
              <a:t>August 28,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955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cs typeface="Calibri Light"/>
              </a:rPr>
              <a:t>Bio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ea typeface="+mn-lt"/>
                <a:cs typeface="+mn-lt"/>
              </a:rPr>
              <a:t>Name: </a:t>
            </a:r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Truong-Thanh 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ea typeface="+mn-lt"/>
                <a:cs typeface="+mn-lt"/>
              </a:rPr>
              <a:t>Short name: </a:t>
            </a:r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Thanh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endParaRPr lang="en-GB" sz="2000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ea typeface="+mn-lt"/>
                <a:cs typeface="+mn-lt"/>
              </a:rPr>
              <a:t>PhD fellow at Networks and Distributed Systems (ND) </a:t>
            </a:r>
            <a:endParaRPr lang="en-US" dirty="0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ea typeface="+mn-lt"/>
                <a:cs typeface="+mn-lt"/>
              </a:rPr>
              <a:t>Group</a:t>
            </a:r>
            <a:endParaRPr lang="en-GB" dirty="0">
              <a:cs typeface="Calibri" panose="020F050202020403020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ea typeface="+mn-lt"/>
                <a:cs typeface="+mn-lt"/>
              </a:rPr>
              <a:t>PhD Topic:</a:t>
            </a:r>
            <a:endParaRPr lang="en-GB" sz="2000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GB" sz="2000" dirty="0">
                <a:ea typeface="+mn-lt"/>
                <a:cs typeface="+mn-lt"/>
              </a:rPr>
              <a:t>Deep Neural Network Distribution over Edge devices</a:t>
            </a:r>
            <a:endParaRPr lang="en-GB" dirty="0"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>
                <a:ea typeface="+mn-lt"/>
                <a:cs typeface="+mn-lt"/>
              </a:rPr>
              <a:t>Contact Details: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GB" sz="2000" dirty="0">
                <a:ea typeface="+mn-lt"/>
                <a:cs typeface="+mn-lt"/>
              </a:rPr>
              <a:t>Office Location: 5168 in IFI</a:t>
            </a:r>
            <a:endParaRPr lang="en-US" sz="2000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en-GB" sz="2000" dirty="0">
                <a:ea typeface="+mn-lt"/>
                <a:cs typeface="+mn-lt"/>
              </a:rPr>
              <a:t>Email: </a:t>
            </a:r>
            <a:r>
              <a:rPr lang="en-GB" sz="2000" dirty="0">
                <a:ea typeface="+mn-lt"/>
                <a:cs typeface="+mn-lt"/>
                <a:hlinkClick r:id="rId2"/>
              </a:rPr>
              <a:t>truongl@ifi.uio.no</a:t>
            </a:r>
            <a:r>
              <a:rPr lang="en-GB" sz="2000" dirty="0">
                <a:ea typeface="+mn-lt"/>
                <a:cs typeface="+mn-lt"/>
              </a:rPr>
              <a:t> (please use the subject: IN5020 - ...)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en-GB" sz="2000" dirty="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en-GB" sz="2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ea typeface="+mn-lt"/>
              <a:cs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71A17-120C-C179-F62B-F5E1A6D5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2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7BAA10-740F-C9C9-5C1C-E363B7542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pic>
        <p:nvPicPr>
          <p:cNvPr id="11" name="Picture 10" descr="A person wearing glasses and a black jacket&#10;&#10;Description automatically generated">
            <a:extLst>
              <a:ext uri="{FF2B5EF4-FFF2-40B4-BE49-F238E27FC236}">
                <a16:creationId xmlns:a16="http://schemas.microsoft.com/office/drawing/2014/main" id="{D2144071-7416-FEA9-40A1-31CCD735C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54471" y="2286247"/>
            <a:ext cx="4651546" cy="348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49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Theoretical Exercises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There will be couple of exercises (questions) for each topic discussed in the lectures</a:t>
            </a:r>
          </a:p>
          <a:p>
            <a:endParaRPr lang="en-GB" dirty="0">
              <a:cs typeface="Calibri"/>
            </a:endParaRPr>
          </a:p>
          <a:p>
            <a:r>
              <a:rPr lang="en-GB" dirty="0">
                <a:ea typeface="+mn-lt"/>
                <a:cs typeface="+mn-lt"/>
              </a:rPr>
              <a:t>Based on the lectures and the textbooks</a:t>
            </a:r>
          </a:p>
          <a:p>
            <a:endParaRPr lang="en-GB" dirty="0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The detailed schedule of the topics are available in the course website </a:t>
            </a:r>
          </a:p>
          <a:p>
            <a:endParaRPr lang="en-GB" sz="20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0C866-436D-19B2-0D68-47E7474F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4E4FD-8CC2-6DEE-B466-828D798E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2601006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Programming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000" dirty="0">
              <a:cs typeface="Calibri"/>
            </a:endParaRPr>
          </a:p>
          <a:p>
            <a:r>
              <a:rPr lang="en-GB" sz="2000" dirty="0">
                <a:cs typeface="Calibri"/>
              </a:rPr>
              <a:t>The course consists of 3 programming assignments. </a:t>
            </a:r>
          </a:p>
          <a:p>
            <a:pPr lvl="1"/>
            <a:r>
              <a:rPr lang="en-GB" sz="1600" dirty="0">
                <a:cs typeface="Calibri"/>
              </a:rPr>
              <a:t>Java language is used for the assignments. </a:t>
            </a:r>
          </a:p>
          <a:p>
            <a:pPr lvl="1"/>
            <a:r>
              <a:rPr lang="en-GB" sz="1600" dirty="0">
                <a:cs typeface="Calibri"/>
              </a:rPr>
              <a:t>No other programming language is permitted.</a:t>
            </a:r>
          </a:p>
          <a:p>
            <a:endParaRPr lang="en-GB" sz="2000" dirty="0">
              <a:ea typeface="+mn-lt"/>
              <a:cs typeface="+mn-lt"/>
            </a:endParaRPr>
          </a:p>
          <a:p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All the assignments are mandatory (required for final exam).</a:t>
            </a:r>
          </a:p>
          <a:p>
            <a:endParaRPr lang="en-GB" sz="2000" b="1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The Students will be working on Group of </a:t>
            </a:r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4</a:t>
            </a:r>
            <a:r>
              <a:rPr lang="en-GB" sz="2000" dirty="0">
                <a:ea typeface="+mn-lt"/>
                <a:cs typeface="+mn-lt"/>
              </a:rPr>
              <a:t> for the assignments.</a:t>
            </a:r>
          </a:p>
          <a:p>
            <a:pPr lvl="1"/>
            <a:r>
              <a:rPr lang="en-GB" sz="1600" b="1" dirty="0">
                <a:solidFill>
                  <a:srgbClr val="FF0000"/>
                </a:solidFill>
                <a:ea typeface="+mn-lt"/>
                <a:cs typeface="+mn-lt"/>
              </a:rPr>
              <a:t>No individual work is allowed</a:t>
            </a:r>
            <a:endParaRPr lang="en-GB" sz="1600" dirty="0">
              <a:ea typeface="+mn-lt"/>
              <a:cs typeface="+mn-lt"/>
            </a:endParaRPr>
          </a:p>
          <a:p>
            <a:endParaRPr lang="en-GB" dirty="0"/>
          </a:p>
          <a:p>
            <a:r>
              <a:rPr lang="en-GB" sz="2000" dirty="0">
                <a:ea typeface="+mn-lt"/>
                <a:cs typeface="+mn-lt"/>
              </a:rPr>
              <a:t>Each Group will be assigned a group number .</a:t>
            </a:r>
            <a:endParaRPr lang="en-US" sz="20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0C866-436D-19B2-0D68-47E7474F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4E4FD-8CC2-6DEE-B466-828D798E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2484886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BE9422-870B-65D0-C6D2-68CC34D42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D313BCB-51FA-65B5-5140-E97AEBDA4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46893E-F1C9-9314-0427-58D89B9D0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45129B-BFFD-C7A4-8D91-E8D555EDB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F2D2BC-16EE-BFF6-CB5B-0F8644AD5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041C846-FCB5-DA7D-44A5-EE792041D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389D7D-3A74-22F3-A12C-A7EF56CF3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Programming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0704C-1428-9C07-4FE4-D7217CD17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en-GB" sz="2000" dirty="0">
              <a:cs typeface="Calibri"/>
            </a:endParaRPr>
          </a:p>
          <a:p>
            <a:r>
              <a:rPr lang="en-GB" sz="2000" dirty="0">
                <a:ea typeface="+mn-lt"/>
                <a:cs typeface="+mn-lt"/>
              </a:rPr>
              <a:t>Each assignment has a deadline of 2 weeks. After submission, each group have to present their solution. </a:t>
            </a:r>
            <a:r>
              <a:rPr lang="en-GB" sz="2000" dirty="0">
                <a:solidFill>
                  <a:srgbClr val="FF0000"/>
                </a:solidFill>
                <a:ea typeface="+mn-lt"/>
                <a:cs typeface="+mn-lt"/>
              </a:rPr>
              <a:t>EACH MEMBER SHOULD WELL UNDERSTAND THE WORK. </a:t>
            </a:r>
          </a:p>
          <a:p>
            <a:pPr lvl="1"/>
            <a:r>
              <a:rPr lang="en-GB" sz="1700" dirty="0">
                <a:ea typeface="+mn-lt"/>
                <a:cs typeface="+mn-lt"/>
              </a:rPr>
              <a:t>All theories/knowledge from the lectures, which is related to the assignment, must be correctly applied and understanded.</a:t>
            </a:r>
          </a:p>
          <a:p>
            <a:pPr lvl="1"/>
            <a:endParaRPr lang="en-GB" sz="2000" dirty="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You have to answer several questions about the assignment OR will be given a small written question during your presentation.</a:t>
            </a:r>
            <a:endParaRPr lang="en-GB" sz="16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r>
              <a:rPr lang="en-GB" sz="2000" dirty="0">
                <a:solidFill>
                  <a:srgbClr val="000000"/>
                </a:solidFill>
                <a:ea typeface="+mn-lt"/>
                <a:cs typeface="+mn-lt"/>
              </a:rPr>
              <a:t>The assignments will be </a:t>
            </a:r>
            <a:r>
              <a:rPr lang="en-GB" sz="2000" dirty="0">
                <a:solidFill>
                  <a:srgbClr val="FF0000"/>
                </a:solidFill>
                <a:ea typeface="+mn-lt"/>
                <a:cs typeface="+mn-lt"/>
              </a:rPr>
              <a:t>SIGNIFICANTLY INTENSIVE</a:t>
            </a:r>
            <a:r>
              <a:rPr lang="en-GB" sz="2000" dirty="0">
                <a:solidFill>
                  <a:srgbClr val="000000"/>
                </a:solidFill>
                <a:ea typeface="+mn-lt"/>
                <a:cs typeface="+mn-lt"/>
              </a:rPr>
              <a:t>. The students will be required to put a </a:t>
            </a:r>
            <a:r>
              <a:rPr lang="en-GB" sz="2000" dirty="0">
                <a:solidFill>
                  <a:srgbClr val="FF0000"/>
                </a:solidFill>
                <a:ea typeface="+mn-lt"/>
                <a:cs typeface="+mn-lt"/>
              </a:rPr>
              <a:t>PLENTY AMOUNT OF TIME </a:t>
            </a:r>
            <a:r>
              <a:rPr lang="en-GB" sz="2000" dirty="0">
                <a:solidFill>
                  <a:srgbClr val="000000"/>
                </a:solidFill>
                <a:ea typeface="+mn-lt"/>
                <a:cs typeface="+mn-lt"/>
              </a:rPr>
              <a:t>to solve the assignments. It is necessary to have a good understanding of Java language to solve the assignments. </a:t>
            </a:r>
          </a:p>
          <a:p>
            <a:endParaRPr lang="en-GB" sz="2000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Assignment submission: </a:t>
            </a:r>
            <a:r>
              <a:rPr lang="en-GB" sz="2000" dirty="0">
                <a:ea typeface="+mn-lt"/>
                <a:cs typeface="+mn-lt"/>
                <a:hlinkClick r:id="rId2"/>
              </a:rPr>
              <a:t>https://devilry.ifi.uio.no/</a:t>
            </a:r>
            <a:endParaRPr lang="en-GB" sz="20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CADDD-3B13-0478-9E50-51D617A50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584C-D0C1-EC08-870F-0ABF694A9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176008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D15E31-1B02-E2B6-2949-29A5A4E4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2A6F93-F715-5C20-1069-962150E1F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9AB2CB-6423-025D-EF9C-773F86D39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EA7EAC-39A7-257D-1500-B54FAC2C2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263A7C-F236-6F10-31C1-8180046AD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B075CF-B65C-61A8-2D24-E1B671DB2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FEA46A-2D23-43AA-FE7A-D3F6DE68E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Programming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42AB0-141A-F104-CA94-152EEC8DF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000" dirty="0">
              <a:cs typeface="Calibri"/>
            </a:endParaRPr>
          </a:p>
          <a:p>
            <a:r>
              <a:rPr lang="en-GB" sz="2400" dirty="0">
                <a:ea typeface="+mn-lt"/>
                <a:cs typeface="+mn-lt"/>
              </a:rPr>
              <a:t>All the members of the group must </a:t>
            </a:r>
            <a:r>
              <a:rPr lang="en-GB" sz="2400" b="1" dirty="0">
                <a:solidFill>
                  <a:srgbClr val="FF0000"/>
                </a:solidFill>
                <a:ea typeface="+mn-lt"/>
                <a:cs typeface="+mn-lt"/>
              </a:rPr>
              <a:t>physically attend the presentation</a:t>
            </a:r>
            <a:r>
              <a:rPr lang="en-GB" sz="2400" b="1" dirty="0">
                <a:ea typeface="+mn-lt"/>
                <a:cs typeface="+mn-lt"/>
              </a:rPr>
              <a:t>.</a:t>
            </a:r>
          </a:p>
          <a:p>
            <a:pPr lvl="1"/>
            <a:r>
              <a:rPr lang="en-GB" sz="1600" dirty="0">
                <a:ea typeface="+mn-lt"/>
                <a:cs typeface="+mn-lt"/>
              </a:rPr>
              <a:t>If you have acceptable reasons (according to </a:t>
            </a:r>
            <a:r>
              <a:rPr lang="en-GB" sz="1600" dirty="0" err="1">
                <a:ea typeface="+mn-lt"/>
                <a:cs typeface="+mn-lt"/>
              </a:rPr>
              <a:t>UiO</a:t>
            </a:r>
            <a:r>
              <a:rPr lang="en-GB" sz="1600" dirty="0">
                <a:ea typeface="+mn-lt"/>
                <a:cs typeface="+mn-lt"/>
              </a:rPr>
              <a:t> rules), you need to inform TA for a discuss.</a:t>
            </a:r>
          </a:p>
          <a:p>
            <a:pPr lvl="1"/>
            <a:r>
              <a:rPr lang="en-GB" sz="1600" dirty="0">
                <a:ea typeface="+mn-lt"/>
                <a:cs typeface="+mn-lt"/>
              </a:rPr>
              <a:t>Reasons such as the presentation is on workday, travelling, etc are not accepted.</a:t>
            </a:r>
          </a:p>
          <a:p>
            <a:pPr lvl="1"/>
            <a:endParaRPr lang="en-GB" sz="1600" dirty="0">
              <a:ea typeface="+mn-lt"/>
              <a:cs typeface="+mn-lt"/>
            </a:endParaRPr>
          </a:p>
          <a:p>
            <a:r>
              <a:rPr lang="en-GB" sz="2400" dirty="0">
                <a:ea typeface="+mn-lt"/>
                <a:cs typeface="+mn-lt"/>
              </a:rPr>
              <a:t>The due date is typically Thursday. Then you will receive feedbacks before the end of the nearest Sunday. </a:t>
            </a:r>
          </a:p>
          <a:p>
            <a:pPr lvl="1"/>
            <a:r>
              <a:rPr lang="en-GB" sz="2000" dirty="0">
                <a:ea typeface="+mn-lt"/>
                <a:cs typeface="+mn-lt"/>
              </a:rPr>
              <a:t>The presentation will be organized in the following week.</a:t>
            </a:r>
          </a:p>
          <a:p>
            <a:endParaRPr lang="en-GB" sz="2400" dirty="0">
              <a:ea typeface="+mn-lt"/>
              <a:cs typeface="+mn-lt"/>
            </a:endParaRPr>
          </a:p>
          <a:p>
            <a:endParaRPr lang="en-GB" sz="2400" dirty="0">
              <a:ea typeface="+mn-lt"/>
              <a:cs typeface="+mn-lt"/>
            </a:endParaRPr>
          </a:p>
          <a:p>
            <a:pPr lvl="1"/>
            <a:endParaRPr lang="en-GB" sz="16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AFF1EE-42C3-BC5A-66CA-A6A4CF34F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19A35-11DC-FDA3-2D11-D6607DD4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213868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Group Composition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GB" sz="2000" dirty="0">
              <a:cs typeface="Calibri"/>
            </a:endParaRPr>
          </a:p>
          <a:p>
            <a:r>
              <a:rPr lang="en-GB" dirty="0">
                <a:cs typeface="Calibri"/>
              </a:rPr>
              <a:t>The students can form their own group </a:t>
            </a:r>
          </a:p>
          <a:p>
            <a:endParaRPr lang="en-GB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If you don’t have enough members in your group, the remain ones will be automatically assigned.</a:t>
            </a:r>
          </a:p>
          <a:p>
            <a:endParaRPr lang="en-GB" dirty="0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If a student doesn't have any other members and wants to be assigned to a group, I will group the student will 3 others. The grouping process is random. </a:t>
            </a:r>
          </a:p>
          <a:p>
            <a:endParaRPr lang="en-GB" dirty="0"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No more than 1 PhD in a group</a:t>
            </a:r>
          </a:p>
          <a:p>
            <a:endParaRPr lang="en-GB" sz="20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0C866-436D-19B2-0D68-47E7474F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4E4FD-8CC2-6DEE-B466-828D798E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1322388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Group Composition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GB" sz="2000" b="1" dirty="0">
                <a:ea typeface="+mn-lt"/>
                <a:cs typeface="+mn-lt"/>
              </a:rPr>
              <a:t>Group Formation:</a:t>
            </a:r>
            <a:endParaRPr lang="en-GB" sz="2000" dirty="0"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Send an email to </a:t>
            </a:r>
            <a:r>
              <a:rPr lang="en-GB" sz="2000" dirty="0">
                <a:ea typeface="+mn-lt"/>
                <a:cs typeface="+mn-lt"/>
                <a:hlinkClick r:id="rId2"/>
              </a:rPr>
              <a:t>truongl@ifi.uio.no</a:t>
            </a:r>
            <a:r>
              <a:rPr lang="en-GB" sz="2000" dirty="0">
                <a:ea typeface="+mn-lt"/>
                <a:cs typeface="+mn-lt"/>
              </a:rPr>
              <a:t> by </a:t>
            </a:r>
            <a:r>
              <a:rPr lang="en-GB" sz="2200" b="1">
                <a:solidFill>
                  <a:srgbClr val="FF0000"/>
                </a:solidFill>
                <a:ea typeface="+mn-lt"/>
                <a:cs typeface="+mn-lt"/>
              </a:rPr>
              <a:t>Wed 03.09.2025, </a:t>
            </a:r>
            <a:r>
              <a:rPr lang="en-GB" sz="2200" b="1" dirty="0">
                <a:solidFill>
                  <a:srgbClr val="FF0000"/>
                </a:solidFill>
                <a:ea typeface="+mn-lt"/>
                <a:cs typeface="+mn-lt"/>
              </a:rPr>
              <a:t>23:59</a:t>
            </a:r>
          </a:p>
          <a:p>
            <a:pPr lvl="1"/>
            <a:r>
              <a:rPr lang="en-GB" sz="1600" b="1" dirty="0">
                <a:ea typeface="+mn-lt"/>
                <a:cs typeface="+mn-lt"/>
              </a:rPr>
              <a:t>Failing to send an email by this deadline equals to “drop the course”</a:t>
            </a:r>
          </a:p>
          <a:p>
            <a:pPr lvl="1"/>
            <a:r>
              <a:rPr lang="en-GB" sz="1600" b="1" dirty="0">
                <a:ea typeface="+mn-lt"/>
                <a:cs typeface="+mn-lt"/>
              </a:rPr>
              <a:t>Late submission is only permitted when having acceptable reasons (according to </a:t>
            </a:r>
            <a:r>
              <a:rPr lang="en-GB" sz="1600" b="1" dirty="0" err="1">
                <a:ea typeface="+mn-lt"/>
                <a:cs typeface="+mn-lt"/>
              </a:rPr>
              <a:t>UiO</a:t>
            </a:r>
            <a:r>
              <a:rPr lang="en-GB" sz="1600" b="1" dirty="0">
                <a:ea typeface="+mn-lt"/>
                <a:cs typeface="+mn-lt"/>
              </a:rPr>
              <a:t> rules)</a:t>
            </a:r>
          </a:p>
          <a:p>
            <a:r>
              <a:rPr lang="en-GB" sz="2000" dirty="0">
                <a:ea typeface="+mn-lt"/>
                <a:cs typeface="+mn-lt"/>
              </a:rPr>
              <a:t>The email subject should be "</a:t>
            </a:r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IN5020 - Group Composition</a:t>
            </a:r>
            <a:r>
              <a:rPr lang="en-GB" sz="2000" dirty="0">
                <a:ea typeface="+mn-lt"/>
                <a:cs typeface="+mn-lt"/>
              </a:rPr>
              <a:t>" </a:t>
            </a:r>
            <a:endParaRPr lang="en-GB" sz="2000" b="1" dirty="0"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If you have formed your own group (4 students) -  One of you can act as a leader for the group and send me the names and email addresses of the students. Also </a:t>
            </a:r>
            <a:r>
              <a:rPr lang="en-GB" sz="2000" i="1" dirty="0">
                <a:ea typeface="+mn-lt"/>
                <a:cs typeface="+mn-lt"/>
              </a:rPr>
              <a:t>cc</a:t>
            </a:r>
            <a:r>
              <a:rPr lang="en-GB" sz="2000" dirty="0">
                <a:ea typeface="+mn-lt"/>
                <a:cs typeface="+mn-lt"/>
              </a:rPr>
              <a:t> the other 3 students in the mail.</a:t>
            </a:r>
          </a:p>
          <a:p>
            <a:r>
              <a:rPr lang="en-GB" sz="2000" dirty="0">
                <a:ea typeface="+mn-lt"/>
                <a:cs typeface="+mn-lt"/>
              </a:rPr>
              <a:t>If you have less than 4 students in your group – follow the above process. I will assign the remain members.</a:t>
            </a:r>
          </a:p>
          <a:p>
            <a:r>
              <a:rPr lang="en-GB" sz="2000" dirty="0">
                <a:ea typeface="+mn-lt"/>
                <a:cs typeface="+mn-lt"/>
              </a:rPr>
              <a:t>If you want to be randomly assigned a group – send me a mail with your name. I will randomly assign a group.</a:t>
            </a:r>
          </a:p>
          <a:p>
            <a:pPr marL="0" indent="0">
              <a:buNone/>
            </a:pPr>
            <a:r>
              <a:rPr lang="en-GB" sz="2000" b="1" dirty="0">
                <a:ea typeface="+mn-lt"/>
                <a:cs typeface="+mn-lt"/>
              </a:rPr>
              <a:t>Assignment Submission:</a:t>
            </a:r>
            <a:endParaRPr lang="en-GB" sz="2000" dirty="0">
              <a:ea typeface="+mn-lt"/>
              <a:cs typeface="+mn-lt"/>
            </a:endParaRPr>
          </a:p>
          <a:p>
            <a:r>
              <a:rPr lang="en-GB" sz="2000" dirty="0">
                <a:ea typeface="+mn-lt"/>
                <a:cs typeface="+mn-lt"/>
              </a:rPr>
              <a:t>During submission, </a:t>
            </a:r>
            <a:r>
              <a:rPr lang="en-GB" sz="2000" dirty="0">
                <a:solidFill>
                  <a:srgbClr val="FF0000"/>
                </a:solidFill>
                <a:ea typeface="+mn-lt"/>
                <a:cs typeface="+mn-lt"/>
              </a:rPr>
              <a:t>EACH MEMBER HAS TO INDIVIDUALLY SUBMIT THE FILES</a:t>
            </a:r>
            <a:r>
              <a:rPr lang="en-GB" sz="2000" dirty="0">
                <a:ea typeface="+mn-lt"/>
                <a:cs typeface="+mn-lt"/>
              </a:rPr>
              <a:t>.</a:t>
            </a:r>
          </a:p>
          <a:p>
            <a:r>
              <a:rPr lang="en-GB" sz="2000" b="1" dirty="0">
                <a:solidFill>
                  <a:srgbClr val="FF0000"/>
                </a:solidFill>
                <a:ea typeface="+mn-lt"/>
                <a:cs typeface="+mn-lt"/>
              </a:rPr>
              <a:t>NO LATE SUBMISSION</a:t>
            </a:r>
            <a:r>
              <a:rPr lang="en-GB" sz="2000" b="1" dirty="0">
                <a:ea typeface="+mn-lt"/>
                <a:cs typeface="+mn-lt"/>
              </a:rPr>
              <a:t>.</a:t>
            </a:r>
          </a:p>
          <a:p>
            <a:endParaRPr lang="en-GB" sz="2000" b="1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 dirty="0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0C866-436D-19B2-0D68-47E7474F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4E4FD-8CC2-6DEE-B466-828D798E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</p:spTree>
    <p:extLst>
      <p:ext uri="{BB962C8B-B14F-4D97-AF65-F5344CB8AC3E}">
        <p14:creationId xmlns:p14="http://schemas.microsoft.com/office/powerpoint/2010/main" val="134373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E3D7-D8EC-40BB-BEBF-991E2483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  <a:cs typeface="Calibri Light"/>
              </a:rPr>
              <a:t>Assignments Overview (Updating)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42747-B9A5-4973-A9DF-36F8D0C6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8232"/>
            <a:ext cx="9724031" cy="454826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dirty="0">
              <a:ea typeface="+mn-lt"/>
              <a:cs typeface="+mn-lt"/>
            </a:endParaRPr>
          </a:p>
          <a:p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 dirty="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GB" sz="1600">
              <a:ea typeface="+mn-lt"/>
              <a:cs typeface="+mn-lt"/>
            </a:endParaRPr>
          </a:p>
          <a:p>
            <a:pPr marL="914400" lvl="1" indent="-457200">
              <a:buAutoNum type="arabicPeriod"/>
            </a:pPr>
            <a:endParaRPr lang="en-GB" sz="1600">
              <a:ea typeface="+mn-lt"/>
              <a:cs typeface="+mn-lt"/>
            </a:endParaRPr>
          </a:p>
          <a:p>
            <a:pPr marL="0" indent="0">
              <a:buNone/>
            </a:pPr>
            <a:endParaRPr lang="en-GB" sz="2000">
              <a:ea typeface="+mn-lt"/>
              <a:cs typeface="+mn-lt"/>
            </a:endParaRPr>
          </a:p>
          <a:p>
            <a:pPr marL="457200" indent="-457200">
              <a:buAutoNum type="arabicPeriod"/>
            </a:pPr>
            <a:endParaRPr lang="en-GB" sz="2000">
              <a:highlight>
                <a:srgbClr val="FFFF00"/>
              </a:highlight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b="1">
              <a:highlight>
                <a:srgbClr val="FFFF00"/>
              </a:highlight>
              <a:ea typeface="+mn-lt"/>
              <a:cs typeface="+mn-lt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0C866-436D-19B2-0D68-47E7474F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4E4FD-8CC2-6DEE-B466-828D798EF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IN5020 - Group Session - Introduction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B1661710-5ABC-6635-73CB-EF0545B0A9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474971"/>
              </p:ext>
            </p:extLst>
          </p:nvPr>
        </p:nvGraphicFramePr>
        <p:xfrm>
          <a:off x="1137633" y="2264535"/>
          <a:ext cx="9576393" cy="2291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1374">
                  <a:extLst>
                    <a:ext uri="{9D8B030D-6E8A-4147-A177-3AD203B41FA5}">
                      <a16:colId xmlns:a16="http://schemas.microsoft.com/office/drawing/2014/main" val="369472348"/>
                    </a:ext>
                  </a:extLst>
                </a:gridCol>
                <a:gridCol w="2269182">
                  <a:extLst>
                    <a:ext uri="{9D8B030D-6E8A-4147-A177-3AD203B41FA5}">
                      <a16:colId xmlns:a16="http://schemas.microsoft.com/office/drawing/2014/main" val="2001427028"/>
                    </a:ext>
                  </a:extLst>
                </a:gridCol>
                <a:gridCol w="1915279">
                  <a:extLst>
                    <a:ext uri="{9D8B030D-6E8A-4147-A177-3AD203B41FA5}">
                      <a16:colId xmlns:a16="http://schemas.microsoft.com/office/drawing/2014/main" val="9815307"/>
                    </a:ext>
                  </a:extLst>
                </a:gridCol>
                <a:gridCol w="1915279">
                  <a:extLst>
                    <a:ext uri="{9D8B030D-6E8A-4147-A177-3AD203B41FA5}">
                      <a16:colId xmlns:a16="http://schemas.microsoft.com/office/drawing/2014/main" val="4168833494"/>
                    </a:ext>
                  </a:extLst>
                </a:gridCol>
                <a:gridCol w="1915279">
                  <a:extLst>
                    <a:ext uri="{9D8B030D-6E8A-4147-A177-3AD203B41FA5}">
                      <a16:colId xmlns:a16="http://schemas.microsoft.com/office/drawing/2014/main" val="272614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Publishing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Submission</a:t>
                      </a:r>
                    </a:p>
                    <a:p>
                      <a:pPr lvl="0">
                        <a:buNone/>
                      </a:pPr>
                      <a:r>
                        <a:rPr lang="en-GB" dirty="0"/>
                        <a:t>Deadline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61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Assignment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latin typeface="Calibri"/>
                        </a:rPr>
                        <a:t>Object-Based Distributed Systems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latin typeface="Calibri"/>
                        </a:rPr>
                        <a:t>JAVA RMI API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800" b="0" i="0" u="none" strike="noStrike" noProof="0" dirty="0">
                          <a:latin typeface="Calibri"/>
                        </a:rPr>
                        <a:t>04.09.2025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0" i="0" u="none" strike="noStrike" noProof="0" dirty="0"/>
                        <a:t>18.09.2025</a:t>
                      </a:r>
                    </a:p>
                    <a:p>
                      <a:pPr lvl="0">
                        <a:buNone/>
                      </a:pPr>
                      <a:endParaRPr lang="en-GB" sz="1800" b="0" i="0" u="none" strike="noStrike" noProof="0" dirty="0"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Assignment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Replication in</a:t>
                      </a:r>
                    </a:p>
                    <a:p>
                      <a:pPr lvl="0">
                        <a:buNone/>
                      </a:pPr>
                      <a:r>
                        <a:rPr lang="en-GB" dirty="0"/>
                        <a:t>Distributed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In-built simulator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25.09.2025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09.10.2025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157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Assignment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Peer to Peer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In-built simulator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16.10.2025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30.10.2025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192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00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4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36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42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44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46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39544" y="2124380"/>
            <a:ext cx="7201081" cy="1664782"/>
          </a:xfrm>
        </p:spPr>
        <p:txBody>
          <a:bodyPr>
            <a:normAutofit/>
          </a:bodyPr>
          <a:lstStyle/>
          <a:p>
            <a:r>
              <a:rPr lang="en-GB" sz="4800" b="1">
                <a:solidFill>
                  <a:srgbClr val="FFFFFF"/>
                </a:solidFill>
                <a:cs typeface="Calibri Light"/>
              </a:rPr>
              <a:t>Thank You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endParaRPr lang="en-GB" sz="1600">
              <a:solidFill>
                <a:srgbClr val="FFFFFF"/>
              </a:solidFill>
              <a:cs typeface="Calibri"/>
            </a:endParaRPr>
          </a:p>
          <a:p>
            <a:pPr algn="l"/>
            <a:endParaRPr lang="en-GB" sz="1600">
              <a:solidFill>
                <a:srgbClr val="FFFFFF"/>
              </a:solidFill>
              <a:cs typeface="Calibri"/>
            </a:endParaRPr>
          </a:p>
          <a:p>
            <a:pPr algn="l"/>
            <a:endParaRPr lang="en-GB" sz="16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779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</TotalTime>
  <Words>728</Words>
  <Application>Microsoft Macintosh PowerPoint</Application>
  <PresentationFormat>Widescreen</PresentationFormat>
  <Paragraphs>185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Arial,Sans-Serif</vt:lpstr>
      <vt:lpstr>Calibri</vt:lpstr>
      <vt:lpstr>Calibri Light</vt:lpstr>
      <vt:lpstr>office theme</vt:lpstr>
      <vt:lpstr>office theme</vt:lpstr>
      <vt:lpstr>office theme</vt:lpstr>
      <vt:lpstr> IN5020/9020  - Distributed Systems   Group Session - Introduction Meeting</vt:lpstr>
      <vt:lpstr>Bio</vt:lpstr>
      <vt:lpstr>Theoretical Exercises</vt:lpstr>
      <vt:lpstr>Programming Assignments</vt:lpstr>
      <vt:lpstr>Programming Assignments</vt:lpstr>
      <vt:lpstr>Programming Assignments</vt:lpstr>
      <vt:lpstr>Group Composition</vt:lpstr>
      <vt:lpstr>Group Composition</vt:lpstr>
      <vt:lpstr>Assignments Overview (Updating)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Thanh Le</cp:lastModifiedBy>
  <cp:revision>299</cp:revision>
  <dcterms:created xsi:type="dcterms:W3CDTF">2022-08-23T08:27:24Z</dcterms:created>
  <dcterms:modified xsi:type="dcterms:W3CDTF">2025-08-28T06:39:32Z</dcterms:modified>
</cp:coreProperties>
</file>